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8"/>
  </p:notesMasterIdLst>
  <p:handoutMasterIdLst>
    <p:handoutMasterId r:id="rId9"/>
  </p:handoutMasterIdLst>
  <p:sldIdLst>
    <p:sldId id="257" r:id="rId2"/>
    <p:sldId id="258" r:id="rId3"/>
    <p:sldId id="260" r:id="rId4"/>
    <p:sldId id="263" r:id="rId5"/>
    <p:sldId id="272" r:id="rId6"/>
    <p:sldId id="273" r:id="rId7"/>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6600"/>
    <a:srgbClr val="FFFF00"/>
    <a:srgbClr val="7F7F7F"/>
    <a:srgbClr val="990000"/>
    <a:srgbClr val="990033"/>
    <a:srgbClr val="FFFF66"/>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74" autoAdjust="0"/>
    <p:restoredTop sz="87246" autoAdjust="0"/>
  </p:normalViewPr>
  <p:slideViewPr>
    <p:cSldViewPr snapToGrid="0">
      <p:cViewPr varScale="1">
        <p:scale>
          <a:sx n="64" d="100"/>
          <a:sy n="64" d="100"/>
        </p:scale>
        <p:origin x="57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1" d="100"/>
          <a:sy n="101" d="100"/>
        </p:scale>
        <p:origin x="-3528" y="-108"/>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Percent of workforce</c:v>
                </c:pt>
              </c:strCache>
            </c:strRef>
          </c:tx>
          <c:spPr>
            <a:solidFill>
              <a:schemeClr val="accent1"/>
            </a:solidFill>
            <a:ln w="19050">
              <a:solidFill>
                <a:schemeClr val="lt1"/>
              </a:solidFill>
            </a:ln>
            <a:effectLst/>
          </c:spPr>
          <c:invertIfNegative val="0"/>
          <c:dLbls>
            <c:dLbl>
              <c:idx val="0"/>
              <c:tx>
                <c:rich>
                  <a:bodyPr/>
                  <a:lstStyle/>
                  <a:p>
                    <a:fld id="{C5A4CF0F-25F9-410C-BDEF-C7143E48BF39}"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DA73-457D-8627-38EBC96F4800}"/>
                </c:ext>
              </c:extLst>
            </c:dLbl>
            <c:dLbl>
              <c:idx val="1"/>
              <c:tx>
                <c:rich>
                  <a:bodyPr/>
                  <a:lstStyle/>
                  <a:p>
                    <a:fld id="{28473A09-DE2D-4E72-8D69-ABB160BA2A2B}"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DA73-457D-8627-38EBC96F480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BLS</c:v>
                </c:pt>
                <c:pt idx="1">
                  <c:v>S&amp;E Indicators</c:v>
                </c:pt>
              </c:strCache>
            </c:strRef>
          </c:cat>
          <c:val>
            <c:numRef>
              <c:f>Sheet1!$B$2:$B$3</c:f>
              <c:numCache>
                <c:formatCode>General</c:formatCode>
                <c:ptCount val="2"/>
                <c:pt idx="0">
                  <c:v>6</c:v>
                </c:pt>
                <c:pt idx="1">
                  <c:v>23</c:v>
                </c:pt>
              </c:numCache>
            </c:numRef>
          </c:val>
          <c:extLst>
            <c:ext xmlns:c16="http://schemas.microsoft.com/office/drawing/2014/chart" uri="{C3380CC4-5D6E-409C-BE32-E72D297353CC}">
              <c16:uniqueId val="{00000000-DA73-457D-8627-38EBC96F4800}"/>
            </c:ext>
          </c:extLst>
        </c:ser>
        <c:dLbls>
          <c:showLegendKey val="0"/>
          <c:showVal val="0"/>
          <c:showCatName val="0"/>
          <c:showSerName val="0"/>
          <c:showPercent val="0"/>
          <c:showBubbleSize val="0"/>
        </c:dLbls>
        <c:gapWidth val="150"/>
        <c:axId val="100759199"/>
        <c:axId val="100762943"/>
      </c:barChart>
      <c:catAx>
        <c:axId val="10075919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762943"/>
        <c:crosses val="autoZero"/>
        <c:auto val="1"/>
        <c:lblAlgn val="ctr"/>
        <c:lblOffset val="100"/>
        <c:noMultiLvlLbl val="0"/>
      </c:catAx>
      <c:valAx>
        <c:axId val="100762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Percent</a:t>
                </a:r>
                <a:r>
                  <a:rPr lang="en-US" baseline="0" dirty="0"/>
                  <a:t> of the workforce</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7591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3"/>
            <a:ext cx="2982913" cy="465138"/>
          </a:xfrm>
          <a:prstGeom prst="rect">
            <a:avLst/>
          </a:prstGeom>
        </p:spPr>
        <p:txBody>
          <a:bodyPr vert="horz" lIns="91409" tIns="45704" rIns="91409" bIns="45704" rtlCol="0"/>
          <a:lstStyle>
            <a:lvl1pPr algn="l">
              <a:defRPr sz="1200"/>
            </a:lvl1pPr>
          </a:lstStyle>
          <a:p>
            <a:endParaRPr lang="en-US" dirty="0"/>
          </a:p>
        </p:txBody>
      </p:sp>
      <p:sp>
        <p:nvSpPr>
          <p:cNvPr id="3" name="Date Placeholder 2"/>
          <p:cNvSpPr>
            <a:spLocks noGrp="1"/>
          </p:cNvSpPr>
          <p:nvPr>
            <p:ph type="dt" sz="quarter" idx="1"/>
          </p:nvPr>
        </p:nvSpPr>
        <p:spPr>
          <a:xfrm>
            <a:off x="3897314" y="3"/>
            <a:ext cx="2982912" cy="465138"/>
          </a:xfrm>
          <a:prstGeom prst="rect">
            <a:avLst/>
          </a:prstGeom>
        </p:spPr>
        <p:txBody>
          <a:bodyPr vert="horz" lIns="91409" tIns="45704" rIns="91409" bIns="45704" rtlCol="0"/>
          <a:lstStyle>
            <a:lvl1pPr algn="r">
              <a:defRPr sz="1200"/>
            </a:lvl1pPr>
          </a:lstStyle>
          <a:p>
            <a:fld id="{44A3D575-B8AD-46C0-B00E-37F8D7AB5C94}" type="datetimeFigureOut">
              <a:rPr lang="en-US" smtClean="0"/>
              <a:pPr/>
              <a:t>10/27/2021</a:t>
            </a:fld>
            <a:endParaRPr lang="en-US" dirty="0"/>
          </a:p>
        </p:txBody>
      </p:sp>
      <p:sp>
        <p:nvSpPr>
          <p:cNvPr id="4" name="Footer Placeholder 3"/>
          <p:cNvSpPr>
            <a:spLocks noGrp="1"/>
          </p:cNvSpPr>
          <p:nvPr>
            <p:ph type="ftr" sz="quarter" idx="2"/>
          </p:nvPr>
        </p:nvSpPr>
        <p:spPr>
          <a:xfrm>
            <a:off x="3" y="8829679"/>
            <a:ext cx="2982913" cy="465138"/>
          </a:xfrm>
          <a:prstGeom prst="rect">
            <a:avLst/>
          </a:prstGeom>
        </p:spPr>
        <p:txBody>
          <a:bodyPr vert="horz" lIns="91409" tIns="45704" rIns="91409" bIns="4570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97314" y="8829679"/>
            <a:ext cx="2982912" cy="465138"/>
          </a:xfrm>
          <a:prstGeom prst="rect">
            <a:avLst/>
          </a:prstGeom>
        </p:spPr>
        <p:txBody>
          <a:bodyPr vert="horz" lIns="91409" tIns="45704" rIns="91409" bIns="45704" rtlCol="0" anchor="b"/>
          <a:lstStyle>
            <a:lvl1pPr algn="r">
              <a:defRPr sz="1200"/>
            </a:lvl1pPr>
          </a:lstStyle>
          <a:p>
            <a:fld id="{32BCCAEE-2053-4BB1-8AE4-5B62E1FBF464}" type="slidenum">
              <a:rPr lang="en-US" smtClean="0"/>
              <a:pPr/>
              <a:t>‹#›</a:t>
            </a:fld>
            <a:endParaRPr lang="en-US" dirty="0"/>
          </a:p>
        </p:txBody>
      </p:sp>
    </p:spTree>
    <p:extLst>
      <p:ext uri="{BB962C8B-B14F-4D97-AF65-F5344CB8AC3E}">
        <p14:creationId xmlns:p14="http://schemas.microsoft.com/office/powerpoint/2010/main" val="2001636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2413" tIns="46210" rIns="92413" bIns="46210" rtlCol="0"/>
          <a:lstStyle>
            <a:lvl1pPr algn="l">
              <a:defRPr sz="1200"/>
            </a:lvl1pPr>
          </a:lstStyle>
          <a:p>
            <a:endParaRPr lang="en-US" dirty="0"/>
          </a:p>
        </p:txBody>
      </p:sp>
      <p:sp>
        <p:nvSpPr>
          <p:cNvPr id="3" name="Date Placeholder 2"/>
          <p:cNvSpPr>
            <a:spLocks noGrp="1"/>
          </p:cNvSpPr>
          <p:nvPr>
            <p:ph type="dt" idx="1"/>
          </p:nvPr>
        </p:nvSpPr>
        <p:spPr>
          <a:xfrm>
            <a:off x="3898106" y="0"/>
            <a:ext cx="2982119" cy="464820"/>
          </a:xfrm>
          <a:prstGeom prst="rect">
            <a:avLst/>
          </a:prstGeom>
        </p:spPr>
        <p:txBody>
          <a:bodyPr vert="horz" lIns="92413" tIns="46210" rIns="92413" bIns="46210" rtlCol="0"/>
          <a:lstStyle>
            <a:lvl1pPr algn="r">
              <a:defRPr sz="1200"/>
            </a:lvl1pPr>
          </a:lstStyle>
          <a:p>
            <a:fld id="{128B2009-C068-4526-92C9-39C590EF71B0}" type="datetimeFigureOut">
              <a:rPr lang="en-US" smtClean="0"/>
              <a:pPr/>
              <a:t>10/27/2021</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13" tIns="46210" rIns="92413" bIns="46210" rtlCol="0" anchor="ctr"/>
          <a:lstStyle/>
          <a:p>
            <a:endParaRPr lang="en-US" dirty="0"/>
          </a:p>
        </p:txBody>
      </p:sp>
      <p:sp>
        <p:nvSpPr>
          <p:cNvPr id="5" name="Notes Placeholder 4"/>
          <p:cNvSpPr>
            <a:spLocks noGrp="1"/>
          </p:cNvSpPr>
          <p:nvPr>
            <p:ph type="body" sz="quarter" idx="3"/>
          </p:nvPr>
        </p:nvSpPr>
        <p:spPr>
          <a:xfrm>
            <a:off x="688182" y="4415791"/>
            <a:ext cx="5505450" cy="4183380"/>
          </a:xfrm>
          <a:prstGeom prst="rect">
            <a:avLst/>
          </a:prstGeom>
        </p:spPr>
        <p:txBody>
          <a:bodyPr vert="horz" lIns="92413" tIns="46210" rIns="92413" bIns="4621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8"/>
            <a:ext cx="2982119" cy="464820"/>
          </a:xfrm>
          <a:prstGeom prst="rect">
            <a:avLst/>
          </a:prstGeom>
        </p:spPr>
        <p:txBody>
          <a:bodyPr vert="horz" lIns="92413" tIns="46210" rIns="92413" bIns="4621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98106" y="8829968"/>
            <a:ext cx="2982119" cy="464820"/>
          </a:xfrm>
          <a:prstGeom prst="rect">
            <a:avLst/>
          </a:prstGeom>
        </p:spPr>
        <p:txBody>
          <a:bodyPr vert="horz" lIns="92413" tIns="46210" rIns="92413" bIns="46210" rtlCol="0" anchor="b"/>
          <a:lstStyle>
            <a:lvl1pPr algn="r">
              <a:defRPr sz="1200"/>
            </a:lvl1pPr>
          </a:lstStyle>
          <a:p>
            <a:fld id="{BF77ECA2-5A4D-4A73-83CC-414B3EA0C78A}" type="slidenum">
              <a:rPr lang="en-US" smtClean="0"/>
              <a:pPr/>
              <a:t>‹#›</a:t>
            </a:fld>
            <a:endParaRPr lang="en-US" dirty="0"/>
          </a:p>
        </p:txBody>
      </p:sp>
    </p:spTree>
    <p:extLst>
      <p:ext uri="{BB962C8B-B14F-4D97-AF65-F5344CB8AC3E}">
        <p14:creationId xmlns:p14="http://schemas.microsoft.com/office/powerpoint/2010/main" val="2949865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77ECA2-5A4D-4A73-83CC-414B3EA0C78A}" type="slidenum">
              <a:rPr lang="en-US" smtClean="0"/>
              <a:pPr/>
              <a:t>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77ECA2-5A4D-4A73-83CC-414B3EA0C78A}" type="slidenum">
              <a:rPr lang="en-US" smtClean="0"/>
              <a:pPr/>
              <a:t>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77ECA2-5A4D-4A73-83CC-414B3EA0C78A}" type="slidenum">
              <a:rPr lang="en-US" smtClean="0"/>
              <a:pPr/>
              <a:t>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77ECA2-5A4D-4A73-83CC-414B3EA0C78A}" type="slidenum">
              <a:rPr lang="en-US" smtClean="0"/>
              <a:pPr/>
              <a:t>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77ECA2-5A4D-4A73-83CC-414B3EA0C78A}" type="slidenum">
              <a:rPr lang="en-US" smtClean="0"/>
              <a:pPr/>
              <a:t>4</a:t>
            </a:fld>
            <a:endParaRPr lang="en-US" dirty="0"/>
          </a:p>
        </p:txBody>
      </p:sp>
    </p:spTree>
    <p:extLst>
      <p:ext uri="{BB962C8B-B14F-4D97-AF65-F5344CB8AC3E}">
        <p14:creationId xmlns:p14="http://schemas.microsoft.com/office/powerpoint/2010/main" val="1118959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77ECA2-5A4D-4A73-83CC-414B3EA0C78A}" type="slidenum">
              <a:rPr lang="en-US" smtClean="0"/>
              <a:pPr/>
              <a:t>5</a:t>
            </a:fld>
            <a:endParaRPr lang="en-US" dirty="0"/>
          </a:p>
        </p:txBody>
      </p:sp>
    </p:spTree>
    <p:extLst>
      <p:ext uri="{BB962C8B-B14F-4D97-AF65-F5344CB8AC3E}">
        <p14:creationId xmlns:p14="http://schemas.microsoft.com/office/powerpoint/2010/main" val="842610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DC4954-4F01-48B8-890A-1CC769EE7154}" type="datetime1">
              <a:rPr lang="en-US" smtClean="0"/>
              <a:pPr/>
              <a:t>10/27/2021</a:t>
            </a:fld>
            <a:endParaRPr lang="en-US" dirty="0"/>
          </a:p>
        </p:txBody>
      </p:sp>
      <p:sp>
        <p:nvSpPr>
          <p:cNvPr id="5" name="Footer Placeholder 4"/>
          <p:cNvSpPr>
            <a:spLocks noGrp="1"/>
          </p:cNvSpPr>
          <p:nvPr>
            <p:ph type="ftr" sz="quarter" idx="11"/>
          </p:nvPr>
        </p:nvSpPr>
        <p:spPr/>
        <p:txBody>
          <a:bodyPr/>
          <a:lstStyle/>
          <a:p>
            <a:r>
              <a:rPr lang="en-US" dirty="0"/>
              <a:t>left</a:t>
            </a:r>
          </a:p>
        </p:txBody>
      </p:sp>
      <p:sp>
        <p:nvSpPr>
          <p:cNvPr id="6" name="Slide Number Placeholder 5"/>
          <p:cNvSpPr>
            <a:spLocks noGrp="1"/>
          </p:cNvSpPr>
          <p:nvPr>
            <p:ph type="sldNum" sz="quarter" idx="12"/>
          </p:nvPr>
        </p:nvSpPr>
        <p:spPr/>
        <p:txBody>
          <a:bodyPr/>
          <a:lstStyle/>
          <a:p>
            <a:fld id="{A7A70FAB-E0E8-4220-969E-F6592628642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4435B4-06E5-47D4-86CB-4C2668CD5D98}" type="datetime1">
              <a:rPr lang="en-US" smtClean="0"/>
              <a:pPr/>
              <a:t>10/27/2021</a:t>
            </a:fld>
            <a:endParaRPr lang="en-US" dirty="0"/>
          </a:p>
        </p:txBody>
      </p:sp>
      <p:sp>
        <p:nvSpPr>
          <p:cNvPr id="5" name="Footer Placeholder 4"/>
          <p:cNvSpPr>
            <a:spLocks noGrp="1"/>
          </p:cNvSpPr>
          <p:nvPr>
            <p:ph type="ftr" sz="quarter" idx="11"/>
          </p:nvPr>
        </p:nvSpPr>
        <p:spPr/>
        <p:txBody>
          <a:bodyPr/>
          <a:lstStyle/>
          <a:p>
            <a:r>
              <a:rPr lang="en-US" dirty="0"/>
              <a:t>left</a:t>
            </a:r>
          </a:p>
        </p:txBody>
      </p:sp>
      <p:sp>
        <p:nvSpPr>
          <p:cNvPr id="6" name="Slide Number Placeholder 5"/>
          <p:cNvSpPr>
            <a:spLocks noGrp="1"/>
          </p:cNvSpPr>
          <p:nvPr>
            <p:ph type="sldNum" sz="quarter" idx="12"/>
          </p:nvPr>
        </p:nvSpPr>
        <p:spPr/>
        <p:txBody>
          <a:bodyPr/>
          <a:lstStyle/>
          <a:p>
            <a:fld id="{A7A70FAB-E0E8-4220-969E-F6592628642A}" type="slidenum">
              <a:rPr lang="en-US" smtClean="0"/>
              <a:pPr/>
              <a:t>‹#›</a:t>
            </a:fld>
            <a:endParaRPr lang="en-US" dirty="0"/>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FE112-8B01-4296-AD82-03344A5BF07D}" type="datetime1">
              <a:rPr lang="en-US" smtClean="0"/>
              <a:pPr/>
              <a:t>10/27/2021</a:t>
            </a:fld>
            <a:endParaRPr lang="en-US" dirty="0"/>
          </a:p>
        </p:txBody>
      </p:sp>
      <p:sp>
        <p:nvSpPr>
          <p:cNvPr id="5" name="Footer Placeholder 4"/>
          <p:cNvSpPr>
            <a:spLocks noGrp="1"/>
          </p:cNvSpPr>
          <p:nvPr>
            <p:ph type="ftr" sz="quarter" idx="11"/>
          </p:nvPr>
        </p:nvSpPr>
        <p:spPr/>
        <p:txBody>
          <a:bodyPr/>
          <a:lstStyle/>
          <a:p>
            <a:r>
              <a:rPr lang="en-US" dirty="0"/>
              <a:t>left</a:t>
            </a:r>
          </a:p>
        </p:txBody>
      </p:sp>
      <p:sp>
        <p:nvSpPr>
          <p:cNvPr id="6" name="Slide Number Placeholder 5"/>
          <p:cNvSpPr>
            <a:spLocks noGrp="1"/>
          </p:cNvSpPr>
          <p:nvPr>
            <p:ph type="sldNum" sz="quarter" idx="12"/>
          </p:nvPr>
        </p:nvSpPr>
        <p:spPr/>
        <p:txBody>
          <a:bodyPr/>
          <a:lstStyle/>
          <a:p>
            <a:fld id="{A7A70FAB-E0E8-4220-969E-F6592628642A}" type="slidenum">
              <a:rPr lang="en-US" smtClean="0"/>
              <a:pPr/>
              <a:t>‹#›</a:t>
            </a:fld>
            <a:endParaRPr lang="en-US" dirty="0"/>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33126B-8159-4008-BCEF-E27E2FAEEAC6}" type="datetime1">
              <a:rPr lang="en-US" smtClean="0"/>
              <a:pPr/>
              <a:t>10/27/2021</a:t>
            </a:fld>
            <a:endParaRPr lang="en-US" dirty="0"/>
          </a:p>
        </p:txBody>
      </p:sp>
      <p:sp>
        <p:nvSpPr>
          <p:cNvPr id="5" name="Footer Placeholder 4"/>
          <p:cNvSpPr>
            <a:spLocks noGrp="1"/>
          </p:cNvSpPr>
          <p:nvPr>
            <p:ph type="ftr" sz="quarter" idx="11"/>
          </p:nvPr>
        </p:nvSpPr>
        <p:spPr/>
        <p:txBody>
          <a:bodyPr/>
          <a:lstStyle/>
          <a:p>
            <a:r>
              <a:rPr lang="en-US" dirty="0"/>
              <a:t>left</a:t>
            </a:r>
          </a:p>
        </p:txBody>
      </p:sp>
      <p:sp>
        <p:nvSpPr>
          <p:cNvPr id="6" name="Slide Number Placeholder 5"/>
          <p:cNvSpPr>
            <a:spLocks noGrp="1"/>
          </p:cNvSpPr>
          <p:nvPr>
            <p:ph type="sldNum" sz="quarter" idx="12"/>
          </p:nvPr>
        </p:nvSpPr>
        <p:spPr/>
        <p:txBody>
          <a:bodyPr/>
          <a:lstStyle/>
          <a:p>
            <a:fld id="{A7A70FAB-E0E8-4220-969E-F6592628642A}" type="slidenum">
              <a:rPr lang="en-US" smtClean="0"/>
              <a:pPr/>
              <a:t>‹#›</a:t>
            </a:fld>
            <a:endParaRPr lang="en-US" dirty="0"/>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A240AB-3924-436B-B2F0-511E170ADF5E}" type="datetime1">
              <a:rPr lang="en-US" smtClean="0"/>
              <a:pPr/>
              <a:t>10/27/2021</a:t>
            </a:fld>
            <a:endParaRPr lang="en-US" dirty="0"/>
          </a:p>
        </p:txBody>
      </p:sp>
      <p:sp>
        <p:nvSpPr>
          <p:cNvPr id="5" name="Footer Placeholder 4"/>
          <p:cNvSpPr>
            <a:spLocks noGrp="1"/>
          </p:cNvSpPr>
          <p:nvPr>
            <p:ph type="ftr" sz="quarter" idx="11"/>
          </p:nvPr>
        </p:nvSpPr>
        <p:spPr/>
        <p:txBody>
          <a:bodyPr/>
          <a:lstStyle/>
          <a:p>
            <a:r>
              <a:rPr lang="en-US" dirty="0"/>
              <a:t>left</a:t>
            </a:r>
          </a:p>
        </p:txBody>
      </p:sp>
      <p:sp>
        <p:nvSpPr>
          <p:cNvPr id="6" name="Slide Number Placeholder 5"/>
          <p:cNvSpPr>
            <a:spLocks noGrp="1"/>
          </p:cNvSpPr>
          <p:nvPr>
            <p:ph type="sldNum" sz="quarter" idx="12"/>
          </p:nvPr>
        </p:nvSpPr>
        <p:spPr/>
        <p:txBody>
          <a:bodyPr/>
          <a:lstStyle/>
          <a:p>
            <a:fld id="{A7A70FAB-E0E8-4220-969E-F6592628642A}" type="slidenum">
              <a:rPr lang="en-US" smtClean="0"/>
              <a:pPr/>
              <a:t>‹#›</a:t>
            </a:fld>
            <a:endParaRPr lang="en-US" dirty="0"/>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93217A-82D6-460C-B7EB-5290CA937177}" type="datetime1">
              <a:rPr lang="en-US" smtClean="0"/>
              <a:pPr/>
              <a:t>10/27/2021</a:t>
            </a:fld>
            <a:endParaRPr lang="en-US" dirty="0"/>
          </a:p>
        </p:txBody>
      </p:sp>
      <p:sp>
        <p:nvSpPr>
          <p:cNvPr id="6" name="Footer Placeholder 5"/>
          <p:cNvSpPr>
            <a:spLocks noGrp="1"/>
          </p:cNvSpPr>
          <p:nvPr>
            <p:ph type="ftr" sz="quarter" idx="11"/>
          </p:nvPr>
        </p:nvSpPr>
        <p:spPr/>
        <p:txBody>
          <a:bodyPr/>
          <a:lstStyle/>
          <a:p>
            <a:r>
              <a:rPr lang="en-US" dirty="0"/>
              <a:t>left</a:t>
            </a:r>
          </a:p>
        </p:txBody>
      </p:sp>
      <p:sp>
        <p:nvSpPr>
          <p:cNvPr id="7" name="Slide Number Placeholder 6"/>
          <p:cNvSpPr>
            <a:spLocks noGrp="1"/>
          </p:cNvSpPr>
          <p:nvPr>
            <p:ph type="sldNum" sz="quarter" idx="12"/>
          </p:nvPr>
        </p:nvSpPr>
        <p:spPr/>
        <p:txBody>
          <a:bodyPr/>
          <a:lstStyle/>
          <a:p>
            <a:fld id="{A7A70FAB-E0E8-4220-969E-F6592628642A}" type="slidenum">
              <a:rPr lang="en-US" smtClean="0"/>
              <a:pPr/>
              <a:t>‹#›</a:t>
            </a:fld>
            <a:endParaRPr lang="en-US" dirty="0"/>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5E0CE6-495B-4BB0-87AB-A60F6311EB60}" type="datetime1">
              <a:rPr lang="en-US" smtClean="0"/>
              <a:pPr/>
              <a:t>10/27/2021</a:t>
            </a:fld>
            <a:endParaRPr lang="en-US" dirty="0"/>
          </a:p>
        </p:txBody>
      </p:sp>
      <p:sp>
        <p:nvSpPr>
          <p:cNvPr id="8" name="Footer Placeholder 7"/>
          <p:cNvSpPr>
            <a:spLocks noGrp="1"/>
          </p:cNvSpPr>
          <p:nvPr>
            <p:ph type="ftr" sz="quarter" idx="11"/>
          </p:nvPr>
        </p:nvSpPr>
        <p:spPr/>
        <p:txBody>
          <a:bodyPr/>
          <a:lstStyle/>
          <a:p>
            <a:r>
              <a:rPr lang="en-US" dirty="0"/>
              <a:t>left</a:t>
            </a:r>
          </a:p>
        </p:txBody>
      </p:sp>
      <p:sp>
        <p:nvSpPr>
          <p:cNvPr id="9" name="Slide Number Placeholder 8"/>
          <p:cNvSpPr>
            <a:spLocks noGrp="1"/>
          </p:cNvSpPr>
          <p:nvPr>
            <p:ph type="sldNum" sz="quarter" idx="12"/>
          </p:nvPr>
        </p:nvSpPr>
        <p:spPr/>
        <p:txBody>
          <a:bodyPr/>
          <a:lstStyle/>
          <a:p>
            <a:fld id="{A7A70FAB-E0E8-4220-969E-F6592628642A}" type="slidenum">
              <a:rPr lang="en-US" smtClean="0"/>
              <a:pPr/>
              <a:t>‹#›</a:t>
            </a:fld>
            <a:endParaRPr lang="en-US" dirty="0"/>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85CF45-338E-49CA-AC76-6F493089FF24}" type="datetime1">
              <a:rPr lang="en-US" smtClean="0"/>
              <a:pPr/>
              <a:t>10/27/2021</a:t>
            </a:fld>
            <a:endParaRPr lang="en-US" dirty="0"/>
          </a:p>
        </p:txBody>
      </p:sp>
      <p:sp>
        <p:nvSpPr>
          <p:cNvPr id="4" name="Footer Placeholder 3"/>
          <p:cNvSpPr>
            <a:spLocks noGrp="1"/>
          </p:cNvSpPr>
          <p:nvPr>
            <p:ph type="ftr" sz="quarter" idx="11"/>
          </p:nvPr>
        </p:nvSpPr>
        <p:spPr/>
        <p:txBody>
          <a:bodyPr/>
          <a:lstStyle/>
          <a:p>
            <a:r>
              <a:rPr lang="en-US" dirty="0"/>
              <a:t>left</a:t>
            </a:r>
          </a:p>
        </p:txBody>
      </p:sp>
      <p:sp>
        <p:nvSpPr>
          <p:cNvPr id="5" name="Slide Number Placeholder 4"/>
          <p:cNvSpPr>
            <a:spLocks noGrp="1"/>
          </p:cNvSpPr>
          <p:nvPr>
            <p:ph type="sldNum" sz="quarter" idx="12"/>
          </p:nvPr>
        </p:nvSpPr>
        <p:spPr/>
        <p:txBody>
          <a:bodyPr/>
          <a:lstStyle/>
          <a:p>
            <a:fld id="{A7A70FAB-E0E8-4220-969E-F6592628642A}" type="slidenum">
              <a:rPr lang="en-US" smtClean="0"/>
              <a:pPr/>
              <a:t>‹#›</a:t>
            </a:fld>
            <a:endParaRPr lang="en-US" dirty="0"/>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FC266-0FD9-482A-B2D3-62C820FE22BE}" type="datetime1">
              <a:rPr lang="en-US" smtClean="0"/>
              <a:pPr/>
              <a:t>10/27/2021</a:t>
            </a:fld>
            <a:endParaRPr lang="en-US" dirty="0"/>
          </a:p>
        </p:txBody>
      </p:sp>
      <p:sp>
        <p:nvSpPr>
          <p:cNvPr id="3" name="Footer Placeholder 2"/>
          <p:cNvSpPr>
            <a:spLocks noGrp="1"/>
          </p:cNvSpPr>
          <p:nvPr>
            <p:ph type="ftr" sz="quarter" idx="11"/>
          </p:nvPr>
        </p:nvSpPr>
        <p:spPr/>
        <p:txBody>
          <a:bodyPr/>
          <a:lstStyle/>
          <a:p>
            <a:r>
              <a:rPr lang="en-US" dirty="0"/>
              <a:t>left</a:t>
            </a:r>
          </a:p>
        </p:txBody>
      </p:sp>
      <p:sp>
        <p:nvSpPr>
          <p:cNvPr id="4" name="Slide Number Placeholder 3"/>
          <p:cNvSpPr>
            <a:spLocks noGrp="1"/>
          </p:cNvSpPr>
          <p:nvPr>
            <p:ph type="sldNum" sz="quarter" idx="12"/>
          </p:nvPr>
        </p:nvSpPr>
        <p:spPr/>
        <p:txBody>
          <a:bodyPr/>
          <a:lstStyle/>
          <a:p>
            <a:fld id="{A7A70FAB-E0E8-4220-969E-F6592628642A}" type="slidenum">
              <a:rPr lang="en-US" smtClean="0"/>
              <a:pPr/>
              <a:t>‹#›</a:t>
            </a:fld>
            <a:endParaRPr lang="en-US" dirty="0"/>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59DF3B-4924-47A9-9FC4-4D01AAD0E23C}" type="datetime1">
              <a:rPr lang="en-US" smtClean="0"/>
              <a:pPr/>
              <a:t>10/27/2021</a:t>
            </a:fld>
            <a:endParaRPr lang="en-US" dirty="0"/>
          </a:p>
        </p:txBody>
      </p:sp>
      <p:sp>
        <p:nvSpPr>
          <p:cNvPr id="6" name="Footer Placeholder 5"/>
          <p:cNvSpPr>
            <a:spLocks noGrp="1"/>
          </p:cNvSpPr>
          <p:nvPr>
            <p:ph type="ftr" sz="quarter" idx="11"/>
          </p:nvPr>
        </p:nvSpPr>
        <p:spPr/>
        <p:txBody>
          <a:bodyPr/>
          <a:lstStyle/>
          <a:p>
            <a:r>
              <a:rPr lang="en-US" dirty="0"/>
              <a:t>left</a:t>
            </a:r>
          </a:p>
        </p:txBody>
      </p:sp>
      <p:sp>
        <p:nvSpPr>
          <p:cNvPr id="7" name="Slide Number Placeholder 6"/>
          <p:cNvSpPr>
            <a:spLocks noGrp="1"/>
          </p:cNvSpPr>
          <p:nvPr>
            <p:ph type="sldNum" sz="quarter" idx="12"/>
          </p:nvPr>
        </p:nvSpPr>
        <p:spPr/>
        <p:txBody>
          <a:bodyPr/>
          <a:lstStyle/>
          <a:p>
            <a:fld id="{A7A70FAB-E0E8-4220-969E-F6592628642A}" type="slidenum">
              <a:rPr lang="en-US" smtClean="0"/>
              <a:pPr/>
              <a:t>‹#›</a:t>
            </a:fld>
            <a:endParaRPr lang="en-US" dirty="0"/>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ECB9BB-DF60-4D2D-90ED-40F8352C14AE}" type="datetime1">
              <a:rPr lang="en-US" smtClean="0"/>
              <a:pPr/>
              <a:t>10/27/2021</a:t>
            </a:fld>
            <a:endParaRPr lang="en-US" dirty="0"/>
          </a:p>
        </p:txBody>
      </p:sp>
      <p:sp>
        <p:nvSpPr>
          <p:cNvPr id="6" name="Footer Placeholder 5"/>
          <p:cNvSpPr>
            <a:spLocks noGrp="1"/>
          </p:cNvSpPr>
          <p:nvPr>
            <p:ph type="ftr" sz="quarter" idx="11"/>
          </p:nvPr>
        </p:nvSpPr>
        <p:spPr/>
        <p:txBody>
          <a:bodyPr/>
          <a:lstStyle/>
          <a:p>
            <a:r>
              <a:rPr lang="en-US" dirty="0"/>
              <a:t>left</a:t>
            </a:r>
          </a:p>
        </p:txBody>
      </p:sp>
      <p:sp>
        <p:nvSpPr>
          <p:cNvPr id="7" name="Slide Number Placeholder 6"/>
          <p:cNvSpPr>
            <a:spLocks noGrp="1"/>
          </p:cNvSpPr>
          <p:nvPr>
            <p:ph type="sldNum" sz="quarter" idx="12"/>
          </p:nvPr>
        </p:nvSpPr>
        <p:spPr/>
        <p:txBody>
          <a:bodyPr/>
          <a:lstStyle/>
          <a:p>
            <a:fld id="{A7A70FAB-E0E8-4220-969E-F6592628642A}" type="slidenum">
              <a:rPr lang="en-US" smtClean="0"/>
              <a:pPr/>
              <a:t>‹#›</a:t>
            </a:fld>
            <a:endParaRPr lang="en-US" dirty="0"/>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1090E-2E99-45EF-8968-37353FE4FB0F}" type="datetime1">
              <a:rPr lang="en-US" smtClean="0"/>
              <a:pPr/>
              <a:t>10/27/2021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left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A70FAB-E0E8-4220-969E-F6592628642A}"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TextBox 17"/>
          <p:cNvSpPr txBox="1"/>
          <p:nvPr/>
        </p:nvSpPr>
        <p:spPr>
          <a:xfrm>
            <a:off x="0" y="0"/>
            <a:ext cx="9144000" cy="3847207"/>
          </a:xfrm>
          <a:prstGeom prst="rect">
            <a:avLst/>
          </a:prstGeom>
          <a:noFill/>
        </p:spPr>
        <p:txBody>
          <a:bodyPr wrap="square" rtlCol="0">
            <a:spAutoFit/>
          </a:bodyPr>
          <a:lstStyle/>
          <a:p>
            <a:pPr algn="ctr"/>
            <a:endParaRPr lang="en-US" sz="1600" i="1" dirty="0">
              <a:latin typeface="Arial" pitchFamily="34" charset="0"/>
              <a:cs typeface="Arial" pitchFamily="34" charset="0"/>
            </a:endParaRPr>
          </a:p>
          <a:p>
            <a:pPr algn="ctr"/>
            <a:r>
              <a:rPr lang="en-US" sz="1600" i="1" dirty="0">
                <a:latin typeface="Arial" pitchFamily="34" charset="0"/>
                <a:cs typeface="Arial" pitchFamily="34" charset="0"/>
              </a:rPr>
              <a:t>Discussion</a:t>
            </a:r>
          </a:p>
          <a:p>
            <a:pPr algn="ctr"/>
            <a:endParaRPr lang="en-US" sz="1600" i="1" dirty="0">
              <a:latin typeface="Arial" pitchFamily="34" charset="0"/>
              <a:cs typeface="Arial" pitchFamily="34" charset="0"/>
            </a:endParaRPr>
          </a:p>
          <a:p>
            <a:pPr algn="ctr"/>
            <a:endParaRPr lang="en-US" sz="2800" i="1" dirty="0">
              <a:latin typeface="Arial" pitchFamily="34" charset="0"/>
              <a:cs typeface="Arial" pitchFamily="34" charset="0"/>
            </a:endParaRPr>
          </a:p>
          <a:p>
            <a:pPr algn="ctr"/>
            <a:r>
              <a:rPr lang="en-US" sz="2000" b="1" dirty="0">
                <a:latin typeface="Arial" pitchFamily="34" charset="0"/>
                <a:cs typeface="Arial" pitchFamily="34" charset="0"/>
              </a:rPr>
              <a:t>FCSM 2021 Research and Policy Conference</a:t>
            </a:r>
          </a:p>
          <a:p>
            <a:pPr algn="ctr"/>
            <a:endParaRPr lang="en-US" sz="2800" i="1" dirty="0">
              <a:latin typeface="Arial" pitchFamily="34" charset="0"/>
              <a:cs typeface="Arial" pitchFamily="34" charset="0"/>
            </a:endParaRPr>
          </a:p>
          <a:p>
            <a:pPr algn="ctr"/>
            <a:r>
              <a:rPr lang="en-US" sz="1600" dirty="0">
                <a:latin typeface="Arial" pitchFamily="34" charset="0"/>
                <a:cs typeface="Arial" pitchFamily="34" charset="0"/>
              </a:rPr>
              <a:t>November 3, 2021</a:t>
            </a:r>
          </a:p>
          <a:p>
            <a:pPr algn="ctr"/>
            <a:endParaRPr lang="en-US" sz="1600" dirty="0">
              <a:latin typeface="Arial" pitchFamily="34" charset="0"/>
              <a:cs typeface="Arial" pitchFamily="34" charset="0"/>
            </a:endParaRPr>
          </a:p>
          <a:p>
            <a:pPr algn="ctr"/>
            <a:endParaRPr lang="en-US" sz="1600" dirty="0">
              <a:latin typeface="Arial" pitchFamily="34" charset="0"/>
              <a:cs typeface="Arial" pitchFamily="34" charset="0"/>
            </a:endParaRPr>
          </a:p>
          <a:p>
            <a:pPr algn="ctr"/>
            <a:endParaRPr lang="en-US" sz="1600" dirty="0">
              <a:latin typeface="Arial" pitchFamily="34" charset="0"/>
              <a:cs typeface="Arial" pitchFamily="34" charset="0"/>
            </a:endParaRPr>
          </a:p>
          <a:p>
            <a:pPr algn="ctr"/>
            <a:r>
              <a:rPr lang="en-US" sz="3200" b="1" dirty="0">
                <a:latin typeface="Arial" pitchFamily="34" charset="0"/>
                <a:cs typeface="Arial" pitchFamily="34" charset="0"/>
              </a:rPr>
              <a:t>Science and Engineering Indicators:</a:t>
            </a:r>
          </a:p>
          <a:p>
            <a:pPr algn="ctr"/>
            <a:r>
              <a:rPr lang="en-US" sz="2400" b="1" dirty="0">
                <a:latin typeface="Arial" pitchFamily="34" charset="0"/>
                <a:cs typeface="Arial" pitchFamily="34" charset="0"/>
              </a:rPr>
              <a:t>Measuring S&amp;E Education, Workforce, and Research Output</a:t>
            </a:r>
          </a:p>
        </p:txBody>
      </p:sp>
      <p:sp>
        <p:nvSpPr>
          <p:cNvPr id="13" name="TextBox 12"/>
          <p:cNvSpPr txBox="1"/>
          <p:nvPr/>
        </p:nvSpPr>
        <p:spPr>
          <a:xfrm>
            <a:off x="2588559" y="4660427"/>
            <a:ext cx="3966882" cy="1107996"/>
          </a:xfrm>
          <a:prstGeom prst="rect">
            <a:avLst/>
          </a:prstGeom>
          <a:noFill/>
        </p:spPr>
        <p:txBody>
          <a:bodyPr wrap="square" rtlCol="0">
            <a:spAutoFit/>
          </a:bodyPr>
          <a:lstStyle/>
          <a:p>
            <a:pPr algn="ctr"/>
            <a:r>
              <a:rPr lang="en-US" sz="2000" b="1" dirty="0">
                <a:latin typeface="Arial" pitchFamily="34" charset="0"/>
                <a:cs typeface="Arial" pitchFamily="34" charset="0"/>
              </a:rPr>
              <a:t>Megan Fasules Todd</a:t>
            </a:r>
          </a:p>
          <a:p>
            <a:pPr algn="ctr"/>
            <a:r>
              <a:rPr lang="en-US" sz="1400" dirty="0">
                <a:latin typeface="Arial" pitchFamily="34" charset="0"/>
                <a:cs typeface="Arial" pitchFamily="34" charset="0"/>
              </a:rPr>
              <a:t>Senior Consultant</a:t>
            </a:r>
          </a:p>
          <a:p>
            <a:pPr algn="ctr"/>
            <a:r>
              <a:rPr lang="en-US" sz="1400" dirty="0">
                <a:latin typeface="Arial" pitchFamily="34" charset="0"/>
                <a:cs typeface="Arial" pitchFamily="34" charset="0"/>
              </a:rPr>
              <a:t>Micronomics, Inc</a:t>
            </a:r>
          </a:p>
          <a:p>
            <a:endParaRPr lang="en-US" b="1" dirty="0"/>
          </a:p>
        </p:txBody>
      </p:sp>
      <p:sp>
        <p:nvSpPr>
          <p:cNvPr id="9" name="TextBox 8"/>
          <p:cNvSpPr txBox="1"/>
          <p:nvPr/>
        </p:nvSpPr>
        <p:spPr>
          <a:xfrm>
            <a:off x="7742712" y="6365557"/>
            <a:ext cx="1401288" cy="492443"/>
          </a:xfrm>
          <a:prstGeom prst="rect">
            <a:avLst/>
          </a:prstGeom>
          <a:noFill/>
        </p:spPr>
        <p:txBody>
          <a:bodyPr wrap="square" rtlCol="0">
            <a:spAutoFit/>
          </a:bodyPr>
          <a:lstStyle/>
          <a:p>
            <a:r>
              <a:rPr lang="en-US" b="1" dirty="0" err="1"/>
              <a:t>micronomics</a:t>
            </a:r>
            <a:endParaRPr lang="en-US" b="1" dirty="0"/>
          </a:p>
          <a:p>
            <a:r>
              <a:rPr lang="en-US" sz="800" dirty="0"/>
              <a:t>        an ERS Group Company</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
          <p:cNvSpPr txBox="1">
            <a:spLocks/>
          </p:cNvSpPr>
          <p:nvPr/>
        </p:nvSpPr>
        <p:spPr>
          <a:xfrm>
            <a:off x="445325"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tx1"/>
                </a:solidFill>
                <a:effectLst/>
                <a:uLnTx/>
                <a:uFillTx/>
                <a:latin typeface="Arial" pitchFamily="34" charset="0"/>
                <a:ea typeface="+mj-ea"/>
                <a:cs typeface="Arial" pitchFamily="34" charset="0"/>
              </a:rPr>
              <a:t>Presentations</a:t>
            </a:r>
          </a:p>
        </p:txBody>
      </p:sp>
      <p:sp>
        <p:nvSpPr>
          <p:cNvPr id="15" name="TextBox 14"/>
          <p:cNvSpPr txBox="1"/>
          <p:nvPr/>
        </p:nvSpPr>
        <p:spPr>
          <a:xfrm>
            <a:off x="7742712" y="6365557"/>
            <a:ext cx="1401288" cy="492443"/>
          </a:xfrm>
          <a:prstGeom prst="rect">
            <a:avLst/>
          </a:prstGeom>
          <a:noFill/>
        </p:spPr>
        <p:txBody>
          <a:bodyPr wrap="square" rtlCol="0">
            <a:spAutoFit/>
          </a:bodyPr>
          <a:lstStyle/>
          <a:p>
            <a:r>
              <a:rPr lang="en-US" b="1" dirty="0" err="1"/>
              <a:t>micronomics</a:t>
            </a:r>
            <a:endParaRPr lang="en-US" b="1" dirty="0"/>
          </a:p>
          <a:p>
            <a:r>
              <a:rPr lang="en-US" sz="800" dirty="0"/>
              <a:t>        an ERS Group Company</a:t>
            </a:r>
          </a:p>
        </p:txBody>
      </p:sp>
      <p:sp>
        <p:nvSpPr>
          <p:cNvPr id="4" name="TextBox 3">
            <a:extLst>
              <a:ext uri="{FF2B5EF4-FFF2-40B4-BE49-F238E27FC236}">
                <a16:creationId xmlns:a16="http://schemas.microsoft.com/office/drawing/2014/main" id="{9284F596-D279-4D5C-815D-0EAD3453568F}"/>
              </a:ext>
            </a:extLst>
          </p:cNvPr>
          <p:cNvSpPr txBox="1"/>
          <p:nvPr/>
        </p:nvSpPr>
        <p:spPr>
          <a:xfrm>
            <a:off x="620829" y="1443788"/>
            <a:ext cx="7902341"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Publications Output: U.S. Trends and International Comparisons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Science and Engineering Indicators Academic Research and Development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Science and Engineering Indicators: Trends in U.S. Elementary and Secondary STEM Education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STEM Workforce: Scientists, Engineers and Skilled Technical Workers</a:t>
            </a: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le 1"/>
          <p:cNvSpPr txBox="1">
            <a:spLocks/>
          </p:cNvSpPr>
          <p:nvPr/>
        </p:nvSpPr>
        <p:spPr>
          <a:xfrm>
            <a:off x="445325"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Arial" pitchFamily="34" charset="0"/>
                <a:ea typeface="+mj-ea"/>
                <a:cs typeface="Arial" pitchFamily="34" charset="0"/>
              </a:rPr>
              <a:t>New STEM workforce definition</a:t>
            </a:r>
            <a:endParaRPr kumimoji="0" lang="en-US" sz="32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17" name="TextBox 16"/>
          <p:cNvSpPr txBox="1"/>
          <p:nvPr/>
        </p:nvSpPr>
        <p:spPr>
          <a:xfrm>
            <a:off x="7742712" y="6365557"/>
            <a:ext cx="1401288" cy="492443"/>
          </a:xfrm>
          <a:prstGeom prst="rect">
            <a:avLst/>
          </a:prstGeom>
          <a:noFill/>
        </p:spPr>
        <p:txBody>
          <a:bodyPr wrap="square" rtlCol="0">
            <a:spAutoFit/>
          </a:bodyPr>
          <a:lstStyle/>
          <a:p>
            <a:r>
              <a:rPr lang="en-US" b="1" dirty="0" err="1"/>
              <a:t>micronomics</a:t>
            </a:r>
            <a:endParaRPr lang="en-US" b="1" dirty="0"/>
          </a:p>
          <a:p>
            <a:r>
              <a:rPr lang="en-US" sz="800" dirty="0"/>
              <a:t>        an ERS Group Company</a:t>
            </a:r>
          </a:p>
        </p:txBody>
      </p:sp>
      <p:graphicFrame>
        <p:nvGraphicFramePr>
          <p:cNvPr id="4" name="Chart 3">
            <a:extLst>
              <a:ext uri="{FF2B5EF4-FFF2-40B4-BE49-F238E27FC236}">
                <a16:creationId xmlns:a16="http://schemas.microsoft.com/office/drawing/2014/main" id="{21E317FC-63F9-4658-9B9F-7750DC58856C}"/>
              </a:ext>
            </a:extLst>
          </p:cNvPr>
          <p:cNvGraphicFramePr/>
          <p:nvPr>
            <p:extLst>
              <p:ext uri="{D42A27DB-BD31-4B8C-83A1-F6EECF244321}">
                <p14:modId xmlns:p14="http://schemas.microsoft.com/office/powerpoint/2010/main" val="1422211189"/>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E24082D7-2D0A-43CD-8088-22D42DCB732B}"/>
              </a:ext>
            </a:extLst>
          </p:cNvPr>
          <p:cNvSpPr txBox="1"/>
          <p:nvPr/>
        </p:nvSpPr>
        <p:spPr>
          <a:xfrm>
            <a:off x="1010653" y="5601903"/>
            <a:ext cx="7084193" cy="600164"/>
          </a:xfrm>
          <a:prstGeom prst="rect">
            <a:avLst/>
          </a:prstGeom>
          <a:noFill/>
        </p:spPr>
        <p:txBody>
          <a:bodyPr wrap="square" rtlCol="0">
            <a:spAutoFit/>
          </a:bodyPr>
          <a:lstStyle/>
          <a:p>
            <a:r>
              <a:rPr lang="en-US" sz="1100" dirty="0"/>
              <a:t>Sources: U.S. Bureau of Labor Statistics, Occupational Employment and Wage Statistics, May 2020; and National Science Board, National Science Foundation, 2021. The STEM Labor Force of Today: Scientists, Engineers and Skilled Technical Workers. </a:t>
            </a:r>
            <a:r>
              <a:rPr lang="en-US" sz="1100" i="1" dirty="0"/>
              <a:t>Science and Engineering Indicators 2022</a:t>
            </a:r>
            <a:r>
              <a:rPr lang="en-US" sz="1100" dirty="0"/>
              <a:t>. NSB-2021-2.</a:t>
            </a:r>
          </a:p>
        </p:txBody>
      </p:sp>
      <p:cxnSp>
        <p:nvCxnSpPr>
          <p:cNvPr id="9" name="Straight Arrow Connector 8">
            <a:extLst>
              <a:ext uri="{FF2B5EF4-FFF2-40B4-BE49-F238E27FC236}">
                <a16:creationId xmlns:a16="http://schemas.microsoft.com/office/drawing/2014/main" id="{FD5227FC-3D8C-4B10-A269-F0BA7241ECE2}"/>
              </a:ext>
            </a:extLst>
          </p:cNvPr>
          <p:cNvCxnSpPr/>
          <p:nvPr/>
        </p:nvCxnSpPr>
        <p:spPr>
          <a:xfrm flipV="1">
            <a:off x="4109987" y="1925053"/>
            <a:ext cx="1463040" cy="2310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itle 1"/>
          <p:cNvSpPr txBox="1">
            <a:spLocks/>
          </p:cNvSpPr>
          <p:nvPr/>
        </p:nvSpPr>
        <p:spPr>
          <a:xfrm>
            <a:off x="457199" y="102061"/>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tx1"/>
                </a:solidFill>
                <a:effectLst/>
                <a:uLnTx/>
                <a:uFillTx/>
                <a:latin typeface="Arial" pitchFamily="34" charset="0"/>
                <a:ea typeface="+mj-ea"/>
                <a:cs typeface="Arial" pitchFamily="34" charset="0"/>
              </a:rPr>
              <a:t>STEM is important to remain competitive in the global economy</a:t>
            </a:r>
          </a:p>
        </p:txBody>
      </p:sp>
      <p:sp>
        <p:nvSpPr>
          <p:cNvPr id="17" name="TextBox 16"/>
          <p:cNvSpPr txBox="1"/>
          <p:nvPr/>
        </p:nvSpPr>
        <p:spPr>
          <a:xfrm>
            <a:off x="7742712" y="6365557"/>
            <a:ext cx="1401288" cy="492443"/>
          </a:xfrm>
          <a:prstGeom prst="rect">
            <a:avLst/>
          </a:prstGeom>
          <a:noFill/>
        </p:spPr>
        <p:txBody>
          <a:bodyPr wrap="square" rtlCol="0">
            <a:spAutoFit/>
          </a:bodyPr>
          <a:lstStyle/>
          <a:p>
            <a:r>
              <a:rPr lang="en-US" b="1" dirty="0" err="1"/>
              <a:t>micronomics</a:t>
            </a:r>
            <a:endParaRPr lang="en-US" b="1" dirty="0"/>
          </a:p>
          <a:p>
            <a:r>
              <a:rPr lang="en-US" sz="800" dirty="0"/>
              <a:t>        an ERS Group Company</a:t>
            </a:r>
          </a:p>
        </p:txBody>
      </p:sp>
      <p:sp>
        <p:nvSpPr>
          <p:cNvPr id="5" name="TextBox 4">
            <a:extLst>
              <a:ext uri="{FF2B5EF4-FFF2-40B4-BE49-F238E27FC236}">
                <a16:creationId xmlns:a16="http://schemas.microsoft.com/office/drawing/2014/main" id="{85A08129-FE66-43B4-ADCD-AE1AA144A75D}"/>
              </a:ext>
            </a:extLst>
          </p:cNvPr>
          <p:cNvSpPr txBox="1"/>
          <p:nvPr/>
        </p:nvSpPr>
        <p:spPr>
          <a:xfrm>
            <a:off x="620829" y="1443788"/>
            <a:ext cx="7902341" cy="4524315"/>
          </a:xfrm>
          <a:prstGeom prst="rect">
            <a:avLst/>
          </a:prstGeom>
          <a:noFill/>
        </p:spPr>
        <p:txBody>
          <a:bodyPr wrap="square" rtlCol="0">
            <a:spAutoFit/>
          </a:bodyPr>
          <a:lstStyle/>
          <a:p>
            <a:r>
              <a:rPr lang="en-US" sz="2400" dirty="0"/>
              <a:t>United States:</a:t>
            </a:r>
          </a:p>
          <a:p>
            <a:r>
              <a:rPr lang="en-US" sz="2400" dirty="0"/>
              <a:t> </a:t>
            </a:r>
          </a:p>
          <a:p>
            <a:pPr marL="342900" indent="-342900">
              <a:buFont typeface="Arial" panose="020B0604020202020204" pitchFamily="34" charset="0"/>
              <a:buChar char="•"/>
            </a:pPr>
            <a:r>
              <a:rPr lang="en-US" sz="2400" dirty="0"/>
              <a:t>has the second highest publication output and most international collaboration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ranks 1</a:t>
            </a:r>
            <a:r>
              <a:rPr lang="en-US" sz="2400" baseline="30000" dirty="0"/>
              <a:t>st</a:t>
            </a:r>
            <a:r>
              <a:rPr lang="en-US" sz="2400" dirty="0"/>
              <a:t> (out of 44 countries) in overall higher education expenditure on research and development but 23</a:t>
            </a:r>
            <a:r>
              <a:rPr lang="en-US" sz="2400" baseline="30000" dirty="0"/>
              <a:t>rd</a:t>
            </a:r>
            <a:r>
              <a:rPr lang="en-US" sz="2400" dirty="0"/>
              <a:t> in higher education expenditure as a percentage of GDP</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ranks 7</a:t>
            </a:r>
            <a:r>
              <a:rPr lang="en-US" sz="2400" baseline="30000" dirty="0"/>
              <a:t>th</a:t>
            </a:r>
            <a:r>
              <a:rPr lang="en-US" sz="2400" dirty="0"/>
              <a:t> (out of 37 OECD countries) in science and 25</a:t>
            </a:r>
            <a:r>
              <a:rPr lang="en-US" sz="2400" baseline="30000" dirty="0"/>
              <a:t>th</a:t>
            </a:r>
            <a:r>
              <a:rPr lang="en-US" sz="2400" dirty="0"/>
              <a:t> in mathematics literacy</a:t>
            </a:r>
          </a:p>
          <a:p>
            <a:pPr marL="285750" indent="-285750">
              <a:buFont typeface="Arial" panose="020B0604020202020204" pitchFamily="34" charset="0"/>
              <a:buChar char="•"/>
            </a:pPr>
            <a:endParaRPr lang="en-US" sz="2400"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itle 1"/>
          <p:cNvSpPr txBox="1">
            <a:spLocks/>
          </p:cNvSpPr>
          <p:nvPr/>
        </p:nvSpPr>
        <p:spPr>
          <a:xfrm>
            <a:off x="457199" y="101600"/>
            <a:ext cx="8229600" cy="1143000"/>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tx1"/>
                </a:solidFill>
                <a:effectLst/>
                <a:uLnTx/>
                <a:uFillTx/>
                <a:latin typeface="Arial" pitchFamily="34" charset="0"/>
                <a:ea typeface="+mj-ea"/>
                <a:cs typeface="Arial" pitchFamily="34" charset="0"/>
              </a:rPr>
              <a:t>Looking to the future, we need to improve access to STEM to all individuals.</a:t>
            </a:r>
          </a:p>
        </p:txBody>
      </p:sp>
      <p:sp>
        <p:nvSpPr>
          <p:cNvPr id="17" name="TextBox 16"/>
          <p:cNvSpPr txBox="1"/>
          <p:nvPr/>
        </p:nvSpPr>
        <p:spPr>
          <a:xfrm>
            <a:off x="7742712" y="6365557"/>
            <a:ext cx="1401288" cy="492443"/>
          </a:xfrm>
          <a:prstGeom prst="rect">
            <a:avLst/>
          </a:prstGeom>
          <a:noFill/>
        </p:spPr>
        <p:txBody>
          <a:bodyPr wrap="square" rtlCol="0">
            <a:spAutoFit/>
          </a:bodyPr>
          <a:lstStyle/>
          <a:p>
            <a:r>
              <a:rPr lang="en-US" b="1" dirty="0" err="1"/>
              <a:t>micronomics</a:t>
            </a:r>
            <a:endParaRPr lang="en-US" b="1" dirty="0"/>
          </a:p>
          <a:p>
            <a:r>
              <a:rPr lang="en-US" sz="800" dirty="0"/>
              <a:t>        an ERS Group Company</a:t>
            </a:r>
          </a:p>
        </p:txBody>
      </p:sp>
      <p:sp>
        <p:nvSpPr>
          <p:cNvPr id="5" name="TextBox 4">
            <a:extLst>
              <a:ext uri="{FF2B5EF4-FFF2-40B4-BE49-F238E27FC236}">
                <a16:creationId xmlns:a16="http://schemas.microsoft.com/office/drawing/2014/main" id="{85A08129-FE66-43B4-ADCD-AE1AA144A75D}"/>
              </a:ext>
            </a:extLst>
          </p:cNvPr>
          <p:cNvSpPr txBox="1"/>
          <p:nvPr/>
        </p:nvSpPr>
        <p:spPr>
          <a:xfrm>
            <a:off x="620829" y="1443788"/>
            <a:ext cx="7902341" cy="3785652"/>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K-12 performance gaps exist among demographics groups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Black or African American and American Indian or Alaska Native doctoral recipients were more likely to use personal or family funds as their primary source of support, compared to other racial/ethnic groups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Hispanic or Latino and Black or African American workers are underrepresented in STEM occupations</a:t>
            </a:r>
          </a:p>
        </p:txBody>
      </p:sp>
    </p:spTree>
    <p:extLst>
      <p:ext uri="{BB962C8B-B14F-4D97-AF65-F5344CB8AC3E}">
        <p14:creationId xmlns:p14="http://schemas.microsoft.com/office/powerpoint/2010/main" val="730290365"/>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TextBox 17"/>
          <p:cNvSpPr txBox="1"/>
          <p:nvPr/>
        </p:nvSpPr>
        <p:spPr>
          <a:xfrm>
            <a:off x="0" y="0"/>
            <a:ext cx="9144000" cy="3847207"/>
          </a:xfrm>
          <a:prstGeom prst="rect">
            <a:avLst/>
          </a:prstGeom>
          <a:noFill/>
        </p:spPr>
        <p:txBody>
          <a:bodyPr wrap="square" rtlCol="0">
            <a:spAutoFit/>
          </a:bodyPr>
          <a:lstStyle/>
          <a:p>
            <a:pPr algn="ctr"/>
            <a:endParaRPr lang="en-US" sz="1600" i="1" dirty="0">
              <a:latin typeface="Arial" pitchFamily="34" charset="0"/>
              <a:cs typeface="Arial" pitchFamily="34" charset="0"/>
            </a:endParaRPr>
          </a:p>
          <a:p>
            <a:pPr algn="ctr"/>
            <a:r>
              <a:rPr lang="en-US" sz="1600" i="1" dirty="0">
                <a:latin typeface="Arial" pitchFamily="34" charset="0"/>
                <a:cs typeface="Arial" pitchFamily="34" charset="0"/>
              </a:rPr>
              <a:t>Discussion</a:t>
            </a:r>
          </a:p>
          <a:p>
            <a:pPr algn="ctr"/>
            <a:endParaRPr lang="en-US" sz="1600" i="1" dirty="0">
              <a:latin typeface="Arial" pitchFamily="34" charset="0"/>
              <a:cs typeface="Arial" pitchFamily="34" charset="0"/>
            </a:endParaRPr>
          </a:p>
          <a:p>
            <a:pPr algn="ctr"/>
            <a:endParaRPr lang="en-US" sz="2800" i="1" dirty="0">
              <a:latin typeface="Arial" pitchFamily="34" charset="0"/>
              <a:cs typeface="Arial" pitchFamily="34" charset="0"/>
            </a:endParaRPr>
          </a:p>
          <a:p>
            <a:pPr algn="ctr"/>
            <a:r>
              <a:rPr lang="en-US" sz="2000" b="1" dirty="0">
                <a:latin typeface="Arial" pitchFamily="34" charset="0"/>
                <a:cs typeface="Arial" pitchFamily="34" charset="0"/>
              </a:rPr>
              <a:t>FCSM 2021 Research and Policy Conference</a:t>
            </a:r>
          </a:p>
          <a:p>
            <a:pPr algn="ctr"/>
            <a:endParaRPr lang="en-US" sz="2800" i="1" dirty="0">
              <a:latin typeface="Arial" pitchFamily="34" charset="0"/>
              <a:cs typeface="Arial" pitchFamily="34" charset="0"/>
            </a:endParaRPr>
          </a:p>
          <a:p>
            <a:pPr algn="ctr"/>
            <a:r>
              <a:rPr lang="en-US" sz="1600" dirty="0">
                <a:latin typeface="Arial" pitchFamily="34" charset="0"/>
                <a:cs typeface="Arial" pitchFamily="34" charset="0"/>
              </a:rPr>
              <a:t>November 3, 2021</a:t>
            </a:r>
          </a:p>
          <a:p>
            <a:pPr algn="ctr"/>
            <a:endParaRPr lang="en-US" sz="1600" dirty="0">
              <a:latin typeface="Arial" pitchFamily="34" charset="0"/>
              <a:cs typeface="Arial" pitchFamily="34" charset="0"/>
            </a:endParaRPr>
          </a:p>
          <a:p>
            <a:pPr algn="ctr"/>
            <a:endParaRPr lang="en-US" sz="1600" dirty="0">
              <a:latin typeface="Arial" pitchFamily="34" charset="0"/>
              <a:cs typeface="Arial" pitchFamily="34" charset="0"/>
            </a:endParaRPr>
          </a:p>
          <a:p>
            <a:pPr algn="ctr"/>
            <a:endParaRPr lang="en-US" sz="1600" dirty="0">
              <a:latin typeface="Arial" pitchFamily="34" charset="0"/>
              <a:cs typeface="Arial" pitchFamily="34" charset="0"/>
            </a:endParaRPr>
          </a:p>
          <a:p>
            <a:pPr algn="ctr"/>
            <a:r>
              <a:rPr lang="en-US" sz="3200" b="1" dirty="0">
                <a:latin typeface="Arial" pitchFamily="34" charset="0"/>
                <a:cs typeface="Arial" pitchFamily="34" charset="0"/>
              </a:rPr>
              <a:t>Science and Engineering Indicators:</a:t>
            </a:r>
          </a:p>
          <a:p>
            <a:pPr algn="ctr"/>
            <a:r>
              <a:rPr lang="en-US" sz="2400" b="1" dirty="0">
                <a:latin typeface="Arial" pitchFamily="34" charset="0"/>
                <a:cs typeface="Arial" pitchFamily="34" charset="0"/>
              </a:rPr>
              <a:t>Measuring S&amp;E Education, Workforce, and Research Output</a:t>
            </a:r>
          </a:p>
        </p:txBody>
      </p:sp>
      <p:sp>
        <p:nvSpPr>
          <p:cNvPr id="13" name="TextBox 12"/>
          <p:cNvSpPr txBox="1"/>
          <p:nvPr/>
        </p:nvSpPr>
        <p:spPr>
          <a:xfrm>
            <a:off x="2588559" y="4660427"/>
            <a:ext cx="3966882" cy="1538883"/>
          </a:xfrm>
          <a:prstGeom prst="rect">
            <a:avLst/>
          </a:prstGeom>
          <a:noFill/>
        </p:spPr>
        <p:txBody>
          <a:bodyPr wrap="square" rtlCol="0">
            <a:spAutoFit/>
          </a:bodyPr>
          <a:lstStyle/>
          <a:p>
            <a:pPr algn="ctr"/>
            <a:r>
              <a:rPr lang="en-US" sz="2000" b="1" dirty="0">
                <a:latin typeface="Arial" pitchFamily="34" charset="0"/>
                <a:cs typeface="Arial" pitchFamily="34" charset="0"/>
              </a:rPr>
              <a:t>Megan Fasules Todd</a:t>
            </a:r>
          </a:p>
          <a:p>
            <a:pPr algn="ctr"/>
            <a:r>
              <a:rPr lang="en-US" sz="1400" dirty="0">
                <a:latin typeface="Arial" pitchFamily="34" charset="0"/>
                <a:cs typeface="Arial" pitchFamily="34" charset="0"/>
              </a:rPr>
              <a:t>Senior Consultant</a:t>
            </a:r>
          </a:p>
          <a:p>
            <a:pPr algn="ctr"/>
            <a:r>
              <a:rPr lang="en-US" sz="1400" dirty="0">
                <a:latin typeface="Arial" pitchFamily="34" charset="0"/>
                <a:cs typeface="Arial" pitchFamily="34" charset="0"/>
              </a:rPr>
              <a:t>Micronomics, Inc</a:t>
            </a:r>
          </a:p>
          <a:p>
            <a:pPr algn="ctr"/>
            <a:endParaRPr lang="en-US" sz="1400" dirty="0">
              <a:latin typeface="Arial" pitchFamily="34" charset="0"/>
              <a:cs typeface="Arial" pitchFamily="34" charset="0"/>
            </a:endParaRPr>
          </a:p>
          <a:p>
            <a:pPr algn="ctr"/>
            <a:r>
              <a:rPr lang="en-US" sz="1400" dirty="0">
                <a:latin typeface="Arial" pitchFamily="34" charset="0"/>
                <a:cs typeface="Arial" pitchFamily="34" charset="0"/>
              </a:rPr>
              <a:t>mfasules@micronomics.com</a:t>
            </a:r>
          </a:p>
          <a:p>
            <a:endParaRPr lang="en-US" b="1" dirty="0"/>
          </a:p>
        </p:txBody>
      </p:sp>
      <p:sp>
        <p:nvSpPr>
          <p:cNvPr id="9" name="TextBox 8"/>
          <p:cNvSpPr txBox="1"/>
          <p:nvPr/>
        </p:nvSpPr>
        <p:spPr>
          <a:xfrm>
            <a:off x="7742712" y="6365557"/>
            <a:ext cx="1401288" cy="492443"/>
          </a:xfrm>
          <a:prstGeom prst="rect">
            <a:avLst/>
          </a:prstGeom>
          <a:noFill/>
        </p:spPr>
        <p:txBody>
          <a:bodyPr wrap="square" rtlCol="0">
            <a:spAutoFit/>
          </a:bodyPr>
          <a:lstStyle/>
          <a:p>
            <a:r>
              <a:rPr lang="en-US" b="1" dirty="0" err="1"/>
              <a:t>micronomics</a:t>
            </a:r>
            <a:endParaRPr lang="en-US" b="1" dirty="0"/>
          </a:p>
          <a:p>
            <a:r>
              <a:rPr lang="en-US" sz="800" dirty="0"/>
              <a:t>        an ERS Group Company</a:t>
            </a:r>
          </a:p>
        </p:txBody>
      </p:sp>
    </p:spTree>
    <p:extLst>
      <p:ext uri="{BB962C8B-B14F-4D97-AF65-F5344CB8AC3E}">
        <p14:creationId xmlns:p14="http://schemas.microsoft.com/office/powerpoint/2010/main" val="2512369770"/>
      </p:ext>
    </p:extLst>
  </p:cSld>
  <p:clrMapOvr>
    <a:masterClrMapping/>
  </p:clrMapOvr>
  <p:transition>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7038</TotalTime>
  <Words>370</Words>
  <Application>Microsoft Office PowerPoint</Application>
  <PresentationFormat>On-screen Show (4:3)</PresentationFormat>
  <Paragraphs>78</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Micronomics,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Slide</dc:title>
  <dc:creator>Mills, Robert</dc:creator>
  <cp:lastModifiedBy>Megan Fasules</cp:lastModifiedBy>
  <cp:revision>689</cp:revision>
  <dcterms:created xsi:type="dcterms:W3CDTF">2011-01-23T01:42:18Z</dcterms:created>
  <dcterms:modified xsi:type="dcterms:W3CDTF">2021-10-27T16:31:58Z</dcterms:modified>
</cp:coreProperties>
</file>