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9" r:id="rId7"/>
    <p:sldId id="271" r:id="rId8"/>
    <p:sldId id="277" r:id="rId9"/>
    <p:sldId id="273" r:id="rId10"/>
    <p:sldId id="296" r:id="rId11"/>
    <p:sldId id="278" r:id="rId12"/>
    <p:sldId id="265" r:id="rId13"/>
    <p:sldId id="274" r:id="rId14"/>
    <p:sldId id="266" r:id="rId15"/>
    <p:sldId id="285" r:id="rId16"/>
    <p:sldId id="279" r:id="rId17"/>
    <p:sldId id="291" r:id="rId18"/>
    <p:sldId id="288" r:id="rId19"/>
    <p:sldId id="289" r:id="rId20"/>
    <p:sldId id="292" r:id="rId21"/>
    <p:sldId id="263" r:id="rId22"/>
    <p:sldId id="293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949" autoAdjust="0"/>
  </p:normalViewPr>
  <p:slideViewPr>
    <p:cSldViewPr snapToGrid="0">
      <p:cViewPr varScale="1">
        <p:scale>
          <a:sx n="45" d="100"/>
          <a:sy n="45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T171OAFS-OA12\CES_Share\CARRA\Branches\SAB2\Research\Program%20Participation%20and%20Reporting\Renuka\FCSM_2021\FNS_monthlySNAP.xls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236068317547261E-2"/>
          <c:y val="2.1379171188264393E-2"/>
          <c:w val="0.89460934231047229"/>
          <c:h val="0.8126239850506670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'US Summary '!$A$2:$A$259</c:f>
              <c:numCache>
                <c:formatCode>[$-409]mmm\-yy;@</c:formatCode>
                <c:ptCount val="258"/>
                <c:pt idx="0">
                  <c:v>36526</c:v>
                </c:pt>
                <c:pt idx="1">
                  <c:v>36557</c:v>
                </c:pt>
                <c:pt idx="2">
                  <c:v>36586</c:v>
                </c:pt>
                <c:pt idx="3">
                  <c:v>36617</c:v>
                </c:pt>
                <c:pt idx="4">
                  <c:v>36647</c:v>
                </c:pt>
                <c:pt idx="5">
                  <c:v>36678</c:v>
                </c:pt>
                <c:pt idx="6">
                  <c:v>36708</c:v>
                </c:pt>
                <c:pt idx="7">
                  <c:v>36739</c:v>
                </c:pt>
                <c:pt idx="8">
                  <c:v>36770</c:v>
                </c:pt>
                <c:pt idx="9">
                  <c:v>36800</c:v>
                </c:pt>
                <c:pt idx="10">
                  <c:v>36831</c:v>
                </c:pt>
                <c:pt idx="11">
                  <c:v>36861</c:v>
                </c:pt>
                <c:pt idx="12">
                  <c:v>36892</c:v>
                </c:pt>
                <c:pt idx="13">
                  <c:v>36923</c:v>
                </c:pt>
                <c:pt idx="14">
                  <c:v>36951</c:v>
                </c:pt>
                <c:pt idx="15">
                  <c:v>36982</c:v>
                </c:pt>
                <c:pt idx="16">
                  <c:v>37012</c:v>
                </c:pt>
                <c:pt idx="17">
                  <c:v>37043</c:v>
                </c:pt>
                <c:pt idx="18">
                  <c:v>37073</c:v>
                </c:pt>
                <c:pt idx="19">
                  <c:v>37104</c:v>
                </c:pt>
                <c:pt idx="20">
                  <c:v>37135</c:v>
                </c:pt>
                <c:pt idx="21">
                  <c:v>37165</c:v>
                </c:pt>
                <c:pt idx="22">
                  <c:v>37196</c:v>
                </c:pt>
                <c:pt idx="23">
                  <c:v>37226</c:v>
                </c:pt>
                <c:pt idx="24">
                  <c:v>37257</c:v>
                </c:pt>
                <c:pt idx="25">
                  <c:v>37288</c:v>
                </c:pt>
                <c:pt idx="26">
                  <c:v>37316</c:v>
                </c:pt>
                <c:pt idx="27">
                  <c:v>37347</c:v>
                </c:pt>
                <c:pt idx="28">
                  <c:v>37377</c:v>
                </c:pt>
                <c:pt idx="29">
                  <c:v>37408</c:v>
                </c:pt>
                <c:pt idx="30">
                  <c:v>37438</c:v>
                </c:pt>
                <c:pt idx="31">
                  <c:v>37469</c:v>
                </c:pt>
                <c:pt idx="32">
                  <c:v>37500</c:v>
                </c:pt>
                <c:pt idx="33">
                  <c:v>37530</c:v>
                </c:pt>
                <c:pt idx="34">
                  <c:v>37561</c:v>
                </c:pt>
                <c:pt idx="35">
                  <c:v>37591</c:v>
                </c:pt>
                <c:pt idx="36">
                  <c:v>37622</c:v>
                </c:pt>
                <c:pt idx="37">
                  <c:v>37653</c:v>
                </c:pt>
                <c:pt idx="38">
                  <c:v>37681</c:v>
                </c:pt>
                <c:pt idx="39">
                  <c:v>37712</c:v>
                </c:pt>
                <c:pt idx="40">
                  <c:v>37742</c:v>
                </c:pt>
                <c:pt idx="41">
                  <c:v>37773</c:v>
                </c:pt>
                <c:pt idx="42">
                  <c:v>37803</c:v>
                </c:pt>
                <c:pt idx="43">
                  <c:v>37834</c:v>
                </c:pt>
                <c:pt idx="44">
                  <c:v>37865</c:v>
                </c:pt>
                <c:pt idx="45">
                  <c:v>37895</c:v>
                </c:pt>
                <c:pt idx="46">
                  <c:v>37926</c:v>
                </c:pt>
                <c:pt idx="47">
                  <c:v>37956</c:v>
                </c:pt>
                <c:pt idx="48">
                  <c:v>37987</c:v>
                </c:pt>
                <c:pt idx="49">
                  <c:v>38018</c:v>
                </c:pt>
                <c:pt idx="50">
                  <c:v>38047</c:v>
                </c:pt>
                <c:pt idx="51">
                  <c:v>38078</c:v>
                </c:pt>
                <c:pt idx="52">
                  <c:v>38108</c:v>
                </c:pt>
                <c:pt idx="53">
                  <c:v>38139</c:v>
                </c:pt>
                <c:pt idx="54">
                  <c:v>38169</c:v>
                </c:pt>
                <c:pt idx="55">
                  <c:v>38200</c:v>
                </c:pt>
                <c:pt idx="56">
                  <c:v>38231</c:v>
                </c:pt>
                <c:pt idx="57">
                  <c:v>38261</c:v>
                </c:pt>
                <c:pt idx="58">
                  <c:v>38292</c:v>
                </c:pt>
                <c:pt idx="59">
                  <c:v>38322</c:v>
                </c:pt>
                <c:pt idx="60">
                  <c:v>38353</c:v>
                </c:pt>
                <c:pt idx="61">
                  <c:v>38384</c:v>
                </c:pt>
                <c:pt idx="62">
                  <c:v>38412</c:v>
                </c:pt>
                <c:pt idx="63">
                  <c:v>38443</c:v>
                </c:pt>
                <c:pt idx="64">
                  <c:v>38473</c:v>
                </c:pt>
                <c:pt idx="65">
                  <c:v>38504</c:v>
                </c:pt>
                <c:pt idx="66">
                  <c:v>38534</c:v>
                </c:pt>
                <c:pt idx="67">
                  <c:v>38565</c:v>
                </c:pt>
                <c:pt idx="68">
                  <c:v>38596</c:v>
                </c:pt>
                <c:pt idx="69">
                  <c:v>38626</c:v>
                </c:pt>
                <c:pt idx="70">
                  <c:v>38657</c:v>
                </c:pt>
                <c:pt idx="71">
                  <c:v>38687</c:v>
                </c:pt>
                <c:pt idx="72">
                  <c:v>38718</c:v>
                </c:pt>
                <c:pt idx="73">
                  <c:v>38749</c:v>
                </c:pt>
                <c:pt idx="74">
                  <c:v>38777</c:v>
                </c:pt>
                <c:pt idx="75">
                  <c:v>38808</c:v>
                </c:pt>
                <c:pt idx="76">
                  <c:v>38838</c:v>
                </c:pt>
                <c:pt idx="77">
                  <c:v>38869</c:v>
                </c:pt>
                <c:pt idx="78">
                  <c:v>38899</c:v>
                </c:pt>
                <c:pt idx="79">
                  <c:v>38930</c:v>
                </c:pt>
                <c:pt idx="80">
                  <c:v>38961</c:v>
                </c:pt>
                <c:pt idx="81">
                  <c:v>38991</c:v>
                </c:pt>
                <c:pt idx="82">
                  <c:v>39022</c:v>
                </c:pt>
                <c:pt idx="83">
                  <c:v>39052</c:v>
                </c:pt>
                <c:pt idx="84">
                  <c:v>39083</c:v>
                </c:pt>
                <c:pt idx="85">
                  <c:v>39114</c:v>
                </c:pt>
                <c:pt idx="86">
                  <c:v>39142</c:v>
                </c:pt>
                <c:pt idx="87">
                  <c:v>39173</c:v>
                </c:pt>
                <c:pt idx="88">
                  <c:v>39203</c:v>
                </c:pt>
                <c:pt idx="89">
                  <c:v>39234</c:v>
                </c:pt>
                <c:pt idx="90">
                  <c:v>39264</c:v>
                </c:pt>
                <c:pt idx="91">
                  <c:v>39295</c:v>
                </c:pt>
                <c:pt idx="92">
                  <c:v>39326</c:v>
                </c:pt>
                <c:pt idx="93">
                  <c:v>39356</c:v>
                </c:pt>
                <c:pt idx="94">
                  <c:v>39387</c:v>
                </c:pt>
                <c:pt idx="95">
                  <c:v>39417</c:v>
                </c:pt>
                <c:pt idx="96">
                  <c:v>39448</c:v>
                </c:pt>
                <c:pt idx="97">
                  <c:v>39479</c:v>
                </c:pt>
                <c:pt idx="98">
                  <c:v>39508</c:v>
                </c:pt>
                <c:pt idx="99">
                  <c:v>39539</c:v>
                </c:pt>
                <c:pt idx="100">
                  <c:v>39569</c:v>
                </c:pt>
                <c:pt idx="101">
                  <c:v>39600</c:v>
                </c:pt>
                <c:pt idx="102">
                  <c:v>39630</c:v>
                </c:pt>
                <c:pt idx="103">
                  <c:v>39661</c:v>
                </c:pt>
                <c:pt idx="104">
                  <c:v>39692</c:v>
                </c:pt>
                <c:pt idx="105">
                  <c:v>39722</c:v>
                </c:pt>
                <c:pt idx="106">
                  <c:v>39753</c:v>
                </c:pt>
                <c:pt idx="107">
                  <c:v>39783</c:v>
                </c:pt>
                <c:pt idx="108">
                  <c:v>39814</c:v>
                </c:pt>
                <c:pt idx="109">
                  <c:v>39845</c:v>
                </c:pt>
                <c:pt idx="110">
                  <c:v>39873</c:v>
                </c:pt>
                <c:pt idx="111">
                  <c:v>39904</c:v>
                </c:pt>
                <c:pt idx="112">
                  <c:v>39934</c:v>
                </c:pt>
                <c:pt idx="113">
                  <c:v>39965</c:v>
                </c:pt>
                <c:pt idx="114">
                  <c:v>39995</c:v>
                </c:pt>
                <c:pt idx="115">
                  <c:v>40026</c:v>
                </c:pt>
                <c:pt idx="116">
                  <c:v>40057</c:v>
                </c:pt>
                <c:pt idx="117">
                  <c:v>40087</c:v>
                </c:pt>
                <c:pt idx="118">
                  <c:v>40118</c:v>
                </c:pt>
                <c:pt idx="119">
                  <c:v>40148</c:v>
                </c:pt>
                <c:pt idx="120">
                  <c:v>40179</c:v>
                </c:pt>
                <c:pt idx="121">
                  <c:v>40210</c:v>
                </c:pt>
                <c:pt idx="122">
                  <c:v>40238</c:v>
                </c:pt>
                <c:pt idx="123">
                  <c:v>40269</c:v>
                </c:pt>
                <c:pt idx="124">
                  <c:v>40299</c:v>
                </c:pt>
                <c:pt idx="125">
                  <c:v>40330</c:v>
                </c:pt>
                <c:pt idx="126">
                  <c:v>40360</c:v>
                </c:pt>
                <c:pt idx="127">
                  <c:v>40391</c:v>
                </c:pt>
                <c:pt idx="128">
                  <c:v>40422</c:v>
                </c:pt>
                <c:pt idx="129">
                  <c:v>40452</c:v>
                </c:pt>
                <c:pt idx="130">
                  <c:v>40483</c:v>
                </c:pt>
                <c:pt idx="131">
                  <c:v>40513</c:v>
                </c:pt>
                <c:pt idx="132">
                  <c:v>40544</c:v>
                </c:pt>
                <c:pt idx="133">
                  <c:v>40575</c:v>
                </c:pt>
                <c:pt idx="134">
                  <c:v>40603</c:v>
                </c:pt>
                <c:pt idx="135">
                  <c:v>40634</c:v>
                </c:pt>
                <c:pt idx="136">
                  <c:v>40664</c:v>
                </c:pt>
                <c:pt idx="137">
                  <c:v>40695</c:v>
                </c:pt>
                <c:pt idx="138">
                  <c:v>40725</c:v>
                </c:pt>
                <c:pt idx="139">
                  <c:v>40756</c:v>
                </c:pt>
                <c:pt idx="140">
                  <c:v>40787</c:v>
                </c:pt>
                <c:pt idx="141">
                  <c:v>40817</c:v>
                </c:pt>
                <c:pt idx="142">
                  <c:v>40848</c:v>
                </c:pt>
                <c:pt idx="143">
                  <c:v>40878</c:v>
                </c:pt>
                <c:pt idx="144">
                  <c:v>40909</c:v>
                </c:pt>
                <c:pt idx="145">
                  <c:v>40940</c:v>
                </c:pt>
                <c:pt idx="146">
                  <c:v>40969</c:v>
                </c:pt>
                <c:pt idx="147">
                  <c:v>41000</c:v>
                </c:pt>
                <c:pt idx="148">
                  <c:v>41030</c:v>
                </c:pt>
                <c:pt idx="149">
                  <c:v>41061</c:v>
                </c:pt>
                <c:pt idx="150">
                  <c:v>41091</c:v>
                </c:pt>
                <c:pt idx="151">
                  <c:v>41122</c:v>
                </c:pt>
                <c:pt idx="152">
                  <c:v>41153</c:v>
                </c:pt>
                <c:pt idx="153">
                  <c:v>41183</c:v>
                </c:pt>
                <c:pt idx="154">
                  <c:v>41214</c:v>
                </c:pt>
                <c:pt idx="155">
                  <c:v>41244</c:v>
                </c:pt>
                <c:pt idx="156">
                  <c:v>41275</c:v>
                </c:pt>
                <c:pt idx="157">
                  <c:v>41306</c:v>
                </c:pt>
                <c:pt idx="158">
                  <c:v>41334</c:v>
                </c:pt>
                <c:pt idx="159">
                  <c:v>41365</c:v>
                </c:pt>
                <c:pt idx="160">
                  <c:v>41395</c:v>
                </c:pt>
                <c:pt idx="161">
                  <c:v>41426</c:v>
                </c:pt>
                <c:pt idx="162">
                  <c:v>41456</c:v>
                </c:pt>
                <c:pt idx="163">
                  <c:v>41487</c:v>
                </c:pt>
                <c:pt idx="164">
                  <c:v>41518</c:v>
                </c:pt>
                <c:pt idx="165">
                  <c:v>41548</c:v>
                </c:pt>
                <c:pt idx="166">
                  <c:v>41579</c:v>
                </c:pt>
                <c:pt idx="167">
                  <c:v>41609</c:v>
                </c:pt>
                <c:pt idx="168">
                  <c:v>41640</c:v>
                </c:pt>
                <c:pt idx="169">
                  <c:v>41671</c:v>
                </c:pt>
                <c:pt idx="170">
                  <c:v>41699</c:v>
                </c:pt>
                <c:pt idx="171">
                  <c:v>41730</c:v>
                </c:pt>
                <c:pt idx="172">
                  <c:v>41760</c:v>
                </c:pt>
                <c:pt idx="173">
                  <c:v>41791</c:v>
                </c:pt>
                <c:pt idx="174">
                  <c:v>41821</c:v>
                </c:pt>
                <c:pt idx="175">
                  <c:v>41852</c:v>
                </c:pt>
                <c:pt idx="176">
                  <c:v>41883</c:v>
                </c:pt>
                <c:pt idx="177">
                  <c:v>41913</c:v>
                </c:pt>
                <c:pt idx="178">
                  <c:v>41944</c:v>
                </c:pt>
                <c:pt idx="179">
                  <c:v>41974</c:v>
                </c:pt>
                <c:pt idx="180">
                  <c:v>42005</c:v>
                </c:pt>
                <c:pt idx="181">
                  <c:v>42036</c:v>
                </c:pt>
                <c:pt idx="182">
                  <c:v>42064</c:v>
                </c:pt>
                <c:pt idx="183">
                  <c:v>42095</c:v>
                </c:pt>
                <c:pt idx="184">
                  <c:v>42125</c:v>
                </c:pt>
                <c:pt idx="185">
                  <c:v>42156</c:v>
                </c:pt>
                <c:pt idx="186">
                  <c:v>42186</c:v>
                </c:pt>
                <c:pt idx="187">
                  <c:v>42217</c:v>
                </c:pt>
                <c:pt idx="188">
                  <c:v>42248</c:v>
                </c:pt>
                <c:pt idx="189">
                  <c:v>42278</c:v>
                </c:pt>
                <c:pt idx="190">
                  <c:v>42309</c:v>
                </c:pt>
                <c:pt idx="191">
                  <c:v>42339</c:v>
                </c:pt>
                <c:pt idx="192">
                  <c:v>42370</c:v>
                </c:pt>
                <c:pt idx="193">
                  <c:v>42401</c:v>
                </c:pt>
                <c:pt idx="194">
                  <c:v>42430</c:v>
                </c:pt>
                <c:pt idx="195">
                  <c:v>42461</c:v>
                </c:pt>
                <c:pt idx="196">
                  <c:v>42491</c:v>
                </c:pt>
                <c:pt idx="197">
                  <c:v>42522</c:v>
                </c:pt>
                <c:pt idx="198">
                  <c:v>42552</c:v>
                </c:pt>
                <c:pt idx="199">
                  <c:v>42583</c:v>
                </c:pt>
                <c:pt idx="200">
                  <c:v>42614</c:v>
                </c:pt>
                <c:pt idx="201">
                  <c:v>42644</c:v>
                </c:pt>
                <c:pt idx="202">
                  <c:v>42675</c:v>
                </c:pt>
                <c:pt idx="203">
                  <c:v>42705</c:v>
                </c:pt>
                <c:pt idx="204">
                  <c:v>42736</c:v>
                </c:pt>
                <c:pt idx="205">
                  <c:v>42767</c:v>
                </c:pt>
                <c:pt idx="206">
                  <c:v>42795</c:v>
                </c:pt>
                <c:pt idx="207">
                  <c:v>42826</c:v>
                </c:pt>
                <c:pt idx="208">
                  <c:v>42856</c:v>
                </c:pt>
                <c:pt idx="209">
                  <c:v>42887</c:v>
                </c:pt>
                <c:pt idx="210">
                  <c:v>42917</c:v>
                </c:pt>
                <c:pt idx="211">
                  <c:v>42948</c:v>
                </c:pt>
                <c:pt idx="212">
                  <c:v>42979</c:v>
                </c:pt>
                <c:pt idx="213">
                  <c:v>43009</c:v>
                </c:pt>
                <c:pt idx="214">
                  <c:v>43040</c:v>
                </c:pt>
                <c:pt idx="215">
                  <c:v>43070</c:v>
                </c:pt>
                <c:pt idx="216">
                  <c:v>43101</c:v>
                </c:pt>
                <c:pt idx="217">
                  <c:v>43132</c:v>
                </c:pt>
                <c:pt idx="218">
                  <c:v>43160</c:v>
                </c:pt>
                <c:pt idx="219">
                  <c:v>43191</c:v>
                </c:pt>
                <c:pt idx="220">
                  <c:v>43221</c:v>
                </c:pt>
                <c:pt idx="221">
                  <c:v>43252</c:v>
                </c:pt>
                <c:pt idx="222">
                  <c:v>43282</c:v>
                </c:pt>
                <c:pt idx="223">
                  <c:v>43313</c:v>
                </c:pt>
                <c:pt idx="224">
                  <c:v>43344</c:v>
                </c:pt>
                <c:pt idx="225">
                  <c:v>43374</c:v>
                </c:pt>
                <c:pt idx="226">
                  <c:v>43405</c:v>
                </c:pt>
                <c:pt idx="227">
                  <c:v>43435</c:v>
                </c:pt>
                <c:pt idx="228">
                  <c:v>43466</c:v>
                </c:pt>
                <c:pt idx="229">
                  <c:v>43497</c:v>
                </c:pt>
                <c:pt idx="230">
                  <c:v>43525</c:v>
                </c:pt>
                <c:pt idx="231">
                  <c:v>43556</c:v>
                </c:pt>
                <c:pt idx="232">
                  <c:v>43586</c:v>
                </c:pt>
                <c:pt idx="233">
                  <c:v>43617</c:v>
                </c:pt>
                <c:pt idx="234">
                  <c:v>43647</c:v>
                </c:pt>
                <c:pt idx="235">
                  <c:v>43678</c:v>
                </c:pt>
                <c:pt idx="236">
                  <c:v>43709</c:v>
                </c:pt>
                <c:pt idx="237">
                  <c:v>43739</c:v>
                </c:pt>
                <c:pt idx="238">
                  <c:v>43770</c:v>
                </c:pt>
                <c:pt idx="239">
                  <c:v>43800</c:v>
                </c:pt>
                <c:pt idx="240">
                  <c:v>43831</c:v>
                </c:pt>
                <c:pt idx="241">
                  <c:v>43862</c:v>
                </c:pt>
                <c:pt idx="242">
                  <c:v>43891</c:v>
                </c:pt>
                <c:pt idx="243">
                  <c:v>43922</c:v>
                </c:pt>
                <c:pt idx="244">
                  <c:v>43952</c:v>
                </c:pt>
                <c:pt idx="245">
                  <c:v>43983</c:v>
                </c:pt>
                <c:pt idx="246">
                  <c:v>44013</c:v>
                </c:pt>
                <c:pt idx="247">
                  <c:v>44044</c:v>
                </c:pt>
                <c:pt idx="248">
                  <c:v>44075</c:v>
                </c:pt>
                <c:pt idx="249">
                  <c:v>44105</c:v>
                </c:pt>
                <c:pt idx="250">
                  <c:v>44136</c:v>
                </c:pt>
                <c:pt idx="251">
                  <c:v>44166</c:v>
                </c:pt>
                <c:pt idx="252">
                  <c:v>44197</c:v>
                </c:pt>
                <c:pt idx="253">
                  <c:v>44228</c:v>
                </c:pt>
                <c:pt idx="254">
                  <c:v>44256</c:v>
                </c:pt>
                <c:pt idx="255">
                  <c:v>44287</c:v>
                </c:pt>
                <c:pt idx="256">
                  <c:v>44317</c:v>
                </c:pt>
                <c:pt idx="257">
                  <c:v>44348</c:v>
                </c:pt>
              </c:numCache>
            </c:numRef>
          </c:cat>
          <c:val>
            <c:numRef>
              <c:f>'US Summary '!$D$2:$D$259</c:f>
              <c:numCache>
                <c:formatCode>#,##0</c:formatCode>
                <c:ptCount val="258"/>
                <c:pt idx="0">
                  <c:v>17323336</c:v>
                </c:pt>
                <c:pt idx="1">
                  <c:v>17191024</c:v>
                </c:pt>
                <c:pt idx="2">
                  <c:v>17285182</c:v>
                </c:pt>
                <c:pt idx="3">
                  <c:v>17040733</c:v>
                </c:pt>
                <c:pt idx="4">
                  <c:v>17018465</c:v>
                </c:pt>
                <c:pt idx="5">
                  <c:v>17045814</c:v>
                </c:pt>
                <c:pt idx="6">
                  <c:v>16895039</c:v>
                </c:pt>
                <c:pt idx="7">
                  <c:v>17004637</c:v>
                </c:pt>
                <c:pt idx="8">
                  <c:v>17013325</c:v>
                </c:pt>
                <c:pt idx="9">
                  <c:v>17061834</c:v>
                </c:pt>
                <c:pt idx="10">
                  <c:v>17092424</c:v>
                </c:pt>
                <c:pt idx="11">
                  <c:v>17175724</c:v>
                </c:pt>
                <c:pt idx="12">
                  <c:v>17298136</c:v>
                </c:pt>
                <c:pt idx="13">
                  <c:v>16954558</c:v>
                </c:pt>
                <c:pt idx="14">
                  <c:v>17249899</c:v>
                </c:pt>
                <c:pt idx="15">
                  <c:v>17139964</c:v>
                </c:pt>
                <c:pt idx="16">
                  <c:v>17243514</c:v>
                </c:pt>
                <c:pt idx="17">
                  <c:v>17457195</c:v>
                </c:pt>
                <c:pt idx="18">
                  <c:v>17531585</c:v>
                </c:pt>
                <c:pt idx="19">
                  <c:v>17758492</c:v>
                </c:pt>
                <c:pt idx="20">
                  <c:v>17858172</c:v>
                </c:pt>
                <c:pt idx="21">
                  <c:v>18176710</c:v>
                </c:pt>
                <c:pt idx="22">
                  <c:v>18499920</c:v>
                </c:pt>
                <c:pt idx="23">
                  <c:v>18745920</c:v>
                </c:pt>
                <c:pt idx="24">
                  <c:v>18918120</c:v>
                </c:pt>
                <c:pt idx="25">
                  <c:v>19018508</c:v>
                </c:pt>
                <c:pt idx="26">
                  <c:v>19216647</c:v>
                </c:pt>
                <c:pt idx="27">
                  <c:v>19166625</c:v>
                </c:pt>
                <c:pt idx="28">
                  <c:v>19330632</c:v>
                </c:pt>
                <c:pt idx="29">
                  <c:v>19311119</c:v>
                </c:pt>
                <c:pt idx="30">
                  <c:v>19291561</c:v>
                </c:pt>
                <c:pt idx="31">
                  <c:v>19686984</c:v>
                </c:pt>
                <c:pt idx="32">
                  <c:v>19784894</c:v>
                </c:pt>
                <c:pt idx="33">
                  <c:v>20124679</c:v>
                </c:pt>
                <c:pt idx="34">
                  <c:v>20329250</c:v>
                </c:pt>
                <c:pt idx="35">
                  <c:v>20551678</c:v>
                </c:pt>
                <c:pt idx="36">
                  <c:v>20704912</c:v>
                </c:pt>
                <c:pt idx="37">
                  <c:v>20740976</c:v>
                </c:pt>
                <c:pt idx="38">
                  <c:v>21009256</c:v>
                </c:pt>
                <c:pt idx="39">
                  <c:v>21249129</c:v>
                </c:pt>
                <c:pt idx="40">
                  <c:v>21529923</c:v>
                </c:pt>
                <c:pt idx="41">
                  <c:v>21760617</c:v>
                </c:pt>
                <c:pt idx="42">
                  <c:v>22005076</c:v>
                </c:pt>
                <c:pt idx="43">
                  <c:v>22324542</c:v>
                </c:pt>
                <c:pt idx="44">
                  <c:v>22665472</c:v>
                </c:pt>
                <c:pt idx="45">
                  <c:v>23226236</c:v>
                </c:pt>
                <c:pt idx="46">
                  <c:v>22963101</c:v>
                </c:pt>
                <c:pt idx="47">
                  <c:v>23244941</c:v>
                </c:pt>
                <c:pt idx="48">
                  <c:v>23450738</c:v>
                </c:pt>
                <c:pt idx="49">
                  <c:v>23474067</c:v>
                </c:pt>
                <c:pt idx="50">
                  <c:v>23755819</c:v>
                </c:pt>
                <c:pt idx="51">
                  <c:v>23827439</c:v>
                </c:pt>
                <c:pt idx="52">
                  <c:v>23924001</c:v>
                </c:pt>
                <c:pt idx="53">
                  <c:v>24107448</c:v>
                </c:pt>
                <c:pt idx="54">
                  <c:v>24347959</c:v>
                </c:pt>
                <c:pt idx="55">
                  <c:v>24550102</c:v>
                </c:pt>
                <c:pt idx="56">
                  <c:v>24857053</c:v>
                </c:pt>
                <c:pt idx="57">
                  <c:v>26168289</c:v>
                </c:pt>
                <c:pt idx="58">
                  <c:v>25077090</c:v>
                </c:pt>
                <c:pt idx="59">
                  <c:v>25411716</c:v>
                </c:pt>
                <c:pt idx="60">
                  <c:v>25357492</c:v>
                </c:pt>
                <c:pt idx="61">
                  <c:v>25184374</c:v>
                </c:pt>
                <c:pt idx="62">
                  <c:v>25348952</c:v>
                </c:pt>
                <c:pt idx="63">
                  <c:v>25271312</c:v>
                </c:pt>
                <c:pt idx="64">
                  <c:v>25314262</c:v>
                </c:pt>
                <c:pt idx="65">
                  <c:v>25437443</c:v>
                </c:pt>
                <c:pt idx="66">
                  <c:v>25467685</c:v>
                </c:pt>
                <c:pt idx="67">
                  <c:v>25661624</c:v>
                </c:pt>
                <c:pt idx="68">
                  <c:v>27841234</c:v>
                </c:pt>
                <c:pt idx="69">
                  <c:v>27793263</c:v>
                </c:pt>
                <c:pt idx="70">
                  <c:v>29735319</c:v>
                </c:pt>
                <c:pt idx="71">
                  <c:v>26716394</c:v>
                </c:pt>
                <c:pt idx="72">
                  <c:v>26393587</c:v>
                </c:pt>
                <c:pt idx="73">
                  <c:v>26084182</c:v>
                </c:pt>
                <c:pt idx="74">
                  <c:v>26200009</c:v>
                </c:pt>
                <c:pt idx="75">
                  <c:v>25892326</c:v>
                </c:pt>
                <c:pt idx="76">
                  <c:v>25892949</c:v>
                </c:pt>
                <c:pt idx="77">
                  <c:v>25952710</c:v>
                </c:pt>
                <c:pt idx="78">
                  <c:v>25865385</c:v>
                </c:pt>
                <c:pt idx="79">
                  <c:v>26000132</c:v>
                </c:pt>
                <c:pt idx="80">
                  <c:v>26059742</c:v>
                </c:pt>
                <c:pt idx="81">
                  <c:v>26148439</c:v>
                </c:pt>
                <c:pt idx="82">
                  <c:v>26153656</c:v>
                </c:pt>
                <c:pt idx="83">
                  <c:v>26247570</c:v>
                </c:pt>
                <c:pt idx="84">
                  <c:v>26220403</c:v>
                </c:pt>
                <c:pt idx="85">
                  <c:v>26004135</c:v>
                </c:pt>
                <c:pt idx="86">
                  <c:v>26226757</c:v>
                </c:pt>
                <c:pt idx="87">
                  <c:v>26129021</c:v>
                </c:pt>
                <c:pt idx="88">
                  <c:v>26254268</c:v>
                </c:pt>
                <c:pt idx="89">
                  <c:v>26451375</c:v>
                </c:pt>
                <c:pt idx="90">
                  <c:v>26456753</c:v>
                </c:pt>
                <c:pt idx="91">
                  <c:v>26738383</c:v>
                </c:pt>
                <c:pt idx="92">
                  <c:v>26761775</c:v>
                </c:pt>
                <c:pt idx="93">
                  <c:v>27007059</c:v>
                </c:pt>
                <c:pt idx="94">
                  <c:v>27153727</c:v>
                </c:pt>
                <c:pt idx="95">
                  <c:v>27385524</c:v>
                </c:pt>
                <c:pt idx="96">
                  <c:v>27580481</c:v>
                </c:pt>
                <c:pt idx="97">
                  <c:v>27547495</c:v>
                </c:pt>
                <c:pt idx="98">
                  <c:v>27770417</c:v>
                </c:pt>
                <c:pt idx="99">
                  <c:v>27967760</c:v>
                </c:pt>
                <c:pt idx="100">
                  <c:v>28244913</c:v>
                </c:pt>
                <c:pt idx="101">
                  <c:v>28509720</c:v>
                </c:pt>
                <c:pt idx="102">
                  <c:v>28862959</c:v>
                </c:pt>
                <c:pt idx="103">
                  <c:v>29258947</c:v>
                </c:pt>
                <c:pt idx="104">
                  <c:v>31382561</c:v>
                </c:pt>
                <c:pt idx="105">
                  <c:v>30841790</c:v>
                </c:pt>
                <c:pt idx="106">
                  <c:v>30884729</c:v>
                </c:pt>
                <c:pt idx="107">
                  <c:v>31567037</c:v>
                </c:pt>
                <c:pt idx="108">
                  <c:v>31983716</c:v>
                </c:pt>
                <c:pt idx="109">
                  <c:v>32332622</c:v>
                </c:pt>
                <c:pt idx="110">
                  <c:v>32928433</c:v>
                </c:pt>
                <c:pt idx="111">
                  <c:v>33524074</c:v>
                </c:pt>
                <c:pt idx="112">
                  <c:v>34171518</c:v>
                </c:pt>
                <c:pt idx="113">
                  <c:v>34882031</c:v>
                </c:pt>
                <c:pt idx="114">
                  <c:v>35602939</c:v>
                </c:pt>
                <c:pt idx="115">
                  <c:v>36241857</c:v>
                </c:pt>
                <c:pt idx="116">
                  <c:v>36918948</c:v>
                </c:pt>
                <c:pt idx="117">
                  <c:v>37672818</c:v>
                </c:pt>
                <c:pt idx="118">
                  <c:v>38184306</c:v>
                </c:pt>
                <c:pt idx="119">
                  <c:v>38979289</c:v>
                </c:pt>
                <c:pt idx="120">
                  <c:v>39431128</c:v>
                </c:pt>
                <c:pt idx="121">
                  <c:v>39588993</c:v>
                </c:pt>
                <c:pt idx="122">
                  <c:v>40120254</c:v>
                </c:pt>
                <c:pt idx="123">
                  <c:v>40430679</c:v>
                </c:pt>
                <c:pt idx="124">
                  <c:v>40801591</c:v>
                </c:pt>
                <c:pt idx="125">
                  <c:v>41275687</c:v>
                </c:pt>
                <c:pt idx="126">
                  <c:v>41836469</c:v>
                </c:pt>
                <c:pt idx="127">
                  <c:v>42389926</c:v>
                </c:pt>
                <c:pt idx="128">
                  <c:v>42911396</c:v>
                </c:pt>
                <c:pt idx="129">
                  <c:v>43201052</c:v>
                </c:pt>
                <c:pt idx="130">
                  <c:v>43596084</c:v>
                </c:pt>
                <c:pt idx="131">
                  <c:v>44082361</c:v>
                </c:pt>
                <c:pt idx="132">
                  <c:v>44187874</c:v>
                </c:pt>
                <c:pt idx="133">
                  <c:v>44199479</c:v>
                </c:pt>
                <c:pt idx="134">
                  <c:v>44587275</c:v>
                </c:pt>
                <c:pt idx="135">
                  <c:v>44647781</c:v>
                </c:pt>
                <c:pt idx="136">
                  <c:v>45410683</c:v>
                </c:pt>
                <c:pt idx="137">
                  <c:v>45183927</c:v>
                </c:pt>
                <c:pt idx="138">
                  <c:v>45345473</c:v>
                </c:pt>
                <c:pt idx="139">
                  <c:v>45794474</c:v>
                </c:pt>
                <c:pt idx="140">
                  <c:v>46268250</c:v>
                </c:pt>
                <c:pt idx="141">
                  <c:v>46236164</c:v>
                </c:pt>
                <c:pt idx="142">
                  <c:v>46286314</c:v>
                </c:pt>
                <c:pt idx="143">
                  <c:v>46514155</c:v>
                </c:pt>
                <c:pt idx="144">
                  <c:v>46449737</c:v>
                </c:pt>
                <c:pt idx="145">
                  <c:v>46326287</c:v>
                </c:pt>
                <c:pt idx="146">
                  <c:v>46405224</c:v>
                </c:pt>
                <c:pt idx="147">
                  <c:v>46274631</c:v>
                </c:pt>
                <c:pt idx="148">
                  <c:v>46496761</c:v>
                </c:pt>
                <c:pt idx="149">
                  <c:v>46670301</c:v>
                </c:pt>
                <c:pt idx="150">
                  <c:v>46836236</c:v>
                </c:pt>
                <c:pt idx="151">
                  <c:v>47102765</c:v>
                </c:pt>
                <c:pt idx="152">
                  <c:v>47710283</c:v>
                </c:pt>
                <c:pt idx="153">
                  <c:v>47551829</c:v>
                </c:pt>
                <c:pt idx="154">
                  <c:v>47682072</c:v>
                </c:pt>
                <c:pt idx="155">
                  <c:v>47792056</c:v>
                </c:pt>
                <c:pt idx="156">
                  <c:v>47772063</c:v>
                </c:pt>
                <c:pt idx="157">
                  <c:v>47558164</c:v>
                </c:pt>
                <c:pt idx="158">
                  <c:v>47724596</c:v>
                </c:pt>
                <c:pt idx="159">
                  <c:v>47548577</c:v>
                </c:pt>
                <c:pt idx="160">
                  <c:v>47635226</c:v>
                </c:pt>
                <c:pt idx="161">
                  <c:v>47760247</c:v>
                </c:pt>
                <c:pt idx="162">
                  <c:v>47637468</c:v>
                </c:pt>
                <c:pt idx="163">
                  <c:v>47665056</c:v>
                </c:pt>
                <c:pt idx="164">
                  <c:v>47305724</c:v>
                </c:pt>
                <c:pt idx="165">
                  <c:v>47415754</c:v>
                </c:pt>
                <c:pt idx="166">
                  <c:v>47363175</c:v>
                </c:pt>
                <c:pt idx="167">
                  <c:v>47078649</c:v>
                </c:pt>
                <c:pt idx="168">
                  <c:v>46530889</c:v>
                </c:pt>
                <c:pt idx="169">
                  <c:v>46515743</c:v>
                </c:pt>
                <c:pt idx="170">
                  <c:v>46390386</c:v>
                </c:pt>
                <c:pt idx="171">
                  <c:v>46514290</c:v>
                </c:pt>
                <c:pt idx="172">
                  <c:v>46235606</c:v>
                </c:pt>
                <c:pt idx="173">
                  <c:v>46495793</c:v>
                </c:pt>
                <c:pt idx="174">
                  <c:v>46486888</c:v>
                </c:pt>
                <c:pt idx="175">
                  <c:v>46476291</c:v>
                </c:pt>
                <c:pt idx="176">
                  <c:v>46459930</c:v>
                </c:pt>
                <c:pt idx="177">
                  <c:v>46500623</c:v>
                </c:pt>
                <c:pt idx="178">
                  <c:v>46263096</c:v>
                </c:pt>
                <c:pt idx="179">
                  <c:v>46252074</c:v>
                </c:pt>
                <c:pt idx="180">
                  <c:v>46028930</c:v>
                </c:pt>
                <c:pt idx="181">
                  <c:v>45682411</c:v>
                </c:pt>
                <c:pt idx="182">
                  <c:v>45641751</c:v>
                </c:pt>
                <c:pt idx="183">
                  <c:v>45438791</c:v>
                </c:pt>
                <c:pt idx="184">
                  <c:v>45495284</c:v>
                </c:pt>
                <c:pt idx="185">
                  <c:v>45510151</c:v>
                </c:pt>
                <c:pt idx="186">
                  <c:v>45507071</c:v>
                </c:pt>
                <c:pt idx="187">
                  <c:v>45464433</c:v>
                </c:pt>
                <c:pt idx="188">
                  <c:v>45415445</c:v>
                </c:pt>
                <c:pt idx="189">
                  <c:v>45368265</c:v>
                </c:pt>
                <c:pt idx="190">
                  <c:v>45453871</c:v>
                </c:pt>
                <c:pt idx="191">
                  <c:v>45188751</c:v>
                </c:pt>
                <c:pt idx="192">
                  <c:v>44852347</c:v>
                </c:pt>
                <c:pt idx="193">
                  <c:v>44382926</c:v>
                </c:pt>
                <c:pt idx="194">
                  <c:v>44344774</c:v>
                </c:pt>
                <c:pt idx="195">
                  <c:v>43570377</c:v>
                </c:pt>
                <c:pt idx="196">
                  <c:v>43481269</c:v>
                </c:pt>
                <c:pt idx="197">
                  <c:v>43536321</c:v>
                </c:pt>
                <c:pt idx="198">
                  <c:v>43334443</c:v>
                </c:pt>
                <c:pt idx="199">
                  <c:v>43625861</c:v>
                </c:pt>
                <c:pt idx="200">
                  <c:v>43493149</c:v>
                </c:pt>
                <c:pt idx="201">
                  <c:v>43660143</c:v>
                </c:pt>
                <c:pt idx="202">
                  <c:v>43200201</c:v>
                </c:pt>
                <c:pt idx="203">
                  <c:v>42972692</c:v>
                </c:pt>
                <c:pt idx="204">
                  <c:v>42715593</c:v>
                </c:pt>
                <c:pt idx="205">
                  <c:v>42297791</c:v>
                </c:pt>
                <c:pt idx="206">
                  <c:v>42212512</c:v>
                </c:pt>
                <c:pt idx="207">
                  <c:v>41709161</c:v>
                </c:pt>
                <c:pt idx="208">
                  <c:v>41643911</c:v>
                </c:pt>
                <c:pt idx="209">
                  <c:v>41579842</c:v>
                </c:pt>
                <c:pt idx="210">
                  <c:v>41254460</c:v>
                </c:pt>
                <c:pt idx="211">
                  <c:v>41552823</c:v>
                </c:pt>
                <c:pt idx="212">
                  <c:v>42999474</c:v>
                </c:pt>
                <c:pt idx="214">
                  <c:v>42189876</c:v>
                </c:pt>
                <c:pt idx="215">
                  <c:v>41304526</c:v>
                </c:pt>
                <c:pt idx="216">
                  <c:v>41026015</c:v>
                </c:pt>
                <c:pt idx="217">
                  <c:v>40431613</c:v>
                </c:pt>
                <c:pt idx="218">
                  <c:v>40395888</c:v>
                </c:pt>
                <c:pt idx="219">
                  <c:v>39968661</c:v>
                </c:pt>
                <c:pt idx="220">
                  <c:v>39896505</c:v>
                </c:pt>
                <c:pt idx="221">
                  <c:v>39782290</c:v>
                </c:pt>
                <c:pt idx="222">
                  <c:v>39546157</c:v>
                </c:pt>
                <c:pt idx="223">
                  <c:v>39402298</c:v>
                </c:pt>
                <c:pt idx="224">
                  <c:v>39159849</c:v>
                </c:pt>
                <c:pt idx="225">
                  <c:v>39575279</c:v>
                </c:pt>
                <c:pt idx="226">
                  <c:v>39129424</c:v>
                </c:pt>
                <c:pt idx="227">
                  <c:v>38655988</c:v>
                </c:pt>
                <c:pt idx="230">
                  <c:v>37664927</c:v>
                </c:pt>
                <c:pt idx="231">
                  <c:v>37422372</c:v>
                </c:pt>
                <c:pt idx="232">
                  <c:v>37381135</c:v>
                </c:pt>
                <c:pt idx="233">
                  <c:v>37532817</c:v>
                </c:pt>
                <c:pt idx="234">
                  <c:v>37602856</c:v>
                </c:pt>
                <c:pt idx="235">
                  <c:v>37777171</c:v>
                </c:pt>
                <c:pt idx="236">
                  <c:v>37637717</c:v>
                </c:pt>
                <c:pt idx="237">
                  <c:v>37652952</c:v>
                </c:pt>
                <c:pt idx="238">
                  <c:v>37464569</c:v>
                </c:pt>
                <c:pt idx="239">
                  <c:v>37243840</c:v>
                </c:pt>
                <c:pt idx="240">
                  <c:v>37100836</c:v>
                </c:pt>
                <c:pt idx="241">
                  <c:v>36867839</c:v>
                </c:pt>
                <c:pt idx="242">
                  <c:v>37208099</c:v>
                </c:pt>
                <c:pt idx="243">
                  <c:v>41023637</c:v>
                </c:pt>
                <c:pt idx="244">
                  <c:v>42756740</c:v>
                </c:pt>
                <c:pt idx="245">
                  <c:v>43021857</c:v>
                </c:pt>
                <c:pt idx="246">
                  <c:v>42868190</c:v>
                </c:pt>
                <c:pt idx="247">
                  <c:v>42480695</c:v>
                </c:pt>
                <c:pt idx="248">
                  <c:v>42952183</c:v>
                </c:pt>
                <c:pt idx="249">
                  <c:v>41964473</c:v>
                </c:pt>
                <c:pt idx="250">
                  <c:v>41478297.540600002</c:v>
                </c:pt>
                <c:pt idx="251">
                  <c:v>41213283.617799997</c:v>
                </c:pt>
                <c:pt idx="252">
                  <c:v>41977123.579599999</c:v>
                </c:pt>
                <c:pt idx="253">
                  <c:v>42056727.546700001</c:v>
                </c:pt>
                <c:pt idx="254">
                  <c:v>41703475.081600003</c:v>
                </c:pt>
                <c:pt idx="255">
                  <c:v>42301254</c:v>
                </c:pt>
                <c:pt idx="256">
                  <c:v>42084015</c:v>
                </c:pt>
                <c:pt idx="257">
                  <c:v>42339367.1976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2B-40D5-B761-09BFF7E9C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7819872"/>
        <c:axId val="1167817376"/>
      </c:lineChart>
      <c:dateAx>
        <c:axId val="1167819872"/>
        <c:scaling>
          <c:orientation val="minMax"/>
        </c:scaling>
        <c:delete val="0"/>
        <c:axPos val="b"/>
        <c:numFmt formatCode="[$-409]mmm\-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817376"/>
        <c:crosses val="autoZero"/>
        <c:auto val="1"/>
        <c:lblOffset val="100"/>
        <c:baseTimeUnit val="months"/>
        <c:majorUnit val="6"/>
        <c:majorTimeUnit val="months"/>
      </c:dateAx>
      <c:valAx>
        <c:axId val="116781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81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0.92742</cdr:x>
      <cdr:y>0.07449</cdr:y>
    </cdr:from>
    <cdr:to>
      <cdr:x>0.98892</cdr:x>
      <cdr:y>0.09176</cdr:y>
    </cdr:to>
    <cdr:sp macro="" textlink="">
      <cdr:nvSpPr>
        <cdr:cNvPr id="2" name="Left Brace 1">
          <a:extLst xmlns:a="http://schemas.openxmlformats.org/drawingml/2006/main">
            <a:ext uri="{FF2B5EF4-FFF2-40B4-BE49-F238E27FC236}">
              <a16:creationId xmlns:a16="http://schemas.microsoft.com/office/drawing/2014/main" id="{2F633F79-27F3-4E5F-A6B1-9C312B77F511}"/>
            </a:ext>
          </a:extLst>
        </cdr:cNvPr>
        <cdr:cNvSpPr/>
      </cdr:nvSpPr>
      <cdr:spPr>
        <a:xfrm xmlns:a="http://schemas.openxmlformats.org/drawingml/2006/main" rot="5400000">
          <a:off x="10038120" y="38357"/>
          <a:ext cx="75153" cy="646724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0.44499</cdr:x>
      <cdr:y>0.05722</cdr:y>
    </cdr:from>
    <cdr:to>
      <cdr:x>0.60341</cdr:x>
      <cdr:y>0.11787</cdr:y>
    </cdr:to>
    <cdr:sp macro="" textlink="">
      <cdr:nvSpPr>
        <cdr:cNvPr id="3" name="Left Brace 2">
          <a:extLst xmlns:a="http://schemas.openxmlformats.org/drawingml/2006/main">
            <a:ext uri="{FF2B5EF4-FFF2-40B4-BE49-F238E27FC236}">
              <a16:creationId xmlns:a16="http://schemas.microsoft.com/office/drawing/2014/main" id="{AF13A7C3-D623-42EC-A351-370730D51276}"/>
            </a:ext>
          </a:extLst>
        </cdr:cNvPr>
        <cdr:cNvSpPr/>
      </cdr:nvSpPr>
      <cdr:spPr>
        <a:xfrm xmlns:a="http://schemas.openxmlformats.org/drawingml/2006/main" rot="5400000">
          <a:off x="5380328" y="-452054"/>
          <a:ext cx="263894" cy="1665962"/>
        </a:xfrm>
        <a:prstGeom xmlns:a="http://schemas.openxmlformats.org/drawingml/2006/main" prst="leftBrace">
          <a:avLst/>
        </a:prstGeom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235F9E-7F22-46ED-A69C-0DF20990157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A33367-C7DD-4070-8A8A-4A94FB71E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9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94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0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7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9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3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13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33367-C7DD-4070-8A8A-4A94FB71ED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library/visualizations/interactive/snap-eligibility-acces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library/visualizations/interactive/snap-eligibility-access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library/visualizations/interactive/snap-eligibility-access.html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hyperlink" Target="https://www.census.gov/library/visualizations/interactive/snap-eligibility-acces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library/visualizations/interactive/snap-eligibility-access.html" TargetMode="Externa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ensus.gov/library/visualizations/interactive/wic-eligibility-participation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ns.usda.gov/pd/supplemental-nutrition-assistance-program-sn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ns.usda.gov/usama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rs.usda.gov/webdocs/publications/45136/40266_err-156.pdf?v=4264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library/working-papers/2014/adrm/carra-wp-2014-0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63BD-4928-4EFB-A6B8-DF013D548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Estimating SNAP Eligibility and Access Using Linked Survey and Administrative Records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19DA43-563A-48CA-A4EC-A03ABD80C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Renuka Bhaskar, Michaela Dillon, Brad Foster, Brian Knop,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Linden McBride, Maria Perez-Patron, and Erik </a:t>
            </a:r>
            <a:r>
              <a:rPr lang="en-US" dirty="0" err="1">
                <a:solidFill>
                  <a:schemeClr val="tx2"/>
                </a:solidFill>
              </a:rPr>
              <a:t>Vickstrom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Center for Economic Studies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 U.S. Census Bureau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>
                <a:solidFill>
                  <a:schemeClr val="tx2"/>
                </a:solidFill>
              </a:rPr>
              <a:t>November 4, </a:t>
            </a:r>
            <a:r>
              <a:rPr lang="en-US" dirty="0">
                <a:solidFill>
                  <a:schemeClr val="tx2"/>
                </a:solidFill>
              </a:rPr>
              <a:t>2021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0881" y="292402"/>
            <a:ext cx="10532919" cy="10948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b="1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8B444-B96C-42B8-B161-41A20FBC047C}"/>
              </a:ext>
            </a:extLst>
          </p:cNvPr>
          <p:cNvSpPr txBox="1"/>
          <p:nvPr/>
        </p:nvSpPr>
        <p:spPr>
          <a:xfrm>
            <a:off x="2639736" y="6119336"/>
            <a:ext cx="7771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Disclaimer: This research is released to inform interested parties and to encourage discussion. 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The views expressed are those of the authors and not necessarily those of the U.S. Census Bureau.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93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1"/>
    </mc:Choice>
    <mc:Fallback xmlns="">
      <p:transition spd="slow" advTm="157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6368-39E0-4A3E-9DC2-986CBABF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estimation using methodology from Newman and </a:t>
            </a:r>
            <a:r>
              <a:rPr lang="en-US" dirty="0" err="1"/>
              <a:t>Scherpf</a:t>
            </a:r>
            <a:r>
              <a:rPr lang="en-US" dirty="0"/>
              <a:t> (2013)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9D7-1B9D-447B-BF79-BC4492B8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SNAP Units using age and relationship status within households</a:t>
            </a:r>
          </a:p>
          <a:p>
            <a:endParaRPr lang="en-US" dirty="0"/>
          </a:p>
          <a:p>
            <a:r>
              <a:rPr lang="en-US" dirty="0"/>
              <a:t>Eligibility estimation</a:t>
            </a:r>
          </a:p>
          <a:p>
            <a:pPr lvl="1"/>
            <a:r>
              <a:rPr lang="en-US" dirty="0"/>
              <a:t>Estimate income of SNAP unit</a:t>
            </a:r>
          </a:p>
          <a:p>
            <a:pPr lvl="1"/>
            <a:r>
              <a:rPr lang="en-US" dirty="0"/>
              <a:t>Net income and gross income tests applied to others using SNAP unit size responses to income in the last </a:t>
            </a:r>
            <a:r>
              <a:rPr lang="en-US" i="1" dirty="0"/>
              <a:t>year</a:t>
            </a:r>
            <a:r>
              <a:rPr lang="en-US" b="1" dirty="0"/>
              <a:t>,</a:t>
            </a:r>
            <a:r>
              <a:rPr lang="en-US" dirty="0"/>
              <a:t> considering deductions as possible</a:t>
            </a:r>
          </a:p>
          <a:p>
            <a:pPr lvl="1"/>
            <a:r>
              <a:rPr lang="en-US" dirty="0"/>
              <a:t>Public assistance / SSI receipt</a:t>
            </a:r>
          </a:p>
          <a:p>
            <a:pPr lvl="1"/>
            <a:r>
              <a:rPr lang="en-US" dirty="0"/>
              <a:t>Citizenship and college attendance used to consider other SNAP rules</a:t>
            </a:r>
          </a:p>
          <a:p>
            <a:pPr lvl="1"/>
            <a:r>
              <a:rPr lang="en-US" dirty="0"/>
              <a:t>Use state SNAP administrative records to assign eligibility to those living with SNAP participants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FEF4-6C36-45C6-901C-D307F7B7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7"/>
    </mc:Choice>
    <mc:Fallback xmlns="">
      <p:transition spd="slow" advTm="25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4D00-140A-41AD-8132-2B4B8622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 access among eligible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2AC6-82F7-4D56-9252-4FD108A0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14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Among eligible, look for benefit receipt in SNAP administrative records in the twelve months prior to survey 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6328-BB51-4DB7-B3E7-A385BF2B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E4A7CA-C290-44DE-B764-1FBAEBF51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47412"/>
              </p:ext>
            </p:extLst>
          </p:nvPr>
        </p:nvGraphicFramePr>
        <p:xfrm>
          <a:off x="1076444" y="3790216"/>
          <a:ext cx="9282896" cy="202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64">
                  <a:extLst>
                    <a:ext uri="{9D8B030D-6E8A-4147-A177-3AD203B41FA5}">
                      <a16:colId xmlns:a16="http://schemas.microsoft.com/office/drawing/2014/main" val="2377544329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892684277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1770134666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691822586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733069088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1124974615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2078809833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1950184682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1567536186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3605003175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1969870432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1031966464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4181818633"/>
                    </a:ext>
                  </a:extLst>
                </a:gridCol>
                <a:gridCol w="663064">
                  <a:extLst>
                    <a:ext uri="{9D8B030D-6E8A-4147-A177-3AD203B41FA5}">
                      <a16:colId xmlns:a16="http://schemas.microsoft.com/office/drawing/2014/main" val="4264076816"/>
                    </a:ext>
                  </a:extLst>
                </a:gridCol>
              </a:tblGrid>
              <a:tr h="506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Oct-18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Nov-18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Dec-18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Jan-19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Feb-19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Mar-19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Apr-19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May-19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Jun-19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Jul-19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Aug-19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Sep-19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Oct-19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7924618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SNAP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SNAP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09699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07303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538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159EA5-ADA2-4C03-A910-F9603B5B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7597"/>
              </p:ext>
            </p:extLst>
          </p:nvPr>
        </p:nvGraphicFramePr>
        <p:xfrm>
          <a:off x="10877975" y="3824941"/>
          <a:ext cx="714069" cy="202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4069">
                  <a:extLst>
                    <a:ext uri="{9D8B030D-6E8A-4147-A177-3AD203B41FA5}">
                      <a16:colId xmlns:a16="http://schemas.microsoft.com/office/drawing/2014/main" val="3192211344"/>
                    </a:ext>
                  </a:extLst>
                </a:gridCol>
              </a:tblGrid>
              <a:tr h="506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Access?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5677579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73239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04073"/>
                  </a:ext>
                </a:extLst>
              </a:tr>
              <a:tr h="5068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53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26DDC7-737C-4336-8B6C-424F3F0E69CB}"/>
              </a:ext>
            </a:extLst>
          </p:cNvPr>
          <p:cNvSpPr txBox="1"/>
          <p:nvPr/>
        </p:nvSpPr>
        <p:spPr>
          <a:xfrm>
            <a:off x="9117501" y="2548091"/>
            <a:ext cx="1729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Month surveyed and determined to be eligible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040EF01-FF87-4AB4-B40B-75F84BD1C10C}"/>
              </a:ext>
            </a:extLst>
          </p:cNvPr>
          <p:cNvSpPr/>
          <p:nvPr/>
        </p:nvSpPr>
        <p:spPr>
          <a:xfrm>
            <a:off x="9903587" y="3502019"/>
            <a:ext cx="157223" cy="266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26EC7-07A0-494F-B7F5-0FE00D898C77}"/>
              </a:ext>
            </a:extLst>
          </p:cNvPr>
          <p:cNvSpPr txBox="1"/>
          <p:nvPr/>
        </p:nvSpPr>
        <p:spPr>
          <a:xfrm>
            <a:off x="4589571" y="6319073"/>
            <a:ext cx="35603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 months we look for SNAP receipt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40E57F3-5EC6-4B05-A774-196EBF0D7C4B}"/>
              </a:ext>
            </a:extLst>
          </p:cNvPr>
          <p:cNvSpPr/>
          <p:nvPr/>
        </p:nvSpPr>
        <p:spPr>
          <a:xfrm rot="16200000">
            <a:off x="6187903" y="2145749"/>
            <a:ext cx="365126" cy="785629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79ED9-6505-430B-91F7-48CD2BA9B831}"/>
              </a:ext>
            </a:extLst>
          </p:cNvPr>
          <p:cNvSpPr txBox="1"/>
          <p:nvPr/>
        </p:nvSpPr>
        <p:spPr>
          <a:xfrm>
            <a:off x="61006" y="4434634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C8E91-6932-43BF-8458-1EE7DA02CE88}"/>
              </a:ext>
            </a:extLst>
          </p:cNvPr>
          <p:cNvSpPr txBox="1"/>
          <p:nvPr/>
        </p:nvSpPr>
        <p:spPr>
          <a:xfrm>
            <a:off x="70038" y="4941509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10FCC-FC6A-40D8-A383-E19F7AF2862B}"/>
              </a:ext>
            </a:extLst>
          </p:cNvPr>
          <p:cNvSpPr txBox="1"/>
          <p:nvPr/>
        </p:nvSpPr>
        <p:spPr>
          <a:xfrm>
            <a:off x="57238" y="5448384"/>
            <a:ext cx="9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3</a:t>
            </a:r>
          </a:p>
        </p:txBody>
      </p:sp>
    </p:spTree>
    <p:extLst>
      <p:ext uri="{BB962C8B-B14F-4D97-AF65-F5344CB8AC3E}">
        <p14:creationId xmlns:p14="http://schemas.microsoft.com/office/powerpoint/2010/main" val="28447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5"/>
    </mc:Choice>
    <mc:Fallback xmlns="">
      <p:transition spd="slow" advTm="40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0E9D-98AD-43FE-9795-295C4072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05" y="136525"/>
            <a:ext cx="10515600" cy="1325563"/>
          </a:xfrm>
        </p:spPr>
        <p:txBody>
          <a:bodyPr/>
          <a:lstStyle/>
          <a:p>
            <a:r>
              <a:rPr lang="en-US" dirty="0"/>
              <a:t>SNAP 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A039-D74B-407C-80D4-60F2FED8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05" y="1419225"/>
            <a:ext cx="4078251" cy="4351338"/>
          </a:xfrm>
        </p:spPr>
        <p:txBody>
          <a:bodyPr/>
          <a:lstStyle/>
          <a:p>
            <a:r>
              <a:rPr lang="en-US" dirty="0"/>
              <a:t>Estimates for 21 states available on Census website</a:t>
            </a:r>
          </a:p>
          <a:p>
            <a:r>
              <a:rPr lang="en-US" dirty="0"/>
              <a:t>County-level eligibility and access rates, by characteristics</a:t>
            </a:r>
          </a:p>
          <a:p>
            <a:r>
              <a:rPr lang="en-US" dirty="0"/>
              <a:t>Characteristics of participants and non-participants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D5D3-79E4-4287-8EA1-E27D2301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75594A-4696-41BF-A989-F0A4DF8F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21" y="1344334"/>
            <a:ext cx="3647025" cy="45889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2BA3D1-DED1-4544-843D-77093845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97" y="1361457"/>
            <a:ext cx="3453203" cy="4510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D6479-45C2-45A7-9A9F-3F7FB0D6B894}"/>
              </a:ext>
            </a:extLst>
          </p:cNvPr>
          <p:cNvSpPr txBox="1"/>
          <p:nvPr/>
        </p:nvSpPr>
        <p:spPr>
          <a:xfrm>
            <a:off x="4295241" y="5987069"/>
            <a:ext cx="7762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Supplemental Nutrition Assistance Program (SNAP) Eligibility &amp; Access (census.gov)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A709-42CE-4198-8E6F-BA998728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55927"/>
            <a:ext cx="10515600" cy="1325563"/>
          </a:xfrm>
        </p:spPr>
        <p:txBody>
          <a:bodyPr/>
          <a:lstStyle/>
          <a:p>
            <a:r>
              <a:rPr lang="en-US" dirty="0"/>
              <a:t>New Jersey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A4A-4A00-43BD-811D-757D52BD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B8275-827F-4677-8462-BB2A66C0BFD4}"/>
              </a:ext>
            </a:extLst>
          </p:cNvPr>
          <p:cNvSpPr txBox="1"/>
          <p:nvPr/>
        </p:nvSpPr>
        <p:spPr>
          <a:xfrm>
            <a:off x="2370667" y="6238327"/>
            <a:ext cx="7762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Supplemental Nutrition Assistance Program (SNAP) Eligibility &amp; Access (census.gov)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E8C54A-8BB9-4367-8032-8EF5EA4C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17" y="1447959"/>
            <a:ext cx="2821980" cy="40285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58EA39-E2BF-4B6D-874C-0F456DA7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222" y="1381490"/>
            <a:ext cx="2924969" cy="41275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0D20F9-37BA-4249-8B92-9CBEE19E0EB4}"/>
              </a:ext>
            </a:extLst>
          </p:cNvPr>
          <p:cNvSpPr txBox="1"/>
          <p:nvPr/>
        </p:nvSpPr>
        <p:spPr>
          <a:xfrm>
            <a:off x="4250558" y="2198099"/>
            <a:ext cx="2950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State-level estimates (2019)</a:t>
            </a:r>
          </a:p>
          <a:p>
            <a:r>
              <a:rPr lang="en-US" dirty="0"/>
              <a:t>Eligibility rate: 19.5% (+/-0.5)</a:t>
            </a:r>
          </a:p>
          <a:p>
            <a:r>
              <a:rPr lang="en-US" dirty="0"/>
              <a:t>Access rate:     54.4% (+/-1.4)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4DBE97-BE0F-42DC-A4EF-BD58C41EB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631" y="5358834"/>
            <a:ext cx="3052738" cy="67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BA2BA-6C47-4C35-B9C0-13CC1948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697" y="5358834"/>
            <a:ext cx="3301824" cy="7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28B1BF-13FF-4561-B254-F80C50AE05DA}"/>
              </a:ext>
            </a:extLst>
          </p:cNvPr>
          <p:cNvSpPr txBox="1"/>
          <p:nvPr/>
        </p:nvSpPr>
        <p:spPr>
          <a:xfrm>
            <a:off x="1016428" y="1214833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Eligibility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16EA26-6B5F-4EAE-9C7B-733579AE695E}"/>
              </a:ext>
            </a:extLst>
          </p:cNvPr>
          <p:cNvSpPr txBox="1"/>
          <p:nvPr/>
        </p:nvSpPr>
        <p:spPr>
          <a:xfrm>
            <a:off x="8853518" y="1087954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Rate</a:t>
            </a:r>
          </a:p>
        </p:txBody>
      </p:sp>
    </p:spTree>
    <p:extLst>
      <p:ext uri="{BB962C8B-B14F-4D97-AF65-F5344CB8AC3E}">
        <p14:creationId xmlns:p14="http://schemas.microsoft.com/office/powerpoint/2010/main" val="320480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A709-42CE-4198-8E6F-BA998728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55927"/>
            <a:ext cx="10515600" cy="1325563"/>
          </a:xfrm>
        </p:spPr>
        <p:txBody>
          <a:bodyPr/>
          <a:lstStyle/>
          <a:p>
            <a:r>
              <a:rPr lang="en-US" dirty="0"/>
              <a:t>New Jersey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A4A-4A00-43BD-811D-757D52BD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B8275-827F-4677-8462-BB2A66C0BFD4}"/>
              </a:ext>
            </a:extLst>
          </p:cNvPr>
          <p:cNvSpPr txBox="1"/>
          <p:nvPr/>
        </p:nvSpPr>
        <p:spPr>
          <a:xfrm>
            <a:off x="2370667" y="6238327"/>
            <a:ext cx="7762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Supplemental Nutrition Assistance Program (SNAP) Eligibility &amp; Access (census.gov)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E8C54A-8BB9-4367-8032-8EF5EA4C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24" y="1457286"/>
            <a:ext cx="2815445" cy="4019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58EA39-E2BF-4B6D-874C-0F456DA70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222" y="1346022"/>
            <a:ext cx="2950103" cy="41630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0D20F9-37BA-4249-8B92-9CBEE19E0EB4}"/>
              </a:ext>
            </a:extLst>
          </p:cNvPr>
          <p:cNvSpPr txBox="1"/>
          <p:nvPr/>
        </p:nvSpPr>
        <p:spPr>
          <a:xfrm>
            <a:off x="4273457" y="2174949"/>
            <a:ext cx="2950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State-level estimates (2019)</a:t>
            </a:r>
          </a:p>
          <a:p>
            <a:r>
              <a:rPr lang="en-US" dirty="0"/>
              <a:t>Eligibility rate: 19.5% (+/-0.5)</a:t>
            </a:r>
          </a:p>
          <a:p>
            <a:r>
              <a:rPr lang="en-US" dirty="0"/>
              <a:t>Access rate:     54.4% (+/-1.4)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4DBE97-BE0F-42DC-A4EF-BD58C41EB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631" y="5358834"/>
            <a:ext cx="3052738" cy="67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BA2BA-6C47-4C35-B9C0-13CC1948E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2697" y="5358834"/>
            <a:ext cx="3301824" cy="7417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258AC-8A88-4394-8DE2-06D5CCB4B91D}"/>
              </a:ext>
            </a:extLst>
          </p:cNvPr>
          <p:cNvCxnSpPr>
            <a:cxnSpLocks/>
          </p:cNvCxnSpPr>
          <p:nvPr/>
        </p:nvCxnSpPr>
        <p:spPr>
          <a:xfrm flipH="1">
            <a:off x="1666597" y="4763391"/>
            <a:ext cx="229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60AB08-CECB-419A-A0B4-D2014BB379B7}"/>
              </a:ext>
            </a:extLst>
          </p:cNvPr>
          <p:cNvSpPr txBox="1"/>
          <p:nvPr/>
        </p:nvSpPr>
        <p:spPr>
          <a:xfrm>
            <a:off x="4184842" y="4464471"/>
            <a:ext cx="3260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Cumberland County (2017-2019)</a:t>
            </a:r>
          </a:p>
          <a:p>
            <a:r>
              <a:rPr lang="en-US" dirty="0"/>
              <a:t>Eligibility rate: 36.9% (+/- 2.8)</a:t>
            </a:r>
          </a:p>
          <a:p>
            <a:r>
              <a:rPr lang="en-US" dirty="0"/>
              <a:t>Access rate:     70.9% (+/- 4.5)   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455B0B-051C-4146-8663-1BAA3B4DDDCC}"/>
              </a:ext>
            </a:extLst>
          </p:cNvPr>
          <p:cNvCxnSpPr>
            <a:cxnSpLocks/>
          </p:cNvCxnSpPr>
          <p:nvPr/>
        </p:nvCxnSpPr>
        <p:spPr>
          <a:xfrm>
            <a:off x="7586151" y="4815068"/>
            <a:ext cx="1326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28B1BF-13FF-4561-B254-F80C50AE05DA}"/>
              </a:ext>
            </a:extLst>
          </p:cNvPr>
          <p:cNvSpPr txBox="1"/>
          <p:nvPr/>
        </p:nvSpPr>
        <p:spPr>
          <a:xfrm>
            <a:off x="1016428" y="1214833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Eligibility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16EA26-6B5F-4EAE-9C7B-733579AE695E}"/>
              </a:ext>
            </a:extLst>
          </p:cNvPr>
          <p:cNvSpPr txBox="1"/>
          <p:nvPr/>
        </p:nvSpPr>
        <p:spPr>
          <a:xfrm>
            <a:off x="8853518" y="1087954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Rate</a:t>
            </a:r>
          </a:p>
        </p:txBody>
      </p:sp>
    </p:spTree>
    <p:extLst>
      <p:ext uri="{BB962C8B-B14F-4D97-AF65-F5344CB8AC3E}">
        <p14:creationId xmlns:p14="http://schemas.microsoft.com/office/powerpoint/2010/main" val="376596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A709-42CE-4198-8E6F-BA998728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1" y="1211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Higher rates of eligibility and access among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A4A-4A00-43BD-811D-757D52BD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8B1BF-13FF-4561-B254-F80C50AE05DA}"/>
              </a:ext>
            </a:extLst>
          </p:cNvPr>
          <p:cNvSpPr txBox="1"/>
          <p:nvPr/>
        </p:nvSpPr>
        <p:spPr>
          <a:xfrm>
            <a:off x="2112958" y="1397994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Eligibility 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4DBE97-BE0F-42DC-A4EF-BD58C41E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12" y="4989865"/>
            <a:ext cx="3235156" cy="7124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BA2BA-6C47-4C35-B9C0-13CC1948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224" y="4989864"/>
            <a:ext cx="3304628" cy="7423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16EA26-6B5F-4EAE-9C7B-733579AE695E}"/>
              </a:ext>
            </a:extLst>
          </p:cNvPr>
          <p:cNvSpPr txBox="1"/>
          <p:nvPr/>
        </p:nvSpPr>
        <p:spPr>
          <a:xfrm>
            <a:off x="8371662" y="1422354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85BD3-7FBA-4DC4-BD99-127BC55E2F2B}"/>
              </a:ext>
            </a:extLst>
          </p:cNvPr>
          <p:cNvSpPr txBox="1"/>
          <p:nvPr/>
        </p:nvSpPr>
        <p:spPr>
          <a:xfrm>
            <a:off x="736600" y="195219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DC322-770B-45C6-AE69-40648BCB08EE}"/>
              </a:ext>
            </a:extLst>
          </p:cNvPr>
          <p:cNvSpPr txBox="1"/>
          <p:nvPr/>
        </p:nvSpPr>
        <p:spPr>
          <a:xfrm>
            <a:off x="3726902" y="1952198"/>
            <a:ext cx="11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Ages 0-17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D1F18-6264-47DD-810C-E3B37B04386D}"/>
              </a:ext>
            </a:extLst>
          </p:cNvPr>
          <p:cNvSpPr txBox="1"/>
          <p:nvPr/>
        </p:nvSpPr>
        <p:spPr>
          <a:xfrm>
            <a:off x="7034539" y="1952198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DF4C33-6F0E-4BAF-9187-15CCEDDA2A46}"/>
              </a:ext>
            </a:extLst>
          </p:cNvPr>
          <p:cNvSpPr txBox="1"/>
          <p:nvPr/>
        </p:nvSpPr>
        <p:spPr>
          <a:xfrm>
            <a:off x="10148616" y="1914953"/>
            <a:ext cx="11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Ages 0-17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29E214-6BBD-400B-AFB1-316BEC48514F}"/>
              </a:ext>
            </a:extLst>
          </p:cNvPr>
          <p:cNvSpPr/>
          <p:nvPr/>
        </p:nvSpPr>
        <p:spPr>
          <a:xfrm>
            <a:off x="83651" y="1155700"/>
            <a:ext cx="5957687" cy="4690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34245C-04FD-4A7F-8E4D-715778C563B7}"/>
              </a:ext>
            </a:extLst>
          </p:cNvPr>
          <p:cNvSpPr/>
          <p:nvPr/>
        </p:nvSpPr>
        <p:spPr>
          <a:xfrm>
            <a:off x="6154251" y="1155700"/>
            <a:ext cx="5957687" cy="4690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FB30D5-5F40-4BAA-A803-BA3C5269F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71" y="2284285"/>
            <a:ext cx="1908194" cy="27240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430307-F72D-440B-A169-BAD4D599B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463" y="2345984"/>
            <a:ext cx="1922107" cy="2712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187BF-D5D1-41C0-B8B8-D4930CFA3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8285" y="2321530"/>
            <a:ext cx="1908195" cy="25809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1FA6D0-0BE2-4E40-9007-B3EFBD053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3493" y="2431921"/>
            <a:ext cx="1922108" cy="26264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52B89F-BE0D-40C5-8C1E-B6148B026FE5}"/>
              </a:ext>
            </a:extLst>
          </p:cNvPr>
          <p:cNvSpPr txBox="1"/>
          <p:nvPr/>
        </p:nvSpPr>
        <p:spPr>
          <a:xfrm>
            <a:off x="2370667" y="6238327"/>
            <a:ext cx="7762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9"/>
              </a:rPr>
              <a:t>Supplemental Nutrition Assistance Program (SNAP) Eligibility &amp; Access (census.gov)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6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A709-42CE-4198-8E6F-BA998728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-37701"/>
            <a:ext cx="10515600" cy="1325563"/>
          </a:xfrm>
        </p:spPr>
        <p:txBody>
          <a:bodyPr/>
          <a:lstStyle/>
          <a:p>
            <a:r>
              <a:rPr lang="en-US" dirty="0"/>
              <a:t>Characteristics of eligible populations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A4A-4A00-43BD-811D-757D52BD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8B1BF-13FF-4561-B254-F80C50AE05DA}"/>
              </a:ext>
            </a:extLst>
          </p:cNvPr>
          <p:cNvSpPr txBox="1"/>
          <p:nvPr/>
        </p:nvSpPr>
        <p:spPr>
          <a:xfrm>
            <a:off x="1519732" y="1444915"/>
            <a:ext cx="49314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Eligible </a:t>
            </a:r>
            <a:r>
              <a:rPr lang="en-US" sz="2000" b="1" u="sng" dirty="0"/>
              <a:t>non-participants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A3C1C1-B4CB-4ECD-9FC0-C4B1DAB1719F}"/>
              </a:ext>
            </a:extLst>
          </p:cNvPr>
          <p:cNvSpPr txBox="1"/>
          <p:nvPr/>
        </p:nvSpPr>
        <p:spPr>
          <a:xfrm>
            <a:off x="8142558" y="1444915"/>
            <a:ext cx="43288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Eligible </a:t>
            </a:r>
            <a:r>
              <a:rPr lang="en-US" sz="2000" b="1" u="sng" dirty="0"/>
              <a:t>participants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634BB-4986-4844-8A0F-55D50BD26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4" y="2053358"/>
            <a:ext cx="5856143" cy="3222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F06C5-620D-461E-BBB0-E73B61A0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05" y="2097052"/>
            <a:ext cx="5797155" cy="31790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DDAEA2-EF98-41D9-A4E1-DBDF92479485}"/>
              </a:ext>
            </a:extLst>
          </p:cNvPr>
          <p:cNvSpPr/>
          <p:nvPr/>
        </p:nvSpPr>
        <p:spPr>
          <a:xfrm>
            <a:off x="83651" y="1155700"/>
            <a:ext cx="5957687" cy="4690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A9246-4A59-453D-B713-5408EB0EFF5E}"/>
              </a:ext>
            </a:extLst>
          </p:cNvPr>
          <p:cNvSpPr/>
          <p:nvPr/>
        </p:nvSpPr>
        <p:spPr>
          <a:xfrm>
            <a:off x="6154251" y="1155700"/>
            <a:ext cx="5957687" cy="46902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E1A40-64CF-466C-985C-27B09C6B1998}"/>
              </a:ext>
            </a:extLst>
          </p:cNvPr>
          <p:cNvSpPr txBox="1"/>
          <p:nvPr/>
        </p:nvSpPr>
        <p:spPr>
          <a:xfrm>
            <a:off x="2370667" y="6238327"/>
            <a:ext cx="77629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5"/>
              </a:rPr>
              <a:t>Supplemental Nutrition Assistance Program (SNAP) Eligibility &amp; Access (census.gov)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3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4DB1-6250-4534-BBA2-9C5938D8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60" y="136525"/>
            <a:ext cx="10515600" cy="1347927"/>
          </a:xfrm>
        </p:spPr>
        <p:txBody>
          <a:bodyPr/>
          <a:lstStyle/>
          <a:p>
            <a:r>
              <a:rPr lang="en-US" dirty="0"/>
              <a:t>TANF and WIC estimates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9D17-6F3A-43F8-BA61-ABB3531B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417BD-D92F-4277-97E6-D6919DD1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72" y="739780"/>
            <a:ext cx="4437784" cy="561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B7054-AC86-4617-86C4-381D6F03A0A1}"/>
              </a:ext>
            </a:extLst>
          </p:cNvPr>
          <p:cNvSpPr txBox="1"/>
          <p:nvPr/>
        </p:nvSpPr>
        <p:spPr>
          <a:xfrm>
            <a:off x="395541" y="1062593"/>
            <a:ext cx="58336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State TANF and WIC data also linked to ACS to better understand participation in these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TANF participation among population in poverty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WIC eligibility and participation among infants/children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WIC participation among women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WIC data visualization for 8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37911-A603-415D-B983-C4180C395571}"/>
              </a:ext>
            </a:extLst>
          </p:cNvPr>
          <p:cNvSpPr txBox="1"/>
          <p:nvPr/>
        </p:nvSpPr>
        <p:spPr>
          <a:xfrm>
            <a:off x="5796236" y="6382921"/>
            <a:ext cx="58114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Source: WIC Program Eligibility and Participation (census.gov)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628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4341-318E-4F5F-ABCB-6CCFB09A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786F-CDAC-4F17-80E4-08CE82D4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estimation of SNAP eligibility and access</a:t>
            </a:r>
          </a:p>
          <a:p>
            <a:endParaRPr lang="en-US" dirty="0"/>
          </a:p>
          <a:p>
            <a:r>
              <a:rPr lang="en-US" dirty="0"/>
              <a:t>Further evaluation of SNAP unit simulation</a:t>
            </a:r>
          </a:p>
          <a:p>
            <a:endParaRPr lang="en-US" dirty="0"/>
          </a:p>
          <a:p>
            <a:r>
              <a:rPr lang="en-US" dirty="0"/>
              <a:t>Further evaluation of eligibility assumptions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94B0E-4046-4622-8FEE-EA61D7F7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8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4520-DA66-434B-84F4-230DEAC4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Thank you!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Renuka Bhaskar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Center for Economic Studies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renuka.bhaskar@census.gov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329D5-94AB-497A-B455-0FA869E6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4BF1-FD91-4191-9FB2-C852AA55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Nutrition Assistance Program (SNAP)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3545-116A-4D77-9CAA-9BC16003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Largest nutrition assistance program aimed at reducing domestic hunger by providing low-income households benefits that can be used to purchase food at authorized retailers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SNAP has been shown to reduce food insecurity, improve health outcomes and has provided essential assistance in economic downturns and disaster situations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2DD3C-587E-45CC-9EB4-A7B5F533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43"/>
    </mc:Choice>
    <mc:Fallback xmlns="">
      <p:transition spd="slow" advTm="287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94A7E-B01E-46BB-9E40-4154C107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895D79-F6EB-4F10-9F66-238664582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944589"/>
              </p:ext>
            </p:extLst>
          </p:nvPr>
        </p:nvGraphicFramePr>
        <p:xfrm>
          <a:off x="493955" y="1492137"/>
          <a:ext cx="10515600" cy="4491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C9E4B-3E99-48C5-8C4B-598AF43426C6}"/>
              </a:ext>
            </a:extLst>
          </p:cNvPr>
          <p:cNvSpPr txBox="1"/>
          <p:nvPr/>
        </p:nvSpPr>
        <p:spPr>
          <a:xfrm>
            <a:off x="5872677" y="6158166"/>
            <a:ext cx="4879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SNAP National Data Bank estimates available from USDA</a:t>
            </a:r>
            <a:endParaRPr lang="en-US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2B20D-5BF4-4447-A28A-11AFA24B3AFD}"/>
              </a:ext>
            </a:extLst>
          </p:cNvPr>
          <p:cNvSpPr txBox="1">
            <a:spLocks/>
          </p:cNvSpPr>
          <p:nvPr/>
        </p:nvSpPr>
        <p:spPr>
          <a:xfrm>
            <a:off x="377414" y="166576"/>
            <a:ext cx="10515600" cy="1010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Monthly SNAP Participation, 2000-2021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9F72C-EADB-49D8-A1D5-32E0B6E77523}"/>
              </a:ext>
            </a:extLst>
          </p:cNvPr>
          <p:cNvSpPr txBox="1"/>
          <p:nvPr/>
        </p:nvSpPr>
        <p:spPr>
          <a:xfrm>
            <a:off x="5252435" y="1302708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Recession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576A4-0323-43B7-A645-9C8E924CB2DE}"/>
              </a:ext>
            </a:extLst>
          </p:cNvPr>
          <p:cNvSpPr txBox="1"/>
          <p:nvPr/>
        </p:nvSpPr>
        <p:spPr>
          <a:xfrm>
            <a:off x="10011488" y="1302708"/>
            <a:ext cx="109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4860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29"/>
    </mc:Choice>
    <mc:Fallback xmlns="">
      <p:transition spd="slow" advTm="376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D696-B531-4B2B-8EA6-9C3C1FA2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E990-AF06-4CFA-8F33-410A49DA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Standard eligibility based primarily on income being below thresholds tied to federal poverty guidelines with assets below specified limits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Many states have adopted broad-based categorical eligibility in which households may be eligible for SNAP because they qualify for other benefit programs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9A188-4A34-47D2-9FF4-D9C171A6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50"/>
    </mc:Choice>
    <mc:Fallback xmlns="">
      <p:transition spd="slow" advTm="490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C9D47F-8C84-46AC-8030-D94C8063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56" y="1938401"/>
            <a:ext cx="5504966" cy="4516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3D696-B531-4B2B-8EA6-9C3C1FA2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582"/>
          </a:xfrm>
        </p:spPr>
        <p:txBody>
          <a:bodyPr/>
          <a:lstStyle/>
          <a:p>
            <a:r>
              <a:rPr lang="en-US" dirty="0"/>
              <a:t>Measuring SNAP’s 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E990-AF06-4CFA-8F33-410A49DA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4486"/>
            <a:ext cx="5600178" cy="35448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Using survey data and administrative records, USDA’s Food and Nutrition Service and Mathematica estimate that 82 percent of those eligible for SNAP nationwide received SNAP benefits in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9A188-4A34-47D2-9FF4-D9C171A6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212091-7E7B-4F40-88A3-DA44D17A92A6}"/>
              </a:ext>
            </a:extLst>
          </p:cNvPr>
          <p:cNvSpPr txBox="1">
            <a:spLocks/>
          </p:cNvSpPr>
          <p:nvPr/>
        </p:nvSpPr>
        <p:spPr>
          <a:xfrm>
            <a:off x="838201" y="1455107"/>
            <a:ext cx="10861110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Estimation of eligibility and participation among eligible populations is difficult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14540-D4D0-4DC1-9C34-C458BA39F6C5}"/>
              </a:ext>
            </a:extLst>
          </p:cNvPr>
          <p:cNvSpPr txBox="1"/>
          <p:nvPr/>
        </p:nvSpPr>
        <p:spPr>
          <a:xfrm>
            <a:off x="6326413" y="6441643"/>
            <a:ext cx="47441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>
                <a:hlinkClick r:id="rId4"/>
              </a:rPr>
              <a:t>SNAP Participation Rates by State, All Eligible People | USDA-FNS</a:t>
            </a:r>
            <a:r>
              <a:rPr lang="en-US" sz="1200" i="1" dirty="0"/>
              <a:t> </a:t>
            </a:r>
          </a:p>
          <a:p>
            <a:r>
              <a:rPr lang="en-US" sz="1100" i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99546-32FE-4060-B8D1-D7A7FAD6E527}"/>
              </a:ext>
            </a:extLst>
          </p:cNvPr>
          <p:cNvSpPr/>
          <p:nvPr/>
        </p:nvSpPr>
        <p:spPr>
          <a:xfrm>
            <a:off x="6363969" y="2048719"/>
            <a:ext cx="5504966" cy="4356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41"/>
    </mc:Choice>
    <mc:Fallback xmlns="">
      <p:transition spd="slow" advTm="897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B38C8B-45D3-4FB5-BF34-D56603D53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51" y="3895594"/>
            <a:ext cx="5932951" cy="2741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88089-A2F4-464F-92FE-54426665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23" y="252391"/>
            <a:ext cx="1103543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Using linked data to estimate SNAP eligibility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4F0D-3E6C-4B6F-A8B4-B45A8783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6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Newman and </a:t>
            </a:r>
            <a:r>
              <a:rPr lang="en-US" dirty="0" err="1"/>
              <a:t>Scherpf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2013</a:t>
            </a:r>
            <a:r>
              <a:rPr lang="en-US" dirty="0"/>
              <a:t>) linked administrative records on Texas SNAP participants to American Community Survey (ACS) to estimate eligibility and access to SNAP benefits</a:t>
            </a:r>
          </a:p>
          <a:p>
            <a:endParaRPr lang="en-US" dirty="0"/>
          </a:p>
          <a:p>
            <a:r>
              <a:rPr lang="en-US" dirty="0"/>
              <a:t>Measurement of access is different from standard estimates of participation but allows for sub-state estimates for a range of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FA137-3B4F-42E4-BAEE-6B3CA91A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BEEFC-44AF-4DDC-98A6-D99EC606884E}"/>
              </a:ext>
            </a:extLst>
          </p:cNvPr>
          <p:cNvSpPr txBox="1"/>
          <p:nvPr/>
        </p:nvSpPr>
        <p:spPr>
          <a:xfrm>
            <a:off x="5621438" y="6540761"/>
            <a:ext cx="24509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</a:t>
            </a:r>
            <a:r>
              <a:rPr lang="en-US" sz="1200" i="1" dirty="0">
                <a:hlinkClick r:id="rId4"/>
              </a:rPr>
              <a:t>Newman and </a:t>
            </a:r>
            <a:r>
              <a:rPr lang="en-US" sz="1200" i="1" dirty="0" err="1">
                <a:hlinkClick r:id="rId4"/>
              </a:rPr>
              <a:t>Scherpf</a:t>
            </a:r>
            <a:r>
              <a:rPr lang="en-US" sz="1200" i="1" dirty="0">
                <a:hlinkClick r:id="rId4"/>
              </a:rPr>
              <a:t> (2013)</a:t>
            </a:r>
          </a:p>
          <a:p>
            <a:r>
              <a:rPr lang="en-US" sz="1100" i="1" dirty="0">
                <a:solidFill>
                  <a:srgbClr val="FF0000"/>
                </a:solidFill>
                <a:hlinkClick r:id="rId4"/>
              </a:rPr>
              <a:t> </a:t>
            </a:r>
            <a:endParaRPr lang="en-US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31"/>
    </mc:Choice>
    <mc:Fallback xmlns="">
      <p:transition spd="slow" advTm="584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8089-A2F4-464F-92FE-54426665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SNAP data sharing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4F0D-3E6C-4B6F-A8B4-B45A8783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99" y="1571625"/>
            <a:ext cx="418777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part of a joint project with USDA Economic Research Service and Food and Nutrition Service, U.S. Census Bureau has acquired SNAP data from states and applied this approach to estimate eligibility and access</a:t>
            </a:r>
          </a:p>
          <a:p>
            <a:r>
              <a:rPr lang="en-US" dirty="0"/>
              <a:t>Data acquisition and estimation for Special Supplemental Nutrition Programs for Women, Infants, and Children (WIC) and Temporary Assistance for Needy Families (TANF)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FA137-3B4F-42E4-BAEE-6B3CA91A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270B3F-C631-4FE9-86EF-AED2F3AE52DB}"/>
              </a:ext>
            </a:extLst>
          </p:cNvPr>
          <p:cNvSpPr txBox="1"/>
          <p:nvPr/>
        </p:nvSpPr>
        <p:spPr>
          <a:xfrm>
            <a:off x="5201778" y="1606345"/>
            <a:ext cx="618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States with current SNAP data sharing agreements as of 9/2021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4420EA-0C58-45A6-B466-3D16BDFCBCE8}"/>
              </a:ext>
            </a:extLst>
          </p:cNvPr>
          <p:cNvSpPr/>
          <p:nvPr/>
        </p:nvSpPr>
        <p:spPr>
          <a:xfrm>
            <a:off x="4926632" y="1490530"/>
            <a:ext cx="6769499" cy="4351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0ED16-66BA-47EE-B62B-C3D03808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778" y="2018923"/>
            <a:ext cx="6102338" cy="359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00"/>
    </mc:Choice>
    <mc:Fallback xmlns="">
      <p:transition spd="slow" advTm="662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9A22-B496-4D2F-9084-D4B20DF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DCA6-64AF-4B3D-B34F-E25B76FE6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American Community Survey (ACS)</a:t>
            </a:r>
          </a:p>
          <a:p>
            <a:pPr lvl="1"/>
            <a:r>
              <a:rPr lang="en-US" dirty="0"/>
              <a:t>Approximately 3.5 million households sampled each year</a:t>
            </a:r>
          </a:p>
          <a:p>
            <a:pPr lvl="1"/>
            <a:r>
              <a:rPr lang="en-US" dirty="0"/>
              <a:t>Representative and timely information on the population</a:t>
            </a:r>
          </a:p>
          <a:p>
            <a:pPr lvl="1"/>
            <a:endParaRPr lang="en-US" dirty="0"/>
          </a:p>
          <a:p>
            <a:r>
              <a:rPr lang="en-US" dirty="0"/>
              <a:t>State SNAP data from participating states</a:t>
            </a:r>
          </a:p>
          <a:p>
            <a:pPr lvl="1"/>
            <a:r>
              <a:rPr lang="en-US" dirty="0"/>
              <a:t>Monthly records on participating clients and cases</a:t>
            </a:r>
          </a:p>
          <a:p>
            <a:pPr lvl="1"/>
            <a:endParaRPr lang="en-US" dirty="0"/>
          </a:p>
          <a:p>
            <a:r>
              <a:rPr lang="en-US" dirty="0"/>
              <a:t>Link ACS and state SNAP data at the individual level</a:t>
            </a:r>
          </a:p>
          <a:p>
            <a:pPr lvl="1"/>
            <a:r>
              <a:rPr lang="en-US" dirty="0"/>
              <a:t>State-level estimates: one year of ACS linked with two years of SNAP data</a:t>
            </a:r>
          </a:p>
          <a:p>
            <a:pPr lvl="1"/>
            <a:r>
              <a:rPr lang="en-US" dirty="0"/>
              <a:t>County-level estimates: three years of ACS linked with four years of SNAP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C1E38-C610-45D4-8BBD-487F268C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68"/>
    </mc:Choice>
    <mc:Fallback xmlns="">
      <p:transition spd="slow" advTm="706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4D00-140A-41AD-8132-2B4B8622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2AC6-82F7-4D56-9252-4FD108A0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U.S. Census Bureau’s Person Validation System (PVS) (</a:t>
            </a:r>
            <a:r>
              <a:rPr lang="en-US" dirty="0">
                <a:hlinkClick r:id="rId3"/>
              </a:rPr>
              <a:t>Wagner and Layne 2014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Personally Identifiable Information (PII) and probabilistic matching techniques to assign individuals an anonymous Protected Identification Key (PIK)</a:t>
            </a:r>
          </a:p>
          <a:p>
            <a:pPr lvl="1"/>
            <a:r>
              <a:rPr lang="en-US" dirty="0"/>
              <a:t>PII is stripped from records after PIK assignment and before researchers are granted access</a:t>
            </a:r>
          </a:p>
          <a:p>
            <a:pPr lvl="1"/>
            <a:r>
              <a:rPr lang="en-US" dirty="0"/>
              <a:t>PIKs are used to link individuals in state SNAP data to their ACS responses</a:t>
            </a:r>
          </a:p>
          <a:p>
            <a:endParaRPr lang="en-US" dirty="0"/>
          </a:p>
          <a:p>
            <a:r>
              <a:rPr lang="en-US" dirty="0"/>
              <a:t>Adjustments to ACS person weights to account for the likelihood of PIK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06328-BB51-4DB7-B3E7-A385BF2B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"/>
    </mc:Choice>
    <mc:Fallback xmlns="">
      <p:transition spd="slow" advTm="11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E28DCF60A55469A767A693C98DF30" ma:contentTypeVersion="11" ma:contentTypeDescription="Create a new document." ma:contentTypeScope="" ma:versionID="fd15eec54e9a16b88682b5772339e0fc">
  <xsd:schema xmlns:xsd="http://www.w3.org/2001/XMLSchema" xmlns:xs="http://www.w3.org/2001/XMLSchema" xmlns:p="http://schemas.microsoft.com/office/2006/metadata/properties" xmlns:ns3="caecc2cd-c125-47bb-b7d8-61f5602bf9df" xmlns:ns4="f42af4b1-c551-450a-9f89-76df0847d194" targetNamespace="http://schemas.microsoft.com/office/2006/metadata/properties" ma:root="true" ma:fieldsID="b9f4a88b264629eea6c93697b8a79db7" ns3:_="" ns4:_="">
    <xsd:import namespace="caecc2cd-c125-47bb-b7d8-61f5602bf9df"/>
    <xsd:import namespace="f42af4b1-c551-450a-9f89-76df0847d1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ecc2cd-c125-47bb-b7d8-61f5602bf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af4b1-c551-450a-9f89-76df0847d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92B14D-EDFD-4FDD-92C0-0DF7EDA55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ecc2cd-c125-47bb-b7d8-61f5602bf9df"/>
    <ds:schemaRef ds:uri="f42af4b1-c551-450a-9f89-76df0847d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9D7FDE-784D-4DEC-B49C-6F84CF51374D}">
  <ds:schemaRefs>
    <ds:schemaRef ds:uri="caecc2cd-c125-47bb-b7d8-61f5602bf9df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f42af4b1-c551-450a-9f89-76df0847d194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AABB135-AD88-424B-A70F-93719B4573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Standard Template Document Labeling Version 11-25-2019</Template>
  <TotalTime>5647</TotalTime>
  <Words>1055</Words>
  <Application>Microsoft Office PowerPoint</Application>
  <PresentationFormat>Widescreen</PresentationFormat>
  <Paragraphs>213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Estimating SNAP Eligibility and Access Using Linked Survey and Administrative Records </vt:lpstr>
      <vt:lpstr>Supplemental Nutrition Assistance Program (SNAP)</vt:lpstr>
      <vt:lpstr>PowerPoint Presentation</vt:lpstr>
      <vt:lpstr>SNAP Eligibility</vt:lpstr>
      <vt:lpstr>Measuring SNAP’s reach</vt:lpstr>
      <vt:lpstr>Using linked data to estimate SNAP eligibility and access</vt:lpstr>
      <vt:lpstr>State SNAP data sharing </vt:lpstr>
      <vt:lpstr>Data sources</vt:lpstr>
      <vt:lpstr>Data linkage</vt:lpstr>
      <vt:lpstr>Eligibility estimation using methodology from Newman and Scherpf (2013)</vt:lpstr>
      <vt:lpstr>SNAP access among eligible</vt:lpstr>
      <vt:lpstr>SNAP data visualizations</vt:lpstr>
      <vt:lpstr>New Jersey </vt:lpstr>
      <vt:lpstr>New Jersey </vt:lpstr>
      <vt:lpstr>Higher rates of eligibility and access among children</vt:lpstr>
      <vt:lpstr>Characteristics of eligible populations</vt:lpstr>
      <vt:lpstr>TANF and WIC estimates</vt:lpstr>
      <vt:lpstr>Future work</vt:lpstr>
      <vt:lpstr>PowerPoint Presentation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Renuka Bhaskar (CENSUS/CES FED)</dc:creator>
  <cp:lastModifiedBy>Renuka Bhaskar (CENSUS/CES FED)</cp:lastModifiedBy>
  <cp:revision>83</cp:revision>
  <cp:lastPrinted>2021-10-14T16:36:00Z</cp:lastPrinted>
  <dcterms:created xsi:type="dcterms:W3CDTF">2021-02-23T15:42:40Z</dcterms:created>
  <dcterms:modified xsi:type="dcterms:W3CDTF">2021-10-27T01:20:10Z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0x01010019FE28DCF60A55469A767A693C98DF30</vt:lpwstr>
  </property>
</Properties>
</file>