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69" r:id="rId2"/>
    <p:sldId id="540" r:id="rId3"/>
    <p:sldId id="541" r:id="rId4"/>
    <p:sldId id="570" r:id="rId5"/>
    <p:sldId id="571" r:id="rId6"/>
    <p:sldId id="578" r:id="rId7"/>
    <p:sldId id="572" r:id="rId8"/>
    <p:sldId id="574" r:id="rId9"/>
    <p:sldId id="575" r:id="rId10"/>
    <p:sldId id="579" r:id="rId11"/>
    <p:sldId id="576" r:id="rId12"/>
    <p:sldId id="580" r:id="rId13"/>
    <p:sldId id="577" r:id="rId14"/>
    <p:sldId id="594" r:id="rId15"/>
    <p:sldId id="581" r:id="rId16"/>
    <p:sldId id="589" r:id="rId17"/>
    <p:sldId id="590" r:id="rId18"/>
    <p:sldId id="583" r:id="rId19"/>
    <p:sldId id="592" r:id="rId20"/>
    <p:sldId id="584" r:id="rId21"/>
    <p:sldId id="593" r:id="rId22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9DD8"/>
    <a:srgbClr val="C5600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0860" autoAdjust="0"/>
  </p:normalViewPr>
  <p:slideViewPr>
    <p:cSldViewPr snapToGrid="0">
      <p:cViewPr>
        <p:scale>
          <a:sx n="66" d="100"/>
          <a:sy n="66" d="100"/>
        </p:scale>
        <p:origin x="1328" y="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86" y="612"/>
      </p:cViewPr>
      <p:guideLst>
        <p:guide orient="horz" pos="2924"/>
        <p:guide pos="220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D25893-A83F-48CE-B658-2412045A40A5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1D3A1A-398C-4278-B50A-5F8985FF0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3150" tIns="46576" rIns="93150" bIns="4657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3150" tIns="46576" rIns="93150" bIns="4657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5DD0C8-C8A1-48F2-871C-E859113BC4F1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0" tIns="46576" rIns="93150" bIns="465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vert="horz" lIns="93150" tIns="46576" rIns="93150" bIns="4657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3150" tIns="46576" rIns="93150" bIns="4657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50" tIns="46576" rIns="93150" bIns="4657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049336-6624-4A1E-9498-510DC43D0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5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6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8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51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43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7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en-US" baseline="0" dirty="0" smtClean="0"/>
          </a:p>
          <a:p>
            <a:pPr>
              <a:defRPr/>
            </a:pPr>
            <a:endParaRPr lang="en-US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05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E98AD-0113-4EA2-A68B-FD718DE2E8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7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1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49336-6624-4A1E-9498-510DC43D0C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3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42F76-8F7B-4F81-94E2-7B678DE41B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4801" y="4828781"/>
            <a:ext cx="811213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7757914" y="4904385"/>
            <a:ext cx="13692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2384546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7" name="Picture 11" descr="icon_row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399" y="1873863"/>
            <a:ext cx="7164449" cy="3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76288" y="4789379"/>
            <a:ext cx="4030662" cy="32316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0" name="Straight Connector 12"/>
          <p:cNvCxnSpPr>
            <a:cxnSpLocks noChangeShapeType="1"/>
          </p:cNvCxnSpPr>
          <p:nvPr/>
        </p:nvCxnSpPr>
        <p:spPr bwMode="auto">
          <a:xfrm rot="5400000">
            <a:off x="573882" y="4962525"/>
            <a:ext cx="214313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672138" y="4828781"/>
            <a:ext cx="20828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87963"/>
            <a:ext cx="7772400" cy="102870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– Click to edit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507085"/>
            <a:ext cx="7388352" cy="106299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"/>
            <a:ext cx="8001000" cy="77624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</a:t>
            </a:r>
            <a:br>
              <a:rPr lang="en-US" dirty="0" smtClean="0"/>
            </a:br>
            <a:r>
              <a:rPr lang="en-US" dirty="0" smtClean="0"/>
              <a:t>text.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ine or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311965"/>
            <a:ext cx="8001000" cy="3077154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5800" y="840140"/>
            <a:ext cx="4005072" cy="411480"/>
          </a:xfrm>
          <a:prstGeom prst="rect">
            <a:avLst/>
          </a:prstGeom>
        </p:spPr>
        <p:txBody>
          <a:bodyPr lIns="0" tIns="0" b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00600" y="840140"/>
            <a:ext cx="3895344" cy="411480"/>
          </a:xfrm>
          <a:prstGeom prst="rect">
            <a:avLst/>
          </a:prstGeom>
        </p:spPr>
        <p:txBody>
          <a:bodyPr tIns="0" rIns="0" b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5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"/>
            <a:ext cx="8001000" cy="76630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85800" y="1262271"/>
            <a:ext cx="8001000" cy="312685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pic>
        <p:nvPicPr>
          <p:cNvPr id="12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68579"/>
            <a:ext cx="8001000" cy="77624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5800" y="840140"/>
            <a:ext cx="4005072" cy="411480"/>
          </a:xfrm>
          <a:prstGeom prst="rect">
            <a:avLst/>
          </a:prstGeom>
        </p:spPr>
        <p:txBody>
          <a:bodyPr lIns="0" tIns="0" b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85800" y="834888"/>
            <a:ext cx="8001000" cy="35542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pic>
        <p:nvPicPr>
          <p:cNvPr id="14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"/>
            <a:ext cx="8001000" cy="76630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This can span two lines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pic>
        <p:nvPicPr>
          <p:cNvPr id="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full-screen imag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79"/>
            <a:ext cx="8001000" cy="76630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834887"/>
            <a:ext cx="8001000" cy="34170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latin typeface="+mj-lt"/>
              </a:defRPr>
            </a:lvl1pPr>
            <a:lvl2pPr marL="457200" indent="0">
              <a:spcAft>
                <a:spcPts val="400"/>
              </a:spcAft>
              <a:buNone/>
              <a:defRPr sz="1600"/>
            </a:lvl2pPr>
            <a:lvl3pPr marL="914400" indent="0">
              <a:spcAft>
                <a:spcPts val="400"/>
              </a:spcAft>
              <a:buNone/>
              <a:defRPr sz="1600"/>
            </a:lvl3pPr>
            <a:lvl4pPr marL="1371600" indent="0">
              <a:spcAft>
                <a:spcPts val="400"/>
              </a:spcAft>
              <a:buNone/>
              <a:defRPr sz="1600"/>
            </a:lvl4pPr>
            <a:lvl5pPr marL="1828800" indent="0">
              <a:spcAft>
                <a:spcPts val="400"/>
              </a:spcAft>
              <a:buFont typeface="Arial" pitchFamily="34" charset="0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alternate presentation title slide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H="1">
            <a:off x="608013" y="2384546"/>
            <a:ext cx="8050212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76288" y="4789379"/>
            <a:ext cx="4030662" cy="32316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U.S. Energy Information Administration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/>
        </p:nvCxnSpPr>
        <p:spPr bwMode="auto">
          <a:xfrm rot="5400000">
            <a:off x="573882" y="4962525"/>
            <a:ext cx="214313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7963"/>
            <a:ext cx="7772400" cy="548640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2507085"/>
            <a:ext cx="7388352" cy="1062990"/>
          </a:xfrm>
          <a:prstGeom prst="rect">
            <a:avLst/>
          </a:prstGeom>
        </p:spPr>
        <p:txBody>
          <a:bodyPr/>
          <a:lstStyle>
            <a:lvl1pPr marL="347472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i="1">
                <a:latin typeface="+mj-lt"/>
              </a:defRPr>
            </a:lvl1pPr>
          </a:lstStyle>
          <a:p>
            <a:pPr lvl="0"/>
            <a:r>
              <a:rPr lang="en-US" dirty="0" smtClean="0"/>
              <a:t>Audience</a:t>
            </a:r>
          </a:p>
          <a:p>
            <a:pPr lvl="0"/>
            <a:r>
              <a:rPr lang="en-US" dirty="0" smtClean="0"/>
              <a:t>Presenter, Title</a:t>
            </a:r>
          </a:p>
          <a:p>
            <a:pPr lvl="0"/>
            <a:r>
              <a:rPr lang="en-US" dirty="0" smtClean="0"/>
              <a:t>Month DD, YYYY  |  City, State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991467"/>
            <a:ext cx="7388352" cy="6309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i="1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 – Click to edit</a:t>
            </a:r>
          </a:p>
        </p:txBody>
      </p:sp>
      <p:pic>
        <p:nvPicPr>
          <p:cNvPr id="13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1" descr="icon_row-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399" y="1873863"/>
            <a:ext cx="7164449" cy="3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7924801" y="4828781"/>
            <a:ext cx="811213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www.eia.gov</a:t>
            </a:r>
          </a:p>
        </p:txBody>
      </p:sp>
      <p:cxnSp>
        <p:nvCxnSpPr>
          <p:cNvPr id="21" name="Straight Connector 12"/>
          <p:cNvCxnSpPr>
            <a:cxnSpLocks noChangeShapeType="1"/>
          </p:cNvCxnSpPr>
          <p:nvPr userDrawn="1"/>
        </p:nvCxnSpPr>
        <p:spPr bwMode="auto">
          <a:xfrm rot="5400000">
            <a:off x="7757914" y="4904385"/>
            <a:ext cx="136922" cy="0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2" name="TextBox 14"/>
          <p:cNvSpPr txBox="1">
            <a:spLocks noChangeArrowheads="1"/>
          </p:cNvSpPr>
          <p:nvPr userDrawn="1"/>
        </p:nvSpPr>
        <p:spPr bwMode="auto">
          <a:xfrm>
            <a:off x="5672138" y="4828781"/>
            <a:ext cx="20828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Independent Statistics &amp; Analysis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"/>
            <a:ext cx="8001000" cy="76141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6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891540"/>
            <a:ext cx="8001000" cy="363474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 marL="694944" indent="-237744">
              <a:spcAft>
                <a:spcPts val="400"/>
              </a:spcAft>
              <a:defRPr sz="1400"/>
            </a:lvl2pPr>
            <a:lvl3pPr marL="1088136" indent="-173736">
              <a:spcAft>
                <a:spcPts val="400"/>
              </a:spcAft>
              <a:defRPr sz="1400"/>
            </a:lvl3pPr>
            <a:lvl4pPr marL="1609344" indent="-237744">
              <a:spcAft>
                <a:spcPts val="400"/>
              </a:spcAft>
              <a:defRPr sz="14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Heather Ridolfo, FCSM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  <p:sp>
        <p:nvSpPr>
          <p:cNvPr id="12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cxnSp>
        <p:nvCxnSpPr>
          <p:cNvPr id="5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9574"/>
            <a:ext cx="8001000" cy="76531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900"/>
              </a:lnSpc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three lines of text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891540"/>
            <a:ext cx="8001000" cy="3634740"/>
          </a:xfrm>
          <a:prstGeom prst="rect">
            <a:avLst/>
          </a:prstGeom>
        </p:spPr>
        <p:txBody>
          <a:bodyPr lIns="0" tIns="0" rIns="0" b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 marL="694944" indent="-237744">
              <a:spcAft>
                <a:spcPts val="400"/>
              </a:spcAft>
              <a:defRPr sz="1400"/>
            </a:lvl2pPr>
            <a:lvl3pPr marL="1088136" indent="-173736">
              <a:spcAft>
                <a:spcPts val="400"/>
              </a:spcAft>
              <a:defRPr sz="1400"/>
            </a:lvl3pPr>
            <a:lvl4pPr marL="1609344" indent="-237744">
              <a:spcAft>
                <a:spcPts val="400"/>
              </a:spcAft>
              <a:defRPr sz="1400"/>
            </a:lvl4pPr>
            <a:lvl5pPr marL="2002536" indent="-173736"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891540"/>
            <a:ext cx="3931920" cy="3497580"/>
          </a:xfrm>
          <a:prstGeom prst="rect">
            <a:avLst/>
          </a:prstGeom>
        </p:spPr>
        <p:txBody>
          <a:bodyPr lIns="0" t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63440" y="891540"/>
            <a:ext cx="4023360" cy="3497580"/>
          </a:xfrm>
          <a:prstGeom prst="rect">
            <a:avLst/>
          </a:prstGeom>
        </p:spPr>
        <p:txBody>
          <a:bodyPr t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79513"/>
            <a:ext cx="8001000" cy="7553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pic>
        <p:nvPicPr>
          <p:cNvPr id="12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891540"/>
            <a:ext cx="3931920" cy="3497580"/>
          </a:xfrm>
          <a:prstGeom prst="rect">
            <a:avLst/>
          </a:prstGeom>
        </p:spPr>
        <p:txBody>
          <a:bodyPr lIns="0" t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3"/>
          </p:nvPr>
        </p:nvSpPr>
        <p:spPr>
          <a:xfrm>
            <a:off x="4663440" y="891540"/>
            <a:ext cx="4023360" cy="3497580"/>
          </a:xfrm>
          <a:prstGeom prst="rect">
            <a:avLst/>
          </a:prstGeom>
        </p:spPr>
        <p:txBody>
          <a:bodyPr t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9574"/>
            <a:ext cx="8001000" cy="76531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900"/>
              </a:lnSpc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three lines of text.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</a:p>
          <a:p>
            <a:pPr>
              <a:defRPr/>
            </a:pP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long title and 2 label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292087"/>
            <a:ext cx="3931920" cy="3097033"/>
          </a:xfrm>
          <a:prstGeom prst="rect">
            <a:avLst/>
          </a:prstGeom>
        </p:spPr>
        <p:txBody>
          <a:bodyPr lIns="0" rIns="0"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63440" y="1292087"/>
            <a:ext cx="4023360" cy="3097033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1600"/>
              </a:spcBef>
              <a:spcAft>
                <a:spcPts val="600"/>
              </a:spcAft>
              <a:defRPr sz="1800"/>
            </a:lvl1pPr>
            <a:lvl2pPr>
              <a:spcAft>
                <a:spcPts val="400"/>
              </a:spcAft>
              <a:defRPr sz="1400"/>
            </a:lvl2pPr>
            <a:lvl3pPr>
              <a:spcAft>
                <a:spcPts val="400"/>
              </a:spcAft>
              <a:defRPr sz="1400"/>
            </a:lvl3pPr>
            <a:lvl4pPr>
              <a:spcAft>
                <a:spcPts val="400"/>
              </a:spcAft>
              <a:defRPr sz="1400"/>
            </a:lvl4pPr>
            <a:lvl5pPr>
              <a:spcAft>
                <a:spcPts val="4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5800" y="894520"/>
            <a:ext cx="3931920" cy="350851"/>
          </a:xfrm>
          <a:prstGeom prst="rect">
            <a:avLst/>
          </a:prstGeom>
        </p:spPr>
        <p:txBody>
          <a:bodyPr lIns="0" tIns="0" bIns="0" anchor="b" anchorCtr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663440" y="894520"/>
            <a:ext cx="4023360" cy="350851"/>
          </a:xfrm>
          <a:prstGeom prst="rect">
            <a:avLst/>
          </a:prstGeom>
        </p:spPr>
        <p:txBody>
          <a:bodyPr tIns="0" rIns="0" bIns="0" anchor="b" anchorCtr="0"/>
          <a:lstStyle>
            <a:lvl1pPr marL="342900" marR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  <a:lvl2pPr algn="r">
              <a:defRPr sz="12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7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66750" y="4793456"/>
            <a:ext cx="2808288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Presentation date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91440"/>
            <a:ext cx="8001000" cy="74344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900"/>
              </a:lnSpc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59636"/>
            <a:ext cx="8229600" cy="1117854"/>
          </a:xfrm>
          <a:prstGeom prst="rect">
            <a:avLst/>
          </a:prstGeom>
        </p:spPr>
        <p:txBody>
          <a:bodyPr anchor="b" anchorCtr="0"/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 — click to edit</a:t>
            </a:r>
            <a:endParaRPr lang="en-US" dirty="0"/>
          </a:p>
        </p:txBody>
      </p:sp>
      <p:pic>
        <p:nvPicPr>
          <p:cNvPr id="8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  <a:br>
              <a:rPr lang="en-US" dirty="0" smtClean="0"/>
            </a:b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>
            <a:cxnSpLocks noChangeShapeType="1"/>
          </p:cNvCxnSpPr>
          <p:nvPr/>
        </p:nvCxnSpPr>
        <p:spPr bwMode="auto">
          <a:xfrm rot="5400000">
            <a:off x="506413" y="4909344"/>
            <a:ext cx="328613" cy="1588"/>
          </a:xfrm>
          <a:prstGeom prst="line">
            <a:avLst/>
          </a:prstGeom>
          <a:noFill/>
          <a:ln w="9525">
            <a:solidFill>
              <a:schemeClr val="bg1">
                <a:alpha val="39999"/>
              </a:schemeClr>
            </a:solidFill>
            <a:round/>
            <a:headEnd/>
            <a:tailEnd/>
          </a:ln>
        </p:spPr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"/>
            <a:ext cx="8001000" cy="76630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style. You can have up to two lines of text.</a:t>
            </a:r>
            <a:endParaRPr lang="en-US" dirty="0"/>
          </a:p>
        </p:txBody>
      </p:sp>
      <p:pic>
        <p:nvPicPr>
          <p:cNvPr id="10" name="Picture 2" descr="C:\Documents and Settings\MVO\Desktop\eia_logo_white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13" y="4772025"/>
            <a:ext cx="391148" cy="2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3"/>
          <p:cNvSpPr>
            <a:spLocks/>
          </p:cNvSpPr>
          <p:nvPr userDrawn="1"/>
        </p:nvSpPr>
        <p:spPr bwMode="auto">
          <a:xfrm>
            <a:off x="8732839" y="4842273"/>
            <a:ext cx="210312" cy="210312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85800" y="4457700"/>
            <a:ext cx="8001000" cy="205740"/>
          </a:xfrm>
          <a:prstGeom prst="rect">
            <a:avLst/>
          </a:prstGeom>
        </p:spPr>
        <p:txBody>
          <a:bodyPr lIns="0" rIns="0" bIns="0" anchor="b" anchorCtr="0"/>
          <a:lstStyle>
            <a:lvl1pPr marL="0" indent="0">
              <a:buFont typeface="Arial" panose="020B0604020202020204" pitchFamily="34" charset="0"/>
              <a:buNone/>
              <a:defRPr sz="1000" i="1"/>
            </a:lvl1pPr>
            <a:lvl2pPr>
              <a:buNone/>
              <a:defRPr sz="1200" i="1"/>
            </a:lvl2pPr>
            <a:lvl3pPr>
              <a:buNone/>
              <a:defRPr sz="1200" i="1"/>
            </a:lvl3pPr>
            <a:lvl4pPr>
              <a:buNone/>
              <a:defRPr sz="1200" i="1"/>
            </a:lvl4pPr>
            <a:lvl5pPr>
              <a:buNone/>
              <a:defRPr sz="1200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666750" y="4793456"/>
            <a:ext cx="7195102" cy="2952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Presenter name, Presentation location, </a:t>
            </a:r>
            <a:br>
              <a:rPr lang="en-US" dirty="0" smtClean="0"/>
            </a:br>
            <a:r>
              <a:rPr lang="en-US" dirty="0" smtClean="0"/>
              <a:t>Presentation 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eia_ppt_bottombar.jpg"/>
          <p:cNvPicPr>
            <a:picLocks noChangeAspect="1"/>
          </p:cNvPicPr>
          <p:nvPr/>
        </p:nvPicPr>
        <p:blipFill>
          <a:blip r:embed="rId18" cstate="print"/>
          <a:srcRect t="10667" b="10667"/>
          <a:stretch>
            <a:fillRect/>
          </a:stretch>
        </p:blipFill>
        <p:spPr bwMode="auto">
          <a:xfrm>
            <a:off x="0" y="4669632"/>
            <a:ext cx="9144000" cy="47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"/>
            <a:ext cx="9144000" cy="69056"/>
          </a:xfrm>
          <a:prstGeom prst="rect">
            <a:avLst/>
          </a:prstGeom>
          <a:solidFill>
            <a:srgbClr val="169DD8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750" y="4793456"/>
            <a:ext cx="2808288" cy="295275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Presenter name, Presentation location, Presentation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6" r:id="rId1"/>
    <p:sldLayoutId id="2147485257" r:id="rId2"/>
    <p:sldLayoutId id="2147485258" r:id="rId3"/>
    <p:sldLayoutId id="2147485272" r:id="rId4"/>
    <p:sldLayoutId id="2147485260" r:id="rId5"/>
    <p:sldLayoutId id="2147485261" r:id="rId6"/>
    <p:sldLayoutId id="2147485273" r:id="rId7"/>
    <p:sldLayoutId id="2147485262" r:id="rId8"/>
    <p:sldLayoutId id="2147485263" r:id="rId9"/>
    <p:sldLayoutId id="2147485264" r:id="rId10"/>
    <p:sldLayoutId id="2147485265" r:id="rId11"/>
    <p:sldLayoutId id="2147485266" r:id="rId12"/>
    <p:sldLayoutId id="2147485267" r:id="rId13"/>
    <p:sldLayoutId id="2147485268" r:id="rId14"/>
    <p:sldLayoutId id="2147485269" r:id="rId15"/>
    <p:sldLayoutId id="2147485274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Heather.Ridolfo@eia.go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Kenneth.Pick@eia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Previously Reported Data in the Census of Agriculture: Results from Usability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0"/>
            <a:r>
              <a:rPr lang="en-US" dirty="0"/>
              <a:t>2021 FCSM Research and Policy Conference</a:t>
            </a:r>
          </a:p>
          <a:p>
            <a:r>
              <a:rPr lang="en-US" dirty="0" smtClean="0"/>
              <a:t>November 4, 2021| Washington, DC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Heather Ridolfo and Ken 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Reactions to and Utility of PRD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328D088-7B04-4EFB-98D0-39FA688964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</p:spTree>
    <p:extLst>
      <p:ext uri="{BB962C8B-B14F-4D97-AF65-F5344CB8AC3E}">
        <p14:creationId xmlns:p14="http://schemas.microsoft.com/office/powerpoint/2010/main" val="4879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Positive Aspects of PRD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Respondents </a:t>
            </a:r>
            <a:r>
              <a:rPr lang="en-US" dirty="0"/>
              <a:t>generally like the idea of PRD</a:t>
            </a:r>
          </a:p>
          <a:p>
            <a:r>
              <a:rPr lang="en-US" dirty="0" smtClean="0"/>
              <a:t>When no change, PRD appears </a:t>
            </a:r>
            <a:r>
              <a:rPr lang="en-US" dirty="0"/>
              <a:t>to reduce reporting burden </a:t>
            </a:r>
          </a:p>
          <a:p>
            <a:pPr lvl="1"/>
            <a:r>
              <a:rPr lang="en-US" dirty="0"/>
              <a:t>(retrieval and judgement steps in response model)</a:t>
            </a:r>
          </a:p>
          <a:p>
            <a:r>
              <a:rPr lang="en-US" dirty="0"/>
              <a:t>When </a:t>
            </a:r>
            <a:r>
              <a:rPr lang="en-US" dirty="0" smtClean="0"/>
              <a:t>no change, </a:t>
            </a:r>
            <a:r>
              <a:rPr lang="en-US" dirty="0"/>
              <a:t>PRD appears to improve efficiency </a:t>
            </a:r>
          </a:p>
          <a:p>
            <a:pPr lvl="1"/>
            <a:r>
              <a:rPr lang="en-US" dirty="0"/>
              <a:t>(comprehension and communication steps in response model)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/>
              <a:t>Anything that saves me time is good.”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Where PRD Worked 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3" y="960010"/>
            <a:ext cx="7001049" cy="36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Aspects of PRD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change occurred, </a:t>
            </a:r>
            <a:r>
              <a:rPr lang="en-US" dirty="0"/>
              <a:t>PRD </a:t>
            </a:r>
            <a:r>
              <a:rPr lang="en-US" dirty="0" smtClean="0"/>
              <a:t>appeared </a:t>
            </a:r>
            <a:r>
              <a:rPr lang="en-US" dirty="0"/>
              <a:t>to increase </a:t>
            </a:r>
            <a:r>
              <a:rPr lang="en-US" dirty="0" smtClean="0"/>
              <a:t>response burden and respondents questioned its source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Changed occurred for different reasons: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Information has changed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Different respondent reported in the past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Respondent entered information incorrectly in past (comprehension issue, typing issues, etc.)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Errors in reading PRD into web instrument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 </a:t>
            </a:r>
            <a:r>
              <a:rPr lang="en-US" dirty="0"/>
              <a:t>of PRD </a:t>
            </a:r>
            <a:r>
              <a:rPr lang="en-US" dirty="0" smtClean="0"/>
              <a:t>reduced </a:t>
            </a:r>
            <a:r>
              <a:rPr lang="en-US" dirty="0"/>
              <a:t>the reading of questions and instructions (may reduce data quality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answered incorrectly in the past, errors will not be corrected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May not capture change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Current presentation of PRD </a:t>
            </a:r>
            <a:r>
              <a:rPr lang="en-US" dirty="0" smtClean="0"/>
              <a:t>did </a:t>
            </a:r>
            <a:r>
              <a:rPr lang="en-US" dirty="0"/>
              <a:t>not align </a:t>
            </a:r>
            <a:r>
              <a:rPr lang="en-US" dirty="0" smtClean="0"/>
              <a:t>with </a:t>
            </a:r>
            <a:r>
              <a:rPr lang="en-US" dirty="0"/>
              <a:t>respondents’ expectations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</a:t>
            </a:r>
            <a:r>
              <a:rPr lang="en-US" dirty="0"/>
              <a:t>functionality </a:t>
            </a:r>
            <a:r>
              <a:rPr lang="en-US" dirty="0" smtClean="0"/>
              <a:t>worked </a:t>
            </a:r>
            <a:r>
              <a:rPr lang="en-US" dirty="0"/>
              <a:t>against </a:t>
            </a:r>
            <a:r>
              <a:rPr lang="en-US" dirty="0" smtClean="0"/>
              <a:t>PRD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PRD Did Not Work Well: 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4" y="906254"/>
            <a:ext cx="7193146" cy="37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7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PRD Did Not Work Well: 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843892"/>
            <a:ext cx="8020050" cy="37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PRD Did Not Work Well: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85800" y="3685308"/>
            <a:ext cx="8001000" cy="8409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“I’ve probably </a:t>
            </a:r>
            <a:r>
              <a:rPr lang="en-US" sz="1800" dirty="0" smtClean="0"/>
              <a:t>answered </a:t>
            </a:r>
            <a:r>
              <a:rPr lang="en-US" sz="1800" dirty="0"/>
              <a:t>this with ‘one’ all along… my daughters would be insulted.”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Content Placeholder 12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51" y="1264670"/>
            <a:ext cx="4000500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640326" y="1725752"/>
            <a:ext cx="4022725" cy="1884275"/>
          </a:xfrm>
          <a:prstGeom prst="rect">
            <a:avLst/>
          </a:prstGeom>
        </p:spPr>
      </p:pic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9863" y="1216780"/>
            <a:ext cx="3931920" cy="350851"/>
          </a:xfrm>
        </p:spPr>
        <p:txBody>
          <a:bodyPr/>
          <a:lstStyle/>
          <a:p>
            <a:r>
              <a:rPr lang="en-US" b="1" dirty="0" smtClean="0"/>
              <a:t>Screen 1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617720" y="1221277"/>
            <a:ext cx="4023360" cy="350851"/>
          </a:xfrm>
        </p:spPr>
        <p:txBody>
          <a:bodyPr/>
          <a:lstStyle/>
          <a:p>
            <a:pPr algn="l"/>
            <a:r>
              <a:rPr lang="en-US" b="1" dirty="0" smtClean="0"/>
              <a:t>Screen 2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666749" y="4814888"/>
            <a:ext cx="6061309" cy="273843"/>
          </a:xfrm>
        </p:spPr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PRD Did Not Work Well: 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3" y="1725752"/>
            <a:ext cx="3802199" cy="1884275"/>
          </a:xfrm>
        </p:spPr>
      </p:pic>
    </p:spTree>
    <p:extLst>
      <p:ext uri="{BB962C8B-B14F-4D97-AF65-F5344CB8AC3E}">
        <p14:creationId xmlns:p14="http://schemas.microsoft.com/office/powerpoint/2010/main" val="34329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PRD Did Not Work Well: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5" y="829994"/>
            <a:ext cx="7312891" cy="38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Respondents had positive reaction to PRD when there was no change</a:t>
            </a:r>
          </a:p>
          <a:p>
            <a:r>
              <a:rPr lang="en-US" dirty="0" smtClean="0"/>
              <a:t>Some items can be easily answered without PRD</a:t>
            </a:r>
          </a:p>
          <a:p>
            <a:r>
              <a:rPr lang="en-US" dirty="0" smtClean="0"/>
              <a:t>Respondents did not always read full questions and instructions when PRD present</a:t>
            </a:r>
          </a:p>
          <a:p>
            <a:r>
              <a:rPr lang="en-US" dirty="0" smtClean="0"/>
              <a:t>When current answer is different from PRD, burden is increased and data quality may be affected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Disclaimer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research presented today was conducted at the National Agricultural Statistics </a:t>
            </a:r>
            <a:r>
              <a:rPr lang="en-US" dirty="0" smtClean="0"/>
              <a:t>Service (NASS)</a:t>
            </a:r>
            <a:endParaRPr lang="en-US" dirty="0"/>
          </a:p>
          <a:p>
            <a:r>
              <a:rPr lang="en-US" dirty="0"/>
              <a:t>The findings and conclusions in this presentation are those of the authors and should not be construed to represent any official USDA or U.S. Government determination or policy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685800" y="4793457"/>
            <a:ext cx="7195102" cy="295275"/>
          </a:xfrm>
        </p:spPr>
        <p:txBody>
          <a:bodyPr/>
          <a:lstStyle/>
          <a:p>
            <a:r>
              <a:rPr lang="en-US" dirty="0" smtClean="0"/>
              <a:t>Heather Ridolfo</a:t>
            </a:r>
            <a:r>
              <a:rPr lang="en-US" dirty="0"/>
              <a:t>, 2021 FCSM Research and Policy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November 4, 2021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PRD 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r>
              <a:rPr lang="en-US" dirty="0" smtClean="0"/>
              <a:t>Conduct analysis to understand the variability of data from year to year, or census to census, before deciding on where to use PRD</a:t>
            </a:r>
          </a:p>
          <a:p>
            <a:r>
              <a:rPr lang="en-US" dirty="0" smtClean="0"/>
              <a:t>When </a:t>
            </a:r>
            <a:r>
              <a:rPr lang="en-US" dirty="0"/>
              <a:t>using PRD, use it for all questions in a section, if appropriate</a:t>
            </a:r>
          </a:p>
          <a:p>
            <a:r>
              <a:rPr lang="en-US" dirty="0" smtClean="0"/>
              <a:t>Conduct additional review of </a:t>
            </a:r>
            <a:r>
              <a:rPr lang="en-US" dirty="0"/>
              <a:t>dependent interviewing literature on how to present </a:t>
            </a:r>
            <a:r>
              <a:rPr lang="en-US" dirty="0" smtClean="0"/>
              <a:t>PRD in web form</a:t>
            </a:r>
            <a:endParaRPr lang="en-US" dirty="0"/>
          </a:p>
          <a:p>
            <a:r>
              <a:rPr lang="en-US" dirty="0"/>
              <a:t>Align web functionality with PRD functionality</a:t>
            </a:r>
          </a:p>
          <a:p>
            <a:pPr marL="0" indent="0">
              <a:buNone/>
            </a:pPr>
            <a:r>
              <a:rPr lang="en-US" dirty="0" smtClean="0"/>
              <a:t>Outcome:</a:t>
            </a:r>
          </a:p>
          <a:p>
            <a:r>
              <a:rPr lang="en-US" dirty="0" smtClean="0"/>
              <a:t>PRD removed from the personal characteristics 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Heather Ridolfo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Heather.Ridolfo@eia.gov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Ken Pick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4"/>
              </a:rPr>
              <a:t>Kenneth.Pick@eia.gov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Establishment </a:t>
            </a:r>
            <a:r>
              <a:rPr lang="en-US" dirty="0"/>
              <a:t>respondents are surveyed frequently, sometimes multiple times per year</a:t>
            </a:r>
          </a:p>
          <a:p>
            <a:r>
              <a:rPr lang="en-US" dirty="0"/>
              <a:t>Responding can feel burdensome and redundant</a:t>
            </a:r>
          </a:p>
          <a:p>
            <a:r>
              <a:rPr lang="en-US" dirty="0"/>
              <a:t>Use of previously reported data (PRD) may ease that burden</a:t>
            </a:r>
          </a:p>
          <a:p>
            <a:r>
              <a:rPr lang="en-US" dirty="0"/>
              <a:t>PRD in the 2022 Census of Agriculture Content </a:t>
            </a:r>
            <a:r>
              <a:rPr lang="en-US" dirty="0" smtClean="0"/>
              <a:t>Test web questionnaire</a:t>
            </a:r>
            <a:endParaRPr lang="en-US" dirty="0"/>
          </a:p>
          <a:p>
            <a:pPr lvl="1"/>
            <a:r>
              <a:rPr lang="en-US" dirty="0"/>
              <a:t>Experiment </a:t>
            </a:r>
          </a:p>
          <a:p>
            <a:pPr lvl="1"/>
            <a:r>
              <a:rPr lang="en-US" dirty="0"/>
              <a:t>Usability testing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C3268F99-33CB-44D0-9886-9F9DA4B945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Questions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Does </a:t>
            </a:r>
            <a:r>
              <a:rPr lang="en-US" dirty="0"/>
              <a:t>displaying </a:t>
            </a:r>
            <a:r>
              <a:rPr lang="en-US" dirty="0" smtClean="0"/>
              <a:t>PRD assist respondents?</a:t>
            </a:r>
            <a:endParaRPr lang="en-US" dirty="0"/>
          </a:p>
          <a:p>
            <a:pPr lvl="0"/>
            <a:r>
              <a:rPr lang="en-US" dirty="0"/>
              <a:t>Does displaying </a:t>
            </a:r>
            <a:r>
              <a:rPr lang="en-US" dirty="0" smtClean="0"/>
              <a:t>PRD impact efficiency?</a:t>
            </a:r>
            <a:endParaRPr lang="en-US" dirty="0"/>
          </a:p>
          <a:p>
            <a:pPr lvl="0"/>
            <a:r>
              <a:rPr lang="en-US" dirty="0"/>
              <a:t>Does displaying </a:t>
            </a:r>
            <a:r>
              <a:rPr lang="en-US" dirty="0" smtClean="0"/>
              <a:t>PRD impact </a:t>
            </a:r>
            <a:r>
              <a:rPr lang="en-US" dirty="0"/>
              <a:t>measurement error/data quality?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Nine </a:t>
            </a:r>
            <a:r>
              <a:rPr lang="en-US" dirty="0"/>
              <a:t>usability interviews in April–May 2020</a:t>
            </a:r>
          </a:p>
          <a:p>
            <a:r>
              <a:rPr lang="en-US" dirty="0"/>
              <a:t>Conducted remotely using WebEx and Zoom</a:t>
            </a:r>
          </a:p>
          <a:p>
            <a:r>
              <a:rPr lang="en-US" dirty="0"/>
              <a:t>Respondents used their own devices/browsers to view survey</a:t>
            </a:r>
          </a:p>
          <a:p>
            <a:r>
              <a:rPr lang="en-US" dirty="0"/>
              <a:t>PRD presented as prefilled answers</a:t>
            </a:r>
          </a:p>
          <a:p>
            <a:r>
              <a:rPr lang="en-US" dirty="0"/>
              <a:t>Usability Testing focused on PRD messaging and PRD use in 5 sections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4948DD1-5963-4816-BE5A-05BCCCAC15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PRD Messaging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328D088-7B04-4EFB-98D0-39FA688964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</p:spTree>
    <p:extLst>
      <p:ext uri="{BB962C8B-B14F-4D97-AF65-F5344CB8AC3E}">
        <p14:creationId xmlns:p14="http://schemas.microsoft.com/office/powerpoint/2010/main" val="21196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First PRD Statement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89105"/>
            <a:ext cx="8229600" cy="3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Questions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9" y="988025"/>
            <a:ext cx="6761018" cy="35998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8000" y="1191492"/>
            <a:ext cx="7666182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PRD Statements – Recommendation and Outcome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Recommendation: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Keep a statement on a separate screen at the beginning of the survey alerting respondents of </a:t>
            </a:r>
            <a:r>
              <a:rPr lang="en-US" dirty="0" smtClean="0"/>
              <a:t>the use of PRD and </a:t>
            </a:r>
            <a:r>
              <a:rPr lang="en-US" dirty="0"/>
              <a:t>setting respondents’ expectations on how the PRD will be </a:t>
            </a:r>
            <a:r>
              <a:rPr lang="en-US" dirty="0" smtClean="0"/>
              <a:t>displayed and how they can use it</a:t>
            </a:r>
          </a:p>
          <a:p>
            <a:pPr marL="0" indent="0">
              <a:buNone/>
            </a:pPr>
            <a:r>
              <a:rPr lang="en-US" dirty="0" smtClean="0"/>
              <a:t>Outcome: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Revised first PRD statement instructing respondents to correct information that is no longer accurate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Second PRD statement only appears on first screen with PRD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Heather Ridolfo, 2021 FCSM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63051" y="4814888"/>
            <a:ext cx="384175" cy="273844"/>
          </a:xfrm>
        </p:spPr>
        <p:txBody>
          <a:bodyPr/>
          <a:lstStyle/>
          <a:p>
            <a:fld id="{3328D088-7B04-4EFB-98D0-39FA688964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A_template_16x9">
  <a:themeElements>
    <a:clrScheme name="EIA">
      <a:dk1>
        <a:srgbClr val="000000"/>
      </a:dk1>
      <a:lt1>
        <a:srgbClr val="FFFFFF"/>
      </a:lt1>
      <a:dk2>
        <a:srgbClr val="003953"/>
      </a:dk2>
      <a:lt2>
        <a:srgbClr val="333333"/>
      </a:lt2>
      <a:accent1>
        <a:srgbClr val="0096D7"/>
      </a:accent1>
      <a:accent2>
        <a:srgbClr val="BD732A"/>
      </a:accent2>
      <a:accent3>
        <a:srgbClr val="5D9732"/>
      </a:accent3>
      <a:accent4>
        <a:srgbClr val="FFC702"/>
      </a:accent4>
      <a:accent5>
        <a:srgbClr val="A33340"/>
      </a:accent5>
      <a:accent6>
        <a:srgbClr val="675005"/>
      </a:accent6>
      <a:hlink>
        <a:srgbClr val="0096D7"/>
      </a:hlink>
      <a:folHlink>
        <a:srgbClr val="5D9732"/>
      </a:folHlink>
    </a:clrScheme>
    <a:fontScheme name="EIA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EIA_template_16x9</Template>
  <TotalTime>2535</TotalTime>
  <Words>926</Words>
  <Application>Microsoft Office PowerPoint</Application>
  <PresentationFormat>On-screen Show (16:9)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EIA_template_16x9</vt:lpstr>
      <vt:lpstr>Evaluating Previously Reported Data in the Census of Agriculture: Results from Usability Testing</vt:lpstr>
      <vt:lpstr>Disclaimer</vt:lpstr>
      <vt:lpstr>Background</vt:lpstr>
      <vt:lpstr>Research Questions</vt:lpstr>
      <vt:lpstr>Methodology</vt:lpstr>
      <vt:lpstr>PRD Messaging</vt:lpstr>
      <vt:lpstr>First PRD Statement</vt:lpstr>
      <vt:lpstr>Research Questions</vt:lpstr>
      <vt:lpstr>PRD Statements – Recommendation and Outcome</vt:lpstr>
      <vt:lpstr>Reactions to and Utility of PRD</vt:lpstr>
      <vt:lpstr>Positive Aspects of PRD</vt:lpstr>
      <vt:lpstr>Example of Where PRD Worked Well</vt:lpstr>
      <vt:lpstr>Negative Aspects of PRD</vt:lpstr>
      <vt:lpstr>Where PRD Did Not Work Well: Example 1</vt:lpstr>
      <vt:lpstr>Where PRD Did Not Work Well: Example 2</vt:lpstr>
      <vt:lpstr>Where PRD Did Not Work Well: Example 2</vt:lpstr>
      <vt:lpstr>Where PRD Did Not Work Well: Example 2</vt:lpstr>
      <vt:lpstr>Where PRD Did Not Work Well: Example 2</vt:lpstr>
      <vt:lpstr>Summary</vt:lpstr>
      <vt:lpstr>PRD Recommendations</vt:lpstr>
      <vt:lpstr>Thank you!</vt:lpstr>
    </vt:vector>
  </TitlesOfParts>
  <Company>EIA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Ridolfo, Heather E.</dc:creator>
  <cp:lastModifiedBy>Ridolfo, Heather E.</cp:lastModifiedBy>
  <cp:revision>66</cp:revision>
  <cp:lastPrinted>2014-08-29T14:41:04Z</cp:lastPrinted>
  <dcterms:created xsi:type="dcterms:W3CDTF">2021-09-20T16:43:12Z</dcterms:created>
  <dcterms:modified xsi:type="dcterms:W3CDTF">2021-11-18T13:59:13Z</dcterms:modified>
</cp:coreProperties>
</file>