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0" r:id="rId2"/>
    <p:sldMasterId id="2147483672" r:id="rId3"/>
  </p:sldMasterIdLst>
  <p:notesMasterIdLst>
    <p:notesMasterId r:id="rId32"/>
  </p:notesMasterIdLst>
  <p:handoutMasterIdLst>
    <p:handoutMasterId r:id="rId33"/>
  </p:handoutMasterIdLst>
  <p:sldIdLst>
    <p:sldId id="260" r:id="rId4"/>
    <p:sldId id="345" r:id="rId5"/>
    <p:sldId id="287" r:id="rId6"/>
    <p:sldId id="291" r:id="rId7"/>
    <p:sldId id="286" r:id="rId8"/>
    <p:sldId id="346" r:id="rId9"/>
    <p:sldId id="301" r:id="rId10"/>
    <p:sldId id="302" r:id="rId11"/>
    <p:sldId id="289" r:id="rId12"/>
    <p:sldId id="292" r:id="rId13"/>
    <p:sldId id="273" r:id="rId14"/>
    <p:sldId id="348" r:id="rId15"/>
    <p:sldId id="360" r:id="rId16"/>
    <p:sldId id="361" r:id="rId17"/>
    <p:sldId id="362" r:id="rId18"/>
    <p:sldId id="363" r:id="rId19"/>
    <p:sldId id="364" r:id="rId20"/>
    <p:sldId id="365" r:id="rId21"/>
    <p:sldId id="318" r:id="rId22"/>
    <p:sldId id="321" r:id="rId23"/>
    <p:sldId id="323" r:id="rId24"/>
    <p:sldId id="322" r:id="rId25"/>
    <p:sldId id="324" r:id="rId26"/>
    <p:sldId id="350" r:id="rId27"/>
    <p:sldId id="351" r:id="rId28"/>
    <p:sldId id="354" r:id="rId29"/>
    <p:sldId id="349" r:id="rId30"/>
    <p:sldId id="25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A68738-6858-4359-97EA-F9A9D2A6E748}">
          <p14:sldIdLst>
            <p14:sldId id="260"/>
            <p14:sldId id="345"/>
            <p14:sldId id="287"/>
            <p14:sldId id="291"/>
            <p14:sldId id="286"/>
            <p14:sldId id="346"/>
            <p14:sldId id="301"/>
            <p14:sldId id="302"/>
            <p14:sldId id="289"/>
            <p14:sldId id="292"/>
            <p14:sldId id="273"/>
            <p14:sldId id="348"/>
            <p14:sldId id="360"/>
            <p14:sldId id="361"/>
            <p14:sldId id="362"/>
            <p14:sldId id="363"/>
            <p14:sldId id="364"/>
            <p14:sldId id="365"/>
          </p14:sldIdLst>
        </p14:section>
        <p14:section name="ARS" id="{675DCF45-EBA9-48D1-AAD2-A01E4A6958BC}">
          <p14:sldIdLst>
            <p14:sldId id="318"/>
            <p14:sldId id="321"/>
            <p14:sldId id="323"/>
            <p14:sldId id="322"/>
            <p14:sldId id="324"/>
            <p14:sldId id="350"/>
            <p14:sldId id="351"/>
            <p14:sldId id="354"/>
            <p14:sldId id="349"/>
            <p14:sldId id="25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showGuides="1">
      <p:cViewPr varScale="1">
        <p:scale>
          <a:sx n="100" d="100"/>
          <a:sy n="100" d="100"/>
        </p:scale>
        <p:origin x="226" y="72"/>
      </p:cViewPr>
      <p:guideLst>
        <p:guide orient="horz" pos="2160"/>
        <p:guide pos="2880"/>
      </p:guideLst>
    </p:cSldViewPr>
  </p:slideViewPr>
  <p:notesTextViewPr>
    <p:cViewPr>
      <p:scale>
        <a:sx n="1" d="1"/>
        <a:sy n="1" d="1"/>
      </p:scale>
      <p:origin x="0" y="0"/>
    </p:cViewPr>
  </p:notesTextViewPr>
  <p:notesViewPr>
    <p:cSldViewPr snapToGrid="0" showGuides="1">
      <p:cViewPr varScale="1">
        <p:scale>
          <a:sx n="63" d="100"/>
          <a:sy n="63" d="100"/>
        </p:scale>
        <p:origin x="2544"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53D39A-FB07-40D8-B455-E5E7D563DE76}" type="datetimeFigureOut">
              <a:rPr lang="en-US" smtClean="0"/>
              <a:t>10/27/2021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58EA67-873D-465F-B78C-7C9FBF3A957E}" type="slidenum">
              <a:rPr lang="en-US" smtClean="0"/>
              <a:t>‹#›</a:t>
            </a:fld>
            <a:endParaRPr lang="en-US"/>
          </a:p>
        </p:txBody>
      </p:sp>
    </p:spTree>
    <p:extLst>
      <p:ext uri="{BB962C8B-B14F-4D97-AF65-F5344CB8AC3E}">
        <p14:creationId xmlns:p14="http://schemas.microsoft.com/office/powerpoint/2010/main" val="3610004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AEB0F-1578-4FD8-8667-B4A6936C28B9}" type="datetimeFigureOut">
              <a:rPr lang="en-US" smtClean="0"/>
              <a:t>10/27/2021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68B8D-9A1B-4AF0-9D22-DE937BF4D05E}" type="slidenum">
              <a:rPr lang="en-US" smtClean="0"/>
              <a:t>‹#›</a:t>
            </a:fld>
            <a:endParaRPr lang="en-US"/>
          </a:p>
        </p:txBody>
      </p:sp>
    </p:spTree>
    <p:extLst>
      <p:ext uri="{BB962C8B-B14F-4D97-AF65-F5344CB8AC3E}">
        <p14:creationId xmlns:p14="http://schemas.microsoft.com/office/powerpoint/2010/main" val="297748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A22FD-23A3-468E-9735-7E459B6B23FB}" type="slidenum">
              <a:rPr lang="en-US" smtClean="0"/>
              <a:t>11</a:t>
            </a:fld>
            <a:endParaRPr lang="en-US"/>
          </a:p>
        </p:txBody>
      </p:sp>
    </p:spTree>
    <p:extLst>
      <p:ext uri="{BB962C8B-B14F-4D97-AF65-F5344CB8AC3E}">
        <p14:creationId xmlns:p14="http://schemas.microsoft.com/office/powerpoint/2010/main" val="456321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8A22FD-23A3-468E-9735-7E459B6B23FB}" type="slidenum">
              <a:rPr lang="en-US" smtClean="0"/>
              <a:t>12</a:t>
            </a:fld>
            <a:endParaRPr lang="en-US"/>
          </a:p>
        </p:txBody>
      </p:sp>
    </p:spTree>
    <p:extLst>
      <p:ext uri="{BB962C8B-B14F-4D97-AF65-F5344CB8AC3E}">
        <p14:creationId xmlns:p14="http://schemas.microsoft.com/office/powerpoint/2010/main" val="1961377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fld id="{BBD5630A-F61C-40BE-92B9-B40151EBEAC1}" type="slidenum">
              <a:rPr lang="en-US" altLang="en-US" smtClean="0">
                <a:latin typeface="Times New Roman" panose="02020603050405020304" pitchFamily="18" charset="0"/>
              </a:rPr>
              <a:pPr/>
              <a:t>20</a:t>
            </a:fld>
            <a:endParaRPr lang="en-US" altLang="en-US" smtClean="0">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a:xfrm>
            <a:off x="1852613" y="506413"/>
            <a:ext cx="3232150" cy="2424112"/>
          </a:xfrm>
          <a:ln/>
        </p:spPr>
      </p:sp>
      <p:sp>
        <p:nvSpPr>
          <p:cNvPr id="16388" name="Rectangle 3"/>
          <p:cNvSpPr>
            <a:spLocks noGrp="1" noChangeArrowheads="1"/>
          </p:cNvSpPr>
          <p:nvPr>
            <p:ph type="body" idx="1"/>
          </p:nvPr>
        </p:nvSpPr>
        <p:spPr>
          <a:xfrm>
            <a:off x="292100" y="3036888"/>
            <a:ext cx="6427788" cy="5753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b="1" dirty="0" smtClean="0"/>
              <a:t>Purpose of the Annual Refiling Survey</a:t>
            </a:r>
          </a:p>
          <a:p>
            <a:pPr marL="228600" indent="-228600"/>
            <a:r>
              <a:rPr lang="en-US" altLang="en-US" dirty="0" smtClean="0"/>
              <a:t>As discussed earlier, the county, ownership, and NAICS codes are assigned initially to new establishments based on information received on the Status Determination Report.</a:t>
            </a:r>
          </a:p>
          <a:p>
            <a:pPr marL="228600" indent="-228600"/>
            <a:r>
              <a:rPr lang="en-US" altLang="en-US" dirty="0" smtClean="0"/>
              <a:t>The Annual Refiling Survey is an employer survey conducted to verify and update the industry and location codes of the reporting units on the QCEW micro file as well as verifying mailing and physical location addresses.</a:t>
            </a:r>
          </a:p>
          <a:p>
            <a:pPr marL="228600" indent="-228600"/>
            <a:endParaRPr lang="en-US" altLang="en-US" dirty="0" smtClean="0"/>
          </a:p>
          <a:p>
            <a:pPr marL="228600" indent="-228600"/>
            <a:r>
              <a:rPr lang="en-US" altLang="en-US" dirty="0" smtClean="0"/>
              <a:t>In addition , it can be used to identify potential multi establishment accounts - MWR accounts. These are accounts which report more than one location in a state under one UI account number. These will be covered in more detail in the next section.</a:t>
            </a:r>
          </a:p>
        </p:txBody>
      </p:sp>
    </p:spTree>
    <p:extLst>
      <p:ext uri="{BB962C8B-B14F-4D97-AF65-F5344CB8AC3E}">
        <p14:creationId xmlns:p14="http://schemas.microsoft.com/office/powerpoint/2010/main" val="2747063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fld id="{16BD1F57-B2B8-47EB-8EB5-EB39F4905123}" type="slidenum">
              <a:rPr lang="en-US" altLang="en-US" smtClean="0">
                <a:latin typeface="Times New Roman" panose="02020603050405020304" pitchFamily="18" charset="0"/>
              </a:rPr>
              <a:pPr/>
              <a:t>22</a:t>
            </a:fld>
            <a:endParaRPr lang="en-US" altLang="en-US" smtClean="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xfrm>
            <a:off x="1852613" y="506413"/>
            <a:ext cx="3232150" cy="2424112"/>
          </a:xfrm>
          <a:ln/>
        </p:spPr>
      </p:sp>
      <p:sp>
        <p:nvSpPr>
          <p:cNvPr id="18436" name="Rectangle 3"/>
          <p:cNvSpPr>
            <a:spLocks noGrp="1" noChangeArrowheads="1"/>
          </p:cNvSpPr>
          <p:nvPr>
            <p:ph type="body" idx="1"/>
          </p:nvPr>
        </p:nvSpPr>
        <p:spPr>
          <a:xfrm>
            <a:off x="292100" y="3036888"/>
            <a:ext cx="6427788" cy="5753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b="1" dirty="0" smtClean="0"/>
              <a:t>Purpose of the Annual Refiling Survey</a:t>
            </a:r>
          </a:p>
          <a:p>
            <a:pPr marL="228600" indent="-228600"/>
            <a:r>
              <a:rPr lang="en-US" altLang="en-US" dirty="0" smtClean="0"/>
              <a:t>As discussed earlier, the county, ownership, and NAICS codes are assigned initially to new establishments based on information received on the Status Determination Report.</a:t>
            </a:r>
          </a:p>
          <a:p>
            <a:pPr marL="228600" indent="-228600"/>
            <a:r>
              <a:rPr lang="en-US" altLang="en-US" dirty="0" smtClean="0"/>
              <a:t>The Annual Refiling Survey is an employer survey conducted to verify and update the industry and location codes of the reporting units on the QCEW micro file as well as verifying mailing and physical location addresses.</a:t>
            </a:r>
          </a:p>
          <a:p>
            <a:pPr marL="228600" indent="-228600"/>
            <a:endParaRPr lang="en-US" altLang="en-US" dirty="0" smtClean="0"/>
          </a:p>
          <a:p>
            <a:pPr marL="228600" indent="-228600"/>
            <a:r>
              <a:rPr lang="en-US" altLang="en-US" dirty="0" smtClean="0"/>
              <a:t>In addition, it can be used to identify potential multi establishment accounts - MWR accounts. These are accounts which report more than one location in a state under one UI account number. </a:t>
            </a:r>
          </a:p>
        </p:txBody>
      </p:sp>
    </p:spTree>
    <p:extLst>
      <p:ext uri="{BB962C8B-B14F-4D97-AF65-F5344CB8AC3E}">
        <p14:creationId xmlns:p14="http://schemas.microsoft.com/office/powerpoint/2010/main" val="3830252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fld id="{51056709-F472-42BC-9C10-D5F79D9C6663}" type="slidenum">
              <a:rPr lang="en-US" altLang="en-US" smtClean="0">
                <a:latin typeface="Times New Roman" panose="02020603050405020304" pitchFamily="18" charset="0"/>
              </a:rPr>
              <a:pPr/>
              <a:t>23</a:t>
            </a:fld>
            <a:endParaRPr lang="en-US" altLang="en-US" smtClean="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xfrm>
            <a:off x="1852613" y="506413"/>
            <a:ext cx="3232150" cy="2424112"/>
          </a:xfrm>
          <a:ln/>
        </p:spPr>
      </p:sp>
      <p:sp>
        <p:nvSpPr>
          <p:cNvPr id="20484" name="Rectangle 3"/>
          <p:cNvSpPr>
            <a:spLocks noGrp="1" noChangeArrowheads="1"/>
          </p:cNvSpPr>
          <p:nvPr>
            <p:ph type="body" idx="1"/>
          </p:nvPr>
        </p:nvSpPr>
        <p:spPr>
          <a:xfrm>
            <a:off x="304800" y="3048000"/>
            <a:ext cx="6427788" cy="546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04800" indent="-304800">
              <a:lnSpc>
                <a:spcPct val="90000"/>
              </a:lnSpc>
            </a:pPr>
            <a:r>
              <a:rPr lang="en-US" altLang="en-US" dirty="0" smtClean="0"/>
              <a:t>The ARS is conducted on a 3 year cycle. </a:t>
            </a:r>
          </a:p>
          <a:p>
            <a:pPr marL="304800" indent="-304800">
              <a:lnSpc>
                <a:spcPct val="90000"/>
              </a:lnSpc>
            </a:pPr>
            <a:r>
              <a:rPr lang="en-US" altLang="en-US" dirty="0" smtClean="0"/>
              <a:t>	The codes that are verified by Annual Refiling Survey are input to the </a:t>
            </a:r>
            <a:r>
              <a:rPr lang="en-US" altLang="en-US" dirty="0" err="1" smtClean="0"/>
              <a:t>microfile</a:t>
            </a:r>
            <a:r>
              <a:rPr lang="en-US" altLang="en-US" dirty="0" smtClean="0"/>
              <a:t>. Since the BLS Longitudinal Database (LDB) is the sampling source for most BLS establishment surveys, it is pertinent that it contain correct industry, location, and ownership codes. </a:t>
            </a:r>
          </a:p>
          <a:p>
            <a:pPr marL="304800" indent="-304800">
              <a:lnSpc>
                <a:spcPct val="90000"/>
              </a:lnSpc>
            </a:pPr>
            <a:r>
              <a:rPr lang="en-US" altLang="en-US" dirty="0" smtClean="0"/>
              <a:t>	</a:t>
            </a:r>
            <a:endParaRPr lang="en-US" altLang="en-US" b="1" dirty="0" smtClean="0"/>
          </a:p>
          <a:p>
            <a:pPr marL="304800" indent="-304800">
              <a:lnSpc>
                <a:spcPct val="90000"/>
              </a:lnSpc>
            </a:pPr>
            <a:r>
              <a:rPr lang="en-US" altLang="en-US" b="1" dirty="0" smtClean="0"/>
              <a:t>	Correct coding is critical to minimizing sampling and tabulation errors</a:t>
            </a:r>
          </a:p>
          <a:p>
            <a:pPr marL="304800" indent="-304800">
              <a:lnSpc>
                <a:spcPct val="90000"/>
              </a:lnSpc>
            </a:pPr>
            <a:endParaRPr lang="en-US" altLang="en-US" b="1" dirty="0" smtClean="0"/>
          </a:p>
          <a:p>
            <a:pPr marL="304800" indent="-304800">
              <a:lnSpc>
                <a:spcPct val="90000"/>
              </a:lnSpc>
            </a:pPr>
            <a:r>
              <a:rPr lang="en-US" altLang="en-US" dirty="0" smtClean="0"/>
              <a:t>Especially since the basis for sampling by industrial and geographic coding for CES, OES, OSHS, LAUS, MLS and BLS Wage programs is the QCEW file.</a:t>
            </a:r>
          </a:p>
          <a:p>
            <a:pPr marL="304800" indent="-304800">
              <a:lnSpc>
                <a:spcPct val="90000"/>
              </a:lnSpc>
            </a:pPr>
            <a:r>
              <a:rPr lang="en-US" altLang="en-US" dirty="0" smtClean="0"/>
              <a:t>You may ask yourself why does an employer only receive a survey form once every three years? </a:t>
            </a:r>
          </a:p>
          <a:p>
            <a:pPr marL="304800" indent="-304800">
              <a:lnSpc>
                <a:spcPct val="90000"/>
              </a:lnSpc>
            </a:pPr>
            <a:r>
              <a:rPr lang="en-US" altLang="en-US" dirty="0" smtClean="0"/>
              <a:t>A 3-year cycle is used because: </a:t>
            </a:r>
          </a:p>
          <a:p>
            <a:pPr marL="304800" indent="-304800">
              <a:lnSpc>
                <a:spcPct val="90000"/>
              </a:lnSpc>
            </a:pPr>
            <a:r>
              <a:rPr lang="en-US" altLang="en-US" dirty="0" smtClean="0"/>
              <a:t>1. It's inefficient to contact all employers every year -- only a small percentage change business activity yearly. The 3-year cycle minimizes employer reporting burden.</a:t>
            </a:r>
          </a:p>
          <a:p>
            <a:pPr marL="304800" indent="-304800">
              <a:lnSpc>
                <a:spcPct val="90000"/>
              </a:lnSpc>
            </a:pPr>
            <a:r>
              <a:rPr lang="en-US" altLang="en-US" dirty="0" smtClean="0"/>
              <a:t>2. The 3 year cycle spreads out the work load for the state QCEW staff. </a:t>
            </a:r>
          </a:p>
          <a:p>
            <a:pPr marL="304800" indent="-304800">
              <a:lnSpc>
                <a:spcPct val="90000"/>
              </a:lnSpc>
              <a:buFontTx/>
              <a:buChar char="•"/>
            </a:pPr>
            <a:r>
              <a:rPr lang="en-US" altLang="en-US" dirty="0" smtClean="0"/>
              <a:t>Employers are selected based on the 7</a:t>
            </a:r>
            <a:r>
              <a:rPr lang="en-US" altLang="en-US" baseline="30000" dirty="0" smtClean="0"/>
              <a:t>th</a:t>
            </a:r>
            <a:r>
              <a:rPr lang="en-US" altLang="en-US" dirty="0" smtClean="0"/>
              <a:t> and 8</a:t>
            </a:r>
            <a:r>
              <a:rPr lang="en-US" altLang="en-US" baseline="30000" dirty="0" smtClean="0"/>
              <a:t>th</a:t>
            </a:r>
            <a:r>
              <a:rPr lang="en-US" altLang="en-US" dirty="0" smtClean="0"/>
              <a:t> digits of their EIN number. </a:t>
            </a:r>
          </a:p>
          <a:p>
            <a:pPr marL="762000" lvl="1" indent="-304800">
              <a:lnSpc>
                <a:spcPct val="90000"/>
              </a:lnSpc>
            </a:pPr>
            <a:r>
              <a:rPr lang="en-US" altLang="en-US" dirty="0" smtClean="0"/>
              <a:t>00-33 the first year, </a:t>
            </a:r>
          </a:p>
          <a:p>
            <a:pPr marL="762000" marR="0" lvl="1" indent="-304800" algn="l" defTabSz="914400" rtl="0" eaLnBrk="0" fontAlgn="base" latinLnBrk="0" hangingPunct="0">
              <a:lnSpc>
                <a:spcPct val="90000"/>
              </a:lnSpc>
              <a:spcBef>
                <a:spcPct val="30000"/>
              </a:spcBef>
              <a:spcAft>
                <a:spcPct val="0"/>
              </a:spcAft>
              <a:buClrTx/>
              <a:buSzTx/>
              <a:buFontTx/>
              <a:buNone/>
              <a:tabLst/>
              <a:defRPr/>
            </a:pPr>
            <a:r>
              <a:rPr lang="en-US" altLang="en-US" dirty="0" smtClean="0"/>
              <a:t>34-6566-99 the third year </a:t>
            </a:r>
          </a:p>
          <a:p>
            <a:pPr marL="762000" lvl="1" indent="-304800">
              <a:lnSpc>
                <a:spcPct val="90000"/>
              </a:lnSpc>
            </a:pPr>
            <a:r>
              <a:rPr lang="en-US" altLang="en-US" dirty="0" smtClean="0"/>
              <a:t> the second year, </a:t>
            </a:r>
          </a:p>
          <a:p>
            <a:pPr marL="762000" lvl="1" indent="-304800">
              <a:lnSpc>
                <a:spcPct val="90000"/>
              </a:lnSpc>
            </a:pPr>
            <a:endParaRPr lang="en-US" altLang="en-US" dirty="0" smtClean="0"/>
          </a:p>
          <a:p>
            <a:pPr marL="762000" lvl="1" indent="-304800">
              <a:lnSpc>
                <a:spcPct val="90000"/>
              </a:lnSpc>
            </a:pPr>
            <a:r>
              <a:rPr lang="en-US" altLang="en-US" dirty="0" smtClean="0"/>
              <a:t>Therefore, the sample chosen will represent approximately one-quarter of all units each year. </a:t>
            </a:r>
          </a:p>
          <a:p>
            <a:pPr marL="304800" indent="-304800">
              <a:lnSpc>
                <a:spcPct val="90000"/>
              </a:lnSpc>
              <a:buFontTx/>
              <a:buChar char="•"/>
            </a:pPr>
            <a:r>
              <a:rPr lang="en-US" altLang="en-US" dirty="0" smtClean="0"/>
              <a:t>This sampling pattern was instituted in the QCEW program because a random selection across industries limits artificial industry employment changes that does occur when refiling is concentrated in certain industries.</a:t>
            </a:r>
          </a:p>
          <a:p>
            <a:pPr marL="304800" indent="-304800">
              <a:lnSpc>
                <a:spcPct val="90000"/>
              </a:lnSpc>
              <a:buFontTx/>
              <a:buChar char="•"/>
            </a:pPr>
            <a:r>
              <a:rPr lang="en-US" altLang="en-US" dirty="0" smtClean="0"/>
              <a:t>Units with blank or zero-filled EINs are selected based on 9</a:t>
            </a:r>
            <a:r>
              <a:rPr lang="en-US" altLang="en-US" baseline="30000" dirty="0" smtClean="0"/>
              <a:t>th</a:t>
            </a:r>
            <a:r>
              <a:rPr lang="en-US" altLang="en-US" dirty="0" smtClean="0"/>
              <a:t> and 8</a:t>
            </a:r>
            <a:r>
              <a:rPr lang="en-US" altLang="en-US" baseline="30000" dirty="0" smtClean="0"/>
              <a:t>th</a:t>
            </a:r>
            <a:r>
              <a:rPr lang="en-US" altLang="en-US" dirty="0" smtClean="0"/>
              <a:t> position of the UI Number.</a:t>
            </a:r>
          </a:p>
          <a:p>
            <a:pPr marL="304800" indent="-304800">
              <a:lnSpc>
                <a:spcPct val="90000"/>
              </a:lnSpc>
            </a:pPr>
            <a:endParaRPr lang="en-US" altLang="en-US" dirty="0" smtClean="0"/>
          </a:p>
        </p:txBody>
      </p:sp>
    </p:spTree>
    <p:extLst>
      <p:ext uri="{BB962C8B-B14F-4D97-AF65-F5344CB8AC3E}">
        <p14:creationId xmlns:p14="http://schemas.microsoft.com/office/powerpoint/2010/main" val="82657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42950" indent="-285750" defTabSz="931863">
              <a:defRPr>
                <a:solidFill>
                  <a:schemeClr val="tx1"/>
                </a:solidFill>
                <a:latin typeface="Arial" panose="020B0604020202020204" pitchFamily="34" charset="0"/>
              </a:defRPr>
            </a:lvl2pPr>
            <a:lvl3pPr marL="1143000" indent="-228600" defTabSz="931863">
              <a:defRPr>
                <a:solidFill>
                  <a:schemeClr val="tx1"/>
                </a:solidFill>
                <a:latin typeface="Arial" panose="020B0604020202020204" pitchFamily="34" charset="0"/>
              </a:defRPr>
            </a:lvl3pPr>
            <a:lvl4pPr marL="1600200" indent="-228600" defTabSz="931863">
              <a:defRPr>
                <a:solidFill>
                  <a:schemeClr val="tx1"/>
                </a:solidFill>
                <a:latin typeface="Arial" panose="020B0604020202020204" pitchFamily="34" charset="0"/>
              </a:defRPr>
            </a:lvl4pPr>
            <a:lvl5pPr marL="2057400" indent="-228600" defTabSz="931863">
              <a:defRPr>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Arial" panose="020B0604020202020204" pitchFamily="34" charset="0"/>
              </a:defRPr>
            </a:lvl9pPr>
          </a:lstStyle>
          <a:p>
            <a:fld id="{BBD5630A-F61C-40BE-92B9-B40151EBEAC1}" type="slidenum">
              <a:rPr lang="en-US" altLang="en-US" smtClean="0">
                <a:latin typeface="Times New Roman" panose="02020603050405020304" pitchFamily="18" charset="0"/>
              </a:rPr>
              <a:pPr/>
              <a:t>27</a:t>
            </a:fld>
            <a:endParaRPr lang="en-US" altLang="en-US" smtClean="0">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a:xfrm>
            <a:off x="1852613" y="506413"/>
            <a:ext cx="3232150" cy="2424112"/>
          </a:xfrm>
          <a:ln/>
        </p:spPr>
      </p:sp>
      <p:sp>
        <p:nvSpPr>
          <p:cNvPr id="16388" name="Rectangle 3"/>
          <p:cNvSpPr>
            <a:spLocks noGrp="1" noChangeArrowheads="1"/>
          </p:cNvSpPr>
          <p:nvPr>
            <p:ph type="body" idx="1"/>
          </p:nvPr>
        </p:nvSpPr>
        <p:spPr>
          <a:xfrm>
            <a:off x="292100" y="3036888"/>
            <a:ext cx="6427788" cy="5753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tLang="en-US" b="1" dirty="0" smtClean="0"/>
              <a:t>Purpose of the Annual Refiling Survey</a:t>
            </a:r>
          </a:p>
          <a:p>
            <a:pPr marL="228600" indent="-228600"/>
            <a:r>
              <a:rPr lang="en-US" altLang="en-US" dirty="0" smtClean="0"/>
              <a:t>As discussed earlier, the county, ownership, and NAICS codes are assigned initially to new establishments based on information received on the Status Determination Report.</a:t>
            </a:r>
          </a:p>
          <a:p>
            <a:pPr marL="228600" indent="-228600"/>
            <a:r>
              <a:rPr lang="en-US" altLang="en-US" dirty="0" smtClean="0"/>
              <a:t>The Annual Refiling Survey is an employer survey conducted to verify and update the industry and location codes of the reporting units on the QCEW micro file as well as verifying mailing and physical location addresses.</a:t>
            </a:r>
          </a:p>
          <a:p>
            <a:pPr marL="228600" indent="-228600"/>
            <a:endParaRPr lang="en-US" altLang="en-US" dirty="0" smtClean="0"/>
          </a:p>
          <a:p>
            <a:pPr marL="228600" indent="-228600"/>
            <a:r>
              <a:rPr lang="en-US" altLang="en-US" dirty="0" smtClean="0"/>
              <a:t>In addition , it can be used to identify potential multi establishment accounts - MWR accounts. These are accounts which report more than one location in a state under one UI account number. These will be covered in more detail in the next section.</a:t>
            </a:r>
          </a:p>
        </p:txBody>
      </p:sp>
    </p:spTree>
    <p:extLst>
      <p:ext uri="{BB962C8B-B14F-4D97-AF65-F5344CB8AC3E}">
        <p14:creationId xmlns:p14="http://schemas.microsoft.com/office/powerpoint/2010/main" val="10285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9" name="Subtitle 2"/>
          <p:cNvSpPr>
            <a:spLocks noGrp="1"/>
          </p:cNvSpPr>
          <p:nvPr>
            <p:ph type="subTitle" idx="4294967295"/>
          </p:nvPr>
        </p:nvSpPr>
        <p:spPr>
          <a:xfrm>
            <a:off x="457200" y="1970531"/>
            <a:ext cx="8229600" cy="1175005"/>
          </a:xfrm>
          <a:prstGeom prst="rect">
            <a:avLst/>
          </a:prstGeom>
        </p:spPr>
        <p:txBody>
          <a:bodyPr/>
          <a:lstStyle>
            <a:lvl1pPr>
              <a:lnSpc>
                <a:spcPts val="4500"/>
              </a:lnSpc>
              <a:spcBef>
                <a:spcPts val="600"/>
              </a:spcBef>
              <a:defRPr/>
            </a:lvl1pPr>
          </a:lstStyle>
          <a:p>
            <a:r>
              <a:rPr lang="en-US" smtClean="0"/>
              <a:t>Click to edit Master subtitle style</a:t>
            </a:r>
            <a:endParaRPr lang="en-US" dirty="0"/>
          </a:p>
        </p:txBody>
      </p:sp>
      <p:sp>
        <p:nvSpPr>
          <p:cNvPr id="3" name="Title 1"/>
          <p:cNvSpPr>
            <a:spLocks noGrp="1"/>
          </p:cNvSpPr>
          <p:nvPr>
            <p:ph type="title" hasCustomPrompt="1"/>
          </p:nvPr>
        </p:nvSpPr>
        <p:spPr>
          <a:xfrm>
            <a:off x="457200" y="443483"/>
            <a:ext cx="8229600" cy="1527048"/>
          </a:xfrm>
          <a:prstGeom prst="rect">
            <a:avLst/>
          </a:prstGeom>
        </p:spPr>
        <p:txBody>
          <a:bodyPr/>
          <a:lstStyle>
            <a:lvl1pPr>
              <a:lnSpc>
                <a:spcPts val="5700"/>
              </a:lnSpc>
              <a:spcBef>
                <a:spcPts val="600"/>
              </a:spcBef>
              <a:defRPr>
                <a:solidFill>
                  <a:schemeClr val="bg1"/>
                </a:solidFill>
                <a:latin typeface="Calibri" panose="020F0502020204030204" pitchFamily="34" charset="0"/>
                <a:cs typeface="Calibri" panose="020F0502020204030204" pitchFamily="34" charset="0"/>
              </a:defRPr>
            </a:lvl1pPr>
          </a:lstStyle>
          <a:p>
            <a:r>
              <a:rPr lang="en-US" dirty="0" smtClean="0"/>
              <a:t>Click, add Presentation title</a:t>
            </a:r>
            <a:endParaRPr lang="en-US" dirty="0"/>
          </a:p>
        </p:txBody>
      </p:sp>
    </p:spTree>
    <p:extLst>
      <p:ext uri="{BB962C8B-B14F-4D97-AF65-F5344CB8AC3E}">
        <p14:creationId xmlns:p14="http://schemas.microsoft.com/office/powerpoint/2010/main" val="60416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04672"/>
          </a:xfrm>
          <a:prstGeom prst="rect">
            <a:avLst/>
          </a:prstGeom>
        </p:spPr>
        <p:txBody>
          <a:bodyPr/>
          <a:lstStyle>
            <a:lvl1pPr>
              <a:defRPr>
                <a:solidFill>
                  <a:srgbClr val="192168"/>
                </a:solidFill>
                <a:latin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722437"/>
            <a:ext cx="8229600" cy="3992563"/>
          </a:xfrm>
          <a:prstGeom prst="rect">
            <a:avLst/>
          </a:prstGeom>
        </p:spPr>
        <p:txBody>
          <a:bodyPr/>
          <a:lstStyle>
            <a:lvl1pPr>
              <a:defRPr baseline="0">
                <a:solidFill>
                  <a:srgbClr val="192168"/>
                </a:solidFill>
                <a:latin typeface="Calibri" panose="020F0502020204030204" pitchFamily="34" charset="0"/>
                <a:cs typeface="Calibri" panose="020F0502020204030204" pitchFamily="34" charset="0"/>
              </a:defRPr>
            </a:lvl1pPr>
            <a:lvl2pPr>
              <a:defRPr>
                <a:solidFill>
                  <a:srgbClr val="192168"/>
                </a:solidFill>
                <a:latin typeface="Calibri" panose="020F0502020204030204" pitchFamily="34" charset="0"/>
                <a:cs typeface="Calibri" panose="020F0502020204030204" pitchFamily="34" charset="0"/>
              </a:defRPr>
            </a:lvl2pPr>
            <a:lvl3pPr>
              <a:defRPr>
                <a:solidFill>
                  <a:srgbClr val="192168"/>
                </a:solidFill>
                <a:latin typeface="Calibri" panose="020F0502020204030204" pitchFamily="34" charset="0"/>
                <a:cs typeface="Calibri" panose="020F0502020204030204" pitchFamily="34" charset="0"/>
              </a:defRPr>
            </a:lvl3pPr>
            <a:lvl4pPr>
              <a:defRPr>
                <a:solidFill>
                  <a:srgbClr val="192168"/>
                </a:solidFill>
                <a:latin typeface="Calibri" panose="020F0502020204030204" pitchFamily="34" charset="0"/>
                <a:cs typeface="Calibri" panose="020F0502020204030204" pitchFamily="34" charset="0"/>
              </a:defRPr>
            </a:lvl4pPr>
            <a:lvl5pPr>
              <a:buClr>
                <a:srgbClr val="CE1126"/>
              </a:buCl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 (not recommended)</a:t>
            </a:r>
          </a:p>
        </p:txBody>
      </p:sp>
      <p:sp>
        <p:nvSpPr>
          <p:cNvPr id="8" name="Footer Placeholder 4"/>
          <p:cNvSpPr txBox="1">
            <a:spLocks/>
          </p:cNvSpPr>
          <p:nvPr userDrawn="1"/>
        </p:nvSpPr>
        <p:spPr>
          <a:xfrm>
            <a:off x="396400" y="6335376"/>
            <a:ext cx="57912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b="0" kern="1200" spc="45" smtClean="0">
                <a:solidFill>
                  <a:srgbClr val="002060"/>
                </a:solidFill>
                <a:latin typeface="Century Gothic" panose="020B0502020202020204" pitchFamily="34" charset="0"/>
                <a:ea typeface="+mn-ea"/>
                <a:cs typeface="Tahoma" pitchFamily="34" charset="0"/>
              </a:rPr>
              <a:pPr/>
              <a:t>‹#›</a:t>
            </a:fld>
            <a:r>
              <a:rPr lang="en-US" sz="1600" spc="45" dirty="0" smtClean="0">
                <a:solidFill>
                  <a:srgbClr val="002060"/>
                </a:solidFill>
                <a:latin typeface="Century Gothic" panose="020B0502020202020204" pitchFamily="34" charset="0"/>
              </a:rPr>
              <a:t> </a:t>
            </a:r>
            <a:r>
              <a:rPr lang="en-US" sz="1500" cap="small" spc="30" dirty="0" smtClean="0">
                <a:solidFill>
                  <a:srgbClr val="002060"/>
                </a:solidFill>
                <a:latin typeface="Century Gothic" panose="020B0502020202020204" pitchFamily="34" charset="0"/>
              </a:rPr>
              <a:t>—</a:t>
            </a:r>
            <a:r>
              <a:rPr lang="en-US" sz="1600" spc="45" dirty="0" smtClean="0">
                <a:solidFill>
                  <a:srgbClr val="002060"/>
                </a:solidFill>
                <a:latin typeface="Century Gothic" panose="020B0502020202020204" pitchFamily="34" charset="0"/>
              </a:rPr>
              <a:t> </a:t>
            </a:r>
            <a:r>
              <a:rPr lang="en-US" sz="1500" cap="small" spc="30" dirty="0" smtClean="0">
                <a:solidFill>
                  <a:srgbClr val="002060"/>
                </a:solidFill>
                <a:latin typeface="Century Gothic" panose="020B0502020202020204" pitchFamily="34" charset="0"/>
              </a:rPr>
              <a:t>U.S. Bureau of Labor Statistics</a:t>
            </a:r>
            <a:r>
              <a:rPr lang="en-US" sz="1050" spc="45" dirty="0" smtClean="0">
                <a:solidFill>
                  <a:srgbClr val="002060"/>
                </a:solidFill>
                <a:latin typeface="Century Gothic" panose="020B0502020202020204" pitchFamily="34" charset="0"/>
              </a:rPr>
              <a:t> • </a:t>
            </a:r>
            <a:r>
              <a:rPr lang="en-US" sz="1050" b="1" spc="45" dirty="0" smtClean="0">
                <a:solidFill>
                  <a:srgbClr val="002060"/>
                </a:solidFill>
                <a:latin typeface="Century Gothic" panose="020B0502020202020204" pitchFamily="34" charset="0"/>
              </a:rPr>
              <a:t>bls.gov</a:t>
            </a:r>
          </a:p>
        </p:txBody>
      </p:sp>
    </p:spTree>
    <p:extLst>
      <p:ext uri="{BB962C8B-B14F-4D97-AF65-F5344CB8AC3E}">
        <p14:creationId xmlns:p14="http://schemas.microsoft.com/office/powerpoint/2010/main" val="824389169"/>
      </p:ext>
    </p:extLst>
  </p:cSld>
  <p:clrMapOvr>
    <a:masterClrMapping/>
  </p:clrMapOvr>
  <p:extLst mod="1">
    <p:ext uri="{DCECCB84-F9BA-43D5-87BE-67443E8EF086}">
      <p15:sldGuideLst xmlns:p15="http://schemas.microsoft.com/office/powerpoint/2012/main">
        <p15:guide id="1" pos="288">
          <p15:clr>
            <a:srgbClr val="FBAE40"/>
          </p15:clr>
        </p15:guide>
        <p15:guide id="2" pos="5472">
          <p15:clr>
            <a:srgbClr val="FBAE40"/>
          </p15:clr>
        </p15:guide>
        <p15:guide id="3" orient="horz" pos="2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498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04672"/>
          </a:xfrm>
        </p:spPr>
        <p:txBody>
          <a:bodyPr/>
          <a:lstStyle>
            <a:lvl1pPr>
              <a:defRPr>
                <a:solidFill>
                  <a:srgbClr val="192168"/>
                </a:solidFill>
                <a:latin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722437"/>
            <a:ext cx="8229600" cy="3992563"/>
          </a:xfrm>
        </p:spPr>
        <p:txBody>
          <a:bodyPr/>
          <a:lstStyle>
            <a:lvl1pPr>
              <a:defRPr baseline="0">
                <a:solidFill>
                  <a:srgbClr val="192168"/>
                </a:solidFill>
                <a:latin typeface="Calibri" panose="020F0502020204030204" pitchFamily="34" charset="0"/>
                <a:cs typeface="Calibri" panose="020F0502020204030204" pitchFamily="34" charset="0"/>
              </a:defRPr>
            </a:lvl1pPr>
            <a:lvl2pPr>
              <a:defRPr>
                <a:solidFill>
                  <a:srgbClr val="192168"/>
                </a:solidFill>
                <a:latin typeface="Calibri" panose="020F0502020204030204" pitchFamily="34" charset="0"/>
                <a:cs typeface="Calibri" panose="020F0502020204030204" pitchFamily="34" charset="0"/>
              </a:defRPr>
            </a:lvl2pPr>
            <a:lvl3pPr>
              <a:defRPr>
                <a:solidFill>
                  <a:srgbClr val="192168"/>
                </a:solidFill>
                <a:latin typeface="Calibri" panose="020F0502020204030204" pitchFamily="34" charset="0"/>
                <a:cs typeface="Calibri" panose="020F0502020204030204" pitchFamily="34" charset="0"/>
              </a:defRPr>
            </a:lvl3pPr>
            <a:lvl4pPr>
              <a:defRPr>
                <a:solidFill>
                  <a:srgbClr val="192168"/>
                </a:solidFill>
                <a:latin typeface="Calibri" panose="020F0502020204030204" pitchFamily="34" charset="0"/>
                <a:cs typeface="Calibri" panose="020F0502020204030204" pitchFamily="34" charset="0"/>
              </a:defRPr>
            </a:lvl4pPr>
            <a:lvl5pPr>
              <a:buClr>
                <a:srgbClr val="CE1126"/>
              </a:buCl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 (not recommended)</a:t>
            </a:r>
          </a:p>
        </p:txBody>
      </p:sp>
      <p:sp>
        <p:nvSpPr>
          <p:cNvPr id="8" name="Footer Placeholder 4"/>
          <p:cNvSpPr txBox="1">
            <a:spLocks/>
          </p:cNvSpPr>
          <p:nvPr userDrawn="1"/>
        </p:nvSpPr>
        <p:spPr>
          <a:xfrm>
            <a:off x="396400" y="6335376"/>
            <a:ext cx="57912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b="0" kern="1200" spc="45" smtClean="0">
                <a:solidFill>
                  <a:srgbClr val="002060"/>
                </a:solidFill>
                <a:latin typeface="Century Gothic" panose="020B0502020202020204" pitchFamily="34" charset="0"/>
                <a:ea typeface="+mn-ea"/>
                <a:cs typeface="Tahoma" pitchFamily="34" charset="0"/>
              </a:rPr>
              <a:pPr/>
              <a:t>‹#›</a:t>
            </a:fld>
            <a:r>
              <a:rPr lang="en-US" sz="1600" spc="45" dirty="0" smtClean="0">
                <a:solidFill>
                  <a:srgbClr val="002060"/>
                </a:solidFill>
                <a:latin typeface="Century Gothic" panose="020B0502020202020204" pitchFamily="34" charset="0"/>
              </a:rPr>
              <a:t> </a:t>
            </a:r>
            <a:r>
              <a:rPr lang="en-US" sz="1500" cap="small" spc="30" dirty="0" smtClean="0">
                <a:solidFill>
                  <a:srgbClr val="002060"/>
                </a:solidFill>
                <a:latin typeface="Century Gothic" panose="020B0502020202020204" pitchFamily="34" charset="0"/>
              </a:rPr>
              <a:t>—</a:t>
            </a:r>
            <a:r>
              <a:rPr lang="en-US" sz="1600" spc="45" dirty="0" smtClean="0">
                <a:solidFill>
                  <a:srgbClr val="002060"/>
                </a:solidFill>
                <a:latin typeface="Century Gothic" panose="020B0502020202020204" pitchFamily="34" charset="0"/>
              </a:rPr>
              <a:t> </a:t>
            </a:r>
            <a:r>
              <a:rPr lang="en-US" sz="1500" cap="small" spc="30" dirty="0" smtClean="0">
                <a:solidFill>
                  <a:srgbClr val="002060"/>
                </a:solidFill>
                <a:latin typeface="Century Gothic" panose="020B0502020202020204" pitchFamily="34" charset="0"/>
              </a:rPr>
              <a:t>U.S. Bureau of Labor Statistics</a:t>
            </a:r>
            <a:r>
              <a:rPr lang="en-US" sz="1050" spc="45" dirty="0" smtClean="0">
                <a:solidFill>
                  <a:srgbClr val="002060"/>
                </a:solidFill>
                <a:latin typeface="Century Gothic" panose="020B0502020202020204" pitchFamily="34" charset="0"/>
              </a:rPr>
              <a:t> • </a:t>
            </a:r>
            <a:r>
              <a:rPr lang="en-US" sz="1050" b="1" spc="45" dirty="0" smtClean="0">
                <a:solidFill>
                  <a:srgbClr val="002060"/>
                </a:solidFill>
                <a:latin typeface="Century Gothic" panose="020B0502020202020204" pitchFamily="34" charset="0"/>
              </a:rPr>
              <a:t>bls.gov</a:t>
            </a:r>
          </a:p>
        </p:txBody>
      </p:sp>
    </p:spTree>
    <p:extLst>
      <p:ext uri="{BB962C8B-B14F-4D97-AF65-F5344CB8AC3E}">
        <p14:creationId xmlns:p14="http://schemas.microsoft.com/office/powerpoint/2010/main" val="450941745"/>
      </p:ext>
    </p:extLst>
  </p:cSld>
  <p:clrMapOvr>
    <a:masterClrMapping/>
  </p:clrMapOvr>
  <p:extLst mod="1">
    <p:ext uri="{DCECCB84-F9BA-43D5-87BE-67443E8EF086}">
      <p15:sldGuideLst xmlns:p15="http://schemas.microsoft.com/office/powerpoint/2012/main">
        <p15:guide id="1" pos="288">
          <p15:clr>
            <a:srgbClr val="FBAE40"/>
          </p15:clr>
        </p15:guide>
        <p15:guide id="2" pos="5472">
          <p15:clr>
            <a:srgbClr val="FBAE40"/>
          </p15:clr>
        </p15:guide>
        <p15:guide id="3" orient="horz" pos="2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11163" y="1689100"/>
            <a:ext cx="4122737" cy="45640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3"/>
          <p:cNvSpPr>
            <a:spLocks noGrp="1"/>
          </p:cNvSpPr>
          <p:nvPr>
            <p:ph sz="quarter" idx="11"/>
          </p:nvPr>
        </p:nvSpPr>
        <p:spPr>
          <a:xfrm>
            <a:off x="4767263" y="1689100"/>
            <a:ext cx="4122737" cy="45640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0165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033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57200" y="2093913"/>
            <a:ext cx="3871913" cy="40560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3"/>
          <p:cNvSpPr>
            <a:spLocks noGrp="1"/>
          </p:cNvSpPr>
          <p:nvPr>
            <p:ph sz="quarter" idx="11"/>
          </p:nvPr>
        </p:nvSpPr>
        <p:spPr>
          <a:xfrm>
            <a:off x="4814887" y="2093913"/>
            <a:ext cx="3871913" cy="4056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Placeholder 6"/>
          <p:cNvSpPr>
            <a:spLocks noGrp="1"/>
          </p:cNvSpPr>
          <p:nvPr>
            <p:ph type="body" sz="quarter" idx="12" hasCustomPrompt="1"/>
          </p:nvPr>
        </p:nvSpPr>
        <p:spPr>
          <a:xfrm>
            <a:off x="457200" y="1608138"/>
            <a:ext cx="3871913" cy="485775"/>
          </a:xfrm>
        </p:spPr>
        <p:txBody>
          <a:bodyPr/>
          <a:lstStyle>
            <a:lvl1pPr marL="0" indent="0">
              <a:buFontTx/>
              <a:buNone/>
              <a:defRPr sz="2800"/>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r>
              <a:rPr lang="en-US" dirty="0" smtClean="0"/>
              <a:t>Compare title</a:t>
            </a:r>
            <a:endParaRPr lang="en-US" dirty="0"/>
          </a:p>
        </p:txBody>
      </p:sp>
      <p:sp>
        <p:nvSpPr>
          <p:cNvPr id="8" name="Text Placeholder 6"/>
          <p:cNvSpPr>
            <a:spLocks noGrp="1"/>
          </p:cNvSpPr>
          <p:nvPr>
            <p:ph type="body" sz="quarter" idx="13" hasCustomPrompt="1"/>
          </p:nvPr>
        </p:nvSpPr>
        <p:spPr>
          <a:xfrm>
            <a:off x="4814886" y="1608138"/>
            <a:ext cx="3871913" cy="485775"/>
          </a:xfrm>
        </p:spPr>
        <p:txBody>
          <a:bodyPr/>
          <a:lstStyle>
            <a:lvl1pPr marL="0" indent="0">
              <a:buFontTx/>
              <a:buNone/>
              <a:defRPr sz="2800"/>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stStyle>
          <a:p>
            <a:pPr lvl="0"/>
            <a:r>
              <a:rPr lang="en-US" dirty="0" smtClean="0"/>
              <a:t>Compare title</a:t>
            </a:r>
            <a:endParaRPr lang="en-US" dirty="0"/>
          </a:p>
        </p:txBody>
      </p:sp>
    </p:spTree>
    <p:extLst>
      <p:ext uri="{BB962C8B-B14F-4D97-AF65-F5344CB8AC3E}">
        <p14:creationId xmlns:p14="http://schemas.microsoft.com/office/powerpoint/2010/main" val="76649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8316" y="2516393"/>
            <a:ext cx="8229600" cy="1096962"/>
          </a:xfrm>
        </p:spPr>
        <p:txBody>
          <a:bodyPr/>
          <a:lstStyle>
            <a:lvl1pPr>
              <a:defRPr sz="5400"/>
            </a:lvl1pPr>
          </a:lstStyle>
          <a:p>
            <a:r>
              <a:rPr lang="en-US" dirty="0" smtClean="0"/>
              <a:t>Click to edit section title</a:t>
            </a:r>
            <a:endParaRPr lang="en-US" dirty="0"/>
          </a:p>
        </p:txBody>
      </p:sp>
    </p:spTree>
    <p:extLst>
      <p:ext uri="{BB962C8B-B14F-4D97-AF65-F5344CB8AC3E}">
        <p14:creationId xmlns:p14="http://schemas.microsoft.com/office/powerpoint/2010/main" val="17301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3429000" y="722672"/>
            <a:ext cx="5235677" cy="5257442"/>
          </a:xfrm>
        </p:spPr>
        <p:txBody>
          <a:bodyPr/>
          <a:lstStyle>
            <a:lvl1pPr marL="0" indent="0">
              <a:buNone/>
              <a:defRPr/>
            </a:lvl1pPr>
          </a:lstStyle>
          <a:p>
            <a:pPr lvl="0"/>
            <a:r>
              <a:rPr lang="en-US" dirty="0" smtClean="0"/>
              <a:t>Object</a:t>
            </a:r>
            <a:endParaRPr lang="en-US" dirty="0"/>
          </a:p>
        </p:txBody>
      </p:sp>
      <p:sp>
        <p:nvSpPr>
          <p:cNvPr id="6" name="Content Placeholder 5"/>
          <p:cNvSpPr>
            <a:spLocks noGrp="1"/>
          </p:cNvSpPr>
          <p:nvPr>
            <p:ph sz="quarter" idx="11"/>
          </p:nvPr>
        </p:nvSpPr>
        <p:spPr>
          <a:xfrm>
            <a:off x="398464" y="1526458"/>
            <a:ext cx="3030536" cy="445365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2" hasCustomPrompt="1"/>
          </p:nvPr>
        </p:nvSpPr>
        <p:spPr>
          <a:xfrm>
            <a:off x="398464" y="722672"/>
            <a:ext cx="3030536" cy="738188"/>
          </a:xfrm>
        </p:spPr>
        <p:txBody>
          <a:bodyPr/>
          <a:lstStyle>
            <a:lvl1pPr marL="0" indent="0">
              <a:buNone/>
              <a:defRPr baseline="0"/>
            </a:lvl1pPr>
          </a:lstStyle>
          <a:p>
            <a:pPr lvl="0"/>
            <a:r>
              <a:rPr lang="en-US" dirty="0" smtClean="0"/>
              <a:t>Click to add text</a:t>
            </a:r>
            <a:endParaRPr lang="en-US" dirty="0"/>
          </a:p>
        </p:txBody>
      </p:sp>
    </p:spTree>
    <p:extLst>
      <p:ext uri="{BB962C8B-B14F-4D97-AF65-F5344CB8AC3E}">
        <p14:creationId xmlns:p14="http://schemas.microsoft.com/office/powerpoint/2010/main" val="1178053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861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5.png"/><Relationship Id="rId4" Type="http://schemas.openxmlformats.org/officeDocument/2006/relationships/slideLayout" Target="../slideLayouts/slideLayout5.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733" r="4623"/>
          <a:stretch/>
        </p:blipFill>
        <p:spPr>
          <a:xfrm>
            <a:off x="-175491" y="0"/>
            <a:ext cx="9319491" cy="6858000"/>
          </a:xfrm>
          <a:prstGeom prst="rect">
            <a:avLst/>
          </a:prstGeom>
        </p:spPr>
      </p:pic>
      <p:sp>
        <p:nvSpPr>
          <p:cNvPr id="2" name="Title Placeholder 1"/>
          <p:cNvSpPr>
            <a:spLocks noGrp="1"/>
          </p:cNvSpPr>
          <p:nvPr>
            <p:ph type="title"/>
          </p:nvPr>
        </p:nvSpPr>
        <p:spPr>
          <a:xfrm>
            <a:off x="457200" y="457199"/>
            <a:ext cx="8229600" cy="1368425"/>
          </a:xfrm>
          <a:prstGeom prst="rect">
            <a:avLst/>
          </a:prstGeom>
        </p:spPr>
        <p:txBody>
          <a:bodyPr vert="horz" lIns="91440" tIns="45720" rIns="91440" bIns="45720" rtlCol="0" anchor="t">
            <a:normAutofit/>
          </a:bodyPr>
          <a:lstStyle/>
          <a:p>
            <a:r>
              <a:rPr lang="en-US" dirty="0" smtClean="0"/>
              <a:t>Click to edit title</a:t>
            </a:r>
            <a:endParaRPr lang="en-US" dirty="0"/>
          </a:p>
        </p:txBody>
      </p:sp>
      <p:sp>
        <p:nvSpPr>
          <p:cNvPr id="3" name="Text Placeholder 2"/>
          <p:cNvSpPr>
            <a:spLocks noGrp="1"/>
          </p:cNvSpPr>
          <p:nvPr>
            <p:ph type="body" idx="1"/>
          </p:nvPr>
        </p:nvSpPr>
        <p:spPr>
          <a:xfrm>
            <a:off x="457200" y="1825625"/>
            <a:ext cx="8229600" cy="1056120"/>
          </a:xfrm>
          <a:prstGeom prst="rect">
            <a:avLst/>
          </a:prstGeom>
        </p:spPr>
        <p:txBody>
          <a:bodyPr vert="horz" lIns="91440" tIns="45720" rIns="91440" bIns="45720" rtlCol="0">
            <a:normAutofit/>
          </a:bodyPr>
          <a:lstStyle/>
          <a:p>
            <a:pPr lvl="0"/>
            <a:r>
              <a:rPr lang="en-US" dirty="0" smtClean="0"/>
              <a:t>Click to add subtitle</a:t>
            </a:r>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0142" y="5881445"/>
            <a:ext cx="8439702" cy="976557"/>
          </a:xfrm>
          <a:prstGeom prst="rect">
            <a:avLst/>
          </a:prstGeom>
        </p:spPr>
      </p:pic>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631543" y="6205585"/>
            <a:ext cx="1016247" cy="608236"/>
          </a:xfrm>
          <a:prstGeom prst="rect">
            <a:avLst/>
          </a:prstGeom>
        </p:spPr>
      </p:pic>
      <p:sp>
        <p:nvSpPr>
          <p:cNvPr id="10" name="Footer Placeholder 4"/>
          <p:cNvSpPr txBox="1">
            <a:spLocks/>
          </p:cNvSpPr>
          <p:nvPr userDrawn="1"/>
        </p:nvSpPr>
        <p:spPr>
          <a:xfrm>
            <a:off x="396400" y="6335376"/>
            <a:ext cx="57912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b="0" kern="1200" spc="45" smtClean="0">
                <a:solidFill>
                  <a:schemeClr val="bg1"/>
                </a:solidFill>
                <a:latin typeface="Century Gothic" panose="020B0502020202020204" pitchFamily="34" charset="0"/>
                <a:ea typeface="+mn-ea"/>
                <a:cs typeface="Tahoma" pitchFamily="34" charset="0"/>
              </a:rPr>
              <a:pPr/>
              <a:t>‹#›</a:t>
            </a:fld>
            <a:r>
              <a:rPr lang="en-US" sz="1600" spc="45" dirty="0" smtClean="0">
                <a:solidFill>
                  <a:schemeClr val="bg1"/>
                </a:solidFill>
                <a:latin typeface="Century Gothic" panose="020B0502020202020204" pitchFamily="34" charset="0"/>
              </a:rPr>
              <a:t> </a:t>
            </a:r>
            <a:r>
              <a:rPr lang="en-US" sz="1500" cap="small" spc="30" dirty="0" smtClean="0">
                <a:solidFill>
                  <a:schemeClr val="bg1"/>
                </a:solidFill>
                <a:latin typeface="Century Gothic" panose="020B0502020202020204" pitchFamily="34" charset="0"/>
              </a:rPr>
              <a:t>—</a:t>
            </a:r>
            <a:r>
              <a:rPr lang="en-US" sz="1600" spc="45" dirty="0" smtClean="0">
                <a:solidFill>
                  <a:schemeClr val="bg1"/>
                </a:solidFill>
                <a:latin typeface="Century Gothic" panose="020B0502020202020204" pitchFamily="34" charset="0"/>
              </a:rPr>
              <a:t> </a:t>
            </a:r>
            <a:r>
              <a:rPr lang="en-US" sz="1500" cap="small" spc="30" dirty="0" smtClean="0">
                <a:solidFill>
                  <a:schemeClr val="bg1"/>
                </a:solidFill>
                <a:latin typeface="Century Gothic" panose="020B0502020202020204" pitchFamily="34" charset="0"/>
              </a:rPr>
              <a:t>U.S. Bureau of Labor Statistics</a:t>
            </a:r>
            <a:r>
              <a:rPr lang="en-US" sz="1050" spc="45" dirty="0" smtClean="0">
                <a:solidFill>
                  <a:schemeClr val="bg1"/>
                </a:solidFill>
                <a:latin typeface="Century Gothic" panose="020B0502020202020204" pitchFamily="34" charset="0"/>
              </a:rPr>
              <a:t> • </a:t>
            </a:r>
            <a:r>
              <a:rPr lang="en-US" sz="1050" b="1" spc="45" dirty="0" smtClean="0">
                <a:solidFill>
                  <a:schemeClr val="bg1"/>
                </a:solidFill>
                <a:latin typeface="Century Gothic" panose="020B0502020202020204" pitchFamily="34" charset="0"/>
              </a:rPr>
              <a:t>bls.gov</a:t>
            </a:r>
          </a:p>
        </p:txBody>
      </p:sp>
    </p:spTree>
    <p:extLst>
      <p:ext uri="{BB962C8B-B14F-4D97-AF65-F5344CB8AC3E}">
        <p14:creationId xmlns:p14="http://schemas.microsoft.com/office/powerpoint/2010/main" val="1807257929"/>
      </p:ext>
    </p:extLst>
  </p:cSld>
  <p:clrMap bg1="lt1" tx1="dk1" bg2="lt2" tx2="dk2" accent1="accent1" accent2="accent2" accent3="accent3" accent4="accent4" accent5="accent5" accent6="accent6" hlink="hlink" folHlink="folHlink"/>
  <p:sldLayoutIdLst>
    <p:sldLayoutId id="2147483689" r:id="rId1"/>
  </p:sldLayoutIdLst>
  <p:txStyles>
    <p:titleStyle>
      <a:lvl1pPr algn="ctr" defTabSz="914400" rtl="0" eaLnBrk="1" latinLnBrk="0" hangingPunct="1">
        <a:lnSpc>
          <a:spcPct val="90000"/>
        </a:lnSpc>
        <a:spcBef>
          <a:spcPct val="0"/>
        </a:spcBef>
        <a:buNone/>
        <a:defRPr sz="5400" b="1" kern="1200">
          <a:solidFill>
            <a:schemeClr val="bg1"/>
          </a:solidFill>
          <a:latin typeface="+mn-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userDrawn="1">
          <p15:clr>
            <a:srgbClr val="F26B43"/>
          </p15:clr>
        </p15:guide>
        <p15:guide id="2" pos="5472" userDrawn="1">
          <p15:clr>
            <a:srgbClr val="F26B43"/>
          </p15:clr>
        </p15:guide>
        <p15:guide id="3" orient="horz"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47098" y="5899731"/>
            <a:ext cx="8439702" cy="976557"/>
          </a:xfrm>
          <a:prstGeom prst="rect">
            <a:avLst/>
          </a:prstGeom>
        </p:spPr>
      </p:pic>
      <p:sp>
        <p:nvSpPr>
          <p:cNvPr id="1026" name="Title Placeholder 1"/>
          <p:cNvSpPr>
            <a:spLocks noGrp="1"/>
          </p:cNvSpPr>
          <p:nvPr userDrawn="1">
            <p:ph type="title"/>
          </p:nvPr>
        </p:nvSpPr>
        <p:spPr bwMode="auto">
          <a:xfrm>
            <a:off x="457200" y="274638"/>
            <a:ext cx="8229600" cy="1096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title</a:t>
            </a:r>
          </a:p>
        </p:txBody>
      </p:sp>
      <p:sp>
        <p:nvSpPr>
          <p:cNvPr id="1027" name="Text Placeholder 2"/>
          <p:cNvSpPr>
            <a:spLocks noGrp="1"/>
          </p:cNvSpPr>
          <p:nvPr userDrawn="1">
            <p:ph type="body" idx="1"/>
          </p:nvPr>
        </p:nvSpPr>
        <p:spPr bwMode="auto">
          <a:xfrm>
            <a:off x="457200" y="1752601"/>
            <a:ext cx="8229600" cy="3960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 (not recommended)</a:t>
            </a:r>
          </a:p>
          <a:p>
            <a:pPr lvl="4"/>
            <a:endParaRPr lang="en-US" dirty="0" smtClean="0"/>
          </a:p>
          <a:p>
            <a:pPr lvl="3"/>
            <a:endParaRPr lang="en-US" dirty="0" smtClean="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638498" y="6199678"/>
            <a:ext cx="1017423" cy="608940"/>
          </a:xfrm>
          <a:prstGeom prst="rect">
            <a:avLst/>
          </a:prstGeom>
        </p:spPr>
      </p:pic>
      <p:sp>
        <p:nvSpPr>
          <p:cNvPr id="8" name="Footer Placeholder 4"/>
          <p:cNvSpPr txBox="1">
            <a:spLocks/>
          </p:cNvSpPr>
          <p:nvPr userDrawn="1"/>
        </p:nvSpPr>
        <p:spPr>
          <a:xfrm>
            <a:off x="396400" y="6335376"/>
            <a:ext cx="57912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b="0" kern="1200" spc="45" smtClean="0">
                <a:solidFill>
                  <a:srgbClr val="002060"/>
                </a:solidFill>
                <a:latin typeface="Century Gothic" panose="020B0502020202020204" pitchFamily="34" charset="0"/>
                <a:ea typeface="+mn-ea"/>
                <a:cs typeface="Tahoma" pitchFamily="34" charset="0"/>
              </a:rPr>
              <a:pPr/>
              <a:t>‹#›</a:t>
            </a:fld>
            <a:r>
              <a:rPr lang="en-US" sz="1600" spc="45" dirty="0" smtClean="0">
                <a:solidFill>
                  <a:srgbClr val="002060"/>
                </a:solidFill>
                <a:latin typeface="Century Gothic" panose="020B0502020202020204" pitchFamily="34" charset="0"/>
              </a:rPr>
              <a:t> </a:t>
            </a:r>
            <a:r>
              <a:rPr lang="en-US" sz="1500" cap="small" spc="30" dirty="0" smtClean="0">
                <a:solidFill>
                  <a:srgbClr val="002060"/>
                </a:solidFill>
                <a:latin typeface="Century Gothic" panose="020B0502020202020204" pitchFamily="34" charset="0"/>
              </a:rPr>
              <a:t>—</a:t>
            </a:r>
            <a:r>
              <a:rPr lang="en-US" sz="1600" spc="45" dirty="0" smtClean="0">
                <a:solidFill>
                  <a:srgbClr val="002060"/>
                </a:solidFill>
                <a:latin typeface="Century Gothic" panose="020B0502020202020204" pitchFamily="34" charset="0"/>
              </a:rPr>
              <a:t> </a:t>
            </a:r>
            <a:r>
              <a:rPr lang="en-US" sz="1500" cap="small" spc="30" dirty="0" smtClean="0">
                <a:solidFill>
                  <a:srgbClr val="002060"/>
                </a:solidFill>
                <a:latin typeface="Century Gothic" panose="020B0502020202020204" pitchFamily="34" charset="0"/>
              </a:rPr>
              <a:t>U.S. Bureau of Labor Statistics</a:t>
            </a:r>
            <a:r>
              <a:rPr lang="en-US" sz="1050" spc="45" dirty="0" smtClean="0">
                <a:solidFill>
                  <a:srgbClr val="002060"/>
                </a:solidFill>
                <a:latin typeface="Century Gothic" panose="020B0502020202020204" pitchFamily="34" charset="0"/>
              </a:rPr>
              <a:t> • </a:t>
            </a:r>
            <a:r>
              <a:rPr lang="en-US" sz="1050" b="1" spc="45" dirty="0" smtClean="0">
                <a:solidFill>
                  <a:srgbClr val="002060"/>
                </a:solidFill>
                <a:latin typeface="Century Gothic" panose="020B0502020202020204" pitchFamily="34" charset="0"/>
              </a:rPr>
              <a:t>bls.gov</a:t>
            </a:r>
          </a:p>
        </p:txBody>
      </p:sp>
    </p:spTree>
    <p:extLst>
      <p:ext uri="{BB962C8B-B14F-4D97-AF65-F5344CB8AC3E}">
        <p14:creationId xmlns:p14="http://schemas.microsoft.com/office/powerpoint/2010/main" val="1686485968"/>
      </p:ext>
    </p:extLst>
  </p:cSld>
  <p:clrMap bg1="lt1" tx1="dk1" bg2="lt2" tx2="dk2" accent1="accent1" accent2="accent2" accent3="accent3" accent4="accent4" accent5="accent5" accent6="accent6" hlink="hlink" folHlink="folHlink"/>
  <p:sldLayoutIdLst>
    <p:sldLayoutId id="2147483691" r:id="rId1"/>
    <p:sldLayoutId id="2147483671" r:id="rId2"/>
    <p:sldLayoutId id="2147483690" r:id="rId3"/>
    <p:sldLayoutId id="2147483695" r:id="rId4"/>
    <p:sldLayoutId id="2147483692" r:id="rId5"/>
    <p:sldLayoutId id="2147483693" r:id="rId6"/>
    <p:sldLayoutId id="2147483694" r:id="rId7"/>
  </p:sldLayoutIdLst>
  <p:hf hdr="0" dt="0"/>
  <p:txStyles>
    <p:titleStyle>
      <a:lvl1pPr algn="ctr" rtl="0" eaLnBrk="0" fontAlgn="base" hangingPunct="0">
        <a:spcBef>
          <a:spcPct val="0"/>
        </a:spcBef>
        <a:spcAft>
          <a:spcPct val="0"/>
        </a:spcAft>
        <a:defRPr sz="4400" b="1" kern="1200">
          <a:solidFill>
            <a:srgbClr val="192168"/>
          </a:solidFill>
          <a:latin typeface="Calibri" panose="020F0502020204030204" pitchFamily="34" charset="0"/>
          <a:ea typeface="+mj-ea"/>
          <a:cs typeface="Calibri" panose="020F0502020204030204" pitchFamily="34" charset="0"/>
        </a:defRPr>
      </a:lvl1pPr>
      <a:lvl2pPr algn="ctr" rtl="0" eaLnBrk="0" fontAlgn="base" hangingPunct="0">
        <a:spcBef>
          <a:spcPct val="0"/>
        </a:spcBef>
        <a:spcAft>
          <a:spcPct val="0"/>
        </a:spcAft>
        <a:defRPr sz="4400" b="1">
          <a:solidFill>
            <a:srgbClr val="192168"/>
          </a:solidFill>
          <a:latin typeface="Tahoma" pitchFamily="34" charset="0"/>
          <a:cs typeface="Tahoma" pitchFamily="34" charset="0"/>
        </a:defRPr>
      </a:lvl2pPr>
      <a:lvl3pPr algn="ctr" rtl="0" eaLnBrk="0" fontAlgn="base" hangingPunct="0">
        <a:spcBef>
          <a:spcPct val="0"/>
        </a:spcBef>
        <a:spcAft>
          <a:spcPct val="0"/>
        </a:spcAft>
        <a:defRPr sz="4400" b="1">
          <a:solidFill>
            <a:srgbClr val="192168"/>
          </a:solidFill>
          <a:latin typeface="Tahoma" pitchFamily="34" charset="0"/>
          <a:cs typeface="Tahoma" pitchFamily="34" charset="0"/>
        </a:defRPr>
      </a:lvl3pPr>
      <a:lvl4pPr algn="ctr" rtl="0" eaLnBrk="0" fontAlgn="base" hangingPunct="0">
        <a:spcBef>
          <a:spcPct val="0"/>
        </a:spcBef>
        <a:spcAft>
          <a:spcPct val="0"/>
        </a:spcAft>
        <a:defRPr sz="4400" b="1">
          <a:solidFill>
            <a:srgbClr val="192168"/>
          </a:solidFill>
          <a:latin typeface="Tahoma" pitchFamily="34" charset="0"/>
          <a:cs typeface="Tahoma" pitchFamily="34" charset="0"/>
        </a:defRPr>
      </a:lvl4pPr>
      <a:lvl5pPr algn="ctr" rtl="0" eaLnBrk="0" fontAlgn="base" hangingPunct="0">
        <a:spcBef>
          <a:spcPct val="0"/>
        </a:spcBef>
        <a:spcAft>
          <a:spcPct val="0"/>
        </a:spcAft>
        <a:defRPr sz="4400" b="1">
          <a:solidFill>
            <a:srgbClr val="192168"/>
          </a:solidFill>
          <a:latin typeface="Tahoma" pitchFamily="34" charset="0"/>
          <a:cs typeface="Tahoma" pitchFamily="34" charset="0"/>
        </a:defRPr>
      </a:lvl5pPr>
      <a:lvl6pPr marL="457200" algn="ctr" rtl="0" fontAlgn="base">
        <a:spcBef>
          <a:spcPct val="0"/>
        </a:spcBef>
        <a:spcAft>
          <a:spcPct val="0"/>
        </a:spcAft>
        <a:defRPr sz="4400" b="1">
          <a:solidFill>
            <a:schemeClr val="bg1"/>
          </a:solidFill>
          <a:latin typeface="Tahoma" pitchFamily="34" charset="0"/>
          <a:cs typeface="Tahoma" pitchFamily="34" charset="0"/>
        </a:defRPr>
      </a:lvl6pPr>
      <a:lvl7pPr marL="914400" algn="ctr" rtl="0" fontAlgn="base">
        <a:spcBef>
          <a:spcPct val="0"/>
        </a:spcBef>
        <a:spcAft>
          <a:spcPct val="0"/>
        </a:spcAft>
        <a:defRPr sz="4400" b="1">
          <a:solidFill>
            <a:schemeClr val="bg1"/>
          </a:solidFill>
          <a:latin typeface="Tahoma" pitchFamily="34" charset="0"/>
          <a:cs typeface="Tahoma" pitchFamily="34" charset="0"/>
        </a:defRPr>
      </a:lvl7pPr>
      <a:lvl8pPr marL="1371600" algn="ctr" rtl="0" fontAlgn="base">
        <a:spcBef>
          <a:spcPct val="0"/>
        </a:spcBef>
        <a:spcAft>
          <a:spcPct val="0"/>
        </a:spcAft>
        <a:defRPr sz="4400" b="1">
          <a:solidFill>
            <a:schemeClr val="bg1"/>
          </a:solidFill>
          <a:latin typeface="Tahoma" pitchFamily="34" charset="0"/>
          <a:cs typeface="Tahoma" pitchFamily="34" charset="0"/>
        </a:defRPr>
      </a:lvl8pPr>
      <a:lvl9pPr marL="1828800" algn="ctr" rtl="0" fontAlgn="base">
        <a:spcBef>
          <a:spcPct val="0"/>
        </a:spcBef>
        <a:spcAft>
          <a:spcPct val="0"/>
        </a:spcAft>
        <a:defRPr sz="4400" b="1">
          <a:solidFill>
            <a:schemeClr val="bg1"/>
          </a:solidFill>
          <a:latin typeface="Tahoma" pitchFamily="34" charset="0"/>
          <a:cs typeface="Tahoma" pitchFamily="34" charset="0"/>
        </a:defRPr>
      </a:lvl9pPr>
    </p:titleStyle>
    <p:bodyStyle>
      <a:lvl1pPr marL="342900" indent="-342900" algn="l" rtl="0" eaLnBrk="0" fontAlgn="base" hangingPunct="0">
        <a:spcBef>
          <a:spcPct val="20000"/>
        </a:spcBef>
        <a:spcAft>
          <a:spcPct val="0"/>
        </a:spcAft>
        <a:buClr>
          <a:srgbClr val="CE1126"/>
        </a:buClr>
        <a:buSzPct val="80000"/>
        <a:buFont typeface="Wingdings" pitchFamily="2" charset="2"/>
        <a:buChar char=""/>
        <a:defRPr sz="3200" kern="1200">
          <a:solidFill>
            <a:srgbClr val="192168"/>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Clr>
          <a:srgbClr val="CE1126"/>
        </a:buClr>
        <a:buFont typeface="Wingdings 3" pitchFamily="18" charset="2"/>
        <a:buChar char=""/>
        <a:defRPr sz="2800" kern="1200">
          <a:solidFill>
            <a:srgbClr val="192168"/>
          </a:solidFill>
          <a:latin typeface="Calibri" panose="020F0502020204030204" pitchFamily="34" charset="0"/>
          <a:ea typeface="+mn-ea"/>
          <a:cs typeface="Calibri" panose="020F0502020204030204" pitchFamily="34" charset="0"/>
        </a:defRPr>
      </a:lvl2pPr>
      <a:lvl3pPr marL="1143000" indent="-228600" algn="l" rtl="0" eaLnBrk="0" fontAlgn="base" hangingPunct="0">
        <a:spcBef>
          <a:spcPct val="20000"/>
        </a:spcBef>
        <a:spcAft>
          <a:spcPct val="0"/>
        </a:spcAft>
        <a:buClr>
          <a:srgbClr val="CE1126"/>
        </a:buClr>
        <a:buFont typeface="Calibri" pitchFamily="34" charset="0"/>
        <a:buChar char="–"/>
        <a:defRPr sz="2400" kern="1200">
          <a:solidFill>
            <a:srgbClr val="192168"/>
          </a:solidFill>
          <a:latin typeface="Calibri" panose="020F0502020204030204" pitchFamily="34" charset="0"/>
          <a:ea typeface="+mn-ea"/>
          <a:cs typeface="Calibri" panose="020F0502020204030204" pitchFamily="34" charset="0"/>
        </a:defRPr>
      </a:lvl3pPr>
      <a:lvl4pPr marL="1600200" indent="-228600" algn="l" rtl="0" eaLnBrk="0" fontAlgn="base" hangingPunct="0">
        <a:spcBef>
          <a:spcPct val="20000"/>
        </a:spcBef>
        <a:spcAft>
          <a:spcPct val="0"/>
        </a:spcAft>
        <a:buClr>
          <a:srgbClr val="CE1126"/>
        </a:buClr>
        <a:buSzPct val="125000"/>
        <a:buFont typeface="Arial" charset="0"/>
        <a:buChar char="•"/>
        <a:defRPr sz="2000" kern="1200">
          <a:solidFill>
            <a:srgbClr val="192168"/>
          </a:solidFill>
          <a:latin typeface="Calibri" panose="020F0502020204030204" pitchFamily="34" charset="0"/>
          <a:ea typeface="+mn-ea"/>
          <a:cs typeface="Calibri" panose="020F0502020204030204" pitchFamily="34" charset="0"/>
        </a:defRPr>
      </a:lvl4pPr>
      <a:lvl5pPr marL="2057400" indent="-228600" algn="l" rtl="0" eaLnBrk="0" fontAlgn="base" hangingPunct="0">
        <a:spcBef>
          <a:spcPct val="20000"/>
        </a:spcBef>
        <a:spcAft>
          <a:spcPct val="0"/>
        </a:spcAft>
        <a:buFont typeface="Wingdings" pitchFamily="2" charset="2"/>
        <a:buChar char="v"/>
        <a:defRPr sz="2000" kern="1200">
          <a:solidFill>
            <a:srgbClr val="000000"/>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
          <p15:clr>
            <a:srgbClr val="F26B43"/>
          </p15:clr>
        </p15:guide>
        <p15:guide id="2" pos="5472">
          <p15:clr>
            <a:srgbClr val="F26B43"/>
          </p15:clr>
        </p15:guide>
        <p15:guide id="3" orient="horz" pos="2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4" cstate="print">
            <a:extLst>
              <a:ext uri="{28A0092B-C50C-407E-A947-70E740481C1C}">
                <a14:useLocalDpi xmlns:a14="http://schemas.microsoft.com/office/drawing/2010/main" val="0"/>
              </a:ext>
            </a:extLst>
          </a:blip>
          <a:srcRect l="1084" r="9955"/>
          <a:stretch/>
        </p:blipFill>
        <p:spPr>
          <a:xfrm>
            <a:off x="0" y="1"/>
            <a:ext cx="9144000" cy="6858000"/>
          </a:xfrm>
          <a:prstGeom prst="rect">
            <a:avLst/>
          </a:prstGeom>
        </p:spPr>
      </p:pic>
      <p:sp>
        <p:nvSpPr>
          <p:cNvPr id="8" name="TextBox 7"/>
          <p:cNvSpPr txBox="1"/>
          <p:nvPr userDrawn="1"/>
        </p:nvSpPr>
        <p:spPr>
          <a:xfrm>
            <a:off x="457200" y="466344"/>
            <a:ext cx="8229600" cy="923330"/>
          </a:xfrm>
          <a:prstGeom prst="rect">
            <a:avLst/>
          </a:prstGeom>
          <a:noFill/>
        </p:spPr>
        <p:txBody>
          <a:bodyPr wrap="square" rtlCol="0">
            <a:spAutoFit/>
          </a:bodyPr>
          <a:lstStyle/>
          <a:p>
            <a:pPr algn="ctr"/>
            <a:r>
              <a:rPr lang="en-US" sz="5400" b="1" dirty="0" smtClean="0">
                <a:solidFill>
                  <a:schemeClr val="bg1"/>
                </a:solidFill>
              </a:rPr>
              <a:t>Contact Information</a:t>
            </a:r>
            <a:endParaRPr lang="en-US" sz="5400" b="1" dirty="0">
              <a:solidFill>
                <a:schemeClr val="bg1"/>
              </a:solidFill>
            </a:endParaRPr>
          </a:p>
        </p:txBody>
      </p:sp>
      <p:pic>
        <p:nvPicPr>
          <p:cNvPr id="9" name="Picture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40142" y="5881445"/>
            <a:ext cx="8439702" cy="976557"/>
          </a:xfrm>
          <a:prstGeom prst="rect">
            <a:avLst/>
          </a:prstGeom>
        </p:spPr>
      </p:pic>
      <p:pic>
        <p:nvPicPr>
          <p:cNvPr id="10" name="Picture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31543" y="6205585"/>
            <a:ext cx="1016247" cy="608236"/>
          </a:xfrm>
          <a:prstGeom prst="rect">
            <a:avLst/>
          </a:prstGeom>
        </p:spPr>
      </p:pic>
      <p:sp>
        <p:nvSpPr>
          <p:cNvPr id="11" name="Footer Placeholder 4"/>
          <p:cNvSpPr txBox="1">
            <a:spLocks/>
          </p:cNvSpPr>
          <p:nvPr userDrawn="1"/>
        </p:nvSpPr>
        <p:spPr>
          <a:xfrm>
            <a:off x="396400" y="6335376"/>
            <a:ext cx="5791200" cy="365125"/>
          </a:xfrm>
          <a:prstGeom prst="rect">
            <a:avLst/>
          </a:prstGeom>
        </p:spPr>
        <p:txBody>
          <a:bodyPr vert="horz" wrap="square" lIns="68580" tIns="34290" rIns="68580" bIns="34290" numCol="1" anchor="ctr" anchorCtr="0" compatLnSpc="1">
            <a:prstTxWarp prst="textNoShape">
              <a:avLst/>
            </a:prstTxWarp>
            <a:noAutofit/>
          </a:bodyPr>
          <a:lstStyle>
            <a:defPPr>
              <a:defRPr lang="en-US"/>
            </a:defPPr>
            <a:lvl1pPr algn="l" rtl="0" fontAlgn="base">
              <a:spcBef>
                <a:spcPct val="0"/>
              </a:spcBef>
              <a:spcAft>
                <a:spcPct val="0"/>
              </a:spcAft>
              <a:defRPr sz="2000" kern="1200">
                <a:solidFill>
                  <a:srgbClr val="192168"/>
                </a:solidFill>
                <a:latin typeface="Verdana" pitchFamily="34" charset="0"/>
                <a:ea typeface="+mn-ea"/>
                <a:cs typeface="Tahoma"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111A96E3-A9FF-4894-9186-F52C729C3EF4}" type="slidenum">
              <a:rPr lang="en-US" sz="1050" b="0" kern="1200" spc="45" smtClean="0">
                <a:solidFill>
                  <a:schemeClr val="bg1"/>
                </a:solidFill>
                <a:latin typeface="Century Gothic" panose="020B0502020202020204" pitchFamily="34" charset="0"/>
                <a:ea typeface="+mn-ea"/>
                <a:cs typeface="Tahoma" pitchFamily="34" charset="0"/>
              </a:rPr>
              <a:pPr/>
              <a:t>‹#›</a:t>
            </a:fld>
            <a:r>
              <a:rPr lang="en-US" sz="1600" spc="45" dirty="0" smtClean="0">
                <a:solidFill>
                  <a:schemeClr val="bg1"/>
                </a:solidFill>
                <a:latin typeface="Century Gothic" panose="020B0502020202020204" pitchFamily="34" charset="0"/>
              </a:rPr>
              <a:t> </a:t>
            </a:r>
            <a:r>
              <a:rPr lang="en-US" sz="1500" cap="small" spc="30" dirty="0" smtClean="0">
                <a:solidFill>
                  <a:schemeClr val="bg1"/>
                </a:solidFill>
                <a:latin typeface="Century Gothic" panose="020B0502020202020204" pitchFamily="34" charset="0"/>
              </a:rPr>
              <a:t>—</a:t>
            </a:r>
            <a:r>
              <a:rPr lang="en-US" sz="1600" spc="45" dirty="0" smtClean="0">
                <a:solidFill>
                  <a:schemeClr val="bg1"/>
                </a:solidFill>
                <a:latin typeface="Century Gothic" panose="020B0502020202020204" pitchFamily="34" charset="0"/>
              </a:rPr>
              <a:t> </a:t>
            </a:r>
            <a:r>
              <a:rPr lang="en-US" sz="1500" cap="small" spc="30" dirty="0" smtClean="0">
                <a:solidFill>
                  <a:schemeClr val="bg1"/>
                </a:solidFill>
                <a:latin typeface="Century Gothic" panose="020B0502020202020204" pitchFamily="34" charset="0"/>
              </a:rPr>
              <a:t>U.S. Bureau of Labor Statistics</a:t>
            </a:r>
            <a:r>
              <a:rPr lang="en-US" sz="1050" spc="45" dirty="0" smtClean="0">
                <a:solidFill>
                  <a:schemeClr val="bg1"/>
                </a:solidFill>
                <a:latin typeface="Century Gothic" panose="020B0502020202020204" pitchFamily="34" charset="0"/>
              </a:rPr>
              <a:t> • </a:t>
            </a:r>
            <a:r>
              <a:rPr lang="en-US" sz="1050" b="1" spc="45" dirty="0" smtClean="0">
                <a:solidFill>
                  <a:schemeClr val="bg1"/>
                </a:solidFill>
                <a:latin typeface="Century Gothic" panose="020B0502020202020204" pitchFamily="34" charset="0"/>
              </a:rPr>
              <a:t>bls.gov</a:t>
            </a:r>
          </a:p>
        </p:txBody>
      </p:sp>
    </p:spTree>
    <p:extLst>
      <p:ext uri="{BB962C8B-B14F-4D97-AF65-F5344CB8AC3E}">
        <p14:creationId xmlns:p14="http://schemas.microsoft.com/office/powerpoint/2010/main" val="844186518"/>
      </p:ext>
    </p:extLst>
  </p:cSld>
  <p:clrMap bg1="lt1" tx1="dk1" bg2="lt2" tx2="dk2" accent1="accent1" accent2="accent2" accent3="accent3" accent4="accent4" accent5="accent5" accent6="accent6" hlink="hlink" folHlink="folHlink"/>
  <p:sldLayoutIdLst>
    <p:sldLayoutId id="2147483673" r:id="rId1"/>
    <p:sldLayoutId id="2147483696" r:id="rId2"/>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
          <p15:clr>
            <a:srgbClr val="F26B43"/>
          </p15:clr>
        </p15:guide>
        <p15:guide id="2" pos="5472">
          <p15:clr>
            <a:srgbClr val="F26B43"/>
          </p15:clr>
        </p15:guide>
        <p15:guide id="3"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www.bls.gov/cew"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4294967295"/>
          </p:nvPr>
        </p:nvSpPr>
        <p:spPr>
          <a:xfrm>
            <a:off x="457200" y="556260"/>
            <a:ext cx="8229600" cy="4559204"/>
          </a:xfrm>
        </p:spPr>
        <p:txBody>
          <a:bodyPr>
            <a:normAutofit fontScale="92500" lnSpcReduction="20000"/>
          </a:bodyPr>
          <a:lstStyle/>
          <a:p>
            <a:r>
              <a:rPr lang="en-US" sz="3600" dirty="0"/>
              <a:t>Displaying Previously Reported Data </a:t>
            </a:r>
            <a:endParaRPr lang="en-US" sz="3600" dirty="0" smtClean="0"/>
          </a:p>
          <a:p>
            <a:r>
              <a:rPr lang="en-US" sz="3600" dirty="0" smtClean="0"/>
              <a:t>to </a:t>
            </a:r>
            <a:r>
              <a:rPr lang="en-US" sz="3600" dirty="0"/>
              <a:t>Respondents in the </a:t>
            </a:r>
            <a:endParaRPr lang="en-US" sz="3600" dirty="0" smtClean="0"/>
          </a:p>
          <a:p>
            <a:r>
              <a:rPr lang="en-US" sz="3600" dirty="0" smtClean="0"/>
              <a:t>Quarterly </a:t>
            </a:r>
            <a:r>
              <a:rPr lang="en-US" sz="3600" dirty="0"/>
              <a:t>Census of Employment and Wages Program at the </a:t>
            </a:r>
            <a:endParaRPr lang="en-US" sz="3600" dirty="0" smtClean="0"/>
          </a:p>
          <a:p>
            <a:r>
              <a:rPr lang="en-US" sz="3600" dirty="0" smtClean="0"/>
              <a:t>Bureau </a:t>
            </a:r>
            <a:r>
              <a:rPr lang="en-US" sz="3600" dirty="0"/>
              <a:t>of Labor Statistics </a:t>
            </a:r>
          </a:p>
          <a:p>
            <a:endParaRPr lang="en-US" sz="3600" dirty="0"/>
          </a:p>
          <a:p>
            <a:r>
              <a:rPr lang="en-US" sz="2400" dirty="0" smtClean="0"/>
              <a:t>Emily </a:t>
            </a:r>
            <a:r>
              <a:rPr lang="en-US" sz="2400" dirty="0"/>
              <a:t>Thomas</a:t>
            </a:r>
          </a:p>
          <a:p>
            <a:r>
              <a:rPr lang="en-US" sz="2400" dirty="0"/>
              <a:t>US Bureau of Labor </a:t>
            </a:r>
            <a:r>
              <a:rPr lang="en-US" sz="2400" dirty="0" smtClean="0"/>
              <a:t>Statistics</a:t>
            </a:r>
          </a:p>
          <a:p>
            <a:r>
              <a:rPr lang="en-US" sz="2400" dirty="0"/>
              <a:t>2021 FCSM Research and Policy </a:t>
            </a:r>
            <a:r>
              <a:rPr lang="en-US" sz="2400" dirty="0" smtClean="0"/>
              <a:t>Conference</a:t>
            </a:r>
          </a:p>
          <a:p>
            <a:r>
              <a:rPr lang="en-US" sz="2400" smtClean="0"/>
              <a:t>November 4, 2021</a:t>
            </a:r>
            <a:endParaRPr lang="en-US" sz="3600" dirty="0" smtClean="0"/>
          </a:p>
        </p:txBody>
      </p:sp>
      <p:sp>
        <p:nvSpPr>
          <p:cNvPr id="4" name="Subtitle 2"/>
          <p:cNvSpPr txBox="1">
            <a:spLocks/>
          </p:cNvSpPr>
          <p:nvPr/>
        </p:nvSpPr>
        <p:spPr>
          <a:xfrm>
            <a:off x="457200" y="3145535"/>
            <a:ext cx="8229600" cy="2569465"/>
          </a:xfrm>
          <a:prstGeom prst="rect">
            <a:avLst/>
          </a:prstGeom>
        </p:spPr>
        <p:txBody>
          <a:bodyPr/>
          <a:lstStyle>
            <a:lvl1pPr marL="0" indent="0" algn="ctr" defTabSz="914400" rtl="0" eaLnBrk="1" latinLnBrk="0" hangingPunct="1">
              <a:lnSpc>
                <a:spcPts val="3400"/>
              </a:lnSpc>
              <a:spcBef>
                <a:spcPts val="600"/>
              </a:spcBef>
              <a:buFont typeface="Arial" panose="020B0604020202020204" pitchFamily="34" charset="0"/>
              <a:buNone/>
              <a:defRPr sz="3200" b="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b="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b="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b="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b="1"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3300"/>
              </a:lnSpc>
            </a:pPr>
            <a:endParaRPr lang="en-US" b="0" dirty="0" smtClean="0"/>
          </a:p>
        </p:txBody>
      </p:sp>
    </p:spTree>
    <p:extLst>
      <p:ext uri="{BB962C8B-B14F-4D97-AF65-F5344CB8AC3E}">
        <p14:creationId xmlns:p14="http://schemas.microsoft.com/office/powerpoint/2010/main" val="399625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Multiple Worksite Report</a:t>
            </a:r>
            <a:endParaRPr lang="en-US" dirty="0"/>
          </a:p>
        </p:txBody>
      </p:sp>
      <p:sp>
        <p:nvSpPr>
          <p:cNvPr id="3" name="Content Placeholder 2"/>
          <p:cNvSpPr>
            <a:spLocks noGrp="1"/>
          </p:cNvSpPr>
          <p:nvPr>
            <p:ph idx="1"/>
          </p:nvPr>
        </p:nvSpPr>
        <p:spPr/>
        <p:txBody>
          <a:bodyPr/>
          <a:lstStyle/>
          <a:p>
            <a:r>
              <a:rPr lang="en-US" altLang="en-US" dirty="0"/>
              <a:t>Collected quarterly and covers:</a:t>
            </a:r>
          </a:p>
          <a:p>
            <a:pPr lvl="1"/>
            <a:r>
              <a:rPr lang="en-US" altLang="en-US" sz="3200" dirty="0"/>
              <a:t>1.5% of all employers nationwide</a:t>
            </a:r>
          </a:p>
          <a:p>
            <a:pPr lvl="1"/>
            <a:r>
              <a:rPr lang="en-US" altLang="en-US" sz="3200" dirty="0"/>
              <a:t>17% of all worksites nationwide </a:t>
            </a:r>
          </a:p>
          <a:p>
            <a:pPr lvl="1"/>
            <a:r>
              <a:rPr lang="en-US" altLang="en-US" sz="3200" dirty="0" smtClean="0"/>
              <a:t>41</a:t>
            </a:r>
            <a:r>
              <a:rPr lang="en-US" altLang="en-US" sz="3200" dirty="0"/>
              <a:t>% of all employment and wages nationwide</a:t>
            </a:r>
          </a:p>
          <a:p>
            <a:endParaRPr lang="en-US" dirty="0"/>
          </a:p>
        </p:txBody>
      </p:sp>
    </p:spTree>
    <p:extLst>
      <p:ext uri="{BB962C8B-B14F-4D97-AF65-F5344CB8AC3E}">
        <p14:creationId xmlns:p14="http://schemas.microsoft.com/office/powerpoint/2010/main" val="4033136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8614"/>
            <a:ext cx="8229600" cy="804672"/>
          </a:xfrm>
        </p:spPr>
        <p:txBody>
          <a:bodyPr/>
          <a:lstStyle/>
          <a:p>
            <a:r>
              <a:rPr lang="en-US" dirty="0" smtClean="0"/>
              <a:t>MWR Web</a:t>
            </a:r>
            <a:endParaRPr lang="en-US" dirty="0"/>
          </a:p>
        </p:txBody>
      </p:sp>
      <p:sp>
        <p:nvSpPr>
          <p:cNvPr id="3" name="Content Placeholder 2"/>
          <p:cNvSpPr>
            <a:spLocks noGrp="1"/>
          </p:cNvSpPr>
          <p:nvPr>
            <p:ph idx="1"/>
          </p:nvPr>
        </p:nvSpPr>
        <p:spPr>
          <a:xfrm>
            <a:off x="457200" y="1133286"/>
            <a:ext cx="8229600" cy="4453128"/>
          </a:xfrm>
        </p:spPr>
        <p:txBody>
          <a:bodyPr/>
          <a:lstStyle/>
          <a:p>
            <a:r>
              <a:rPr lang="en-US" sz="2600" dirty="0" smtClean="0"/>
              <a:t>The MWR Web system is prepopulated each quarter with all eligible </a:t>
            </a:r>
            <a:r>
              <a:rPr lang="en-US" sz="2600" dirty="0" err="1" smtClean="0"/>
              <a:t>multis</a:t>
            </a:r>
            <a:r>
              <a:rPr lang="en-US" sz="2600" dirty="0" smtClean="0"/>
              <a:t> in QCEW. </a:t>
            </a:r>
          </a:p>
          <a:p>
            <a:pPr lvl="1"/>
            <a:r>
              <a:rPr lang="en-US" sz="2200" dirty="0" smtClean="0"/>
              <a:t>Each individual worksite and address</a:t>
            </a:r>
          </a:p>
          <a:p>
            <a:pPr lvl="1"/>
            <a:r>
              <a:rPr lang="en-US" sz="2200" dirty="0" smtClean="0"/>
              <a:t>Reported monthly employment and quarterly wages from the prior quarter</a:t>
            </a:r>
          </a:p>
          <a:p>
            <a:r>
              <a:rPr lang="en-US" sz="2600" dirty="0" smtClean="0"/>
              <a:t>Respondents log into the web system and report current quarter employment and wages for their worksite.</a:t>
            </a:r>
          </a:p>
          <a:p>
            <a:r>
              <a:rPr lang="en-US" sz="2600" dirty="0" smtClean="0"/>
              <a:t>For existing MWR Web accounts, there is a </a:t>
            </a:r>
            <a:r>
              <a:rPr lang="en-US" sz="2600" b="1" u="sng" dirty="0" smtClean="0"/>
              <a:t>&gt;90% response rate</a:t>
            </a:r>
            <a:r>
              <a:rPr lang="en-US" sz="2600" dirty="0" smtClean="0"/>
              <a:t> each quarter. </a:t>
            </a:r>
          </a:p>
        </p:txBody>
      </p:sp>
    </p:spTree>
    <p:extLst>
      <p:ext uri="{BB962C8B-B14F-4D97-AF65-F5344CB8AC3E}">
        <p14:creationId xmlns:p14="http://schemas.microsoft.com/office/powerpoint/2010/main" val="2505919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8614"/>
            <a:ext cx="8229600" cy="804672"/>
          </a:xfrm>
        </p:spPr>
        <p:txBody>
          <a:bodyPr/>
          <a:lstStyle/>
          <a:p>
            <a:r>
              <a:rPr lang="en-US" dirty="0" smtClean="0"/>
              <a:t>MWR Web Edits</a:t>
            </a:r>
            <a:endParaRPr lang="en-US" dirty="0"/>
          </a:p>
        </p:txBody>
      </p:sp>
      <p:sp>
        <p:nvSpPr>
          <p:cNvPr id="3" name="Content Placeholder 2"/>
          <p:cNvSpPr>
            <a:spLocks noGrp="1"/>
          </p:cNvSpPr>
          <p:nvPr>
            <p:ph idx="1"/>
          </p:nvPr>
        </p:nvSpPr>
        <p:spPr>
          <a:xfrm>
            <a:off x="457200" y="1133286"/>
            <a:ext cx="8229600" cy="4453128"/>
          </a:xfrm>
        </p:spPr>
        <p:txBody>
          <a:bodyPr/>
          <a:lstStyle/>
          <a:p>
            <a:r>
              <a:rPr lang="en-US" sz="2600" dirty="0" smtClean="0"/>
              <a:t>Prepopulated data allow more complex, live data editing</a:t>
            </a:r>
          </a:p>
          <a:p>
            <a:endParaRPr lang="en-US" sz="2600" dirty="0" smtClean="0"/>
          </a:p>
          <a:p>
            <a:r>
              <a:rPr lang="en-US" sz="2600" dirty="0" smtClean="0"/>
              <a:t>Current quarter data are compared with prior quarter for unexpected reporting patterns </a:t>
            </a:r>
          </a:p>
          <a:p>
            <a:pPr marL="0" indent="0">
              <a:buNone/>
            </a:pPr>
            <a:r>
              <a:rPr lang="en-US" sz="2600" dirty="0"/>
              <a:t> </a:t>
            </a:r>
            <a:r>
              <a:rPr lang="en-US" sz="2600" dirty="0" smtClean="0"/>
              <a:t>    (Ex. Higher than expected employment or wage levels)</a:t>
            </a:r>
          </a:p>
          <a:p>
            <a:endParaRPr lang="en-US" sz="2600" dirty="0" smtClean="0"/>
          </a:p>
          <a:p>
            <a:r>
              <a:rPr lang="en-US" sz="2600" dirty="0" smtClean="0"/>
              <a:t>Respondents are prompted to fix or explain anomalies (Ex. Seasonal hires, etc.)</a:t>
            </a:r>
          </a:p>
        </p:txBody>
      </p:sp>
    </p:spTree>
    <p:extLst>
      <p:ext uri="{BB962C8B-B14F-4D97-AF65-F5344CB8AC3E}">
        <p14:creationId xmlns:p14="http://schemas.microsoft.com/office/powerpoint/2010/main" val="3348601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MWR Web Screens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1925"/>
            <a:ext cx="9144000" cy="5094150"/>
          </a:xfrm>
          <a:prstGeom prst="rect">
            <a:avLst/>
          </a:prstGeom>
        </p:spPr>
      </p:pic>
    </p:spTree>
    <p:extLst>
      <p:ext uri="{BB962C8B-B14F-4D97-AF65-F5344CB8AC3E}">
        <p14:creationId xmlns:p14="http://schemas.microsoft.com/office/powerpoint/2010/main" val="427746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MWR Web Screens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9136"/>
            <a:ext cx="9144000" cy="5732247"/>
          </a:xfrm>
          <a:prstGeom prst="rect">
            <a:avLst/>
          </a:prstGeom>
        </p:spPr>
      </p:pic>
    </p:spTree>
    <p:extLst>
      <p:ext uri="{BB962C8B-B14F-4D97-AF65-F5344CB8AC3E}">
        <p14:creationId xmlns:p14="http://schemas.microsoft.com/office/powerpoint/2010/main" val="1930642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MWR Web Screens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8105"/>
            <a:ext cx="9144000" cy="5778110"/>
          </a:xfrm>
          <a:prstGeom prst="rect">
            <a:avLst/>
          </a:prstGeom>
        </p:spPr>
      </p:pic>
    </p:spTree>
    <p:extLst>
      <p:ext uri="{BB962C8B-B14F-4D97-AF65-F5344CB8AC3E}">
        <p14:creationId xmlns:p14="http://schemas.microsoft.com/office/powerpoint/2010/main" val="1836694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MWR Web Screens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2185"/>
            <a:ext cx="9144000" cy="5693790"/>
          </a:xfrm>
          <a:prstGeom prst="rect">
            <a:avLst/>
          </a:prstGeom>
        </p:spPr>
      </p:pic>
    </p:spTree>
    <p:extLst>
      <p:ext uri="{BB962C8B-B14F-4D97-AF65-F5344CB8AC3E}">
        <p14:creationId xmlns:p14="http://schemas.microsoft.com/office/powerpoint/2010/main" val="4285949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MWR Web Screens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4567"/>
            <a:ext cx="9144000" cy="5576665"/>
          </a:xfrm>
          <a:prstGeom prst="rect">
            <a:avLst/>
          </a:prstGeom>
        </p:spPr>
      </p:pic>
    </p:spTree>
    <p:extLst>
      <p:ext uri="{BB962C8B-B14F-4D97-AF65-F5344CB8AC3E}">
        <p14:creationId xmlns:p14="http://schemas.microsoft.com/office/powerpoint/2010/main" val="186749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MWR Web Screens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3515"/>
            <a:ext cx="9144000" cy="6664485"/>
          </a:xfrm>
          <a:prstGeom prst="rect">
            <a:avLst/>
          </a:prstGeom>
        </p:spPr>
      </p:pic>
    </p:spTree>
    <p:extLst>
      <p:ext uri="{BB962C8B-B14F-4D97-AF65-F5344CB8AC3E}">
        <p14:creationId xmlns:p14="http://schemas.microsoft.com/office/powerpoint/2010/main" val="4027747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Annual Refiling Survey (ARS)</a:t>
            </a:r>
            <a:endParaRPr lang="en-US" dirty="0"/>
          </a:p>
        </p:txBody>
      </p:sp>
    </p:spTree>
    <p:extLst>
      <p:ext uri="{BB962C8B-B14F-4D97-AF65-F5344CB8AC3E}">
        <p14:creationId xmlns:p14="http://schemas.microsoft.com/office/powerpoint/2010/main" val="1527010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8316" y="1678193"/>
            <a:ext cx="8229600" cy="1096962"/>
          </a:xfrm>
        </p:spPr>
        <p:txBody>
          <a:bodyPr/>
          <a:lstStyle/>
          <a:p>
            <a:r>
              <a:rPr lang="en-US" dirty="0" smtClean="0"/>
              <a:t>Quarterly Census of Employment and Wages</a:t>
            </a:r>
            <a:br>
              <a:rPr lang="en-US" dirty="0" smtClean="0"/>
            </a:br>
            <a:r>
              <a:rPr lang="en-US" dirty="0" smtClean="0"/>
              <a:t>(QCEW)</a:t>
            </a:r>
            <a:endParaRPr lang="en-US" dirty="0"/>
          </a:p>
        </p:txBody>
      </p:sp>
    </p:spTree>
    <p:extLst>
      <p:ext uri="{BB962C8B-B14F-4D97-AF65-F5344CB8AC3E}">
        <p14:creationId xmlns:p14="http://schemas.microsoft.com/office/powerpoint/2010/main" val="2009097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fontAlgn="auto" hangingPunct="1">
              <a:spcAft>
                <a:spcPts val="0"/>
              </a:spcAft>
              <a:defRPr/>
            </a:pPr>
            <a:r>
              <a:rPr lang="en-US" dirty="0" smtClean="0"/>
              <a:t>What is the ARS?</a:t>
            </a:r>
          </a:p>
        </p:txBody>
      </p:sp>
      <p:sp>
        <p:nvSpPr>
          <p:cNvPr id="15363" name="Rectangle 3"/>
          <p:cNvSpPr>
            <a:spLocks noGrp="1" noChangeArrowheads="1"/>
          </p:cNvSpPr>
          <p:nvPr>
            <p:ph idx="1"/>
          </p:nvPr>
        </p:nvSpPr>
        <p:spPr/>
        <p:txBody>
          <a:bodyPr/>
          <a:lstStyle/>
          <a:p>
            <a:pPr eaLnBrk="1" hangingPunct="1"/>
            <a:r>
              <a:rPr lang="en-US" altLang="en-US" sz="2800" dirty="0" smtClean="0"/>
              <a:t>The ARS makes sure the information we have on file for establishments is correct</a:t>
            </a:r>
            <a:r>
              <a:rPr lang="en-US" altLang="en-US" sz="2800" dirty="0"/>
              <a:t>.</a:t>
            </a:r>
            <a:endParaRPr lang="en-US" altLang="en-US" sz="2800" dirty="0" smtClean="0"/>
          </a:p>
          <a:p>
            <a:pPr eaLnBrk="1" hangingPunct="1"/>
            <a:endParaRPr lang="en-US" altLang="en-US" sz="2000" dirty="0" smtClean="0"/>
          </a:p>
          <a:p>
            <a:pPr eaLnBrk="1" hangingPunct="1"/>
            <a:r>
              <a:rPr lang="en-US" altLang="en-US" sz="2800" dirty="0" smtClean="0"/>
              <a:t>This survey presents respondents with their current  </a:t>
            </a:r>
            <a:r>
              <a:rPr lang="en-US" altLang="en-US" sz="2800" i="1" dirty="0" smtClean="0">
                <a:solidFill>
                  <a:srgbClr val="FF0000"/>
                </a:solidFill>
              </a:rPr>
              <a:t>industry </a:t>
            </a:r>
            <a:r>
              <a:rPr lang="en-US" altLang="en-US" sz="2800" dirty="0" smtClean="0"/>
              <a:t>and </a:t>
            </a:r>
            <a:r>
              <a:rPr lang="en-US" altLang="en-US" sz="2800" i="1" dirty="0" smtClean="0">
                <a:solidFill>
                  <a:srgbClr val="FF0000"/>
                </a:solidFill>
              </a:rPr>
              <a:t>location</a:t>
            </a:r>
            <a:endParaRPr lang="en-US" altLang="en-US" sz="2800" dirty="0" smtClean="0"/>
          </a:p>
          <a:p>
            <a:pPr eaLnBrk="1" hangingPunct="1"/>
            <a:endParaRPr lang="en-US" altLang="en-US" sz="2000" dirty="0" smtClean="0"/>
          </a:p>
          <a:p>
            <a:pPr eaLnBrk="1" hangingPunct="1"/>
            <a:r>
              <a:rPr lang="en-US" altLang="en-US" sz="2800" dirty="0" smtClean="0"/>
              <a:t>Respondents are asked to either verify that the current information is correct, or provide updated information.</a:t>
            </a:r>
          </a:p>
        </p:txBody>
      </p:sp>
      <p:sp>
        <p:nvSpPr>
          <p:cNvPr id="15365" name="Slide Number Placeholder 4"/>
          <p:cNvSpPr>
            <a:spLocks noGrp="1"/>
          </p:cNvSpPr>
          <p:nvPr>
            <p:ph type="sldNum" sz="quarter" idx="4294967295"/>
          </p:nvPr>
        </p:nvSpPr>
        <p:spPr bwMode="auto">
          <a:xfrm>
            <a:off x="8001000" y="6324600"/>
            <a:ext cx="685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415B0FE-EECB-4384-BA73-B7C2E36E120D}" type="slidenum">
              <a:rPr lang="en-US" altLang="en-US" smtClean="0">
                <a:solidFill>
                  <a:srgbClr val="045C75"/>
                </a:solidFill>
              </a:rPr>
              <a:pPr/>
              <a:t>20</a:t>
            </a:fld>
            <a:endParaRPr lang="en-US" altLang="en-US" smtClean="0">
              <a:solidFill>
                <a:srgbClr val="045C75"/>
              </a:solidFill>
            </a:endParaRPr>
          </a:p>
        </p:txBody>
      </p:sp>
    </p:spTree>
    <p:extLst>
      <p:ext uri="{BB962C8B-B14F-4D97-AF65-F5344CB8AC3E}">
        <p14:creationId xmlns:p14="http://schemas.microsoft.com/office/powerpoint/2010/main" val="1769534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ARS needed?</a:t>
            </a:r>
            <a:endParaRPr lang="en-US" dirty="0"/>
          </a:p>
        </p:txBody>
      </p:sp>
      <p:sp>
        <p:nvSpPr>
          <p:cNvPr id="3" name="Content Placeholder 2"/>
          <p:cNvSpPr>
            <a:spLocks noGrp="1"/>
          </p:cNvSpPr>
          <p:nvPr>
            <p:ph idx="1"/>
          </p:nvPr>
        </p:nvSpPr>
        <p:spPr/>
        <p:txBody>
          <a:bodyPr/>
          <a:lstStyle/>
          <a:p>
            <a:r>
              <a:rPr lang="en-US" altLang="en-US" dirty="0" smtClean="0"/>
              <a:t>The basis </a:t>
            </a:r>
            <a:r>
              <a:rPr lang="en-US" altLang="en-US" dirty="0"/>
              <a:t>for sampling by industrial and geographic coding for CES, OES, OSHS, LAUS, MLS and BLS Wage programs is the QCEW file.</a:t>
            </a:r>
          </a:p>
          <a:p>
            <a:endParaRPr lang="en-US" dirty="0" smtClean="0"/>
          </a:p>
          <a:p>
            <a:r>
              <a:rPr lang="en-US" dirty="0" smtClean="0"/>
              <a:t>INDUSTRY and GEOGRAPHIC codes in QCEW flow to many other sources and it is important that they are accurate.</a:t>
            </a:r>
            <a:endParaRPr lang="en-US" dirty="0"/>
          </a:p>
        </p:txBody>
      </p:sp>
      <p:sp>
        <p:nvSpPr>
          <p:cNvPr id="4" name="Slide Number Placeholder 3"/>
          <p:cNvSpPr>
            <a:spLocks noGrp="1"/>
          </p:cNvSpPr>
          <p:nvPr>
            <p:ph type="sldNum" sz="quarter" idx="4294967295"/>
          </p:nvPr>
        </p:nvSpPr>
        <p:spPr>
          <a:xfrm>
            <a:off x="8001000" y="6324600"/>
            <a:ext cx="685800" cy="365125"/>
          </a:xfrm>
          <a:prstGeom prst="rect">
            <a:avLst/>
          </a:prstGeom>
        </p:spPr>
        <p:txBody>
          <a:bodyPr/>
          <a:lstStyle/>
          <a:p>
            <a:pPr>
              <a:defRPr/>
            </a:pPr>
            <a:fld id="{B6C6E8F7-90E9-4234-8F5E-1A49D6803471}" type="slidenum">
              <a:rPr lang="en-US" smtClean="0"/>
              <a:pPr>
                <a:defRPr/>
              </a:pPr>
              <a:t>21</a:t>
            </a:fld>
            <a:endParaRPr lang="en-US" dirty="0"/>
          </a:p>
        </p:txBody>
      </p:sp>
    </p:spTree>
    <p:extLst>
      <p:ext uri="{BB962C8B-B14F-4D97-AF65-F5344CB8AC3E}">
        <p14:creationId xmlns:p14="http://schemas.microsoft.com/office/powerpoint/2010/main" val="2409890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fontAlgn="auto" hangingPunct="1">
              <a:spcAft>
                <a:spcPts val="0"/>
              </a:spcAft>
              <a:defRPr/>
            </a:pPr>
            <a:r>
              <a:rPr lang="en-US" dirty="0" smtClean="0"/>
              <a:t>ARS Identifies </a:t>
            </a:r>
            <a:r>
              <a:rPr lang="en-US" dirty="0" err="1" smtClean="0"/>
              <a:t>Multis</a:t>
            </a:r>
            <a:endParaRPr lang="en-US" dirty="0" smtClean="0"/>
          </a:p>
        </p:txBody>
      </p:sp>
      <p:sp>
        <p:nvSpPr>
          <p:cNvPr id="17411" name="Rectangle 3"/>
          <p:cNvSpPr>
            <a:spLocks noGrp="1" noChangeArrowheads="1"/>
          </p:cNvSpPr>
          <p:nvPr>
            <p:ph idx="1"/>
          </p:nvPr>
        </p:nvSpPr>
        <p:spPr/>
        <p:txBody>
          <a:bodyPr/>
          <a:lstStyle/>
          <a:p>
            <a:pPr eaLnBrk="1" hangingPunct="1"/>
            <a:r>
              <a:rPr lang="en-US" altLang="en-US" dirty="0" smtClean="0"/>
              <a:t>The ARS also asks employers if they have opened up any additional locations</a:t>
            </a:r>
          </a:p>
          <a:p>
            <a:pPr eaLnBrk="1" hangingPunct="1"/>
            <a:endParaRPr lang="en-US" altLang="en-US" dirty="0" smtClean="0"/>
          </a:p>
          <a:p>
            <a:pPr eaLnBrk="1" hangingPunct="1"/>
            <a:r>
              <a:rPr lang="en-US" altLang="en-US" dirty="0" smtClean="0"/>
              <a:t>This is a major source that QCEW uses to determine if an employer should be a multiple-establishment employer</a:t>
            </a:r>
          </a:p>
        </p:txBody>
      </p:sp>
      <p:sp>
        <p:nvSpPr>
          <p:cNvPr id="17413" name="Slide Number Placeholder 4"/>
          <p:cNvSpPr>
            <a:spLocks noGrp="1"/>
          </p:cNvSpPr>
          <p:nvPr>
            <p:ph type="sldNum" sz="quarter" idx="4294967295"/>
          </p:nvPr>
        </p:nvSpPr>
        <p:spPr bwMode="auto">
          <a:xfrm>
            <a:off x="8001000" y="6324600"/>
            <a:ext cx="685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B1C31B-B690-4DCF-A754-33C48C7B351F}" type="slidenum">
              <a:rPr lang="en-US" altLang="en-US" smtClean="0">
                <a:solidFill>
                  <a:srgbClr val="045C75"/>
                </a:solidFill>
              </a:rPr>
              <a:pPr/>
              <a:t>22</a:t>
            </a:fld>
            <a:endParaRPr lang="en-US" altLang="en-US" smtClean="0">
              <a:solidFill>
                <a:srgbClr val="045C75"/>
              </a:solidFill>
            </a:endParaRPr>
          </a:p>
        </p:txBody>
      </p:sp>
    </p:spTree>
    <p:extLst>
      <p:ext uri="{BB962C8B-B14F-4D97-AF65-F5344CB8AC3E}">
        <p14:creationId xmlns:p14="http://schemas.microsoft.com/office/powerpoint/2010/main" val="2861655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fontAlgn="auto" hangingPunct="1">
              <a:spcAft>
                <a:spcPts val="0"/>
              </a:spcAft>
              <a:defRPr/>
            </a:pPr>
            <a:r>
              <a:rPr lang="en-US" dirty="0" smtClean="0"/>
              <a:t>ARS Three Year Cycle</a:t>
            </a:r>
          </a:p>
        </p:txBody>
      </p:sp>
      <p:sp>
        <p:nvSpPr>
          <p:cNvPr id="9221" name="Rectangle 3"/>
          <p:cNvSpPr>
            <a:spLocks noGrp="1" noChangeArrowheads="1"/>
          </p:cNvSpPr>
          <p:nvPr>
            <p:ph idx="1"/>
          </p:nvPr>
        </p:nvSpPr>
        <p:spPr/>
        <p:txBody>
          <a:bodyPr>
            <a:normAutofit fontScale="92500" lnSpcReduction="10000"/>
          </a:bodyPr>
          <a:lstStyle/>
          <a:p>
            <a:pPr marL="274320" indent="-274320" eaLnBrk="1" fontAlgn="auto" hangingPunct="1">
              <a:lnSpc>
                <a:spcPct val="130000"/>
              </a:lnSpc>
              <a:spcAft>
                <a:spcPts val="0"/>
              </a:spcAft>
              <a:defRPr/>
            </a:pPr>
            <a:r>
              <a:rPr lang="en-US" dirty="0" smtClean="0"/>
              <a:t>Conducted on a 3 year cycle so that 1/3 of eligible employers are selected each year</a:t>
            </a:r>
          </a:p>
          <a:p>
            <a:pPr marL="640080" lvl="1" indent="-246888" eaLnBrk="1" fontAlgn="auto" hangingPunct="1">
              <a:lnSpc>
                <a:spcPct val="130000"/>
              </a:lnSpc>
              <a:spcAft>
                <a:spcPts val="0"/>
              </a:spcAft>
              <a:buFont typeface="Wingdings" pitchFamily="2" charset="2"/>
              <a:buNone/>
              <a:defRPr/>
            </a:pPr>
            <a:endParaRPr lang="en-US" sz="1400" dirty="0" smtClean="0"/>
          </a:p>
          <a:p>
            <a:pPr marL="274320" indent="-274320" fontAlgn="auto">
              <a:spcAft>
                <a:spcPts val="0"/>
              </a:spcAft>
              <a:defRPr/>
            </a:pPr>
            <a:r>
              <a:rPr lang="en-US" dirty="0" smtClean="0"/>
              <a:t>Employers are selected based on the 7</a:t>
            </a:r>
            <a:r>
              <a:rPr lang="en-US" baseline="30000" dirty="0" smtClean="0"/>
              <a:t>th </a:t>
            </a:r>
            <a:r>
              <a:rPr lang="en-US" dirty="0" smtClean="0"/>
              <a:t>and 8</a:t>
            </a:r>
            <a:r>
              <a:rPr lang="en-US" baseline="30000" dirty="0" smtClean="0"/>
              <a:t>th</a:t>
            </a:r>
            <a:r>
              <a:rPr lang="en-US" dirty="0" smtClean="0"/>
              <a:t> digits of their EIN number</a:t>
            </a:r>
          </a:p>
          <a:p>
            <a:pPr marL="274320" indent="-274320" fontAlgn="auto">
              <a:spcAft>
                <a:spcPts val="0"/>
              </a:spcAft>
              <a:defRPr/>
            </a:pPr>
            <a:endParaRPr lang="en-US" dirty="0" smtClean="0"/>
          </a:p>
          <a:p>
            <a:pPr marL="274320" indent="-274320" fontAlgn="auto">
              <a:spcAft>
                <a:spcPts val="0"/>
              </a:spcAft>
              <a:defRPr/>
            </a:pPr>
            <a:r>
              <a:rPr lang="en-US" dirty="0" smtClean="0"/>
              <a:t>Selection pattern allows an even distribution of industries, locations, and size classes each year.</a:t>
            </a:r>
          </a:p>
        </p:txBody>
      </p:sp>
      <p:sp>
        <p:nvSpPr>
          <p:cNvPr id="19461" name="Slide Number Placeholder 4"/>
          <p:cNvSpPr>
            <a:spLocks noGrp="1"/>
          </p:cNvSpPr>
          <p:nvPr>
            <p:ph type="sldNum" sz="quarter" idx="4294967295"/>
          </p:nvPr>
        </p:nvSpPr>
        <p:spPr bwMode="auto">
          <a:xfrm>
            <a:off x="8001000" y="6324600"/>
            <a:ext cx="685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C8A2AC-9DEA-448F-86B2-6E17939CF710}" type="slidenum">
              <a:rPr lang="en-US" altLang="en-US" smtClean="0">
                <a:solidFill>
                  <a:srgbClr val="045C75"/>
                </a:solidFill>
              </a:rPr>
              <a:pPr/>
              <a:t>23</a:t>
            </a:fld>
            <a:endParaRPr lang="en-US" altLang="en-US" smtClean="0">
              <a:solidFill>
                <a:srgbClr val="045C75"/>
              </a:solidFill>
            </a:endParaRPr>
          </a:p>
        </p:txBody>
      </p:sp>
    </p:spTree>
    <p:extLst>
      <p:ext uri="{BB962C8B-B14F-4D97-AF65-F5344CB8AC3E}">
        <p14:creationId xmlns:p14="http://schemas.microsoft.com/office/powerpoint/2010/main" val="4048079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27666"/>
          <a:stretch/>
        </p:blipFill>
        <p:spPr>
          <a:xfrm>
            <a:off x="1623060" y="121176"/>
            <a:ext cx="6073140" cy="6736824"/>
          </a:xfrm>
          <a:prstGeom prst="rect">
            <a:avLst/>
          </a:prstGeom>
          <a:ln>
            <a:solidFill>
              <a:schemeClr val="accent1"/>
            </a:solidFill>
          </a:ln>
        </p:spPr>
      </p:pic>
    </p:spTree>
    <p:extLst>
      <p:ext uri="{BB962C8B-B14F-4D97-AF65-F5344CB8AC3E}">
        <p14:creationId xmlns:p14="http://schemas.microsoft.com/office/powerpoint/2010/main" val="2554651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Prepopulated Industry</a:t>
            </a:r>
            <a:endParaRPr lang="en-US" dirty="0"/>
          </a:p>
        </p:txBody>
      </p:sp>
      <p:pic>
        <p:nvPicPr>
          <p:cNvPr id="4" name="Picture 3"/>
          <p:cNvPicPr>
            <a:picLocks noChangeAspect="1"/>
          </p:cNvPicPr>
          <p:nvPr/>
        </p:nvPicPr>
        <p:blipFill>
          <a:blip r:embed="rId2"/>
          <a:stretch>
            <a:fillRect/>
          </a:stretch>
        </p:blipFill>
        <p:spPr>
          <a:xfrm>
            <a:off x="869699" y="1478726"/>
            <a:ext cx="7404601" cy="5089268"/>
          </a:xfrm>
          <a:prstGeom prst="rect">
            <a:avLst/>
          </a:prstGeom>
          <a:ln>
            <a:solidFill>
              <a:schemeClr val="accent1"/>
            </a:solidFill>
          </a:ln>
        </p:spPr>
      </p:pic>
    </p:spTree>
    <p:extLst>
      <p:ext uri="{BB962C8B-B14F-4D97-AF65-F5344CB8AC3E}">
        <p14:creationId xmlns:p14="http://schemas.microsoft.com/office/powerpoint/2010/main" val="543522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32334"/>
          <a:stretch/>
        </p:blipFill>
        <p:spPr>
          <a:xfrm>
            <a:off x="1592580" y="190499"/>
            <a:ext cx="6141720" cy="6553771"/>
          </a:xfrm>
          <a:prstGeom prst="rect">
            <a:avLst/>
          </a:prstGeom>
          <a:ln>
            <a:solidFill>
              <a:schemeClr val="accent1"/>
            </a:solidFill>
          </a:ln>
        </p:spPr>
      </p:pic>
    </p:spTree>
    <p:extLst>
      <p:ext uri="{BB962C8B-B14F-4D97-AF65-F5344CB8AC3E}">
        <p14:creationId xmlns:p14="http://schemas.microsoft.com/office/powerpoint/2010/main" val="2809838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fontAlgn="auto" hangingPunct="1">
              <a:spcAft>
                <a:spcPts val="0"/>
              </a:spcAft>
              <a:defRPr/>
            </a:pPr>
            <a:r>
              <a:rPr lang="en-US" dirty="0" smtClean="0"/>
              <a:t>Why display current information?</a:t>
            </a:r>
          </a:p>
        </p:txBody>
      </p:sp>
      <p:sp>
        <p:nvSpPr>
          <p:cNvPr id="15363" name="Rectangle 3"/>
          <p:cNvSpPr>
            <a:spLocks noGrp="1" noChangeArrowheads="1"/>
          </p:cNvSpPr>
          <p:nvPr>
            <p:ph idx="1"/>
          </p:nvPr>
        </p:nvSpPr>
        <p:spPr/>
        <p:txBody>
          <a:bodyPr/>
          <a:lstStyle/>
          <a:p>
            <a:pPr eaLnBrk="1" hangingPunct="1"/>
            <a:r>
              <a:rPr lang="en-US" altLang="en-US" sz="2800" dirty="0" smtClean="0"/>
              <a:t>25+ years ago, this survey was conducted without presenting the respondent with their current information. </a:t>
            </a:r>
          </a:p>
          <a:p>
            <a:pPr eaLnBrk="1" hangingPunct="1"/>
            <a:r>
              <a:rPr lang="en-US" altLang="en-US" sz="2800" dirty="0" smtClean="0"/>
              <a:t>Respondents were only asked to provide their current industry and location.</a:t>
            </a:r>
          </a:p>
          <a:p>
            <a:pPr eaLnBrk="1" hangingPunct="1"/>
            <a:r>
              <a:rPr lang="en-US" altLang="en-US" sz="2800" dirty="0" smtClean="0"/>
              <a:t>Using pre-populated data reduces:</a:t>
            </a:r>
          </a:p>
          <a:p>
            <a:pPr lvl="1" eaLnBrk="1" hangingPunct="1"/>
            <a:r>
              <a:rPr lang="en-US" altLang="en-US" sz="2400" dirty="0" smtClean="0"/>
              <a:t>Non-economic churn</a:t>
            </a:r>
          </a:p>
          <a:p>
            <a:pPr lvl="1" eaLnBrk="1" hangingPunct="1"/>
            <a:r>
              <a:rPr lang="en-US" altLang="en-US" sz="2400" dirty="0" smtClean="0"/>
              <a:t>Respondent burden</a:t>
            </a:r>
          </a:p>
          <a:p>
            <a:pPr lvl="1" eaLnBrk="1" hangingPunct="1"/>
            <a:r>
              <a:rPr lang="en-US" altLang="en-US" sz="2400" dirty="0" smtClean="0"/>
              <a:t>Data processing/review cost</a:t>
            </a:r>
          </a:p>
          <a:p>
            <a:pPr lvl="1" eaLnBrk="1" hangingPunct="1"/>
            <a:endParaRPr lang="en-US" altLang="en-US" sz="2400" dirty="0" smtClean="0"/>
          </a:p>
        </p:txBody>
      </p:sp>
      <p:sp>
        <p:nvSpPr>
          <p:cNvPr id="15365" name="Slide Number Placeholder 4"/>
          <p:cNvSpPr>
            <a:spLocks noGrp="1"/>
          </p:cNvSpPr>
          <p:nvPr>
            <p:ph type="sldNum" sz="quarter" idx="4294967295"/>
          </p:nvPr>
        </p:nvSpPr>
        <p:spPr bwMode="auto">
          <a:xfrm>
            <a:off x="8001000" y="6324600"/>
            <a:ext cx="685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415B0FE-EECB-4384-BA73-B7C2E36E120D}" type="slidenum">
              <a:rPr lang="en-US" altLang="en-US" smtClean="0">
                <a:solidFill>
                  <a:srgbClr val="045C75"/>
                </a:solidFill>
              </a:rPr>
              <a:pPr/>
              <a:t>27</a:t>
            </a:fld>
            <a:endParaRPr lang="en-US" altLang="en-US" smtClean="0">
              <a:solidFill>
                <a:srgbClr val="045C75"/>
              </a:solidFill>
            </a:endParaRPr>
          </a:p>
        </p:txBody>
      </p:sp>
    </p:spTree>
    <p:extLst>
      <p:ext uri="{BB962C8B-B14F-4D97-AF65-F5344CB8AC3E}">
        <p14:creationId xmlns:p14="http://schemas.microsoft.com/office/powerpoint/2010/main" val="1871195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457200" y="1828800"/>
            <a:ext cx="8229600" cy="3811386"/>
          </a:xfrm>
          <a:prstGeom prst="rect">
            <a:avLst/>
          </a:prstGeom>
        </p:spPr>
        <p:txBody>
          <a:bodyPr/>
          <a:lstStyle>
            <a:lvl1pPr marL="0" indent="0" algn="ctr" defTabSz="914400" rtl="0" eaLnBrk="1" latinLnBrk="0" hangingPunct="1">
              <a:lnSpc>
                <a:spcPts val="3400"/>
              </a:lnSpc>
              <a:spcBef>
                <a:spcPts val="600"/>
              </a:spcBef>
              <a:buFont typeface="Arial" panose="020B0604020202020204" pitchFamily="34" charset="0"/>
              <a:buNone/>
              <a:defRPr sz="3200" b="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b="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b="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b="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b="1"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3700"/>
              </a:lnSpc>
              <a:spcBef>
                <a:spcPts val="0"/>
              </a:spcBef>
            </a:pPr>
            <a:r>
              <a:rPr lang="en-US" dirty="0" smtClean="0"/>
              <a:t>Emily Thomas</a:t>
            </a:r>
          </a:p>
          <a:p>
            <a:pPr>
              <a:lnSpc>
                <a:spcPts val="3700"/>
              </a:lnSpc>
              <a:spcBef>
                <a:spcPts val="0"/>
              </a:spcBef>
            </a:pPr>
            <a:r>
              <a:rPr lang="en-US" b="0" dirty="0" smtClean="0"/>
              <a:t>Supervisory Economist</a:t>
            </a:r>
          </a:p>
          <a:p>
            <a:pPr>
              <a:lnSpc>
                <a:spcPts val="3700"/>
              </a:lnSpc>
              <a:spcBef>
                <a:spcPts val="0"/>
              </a:spcBef>
            </a:pPr>
            <a:r>
              <a:rPr lang="en-US" b="0" dirty="0" smtClean="0"/>
              <a:t>US Bureau of Labor Statistics</a:t>
            </a:r>
          </a:p>
          <a:p>
            <a:pPr>
              <a:lnSpc>
                <a:spcPts val="3700"/>
              </a:lnSpc>
              <a:spcBef>
                <a:spcPts val="0"/>
              </a:spcBef>
            </a:pPr>
            <a:r>
              <a:rPr lang="en-US" b="0" dirty="0" smtClean="0"/>
              <a:t>Quarterly Census of Employment and Wages</a:t>
            </a:r>
          </a:p>
          <a:p>
            <a:pPr>
              <a:lnSpc>
                <a:spcPts val="3700"/>
              </a:lnSpc>
              <a:spcBef>
                <a:spcPts val="0"/>
              </a:spcBef>
            </a:pPr>
            <a:r>
              <a:rPr lang="en-US" b="0" dirty="0" smtClean="0">
                <a:hlinkClick r:id="rId2"/>
              </a:rPr>
              <a:t>www.bls.gov/cew</a:t>
            </a:r>
            <a:r>
              <a:rPr lang="en-US" b="0" dirty="0" smtClean="0"/>
              <a:t> </a:t>
            </a:r>
          </a:p>
          <a:p>
            <a:pPr>
              <a:lnSpc>
                <a:spcPts val="3700"/>
              </a:lnSpc>
              <a:spcBef>
                <a:spcPts val="0"/>
              </a:spcBef>
            </a:pPr>
            <a:r>
              <a:rPr lang="en-US" b="0" dirty="0" smtClean="0"/>
              <a:t>Thomas.Emily@bls.gov </a:t>
            </a:r>
            <a:endParaRPr lang="en-US" b="0" dirty="0"/>
          </a:p>
        </p:txBody>
      </p:sp>
    </p:spTree>
    <p:extLst>
      <p:ext uri="{BB962C8B-B14F-4D97-AF65-F5344CB8AC3E}">
        <p14:creationId xmlns:p14="http://schemas.microsoft.com/office/powerpoint/2010/main" val="153521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the Quarterly Census of Employment and Wages (QCEW)?</a:t>
            </a:r>
            <a:br>
              <a:rPr lang="en-US" altLang="en-US" dirty="0"/>
            </a:br>
            <a:endParaRPr lang="en-US" dirty="0"/>
          </a:p>
        </p:txBody>
      </p:sp>
      <p:sp>
        <p:nvSpPr>
          <p:cNvPr id="4" name="Content Placeholder 2"/>
          <p:cNvSpPr>
            <a:spLocks noGrp="1"/>
          </p:cNvSpPr>
          <p:nvPr>
            <p:ph idx="1"/>
          </p:nvPr>
        </p:nvSpPr>
        <p:spPr>
          <a:xfrm>
            <a:off x="457200" y="1987132"/>
            <a:ext cx="8229600" cy="3992563"/>
          </a:xfrm>
        </p:spPr>
        <p:txBody>
          <a:bodyPr/>
          <a:lstStyle/>
          <a:p>
            <a:pPr>
              <a:spcBef>
                <a:spcPts val="1200"/>
              </a:spcBef>
            </a:pPr>
            <a:r>
              <a:rPr lang="en-US" altLang="en-US" sz="2000" dirty="0"/>
              <a:t>QCEW is a Fed-State program that partners with Unemployment Insurance Tax departments in each </a:t>
            </a:r>
            <a:r>
              <a:rPr lang="en-US" altLang="en-US" sz="2000" dirty="0" smtClean="0"/>
              <a:t>state </a:t>
            </a:r>
            <a:r>
              <a:rPr lang="en-US" altLang="en-US" sz="2000" dirty="0"/>
              <a:t>to collect and publish employment and wage information at the local County and MSA </a:t>
            </a:r>
            <a:r>
              <a:rPr lang="en-US" altLang="en-US" sz="2000" dirty="0" smtClean="0"/>
              <a:t>levels</a:t>
            </a:r>
            <a:endParaRPr lang="en-US" altLang="en-US" sz="2000" dirty="0"/>
          </a:p>
          <a:p>
            <a:pPr>
              <a:spcBef>
                <a:spcPts val="1200"/>
              </a:spcBef>
            </a:pPr>
            <a:r>
              <a:rPr lang="en-US" sz="2000" dirty="0" smtClean="0"/>
              <a:t>Publishes monthly </a:t>
            </a:r>
            <a:r>
              <a:rPr lang="en-US" sz="2000" dirty="0"/>
              <a:t>employment and quarterly wages for </a:t>
            </a:r>
            <a:r>
              <a:rPr lang="en-US" sz="2000" dirty="0" smtClean="0"/>
              <a:t>over 10 million establishments covering 97</a:t>
            </a:r>
            <a:r>
              <a:rPr lang="en-US" sz="2000" dirty="0"/>
              <a:t>% of U.S. </a:t>
            </a:r>
            <a:r>
              <a:rPr lang="en-US" sz="2000" dirty="0" smtClean="0"/>
              <a:t>workers.</a:t>
            </a:r>
            <a:endParaRPr lang="en-US" altLang="en-US" sz="2000" dirty="0" smtClean="0"/>
          </a:p>
          <a:p>
            <a:pPr>
              <a:spcBef>
                <a:spcPts val="1200"/>
              </a:spcBef>
            </a:pPr>
            <a:r>
              <a:rPr lang="en-US" sz="2000" dirty="0" smtClean="0"/>
              <a:t>Publishes </a:t>
            </a:r>
            <a:r>
              <a:rPr lang="en-US" sz="2000" dirty="0"/>
              <a:t>county-level summaries of monthly employment and quarterly wages by </a:t>
            </a:r>
            <a:r>
              <a:rPr lang="en-US" sz="2000" dirty="0" smtClean="0"/>
              <a:t>industry.</a:t>
            </a:r>
            <a:endParaRPr lang="en-US" sz="2000" dirty="0"/>
          </a:p>
          <a:p>
            <a:pPr lvl="1">
              <a:spcBef>
                <a:spcPts val="1200"/>
              </a:spcBef>
            </a:pPr>
            <a:r>
              <a:rPr lang="en-US" sz="2000" dirty="0" smtClean="0"/>
              <a:t>2-</a:t>
            </a:r>
            <a:r>
              <a:rPr lang="en-US" sz="2000" dirty="0"/>
              <a:t>, 3-, 4-, 5-, and 6-digit NAICS industry </a:t>
            </a:r>
            <a:r>
              <a:rPr lang="en-US" sz="2000" dirty="0" smtClean="0"/>
              <a:t>detail</a:t>
            </a:r>
            <a:endParaRPr lang="en-US" altLang="en-US" sz="2000" dirty="0"/>
          </a:p>
          <a:p>
            <a:pPr>
              <a:spcBef>
                <a:spcPts val="1200"/>
              </a:spcBef>
            </a:pPr>
            <a:r>
              <a:rPr lang="en-US" altLang="en-US" sz="2000" dirty="0"/>
              <a:t>QCEW also serves as </a:t>
            </a:r>
            <a:r>
              <a:rPr lang="en-US" altLang="en-US" sz="2000" dirty="0" smtClean="0"/>
              <a:t>the </a:t>
            </a:r>
            <a:r>
              <a:rPr lang="en-US" sz="2000" dirty="0" smtClean="0"/>
              <a:t>universe sample for </a:t>
            </a:r>
            <a:r>
              <a:rPr lang="en-US" sz="2000" dirty="0"/>
              <a:t>BLS sample-based </a:t>
            </a:r>
            <a:r>
              <a:rPr lang="en-US" sz="2000" dirty="0" smtClean="0"/>
              <a:t>surveys.</a:t>
            </a:r>
            <a:endParaRPr lang="en-US" sz="2000" dirty="0"/>
          </a:p>
        </p:txBody>
      </p:sp>
    </p:spTree>
    <p:extLst>
      <p:ext uri="{BB962C8B-B14F-4D97-AF65-F5344CB8AC3E}">
        <p14:creationId xmlns:p14="http://schemas.microsoft.com/office/powerpoint/2010/main" val="977718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28574"/>
            <a:ext cx="8843963" cy="2000249"/>
          </a:xfrm>
        </p:spPr>
        <p:txBody>
          <a:bodyPr/>
          <a:lstStyle/>
          <a:p>
            <a:r>
              <a:rPr lang="en-US" altLang="en-US" sz="4000" dirty="0">
                <a:sym typeface="Arial" panose="020B0604020202020204" pitchFamily="34" charset="0"/>
              </a:rPr>
              <a:t>Uses of Quarterly Census </a:t>
            </a:r>
            <a:r>
              <a:rPr lang="en-US" altLang="en-US" sz="4000" dirty="0" smtClean="0">
                <a:sym typeface="Arial" panose="020B0604020202020204" pitchFamily="34" charset="0"/>
              </a:rPr>
              <a:t>of </a:t>
            </a:r>
            <a:br>
              <a:rPr lang="en-US" altLang="en-US" sz="4000" dirty="0" smtClean="0">
                <a:sym typeface="Arial" panose="020B0604020202020204" pitchFamily="34" charset="0"/>
              </a:rPr>
            </a:br>
            <a:r>
              <a:rPr lang="en-US" altLang="en-US" sz="4000" dirty="0" smtClean="0">
                <a:sym typeface="Arial" panose="020B0604020202020204" pitchFamily="34" charset="0"/>
              </a:rPr>
              <a:t>Employment and Wages Data</a:t>
            </a:r>
            <a:r>
              <a:rPr lang="en-US" altLang="en-US" dirty="0">
                <a:solidFill>
                  <a:srgbClr val="808080"/>
                </a:solidFill>
                <a:ea typeface="ヒラギノ角ゴ ProN W6" pitchFamily="-111" charset="-128"/>
                <a:sym typeface="Arial" panose="020B0604020202020204" pitchFamily="34" charset="0"/>
              </a:rPr>
              <a:t/>
            </a:r>
            <a:br>
              <a:rPr lang="en-US" altLang="en-US" dirty="0">
                <a:solidFill>
                  <a:srgbClr val="808080"/>
                </a:solidFill>
                <a:ea typeface="ヒラギノ角ゴ ProN W6" pitchFamily="-111" charset="-128"/>
                <a:sym typeface="Arial" panose="020B0604020202020204" pitchFamily="34" charset="0"/>
              </a:rPr>
            </a:br>
            <a:endParaRPr lang="en-US" dirty="0"/>
          </a:p>
        </p:txBody>
      </p:sp>
      <p:pic>
        <p:nvPicPr>
          <p:cNvPr id="4" name="Picture 3"/>
          <p:cNvPicPr>
            <a:picLocks noChangeAspect="1"/>
          </p:cNvPicPr>
          <p:nvPr/>
        </p:nvPicPr>
        <p:blipFill>
          <a:blip r:embed="rId2"/>
          <a:stretch>
            <a:fillRect/>
          </a:stretch>
        </p:blipFill>
        <p:spPr>
          <a:xfrm>
            <a:off x="171450" y="1223963"/>
            <a:ext cx="8553450" cy="5238750"/>
          </a:xfrm>
          <a:prstGeom prst="rect">
            <a:avLst/>
          </a:prstGeom>
        </p:spPr>
      </p:pic>
    </p:spTree>
    <p:extLst>
      <p:ext uri="{BB962C8B-B14F-4D97-AF65-F5344CB8AC3E}">
        <p14:creationId xmlns:p14="http://schemas.microsoft.com/office/powerpoint/2010/main" val="667691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Data Collection in QCEW</a:t>
            </a:r>
            <a:endParaRPr lang="en-US" dirty="0"/>
          </a:p>
        </p:txBody>
      </p:sp>
      <p:sp>
        <p:nvSpPr>
          <p:cNvPr id="3" name="Content Placeholder 2"/>
          <p:cNvSpPr>
            <a:spLocks noGrp="1"/>
          </p:cNvSpPr>
          <p:nvPr>
            <p:ph idx="1"/>
          </p:nvPr>
        </p:nvSpPr>
        <p:spPr>
          <a:xfrm>
            <a:off x="457200" y="2163217"/>
            <a:ext cx="8229600" cy="3870960"/>
          </a:xfrm>
        </p:spPr>
        <p:txBody>
          <a:bodyPr/>
          <a:lstStyle/>
          <a:p>
            <a:r>
              <a:rPr lang="en-US" dirty="0" smtClean="0"/>
              <a:t>BLS </a:t>
            </a:r>
            <a:r>
              <a:rPr lang="en-US" dirty="0"/>
              <a:t>3020 - Multiple Worksite Report (</a:t>
            </a:r>
            <a:r>
              <a:rPr lang="en-US" dirty="0" smtClean="0"/>
              <a:t>MWR)</a:t>
            </a:r>
          </a:p>
          <a:p>
            <a:endParaRPr lang="en-US" dirty="0"/>
          </a:p>
          <a:p>
            <a:r>
              <a:rPr lang="en-US" dirty="0" smtClean="0"/>
              <a:t>BLS </a:t>
            </a:r>
            <a:r>
              <a:rPr lang="en-US" dirty="0"/>
              <a:t>3023 – Annual Refiling Survey (ARS)</a:t>
            </a:r>
          </a:p>
          <a:p>
            <a:endParaRPr lang="en-US" dirty="0"/>
          </a:p>
        </p:txBody>
      </p:sp>
    </p:spTree>
    <p:extLst>
      <p:ext uri="{BB962C8B-B14F-4D97-AF65-F5344CB8AC3E}">
        <p14:creationId xmlns:p14="http://schemas.microsoft.com/office/powerpoint/2010/main" val="3230336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Multiple Worksite Report (MWR)</a:t>
            </a:r>
            <a:endParaRPr lang="en-US" dirty="0"/>
          </a:p>
        </p:txBody>
      </p:sp>
    </p:spTree>
    <p:extLst>
      <p:ext uri="{BB962C8B-B14F-4D97-AF65-F5344CB8AC3E}">
        <p14:creationId xmlns:p14="http://schemas.microsoft.com/office/powerpoint/2010/main" val="207024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QCEW - MWR</a:t>
            </a:r>
            <a:endParaRPr lang="en-US" dirty="0"/>
          </a:p>
        </p:txBody>
      </p:sp>
      <p:sp>
        <p:nvSpPr>
          <p:cNvPr id="3" name="Content Placeholder 2"/>
          <p:cNvSpPr>
            <a:spLocks noGrp="1"/>
          </p:cNvSpPr>
          <p:nvPr>
            <p:ph idx="1"/>
          </p:nvPr>
        </p:nvSpPr>
        <p:spPr/>
        <p:txBody>
          <a:bodyPr/>
          <a:lstStyle/>
          <a:p>
            <a:r>
              <a:rPr lang="en-US" sz="2400" dirty="0" smtClean="0"/>
              <a:t>QCEW states receive the Quarterly Contribution Report (QCR) from UI Tax on a monthly basis. This report contains monthly employment and quarterly wages for each firm operating in the state.</a:t>
            </a:r>
          </a:p>
          <a:p>
            <a:endParaRPr lang="en-US" sz="2400" dirty="0" smtClean="0"/>
          </a:p>
          <a:p>
            <a:r>
              <a:rPr lang="en-US" sz="2400" dirty="0" smtClean="0"/>
              <a:t>For single-establishment firms, this is sufficient for QCEW.</a:t>
            </a:r>
          </a:p>
          <a:p>
            <a:endParaRPr lang="en-US" sz="2400" dirty="0" smtClean="0"/>
          </a:p>
          <a:p>
            <a:r>
              <a:rPr lang="en-US" sz="2400" dirty="0" smtClean="0"/>
              <a:t>For multi-establishment firms, QCEW supplements this with the </a:t>
            </a:r>
            <a:r>
              <a:rPr lang="en-US" sz="2400" b="1" dirty="0" smtClean="0"/>
              <a:t>Multiple Worksite Report </a:t>
            </a:r>
            <a:r>
              <a:rPr lang="en-US" sz="2400" dirty="0" smtClean="0"/>
              <a:t>so that we have detailed NAICS and CTY level employment and wage data.</a:t>
            </a:r>
            <a:endParaRPr lang="en-US" sz="2400" dirty="0"/>
          </a:p>
        </p:txBody>
      </p:sp>
    </p:spTree>
    <p:extLst>
      <p:ext uri="{BB962C8B-B14F-4D97-AF65-F5344CB8AC3E}">
        <p14:creationId xmlns:p14="http://schemas.microsoft.com/office/powerpoint/2010/main" val="1284409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files an MWR?</a:t>
            </a:r>
            <a:endParaRPr lang="en-US" dirty="0"/>
          </a:p>
        </p:txBody>
      </p:sp>
      <p:sp>
        <p:nvSpPr>
          <p:cNvPr id="3" name="Content Placeholder 2"/>
          <p:cNvSpPr>
            <a:spLocks noGrp="1"/>
          </p:cNvSpPr>
          <p:nvPr>
            <p:ph idx="1"/>
          </p:nvPr>
        </p:nvSpPr>
        <p:spPr/>
        <p:txBody>
          <a:bodyPr/>
          <a:lstStyle/>
          <a:p>
            <a:r>
              <a:rPr lang="en-US" sz="2400" dirty="0"/>
              <a:t>Most multi-location employers with a total of 10 or more employees combined in their secondary locations are required or requested to complete the MWR. </a:t>
            </a:r>
            <a:endParaRPr lang="en-US" sz="2400" dirty="0" smtClean="0"/>
          </a:p>
          <a:p>
            <a:endParaRPr lang="en-US" sz="2400" dirty="0" smtClean="0"/>
          </a:p>
          <a:p>
            <a:r>
              <a:rPr lang="en-US" sz="2400" dirty="0" smtClean="0"/>
              <a:t>An </a:t>
            </a:r>
            <a:r>
              <a:rPr lang="en-US" sz="2400" dirty="0"/>
              <a:t>employer's primary location is the location with the most employment in a State. All other locations within the State are secondary locations</a:t>
            </a:r>
            <a:r>
              <a:rPr lang="en-US" sz="2400" dirty="0" smtClean="0"/>
              <a:t>.</a:t>
            </a:r>
          </a:p>
          <a:p>
            <a:endParaRPr lang="en-US" sz="2400" dirty="0"/>
          </a:p>
          <a:p>
            <a:r>
              <a:rPr lang="en-US" sz="2400" dirty="0" smtClean="0"/>
              <a:t>The MWR is </a:t>
            </a:r>
            <a:r>
              <a:rPr lang="en-US" sz="2400" b="1" dirty="0" smtClean="0"/>
              <a:t>mandatory</a:t>
            </a:r>
            <a:r>
              <a:rPr lang="en-US" sz="2400" dirty="0" smtClean="0"/>
              <a:t> in 31 states</a:t>
            </a:r>
          </a:p>
          <a:p>
            <a:endParaRPr lang="en-US" sz="2400" dirty="0" smtClean="0"/>
          </a:p>
        </p:txBody>
      </p:sp>
    </p:spTree>
    <p:extLst>
      <p:ext uri="{BB962C8B-B14F-4D97-AF65-F5344CB8AC3E}">
        <p14:creationId xmlns:p14="http://schemas.microsoft.com/office/powerpoint/2010/main" val="3714254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do we collect the MWR?</a:t>
            </a:r>
            <a:endParaRPr lang="en-US" dirty="0"/>
          </a:p>
        </p:txBody>
      </p:sp>
      <p:pic>
        <p:nvPicPr>
          <p:cNvPr id="4" name="Content Placeholder 3"/>
          <p:cNvPicPr>
            <a:picLocks noGrp="1" noChangeAspect="1"/>
          </p:cNvPicPr>
          <p:nvPr>
            <p:ph idx="1"/>
          </p:nvPr>
        </p:nvPicPr>
        <p:blipFill>
          <a:blip r:embed="rId2"/>
          <a:stretch>
            <a:fillRect/>
          </a:stretch>
        </p:blipFill>
        <p:spPr>
          <a:xfrm>
            <a:off x="473729" y="1722438"/>
            <a:ext cx="5233615" cy="2549311"/>
          </a:xfrm>
          <a:prstGeom prst="rect">
            <a:avLst/>
          </a:prstGeom>
        </p:spPr>
      </p:pic>
      <p:sp>
        <p:nvSpPr>
          <p:cNvPr id="5" name="Oval 4"/>
          <p:cNvSpPr/>
          <p:nvPr/>
        </p:nvSpPr>
        <p:spPr>
          <a:xfrm>
            <a:off x="3671248" y="2593076"/>
            <a:ext cx="245659" cy="2320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ight Arrow 8"/>
          <p:cNvSpPr/>
          <p:nvPr/>
        </p:nvSpPr>
        <p:spPr>
          <a:xfrm rot="20982476">
            <a:off x="4138545" y="2370110"/>
            <a:ext cx="1572072" cy="22267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TextBox 9"/>
          <p:cNvSpPr txBox="1"/>
          <p:nvPr/>
        </p:nvSpPr>
        <p:spPr>
          <a:xfrm>
            <a:off x="6075833" y="1388068"/>
            <a:ext cx="2761091" cy="1146412"/>
          </a:xfrm>
          <a:prstGeom prst="rect">
            <a:avLst/>
          </a:prstGeom>
        </p:spPr>
        <p:txBody>
          <a:bodyPr vert="horz" wrap="none" lIns="91440" tIns="45720" rIns="91440" bIns="45720" rtlCol="0" anchor="ctr">
            <a:norm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b="1" i="0" u="sng" strike="noStrike" kern="1200" cap="none" spc="0" normalizeH="0" baseline="0" noProof="0" dirty="0" smtClean="0">
                <a:ln>
                  <a:noFill/>
                </a:ln>
                <a:effectLst/>
                <a:uLnTx/>
                <a:uFillTx/>
                <a:latin typeface="Tahoma" pitchFamily="34" charset="0"/>
                <a:ea typeface="+mj-ea"/>
                <a:cs typeface="Tahoma" pitchFamily="34" charset="0"/>
              </a:rPr>
              <a:t>Company ABC’s UI Report</a:t>
            </a:r>
          </a:p>
          <a:p>
            <a:pPr marL="0" marR="0" indent="0" algn="ctr" defTabSz="914400" rtl="0" eaLnBrk="1" fontAlgn="auto" latinLnBrk="0" hangingPunct="1">
              <a:lnSpc>
                <a:spcPct val="100000"/>
              </a:lnSpc>
              <a:spcBef>
                <a:spcPct val="0"/>
              </a:spcBef>
              <a:spcAft>
                <a:spcPts val="0"/>
              </a:spcAft>
              <a:buClrTx/>
              <a:buSzTx/>
              <a:buFontTx/>
              <a:buNone/>
              <a:tabLst/>
            </a:pPr>
            <a:r>
              <a:rPr lang="en-US" dirty="0" smtClean="0">
                <a:latin typeface="Tahoma" pitchFamily="34" charset="0"/>
                <a:ea typeface="+mj-ea"/>
                <a:cs typeface="Tahoma" pitchFamily="34" charset="0"/>
              </a:rPr>
              <a:t>-Reports E&amp;W in CTY 123</a:t>
            </a:r>
            <a:endParaRPr lang="en-US" dirty="0">
              <a:latin typeface="Tahoma" pitchFamily="34" charset="0"/>
              <a:ea typeface="+mj-ea"/>
              <a:cs typeface="Tahoma" pitchFamily="34" charset="0"/>
            </a:endParaRPr>
          </a:p>
          <a:p>
            <a:pPr marL="0" marR="0" indent="0" algn="ctr" defTabSz="914400" rtl="0" eaLnBrk="1" fontAlgn="auto" latinLnBrk="0" hangingPunct="1">
              <a:lnSpc>
                <a:spcPct val="100000"/>
              </a:lnSpc>
              <a:spcBef>
                <a:spcPct val="0"/>
              </a:spcBef>
              <a:spcAft>
                <a:spcPts val="0"/>
              </a:spcAft>
              <a:buClrTx/>
              <a:buSzTx/>
              <a:buFontTx/>
              <a:buNone/>
              <a:tabLst/>
            </a:pPr>
            <a:r>
              <a:rPr lang="en-US" dirty="0" smtClean="0">
                <a:latin typeface="Tahoma" pitchFamily="34" charset="0"/>
                <a:ea typeface="+mj-ea"/>
                <a:cs typeface="Tahoma" pitchFamily="34" charset="0"/>
              </a:rPr>
              <a:t>-All E&amp;W in retail industry</a:t>
            </a:r>
          </a:p>
        </p:txBody>
      </p:sp>
      <p:sp>
        <p:nvSpPr>
          <p:cNvPr id="11" name="Oval 10"/>
          <p:cNvSpPr/>
          <p:nvPr/>
        </p:nvSpPr>
        <p:spPr>
          <a:xfrm>
            <a:off x="2538484" y="3643952"/>
            <a:ext cx="300250" cy="2729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Oval 11"/>
          <p:cNvSpPr/>
          <p:nvPr/>
        </p:nvSpPr>
        <p:spPr>
          <a:xfrm>
            <a:off x="3166281" y="2975212"/>
            <a:ext cx="95534" cy="10918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Oval 12"/>
          <p:cNvSpPr/>
          <p:nvPr/>
        </p:nvSpPr>
        <p:spPr>
          <a:xfrm>
            <a:off x="3916907" y="3357349"/>
            <a:ext cx="95535" cy="9553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Oval 13"/>
          <p:cNvSpPr/>
          <p:nvPr/>
        </p:nvSpPr>
        <p:spPr>
          <a:xfrm>
            <a:off x="1599062" y="3753133"/>
            <a:ext cx="95535" cy="9553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Right Arrow 17"/>
          <p:cNvSpPr/>
          <p:nvPr/>
        </p:nvSpPr>
        <p:spPr>
          <a:xfrm rot="3570977">
            <a:off x="2499621" y="4535189"/>
            <a:ext cx="1572072" cy="23991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 name="TextBox 19"/>
          <p:cNvSpPr txBox="1"/>
          <p:nvPr/>
        </p:nvSpPr>
        <p:spPr>
          <a:xfrm>
            <a:off x="3916907" y="4966303"/>
            <a:ext cx="2761091" cy="1146412"/>
          </a:xfrm>
          <a:prstGeom prst="rect">
            <a:avLst/>
          </a:prstGeom>
        </p:spPr>
        <p:txBody>
          <a:bodyPr vert="horz" wrap="none" lIns="91440" tIns="45720" rIns="91440" bIns="45720" rtlCol="0" anchor="ctr">
            <a:norm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b="1" i="0" u="sng" strike="noStrike" kern="1200" cap="none" spc="0" normalizeH="0" baseline="0" noProof="0" dirty="0" smtClean="0">
                <a:ln>
                  <a:noFill/>
                </a:ln>
                <a:solidFill>
                  <a:schemeClr val="accent3"/>
                </a:solidFill>
                <a:effectLst/>
                <a:uLnTx/>
                <a:uFillTx/>
                <a:latin typeface="Tahoma" pitchFamily="34" charset="0"/>
                <a:ea typeface="+mj-ea"/>
                <a:cs typeface="Tahoma" pitchFamily="34" charset="0"/>
              </a:rPr>
              <a:t>Company XYZ’s UI Report</a:t>
            </a:r>
          </a:p>
          <a:p>
            <a:pPr marL="0" marR="0" indent="0" algn="ctr" defTabSz="914400" rtl="0" eaLnBrk="1" fontAlgn="auto" latinLnBrk="0" hangingPunct="1">
              <a:lnSpc>
                <a:spcPct val="100000"/>
              </a:lnSpc>
              <a:spcBef>
                <a:spcPct val="0"/>
              </a:spcBef>
              <a:spcAft>
                <a:spcPts val="0"/>
              </a:spcAft>
              <a:buClrTx/>
              <a:buSzTx/>
              <a:buFontTx/>
              <a:buNone/>
              <a:tabLst/>
            </a:pPr>
            <a:r>
              <a:rPr lang="en-US" dirty="0" smtClean="0">
                <a:solidFill>
                  <a:schemeClr val="accent3"/>
                </a:solidFill>
                <a:latin typeface="Tahoma" pitchFamily="34" charset="0"/>
                <a:ea typeface="+mj-ea"/>
                <a:cs typeface="Tahoma" pitchFamily="34" charset="0"/>
              </a:rPr>
              <a:t>-Reports E&amp;W in CTY 789</a:t>
            </a:r>
            <a:endParaRPr lang="en-US" dirty="0">
              <a:solidFill>
                <a:schemeClr val="accent3"/>
              </a:solidFill>
              <a:latin typeface="Tahoma" pitchFamily="34" charset="0"/>
              <a:ea typeface="+mj-ea"/>
              <a:cs typeface="Tahoma" pitchFamily="34" charset="0"/>
            </a:endParaRPr>
          </a:p>
          <a:p>
            <a:pPr marL="0" marR="0" indent="0" algn="ctr" defTabSz="914400" rtl="0" eaLnBrk="1" fontAlgn="auto" latinLnBrk="0" hangingPunct="1">
              <a:lnSpc>
                <a:spcPct val="100000"/>
              </a:lnSpc>
              <a:spcBef>
                <a:spcPct val="0"/>
              </a:spcBef>
              <a:spcAft>
                <a:spcPts val="0"/>
              </a:spcAft>
              <a:buClrTx/>
              <a:buSzTx/>
              <a:buFontTx/>
              <a:buNone/>
              <a:tabLst/>
            </a:pPr>
            <a:r>
              <a:rPr lang="en-US" dirty="0" smtClean="0">
                <a:solidFill>
                  <a:schemeClr val="accent3"/>
                </a:solidFill>
                <a:latin typeface="Tahoma" pitchFamily="34" charset="0"/>
                <a:ea typeface="+mj-ea"/>
                <a:cs typeface="Tahoma" pitchFamily="34" charset="0"/>
              </a:rPr>
              <a:t>-All E&amp;W in retail industry</a:t>
            </a:r>
          </a:p>
        </p:txBody>
      </p:sp>
      <p:sp>
        <p:nvSpPr>
          <p:cNvPr id="21" name="Down Arrow 20"/>
          <p:cNvSpPr/>
          <p:nvPr/>
        </p:nvSpPr>
        <p:spPr>
          <a:xfrm>
            <a:off x="1570629" y="3996090"/>
            <a:ext cx="152399" cy="1159314"/>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ight Arrow 24"/>
          <p:cNvSpPr/>
          <p:nvPr/>
        </p:nvSpPr>
        <p:spPr>
          <a:xfrm rot="12601842">
            <a:off x="1923631" y="2549285"/>
            <a:ext cx="1207145" cy="16298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Right Arrow 26"/>
          <p:cNvSpPr/>
          <p:nvPr/>
        </p:nvSpPr>
        <p:spPr>
          <a:xfrm rot="604832">
            <a:off x="4133640" y="3558166"/>
            <a:ext cx="1760222" cy="12926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TextBox 28"/>
          <p:cNvSpPr txBox="1"/>
          <p:nvPr/>
        </p:nvSpPr>
        <p:spPr>
          <a:xfrm>
            <a:off x="862650" y="5155404"/>
            <a:ext cx="1663894" cy="914400"/>
          </a:xfrm>
          <a:prstGeom prst="rect">
            <a:avLst/>
          </a:prstGeom>
        </p:spPr>
        <p:txBody>
          <a:bodyPr vert="horz" wrap="none" lIns="91440" tIns="45720" rIns="91440" bIns="45720" rtlCol="0" anchor="ctr">
            <a:norm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b="1" i="0" u="sng" strike="noStrike" kern="1200" cap="none" spc="0" normalizeH="0" baseline="0" noProof="0" dirty="0" smtClean="0">
                <a:ln>
                  <a:noFill/>
                </a:ln>
                <a:solidFill>
                  <a:srgbClr val="C00000"/>
                </a:solidFill>
                <a:effectLst/>
                <a:uLnTx/>
                <a:uFillTx/>
                <a:latin typeface="Tahoma" pitchFamily="34" charset="0"/>
                <a:ea typeface="+mj-ea"/>
                <a:cs typeface="Tahoma" pitchFamily="34" charset="0"/>
              </a:rPr>
              <a:t>Location 1</a:t>
            </a:r>
          </a:p>
          <a:p>
            <a:pPr marL="0" marR="0" indent="0" algn="ctr" defTabSz="914400" rtl="0" eaLnBrk="1" fontAlgn="auto" latinLnBrk="0" hangingPunct="1">
              <a:lnSpc>
                <a:spcPct val="100000"/>
              </a:lnSpc>
              <a:spcBef>
                <a:spcPct val="0"/>
              </a:spcBef>
              <a:spcAft>
                <a:spcPts val="0"/>
              </a:spcAft>
              <a:buClrTx/>
              <a:buSzTx/>
              <a:buFontTx/>
              <a:buNone/>
              <a:tabLst/>
            </a:pPr>
            <a:r>
              <a:rPr lang="en-US" sz="1400" dirty="0" smtClean="0">
                <a:solidFill>
                  <a:srgbClr val="C00000"/>
                </a:solidFill>
                <a:latin typeface="Tahoma" pitchFamily="34" charset="0"/>
                <a:ea typeface="+mj-ea"/>
                <a:cs typeface="Tahoma" pitchFamily="34" charset="0"/>
              </a:rPr>
              <a:t>-County 111</a:t>
            </a:r>
          </a:p>
          <a:p>
            <a:pPr marL="0" marR="0" indent="0" algn="ctr" defTabSz="914400" rtl="0" eaLnBrk="1" fontAlgn="auto" latinLnBrk="0" hangingPunct="1">
              <a:lnSpc>
                <a:spcPct val="100000"/>
              </a:lnSpc>
              <a:spcBef>
                <a:spcPct val="0"/>
              </a:spcBef>
              <a:spcAft>
                <a:spcPts val="0"/>
              </a:spcAft>
              <a:buClrTx/>
              <a:buSzTx/>
              <a:buFontTx/>
              <a:buNone/>
              <a:tabLst/>
            </a:pPr>
            <a:r>
              <a:rPr lang="en-US" sz="1400" noProof="0" dirty="0" smtClean="0">
                <a:solidFill>
                  <a:srgbClr val="C00000"/>
                </a:solidFill>
                <a:latin typeface="Tahoma" pitchFamily="34" charset="0"/>
                <a:ea typeface="+mj-ea"/>
                <a:cs typeface="Tahoma" pitchFamily="34" charset="0"/>
              </a:rPr>
              <a:t>-Manufacturing</a:t>
            </a:r>
          </a:p>
        </p:txBody>
      </p:sp>
      <p:sp>
        <p:nvSpPr>
          <p:cNvPr id="30" name="TextBox 29"/>
          <p:cNvSpPr txBox="1"/>
          <p:nvPr/>
        </p:nvSpPr>
        <p:spPr>
          <a:xfrm>
            <a:off x="5792484" y="3405115"/>
            <a:ext cx="1663894" cy="914400"/>
          </a:xfrm>
          <a:prstGeom prst="rect">
            <a:avLst/>
          </a:prstGeom>
        </p:spPr>
        <p:txBody>
          <a:bodyPr vert="horz" wrap="none" lIns="91440" tIns="45720" rIns="91440" bIns="45720" rtlCol="0" anchor="ctr">
            <a:norm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b="1" i="0" u="sng" strike="noStrike" kern="1200" cap="none" spc="0" normalizeH="0" baseline="0" noProof="0" dirty="0" smtClean="0">
                <a:ln>
                  <a:noFill/>
                </a:ln>
                <a:solidFill>
                  <a:srgbClr val="C00000"/>
                </a:solidFill>
                <a:effectLst/>
                <a:uLnTx/>
                <a:uFillTx/>
                <a:latin typeface="Tahoma" pitchFamily="34" charset="0"/>
                <a:ea typeface="+mj-ea"/>
                <a:cs typeface="Tahoma" pitchFamily="34" charset="0"/>
              </a:rPr>
              <a:t>Location 2</a:t>
            </a:r>
          </a:p>
          <a:p>
            <a:pPr marL="0" marR="0" indent="0" algn="ctr" defTabSz="914400" rtl="0" eaLnBrk="1" fontAlgn="auto" latinLnBrk="0" hangingPunct="1">
              <a:lnSpc>
                <a:spcPct val="100000"/>
              </a:lnSpc>
              <a:spcBef>
                <a:spcPct val="0"/>
              </a:spcBef>
              <a:spcAft>
                <a:spcPts val="0"/>
              </a:spcAft>
              <a:buClrTx/>
              <a:buSzTx/>
              <a:buFontTx/>
              <a:buNone/>
              <a:tabLst/>
            </a:pPr>
            <a:r>
              <a:rPr lang="en-US" sz="1400" dirty="0" smtClean="0">
                <a:solidFill>
                  <a:srgbClr val="C00000"/>
                </a:solidFill>
                <a:latin typeface="Tahoma" pitchFamily="34" charset="0"/>
                <a:ea typeface="+mj-ea"/>
                <a:cs typeface="Tahoma" pitchFamily="34" charset="0"/>
              </a:rPr>
              <a:t>-County 222</a:t>
            </a:r>
          </a:p>
          <a:p>
            <a:pPr marL="0" marR="0" indent="0" algn="ctr" defTabSz="914400" rtl="0" eaLnBrk="1" fontAlgn="auto" latinLnBrk="0" hangingPunct="1">
              <a:lnSpc>
                <a:spcPct val="100000"/>
              </a:lnSpc>
              <a:spcBef>
                <a:spcPct val="0"/>
              </a:spcBef>
              <a:spcAft>
                <a:spcPts val="0"/>
              </a:spcAft>
              <a:buClrTx/>
              <a:buSzTx/>
              <a:buFontTx/>
              <a:buNone/>
              <a:tabLst/>
            </a:pPr>
            <a:r>
              <a:rPr lang="en-US" sz="1400" noProof="0" dirty="0" smtClean="0">
                <a:solidFill>
                  <a:srgbClr val="C00000"/>
                </a:solidFill>
                <a:latin typeface="Tahoma" pitchFamily="34" charset="0"/>
                <a:ea typeface="+mj-ea"/>
                <a:cs typeface="Tahoma" pitchFamily="34" charset="0"/>
              </a:rPr>
              <a:t>-Warehouse</a:t>
            </a:r>
          </a:p>
        </p:txBody>
      </p:sp>
      <p:sp>
        <p:nvSpPr>
          <p:cNvPr id="32" name="TextBox 31"/>
          <p:cNvSpPr txBox="1"/>
          <p:nvPr/>
        </p:nvSpPr>
        <p:spPr>
          <a:xfrm>
            <a:off x="551212" y="1487664"/>
            <a:ext cx="1663894" cy="914400"/>
          </a:xfrm>
          <a:prstGeom prst="rect">
            <a:avLst/>
          </a:prstGeom>
        </p:spPr>
        <p:txBody>
          <a:bodyPr vert="horz" wrap="none" lIns="91440" tIns="45720" rIns="91440" bIns="45720" rtlCol="0" anchor="ctr">
            <a:norm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sz="1400" b="1" i="0" u="sng" strike="noStrike" kern="1200" cap="none" spc="0" normalizeH="0" baseline="0" noProof="0" dirty="0" smtClean="0">
                <a:ln>
                  <a:noFill/>
                </a:ln>
                <a:solidFill>
                  <a:srgbClr val="C00000"/>
                </a:solidFill>
                <a:effectLst/>
                <a:uLnTx/>
                <a:uFillTx/>
                <a:latin typeface="Tahoma" pitchFamily="34" charset="0"/>
                <a:ea typeface="+mj-ea"/>
                <a:cs typeface="Tahoma" pitchFamily="34" charset="0"/>
              </a:rPr>
              <a:t>Location 3</a:t>
            </a:r>
          </a:p>
          <a:p>
            <a:pPr marL="0" marR="0" indent="0" algn="ctr" defTabSz="914400" rtl="0" eaLnBrk="1" fontAlgn="auto" latinLnBrk="0" hangingPunct="1">
              <a:lnSpc>
                <a:spcPct val="100000"/>
              </a:lnSpc>
              <a:spcBef>
                <a:spcPct val="0"/>
              </a:spcBef>
              <a:spcAft>
                <a:spcPts val="0"/>
              </a:spcAft>
              <a:buClrTx/>
              <a:buSzTx/>
              <a:buFontTx/>
              <a:buNone/>
              <a:tabLst/>
            </a:pPr>
            <a:r>
              <a:rPr lang="en-US" sz="1400" dirty="0" smtClean="0">
                <a:solidFill>
                  <a:srgbClr val="C00000"/>
                </a:solidFill>
                <a:latin typeface="Tahoma" pitchFamily="34" charset="0"/>
                <a:ea typeface="+mj-ea"/>
                <a:cs typeface="Tahoma" pitchFamily="34" charset="0"/>
              </a:rPr>
              <a:t>-County 333</a:t>
            </a:r>
          </a:p>
          <a:p>
            <a:pPr marL="0" marR="0" indent="0" algn="ctr" defTabSz="914400" rtl="0" eaLnBrk="1" fontAlgn="auto" latinLnBrk="0" hangingPunct="1">
              <a:lnSpc>
                <a:spcPct val="100000"/>
              </a:lnSpc>
              <a:spcBef>
                <a:spcPct val="0"/>
              </a:spcBef>
              <a:spcAft>
                <a:spcPts val="0"/>
              </a:spcAft>
              <a:buClrTx/>
              <a:buSzTx/>
              <a:buFontTx/>
              <a:buNone/>
              <a:tabLst/>
            </a:pPr>
            <a:r>
              <a:rPr lang="en-US" sz="1400" noProof="0" dirty="0" smtClean="0">
                <a:solidFill>
                  <a:srgbClr val="C00000"/>
                </a:solidFill>
                <a:latin typeface="Tahoma" pitchFamily="34" charset="0"/>
                <a:ea typeface="+mj-ea"/>
                <a:cs typeface="Tahoma" pitchFamily="34" charset="0"/>
              </a:rPr>
              <a:t>-Manufacturing</a:t>
            </a:r>
          </a:p>
        </p:txBody>
      </p:sp>
    </p:spTree>
    <p:extLst>
      <p:ext uri="{BB962C8B-B14F-4D97-AF65-F5344CB8AC3E}">
        <p14:creationId xmlns:p14="http://schemas.microsoft.com/office/powerpoint/2010/main" val="43755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500" fill="hold"/>
                                        <p:tgtEl>
                                          <p:spTgt spid="13"/>
                                        </p:tgtEl>
                                        <p:attrNameLst>
                                          <p:attrName>ppt_w</p:attrName>
                                        </p:attrNameLst>
                                      </p:cBhvr>
                                      <p:tavLst>
                                        <p:tav tm="0">
                                          <p:val>
                                            <p:fltVal val="0"/>
                                          </p:val>
                                        </p:tav>
                                        <p:tav tm="100000">
                                          <p:val>
                                            <p:strVal val="#ppt_w"/>
                                          </p:val>
                                        </p:tav>
                                      </p:tavLst>
                                    </p:anim>
                                    <p:anim calcmode="lin" valueType="num">
                                      <p:cBhvr>
                                        <p:cTn id="57" dur="500" fill="hold"/>
                                        <p:tgtEl>
                                          <p:spTgt spid="13"/>
                                        </p:tgtEl>
                                        <p:attrNameLst>
                                          <p:attrName>ppt_h</p:attrName>
                                        </p:attrNameLst>
                                      </p:cBhvr>
                                      <p:tavLst>
                                        <p:tav tm="0">
                                          <p:val>
                                            <p:fltVal val="0"/>
                                          </p:val>
                                        </p:tav>
                                        <p:tav tm="100000">
                                          <p:val>
                                            <p:strVal val="#ppt_h"/>
                                          </p:val>
                                        </p:tav>
                                      </p:tavLst>
                                    </p:anim>
                                    <p:animEffect transition="in" filter="fade">
                                      <p:cBhvr>
                                        <p:cTn id="58" dur="500"/>
                                        <p:tgtEl>
                                          <p:spTgt spid="13"/>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animEffect transition="in" filter="fade">
                                      <p:cBhvr>
                                        <p:cTn id="63" dur="500"/>
                                        <p:tgtEl>
                                          <p:spTgt spid="2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 calcmode="lin" valueType="num">
                                      <p:cBhvr>
                                        <p:cTn id="66" dur="500" fill="hold"/>
                                        <p:tgtEl>
                                          <p:spTgt spid="30"/>
                                        </p:tgtEl>
                                        <p:attrNameLst>
                                          <p:attrName>ppt_w</p:attrName>
                                        </p:attrNameLst>
                                      </p:cBhvr>
                                      <p:tavLst>
                                        <p:tav tm="0">
                                          <p:val>
                                            <p:fltVal val="0"/>
                                          </p:val>
                                        </p:tav>
                                        <p:tav tm="100000">
                                          <p:val>
                                            <p:strVal val="#ppt_w"/>
                                          </p:val>
                                        </p:tav>
                                      </p:tavLst>
                                    </p:anim>
                                    <p:anim calcmode="lin" valueType="num">
                                      <p:cBhvr>
                                        <p:cTn id="67" dur="500" fill="hold"/>
                                        <p:tgtEl>
                                          <p:spTgt spid="30"/>
                                        </p:tgtEl>
                                        <p:attrNameLst>
                                          <p:attrName>ppt_h</p:attrName>
                                        </p:attrNameLst>
                                      </p:cBhvr>
                                      <p:tavLst>
                                        <p:tav tm="0">
                                          <p:val>
                                            <p:fltVal val="0"/>
                                          </p:val>
                                        </p:tav>
                                        <p:tav tm="100000">
                                          <p:val>
                                            <p:strVal val="#ppt_h"/>
                                          </p:val>
                                        </p:tav>
                                      </p:tavLst>
                                    </p:anim>
                                    <p:animEffect transition="in" filter="fade">
                                      <p:cBhvr>
                                        <p:cTn id="68" dur="500"/>
                                        <p:tgtEl>
                                          <p:spTgt spid="30"/>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fltVal val="0"/>
                                          </p:val>
                                        </p:tav>
                                        <p:tav tm="100000">
                                          <p:val>
                                            <p:strVal val="#ppt_h"/>
                                          </p:val>
                                        </p:tav>
                                      </p:tavLst>
                                    </p:anim>
                                    <p:animEffect transition="in" filter="fade">
                                      <p:cBhvr>
                                        <p:cTn id="73" dur="500"/>
                                        <p:tgtEl>
                                          <p:spTgt spid="21"/>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 calcmode="lin" valueType="num">
                                      <p:cBhvr>
                                        <p:cTn id="76" dur="500" fill="hold"/>
                                        <p:tgtEl>
                                          <p:spTgt spid="14"/>
                                        </p:tgtEl>
                                        <p:attrNameLst>
                                          <p:attrName>ppt_w</p:attrName>
                                        </p:attrNameLst>
                                      </p:cBhvr>
                                      <p:tavLst>
                                        <p:tav tm="0">
                                          <p:val>
                                            <p:fltVal val="0"/>
                                          </p:val>
                                        </p:tav>
                                        <p:tav tm="100000">
                                          <p:val>
                                            <p:strVal val="#ppt_w"/>
                                          </p:val>
                                        </p:tav>
                                      </p:tavLst>
                                    </p:anim>
                                    <p:anim calcmode="lin" valueType="num">
                                      <p:cBhvr>
                                        <p:cTn id="77" dur="500" fill="hold"/>
                                        <p:tgtEl>
                                          <p:spTgt spid="14"/>
                                        </p:tgtEl>
                                        <p:attrNameLst>
                                          <p:attrName>ppt_h</p:attrName>
                                        </p:attrNameLst>
                                      </p:cBhvr>
                                      <p:tavLst>
                                        <p:tav tm="0">
                                          <p:val>
                                            <p:fltVal val="0"/>
                                          </p:val>
                                        </p:tav>
                                        <p:tav tm="100000">
                                          <p:val>
                                            <p:strVal val="#ppt_h"/>
                                          </p:val>
                                        </p:tav>
                                      </p:tavLst>
                                    </p:anim>
                                    <p:animEffect transition="in" filter="fade">
                                      <p:cBhvr>
                                        <p:cTn id="78" dur="500"/>
                                        <p:tgtEl>
                                          <p:spTgt spid="14"/>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p:cTn id="81" dur="500" fill="hold"/>
                                        <p:tgtEl>
                                          <p:spTgt spid="29"/>
                                        </p:tgtEl>
                                        <p:attrNameLst>
                                          <p:attrName>ppt_w</p:attrName>
                                        </p:attrNameLst>
                                      </p:cBhvr>
                                      <p:tavLst>
                                        <p:tav tm="0">
                                          <p:val>
                                            <p:fltVal val="0"/>
                                          </p:val>
                                        </p:tav>
                                        <p:tav tm="100000">
                                          <p:val>
                                            <p:strVal val="#ppt_w"/>
                                          </p:val>
                                        </p:tav>
                                      </p:tavLst>
                                    </p:anim>
                                    <p:anim calcmode="lin" valueType="num">
                                      <p:cBhvr>
                                        <p:cTn id="82" dur="500" fill="hold"/>
                                        <p:tgtEl>
                                          <p:spTgt spid="29"/>
                                        </p:tgtEl>
                                        <p:attrNameLst>
                                          <p:attrName>ppt_h</p:attrName>
                                        </p:attrNameLst>
                                      </p:cBhvr>
                                      <p:tavLst>
                                        <p:tav tm="0">
                                          <p:val>
                                            <p:fltVal val="0"/>
                                          </p:val>
                                        </p:tav>
                                        <p:tav tm="100000">
                                          <p:val>
                                            <p:strVal val="#ppt_h"/>
                                          </p:val>
                                        </p:tav>
                                      </p:tavLst>
                                    </p:anim>
                                    <p:animEffect transition="in" filter="fade">
                                      <p:cBhvr>
                                        <p:cTn id="8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p:bldP spid="11" grpId="0" animBg="1"/>
      <p:bldP spid="12" grpId="0" animBg="1"/>
      <p:bldP spid="13" grpId="0" animBg="1"/>
      <p:bldP spid="14" grpId="0" animBg="1"/>
      <p:bldP spid="18" grpId="0" animBg="1"/>
      <p:bldP spid="20" grpId="0"/>
      <p:bldP spid="21" grpId="0" animBg="1"/>
      <p:bldP spid="25" grpId="0" animBg="1"/>
      <p:bldP spid="27" grpId="0" animBg="1"/>
      <p:bldP spid="29" grpId="0"/>
      <p:bldP spid="30" grpId="0"/>
      <p:bldP spid="32"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S-Brand_core-standard-slides.potx" id="{B48101DD-A604-4E13-B4E6-7E6FF3A616E1}" vid="{F0218404-5B4E-4DCC-B1B3-DD86C7BB0E6A}"/>
    </a:ext>
  </a:extLst>
</a:theme>
</file>

<file path=ppt/theme/theme2.xml><?xml version="1.0" encoding="utf-8"?>
<a:theme xmlns:a="http://schemas.openxmlformats.org/drawingml/2006/main" name="BLS Trendline Content Slide">
  <a:themeElements>
    <a:clrScheme name="Custom 1">
      <a:dk1>
        <a:srgbClr val="002060"/>
      </a:dk1>
      <a:lt1>
        <a:sysClr val="window" lastClr="FFFFFF"/>
      </a:lt1>
      <a:dk2>
        <a:srgbClr val="002060"/>
      </a:dk2>
      <a:lt2>
        <a:srgbClr val="FFFFFF"/>
      </a:lt2>
      <a:accent1>
        <a:srgbClr val="3E3F67"/>
      </a:accent1>
      <a:accent2>
        <a:srgbClr val="FFC000"/>
      </a:accent2>
      <a:accent3>
        <a:srgbClr val="C00000"/>
      </a:accent3>
      <a:accent4>
        <a:srgbClr val="00B0F0"/>
      </a:accent4>
      <a:accent5>
        <a:srgbClr val="92D050"/>
      </a:accent5>
      <a:accent6>
        <a:srgbClr val="244448"/>
      </a:accent6>
      <a:hlink>
        <a:srgbClr val="00B0F0"/>
      </a:hlink>
      <a:folHlink>
        <a:srgbClr val="00B0F0"/>
      </a:folHlink>
    </a:clrScheme>
    <a:fontScheme name="BLS Font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marL="0" marR="0" indent="0" algn="ctr" defTabSz="914400" rtl="0" eaLnBrk="1" fontAlgn="auto" latinLnBrk="0" hangingPunct="1">
          <a:lnSpc>
            <a:spcPct val="100000"/>
          </a:lnSpc>
          <a:spcBef>
            <a:spcPct val="0"/>
          </a:spcBef>
          <a:spcAft>
            <a:spcPts val="0"/>
          </a:spcAft>
          <a:buClrTx/>
          <a:buSzTx/>
          <a:buFontTx/>
          <a:buNone/>
          <a:tabLst/>
          <a:defRPr kumimoji="0" sz="3600" b="0" i="0" u="none" strike="noStrike" kern="1200" cap="none" spc="0" normalizeH="0" baseline="0" noProof="0" dirty="0" smtClean="0">
            <a:ln>
              <a:noFill/>
            </a:ln>
            <a:solidFill>
              <a:schemeClr val="bg1"/>
            </a:solidFill>
            <a:effectLst/>
            <a:uLnTx/>
            <a:uFillTx/>
            <a:latin typeface="Tahoma" pitchFamily="34" charset="0"/>
            <a:ea typeface="+mj-ea"/>
            <a:cs typeface="Tahoma" pitchFamily="34" charset="0"/>
          </a:defRPr>
        </a:defPPr>
      </a:lstStyle>
    </a:txDef>
  </a:objectDefaults>
  <a:extraClrSchemeLst/>
  <a:extLst>
    <a:ext uri="{05A4C25C-085E-4340-85A3-A5531E510DB2}">
      <thm15:themeFamily xmlns:thm15="http://schemas.microsoft.com/office/thememl/2012/main" name="BLS-Brand_core-standard-slides.potx" id="{B48101DD-A604-4E13-B4E6-7E6FF3A616E1}" vid="{A84D5705-D793-47EE-B444-DB1A83C73CF7}"/>
    </a:ext>
  </a:extLst>
</a:theme>
</file>

<file path=ppt/theme/theme3.xml><?xml version="1.0" encoding="utf-8"?>
<a:theme xmlns:a="http://schemas.openxmlformats.org/drawingml/2006/main" name="Contact Information">
  <a:themeElements>
    <a:clrScheme name="Custom 4">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S-Brand_core-standard-slides.potx" id="{B48101DD-A604-4E13-B4E6-7E6FF3A616E1}" vid="{2FFE4CEF-C9F4-408E-A3EA-E0845723999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BLS_Brand_core_standard_slides</Template>
  <TotalTime>3939</TotalTime>
  <Words>1156</Words>
  <Application>Microsoft Office PowerPoint</Application>
  <PresentationFormat>On-screen Show (4:3)</PresentationFormat>
  <Paragraphs>153</Paragraphs>
  <Slides>28</Slides>
  <Notes>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28</vt:i4>
      </vt:variant>
    </vt:vector>
  </HeadingPairs>
  <TitlesOfParts>
    <vt:vector size="39" baseType="lpstr">
      <vt:lpstr>Arial</vt:lpstr>
      <vt:lpstr>Calibri</vt:lpstr>
      <vt:lpstr>Century Gothic</vt:lpstr>
      <vt:lpstr>Tahoma</vt:lpstr>
      <vt:lpstr>Times New Roman</vt:lpstr>
      <vt:lpstr>Wingdings</vt:lpstr>
      <vt:lpstr>Wingdings 3</vt:lpstr>
      <vt:lpstr>ヒラギノ角ゴ ProN W6</vt:lpstr>
      <vt:lpstr>Custom Design</vt:lpstr>
      <vt:lpstr>BLS Trendline Content Slide</vt:lpstr>
      <vt:lpstr>Contact Information</vt:lpstr>
      <vt:lpstr>PowerPoint Presentation</vt:lpstr>
      <vt:lpstr>Quarterly Census of Employment and Wages (QCEW)</vt:lpstr>
      <vt:lpstr>What is the Quarterly Census of Employment and Wages (QCEW)? </vt:lpstr>
      <vt:lpstr>Uses of Quarterly Census of  Employment and Wages Data </vt:lpstr>
      <vt:lpstr>Data Collection in QCEW</vt:lpstr>
      <vt:lpstr>Multiple Worksite Report (MWR)</vt:lpstr>
      <vt:lpstr>QCEW - MWR</vt:lpstr>
      <vt:lpstr>Who files an MWR?</vt:lpstr>
      <vt:lpstr>Why do we collect the MWR?</vt:lpstr>
      <vt:lpstr>Multiple Worksite Report</vt:lpstr>
      <vt:lpstr>MWR Web</vt:lpstr>
      <vt:lpstr>MWR Web Edits</vt:lpstr>
      <vt:lpstr>MWR Web Screens </vt:lpstr>
      <vt:lpstr>MWR Web Screens </vt:lpstr>
      <vt:lpstr>MWR Web Screens </vt:lpstr>
      <vt:lpstr>MWR Web Screens </vt:lpstr>
      <vt:lpstr>MWR Web Screens </vt:lpstr>
      <vt:lpstr>MWR Web Screens </vt:lpstr>
      <vt:lpstr>Annual Refiling Survey (ARS)</vt:lpstr>
      <vt:lpstr>What is the ARS?</vt:lpstr>
      <vt:lpstr>Why is the ARS needed?</vt:lpstr>
      <vt:lpstr>ARS Identifies Multis</vt:lpstr>
      <vt:lpstr>ARS Three Year Cycle</vt:lpstr>
      <vt:lpstr>PowerPoint Presentation</vt:lpstr>
      <vt:lpstr>Prepopulated Industry</vt:lpstr>
      <vt:lpstr>PowerPoint Presentation</vt:lpstr>
      <vt:lpstr>Why display current information?</vt:lpstr>
      <vt:lpstr>PowerPoint Presentation</vt:lpstr>
    </vt:vector>
  </TitlesOfParts>
  <Company>Department of Labor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 Sania - BLS</dc:creator>
  <cp:lastModifiedBy>Thomas, Emily - BLS</cp:lastModifiedBy>
  <cp:revision>65</cp:revision>
  <dcterms:created xsi:type="dcterms:W3CDTF">2018-07-12T13:33:57Z</dcterms:created>
  <dcterms:modified xsi:type="dcterms:W3CDTF">2021-10-27T19:20:35Z</dcterms:modified>
</cp:coreProperties>
</file>