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7" r:id="rId5"/>
    <p:sldId id="258" r:id="rId6"/>
    <p:sldId id="279" r:id="rId7"/>
    <p:sldId id="278" r:id="rId8"/>
    <p:sldId id="285" r:id="rId9"/>
    <p:sldId id="288" r:id="rId10"/>
    <p:sldId id="269" r:id="rId11"/>
    <p:sldId id="260" r:id="rId12"/>
    <p:sldId id="261" r:id="rId13"/>
    <p:sldId id="281" r:id="rId14"/>
    <p:sldId id="275" r:id="rId15"/>
    <p:sldId id="289" r:id="rId16"/>
    <p:sldId id="264" r:id="rId17"/>
    <p:sldId id="271" r:id="rId18"/>
    <p:sldId id="282" r:id="rId19"/>
    <p:sldId id="277" r:id="rId20"/>
    <p:sldId id="286" r:id="rId21"/>
    <p:sldId id="290" r:id="rId22"/>
    <p:sldId id="287" r:id="rId23"/>
    <p:sldId id="292" r:id="rId24"/>
    <p:sldId id="283" r:id="rId25"/>
    <p:sldId id="276" r:id="rId2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ta Cheung Chan (CENSUS/ERD CTR)" initials="KCC(C" lastIdx="39" clrIdx="0">
    <p:extLst>
      <p:ext uri="{19B8F6BF-5375-455C-9EA6-DF929625EA0E}">
        <p15:presenceInfo xmlns:p15="http://schemas.microsoft.com/office/powerpoint/2012/main" userId="S::krista.c.chan@census.gov::5feb989d-ced4-49f1-b43d-7f153eb24629" providerId="AD"/>
      </p:ext>
    </p:extLst>
  </p:cmAuthor>
  <p:cmAuthor id="2" name="Carla B Medalia (CENSUS/ERD FED)" initials="CF" lastIdx="62" clrIdx="1">
    <p:extLst>
      <p:ext uri="{19B8F6BF-5375-455C-9EA6-DF929625EA0E}">
        <p15:presenceInfo xmlns:p15="http://schemas.microsoft.com/office/powerpoint/2012/main" userId="S::carla.medalia@census.gov::ab270890-8a71-4261-bb69-22a8a6e70a9e" providerId="AD"/>
      </p:ext>
    </p:extLst>
  </p:cmAuthor>
  <p:cmAuthor id="3" name="Christian Leonard Moscardi (CENSUS/ERD CTR)" initials="CC" lastIdx="8" clrIdx="2">
    <p:extLst>
      <p:ext uri="{19B8F6BF-5375-455C-9EA6-DF929625EA0E}">
        <p15:presenceInfo xmlns:p15="http://schemas.microsoft.com/office/powerpoint/2012/main" userId="S::christian.l.moscardi@census.gov::995efd9e-357b-4271-a2d9-395c57ac5cca" providerId="AD"/>
      </p:ext>
    </p:extLst>
  </p:cmAuthor>
  <p:cmAuthor id="4" name="Cecile Mcwilliams Murray (CENSUS/ERD CTR)" initials="CC" lastIdx="6" clrIdx="3">
    <p:extLst>
      <p:ext uri="{19B8F6BF-5375-455C-9EA6-DF929625EA0E}">
        <p15:presenceInfo xmlns:p15="http://schemas.microsoft.com/office/powerpoint/2012/main" userId="S::cecile.m.murray@census.gov::ac2691a1-66cc-4ec2-a707-0203e79ad9c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4E44A-A0F2-D85F-B289-C5547D815DEA}" v="6" dt="2021-10-18T14:59:25.186"/>
    <p1510:client id="{2443256A-0892-479B-708D-B78C6F2E4E5C}" v="1" dt="2021-10-18T18:40:32.619"/>
    <p1510:client id="{26D4AAF3-F8E6-26F3-55BA-1831126BBABE}" v="2" dt="2021-10-15T18:11:55.671"/>
    <p1510:client id="{3E345764-3181-B3AF-707C-43C9F120B92E}" v="50" dt="2021-10-19T13:59:58.752"/>
    <p1510:client id="{93273712-D1C3-2596-A7FB-27A3B02AAD21}" v="22" dt="2021-10-19T17:56:00.450"/>
    <p1510:client id="{9F97415E-FE96-C84A-6A79-895C34438A3D}" v="12" dt="2021-10-15T14:18:10.757"/>
    <p1510:client id="{B14A65DF-7967-45C3-92EE-6FC609030774}" v="78" dt="2021-10-25T17:44:02.554"/>
    <p1510:client id="{EB893A27-BE21-75D0-0707-6676DCE044E3}" v="125" dt="2021-10-14T19:00:09.3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6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1-10-18T07:53:19.984" idx="1">
    <p:pos x="10" y="10"/>
    <p:text>is the "we" in the diagram here you? or PHMSA?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10-15T07:18:10.757" idx="62">
    <p:pos x="10" y="10"/>
    <p:text>i think title needs to be modified here. this is highlighting YOUR contribution not the survey process
</p:text>
    <p:extLst>
      <p:ext uri="{C676402C-5697-4E1C-873F-D02D1690AC5C}">
        <p15:threadingInfo xmlns:p15="http://schemas.microsoft.com/office/powerpoint/2012/main" timeZoneBias="420"/>
      </p:ext>
    </p:extLst>
  </p:cm>
  <p:cm authorId="4" dt="2021-10-18T07:58:44.902" idx="5">
    <p:pos x="10" y="106"/>
    <p:text>this slide is like "how this application helps PHMSA do its job," right? kind of a summary of what you've already described at the beginning about why the app is valuable
</p:text>
    <p:extLst>
      <p:ext uri="{C676402C-5697-4E1C-873F-D02D1690AC5C}">
        <p15:threadingInfo xmlns:p15="http://schemas.microsoft.com/office/powerpoint/2012/main" timeZoneBias="420">
          <p15:parentCm authorId="2" idx="62"/>
        </p15:threadingInfo>
      </p:ext>
    </p:extLst>
  </p:cm>
  <p:cm authorId="1" dt="2021-10-19T10:53:47.204" idx="37">
    <p:pos x="106" y="106"/>
    <p:text>Kevin suggests moving this up front, show that it prevents people from delving into the CFR
</p:text>
    <p:extLst>
      <p:ext uri="{C676402C-5697-4E1C-873F-D02D1690AC5C}">
        <p15:threadingInfo xmlns:p15="http://schemas.microsoft.com/office/powerpoint/2012/main" timeZoneBias="420"/>
      </p:ext>
    </p:extLst>
  </p:cm>
  <p:cm authorId="1" dt="2021-10-19T10:55:16.915" idx="39">
    <p:pos x="202" y="202"/>
    <p:text>how will you measure success?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21-10-18T07:54:48.882" idx="2">
    <p:pos x="11" y="46"/>
    <p:text>if you wanted to have less text here, you could just say what's in the bullets verbally and maybe add a verb to the text in boxes, e.g. "look up hazmat in table, identify packaging requirements, etc"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0-19T10:54:42.225" idx="38">
    <p:pos x="10" y="10"/>
    <p:text>Kevin says give an example of bulk or nonbulk to illuminate variety of packaging for people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21-10-18T07:59:25.186" idx="6">
    <p:pos x="10" y="10"/>
    <p:text>small nit but I'd just say "potential applications beyond PHMSA" or something so it's clear this has extensions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A235F9E-7F22-46ED-A69C-0DF20990157C}" type="datetimeFigureOut">
              <a:rPr lang="en-US" smtClean="0"/>
              <a:t>10/27/2021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6A33367-C7DD-4070-8A8A-4A94FB71ED67}" type="slidenum">
              <a:rPr lang="en-US" smtClean="0"/>
              <a:t>‹#›</a:t>
            </a:fld>
            <a:endParaRPr lang="en-US"/>
          </a:p>
        </p:txBody>
      </p:sp>
    </p:spTree>
    <p:extLst>
      <p:ext uri="{BB962C8B-B14F-4D97-AF65-F5344CB8AC3E}">
        <p14:creationId xmlns:p14="http://schemas.microsoft.com/office/powerpoint/2010/main" val="379885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428639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0302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5711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83500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35010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8667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438400" y="6319447"/>
            <a:ext cx="27432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59955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438400" y="6319447"/>
            <a:ext cx="27432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03069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38400" y="6319447"/>
            <a:ext cx="27432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4034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82912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19473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3ECC8-719A-498E-B101-491B6A35558E}" type="slidenum">
              <a:rPr lang="en-US" smtClean="0"/>
              <a:t>‹#›</a:t>
            </a:fld>
            <a:endParaRPr lang="en-US"/>
          </a:p>
        </p:txBody>
      </p:sp>
      <p:pic>
        <p:nvPicPr>
          <p:cNvPr id="8" name="Picture 7"/>
          <p:cNvPicPr>
            <a:picLocks noSelect="1"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5325" y="5796743"/>
            <a:ext cx="1810669" cy="1030313"/>
          </a:xfrm>
          <a:prstGeom prst="rect">
            <a:avLst/>
          </a:prstGeom>
        </p:spPr>
      </p:pic>
    </p:spTree>
    <p:extLst>
      <p:ext uri="{BB962C8B-B14F-4D97-AF65-F5344CB8AC3E}">
        <p14:creationId xmlns:p14="http://schemas.microsoft.com/office/powerpoint/2010/main" val="2338593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census-bds/usdot-phmsa-hazmat-parser" TargetMode="External"/><Relationship Id="rId2" Type="http://schemas.openxmlformats.org/officeDocument/2006/relationships/hyperlink" Target="mailto:Krista.c.chan@census.gov"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0724-4700-4964-886A-42EBC4224305}"/>
              </a:ext>
            </a:extLst>
          </p:cNvPr>
          <p:cNvSpPr>
            <a:spLocks noGrp="1"/>
          </p:cNvSpPr>
          <p:nvPr>
            <p:ph type="ctrTitle"/>
          </p:nvPr>
        </p:nvSpPr>
        <p:spPr>
          <a:xfrm>
            <a:off x="1524000" y="1676037"/>
            <a:ext cx="9144000" cy="2387600"/>
          </a:xfrm>
        </p:spPr>
        <p:txBody>
          <a:bodyPr>
            <a:normAutofit fontScale="90000"/>
          </a:bodyPr>
          <a:lstStyle/>
          <a:p>
            <a:r>
              <a:rPr lang="en-US"/>
              <a:t>Parsing the Code of Federal </a:t>
            </a:r>
            <a:r>
              <a:rPr lang="en-US" dirty="0"/>
              <a:t>Regulations for the Commodity Flow Survey's Expanded Hazardous Materials Supplement</a:t>
            </a:r>
          </a:p>
        </p:txBody>
      </p:sp>
      <p:sp>
        <p:nvSpPr>
          <p:cNvPr id="3" name="Subtitle 2">
            <a:extLst>
              <a:ext uri="{FF2B5EF4-FFF2-40B4-BE49-F238E27FC236}">
                <a16:creationId xmlns:a16="http://schemas.microsoft.com/office/drawing/2014/main" id="{AD73249C-5A45-429A-8F68-B90C79FE9ECC}"/>
              </a:ext>
            </a:extLst>
          </p:cNvPr>
          <p:cNvSpPr>
            <a:spLocks noGrp="1"/>
          </p:cNvSpPr>
          <p:nvPr>
            <p:ph type="subTitle" idx="1"/>
          </p:nvPr>
        </p:nvSpPr>
        <p:spPr>
          <a:xfrm>
            <a:off x="1524000" y="4155712"/>
            <a:ext cx="9144000" cy="1655762"/>
          </a:xfrm>
        </p:spPr>
        <p:txBody>
          <a:bodyPr vert="horz" lIns="91440" tIns="45720" rIns="91440" bIns="45720" rtlCol="0" anchor="t">
            <a:normAutofit lnSpcReduction="10000"/>
          </a:bodyPr>
          <a:lstStyle/>
          <a:p>
            <a:r>
              <a:rPr lang="en-US" dirty="0">
                <a:solidFill>
                  <a:srgbClr val="080808"/>
                </a:solidFill>
              </a:rPr>
              <a:t>Krista Chan, U.S. Census Bureau</a:t>
            </a:r>
          </a:p>
          <a:p>
            <a:r>
              <a:rPr lang="en-US" dirty="0">
                <a:solidFill>
                  <a:srgbClr val="080808"/>
                </a:solidFill>
              </a:rPr>
              <a:t>Christian </a:t>
            </a:r>
            <a:r>
              <a:rPr lang="en-US" dirty="0" err="1">
                <a:solidFill>
                  <a:srgbClr val="080808"/>
                </a:solidFill>
              </a:rPr>
              <a:t>Moscardi</a:t>
            </a:r>
            <a:r>
              <a:rPr lang="en-US" dirty="0">
                <a:solidFill>
                  <a:srgbClr val="080808"/>
                </a:solidFill>
              </a:rPr>
              <a:t>, U.S. Census Bureau</a:t>
            </a:r>
            <a:endParaRPr lang="en-US" dirty="0">
              <a:solidFill>
                <a:srgbClr val="080808"/>
              </a:solidFill>
              <a:cs typeface="Calibri"/>
            </a:endParaRPr>
          </a:p>
          <a:p>
            <a:r>
              <a:rPr lang="en-US" dirty="0">
                <a:solidFill>
                  <a:srgbClr val="080808"/>
                </a:solidFill>
                <a:cs typeface="Calibri"/>
              </a:rPr>
              <a:t>FCSM</a:t>
            </a:r>
            <a:endParaRPr lang="en-US" dirty="0">
              <a:solidFill>
                <a:srgbClr val="000000"/>
              </a:solidFill>
              <a:cs typeface="Calibri"/>
            </a:endParaRPr>
          </a:p>
          <a:p>
            <a:r>
              <a:rPr lang="en-US" dirty="0">
                <a:solidFill>
                  <a:srgbClr val="080808"/>
                </a:solidFill>
                <a:cs typeface="Calibri"/>
              </a:rPr>
              <a:t>November 4, 2021</a:t>
            </a:r>
            <a:endParaRPr lang="en-US" dirty="0">
              <a:cs typeface="Calibri" panose="020F0502020204030204"/>
            </a:endParaRPr>
          </a:p>
          <a:p>
            <a:endParaRPr lang="en-US">
              <a:cs typeface="Calibri" panose="020F0502020204030204"/>
            </a:endParaRPr>
          </a:p>
        </p:txBody>
      </p:sp>
      <p:sp>
        <p:nvSpPr>
          <p:cNvPr id="4" name="Slide Number Placeholder 3">
            <a:extLst>
              <a:ext uri="{FF2B5EF4-FFF2-40B4-BE49-F238E27FC236}">
                <a16:creationId xmlns:a16="http://schemas.microsoft.com/office/drawing/2014/main" id="{328AAF53-C652-4767-92C3-593E2880B348}"/>
              </a:ext>
            </a:extLst>
          </p:cNvPr>
          <p:cNvSpPr>
            <a:spLocks noGrp="1"/>
          </p:cNvSpPr>
          <p:nvPr>
            <p:ph type="sldNum" sz="quarter" idx="12"/>
          </p:nvPr>
        </p:nvSpPr>
        <p:spPr/>
        <p:txBody>
          <a:bodyPr/>
          <a:lstStyle/>
          <a:p>
            <a:fld id="{FC63ECC8-719A-498E-B101-491B6A35558E}" type="slidenum">
              <a:rPr lang="en-US" smtClean="0"/>
              <a:t>1</a:t>
            </a:fld>
            <a:endParaRPr lang="en-US"/>
          </a:p>
        </p:txBody>
      </p:sp>
      <p:sp>
        <p:nvSpPr>
          <p:cNvPr id="5" name="TextBox 4">
            <a:extLst>
              <a:ext uri="{FF2B5EF4-FFF2-40B4-BE49-F238E27FC236}">
                <a16:creationId xmlns:a16="http://schemas.microsoft.com/office/drawing/2014/main" id="{68265FB7-9FEF-4E4F-9C70-81E42507040D}"/>
              </a:ext>
            </a:extLst>
          </p:cNvPr>
          <p:cNvSpPr txBox="1"/>
          <p:nvPr/>
        </p:nvSpPr>
        <p:spPr>
          <a:xfrm>
            <a:off x="2048573" y="6032031"/>
            <a:ext cx="86980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dirty="0">
                <a:ea typeface="+mn-lt"/>
                <a:cs typeface="+mn-lt"/>
              </a:rPr>
              <a:t>Disclaimer: </a:t>
            </a:r>
            <a:r>
              <a:rPr lang="en-US" sz="1200" i="1" dirty="0">
                <a:latin typeface="Times New Roman"/>
                <a:cs typeface="Times New Roman"/>
              </a:rPr>
              <a:t>Any views expressed are those of the author(s) and not necessarily those of the U.S Census Bureau. The Census Bureau has reviewed this data product for unauthorized disclosure of confidential information and has approved the disclosure avoidance applied. </a:t>
            </a:r>
            <a:r>
              <a:rPr lang="en-US" sz="1200" i="1">
                <a:latin typeface="Times New Roman"/>
                <a:cs typeface="Times New Roman"/>
              </a:rPr>
              <a:t>(Approval ID:</a:t>
            </a:r>
            <a:r>
              <a:rPr lang="en-US" sz="1200" i="1" dirty="0">
                <a:latin typeface="Times New Roman"/>
                <a:cs typeface="Times New Roman"/>
              </a:rPr>
              <a:t> </a:t>
            </a:r>
            <a:r>
              <a:rPr lang="en-US" sz="1200" i="1">
                <a:latin typeface="Times New Roman"/>
                <a:ea typeface="+mn-lt"/>
                <a:cs typeface="+mn-lt"/>
              </a:rPr>
              <a:t>CBDRB-FY22-ERD006-001</a:t>
            </a:r>
            <a:r>
              <a:rPr lang="en-US" sz="1200" i="1">
                <a:latin typeface="Times New Roman"/>
                <a:cs typeface="Times New Roman"/>
              </a:rPr>
              <a:t>)</a:t>
            </a:r>
            <a:endParaRPr lang="en-US">
              <a:cs typeface="Calibri"/>
            </a:endParaRPr>
          </a:p>
          <a:p>
            <a:endParaRPr lang="en-US" sz="1200">
              <a:cs typeface="Calibri"/>
            </a:endParaRPr>
          </a:p>
        </p:txBody>
      </p:sp>
    </p:spTree>
    <p:extLst>
      <p:ext uri="{BB962C8B-B14F-4D97-AF65-F5344CB8AC3E}">
        <p14:creationId xmlns:p14="http://schemas.microsoft.com/office/powerpoint/2010/main" val="3513123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321A2898-140E-4276-8ADE-DA271ACA57CD}"/>
              </a:ext>
            </a:extLst>
          </p:cNvPr>
          <p:cNvPicPr>
            <a:picLocks noChangeAspect="1"/>
          </p:cNvPicPr>
          <p:nvPr/>
        </p:nvPicPr>
        <p:blipFill>
          <a:blip r:embed="rId2"/>
          <a:stretch>
            <a:fillRect/>
          </a:stretch>
        </p:blipFill>
        <p:spPr>
          <a:xfrm>
            <a:off x="468352" y="1521924"/>
            <a:ext cx="9876669" cy="4155435"/>
          </a:xfrm>
          <a:prstGeom prst="rect">
            <a:avLst/>
          </a:prstGeom>
          <a:ln>
            <a:solidFill>
              <a:srgbClr val="4472C4"/>
            </a:solidFill>
          </a:ln>
        </p:spPr>
      </p:pic>
      <p:sp>
        <p:nvSpPr>
          <p:cNvPr id="4" name="Slide Number Placeholder 3">
            <a:extLst>
              <a:ext uri="{FF2B5EF4-FFF2-40B4-BE49-F238E27FC236}">
                <a16:creationId xmlns:a16="http://schemas.microsoft.com/office/drawing/2014/main" id="{72F01148-045C-45FB-9659-B3FFB8EB4129}"/>
              </a:ext>
            </a:extLst>
          </p:cNvPr>
          <p:cNvSpPr>
            <a:spLocks noGrp="1"/>
          </p:cNvSpPr>
          <p:nvPr>
            <p:ph type="sldNum" sz="quarter" idx="12"/>
          </p:nvPr>
        </p:nvSpPr>
        <p:spPr/>
        <p:txBody>
          <a:bodyPr/>
          <a:lstStyle/>
          <a:p>
            <a:fld id="{FC63ECC8-719A-498E-B101-491B6A35558E}" type="slidenum">
              <a:rPr lang="en-US" smtClean="0"/>
              <a:t>10</a:t>
            </a:fld>
            <a:endParaRPr lang="en-US"/>
          </a:p>
        </p:txBody>
      </p:sp>
      <p:sp>
        <p:nvSpPr>
          <p:cNvPr id="9" name="TextBox 8">
            <a:extLst>
              <a:ext uri="{FF2B5EF4-FFF2-40B4-BE49-F238E27FC236}">
                <a16:creationId xmlns:a16="http://schemas.microsoft.com/office/drawing/2014/main" id="{6F89A27B-EEE5-4D41-9EB9-5EBC3959C314}"/>
              </a:ext>
            </a:extLst>
          </p:cNvPr>
          <p:cNvSpPr txBox="1"/>
          <p:nvPr/>
        </p:nvSpPr>
        <p:spPr>
          <a:xfrm>
            <a:off x="576381" y="487031"/>
            <a:ext cx="7744315" cy="584775"/>
          </a:xfrm>
          <a:prstGeom prst="rect">
            <a:avLst/>
          </a:prstGeom>
          <a:noFill/>
          <a:ln>
            <a:solidFill>
              <a:schemeClr val="tx1"/>
            </a:solidFill>
          </a:ln>
        </p:spPr>
        <p:txBody>
          <a:bodyPr wrap="square" lIns="91440" tIns="45720" rIns="91440" bIns="45720" rtlCol="0" anchor="t">
            <a:spAutoFit/>
          </a:bodyPr>
          <a:lstStyle/>
          <a:p>
            <a:r>
              <a:rPr lang="en-US" sz="3200"/>
              <a:t>2. Part 173 Packaging Requirements</a:t>
            </a:r>
            <a:endParaRPr lang="en-US" sz="3200">
              <a:cs typeface="Calibri"/>
            </a:endParaRPr>
          </a:p>
        </p:txBody>
      </p:sp>
      <p:sp>
        <p:nvSpPr>
          <p:cNvPr id="14" name="TextBox 13">
            <a:extLst>
              <a:ext uri="{FF2B5EF4-FFF2-40B4-BE49-F238E27FC236}">
                <a16:creationId xmlns:a16="http://schemas.microsoft.com/office/drawing/2014/main" id="{7FEF1B0D-394F-4FE9-9B22-25BE8976B3EA}"/>
              </a:ext>
            </a:extLst>
          </p:cNvPr>
          <p:cNvSpPr txBox="1"/>
          <p:nvPr/>
        </p:nvSpPr>
        <p:spPr>
          <a:xfrm>
            <a:off x="353648" y="1257175"/>
            <a:ext cx="434245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Example of packaging requirements</a:t>
            </a:r>
            <a:endParaRPr lang="en-US" sz="1200">
              <a:cs typeface="Calibri"/>
            </a:endParaRPr>
          </a:p>
        </p:txBody>
      </p:sp>
      <p:sp>
        <p:nvSpPr>
          <p:cNvPr id="17" name="TextBox 16">
            <a:extLst>
              <a:ext uri="{FF2B5EF4-FFF2-40B4-BE49-F238E27FC236}">
                <a16:creationId xmlns:a16="http://schemas.microsoft.com/office/drawing/2014/main" id="{5CE1C34C-9AC7-4F3E-8BB0-693D99D3103C}"/>
              </a:ext>
            </a:extLst>
          </p:cNvPr>
          <p:cNvSpPr txBox="1"/>
          <p:nvPr/>
        </p:nvSpPr>
        <p:spPr>
          <a:xfrm>
            <a:off x="5043644" y="5678423"/>
            <a:ext cx="434245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Required label for the shipper includes UN/NA packaging code</a:t>
            </a:r>
            <a:endParaRPr lang="en-US" sz="1200">
              <a:cs typeface="Calibri"/>
            </a:endParaRPr>
          </a:p>
        </p:txBody>
      </p:sp>
      <p:sp>
        <p:nvSpPr>
          <p:cNvPr id="21" name="Rectangle 20">
            <a:extLst>
              <a:ext uri="{FF2B5EF4-FFF2-40B4-BE49-F238E27FC236}">
                <a16:creationId xmlns:a16="http://schemas.microsoft.com/office/drawing/2014/main" id="{B828524C-BAD7-4741-A16D-FD3A33355DFE}"/>
              </a:ext>
            </a:extLst>
          </p:cNvPr>
          <p:cNvSpPr/>
          <p:nvPr/>
        </p:nvSpPr>
        <p:spPr>
          <a:xfrm>
            <a:off x="1036147" y="1514815"/>
            <a:ext cx="352599" cy="198417"/>
          </a:xfrm>
          <a:prstGeom prst="rect">
            <a:avLst/>
          </a:prstGeom>
          <a:solidFill>
            <a:schemeClr val="accent4">
              <a:lumMod val="20000"/>
              <a:lumOff val="80000"/>
              <a:alpha val="33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C1A5916-F220-400B-B5F8-72FFFFD19D4C}"/>
              </a:ext>
            </a:extLst>
          </p:cNvPr>
          <p:cNvSpPr/>
          <p:nvPr/>
        </p:nvSpPr>
        <p:spPr>
          <a:xfrm>
            <a:off x="1590297" y="4021808"/>
            <a:ext cx="381174" cy="255567"/>
          </a:xfrm>
          <a:prstGeom prst="rect">
            <a:avLst/>
          </a:prstGeom>
          <a:solidFill>
            <a:schemeClr val="accent4">
              <a:lumMod val="20000"/>
              <a:lumOff val="80000"/>
              <a:alpha val="33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a:extLst>
              <a:ext uri="{FF2B5EF4-FFF2-40B4-BE49-F238E27FC236}">
                <a16:creationId xmlns:a16="http://schemas.microsoft.com/office/drawing/2014/main" id="{9259FB2E-687B-4F57-9DB3-96CD58A27593}"/>
              </a:ext>
            </a:extLst>
          </p:cNvPr>
          <p:cNvPicPr>
            <a:picLocks noChangeAspect="1"/>
          </p:cNvPicPr>
          <p:nvPr/>
        </p:nvPicPr>
        <p:blipFill rotWithShape="1">
          <a:blip r:embed="rId3"/>
          <a:srcRect t="4020" r="-719" b="-330"/>
          <a:stretch/>
        </p:blipFill>
        <p:spPr>
          <a:xfrm>
            <a:off x="9055688" y="2418177"/>
            <a:ext cx="2511992" cy="4153140"/>
          </a:xfrm>
          <a:prstGeom prst="rect">
            <a:avLst/>
          </a:prstGeom>
          <a:ln>
            <a:solidFill>
              <a:srgbClr val="4472C4"/>
            </a:solidFill>
          </a:ln>
        </p:spPr>
      </p:pic>
    </p:spTree>
    <p:extLst>
      <p:ext uri="{BB962C8B-B14F-4D97-AF65-F5344CB8AC3E}">
        <p14:creationId xmlns:p14="http://schemas.microsoft.com/office/powerpoint/2010/main" val="310907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ECDCB7-2235-4E9E-A3FB-014DF2EDEDCA}"/>
              </a:ext>
            </a:extLst>
          </p:cNvPr>
          <p:cNvSpPr>
            <a:spLocks noGrp="1"/>
          </p:cNvSpPr>
          <p:nvPr>
            <p:ph type="sldNum" sz="quarter" idx="12"/>
          </p:nvPr>
        </p:nvSpPr>
        <p:spPr/>
        <p:txBody>
          <a:bodyPr/>
          <a:lstStyle/>
          <a:p>
            <a:fld id="{FC63ECC8-719A-498E-B101-491B6A35558E}" type="slidenum">
              <a:rPr lang="en-US" smtClean="0"/>
              <a:t>11</a:t>
            </a:fld>
            <a:endParaRPr lang="en-US"/>
          </a:p>
        </p:txBody>
      </p:sp>
      <p:sp>
        <p:nvSpPr>
          <p:cNvPr id="6" name="TextBox 5">
            <a:extLst>
              <a:ext uri="{FF2B5EF4-FFF2-40B4-BE49-F238E27FC236}">
                <a16:creationId xmlns:a16="http://schemas.microsoft.com/office/drawing/2014/main" id="{4D55B230-5C18-4FB6-BA78-6C22A8922C14}"/>
              </a:ext>
            </a:extLst>
          </p:cNvPr>
          <p:cNvSpPr txBox="1"/>
          <p:nvPr/>
        </p:nvSpPr>
        <p:spPr>
          <a:xfrm>
            <a:off x="605057" y="454835"/>
            <a:ext cx="7298642" cy="584775"/>
          </a:xfrm>
          <a:prstGeom prst="rect">
            <a:avLst/>
          </a:prstGeom>
          <a:noFill/>
          <a:ln>
            <a:solidFill>
              <a:schemeClr val="tx1"/>
            </a:solidFill>
          </a:ln>
        </p:spPr>
        <p:txBody>
          <a:bodyPr wrap="square" lIns="91440" tIns="45720" rIns="91440" bIns="45720" rtlCol="0" anchor="t">
            <a:spAutoFit/>
          </a:bodyPr>
          <a:lstStyle/>
          <a:p>
            <a:r>
              <a:rPr lang="en-US" sz="3200"/>
              <a:t>3. Part 178 Packaging Standards</a:t>
            </a:r>
            <a:endParaRPr lang="en-US" sz="3200">
              <a:cs typeface="Calibri"/>
            </a:endParaRPr>
          </a:p>
        </p:txBody>
      </p:sp>
      <p:sp>
        <p:nvSpPr>
          <p:cNvPr id="9" name="TextBox 8">
            <a:extLst>
              <a:ext uri="{FF2B5EF4-FFF2-40B4-BE49-F238E27FC236}">
                <a16:creationId xmlns:a16="http://schemas.microsoft.com/office/drawing/2014/main" id="{B99BBB0F-C7AF-44CD-80D6-5269531A4C6E}"/>
              </a:ext>
            </a:extLst>
          </p:cNvPr>
          <p:cNvSpPr txBox="1"/>
          <p:nvPr/>
        </p:nvSpPr>
        <p:spPr>
          <a:xfrm>
            <a:off x="464906" y="1265954"/>
            <a:ext cx="97329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Where packaging codes are defined</a:t>
            </a:r>
          </a:p>
          <a:p>
            <a:pPr marL="285750" indent="-285750">
              <a:buFont typeface="Arial"/>
              <a:buChar char="•"/>
            </a:pPr>
            <a:r>
              <a:rPr lang="en-US">
                <a:cs typeface="Calibri"/>
              </a:rPr>
              <a:t>Users must read the table of contents to find the corresponding section</a:t>
            </a:r>
          </a:p>
        </p:txBody>
      </p:sp>
      <p:sp>
        <p:nvSpPr>
          <p:cNvPr id="11" name="TextBox 10">
            <a:extLst>
              <a:ext uri="{FF2B5EF4-FFF2-40B4-BE49-F238E27FC236}">
                <a16:creationId xmlns:a16="http://schemas.microsoft.com/office/drawing/2014/main" id="{F39A7749-498F-4A97-85C6-CC0FFF719AC5}"/>
              </a:ext>
            </a:extLst>
          </p:cNvPr>
          <p:cNvSpPr txBox="1"/>
          <p:nvPr/>
        </p:nvSpPr>
        <p:spPr>
          <a:xfrm>
            <a:off x="521143" y="1988504"/>
            <a:ext cx="434245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Example of packaging standards</a:t>
            </a:r>
            <a:endParaRPr lang="en-US" sz="1200">
              <a:cs typeface="Calibri"/>
            </a:endParaRPr>
          </a:p>
        </p:txBody>
      </p:sp>
      <p:pic>
        <p:nvPicPr>
          <p:cNvPr id="2" name="Picture 2">
            <a:extLst>
              <a:ext uri="{FF2B5EF4-FFF2-40B4-BE49-F238E27FC236}">
                <a16:creationId xmlns:a16="http://schemas.microsoft.com/office/drawing/2014/main" id="{05ACCA7F-33DE-4039-99F4-8563A0D27B73}"/>
              </a:ext>
            </a:extLst>
          </p:cNvPr>
          <p:cNvPicPr>
            <a:picLocks noChangeAspect="1"/>
          </p:cNvPicPr>
          <p:nvPr/>
        </p:nvPicPr>
        <p:blipFill rotWithShape="1">
          <a:blip r:embed="rId2"/>
          <a:srcRect l="74" t="-79" r="-108" b="39726"/>
          <a:stretch/>
        </p:blipFill>
        <p:spPr>
          <a:xfrm>
            <a:off x="518034" y="2271183"/>
            <a:ext cx="9716681" cy="3216111"/>
          </a:xfrm>
          <a:prstGeom prst="rect">
            <a:avLst/>
          </a:prstGeom>
          <a:ln>
            <a:solidFill>
              <a:srgbClr val="4472C4"/>
            </a:solidFill>
          </a:ln>
        </p:spPr>
      </p:pic>
      <p:sp>
        <p:nvSpPr>
          <p:cNvPr id="3" name="Rectangle 2">
            <a:extLst>
              <a:ext uri="{FF2B5EF4-FFF2-40B4-BE49-F238E27FC236}">
                <a16:creationId xmlns:a16="http://schemas.microsoft.com/office/drawing/2014/main" id="{7924402E-06C0-4B8D-B2C2-ABB62F08D525}"/>
              </a:ext>
            </a:extLst>
          </p:cNvPr>
          <p:cNvSpPr/>
          <p:nvPr/>
        </p:nvSpPr>
        <p:spPr>
          <a:xfrm>
            <a:off x="958395" y="3264263"/>
            <a:ext cx="381174" cy="255567"/>
          </a:xfrm>
          <a:prstGeom prst="rect">
            <a:avLst/>
          </a:prstGeom>
          <a:solidFill>
            <a:schemeClr val="accent4">
              <a:lumMod val="20000"/>
              <a:lumOff val="80000"/>
              <a:alpha val="33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7907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0F35-E613-44E5-920B-DD130A065303}"/>
              </a:ext>
            </a:extLst>
          </p:cNvPr>
          <p:cNvSpPr>
            <a:spLocks noGrp="1"/>
          </p:cNvSpPr>
          <p:nvPr>
            <p:ph type="title"/>
          </p:nvPr>
        </p:nvSpPr>
        <p:spPr/>
        <p:txBody>
          <a:bodyPr/>
          <a:lstStyle/>
          <a:p>
            <a:r>
              <a:rPr lang="en-US">
                <a:cs typeface="Calibri Light"/>
              </a:rPr>
              <a:t>The Solution</a:t>
            </a:r>
            <a:endParaRPr lang="en-US"/>
          </a:p>
        </p:txBody>
      </p:sp>
      <p:sp>
        <p:nvSpPr>
          <p:cNvPr id="3" name="Text Placeholder 2">
            <a:extLst>
              <a:ext uri="{FF2B5EF4-FFF2-40B4-BE49-F238E27FC236}">
                <a16:creationId xmlns:a16="http://schemas.microsoft.com/office/drawing/2014/main" id="{C8B63DCB-9AAD-4BB2-9315-29226D3834AD}"/>
              </a:ext>
            </a:extLst>
          </p:cNvPr>
          <p:cNvSpPr>
            <a:spLocks noGrp="1"/>
          </p:cNvSpPr>
          <p:nvPr>
            <p:ph type="body" idx="1"/>
          </p:nvPr>
        </p:nvSpPr>
        <p:spPr/>
        <p:txBody>
          <a:bodyPr vert="horz" lIns="91440" tIns="45720" rIns="91440" bIns="45720" rtlCol="0" anchor="t">
            <a:normAutofit/>
          </a:bodyPr>
          <a:lstStyle/>
          <a:p>
            <a:r>
              <a:rPr lang="en-US" sz="3200" b="1" dirty="0">
                <a:solidFill>
                  <a:schemeClr val="tx1"/>
                </a:solidFill>
                <a:cs typeface="Calibri"/>
              </a:rPr>
              <a:t>Scraping the CFR and building a web app</a:t>
            </a:r>
            <a:endParaRPr lang="en-US" sz="3200" b="1" dirty="0">
              <a:solidFill>
                <a:schemeClr val="tx1"/>
              </a:solidFill>
            </a:endParaRPr>
          </a:p>
        </p:txBody>
      </p:sp>
      <p:sp>
        <p:nvSpPr>
          <p:cNvPr id="4" name="Slide Number Placeholder 3">
            <a:extLst>
              <a:ext uri="{FF2B5EF4-FFF2-40B4-BE49-F238E27FC236}">
                <a16:creationId xmlns:a16="http://schemas.microsoft.com/office/drawing/2014/main" id="{A9B98F6E-B3A8-4E2A-91DE-3EE7EFF037FD}"/>
              </a:ext>
            </a:extLst>
          </p:cNvPr>
          <p:cNvSpPr>
            <a:spLocks noGrp="1"/>
          </p:cNvSpPr>
          <p:nvPr>
            <p:ph type="sldNum" sz="quarter" idx="12"/>
          </p:nvPr>
        </p:nvSpPr>
        <p:spPr/>
        <p:txBody>
          <a:bodyPr/>
          <a:lstStyle/>
          <a:p>
            <a:fld id="{FC63ECC8-719A-498E-B101-491B6A35558E}" type="slidenum">
              <a:rPr lang="en-US" smtClean="0"/>
              <a:t>12</a:t>
            </a:fld>
            <a:endParaRPr lang="en-US"/>
          </a:p>
        </p:txBody>
      </p:sp>
    </p:spTree>
    <p:extLst>
      <p:ext uri="{BB962C8B-B14F-4D97-AF65-F5344CB8AC3E}">
        <p14:creationId xmlns:p14="http://schemas.microsoft.com/office/powerpoint/2010/main" val="1728208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8B7C-AB65-47F6-A2B7-50546713059B}"/>
              </a:ext>
            </a:extLst>
          </p:cNvPr>
          <p:cNvSpPr>
            <a:spLocks noGrp="1"/>
          </p:cNvSpPr>
          <p:nvPr>
            <p:ph type="title"/>
          </p:nvPr>
        </p:nvSpPr>
        <p:spPr/>
        <p:txBody>
          <a:bodyPr/>
          <a:lstStyle/>
          <a:p>
            <a:r>
              <a:rPr lang="en-US"/>
              <a:t>Existing tools for navigating the CFR</a:t>
            </a:r>
          </a:p>
        </p:txBody>
      </p:sp>
      <p:sp>
        <p:nvSpPr>
          <p:cNvPr id="3" name="Content Placeholder 2">
            <a:extLst>
              <a:ext uri="{FF2B5EF4-FFF2-40B4-BE49-F238E27FC236}">
                <a16:creationId xmlns:a16="http://schemas.microsoft.com/office/drawing/2014/main" id="{30C7839F-D6F8-445B-AC71-AC65CF93BEBD}"/>
              </a:ext>
            </a:extLst>
          </p:cNvPr>
          <p:cNvSpPr>
            <a:spLocks noGrp="1"/>
          </p:cNvSpPr>
          <p:nvPr>
            <p:ph idx="1"/>
          </p:nvPr>
        </p:nvSpPr>
        <p:spPr>
          <a:xfrm>
            <a:off x="838200" y="1515181"/>
            <a:ext cx="4304251" cy="4351338"/>
          </a:xfrm>
        </p:spPr>
        <p:txBody>
          <a:bodyPr vert="horz" lIns="91440" tIns="45720" rIns="91440" bIns="45720" rtlCol="0" anchor="t">
            <a:normAutofit fontScale="92500" lnSpcReduction="20000"/>
          </a:bodyPr>
          <a:lstStyle/>
          <a:p>
            <a:r>
              <a:rPr lang="en-US" err="1"/>
              <a:t>eRegs</a:t>
            </a:r>
            <a:endParaRPr lang="en-US" err="1">
              <a:cs typeface="Calibri"/>
            </a:endParaRPr>
          </a:p>
          <a:p>
            <a:pPr lvl="1"/>
            <a:r>
              <a:rPr lang="en-US">
                <a:cs typeface="Calibri"/>
              </a:rPr>
              <a:t>Built by 18F, part of GSA</a:t>
            </a:r>
            <a:endParaRPr lang="en-US"/>
          </a:p>
          <a:p>
            <a:pPr lvl="1"/>
            <a:r>
              <a:rPr lang="en-US"/>
              <a:t>Key terms defined</a:t>
            </a:r>
            <a:endParaRPr lang="en-US">
              <a:cs typeface="Calibri"/>
            </a:endParaRPr>
          </a:p>
          <a:p>
            <a:pPr lvl="1"/>
            <a:r>
              <a:rPr lang="en-US"/>
              <a:t>Cross references</a:t>
            </a:r>
            <a:endParaRPr lang="en-US">
              <a:cs typeface="Calibri"/>
            </a:endParaRPr>
          </a:p>
          <a:p>
            <a:pPr lvl="1"/>
            <a:r>
              <a:rPr lang="en-US"/>
              <a:t>Changes over time</a:t>
            </a:r>
            <a:endParaRPr lang="en-US">
              <a:cs typeface="Calibri"/>
            </a:endParaRPr>
          </a:p>
          <a:p>
            <a:r>
              <a:rPr lang="en-US">
                <a:ea typeface="+mn-lt"/>
                <a:cs typeface="+mn-lt"/>
              </a:rPr>
              <a:t>New </a:t>
            </a:r>
            <a:r>
              <a:rPr lang="en-US" err="1">
                <a:ea typeface="+mn-lt"/>
                <a:cs typeface="+mn-lt"/>
              </a:rPr>
              <a:t>eCFR</a:t>
            </a:r>
            <a:endParaRPr lang="en-US">
              <a:ea typeface="+mn-lt"/>
              <a:cs typeface="+mn-lt"/>
            </a:endParaRPr>
          </a:p>
          <a:p>
            <a:pPr lvl="1"/>
            <a:r>
              <a:rPr lang="en-US">
                <a:ea typeface="+mn-lt"/>
                <a:cs typeface="+mn-lt"/>
              </a:rPr>
              <a:t>Point in time</a:t>
            </a:r>
          </a:p>
          <a:p>
            <a:pPr lvl="1"/>
            <a:r>
              <a:rPr lang="en-US">
                <a:ea typeface="+mn-lt"/>
                <a:cs typeface="+mn-lt"/>
              </a:rPr>
              <a:t>API to query parts of CFR and hierarchical relationships (chapters, subchapters, paragraphs, etc.)</a:t>
            </a:r>
            <a:endParaRPr lang="en-US"/>
          </a:p>
          <a:p>
            <a:r>
              <a:rPr lang="en-US">
                <a:cs typeface="Calibri"/>
              </a:rPr>
              <a:t>Remaining gaps:</a:t>
            </a:r>
          </a:p>
          <a:p>
            <a:pPr lvl="1"/>
            <a:r>
              <a:rPr lang="en-US">
                <a:cs typeface="Calibri"/>
              </a:rPr>
              <a:t>Relating UN/NA numbers and packaging codes</a:t>
            </a:r>
          </a:p>
          <a:p>
            <a:endParaRPr lang="en-US">
              <a:cs typeface="Calibri"/>
            </a:endParaRPr>
          </a:p>
          <a:p>
            <a:pPr lvl="1"/>
            <a:endParaRPr lang="en-US">
              <a:cs typeface="Calibri"/>
            </a:endParaRPr>
          </a:p>
          <a:p>
            <a:pPr lvl="1"/>
            <a:endParaRPr lang="en-US">
              <a:cs typeface="Calibri"/>
            </a:endParaRPr>
          </a:p>
          <a:p>
            <a:pPr marL="0" indent="0">
              <a:buNone/>
            </a:pPr>
            <a:endParaRPr lang="en-US">
              <a:cs typeface="Calibri"/>
            </a:endParaRPr>
          </a:p>
          <a:p>
            <a:endParaRPr lang="en-US">
              <a:cs typeface="Calibri"/>
            </a:endParaRPr>
          </a:p>
        </p:txBody>
      </p:sp>
      <p:sp>
        <p:nvSpPr>
          <p:cNvPr id="4" name="Slide Number Placeholder 3">
            <a:extLst>
              <a:ext uri="{FF2B5EF4-FFF2-40B4-BE49-F238E27FC236}">
                <a16:creationId xmlns:a16="http://schemas.microsoft.com/office/drawing/2014/main" id="{048C7FB3-BCF5-44FB-80EA-0BF642EE1804}"/>
              </a:ext>
            </a:extLst>
          </p:cNvPr>
          <p:cNvSpPr>
            <a:spLocks noGrp="1"/>
          </p:cNvSpPr>
          <p:nvPr>
            <p:ph type="sldNum" sz="quarter" idx="12"/>
          </p:nvPr>
        </p:nvSpPr>
        <p:spPr/>
        <p:txBody>
          <a:bodyPr/>
          <a:lstStyle/>
          <a:p>
            <a:fld id="{FC63ECC8-719A-498E-B101-491B6A35558E}" type="slidenum">
              <a:rPr lang="en-US" smtClean="0"/>
              <a:t>13</a:t>
            </a:fld>
            <a:endParaRPr lang="en-US"/>
          </a:p>
        </p:txBody>
      </p:sp>
      <p:pic>
        <p:nvPicPr>
          <p:cNvPr id="5" name="Picture 4">
            <a:extLst>
              <a:ext uri="{FF2B5EF4-FFF2-40B4-BE49-F238E27FC236}">
                <a16:creationId xmlns:a16="http://schemas.microsoft.com/office/drawing/2014/main" id="{04357EAC-E0B7-4FE9-BAC5-8B3BE05F42FD}"/>
              </a:ext>
            </a:extLst>
          </p:cNvPr>
          <p:cNvPicPr>
            <a:picLocks noChangeAspect="1"/>
          </p:cNvPicPr>
          <p:nvPr/>
        </p:nvPicPr>
        <p:blipFill>
          <a:blip r:embed="rId2"/>
          <a:stretch>
            <a:fillRect/>
          </a:stretch>
        </p:blipFill>
        <p:spPr>
          <a:xfrm>
            <a:off x="5534025" y="1556481"/>
            <a:ext cx="3981450" cy="2925888"/>
          </a:xfrm>
          <a:prstGeom prst="rect">
            <a:avLst/>
          </a:prstGeom>
          <a:ln>
            <a:solidFill>
              <a:schemeClr val="accent1"/>
            </a:solidFill>
          </a:ln>
        </p:spPr>
      </p:pic>
      <p:pic>
        <p:nvPicPr>
          <p:cNvPr id="6" name="Picture 5">
            <a:extLst>
              <a:ext uri="{FF2B5EF4-FFF2-40B4-BE49-F238E27FC236}">
                <a16:creationId xmlns:a16="http://schemas.microsoft.com/office/drawing/2014/main" id="{65B15D2B-9094-47AB-A325-C2B4C3052A41}"/>
              </a:ext>
            </a:extLst>
          </p:cNvPr>
          <p:cNvPicPr>
            <a:picLocks noChangeAspect="1"/>
          </p:cNvPicPr>
          <p:nvPr/>
        </p:nvPicPr>
        <p:blipFill>
          <a:blip r:embed="rId3"/>
          <a:stretch>
            <a:fillRect/>
          </a:stretch>
        </p:blipFill>
        <p:spPr>
          <a:xfrm>
            <a:off x="8172251" y="2882044"/>
            <a:ext cx="3105548" cy="2891478"/>
          </a:xfrm>
          <a:prstGeom prst="rect">
            <a:avLst/>
          </a:prstGeom>
          <a:ln>
            <a:solidFill>
              <a:schemeClr val="accent1"/>
            </a:solidFill>
          </a:ln>
        </p:spPr>
      </p:pic>
    </p:spTree>
    <p:extLst>
      <p:ext uri="{BB962C8B-B14F-4D97-AF65-F5344CB8AC3E}">
        <p14:creationId xmlns:p14="http://schemas.microsoft.com/office/powerpoint/2010/main" val="1736863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3C1D-4347-41A6-962E-C0E85D01D412}"/>
              </a:ext>
            </a:extLst>
          </p:cNvPr>
          <p:cNvSpPr>
            <a:spLocks noGrp="1"/>
          </p:cNvSpPr>
          <p:nvPr>
            <p:ph type="title"/>
          </p:nvPr>
        </p:nvSpPr>
        <p:spPr/>
        <p:txBody>
          <a:bodyPr/>
          <a:lstStyle/>
          <a:p>
            <a:r>
              <a:rPr lang="en-US"/>
              <a:t>Our solution: scraping UN/NA and packaging codes</a:t>
            </a:r>
          </a:p>
        </p:txBody>
      </p:sp>
      <p:sp>
        <p:nvSpPr>
          <p:cNvPr id="4" name="Slide Number Placeholder 3">
            <a:extLst>
              <a:ext uri="{FF2B5EF4-FFF2-40B4-BE49-F238E27FC236}">
                <a16:creationId xmlns:a16="http://schemas.microsoft.com/office/drawing/2014/main" id="{262211E4-AD87-4D1D-9C0F-78157D572728}"/>
              </a:ext>
            </a:extLst>
          </p:cNvPr>
          <p:cNvSpPr>
            <a:spLocks noGrp="1"/>
          </p:cNvSpPr>
          <p:nvPr>
            <p:ph type="sldNum" sz="quarter" idx="12"/>
          </p:nvPr>
        </p:nvSpPr>
        <p:spPr/>
        <p:txBody>
          <a:bodyPr/>
          <a:lstStyle/>
          <a:p>
            <a:fld id="{FC63ECC8-719A-498E-B101-491B6A35558E}" type="slidenum">
              <a:rPr lang="en-US" smtClean="0"/>
              <a:t>14</a:t>
            </a:fld>
            <a:endParaRPr lang="en-US"/>
          </a:p>
        </p:txBody>
      </p:sp>
      <p:sp>
        <p:nvSpPr>
          <p:cNvPr id="81" name="TextBox 80">
            <a:extLst>
              <a:ext uri="{FF2B5EF4-FFF2-40B4-BE49-F238E27FC236}">
                <a16:creationId xmlns:a16="http://schemas.microsoft.com/office/drawing/2014/main" id="{5052D6D9-9C50-442B-9DC9-93614577816A}"/>
              </a:ext>
            </a:extLst>
          </p:cNvPr>
          <p:cNvSpPr txBox="1"/>
          <p:nvPr/>
        </p:nvSpPr>
        <p:spPr>
          <a:xfrm>
            <a:off x="702796" y="1875749"/>
            <a:ext cx="9828878" cy="184665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400" b="1"/>
              <a:t>Scraping</a:t>
            </a:r>
            <a:r>
              <a:rPr lang="en-US" sz="2400"/>
              <a:t> the CFR</a:t>
            </a:r>
          </a:p>
          <a:p>
            <a:pPr marL="285750" indent="-285750">
              <a:buFont typeface="Arial" panose="020B0604020202020204" pitchFamily="34" charset="0"/>
              <a:buChar char="•"/>
            </a:pPr>
            <a:r>
              <a:rPr lang="en-US" sz="2400" b="1"/>
              <a:t>Parsing</a:t>
            </a:r>
            <a:r>
              <a:rPr lang="en-US" sz="2400"/>
              <a:t> codes using regular expressions (regex)</a:t>
            </a:r>
            <a:endParaRPr lang="en-US" sz="2400">
              <a:cs typeface="Calibri"/>
            </a:endParaRPr>
          </a:p>
          <a:p>
            <a:pPr marL="285750" indent="-285750">
              <a:buFont typeface="Arial" panose="020B0604020202020204" pitchFamily="34" charset="0"/>
              <a:buChar char="•"/>
            </a:pPr>
            <a:r>
              <a:rPr lang="en-US" sz="2400"/>
              <a:t>Loading into a relational </a:t>
            </a:r>
            <a:r>
              <a:rPr lang="en-US" sz="2400" b="1"/>
              <a:t>database</a:t>
            </a:r>
            <a:endParaRPr lang="en-US" sz="2400" b="1">
              <a:cs typeface="Calibri"/>
            </a:endParaRPr>
          </a:p>
          <a:p>
            <a:pPr marL="285750" indent="-285750">
              <a:buFont typeface="Arial" panose="020B0604020202020204" pitchFamily="34" charset="0"/>
              <a:buChar char="•"/>
            </a:pPr>
            <a:r>
              <a:rPr lang="en-US" sz="2400"/>
              <a:t>Create a </a:t>
            </a:r>
            <a:r>
              <a:rPr lang="en-US" sz="2400" b="1"/>
              <a:t>web app</a:t>
            </a:r>
            <a:r>
              <a:rPr lang="en-US" sz="2400"/>
              <a:t> for UN/NA querying</a:t>
            </a:r>
            <a:endParaRPr lang="en-US" sz="2400">
              <a:cs typeface="Calibri"/>
            </a:endParaRPr>
          </a:p>
          <a:p>
            <a:pPr marL="285750" indent="-285750">
              <a:buFont typeface="Arial" panose="020B0604020202020204" pitchFamily="34" charset="0"/>
              <a:buChar char="•"/>
            </a:pPr>
            <a:endParaRPr lang="en-US"/>
          </a:p>
        </p:txBody>
      </p:sp>
      <p:pic>
        <p:nvPicPr>
          <p:cNvPr id="3" name="Picture 4" descr="Amazon.com: Deangelo Python Logo Stickers (3 Pcs/Pack): Kitchen &amp; Dining">
            <a:extLst>
              <a:ext uri="{FF2B5EF4-FFF2-40B4-BE49-F238E27FC236}">
                <a16:creationId xmlns:a16="http://schemas.microsoft.com/office/drawing/2014/main" id="{FC3F730F-4CB4-4873-AA10-54CCF30C046B}"/>
              </a:ext>
            </a:extLst>
          </p:cNvPr>
          <p:cNvPicPr>
            <a:picLocks noChangeAspect="1"/>
          </p:cNvPicPr>
          <p:nvPr/>
        </p:nvPicPr>
        <p:blipFill>
          <a:blip r:embed="rId2"/>
          <a:stretch>
            <a:fillRect/>
          </a:stretch>
        </p:blipFill>
        <p:spPr>
          <a:xfrm>
            <a:off x="3123518" y="3723280"/>
            <a:ext cx="1714500" cy="1714500"/>
          </a:xfrm>
          <a:prstGeom prst="rect">
            <a:avLst/>
          </a:prstGeom>
        </p:spPr>
      </p:pic>
      <p:pic>
        <p:nvPicPr>
          <p:cNvPr id="5" name="Picture 5" descr="SQLite - Wikipedia">
            <a:extLst>
              <a:ext uri="{FF2B5EF4-FFF2-40B4-BE49-F238E27FC236}">
                <a16:creationId xmlns:a16="http://schemas.microsoft.com/office/drawing/2014/main" id="{6EA2730E-B060-4EE8-9E53-4B6FB3D97E82}"/>
              </a:ext>
            </a:extLst>
          </p:cNvPr>
          <p:cNvPicPr>
            <a:picLocks noChangeAspect="1"/>
          </p:cNvPicPr>
          <p:nvPr/>
        </p:nvPicPr>
        <p:blipFill>
          <a:blip r:embed="rId3"/>
          <a:stretch>
            <a:fillRect/>
          </a:stretch>
        </p:blipFill>
        <p:spPr>
          <a:xfrm>
            <a:off x="4246536" y="5411571"/>
            <a:ext cx="2743200" cy="1304282"/>
          </a:xfrm>
          <a:prstGeom prst="rect">
            <a:avLst/>
          </a:prstGeom>
        </p:spPr>
      </p:pic>
      <p:pic>
        <p:nvPicPr>
          <p:cNvPr id="7" name="Picture 7" descr="upload.wikimedia.org/wikipedia/commons/thumb/3/...">
            <a:extLst>
              <a:ext uri="{FF2B5EF4-FFF2-40B4-BE49-F238E27FC236}">
                <a16:creationId xmlns:a16="http://schemas.microsoft.com/office/drawing/2014/main" id="{64F26D09-F565-4528-8030-01E924A277A6}"/>
              </a:ext>
            </a:extLst>
          </p:cNvPr>
          <p:cNvPicPr>
            <a:picLocks noChangeAspect="1"/>
          </p:cNvPicPr>
          <p:nvPr/>
        </p:nvPicPr>
        <p:blipFill>
          <a:blip r:embed="rId4"/>
          <a:stretch>
            <a:fillRect/>
          </a:stretch>
        </p:blipFill>
        <p:spPr>
          <a:xfrm>
            <a:off x="4956875" y="4222062"/>
            <a:ext cx="2743200" cy="1074420"/>
          </a:xfrm>
          <a:prstGeom prst="rect">
            <a:avLst/>
          </a:prstGeom>
        </p:spPr>
      </p:pic>
    </p:spTree>
    <p:extLst>
      <p:ext uri="{BB962C8B-B14F-4D97-AF65-F5344CB8AC3E}">
        <p14:creationId xmlns:p14="http://schemas.microsoft.com/office/powerpoint/2010/main" val="3346265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AB104B-9DCE-494B-841F-3A06ADB321F3}"/>
              </a:ext>
            </a:extLst>
          </p:cNvPr>
          <p:cNvSpPr/>
          <p:nvPr/>
        </p:nvSpPr>
        <p:spPr>
          <a:xfrm>
            <a:off x="3916471" y="1280786"/>
            <a:ext cx="7244218" cy="51878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E8AC28-5BFB-49F3-8D68-20EFDAC77A6D}"/>
              </a:ext>
            </a:extLst>
          </p:cNvPr>
          <p:cNvSpPr>
            <a:spLocks noGrp="1"/>
          </p:cNvSpPr>
          <p:nvPr>
            <p:ph type="title"/>
          </p:nvPr>
        </p:nvSpPr>
        <p:spPr>
          <a:xfrm>
            <a:off x="639872" y="-177669"/>
            <a:ext cx="10515600" cy="1325563"/>
          </a:xfrm>
        </p:spPr>
        <p:txBody>
          <a:bodyPr/>
          <a:lstStyle/>
          <a:p>
            <a:r>
              <a:rPr lang="en-US">
                <a:cs typeface="Calibri Light"/>
              </a:rPr>
              <a:t>Tool infrastructure</a:t>
            </a:r>
            <a:endParaRPr lang="en-US"/>
          </a:p>
        </p:txBody>
      </p:sp>
      <p:sp>
        <p:nvSpPr>
          <p:cNvPr id="4" name="Slide Number Placeholder 3">
            <a:extLst>
              <a:ext uri="{FF2B5EF4-FFF2-40B4-BE49-F238E27FC236}">
                <a16:creationId xmlns:a16="http://schemas.microsoft.com/office/drawing/2014/main" id="{46951645-09B6-43F3-A415-A6B7DC4B27BD}"/>
              </a:ext>
            </a:extLst>
          </p:cNvPr>
          <p:cNvSpPr>
            <a:spLocks noGrp="1"/>
          </p:cNvSpPr>
          <p:nvPr>
            <p:ph type="sldNum" sz="quarter" idx="12"/>
          </p:nvPr>
        </p:nvSpPr>
        <p:spPr/>
        <p:txBody>
          <a:bodyPr/>
          <a:lstStyle/>
          <a:p>
            <a:fld id="{FC63ECC8-719A-498E-B101-491B6A35558E}" type="slidenum">
              <a:rPr lang="en-US" smtClean="0"/>
              <a:t>15</a:t>
            </a:fld>
            <a:endParaRPr lang="en-US"/>
          </a:p>
        </p:txBody>
      </p:sp>
      <p:sp>
        <p:nvSpPr>
          <p:cNvPr id="43" name="TextBox 42">
            <a:extLst>
              <a:ext uri="{FF2B5EF4-FFF2-40B4-BE49-F238E27FC236}">
                <a16:creationId xmlns:a16="http://schemas.microsoft.com/office/drawing/2014/main" id="{59C3577A-18A1-46F9-9D01-F4A3EA31B2DE}"/>
              </a:ext>
            </a:extLst>
          </p:cNvPr>
          <p:cNvSpPr txBox="1"/>
          <p:nvPr/>
        </p:nvSpPr>
        <p:spPr>
          <a:xfrm>
            <a:off x="825689" y="1395789"/>
            <a:ext cx="133208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u="sng"/>
              <a:t>CFR</a:t>
            </a:r>
            <a:endParaRPr lang="en-US" sz="3200" b="1" u="sng">
              <a:cs typeface="Calibri"/>
            </a:endParaRPr>
          </a:p>
        </p:txBody>
      </p:sp>
      <p:sp>
        <p:nvSpPr>
          <p:cNvPr id="45" name="TextBox 44">
            <a:extLst>
              <a:ext uri="{FF2B5EF4-FFF2-40B4-BE49-F238E27FC236}">
                <a16:creationId xmlns:a16="http://schemas.microsoft.com/office/drawing/2014/main" id="{8400FB97-1050-4E8A-8DC1-3CB981B16ECD}"/>
              </a:ext>
            </a:extLst>
          </p:cNvPr>
          <p:cNvSpPr txBox="1"/>
          <p:nvPr/>
        </p:nvSpPr>
        <p:spPr>
          <a:xfrm>
            <a:off x="868805" y="2104239"/>
            <a:ext cx="2763932" cy="830997"/>
          </a:xfrm>
          <a:prstGeom prst="rect">
            <a:avLst/>
          </a:prstGeom>
          <a:noFill/>
          <a:ln>
            <a:solidFill>
              <a:schemeClr val="tx1"/>
            </a:solidFill>
          </a:ln>
        </p:spPr>
        <p:txBody>
          <a:bodyPr wrap="square" lIns="91440" tIns="45720" rIns="91440" bIns="45720" rtlCol="0" anchor="t">
            <a:spAutoFit/>
          </a:bodyPr>
          <a:lstStyle/>
          <a:p>
            <a:r>
              <a:rPr lang="en-US" sz="2400"/>
              <a:t>1. Part 172.101 Hazmat Table</a:t>
            </a:r>
            <a:endParaRPr lang="en-US" sz="2400">
              <a:cs typeface="Calibri"/>
            </a:endParaRPr>
          </a:p>
        </p:txBody>
      </p:sp>
      <p:sp>
        <p:nvSpPr>
          <p:cNvPr id="47" name="TextBox 46">
            <a:extLst>
              <a:ext uri="{FF2B5EF4-FFF2-40B4-BE49-F238E27FC236}">
                <a16:creationId xmlns:a16="http://schemas.microsoft.com/office/drawing/2014/main" id="{86376273-38EB-45FF-A74E-A2C257504AA0}"/>
              </a:ext>
            </a:extLst>
          </p:cNvPr>
          <p:cNvSpPr txBox="1"/>
          <p:nvPr/>
        </p:nvSpPr>
        <p:spPr>
          <a:xfrm>
            <a:off x="864340" y="3328182"/>
            <a:ext cx="2780232" cy="1200329"/>
          </a:xfrm>
          <a:prstGeom prst="rect">
            <a:avLst/>
          </a:prstGeom>
          <a:noFill/>
          <a:ln>
            <a:solidFill>
              <a:schemeClr val="tx1"/>
            </a:solidFill>
          </a:ln>
        </p:spPr>
        <p:txBody>
          <a:bodyPr wrap="square" lIns="91440" tIns="45720" rIns="91440" bIns="45720" rtlCol="0" anchor="t">
            <a:spAutoFit/>
          </a:bodyPr>
          <a:lstStyle/>
          <a:p>
            <a:r>
              <a:rPr lang="en-US" sz="2400"/>
              <a:t>2. Part 173 Packaging Requirements</a:t>
            </a:r>
            <a:endParaRPr lang="en-US" sz="3200">
              <a:cs typeface="Calibri"/>
            </a:endParaRPr>
          </a:p>
        </p:txBody>
      </p:sp>
      <p:sp>
        <p:nvSpPr>
          <p:cNvPr id="49" name="TextBox 48">
            <a:extLst>
              <a:ext uri="{FF2B5EF4-FFF2-40B4-BE49-F238E27FC236}">
                <a16:creationId xmlns:a16="http://schemas.microsoft.com/office/drawing/2014/main" id="{EC32D186-20D3-4C01-82BE-96CEF9CEA6EA}"/>
              </a:ext>
            </a:extLst>
          </p:cNvPr>
          <p:cNvSpPr txBox="1"/>
          <p:nvPr/>
        </p:nvSpPr>
        <p:spPr>
          <a:xfrm>
            <a:off x="868464" y="4810465"/>
            <a:ext cx="2764273" cy="830997"/>
          </a:xfrm>
          <a:prstGeom prst="rect">
            <a:avLst/>
          </a:prstGeom>
          <a:noFill/>
          <a:ln>
            <a:solidFill>
              <a:schemeClr val="tx1"/>
            </a:solidFill>
          </a:ln>
        </p:spPr>
        <p:txBody>
          <a:bodyPr wrap="square" lIns="91440" tIns="45720" rIns="91440" bIns="45720" rtlCol="0" anchor="t">
            <a:spAutoFit/>
          </a:bodyPr>
          <a:lstStyle/>
          <a:p>
            <a:r>
              <a:rPr lang="en-US" sz="2400"/>
              <a:t>3. Part 178 Packaging Standards</a:t>
            </a:r>
            <a:endParaRPr lang="en-US" sz="3200">
              <a:cs typeface="Calibri"/>
            </a:endParaRPr>
          </a:p>
        </p:txBody>
      </p:sp>
      <p:cxnSp>
        <p:nvCxnSpPr>
          <p:cNvPr id="51" name="Straight Arrow Connector 50">
            <a:extLst>
              <a:ext uri="{FF2B5EF4-FFF2-40B4-BE49-F238E27FC236}">
                <a16:creationId xmlns:a16="http://schemas.microsoft.com/office/drawing/2014/main" id="{9957390F-9759-4B61-AC1F-5C7052281478}"/>
              </a:ext>
            </a:extLst>
          </p:cNvPr>
          <p:cNvCxnSpPr>
            <a:cxnSpLocks/>
          </p:cNvCxnSpPr>
          <p:nvPr/>
        </p:nvCxnSpPr>
        <p:spPr>
          <a:xfrm>
            <a:off x="3957879" y="3795770"/>
            <a:ext cx="1364619" cy="853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2" name="TextBox 51">
            <a:extLst>
              <a:ext uri="{FF2B5EF4-FFF2-40B4-BE49-F238E27FC236}">
                <a16:creationId xmlns:a16="http://schemas.microsoft.com/office/drawing/2014/main" id="{D00E92BA-1EA4-4C3E-8155-D23597D12811}"/>
              </a:ext>
            </a:extLst>
          </p:cNvPr>
          <p:cNvSpPr txBox="1"/>
          <p:nvPr/>
        </p:nvSpPr>
        <p:spPr>
          <a:xfrm>
            <a:off x="5661330" y="2104239"/>
            <a:ext cx="1484143" cy="830997"/>
          </a:xfrm>
          <a:prstGeom prst="rect">
            <a:avLst/>
          </a:prstGeom>
          <a:noFill/>
          <a:ln>
            <a:solidFill>
              <a:schemeClr val="tx1"/>
            </a:solidFill>
          </a:ln>
        </p:spPr>
        <p:txBody>
          <a:bodyPr wrap="square" lIns="91440" tIns="45720" rIns="91440" bIns="45720" rtlCol="0" anchor="t">
            <a:spAutoFit/>
          </a:bodyPr>
          <a:lstStyle/>
          <a:p>
            <a:r>
              <a:rPr lang="en-US" sz="2400"/>
              <a:t>Hazmat UN/NAs</a:t>
            </a:r>
            <a:endParaRPr lang="en-US" sz="2400">
              <a:cs typeface="Calibri"/>
            </a:endParaRPr>
          </a:p>
        </p:txBody>
      </p:sp>
      <p:sp>
        <p:nvSpPr>
          <p:cNvPr id="53" name="TextBox 52">
            <a:extLst>
              <a:ext uri="{FF2B5EF4-FFF2-40B4-BE49-F238E27FC236}">
                <a16:creationId xmlns:a16="http://schemas.microsoft.com/office/drawing/2014/main" id="{A55FABEA-57CA-4B15-854B-99C882CA14FC}"/>
              </a:ext>
            </a:extLst>
          </p:cNvPr>
          <p:cNvSpPr txBox="1"/>
          <p:nvPr/>
        </p:nvSpPr>
        <p:spPr>
          <a:xfrm>
            <a:off x="5651923" y="3355423"/>
            <a:ext cx="1484143" cy="830997"/>
          </a:xfrm>
          <a:prstGeom prst="rect">
            <a:avLst/>
          </a:prstGeom>
          <a:noFill/>
          <a:ln>
            <a:solidFill>
              <a:schemeClr val="tx1"/>
            </a:solidFill>
          </a:ln>
        </p:spPr>
        <p:txBody>
          <a:bodyPr wrap="square" lIns="91440" tIns="45720" rIns="91440" bIns="45720" rtlCol="0" anchor="t">
            <a:spAutoFit/>
          </a:bodyPr>
          <a:lstStyle/>
          <a:p>
            <a:r>
              <a:rPr lang="en-US" sz="2400"/>
              <a:t>Packaging Codes</a:t>
            </a:r>
            <a:endParaRPr lang="en-US" sz="2400">
              <a:cs typeface="Calibri"/>
            </a:endParaRPr>
          </a:p>
        </p:txBody>
      </p:sp>
      <p:sp>
        <p:nvSpPr>
          <p:cNvPr id="54" name="TextBox 53">
            <a:extLst>
              <a:ext uri="{FF2B5EF4-FFF2-40B4-BE49-F238E27FC236}">
                <a16:creationId xmlns:a16="http://schemas.microsoft.com/office/drawing/2014/main" id="{714B8CD3-EC16-499C-AB94-017A42D1C1D2}"/>
              </a:ext>
            </a:extLst>
          </p:cNvPr>
          <p:cNvSpPr txBox="1"/>
          <p:nvPr/>
        </p:nvSpPr>
        <p:spPr>
          <a:xfrm>
            <a:off x="5661330" y="4597201"/>
            <a:ext cx="1484143" cy="830997"/>
          </a:xfrm>
          <a:prstGeom prst="rect">
            <a:avLst/>
          </a:prstGeom>
          <a:noFill/>
          <a:ln>
            <a:solidFill>
              <a:schemeClr val="tx1"/>
            </a:solidFill>
          </a:ln>
        </p:spPr>
        <p:txBody>
          <a:bodyPr wrap="square" lIns="91440" tIns="45720" rIns="91440" bIns="45720" rtlCol="0" anchor="t">
            <a:spAutoFit/>
          </a:bodyPr>
          <a:lstStyle/>
          <a:p>
            <a:r>
              <a:rPr lang="en-US" sz="2400"/>
              <a:t>Packaging Standards</a:t>
            </a:r>
            <a:endParaRPr lang="en-US" sz="2400">
              <a:cs typeface="Calibri"/>
            </a:endParaRPr>
          </a:p>
        </p:txBody>
      </p:sp>
      <p:sp>
        <p:nvSpPr>
          <p:cNvPr id="55" name="TextBox 54">
            <a:extLst>
              <a:ext uri="{FF2B5EF4-FFF2-40B4-BE49-F238E27FC236}">
                <a16:creationId xmlns:a16="http://schemas.microsoft.com/office/drawing/2014/main" id="{061171DD-780B-4924-91BA-AE4F10DD588E}"/>
              </a:ext>
            </a:extLst>
          </p:cNvPr>
          <p:cNvSpPr txBox="1"/>
          <p:nvPr/>
        </p:nvSpPr>
        <p:spPr>
          <a:xfrm>
            <a:off x="5480407" y="1395790"/>
            <a:ext cx="20752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u="sng"/>
              <a:t>Database</a:t>
            </a:r>
            <a:endParaRPr lang="en-US" sz="3200" b="1" u="sng">
              <a:cs typeface="Calibri"/>
            </a:endParaRPr>
          </a:p>
        </p:txBody>
      </p:sp>
      <p:cxnSp>
        <p:nvCxnSpPr>
          <p:cNvPr id="56" name="Straight Arrow Connector 55">
            <a:extLst>
              <a:ext uri="{FF2B5EF4-FFF2-40B4-BE49-F238E27FC236}">
                <a16:creationId xmlns:a16="http://schemas.microsoft.com/office/drawing/2014/main" id="{94406B18-BF0A-4790-B09B-931F50B805B6}"/>
              </a:ext>
            </a:extLst>
          </p:cNvPr>
          <p:cNvCxnSpPr/>
          <p:nvPr/>
        </p:nvCxnSpPr>
        <p:spPr>
          <a:xfrm>
            <a:off x="6392112" y="2963958"/>
            <a:ext cx="1882" cy="321732"/>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57" name="Straight Arrow Connector 56">
            <a:extLst>
              <a:ext uri="{FF2B5EF4-FFF2-40B4-BE49-F238E27FC236}">
                <a16:creationId xmlns:a16="http://schemas.microsoft.com/office/drawing/2014/main" id="{97D71A01-B73E-4EBE-90BB-C1B0AA502E8E}"/>
              </a:ext>
            </a:extLst>
          </p:cNvPr>
          <p:cNvCxnSpPr>
            <a:cxnSpLocks/>
          </p:cNvCxnSpPr>
          <p:nvPr/>
        </p:nvCxnSpPr>
        <p:spPr>
          <a:xfrm>
            <a:off x="6390230" y="4206779"/>
            <a:ext cx="1882" cy="321732"/>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59" name="Straight Arrow Connector 58">
            <a:extLst>
              <a:ext uri="{FF2B5EF4-FFF2-40B4-BE49-F238E27FC236}">
                <a16:creationId xmlns:a16="http://schemas.microsoft.com/office/drawing/2014/main" id="{68AD8C90-7E19-4CE9-A516-7F82731B8552}"/>
              </a:ext>
            </a:extLst>
          </p:cNvPr>
          <p:cNvCxnSpPr>
            <a:cxnSpLocks/>
          </p:cNvCxnSpPr>
          <p:nvPr/>
        </p:nvCxnSpPr>
        <p:spPr>
          <a:xfrm flipH="1" flipV="1">
            <a:off x="7147244" y="2424898"/>
            <a:ext cx="451872" cy="776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0" name="Straight Arrow Connector 59">
            <a:extLst>
              <a:ext uri="{FF2B5EF4-FFF2-40B4-BE49-F238E27FC236}">
                <a16:creationId xmlns:a16="http://schemas.microsoft.com/office/drawing/2014/main" id="{54A37FCF-FF72-4DF4-883B-D16D86BBFC79}"/>
              </a:ext>
            </a:extLst>
          </p:cNvPr>
          <p:cNvCxnSpPr>
            <a:cxnSpLocks/>
          </p:cNvCxnSpPr>
          <p:nvPr/>
        </p:nvCxnSpPr>
        <p:spPr>
          <a:xfrm flipH="1">
            <a:off x="7149441" y="5085550"/>
            <a:ext cx="449673" cy="1129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1" name="Straight Arrow Connector 60">
            <a:extLst>
              <a:ext uri="{FF2B5EF4-FFF2-40B4-BE49-F238E27FC236}">
                <a16:creationId xmlns:a16="http://schemas.microsoft.com/office/drawing/2014/main" id="{0195F3FB-877F-460C-A0D7-50A1EA648AC6}"/>
              </a:ext>
            </a:extLst>
          </p:cNvPr>
          <p:cNvCxnSpPr/>
          <p:nvPr/>
        </p:nvCxnSpPr>
        <p:spPr>
          <a:xfrm>
            <a:off x="7591472" y="2434425"/>
            <a:ext cx="0" cy="2652888"/>
          </a:xfrm>
          <a:prstGeom prst="straightConnector1">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62" name="TextBox 61">
            <a:extLst>
              <a:ext uri="{FF2B5EF4-FFF2-40B4-BE49-F238E27FC236}">
                <a16:creationId xmlns:a16="http://schemas.microsoft.com/office/drawing/2014/main" id="{4AD79C2A-633C-4415-A0DA-20CA626CAB77}"/>
              </a:ext>
            </a:extLst>
          </p:cNvPr>
          <p:cNvSpPr txBox="1"/>
          <p:nvPr/>
        </p:nvSpPr>
        <p:spPr>
          <a:xfrm>
            <a:off x="3911923" y="3434975"/>
            <a:ext cx="17437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Scrape, parse</a:t>
            </a:r>
            <a:endParaRPr lang="en-US" b="1">
              <a:cs typeface="Calibri"/>
            </a:endParaRPr>
          </a:p>
        </p:txBody>
      </p:sp>
      <p:sp>
        <p:nvSpPr>
          <p:cNvPr id="63" name="TextBox 62">
            <a:extLst>
              <a:ext uri="{FF2B5EF4-FFF2-40B4-BE49-F238E27FC236}">
                <a16:creationId xmlns:a16="http://schemas.microsoft.com/office/drawing/2014/main" id="{6A6FEB59-D793-46D3-9D4F-1E8E97382607}"/>
              </a:ext>
            </a:extLst>
          </p:cNvPr>
          <p:cNvSpPr txBox="1"/>
          <p:nvPr/>
        </p:nvSpPr>
        <p:spPr>
          <a:xfrm>
            <a:off x="8974052" y="1395791"/>
            <a:ext cx="20752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u="sng"/>
              <a:t>Web App</a:t>
            </a:r>
            <a:endParaRPr lang="en-US" sz="3200" b="1" u="sng">
              <a:cs typeface="Calibri"/>
            </a:endParaRPr>
          </a:p>
        </p:txBody>
      </p:sp>
      <p:sp>
        <p:nvSpPr>
          <p:cNvPr id="64" name="TextBox 63">
            <a:extLst>
              <a:ext uri="{FF2B5EF4-FFF2-40B4-BE49-F238E27FC236}">
                <a16:creationId xmlns:a16="http://schemas.microsoft.com/office/drawing/2014/main" id="{2D81205D-82B7-4769-8B13-9FC0B6B86831}"/>
              </a:ext>
            </a:extLst>
          </p:cNvPr>
          <p:cNvSpPr txBox="1"/>
          <p:nvPr/>
        </p:nvSpPr>
        <p:spPr>
          <a:xfrm>
            <a:off x="9143417" y="2104239"/>
            <a:ext cx="1728735" cy="830997"/>
          </a:xfrm>
          <a:prstGeom prst="rect">
            <a:avLst/>
          </a:prstGeom>
          <a:noFill/>
          <a:ln>
            <a:solidFill>
              <a:schemeClr val="tx1"/>
            </a:solidFill>
          </a:ln>
        </p:spPr>
        <p:txBody>
          <a:bodyPr wrap="square" lIns="91440" tIns="45720" rIns="91440" bIns="45720" rtlCol="0" anchor="t">
            <a:spAutoFit/>
          </a:bodyPr>
          <a:lstStyle/>
          <a:p>
            <a:r>
              <a:rPr lang="en-US" sz="2400"/>
              <a:t>UN/NA form entry</a:t>
            </a:r>
            <a:endParaRPr lang="en-US" sz="2400">
              <a:cs typeface="Calibri"/>
            </a:endParaRPr>
          </a:p>
        </p:txBody>
      </p:sp>
      <p:sp>
        <p:nvSpPr>
          <p:cNvPr id="65" name="TextBox 64">
            <a:extLst>
              <a:ext uri="{FF2B5EF4-FFF2-40B4-BE49-F238E27FC236}">
                <a16:creationId xmlns:a16="http://schemas.microsoft.com/office/drawing/2014/main" id="{EC92376B-38B5-48BF-967D-BF64921C4F9A}"/>
              </a:ext>
            </a:extLst>
          </p:cNvPr>
          <p:cNvSpPr txBox="1"/>
          <p:nvPr/>
        </p:nvSpPr>
        <p:spPr>
          <a:xfrm>
            <a:off x="9143417" y="3035572"/>
            <a:ext cx="1728735" cy="1569660"/>
          </a:xfrm>
          <a:prstGeom prst="rect">
            <a:avLst/>
          </a:prstGeom>
          <a:noFill/>
          <a:ln>
            <a:solidFill>
              <a:schemeClr val="tx1"/>
            </a:solidFill>
          </a:ln>
        </p:spPr>
        <p:txBody>
          <a:bodyPr wrap="square" lIns="91440" tIns="45720" rIns="91440" bIns="45720" rtlCol="0" anchor="t">
            <a:spAutoFit/>
          </a:bodyPr>
          <a:lstStyle/>
          <a:p>
            <a:r>
              <a:rPr lang="en-US" sz="2400"/>
              <a:t>Packing instructions with codes highlighted</a:t>
            </a:r>
            <a:endParaRPr lang="en-US" sz="2400">
              <a:cs typeface="Calibri"/>
            </a:endParaRPr>
          </a:p>
        </p:txBody>
      </p:sp>
      <p:sp>
        <p:nvSpPr>
          <p:cNvPr id="66" name="TextBox 65">
            <a:extLst>
              <a:ext uri="{FF2B5EF4-FFF2-40B4-BE49-F238E27FC236}">
                <a16:creationId xmlns:a16="http://schemas.microsoft.com/office/drawing/2014/main" id="{019DE9F7-A0BA-42E9-8C0B-3A5FA29C0AFE}"/>
              </a:ext>
            </a:extLst>
          </p:cNvPr>
          <p:cNvSpPr txBox="1"/>
          <p:nvPr/>
        </p:nvSpPr>
        <p:spPr>
          <a:xfrm>
            <a:off x="9143417" y="4710090"/>
            <a:ext cx="1728735" cy="1569660"/>
          </a:xfrm>
          <a:prstGeom prst="rect">
            <a:avLst/>
          </a:prstGeom>
          <a:noFill/>
          <a:ln>
            <a:solidFill>
              <a:schemeClr val="tx1"/>
            </a:solidFill>
          </a:ln>
        </p:spPr>
        <p:txBody>
          <a:bodyPr wrap="square" lIns="91440" tIns="45720" rIns="91440" bIns="45720" rtlCol="0" anchor="t">
            <a:spAutoFit/>
          </a:bodyPr>
          <a:lstStyle/>
          <a:p>
            <a:r>
              <a:rPr lang="en-US" sz="2400"/>
              <a:t>Immediate lookup of packaging standards</a:t>
            </a:r>
            <a:endParaRPr lang="en-US" sz="2400">
              <a:cs typeface="Calibri"/>
            </a:endParaRPr>
          </a:p>
        </p:txBody>
      </p:sp>
      <p:cxnSp>
        <p:nvCxnSpPr>
          <p:cNvPr id="67" name="Straight Arrow Connector 66">
            <a:extLst>
              <a:ext uri="{FF2B5EF4-FFF2-40B4-BE49-F238E27FC236}">
                <a16:creationId xmlns:a16="http://schemas.microsoft.com/office/drawing/2014/main" id="{6873D572-0CC0-4A2B-B152-DC117E3BA2B3}"/>
              </a:ext>
            </a:extLst>
          </p:cNvPr>
          <p:cNvCxnSpPr>
            <a:cxnSpLocks/>
          </p:cNvCxnSpPr>
          <p:nvPr/>
        </p:nvCxnSpPr>
        <p:spPr>
          <a:xfrm flipH="1">
            <a:off x="7792795" y="3795770"/>
            <a:ext cx="733880"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68" name="TextBox 67">
            <a:extLst>
              <a:ext uri="{FF2B5EF4-FFF2-40B4-BE49-F238E27FC236}">
                <a16:creationId xmlns:a16="http://schemas.microsoft.com/office/drawing/2014/main" id="{1C64A3CF-B256-4B5E-A480-D567120DAE05}"/>
              </a:ext>
            </a:extLst>
          </p:cNvPr>
          <p:cNvSpPr txBox="1"/>
          <p:nvPr/>
        </p:nvSpPr>
        <p:spPr>
          <a:xfrm>
            <a:off x="7792795" y="3432083"/>
            <a:ext cx="824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Query</a:t>
            </a:r>
            <a:endParaRPr lang="en-US" b="1">
              <a:cs typeface="Calibri"/>
            </a:endParaRPr>
          </a:p>
        </p:txBody>
      </p:sp>
      <p:sp>
        <p:nvSpPr>
          <p:cNvPr id="26" name="TextBox 25">
            <a:extLst>
              <a:ext uri="{FF2B5EF4-FFF2-40B4-BE49-F238E27FC236}">
                <a16:creationId xmlns:a16="http://schemas.microsoft.com/office/drawing/2014/main" id="{BF400DDC-7FCF-405E-AD75-E7A20E17EDE8}"/>
              </a:ext>
            </a:extLst>
          </p:cNvPr>
          <p:cNvSpPr txBox="1"/>
          <p:nvPr/>
        </p:nvSpPr>
        <p:spPr>
          <a:xfrm>
            <a:off x="7192296" y="696419"/>
            <a:ext cx="149072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u="sng"/>
              <a:t>Scraper</a:t>
            </a:r>
            <a:endParaRPr lang="en-US" sz="3200" b="1" u="sng">
              <a:cs typeface="Calibri"/>
            </a:endParaRPr>
          </a:p>
        </p:txBody>
      </p:sp>
    </p:spTree>
    <p:extLst>
      <p:ext uri="{BB962C8B-B14F-4D97-AF65-F5344CB8AC3E}">
        <p14:creationId xmlns:p14="http://schemas.microsoft.com/office/powerpoint/2010/main" val="1091197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2F17-B518-4C1D-965B-7646C3274CEE}"/>
              </a:ext>
            </a:extLst>
          </p:cNvPr>
          <p:cNvSpPr>
            <a:spLocks noGrp="1"/>
          </p:cNvSpPr>
          <p:nvPr>
            <p:ph type="title"/>
          </p:nvPr>
        </p:nvSpPr>
        <p:spPr>
          <a:xfrm>
            <a:off x="381000" y="46471"/>
            <a:ext cx="10515600" cy="1325563"/>
          </a:xfrm>
        </p:spPr>
        <p:txBody>
          <a:bodyPr/>
          <a:lstStyle/>
          <a:p>
            <a:r>
              <a:rPr lang="en-US"/>
              <a:t>Regular expressions (regex) example</a:t>
            </a:r>
          </a:p>
        </p:txBody>
      </p:sp>
      <p:graphicFrame>
        <p:nvGraphicFramePr>
          <p:cNvPr id="6" name="Table 6">
            <a:extLst>
              <a:ext uri="{FF2B5EF4-FFF2-40B4-BE49-F238E27FC236}">
                <a16:creationId xmlns:a16="http://schemas.microsoft.com/office/drawing/2014/main" id="{354354C5-1A63-4B87-98AA-31FEB483B790}"/>
              </a:ext>
            </a:extLst>
          </p:cNvPr>
          <p:cNvGraphicFramePr>
            <a:graphicFrameLocks noGrp="1"/>
          </p:cNvGraphicFramePr>
          <p:nvPr>
            <p:extLst>
              <p:ext uri="{D42A27DB-BD31-4B8C-83A1-F6EECF244321}">
                <p14:modId xmlns:p14="http://schemas.microsoft.com/office/powerpoint/2010/main" val="1245347077"/>
              </p:ext>
            </p:extLst>
          </p:nvPr>
        </p:nvGraphicFramePr>
        <p:xfrm>
          <a:off x="6840955" y="3208922"/>
          <a:ext cx="5196600" cy="1798320"/>
        </p:xfrm>
        <a:graphic>
          <a:graphicData uri="http://schemas.openxmlformats.org/drawingml/2006/table">
            <a:tbl>
              <a:tblPr firstRow="1" bandRow="1">
                <a:tableStyleId>{5940675A-B579-460E-94D1-54222C63F5DA}</a:tableStyleId>
              </a:tblPr>
              <a:tblGrid>
                <a:gridCol w="1021996">
                  <a:extLst>
                    <a:ext uri="{9D8B030D-6E8A-4147-A177-3AD203B41FA5}">
                      <a16:colId xmlns:a16="http://schemas.microsoft.com/office/drawing/2014/main" val="2598914557"/>
                    </a:ext>
                  </a:extLst>
                </a:gridCol>
                <a:gridCol w="903111">
                  <a:extLst>
                    <a:ext uri="{9D8B030D-6E8A-4147-A177-3AD203B41FA5}">
                      <a16:colId xmlns:a16="http://schemas.microsoft.com/office/drawing/2014/main" val="3781172914"/>
                    </a:ext>
                  </a:extLst>
                </a:gridCol>
                <a:gridCol w="3271493">
                  <a:extLst>
                    <a:ext uri="{9D8B030D-6E8A-4147-A177-3AD203B41FA5}">
                      <a16:colId xmlns:a16="http://schemas.microsoft.com/office/drawing/2014/main" val="1672675739"/>
                    </a:ext>
                  </a:extLst>
                </a:gridCol>
              </a:tblGrid>
              <a:tr h="356983">
                <a:tc>
                  <a:txBody>
                    <a:bodyPr/>
                    <a:lstStyle/>
                    <a:p>
                      <a:r>
                        <a:rPr lang="en-US" sz="2000"/>
                        <a:t>Part</a:t>
                      </a:r>
                    </a:p>
                  </a:txBody>
                  <a:tcPr/>
                </a:tc>
                <a:tc>
                  <a:txBody>
                    <a:bodyPr/>
                    <a:lstStyle/>
                    <a:p>
                      <a:r>
                        <a:rPr lang="en-US" sz="2000"/>
                        <a:t>Code</a:t>
                      </a:r>
                    </a:p>
                  </a:txBody>
                  <a:tcPr/>
                </a:tc>
                <a:tc>
                  <a:txBody>
                    <a:bodyPr/>
                    <a:lstStyle/>
                    <a:p>
                      <a:r>
                        <a:rPr lang="en-US" sz="2000"/>
                        <a:t>Description</a:t>
                      </a:r>
                    </a:p>
                  </a:txBody>
                  <a:tcPr/>
                </a:tc>
                <a:extLst>
                  <a:ext uri="{0D108BD9-81ED-4DB2-BD59-A6C34878D82A}">
                    <a16:rowId xmlns:a16="http://schemas.microsoft.com/office/drawing/2014/main" val="479746359"/>
                  </a:ext>
                </a:extLst>
              </a:tr>
              <a:tr h="629419">
                <a:tc>
                  <a:txBody>
                    <a:bodyPr/>
                    <a:lstStyle/>
                    <a:p>
                      <a:r>
                        <a:rPr lang="en-US" sz="2000"/>
                        <a:t>178.33</a:t>
                      </a:r>
                    </a:p>
                  </a:txBody>
                  <a:tcPr/>
                </a:tc>
                <a:tc>
                  <a:txBody>
                    <a:bodyPr/>
                    <a:lstStyle/>
                    <a:p>
                      <a:r>
                        <a:rPr lang="en-US" sz="2000"/>
                        <a:t>2P</a:t>
                      </a:r>
                    </a:p>
                  </a:txBody>
                  <a:tcPr/>
                </a:tc>
                <a:tc>
                  <a:txBody>
                    <a:bodyPr/>
                    <a:lstStyle/>
                    <a:p>
                      <a:r>
                        <a:rPr lang="en-US" sz="2000"/>
                        <a:t>Inner nonrefillable metal receptacles</a:t>
                      </a:r>
                    </a:p>
                  </a:txBody>
                  <a:tcPr/>
                </a:tc>
                <a:extLst>
                  <a:ext uri="{0D108BD9-81ED-4DB2-BD59-A6C34878D82A}">
                    <a16:rowId xmlns:a16="http://schemas.microsoft.com/office/drawing/2014/main" val="3491767662"/>
                  </a:ext>
                </a:extLst>
              </a:tr>
              <a:tr h="629419">
                <a:tc>
                  <a:txBody>
                    <a:bodyPr/>
                    <a:lstStyle/>
                    <a:p>
                      <a:r>
                        <a:rPr lang="en-US" sz="2000"/>
                        <a:t>178.33a</a:t>
                      </a:r>
                    </a:p>
                  </a:txBody>
                  <a:tcPr/>
                </a:tc>
                <a:tc>
                  <a:txBody>
                    <a:bodyPr/>
                    <a:lstStyle/>
                    <a:p>
                      <a:r>
                        <a:rPr lang="en-US" sz="2000"/>
                        <a:t>2Q</a:t>
                      </a:r>
                    </a:p>
                  </a:txBody>
                  <a:tcPr/>
                </a:tc>
                <a:tc>
                  <a:txBody>
                    <a:bodyPr/>
                    <a:lstStyle/>
                    <a:p>
                      <a:r>
                        <a:rPr lang="en-US" sz="2000"/>
                        <a:t>Inner nonrefillable metal receptacles</a:t>
                      </a:r>
                    </a:p>
                  </a:txBody>
                  <a:tcPr/>
                </a:tc>
                <a:extLst>
                  <a:ext uri="{0D108BD9-81ED-4DB2-BD59-A6C34878D82A}">
                    <a16:rowId xmlns:a16="http://schemas.microsoft.com/office/drawing/2014/main" val="3793400347"/>
                  </a:ext>
                </a:extLst>
              </a:tr>
            </a:tbl>
          </a:graphicData>
        </a:graphic>
      </p:graphicFrame>
      <p:sp>
        <p:nvSpPr>
          <p:cNvPr id="7" name="TextBox 6">
            <a:extLst>
              <a:ext uri="{FF2B5EF4-FFF2-40B4-BE49-F238E27FC236}">
                <a16:creationId xmlns:a16="http://schemas.microsoft.com/office/drawing/2014/main" id="{B8703411-8698-4305-93FC-EF1736ACA7F6}"/>
              </a:ext>
            </a:extLst>
          </p:cNvPr>
          <p:cNvSpPr txBox="1"/>
          <p:nvPr/>
        </p:nvSpPr>
        <p:spPr>
          <a:xfrm>
            <a:off x="147951" y="1550855"/>
            <a:ext cx="92011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t>Regex utilizes patterns in text to </a:t>
            </a:r>
            <a:r>
              <a:rPr lang="en-US" sz="2400" b="1"/>
              <a:t>extract and structure</a:t>
            </a:r>
            <a:r>
              <a:rPr lang="en-US" sz="2400"/>
              <a:t> key information</a:t>
            </a:r>
            <a:endParaRPr lang="en-US" sz="2400">
              <a:cs typeface="Calibri"/>
            </a:endParaRPr>
          </a:p>
        </p:txBody>
      </p:sp>
      <p:grpSp>
        <p:nvGrpSpPr>
          <p:cNvPr id="3" name="Group 2">
            <a:extLst>
              <a:ext uri="{FF2B5EF4-FFF2-40B4-BE49-F238E27FC236}">
                <a16:creationId xmlns:a16="http://schemas.microsoft.com/office/drawing/2014/main" id="{17ABCE6A-91B6-40EB-B465-F04AF86CEF08}"/>
              </a:ext>
            </a:extLst>
          </p:cNvPr>
          <p:cNvGrpSpPr/>
          <p:nvPr/>
        </p:nvGrpSpPr>
        <p:grpSpPr>
          <a:xfrm>
            <a:off x="333626" y="2604514"/>
            <a:ext cx="6141870" cy="2896431"/>
            <a:chOff x="82968" y="2905303"/>
            <a:chExt cx="5279607" cy="2174537"/>
          </a:xfrm>
        </p:grpSpPr>
        <p:pic>
          <p:nvPicPr>
            <p:cNvPr id="13" name="Picture 13">
              <a:extLst>
                <a:ext uri="{FF2B5EF4-FFF2-40B4-BE49-F238E27FC236}">
                  <a16:creationId xmlns:a16="http://schemas.microsoft.com/office/drawing/2014/main" id="{817F98C7-2C1C-47D4-B7A3-89E4FF170C0F}"/>
                </a:ext>
              </a:extLst>
            </p:cNvPr>
            <p:cNvPicPr>
              <a:picLocks noChangeAspect="1"/>
            </p:cNvPicPr>
            <p:nvPr/>
          </p:nvPicPr>
          <p:blipFill>
            <a:blip r:embed="rId2"/>
            <a:stretch>
              <a:fillRect/>
            </a:stretch>
          </p:blipFill>
          <p:spPr>
            <a:xfrm>
              <a:off x="152400" y="2905303"/>
              <a:ext cx="5210175" cy="2171343"/>
            </a:xfrm>
            <a:prstGeom prst="rect">
              <a:avLst/>
            </a:prstGeom>
          </p:spPr>
        </p:pic>
        <p:sp>
          <p:nvSpPr>
            <p:cNvPr id="11" name="Rectangle 10">
              <a:extLst>
                <a:ext uri="{FF2B5EF4-FFF2-40B4-BE49-F238E27FC236}">
                  <a16:creationId xmlns:a16="http://schemas.microsoft.com/office/drawing/2014/main" id="{E79771F3-40AD-40CE-93BF-EF9A799B5BD6}"/>
                </a:ext>
              </a:extLst>
            </p:cNvPr>
            <p:cNvSpPr/>
            <p:nvPr/>
          </p:nvSpPr>
          <p:spPr>
            <a:xfrm>
              <a:off x="82968" y="3177313"/>
              <a:ext cx="5217276" cy="164648"/>
            </a:xfrm>
            <a:prstGeom prst="rect">
              <a:avLst/>
            </a:prstGeom>
            <a:solidFill>
              <a:schemeClr val="accent4">
                <a:lumMod val="20000"/>
                <a:lumOff val="80000"/>
                <a:alpha val="33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1607654-A3EA-4105-9202-09E7B2B4BAAB}"/>
                </a:ext>
              </a:extLst>
            </p:cNvPr>
            <p:cNvSpPr/>
            <p:nvPr/>
          </p:nvSpPr>
          <p:spPr>
            <a:xfrm>
              <a:off x="152240" y="4905667"/>
              <a:ext cx="5141076" cy="174173"/>
            </a:xfrm>
            <a:prstGeom prst="rect">
              <a:avLst/>
            </a:prstGeom>
            <a:solidFill>
              <a:schemeClr val="accent4">
                <a:lumMod val="20000"/>
                <a:lumOff val="80000"/>
                <a:alpha val="33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Arrow: Right 7">
            <a:extLst>
              <a:ext uri="{FF2B5EF4-FFF2-40B4-BE49-F238E27FC236}">
                <a16:creationId xmlns:a16="http://schemas.microsoft.com/office/drawing/2014/main" id="{8AF4BB8F-1DC5-471D-B842-687720B715CE}"/>
              </a:ext>
            </a:extLst>
          </p:cNvPr>
          <p:cNvSpPr/>
          <p:nvPr/>
        </p:nvSpPr>
        <p:spPr>
          <a:xfrm>
            <a:off x="5734130" y="3912725"/>
            <a:ext cx="983672"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7921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DC3E6EA7-A2FE-4E33-9CC8-FF4DADF299D0}"/>
              </a:ext>
            </a:extLst>
          </p:cNvPr>
          <p:cNvPicPr>
            <a:picLocks noChangeAspect="1"/>
          </p:cNvPicPr>
          <p:nvPr/>
        </p:nvPicPr>
        <p:blipFill>
          <a:blip r:embed="rId2"/>
          <a:stretch>
            <a:fillRect/>
          </a:stretch>
        </p:blipFill>
        <p:spPr>
          <a:xfrm>
            <a:off x="421888" y="1364975"/>
            <a:ext cx="6348760" cy="2130123"/>
          </a:xfrm>
          <a:prstGeom prst="rect">
            <a:avLst/>
          </a:prstGeom>
          <a:ln>
            <a:solidFill>
              <a:srgbClr val="4472C4"/>
            </a:solidFill>
          </a:ln>
        </p:spPr>
      </p:pic>
      <p:sp>
        <p:nvSpPr>
          <p:cNvPr id="2" name="Title 1">
            <a:extLst>
              <a:ext uri="{FF2B5EF4-FFF2-40B4-BE49-F238E27FC236}">
                <a16:creationId xmlns:a16="http://schemas.microsoft.com/office/drawing/2014/main" id="{65DD8B26-A29E-4863-A8E0-A71DDEC0B5C8}"/>
              </a:ext>
            </a:extLst>
          </p:cNvPr>
          <p:cNvSpPr>
            <a:spLocks noGrp="1"/>
          </p:cNvSpPr>
          <p:nvPr>
            <p:ph type="title"/>
          </p:nvPr>
        </p:nvSpPr>
        <p:spPr/>
        <p:txBody>
          <a:bodyPr/>
          <a:lstStyle/>
          <a:p>
            <a:r>
              <a:rPr lang="en-US">
                <a:cs typeface="Calibri Light"/>
              </a:rPr>
              <a:t>Web App: UN/NA Lookup</a:t>
            </a:r>
            <a:endParaRPr lang="en-US"/>
          </a:p>
        </p:txBody>
      </p:sp>
      <p:sp>
        <p:nvSpPr>
          <p:cNvPr id="3" name="Slide Number Placeholder 2">
            <a:extLst>
              <a:ext uri="{FF2B5EF4-FFF2-40B4-BE49-F238E27FC236}">
                <a16:creationId xmlns:a16="http://schemas.microsoft.com/office/drawing/2014/main" id="{BD5B55DD-5D02-4926-9252-64322FC14DD8}"/>
              </a:ext>
            </a:extLst>
          </p:cNvPr>
          <p:cNvSpPr>
            <a:spLocks noGrp="1"/>
          </p:cNvSpPr>
          <p:nvPr>
            <p:ph type="sldNum" sz="quarter" idx="12"/>
          </p:nvPr>
        </p:nvSpPr>
        <p:spPr/>
        <p:txBody>
          <a:bodyPr/>
          <a:lstStyle/>
          <a:p>
            <a:fld id="{FC63ECC8-719A-498E-B101-491B6A35558E}" type="slidenum">
              <a:rPr lang="en-US" smtClean="0"/>
              <a:t>17</a:t>
            </a:fld>
            <a:endParaRPr lang="en-US"/>
          </a:p>
        </p:txBody>
      </p:sp>
      <p:sp>
        <p:nvSpPr>
          <p:cNvPr id="11" name="TextBox 10">
            <a:extLst>
              <a:ext uri="{FF2B5EF4-FFF2-40B4-BE49-F238E27FC236}">
                <a16:creationId xmlns:a16="http://schemas.microsoft.com/office/drawing/2014/main" id="{32A8C974-1E69-4664-B635-C5B83C48740A}"/>
              </a:ext>
            </a:extLst>
          </p:cNvPr>
          <p:cNvSpPr txBox="1"/>
          <p:nvPr/>
        </p:nvSpPr>
        <p:spPr>
          <a:xfrm>
            <a:off x="5229507" y="2431139"/>
            <a:ext cx="2042983" cy="287296"/>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Tooltips to define key terms</a:t>
            </a:r>
          </a:p>
        </p:txBody>
      </p:sp>
      <p:sp>
        <p:nvSpPr>
          <p:cNvPr id="8" name="TextBox 7">
            <a:extLst>
              <a:ext uri="{FF2B5EF4-FFF2-40B4-BE49-F238E27FC236}">
                <a16:creationId xmlns:a16="http://schemas.microsoft.com/office/drawing/2014/main" id="{7AA4B262-72BB-4199-BB6E-953A97816802}"/>
              </a:ext>
            </a:extLst>
          </p:cNvPr>
          <p:cNvSpPr txBox="1"/>
          <p:nvPr/>
        </p:nvSpPr>
        <p:spPr>
          <a:xfrm>
            <a:off x="1762595" y="2495171"/>
            <a:ext cx="1105929" cy="276999"/>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UN/NA search</a:t>
            </a:r>
            <a:endParaRPr lang="en-US" sz="1200">
              <a:cs typeface="Calibri"/>
            </a:endParaRPr>
          </a:p>
        </p:txBody>
      </p:sp>
    </p:spTree>
    <p:extLst>
      <p:ext uri="{BB962C8B-B14F-4D97-AF65-F5344CB8AC3E}">
        <p14:creationId xmlns:p14="http://schemas.microsoft.com/office/powerpoint/2010/main" val="3576446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80CDEB04-78C4-46D1-91B3-38AFE06B681F}"/>
              </a:ext>
            </a:extLst>
          </p:cNvPr>
          <p:cNvPicPr>
            <a:picLocks noChangeAspect="1"/>
          </p:cNvPicPr>
          <p:nvPr/>
        </p:nvPicPr>
        <p:blipFill>
          <a:blip r:embed="rId2"/>
          <a:stretch>
            <a:fillRect/>
          </a:stretch>
        </p:blipFill>
        <p:spPr>
          <a:xfrm>
            <a:off x="394010" y="1474617"/>
            <a:ext cx="6311589" cy="3295450"/>
          </a:xfrm>
          <a:prstGeom prst="rect">
            <a:avLst/>
          </a:prstGeom>
          <a:ln>
            <a:solidFill>
              <a:srgbClr val="4472C4"/>
            </a:solidFill>
          </a:ln>
        </p:spPr>
      </p:pic>
      <p:sp>
        <p:nvSpPr>
          <p:cNvPr id="2" name="Title 1">
            <a:extLst>
              <a:ext uri="{FF2B5EF4-FFF2-40B4-BE49-F238E27FC236}">
                <a16:creationId xmlns:a16="http://schemas.microsoft.com/office/drawing/2014/main" id="{65DD8B26-A29E-4863-A8E0-A71DDEC0B5C8}"/>
              </a:ext>
            </a:extLst>
          </p:cNvPr>
          <p:cNvSpPr>
            <a:spLocks noGrp="1"/>
          </p:cNvSpPr>
          <p:nvPr>
            <p:ph type="title"/>
          </p:nvPr>
        </p:nvSpPr>
        <p:spPr/>
        <p:txBody>
          <a:bodyPr/>
          <a:lstStyle/>
          <a:p>
            <a:r>
              <a:rPr lang="en-US">
                <a:cs typeface="Calibri Light"/>
              </a:rPr>
              <a:t>Web App: UN/NA Lookup</a:t>
            </a:r>
            <a:endParaRPr lang="en-US"/>
          </a:p>
        </p:txBody>
      </p:sp>
      <p:sp>
        <p:nvSpPr>
          <p:cNvPr id="3" name="Slide Number Placeholder 2">
            <a:extLst>
              <a:ext uri="{FF2B5EF4-FFF2-40B4-BE49-F238E27FC236}">
                <a16:creationId xmlns:a16="http://schemas.microsoft.com/office/drawing/2014/main" id="{BD5B55DD-5D02-4926-9252-64322FC14DD8}"/>
              </a:ext>
            </a:extLst>
          </p:cNvPr>
          <p:cNvSpPr>
            <a:spLocks noGrp="1"/>
          </p:cNvSpPr>
          <p:nvPr>
            <p:ph type="sldNum" sz="quarter" idx="12"/>
          </p:nvPr>
        </p:nvSpPr>
        <p:spPr/>
        <p:txBody>
          <a:bodyPr/>
          <a:lstStyle/>
          <a:p>
            <a:fld id="{FC63ECC8-719A-498E-B101-491B6A35558E}" type="slidenum">
              <a:rPr lang="en-US" smtClean="0"/>
              <a:t>18</a:t>
            </a:fld>
            <a:endParaRPr lang="en-US"/>
          </a:p>
        </p:txBody>
      </p:sp>
    </p:spTree>
    <p:extLst>
      <p:ext uri="{BB962C8B-B14F-4D97-AF65-F5344CB8AC3E}">
        <p14:creationId xmlns:p14="http://schemas.microsoft.com/office/powerpoint/2010/main" val="3478203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4C7D37F-C94F-44CD-A017-C3BBB4DCD958}"/>
              </a:ext>
            </a:extLst>
          </p:cNvPr>
          <p:cNvPicPr>
            <a:picLocks noChangeAspect="1"/>
          </p:cNvPicPr>
          <p:nvPr/>
        </p:nvPicPr>
        <p:blipFill>
          <a:blip r:embed="rId2"/>
          <a:stretch>
            <a:fillRect/>
          </a:stretch>
        </p:blipFill>
        <p:spPr>
          <a:xfrm>
            <a:off x="325938" y="649456"/>
            <a:ext cx="11923121" cy="5304466"/>
          </a:xfrm>
          <a:prstGeom prst="rect">
            <a:avLst/>
          </a:prstGeom>
        </p:spPr>
      </p:pic>
      <p:sp>
        <p:nvSpPr>
          <p:cNvPr id="2" name="Title 1">
            <a:extLst>
              <a:ext uri="{FF2B5EF4-FFF2-40B4-BE49-F238E27FC236}">
                <a16:creationId xmlns:a16="http://schemas.microsoft.com/office/drawing/2014/main" id="{65DD8B26-A29E-4863-A8E0-A71DDEC0B5C8}"/>
              </a:ext>
            </a:extLst>
          </p:cNvPr>
          <p:cNvSpPr>
            <a:spLocks noGrp="1"/>
          </p:cNvSpPr>
          <p:nvPr>
            <p:ph type="title"/>
          </p:nvPr>
        </p:nvSpPr>
        <p:spPr>
          <a:xfrm>
            <a:off x="294366" y="-135835"/>
            <a:ext cx="10515600" cy="927245"/>
          </a:xfrm>
        </p:spPr>
        <p:txBody>
          <a:bodyPr>
            <a:normAutofit/>
          </a:bodyPr>
          <a:lstStyle/>
          <a:p>
            <a:r>
              <a:rPr lang="en-US" sz="3200" dirty="0">
                <a:cs typeface="Calibri Light"/>
              </a:rPr>
              <a:t>Web App: Highlighted and clickable codes</a:t>
            </a:r>
          </a:p>
        </p:txBody>
      </p:sp>
      <p:sp>
        <p:nvSpPr>
          <p:cNvPr id="3" name="Slide Number Placeholder 2">
            <a:extLst>
              <a:ext uri="{FF2B5EF4-FFF2-40B4-BE49-F238E27FC236}">
                <a16:creationId xmlns:a16="http://schemas.microsoft.com/office/drawing/2014/main" id="{BD5B55DD-5D02-4926-9252-64322FC14DD8}"/>
              </a:ext>
            </a:extLst>
          </p:cNvPr>
          <p:cNvSpPr>
            <a:spLocks noGrp="1"/>
          </p:cNvSpPr>
          <p:nvPr>
            <p:ph type="sldNum" sz="quarter" idx="12"/>
          </p:nvPr>
        </p:nvSpPr>
        <p:spPr/>
        <p:txBody>
          <a:bodyPr/>
          <a:lstStyle/>
          <a:p>
            <a:fld id="{FC63ECC8-719A-498E-B101-491B6A35558E}" type="slidenum">
              <a:rPr lang="en-US" smtClean="0"/>
              <a:t>19</a:t>
            </a:fld>
            <a:endParaRPr lang="en-US"/>
          </a:p>
        </p:txBody>
      </p:sp>
      <p:sp>
        <p:nvSpPr>
          <p:cNvPr id="14" name="TextBox 13">
            <a:extLst>
              <a:ext uri="{FF2B5EF4-FFF2-40B4-BE49-F238E27FC236}">
                <a16:creationId xmlns:a16="http://schemas.microsoft.com/office/drawing/2014/main" id="{D840A2E8-3927-4560-BD4F-2AF7B8AF0B09}"/>
              </a:ext>
            </a:extLst>
          </p:cNvPr>
          <p:cNvSpPr txBox="1"/>
          <p:nvPr/>
        </p:nvSpPr>
        <p:spPr>
          <a:xfrm>
            <a:off x="5148664" y="4947343"/>
            <a:ext cx="3245426" cy="923330"/>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Highlighted packaging codes with clickable packaging standards</a:t>
            </a:r>
            <a:endParaRPr lang="en-US" sz="1400" dirty="0">
              <a:cs typeface="Calibri"/>
            </a:endParaRPr>
          </a:p>
        </p:txBody>
      </p:sp>
      <p:sp>
        <p:nvSpPr>
          <p:cNvPr id="8" name="TextBox 7">
            <a:extLst>
              <a:ext uri="{FF2B5EF4-FFF2-40B4-BE49-F238E27FC236}">
                <a16:creationId xmlns:a16="http://schemas.microsoft.com/office/drawing/2014/main" id="{99E5DA30-27FE-4BD8-84E4-E31B70B9A830}"/>
              </a:ext>
            </a:extLst>
          </p:cNvPr>
          <p:cNvSpPr txBox="1"/>
          <p:nvPr/>
        </p:nvSpPr>
        <p:spPr>
          <a:xfrm>
            <a:off x="9232921" y="3258855"/>
            <a:ext cx="2743199" cy="646331"/>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Pop-up with corresponding packaging standard</a:t>
            </a:r>
          </a:p>
        </p:txBody>
      </p:sp>
      <p:pic>
        <p:nvPicPr>
          <p:cNvPr id="5" name="Picture 5">
            <a:extLst>
              <a:ext uri="{FF2B5EF4-FFF2-40B4-BE49-F238E27FC236}">
                <a16:creationId xmlns:a16="http://schemas.microsoft.com/office/drawing/2014/main" id="{CDB8D421-EA8D-4D7D-9221-00D187913AB4}"/>
              </a:ext>
            </a:extLst>
          </p:cNvPr>
          <p:cNvPicPr>
            <a:picLocks noChangeAspect="1"/>
          </p:cNvPicPr>
          <p:nvPr/>
        </p:nvPicPr>
        <p:blipFill>
          <a:blip r:embed="rId3"/>
          <a:stretch>
            <a:fillRect/>
          </a:stretch>
        </p:blipFill>
        <p:spPr>
          <a:xfrm>
            <a:off x="1528764" y="3952374"/>
            <a:ext cx="3319211" cy="184083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631366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018B-13BA-42E0-BCF4-22C889572F87}"/>
              </a:ext>
            </a:extLst>
          </p:cNvPr>
          <p:cNvSpPr>
            <a:spLocks noGrp="1"/>
          </p:cNvSpPr>
          <p:nvPr>
            <p:ph type="title"/>
          </p:nvPr>
        </p:nvSpPr>
        <p:spPr/>
        <p:txBody>
          <a:bodyPr/>
          <a:lstStyle/>
          <a:p>
            <a:r>
              <a:rPr lang="en-US" dirty="0"/>
              <a:t>The Commodity Flow Survey and Expanded Hazardous Materials Supplement</a:t>
            </a:r>
          </a:p>
        </p:txBody>
      </p:sp>
      <p:sp>
        <p:nvSpPr>
          <p:cNvPr id="3" name="Content Placeholder 2">
            <a:extLst>
              <a:ext uri="{FF2B5EF4-FFF2-40B4-BE49-F238E27FC236}">
                <a16:creationId xmlns:a16="http://schemas.microsoft.com/office/drawing/2014/main" id="{14DE2CBD-090A-48B2-AAF5-6EA8FB9E720A}"/>
              </a:ext>
            </a:extLst>
          </p:cNvPr>
          <p:cNvSpPr>
            <a:spLocks noGrp="1"/>
          </p:cNvSpPr>
          <p:nvPr>
            <p:ph idx="1"/>
          </p:nvPr>
        </p:nvSpPr>
        <p:spPr/>
        <p:txBody>
          <a:bodyPr vert="horz" lIns="91440" tIns="45720" rIns="91440" bIns="45720" rtlCol="0" anchor="t">
            <a:normAutofit/>
          </a:bodyPr>
          <a:lstStyle/>
          <a:p>
            <a:r>
              <a:rPr lang="en-US" dirty="0">
                <a:ea typeface="+mn-lt"/>
                <a:cs typeface="+mn-lt"/>
              </a:rPr>
              <a:t>Commodity Flow Survey (CFS)</a:t>
            </a:r>
            <a:endParaRPr lang="en-US" dirty="0"/>
          </a:p>
          <a:p>
            <a:pPr lvl="1"/>
            <a:r>
              <a:rPr lang="en-US" dirty="0">
                <a:ea typeface="+mn-lt"/>
                <a:cs typeface="+mn-lt"/>
              </a:rPr>
              <a:t>Provides a comprehensive multimodal picture of national freight flows</a:t>
            </a:r>
          </a:p>
          <a:p>
            <a:pPr lvl="1"/>
            <a:r>
              <a:rPr lang="en-US" dirty="0">
                <a:ea typeface="+mn-lt"/>
                <a:cs typeface="+mn-lt"/>
              </a:rPr>
              <a:t>Sponsored by the Bureau of Transportation Statistics (BTS) and the Census Bureau</a:t>
            </a:r>
          </a:p>
          <a:p>
            <a:pPr lvl="1"/>
            <a:r>
              <a:rPr lang="en-US" dirty="0">
                <a:cs typeface="Calibri" panose="020F0502020204030204"/>
              </a:rPr>
              <a:t>Includes hazmat shippers, but not focused on them</a:t>
            </a:r>
          </a:p>
          <a:p>
            <a:r>
              <a:rPr lang="en-US" dirty="0"/>
              <a:t>Expanded Hazardous Materials (EHM) supplement</a:t>
            </a:r>
            <a:endParaRPr lang="en-US" dirty="0">
              <a:cs typeface="Calibri"/>
            </a:endParaRPr>
          </a:p>
          <a:p>
            <a:pPr lvl="1"/>
            <a:r>
              <a:rPr lang="en-US" dirty="0">
                <a:ea typeface="+mn-lt"/>
                <a:cs typeface="+mn-lt"/>
              </a:rPr>
              <a:t>Part of CFS, but focused on hazardous materials (hazmat)</a:t>
            </a:r>
            <a:endParaRPr lang="en-US" dirty="0">
              <a:cs typeface="Calibri"/>
            </a:endParaRPr>
          </a:p>
          <a:p>
            <a:pPr lvl="1"/>
            <a:r>
              <a:rPr lang="en-US">
                <a:ea typeface="+mn-lt"/>
                <a:cs typeface="+mn-lt"/>
              </a:rPr>
              <a:t>Sponsored by Pipeline and Hazardous Materials Safety Administration </a:t>
            </a:r>
            <a:r>
              <a:rPr lang="en-US" dirty="0">
                <a:ea typeface="+mn-lt"/>
                <a:cs typeface="+mn-lt"/>
              </a:rPr>
              <a:t>(PHMSA) </a:t>
            </a:r>
            <a:endParaRPr lang="en-US" dirty="0">
              <a:cs typeface="Calibri"/>
            </a:endParaRPr>
          </a:p>
          <a:p>
            <a:endParaRPr lang="en-US">
              <a:cs typeface="Calibri"/>
            </a:endParaRPr>
          </a:p>
          <a:p>
            <a:pPr marL="1371600" lvl="3" indent="0">
              <a:buNone/>
            </a:pPr>
            <a:endParaRPr lang="en-US">
              <a:cs typeface="Calibri"/>
            </a:endParaRPr>
          </a:p>
          <a:p>
            <a:pPr marL="0" indent="0">
              <a:buNone/>
            </a:pPr>
            <a:endParaRPr lang="en-US">
              <a:cs typeface="Calibri"/>
            </a:endParaRPr>
          </a:p>
        </p:txBody>
      </p:sp>
      <p:sp>
        <p:nvSpPr>
          <p:cNvPr id="4" name="Slide Number Placeholder 3">
            <a:extLst>
              <a:ext uri="{FF2B5EF4-FFF2-40B4-BE49-F238E27FC236}">
                <a16:creationId xmlns:a16="http://schemas.microsoft.com/office/drawing/2014/main" id="{74256FD2-76CC-40C0-A721-8DBFF841A0E4}"/>
              </a:ext>
            </a:extLst>
          </p:cNvPr>
          <p:cNvSpPr>
            <a:spLocks noGrp="1"/>
          </p:cNvSpPr>
          <p:nvPr>
            <p:ph type="sldNum" sz="quarter" idx="12"/>
          </p:nvPr>
        </p:nvSpPr>
        <p:spPr/>
        <p:txBody>
          <a:bodyPr/>
          <a:lstStyle/>
          <a:p>
            <a:fld id="{FC63ECC8-719A-498E-B101-491B6A35558E}" type="slidenum">
              <a:rPr lang="en-US" smtClean="0"/>
              <a:t>2</a:t>
            </a:fld>
            <a:endParaRPr lang="en-US"/>
          </a:p>
        </p:txBody>
      </p:sp>
    </p:spTree>
    <p:extLst>
      <p:ext uri="{BB962C8B-B14F-4D97-AF65-F5344CB8AC3E}">
        <p14:creationId xmlns:p14="http://schemas.microsoft.com/office/powerpoint/2010/main" val="506077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99DDC555-DA88-4F6E-BADC-E1D6468124BE}"/>
              </a:ext>
            </a:extLst>
          </p:cNvPr>
          <p:cNvPicPr>
            <a:picLocks noChangeAspect="1"/>
          </p:cNvPicPr>
          <p:nvPr/>
        </p:nvPicPr>
        <p:blipFill>
          <a:blip r:embed="rId2"/>
          <a:stretch>
            <a:fillRect/>
          </a:stretch>
        </p:blipFill>
        <p:spPr>
          <a:xfrm>
            <a:off x="178994" y="718616"/>
            <a:ext cx="11171662" cy="5262707"/>
          </a:xfrm>
          <a:prstGeom prst="rect">
            <a:avLst/>
          </a:prstGeom>
          <a:ln>
            <a:solidFill>
              <a:srgbClr val="4472C4"/>
            </a:solidFill>
          </a:ln>
        </p:spPr>
      </p:pic>
      <p:sp>
        <p:nvSpPr>
          <p:cNvPr id="3" name="Slide Number Placeholder 2">
            <a:extLst>
              <a:ext uri="{FF2B5EF4-FFF2-40B4-BE49-F238E27FC236}">
                <a16:creationId xmlns:a16="http://schemas.microsoft.com/office/drawing/2014/main" id="{BD5B55DD-5D02-4926-9252-64322FC14DD8}"/>
              </a:ext>
            </a:extLst>
          </p:cNvPr>
          <p:cNvSpPr>
            <a:spLocks noGrp="1"/>
          </p:cNvSpPr>
          <p:nvPr>
            <p:ph type="sldNum" sz="quarter" idx="12"/>
          </p:nvPr>
        </p:nvSpPr>
        <p:spPr/>
        <p:txBody>
          <a:bodyPr/>
          <a:lstStyle/>
          <a:p>
            <a:fld id="{FC63ECC8-719A-498E-B101-491B6A35558E}" type="slidenum">
              <a:rPr lang="en-US" smtClean="0"/>
              <a:t>20</a:t>
            </a:fld>
            <a:endParaRPr lang="en-US"/>
          </a:p>
        </p:txBody>
      </p:sp>
      <p:sp>
        <p:nvSpPr>
          <p:cNvPr id="14" name="TextBox 13">
            <a:extLst>
              <a:ext uri="{FF2B5EF4-FFF2-40B4-BE49-F238E27FC236}">
                <a16:creationId xmlns:a16="http://schemas.microsoft.com/office/drawing/2014/main" id="{D840A2E8-3927-4560-BD4F-2AF7B8AF0B09}"/>
              </a:ext>
            </a:extLst>
          </p:cNvPr>
          <p:cNvSpPr txBox="1"/>
          <p:nvPr/>
        </p:nvSpPr>
        <p:spPr>
          <a:xfrm>
            <a:off x="3077129" y="4973008"/>
            <a:ext cx="2743199" cy="923330"/>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Highlighted packaging codes with clickable packaging standards</a:t>
            </a:r>
            <a:endParaRPr lang="en-US" dirty="0">
              <a:cs typeface="Calibri"/>
            </a:endParaRPr>
          </a:p>
        </p:txBody>
      </p:sp>
      <p:sp>
        <p:nvSpPr>
          <p:cNvPr id="8" name="TextBox 7">
            <a:extLst>
              <a:ext uri="{FF2B5EF4-FFF2-40B4-BE49-F238E27FC236}">
                <a16:creationId xmlns:a16="http://schemas.microsoft.com/office/drawing/2014/main" id="{99E5DA30-27FE-4BD8-84E4-E31B70B9A830}"/>
              </a:ext>
            </a:extLst>
          </p:cNvPr>
          <p:cNvSpPr txBox="1"/>
          <p:nvPr/>
        </p:nvSpPr>
        <p:spPr>
          <a:xfrm>
            <a:off x="9383316" y="3258855"/>
            <a:ext cx="2743199" cy="646331"/>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Pop-up with corresponding packaging standard</a:t>
            </a:r>
          </a:p>
        </p:txBody>
      </p:sp>
      <p:pic>
        <p:nvPicPr>
          <p:cNvPr id="4" name="Picture 5">
            <a:extLst>
              <a:ext uri="{FF2B5EF4-FFF2-40B4-BE49-F238E27FC236}">
                <a16:creationId xmlns:a16="http://schemas.microsoft.com/office/drawing/2014/main" id="{92F38504-82D1-480B-B948-51ED3A14C734}"/>
              </a:ext>
            </a:extLst>
          </p:cNvPr>
          <p:cNvPicPr>
            <a:picLocks noChangeAspect="1"/>
          </p:cNvPicPr>
          <p:nvPr/>
        </p:nvPicPr>
        <p:blipFill>
          <a:blip r:embed="rId3"/>
          <a:stretch>
            <a:fillRect/>
          </a:stretch>
        </p:blipFill>
        <p:spPr>
          <a:xfrm>
            <a:off x="7198393" y="3355308"/>
            <a:ext cx="1976186" cy="109988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itle 1">
            <a:extLst>
              <a:ext uri="{FF2B5EF4-FFF2-40B4-BE49-F238E27FC236}">
                <a16:creationId xmlns:a16="http://schemas.microsoft.com/office/drawing/2014/main" id="{D5279C8C-BFDF-4135-B18B-B8C2D0B76F1F}"/>
              </a:ext>
            </a:extLst>
          </p:cNvPr>
          <p:cNvSpPr txBox="1">
            <a:spLocks/>
          </p:cNvSpPr>
          <p:nvPr/>
        </p:nvSpPr>
        <p:spPr>
          <a:xfrm>
            <a:off x="294366" y="-135835"/>
            <a:ext cx="10515600" cy="9272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cs typeface="Calibri Light"/>
              </a:rPr>
              <a:t>Web App: Highlighted and clickable codes</a:t>
            </a:r>
          </a:p>
        </p:txBody>
      </p:sp>
    </p:spTree>
    <p:extLst>
      <p:ext uri="{BB962C8B-B14F-4D97-AF65-F5344CB8AC3E}">
        <p14:creationId xmlns:p14="http://schemas.microsoft.com/office/powerpoint/2010/main" val="2919891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3C06-D8EA-4139-8691-10B913D844BA}"/>
              </a:ext>
            </a:extLst>
          </p:cNvPr>
          <p:cNvSpPr>
            <a:spLocks noGrp="1"/>
          </p:cNvSpPr>
          <p:nvPr>
            <p:ph type="title"/>
          </p:nvPr>
        </p:nvSpPr>
        <p:spPr/>
        <p:txBody>
          <a:bodyPr/>
          <a:lstStyle/>
          <a:p>
            <a:r>
              <a:rPr lang="en-US">
                <a:cs typeface="Calibri Light"/>
              </a:rPr>
              <a:t>Potential Applications beyond EHM</a:t>
            </a:r>
          </a:p>
        </p:txBody>
      </p:sp>
      <p:sp>
        <p:nvSpPr>
          <p:cNvPr id="3" name="Content Placeholder 2">
            <a:extLst>
              <a:ext uri="{FF2B5EF4-FFF2-40B4-BE49-F238E27FC236}">
                <a16:creationId xmlns:a16="http://schemas.microsoft.com/office/drawing/2014/main" id="{0ACEBDA6-F27C-439C-A82D-AA69EA4A34D4}"/>
              </a:ext>
            </a:extLst>
          </p:cNvPr>
          <p:cNvSpPr>
            <a:spLocks noGrp="1"/>
          </p:cNvSpPr>
          <p:nvPr>
            <p:ph idx="1"/>
          </p:nvPr>
        </p:nvSpPr>
        <p:spPr/>
        <p:txBody>
          <a:bodyPr vert="horz" lIns="91440" tIns="45720" rIns="91440" bIns="45720" rtlCol="0" anchor="t">
            <a:normAutofit/>
          </a:bodyPr>
          <a:lstStyle/>
          <a:p>
            <a:r>
              <a:rPr lang="en-US" dirty="0">
                <a:cs typeface="Calibri"/>
              </a:rPr>
              <a:t>Parsing codes within regulations (NAICS, VIN #s, etc.)</a:t>
            </a:r>
          </a:p>
          <a:p>
            <a:r>
              <a:rPr lang="en-US" dirty="0">
                <a:cs typeface="Calibri"/>
              </a:rPr>
              <a:t>Quick querying of the CFR by a certain topic or theme</a:t>
            </a:r>
          </a:p>
          <a:p>
            <a:r>
              <a:rPr lang="en-US" dirty="0">
                <a:cs typeface="Calibri"/>
              </a:rPr>
              <a:t>Quantitative analysis of regulations</a:t>
            </a:r>
          </a:p>
          <a:p>
            <a:r>
              <a:rPr lang="en-US" dirty="0">
                <a:cs typeface="Calibri"/>
              </a:rPr>
              <a:t>Generating a resource for understanding respondents</a:t>
            </a:r>
          </a:p>
        </p:txBody>
      </p:sp>
      <p:sp>
        <p:nvSpPr>
          <p:cNvPr id="4" name="Slide Number Placeholder 3">
            <a:extLst>
              <a:ext uri="{FF2B5EF4-FFF2-40B4-BE49-F238E27FC236}">
                <a16:creationId xmlns:a16="http://schemas.microsoft.com/office/drawing/2014/main" id="{9CB07B7F-6178-4F48-863B-46613C781382}"/>
              </a:ext>
            </a:extLst>
          </p:cNvPr>
          <p:cNvSpPr>
            <a:spLocks noGrp="1"/>
          </p:cNvSpPr>
          <p:nvPr>
            <p:ph type="sldNum" sz="quarter" idx="12"/>
          </p:nvPr>
        </p:nvSpPr>
        <p:spPr/>
        <p:txBody>
          <a:bodyPr/>
          <a:lstStyle/>
          <a:p>
            <a:fld id="{FC63ECC8-719A-498E-B101-491B6A35558E}" type="slidenum">
              <a:rPr lang="en-US" smtClean="0"/>
              <a:t>21</a:t>
            </a:fld>
            <a:endParaRPr lang="en-US"/>
          </a:p>
        </p:txBody>
      </p:sp>
    </p:spTree>
    <p:extLst>
      <p:ext uri="{BB962C8B-B14F-4D97-AF65-F5344CB8AC3E}">
        <p14:creationId xmlns:p14="http://schemas.microsoft.com/office/powerpoint/2010/main" val="1386036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F127-A2E7-40BE-89BB-0A22D116D7FE}"/>
              </a:ext>
            </a:extLst>
          </p:cNvPr>
          <p:cNvSpPr>
            <a:spLocks noGrp="1"/>
          </p:cNvSpPr>
          <p:nvPr>
            <p:ph type="title"/>
          </p:nvPr>
        </p:nvSpPr>
        <p:spPr/>
        <p:txBody>
          <a:bodyPr/>
          <a:lstStyle/>
          <a:p>
            <a:r>
              <a:rPr lang="en-US"/>
              <a:t>Questions?</a:t>
            </a:r>
          </a:p>
        </p:txBody>
      </p:sp>
      <p:sp>
        <p:nvSpPr>
          <p:cNvPr id="3" name="Slide Number Placeholder 2">
            <a:extLst>
              <a:ext uri="{FF2B5EF4-FFF2-40B4-BE49-F238E27FC236}">
                <a16:creationId xmlns:a16="http://schemas.microsoft.com/office/drawing/2014/main" id="{0D21A859-2076-4CD5-8E68-A51698DB93AD}"/>
              </a:ext>
            </a:extLst>
          </p:cNvPr>
          <p:cNvSpPr>
            <a:spLocks noGrp="1"/>
          </p:cNvSpPr>
          <p:nvPr>
            <p:ph type="sldNum" sz="quarter" idx="12"/>
          </p:nvPr>
        </p:nvSpPr>
        <p:spPr/>
        <p:txBody>
          <a:bodyPr/>
          <a:lstStyle/>
          <a:p>
            <a:fld id="{FC63ECC8-719A-498E-B101-491B6A35558E}" type="slidenum">
              <a:rPr lang="en-US" smtClean="0"/>
              <a:t>22</a:t>
            </a:fld>
            <a:endParaRPr lang="en-US"/>
          </a:p>
        </p:txBody>
      </p:sp>
      <p:sp>
        <p:nvSpPr>
          <p:cNvPr id="4" name="TextBox 3">
            <a:extLst>
              <a:ext uri="{FF2B5EF4-FFF2-40B4-BE49-F238E27FC236}">
                <a16:creationId xmlns:a16="http://schemas.microsoft.com/office/drawing/2014/main" id="{D867CF12-EB7F-4D67-B6EB-DB156A5750C1}"/>
              </a:ext>
            </a:extLst>
          </p:cNvPr>
          <p:cNvSpPr txBox="1"/>
          <p:nvPr/>
        </p:nvSpPr>
        <p:spPr>
          <a:xfrm>
            <a:off x="886178" y="1629363"/>
            <a:ext cx="870749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Email: </a:t>
            </a:r>
            <a:r>
              <a:rPr lang="en-US" dirty="0">
                <a:cs typeface="Calibri"/>
                <a:hlinkClick r:id="rId2"/>
              </a:rPr>
              <a:t>Krista.c.chan@census.gov</a:t>
            </a:r>
            <a:endParaRPr lang="en-US" dirty="0"/>
          </a:p>
          <a:p>
            <a:endParaRPr lang="en-US">
              <a:cs typeface="Calibri"/>
            </a:endParaRPr>
          </a:p>
          <a:p>
            <a:r>
              <a:rPr lang="en-US" dirty="0">
                <a:cs typeface="Calibri"/>
              </a:rPr>
              <a:t>Project </a:t>
            </a:r>
            <a:r>
              <a:rPr lang="en-US" dirty="0" err="1">
                <a:cs typeface="Calibri"/>
              </a:rPr>
              <a:t>Github</a:t>
            </a:r>
            <a:r>
              <a:rPr lang="en-US" dirty="0">
                <a:cs typeface="Calibri"/>
              </a:rPr>
              <a:t>: </a:t>
            </a:r>
            <a:r>
              <a:rPr lang="en-US" dirty="0">
                <a:ea typeface="+mn-lt"/>
                <a:cs typeface="+mn-lt"/>
                <a:hlinkClick r:id="rId3"/>
              </a:rPr>
              <a:t>https://github.com/census-bds/usdot-phmsa-hazmat-parser</a:t>
            </a:r>
          </a:p>
        </p:txBody>
      </p:sp>
    </p:spTree>
    <p:extLst>
      <p:ext uri="{BB962C8B-B14F-4D97-AF65-F5344CB8AC3E}">
        <p14:creationId xmlns:p14="http://schemas.microsoft.com/office/powerpoint/2010/main" val="273661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3D57-40F1-4625-AA3A-86A1256F3FB3}"/>
              </a:ext>
            </a:extLst>
          </p:cNvPr>
          <p:cNvSpPr>
            <a:spLocks noGrp="1"/>
          </p:cNvSpPr>
          <p:nvPr>
            <p:ph type="title"/>
          </p:nvPr>
        </p:nvSpPr>
        <p:spPr/>
        <p:txBody>
          <a:bodyPr/>
          <a:lstStyle/>
          <a:p>
            <a:r>
              <a:rPr lang="en-US">
                <a:cs typeface="Calibri Light"/>
              </a:rPr>
              <a:t>Expanded Hazardous Materials (EHM) Supplement</a:t>
            </a:r>
            <a:endParaRPr lang="en-US"/>
          </a:p>
        </p:txBody>
      </p:sp>
      <p:sp>
        <p:nvSpPr>
          <p:cNvPr id="3" name="Content Placeholder 2">
            <a:extLst>
              <a:ext uri="{FF2B5EF4-FFF2-40B4-BE49-F238E27FC236}">
                <a16:creationId xmlns:a16="http://schemas.microsoft.com/office/drawing/2014/main" id="{C82F7DB4-C786-4238-85A2-0ED8471C27C9}"/>
              </a:ext>
            </a:extLst>
          </p:cNvPr>
          <p:cNvSpPr>
            <a:spLocks noGrp="1"/>
          </p:cNvSpPr>
          <p:nvPr>
            <p:ph idx="1"/>
          </p:nvPr>
        </p:nvSpPr>
        <p:spPr>
          <a:xfrm>
            <a:off x="410227" y="1762995"/>
            <a:ext cx="4789782" cy="4351338"/>
          </a:xfrm>
        </p:spPr>
        <p:txBody>
          <a:bodyPr vert="horz" lIns="91440" tIns="45720" rIns="91440" bIns="45720" rtlCol="0" anchor="t">
            <a:normAutofit fontScale="92500" lnSpcReduction="20000"/>
          </a:bodyPr>
          <a:lstStyle/>
          <a:p>
            <a:r>
              <a:rPr lang="en-US">
                <a:ea typeface="+mn-lt"/>
                <a:cs typeface="+mn-lt"/>
              </a:rPr>
              <a:t>Estimates by hazmat type and packaging type</a:t>
            </a:r>
            <a:endParaRPr lang="en-US"/>
          </a:p>
          <a:p>
            <a:pPr lvl="1"/>
            <a:r>
              <a:rPr lang="en-US">
                <a:ea typeface="+mn-lt"/>
                <a:cs typeface="+mn-lt"/>
              </a:rPr>
              <a:t>National and possibly subnational level</a:t>
            </a:r>
          </a:p>
          <a:p>
            <a:r>
              <a:rPr lang="en-US">
                <a:ea typeface="+mn-lt"/>
                <a:cs typeface="+mn-lt"/>
              </a:rPr>
              <a:t>No survey currently collects detailed data on </a:t>
            </a:r>
            <a:r>
              <a:rPr lang="en-US" b="1">
                <a:ea typeface="+mn-lt"/>
                <a:cs typeface="+mn-lt"/>
              </a:rPr>
              <a:t>packaging</a:t>
            </a:r>
            <a:r>
              <a:rPr lang="en-US">
                <a:ea typeface="+mn-lt"/>
                <a:cs typeface="+mn-lt"/>
              </a:rPr>
              <a:t> of hazardous materials offered for transportation</a:t>
            </a:r>
            <a:endParaRPr lang="en-US">
              <a:cs typeface="Calibri"/>
            </a:endParaRPr>
          </a:p>
          <a:p>
            <a:r>
              <a:rPr lang="en-US">
                <a:ea typeface="+mn-lt"/>
                <a:cs typeface="+mn-lt"/>
              </a:rPr>
              <a:t>For PHMSA: determine the impact of changes to hazmat shipping rules and regulatory requirements, application of the Evidence Act</a:t>
            </a:r>
            <a:endParaRPr lang="en-US">
              <a:cs typeface="Calibri"/>
            </a:endParaRPr>
          </a:p>
        </p:txBody>
      </p:sp>
      <p:sp>
        <p:nvSpPr>
          <p:cNvPr id="4" name="Slide Number Placeholder 3">
            <a:extLst>
              <a:ext uri="{FF2B5EF4-FFF2-40B4-BE49-F238E27FC236}">
                <a16:creationId xmlns:a16="http://schemas.microsoft.com/office/drawing/2014/main" id="{922B848B-EBBA-44FD-AA3F-80AA8FACAE8B}"/>
              </a:ext>
            </a:extLst>
          </p:cNvPr>
          <p:cNvSpPr>
            <a:spLocks noGrp="1"/>
          </p:cNvSpPr>
          <p:nvPr>
            <p:ph type="sldNum" sz="quarter" idx="12"/>
          </p:nvPr>
        </p:nvSpPr>
        <p:spPr/>
        <p:txBody>
          <a:bodyPr/>
          <a:lstStyle/>
          <a:p>
            <a:fld id="{FC63ECC8-719A-498E-B101-491B6A35558E}" type="slidenum">
              <a:rPr lang="en-US" smtClean="0"/>
              <a:t>3</a:t>
            </a:fld>
            <a:endParaRPr lang="en-US"/>
          </a:p>
        </p:txBody>
      </p:sp>
      <p:pic>
        <p:nvPicPr>
          <p:cNvPr id="5" name="Picture 5">
            <a:extLst>
              <a:ext uri="{FF2B5EF4-FFF2-40B4-BE49-F238E27FC236}">
                <a16:creationId xmlns:a16="http://schemas.microsoft.com/office/drawing/2014/main" id="{6ECEB10C-4002-492A-9839-7418A02A5131}"/>
              </a:ext>
            </a:extLst>
          </p:cNvPr>
          <p:cNvPicPr>
            <a:picLocks noChangeAspect="1"/>
          </p:cNvPicPr>
          <p:nvPr/>
        </p:nvPicPr>
        <p:blipFill rotWithShape="1">
          <a:blip r:embed="rId2"/>
          <a:srcRect r="189" b="48879"/>
          <a:stretch/>
        </p:blipFill>
        <p:spPr>
          <a:xfrm>
            <a:off x="5248743" y="2033784"/>
            <a:ext cx="6730199" cy="2936312"/>
          </a:xfrm>
          <a:prstGeom prst="rect">
            <a:avLst/>
          </a:prstGeom>
          <a:ln>
            <a:solidFill>
              <a:srgbClr val="4472C4"/>
            </a:solidFill>
          </a:ln>
        </p:spPr>
      </p:pic>
    </p:spTree>
    <p:extLst>
      <p:ext uri="{BB962C8B-B14F-4D97-AF65-F5344CB8AC3E}">
        <p14:creationId xmlns:p14="http://schemas.microsoft.com/office/powerpoint/2010/main" val="75424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5279-DB66-4BA8-A5C1-D19932EFC277}"/>
              </a:ext>
            </a:extLst>
          </p:cNvPr>
          <p:cNvSpPr>
            <a:spLocks noGrp="1"/>
          </p:cNvSpPr>
          <p:nvPr>
            <p:ph type="title"/>
          </p:nvPr>
        </p:nvSpPr>
        <p:spPr/>
        <p:txBody>
          <a:bodyPr/>
          <a:lstStyle/>
          <a:p>
            <a:r>
              <a:rPr lang="en-US">
                <a:cs typeface="Calibri Light"/>
              </a:rPr>
              <a:t>The Code of Federal Regulations (CFR)</a:t>
            </a:r>
            <a:endParaRPr lang="en-US"/>
          </a:p>
        </p:txBody>
      </p:sp>
      <p:sp>
        <p:nvSpPr>
          <p:cNvPr id="3" name="Content Placeholder 2">
            <a:extLst>
              <a:ext uri="{FF2B5EF4-FFF2-40B4-BE49-F238E27FC236}">
                <a16:creationId xmlns:a16="http://schemas.microsoft.com/office/drawing/2014/main" id="{5D7986DE-D622-40BD-BB78-0818AEC2AEF1}"/>
              </a:ext>
            </a:extLst>
          </p:cNvPr>
          <p:cNvSpPr>
            <a:spLocks noGrp="1"/>
          </p:cNvSpPr>
          <p:nvPr>
            <p:ph idx="1"/>
          </p:nvPr>
        </p:nvSpPr>
        <p:spPr>
          <a:xfrm>
            <a:off x="628650" y="1606550"/>
            <a:ext cx="5257800" cy="4351338"/>
          </a:xfrm>
        </p:spPr>
        <p:txBody>
          <a:bodyPr vert="horz" lIns="91440" tIns="45720" rIns="91440" bIns="45720" rtlCol="0" anchor="t">
            <a:normAutofit fontScale="92500" lnSpcReduction="10000"/>
          </a:bodyPr>
          <a:lstStyle/>
          <a:p>
            <a:r>
              <a:rPr lang="en-US">
                <a:ea typeface="+mn-lt"/>
                <a:cs typeface="+mn-lt"/>
              </a:rPr>
              <a:t>Hazardous Materials Regulations (HMR): 49 CFR parts 171-180</a:t>
            </a:r>
            <a:endParaRPr lang="en-US"/>
          </a:p>
          <a:p>
            <a:r>
              <a:rPr lang="en-US">
                <a:ea typeface="+mn-lt"/>
                <a:cs typeface="+mn-lt"/>
              </a:rPr>
              <a:t>Contains all PHMSA's rules and regulations for</a:t>
            </a:r>
          </a:p>
          <a:p>
            <a:pPr lvl="1"/>
            <a:r>
              <a:rPr lang="en-US">
                <a:ea typeface="+mn-lt"/>
                <a:cs typeface="+mn-lt"/>
              </a:rPr>
              <a:t>Shipment of hazmat</a:t>
            </a:r>
          </a:p>
          <a:p>
            <a:pPr lvl="1"/>
            <a:r>
              <a:rPr lang="en-US">
                <a:ea typeface="+mn-lt"/>
                <a:cs typeface="+mn-lt"/>
              </a:rPr>
              <a:t>Packaging instructions and standards</a:t>
            </a:r>
          </a:p>
          <a:p>
            <a:pPr lvl="1"/>
            <a:r>
              <a:rPr lang="en-US">
                <a:ea typeface="+mn-lt"/>
                <a:cs typeface="+mn-lt"/>
              </a:rPr>
              <a:t>Modes of transit</a:t>
            </a:r>
            <a:endParaRPr lang="en-US"/>
          </a:p>
          <a:p>
            <a:r>
              <a:rPr lang="en-US">
                <a:cs typeface="Calibri"/>
              </a:rPr>
              <a:t>Valuable information to support editing and imputation of survey results</a:t>
            </a:r>
          </a:p>
          <a:p>
            <a:r>
              <a:rPr lang="en-US">
                <a:cs typeface="Calibri"/>
              </a:rPr>
              <a:t>However, there are many barriers to using the CFR in its raw form</a:t>
            </a:r>
          </a:p>
          <a:p>
            <a:pPr lvl="1"/>
            <a:endParaRPr lang="en-US">
              <a:cs typeface="Calibri"/>
            </a:endParaRPr>
          </a:p>
        </p:txBody>
      </p:sp>
      <p:sp>
        <p:nvSpPr>
          <p:cNvPr id="4" name="Slide Number Placeholder 3">
            <a:extLst>
              <a:ext uri="{FF2B5EF4-FFF2-40B4-BE49-F238E27FC236}">
                <a16:creationId xmlns:a16="http://schemas.microsoft.com/office/drawing/2014/main" id="{0FE244C3-ADF0-4486-B4D2-70A38261F24E}"/>
              </a:ext>
            </a:extLst>
          </p:cNvPr>
          <p:cNvSpPr>
            <a:spLocks noGrp="1"/>
          </p:cNvSpPr>
          <p:nvPr>
            <p:ph type="sldNum" sz="quarter" idx="12"/>
          </p:nvPr>
        </p:nvSpPr>
        <p:spPr/>
        <p:txBody>
          <a:bodyPr/>
          <a:lstStyle/>
          <a:p>
            <a:fld id="{FC63ECC8-719A-498E-B101-491B6A35558E}" type="slidenum">
              <a:rPr lang="en-US" smtClean="0"/>
              <a:t>4</a:t>
            </a:fld>
            <a:endParaRPr lang="en-US"/>
          </a:p>
        </p:txBody>
      </p:sp>
      <p:pic>
        <p:nvPicPr>
          <p:cNvPr id="6" name="Picture 6" descr="Green rubbing alcohol">
            <a:extLst>
              <a:ext uri="{FF2B5EF4-FFF2-40B4-BE49-F238E27FC236}">
                <a16:creationId xmlns:a16="http://schemas.microsoft.com/office/drawing/2014/main" id="{26648576-0AD6-4309-9BCF-CFA5F88B3D18}"/>
              </a:ext>
            </a:extLst>
          </p:cNvPr>
          <p:cNvPicPr>
            <a:picLocks noChangeAspect="1"/>
          </p:cNvPicPr>
          <p:nvPr/>
        </p:nvPicPr>
        <p:blipFill>
          <a:blip r:embed="rId2"/>
          <a:stretch>
            <a:fillRect/>
          </a:stretch>
        </p:blipFill>
        <p:spPr>
          <a:xfrm>
            <a:off x="9032630" y="3710353"/>
            <a:ext cx="1844431" cy="2455985"/>
          </a:xfrm>
          <a:prstGeom prst="rect">
            <a:avLst/>
          </a:prstGeom>
        </p:spPr>
      </p:pic>
      <p:pic>
        <p:nvPicPr>
          <p:cNvPr id="7" name="Picture 7" descr="LITHIUM BATTERY CR2032 3V">
            <a:extLst>
              <a:ext uri="{FF2B5EF4-FFF2-40B4-BE49-F238E27FC236}">
                <a16:creationId xmlns:a16="http://schemas.microsoft.com/office/drawing/2014/main" id="{60497131-AE17-49D0-A5E4-F8F94248BD3A}"/>
              </a:ext>
            </a:extLst>
          </p:cNvPr>
          <p:cNvPicPr>
            <a:picLocks noChangeAspect="1"/>
          </p:cNvPicPr>
          <p:nvPr/>
        </p:nvPicPr>
        <p:blipFill>
          <a:blip r:embed="rId3"/>
          <a:stretch>
            <a:fillRect/>
          </a:stretch>
        </p:blipFill>
        <p:spPr>
          <a:xfrm>
            <a:off x="10322170" y="2311399"/>
            <a:ext cx="1297354" cy="1297354"/>
          </a:xfrm>
          <a:prstGeom prst="rect">
            <a:avLst/>
          </a:prstGeom>
        </p:spPr>
      </p:pic>
      <p:pic>
        <p:nvPicPr>
          <p:cNvPr id="10" name="Picture 10" descr="Warning labels for idiots: 'The house is on fire, quick, grab our son's pretend fire extinguisher!'">
            <a:extLst>
              <a:ext uri="{FF2B5EF4-FFF2-40B4-BE49-F238E27FC236}">
                <a16:creationId xmlns:a16="http://schemas.microsoft.com/office/drawing/2014/main" id="{63CA9CB7-92F4-435E-B929-14AA7172951D}"/>
              </a:ext>
            </a:extLst>
          </p:cNvPr>
          <p:cNvPicPr>
            <a:picLocks noChangeAspect="1"/>
          </p:cNvPicPr>
          <p:nvPr/>
        </p:nvPicPr>
        <p:blipFill>
          <a:blip r:embed="rId4"/>
          <a:stretch>
            <a:fillRect/>
          </a:stretch>
        </p:blipFill>
        <p:spPr>
          <a:xfrm>
            <a:off x="8788401" y="1503730"/>
            <a:ext cx="1424355" cy="2101847"/>
          </a:xfrm>
          <a:prstGeom prst="rect">
            <a:avLst/>
          </a:prstGeom>
        </p:spPr>
      </p:pic>
      <p:sp>
        <p:nvSpPr>
          <p:cNvPr id="11" name="TextBox 10">
            <a:extLst>
              <a:ext uri="{FF2B5EF4-FFF2-40B4-BE49-F238E27FC236}">
                <a16:creationId xmlns:a16="http://schemas.microsoft.com/office/drawing/2014/main" id="{6DCA0148-A7F4-475F-A6F4-4AB8D4965F97}"/>
              </a:ext>
            </a:extLst>
          </p:cNvPr>
          <p:cNvSpPr txBox="1"/>
          <p:nvPr/>
        </p:nvSpPr>
        <p:spPr>
          <a:xfrm>
            <a:off x="6521938" y="5454148"/>
            <a:ext cx="2743199"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t>Examples of hazmat regulated by the HMR</a:t>
            </a:r>
            <a:endParaRPr lang="en-US" sz="1050">
              <a:cs typeface="Calibri"/>
            </a:endParaRPr>
          </a:p>
        </p:txBody>
      </p:sp>
      <p:pic>
        <p:nvPicPr>
          <p:cNvPr id="8" name="Picture 11">
            <a:extLst>
              <a:ext uri="{FF2B5EF4-FFF2-40B4-BE49-F238E27FC236}">
                <a16:creationId xmlns:a16="http://schemas.microsoft.com/office/drawing/2014/main" id="{A99A5B43-89DA-4CA0-A4D2-164FD0BB8A71}"/>
              </a:ext>
            </a:extLst>
          </p:cNvPr>
          <p:cNvPicPr>
            <a:picLocks noChangeAspect="1"/>
          </p:cNvPicPr>
          <p:nvPr/>
        </p:nvPicPr>
        <p:blipFill>
          <a:blip r:embed="rId5"/>
          <a:stretch>
            <a:fillRect/>
          </a:stretch>
        </p:blipFill>
        <p:spPr>
          <a:xfrm>
            <a:off x="5966564" y="2119642"/>
            <a:ext cx="2743200" cy="1491374"/>
          </a:xfrm>
          <a:prstGeom prst="rect">
            <a:avLst/>
          </a:prstGeom>
        </p:spPr>
      </p:pic>
      <p:pic>
        <p:nvPicPr>
          <p:cNvPr id="12" name="Picture 12">
            <a:extLst>
              <a:ext uri="{FF2B5EF4-FFF2-40B4-BE49-F238E27FC236}">
                <a16:creationId xmlns:a16="http://schemas.microsoft.com/office/drawing/2014/main" id="{386D379F-201E-42C9-AE71-72746AE8CE2C}"/>
              </a:ext>
            </a:extLst>
          </p:cNvPr>
          <p:cNvPicPr>
            <a:picLocks noChangeAspect="1"/>
          </p:cNvPicPr>
          <p:nvPr/>
        </p:nvPicPr>
        <p:blipFill>
          <a:blip r:embed="rId6"/>
          <a:stretch>
            <a:fillRect/>
          </a:stretch>
        </p:blipFill>
        <p:spPr>
          <a:xfrm>
            <a:off x="5663853" y="3705145"/>
            <a:ext cx="3285994" cy="1744147"/>
          </a:xfrm>
          <a:prstGeom prst="rect">
            <a:avLst/>
          </a:prstGeom>
        </p:spPr>
      </p:pic>
    </p:spTree>
    <p:extLst>
      <p:ext uri="{BB962C8B-B14F-4D97-AF65-F5344CB8AC3E}">
        <p14:creationId xmlns:p14="http://schemas.microsoft.com/office/powerpoint/2010/main" val="3441176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AF22-CB03-45D6-8996-914502A97418}"/>
              </a:ext>
            </a:extLst>
          </p:cNvPr>
          <p:cNvSpPr>
            <a:spLocks noGrp="1"/>
          </p:cNvSpPr>
          <p:nvPr>
            <p:ph type="title"/>
          </p:nvPr>
        </p:nvSpPr>
        <p:spPr/>
        <p:txBody>
          <a:bodyPr/>
          <a:lstStyle/>
          <a:p>
            <a:r>
              <a:rPr lang="en-US">
                <a:cs typeface="Calibri Light"/>
              </a:rPr>
              <a:t>The CFR's Contributions to EHM's Survey </a:t>
            </a:r>
            <a:r>
              <a:rPr lang="en-US" dirty="0">
                <a:cs typeface="Calibri Light"/>
              </a:rPr>
              <a:t>Process</a:t>
            </a:r>
            <a:endParaRPr lang="en-US" dirty="0"/>
          </a:p>
        </p:txBody>
      </p:sp>
      <p:sp>
        <p:nvSpPr>
          <p:cNvPr id="3" name="Content Placeholder 2">
            <a:extLst>
              <a:ext uri="{FF2B5EF4-FFF2-40B4-BE49-F238E27FC236}">
                <a16:creationId xmlns:a16="http://schemas.microsoft.com/office/drawing/2014/main" id="{2D53CC58-23DA-4486-8420-F45EA4D147FE}"/>
              </a:ext>
            </a:extLst>
          </p:cNvPr>
          <p:cNvSpPr>
            <a:spLocks noGrp="1"/>
          </p:cNvSpPr>
          <p:nvPr>
            <p:ph idx="1"/>
          </p:nvPr>
        </p:nvSpPr>
        <p:spPr>
          <a:xfrm>
            <a:off x="838200" y="2095701"/>
            <a:ext cx="5003692" cy="4351338"/>
          </a:xfrm>
        </p:spPr>
        <p:txBody>
          <a:bodyPr vert="horz" lIns="91440" tIns="45720" rIns="91440" bIns="45720" rtlCol="0" anchor="t">
            <a:normAutofit/>
          </a:bodyPr>
          <a:lstStyle/>
          <a:p>
            <a:pPr marL="285750" indent="-285750">
              <a:buFont typeface="Arial,Sans-Serif" panose="020B0604020202020204" pitchFamily="34" charset="0"/>
            </a:pPr>
            <a:r>
              <a:rPr lang="en-US" sz="2400" dirty="0">
                <a:ea typeface="+mn-lt"/>
                <a:cs typeface="+mn-lt"/>
              </a:rPr>
              <a:t>Generate realistic instrument test cases</a:t>
            </a:r>
          </a:p>
          <a:p>
            <a:pPr marL="285750" indent="-285750">
              <a:buFont typeface="Arial,Sans-Serif" panose="020B0604020202020204" pitchFamily="34" charset="0"/>
            </a:pPr>
            <a:r>
              <a:rPr lang="en-US" sz="2400">
                <a:ea typeface="+mn-lt"/>
                <a:cs typeface="+mn-lt"/>
              </a:rPr>
              <a:t>Verification of respondent </a:t>
            </a:r>
            <a:r>
              <a:rPr lang="en-US" sz="2400" dirty="0">
                <a:ea typeface="+mn-lt"/>
                <a:cs typeface="+mn-lt"/>
              </a:rPr>
              <a:t>entries against regulation during survey editing</a:t>
            </a:r>
            <a:endParaRPr lang="en-US" dirty="0"/>
          </a:p>
          <a:p>
            <a:pPr marL="285750" indent="-285750">
              <a:buFont typeface="Arial,Sans-Serif" panose="020B0604020202020204" pitchFamily="34" charset="0"/>
            </a:pPr>
            <a:r>
              <a:rPr lang="en-US" sz="2400">
                <a:ea typeface="+mn-lt"/>
                <a:cs typeface="+mn-lt"/>
              </a:rPr>
              <a:t>Standardizing free-response packaging code text</a:t>
            </a:r>
          </a:p>
          <a:p>
            <a:pPr marL="285750" indent="-285750">
              <a:buFont typeface="Arial,Sans-Serif" panose="020B0604020202020204" pitchFamily="34" charset="0"/>
            </a:pPr>
            <a:r>
              <a:rPr lang="en-US" sz="2400" dirty="0">
                <a:ea typeface="+mn-lt"/>
                <a:cs typeface="+mn-lt"/>
              </a:rPr>
              <a:t>Imputing based on regulations where respondents do not answer</a:t>
            </a:r>
            <a:endParaRPr lang="en-US" sz="2400" dirty="0">
              <a:cs typeface="Calibri"/>
            </a:endParaRPr>
          </a:p>
        </p:txBody>
      </p:sp>
      <p:sp>
        <p:nvSpPr>
          <p:cNvPr id="4" name="Slide Number Placeholder 3">
            <a:extLst>
              <a:ext uri="{FF2B5EF4-FFF2-40B4-BE49-F238E27FC236}">
                <a16:creationId xmlns:a16="http://schemas.microsoft.com/office/drawing/2014/main" id="{9530845E-C90A-409D-84E0-D4EADD93581A}"/>
              </a:ext>
            </a:extLst>
          </p:cNvPr>
          <p:cNvSpPr>
            <a:spLocks noGrp="1"/>
          </p:cNvSpPr>
          <p:nvPr>
            <p:ph type="sldNum" sz="quarter" idx="12"/>
          </p:nvPr>
        </p:nvSpPr>
        <p:spPr/>
        <p:txBody>
          <a:bodyPr/>
          <a:lstStyle/>
          <a:p>
            <a:fld id="{FC63ECC8-719A-498E-B101-491B6A35558E}" type="slidenum">
              <a:rPr lang="en-US" smtClean="0"/>
              <a:t>5</a:t>
            </a:fld>
            <a:endParaRPr lang="en-US"/>
          </a:p>
        </p:txBody>
      </p:sp>
      <p:sp>
        <p:nvSpPr>
          <p:cNvPr id="6" name="Content Placeholder 2">
            <a:extLst>
              <a:ext uri="{FF2B5EF4-FFF2-40B4-BE49-F238E27FC236}">
                <a16:creationId xmlns:a16="http://schemas.microsoft.com/office/drawing/2014/main" id="{9A8F267B-3223-437A-93BA-57F82EFC3259}"/>
              </a:ext>
            </a:extLst>
          </p:cNvPr>
          <p:cNvSpPr txBox="1">
            <a:spLocks/>
          </p:cNvSpPr>
          <p:nvPr/>
        </p:nvSpPr>
        <p:spPr>
          <a:xfrm>
            <a:off x="7408001" y="3134897"/>
            <a:ext cx="3826934" cy="3034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Sans-Serif" panose="020B0604020202020204" pitchFamily="34" charset="0"/>
              <a:buChar char="•"/>
            </a:pPr>
            <a:r>
              <a:rPr lang="en-US" sz="2400">
                <a:ea typeface="+mn-lt"/>
                <a:cs typeface="+mn-lt"/>
              </a:rPr>
              <a:t>Reduced analyst burden</a:t>
            </a:r>
            <a:endParaRPr lang="en-US">
              <a:ea typeface="+mn-lt"/>
              <a:cs typeface="+mn-lt"/>
            </a:endParaRPr>
          </a:p>
          <a:p>
            <a:pPr marL="285750" indent="-285750">
              <a:buFont typeface="Arial,Sans-Serif" panose="020B0604020202020204" pitchFamily="34" charset="0"/>
              <a:buChar char="•"/>
            </a:pPr>
            <a:r>
              <a:rPr lang="en-US" sz="2400">
                <a:cs typeface="Calibri"/>
              </a:rPr>
              <a:t>Improved data quality</a:t>
            </a:r>
          </a:p>
        </p:txBody>
      </p:sp>
      <p:sp>
        <p:nvSpPr>
          <p:cNvPr id="7" name="Arrow: Right 6">
            <a:extLst>
              <a:ext uri="{FF2B5EF4-FFF2-40B4-BE49-F238E27FC236}">
                <a16:creationId xmlns:a16="http://schemas.microsoft.com/office/drawing/2014/main" id="{D01C3742-E4F9-403B-937A-A7AC5F534662}"/>
              </a:ext>
            </a:extLst>
          </p:cNvPr>
          <p:cNvSpPr/>
          <p:nvPr/>
        </p:nvSpPr>
        <p:spPr>
          <a:xfrm>
            <a:off x="6028581" y="3356731"/>
            <a:ext cx="978370" cy="489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2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37EFB-BD4E-4BD7-9B5F-6F03D0F951F9}"/>
              </a:ext>
            </a:extLst>
          </p:cNvPr>
          <p:cNvSpPr>
            <a:spLocks noGrp="1"/>
          </p:cNvSpPr>
          <p:nvPr>
            <p:ph type="title"/>
          </p:nvPr>
        </p:nvSpPr>
        <p:spPr/>
        <p:txBody>
          <a:bodyPr/>
          <a:lstStyle/>
          <a:p>
            <a:r>
              <a:rPr lang="en-US">
                <a:cs typeface="Calibri Light"/>
              </a:rPr>
              <a:t>The Problem</a:t>
            </a:r>
            <a:endParaRPr lang="en-US"/>
          </a:p>
        </p:txBody>
      </p:sp>
      <p:sp>
        <p:nvSpPr>
          <p:cNvPr id="3" name="Text Placeholder 2">
            <a:extLst>
              <a:ext uri="{FF2B5EF4-FFF2-40B4-BE49-F238E27FC236}">
                <a16:creationId xmlns:a16="http://schemas.microsoft.com/office/drawing/2014/main" id="{FAEC4A06-625A-4404-8AFF-CB1E179BAABD}"/>
              </a:ext>
            </a:extLst>
          </p:cNvPr>
          <p:cNvSpPr>
            <a:spLocks noGrp="1"/>
          </p:cNvSpPr>
          <p:nvPr>
            <p:ph type="body" idx="1"/>
          </p:nvPr>
        </p:nvSpPr>
        <p:spPr/>
        <p:txBody>
          <a:bodyPr vert="horz" lIns="91440" tIns="45720" rIns="91440" bIns="45720" rtlCol="0" anchor="t">
            <a:normAutofit/>
          </a:bodyPr>
          <a:lstStyle/>
          <a:p>
            <a:r>
              <a:rPr lang="en-US" sz="3200" b="1">
                <a:solidFill>
                  <a:schemeClr val="tx1"/>
                </a:solidFill>
                <a:cs typeface="Calibri"/>
              </a:rPr>
              <a:t>CFR text is highly unstructured</a:t>
            </a:r>
            <a:endParaRPr lang="en-US" sz="3200" b="1">
              <a:solidFill>
                <a:schemeClr val="tx1"/>
              </a:solidFill>
            </a:endParaRPr>
          </a:p>
        </p:txBody>
      </p:sp>
      <p:sp>
        <p:nvSpPr>
          <p:cNvPr id="4" name="Slide Number Placeholder 3">
            <a:extLst>
              <a:ext uri="{FF2B5EF4-FFF2-40B4-BE49-F238E27FC236}">
                <a16:creationId xmlns:a16="http://schemas.microsoft.com/office/drawing/2014/main" id="{F7CE21F3-7AF5-4E6F-90EF-EC403E138032}"/>
              </a:ext>
            </a:extLst>
          </p:cNvPr>
          <p:cNvSpPr>
            <a:spLocks noGrp="1"/>
          </p:cNvSpPr>
          <p:nvPr>
            <p:ph type="sldNum" sz="quarter" idx="12"/>
          </p:nvPr>
        </p:nvSpPr>
        <p:spPr/>
        <p:txBody>
          <a:bodyPr/>
          <a:lstStyle/>
          <a:p>
            <a:fld id="{FC63ECC8-719A-498E-B101-491B6A35558E}" type="slidenum">
              <a:rPr lang="en-US" smtClean="0"/>
              <a:t>6</a:t>
            </a:fld>
            <a:endParaRPr lang="en-US"/>
          </a:p>
        </p:txBody>
      </p:sp>
    </p:spTree>
    <p:extLst>
      <p:ext uri="{BB962C8B-B14F-4D97-AF65-F5344CB8AC3E}">
        <p14:creationId xmlns:p14="http://schemas.microsoft.com/office/powerpoint/2010/main" val="106201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0515F-9E1C-46D8-83FB-4E140CE2E62F}"/>
              </a:ext>
            </a:extLst>
          </p:cNvPr>
          <p:cNvSpPr>
            <a:spLocks noGrp="1"/>
          </p:cNvSpPr>
          <p:nvPr>
            <p:ph type="title"/>
          </p:nvPr>
        </p:nvSpPr>
        <p:spPr/>
        <p:txBody>
          <a:bodyPr/>
          <a:lstStyle/>
          <a:p>
            <a:r>
              <a:rPr lang="en-US">
                <a:ea typeface="+mj-lt"/>
                <a:cs typeface="+mj-lt"/>
              </a:rPr>
              <a:t>Key steps involved in understanding packaging regulations</a:t>
            </a:r>
            <a:endParaRPr lang="en-US"/>
          </a:p>
        </p:txBody>
      </p:sp>
      <p:sp>
        <p:nvSpPr>
          <p:cNvPr id="4" name="Slide Number Placeholder 3">
            <a:extLst>
              <a:ext uri="{FF2B5EF4-FFF2-40B4-BE49-F238E27FC236}">
                <a16:creationId xmlns:a16="http://schemas.microsoft.com/office/drawing/2014/main" id="{A0E02090-1788-433E-B6F4-A509ACC4DE7A}"/>
              </a:ext>
            </a:extLst>
          </p:cNvPr>
          <p:cNvSpPr>
            <a:spLocks noGrp="1"/>
          </p:cNvSpPr>
          <p:nvPr>
            <p:ph type="sldNum" sz="quarter" idx="12"/>
          </p:nvPr>
        </p:nvSpPr>
        <p:spPr/>
        <p:txBody>
          <a:bodyPr/>
          <a:lstStyle/>
          <a:p>
            <a:fld id="{FC63ECC8-719A-498E-B101-491B6A35558E}" type="slidenum">
              <a:rPr lang="en-US" smtClean="0"/>
              <a:t>7</a:t>
            </a:fld>
            <a:endParaRPr lang="en-US"/>
          </a:p>
        </p:txBody>
      </p:sp>
      <p:sp>
        <p:nvSpPr>
          <p:cNvPr id="44" name="TextBox 43">
            <a:extLst>
              <a:ext uri="{FF2B5EF4-FFF2-40B4-BE49-F238E27FC236}">
                <a16:creationId xmlns:a16="http://schemas.microsoft.com/office/drawing/2014/main" id="{49E5720B-FF6A-42B8-A40C-01850353DB1A}"/>
              </a:ext>
            </a:extLst>
          </p:cNvPr>
          <p:cNvSpPr txBox="1"/>
          <p:nvPr/>
        </p:nvSpPr>
        <p:spPr>
          <a:xfrm>
            <a:off x="838200" y="2019947"/>
            <a:ext cx="2523705" cy="954107"/>
          </a:xfrm>
          <a:prstGeom prst="rect">
            <a:avLst/>
          </a:prstGeom>
          <a:noFill/>
          <a:ln>
            <a:solidFill>
              <a:schemeClr val="tx1"/>
            </a:solidFill>
          </a:ln>
        </p:spPr>
        <p:txBody>
          <a:bodyPr wrap="square" lIns="91440" tIns="45720" rIns="91440" bIns="45720" rtlCol="0" anchor="t">
            <a:spAutoFit/>
          </a:bodyPr>
          <a:lstStyle/>
          <a:p>
            <a:r>
              <a:rPr lang="en-US" sz="2800" dirty="0"/>
              <a:t>1. Part 172.101 Hazmat Table</a:t>
            </a:r>
            <a:endParaRPr lang="en-US" sz="2800" dirty="0">
              <a:cs typeface="Calibri"/>
            </a:endParaRPr>
          </a:p>
        </p:txBody>
      </p:sp>
      <p:sp>
        <p:nvSpPr>
          <p:cNvPr id="45" name="TextBox 44">
            <a:extLst>
              <a:ext uri="{FF2B5EF4-FFF2-40B4-BE49-F238E27FC236}">
                <a16:creationId xmlns:a16="http://schemas.microsoft.com/office/drawing/2014/main" id="{D81B42CD-EFB4-47D0-8058-2CB4A4466774}"/>
              </a:ext>
            </a:extLst>
          </p:cNvPr>
          <p:cNvSpPr txBox="1"/>
          <p:nvPr/>
        </p:nvSpPr>
        <p:spPr>
          <a:xfrm>
            <a:off x="4766517" y="2013784"/>
            <a:ext cx="2523704" cy="1384995"/>
          </a:xfrm>
          <a:prstGeom prst="rect">
            <a:avLst/>
          </a:prstGeom>
          <a:noFill/>
          <a:ln>
            <a:solidFill>
              <a:schemeClr val="tx1"/>
            </a:solidFill>
          </a:ln>
        </p:spPr>
        <p:txBody>
          <a:bodyPr wrap="square" lIns="91440" tIns="45720" rIns="91440" bIns="45720" rtlCol="0" anchor="t">
            <a:spAutoFit/>
          </a:bodyPr>
          <a:lstStyle/>
          <a:p>
            <a:r>
              <a:rPr lang="en-US" sz="2800" dirty="0"/>
              <a:t>2. Part 173 Packaging Requirements</a:t>
            </a:r>
            <a:endParaRPr lang="en-US" sz="2800" dirty="0">
              <a:cs typeface="Calibri"/>
            </a:endParaRPr>
          </a:p>
        </p:txBody>
      </p:sp>
      <p:sp>
        <p:nvSpPr>
          <p:cNvPr id="46" name="TextBox 45">
            <a:extLst>
              <a:ext uri="{FF2B5EF4-FFF2-40B4-BE49-F238E27FC236}">
                <a16:creationId xmlns:a16="http://schemas.microsoft.com/office/drawing/2014/main" id="{75986ACA-8EE3-4725-A2A2-7C1EC10D1B69}"/>
              </a:ext>
            </a:extLst>
          </p:cNvPr>
          <p:cNvSpPr txBox="1"/>
          <p:nvPr/>
        </p:nvSpPr>
        <p:spPr>
          <a:xfrm>
            <a:off x="8694833" y="2013784"/>
            <a:ext cx="2523704" cy="1384995"/>
          </a:xfrm>
          <a:prstGeom prst="rect">
            <a:avLst/>
          </a:prstGeom>
          <a:noFill/>
          <a:ln>
            <a:solidFill>
              <a:schemeClr val="tx1"/>
            </a:solidFill>
          </a:ln>
        </p:spPr>
        <p:txBody>
          <a:bodyPr wrap="square" lIns="91440" tIns="45720" rIns="91440" bIns="45720" rtlCol="0" anchor="t">
            <a:spAutoFit/>
          </a:bodyPr>
          <a:lstStyle/>
          <a:p>
            <a:r>
              <a:rPr lang="en-US" sz="2800" dirty="0"/>
              <a:t>3. Part 178</a:t>
            </a:r>
            <a:endParaRPr lang="en-US" sz="2800" dirty="0">
              <a:cs typeface="Calibri"/>
            </a:endParaRPr>
          </a:p>
          <a:p>
            <a:r>
              <a:rPr lang="en-US" sz="2800" dirty="0"/>
              <a:t>Packaging Standards</a:t>
            </a:r>
            <a:endParaRPr lang="en-US" sz="2800" dirty="0">
              <a:cs typeface="Calibri"/>
            </a:endParaRPr>
          </a:p>
        </p:txBody>
      </p:sp>
      <p:cxnSp>
        <p:nvCxnSpPr>
          <p:cNvPr id="13" name="Straight Arrow Connector 12">
            <a:extLst>
              <a:ext uri="{FF2B5EF4-FFF2-40B4-BE49-F238E27FC236}">
                <a16:creationId xmlns:a16="http://schemas.microsoft.com/office/drawing/2014/main" id="{BCA821BE-21E8-4EB2-87A7-8ABF9AB9206D}"/>
              </a:ext>
            </a:extLst>
          </p:cNvPr>
          <p:cNvCxnSpPr>
            <a:cxnSpLocks/>
          </p:cNvCxnSpPr>
          <p:nvPr/>
        </p:nvCxnSpPr>
        <p:spPr>
          <a:xfrm>
            <a:off x="7290221" y="2497000"/>
            <a:ext cx="140461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40E2C0D1-B142-4038-A8DF-CB4E9CBBBA6F}"/>
              </a:ext>
            </a:extLst>
          </p:cNvPr>
          <p:cNvSpPr txBox="1"/>
          <p:nvPr/>
        </p:nvSpPr>
        <p:spPr>
          <a:xfrm>
            <a:off x="838200" y="3721874"/>
            <a:ext cx="271070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dirty="0"/>
              <a:t>Look up United Nations/North American (UN/NA) #</a:t>
            </a:r>
          </a:p>
          <a:p>
            <a:pPr marL="285750" indent="-285750">
              <a:buFont typeface="Arial" panose="020B0604020202020204" pitchFamily="34" charset="0"/>
              <a:buChar char="•"/>
            </a:pPr>
            <a:r>
              <a:rPr lang="en-US" sz="2000" dirty="0">
                <a:cs typeface="Calibri"/>
              </a:rPr>
              <a:t>Bulk vs </a:t>
            </a:r>
            <a:r>
              <a:rPr lang="en-US" sz="2000" dirty="0" err="1">
                <a:cs typeface="Calibri"/>
              </a:rPr>
              <a:t>nonbulk</a:t>
            </a:r>
            <a:r>
              <a:rPr lang="en-US" sz="2000" dirty="0">
                <a:cs typeface="Calibri"/>
              </a:rPr>
              <a:t> requirements</a:t>
            </a:r>
          </a:p>
          <a:p>
            <a:pPr marL="285750" indent="-285750">
              <a:buFont typeface="Arial" panose="020B0604020202020204" pitchFamily="34" charset="0"/>
              <a:buChar char="•"/>
            </a:pPr>
            <a:r>
              <a:rPr lang="en-US" sz="2000" dirty="0">
                <a:cs typeface="Calibri"/>
              </a:rPr>
              <a:t>Special provisions for types of transit</a:t>
            </a:r>
          </a:p>
        </p:txBody>
      </p:sp>
      <p:sp>
        <p:nvSpPr>
          <p:cNvPr id="16" name="TextBox 15">
            <a:extLst>
              <a:ext uri="{FF2B5EF4-FFF2-40B4-BE49-F238E27FC236}">
                <a16:creationId xmlns:a16="http://schemas.microsoft.com/office/drawing/2014/main" id="{DBA0C578-25D3-4FEC-A33D-3CCC68B20B8A}"/>
              </a:ext>
            </a:extLst>
          </p:cNvPr>
          <p:cNvSpPr txBox="1"/>
          <p:nvPr/>
        </p:nvSpPr>
        <p:spPr>
          <a:xfrm>
            <a:off x="4560567" y="3721875"/>
            <a:ext cx="311232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dirty="0"/>
              <a:t>Find allowable packaging codes</a:t>
            </a:r>
          </a:p>
          <a:p>
            <a:pPr marL="285750" indent="-285750">
              <a:buFont typeface="Arial" panose="020B0604020202020204" pitchFamily="34" charset="0"/>
              <a:buChar char="•"/>
            </a:pPr>
            <a:r>
              <a:rPr lang="en-US" sz="2000" dirty="0">
                <a:cs typeface="Calibri"/>
              </a:rPr>
              <a:t>Understand pressure requirements, exceptions, inner vs outer packaging, weight restrictions</a:t>
            </a:r>
          </a:p>
        </p:txBody>
      </p:sp>
      <p:sp>
        <p:nvSpPr>
          <p:cNvPr id="17" name="TextBox 16">
            <a:extLst>
              <a:ext uri="{FF2B5EF4-FFF2-40B4-BE49-F238E27FC236}">
                <a16:creationId xmlns:a16="http://schemas.microsoft.com/office/drawing/2014/main" id="{7002DD6C-CDBF-44CA-9A53-FD58B5ACD684}"/>
              </a:ext>
            </a:extLst>
          </p:cNvPr>
          <p:cNvSpPr txBox="1"/>
          <p:nvPr/>
        </p:nvSpPr>
        <p:spPr>
          <a:xfrm>
            <a:off x="8643100" y="3721874"/>
            <a:ext cx="252370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dirty="0"/>
              <a:t>Thorough definitions of each packaging code</a:t>
            </a:r>
          </a:p>
          <a:p>
            <a:pPr marL="285750" indent="-285750">
              <a:buFont typeface="Arial" panose="020B0604020202020204" pitchFamily="34" charset="0"/>
              <a:buChar char="•"/>
            </a:pPr>
            <a:r>
              <a:rPr lang="en-US" sz="2000" dirty="0">
                <a:cs typeface="Calibri"/>
              </a:rPr>
              <a:t>How packaging need to be tested</a:t>
            </a:r>
          </a:p>
        </p:txBody>
      </p:sp>
      <p:cxnSp>
        <p:nvCxnSpPr>
          <p:cNvPr id="18" name="Straight Arrow Connector 17">
            <a:extLst>
              <a:ext uri="{FF2B5EF4-FFF2-40B4-BE49-F238E27FC236}">
                <a16:creationId xmlns:a16="http://schemas.microsoft.com/office/drawing/2014/main" id="{D36D60AD-DBA7-4568-8AC0-792252429203}"/>
              </a:ext>
            </a:extLst>
          </p:cNvPr>
          <p:cNvCxnSpPr>
            <a:cxnSpLocks/>
          </p:cNvCxnSpPr>
          <p:nvPr/>
        </p:nvCxnSpPr>
        <p:spPr>
          <a:xfrm>
            <a:off x="3361905" y="2476979"/>
            <a:ext cx="140461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220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33E6CBB-FDF7-47B1-B4DE-1236CD8904E5}"/>
              </a:ext>
            </a:extLst>
          </p:cNvPr>
          <p:cNvSpPr>
            <a:spLocks noGrp="1"/>
          </p:cNvSpPr>
          <p:nvPr>
            <p:ph type="body" sz="half" idx="2"/>
          </p:nvPr>
        </p:nvSpPr>
        <p:spPr>
          <a:xfrm>
            <a:off x="839788" y="1852684"/>
            <a:ext cx="3932237" cy="3811588"/>
          </a:xfrm>
        </p:spPr>
        <p:txBody>
          <a:bodyPr vert="horz" lIns="91440" tIns="45720" rIns="91440" bIns="45720" rtlCol="0" anchor="t">
            <a:normAutofit fontScale="92500" lnSpcReduction="10000"/>
          </a:bodyPr>
          <a:lstStyle/>
          <a:p>
            <a:pPr marL="285750" indent="-285750">
              <a:buFont typeface="Arial" panose="020B0604020202020204" pitchFamily="34" charset="0"/>
              <a:buChar char="•"/>
            </a:pPr>
            <a:r>
              <a:rPr lang="en-US" sz="2400" dirty="0"/>
              <a:t>Code of Federal Regulations, Title 49 § 172.101 </a:t>
            </a:r>
          </a:p>
          <a:p>
            <a:pPr marL="285750" indent="-285750">
              <a:buFont typeface="Arial" panose="020B0604020202020204" pitchFamily="34" charset="0"/>
              <a:buChar char="•"/>
            </a:pPr>
            <a:r>
              <a:rPr lang="en-US" sz="2400" dirty="0"/>
              <a:t>Hazardous Materials Table</a:t>
            </a:r>
            <a:endParaRPr lang="en-US" sz="2400" dirty="0">
              <a:cs typeface="Calibri"/>
            </a:endParaRPr>
          </a:p>
          <a:p>
            <a:pPr marL="285750" indent="-285750">
              <a:buFont typeface="Arial" panose="020B0604020202020204" pitchFamily="34" charset="0"/>
              <a:buChar char="•"/>
            </a:pPr>
            <a:r>
              <a:rPr lang="en-US" sz="2400" dirty="0"/>
              <a:t>All hazmat have a corresponding United Nations/North American (UN/NA) number</a:t>
            </a:r>
            <a:endParaRPr lang="en-US" sz="2400" dirty="0">
              <a:cs typeface="Calibri"/>
            </a:endParaRPr>
          </a:p>
          <a:p>
            <a:pPr marL="285750" indent="-285750">
              <a:buChar char="•"/>
            </a:pPr>
            <a:r>
              <a:rPr lang="en-US" sz="2400" dirty="0">
                <a:cs typeface="Calibri"/>
              </a:rPr>
              <a:t>Respondents are asked for UN/NA numbers in the EHM</a:t>
            </a:r>
          </a:p>
          <a:p>
            <a:pPr marL="285750" indent="-285750">
              <a:buChar char="•"/>
            </a:pPr>
            <a:r>
              <a:rPr lang="en-US" sz="2400">
                <a:cs typeface="Calibri"/>
              </a:rPr>
              <a:t>e.g. Shippers of diesel fuel use </a:t>
            </a:r>
            <a:r>
              <a:rPr lang="en-US" sz="2400" dirty="0">
                <a:cs typeface="Calibri"/>
              </a:rPr>
              <a:t>UN1993</a:t>
            </a:r>
          </a:p>
          <a:p>
            <a:endParaRPr lang="en-US" dirty="0">
              <a:cs typeface="Calibri"/>
            </a:endParaRPr>
          </a:p>
        </p:txBody>
      </p:sp>
      <p:sp>
        <p:nvSpPr>
          <p:cNvPr id="5" name="Slide Number Placeholder 4">
            <a:extLst>
              <a:ext uri="{FF2B5EF4-FFF2-40B4-BE49-F238E27FC236}">
                <a16:creationId xmlns:a16="http://schemas.microsoft.com/office/drawing/2014/main" id="{614ABF0E-2169-41B9-BA93-406F432EA05C}"/>
              </a:ext>
            </a:extLst>
          </p:cNvPr>
          <p:cNvSpPr>
            <a:spLocks noGrp="1"/>
          </p:cNvSpPr>
          <p:nvPr>
            <p:ph type="sldNum" sz="quarter" idx="12"/>
          </p:nvPr>
        </p:nvSpPr>
        <p:spPr/>
        <p:txBody>
          <a:bodyPr/>
          <a:lstStyle/>
          <a:p>
            <a:fld id="{FC63ECC8-719A-498E-B101-491B6A35558E}" type="slidenum">
              <a:rPr lang="en-US" smtClean="0"/>
              <a:t>8</a:t>
            </a:fld>
            <a:endParaRPr lang="en-US"/>
          </a:p>
        </p:txBody>
      </p:sp>
      <p:sp>
        <p:nvSpPr>
          <p:cNvPr id="12" name="TextBox 11">
            <a:extLst>
              <a:ext uri="{FF2B5EF4-FFF2-40B4-BE49-F238E27FC236}">
                <a16:creationId xmlns:a16="http://schemas.microsoft.com/office/drawing/2014/main" id="{4EF51DF3-D383-424C-AB3A-129B2F4F35C0}"/>
              </a:ext>
            </a:extLst>
          </p:cNvPr>
          <p:cNvSpPr txBox="1"/>
          <p:nvPr/>
        </p:nvSpPr>
        <p:spPr>
          <a:xfrm>
            <a:off x="962878" y="373276"/>
            <a:ext cx="2697697" cy="1099964"/>
          </a:xfrm>
          <a:prstGeom prst="rect">
            <a:avLst/>
          </a:prstGeom>
          <a:noFill/>
          <a:ln>
            <a:solidFill>
              <a:schemeClr val="tx1"/>
            </a:solidFill>
          </a:ln>
        </p:spPr>
        <p:txBody>
          <a:bodyPr wrap="square" lIns="91440" tIns="45720" rIns="91440" bIns="45720" rtlCol="0" anchor="t">
            <a:spAutoFit/>
          </a:bodyPr>
          <a:lstStyle/>
          <a:p>
            <a:r>
              <a:rPr lang="en-US" sz="3200"/>
              <a:t>1. Part 172.101 Hazmat Table</a:t>
            </a:r>
            <a:endParaRPr lang="en-US" sz="3200">
              <a:cs typeface="Calibri"/>
            </a:endParaRPr>
          </a:p>
        </p:txBody>
      </p:sp>
      <p:pic>
        <p:nvPicPr>
          <p:cNvPr id="3" name="Picture 6">
            <a:extLst>
              <a:ext uri="{FF2B5EF4-FFF2-40B4-BE49-F238E27FC236}">
                <a16:creationId xmlns:a16="http://schemas.microsoft.com/office/drawing/2014/main" id="{64ACB70C-DA71-44AC-A5E9-0FEE0DAD4B9B}"/>
              </a:ext>
            </a:extLst>
          </p:cNvPr>
          <p:cNvPicPr>
            <a:picLocks noChangeAspect="1"/>
          </p:cNvPicPr>
          <p:nvPr/>
        </p:nvPicPr>
        <p:blipFill>
          <a:blip r:embed="rId2"/>
          <a:stretch>
            <a:fillRect/>
          </a:stretch>
        </p:blipFill>
        <p:spPr>
          <a:xfrm>
            <a:off x="4617621" y="1576619"/>
            <a:ext cx="19822411" cy="9858293"/>
          </a:xfrm>
          <a:prstGeom prst="rect">
            <a:avLst/>
          </a:prstGeom>
        </p:spPr>
      </p:pic>
      <p:sp>
        <p:nvSpPr>
          <p:cNvPr id="8" name="Rectangle 7">
            <a:extLst>
              <a:ext uri="{FF2B5EF4-FFF2-40B4-BE49-F238E27FC236}">
                <a16:creationId xmlns:a16="http://schemas.microsoft.com/office/drawing/2014/main" id="{21A45751-2B21-45EF-84B5-07D21830AD44}"/>
              </a:ext>
            </a:extLst>
          </p:cNvPr>
          <p:cNvSpPr/>
          <p:nvPr/>
        </p:nvSpPr>
        <p:spPr>
          <a:xfrm>
            <a:off x="9330817" y="1851405"/>
            <a:ext cx="1251931" cy="6056188"/>
          </a:xfrm>
          <a:prstGeom prst="rect">
            <a:avLst/>
          </a:prstGeom>
          <a:solidFill>
            <a:schemeClr val="accent4">
              <a:lumMod val="20000"/>
              <a:lumOff val="80000"/>
              <a:alpha val="33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5">
            <a:extLst>
              <a:ext uri="{FF2B5EF4-FFF2-40B4-BE49-F238E27FC236}">
                <a16:creationId xmlns:a16="http://schemas.microsoft.com/office/drawing/2014/main" id="{D0637283-8DA1-4889-9C33-9F205D636291}"/>
              </a:ext>
            </a:extLst>
          </p:cNvPr>
          <p:cNvPicPr>
            <a:picLocks noChangeAspect="1"/>
          </p:cNvPicPr>
          <p:nvPr/>
        </p:nvPicPr>
        <p:blipFill rotWithShape="1">
          <a:blip r:embed="rId3"/>
          <a:srcRect l="7247" r="70" b="2222"/>
          <a:stretch/>
        </p:blipFill>
        <p:spPr>
          <a:xfrm>
            <a:off x="4419772" y="855808"/>
            <a:ext cx="14431186" cy="454721"/>
          </a:xfrm>
          <a:prstGeom prst="rect">
            <a:avLst/>
          </a:prstGeom>
          <a:ln>
            <a:solidFill>
              <a:srgbClr val="4472C4"/>
            </a:solidFill>
          </a:ln>
        </p:spPr>
      </p:pic>
      <p:sp>
        <p:nvSpPr>
          <p:cNvPr id="6" name="TextBox 5">
            <a:extLst>
              <a:ext uri="{FF2B5EF4-FFF2-40B4-BE49-F238E27FC236}">
                <a16:creationId xmlns:a16="http://schemas.microsoft.com/office/drawing/2014/main" id="{B254D9C4-A4FB-47BF-B5D8-556E065B8DB9}"/>
              </a:ext>
            </a:extLst>
          </p:cNvPr>
          <p:cNvSpPr txBox="1"/>
          <p:nvPr/>
        </p:nvSpPr>
        <p:spPr>
          <a:xfrm>
            <a:off x="4323817" y="551497"/>
            <a:ext cx="31255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UN1993 row of hazmat table</a:t>
            </a:r>
            <a:endParaRPr lang="en-US" dirty="0">
              <a:cs typeface="Calibri"/>
            </a:endParaRPr>
          </a:p>
        </p:txBody>
      </p:sp>
      <p:sp>
        <p:nvSpPr>
          <p:cNvPr id="11" name="Rectangle 10">
            <a:extLst>
              <a:ext uri="{FF2B5EF4-FFF2-40B4-BE49-F238E27FC236}">
                <a16:creationId xmlns:a16="http://schemas.microsoft.com/office/drawing/2014/main" id="{3E2B69D0-8EA9-4CC3-AC77-DADE6F567801}"/>
              </a:ext>
            </a:extLst>
          </p:cNvPr>
          <p:cNvSpPr/>
          <p:nvPr/>
        </p:nvSpPr>
        <p:spPr>
          <a:xfrm>
            <a:off x="8414108" y="859138"/>
            <a:ext cx="1233570" cy="354961"/>
          </a:xfrm>
          <a:prstGeom prst="rect">
            <a:avLst/>
          </a:prstGeom>
          <a:solidFill>
            <a:schemeClr val="accent4">
              <a:lumMod val="20000"/>
              <a:lumOff val="80000"/>
              <a:alpha val="33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8501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33E6CBB-FDF7-47B1-B4DE-1236CD8904E5}"/>
              </a:ext>
            </a:extLst>
          </p:cNvPr>
          <p:cNvSpPr>
            <a:spLocks noGrp="1"/>
          </p:cNvSpPr>
          <p:nvPr>
            <p:ph type="body" sz="half" idx="2"/>
          </p:nvPr>
        </p:nvSpPr>
        <p:spPr>
          <a:xfrm>
            <a:off x="217178" y="1518424"/>
            <a:ext cx="2621969" cy="3811588"/>
          </a:xfrm>
        </p:spPr>
        <p:txBody>
          <a:bodyPr vert="horz" lIns="91440" tIns="45720" rIns="91440" bIns="45720" rtlCol="0" anchor="t">
            <a:normAutofit fontScale="92500" lnSpcReduction="10000"/>
          </a:bodyPr>
          <a:lstStyle/>
          <a:p>
            <a:pPr marL="285750" indent="-285750">
              <a:buFont typeface="Arial" panose="020B0604020202020204" pitchFamily="34" charset="0"/>
              <a:buChar char="•"/>
            </a:pPr>
            <a:r>
              <a:rPr lang="en-US" sz="2400" dirty="0"/>
              <a:t>Code of Federal Regulations, Title 49 § 172.101 </a:t>
            </a:r>
          </a:p>
          <a:p>
            <a:pPr marL="285750" indent="-285750">
              <a:buFont typeface="Arial" panose="020B0604020202020204" pitchFamily="34" charset="0"/>
              <a:buChar char="•"/>
            </a:pPr>
            <a:r>
              <a:rPr lang="en-US" sz="2400" dirty="0"/>
              <a:t>Hazardous Materials Table</a:t>
            </a:r>
            <a:endParaRPr lang="en-US" sz="2400" dirty="0">
              <a:cs typeface="Calibri"/>
            </a:endParaRPr>
          </a:p>
          <a:p>
            <a:pPr marL="742950" lvl="1" indent="-285750">
              <a:buFont typeface="Arial" panose="020B0604020202020204" pitchFamily="34" charset="0"/>
              <a:buChar char="•"/>
            </a:pPr>
            <a:r>
              <a:rPr lang="en-US" sz="2000" dirty="0"/>
              <a:t>All hazmat have corresponding packaging instructions</a:t>
            </a:r>
            <a:endParaRPr lang="en-US" sz="2000" dirty="0">
              <a:cs typeface="Calibri"/>
            </a:endParaRPr>
          </a:p>
          <a:p>
            <a:pPr marL="285750" indent="-285750">
              <a:buFont typeface="Arial" panose="020B0604020202020204" pitchFamily="34" charset="0"/>
              <a:buChar char="•"/>
            </a:pPr>
            <a:r>
              <a:rPr lang="en-US" sz="2400" dirty="0"/>
              <a:t>The packaging instructions consist of dense, unstructured text</a:t>
            </a:r>
            <a:endParaRPr lang="en-US" sz="2400" dirty="0">
              <a:cs typeface="Calibri"/>
            </a:endParaRPr>
          </a:p>
          <a:p>
            <a:pPr marL="285750" indent="-285750">
              <a:buFont typeface="Arial" panose="020B0604020202020204" pitchFamily="34" charset="0"/>
              <a:buChar char="•"/>
            </a:pPr>
            <a:endParaRPr lang="en-US" sz="2400" dirty="0"/>
          </a:p>
        </p:txBody>
      </p:sp>
      <p:sp>
        <p:nvSpPr>
          <p:cNvPr id="5" name="Slide Number Placeholder 4">
            <a:extLst>
              <a:ext uri="{FF2B5EF4-FFF2-40B4-BE49-F238E27FC236}">
                <a16:creationId xmlns:a16="http://schemas.microsoft.com/office/drawing/2014/main" id="{614ABF0E-2169-41B9-BA93-406F432EA05C}"/>
              </a:ext>
            </a:extLst>
          </p:cNvPr>
          <p:cNvSpPr>
            <a:spLocks noGrp="1"/>
          </p:cNvSpPr>
          <p:nvPr>
            <p:ph type="sldNum" sz="quarter" idx="12"/>
          </p:nvPr>
        </p:nvSpPr>
        <p:spPr/>
        <p:txBody>
          <a:bodyPr/>
          <a:lstStyle/>
          <a:p>
            <a:fld id="{FC63ECC8-719A-498E-B101-491B6A35558E}" type="slidenum">
              <a:rPr lang="en-US" smtClean="0"/>
              <a:t>9</a:t>
            </a:fld>
            <a:endParaRPr lang="en-US"/>
          </a:p>
        </p:txBody>
      </p:sp>
      <p:grpSp>
        <p:nvGrpSpPr>
          <p:cNvPr id="8" name="Group 7">
            <a:extLst>
              <a:ext uri="{FF2B5EF4-FFF2-40B4-BE49-F238E27FC236}">
                <a16:creationId xmlns:a16="http://schemas.microsoft.com/office/drawing/2014/main" id="{B08683D2-22C3-437F-A4C7-CD07CD427581}"/>
              </a:ext>
            </a:extLst>
          </p:cNvPr>
          <p:cNvGrpSpPr/>
          <p:nvPr/>
        </p:nvGrpSpPr>
        <p:grpSpPr>
          <a:xfrm>
            <a:off x="3372784" y="3035614"/>
            <a:ext cx="8220944" cy="5170851"/>
            <a:chOff x="4044603" y="448056"/>
            <a:chExt cx="7680450" cy="3813885"/>
          </a:xfrm>
        </p:grpSpPr>
        <p:pic>
          <p:nvPicPr>
            <p:cNvPr id="12" name="Content Placeholder 3" descr="Table&#10;&#10;Description automatically generated">
              <a:extLst>
                <a:ext uri="{FF2B5EF4-FFF2-40B4-BE49-F238E27FC236}">
                  <a16:creationId xmlns:a16="http://schemas.microsoft.com/office/drawing/2014/main" id="{5FB701EC-F5BB-46BB-AC81-CF20AF82E5DE}"/>
                </a:ext>
              </a:extLst>
            </p:cNvPr>
            <p:cNvPicPr>
              <a:picLocks noChangeAspect="1"/>
            </p:cNvPicPr>
            <p:nvPr/>
          </p:nvPicPr>
          <p:blipFill rotWithShape="1">
            <a:blip r:embed="rId2"/>
            <a:srcRect r="9620" b="-2"/>
            <a:stretch/>
          </p:blipFill>
          <p:spPr>
            <a:xfrm>
              <a:off x="4044603" y="448056"/>
              <a:ext cx="7680450" cy="3802932"/>
            </a:xfrm>
            <a:prstGeom prst="rect">
              <a:avLst/>
            </a:prstGeom>
            <a:ln>
              <a:solidFill>
                <a:schemeClr val="accent1"/>
              </a:solidFill>
            </a:ln>
          </p:spPr>
        </p:pic>
        <p:sp>
          <p:nvSpPr>
            <p:cNvPr id="13" name="Rectangle 12">
              <a:extLst>
                <a:ext uri="{FF2B5EF4-FFF2-40B4-BE49-F238E27FC236}">
                  <a16:creationId xmlns:a16="http://schemas.microsoft.com/office/drawing/2014/main" id="{0628286B-2D3E-47B2-9E95-666FD5C27B92}"/>
                </a:ext>
              </a:extLst>
            </p:cNvPr>
            <p:cNvSpPr/>
            <p:nvPr/>
          </p:nvSpPr>
          <p:spPr>
            <a:xfrm>
              <a:off x="7888085" y="565079"/>
              <a:ext cx="590550" cy="3696862"/>
            </a:xfrm>
            <a:prstGeom prst="rect">
              <a:avLst/>
            </a:prstGeom>
            <a:solidFill>
              <a:schemeClr val="accent4">
                <a:lumMod val="20000"/>
                <a:lumOff val="80000"/>
                <a:alpha val="33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CE31EF29-3523-4043-8061-9A3156424B90}"/>
              </a:ext>
            </a:extLst>
          </p:cNvPr>
          <p:cNvSpPr txBox="1"/>
          <p:nvPr/>
        </p:nvSpPr>
        <p:spPr>
          <a:xfrm>
            <a:off x="839788" y="590513"/>
            <a:ext cx="6498994" cy="584775"/>
          </a:xfrm>
          <a:prstGeom prst="rect">
            <a:avLst/>
          </a:prstGeom>
          <a:noFill/>
          <a:ln>
            <a:solidFill>
              <a:schemeClr val="tx1"/>
            </a:solidFill>
          </a:ln>
        </p:spPr>
        <p:txBody>
          <a:bodyPr wrap="square" lIns="91440" tIns="45720" rIns="91440" bIns="45720" rtlCol="0" anchor="t">
            <a:spAutoFit/>
          </a:bodyPr>
          <a:lstStyle/>
          <a:p>
            <a:r>
              <a:rPr lang="en-US" sz="3200"/>
              <a:t>2. Part 173 Packaging Requirements</a:t>
            </a:r>
            <a:endParaRPr lang="en-US" sz="3200">
              <a:cs typeface="Calibri"/>
            </a:endParaRPr>
          </a:p>
        </p:txBody>
      </p:sp>
      <p:pic>
        <p:nvPicPr>
          <p:cNvPr id="3" name="Picture 5">
            <a:extLst>
              <a:ext uri="{FF2B5EF4-FFF2-40B4-BE49-F238E27FC236}">
                <a16:creationId xmlns:a16="http://schemas.microsoft.com/office/drawing/2014/main" id="{4894BBC0-CB0A-46C0-9A40-2D14586AE3E4}"/>
              </a:ext>
            </a:extLst>
          </p:cNvPr>
          <p:cNvPicPr>
            <a:picLocks noChangeAspect="1"/>
          </p:cNvPicPr>
          <p:nvPr/>
        </p:nvPicPr>
        <p:blipFill rotWithShape="1">
          <a:blip r:embed="rId3"/>
          <a:srcRect l="7247" r="70" b="2222"/>
          <a:stretch/>
        </p:blipFill>
        <p:spPr>
          <a:xfrm>
            <a:off x="2223558" y="2210116"/>
            <a:ext cx="14712402" cy="491008"/>
          </a:xfrm>
          <a:prstGeom prst="rect">
            <a:avLst/>
          </a:prstGeom>
          <a:ln>
            <a:solidFill>
              <a:srgbClr val="4472C4"/>
            </a:solidFill>
          </a:ln>
        </p:spPr>
      </p:pic>
      <p:cxnSp>
        <p:nvCxnSpPr>
          <p:cNvPr id="7" name="Straight Arrow Connector 6">
            <a:extLst>
              <a:ext uri="{FF2B5EF4-FFF2-40B4-BE49-F238E27FC236}">
                <a16:creationId xmlns:a16="http://schemas.microsoft.com/office/drawing/2014/main" id="{C82C8CFA-695C-4A03-A43A-FBAEBEABD70D}"/>
              </a:ext>
            </a:extLst>
          </p:cNvPr>
          <p:cNvCxnSpPr/>
          <p:nvPr/>
        </p:nvCxnSpPr>
        <p:spPr>
          <a:xfrm flipH="1" flipV="1">
            <a:off x="7290805" y="2848905"/>
            <a:ext cx="5576" cy="17594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Rectangle 9">
            <a:extLst>
              <a:ext uri="{FF2B5EF4-FFF2-40B4-BE49-F238E27FC236}">
                <a16:creationId xmlns:a16="http://schemas.microsoft.com/office/drawing/2014/main" id="{9D64A9C8-4A0A-4C21-B996-5EFD73363A90}"/>
              </a:ext>
            </a:extLst>
          </p:cNvPr>
          <p:cNvSpPr/>
          <p:nvPr/>
        </p:nvSpPr>
        <p:spPr>
          <a:xfrm>
            <a:off x="11421251" y="2214399"/>
            <a:ext cx="1282597" cy="403022"/>
          </a:xfrm>
          <a:prstGeom prst="rect">
            <a:avLst/>
          </a:prstGeom>
          <a:solidFill>
            <a:schemeClr val="accent4">
              <a:lumMod val="20000"/>
              <a:lumOff val="80000"/>
              <a:alpha val="33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E61D624-F17B-4560-8036-B71035FD0459}"/>
              </a:ext>
            </a:extLst>
          </p:cNvPr>
          <p:cNvSpPr txBox="1"/>
          <p:nvPr/>
        </p:nvSpPr>
        <p:spPr>
          <a:xfrm>
            <a:off x="3127819" y="1934413"/>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UN1993 row of hazmat table</a:t>
            </a:r>
            <a:endParaRPr lang="en-US" sz="1200">
              <a:cs typeface="Calibri"/>
            </a:endParaRPr>
          </a:p>
        </p:txBody>
      </p:sp>
    </p:spTree>
    <p:extLst>
      <p:ext uri="{BB962C8B-B14F-4D97-AF65-F5344CB8AC3E}">
        <p14:creationId xmlns:p14="http://schemas.microsoft.com/office/powerpoint/2010/main" val="416484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Standard Template Document Labeling Version 11-25-2019" id="{2B29FCDE-9991-402A-BF7C-68A845CABF27}" vid="{4C5D4FD4-241C-44A8-88F4-A8E870F593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15140A3C37947489C52E2BF7E991254" ma:contentTypeVersion="5" ma:contentTypeDescription="Create a new document." ma:contentTypeScope="" ma:versionID="4119b5d76346f6e610bc01ab3e23f6ad">
  <xsd:schema xmlns:xsd="http://www.w3.org/2001/XMLSchema" xmlns:xs="http://www.w3.org/2001/XMLSchema" xmlns:p="http://schemas.microsoft.com/office/2006/metadata/properties" xmlns:ns3="5c3996ef-4b21-48ba-bec2-28f7d8873a78" xmlns:ns4="9a5d3340-6e68-4551-ac02-fb2746be1882" targetNamespace="http://schemas.microsoft.com/office/2006/metadata/properties" ma:root="true" ma:fieldsID="12de7033b18ef627f238b076b907c16c" ns3:_="" ns4:_="">
    <xsd:import namespace="5c3996ef-4b21-48ba-bec2-28f7d8873a78"/>
    <xsd:import namespace="9a5d3340-6e68-4551-ac02-fb2746be188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3996ef-4b21-48ba-bec2-28f7d8873a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a5d3340-6e68-4551-ac02-fb2746be188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9D7FDE-784D-4DEC-B49C-6F84CF51374D}">
  <ds:schemaRefs>
    <ds:schemaRef ds:uri="http://www.w3.org/XML/1998/namespace"/>
    <ds:schemaRef ds:uri="http://schemas.openxmlformats.org/package/2006/metadata/core-properties"/>
    <ds:schemaRef ds:uri="http://purl.org/dc/elements/1.1/"/>
    <ds:schemaRef ds:uri="http://purl.org/dc/terms/"/>
    <ds:schemaRef ds:uri="5c3996ef-4b21-48ba-bec2-28f7d8873a78"/>
    <ds:schemaRef ds:uri="http://schemas.microsoft.com/office/2006/documentManagement/types"/>
    <ds:schemaRef ds:uri="http://purl.org/dc/dcmitype/"/>
    <ds:schemaRef ds:uri="http://schemas.microsoft.com/office/infopath/2007/PartnerControls"/>
    <ds:schemaRef ds:uri="9a5d3340-6e68-4551-ac02-fb2746be1882"/>
    <ds:schemaRef ds:uri="http://schemas.microsoft.com/office/2006/metadata/properties"/>
  </ds:schemaRefs>
</ds:datastoreItem>
</file>

<file path=customXml/itemProps2.xml><?xml version="1.0" encoding="utf-8"?>
<ds:datastoreItem xmlns:ds="http://schemas.openxmlformats.org/officeDocument/2006/customXml" ds:itemID="{91758FC9-2F7D-4597-8CDD-A5EA32CEAE6D}">
  <ds:schemaRefs>
    <ds:schemaRef ds:uri="5c3996ef-4b21-48ba-bec2-28f7d8873a78"/>
    <ds:schemaRef ds:uri="9a5d3340-6e68-4551-ac02-fb2746be188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AABB135-AD88-424B-A70F-93719B4573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 Standard Template Document Labeling Version 11-25-2019</Template>
  <TotalTime>0</TotalTime>
  <Words>908</Words>
  <Application>Microsoft Office PowerPoint</Application>
  <PresentationFormat>Widescreen</PresentationFormat>
  <Paragraphs>159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Parsing the Code of Federal Regulations for the Commodity Flow Survey's Expanded Hazardous Materials Supplement</vt:lpstr>
      <vt:lpstr>The Commodity Flow Survey and Expanded Hazardous Materials Supplement</vt:lpstr>
      <vt:lpstr>Expanded Hazardous Materials (EHM) Supplement</vt:lpstr>
      <vt:lpstr>The Code of Federal Regulations (CFR)</vt:lpstr>
      <vt:lpstr>The CFR's Contributions to EHM's Survey Process</vt:lpstr>
      <vt:lpstr>The Problem</vt:lpstr>
      <vt:lpstr>Key steps involved in understanding packaging regulations</vt:lpstr>
      <vt:lpstr>PowerPoint Presentation</vt:lpstr>
      <vt:lpstr>PowerPoint Presentation</vt:lpstr>
      <vt:lpstr>PowerPoint Presentation</vt:lpstr>
      <vt:lpstr>PowerPoint Presentation</vt:lpstr>
      <vt:lpstr>The Solution</vt:lpstr>
      <vt:lpstr>Existing tools for navigating the CFR</vt:lpstr>
      <vt:lpstr>Our solution: scraping UN/NA and packaging codes</vt:lpstr>
      <vt:lpstr>Tool infrastructure</vt:lpstr>
      <vt:lpstr>Regular expressions (regex) example</vt:lpstr>
      <vt:lpstr>Web App: UN/NA Lookup</vt:lpstr>
      <vt:lpstr>Web App: UN/NA Lookup</vt:lpstr>
      <vt:lpstr>Web App: Highlighted and clickable codes</vt:lpstr>
      <vt:lpstr>PowerPoint Presentation</vt:lpstr>
      <vt:lpstr>Potential Applications beyond EHM</vt:lpstr>
      <vt:lpstr>Questions?</vt:lpstr>
    </vt:vector>
  </TitlesOfParts>
  <Company>Bureau of the Census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Krista Cheung Chan (CENSUS/ERD CTR)</dc:creator>
  <cp:lastModifiedBy>Carla B Medalia (CENSUS/ERD FED)</cp:lastModifiedBy>
  <cp:revision>314</cp:revision>
  <dcterms:created xsi:type="dcterms:W3CDTF">2021-03-26T17:24:06Z</dcterms:created>
  <dcterms:modified xsi:type="dcterms:W3CDTF">2021-10-27T15:49:00Z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0x010100B15140A3C37947489C52E2BF7E991254</vt:lpwstr>
  </property>
</Properties>
</file>