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0" r:id="rId3"/>
  </p:sldMasterIdLst>
  <p:notesMasterIdLst>
    <p:notesMasterId r:id="rId16"/>
  </p:notesMasterIdLst>
  <p:sldIdLst>
    <p:sldId id="256" r:id="rId4"/>
    <p:sldId id="257" r:id="rId5"/>
    <p:sldId id="267" r:id="rId6"/>
    <p:sldId id="260" r:id="rId7"/>
    <p:sldId id="263" r:id="rId8"/>
    <p:sldId id="264" r:id="rId9"/>
    <p:sldId id="265" r:id="rId10"/>
    <p:sldId id="268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39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A4FC-DD2D-4D0A-80F9-406B7314682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8285-D2D1-4B2B-92C7-7486CD3DEA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4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HIPPO = Highest Paid Person’s Opinion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Leslie Miller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5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Beth Nichols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4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Shelley Feuer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2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Jonathan Katz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5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 Horwitz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5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Erica Olmsted-Hawala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0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Temika Holland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9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B8285-D2D1-4B2B-92C7-7486CD3DEAC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43483"/>
            <a:ext cx="112014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Click,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596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09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3181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9635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5377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5962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967" y="1493838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0" y="1493837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99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section style</a:t>
            </a:r>
          </a:p>
        </p:txBody>
      </p:sp>
    </p:spTree>
    <p:extLst>
      <p:ext uri="{BB962C8B-B14F-4D97-AF65-F5344CB8AC3E}">
        <p14:creationId xmlns:p14="http://schemas.microsoft.com/office/powerpoint/2010/main" val="20506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7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55721" y="555625"/>
            <a:ext cx="6702879" cy="5421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5925" y="555172"/>
            <a:ext cx="4522788" cy="800100"/>
          </a:xfrm>
        </p:spPr>
        <p:txBody>
          <a:bodyPr/>
          <a:lstStyle>
            <a:lvl1pPr marL="0" indent="0">
              <a:buNone/>
              <a:defRPr/>
            </a:lvl1pPr>
            <a:lvl2pPr marL="457200" indent="0" algn="l">
              <a:buNone/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5925" y="1355725"/>
            <a:ext cx="4522788" cy="4621213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 marL="1828800" indent="0">
              <a:buSzPct val="9000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7657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0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233988" y="0"/>
            <a:ext cx="124259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25625"/>
            <a:ext cx="112014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" y="46634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F93656-7E73-48FF-843F-668AA1CC5B8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95300" y="3056101"/>
            <a:ext cx="11201400" cy="31085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Jean E. Fox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Bureau of Labor Statistics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     Discussant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FCSM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October 27,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ACF0D-F1D8-4481-89A5-5E2F28FE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FCSM Session:</a:t>
            </a:r>
            <a:br>
              <a:rPr lang="en-US" sz="3600" dirty="0"/>
            </a:br>
            <a:r>
              <a:rPr lang="en-US" sz="3600" dirty="0"/>
              <a:t>Web Survey Design Standards for </a:t>
            </a:r>
            <a:br>
              <a:rPr lang="en-US" sz="3600" dirty="0"/>
            </a:br>
            <a:r>
              <a:rPr lang="en-US" sz="3600" dirty="0"/>
              <a:t>the Enterprise Data Collection System at </a:t>
            </a:r>
            <a:br>
              <a:rPr lang="en-US" sz="3600" dirty="0"/>
            </a:br>
            <a:r>
              <a:rPr lang="en-US" sz="3600" dirty="0"/>
              <a:t>the U.S. Census Bureau</a:t>
            </a:r>
          </a:p>
        </p:txBody>
      </p:sp>
    </p:spTree>
    <p:extLst>
      <p:ext uri="{BB962C8B-B14F-4D97-AF65-F5344CB8AC3E}">
        <p14:creationId xmlns:p14="http://schemas.microsoft.com/office/powerpoint/2010/main" val="277126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CC97-5C03-496F-BE11-5815F4EE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Monetary Values - Holland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5670-C03F-41EE-A907-18112A5A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approach to testing so you know the correct response</a:t>
            </a:r>
          </a:p>
          <a:p>
            <a:r>
              <a:rPr lang="en-US" dirty="0"/>
              <a:t>Challenging results to make a recommendation</a:t>
            </a:r>
          </a:p>
          <a:p>
            <a:pPr lvl="1"/>
            <a:r>
              <a:rPr lang="en-US" dirty="0"/>
              <a:t>No clear story</a:t>
            </a:r>
          </a:p>
          <a:p>
            <a:pPr lvl="1"/>
            <a:r>
              <a:rPr lang="en-US" dirty="0"/>
              <a:t>Recommendation to use the formatting outside the field seems reasonable</a:t>
            </a:r>
          </a:p>
          <a:p>
            <a:r>
              <a:rPr lang="en-US" dirty="0"/>
              <a:t>May be worth doing some moderated studies next to explore:</a:t>
            </a:r>
          </a:p>
          <a:p>
            <a:pPr lvl="1"/>
            <a:r>
              <a:rPr lang="en-US" dirty="0"/>
              <a:t>Why the overall accuracies were all fairly low (&lt;50%)</a:t>
            </a:r>
          </a:p>
          <a:p>
            <a:pPr lvl="1"/>
            <a:r>
              <a:rPr lang="en-US" dirty="0"/>
              <a:t>Get more insight into what made the outside the field formatting easier.</a:t>
            </a:r>
          </a:p>
        </p:txBody>
      </p:sp>
    </p:spTree>
    <p:extLst>
      <p:ext uri="{BB962C8B-B14F-4D97-AF65-F5344CB8AC3E}">
        <p14:creationId xmlns:p14="http://schemas.microsoft.com/office/powerpoint/2010/main" val="221593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6B91-8C4D-458F-9374-0BE2D885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ACC1-E92C-4140-A8B8-438B19D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12710"/>
            <a:ext cx="11201400" cy="3992563"/>
          </a:xfrm>
        </p:spPr>
        <p:txBody>
          <a:bodyPr/>
          <a:lstStyle/>
          <a:p>
            <a:r>
              <a:rPr lang="en-US" dirty="0"/>
              <a:t>Explore differences for cell phone users</a:t>
            </a:r>
          </a:p>
          <a:p>
            <a:r>
              <a:rPr lang="en-US" dirty="0"/>
              <a:t>Publish and Present</a:t>
            </a:r>
          </a:p>
          <a:p>
            <a:pPr lvl="1"/>
            <a:r>
              <a:rPr lang="en-US" dirty="0"/>
              <a:t>Your guidelines</a:t>
            </a:r>
          </a:p>
          <a:p>
            <a:pPr lvl="1"/>
            <a:r>
              <a:rPr lang="en-US" dirty="0"/>
              <a:t>Journal article bringing all this together</a:t>
            </a:r>
          </a:p>
          <a:p>
            <a:pPr lvl="2"/>
            <a:r>
              <a:rPr lang="en-US" dirty="0"/>
              <a:t>With more information about methodologies and sample sizes</a:t>
            </a:r>
          </a:p>
          <a:p>
            <a:pPr lvl="2"/>
            <a:r>
              <a:rPr lang="en-US" dirty="0"/>
              <a:t>And about the quality of the participants recruited through Qualtrics</a:t>
            </a:r>
          </a:p>
          <a:p>
            <a:pPr lvl="1"/>
            <a:r>
              <a:rPr lang="en-US" dirty="0"/>
              <a:t>How implementation goes</a:t>
            </a:r>
          </a:p>
          <a:p>
            <a:pPr lvl="2"/>
            <a:r>
              <a:rPr lang="en-US" dirty="0"/>
              <a:t>Do you have to make exceptions to the guidelines?</a:t>
            </a:r>
          </a:p>
          <a:p>
            <a:r>
              <a:rPr lang="en-US" dirty="0"/>
              <a:t>Share more research and progress on the whole DICE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34460-F8B0-4DD2-9E8C-53E0BDADF7BB}"/>
              </a:ext>
            </a:extLst>
          </p:cNvPr>
          <p:cNvSpPr txBox="1"/>
          <p:nvPr/>
        </p:nvSpPr>
        <p:spPr>
          <a:xfrm>
            <a:off x="3613404" y="2689612"/>
            <a:ext cx="496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Jean E. Fox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Fox.Jean@bls.gov</a:t>
            </a:r>
          </a:p>
        </p:txBody>
      </p:sp>
    </p:spTree>
    <p:extLst>
      <p:ext uri="{BB962C8B-B14F-4D97-AF65-F5344CB8AC3E}">
        <p14:creationId xmlns:p14="http://schemas.microsoft.com/office/powerpoint/2010/main" val="27548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829BE-8519-449E-9B87-FDB5F236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F928D4-5033-4F81-9738-954D5120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50298"/>
            <a:ext cx="11201400" cy="3992563"/>
          </a:xfrm>
        </p:spPr>
        <p:txBody>
          <a:bodyPr/>
          <a:lstStyle/>
          <a:p>
            <a:r>
              <a:rPr lang="en-US" dirty="0"/>
              <a:t>Huge effort</a:t>
            </a:r>
          </a:p>
          <a:p>
            <a:r>
              <a:rPr lang="en-US" dirty="0"/>
              <a:t>Exciting research</a:t>
            </a:r>
          </a:p>
          <a:p>
            <a:r>
              <a:rPr lang="en-US" dirty="0"/>
              <a:t>Great to have all this together</a:t>
            </a:r>
          </a:p>
          <a:p>
            <a:r>
              <a:rPr lang="en-US" dirty="0"/>
              <a:t>Often work that is put off</a:t>
            </a:r>
          </a:p>
          <a:p>
            <a:pPr lvl="1"/>
            <a:r>
              <a:rPr lang="en-US" dirty="0"/>
              <a:t>Too difficult</a:t>
            </a:r>
          </a:p>
          <a:p>
            <a:pPr lvl="1"/>
            <a:r>
              <a:rPr lang="en-US" dirty="0"/>
              <a:t>Too “minor”</a:t>
            </a:r>
          </a:p>
          <a:p>
            <a:pPr lvl="1"/>
            <a:r>
              <a:rPr lang="en-US" dirty="0"/>
              <a:t>HIPPO decisions</a:t>
            </a:r>
          </a:p>
          <a:p>
            <a:r>
              <a:rPr lang="en-US" dirty="0"/>
              <a:t>Ambitious schedule – 80 surveys in 8 years?</a:t>
            </a:r>
          </a:p>
        </p:txBody>
      </p:sp>
    </p:spTree>
    <p:extLst>
      <p:ext uri="{BB962C8B-B14F-4D97-AF65-F5344CB8AC3E}">
        <p14:creationId xmlns:p14="http://schemas.microsoft.com/office/powerpoint/2010/main" val="26752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1F6A-D4F5-4C70-A15D-5B3D7AE3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DICE - Miller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3EF9-C65A-4410-B13F-A6142EBE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Ingest and Collection for the Enterprise (DICE) program 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Vision:  </a:t>
            </a:r>
            <a:r>
              <a:rPr lang="en-US" dirty="0"/>
              <a:t>“</a:t>
            </a:r>
            <a:r>
              <a:rPr lang="en-US" sz="2800" dirty="0"/>
              <a:t>To provide consistent, cost-effective, efficient, standard, and scalable data collection operations and technical solutions that support all directorate needs”</a:t>
            </a:r>
          </a:p>
          <a:p>
            <a:r>
              <a:rPr lang="en-US" dirty="0">
                <a:cs typeface="Times New Roman" panose="02020603050405020304" pitchFamily="18" charset="0"/>
              </a:rPr>
              <a:t>Impressive collaboration and agreement</a:t>
            </a:r>
          </a:p>
          <a:p>
            <a:r>
              <a:rPr lang="en-US" dirty="0">
                <a:cs typeface="Times New Roman" panose="02020603050405020304" pitchFamily="18" charset="0"/>
              </a:rPr>
              <a:t>Focus of this session is on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Questionnaire Design and Metadata System (QDM) and Electronic Data Collection 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Good framework for the session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4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C3FC-75AB-4636-A707-06AC8DCE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Web Standards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8F43-8F3B-4FFE-B436-624D538C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Roboto" panose="02000000000000000000" pitchFamily="2" charset="0"/>
              </a:rPr>
              <a:t>Mission</a:t>
            </a:r>
          </a:p>
          <a:p>
            <a:pPr lvl="1"/>
            <a:r>
              <a:rPr lang="en-US" dirty="0">
                <a:latin typeface="+mn-lt"/>
                <a:ea typeface="Roboto" panose="02000000000000000000" pitchFamily="2" charset="0"/>
              </a:rPr>
              <a:t>Develop empirically-based web survey design standards that maximize data quality and minimize respondent burden</a:t>
            </a:r>
          </a:p>
          <a:p>
            <a:pPr lvl="1"/>
            <a:r>
              <a:rPr lang="en-US" dirty="0">
                <a:latin typeface="+mn-lt"/>
                <a:ea typeface="Roboto" panose="02000000000000000000" pitchFamily="2" charset="0"/>
              </a:rPr>
              <a:t>Research: </a:t>
            </a:r>
            <a:r>
              <a:rPr lang="en-US" sz="2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 programmed 9 separate experiments using Qualtrics to test 3 to 5 different design issues in each one. </a:t>
            </a:r>
            <a:endParaRPr lang="en-US" dirty="0">
              <a:latin typeface="+mn-lt"/>
              <a:ea typeface="Roboto" panose="02000000000000000000" pitchFamily="2" charset="0"/>
            </a:endParaRPr>
          </a:p>
          <a:p>
            <a:r>
              <a:rPr lang="en-US" dirty="0">
                <a:latin typeface="+mn-lt"/>
                <a:ea typeface="Roboto" panose="02000000000000000000" pitchFamily="2" charset="0"/>
              </a:rPr>
              <a:t>Outcome</a:t>
            </a:r>
          </a:p>
          <a:p>
            <a:pPr lvl="1"/>
            <a:r>
              <a:rPr lang="en-US" dirty="0">
                <a:latin typeface="+mn-lt"/>
                <a:ea typeface="Roboto" panose="02000000000000000000" pitchFamily="2" charset="0"/>
              </a:rPr>
              <a:t>Design standards that can be implemented for all Census Bureau web surveys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3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021-6273-458A-9801-6E9FF019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Navigation - Nichols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42BF-8728-474B-A664-E1DB021FF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overlooked design components</a:t>
            </a:r>
          </a:p>
          <a:p>
            <a:r>
              <a:rPr lang="en-US" dirty="0"/>
              <a:t>Nice experimental design to get people to answer a question and select a button</a:t>
            </a:r>
          </a:p>
          <a:p>
            <a:r>
              <a:rPr lang="en-US" dirty="0"/>
              <a:t>Recommendation seems logical and consistent with modern web design</a:t>
            </a:r>
          </a:p>
        </p:txBody>
      </p:sp>
    </p:spTree>
    <p:extLst>
      <p:ext uri="{BB962C8B-B14F-4D97-AF65-F5344CB8AC3E}">
        <p14:creationId xmlns:p14="http://schemas.microsoft.com/office/powerpoint/2010/main" val="135123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4A3E-7EEF-4497-87F5-5509B47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Validations - Feuer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6228-D0B1-410B-A661-67421899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hard to study edits (they’re not always triggered)</a:t>
            </a:r>
          </a:p>
          <a:p>
            <a:pPr lvl="1"/>
            <a:r>
              <a:rPr lang="en-US" dirty="0"/>
              <a:t>Nice idea to have participants say what they would do if they saw the message.</a:t>
            </a:r>
          </a:p>
          <a:p>
            <a:r>
              <a:rPr lang="en-US" dirty="0"/>
              <a:t>Good recommendation to go with the USWDS guidelines</a:t>
            </a:r>
          </a:p>
          <a:p>
            <a:r>
              <a:rPr lang="en-US" dirty="0"/>
              <a:t>Looking forward to their next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3E24-0739-495E-A1FB-5DF4DBE7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Branding - Katz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56F8-A2C4-4C0A-BDF9-E5795725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32718"/>
            <a:ext cx="11201400" cy="3992563"/>
          </a:xfrm>
        </p:spPr>
        <p:txBody>
          <a:bodyPr/>
          <a:lstStyle/>
          <a:p>
            <a:r>
              <a:rPr lang="en-US" dirty="0"/>
              <a:t>Great use of the heat maps </a:t>
            </a:r>
          </a:p>
          <a:p>
            <a:r>
              <a:rPr lang="en-US" dirty="0"/>
              <a:t>Next step might be to see if people can find the features</a:t>
            </a:r>
          </a:p>
          <a:p>
            <a:pPr lvl="1"/>
            <a:r>
              <a:rPr lang="en-US" dirty="0"/>
              <a:t>Seems likely, but with banner blindness people may miss them</a:t>
            </a:r>
          </a:p>
          <a:p>
            <a:r>
              <a:rPr lang="en-US" dirty="0"/>
              <a:t>Would like more information about the reasons for preferring the “people” version vs the “logo only” design.</a:t>
            </a:r>
          </a:p>
          <a:p>
            <a:pPr lvl="1"/>
            <a:r>
              <a:rPr lang="en-US" dirty="0"/>
              <a:t>It might be about placement of the logo.</a:t>
            </a:r>
          </a:p>
          <a:p>
            <a:r>
              <a:rPr lang="en-US" dirty="0"/>
              <a:t>Curious about the evolution from the preferred “people” wrapper to the final example</a:t>
            </a:r>
          </a:p>
          <a:p>
            <a:pPr lvl="1"/>
            <a:r>
              <a:rPr lang="en-US" dirty="0"/>
              <a:t>It’s quite a bit different</a:t>
            </a:r>
          </a:p>
        </p:txBody>
      </p:sp>
    </p:spTree>
    <p:extLst>
      <p:ext uri="{BB962C8B-B14F-4D97-AF65-F5344CB8AC3E}">
        <p14:creationId xmlns:p14="http://schemas.microsoft.com/office/powerpoint/2010/main" val="233321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820-FB04-4157-BFFC-285BA22B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 - Horwitz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941C-F372-4C78-B592-53FC30ED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Studies on progress indicators</a:t>
            </a:r>
          </a:p>
          <a:p>
            <a:pPr lvl="1"/>
            <a:r>
              <a:rPr lang="en-US" dirty="0"/>
              <a:t>Researchers:  Don’t use progress indicators.</a:t>
            </a:r>
          </a:p>
          <a:p>
            <a:pPr lvl="1"/>
            <a:r>
              <a:rPr lang="en-US" dirty="0"/>
              <a:t>Survey owners:  Let’s use progress indicators.</a:t>
            </a:r>
          </a:p>
          <a:p>
            <a:r>
              <a:rPr lang="en-US" dirty="0"/>
              <a:t>What does it mean that progress indicators don’t work?</a:t>
            </a:r>
          </a:p>
          <a:p>
            <a:pPr lvl="1"/>
            <a:r>
              <a:rPr lang="en-US" dirty="0"/>
              <a:t>Are respondent annoyed?  Or do they drop off?</a:t>
            </a:r>
          </a:p>
          <a:p>
            <a:r>
              <a:rPr lang="en-US" dirty="0"/>
              <a:t>Recommendation is a good compromise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6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93D5-3138-496F-B536-0066E45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Personalizing Questions – Olmsted-Hawala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2638-8CFD-4C87-8B5B-65FD05DF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people to select the timeframe to report</a:t>
            </a:r>
          </a:p>
          <a:p>
            <a:pPr lvl="1"/>
            <a:r>
              <a:rPr lang="en-US" dirty="0"/>
              <a:t>Great value in this approach</a:t>
            </a:r>
          </a:p>
          <a:p>
            <a:r>
              <a:rPr lang="en-US" dirty="0"/>
              <a:t>I’d hoped the final design would have done better</a:t>
            </a:r>
          </a:p>
          <a:p>
            <a:r>
              <a:rPr lang="en-US" dirty="0"/>
              <a:t>Can edits warn of some possible frequency mismatch?</a:t>
            </a:r>
          </a:p>
          <a:p>
            <a:r>
              <a:rPr lang="en-US" dirty="0"/>
              <a:t>Confirmation of annual rate seems helpful</a:t>
            </a:r>
          </a:p>
          <a:p>
            <a:pPr lvl="1"/>
            <a:r>
              <a:rPr lang="en-US" dirty="0"/>
              <a:t>Especially when the frequency is missing</a:t>
            </a:r>
          </a:p>
        </p:txBody>
      </p:sp>
    </p:spTree>
    <p:extLst>
      <p:ext uri="{BB962C8B-B14F-4D97-AF65-F5344CB8AC3E}">
        <p14:creationId xmlns:p14="http://schemas.microsoft.com/office/powerpoint/2010/main" val="1886261221"/>
      </p:ext>
    </p:extLst>
  </p:cSld>
  <p:clrMapOvr>
    <a:masterClrMapping/>
  </p:clrMapOvr>
</p:sld>
</file>

<file path=ppt/theme/theme1.xml><?xml version="1.0" encoding="utf-8"?>
<a:theme xmlns:a="http://schemas.openxmlformats.org/drawingml/2006/main" name="BLS Widescree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 Widescreen" id="{26DA39FC-3A11-4959-AA4F-96E35D9F5AFB}" vid="{9201C526-2BE8-47F1-9881-03C930CA3D84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67D88B36-7266-430C-9E3B-FDFC33C298B7}"/>
    </a:ext>
  </a:extLst>
</a:theme>
</file>

<file path=ppt/theme/theme3.xml><?xml version="1.0" encoding="utf-8"?>
<a:theme xmlns:a="http://schemas.openxmlformats.org/drawingml/2006/main" name="Contact Informatio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F8C32204-564B-4169-9AB5-0F771E180D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BLS Widescreen</Template>
  <TotalTime>827</TotalTime>
  <Words>625</Words>
  <Application>Microsoft Office PowerPoint</Application>
  <PresentationFormat>Widescreen</PresentationFormat>
  <Paragraphs>96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Tahoma</vt:lpstr>
      <vt:lpstr>Wingdings</vt:lpstr>
      <vt:lpstr>Wingdings 3</vt:lpstr>
      <vt:lpstr>BLS Widescreen</vt:lpstr>
      <vt:lpstr>BLS Trendline Content Slide</vt:lpstr>
      <vt:lpstr>Contact Information</vt:lpstr>
      <vt:lpstr>FCSM Session: Web Survey Design Standards for  the Enterprise Data Collection System at  the U.S. Census Bureau</vt:lpstr>
      <vt:lpstr>Wow!</vt:lpstr>
      <vt:lpstr>Overview of DICE - Miller</vt:lpstr>
      <vt:lpstr>DICE Web Standards Team</vt:lpstr>
      <vt:lpstr>Linear Navigation - Nichols</vt:lpstr>
      <vt:lpstr>Edit Validations - Feuer</vt:lpstr>
      <vt:lpstr>Web Branding - Katz</vt:lpstr>
      <vt:lpstr>Progress Indicators - Horwitz</vt:lpstr>
      <vt:lpstr>Personalizing Questions – Olmsted-Hawala</vt:lpstr>
      <vt:lpstr>Inputting Monetary Values - Holland</vt:lpstr>
      <vt:lpstr>Looking to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Design Standards for  the Enterprise Data Collection System at  the U.S. Census Bureau</dc:title>
  <dc:creator>Fox, Jean - BLS</dc:creator>
  <cp:lastModifiedBy>Fox, Jean - BLS</cp:lastModifiedBy>
  <cp:revision>28</cp:revision>
  <dcterms:created xsi:type="dcterms:W3CDTF">2022-10-13T01:12:21Z</dcterms:created>
  <dcterms:modified xsi:type="dcterms:W3CDTF">2022-10-18T22:23:03Z</dcterms:modified>
</cp:coreProperties>
</file>