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  <p:sldMasterId id="2147483861" r:id="rId2"/>
    <p:sldMasterId id="2147483871" r:id="rId3"/>
    <p:sldMasterId id="2147483880" r:id="rId4"/>
    <p:sldMasterId id="2147483890" r:id="rId5"/>
  </p:sldMasterIdLst>
  <p:notesMasterIdLst>
    <p:notesMasterId r:id="rId28"/>
  </p:notesMasterIdLst>
  <p:handoutMasterIdLst>
    <p:handoutMasterId r:id="rId29"/>
  </p:handoutMasterIdLst>
  <p:sldIdLst>
    <p:sldId id="1371" r:id="rId6"/>
    <p:sldId id="1437" r:id="rId7"/>
    <p:sldId id="1384" r:id="rId8"/>
    <p:sldId id="1427" r:id="rId9"/>
    <p:sldId id="1428" r:id="rId10"/>
    <p:sldId id="1388" r:id="rId11"/>
    <p:sldId id="1431" r:id="rId12"/>
    <p:sldId id="1366" r:id="rId13"/>
    <p:sldId id="1369" r:id="rId14"/>
    <p:sldId id="1383" r:id="rId15"/>
    <p:sldId id="1430" r:id="rId16"/>
    <p:sldId id="1432" r:id="rId17"/>
    <p:sldId id="1385" r:id="rId18"/>
    <p:sldId id="1370" r:id="rId19"/>
    <p:sldId id="1433" r:id="rId20"/>
    <p:sldId id="1386" r:id="rId21"/>
    <p:sldId id="1439" r:id="rId22"/>
    <p:sldId id="1435" r:id="rId23"/>
    <p:sldId id="1436" r:id="rId24"/>
    <p:sldId id="1387" r:id="rId25"/>
    <p:sldId id="1438" r:id="rId26"/>
    <p:sldId id="1382" r:id="rId27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Myriad Web Pro" panose="020B0604020202020204" charset="0"/>
      <p:regular r:id="rId38"/>
      <p:bold r:id="rId39"/>
      <p:italic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rances, Carol J. (CDC/DDPHSS/NCHS/DHCS)" initials="DCJ(" lastIdx="15" clrIdx="0">
    <p:extLst>
      <p:ext uri="{19B8F6BF-5375-455C-9EA6-DF929625EA0E}">
        <p15:presenceInfo xmlns:p15="http://schemas.microsoft.com/office/powerpoint/2012/main" userId="S::csd0@cdc.gov::5620fbe4-95bc-447f-8ac4-2f3e9843bf37" providerId="AD"/>
      </p:ext>
    </p:extLst>
  </p:cmAuthor>
  <p:cmAuthor id="2" name="Jackson, Geoffrey (CDC/DDPHSS/NCHS/DHCS)" initials="JG(" lastIdx="1" clrIdx="1">
    <p:extLst>
      <p:ext uri="{19B8F6BF-5375-455C-9EA6-DF929625EA0E}">
        <p15:presenceInfo xmlns:p15="http://schemas.microsoft.com/office/powerpoint/2012/main" userId="S::mlq2@cdc.gov::f8b94d52-1e35-4f46-ad10-7c6ad9bcc613" providerId="AD"/>
      </p:ext>
    </p:extLst>
  </p:cmAuthor>
  <p:cmAuthor id="3" name="Brown, Amy (CDC/DDPHSS/NCHS/DHCS)" initials="BA(" lastIdx="4" clrIdx="2">
    <p:extLst>
      <p:ext uri="{19B8F6BF-5375-455C-9EA6-DF929625EA0E}">
        <p15:presenceInfo xmlns:p15="http://schemas.microsoft.com/office/powerpoint/2012/main" userId="S::wri1@cdc.gov::4376576c-7aad-4cfa-afd5-091a14b688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6858"/>
    <a:srgbClr val="006166"/>
    <a:srgbClr val="618E7C"/>
    <a:srgbClr val="695E4A"/>
    <a:srgbClr val="008BB0"/>
    <a:srgbClr val="0088B7"/>
    <a:srgbClr val="B45340"/>
    <a:srgbClr val="9A4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56484" autoAdjust="0"/>
  </p:normalViewPr>
  <p:slideViewPr>
    <p:cSldViewPr snapToGrid="0">
      <p:cViewPr varScale="1">
        <p:scale>
          <a:sx n="47" d="100"/>
          <a:sy n="47" d="100"/>
        </p:scale>
        <p:origin x="1640" y="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0.fntdata"/><Relationship Id="rId21" Type="http://schemas.openxmlformats.org/officeDocument/2006/relationships/slide" Target="slides/slide16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ja" userId="e5e356bc-3dd3-4e5b-b883-3570a423eff4" providerId="ADAL" clId="{E364E6EB-1B65-4D88-9368-1DFAA71D0283}"/>
    <pc:docChg chg="modSld">
      <pc:chgData name="Sonja" userId="e5e356bc-3dd3-4e5b-b883-3570a423eff4" providerId="ADAL" clId="{E364E6EB-1B65-4D88-9368-1DFAA71D0283}" dt="2021-10-26T22:58:59.076" v="21" actId="20577"/>
      <pc:docMkLst>
        <pc:docMk/>
      </pc:docMkLst>
      <pc:sldChg chg="modNotesTx">
        <pc:chgData name="Sonja" userId="e5e356bc-3dd3-4e5b-b883-3570a423eff4" providerId="ADAL" clId="{E364E6EB-1B65-4D88-9368-1DFAA71D0283}" dt="2021-10-26T22:58:11.210" v="7" actId="20577"/>
        <pc:sldMkLst>
          <pc:docMk/>
          <pc:sldMk cId="4060899562" sldId="1366"/>
        </pc:sldMkLst>
      </pc:sldChg>
      <pc:sldChg chg="modNotesTx">
        <pc:chgData name="Sonja" userId="e5e356bc-3dd3-4e5b-b883-3570a423eff4" providerId="ADAL" clId="{E364E6EB-1B65-4D88-9368-1DFAA71D0283}" dt="2021-10-26T22:58:13.775" v="8" actId="20577"/>
        <pc:sldMkLst>
          <pc:docMk/>
          <pc:sldMk cId="3776884330" sldId="1369"/>
        </pc:sldMkLst>
      </pc:sldChg>
      <pc:sldChg chg="modNotesTx">
        <pc:chgData name="Sonja" userId="e5e356bc-3dd3-4e5b-b883-3570a423eff4" providerId="ADAL" clId="{E364E6EB-1B65-4D88-9368-1DFAA71D0283}" dt="2021-10-26T22:58:31.715" v="13" actId="20577"/>
        <pc:sldMkLst>
          <pc:docMk/>
          <pc:sldMk cId="1768427667" sldId="1370"/>
        </pc:sldMkLst>
      </pc:sldChg>
      <pc:sldChg chg="modNotesTx">
        <pc:chgData name="Sonja" userId="e5e356bc-3dd3-4e5b-b883-3570a423eff4" providerId="ADAL" clId="{E364E6EB-1B65-4D88-9368-1DFAA71D0283}" dt="2021-10-26T22:57:48.815" v="0" actId="20577"/>
        <pc:sldMkLst>
          <pc:docMk/>
          <pc:sldMk cId="2240753232" sldId="1371"/>
        </pc:sldMkLst>
      </pc:sldChg>
      <pc:sldChg chg="modNotesTx">
        <pc:chgData name="Sonja" userId="e5e356bc-3dd3-4e5b-b883-3570a423eff4" providerId="ADAL" clId="{E364E6EB-1B65-4D88-9368-1DFAA71D0283}" dt="2021-10-26T22:58:59.076" v="21" actId="20577"/>
        <pc:sldMkLst>
          <pc:docMk/>
          <pc:sldMk cId="2208859391" sldId="1382"/>
        </pc:sldMkLst>
      </pc:sldChg>
      <pc:sldChg chg="modNotesTx">
        <pc:chgData name="Sonja" userId="e5e356bc-3dd3-4e5b-b883-3570a423eff4" providerId="ADAL" clId="{E364E6EB-1B65-4D88-9368-1DFAA71D0283}" dt="2021-10-26T22:58:16.928" v="9" actId="20577"/>
        <pc:sldMkLst>
          <pc:docMk/>
          <pc:sldMk cId="1955274022" sldId="1383"/>
        </pc:sldMkLst>
      </pc:sldChg>
      <pc:sldChg chg="modNotesTx">
        <pc:chgData name="Sonja" userId="e5e356bc-3dd3-4e5b-b883-3570a423eff4" providerId="ADAL" clId="{E364E6EB-1B65-4D88-9368-1DFAA71D0283}" dt="2021-10-26T22:57:54.435" v="2" actId="20577"/>
        <pc:sldMkLst>
          <pc:docMk/>
          <pc:sldMk cId="3945981556" sldId="1384"/>
        </pc:sldMkLst>
      </pc:sldChg>
      <pc:sldChg chg="modNotesTx">
        <pc:chgData name="Sonja" userId="e5e356bc-3dd3-4e5b-b883-3570a423eff4" providerId="ADAL" clId="{E364E6EB-1B65-4D88-9368-1DFAA71D0283}" dt="2021-10-26T22:58:28.745" v="12" actId="20577"/>
        <pc:sldMkLst>
          <pc:docMk/>
          <pc:sldMk cId="3687947624" sldId="1385"/>
        </pc:sldMkLst>
      </pc:sldChg>
      <pc:sldChg chg="modNotesTx">
        <pc:chgData name="Sonja" userId="e5e356bc-3dd3-4e5b-b883-3570a423eff4" providerId="ADAL" clId="{E364E6EB-1B65-4D88-9368-1DFAA71D0283}" dt="2021-10-26T22:58:38.872" v="15" actId="20577"/>
        <pc:sldMkLst>
          <pc:docMk/>
          <pc:sldMk cId="3378157964" sldId="1386"/>
        </pc:sldMkLst>
      </pc:sldChg>
      <pc:sldChg chg="modNotesTx">
        <pc:chgData name="Sonja" userId="e5e356bc-3dd3-4e5b-b883-3570a423eff4" providerId="ADAL" clId="{E364E6EB-1B65-4D88-9368-1DFAA71D0283}" dt="2021-10-26T22:58:52.027" v="19" actId="20577"/>
        <pc:sldMkLst>
          <pc:docMk/>
          <pc:sldMk cId="4117068979" sldId="1387"/>
        </pc:sldMkLst>
      </pc:sldChg>
      <pc:sldChg chg="modNotesTx">
        <pc:chgData name="Sonja" userId="e5e356bc-3dd3-4e5b-b883-3570a423eff4" providerId="ADAL" clId="{E364E6EB-1B65-4D88-9368-1DFAA71D0283}" dt="2021-10-26T22:58:04.695" v="5" actId="20577"/>
        <pc:sldMkLst>
          <pc:docMk/>
          <pc:sldMk cId="3450258840" sldId="1388"/>
        </pc:sldMkLst>
      </pc:sldChg>
      <pc:sldChg chg="modNotesTx">
        <pc:chgData name="Sonja" userId="e5e356bc-3dd3-4e5b-b883-3570a423eff4" providerId="ADAL" clId="{E364E6EB-1B65-4D88-9368-1DFAA71D0283}" dt="2021-10-26T22:57:58.520" v="3" actId="20577"/>
        <pc:sldMkLst>
          <pc:docMk/>
          <pc:sldMk cId="3868600765" sldId="1427"/>
        </pc:sldMkLst>
      </pc:sldChg>
      <pc:sldChg chg="modNotesTx">
        <pc:chgData name="Sonja" userId="e5e356bc-3dd3-4e5b-b883-3570a423eff4" providerId="ADAL" clId="{E364E6EB-1B65-4D88-9368-1DFAA71D0283}" dt="2021-10-26T22:58:01.714" v="4" actId="20577"/>
        <pc:sldMkLst>
          <pc:docMk/>
          <pc:sldMk cId="1262472550" sldId="1428"/>
        </pc:sldMkLst>
      </pc:sldChg>
      <pc:sldChg chg="modNotesTx">
        <pc:chgData name="Sonja" userId="e5e356bc-3dd3-4e5b-b883-3570a423eff4" providerId="ADAL" clId="{E364E6EB-1B65-4D88-9368-1DFAA71D0283}" dt="2021-10-26T22:58:20.676" v="10" actId="20577"/>
        <pc:sldMkLst>
          <pc:docMk/>
          <pc:sldMk cId="1130528582" sldId="1430"/>
        </pc:sldMkLst>
      </pc:sldChg>
      <pc:sldChg chg="modNotesTx">
        <pc:chgData name="Sonja" userId="e5e356bc-3dd3-4e5b-b883-3570a423eff4" providerId="ADAL" clId="{E364E6EB-1B65-4D88-9368-1DFAA71D0283}" dt="2021-10-26T22:58:08.586" v="6" actId="20577"/>
        <pc:sldMkLst>
          <pc:docMk/>
          <pc:sldMk cId="2264856058" sldId="1431"/>
        </pc:sldMkLst>
      </pc:sldChg>
      <pc:sldChg chg="modNotesTx">
        <pc:chgData name="Sonja" userId="e5e356bc-3dd3-4e5b-b883-3570a423eff4" providerId="ADAL" clId="{E364E6EB-1B65-4D88-9368-1DFAA71D0283}" dt="2021-10-26T22:58:24.662" v="11" actId="20577"/>
        <pc:sldMkLst>
          <pc:docMk/>
          <pc:sldMk cId="2436578794" sldId="1432"/>
        </pc:sldMkLst>
      </pc:sldChg>
      <pc:sldChg chg="modNotesTx">
        <pc:chgData name="Sonja" userId="e5e356bc-3dd3-4e5b-b883-3570a423eff4" providerId="ADAL" clId="{E364E6EB-1B65-4D88-9368-1DFAA71D0283}" dt="2021-10-26T22:58:35.508" v="14" actId="20577"/>
        <pc:sldMkLst>
          <pc:docMk/>
          <pc:sldMk cId="1984241868" sldId="1433"/>
        </pc:sldMkLst>
      </pc:sldChg>
      <pc:sldChg chg="modNotesTx">
        <pc:chgData name="Sonja" userId="e5e356bc-3dd3-4e5b-b883-3570a423eff4" providerId="ADAL" clId="{E364E6EB-1B65-4D88-9368-1DFAA71D0283}" dt="2021-10-26T22:58:44.581" v="17" actId="20577"/>
        <pc:sldMkLst>
          <pc:docMk/>
          <pc:sldMk cId="32443635" sldId="1435"/>
        </pc:sldMkLst>
      </pc:sldChg>
      <pc:sldChg chg="modNotesTx">
        <pc:chgData name="Sonja" userId="e5e356bc-3dd3-4e5b-b883-3570a423eff4" providerId="ADAL" clId="{E364E6EB-1B65-4D88-9368-1DFAA71D0283}" dt="2021-10-26T22:58:48.938" v="18" actId="20577"/>
        <pc:sldMkLst>
          <pc:docMk/>
          <pc:sldMk cId="103391058" sldId="1436"/>
        </pc:sldMkLst>
      </pc:sldChg>
      <pc:sldChg chg="modNotesTx">
        <pc:chgData name="Sonja" userId="e5e356bc-3dd3-4e5b-b883-3570a423eff4" providerId="ADAL" clId="{E364E6EB-1B65-4D88-9368-1DFAA71D0283}" dt="2021-10-26T22:57:52.097" v="1" actId="20577"/>
        <pc:sldMkLst>
          <pc:docMk/>
          <pc:sldMk cId="3842041211" sldId="1437"/>
        </pc:sldMkLst>
      </pc:sldChg>
      <pc:sldChg chg="modNotesTx">
        <pc:chgData name="Sonja" userId="e5e356bc-3dd3-4e5b-b883-3570a423eff4" providerId="ADAL" clId="{E364E6EB-1B65-4D88-9368-1DFAA71D0283}" dt="2021-10-26T22:58:56.032" v="20" actId="20577"/>
        <pc:sldMkLst>
          <pc:docMk/>
          <pc:sldMk cId="377702737" sldId="1438"/>
        </pc:sldMkLst>
      </pc:sldChg>
      <pc:sldChg chg="modNotesTx">
        <pc:chgData name="Sonja" userId="e5e356bc-3dd3-4e5b-b883-3570a423eff4" providerId="ADAL" clId="{E364E6EB-1B65-4D88-9368-1DFAA71D0283}" dt="2021-10-26T22:58:41.465" v="16" actId="20577"/>
        <pc:sldMkLst>
          <pc:docMk/>
          <pc:sldMk cId="1012607933" sldId="14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38145" cy="465743"/>
          </a:xfrm>
          <a:prstGeom prst="rect">
            <a:avLst/>
          </a:prstGeom>
        </p:spPr>
        <p:txBody>
          <a:bodyPr vert="horz" lIns="88114" tIns="44056" rIns="88114" bIns="4405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7" y="2"/>
            <a:ext cx="3038145" cy="465743"/>
          </a:xfrm>
          <a:prstGeom prst="rect">
            <a:avLst/>
          </a:prstGeom>
        </p:spPr>
        <p:txBody>
          <a:bodyPr vert="horz" lIns="88114" tIns="44056" rIns="88114" bIns="44056" rtlCol="0"/>
          <a:lstStyle>
            <a:lvl1pPr algn="r">
              <a:defRPr sz="1200"/>
            </a:lvl1pPr>
          </a:lstStyle>
          <a:p>
            <a:fld id="{CCD9D4F3-1CB6-4E57-BC6A-8FDD6DF1AC39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30658"/>
            <a:ext cx="3038145" cy="465742"/>
          </a:xfrm>
          <a:prstGeom prst="rect">
            <a:avLst/>
          </a:prstGeom>
        </p:spPr>
        <p:txBody>
          <a:bodyPr vert="horz" lIns="88114" tIns="44056" rIns="88114" bIns="4405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7" y="8830658"/>
            <a:ext cx="3038145" cy="465742"/>
          </a:xfrm>
          <a:prstGeom prst="rect">
            <a:avLst/>
          </a:prstGeom>
        </p:spPr>
        <p:txBody>
          <a:bodyPr vert="horz" lIns="88114" tIns="44056" rIns="88114" bIns="44056" rtlCol="0" anchor="b"/>
          <a:lstStyle>
            <a:lvl1pPr algn="r">
              <a:defRPr sz="1200"/>
            </a:lvl1pPr>
          </a:lstStyle>
          <a:p>
            <a:fld id="{A352C7E1-5E17-4B76-93F9-C135FF019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145" cy="464205"/>
          </a:xfrm>
          <a:prstGeom prst="rect">
            <a:avLst/>
          </a:prstGeom>
        </p:spPr>
        <p:txBody>
          <a:bodyPr vert="horz" lIns="88114" tIns="44056" rIns="88114" bIns="4405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7" y="3"/>
            <a:ext cx="3038145" cy="464205"/>
          </a:xfrm>
          <a:prstGeom prst="rect">
            <a:avLst/>
          </a:prstGeom>
        </p:spPr>
        <p:txBody>
          <a:bodyPr vert="horz" lIns="88114" tIns="44056" rIns="88114" bIns="4405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10/26/2021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14" tIns="44056" rIns="88114" bIns="4405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6" y="4416101"/>
            <a:ext cx="5607711" cy="4182457"/>
          </a:xfrm>
          <a:prstGeom prst="rect">
            <a:avLst/>
          </a:prstGeom>
        </p:spPr>
        <p:txBody>
          <a:bodyPr vert="horz" lIns="88114" tIns="44056" rIns="88114" bIns="4405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30662"/>
            <a:ext cx="3038145" cy="464205"/>
          </a:xfrm>
          <a:prstGeom prst="rect">
            <a:avLst/>
          </a:prstGeom>
        </p:spPr>
        <p:txBody>
          <a:bodyPr vert="horz" lIns="88114" tIns="44056" rIns="88114" bIns="4405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7" y="8830662"/>
            <a:ext cx="3038145" cy="464205"/>
          </a:xfrm>
          <a:prstGeom prst="rect">
            <a:avLst/>
          </a:prstGeom>
        </p:spPr>
        <p:txBody>
          <a:bodyPr vert="horz" lIns="88114" tIns="44056" rIns="88114" bIns="4405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3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3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25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1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08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5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45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2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11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8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6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9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8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6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5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5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CH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889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39553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144512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959514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006858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90152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</p:spTree>
    <p:extLst>
      <p:ext uri="{BB962C8B-B14F-4D97-AF65-F5344CB8AC3E}">
        <p14:creationId xmlns:p14="http://schemas.microsoft.com/office/powerpoint/2010/main" val="41086672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71550"/>
            <a:ext cx="3008313" cy="685800"/>
          </a:xfrm>
          <a:solidFill>
            <a:schemeClr val="tx1">
              <a:alpha val="60000"/>
            </a:schemeClr>
          </a:solidFill>
        </p:spPr>
        <p:txBody>
          <a:bodyPr anchor="t" anchorCtr="0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71551"/>
            <a:ext cx="5111750" cy="3429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1651"/>
            <a:ext cx="3008313" cy="2628900"/>
          </a:xfrm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2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0100E4-C630-46BA-A248-6961F3B174FD}" type="datetime1">
              <a:rPr lang="en-US" smtClean="0">
                <a:solidFill>
                  <a:prstClr val="white"/>
                </a:solidFill>
              </a:rPr>
              <a:t>10/26/2021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3A54-89CE-4373-B5C5-90BFC3F67D8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5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2250"/>
              </a:lnSpc>
              <a:defRPr sz="21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57175" indent="-257175">
              <a:buClr>
                <a:srgbClr val="006A71"/>
              </a:buClr>
              <a:buFont typeface="Wingdings" panose="05000000000000000000" pitchFamily="2" charset="2"/>
              <a:buChar char="§"/>
              <a:defRPr sz="15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008BB0"/>
              </a:buClr>
              <a:defRPr sz="15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695E4A"/>
              </a:buClr>
              <a:defRPr sz="15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15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15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93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3314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3314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21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229600" cy="457200"/>
          </a:xfrm>
        </p:spPr>
        <p:txBody>
          <a:bodyPr bIns="0"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3886200"/>
            <a:ext cx="8229600" cy="514350"/>
          </a:xfrm>
        </p:spPr>
        <p:txBody>
          <a:bodyPr/>
          <a:lstStyle>
            <a:lvl1pPr marL="0" indent="0">
              <a:buNone/>
              <a:defRPr sz="1050" baseline="0">
                <a:latin typeface="Helvetica LT Std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Notes and source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971550"/>
            <a:ext cx="8229600" cy="2857500"/>
          </a:xfrm>
        </p:spPr>
        <p:txBody>
          <a:bodyPr/>
          <a:lstStyle>
            <a:lvl1pPr>
              <a:buNone/>
              <a:defRPr sz="1800" baseline="0">
                <a:latin typeface="Helvetica LT Std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Image or chart</a:t>
            </a:r>
          </a:p>
        </p:txBody>
      </p:sp>
    </p:spTree>
    <p:extLst>
      <p:ext uri="{BB962C8B-B14F-4D97-AF65-F5344CB8AC3E}">
        <p14:creationId xmlns:p14="http://schemas.microsoft.com/office/powerpoint/2010/main" val="107288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31470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31470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93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latin typeface="ITC Avant Garde Std Bk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4" y="1543051"/>
            <a:ext cx="4037014" cy="2343149"/>
          </a:xfrm>
        </p:spPr>
        <p:txBody>
          <a:bodyPr/>
          <a:lstStyle>
            <a:lvl1pPr>
              <a:defRPr sz="1800">
                <a:latin typeface="Helvetica LT Std" pitchFamily="34" charset="0"/>
              </a:defRPr>
            </a:lvl1pPr>
            <a:lvl2pPr>
              <a:defRPr sz="1500">
                <a:latin typeface="Helvetica LT Std" pitchFamily="34" charset="0"/>
              </a:defRPr>
            </a:lvl2pPr>
            <a:lvl3pPr>
              <a:defRPr sz="1350">
                <a:latin typeface="Helvetica LT Std" pitchFamily="34" charset="0"/>
              </a:defRPr>
            </a:lvl3pPr>
            <a:lvl4pPr>
              <a:defRPr sz="1200">
                <a:latin typeface="Helvetica LT Std" pitchFamily="34" charset="0"/>
              </a:defRPr>
            </a:lvl4pPr>
            <a:lvl5pPr>
              <a:defRPr sz="1200">
                <a:latin typeface="Helvetica LT Std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71550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latin typeface="ITC Avant Garde Std Bk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543051"/>
            <a:ext cx="4038600" cy="2343149"/>
          </a:xfrm>
        </p:spPr>
        <p:txBody>
          <a:bodyPr/>
          <a:lstStyle>
            <a:lvl1pPr>
              <a:defRPr sz="1800">
                <a:latin typeface="Helvetica LT Std" pitchFamily="34" charset="0"/>
              </a:defRPr>
            </a:lvl1pPr>
            <a:lvl2pPr>
              <a:defRPr sz="1500">
                <a:latin typeface="Helvetica LT Std" pitchFamily="34" charset="0"/>
              </a:defRPr>
            </a:lvl2pPr>
            <a:lvl3pPr>
              <a:defRPr sz="1350">
                <a:latin typeface="Helvetica LT Std" pitchFamily="34" charset="0"/>
              </a:defRPr>
            </a:lvl3pPr>
            <a:lvl4pPr>
              <a:defRPr sz="1200">
                <a:latin typeface="Helvetica LT Std" pitchFamily="34" charset="0"/>
              </a:defRPr>
            </a:lvl4pPr>
            <a:lvl5pPr>
              <a:defRPr sz="1200">
                <a:latin typeface="Helvetica LT Std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3943350"/>
            <a:ext cx="4040188" cy="479822"/>
          </a:xfrm>
        </p:spPr>
        <p:txBody>
          <a:bodyPr anchor="t" anchorCtr="0">
            <a:noAutofit/>
          </a:bodyPr>
          <a:lstStyle>
            <a:lvl1pPr marL="0" indent="0">
              <a:buNone/>
              <a:defRPr sz="1050" b="0">
                <a:latin typeface="Helvetica LT St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6" y="3943350"/>
            <a:ext cx="4041775" cy="479822"/>
          </a:xfrm>
        </p:spPr>
        <p:txBody>
          <a:bodyPr anchor="t" anchorCtr="0">
            <a:noAutofit/>
          </a:bodyPr>
          <a:lstStyle>
            <a:lvl1pPr marL="0" indent="0">
              <a:buNone/>
              <a:defRPr sz="1050" b="0">
                <a:latin typeface="Helvetica LT St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926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71550"/>
            <a:ext cx="3008313" cy="685800"/>
          </a:xfrm>
          <a:solidFill>
            <a:schemeClr val="tx1">
              <a:alpha val="60000"/>
            </a:schemeClr>
          </a:solidFill>
        </p:spPr>
        <p:txBody>
          <a:bodyPr anchor="t" anchorCtr="0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71551"/>
            <a:ext cx="5111750" cy="3429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1651"/>
            <a:ext cx="3008313" cy="2628900"/>
          </a:xfrm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342900" indent="-342900">
              <a:buClr>
                <a:srgbClr val="006A71"/>
              </a:buClr>
              <a:buFont typeface="Wingdings" panose="05000000000000000000" pitchFamily="2" charset="2"/>
              <a:buChar char="§"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008BB0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695E4A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636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43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a Slide (for content heavy tables and charts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250"/>
              </a:lnSpc>
              <a:defRPr sz="21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chemeClr val="bg1"/>
              </a:buClr>
              <a:buSzPct val="70000"/>
              <a:buFont typeface="Arial" pitchFamily="34" charset="0"/>
              <a:buChar char="•"/>
              <a:defRPr sz="1800" b="1" baseline="0">
                <a:solidFill>
                  <a:schemeClr val="bg2"/>
                </a:solidFill>
                <a:latin typeface="Calibri" pitchFamily="34" charset="0"/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15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35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35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35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43400"/>
            <a:ext cx="8229600" cy="4572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825"/>
              </a:lnSpc>
              <a:buNone/>
              <a:defRPr sz="825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*Citations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185472936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575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6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575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81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229600" cy="457200"/>
          </a:xfrm>
        </p:spPr>
        <p:txBody>
          <a:bodyPr bIns="0"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3886200"/>
            <a:ext cx="8229600" cy="514350"/>
          </a:xfrm>
        </p:spPr>
        <p:txBody>
          <a:bodyPr/>
          <a:lstStyle>
            <a:lvl1pPr marL="0" indent="0">
              <a:buNone/>
              <a:defRPr sz="1050" baseline="0">
                <a:latin typeface="Helvetica LT Std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Notes and source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971550"/>
            <a:ext cx="8229600" cy="2857500"/>
          </a:xfrm>
        </p:spPr>
        <p:txBody>
          <a:bodyPr/>
          <a:lstStyle>
            <a:lvl1pPr>
              <a:buNone/>
              <a:defRPr sz="1800" baseline="0">
                <a:latin typeface="Helvetica LT Std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Image or chart</a:t>
            </a:r>
          </a:p>
        </p:txBody>
      </p:sp>
    </p:spTree>
    <p:extLst>
      <p:ext uri="{BB962C8B-B14F-4D97-AF65-F5344CB8AC3E}">
        <p14:creationId xmlns:p14="http://schemas.microsoft.com/office/powerpoint/2010/main" val="226338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31470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31470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2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latin typeface="ITC Avant Garde Std Bk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4" y="1543051"/>
            <a:ext cx="4037014" cy="2343149"/>
          </a:xfrm>
        </p:spPr>
        <p:txBody>
          <a:bodyPr/>
          <a:lstStyle>
            <a:lvl1pPr>
              <a:defRPr sz="1800">
                <a:latin typeface="Helvetica LT Std" pitchFamily="34" charset="0"/>
              </a:defRPr>
            </a:lvl1pPr>
            <a:lvl2pPr>
              <a:defRPr sz="1500">
                <a:latin typeface="Helvetica LT Std" pitchFamily="34" charset="0"/>
              </a:defRPr>
            </a:lvl2pPr>
            <a:lvl3pPr>
              <a:defRPr sz="1350">
                <a:latin typeface="Helvetica LT Std" pitchFamily="34" charset="0"/>
              </a:defRPr>
            </a:lvl3pPr>
            <a:lvl4pPr>
              <a:defRPr sz="1200">
                <a:latin typeface="Helvetica LT Std" pitchFamily="34" charset="0"/>
              </a:defRPr>
            </a:lvl4pPr>
            <a:lvl5pPr>
              <a:defRPr sz="1200">
                <a:latin typeface="Helvetica LT Std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71550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latin typeface="ITC Avant Garde Std Bk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543051"/>
            <a:ext cx="4038600" cy="2343149"/>
          </a:xfrm>
        </p:spPr>
        <p:txBody>
          <a:bodyPr/>
          <a:lstStyle>
            <a:lvl1pPr>
              <a:defRPr sz="1800">
                <a:latin typeface="Helvetica LT Std" pitchFamily="34" charset="0"/>
              </a:defRPr>
            </a:lvl1pPr>
            <a:lvl2pPr>
              <a:defRPr sz="1500">
                <a:latin typeface="Helvetica LT Std" pitchFamily="34" charset="0"/>
              </a:defRPr>
            </a:lvl2pPr>
            <a:lvl3pPr>
              <a:defRPr sz="1350">
                <a:latin typeface="Helvetica LT Std" pitchFamily="34" charset="0"/>
              </a:defRPr>
            </a:lvl3pPr>
            <a:lvl4pPr>
              <a:defRPr sz="1200">
                <a:latin typeface="Helvetica LT Std" pitchFamily="34" charset="0"/>
              </a:defRPr>
            </a:lvl4pPr>
            <a:lvl5pPr>
              <a:defRPr sz="1200">
                <a:latin typeface="Helvetica LT Std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3943350"/>
            <a:ext cx="4040188" cy="479822"/>
          </a:xfrm>
        </p:spPr>
        <p:txBody>
          <a:bodyPr anchor="t" anchorCtr="0">
            <a:noAutofit/>
          </a:bodyPr>
          <a:lstStyle>
            <a:lvl1pPr marL="0" indent="0">
              <a:buNone/>
              <a:defRPr sz="1050" b="0">
                <a:latin typeface="Helvetica LT St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6" y="3943350"/>
            <a:ext cx="4041775" cy="479822"/>
          </a:xfrm>
        </p:spPr>
        <p:txBody>
          <a:bodyPr anchor="t" anchorCtr="0">
            <a:noAutofit/>
          </a:bodyPr>
          <a:lstStyle>
            <a:lvl1pPr marL="0" indent="0">
              <a:buNone/>
              <a:defRPr sz="1050" b="0">
                <a:latin typeface="Helvetica LT St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867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71550"/>
            <a:ext cx="3008313" cy="685800"/>
          </a:xfrm>
          <a:solidFill>
            <a:schemeClr val="tx1">
              <a:alpha val="60000"/>
            </a:schemeClr>
          </a:solidFill>
        </p:spPr>
        <p:txBody>
          <a:bodyPr anchor="t" anchorCtr="0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71551"/>
            <a:ext cx="5111750" cy="3429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1651"/>
            <a:ext cx="3008313" cy="2628900"/>
          </a:xfrm>
          <a:solidFill>
            <a:schemeClr val="tx1">
              <a:alpha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49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1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1025" y="4914901"/>
            <a:ext cx="485775" cy="135731"/>
          </a:xfrm>
        </p:spPr>
        <p:txBody>
          <a:bodyPr/>
          <a:lstStyle/>
          <a:p>
            <a:fld id="{ED655340-09A0-4AFA-ADD2-0DF10A5A41C0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49263" y="4686301"/>
            <a:ext cx="7713662" cy="39290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900" dirty="0">
                <a:latin typeface="Swis721 BT" pitchFamily="34" charset="0"/>
              </a:rPr>
              <a:t>SOURCE: CDC/NCHS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72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0"/>
            <a:ext cx="8229600" cy="171450"/>
          </a:xfrm>
        </p:spPr>
        <p:txBody>
          <a:bodyPr>
            <a:noAutofit/>
          </a:bodyPr>
          <a:lstStyle>
            <a:lvl1pPr>
              <a:buFont typeface="Arial" pitchFamily="34" charset="0"/>
              <a:buNone/>
              <a:defRPr sz="1050" baseline="0">
                <a:solidFill>
                  <a:schemeClr val="tx1"/>
                </a:solidFill>
              </a:defRPr>
            </a:lvl1pPr>
            <a:lvl2pPr>
              <a:buNone/>
              <a:defRPr sz="1050">
                <a:solidFill>
                  <a:schemeClr val="tx1"/>
                </a:solidFill>
              </a:defRPr>
            </a:lvl2pPr>
            <a:lvl3pPr>
              <a:buNone/>
              <a:defRPr sz="1050">
                <a:solidFill>
                  <a:schemeClr val="tx1"/>
                </a:solidFill>
              </a:defRPr>
            </a:lvl3pPr>
            <a:lvl4pPr>
              <a:buNone/>
              <a:defRPr sz="1050">
                <a:solidFill>
                  <a:schemeClr val="tx1"/>
                </a:solidFill>
              </a:defRPr>
            </a:lvl4pPr>
            <a:lvl5pPr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 NCHS, 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57200" y="971550"/>
            <a:ext cx="8229600" cy="3543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>
          <a:xfrm>
            <a:off x="457200" y="4914901"/>
            <a:ext cx="2133600" cy="126206"/>
          </a:xfrm>
          <a:prstGeom prst="rect">
            <a:avLst/>
          </a:prstGeom>
        </p:spPr>
        <p:txBody>
          <a:bodyPr/>
          <a:lstStyle/>
          <a:p>
            <a:fld id="{2E904001-5970-42DF-B9D9-7DD24BEFEFA5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10/26/2021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D655340-09A0-4AFA-ADD2-0DF10A5A41C0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>
          <a:xfrm>
            <a:off x="3124200" y="4914901"/>
            <a:ext cx="2895600" cy="126206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36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CH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889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39553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2250"/>
              </a:lnSpc>
              <a:defRPr sz="21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144512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959514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500"/>
              </a:lnSpc>
              <a:buNone/>
              <a:defRPr sz="1350" baseline="0">
                <a:solidFill>
                  <a:srgbClr val="006858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1" y="90152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</p:spTree>
    <p:extLst>
      <p:ext uri="{BB962C8B-B14F-4D97-AF65-F5344CB8AC3E}">
        <p14:creationId xmlns:p14="http://schemas.microsoft.com/office/powerpoint/2010/main" val="31648547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2250"/>
              </a:lnSpc>
              <a:defRPr sz="21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57175" indent="-257175">
              <a:buClr>
                <a:srgbClr val="006A71"/>
              </a:buClr>
              <a:buFont typeface="Wingdings" panose="05000000000000000000" pitchFamily="2" charset="2"/>
              <a:buChar char="§"/>
              <a:defRPr sz="15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008BB0"/>
              </a:buClr>
              <a:defRPr sz="15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695E4A"/>
              </a:buClr>
              <a:defRPr sz="15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15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15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83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2250"/>
              </a:lnSpc>
              <a:defRPr sz="21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557213" indent="-214313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15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35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35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35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2" y="1200151"/>
            <a:ext cx="3879669" cy="3143250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557213" indent="-214313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15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35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35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35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0323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27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1650"/>
              </a:lnSpc>
              <a:buNone/>
              <a:defRPr sz="1500" baseline="0">
                <a:solidFill>
                  <a:schemeClr val="bg2"/>
                </a:solidFill>
                <a:latin typeface="Calibri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76033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679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575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575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229600" cy="457200"/>
          </a:xfrm>
        </p:spPr>
        <p:txBody>
          <a:bodyPr bIns="0"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3886200"/>
            <a:ext cx="8229600" cy="514350"/>
          </a:xfrm>
        </p:spPr>
        <p:txBody>
          <a:bodyPr/>
          <a:lstStyle>
            <a:lvl1pPr marL="0" indent="0">
              <a:buNone/>
              <a:defRPr sz="1050" baseline="0">
                <a:latin typeface="Helvetica LT Std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Notes and source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971550"/>
            <a:ext cx="8229600" cy="2857500"/>
          </a:xfrm>
        </p:spPr>
        <p:txBody>
          <a:bodyPr/>
          <a:lstStyle>
            <a:lvl1pPr>
              <a:buNone/>
              <a:defRPr sz="1800" baseline="0">
                <a:latin typeface="Helvetica LT Std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Image or chart</a:t>
            </a:r>
          </a:p>
        </p:txBody>
      </p:sp>
    </p:spTree>
    <p:extLst>
      <p:ext uri="{BB962C8B-B14F-4D97-AF65-F5344CB8AC3E}">
        <p14:creationId xmlns:p14="http://schemas.microsoft.com/office/powerpoint/2010/main" val="2035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31470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levelz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31470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latin typeface="ITC Avant Garde Std Bk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4" y="1543051"/>
            <a:ext cx="4037014" cy="2343149"/>
          </a:xfrm>
        </p:spPr>
        <p:txBody>
          <a:bodyPr/>
          <a:lstStyle>
            <a:lvl1pPr>
              <a:defRPr sz="1800">
                <a:latin typeface="Helvetica LT Std" pitchFamily="34" charset="0"/>
              </a:defRPr>
            </a:lvl1pPr>
            <a:lvl2pPr>
              <a:defRPr sz="1500">
                <a:latin typeface="Helvetica LT Std" pitchFamily="34" charset="0"/>
              </a:defRPr>
            </a:lvl2pPr>
            <a:lvl3pPr>
              <a:defRPr sz="1350">
                <a:latin typeface="Helvetica LT Std" pitchFamily="34" charset="0"/>
              </a:defRPr>
            </a:lvl3pPr>
            <a:lvl4pPr>
              <a:defRPr sz="1200">
                <a:latin typeface="Helvetica LT Std" pitchFamily="34" charset="0"/>
              </a:defRPr>
            </a:lvl4pPr>
            <a:lvl5pPr>
              <a:defRPr sz="1200">
                <a:latin typeface="Helvetica LT Std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71550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latin typeface="ITC Avant Garde Std Bk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543051"/>
            <a:ext cx="4038600" cy="2343149"/>
          </a:xfrm>
        </p:spPr>
        <p:txBody>
          <a:bodyPr/>
          <a:lstStyle>
            <a:lvl1pPr>
              <a:defRPr sz="1800">
                <a:latin typeface="Helvetica LT Std" pitchFamily="34" charset="0"/>
              </a:defRPr>
            </a:lvl1pPr>
            <a:lvl2pPr>
              <a:defRPr sz="1500">
                <a:latin typeface="Helvetica LT Std" pitchFamily="34" charset="0"/>
              </a:defRPr>
            </a:lvl2pPr>
            <a:lvl3pPr>
              <a:defRPr sz="1350">
                <a:latin typeface="Helvetica LT Std" pitchFamily="34" charset="0"/>
              </a:defRPr>
            </a:lvl3pPr>
            <a:lvl4pPr>
              <a:defRPr sz="1200">
                <a:latin typeface="Helvetica LT Std" pitchFamily="34" charset="0"/>
              </a:defRPr>
            </a:lvl4pPr>
            <a:lvl5pPr>
              <a:defRPr sz="1200">
                <a:latin typeface="Helvetica LT Std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057400" cy="273844"/>
          </a:xfrm>
        </p:spPr>
        <p:txBody>
          <a:bodyPr/>
          <a:lstStyle/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3943350"/>
            <a:ext cx="4040188" cy="479822"/>
          </a:xfrm>
        </p:spPr>
        <p:txBody>
          <a:bodyPr anchor="t" anchorCtr="0">
            <a:noAutofit/>
          </a:bodyPr>
          <a:lstStyle>
            <a:lvl1pPr marL="0" indent="0">
              <a:buNone/>
              <a:defRPr sz="1050" b="0">
                <a:latin typeface="Helvetica LT St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6" y="3943350"/>
            <a:ext cx="4041775" cy="479822"/>
          </a:xfrm>
        </p:spPr>
        <p:txBody>
          <a:bodyPr anchor="t" anchorCtr="0">
            <a:noAutofit/>
          </a:bodyPr>
          <a:lstStyle>
            <a:lvl1pPr marL="0" indent="0">
              <a:buNone/>
              <a:defRPr sz="1050" b="0">
                <a:latin typeface="Helvetica LT Std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18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630884" y="4683833"/>
            <a:ext cx="374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9FF4679-4876-42AA-9FC6-32DD962B7175}" type="slidenum">
              <a:rPr lang="en-US" sz="110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‹#›</a:t>
            </a:fld>
            <a:endParaRPr lang="en-US" sz="11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2" r:id="rId3"/>
    <p:sldLayoutId id="2147483823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rgbClr val="8A72A5">
                <a:alpha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25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D7275EE5-9DFD-4FFB-8C57-309F827CA97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50" b="1" kern="1200">
          <a:solidFill>
            <a:schemeClr val="bg1"/>
          </a:solidFill>
          <a:latin typeface="ITC Avant Garde Std Bk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eorgia" pitchFamily="18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Georgia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Georgia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Georgia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Georgia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rgbClr val="8A72A5">
                <a:alpha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700" b="1" kern="1200">
          <a:solidFill>
            <a:schemeClr val="bg1"/>
          </a:solidFill>
          <a:latin typeface="ITC Avant Garde Std Bk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eorgia" pitchFamily="18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Georgia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Georgia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Georgia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Georgia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rgbClr val="8A72A5">
                <a:alpha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25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D7275EE5-9DFD-4FFB-8C57-309F827CA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03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850" b="1" kern="1200">
          <a:solidFill>
            <a:schemeClr val="bg1"/>
          </a:solidFill>
          <a:latin typeface="ITC Avant Garde Std Bk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eorgia" pitchFamily="18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Georgia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Georgia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Georgia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Georgia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474242" y="4698875"/>
            <a:ext cx="52938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9FF4679-4876-42AA-9FC6-32DD962B7175}" type="slidenum">
              <a:rPr lang="en-US" sz="825" baseline="0" smtClean="0">
                <a:solidFill>
                  <a:srgbClr val="000000"/>
                </a:solidFill>
                <a:latin typeface="Calibri" panose="020F0502020204030204" pitchFamily="34" charset="0"/>
              </a:rPr>
              <a:t>‹#›</a:t>
            </a:fld>
            <a:endParaRPr lang="en-US" sz="825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2EE5-3DE5-432C-8C86-3F5067C9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252"/>
            <a:ext cx="8229600" cy="866834"/>
          </a:xfrm>
        </p:spPr>
        <p:txBody>
          <a:bodyPr/>
          <a:lstStyle/>
          <a:p>
            <a:r>
              <a:rPr lang="en-US" dirty="0"/>
              <a:t>National Ambulatory Medical Care Survey: Redesigning for the future health care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F60-2840-4C19-8350-34E42E226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841086"/>
            <a:ext cx="6884126" cy="209783"/>
          </a:xfrm>
        </p:spPr>
        <p:txBody>
          <a:bodyPr/>
          <a:lstStyle/>
          <a:p>
            <a:r>
              <a:rPr lang="en-US" dirty="0"/>
              <a:t>Sonja Williams, M.P.H., Brian Ward, Ph.D., Jill Ashman, Ph.D</a:t>
            </a:r>
          </a:p>
          <a:p>
            <a:r>
              <a:rPr lang="en-US" dirty="0"/>
              <a:t>Division of Health Care Statistics</a:t>
            </a:r>
          </a:p>
          <a:p>
            <a:r>
              <a:rPr lang="en-US" dirty="0"/>
              <a:t>National Center for Health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94B2-1144-47D2-988D-EB8B9CB45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834726"/>
            <a:ext cx="6400800" cy="971550"/>
          </a:xfrm>
        </p:spPr>
        <p:txBody>
          <a:bodyPr/>
          <a:lstStyle/>
          <a:p>
            <a:r>
              <a:rPr lang="en-US" dirty="0"/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2407532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0B6C-4B34-4F45-9286-B0C1C8E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redesign is necessary?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DBF7-D357-4661-9850-969327E54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40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59EC-E708-4C6A-95D5-4C5FB2DE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Has Changed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77127-DFFF-411D-8F61-91B9EAAE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Changes in who delivers care</a:t>
            </a:r>
          </a:p>
          <a:p>
            <a:pPr lvl="1"/>
            <a:r>
              <a:rPr lang="en-US" dirty="0"/>
              <a:t>The advent of the advanced practice provider</a:t>
            </a:r>
          </a:p>
          <a:p>
            <a:r>
              <a:rPr lang="en-US" dirty="0"/>
              <a:t>Changes in where care is delivered</a:t>
            </a:r>
          </a:p>
          <a:p>
            <a:pPr lvl="1"/>
            <a:r>
              <a:rPr lang="en-US" dirty="0"/>
              <a:t>Ambulatory care happens in many more places</a:t>
            </a:r>
          </a:p>
          <a:p>
            <a:pPr lvl="1"/>
            <a:r>
              <a:rPr lang="en-US" dirty="0"/>
              <a:t>Fewer single physician offices</a:t>
            </a:r>
          </a:p>
          <a:p>
            <a:pPr lvl="1"/>
            <a:r>
              <a:rPr lang="en-US" dirty="0"/>
              <a:t>Large health networks now govern much of ambulatory care</a:t>
            </a:r>
          </a:p>
          <a:p>
            <a:r>
              <a:rPr lang="en-US" dirty="0"/>
              <a:t>Medical data no longer in a paper chart </a:t>
            </a:r>
          </a:p>
          <a:p>
            <a:pPr lvl="1"/>
            <a:r>
              <a:rPr lang="en-US" dirty="0"/>
              <a:t>Proliferation of EHR makes abstraction difficult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85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F63-1CBE-4084-8423-05157BD9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Declining Response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6503-3F28-44C8-824D-E9BC77871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1208"/>
            <a:ext cx="8229600" cy="3341688"/>
          </a:xfrm>
        </p:spPr>
        <p:txBody>
          <a:bodyPr/>
          <a:lstStyle/>
          <a:p>
            <a:r>
              <a:rPr lang="en-US" dirty="0"/>
              <a:t>Physician offices and health centers less likely to allow manual abstraction</a:t>
            </a:r>
          </a:p>
          <a:p>
            <a:r>
              <a:rPr lang="en-US" dirty="0"/>
              <a:t>COVID-19 closed many physician offices and/or severely limited our field representatives’ access</a:t>
            </a:r>
          </a:p>
          <a:p>
            <a:pPr lvl="1"/>
            <a:r>
              <a:rPr lang="en-US" dirty="0"/>
              <a:t>We were forced to stop physician visit manual abstraction </a:t>
            </a:r>
          </a:p>
          <a:p>
            <a:r>
              <a:rPr lang="en-US" dirty="0"/>
              <a:t>2020 response rates for each component of NAMCS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3894A2-CD4F-426E-9005-63BDB751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12855"/>
              </p:ext>
            </p:extLst>
          </p:nvPr>
        </p:nvGraphicFramePr>
        <p:xfrm>
          <a:off x="997927" y="3044558"/>
          <a:ext cx="71481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258">
                  <a:extLst>
                    <a:ext uri="{9D8B030D-6E8A-4147-A177-3AD203B41FA5}">
                      <a16:colId xmlns:a16="http://schemas.microsoft.com/office/drawing/2014/main" val="804169753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3922032468"/>
                    </a:ext>
                  </a:extLst>
                </a:gridCol>
                <a:gridCol w="1441938">
                  <a:extLst>
                    <a:ext uri="{9D8B030D-6E8A-4147-A177-3AD203B41FA5}">
                      <a16:colId xmlns:a16="http://schemas.microsoft.com/office/drawing/2014/main" val="125313475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2427041952"/>
                    </a:ext>
                  </a:extLst>
                </a:gridCol>
                <a:gridCol w="1393581">
                  <a:extLst>
                    <a:ext uri="{9D8B030D-6E8A-4147-A177-3AD203B41FA5}">
                      <a16:colId xmlns:a16="http://schemas.microsoft.com/office/drawing/2014/main" val="3079638155"/>
                    </a:ext>
                  </a:extLst>
                </a:gridCol>
              </a:tblGrid>
              <a:tr h="587747">
                <a:tc>
                  <a:txBody>
                    <a:bodyPr/>
                    <a:lstStyle/>
                    <a:p>
                      <a:r>
                        <a:rPr lang="en-US" dirty="0"/>
                        <a:t>Response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Physician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Facility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HC Visits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96626"/>
                  </a:ext>
                </a:extLst>
              </a:tr>
              <a:tr h="362292">
                <a:tc>
                  <a:txBody>
                    <a:bodyPr/>
                    <a:lstStyle/>
                    <a:p>
                      <a:r>
                        <a:rPr lang="en-US" dirty="0"/>
                        <a:t>Unweighted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33380"/>
                  </a:ext>
                </a:extLst>
              </a:tr>
              <a:tr h="335856">
                <a:tc>
                  <a:txBody>
                    <a:bodyPr/>
                    <a:lstStyle/>
                    <a:p>
                      <a:r>
                        <a:rPr lang="en-US" dirty="0"/>
                        <a:t>Weighted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6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5787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0B6C-4B34-4F45-9286-B0C1C8E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NAMCS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DBF7-D357-4661-9850-969327E54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Redesign in a 3-staged approach</a:t>
            </a:r>
          </a:p>
        </p:txBody>
      </p:sp>
    </p:spTree>
    <p:extLst>
      <p:ext uri="{BB962C8B-B14F-4D97-AF65-F5344CB8AC3E}">
        <p14:creationId xmlns:p14="http://schemas.microsoft.com/office/powerpoint/2010/main" val="36879476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100D-18EB-4D15-804A-EA4FBB06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A91C3-79D9-4C0C-AC32-490EA9E0C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Modernize data collection methods: Health Center Component</a:t>
            </a:r>
          </a:p>
          <a:p>
            <a:r>
              <a:rPr lang="en-US" sz="2400" dirty="0"/>
              <a:t>Broaden Provider Scope: Provider Interview Component</a:t>
            </a:r>
          </a:p>
          <a:p>
            <a:r>
              <a:rPr lang="en-US" sz="2400" dirty="0"/>
              <a:t>Exploration of electronic data collection sources for ambulatory visits: Electronic Visit Component</a:t>
            </a:r>
          </a:p>
        </p:txBody>
      </p:sp>
    </p:spTree>
    <p:extLst>
      <p:ext uri="{BB962C8B-B14F-4D97-AF65-F5344CB8AC3E}">
        <p14:creationId xmlns:p14="http://schemas.microsoft.com/office/powerpoint/2010/main" val="17684276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3B45-B3E7-4D0C-A81E-D586897A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Modernizing Data Collection – Health Center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9DFE-19F7-405E-9CF4-953FDEDB1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in 2021 Health Center component data collection moved from manual abstraction to full electronic data collection</a:t>
            </a:r>
          </a:p>
          <a:p>
            <a:r>
              <a:rPr lang="en-US" dirty="0"/>
              <a:t>Partnered with Health Resources and Services Administration (HRSA)</a:t>
            </a:r>
          </a:p>
          <a:p>
            <a:r>
              <a:rPr lang="en-US" dirty="0"/>
              <a:t>Requiring the use of the NCHS “HL7 CDA® R2 Implementation Guide: National Health Care Surveys DSTU Release 1, Release 1.2 – US Realm”</a:t>
            </a:r>
          </a:p>
          <a:p>
            <a:r>
              <a:rPr lang="en-US" dirty="0"/>
              <a:t>Sampled 50 health centers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Simplified the sampling process</a:t>
            </a:r>
          </a:p>
        </p:txBody>
      </p:sp>
    </p:spTree>
    <p:extLst>
      <p:ext uri="{BB962C8B-B14F-4D97-AF65-F5344CB8AC3E}">
        <p14:creationId xmlns:p14="http://schemas.microsoft.com/office/powerpoint/2010/main" val="19842418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DEC6-45DF-485D-894A-C43A9E64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Modernizing Data Collection – Health Center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E14A-79C5-4ADE-B761-8768A9A30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Simplified the sampling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1D2E74-BE1D-45F0-A88E-0AE0FBB93AF0}"/>
              </a:ext>
            </a:extLst>
          </p:cNvPr>
          <p:cNvGrpSpPr/>
          <p:nvPr/>
        </p:nvGrpSpPr>
        <p:grpSpPr>
          <a:xfrm>
            <a:off x="1090919" y="1843002"/>
            <a:ext cx="6758875" cy="1342984"/>
            <a:chOff x="1090919" y="1843002"/>
            <a:chExt cx="6758875" cy="1342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6653F4-74EB-47A4-9351-2B1CF5EF8C53}"/>
                </a:ext>
              </a:extLst>
            </p:cNvPr>
            <p:cNvSpPr txBox="1"/>
            <p:nvPr/>
          </p:nvSpPr>
          <p:spPr>
            <a:xfrm>
              <a:off x="1090919" y="1850348"/>
              <a:ext cx="2347906" cy="3693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NAMCS Sampled HC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20759A-FFAE-4B3C-9274-A02228E71123}"/>
                </a:ext>
              </a:extLst>
            </p:cNvPr>
            <p:cNvSpPr txBox="1"/>
            <p:nvPr/>
          </p:nvSpPr>
          <p:spPr>
            <a:xfrm>
              <a:off x="1090919" y="2816653"/>
              <a:ext cx="2347906" cy="369333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Facility Interview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12F03E-1CF5-4163-9AF2-2A4DB5AEF83D}"/>
                </a:ext>
              </a:extLst>
            </p:cNvPr>
            <p:cNvCxnSpPr>
              <a:cxnSpLocks/>
            </p:cNvCxnSpPr>
            <p:nvPr/>
          </p:nvCxnSpPr>
          <p:spPr>
            <a:xfrm>
              <a:off x="2233533" y="2221800"/>
              <a:ext cx="1173953" cy="60432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B7F50D-A0A6-4795-BBF0-651537988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919" y="2212333"/>
              <a:ext cx="1163841" cy="60432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3B288-5C5A-44E0-99AC-7EE9B8B75A59}"/>
                </a:ext>
              </a:extLst>
            </p:cNvPr>
            <p:cNvSpPr txBox="1"/>
            <p:nvPr/>
          </p:nvSpPr>
          <p:spPr>
            <a:xfrm>
              <a:off x="5354198" y="1843002"/>
              <a:ext cx="2495596" cy="369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 visits  (Annual)</a:t>
              </a:r>
              <a:endPara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522DA0-C3E9-48F7-97A0-1DDE02C9B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25" y="2027667"/>
              <a:ext cx="1915373" cy="7347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15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3B45-B3E7-4D0C-A81E-D586897A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Modernizing Data Collection – EHR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9DFE-19F7-405E-9CF4-953FDEDB1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Requiring the use of our NHCS IG we gain more detailed data:</a:t>
            </a:r>
          </a:p>
          <a:p>
            <a:pPr lvl="1"/>
            <a:r>
              <a:rPr lang="en-US" dirty="0"/>
              <a:t>Diagnoses and Reason for visit</a:t>
            </a:r>
          </a:p>
          <a:p>
            <a:pPr lvl="1"/>
            <a:r>
              <a:rPr lang="en-US" dirty="0"/>
              <a:t>Procedures and laboratory/diagnostic tests</a:t>
            </a:r>
          </a:p>
          <a:p>
            <a:pPr lvl="1"/>
            <a:r>
              <a:rPr lang="en-US" dirty="0"/>
              <a:t>Medications (new and continuing) and Immunizations</a:t>
            </a:r>
          </a:p>
          <a:p>
            <a:pPr lvl="1"/>
            <a:r>
              <a:rPr lang="en-US" dirty="0"/>
              <a:t>Patient demographic characteristics</a:t>
            </a:r>
          </a:p>
          <a:p>
            <a:pPr lvl="1"/>
            <a:r>
              <a:rPr lang="en-US" dirty="0"/>
              <a:t>Expected payment source</a:t>
            </a:r>
          </a:p>
          <a:p>
            <a:pPr lvl="1"/>
            <a:r>
              <a:rPr lang="en-US" dirty="0"/>
              <a:t>Type of Provider</a:t>
            </a:r>
          </a:p>
          <a:p>
            <a:pPr lvl="1"/>
            <a:r>
              <a:rPr lang="en-US" dirty="0"/>
              <a:t>Clinical Notes</a:t>
            </a:r>
          </a:p>
        </p:txBody>
      </p:sp>
    </p:spTree>
    <p:extLst>
      <p:ext uri="{BB962C8B-B14F-4D97-AF65-F5344CB8AC3E}">
        <p14:creationId xmlns:p14="http://schemas.microsoft.com/office/powerpoint/2010/main" val="10126079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3B80-92E9-45F1-AC53-EAD70EED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Broadening Provider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9EB2-273A-4F41-985A-995C01E71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in 2022 collecting data on physician and physician assistant experiences via our Provider Interview Pilot Study</a:t>
            </a:r>
          </a:p>
          <a:p>
            <a:r>
              <a:rPr lang="en-US" dirty="0"/>
              <a:t>Mixed-mode survey to collect information on several topics including:</a:t>
            </a:r>
          </a:p>
          <a:p>
            <a:pPr lvl="1"/>
            <a:r>
              <a:rPr lang="en-US" dirty="0"/>
              <a:t>Provider Autonomy</a:t>
            </a:r>
          </a:p>
          <a:p>
            <a:pPr lvl="1"/>
            <a:r>
              <a:rPr lang="en-US" dirty="0"/>
              <a:t>Use of culturally and linguistically appropriate services</a:t>
            </a:r>
          </a:p>
          <a:p>
            <a:pPr lvl="1"/>
            <a:r>
              <a:rPr lang="en-US" dirty="0"/>
              <a:t>COVID vaccination efforts and accessibility</a:t>
            </a:r>
          </a:p>
          <a:p>
            <a:r>
              <a:rPr lang="en-US" dirty="0"/>
              <a:t>Tentative fielding date: early 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6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09D-CAD0-415F-9CA7-C6EA0DB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Exploration of Electronic Data Collection Sources for Ambulatory Visits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2009-59EF-42AB-B06F-5AE921AF5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Expansion of ambulatory visit data collection to multiple ambulatory settings</a:t>
            </a:r>
          </a:p>
          <a:p>
            <a:pPr lvl="1"/>
            <a:r>
              <a:rPr lang="en-US" dirty="0"/>
              <a:t>Large health care networks</a:t>
            </a:r>
          </a:p>
          <a:p>
            <a:pPr lvl="1"/>
            <a:r>
              <a:rPr lang="en-US" dirty="0"/>
              <a:t>Retail establishments</a:t>
            </a:r>
          </a:p>
          <a:p>
            <a:r>
              <a:rPr lang="en-US" dirty="0"/>
              <a:t>Expanded collection made possible by:</a:t>
            </a:r>
          </a:p>
          <a:p>
            <a:pPr lvl="1"/>
            <a:r>
              <a:rPr lang="en-US" dirty="0"/>
              <a:t>Severing the connection between sampled physicians and their visits</a:t>
            </a:r>
          </a:p>
          <a:p>
            <a:pPr lvl="1"/>
            <a:r>
              <a:rPr lang="en-US" dirty="0"/>
              <a:t>Exploring possibility of focusing on the care location versus specific physician specialties</a:t>
            </a:r>
          </a:p>
        </p:txBody>
      </p:sp>
    </p:spTree>
    <p:extLst>
      <p:ext uri="{BB962C8B-B14F-4D97-AF65-F5344CB8AC3E}">
        <p14:creationId xmlns:p14="http://schemas.microsoft.com/office/powerpoint/2010/main" val="1033910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F64-64F7-4E37-8738-0668D8BA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D7D9-C2D9-40EB-AA26-59C352587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National Ambulatory Medical Care Survey (NAMCS) overview</a:t>
            </a:r>
          </a:p>
          <a:p>
            <a:r>
              <a:rPr lang="en-US" dirty="0"/>
              <a:t>Health care changes </a:t>
            </a:r>
          </a:p>
          <a:p>
            <a:r>
              <a:rPr lang="en-US" dirty="0"/>
              <a:t>Three stage redesign of NAMCS</a:t>
            </a:r>
          </a:p>
          <a:p>
            <a:r>
              <a:rPr lang="en-US" dirty="0"/>
              <a:t>Future of NAMCS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121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0B6C-4B34-4F45-9286-B0C1C8E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NAMCS Future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DBF7-D357-4661-9850-969327E54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689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C90C-9BCB-4139-854C-5FECC717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 for NAMCS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4A86-F726-44C5-A180-C65723DFB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Continue with NAMCS Health Center Component</a:t>
            </a:r>
          </a:p>
          <a:p>
            <a:pPr lvl="1"/>
            <a:r>
              <a:rPr lang="en-US" dirty="0"/>
              <a:t>PCORTF funding to look at maternal health outcomes and link data to outside sources such as HUD</a:t>
            </a:r>
          </a:p>
          <a:p>
            <a:r>
              <a:rPr lang="en-US" dirty="0"/>
              <a:t>Collect data through the Provider Interview</a:t>
            </a:r>
          </a:p>
          <a:p>
            <a:pPr lvl="1"/>
            <a:r>
              <a:rPr lang="en-US" dirty="0"/>
              <a:t>Expand to other advance practice providers </a:t>
            </a:r>
          </a:p>
          <a:p>
            <a:pPr lvl="1"/>
            <a:r>
              <a:rPr lang="en-US" dirty="0"/>
              <a:t>Increase sample size</a:t>
            </a:r>
          </a:p>
          <a:p>
            <a:r>
              <a:rPr lang="en-US" dirty="0"/>
              <a:t>Collect ambulatory visit data</a:t>
            </a:r>
          </a:p>
        </p:txBody>
      </p:sp>
    </p:spTree>
    <p:extLst>
      <p:ext uri="{BB962C8B-B14F-4D97-AF65-F5344CB8AC3E}">
        <p14:creationId xmlns:p14="http://schemas.microsoft.com/office/powerpoint/2010/main" val="3777027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66F3-371F-4FBC-B765-0D238CDD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7CFD3-CDE8-4537-8B93-DDDF0CA65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3489158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/>
              <a:t>Sonja Williams (presenter)</a:t>
            </a:r>
          </a:p>
          <a:p>
            <a:pPr marL="0" lvl="1" indent="0">
              <a:buNone/>
            </a:pPr>
            <a:r>
              <a:rPr lang="en-US" sz="1200" dirty="0"/>
              <a:t>Ambulatory Care Team Lead</a:t>
            </a:r>
          </a:p>
          <a:p>
            <a:pPr marL="0" lvl="1" indent="0">
              <a:buNone/>
            </a:pPr>
            <a:r>
              <a:rPr lang="en-US" sz="1200" dirty="0"/>
              <a:t>Ambulatory and Hospital Care Statistics Branch</a:t>
            </a:r>
          </a:p>
          <a:p>
            <a:pPr marL="0" lvl="1" indent="0">
              <a:buNone/>
            </a:pPr>
            <a:r>
              <a:rPr lang="en-US" sz="1200" dirty="0"/>
              <a:t>Division of Health Care Statistics</a:t>
            </a:r>
          </a:p>
          <a:p>
            <a:pPr marL="0" lvl="1" indent="0">
              <a:buNone/>
            </a:pPr>
            <a:r>
              <a:rPr lang="en-US" sz="1200" dirty="0"/>
              <a:t>National Center for Health Statistics </a:t>
            </a:r>
          </a:p>
          <a:p>
            <a:pPr marL="0" lvl="1" indent="0">
              <a:buNone/>
            </a:pPr>
            <a:r>
              <a:rPr lang="en-US" sz="1200" dirty="0"/>
              <a:t>Centers for Disease Control and Prevention</a:t>
            </a:r>
          </a:p>
          <a:p>
            <a:pPr marL="0" lvl="1" indent="0">
              <a:buNone/>
            </a:pPr>
            <a:r>
              <a:rPr lang="en-US" sz="1200" dirty="0"/>
              <a:t>Office 301.458.4774</a:t>
            </a:r>
          </a:p>
          <a:p>
            <a:pPr marL="0" lvl="1" indent="0">
              <a:buNone/>
            </a:pPr>
            <a:r>
              <a:rPr lang="en-US" sz="1200" dirty="0"/>
              <a:t>swilliams14@cdc.gov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0E0F4F-02D1-40F4-B1C8-12CF08D57591}"/>
              </a:ext>
            </a:extLst>
          </p:cNvPr>
          <p:cNvSpPr txBox="1">
            <a:spLocks/>
          </p:cNvSpPr>
          <p:nvPr/>
        </p:nvSpPr>
        <p:spPr bwMode="auto">
          <a:xfrm>
            <a:off x="4572000" y="2887729"/>
            <a:ext cx="3489158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A7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BB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5E4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/>
              <a:t>Brian Ward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Branch Chief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Ambulatory and Hospital Care Statistics Branch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Division of Health Care Statistics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National Center for Health Statistics 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Centers for Disease Control and Prevention</a:t>
            </a:r>
          </a:p>
          <a:p>
            <a:pPr marL="0" lvl="1" indent="0">
              <a:buNone/>
            </a:pPr>
            <a:r>
              <a:rPr lang="en-US" sz="1200" dirty="0"/>
              <a:t>Office 301.458.4568 </a:t>
            </a:r>
          </a:p>
          <a:p>
            <a:pPr marL="0" lvl="1" indent="0">
              <a:buNone/>
            </a:pPr>
            <a:r>
              <a:rPr lang="en-US" sz="1200" dirty="0"/>
              <a:t>bwward@cdc.gov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BDCD135-562F-401F-AD9E-FCFF205F05D2}"/>
              </a:ext>
            </a:extLst>
          </p:cNvPr>
          <p:cNvSpPr txBox="1">
            <a:spLocks/>
          </p:cNvSpPr>
          <p:nvPr/>
        </p:nvSpPr>
        <p:spPr bwMode="auto">
          <a:xfrm>
            <a:off x="4572000" y="1063229"/>
            <a:ext cx="3489158" cy="20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A7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BB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5E4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/>
              <a:t>Jill Ashman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Dissemination Team Lead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Ambulatory and Hospital Care Statistics Branch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Division of Health Care Statistics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National Center for Health Statistics 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200" dirty="0"/>
              <a:t>Centers for Disease Control and Prevention</a:t>
            </a:r>
          </a:p>
          <a:p>
            <a:pPr marL="0" lvl="1" indent="0">
              <a:buNone/>
            </a:pPr>
            <a:r>
              <a:rPr lang="en-US" sz="1200" dirty="0"/>
              <a:t>Office 301.458.4439 </a:t>
            </a:r>
          </a:p>
          <a:p>
            <a:pPr marL="0" lvl="1" indent="0">
              <a:buNone/>
            </a:pPr>
            <a:r>
              <a:rPr lang="en-US" sz="1200" dirty="0"/>
              <a:t>jashman@cdc.gov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88593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0B6C-4B34-4F45-9286-B0C1C8E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NAMCS?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DBF7-D357-4661-9850-969327E54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15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F64-64F7-4E37-8738-0668D8BA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NAMCS is conducted by the National Center for Health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D7D9-C2D9-40EB-AA26-59C352587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Centers for Disease Control and Prevention’s National Center for Health Statistics (NCHS) conducts NAMCS as part of a suite of National Health Care Surveys</a:t>
            </a:r>
          </a:p>
          <a:p>
            <a:r>
              <a:rPr lang="en-US" dirty="0"/>
              <a:t>NCHS is the main source of U.S. health statistics. Other NCHS surveys include:</a:t>
            </a:r>
          </a:p>
          <a:p>
            <a:pPr marL="600075" lvl="1" indent="-257175"/>
            <a:r>
              <a:rPr lang="en-US" sz="1350" dirty="0"/>
              <a:t>National Hospital Care Survey (NHCS)</a:t>
            </a:r>
          </a:p>
          <a:p>
            <a:pPr marL="600075" lvl="1" indent="-257175"/>
            <a:r>
              <a:rPr lang="en-US" sz="1350" dirty="0"/>
              <a:t>National Post-acute and Long-term Care Study (NPALS)</a:t>
            </a:r>
          </a:p>
          <a:p>
            <a:pPr marL="600075" lvl="1" indent="-257175"/>
            <a:r>
              <a:rPr lang="en-US" sz="1350" dirty="0"/>
              <a:t>National Hospital Ambulatory Medical Care Survey</a:t>
            </a:r>
          </a:p>
          <a:p>
            <a:pPr marL="600075" lvl="1" indent="-257175"/>
            <a:r>
              <a:rPr lang="en-US" sz="1350" dirty="0"/>
              <a:t>National Health and Nutrition Examination Survey (NHANES)</a:t>
            </a:r>
          </a:p>
          <a:p>
            <a:pPr marL="600075" lvl="1" indent="-257175"/>
            <a:r>
              <a:rPr lang="en-US" sz="1350" dirty="0"/>
              <a:t>National Health Interview Survey (NHIS)</a:t>
            </a:r>
          </a:p>
          <a:p>
            <a:pPr marL="600075" lvl="1" indent="-257175"/>
            <a:r>
              <a:rPr lang="en-US" sz="1350" dirty="0"/>
              <a:t>National Survey of Family Growth (NSFG)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007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A522-9D18-48DA-8FD6-87ABE90B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D85E-853C-40D6-8EE1-7EF13BEF4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sz="2000" dirty="0"/>
              <a:t>National survey designed to meet the need for objective, reliable information about the provision and use of ambulatory medical care services in the United States</a:t>
            </a:r>
          </a:p>
          <a:p>
            <a:pPr lvl="1"/>
            <a:r>
              <a:rPr lang="en-US" sz="2000" dirty="0"/>
              <a:t>NAMCS has been conducted since 1973 and annually since 1989</a:t>
            </a:r>
          </a:p>
          <a:p>
            <a:pPr lvl="1"/>
            <a:r>
              <a:rPr lang="en-US" sz="2000" dirty="0"/>
              <a:t>Health Centers were added in 2006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sz="2000" dirty="0"/>
              <a:t>Provide nationally representative data of ambulatory care provided at physicians’ offices and Health Centers</a:t>
            </a:r>
          </a:p>
        </p:txBody>
      </p:sp>
    </p:spTree>
    <p:extLst>
      <p:ext uri="{BB962C8B-B14F-4D97-AF65-F5344CB8AC3E}">
        <p14:creationId xmlns:p14="http://schemas.microsoft.com/office/powerpoint/2010/main" val="12624725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415A-3B4E-43A8-AF4A-40BEDEAE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Office Based Physician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EBD94-4C02-4F87-9994-0FC649023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Physicians must:</a:t>
            </a:r>
          </a:p>
          <a:p>
            <a:pPr lvl="1"/>
            <a:r>
              <a:rPr lang="en-US" dirty="0"/>
              <a:t>Be classified by AMA or AOA as primarily engaged in office-based care</a:t>
            </a:r>
          </a:p>
          <a:p>
            <a:pPr lvl="1"/>
            <a:r>
              <a:rPr lang="en-US" dirty="0"/>
              <a:t>Not federally-employed</a:t>
            </a:r>
          </a:p>
          <a:p>
            <a:pPr lvl="1"/>
            <a:r>
              <a:rPr lang="en-US" dirty="0"/>
              <a:t>Not specializing in anesthesiology, radiology, or pathology</a:t>
            </a:r>
          </a:p>
          <a:p>
            <a:pPr lvl="1"/>
            <a:r>
              <a:rPr lang="en-US" dirty="0"/>
              <a:t>Not an intern, resident, or fellow</a:t>
            </a:r>
          </a:p>
          <a:p>
            <a:endParaRPr lang="en-US" sz="1200" dirty="0"/>
          </a:p>
          <a:p>
            <a:r>
              <a:rPr lang="en-US" b="1" dirty="0"/>
              <a:t>Visits must:</a:t>
            </a:r>
          </a:p>
          <a:p>
            <a:pPr lvl="1"/>
            <a:r>
              <a:rPr lang="en-US" dirty="0"/>
              <a:t>Occur in physician’s offices</a:t>
            </a:r>
          </a:p>
          <a:p>
            <a:pPr lvl="1"/>
            <a:r>
              <a:rPr lang="en-US" dirty="0"/>
              <a:t>Be for medical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88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CF66-EE8D-4CC5-82B4-EC5A30AC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Health Center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3754-71DF-4F70-B0EE-FC752C6E7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700" b="1" dirty="0"/>
              <a:t>Health centers (HCs) must meet one of the following criteria:</a:t>
            </a:r>
          </a:p>
          <a:p>
            <a:pPr lvl="1"/>
            <a:r>
              <a:rPr lang="en-US" sz="1700" dirty="0"/>
              <a:t>Federally Qualified Health Centers (FQHCs)</a:t>
            </a:r>
          </a:p>
          <a:p>
            <a:pPr lvl="1"/>
            <a:r>
              <a:rPr lang="en-US" sz="1700" dirty="0"/>
              <a:t>Look-Alike FQHCs</a:t>
            </a:r>
          </a:p>
          <a:p>
            <a:pPr lvl="1"/>
            <a:r>
              <a:rPr lang="en-US" sz="1700" dirty="0"/>
              <a:t>Urban Indian Health Center</a:t>
            </a:r>
          </a:p>
          <a:p>
            <a:endParaRPr lang="en-US" sz="1200" dirty="0"/>
          </a:p>
          <a:p>
            <a:r>
              <a:rPr lang="en-US" sz="1700" b="1" dirty="0"/>
              <a:t>HC Providers include:</a:t>
            </a:r>
          </a:p>
          <a:p>
            <a:pPr lvl="1"/>
            <a:r>
              <a:rPr lang="en-US" sz="1700" dirty="0"/>
              <a:t>Physicians</a:t>
            </a:r>
          </a:p>
          <a:p>
            <a:pPr lvl="1"/>
            <a:r>
              <a:rPr lang="en-US" sz="1700" dirty="0"/>
              <a:t>Physician assistants</a:t>
            </a:r>
          </a:p>
          <a:p>
            <a:pPr lvl="1"/>
            <a:r>
              <a:rPr lang="en-US" sz="1700" dirty="0"/>
              <a:t>Nurse practitioners</a:t>
            </a:r>
          </a:p>
          <a:p>
            <a:pPr lvl="1"/>
            <a:r>
              <a:rPr lang="en-US" sz="1700" dirty="0"/>
              <a:t>Certified nurse midwives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560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6981"/>
          </a:xfrm>
        </p:spPr>
        <p:txBody>
          <a:bodyPr/>
          <a:lstStyle/>
          <a:p>
            <a:r>
              <a:rPr lang="en-US" dirty="0"/>
              <a:t>Physician Data Collection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C0BF6-95E7-4C18-A3FC-C95785F41A87}"/>
              </a:ext>
            </a:extLst>
          </p:cNvPr>
          <p:cNvSpPr txBox="1"/>
          <p:nvPr/>
        </p:nvSpPr>
        <p:spPr>
          <a:xfrm>
            <a:off x="745203" y="1639347"/>
            <a:ext cx="18288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NAMCS Sampled Physician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3D4C2-7072-4AD6-B5D1-970052FEE4D2}"/>
              </a:ext>
            </a:extLst>
          </p:cNvPr>
          <p:cNvSpPr txBox="1"/>
          <p:nvPr/>
        </p:nvSpPr>
        <p:spPr>
          <a:xfrm>
            <a:off x="6023515" y="1620890"/>
            <a:ext cx="203688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of Weekly Visits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(Drawn on site)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10975-2315-4545-9AA8-3749CC1D9C1C}"/>
              </a:ext>
            </a:extLst>
          </p:cNvPr>
          <p:cNvSpPr txBox="1"/>
          <p:nvPr/>
        </p:nvSpPr>
        <p:spPr>
          <a:xfrm>
            <a:off x="745203" y="2688562"/>
            <a:ext cx="1828800" cy="523220"/>
          </a:xfrm>
          <a:prstGeom prst="rect">
            <a:avLst/>
          </a:prstGeom>
          <a:solidFill>
            <a:srgbClr val="9E8BC1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Physician Induction Interview</a:t>
            </a:r>
            <a:endParaRPr lang="en-US" sz="1200" i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E416BA-3FB2-4175-B99F-F4E0C827CB91}"/>
              </a:ext>
            </a:extLst>
          </p:cNvPr>
          <p:cNvSpPr txBox="1"/>
          <p:nvPr/>
        </p:nvSpPr>
        <p:spPr>
          <a:xfrm>
            <a:off x="6023515" y="2645465"/>
            <a:ext cx="2036887" cy="523220"/>
          </a:xfrm>
          <a:prstGeom prst="rect">
            <a:avLst/>
          </a:prstGeom>
          <a:solidFill>
            <a:srgbClr val="9E8BC1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Visit Data Abstraction (n~30)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02F4-2BF0-4298-9F0C-AE204CE25F57}"/>
              </a:ext>
            </a:extLst>
          </p:cNvPr>
          <p:cNvSpPr txBox="1"/>
          <p:nvPr/>
        </p:nvSpPr>
        <p:spPr>
          <a:xfrm>
            <a:off x="3204117" y="1639347"/>
            <a:ext cx="2189285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Sampled Calendar Week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(Assigned prior to fielding)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7C953C-360C-42EF-B328-5E58D634FADB}"/>
              </a:ext>
            </a:extLst>
          </p:cNvPr>
          <p:cNvCxnSpPr>
            <a:cxnSpLocks/>
          </p:cNvCxnSpPr>
          <p:nvPr/>
        </p:nvCxnSpPr>
        <p:spPr>
          <a:xfrm>
            <a:off x="2574003" y="1877511"/>
            <a:ext cx="630114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933E55-9A68-46C8-AF9D-338F38E3CAD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659603" y="2162567"/>
            <a:ext cx="914400" cy="52599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6EC85A-A3DA-4A94-8B2E-4FFD6855D93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041959" y="2144110"/>
            <a:ext cx="1018443" cy="50135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6B47DC-EAFF-4B49-BF34-7B8964D8DCC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45205" y="2162567"/>
            <a:ext cx="914398" cy="54358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D4C1C1-C603-4716-8AA4-77972CC6C2F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023515" y="2144110"/>
            <a:ext cx="1018444" cy="50135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D81738-55CE-4E02-B15F-F71F915C93ED}"/>
              </a:ext>
            </a:extLst>
          </p:cNvPr>
          <p:cNvCxnSpPr>
            <a:cxnSpLocks/>
          </p:cNvCxnSpPr>
          <p:nvPr/>
        </p:nvCxnSpPr>
        <p:spPr>
          <a:xfrm>
            <a:off x="5393401" y="1877511"/>
            <a:ext cx="630114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995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6981"/>
          </a:xfrm>
        </p:spPr>
        <p:txBody>
          <a:bodyPr/>
          <a:lstStyle/>
          <a:p>
            <a:r>
              <a:rPr lang="en-US" dirty="0"/>
              <a:t>HC Data Collection 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F02870-24FF-4C88-BB00-6D88699123F6}"/>
              </a:ext>
            </a:extLst>
          </p:cNvPr>
          <p:cNvGrpSpPr/>
          <p:nvPr/>
        </p:nvGrpSpPr>
        <p:grpSpPr>
          <a:xfrm>
            <a:off x="149379" y="822960"/>
            <a:ext cx="8576257" cy="4199740"/>
            <a:chOff x="149379" y="822960"/>
            <a:chExt cx="8576257" cy="41997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D485C2-81CE-4EB6-A095-DA916A319773}"/>
                </a:ext>
              </a:extLst>
            </p:cNvPr>
            <p:cNvSpPr txBox="1"/>
            <p:nvPr/>
          </p:nvSpPr>
          <p:spPr>
            <a:xfrm>
              <a:off x="149379" y="1498093"/>
              <a:ext cx="1828800" cy="3077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NAMCS Sampled HC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480177-D1DC-4B30-9B71-FAD42116B094}"/>
                </a:ext>
              </a:extLst>
            </p:cNvPr>
            <p:cNvSpPr txBox="1"/>
            <p:nvPr/>
          </p:nvSpPr>
          <p:spPr>
            <a:xfrm>
              <a:off x="149379" y="2177023"/>
              <a:ext cx="1828800" cy="892552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Facility Induction Interview</a:t>
              </a:r>
            </a:p>
            <a:p>
              <a:pPr algn="ctr"/>
              <a:r>
                <a:rPr lang="en-US" sz="12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(includes listing of providers)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BF49E1-2527-49F0-BB18-940952FD7790}"/>
                </a:ext>
              </a:extLst>
            </p:cNvPr>
            <p:cNvCxnSpPr>
              <a:cxnSpLocks/>
            </p:cNvCxnSpPr>
            <p:nvPr/>
          </p:nvCxnSpPr>
          <p:spPr>
            <a:xfrm>
              <a:off x="1063779" y="1816197"/>
              <a:ext cx="914400" cy="360825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6F249D-AE71-4722-BC0B-13CFE2C45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255" y="1816197"/>
              <a:ext cx="906524" cy="360825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8A6C55-CD39-4EE4-950A-2D630F9AF26D}"/>
                </a:ext>
              </a:extLst>
            </p:cNvPr>
            <p:cNvSpPr txBox="1"/>
            <p:nvPr/>
          </p:nvSpPr>
          <p:spPr>
            <a:xfrm>
              <a:off x="2465514" y="822960"/>
              <a:ext cx="1828800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Sampled </a:t>
              </a:r>
            </a:p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Provider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4A5A74-ECC2-4632-BD8E-87B6DD91736D}"/>
                </a:ext>
              </a:extLst>
            </p:cNvPr>
            <p:cNvSpPr txBox="1"/>
            <p:nvPr/>
          </p:nvSpPr>
          <p:spPr>
            <a:xfrm>
              <a:off x="2465514" y="1515167"/>
              <a:ext cx="1828800" cy="523220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Provider 1 Induction Interview</a:t>
              </a:r>
              <a:endParaRPr lang="en-US" sz="12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8BA3B7-33FB-4CB7-9542-6CAC11CB9238}"/>
                </a:ext>
              </a:extLst>
            </p:cNvPr>
            <p:cNvCxnSpPr>
              <a:cxnSpLocks/>
            </p:cNvCxnSpPr>
            <p:nvPr/>
          </p:nvCxnSpPr>
          <p:spPr>
            <a:xfrm>
              <a:off x="3376250" y="1367974"/>
              <a:ext cx="918064" cy="147193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C36B83-02CE-4D30-94C9-9B106BD51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5513" y="1367974"/>
              <a:ext cx="910737" cy="147193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40C4FA-D6D8-432F-AD8A-264B60D16924}"/>
                </a:ext>
              </a:extLst>
            </p:cNvPr>
            <p:cNvSpPr txBox="1"/>
            <p:nvPr/>
          </p:nvSpPr>
          <p:spPr>
            <a:xfrm>
              <a:off x="4572000" y="822960"/>
              <a:ext cx="1987063" cy="4924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Sampled Calendar Week </a:t>
              </a:r>
              <a:r>
                <a:rPr lang="en-US" sz="12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(Assigned prior to fielding)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255E1C-31F5-465F-BA93-133F6A139626}"/>
                </a:ext>
              </a:extLst>
            </p:cNvPr>
            <p:cNvCxnSpPr>
              <a:cxnSpLocks/>
            </p:cNvCxnSpPr>
            <p:nvPr/>
          </p:nvCxnSpPr>
          <p:spPr>
            <a:xfrm>
              <a:off x="4294314" y="1052188"/>
              <a:ext cx="277686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2563DB-1576-4A2B-A901-7F54163E8762}"/>
                </a:ext>
              </a:extLst>
            </p:cNvPr>
            <p:cNvSpPr txBox="1"/>
            <p:nvPr/>
          </p:nvSpPr>
          <p:spPr>
            <a:xfrm>
              <a:off x="6743699" y="822960"/>
              <a:ext cx="1943837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Sample of Weekly Visits</a:t>
              </a:r>
              <a:r>
                <a:rPr lang="en-US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(Drawn on site)</a:t>
              </a:r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CB56F9-430C-47C3-B891-C09D5A28629A}"/>
                </a:ext>
              </a:extLst>
            </p:cNvPr>
            <p:cNvSpPr txBox="1"/>
            <p:nvPr/>
          </p:nvSpPr>
          <p:spPr>
            <a:xfrm>
              <a:off x="6743698" y="1527566"/>
              <a:ext cx="1943838" cy="523220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Patient Visit Data Abstraction (n~30)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20476E-0C7C-4CD0-BF81-84F69A51890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7715618" y="1346180"/>
              <a:ext cx="955983" cy="192318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8D6D86-3189-45B9-AA7A-6293DBF90C57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6743698" y="1346180"/>
              <a:ext cx="971920" cy="181386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141863-28F4-4169-94DF-9BC18CDD010D}"/>
                </a:ext>
              </a:extLst>
            </p:cNvPr>
            <p:cNvCxnSpPr>
              <a:cxnSpLocks/>
            </p:cNvCxnSpPr>
            <p:nvPr/>
          </p:nvCxnSpPr>
          <p:spPr>
            <a:xfrm>
              <a:off x="6559063" y="1052188"/>
              <a:ext cx="184635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F566E7-FCBD-4CA6-B4FC-CF29789CF8C1}"/>
                </a:ext>
              </a:extLst>
            </p:cNvPr>
            <p:cNvSpPr txBox="1"/>
            <p:nvPr/>
          </p:nvSpPr>
          <p:spPr>
            <a:xfrm>
              <a:off x="2481449" y="2361689"/>
              <a:ext cx="1828800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Sampled </a:t>
              </a:r>
            </a:p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Provider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7AB61-8D81-4DB3-8E71-186F3C069203}"/>
                </a:ext>
              </a:extLst>
            </p:cNvPr>
            <p:cNvSpPr txBox="1"/>
            <p:nvPr/>
          </p:nvSpPr>
          <p:spPr>
            <a:xfrm>
              <a:off x="2481449" y="3053896"/>
              <a:ext cx="1828800" cy="523220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Provider 2 Induction Interview</a:t>
              </a:r>
              <a:endParaRPr lang="en-US" sz="12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67D94B-2F8B-4793-9144-6D76A8817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92185" y="2906703"/>
              <a:ext cx="918064" cy="147193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EA6662-866B-480F-ACD1-1E0305522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1448" y="2906703"/>
              <a:ext cx="910737" cy="147193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5619BC-83A9-498D-8B3C-00C52E9E4AF6}"/>
                </a:ext>
              </a:extLst>
            </p:cNvPr>
            <p:cNvSpPr txBox="1"/>
            <p:nvPr/>
          </p:nvSpPr>
          <p:spPr>
            <a:xfrm>
              <a:off x="4587935" y="2361689"/>
              <a:ext cx="1987063" cy="4924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Sampled Calendar Week </a:t>
              </a:r>
              <a:r>
                <a:rPr lang="en-US" sz="12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(Assigned prior to fielding)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65B160-8678-43E4-8D4D-DA9B371A8160}"/>
                </a:ext>
              </a:extLst>
            </p:cNvPr>
            <p:cNvCxnSpPr>
              <a:cxnSpLocks/>
            </p:cNvCxnSpPr>
            <p:nvPr/>
          </p:nvCxnSpPr>
          <p:spPr>
            <a:xfrm>
              <a:off x="4310249" y="2590917"/>
              <a:ext cx="277686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F0AB09A-36B6-4546-85CF-92D8082E7FCD}"/>
                </a:ext>
              </a:extLst>
            </p:cNvPr>
            <p:cNvSpPr txBox="1"/>
            <p:nvPr/>
          </p:nvSpPr>
          <p:spPr>
            <a:xfrm>
              <a:off x="6759634" y="2361689"/>
              <a:ext cx="1943837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Sample of Weekly Visits</a:t>
              </a:r>
              <a:r>
                <a:rPr lang="en-US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(Drawn on site)</a:t>
              </a:r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C2EB20-C534-40EF-9C16-D7288EB5FBC5}"/>
                </a:ext>
              </a:extLst>
            </p:cNvPr>
            <p:cNvSpPr txBox="1"/>
            <p:nvPr/>
          </p:nvSpPr>
          <p:spPr>
            <a:xfrm>
              <a:off x="6759633" y="3066295"/>
              <a:ext cx="1943838" cy="523220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Patient Visit Data Abstraction (n~30)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1A966D6-CBD1-4A7B-AF43-E086059433EF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7731553" y="2884909"/>
              <a:ext cx="955983" cy="192318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91C710-A70D-4BE9-A5AC-5D362ED1BB0C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59633" y="2884909"/>
              <a:ext cx="971920" cy="181386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D6DE91-78AB-4428-AB7C-0AAE7AD49ECA}"/>
                </a:ext>
              </a:extLst>
            </p:cNvPr>
            <p:cNvCxnSpPr>
              <a:cxnSpLocks/>
            </p:cNvCxnSpPr>
            <p:nvPr/>
          </p:nvCxnSpPr>
          <p:spPr>
            <a:xfrm>
              <a:off x="6574998" y="2590917"/>
              <a:ext cx="184635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A24F76-58DA-4925-BA3E-322C12B2AEA7}"/>
                </a:ext>
              </a:extLst>
            </p:cNvPr>
            <p:cNvSpPr txBox="1"/>
            <p:nvPr/>
          </p:nvSpPr>
          <p:spPr>
            <a:xfrm>
              <a:off x="2503614" y="3794874"/>
              <a:ext cx="1828800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Sampled </a:t>
              </a:r>
            </a:p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Provider 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BA9051-A67F-4903-BA5C-DDC0237EC7D1}"/>
                </a:ext>
              </a:extLst>
            </p:cNvPr>
            <p:cNvSpPr txBox="1"/>
            <p:nvPr/>
          </p:nvSpPr>
          <p:spPr>
            <a:xfrm>
              <a:off x="2503614" y="4487081"/>
              <a:ext cx="1828800" cy="523220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HC Provider 3 Induction Interview</a:t>
              </a:r>
              <a:endParaRPr lang="en-US" sz="1200" i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8359355-75B4-4923-9FBE-DB9B4B92426F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50" y="4339888"/>
              <a:ext cx="918064" cy="147193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8FC709F-084B-4CC9-AA07-8601AE8D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3613" y="4339888"/>
              <a:ext cx="910737" cy="147193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9FC479-ED77-449A-A38D-C9FB4D5577FF}"/>
                </a:ext>
              </a:extLst>
            </p:cNvPr>
            <p:cNvSpPr txBox="1"/>
            <p:nvPr/>
          </p:nvSpPr>
          <p:spPr>
            <a:xfrm>
              <a:off x="4610100" y="3794874"/>
              <a:ext cx="1987063" cy="4924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Sampled Calendar Week </a:t>
              </a:r>
              <a:r>
                <a:rPr lang="en-US" sz="12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(Assigned prior to fielding)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4CF5D1-C560-4358-B57B-AC5524A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4332414" y="4024102"/>
              <a:ext cx="277686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325CD4-A191-4385-A84F-D5FA27942F42}"/>
                </a:ext>
              </a:extLst>
            </p:cNvPr>
            <p:cNvSpPr txBox="1"/>
            <p:nvPr/>
          </p:nvSpPr>
          <p:spPr>
            <a:xfrm>
              <a:off x="6781799" y="3794874"/>
              <a:ext cx="1943837" cy="5232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Sample of Weekly Visits</a:t>
              </a:r>
              <a:r>
                <a:rPr lang="en-US" sz="16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(Drawn on site)</a:t>
              </a:r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F6E2A4-5686-4E2F-822A-E9F32ED13C39}"/>
                </a:ext>
              </a:extLst>
            </p:cNvPr>
            <p:cNvSpPr txBox="1"/>
            <p:nvPr/>
          </p:nvSpPr>
          <p:spPr>
            <a:xfrm>
              <a:off x="6781798" y="4499480"/>
              <a:ext cx="1943838" cy="523220"/>
            </a:xfrm>
            <a:prstGeom prst="rect">
              <a:avLst/>
            </a:prstGeom>
            <a:solidFill>
              <a:srgbClr val="9E8BC1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Patient Visit Data Abstraction (n~30)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19EA99-06F0-47FA-A6CE-8EDBE622B889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753718" y="4318094"/>
              <a:ext cx="955983" cy="192318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D31E17E-6652-4E92-8FF1-F61CFC8EAA56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6781798" y="4318094"/>
              <a:ext cx="971920" cy="181386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F5E76C-5AB3-4C1B-8612-1CDBCD48D6A9}"/>
                </a:ext>
              </a:extLst>
            </p:cNvPr>
            <p:cNvCxnSpPr>
              <a:cxnSpLocks/>
            </p:cNvCxnSpPr>
            <p:nvPr/>
          </p:nvCxnSpPr>
          <p:spPr>
            <a:xfrm>
              <a:off x="6597163" y="4024102"/>
              <a:ext cx="184635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2E55EC1-49DF-4C33-9CC3-9052ECCCD2C0}"/>
                </a:ext>
              </a:extLst>
            </p:cNvPr>
            <p:cNvCxnSpPr>
              <a:cxnSpLocks/>
              <a:stCxn id="15" idx="3"/>
              <a:endCxn id="27" idx="1"/>
            </p:cNvCxnSpPr>
            <p:nvPr/>
          </p:nvCxnSpPr>
          <p:spPr>
            <a:xfrm flipV="1">
              <a:off x="1978179" y="1084570"/>
              <a:ext cx="487335" cy="1538729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571939-E0E2-49F1-930A-E70B754CA209}"/>
                </a:ext>
              </a:extLst>
            </p:cNvPr>
            <p:cNvCxnSpPr>
              <a:cxnSpLocks/>
              <a:stCxn id="15" idx="3"/>
              <a:endCxn id="51" idx="1"/>
            </p:cNvCxnSpPr>
            <p:nvPr/>
          </p:nvCxnSpPr>
          <p:spPr>
            <a:xfrm>
              <a:off x="1978179" y="2623299"/>
              <a:ext cx="525435" cy="1433185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1A9791B-829D-4424-8AD2-58823BB67436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978179" y="2623299"/>
              <a:ext cx="525434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8843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CEH_ATSDR_combined">
  <a:themeElements>
    <a:clrScheme name="Custom 7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Body Content Option 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. Body Content (Blank)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. Body Cont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NCEH_ATSDR_combined">
  <a:themeElements>
    <a:clrScheme name="Custom 7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14660</TotalTime>
  <Words>1097</Words>
  <Application>Microsoft Office PowerPoint</Application>
  <PresentationFormat>On-screen Show (16:9)</PresentationFormat>
  <Paragraphs>201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Swis721 BT</vt:lpstr>
      <vt:lpstr>Courier New</vt:lpstr>
      <vt:lpstr>Times New Roman</vt:lpstr>
      <vt:lpstr>Helvetica LT Std</vt:lpstr>
      <vt:lpstr>Myriad Web Pro</vt:lpstr>
      <vt:lpstr>ITC Avant Garde Std Bk</vt:lpstr>
      <vt:lpstr>Calibri</vt:lpstr>
      <vt:lpstr>Georgia</vt:lpstr>
      <vt:lpstr>Wingdings</vt:lpstr>
      <vt:lpstr>NCEH_ATSDR_combined</vt:lpstr>
      <vt:lpstr>4_Body Content Option 2</vt:lpstr>
      <vt:lpstr>7. Body Content (Blank)</vt:lpstr>
      <vt:lpstr>4. Body Content</vt:lpstr>
      <vt:lpstr>3_NCEH_ATSDR_combined</vt:lpstr>
      <vt:lpstr>National Ambulatory Medical Care Survey: Redesigning for the future health care landscape</vt:lpstr>
      <vt:lpstr>Presentation Outline</vt:lpstr>
      <vt:lpstr>What is NAMCS?</vt:lpstr>
      <vt:lpstr>NAMCS is conducted by the National Center for Health Statistics</vt:lpstr>
      <vt:lpstr>NAMCS</vt:lpstr>
      <vt:lpstr>Current Office Based Physician Scope</vt:lpstr>
      <vt:lpstr>Current Health Center Scope</vt:lpstr>
      <vt:lpstr>Physician Data Collection Process</vt:lpstr>
      <vt:lpstr>HC Data Collection Process</vt:lpstr>
      <vt:lpstr>Why redesign is necessary?</vt:lpstr>
      <vt:lpstr>Health Care Has Changed</vt:lpstr>
      <vt:lpstr>Declining Response Rates</vt:lpstr>
      <vt:lpstr>NAMCS Response</vt:lpstr>
      <vt:lpstr>Three Main Components</vt:lpstr>
      <vt:lpstr>Stage 1: Modernizing Data Collection – Health Center Component</vt:lpstr>
      <vt:lpstr>Stage 1: Modernizing Data Collection – Health Center Component</vt:lpstr>
      <vt:lpstr>Stage 1: Modernizing Data Collection – EHR data</vt:lpstr>
      <vt:lpstr>Stage 2: Broadening Provider Scope</vt:lpstr>
      <vt:lpstr>Stage 3: Exploration of Electronic Data Collection Sources for Ambulatory Visits</vt:lpstr>
      <vt:lpstr>NAMCS Future</vt:lpstr>
      <vt:lpstr>Future Plans for NAMCS</vt:lpstr>
      <vt:lpstr>Thank You!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Sonja</cp:lastModifiedBy>
  <cp:revision>653</cp:revision>
  <cp:lastPrinted>2019-12-03T22:57:32Z</cp:lastPrinted>
  <dcterms:created xsi:type="dcterms:W3CDTF">2011-03-17T17:43:16Z</dcterms:created>
  <dcterms:modified xsi:type="dcterms:W3CDTF">2021-10-26T22:59:06Z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etDate">
    <vt:lpwstr>2021-08-18T20:43:04Z</vt:lpwstr>
  </property>
  <property fmtid="{D5CDD505-2E9C-101B-9397-08002B2CF9AE}" pid="5" name="MSIP_Label_7b94a7b8-f06c-4dfe-bdcc-9b548fd58c31_Method">
    <vt:lpwstr>Privileged</vt:lpwstr>
  </property>
  <property fmtid="{D5CDD505-2E9C-101B-9397-08002B2CF9AE}" pid="6" name="MSIP_Label_7b94a7b8-f06c-4dfe-bdcc-9b548fd58c31_Name">
    <vt:lpwstr>7b94a7b8-f06c-4dfe-bdcc-9b548fd58c31</vt:lpwstr>
  </property>
  <property fmtid="{D5CDD505-2E9C-101B-9397-08002B2CF9AE}" pid="7" name="MSIP_Label_7b94a7b8-f06c-4dfe-bdcc-9b548fd58c31_SiteId">
    <vt:lpwstr>9ce70869-60db-44fd-abe8-d2767077fc8f</vt:lpwstr>
  </property>
  <property fmtid="{D5CDD505-2E9C-101B-9397-08002B2CF9AE}" pid="8" name="MSIP_Label_7b94a7b8-f06c-4dfe-bdcc-9b548fd58c31_ActionId">
    <vt:lpwstr>74416014-2ae9-46a7-86a2-62f01b3a8dd7</vt:lpwstr>
  </property>
  <property fmtid="{D5CDD505-2E9C-101B-9397-08002B2CF9AE}" pid="9" name="MSIP_Label_7b94a7b8-f06c-4dfe-bdcc-9b548fd58c31_ContentBits">
    <vt:lpwstr>0</vt:lpwstr>
  </property>
</Properties>
</file>