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21" r:id="rId2"/>
    <p:sldId id="524" r:id="rId3"/>
    <p:sldId id="523" r:id="rId4"/>
    <p:sldId id="526" r:id="rId5"/>
    <p:sldId id="522" r:id="rId6"/>
    <p:sldId id="52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632" y="96"/>
      </p:cViewPr>
      <p:guideLst>
        <p:guide orient="horz" pos="62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66D8-D586-6B46-ABB6-773E4FC7525F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B353C-816D-A442-BDDB-FEC34ABCC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EB353C-816D-A442-BDDB-FEC34ABCCC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08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9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620000" cy="533399"/>
          </a:xfrm>
        </p:spPr>
        <p:txBody>
          <a:bodyPr anchor="t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Gotham HTF" charset="0"/>
                <a:ea typeface="Gotham HTF" charset="0"/>
                <a:cs typeface="Gotham HTF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95599"/>
            <a:ext cx="762000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i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58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90799"/>
            <a:ext cx="8382000" cy="1828801"/>
          </a:xfrm>
        </p:spPr>
        <p:txBody>
          <a:bodyPr anchor="t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Gotham HTF" charset="0"/>
                <a:ea typeface="Gotham HTF" charset="0"/>
                <a:cs typeface="Gotham HTF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410200"/>
            <a:ext cx="5638800" cy="990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0B-F642-8349-A125-BF1F59E38F3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09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1"/>
            <a:ext cx="4040188" cy="4068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71600"/>
            <a:ext cx="4041775" cy="609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7401"/>
            <a:ext cx="4041775" cy="4068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6EB9-9C7D-3A49-A17C-A84D39731E9F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25-49FD-FA48-8544-F37D530E0C7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934200" cy="91440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6200" y="6613525"/>
            <a:ext cx="990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A874-385D-7D40-8483-886A8DD3C4DA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655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40475"/>
            <a:ext cx="533400" cy="19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  <p:sldLayoutId id="2147483652" r:id="rId5"/>
    <p:sldLayoutId id="2147483653" r:id="rId6"/>
    <p:sldLayoutId id="2147483654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2641" indent="-166688" algn="l" defTabSz="685800" rtl="0" eaLnBrk="1" latinLnBrk="0" hangingPunct="1">
        <a:spcBef>
          <a:spcPts val="225"/>
        </a:spcBef>
        <a:spcAft>
          <a:spcPts val="450"/>
        </a:spcAft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15504" algn="l" defTabSz="685800" rtl="0" eaLnBrk="1" latinLnBrk="0" hangingPunct="1">
        <a:spcBef>
          <a:spcPts val="225"/>
        </a:spcBef>
        <a:spcAft>
          <a:spcPts val="450"/>
        </a:spcAft>
        <a:buSzPct val="75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spcBef>
          <a:spcPts val="225"/>
        </a:spcBef>
        <a:spcAft>
          <a:spcPts val="450"/>
        </a:spcAft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225"/>
        </a:spcBef>
        <a:spcAft>
          <a:spcPts val="450"/>
        </a:spcAft>
        <a:buSzPct val="65000"/>
        <a:buFont typeface="Wingdings" panose="05000000000000000000" pitchFamily="2" charset="2"/>
        <a:buChar char="q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225"/>
        </a:spcBef>
        <a:spcAft>
          <a:spcPts val="45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703B-2FA3-4B78-B360-08386ECE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62648"/>
            <a:ext cx="7620000" cy="15903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Re-inventing and Integrating Annual Economic Survey Programs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D27E-B24B-4A03-9D9E-F26FA1ED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257800"/>
            <a:ext cx="76200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Edward Morgan - Discussant</a:t>
            </a:r>
          </a:p>
          <a:p>
            <a:r>
              <a:rPr lang="en-US" dirty="0"/>
              <a:t>2021 FCSM Research and Policy Conference</a:t>
            </a:r>
          </a:p>
          <a:p>
            <a:r>
              <a:rPr lang="en-US" dirty="0"/>
              <a:t>November 2, 2021</a:t>
            </a:r>
          </a:p>
        </p:txBody>
      </p:sp>
    </p:spTree>
    <p:extLst>
      <p:ext uri="{BB962C8B-B14F-4D97-AF65-F5344CB8AC3E}">
        <p14:creationId xmlns:p14="http://schemas.microsoft.com/office/powerpoint/2010/main" val="3506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AFF8-0497-4B96-AB27-A0B6D688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What’s the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5988-1436-4FF6-871A-5133097D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Stay relevant!</a:t>
            </a:r>
          </a:p>
          <a:p>
            <a:r>
              <a:rPr lang="en-US" sz="2800" dirty="0"/>
              <a:t>Improve efficiency and consistency</a:t>
            </a:r>
          </a:p>
          <a:p>
            <a:r>
              <a:rPr lang="en-US" sz="2800" dirty="0"/>
              <a:t>Meet data users needs</a:t>
            </a:r>
          </a:p>
          <a:p>
            <a:r>
              <a:rPr lang="en-US" sz="2800" dirty="0"/>
              <a:t>Provide timely, granular, and standardized data</a:t>
            </a:r>
          </a:p>
          <a:p>
            <a:r>
              <a:rPr lang="en-US" sz="2800" dirty="0"/>
              <a:t>Improve response rates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0874-B5FE-4793-AB02-3D366F9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8D8B1-1E6E-4372-A898-27E3D53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6020-534F-47BB-BCA3-3944579C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Stakeholder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3896-A0F2-4350-9099-655997DD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and stakeholder involvement</a:t>
            </a:r>
          </a:p>
          <a:p>
            <a:endParaRPr lang="en-US" sz="2800" dirty="0"/>
          </a:p>
          <a:p>
            <a:r>
              <a:rPr lang="en-US" sz="2800" dirty="0"/>
              <a:t>Solicitation of feedback</a:t>
            </a:r>
          </a:p>
          <a:p>
            <a:pPr lvl="2"/>
            <a:r>
              <a:rPr lang="en-US" sz="2400" dirty="0"/>
              <a:t>BEA, BLS, FRB, CMS, etc.</a:t>
            </a:r>
          </a:p>
          <a:p>
            <a:pPr lvl="2"/>
            <a:r>
              <a:rPr lang="en-US" sz="2400" dirty="0"/>
              <a:t>Within BEA: Regional, International, National teams</a:t>
            </a:r>
          </a:p>
          <a:p>
            <a:pPr lvl="2"/>
            <a:r>
              <a:rPr lang="en-US" sz="2400" dirty="0"/>
              <a:t>408 unique revenue questions that span ARTS, AWTS, ACES, ASM, M3, and SAS</a:t>
            </a:r>
          </a:p>
          <a:p>
            <a:pPr lvl="2"/>
            <a:r>
              <a:rPr lang="en-US" sz="2400" dirty="0"/>
              <a:t>Assets</a:t>
            </a:r>
          </a:p>
          <a:p>
            <a:pPr lvl="2"/>
            <a:r>
              <a:rPr lang="en-US" sz="2400" dirty="0"/>
              <a:t>Expenses</a:t>
            </a:r>
          </a:p>
          <a:p>
            <a:endParaRPr lang="en-US" dirty="0"/>
          </a:p>
          <a:p>
            <a:pPr marL="5953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7D60-636B-4613-8236-D69D9383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FE94-AE96-4C70-9EFA-E15B3661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101-3626-46CF-8B4A-CD997E35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914400"/>
          </a:xfrm>
        </p:spPr>
        <p:txBody>
          <a:bodyPr>
            <a:noAutofit/>
          </a:bodyPr>
          <a:lstStyle/>
          <a:p>
            <a:r>
              <a:rPr lang="en-US" sz="4400" dirty="0"/>
              <a:t>Stakeholder Experience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56E5-B546-431E-911E-4106EE7D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Stakeholder involvement</a:t>
            </a:r>
          </a:p>
          <a:p>
            <a:pPr lvl="1"/>
            <a:r>
              <a:rPr lang="en-US" sz="2400" dirty="0"/>
              <a:t>How does the stakeholder use data item?</a:t>
            </a:r>
          </a:p>
          <a:p>
            <a:pPr lvl="1"/>
            <a:r>
              <a:rPr lang="en-US" sz="2400" dirty="0"/>
              <a:t>Is this data item </a:t>
            </a:r>
            <a:r>
              <a:rPr lang="en-US" sz="2400" i="1" dirty="0"/>
              <a:t>critical</a:t>
            </a:r>
            <a:r>
              <a:rPr lang="en-US" sz="2400" dirty="0"/>
              <a:t> to the stakeholder?  </a:t>
            </a:r>
          </a:p>
          <a:p>
            <a:pPr lvl="1"/>
            <a:r>
              <a:rPr lang="en-US" sz="2400" dirty="0"/>
              <a:t>If data item is not critical, why and what other source is being used?</a:t>
            </a:r>
          </a:p>
          <a:p>
            <a:pPr lvl="1"/>
            <a:r>
              <a:rPr lang="en-US" sz="2400" dirty="0"/>
              <a:t>What stakeholder product is produced using data item?</a:t>
            </a:r>
          </a:p>
          <a:p>
            <a:pPr lvl="1"/>
            <a:r>
              <a:rPr lang="en-US" sz="2400" dirty="0"/>
              <a:t>What NAICS level and geographic level is needed?</a:t>
            </a:r>
          </a:p>
          <a:p>
            <a:pPr lvl="1"/>
            <a:r>
              <a:rPr lang="en-US" sz="2400" dirty="0"/>
              <a:t>When does the stakeholder need data item?</a:t>
            </a:r>
          </a:p>
          <a:p>
            <a:r>
              <a:rPr lang="en-US" sz="2800" dirty="0"/>
              <a:t>Follow-ups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E4C1-A23F-4F56-A4BF-B98D099E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9ABF8-54D9-41DB-A2EA-08CCFDF6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A7B1-7ADB-40BC-AB19-AF438762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Upcoming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D8C2-6E65-4C9E-9964-7A87B5A3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Feedback channels</a:t>
            </a:r>
          </a:p>
          <a:p>
            <a:r>
              <a:rPr lang="en-US" sz="2800" dirty="0"/>
              <a:t>Timeseries continuity</a:t>
            </a:r>
          </a:p>
          <a:p>
            <a:r>
              <a:rPr lang="en-US" sz="2800" dirty="0"/>
              <a:t>Industry classification </a:t>
            </a:r>
          </a:p>
          <a:p>
            <a:r>
              <a:rPr lang="en-US" sz="2800" dirty="0"/>
              <a:t>Data release timing and distribution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917D-1A9B-4856-876B-56F74DA7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694D-C1D3-46E1-8FD4-F22239DA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5CF2-BD25-4A53-B3D8-29B1B64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5944-834F-4483-8B1E-08787F2A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Pilot survey</a:t>
            </a:r>
          </a:p>
          <a:p>
            <a:pPr lvl="1"/>
            <a:r>
              <a:rPr lang="en-US" sz="2400" dirty="0"/>
              <a:t>Review results</a:t>
            </a:r>
          </a:p>
          <a:p>
            <a:r>
              <a:rPr lang="en-US" sz="2800" dirty="0"/>
              <a:t>Cognitive testing</a:t>
            </a:r>
          </a:p>
          <a:p>
            <a:pPr lvl="1"/>
            <a:r>
              <a:rPr lang="en-US" sz="2400" dirty="0"/>
              <a:t>Respondent education</a:t>
            </a:r>
          </a:p>
          <a:p>
            <a:pPr lvl="1"/>
            <a:r>
              <a:rPr lang="en-US" sz="2400" dirty="0"/>
              <a:t>Stakeholder debriefs</a:t>
            </a:r>
          </a:p>
          <a:p>
            <a:r>
              <a:rPr lang="en-US" sz="2800" dirty="0"/>
              <a:t>Continued stakeholder engagement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48D2-63EA-49D4-8409-6818DEE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9A02-11B8-4C90-813E-C23F0E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3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A-Colors">
      <a:dk1>
        <a:srgbClr val="000000"/>
      </a:dk1>
      <a:lt1>
        <a:srgbClr val="FFFFFF"/>
      </a:lt1>
      <a:dk2>
        <a:srgbClr val="004C97"/>
      </a:dk2>
      <a:lt2>
        <a:srgbClr val="FFE9C3"/>
      </a:lt2>
      <a:accent1>
        <a:srgbClr val="004C97"/>
      </a:accent1>
      <a:accent2>
        <a:srgbClr val="C3D7EE"/>
      </a:accent2>
      <a:accent3>
        <a:srgbClr val="D86018"/>
      </a:accent3>
      <a:accent4>
        <a:srgbClr val="F2A900"/>
      </a:accent4>
      <a:accent5>
        <a:srgbClr val="9EA2A2"/>
      </a:accent5>
      <a:accent6>
        <a:srgbClr val="DCDEDF"/>
      </a:accent6>
      <a:hlink>
        <a:srgbClr val="004C97"/>
      </a:hlink>
      <a:folHlink>
        <a:srgbClr val="801F4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01CEA31-487C-41CF-8CE5-B37A3C3AB4AA}" vid="{3B9D1D78-8116-43A7-9BB1-339A7D5A8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BEA-Presentation</Template>
  <TotalTime>9836</TotalTime>
  <Words>208</Words>
  <Application>Microsoft Office PowerPoint</Application>
  <PresentationFormat>On-screen Show (4:3)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Gotham HTF</vt:lpstr>
      <vt:lpstr>Wingdings</vt:lpstr>
      <vt:lpstr>Office Theme</vt:lpstr>
      <vt:lpstr>Re-inventing and Integrating Annual Economic Survey Programs  </vt:lpstr>
      <vt:lpstr>What’s the Motivation?</vt:lpstr>
      <vt:lpstr>Stakeholder Experience</vt:lpstr>
      <vt:lpstr>Stakeholder Experience (cont.)</vt:lpstr>
      <vt:lpstr>Upcoming Challenges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Run Update</dc:title>
  <dc:creator>Goulder, Rachel</dc:creator>
  <cp:lastModifiedBy>Ted Morgan</cp:lastModifiedBy>
  <cp:revision>137</cp:revision>
  <cp:lastPrinted>2021-10-27T20:17:53Z</cp:lastPrinted>
  <dcterms:created xsi:type="dcterms:W3CDTF">2021-05-03T13:02:16Z</dcterms:created>
  <dcterms:modified xsi:type="dcterms:W3CDTF">2021-10-27T21:27:45Z</dcterms:modified>
</cp:coreProperties>
</file>