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21"/>
  </p:notesMasterIdLst>
  <p:sldIdLst>
    <p:sldId id="256" r:id="rId6"/>
    <p:sldId id="400" r:id="rId7"/>
    <p:sldId id="3370" r:id="rId8"/>
    <p:sldId id="3353" r:id="rId9"/>
    <p:sldId id="3354" r:id="rId10"/>
    <p:sldId id="3396" r:id="rId11"/>
    <p:sldId id="325" r:id="rId12"/>
    <p:sldId id="307" r:id="rId13"/>
    <p:sldId id="323" r:id="rId14"/>
    <p:sldId id="3385" r:id="rId15"/>
    <p:sldId id="3352" r:id="rId16"/>
    <p:sldId id="294" r:id="rId17"/>
    <p:sldId id="3346" r:id="rId18"/>
    <p:sldId id="3359" r:id="rId19"/>
    <p:sldId id="3361" r:id="rId2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24EB14F-3DA9-4306-8105-0AE66C735BD7}">
          <p14:sldIdLst>
            <p14:sldId id="256"/>
            <p14:sldId id="400"/>
            <p14:sldId id="3370"/>
            <p14:sldId id="3353"/>
            <p14:sldId id="3354"/>
            <p14:sldId id="3396"/>
            <p14:sldId id="325"/>
            <p14:sldId id="307"/>
            <p14:sldId id="323"/>
            <p14:sldId id="3385"/>
            <p14:sldId id="3352"/>
            <p14:sldId id="294"/>
            <p14:sldId id="3346"/>
            <p14:sldId id="3359"/>
            <p14:sldId id="336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gdell, Heather M." initials="CHM" lastIdx="3" clrIdx="0">
    <p:extLst>
      <p:ext uri="{19B8F6BF-5375-455C-9EA6-DF929625EA0E}">
        <p15:presenceInfo xmlns:p15="http://schemas.microsoft.com/office/powerpoint/2012/main" userId="S::HCOGDELL@MITRE.ORG::99d39e4a-f8ca-4fe3-b1ea-057dfc75de64" providerId="AD"/>
      </p:ext>
    </p:extLst>
  </p:cmAuthor>
  <p:cmAuthor id="2" name="Kathryn Bonney (CENSUS/ADDC FED)" initials="KB(F" lastIdx="1" clrIdx="1">
    <p:extLst>
      <p:ext uri="{19B8F6BF-5375-455C-9EA6-DF929625EA0E}">
        <p15:presenceInfo xmlns:p15="http://schemas.microsoft.com/office/powerpoint/2012/main" userId="S-1-5-21-2418650581-3053253586-2785318765-3954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892" autoAdjust="0"/>
    <p:restoredTop sz="55229" autoAdjust="0"/>
  </p:normalViewPr>
  <p:slideViewPr>
    <p:cSldViewPr snapToGrid="0">
      <p:cViewPr varScale="1">
        <p:scale>
          <a:sx n="63" d="100"/>
          <a:sy n="63" d="100"/>
        </p:scale>
        <p:origin x="1632"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5" d="100"/>
          <a:sy n="85" d="100"/>
        </p:scale>
        <p:origin x="3846"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5"/>
          </a:xfrm>
          <a:prstGeom prst="rect">
            <a:avLst/>
          </a:prstGeom>
        </p:spPr>
        <p:txBody>
          <a:bodyPr vert="horz" lIns="108850" tIns="54425" rIns="108850" bIns="54425" rtlCol="0"/>
          <a:lstStyle>
            <a:lvl1pPr algn="l">
              <a:defRPr sz="1400"/>
            </a:lvl1pPr>
          </a:lstStyle>
          <a:p>
            <a:endParaRPr lang="en-US" dirty="0"/>
          </a:p>
        </p:txBody>
      </p:sp>
      <p:sp>
        <p:nvSpPr>
          <p:cNvPr id="3" name="Date Placeholder 2"/>
          <p:cNvSpPr>
            <a:spLocks noGrp="1"/>
          </p:cNvSpPr>
          <p:nvPr>
            <p:ph type="dt" idx="1"/>
          </p:nvPr>
        </p:nvSpPr>
        <p:spPr>
          <a:xfrm>
            <a:off x="3970938" y="0"/>
            <a:ext cx="3037840" cy="466435"/>
          </a:xfrm>
          <a:prstGeom prst="rect">
            <a:avLst/>
          </a:prstGeom>
        </p:spPr>
        <p:txBody>
          <a:bodyPr vert="horz" lIns="108850" tIns="54425" rIns="108850" bIns="54425" rtlCol="0"/>
          <a:lstStyle>
            <a:lvl1pPr algn="r">
              <a:defRPr sz="1400"/>
            </a:lvl1pPr>
          </a:lstStyle>
          <a:p>
            <a:fld id="{545B527A-731F-4316-A55B-D6F52588EB0F}" type="datetimeFigureOut">
              <a:rPr lang="en-US" smtClean="0"/>
              <a:t>10/26/2021</a:t>
            </a:fld>
            <a:endParaRPr lang="en-US" dirty="0"/>
          </a:p>
        </p:txBody>
      </p:sp>
      <p:sp>
        <p:nvSpPr>
          <p:cNvPr id="4" name="Slide Image Placeholder 3"/>
          <p:cNvSpPr>
            <a:spLocks noGrp="1" noRot="1" noChangeAspect="1"/>
          </p:cNvSpPr>
          <p:nvPr>
            <p:ph type="sldImg" idx="2"/>
          </p:nvPr>
        </p:nvSpPr>
        <p:spPr>
          <a:xfrm>
            <a:off x="715963" y="1162050"/>
            <a:ext cx="5578475" cy="3138488"/>
          </a:xfrm>
          <a:prstGeom prst="rect">
            <a:avLst/>
          </a:prstGeom>
          <a:noFill/>
          <a:ln w="12700">
            <a:solidFill>
              <a:prstClr val="black"/>
            </a:solidFill>
          </a:ln>
        </p:spPr>
        <p:txBody>
          <a:bodyPr vert="horz" lIns="108850" tIns="54425" rIns="108850" bIns="54425"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108850" tIns="54425" rIns="108850" bIns="54425"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4"/>
          </a:xfrm>
          <a:prstGeom prst="rect">
            <a:avLst/>
          </a:prstGeom>
        </p:spPr>
        <p:txBody>
          <a:bodyPr vert="horz" lIns="108850" tIns="54425" rIns="108850" bIns="54425"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70938" y="8829967"/>
            <a:ext cx="3037840" cy="466434"/>
          </a:xfrm>
          <a:prstGeom prst="rect">
            <a:avLst/>
          </a:prstGeom>
        </p:spPr>
        <p:txBody>
          <a:bodyPr vert="horz" lIns="108850" tIns="54425" rIns="108850" bIns="54425" rtlCol="0" anchor="b"/>
          <a:lstStyle>
            <a:lvl1pPr algn="r">
              <a:defRPr sz="1400"/>
            </a:lvl1pPr>
          </a:lstStyle>
          <a:p>
            <a:fld id="{D71A8971-5F0B-4911-87AC-F8CFD894A892}" type="slidenum">
              <a:rPr lang="en-US" smtClean="0"/>
              <a:t>‹#›</a:t>
            </a:fld>
            <a:endParaRPr lang="en-US" dirty="0"/>
          </a:p>
        </p:txBody>
      </p:sp>
    </p:spTree>
    <p:extLst>
      <p:ext uri="{BB962C8B-B14F-4D97-AF65-F5344CB8AC3E}">
        <p14:creationId xmlns:p14="http://schemas.microsoft.com/office/powerpoint/2010/main" val="4003051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71A8971-5F0B-4911-87AC-F8CFD894A892}" type="slidenum">
              <a:rPr lang="en-US" smtClean="0"/>
              <a:t>1</a:t>
            </a:fld>
            <a:endParaRPr lang="en-US" dirty="0"/>
          </a:p>
        </p:txBody>
      </p:sp>
    </p:spTree>
    <p:extLst>
      <p:ext uri="{BB962C8B-B14F-4D97-AF65-F5344CB8AC3E}">
        <p14:creationId xmlns:p14="http://schemas.microsoft.com/office/powerpoint/2010/main" val="3267126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lgn="l">
              <a:buNone/>
            </a:pPr>
            <a:endParaRPr lang="en-US" dirty="0"/>
          </a:p>
        </p:txBody>
      </p:sp>
      <p:sp>
        <p:nvSpPr>
          <p:cNvPr id="4" name="Slide Number Placeholder 3"/>
          <p:cNvSpPr>
            <a:spLocks noGrp="1"/>
          </p:cNvSpPr>
          <p:nvPr>
            <p:ph type="sldNum" sz="quarter" idx="5"/>
          </p:nvPr>
        </p:nvSpPr>
        <p:spPr/>
        <p:txBody>
          <a:bodyPr/>
          <a:lstStyle/>
          <a:p>
            <a:fld id="{D71A8971-5F0B-4911-87AC-F8CFD894A892}" type="slidenum">
              <a:rPr lang="en-US" smtClean="0"/>
              <a:t>10</a:t>
            </a:fld>
            <a:endParaRPr lang="en-US" dirty="0"/>
          </a:p>
        </p:txBody>
      </p:sp>
    </p:spTree>
    <p:extLst>
      <p:ext uri="{BB962C8B-B14F-4D97-AF65-F5344CB8AC3E}">
        <p14:creationId xmlns:p14="http://schemas.microsoft.com/office/powerpoint/2010/main" val="38815930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3EB99418-829B-4EA3-8A9E-9716F8110FCE}" type="slidenum">
              <a:rPr lang="en-US" smtClean="0"/>
              <a:t>11</a:t>
            </a:fld>
            <a:endParaRPr lang="en-US" dirty="0"/>
          </a:p>
        </p:txBody>
      </p:sp>
    </p:spTree>
    <p:extLst>
      <p:ext uri="{BB962C8B-B14F-4D97-AF65-F5344CB8AC3E}">
        <p14:creationId xmlns:p14="http://schemas.microsoft.com/office/powerpoint/2010/main" val="19973312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1A8971-5F0B-4911-87AC-F8CFD894A892}" type="slidenum">
              <a:rPr lang="en-US" smtClean="0"/>
              <a:t>12</a:t>
            </a:fld>
            <a:endParaRPr lang="en-US" dirty="0"/>
          </a:p>
        </p:txBody>
      </p:sp>
    </p:spTree>
    <p:extLst>
      <p:ext uri="{BB962C8B-B14F-4D97-AF65-F5344CB8AC3E}">
        <p14:creationId xmlns:p14="http://schemas.microsoft.com/office/powerpoint/2010/main" val="13568506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1A8971-5F0B-4911-87AC-F8CFD894A892}" type="slidenum">
              <a:rPr lang="en-US" smtClean="0"/>
              <a:t>13</a:t>
            </a:fld>
            <a:endParaRPr lang="en-US" dirty="0"/>
          </a:p>
        </p:txBody>
      </p:sp>
    </p:spTree>
    <p:extLst>
      <p:ext uri="{BB962C8B-B14F-4D97-AF65-F5344CB8AC3E}">
        <p14:creationId xmlns:p14="http://schemas.microsoft.com/office/powerpoint/2010/main" val="39242214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99418-829B-4EA3-8A9E-9716F8110FCE}" type="slidenum">
              <a:rPr lang="en-US" smtClean="0"/>
              <a:t>14</a:t>
            </a:fld>
            <a:endParaRPr lang="en-US" dirty="0"/>
          </a:p>
        </p:txBody>
      </p:sp>
    </p:spTree>
    <p:extLst>
      <p:ext uri="{BB962C8B-B14F-4D97-AF65-F5344CB8AC3E}">
        <p14:creationId xmlns:p14="http://schemas.microsoft.com/office/powerpoint/2010/main" val="22529958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1A8971-5F0B-4911-87AC-F8CFD894A892}" type="slidenum">
              <a:rPr lang="en-US" smtClean="0"/>
              <a:t>15</a:t>
            </a:fld>
            <a:endParaRPr lang="en-US" dirty="0"/>
          </a:p>
        </p:txBody>
      </p:sp>
    </p:spTree>
    <p:extLst>
      <p:ext uri="{BB962C8B-B14F-4D97-AF65-F5344CB8AC3E}">
        <p14:creationId xmlns:p14="http://schemas.microsoft.com/office/powerpoint/2010/main" val="960933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1A8971-5F0B-4911-87AC-F8CFD894A892}" type="slidenum">
              <a:rPr lang="en-US" smtClean="0"/>
              <a:t>2</a:t>
            </a:fld>
            <a:endParaRPr lang="en-US" dirty="0"/>
          </a:p>
        </p:txBody>
      </p:sp>
    </p:spTree>
    <p:extLst>
      <p:ext uri="{BB962C8B-B14F-4D97-AF65-F5344CB8AC3E}">
        <p14:creationId xmlns:p14="http://schemas.microsoft.com/office/powerpoint/2010/main" val="3837816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71A8971-5F0B-4911-87AC-F8CFD894A892}" type="slidenum">
              <a:rPr lang="en-US" smtClean="0"/>
              <a:t>3</a:t>
            </a:fld>
            <a:endParaRPr lang="en-US" dirty="0"/>
          </a:p>
        </p:txBody>
      </p:sp>
    </p:spTree>
    <p:extLst>
      <p:ext uri="{BB962C8B-B14F-4D97-AF65-F5344CB8AC3E}">
        <p14:creationId xmlns:p14="http://schemas.microsoft.com/office/powerpoint/2010/main" val="14008222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3EB99418-829B-4EA3-8A9E-9716F8110FCE}" type="slidenum">
              <a:rPr lang="en-US" smtClean="0"/>
              <a:t>4</a:t>
            </a:fld>
            <a:endParaRPr lang="en-US" dirty="0"/>
          </a:p>
        </p:txBody>
      </p:sp>
    </p:spTree>
    <p:extLst>
      <p:ext uri="{BB962C8B-B14F-4D97-AF65-F5344CB8AC3E}">
        <p14:creationId xmlns:p14="http://schemas.microsoft.com/office/powerpoint/2010/main" val="2648548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99418-829B-4EA3-8A9E-9716F8110FCE}" type="slidenum">
              <a:rPr lang="en-US" smtClean="0"/>
              <a:t>5</a:t>
            </a:fld>
            <a:endParaRPr lang="en-US" dirty="0"/>
          </a:p>
        </p:txBody>
      </p:sp>
    </p:spTree>
    <p:extLst>
      <p:ext uri="{BB962C8B-B14F-4D97-AF65-F5344CB8AC3E}">
        <p14:creationId xmlns:p14="http://schemas.microsoft.com/office/powerpoint/2010/main" val="13392716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99418-829B-4EA3-8A9E-9716F8110FCE}" type="slidenum">
              <a:rPr lang="en-US" smtClean="0"/>
              <a:t>6</a:t>
            </a:fld>
            <a:endParaRPr lang="en-US" dirty="0"/>
          </a:p>
        </p:txBody>
      </p:sp>
    </p:spTree>
    <p:extLst>
      <p:ext uri="{BB962C8B-B14F-4D97-AF65-F5344CB8AC3E}">
        <p14:creationId xmlns:p14="http://schemas.microsoft.com/office/powerpoint/2010/main" val="3112957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71A8971-5F0B-4911-87AC-F8CFD894A892}" type="slidenum">
              <a:rPr lang="en-US" smtClean="0"/>
              <a:t>7</a:t>
            </a:fld>
            <a:endParaRPr lang="en-US" dirty="0"/>
          </a:p>
        </p:txBody>
      </p:sp>
    </p:spTree>
    <p:extLst>
      <p:ext uri="{BB962C8B-B14F-4D97-AF65-F5344CB8AC3E}">
        <p14:creationId xmlns:p14="http://schemas.microsoft.com/office/powerpoint/2010/main" val="10445345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1A8971-5F0B-4911-87AC-F8CFD894A892}" type="slidenum">
              <a:rPr lang="en-US" smtClean="0"/>
              <a:t>8</a:t>
            </a:fld>
            <a:endParaRPr lang="en-US" dirty="0"/>
          </a:p>
        </p:txBody>
      </p:sp>
    </p:spTree>
    <p:extLst>
      <p:ext uri="{BB962C8B-B14F-4D97-AF65-F5344CB8AC3E}">
        <p14:creationId xmlns:p14="http://schemas.microsoft.com/office/powerpoint/2010/main" val="33252678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D71A8971-5F0B-4911-87AC-F8CFD894A892}" type="slidenum">
              <a:rPr lang="en-US" smtClean="0"/>
              <a:t>9</a:t>
            </a:fld>
            <a:endParaRPr lang="en-US" dirty="0"/>
          </a:p>
        </p:txBody>
      </p:sp>
    </p:spTree>
    <p:extLst>
      <p:ext uri="{BB962C8B-B14F-4D97-AF65-F5344CB8AC3E}">
        <p14:creationId xmlns:p14="http://schemas.microsoft.com/office/powerpoint/2010/main" val="415942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BFE6D4-27A9-4AE4-9EAE-AF75F97B179B}" type="slidenum">
              <a:rPr lang="en-US" smtClean="0"/>
              <a:t>‹#›</a:t>
            </a:fld>
            <a:endParaRPr lang="en-US" dirty="0"/>
          </a:p>
        </p:txBody>
      </p:sp>
    </p:spTree>
    <p:extLst>
      <p:ext uri="{BB962C8B-B14F-4D97-AF65-F5344CB8AC3E}">
        <p14:creationId xmlns:p14="http://schemas.microsoft.com/office/powerpoint/2010/main" val="3538886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BFE6D4-27A9-4AE4-9EAE-AF75F97B179B}" type="slidenum">
              <a:rPr lang="en-US" smtClean="0"/>
              <a:t>‹#›</a:t>
            </a:fld>
            <a:endParaRPr lang="en-US" dirty="0"/>
          </a:p>
        </p:txBody>
      </p:sp>
    </p:spTree>
    <p:extLst>
      <p:ext uri="{BB962C8B-B14F-4D97-AF65-F5344CB8AC3E}">
        <p14:creationId xmlns:p14="http://schemas.microsoft.com/office/powerpoint/2010/main" val="2235996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BFE6D4-27A9-4AE4-9EAE-AF75F97B179B}" type="slidenum">
              <a:rPr lang="en-US" smtClean="0"/>
              <a:t>‹#›</a:t>
            </a:fld>
            <a:endParaRPr lang="en-US" dirty="0"/>
          </a:p>
        </p:txBody>
      </p:sp>
    </p:spTree>
    <p:extLst>
      <p:ext uri="{BB962C8B-B14F-4D97-AF65-F5344CB8AC3E}">
        <p14:creationId xmlns:p14="http://schemas.microsoft.com/office/powerpoint/2010/main" val="4163367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BFE6D4-27A9-4AE4-9EAE-AF75F97B179B}" type="slidenum">
              <a:rPr lang="en-US" smtClean="0"/>
              <a:t>‹#›</a:t>
            </a:fld>
            <a:endParaRPr lang="en-US" dirty="0"/>
          </a:p>
        </p:txBody>
      </p:sp>
    </p:spTree>
    <p:extLst>
      <p:ext uri="{BB962C8B-B14F-4D97-AF65-F5344CB8AC3E}">
        <p14:creationId xmlns:p14="http://schemas.microsoft.com/office/powerpoint/2010/main" val="1397848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BFE6D4-27A9-4AE4-9EAE-AF75F97B179B}" type="slidenum">
              <a:rPr lang="en-US" smtClean="0"/>
              <a:t>‹#›</a:t>
            </a:fld>
            <a:endParaRPr lang="en-US" dirty="0"/>
          </a:p>
        </p:txBody>
      </p:sp>
    </p:spTree>
    <p:extLst>
      <p:ext uri="{BB962C8B-B14F-4D97-AF65-F5344CB8AC3E}">
        <p14:creationId xmlns:p14="http://schemas.microsoft.com/office/powerpoint/2010/main" val="3074466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BFE6D4-27A9-4AE4-9EAE-AF75F97B179B}" type="slidenum">
              <a:rPr lang="en-US" smtClean="0"/>
              <a:t>‹#›</a:t>
            </a:fld>
            <a:endParaRPr lang="en-US" dirty="0"/>
          </a:p>
        </p:txBody>
      </p:sp>
    </p:spTree>
    <p:extLst>
      <p:ext uri="{BB962C8B-B14F-4D97-AF65-F5344CB8AC3E}">
        <p14:creationId xmlns:p14="http://schemas.microsoft.com/office/powerpoint/2010/main" val="2440443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4BFE6D4-27A9-4AE4-9EAE-AF75F97B179B}" type="slidenum">
              <a:rPr lang="en-US" smtClean="0"/>
              <a:t>‹#›</a:t>
            </a:fld>
            <a:endParaRPr lang="en-US" dirty="0"/>
          </a:p>
        </p:txBody>
      </p:sp>
    </p:spTree>
    <p:extLst>
      <p:ext uri="{BB962C8B-B14F-4D97-AF65-F5344CB8AC3E}">
        <p14:creationId xmlns:p14="http://schemas.microsoft.com/office/powerpoint/2010/main" val="4100245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4BFE6D4-27A9-4AE4-9EAE-AF75F97B179B}" type="slidenum">
              <a:rPr lang="en-US" smtClean="0"/>
              <a:t>‹#›</a:t>
            </a:fld>
            <a:endParaRPr lang="en-US" dirty="0"/>
          </a:p>
        </p:txBody>
      </p:sp>
    </p:spTree>
    <p:extLst>
      <p:ext uri="{BB962C8B-B14F-4D97-AF65-F5344CB8AC3E}">
        <p14:creationId xmlns:p14="http://schemas.microsoft.com/office/powerpoint/2010/main" val="3132675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4BFE6D4-27A9-4AE4-9EAE-AF75F97B179B}" type="slidenum">
              <a:rPr lang="en-US" smtClean="0"/>
              <a:t>‹#›</a:t>
            </a:fld>
            <a:endParaRPr lang="en-US" dirty="0"/>
          </a:p>
        </p:txBody>
      </p:sp>
    </p:spTree>
    <p:extLst>
      <p:ext uri="{BB962C8B-B14F-4D97-AF65-F5344CB8AC3E}">
        <p14:creationId xmlns:p14="http://schemas.microsoft.com/office/powerpoint/2010/main" val="190899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BFE6D4-27A9-4AE4-9EAE-AF75F97B179B}" type="slidenum">
              <a:rPr lang="en-US" smtClean="0"/>
              <a:t>‹#›</a:t>
            </a:fld>
            <a:endParaRPr lang="en-US" dirty="0"/>
          </a:p>
        </p:txBody>
      </p:sp>
    </p:spTree>
    <p:extLst>
      <p:ext uri="{BB962C8B-B14F-4D97-AF65-F5344CB8AC3E}">
        <p14:creationId xmlns:p14="http://schemas.microsoft.com/office/powerpoint/2010/main" val="4079300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BFE6D4-27A9-4AE4-9EAE-AF75F97B179B}" type="slidenum">
              <a:rPr lang="en-US" smtClean="0"/>
              <a:t>‹#›</a:t>
            </a:fld>
            <a:endParaRPr lang="en-US" dirty="0"/>
          </a:p>
        </p:txBody>
      </p:sp>
    </p:spTree>
    <p:extLst>
      <p:ext uri="{BB962C8B-B14F-4D97-AF65-F5344CB8AC3E}">
        <p14:creationId xmlns:p14="http://schemas.microsoft.com/office/powerpoint/2010/main" val="3085702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a:solidFill>
                  <a:schemeClr val="tx1">
                    <a:tint val="75000"/>
                  </a:schemeClr>
                </a:solidFill>
              </a:defRPr>
            </a:lvl1pPr>
          </a:lstStyle>
          <a:p>
            <a:fld id="{24BFE6D4-27A9-4AE4-9EAE-AF75F97B179B}" type="slidenum">
              <a:rPr lang="en-US" smtClean="0"/>
              <a:pPr/>
              <a:t>‹#›</a:t>
            </a:fld>
            <a:endParaRPr lang="en-US" dirty="0"/>
          </a:p>
        </p:txBody>
      </p:sp>
      <p:pic>
        <p:nvPicPr>
          <p:cNvPr id="7" name="Picture 6">
            <a:extLst>
              <a:ext uri="{FF2B5EF4-FFF2-40B4-BE49-F238E27FC236}">
                <a16:creationId xmlns:a16="http://schemas.microsoft.com/office/drawing/2014/main" id="{709DBF00-6528-42F1-B328-44F742AF3A8A}"/>
              </a:ext>
            </a:extLst>
          </p:cNvPr>
          <p:cNvPicPr>
            <a:picLocks noGrp="1" noSelect="1" noRot="1" noMove="1" noResize="1" noEditPoints="1" noAdjustHandles="1" noChangeArrowheads="1" noChangeShapeType="1"/>
          </p:cNvPicPr>
          <p:nvPr userDrawn="1">
            <p:custDataLst>
              <p:tags r:id="rId13"/>
            </p:custDataLst>
          </p:nvPr>
        </p:nvPicPr>
        <p:blipFill>
          <a:blip r:embed="rId14">
            <a:extLst>
              <a:ext uri="{28A0092B-C50C-407E-A947-70E740481C1C}">
                <a14:useLocalDpi xmlns:a14="http://schemas.microsoft.com/office/drawing/2010/main" val="0"/>
              </a:ext>
            </a:extLst>
          </a:blip>
          <a:stretch>
            <a:fillRect/>
          </a:stretch>
        </p:blipFill>
        <p:spPr>
          <a:xfrm>
            <a:off x="335112" y="6013680"/>
            <a:ext cx="3877392" cy="554784"/>
          </a:xfrm>
          <a:prstGeom prst="rect">
            <a:avLst/>
          </a:prstGeom>
        </p:spPr>
      </p:pic>
    </p:spTree>
    <p:extLst>
      <p:ext uri="{BB962C8B-B14F-4D97-AF65-F5344CB8AC3E}">
        <p14:creationId xmlns:p14="http://schemas.microsoft.com/office/powerpoint/2010/main" val="2099243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package" Target="../embeddings/Microsoft_Excel_Worksheet.xlsx"/></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mailto:James.N.Burton@census.gov"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hyperlink" Target="mailto:Heidi.St.Onge@census.gov" TargetMode="External"/><Relationship Id="rId4" Type="http://schemas.openxmlformats.org/officeDocument/2006/relationships/hyperlink" Target="mailto:Blynda.K.Metcalf@census.gov"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1483246" y="249382"/>
            <a:ext cx="9870554" cy="5444836"/>
          </a:xfrm>
        </p:spPr>
        <p:txBody>
          <a:bodyPr>
            <a:normAutofit/>
          </a:bodyPr>
          <a:lstStyle/>
          <a:p>
            <a:r>
              <a:rPr lang="en-US" sz="6700" b="1" dirty="0">
                <a:solidFill>
                  <a:schemeClr val="tx2"/>
                </a:solidFill>
                <a:effectLst>
                  <a:outerShdw blurRad="38100" dist="38100" dir="2700000" algn="tl">
                    <a:srgbClr val="000000">
                      <a:alpha val="43137"/>
                    </a:srgbClr>
                  </a:outerShdw>
                </a:effectLst>
                <a:latin typeface="+mn-lt"/>
              </a:rPr>
              <a:t>FCSM</a:t>
            </a:r>
            <a:br>
              <a:rPr lang="en-US" sz="6700" b="1" dirty="0">
                <a:solidFill>
                  <a:schemeClr val="tx2"/>
                </a:solidFill>
                <a:effectLst>
                  <a:outerShdw blurRad="38100" dist="38100" dir="2700000" algn="tl">
                    <a:srgbClr val="000000">
                      <a:alpha val="43137"/>
                    </a:srgbClr>
                  </a:outerShdw>
                </a:effectLst>
              </a:rPr>
            </a:br>
            <a:r>
              <a:rPr lang="en-US" sz="6700" b="1" dirty="0">
                <a:solidFill>
                  <a:schemeClr val="tx2"/>
                </a:solidFill>
                <a:effectLst>
                  <a:outerShdw blurRad="38100" dist="38100" dir="2700000" algn="tl">
                    <a:srgbClr val="000000">
                      <a:alpha val="43137"/>
                    </a:srgbClr>
                  </a:outerShdw>
                </a:effectLst>
              </a:rPr>
              <a:t> </a:t>
            </a:r>
            <a:r>
              <a:rPr lang="en-US" sz="4400" b="1" dirty="0">
                <a:solidFill>
                  <a:schemeClr val="tx2"/>
                </a:solidFill>
                <a:effectLst>
                  <a:outerShdw blurRad="38100" dist="38100" dir="2700000" algn="tl">
                    <a:srgbClr val="000000">
                      <a:alpha val="43137"/>
                    </a:srgbClr>
                  </a:outerShdw>
                </a:effectLst>
              </a:rPr>
              <a:t>Determining and Harmonizing Content in Developing the </a:t>
            </a:r>
            <a:br>
              <a:rPr lang="en-US" sz="4400" b="1" dirty="0">
                <a:solidFill>
                  <a:schemeClr val="tx2"/>
                </a:solidFill>
                <a:effectLst>
                  <a:outerShdw blurRad="38100" dist="38100" dir="2700000" algn="tl">
                    <a:srgbClr val="000000">
                      <a:alpha val="43137"/>
                    </a:srgbClr>
                  </a:outerShdw>
                </a:effectLst>
              </a:rPr>
            </a:br>
            <a:r>
              <a:rPr lang="en-US" sz="4400" b="1" dirty="0">
                <a:solidFill>
                  <a:schemeClr val="tx2"/>
                </a:solidFill>
                <a:effectLst>
                  <a:outerShdw blurRad="38100" dist="38100" dir="2700000" algn="tl">
                    <a:srgbClr val="000000">
                      <a:alpha val="43137"/>
                    </a:srgbClr>
                  </a:outerShdw>
                </a:effectLst>
              </a:rPr>
              <a:t>Annual Integrated Economic Survey (AIES)</a:t>
            </a:r>
            <a:br>
              <a:rPr lang="en-US" dirty="0">
                <a:solidFill>
                  <a:schemeClr val="tx2"/>
                </a:solidFill>
              </a:rPr>
            </a:br>
            <a:br>
              <a:rPr lang="en-US" dirty="0">
                <a:solidFill>
                  <a:schemeClr val="tx2"/>
                </a:solidFill>
              </a:rPr>
            </a:br>
            <a:endParaRPr lang="en-US" dirty="0">
              <a:solidFill>
                <a:schemeClr val="accent2"/>
              </a:solidFill>
            </a:endParaRPr>
          </a:p>
        </p:txBody>
      </p:sp>
      <p:sp>
        <p:nvSpPr>
          <p:cNvPr id="3" name="Subtitle 2"/>
          <p:cNvSpPr>
            <a:spLocks noGrp="1"/>
          </p:cNvSpPr>
          <p:nvPr>
            <p:ph type="subTitle" idx="1"/>
          </p:nvPr>
        </p:nvSpPr>
        <p:spPr>
          <a:xfrm>
            <a:off x="1483246" y="1429544"/>
            <a:ext cx="9144000" cy="3087038"/>
          </a:xfrm>
        </p:spPr>
        <p:txBody>
          <a:bodyPr/>
          <a:lstStyle/>
          <a:p>
            <a:br>
              <a:rPr lang="en-US" dirty="0"/>
            </a:br>
            <a:endParaRPr lang="en-US" sz="3600" b="1" dirty="0">
              <a:solidFill>
                <a:schemeClr val="tx2"/>
              </a:solidFill>
              <a:effectLst>
                <a:outerShdw blurRad="38100" dist="38100" dir="2700000" algn="tl">
                  <a:srgbClr val="000000">
                    <a:alpha val="43137"/>
                  </a:srgbClr>
                </a:outerShdw>
              </a:effectLst>
              <a:latin typeface="+mj-lt"/>
              <a:ea typeface="+mj-ea"/>
              <a:cs typeface="+mj-cs"/>
            </a:endParaRPr>
          </a:p>
        </p:txBody>
      </p:sp>
      <p:sp>
        <p:nvSpPr>
          <p:cNvPr id="2" name="Slide Number Placeholder 1"/>
          <p:cNvSpPr>
            <a:spLocks noGrp="1"/>
          </p:cNvSpPr>
          <p:nvPr>
            <p:ph type="sldNum" sz="quarter" idx="12"/>
          </p:nvPr>
        </p:nvSpPr>
        <p:spPr/>
        <p:txBody>
          <a:bodyPr/>
          <a:lstStyle/>
          <a:p>
            <a:fld id="{24BFE6D4-27A9-4AE4-9EAE-AF75F97B179B}" type="slidenum">
              <a:rPr lang="en-US" smtClean="0"/>
              <a:t>1</a:t>
            </a:fld>
            <a:endParaRPr lang="en-US" dirty="0"/>
          </a:p>
        </p:txBody>
      </p:sp>
      <p:sp>
        <p:nvSpPr>
          <p:cNvPr id="6" name="Subtitle 2"/>
          <p:cNvSpPr txBox="1">
            <a:spLocks/>
          </p:cNvSpPr>
          <p:nvPr/>
        </p:nvSpPr>
        <p:spPr>
          <a:xfrm>
            <a:off x="942393" y="4322618"/>
            <a:ext cx="10198600" cy="1714288"/>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a:solidFill>
                  <a:schemeClr val="tx2"/>
                </a:solidFill>
                <a:effectLst>
                  <a:outerShdw blurRad="38100" dist="38100" dir="2700000" algn="tl">
                    <a:srgbClr val="000000">
                      <a:alpha val="43137"/>
                    </a:srgbClr>
                  </a:outerShdw>
                </a:effectLst>
              </a:rPr>
              <a:t>Blynda Metcalf </a:t>
            </a:r>
          </a:p>
          <a:p>
            <a:r>
              <a:rPr lang="en-US" sz="3200" b="1" dirty="0">
                <a:solidFill>
                  <a:schemeClr val="accent6">
                    <a:lumMod val="75000"/>
                  </a:schemeClr>
                </a:solidFill>
                <a:effectLst>
                  <a:outerShdw blurRad="38100" dist="38100" dir="2700000" algn="tl">
                    <a:srgbClr val="000000">
                      <a:alpha val="43137"/>
                    </a:srgbClr>
                  </a:outerShdw>
                </a:effectLst>
              </a:rPr>
              <a:t>November 2021</a:t>
            </a:r>
          </a:p>
          <a:p>
            <a:r>
              <a:rPr lang="en-US" sz="1600" dirty="0">
                <a:solidFill>
                  <a:srgbClr val="FF0000"/>
                </a:solidFill>
              </a:rPr>
              <a:t>Any views expressed are those of the author and not necessarily those of the Census Bureau. The Census Bureau has reviewed this data product for unauthorized disclosure of confidential information. (Approval ID: CBDRB-FY22-ESMD-006-002)</a:t>
            </a:r>
            <a:endParaRPr lang="en-US" sz="1600"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08179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5636"/>
            <a:ext cx="10515600" cy="1285529"/>
          </a:xfrm>
        </p:spPr>
        <p:txBody>
          <a:bodyPr>
            <a:normAutofit fontScale="90000"/>
          </a:bodyPr>
          <a:lstStyle/>
          <a:p>
            <a:pPr algn="ctr"/>
            <a:r>
              <a:rPr lang="en-US" sz="4400" b="1" dirty="0">
                <a:solidFill>
                  <a:schemeClr val="accent6">
                    <a:lumMod val="75000"/>
                  </a:schemeClr>
                </a:solidFill>
                <a:effectLst>
                  <a:outerShdw blurRad="38100" dist="38100" dir="2700000" algn="tl">
                    <a:srgbClr val="000000">
                      <a:alpha val="43137"/>
                    </a:srgbClr>
                  </a:outerShdw>
                </a:effectLst>
                <a:latin typeface="+mn-lt"/>
              </a:rPr>
              <a:t>AIES High-Level Recommendations (continued)</a:t>
            </a:r>
            <a:br>
              <a:rPr lang="en-US" b="1" dirty="0">
                <a:effectLst>
                  <a:outerShdw blurRad="38100" dist="38100" dir="2700000" algn="tl">
                    <a:srgbClr val="000000">
                      <a:alpha val="43137"/>
                    </a:srgbClr>
                  </a:outerShdw>
                </a:effectLst>
              </a:rPr>
            </a:br>
            <a:endParaRPr lang="en-US" dirty="0"/>
          </a:p>
        </p:txBody>
      </p:sp>
      <p:sp>
        <p:nvSpPr>
          <p:cNvPr id="3" name="Content Placeholder 2"/>
          <p:cNvSpPr>
            <a:spLocks noGrp="1"/>
          </p:cNvSpPr>
          <p:nvPr>
            <p:ph idx="1"/>
          </p:nvPr>
        </p:nvSpPr>
        <p:spPr>
          <a:xfrm>
            <a:off x="838200" y="1759528"/>
            <a:ext cx="10515600" cy="4538459"/>
          </a:xfrm>
        </p:spPr>
        <p:txBody>
          <a:bodyPr>
            <a:normAutofit lnSpcReduction="10000"/>
          </a:bodyPr>
          <a:lstStyle/>
          <a:p>
            <a:pPr marL="0" indent="0">
              <a:buNone/>
            </a:pPr>
            <a:r>
              <a:rPr lang="en-US" dirty="0">
                <a:ea typeface="Times New Roman" panose="02020603050405020304" pitchFamily="18" charset="0"/>
                <a:cs typeface="Times New Roman" panose="02020603050405020304" pitchFamily="18" charset="0"/>
              </a:rPr>
              <a:t>Additional Considerations:</a:t>
            </a:r>
          </a:p>
          <a:p>
            <a:pPr marL="0" indent="0">
              <a:buNone/>
            </a:pPr>
            <a:r>
              <a:rPr lang="en-US" dirty="0">
                <a:ea typeface="Times New Roman" panose="02020603050405020304" pitchFamily="18" charset="0"/>
                <a:cs typeface="Times New Roman" panose="02020603050405020304" pitchFamily="18" charset="0"/>
              </a:rPr>
              <a:t>Key impacts to the high-level recommendations:</a:t>
            </a:r>
          </a:p>
          <a:p>
            <a:pPr lvl="1"/>
            <a:r>
              <a:rPr lang="en-US" sz="2800" dirty="0">
                <a:ea typeface="Times New Roman" panose="02020603050405020304" pitchFamily="18" charset="0"/>
                <a:cs typeface="Times New Roman" panose="02020603050405020304" pitchFamily="18" charset="0"/>
              </a:rPr>
              <a:t>EC22 final content</a:t>
            </a:r>
          </a:p>
          <a:p>
            <a:pPr lvl="1"/>
            <a:r>
              <a:rPr lang="en-US" sz="2800" dirty="0">
                <a:ea typeface="Times New Roman" panose="02020603050405020304" pitchFamily="18" charset="0"/>
                <a:cs typeface="Times New Roman" panose="02020603050405020304" pitchFamily="18" charset="0"/>
              </a:rPr>
              <a:t>Cognitive testing</a:t>
            </a:r>
          </a:p>
          <a:p>
            <a:pPr lvl="1"/>
            <a:r>
              <a:rPr lang="en-US" sz="2800" dirty="0">
                <a:ea typeface="Times New Roman" panose="02020603050405020304" pitchFamily="18" charset="0"/>
                <a:cs typeface="Times New Roman" panose="02020603050405020304" pitchFamily="18" charset="0"/>
              </a:rPr>
              <a:t>Additional and ongoing stakeholder feedback</a:t>
            </a:r>
          </a:p>
          <a:p>
            <a:pPr lvl="1"/>
            <a:r>
              <a:rPr lang="en-US" sz="2800" dirty="0">
                <a:ea typeface="Times New Roman" panose="02020603050405020304" pitchFamily="18" charset="0"/>
                <a:cs typeface="Times New Roman" panose="02020603050405020304" pitchFamily="18" charset="0"/>
              </a:rPr>
              <a:t>Sample design</a:t>
            </a:r>
          </a:p>
          <a:p>
            <a:pPr lvl="1"/>
            <a:r>
              <a:rPr lang="en-US" sz="2800" dirty="0">
                <a:ea typeface="Times New Roman" panose="02020603050405020304" pitchFamily="18" charset="0"/>
                <a:cs typeface="Times New Roman" panose="02020603050405020304" pitchFamily="18" charset="0"/>
              </a:rPr>
              <a:t>Tools and platforms</a:t>
            </a:r>
          </a:p>
          <a:p>
            <a:pPr lvl="1"/>
            <a:r>
              <a:rPr lang="en-US" sz="2800" dirty="0">
                <a:ea typeface="Times New Roman" panose="02020603050405020304" pitchFamily="18" charset="0"/>
                <a:cs typeface="Times New Roman" panose="02020603050405020304" pitchFamily="18" charset="0"/>
              </a:rPr>
              <a:t>New content proposed</a:t>
            </a:r>
          </a:p>
          <a:p>
            <a:pPr lvl="1"/>
            <a:r>
              <a:rPr lang="en-US" sz="2800" dirty="0">
                <a:ea typeface="Times New Roman" panose="02020603050405020304" pitchFamily="18" charset="0"/>
                <a:cs typeface="Times New Roman" panose="02020603050405020304" pitchFamily="18" charset="0"/>
              </a:rPr>
              <a:t>Resources</a:t>
            </a:r>
          </a:p>
          <a:p>
            <a:pPr lvl="1"/>
            <a:r>
              <a:rPr lang="en-US" sz="2800" dirty="0">
                <a:ea typeface="Times New Roman" panose="02020603050405020304" pitchFamily="18" charset="0"/>
                <a:cs typeface="Times New Roman" panose="02020603050405020304" pitchFamily="18" charset="0"/>
              </a:rPr>
              <a:t>Other</a:t>
            </a:r>
          </a:p>
          <a:p>
            <a:pPr lvl="1"/>
            <a:endParaRPr lang="en-US" sz="2000" dirty="0">
              <a:ea typeface="Times New Roman" panose="02020603050405020304" pitchFamily="18" charset="0"/>
              <a:cs typeface="Times New Roman" panose="02020603050405020304" pitchFamily="18" charset="0"/>
            </a:endParaRPr>
          </a:p>
          <a:p>
            <a:pPr marL="457200" lvl="1" indent="0">
              <a:buNone/>
            </a:pPr>
            <a:endParaRPr lang="en-US" sz="2000" dirty="0">
              <a:ea typeface="Times New Roman" panose="02020603050405020304" pitchFamily="18" charset="0"/>
              <a:cs typeface="Times New Roman" panose="02020603050405020304" pitchFamily="18" charset="0"/>
            </a:endParaRPr>
          </a:p>
          <a:p>
            <a:endParaRPr lang="en-US" sz="2400" dirty="0">
              <a:ea typeface="Times New Roman" panose="02020603050405020304" pitchFamily="18" charset="0"/>
              <a:cs typeface="Times New Roman" panose="02020603050405020304" pitchFamily="18" charset="0"/>
            </a:endParaRPr>
          </a:p>
          <a:p>
            <a:endParaRPr lang="en-US" sz="2400" dirty="0">
              <a:ea typeface="Times New Roman" panose="02020603050405020304" pitchFamily="18" charset="0"/>
              <a:cs typeface="Times New Roman" panose="02020603050405020304" pitchFamily="18" charset="0"/>
            </a:endParaRPr>
          </a:p>
          <a:p>
            <a:endParaRPr lang="en-US" sz="2400" dirty="0"/>
          </a:p>
        </p:txBody>
      </p:sp>
      <p:sp>
        <p:nvSpPr>
          <p:cNvPr id="4" name="Slide Number Placeholder 3"/>
          <p:cNvSpPr>
            <a:spLocks noGrp="1"/>
          </p:cNvSpPr>
          <p:nvPr>
            <p:ph type="sldNum" sz="quarter" idx="12"/>
          </p:nvPr>
        </p:nvSpPr>
        <p:spPr/>
        <p:txBody>
          <a:bodyPr/>
          <a:lstStyle/>
          <a:p>
            <a:fld id="{24BFE6D4-27A9-4AE4-9EAE-AF75F97B179B}" type="slidenum">
              <a:rPr lang="en-US" smtClean="0"/>
              <a:t>10</a:t>
            </a:fld>
            <a:endParaRPr lang="en-US" dirty="0"/>
          </a:p>
        </p:txBody>
      </p:sp>
    </p:spTree>
    <p:extLst>
      <p:ext uri="{BB962C8B-B14F-4D97-AF65-F5344CB8AC3E}">
        <p14:creationId xmlns:p14="http://schemas.microsoft.com/office/powerpoint/2010/main" val="3238665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267"/>
            <a:ext cx="10515600" cy="1068455"/>
          </a:xfrm>
        </p:spPr>
        <p:txBody>
          <a:bodyPr>
            <a:normAutofit/>
          </a:bodyPr>
          <a:lstStyle/>
          <a:p>
            <a:pPr algn="ctr"/>
            <a:r>
              <a:rPr lang="en-US" sz="4800" b="1" dirty="0">
                <a:solidFill>
                  <a:schemeClr val="tx2"/>
                </a:solidFill>
                <a:effectLst>
                  <a:outerShdw blurRad="38100" dist="38100" dir="2700000" algn="tl">
                    <a:srgbClr val="000000">
                      <a:alpha val="43137"/>
                    </a:srgbClr>
                  </a:outerShdw>
                </a:effectLst>
                <a:latin typeface="+mn-lt"/>
              </a:rPr>
              <a:t>Phase II:  Annual Content Harmonization</a:t>
            </a:r>
            <a:endParaRPr lang="en-US" sz="4800" b="1" dirty="0">
              <a:solidFill>
                <a:srgbClr val="00206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BBACFD52-2FE6-465F-A9AE-457C9CC1513A}"/>
              </a:ext>
            </a:extLst>
          </p:cNvPr>
          <p:cNvSpPr>
            <a:spLocks noGrp="1"/>
          </p:cNvSpPr>
          <p:nvPr>
            <p:ph idx="1"/>
          </p:nvPr>
        </p:nvSpPr>
        <p:spPr>
          <a:xfrm>
            <a:off x="430306" y="896701"/>
            <a:ext cx="11304494" cy="5172405"/>
          </a:xfrm>
        </p:spPr>
        <p:txBody>
          <a:bodyPr>
            <a:normAutofit/>
          </a:bodyPr>
          <a:lstStyle/>
          <a:p>
            <a:pPr marL="457200" lvl="1" indent="0">
              <a:buNone/>
            </a:pPr>
            <a:endParaRPr lang="en-US" sz="600" dirty="0"/>
          </a:p>
          <a:p>
            <a:pPr marL="457200" lvl="1" indent="0">
              <a:buNone/>
            </a:pPr>
            <a:endParaRPr lang="en-US" sz="500" dirty="0"/>
          </a:p>
          <a:p>
            <a:pPr marL="0" indent="0">
              <a:buNone/>
            </a:pPr>
            <a:r>
              <a:rPr lang="en-US" dirty="0"/>
              <a:t>Content Harmonization (In progress)</a:t>
            </a:r>
          </a:p>
          <a:p>
            <a:pPr lvl="1"/>
            <a:r>
              <a:rPr lang="en-US" sz="2000" dirty="0"/>
              <a:t>Continue to engage stakeholders and identify data gaps</a:t>
            </a:r>
          </a:p>
          <a:p>
            <a:pPr lvl="1"/>
            <a:r>
              <a:rPr lang="en-US" sz="2000" dirty="0"/>
              <a:t>Work with other AIES teams to develop a collection framework</a:t>
            </a:r>
          </a:p>
          <a:p>
            <a:pPr lvl="1"/>
            <a:r>
              <a:rPr lang="en-US" sz="2000" dirty="0"/>
              <a:t>Research feasibility of high-level recommendations</a:t>
            </a:r>
          </a:p>
          <a:p>
            <a:pPr lvl="1"/>
            <a:r>
              <a:rPr lang="en-US" sz="2000" dirty="0"/>
              <a:t>Standardize all content for in-scope surveys</a:t>
            </a:r>
          </a:p>
          <a:p>
            <a:pPr lvl="2"/>
            <a:r>
              <a:rPr lang="en-US" sz="1600" dirty="0"/>
              <a:t>Align with the economic census where possible</a:t>
            </a:r>
          </a:p>
          <a:p>
            <a:pPr lvl="2"/>
            <a:r>
              <a:rPr lang="en-US" sz="1600" dirty="0"/>
              <a:t>Question wording and item numbers where possible</a:t>
            </a:r>
          </a:p>
          <a:p>
            <a:pPr lvl="2"/>
            <a:r>
              <a:rPr lang="en-US" sz="1600" dirty="0"/>
              <a:t>Topic headings</a:t>
            </a:r>
          </a:p>
          <a:p>
            <a:pPr lvl="2"/>
            <a:r>
              <a:rPr lang="en-US" sz="1600" dirty="0"/>
              <a:t>Instructions</a:t>
            </a:r>
          </a:p>
          <a:p>
            <a:pPr lvl="2"/>
            <a:r>
              <a:rPr lang="en-US" sz="1600" dirty="0"/>
              <a:t>Include/exclude statements</a:t>
            </a:r>
          </a:p>
          <a:p>
            <a:pPr lvl="2"/>
            <a:r>
              <a:rPr lang="en-US" sz="1600" dirty="0"/>
              <a:t>Additional information pop-ups</a:t>
            </a:r>
          </a:p>
          <a:p>
            <a:pPr marL="457200" lvl="1" indent="0">
              <a:buNone/>
            </a:pPr>
            <a:endParaRPr lang="en-US" dirty="0"/>
          </a:p>
          <a:p>
            <a:endParaRPr lang="en-US" dirty="0"/>
          </a:p>
        </p:txBody>
      </p:sp>
      <p:sp>
        <p:nvSpPr>
          <p:cNvPr id="7" name="Rectangle 6">
            <a:extLst>
              <a:ext uri="{FF2B5EF4-FFF2-40B4-BE49-F238E27FC236}">
                <a16:creationId xmlns:a16="http://schemas.microsoft.com/office/drawing/2014/main" id="{5F464623-9A81-48EB-BEDC-F5D077E6E21E}"/>
              </a:ext>
            </a:extLst>
          </p:cNvPr>
          <p:cNvSpPr/>
          <p:nvPr/>
        </p:nvSpPr>
        <p:spPr>
          <a:xfrm>
            <a:off x="5974813" y="3244334"/>
            <a:ext cx="242374" cy="369332"/>
          </a:xfrm>
          <a:prstGeom prst="rect">
            <a:avLst/>
          </a:prstGeom>
        </p:spPr>
        <p:txBody>
          <a:bodyPr wrap="none">
            <a:spAutoFit/>
          </a:bodyPr>
          <a:lstStyle/>
          <a:p>
            <a:r>
              <a:rPr lang="en-US" dirty="0">
                <a:solidFill>
                  <a:srgbClr val="000000"/>
                </a:solidFill>
                <a:latin typeface="Times New Roman" panose="02020603050405020304" pitchFamily="18" charset="0"/>
              </a:rPr>
              <a:t> </a:t>
            </a:r>
            <a:endParaRPr lang="en-US" dirty="0"/>
          </a:p>
        </p:txBody>
      </p:sp>
      <p:sp>
        <p:nvSpPr>
          <p:cNvPr id="4" name="Slide Number Placeholder 3">
            <a:extLst>
              <a:ext uri="{FF2B5EF4-FFF2-40B4-BE49-F238E27FC236}">
                <a16:creationId xmlns:a16="http://schemas.microsoft.com/office/drawing/2014/main" id="{E421F8AF-A9B2-4EBC-A6F6-30C550A0391F}"/>
              </a:ext>
            </a:extLst>
          </p:cNvPr>
          <p:cNvSpPr>
            <a:spLocks noGrp="1"/>
          </p:cNvSpPr>
          <p:nvPr>
            <p:ph type="sldNum" sz="quarter" idx="12"/>
          </p:nvPr>
        </p:nvSpPr>
        <p:spPr/>
        <p:txBody>
          <a:bodyPr/>
          <a:lstStyle/>
          <a:p>
            <a:fld id="{24BFE6D4-27A9-4AE4-9EAE-AF75F97B179B}" type="slidenum">
              <a:rPr lang="en-US" smtClean="0"/>
              <a:t>11</a:t>
            </a:fld>
            <a:endParaRPr lang="en-US" dirty="0"/>
          </a:p>
        </p:txBody>
      </p:sp>
    </p:spTree>
    <p:extLst>
      <p:ext uri="{BB962C8B-B14F-4D97-AF65-F5344CB8AC3E}">
        <p14:creationId xmlns:p14="http://schemas.microsoft.com/office/powerpoint/2010/main" val="1774684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86435"/>
          </a:xfrm>
        </p:spPr>
        <p:txBody>
          <a:bodyPr>
            <a:normAutofit/>
          </a:bodyPr>
          <a:lstStyle/>
          <a:p>
            <a:pPr algn="ctr"/>
            <a:r>
              <a:rPr lang="en-US" sz="3600" b="1" dirty="0">
                <a:solidFill>
                  <a:schemeClr val="tx2"/>
                </a:solidFill>
                <a:effectLst>
                  <a:outerShdw blurRad="38100" dist="38100" dir="2700000" algn="tl">
                    <a:srgbClr val="000000">
                      <a:alpha val="43137"/>
                    </a:srgbClr>
                  </a:outerShdw>
                </a:effectLst>
                <a:latin typeface="+mn-lt"/>
              </a:rPr>
              <a:t>Phase II:  Annual Content Harmonization (continued)</a:t>
            </a:r>
            <a:endParaRPr lang="en-US" sz="36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161289"/>
            <a:ext cx="10515600" cy="4572000"/>
          </a:xfrm>
        </p:spPr>
        <p:txBody>
          <a:bodyPr>
            <a:normAutofit/>
          </a:bodyPr>
          <a:lstStyle/>
          <a:p>
            <a:pPr marL="0" indent="0">
              <a:buNone/>
            </a:pPr>
            <a:endParaRPr lang="en-US" sz="1400" dirty="0"/>
          </a:p>
          <a:p>
            <a:pPr lvl="2"/>
            <a:endParaRPr lang="en-US" sz="1400" dirty="0"/>
          </a:p>
          <a:p>
            <a:endParaRPr lang="en-US" sz="2200" dirty="0"/>
          </a:p>
        </p:txBody>
      </p:sp>
      <p:sp>
        <p:nvSpPr>
          <p:cNvPr id="4" name="Slide Number Placeholder 3"/>
          <p:cNvSpPr>
            <a:spLocks noGrp="1"/>
          </p:cNvSpPr>
          <p:nvPr>
            <p:ph type="sldNum" sz="quarter" idx="12"/>
          </p:nvPr>
        </p:nvSpPr>
        <p:spPr/>
        <p:txBody>
          <a:bodyPr/>
          <a:lstStyle/>
          <a:p>
            <a:fld id="{24BFE6D4-27A9-4AE4-9EAE-AF75F97B179B}" type="slidenum">
              <a:rPr lang="en-US" smtClean="0"/>
              <a:t>12</a:t>
            </a:fld>
            <a:endParaRPr lang="en-US" dirty="0"/>
          </a:p>
        </p:txBody>
      </p:sp>
      <p:graphicFrame>
        <p:nvGraphicFramePr>
          <p:cNvPr id="5" name="Object 4">
            <a:extLst>
              <a:ext uri="{FF2B5EF4-FFF2-40B4-BE49-F238E27FC236}">
                <a16:creationId xmlns:a16="http://schemas.microsoft.com/office/drawing/2014/main" id="{E83379B9-E90E-468A-AA24-EA5054FCA102}"/>
              </a:ext>
            </a:extLst>
          </p:cNvPr>
          <p:cNvGraphicFramePr>
            <a:graphicFrameLocks noChangeAspect="1"/>
          </p:cNvGraphicFramePr>
          <p:nvPr>
            <p:extLst>
              <p:ext uri="{D42A27DB-BD31-4B8C-83A1-F6EECF244321}">
                <p14:modId xmlns:p14="http://schemas.microsoft.com/office/powerpoint/2010/main" val="4047070182"/>
              </p:ext>
            </p:extLst>
          </p:nvPr>
        </p:nvGraphicFramePr>
        <p:xfrm>
          <a:off x="1205345" y="1136650"/>
          <a:ext cx="9767455" cy="4709968"/>
        </p:xfrm>
        <a:graphic>
          <a:graphicData uri="http://schemas.openxmlformats.org/presentationml/2006/ole">
            <mc:AlternateContent xmlns:mc="http://schemas.openxmlformats.org/markup-compatibility/2006">
              <mc:Choice xmlns:v="urn:schemas-microsoft-com:vml" Requires="v">
                <p:oleObj spid="_x0000_s1039" name="Worksheet" r:id="rId4" imgW="8010565" imgH="4581401" progId="Excel.Sheet.12">
                  <p:embed/>
                </p:oleObj>
              </mc:Choice>
              <mc:Fallback>
                <p:oleObj name="Worksheet" r:id="rId4" imgW="8010565" imgH="4581401" progId="Excel.Sheet.12">
                  <p:embed/>
                  <p:pic>
                    <p:nvPicPr>
                      <p:cNvPr id="0" name=""/>
                      <p:cNvPicPr/>
                      <p:nvPr/>
                    </p:nvPicPr>
                    <p:blipFill>
                      <a:blip r:embed="rId5"/>
                      <a:stretch>
                        <a:fillRect/>
                      </a:stretch>
                    </p:blipFill>
                    <p:spPr>
                      <a:xfrm>
                        <a:off x="1205345" y="1136650"/>
                        <a:ext cx="9767455" cy="4709968"/>
                      </a:xfrm>
                      <a:prstGeom prst="rect">
                        <a:avLst/>
                      </a:prstGeom>
                    </p:spPr>
                  </p:pic>
                </p:oleObj>
              </mc:Fallback>
            </mc:AlternateContent>
          </a:graphicData>
        </a:graphic>
      </p:graphicFrame>
    </p:spTree>
    <p:extLst>
      <p:ext uri="{BB962C8B-B14F-4D97-AF65-F5344CB8AC3E}">
        <p14:creationId xmlns:p14="http://schemas.microsoft.com/office/powerpoint/2010/main" val="4157340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795131" y="427418"/>
            <a:ext cx="10856542" cy="1401381"/>
          </a:xfrm>
        </p:spPr>
        <p:txBody>
          <a:bodyPr>
            <a:normAutofit fontScale="90000"/>
          </a:bodyPr>
          <a:lstStyle/>
          <a:p>
            <a:br>
              <a:rPr lang="en-US" sz="5400" b="1" dirty="0">
                <a:solidFill>
                  <a:srgbClr val="0033CC"/>
                </a:solidFill>
                <a:effectLst>
                  <a:outerShdw blurRad="38100" dist="38100" dir="2700000" algn="tl">
                    <a:srgbClr val="000000">
                      <a:alpha val="43137"/>
                    </a:srgbClr>
                  </a:outerShdw>
                </a:effectLst>
                <a:latin typeface="+mn-lt"/>
              </a:rPr>
            </a:br>
            <a:br>
              <a:rPr lang="en-US" sz="5400" b="1" dirty="0">
                <a:solidFill>
                  <a:srgbClr val="0033CC"/>
                </a:solidFill>
                <a:effectLst>
                  <a:outerShdw blurRad="38100" dist="38100" dir="2700000" algn="tl">
                    <a:srgbClr val="000000">
                      <a:alpha val="43137"/>
                    </a:srgbClr>
                  </a:outerShdw>
                </a:effectLst>
                <a:latin typeface="+mn-lt"/>
              </a:rPr>
            </a:br>
            <a:r>
              <a:rPr lang="en-US" sz="5400" b="1" dirty="0">
                <a:solidFill>
                  <a:schemeClr val="tx2"/>
                </a:solidFill>
                <a:effectLst>
                  <a:outerShdw blurRad="38100" dist="38100" dir="2700000" algn="tl">
                    <a:srgbClr val="000000">
                      <a:alpha val="43137"/>
                    </a:srgbClr>
                  </a:outerShdw>
                </a:effectLst>
                <a:latin typeface="+mn-lt"/>
              </a:rPr>
              <a:t>Phase II:  Annual Content Harmonization (continued)</a:t>
            </a:r>
            <a:br>
              <a:rPr lang="en-US" sz="4000" dirty="0">
                <a:solidFill>
                  <a:schemeClr val="tx2"/>
                </a:solidFill>
                <a:effectLst>
                  <a:outerShdw blurRad="38100" dist="38100" dir="2700000" algn="tl">
                    <a:srgbClr val="000000">
                      <a:alpha val="43137"/>
                    </a:srgbClr>
                  </a:outerShdw>
                </a:effectLst>
                <a:latin typeface="+mn-lt"/>
              </a:rPr>
            </a:br>
            <a:endParaRPr lang="en-US" sz="3100" b="1" dirty="0">
              <a:latin typeface="+mn-lt"/>
            </a:endParaRPr>
          </a:p>
        </p:txBody>
      </p:sp>
      <p:sp>
        <p:nvSpPr>
          <p:cNvPr id="3" name="Subtitle 2"/>
          <p:cNvSpPr>
            <a:spLocks noGrp="1"/>
          </p:cNvSpPr>
          <p:nvPr>
            <p:ph type="subTitle" idx="1"/>
          </p:nvPr>
        </p:nvSpPr>
        <p:spPr>
          <a:xfrm>
            <a:off x="795130" y="2008910"/>
            <a:ext cx="10558670" cy="3503994"/>
          </a:xfrm>
        </p:spPr>
        <p:txBody>
          <a:bodyPr>
            <a:normAutofit/>
          </a:bodyPr>
          <a:lstStyle/>
          <a:p>
            <a:pPr algn="l"/>
            <a:r>
              <a:rPr lang="en-US" sz="3200" dirty="0"/>
              <a:t>Future Goals &amp; Milestones:</a:t>
            </a:r>
          </a:p>
          <a:p>
            <a:pPr marL="342900" indent="-342900" algn="l">
              <a:buFont typeface="Arial" panose="020B0604020202020204" pitchFamily="34" charset="0"/>
              <a:buChar char="•"/>
            </a:pPr>
            <a:r>
              <a:rPr lang="en-US" sz="3200" dirty="0"/>
              <a:t>Finalize content by February 2022</a:t>
            </a:r>
          </a:p>
          <a:p>
            <a:pPr marL="342900" indent="-342900" algn="l">
              <a:buFont typeface="Arial" panose="020B0604020202020204" pitchFamily="34" charset="0"/>
              <a:buChar char="•"/>
            </a:pPr>
            <a:r>
              <a:rPr lang="en-US" sz="3200" dirty="0"/>
              <a:t>Standardize variable names </a:t>
            </a:r>
          </a:p>
          <a:p>
            <a:pPr marL="342900" indent="-342900" algn="l">
              <a:buFont typeface="Arial" panose="020B0604020202020204" pitchFamily="34" charset="0"/>
              <a:buChar char="•"/>
            </a:pPr>
            <a:r>
              <a:rPr lang="en-US" sz="3200" dirty="0"/>
              <a:t>Incorporate cognitive testing and pilot survey results</a:t>
            </a:r>
            <a:endParaRPr lang="en-US" sz="800" dirty="0"/>
          </a:p>
          <a:p>
            <a:pPr marL="342900" indent="-342900" algn="l">
              <a:buFont typeface="Arial" panose="020B0604020202020204" pitchFamily="34" charset="0"/>
              <a:buChar char="•"/>
            </a:pPr>
            <a:r>
              <a:rPr lang="en-US" sz="3200" dirty="0"/>
              <a:t>Develop plans for programming content in the production collection instrument</a:t>
            </a:r>
          </a:p>
          <a:p>
            <a:pPr marL="342900" indent="-342900" algn="l">
              <a:buFont typeface="Arial" panose="020B0604020202020204" pitchFamily="34" charset="0"/>
              <a:buChar char="•"/>
            </a:pPr>
            <a:endParaRPr lang="en-US" dirty="0"/>
          </a:p>
          <a:p>
            <a:pPr marL="800100" lvl="1" indent="-342900" algn="l">
              <a:buFont typeface="Arial" panose="020B0604020202020204" pitchFamily="34" charset="0"/>
              <a:buChar char="•"/>
            </a:pPr>
            <a:endParaRPr lang="en-US" dirty="0"/>
          </a:p>
          <a:p>
            <a:pPr marL="800100" lvl="1" indent="-342900" algn="l">
              <a:buFont typeface="Arial" panose="020B0604020202020204" pitchFamily="34" charset="0"/>
              <a:buChar char="•"/>
            </a:pPr>
            <a:endParaRPr lang="en-US" dirty="0"/>
          </a:p>
          <a:p>
            <a:pPr algn="l"/>
            <a:endParaRPr lang="en-US" dirty="0"/>
          </a:p>
        </p:txBody>
      </p:sp>
      <p:sp>
        <p:nvSpPr>
          <p:cNvPr id="2" name="Slide Number Placeholder 1"/>
          <p:cNvSpPr>
            <a:spLocks noGrp="1"/>
          </p:cNvSpPr>
          <p:nvPr>
            <p:ph type="sldNum" sz="quarter" idx="12"/>
          </p:nvPr>
        </p:nvSpPr>
        <p:spPr/>
        <p:txBody>
          <a:bodyPr/>
          <a:lstStyle/>
          <a:p>
            <a:fld id="{24BFE6D4-27A9-4AE4-9EAE-AF75F97B179B}" type="slidenum">
              <a:rPr lang="en-US" smtClean="0"/>
              <a:t>13</a:t>
            </a:fld>
            <a:endParaRPr lang="en-US" dirty="0"/>
          </a:p>
        </p:txBody>
      </p:sp>
    </p:spTree>
    <p:extLst>
      <p:ext uri="{BB962C8B-B14F-4D97-AF65-F5344CB8AC3E}">
        <p14:creationId xmlns:p14="http://schemas.microsoft.com/office/powerpoint/2010/main" val="3499451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08"/>
            <a:ext cx="10515600" cy="1325563"/>
          </a:xfrm>
        </p:spPr>
        <p:txBody>
          <a:bodyPr>
            <a:noAutofit/>
          </a:bodyPr>
          <a:lstStyle/>
          <a:p>
            <a:pPr algn="ctr"/>
            <a:r>
              <a:rPr lang="en-US" sz="4800" b="1" dirty="0">
                <a:solidFill>
                  <a:schemeClr val="tx2"/>
                </a:solidFill>
                <a:effectLst>
                  <a:outerShdw blurRad="38100" dist="38100" dir="2700000" algn="tl">
                    <a:srgbClr val="000000">
                      <a:alpha val="43137"/>
                    </a:srgbClr>
                  </a:outerShdw>
                </a:effectLst>
                <a:latin typeface="+mn-lt"/>
              </a:rPr>
              <a:t>Collection Instrument Draft Modular Design</a:t>
            </a:r>
            <a:endParaRPr lang="en-US" sz="4800" b="1" dirty="0">
              <a:solidFill>
                <a:srgbClr val="0033CC"/>
              </a:solidFill>
              <a:effectLst>
                <a:outerShdw blurRad="38100" dist="38100" dir="2700000" algn="tl">
                  <a:srgbClr val="000000">
                    <a:alpha val="43137"/>
                  </a:srgbClr>
                </a:outerShdw>
              </a:effectLst>
              <a:latin typeface="+mn-lt"/>
            </a:endParaRPr>
          </a:p>
        </p:txBody>
      </p:sp>
      <p:sp>
        <p:nvSpPr>
          <p:cNvPr id="5" name="Footer Placeholder 4"/>
          <p:cNvSpPr>
            <a:spLocks noGrp="1"/>
          </p:cNvSpPr>
          <p:nvPr>
            <p:ph type="ftr" sz="quarter" idx="11"/>
          </p:nvPr>
        </p:nvSpPr>
        <p:spPr/>
        <p:txBody>
          <a:bodyPr/>
          <a:lstStyle/>
          <a:p>
            <a:r>
              <a:rPr lang="en-US" dirty="0"/>
              <a:t>Draft - For Internal Use Only - Not Cleared for Public Release</a:t>
            </a:r>
          </a:p>
        </p:txBody>
      </p:sp>
      <p:sp>
        <p:nvSpPr>
          <p:cNvPr id="4" name="Content Placeholder 3">
            <a:extLst>
              <a:ext uri="{FF2B5EF4-FFF2-40B4-BE49-F238E27FC236}">
                <a16:creationId xmlns:a16="http://schemas.microsoft.com/office/drawing/2014/main" id="{BEDA3566-0330-4CF3-886F-61D8C0E2245C}"/>
              </a:ext>
            </a:extLst>
          </p:cNvPr>
          <p:cNvSpPr>
            <a:spLocks noGrp="1"/>
          </p:cNvSpPr>
          <p:nvPr>
            <p:ph sz="half" idx="2"/>
          </p:nvPr>
        </p:nvSpPr>
        <p:spPr>
          <a:xfrm>
            <a:off x="6096000" y="1620982"/>
            <a:ext cx="5661211" cy="4170217"/>
          </a:xfrm>
        </p:spPr>
        <p:txBody>
          <a:bodyPr>
            <a:normAutofit fontScale="92500" lnSpcReduction="20000"/>
          </a:bodyPr>
          <a:lstStyle/>
          <a:p>
            <a:pPr lvl="0"/>
            <a:r>
              <a:rPr lang="en-US" b="1" dirty="0"/>
              <a:t>Module 3</a:t>
            </a:r>
          </a:p>
          <a:p>
            <a:pPr lvl="1"/>
            <a:r>
              <a:rPr lang="en-US" dirty="0"/>
              <a:t>Assets</a:t>
            </a:r>
          </a:p>
          <a:p>
            <a:pPr lvl="1"/>
            <a:r>
              <a:rPr lang="en-US" dirty="0"/>
              <a:t>Liabilities</a:t>
            </a:r>
          </a:p>
          <a:p>
            <a:pPr lvl="1"/>
            <a:r>
              <a:rPr lang="en-US" dirty="0"/>
              <a:t>Inventories</a:t>
            </a:r>
          </a:p>
          <a:p>
            <a:pPr lvl="1"/>
            <a:r>
              <a:rPr lang="en-US" dirty="0"/>
              <a:t>Capital Expenditures</a:t>
            </a:r>
          </a:p>
          <a:p>
            <a:pPr marL="457200" lvl="1" indent="0">
              <a:buNone/>
            </a:pPr>
            <a:endParaRPr lang="en-US" dirty="0"/>
          </a:p>
          <a:p>
            <a:pPr marL="457200" lvl="1" indent="0">
              <a:buNone/>
            </a:pPr>
            <a:endParaRPr lang="en-US" dirty="0"/>
          </a:p>
          <a:p>
            <a:pPr marL="457200" lvl="1" indent="0">
              <a:buNone/>
            </a:pPr>
            <a:endParaRPr lang="en-US" dirty="0"/>
          </a:p>
          <a:p>
            <a:pPr lvl="0"/>
            <a:r>
              <a:rPr lang="en-US" b="1" dirty="0"/>
              <a:t>Module 4</a:t>
            </a:r>
          </a:p>
          <a:p>
            <a:pPr lvl="1"/>
            <a:r>
              <a:rPr lang="en-US" dirty="0"/>
              <a:t>All other topics not previously covered</a:t>
            </a:r>
          </a:p>
          <a:p>
            <a:pPr marL="914400" lvl="2" indent="0">
              <a:buNone/>
            </a:pPr>
            <a:endParaRPr lang="en-US" dirty="0"/>
          </a:p>
          <a:p>
            <a:endParaRPr lang="en-US" dirty="0"/>
          </a:p>
        </p:txBody>
      </p:sp>
      <p:sp>
        <p:nvSpPr>
          <p:cNvPr id="3" name="Content Placeholder 2">
            <a:extLst>
              <a:ext uri="{FF2B5EF4-FFF2-40B4-BE49-F238E27FC236}">
                <a16:creationId xmlns:a16="http://schemas.microsoft.com/office/drawing/2014/main" id="{BBACFD52-2FE6-465F-A9AE-457C9CC1513A}"/>
              </a:ext>
            </a:extLst>
          </p:cNvPr>
          <p:cNvSpPr>
            <a:spLocks noGrp="1"/>
          </p:cNvSpPr>
          <p:nvPr>
            <p:ph sz="half" idx="1"/>
          </p:nvPr>
        </p:nvSpPr>
        <p:spPr>
          <a:xfrm>
            <a:off x="1039906" y="1620981"/>
            <a:ext cx="4845424" cy="3983687"/>
          </a:xfrm>
        </p:spPr>
        <p:txBody>
          <a:bodyPr>
            <a:normAutofit fontScale="92500" lnSpcReduction="20000"/>
          </a:bodyPr>
          <a:lstStyle/>
          <a:p>
            <a:pPr lvl="0"/>
            <a:r>
              <a:rPr lang="en-US" b="1" dirty="0"/>
              <a:t>Module 1</a:t>
            </a:r>
          </a:p>
          <a:p>
            <a:pPr lvl="1"/>
            <a:r>
              <a:rPr lang="en-US" dirty="0"/>
              <a:t>Business Classification</a:t>
            </a:r>
          </a:p>
          <a:p>
            <a:pPr lvl="1"/>
            <a:r>
              <a:rPr lang="en-US" dirty="0"/>
              <a:t>Business Characteristics</a:t>
            </a:r>
          </a:p>
          <a:p>
            <a:pPr lvl="2"/>
            <a:r>
              <a:rPr lang="en-US" dirty="0"/>
              <a:t>Operational Status</a:t>
            </a:r>
          </a:p>
          <a:p>
            <a:pPr lvl="2"/>
            <a:r>
              <a:rPr lang="en-US" dirty="0"/>
              <a:t>Organizational Change</a:t>
            </a:r>
          </a:p>
          <a:p>
            <a:pPr lvl="1"/>
            <a:r>
              <a:rPr lang="en-US" dirty="0"/>
              <a:t>High-level Company Totals</a:t>
            </a:r>
          </a:p>
          <a:p>
            <a:pPr lvl="1"/>
            <a:r>
              <a:rPr lang="en-US" dirty="0"/>
              <a:t>Collection Process</a:t>
            </a:r>
          </a:p>
          <a:p>
            <a:pPr marL="457200" lvl="1" indent="0">
              <a:buNone/>
            </a:pPr>
            <a:endParaRPr lang="en-US" dirty="0"/>
          </a:p>
          <a:p>
            <a:pPr lvl="0"/>
            <a:r>
              <a:rPr lang="en-US" b="1" dirty="0"/>
              <a:t>Module 2</a:t>
            </a:r>
          </a:p>
          <a:p>
            <a:pPr lvl="1"/>
            <a:r>
              <a:rPr lang="en-US" dirty="0"/>
              <a:t>Detailed Revenues</a:t>
            </a:r>
          </a:p>
          <a:p>
            <a:pPr lvl="1"/>
            <a:r>
              <a:rPr lang="en-US" dirty="0"/>
              <a:t>Products</a:t>
            </a:r>
          </a:p>
          <a:p>
            <a:pPr lvl="1"/>
            <a:r>
              <a:rPr lang="en-US" dirty="0"/>
              <a:t>Detailed Expenses</a:t>
            </a:r>
          </a:p>
          <a:p>
            <a:pPr lvl="1"/>
            <a:endParaRPr lang="en-US" dirty="0"/>
          </a:p>
        </p:txBody>
      </p:sp>
    </p:spTree>
    <p:extLst>
      <p:ext uri="{BB962C8B-B14F-4D97-AF65-F5344CB8AC3E}">
        <p14:creationId xmlns:p14="http://schemas.microsoft.com/office/powerpoint/2010/main" val="2745413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4BFE6D4-27A9-4AE4-9EAE-AF75F97B179B}" type="slidenum">
              <a:rPr lang="en-US" smtClean="0"/>
              <a:t>15</a:t>
            </a:fld>
            <a:endParaRPr lang="en-US" dirty="0"/>
          </a:p>
        </p:txBody>
      </p:sp>
      <p:sp>
        <p:nvSpPr>
          <p:cNvPr id="9" name="TextBox 8">
            <a:extLst>
              <a:ext uri="{FF2B5EF4-FFF2-40B4-BE49-F238E27FC236}">
                <a16:creationId xmlns:a16="http://schemas.microsoft.com/office/drawing/2014/main" id="{DB92C7F3-4A77-43C9-8F90-B6E9C062FC68}"/>
              </a:ext>
            </a:extLst>
          </p:cNvPr>
          <p:cNvSpPr txBox="1"/>
          <p:nvPr/>
        </p:nvSpPr>
        <p:spPr>
          <a:xfrm>
            <a:off x="1233055" y="1625600"/>
            <a:ext cx="10120746" cy="2369880"/>
          </a:xfrm>
          <a:prstGeom prst="rect">
            <a:avLst/>
          </a:prstGeom>
          <a:noFill/>
          <a:ln w="57150">
            <a:noFill/>
          </a:ln>
        </p:spPr>
        <p:txBody>
          <a:bodyPr wrap="square" rtlCol="0">
            <a:spAutoFit/>
          </a:bodyPr>
          <a:lstStyle/>
          <a:p>
            <a:pPr algn="ctr"/>
            <a:endParaRPr lang="en-US" sz="3200" b="1" dirty="0">
              <a:effectLst>
                <a:outerShdw blurRad="38100" dist="38100" dir="2700000" algn="tl">
                  <a:srgbClr val="000000">
                    <a:alpha val="43137"/>
                  </a:srgbClr>
                </a:outerShdw>
              </a:effectLst>
              <a:hlinkClick r:id="rId3"/>
            </a:endParaRPr>
          </a:p>
          <a:p>
            <a:r>
              <a:rPr lang="en-US" sz="3200" b="1" dirty="0">
                <a:effectLst>
                  <a:outerShdw blurRad="38100" dist="38100" dir="2700000" algn="tl">
                    <a:srgbClr val="000000">
                      <a:alpha val="43137"/>
                    </a:srgbClr>
                  </a:outerShdw>
                </a:effectLst>
                <a:hlinkClick r:id="rId4"/>
              </a:rPr>
              <a:t>Blynda.K.Metcalf@census.gov</a:t>
            </a:r>
            <a:r>
              <a:rPr lang="en-US" sz="3200" b="1" dirty="0">
                <a:effectLst>
                  <a:outerShdw blurRad="38100" dist="38100" dir="2700000" algn="tl">
                    <a:srgbClr val="000000">
                      <a:alpha val="43137"/>
                    </a:srgbClr>
                  </a:outerShdw>
                </a:effectLst>
              </a:rPr>
              <a:t> – AIES Product Owner</a:t>
            </a:r>
          </a:p>
          <a:p>
            <a:endParaRPr lang="en-US" sz="1200" b="1" dirty="0">
              <a:effectLst>
                <a:outerShdw blurRad="38100" dist="38100" dir="2700000" algn="tl">
                  <a:srgbClr val="000000">
                    <a:alpha val="43137"/>
                  </a:srgbClr>
                </a:outerShdw>
              </a:effectLst>
            </a:endParaRPr>
          </a:p>
          <a:p>
            <a:r>
              <a:rPr lang="en-US" sz="3200" b="1" dirty="0">
                <a:effectLst>
                  <a:outerShdw blurRad="38100" dist="38100" dir="2700000" algn="tl">
                    <a:srgbClr val="000000">
                      <a:alpha val="43137"/>
                    </a:srgbClr>
                  </a:outerShdw>
                </a:effectLst>
                <a:hlinkClick r:id="rId5"/>
              </a:rPr>
              <a:t>Heidi.M.St.Onge@census.gov</a:t>
            </a:r>
            <a:r>
              <a:rPr lang="en-US" sz="3200" b="1" dirty="0">
                <a:effectLst>
                  <a:outerShdw blurRad="38100" dist="38100" dir="2700000" algn="tl">
                    <a:srgbClr val="000000">
                      <a:alpha val="43137"/>
                    </a:srgbClr>
                  </a:outerShdw>
                </a:effectLst>
              </a:rPr>
              <a:t> – AIES Content Determination and Harmonization Team lead</a:t>
            </a:r>
          </a:p>
          <a:p>
            <a:pPr algn="ctr"/>
            <a:endParaRPr lang="en-US" sz="800" b="1" dirty="0">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F4FF1049-A63D-440B-8179-F9B3E5B1E1F4}"/>
              </a:ext>
            </a:extLst>
          </p:cNvPr>
          <p:cNvSpPr txBox="1"/>
          <p:nvPr/>
        </p:nvSpPr>
        <p:spPr>
          <a:xfrm>
            <a:off x="1496291" y="415637"/>
            <a:ext cx="9621982" cy="830997"/>
          </a:xfrm>
          <a:prstGeom prst="rect">
            <a:avLst/>
          </a:prstGeom>
          <a:noFill/>
        </p:spPr>
        <p:txBody>
          <a:bodyPr wrap="square">
            <a:spAutoFit/>
          </a:bodyPr>
          <a:lstStyle/>
          <a:p>
            <a:pPr algn="ctr"/>
            <a:r>
              <a:rPr lang="en-US" sz="4800" b="1" dirty="0">
                <a:solidFill>
                  <a:schemeClr val="accent6">
                    <a:lumMod val="75000"/>
                  </a:schemeClr>
                </a:solidFill>
                <a:effectLst>
                  <a:outerShdw blurRad="38100" dist="38100" dir="2700000" algn="tl">
                    <a:srgbClr val="000000">
                      <a:alpha val="43137"/>
                    </a:srgbClr>
                  </a:outerShdw>
                </a:effectLst>
              </a:rPr>
              <a:t>Contact Information</a:t>
            </a:r>
          </a:p>
        </p:txBody>
      </p:sp>
    </p:spTree>
    <p:extLst>
      <p:ext uri="{BB962C8B-B14F-4D97-AF65-F5344CB8AC3E}">
        <p14:creationId xmlns:p14="http://schemas.microsoft.com/office/powerpoint/2010/main" val="2648082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E3E2C-FFB4-4DEC-93F7-8BCD1FF58A42}"/>
              </a:ext>
            </a:extLst>
          </p:cNvPr>
          <p:cNvSpPr>
            <a:spLocks noGrp="1"/>
          </p:cNvSpPr>
          <p:nvPr>
            <p:ph type="title"/>
          </p:nvPr>
        </p:nvSpPr>
        <p:spPr>
          <a:xfrm>
            <a:off x="838200" y="155287"/>
            <a:ext cx="10515600" cy="1534968"/>
          </a:xfrm>
        </p:spPr>
        <p:txBody>
          <a:bodyPr>
            <a:normAutofit/>
          </a:bodyPr>
          <a:lstStyle/>
          <a:p>
            <a:pPr algn="ctr"/>
            <a:r>
              <a:rPr lang="en-US" sz="4800" b="1" dirty="0">
                <a:solidFill>
                  <a:schemeClr val="tx2"/>
                </a:solidFill>
                <a:effectLst>
                  <a:outerShdw blurRad="38100" dist="38100" dir="2700000" algn="tl">
                    <a:srgbClr val="000000">
                      <a:alpha val="43137"/>
                    </a:srgbClr>
                  </a:outerShdw>
                </a:effectLst>
                <a:latin typeface="+mn-lt"/>
              </a:rPr>
              <a:t>Annual Integrated Economic Survey Content</a:t>
            </a:r>
          </a:p>
        </p:txBody>
      </p:sp>
      <p:sp>
        <p:nvSpPr>
          <p:cNvPr id="3" name="Content Placeholder 2">
            <a:extLst>
              <a:ext uri="{FF2B5EF4-FFF2-40B4-BE49-F238E27FC236}">
                <a16:creationId xmlns:a16="http://schemas.microsoft.com/office/drawing/2014/main" id="{64CD18E7-5681-484A-AA8A-20B172BBB27D}"/>
              </a:ext>
            </a:extLst>
          </p:cNvPr>
          <p:cNvSpPr>
            <a:spLocks noGrp="1"/>
          </p:cNvSpPr>
          <p:nvPr>
            <p:ph idx="1"/>
          </p:nvPr>
        </p:nvSpPr>
        <p:spPr>
          <a:xfrm>
            <a:off x="838200" y="2410691"/>
            <a:ext cx="10744200" cy="2881745"/>
          </a:xfrm>
        </p:spPr>
        <p:txBody>
          <a:bodyPr>
            <a:normAutofit/>
          </a:bodyPr>
          <a:lstStyle/>
          <a:p>
            <a:pPr lvl="2"/>
            <a:r>
              <a:rPr lang="en-US" sz="3600" dirty="0"/>
              <a:t>Phase I: Annual Content Determination</a:t>
            </a:r>
          </a:p>
          <a:p>
            <a:pPr lvl="3"/>
            <a:r>
              <a:rPr lang="en-US" sz="3400" dirty="0"/>
              <a:t>AIES High-level Recommendations</a:t>
            </a:r>
          </a:p>
          <a:p>
            <a:pPr lvl="2"/>
            <a:r>
              <a:rPr lang="en-US" sz="3600" dirty="0"/>
              <a:t>Phase II: Annual Content Harmonization</a:t>
            </a:r>
          </a:p>
          <a:p>
            <a:pPr lvl="3"/>
            <a:r>
              <a:rPr lang="en-US" sz="3400" dirty="0"/>
              <a:t>Collection Instrument Modular Design</a:t>
            </a:r>
          </a:p>
          <a:p>
            <a:pPr lvl="2"/>
            <a:endParaRPr lang="en-US" sz="3600" dirty="0">
              <a:solidFill>
                <a:schemeClr val="accent6">
                  <a:lumMod val="75000"/>
                </a:schemeClr>
              </a:solidFill>
              <a:effectLst>
                <a:outerShdw blurRad="38100" dist="38100" dir="2700000" algn="tl">
                  <a:srgbClr val="000000">
                    <a:alpha val="43137"/>
                  </a:srgbClr>
                </a:outerShdw>
              </a:effectLst>
            </a:endParaRPr>
          </a:p>
          <a:p>
            <a:endParaRPr lang="en-US" sz="4000" dirty="0"/>
          </a:p>
        </p:txBody>
      </p:sp>
      <p:sp>
        <p:nvSpPr>
          <p:cNvPr id="4" name="Slide Number Placeholder 3">
            <a:extLst>
              <a:ext uri="{FF2B5EF4-FFF2-40B4-BE49-F238E27FC236}">
                <a16:creationId xmlns:a16="http://schemas.microsoft.com/office/drawing/2014/main" id="{BB843DFB-E376-4E01-95A1-F8AB7BAFD411}"/>
              </a:ext>
            </a:extLst>
          </p:cNvPr>
          <p:cNvSpPr>
            <a:spLocks noGrp="1"/>
          </p:cNvSpPr>
          <p:nvPr>
            <p:ph type="sldNum" sz="quarter" idx="12"/>
          </p:nvPr>
        </p:nvSpPr>
        <p:spPr/>
        <p:txBody>
          <a:bodyPr/>
          <a:lstStyle/>
          <a:p>
            <a:fld id="{24BFE6D4-27A9-4AE4-9EAE-AF75F97B179B}" type="slidenum">
              <a:rPr lang="en-US" smtClean="0"/>
              <a:t>2</a:t>
            </a:fld>
            <a:endParaRPr lang="en-US" dirty="0"/>
          </a:p>
        </p:txBody>
      </p:sp>
    </p:spTree>
    <p:extLst>
      <p:ext uri="{BB962C8B-B14F-4D97-AF65-F5344CB8AC3E}">
        <p14:creationId xmlns:p14="http://schemas.microsoft.com/office/powerpoint/2010/main" val="1983459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86435"/>
          </a:xfrm>
        </p:spPr>
        <p:txBody>
          <a:bodyPr>
            <a:noAutofit/>
          </a:bodyPr>
          <a:lstStyle/>
          <a:p>
            <a:pPr algn="ctr"/>
            <a:r>
              <a:rPr lang="en-US" sz="4800" b="1" dirty="0">
                <a:solidFill>
                  <a:schemeClr val="tx2"/>
                </a:solidFill>
                <a:effectLst>
                  <a:outerShdw blurRad="38100" dist="38100" dir="2700000" algn="tl">
                    <a:srgbClr val="000000">
                      <a:alpha val="43137"/>
                    </a:srgbClr>
                  </a:outerShdw>
                </a:effectLst>
                <a:latin typeface="+mn-lt"/>
              </a:rPr>
              <a:t>Phase I:  Annual Content Determination</a:t>
            </a:r>
            <a:endParaRPr lang="en-US" sz="4800" b="1" dirty="0">
              <a:solidFill>
                <a:schemeClr val="tx2"/>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593273"/>
            <a:ext cx="10515600" cy="4502726"/>
          </a:xfrm>
        </p:spPr>
        <p:txBody>
          <a:bodyPr>
            <a:normAutofit/>
          </a:bodyPr>
          <a:lstStyle/>
          <a:p>
            <a:r>
              <a:rPr lang="en-US" sz="2200" dirty="0"/>
              <a:t>Review, evaluate, and coordinate content for selected annual programs, in alignment with the National Academies of Science (NAS) recommendations and the Economic Directorate’s vision to transform and modernize economic programs </a:t>
            </a:r>
          </a:p>
          <a:p>
            <a:pPr lvl="1"/>
            <a:r>
              <a:rPr lang="en-US" sz="2000" dirty="0"/>
              <a:t>In-scope annual programs:</a:t>
            </a:r>
          </a:p>
          <a:p>
            <a:pPr lvl="2"/>
            <a:r>
              <a:rPr lang="en-US" sz="1800" dirty="0"/>
              <a:t>Annual Retail Trade Survey (ARTS)</a:t>
            </a:r>
          </a:p>
          <a:p>
            <a:pPr lvl="2"/>
            <a:r>
              <a:rPr lang="en-US" sz="1800" dirty="0"/>
              <a:t>Annual Wholesale Trade Survey (AWTS)</a:t>
            </a:r>
          </a:p>
          <a:p>
            <a:pPr lvl="2"/>
            <a:r>
              <a:rPr lang="en-US" sz="1800" dirty="0"/>
              <a:t>Annual Survey of Manufactures (ASM)</a:t>
            </a:r>
          </a:p>
          <a:p>
            <a:pPr lvl="2"/>
            <a:r>
              <a:rPr lang="en-US" sz="1800" dirty="0"/>
              <a:t>Service Annual Survey (SAS)</a:t>
            </a:r>
          </a:p>
          <a:p>
            <a:pPr lvl="2"/>
            <a:r>
              <a:rPr lang="en-US" sz="1800" dirty="0"/>
              <a:t>Annual Capital Expenditures Survey (ACES)</a:t>
            </a:r>
          </a:p>
          <a:p>
            <a:pPr lvl="2"/>
            <a:r>
              <a:rPr lang="en-US" sz="1800" dirty="0"/>
              <a:t>Manufacturers’ Unfilled Orders Survey (M3UFO)</a:t>
            </a:r>
          </a:p>
          <a:p>
            <a:r>
              <a:rPr lang="en-US" sz="2200" dirty="0"/>
              <a:t>Build content repository</a:t>
            </a:r>
          </a:p>
          <a:p>
            <a:r>
              <a:rPr lang="en-US" sz="2200" dirty="0"/>
              <a:t>Assign topics and subtopics to existing annual content</a:t>
            </a:r>
          </a:p>
          <a:p>
            <a:pPr marL="914400" lvl="2" indent="0">
              <a:buNone/>
            </a:pPr>
            <a:endParaRPr lang="en-US" sz="1400" dirty="0"/>
          </a:p>
          <a:p>
            <a:pPr lvl="2"/>
            <a:endParaRPr lang="en-US" sz="1400" dirty="0"/>
          </a:p>
          <a:p>
            <a:pPr marL="914400" lvl="2" indent="0">
              <a:buNone/>
            </a:pPr>
            <a:endParaRPr lang="en-US" sz="1400" dirty="0"/>
          </a:p>
          <a:p>
            <a:endParaRPr lang="en-US" sz="2200" dirty="0"/>
          </a:p>
          <a:p>
            <a:endParaRPr lang="en-US" sz="2200" dirty="0"/>
          </a:p>
          <a:p>
            <a:pPr lvl="1"/>
            <a:endParaRPr lang="en-US" sz="1800" dirty="0"/>
          </a:p>
          <a:p>
            <a:pPr marL="457200" lvl="1" indent="0">
              <a:buNone/>
            </a:pPr>
            <a:endParaRPr lang="en-US" sz="1800" dirty="0"/>
          </a:p>
          <a:p>
            <a:pPr lvl="1"/>
            <a:endParaRPr lang="en-US" sz="1800" dirty="0"/>
          </a:p>
          <a:p>
            <a:endParaRPr lang="en-US" sz="2200" dirty="0"/>
          </a:p>
          <a:p>
            <a:endParaRPr lang="en-US" sz="2200" dirty="0"/>
          </a:p>
        </p:txBody>
      </p:sp>
      <p:sp>
        <p:nvSpPr>
          <p:cNvPr id="4" name="Slide Number Placeholder 3"/>
          <p:cNvSpPr>
            <a:spLocks noGrp="1"/>
          </p:cNvSpPr>
          <p:nvPr>
            <p:ph type="sldNum" sz="quarter" idx="12"/>
          </p:nvPr>
        </p:nvSpPr>
        <p:spPr/>
        <p:txBody>
          <a:bodyPr/>
          <a:lstStyle/>
          <a:p>
            <a:fld id="{24BFE6D4-27A9-4AE4-9EAE-AF75F97B179B}" type="slidenum">
              <a:rPr lang="en-US" smtClean="0"/>
              <a:t>3</a:t>
            </a:fld>
            <a:endParaRPr lang="en-US" dirty="0"/>
          </a:p>
        </p:txBody>
      </p:sp>
    </p:spTree>
    <p:extLst>
      <p:ext uri="{BB962C8B-B14F-4D97-AF65-F5344CB8AC3E}">
        <p14:creationId xmlns:p14="http://schemas.microsoft.com/office/powerpoint/2010/main" val="182577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7091"/>
            <a:ext cx="10515600" cy="1090315"/>
          </a:xfrm>
        </p:spPr>
        <p:txBody>
          <a:bodyPr>
            <a:noAutofit/>
          </a:bodyPr>
          <a:lstStyle/>
          <a:p>
            <a:pPr algn="ctr"/>
            <a:r>
              <a:rPr lang="en-US" sz="4800" b="1" dirty="0">
                <a:solidFill>
                  <a:schemeClr val="tx2"/>
                </a:solidFill>
                <a:effectLst>
                  <a:outerShdw blurRad="38100" dist="38100" dir="2700000" algn="tl">
                    <a:srgbClr val="000000">
                      <a:alpha val="43137"/>
                    </a:srgbClr>
                  </a:outerShdw>
                </a:effectLst>
                <a:latin typeface="+mn-lt"/>
              </a:rPr>
              <a:t>Phase I:  Annual Content Determination (continued)</a:t>
            </a:r>
            <a:endParaRPr lang="en-US" sz="4800" b="1" dirty="0">
              <a:solidFill>
                <a:srgbClr val="00206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BBACFD52-2FE6-465F-A9AE-457C9CC1513A}"/>
              </a:ext>
            </a:extLst>
          </p:cNvPr>
          <p:cNvSpPr>
            <a:spLocks noGrp="1"/>
          </p:cNvSpPr>
          <p:nvPr>
            <p:ph idx="1"/>
          </p:nvPr>
        </p:nvSpPr>
        <p:spPr>
          <a:xfrm>
            <a:off x="430306" y="1653948"/>
            <a:ext cx="11304494" cy="1038918"/>
          </a:xfrm>
        </p:spPr>
        <p:txBody>
          <a:bodyPr>
            <a:normAutofit/>
          </a:bodyPr>
          <a:lstStyle/>
          <a:p>
            <a:pPr marL="0" indent="0">
              <a:buNone/>
            </a:pPr>
            <a:r>
              <a:rPr lang="en-US" sz="2200" dirty="0"/>
              <a:t>Examples of Topics and Subtopics assigned to annual content:</a:t>
            </a:r>
          </a:p>
          <a:p>
            <a:pPr lvl="1"/>
            <a:endParaRPr lang="en-US" sz="2000" dirty="0"/>
          </a:p>
          <a:p>
            <a:pPr lvl="2"/>
            <a:endParaRPr lang="en-US" sz="1600" dirty="0"/>
          </a:p>
          <a:p>
            <a:pPr lvl="1"/>
            <a:endParaRPr lang="en-US" sz="2000" dirty="0"/>
          </a:p>
          <a:p>
            <a:pPr marL="457200" lvl="1" indent="0">
              <a:buNone/>
            </a:pPr>
            <a:endParaRPr lang="en-US" sz="2000" dirty="0"/>
          </a:p>
          <a:p>
            <a:pPr marL="457200" lvl="1" indent="0">
              <a:buNone/>
            </a:pPr>
            <a:endParaRPr lang="en-US" sz="2000" dirty="0"/>
          </a:p>
          <a:p>
            <a:pPr marL="457200" lvl="1" indent="0">
              <a:buNone/>
            </a:pPr>
            <a:endParaRPr lang="en-US" sz="600" dirty="0"/>
          </a:p>
          <a:p>
            <a:pPr marL="457200" lvl="1" indent="0">
              <a:buNone/>
            </a:pPr>
            <a:endParaRPr lang="en-US" sz="500" dirty="0"/>
          </a:p>
          <a:p>
            <a:pPr marL="457200" lvl="1" indent="0">
              <a:buNone/>
            </a:pPr>
            <a:endParaRPr lang="en-US" dirty="0"/>
          </a:p>
          <a:p>
            <a:pPr marL="0" indent="0">
              <a:buNone/>
            </a:pPr>
            <a:endParaRPr lang="en-US" dirty="0"/>
          </a:p>
        </p:txBody>
      </p:sp>
      <p:sp>
        <p:nvSpPr>
          <p:cNvPr id="7" name="Rectangle 6">
            <a:extLst>
              <a:ext uri="{FF2B5EF4-FFF2-40B4-BE49-F238E27FC236}">
                <a16:creationId xmlns:a16="http://schemas.microsoft.com/office/drawing/2014/main" id="{5F464623-9A81-48EB-BEDC-F5D077E6E21E}"/>
              </a:ext>
            </a:extLst>
          </p:cNvPr>
          <p:cNvSpPr/>
          <p:nvPr/>
        </p:nvSpPr>
        <p:spPr>
          <a:xfrm>
            <a:off x="5974813" y="3244334"/>
            <a:ext cx="242374" cy="369332"/>
          </a:xfrm>
          <a:prstGeom prst="rect">
            <a:avLst/>
          </a:prstGeom>
        </p:spPr>
        <p:txBody>
          <a:bodyPr wrap="none">
            <a:spAutoFit/>
          </a:bodyPr>
          <a:lstStyle/>
          <a:p>
            <a:r>
              <a:rPr lang="en-US" dirty="0">
                <a:solidFill>
                  <a:srgbClr val="000000"/>
                </a:solidFill>
                <a:latin typeface="Times New Roman" panose="02020603050405020304" pitchFamily="18" charset="0"/>
              </a:rPr>
              <a:t> </a:t>
            </a:r>
            <a:endParaRPr lang="en-US" dirty="0"/>
          </a:p>
        </p:txBody>
      </p:sp>
      <p:pic>
        <p:nvPicPr>
          <p:cNvPr id="9" name="Picture 8">
            <a:extLst>
              <a:ext uri="{FF2B5EF4-FFF2-40B4-BE49-F238E27FC236}">
                <a16:creationId xmlns:a16="http://schemas.microsoft.com/office/drawing/2014/main" id="{BDA18D66-70F6-445F-97A6-EA544D14EAC5}"/>
              </a:ext>
            </a:extLst>
          </p:cNvPr>
          <p:cNvPicPr>
            <a:picLocks noChangeAspect="1"/>
          </p:cNvPicPr>
          <p:nvPr/>
        </p:nvPicPr>
        <p:blipFill>
          <a:blip r:embed="rId3"/>
          <a:stretch>
            <a:fillRect/>
          </a:stretch>
        </p:blipFill>
        <p:spPr>
          <a:xfrm>
            <a:off x="430306" y="2369128"/>
            <a:ext cx="11350438" cy="2396836"/>
          </a:xfrm>
          <a:prstGeom prst="rect">
            <a:avLst/>
          </a:prstGeom>
        </p:spPr>
      </p:pic>
      <p:sp>
        <p:nvSpPr>
          <p:cNvPr id="4" name="Slide Number Placeholder 3">
            <a:extLst>
              <a:ext uri="{FF2B5EF4-FFF2-40B4-BE49-F238E27FC236}">
                <a16:creationId xmlns:a16="http://schemas.microsoft.com/office/drawing/2014/main" id="{4AB41C6C-4F68-474F-84E2-1ABCDEE2649A}"/>
              </a:ext>
            </a:extLst>
          </p:cNvPr>
          <p:cNvSpPr>
            <a:spLocks noGrp="1"/>
          </p:cNvSpPr>
          <p:nvPr>
            <p:ph type="sldNum" sz="quarter" idx="12"/>
          </p:nvPr>
        </p:nvSpPr>
        <p:spPr/>
        <p:txBody>
          <a:bodyPr/>
          <a:lstStyle/>
          <a:p>
            <a:fld id="{24BFE6D4-27A9-4AE4-9EAE-AF75F97B179B}" type="slidenum">
              <a:rPr lang="en-US" smtClean="0"/>
              <a:t>4</a:t>
            </a:fld>
            <a:endParaRPr lang="en-US" dirty="0"/>
          </a:p>
        </p:txBody>
      </p:sp>
    </p:spTree>
    <p:extLst>
      <p:ext uri="{BB962C8B-B14F-4D97-AF65-F5344CB8AC3E}">
        <p14:creationId xmlns:p14="http://schemas.microsoft.com/office/powerpoint/2010/main" val="2089979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7091"/>
            <a:ext cx="10515600" cy="1662545"/>
          </a:xfrm>
        </p:spPr>
        <p:txBody>
          <a:bodyPr>
            <a:normAutofit/>
          </a:bodyPr>
          <a:lstStyle/>
          <a:p>
            <a:pPr algn="ctr"/>
            <a:r>
              <a:rPr lang="en-US" sz="4800" b="1" dirty="0">
                <a:solidFill>
                  <a:schemeClr val="tx2"/>
                </a:solidFill>
                <a:effectLst>
                  <a:outerShdw blurRad="38100" dist="38100" dir="2700000" algn="tl">
                    <a:srgbClr val="000000">
                      <a:alpha val="43137"/>
                    </a:srgbClr>
                  </a:outerShdw>
                </a:effectLst>
                <a:latin typeface="+mn-lt"/>
              </a:rPr>
              <a:t>Phase I:  Annual Content Determination (continued)</a:t>
            </a:r>
            <a:endParaRPr lang="en-US" sz="4800" b="1" dirty="0">
              <a:solidFill>
                <a:srgbClr val="00206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BBACFD52-2FE6-465F-A9AE-457C9CC1513A}"/>
              </a:ext>
            </a:extLst>
          </p:cNvPr>
          <p:cNvSpPr>
            <a:spLocks noGrp="1"/>
          </p:cNvSpPr>
          <p:nvPr>
            <p:ph idx="1"/>
          </p:nvPr>
        </p:nvSpPr>
        <p:spPr>
          <a:xfrm>
            <a:off x="430306" y="2549236"/>
            <a:ext cx="11304494" cy="3519870"/>
          </a:xfrm>
        </p:spPr>
        <p:txBody>
          <a:bodyPr>
            <a:normAutofit/>
          </a:bodyPr>
          <a:lstStyle/>
          <a:p>
            <a:r>
              <a:rPr lang="en-US" sz="2800" dirty="0"/>
              <a:t>Review, evaluate, and determine content on the in-scope annual surveys</a:t>
            </a:r>
          </a:p>
          <a:p>
            <a:r>
              <a:rPr lang="en-US" sz="2800" dirty="0"/>
              <a:t>Identify content that could be migrated from the economic census to the annual program</a:t>
            </a:r>
          </a:p>
          <a:p>
            <a:r>
              <a:rPr lang="en-US" sz="2800" dirty="0"/>
              <a:t>Identify content that could be collected on an infrequent or rotating basis</a:t>
            </a:r>
          </a:p>
          <a:p>
            <a:pPr lvl="1"/>
            <a:endParaRPr lang="en-US" dirty="0"/>
          </a:p>
          <a:p>
            <a:pPr lvl="1"/>
            <a:endParaRPr lang="en-US" dirty="0"/>
          </a:p>
          <a:p>
            <a:pPr lvl="2"/>
            <a:endParaRPr lang="en-US" sz="1600" dirty="0"/>
          </a:p>
          <a:p>
            <a:pPr marL="457200" lvl="1" indent="0">
              <a:buNone/>
            </a:pPr>
            <a:endParaRPr lang="en-US" sz="600" dirty="0"/>
          </a:p>
          <a:p>
            <a:pPr marL="457200" lvl="1" indent="0">
              <a:buNone/>
            </a:pPr>
            <a:endParaRPr lang="en-US" sz="500" dirty="0"/>
          </a:p>
          <a:p>
            <a:pPr marL="457200" lvl="1" indent="0">
              <a:buNone/>
            </a:pPr>
            <a:endParaRPr lang="en-US" dirty="0"/>
          </a:p>
          <a:p>
            <a:endParaRPr lang="en-US" dirty="0"/>
          </a:p>
        </p:txBody>
      </p:sp>
      <p:sp>
        <p:nvSpPr>
          <p:cNvPr id="7" name="Rectangle 6">
            <a:extLst>
              <a:ext uri="{FF2B5EF4-FFF2-40B4-BE49-F238E27FC236}">
                <a16:creationId xmlns:a16="http://schemas.microsoft.com/office/drawing/2014/main" id="{5F464623-9A81-48EB-BEDC-F5D077E6E21E}"/>
              </a:ext>
            </a:extLst>
          </p:cNvPr>
          <p:cNvSpPr/>
          <p:nvPr/>
        </p:nvSpPr>
        <p:spPr>
          <a:xfrm>
            <a:off x="5974813" y="3244334"/>
            <a:ext cx="242374" cy="369332"/>
          </a:xfrm>
          <a:prstGeom prst="rect">
            <a:avLst/>
          </a:prstGeom>
        </p:spPr>
        <p:txBody>
          <a:bodyPr wrap="none">
            <a:spAutoFit/>
          </a:bodyPr>
          <a:lstStyle/>
          <a:p>
            <a:r>
              <a:rPr lang="en-US" dirty="0">
                <a:solidFill>
                  <a:srgbClr val="000000"/>
                </a:solidFill>
                <a:latin typeface="Times New Roman" panose="02020603050405020304" pitchFamily="18" charset="0"/>
              </a:rPr>
              <a:t> </a:t>
            </a:r>
            <a:endParaRPr lang="en-US" dirty="0"/>
          </a:p>
        </p:txBody>
      </p:sp>
      <p:sp>
        <p:nvSpPr>
          <p:cNvPr id="4" name="Slide Number Placeholder 3">
            <a:extLst>
              <a:ext uri="{FF2B5EF4-FFF2-40B4-BE49-F238E27FC236}">
                <a16:creationId xmlns:a16="http://schemas.microsoft.com/office/drawing/2014/main" id="{23666C2A-DCAA-40B5-A73D-B653A84FCD0F}"/>
              </a:ext>
            </a:extLst>
          </p:cNvPr>
          <p:cNvSpPr>
            <a:spLocks noGrp="1"/>
          </p:cNvSpPr>
          <p:nvPr>
            <p:ph type="sldNum" sz="quarter" idx="12"/>
          </p:nvPr>
        </p:nvSpPr>
        <p:spPr/>
        <p:txBody>
          <a:bodyPr/>
          <a:lstStyle/>
          <a:p>
            <a:fld id="{24BFE6D4-27A9-4AE4-9EAE-AF75F97B179B}" type="slidenum">
              <a:rPr lang="en-US" smtClean="0"/>
              <a:t>5</a:t>
            </a:fld>
            <a:endParaRPr lang="en-US" dirty="0"/>
          </a:p>
        </p:txBody>
      </p:sp>
    </p:spTree>
    <p:extLst>
      <p:ext uri="{BB962C8B-B14F-4D97-AF65-F5344CB8AC3E}">
        <p14:creationId xmlns:p14="http://schemas.microsoft.com/office/powerpoint/2010/main" val="2730857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6364"/>
            <a:ext cx="10515600" cy="1330036"/>
          </a:xfrm>
        </p:spPr>
        <p:txBody>
          <a:bodyPr>
            <a:noAutofit/>
          </a:bodyPr>
          <a:lstStyle/>
          <a:p>
            <a:pPr algn="ctr"/>
            <a:r>
              <a:rPr lang="en-US" sz="4800" b="1" dirty="0">
                <a:solidFill>
                  <a:schemeClr val="tx2"/>
                </a:solidFill>
                <a:effectLst>
                  <a:outerShdw blurRad="38100" dist="38100" dir="2700000" algn="tl">
                    <a:srgbClr val="000000">
                      <a:alpha val="43137"/>
                    </a:srgbClr>
                  </a:outerShdw>
                </a:effectLst>
                <a:latin typeface="+mn-lt"/>
              </a:rPr>
              <a:t>Phase I:  Annual Content Determination (continued)</a:t>
            </a:r>
            <a:endParaRPr lang="en-US" sz="4800" b="1" dirty="0">
              <a:solidFill>
                <a:srgbClr val="00206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BBACFD52-2FE6-465F-A9AE-457C9CC1513A}"/>
              </a:ext>
            </a:extLst>
          </p:cNvPr>
          <p:cNvSpPr>
            <a:spLocks noGrp="1"/>
          </p:cNvSpPr>
          <p:nvPr>
            <p:ph idx="1"/>
          </p:nvPr>
        </p:nvSpPr>
        <p:spPr>
          <a:xfrm>
            <a:off x="430306" y="1801091"/>
            <a:ext cx="11304494" cy="4268015"/>
          </a:xfrm>
        </p:spPr>
        <p:txBody>
          <a:bodyPr>
            <a:normAutofit/>
          </a:bodyPr>
          <a:lstStyle/>
          <a:p>
            <a:pPr marL="0" indent="0">
              <a:buNone/>
            </a:pPr>
            <a:r>
              <a:rPr lang="en-US" dirty="0"/>
              <a:t>Consult with stakeholders:</a:t>
            </a:r>
          </a:p>
          <a:p>
            <a:pPr lvl="1"/>
            <a:r>
              <a:rPr lang="en-US" dirty="0"/>
              <a:t>Identified and documented stakeholder needs and uses of annual data</a:t>
            </a:r>
          </a:p>
          <a:p>
            <a:pPr lvl="2"/>
            <a:r>
              <a:rPr lang="en-US" dirty="0"/>
              <a:t>How does the stakeholder use data item?</a:t>
            </a:r>
          </a:p>
          <a:p>
            <a:pPr lvl="2"/>
            <a:r>
              <a:rPr lang="en-US" dirty="0"/>
              <a:t>Is this data item critical to the stakeholder?  </a:t>
            </a:r>
          </a:p>
          <a:p>
            <a:pPr lvl="2"/>
            <a:r>
              <a:rPr lang="en-US" dirty="0"/>
              <a:t>If data item is not critical, why and what other source is being used?</a:t>
            </a:r>
          </a:p>
          <a:p>
            <a:pPr lvl="2"/>
            <a:r>
              <a:rPr lang="en-US" dirty="0"/>
              <a:t>Is the stakeholder using an estimate, trend, or further manipulating value?</a:t>
            </a:r>
          </a:p>
          <a:p>
            <a:pPr lvl="2"/>
            <a:r>
              <a:rPr lang="en-US" dirty="0"/>
              <a:t>If the stakeholder manipulates value, why?</a:t>
            </a:r>
          </a:p>
          <a:p>
            <a:pPr lvl="2"/>
            <a:r>
              <a:rPr lang="en-US" dirty="0"/>
              <a:t>What stakeholder product is produced using data item?</a:t>
            </a:r>
          </a:p>
          <a:p>
            <a:pPr lvl="2"/>
            <a:r>
              <a:rPr lang="en-US" dirty="0"/>
              <a:t>What NAICS level and geographic level is needed?</a:t>
            </a:r>
          </a:p>
          <a:p>
            <a:pPr lvl="2"/>
            <a:r>
              <a:rPr lang="en-US" dirty="0"/>
              <a:t>When does the stakeholder need data item?</a:t>
            </a:r>
          </a:p>
          <a:p>
            <a:pPr lvl="1"/>
            <a:endParaRPr lang="en-US" dirty="0"/>
          </a:p>
          <a:p>
            <a:pPr lvl="1"/>
            <a:endParaRPr lang="en-US" dirty="0"/>
          </a:p>
          <a:p>
            <a:pPr lvl="2"/>
            <a:endParaRPr lang="en-US" sz="1600" dirty="0"/>
          </a:p>
          <a:p>
            <a:pPr marL="457200" lvl="1" indent="0">
              <a:buNone/>
            </a:pPr>
            <a:endParaRPr lang="en-US" sz="600" dirty="0"/>
          </a:p>
          <a:p>
            <a:pPr marL="457200" lvl="1" indent="0">
              <a:buNone/>
            </a:pPr>
            <a:endParaRPr lang="en-US" sz="500" dirty="0"/>
          </a:p>
          <a:p>
            <a:pPr marL="457200" lvl="1" indent="0">
              <a:buNone/>
            </a:pPr>
            <a:endParaRPr lang="en-US" dirty="0"/>
          </a:p>
          <a:p>
            <a:endParaRPr lang="en-US" dirty="0"/>
          </a:p>
        </p:txBody>
      </p:sp>
      <p:sp>
        <p:nvSpPr>
          <p:cNvPr id="7" name="Rectangle 6">
            <a:extLst>
              <a:ext uri="{FF2B5EF4-FFF2-40B4-BE49-F238E27FC236}">
                <a16:creationId xmlns:a16="http://schemas.microsoft.com/office/drawing/2014/main" id="{5F464623-9A81-48EB-BEDC-F5D077E6E21E}"/>
              </a:ext>
            </a:extLst>
          </p:cNvPr>
          <p:cNvSpPr/>
          <p:nvPr/>
        </p:nvSpPr>
        <p:spPr>
          <a:xfrm>
            <a:off x="5974813" y="3244334"/>
            <a:ext cx="242374" cy="369332"/>
          </a:xfrm>
          <a:prstGeom prst="rect">
            <a:avLst/>
          </a:prstGeom>
        </p:spPr>
        <p:txBody>
          <a:bodyPr wrap="none">
            <a:spAutoFit/>
          </a:bodyPr>
          <a:lstStyle/>
          <a:p>
            <a:r>
              <a:rPr lang="en-US" dirty="0">
                <a:solidFill>
                  <a:srgbClr val="000000"/>
                </a:solidFill>
                <a:latin typeface="Times New Roman" panose="02020603050405020304" pitchFamily="18" charset="0"/>
              </a:rPr>
              <a:t> </a:t>
            </a:r>
            <a:endParaRPr lang="en-US" dirty="0"/>
          </a:p>
        </p:txBody>
      </p:sp>
      <p:sp>
        <p:nvSpPr>
          <p:cNvPr id="4" name="Slide Number Placeholder 3">
            <a:extLst>
              <a:ext uri="{FF2B5EF4-FFF2-40B4-BE49-F238E27FC236}">
                <a16:creationId xmlns:a16="http://schemas.microsoft.com/office/drawing/2014/main" id="{23666C2A-DCAA-40B5-A73D-B653A84FCD0F}"/>
              </a:ext>
            </a:extLst>
          </p:cNvPr>
          <p:cNvSpPr>
            <a:spLocks noGrp="1"/>
          </p:cNvSpPr>
          <p:nvPr>
            <p:ph type="sldNum" sz="quarter" idx="12"/>
          </p:nvPr>
        </p:nvSpPr>
        <p:spPr/>
        <p:txBody>
          <a:bodyPr/>
          <a:lstStyle/>
          <a:p>
            <a:fld id="{24BFE6D4-27A9-4AE4-9EAE-AF75F97B179B}" type="slidenum">
              <a:rPr lang="en-US" smtClean="0"/>
              <a:t>6</a:t>
            </a:fld>
            <a:endParaRPr lang="en-US" dirty="0"/>
          </a:p>
        </p:txBody>
      </p:sp>
    </p:spTree>
    <p:extLst>
      <p:ext uri="{BB962C8B-B14F-4D97-AF65-F5344CB8AC3E}">
        <p14:creationId xmlns:p14="http://schemas.microsoft.com/office/powerpoint/2010/main" val="3543848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256" y="914400"/>
            <a:ext cx="11346872" cy="776288"/>
          </a:xfrm>
        </p:spPr>
        <p:txBody>
          <a:bodyPr>
            <a:noAutofit/>
          </a:bodyPr>
          <a:lstStyle/>
          <a:p>
            <a:pPr algn="ctr"/>
            <a:r>
              <a:rPr lang="en-US" sz="4800" b="1" dirty="0">
                <a:solidFill>
                  <a:schemeClr val="accent6">
                    <a:lumMod val="75000"/>
                  </a:schemeClr>
                </a:solidFill>
                <a:effectLst>
                  <a:outerShdw blurRad="38100" dist="38100" dir="2700000" algn="tl">
                    <a:srgbClr val="000000">
                      <a:alpha val="43137"/>
                    </a:srgbClr>
                  </a:outerShdw>
                </a:effectLst>
                <a:latin typeface="+mn-lt"/>
              </a:rPr>
              <a:t>AIES High-Level Recommendations </a:t>
            </a:r>
            <a:br>
              <a:rPr lang="en-US" sz="4800" b="1" dirty="0">
                <a:solidFill>
                  <a:schemeClr val="accent6">
                    <a:lumMod val="75000"/>
                  </a:schemeClr>
                </a:solidFill>
                <a:effectLst>
                  <a:outerShdw blurRad="38100" dist="38100" dir="2700000" algn="tl">
                    <a:srgbClr val="000000">
                      <a:alpha val="43137"/>
                    </a:srgbClr>
                  </a:outerShdw>
                </a:effectLst>
                <a:latin typeface="+mn-lt"/>
              </a:rPr>
            </a:br>
            <a:endParaRPr lang="en-US" sz="4800" b="1" dirty="0">
              <a:solidFill>
                <a:schemeClr val="accent6">
                  <a:lumMod val="75000"/>
                </a:schemeClr>
              </a:solidFill>
              <a:latin typeface="+mn-lt"/>
            </a:endParaRPr>
          </a:p>
        </p:txBody>
      </p:sp>
      <p:sp>
        <p:nvSpPr>
          <p:cNvPr id="3" name="Content Placeholder 2"/>
          <p:cNvSpPr>
            <a:spLocks noGrp="1"/>
          </p:cNvSpPr>
          <p:nvPr>
            <p:ph idx="1"/>
          </p:nvPr>
        </p:nvSpPr>
        <p:spPr>
          <a:xfrm>
            <a:off x="838200" y="1953491"/>
            <a:ext cx="10515600" cy="4223472"/>
          </a:xfrm>
        </p:spPr>
        <p:txBody>
          <a:bodyPr/>
          <a:lstStyle/>
          <a:p>
            <a:pPr marL="0" indent="0">
              <a:buNone/>
            </a:pPr>
            <a:r>
              <a:rPr lang="en-US" dirty="0">
                <a:ea typeface="Times New Roman" panose="02020603050405020304" pitchFamily="18" charset="0"/>
                <a:cs typeface="Times New Roman" panose="02020603050405020304" pitchFamily="18" charset="0"/>
              </a:rPr>
              <a:t>Holistic view:</a:t>
            </a:r>
          </a:p>
          <a:p>
            <a:r>
              <a:rPr lang="en-US" dirty="0">
                <a:ea typeface="Times New Roman" panose="02020603050405020304" pitchFamily="18" charset="0"/>
                <a:cs typeface="Times New Roman" panose="02020603050405020304" pitchFamily="18" charset="0"/>
              </a:rPr>
              <a:t>Develop Company-Centric Instruments</a:t>
            </a:r>
          </a:p>
          <a:p>
            <a:pPr lvl="1"/>
            <a:r>
              <a:rPr lang="en-US" dirty="0">
                <a:ea typeface="Times New Roman" panose="02020603050405020304" pitchFamily="18" charset="0"/>
                <a:cs typeface="Times New Roman" panose="02020603050405020304" pitchFamily="18" charset="0"/>
              </a:rPr>
              <a:t>Standardize/Harmonize Content and Item Numbers</a:t>
            </a:r>
          </a:p>
          <a:p>
            <a:pPr lvl="1"/>
            <a:r>
              <a:rPr lang="en-US" dirty="0">
                <a:ea typeface="Times New Roman" panose="02020603050405020304" pitchFamily="18" charset="0"/>
                <a:cs typeface="Times New Roman" panose="02020603050405020304" pitchFamily="18" charset="0"/>
              </a:rPr>
              <a:t>Identify and resolve definitional differences where possible</a:t>
            </a:r>
          </a:p>
          <a:p>
            <a:r>
              <a:rPr lang="en-US" dirty="0">
                <a:ea typeface="Times New Roman" panose="02020603050405020304" pitchFamily="18" charset="0"/>
                <a:cs typeface="Times New Roman" panose="02020603050405020304" pitchFamily="18" charset="0"/>
              </a:rPr>
              <a:t>Create Company Centric Survey Design</a:t>
            </a:r>
          </a:p>
          <a:p>
            <a:pPr lvl="1"/>
            <a:r>
              <a:rPr lang="en-US" dirty="0">
                <a:ea typeface="Times New Roman" panose="02020603050405020304" pitchFamily="18" charset="0"/>
                <a:cs typeface="Times New Roman" panose="02020603050405020304" pitchFamily="18" charset="0"/>
              </a:rPr>
              <a:t>Collect data inclusive to entire company</a:t>
            </a:r>
          </a:p>
          <a:p>
            <a:r>
              <a:rPr lang="en-US" dirty="0">
                <a:ea typeface="Times New Roman" panose="02020603050405020304" pitchFamily="18" charset="0"/>
                <a:cs typeface="Times New Roman" panose="02020603050405020304" pitchFamily="18" charset="0"/>
              </a:rPr>
              <a:t>Design Company Centric Database </a:t>
            </a:r>
          </a:p>
          <a:p>
            <a:pPr lvl="1"/>
            <a:r>
              <a:rPr lang="en-US" dirty="0">
                <a:ea typeface="Times New Roman" panose="02020603050405020304" pitchFamily="18" charset="0"/>
                <a:cs typeface="Times New Roman" panose="02020603050405020304" pitchFamily="18" charset="0"/>
              </a:rPr>
              <a:t>Align databases</a:t>
            </a:r>
          </a:p>
          <a:p>
            <a:endParaRPr lang="en-US" dirty="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2"/>
          </p:nvPr>
        </p:nvSpPr>
        <p:spPr/>
        <p:txBody>
          <a:bodyPr/>
          <a:lstStyle/>
          <a:p>
            <a:fld id="{24BFE6D4-27A9-4AE4-9EAE-AF75F97B179B}" type="slidenum">
              <a:rPr lang="en-US" smtClean="0"/>
              <a:t>7</a:t>
            </a:fld>
            <a:endParaRPr lang="en-US" dirty="0"/>
          </a:p>
        </p:txBody>
      </p:sp>
    </p:spTree>
    <p:extLst>
      <p:ext uri="{BB962C8B-B14F-4D97-AF65-F5344CB8AC3E}">
        <p14:creationId xmlns:p14="http://schemas.microsoft.com/office/powerpoint/2010/main" val="2672108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800" b="1" dirty="0">
                <a:solidFill>
                  <a:schemeClr val="accent6">
                    <a:lumMod val="75000"/>
                  </a:schemeClr>
                </a:solidFill>
                <a:effectLst>
                  <a:outerShdw blurRad="38100" dist="38100" dir="2700000" algn="tl">
                    <a:srgbClr val="000000">
                      <a:alpha val="43137"/>
                    </a:srgbClr>
                  </a:outerShdw>
                </a:effectLst>
                <a:latin typeface="+mn-lt"/>
              </a:rPr>
              <a:t>AIES High-Level Recommendations (continued)</a:t>
            </a:r>
            <a:endParaRPr lang="en-US" sz="4800" b="1" dirty="0">
              <a:solidFill>
                <a:srgbClr val="00B05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762125"/>
            <a:ext cx="10515600" cy="4414838"/>
          </a:xfrm>
        </p:spPr>
        <p:txBody>
          <a:bodyPr>
            <a:normAutofit/>
          </a:bodyPr>
          <a:lstStyle/>
          <a:p>
            <a:pPr marL="0" indent="0">
              <a:buNone/>
            </a:pPr>
            <a:r>
              <a:rPr lang="en-US" dirty="0">
                <a:ea typeface="Times New Roman" panose="02020603050405020304" pitchFamily="18" charset="0"/>
                <a:cs typeface="Times New Roman" panose="02020603050405020304" pitchFamily="18" charset="0"/>
              </a:rPr>
              <a:t>New Products:</a:t>
            </a:r>
          </a:p>
          <a:p>
            <a:r>
              <a:rPr lang="en-US" dirty="0">
                <a:ea typeface="Times New Roman" panose="02020603050405020304" pitchFamily="18" charset="0"/>
                <a:cs typeface="Times New Roman" panose="02020603050405020304" pitchFamily="18" charset="0"/>
              </a:rPr>
              <a:t>Produce Geographic Data for Select General Statistics Data Items</a:t>
            </a:r>
          </a:p>
          <a:p>
            <a:pPr lvl="1"/>
            <a:r>
              <a:rPr lang="en-US" dirty="0">
                <a:ea typeface="Times New Roman" panose="02020603050405020304" pitchFamily="18" charset="0"/>
                <a:cs typeface="Times New Roman" panose="02020603050405020304" pitchFamily="18" charset="0"/>
              </a:rPr>
              <a:t>Region</a:t>
            </a:r>
          </a:p>
          <a:p>
            <a:pPr lvl="1"/>
            <a:r>
              <a:rPr lang="en-US" dirty="0">
                <a:ea typeface="Times New Roman" panose="02020603050405020304" pitchFamily="18" charset="0"/>
                <a:cs typeface="Times New Roman" panose="02020603050405020304" pitchFamily="18" charset="0"/>
              </a:rPr>
              <a:t>Division</a:t>
            </a:r>
          </a:p>
          <a:p>
            <a:pPr lvl="1"/>
            <a:r>
              <a:rPr lang="en-US" dirty="0">
                <a:ea typeface="Times New Roman" panose="02020603050405020304" pitchFamily="18" charset="0"/>
                <a:cs typeface="Times New Roman" panose="02020603050405020304" pitchFamily="18" charset="0"/>
              </a:rPr>
              <a:t>State</a:t>
            </a:r>
          </a:p>
          <a:p>
            <a:r>
              <a:rPr lang="en-US" dirty="0">
                <a:ea typeface="Times New Roman" panose="02020603050405020304" pitchFamily="18" charset="0"/>
                <a:cs typeface="Times New Roman" panose="02020603050405020304" pitchFamily="18" charset="0"/>
              </a:rPr>
              <a:t>Align Product Broad Lines to Economic Census</a:t>
            </a:r>
          </a:p>
          <a:p>
            <a:r>
              <a:rPr lang="en-US" dirty="0">
                <a:ea typeface="Times New Roman" panose="02020603050405020304" pitchFamily="18" charset="0"/>
                <a:cs typeface="Times New Roman" panose="02020603050405020304" pitchFamily="18" charset="0"/>
              </a:rPr>
              <a:t>Utilize Standard Classification Systems (NAICS/NAPCS)</a:t>
            </a:r>
          </a:p>
          <a:p>
            <a:r>
              <a:rPr lang="en-US" dirty="0"/>
              <a:t>Align Detailed Expense Suite to Stakeholder Needs</a:t>
            </a:r>
          </a:p>
          <a:p>
            <a:endParaRPr lang="en-US" dirty="0">
              <a:ea typeface="Times New Roman" panose="02020603050405020304" pitchFamily="18" charset="0"/>
              <a:cs typeface="Times New Roman" panose="02020603050405020304" pitchFamily="18" charset="0"/>
            </a:endParaRPr>
          </a:p>
          <a:p>
            <a:endParaRPr lang="en-US" sz="2700" dirty="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24BFE6D4-27A9-4AE4-9EAE-AF75F97B179B}" type="slidenum">
              <a:rPr lang="en-US" smtClean="0"/>
              <a:t>8</a:t>
            </a:fld>
            <a:endParaRPr lang="en-US" dirty="0"/>
          </a:p>
        </p:txBody>
      </p:sp>
    </p:spTree>
    <p:extLst>
      <p:ext uri="{BB962C8B-B14F-4D97-AF65-F5344CB8AC3E}">
        <p14:creationId xmlns:p14="http://schemas.microsoft.com/office/powerpoint/2010/main" val="1058186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800" b="1" dirty="0">
                <a:solidFill>
                  <a:schemeClr val="accent6">
                    <a:lumMod val="75000"/>
                  </a:schemeClr>
                </a:solidFill>
                <a:effectLst>
                  <a:outerShdw blurRad="38100" dist="38100" dir="2700000" algn="tl">
                    <a:srgbClr val="000000">
                      <a:alpha val="43137"/>
                    </a:srgbClr>
                  </a:outerShdw>
                </a:effectLst>
                <a:latin typeface="+mn-lt"/>
              </a:rPr>
              <a:t>AIES High-Level Recommendations (continued)</a:t>
            </a:r>
            <a:endParaRPr lang="en-US" sz="4800" dirty="0"/>
          </a:p>
        </p:txBody>
      </p:sp>
      <p:sp>
        <p:nvSpPr>
          <p:cNvPr id="3" name="Content Placeholder 2"/>
          <p:cNvSpPr>
            <a:spLocks noGrp="1"/>
          </p:cNvSpPr>
          <p:nvPr>
            <p:ph idx="1"/>
          </p:nvPr>
        </p:nvSpPr>
        <p:spPr>
          <a:xfrm>
            <a:off x="838200" y="2017059"/>
            <a:ext cx="10515600" cy="4159904"/>
          </a:xfrm>
        </p:spPr>
        <p:txBody>
          <a:bodyPr/>
          <a:lstStyle/>
          <a:p>
            <a:pPr marL="0" indent="0">
              <a:buNone/>
            </a:pPr>
            <a:r>
              <a:rPr lang="en-US" dirty="0">
                <a:ea typeface="Times New Roman" panose="02020603050405020304" pitchFamily="18" charset="0"/>
                <a:cs typeface="Times New Roman" panose="02020603050405020304" pitchFamily="18" charset="0"/>
              </a:rPr>
              <a:t>Program Alignment:</a:t>
            </a:r>
          </a:p>
          <a:p>
            <a:r>
              <a:rPr lang="en-US" dirty="0">
                <a:ea typeface="Times New Roman" panose="02020603050405020304" pitchFamily="18" charset="0"/>
                <a:cs typeface="Times New Roman" panose="02020603050405020304" pitchFamily="18" charset="0"/>
              </a:rPr>
              <a:t>Integrate Economy-wide E-Commerce Tables into the annual program</a:t>
            </a:r>
          </a:p>
          <a:p>
            <a:pPr lvl="1"/>
            <a:r>
              <a:rPr lang="en-US" dirty="0">
                <a:ea typeface="Times New Roman" panose="02020603050405020304" pitchFamily="18" charset="0"/>
                <a:cs typeface="Times New Roman" panose="02020603050405020304" pitchFamily="18" charset="0"/>
              </a:rPr>
              <a:t>Release E-Commerce data tables as part of the annual program</a:t>
            </a:r>
          </a:p>
          <a:p>
            <a:pPr lvl="1"/>
            <a:r>
              <a:rPr lang="en-US" dirty="0">
                <a:ea typeface="Times New Roman" panose="02020603050405020304" pitchFamily="18" charset="0"/>
                <a:cs typeface="Times New Roman" panose="02020603050405020304" pitchFamily="18" charset="0"/>
              </a:rPr>
              <a:t>E-Commerce data tables would replace E-Stats report</a:t>
            </a:r>
          </a:p>
          <a:p>
            <a:r>
              <a:rPr lang="en-US" dirty="0"/>
              <a:t>Create One Capital Expenditure Module</a:t>
            </a:r>
          </a:p>
          <a:p>
            <a:pPr lvl="1"/>
            <a:r>
              <a:rPr lang="en-US" dirty="0"/>
              <a:t>Module would replace the existing ACES survey and capital expenditure content collected on the ASM</a:t>
            </a:r>
          </a:p>
          <a:p>
            <a:pPr lvl="1"/>
            <a:r>
              <a:rPr lang="en-US" dirty="0"/>
              <a:t>Produce one set of capital expenditure data that meets stakeholder needs</a:t>
            </a:r>
          </a:p>
          <a:p>
            <a:pPr marL="0" indent="0">
              <a:buNone/>
            </a:pPr>
            <a:endParaRPr lang="en-US" dirty="0"/>
          </a:p>
        </p:txBody>
      </p:sp>
      <p:sp>
        <p:nvSpPr>
          <p:cNvPr id="4" name="Slide Number Placeholder 3"/>
          <p:cNvSpPr>
            <a:spLocks noGrp="1"/>
          </p:cNvSpPr>
          <p:nvPr>
            <p:ph type="sldNum" sz="quarter" idx="12"/>
          </p:nvPr>
        </p:nvSpPr>
        <p:spPr/>
        <p:txBody>
          <a:bodyPr/>
          <a:lstStyle/>
          <a:p>
            <a:fld id="{24BFE6D4-27A9-4AE4-9EAE-AF75F97B179B}" type="slidenum">
              <a:rPr lang="en-US" smtClean="0"/>
              <a:t>9</a:t>
            </a:fld>
            <a:endParaRPr lang="en-US" dirty="0"/>
          </a:p>
        </p:txBody>
      </p:sp>
    </p:spTree>
    <p:extLst>
      <p:ext uri="{BB962C8B-B14F-4D97-AF65-F5344CB8AC3E}">
        <p14:creationId xmlns:p14="http://schemas.microsoft.com/office/powerpoint/2010/main" val="171660279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HAPE_LOCKS" val="1983"/>
</p:tagLst>
</file>

<file path=ppt/theme/theme1.xml><?xml version="1.0" encoding="utf-8"?>
<a:theme xmlns:a="http://schemas.openxmlformats.org/drawingml/2006/main" name="Office Theme">
  <a:themeElements>
    <a:clrScheme name="Census Colors">
      <a:dk1>
        <a:srgbClr val="000000"/>
      </a:dk1>
      <a:lt1>
        <a:srgbClr val="FFFFFF"/>
      </a:lt1>
      <a:dk2>
        <a:srgbClr val="205493"/>
      </a:dk2>
      <a:lt2>
        <a:srgbClr val="A7C0CD"/>
      </a:lt2>
      <a:accent1>
        <a:srgbClr val="78909C"/>
      </a:accent1>
      <a:accent2>
        <a:srgbClr val="4B636E"/>
      </a:accent2>
      <a:accent3>
        <a:srgbClr val="FF7043"/>
      </a:accent3>
      <a:accent4>
        <a:srgbClr val="0095A8"/>
      </a:accent4>
      <a:accent5>
        <a:srgbClr val="981D3D"/>
      </a:accent5>
      <a:accent6>
        <a:srgbClr val="0072BC"/>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dyssey Scope and Resources 7.14.19" id="{AF40B8B1-F098-4325-BAD6-BA4AA19F58F6}" vid="{F585BE5E-4A19-4960-A1E5-1943608815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6213640342B0D4180DE23B27D24F75A" ma:contentTypeVersion="3" ma:contentTypeDescription="Create a new document." ma:contentTypeScope="" ma:versionID="f1abb7a662900d2ae2b52ba4d0af2696">
  <xsd:schema xmlns:xsd="http://www.w3.org/2001/XMLSchema" xmlns:xs="http://www.w3.org/2001/XMLSchema" xmlns:p="http://schemas.microsoft.com/office/2006/metadata/properties" xmlns:ns2="8557a95a-962d-47e7-8af1-548f79049771" targetNamespace="http://schemas.microsoft.com/office/2006/metadata/properties" ma:root="true" ma:fieldsID="2ea6fe5a1da8529cdca9c53ace4eda54" ns2:_="">
    <xsd:import namespace="8557a95a-962d-47e7-8af1-548f79049771"/>
    <xsd:element name="properties">
      <xsd:complexType>
        <xsd:sequence>
          <xsd:element name="documentManagement">
            <xsd:complexType>
              <xsd:all>
                <xsd:element ref="ns2:_dlc_DocId" minOccurs="0"/>
                <xsd:element ref="ns2:_dlc_DocIdUrl" minOccurs="0"/>
                <xsd:element ref="ns2:_dlc_DocIdPersistId" minOccurs="0"/>
                <xsd:element ref="ns2:ItemNot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57a95a-962d-47e7-8af1-548f79049771"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ItemNotes" ma:index="11" nillable="true" ma:displayName="Item Notes" ma:description="Place notes to help other people here. This column is Plain text only." ma:internalName="ItemNotes">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dlc_DocId xmlns="8557a95a-962d-47e7-8af1-548f79049771">CNMPDOCID-171-76</_dlc_DocId>
    <_dlc_DocIdUrl xmlns="8557a95a-962d-47e7-8af1-548f79049771">
      <Url>https://collab.ecm.census.gov/div/cnmp/intranet/CIDB/_layouts/DocIdRedir.aspx?ID=CNMPDOCID-171-76</Url>
      <Description>CNMPDOCID-171-76</Description>
    </_dlc_DocIdUrl>
    <ItemNotes xmlns="8557a95a-962d-47e7-8af1-548f79049771"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45CC3319-1ADD-4A59-AFDD-715DE90A399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557a95a-962d-47e7-8af1-548f7904977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2F0B9AD-5FE1-47F7-97C4-FD87FADD30AE}">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8557a95a-962d-47e7-8af1-548f79049771"/>
    <ds:schemaRef ds:uri="http://www.w3.org/XML/1998/namespace"/>
  </ds:schemaRefs>
</ds:datastoreItem>
</file>

<file path=customXml/itemProps3.xml><?xml version="1.0" encoding="utf-8"?>
<ds:datastoreItem xmlns:ds="http://schemas.openxmlformats.org/officeDocument/2006/customXml" ds:itemID="{FAB00651-FE08-4BF5-B9EB-3D5E51C18001}">
  <ds:schemaRefs>
    <ds:schemaRef ds:uri="http://schemas.microsoft.com/sharepoint/v3/contenttype/forms"/>
  </ds:schemaRefs>
</ds:datastoreItem>
</file>

<file path=customXml/itemProps4.xml><?xml version="1.0" encoding="utf-8"?>
<ds:datastoreItem xmlns:ds="http://schemas.openxmlformats.org/officeDocument/2006/customXml" ds:itemID="{45162CE1-4CF0-4144-9012-4D7FBE7467B1}">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Odyssey Scope and Resources 7.14.19</Template>
  <TotalTime>12603</TotalTime>
  <Words>780</Words>
  <Application>Microsoft Office PowerPoint</Application>
  <PresentationFormat>Widescreen</PresentationFormat>
  <Paragraphs>193</Paragraphs>
  <Slides>15</Slides>
  <Notes>15</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1" baseType="lpstr">
      <vt:lpstr>Arial</vt:lpstr>
      <vt:lpstr>Calibri</vt:lpstr>
      <vt:lpstr>Calibri Light</vt:lpstr>
      <vt:lpstr>Times New Roman</vt:lpstr>
      <vt:lpstr>Office Theme</vt:lpstr>
      <vt:lpstr>Worksheet</vt:lpstr>
      <vt:lpstr>FCSM  Determining and Harmonizing Content in Developing the  Annual Integrated Economic Survey (AIES)  </vt:lpstr>
      <vt:lpstr>Annual Integrated Economic Survey Content</vt:lpstr>
      <vt:lpstr>Phase I:  Annual Content Determination</vt:lpstr>
      <vt:lpstr>Phase I:  Annual Content Determination (continued)</vt:lpstr>
      <vt:lpstr>Phase I:  Annual Content Determination (continued)</vt:lpstr>
      <vt:lpstr>Phase I:  Annual Content Determination (continued)</vt:lpstr>
      <vt:lpstr>AIES High-Level Recommendations  </vt:lpstr>
      <vt:lpstr>AIES High-Level Recommendations (continued)</vt:lpstr>
      <vt:lpstr>AIES High-Level Recommendations (continued)</vt:lpstr>
      <vt:lpstr>AIES High-Level Recommendations (continued) </vt:lpstr>
      <vt:lpstr>Phase II:  Annual Content Harmonization</vt:lpstr>
      <vt:lpstr>Phase II:  Annual Content Harmonization (continued)</vt:lpstr>
      <vt:lpstr>  Phase II:  Annual Content Harmonization (continued) </vt:lpstr>
      <vt:lpstr>Collection Instrument Draft Modular Design</vt:lpstr>
      <vt:lpstr>PowerPoint Presentation</vt:lpstr>
    </vt:vector>
  </TitlesOfParts>
  <Company>Bureau of the Census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Odyssey  Current – FY21 Scope and Resource Options</dc:title>
  <dc:creator>Heather Cogdell</dc:creator>
  <cp:lastModifiedBy>Blynda K Metcalf (CENSUS/EWD FED)</cp:lastModifiedBy>
  <cp:revision>517</cp:revision>
  <cp:lastPrinted>2020-02-26T11:19:30Z</cp:lastPrinted>
  <dcterms:created xsi:type="dcterms:W3CDTF">2019-07-15T02:56:12Z</dcterms:created>
  <dcterms:modified xsi:type="dcterms:W3CDTF">2021-10-26T13:50:07Z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0x01010036213640342B0D4180DE23B27D24F75A</vt:lpwstr>
  </property>
  <property fmtid="{D5CDD505-2E9C-101B-9397-08002B2CF9AE}" pid="3" name="_dlc_DocIdItemGuid">
    <vt:lpwstr>4679d283-419e-4149-a499-5e2b0634dae0</vt:lpwstr>
  </property>
</Properties>
</file>