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7"/>
  </p:notesMasterIdLst>
  <p:sldIdLst>
    <p:sldId id="256" r:id="rId6"/>
    <p:sldId id="377" r:id="rId7"/>
    <p:sldId id="278" r:id="rId8"/>
    <p:sldId id="376" r:id="rId9"/>
    <p:sldId id="424" r:id="rId10"/>
    <p:sldId id="3366" r:id="rId11"/>
    <p:sldId id="400" r:id="rId12"/>
    <p:sldId id="3364" r:id="rId13"/>
    <p:sldId id="3362" r:id="rId14"/>
    <p:sldId id="403" r:id="rId15"/>
    <p:sldId id="3361" r:id="rId1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gdell, Heather M." initials="CHM" lastIdx="3" clrIdx="0">
    <p:extLst>
      <p:ext uri="{19B8F6BF-5375-455C-9EA6-DF929625EA0E}">
        <p15:presenceInfo xmlns:p15="http://schemas.microsoft.com/office/powerpoint/2012/main" userId="S::HCOGDELL@MITRE.ORG::99d39e4a-f8ca-4fe3-b1ea-057dfc75de64" providerId="AD"/>
      </p:ext>
    </p:extLst>
  </p:cmAuthor>
  <p:cmAuthor id="2" name="Kathryn Bonney (CENSUS/ADDC FED)" initials="KB(F" lastIdx="1" clrIdx="1">
    <p:extLst>
      <p:ext uri="{19B8F6BF-5375-455C-9EA6-DF929625EA0E}">
        <p15:presenceInfo xmlns:p15="http://schemas.microsoft.com/office/powerpoint/2012/main" userId="S-1-5-21-2418650581-3053253586-2785318765-39541" providerId="AD"/>
      </p:ext>
    </p:extLst>
  </p:cmAuthor>
  <p:cmAuthor id="3" name="Diane K Willimack (CENSUS/ESMD FED)" initials="DKW(F" lastIdx="2" clrIdx="2">
    <p:extLst>
      <p:ext uri="{19B8F6BF-5375-455C-9EA6-DF929625EA0E}">
        <p15:presenceInfo xmlns:p15="http://schemas.microsoft.com/office/powerpoint/2012/main" userId="S::diane.k.willimack@census.gov::c2a9753c-49fa-44f1-855a-01501ee5f3d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347" autoAdjust="0"/>
    <p:restoredTop sz="95847" autoAdjust="0"/>
  </p:normalViewPr>
  <p:slideViewPr>
    <p:cSldViewPr snapToGrid="0">
      <p:cViewPr varScale="1">
        <p:scale>
          <a:sx n="87" d="100"/>
          <a:sy n="87" d="100"/>
        </p:scale>
        <p:origin x="96" y="326"/>
      </p:cViewPr>
      <p:guideLst/>
    </p:cSldViewPr>
  </p:slideViewPr>
  <p:outlineViewPr>
    <p:cViewPr>
      <p:scale>
        <a:sx n="33" d="100"/>
        <a:sy n="33" d="100"/>
      </p:scale>
      <p:origin x="0" y="-4843"/>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684" y="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108850" tIns="54425" rIns="108850" bIns="54425" rtlCol="0"/>
          <a:lstStyle>
            <a:lvl1pPr algn="l">
              <a:defRPr sz="1400"/>
            </a:lvl1pPr>
          </a:lstStyle>
          <a:p>
            <a:endParaRPr lang="en-US" dirty="0"/>
          </a:p>
        </p:txBody>
      </p:sp>
      <p:sp>
        <p:nvSpPr>
          <p:cNvPr id="3" name="Date Placeholder 2"/>
          <p:cNvSpPr>
            <a:spLocks noGrp="1"/>
          </p:cNvSpPr>
          <p:nvPr>
            <p:ph type="dt" idx="1"/>
          </p:nvPr>
        </p:nvSpPr>
        <p:spPr>
          <a:xfrm>
            <a:off x="3970938" y="0"/>
            <a:ext cx="3037840" cy="466435"/>
          </a:xfrm>
          <a:prstGeom prst="rect">
            <a:avLst/>
          </a:prstGeom>
        </p:spPr>
        <p:txBody>
          <a:bodyPr vert="horz" lIns="108850" tIns="54425" rIns="108850" bIns="54425" rtlCol="0"/>
          <a:lstStyle>
            <a:lvl1pPr algn="r">
              <a:defRPr sz="1400"/>
            </a:lvl1pPr>
          </a:lstStyle>
          <a:p>
            <a:fld id="{545B527A-731F-4316-A55B-D6F52588EB0F}" type="datetimeFigureOut">
              <a:rPr lang="en-US" smtClean="0"/>
              <a:t>10/26/2021</a:t>
            </a:fld>
            <a:endParaRPr lang="en-US" dirty="0"/>
          </a:p>
        </p:txBody>
      </p:sp>
      <p:sp>
        <p:nvSpPr>
          <p:cNvPr id="4" name="Slide Image Placeholder 3"/>
          <p:cNvSpPr>
            <a:spLocks noGrp="1" noRot="1" noChangeAspect="1"/>
          </p:cNvSpPr>
          <p:nvPr>
            <p:ph type="sldImg" idx="2"/>
          </p:nvPr>
        </p:nvSpPr>
        <p:spPr>
          <a:xfrm>
            <a:off x="715963" y="1162050"/>
            <a:ext cx="5578475" cy="3138488"/>
          </a:xfrm>
          <a:prstGeom prst="rect">
            <a:avLst/>
          </a:prstGeom>
          <a:noFill/>
          <a:ln w="12700">
            <a:solidFill>
              <a:prstClr val="black"/>
            </a:solidFill>
          </a:ln>
        </p:spPr>
        <p:txBody>
          <a:bodyPr vert="horz" lIns="108850" tIns="54425" rIns="108850" bIns="54425"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108850" tIns="54425" rIns="108850" bIns="5442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4"/>
          </a:xfrm>
          <a:prstGeom prst="rect">
            <a:avLst/>
          </a:prstGeom>
        </p:spPr>
        <p:txBody>
          <a:bodyPr vert="horz" lIns="108850" tIns="54425" rIns="108850" bIns="54425"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70938" y="8829967"/>
            <a:ext cx="3037840" cy="466434"/>
          </a:xfrm>
          <a:prstGeom prst="rect">
            <a:avLst/>
          </a:prstGeom>
        </p:spPr>
        <p:txBody>
          <a:bodyPr vert="horz" lIns="108850" tIns="54425" rIns="108850" bIns="54425" rtlCol="0" anchor="b"/>
          <a:lstStyle>
            <a:lvl1pPr algn="r">
              <a:defRPr sz="1400"/>
            </a:lvl1pPr>
          </a:lstStyle>
          <a:p>
            <a:fld id="{D71A8971-5F0B-4911-87AC-F8CFD894A892}" type="slidenum">
              <a:rPr lang="en-US" smtClean="0"/>
              <a:t>‹#›</a:t>
            </a:fld>
            <a:endParaRPr lang="en-US" dirty="0"/>
          </a:p>
        </p:txBody>
      </p:sp>
    </p:spTree>
    <p:extLst>
      <p:ext uri="{BB962C8B-B14F-4D97-AF65-F5344CB8AC3E}">
        <p14:creationId xmlns:p14="http://schemas.microsoft.com/office/powerpoint/2010/main" val="4003051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1</a:t>
            </a:fld>
            <a:endParaRPr lang="en-US" dirty="0"/>
          </a:p>
        </p:txBody>
      </p:sp>
    </p:spTree>
    <p:extLst>
      <p:ext uri="{BB962C8B-B14F-4D97-AF65-F5344CB8AC3E}">
        <p14:creationId xmlns:p14="http://schemas.microsoft.com/office/powerpoint/2010/main" val="3267126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D71A8971-5F0B-4911-87AC-F8CFD894A892}" type="slidenum">
              <a:rPr lang="en-US" smtClean="0"/>
              <a:t>10</a:t>
            </a:fld>
            <a:endParaRPr lang="en-US" dirty="0"/>
          </a:p>
        </p:txBody>
      </p:sp>
    </p:spTree>
    <p:extLst>
      <p:ext uri="{BB962C8B-B14F-4D97-AF65-F5344CB8AC3E}">
        <p14:creationId xmlns:p14="http://schemas.microsoft.com/office/powerpoint/2010/main" val="712799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1A8971-5F0B-4911-87AC-F8CFD894A892}" type="slidenum">
              <a:rPr lang="en-US" smtClean="0"/>
              <a:t>11</a:t>
            </a:fld>
            <a:endParaRPr lang="en-US" dirty="0"/>
          </a:p>
        </p:txBody>
      </p:sp>
    </p:spTree>
    <p:extLst>
      <p:ext uri="{BB962C8B-B14F-4D97-AF65-F5344CB8AC3E}">
        <p14:creationId xmlns:p14="http://schemas.microsoft.com/office/powerpoint/2010/main" val="960933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D71A8971-5F0B-4911-87AC-F8CFD894A892}" type="slidenum">
              <a:rPr lang="en-US" smtClean="0"/>
              <a:t>2</a:t>
            </a:fld>
            <a:endParaRPr lang="en-US" dirty="0"/>
          </a:p>
        </p:txBody>
      </p:sp>
    </p:spTree>
    <p:extLst>
      <p:ext uri="{BB962C8B-B14F-4D97-AF65-F5344CB8AC3E}">
        <p14:creationId xmlns:p14="http://schemas.microsoft.com/office/powerpoint/2010/main" val="2234954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1A8971-5F0B-4911-87AC-F8CFD894A892}" type="slidenum">
              <a:rPr lang="en-US" smtClean="0"/>
              <a:t>3</a:t>
            </a:fld>
            <a:endParaRPr lang="en-US" dirty="0"/>
          </a:p>
        </p:txBody>
      </p:sp>
    </p:spTree>
    <p:extLst>
      <p:ext uri="{BB962C8B-B14F-4D97-AF65-F5344CB8AC3E}">
        <p14:creationId xmlns:p14="http://schemas.microsoft.com/office/powerpoint/2010/main" val="3780335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67679-5F33-418A-8777-9F241701AC39}" type="slidenum">
              <a:rPr lang="en-US" smtClean="0"/>
              <a:t>4</a:t>
            </a:fld>
            <a:endParaRPr lang="en-US"/>
          </a:p>
        </p:txBody>
      </p:sp>
    </p:spTree>
    <p:extLst>
      <p:ext uri="{BB962C8B-B14F-4D97-AF65-F5344CB8AC3E}">
        <p14:creationId xmlns:p14="http://schemas.microsoft.com/office/powerpoint/2010/main" val="3534547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71A8971-5F0B-4911-87AC-F8CFD894A892}" type="slidenum">
              <a:rPr lang="en-US" smtClean="0"/>
              <a:t>5</a:t>
            </a:fld>
            <a:endParaRPr lang="en-US" dirty="0"/>
          </a:p>
        </p:txBody>
      </p:sp>
    </p:spTree>
    <p:extLst>
      <p:ext uri="{BB962C8B-B14F-4D97-AF65-F5344CB8AC3E}">
        <p14:creationId xmlns:p14="http://schemas.microsoft.com/office/powerpoint/2010/main" val="2913175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D71A8971-5F0B-4911-87AC-F8CFD894A892}" type="slidenum">
              <a:rPr lang="en-US" smtClean="0"/>
              <a:t>6</a:t>
            </a:fld>
            <a:endParaRPr lang="en-US" dirty="0"/>
          </a:p>
        </p:txBody>
      </p:sp>
    </p:spTree>
    <p:extLst>
      <p:ext uri="{BB962C8B-B14F-4D97-AF65-F5344CB8AC3E}">
        <p14:creationId xmlns:p14="http://schemas.microsoft.com/office/powerpoint/2010/main" val="1030473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D71A8971-5F0B-4911-87AC-F8CFD894A892}" type="slidenum">
              <a:rPr lang="en-US" smtClean="0"/>
              <a:t>7</a:t>
            </a:fld>
            <a:endParaRPr lang="en-US" dirty="0"/>
          </a:p>
        </p:txBody>
      </p:sp>
    </p:spTree>
    <p:extLst>
      <p:ext uri="{BB962C8B-B14F-4D97-AF65-F5344CB8AC3E}">
        <p14:creationId xmlns:p14="http://schemas.microsoft.com/office/powerpoint/2010/main" val="3837816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D71A8971-5F0B-4911-87AC-F8CFD894A892}" type="slidenum">
              <a:rPr lang="en-US" smtClean="0"/>
              <a:t>8</a:t>
            </a:fld>
            <a:endParaRPr lang="en-US" dirty="0"/>
          </a:p>
        </p:txBody>
      </p:sp>
    </p:spTree>
    <p:extLst>
      <p:ext uri="{BB962C8B-B14F-4D97-AF65-F5344CB8AC3E}">
        <p14:creationId xmlns:p14="http://schemas.microsoft.com/office/powerpoint/2010/main" val="2712311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1A8971-5F0B-4911-87AC-F8CFD894A892}" type="slidenum">
              <a:rPr lang="en-US" smtClean="0"/>
              <a:t>9</a:t>
            </a:fld>
            <a:endParaRPr lang="en-US" dirty="0"/>
          </a:p>
        </p:txBody>
      </p:sp>
    </p:spTree>
    <p:extLst>
      <p:ext uri="{BB962C8B-B14F-4D97-AF65-F5344CB8AC3E}">
        <p14:creationId xmlns:p14="http://schemas.microsoft.com/office/powerpoint/2010/main" val="1118744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BFE6D4-27A9-4AE4-9EAE-AF75F97B179B}" type="slidenum">
              <a:rPr lang="en-US" smtClean="0"/>
              <a:t>‹#›</a:t>
            </a:fld>
            <a:endParaRPr lang="en-US" dirty="0"/>
          </a:p>
        </p:txBody>
      </p:sp>
    </p:spTree>
    <p:extLst>
      <p:ext uri="{BB962C8B-B14F-4D97-AF65-F5344CB8AC3E}">
        <p14:creationId xmlns:p14="http://schemas.microsoft.com/office/powerpoint/2010/main" val="3538886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BFE6D4-27A9-4AE4-9EAE-AF75F97B179B}" type="slidenum">
              <a:rPr lang="en-US" smtClean="0"/>
              <a:t>‹#›</a:t>
            </a:fld>
            <a:endParaRPr lang="en-US" dirty="0"/>
          </a:p>
        </p:txBody>
      </p:sp>
    </p:spTree>
    <p:extLst>
      <p:ext uri="{BB962C8B-B14F-4D97-AF65-F5344CB8AC3E}">
        <p14:creationId xmlns:p14="http://schemas.microsoft.com/office/powerpoint/2010/main" val="223599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BFE6D4-27A9-4AE4-9EAE-AF75F97B179B}" type="slidenum">
              <a:rPr lang="en-US" smtClean="0"/>
              <a:t>‹#›</a:t>
            </a:fld>
            <a:endParaRPr lang="en-US" dirty="0"/>
          </a:p>
        </p:txBody>
      </p:sp>
    </p:spTree>
    <p:extLst>
      <p:ext uri="{BB962C8B-B14F-4D97-AF65-F5344CB8AC3E}">
        <p14:creationId xmlns:p14="http://schemas.microsoft.com/office/powerpoint/2010/main" val="416336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BFE6D4-27A9-4AE4-9EAE-AF75F97B179B}" type="slidenum">
              <a:rPr lang="en-US" smtClean="0"/>
              <a:t>‹#›</a:t>
            </a:fld>
            <a:endParaRPr lang="en-US" dirty="0"/>
          </a:p>
        </p:txBody>
      </p:sp>
    </p:spTree>
    <p:extLst>
      <p:ext uri="{BB962C8B-B14F-4D97-AF65-F5344CB8AC3E}">
        <p14:creationId xmlns:p14="http://schemas.microsoft.com/office/powerpoint/2010/main" val="1397848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BFE6D4-27A9-4AE4-9EAE-AF75F97B179B}" type="slidenum">
              <a:rPr lang="en-US" smtClean="0"/>
              <a:t>‹#›</a:t>
            </a:fld>
            <a:endParaRPr lang="en-US" dirty="0"/>
          </a:p>
        </p:txBody>
      </p:sp>
    </p:spTree>
    <p:extLst>
      <p:ext uri="{BB962C8B-B14F-4D97-AF65-F5344CB8AC3E}">
        <p14:creationId xmlns:p14="http://schemas.microsoft.com/office/powerpoint/2010/main" val="307446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BFE6D4-27A9-4AE4-9EAE-AF75F97B179B}" type="slidenum">
              <a:rPr lang="en-US" smtClean="0"/>
              <a:t>‹#›</a:t>
            </a:fld>
            <a:endParaRPr lang="en-US" dirty="0"/>
          </a:p>
        </p:txBody>
      </p:sp>
    </p:spTree>
    <p:extLst>
      <p:ext uri="{BB962C8B-B14F-4D97-AF65-F5344CB8AC3E}">
        <p14:creationId xmlns:p14="http://schemas.microsoft.com/office/powerpoint/2010/main" val="2440443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BFE6D4-27A9-4AE4-9EAE-AF75F97B179B}" type="slidenum">
              <a:rPr lang="en-US" smtClean="0"/>
              <a:t>‹#›</a:t>
            </a:fld>
            <a:endParaRPr lang="en-US" dirty="0"/>
          </a:p>
        </p:txBody>
      </p:sp>
    </p:spTree>
    <p:extLst>
      <p:ext uri="{BB962C8B-B14F-4D97-AF65-F5344CB8AC3E}">
        <p14:creationId xmlns:p14="http://schemas.microsoft.com/office/powerpoint/2010/main" val="410024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BFE6D4-27A9-4AE4-9EAE-AF75F97B179B}" type="slidenum">
              <a:rPr lang="en-US" smtClean="0"/>
              <a:t>‹#›</a:t>
            </a:fld>
            <a:endParaRPr lang="en-US" dirty="0"/>
          </a:p>
        </p:txBody>
      </p:sp>
    </p:spTree>
    <p:extLst>
      <p:ext uri="{BB962C8B-B14F-4D97-AF65-F5344CB8AC3E}">
        <p14:creationId xmlns:p14="http://schemas.microsoft.com/office/powerpoint/2010/main" val="313267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BFE6D4-27A9-4AE4-9EAE-AF75F97B179B}" type="slidenum">
              <a:rPr lang="en-US" smtClean="0"/>
              <a:t>‹#›</a:t>
            </a:fld>
            <a:endParaRPr lang="en-US" dirty="0"/>
          </a:p>
        </p:txBody>
      </p:sp>
    </p:spTree>
    <p:extLst>
      <p:ext uri="{BB962C8B-B14F-4D97-AF65-F5344CB8AC3E}">
        <p14:creationId xmlns:p14="http://schemas.microsoft.com/office/powerpoint/2010/main" val="190899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BFE6D4-27A9-4AE4-9EAE-AF75F97B179B}" type="slidenum">
              <a:rPr lang="en-US" smtClean="0"/>
              <a:t>‹#›</a:t>
            </a:fld>
            <a:endParaRPr lang="en-US" dirty="0"/>
          </a:p>
        </p:txBody>
      </p:sp>
    </p:spTree>
    <p:extLst>
      <p:ext uri="{BB962C8B-B14F-4D97-AF65-F5344CB8AC3E}">
        <p14:creationId xmlns:p14="http://schemas.microsoft.com/office/powerpoint/2010/main" val="4079300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BFE6D4-27A9-4AE4-9EAE-AF75F97B179B}" type="slidenum">
              <a:rPr lang="en-US" smtClean="0"/>
              <a:t>‹#›</a:t>
            </a:fld>
            <a:endParaRPr lang="en-US" dirty="0"/>
          </a:p>
        </p:txBody>
      </p:sp>
    </p:spTree>
    <p:extLst>
      <p:ext uri="{BB962C8B-B14F-4D97-AF65-F5344CB8AC3E}">
        <p14:creationId xmlns:p14="http://schemas.microsoft.com/office/powerpoint/2010/main" val="308570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24BFE6D4-27A9-4AE4-9EAE-AF75F97B179B}" type="slidenum">
              <a:rPr lang="en-US" smtClean="0"/>
              <a:pPr/>
              <a:t>‹#›</a:t>
            </a:fld>
            <a:endParaRPr lang="en-US" dirty="0"/>
          </a:p>
        </p:txBody>
      </p:sp>
      <p:pic>
        <p:nvPicPr>
          <p:cNvPr id="7" name="Picture 6">
            <a:extLst>
              <a:ext uri="{FF2B5EF4-FFF2-40B4-BE49-F238E27FC236}">
                <a16:creationId xmlns:a16="http://schemas.microsoft.com/office/drawing/2014/main" id="{709DBF00-6528-42F1-B328-44F742AF3A8A}"/>
              </a:ext>
            </a:extLst>
          </p:cNvPr>
          <p:cNvPicPr>
            <a:picLocks noGrp="1" noSelect="1" noRot="1" noMove="1" noResize="1" noEditPoints="1" noAdjustHandles="1" noChangeArrowheads="1" noChangeShapeType="1"/>
          </p:cNvPicPr>
          <p:nvPr userDrawn="1">
            <p:custDataLst>
              <p:tags r:id="rId13"/>
            </p:custDataLst>
          </p:nvPr>
        </p:nvPicPr>
        <p:blipFill>
          <a:blip r:embed="rId14">
            <a:extLst>
              <a:ext uri="{28A0092B-C50C-407E-A947-70E740481C1C}">
                <a14:useLocalDpi xmlns:a14="http://schemas.microsoft.com/office/drawing/2010/main" val="0"/>
              </a:ext>
            </a:extLst>
          </a:blip>
          <a:stretch>
            <a:fillRect/>
          </a:stretch>
        </p:blipFill>
        <p:spPr>
          <a:xfrm>
            <a:off x="335112" y="6013680"/>
            <a:ext cx="3877392" cy="554784"/>
          </a:xfrm>
          <a:prstGeom prst="rect">
            <a:avLst/>
          </a:prstGeom>
        </p:spPr>
      </p:pic>
    </p:spTree>
    <p:extLst>
      <p:ext uri="{BB962C8B-B14F-4D97-AF65-F5344CB8AC3E}">
        <p14:creationId xmlns:p14="http://schemas.microsoft.com/office/powerpoint/2010/main" val="2099243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mailto:James.N.Burton@census.gov"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mailto:Jenna.Morse@census.gov" TargetMode="External"/><Relationship Id="rId4" Type="http://schemas.openxmlformats.org/officeDocument/2006/relationships/hyperlink" Target="mailto:Blynda.K.Metcalf@census.gov"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406400" y="998336"/>
            <a:ext cx="11379200" cy="2110624"/>
          </a:xfrm>
          <a:noFill/>
          <a:ln>
            <a:noFill/>
          </a:ln>
          <a:effectLst>
            <a:glow rad="190500">
              <a:srgbClr val="92D050">
                <a:alpha val="40000"/>
              </a:srgbClr>
            </a:glow>
          </a:effectLst>
        </p:spPr>
        <p:txBody>
          <a:bodyPr>
            <a:noAutofit/>
          </a:bodyPr>
          <a:lstStyle/>
          <a:p>
            <a:r>
              <a:rPr lang="en-US" sz="5400" b="1" dirty="0">
                <a:ln>
                  <a:solidFill>
                    <a:schemeClr val="tx1"/>
                  </a:solidFill>
                </a:ln>
                <a:solidFill>
                  <a:srgbClr val="0033CC"/>
                </a:solidFill>
                <a:effectLst>
                  <a:outerShdw blurRad="38100" dist="38100" dir="2700000" algn="tl">
                    <a:srgbClr val="000000">
                      <a:alpha val="43137"/>
                    </a:srgbClr>
                  </a:outerShdw>
                </a:effectLst>
              </a:rPr>
              <a:t>Developing an Integrated Annual Survey</a:t>
            </a:r>
            <a:endParaRPr lang="en-US" b="1" dirty="0">
              <a:solidFill>
                <a:srgbClr val="0033CC"/>
              </a:solidFill>
              <a:effectLst>
                <a:outerShdw blurRad="38100" dist="38100" dir="2700000" algn="tl">
                  <a:srgbClr val="000000">
                    <a:alpha val="43137"/>
                  </a:srgbClr>
                </a:outerShdw>
              </a:effectLst>
              <a:latin typeface="+mn-lt"/>
              <a:ea typeface="+mn-ea"/>
              <a:cs typeface="+mn-cs"/>
            </a:endParaRPr>
          </a:p>
        </p:txBody>
      </p:sp>
      <p:sp>
        <p:nvSpPr>
          <p:cNvPr id="2" name="Slide Number Placeholder 1"/>
          <p:cNvSpPr>
            <a:spLocks noGrp="1"/>
          </p:cNvSpPr>
          <p:nvPr>
            <p:ph type="sldNum" sz="quarter" idx="12"/>
          </p:nvPr>
        </p:nvSpPr>
        <p:spPr/>
        <p:txBody>
          <a:bodyPr/>
          <a:lstStyle/>
          <a:p>
            <a:fld id="{24BFE6D4-27A9-4AE4-9EAE-AF75F97B179B}" type="slidenum">
              <a:rPr lang="en-US" smtClean="0"/>
              <a:t>1</a:t>
            </a:fld>
            <a:endParaRPr lang="en-US" dirty="0"/>
          </a:p>
        </p:txBody>
      </p:sp>
      <p:sp>
        <p:nvSpPr>
          <p:cNvPr id="6" name="Subtitle 2"/>
          <p:cNvSpPr txBox="1">
            <a:spLocks/>
          </p:cNvSpPr>
          <p:nvPr/>
        </p:nvSpPr>
        <p:spPr>
          <a:xfrm>
            <a:off x="723900" y="3933174"/>
            <a:ext cx="10515599" cy="17536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a:ln>
                  <a:solidFill>
                    <a:schemeClr val="tx1"/>
                  </a:solidFill>
                </a:ln>
                <a:solidFill>
                  <a:srgbClr val="0033CC"/>
                </a:solidFill>
                <a:effectLst>
                  <a:outerShdw blurRad="38100" dist="38100" dir="2700000" algn="tl">
                    <a:srgbClr val="000000">
                      <a:alpha val="43137"/>
                    </a:srgbClr>
                  </a:outerShdw>
                </a:effectLst>
              </a:rPr>
              <a:t>FCSM - November 2021</a:t>
            </a:r>
          </a:p>
          <a:p>
            <a:endParaRPr lang="en-US" sz="3200" dirty="0">
              <a:ln>
                <a:solidFill>
                  <a:schemeClr val="tx1"/>
                </a:solidFill>
              </a:ln>
              <a:solidFill>
                <a:srgbClr val="0033CC"/>
              </a:solidFill>
              <a:effectLst>
                <a:outerShdw blurRad="38100" dist="38100" dir="2700000" algn="tl">
                  <a:srgbClr val="000000">
                    <a:alpha val="43137"/>
                  </a:srgbClr>
                </a:outerShdw>
              </a:effectLst>
            </a:endParaRPr>
          </a:p>
          <a:p>
            <a:r>
              <a:rPr lang="en-US" sz="1400" dirty="0">
                <a:solidFill>
                  <a:srgbClr val="FF0000"/>
                </a:solidFill>
              </a:rPr>
              <a:t>Any views expressed are those of the author and not necessarily those of the Census Bureau. The Census Bureau has reviewed this data product for unauthorized disclosure of confidential information. (Approval ID: CBDRB-FY22-ESMD006-003)</a:t>
            </a:r>
          </a:p>
          <a:p>
            <a:endParaRPr lang="en-US" sz="3200" dirty="0">
              <a:ln>
                <a:solidFill>
                  <a:schemeClr val="tx1"/>
                </a:solidFill>
              </a:ln>
              <a:solidFill>
                <a:srgbClr val="0033CC"/>
              </a:solidFill>
              <a:effectLst/>
            </a:endParaRPr>
          </a:p>
        </p:txBody>
      </p:sp>
    </p:spTree>
    <p:extLst>
      <p:ext uri="{BB962C8B-B14F-4D97-AF65-F5344CB8AC3E}">
        <p14:creationId xmlns:p14="http://schemas.microsoft.com/office/powerpoint/2010/main" val="3408179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524000" y="3977"/>
            <a:ext cx="9144000" cy="710007"/>
          </a:xfrm>
        </p:spPr>
        <p:txBody>
          <a:bodyPr>
            <a:normAutofit/>
          </a:bodyPr>
          <a:lstStyle/>
          <a:p>
            <a:r>
              <a:rPr lang="en-US" sz="3900" b="1" dirty="0">
                <a:solidFill>
                  <a:schemeClr val="tx2">
                    <a:lumMod val="75000"/>
                  </a:schemeClr>
                </a:solidFill>
                <a:effectLst>
                  <a:outerShdw blurRad="38100" dist="38100" dir="2700000" algn="tl">
                    <a:srgbClr val="000000">
                      <a:alpha val="43137"/>
                    </a:srgbClr>
                  </a:outerShdw>
                </a:effectLst>
                <a:latin typeface="+mn-lt"/>
                <a:ea typeface="+mn-ea"/>
                <a:cs typeface="+mn-cs"/>
              </a:rPr>
              <a:t>Challenges</a:t>
            </a:r>
          </a:p>
        </p:txBody>
      </p:sp>
      <p:sp>
        <p:nvSpPr>
          <p:cNvPr id="3" name="Subtitle 2"/>
          <p:cNvSpPr>
            <a:spLocks noGrp="1"/>
          </p:cNvSpPr>
          <p:nvPr>
            <p:ph type="subTitle" idx="1"/>
          </p:nvPr>
        </p:nvSpPr>
        <p:spPr>
          <a:xfrm>
            <a:off x="653143" y="1249680"/>
            <a:ext cx="11112137" cy="4263223"/>
          </a:xfrm>
        </p:spPr>
        <p:txBody>
          <a:bodyPr>
            <a:noAutofit/>
          </a:bodyPr>
          <a:lstStyle/>
          <a:p>
            <a:pPr marL="457200" indent="-457200" algn="l">
              <a:buFont typeface="Arial" panose="020B0604020202020204" pitchFamily="34" charset="0"/>
              <a:buChar char="•"/>
            </a:pPr>
            <a:r>
              <a:rPr lang="en-US" sz="3200" dirty="0"/>
              <a:t>Establishing the appropriate collection unit</a:t>
            </a:r>
          </a:p>
          <a:p>
            <a:pPr marL="457200" indent="-457200" algn="l">
              <a:buFont typeface="Arial" panose="020B0604020202020204" pitchFamily="34" charset="0"/>
              <a:buChar char="•"/>
            </a:pPr>
            <a:r>
              <a:rPr lang="en-US" sz="3200" dirty="0"/>
              <a:t>Determining which processing system to use since current in-scope surveys process data in different systems</a:t>
            </a:r>
          </a:p>
          <a:p>
            <a:pPr marL="457200" indent="-457200" algn="l">
              <a:buFont typeface="Arial" panose="020B0604020202020204" pitchFamily="34" charset="0"/>
              <a:buChar char="•"/>
            </a:pPr>
            <a:r>
              <a:rPr lang="en-US" sz="3200" dirty="0"/>
              <a:t>Planning for a pilot given tight timeframes and stretched resources</a:t>
            </a:r>
          </a:p>
          <a:p>
            <a:pPr marL="457200" indent="-457200" algn="l">
              <a:buFont typeface="Arial" panose="020B0604020202020204" pitchFamily="34" charset="0"/>
              <a:buChar char="•"/>
            </a:pPr>
            <a:r>
              <a:rPr lang="en-US" sz="3200" dirty="0"/>
              <a:t>Knowing what to test from a research perspective</a:t>
            </a:r>
          </a:p>
          <a:p>
            <a:pPr marL="457200" indent="-457200" algn="l">
              <a:buFont typeface="Arial" panose="020B0604020202020204" pitchFamily="34" charset="0"/>
              <a:buChar char="•"/>
            </a:pPr>
            <a:r>
              <a:rPr lang="en-US" sz="3200" dirty="0"/>
              <a:t>Availability of enterprise solutions</a:t>
            </a:r>
          </a:p>
          <a:p>
            <a:pPr marL="457200" indent="-457200" algn="l">
              <a:buFont typeface="Arial" panose="020B0604020202020204" pitchFamily="34" charset="0"/>
              <a:buChar char="•"/>
            </a:pPr>
            <a:r>
              <a:rPr lang="en-US" sz="3200" dirty="0"/>
              <a:t>Adequate resources and competing priorities</a:t>
            </a:r>
          </a:p>
          <a:p>
            <a:pPr algn="l"/>
            <a:endParaRPr lang="en-US" sz="2800" dirty="0"/>
          </a:p>
        </p:txBody>
      </p:sp>
      <p:sp>
        <p:nvSpPr>
          <p:cNvPr id="2" name="Slide Number Placeholder 1"/>
          <p:cNvSpPr>
            <a:spLocks noGrp="1"/>
          </p:cNvSpPr>
          <p:nvPr>
            <p:ph type="sldNum" sz="quarter" idx="12"/>
          </p:nvPr>
        </p:nvSpPr>
        <p:spPr/>
        <p:txBody>
          <a:bodyPr/>
          <a:lstStyle/>
          <a:p>
            <a:fld id="{24BFE6D4-27A9-4AE4-9EAE-AF75F97B179B}" type="slidenum">
              <a:rPr lang="en-US" smtClean="0"/>
              <a:t>10</a:t>
            </a:fld>
            <a:endParaRPr lang="en-US" dirty="0"/>
          </a:p>
        </p:txBody>
      </p:sp>
    </p:spTree>
    <p:extLst>
      <p:ext uri="{BB962C8B-B14F-4D97-AF65-F5344CB8AC3E}">
        <p14:creationId xmlns:p14="http://schemas.microsoft.com/office/powerpoint/2010/main" val="410857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4BFE6D4-27A9-4AE4-9EAE-AF75F97B179B}" type="slidenum">
              <a:rPr lang="en-US" smtClean="0"/>
              <a:t>11</a:t>
            </a:fld>
            <a:endParaRPr lang="en-US" dirty="0"/>
          </a:p>
        </p:txBody>
      </p:sp>
      <p:sp>
        <p:nvSpPr>
          <p:cNvPr id="9" name="TextBox 8">
            <a:extLst>
              <a:ext uri="{FF2B5EF4-FFF2-40B4-BE49-F238E27FC236}">
                <a16:creationId xmlns:a16="http://schemas.microsoft.com/office/drawing/2014/main" id="{DB92C7F3-4A77-43C9-8F90-B6E9C062FC68}"/>
              </a:ext>
            </a:extLst>
          </p:cNvPr>
          <p:cNvSpPr txBox="1"/>
          <p:nvPr/>
        </p:nvSpPr>
        <p:spPr>
          <a:xfrm>
            <a:off x="0" y="1625600"/>
            <a:ext cx="12192000" cy="3077766"/>
          </a:xfrm>
          <a:prstGeom prst="rect">
            <a:avLst/>
          </a:prstGeom>
          <a:noFill/>
          <a:ln w="57150">
            <a:noFill/>
          </a:ln>
        </p:spPr>
        <p:txBody>
          <a:bodyPr wrap="square" rtlCol="0">
            <a:spAutoFit/>
          </a:bodyPr>
          <a:lstStyle/>
          <a:p>
            <a:pPr algn="ctr"/>
            <a:r>
              <a:rPr lang="en-US" sz="3200" b="1" dirty="0">
                <a:effectLst>
                  <a:outerShdw blurRad="38100" dist="38100" dir="2700000" algn="tl">
                    <a:srgbClr val="000000">
                      <a:alpha val="43137"/>
                    </a:srgbClr>
                  </a:outerShdw>
                </a:effectLst>
              </a:rPr>
              <a:t>Contacts:</a:t>
            </a:r>
          </a:p>
          <a:p>
            <a:pPr algn="ctr"/>
            <a:endParaRPr lang="en-US" sz="3200" b="1" dirty="0">
              <a:effectLst>
                <a:outerShdw blurRad="38100" dist="38100" dir="2700000" algn="tl">
                  <a:srgbClr val="000000">
                    <a:alpha val="43137"/>
                  </a:srgbClr>
                </a:outerShdw>
              </a:effectLst>
              <a:hlinkClick r:id="rId3"/>
            </a:endParaRPr>
          </a:p>
          <a:p>
            <a:pPr algn="ctr"/>
            <a:r>
              <a:rPr lang="en-US" sz="3200" b="1" dirty="0">
                <a:effectLst>
                  <a:outerShdw blurRad="38100" dist="38100" dir="2700000" algn="tl">
                    <a:srgbClr val="000000">
                      <a:alpha val="43137"/>
                    </a:srgbClr>
                  </a:outerShdw>
                </a:effectLst>
                <a:hlinkClick r:id="rId3"/>
              </a:rPr>
              <a:t>James.N.Burton@census.gov</a:t>
            </a:r>
            <a:r>
              <a:rPr lang="en-US" sz="3200" b="1" dirty="0">
                <a:effectLst>
                  <a:outerShdw blurRad="38100" dist="38100" dir="2700000" algn="tl">
                    <a:srgbClr val="000000">
                      <a:alpha val="43137"/>
                    </a:srgbClr>
                  </a:outerShdw>
                </a:effectLst>
              </a:rPr>
              <a:t> – AIES Program Coordinator</a:t>
            </a:r>
          </a:p>
          <a:p>
            <a:pPr algn="ctr"/>
            <a:endParaRPr lang="en-US" sz="1200" b="1" dirty="0">
              <a:effectLst>
                <a:outerShdw blurRad="38100" dist="38100" dir="2700000" algn="tl">
                  <a:srgbClr val="000000">
                    <a:alpha val="43137"/>
                  </a:srgbClr>
                </a:outerShdw>
              </a:effectLst>
            </a:endParaRPr>
          </a:p>
          <a:p>
            <a:pPr algn="ctr"/>
            <a:r>
              <a:rPr lang="en-US" sz="3200" b="1" dirty="0">
                <a:effectLst>
                  <a:outerShdw blurRad="38100" dist="38100" dir="2700000" algn="tl">
                    <a:srgbClr val="000000">
                      <a:alpha val="43137"/>
                    </a:srgbClr>
                  </a:outerShdw>
                </a:effectLst>
                <a:hlinkClick r:id="rId4"/>
              </a:rPr>
              <a:t>Blynda.K.Metcalf@census.gov</a:t>
            </a:r>
            <a:r>
              <a:rPr lang="en-US" sz="3200" b="1" dirty="0">
                <a:effectLst>
                  <a:outerShdw blurRad="38100" dist="38100" dir="2700000" algn="tl">
                    <a:srgbClr val="000000">
                      <a:alpha val="43137"/>
                    </a:srgbClr>
                  </a:outerShdw>
                </a:effectLst>
              </a:rPr>
              <a:t> – AIES Product Owner</a:t>
            </a:r>
          </a:p>
          <a:p>
            <a:pPr algn="ctr"/>
            <a:endParaRPr lang="en-US" sz="1200" b="1" dirty="0">
              <a:effectLst>
                <a:outerShdw blurRad="38100" dist="38100" dir="2700000" algn="tl">
                  <a:srgbClr val="000000">
                    <a:alpha val="43137"/>
                  </a:srgbClr>
                </a:outerShdw>
              </a:effectLst>
            </a:endParaRPr>
          </a:p>
          <a:p>
            <a:pPr algn="ctr"/>
            <a:r>
              <a:rPr lang="en-US" sz="3200" b="1" dirty="0">
                <a:effectLst>
                  <a:outerShdw blurRad="38100" dist="38100" dir="2700000" algn="tl">
                    <a:srgbClr val="000000">
                      <a:alpha val="43137"/>
                    </a:srgbClr>
                  </a:outerShdw>
                </a:effectLst>
                <a:hlinkClick r:id="rId5"/>
              </a:rPr>
              <a:t>Jenna.Morse@census.gov</a:t>
            </a:r>
            <a:r>
              <a:rPr lang="en-US" sz="3200" b="1" dirty="0">
                <a:effectLst>
                  <a:outerShdw blurRad="38100" dist="38100" dir="2700000" algn="tl">
                    <a:srgbClr val="000000">
                      <a:alpha val="43137"/>
                    </a:srgbClr>
                  </a:outerShdw>
                </a:effectLst>
              </a:rPr>
              <a:t> – AIES Project Manager</a:t>
            </a:r>
          </a:p>
          <a:p>
            <a:pPr algn="ctr"/>
            <a:endParaRPr lang="en-US" sz="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48082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072465" y="1453342"/>
            <a:ext cx="2922275" cy="4345624"/>
          </a:xfrm>
          <a:prstGeom prst="rect">
            <a:avLst/>
          </a:prstGeom>
        </p:spPr>
      </p:pic>
      <p:sp>
        <p:nvSpPr>
          <p:cNvPr id="3" name="Title 2"/>
          <p:cNvSpPr>
            <a:spLocks noGrp="1"/>
          </p:cNvSpPr>
          <p:nvPr>
            <p:ph type="title"/>
          </p:nvPr>
        </p:nvSpPr>
        <p:spPr>
          <a:xfrm>
            <a:off x="197260" y="138033"/>
            <a:ext cx="11797480" cy="1003514"/>
          </a:xfrm>
          <a:effectLst/>
        </p:spPr>
        <p:txBody>
          <a:bodyPr>
            <a:normAutofit/>
          </a:bodyPr>
          <a:lstStyle/>
          <a:p>
            <a:pPr algn="ctr"/>
            <a:r>
              <a:rPr lang="en-US" sz="4800" b="1" dirty="0">
                <a:solidFill>
                  <a:schemeClr val="tx2">
                    <a:lumMod val="75000"/>
                  </a:schemeClr>
                </a:solidFill>
                <a:effectLst>
                  <a:outerShdw blurRad="38100" dist="38100" dir="2700000" algn="tl">
                    <a:srgbClr val="000000">
                      <a:alpha val="43137"/>
                    </a:srgbClr>
                  </a:outerShdw>
                </a:effectLst>
                <a:latin typeface="+mn-lt"/>
                <a:ea typeface="+mn-ea"/>
                <a:cs typeface="+mn-cs"/>
              </a:rPr>
              <a:t>Project Background</a:t>
            </a:r>
          </a:p>
        </p:txBody>
      </p:sp>
      <p:sp>
        <p:nvSpPr>
          <p:cNvPr id="4" name="Content Placeholder 3"/>
          <p:cNvSpPr>
            <a:spLocks noGrp="1"/>
          </p:cNvSpPr>
          <p:nvPr>
            <p:ph idx="1"/>
          </p:nvPr>
        </p:nvSpPr>
        <p:spPr>
          <a:xfrm>
            <a:off x="197260" y="1141547"/>
            <a:ext cx="8875205" cy="4657419"/>
          </a:xfrm>
        </p:spPr>
        <p:txBody>
          <a:bodyPr>
            <a:normAutofit/>
          </a:bodyPr>
          <a:lstStyle/>
          <a:p>
            <a:r>
              <a:rPr lang="en-US" sz="3200" dirty="0"/>
              <a:t>The Census Bureau requested the Committee on National Statistics to review our portfolio of annual economic surveys.</a:t>
            </a:r>
          </a:p>
          <a:p>
            <a:endParaRPr lang="en-US" sz="1200" dirty="0"/>
          </a:p>
          <a:p>
            <a:r>
              <a:rPr lang="en-US" sz="3200" dirty="0"/>
              <a:t>Economic Directorate leadership assessed the recommendations and determined the scope.</a:t>
            </a:r>
          </a:p>
          <a:p>
            <a:endParaRPr lang="en-US" sz="1200" dirty="0"/>
          </a:p>
          <a:p>
            <a:r>
              <a:rPr lang="en-US" sz="3200" dirty="0"/>
              <a:t>The end result of this large-scale effort will be a new program called the </a:t>
            </a:r>
            <a:r>
              <a:rPr lang="en-US" sz="3200" b="1" dirty="0"/>
              <a:t>Annual Integrated Economic Survey (AIES).</a:t>
            </a:r>
          </a:p>
          <a:p>
            <a:pPr marL="0" indent="0">
              <a:buNone/>
            </a:pPr>
            <a:endParaRPr lang="en-US" dirty="0"/>
          </a:p>
          <a:p>
            <a:endParaRPr lang="en-US" dirty="0"/>
          </a:p>
          <a:p>
            <a:pPr marL="0" indent="0">
              <a:buNone/>
            </a:pPr>
            <a:endParaRPr lang="en-US" dirty="0"/>
          </a:p>
        </p:txBody>
      </p:sp>
      <p:sp>
        <p:nvSpPr>
          <p:cNvPr id="2" name="Slide Number Placeholder 1"/>
          <p:cNvSpPr>
            <a:spLocks noGrp="1"/>
          </p:cNvSpPr>
          <p:nvPr>
            <p:ph type="sldNum" sz="quarter" idx="12"/>
          </p:nvPr>
        </p:nvSpPr>
        <p:spPr/>
        <p:txBody>
          <a:bodyPr/>
          <a:lstStyle/>
          <a:p>
            <a:fld id="{24BFE6D4-27A9-4AE4-9EAE-AF75F97B179B}" type="slidenum">
              <a:rPr lang="en-US" smtClean="0"/>
              <a:t>2</a:t>
            </a:fld>
            <a:endParaRPr lang="en-US" dirty="0"/>
          </a:p>
        </p:txBody>
      </p:sp>
    </p:spTree>
    <p:extLst>
      <p:ext uri="{BB962C8B-B14F-4D97-AF65-F5344CB8AC3E}">
        <p14:creationId xmlns:p14="http://schemas.microsoft.com/office/powerpoint/2010/main" val="189303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4BFE6D4-27A9-4AE4-9EAE-AF75F97B179B}" type="slidenum">
              <a:rPr lang="en-US" smtClean="0"/>
              <a:t>3</a:t>
            </a:fld>
            <a:endParaRPr lang="en-US" dirty="0"/>
          </a:p>
        </p:txBody>
      </p:sp>
      <p:pic>
        <p:nvPicPr>
          <p:cNvPr id="7" name="Picture 6">
            <a:extLst>
              <a:ext uri="{FF2B5EF4-FFF2-40B4-BE49-F238E27FC236}">
                <a16:creationId xmlns:a16="http://schemas.microsoft.com/office/drawing/2014/main" id="{C8FB9FEF-06FE-4788-8A5E-2C170C163870}"/>
              </a:ext>
            </a:extLst>
          </p:cNvPr>
          <p:cNvPicPr>
            <a:picLocks noChangeAspect="1"/>
          </p:cNvPicPr>
          <p:nvPr/>
        </p:nvPicPr>
        <p:blipFill>
          <a:blip r:embed="rId3"/>
          <a:stretch>
            <a:fillRect/>
          </a:stretch>
        </p:blipFill>
        <p:spPr>
          <a:xfrm>
            <a:off x="1" y="0"/>
            <a:ext cx="12192000" cy="6858000"/>
          </a:xfrm>
          <a:prstGeom prst="rect">
            <a:avLst/>
          </a:prstGeom>
        </p:spPr>
      </p:pic>
    </p:spTree>
    <p:extLst>
      <p:ext uri="{BB962C8B-B14F-4D97-AF65-F5344CB8AC3E}">
        <p14:creationId xmlns:p14="http://schemas.microsoft.com/office/powerpoint/2010/main" val="3543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2D3A3D-6C9B-4ABE-BECE-7816A95A7031}"/>
              </a:ext>
            </a:extLst>
          </p:cNvPr>
          <p:cNvSpPr txBox="1"/>
          <p:nvPr/>
        </p:nvSpPr>
        <p:spPr>
          <a:xfrm>
            <a:off x="2508498" y="280726"/>
            <a:ext cx="6901335" cy="830997"/>
          </a:xfrm>
          <a:prstGeom prst="rect">
            <a:avLst/>
          </a:prstGeom>
          <a:noFill/>
        </p:spPr>
        <p:txBody>
          <a:bodyPr wrap="square" rtlCol="0">
            <a:spAutoFit/>
          </a:bodyPr>
          <a:lstStyle/>
          <a:p>
            <a:pPr algn="ctr"/>
            <a:r>
              <a:rPr lang="en-US" sz="4800" b="1" dirty="0">
                <a:solidFill>
                  <a:schemeClr val="tx2">
                    <a:lumMod val="75000"/>
                  </a:schemeClr>
                </a:solidFill>
                <a:effectLst>
                  <a:outerShdw blurRad="38100" dist="38100" dir="2700000" algn="tl">
                    <a:srgbClr val="000000">
                      <a:alpha val="43137"/>
                    </a:srgbClr>
                  </a:outerShdw>
                </a:effectLst>
              </a:rPr>
              <a:t>Drivers of this Effort</a:t>
            </a:r>
          </a:p>
        </p:txBody>
      </p:sp>
      <p:pic>
        <p:nvPicPr>
          <p:cNvPr id="8" name="Picture 7">
            <a:extLst>
              <a:ext uri="{FF2B5EF4-FFF2-40B4-BE49-F238E27FC236}">
                <a16:creationId xmlns:a16="http://schemas.microsoft.com/office/drawing/2014/main" id="{7CD33C04-8E13-4583-AC0C-048C1112D486}"/>
              </a:ext>
            </a:extLst>
          </p:cNvPr>
          <p:cNvPicPr>
            <a:picLocks noChangeAspect="1"/>
          </p:cNvPicPr>
          <p:nvPr/>
        </p:nvPicPr>
        <p:blipFill rotWithShape="1">
          <a:blip r:embed="rId3"/>
          <a:srcRect t="19702"/>
          <a:stretch/>
        </p:blipFill>
        <p:spPr>
          <a:xfrm>
            <a:off x="1066101" y="1212474"/>
            <a:ext cx="10784523" cy="4297590"/>
          </a:xfrm>
          <a:prstGeom prst="rect">
            <a:avLst/>
          </a:prstGeom>
        </p:spPr>
      </p:pic>
    </p:spTree>
    <p:extLst>
      <p:ext uri="{BB962C8B-B14F-4D97-AF65-F5344CB8AC3E}">
        <p14:creationId xmlns:p14="http://schemas.microsoft.com/office/powerpoint/2010/main" val="3069694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4BFE6D4-27A9-4AE4-9EAE-AF75F97B179B}" type="slidenum">
              <a:rPr lang="en-US" smtClean="0"/>
              <a:t>5</a:t>
            </a:fld>
            <a:endParaRPr lang="en-US" dirty="0"/>
          </a:p>
        </p:txBody>
      </p:sp>
      <p:sp>
        <p:nvSpPr>
          <p:cNvPr id="9" name="TextBox 8">
            <a:extLst>
              <a:ext uri="{FF2B5EF4-FFF2-40B4-BE49-F238E27FC236}">
                <a16:creationId xmlns:a16="http://schemas.microsoft.com/office/drawing/2014/main" id="{BF9F1481-7321-442E-96F2-78B7C61FD0BC}"/>
              </a:ext>
            </a:extLst>
          </p:cNvPr>
          <p:cNvSpPr txBox="1"/>
          <p:nvPr/>
        </p:nvSpPr>
        <p:spPr>
          <a:xfrm>
            <a:off x="6254496" y="5773580"/>
            <a:ext cx="4413504" cy="646331"/>
          </a:xfrm>
          <a:prstGeom prst="rect">
            <a:avLst/>
          </a:prstGeom>
          <a:solidFill>
            <a:srgbClr val="00B0F0"/>
          </a:solidFill>
        </p:spPr>
        <p:txBody>
          <a:bodyPr wrap="square" rtlCol="0">
            <a:spAutoFit/>
          </a:bodyPr>
          <a:lstStyle/>
          <a:p>
            <a:r>
              <a:rPr lang="en-US" sz="3600" dirty="0">
                <a:solidFill>
                  <a:schemeClr val="tx2"/>
                </a:solidFill>
                <a:effectLst>
                  <a:outerShdw blurRad="38100" dist="38100" dir="2700000" algn="tl">
                    <a:srgbClr val="000000">
                      <a:alpha val="43137"/>
                    </a:srgbClr>
                  </a:outerShdw>
                </a:effectLst>
              </a:rPr>
              <a:t>Communication is key!</a:t>
            </a:r>
            <a:endParaRPr lang="en-US" sz="3600" dirty="0"/>
          </a:p>
        </p:txBody>
      </p:sp>
      <p:pic>
        <p:nvPicPr>
          <p:cNvPr id="12" name="Picture 11">
            <a:extLst>
              <a:ext uri="{FF2B5EF4-FFF2-40B4-BE49-F238E27FC236}">
                <a16:creationId xmlns:a16="http://schemas.microsoft.com/office/drawing/2014/main" id="{5247B061-7B6C-47AA-B806-FC9AEF9B44AD}"/>
              </a:ext>
            </a:extLst>
          </p:cNvPr>
          <p:cNvPicPr>
            <a:picLocks noChangeAspect="1"/>
          </p:cNvPicPr>
          <p:nvPr/>
        </p:nvPicPr>
        <p:blipFill>
          <a:blip r:embed="rId3"/>
          <a:stretch>
            <a:fillRect/>
          </a:stretch>
        </p:blipFill>
        <p:spPr>
          <a:xfrm>
            <a:off x="26686" y="612058"/>
            <a:ext cx="6194323" cy="6109417"/>
          </a:xfrm>
          <a:prstGeom prst="rect">
            <a:avLst/>
          </a:prstGeom>
        </p:spPr>
      </p:pic>
      <p:pic>
        <p:nvPicPr>
          <p:cNvPr id="14" name="Picture 13">
            <a:extLst>
              <a:ext uri="{FF2B5EF4-FFF2-40B4-BE49-F238E27FC236}">
                <a16:creationId xmlns:a16="http://schemas.microsoft.com/office/drawing/2014/main" id="{1E05AC07-B24F-4CF5-B477-27E5883EEEAE}"/>
              </a:ext>
            </a:extLst>
          </p:cNvPr>
          <p:cNvPicPr>
            <a:picLocks noChangeAspect="1"/>
          </p:cNvPicPr>
          <p:nvPr/>
        </p:nvPicPr>
        <p:blipFill>
          <a:blip r:embed="rId4"/>
          <a:stretch>
            <a:fillRect/>
          </a:stretch>
        </p:blipFill>
        <p:spPr>
          <a:xfrm>
            <a:off x="6221009" y="672388"/>
            <a:ext cx="5887051" cy="5101192"/>
          </a:xfrm>
          <a:prstGeom prst="rect">
            <a:avLst/>
          </a:prstGeom>
        </p:spPr>
      </p:pic>
      <p:sp>
        <p:nvSpPr>
          <p:cNvPr id="5" name="Title 1"/>
          <p:cNvSpPr>
            <a:spLocks noGrp="1"/>
          </p:cNvSpPr>
          <p:nvPr>
            <p:ph type="ctrTitle"/>
          </p:nvPr>
        </p:nvSpPr>
        <p:spPr>
          <a:xfrm>
            <a:off x="1524000" y="-96955"/>
            <a:ext cx="9144000" cy="917678"/>
          </a:xfrm>
        </p:spPr>
        <p:txBody>
          <a:bodyPr>
            <a:noAutofit/>
          </a:bodyPr>
          <a:lstStyle/>
          <a:p>
            <a:br>
              <a:rPr lang="en-US" sz="5400" b="1" dirty="0">
                <a:solidFill>
                  <a:srgbClr val="0033CC"/>
                </a:solidFill>
                <a:latin typeface="+mn-lt"/>
              </a:rPr>
            </a:br>
            <a:r>
              <a:rPr lang="en-US" sz="4800" b="1" dirty="0">
                <a:solidFill>
                  <a:schemeClr val="tx2">
                    <a:lumMod val="75000"/>
                  </a:schemeClr>
                </a:solidFill>
                <a:effectLst>
                  <a:outerShdw blurRad="38100" dist="38100" dir="2700000" algn="tl">
                    <a:srgbClr val="000000">
                      <a:alpha val="43137"/>
                    </a:srgbClr>
                  </a:outerShdw>
                </a:effectLst>
                <a:latin typeface="+mn-lt"/>
                <a:ea typeface="+mn-ea"/>
                <a:cs typeface="+mn-cs"/>
              </a:rPr>
              <a:t>Stakeholders</a:t>
            </a:r>
          </a:p>
        </p:txBody>
      </p:sp>
    </p:spTree>
    <p:extLst>
      <p:ext uri="{BB962C8B-B14F-4D97-AF65-F5344CB8AC3E}">
        <p14:creationId xmlns:p14="http://schemas.microsoft.com/office/powerpoint/2010/main" val="2058005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3E2C-FFB4-4DEC-93F7-8BCD1FF58A42}"/>
              </a:ext>
            </a:extLst>
          </p:cNvPr>
          <p:cNvSpPr>
            <a:spLocks noGrp="1"/>
          </p:cNvSpPr>
          <p:nvPr>
            <p:ph type="title"/>
          </p:nvPr>
        </p:nvSpPr>
        <p:spPr>
          <a:xfrm>
            <a:off x="838200" y="197332"/>
            <a:ext cx="10515600" cy="967409"/>
          </a:xfrm>
        </p:spPr>
        <p:txBody>
          <a:bodyPr>
            <a:normAutofit/>
          </a:bodyPr>
          <a:lstStyle/>
          <a:p>
            <a:pPr algn="ctr"/>
            <a:r>
              <a:rPr lang="en-US" sz="4800" b="1" dirty="0">
                <a:solidFill>
                  <a:schemeClr val="tx2">
                    <a:lumMod val="75000"/>
                  </a:schemeClr>
                </a:solidFill>
                <a:effectLst>
                  <a:outerShdw blurRad="38100" dist="38100" dir="2700000" algn="tl">
                    <a:srgbClr val="000000">
                      <a:alpha val="43137"/>
                    </a:srgbClr>
                  </a:outerShdw>
                </a:effectLst>
                <a:latin typeface="+mn-lt"/>
                <a:ea typeface="+mn-ea"/>
                <a:cs typeface="+mn-cs"/>
              </a:rPr>
              <a:t>Accomplishments</a:t>
            </a:r>
          </a:p>
        </p:txBody>
      </p:sp>
      <p:sp>
        <p:nvSpPr>
          <p:cNvPr id="4" name="Slide Number Placeholder 3">
            <a:extLst>
              <a:ext uri="{FF2B5EF4-FFF2-40B4-BE49-F238E27FC236}">
                <a16:creationId xmlns:a16="http://schemas.microsoft.com/office/drawing/2014/main" id="{BB843DFB-E376-4E01-95A1-F8AB7BAFD411}"/>
              </a:ext>
            </a:extLst>
          </p:cNvPr>
          <p:cNvSpPr>
            <a:spLocks noGrp="1"/>
          </p:cNvSpPr>
          <p:nvPr>
            <p:ph type="sldNum" sz="quarter" idx="12"/>
          </p:nvPr>
        </p:nvSpPr>
        <p:spPr/>
        <p:txBody>
          <a:bodyPr/>
          <a:lstStyle/>
          <a:p>
            <a:fld id="{24BFE6D4-27A9-4AE4-9EAE-AF75F97B179B}" type="slidenum">
              <a:rPr lang="en-US" smtClean="0"/>
              <a:t>6</a:t>
            </a:fld>
            <a:endParaRPr lang="en-US" dirty="0"/>
          </a:p>
        </p:txBody>
      </p:sp>
      <p:sp>
        <p:nvSpPr>
          <p:cNvPr id="7" name="Content Placeholder 6">
            <a:extLst>
              <a:ext uri="{FF2B5EF4-FFF2-40B4-BE49-F238E27FC236}">
                <a16:creationId xmlns:a16="http://schemas.microsoft.com/office/drawing/2014/main" id="{29AB06A3-30B4-44A9-ABD6-D5B3960AFD6C}"/>
              </a:ext>
            </a:extLst>
          </p:cNvPr>
          <p:cNvSpPr>
            <a:spLocks noGrp="1"/>
          </p:cNvSpPr>
          <p:nvPr>
            <p:ph idx="1"/>
          </p:nvPr>
        </p:nvSpPr>
        <p:spPr>
          <a:xfrm>
            <a:off x="357188" y="1343025"/>
            <a:ext cx="11601450" cy="4833938"/>
          </a:xfrm>
        </p:spPr>
        <p:txBody>
          <a:bodyPr/>
          <a:lstStyle/>
          <a:p>
            <a:r>
              <a:rPr lang="en-US" sz="3200" dirty="0"/>
              <a:t>Finalized a Stakeholder Engagement Plan</a:t>
            </a:r>
          </a:p>
          <a:p>
            <a:endParaRPr lang="en-US" sz="1200" dirty="0"/>
          </a:p>
          <a:p>
            <a:r>
              <a:rPr lang="en-US" sz="3200" dirty="0"/>
              <a:t>Completed a draft of the Annual Program Requirements</a:t>
            </a:r>
          </a:p>
          <a:p>
            <a:endParaRPr lang="en-US" sz="1200" dirty="0"/>
          </a:p>
          <a:p>
            <a:r>
              <a:rPr lang="en-US" sz="3200" dirty="0"/>
              <a:t>Built a content repository and identified content for new AIES modules</a:t>
            </a:r>
          </a:p>
          <a:p>
            <a:endParaRPr lang="en-US" sz="1200" dirty="0"/>
          </a:p>
          <a:p>
            <a:r>
              <a:rPr lang="en-US" sz="3200" dirty="0"/>
              <a:t>Conducted a record-keeping study to see how businesses maintain their books and get a better idea of data accessibility</a:t>
            </a:r>
          </a:p>
          <a:p>
            <a:pPr marL="0" indent="0">
              <a:buNone/>
            </a:pP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04024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3E2C-FFB4-4DEC-93F7-8BCD1FF58A42}"/>
              </a:ext>
            </a:extLst>
          </p:cNvPr>
          <p:cNvSpPr>
            <a:spLocks noGrp="1"/>
          </p:cNvSpPr>
          <p:nvPr>
            <p:ph type="title"/>
          </p:nvPr>
        </p:nvSpPr>
        <p:spPr>
          <a:xfrm>
            <a:off x="838200" y="197332"/>
            <a:ext cx="10515600" cy="967409"/>
          </a:xfrm>
        </p:spPr>
        <p:txBody>
          <a:bodyPr>
            <a:normAutofit/>
          </a:bodyPr>
          <a:lstStyle/>
          <a:p>
            <a:pPr algn="ctr"/>
            <a:r>
              <a:rPr lang="en-US" sz="4800" b="1" dirty="0">
                <a:solidFill>
                  <a:schemeClr val="tx2">
                    <a:lumMod val="75000"/>
                  </a:schemeClr>
                </a:solidFill>
                <a:effectLst>
                  <a:outerShdw blurRad="38100" dist="38100" dir="2700000" algn="tl">
                    <a:srgbClr val="000000">
                      <a:alpha val="43137"/>
                    </a:srgbClr>
                  </a:outerShdw>
                </a:effectLst>
                <a:latin typeface="+mn-lt"/>
                <a:ea typeface="+mn-ea"/>
                <a:cs typeface="+mn-cs"/>
              </a:rPr>
              <a:t>Accomplishments (cont.)</a:t>
            </a:r>
          </a:p>
        </p:txBody>
      </p:sp>
      <p:sp>
        <p:nvSpPr>
          <p:cNvPr id="4" name="Slide Number Placeholder 3">
            <a:extLst>
              <a:ext uri="{FF2B5EF4-FFF2-40B4-BE49-F238E27FC236}">
                <a16:creationId xmlns:a16="http://schemas.microsoft.com/office/drawing/2014/main" id="{BB843DFB-E376-4E01-95A1-F8AB7BAFD411}"/>
              </a:ext>
            </a:extLst>
          </p:cNvPr>
          <p:cNvSpPr>
            <a:spLocks noGrp="1"/>
          </p:cNvSpPr>
          <p:nvPr>
            <p:ph type="sldNum" sz="quarter" idx="12"/>
          </p:nvPr>
        </p:nvSpPr>
        <p:spPr/>
        <p:txBody>
          <a:bodyPr/>
          <a:lstStyle/>
          <a:p>
            <a:fld id="{24BFE6D4-27A9-4AE4-9EAE-AF75F97B179B}" type="slidenum">
              <a:rPr lang="en-US" smtClean="0"/>
              <a:t>7</a:t>
            </a:fld>
            <a:endParaRPr lang="en-US" dirty="0"/>
          </a:p>
        </p:txBody>
      </p:sp>
      <p:sp>
        <p:nvSpPr>
          <p:cNvPr id="7" name="Content Placeholder 6">
            <a:extLst>
              <a:ext uri="{FF2B5EF4-FFF2-40B4-BE49-F238E27FC236}">
                <a16:creationId xmlns:a16="http://schemas.microsoft.com/office/drawing/2014/main" id="{29AB06A3-30B4-44A9-ABD6-D5B3960AFD6C}"/>
              </a:ext>
            </a:extLst>
          </p:cNvPr>
          <p:cNvSpPr>
            <a:spLocks noGrp="1"/>
          </p:cNvSpPr>
          <p:nvPr>
            <p:ph idx="1"/>
          </p:nvPr>
        </p:nvSpPr>
        <p:spPr>
          <a:xfrm>
            <a:off x="357188" y="1343025"/>
            <a:ext cx="11601450" cy="4833938"/>
          </a:xfrm>
        </p:spPr>
        <p:txBody>
          <a:bodyPr/>
          <a:lstStyle/>
          <a:p>
            <a:r>
              <a:rPr lang="en-US" sz="3200" dirty="0"/>
              <a:t>Carried out a coordinated collection pilot, consolidating contacts and communication within companies in multiple in-scope surveys </a:t>
            </a:r>
          </a:p>
          <a:p>
            <a:endParaRPr lang="en-US" sz="1200" dirty="0"/>
          </a:p>
          <a:p>
            <a:r>
              <a:rPr lang="en-US" sz="3200" dirty="0"/>
              <a:t>Completed a prototype list of business units in-scope to AIES</a:t>
            </a:r>
          </a:p>
          <a:p>
            <a:endParaRPr lang="en-US" sz="1200" dirty="0"/>
          </a:p>
          <a:p>
            <a:r>
              <a:rPr lang="en-US" sz="3200" dirty="0"/>
              <a:t>Studied feasibility of coordinated sampling across all in-scope programs</a:t>
            </a:r>
          </a:p>
          <a:p>
            <a:pPr marL="0" indent="0">
              <a:buNone/>
            </a:pPr>
            <a:endParaRPr lang="en-US" sz="1200" dirty="0"/>
          </a:p>
          <a:p>
            <a:r>
              <a:rPr lang="en-US" sz="3200" dirty="0"/>
              <a:t>Determined the sampling unit</a:t>
            </a:r>
          </a:p>
          <a:p>
            <a:endParaRPr lang="en-US" sz="3200" dirty="0"/>
          </a:p>
          <a:p>
            <a:endParaRPr lang="en-US" sz="32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83459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524000" y="150761"/>
            <a:ext cx="9144000" cy="655320"/>
          </a:xfrm>
        </p:spPr>
        <p:txBody>
          <a:bodyPr>
            <a:normAutofit fontScale="90000"/>
          </a:bodyPr>
          <a:lstStyle/>
          <a:p>
            <a:r>
              <a:rPr lang="en-US" sz="4300" b="1" dirty="0">
                <a:solidFill>
                  <a:schemeClr val="tx2">
                    <a:lumMod val="75000"/>
                  </a:schemeClr>
                </a:solidFill>
                <a:effectLst>
                  <a:outerShdw blurRad="38100" dist="38100" dir="2700000" algn="tl">
                    <a:srgbClr val="000000">
                      <a:alpha val="43137"/>
                    </a:srgbClr>
                  </a:outerShdw>
                </a:effectLst>
                <a:latin typeface="+mn-lt"/>
                <a:ea typeface="+mn-ea"/>
                <a:cs typeface="+mn-cs"/>
              </a:rPr>
              <a:t>Current &amp; Upcoming Work</a:t>
            </a:r>
          </a:p>
        </p:txBody>
      </p:sp>
      <p:sp>
        <p:nvSpPr>
          <p:cNvPr id="3" name="Subtitle 2"/>
          <p:cNvSpPr>
            <a:spLocks noGrp="1"/>
          </p:cNvSpPr>
          <p:nvPr>
            <p:ph type="subTitle" idx="1"/>
          </p:nvPr>
        </p:nvSpPr>
        <p:spPr>
          <a:xfrm>
            <a:off x="187890" y="1068439"/>
            <a:ext cx="11851710" cy="4983480"/>
          </a:xfrm>
        </p:spPr>
        <p:txBody>
          <a:bodyPr vert="horz" lIns="91440" tIns="45720" rIns="91440" bIns="45720" rtlCol="0" anchor="t">
            <a:normAutofit fontScale="92500" lnSpcReduction="10000"/>
          </a:bodyPr>
          <a:lstStyle/>
          <a:p>
            <a:pPr marL="457200" indent="-457200" algn="l">
              <a:buFont typeface="Arial" panose="020B0604020202020204" pitchFamily="34" charset="0"/>
              <a:buChar char="•"/>
            </a:pPr>
            <a:r>
              <a:rPr lang="en-US" sz="3200" dirty="0"/>
              <a:t>Use sound data management principles to standardize variable names to align across programs, including the Economic Census</a:t>
            </a:r>
          </a:p>
          <a:p>
            <a:pPr algn="l"/>
            <a:endParaRPr lang="en-US" sz="1000" dirty="0"/>
          </a:p>
          <a:p>
            <a:pPr marL="457200" indent="-457200" algn="l">
              <a:buFont typeface="Arial" panose="020B0604020202020204" pitchFamily="34" charset="0"/>
              <a:buChar char="•"/>
            </a:pPr>
            <a:r>
              <a:rPr lang="en-US" sz="3200" dirty="0"/>
              <a:t>Conduct a Pilot Survey in 2022 (for survey year 2021)</a:t>
            </a:r>
          </a:p>
          <a:p>
            <a:pPr marL="457200" indent="-457200" algn="l">
              <a:buFont typeface="Arial" panose="020B0604020202020204" pitchFamily="34" charset="0"/>
              <a:buChar char="•"/>
            </a:pPr>
            <a:endParaRPr lang="en-US" sz="1000" dirty="0"/>
          </a:p>
          <a:p>
            <a:pPr marL="457200" indent="-457200" algn="l">
              <a:buFont typeface="Arial" panose="020B0604020202020204" pitchFamily="34" charset="0"/>
              <a:buChar char="•"/>
            </a:pPr>
            <a:r>
              <a:rPr lang="en-US" sz="3200" dirty="0"/>
              <a:t>Determine program requirements and systematic solutions, leveraging latest technology</a:t>
            </a:r>
          </a:p>
          <a:p>
            <a:pPr marL="457200" indent="-457200" algn="l">
              <a:buFont typeface="Arial" panose="020B0604020202020204" pitchFamily="34" charset="0"/>
              <a:buChar char="•"/>
            </a:pPr>
            <a:endParaRPr lang="en-US" sz="1000" dirty="0"/>
          </a:p>
          <a:p>
            <a:pPr marL="457200" indent="-457200" algn="l">
              <a:buFont typeface="Arial" panose="020B0604020202020204" pitchFamily="34" charset="0"/>
              <a:buChar char="•"/>
            </a:pPr>
            <a:r>
              <a:rPr lang="en-US" sz="3200" dirty="0"/>
              <a:t>Develop the production frame and conduct sample design research</a:t>
            </a:r>
          </a:p>
          <a:p>
            <a:pPr marL="457200" indent="-457200" algn="l">
              <a:buFont typeface="Arial" panose="020B0604020202020204" pitchFamily="34" charset="0"/>
              <a:buChar char="•"/>
            </a:pPr>
            <a:endParaRPr lang="en-US" sz="1000" dirty="0"/>
          </a:p>
          <a:p>
            <a:pPr marL="457200" indent="-457200" algn="l">
              <a:buFont typeface="Arial" panose="020B0604020202020204" pitchFamily="34" charset="0"/>
              <a:buChar char="•"/>
            </a:pPr>
            <a:r>
              <a:rPr lang="en-US" sz="3200" dirty="0"/>
              <a:t>Align edit &amp; imputation methodology and micro/macro review tools</a:t>
            </a:r>
          </a:p>
          <a:p>
            <a:pPr marL="457200" indent="-457200" algn="l">
              <a:buFont typeface="Arial" panose="020B0604020202020204" pitchFamily="34" charset="0"/>
              <a:buChar char="•"/>
            </a:pPr>
            <a:endParaRPr lang="en-US" sz="1000" dirty="0"/>
          </a:p>
          <a:p>
            <a:pPr marL="457200" indent="-457200" algn="l">
              <a:buFont typeface="Arial" panose="020B0604020202020204" pitchFamily="34" charset="0"/>
              <a:buChar char="•"/>
            </a:pPr>
            <a:r>
              <a:rPr lang="en-US" sz="3200" dirty="0"/>
              <a:t>Create table layout plans for publication</a:t>
            </a:r>
            <a:endParaRPr lang="en-US" sz="3000" dirty="0"/>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endParaRPr lang="en-US" sz="3200" dirty="0">
              <a:cs typeface="Calibri" panose="020F0502020204030204"/>
            </a:endParaRPr>
          </a:p>
        </p:txBody>
      </p:sp>
      <p:sp>
        <p:nvSpPr>
          <p:cNvPr id="2" name="Slide Number Placeholder 1"/>
          <p:cNvSpPr>
            <a:spLocks noGrp="1"/>
          </p:cNvSpPr>
          <p:nvPr>
            <p:ph type="sldNum" sz="quarter" idx="12"/>
          </p:nvPr>
        </p:nvSpPr>
        <p:spPr/>
        <p:txBody>
          <a:bodyPr/>
          <a:lstStyle/>
          <a:p>
            <a:fld id="{24BFE6D4-27A9-4AE4-9EAE-AF75F97B179B}" type="slidenum">
              <a:rPr lang="en-US" smtClean="0"/>
              <a:t>8</a:t>
            </a:fld>
            <a:endParaRPr lang="en-US" dirty="0"/>
          </a:p>
        </p:txBody>
      </p:sp>
    </p:spTree>
    <p:extLst>
      <p:ext uri="{BB962C8B-B14F-4D97-AF65-F5344CB8AC3E}">
        <p14:creationId xmlns:p14="http://schemas.microsoft.com/office/powerpoint/2010/main" val="242144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502465" y="136525"/>
            <a:ext cx="9144000" cy="715245"/>
          </a:xfrm>
        </p:spPr>
        <p:txBody>
          <a:bodyPr>
            <a:normAutofit/>
          </a:bodyPr>
          <a:lstStyle/>
          <a:p>
            <a:r>
              <a:rPr lang="en-US" sz="3900" b="1" dirty="0">
                <a:solidFill>
                  <a:schemeClr val="tx2">
                    <a:lumMod val="75000"/>
                  </a:schemeClr>
                </a:solidFill>
                <a:effectLst>
                  <a:outerShdw blurRad="38100" dist="38100" dir="2700000" algn="tl">
                    <a:srgbClr val="000000">
                      <a:alpha val="43137"/>
                    </a:srgbClr>
                  </a:outerShdw>
                </a:effectLst>
                <a:latin typeface="+mn-lt"/>
                <a:ea typeface="+mn-ea"/>
                <a:cs typeface="+mn-cs"/>
              </a:rPr>
              <a:t>Key Tasks/Deliverables</a:t>
            </a:r>
          </a:p>
        </p:txBody>
      </p:sp>
      <p:sp>
        <p:nvSpPr>
          <p:cNvPr id="2" name="Slide Number Placeholder 1"/>
          <p:cNvSpPr>
            <a:spLocks noGrp="1"/>
          </p:cNvSpPr>
          <p:nvPr>
            <p:ph type="sldNum" sz="quarter" idx="12"/>
          </p:nvPr>
        </p:nvSpPr>
        <p:spPr/>
        <p:txBody>
          <a:bodyPr/>
          <a:lstStyle/>
          <a:p>
            <a:fld id="{24BFE6D4-27A9-4AE4-9EAE-AF75F97B179B}" type="slidenum">
              <a:rPr lang="en-US" smtClean="0"/>
              <a:t>9</a:t>
            </a:fld>
            <a:endParaRPr lang="en-US" dirty="0"/>
          </a:p>
        </p:txBody>
      </p:sp>
      <p:graphicFrame>
        <p:nvGraphicFramePr>
          <p:cNvPr id="4" name="Table 5">
            <a:extLst>
              <a:ext uri="{FF2B5EF4-FFF2-40B4-BE49-F238E27FC236}">
                <a16:creationId xmlns:a16="http://schemas.microsoft.com/office/drawing/2014/main" id="{B648BF4B-2996-4975-B896-6A354D3692B7}"/>
              </a:ext>
            </a:extLst>
          </p:cNvPr>
          <p:cNvGraphicFramePr>
            <a:graphicFrameLocks noGrp="1"/>
          </p:cNvGraphicFramePr>
          <p:nvPr>
            <p:extLst>
              <p:ext uri="{D42A27DB-BD31-4B8C-83A1-F6EECF244321}">
                <p14:modId xmlns:p14="http://schemas.microsoft.com/office/powerpoint/2010/main" val="2046506595"/>
              </p:ext>
            </p:extLst>
          </p:nvPr>
        </p:nvGraphicFramePr>
        <p:xfrm>
          <a:off x="482600" y="1039661"/>
          <a:ext cx="11229236" cy="4649784"/>
        </p:xfrm>
        <a:graphic>
          <a:graphicData uri="http://schemas.openxmlformats.org/drawingml/2006/table">
            <a:tbl>
              <a:tblPr firstRow="1" bandRow="1">
                <a:tableStyleId>{5C22544A-7EE6-4342-B048-85BDC9FD1C3A}</a:tableStyleId>
              </a:tblPr>
              <a:tblGrid>
                <a:gridCol w="8198880">
                  <a:extLst>
                    <a:ext uri="{9D8B030D-6E8A-4147-A177-3AD203B41FA5}">
                      <a16:colId xmlns:a16="http://schemas.microsoft.com/office/drawing/2014/main" val="1666669698"/>
                    </a:ext>
                  </a:extLst>
                </a:gridCol>
                <a:gridCol w="3030356">
                  <a:extLst>
                    <a:ext uri="{9D8B030D-6E8A-4147-A177-3AD203B41FA5}">
                      <a16:colId xmlns:a16="http://schemas.microsoft.com/office/drawing/2014/main" val="894863655"/>
                    </a:ext>
                  </a:extLst>
                </a:gridCol>
              </a:tblGrid>
              <a:tr h="428754">
                <a:tc>
                  <a:txBody>
                    <a:bodyPr/>
                    <a:lstStyle/>
                    <a:p>
                      <a:r>
                        <a:rPr lang="en-US" sz="2400" dirty="0"/>
                        <a:t>Key Task/Deliverable</a:t>
                      </a:r>
                    </a:p>
                  </a:txBody>
                  <a:tcPr/>
                </a:tc>
                <a:tc>
                  <a:txBody>
                    <a:bodyPr/>
                    <a:lstStyle/>
                    <a:p>
                      <a:r>
                        <a:rPr lang="en-US" sz="2400" dirty="0"/>
                        <a:t>Planned Timeframe</a:t>
                      </a:r>
                    </a:p>
                  </a:txBody>
                  <a:tcPr/>
                </a:tc>
                <a:extLst>
                  <a:ext uri="{0D108BD9-81ED-4DB2-BD59-A6C34878D82A}">
                    <a16:rowId xmlns:a16="http://schemas.microsoft.com/office/drawing/2014/main" val="1685313954"/>
                  </a:ext>
                </a:extLst>
              </a:tr>
              <a:tr h="5349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Conduct cognitive testing</a:t>
                      </a:r>
                    </a:p>
                  </a:txBody>
                  <a:tcPr/>
                </a:tc>
                <a:tc>
                  <a:txBody>
                    <a:bodyPr/>
                    <a:lstStyle/>
                    <a:p>
                      <a:r>
                        <a:rPr lang="en-US" sz="2400" dirty="0"/>
                        <a:t>Oct. 2021 – Mar. 2022</a:t>
                      </a:r>
                    </a:p>
                  </a:txBody>
                  <a:tcPr/>
                </a:tc>
                <a:extLst>
                  <a:ext uri="{0D108BD9-81ED-4DB2-BD59-A6C34878D82A}">
                    <a16:rowId xmlns:a16="http://schemas.microsoft.com/office/drawing/2014/main" val="2512224564"/>
                  </a:ext>
                </a:extLst>
              </a:tr>
              <a:tr h="4287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Complete the pilot survey</a:t>
                      </a:r>
                    </a:p>
                  </a:txBody>
                  <a:tcPr/>
                </a:tc>
                <a:tc>
                  <a:txBody>
                    <a:bodyPr/>
                    <a:lstStyle/>
                    <a:p>
                      <a:r>
                        <a:rPr lang="en-US" sz="2400" dirty="0"/>
                        <a:t>Jan. – Dec. 2022</a:t>
                      </a:r>
                    </a:p>
                  </a:txBody>
                  <a:tcPr/>
                </a:tc>
                <a:extLst>
                  <a:ext uri="{0D108BD9-81ED-4DB2-BD59-A6C34878D82A}">
                    <a16:rowId xmlns:a16="http://schemas.microsoft.com/office/drawing/2014/main" val="3297685017"/>
                  </a:ext>
                </a:extLst>
              </a:tr>
              <a:tr h="4287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Deliver production frame methodology and programs</a:t>
                      </a:r>
                    </a:p>
                  </a:txBody>
                  <a:tcPr/>
                </a:tc>
                <a:tc>
                  <a:txBody>
                    <a:bodyPr/>
                    <a:lstStyle/>
                    <a:p>
                      <a:r>
                        <a:rPr lang="en-US" sz="2400" dirty="0"/>
                        <a:t>Sept. 2022</a:t>
                      </a:r>
                    </a:p>
                  </a:txBody>
                  <a:tcPr/>
                </a:tc>
                <a:extLst>
                  <a:ext uri="{0D108BD9-81ED-4DB2-BD59-A6C34878D82A}">
                    <a16:rowId xmlns:a16="http://schemas.microsoft.com/office/drawing/2014/main" val="1440285403"/>
                  </a:ext>
                </a:extLst>
              </a:tr>
              <a:tr h="4287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Finalize instrument requirements</a:t>
                      </a:r>
                    </a:p>
                  </a:txBody>
                  <a:tcPr/>
                </a:tc>
                <a:tc>
                  <a:txBody>
                    <a:bodyPr/>
                    <a:lstStyle/>
                    <a:p>
                      <a:r>
                        <a:rPr lang="en-US" sz="2400" dirty="0"/>
                        <a:t>Oct. 2022</a:t>
                      </a:r>
                    </a:p>
                  </a:txBody>
                  <a:tcPr/>
                </a:tc>
                <a:extLst>
                  <a:ext uri="{0D108BD9-81ED-4DB2-BD59-A6C34878D82A}">
                    <a16:rowId xmlns:a16="http://schemas.microsoft.com/office/drawing/2014/main" val="4142162721"/>
                  </a:ext>
                </a:extLst>
              </a:tr>
              <a:tr h="4287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Obtain the sample</a:t>
                      </a:r>
                    </a:p>
                  </a:txBody>
                  <a:tcPr/>
                </a:tc>
                <a:tc>
                  <a:txBody>
                    <a:bodyPr/>
                    <a:lstStyle/>
                    <a:p>
                      <a:r>
                        <a:rPr lang="en-US" sz="2400" dirty="0"/>
                        <a:t>Jul. - Aug. 2023</a:t>
                      </a:r>
                    </a:p>
                  </a:txBody>
                  <a:tcPr/>
                </a:tc>
                <a:extLst>
                  <a:ext uri="{0D108BD9-81ED-4DB2-BD59-A6C34878D82A}">
                    <a16:rowId xmlns:a16="http://schemas.microsoft.com/office/drawing/2014/main" val="959614262"/>
                  </a:ext>
                </a:extLst>
              </a:tr>
              <a:tr h="4287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Perform usability testing</a:t>
                      </a:r>
                    </a:p>
                  </a:txBody>
                  <a:tcPr/>
                </a:tc>
                <a:tc>
                  <a:txBody>
                    <a:bodyPr/>
                    <a:lstStyle/>
                    <a:p>
                      <a:r>
                        <a:rPr lang="en-US" sz="2400" dirty="0"/>
                        <a:t>Jul. - Aug. 2023</a:t>
                      </a:r>
                    </a:p>
                  </a:txBody>
                  <a:tcPr/>
                </a:tc>
                <a:extLst>
                  <a:ext uri="{0D108BD9-81ED-4DB2-BD59-A6C34878D82A}">
                    <a16:rowId xmlns:a16="http://schemas.microsoft.com/office/drawing/2014/main" val="1129014257"/>
                  </a:ext>
                </a:extLst>
              </a:tr>
              <a:tr h="4287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Receive production-ready instrument</a:t>
                      </a:r>
                    </a:p>
                  </a:txBody>
                  <a:tcPr/>
                </a:tc>
                <a:tc>
                  <a:txBody>
                    <a:bodyPr/>
                    <a:lstStyle/>
                    <a:p>
                      <a:r>
                        <a:rPr lang="en-US" sz="2400" dirty="0"/>
                        <a:t>Dec. 2023</a:t>
                      </a:r>
                    </a:p>
                  </a:txBody>
                  <a:tcPr/>
                </a:tc>
                <a:extLst>
                  <a:ext uri="{0D108BD9-81ED-4DB2-BD59-A6C34878D82A}">
                    <a16:rowId xmlns:a16="http://schemas.microsoft.com/office/drawing/2014/main" val="93665248"/>
                  </a:ext>
                </a:extLst>
              </a:tr>
              <a:tr h="4287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Mail the Annual Integrated Economic Survey</a:t>
                      </a:r>
                    </a:p>
                  </a:txBody>
                  <a:tcPr/>
                </a:tc>
                <a:tc>
                  <a:txBody>
                    <a:bodyPr/>
                    <a:lstStyle/>
                    <a:p>
                      <a:r>
                        <a:rPr lang="en-US" sz="2400" dirty="0"/>
                        <a:t>Jan.-Mar. 2024</a:t>
                      </a:r>
                    </a:p>
                  </a:txBody>
                  <a:tcPr/>
                </a:tc>
                <a:extLst>
                  <a:ext uri="{0D108BD9-81ED-4DB2-BD59-A6C34878D82A}">
                    <a16:rowId xmlns:a16="http://schemas.microsoft.com/office/drawing/2014/main" val="4150652226"/>
                  </a:ext>
                </a:extLst>
              </a:tr>
              <a:tr h="428754">
                <a:tc>
                  <a:txBody>
                    <a:bodyPr/>
                    <a:lstStyle/>
                    <a:p>
                      <a:r>
                        <a:rPr lang="en-US" sz="2400" dirty="0"/>
                        <a:t>Release new products</a:t>
                      </a:r>
                    </a:p>
                  </a:txBody>
                  <a:tcPr/>
                </a:tc>
                <a:tc>
                  <a:txBody>
                    <a:bodyPr/>
                    <a:lstStyle/>
                    <a:p>
                      <a:r>
                        <a:rPr lang="en-US" sz="2400" dirty="0"/>
                        <a:t>2025</a:t>
                      </a:r>
                    </a:p>
                  </a:txBody>
                  <a:tcPr/>
                </a:tc>
                <a:extLst>
                  <a:ext uri="{0D108BD9-81ED-4DB2-BD59-A6C34878D82A}">
                    <a16:rowId xmlns:a16="http://schemas.microsoft.com/office/drawing/2014/main" val="1213799395"/>
                  </a:ext>
                </a:extLst>
              </a:tr>
            </a:tbl>
          </a:graphicData>
        </a:graphic>
      </p:graphicFrame>
    </p:spTree>
    <p:extLst>
      <p:ext uri="{BB962C8B-B14F-4D97-AF65-F5344CB8AC3E}">
        <p14:creationId xmlns:p14="http://schemas.microsoft.com/office/powerpoint/2010/main" val="27675124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heme/theme1.xml><?xml version="1.0" encoding="utf-8"?>
<a:theme xmlns:a="http://schemas.openxmlformats.org/drawingml/2006/main" name="Office Theme">
  <a:themeElements>
    <a:clrScheme name="Census Colors">
      <a:dk1>
        <a:srgbClr val="000000"/>
      </a:dk1>
      <a:lt1>
        <a:srgbClr val="FFFFFF"/>
      </a:lt1>
      <a:dk2>
        <a:srgbClr val="205493"/>
      </a:dk2>
      <a:lt2>
        <a:srgbClr val="A7C0CD"/>
      </a:lt2>
      <a:accent1>
        <a:srgbClr val="78909C"/>
      </a:accent1>
      <a:accent2>
        <a:srgbClr val="4B636E"/>
      </a:accent2>
      <a:accent3>
        <a:srgbClr val="FF7043"/>
      </a:accent3>
      <a:accent4>
        <a:srgbClr val="0095A8"/>
      </a:accent4>
      <a:accent5>
        <a:srgbClr val="981D3D"/>
      </a:accent5>
      <a:accent6>
        <a:srgbClr val="0072BC"/>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dyssey Scope and Resources 7.14.19" id="{AF40B8B1-F098-4325-BAD6-BA4AA19F58F6}" vid="{F585BE5E-4A19-4960-A1E5-1943608815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36213640342B0D4180DE23B27D24F75A" ma:contentTypeVersion="3" ma:contentTypeDescription="Create a new document." ma:contentTypeScope="" ma:versionID="f1abb7a662900d2ae2b52ba4d0af2696">
  <xsd:schema xmlns:xsd="http://www.w3.org/2001/XMLSchema" xmlns:xs="http://www.w3.org/2001/XMLSchema" xmlns:p="http://schemas.microsoft.com/office/2006/metadata/properties" xmlns:ns2="8557a95a-962d-47e7-8af1-548f79049771" targetNamespace="http://schemas.microsoft.com/office/2006/metadata/properties" ma:root="true" ma:fieldsID="2ea6fe5a1da8529cdca9c53ace4eda54" ns2:_="">
    <xsd:import namespace="8557a95a-962d-47e7-8af1-548f79049771"/>
    <xsd:element name="properties">
      <xsd:complexType>
        <xsd:sequence>
          <xsd:element name="documentManagement">
            <xsd:complexType>
              <xsd:all>
                <xsd:element ref="ns2:_dlc_DocId" minOccurs="0"/>
                <xsd:element ref="ns2:_dlc_DocIdUrl" minOccurs="0"/>
                <xsd:element ref="ns2:_dlc_DocIdPersistId" minOccurs="0"/>
                <xsd:element ref="ns2:Item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57a95a-962d-47e7-8af1-548f79049771"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ItemNotes" ma:index="11" nillable="true" ma:displayName="Item Notes" ma:description="Place notes to help other people here. This column is Plain text only." ma:internalName="ItemNotes">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8557a95a-962d-47e7-8af1-548f79049771">CNMPDOCID-171-76</_dlc_DocId>
    <_dlc_DocIdUrl xmlns="8557a95a-962d-47e7-8af1-548f79049771">
      <Url>https://collab.ecm.census.gov/div/cnmp/intranet/CIDB/_layouts/DocIdRedir.aspx?ID=CNMPDOCID-171-76</Url>
      <Description>CNMPDOCID-171-76</Description>
    </_dlc_DocIdUrl>
    <ItemNotes xmlns="8557a95a-962d-47e7-8af1-548f79049771"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162CE1-4CF0-4144-9012-4D7FBE7467B1}">
  <ds:schemaRefs>
    <ds:schemaRef ds:uri="http://schemas.microsoft.com/sharepoint/events"/>
  </ds:schemaRefs>
</ds:datastoreItem>
</file>

<file path=customXml/itemProps2.xml><?xml version="1.0" encoding="utf-8"?>
<ds:datastoreItem xmlns:ds="http://schemas.openxmlformats.org/officeDocument/2006/customXml" ds:itemID="{45CC3319-1ADD-4A59-AFDD-715DE90A39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57a95a-962d-47e7-8af1-548f790497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2F0B9AD-5FE1-47F7-97C4-FD87FADD30AE}">
  <ds:schemaRefs>
    <ds:schemaRef ds:uri="http://schemas.microsoft.com/office/infopath/2007/PartnerControls"/>
    <ds:schemaRef ds:uri="http://purl.org/dc/dcmitype/"/>
    <ds:schemaRef ds:uri="http://purl.org/dc/elements/1.1/"/>
    <ds:schemaRef ds:uri="http://purl.org/dc/terms/"/>
    <ds:schemaRef ds:uri="http://schemas.microsoft.com/office/2006/documentManagement/types"/>
    <ds:schemaRef ds:uri="8557a95a-962d-47e7-8af1-548f79049771"/>
    <ds:schemaRef ds:uri="http://schemas.openxmlformats.org/package/2006/metadata/core-properties"/>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FAB00651-FE08-4BF5-B9EB-3D5E51C180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Odyssey Scope and Resources 7.14.19</Template>
  <TotalTime>15966</TotalTime>
  <Words>459</Words>
  <Application>Microsoft Office PowerPoint</Application>
  <PresentationFormat>Widescreen</PresentationFormat>
  <Paragraphs>112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Developing an Integrated Annual Survey</vt:lpstr>
      <vt:lpstr>Project Background</vt:lpstr>
      <vt:lpstr>PowerPoint Presentation</vt:lpstr>
      <vt:lpstr>PowerPoint Presentation</vt:lpstr>
      <vt:lpstr> Stakeholders</vt:lpstr>
      <vt:lpstr>Accomplishments</vt:lpstr>
      <vt:lpstr>Accomplishments (cont.)</vt:lpstr>
      <vt:lpstr>Current &amp; Upcoming Work</vt:lpstr>
      <vt:lpstr>Key Tasks/Deliverables</vt:lpstr>
      <vt:lpstr>Challenges</vt:lpstr>
      <vt:lpstr>PowerPoint Presentation</vt:lpstr>
    </vt:vector>
  </TitlesOfParts>
  <Company>Bureau of the Census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Odyssey  Current – FY21 Scope and Resource Options</dc:title>
  <dc:creator>Heather Cogdell</dc:creator>
  <cp:lastModifiedBy>Jenna Morse (CENSUS/EMD FED)</cp:lastModifiedBy>
  <cp:revision>459</cp:revision>
  <cp:lastPrinted>2020-02-26T11:19:30Z</cp:lastPrinted>
  <dcterms:created xsi:type="dcterms:W3CDTF">2019-07-15T02:56:12Z</dcterms:created>
  <dcterms:modified xsi:type="dcterms:W3CDTF">2021-10-26T14:05:39Z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0x01010036213640342B0D4180DE23B27D24F75A</vt:lpwstr>
  </property>
  <property fmtid="{D5CDD505-2E9C-101B-9397-08002B2CF9AE}" pid="3" name="_dlc_DocIdItemGuid">
    <vt:lpwstr>4679d283-419e-4149-a499-5e2b0634dae0</vt:lpwstr>
  </property>
</Properties>
</file>