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7" r:id="rId5"/>
    <p:sldId id="258" r:id="rId6"/>
    <p:sldId id="259" r:id="rId7"/>
    <p:sldId id="260" r:id="rId8"/>
    <p:sldId id="306" r:id="rId9"/>
    <p:sldId id="300" r:id="rId10"/>
    <p:sldId id="298" r:id="rId11"/>
    <p:sldId id="290" r:id="rId12"/>
    <p:sldId id="308" r:id="rId13"/>
    <p:sldId id="310" r:id="rId14"/>
    <p:sldId id="313" r:id="rId15"/>
    <p:sldId id="314" r:id="rId16"/>
    <p:sldId id="316" r:id="rId17"/>
    <p:sldId id="327" r:id="rId18"/>
    <p:sldId id="317" r:id="rId19"/>
    <p:sldId id="319" r:id="rId20"/>
    <p:sldId id="320" r:id="rId21"/>
    <p:sldId id="318" r:id="rId22"/>
    <p:sldId id="321" r:id="rId23"/>
    <p:sldId id="322" r:id="rId24"/>
    <p:sldId id="323" r:id="rId25"/>
    <p:sldId id="326" r:id="rId26"/>
    <p:sldId id="324" r:id="rId27"/>
    <p:sldId id="32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it172oafs-oa11\HOME_T\thomp007\MSOFFICE\WINWORD\NAS%20Panel\States%20for%20Annual%20Economic%20Survey.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olorStr">
        <cx:f>'Final '!$D$5:$D$55</cx:f>
        <cx:lvl ptCount="51">
          <cx:pt idx="0">MW_D</cx:pt>
          <cx:pt idx="1">MW_D</cx:pt>
          <cx:pt idx="2">MW_D</cx:pt>
          <cx:pt idx="3">MW_D</cx:pt>
          <cx:pt idx="4">MW_D</cx:pt>
          <cx:pt idx="5">MW_D</cx:pt>
          <cx:pt idx="6">MW_D</cx:pt>
          <cx:pt idx="7">MW_B</cx:pt>
          <cx:pt idx="8">MW_B</cx:pt>
          <cx:pt idx="9">MW_B</cx:pt>
          <cx:pt idx="10">MW_B</cx:pt>
          <cx:pt idx="11">MW_B</cx:pt>
          <cx:pt idx="12">NE_D</cx:pt>
          <cx:pt idx="13">NE_D</cx:pt>
          <cx:pt idx="14">NE_D</cx:pt>
          <cx:pt idx="15">NE_D</cx:pt>
          <cx:pt idx="16">NE_B</cx:pt>
          <cx:pt idx="17">NE_B</cx:pt>
          <cx:pt idx="18">NE_B</cx:pt>
          <cx:pt idx="19">NE_B</cx:pt>
          <cx:pt idx="20">NE_B</cx:pt>
          <cx:pt idx="21">S_D</cx:pt>
          <cx:pt idx="22">S_D</cx:pt>
          <cx:pt idx="23">S_D</cx:pt>
          <cx:pt idx="24">S_D</cx:pt>
          <cx:pt idx="25">S_D</cx:pt>
          <cx:pt idx="26">S_D</cx:pt>
          <cx:pt idx="27">S_D</cx:pt>
          <cx:pt idx="28">S_D</cx:pt>
          <cx:pt idx="29">S_B</cx:pt>
          <cx:pt idx="30">S_B</cx:pt>
          <cx:pt idx="31">S_B</cx:pt>
          <cx:pt idx="32">S_B</cx:pt>
          <cx:pt idx="33">S_B</cx:pt>
          <cx:pt idx="34">S_B</cx:pt>
          <cx:pt idx="35">S_B</cx:pt>
          <cx:pt idx="36">S_B</cx:pt>
          <cx:pt idx="37">S_B</cx:pt>
          <cx:pt idx="38">W_D</cx:pt>
          <cx:pt idx="39">W_D</cx:pt>
          <cx:pt idx="40">W_D</cx:pt>
          <cx:pt idx="41">W_D</cx:pt>
          <cx:pt idx="42">W_D</cx:pt>
          <cx:pt idx="43">W_D</cx:pt>
          <cx:pt idx="44">W_D</cx:pt>
          <cx:pt idx="45">W_B</cx:pt>
          <cx:pt idx="46">W_B</cx:pt>
          <cx:pt idx="47">W_B</cx:pt>
          <cx:pt idx="48">W_B</cx:pt>
          <cx:pt idx="49">W_B</cx:pt>
          <cx:pt idx="50">W_B</cx:pt>
        </cx:lvl>
      </cx:strDim>
      <cx:strDim type="cat">
        <cx:f>'Final '!$A$5:$A$55</cx:f>
        <cx:nf>'Final '!$A$4</cx:nf>
        <cx:lvl ptCount="51" name="AREA">
          <cx:pt idx="0">North Dakota</cx:pt>
          <cx:pt idx="1">South Dakota</cx:pt>
          <cx:pt idx="2">Nebraska</cx:pt>
          <cx:pt idx="3">Kansas</cx:pt>
          <cx:pt idx="4">Iowa</cx:pt>
          <cx:pt idx="5">Minnesota</cx:pt>
          <cx:pt idx="6">Wisconsin</cx:pt>
          <cx:pt idx="7">Missouri</cx:pt>
          <cx:pt idx="8">Indiana</cx:pt>
          <cx:pt idx="9">Michigan</cx:pt>
          <cx:pt idx="10">Ohio</cx:pt>
          <cx:pt idx="11">Illinois</cx:pt>
          <cx:pt idx="12">New York</cx:pt>
          <cx:pt idx="13">Pennsylvania</cx:pt>
          <cx:pt idx="14">New Jersey</cx:pt>
          <cx:pt idx="15">Massachusetts</cx:pt>
          <cx:pt idx="16">Maine</cx:pt>
          <cx:pt idx="17">Connecticut</cx:pt>
          <cx:pt idx="18">New Hampshire</cx:pt>
          <cx:pt idx="19">Rhode Island</cx:pt>
          <cx:pt idx="20">Vermont</cx:pt>
          <cx:pt idx="21">Texas</cx:pt>
          <cx:pt idx="22">Florida</cx:pt>
          <cx:pt idx="23">Georgia</cx:pt>
          <cx:pt idx="24">North Carolina</cx:pt>
          <cx:pt idx="25">Virginia</cx:pt>
          <cx:pt idx="26">Tennessee</cx:pt>
          <cx:pt idx="27">Maryland</cx:pt>
          <cx:pt idx="28">South Carolina</cx:pt>
          <cx:pt idx="29">Alabama</cx:pt>
          <cx:pt idx="30">Louisiana</cx:pt>
          <cx:pt idx="31">Kentucky</cx:pt>
          <cx:pt idx="32">Oklahoma</cx:pt>
          <cx:pt idx="33">Arkansas</cx:pt>
          <cx:pt idx="34">Mississippi</cx:pt>
          <cx:pt idx="35">West Virginia</cx:pt>
          <cx:pt idx="36">Delaware</cx:pt>
          <cx:pt idx="37">District of Columbia</cx:pt>
          <cx:pt idx="38">California</cx:pt>
          <cx:pt idx="39">Washington</cx:pt>
          <cx:pt idx="40">Arizona</cx:pt>
          <cx:pt idx="41">Colorado</cx:pt>
          <cx:pt idx="42">Oregon</cx:pt>
          <cx:pt idx="43">Utah</cx:pt>
          <cx:pt idx="44">Nevada</cx:pt>
          <cx:pt idx="45">New Mexico</cx:pt>
          <cx:pt idx="46">Idaho</cx:pt>
          <cx:pt idx="47">Hawaii</cx:pt>
          <cx:pt idx="48">Montana</cx:pt>
          <cx:pt idx="49">Alaska</cx:pt>
          <cx:pt idx="50">Wyoming</cx:pt>
        </cx:lvl>
      </cx:strDim>
    </cx:data>
  </cx:chartData>
  <cx:chart>
    <cx:plotArea>
      <cx:plotAreaRegion>
        <cx:series layoutId="regionMap" uniqueId="{3072E1C5-A9EF-4AA1-817C-8DA6BC8F1ABA}" formatIdx="2">
          <cx:dataPt idx="0">
            <cx:spPr>
              <a:solidFill>
                <a:srgbClr val="70AD47">
                  <a:lumMod val="40000"/>
                  <a:lumOff val="60000"/>
                </a:srgbClr>
              </a:solidFill>
            </cx:spPr>
          </cx:dataPt>
          <cx:dataPt idx="1">
            <cx:spPr>
              <a:solidFill>
                <a:srgbClr val="70AD47">
                  <a:lumMod val="40000"/>
                  <a:lumOff val="60000"/>
                </a:srgbClr>
              </a:solidFill>
            </cx:spPr>
          </cx:dataPt>
          <cx:dataPt idx="2">
            <cx:spPr>
              <a:solidFill>
                <a:srgbClr val="70AD47">
                  <a:lumMod val="40000"/>
                  <a:lumOff val="60000"/>
                </a:srgbClr>
              </a:solidFill>
            </cx:spPr>
          </cx:dataPt>
          <cx:dataPt idx="3">
            <cx:spPr>
              <a:solidFill>
                <a:srgbClr val="70AD47">
                  <a:lumMod val="40000"/>
                  <a:lumOff val="60000"/>
                </a:srgbClr>
              </a:solidFill>
            </cx:spPr>
          </cx:dataPt>
          <cx:dataPt idx="4">
            <cx:spPr>
              <a:solidFill>
                <a:srgbClr val="70AD47">
                  <a:lumMod val="40000"/>
                  <a:lumOff val="60000"/>
                </a:srgbClr>
              </a:solidFill>
            </cx:spPr>
          </cx:dataPt>
          <cx:dataPt idx="5">
            <cx:spPr>
              <a:solidFill>
                <a:srgbClr val="70AD47"/>
              </a:solidFill>
            </cx:spPr>
          </cx:dataPt>
          <cx:dataPt idx="6">
            <cx:spPr>
              <a:solidFill>
                <a:srgbClr val="70AD47"/>
              </a:solidFill>
            </cx:spPr>
          </cx:dataPt>
          <cx:dataPt idx="7">
            <cx:spPr>
              <a:solidFill>
                <a:srgbClr val="70AD47"/>
              </a:solidFill>
            </cx:spPr>
          </cx:dataPt>
          <cx:dataPt idx="8">
            <cx:spPr>
              <a:solidFill>
                <a:srgbClr val="70AD47"/>
              </a:solidFill>
            </cx:spPr>
          </cx:dataPt>
          <cx:dataPt idx="9">
            <cx:spPr>
              <a:solidFill>
                <a:srgbClr val="70AD47"/>
              </a:solidFill>
            </cx:spPr>
          </cx:dataPt>
          <cx:dataPt idx="10">
            <cx:spPr>
              <a:solidFill>
                <a:srgbClr val="70AD47"/>
              </a:solidFill>
            </cx:spPr>
          </cx:dataPt>
          <cx:dataPt idx="11">
            <cx:spPr>
              <a:solidFill>
                <a:srgbClr val="70AD47"/>
              </a:solidFill>
            </cx:spPr>
          </cx:dataPt>
          <cx:dataPt idx="12">
            <cx:spPr>
              <a:solidFill>
                <a:srgbClr val="ED7D31"/>
              </a:solidFill>
            </cx:spPr>
          </cx:dataPt>
          <cx:dataPt idx="13">
            <cx:spPr>
              <a:solidFill>
                <a:srgbClr val="ED7D31"/>
              </a:solidFill>
            </cx:spPr>
          </cx:dataPt>
          <cx:dataPt idx="14">
            <cx:spPr>
              <a:solidFill>
                <a:srgbClr val="ED7D31"/>
              </a:solidFill>
            </cx:spPr>
          </cx:dataPt>
          <cx:dataPt idx="15">
            <cx:spPr>
              <a:solidFill>
                <a:srgbClr val="ED7D31"/>
              </a:solidFill>
            </cx:spPr>
          </cx:dataPt>
          <cx:dataPt idx="16">
            <cx:spPr>
              <a:solidFill>
                <a:srgbClr val="ED7D31">
                  <a:lumMod val="40000"/>
                  <a:lumOff val="60000"/>
                </a:srgbClr>
              </a:solidFill>
            </cx:spPr>
          </cx:dataPt>
          <cx:dataPt idx="17">
            <cx:spPr>
              <a:solidFill>
                <a:srgbClr val="ED7D31"/>
              </a:solidFill>
            </cx:spPr>
          </cx:dataPt>
          <cx:dataPt idx="18">
            <cx:spPr>
              <a:solidFill>
                <a:srgbClr val="ED7D31">
                  <a:lumMod val="40000"/>
                  <a:lumOff val="60000"/>
                </a:srgbClr>
              </a:solidFill>
            </cx:spPr>
          </cx:dataPt>
          <cx:dataPt idx="19">
            <cx:spPr>
              <a:solidFill>
                <a:srgbClr val="ED7D31">
                  <a:lumMod val="40000"/>
                  <a:lumOff val="60000"/>
                </a:srgbClr>
              </a:solidFill>
            </cx:spPr>
          </cx:dataPt>
          <cx:dataPt idx="20">
            <cx:spPr>
              <a:solidFill>
                <a:srgbClr val="ED7D31">
                  <a:lumMod val="40000"/>
                  <a:lumOff val="60000"/>
                </a:srgbClr>
              </a:solidFill>
            </cx:spPr>
          </cx:dataPt>
          <cx:dataPt idx="21">
            <cx:spPr>
              <a:solidFill>
                <a:srgbClr val="A5A5A5"/>
              </a:solidFill>
            </cx:spPr>
          </cx:dataPt>
          <cx:dataPt idx="22">
            <cx:spPr>
              <a:solidFill>
                <a:srgbClr val="A5A5A5"/>
              </a:solidFill>
            </cx:spPr>
          </cx:dataPt>
          <cx:dataPt idx="23">
            <cx:spPr>
              <a:solidFill>
                <a:srgbClr val="A5A5A5"/>
              </a:solidFill>
            </cx:spPr>
          </cx:dataPt>
          <cx:dataPt idx="24">
            <cx:spPr>
              <a:solidFill>
                <a:srgbClr val="A5A5A5"/>
              </a:solidFill>
            </cx:spPr>
          </cx:dataPt>
          <cx:dataPt idx="25">
            <cx:spPr>
              <a:solidFill>
                <a:srgbClr val="A5A5A5"/>
              </a:solidFill>
            </cx:spPr>
          </cx:dataPt>
          <cx:dataPt idx="26">
            <cx:spPr>
              <a:solidFill>
                <a:srgbClr val="A5A5A5"/>
              </a:solidFill>
            </cx:spPr>
          </cx:dataPt>
          <cx:dataPt idx="27">
            <cx:spPr>
              <a:solidFill>
                <a:srgbClr val="A5A5A5"/>
              </a:solidFill>
            </cx:spPr>
          </cx:dataPt>
          <cx:dataPt idx="28">
            <cx:spPr>
              <a:solidFill>
                <a:srgbClr val="A5A5A5"/>
              </a:solidFill>
            </cx:spPr>
          </cx:dataPt>
          <cx:dataPt idx="29">
            <cx:spPr>
              <a:solidFill>
                <a:srgbClr val="A5A5A5">
                  <a:lumMod val="40000"/>
                  <a:lumOff val="60000"/>
                </a:srgbClr>
              </a:solidFill>
            </cx:spPr>
          </cx:dataPt>
          <cx:dataPt idx="30">
            <cx:spPr>
              <a:solidFill>
                <a:srgbClr val="A5A5A5">
                  <a:lumMod val="40000"/>
                  <a:lumOff val="60000"/>
                </a:srgbClr>
              </a:solidFill>
            </cx:spPr>
          </cx:dataPt>
          <cx:dataPt idx="31">
            <cx:spPr>
              <a:solidFill>
                <a:srgbClr val="A5A5A5">
                  <a:lumMod val="40000"/>
                  <a:lumOff val="60000"/>
                </a:srgbClr>
              </a:solidFill>
            </cx:spPr>
          </cx:dataPt>
          <cx:dataPt idx="32">
            <cx:spPr>
              <a:solidFill>
                <a:srgbClr val="A5A5A5">
                  <a:lumMod val="40000"/>
                  <a:lumOff val="60000"/>
                </a:srgbClr>
              </a:solidFill>
            </cx:spPr>
          </cx:dataPt>
          <cx:dataPt idx="33">
            <cx:spPr>
              <a:solidFill>
                <a:srgbClr val="A5A5A5">
                  <a:lumMod val="40000"/>
                  <a:lumOff val="60000"/>
                </a:srgbClr>
              </a:solidFill>
            </cx:spPr>
          </cx:dataPt>
          <cx:dataPt idx="34">
            <cx:spPr>
              <a:solidFill>
                <a:srgbClr val="A5A5A5">
                  <a:lumMod val="40000"/>
                  <a:lumOff val="60000"/>
                </a:srgbClr>
              </a:solidFill>
            </cx:spPr>
          </cx:dataPt>
          <cx:dataPt idx="35">
            <cx:spPr>
              <a:solidFill>
                <a:srgbClr val="A5A5A5">
                  <a:lumMod val="40000"/>
                  <a:lumOff val="60000"/>
                </a:srgbClr>
              </a:solidFill>
            </cx:spPr>
          </cx:dataPt>
          <cx:dataPt idx="36">
            <cx:spPr>
              <a:solidFill>
                <a:srgbClr val="A5A5A5">
                  <a:lumMod val="40000"/>
                  <a:lumOff val="60000"/>
                </a:srgbClr>
              </a:solidFill>
            </cx:spPr>
          </cx:dataPt>
          <cx:dataPt idx="38">
            <cx:spPr>
              <a:solidFill>
                <a:srgbClr val="4472C4"/>
              </a:solidFill>
              <a:ln>
                <a:solidFill>
                  <a:srgbClr val="4472C4"/>
                </a:solidFill>
              </a:ln>
            </cx:spPr>
          </cx:dataPt>
          <cx:dataPt idx="39">
            <cx:spPr>
              <a:solidFill>
                <a:srgbClr val="4472C4"/>
              </a:solidFill>
              <a:ln>
                <a:solidFill>
                  <a:srgbClr val="4472C4"/>
                </a:solidFill>
              </a:ln>
            </cx:spPr>
          </cx:dataPt>
          <cx:dataPt idx="40">
            <cx:spPr>
              <a:solidFill>
                <a:srgbClr val="4472C4"/>
              </a:solidFill>
              <a:ln>
                <a:solidFill>
                  <a:srgbClr val="4472C4"/>
                </a:solidFill>
              </a:ln>
            </cx:spPr>
          </cx:dataPt>
          <cx:dataPt idx="41">
            <cx:spPr>
              <a:solidFill>
                <a:srgbClr val="4472C4"/>
              </a:solidFill>
            </cx:spPr>
          </cx:dataPt>
          <cx:dataPt idx="42">
            <cx:spPr>
              <a:solidFill>
                <a:srgbClr val="4472C4"/>
              </a:solidFill>
              <a:ln>
                <a:solidFill>
                  <a:srgbClr val="4472C4"/>
                </a:solidFill>
              </a:ln>
            </cx:spPr>
          </cx:dataPt>
          <cx:dataPt idx="43">
            <cx:spPr>
              <a:solidFill>
                <a:srgbClr val="5B9BD5">
                  <a:lumMod val="20000"/>
                  <a:lumOff val="80000"/>
                </a:srgbClr>
              </a:solidFill>
            </cx:spPr>
          </cx:dataPt>
          <cx:dataPt idx="44">
            <cx:spPr>
              <a:solidFill>
                <a:srgbClr val="4472C4"/>
              </a:solidFill>
              <a:ln>
                <a:solidFill>
                  <a:srgbClr val="4472C4"/>
                </a:solidFill>
              </a:ln>
            </cx:spPr>
          </cx:dataPt>
          <cx:dataPt idx="45">
            <cx:spPr>
              <a:solidFill>
                <a:srgbClr val="4472C4">
                  <a:lumMod val="20000"/>
                  <a:lumOff val="80000"/>
                </a:srgbClr>
              </a:solidFill>
            </cx:spPr>
          </cx:dataPt>
          <cx:dataPt idx="46">
            <cx:spPr>
              <a:solidFill>
                <a:srgbClr val="4472C4">
                  <a:lumMod val="20000"/>
                  <a:lumOff val="80000"/>
                </a:srgbClr>
              </a:solidFill>
            </cx:spPr>
          </cx:dataPt>
          <cx:dataPt idx="47">
            <cx:spPr>
              <a:solidFill>
                <a:srgbClr val="4472C4">
                  <a:lumMod val="20000"/>
                  <a:lumOff val="80000"/>
                </a:srgbClr>
              </a:solidFill>
            </cx:spPr>
          </cx:dataPt>
          <cx:dataPt idx="48">
            <cx:spPr>
              <a:solidFill>
                <a:srgbClr val="4472C4">
                  <a:lumMod val="20000"/>
                  <a:lumOff val="80000"/>
                </a:srgbClr>
              </a:solidFill>
            </cx:spPr>
          </cx:dataPt>
          <cx:dataPt idx="49">
            <cx:spPr>
              <a:solidFill>
                <a:srgbClr val="4472C4">
                  <a:lumMod val="20000"/>
                  <a:lumOff val="80000"/>
                </a:srgbClr>
              </a:solidFill>
            </cx:spPr>
          </cx:dataPt>
          <cx:dataPt idx="50">
            <cx:spPr>
              <a:solidFill>
                <a:srgbClr val="4472C4">
                  <a:lumMod val="20000"/>
                  <a:lumOff val="80000"/>
                </a:srgbClr>
              </a:solidFill>
            </cx:spPr>
          </cx:dataPt>
          <cx:dataId val="0"/>
          <cx:layoutPr>
            <cx:regionLabelLayout val="showAll"/>
            <cx:geography cultureLanguage="en-US" cultureRegion="US" attribution="Powered by Bing">
              <cx:geoCache provider="{E9337A44-BEBE-4D9F-B70C-5C5E7DAFC167}">
                <cx:binary>1H1pc9u4svZfSeXzSw9AAARx6sytGmq3Fjt2HCf5wtLYHhLc9+3X3yZkWxKtM/Gt8am3VDPFEI1u
GtJDoFdA/35o/vUQPG2zT00YRPm/HprfP7tFkfzrt9/yB/cp3OYXoXzI4jz+q7h4iMPf4r/+kg9P
vz1m21pGzm86wvS3B3ebFU/N5//5NzzNeYpX8cO2kHH0pXzK2punvAyK/G/6TnZ92j6GMhrLvMjk
Q4F//zzaBvKvOIvk9vOnp6iQRfu1TZ5+/3zE9/nTb8OnvfnLnwIYXFE+gizhFzojCDFhYkoZweTz
pyCOnOduDWNxYRi6YRhERyZC3Hz525ttCPLvG5Ma0fbxMXvKc/hY6t9j2aPPAF1/fP70EJdR0X97
DnyRv3++i2Tx9PjpttgWT/nnTzKPRzuGUdx/kLtb9cl/O/7+/+ffAwJ8FwPKAUTDL+5XXW8Q2sRZ
4X4ab/24+ECMKL+g1CDIxARgAiAAgyOMELqghiC6riPKTGHSY4zeO6rTKB1LD3DajM8Sp9u4/G/g
RC8oMTBl3NQpRxwN5xLgpBNEBTaIiU0A8xin947qNE7H0gOcbs8Tpz+Cbe5/4Ewy6AXGJhYwS/ql
DOtsMJOYfgGziFFBiUm5wYxjhH49ntPYvMgNUPljeZazZy3zvP8/SeTL1/MBiki/4KBhOOWwwnFD
sMHkMUEPMZhcBJs7ZKB/pwR3iuidgzqNz5HwAKQ1KJaH81NFiyCQUSzzl2/pnyNE0QXWKaYYVA3G
TCegZg7VECCEqWnoJvQoLYVf/vYOofeM6DQ8e8kBNovVWWKzefoz+9iFjeILpnOMCNUp4jrYa8fY
CHFhYjDydINhYnCYQ8fYvGdEp7HZSw6w2UzOFJv60/qpkQ/xyzf0z2cOAcNA7793gzLdgH/1Y3Qw
Mi4wMokAC7uHifKXv72bOZun94zpP+Gzlx0itD5LhJbbKN9+4LpGzAsKKkUX3DBMMN6GZpswL4iJ
sIkIM00TJs/AbPv1eE4j8yI3QGV5nvrmXuYPcZTL6OXV/efThtILgwjBONW54CbDg0UNFA4nABv4
qJgiozfmDi2Cd43oNDQHogN07hdnOWf6FeTyKcuf2pfv6APgAXsAIx2MMsGQsXNnDu0BDvAxxpAQ
1OTg9hiDefO+MZ0G6FB2gNDm8iwRWsT1Bzo6VL9AnBowdSisXExplENsBLlgCCEDLAaG2Zup86vB
nAZlJzWAY/HHWcKxjqNiG30kIvwCEfiyBUCipgPo+ENEMAIHhzIM9gEsd5zQQRDnHQM6jcqr4ACY
9dezBGbxuHU/0DQDHUNMASYzxaaOdVOA03IEC+5XMUEMUEG6MEw+UDK/HM5pUJ7FBpAszjNK8+0p
C2G6fKBmobB6MR3+A/X+HNA8BIXrKiYNcBCTcIBvEKZ5x4BOw/IqOADm23nOlbWMoqf8Y2PRxgWB
ACbYYhhDIPpNBE1AhE2YBLwZpiPWx9heXouXMM07hnQanINPM4BnvTnLpeyPTHbxR+oY8DN1SAMQ
AQsWQ8zsA8yH8wZjDBOHgsEGqZ4TyZx3DOg0NK+CA2D++HmWwPThwLjM5Mur+89tZfAxwe0Hk4sg
hjkkCAZqRugXlPdK6HVivfztl2nz6xGdhmb/WQbYrK/OEptF9Cg/1DAj4kJgIQRiMG+eV6zDSWMa
F7DOcQFBT+OEl/mO8ZwG5lVwgMviPBeztXxwpbP9WPe/TweA569jRKnQB1Ezk4H7jwQgA+sZmNaC
DufMr0d0Gpr9Zxlgs16c5Zy5cuVHmsyQbcaMgRnAya5m4FjLmJDJQaCAADZGoGqADEyAX43mNCY7
qQEeV/OzxOOPzP/oGCa9MIWAECXYZQZMl34uHC5ivX4hYLYxUD2GMtyO58p7RnQal73kAJs/bs4S
mz6y9CPO/Jfv55/rfojFCHAtCYe0M2Ngfw10P2cXTECkjBsYEjNDB/M94zmNzF5ygMzmx1kiM9/W
W/mBNllf2YR0qNhAkFjmxHxTVsMAGF0XoHnewvLrwZwG5UVuAMn8PBXL9VMU5W1QbT+0Jg0SzaYw
jF6zmxA2VlPicDHj/AIcf1NwvvMwh4H/947qNELH0gOcrv84y6mz3ub59sEt86ei+MDMGaxsGBJn
DGMddAsCBXOsdThkpaGkA0wAwLKfRuJlVX32at47rNNIDT7VAKr1eUD196Ulh2WeR5z/1zJPcQHf
vwAlRCApcLI+ACGoS9MF0s0TNtug+PI/D+s0UgPxo09yHpWd90958embzBz5oUsdxAUMqkOaBiJm
BOkQ9j+eQSa6AHONQ2XArmxjaB28e1incRmID2bQ/bezXOxWcSnzD44RoAuoj0YQJuCEM2qa5Bgm
gUFjQYUAB/tOVUYNXNF3Dek0RAeiA3hW57HAHY0aqtj/C5OIXzAIOKuJ9DYizWGKQfX6ruAW0DtW
Qe8ZzWlg9pJHnxA+4Hnist7K6Only/kAr4dBoqB3dhhFUJqm8pmHRpwhLnRwVqFabVcq3W88OKze
+OVwTqPyLDaAZD05y5VsV3o/2mYx1HJuX76ff44N6R0bMMgwVAsyY1dvdogNh0rOPvPGIUtAhaGi
CYfYvH9cp0Eayg/Q2ozOEq1RDKmth0I+lMXHQdUXdnIo0YD4JhQI7vbfHEEFwbbedVWJuEOM3jma
0wAdCQ/QGX09S3T6aMh8Gya5K7OPXObIhWH2JVCEwWQCd3VQ1tG7QJz3NZ9vYwjvHtJpkAbiA5g2
5xkavd8CQJFTxB+ZSID9UxgbHIrU6G6X27H1hnUEETjYmQPwUZVJeJm/Ozf1fWM6DdKh7ACh+/O0
E25c2G/3aZEH2+jx5Xv65ypJrXO9IwT2M2wBeVPr2c8jsCcIqCR8Kkz63lGdRulYeoDTzXnG5r4+
NR9aJY1hjyHEsHWoGxBQyTZIxsEGAwJEDpXUGCbSm2TcL0dzGphnsQEiX7+fpQq6yp6cD13XyIWg
sGSZHEy0U/tCYV0D607nUL2utn0AZocmwq/HcxqUF7kBKlfnmfCZBnEmHz/QutZNsK6RATMF6tcw
WGeDYAHkR8FUgK04qg5kGLx+x3BOo/IqOIBlep57pGZPMQTbPhAWAkWDsKnTxOBzqmAaBKMPLWmT
ACx9xbTaufvGnn7HeE7j8io4wGV2nur/K6R8YBf/0wfa0OCOmlSHChzI9Oi032E4QKavOSSwKxeZ
YGazNxsJ3jWk0+AciA7g+XqmZTjbrP1YywxC1IJC0SAcDmHC7FBJnMN5ww3wgDgoGZg5rK85HMQ+
1+8Y0Wlw9pIDbNbj89T/fgC16+FHrmkQyDEhtGYwpIMb+nabB0RGn8MGbxa0q3eM5jQue8kBLlfn
uZ/9Vp0G8V8Is5ELE1wZyFL3VR+7DWqHMweSOxC0NmDZ66eXCUcOHNtn7x/XaZyG8gO0bs8zzAZn
Kfy5/dBJBCE0wEcHIJ5TCG/Uj0l7jweqq4bW2jsGcxqbV8EBKH+cp7V2V2zdl5f3nwcDoCQXqtgh
bAbhaeXtw8Q4nDiqjh3KQiGP/Xbv2q+GchqPndQAjLvzDHUuwckrH/z2AwEBPQI5HB2yAbivLuxX
qkNAoBRXNznsjOanEHnPeE6jspccILP8cZYWwPgpgCK2j4w/99YZbL8Fmxl2QZ0oYoPiQjhzALJs
JjHULulBmu09IzqNzV5ygM34PJNtLwetfYr/+jSKgzL880O9T8AJkgNQPgATCEqjh4cMQE0bgvIb
E1wgmGc7K/swVvN/Hd1/wOz5MLnjzzjE7zztgvs2huPynI9b9Pq6XSHg7DsM5bkGF/3+9cNFDyNY
FRkc96WO9Hib3nnHgE6j9Co4AOb+PBc9mExxtn38wB0IatEDdwdBdQHUFiJjEGGDI1Qu+iyCDqd1
QGWVqrg+nEzvGdFpaPaSA2xG57mbavNUbT8y9tlbbgy8GVjgdkdCQDDgaM5giBaAnwqmNIG6UHXW
yiEyvx7PaVxe5AaobP4/VbD95yMmX8/iHG+L7UQd4nlwyuTf96qPDoeLDkSfY/o7s/uotPJlLVw8
/v4ZAmsHNaP9I45yAYMKzR0mr3JP27z4/bNmGBcCIHsu5lV12TXURf7+GcOObDgzD9ZIiOD1++Rh
qYz6szB//wyJO0iNQ9npy27hvPe2QQQUIsT0oKQOw8FVYDjy18NTr+OghUTJ65fx3P4UleF1LKMi
h2NLMXyaZMfXjxLeOCiBQKLf2wKHx+2K+ZOH7Q1oBGDH/y/AXhbh2mdPKYnXLELkrkkDfZy4nZjh
ytDvaprq47DLxEz1IlPDu149i8iuNwj8595TsupRivmULBZb6cTu2KmSdKkuZhCkibVvi6ZNl7y/
DGie0yUvjFq+MqKimTu0y1b7S5CIw6akobaM/blIBbl3kiBcgfXnjLS+mbYRmtS1y2e6kdJ7nReP
flTUV07TWdh1JzHPvKnf1e1PlqSjqMDivnKaKRNeUdgW4h0dB3ZnL9s2tZfqzkiEvYxsx8isfdu3
MbmsKs/yW+RMKLdbq8iI54zNusPLJsA8ncJxcXip2q5RXmmxjf5MfOnNW49GK69z41XQX1y74aMA
JXQ06FBNdTFkFq/8xNdyS90mc+HU/kr1BU2jTRy38SaO01bThnTmxsuzauoktrlx+7uuaRorEywe
J3gW5yT/JlCqXRdB7M98zY2tJqniTdVfbM2HC09biyVRbRVF7ZSJRUMjHCepI2akKDbYKbqNk2j0
FsMJfBO9sp1p1mTs1nWSeu0k+V0ahvYYuYhVN77v5ZeNO4LTJvObEgXFDXyOah5JKXc01dHPFUtI
z1moptHpzs3fCakHBayakyyOF3VD4tRismyXtekfXhQt0Xlz0KFoFU3unjE3yab1qjnFdXCVEene
2rbGZjmk6kcZNdzbJm+xVdV5M/b0upilfkGWsCWgvEx4Xc1NnMoNazxjEpldfKM3JhkxzXfv/YBH
Vt2IaplEKRrHehOMvDr3vqm74PUurzW5o+3vwEbW517gGhMcZHKEecRmwrVLd6TadVSxmRMKZ17h
thxXnZtaWl67t7zxo3mXVencaZB5k+RVZlVa6D26TT0pUjf8WdgtHrtUk2tW6PbKIT4d20VrT+OS
MitMbAdb/XnJFrz08TQJ9Hjjtm68QTyLN21/SXnNrEZkyVR1ZGbrYpg30KO5BbPMNHngZbNO7eCn
7oW1O0pEql32zSiqKncU8067JGX8E6YnfKDXZhbR7EveLTDpwmXHCpJa1Kd46UWB74wLOHN4Quou
2xF3/V6O/zSS0J3zkMlJ7GrGqKw0z5wx7UErwmbtc5tswkaMTI8H3bcqqAMLpdIxI8t0isDCLGkt
h/nttehYs7tEdAwS8pDiNKYVp1k3symwNkEzaqjezgLuyC+xHeuW3mbhg6ydeeOVzT3Lsw2P0pnf
ryPqAquevWT9OqKaoVpM9m0A8MruImnxDHurosLh2s0oH4O66b47NloZuW48urK7pR2T96Ep6gli
treKuyxcSyjb3rFWUbfyaBjfH6jCE9oFjrYYaBeBBKRswbLp9yWBoum1z4F24TiUpWu45pNvyGAh
he8Fli5kcqklRnxZ+Dq01e2wPWQ9aL+5HcrmbeePtKKhE0o6dFemzk3K2uYqlNK7i+uRHebhyI5b
exL0MKsLNjoKa1jor6Kg2NFDPXaJpXrNXqLRMnui+PZirxJ7OtM7h1hK4td/I42ydRrV0W1rZr6V
V3H9RepZtrIN1xszo0i2jl9dOg1xvoVCkwtq2uHUycxkWy0L6fjbPIzzKZyobs6NwM+/aVq4CD3f
qrvitnG66FozCnYTuuXaaXn5vWXMnXcQ1J1gXpTfoyoNrTDL3auQ5c48czge4QyHlsha92dl5+0o
RKhZVZHZ3oZ+es17em427gSFnb1IJYvuuxKNFL0UHp+2hafP7NB3f+Liqm4b/t1uI21elRmdKLJT
0UXhJfLOEWaxLGjnj+3akT+J7o1/8faZUKdxZNvATjfYAwJbFeGISDiyS/T9B29f5xEzh12M8tHD
PvHlCFSXh/zuJ0WdMapbHWyGxCY3ZWeCKo/bnygQxkhzinzV5S25cR3tvoUJO8V17I3bwPZXGUH+
Kkyy5ztF08zw2o86Zz6gK96mNJrcUnz7bs9IrzOSwTd+4nGKhnJvlrjlF9hUEU+asqxXqAjZys9M
bxLGnfO9MLwr3k9uZrPrFLIo94pVd+kza9XpB6wxD/hjrJFrLwnxvWG38QQn2B1nbuFQ19Ko1iXR
tVnWC5iS09qjnmP1dyigvmM5pft8d9w75NMaOW38GCSO+WIzx5d6VtKRGQm00tru8CISvPCIkS0G
9D2vbydopZoGi1dFE9pz6bdtae1Z9rKKxuLoSq+DZq5EVaeiD8VCgW40X6/HTexP7S5ov4Ly9EZw
Fnb23WgLacnCrP90kmLd+Y7rWJ5fWFJqpbRCmVgFE9kNlmE20lh0h73Gu9JdpN+9tjrhkDsp0zu9
Cr0r3Lf6PtXSQVPtOd8l1/V/4fUp+7/nwF9Qrde+/d/r+/at15GxKOALP5Gl5WHprs3EoaOG6fE4
5NRZK5q621981eEEdGTg5pnvFLPb2Pb872cyh2Lgw4kMvhPpz0aG48QwRNLB6TmeyI0rNd3NiPYo
PXRbdJn5xeSet859uxqpGQ0mwUMZEfMLmD5ynb7STaDnr/Sqk/UoTvW2NyEeGi7FAb+iE4c/BPZW
ZuJGFEFXWjC58cp+fWt3dz0NdXk68aRBLeHmCBj7l1p1q4t629SdYgTtSC04wQ6eqIi7h5vYjkZp
56KxFoNRnAZ+YkWViJZpbxSHMUEzFxE5Vk0UmcGXAnu7VtxzENtJLNmE8VKyn10RjEy7ZcsgLfKr
Wq+TUSH98CFl7sizjeZnCGbyZM9hsEebXeaVaSw4Ib5VYAOMrH07Ib+wBvpD4Ico9s4unBOPdDjr
aohiUrYxhzXIfNScADPNYjjVJ8oxjPEsKHXtq2r4/rxmifY1kUZ8K9ttFfKlnXvO2jAysApfm4mN
YMBebe96heTZF+G0YwT6hnWpviI0cOZ5gvQV6+9IT1N3irbvjRNbm+351F0t6xscdXJVcwE+CNWb
aZFm+ZXfOc8X1RGXogGn8IWmWDpQsiPVkbCgYVbWy8ERE8+PUdyKUfitsP5+phhvZwqUkoJ/CNtU
IFoOPv3xTHFYJTXUuOSRRYUzyqXEq/L1YuQS3lTVLgoK1mHiTEgh88s9KY0AmEBWZNJJRjea9OnG
zwPLI26+pm1JN3p/UXTp0WAiWkxHgw7V24gAPFtdTopSaMUi7iQPNiiuvLHUw+9pI/GCxSy/ypsy
vyL9XU+PqdHOd7y+R/0rWvrLilb6XafH4ppzuczqhNwRvzWv+74UmQd9ed+itP4ax0E7iXUtXeR1
4i3VnVe3z3fB692+d3/n1Nxb+nqezf4eG/PN+w8RbwrhV7PPvvZn9B1jUxgSea0f2ZCCjMaQvzVi
q+xS8FkQOC4GNsOlaqbMxhbLvG4cd2AlW6p7wOiZLuejHbtiavpnKM49u3qkaqpHmgm7CnQSTqVX
tBtJSaJbhR2Um2SpKF1N2o2vyDzx7KlTo8YKYJnTrX0/xLFKi/PAn3VYtptd9/NTMPjVVpaFbBI7
kyQzywJ8yDJbYS9Ow7G6VZdcC+xl6ExUA9U0Wx0w79navseF2ralFkzgRxXgcYq0u7VLCVOSE3tq
50G8zqOonSZgxVgcohFrRVMXBr5WY6lbs+arBLXZwnAL95m2Z3RF8fwERRMJE3Bi7uuPBp1yh8ib
N4BAYQuEeeEQOagFhyLk4zfA5a4deC3KHv0i6nI64YmYZm6rrQMzvU60plqo1o7Esd1ZWVS2YweO
4hwFu3bPrfo9X7aXNc8WbWRqaxK6rJq1Ij54jOpQvBIqBsZFXBeWnWTeyIs77QfTo5s4ybBjQYSs
LTj865DrRo/Sn7WdOKOgiNAtcrtmEsWavU4T5C10GaUL03DJ2geraYJrL7slYeSN2tx1fvZPdH2O
+idS2/FvTOJmM6olxCrqNHygCM3Spm6/yyq0J53G60scGPa14ggyo94EnudZhVqv+vWpoSVacbVo
1WmbWIw4wbR87dkzxnoZjIlTRaOoJvkX0cRWkDbuLU2Fe6vXpT6WwsynivbKUTSpP8aNfZP2AQTW
udFUt205zvumosmAh9NUgPHPVcjBeW1H4Kp/UYyKpgnPG3fYy7+ojv2zQhW5iHRq4VwrLmnqTtLC
jDal00BApL/jehhvEhaxJU6dyYCuOFRnL6lY90Ksl8x6ydfHKg5FV2y6bHaPVaSB+PFjcxH/wmiD
nxgZ6nsGqVtwv8D/hxcUzoI/ftsd0XlMJIX2p5/7kwJiF8TSMjMd47hsxkpH7HWJWYlmY/5UBBkl
wKp0ShuSdOx33TO/oinJTnbNpnqAF6l/aq+lds86fv7uj0qP/8VhyfObMP8S9peK37iIptc7m6E3
HMAF31McM/SvE29FS33UwCr0xS8Cdiu0yhnnNKYzxxbsNuoMb2mkemqp3gY37LYXoDa8BooEEVcQ
qDsryPNopmwbTfjlGDREPFdNJ0zLsR7geI76YLprv/SqyPu+V0XeVS/qmQey2EfRXRzW4aJLmr/s
Vg+vXeRGu4vmVI9d4uOFIqnO0gyqhadnf4U4j64DpHfjBrZ5wSeB42rLqUeccdVbjl6V+6NWb9lV
2qJyyXOWTFhuOz9zro0y2yXfu84eO04az+ymdMewtri3VUrcW+w3E+EU2pUiNbKJwZBN3HHNPFji
ylqfiKKMpq4mqxHDsbhKqTCveH+XMMexIJoSLPYdjS/oOtW6kWLb09VDyiKqDjogVthZBGlgbEib
dssqSyG64YM15yXxNdKMh6Llzfe2iqMpx6ydGUnSfrfL+MoozfrGd91fzAMOOZwjsxeiYrDZBH5h
DA6whP2OxiAGVta2maG0a/5sMoj0IytqtMgyaMPWYKd9iVloJyNe0L9I5Ypl56HqFsK2+dznYT1S
TXWpkq9G1KU3qqFLeG+gasKeqqaLI7Z2PPZFtUo7qm4raf/lB2m51Cst2UBsle7iXG2rTeK61pYq
hrWLVQWmcKduFfijPR9RUSxR2pNUsLEWXCojLBRgKftJgMbK7oqPm6IV4bjgyRTSXmxNgvhWBffV
JfHDa6fKko1q2QDBJICfM5rssgFeZuz5Y9ySUQUG6iX1GjJWd6HRmF/TNlvVfZxG0Wnr00tR2ObX
wkyGdFIj0IaezEY1Ro79C0sOCk/eYAoZcvhpOQN+NI7AXvABpmaq50WbG/GfeVub48i2s0URlhuv
af3WaiK3WTtx1qzVXexH+cLI8g34czm7VMx9M6xtr7UEuQlQwNciluE8EcK9LLQ6XHOvMyY8Cptb
sKOElUkZbnnYLP0yyUG/BqbFK19/5G3rWRFiGx1igmsI4kcQ4TJbyCuBQko7ZJqWEbTRdcR9S/Bu
Voa2brmV7ssnHX43cBy1bjjqekNrfzFcma/M/rKnVVFiIdw4FvwcCJ4I0O7FTVwZi8jO5qHekHvi
ufG4TShbsEAj94VhrmxdJDdl0NY3XmEvYQn0vyX8ivPOX8FQ/JW6Uxezy9rc8qpiGecBnitaJirI
EOkOmu3cZkg8fQ2S3J7tHW3lm++be7/7lVeRFIehJRObVcUiT5x2ub90VdIuwyCch2GhzwlxktTa
9+7a3IWElWF3C+bV9Koz6nEZhema9C1FKkDrLFHRrFUL1phnehUjOW09VI/2NMUCOZyfuGzzWQ0x
3uxPj6BoUheNsSCRAe5X0jo/QhKREcQu22XchtE9zrwdPbbteNG6njeByJz7g8Q5xKJgn/UVDSPj
C6bFndHTGQRIpr5o7Fmk8QiSSK3b1ZadNrhdVk1t3EYklndFPFWBJ5pj1VDxI+qabt+jGkHP5lQH
bI6cpp5woZjt72xjOM/3zZSCtRHqIKH8BCq/4Sdljq2FhtRRIqKO/Bm6MF84bGpZqYtmdt40bYPC
2tOoW7SVpUMgfMcTBQFawcxjr1KKd9BU/Ay1kRWE8JF4Wty6WtdeepWAwGh/aRkawYmqzWZPMmSO
rDbVo3mqx3TH5hLDnxooN0eKRmofj1kq0ilsN2xGSZOHC9yk4mtqaGhikAQyun0z6Wg29wvTBasT
ml4bQT4wTgpLNUvY3HtVIbpWLd/t4q8O2wkqSmhUc9vz+LUj5IOHwmgZGhB0LmljWyoF1vb254CG
epp/zLenaQwy17tc20CuJGa7ZLXuW53m/Cj90P+WV5U2wboLKqV17LXRoWocMB/9QJ2zQLg0Ho9Z
fQ7ah/asLK2qsWyaemZmLofMS+VuzP6SIgjnIuSOXBm4G4OlIbJUr2rXZrMBW58utEwPkKVoomLu
JtP8YkTcNpocyKWazmeBCXUAqesGV6QrfnZcoG+eAWYaDSE4pppZUtMZ991oopq5HsgJMWt7tmMO
bHekB1W2VE1HS79z5pZXhpPhb66fj+DXXJ5Ku4RkIiPstmWpXCcG/q60mCJBbm4J7o284rHgK8en
N7SNIc+p7HEcdshKMMSS9ob63ipXvXoKAaWBua7ZKF40WJqXorNh9SnK1rtMJV24DQotTzch5d7m
S9JfHDjJARKGcNfFfgyrnRjvSepOsSkO1VQXVPB8ads4n0HWXVqeU5oz3eZkEsdSfjfiuLVk13Zr
v3bsb6K9cnklvyOb2cvOjqKRauoipGPYcRsuVDMuomUVYfvGy7wfdm5sfdzysWPYzaWAzT53hRss
s6Bqfyq67OlQjnuSziGmfik10lkqHdoYwp+opsqJqmyo6tinTfe0sivmSYcWWo7I2kZuPAXlhyDp
Dc39Rbw2bcRCi6VUzlSvA65vu+POUt1bd3JhJylZe8JLJ05DownpiLluwAuznLpOf4Df2I2ka9jL
CiKTd0lpw2SX6Q/qa3Tm6UExzTuU/Eh1upag2W9N6oqdeNezDcTDUhsrOphKdMKkt5KpqR2UP5A4
8Swv5ORSlT+AJYCv8g4DDlA00Ua8GLEOrESzdPwrXt7JxuamBTEocA4g2ThupJZNKg8SWIoG53VA
BoPfiTI+YovYd78Gz8dyE018oe1NB8G9eIRFpI19ncgpI6V7i0Rq951pX/tgVwZU/v2dhoDzwAYa
AipK4XxLOFcHfs8XfltExZcP0nk81KK0iqrkZ2LTahSC/bVElYwyi0gM1929YTO2rHiCRrpr0BFT
XTsG1bW7ZCyZebUMLEh+prMqjIJdIBqOQUlnJrybE+Vy2bGRzGItDybKITOq+LnXq8L4i4CpquoX
VD2Duivz8i7jpVzs6ftSiPqlU/Grmog9m0D1ndflN7EeWV3kyzvfaya8CrvvOg5gTslQgwhH1n4X
dddYAmK8G1/UOzat49U6bDR9pAwesC7Q1GZY7vJjira3hAYZjT3zwJwaNPdPBj0ld1mM/UP1ploV
xDOvRFNsVF4ylPUXrPn1Pc1YOqFeUKyE5ouV5rTuRNO88HtOsg0cSNduSxUghsNNnBsbdKmFkyK9
ogxs31pHl6C12+8kZ+E8bzPIF/RNxaZDKdMqwVVkxXabQli7Ca/377LThndV0qDL3ctMjKSZkxB8
XMWiLkX/4rtGfFfWMbrc0/e86pm7SaOxePc8L27lKO/cbAROqn8DkWg8bnImJolg3o266KH82YW0
XaqWXWPz2va/q4aScbmtL0ghciiWAZlTz2kiH/3CxIKfgXkzgeB0Kvg1SygyIn0QeuC1+I2fh7Yb
Jz8LVw8vIQrtrgMqnHWTt+HIB+djzHIW5WNFPNWtOoqE/chzmiyVo1mIq9JwqhvV8LMsH+u26c5U
U2tKvEZ2c7Nzcn0fPaUxd1ZVZrJ5i5kc2U3D6rEnSmdM0iQe11lrzFOvvJfg+kxi6UIBT9eJK0Zr
zCFaTu7NiHqXimb04QKv1SAXZ6cz1epaWva1dlDbVFcJrIBxnFMrsgX9YrrdRA0q1CHygHzDnShv
2Y5L9wskskdG7NS3/0vZlzVHyiNd/yIi2AW3UPviKpf3viHavbAICQESAn79e5B72j39zDcT3w2h
1FK2yyBlnjwnMTM6v0YCh9fN3pgtCaODXoAeYzpe7SctLfW29md+Ev64kvCW7kIxTXdzK4GqO4Wt
17myZFpEiocrM9Rb9pdYRP5uivM5zfO82DUTH1b5ODq3gvTDaga4c8vpNKzGpVUtfU0WuWfLuO2E
OjHOyBKp9Lq4BoWLtMly6Zf8kulH0Hc11lzaa+Sx42MUUnKdreHNbB19k8+bQVhs63Q6PypZhfuC
Z/eyHvuzoaxJl9N9EXcZkpXY0s3FYtk9paQ/G+tzhqG8mVW/P8PMKPNxSjw88cnnvmg2O9fpi7PM
vv/VbUwyuMUZUJUxPrdMsz+asUx9/9wsTav1z0MfdeHdcliJqKInlGEpDogbQYapAn22nQZkmage
gfcVJb7UoHpWhT8kTLbN15bJa1z72c9Qvg98CsGCcMS6AYPwey+dLzyM+VtOwzzlwLsPwkVA7Voe
OU9uRc4VkeRcBn2z5w69jyj35lWx9JkBHj2EBXzAwbaWAHzMq5QPbr79hOZGXm+aeDjjLriP8sL/
9rtR59VHT/WvxjIkHXKxioEeQ7uOzlbRqznRHaBFFVgdQhF0xg4YnKtWZmLDNSnvyyoIDsIey6RQ
0q7T3g/ylWXTeGOcA+w+3X01XWor2rYgsZ0+9z+Cb2MDf4+lH1vf0N9kEVlr4oBmqUtaP2L+q5P5
6l2VIUsGB1g/3g3eH4gtvHXbIYVAWJ+YGY1yypXsOnpmSpG7MPNFSlvi7q2owaEbxcFRIHI9dsvF
mJ+XrrW32quL/WeXCqneehPeEPTsdL3aIr2zBvhW3LnIRl5HZLKvkVWFCKlmsh2Ib2VJE1XDpmhD
OzXD/jKxHIsKkUeORGZbbaOyjhNv8OJtVXfzwWGcn2oqnY1yOtw8KH6V9kFGXloSfBvngP8Q1EtI
DBpfMufTzmq78Z1a4FK4qs9WE0DxJBqa7qGxigSv5wjv6z5qH5pKlWtbUboxg14pySWz4o0ZNF25
w61EApDcG9Oya30M8gABvqZSAKepn+rKq89zK/hKBODjbtreZuuSIflX1Egloiw4MoamaTrNhS7D
Hy28lrJJBEeq8XOOMbHdhtvIH60DzQqXJKPflYeirF7HZowvWcviy7C0Wre0UpuKaW0GNG3GXdbl
VoLohaQ0K7GtROP06rpInIzkRQxudsxH0accEE/L/Gp+nrlt48Z1q5u55NaTytrsagF0vsmAj0dn
6r58jnudH621GN2V6XPt/mvUjBUcBQKC2baeSuQFc/FVBixcQZfUnEptkzvHmXSKO4V9+w8zRG47
Gy38Vw/h2S0H/ukhyHgyVhXkf1jLGDwNpJyXmY1jrT+tZWwKQ/qDAcQ91o2qrgqcuY/nra0B+o9A
Qj/cdUM85v1wzHwQ9jLB7ibpWM9B1KddNw+PmdUPN9vheKd3Yz37PBhPrVc7iV5mVUKTbdUWYm1G
66roV0UvwC4WoBCYj3abur46Uv0RHAx6aLZdVv36DarcY1uZ0yrpaeSdxtm9KUbmGv+Zsl4PITJ9
jo76m7kgXXY3iiZYy6y/BIa40vXIBxelBHi/8GE+OuspaLaDi0xallc4wkILsZlL+VV4AwcV1tKX
qtibns/uz6mFE7CrGaiZMy5TbWLF20FAG7ErG9tdAyPvE7BL6x89yGVOk/0gLCqRIZDyKahjUPYd
NZ9G4ThHYiWjSuEkWqsPMk9dHuJwHp7snHSHIY/+6PdHrzo3c/POcubdcPikdu3FjwZpaaIsjUst
bsaqMvLqDFn2gcu4AEHTQbXNwQwOuYxXSDvXW2OWXii3VUnclfm0cOqmA3EtkgRR1m8Gp6kAacZI
FWZdcLJ9ZFY64oSJzmTxjmfvfnBo/uR7OMCEy7yNXTbteVoyXIimt31nld9J7bEEW7B6yObc2qpi
mnZgIQ23eo5UYqZUFGgLWCBfam3hPzIUIK+5bPgfGLj/H5xJVPxBeUbPx4EBtdi/43UeeJ25E4v6
S1nSJBxadXU8q79R6dKD6GmbgLUkb6ZPkN7Bpl+rrTHNwOyRv1eNlrObmlhaD0E4JHxOozFmNPHV
ZwOpdXbv2bm7BhqFjDDxZH80l4wF7aYJ7K+zZfVHnpNRJC5x+yPeYflrijF9LrHOND8X/7HGfM44
ddAU/tfo1eT2GyPIMUIbCHVwDuGNGIucGEy2v7+vvrP7QjNPv7kDZxuWO1XiLf6Es1xMSxQ1jvXS
lreuJNXe9JWLU6HbAAPIA/RbYnlVYjoVLaMzQzmAEx0IQqAmRzAaOpe/WoNbux994+/W//887XYb
GeTz1uQpAxCCk8IHsGbCYmPmfkWPJjFpTOqP1R+mGf2c/LlWNkOU/DX508z7Dj+otrLUHh1yipqm
uUQT3bEluW8uwOu9lMWetwUAWzzUc8wv0Hunvmu37x2drAQcZXkPnYa7ExRBZBH5FHGB5yXVOITf
aZb0+G9/D6myElaP1UE42JJD0YskGmv+mk/Y8q1idLbG5CN5tBrC77mLZBzYeXde7LHXsm76XWEp
SA2MWc1zEupsOutqmJ49/qNiM3/VNedHz4+WOxsfDaVBuWoiuz+Y0cm30rjgHQij9ohwAr+B+TCb
lfnG/AYfph8/NtHA71XM21s/BHcsL4J1EFTlXoFYt+pGEiClIbJrWS0cWdqW73g43sqo8R48u/L2
YekUmz6oui8RebckKd7/Wpgp5+W/3/+oCvJX8AmICi+DBfMJRd5Q8dVwY/5Ab2YPu6YVh+w5HOGL
POO9sv6mL6pw2uT1Sg0qO1qhlx2Lob0v8tzfGsv0I7NGuuTThpoGyDtoYDutfbafwgoxXuE3LCWu
chKSzf3eG4Lx1rahuDahSvOunm6mizfjsBksLlfGNAO+Gz+EnQJhcFlEIM459cX8ZCxzGTNHQNwF
VGUA5XddudAtkbkn20Zl83qsQJWEk1mknS3rUwAywstYgpUQsekJTLp831akSothCOTChplTFxrc
lXmIPx558yiXstn6fnfMle0mAY6lbRXP/cVH0uvjIqjvJn4d1H8MFMsUs4IsK8xkLsJ3x8tC6GcE
9HFDrpCciml7lL9bnRkxNhK9UZRCX/9tFDEI38tEa7TvpB1e/8IBjPnZV07JDBLTyfQ0OI7On5CB
dPMWWbbMT4qIFwcoQKznvMq++Nj7L8ZS8lL7TfTE3Izd26S4IO1kPbuqGI+27ZdpFyjrGSKlchsC
au012Kk3CHD4DXt1dd/jH1JQO3iwKlzaQjdJLKr2aPqYiLeNZNM2q8RwtDJLHa1mGo5x7UYi+bRN
63NOtMw2JsK+uwIgszs44+4jiCsAXhyKTDwZGoUhTpiWX6g2GZsYTPNJINjLASV/zgsaKMB6q5rh
Hjj+xSmDIA07eFDeYpqLLfPgwn1xvzB6D1MXlCSRA83O3ZAlf02rWjklH+o4e878I+274mIufOzo
XTRdjQE0ELAzkOXnRrnzns+a+YkZIeWSfPIdwLbL0hg30zGS1Rk7TnUbe5LUja6vxhIhZchflMtu
VN3MhdVIcc3QV8G9+FefLwr48iJKGR2KM++m7302eE80FJGxRFl5T5U1/2Eh5/Zh9cx1nyjN/hgb
IIpaAXplq1yE8yEoKvtgWlKP80fL9EGH6SW2rkHQV3V7IEEkDl7jZEi3EcXr5KPt+NApsqrmCUHO
ex+107QfmapPbpRBj2dN2Z3SbF5bSHXeGibKlc8L+cSDliSZRt5iHMofFeLJbwF3cDuPEgqAskr8
oUTQ0XddQmjOcsg71Im1VvQeFv3PLJTRK4+bOPGFw54aqMRWWQQx0n/fUP+h3I08MKoQPGJTxWaK
4b/oVTTMCq7bnjwVMrMTc/Rqodq01lV9MPD1aEGpKmy7Ppij14yysv81ajv1r9HPtWbUDca9chtx
/5/Wm48zCwoXDOOg69zpyNsRvBZZ8OQvRUCoQLlHMDy4yQeIFVWxPvlu2aeIl/WT6LIuzeNQP/kI
2hW4jpblXny/FC9zVM6HkTRLRhYmkEJ7HeXehE0SZpgTUOlb2Z5n6TQvQdCk7dTWWxXIeJ3LItxB
+9Nug8ENn9Qc3EwgOMm5SCIQnh8qHQS7PrfbbS4r8mQN3q2EVGqXB4W/88b2YPcNfwssUPOhlHbO
vsfdYxG7wTpuwuGZ9eGzQbl/T2U9/zWVDJnzMTWKx5dGC2sFxSQ5+xFkySunhnaqatRRxgV8OjXl
0dlFCvbsSR29u2y+hXgo322v/UGKMXzzBFNJzLL5Bao1SCLDcHgaCUQYLHbVQ13xadUqgBS2JYd1
1Bb+hXNr2IAXWtxlnbC3o/LlKdQ+2bnWGB/iiLCDZzXjnmhtH6O2bXZTCDFgXDblVo2C3IkqsNZh
NM1XF6xQpAC1uvGqqVdVGcnHvnMRy7tcP2Pj8hLFRue1JFYN1oS2vpB5fsVf0n2DA3Amc0t+BJpt
fNUUhxxJm12r8ecMPq8vUzO191y072PlOW9O7turPnfaA+0hhHRqnZh+Nkqy7cBt24w5sd+KPNgV
dVQ8anUZ8XDv53iqdgJSaSil+jJFUot+81uVFC1VP6Y2yhMVKvFUZnW+cQPLO8qW5+coD9i6ttv8
herwWcez+mHRaqNU4G/CpnJ3E2KatPGourEm8zaesocjAXcbG2IuNqorxEPPKmyXhcfeg3beOKKT
R9qUdUqoiI5I/JOPizFDZOPggwTFygygTrfuEtO0WYWmmfTRjJflnpz5kZZ/fIyZHJVSp8Ru6r1r
xf1q1HZ3l9mle1Ahdzc5WIuPIDxyHDg+/+EVb3ou5m8cB3M6dty+d9uZ76zKj3a+lbtXq4jw6LWk
fe/zLjVreBT9VK7dPAnm043CrXcMPCizLYcTENaLEXB0Z+NYrNgBu+FDabyP5eItXorp79T8AObn
r67PfmQlH4ylMxeiiLrsPz7j/9lnPsT8hHGoX5kHmkBYRsEKYqH8UQ1tfydZdHWtqng0XWEgDz2S
yRd76YrijkFAWdpbM1gFEQOdDMkAY8buBDwu3PrErvq0H4c15HV3Xj3LSygt+SCL8pjXFDCWM9S7
Fq+ZWA8LqgXpdJUMbtxfWs9TD67K/5imJjAtWfziUTLtBGA6Fmtw1t026k5jAO6auRiT0Qn/vyDg
K8BH3jVzmvxalQdIc4FXmi5LB1/wEl/5q28O8aCDBtCuzSi8DIGakv8tQAXO8O8OegTBSASWJ1Kr
eDgdx/6LgNN6nM1Nxd0n5D+RjNlgrxUHPUfbELjbfbsc5HMcbyHb/GUtY5/WMmZmyuVYH/9t5j/X
mZn98pm/f8LvdSW1uq3u+JxkQ4Z0SqY00ivxye4HcCajcLozPeYygSy1taoapQj+faAPa0QBBiiO
Imav4o4fChqAyL6k3PCAN3dBl+2MZS5+XwZbbBRd6gSFpmAgRiod4mjaFtxJZ/CWoAFU8YVMZXYo
veq+5FV8MV2mZZVI16h8tnBi/GsA6Fa34Syf7qq4X/tsdq/54rVOrBWrkFotaCc8eCicyj7Cf6DJ
xNz3DjjvY+lEP2bpFk+dM+jNxDPn4GQ0uMN7GAowhvN+Lxodr4FGQb0lgxsRTDxQwbeUhc1LyHV1
ChSwQWOO4Cti1wrkphu5eJlmt0wt5xA2Qt1ZNWcrYFIu1CZNiMdcB81d3q1npwdltLesPVwJuR4Y
RLDbaZ6/Bm6jk4kOcg1kOnpSwr15SLZ+YwNSKGMDRQCoQeGu9pBJ/w8zgG42K5k57hZCHmczC4mk
hsvYGTGwWDNhs2ecZd+hE8h+uO6bkqq/1lAW+7uMdDlCJxEAvamDq64b51ABKVmDcx+82sLaFGPA
vjlW/WsGfnv7sIjO1iRE+qoXfp8WjMIFXyi/gNRVWneIlV0Bkgs4p6UV6eMHRS4rVH4qp/E02nmb
AyIoE2n10IP2VYDKHdr9mTv+HWBm+t5BF5wMoMK+RKLlKZxS+jgNpbPK8Mdc6zKWGw7q+Dko2LQb
JagsUzkUx2wMml0TNdEZcGO9qVDU+x7/MRRl8JBQnnIW9hv44PPZaycogdzG2+e2Nb3SEWeAGGNg
5ll3HqG2SUy/n/XzyitGTFs2rrEd/5hm0zZI5LKDWRPHp8ng1zRKIfGm8U8c7fTFx1eIIgrdW45y
B+s6jIqTrNrurnZoluYQ6L07qDyS2+G30rabdJY0BjMqdg+97Er8sm77Qht2x0IafmN1/YNbunsk
bSv+l+sb/KUswFYVO56PlwPj3XGBD7nbv2OPcqQOqVUzPYGtE986/znyFDZelMs4BEMMxUBN2zdW
ViIJLakug269+9F1UFoD/XSm62HSqwKqo9QTI92bQMSYZR/8aZrRsJHHthT38RzVp8wp9aboRnGr
O9qlI9CON4/N96Xh5cbRXgSk/dmH4qs31dGLBYlnyrTD9kj+/MRLRu2jZfdI3igxfSkIv/UoeP/Q
Lf0FyPir3PemL8OprbLmom1A7yaib+hsb/Tc5KmJ9w0ugATXeC5dEezDmvhyGzQ2T9rAq7akHuBZ
QjiOXGXEu19gOtHOCmzp4UQqnsNBskd9MnaWN/qUj4FCVmKs/h4wU0IRYomZKONuXLNofJJ+eDVM
QsM9hMq9Pi1dFkQD94UgNUpMRHoF8aV9johs18RegiHbFigBUo7fZQnlqpsHP0nU3qossl5RUCBI
adU51xlidez/DrC438vLDJwxsxzf3MfyMMj9n1053GZvyi/Kz/SOlCO/9JAVJE0e8teuK+UGVYTZ
1up6/lqQ8E1lvr6W7Vw+xJDNmu4p5tEOxRNQ4mdZxCdEf77bZSe/sOVL2ex8L2OvcSPCI7LEXWrM
0ZoeoDa7VEtBIN5ld6QK2sdcy/qoHW9Ymf6c5xeQ6tpHT04rHs9OYtdi40sJFxye/Ank8T8vn302
kXrtN52XmCmfA8YEU1SvodAjK677aTW6rL6PWx6v4W7YOCjLYVtWrD3l7dTsKdzCAwNz4ejhAd15
lVKoEcKcjZ0PEejLM1tPrBpvdR1nqYh4/0RlkyWj46hXu+hpwqrJ++pmSw5YND860W8mmmVFMgfb
KAAXNfGmLFE0L/PEbpCEyYj8pvLywRtmXv0cQKbYm4zZ2CMvkCl6by/ZtCYqDxn2t3szhozOx5i3
iOJ/j5mc3D/XxbQrVoPm7od6IPbLEKTSuNgZBia0sd6hEQWkiItGWubE2vi6FqC64o5UD7Gd7+HG
5z8hVNsXWVO+AQtxsFGM9K6Oa+9go7TNhlUueYg6ZLFLlGb5UYUpnn7yvXNaO5ldbt0iZ262Es7A
YcxRLilv4W+2bj29NW1+LONannubelsCJC8B8Jn/BOWUcd/7aQn51iC5/EIUFas2UvPFI2LazZ4r
9l6m/A216uKISinlpi565+h1Tnm2ZVuvQfqiL56un1EHQP0Ay2WjqF98nSjqdohwKq4QRmCnaXmx
y7vBuycFLRAWu8E70V/gMkNuUHNPn0sjUwhHoY9LflIvegUzAEbQr5bvTCPqGzRzYk9BeB20fOtE
PL4O0TRtCPeBNS5ELOn4K1tZ8eNU6/YEXVOZ2tIvX1VTga6G22NnzHjuzqrP9a3LpLzXDX1wl1lx
49U7JicUpVlMgHdAPq3iGw+0ukM+AV+FgBjpkyQ1lxNBprkElv+bbDWpYWWh5NTFdBFOyl1XF1vk
CrxjTUcILnISb33RY2ewa2vVO0o90nAME7sb9BeZi/sKd0eeCGtNKW2KhFfiOHlD/i5nB8L+vPSf
7PnuwzGw6Dds1M+Z9L0XIZ15pxgv1saM40GlloUn7WMUf5bmeYj3Jfw3P32p0finnCiC7MQDQOyC
wY/atf9QeDt6hkQ6bK1HHXMH3CbPS6d2Hi62ZvTQ6y7bQBzcPGYN3BLfZeS7AC8wl3iIP+dOUPHu
J3oHtwDTS8EfRVvUiWi88HM6Q4X8j4+uoW88fMxdPjpY1CR9Jt30Q6jNZwVKfV0fJRDfH510DqNq
6BfZD35ayopffdq5uwZxxy5vnOqaQyOdhlaTf2FQZOdwys2iQRMKFBQ8jRm8CXfZCUTAykeSV4m7
ZOcLFLx6pBrJ32UHMWO/rYnOf48t68ByIf+jrAwoc//8D/geahjYIWqbo7TKXzQ6wDeZDzohefSQ
2l1RNVHxUgdZAooZ3YIo1h8jW0OJbJqdQjpSLpePEe5PcWo6dd0jEzlPUZqzAEzScD4bnouhw5jW
X5yYv0ytgwnVI2To7yCWQm0gNQxwwIfoAbV04XRGgzo6VktOkobDukdpjSeUKsmTJQr6wcQJxRiC
72YRs0osIpXa2B5ifrOopzkeyyLynkgt4OrXF9cVxXel9Tpyezwlbd6k4QQyDNR9X4kM59fYkX0K
LUtwsycKETgtw7OsfGsH/aG9pzYtzgHoAht/1tYhLvznIgOgVoNkcwJEFx/BD602Fpv1I4cmDmel
nn5koDdLHzcI+HjgewzVk6ZxsC7j7tciAOHlxyKEre3vRZNhCnQo1dXVbvmxqFp+0hI2ffykzLX0
o52FSJGAALQd/JitOYid5fMs86/QhDkn7dHqMIsqhrMLlLHP4Mv245jv/AWDbD27SYJ2ij8wSJSX
SpZ480nUwUrb4G9alhO+iuFnv/DcpZLjpgOesouCiizdrVc119ynr4ywDOXRoEzve/cFZQyzO9Nl
LsaMWb0B8F6d/ur3e9dNFdPdmk83qrzpWCwFEJEBgXR+aX1eTB/NB7Gj/IQdKhoQt9kPnC6E4zoL
Ts4iQSUh+LRuxMOTO4TukxmdlB2cuvgh78Z+7zLqvdA53iBJFz7YIynuu0I/1IsIrPH7eOcwGq6s
2fXWlkI9oEZ0fKeBv6/MU+tEE9/FU6Q+TDPKQrHPnGkbCPkzWEKzEUT9DWCcEF0wrco5t+B/3rLm
uzcR69THEzkbB7dwNiWx2/OHz4u6tnIGOu8OK4DTcGcoqrtpu0L1tL4AuxquGqLMfAW1enESVcEe
grn6s39G1DfygD0s8wPF4jffPdUTGP5MQmNLVbH2zW9UMrGH6x+ttDfYu3AO8A9gxZwwKaOzpEXz
ZMl8beLMiSuxZ8CHU01d9TCNhdiKyKs2JlGYUeYljPrxieIre+HVVdjO9Az22eMHCQZcL281e5a9
gW9MDixT1jkaJMLLSravgaTXfME6h0ocQsaDN03HCkTxuLy0WZntY6vvt2Ue+7ea124SgavyXbob
n/Y/ObQOb7y5AQxuICL8V8Oy/u75c4iDvVAlf87hrSRvNsR9JuUA7suSIyKAW5fbifdIGbmlk2/M
6ACZZNtM7xFJ+IRYPcO/M4WUQN7VJaEnFTQlaq/15E2xbt3X0vnGGmUnsUPn+xpOEoiAYbSpSx0/
MTk8mhkdKxGwlvWTFHW7VREv906t2ptawDczg6DugAiG6Sywp63kUm+kWy7ahpjGLpizipxiQlwf
VujES0nTWpHqiY3lnefW7dUcPg0sLBBXcxsvY5+W9PI/rN/rsgw34n8//WOb/PP8X+g2yPzghVzO
P2sheYHVW7k9To9zfOgsR6t9ycBJimN/WA1NFR6NMMK0cpUhAPKhcVpVfWaBSzZkG8VR9gfiFOjw
gU0cW3+MkD23Hymh8TrEVrWdfFltwowDFV6oxYZkXC01bmSD+kQtBGslihodQ+ysz8SPn3lE3Yux
7HxMPF490hKojRPy7IB9u1vlnARvUFx/JyDK3Yu4t+7oPIwJg8LsboqtFhjEeF/IoYf4T30PUKn2
rQOyBu7CML1UnirTsquvdMr1XVNBhV5GUXPXxSTbVY7u9x2iU4YYcj2pdngYXXs+1aX64szu8DC1
3E0rOeSbMEZWQeCs+x6HfeLhu9tRp7J2bSbfpw514JjPBL6P3FtpJ+6+OnjauSvIiz/52RZyYL4N
W6Hui1Cca1B532rmrUxeyZaoSzTppriSqr3XVlHtx7EMjxmHFsVccHyCodi0KLe26IQWXdXwU7s4
b5GhKdv4tWgyFNr07O4YkUlekBLDUarKae0FY7vpaOZfOuxOqc7aaBNpMAoSqLZRtUlRcosy++KB
BvfVAWEmaUTDk4wIgYBn2jR29FIEfHiPorJJWt3162pW1TbsbCfFDqBf4jAsk84vhm855PBd3uoi
Ud7jwP34ZzBY9wiKdxLZ+dVEoFiYqJtK6chEsyLaUl/Gx2bsx10YWYdsbvjamaBir/shscGufpm5
GjcDeHGbJlOIwLm8uAL8vR6kw3dF9TVCsvUHUk7AbEic5lkRbVAuSB5q0GKM2g8T/iUL5NM8QLZQ
n8a8qO7NpW1t52hRUPiWLmpZXVqyKFiLoHHOmkzQH2jxOkbi2oZcPIKV++h0cX1BESX7qbGc5yZ3
yJ1bif48Bd0VQgBQ+llVIYT7UdmKn+wyv8XQde9zwkofQuzGP1kAoOP1XITsTYdAjYWyu40xrSm8
RALhYegO+k6Fckxyi/M336rKVWer4ujG6gyaZgT+M6qIGQVNEaPVomYTFUW+ZZP+1W8GKUBMwDXL
FGOj2tgXizR8NWTTEzIj/NLW1RO8k/5uGis8SbN2Dlr3w7MdYacGNZxtAZJ8x7mr71k0eOdxJLug
9osyRUEtAHo+KOjLoD1l+n4YCTmImb4jx4gZGhUS9nGJumQfdomKuMkE1WSSjXxYCyDLz3Bj1BrU
exxri4l3OsepHTtqz1GfeVPGYkq17C0UOwo9fvxoEl8hTILHFaV66aU5DqjItdJC3wldxAfeT9d2
qoJLxOQW0efaj73vjXbg4VXyXfvBcJ0lE6nbRN2mK9/mDkTfCpHOpKr+p/YfdET0U0+L+NRmM7TD
bQ1ZBVUQkVTY0lHCL9vZumSJwON8ZZYSV760iO9cGTb9o+kyg0PTs63WXp4aE+Qmdmc53TtFSrjp
SfDYUXvY6z7sUmOSMp+BvNH/o+3KlhvHlewXMYL78ipSu2RJtsuuqhdGbc19A0iC4NfPYdJtunW7
evrGxLwgiEQClGWJAjLPOfktVUr7GdrC4rHoKj+fenUFxmYS9d16UAflNE4N0GRvV3lm9Ns+tr8t
psVt8fXAKEZqA3d/n+nY/AgU7x9NWLuHoeHp3u1CD5TQodglphadRZLwbcyM7AGpRLkxaqO5jC5z
1l4BaQ8hoquHX+ZdVVTFEXrE7SHG13/XJZV7MqCUutGlOl6Gpq3WIcAfj92YQXraFOpznd8Ys4A6
cMfiBl3rdNebjO3TyGsvMukSxL1y9kUPy7Pa4Jue5cAWaCX/mrLO8IHUK64G0q47AKnUXV93md9U
Ouh2iKLuNRurCUuZfjJE47uOoX2zcbDQVWb/cuviScMewueICl6FoawhLlL/YYJUFuNZ+CXq8QpF
nFVXq0y6HZPtg4uv0jbTXbEdLGBlVMdFbMGO9VfV4t91u0j/KO0zUJoQWMCX+Woj9/zFiY3ab3qN
P0Lupds0eVud3IEdvRQ5wTBS+BUMo84vOTIBTTX4ccXyX2qMY5ZXYk+CytrlBvTC6jiOhnXWgSMJ
Yk9on00hz4iBuEhUehoe2Ruu2s23JLbGtXDV5oAwpfNYcvEL3Ao8KJG1x4mY27eCd+nRSCIo+RW9
fCi86fhiWd9TrY5Ay2jlTovbbmtH2CJBoOvWAaX7wwNMbqWVhXyUhSmAMGfqhpV994rwBBIk8Eim
jbPbVMVNF7wCDoDvVCfK987o2XttTKsT/pfZVqqtffHMxgsSMakVDam3k3oiT2UNOP6QeOGzZZr8
6rDhkIGZKgyxMhqke6Ohzc8JBPi2yCC3awJ3RXgvA1skzZ6gXx2EzYEUcVtoGgH6xTt31UHT9FlV
+/JRDSuETFvraLE+9w2zF/uu06L16GrlFxAxfiHrMlwbD9SOyoh/JtMz18q8Vd0rtZ/oiMNKlMPY
90kvt0OflY+RLjzEKzv+w/YYxDw77ZeClEWjJs6nRjXHtaZlX1zJ6qAqDe9aTA0I9mKlp/ighrai
KysEgrRgZE69jkPmXckRhVHMrZua3mqxQdgL/BYLD5ZpFXLLrcG+uvPa82K5rW0joBp6Mb5KJYrX
blWXZyVCABD8QOyfeyM/ean31ckM75wYOF/H/Gk0jMTXRx2CtR5Y7iw8OJ6rnWsQVPwR+tqAnkAU
38u5vi/7XF7qqUl2pSzKDQ7Hya7GSSEw7U5/hdzpN4MNwx/Iz41AKmOjgtM2U/JixVuvWgvEvvG4
zKPxoOR4UJuKdRvwHNmpUkmDvLG1T3YaObswU0qINJb4vmr5Z2Bm8mB0OTZcai1PYwj0SGFYzia1
jQF6QFm1cVXpnKqm63ooKXVPVuUUO7ItjcbdP124qyOu5gD+hd0IFAk5f3W54KvSMZOXHqLuQV9Y
xjXzYhxRgYUAnnubGiMoAiAkAN8DIUihN2I1Ju1ZMANHQESongrkmVYgZQ97smmFYa/6sQWpWHGv
qZE4v5CLQhUEvw0j9zEysEtOdPWbqijyAOTpeDAVME1WIbSTEzmFJhpFYCOYfVZ4kn8RagzAOuBA
E3DZRQA8PgCV3kPuz7D9bHDZ2gaG3ooTJCSjIjmp9VDuk7HE96FWlaBxRh2pPS98lI54jOzoDG50
FEMcSEGAJeu2ocaqG+JpoCQrTQkeWwvauI1dEyi17JNdyfQ8IK6BUEjLPmV15T54mfmMz4/9PEqw
eUAH/5Mh7kxqMQsVrMEpLmh6JICJIE4DacPDh7b+QR07jtV15YgscBw2XjNIY60MrR3ATDDG62yD
2sdWz11gLyYXGsBpARopCjRgYKlFmvmqVWIDPMkFDp7TnLouf7vKjTpbQzbSgsyX4C3ysPCZL/Ek
wucqV/sNJPMhi2dBclJRQe0uNC88U4OPgbfvwLQyoC1ytpiNH4AivbWNkuHrj8cidrDOTRsHiKPg
ndlbzHJuZGvd6qBnfNxVqatDYArMri63kYUfoH2oltBUaeQDsk7GVZXS8o0wjm4xXvVWOjLfKTha
Nno0go0mpxDCBQjWoEdlHvxMA7np1Tq4OKn5pQep7xz3P6VRIdHayXrjuQjc1knmHHjIsRebrrQM
8jmzkfrUtM4Dsrxy03dJu0bYFCmKGkxIoeRfwizOvqKYwKSIorQveN5rfpuG0ROwKMnaTFl4sVV8
KJLsGw5XSMB3DOD9zsJPy9SlRng6ULWWh+gAeG0Y0gfHPpQiUESuXw3+mJgcxEbVhvRKiDcYkghQ
TlY9lu9DWxfgb2hK4tcj4gFmZuVBMirGjZomBiUQu61uo0Xqm421XYeEjd7sh5yZs5/QtAck9OxT
Vlnepk4nnLijmYc2QaTFg4b1sxbb/FFwsVIhgvtsOv3ay1TlNm3Uw45rrwYQqycECMK5a9VF4adS
pJtCr1MGrV1UwKgh/7+FBFOOXGz1ww3TCpUDhDjgu5bgxGwONwtKGr708nFreaF7zJjyEqdV9ijA
kDQ7xp8jKdlzBTRSbbTaQx0p7NkzhOX30KjGExZdVGEJt1qP0EzYhg9WBVAVqFvhQ5naP7VxTF+j
ImX7RI2REfKi7NUGW2ZtCp7saBSMCEg3xmYN9ApGUWYCKreZ8qS6pvqI3w/AWGAenB68xbiyVzYO
mkdHGQEY7C1jZxk8D6AiYoMxlXEINgE9Bh64/alAKAH1K1w1QFwfo1LVtnWFn3clcyyEWGLINwIm
uqa5utdH21qru/U8twPoDL/2iPNNztjh8U01AhlPo1mP2J8px2buAqaFHyw5qBtyLkWO/OZgQrxz
uq8aZeWadQiMzXOHIQwcJLS35Gz0rR6w2A3n0dzmHfQtimY3z00EEm89UkL0J2RjrPjIsGZbxzN3
luP1lx7S95siGeuTmx2BPkmeFe73miqeFc3pnws2vIBF5Z0rsxx2TQ/ypmIM4tK1kKBLeg/0IiWx
Z1urfWtG6KnNph5iBQ8mks2hWkPnNsWJGUDz+OAKV1xojZIlOTRPymTrloNfOKXAFi9xAsCn82MU
gfgN1tuPEsGpb3Ud6yugPKxLEVrpLhncQ9uOxbWzsk+dmkWv4CPrB9S1gOK1N0SvLGvbDWLtckOj
AA9wHzlC70CjlcmeCl711yhxjZfuG2+KaKfHlRrUwmJQDLFZwMFb3fIUSU7UtIAMklejOsg6tZw/
L/Pp0tSKRvc/OHy4NAut3mQS4YPIegxBwnyx8ec9eSZgvIMXvRj4tN3CvDpQT7GEeUkj+Ui9dCyh
gFmKH9Rj+KNB304apFub+GVk0A5yB+ToaNW0HY1NCGRKkNqKcZGh+taYyt5RRHRZzNjw14c8jD6R
02LPzU5bxxKZ4ruBKkrVVROCLbA4kwviETjrQMdMvN8u7HFgtJimfQIffpOIVn5xRzsMxhagZqmV
6lnVEe4CdjpwofUC/juL/WSqgkIN6iq9XeWG5eLrXeI33EH9ExrV3q/yqvDWQw9Cyd0AOdOo6JTo
wyjIPii/YguOqARir/OqnLurnI8A7nUgFSPAIsfyALmwtybFVuGQTw1dLQOL3zJw5/cvXJblRwDi
sxWtv8yj7uKz3OlfuNwttcz97av87d2WV7C43C3PowmYdzd8d6dlmeXF3C2zuPx378dvl/nnO9E0
epVaL5tNFyePy59A9qX721v81mUZuHsj/vullj/jbqnlDfuv7nb3Cv6ruf/8vvx2qX9+pZB3YNgd
GpUPgRBs7ZLpa0jNP/Q/DCEVhVll7r7NmvudmVXzKnN/nvBh2t/egYy01MdZv39Fy10XHxV553G9
jHxc6f96fxxmcPQWZord+XLHedX5Pst9P1r/r/ed7/jxL6G7t+BAWI3oN8tdl1d1Z1u69y/0t1No
4MNLX5agkXz6l9/ZaOBf2P6Fy3+/FDD1XSBR4WdlppI/dEPsrBkQ8T51436SDDBLDuQORoHRsny1
ccNAcXmlb3OOon6cedhRTsPkOMgImDiAV04gqbODXqFmU0DDUb82zdw7A/MLBh2Z+tHLj42HXWCt
1/pWl4YTmEgq+eD9+UgzAHo5lWubi7lRXTcq6QbOHiQ96dIaxkzxl0JvuvM2cTEtpeDC0Eihcszz
b2HClb0JyWe/LIpsi5wU4lFqUT0Clbkzm7J9gNhS+agg+nKyvPZKY+TV4Ju78Ww2BKCFl4/kpmco
JRYj2HIgFz1UsUUqsTXFquSQ1xUwXGaqrZaF/uXddbe/OpYeIoj6N3f2JJSX9PB7VBqIwJWuOI9A
YsmVDe2PM/XBYY/9IffehpcB893FNhW4VANcKvE2jeZSQ37e+ypWk8WbygR5V6vBaDFYiiwAXVKD
KCFESpf+B6fMdc9AX8rthzlAnv7p/sEKccXc9QdDFZDpg4Q7Sr/ZD72WOA90laN2Rd+X3fnOjg1R
EmB/is/Q3YShjU99FkGt4c81yIOaGsdbqEDZ/Xax0VWcO/0ONMhfd3ZapObukdWjfaBBMjm52BSq
FPsGeHtgJpEnRCEnC2+R45c282Y7DZKdrpYG8Dr7SN2RBPDo0kUyJWTp21yaxs0kDBKDtah5Vgwb
QAB6P0lH3VtBX49fV42GIAmKGin41AJCjbCdPWxSr2qvIlLbK9Nq5+D07jOZFjvkt56tonVx1oAr
NQXgyBvbjHpfTjPJNt+DVlqMdB/XieR8HxpQ6/FzUTG+JZouXUEH6vbG172j7kKEz6tX89h8TZxd
Yu9CFhZohzbwoMsZI4d7UFvDyKFr3hT8oDSKjetQUdlfrlvNYKpP7mHL+uHYarq9inhfBDw13rjT
mdJ5LqIbYEcvjVFziHUimk+mDy73zGsaj1IXdOwProYSCppORGzIF6wSVLVA4TTErE0DRGmeu/Yx
nkARqBCpfi0qqANNhRQWj9jWNIgGi8LX93egn6wA+HxDRmeqFgr+q4UASFC9Y4OgaXQs7QiZoykC
iG/KY4IsKoQrIYtHDQTZC9SVa/tZNK8mPenJr0U2bPYD1EKsoXrCIR1X89ukULBJWpYGMaTeYx9I
wRJwkCINROixWy0ku5FNm2wdSN0oOYQY7Yb6NHy3zqCmF96F0b63uTj1qtWfPIEM8Yr6KVToj67+
UHXVUAbzAIJPwAMMTvc9RnEbJO71HvrLUR0sK3Rl+rbWnS2e1gv1hzuzrSbKVtGHW/deJfTD78pb
FVEWjj5iCNqHX5j5ZwcpwOPsQ/0PM+cfGREmqh8B9OSD4Qd9XAUZ0yJPXgV4YdtyKjZHTf5+Jamo
3NKn4V5k84w7O3Vxgu63QP5/5qJzxxUCn2BNeSAxF2ainJemDPlb14zaVQeYyIkGyT7P7cHG8aOR
jetlGqLqYdDXjebParcmCIegQQmIAZpGkgAErDVrxeFfDNkV0aEtHXEq0xIH04Q3+3TMm31m5K76
KCzEDtTBLX3yYZNjRlQF6QEZ3SHrhjjkA5ncWK98bEYF5EG4pha+p9vQKx6ccYefOe0CMqt+oasC
dUD1MenOi11H6bZToVvQLoKrpwJUu9KG2to6eNmg+MG4NAjr4S8B6jtIFIhYz8OJ6UGq8v1u5M2n
Ww6VgpQM7ra8gJiV/NRzc77bB3uZN0DHoC6eGPX9mCfNFnFq9cnrCghVKqH9U0fxmrgrxHe3LYXP
QOq/hu++ieGMd77C+cxwm7yBnnKkIQXQcYij5R5HOKmMdgb0msQ83NgJIpJAOrzZKhCrqqFBgZVp
xjyZ1hHxFNRrYnfFpxEGHTMtoBXtId6Ry/2UaW1QaxOovmMGjVZWE+S64wz2BZj1cu1yCA3jX2f/
tGPwRLSs+RbbKXQ9LJ5fGpah9i+KGW4s8FyeyZfkWv7qq/ajhTQNoA+KzpSVo+EniTgDHFUPQIbJ
0J1gxKoBXTUaJbYBjTougA40SnOrDnlI1TNMj/kh1vFN5MlXbKonhXg9IvAN8FNLl0abqRIVjRYV
aigxE4AmrkHl1+tWZpjzC4RKwOCZrpaBxRZPo0BwaFs7BVuB/KgRUGOeB8Dd+DkiwzcKgSTqMoFu
cbcS3UJC7QSK0FiYnJd759OLAvqKnxvAmgzHrNe2BBwvsYf0C3hQKH6kfonwBiBZmEBqWHTal8bS
ALKq5ZOsBPh5SpYjEx5pX5xSdZD8VMNzlI8qCiDiAztNp1XLtmT7AfHef7dqOOjQxlAUVLPC5nFv
CdfaamEPZjbwWSvoh/WnRE+i17ge91GDaH/rpuNz1VT+MAmjgT9XPegdqgZFkxdIi9g726gxQ6Ne
pjf4U7AkjdKSYOWJE40mpvphyVKWSBRjDbetfiKlkCPD4FVA0DvdowrB8X3nxvYGtY7sF2VMHuh3
ePHIAfzc14ljbWJuQXTZhDqVWLHRara0Tx7TxDiaTunf7ZVBqsQOfFRV42ilb6NvNhpJOPswIgf8
/KzmrToSPjuj4k/ZVL7RyHOo6Jj80KpCEQ/vXSRFozM1Y+nsQY6uz7aCenZYqNpxzU0eqfEA8Kgz
YPGoB20L/dyY7dHoTRSAKWQxbItO9HjIYsKI7/+jU+StP5Vf2laQokORmFY91G3nnMlF6qF4sN1x
u0zQ7THb4QkKVj1NAJXZ8lvIp88+833H7FJXVTwvYkDe8RJLJD7pVTiA4aNse2ityJcaoKbzANgm
sTGn5UfFrf0BVRGelDxQU9RRqTounmTEdD8RKHxLtgGI2xNQUT+9Se+VTE1lQiqoUM/OZBJAp28y
ZmMXOXVrHPoeDeszjZG7mYJH6hWg7LRqaB5kEX6Bdog4elEkjjIcgEKnS2rweFcU1LV4d7j3at5H
yIe6YdVGzYr6kDpL1ro19vOai09RpTL0l9m0rsXk2+uYl6B+XTjPqmDR9s7F5ip+USPvU2wxVFLp
PPPg9koC7OCo4pKapU/j5EnDDqSy3jypby+e8xC5IiEhfS2Czgg50Rp0tdwStQkUw//bu5Enzqgx
VAeBTFR1PlwcCAwG6aBla+r2XgxbbwyX3h2dlYAGxeZuIBT5zxj5lv29vRoOcV1oR1ay3EY5FSwy
uE+6rMVDpEctwEmFs/FwsrxB1J6tQjaKPXWpyTr3UTX79ES9Jk21W2cNQYkCQpdq6nlmFN1AzFym
NFDhOHedtQslHxPf61qoDHjFNw3078SHxsuIr4gOsT+aPt14MGOx4UkBnFLDfMB7xI05avwEIgBw
leETNUZqt0AQWeEhn2wuB1B1HBUUd5m6yNZ3lzLSD43pvU3Qe0AYLNSRIxOoaMXaGXvIxk7+wN6W
p75y/lj8QQ0EvMtGcbPJoekb6Ud9LHfUHdu6AxjNTnzqKm5uPJb1S5Hlb3eDKlKD8KXt7I28zYC6
qQwEbdypSh+0RFP8ZWkUQGK9OpMtqSyAiJe+uTdAlINWPxzCaRJ5UZcaI7FT4GiqKLgbWLqo3WJu
YssGRvDF0FzUyZFGhFIpLpJNA3TsLQAfg1bwcYMsPKTr3SS+qYm7SmVd/McozTVRkod8c8ONnmg+
yP3388kjhjjt7LHc4f3+NLisAVAwtHwBQvcg9b+xYmh4ZQwFI1c2yDtnV2nXYGZEEBKwxA/WptEh
nTDWK/Lu7MTxZWwMV2paqKae65BD1r6V19IGyaNIw2JLrwkS0yjJYLHT3HORRuOKNawyejveR+nV
FX8zmiMk9mFuN80V01tXqpm1Q646AsMpB/Umq9kBcEFoSwEA+zjEfp5MCf/JUqmpd7CH8g8amp1Y
2K3zxk3Wy5xIVPlK9tHbOjQAMeP/x3WWew//++vp+lH1DQsKZU1uGaeK69s+1a19GxrYb+V9b5xk
g2Ww9cqNU24b6WEABRhVAY0TmQSNzj7k3oCUs9ZaD1ySaQp50trUVQZUjwiaCIJPbdbINRlpeL4j
uQ8gIa1BvmKrxE2yt6d0LYHzWdWmIXeoibFG9bvE9BHUMA9JU1iAbuOZ30b4yUOJCfQ9er7TOGI5
0l3XTdvu3vY14ZDsEeVTHvAFiS5ul7uboWoNaB3/aVOnAdS/AzOH6bO9hPIOiiVPLqhg/rnXrXpP
88lEEzR8fAJ8UiCLMs2nAdEX7snWpbJJiwF8DlGfgJVoTqNm1ae/69IAuUioWttsBLX2f/ellfIk
+ubYUERj9lOtGIpPVyZAK/NVOdnqXEHxv/fRf/ZDOVAFqGAEM918faeNRV0dMF6lTACYnfZxZKKG
xX30oQx3DmhBHhqQbSuis+ZEIJ8hv2yaBTDOg2kAwJw+GZM5LLrsIHGW9qlrNaDeQyNJAYB5rF51
DUF4RIEgODo5Y0c/rzFiT3NNnfgpAlnpFU2Gr62JfQwqXNgF6r1tq9p55KGN2qlLF+SQfR9B0GSr
cG8ejSBWdktt0zpBIny4jpBJsaTRHSGCJq+hiYYnClSwm0QPnL7Gw2tI7ew0um8TaBY1rpHPU6lH
8wcrS9cOoDRB7TY5Yp2d3FZaYtxqEK3WXY04mWlZKKk32ULFbP26svnsQgMSC6ygzFYeal3+6iJL
OyA0bNwganpQ01g9a13rJn71KsEVu7XTkOxa5azZw641HC9BIe1CHjJF/2P2NEHWAjrdrHy65/Ji
8gha3ylgMTUw7Eey563X+g1KfGznpZYXQ8P0AlMnn1/Islz1qnmZsy9TPYJgAg52xnSedBOl3wHq
D96WgiP9ajFqcgTuls6L5A7MNzwhWj/7LEssA4ttWQbVftLViO8pat0PLwihvYJQqTy3lbS2VWfW
u7Zg+TOU/L7rAD7++KvDkKDgBYsQliEpIKmCJ2NAyIvEANXYNgK7KT52zalLzjRKzkuXRu/mVjbg
6S0w1r7oLONcZMADDaH7GfhWLTxEGuTSQeKByherFYkwTWqeEds1zuTNhzbImCGOVftHXlnmIYbE
0xFMUvyrGgV1KsEMrRhExGBFHfPhiJAQjcrJha6oYRwkqXnkvm8nrXGw+x8oaWaDFz350XLURxCp
AxW6OaQyglx7lPUFaNBojFGLld3QIGA/4nfE762mdP/Ic7M4Ag1cI/SZFMWRAxHlZ06o+TSJu7m3
Trouwd6qdBTzjFK9YK0LCQbgVCF96kI1Sl68OOxQhNx7G7XUnt1GlAY4g4D3ilNn9bkr0nGlVUn4
2nWAI2l9JV/DJrFWXsvL19BB2cGqijxUUeDKSrHA2e0MMJqQNvAOGmoxzzxtM03DuauR1APUaj50
l1Hi1f3buXkeJb4jcCRvJ/an0QEeY7BEw17Bc872pHaC9BlQ7BI5w6OImjXZBkAux2AenqYUfaWt
2bSCCULX2tN0tnaZUu8gn+KuM9B2v+hZ+sJBMbipfaNfRNHkK7KXRW8GhQoYuTeBekF/xtZM+xyO
TXvAG8BRqaTIvoDdxlc88sIHYAHHx1ppb2SP9KLZ5KFpITCGmyS83XQm4EQtdDZfk69GnA4/xRih
XAEea7e+bscdqp80O9UsokccB4Ght0v7Z/JVb6F/Qp6QN5M3O4UszNvOGnqTYD6hpmMACYscHKj3
8vNkBNUgX0vp5Geg8ZxL2SiKr0QWfs3er6ISoVKyJe9Xy+h8lQ7VuSshjpVE9i3G7nWPz6LxQA1I
7OaDlYao2ojKgau7AerKNLzVdeHuyXfxgM47ImEWMKd9Hj1C3K980lierkMVsP+KgziWKnXtW72T
/2iH1B9NOXyNUF1sPbLsowefUiT/6EE6UXma+EUSo5popIDwUUJqcwt1mwLfIkWNLyFVFY89J7BU
aILNJcNjOpw4S4XxCPwGJbGOHjRDu8CbBmjUy118aXJ2lkrNQAqZzjQfpk1rIwc8HDk7t1OpXb1H
wNdovPpRApi4F66ib4axVl4QwZo9DJB+VoWE8JCdghJVIj+sTXrrKAL9Daln7Qhl3fYROoryAdrn
O6PEy/bVSlYbS+oiIF9qDDX/Bgk77Ui9pktGcCr7HfTc+RWHS78fGdKSIYq5UaHcliMOVxmIjoy8
lZ8cvQyIAg15VByHUU4lIJazqzvayrVt9QyCop/HWq88JaGUa6juVzaYMpDFpSa2VfWgWFMDrHmB
pwguga01dVAKuu8Fno3IFEwj5D5x2n93WUYoAslAhwXvtZHDLZme1xD7spDDyS0c60FcKH+NYVtu
lpKeI3C3qO7XoFagdHZkv6/6SS5lagzHXMbmaoQKR0CONLAsRVdRxrfp+1J3bpl7UTyt4MkWkit6
GrSFFbStXV6tOsdB08zSLdPbPOB6gpOmmoM436moM2qy76IuvI3eqyNKEaA+NdWuJlvr9aM/KAO/
0cBvbeo0Fww/UFMXH5qSMy78Tg5aQInHRSB6Tlt+yGPGqF60CYX4RFnLeXjWjv7P6zm9aRooSTdr
TndVZ2/6qvvkJgHEL1eWPuRnIfs+XmcKqJ5O+R/dbGIZlwIRurxvt9R7d20nLjKbmnc7rUg9spPH
uz/ZzalA0rs/3ZJcva92AwGmelKtpqaqQ3vNezauFhtdTfqZZ73yIGNLPpYLXULw9d/mta4AKYg8
RdaglJbInHXVZB99lhVbCK9tkY36iXoJ9qFprIf5/aAuVK9Ai8YbsPxFyLLNbmRySwdZgPepc5dG
7myI+H4LI9asNF2oa97iyUbqAjU3fgJQ318iQIuBYdVWpEHAo6Y4mSZ0QsmLJjlRD/WFScr8Pye1
PDu/pUq0REOlb7ME3a3OJGpIoTzzKqvt4Uz9COVxNr1EKpFsyuTz0RGs6zWeVs48m4YRE9aQWUT8
DdhrA8JD6S8Tmbe9UkrjSs3Y9k7gCB6tFxsDvQ4pRDVaFaVq4liMUu1iKhxGDaLV0FtliHmXQwgF
x6lwWGxnBopRfyWHD+au1zaQsy18si1rICYH3BN3nHkNGrBLzTvrEbaa06269/sBBZRvxtEU9wPY
c/xA6rXfL4s3Hr4Gtdnhw+fpOygoQRJmKtoKUUN2M/QKPGvHvPASVehRHJLdJgcykQM1qfPRRK7T
RICVrXniX9dalv/rWrJqP3tJqh1cPV45tsUfqUm1ChXvtbB7q2vTVhBF0kfP3Hdq3j72feFd+yKe
YlSoJSMi1FcNVXjPfQSukIsvtTdvB3Sca4WjzL33cj+aoU7rk02ag3cdsD71ulp7TYr4dcgS5zYI
bPeazIj31CXqjjc6R7DQ+Jk4PEXqRbdUO1KHnGIo04PLaD4nE++H7PAOt1kP1BSzQAbzO5TOCzSO
bw7NIB8wkN9utSw13cpBEBdlt/FitLaKbyEDz29aQwXz6iRwm8KbMltqWG4iNQbIAjj9a1z0D2zM
5ZFM1NRQddqiKLYOMUe4IfIILfkUfqoF8ECmOM2hGczUQSVhlN3e0VEio584uqQGGo5h0GqatqJj
CtnoWEJXi22ZcWejBUxk/VaqW3XrGARQQIagF/ZBNAxkUWfP1Pw4y4mB7vomGFZJtrYsHRKZPYoL
bhTwJzdsSpCOWV1sQDPINs2UTV1GZaT/GDQgaJDSS3zwlJz1HUyeujRaI+U4jy4weYLTI0sbz3Pv
BualptFsxCcZtQ0R3QKLCDWNXsYaSl2hBkV/t9esl7DTv6IgU3mhwa7VVxDJ05+bgnmPUo+3ZI4L
FOIzBHi4g57YL0Ol8n2p1llAo1bElXXkpcijTTcIUft4vsG85ODc3QDJxA83SFzubiBlCtQraC7t
yYozH12EXahbWAD0SU3386w/QMDTPXWhTAJuJcn3BkSOUYf+KQrBmRuhVzZELars06CwGzkAQOlA
7CIyLstMlAeMvzcaDsFeaH7Ox8LaoLgLPlYWVOvzoYA+zIRZ6Sewy9KQrUThFcjbltvF7iVMbBoA
JRHnQnGwu6nUVQhMOc0FTxf1ot4Xlo9pgg+T1UWsXnVTfQpq7KpDoIouWQoIVjs1yzDZ5BjFwSgQ
CKKB+yXmdWqGRDGi0IGhM/u0NKLr+aGvAV16t0dAI52MAUJ7wZ+XoBz2I//gU7XJsM1a73sfDdUD
tJL1M1M21IE0NMo829iOz/am2JKdLHTVTnNExvUz9jaLOUJBSWjaIcn6l0U/rLfY/7JohIJYfckT
1/F1MKemMwUdQKzQtbfDkH0l09LcnT9AFP6Mol/A004zgS/TN0k6IFo8dRdfZ1qtiZOv8wmIRufz
TN+IAIAm95gaRYOQTsmeeA4Cn6qMIKMUjQMd4cZ5ljaY6RCs+QMl7NxPGp6fiOFp4WlMGTvqBoCQ
qF9kPOE9F6tYadWfSnuhOl/THKvR3+aEmhKeeJSgNHdWybUmpC+LCqdiRLS/tng+r3qIuFwY7yHn
oUY4fcXF+JU70H6AXqT0cw4tR0fIKkBGJb0AejzsbVcqW93h1c3VvAYnH/CwDA9yy5N4mEzEdei5
/vluktYyBWqrZnVrGXQPXKk7e1N4skDVCWwgwQ9iziazSuMlY8NDLt38R2ZkYFJi9/YIfU0Gjik8
YkU1XpjoHyh+9nce72v81gMkNtcvwQIO3C77BF2K4kpAh26tIrv1YknOQACLnwlQUcWqfRigsTXD
HIraANQT1TA2xgD1qg56u9vaKHu/qkxU256QEGmZzIvS/DagRSXQkrQoYShA7HTmRTtNdusURUsA
LcY2RXXENVKb8oTaBjiBoDjZ3KUi9aQbq8GE2AkUVqbtDtknE0vV8kRLvK9DJhT09J1U0fA2Q77f
BugRxCuIfESn0dazC58K6XVxXP7oYiCmWs/7Kkc1DHIctGYPq1X7VQyQjgek3cbmKQhU7/FUyAHw
S1XnGgZQRk5S/HQxWtDBRplLBUcXmo2kTbPSofkw/SBHdlANI8JrsiguRQ0tUapr3jXpAEDV/7D2
Zctx68qyX8QIEpxfe541tGTZemHYXjbBeQBJEPz6myjKatnLe++4EeeFQVQV0Bq6m0BVVua/Ha1n
4CyhHTEyavOMbAjxLtaOOK2dE7PBQ3wekaoqKmGK61t+R9p+sRlRoCa9u1U0KPNrl71AKbT4jkyf
uUxCNV0s4JtOaGAHRdhbQDkk6zY3gOcz0mCrun7jmp1/9FTk+iukS7JNCSJFoIygMU/uxGD+McHv
A/oh6FXmaL3b5wxN7PSbAWa9toH+f+lHMH3c7ODGWTt5xl/+Eu9pO0vCCshGAS6yCvQeedbiU6pz
kjQ2g7hdoGzsQtAOuYuwtsaF4xUdJGMb+0Wg8tJ2SEIiOXDhbV8viGUTPCugtDLAd0hDx3P++6TG
cgDOK9UZSaoK9Lf6YoCnEvBC6Gd00y+bdqSQKYMijATsyfTWCuzGtRU0p1Qo9cD1pRzdtagrsLvr
EV0A+HcSgU2ntoRFb971qBXTCJSO4OMAsg+SyPHxZkrHtjjKwfxCJrp4fVjtA5N180yRtHxftu4P
SPT0R3B/QsaoH7MB4qBVvwQRuosak6yRb9dG8lAk3c3hNHbi4keZmybwMtl4wpHJWjfTIBeEtbQk
um+wL4eHxhRDd3QBSxp4C7LTzQz6XgA4675/m9AKSGw3k3mXMR9SRkYX+vhONhj+cn0brVUTB6s0
s9WTGDjyqG74wExgufhYgz3Us4wjOSdpmmiohNA6eQPQP+0gWh0tyRvgUXP2lP8VncXqyQUX9BVy
AFXbtv2yao27RoJbjCIrF93ZjSrNPa3DWnx0hCvVmrxM9PJgod8VbJj4iYDjSO9TVh9oWYoAEhKE
fUbzSKOkBBEljpzNiVZDzqoHiX2jQKPlQW/UgR6eaw04hk2cPUdoZkXBIwFNFJRIdxJv5L0NGt0z
urLx1dzG9VMDcoyFKaHMVuGPFiHhE0MuSKzMOB13fVwCcKFzqjhOW8sk4Q1Y8TAsWMXtBdAM2RkP
JfC11A6abQzHX6Vdai3zqPgtkPsQAYiaYmOWDVSAdQnO0CW4SJfmcuSAwmHsLmQipydAYGOGjtxQ
BDm8HkRONJ9st0UstwdGt+gvZDeFISFJA80s9Otbp7Zvyl3No4doMhxQfxGlVVwwEFlZ4EidovR7
gWc5yFW0h4sQt9CCyTYetIMXZAR3M8Lpdg4FdWW57nuUpSBPvQrDF1516u6WAlCGg7aAKDF2lDgg
RyKcEULYol3hC9a+J0fOBGrelfUCgoz84FdViS++kG2dog8vdQddg8JNIKgQTdPSbP30pZNBtfCn
IvraBM1FSiTkF+P0WuPAh79q1aGDZGh+ZE7xyZVZ+dob+Neif1k94zxQrHiZi4d+qJAQcFzrHPBx
2qnY7w+NGUqo8rJ/vXI1Oh9f2dWvbPD6UqsKeZYqf0XR/uMrD332Ka0Lc5mWznA3JeUGJGZg454c
Y+tUyvhqS7zPwz5jIMNugzUo/sMTev6HA+ro1taWqXmfgdBs6Yum/uyK/kWDtjH/J6iNUOmcsq+G
ZZgv8eBnK4YP/X2cR8YW/dvpIclScR67dFq74VQ9+TwCYTR3rG8Q0nj7MSz8GEYUx996G0nAP34M
NYX/+jESJ6h++zFabGzONvbJy37E57mRkK9AEaJ4AhVs9WB3+FrRIyc0cQGWr/RVeSETdltiFQq7
39KQpvMJWCUadvY4T0dfty+WeioaA9BjDlJkf3KS1WBz9xpVVvGAoxaACZ17hZ6Aex1inYSBCNKR
bG0ca9Sv5roCyfEVCKPiwYvepkMSDPXExEU2wenNU985bxeh7zLA3z1jALpUj7xkmJBbyW0kTrUH
5DxQ7bHMvQmWyhXpOjgWsgsogUwnsMFCU8/8Tmaoi0IqRkeRTg1FlZNSp7oxH7BviZZJXYMPU0mn
PQ2aQYUurBsG7I9BBp2A/nF/c0AaAdHme7Qa23XVRTvIdfZLG/mzPRXv8gzcV2CYCECGCpw1ecF5
He6p8FewCXK8AehlvShaz8CBSXK+iCIZbKvEau0V6b1b2ghNhWBLwu4kFk935GVgcVt02tt0wM70
soPqOkjC7iZuPzFiqdUj5ZlPRGFLPj26+XSk+R75+zwIDM+Rtd3aaCQDLCySrlpnHTiUaAs47wbJ
OCY1dEL0ZpFK5XSZo53ORpcvSvO3S6gMtVY1dr+Se7vUMWyAFBL1CmDXqs7D7EUlbY1WP9iJmzZL
QjBZNPlsD5RmGAsi9artt3iLOT+wfZP4DkPuZdSM7XTpMoZuEdknSLfBdvPGOq7wuwlgBzotlnnB
L7GFB1fXSXRaKH/8HIZRvBrtgh2ouuNX99OkxMsfUdJPdW3xkOME/2Dgn9bbHgoXQeI7q6DkKHBq
YVZpi/GhUfiXUlljYDizUXlttA3/IXdM+wqWnbWB5w00U9z+ZOQ4r5FSDcstbOcYRxOR1rGB7EsJ
aDoXR/J2uXtQoK14jGPu0BpkHiAteuIF1qAlbeTBgEfKikXBqwwKVj2/1qppQL8DoFJjJ/xagbgf
ZC3BchrBPrts7AGahlHkbxrHe/NmOFbTVDL9bb6OIKePBru1C00a9A60flfrX0XMBOZ+5TQn/Cpi
5iw3Xd6eyDvpyjh5UR1HMAe/+c1LnyYacp99nPu3YPqs4VstO8ljmfjjsvRC48mI1b/u1MjebPL9
7o84I4WW+yjacSvKzD7yMQDpjn7TAgfxqOpRXd2hs491r3KoGuLN2YLu28bp5YOd3szRr3iZggt0
Girpmeva85EgAonJcRKcHRXrvBUk4e0F2W6Ovw2RS2DNgubd3HY5eauOQyH7D4el18/xxF11gQ2J
L8Pid3QpqvwJ/as+EI+/THQHXrdwCU75fF2RXiYZ61SANsULQIH2e3TCAXbPvW83s63i5PYKhV+9
vYLvArulWePCJYt5vqYZt2DPKK6xLPaGAZZNdC+li6YY000HlU9oyQVs301mczF1pdfgRXg0e0AM
dKUXT1rxKJBzgsxCA91WHUGOQjh7Cz1k8yS0F/crAXEzZU3RBXKk3cLIw/pLV6Mc6bKCH4toqF+g
RzbbWwWVIggSOesma5svNfaqllVVj3YZga2oUEAaa/ugp6MDKr5NbyC5eo29/hNELqoVtPeyqzSR
bqE7skltU9pGd/83cUaF9EJpgmt6HLm1DO0JdPv6G83dToPqPjuMq6MygVkma5YX1nKU+EapuQ39
inU/gQQ7hAiPAYK8TStSa0tCF5NvX1yrMh+zYszuE8H+ITNFBUlgbkvHUZ91lBn6W7sAHqYynCv2
muXRcvElgHq8eyVbxflqRJPjg+3a7jWFUPPKB+p6SxE0wVFId2oB2CvZ9ITBA3vrnAcIWJwAxJet
wdrNXwCXbvfR0LI116kvH3a3cz/aKxyLXnX83+xyyqE+20QLPvL+kpUy2GRsqNZVyYtn0BjaO+hS
hksedcWz5C2alv3YXxghhukUISlRgx6Tgi0bfD5DIS/kzOp0esxAQhZj6yShs7Uq4oo9sV4mD9Lv
5G7IvMBEGs7rDjUelvlCWnG0d+yt5Qox/EMOowLd1bFgY3eYwyHbB70ZiFABPdWAhWWqx4uTVP1L
t/JGR76YhuggODXmCxrGda8ZJg3IwGovVElriCuglYWGxQgFs9iVV1Smw4eg985kxl8XDEUxQO51
1mLJACpoBYRgduT1LfUaOarbZDnOd7fHLbIjuVokyJBAC+DDY5ietreHbzSudVPvhwDycVJggXOC
zMv8rKaJDDnoBGRIJwfs7jhDWnIz6Cpb0Y/dYzJFm67n8R2ZejOA3jFv/yEfmW6TbrbfJ3Xj1Byt
Xv5D8f+/k5IeaDGwPeBH60WAPKk/3oVpDKhHLaTdfFNtfDRS7DavZdRVT2UW/bT0rqvx22QRYDN5
Bp2gPQ+934fkvQUjYyXOt6HM0HFm5XGzCo195OjO4tEOpnuMYuozHv46sv2yXMjcax4BCWFLt+Ds
IWCW2kBWuj2BCG44SAGxnNAPxB3yy/bKAGDieWogpKGqpv0WNHwvLOBtFxXg3OAngFBoYX+D8g7/
7DGfLTOU2+YlB0PTPvrl25JyAmCpl+7bkmgpP8V47yadkJ+Nig2gZsSdQg/eAjoH8nMp8Jp0J7Xt
r3GVPYEmNgRh6XLsCr4hbbAIaZWz54PiogFx8pqGbd9CKByKnKQURpphdcH887udpMU8JDDwMM5S
7AXPQQnZ4AVunAjPnwWkOuabj67/EmMC8HMYpsTexL3dr/jkR/skDNVnH3LWvazqT8Kq0nMOhujF
CF2PzxSWJJmxB0cwdDYdf1GzIdylGYu2HM2KKzQmO+tE1vhf1/nUr+wqh+4HjVXn9KAVcZz1CFEh
6IJ609o2/S2wTP9Eror3xFsP0FV3R3fv9puJ7JNrzfFEcU8mVwNGRtjxVI33ZCcTOf+n/Y/18R7/
8PP8vj79nCEhOt7XlszdhOhq21iG5+AN+esygMhWsf6uLzPwvjcyQOmiTL+1th9la2Dbkf9pe5CM
6AlzjD2lEHpJfajCpPiW/vdSN8v7cvP0FJS+3lhAIVyrITiVq99Fol6GVpBvyEbaCT2YTy8yNxf2
wMCLjUep7cTWHqVRc8aNySB3Fq4I+rMPlvnnpLHfHsBp/RY2w8h0WNhV/RmsId5z9its6sZ/rfZ7
GE2vohj/Yg/vfnvCwRgKTHdd7UKT3m78h0QkzgPQnhL9w3ijV+Yp78BsQZHCsbud59kBuBIZDiU6
vp0SUB3yFly3FKMM11u0Amg6hhrLHKNfAezL7odXMFdzeC6j6QTaiHuKpmXHEN9b9lwcMsV4GH2g
VpzIKHY5dDA/mTVKEpEfxWcagupv2xZdcjWgSHctlL1Susc1y22GridRLWg4TZa9AxmzOXvzkQMI
M5bljry0JIfgxpmGekmVg5OPlixBr5P3cXd24wi0KEaIZAVfMsqb6ItoC8DEIQd3olxKH9cTNPGS
eENDK+PyyExoFg0NL59i1I2uTj6nUiigbUD5fJsuRGMuQ79fW50NlcI4DR/GBq1qTKuF1nIA7YTf
AWjcD2B/+HeEDLpjO+JR/0cEkFNIi+uSx1/W8HF+X42JDX147FkKtgYSBykVz3ZwnTTt/pAaGyLS
n22zH6T6INlvWrDAuqVhbd3GQVWCgdUUdbDm5NMQJZN5SAgbwtRw6c6mG6bmfRKhdSjq3UQjCn2f
yNCOcOIxWqlTVt31eXaE/KB/BTTYv/qMfUIbV3sGSawPyfImWCO/Pa7J2flGeFZIWXXaSaayzC+V
nzOw0mJ2lrjpGi317YamB6awcBJtv82z9SRIaWwB70/uyWQGAzZVIH7e0k8wDkF/5NADXpCX1mCo
wZUmGx7IJGsDHUTSz3b0I0Bduzm4zDMBAPn1E4H0B6pfxiNZOrOA6tP0LUqTYU8JOAGC3O3U9PWc
wJOJ3V3woH0gJ73JUI2F6HvKH+gNxrMObR+/TxdFXa+4x0DfXGbBPsFzANjdYN+FTfHksrR8KrBP
ssdsvIsbG+9xlzlLl3GxIycQ0tPOBlHCkia8T8f3VQESV+WvA69KL7Z9JdAEw0NoBUjvBPYd8N1n
DYrKrRyTb6DB/er10PcB0Ui4LzjUGP08t14xkfw0UdVGsHJTgGbKlWGmbO9qCL5lNGqHsriloRfi
AXVhdxHVbb4JwFogIYP0uc8SG2ynOSoYuVaS0lIu2g5kLftg/z0eNcMzC1ve79G6PALCmgGpoDN/
f+QAaz+pl3aCgsbN8SFZ2FIm0Jdg1SwTfIcPQwUuDRk9QMUrevAsVFmwPQ63A2RsH8ARgJy/h9Yv
GYQnimBRat2P/ddJuW66zEPuafrwH5EvvXTpanbgVi9JsbQGLek2LTT79Cs0A0Pytod6dzSg6U2f
7PC95EHGL+72NGyZueJghX1OcPLAtuXfYfSoGFwoaIdF99ewRq9GQOb3MH2OmVcjO72o0Tvi9qK0
Wj+AUXnIJIATECbbdlOWHaELlh8Ly3C2CiiEOy4rwNgrK7j2EVLXDXOrLyzhXxIu6x9NCr27zB/5
wh4BgW559aMPmy/K4OWXoilTSONk/lUxfJhrg+d3EKh4e5XGGj++iuck6Rp1sBb0x6+Nbb6xxkBp
Wh6B2SKOmA9maEPOtDJ/s9EkTcERxBYkNsJgnSP3doVITHVwUbKBMI/rXMkWi8+ddIZHaeFxELqQ
HW4ncGHd4iF9BUijMLFLba32Yb68DN0E0dLKuXfV6B1svVn1gN3YWJlKUcaexB2K7SPQrr8bZ/F4
Mto6Ml07h1EEwT9VZp5MsJzcbnzPmi3hr5vfYqo0VJ+SrnmlPTLtlmmjrAaIzYvI3JNdhsEdtwNg
H/LpSx9DduCW3qU0sLY7DGLnjhdvqPNAyU91DKUKSEVYqwR1RkjOpdPFjoS5pAA3/JR1jbPkJZrV
WxHnSzGZ8WZKXOdiAHE7X6yQ8VMonPVQREhvkYNCJOSWliU+ZBuyDej/W5luEkOYrhd3gwRdSOdm
46YqBf5+TWUgASnUAZtG9RnsuT4kKl3j0OshY5smHP2XGuQ1RzeAeh/X2tFWMfnLXoDCf/KNEkxY
9Y9a2carvgmy+u3GAj9uJiAI4lqoLpZWbn1qgq5b8V44d9KCtkDWJsUBBQMwOkRTuK4ZVBFSKyqX
eQ3ynVjL05X6rg+A9gaQB2PTQtEvHU1r/Z9jKJAuaQq2E66jb4vRHS++lmUX4rhln+jIOVR8umfG
dCIZsixl6l776IRJvpbh3aIPp+++/zYPfChguR+d1xayDAsQH/Ert6NgowJgbCRoDM8sDZN13wjr
U2X0X4tqhJp5Ah487Oq+g+7ZXox6ksF+TQL4djyjoScFs6ZhfprGcZ4EWdV5UlshoQW4iREN2TFp
XGOZTzJdIueUHeNoBEk7ebooVW+35JoyEwkUt5gO9ogCWqnbKisDjeCJBeF1aIElpzACg4ZRiPbR
cNJ6WdWCv6pC3vkuer0Wg/w6iKD7gZapnzxwg09+boOHORidu8w3M+g+CX7AX7Y+Z8pma+EE/pWl
4iWJ4u2k60d0kZUKga3h6BuncW6jXJy548GiCtSHmHc3D7g60KgzoTjfqXDaEiSoGqFTPrTI6M0I
IQ0fAiXL323CAwMFiVJTMMWN73MJdUTrUdx/XM9tsUcPsu4E/g20p5i+sbplWAbHfAJLOjA3OklT
OgAFVq4HqjKNjtYXmhRB22l9s01peLGM1wbH7kMShDVOyaYx4m8Yr+bhKAvvTskiReduEiJdAOKk
RF/IASa7aGG7Jd9+iMZuedWqfDjfgl1fE3tn9fVDGITck/XoFi24wF9AEBOeRVW79qJDPmAf2tFL
zVh0UQLnlhXg9xvPBgPZHIKeq2mRJpGBbxdVrIAngqjB7ftpZHkNMus1fTF1ZHdU71zKvCtWUgeT
J8pRgVuYAgDBVMzBf3z50eoFsy2QLaItXbMdepoeMWYl+jLp1iTiw5uLjNJKHaD6gM3QU0gD70Mc
H6yKryjQTSy0B9m1b++ZI2fbvIKt6l0LmTaHL4q6gNyEZTn3STY1Ozfp8n1pu+pughAkNOLS5ssI
uUffiI0fgWx2XsX8184vxiVNKry02cncAvNI2Ks7G0vOkwrTO9M3glN2O+SIvHlSBFzbfZiqNYNC
36LQnQqe7lSgSz02SyStwrPtSAu4Gn20B9cGB/0VWg9AyPgWh1MTmEtE3QBvjpTP4n2yWSVyC300
yBujnHMHzPB4V2SyOTMPCvWCFR7Ed0CBYiatOlSh+UAjT5voDrwl+a73dHuCnkqLkKM04mxj1oDf
+VFbvq0S5nm3Yj0yqYkVRMm6dHDQHDMGQsLbS6G2hJ8GCJodrTaqdBelqbgIkCqsg0Ama/pEVfpj
ZSblFUpu7ESjNgq7c9n04P2Djy5hY8q1B8TFOq3CNxs6Vx+iygjmzyK6astzPdl3FE8fRZDHi3XM
ZbO+LSQjcW9DtvhM6yA5DPoN5adIMoFSpdb8V1aW/BQy9e/dAeLdIgJrPdmF5/pLq7XYsY3L8Zml
fNupwPqSSwtK1mWrthSWoYSeWzjYt9PADv9p2YkZ9cKToOGiZYtIlgebYIGt0ds7dA1G68Kdug2x
kNEwRW79w5DrIVGWmW0TrW/eSCIpYZY/YzwWngdoCh1Eht+Shg5HtrzyAjQiaG/qao5IXgOXqIdm
Cuyh0DT9NETJIDlndZfNw1hJ8xzXxo95JVQ8LmlcfqVRLFz3MnTmJ3+apueuFN2dAR0x8nHL5vdt
Hl7INwK5eN8qG5wBeEUwajQP2GDtIhCsPCfGZABTpDbkKwZmPXogDKR5vdu3V9UlS/LVU5w8ecXP
Gu+8rUyBde+jcrjKosxAy5UPR0+TOwE2bO9S5tTQ0gFf1ByCbprGdt0HGqVlzoABTKwNDQcLGO4y
Cy80okklNugLJAiGIw1pST/oH/wsfVKa9iQf2uzR0FnbsubOFhuMAXI3vN6P6N2/UAiKMvwCDYr9
bUJXCHOLRgAgKPQidOmLRMyLxEUz7G1AlxdgmAhRyq69RdqEQDPXjmMsmOFyiGyJcOX0U3Rf51V0
j27JfJdA3mhhUkzD0GZX1v2FvHShYHUow9i7n4OyFl8uLd4D87pZCKYk083i3W3S7bVK/TJWCgrb
MCvdFRqugCEJY5MdXfxx3vcChUyA1qbxh6f/mKh83ftIgteduU37fNh56Ba6xtz9h6dT8b00Q1QO
/Oq5AF3a3wKy1n8OVVXPAXjwDrta4dClV8hxWHr0wSOzSDxo2pdWXJ/93LBfmNhMUZG81M3YXMYk
Bk5bm/tS8m0G4PgGxSj75TbpbYjdeopM1jRVx/nJOLIQn5GEV2jvgzzSh0sfAfDGBwWVXzha/Wyl
O8i8+xcceBJ7DFdkCRnDPierqm2Ul1DDc50Qsq65WLuCpc+iwFYw6eLunwq5KoM5zk+BMlbtq/SL
2yGpkQOfjZN2j+Mhtt8Hq27RbKenRxC7madPgdk+o+QxrNMcu/1WYyE8jY8QrYPHpd9faOSbYFOY
ukwsLWUB36G9fSDfvHGMdvnGrYCY0lPf54fBWG7MEAymCSiskQtAI/yge1RyG7Qq+IBcUbcPwBWF
s8DgM/O1l0/kj8DttmJ2OB1pYq4ndtTcMo1PTZ6og6/bKpouKC+uvqNh7EX4nEbDyZqgtQ0WDvAz
NpU8URhFTEZcbbseZLF7gI/6ZeAWDSqeyph7A6I8rRaJZcp7awjqC7AvBtCsKJ16sq7w/qy1OOmv
GXachQ8gBASHee5890UgjvRw6tskvEAGbdtxPOmXLYuHDZj02tVtq6cneDLvjmSSoOnbmIENkDTS
oyL1xtcor/cg3jF+WK51gnDp9EWAWWDpo9//DrxZxs7tzWGH9lKgNvUk30XfYmo2+2nk1d0UOeUi
UyU/57orNUsAj5aQBJpH73ZXuKVYFbI4lDa4FG8kM4CFQtfH6H2wq5rlgRw53l7rKndQ42cRlFx7
U50bMKS99D9rafUvMRtjcOSCFS1sQvtFgP9rk1py3FAQWFvf5jCvcV6s706c72RTJg99Y/MrK2wA
43MT9FVtmlxzUbUnfON8IefEeX0GRfW5HL38ZKssX0EZFwKLehj2eAIu6JYukZHiK0x71JjB40O4
Uwv1eGsyDu43QOLyB0f5zSUHfnTRDaH5mbejsaoaVu5pmKFiAXVM+ZxZ+ggGnO2Cgxnmc5Q2I7AV
ZrD3eZAe0XXqLbEdWvSZEJ+mIuZn01AhCHQBA4CQbLcyqiA+VHqow4QOM+OGn5GvhCZa3KIYBhTW
ClQ2/EDD9zBLrwawGLjRCFQwtd/Q2QGGrbr6GnrIqeuMeWq2EkirPriMYVmd0BHnrd4jUJJAC0Aq
5dLTEVEHSnmKgCZR9TVu3tagCAOKc+AiAkcyvpDMxw7FtPXUoAdkrBrrEa301mMuwk2LLOUdRRRJ
agNxEI4LZKfAs+un3rTAt43aU7BjoydbqBaYK0ylGa1eE+nIdu1UciqWtWdsxsH9wqCptc9Ax7To
NDOMO0X1kYYQqbGf3V68DeNRJZsErcqrsRHeri4hGEZndQ+/9U5UMlnRQZ68NKTT+i3Y6WR0RFIn
XVBVq3M6UAWn5bBJ2sAASLnoD8Kxg6MJ1NZcHcsiUHKNqLDSBLJT6axVY7JVwADNK90m/LkmMkVQ
JVxlHNselgPoxoshuw8zPNHGyX9oohImYAiOIwteb6Yh9SCJ4BRyGXd5ny59XohVanTZZh7X8aQ5
yxN7P4+tCA/fpiovtERVeNm9GnucD/Vk4O3m9XO02IKkbjzkybGIZXbCbuftMgUpwD5/jnlVD8ei
PZKdZnRRaING1SSqGfvia7D5NEQQDPbRS2lHBluQzdUO/PurZQlQ1PpGA0J3SKOjjAqkHU+K6+Qq
92kUgMmo5K4XhvtEFtuY9qCP6O+FNg222SzSuvePFFGiIrFqBZTQWqP1sKNCq6RowCFFUzmkZA9o
xgoXNERLrHX5H6/k201/nwDi0qIKH/a5i07pqSmOnb4ko41xr3gBzNBUHOmO3JXTjyAntkfwNr7P
iSmc/BRZTzX4fP68Jb/RDs0aUlrJ1snjbEW64ftCd4fVeJ+sWGvKcw8A/tnN82yVm8w+jl71Q0RZ
f7Jk/3aJU6c/kc0LwK/nOvmRnJOO6MHWgDzaewh5RnTQgdIZvGqF8XArU02Dz4+mar6I985yB2UG
MlGZii5GB4pKHUUjCqWJE+/miXNF69dat+V/X4vs7694W4v9ekVamZWlfUQvNr4+8WXUZOi8JQRv
8D7EcYc9px2+Vm5ebCc+DsmLgjjPWXt2XEOeRyaiPR5th46lQOyQbb4NAFDZp5Z1IBtdSq9GP7O+
oM0AJKUvvMMJArxdwlfPBuD3QWq81F1TfSvt4CXAG+EbqKDnG+BJ55vfXGY0+p8glXHQ7lLP/B9L
/J/HQAIMXV7g7167veuemtFzFkT0UPCcb1ro1M7sELYPZZe6Nt1Lh1/5EwuekonZL3+bFAWsndkh
/j1pTGv7Jbad5CRLNF/2hTHe06VL/BxamcubZUIi7t5L9IY841r01dRslmVtba0EZ1RPWurD1Lxf
GlFTRfOSgwWuDnPUSQn9Cjqnd99E3NpmEYhgyeagQrloO78ENWhZrwf01O8jX+SflDFty4YB1Krt
pp2FN7uMqze7D8a2fQN83Se3whny3X6L/91eNehfo+rVXPjS1StQXkKTWc3Fsga0tac+bJ9u9bN8
YM12cINxeaufSZQwkYVNgs2tKNY78Zc8dsYjmWY7X1YROsqo5jYZUXbidv10e+keXzjbpuFqeVum
jYaPS5NDWfm8NC1kgsr5vvfYcrLQISi8CYnBHJCUS1573tJoRYE+gDG6zB58Q6k9+lqeC22juJZF
UFAEgmRLK8xzaYH3VSTYfdDQpBd9v2B7Oq90M93WbJJsi+eNfyQncGCPqZv3pwFt/Kux8LHj1huZ
eeeBB1+tHJRmtSkAz/SuyhWouvSQtituGaPWJqPsSDYvAMEBQOF35JzD9LoeSuGbm61kP2/LGir4
uCxNCg0ks1IpMpyjsA2iZQcwWpOTLt37spHAUUHV2FWNneHu6w47O9rPBDFwEDSk/QwNvWCQaERC
aeI2JC962fB5yU5BjFPPgA7ibTROX8MOR6LYN4cTCMWxx6Oxr410R5ckKiERm7VbmhqBZR2PDT2F
xrcVogoE//bQPv5hn1f+8CIqD5OFH5RygxTHsB/9+MqcwXz1IcQaRm7yvejTYdmOaXCB4G93Ao0H
2glVFX61mjMFuFAlXlY+OOWbsa7PJXREVuTwtjY0pr5B2blZeY1MziGPiwufgD1AaSv57rGnobam
rzaa0lfQsS31tjnaokSM3IOAcCeeueq1MB2xSDI7vi9Lz7mQA0cA9FZoh4EWu9lRG+Bfjhj6KMbm
4Fsc1IquhkCNQj6STXYuUHZqUI8NMoMbOzbkXZRzdme15oPQm9oUpSQayc7gGwOM+VAEhshj7Pvs
gKzKnppabo0uNIS6s3sA+fnspHiy00WhtHRwE2/3p10vC3Zo41BZ3e5DvLbTC2STwY9oyJmdf0xH
9y7qx6acf7xbvw2FARJZHqc6396WZcDUn9NALhtDjGfPQ0FnBCb/bojwuEajWfIoshCw3wqKDWMb
lkvLseoXX7Ro45Nt/hoEQAFIWX4PM5AnlV7/s3fKVZYVPvRDH1EMSnFKycWyDu3oJ0pngHHn2bcx
+Qc9es2z0/dqzfHVeGrMsjpaqK5upsDBphLkA4u4CLrvNouXxpQXP8HB/al3lfMSGiOS+8i8XzzD
NPeVg9Z9H2eyh7QMhqXsTOtVOcNeelb+0/SnQ6/C5hWgTQh0gf3Q78WCy2G6mqxMt5HTZIfGF9md
E/B4ZYWDfAWSfqvqLP9hKv65z1P1aZCjwunTKk+h1TsnfLKrtT/41YvfIx2oQ+1u2id+wI9Nm7jL
Ok57UGC74pgE1nTthHUFT4f7Co1mqDlFTneCflj9CJq2b2THL4OszNDIcwnauodWcACpk2BlhGiu
AwFmfDGKMjk3Fsdh37aHb6279tKk/A5wDWSydAATntqih5KvU5aV92h+Ke//H2VftiQ3riz5K9fO
89AGJLGQ1+bOQ+57VdYiqfRCK6la3HeC29ePM1jdWVLr9LGRyWhEIIDMykySQES4e+4B4IWAQ4F4
vUjvTWivOYsixTsekzsyAcNlIDPduXaw6I185xtNtOmmog981cbVcpJwgbBxd7Cn597c4QEtMHr5
PbUC6eXn1ArOt0FJjqf+EIQg8fxrogwJ4xUupmhjUIkIFtTvE5OPCsx6kTrVdyJ7Gyc+ziLWw7FJ
F5mYKN9m4rf5SD50+NAuen881qh11aZzgITNQkiweOSJfZlrFkZIYyA4EG2oxsHPrPoMgMYn6iST
DMyzZbfv/jUq3JEm88XRqByxJDoKnldf8pCbDxaCZqff2Nsy+2iPrOaLSOp3/xIFQEtir8Dv5ovr
RdZD7wNNNUeyMq+t3/ldkQQ5KQluUKpJIKhaCv6FpmrAPeHxe3ww+XMLSaZdAwj3phls88uIG6+v
VfANjzDQp9SxcRq0GO+gUu2AKAOA5Gkkcrr5cz+NrHMEhnxZzCPJQXgAgdFIGxUVdzqC6Lj6cyS9
JlMoUaSRInDYlxrFR+SAlR6wF/469Sv+gArxaIMvwz11cQi+YYhX7+zaLpAXCGyohWsGPWob9Kq2
FX+HdNFmKNToA5MYrMHRZX6POJCFqJiNPomRdSvX6qy7vPONbTu2zUGWzXBCnh3i4yovH0rc5gHP
a7MXLCOevBjFvYvgYdQVGMMKVUyqIvylNli2/N17G7X9t/fmF+zDewsNAyK7E/aLoFtBX6fL2g6a
wwzOmpqomm8OBPuqLeMBOJJ6X3Rx3C0QWQWFHIXrnEqVazsEY8BslEjbrp0+MBZIY2fYtTZq00PM
bBn0Hj51MtZ5iGe0L07jpOLVT4dMM7WpfYidq6Lf2r3KDgZKQs6d1P2ZzuigoxwMZZ6Uq1tHWXrf
wpp5i7RS/caOfHvvqCJ4cIYJ0jaA6heVJydAPIvP5DFw20J+034G+qdbQo/dP/S4ldi3tP6HGP98
Sk4jnCgFoKJQbLo+wLYfbHQDgrtCOcCgeMm6nMqKa7tuFmaDysAWZUFPUqBEmsfjF3LzGGhORVEg
AtdirxGGTXNpJrfWB5ZvGv47tx5X/jZDKSJkrJR+rtJ0Cyg38nq48jaWCMZtOjW7pFhG0A35HGcl
O8SWhOy4MbIXJvo/hsh17pFo7u/Apg3E+uRvm65c1lohczVNm+psS/5DpN6nzRE33o0pkO2g1gbD
7sZBzdgS2cVwT1tbahYsivbzxnfqBWIj/NBELDPcRyVDJroEutShwlU/FO3CNFuxdjOXnQRVu+Ih
0coN4Bn3768IdZqj3yBOk4xWcwLIBPQSKYiqTxDo9KyNXwBUnqu+21A/HQwVvkaysLZ9ZmlgWHAI
M78953WZA8qfCDDIOLJfkDHM63cfW2q9LOoa2d/Jmzq08nvwX0JpIS6QvIXWuj7rzkMxIfSllk0O
icYuRjU/Uvc4xcqr2YDxrVk4CE32CzJWUw+dOaiU2eelurvZC9MC9cfcq+2VWaDQsMfKQOAxfqzp
QsMlFJybmOOao9PAeSzsJILCGeLmdECOKukQ0v2z3YBfKAOvP1k+jKT2GIcmNMuXNNdtDISEEIqf
Dlaq7DXvE5lcQA/WbBi4wC+F6dlnpp/NqdyLDmSmszHo7KWMhmwdYqWisAfxnNPop0tyick2uFkF
/Z6Ar28zVCF7xu4kAE2fo7OFAVWygzsd6MyPRZOBSUHCiP2cuyZrM1Yc5buTl1AcSuf1sCMfMnGR
/zmapry1yYeaeZ4Kvrz1SFPlK1NCULLqkDDqsvD9ECEaWQEvj3bSOyUIh/w/ZltCPeQuKpVv2tT4
QRHID0HKOAyh8hOAPL1BNfsJe8eP0cxfgps02BH+sxEan1AFbZ8tA/yAnR0MUIofonM5JBm4l7Rx
BQjNWpZNYCHGk/gLMEZmb70fr1GkmKH2I4RwjfCCP3RUfst92XypBuTtDRmwByx4HHBP1gzfYx7v
8dBqwYJTAc2v4rXEwxXXg8jwWUTdcJpPDVsbB7PCmiqLSyCJph46yA6VWQNo8XrsBpvQAmgPdBgv
KLy8QqyzenTGwj0BLFgtyW5okC/mVVDexZ493ruix/plGhCAKwAZo1wcOfDFT04OOd2OZc9+PlaL
Hox8JzoMnZGe2HS42aipO10vRWJt8hEF4V1Wn2vp588uqmAfasdbMqsKUNeyqmSWPIu+yZ8ReUV5
Y6EfyNHPkwuqpJw7alVR9dZn5TBPAr060KomAa7Dac582tDiRtTtqZmMYlyhFohvqdk4BdKDCHBv
qDmEXo3dWOWs7OlFwRUa7pHdsJfUi0y8cShz0FtQryPb8Nw0WKFSL+ut6g4hgyt1YukaLgoxsF1q
GPYItuW4AiCjOjRYHCCUlMbeGb8t70xnRld8AV92t7PMXIwLq/RaBOAHMMGbKTaGKZSZpzM6+FAF
OHghDrfm7/xuw2gEudCwW/P/f6rbS/4y1S/v4PYav/hRh6o7vW/NRy+AyLIBlZB8Qae3A4g/xCq3
i34BoYTkeOtQISjpyzz9cwi1b93ONOOtSWe/vkDSICNpKrAc/vM0QfnXG6NXoXcyG2+vSkZZlTxf
SG5eRx1i7za9idsQas4udEpDiiL6DOXNcm/YYX7fQBpSIBV0yibGTjoUg0AViOEVy8Gy320dnUXx
xoCo0XmYrgDURut6U+kYWIm/xtKIPEK1XK+s880+MmC3xwR3InrVW8cAep1OdvElcwKszHXQynVc
hO5yfsW/JkaUCsBtcHh39NqJzrBLLs1oNU9FgwP9kqguuJunSrRZrIPQKGcX13AvNkiItmCY0Aep
mT7MZypp389+YyOX3uEqwYWNcXTI/jq72eQ0zW1W6rjZSrCELiOOKx70bu5D0SpwUwVgUqemJ2L3
QVuQ0O5i6y6YPErIq+2CRrRL6iy54z7kiLekZcfO86BOQykQIB5EvlAimuk6u3Ns+wKalPKtGMXF
kKx441pdAoWTDBbHi+qTChNwM7nM26uqf6aCdCpD96dadEQCZvvNRB5kT8vxDijzBRuwIUhEdA8C
PX6NwkhdcENaU4sOxgg258Ru3trBj5Hpa1CRV7hlvXSkBxYDlfrHKuHTfr6UL81fZ3FkvtvorE24
fAmCIVmwPFUvc6+/Zab7GGsdX4UQ8RW81/JUN+ORTBCHiK8NCvHvPNzLoJrX+0tya9trADKme/Ki
Q1PVu9jOuzO1+jCKr1WWf85VBiaNaWYy9TU4K6Rh+fubrc3taulELN6SC3UkOgXoIgeIh2w0Z1BC
TtRveLy6vaqvtL2NezBQ3+bz7cTaK7NHvZbp4A1H+egcuWyuNIz+JNRFlFAqLT7Mbpag4Y3mt3D7
E2LsKDuwf11upsyr7ntXBafbO9PKCxcmaBKBScUHRr61rLyFYUj14a8qLQ9lpBboqsiFDu4IDpDa
rM35r6JJVetCdC9N9fL2sqzJnJ1Rom799pe2VWscmNN9uX1wCJCC918n+9u76zPh3uX+C801f4du
X0xR1+Fubo4FP4Bho5vANN1eWRBJMPK0f43q5slK0vgpgmTjQTGGCt3JDj0728iby4h1OIo/nXrT
gMpo76QFf9YguiMnJi1z2UhWnUNbGCtD5OlCQ4Dvse3NT10zZOduasnCHTeoFQFzcumaj5Xsq3sH
pFeNE5uPZGpNUHv5qR8eyda3frFLw5wt5wHC8h97c+NpbYKJEyV6WFe30Z4mBydufEBUxFxQkwa4
+LEY0uyvZGpHhBKTvq22NDnQJukpsrM/qJPerhGaR6Rw/bv51Ru7Q7VZKNc0maPi7sJ4cSF/OrhR
9JrHyjxRq8fycOspqwWdCP6g0ej9KypVVtRJphwSmQteef2BmvFY2DsVIlhHLvQWOiDj2PhIBkNB
48UtR7ajNwBaD3bwdY+tJPZUXfiZhXZ7HbnS98XYvXmd636BtPuwhiLgsPN7NANtrEC6hRrNyHVP
RZVCgQ8I6i/gKeSgxE2bY9GGKF2zrrO5hQKfLkvwhSBGs3zfcYNCbTfX6d1q82OkPo5tViw+FOrZ
UQ0xcdN+MPC2C9/7TPlrn2XfdK3zpwJJtp2uIfGDKK37NDlQahtrwG+8/mogyPktEiiAjDv+I7aT
uyYZrBcdNQP0QK3sKu2w3Tql1R+8UsaIU8QMrIG8f4oHKONmEOj8Pg2HRin/EWK4ShEMxk/U23h2
gp9GwgBJmHDkoWOA2cKMAT5Lgv4TNCrA5Qz7za2b0OeJq5BGREBtdpPA3pMb0BHvsw2T2222MPru
EdEBJI8H0HwD3mEs0uEtVQGqS13rM2SHSxQlmumu7pv4U9nykyrM4BvwPMmyQHn0RSuLnXNzQGrN
HsJvf43sEohR0Mhc+ijbtm22MqIICSI/Sz7RWebLeD7rfmP7nZ/PTIb7ZpF8yLMZ0h6OYAbbfcjq
zTk2MTwaYpR7Sq/NvQpZsrUwSsBM/srRkTPNkpT1jux9lCyyEYndS9EWxVaCfuCzlRYzn5VMHHMd
2061RxUSxHmTfOazwloa9qgBgbblGp8mfwdxMqDUUKYghhw8ylbRWeupdn4ZSBc82GUQ/5t2t4z0
wgu1d3RjyI6gVCbOL+kokHAxuxV1IE+YX0JoCNqraOxXqKHyjjc3bxDBZvATtew50JwdCjWOOm3b
p6CzsjVYyvrN3BxBxMZlhbdkqfZJd+YIAtfkRJ106BQIwwDqulKLZutj8302bnbvs/m24W9anTWI
eDlWvCDOLMgPnTrHrC7UqllS7yI3rZbUpAOCvCDm9OsLL10UbE4eNQjElnySEiHbb+aYPaYBP8/x
u1exS2i/Fi24J4OBF49GbB6Jm8GDOukuBtZq3U8XBTT6wikW3d2VEO1+5N14ZBB/XePmqI5B7QfL
xhn5qY5z+xMDXfpMW6ez/AAWymLlo2ruC7l5SclPJvO3jpW3ANXLb3TF1DWEK0rELK4NY82x8Vtn
xfw4/KbTc17a7tc2Bu3q2IzhgaVJ9jgNpP4qzqGhY6FcyA5juY8TzCNrS775CPgEQdN9Q7a0W7bc
De5jxzQh5jqCZdTOR4gox+++AoosGnKM2cpE8rQFQy+4Pzhb9XRmY6vaZdpBuABnc+90Zgevoumh
4u4AJjQdQIqp/W2Ngt6taDiSshp3ogbLCPD7q3Hr4j5zLRVS6xNf2vxlBM2wqiWCrvRdJkEbXaEs
N2lw3QuXia8JuHYhpth9tcaeLXUcddDS87tdI1tjx5DpvOsACV8iLze+lH1/Ig5tNwN7Z5h3X1mZ
QA4S+Auji9KnDNB7QLdx5lcFZENxS34yIv1uu/XSWcZYve6yCsxAHDdKQDTSA71lTybJSZbV6/yO
pz9FFiD7Io800DsoFkTPblqc8txwnyIQPh1wR5muwm74OtkThqeFFQT8IBWoUn62j0hkLHKzLne4
/fVnLPj78yhkB31onm9jqwgXJeujYUE9KgjHRVOKYJt3A3TNDOggOO4U1JqaN5uKk2GH2rbq2k6H
GsT6yF7ARk3quNnyWtWb0rPaJVW5Ub0b9sBXxaW3p/q2m91Q0bhlqB1eJETTelO2cu3qitxavc40
7h6+YVp3WSyMdTid+XJ4PyPb73pRWAr6HNRKbiP8eg4OUgebelTFc1VlbzaijG9hWW8QiOu+mqkX
r1A/NVy04yCyZ+b1JkuUXFrZaCw8JzVPDjEiUKCY2gIROaxz/AOZ6KCmKDKdIU0BLddihBAtilc3
kdJAK0+AOyriIhsIAKB/Y8szAjn5xZ1uv5m2XqyxYbuIC9ySC6OP95wZeEqUMTTQ29rnENMxozcP
V4VjSfFauEG0MoVIL27MnGMw5vW615kG1ht4cah5vvE6/THkbfPkBGGz9bw83fupgFLaNBl5jDYU
18NavCK0H608NWYrxZxhBwpBqlGng5tl5dpTwlpTswN470G+O3BbbGWaolx8aB7HzAO0Pw7TPXIa
ABhC4eEKZZB3W6nOhhfts0Cuf6dZ4dl41E6d45SKV1nAVihZ7IxHRNfwKXShX6wI+x8jdbVDrtfC
IwwqTyBSrK4BgjGzjZrUger2ZmcvDQUChJa31jNg4O2BW8XETe0gfFhBGuLWlCBQxOdqnyPbR4W0
I91lPDGMQ6r1k6wr/1GJJjm1Q+wtidFb/mnXuZ2ccnuSZ0IEfg0u3wSihMUCl635DXwbGjX/VnKv
tBzA9YIvIhFh+8icCoRD0612CN592wCMxralg4fABHm19pDIwt5w/MoZlHl6PXyGXMy7nQoxwJE5
28l/zCJv7RsjMAZNE+94FwYbJDmQ13NG3BeRKwe7DUAhcZLszDhtvpBH0IR8G0Gcb4HFVrqcqecb
g/Xb37aJeB75MqBkhOPuLAlquEDWUD+jj1RXH5vUi4h/t6fPvwy7v/X+Mvbm3E5TlY6ht6M/HroB
SVdIoZfHHhGATVaZ9mOGkjDIHGfjW+7dFX3n/WGP5Q9bOM6zTkzsLP3eO6EKvJrH6LQw1tkApBJd
b2zg1TYyghyxp2kNpKcFTzcdEne0l4y93jDTN1x1ATKJfVpC3IcDed3JtIZA8aDfkdg3P2gyYG3e
ps+c1Qy/064CN01qbxKB4uIwLoszQPDZGmVP5adKmd8J2mjI77htxW+3MSwcg5XhiRct8WUSag0V
xuXm1nTrvtxAHjnYJMr3T2IA9Er0n6n6Pc9bSNMF3nBxuNOdLI2NTFh65msdzw52/8h6c4FsQYkK
EVwSOVaYCAvz4kQyNOnUFFOTeu0W2E7qxV7Reqbe342NZYDMRZqBQNXILlgmYF0JAVqr7J1jqRmW
mpO9qyQIA4bmpdRObv/QsXIeoEe7AsOtn14DfwIw6PAEpm7Bv2fAEK9Aq8HvjAKqf4Oh4mc/yas1
lKTGMyBfyUEWsdyORW7f21Ehlq2QwUtrZQ9pkvMfAPajvtHVb0H553AVaJRvtLEFIn88K8CP4CIU
46Yn0bQeqgf6T3T5k93imdyqoprVh9zBSu+B7T5mGYSRboJEaRE0W6EDkOGOECS6dZgFh+CHcQ8G
GzBRFajaR3BlUYqwO1KzGfL3JkEP8XT42Dv83KTeiAEe9m/H5iNqdMosXYHa9iRqle3daYGFakQo
sjllGpypTYfJxcvHbB/FKjyZWHwSn0Gkuz88kQf3suv5AxvjC5Eh2Flnb1E2Gm3Ia0jHP4DS8++x
tp29yGwNNrz6BF7TyvWvucBfMXtldSE32qntNSKUKBDuK/Y5tMENh+vau2ZBDT5u3PzPwMggB+W1
AYIunX0eUSoOccTafmjyulnmZtZ/iVz7tXVV/IdVNhg+5aFEUmKrxOI36UJotfcFgyCbj2var8GN
0g1Ik7RmePZM4zUxPD4vKNvYTE95FLzSMo02CA5QrgvHbuMDLdZcjt8gwPDFmti8iNdL915yNio8
KibmL7I3vQa0Y7LzzlneXMkOmc4EDwa3XICwd9wCNJN+VpAXz0wn+JZ6gEErcLFdoiToLg4A1Cg1
aIJvEaQBBAP3hqVCb/vzyNgMx/sstT9nWNmcQcGUnbHqzc7YgUQ70RufHDsMj3YUbnwrLR+TJGrv
ZaxQ0NJBGbRHzGVZeYztqNdoRXPyfefr3MsG+VYD/HHE4gi7FskNSF4iQka+dABx3UZ0mXFHrbB0
5epf//W//+//+d7/t/9Hfo8yUj/P/ivT6X0eZk39P/+S7F//Vczm/dv//Iu7ju0IwcFhIVywj0jp
oP/76wOS4PA2/1fQgG8MakTWI6/z+rGxVhAgSN+izPOBTfNLhG5dvrPdiVUBSPqHJh4Aw9VavSF1
jvR59r01VvM+1u+C+AjEyjamFVYnRLtDqZlILnIM0q1DvHKQS+WLYCjD7awyGIfNT23giC8BCmFu
y4woFtEK2ZgUAiFgJqKDH3sfbeRcpsmK4Td+gDwxqmeng8jS/mxPhz5qqk2Omx4Ymf7sTSr9BWT6
6U60DCt2kcoK9UhOO7vQWHKmCaCmwBb//NFz6+8fvZRc4pclBHLQkv/80YMeLze6WsnHpguHHZLA
PqqmzHGdcqN8qWIkTablRDcCB106vLonDwnME6DaDGViv/eqMs84pIHzYZ6OTTQbdq8hVmwchKiD
lySsrFVkx91ZQRLzWBbgyRiQm/o0gvQZH698m1zBP40a78mVeVAa8ZPhRJeZWQ13OojsA+cW7rmA
NKj/8Lt07V8/HM4Q9cWnw1EaIoUUP384nROXDkrns8d5kS4LAVx+zj8hQ5FfoSjbXgHVf6bbYVhn
xoZuedScvFCulV2HAlrFVuC+Igas11KkGVjTcGMKshpiDUI0XyxdndW0RsRD8SGLWP5ZGAUkg4oO
rkPOj7W6D4y8ukeh/QYJe/GYT2z6JbhtQXcQe0eygTIs3jYF+B+plwZUYb8REy8/omZQra1CDtye
nS4RnIr2o8rA2u9lgDz2Hjgz7C6ulrUHFGHQPEK7Xjz+4svN+1paewfKHb8s7UlhztLCPUydJD83
tj7QSR2CHlj+spPJwz+qzk2fmumASGFRiQgEYGikoWwXLaCHh9QtsidLm9XGMMd8Tb00uuuSeXQO
8t67Od7IC4utLd7EH8jl20ZNd2Wz2VBHabHgP/wiuPvTL0Iw5pj4L6CYrQBDVvZ0OX24U+HOYg2g
kvEfBR5RkI9j/aUzQa9MOMOw/GS6tfVKizButP3JF15/MQIXSzSjghRkFJ9JVXZWiSXx2Fkelk4r
tyiKRTOpvYUoAoT2ThlBXCYujzSIOqj5b23zZD6LvW1dO6iyGWwn2aluNI+MO+aRzngf2+UiCwdU
WyFRxHbcifa37r/5zAZe6e1/uPf8fNufPkwQQEnOpONaIKJz5c8fZhxUzExS5j2ovh6Qik3dhQn8
wr0VGi6KvlNz3SZu9pIzsaa1LnlUVQCUXsc7MNyCeBZpxMIB9rgtdjXyDNN9tprurh8OABmdWw3x
NjiQGRofCDqZAcJp/pgtq9gEvavF0qvpxuGCgi3UwVLjvQPZmRBRAtC6G1xny6gowGXjuclVos7l
nz8VV/3tJ2ZzxYQyLVDuMm7/8qlgRcX9rEnkA4Nc7tmeBDNAbRKjhG1SuSVOVF9G0aovrqEck9UH
6uUcggZEl0w28OcBGOuASp6olT01oA6ul82qriIDXNxpvaRSwFyAngNSyP5RTBWDkb9VulCfb161
RHWaYpBu7KbQUOFFIMUIDX9HTT3ZOgcIpWCw/2Yjv2IKNc3Okx/ZhtrBUpsbL9VE771Q/sgfcRuG
rojlR2DqkuWeesISGlteBRku6v3g7fK6hkAud0+BtqafwPAVP6diE1n1uMsEClUmO8t7iXsEgopg
TcGOH4T9DorxhbNoa7d/tCYASQEgMlK32ClNramvG6CglDQIy0EiLPAz0Dt3preHuHdx0U0Imvmx
8Y5Oqr4kmW4eyJTj0bVKkMPYUJM6zAQQKma+/vNvxBJ/u3Rc6G24JsQFXMGxC5/6P9yHBpfhcTfY
5UMQmFPUOfsc1VX4LetQdOj1kt0j8xOiPA8FwODXC74VYMRAft97KZBW2kA3FSwZSoZPP490q5Zh
AzOc3NQIgXEFF4vsogoxKdDVUtMJx3VQ6PGxDRRYRfxsE06KeEVu5GfQxKLUdGpih9HsHDWx3EzN
tAL5aOmIfkdNAI3ep6QmpJDXIUrN1o6NXzkhgkLPqtfhKJsP0GugxbEyqqoZOIRA1bhPOKBuM/Ra
pCCSgBKYOUOvoTaX33m2+AC9Lvy+Xusu1fNL0OsMAOag7tuK1YtlKX2VluvfxS3wrz1APC+2tqAU
zlh6QoWCejL9cu8FhfkCVpFmg3uqtyW3KAL/eYFcV9c4qHdqsYMgu+TN621a2x8RAZ6G07SFzn2E
4otTrfmIulFINw5lGzyBc52jPgfRukrV+6FGRgCwArUE+0X4huVTtkjH0nuO29FaeUaf3GWoDd3p
vLX2NJNokAG8zdSx1H9wix7gZOhktV6/tCAah+A0sMnOdCC7qJphXQtbL005vtuog/x6jLIZs+c5
nHALEav6zvERQcm4Tr+CAP5AypBN1BxFP7ovKGKUy0gNAfATkE9VTWXu+hABe9OybbwDJ/3qhPWh
9rJngBniO4bb4XXAxgiaFxC4Fnn7hDyXDzk7P3/K07GGTEDRbqkpy0Tv6xaF49SECLN9X9dsE2k7
vyLCbq5ylqgHq8yTO1aqrTn06oFMfeg1K8/yxo092Sxe1lDumN29LskuVpHtKVgL0SCwGyZyTwGj
gDJkk63pFWqjWwZAOBZLDqjbXozMvIaVQFAvr/e2V5U/Wit+taPRAea19pbYpvP70rTrLU9qA/VA
I+gagOLcFKHOH343TxLv+7QotwhYtOuyhSReFhYPxYRGQRkkVJInIEpm5BBtrJMMlxRsdBAQDiBf
OeIu5YQlcvL98MXJ89U45MNzFAOg4ZTSRK4FO3asbjkAGjkepBO5oUiKFYBF/aGrmgoZuK7t4nMd
5eWyNpl7BT9psLWdIoTiTD6cYgvReZQkqkdpIVEg88D5BkzVOkl9/sPX7rFtkJGh4SgHcK/cD8It
CprGzT/fCe1fn5ZYNXBmMzwYpGmauKf8fCNEGKpsrN5oIRhvIsTaeUgvEWQAdFP3bqDNHajCEBEh
WwvtqKBpn8ZGlhC8AUu+VIV5jdoM64GuTL/n+FWiuIx/vnmght9HotoLd2qiWCGeFQ2SVex/WndN
pCp6ErClM0g4Qhh36dd1Oq8jbFQfLzUf4osOGuueOhgyIPf//DGYv65Lp49BMKwbpn9S0g77w/NA
9T3qvB2mL+817cqdkKS45BmUj0HihTCAbY3gy7xd9Ilvr3hvl7/eDGhEkaDIn67+oACfHTJl0fKf
3zI3f1nnKNMxHQffnIObB//bzhNIUxNCg2F0mRf0o6cqMKH74VfEhJMpKA+2nXhbuh7b/mmmZ3xl
opTq72YfvI2zmdk6/AqpjZt3HTVqJcIyA0fTmsKcqXLDZ0uAyyVP1kNQgzgYKY9VFpvBg+GX72cQ
QuCrTgPmkfkmXw3T2c0vg0Tef9iO0/7hFgkReKZjG8yxsbClyxnaP/+cu2Hsw2oU8W7wAPUSSxui
LO0IqW2FhSYCSOqhGzsI6k6Ak07H9yh6qz7dPDyDj8gPWf2i8z2oNlqAMoR9DymnAATTCZ45QIHm
waNgaXnopl5q0sFHIniQvX8KOINW1V/js07EwAmb5jfWHf/5N2BN0YWf/1xcvI4CSwi3lAIm6+c/
F1CLdEAmy9/NGC67WM4RGcT23bPlZ0hcgkOlmg7x6NfgAYe9HTJg2kBQvYglWBx93YKYjymErX3L
3g7gcg6wXwB090P71k+YMKf6D79mfEn2FA348McIZuEvcV3bQoSHO86vUSwGVd9chUG9TXTMDxpy
4UtUCqGCrRP+lzB1QYGHwnNHVUBK8j5ckB0VQGoDLkYkoMMs+OKyPIHYkZAXEzmH5xR5UXLLcpEd
/QBhF2rmArTUddQxkDqGWC33TXFAxuwbiq2iH2lxwaIRT6TMt5GR8pyXiWp4icigfuBe0mxSVpan
JmnVAUnkbttUfLwHNttf4VZufZ7maRsv/DGO7/NYBpgeJZKJRXEx/QAPEDBIthcU2p8dP84PFq5u
cwoPaTBQ+fo8Gs8VeDcu5EVmag66HHdAP7+SnUzUSYehLb2ViWX/cn4FMtbTlLXZtwudZf6WbB9e
zFHNVg9RffxgS9ssPTWsXImuhN4kDaGXEgB/ba2kSj/ayMcQVT5poLUIWPz9XUOKGntCh7lbrLTK
vc/AgpgAOQYVRxP4TCfJVkD7WeIUFRbC9bHpgSZPG+2R2rmT+8vGN0Osbod14tUSqmpjPCxBoIwn
imzSR6UDdR65dyd5gNZk0olnLuqGCWiFiBT5G58fDZ7+uHl0gv0ACbbCrZ3HWC9iJBJxat8oyCzT
HO40EYjTQVqgxZk8eFLGO8TGEYCeOslmx3yN0FVwP79S6g6bdBjG1TxHiBVvNEZ3qtqGdQymuGmc
VTvZ2nRNtZ5nyL3yakPf8japMsdwBaBnsaVZ+Vh4lzDxD45gIl8CDghFisIbdgmbX6fxPX6CdMtn
cqd5eqT1Fw2INA/U9AKHT6gd1HVOb4EOpQ8+jURaJxrlO76xqwp8J/SuyGZbgCMg130h/5CHIOfw
zGBFn83Qe1/tvA5PDrjhcI9pN1bA+QOIHvmDPYIKC3oS7rqRIsiWvREvoNiSXskFNQY2IGxQIw0t
K19bEW+2bgs24Tp5Tbok2fQjD/fcsIpPyehhAaKSV1RA1ivZ5NYRqqP9g9G238zSi19RF4WlRNaY
F8d34zusTuWCOjLZ/2hLZVxDL49PY90kK3oBRMaPzlTOmLfDBVR9oLHv8VXQiyTeU164NthX+2Sb
FJ27rblRfIH09nJglbexkhrQUhdpHKM5dlGJ3INGMHCJu0u0N2PFgLHGR4bII1sUfcjKpYebmGf6
2ZV6TRm2K4md/5aageGingnCq/NUFX7DJWI0F8fV7BGCGOH/o+y8ltxGtnT9RIiAN7egZ5Es73SD
kNQSEt7bpz8fkrWbOj0dO2ZuEEgLFFlEJtb6zTbQCeTJYpXX6j2Uxv21bzvCz8YqoNgGjfFTzuaU
jrLDZNda8RauPevKaD5lxp1su9bkMCEyEG/XW3WVNj/yzoLVynLnRsr7FSIi0IYaFk3isV/3vMRE
Y5J1O3kfXaGaJ8PMv+55sN174MT59Z6Xf4ct2gbFRl41tUCwz45DJn25wHKQ9028ebje13+7Zzlo
bJT/cc9hUiPYT97tvs3H7aAk1q6rvUNJbg4OWlcC7FB6thbydEq7GtgqOZEycqy9J1tcpYCtmKfY
ul17tpA6YssNcW1bcCHLHAOI6m0Que+JITCSlnUq8qLiJE+vtWWvqz5QuyBXkrWIWACM5DluKvgc
NSpvbEHSZ3iX6XOV4Ug5eI+yA6ABY6NCpdrIYqkm+hODZUc5BAcwdz2IId/KusYlWdxFK6xQp0PR
p6uvYczbiBZcTlehu6336bMaWu39pNm7W4+smjr+zK7Yy7m6ufXOfCJ5v6rK8k72k0PrcMSOTR2b
g6zLR3U4TWb8OVdzd3CNKl0T2Y13ZjtaRzXJs3M41uzUx3WQlwc3KbC3UvPMT0U5/RLzNs2d5veU
zj95g9bf3ILkQlwHOZhwhO/mxuTFUm/DxzFARybv9eybrrnkihkEYJY3nVb/HlsGQvztnD3JK49T
YR3jeLQPSAPuStdGXkifnbs2Fr+MQa9IkyqIW9qudY5YNbZmGWqw6bDMnpLKW6kBmAel2VQmwhwp
KIvvbqhekNBe0p9EbdyRDzkGKCAivfhL6cKfFc6uH/aoJitzmILnBn3KNTYMKrSP+evasPjL4z+u
G3Wh+wgfAtqcEMMbKGEIzhqIgv/velh0w+crmnLrTSUK5qifb2s0QNZBioVO3mtsuKde+w4xzw96
vfn0Gqj2AtW4vUos480z7WOVLbPWnrZyZ4yOjLHX7vMoIZcjRxKLDEQ1PQeeVh4dzKQ3ckCW72Y9
dr9BLUkxyBmaAzB992X27AfZPtsxMV2tGi6iJDwPuxG/8+VKmRci9GU6L/zs2sOoimRb6XXwLai3
14GG22/0bi6OmkqEC5O/j+uNgJr1lZwPLuGF4KyTv1kVy4QAl45F1OVvsyumvQ4VfJu1XfeZlJMv
OygG/Dy8+7I7xJeqJ8/FfEpeqrEgbzfsGh5CMBAnGwXMtWxQrGbr8dR871zD3LlIle5EMirvhck3
v1wTibtqPQs3JYUL4geP5Or6cRUYq/vgXcInW8GhJlhMhOWIOgbxQyDps53tcDfOZb3HhWR6mwt8
VpYPOsnQVUAAMzvbs+IBwYt1f2ZJeiVZ9VpNOHhE4An2RZhgG3ZNfJP9ttBOIJ5lk7pchGBkgxY6
z8qIOeeymtZKbD2Vy8FN2dtVRqxs5PIZeT0N7k9hj811QS2zaN4V6P6s5CDZqwe9O7GdPMuSPXYe
rhsDy3BR6Du2udoRBpXvgIp5TU1FeUzC8k4L+vB9dAo+HMie11hkXWvAnNRs3MhWOwvTtULq7iCD
jyBJf6elq15kaZlRB0Xxmi8zIk+HsDrxS6viuv8hi6cCv0lIISewp+6ps3p2p3016vvB6e71pQGu
GySyP5qVsdzz0LcPcxnjYQcuyz0Flv6f00nYuOzM41+h9m0wQ8S+uz4jCOYZyUo4ol25rJG7ylDN
ZIUd407vXePSwDd5mmtVnI1Mvf/qnCsk/MYuW1/LOvFCGJpVi9PNMlmT40Oqxo9p5KVPpMYJ+Avv
V2entOmdm230tuHfTF6oMYufXdlqG5Do6ga8s4ESlx2/p6FibzLFKzC2oVgNSLIHIilPsjga+h4M
GruoIrCe87ncFFOevIeiJpOxmHqxkU7ecUtwd7UafLXG6ZisUWyaDrK1V53vZiHqezlUCTezocJY
SKvygeDLq7xOlpvVUd5UtswPZfzfb0q2ZkQf5U0pKHyyWUiqXTDN6kmiPK94z6WYkwD3A95krmIB
sstVRuAPZGioBATYl06OFBO4TXTtJOeMlk5Wls3rqg03vNKvgCXFz+BA5lcDtHvSwg6WJXUo2KKh
xi5LrmYcjFlNrqW0nE5GWAwPsi1ovXv0utx7WdJD9blCWvJaAlX53o2OdpFteZj90IQVXVXDVRzm
yY2Yw/l6CbVOfX4bwUlqgyOwWvu5NwEIWW4u6Ao0C7TUvZOtOeu8r2UmeRrZiv87v6kUpG0Xqq+2
46WrTD23dp0cSI0VL7PtxLtEUbW1LIap2p7dOvhwVDvivxif0nBCbUw2qi2XKozGO+aNUryMSV9s
85gQvWwdAiM7NRNPtOvYFp0UN32RXbMcqXIC9Wzcl4uKbug3OD6kZN+ZyEOB4Qj6P62H5pIaWAuk
Saatya83F6vC5xdQDqexAGMx4diwvVZWwqOparSHOOvNA6GHCUu4ZQ4VIEhmZB/1IA7jDEYdccT8
WfOG7FJF4qIqmlIAFp15YdMM7ISWVitq2rtgAnEWZFXxLOswuvpmZTpArKUq8gZM45cXoUlOMGmw
FvSi4enL+FEDOhUIzB1lUY7Qy61IevVJ1miCvd5kpclWtokpGR4Ig1y7yx7DiOF1VxJJkkWXsCfC
/f3T7IzfkMppT7K6VYA18g/aH2UxbCoTphF0AVmUh6HWX4w2Tc/ySt4MvSJi9YKyxI3Kg2qt8d5Y
84+SPgzmqG4Mtes3PGmqbd4WzloO7AtNeRp+Xf/apvLm9QTZHFges8yxod8nabzTxZQ/y+5WTmJW
V2f96/bd0OQdyHr3EvymVvBF4eOHK5ydUPZ2DOMhcRZktuIeb1XyLBmdLUi+8SxL1yoMN0gbjuMO
Qu3XcHT+DaDjU79C6eAgytHZpCY8hwkU7EMfu9n1EDTuYrgQHL2uQGYma5C7G8f8q5/hdcO2czD2
80QZrYck1M7ks9szSMBsnYyp+BkcZJj51q6a/X9tl+NZmjNe/tJiS5bLWVekiO66Fm6+dEe/FaWI
zq0IdQj5maUzNEU6s/1+vbXKsQ2wzHXtqePBJYN13xjab5kStl2BRFtd2zuZEmbXdp4wInhq2YXK
XkHsvE4DesVhNnjbq4eSrr32XdQ+eqZXPaZG+iaRMGUculunLL1tx9JJStafbGiVkIyL3U1nK1Xq
7CR4bUmSSJSggP7TRWpsJaOo1kjhjJtpKJLJd7z8Ad3D+CABUtc6CZOyx7ZZX83d8PwGIFKOKKDb
qsuHhpCymE0guznEGXT/jFfZisUYBsf4OqTJEG7HkDhdqQyoaWp6oZ5F4m00smMPxnKYUL94CLPy
x6TXyVGWZL3b6V9DZZ08qLYyride2u4tA63jCHHqu8lp+hcr6ZpNW4lmOyxFU9Gcgx2H0Uq2Fmbs
3Ve1eZSNsqrs+7VnqNqjLOGXgzzvlBV3eLD/OZuqbaOwth9xym6flOTc6fnwqC3250NGCt0LWtWX
bbLODhVsrKKBgNDSX9Z5ybmtO/3Ux9nlNtCeRtWXxX8MNHKLtDiD4IMNhCnmryvJAXGWB/tCd930
krNPQHRBI4QVOntFyfW7PBjs/3HGDn+rOQHor5boEZE0ohQLCwF4wFD11kmWulGx7jDG+C5L8gDk
f1rFOJ3vjGxAqLt3w6eeeOoyWE4TRK2y/Lqjdd8kqG4vM7bCsk7DoIgnWwCSSnM8IOc3Xf5JMbLW
a1PYLhKofHzyENf1XWoYylmWpgEe7Thob7JUO0N/qgt33qVkzk5RKHCUXA7J32dW5HW7Nqk+ZY9U
q756yOKUpivLLGNsCc0WCVpIQDOWtb6HWvZlqFLvXl0asqWhMAGzIggLTb8YvHvIxl8jYLv+nksd
uo6VHvoFomBos/loon45681TtsAUHB7t+6YkjCI7yLphEQNSwMJeBzWFYj463jZ3zrY1ruxEjwBL
5+ZFHgZvxIYND91tj6ESL/Q0CHcBOk9Liwl/cTQIqcl+shVw4UuPK9teKmvlno0liu3eSWEtT0Nj
35cNsry0KkH4E8wn/HuBl1DuDfrz7SxUJrEulzolpNVMvD9bb/3GwjphdvNDDEP1SXCWdAhf/4W8
q/5UkY2U9TUe9ITNmnKvjlH1KXhNysbSfus7NjxIcPLKvdTfhue41NzVQLMfWh3Fmhkfp3deJBBA
X87qpU6eyTrZKvsNfS3+2ep6w9fYog7qlTcIfafMBiS5ViCShBL/EQDKRlbd6uVZYbfhuXPNZudZ
yfxipsFZwaTjr+UEyOQgTzCFv9Y4NU6+VyvygG+iiztxVGrtIQ14h4jkNydPG2/GrMedBgIkfKf2
cpANxqyLo/efES5/6eVKBXIwbgHjYcxrvRjb3eBW2gtfpbIb0jBfy2LagDS2CNv4stiMCa9p7BTC
OtK7laHo22GIY7BDDPVAOPoVv7w7pTW0FzlxHVcEVpeisJnYy4m1B0R40Qme3AcExjal0MeLt5CD
khGLUNUK1z2sJ1LZQWsa7yiGIWmYZOVK81LzXbFzorVKXsFzq4z3umw+J8tIH0Liny//MkjRJnWd
F7p9zrHVVpQ4Ya+0DkNQl/xi1pE8GeY1K5a9tw3b2maKnu8mMN7Ex1l8ZdFoTN6slsVXFlv8VFdz
JqrHaUrNo556ygoZqOlDRTRp1XdWdiLk0r+DSctNPBNkL1GaCnQzb/zwXER7EXzKTkavyF5y8L/1
MhS4ILlmC6IhSf9uKmc5Q9l2X5eVxX9cll5NOhTbShm0NfnD7HI7xAZ6cKV6vtVkGuu4DyZrVddW
eZINuIvkF8jv3UlF2Pcjz/gts8684hJm77OpsrYJmc+Pvm7W6YJZih1MDMKydU8xSrD3Y4/l+RXM
xMigjpPXtGq/RmpBdh0pO6R/j6z0zLiOlGgnLCYfp6LdR3hVfG/y3Yhg1e8aJ0q/Knv71UKlY1P0
Q3SuKyW5q5VR33qWXTwTaSG35fTmz27ufDkqKabPTszRe0swfg2qTFyESWpVs4jfQYJNnuImEKsw
S6sf0eCi8kDmLAlYUZWy+Zgjr0KzpRH3yEX2B7cuPtn0Z+tqNIlFYbyE3tPkfmPDCaa2i34vRicJ
rLfPPNOcVVBY0YPWBvredRN7XxgaSSLw99j0DuOnaRfY2LC2akrw2bEgdJrlXYJKK156KASrEo+Q
veYVxYtKqgq6pzevSlOUL8M0qPctbon87ooX2cMa3X04T+mDrLJrr1nFrisOsv8c9tauyrR0LVsJ
4rcX5NEe5aVklSvGNVY73aMstcLw4BvhYyLnjqJa2dp4KiMNy83YoVEAgi2/yb5jkdWXLLJgfEeK
gZlOlL0Qurr0aV58MyIw0iaSPsfadcHWzpA6Gq34NgUTap6dyT8FXh4fpfpDdlc0sEmjy8ZeFtFl
cIp2+CyMrtrjrNdsZTU+puvWjDO4FJl+KHRRbeSkvWIdC36ML3beQskzzAMYsuQpKUx8e0zA3Y3T
409V9AFLYcVaTTT5qWxBGYmph+SVD8nKDutuj4qXQoJ0Kf8vB1+nWq72rxNoIS6gcVugvrIoNrQw
+9GzeI01xMg6rbR8WZ9r47wuw8G4dqvz8Y9urZv+2c1ms3RQ2Sefp0hagpNE/CtKWs9vHA2/hHY2
31Wcd3P0oN9U1RP3tl0Jf14eouwP+p0HN2Mji3ZlkYcnUHCSxcB47UO7fRNGbV7GLExIYzJZb1uQ
iTskDuPet8n5/4TNvlb1nOAEwKa7WPO8b6aBmxzWieoTYi39dkxa5S7wqu4Ocre7NaJSeYwnBN8E
HO9vVt9ddDl+TpCBGqL6rzLHomJ02gGFVryHy8DLL045dQdkrKd9HDTtfTYpqApjRfJGguhXFvfi
d6juLd3gPipNf3VTd8SNht+espDM4rjSdjADumMrZtxa+9zaRGh/vqjLg4K39/GHYjdoWRMTwy+y
3yeGGuwnpQ7XbaMbr3nUuvuyIgghixOQsn2iJPG1iMmpsde9JrkWh5BfaYb12VotYvM1VUey5Uae
s75SbK14pGgX184O6ep9hZHitdWuw3bvEBG6jhWFwz4vFVgNLmNLm+xJM2nYPy53Bb0nwzZO6a+t
mQWRtHNVVCiXVs8ro32oKdO1NfUCZRf2mnptndM42JFih4yxzFw7JEKwBDeurZaG07OlIzgupxKR
auzUFh1VWWRt03Zz1yBbsIzNx2He6VaAacpyXa3Xxx32bVC1pubQuGW7D6b8Fe+hcfRhWTZneeDr
/TqLjXunmcfTP3vIbgLKq08iL93JYlNiMpwLC9OkxT4yM3X37M0tOKMyuGfxNRzEUexoW4WIn8pK
2U8ewiL+4UQgS2VJNtoK+pNdNmzjZfyta5wSi0pjcmG3OnnW6uqLnmNpepu7wZn1zhXWsYkCVjzZ
LYjh3FZo5azlxFrGw8ePYI9nsKzvbhcLCuxHKqV4SHgh/+P6UDgaRI7yeCP73i7m6MnBcpvydKvv
QiU7ol39Jq98mzvKdXdFYEy7zuE8B44GVXSxW5EHJcJpRXi4ZE8Lq+w/1WkqrNaXZR2rjL9PLVJp
6LcgOWAo2VoFYHG6nsqubZkqvmjx45Mt/2W6No12ehCSWlguOS3z2GHHW5Esm5PiIjHi6Rstdtmb
oYPrDZp3qEL+y2XRthKH9yZRnFXLC99qPNxkvTa6xqGqVbaxgK8+tAYqmN0AdwblbL5mRANkfZJ5
42EWI+RAOTm2PORIwBUSA2FDq5EKkIeyjb1TvRxksW2taqsGEMVl3VBVJKnJ8Ze+qqsmkanYOcdO
65yTtFl3njHfsQibxMaWBjtw+g2BL9aVJGefLTvKFi3CtnHpLZaxt3p55gXa1zBZvI6tQ+toFmiu
/qjSZjdNunIC0pC6ZnaWh8mMEKxaDvJM1kUkjNbgoOvVPxqQGoeAuIyVnWOl301qWRz/US97yKGk
yYNtzXb5esV/u5gcq9XeDwKIS2SO0G86BNNWXewRp+UAruvrUEoDxRRaycEO1U0ti7c+gxGqK9VT
hp3eOLFvaVaEoXQdHpwyS3eDCNO3KEgeJaVkboKYf4v2zx4eYPT/3iNQqnY9zS3ysB4Kol7XErxq
w/ykq87GNPDavVU5aYw4wq18G1HrSbc3iuoMPSY7yfprZ2dSnXWf4WhndV37gNY8zBYTx46R2IlH
uq929thSFX41We3DtbLMmx2AvkXIlbpiOTR1Gm14x1bXcpprg+bgH5Ogpj2ri43T4u00KpO6StOg
W93qYlc4zrVcSO+mW5OmIafqy5Gy8o92WW4atDD+Md2/dhyXO5At8iBntDX3q+5W5FfHwi77uHmF
I8w2gYC29si4jH4ZTuV5xI2RzE5RqXcV3BTVEBRlSxc0ercO2xpuJd/yVlbatb2YgkxGvE5qtE+N
oXmqIpVniR45B9dLCJcMdfKoux+yTdaAOI33DpHH1a3OtvDxiHLYdFpi1U8CrMBT8SS7y0NqeGzb
Vde5XkPWmUKNEQ0RzV4v3GGvZSoYmCxLzwTj0nND7GMvUIGogkIb+N91OcoW2QcsZwseu0fHeekt
G+BOatuiN5AMy1L9WFhJ37wEGYa/VoUVnueGz5kVjZ9aBma9trKWPHSFKV0aApDIm+k4VZDq2TiG
DwhpYtCowMBMeHX2h8yc/oJov4KEMoR+2g1gjQwPzJKJoEAadS9KQBKvN2qkOxykt9U0iQ/Ksu+C
u1RsjHEaX8oGMHlko6yvucnhOhNGpwRXAgQfO35+aZZfgjlDRLUt7wxLJ4/rTGlJdug/ZXkmD03U
FHuzMRB7CsOz/feB0Brc95HHWha5+k51m0/ZeKv/R995rMSCbfvXOW5DReL2Rzz5NnLuW708u9XN
pRudImSzlzv4x5VudfJmkhnpZRcXwr+7urkZ7So7R2grtJozwrAY1TuhsR3drNnU8Qx+P3v0HIic
StG6L2WuP5TYL92rJFJfmk6b/dlp07t+yLyXOeiaNXEXh8+AVrMZ7K3B9n+jL0Vv8dKdFSA4cqa4
rzV8Y8R32WghFfQU8HNhz32qE6vEhi3kp473OsdgkbMlAwWWQZblKTLpwxFE68L7GL3XLMDnOx2H
iyxB5XzOcnW4v5aESWDLHR+uJdvZZ3OhPsqSlxAhsdENyA3nHfw5tOGhne/lQQcIu8kDQwWiQF1e
mV8NNYhKLFdcd9OqVmfD8F9aEFXxQ55Q+9sMFToB93EodnkaYUb/98yQ471NboC+9DDhhO6UmRu0
x+yHFtDNg1k48X4yHZhlfQm0ZDkYREXOGdbzesDbCLtS6joj3Bn1PLI9pST7xpGp+7UdQVfH3ueh
wzQpVsaTGk3DOiOy9QMVnkqzf9Qo7a3VJNNPhlI6l6knrSYbKtjm+Haqn/1gweGc218Qstzd1LTF
McOsARHA22kMPPtIWreZV3GoF8dWs/HuGpXggKUDMWcIlbZVly+iBwbOCl8fCO6VLxkbnF2NFfZa
tmaQC8/1kL0RjE7bVTfMvttFzVO5JFVRmZl9y8HFsQ89TAFgSGEr0uXqsdGC+XpI8uHP4g9ltjOE
fpXwjqgQvJTlLJgL8UdRNvyjLl36lW6OBa0cos3thmeLta+BA41CkPGYMrFxhFrDio3iR82qYcJU
TfWj6e0Xb1SNl6QbzX3imME2LfvgXYFGMAKl+VHNSI7m/dReYjUzziPZzlVVj/n9GAm12YUhTLQc
lBd6GENw0JoEr8hGDx705cBbU3UZFiJbTLh/AwaWTXoz4BpDo+zGEv2L8HV8lHPIg7AjQODhFloq
uDRhznibI2VoGtM3oyxR2iSRjitUF++iHkR40FviEqPjcCkqgeZrE9hEIijeGsRSzMwW6JOBCdOt
QbGt6qwA3HSqHOXcvHE+jDBAa1nUzp0Nsfh96H7YS3WAB9ShW4KDZAkqHwRzuNfguqKANSi4o9rK
CfKwuRnCjMTP0iDrZKul8ZqLWDt9gMNWKzQIfSWbnXuvBSHuOmb0Q53Sp6aqlJcSaNe+mU19m1a5
8pFbykp2mHDYXndVYp7kyCAHqiOtV7AZeco0lfzulxVEa6WsdolxH9uWfk9EctiGmYKDyN918qyO
RbVawhnbyZt6OIS8GfXT6PKPyVh5sOpUv3jFiywYBQ8IPwP0dxgL5y+nnrpkw7473Zgw+Na3UdUy
PjTK3m+mwNnJBnkrAdgHLHxCROYXV2wHKr7SNeJtwvP9vi+10CehT8C5nqedUzXORnZzA1IEtumx
7i6t/+dRVh9Vrx3mS4qh9w+IE/UPsBGQ+jDwSSaTdLrVd1FOonieXV4H6SYbklRVT4RYD3KQrOfv
RfShHZYQl2Pck+0mwj649rtqqR9SVCf2dugOOL+UsEG+X3PLN6dR7HXvga8zQtEeGhyj9iCzjHur
bL5G84l+gB7+bYTdL6YLz1edP6kA6CzSNMLCxSkKMPS8SQPKhrYf7/M0Udd6qgEGbtzzpKGqJhWp
4l7fhWrknmVJ1i9Vspc3i2B3TfzqeQHgz7TFcznpwaOSPQEShvKyHGYsmdZxNUZbWQQuutgoV9Ou
imeELd3u1GjtdG/NGUKWZN1XUKrmg2yMnHHa4sKcb2QrfrfjXZbjwyNb6wxFrwkcl2yUVTAtgNqa
070sWQExhqA5Bbze5Pp68ZtOFzuNHkDpOgWQvpLFm1/11ehGlselT1Mp7Up6WquOO8KN1qZn10W2
U1cwMmXLOz8rsHp4mRhfp6Ukq1Rdf0MmNj3L/g3/sjts4ll1lh4uMKLHXpgE8JnMg0yByAZIMR0b
HT26YI/FFnDk6VOmj5Nqs3s0ozN5KXXNDQ2PyNrpbGx9npuPY92XgCv1ZDVlE357So9LQPcRtpb3
kBxtHjaPDtzudJrItqaZszOJrm9dx7O3ZpF+lHGpANK3lZUgPbknHXtACDh69AIe7hocxW8ugW6z
RaFZ000DjQtzvMgzxQJuVJUIOOo2X2usDBn27eUieuytiD+xShOKJXLGkjyoAW7HTWCu3UInipss
SPK9Mz5O3rIj8pD2Dbk+EhhTcTT0el696hEsb+Qzjvz+Rx8Y288Cib2nUjXCQ+hmn14ffhdx6O2C
SPP2SaAQ2+J1mFUy4r9ofrWiKd3ZC5rBbcZDXJf8rejnuBE2xablT8hJPZQwEbcC2YMkAH1eaS+d
oX3zNN31VRBha7MLiHYqjl8bJIjUCeDPEHarfuDXQ5Qgx3OqxbYLzRD1wfNU5M/JE/r6LCAAkYjY
AHp2IJ6WY7Mm07EZho51WU3juxHYoi+K9twRjg+J2P+VWDkSs5XRbsJCq7Zlq2T+YAIw1dN+ha4k
QKfoU7O7+XtbdTv8Cw/NbN0bZa3eeQ3YVhanfuNFde5r0fQ76L7XOerLvPv+Qgqbz6L5RGVwF3v5
e58BJtHLDipu8aSDVvOHGnN5XXkP82Rl1RXLStViPybM72n+ge7X1uCTyT1M80an+aWyTVhb5hts
gOoI5Ji3E8xefDPuCRkoyrDS5zwFYGV90yN9BvDNntKLCrGiwydk0k2Zs8BOGWZTVZlcIhtk9RyS
t7MSPArGotuBFv2uDHn+0gW/KyR0d5DQXhWio+wT5ks5EkDKokVwakxZPGZnrWr6BTwmf8lcocpE
eAGI5PArjcP6ok0GZmjpS9f32qvhHHsQlCslEC8avJB1gbLBeuQZQMTTPGAvfjHn8VgIFSeuJLsM
LZ5PGhSZzZzwZZDo7XcReNJjFB68qt04OuaJQVFjkWMOj50W1Ww+22oX2YgO9n33APRjbdbTAArZ
PGqFq/hqFGUg7bpnZy5IWE7FvO6CvD6KeDjUHdhcpJZIzQJfVzp1PwxwzAozB/gKrgvZerL9kYOF
SkmaqO1wi+txZYgC++I6wJxxzRFdZe/aLkI7M1JXNghIgfTCfp7hMZhYAPlakGtHXsvd1dApbN2D
+kAM2zerdgLFoR5jT8APr6pI31RT1Ry7BOH0e3lawXtL/T/aZl2lIi/sfteo3aEoCXSBjmSUnEWT
zdcJQjyC4kD3s3EedpA9ctjOZu1j9T6iozE3R+FF+tbq1HtVL6sjQPKZX1jkYpfC+/G6mQCZdPr0
i7XKhiYze4+NWNTk2Rn4rH7h0dYRV8jDVVA6eFCl7l9P+Dl9xi4vcJNTRX6u/9Bt51kEna+T0zuE
cFU3Ttz/LBu+HuHND6VpI+Bbot1MBr7IF5Hs3ruv0yRCPxjjVVu85NFcbdIOIHLd/cocNEsA6jrI
ppblZlYi976vg0M2u8pzgMBvMEV3mtG95lZbbFEu+WzzVNk4QcOXh7Aj6j/9WbVFTwqfRLXWFM9N
1H8La7NFyTCyd4lNQqUcum3Q1/mK+03usmzceREfSFai2aJnVn+uCj4sLRUv2UBeX694dQnELomz
7UxAeW+L5pRlBdI+SfE6lOpKLN4w+FRiE4VnGhnNZNsWwakuUZVI+DGqWv9QBtpHpDuEapr6TuV9
Y9XNfb+BuWgdFV0RxOwT85AKRC7qtvottKLw8aQ21Po3Kj2xP5ox1uRNimFq+NjmhrZHobcOO2uN
AnLhNM9qKt4qU418zxh59XWzS+TY4bY2BvSFQ7CptZcddI1NQuImH23tzX6XuNPKaU5lm/quPdm+
8HIM37PS3Rakey4dkMU6bNpLbnVEc5EjQUwNHlYrVDQpm+6VmH7si976MIoQRhYhp3uhevshRfPE
bY6FMv3yHPSvLO/TGjLsP43hkJN58iNBupjFeVxNFnC+QvfcFWHocc+bV0p2DTWbNKvu4qHlGeyO
5hbzDN3vFqdPI9XeIHSPYFfrkzm53joue7wzEsipYojv5KEXVnxHdvQuzWob6rCdAePtn90EggWR
JT+zFb9r69+xYb1Zw/Sz1ltyYJF5Aox9V8JCdCbiiKbtVmt0EN4bzEY3Tp6+ICtuXUaWe7+t03pf
hk32kE3g8JSoexTd7Jtdlm4yNnVrHWIWolgxDl/aAJY2s1edhrNypQsDQSA32deZG56wpQlQ+zGi
u9nLrEPATu0ookQ7xoMBQzPK57siToZ9jgjyCWi4sdOEmM59lIVsZqG1Ao+ptv2AMSK5Jm1Txonz
kLVhtAnrc9VB6zGFTTIVA0i0M9gS5xU+hxHiv6sFBblqE5W8uQkk3hLCerEND7vAWVSvTbPvFRu/
gTx2X1uS9qvasTrU9iM0hjtgQMaEJRMS+er7XPHmpFV98aFU5ES9pB0PpWVaayivjd/yuPwYLZg+
EbyWD2jFLeBksA/gVHH964TxwQKGsyJUrY/R7jo8fIWKt6aFfwZxkY8QQRSfx/rwQTydF7ak6j80
L+j9DJTUh2chhWTNbv0RFjwi0DGsPqCQjYhqI/H2/9g6s+ZWdawN/yKqmIdb8GzHju0k++xzQ+3p
IGYQM7/+eyDdna6u70ZlCUwcG6Sltd4hUowThoP6Ff1Jj4SEE27WbiJm/VoosIjG+K+5TasAXpIJ
pjtqd7U5ssia5im22ROHkdlfW0Rcrw3/63l05Q7AGXtlFqBN5eVQLTPHeiHWJqPkvSqzVN7alK9s
MIPe5lMiMZQi5T0OaCQjCtNFxpIFRc0HaBSw3wgHPXs0tcAGMr5TVaXBOKX54fYZJWa0QeD4l09q
OtOuR09kA1LIDnDDMvxeM7JbbQ2OP4nU2KakgH3D6vd6mXp4kifDbq6ufVpPh65JwuvM/6Ik9gXM
4nsWh+KVRGrno0nFkiUV9YYUOop+xfxqmxMLdimngEQC6DqUuylMsZNV+6QLIDO0O2MxQe2KJIAR
n97soSuP3ozTKtKOeLBU899lV+IzUs77Gle+7VR5H4CDN50cEogvPP/hDOJ3ql3Bv2KDDcFwuJ1B
azv2NkzjyA8zEq2NRAdH8HKXJFCGRIjGlzZkr7aSXvVl6o4yEld23slNh3aogg4bC7eA+EBCAC3W
0Ao6L3d8NS8pRLI8tEloP4bKI6lu5bumMyp/KElqlF7kblIM4PyGyvK2iSt7M7myPyHUYb8kQku4
6WZwCw3pMs1kQi0IoW9OmVwKowaka1wmpOm2vTUlZ7gd9Z7A3+KT3dBNqw8aihlCacJzy6OKOFT1
y3TmDiM2YR16pGjiOCGFPDnatm3Dcl9GIgvM5L2xtfo1mkbdJ6P2N7M3FeZBTKfC8vupr/y4iZSb
XTXddbRHxS8o1780YhABms3846p3irHeKErSPGkrX8l2A27oAP6UEgXKwsJA29E0lOnRvPQRpXVV
Lb1Cb9xxS4zXtqHaiI2id4pCF8fU3H1ByH3fR0rm9656M0nobA17mnytVU6tV74LYTuXolX+yJEf
arQ048Ws6mLbTOnvxgC/IxEVxznntexkcsn6YfSVZHL8EZeBlnUfVQiWFdXOTxh5h9spxD1I9DCl
uzDEdA3pDuEof8zRHM5mCHxrrOIg7kYraAT3SVfp+UkRPRRQg8ToNJZHd+pxBnHL+oLm2FWVbKkM
oCIGlog6lhuAZYnIRG6f5ejh6DISPGmyb/aQbLfxqEBZq8V8yK2sAVpZvbVNeVdUAG8IbDd7p2m+
ayLTA0NqJk9YxsPnmbe5G2HJzdHRjXAtWnKiXR+nW+SgieAjbdqo7D4qLxYnOEoq1av576YxwMoR
Fmx4KOBQ4LMezOOI+1Dnfc/CwvRbpyfXgUzTmKEN3dg3SqXjdQRkiGZRs8vc6MNBrGY7ejpupiLb
zmNksxnu+YL6XuzsKFS3wsk+MAQaNzUpsy2Sq+o2i0ETlkqE0IpeXYoRPawmZInKbdPwHSThdkrS
O0GbJ20gwnhPDi47pUjv2qpun4nxL5hdtsiYJ6+Gpin7igfJD6fXDADHkCfi3rCfjSwKzYZL3UTA
K2nrhh2rKnUifXZ2lRGN+7yytU0CwMYXLnKyyS0So0V40/RBDkJyYznpPfbE2bZcuW2RyKVunau7
HjreYXZUD8YvIifM4VBp+jTfdQi/z51dIueV4MWAnvounNRt47jSh66c7ULPYiYJRbRF5em7hu7O
tu6a4anlpIVy2De1rmP15Xl4lhoIf9VhMm4wf3zyU7nkWNwfpD+znVBwupiMjZOBkYlIyoHWdySO
JhJBOz3MgfmM4iMmPwPPNVDABgJqb2XQE1LsagsF8xolCNDhZfuoMyhcBoVAj5q/HEHQZ6M5+SqR
tNlhDcb88xOZheEskuyuhPUc9KoWvojG+G6b1OHnvjolXSqOxcR0bSrAuUqqGZVzdthlQj094727
0XChC+paQxGpDKHOheCU0ubU6gUgrzFD0zGq/RCB1b2qsGfpa0t+NtYMCsIsc6yRbOseeum8g6OJ
GUYKIbWbFXbqY54ABPDqI5aX3WkcRH9aX301kW12pzwBOgWnhpXaId0Ovn0/FZm758etTkamVieb
fNeuncvrhNjvCUmk+ZTkbNo8eEnBejW3pRjQZeO+psCIDM2Z7IXrk+q/Cs2Tp7QuPqSbk0ApzEEe
5jhni+zBanazCVnibjoNRoeWudPghWtree5bFuosemEee2UxxKv24zQXJ1aRgk3QGG6trvywY1AB
bR+VXJ9US4PPbm6WgRKXMXspNzytDeErcWicXi3S7rtQUeVp7iR6WYO1l0yHJ6mmYBdjwlK/luVb
kra/mrboPr+r9dX6NcWzhfb5FM4uyi+d2IeLG+W6z1hfuUt3sebj997Iqhj50DT2GA4nO3qH1FQx
0W01pP7ZXVCV9ZzkwyiiQgsatU6PbTtTcJ832pDeNcVLcLPnH6P4ZiFDiRIEEXzThGHAJLV8gPrW
l801VZgukNAN4nQKcz9Ww3A/Z/VhaGqEFQpcEZP4OLTwEhWCNWCwo3FaPwFiHtSFnfmdsl2FX4Xh
zsH6stHiiu1vaPhxC4gSqRDo329l4bG1GkzyNRhSnQA66CcBxzyoHHhs9U93zn6Sd3H5ZkM05Hrd
ctkd08cDCxvUWBzX36rSx/Ikl2btro2JmAe3+fJT/n+HQ4zo/+vswfGa3TQIkovFXquGALPl72xO
uqAxUYXb2oqJwEiRHvo69yjqcEJU4f9dugli6ZMvPQk+Uzg1kDuaHsTfbvot8JSgAjhqSnsJsy4+
ZkqOnPutwyZw18X9vQirS8o8cEIlG4e0Kv+BnFxEoryBptXhMTvrtwZteNLhirt1Uqn4AKMpJ0TJ
/AjrvGDunvOdNkR3h6pYmD/xXX+Xqmvs+yVNoFpWfhojZCKl1M+ThrXNHiKC8+wkz7DXu+Al8/LN
W2mQ2A8UEUTKfjgqpZ3y6LjTVUwIslmO0hA1kWf0EG+o++wUqgJd7lYhrIKMdearOaIFo1j+TNXZ
V0ZAWq6h+6kXmU8Uj4qqSk9eOf/mx8afBtDq0RwKvDX1pN3ElMj0ofWug5iNPUnlCtZYkLCF2Fiy
KW9qDqmxZxsViKxK/C6LypuVUHFGyArR/mIP0X7eUIXxOAvBZ2NE2RaPG92d079A/ctzWCRmgCVy
sWmUub6kCGcYWql8VEyzO2eU7jHDl+iOdyY1aWtuf42p2Dtzi/d8az4dR5R7HoHiEJJH/yiLEMWE
RPnRhWYVIE/bgxgV2VVR2fc0Xr+tslj8iKr4nUxSgAO3+b2PxB1BVOdPLsinsS7ohWLfspDwpYiS
2pcqtm1mY/8kM++SC2COctS2O5AseVAahOPS1RCtyJZsyqhJjzqK8xsnN+cDKqbzfqZ0sAGlaWxm
pW22hI+bshqSvVov+Q6PjFRBprUVnX0F6I9doegfBXwSIynj76FS2TDBKSboz7RSy4W8Em9Vw54f
zaB+bxvtr2Joa9TJIUxS7acOg1dL4iYeOkBDsUFzOb2LJM0ht6YTk9S2nfLsXOfVcLaW7N0E1Hcw
ZH3weqm8Y329FZ5BShXG3ibssu0YJdE7SMGfAqOpF1PqypuhWgr2GeqwdbscZKNVxrtMju53Sf5a
ei7Y+iacziQ+o01mIqfUU0E+oMi/cVFy/9F4gxE4qaPd2AEYR1nFzb6Be/aMzRbWO5XwPxL5YMtL
fksMiYmnNePulVm1eI+YB8/oxd2oQ1Ibiih+ZdUfZAViaqRx5c/S9p6gjcNdFDsQhusZj605nW+k
GH5PenucJ9E+h6Z17x3CFnEBnhmjablHCZzpaK1/Z3zY01rzTqmlZf5X//PweuY6uPbXZj39691f
Y//vJdbD9hyu8zxiZcoxIvMJ+2MxNf58WQ7YHa/99dW63vSxyklr/79efh3/On0dW5v/GVuvs45N
WltsDLUaffZ2GdpvRVGxqC4vVYcQhnTqv0eN3iQgWI5nCpDdLX5s/+p/vvWzFRNlQMVSdlEq6tPa
VMsyO5gl4mNr32ymf/dRryaK7JNLOenRw9JUHgc3NwJARNFjHatym9k9MYf9OrY2Ktx0NR7Cy+dQ
bqevEdPY15tanBuPJmr+n2PrgaKZJfWdRet4ufjnWKI0vqb16vFrjB1ngJi9cSvNTNvGbhXtrQqp
8VKpratameo1zL2YpW9sf0hX+8gBIj91VRlPcyjyrY0B0b2cZrZP0eQj8VZ+j0Fc7BMMIA8URmAt
w07EZG+j6V6/6WVGLiUsXuyyby5mku1d1tgzTp6ESHOaHWGO7VO2/OcCydY94i7vhcycK/RDdauw
7WJaieyXoR0TInz1JR3bE2Io+Rn3XoGlDkBuUFTz1vA0G9OTHP24cv4hHGQn+aK9Jwn9l6KV6nf0
1oqNGOxiq87aK+Xmji1mh0xjmY5Bg7rh3pQllR4VQSZNhyhH6L1J+159r50BwGibLmwKMkkZ/lBY
UEXGX0n122i6hp0ygMYusj7mwaw2Ody5RxYjUlCN5U9y+dN5HZKR3l29LD+uvbWBKBztGqjfm/X8
dazt9HfP6uVl7fVxOVNhGl/advLAqbViU+bp8ChEWECDjYetEg3DYx2LS4JdwFHXtefhynmO6/wP
MjT/OmEekaomKwkGZbnG2uT6P/Fgift6Ga+a46OKdaH/dULfYfdgKjI7rmM1z+2lVcKr11DDn8oN
eonRqzbnKiae6bRz3GhJTzBtr2ORFd/zggrqOmSVPajbrPy1zuvrUDzMU6BWmr5fu8nUlI+JrPjn
FQossHWASivmdQW5Agd9TarEOSQN8yuSLf8G3X6e0szE51r47Wv8f88jxV8AhzT03Xq9rxN7LX6O
VOPY2eRDgIJT+YJkoHk0xkU/p45Hfx1bm75Uy5d2aaJEAc6pT/Oi+QQ15z8Hvk7W0tk5VLr6+jW0
vpqysHz5GnOT/I/qSaIfGXu+K5vkpdQpGQvMej9ffY3ZSguIQHqn9QyFCtPnaUVUZwdFBwzT6qiO
J5WJGYqat+8RiaBtSMywW7uaKHPcEDp4147VvIswXEA+S65wOTkeRH5IhABUvXQH0VU4BoMzQaqJ
vZew3w0vA99WmmSYl65JUf2gNyD326Gz38dCDgehELGtR7OxSQ+trKZNZMKV71vbOYWSoMROyc6p
iiYQScvsN6cv2IJ54mPtWbmWPpc6wdqL3dB+M0wLlaQ2v69DZRcRTeTVfFm7IKbMAA/H7zU6Dxt9
rL03K+4VJMFiZWt5nvumERod1IKgbu2WSL2gv0aQs55sMF28wmA4rwdDEB1v33Ru6z4YJoPnqqpe
1eWiaUu423pecVlPxJaYmG7qcEbCuNBfxwZWnq1oUKHy2N97cdVDomHJG9eFbV2bXN0JSXcuZZy2
hy4SGLY+H5ys2Qmnz8B+RvG+QC3kLRruVSXznadgDJ0Ni+7lYD9JElgUf7VuW4LKelfSnuxUpn7r
opTVfSryd0sbJ+J8ZjlMYzJiccM5zzF0Z3REs/deGSm2eOEHctBYcIyIP3uduV97dTXIN8c4MjvG
WxsvSwdU0MnRdQ/6VooUdRGK92Ykk5XVlKSg0egHrYicQFATWLJ8TtCDdNnGmdntSGMtuTGXcD5/
Tp1RBKaeRwdP3yA+6r7aix/M2ujZwTCVm1HIb52uYMXj1tOND40MRzmSr87YuygGtMiE4nEQ2RVU
Qx0NQVSzyh9t0b+GYa2+4WS4Im58aXrhMyevldbE6qpS8/1MGuiipVlfiSXGsEvzJSqi7HNIG8P4
pBj9I2myX5XtGocGG4ursNCHmwhxz3md/0Xs3fxyTXHtx1z7g83GLvUai83SrZlmn4C8oIbdtsAl
rNT3EFf+Fi34a1FIP8Ib491MmmMMkPeXliMMp7xm2Jg8dLs8o8xb7EqNPG2hJMXWHZKKonf8jaCv
3vcuRAbRegJ9+rR9NftSkgiw419S/FCj2d57jbag8wt3M6nkCItElBhnuyRtVZCx9qzf52Qo3oYu
WdiFmTit3axGbxTQxAXmvf0adhN1qG6o4WoY42sszYVfljQ7UMHJoanRCLGU4oDdEyYOmS0PJP3k
1lxo5ezMjQehP39+pgZJgWIDCGqbKBT6KWplfqK3Mckb2zf1O66Dj2hmBjKYandRqJe4fRegvhSt
etedFs3avLhb7Nbe+9nV7m2j79ZjSJ965w4PbX+0f3dMzu+mcLxnXiHPj0XGe28ZEy7amDAvx0aE
4Mg142q69FT0Fh91T+Z+6fUUix8FTrxrDz3g6tF46U6ElfXeljVmu0W+X491nqXenVAePnuVWd/b
YT6aaqoia6Ef0jqbr/nStOpwnpNWJ11Dr+qafte7io2WkW5fR11z2PNOuU9GB82AddBYjiQWa8w0
5edcl/ZVHTSOhlM7b8047hGsXfrrobWhgInNU39dO5+XyuvGoqhakkbNB3EY+py0ZCMwTHMtKSAM
oRy2dsvlD1AEsHn3AnumagGciO7Y6pw9u+p87MT09tldj2iy6k+xlV7zrP/LLJPymJPxuvZ9/a8G
BUxni69cHfzPgUH1xhedj/J1bms4muE3o1b7AMiRFlmuErckg0Y9QTDADKObkbrjTvSQKbVMjW48
SZAE7H6eLouH0Tq2nudiDXRbu25tvsK4I8uwvP9rfK4b5IukraDLGElCuVDbiCkUME5piqQtABhD
sRyyiiLyMhabzJ4IAUXAOez2LbeK9yqsxXXted4ULtBKHMmXg0ObKHtlsBM20kX3ptqF/mLj+wFi
pAX0whk1sFQ2x8+1IyQ1JvTq58va1VqgHJDxsv3araYiOYaDB3J4eScynvltHuLPP7wO2dYUxDKL
HmvPygdSrAOaKGs3xvt9a5tLInp5u7Ct6gQXw/bXbqY71quEgrv21s/XRvohs3P5un72fMF5jVai
4Ke5fO4FWDTpWrVduxXm8tyaBW4362ezc2SQEoSglt56tTjsX7OKFC+FZUprllaogVI38mRTLCCR
PNXM1WbZHFSbylCE+ee7M5aTn0SR8wMA8VnyCk86nqfGmv8hb/ExkQn9XnXQRSjKiyc+3yz1hIY+
Hp3VFQRHdqhKOzy1xizOYajEB+qQxaFExPOm58lHhjzb73ZyHuaEX7vjVr+LvLSxXE7Hk1Zhauwm
oG/I/cS/jxTiGzL4bAy0yE2u2VgkIHGi6EyJdJ+M85s9F4aPHCfwjSqzX9q5K2c/rzVub57UPstv
a6PYdnYjG4pEdvjDQeEx6FMY6O5QU0+L6h7AFdBzOHQqGpsdLBavHc+A5eejbOqf2GYqR0vLpzer
q7ntxlcNP/gPfNd+FbMbUKBHubsKd8IWf+ouT29xEqNbmznKDpq++lFZiUbQ2u40V7ffhb2nJJZ9
M+Z52BlKnGxdJTtHiveLcF09mTL+Y8blz24UJuWd2jloIEapsrkYZyE0NsokQ4EJ8oMnjPTvgSJR
NlkuUKSaYqXDg53Wo7fRBeWlGiDAoyz3ZOQTSn6YnrdFgvkL6sRUCbRv9Rx5B8uj8gnwPdvWAnlM
0wGsNICFb5o+vFh/u7C+r0OhPQy1OUFEr32qUNFOLcmIWchdkngZyfeqxObSMW7j+LeO44lxL1vb
PUx5h/zhCEBZBuQZlYOmUFeD01Tv4M7ryIOExukXUA/1mpEB26CvZG8Ku1h8ZOcjyyMSm3b0vc5d
+Zx1Fm2G9JtD4R5wtyPImNIo5iguo5f8mgpMF8cB7VysFv+ZocFUre7hBhg1gdWL9k7xVttbtSVO
kVWQlY8rdxMVqvEB8vPnYCXVPyYqmNSC/sRdV0P+FiTrywpxiKHtfBWRuiPOfcNDLbX4tQalsvbW
prZabQdxnuTYcsbahJUO0mX0ziFklQcyKhqwv+QANmKb4MVw6zVTfU6UVreeTq177VoIKV7zBC34
5WAPuvA5GJCxR7u/rEMG7IO9E9v1pnFT7en1RgvKEwDR0luHNMNC8K3N0tP6hmX1ORqszMQu8aHU
wkXts+qeUwik1Yyr+9rDkyraZm6Ihc5ycGRnQ726Pa09T9e6Z6xkIAQcJOnXMR2PkGPvFTYsGt6w
NgQlOx4N7EWXN0SuMm3TOlVBI3AGUXXy2ulUH5aDytKMA4k/BdLAcT2DVPdwCktUoL4uGbnZCfHV
9PMz5/FQBrE3PaeEdMdkafqzCbFGK6Q4ZblgpSvb5B+7tdGVJnZ6OMJ+ZMPvCk/cN3KawWRYI9Yk
hfFWjdUvkSI0sR4jRasGiFN6BxCj5put4Weo9N6wXc8tDD061djUBOvRQaXSg/26tQ/NV9b7CjCM
nPKTJ4ggoKLFj7VBHKXc1mlYbtP/jOlTnPtR7SHebevxY4pGUF6hh/a3uc9EbDzdsjOe6aww6YNp
Oa7dRPG6ozYDD1lP0QbbeLKATU4ef55fNJSRR1RaD/by9jqSO+DuIYLocNtqpXMea5MmDbNdM4xH
J0qcR4s2+nVMFGjmOgC00oxgR+NIs19PJiMo7mjJsacJ2yIA9dts+YLGLcDmf11Pdv+UuRJuYfYD
jMI25QGXTsfiruk+u+tYa8qN1FjP1h4mpuV+rgHYfXb1kHfN+T4EuHFbh0ZjppzXJSq2HnX0XMem
OTxpBQ/G2pOt0h9aS5acwR9dm96ebhXgkJfPIViQOFoNnm84RfzquDzmLdpZ9qSbPrVdKsXGED3W
xlPFXi2N+br2xtBtrrF096WexWkwN0sWWNaOvx4tY1b5zNJJnTVpsvsaM7z0j6eqLHp91dy1GFbZ
Hwdv0bFRH2vDfYSCR0+1+mssNId3GavjBUUf9dFHYXKRmv3X1wkp+xSUN5pm/zXmYlfWjp8XbfoB
wQpkhAJrtKeLHiev7ejlV9bA/EoJ/dRDgjitPYwybdVfX3qZeGit2R7/a2x9m9WUP2UbRhutqnNA
PoVzXxtXkiV0IATAUGesUhVAutRi5LBJ4ag+ZRJWzzCtSK95Sbxfx/K4IFeZADEXRVkFUx2qPvd+
eFxPNg08WktUig0T+E+lYoeVMc1uoy6WTzlXj5ZE4Qt6r/JZpojcmkIJAxU6KF4Pw9npzJ4vgIMC
+NSGQipIKc2WT3WSya1J3ON6cB3CZ0wjed94R20aqutkjmdbip7fczDeG3OoTt4oO1BBU5S/yKja
FtVWUYdq0zSO3GhWNAM8CpudqRjOS59C0Uj6MF3sx7b4uH1rjLCED99fwqp/sfoIxXZBTQpews+w
S3aWQPAgtdjplEQAXqXVhzG2f89uAYJNHtU+gjmhCDDdaq9vWmKQoCH6KDz8hfTcn0EJB2OsQCQN
Wc3Xah/4GNj1Jhh0VRlOICbeNenE+4gFgQS3CiQdkHLf62d1Rmuu1RSD4gLsJFfZZ6P+wb6LyQb0
wqYy1GveZUfMqJVL3VXQY/vBPeY9BDjDeE+aIWH757JPBu2Z98J9zrmlnSYq2uQ7WpKJRunnxdTC
mfLVESdd1Ikp3064AXhVn/rtzBrJZvhF7e+aaLzXRYRvgsRgT7UJ7zEyLmaTqDsFYxS/jD/meX6j
IrSJW63alXbrnvscNxgSAbz8aqYBBXjbqM+Iln0DYTHiQtf2u8oR+Ljqenjti99cRpyQWzF8dJ+H
wDENKrelol1yYtXcGtW7kXHloc7ns4XgbCQAieQKloupDidvSg+NNsiT7EK5xT5y2DSOE10yV84b
tdW/RSP+ASCmum00Q9FQ5+puAf+417r5riRxfchRa7wgkwiuhDVlmzVOe6nKkiyJPsDfmsMgqqf+
ApDg0EkEGVuZBoWs9l4+esfCmOpNRtzA1soUvoGbViD77mDVCyIw6rStOdjpDoDwT6SafixmogeT
KnnAt9UHwOG6AHU2MnjcN3ajANdL2/as0aKTAFwLLQl27J3Bam/YsG3Un3WqT/DqTHkeABoclSXh
YTT3NaLWlrCaEIXbqKMOkgmEWYoUyYh4aNV3Pf/R28o1y+D5Io4SZMkd9PI/s2vUJ+pvKithKtFc
U09TWWsPE4aHyW1PudeWQwr+xqkDoxDxpSvq6BSNRBi5xvM7CXx5sq5Cbm9Y7t4qJ2Xl9GhSOPE7
Rr0EmCk5VLuWci/s6adrqu5ldNM2IBXYClKhn2AHvNWoLdnOMeoFjhARZBqtwLSslEum5BtEgCIY
kvh3k1e4ZMfmgbW8T0GsIG8ld3yh/8gMi5iRNDzVB0w52tp6JTGi+wnosk2YNE/PbeCYuQ3ub6pR
HoVkHkwUM5iHvgmqjpyALF7RNFUvfRxrl3ZpHBPDSgcSZlb4Qo/CrdmB1BOazg5FcTrmXqvZRmnq
BoCydnEZ/VaoPKDEEKMoRCrjV28N1UeLrDmL9qErsLFzXDhNekQNRB2hp3qExy9RA5BnvrMjaQPq
nnVlXrE1z33cAN6zRBX8ecdaINSbCXLxbfRIsEu9m6gKRw+EVVg+2xqEUqh24PDN5DKCvPSxzSKq
YFPYpSocHrMleT1n0c72FvXZuv8duWGOQJkBvNHVM0AMZgHwMNyLGatGHcK832lQmdo/A6TBGNjv
tvGA80nbIevs+GbRqgFC0+VWLTsQyp2CAYumKshHohcTRSGFhcp9TvX0GIXdXEg15sHcTYii5e0N
9vKDTHPjW+jJH71JBwWqh9bRsd2TEvbeSUlD92QtOJ066X40rnepYqZZs1GYxrK6PswoLGGh+vcA
EHVfd93feB8YcILtaKtU6fQy4FV0cUgelwuBOMr0Z+a4Z/APE1H2GPINDn+P7NrJbkTAl5Jkqxtd
6DclJIo8qUlUtJFJ1a2yDrVbl76V2u0e6HoJKM6zAN2wGOwgM5+cgqKUXqK5hXTss7I6lyxPqW3S
JNlXU2vue1l7f2XeG1ymTm3DX7MtN3DeWUu9BSKj/IqNPiisPDrpY4Q/Yq02G3bq3qEHeLa3wIGC
O6EkpYRs3joI945VkvRQzQ0x44s3WsNrNqBR5NBDTCbdtmb0VuSKff5q6qF0Prs2kf/RllDEsPm6
WiGxozdY4BjdHKBn7Xm7MAq9QHior2lMfQFbZl9XIx7F0DTOs0womxJ9/M4KfVtE6XRSZ+SbEIq6
a0n0x1ocoqDqXNAtXm9GdmcsxEuziOeYxahdVFO296Fvp2ubLDM3Pa+K2ruMCXVrme2ryFFFkDn8
jGDCjkrL/qPrMyIPK/5IMx2dQ7N8tYzR3o1FzP57aUL3ZfY6eGitlmyb7p45TXoSbA9OWejEG6OE
AAAbOz5btnnXIwP2hjdyR2H3OIC4Ir+XbAdF3mcMKknssTnrFoEzLT+sGDB7qUhDFQaWaFqL1xUI
zP80Ske9qEfbtPSwyzAEklphBVJjzL2WNAt+DQ6y50shQJn1rR5i64rhFhwJzEA9ONZRDxprioaJ
HWfIe0mNXBCUPnKjlufGnF5VMY9QO0J7M6JKE0xLF5mCKehNfiwzcwGaOSKDV9IhPTlroIs8szyD
yDgME4wU4ErXzuzuSov/U2Em6UbHRHMOVsycWAj8FvizrTNMBZyC2b2OmaYRCnb5zaM0d0qa+mMG
bvSO1wZow/KHGOLsXS1wifHa324ZcnOvWQJnSRXIWWenk3FDOZ6rvazNxBIGwMpTNuF6Nhrg2KtV
a6sA9gxBCkyyME/rZXCtfItlVBzzpGLKHjtng2E38BBKCoDgyjkoUUyLndLmubADkynvZdCg9EqA
AvivDbu04e8hORK+JCRYD+ksPgRScIiP7ias5TaOM0JwX/BGALQ3qcavi/5vpgRZL/9hX9Oe2yHf
y1GyTIIKTB0srdUUklALj1PKoyO+l0VlfENCHkXO8aGnkXXIBuUxkwRY6K3qvjYX44Hkb7UzDok3
Cqr1Gy+ZvaOIrWtCKS3IdGSVWrVA+M8AMW6fXVOfLlqWvI0qu1RRR8goCijDi0lTHaJrkzb8PaBA
H58KEFEuu51NwRssV2V/Ckdk0z/d4GhPYLsu0tjKxEbAZJ7WFlx9kfXNpsxs7xUWgHNTp7cZBN+r
ARjBLqJmVyfpt4rAAPnKGGhlRTF17c6ZnhPzVTkATUXZp50riJ+MDPiLtSmizgjqquwPsCPKt86U
zWGELRKsXT11GvDG0sIvVGleCJf5f9rO3uhV9HuylWlfJtl8RvjjtZ8Be5uund4ipFxuUaNJKsNI
YTq9k20tadf7Chq4Ef0fY+e1JCmypesnwgwtbkNHpK7MkjdYdXUXWmuefj4WvTc5ebqPzY2bKyAC
HMfFL2BnKAkScxk/b2FquANSwU7IJmMR7Jx5zI7Mop8M1jnoxQ9Z9tSFgMV+5vYbpmXtNVswM+WC
qwtBWFxN5ylacKO1MalXgBHhgiSVYNKjL4pi+Mf4v1mSL9Wz5bWrb2XAffVa6HS7rEgJBejZ6CCn
tboKDv5pwhHyYoVvcQNSwH8dmyA9BdB57daAWzSMrwiVo26I592qqyEYIcENZSYTBjd2UPJeBDek
oPNTSJLjH5PbBDdwWdZ8ZLDKL5GovNFWBZfsItFkZgUJFhZ/b6gL0L5uq6MgVCrnaYEUMpbNbkUP
3Dpo8Hrwd4miLesI5AZgsY7sqnx3lPyQqAEOuX+a/QCKeblxzXJGiW34RFtL1PkoUEXJHOdsyi5S
M3Ja7gyyiMHfx7fLSaSWFqrTznay9CC/MkFrmg1YhM8WV79z0KhnURhxvD0k9+EKhvNXtzy/0Yyc
S44atewBS5DI/ZdozBSZLS2M7ySZZdU5LBUd/5nlN+XgPgO8My5ySfkZOC+HUTUgTtJXR68s/5Tj
0jGAY748xvUJS6bgpXKfXRdrIY1ueWOpd2ekVvBkAvSxYn+lNUC7ZYd6nNLxqOr1T8EDSzAAo+5q
+HWspyI5klWDjRlR5aT08W5zlE3vFecVqsGPHubi0WtCnqiNhOipTZpXefZ24j4NrPuc5tqgW7eG
CL09hu5sbxW31GH614Zotm0PDeywDoS6CQ7yuORpSKzE4zPZSVRagRXqPvvK3c4r+vyGr6MH+kyi
SwARgbahnCu83ulbhmQGiADMGathjEDfReVoB0cKkMiukd/W6Jz2oKHs6CLXG5uGNermELfJ13nU
b3Ln1rsEtXRXWOl0kHstdyVpC+b/rYb4yoIBkGciR0hM8tbmIGkJjBTHkKYLgWgi+jh0n+TBr01T
bs3WGqSkZuVzV4FhP8itkB+p9zX3pw0Kfc8KOqNcq/qjXWxDkLtc76+ZO/0M8Mo4ZYwGaHWvWpW3
MG3DUz5DdG716ZO+dB3y2c5i2znPwQwSGDu+nQqdEyXcBj0hK8mL/+fC736DRLG9guyuh/pac316
qMngUNob+kG6APm+d8iNX2wAWeOnFC7venNXOMW7t+YdqOLjHTTYxisiWJNzczLCXJuPsRv+ULpM
PW53mE7wpjsulO6tc1H75wwTy5P8lt6vnlJ7Vk9oNPbzvsnC+3bQFWAeSz+0vNZypMT+Nc/ryhnh
gDA5SEvo4/TEEIapy9IQ9BFpJxOO9dZ8lgp2NVPB1PcDEmwXacFjZw2XKbeYllTH3BkwPnIXcOW/
Xtcu0qsfghX2cgO4wgJI2dreHD+4+gJgNAq7XuRt6N6WbllakiS3vILVn6VHsvTZOfpONYBZSZ+d
QKGPlPoSbG/ruya6RqV8rrzh4jXmXlrCegi2AmflS9uwQSB9IRP25oxC93V7w7e2LHmSDJZWqPb9
qQGkdw6d6CRlpjR2qbEd/7EJSlqemsTWYyS9Rj+US/JD3tpsy8q2/+56sJVjgz81rwFcuV0KPKZI
Abn1Ngjn5cOhexBNA52J6qSf8KFgn55xgTzxwdYxBnWe8rl9cRgbMD+811mxmNUCj+3kJQeUMtTd
nbVgVeexfMkHtzuZ5sxQotHVgxoUrN30CMzs2OA9Ce9gyhe7SHMe6kMQlU8O5sXbg5erSnJ9nba0
ZG7N5MMhxZC2lx77QWmMEtRLdy0xPYG+ZMZwnuTuy0kK8IwTmBWaXe9Dq9/LWwKrnVyJvssdXONb
biGiJPOWCdfgI6S677ZwKUJuWBcr6ZV1cKgh8YJvGBP9c9QDd0fG5Cj3WAJ57PEyPEEolznylP6R
T/rNi43spM7jXWKWCJR53UU6GY1eu4WzW6KeewiLYP0CGO2fkPKzq5xQnrzE6OnbhQ1jR8Of8+A9
YxbnrphlP7FffTzPTrm0iK0zUDXVuXLc9vv0dtQO/QTxfruLZebQkybLZyZzM+vgW9CFhFQCL+Ab
uGSDkbiH/KhUYW8NyomBLsqoWcdVx0wGW+B1q/PkOtcJYA77uWfokWgUR/Y+wzFsHV2ts6hICwr2
3HRt7YThUj/WRmKc5Pzyu3w7Gq+t/jQbeXtSTeNFnur2aCWWd92v2Jii3VgUKP1DIf97grZ1HIp8
+yW9DuyYnpY40jB9AON/1DI7h53f5sMDguzmBWhadRPWzhB11Y228LsMs2x9vvIktj5mezB8oP9K
oWeak1cfLAjSyGI4Bg4nBS+BSw9+QCHwWHLL5MlIsw5U1h4t4MF+gW/IfztzqbD16NuTXBv00t9v
N2ErlZhU+f+firHaCHvpYevq5cdIch2Lb2mJrZlzhO0HA1qEGWSgq3T2RcVjUarIZdchl0Rx2ORV
W6Psa/8Nq18/lPI7340y1mPL3N0DC7hnQxB7DD70Mn5lc4Sla3lN5gI5mH0wmT/QWmE9OeyTS9GE
oXqU6mvUX76gEWCQLkjXcZy0VBnRbcGWN80ZWw4aSpEaMLFlECZ/ZwtWlKSk341l119fziNMnIex
QNetJ94ATz/Z7FLNe/R6Czah/nDlh5j1TXd19SrDMhnUSUyC9dTLsFCSbASheR1AANkqS5UtKbEt
2B7jlrdd48OxUf65Q6iDPow+UzrODiBAfpG0vHnc8YRp/FK+/vi51IpdpAzqu2GkPMK15c0/A4j2
V2muEUq6gKaXZxB2HZIb0lL+OSpHr10VoJzm4pbp4SMVJIApsk3hPnBChOAhpVvBNgeUAgm2epIc
/F+DVufX9dcvLXkle2zvzDqeWRuz5Hp63rF/8t/3TmJrLYl+TMtB61nf1fp4gY9HKRobG639ps1I
zUq/so0e5Nh/ytuqSOk6zpboFsjz2JISk+P+9azvpjNSWyp+uNQ/5X0464crBUuHj9Fc3YUw+pZX
HA9n9iqqeZ2rygsvAUspkDOhETF5X5bZtmDLmzM8QaHfUadqDaJrJelu5eRb1XclEvXNAIQQW/Br
i5aXRd6T7WXZXqp/zdsOk/dO6v1T3v/1VP6cL+T+IgbtNx5cHNoY1i5jYflwbcE6k93S79Yq/qn6
h7x1PrGcdr2CnOdDnfUKQ+Lda8rwW+28cC9dg8xBJbZ9o6UP2ZIS2wZkW+UPeR+SUs/vEQzof2k1
kghJYUPk4+Vk753hrTThNSq5kp5ZymZanVXZSfeK1617B0wFbXxLK/NCI5e09PyMhQJWlKzMctel
Iz+w2nkv3QOr/0iyNigD/01XWzsNW2UNQXqXopwhYSL+dvin7nZrCo5M+rc6WzPY8j40F0lK6Rg0
KUsWLkyvQZ3NQ+fo6byX+W8CwIDlomR8C9ohOq1vvNyULVi71S0tt+tfk1KwvbqSDFhI+bv7lvSH
M0jenCVgJ7SE12jr7NeB9Vouz2c7ssGrhMlbdrVYGDGWFZJ3M8etmhwrgQwMtqTEPtSTTnTLe/fH
peTDIYNXKcfZeAAV+FxDpcA1QGqwUm5oIDmWD1eJI177Kl2XnyVZdpE7UyZ9nl1m1dk1mWNd5GXf
nuj67r9bzHw3VNiqSkweb1T0rOitldZFrtxB9MSII2RSdLSyh9kr2Y5BzUWbHuUVXdcppQWMsx43
3+RF/ntVq1aDI9bZbJ00bA7meXZNkAiGJQ5pTYK6Ybdyt6V9K1DQPwutXbnoDjuzhQEZHfK28mHp
WnA2df9OONsWGwCRinaN3FV5LnUGlUmvircyhmcifHJ9ecBzi+hOu65nfrj9clPfPaJ16rredZmz
SHR9zSM2J2fPnI5yl+WyWyA/YEvKjf2Qt87qpOQjmXOrKcXbX9LDUN/bWOvtsDHEKi7I/S9dEY9n
AyHAow5jliTUMwRIiys+k5RaOntnhoNMz1LqecA89STBu6kOXiMtO2vLOdSkzh7KoG53UmvusvGi
zKV5UPsMkN4wFLsm4lWXwMtcc297ADw1MEX3aeKe1Ci08iOSQRguM7M/sioJanhyro0eNE9wsthr
RjQW4nnm4F4Uq/epP74tiPZPATKwn+Df1AdU40ZUOUhKXobgUZawPVGPqEDEdpV+ij0HZUGze5hi
tBAcYAsnnb39s2f583NaNb/gO156Uyu/jLmJq1bq/8hLhuQ1PvA3P1BBimfNW+/N1k+P1Xp2dv2A
DQetRR1nGHZBU9df6xlML1Py8rOupvYeRR3gVRGyXWqx2AKYLCXPuVWh36SqhwqJYJShSnDcGDFW
j+NSwlISZgIDjgJhop2bwi4f5ympHiUmQVYUDrpneY6wMIvwVhEHh7JCfsifhu8mm2fnVl2k/DK1
MrAjQYnjsCwA71yfmVtcxKheqxA+DR8jURUFw0ObFWCCvHZgPtwU7g2kBttrHovtLapfUz9Fz8MS
QHSJnn01+YGspnKVrDLDpBvdRVS5CoTPDIvdGid4blDDflbZCX1OFU3bT+MYMIOgILY9oFWpzb3M
sRTFQ3Y3DUP3qCWd9zQvQZ0B27NpW7CrqbEVhHqW7rXSwRVtYHfGnDCbG0cdXRj/rymJ5sc1BZoD
5V+HNrcdX0WW94TKTLSvwnaH7qlxdDTLPExTk6PxBpi+MDTzZjtAnYG1agfd1pN2hxU8Mhg4gJde
WN5XUO3umyXYkrTPc1KwhjogbWTDTSv1Wz6bqbHXTEO7SVBMwX8yi75S9pMHy90LUxabETV4630A
o6499t+TIf9msJUOLhy6P++WCZ8ZZCJohaJCJaaf/2K782uYJ/r3qUlAKyCI8xaMGbBrdLCeZo29
ZGtKrLvKzfub3sftJU3j4pFHoEH5b9VPzajQuLLUfFCN/q1GNejBjZKnwa4aqK9K/Snu2ThyEHs8
SlIK2Ar9jPx6fqzHXY9xx25aqsdaiilfDJZrOY4dbLIcBdotfcbh3cFW/sNJZ/NOTlU3pvboeOEF
chhOnRmyaCc+ONVh+wVtkPwOwzlZz1sbc/vUdO0xV5G12ftYLPdB9opR4cyifdEwV7bNO4gWzSe4
5/0jS8dXSWG0237CtA4yVDYi1rTUkDzHKD8elLhvqoseF66BALWh/bBisUQVGHT36Kf19/XAsnKZ
onYiBQ5KFldkMBPQbNwK3VTaM2Kb2l6ScnuyVF0+VQ6YsOX+2OMI0KVaBnrx2R5/r38nTXL/bBc1
nLPl/qE6DSIvmzz86Wkz42CinCJRCapghuG+paW1jS0Sku8ypVhKOsgdh+EJ4AwIvGDYgevCUqGs
6JT0+ltdB+Glt4cAjfew+lGWJymPh7A+pTqqTdWsOCxYKy5u4awHXpsgCu67JRgSdE9cwz+/K+j7
FDuZL4Fvx0coDPFdOWZ4GC6BxCTPZJaNZYONolqsRQ1+g/9SUQ5Za29HdyPmgP+XQ1J3AF+haueP
p2m7ApHbl/GxVFkN3H/4dVJbLjIVpd7cp+3Co2Db0bRaGLAoUj5ES5AjMPEgycn3USyM/AHyuhqz
uL4UlyrK5butksRw0Lvjw9exj8zBscuqSlhWHp4Yk6LcnC8WUHyUpaT0w6GSlAu3qI5eHITA10Pl
au+OyHTz2JUAND4WLL9qKmPIji9zYX9LsScFuTS76V07VemdO0YATjSUN7uMfUaV3YpjUoTaq1qG
w72r13/koaa+Dnahvuph/djRwT6yNw3TBdFBvn69gf6XU7f6nQ205IubcSo2c8qHFDWDL1GlfIWP
HDxJoVkGD34R289SBlL4mEKo+5QvNcf6SzJo5pvmR8VnLblKFb452avaNNAvH8M6ne77QEsfxiVA
3E8fdmZSE7WbeUefDRpvSUodiKZs5PjuX2oy4F7qsnYJcyn9knk1Otqa0e4lafTNcDFwTT2UpoUi
/s62uv4TNlZIF1mjfowgVH5pemwRVPh654Vf+QUoWHmwM9+8jFhmPpf2+AaEpvtulT9nt3G/Worb
3rIyQjrJ1rvvzQyQQnWs/BkRHbR0w/534NjtdyBb+mGOcRG3G/9NA3yGhm07gPckFoftccYaFr7w
f7KgRf5d+CFPtxxQsdl8Xw5efcSvrURhzineMsWyb03aTWhu98WbDmP6E9bvOylUgLG9gcD4CpNX
fZAs22/YX3CH8izJETWJq+ZNyV6SdeyazzO7dJKSM3aD+qCi9abDiL4LphlcQmGFxl2NVgy06NpH
hc3OH1h0j7sDWDxkPZGWPVb+4NykpG9972hqg0W7w+1k9ul5EIyJvvRq1e/h+EQ3STqRagNTiPo7
SdoYEeEDqfv3kpyV6afLN/9RUlOfPdNf589GDL7HH4NLGA3KS5q16kPkQyMOfeyqhrx6BuhzRHai
fym99nMSt+odYIXhRddbXpUYVfkqce+lguSji3gqlTp7lCwJTFSOIhsCQ93pGK4WuMdmdvAi1WPo
aM+5+dI0xcnt3ArDwvqIjHl5Z09OcRd1kOUWseDyTlEJmq5ykZlVp0Ps9YiO21HzFGoOVuCT9YZC
WPpdtSrviG5meZEkHB0g9XrxpTRHJCmNHizBUk3rJ3+Hph+omnzEXVltAYpX6XdQ1NkZOr5z0tn7
+G5bxl3uKtarGWbOQ5lYACyWau2k/jWBlrzyadMeGNZpuBERc5dg1lJ/zwpeA373P3lbFYlZSvtX
1eva+Z+O11sAMJ0dP9Xj3DyOSgVcunCRvgPVZfIl+itX/c/mONhfGmdEHyjXi/ssNGyUjasURNww
f+0r90WqjkZ6X0eG961ucvXg1rH1kJYeBix1jVoKurCfoSP9UhC/OsbF3gU2dK+WvFTuGP/sNABi
luE2T57ZBTfFdpJzlIbqK6oq9U5O78zf1NJrfnXsGwEjMmN0GCfjwpptiepuab14NprjvO4OwpZa
vkuyukAZF42q+5I+9d4uw0Pv6/GtRpz874K1jhSXWy48EsDPyPgf1DlQ44OUh+Ae7+VsseOSaVfQ
CSvHvK5JKdY9LRlPvNrRWjPQ9BfLTKyzag9wt7dTWI55ZwMvvzmhpRxTrdCxpRqciwXe94rXTXOv
GaZzspNsep7wcTn0rdp85m1Ugf64zg/Gzi9o8yi/G+/NHRKGpGNhnV5e7bYwf8FJRCzSpJ+n9fHS
ZokDSSWYj3VV1Y+x3tYX06iGW+S2Fu6+foktQeegjwVYlY4PZqZeIovl9/73OBg/J5Gp/KWAtFwv
lOUaUnGF9eeUDj9DRXG+aXaToXasza+hjTY4Q5TgCQq1e84WUXFV8dO7Po2tM8sB6ZMLFQiMc2Ox
fkZHZvtz+J0O+AfkQ+VPPcAHGXQSI2wG4Ungmn9lKCPrXf8WYM3RtJ/6DswyOsXNm9cyJ+z6SnsC
t9EBz8FhCd6Vc2Bxzfcvum7gQTU6i6SBmuIWp3XZncQcp2YLEAmEhy5B1gX/mk+aM3hveep906ZY
eTB7z+MeIN9bh2l9k2RnoDyXO3F31eMeYSqNcdm1K4G6FY3rfQ4gpO+qIVQf+qr0P0f1/F23Av1R
UvOCAHd060mqeppzF2mW/yypsA/ObVqmn8xC9z/7M3uJhdW8lobjfPbPo58532M+led2VNuz0w7B
j0I/10Nt/yhBZGGZU9WXIRiKb9jc7Xsrcj8xj7zH5KF4rH0F8fwA8kbXh9puzVsKooIdZ5x1FybL
eEbsaOIlQnjNiIy/xO7QQkwtdILu81ahMWrjUNmddRqwFHzsloCGMR0avJEPkpQCNmyLx2bGbQvL
6jvATlw56CrQDRiO7li7Kx6NJbCR4r1zFeMhd6r5E6sA37oymn5M0QL0aOFzoAOF5F6qf4vnYfox
1pG1H5f8aMn/3/VdJJe2+r7rcx7gafsmcBF8+8/5t/x/O///ri/X1asB5rZnHs3civcDE/aXcpjq
F90x9bO95CGXUb9IQc7kd82TKghFNi/lkvfhWL6cyFkp3jnW+SZKYC1sS69q1BMtI/s7T8U+2svN
01ZNCsfY83Z1Dd8gKJ+UrLUgTML5GrV6CI4O7/qhR8fmkI1a8STBaPK8iv6LvtOa6qiHiXofVBDx
6KQkgUK7et8ugSRtQ4F0v6az6tAzXUPr8T+lkr8l5QjJQ9vuLo8AtG1Z65m2dEqnN4/uU8nt+tlj
/4Eimfc9gc9Eoyrzq+fDJdVH59Nk995PAwE6Vgu94clyXQxHE/RWilSN2H2FTQzx+NqUysnQvfkr
igzDueOsInj6BVrWVa4RZsD5+qq1HnDC9h79TmOjazk35hVPOnftM7gRC9cBwzjpTTve9DpEs3sx
3BFHndVcxwoLyLlMvqRAgh6t7qMLyAomeu9czdQsEddp/ZfMSZQXBKK7g37xsBFL5hlNFwPtGETI
HXPHEAReTDzWZ6XK+jOTP2Txjd+V2f5AYmT4GsU4wSdd2z9FTa9d1LjNrv6Ymo9hoOOJoZTzlzRM
fwM6zH5zcIgd/E0xTdSxsP59wU/mbIxd8FgVTfNSLIGhMjwMC+QSlwqGvlCRGiAbVls+aim8eCST
1ePgFd2j1JdqGDwdMY2cMEBDnCZZPNmBzOMl2ycvAWId+Ko16TOiQxhEWBijGZ06nvBBqx+toEvO
FdSahySDVGGM5nzvuCCLYcfbd042RNcCKeM7z4ysK8sexc2b5uGWVeN4VdSovMuMAmMfv4/uk8ZH
4mlw3PuknPB6rVkkibrEP8Vtq+LAoNYn1ytGiK6ILiMA1T+zP1Ee09jpXnzUntANBjtIjwMaqOr7
17nD6gdz5/EtspBH7sxd34UsSgWF+rlhD3ofjqrxZXRdtLzRPf2K90y/q6JpfPDxoUKCOk8P1RRG
KGGhH8e3CcKHn85/JI179PEj+8budYOuTbRw7efoFSzp78hW5z+UxPiDhV/o5VbAQnng6qes5ePs
D+a5X87gxvh3gAMrsXgYmVDZEyKdQEz+KMAl6p350wNrwBQwG+7QRh2fa4zUFzX+GdG1+sGzpg4p
ZN4AZkblJWs0hGQQ7xsfY9RaGJSPl9xUojdf8ZxHR4NNK0bwodlDubP84dKnw/TNtJk7aVrw5ha8
KdqUF8gGqOO3CADgMSiH/iJH6XFyrY1Bu+WONhxYSyxuMIJipqoLMtjyMOTw292aZU4IIkoVib3L
tJcSyfxYslUfM9En5ALbeSSvqlx4aGzg7TMcAx+tssXKsVW6Lx0GlrfRVzPkK7glGXrbrFsOMD2W
JIp23nFqC3wul6RuTpCWTKu4StJPa20HOzHeYfIASc52mBQsgZ6H+D2V5lTejV5S4WBBTIKtjsQk
D6dxajc6EKUhB431fzhuRjCqhKD+v84tyXeXdvARuDIS2r3L2w6R649ROd+y9FszheEbfa6/K2LH
uuo+3Io+N15Vz/HPxhAq+znnMTteET/bVXGRlBxkGt5r22Xeg2UpF6SL5keva6AUtnn7tR+damcM
TvCzDZQ3CEXen6amnXKX7gAd8H2g5XpEBUR5uyz+zWLGE+og8R9VVMd8dpr222J3v0+srnxgnftO
RcT9AaJA9ZBrVXhCznTeJaZaPWwFUsoA6+96JpY8Revs1e4LEBmcm5czyCFScUv29ujsnKFmz/K/
F/lwamVM4Avp/pcUjCqCmctFthNIMh3UC5tf8e3gDopz340BBkRYh+L4ovQhFBLdeTZRcnxO7aX3
1QoQBmbornkwfbFUSt2Lw1LBg6NiXBKrSP2vySUPp+7hIVoCyQOCqR3xRWMXZCndCqSe5FW1mp3M
AVcASba2kR8jZGEOXTyxvF/Vf0QQF7xCrb9rwQT9rS+nL07JpL2eGv81n/P+AFSsf9G7GDVMZ8ye
XANRlRgRt4fJ6odLAaoWBccIzD62VVcr9dAEWXrxwVGjxzxVq1PGXPdZRWuXFQNWr1OrVlhYL7LP
/Lpwz5q3+zWxUUCxZtP8gafoN79J7V+l5d9UFjIDlHDgNSV1wlD6c1G2NvJ9LDKwodH9Hifv3s/z
4pfRxD8Vk1VqeksA9KCGLKvHDctEasFC0jObs+GzXw8NmuZMIKR0dMLyLsygAkppjoXnvd/PzU5K
4zTM8LxEU05Kp9ZOH2vF/JEsZ2LHI39K6+pVymLTZc0JoSXG5NFT2arKY4yTEPHAmqMniUmgZsH3
WVer65YlMdxQw0OMj8961FaqOplzjtmI2kme04TITboNvFPEQfdbve066pA9NGZh3/xZp+4c40oF
E+l1TLySLSKfzRMt1e48t9PuVHhUcNYj7ZzOSMVIgQSji2rQXlnq1IoyVaftGM1XfpVzibLdf0/z
rorlxHDI5OTb2XpsOva9M5WH9bxS7Kcxl3hXc7YVZY8dlnkwbA8i2HJ6ZaihCMJgfXegFKyXlB8Y
Zqp/8kzzy5pnyC/YLj55CU3Qdzr12oTt4R//01b77/Nqf2YBug3rb1jugsTe/djlx62/SUrWi3Zl
9hQj7ApV/Gy1rnpXLNWkgm/WLPNIVEokmOT2S9R0O6Qbhj88doQelG44MdrATm1sHpokqvY1BhZB
BNUsaPKfVtFMaOiBaezVqx3689nxur+A5U6HFGFFNfrV6wnWkaaNH4WHPpg3dNcwbf+sM987MWa6
c5EwjSo9Omj2tEjZer9sBYvsuNspNR05QrMmcviuxxpjg7uVWydfmGdeIOF9Npve2/W8duh6TG+1
XwEu7j5rwcjJoPmhiJ089mpz78TwLytQTyzoHFNWtwpT/xkWw73CrudUYIk4IcFQLht+hcKmQwLf
9wKPmGmql9xFivZSt4nyrMZMeUv8jJ4r/85kLIK93JI1jD00qTR5WPM0TFx2czFk1+2ogJW8Q1Yj
uYRvqvIsBXDQfrYzjKuq7aFyzq9N9dqk5vA8MBBqnRot9Jwp+TADGUG8LOaHBJ+VEpMVHHKwPag6
B2WHdtyNUE1ND7yhlT722ogD2BJMqf9SD/D4s+LOCQYL1D9BwWrxHo7ZeNILtMYkL0eB4TzjssaC
6X/yupmBBJKm+rnCRa9wLf8pWwLkKLzSqZ5bG7mmtEUXZ2QM8zwvQZQa5cWdnGknSXoQ4zlGjQLC
ULNmbfmNbX6NrNa4SZarVDq6ZOOMXWhTHCVPAkP3dbaJ0GyUKu8KUMwzpma9sGRbesH+7lTkV7mw
5PnhsLO91ji0U82O9fIjpTBK1PzOshEgXLIsltUfHUc5DEEYvxTlsYAQ/NxqWvTCnvnvMar866AZ
DwiRp/cjZlXPErgzWv/IWlmnLS+d+hwTN5T5E1WJFSiNvoHndXdLrMR6ZrHfWo/tIvs4Fz7uR2Hb
4KLlMmnzUzyGZqt0z2sah6TqVBepuQfnS3lYWvrdMniOG/dp9hgd9HPFXlHVmc+elyhPVnQXLAkj
iv8ORqv+3rFqeZvMdJkWwvfB/Q9gxlZvTFA5Sme6XjmRoxY23hXRM4Z33WNZTIe1Rc1lFIA1bneo
IjdPRZ0FLyaLZC96XLyWfjDeSTUJGJLpO2yByoskpa6GyvrBqkCOy1GSB6MihZKQPDCHG/eeGnjP
aW54z+hyzzfD6H4Efo1KyJKvO1mPk1S882MX5r9UQwHzys59+CA1GPk9q5Fm3EUz7a+YovaiBJ79
DFnUecZBrDpqoYuXwTg7z1KgtYh7qiWbM5KUAgRTzMcqZcCI84aCcmzYspVsGPs+ov9Neut+qxuy
doqZWeOcU72KT+4EYgI5y/ClhA1xwJ4lORoOymh7p638k+EZKIej3/KC1HP0YrYN3FAjYf1gZD3U
NVJMhRYvEwkYu8y4ZeHmqc8jo40ywA5PwSzEX5T6fISH/44tSfT1vuYtXn54a3jg7xZrFR9z6JvE
sGvO2L++tQtLqFsgjBKTYBCg5BIwqQU4KZlI13ZnT2fHe4wRfCmmt3AFXi04b5Vhd/1N1WeWWVpm
sQvxYQsYI0N1kHQmrIfezL6aC/GoW5g09fIT8CaCeWQL/8iqEHZDDZJFAXR3bxLoVTvOGBzVi/7G
f6N66v2KEh0NjCZH9lGK+36GISrRGNkZJP+TmG0OhPPZtENlb71j7oQFSYLOSOzabCHKXVyLEXu5
W1ZlzmifYHcAwwz6gnlUJkOBYtf9NXXmnz5qEWlRnUfsvw6W9hrg63gruv6bw229i7ADO7Wa+SOc
TO84LqjahNMU3h09TnaU/7vdbYnJE2APKzyaAfdKwSXtTu30Q50E5qXFqO1mG0V5tZkkJFVc7xS1
Ow+m/TnlX1vWCEMfUofKE6YJaDVjchdB+lmxDnENiXkhpeUL4tpZHpbEMkQbjhWyIHx3e+3WoGwR
VDYbXUaJEl+SjvfvbgwUZe6b7TVIKDraXlEyn/V+Ftyq0PplZqFyNKz7YqjHWxPawxoYZjTefH25
c9n0I9P06gblt7p5eYXouERz1+u1o0TFelViEiSOX4F28lDDWLDzxWLHUhoVBB0GHf/YsErPya9R
hhDAwhFd/qYE8oe3ZJcZKMto+Gb6C4dpXjCKcjsK4ZxKtJ1Z8MozZzpsT0ba6ZaUmKcN2FtB4KXz
LtAJJDAW2N8WWJ0ZnjvTuksW7L20AwmiJTmwxXGao+ZeskrfwtwhcBmNiK1BL44GttLzfPui+JRq
TY37qJHDAVtYY2vU6fThmiDyBUmee7roQ1QmNgYSSDKOUCHWIuV3zZByuMMYst3NjdPjiqLE453j
FgcDm662GKddkGGtG+JPfVDdilmMrvpn1n7+9NLxTSsXYV3GI/jGFhjOQaWf2Do/6lkPbzR5yIoq
3KFRxkbpXIb3NliYh8Dv9uy3N7thyh4zjU9E7lXWwUNl9U6t2j1dRskWOiuLZdVdkRtYpraz+gL7
Xr/MAw5CtosnrfO1rdv8ZLIJA4q96/FiaYJT1GJEaeY7pc/YHwEmeOCDS6cRP5m6Zu8nbVKOvtJi
C9PrJ7T/kaebPxtmes3LkvU7LImixvxeDRWehVN6Qn4pOloQ/Yq2uw+DWt3xcYSZHBbFoYGQEXb3
CL+CJ4nZ0lVUtl6DmEUVuFR7RNmi01AtHtGtAQqXJQo2p/dzqQ/4G7vNoUSionFZa+zH343DjXF7
D6sUjp977z6YkngfYbDl57GKrikWpZHGcnWvInxrxKjjY5pZ9b9jH0a2CpJqP86We/bRulHK9tLq
ITcBHbrItLnTZghXvBlMcDHDF89dli4xgmQ81vzp8Ole+hZNQzvGsa95cjaUCSKwAt6/G5QzI4p5
z/7jDwbP4dGd4O+Xip2gTQRMx50Ze5pwc1zk0YBv8seD3JsuifsyIoF0YcdTvQdMi3uGiwODmvOg
S1i6cOa74H+4OrPlRoFt234RETRJAq8Cdbbkvn8h3BV9n0DC158h73PujrgvFWVblmwZMlfONdeY
AIP9xDfJ2hoFzCmmnlLjn4rJlun1+XIF2blU5zJdf12+GNYDG2XHIdvw4pvGHr+7CjqSzS0aWvNE
WNMy029MPRJzzFxECKKnphhIwJXMiTHBHZXICY5gKHwtzDKU6oIUgbW80bZ6jdkvIiivG3KZyQet
aOH4vJbsggwmxDqFuHIWiF7ueeyMXZUM8f0CcX3t/K+2JFUvMZPPZTJ2yucgOFtTdCkAJ+mk13jl
dm6Q/hhwWDeNJpvY0utb0CFYIEBaxq9HRCJcIyc7OhZKXpCb9xAX/NBZyihOp6fF8ncE4WIfSbFi
GcKk28oJySi+i84ad2unx2hJy3Zn+C+pUdcbN6/ibV/W6DNTvXOl0ZzWlCecFcpgZlm3ic4VaMrl
OJqfnPzTMFi8aTv2j0NBVGtPXhd6/lYG7bulJvAsAJJ8h9BjNb3gyHWAHeVpSIpntaEatMIV/uom
IDB1oxZdbXIvPbjCMDcTyC6ZixdAYp3AJAnmq6Q+6syozklf8SGGmtZ4sJzE5WvLaxJMn3HS9UCd
mp98fVvtAvhamX5jzq2iwX4mQvF5wi9J1wVa6nwdgEy99DaUHv0IrU0vo4dkhglYxvY/5BsQJvI9
n92bRtO0L4OTsHlYZc1nx6T6Z03PtxOpw6odTvE6EiBbL3vieSXpsnV6WL5Izkavfirq8cMaCZQ3
1XIncir/cb3gehuEQKLRafQJVugayOSIZxiwYcI1EfbNCBAs/5x4kzZ9Syiw4RjHVlNkpcLqQrXn
vTej0kPwJ1Lg2ml3feXG92Qbqi2tnTzUnfcsdRU59chCYIChLcs3Mu7LyApoeA+9yjbDUL3iF2XI
UXGG1kVGXhLuTdkTJHzJicUZrbeDUb4A878HneZvhtdJQqDrsoK5+/noZ/ZPYxQ/VWZ/D51DWGAP
md/kDIXCva/ncdn5Fc2CzMLL7pf4iNIlebNQQXUF7G9emkcz7266i1BVL5dG7K8zeEQvzPzAKVbZ
YRIbuHf9VhvyMu7c3k5pvskaiVpyMep2iT42FptChUdIAu+D9cKqKZMwt459ld16GDE2bdncVEXz
r3K8Y9fJzyHj4KXFXeqXVSTM8oBRBT0oVuS1zDFz9f58pUgzS0BVRx0O9O3o5BB55qmIpEEavW2o
ZWO4tY5ix/j2IRul8YQRPXO2glApW3lyv+j+iZg32tCV2KMC7N0VJTOtn2tt7gSp3js/lfiH8axk
LpeZ0bwFZpNfTWGS+heG2MPkpNDGy5dlVWUEf+Yp7dfvRstXu1nuJxnalex2MtHnFTRnISHPDeRP
WlKeGzDWfjPAGWxsOmpiOBZxjE1b7ufMiPyMrPv3JWs/gqR8ku140hJPozm/pKo8DHhwCs01kath
B5INNM10SgEHYmgDjNaXblS0nMCNPnJ67k+o8m556IZmRsRdYMbBhwYaQHZF4n4sSn+QTV1tvNJ4
HnxANiqz34eq+J7B6Tmdfme+7BfbLr5YZ79O2XEU1dPCGHlYms1DOwIvz+AwTQWOat6PR0GI2L6h
DYDnz0E7GtY9DUhgasMxGcd7Mo3IEPTRx2fl/Q5iAE3BDkvGNlHvtQD5C0B5Y4iZyEuzBttUnmxV
3xegeTbWOrtbEQR7LYPjezUA6IM2dGy0q+DtF5jlF+wRKTmapLFfE4rR3DA3jIXPA5tuc0e2McoO
qrByv81KnQpzfhv5oTj6vWaYMCB9li9Bb1yz8j1iLms34+jx1ic3Fsn0jWvvVT4fdBPvhsMw17uB
t4VFgpM/vUO9obeXUf/PoIC99iZDpToo8tTMgWAxHZyKBtbn6BT0U+rdnHH3zn78W5ZEKBf402rd
v8pRnexA3Y1+GZLncN+q5MOtODcyQkZ0w1y+e8zUwydtppDWDCkPgujPlWuDjgDY+JqyobdmKhq9
9R0Tg/G4F5wzjgGn5aa6IXq0pw7ITLQqbpfxVSpE5bX09QYOz22Z62HTeRABTYHhyKmSp0aWv63S
/aZS5Rx1wUhiJEOHfWoeJzN48ByKyCWFnF0n07UzUGW3Y/wxKu67dbR3Epi3N0xnB/UOckoRgbiT
Rkk3tItBieKdArn7CoMQo1OChOagHfaTw5vs8TYSebKyoFtVNNpewMC/72+mfK6i6nGoYERNhWHu
bAdmw9BnDwTAqxi2PRscleR98GPqcTxZgMg4jbkHP1ZPhljAbgbjh1CQxhcjw/cyfvRDsEsmkKJD
RkZxUARRiUTQ0+AoMcZHtWlw81CEdSIPuwRFYDTNCsW6OFTr5B8JmXz1MuA97ODj1P5Yitp4mbk9
G/g6eXYSRkPC3AxDMedy6bIHi+UnYjoJVxP5PWvWnZKs+UfIaLoR1khbyXmOB5+gkvrLglznrz1T
EhaJYHHmk89Zn8eku5YUi4mqb6aApiH5IqCuzgwQvVBrv/g0LUI3uWRF2Pp7cTkBFP6kb/yArUYu
UeGPl4RBdnNJgFQ+wFHtXgu74+6YQ9mv5q07VZpivCw2wqcGkyW+jST7N6Fnq2u3uRCyXA3vTc/P
bjNvLdvVFFaEZmQebAc53hmzbo+ZUdw5CQU5mbS17dZ7B2Wq69aZgjad9gxpO4OsIgShZ5kmX/Ct
YKcWePZSq+MO4KIx/iH6fWZNcYylo0kGVnQrb6oWjBmIe7EpcdseVjfpowEiZjDnYb66534M8KaO
v65xRdTyKSOYtUaEBviI965ot4wy3uWTEDuz7t6BLFyN9Qrxubkgmj86QXC1DiyG9Zv0uRUelRAe
KB+RYNOZCXVnk4GZxIJe+3tMSy7RkN4c5pLhHrkwFeJ+5iMIyGleyGyX9k44y5NtylOXcwemvMOF
IFSCruSv68VTVCqIw9U2teQ+k/pj1Vc4Z55LHKkbckG6bWXxPhElfsMkBraRlfO6ZFZJLRcJ3n01
IPNdvG0h9JA3e7g2rJ0k8GgTuMajaMRuAnB7WaSaDRxURqEWDNT7C12O9I+Chc1wrkEHvk+p82VL
Y9nF9gQsmRFSiIYcT8sSvB0VoRtw9TcGswMUJsQmpsyvUOOrLIWRVDj/HKnqjdTI/S7UJNZNJEQX
vKBt3me+aUOV86KClNONEXCVeK79ieDyS4Zyez0VdK1tGvcLUUWFbT0A7KsirDIMUDpWZBaNe/mG
bYZGHNk2jX2/2AsXLq2l9cGzJp86IG9DUHMD9BT1llsdOGp1bWRcbU0vNkPZPudlzTiSvAKMGa0N
9fOsAlJ9ESk2skz3M4njUDvXG4mFvRU/ixV8t9WaRxjZWi7T8d6r53dvmL8hiR7WZQmlbX00OnOh
Jc8gehm+iHXvwieZ65A+iNmKx6nw7sfBZywjr86TP9JA6Uwa2cF77ioS7SvnKVYPozBBdcMQJUGM
xB3TiyOd1ufSFSdhSW7dRJHnRB+jN73bllPH1NRzlGbmHYEjz/ZEKmYw1rskXR7S2J3wAnr3NFQI
cMljmM3rmx88+NLAJGJfWHyV0qFSOQU2BSb4uiTK7SZaoNgSc76Z+pF+Q7o32vpcl89g8wKanfGB
azLs29TZ6tziJDZZPNTO6q1hSyf0r4YEYCeiH94FssGDEc9J7W3nznwzypJWy2jvYw1zT8eE4ZVg
0DpvDJNJfacd1nvXOVJfDHVJgTF7G5eqktPXfGsWRyppF+pwSUpVFoRWM0lehjyEMjDCGG9u3TlW
6Pv5z+Klbyl9ymUZq9CYYAPmgb0cveW1EVm5je19KWhI18yhMoOabCU5MI0Y34o6uSjUnPzjnL9a
IPuQDYFeSW+htJJXZ+xzhkgXWTxrze7tkuq9a2dKjkkq2oQD7eGUkOjAC2Ao/7QxGRlF2t6oJN05
BInsgkVft4X9VRoM7KY55PcLb6hT3ziSnmmINzsDj8qm447fBobH2TDgVprn4aZedgEU4GVBbsfP
1UVxkUBnaxgL7JhEKOlq5QOzf2WMFpJlP01cnkzPAGqetyQLxS6tp2w4pAA2NpiWvE3f2D+zA3aq
fLakV++TxvrwLOPgrRr9JMDN47Q/TQPqFF73D7yZTyrqedfZ6c0Kchiyb1GEpMFCIVhv+5QI1zvN
bsqtyMBh/YklBuv39I98y5s4IGI5Y42yCDqvJu8lsPT10gMjgTNHlrzT3069+Kz5Y4FEuc+KwN4b
l8jltF1OpWtCfc/qcZdlnNNMav+2nV+4R7GBYKq/LIdy2yfLnu+jCz4mgG/TI7FCz4VlGxEJWPsX
BknjzdzFuId+Av3a+c4r2vaTV41UmxhT3RXHGdHVjE5cl0XAMZUlKnYoeLk3Mdmi9XY99pp3U9of
nYWXqsIzgWD70PDmberZuTfKAslQOG8TfUsrmaeI9J8LTyVITqkrnpJVHqySAl0khPKxOlEBQNrj
DOvbsFu70cFoDEkYweouSJP79peFN6bzMzNZqdPpvhSc1GTPPE0+E4sizLe0J6hhsRvyoOYnAKTl
Dg/XXe5NJ9oKDPoZ5Y0oExVxCDzNF3Lr4jxan0ntf3rj8DKYXJiF+0L2xaMt60gk5BQSAQwFnCDZ
5WrouVsY68Ihfhgc821U7pfhTejKON0Gh+y63ESMydn/vTVzmJiYjt14U3RwwFkAsMFd4M3We3w5
vPpGclohFYLUPhW2XBHuhu+207vOM15KIok3XurM4dxQeJsuboaYq4UqZqybgFFxYW5cUV41sfqq
BSMU6bgCpcT+1I+PXimunUoOoW2M1FQ19nsTQLXODSMSl3zeMbC2jIITRZ8332mVHgBXXPVZujML
9yf1e3Sqni4gSapEKWZ7e2lvCkmgaN+Vx3YiMnU02y2u8M/CGrCL2iR0u9k2L2g85wr/W1wDDna3
/AjXY3rrZTUm4flUGxZ8J2mlG4Ye49l5iBUjFHH8b62NJ5soIS2b9MkoPmAm1u5qh0Zi4saa7ZsF
9ljkKOvbG9XRDrLHZqazzgTgj4ovb3ZafizW9FrUzFWTtgD9quF3zuabpZjPTY49L04+KSE+CVZN
N14z7dx2+Rjby1yeyUZuVAGOwLWBPW7jtqM2vyiVek8XL42cBWnWzGwC4G3UhPQjcEmkKIb6VJXE
KTXuQ+XPgg668b4m88nsQEgH9dlmCReev1dN44fVDOSuVttszt6yshfhv85tv12n/IrbFq+l3dxX
0BqVV7G4yJ60JVeBx7te63kbkx+Py4lZbau9Zs7o0TYmzOlM/jJlcVhmsIQp2aB5biLqjfXE1Yjn
fBVOZNJThcGVMAtSz6EZqlXnJCVmxW5NvGsmKD+l6D7Kdb2d4HzRVpNn7pBXWUBrM8YoqBs8mH6y
t/s89OYRw7FBWlS+3jC8dAW1dt13rrN1wRuw/1jkUZahb3N3Tas5Hch0gKKPDVz7I5B1fqnWCR60
h3jjoadsHCo6ruL67JQvoygiAlTv+lS9pRMt8MsluC5ETGEsMXeJ5EJhfuJmLeM9ivhb7KkblNvb
GFA+pwTm0MrO2pJCdF2K6lGl9nulpeCgl1LWMk/lB1CehGJjrLPHP6tAYiLKIB63B05jj4Rqv7Uq
/+b0+8QUqDqCzSdTeY0j5l7e3PbUt/E75QF+jJQSJUaoPxk0cnqLsJVxcYutX9kHXEbIevniUDJ0
CfmQxqnxWuOGs+arrtB219HbkZddR40rZ870OthVKyiaVZTFoe7PdWPQIOAJtn5hfHPu3SzMQogs
9g96NZibrEBWEpKVaD+5mrKZQyPkBHr7RtjmLrHFi7tfhsq6Mko6WB2TCHQiPA5qfmoynmHtlyXo
jozHZZt+IYNJW071YCwD0HivGPZ/H/7nc2Doc+7LoYwjjxEOQPytzV6lCBv3qoYsg0v6k37zRQaM
mwAL6ekl7ILl2HiMpDPk9CHRkS2B/9RzRuPA77NbLQrVUcQofUDsOdq8rGU/7Ccq9H5mD5t6BMhM
PZIv/Dmq8jLZxe6zGvNRWFOw9+J/Hpmd4VJan/jI2GsG7G65KRJyjst3YwSo2jiU9nK2fuPa56ah
wq7i+MvJxRgiEfkR2AAROECczZrfSbIs+d1VNl9KttS4Tj08fLH3nQb29zRg315YhOMxPkJiBpCO
YqUC+zUogH67u3Yxzt3l5bJLB8aR2KdmyPeB/wI/D+xhTbLEWofTkp9WUz5U7W2bi2mTl/NjndB9
Ln3/2LcCSdO7LWymyT3/p9cuEP+ku1vc8j6/tA4Co0I21P21MJM5HHqHOyIgBZ6psivyMeqoSzpN
D19FFNczt7VzrCdBoI7L6e3gJKkANoGzw5QQCSyvhYlaOB6ExqTf5m572+fTm64uQYs6n/axU/2b
s3U4K0gbCfK26XJSdpKADXZx6A84zjZIzbds8c5B8s8eHHqyPXloPgfONvNrlsf8sZpfYieDLuRz
RksTJ9kwYr3RCpaDbnToBzlnZ8+dN/RU93lmWq9FwGoNO5bTLRKLrsiHsrJrMaK+yEnccMZ+kmb1
OlR+uTV6kWG0SN5gjDDC7tt7ppnMEKMHy+DFdOgRO4RyiEg1hhfZczvZDKvb/I3tS7d1NQiGdIti
T5Ap32VfO/TCdqYvP1cm+asZqTKeaK6AUGHEnY77rDRnOIPcJb8u/bCQ0mKiaXqySoCApgPyZWpa
bFUIVm77U+Qd7Jd6PpQLOrNVusHRFkdVqXGzJDSmhhXxyfOKzxGRj92mMTY1poehbNJjkk+XAtp+
dxlx2aBWJuBOdH9nVhWNFdv9ai6tp/ijQ2EJrcKgdlWnAc0Sm2x/lTAaOFKM3MeSq7JuEDtHk7mT
6WZivi7Eo9Jug9qFkr7Q9pCXxJqxQ/HL1nGmX8YFAxmh2PcplArKu43ui/G+IzM9Gog3ugD5r9Hl
z4nbheWIbqMhalgzsia1VHvMpw7iBztC2ok47MbMPKvZ3FXUlJvFY3I6W0ksF+Zt0ApnL8yx20GI
PK5d7m1kUW9Tm8CWNWFzSBIxXM/o7YWPwT0v9IusMZma6pmuGX//esX6gyIbZ0N+VTbI6pxb4dTm
kuiVaQeLAYpEV2cn5dE/7XpE+9bRBkOx8CDLoNquymEznoc3ED3b2r3Unw2jcet0dAtW0jJrXmq5
OgfPbnAzi2a5EsOlJ9RjpyF+Aw+fV/TUtSV54sxubEXKZWHMggHsASGQG41jlnRfqrKvQs+q4xDk
So2Xk6nXNg+JbKsBQF1uydtS8xLFwi3slL0bCiEueQrdyRX5q5K8t7Gl5CHPCgxM3PaM+bz0kt+4
c3lJ5olQYhLJskZLRvrTqxu4GIuL6gTqU18nzb2JhMIVVW9i/irbtBjAfQ89xz1e22qXHUEjE11n
qiyPXs9W+m0T5sl0EBzciReuiFgdRb2nWezAiNkF07lJCW9hVvbTlEI9VHa8nfLl1ZmZupy86XmI
mfXEBtTva4JoWKLVrc5WHmT8E6QEIeskX60jx8jzx6uEHirCYWADRkkWZHPZ/sBv5i1a8rvJHA3C
p30mYCaf2I2awYSuxU9ro9DZhI2MJGzWXMluDG6NG4mp//YsFsVyo2v7CKikWSkrXK450Vo/OnE/
TfvfpNcf0DOEWwAKd7u7dZAmZJwYHTr+BL7Fdwtb7sySCQpahtBrBoZM0D2MebqZ6TFLUnzydNoO
qfEe9MLfjlZP4FpWNGc6f962XH3S8QQ9HdpeoWlR6XDOYbiXipVz7R6wjwhhYhQR2/Yxd+LlSsYm
vQ2OPqLGkuMljd4ZsODxIT8qozR3vX8H44LC0FxeJm0d1sFEFdb9s5roiMhZhXZSD6GeA4tCsVz5
6ZNzOqj3UtIic/7ZU3bnc9rnEMyuOE0aqxHHgVHTgE4Dg5r90DM3fpuQR2I0hFkT7hTNg/HTN9O7
k5DrVcbnYsRbKcaf2UfQb3MkeNyVTwpRgLy3AO5vLRE/nOcp5niYQ2/YMqDzaVym11JvudYe0QVV
nt8booWe7y5ccmvbbBqsKJE1cebzLkz8oa1/TWf+UpNJxSLng8Xas79At+em/MK7QXol9FP6vZyM
ba9/4DfKuarSHPnFLfcpCFzMhlFh5IfKJNC5j527bgjyq2bg2na6KOFN3ixtgD2QJrjVBe42VfN8
0/pbB/ds5GtB2sb4uSzNLTtsThXsbETL+Fzf1PhA2t2SXwZ2FecOQtswyK/tT86QFUeF/NE2gzhM
O6TXtHEz/odwUibNeFtLJnONb7T2+cNIDnRfTdBO4mYaaLOtuv72vAubRXA06geMdRN/Fctc90mw
DrfZ5R8X9a3CSXv19ylZdkQZoTy0heS3HS4RNLE+VNgf8eTarKUEq/tGAMW/n5ao7ViH49Z6yscs
5zowXwfwEpFl216YOAdfSjcSa/CaZKlgyg1NuxmqedvHHGSqmTmIfNPrpjt2eniavHbd27mTbae+
vNFYxugd051z+rLbc/MQbOyPBRxhTa+WThwlHGssU/pgKlCHt04/jDdT6z+UNW9ovZabqrX6GxWo
lgzvnc+m77cwWRTtDahjt328IPIjM6pUf82jBUXcoy2fj9aLI3EWtsNH20FyYaKLUqjaBr13W9ER
i9pVDCFF6zZmdHCixQoz5xK0Mf/m/RLFclLEF14V/ah3gL9xLsY3wZqcE8lZhWPZrrDbNJyNAj3G
mq8s8gcocvQvSy7wKM+/s5z+vhsLZBiZvJQL/U/BvpRAkO6N5Z8mPziPHesmc50pUnWV7IySZITO
8v95Lh7NSr1oNcUbAQY59BYz9IaF9dlZf4T2D71DTHb+z5NcoGtVfnea2VrTU9R+BiFG9ZJcz077
3BeYKRQXlz08McdxHfQ4fJI43cZZD8VjtDdeIL4vEycU4tBJhsB2wtj2TjbO65L+y3ZK5DHA8nPF
oOKzdYkZT1qDbnvDG+CJn6Fk2JI5ogbxdadjH6hNXj4Fkj617ZFRBAvkSjbL7eTQPXBF/J7e4UBh
VQnjed2ONtb9qT8vY1HusWUclym+JS6E0Re0iMLSWHU8njNZlteqdn/7VZ+FGG+pUsEWp9dFzCO4
Og0MQcOuECNX96U6o49yK/NUUM4OFcqJc+hcdbQ0OeiVfjSW1TqPeIFsfMC7JjtUPSWuCpxfu3DG
TS2HV6NRKzpXwWbA+2Yzmdlheur99FrRS0Nz+7SFUieLsNg89ZedoVQQDWsTBiLlasnuS8gMYcJa
3/R7sEpHPJNs5YVpM9/ffpSSOLFYOyROG7+JO34WovhSfbpy9dv7uePvIjLCC8lb38l1+EgcRMg8
v4zT53TQHDKe7MZPQgGiDIWBjq3L2zz10w7jEyvsVa7yZ/7+D95X3/ZBlKAXINMi+g+BuTFmjlVu
8qsH/TDY3m9bqld/GR7pQsShnRtw8j2CswKIUl3McUBYF/cOfVSD1GApsGQTeeBvxmrtOPKbdJ29
2LkGlPZlxbMfdjU+sUs3q1aM53NSKyNid46TlsAfrhZn2XvcQXXS7CsW7lgab86Y/QNuVqM8d3rf
mNjaGH9P+9/aG17JmUKNrpvbTuysmJ2TNR26cnCoxAT9uP6yCx9vut6OfoalzhQtuQzMnbaX+Blj
wWAXWz+e/UtD09+ma3DWWNKi2gKNgPU660w8vUF6pd3V2uRZem4bg9RKpzpJptWKuqv2anHNLbY5
l+piDsda7q1ZJ9DG2o4Ilu7B5okhrHH7F+Kq51CaMNFJumPK4HXQKVb4/dLmv2nTXaBT6ujUBr83
qZxCouJQ3nIIu2SgLfOLtabBNcpGqAeyx303s7baq5/Str9zRoIgwFTzY2TRXOF19VHLmfd2z7Lg
KNTRLg+zxSS4yilOMPXusX8D/dMtHStNE0MT7oRzat8po93O7a1aTeu6rqbdXBtJ1BUUZe1waGqL
uhVNOKsz/nq63vrpes4qFqA47eqt2aqrxCe4PTGJXcBxZAXGsA1Kg3Hl6a3U/bafBkoAldwZFkX/
XDc/CQ29LieMMkiMLDIW+1Oq7laY6lAF5bJVFvVuqQqJHuQwLFRCZInnO5U4X624ThxWTXICPdph
/wI8Do1wGXOfgl8yUj4Rv0Tnv9BB2Wti4JhpuXY4lKYJZYRO7FsGVm7T2bzN5hG3h3Vsk7LaWcgD
spJ32g4uVh7K0bYjSHHB69r29uugsycclpSjcKhcNTGoUcubenUeYyd/EKwpO98b90W/7oPWuorZ
yRkWDceGBhnRlNs8R40ksTPP+o3daSfCRslHfkKx0+KLGSpUc2a5sybdL5O185SiKkFsDMgs2LRG
eRK6/4nz6acY6FXk68bqHspuHLlpGPmLmzc7lT+Zdn/HqYHXb0eOWbZ74Pf0yxbACh2ndpl+IcnS
sG/rHvHMuHWa9Sl1vZfc0wfTdo5dSqlqKPsEfodxD4FHZ2RDdAd/3Jz+WcLYdmbLhgEaYgrEzu3Y
Yc35q6/BBhZfwhHksBVHRN176aHElap5XeMg6pdV7FNlPQfksHZd8J6OF0d8lp6MGSMFRjtSICp9
cityTxsbgbvyn00obmPc3AI8mnBeTY/dhBajEoZhG0+eGRwj0C5uHyoGGTbBupzqMYiy1SVFiYfQ
MTk5cFJos/o71+8fHLf67AeyygzTg7WPIc2cngKBvOwEjBW4/uOsLAo2N2LJpQMNIwEbrnguCOhk
3AS8mOv0n7U5RgYu1Y7UUJ3Zt9LyyAyFG5ijuY9tfLhsefQFXte6cDcirZlNZ9Qn7tz7zhlu3F77
Ib1Gjt2E1m2MzrkrRzlsazw9s4/zUatre6QbnNBO6Y1vSA5EPaKtbuYegiS+VNvjTzvTLy9Li3Op
d0SCZ23MrJZ9bd2P1vhSmUhgUJEuE+l7g8HuIZAUJRSKM9MqlzYgPKkM7ISZLIgDVL/x8NH51m7s
xWn0PHgoLcmQBWs2QAuvQdAc1XluhTpbTTaeESBW2nqzccA+Mm8Go9XHahDtQy6M4oFj9eX/f59o
BuYf4RSxbcoYFmScJlbYu+aw/98v80BDT1tiDbvbv09hB6AP4Yr3/z5JPic567ivt+46tA/oMN0D
drHH1gTe8fcph3jXmy4wD/95wOVRJQGmO37aNPrvEyGkM6U/28bx73GYrfW97oivvzzr3z/MlhxS
BippW/OT/X1ukIMKcdi5YFz+73Nl5ocWUJ/bv0fA7lpwu+QI2m4x3wo9/e8/nO3ufVHPV//f5wW1
ASidmYbW/z3e6iQUC3GiT2rf/PfTJdFqNwkOo78n/ft82SxET6XuHWeRXWt38V1OpudTF2OcatpZ
Xf19KIOmuGTArdtM5+NT0Cfltd2hJdbJPLJzKP+eDISwZPxGhbWnz7PJ4vv3rUsfDGGCWe/492Fe
BvmewQYR/eeJk3g+kVWIaHZ52b6EOldY/3no30v5QftK10Wc/15pzohsXGM/QZDg4fPYVQeO00b4
92HG5Ol5DuznqjP4OUzz1ums4fHveSy+Eymj705/T+TWmPq6Ooh3f19VuRsueHqZqimb+79/3LLr
d0XPrQUqK03DUTawLuZqCP++jKO5uecFs0NPBjOr+OUxVbamuK5oav33eYph0ZwH6j0ihb1Tyslu
kdjTXTPr8o4W/MU50Lb3IOq8qEmy6aEAqRkNUBUel76TYcz0zRO1Vx8msyxfFOob9507v6YrPDuv
dL23Wrv1pjTG5kP07S+hsoxL9vWrP+XVt25rxgZz56deMbKXfvNPaSqKip4KHY4mnMyWhWM172JN
RbPpT6hVWHIrKDRC5tgPiCam3Jl49NrsU3ohvzQirh21dj9l7917OPy/sjl/9+u0/zQ5E1C9DcG7
Te92U+TlssvahGiUwOruCZOHq1l6LEGXwOW/zyVFy0jlalD8TF13//cFK7E8Fom43f59+PeFPkMc
ypPSoNzhqf7zuDbRW4nFLPr7UF2eoPFsfztpH6Le/3sNsp4b7NP00dy5a9Jw7T1zZzgWFOLLY/6e
P6AnuNedO/3nR/37Qj3E474e6Gn9PeTv+bVh4vOfUvr9TYefjYn0wzoVxEXSAr0lLag6jJ2bEwna
pmduM2OrDJ0/AjHIwt5y1cf/MHdey3Er2Zp+lQ5dD/ZJeODE2X1R3rCKnhR1g6AoEt4m/NPPB1Bb
lNS7O2bmaiIkBNIAVUQBicy1fpMmylkzi84nR3w9Ol7wVqbmMwBv97GzNAcL5BrabGcnRFXc8qhk
uX60tc7ZsHhtef5Tjby43n7uvPazmSPlEphr2AP8QGM8Xmd2YT31lpYvfb8bb1w1zDeulSK3k8r2
ALrf2eLa7F1iaypXehmLBxCFEYJJwVUp4pts1LSzXqQILehWR2qCXGATB+WZG4dEkZ/H55il01ZH
a+EUx0aybUpUUpKMBFcad8MpNvV6q2egCjKD5H9jqOlJbQZti7KNf1JdzdryoNgXcQwRIGfA5Sk7
ZIBOtgXU/p1uRsE1sxGmdKptvfjJAV0J61vNOnwha3+4mbuG5qgQlfmra9/K37rq0JxvBB7f27Y2
GX2b+Bb0VHSB99m289A2RW2ZcMZcR8Bz25ZFF6w77EJXRSXI+nnddapJnJUjb1xr4dhdzxvsZe2l
jpzEZi6qUz+1hYnr64W5LRjaMO6OiGWj6uPvtbDs348LIoLKjuZVB5Lg30bc/BCqItIP1v+qLlxk
b+ApsRp0djkuKmAsO8jA8BKudVSFV4B2+vVc1+WOd83sHow+ipvkhOg319mdvuoG5JnmUhd46RmJ
st1cmk8EP83dRbjnAWfmHPPGNEwP42aeoY868JwVqVxL2zc/+pH/WGlI213OVYXrZEi6Vbu8wkK9
T5J6JbQOdAUBlHqjRAa/HXaQwRo2InxMZYyJZWny0ua1ABBgqiQ2GS/fy7KsEOAjjvvecy4inE+o
adp8nGJuyE2/vrRIqaM57SAD08lL1RvEbg7cZ0rCl+DG/DeVvmmJnaIS4p8PnDvOm7kBHirp4Ong
cSyAj8eutfenBWgZVPq5Jf5z6aclsBZUA78QNZQkecz8SisQqjBH+Dh5Q8JRt7PXTMvd69CHeOOW
xNPn+tR2b5H7ELfuNN0tS2gxStDQP8uPeYEqlDngNu0NWbme65uAFVHXFI9kcWzEiXrsVSNSl6mJ
5awadMpR2txNi3m3HnAuzfoWKXNTOc5VVRTTOpffd+faj/bWhbiWpMrbb/Vz8bc6U3PUfVrG684h
horv1XAMtOH7Rgh5HTb8raMBXjwNbPOzGkE+EEVcfCFp9800CutZsbOHWlXrvWHpxtZRo2Dtpjqq
H2jAPxi5SvoMhkemOYynvoouU5WEjzheYmrMgAkqQ1lLfTg6qGx5Q6SvQIUz/mX9eSjL9HUoEPVs
pPbZN6UAQZo7rNg75dA97jS1RVZUkLpfiE73d16asbSuoXY5WvpcuOoT/uTKDYLZ+THTkBkM7RFA
Qt9syrRIHltBEm1QEnWjQOH6YnlLTpCum8e28ouDWlbJRkAQ2+eNnz44w7AnGJk9q52ew3ryvGMa
tNGNZ/hv88eNmsMvWPb5pZ2n7dnzyTL00wHT9wBBSU4rAhuYWb6xRU7ya4Qk6Wne6FnfnEqjAV5r
OkgcKKzSSwCSJ10LjX4x94HLOe0C04YDZxy/F3+cYu6eFsVjmib57uPUiQ4s2FDaet2UUAP6ftyj
2+Ke51IWQ0CzW2Tv52JUgWIBnrrvHHm2SQjWe0kEBHSYCJd5qVSPQ0teNcqM8skeyVuHfSKf8yR9
BObRvWDRfGqYj77K1oKSlfk42OfjInegCSwUFvJTONr14bekPQgZxzcmun0KT7yGpzyJy+V2icKc
phaLEGvp7Vz8aIgTJcUHGZxlS7j7MnxQWmzEdQSpLxwrKN2NLID4dr0l94HeHObSvJm7mFO/uVhO
7CKj84mX1fZ12AtlnznwulJY6qzSW0QUNMhXq3BqnvtUiieWSUJMtDJN+vBafWFJrxzeD9HUZFlp
vnn53pnf6aziLGFWpn0NYYiT/PiM9+M7L624s/gMCaTg2Bd1t1nW4LBv/DjNbrxpyRGKCqzOjzpH
NvUqJgQGdAdJOJgr2lUlHOei1KLqAi7LI2ti805Aq0JvzLoqpI2kbASe3OZGvJgbTVTtV+BAip0o
wAnWrV5sMxu8a1Lr/n3o5fa6aBFH0KIeHhX0TsxzWqhufWrdjQkoGzf3ldcN+TXvNWuZkupVbd6l
nGsNQDa+6E09WBVRAoEIpMAt0cx1z7mudFM3b8fKI3Bqa6wwIdmxNkfUXTfqaDG32jqZzqG2vQvS
8wiMhmFyLqRVnW0Qa6TQq/BraaeHKovMh0ovbDgVPnIgYxo+FgoBhKmD/euR5FIlQXUn+Ape5P1I
ixFrWQxSuyK3RMTdLpO7LoGhhIBneB15HrpRap2TIknsbTdY2jHiHQEcJm3IaEf5BeNbvR1SYZ8N
rs/ajmP9Ok+wvwuFYt/1k2QReryLsjScrWy8cVikkwdDYw/qiVRnQuAS1a2pKgPBfyqmzXu/ujJy
vC2U70fMLfUw4JDcGR4WhJDbyXGvQSQ2N5beBLeFhWZFiNDbei7OGzoYttXcMLOfWEAID310mOvo
oBqEA4mAdHvPbQycaVv/aGVJdeqCLl3HaVI/aGH0Mv/Uqv4Wml3wLeJeJZg+YHQxHeMgVXQ0pmMS
m5hCFRnyYdSn9EHnvRrZ+zGZm6gLzUm/H1Na4FLiJDtCqXKPaj24R1Ke5Lc6jYREGWX+JubdUOGG
TVM2N/2+yyRYXylNuEn6Mm0wKTDg8eGqu5D89ag846M++IgwLEzhsM2mio9NnYQYAIN6vRsh0q6b
Hsd1Gfb6RZ5p8To0I+URkvxlx134zQzbK0N2+iO8hYy0uPyXrl7aXM5TVyPorwo3/N71t7Mao8Bj
PS9jwojPWpXp98Kriju//akQts9qa2nvLar7U8vvxxRu0W1l5QFCGcsWZ3Epet6xMP5JiApjPe/G
KoIA4bQp3AiFSedSoNt1rOJpvTbvZmjQKniq/lo7l1GGrw6jTsjaHZRDZvpHKCPGNiFVfCArrxzm
eojvBE/nSjXtHXSRp94k/dxsMfdqLLUxd3MHOdfOu/OmdExyZXYTLQqUM773n1sG1f/SuFVwHBjn
r3wejV3SE5hT0zK78jI1u5r3mIU+1CRTDx/1veerO0cncT8f+mtf0Kbf+9Zo9y7QOGiQHXb807wx
EfrkPkqNtV2maJfUDdzvefejjxxId/zeZ262hIlYS4uxTAjM0L9TEH8/ZlktiE9Pu5oC4mvemzfS
590FPClYfNS1mjOUp49ybI3xJkrRMZsPhuKIUtNv5yFcSZJGSovhyiFH9tM5mDjZy2zoBfiaAq4W
cn2tG14hZJBd+SLIrspksOGIe/rKHbT054Zd3SLg91Fb6Lq9ItOqr+YD5w3SytmV3FVTz7lCduDD
LKYcW3gaKU4zjyPpxhNmCOViLkJlyrdSR2lpLmoGlFEFrubFXAytcMULUrsrXE27ilPjbq7uQrRb
awMPuWjIhkepkuplCWHv51bFFJc4aY7XGGUbtzIb30/tJkZz7KKmQE+Jg8h4DGt0hViPTl9LTVAT
zE1FP3f4Kj1qHs4k//ptjenbMg0LNmSS+sePbzufMubbphKB5hKW/nZWQk95XWzq3AcXPYmlv6uj
T3rqH8VSBjDRXCA0c+vcMPYJI/tcTkT2lKhJtptLQ1oeGSqh+CTq2o2Y60ILDMMrtN36lSSeve6l
PQBlCtKlh1DBOWcqhHWSZ5J+qJDPmnu/H2jrAdjp0pl8PcIrU5HhFXgzn6VFdx3jf3GBgPyxUXrn
UWh8/OD2sI5c96ps43s5VWcuPJsqJp1eN7Hz2Nd6tCQQH17MrbUV4YkxxA++Cnq6NrDY6TvFeawg
jW2yKuo381Ga1hGObKLo7CqJ+zBGF/NHOkorLlB6JQM4fZQXRSRyq0zZzsUhHp5GfGfRsJLFnfS9
9fyRbk1uTB1xvm7aRHswYI3FoXOqE52MhxCQizGyOuGUbZ+60iT3EqmWBy7UuB2GxEBu6Edzr4Bh
+DhkHMeBQRSJfZNXq27COgnaWz9o2luMlggdJoBDPZ8ikjcYyHTD80cPtfHuu0hPTnN/XE/kVm8h
Ws7FajrhlMWdzjUf01WpuURTxN26urmtm6G67DP49kwAgNpXCk+rQCSz0S3/W3DdBG3+DQ+nFJyg
P3kNGLBtx9qB6N9F96Ylv7q6kn2LPQ34i1V+1jWzXNcoE14QjbROxaiWeCC59pdIKVdz19Ihz6d1
wrkZE7zhBhHyJjGr7mYs3HYxf54FSTFprfLZK4AqKmXPZEyJzaOEVLnOQ8t5BDhwmrvWkfbUOgIO
omapfCkiOvPfkHtdubRZR/31N8Ssod7/hjxlTjX/DRWsofswK78C3203Xhkbm0TE4w5wQLrSEPa4
n4ttFWcrLRDavVHL762j6+s/FUWslTuSRukGtjN5El2JHgQ+6SsxiOoMGL7bl2osd8gmoyOqhMnK
Rjfv8zC0j0CgjTdHHmWijK91yTCBCHkEoZyjR9erzpJ4Zt4guNDp2XOXlsEWvawU+bukKy6IzGEZ
Ne39VmwQecZm2KiXrAPoXZbdADsCG2ivTq1zouprr1fCC9JGzjIh7rqe60tHAwsE0Tm70M18ndcd
lhF+wxG6G2L84vbO+wm6vW4buGqpk72ebYsLwwALOpXKyAfFk1fDe2NbBeq6qloUCaaGucvc6rZa
fiSBgIp+RIIKJbBNUvnmySC+ebKmzVwMks46jphLzqW5fu6hpuSPSPrYKFNnEdT36dgux+MoMNNN
gOvNchZgh+l6XyD0fxv6ACalCs5iFkK3R3lvuU58Szo9eK8vEnvZqJr8gtoGbPP2G2rjvMOAv1z7
heHtfKSDtk6QZLdxR5KjVkT7Te/EEgHo5lmg2rRCxlE9I52KA1qThJu+VORDJdR7v4o7JHUwyhoy
99GM8FCJVDu+aIqywwNEH1DtH/wr1hiQsTP/Glp5d6FrtXVtThtDA7do5tdDFFqTolhzAoJ5hP8H
1rIy4mqvjUwrPvo3UoYbUbNkm+vmw9oAFP4QNul2Ls4NIqxeka03Dx/dbJBUtszTS8ib1nVSevLS
aZXlRweUZZiaRcPLx2mkbpfbeoTUNx80NzRN2K/iJPCgXHCiuU6tsx6z6zDdz8U296xNFhagIQTe
OK5vPjos6Y6dCwhgLsphCNYo1YjdXLTj/L4m3XUFmcq7haG+kXVjPhaDD4HNvVH7yDiRukCC3xdv
wLDENqoKljRz3bwJw0xewLmCtkxfMeb6xhurYl+32RNYYKjnrqetVOFEN92QmVeG9rUhtgBxBruK
PTJmUF6nxrzK4xthhGIlyA6t57r3Bq940gdNPc4lpBTNKzf7Onefa0JTFXsmrT+fJ0pyASqiVtaV
3bYQSWv55MOhej8Hiwvg2uX4BPnFWVYumemI1L86DUAheq+3HyXPey/NY1WPysVHW/tL6cdx8yD3
o+d8HDmn7lbryFVPA+CPnu+fN7VNgjt/c5zb+6Af/W7vd0N8gtkYn8zYu2nSod0hxxKfPurnvfe6
sidh1oFsoPtHdVYx0i/mshzbl8QHmI8/w8lLzfw0780bWQ5oqmhJg4HYXw2eKsL+p7Jhh7tc+Okh
6vChfD/NxxlaqQxrNZq0+6bzz5v5XEwK2sWnf/zXP//npf9v/zW/ypPBz7N/wFa8ytHTkn9+stRP
/yjeq/ff/vxkg250LddwNF0ISKSmatH+8nwTZj691f+ViTrwor5wX0SkmdaX3uvhK0xLr3ZVlbW4
N8F13w8Q0NifF2vExdz+UrNimOJAL568acocTNPodJpQQzO7cwn9HeJ5rp1pbcsLBnjt3GXeOGnp
LLMKvG+5UMLOZaKCSUCy8aPYOFejqb9v0lE9GwytB3LDXGvUkowzqPxiq6h+s/joNzeQc8NAMw+R
TC5CgqJmtiszpzuZWdqf5j39x97UA+WUjGkcuNOApcnJ09R9HTb5dRECpfWM4aeSm4m9GbjD5j9f
edP9/crbhm5ZhuOaumNruuP8euVDcwDH54f2twob15Olpfm5a0Ryxt1i2oe9LclvTDXl2hxwJgO2
0SMdMm2+V0eVi2xgKb2TQnJzlRrCRPCml9duaFdIKFDXe5YJnFS0Aay+v8pFU72USdXgPhM8lMD1
L0Oy4Q9Ce0jiurnXIU3dxGC551qnqaOT6kExnIuJSlKl1xXE86djTLgHaz+RFeT9xnwAa5EsRztL
jnNrlsc/nb8vfjq/oot911QQLT0V11PPqxHrkO2J6PN/vtCu/i8X2lIF97ltOCqUL8P49UI3TuYw
YfWzVyIiHXoxXL/5Cvupy0U1kbKA2Ida3nyNP5q7HFlUmWWH936BbGAKoyN6CIyxuiCsAx825oZL
raHBNHOqbJ0JPzzvep4x7dra916Fab22JfOu0i/cPZpV+rp16vG5rheDJB4+YhCzEanW7JvUcO5M
T72a21NWOUTMtQImp2edK+SNl7J1xmdPxnc9MeY7xoDfTpgAP7gRrg7QcNkn6JaOZn/V2nZw0XTF
aS4hEjhcfa9vr/B5RoGvLTJv0eooPwJz0Vee8dGFQ2sjez9UU4xqNTI/2eURKI8A6RAk7MP+Rnjl
3dCrKgZvLbEkp57+Fl/5bNvroTHFk0D9fwdYyHovWkN4zuCw3uoOJkFhbqYYpnL03511OrzS0UKY
b43/+mX4k/Nw+JIXQxX6Qf1b8Z/b1/z8nL7K/5mO+tHr12P+eZen/PuPXU7hS5VLkAS/9/rlvHz6
92+3eq6ffymsszqsh+vmtRpuXmWT1H8N41PP/9PGf7zOZ7kbitc/Pz2jn0WYFXPW8KX+9L3pfdh3
GW1+vCemD/jeOl2KPz+BnspeX+rwpfmbw16fZf3nJxCpf9iOK+CUa7qlkw/jsete35v0P2zNtIXQ
bcdQbV4wn/6RIYEW/PnJ0P4QJspgNkkvzbb16WGUsHWmJvGH6/AKcnTTBH/luOqnv67A9xfZ+0/3
9y82xzZ/eexNw7F13dWExlNvm0Jo4tfHHva/5Vp52O4qpmpowQKz9csLA0gMjGMAHmZdf66Vt7jS
bxzREntj+bXOJvuSOIJQlDkJpAAA/svWyR6L3LgUtXPntE58gJnhHdvyrW8SHnlDEga2sHtKoPuF
+0Qo5Bei1l0iz8q73SegB8mnJ+9jQM5BVzOzyFNm4z3mxxECOiw/AuW6cMFK4Ef1LPv43na1axZD
6CH5HYrdFTJYV2KNiwhCIwWo/xJtMh8/sAVrrouu24B2f47UDKvzHDO1/h7diGhJmuzaHW6QpLir
YNQoY3ZXjcFbUFlny4y+Np17SbTs1FXeRV9nh5ixCXOxFoApWc2mscSyaKvPY1DcBV5+g2LVk0yq
LY4na8ksfpV69oOhB1eNHb+1rNBhfRafAWe/5X6t45PGZbYt7doqzGNlMsRmXKfY5zv7dvXZyNcF
rHc9RX/Dk2vcLqEhwAtWyZSakDPc6HPSetspioK5DxlOP/umlxFLNockEJfNkxC49GnFMslJtK4H
6yWF55AgaWwNJy1G+Mqy+FWNeOcYBtIXEA1EyXdAngKBgCjZCSNb+TCY+8By1uDg9kZvfYHg/OJV
HBe2Izj9CPx9h4xuRngi8DQYEvOdokjYruMXFZGLCPQRDqgJjnG9v7dKK1y2sXE9Yv7Lz6ntphNH
hgepdvq1Pcg9RvHoD1yHItHrdUmcJ2qmcH3Us6bNk2vpg6YryffgARBaHatJ1lZ7MDyrrkUPywB2
H8ru3KBgCmaCcRYwAd4rk4n46N/H0mWiaaNN6ObZm8TOExZVhumEj5cPtw7/t7UjTcC5UkXkwX6E
t9AeUfZ78XCFWdSVexfZIJZC+Bg6Bua8PuwAcIdEmmsZpBFZwpoYqmoPV0qrvmjVixqHyo0mgWxg
ZQGophAoxaPJReYYRwqi/fGmgvu+c/tD51Q6RDi+a2fa+9az90GLX8f0sHiu24N+b9HhAKI0ireC
HOxKHfTrFD7rshLuXdn7j0hJY4jG74sKSirM6zastKWm+tdlnYWbePAQvGO5So6PP5MFcwRRbfDA
VmrJS48aEQZY7QrZ1xsX5diFfyO6Bswclj0osyOugpNPk7ivXr0OwvSm0PT1pM6YGOLNgt0J2216
8Eo8WoPeB5hgnuGTvWERoy80jauCIsaj2e1g1GMMGPMkiEecgA7co5OFNKblRnVhdNwiNtTVZZry
W/lMhFFOQ9wQo7pVnVstt6l0l6CDP3eRheYc6xfSCW3CI4basY2kBBB8jDd0bodQx2IGND2htR26
Wocx/hpDPo8dSFol1xp+/5tQ/TcDLz7mPsYY3oXo6uPZfIU6bIE1HQ9N1eLOEqTVAu+jfWmgnxWk
k7GmHeNSS7vlRF911ZYQ18CGIF3ymWzJsGv4CW3DvtMqoOWO0axpQanLDZH5L/t4lViMp3qGgYYf
dEjSdgliNPKzjQoNvpKlvmCs3QZkkRxGz9iyMX4rrrKCESiV4GghTlX4HaRfFQayZVSX+7RgYMls
/NmBsyWaNNeFjyiAJpAQEniUVol60ziQKCK/bHBoQntJKxBk7yrY6642PbOENhZDaJ+JOZHqrKpn
cCtv+CXGS0UmBEpKBOJKmHUxKKrcUI4OIdYtcPmrSe+9CnRtrZf8QW7wICXDUWznaEl1OkhvtAKz
BjHeUkKVwTRxA24g42UQI7MAjgtQNirER9L64YLE2K1Cmq6vFWPpwPECP52vRBS/6XkKiw3026YN
zHOn8Au2hon4vg/3tMVIFhlMMN3kkXJHDZaAY8qTAFAF2CvKFyJt5Mq1c4a3tIPy7+M8BeEe8BdG
ztCy162KYWgLvRewkguLatIAw9uOnwJdiQut8F4ASWMypCIKUUQwdJJbrIwK/IQ+o+OaLkY7Hjc5
tJcta9yvBYmEBQK5d1AGtaWlBzx6iYO8peYvcdWU81jiS+16wIlm5bv1Dbqqt6JqvvVNf19ZCXyy
umawsPwrGynQ6S7v3V2NFiqqcS3kqm1ndOBL5QCT2AbcoENSSzuG28wAAa8jDzi/sMyAn2RU+KK5
IuFZShL8ngvBNTLDr0SdL3voDHaTvQVGuo3G5ikvuQ1UNfkmFJ5F0Lvu0tfSbWpoJIdbY+9JgTmV
q6C9I4IjILLy2Etva/Ym0jvwEL1mr/iI8nmadUbz49QRbvMiwQgMg31ZEl5qEGFhcsSAP4pXoDgP
sBDAeCTD9ahDZB7RdwubEQqdz8sIdRaG8l4lnTwxY8a2qng54SUnXf6uDF6eHaXPKEk+VgVwVjAH
Yc97EnZLIcSracDBdLz+S+2B+Qed6C8t/xmAX7tsiwuzewrqPFlBZkGnTwXMVfW1WHYWg40bQ0Br
ONrGTH3D4n2HqYJY4fmzVBKfQcpXQcgU/CydrdzJdmSocKaVeKNdt00F2bzvEZdggLQgRSxayZtY
QJggTI5hubcofQgWHqm2ZdegAhAFuK4PBpq86lm3+V0TUcNTT/TF/Drk4SHGy4wjmWZfEeafvaJu
Idq2LFyVu3GoP/fxGB96yBREDxhsTeNaKChMqSLYuA1vykA/mXU+zd+YNihmcavANl8G7kmXqsfo
hjgvKiIZcVVwekpAiDh+C9HXsKVUFramnodRfJ7vHFefdGxYPjnKcAgyxVrbvZLDQk/cjZFZ8Toe
jWpRKaTGWw9+TrpDEgkl2LMLRYgbyUARprcRhwi8K23sglUdgcQOhEf2pQiIYA9IlGevTqcig2Gi
P1sK75mwIbyLNlgHDdxae5GX9kOaM1WKFaZZ1iTp7MHkBB5iFW20AR9+wyXPdppFzqrWYD3Mm3LI
62PVtVCihipjyrS2+tY96KrcOnWh7piBPwUlbgzgU1ZSpvPkuDtUFdpEkH0fE9Ejii2ns92Ygf3s
2ybeEUWhwYqvRrxOJZv3spBjssrayELiYfQOGCBeRpHRrxpd3DoOngXFoMuDmqXykNsT0y1aA5zD
KsaomoPZiOZAvKU5zMV500wN3mbwZXOwjK+dGtcHW7HlwcIaZ2nB5V42BBaOcepcGsQxN7G06oPr
VBCAItVaKjpMTK1yoA1OYrzabkS9rJfGWSWnvRUhkqQAFIIVeYFIXUZx425T0DfSqHU8/Kbvgntu
fejT5N6s3GRTzg34TSAWHpKlVUu/Poy16h8IN4UlJNJI9X2eJA87QolaaANNKsiQP6rFOtN8bWGR
wr/A9fyiaIJmWSVeyaRd+hce6V4l18RWx+b54EBgObiIEASW0e8sIrpVlt165qvVZ96tHHUmYG77
AhIBSV1btBfjdRJY56JE+U1PHPPAp6BV+aVwfGvSMMJvsU32SR0l67LihnEmVARJaAVRumk3tjWm
OFZCjodSWCCoiTYidKgxuiXR3h2Q0uoP814Czj+z/aM9+fRhP9pses1+ypSxWeH3CK68sT7bwsKT
UVP1AwbkGEQI3UU2/EdZgy+2trLgW1oP2oFQqJ2i1zDtGrGxHOyYuaPH5yhVoR1UxUPdOIGth89O
iPIZ2hxh74zbPNUuyrxFUCLCdsA3octPJa0LJ+oSksvYgLfFihiMcpw3cmp+L3bFg04MeWPhbbdm
oULaGwe4I9Rnda11OBYI22qPqWhZG9pMAuIs7C4sL4CXpJloCFT+OR2FeVSJ5h3LNLPe93CpsldG
jYbhXDd3QdvjABPpoCJDvp5r9OkgKyO4YlcFMtdSnFTdPHld1MIQVY5FL6qnuPKylWMKC7EDNGhb
t2mPHXDQEzmjCzDMS3s0utuwlsq5Ts1j1mlwSHECPJJrUu8UmbkrLbf87Vw0x+Csp0GxBiKNRFEn
tLskjNQLOYKz6Nokx5UgLTaJ6/irOtS7L+gvbO3ejq9jU0OgJ+6f0sZOH4oGEnSSMUGIM1whBAwo
veFqB7Z191N84W/i0Oq0Gv+IQ5vTah2gmENElJvFcXXt19U6uonaaORVswOzn21Bz01r1TAeHITI
nbumYlajI7wcIl4Cg5e31//L5xsqmp+WI2yi4b9+vjsY2gARvtlJu783x/Jc2UwmWQiiMIGGxUKT
ADYbKzh4SHP/58+eAr3/8qfbFvhyQ0Xk3vnto5n8Kwba7w3SNawTpwWjbFxie6DbfGNApErsRCD9
5fyp36NL3y/5b8Gu34r/Nvb1/2HICjNPlXvi38esTmAI8qYKf45zfT/oe8TKcf8QLoKwxFxNSyNc
9D1c5Zp/2ERUXGuOIf0VqBJ/WKR9LaHZjs4SYgpvfQ9U6dYfQhgaQ4JKekx3HeP/JlClaXMk6qcb
gOUlkwti86bj6LYOEO/Xe69iqCibEgtxrW5YSfnXhZrV29mqJQm0+jDEibklb4X8F6V5Y035ayGi
HWATGOAq6LwiP8wbJx8kMpJTWVROsRRYjMZhSjw3GBdhnaBr4+RfauHhwcDq80IdzRXyHa8WYkO4
slQn1p+EP9xuM7BAZeXNwjBMowu4Uiu/11at1aiXXopNDxLk5QXoWgRiu2KZEeDA0QYxEacZb9tB
jbfFOB6bpktQGrLcvTcx2ktm8Cs1Z50UlGAUVZii2HWxcu7jyzheW519KMknPvJaykrkqhs3QdqY
gzPvqywsixiJdzGiuq3zJrIkOpvWWOLFF8b6EtgYY6hKyF1v+u6gmUTdPK9oyYkA36t9V9/BVKuY
C3ZliOBl2W00heWqLnAakB5uE25MMMnvt6rmXfZ+8KwiL7NoKhTd+wKLAe3OleqwAfg0CRJin0UA
DSSaicIl2Y8YAnXpE29Jd9Ap7lGNC5Y1IKS1ow2bJj8WehFvIz96syL7Ji41bV+TnWfBEa9ZbF8l
gX+FJ+EegeN+JSxecTi4w8GWR1Vr2q0zrqUzIhaThOtwLVh5rtIhPyK4VKyYGHknEhKT9wG4IFKH
V8yaEFyt63QyALuscE9holwQKYj5xvYMZ/TiuzGLmkWIlckh9KNDmt9EajM+Sw2QQPcKdBKhXg9J
KuR+YdpUrJATMkxJntyanbsqHKyY8kxidVBPi14Wm2Ax8h5CLe7E+Bh6m7RmIRciur0PlOQw9teY
GGLrii4CoEPjzk0rFD9qZW+0ziklLb7n0hwBvKtH39RfWzLJi8arVZxN+HmxKcINm69pogI/qNse
qveiSpJ2Z1fSYglgtws/bqOdZ9iE9gqgzqOfgdzHam0dV+r1OKroq0RacOcgGJQNaPdoJfyCkpUI
E5JauRQaFzOO/b0p2qe+MQcI4BZQFJaamWpl6w4JpE62K8fQ8QWDNgmLqg9432ffwuQaRxSYCLEY
LscO5btAMe9bdHZWSIgdcGZNl7ku/FXb11h0EnxDrenGgqXIj4bHeM1z5sC8xIDYHG7gxywbx/iW
eGr6JZBwDswjDge4NEMiV9sYCeYRiREHLdfsSc0adeWFobELQm/cyPzGL4Zwkxty5+qZWJQA6veg
FhcaEhERka0NUj76NgX0iIDmqgwIltZkCFdugKEKKgLQbZojsizIhqOZm6c8PGUVLGqUk7Yd9Mlq
24z+ld5bG3LGGwvBOCTIIBnVk1MCsrxiW6fRDue7njnasAkKUa5ZNWXLrvI3RZIu28YYcVl1sb8N
4pOmhpeoKeRrA5C73p3T4Z55zrgFU4tmsrPTUsW/1el+Atp5FsJ5shG4lxBhV6qC405qXCHB0CwI
qLXHAr024SK2i0331kIVeHkRslwilipRNDEF0PXwPuxks2jiKoAUKq//N3fnttyoEm3ZX+kf4AQk
kMArukuWZct3vxBlu4r7HZLL1/dAtc/ZfTo6OqJf+4Ut2btsWQIy11pzjhkY/XqB3oQ0qvCclXQE
4TFDW9OyXUAKAJ2+h0kttM62fSeX+A2/F3lgEMo2sBBLoN7utuRnIFD/aiiGDF1mW+ILNiKcp01Y
0LzRPP0X3WzM6thpYp3B6xBuiKX9E2Xq2HvVT0Dv8l64cEMHhUOdFEam4qjXVtU0R2uha64fTJZc
sZ0HHF76qi/qlWVpybqryEjPnOHcaTHm7cTZgo89zbO8sOWtdqWsqk3at19wwMotSOffcW2990S3
HUQB1yMW1YU2KxvfEX5TJPQKwy89SctK1gW3tvUUy0OU9Np2mqZfkzWZKzhE+0ARN6/npdqQlHM2
Q/M0kMTBSjTeUSPQBSmg+7lpfhSAB9osxpkhNo0Z7OEEljvsngR4T+GWcQbiLCw886szoguj9WJs
3Nn9GejZlQgEqNyJwRoIXHPCep/Af65V/J0UbnK60QVKrVAIq96cLnU3zQTSxsbk3kwdfB97/tXE
TLmNhkA/RFberkId5VcCqkATZ8MeT9WfaSzLjZEi0mmZ8cc0pMibAEpUIKEh/KI+sLQ86pgzytL+
cYZXGWfvHSaHpyH2bHD2rJr4ZkJiR4bfnZerxyJR18BG2up6pFCQFnlqZ6GtLEP/jJs7AAXnpCCp
uSRQrCv5jGF+9QHwA7Jnuipj6BCE3tpZpj8AWkBDKPWd229hHoZPqCz2ZdtyV8nvJ4BCO32ejNXo
6a9m+9jDgdpIwuSWUUO1GYn+8r0vw6WqI2sJZM6gdhOtR73M03sBTo42bbrvqtHZOgZhbmMI5SQG
5xqW9SdxXCBzMiFXnof9DiF8usqCcilQRwrN+T22oDLJOF4bg01BkPSfJSKTTal3H5103dUs4UV3
BgkEgOW2rVFuCeUouPhp7tjGHK6MiEnGxPByhV/33XREcrKl9mO7Hd0V6AZYKIjdpm5QCIXr+j6e
yIwZQkbFgwd/ZlAHN+/MBwhR+SEs+FidWiwIGbjtiYM0uqLkTLH/2tacbBxFfzatbITPbDYycjL9
sCVUjrX2YtcR7QxAaATHREddZAesZsN6DL3qrnLQbMd2u6+bsFilfSZBkOuvva7eTYjaWH7htpgM
f8aUACcCB76jiflCY9O8qwieFumuqHBCLS0aIlJpmPfaFWLgA0OADCIIFE9krdQz2jfRS6Y1aM+e
nlxCU4VnGH73OoybbqbDAXCckYTLXWea39OKi9dCxL4PQzhwVdG+s+rY22JqYPS7LGYMRPHj6jMB
oTOlvYmHhNtmeMFrD+oNaZLTFkcN7ClhEsaxIERly9iy3SpZERPcfsL8YOYyOTGx4MbvuGOfEczF
Hr1ssrORftYm4UlT66KMCfN5Y+cIAWoX3rVjGcYD/DQCFezsZVyqTLrGkHOI8LtvhmLedBSdRKjM
6V2a0L3L2SusonfNMN95lQtGidFlbGjha2s308bxdlbomDu0zQDVymJVOXqEIwezOZdX5sfEd6MZ
nw96Bu/RZrWGIrAgC1zzziK8m4wPUPNcSAgvY+Cj1SDSR3TeR3TyvqdLb5vi+0ZqFLIPlXIHKrpv
DXvfKtPAbW3cJ15MRuDIXGmwrZ/G9UowKt16ttmx4C3j/BSbcsDEN0kawFaZHzWVL9xpkDgs3pwZ
ZreugTNvXDzEbM32Jnl6J8+c6YH0NRsYTfwOU7MlUEN+Wp0FEoWB3ogN8UBIFYNPmBTJYMGpSMst
aw5cKi2ku5zk7Sbm/ZxKBjPhcuvMAGhpensxK+tzFJwrsdWcZg84UZ7an8yzO4LCWvWMGEZfi57l
8faUEDGD/Bquxq7WWUFQuzORFIfJtg8dF8e6T3pSfrKS3r1V0LGN57uBdHpmg6CMK6tSC3YKZNZQ
XmtzQTml2TZVqn4lsu44MgDe2DUNT7YjUGvhTjPLydegA1voE+u6ftT0oVpnhRNt7ZQeM1FkFAZ1
QsvEeTCoMVaB1sQbXPLHHIQI0LqYXrxTvqo6l+c5iC9mPr9VmkULytCsk0EUmljXblvu6QAOG0fa
GjPGdAfYgN1wGQAGFunXmCzRVBFWETmS3ZN54mQB/bxjI3LxItVuyO2Qa0nah9mTNRj39VnGYr60
xOKMst6gztpZnkX94agtNQe0mgzKN2ax0+TFbAr08qkczYBQXxM0xlCcOqPEipnODNBBQlnka3k2
MDdXXEfRf7SxdxCR8zGVTLf0NDLBHtl0xJmmJAO30dFgSuEl5lZVGBZNsD9iPBNckN7rBn+IO+dE
6zBxc9t2M4ef5BWQHditkoAKhsLhvXEtGCSCZVV0aset8TtucguZQX5q4CmCoyXupBsB5VeFPFp2
tUfpBNtwF4Xq23Zc98atgT6TwCS2gicNilLmtfV2tGO0YNpVIQ99jWyZ7+Loh7mZvmU0Pd7Nc3LK
yL0S03G2wCal/YeHaOxCKaPPXnx26mFFo24gIIvxIZpsOGfzu+JT+4Xt2WeSWPxZ6N6KnHXCwaRu
EP5bz5eqc7imI7f2hRIC+9sMJMXb9gMNK8c+OPoAdhYH6qGR8b5ygajzgUsUFe63kMD2yOKy/EBy
ZwSJ9BJWbbK3q3VI6M8mKiC7iYnzaCZLKuqhp5DJlNQz64CD1cAypp3ltldNB7rqjZ71K0/sDbql
TZzgOxALEEEBkW2qGup3VjDkw7YTUgNvwiFlZjzehWF8aTqRPXcSYnNv8/dXhgZ/fiTpXRPBIdNM
dHsF4Yzswwto/ZmznnUal3NmAOYEn6VP7aWSw1MfRyyRAEd2Oo3hAPDjvs1ZVhkDXMZh/oBs8TDq
or9TFgGksUBxBiWIEKli2VjBhgsQQqDZQca3qFSZyD4KRQBCoWevudNYW0lxP1rAWRt7QiHjqMOo
Kknsgz3uEHgNGynFG4iXdBMFw3DQMkQVnvHdum7GdZr/SdJ6GzEOPRtKXRCiMl1En+H3iWjRAMCP
Sg0QwlY3ryPwodwwnXXIvuCuwJCxznIil6BPsLUswzNU2N+VZBxTRh3Ue+cphoi8Skwt26SugRG+
ogPgFVV9rgkHGofmtXFC8ku4D2xH+o9bQ1f4kBjddKCcVQ3/uis0RHKOtfFIdojb+K2RzTJOhAej
6eIp6ohFaZVzBHgzrGeHEWyyUL0cDSULr42PTf1uY+OlXaTGhKyYTXjSAytmM0cJo29Cn+iCdaa4
mVReby8JsVdrsk6C0C/y1lqiHDUiZGUAqxMsY3nS0/boTFg59VSnOC9JbdRSkKlVxzTBLl5EGf+e
xcLMNtEj9yYX/5h9sfP9JYSd0HHo7sKBcxtqSM0k2DMAXRJOBW3I4Ha0l5MDQJDNG51iLgeHP6EI
SVuuav1N0h+IKpABaiKoq24uUHjiIbVR2bg9PWO8NlKIY61r4sh9ijb+7fncl+bx9uh2AOEfwDY4
uvDG/El7rJsSmqsWGcfbobZr44jz/5+n3LzhnQuC+4o8E8dqOWCvsFiOmuheSpnsQFTb7Nq8Bxmk
weH229rlJdwOlVm3Rwx+/74IvdPJsUIgAOEvmPkeh9uj/9PTFpVBSczlwVleoJ7bUImdXyUx4ofb
k9uXRzGOm1Q1v/XGKNZsQSi9QV0eb6/49shU8SVjm7/tR2Duf7+rxeDHkjg8ZMubloe9+PsmmcAC
VoYw0hUWMPcou16xFzEdnFvRQ9cxWHQ6Ya0nDYwf9q8NyWTMz5bD7ZFHf+7vIwCzxCjwf3RsAMRG
QEhcy8Eid7fpuuNteGbir/SVXsLe6BXcsDkZ+qO5/LtxbClA+ZgAUem4F0NYkrU6Mqz85zDewtr/
/SLeWPaatQE7mBNBwzxCzruj2EbyyFsO/36tYLe+L4jmkmNAJKYE43o7ZDBJUafEz6Nc2m2OcQ1r
BDJ0/8qjigbDr0g/XouxqY7/HsjPIbp1OdReN6xdPSReuJTxwUAC5XVwYvdYSOpj1mf10WGPzgld
eStclTWfUFGs2Hj1f59qqW6svb6ufWvpEN4GXClX4sGQHz3woCNimWJXR/HdaJbDUS2H29fdMg1z
+qBKg90A2a7simUHTEzE0XMo4evM6zm9047JcP5hJOfbODMd7azd32acC20V+DkDTIiK3RJM9c8h
WwaOqZzGLfhs1F98nd+fHD1vlegzyoLQYIY6LwnwVUG4Ht06058moyImyTmaNpTcpGK0iAmzO/57
uA0z/841b198MJefcJtfxssPRIZMksGUkV95ew45twcQ6TSroCmfS5uzKrGY4mkEfIUOt0mSD2mU
UiYVBZmOLipqyMuv3oDbJ/YIeooMi/yYGpoqSKQN7YdvUdOddRLzMKTaOVDtwW3gzRCuiJAqJUvK
1tJ5idlpV8oOPlynfAyjZqd0Qj37xHiqTe9typcclnyrxQkOszp5iCc1UkrX3TnqLH2VS/mTECjn
iXozYqFDhOi+TnZ4R/REtu3ZrfteNABxmpDKjtnO5TrOUUT6icjuM82yiQ/09f1QENBaUDTskeqR
yeweNZEnm9LMXkN3LHyro4sK3rLrvZ76Au651WRPZeXiA867P2zpkDrb7Eq19BWbAkKjhPulviPX
FLyzzSkol3Y5kwF/LgPSCqFcXpKSH+tqqHHmsDxDyi9g4Q4YnZtC+tmgIFlKf+zNn47pb9Z51BMS
4GMitA9LXwxek3S4qgiGCcZgrchm8hG8/iJ1t82deW03ElRqRsElXJLvIIZty8E5tGQ9Hd2kwTaX
NfLsFM0hTdSrV6izaoAR1zf6LX+Zn7V1/4CaCYOi+VLn0wqRUQojTXsDVf4MeG1GT7BUmYXaMbQF
1KiQu9jFpvxQmGR903G22TEvmrfYzpj0S0lvQwMQj8YbI2eK2oW4m7IYBe6c16Qbmmc6Wb4Uwy71
5n7lZSQf1EH2CEGeXMoi2dooEQg7MQhyMPp3BRaGLSYNqI58IQQzX1L1HwCXdNSJ0VfH6N+vZs2D
AM+HgVF0hM9bfPGGv4ks2biwDb0OurVjlmRuiB+Vk64KoUxTRCyHwcMcODjgevqenoEnlaAi8r9I
yZAEMzXg/XFmu9zB0UYivvIIT5YXvAuBPsq1rQIG+6WT7ojCww0XNtEuG8PfZooAwWRDzmxh6a6p
x7nW5r3BzHWueyo7vXJ8g2xZchzrtdl6L1QIJFiOlJgde4S4/aRX8DmMkJ5De0THRYeRUQhLSRSX
DxPacLocLQEkLtOQKXpRTUEmk9PQqKK/SkZaBCTnoblCPIP5jT+GLfjHbLqoJSrGjXkPMBvysoQl
dDbNFFS/IM2jOXNpcXahzE0mclGw13xYeZzvi/5a5qjbRnN81Y3cguDYfQYaWdH40TNqe04zcrvp
XCRsfEptG0XFR8gHQx1uA/6LiO/sEI8Bqd62oG+bAoBOMREAYsCL8uM8QPfDKw1st9waTkIshB2d
ubj8ZZSREUq1gQMJET93DqaJQTKLEX86eQ9M9qHKcbQS9kxWKG83vRjzqNfuL0Lh9bugVIjzAvtS
CVj4dhIQtk6rb5JaiN7rc7JcDRI5eibiNhvY7Ks4yoxHI9Df4W9/0thGYRYCNh+qQ+Ua4Yl766Yo
ux2buE3UkHekjZR2kawMlHQj2goV7uwuRnwomueIwQqlyY+m8d8gMidfjWjNWL3WrW7KLQKGb3tB
S6GA/bOosYZ5NF7LeAC3Kjy0syQdy2EA7Z4qOgVB2m8cXF7bPBj11bQkEcJG5p5FL9mj0e3LiBAc
VJ1ZAWs8ki9D2okHfd/Wm7bkzAuq2j6UJQNmKK2/irYkaDpbp4jC1mkN1p9Q+n1to2gCxqrW8VTs
wXfjtstQ8xQh9P6Q5TQeuINjft663XQnTPueG5ZAxUVxIzAyA1rdSIrL+yh7tVVsk+Zav4o5CY4a
0SG1F+IcNuL5dVAupNRA0Fmb7UODvq6cTFq0YluZzbTPjBgBv/eaVnGz6lxL7AxAzPRD8I9O8Vml
4RJ6nvvgfDZONH2FGkjYJBhTVN/ymY3nmx6ZGm2sced4rP9l1GxU1ynyWsNzHDftRvfeenBbmAMg
tfC/vEYAGWmEHUFpUYxArdphl3oaLPI+Jn2HaMD0E+YxFHx2Ralcgn5SbzWTAzhlKcI5RUrsQE5b
Y1zbEeleJzR4WEGzyksyy5TeX9o8+00z0CLmKJrm4qgIe0+ZW5IHWQbxIVm+dvvG7UAYbXHMM7c4
woV8pa+ZbMlPA4+6HIiordgAHXM3J/XXnopwH0vrfphaX/eaa563wy4E8VwPx0w1/U6W7BluhwBd
5t9HU9ABdoqMmHCcwFhXRDbXKHorwWil19Rpgu21cxlMuMZ8IG4m3MT0JBnTWcGa8Sdxo4z8QjKY
jo7VjntCIM95xsLjedUlGlnGvcRwjVUxLDSWzDqkuj6xwwfYMnrIhOkXiXVWsn9lkWzZoaAAk07m
i6QtD7ev13MmdoiDKerdx5r2/WbGUzzE6RWhKwkiZo7YDRM12PbV2NnxsRI9ncJ8pipllHUgAQU9
GQnwLKr2sAEZTm68Tq7epGf5yZzd7DQbfX6ywoGOCOVVCJ4n8wcJZqwOSzgIktmMFG2ysUK2nXI5
3B7dDlD6KaluD4s+hHCIlldPT0VMY2hMTYP5sPG76pEwTS7XdkbwL5VV3G/olv2EetIcO01iASCF
/Xh7SqlX+UjCYK4S3Xv7tJwg/ufTctQ87IA739WjU69dQfzoDP1u7RLZRcOeBDGP4g/0G7/KGgt6
58CbIW34STg86nms7UxLLpljhAYuWr1/D2aB1K0F+Zj5t4e370wExweCeiHFUHGKunBmUIKNK6o+
0uWcxB1Sz6s0bs4aEL/t//K1TrZnhbyMC5XKD2k4AYdCMVDl7IbQWhxvj5hHd4e+eEX5bh65c5rH
XIVcCamvLXoGy4urvwcSB6rjPFspyZxBB8QhpzezVBFeRT1xe3Q72An0R2Moq3WLmuxEKi1GZfrU
cYK22qSfd9TaXRG04TH2EBES5uwgGq/hf3HSqaOFbQhadMM5tmz1bwcn7r2tCJ37fCnrOtiw5USX
lGX9gNgw7s2IbThbuCLm3CkXTaETtg5ly0jbIBSkOVcugaIjkSTHvnKclSEnBJRFQc3zXwdUQtne
IFZ1LCIQ57yvcKpjwnwUJ46WRPXfg/dfj0wCVVamwzlKTKhLeCTxl2bwn2qRvt5kqaz26ymanUX+
q4t9J62VWgSW+VIt4lKlngnp494+CPyB5TGDCUrzo3FIZ2F8TeejGxjisyWvFmCP2xSI4UzjBHoc
H+eYj9putu38iO6XfqpX7SOnY/IWVqXa9ZO179uYe1cVXDF7kDW/fPRDDh3DHwBN8YvawMLKNDx2
LtFmjtOzVw+ILbGtjherrL0remJBlkJIs50N+czvreIKM29Sl9imBe058ypxzeK4LPDHevnu7alV
NBBave7QLUWe4v9AWKhDr5gtbpTmUgt6UR2zcvRUIDgtd13E4MlVNIXN/kuK6ZrMSbsVSxXq2G51
zFLMOiyCPB9DRc+ziXkvVNmfnKyODxVthZsEZ4Q8n/19WC7nZ9OasHNZSG8vParfJ5khZl9eKQYy
CiJTdAiS+QhVKhLGKLfzOVsznCUOnl9S6pN5iOT+9tOnHijc359+e65jSL39bkZV9fF2EDCbM7qu
//lcKRNDgTU/an36SUocxN0IMJuaOM3EcnZxhhgzFjltH4zLzWX5GqC0muwIC/nD8hdbqOkzhky8
D4nWvs/o6tbJOPr68s3orkCMc3QWSWvXgpsbUvPvtXl7iWqqe1SxS77yUpY3ufsVTOVLtrRH2noK
d3JppSzPgin+UWOuNs4clEcicIuVFQVLsoziUlle1u16uT29HeblGwM627Xy6LnfXvk4afXWNAH7
tPZ9aGWoS/h04Zgun8oU4dHapjFFoBr6g8rz9ChNLvm8Zx5eTe+sYJjcYTntqhRDdbbN6urJxGSy
91I4IwVURocojoKaZj3SayE9ozkrIrDZQdCM5M4lMmgxDWQepq3h5JNX2O9q4tk5kY8INuleV+q7
oq/pl15+dSvxnnTyQ2bufU3U+JqK0iILoSDm1LbvoMPNuypJWM717mhX5al1qg+7N5l32PpVs/G3
5Q6qHMJ3db/NP0NPoJhWIt8QarUqooCJK51FZRJVDo78BdAihpYzyniG7faApbu/T4bss2wz7rPW
uR9y3Itp+U07vr0qepWK9LlmjKYr8PV9x37MDUlpZVd4cGo84Y6rB+smk2fa9A8uMTy+82gQkLSp
cBOzuMeXMWNnHFcdsNfJ2piCwphNKhuVbjhAa/rmisQ1oLEpE+RvsjK3uN4SgRS/Rf7AtABcHvCO
BTxzmIq6/yr1B9LWrO8oaCZGE8uIp2SPqvJw7Q76a2hpF4/GBWyTND0Q2vWHQCGE3MQYj3VrrtpS
g5K5XH80nft9kiQM3xp9N0iQ18tdxGtEMq9uD7H4iUM9HZAhcF+bOuNiZLO29aLCQzPu6If/vyWa
JgrW/5tE837xAP+P9a+07H79N5nm33/4j0zTk/9hS9OzF00kVmBrcQ//o9Q0dOs/dAt5sC5s1+E/
0Cr+U6+JuFNnXsu3sfrauoOI8h+9pmX/h2camJH5Z3+1nP8vek3DMZ3/JtiF2OBYJgZmwSu0MTj/
71ply3OrVo6OuMP2t9zxbocMIfWMqGvexbojdmLZqtxu3n/v4/8+v32RFjUib61gXL2celND6O3K
bo4qJ9KohOlCydIQwUIvzfRtmpXzIrvjpHOMvDg2aTxux0i73FbU22EYIFDuY1N5h5SR5bKjCtEW
FPt4Wclvz20Bwn4E1QR1KjzUHo2LVX4tFBPGOcpfs9L9jCbzqof4pQt1P1YYCtMy3mBhsA+BuqQa
VFAolPRo6uqlDefnHPsk/uP8oA1i46XccyRy1C3BTcbawc9FBIL7OMTJCc5Ev6gOS9oTNHU8clNx
8ELSDixuIiTRhRNaxzKPlR8V9ffSOvGFdB4qU77Xbnplt/446d1bZhOGDs2LcFRaOGAQkBLkGFu0
OF6GI8FdTcQjVg3vjxwhjedss2xmdGzSEENW3RmJ6hoB6tmCGr3RZvuNvtYFKcCjYcafdiWzdTbk
j0Xl0JwJMtK+r1JHNeX2n8oj8hxP+yIMGfyc6THKju7cRe3baEdHi0J3Yq+G0Y8ORDqg/GlD9EQ5
ZM+dY4+zj1mB7JDiWmo0joOSuSN+YCsx76Ku+KxC3tXRgQaWyizwTWMGpNR8UOE8B1P9ZNTNg9s6
L/AqXluXyN5wSPaMp8+eEfC+J4wj6kehNb4G4jPF+TWP1WkYmmQNneGn7tA40rP7cS182Q2pCQRD
ZhKa4DB845D6dmGAs+R1hBbvIuCpM3f/oLXpfEOL0sgkZy649gJaXo5kro2rvV2KW1XYwQbJ6x8h
oO9MOmtT1DPFCh89R1yyzvjNhI4NQ/WcKzTAXUGHKYrsP+z4VnYiT0lHtdg7HU7tgaJ95o/WCFL3
MuJkJqfnxGuiz3jAj0mcygRTpzNR37COQsQaBu+L3EGW1qG5FMX7QNmHXoq2gMH54M92+US8reCt
8ozc85VFYaiCO5Pk5+V8qvQSAI/7GBqUxqDlohVZtYD1DsWgXfB2rRnXHTVHXoSa2pXJfg3TwaJ9
nFDgpNPPbIz3maxpFHbJpXd1BI+pSVyGzb808sdmnMgK1dNXtMZvUO3uux7CV68jBozp9Az50ous
xI/V6Q+whZ3OwMyCl3FVuUyhTZoylkuK5+gYi/HqxR7kD/a4Zp3mgvZkwKyc9rOrWzOKieTgzeMF
vAyOG5rpa2HGSFCGVV1Lx+9b66FwggqJa3BvZ/U+D9O3GsA6Lbd9YzIGZjeJ2jk+N273PKRApZak
VqvgTJaCpLZCZq+I9SAu0mvXGirzBEVXRXDlE70aPmQGolaoU8fZZ1wTxbpPaTsPdvjYjeZpzvQT
owmbN1UvhL5yU5p5WTX94Rd85LH1oEV0qlI4xXAtDzr7i6BtngKZfPEYpdIg9y5dMn8kAyo9VLFK
tybyDXZS14iWd78b1ALTXv6e1ka+ZgqidEwrHQl4y+uVjXoxnyI6nUVyaQ1XrcP6T9Jp+9C7L7zm
uWv0qxeibMPQNSCBMR/6CL4b3QYQi4/SjF+B+m/xlFL4AzMZtIGBaTk8iGK6Oj22cCLcPCP5ZDtF
eEgr/7SI14D1IiIPtfEkM/2JZgd3Mpv8S6cbfuv2feBN+zF0L0gifwfGyMQrG64d0BVeZPdslCZQ
nkmka28uaCW2EjEkSwqOQMIc1Hdrlle9Up9jxYvE/X9PA0qRzeLt+Msp+q2HyCsOAzyFjdPnv7Sx
eWFctFbCeikpAFr4x6sUrp1RoCDNdAoxyK5q+mOI4nkYSJGMkz9jWJyScd5qokIMFbKaMJOUK7ri
TowwMQN2Y2A7S+pqI2DHoaTnD1QrGOQvOj9euE6y0QMUhamp77NcQh9iyzuvvG9sDn9ET06ha3/P
kzVCbnb5IXF89lzSyuyC+9+M4RXRmnWPLv4UggBNE+stiPXfTiCOZUl4VjTjNY8s5y4QTFLG4QRI
GtdvPj/E8OfwUm3wvrKvtrE+5ORJi+xXhLxNDwHUpCRXd3emeRjT/AF9WMl7hvSiR6PU9N4xLi3U
McYuy4pHELa/EWefZ0lsgKdG0kogyLpj+aBq4HDL1UVNtgWfSVc6in7PNlnBA2Hw9M8wMBOtO0z0
n7VP2dKvhsuwr9GqdOGg1mlK4cN+5d4tgm+EpsWqNQhqK+avToSv4xhfQ5dxi0qYgfe1SQ+P2qx1
9PciAHIJULzzNXc6jKjwUNKpA1b/u1FLH6aI7cSS3QPAwS80ci7ksNPt+Wrk/QRPWu3LoF41kkYE
0NCzXoCcSLp0R7dlXw1Y7m3nbRybaLWc7Z6ojF3rAsVFY7jF+PERDnG4ClvzKzebR8WkJIyTnZe/
F5G+d6bxtzd2Gy13ztlgvlSG/VSMBsCJsf9I0PiBhxqOGBlXkEUgHGvtlXKIEOFBO5A4aLQuco2x
fDRLcbXm6OR6pNkioaE+SLdeIx8Mptsrwf/kFs/ejWuf/rIG+vAyTl6rmRNRRy1UyfzUasSLOXbF
/Q59owbQfFfCoaIBiCaysDlv1CJuDDp6/vNMGyOr320Qlr4ObXZV6Zy5RTAFd2wpmE7qrG6cIabV
7MIi28vKwt5oHZXkBVfx/OKN6KcGq+IT/4gNRb92lj9RCsQLZcU6GbQvDEnI5OwL0S0eo1ATNCta
0bbOPumb6LuySnYuWjKVkvCoo/nYDmGdIS0rxCm2xbrvBeKMuHiWACPXMq9/mVbyXKD3oKlc/zYn
InDd+sVMicpOSHTxiyy7qzr2Q0GpcTmYL6Xico0q95UUMrtyX2K1+Pic4C1NZbSxo+ZDuNllkjTJ
wjK5yhySPRXQRvPYPjn0cprpTXbuMYhJGI+JPei0JZg6H7/MqkLbGur3lfk1lwhNhuyZ6oqi7yO/
V9BhoNQohUeDO2Jutc+QWJJVlutvmsbc2VScCYEeblXLP9FLaLoVOlJQE76uyKTljnm0rLFjfMI0
tJQ5Vn31ZLjVt+09mJ7+OdjuTxshCm3b4S5tXeF7VnKeIjipZfkSeBGTl0h/oEbW/QQdrGtGS0CI
hNOD7UFLaQ2OiGJFtO+t7NDrMfujNPzIzPQrqcNfdTrfE6Bz7URyz+jn7AAUQqSin7CT+12brwEj
UzoKA0N2NL4C0URZNddPs2t+Yhk/lbbtEX2bPSFJuCsN/sZ2DGg9ats8GR6GMnyzy3HaFGl0smuT
+y4aZW5/a62wnjVMFL4mrU3jJe26iMd3e9Er5l31ECygBNfEcTPJhsZ3wiIUIe21F5ZNvvPE3s7S
n8IwOgKwgZch99Hd6TthUqyHjuY30Nm2Li37qbVP7Mg1K4dOY5fAUqZtPQTPcet0K7cjnDyI4rPu
oSCZIxvZv3oszRAWR8sNDq/LNaANhwAj5BfYBaAaFfwKrehZujPblCIwV0wgWM7a8i01SvKv6m/M
QldExIQaZtGv0R3enUj9gE/7LWa5Zqf9FROR4Vc67xVYwmtPBImf9SQVeGqnCEbY4wa4GrAaJlCk
RhOc8PkFS9vysw9b2CR2s41Rx5Ur5HwJcWnOu0jyU1DXfyLURJiGss9BAJ023H03sqFHCPpo9IhF
3Mb9jjBQ+KSfnA09vXiGcnwnkl8Y5lZB4fTkuy8L3rhiHS97qJfh0DCilPnBlZqAi1Sz/PdPVul+
mQkWc5G5O264yPt9wejSTwHT+UPfOv7kjt/ccK5Eu/sesUQVjKMQvV2XbIIySoEJ08B30voRqIi3
Mol73EdMeO3kZbSK5ykMWf5xkdjZysvJNk+X+PFIh8VLDtGJDcG2ASTg1/Z4iKGLMLYXiC2dyxDo
F0GjaU3v7dDVI0VQS36xm28V4sC6BLDZgNtg/M2AjwxU3fsmzerakkKxb/r6YRqMV70C+Fgld1oi
ub/oXGCucuHpIJ5vJScvHid0lQeFR3/fpfJnao3HVHN3DagsP53ju6jgDlV7r8IIAAgz892go9dX
4PsuDR6UtDNeUyfaAJbdkcYHNWdgOOHkpzF4RgRt+zJbdrVWzzgmYQGMB1Qk8blvcfLE5tivzHLc
mxP3KM/rcMx8BAMJPIgUfSMkXih61nRprMmfY944ucFR5nfmkDugOZ0X0/qf3J3XkuO4lq6fiCfo
za1IeaX3daPIrMqiE73n058PUHUpJ6f3RMztRHewANCISQMCa/0menZJBIOSuBZ+9GHZIZB0+uwg
6WP8CRzxBcz9Zxwdf4Xz8Oo51kcX2cSXGG+TbWL+fWuWzu8qLe+OGC0GToxzalQe/YYRUuSRONKs
n4mebzU4MjWBMI3vJci7NS5jZCCPa83oiJMyWEB+IF90wwSe1M7xKSvKRzxndm1iW34K5gzgelWj
snh6zyomkXM0kvUZo7eovjFTDJfDks88WLtDS1JMn8GWe1P0mbjmqgsf8WiBjrD82Q0aZkTIoW3y
I67pyTHbyQUyGYQZZDER2Q/b1uKlrOLVvY5KnvVxziaS/+Xgh8dp3nQiJdmL2L4X3kRxNWzbvK+W
Xln+kvuBfBCQtAqdBLAof45diJ/Pjx4QA8Dj59+TbSPpujUZ2miCJUY0WZyYK4IePQpKkz9OpxHv
xvodYhxhfrEYeNNAwUHLy21kcADRkJycK+dEGNRtlgqUGLzbY0IKkRr+6IdSXXpNRGbDNhMwPWnz
0ItUhJ26N0PXI2lyDsaQUUR2C3dEEaA5YYmLDzpI5+bvX5uLv8uymjBQRdajFVdAlkrN5cdk0cvG
bIet13Fj8NB6Mp5omcB4FFkUi0IJc5zkiQorFR9vkQOQf9apUcwZE1r+wnNR7u2gIDfz1pLjOBfn
U4+2Ahhn+XsjtmmQqMSw7mUe9fOVO1+lWMHz1TpNgbyk8qqkrUiMtShyyDZ5/eW1liXZdn4cZF0u
jBMCn6CCNpXpBe3Q3csbj7w8N1ZemsvTINfU48DsExxSIC+FPEm9r7k+bYh4kt4S7pis6qMFjug2
p+h8fU1QxvNSMY1V5h0tnjpCIPg7h0aEOUsxBy0JGTrYfIfiECmlxHbWczhjT11xW/HQRspmbjob
Gh1G2N9/+Ms5yCISNFj76pF+3vJ89zCEZQzdE1kfxcOBbSjZuloR7A/cou9PpzQ+X9yRcF8qxGX+
ebJd3TlOvrx436+gUUXXRbx2lblZGVEO5Dpxox9Kl6kAfHgf5IJXZAcpPecbx1MlT75Q+1tknvqV
PBek+G7QlFJXpWr14AkzXnTckVbnTcVx5J7yYP+xDYoYgjl8bgL5JPTJiVgC/lLylPXRdjYg4Rby
YZCPj9jAFqmTyGRYDGtvI59gOLLDBlFq4LdQPB3CUkdXvGn/8Xft4rQ9RmaJ87MB1kq8m/In5dnO
yZXL0I2hYWHX2/OTJK6+fJJk9dJWANkWPZKlzw7mKXC5I+eE66fCfZDby8Xlbf3yiJ6Lcj1ZtWHj
iTiIuNjnXdrIWivPbZOvznc1r8JmrYf19vKGyz9P7iLbZDUUT6HaY0LSQtWPnHgl15nyYZdbXPb/
/gjKurxrsnTeR9bPxW/rZfVb2/mxLStsz89dT5ExirJAWMBt6BYnfQOwbPLV3rbP10f3hGG0ju8B
hN+E3JVrNcyGZI8qkHm2c5PP7R3MGcKV7kEoWs9wwdshvctJgA11t7dEEo5Y412e7YtGKEd7Ooy1
IlXrjYFDaQnzeKNMAFzlovCKdldrNdKSsu6cXB0APSKXgVM4LaOxI/o0OaIyqV2xRm7/78XcPZar
wdUf0lM5A4x8BDEX7QexOCLGhvuyLOrAJXxZ7HRUtWKR1zHGIVx5lh3u5Yow5ENhu4gJZPTQmXh9
5ALy+5/StzbAblxiufpclOtd+dj/66bf11+OjBJOsTHJL43YftR4tvz99S+HOxcdcTpfWs8//aVB
7ns59OVQ39q+VUcbatgRXa+1gaDet5WXY55/ThcPx+XIsjTjW74q4/ZJ1r5cnG/bfTnVy2FaQmCL
QWcuJbeWP0/CfgPk+y3KBZBGJq6/FAE2VDs9m7xNB+RUJpxl+kUCQuRCtsmSXCGriKquuqOqrFWZ
MP8GEjln0cPUIOSIIfCSoDmfkUh8YyV64Es9zUrbJ1DFIFT2+7m4Y3LhyQcgFMMVIDf1qjC0O5mZ
sbKB730rhg0qH7il1TCpAZtOtwYAjrGYg06jGDu4Q5XsxnNOp5JDiDbtw40JsZn5MhmhvIkidSkT
OhKfoQKsQ/fd3sgE+QlPNK6XQJjIuirAJLI6efWPjNzBUmbJZeZclhhJrIdorolUxiFUyjlehUxt
TohPqeYiwf84yAXtwBWMg/Jv6VtbXasOs1DwIYgUgF7Shj+LISxqUvqiLVHHdZoVvoraodygJ7u8
jirGkuJ+xoR5drKkCdD+pS0edJ4BS4tBvCf5tqkByzHkAncwQmz8g7+QdbvWn49FcVzK9JrMtgFL
54JIGNAl+zaVNWKPOvZDMvEmgReyJO/0tzZDjB+Z+/w8J3zPGbhzWd7oPiem1rqodYrbKW/xJSNn
y0/RuS7HlzNDr7yFACrGLDFkY75zojhJDEwv8EBpXH32MYR9eQdNpQffdLmjsjHJC2KzjFU7ReUK
zFHdrG16eQkKkpCHI0Y6AEcENCicwAdWQs2smSBI9G0x7MsCjNVkv2E1VkNZUL8u/q2NCMxGiRtt
HWkAxCaBv5GLNicM0KB3t7y0TUIfLQmJLntwoIJakAxmRBjhUm+JQVrLocHAWZsBrcj7FMpbJIsd
XQgKhhFChI0AA4lR9wXAc7k7UY3ypeJMky9vwWXhiM7pUj2/lK2NfN6UfsrbIG/Qv92qTtyfodDh
PBLukjelhBpslpkNXpKR3/kWyTfPxQbFz8GUL5rIqXiHiahPzrRJjzkoigTnyZ0YnW8tqGwGo1CS
CWn580gmYSmxS6HGZT+5NoRmWT8XvRC4kYrbIJxYLqEqFufr/beqmWCWsbZG9JW3JU6w/G5woJId
pHxjvGn0Zl8Wz++S4MigeEZ42yU1bWfu6BvcfV/CZiJF0331BJA9UvV0I1BdZ6yZXCuhNMd8VIRR
+7N8liqzrHaFWFyqsiTbLEUh8cAAQj5pkbgMioDj/J9GRICd1IEo/GfRqqf2PfqKhPizwx8khKYC
akAOynWJSli6FEv/BwmhgYQA6eBhzQLeQDXBKPyDhEBiHb6x7doYemieZmL58QcJYTgCJIEGp4Uk
uoMSkvW/QUKAufiv1gqcmukZhmqYqpBz92zjm3tIURVxVEzudGVrCpE6iYn7Ao+TRVuCxXrRz5+L
3zfAUF1Q5rrV0ECe8guHTE5k8X4xXMSLFZACpvDPfWENqCiZB6ACMULqym3kaAORKfdQ1wqR4qPJ
d1Kbf48FdmHgx0kFAwpf8+lPVkWtIA5JYgGyd4ibea0jhOMIUT/ocEOUvEXK/Brh4kwcZoAubNID
kcRf61lXrTCyNn3PBGZwqpBRyroUbFU8WLMv/xI383LsjcVHSdEghz3IIvj9U793QWUHGFE2i4hO
7s8OscDinS/Fl8PIvb5cJbmVbESBaB0jurnukqhXz58GJGPt/lV+EI4IbK1M4q6WgMnJJrmQ3w05
CPi3NnNAHBJIBrucBw6y+P2LcxlDXI5x+Zlcjjhk/b8V/+dfl0e7fNjCuLS2U1yPQBLA9aou2BlZ
6kVVli4rmhTIzaUqS6FVkiKTxcsul8PIXWQVMC3s+pie+t821ix7BsMjfvTLEc+tcneLyQJikeL8
YmfRz0iHyMq3c7r8njzWt5+SVVDLDVLJJkDQv39POQo8s6xHR1f38xKBUViXDEZzuYzld0ryA2Tx
JIYPpIR2p7Au1rLpvGEuhxhia7nJ+RiyeN5IrL5Uv6xOZWAM2XDGIrIot/p2OFn9z6u/n2UowogR
mggA8BGTXJAAwG5AnJzcspLjJG9QygB/qR6MvZjCF2JELDeSm8sqGs/JbriXrbLhcqSZBBU5aXHk
k1jI0mXPXI7BL/u4CsGhLtPJoYGiMkoGnWAwasaWl2J3zOtdpvGtlevHPEtRePIADSvI/VgokoFA
cMxgUBRSuuYdul3WVmrdQpZudnncHJypV1ZOq0ybOR79EtcJklBiIncuAnzKdxZXkxm7iASei7I1
ap29idHyWtbkQu4ot7tUvxxSNsrVcsPLfrLtqKdEtpM8WlUhDIdFnxUfIHFRkjiiESL422qO34Vt
QZo7ntofrujO5MKQ+GHor4RlYFdiAY9QG+5yaEtIDu0gvHZN52hv8lkN0qm6ns0KAimBxnOcT4Y+
bOtQI+SNkJSYxoq/W5YuC9mW20YZFDrobxlcOgdisyqhY6+NFzhxiPc4mr2J6spYI9Y17o4hi5Ot
Vat41h7jDCkPuKmNujv2x0eIGncNoAC/rEG4I+CLuAjKf4GsZij7mC1/BQy3BOeZdN4l+tCC0Xe1
wk/7pINvB+egFKhtZIC8deh1Kzhcw1brni2jfzfcDukY/Brwh+jKvdcwsyDtwBdCNY6rUZsfjifX
t8tO3VyI25ZQMyZ+3+watzY3DpB2Q0zU3BjfHctumOmIicBJTOOaUhAFZPHSGPfqDars8zkWeAlO
ytJlUU+KtjIy81rGtOQC5b9m7UBsh7EMTDayVXWnhDeV2ipru7bLQAG1DtcgwxnCDkFuI5YV5HV3
q3v9cH4QDXHnLo+fLMk23KSAafUmADpH3SvE8NYXAWiklMF/XeqyVElWDlPTCZtiCINOjywxsBbu
MDqJCxBIiEXLeuSyaqxInaaD3oNdd1pziZgLJp4qacfOHZA1ZmY57s5Fplhe1+jbaJ5Xx6E2AUKC
vAhLaMthyAso0LopJujnRdVtzYHJkS24+C1WXDtcM8wgdnOEAfCAJwdOBgU4I5OuIBqXBi+ygEAv
+nijTXdNspoeCBUb0bZ5GH+40bo7LlwG6bk/P582yu8iWodGUGVoHCCL4Ke/YnKB6Biuy/C1yzhW
UKubqXtd/jTK6wqcWbPRowCRo37U/aXTx0uEDKwQGwsyNa4fz9eheqtNy8r81R3f+0wcOqlJE/rY
aJ3GoH1GbrxWlmr0nhmHDj7laYe7U+duTuEqyoPEC+ziNZq22fyp68vEQnkk2sXDygq3UNBUxU9J
pKa43vSrwXyyzY1pQYPa9+GL84k81GQ9Wd4S7CZmTnVyVdjPkbGuTodjhM7lIpv2ZnrIo6ta3Zbq
xq1JLyyLHuD+ep4XgqhVGuuGywkNrqHDMTkthEGwdvW2igvSzld+j4DhBcNy6F7rMSBIzhGPkMcQ
TMpXIOeV7jC59/lpPXQvGTIcXXhbtr/sfl3v3D3SX1VJVnIN8SuZfAfE6gnxSct33Y3Z7VpSQSlG
BOQQ/aN6HfY720UuxT+6G+N9gEybF8SIdmW61dNDhj5J5RfqNcRypCxIIJ6Mx9h4nkFL3sJUmODW
emsRE/2tn3z1tX6GNjrCvv0tRAAZr91oV1kTKKcN9CqgFvGRkOYaY5j+OdmPUIZvQvTTntqrODBc
DGz89EjYaJGK6fl2NNZltEV60ao/W+QtTntY4m7qa1gHImQ9H1z9I5kZR+5mJO6a+aB6d4USFPba
rdfCrcK5Tbt9EjND5b3AkeeEcI/wJHk2m6uQ52hP2pvrjUa/GkKKAhG6UH6TfXesgD4Mxv1ijHYl
iB9jCZPO7Ndzubd+j3DbrF/RvIxGZK0Ct91pv4v6LgeeB3dFFReM64ROGDgo0MyB7oB72iYKsXrf
qHwc7zlY+wOeDILSoJiLfDW1PpkvC2xFcgUPjpz3YPqOu0f+QkMJ9VDeA9bVzEcPBVF1Y5Ii2uLB
fKyDsQEPuofiPtQMHQ4OFgCAJEvY883CPMwQDpbjj/EJ0AfAAYxwrLtW3w6Rsuj7g9WupmQ1rvkz
Q1vIhWy6djvMiE4ttM/kB3BNm/TzQOBfRb/zfsgQcV+pj7oSmMobIlaxcxO/WiMgPAgrO81mBO5n
b56xa3gVwjUs6xIvBzW+n0FboWy94K2tk60al9ihBJq5ItgsKHpZMAx7HVVQC3uGRU3qJ8T1xkdl
sesIGh6S+qPN0AImHqc9du6NYJMkGyCtM1zAX8BmvScXO92lcY0FAwEZh2+zBwdzhwtFaa6Gt3SA
yrZGJg6f9TJbMy0qXtH79Og4S+gogQpnlNAdvDj0gE8B1/yah9m58q6NfbYWeoNLxPRJ6SA8Ss4O
LsYiNHxocpxJrJCpgUH7xMSJbE65714t47XqNs5p2W66e/3X0UB5dcOpIS5fkmeG11KXa87piBtB
BlMYyt0CYaun8oXEtRlD0tqf9mq3PKoIyj+g6YZbhUdXrEGWRZJdXUUfXXw9e+Citso7KGagmTjR
K+smvu4XcDVQnPDjp/wlu6p20Q1ImmU730cxMnQLvfphGDcgR7sCChIWDRq6UkFfrY3TFTl5xbwC
UQImOSufpgKc8NJRcEa66yNgQX52Bz1MMzfgLOpyMZ027a33knH9fxbPzv5kbsYNaJ0HgLMlKZe7
eZ+aQJqX44vX+O60Rrt8SEGsw89BXChIXlV08mcU3PQFOn7NiW+dj42JFwUYCCuMgnn7DqXyaIEb
nh/NeTdNdwOT0ubdUw9tzYeBFOMCjSjYnWyORUNY+4B6zOLhsYsep5lkAVpsUHOQlTkhgrbOuwe0
h4fpDcFhhI7Qgo5esqZZ9O2VHt70EfruVNQVxinqaX1y79UZpUTiWgd73PT0LDBp1SCu3gccnpV9
A4PIXaJOgBWHIICjkOsi208QGEgQcsjYfCz6X+47Z3kTIRe55+jpnglNBPGyX6RgIh6RM10P9wjY
aXogzNfg9HdEudfgJiussRbtB1iwYo0qSNoFjyq6Gr69w9pjkawcn1f9J3oQJVa7gX2bLpFEvDPS
1bxCWWE/3dr10vhx3LSJD/LCWfKkOct08NVfJd3Bc/iIbpT64FwPyVJo+2LLvIheRi84HkkHLsIn
89b9RTjwKrz6rF+Is1vXCbjXcAEKES0mhSeWChwCv11Y97Dw/eMG8OoCkw8flPvKuv+5+CyX3c9m
ZQdbsFz6rXGNVcftRKfAAODJBFMYLvKX5EU1BNCxfrHwWAOWB1AuGMvlEbzfgn+j0xWbDkj/9VtU
mFNkJYLj7RH6o/6EmbObrPElBgOFQBJgrHD0UfFlCAWLvl8hzbU98cRFm6j1ix/NurzBDaODPLYO
m3umSwVIR2Rv69W0jHdA131Y6zr8cHPV59fzznD8TAs+QD/78ybRlx3CwC9bswuGH7jpGQfg7BsA
+c218lN9RheoJ3/yTsJiSSb7ztpkd+pTuEuvULaM8kUGjCq57ttF8VSsAblAmbxz3xRmhvS4L1m6
hAAyf6ClFy5TTi0nOb1FkDz0I5dhm08bEmxBfNekMFzBBi6sF5IUPGc0qE/aIyyW/kF/bq7zIF/1
t9YBhmp/m+5t3wh42FcdikBcNN86GIfmur+tt8f1Dzxd5sN8qK4NMJR+uEHH++BFyyteb3BbKUSC
wwh+8RE1WXCMKzAGiyl/YAtgcwtmOgdrFb21W+gBzfu0BCK5+9G8j4fsegysYuGuGX0cUH06RPoC
XWauI7mH5SnwFtmiWyRXAPoWbBIUV6cVnGI/uW23yE2Xj+l1+ai8xvdj0L0nj8jVPIKJ/F09w7zd
WguhUb1o38IXYSwVeI8gkEFFWUnAEuGVOtBWfDVe6Ml4dLjCSJkhUcoAMUR4RPThw+18Xx8EgnWb
XisbK3AO1mMZOMHRz9febe7HK+cN1CuEvujKBmr01vm6D2fBp4dS0Rlc2G+KscEih4/LG6QVfx2u
GZRsT3seh+fksT0Mv9NrAHCH6h2AR0Hk61X9/Zpdx/fT8vg7est/ZRuVK0EfY+2Rtr4SxHXk/x7y
h+4q1/1V90N9iu9sTF/oW2AfaCwf1U/U3RRfHf3pCWWRcfHofXQ/Wp07m+6ru2zjvptP9duEkQ+T
Ed98r9+Sn6Y/XCdhMD6k+3SvP4Fkv63uzKd0qfpc1LV+xdKfA4UfwNPKp/dZQZANiBVaB2dj+8Uu
ehUP3UZ5QQqI7g2hd3q46gc6P91VTLJMnEl2p23yGz6Ju+qTZxVCa77Yznukb5/mfUgf074UQPuu
+Dqln/K5b1+SG6yu+H/kLQrGfcb9Qs4ZnJGNh4sfg2JUF2j/8T7Hn6jjtS+s42WKu8DW9i5zFC6N
Cd5pQWYN1kXBN+Nj/kgelCPWNj40EQ1lSrSmp7WlLoDDqU/Kh3pFv0wKczVuEUHkbbm1d+Fm3I7c
kOl6/FW/IVLSLJCZ7BdwAhiS/wTfCRr9WbmZV9oq3BR8kRJtA9NIfR6M13StbsNtvB1BIS36aoVs
8E65AuUMc8y5zz4nhnZNEHm/IBJUMGuxEfLG2/TFdZArWkV30726dm7mQzfdpVf1niGFRbIWhusb
2orLfnO8/YzvBi716GcpBjXBwFB5l9zEd/PLKDtA2UvgmESnUqGN/VR8Iu1Ap6IuQOixI6h7EOf0
H3wGP4YrQLzmc7vNg3GLE4D73t5UO+8jO5Fk9Yd7ZH7cd0r1W/RqHfobGwlzcKKHMPGb+x5R9hpJ
/kX/4LyoT/UN2g3pvM7uxPjgh/ZR/eAUkzKIrYA83nSYX/gg9h8ztxE1QRRnXNGxMUQYriCrBNNS
Wej1YtpNy49+wwiPuea9cY0P5CKkr4j8cFnf0JfymfwxZ1fDtG6eTjd0eaeb4Yrrmm5Uv1oq+w54
4w2qebyhDIF87Ye6PUHSO3hLd8uLDzjd88tlFeSbke7GXns36lq9LjYovFiP4Uu9KoOJeNUCSejm
Odx8REG5tMAu8k0b7+wD2Gs+eMkN5z1WS41OUvXHFbOxl4ovzofza35rB9/6pb1ZNy7f7mQFveal
3Nvbdo/Iq3evJ8vBWeIOwScNHfANQz4e3ewJqCbdc70d/DpQ9tqDu67WjFA58voWkO49Y4rh0xV/
fbjr98UaqOFnTz+xyTaNX/naJlklD/Fdeocfzmq4hyHmay8oH/K2jkqgP/W8mXe8s8dnYovcQPPT
iMFSL9VnhMzfy9v6Mb3PrhGapBd0fno30aPzoN3UGFhvgYaus2v3Tl0mQfL2kQTK/bjveZ2NjfjP
RidzWMA2s5/199OtgkJiuRhOG0SLgFcqr4g3ACZIGUL5YIpf3eiKL4363BwPSC0xLt7Zu3QZr/Hz
KrfMF+6SlXbNMJOnVn9CsPG0op8uhu34GO5M+F2wLlek+2bnU51i3w3v0IvjLs7wrR/bR88Lwp3N
c4Sr7GNx771wEh/hmgF+kvQriZhKewZWgHoM5kbMj2TYTWKvJOxKLs5tDeRDV7eJFRB/Qo3+TyRK
EyEq2XaORrlatyqG5I5ZCGFcCcKTCwmTu1RlKRS5Un0wUJsQMV15PqhbIHbolcHgaA8p+kbbCAZW
dURPyQBWqrWNs9UGxoJ9DJ/jR08wB2taNPX7ZdXr8WZSi3Dn8lYL+AX+EhvNSYsNHJ8bnZj8uj6B
fJcL4QOmKvb2IjMoS41UYUDlWxc6Ik0iovpSZpAAEEl1WcTCC0VZIUpon9CeySFt6LFLBNN9Ct0a
OQ5UuldDDqNzriw4I0JtQ8orTkZ1W5vEBtHe6XZaQoppHFBVjCKtCdop/dBam+gLYnBJxIi6BPiP
9t8oBuWZP6anq6m0GQYJYUSiWmQE1ERF7zXFqaQ9ljHw2+JaNww63Eq5IUa7QV8Mv3VsgtFiMtCd
KF5G3L6hzE1oAgsecuuI9IgsdmgXo0oCAC+TIV0Z45VxXVlCdQPswFBV++yIqlIiUs1yIRUWdYHO
uLSVShdv6ihc4bJBOruTyA+B9+jFQlblQi0JXPUDMzAZB5WLUoEGcJa2tI/Hu7bL+pWMy55jtfoM
/gttAJZDZCsbFHgwF3RA5IwiUj79LVlCY0e2ycW3qtxO7pYqJWmULJ9+aG5BoLv5TNXmUx3h3OAW
sk1TPCwQouZboRV7rdV1UDyIWJX8XSNByt3kAZSoNGNcJ8V8nR23Qxcmgd4hplGZRMVxwwSU0pDZ
k6XU9fYw+NIgmcfbQrVzbYmxaLUDsO30e5DeN4gja6teSP3MCM7sKqLqxEjtZ0d3u+25Jld4quvg
xkvM/kuj3O9cl8V+XHo5/mzGTObBosPXa4LILXoh5JOQ2iY3JsuyWS5ycpWkSlhcqpe1VXMk4tqf
1nKzS/v5KEZX17N/WWUP+Z0LkXeFY6Hh92qs+f2kWlexJ1TM9GbCGZPI5nE0hSUA4fRjwbOtmD2k
cW18K05WvS48c3tZJ0uhkD5xZwEWkTsYdtWoS7lKLipd4aaZDW67RdnrgdxI7kT0up19TaYRxe+N
sBZnMOHiUJfWc13uIHeVB8U7gM+wLF6Od95SNl52v+xzPvz3zeGX5Ku6Fowl8Qr+/bvlDw5OXeOG
Qkz7cpjLdt/P7Ev923HOay4/XVnpCe2BhMzz3z/2XJQ7fvnrzkW55/Fyjb/80pdDn/9A1IuPPlRE
ZLPF/ZMHlIvLiV9WyDanEfI0svHLL182//bHyA3/2xlcfmL+MbfmE2m6t0Z8SSTCRwoOycW3tm/V
f9uEHABxrW+H0SRe97K5LF22kYctJMr2ss1l9b+1ff8ZeYhvhz1v4xjzfUu+bSXhSq5MwMLKKtZV
k/yBl4nv7QXMJIFLsurIDOcF3OSe0Wdi83NRgp8KYk26a3XrfzuE3OIbRkpWv5zNf9zvcib/82Hk
dpdN5PEubaPIgv3fhgyB10G65D9Dhh6K7l9FVIzzjhcRFdN0NT7cniE0VFyO+Q90SIio2KZrmP94
4V2gQyilmCYfFM+Fk+Y4BnIuf6BDpv7/TNfSbXRPPA2Rfcv+30CHNMP5ZvioehwDWT0s9gCFC0DS
fzW989Qmb4/HStknDESDUugs5iQG/Q4rBX9s0m0TIlekNM2ra8GnUKfjLhnRmsqUW3wSHT+p1Aln
hHqBcKKz0nvm69oGS7bpZBKXCIfbsCMXGc/43pU7AM4CvQ7VBJ2VQDFPp1URAfTVEmI0HqTtDuv6
ssjuG7t7NeZmHSK9vKi7/Doa0YOu3Fso74zgC1QpjRr9DrtDdl3z3tTaefC84glhpuvBHH+6JRmU
k9mtOpEJQ3ATZ2a0ovKDlWqgyyPnKvWI7YO4uy9agJEJCiYzVCoF/xSVmJxFnJxhj7MsuwjPWavw
azxc0Yi2DkAjSvpToV/CRFvBzvp0WiPGsY+LFUgRVDu6W4QOCXOfyFuNpN6Oxe8hYuP4hJtyayL3
BO116NJnxcHGGWciQhxHB6BTczcXIdosXYXfT6j/nDVzObUMhnCpu69OKVLu1kM7qKQ7yhYAR+cF
bq38aK3+sazy9zbo+zYLminZagnfNd1gqJUWEHiE/oBK2FIdgnYGxWt1OHHZMfIToX2lOETxNJRj
E7SHC1TBlCG7spiIn1KuQqOUzOHz/haLVCIhOoGQMo42qbq1k/K+zccNNFPX17r0MCfkktwBERO8
4t+riXmsMsWkG930V3G6TUPI1yHUzA4OKsdYpR3+3wDBoeiT3dENtGTDnsxwoijXxzTN/NgaP+os
PSh4sSOdQZzVm+9P8X1p/0Te92pAs2GHFjQKX8V4j+zLJpn6dOl9YDazV8pa9cvu+Ijoyy16Olg3
QEkd4h5POQJD7lgxtTGxxFGQ1621yQmiU/TUCfFplGOv0lIv96XTPxau2RD97Tb4M6ar3kHa12qa
VcPNhL+B/9iUEDY9jUZgGwSlQjc92Chkr7QaT5bxrgEzv4HQcW30iJTB9kZdtM9fM7d8TSMyY7n6
bDrpS5nC4E57E7UtB+plnv+ceii/+ZWeQStPxajThM2rAVdD32ZVtpiaDPb9nGGDEZmAFUqco0M1
aOwMIAOqyeiEXev5tYNBeqDF1v3sQJmtCozJwL5YRt0h1zyTNUr37ThovtEa6dVl0dixiQ49f2Lm
hh4T+TTnhR6mV88lU6ExiHbbzy41cH53ca2ZkdoDMJs9lSW3SO/tJfp+vjabb4iH4yAf9Q3abCS9
S2bWkLnuTi0ygqFKwiRWDZzEUMhh6hJ4dbQ9WpigI2atoieILOQgXANk6dKmVBq+wXCX/0FPSZyU
rDYCMSU64+Vouq+yqZM4LSArQAi+lpW5tAAR1hlPllj35XAZvlRmielTqTNzHIdW2/BgnmtpzWVa
anGCJ6EOqFcfj7aYEyDAkls42JsNU0y3i3/ir4vcWgdFdING00qfTtEmyyMfBom3iZICfQNP6L6W
go0TzpBzZGkwyttpSonw/W2S7UmtX8dj7Kwu28diC7nZJCYnM5pHAHYYEupipFuSEs1mJLDqWAgY
yjYJkpObyAWGE9Y2VNeXlstWsMfYKy6mnM4NRwZxyPOR0DRgjWzo4+Q+9PAScGuebqsvHhoGpyts
m83HIVP204TCdJq8o6rhYARBd+MabwOaAHOHrG8VE2lCF+JWa7DjHtrR3Gc9EpVVm+BiVzwO01Rf
dXqkb2wtv7ZFFKRriQLijIO+A8HhXl/oUTi/j1F/H6PVos8pWuNCKYlgrDVWyfWcHc3DOPWPSKwW
y7xH1+DokPdDZsglNa9XGz0snhpXGXzHUA9KWXbLNimdJT7NyzZq9938OmoeRP+JqdgR+x4Dloil
CLFuROSVel6PY9JeF2mzTXUVmNLcvFeN5myU3Gg2OIN+mCMhKGHgtImaHtUHj2yD7eD4FuOfUiou
ql1u+FZN3Wcedc29rR6LWx0jDcNFcVFpO8xBu3g3F/ltdxwVgLNt8WKPKTqx0X2WREeEccixISid
LIU2Sd9GM3nqCliNxwe3wQ8x+tWVY43X3F3N07UaMpLOaKU2OMJPSYA2QBUcQ7AGYM54jUskeIQw
mSkkymy0ymT0KBHwe4BLKJnJuttj94LI2Sj1zmRESS7m+HjT986wkmGtMymzbZthXrpmhzAIFgO8
IoJZ4Dg9UvrJzh6hzwN2IaYwdzGi7aMH80VqdIrFUcw+E8lPkI2yPpWqvi67aR2NwNR8GT2SC7QW
XNDuPKH1zhZcixEovC0w8aVAzIcpZIz6b0m2XaqOgNgLrD12GjhdiFjbdJZ9BZQfM1aADwVOPxaI
fbnWFCj+WAeKlLVCdc5G8qrMp3grLTDkwtIMd8bCkoCEDOy4hvVi2727lIEci1EB2FP4BIJeMItF
LNgdl6omuAhHwUrIJFdhFLyPczESDAZZVwSrIYHeYEqigw3lQRA1eCK5DCdJiDgJbsQASaIVbIlC
xAK9BAaFvK+zZL7IoKFVwrWoBOlC9K4RNAyucLmRzOzLXZbBw2804xP0DouA4FICDS8BzW/xTbkC
lX3kjEpC2/K+S5ShXEhCtWwrcaRDfru2w1VmV0/y3mO2yjxWFjVJIENY/PWYQ5hzHLUE1PEhfTuO
gvOSCvaLvKLSs0MuWsGS6QRf5tImr3eYwKuxINjgjYwT7t+FIrg5l6osybbZfqsEf8cFREyYQlxT
+bjJUprV9iJFfMCXz9tlcXkGLw+iA2dIFYjAXvKIwpN7A1l6Xsmg7yXya0kOkqwPMcSkEwylQSAU
z/fu/I5KLpMsxoLgpKdTcLlx3ym5l3tokJPF26zbyHuDbCqz8fObey5bSfnTSYC/yRtzuUXyjn1r
c3Kv96tTjnv937dX4jdtee/k2yvX6ArImCoiYS2lG0cBML8Efc+h4Lh3si3DPlB8goMoXxn5KkUi
HipLlzYtRBO+0c31KPluSJ6m+OVZTjOuGxERNUXQVK47byDaihCgaW91OPAKKKiqRM3O+Vv61qYI
6QSFsTtoOXcW38aW/Kyg7I2CvOfB4tNlxyHYuLKUC7LfDOtPRutl8P5yRzOJ2pd1ZIXsTZMoC/kK
yleykBzDMNToKS2Yh52gINYyUHLuZ69RaU/OTGlDUBcHQWKUr6QtiI2aoDjKW2zLiITcqYQLmScZ
pEhJl5TRE/m2ysWZMV5XRx5e5OP8f1VJ8KRqQoPWSmCeVAaeUlf5fIf/wnRRtCLUmfUAWtM2Wani
5sruWYa+ZVWW5EKukG3HAvBVXnmbS3d5Os7/n7vzWHJcybbsr7T1uPEMWjyznlDr0JGZMYFFigut
3aG+vhc8qiry3qqusp72BEYySAQJEg73c/ZeeynHLnrnj5vIgL+VRFzTvu3s3adPFuBlRd9ZmT9/
N7/iF5+3H5ZYg/nR4dPfqpy8n3cjU0cHZrra976u4/h7KLJijyGCQKSlZKhufW7+1WOlpjGN/HxO
VCxH4V/tguS5clvM8R9qN7l6XRjpZ0B5yf63l/2r1/7lsSyG2DMDh1kly3tVf8VN9u4NMPXVvWok
saQDMGG04icUOi5H5aKm/0Tl90u5/POxD3I+Ucc7vTW9/Tjk5wI2wt7CgvY3on40LSh+9RL1YrWv
v+xG3f3tNYTfbh04m+Xy4WN05EZML00962N3H8/t64WT7XM0DKvPgIDz3tRG8f0//tpjX9ULfiia
vTRUusUoUhs6XT4RowvvCFHZ9rIq24MCq7uL1juJfaYFZblXljpjOVE/fHY1EZ4M4ZWRneanv/jq
ohhOwgry/ddWtx2wQEvPIxYhOMjholyRYU0jvS3IBrxMWkig3eJ6+Kyrqbu/Ff7SoDAYLtKE3jQT
qo+NGrbVzVoJnf1JPNjEx+4GS/4s7Lrd8r6x4ywb5dhRdz88Qmn54nvYtiYWeBtlO+11orN6Zqvq
s6iHlD1QbaLUcPc9HG0ROGN9UNZJZRJMlkujH9Sk7CxXP+WO1LgwsNRbroF6mmdrOZYANXArA/v/
hwdV3SJBOz5JfojLAOpgGncgum/l0n5SxmN1y4C2TmyOhDTL0DsuT1W3WgD4ADrpKi8Dt3JVIjBn
vFcmZHV/IEr7MEGuBBgLMvTTk1WYjr0lJeir6GcyvZSDdV6Gm49bukN4JhzMwkICmC6zIb8hz0Hd
avhgu3SW17QBDLM1r+HSa1UfXG3cBWBehsAZiH+Gzl8uabrKEFqxlqfjj1cNMWZYbNIl8gs96y6m
Arif8wEQp7OcjZMW3TdONe4+ANbKZqLMJ8BQgeYoCo8NLDeI5qMqROvUs6a1uqkqssA6JwSD6YdX
WZH6lSuW74jrgrqpHiQ0XtvIFrWvMnN9bgo/BcnSEQGxfDi1UT4xEZXEXHckjNQ2sK5R0x7U3pT7
Wd363CjnrTC6L/CbUBouO/rN4w7FkANvI3Sx2t45CJvFGJHgkTzE0DadZQ6uNs0yR4odAhrSfDzo
mbYYype/apXF4kA07+Hy1ahfmx8UcKrUfae0uRkLi+io2nonY/RcFtHEZOAfBmgM88RwFWX0B8W+
ZmtS5mTXJtJcYoyOTV2OAJGwp+i6nbHY/8f9ImqIHq/9TdgSmpemYO4qv0feDpQcjal6NEkS3pxT
/iiXUD6gof0J1lJ/Unf/6TH0/1pAwkeBSNbEjNj0xXCTYYsUwtwyz6FQhDYvyOxwNxcDAD9XewKe
nOJCDz1ChVyASUFVYg4pUA3PRbOD5ptsW92f743iEZsFOBi69XndPNXd7MMHrZ5nG61kR+zCSlju
N9OY4svQxOu2mvV7KY3qkkeHOvSvTLfTq5x06zwazQqPJSdEFG8HgzDRxCCI1LfuA6q5r35iZ8es
r0uY2N4jIexLFUZYaFK905BRqBzTPjy04fyQEQ2A1sIT53roL73lhoehWZhKg7NLIn3czK52lR4u
v6kjcdn14mitDRYauLGzjnQMb2VoIN4MunJvT/yi3caVRyHlIYiSYh01DlkB3nxJE6lRCp6+DFZg
rQdvmNYwbtBravRoTEc3jsIc7qhsNWfSyhvClrkls+ZXZ9HOdpquvlixmuQWFulKYwxgsZHruUbh
3cgWL4tDGAo0CWethaG9htaS3PIc5r7BahxMILJ/O1hhwK0OaR5Hh7Jtb3Pv3TGcDc+WTPzdZOYF
iQgBLOlSJ90HfvUdBrl1TK+eMkjUbZxUB/rpjbvJiuTF9EuCT2vZbyzbRD1bJdVG8/2rVbblzmtQ
osbUZhSm0a8fsMM952QpEPiTbA1BIbWw5A8nqc5WQLQypda9zGfU9pJNKCAvQlje2mH/swK4XU3g
XGbCnZvQenbKYrwiX0jxk0wvo27G2yYFHDdK3yGWava3qSRE3h4BY5dEprdU1qdU/+52FHHL/mcd
hcByZ50Kf3CYRyBYlotUkIhDsjMHc9cSLHuZ8/SxIdN3D2lJ7MLOqimOjfpDZ3OxHMp8M8MhhglM
bLHPlQIWLpIpAcYrD5xtTxF8PTaTs3c0c2tr5oIRjYBmwUgmJrxCBDZFS3ZFInfWVAw4HsxpXSDV
mQeSKlCEo261sqUgraW/dIhzWAypcepG6QELIDDbKwj6s7SUUhP/uHYsgrEmI74B2Z4AmeK8MK3K
3whJMyPxm1/CWeabC+81Y4G58rnUygzhHbHGXM2FjnkN4mNiCXGISmMfkt29saqcVnhibMlFDTYj
P9B12fl3oV6cA83NLo0vDnpeF0gemu84TsGuG0SU/3/ddAPEScjA/73ntn7PE1wsZfKn2IKPV/3d
q48hn5KK4TmBq2IL6Gf9veFm2v9l4+MPPPz4tonx/rPhtnj1SWUKDB2kl2XqGOz/7tU3/8uxLB84
LAAAi7AD4/+l4WbyeWp4TlFVHn/+7//p6LwtImWBAlBO5My2nT+32wTs/bqRcryVjGVbo4IeRt2T
ALJ63Ed13L9w5pVHaSf+pkkcf6O1DqYLAcMQA+VTH1YFtP/8R1RUl34MYnJ6ylvixhsspKljlneF
HhCZZ09vieYThNbmpEQH9qEL6pcBGuJdmU7jHUxGd/fbF3H/8Qn+RymLe0A2ouOT0JL86wez9cCk
W2nrNtI0aAf1j/fHpIx4tvG/6LHVWRDL/haZVrEf0MeawiZFpHVQvUflpfI8/DZEAu7LFmGslB3A
gGE0bnVs/6JmiXFz7O8qtx6vpgFvmrQ6sfPpJVxbgJ86mKt7L6EXR5IjdTiyfjA8hPk19MOfIHvB
7o0owDxpPHNygxwwu34bgs45YyAUe1cv/xBVPJxbF3PcZANILlkoRH2Zni05pOdMdBIzTeftqb1H
W3c0yGiIh/tQ0/xNB8nlRY4BJTPPjs/4Q0stOoL+1Z5YElkE7E49Cvk2+Q/H1P1zwIX6sdh0ev0A
voSn++bSu/39mCZe7JN8L27RPIldL7HPBD3U7Uh40XMfoQCv5+mkMQM4W4kGjaFO30DLEDAAKS0J
GvPcCcIYw0ynJiutg6gEvi6XsnmTwgJtnafUzbNHIwLH27tIHgMMmm3ofI1o0Jz6HEJvX/flORrJ
z7Z9hOEDNrUy0YfnrFpokW76NObxkpOaRck+j2tj5ZlFdbNHI943Dt4wTjqDCQFgYyq/G132It00
BvnckzkYzxZLwjKY7/3YLV6nyNlQ8KFF6dTxFVTt3dQD5a8JT8OgLg6x6TxmoFQPaSyKV1PcGkc2
QMTzpwQyxelz0y9WaEBFyfrf/8aNfz55SRzRPX7lLuewtaSs/P59eMznscfnqLWd71k0V2efbhCH
LtWQ3+E3TUMzOfe2417HHg9VhojCDQmONuOzaNqUnCTnJsnLvSTE7lixtg+ITGuYcv3797nQPn4f
Yzw0A1SCuPQzxrD5S0vf0YlAr7uovOmm1p3SzLmWbuFAmB6SjQSe/B/+ncm4+U//L9Cpj9g+IgJ4
Jn8+LKQiTXPTxtUNaKQR32nGr0bQ2tQ009karWHfJkH/kAJ58NRwQq10u9u4gazOgU69Xtr6o/do
TUH0Kiy9OOqDxXDmgX6GlkeT5BVAE6K1Nqz3VaiX245CwrWaqWLV5tKf1kP3+h+O3/KG/3wAOddM
x7ThwLjL1eTPHwhBRhJHZZHcHNt68/I4PnsxP/7RN1qGqwiHipsBAPGcftv1tXaxGInO7YwvJ3Wb
R4Dl+AhxDguDFzFD2Q9dbdyrTWYHv4xSEJOacApOxkyMqD5HZyIpxbqL250pW0Z2g0/nlfOwGyRy
9JCcyAap6zopeoMIaot2XNLYOxLh8pvu0TsL59T7EhRVvI7jExj++Gak0oOOnftyU4h1FMwdQ0Dd
7aKayn9Imu1VI+rdEIG+pYwzngyvttZaJ/8QnR7ftJY5TWiQfk6Z3bj4/jLnm7L5EKHBPYdViVnZ
FuXt3x93559/SARWcnkkFtK0uZAs599v4x2rX6d0nFC7TvQpwpF+t+YMD77TfmV1zcDbpzAvW/Dr
Zjz9zAw//WVhjDLTagAS7hnrNrPdu1hL9WM2aP1eQAB9TCdclsny3B49i6VNP6XMbnZG9oDppm9p
5U80uaf4Loun6Z5WcLZqnZyRqHTtd9tguRPUj3bjO5u87YLt1M8kEzbTfVqzypuzWW6oiGpH5n1P
g5nZLAQa+8A0mvCXRi8PmqM3u9Ie7QM1XqwNRBOPc9JsbbfMbxEOqj5sv/XZWN/lVt2iBXhozW78
4neOILvrQ4P1Y/zv6Fd1/88XaTPw/umnbdkWI4IbMNexuaosJKHfDrHb+onespy+igKbY2PkxjmA
n4ArcMTXFyWELsxYsdUf1Gb0w1Bba8tzWk2bmt3na4xQ+1HPMPY+H/rtKY6Xss5UO//cW9+xmOq9
qd587Ff9OcxT/sVvz2TZqK3LBGsNvxRrpV6uDS2dUhNJvnpDn8/++JfqDcaFHu5QVr1+PGapd/D5
z6cg48sIPakfu1iw3PoXn+nz2X/br/GTqseE5JgjpV6hbn3+e3X34z2pmx//VNbFXWpQciUcxRG+
fqbdb5zVE0K79bWPI6/+ojaTOvzqps0pmzU3yCPR3iCqkyyW6KJZ4TkxzACPWFJ1kghPhr4+GK1t
iqB6J3pJJCPz2Nfemf+Yc5Hh5n6ZtOGPviLICqXGJbXnP/RRuHSEkmeRxe/5iJcpzsbvdaE7m3RR
BA0exvYRSEGg1y+h9G5pZxKA1bm4GNryi5kwXa2c+VpK8IetEe0lwFEu+OSaG3m/S0tta5k0XmIU
pKta4MiKGqYJWWjeTHOooHs8DBqX8whLdkIUnxhcTIxhkqxnEWrEGtm0bwmMN8MW154+Pg0lw6js
2UfComutp7+Ync1rwrqtbYFVssR+OpjuFzIHbm7yk2iNW5952Nct7cjXJnaZ294bvXknCYHaZjS5
Vroo0dy7Ytp4FBUKToNNCTNyz4rvMbYkFyRE/5y+b3b+5hctUQ1TXa+S3l87VmfvGzuu1ynO3b4K
iOP165SdYRXUWhKfsvpSAYTadkkckIFgfJ3HWSMj4JQRMhJFXXzWhI5wpcKj6ATy0NK478rWvDhL
YC+81q9ZqK+QCYAXyMefqVM/mXYrgQmYj2nUXsmT9jcAFx/nCAl33dX7BoL2noBUMP/PYVCHm2hM
ICUQpyv7H94I1IJW3F4YudiOVWPdWfZbJnA4V+AfxFRr6xgNj9+161Fzy70fYWirdEZGY8Nokxzb
+qA17rmNXffEFfucSbKHZIwQK0XXhpaO4+Dx7aXjD+KgHguv1K6mzyhZ2dahptZB/0o/Tl4DfWHk
B1b6BJSG4lIszu+yd45jzHraBqTdRjjeU1Lru7i5NM60d6c+PMomJbY9KznSYp4QqaUmOvY42swy
ZXaDh9vMvBejQXo+mxGpzgiW8pEqnNlJAF2Vx8HHpdhiXGk9DSzGALp8Nsc/vCE75eOr7aQ/3QoP
zdj2W8dOH0tK0Bff8U6Vjk+uGhp/1wySSln/3fLiS65B+9eSRxDwmM8y41I22VOvr/wUnn9ilxjj
BmgUNqQJjTzW3Hklabm5GzCH17Fs+cowvDZuu0ES9QLF9ym2SB2Qletuo7a+aY4pt1VK+hqcx+Hq
RcGub+zoFITGtk/LZ6uv9+huog3tHMozuo29OMkxCo4lHnOboTWd85+zjb2d0CBAgoIalx6t65KS
RmP0N1kQjGQP+iWy4AC0GsLFyb2hD213rkdIhh+T3ZH50Wkwpl2Zet97wDQMWKBLuux1khohNUE9
HUrTOk3hVG6dTD8VEV5l28s5Sd3owa5CmPuYzOLwnagqsbGYbJBb4+8QyEJUnOqd70bTrX/20nwh
6Gx1BsTVNMAYmFEKrkhvGLbOmN5kB+K6kDY+cad7bnrWg8ZsXDQPgNXocSqPZX2YmV9iYKxemGzt
0jR4GVxsPGVeXQy9K6gLNt/4DTUrC1HrwcoWXVBR4+obZoMLtPNNI3aGcDpkg3WdmTu7Ag5C8VkH
NXDx3QqDf07HppL2k8kMdcVluzz0upmsTa0BHxD4dOFxTPMOCQxJvDPLoe8OpcBqOdIJHLOt7Wuv
WkJE0ORGX3rP3rMUg10zL1qxGTxKeh0bf1j3kUeZlMT3tIKMoE+TfXZKxsmcVdGc2ulD7if4pqfu
vgOWkLb2UbZpwhdgtXvXrWFihRhiQxEEuxm53SjI25Mie8v6flhxIDuA1OtcfImR9I6Z9FetZ8/w
c7J2E0hxm5z7qtHM4xgi8Etrt9sOpN2TXPQgkHdurYlFoyiCczvV8PMDb01KN0GiuW7tbRS1XoOC
uL8ji8w8F/XaC4TzlIAviBgP13GbkQkcLh6UtoAlgf0yFLZcsy46hMhT9obzJoP+YspFr1pSozT9
ixfyDc8iPlKS99dTGGSbLpmfzAan+yjGZm1WxrjrrXdOsH6fy+QlY+BcT21nrjKThARm1cjBUKsO
NqGwGSwQyCtjAABiaqEMoOeFOubVr02mP6I5nmkr490naHFVBimyUCIP22a8xQyddTGDEzLlzvPq
XVPZJMwVgBGTOM92hLWFKpRuTDuaBto4UULxy62ekDKEWHwjLevJ0PKYAk7FCIDuYTNV4llqVB2X
rIFNoTXeLhDBGVcZxPOyuffS8Snt50NVxVfi8n7JMvtlSJRMRj+i4ATOaBjjV700KFCTpYD7GI1w
UpNjko7y2uAO2tiDhHWC20Y45Re3JXWW8DxGa3pwbsuqKXaaY1xcuqDdMcAktWX/GJLgAN7O+Goi
NtmS8Dmc+yjQbmVX6Wv1DLVRd7O5jO50Nx7PoTP3W/Wy5fUEtjs//Ij/3c+z9ihGOR7wbnn7KIvS
50Tof6h9dMOEE7OXXxqupzu70M3TEHja3aTl8JqWfZT+A21K8d1Ns2RTOUtxVlTdJZdWuLGCVvvW
F+1W7csjBWOF7MQneXGsjizFij313uqcxiUSPdI5PLTAP83COLtJJ75qNoAm39SqC2WX4aqRnoL6
QxZvGlIj9VQOPVJR5MpPgB4nVm9DtkCs2ocWbc3qY2/9NZ26/IfpoRzMYX0SrAeDx481rN6UWl7C
OvjqLP9Xl9m1D7346yT1bjvqEe0ZKZxrlHHJqO1gepujnC6M2/wcPZIMJ9nIJ6Y855FV83YKcYqQ
uGE86BJsi3qabn+x7Nr+PpGwtbaSsr2botGgyyaa3aC3yWJde1XPdGb7lhax+QXd5bhNvEVgqXXR
DbiJZpcbI+i1t7KoNhWN2p9+lGAld630KWhbbW9Ok3nw6FA92I1prNRnsYGIIMPtvo/YxNbt7Md3
0quCkwsacdfrrWAF7z+rA2TkzT2Xq+ZL7nTWlvNgODdZ094csgk21RIcUiFIVk+t3YR0oqpyHuuM
sE+3svsDksfmMbcE3+xyEMkThxfmh++akxASZGj2LbDc7KxpubZt/Mp5JWXqST01ktHjkC5lg0b3
t23tVOeC392ttQqNqZq030Ue/O1AIvsk7a3sH+k+dwc/iuuDMQji+Cpc92pvQw8aTPoBcCv24XSF
u5HGVF86vbFvYhrph+tF9WOwv2hzbr73Yaxvmr7VL1VeiZtJdfDjCaV2bi07/54mQm40rQ0vvabF
t4n3uA4xQ/wIKtaXg/G9cON6Y9tDdZ3swUKPb8Qb9S+wpCKD+AGhNt3kvpivoet110G6kMfSyfsO
AuLjrbRYIqTwgqsvWpBetew2ReVzTUYkQubaQT2LKZ9D+zGub9WoWRf1BD1I/fdJe1Tvxw07Hbxy
ot+y3BZLare1GWbErX1P3W/5zEU8gzKsgvA21UZ60Rsv2JTC8d88viz1DOoQxEX7RXPH4Omc4wkD
uqgm8daN3cendgLUjSw6jTs6IcNZBB6kFUa8bzG/SrWPro3QpFplfB/5TnEulqFpWdx/c5OKp/I+
ZsDfKzMIOwwGln8i69LcTnYO22KSO/VZQgsEj1m5hwSPC2sDGpp9UgZbfkzT13QEgL7sR2iOsWo8
N3twphapKNfcnYuU8msflUe1H/J98JunLap+U4tOk0/uIGly5hemB6Sk8y1mkZCrhFPiYW7AD5mF
Pu5SuAHS9KrXygBXOc7je+JnJIpjIT8jDjAfnUb/MZCC9s7JQyZ46IZ3fsxsXwesCziNF+hmfqEu
6bzkWDoOcGjpqcXm8GZ0Z/VC00nHLW3T7MT1PN9aegzuxi9f1B/rCsBIgpf5Nji+IE7YKT72mmbz
4zDo8jltO/foNLm9rbJkencHJjdu9C7GtthJHf5LkOvNi0mBT719jCTDmrKWdUU/Pt4ZeeIQL8jb
7PsRL4qXPcnOsghxJFVKPV7Sc8s7MXyrJ4La5jIVh2F0zNfZsw/qLVbWFG2GaDIuKTraeyh7kGWW
PZIFlDDXy/2HJHXNcz8xVn/8IQxI9pLxV38kJ7JcdNhQmLOvZMcBAuVY9gQXbfw5YdGut/iaJ7gK
gcsiTfO74L4uSWVrugY6WJdYl1kM2lp99hHWG2We+bUqHdZnxujtUmje32qdqT3+OIDGzH9cO8y2
Y92a4L/t4kn62rePd4Wnb4XNZLjTE8e++hp9AfWHLp5vWeSVL/0Muk8EGWvcUWbvILPUu5Xz4Gwb
mvjHOK9ADpghNWKzevw4OkR6rkG4d4zloXdzYmJy1V5bQ74MFEafADDnp9HKh48vMNfOJhf6Nz9q
6JBaJT+ZsXJf/DZhecoXrBmAGtVPTEZDeKd+dhM+tTcz3dMP/jH2XLojI0M3YZvgm5gSiBBOSFVD
LxAyr49t6r5pRlofCstprli4mJqUVr937cq71pnr7HxvmhkJe66q8jEg0vGYepZYDTqLVRx0+0Ff
0hcCma+Z+fl3KXCwSbT2tQq6re4T1lyyguUS8x1hn3ZvJkQwWQO5W32HdyoY3WlD++XN85FvdEZi
sLLzARr5wTFJBygwYWOdxh5LfskakJwZ7+qhJiMHW5rrIKHxNpv9k5bbb5QxDnnqO6/4DKK1afb9
QbrCJMSGc7Rz6nEb9608zQJFQdhg7VabaEHWetSTli+NBCglO1Q3R4f8GolKpV3k8woB+/n4X5+n
nqw2Ct75cVfCaIzK+axepnagHp+VH1bd/HyQYTwA1O3Yf3O2KPsLSlFkerW37rWOcoHfTVf2Va1H
V8u3fVa+lh4kIoQtxNVpYt5XvnhN4q+EIQdMiAvAdi7iuE6iYm2WTSZ15ro1loSpRChjhN1wGkTC
wdW1jePPDpjHVu5y990T+nTUAkOcqjYHPmZXNTq8XHIRGNOt3995tnQ/ntBPmQD8CQ+2WDbqVnbW
KU4drHGJk4Fk0i0KMf1XpfSR8SKoUpspaAiWxjRHN8bcBYPYxgh/tknTf026qDpjY8hIDafN3w1b
22nuCs+6eKSw79Xh4SzrtmY2pLBo2hBzAAuGtOlf1IejOlqfsNEUes3IMVTzSdjfMyKyzhorlV3p
JS9Gj/Sx68SznsJq+6RGN0qAmArjkhiVtlN0afXXsmOKvhB1SeXONkhj1zEc21VZeiBHL2jLrLV6
Y7EFE7SqWcVVypA0pxo6CDAxbfvcIWdYWR2w9SLst5XZ32w0hIVkaelhdlK440+waxVx4a1KvVcG
yVOI02xD9cpZqf/zsXdnIROo+0VioP8eEbrFtoDFk4LBC7PDbMhySzAEH1bXYbHQtd64DiWHNMmB
A83egmbEhdOL9kHapdwTm5CeU5mDa++8i6tNWKuSbAk2AAGy6etAI9JteE1sVNNV4x+qKAhOLBZt
ASM01hHnGQvcoe2h+Ix9AhzJJ5c5XXp7dV0x/qbmtDVii0TwMfwxdN1PAm2LtS9bTGyNdcNHUe/b
yr3Lkf1DFBlelehZ5TMpYbS69aGhhlRf7kSMbYJ4RIyfLTTRJHCvYX4hg8i716omPsO+YH6Y1j6Z
pI5z7YYeMlsX2Lu20Vinp0gPUy8BhmYkch96+LykSxxvaLrAjDNoT0YfbNEKypuWzOkxmvtX4cj5
LFIrP6OYqR/nqck2yYQJ03Era5daGmF5MnbWNCE9VIOhdeqlYZ3CEXXNBDIuGUOWxlwa1sGkWXvU
BOWdL51d2VAgjjJm1nVDeOb0HNlDeJ9V5PpZeV5tHT2fH7WSKiP/ByOXpGabIUM9GXh4qa80MAYH
wzjURQ7AyA6uk6g96KZYrjJv4VbIBpRwZ2VnpU5Xm2JEMNbpBstZ8/KvWNKZRp76UAUtH0f7EWXJ
ix74kBCtJkT1J1/dWCM6Y6TZQEHkU3bv9W+OjwFuGs372EKp7GHwqFEyoihkobNtmPlzXqOkG+KM
A2SiMxqs6lKIyTx9bioXjcCM12ClAdkOY1idKKHKdez6J/X+lX1i7HMMXXUPaylJ5UltKDlJuPKv
COBH7M+IPwXx8ngQnB0OYHFSD5X/uNUHKToMz3lVppJ8JBqRvF1cPMpaYk7WYigav0YZPXGqNfeF
kRBcYEfo+GSYUg7uYmjL6ne+RCIwGmqLztDRrLWIZv04+Nl0dorxkqUgRXUzZHLkcRlt8kB+bNRd
QiI8LIXLX3TK5y4p9Mdh+SRqU1iaswlRLFLsisPTvGzqqM+3RYm+0tBja02i363q9eegZZSPF5Wj
2vi4oT5uhf+4xc4wLuPT22QpsknhGsNJ3bLH8Pe76g967W2IBoTiuKB01MZaaDgZhtEI8dtOGZnU
pmiK7sNv8/mYnwFIS2MCbzUlELVAwcRpQZSD7wGLtNwXTMwzLVBrWvmLdlm5nmJrrtZO0YzETXjj
ce5ZSRp1fTaIOAfoWETFhq4bpVGfsd3UB8rQtEDN3TxUr3Y/U6ix9YdQlBZzibo6DwYEMTExXkRL
D1YTArlDuzRKOVZq4zJbR6KWFB+HRBYZBLA8oEq5CFXVx8lazqGQ5bquHUqo5bsxyd516aQEuEWb
ZiJGQzk21LAlF5F4Rc2QRkh4T3kNX/Zs5VuFW3dsKNsIXUK6AVjIqjnQEbBi2svAhbNEYtAuPE41
s9RBD6n7AQmlUSjzo0mc7Uanqra2UUOioq8JVFyQynCTqBXwY5cmdoLcA5sSh/L5gzS1WI3UcPBJ
QFe31GORyw8xEA0dV34XUlTBtkZtcE3nIt3mMUnmWYX3nl4hTE+4Pyst9n04ANG49wpd0N1lMWZW
9nNWZs1OH1P/bnTNnWSZ+04PhlSygMzZIMOxXIThcBwaDf1caFwlATuUgCMet6KD683ZxULFc0I6
vEvGuHkLCvOa0GJ9Lpx2PPs9hPPsKXaC8bHsZvBoaAwqS+sxGNIQtPCScjUiWsCNSBmZkmi6G5oa
wK/Qyk3ou0j90Xc1284caNPkfUwt1oQI4FT7ggzv+2LIyHCuzAJeYxFRUk6X5Yrn3FC8DA8mFd7t
6Df6ps+H4cFzHJZRCEwPsTvtzFkryZYsqRK71n3oN+XaDGjdtAnMXoovX40AhWXRLKN1CpHcyfrs
YqATWxmTVe1cM88uXh3NdGd8c9MXUfCc9+nPVg/rq7pHLZ4pYMWgkqfA9TqMPHAU7fWkecabtPGi
WraB+sIski+j3RAmxeNe3dNFMGPj6FpZ+9oWAIKq1HkMhupbO0UkdWYWNaVGuAdzQgBjzvArdaf9
YtPnP9aJkW9kVHZfKszzmzEqaQotf/Uz5PNOvmAMgnLXoeeGSGzE2lGvsJ55/dR+8VwMDH4QfG9s
AIIuEnGUnzAOdRFTytklxTA+ilvmpt2d2lgd1nNQ9sExbRZyQF0Z70JrEQ8UsPVkKFkYMPHoyEO4
l7TbWXu8NkLzXwluTw7lkF1ppMitVsXmfbTcmpK52MbJWB1aewn/dUR26jJ7eojzVlubjgscep7w
XEy94FB3zRqy97TqUx2ZWz2HODUYgXI5tdj7HPPQlfmvopU6qtq6fg36jN5G0lFssxc7soXozPft
fse8QQACz5LvffQUZP0hqi39dfSTEwE68Tp1o+bZM8f8WI59u0bBRT1Zv2GodXgTHpcRA1JiYHcz
sr9RXGFTwCfLYH/macalMBDdQ9sUEg14Ff6yMlFsuw4p0dbo5HFom/q1pcGBESO/s+cU0dcI0Doo
H+lMmc9JbIlnN2FogJ6YTCI9tqPs7ko+heuRRCwsUV7UmZ64vkUaw86baHVNvIZvjUtd+ZiXubxa
ZntV9wwP0Z6mN3RuvGalWdD1rXCO7w7amNtfvDHfE+1efB8C6mxhn0a3Ph+/NWM9XWiLUvt2LO/o
+Y754CybuYcDm1JHLxD6s2IhPR0XCZ85zcU92qe1RFqBqaQdNknoTg+WM9fHPqbbFloZkA7EIuVE
QxtQBIzcvrS+mhQrV/+HsTNbbhzJ0vSrtPU9ZrAvZt11wX0RKYqiKEXcwBSKEPbdHYDj6eeDKnus
KiqnctIsacFQiAsW93P+8y/xiEFpbcQ/fOxFZ4kPc235Dd6Vi/F55yAKiCq8/4At3Mb/Hs1QAlBl
/cCASC69InA3deZgPNwq9eHn7tqf4ulbEPQwonKI2iji5arWq26j2Uo8i6JhBW2m5GPEucGvPfeX
ljY4cWr9EG0pz/xDVYs1C1n8DQIk4lg/Lg6D1IMniafx5IyvRhBZL42jJwwQ2QjMWDdfnLD54+nX
T5lwMiR1KBUrpPfP7sjiPCr7zba6icDvCMrK/LRpx7e+NWbT4eGzc/QJc0Q8Mfsgf1SQAY5+GlDg
2iDAjltkj6CWxZIUaWaliQI3Ad7V3Y+gYHwPxSO+2SGDAKYkCusH37tOBtH2bVpht2pNw63cOk5k
f+qi/1ExTH4tZ0cIyDvFYx5RJZFIry2KNmGOo7L0bUjaDdzE9MVOxm96VqWYv2b+u9n5T41voo11
K0Yz4Sz1rQjGTULMazPMeWuHZbnKgUgdvDsyiPmY2LnuLZyGCAn1GG01j9T1yNNgbo/98Jjkxjc0
ntPenjpxsidvZWB8cicvwitS+6V33eG54J4vLVs8JmRIk6nqG3suIlyRHb9CvZEVK9lJcVC26xzr
XjxXTX4zGkusU2v6npsVVty+SV/TieTaaZ2xamWvEZ1c96/8zlvW2vjWNtwYLaPiZYMGbKkE+JYK
alo0DIhep2r0F3a3zDrLfbOY8Bclsey68Qj7fJtHsb5p7FACmMY7CyhpB8yULB13sHdlX+rz/lph
L58569gEl7HCvHtkKkzD2Jvj0s5CwiNK03tuFTKIrirdQ55ZzPScyjuITEZ70KMJ+3bnlGY6AehR
mmEKov2IUWhs+hRPRStS2kqxIn9040+bMGrcj636ZGkQ38u2N85dKu+jZs6hHYXzkMrue9sa7XMe
1bgYzPim67fOu/9trOpo2wnHuA2GmR8DURjXks1zwWqaU/mW1ss0ee9pbay0GH8O13XN9USi4Z6w
tnLZpWm67SaAOb9qxL53LLxg24DuTPj5lrEIm5geqQeoMuAKSeVtmX5VJ1vimeDY2imFpL1mXlxf
69bC90IQnv3HGRQmfumReXOLblz5ARbxXZJuYCNrW2eI871fzUdFt56bLLH2Oom5xxpt0N7AjtLq
nfEaT6N2NkS//XrmuJi0s6d0JxyaoIBgY7hguLUiGsj6mU3Vz9YhvqDg7K+jDovWvPPeByix+GVT
ii29Mm7OQjDIwOfxpRshXmD4Zn8L+hciXdSDO+CGX4UdHsG6XSBR6WYqkX7siul/Hsiy8jT5i0nG
ZUhDiIUaMdw9riMEy6iHHNeml0RTHrQohX9ymQaPKpPBI3clQlr8G7sFnK1fI3rAZRrb044xVfqc
F/u2Jd2lVURmRLr23FkRV2HXgZC65nSuyuxUOrRiHfLM5YSYBZ+gHP+UuDEXX810V0hxDHMiJIYu
eM4NDQJMklxkAe1hdIPuzBLlVf45H2ir6vkbwn/STk1IgdUM63R4KXQlT4AX/rkTXkFf0Tv3No63
RYBh9Rga9Z6hcb2amq4iGYDfxb4jOPByL5k+vCY0VXdzxLopHMr1GDb1t3ny+J7ETbmy08Fdq05R
oRUMEPg2GMejjloI8IWDNiixderyA4SXCInEJEsg8jcZ8Niq7lJ9iwiHEIzBTRfCJbvKbrq7S0JB
EhXxsphvk77D1sBMmvEpU84PHbeGuYUfnqDYF0eb0n4ZxkaCvqnbih73lMwKXyJrhF0Ej/UjnCtK
bcRPxTfXuI8uK//JsrAPbvu+/+Gzsbg4cK3Bi1CIKiO5TP08vw+1lW5O8kUL03XRVQlbXQiiNOt0
LNY/4myy9MHprGfbY8riJtr0aGpJvsLAJd1FwRhucmYfjPC792JgCCTb4hOMhqma4RUPAxr4g+km
18avk1Vup7gU+T1yGYsFe3Kd/GgXFdZgVuTtNT2vdp1vGBx7Qr/wcRgw+zdHizwSe1V7Vf7qINQ8
CvD6UmTs+a4IfuhsFnocFc+1lz62XqejlHWDx8REUVV76BVVlUTHwojcrYFq+NGUzLLc/ltRNRHD
2yI/jp6x7QLBHpZEb6TPDXzgENY3cQxG3Z2S1FrnOoqTRWP15cVMHbnkIzB/Iu+k5mvzoayXSEwo
iMroqU4zfAEg4K4BsIwryVr6lRu4xU5JMBm18V5SdvvwRRXHMqhdk/uardypN1hXYkLNa73fsn9A
iyJP+2g1oj3WCbt81ap9BAF/S8URzing+Zo8sXaZ8ZNj648tHtXuWXPhZIVieBnb/NRk0tpTm2DX
bxM4MqUxGUPkF3lF9y0WTXoZpdMc9Uw75bGJl3yWExOj7PgE8lUsslyPH7I839qF6I5GEu4NvdAu
YTQhjOq5lXPQsNeWMKC0lHcRbbDNwuqZpKmz1kzo9pz48vVXRUayyFSYS7PO1bk2s1uU6N6t14UB
vTR47ZPWfUqa137cjkAn1zSpAICJJ9/2I9EotY16uQIn8YydiBFWR/W06q223EYapU7hbE3GFd8t
l4lvWjnfHVc217Rmte+Kwv2hN1hgVVH0TIQs3i4CGU2UfE9lH2waxy13IhLjq4CXlJZjsCwKO99r
mt09Zw4XLOOPnR9EnbuonAjor7Aa2C7lM0cDUKoV8REmzCJSP4Sc213r+xiRAJCOyDaHKRgPSZI9
qJ46p2p9b0kt074LaMW9npVQ7DzzKONxQvjBkUiVHF8RnkxECEUpAyZvfKVmgUgZtldpWyuzjrIn
eghSTso2WLuV2+4cAIwZO4hOXw/JaPG6pYHdFlFHrS2829dDBrSrsEEfkmJ8HQrIUE0apaja8D+P
3AAJjkacWyzzUxeyHdslDBhjFNkuF7F+yMIBQV/R1d9Bqi7CCt80R9vRi/eUViwFqaR99aWP5PO7
qVjuUhkl0Kl8EjUY50BIyTVoW1jdqgIRpcbY5yYmBjUBnUDfEHCDC9U5rLUCxN6mV0+KmxZkFRk1
3iWNoG4LGpog09Qhkd2w9Ou2PppaRqMS6XDIB9vaC0h7pTCMk+poM6vca6hNUAFCsnW4Junb8Dp4
kq4tTmkfPETuGNNSVpDMCgbOGqQWDzeRV1E3BRHiyz7ouNGy3jrYWUJ17TOjwjskuPqdIMIn+t5Z
XnCXlYd3BeUIHNEqvE+jU27uNPkl6pa8fIRgsu49c3ggYhAz7ccobrIXJ05WSMyHU2PO00CC4B7b
yPb2jV++GW1sPMJjOZYiafaWdMsXr0S8itsVA5kmWidqrAEr0uTHqEj83g6+Gd6aQQ037LFoQ7Kf
jLDESXOi7okOGLPqMAhXY6gBLxRVhdgnbU7ewOBV7wYLbpZkBKETfVV2XrLLKuzNWTxQWQqcmb8e
kIYCjlnjEWVQgcMiwUjUQMZxHEfgs8phPDzozi0W4jEq7eI9MH0L8heElDZ6xqYsX/Yyq76VJLEl
nef8shizu+XsRWA5VPFOsG1KPz0UTmWcgKn0U8Go5QQdD9V9qz2IslmXgFHfvB5ibSPi5FhF4asA
E94xwQPum6OSmvCStMiYGqu4obyXT5bmL5yiZEpPHVrorf4uNR++ncbMWBo65DampnvH94CMmsK6
676VbBKlAf9njnk3XegCo/Ly56EwgOr97ifGCC/enK7Uy2Sife3w2gLa2MzxuIYZPnRG7z8XXn2K
s2INaOVgmA1Iplq1SxxWugWgB9WbHlkbZNzW44iVAz1B94p9h/349Vdx3PnrsurrnVNXYIbsmjni
8TXbaoah0gCqCc3yQZnOhw2ktayk9lo0EwGNshkuiR2NF8Opow35iFiBCwmJiGly6vjw/kc9v9Px
nZEqNas2kcjsAt1bCIiXO6bvFshH5D6kZvPoQYEQvhmdBuRaVwGegaJRe/Gk2EydQ2pNpOPQr1ne
yZXJEYJzfXUdbqZSq1amZjtAWzlDEQU4WQKq7nwjDrZoG00y2qoXvNm4+abi0qBMWdt2wBrrGy9u
kjQ7ggMpGIwKLoPCviIjnCtok3BdhVN0QqP9x0MStGQLlngjsU7V70WhucevB60TkCHQBQK5kLIF
HRsYoWqeIfsbT56siHJIcBSpo9xFqUwfCgEioWoffftJkZ/jtuIpnR8anAQ0GwaS17grwVR1ZRjH
eNCzbwaOBUuljH7tqsk4CKoVoG4rhcWppXBuSImwirTcMYs21rnfkPMz1uZj0lr5ErWf2PUasKEa
tGHbqdFbtyCpCHhKH6Pl2N8YSfMsXWLZgLT94+yEs+rSifgJF0vEKeuqh0Qrp+cuJayKdTcyEn+L
DUF7gxpCI9+R0qKJ7mfhQjOxVTyt6mGs8eyArOH6XbGDpX4I6pkFU753YRGdVP9FBlXycUi4MUP9
xeqlOIUZ1Ct8SbW9ZkRXNWneeayke1OC+z1BKPb3vrqPEcEzkQajhgMn2u9B00/fRpce1AktIirm
pxBEMM3EEHYEIljoVRljF2TYj7WlGuilk41Av36zOmFdhuHnMBjyMnURUoYKNpAEgj3NvnaZ4VXI
qVROdxo0Kx92iWPH4Wtqj/0mG3R9bybywo3GJN8kUjOU8EXdNvS2xnypxhV27WgiDkPfdOuwnwfY
SWgfx6+H8QzqQzoto9VqEUPnwVNBHtzM1M84OYgVqvZ7YQ4NxnBYHLoN4RiT5T41LsKBigSlynJ/
2lEEr1im43Xwmgeqg2A3JMRxpVWWvjAODM7JTCf3rfbgtNTWvh3Y1zIMYGqD6aE/PxBDGLdpuPDC
FC6kVcstbjrM+M3yZ9JEtDxJd87TwV5wXfR7A0Dl4Ml+YdlmcIU3nS6NLLZ3X08he/UrD2nuZfKN
h7Eu4az1LfYIPveKpekn2MzVGqSUoB6V66dK78msGcjvKlK2RMOKuudRfiuwer2aXtc9V5TIWmR+
K12dyCCXQxFp5R9/+vo7rffbxVRYW09o0CcRXT1beXACRum/TQS/bmrVQ2zCOLUc24CQ0Iolw4CD
hBhVMkKM1HeA0WdraMfnpOkGYPQMAYALYVkORfvodCbRVPlkLaeud15sH7KmwmHzja/EYCxJq3cp
/Jc2ip4SbvVt7Ezgi7q4yAn5CWMW2nYRkg7uxKP/Y1bJmqkHQzuOcuJb4DzpJeQd0LjwZndwp83Y
PXhxPp4tHbFZnHSzcqDK94hs24OpG+Eh2+SWPTykeV+S0EhMqCAcypO1+9anjrephPtz8EB+DZnD
fDEhYDW5rl2BkGuCVMvsG8TF14jh5LGceImBbpzwMegJVaBFT6yf0O0zZHwYcZGthqUuQXFj/Pz1
oKkK+c0UeAdzKJrV5BFfMtRe8vD1kEgGHE1svX8huDE8S4M05VUt5S+TJXLfRBfB6rXDLEPuUvBX
5umYFoYuY2ZL09YVkzbo1QYqyKTBvmIyii1MrIbskIKhbi965lmZRoNnA2wLT2z1VAN/sjVn6zL7
2jnAvsuMLOJFEwe0QEwmd/4PNGjBkwDgWna5XxDp6WE611XWsnIAlA3r6MzwcGMP5uJLevi//0ka
1/3tv3j+UdUKmDAWvz392/ZXdX4vfnX/Nf/W//1Xf/vnp/zSHy+6ehfv//RkTcUl1JP81arrr07m
4uvtUObN//L/94f/8evrVW6q/vXf//n+s0jKFcVcm3yI//zjR7OPAAJkF/Hx/9sp4RpXP3/9x77L
38uff/KLf5gleMb/Mkx9ljK7gYsuR0dJ/IdZAj/yZw/ywMAtwfewKSiJko7/+z8xIOc3DKS+2Jrb
umvyo272QudHvJzt6EbgWAZ//T9f/w9h4t8P958LFV3vN1tyHPRwW9Bti8/A57I88591isjGAAlw
9N7h3YVHZhR/VweSkm/KF+Z2tkhtO12sFZ5Dy77ExI8ZgQvawkgiMIyNzNGu4TZbXPymv/nVdExM
5w15EyVl8uB3uBVRvWFr/F6E2clD1jZoNiqeE7zTfVedLSd5aso5lTCol84w0iK0qB7wFWkq39/i
SUwoEjwCo34SAyDcBMFmqgY4KmG0i4r8nOu9WAl/9ge2UIM0GTbmudTvcjp57RwZNkpGYJqNMixX
Sy3FOVrHxas3nE/R6MdS+15lMZBArN+11D0HJaPPBvSgFNgtp1QkVQ+4UZrpJ34OAwou71zn8PvZ
Ni+049gweT97PK3boJjFRIOJBZy9C6ziZM75tgh7LeqLppU3YfPeabcKvOIXeM1Va9r1FEe/FGl0
zHPQCiOZkcPCS7Rnz2WdDM3+lIX0Cd0cJ0rAU1n2T/D6TonIT1Vp72QJpO/AYm70PYAXZbcHAUan
C56OVaBfglC/x5qzs0p1CRnAzqYxhYFms9vQOzCPUtvEzU+tSD4NOtdAS17DTl0TX97M2HmDmE+w
YRd26xnk86xxW4zZycVl2HCmowLSxuf9NBj9NdbDPbgvc+ONjVeMbWb4H00XO1XH1B3gVWWoDpJD
i/FiPyEa9DFUMJITrZqNsMPriRmn0wQD3kEEQsaZkbkenAdsyCrPfWsUsbeauuiTexLqFYINeXR2
/GkxBUZEWB0hWuxDBHUhguChjNaKAf1Cs6nzLd/YSd6Z4Qu8G2Q2icCeT1hv5EO9R07+QGJk4ENO
jZ1dLeJDWjK3MiPQ7ew0n2EjHO5y1rlM2Q+CiT4hzH42YrzOh7HWpnvjc1HbEzOGbZvpH0qX8DPn
bWLcKswaWt9YIQvcA/0sI2u4BngOUewOR8ip4SIyCQ+1gsNoDJdxcndSJYcCM03DOVf0yWbMEazH
o0EhEUXqiAjm048EQ8tRLsEWNgzfTozW7vM1OTUOaVDYtsHwCp3Zlt88+f56zMabG6sruri32MJ3
b3Ygr4mda9L3r/dQsN1GZV068smiAVKUbKLPENdJornwSRnRdOjj0cWZ3easxF65yuZAcq4/oS69
NWArTiqwTD/brGOREJvCS5Ge5SdK9oPFfV7AMwypFgHM7uPULMGOV2M6XZIpO2WDAPrgWtXa54xY
3XTctk1/tXN5a7Xi1M/LAVtVPN2DSV6xoaqi8WpySlo3f+/6bxh2HMQw3b1mus9nUOrqqOXZyY6L
9/nAzNejEQ1XLxlWWjXdOwXYYzA6Zlebv1LIQHB02oU1F7AmpwakDPcA/YKH0LaKNngN7cmX4vWQ
bvF9sgArLzrXYXDeYNavg8nZJbb/I0DhFrMmhDaCElRH87WdZeNx/mx5xFo2MLlOjBHRoLlN0/KU
JiwFMiZ82ZErkPdwIQu5Kbr8c7TtdZK8DX23NpLxZhpiM19MATQLsqHuoYBvV9wFR8rqvbexZoaZ
6dNdt/edFjxDXd60TnrQUpxHLdSW5XShhbzEzoiZDTHXJfSu8aJJdffSYeuXMAnCKnnHN/G1D6Kn
h250znarf8RtvUxCuIQmogBLd8+WN34ETvhSOsMicNJPUaqjKQ2M7ocjzvdrobB4dc/GOqoBJYfq
warQPw1wy0yxayY0oL57hkp2Q6t/qe1FM85/dHaONR2tWXv0pFfpQbTWrjHzE6FRKEW5PaChb1uO
tMtkowXmaR8ltL6gFjfGGKSjwdEIxyOZYaf5fy1JSGQ6aBaX10hGhhOhBHeIpA3Hy8i12dry1oAa
LlK73oZEerees5sXKwoDehBomKRG5Tg09Ld5wbbHFng/faRzuol0uhtp8S4a+PnhXRbjDbZ2jCBs
/DDjXx0atGh0z/MtOa8JWCOd45Rzx03UmdxjhoH2uo/8NymJYjBKdpqAsa90SMLUiUzUxdW1uedZ
qBZZf4lF+i54j7xkdQvkKR49lzGey61WvKfBwP0RP8CKmt+rML3z1x1njGfDbIH/Nfu7INnBKMNi
jdPuI5AuganpAJ1LMbQznWQR1WaKMyRmc9DmdvkYhUvdEa9+2ryrQPQ7JzU+UnLC900AqIRe7sGS
uG+bg3tIWWIf8HAgwVkpfU0yIOMDUoojQT7vpHZpjw4mbjooGdlbMY6XYIaLVVUcsTb8DqHNZuzp
C0JvmSWG5aBK9lmBDYEDLdo2jYke4DbO+XFfSXLJP2fKqSlBKFaIvfSAqeMUIlnqWgc8FmzC6PjT
14Nmt388ta35Yy/0Er4bXgLd4SvcLPBQiNpqBMQhRl1C0dMDdPG5xrzaAxS0lkELpPD1MCgs65hA
0zFNzquBcc8EA+cQ+uUGA9XXOMGvORKw8TD1jPYF5HeZEwuq9ORueEa8V8Ww9vEtRv2p7yDwbAxf
W6OFWvVTti5tbT1IVKTGsKi0N7/7dFt3k435WpV4hiuxGpHKNCvgLwJKTHzz44HJUElKh9S6IzoP
LAHnB0lHfeTDTbvJ685e3I4biiKmWyW0YJVsci2+lBXDZ+qvO/5KufMOtXsXswtgDu2/t6XhrxvZ
491ayu8JMXElPqagwsyOUoje0oWdUeX23R094hrqoVyC9WQsNzquWQ5q/pILe0rNj1zLDj3+O75d
CxI2dZoPKMi1epO1NZME0kPasnhwC6AbumKRf41ateRmQ4NHoWM7/rdcL8Sjnq4DFhumm2uf5W80
GyJAMu/N0xBSF4CsrboBpZ9zN6QZ8reTk7wn9k4b2qPtZod/KOr/xNDD+NcyGTOiwHdt33Q9xzNm
K6B/sPNAFWPLdCBzUXrZZ5Pt4SnesEa8hT6ABeNTTR0b6iiUhX9hJWL8ZiRCgY48ku7BcvD7Mnz3
N2+qAIFp6Sqv3IWRcVEWITEAL/t85RasLxQ6CdTwEd6RFrjnuVT6iy8+Wy39g0XP/PaWBfjKJ9Cx
OdF/e/vB80YrZbCxMwVFPGtNidGg1tRA1VdGSVfXSt5JixTjU4JsrLVZ1ShsGXxv/+KD/OZZ8/cP
4tOQUbQR1+T9dgYiC5NvvwvL3XzynbG/Yr90RIHje/qjqikMcnH1PAIkAPqk0a4hQEEzArHGbzjP
KVhxZ0tKe117r//+k8092r8eosB1dNygHMOz50/+D9dGnUV4giu/3AWSFkovMTSznrQOY81xGChC
HXdtZyDA8+Vdd9TnufqgErtF3aVy0nc9GD+smAXgqzz0nekSbbHHfq3z6Y45z8Viyu8S0DHXdm6h
tl4zbucSxA2GbZbi+sYNMFfpuuBOycdrEacHv9Avk+XsWs7FEPnMzpguE96RynZt2G+5D0+FzS/0
AbZId2j97tqogQmTs8Q0lRp2DsdFhuEyz406mODtGirvXYvURzbpr+6ILpSoHw+WtW/Ia1gXn00g
efn0va2akj1sadoe2k6uGrK4Q2pi+r+igqAih/4Wt2Am//4s/NnlAUPRdAzX0CHJ/XadmnmCLZNp
l7iXdbgLYMka5Ici//FVWY93Q7T7f/+GhvVn593GQ4mu3be5R34778Fg+PSm3JmRq45dnj6nxcZN
rXtaDdeOjW/j29m7GjnrE8xqXfY32t1DYxcHi7o+x5XDmJ7jrtyX1Wkq+msQYI2HtaCFzGyBQqNc
5L26WMjeW9987MxjIhhIuqXiILJ1DCW2SN6bpBSbX3fwiWNBL9K7O5sCdO4Kcq6EANaaYY7HAOte
5U33nq4Kju4aLv1SFd/dDgW+HLb091s7zU9l0m+S7ocfD5QpmVwFroeFkJGtTK/eJcp01+PgO/vU
cPClr7UFAdeRWUM0yCVXUTjbBBL7FWYfBgJNnUrKbOp1IaPHMhvvZAzdkkQue1owKnB4fznVcVut
c8f61tKOVnnyPhetDFi2qZOfMS59baX66E3KsTKhZY+vTbtP5mCtaN9zjCMnPWV6cYp9+82snN3Q
HwpbPYxa+qmZNaEzzgqV/EbV+buRwxU1V2DbI16CsXJ2ilW7F/6b2xuXud2jYjkqAH5EDwgE5j4J
loUpJ5bd+NCUT6PJpsX30AbqNzc6M/jCihbXVKM/Dr7+Efr22WO2+ReX9m9ueF8rn+35eEzB1jMd
/7dLGwFQ1diaVe7m9m1u6UZOu3H3wvp1/sqApbvyL1bbP1v1HZ2S0/c9L3B+N+BrTZWQl6FYbDMa
so7GtPrrLfVPbtnZhcyeOcqYRfvzh/iHdRMaTyaQ9BN045NcPTgdIE4+zfOTLZyVpQcU9ISR1BVH
gLXy0fQbEKbi7HOustuArHnhYnYXrAPHmJGWXaCZ54y2pzftN4+F0CvzQxrzO/hUQkf7Qa4LdVOf
nXwqOiLxsEZiOSvGu4zMe5+yVLcYaMCtXteqOHVugCJWXi3OP34Z72agjkKIY4WH79yXkV15jwP7
nNX2brQoybvy5EC2HHCOoNGZP6RDHUL2w1lZ7g1dFZfMuvfrlxqEwcc1OyEW3kpPwSBvhocXZAFx
3k1PaKROsRmttU4d57aJOetJhw6ZOe0Dl8dxih79EOijAy8wW7ok0D04INWrISH3hnG5liOlF94p
nw7bhaboSRK8EcbsYGLWjfvRwc+t3YwrzG+ntyw0wORvpStvRdcya/KwvMA0maYkGLHh4bMgBrjN
KzgE0uNfLKP6nxQ4XGKB7dMV6bbt/IZAljjojJUqSkJ/2D7LArF7k7YYEdE34Z3iLrQMW69cE0sy
esRCG5PZ52+PSPzZDJb5yp76c0ub19MaSts9S9s/dOLuVPhX0aHPrVvfX7oC3p8WPeBghaQh/RaI
mgihOdxPP6dW8qr87B32LbNhk0M6lHJvJ+GmAvhDoLyQJmteAwTQc+dTjc5FhWzHqwyd87yqNlP/
AcdvoendMQmHD4+Vv2Ax8ywojdha1con/xd1lTduDcAF0DscTK6BjyUCcj/pkC9ffZ+bVNLADjDH
ts4kNjXgSGfJbeFQ7YC/uPV4b2L9QoM3DvYSHfJ2rsbCrMeOClpB5JxLgRWUPNhtdy364QMaC5Or
Zu10M2RhvQUpE3+cqFyGcbIa7q7DN5YRt4QVPtVAdML/kTnaldr9D4vkfwL+/9G49k9WMQq3+T/D
wsTS+O00D1Hj5WLoy93gY3hOWp0NIwzCwrCdL3JLjBfbJYQq+ovrC+HLv5ZnPuUzO7RhoAv/ffls
bEtZpi0hF8XOvWihCbLP+d2CiPj1gIU4Ms1TOJDZCH6WpYwrLXvXUvDUCuAFhNOcJ3loOiV05ZLJ
+1xkZ8CarY5rALWY4f4gTQBjDeLoqZd8gFJvvMzoRpn5b5BXNnOAzLxkDMlJatq2690tBloe/puz
D/cuLNRHFLrn2LRWNuAeRIVFU+dEQ+r3ed1NuehgdS0j3CBb/EUlwpi0gJchV6iirhFFD/VE1Uy4
pLAZQQbzUxve6bTuBRxPi348na5jro4FdlwzCfwYWdn7/J2tSb9DD7+nk35qJOcl+6F5BLLDPpb8
bpbAzfWIxWAyDYftMBc63qhjoOOcOzrXCdedJj8L7Ged8A08kDu2999mhCLCrUvEMdutfcZh/3OG
Q/weX2Qq859VAw0Be3RDVCtj+GzzFBlvcXJtqg41TR+FDlmGlShD+grPOxnPk+CunMu6iXH5pDNT
GBQcHiJ0sM8pF3EzhyMGm452N83yg9JtZGv6qUYkq1LvLMfsXSrvPKPWBnjdjDapJtpAsFvPIBy9
18f8pQOLiiUzLo2WHHQPNC2V13mHT7g3hh6T/FBd5ue1qSBEQXnKkXgmpxI4uScoE88ntJLTiBy3
W1ZhTPZWbu/m1XdG1ir6RVv0j8aw/mpilbz5avgwqvR5ApwxpP6sHeZVVwKS62F6MhkdGFP6buNd
ZZSSZjOGs8in0hxWaNDXokccE6YOqRNk2jhvM9JWlPwD7t5Sd97Ywo9pzvZBdVnHz2njPswFk5Gr
u53bbymxBFVIYkI2ffQxWx3VRF8WB61PD3EAjohpkcmcNvIOiR9tZqxNiBx4sVlH1Y7q9lDX6vh1
wTP0mMvIhG14HDierF42qIBdluu5G89r7xzkmPCSSmfiJD9vPqUt6CAdmLb9qow+dA1cf77gZvQV
xiDXNL1D17SHYCwYQQAvdF5/zycmPHhOrfuGxX/qt30D6sxyPOOEUx3++ovt6cvE97cGmG4T73Pd
cVlE9N+q/FxZaYO9eLHrPPVRdhzIadhD9gXnAvDARGAxN6O+LB6AMZnRDHMcFnotsZkvrC5mwO5j
ALMQSJEW1ZBf88z5Wra/XsAzf+Aq89G3+LEH6iP1NUY6I5Z7CaKkYIUFCfG6Q9Y+gAcN6+4p08we
4kayHBPNPNg9ew423/Zah0URjFLtrKYulpaUl8KjSY9MfaE7NSWzj5tklbwRQmE+QHGH8e7ifUs+
0XvdBuQ0pLWOcDO/tRVYqMANhzkZCYXnkmO1dGO5GE1SXdMYJFw+p0LdMQeI+/5Tb616iUvw57y+
xJO1r3ASHGp9Oa/qri2Oa5PFaV5zniPt/3B3HkuOY9mW/ZW2nuMZ5L3AoCckqJULukd6TGAhoYEL
Lb7+LTCzKiozX1dZT3sCI+kMBgVwxTl7r61f9apelXX0RXdZhfTDO9TAlzGx961KV5Fx7AHBLXN4
htIjsJotqgIfhNxpGQJhWFw8zsjl+muk92pYrz19jSzRn5ZXW5ZJoblsjeNjetNquSnpCSxnRSrt
6/IiHvX+mvLyUhkgHQN4wXhcdho22kkjFXunnL5N0K466vb5g2NibPe1YhVUdi9wQiqp+8Y07PqU
BMJCIXFrfmZtd7fE+LRc0K38x9L//9t2ucXu+18usKUh/0c3fen4/5//ff0x/K+Psk7/1Cr//R/9
apW7DvM0Ks5/dsT/0Sr3/ksKnVY4chzjj474P5rlDrkCmM90XUg40mJpY/+jWa7/l40rzGHZobuO
Z1G++X9omP+9HLeMAtKhJkbEgCv+Wo4zelH1uh6WB0QhsNa57l4Cs1wldP6GLp/9GcTVmloTTfHg
JxuAcE9Okev/y5f2P5Uj/7Y/412QkMB+EPGAYfy19NA3jJaVa1A6QIG1VU7w2nv5BaWacXVmK99y
Gl9qAZkEziQeW22DrfInetVoEeMQnWIC6Pn3b8lcYOd/GicdVAq2aUrw5KYHQenPu7kaz4pUrl4c
zEn16NUhUuod6JMsk9/zlos0G7t9VTbtzrLCr+ywwSY6Qvg4JFYFS86gkHLTFUO3Q1hJFyRDg4WW
Jl0XFH2gFjAXKgv5uCxblC4qcPwSEoQ2NPvBRAKkhePbv/9Ej5ruXz4RNT3ONpcTykWJ8edPVLGY
R/JeFwfdw6pDC8ygkM8ApeKA6gDlRPC58Q6wgrk3lL1L845+7lqUrTq7Y3Gnn23eCtP9hAjO2/yH
9/a32pOD7NXC7SWsRTbyV9lG27RJPbikNrY0OINB+KT9oIjSxUR+D1NO40WAMK3qA/xte8wcHNWI
5g4ZJEGsn+l8y7VbqE//8X397cQUBhch78oWqEkc5y9V2kTX0Fg2tbcn2qhqwQZb9MRxxrOkVUZx
XjoFU9R6m9kokp0ZDu8KgiAJ2MTDzM5sXPI++g8n5l9h5zblOZ0inUnmCb/l38oMU2MAfg/Gfm8l
xrB1QGCfRE1nzHS1i5fFWN+CS2pa4XM1ZMm9MLAVoaFdz7aIt1iBxhXWbmJEbABHZa/RQsYzeyRb
iLIdpdAaEInE+H6BGYDGwNUklnH7LqbROIteP9qdzW4xqS/GeAN/BIlXI31xVuaMNkWjrgFaug+m
r2VXYJXTvHHblOXZZqlD/HJzcKwSd0hrrkaocniLjb2lNVekedq2pKeOWNJ3p+lnzBplo0dQnkes
5L60C4yM3YiZD9Uu7ALWTEMxYPM03fu/PxNN++/XiVx2VgzXNieyTj3nz9dJkXsuxtG225sDyC5c
MVeC0U9V4XknM7FqNs4heWmV2z+NwXjFCz+jaCuKJ7iR9KJHcoNbjZUTwriT19c/6lxO26niC5q6
70NU8tmnKjilwRycokB+U1US7+J48vh+TZ9RafAFDMEPgiSpcbusCkezwXFnyuNg2k+pa969CZVm
1EgdjgSHx63UC0OAGt1T7wnUpNEETnpJVXgcssi7GoEL2KM0gk2HyAR11As/Y3fN2nHcN4svsieL
5TkKbuNKdk9oo4ydns7GfSbhJG3q6OYlrFkHIBS0+RDdNqEvzDJbO22e7BZ7PnBRBamuJJwpWnJt
FKoq20YY0XrUHk3n69SZhT+ORngxESht5xmqBBMcq8IuId2KLHgdmwGlzGbZ7oV+cibMowWsw7tv
K9b9RkxGmokOM08+TYQOoEiV8DyMeUIsjskNVpupTdMV2diT68DZ7VXt+oZZeOchotD68J0iQJBo
t5VxYGJP/JbNxGqwp5J2Y0eKE3rMcwcsErLYdNQiezw3GVkoeWft0yb4UvT9m6tK9/j4jQSQCgL9
LMOXQ9PCTNM/HGSJwEoox40DivqkLQ8QJK+hQq0gtUyemVUPXiXjZ9m6Jzji1jky0vg50Pr4WYcn
AQykulq0HXYagfWvXSEDRma3WNOlYIErwrOj+Ix4OqYr3U9CDej8rroMc7tMJCR0u3r2RJwcSqvG
GKjazzEmP7QQBgRbWjpr/G+ogh2iTiT8YIB8s59oYQ5nC9yvwDl6tpdDQ+TbPhiiazpL6PgGAvio
NBhm3fElGYriCPcwvo3447ZJbyvwq8S6UjHI8MYjWSgxdTwFAgR6nJCmN3VfxrqCoZBr41NPDouX
pqe5ay14UaP1YuuVdotBtD3uWbZ+L9DOH4VRYg6lpS5Ug1k8mw8A2eVCZZc3h+CcA1QWUrqWuzNK
99//kDp8jrYfXCJ0eQweykIEJicpN8kAezyZik7sOy7tMy8nhC2XIK9U2ITP9XLI8hl0k8Ao9rg7
VQymtRWNF7sWu8dDtl5AfRuMI0Fx6Hs9N9qZZooNrIgWZK2trxlgtJfHQU+cY5RNM5sgnsEuvtvD
4QxgWFwkruunx6ElmhOf9/TtcS+v3fnKx/NHFo7HqenVqkcv9fo4jGAu3VkW24lBe4U/fKRZmlBC
kK29qbM8P85jpZ68jFIYGoT2NSzkhgl2ptteHJPO8t4BCUnId83wuuhajDJ8V0Uu95FD1jdYmXZV
CjjobaeSle41GkTtlJrhDD3q4VpFG7mOkSDHkJlazAS5TkSGDbTccBooq2UuD4Yd0WSvbOlX5vgt
KzvvCVh3Jk3Y+Fb/RLUsQLXTiZbmNu62KKr3IiEZtgj7/dRSKQ+8JVvAy05ZkBxGrgvqxzZtkiE7
kLJBxWhonU2M47urEbrjCKp3KWGfm1DOw3pyARl5eJd2xHLM23DQiYnDO3nQVfzTZGjbehh1Gbk6
WolAYdhGuWJt7OYSyViEzS2vxwDbSv6Z/Eg4wwy+e6wXbE0791pqbeRrwbBq9B6psUoADE3mG9X7
CWlCUz2JqHiOdXrpI62XIfTc9bhQk2j9F36WYZMNXOwmEY2jx7eZAfI4zAVpXY5pHVRqo0JLPjld
1z7pxC4k1WJ5X8anmaTF+8S5XDe/ubqmnpmpriSUDkRIewUu7RGh5RDvOuc0soggUJRHWbqLTW1h
1RiG8bON/hxNY3PtzCFcE2B1KIXrUnL2vHWDC4g8znkfuW6FTj9a97zAR5jNryIM7XMcEmNSFBbe
NWSF+jhg7fNi7VjRijVIAvAiIz/x+z0BBAbJGsonqSgdpURUbhZNN3QLuXcyyoqa4UJvnNNdAViK
UGyqXny0iWxLt/LHOFw4PwX0fc34qmsFHBSv2ygwRWvK2OCZezwxI2SQ82jByo/c4YxW3DKK+Wp0
/akoE+3TjGncy0F6mtG0d+Ms3Vuxus4dIhc2ZBk95yLe2lqEgnDaRmn/KS4XZ/8Y3HUL2mOqO69p
OPl2F+krTkftHTqw60djufO6XvqTE5I9VT0jTjOOQRPDf1aj4r83Z3IiXCbWfj7hmgX/DJmdicDI
bnruiqOXzXh+k3UYRMMBd5hzVHCKNgTFUihUpXeOlnVArm3HlghcEdrOEU8C5s6wSMpvOk5VXx8U
sa6dulTgA6669yMaLBJGA+s3FjXOga7KDxwLBIWAZD5orXczOksenYmm0yPNKcTngerDGlFozcYJ
piPTsUvjYCYSYae3Y/0ECRhJ8ZJjUzau+iBN7J2oNOdoNbW7HmzM1l0GFJkEJOtgd2F9RD9Ui1rt
3CYD6hj36UGvUG/0G7wF4QrwN6FOWISKVDyhOit3mucrpUrUWOQmtshxfQleYeXKgMrO8ua1FpOh
6rxLiQDvqFdLh3SCJt52sX7x8nQ3h5jnIu/e9ygCYtJRD1Tcmf1dO9qDxv+oogn3fUqyJZ9s0ur2
ZidRAz0tzk8jNg3fSzraIaxREQlZCJyrW1b39X5stk2jqQNOuX7fjz9qh2b2UBIdNAf1TzW7BKaH
TOBEbKzzuToYSaVtQYHV+6yEXcukRoGQH2/tGU3MVhVuWpRK6TcNQ2EXjJ/MfkE7T3yENM5hfmml
djARkD5eow2CYl0URrXjDDogUQNeNScW+9uwpYKML2MAtTGGLXMPEMTtkIlzjosxwN96pvdMPmbt
pEBDJK5bRW8YaF4ifmR2PKPB25ixlAez9dxdnQBOsmnidKozV1Hs4telVrHqAQjQy8ju3eB3WgUh
QtXVaRh8CWvkXncGAdv1Kh+78hPgE7VtY+9uElS7iufA7wYCDXg7Fl2AgsaBcJO3btJ/1ribV8Ek
kxfwgby5yfrS99q8xvuhtobWlusISM0qaXt1ymAF3TMQCD7tMqamNrmKRrI2xfq216IRN/tyt+v6
8czMwlfcu6eoZY7qiYt47XJyMTWPYuogLm5BcJ8STk9IpwgILkpMX5pp/psRBU/akPQ/LNkcqD1c
3FqhqrPBW9V5IU44HpyT13TdRu/N48g27vFIPAzi5JrEF1QzodcUognTePxFPf5Vp05179krO5fR
Oivi4Vx3wPo6PVXrIm+Hk5AT+iYafRu7NrmrBd9RSmXbYVD6FrnR55oN2akP4/D8uPU4gBmI/EGX
3doJURavKt3WTh4W+srs7ePjKU2cHkcsubtx9n7K1sQErE+EgiTWUWjC/P1AlRBMdV8FftwD2pZs
vyb6k4lPMHZ2g3j8oVO53VLTNNjSPdvV05gJ8YTddzWUgXrRM9PZV1RwVlo/qZfHY/T5akJ5enfX
KEtjKQ38Zp6i+gUTwtpt2+rpcS8guuso3B7M0PLHcO8UYbvlNC4wouYx/kFHbThlrGdIHtbzlAKd
TbM6XkdIE2kRAYyqrCmCaYomVB/ac6eH1WvI/8G08SINckfKqcr3Nqq7NfSX6gxF5Q2xuzwbrXtw
7UH6to57FYi+8dLiPnqJBGL9hjdI8IW9LQedHRh9YUpTwwqKA5cPUQymknu2G+XZZfxdO55TgrPX
bkYDNW+adf04zFSKV4/7Eu7fStoK/2ApUORiHYHn49IdoN7cUEQ72lpI892tgW+O7klF43DsWdh1
wzgfH4eS0LX8X+6TKwa5JRznjcn3zJQ5iR+x0UwbYeyFrIBjV85zprr+KLmITqzL4VbiqM5zBSZ8
rBPS58J6NzbV1cTmujVj5zdNn7kcJGEWrBsOYyGSTRG72QbLCzEa2W8oRL4GtR4iPK/3gN0Frxaf
e/iE/LDhsz4kV2+Or/TYgduZd1Z4+wRO6RjzVifD5rVzgyESYjze1oPrDNoKo8nnKovSdWUmnzQa
WQYsm3WSxHdBc3xVWweLNRr4cnsNLDDmEvS+EUDwRc6S3mr/phUREpv5I9fF7ItiyXe+RwouU09U
ya4YtYXoGHKWNtPaaIZ9YrfPLE4+RcsMk9nDbgIVoJuVr6q9aQDsAWVYR09pIYJdG7DCNZsQCXNI
CMeAjItM1jNErcMgG7+pYGI2+hfq5azzg01ArxRPL6sao5bGIbECcC1Ea/S2nQKT0UBCC66pyogx
raDS0N3uh63JjtZJ+gUbrUJC5CJyEe2hACZJx5LfF/UjpbY1rn4ftz9Q6GW4fBxyxxd1JMg38n40
M58TuhH4DnEw3FbfID14FjEi47ZOl1ATtdIK5WL+xJTUuyA28Nv5KjHxYGsvmgXavax6SZwTIjKv
+0Bby6ord/EYue9IJTVMenj3q2YEYTLN3sqB97Qq47ReMXWu457tUJkbPwO+ajUEhT9rzNuawUKg
Tasv6YeVqPxJ6Tn+zWrMt0sFuVBz+52B48YwhFbQMr2bq4XOqhhktbfy8ufgjPaahp+5NUbPeQ+F
hRzBOZRxC/MmxAtcZES36l5kvQlP/UZvMiNzhC2w7UHwjbwhOZtVc2oqJZ9Tuay+ivpzXJQKObR9
Qf78jgMjXsV19UV0yIczDLa7ZnDitejRRsdRqq9wCL6waU9PNlqnFVISCmbSiq5a5vltbMIqSDO5
bVrtvWf4KRCtnZIJT6NSTF9uoGqfYMJ6DU892reZ5u1m/cWbr52Ky10jlXqOYyqGMFryLhWQKyRS
BSXgj2DdUGWQn/tMYUDt3nSj1c+kWCqfU5g+WFHxJYJpsR+YFjJEfCerq7Wh6f3Bc9rPBYWj1eA2
x9LE8Mq4x/jl6DcrM+RTRIG60MSTmxwQhutflI6vdg6lTf/UQ9SuF58r1lK7tHefFyMSoKsY2ovh
7PDUGwj1PJqwQ99usvtAUXmvxSgJqFJXt7KKX5GD+NoMUZhfrYcCQD0pQA2zgb67cZMyx6s6ixMW
U211kCNoTqNHZf2YN0LNfPMmxzqwUIAqHw5+2vDuofc8u2II3sqk2KKufodOPdBGNYcVzKWKQnVd
rucYAqkxpM+GBp+4GMPyaEDXgpq4jk3srE0TwGfjnIYaVt36srmmGpzoKOHv6cSaFuJBwLao2g9N
Za6DIoDhFR+GNgXQV86DH6rROhpdybyZyxI27/yGAAOXO6Xref24CTR+wXgHFoIe9dntUCqP+r0s
vK2WDqSUD4tt/3casmJPqaTtZ9VXdybCY7Hiz6wBkSehigMduljzaX+OURwdxIIpV+ZYHiEPg0xd
7j4O2NjjjHDx/8ufAwUb99ezB4k+YxqiV9ckHkkN66oXHzKFKNjYGWpHGChbeoHpvq9yj2YgT6Ay
dZzJXGA2maBb1hkhYxLH+nLokwnPy/eIPbilr0cWa+eAyKRDpuUsvW6dolvTxf1zgaMi9RI+Tw6N
gEyOL9OSq65Zjctp32nHGcFnjsCDva67kWmtrQwRDdswRMkRVHmBM33OAV6Ez3JXgw94jWX/VoPO
2P1icY+An8a6Nk/En/rWTnmDfMXsmawIAvikjzk0xWAq77MkND5Es9APB62kWT9Y7nTFNFD5jtQa
P8WvH3oZZp8+OwZ6pO/DVlP8cB2VjKk4kIqsUdFucxNtlpYfXQvDnBfaryMDF2FfR6+cv/Njg7Xv
NeeAXMOFwpdg+MMUgOIKpx99413mCcVGcZ3EM7Nx3ZTsACcb9ABRiVFGZaXLwvLmgGlzy7I4oVbZ
eZzJvqYXHs8iTswaI5QdMOfdOf1N5Hl9CgqKDUFMZFhDvwx+UnG1YMa/K88dtpI1wiFrw/7Z04DO
0X5ov4H+3Mm53fVza78SpF3uuASQ3kdR8V4WwakoEu0LAUHA1F1i3sY8gq9EzO6yCdgoFuNfQkWN
pyMbUI72Rx9GzyKI5Y88wkXf1nCCNXHLAqs/FyFhabU+7Su7EV9zrNpsvRx+V51COoEbSO9o6PQd
RV421NIvQ/LEEIRYAKNAvHWBN+/mgqFjsjKLuQXxt0dhslQD2RKokihxNMcGZCgqnE5cwwqpCsUE
YH2i086y1kJ/ArHus9n/aVXNng2lOAjwGTDdiltKIOadYtsCjmOKh9eGvkTRUCqj17oFcLjckxXt
OJLu5LU1LRgt+Qyoy+7aDcLRe8QeYZ107ILDOo/XiduXOyyZaxFMCazaUnsew8uEO/+S1CXzkCa+
oUKfDs7nYmzbawdvdxw1kt1086QW14P0DPswJKO2rVUvL0OdI3Mq4jPs54z2IBoDYvoOjJlkdibd
s5mLL6nNktjOcr+k4vuU6A082YhJyhjhh4nupWuYjBsYmYSkzt+bKu/3dkBkA5Z5wpO7qNgKnQZu
XUfbpCZ6Q45xc7HcdPCTASaFNpMqkk71vuumjyhqWaIPtXF9lKWwbu9oG4kXQ/9SWbbaFmXJFLaI
jVVKQoGKrCN2KYcqhtp2psk5NhKSQOjmezxVxd6chld+rekAn4c9UNrP28Ls7JVEMQR7vDN3aajP
2BujZ4aIbC0Sbz2nVIebkudHVv3JayW8H9pIFbZUSGPtmTKncx6ND9nlt8Jp6meylkmHFCGQIvgA
uc2UVg8N2sPpY/IGzNAesQlpu3H4eo9TXPyWzS5ZZUKcEhOzdDENn0JQM09dFZzlkstNcki6hubD
ADCJm6cyDWGuwD4bNjc8r5xadGwwtMTbeeH+t3H3MgsYPa7zvbLGTeGYCfE0MKCtxJ42jVUsO3WE
LZXmsj7OUWZYcieEE/rj0H7Th4nsAMKF/KYHH9zvMdbHO0wGGOaqHlxkSCVNmy9D5To7a6otX1dA
JR+Vg4VG5gfoySF4FPtaDsWhT6FfxGiD91PK12Hb9jXOXflRv00Myk7QwmLt6+PUp6/haMbXZFLm
KW0NX1Q2vOkJp1waqfJCxK4BBeDomabYa7CQo4mNZ0RBb+g6fTc3bP8pFatPjPaswiH4zFZSfG7n
wxTHx86y46vQ6DWzSAJ1RqiOfotDVkLIJ7FyNgyHsOu1c1JrvKgZPg0OxYCxni+uHWB3brp0a7AJ
WZjCnBcz3x8LW3GKSrc7dSXBjaNX7SqzDtbGAvGU9uQz8PCPVOv4gMiRZpZ6Yp7GgChnKwOrmyXa
sehw4rvdb/2k/9YRhkkS3FzsIoOfGCmZsVP1HB3CDskbqJMNct7p2cCPtytlr9YwYfqrGOkBKxZ+
SWuf51DJgzfCgDeSCKShWRF6YnqbTAUWvoQm5CTU0meXl/BjdwQCgguJ5ItdN4frfpT7eLEbNW2E
XMqbxKlkzRi0FI7S3mx37HCrC+SL7jhGVE0XnlUciXc9t7s9Y9U7rQpIJdjnF18ZSwujpuFrQuXx
U5Ozz3TRUHnTYK/Gdog3zA6Ia1HJUjgJjF3P1Hu0Y3M+KjvFNRFPZ4MFxdlaDrHJiAxT4RQMrAiV
jl0QyWd1jAXNZjjd94GwvV1APpavVScqqTlazMJYN4P2MwsqNG5doO4WiviblqY7zHC6Mzn3RqvF
fabo3w7ASvS+vcjMqM9OF+zlALcblWBw5BuZqdPF93ZSoNAreNe920JcpnB2yjPgoxBWMPaBOCMW
uSpOYGDZIKLD1BKWfBE6cj8D2Df62H5/iKTKtkRk2EehZ+7Ba9/zkFiE2EiCtZApGYyCiZ1yq8lN
gkfmY5wqtQkoWaxEw4DBGxyPBby5fOU1xnbsQ4p+MplsUq/C/pBQF6qHKqj3JKdVftA7I0Exo7ly
YuaX2QxC8l2RZ10joFlb0C60JIr2zbTiYV8MQTLR0abFlKGDvEC4m5HRH9NG3rA8NTfQWvDKl2En
4wpGh5Lu5QiGqWStXrVucZVLm9oejebijDdcItHeRQ25SgpEPTCl0lu03ILF8CMt2XQXJCjvh4yg
adPDuVlnPBYUF1H2zRk58c5lGXuqxYjCe06zQ5Tk7BSIsy+AYO4qz3orakgZra3rG8i3CTN3KC5D
Oyb7IdcvKVkXXgNX1BtSkDBEN+0Z9+aN5RmCYmwOWbicv0QSErDu5t5rh7+naGv9I7Dmwo8GQQrm
bDwRXNnBTOwUGpSUxJy4KnZ2XWpHpWefB8MkjXDwTqpwwBIKm9iNIlux3j9K3QrvdWuc4mGcTqHT
mX6USIBflvttiux6NwXlsNEi8xTRN/ogWtGfRQvegCXp1VBhcLHHhKhXp9/YFFCOPUs9EFHG13So
tnOc0z1gEVq4VP8I0qnpbZpUdna9ZTqA9hvvnhTeboGoYXuPz2NGPaHPzaNh1NWt0ssbJXqkwKb6
Mvb6DyfsvjllUe4Dr5nuivI0pYU7AZXxfmgpLj3Oh8eZEehqZ7Pk2Kg2A4eW58EBrhrXeRhzxjfp
m11X+tqlnLFrCrt+LtiZThFgZN2a2nVFqYw+1Oc+ao01gRZ0Tc2iPoeJcacBrsN1oJ/Ts3fbUtli
20e7c93FzUuf5vYBW3wLeBJBa1+X43vhOT+0BqpIkmX6ouw33+aOVWsxm/PuMQhb0E4Y51jTOWP7
bUCWcsnrRt9NfQUssqCzWSemtus06VzmRr5HJcmmhe7ZF4Jb3tPqGTps+CrAZN692qBCXRAwHyUe
MoEl6sceFIpMxBtMX8vBQtb0+6158v64G002Mqs49pjrCO1u48Q7WDaBkGuwwBXhVBxQt34y6jTz
RyQY8OLUsZOKzr2e6f+4mdLWPgwkYS27ssfBWbZikM7K4+OW3sXMHmVLAZxLPlklrlUcXYdiMuUS
STDt77eLGAB+WFsJiYJadgjiIIfLZvxxIEhcpitRnQwoLgc8Et8h7FebZCYgE8nFXBxbrSqOj1tG
WgrGcPEpwdqdrfolYeP3m+NyMw5N3qhkNIoaJ/fpK6sFAaCO83J43P11cGQUb6qUXm1Mgu3x8QKP
F/z9pf75WG17/iwRSedswOZ1RjDAxhmH98fT0sdjjxdI9ZK39HgLf3nBVCHOQsz4XlEjPZZi4IfA
kV0df7+/PBhG2kytGehr0VvN2s0KsNs9m3x6d0ROLbd+3Q0ijYVq2LJW+tPjj6//L4/9uvvr31u0
eaCL//OViUuGFgJCgqU9P2D061d83Nc0xS9BTNiRk1+ncYk/n3xr+5gNkSBvx8kRZHikXA9EybEv
fTxBs796JtaeUY6qOXlG/sfryrng7Hj8F0HZF3SG+cvjloEleKMn7bdfDz0ed5enPW41nkvCiCRb
8Z8v93j899eE5p5jREE/l2OgP1LBa49JI/649bj7+EMXswPP0s4m8OLVo/l5aFVEBbcX2cbTuKKy
JVCHdREEJSs7PH7m6HG6/fpZQd30y0X1uJLIU6mOj0O/3LIFpk7CCKINWWvjsVLFeDQpz1PU4+6v
w+MxAkHZGWpUzVPIDKs2y8vN44OECRfJ4zBB/NyEaQ2veSaf0kt6pE7oBTKHBjI6F0TY6JoAH1lp
vZUCh9IUU+7z9Gnj5nJnwfhYpe5dI/MLFrrYESkxMkWLbV5VsLSiN6MoXiwoOv4wwtthMqB0rq3m
0FhsazsWaObJddjiG6mxntjhrWgdwocwbwT6uVtzSr+7HvsdGuFvouQ/zNuls8g1rRXlJ3eyDn3R
QCMMonBHxuXF5nRboQK7pGGF+sgZ383KubVmEp5DO9xG81JsjoNzkIqIvJ4YMe5KTs1XanH0ymmM
olU/pCrgl+EFIYkvwXLTpiW2IJ8qm+omRpcMgBRYXwFMyLoENnnoVncZl/ZqB/iqEclNl97JnhoC
1AXG0YoeaTf5TtN9srP6iYoZ4dVvhh4S5z2535TzqRW5WJetR7hV+o3R2qcJyOcJ412iuei1Kozg
M917O+fnpjHrTp67CpXzZg7yi6bv9Iao+VG239yWPsvkSQ3rIf2CoEGCnpMEYkcmmwWm8diG7uGQ
XwlO1CY9Q988otTCIP5cEfLA1iMzVoY5HkrEFgmdmz5nbxnAaoWsvw4nlvIFxm+ppFp7vpWB1qSb
Q0HGdU3CjvuD3cKkRI8CdqU0WqQO7muWiZVh8c017MSO4KoOWkj4EX2FaKtIb9kUnvFRip3psc2y
cpb4qg62TR88xy2+gsnalHm6tj1Cwl3WNViF8BzO26xxE5/lF41AQXPQMnYBYpvVWFUdHSuqkqYZ
X7zaesXK4BG813ZrtBEvlKigsFOKUVOMojhmXwU5ew3hEJCXM5srJYp3rs6fBsCwmTpp0tDgZoF/
ABfpQGgx98Fs08Owot3cx9VGdPpXNhANl6xp1D7nNjDlIix96vKrcRu06tPUWgU16fhrrIYJ2pTu
o5AMNrMjKz6w8TJJ5zsxs75Dsh64k3Xd8h13NcG5gZmDAizyYFeP9t5G5LXWUe5sda1Kyctrxzcz
68ztqGnThlWyiWOE+Ii6Kvt9EoLGtqPWvo+TQpUEcGD2ItQAee7c58Jonumqb+dl2/B4KEyJm+wG
40UvJo1ZyPE2TTV/mEQFX/K5JdklIcgnIdSMgrcpD6EzyrvWRRUd9EDf0ldcOG3BfURdfIC946xw
+HOBWrGkeOAYyH1s08fOSMlUFc+2gIoaEa5cEjmC0idgxQPUfuuh8UPXgl7Joo1GZQLXBRFuybVX
xBs0YX9/HNrxOI6N/prAVw14paSyvleu5bHHwoMq7Zpqvx4yFc4/sjjujmY8xE/xwhge8q2lAghL
eebtpZyXy0SLX8JIErRnnWGGr1zSWk+YQukRtB0pJ/LFai35MhrxdsJL9KR35mtV1N8iPff400St
mrThGzYWcN26MRxcI7UYNcCE1qUx+kZe4273CGuyG+tqsLPrsQefEH5/Yb2TbhPKiNT9RsC6BXxK
mbznKgFVUgz1JmhGzoLhjtADQ3E/DCsDQN9hUCwLwYBWwrUvjjnZlwKM94psXFKStUlwJSfOmip2
RtlfruEvGmfbsJ+rHrIWacLjhnJVsyq1T6SqiIvVuucR3dV+nityLHNyfXFKKL/GXotaPY826MN/
TBlJoEQyvbaU56Ogzd/EcJpmUh+cSDCupJ9yjC/nwJvUJdGMl4fqpqqpSsalfgznet8L/vt/ryz+
H5grqK4keAxpGkI3/2q1mHsz8WJpqX1quCnOfprebQ6mB83gm4to8XXMm9qv5wnSE+KOUbTxf3gL
5t+9ya7LgKrD9SDWT7f+Imf3gqjtEgT9e8Dka9AG5k2GjADaADiciewjM1mfIwhQWzIMoytc5LVn
5iAVVNmvGxDYKOPC6LSITfXeyG+9G95bmssHtqv69b+5O7PltpVs234RdqBvXgmCnShLcifbLwjJ
DfoeSDRff0amvC1v3zp1o85jVcRGASRFUyKQyFxrzjGlClRVo/79H0658/9hXIDpCKkF9wQ6fBvV
+z8F2bgZSitvFv5wARb50jH8cyLiN4ZF0hbiBfvoCL/ZL8I4C3dNjyybis8bjnC7eM7m9RoPdvC0
RK3hp8+uqX9sKOZQ/HG+I1BxSMDtmQJTjbkfGkhSFfm2/x/YDgjLP6wkfP7AxEXgBzBsIXr88/Ov
cJYJyXQbhrqaqbsNzTobB34Jp6fJtupnVBk1mY2DkAywT8LNGB7s23wMiM8h3i5C20/axbNT5P1p
c/1PgayAdHn7mSvvPl/a9ri0zRwOVeocx9x+Y49k56ov4b/WuYVgE8f2/w46ffP9uX8aiqd/OLde
fuincytw/rIMqqIs1RxXdzCA/IKcGrr9F6kcmJbw0XiWb2Kl+du5Zf2l65bpo67jRPVti6d+Obf+
I6cWfKZ/nkdcsZi0DNimVDBch4/2z/OotCZNX+OUZouwxwVBDNWmW7WI/GM5+X98TE21X5air0vT
f/XWvZ3i10iaqbf3Bsqsg3pR07ku6SlyUStsGi/Cy+y1JbYnLh/icm5uSriHoYcdtgPoXBB0/D6d
PzZ+Y57rbfYiQT7rjuFLsqHPvBf8faecWKT3j9XF9khUbzssuE/0E+uIHsviZO7OcidBHRW7jSW2
4xy00lX8qZ1yrNsVfmXNon1FBs7QTfdOi3yvb3zUc33DDK8Wt2UuPvpITMuyd2+DvDfwtaLXbmeE
chamFCJsoB00emT0jNT6muj7pKI57T7NM0I3O17QveHpbldSiRx9xnJvap8rl/VdNQbGecLVvE7W
N4MlRUWaD6Eq7m6yzOJgL0ygMN7dBpqP3Kmxxx1Z6dOd3sQCXR29GHcjanMlmSc3BmcPNDT3WZ0W
drcbW6Z+eXIasOSebU38mGWKTTLX7wo9F7tpotMKZ706YE9K8W4hvSg/JnxRkedfACKZ+8aa/dNS
i2Jv0NvftY5GFvBcv8H5jWsco02dLSWohW8IVYOD8IMGFYhdMg1Lrp7jfwySigBx1+8i0b+vXffb
mATgOnV9vF0zfSG9t7zvU5LMJdq/qmckyMGjyI13m9s4Bxtg4eBVD1vrfxZUrUNbYwFAyjA4UZR9
u6AHpaCJ4bwQH+PnKIQ6Jn1WYH1lIrtGM2I3Crf2FwIpKQcjiA1LquHga1B0skCy9Z76tjcDfcKV
B8RprxFKuqvJASE4eyiRf+Y2tbWiDfA2gpOm2gfIPOr04EmgMYvqNjUP9JKxLI3x3tC/NgKMdu48
aR4yGnBu7T4Dp7L2BVIzQUPO5oKELwR5ZGJZPGZNe9eS4LcnfkLjlGbumbn23cZEkTSK6cazKqLC
R+s8ZTPSfiLoI8CvH8mcb0+T2dJTF2KmT6Gd3cpidksaQQct29yct8tqsKTCDIeFBvKgs3IJLP2l
7Xoi9DChcLZBgJ+aGDapC3NON9M3VbIxOS+1Ewl0SKls9OtG5z2XffWcdhPdRNagwvbe5mP5Xdc1
Wh7Oeapb1AKEJcD5eKq9jQbJkDmRMNdrMDvnYd2+5WKJI2t8sKl8MoHlDlyU/oNRoKBLyi9kQUW6
sTxvpficLl0PeoelIS6YJ78lEWEYWdZZ1gfpfESIznelsQSO8vFGC54Xo30nx9edD8SAL80OPVHf
IuhfTuPkMnFBNaHNNnWYJW6hN2Q/6LohrgNEGBA909CPjbI5CDXXpQqb4mcl0H2y3pt1+74v6vik
6YDBZInnZeNpcJ/sx6yCqJpn5n1OZlAxolImvawjT34j7GHy9QuqHex22b1Hn2TGm4eIAZp5BueK
HgShHFwTHqF1+7720QpMt7lFGE01fc25umxtQ5fFN2a8JcOapXiFlcmwbzotsrbskSoq6r1xIKEH
3164DjgfqrLfZ0xHzengWLOz03NmMzlLbn6Xb1si7FurwoCWxZwaZndCjBcm9NS6kv6Blwzeyaus
LPSKD6tGRSTxWnpPgXObeP6z1+nIU53T4hf5SY8HyKOu/7ZBCnhISsyVc+dFzrQhu7budBplOxzr
GxUYf400J+YS24b1AYVFfRfDp9NBKOokz7pm/tkOBOHsFio9nFg7nc4j7nqHvjXu+8pnvUyOJf2d
723lnFwBY2FYPKSWtv2ljVlyTbf9GuUdzU26Ue2+XWGtpZVzT2AtFDwWCL0BcmGexG4oKLpZffbW
cKewWylvU91xmD9rzyBz6KC0BqlQwJ52ZZwxvRVTtm/94L6OqfxoyYUeBI1LlgzINhH0sRahgFRt
oZiIw8aeZm4y2ney6d/l8UFeWss2zVc6SmtU5N/MSj/HdJP6zUxDw0VJPjXa924WnxiQeDQXh2Ay
rg3AdeZmd9wMrn3ilyRSM+jSxX8I8FrDnbgGOWmw/fwjM016eFX/PXXTageBk1slJud4JdKuSN/n
49Ce0E/sGyPZDqM7/siXkZRqCu2j72HPcNpPtWNAB8hKbnvZtHfxtjK2EeSqxf4PBC1Eb6cOLX6R
nAegqHlFv0IjyxMwO3/d0qEehO0fF2wVrkva3Ka28Twv5ltSvq74cqczoUP1FY7emCTDjpCwj8Zo
o9ErLHEc64ChNlvv/bj+0OlkbsZ5wLWDKsTZyGRGfgXrra1264wUu2t2OAu4kOe9hRMtakYCS+Lq
e5DVCHRQKwjWUKG+2TdBwbVc+8tnOoU6IdjWU9zFoT3x3ok3/WgDSimmnV2b0d2u25A9rNVH30yM
CzcgUNbkGeplEtG+/0FusAfNxti1woSKk/b8mRzvLW957KaCQY/W9X2GsYu6EkRYmRUtpvRGJ2p4
11WptAAjaUL1wIsRP3UdqJARFDWzDNoPe9EGXshSvQx1rid4pg443Ua8mdZg2LeG8b0ToL1sk+6x
236qOjSIIq9/BEI2S3UisJnShZsjO/hjchLQzPcDyKMbmuih3lOAsfEnMLtACGxoNHYHMpIBiZJE
wsCWVChOEaEckGuWdBwjkw8cUtC8Zx45YANjfRfUKTUdhuNooOU4+ssTpGYEj83gHUDdfE8umgGy
fKjhdDSb9tlEoot42JtumCu4lGXtlpt9gHXDsKBYLARwlkX3bKD2Ovf+CADKLa6aXt1gGrmjljWH
OPcDtDFkPbiasZ8qmgg2LaE1qUaKJtVxHRHQDHxZO4HBdOcTnaivebuj+cT920lzavHd92liwLDo
KO29zHNIdsUzUq0GtGAHPqDosFrbFmlcJDI2tyOqaMOovd3kgjMiERwYsVV991aruFKeZiw66XP2
De0g5WkTTis427O3QnmfywA17hKv19kjKJo8xRa1t8llpJnR2q3OEbU3ue8J0GwikWVixi6AGBQS
IUX2uF6b+2GuEc8hAmycRYeYabU7uwNo1btGfxR5+paWXHEllNs8NAMTBqxvt5wDzEHKc7fpRdQl
MadnLb55Q/Fty/XnoffexSm6hxZp+66Ypi9duvnROvkO+HnIbSv3d8RL6wetzUjPks3vPrbeY5Cm
YNWshIcZOycW3+wFA91IbDCDukRFselZKnMPmyM3a25qa/pqjolzF3gZFSDyDd1We19Vfvvg5LCz
nTNCEloLEN8PONpuOyol+9zgRo7yQewtH8DaZiXTdfAWoJF6F3aD1yN9zLQbvI8o3ubqjjBDcPge
HhMUilXYb8zpk00T77XFuWv6/k1REolnEAx80slk2tXc14hsOKQp3rsxHtGoNKjEt0YCFDTwKq4G
XU1vDS7eBoljkTKzsdwUdXndBgzKCBj0PJHh2N13PSi6myG3yCSUe5M538HEIHCXCM4DKCOYc968
MltwrDBp5kdtrbQjcqir7UzOm9Tjwnay8bTmK4HX3DZp9JX1MdcFbg6qfktVWGfPl9N2L9CAkjGV
I6BXDzX6yauBCCEXrXOYaUSgBYpP3Ciu/eCN+BtBysPzJyZKxKelIKh91r0LVXKILku3XUbhvS1F
C4MnA0IQ5x0ULd+6zw0bQeYKeNoEe0TiTLQSo4KcxbqZ2iUnttS/rRhIJqO5Djj775eOlGxjTa+T
5X4eM8qHuk2UYLE077thQ/vYdu+cgPRSvSa4oHo76P52v+kb1ZGt6g4+xd2IYI36mJmuG+bY+g4k
cOaXydXe6WQZhTEri0ON3NosdeNxNOEA9DYArWom+6Bu7ur5msTzEG4+k1MQCcwT5GaTbGy1+eMx
IiO/Zgkzjlj3BEY5wW2RRHaE+lpfzEg3eVRvvX3VMJ61ssXkIqm/6EQUkN/661hQ0jm7kAKJ3iZP
kUYBEN06+ZHrG8u1TQOirTZNlazlzhLmTdJZTxnOT6g49kQzoqO7HASV3NVpL78cjx3aSOLl3WHt
LkahdSUrpHIhkS3d91I7q55Qm8zqED8n02myF0JDGcghxRMl4i3VTDNVNmwrVBS0s+SuqBI/mozh
kTplA9fRr3/b4DL/+diqaQ+dTQVpGmIdOkudII6Km4t6D7XRGdhZgHjkOPO2rxtBXMLOEKm2X2Rn
Wf0LsabTDlW7rw8GdnZqTJ3+15DVF515wYW5VrzCVme3Dwi3ToxrhW+Fbqbs1QWj+fduLNuTXZEt
hzXV7kbZpGXhoW3ROCzucaF+UMi+ZIDVkD8Xjd/WEga26S4ZWfHrrDeUMLmJnQkcQTrtU4M/vdoQ
FoXk+Vp0TmpG9OcZ8fTgUJg535L8qtTegjHWiDLyH7lrv2iqLdngV+rqVnfEBqMb2iwjeGTJdr8r
hd5NO8nYb8TeSRzoJ+4L3QVFAnKBuuQLVsdmj/6J+ckGugJJBd6/y9jh1lR7dl9MJwei02TM/WWQ
G7VX0iqJRnP5LORLY30/jlV6yQzr58mn9jKfJMCdWGqMLHlZhOpsS5jrGJH6xfmS5ImIdiP3MKBl
8jdWMu0pcKiOIsVCI2G4GNDpq6uNQ0kWWRfN9XmILzM2JmqlPETSdUNyi8UauP7gaIK4d0sKBUjU
RVMv99RhbbeAklEjQCEcD8FKfN1oJcxh5ZmZq17/y648XjHa74ugMlCIoVUIEo1zYZC76lht1CH0
4B53SR3UkoWAKl8uxPRturKIi8nx4sTRWDJEaVx9SlO3KXe9kgfI30r9LnAqGwhpFG0rvpOaRufO
lOIGBoT2kqNuOLqTe0EwNuCM8oZLnwW4mXzyW+hQvHVs7Li7aS1ojQMHYx3ApuBC2fdNbuBW5VxX
G67pn3urO/K7vB6rp3X1YCAKMldW1si/fg6Rrb5F6niczKr/9Me7bfQpzoP+fWnx4uw6m/PuZdfu
ArD4xsTcRD6YizSWyfWM86+vFAO6lUVu1J56oaDtFFK9WcNE55Qwc+zSjksknzxSKhm1F1j9p24a
vUgd9QWltkhPCDKct9bZt1qd7fOG9DKlplGvgeXxU03zeugaCNVdRpXZZ5EKH4BzUj1rWYO2L2zA
Z+pvq/6sgc+fXx2qzSz/6K+Hf7xEwvvh9TGiO/JapMzEaUhfH41Z0rsnj4Iny2ybvNuUwXMxOsgL
SYLeRKk6PBDKP3cRZN1mXu4eguW+WR1BgrqUT6jBSckmyILi+6SMS74Z8jT4cA+a+jYn+SX+trvJ
gc7vWUlnqTiijGCQ5BbOtglgnhZ2/qImsmgXRa2mP3Lrwy7y6+Orw0xKjdSe2qRt93mbJysy5Xik
SSGRYMjiHP51HNMUOPqTRGsybna/FC414+cizOxEmRjbkQOy8VXbggJ62bXUoJAcr6zwVmp/cnzh
AkJoqXYXDcIzNe0xLOXgq6QgSh6iDpcEmhwNEDLUx/IpJQkJ71A/MW6zsbjrMzbJ3dnQSPOB4PPP
k1AeuskkFT18cQ71N/wc9v1v57faHTNKocXsYjyTryNEAeucQbLJ63Wgzmx9lNJzzTr8dvKr17z+
G52BCqyu2jRUj2VpwvVUL8xgibH5+QHVjwxuC/ZxcXGG+PoM7mRIUfPk8u6XyYucrEnIGP88VE9Y
ReP9dzdSDBdz7r9rpNwwsj0Nv7dRfv7I320U+y8H1rfnQKujeWcav7dRyIQDxgL1EXsJnRZQt3+3
UXTaKPzPY2JGlhvBcL/aKJb7VxDovoGSEQwWWXLGf9RWgeb1R1uFf8DCd2kZrkMrx/2zL9vFo18i
QnBvjDg+W3mpX2d70q/eiFRpk1MBPXMphbdHY506caMuZxuUGiVReaFPnp9ie84oabhZeVaPKU2U
2lNyqNfDxqxCjDPOST1Zx18ICW3RF3L+GXKmp/YsuddPE6IEQBy/Hn59Tj1WKnHg69NjMxTH1ipu
eg/seJj63XwguDdy0ClUWvZZVI1xoLov4g7eiBzYCr0YQ8ulcuyrC0KNfjjSsi3MmzTa3K499ZSp
IOzD40mWhZaqtp9TLb0pzQwYl+v+IAu4OwKMT+0roYwnSnAwfCpHv6jNEJNgsfrlo1Fh/F2thQ6P
zt/73CZ79Xf04vqgjb52NJYedaIcPZX48o9DCPdfSG7Vo2Fb7rwS/pbDWm9XMvlTQ5fB7KZ1DbTJ
ctqvNqVjU/KXZkDbHq9l7BH8EzhwneSsSW20zRiZy8hjRtIWggP42CoZKA9mQEnlZ1EfQ202+fle
D/kcI67i+UEJQZUu9HWjHhsbWCZzOZ5qgj8JysGoKMWGOSY7RuTu7IeuU6aRrVmU8X0MgjtXzlXU
Rsf7aDS5OBErS42yapNow1p62ET6bgmy5dLQ+7psQAOkJt3NWG1QbWJRLQCBZEAJupZ6CwS3aNlA
ZxBUVRz9YGAxjKg8q6zDDMj7tNwlmgiYM0NQtABORPVkedz942avD6KD3IIGnkWjUUllzIbp3SZm
CbVMUEdK3zgbzhS2nfEcNP5VySSVFFFtzKnST7ovQnWUNY1/8Kf0NleLBdVoVBvVOFR76kZtlG8R
LT1666rtXa6qbEspmXaG65+xPZfBdPDTODvVsGBPEDyiIG6oL7vlSlmIddzc0qeilWbhouPOl/p5
z6Q7+BF0FTUB6MYwOzbsmS+vbtWCT73SHr4vw2eqYdmgWyeR2zF/3enBxhoHn9Wj/SfMrxR0Vk7R
fqEEi5w8z8f50rnGfGEWu+5ZcOI5avN2X8U9SF85qXVXZvT4DLmJqz+DUxjtAdPO2z9+d9Uzxd2D
diHuNboV9HiU4Jelxk/pr7o2iYqhsah2Y0daumpS4qg6WiIA765960WXHjTIvcMW78wRdtw8BCAj
Uqp2Q7eUUDj0OtpiYw5LSJNhKmikuZgiyDRu37sL/IdNEH7l9YgbNXc9FFOQHtK6I64+OyH9xl4S
Qw4eZ9gH0jbilsdB79yzUhQrgbGrFhNAE8xQzg/lSW6G82KPoV9T9Y1XONjxRBU2y4mh64Qznzyd
JaBcKdm2qQHOYKQY5WFb4Rpaq4SYnr+1rGYflAdtSZ4TlOS7RgRbVI5udhKZfypE5u4HJyP3Tgzo
IEBlG3KpRhsXv4pcxKk99ZjP5CYq3Pyruvopo/YsF0hvIM8JEBo9QDxnxOfuY6m3zAaZs2CRwaMb
toh8uXx++UgF6/2OwM7X2RS2Zep6GrMzENpUfeaLJTeFX4oLKwg7p8FQt0Nz8joHqrTUAatz4WXX
7ryQLGxxUrNUhN5fgjqzosKKWaEE9+uamGcYQ8zSlgBW2uhAFDCLYLlQ5HqT0i88mPq0XgoUm5nl
3yOMMiP1p7RR7q+2eTNnW7KDXvTBNR82AnczsswYXzAR6mW/ysLNz0GuTvWbxXbzl3HZT0kriCuH
O16f1SfdaDX8evODltEpSgsYTm17mzXGELYZmmLSy4qQKcGKs0sSi7Ys2fcLsV9O3l81E9Y8JtLp
wmoW16Hcg2S5UtEbT9UUUDOVqw5DritSuYBRh7E5fcM7QRJw2uLblP/USODGBb3V97WwjKjJqvJm
TvXipj3I/t8FYwULpVwu29Wu2njywZc9c8ghHjBs9knjMDcc0dSu0tttW3GYlHgvLdOqbja9rDAc
T9XNRN0+ajQQEdUIu9qtR9BGK8PM0k35Oa4oB5NryWIiJqYGJ4asfl8wigWXhLPoYNOhrIdpzwq6
iTrff0A0d+q30sThxwLUykmd8ug8QfzkXqAeW10YPkGpd0gHGOcH31uPhAWdvRo7kkM/wQhHrvhj
HLR3dYlkISP+VCz6cpoVVERDWrzSgBGxHTPnXbddbDnAZgGhgQgPt9hOaH1o4iZvTXETdAE5hlER
mHtjaeODSz9Bx9/K91P1WM/UntqkTISOlrdc7CCsRikBTiYa03Iktt+MmUhOtCJlD2u0SoxAVIG5
BNQG00yOqrH+ONlUDDI57Snl/EZtarmHVS0/S1W3F8vF1ssTgcuwEI5V+b1f5rvKa+erKVmQWPPo
iJj1buiNt8QUoWP1xJOZov2YUBGTbPtIV+RpHZi8wRgtwlmbLFQc+hGwHupk7x2oFONoAJvdDytU
+BjDF7aG0sFXFbsTq7v5cS3KgV5ofO21VuzaFFlzIC9pQi2M1MIi7HSPlXDfF/FCGQxfzNFP12en
bKOBdtfMxbjb1uyWjIHyaMrGhm+bx7LNeurJwcfKyK4Ea64n17IO7Wr9GAjladaNDjwk+0UK20Yj
2z5SbSMQwxYHS1rjvL776ArCu7Pyozcu1ZuKOZ61oiWEdbZz8pS09c17MxQAJWhCHZBVfgE0DOQL
kJ7F/CkirQ/zW12diCon2nLRazljPJVo/A6lB2+/Wcp9MzTyPvDUNgMS1RYyx9iYRTh2kUGlejTv
u9T9gJruwr/spVV7F2e0SR28MCxmubVswt3VMUl7Pqo+WoDFhPefPEVvnlme2dX7zAyKfZvN2wGo
ivFx4J7kC/2Ha9MsDErt64gQ6iDKbt/3oGjiDcTeFjP7W9xvhuD/s2B8bxgliphJJEfwDQQECmOf
byzvg2Vzo4ryNd6iY0ICaecbyc3SUkLv8VUlbg0PovoCiPbTus7GA+XlNGzN3bT47c41y+RGgmuc
Jr0xnf4crNnMmDaAAPK8OxMvL87/lT9vED/5jXOxR1pNHtJjXD9Zubfu3WrK38L4GmSSM55ooIhw
CEo8WNirFnogFBx3slAPuD7fxUwcDhoudHBzyQez65C8rhtIi5r+7CgpHkV5qG1cwE3tWodysffp
5sGNTWsUNPT9slxK/9Ko9tAw9Z5TElqpEyajCSAVo30IUv3j7MAFyN23s9MitW/8z8UK49lzbELw
Ams33Lo0yUPbKtAJLc18O7kdCSHgd9vVoFrijwdjCz6X/nyrBXxS8X5KIDZlN6mL5p6Rztn1aU/9
aE0/2LTjS8LhTluNiSTLmvvRMoqwKYJ1Z8+8fIGSv3ey4YvHf3PejuHaRw5UJE5R7wOVbHr/Ww5g
mVBUa2hT6lN5aM3WRkVaPKxJmu89GbXZY7pbnODbkPQMhPach4CNi6Mr0Glr+uLum/m0xO4d1raA
q5hA6rKy/VArYsBzXXZsp2XYTZC/YtgnJYZK1ifeuk+T+D6Z4aCDQ54r8a6pnG94gI6twS+uD/7B
KvMoCZrHZKmfk3TiY8+os/CoBoAyPXogXvoMMwEmlJg+oycsn5GAPQmYeDPL5QMpc59Q8rOG8uiv
jTXGtsTx9kZQplIyZxDUswuqpULYI0V1q1yuiSXPDza3DZZYThvDZJUveN2oF70e1uonGynHUw/+
8fT/8bEq61GstZmUH45E6e4Suaqx5B3XAGfJalkeq032a08dzlbx99Muc8YD6YxU7mvq9RuTPbU3
unp7TvRk1xcuHn7WDOphtankq15f+vqY2nPdgdnb//r069vkDfV3dbi+K5Awv+yrN9dhnZ3XVN+p
p19f+Ns/8Po+oojldNF2C1bHv34BEO7iGJfjGfkHUPC2e3ytKk2AIvdFb+u7Uq22VYFJbV5f8/pY
s0rr3+vxH68B0Q1sVxs/l27e/PayP96vUAuGP372j2pXPZHLFL688l9+silARVT4EDl/ezsiF0fE
y/lDa/d0wZrZu8elPsMGZ6KtCnivG1WdU4fduoKQjkdg4WquJVRh+/X5l+N//Zwt527qXdTri54W
MklbrGXxITEn59NBMMyE3mDRkkvhss6L+U7tbjZg5HHptFBZ2RzZ5lB7rxtlWnw91DuByQEi/+tD
aq/WkiJ0h2UOC9mGen1W/fy/eowrBoPo69u/vkYPggcgZRsuGcu4pJVg09ffNbdao6nV/JcQvP9a
CbcD7O/fVR7vv9f1sJbiqc7+KeN++cG/Azjsv9zAlKkHNsYHn2C2XzJuX//LIR3J4GnThWBi/FZ/
NP/iIdfXKTIaMjGWquVPGbdFbAfME9czfJK/pMb7P6o/mvr/kzTh2cQ2e4ZOhKhBKeNPWXdlDVvV
gs5ZyvbdnJNzFVf5O3tdmzBmRjK4wSHRDGb4mMmopc7QhghNqnyd2UHpnGCJl2+Zt1QDKoltnO1j
sI09qg5qfxWXCpgXwNwuwIFr4w0PM5ZU6oEjMZgpieA+fLX0yvzVZ9iTqtSJ/6wEtyWE2GXm+gqM
x5o5F9iFTdtBnpHvVaQoqegClOl4IYymdOL75jnvwbD2RSN2zmBzPwzSEyV50idJaQiL2s6pQSDp
IzvWx8FqY+4tkscAXBlB1c50AfacQVBw85tpGD+glslykLJrII7pSCkMK9dnaB790RgH5JHJj3lw
8R5K2ycS3nJtg6vdGNg8TTA7Wlleyg14hwIiV4ISZueSvzMsmWTExR23rRqiSs5oHE/Gut/Swg0J
eyjOntk/W2v2I42BETeW9sH1RBchxkFXveImxyl4JtXBRgFs3noxBiO4V/k5s4fbwrqdl9FjmU+Y
QiqImq+DGUfftuwn2/NRMyMV9IKpO2+mjiQ6KLI3a4orKw8CLNHiNksIGCJ/DSdfcbWkvlOzvFvs
L0Tv5hC5e/BTx578pFB3O3OPLbU4WIMZ2W4sQm/tmES1pY6ATORYD21KnySRHK08e7RNh/XtAgig
kaCmrE0HRF6wy4nXfg9U5Ub083YKWv+UEnbiO5RptfFrbDRPPaVGlI/u3RR4SHikgM0jv5kK2yRC
sOK3W4lOuWySO6dBPkajzHwTmKhpGvuzZxB8HSftdWmD9gYKwj4gFRT1rYXRdvOPVqOt7+MJzdaw
IPaSOAdWPghgChT5ie+FMQZUSh1ImxvSVAYWldFaWrtDPdY6OYopUmN3w8mUdMgGXVucKt9cTlPZ
NKHvzc6xS7/1wBJ6FnaALAdxNDxE8TU6TZyVYbFgo8QUTeZrYr0d/UM6a945Zz3U00O91gMqx3he
KNm5pXHlR7owGDlP4pI/HOUKtGF2cs/KY4uQSU7nrRU9Mh/vC0FxxUlfEKqVwAoRcLNO3Ub9E7Xb
NhSm6aM96G51r/s21zE/sgzvAheBWzLEXyptvlZ6/W5LDc64Oru1/cRmDkoJtihc9Nw6qU3C+gSo
7d2w6QNwk3WDqtvjs8BY1DPrPjare9s8ZXK5RKgsFXjzHap8GsI1BWvNP+gGamHXRLFGee1YZvH7
ZNa++1DEkRzNeD2d9WzkJqCL4t3qol6vRp3ajlH/qPpiB7BhBM0ag01uY/K4UFUaCfAWfyStujes
sB4Yt9Z6uOHDwnRdtucsny8EAhghdKYpKk3vufOaI3rp7s4Kgvc97Jehp2wrZ8N7N6jGm7H4EBAT
NjONt9vN2yHvrB6KL8YivmGZ4kMs07hf6SKmma7t5pY1KeP3skPtD/ts2/JPcYf8NXH8EL5wvbEC
Q0UKeY+WumvfxPC7qOMsYL4K+Fd4pp8tt9wuBgXUehHdcfbAbsfM8Q6OGeBwoEtseBkmicLwDrqd
zYA0iS2GcJN1hr6fsmQK0VYe9MYhK4ByXLuk1QlwK6Q7m2b5hsgLbWeyHhfWxvWH0hyCc1N1YOxu
ClooJNyjLmJ8cIIjoe3mqZeJKnFeRUDRPzkAWfZzaXVEbaIt1a3HpkTZN66gpyaxpicWRqz7DQcm
wlJ8pH8R7+cBhpxb53OEkQIGlxfCpR4+MmUNYei+H9Exh/nsI7jbGC62Kr0RHdpq16oAQ9kPnsAo
3aCIA05OUky+fmhLzCwZqRVvP20lfLcinrZo888rsYx4Tymi6cUe3COEN0svIJFQ1KKZVoMSta3L
PBf5m20l+GBisXDLutGlgPmVrom2CyZrH8DE3qPm/cra8mRKJ7Fm4ikW0l2MWSDeddJx7M6052NY
FM43G0MyJi2AROCHInisCJ7xOaBMfN6kj3nK6kfS9zBPa7lX77Gx53uKuPsRzuk5PnmT/qxLX/SI
QVqTTum2NU5J49u7IJ7OWipFKojtqaPvLWzWHXbrQvquV+nARncOv3rMD4aPZHNydCC0GLZjjNtm
s3Iq0HYACWq9szB3O9LlvUq/tyad30xEjkJ6wTNM4e0AzX6b8Hwiq1oxWDadTHLFSI5808IP8WbE
YN5hNLel49yS3vPWPTZY0TvpSV+kO50FKJQ3DOujdK6nZHNGmCl3M6Z2ZsNjWEmfuyMd7wvW9016
4C3phod0NYXx3mc/zKRfHhfKsSuYeLgxkRfGdq6Rl9pp+7AQvdGAp0VuMyHIx4YvEIHdEoEX5dKh
n0mvPkwgmjULKr3AelMF9QkqzYbmEIf/Jr3+gXT9B/P81RdM13v/aObxU7J6HwLJCbAABiQO5AAd
n0gBSqCQTAH0RhlfD8GR4AZGsANz4JHNAYegcx4zsAROWtHr6j8ONBHnYrw3bChugoZM3g13Wn5l
UIAMBugAYMRdzAdksQ3ja7rVJBFBc63bTjISMklL8DD/Ey9L2BkgBe5tkqgAW4HZBgW7+JyJs9NT
JU0IzMaaMjyjnpZsBk1SGhBmX422YzoCwGGSJAcMPncYhz5SZRE7PBS3ycjJNYJ/IEozOeZLDdo2
N89J0zz2E6yIntGNPDDvCOX5A9GAAOgAS5hL52Oct+4QBn/YJHsilxQKCLDAKuBSJON65OQGkQqx
omtbvnd4U9Cu9qBs3tZZ+qEGcqEBuygk9SIAf5EEcDBK/z3OR1lm8I4xoAx4nPQBU84+G4hGhpaE
uVUr2RqVrMdOkrcRA97QAXAkyCgIh0loTKoCg9qQyAG+WtI7CgXymEF6THEH7Cahk97LzuzrRj2m
9JrqMU4AppyuQJUh1TLlr40vW+w9CgJgDIdVsW6k2AwlOMIfdczFCT6EKlMlmSVKI0fdEaS1JJrE
km2St+8qyToRknpSy2bSIMEoaqNUiGpPPeFIdor6RTSlEVJqNLzQaESkwHEd6/Ng02dWj/uK2/Jr
o14xTN1XJ2eKrV6hHnp9j5f3fH07o425S7Zr0Z7z7nkDDndpxLsk04MzJnK6+VrxJk1qFMm0VOyL
eoG3Ub7O/oe782iSW2mz819RaC3cABImgQlJi0L5am/YZoMgmyS8S3j8ej1A3/j6DjUTCm1nwQpU
FQtdBkBmvu85z3EDhAYLY0hb3pu7NpLW/a73gw6f18iY9WlyUksDkhgqCgrr5j+cT0uX8o/H1j38
8RjM0W3emDQsll19vf7rrhvEGBWTmZxYKBjbaJV0LrK9f2j3nAX6s963AAFlCxFo1bN+/azJqlT9
EhZmK1pofd6hLp8v3KFifUxfaEQYu6F+oohdVYjr1h87VAvbyFkoR6ug8etm1QquqsH1sbiBlaQW
atL6FtZdpesxtu7wc5NQ4xex0JdWiewqaFy30lWJkbUQm1AN/1zVshTyjO08LCVEp6ATtlbfaPyj
mG1gQEkyujefP1sY1vwwn9vrd5/QeMBCgPNQL0aO8lU8u6KB1y1U7X8Tf4f2Oq2wIYnZQsCprwqK
dTOsEZVlLtDBmiQyJduX9TRab6hR8ytUyxlVLGAsd0FkGZVn+3T4UfsVnETTQtFa765b5OrRhutR
nvvrfY8sHVai7Y6MQ+doVuWb5gFjLOn80IBx4E026o6HfZI01JONQwjT1k6003tTB4d0mscHA84c
9skHN7YPtgpeVUAcs9SgE9ZMpfdpW6t9JYNkF7fnARnqU1GaEKnd/L4wl5CxkLi9iJT1bdmZ6XK9
ZDHnxBO24GXmIRYts40sNOqYoNXIe47N7HwIw0gQxDt4jlCIG7M0zzZx6TUsGcT1pusT9JecjJFZ
RJhqJ7eBe9s4TXpBrYcrqA/yGyFKRkhnZu5CLxHRMnxh6sWUoMPqVrfHrWMDeO3G/q0XS8RMRUgw
DLmGtAjSsOtwSs/OUPzmDH+yGOhPCknKRtPi6NjperaHlTyRSAQupm3u2kbnAuY4FCXJdb723MAn
jVxtorCPb4TJjNBQCgI4Etn8mIq1u8NSs1o0jPlS9iV/jEtWrxha1s2vB//4P+uz3oIk+/p/ZeO8
KYVJC+fu9fpcthaU1825d7t9OYq7oORIm12EjMZys979vGFZ4ntZyjjfIThOWM4gdZ/RCkQ63hJa
ZQxCHvkPSHZRodyN+gz9YNlHM6C0WbdUSjs6VfN4IpH26zlCg+ptr+EzXR+rl8wjHWbm+sJuefXX
Lr7uFg3KGzHF+bZBOE2tOIiy4xQSp7u0HassRz26bn7dZG7SHAZngO2IdMGyCxPFPKcCBzvnSEa2
C0tQ4/OxryfWrfXGUd6AeLkIqwMpbuevJ8J0+k7/eaWsIhxf9lk1lYX6nTG/Wr6v9XtJKjo8SWBd
KvK6OKId6yojOwkO0KK1X24g9vPE+ruGeelN/ropliGJNMsXAnogu+gkK683WIPNs4hILuvV7Pq9
JzGv53w0ElrEmSaMOLpMnFad0qpm+gN19/WYJYhwEoPw6BHSWw4XbX6xDL/esH7kVF1q6cR02Od7
+mHxSZudTRUziQSl94mfW2To61af5+R0acMxXDQallNNaNQF4TtjuFOcGjiaF8Le+l7m9YII7/5v
Fp8aLAGKS4+2618fnckGI2NiC0XzkWRac3L792lRPQ3ddAAaKA6f6iQnVnuLJvwXAE4ladhe1vtj
Npaz3wRA5pMxjLPGt/MKRy2BgICxxpOb/lrVOesNlA4rP3ZLK1vPNdVcQvycB1Rz51Wvt940bZrQ
lOPrXuV66+vWJ7pVS/yp5PuE/XWpovuEMeZTAPT5v5adf/3F9W+tT/ynj33q+b7+zrq1vu7rsa+7
X7v5entfjyU1J2sQUjNrAP4Ea+9ifXb9z/Kzw7COgF+viTI3ItgP9cm/BEyfH08TeCMcu6UNjuHj
TL4Lzp4+BMqr0ttVflJO6Hc7hl6W+JzKqz6a4lVUHldA4/pgOY/PQ9uSzJYkznEmykwuFX2IFPGW
dgTNyvWQ+Y+0eaN0b1QQiz0O3UrfDfeJicbElehzMD8DYV2cEXORwxItSg3a+DIOV4lkMFnVf+ub
0FX/OAin2Lu4k8LYzI+rbE8u2nUXBQPLAiNeJHkQnJF25HV8gjuaSF8D9HpatUPxZNwBWPJiXP2L
3glh/Kf0D/Jxxruw24MyMq5L6M7jNv+tFjTwWi3/L9sPsIRJCPN/jnS5jeLynzpk8fmCv/sAa7Hf
8ijo65Kq/6oo/juI27X+AuOC2d6j505J6p99AOMvT1Ls90wDKfLSJPjqA7h/LSQWw7VM4Rh0A9z/
nz6AxY7+Xd609DyioW17yfsmF/LPLkAwABGOCgJ18bNspWtNt4FHa7q3URXmof3D7CjXuD/c3nhA
5UgevUcIR9+4r7VHqh3Sa6qxQxjslNWfmGdsKsXznpnMzJr6u4wGtm8MY3CmkDofC2rbtqfuK6hE
+KFd+AZDLlAEiXTL4coxHXn0MG/KFrnHlBmIOvS3NNWjnSxcd9MwHaNZPkfHHK+0DzP5bDSd+H+E
Qi/dnj+/EvoZns23Ikzc6oSgVx/fHyiLNP/rvxv/wyMsCamiZ51mTXo0AGKcmZl2g3ZmOpSadnAK
ARq2qQJkruYN4U5HMafvGjpvknSYzk980rait995xDqwIvcqcj6bxEM0Vzp7t0cjFHrO6ySd6vSP
I+/uE07134ouvytjpmK8G36+P969S9cIVbtjO4jLHWsBAf3z3QeRoPjbxTXL3wC/NxxwqAj3Ocsy
Co9eeZhmejrDS0FFjbL9Ir6SNfA+5b6UiUa9Q4UU0UkH8ochw8Zeip0zEM/ZpjuEmjAA8UKLhnZG
Xv/oKy48ptDqzQK3KUNUFI2dXcysoJmTwOQV831soCkpNPUrt4nFq4L2QqJutqvK8TL1IQ2C+ZoA
k54mgfsq+vBZVq3ll7Fx0mcMZ71zMtIkvjjuHfARe9NUXbePSdmayZ0L5qPWi1OuBR7Q39nxtWbH
8B7iuBy3KSRzjPw/VDSThef0HxOGsNpFJcjrsNuSCISysgmJNjOc3ts47c91irKYCt0kmMhrYpIW
ifyYWc4LqwP+HzAf2NpIaIi+qFvgewKpUJdqm0i29m2UdUcpWHPphMgvcrzFNqpf1QNHC31hgAS6
PE2W81SIlvXoSERMy060MqzBTVr3Vl58ENCYbMTQH2RSZLDTje/p9DT2VLrS0fruRifDZUkQ1O1d
bLtENVQ0vIhN3EDav6S5C0QjeZvRH3kB+bSlsiyiB8FhIAe6rq3Z3OsR3juqiQdZFN/ndFrU4Dma
wbnedr16ragzbcqBbkG9pF7XpejIydy2Krrk3gwrsy2AXiN8RgDmmrci6MgFElszMK7Cqe7uU+3R
JdjhmCmxoz2FGAyIMh3Acy5b8r0Iho3medPO1j6Ki+80nEd2SUpaoPcFQMz5PnQLVCfV9JYTw9Iv
Dba6+FZN1rtqmx8yA01sda/SBQzSt8XPJonvRaSw3sfxrUpbne+xf8E+8DbbPoDwJeQR6dOMfSl0
uy310EuFzZhqpPUKoplSuriu9Vn5JU2HeCLoMCXQgwJUeJCVkXP8dEs91KW6a00nPQLDHYUQpPrb
qe8OkWivolIdWhRC7jicmlR9SHFvAiLpvPyZ8LUMy9v4XTPsXd1BVTeT3az4WVxUaCWLvZHBHfdm
TU1PvkeTzLZa1J3snIyusoTBpFsvbiqfsjQmxG2+SqpIBxWS5GDFQ/1YUFDv8um2j8uHxGm+l6J5
izJA+uHSO2BJTH7Ze+seTdjxm5KGJK6EY2MYHaky1I51DSUTkE1ZQMQvqQTI7Efjur8JTHxX2XQu
LPO71kSVL1ou6LIBnTN6d3Fvvyb8nqQN3KZBfElrAAiqfh4xI6M3v5O2/RHYfIDC+m5Ng8KiASmp
CB7cBOShp6HXChGOaPZDZqGRt5CggYKnPxHQq53z/pCHxq+CM2/jRiNNTyt7BnuxB2uIY8KRAedQ
nG7EXAKVJX8Y2Tz2F1k+SBomRkoyH34FCGDOhBM7owxaIMSCUMme70mdvovH9D5xphsP/WQlva1R
IfOfcPDtmIhxufYoKzY3U5yaZGiWlm/CCGuoyicLCzILfgg7vyIX7hFLqvLJpqc34QgiOm2Cgwf9
7vPvpshMAqfcUzU5hnPyPUslphPrfmpKZuOcSgS5nGjg7kxWYsakNrMV4s8lrHQm+ZMFIaWDgDaR
ZgJqNO6Cyrhfnkg8+ZoOwExG74dog4fQySA/KAKhgsbHyfHujuZV6F4CesmNF+6Dun8lCwNyG0YG
r+bSeyizedzFALPALzWbQdNJoVuK+gJwiFz8OHFkA4FyoqdgsI1jEncnmoY06luHnF4j3FPkvsWK
fipa48W0d1ZCalMqJcHnKNI8dUmJ+muzBaI6W/XW+a5LzJ11PF7NcZFsCg+WbRcSjBUB1Sga+g2I
UjdYQ58a1YO9MCKf9UVyGjwirCTDG6nuccD49c2kUpFlBt2vQgx70zJvs0p9A1FxR5tc+kRNfzMa
HZJz8xO4fr10dn6aROKV7TKhZoO5N9myea/Wpyavfqgsjx6Ryxjotps8Mt8FcI65ygBuqXAbeagg
QSYOPgFP/WaizeWkCBFo+/7GmXzvxB4e7PyHo4/6eVTJcIwdB0QVK0a4+Gpfmn0Fn9m+DVuCkCfy
QcuseyLhctiE+sT1hbFnMvjMqfGR1wpAE/YXRKruBpLnW4o6FAgU+FMteFFRd20GHVwKsyyIr9QP
pgXUPdCvc4n7SwgsGb2awCsjTPTwBF9X1HCHyX1MKAxprnzN3Ql5YO5F2/ekisnImncdprTvNhOR
hOWM0gQUOGvEVRMTF58qeUMvMN/MHYdi1ToUQfiAxBs4vseqiT75MYpbBRwJqqkO1JnKAPKQymxv
I4Gi18296prIRP3SNuHP2dWf6rFHBd55AI844LWG3GYJfqXT8fzYrOYHp/wV6xXdAaMk+thEKjIl
B9b3pzZE0EtLIyDd5qldMkp7atBjRoJjLu90a+DHtoafc4wBohbTQZCJHamGyAYoylxcanLn5dNA
2ysN3bNoSZvSN7SW8KfaoG3p7blct4K5/U7sKLkBHBLXeztLroege5ldix5kmTt0ua4Gsqyy0d7K
Nm3flq+OFEcKj/weVK9ew7r7STQhjJhIfx3kAMSlGDaOJV9CI3/MJUGEXWvQLDZepRLVXkKWaq3s
Z1+QglAx2waNUeKvqC8IkO+Grn+3GBD92SLWErSRU0wjtGi6MHVdfnPDeUvY5U3k1Kduch40qCIJ
0TEkHD0x/Txr3fgURLFNB5SOSzB7J8PbNLwKtLj9vH46hkefII8NOaGA1vmzpmPtMXU8khXzq0lG
jvlRfqMSdN/zCR2r2Q2pdXSDG2eqbzVP8cYtCoZkRgWY+1rlxvvR8zJkCT/mnrJFmBIaqRoqEo65
cwAbwjMbTm0+yVM7gq7vh/zeXKp4XOqNSezqomJtPb3NtUSTMyD01qzRN7NJbAQZzPjMY+m3KgZ3
Bl0J1xG5vEAhYPaV+8qxyP1Fcm1VtPBLb7iDsC12WklQYV0IWqyCfD1FNV7lpBl2PalxVvZESGu/
TwQrmNQyYYMnxmXATjHVtP3I23gWWsdcQUNWHVnuU5LC8C0A2HRthysl1R+Nzi+KmHAlOzlAv+P0
B23MvKQ7Evn0Kw4VTYMZyLKb8MWnsOauJkw0IJTwaXEeFnRX1M04dfpDUZDgYITxfZ2nWFw8TQPH
A3Cxz7tF/0CAZHMawwYyMUUhgo9MiGIOFUBhzDudTLc8G/RTLWHeWLTnyIebiaKztk4W5Ncyr+FI
S+rxM0XhJU2ly8jAaLCjbDSyurikOSCVlrIkTWsqlKiQqG8vZUtQmRUxJNzoS4X06+66ZVD7VGsR
dHlyWAqj2lIiXZ/8fIF5ly1lVPwA/9zF+ty0FF5lr93VS92RJFxaKrXO2G4eonB2Tlonqdz2i9mG
NKjE15bCLrl65Xm9EcvfXHe03q2oCRcJ7LN6qUKPa+153SQGnvVFUPmh676NS2G6iDDaFPZQ7WQi
tFMljFOuNFBPUtaHmOboSSrSlFnAhWeGD0Inw02XTMGTZcM2Wne/7GbdWv9EaLgUQ9d9Z0vZCUHg
uG0CLkyhlhIPPDmw4DCi8nvVwxV0bnnq5bCrcyKtq8QoTp7S9UvgwV/IIne+SaCJcK238Y5oOFtj
a75wyES35NJHtyOm3702Scl1oCnIeSI7bmnt3ERBiO1yEGpbQXHmrJwfiaFBeAp/4AHacrZVRKPu
mcEwm8vQg4fDZG8tp6y2hmbZ9zbOlrPIU2MbWoRUTjAtfEmoLrgP4P4lseYlyjTm7cMioEv02zTS
dk5fvjMfKU9W6MVXcaS+tSDYmSUCtcyArxk5cqPWnO+0nMmDmxe7iKSUvWaAJEoN/n5jj+HV0Ntv
1Bc+ZjWnJ9hPR4aHAHoHCPusOsU50ndLq6yHyEjO3tR1G9ueY8yGXB+KiqECoyqzwMjO3mcGJLid
LvqnnlLwcp213N7c1aG6z+m7XyDQyx0mv0fLEOP1MLOYIh6x2bddYVwcSh2Ro8JbY6Q3JQpwk1Vg
nSDtJ/cwkdGcc8ow1Sh+9KTApRriOYsBrNHy4lIYzMSSOmyeQyIg8ONgfTTQaiGl7LNXKcP7MsDl
KtJk3C8Nq6dhLn6bNdfvoal8SnztyRsCk7bJ8Fan+XiQNC0BKSl364q2YDEehkd8EswxpXsZqNld
iKSjj/4wtRXFk6x4pQrDcq/yplvL6e/SNPEOaRf+sMt2OlWl9QMOXXRJgz7FBkJSVEU0zc1Kt9LM
waLSiiqzE855muvpSXMgp6VQWbf4KB9sz3OfQq0pyAWEH1kKgovrxrkbCYPz3bSa4XgmzFiLxBVX
1XKDCvBuGuyerFwj3a1RPbF07tJqyI9xN1434NTuPC+4GRIjO7pmS/16HJ4RcpRn5uUBoJg7d1sU
HeHtqGGv4sw5RijmIpYmD9NUWDgwaPANlfUaO6Bt9TztgVyZ7iki33szOKEgNoFRVa9fA2YjWwYx
89TYiXfK+nJnAZy/wVeE6y4PrZOTjX5smzgvUh3xSBexRMJBneGJ2gxPBoBu5ugOMVVReCuEbDaw
KsvD2Ifn2CqKfZQHP4mdrh6MUSfaoJcH4p6Qihk2X5gxv/VqTI9xe9BGvQRwml5MxOIXmyNXNQ7J
5+ZzHvfnCALYSQ4jwN2oeAlmI32QRbc1Amr7A5K+Ws8BSUoOiH4GQNfl4SWkKiM3fMOL/ygYbmxQ
9SfXGe+p8nr70qYrXlupfdRBeW5wkNjbtkEiKbRIu9DeaXvKyJ2irxl23a8ka6NbTEhvQW5+6z1m
MuOsDtUwKYRlchPVIRgmoO0zBu+TAY8Woyo5WRMdFuYSgjpE/G5i+nqoUfFqbUrnvwjvSfe7Ccy8
31HPKliAkJ48Y1MqtEvlQj1dKM47a/6G3dHbky4P5SshYNNFyBC1cqSgsAnLqb1YQ9pdSIUu1L0d
53cxUxrDD1xrPDhg8CBwmtUhGgv9EmnTLfPpZF8CQz0F2mHGS3yr61XPWJ1pu1BON0E605kiyI3D
RniUuT3nxnYGrjKqQNOiB2cLtjJ8ouG17Q39Wr3USoufurHbplQ57qDZb8TIhDHX7Qc9NMnmxri5
K/D20arapHSgmBCVikn2kG6RWWOos+FNNaP7M1y6TvPQ1RekTVtpI62uyAukVrqvQpfSmmM9TwgR
j72N6Q85ij9miXesdFSvqi2uVPqMSPQaHwa6lXYIzpPnu211yUs0D3PWXETZ6PfULDduw8FJiseA
Jg2PpXeWy826FcdXVc2QrNUanAS1bI7qiiVwwOgYaeewJ1BtIu0g8aoFg0YtSVMEZePeJqhowlrs
51qlnbOo/l1oBhGTS68voV68MXSv28Vr6vEaaPy5GS8Bx0xosnMOgaAY9ICmy5K36kKLcZiXUF9M
9gNR5Xg7WcC3OQLEzJaIyhocZxJhAisM118fWm+mxvs2Qt6hZV8OAAKXHEHgWP3fm2lJ70PvESwv
TIhpuVm3EEZCfuoXI/l6v52yeKsnoJTX9qulEHWsW8XamKX0geZhDE3WO4W/PoHiEmnnmJDb9q+G
qUgcnMwkSH0+FqxTl6+nHcb+HbmzqEiV49upJ//x2rXjut58veCPu7q+AKcGlQhARKxBv15SS+az
IdiyP3cIxYSXrP/xc9OoKNnaUZh/tr7/8czX3lzN6ZG4E3Pz5ydY/88f789zjYolcKQ+O+1RDZ4X
0phE8U5v/T96xX/02NdOjZEzN271fbXMFrkQhhA0xmwXlLFJZtdimW4gMO3Wp1e8jhg8PmSiHuJQ
6ieHeHsWddzIxTtM8RTB1XrfXR4cm4DSXZCVuwrKA9SLPMd/2gP0rSftMSvcJ/S/4K2XI4Dz6sOj
5LOzywkGO4c4OqblUGjDxVMTKOwJrsgevXY+58FYHzRwvtMlQ8eB/IkA09V4hsj/fSzmk+qHn1Fe
DntUtg5Uxk5U5FWjCGRiwQA52cS8SmQ5HEUbbLRbZffPuLYxJaTVYxzL3xFYb8+ut6Hp3ZVG+J1I
lBJZSHpDJfa36ogii+/qsdM3YxfLbeXEJ5bdr31MQ5BWARwN84fTIMKk4NNudEXyMiAyh1w1P5mr
o1aPH2kOpHeuxnEbaQjWZAjHWLXTNUL53wFic8aYx2KwnpHKP0X1VO064d6tHQSAHFR4s+EDUPQ2
LFkZOaJ6UdYv8O8og93+Ntf7o8hPvU4FSFcDmURR+8sqND8yx4uM0kuuhQdhhO9i+cyg7ZCm+vT5
L2iyAyaIEX9t2LbM/5IOEESHaz4Mi0ctLS4DCT4t5pG0RqVuW7fC7r5hzzYjiulZ/a2f7AdQYlhj
LevQwqloyCbZek18K+rx0TXmZ0wjC1wG9q7yyqtWNcdKU+eMuVuaBukZCnt4JLT5oUIieNMHvyVo
UzjBSI0jmNpT0JBYvSo5MRbEkLz4JkzChZHwKgt67GCwGvCy59F0YavhNnYvismWX6WutyWYmuvy
bPqSa5JvJUz/Q61+aOvnKZ2G34KlKY00NG/vkzbs6zE4GV0AfHY4er133RbQINB0Mj2/0d3kyQJc
sJGl9yghfk7XtQ0gtu2view9ok/aeu17PzQW5U3tY/CI8O6N9FCG1rcq+QZc5WWES0wRtjMPOOUv
ME3yHYLZhNlr/IAqHK2uU/0ozZy33JDXyIUEe4dJFHlnxvuhduw9R8+wGURtsBtv2gY0k5aWl99V
NCFyAq+BNdjj0QRxkRIWQ9oRE3lEuBIsTRls6/yn0gZIxKJHv3UkOQvfiAajNk+bAG8uX2A1kHfk
TawFWamf3d7zpwdPi3W/mt2fsstuMdu1vhgDTLV1zsEY3JPOi8uiSEleYAbrmiC0pR08x2hdC735
xqLsxFqCiISe387SobiElk0MEh+4GtGoBmq+kCz4q4z3cOUfy8z77Q464QNldfZSfEPI37keeOId
fgt08mbczimxABYVVUj5BTYXp94kujVuJfV7gXweVj/5jBSCMlDZduN0COjQ+nJJSY8pcqAN/afR
6vBoz/VlkHxvXpi+Ejd56sbYp1BUAQtJ/KrQ7O1YvGcMcnuxnGuVk7NoOVe2cbP8I9k1BrfG2TJV
oDxaxlfNVk8c8FxpnIhDS0F+TzsX/CAluzqjyqBmBkf8EkyECPIddTPy44TktQh6R46fhdSAju6N
g7hHhDc5rQJGMwwygR5eLYETjofefYJbnIWM3Blh0EX71lDuuTQl1q3ZNSGzjwvIJm3I2W7wIrnp
q6I8sjNzZYPtqB+DTKLotrLbtJkpN2mv+ShpUA2cV46kYOe8i9ILeL98kcCD6H+BY2e1QlcreOwt
tH6294FXiSJfY7y7h1CNxITlmJ3mEfmM+qXS9CH2yp0cCheTVPi8NKTpdqEzaaP24MKWUUMd75xF
oSTTqfcJvh7xZDClN9J5xLhOmtw0JPjqwVsXeY5yv10+fitj0NjM1JWJOdwDgFoHrJgt1oOj6fAH
EdQ2tn7XahrmCKf+EHXUHBIxhbslfZNGGoG4HILCoudn/e5dVsO1fbF77RbWBxXC5YwsulOB62kr
uthZgv3Q/2sfIkqu0qz8UEs9XfRJQvdDlZdrlyAlu/cQd5lafEAi6Y2I/wIxfdScQYqys2YY2DYo
3bRTDIjo96hNFaY5c9uU6mYwaO9qlL5TDjqd0qnu/E4pGeyritYBFRm/zYpjBETmyMpJ+TmLGSRS
bjn5c5STNUINFj+E/RYbdI2T9MPMRLazs5mKICIz34PlMiv3I+UaWmn2s0yNSz5zNghD3Gp5P+46
w/reoofccH4rbF+8pwyxTaFhDQ4K55bItQWX23gbd2y3nO18+4jTgDOfE0jp/BTWE421yg88lXOh
mjggAl3tc097cDktISeRS9v2ZHUXgXcYTbgQrXbMtF8Kggt1Azo7nU0mm4FXa5OP9bc0u81Kb95O
87CYuHzTrMR110HlHiu5S7sbXS/qXdVNO9jW155OjLMFcgiLPpMD6A7HteH/X1VMg9bFxYf6n4tp
TuXw70y1f7/gbzGNp/9l2FIayFTIbP2XodZz/nIsxDCOkIYnBdKHL6Cf+ReUGypwCCFW0ywu13/l
Iv1lAsWGIeu41PGXV/3v//kx/lv4q/xbadH8cf8P5cX/DfQzcRThHkbuI6RpLrqSf+hGprxt+0LG
LoTY9GVs8UmpyN41THW6mpQCPUiICJjiK1drrlBQNJeookIiJ/FdQ5a90+opOwRVeR1iBbyq3Hdm
WsOJPlCTxs8xV+auyn5PqBKPqKF/jtj9qAherEzS+Om1o0xj8WRCgB2JG7pUurqKoXLfdMMz6TNc
SQrcFd2QPQkdc9wkqyutGc8TgyrRvbD+nQLxh8NJcE4H99GqABCqVprbND8IqlBXoZIMh/14sqs0
3JudRu8qsNp9qEwK7ZLIT3xqpyKVcHcy5yXyKBGWImdyCA6u4hJ/Y2OVSkgfBDpimfd14fySTkZf
Mep/xXab0Ru3rwCrjCfLbZ7rcQ73MmtILAmIyrBKU7tYFjqUoX0bYjzAcQfraliMa0NAsqUxPqf0
4SvTuhZWl//AQU0gQIyxap7ux6DQmT21J9dcJC15SoO2FMkhmNyz0fb6PuzlokaV0OarbJuR+4k0
/RZHdBGDWq09kgd7yJ7mZMcXVcl56y6ijrKa5otKzaOVncCnUN7FoTHijI5ks6NjufPSihEhmn6Q
LSqups4jkmCAAEJy443Vd8ZhREkxquLdUs3zJOJuB/jt0GRRfjAC+2ddcHFrMgd3SZWQPSomij29
JMBgwDlUpii1lYCDbg47Y37ocqM+N+WO/jYBMbabYLCUFxNGu+h1H3SQu5O0pDfMx36bZnExg6G9
IMy5SkbNu2J1vXe+pW0RHmaPOPhRA9SURT/ory22VBh8wGJZ/9g3lk1Yd2HHIMdL4rgRChG1kO7T
EW69nnRvhRyGbTxP8MxacIIFDH8h6KwQznFqJEXqxFSFj8Gg3c52Y+5jx/b7Xv4sShv+iyWGjR4G
Pw0HuLqZEl5L2w5+BWyGBUjU+pUm7+2iR0s80Bi0Q4IzXad/R4s7otRpSbady0sQ2AAFhxZtUHmy
ZehdZkEXdtq4zDVfyum2Cpvw3kmOZk+ZNlIs+jnADrWxEE7cV/Cv82VaKm2aCNBNVvcMleZ1XwLP
T4zfzI6yaxZKZFHDK/OVRuu2wR9ZSSrMgPmKC2cc03ClX3Kr6k6VBxy3beOXzoEZa2EY9iOZO1d6
+aGNjTp4ff4WTi1Ruy41IaHM6Mz0CE6JfaOLlf+UbMO4ZhI+TG8maMlDBl3N12ztdsgtyalNggQ6
hiTST9jzUfJYj0VmFdc5o9bGdZzhWMBBcqolkmMqyIp1W7k3QnT9adr57dTYR7ut9yMSkMLprQM2
qNCPhyw8eElKQ5/qsOxvwhHs4vQeZ7G3J61j40Xugxq4cBnT5GzmWt/QlLnYDYFlzHt6KqHvxmyT
Jw/kdBPl5jYnaYbgxOY+E/NvCxi5m+aXMO539IWJbbf1Xy6mA6fUbF8EFXE5U31E7vLB+8ajnEqq
2PG0KeoGFFZhAkQqy8tszz5uUaaUXQPGMH6jt8gyv9F2pJgspVJ3N+rRc85Fe+NMbe7bGS34rK1Y
4DbV5D+okj7bHHTp1nbG9EZ7oN+8Rx0Vn0TFkqIZ+n1nOx/0zfARGEkIvK1G99hVBCmnHfKQli5t
m9EkcZI76rn9DvdBtbOG8FC0gIxyVuCU691jYt06zLmxmyNz6MsQeH4A8WjSoj3LwICF7Gs1q3TP
QEWGVgJPUB/7jVXPV40ohi2xQfNOm37aoZOSeBW4GxGG+9yaXOzIii4Mx4818inrFldlM8uX/BcW
9uyQFooaREuFS6d+ji/tCs/JgHO4+ChH7wrsUHqTdhrdPqPVtnrPlBLFSxzxlsseDJGlSu9U5IKO
k7CxM2u/ZsAWGPUQBpejrrZkuKSS1Ktp9FgOx2b4jTF3347xHVMeqmst5teEKJ8kibgmFfkPy9Ge
NT24GIuVJLSRtIQCFanWv1DF2EGf95UBbCxThqSILy5R1oSPXk5luS9YaI6m2pmWne5IJQLTHPWS
yZ98JCG32btopxEr6eI29bP+22S6NJKSVvqNYGE8QLajQ2JMh6Cx8htd0lgxRYWQpWl0P0SSsiut
+S5IVUuea31lBA2Hj61TG0nkdJcaeAzRL3BuJPNVS7GDron0aPihLUnRnzEFtM0t7gTUDbVm+JZH
4jAysaNFnaVETaORQbPVPXfekqCjFoWW8r0mac89miGnt+cb06kwmTi52FZld6HoyZjgggLwtOzZ
hWjra339rOuUIdywQRbbL+uWaexJeRYc4UKDLzXzvSn6Bxu7L7Mbq5y4+AbtfnDUddxVV8A5rAv+
SuWHoqGNxmlij2VyCzT24ITmzVx5w1loRDhHcXop4jzcgf7uFw+royFhGD00Nf+Hu/PYbptbs+27
3D7OQA6NalySYKayZNkdDMuSkXPG09fcW/5/+rhOnRrVrYYxEEiZAQT2/r611uTOTszhiMyiQhnJ
qEXBjT9upmSkwjkulIHK6B77SLFpzWJDhH19crqc0JB4XAHESXzSzb2d1mOyzZR47RUaZ25SdQf8
lZssphI3ecT8Ne5IM013L5QR8KY/KnGl7CPG3DARwieSSyvm+UtNsCMF/jGayn1DcJgbkeBn2drZ
CkD7RUliXcyKqWJbbetKmc4kSpKGNJB1l5YW8tZmEK8yv21jhgFeam2UekfHFDEjQSIHFc4VXik7
JLJ0yc59O+9mehx0xmbiPSaRnSlcT9Jz6WZZ0j+SnksNDVtLuMgmdoaZlYxG4k4rm5jfiFBeaUfs
G/cde5qyQcUquQlyr1wzBd7D0eFWqhNt3nZ4nETwqdsDMa7BxnCWKfax0m19DbAoXeecZkebuOIk
RWBDE2paGRXUSS5ie7VT9yQNzyJueKZJ0Gs+Hs7vpCq1OJ+HH8oiArQYG5QUxcW3nRHcYgq7X24t
/Z7IV4L6gB2bEUm2TuzhtO6pviW6W+26lkIo8sjOwMbkcB9ILQJIFAKeVUBsvtZ1bx1jcOQg8N/l
i5xIEuPnCCGvFObSCeDSGoWrStzac5Pb2yBsYSErzXOQdqCfhSNXGgg1goSTEumU3Aor96wvg7JN
hHtHAjLkmqRkyLXrAsgJH0bs7XsR7yoX7d9rs24ohzj0G5KtTpHL9LWEWR2oyakOkNINXE+K3tXW
VoGnrEiI1SgtFXkv41fkcNWdfLnkGru7KKVDK/wgV+SJMXYIKq7bNhRtX9g5pX9TYk+GKmQOHYif
/RQzIW+kmsBrBkSHRbOT5ApT6hnkamvy8aYqDUt5vqnaF23Q6KkI69UwQJNby9XMouxZLzXa3b+d
sy46x2z1uZRWWs0s7xbh1sWC/FV6Nzk/CVETLs7r4oovMQnMtdFeknMxzutPEyt666MlFnKzmdMP
tWpr/7orxWGzAk7POEvwPeRnYcmPRX5WrW6dLT0OtvpT0VBOj6zGPJLFTB9/SQruUjp6FbHAPcfC
/Vn31JGjsZy5n5kVoi7mKBLgMw3T2mWws5eAnuvCa4D2qJlTblNveZZ9KxzaNK8oWayMGJFJrdDB
+5vH4w5o81S7/SD3SIB6xnrZRa1DnZx4WGnzlgtXQFE+1ySthx6r6U8ko3URsdhy4WjoJH3XrrcM
HLn29aLrTu0AnQDv1I57EJNNuJvMhfCjoG0ePGect/LgIH7sRk0VrqsnfW2GC8yLPpuo35f0LeR1
whaXiEb8b3JNm11SZOX20IUvsTuGW/mlyO+CVB+kPCkpm9iCHwl/oHMSJIhramKenBh6i/xm/jh/
W1FxqlCD/cb4cTxmWYN30Pua8qw8kSeuGrTS57rdNwwI3E98kWAWXT8vb6oG8mXRoByYTnx+BPJd
yvcr+3fXd85lG5NTEx3yedgg5aBpoBrvZHgLnwAADKfT7jVmxI7pghbTG8beyK5X6P2/tiGCK32w
fVHxJMvqmZZljIOl0JANU73z3O6DdpzrUrufsnF+pR7IBdYN0VcWVHTTxjM2zdyll+ti8hoNvWJ8
EqIoz8x6317wwDfwwpxyWuux9TBEbrTpvUut1Dc6IY6NzdxNibjRm/0xTDTBGbUPZms+lF35WJtb
7pj4eE2CPRxSmtEHpdvFKy7TcEmK4ge+nxfCFQYiqlJmfmP8JVdfkigl2cetXsOheNWdABqWwU9A
y5ObJiqyfWlO91ThrLIWvdT8HIdokHKSxhhaGF/6lpkn7Ssu7W277R2SC9TFSrEM9PsxmBn6OMMT
NerqFDbdhYKmuw+z6LnWCF0SA1XVJP1BTWPnoKncX0O1O/SuU+w0KKzaPN15ORo5OgSAP+OT+6ZQ
JxC61z3QuPHBos6MInU4tqZ5yZofk37vLg8ERcTbgDI/oMP0HFnTGxMSVMiKcqP0IVowoQ8PTWbr
LsYhmlT1yg6ckJqDwjfWPCaA44rsbnbTd2hmsJzmiAtoFn5vewYrygwQWO3Ts2tN7pqE3r2VVA8u
mapiqqeDPtdclG/oY+5SJ2ecMBkLehA6jmN+6QG7MeobLur0EjhOt+pC+zIzyOiIhKXWQRwZ8MWI
MfPGqapnLHy+ZqCiJzm6QRITH5auzDfTmg7y99Yanlrb/TbwISwRzvB+VDkRbeuxydKjm6sPdYaL
2iB3BQ3nj1RnTj0khCIlY3tvAmZLbNSjTebpCE/il37CDzzoz3MQUCz2EDfn1kfTGMh3DOSgeuQQ
UNHf5dXgR+V2MacTbOkdP/ifLepeatXogKtWBJZZ5zrJ/NYqSf8mj02rYyCDlsMHqbYPeUWOxrzX
kyWklUS4jZ4+JN4MeoqQzGw2ezoVxdkJ6OmQxIuw85Sa/TYd0hDZ/vSj6LWbKG+el8Z5TDXvq4dY
k+6qBkaPkGEVwsmqqt07KI60YrKbEX0k4vhm19j9K4rbB14lPU4PS7yWuLsiYuJlZtl2Mgpqrypp
PgGvIC+ZuTvxslH4GsLxbiI/m9fnq3ttEPRGxFLbeMQrYA7z2jItZ004Ni6A9hXjKKQfmGL08F6b
EOLR2KaHTrfbde6SqLo0IeFPUzqc9Ji41mJRvjaCUEk0GbeCA3ztD0cQLAPkNmhjhu+q3nPxU3qf
3CbkOAuXAxuaGraK7q7HWLEOlE0kKJmR4GUqGZ6mQntqXQCuLuRdPB35JhGUTaOBt8mnVjNOjteN
YHH2LVROFzznLDidIBxpwNCG2iGaW/fAPDNJ9bSrVyKeq3VFBGgJ+LMTBNAIFGglmKCLoINmghPa
C2JoONQb6N3zOo0f5pTmdZ9D0AuHneCWkQMEd1RNiSp2HOWYCCapCpw0EpTScFSTuwpXxtprDGSk
zoOHKmsNwYnEXjywpuCdJoBPGVmEvtEP9ZrfqANu8zjlL3Mb3zMvXs6agKeSAUMUTv/T6D0yzgCs
8ie/T1aj7pZG/VrESekvi3nqMVGuE/CsqB9bzvJ37NAOWTO4Gcj+pFeLEAGtS2y4FyKGV5NgvpoL
9FeTzDkPPSW5E5BhgX48x6BiW8GMhZsIwF1wZBnAvnDXQNgbUAiENNsK5qzijGT4qA9esrzZqlFc
dFSf9PMg1XYCWSvYtcg9CRkGZ0srbT8Ivm0O6JYqA30q0LeJYOAyDbEIpKDZlwhCbg4qN7KqV0LV
zTOXtU088W1aYfOTsse8baZqYwAgho0cPNZcg46FV/+klUbobcDtU2B6qaLQTP7pCn6vUpxdyfM1
s3tQUekmJYJmhaWLZnZ/i+DmnVvMueVCts0Z3ttx99oP7ge39GFtiCxdD5SwaIMmyXtq0R4dBWvY
Hrk3Ah/WeyjEeuu2VK+2SWsylOWWxg+ptX0F0VnlED6dCp6xJ8jGebApXe9OE8RjS+Eqw6iWFqk6
6lwGURTUi/LmCFZyJajJKvhkvYkfGsFTtgv66aQrBWuikp01/5OWOXcZE+t151bVRjFHYzOYftMj
Q6UbA7a5Efxma+hH8tyExO2jEYTnHOGbV+YjZJHOWru8tLIb5pVO/RwoRX+sy+hrKZjRS7fxavjQ
AyxpY4EqHQi+NEBbepFo+gHrYDLDZ2IKGvVQO7xhHBGlqmXbQbcfWvpXq1FQrGtrbxgIexXbfYvA
XCvMwgjoQwJfmE9FusTMGlKHYqmwOfXDXTAYa0R3+1HyswFpz5KozVkdC915AmvbREzB7Qv+dnRM
BY0b5tUpFnxuxS4XPhrA6RAjvgBGz7vWPFHwXoe0Zk0g30jNzUwjJ9rZWs74IzXSp7K/tIIMPtBJ
2GQ9hN6h15kzwQ8HPE0FztbxhnW7WDDG52E3aYsKnm4sVoPqVYK6iL+yse9jEOWRYJVn5peU+jYC
Fs6pTwraQDCWIJxroM5NLmzjZnRwFzidTsWL4lBF+Br0FotgCWTxOKy4+Yc/c8FRD0aI6o5gq7cC
sl6P014xsgu3OciqvXcDO9xeZVPxmAxvcXcKBK+dVig9QcFwDwzjuQHq7lTA6Don/e4J7xS9iGZP
huvXBRQ84yZfAw2v0uYcEXHdB0DjjYFxSxPfGxmvp3XG9ykyD1Qqz0rumn4uyPOB+R3ELbp3waQP
rcOiMr2KgdX3QOvLuhhWXdttLCN5q3TzDRU999UOye9kMtUkHm/luspFj4fE70rQo0hX6MYKoHeW
FoR+hYzeld7m64xg0ocl3if4K5RMH4xa5JTVuW/lBhYw74CdDPlQlmBAXEQpacxfGk0vyStADpB1
xoH0PLLlrZ7s+MI+RrZ562giP9FNyE7NPQAlMSKiLku3KqQ2boxmt3IGZG9Tk9bnyPag7uTVhoJK
u42t78Uw0MlXf2D+CUjIwyVSRTrGMILDK9X7PlYFMGIkLVgkdZOoNRUJnisK5r02n536ZlwoWuDM
eMozh9anQjKdBMEhtyPQkGS/7ii3VYHdxGbRHl8yQYZrZB1BouDk9nVBciiXC4srvSIjTTT0nvAT
PkM4JIQHHW17jOWcDQBNFcXJkYxNqJ5TITx/05YBD/+D2HVdDCMk1MBxEyzH8OeSycra/WACCFGT
S7LkX11KGX4FAegzqwG3xnBEyUrWc+EuFnCfgftKmYZUBMIQJA9dh+MoFryA86IBvpT7VfsrRpMZ
MTtJghLN4oqIoGW2NLB5oDynuu1puNEZkZsOXBDcDpUtimW/MDKRWufVvmI4E9ZxcqDd1RLlt4yo
SMkqs8RCJllcF1mnxptFX7SVjLOQGRJTYDzAn2KkFmdPFn6BrSXotXIhAVYLqskktpV9ICbOkjYU
JSCH5Np1X6mOd91o0jZzNIrygqgbBvNw9GzC5D+3rzuLJtqUVqbtJQkqWzqfpHWkZ9iTjstURdzd
A5pFjZVgsBbZFZkoZ9WFq+N1ThJKbYml+z3dLSXheTKxohKcTblmKn8BrMQjah0oOAkK5qbtSNrr
ojvXcJKj1fXgdIw+cY+qDhIgsRvzM6MmJ5H0WAkFK1FT4cGh8zm0rnYM8KVjlh49ZeuQEiL3JSFX
TrmmTUTAqOiEaf30HyLxxi8soaoQgGgzGLQDkHK5IXebXdEdUr6xTi3Uo1w0f6/9scmAl3igyiCP
XrwqpUQ8iyVRa3nDqsjSkQu5e+664DCV932LDGbFNIHwtiy50cyIzUy8WPmKUwYJxOcacLnFazTJ
ADjaYiE35cKuu2RTNw9I9AfhJ+qPQhos/v/fXoTYtF3LIVZSvA55ZOZEiAOGzNGYWn7gEjDV3HoD
MhICdkPmXJC71C95yGRlcaDi4BKxV8nExIv8A3ocRrBH3GU0lXmz5ERc5iUlbXz9lGuD7qzpcAom
N/meTtkbY6B1ZsxIbfTchlQWf1hW8UxYxCpIZ0AipVavl1Tt6fSghlxSPq6pQGkfIMLQFJqHQ4yw
TaNQsTVm9O/MaLqpsHbpwJ/DA7T5qW4m5ps7EDUEpDThiaJvw55DE2vPpTZ8KILrYw8uFoBE4VNA
vkanlDN3cI5hBzHBGdRHRUFLVdtEdf6f1noY5J//W63Hl5kMpiL8PTvl13N+yT001QTUaGiuaan8
Lce4ZqhrmsYhxyPtgoR1KQb5C+Fo/UOF1U6KumerJuRH4juuig+Sykg8V11DxT6sGf8bxYcI0vhM
4Di8/8f/gyupWqpmGp5FbAr/j4Ee5Xe5h7boOP69erwx6teoQ8bZr2qFFF9Ml3dUiH9TwfyLYA8D
Ccu//d/E8d/EJXVoqCgs+d/Auv+kMWi/lDQ9GaTQDSfra2V9KdNTeDF25VOMk+G18uOPcBcfzG3e
U6lak1h8Hl+0M0rEA0phRhvMCRVGJn55+vcvVbPVPzJIBCXT5XvTDaQwTKtV8nN+f7Gz1mqZlZna
hVYcs0lxpS7EwhuNiUKhuF4PlMLXFWGXEKCfnBaXoEKxjyJnbTVHCQ+Ta0nowR+aQI9EOvfK2iyW
FdK39CQXg7Yk2wCdtbxzKSF5n4a2jLRPSQGU+7DFMMKy52pTJ0LWG7cIx+paZL4xQr/GRH0mVxVE
EvumhuBZsjBjmQgZi+BPuT2IzEe5SaDLHWE241ZSFWwL3F6JxJ7J+1/kN7nGoLc5zg5IYFQJdFnp
ZchFTsDMrrLC/XVXo8WUb+kXEZpnTFTLRQqVhEH2DnUy0oupp3WTE34iHRhH6vuixqMnOg6mpN99
MvDkDlXU2hfRK4gyGGcjiTY7Yxi2pYjGNEUtWBHFX7nmiTW52TbnstP0gyUqy7kRUXNuRX1ZLmqx
pk1KtRlVUlqBElPeFTVeR5Z7r9ulmXl+NgVf6qzedzXZZ4iNof6K+/piqRc17oKt3NUtCsNBlxAe
7hvxV1etW66i6U+XG7EPrKU9yl1ycd3U6uTVGumrKHXHDEO8fwnWSLpwWtbynctvxW3Cs9Pm8e76
LuUaEzAamHJVxby2zZfk8foOdXqVv962g5OVfEuiNSv4Wn5Q0wCgF8tJen2zck2jMoWyWaeZz1BW
DkTlWlyXw24wl4M71eEWPceLPEbweYi10FgNekvPVmlxaYpRHjVc/mtP70KYleXL56YholKxtf8N
eJZr8uzQyXzcjwTKy7Gf3MU37q47j3M+9FI+IvxIRNYFWb+stahTMAWRljCFinPsmP0yYexSQkdq
+tdyUDqODqshWcR+vBSY2wX0M9aAwI2ms07LYtnLwaY8ba+I2WHp73OLFvNv5+tv2WUtESpbXMsX
+WquKXpy85r1JzeDlkZiLIncAtoduFwqJJRuEJtyMf29Jjf/eEgmSOAN/sKNKXh+MkM0zAVj0Soa
Z2eTgCQZf/KozBr9Y7MI0E95uAQ2ZjLgUM3wTxlGoGu+fIpNficTgv71+uflWoczGALA8PkozCP8
6gQfvTEZl48CUg2Wsv5ck/tmyaApBGc9FcR1uXPRsAFYteCxy8O/PbJTP5RByQ+J8BgTZgo5WqxN
Jsb/V7k6hwV+cLkqF4j/wWnXo0g5QlV+PSCfXV93Xv+afIxCjNwKR0yykZ98KjiB8qO2TYGwV/SH
PiIyivx5lbbxyHUqtMQlCrevtx+JlRvla5fQQ/nO5UI3oMF6oYqZUTCMTegPFEMljufzOG1+P26I
mGcOiz7YOKMv9yU08fOx8lFyu9To+V435Zrc9/nnfntOofRCLpedtEZ3doaqbH9DM/7xZ65/Wh8N
JgF6070DXqMg58EdEO1wdwTASGHqu9xKxC5VnK9ZRDCr3Ddq/N7k2nXx575chOsSv4H0gU8jVxR6
Z/IxxRKh7+TN/8vnyqddjxBExvOu23Ltz/9KvMLrvrA3IxVZujEjtyHf/mfJ1cwfxA3XAHrrTGgF
lEJ9NQMKSzLaWC5kEjGZCJSyFX2qdgPtO4uJO9irkoLIIrrWKiIy6smC0i4WrqU+0GJsttfgY7km
04//2FfE9UcbV5Uvw49V4fUvRMdRBiIXY5erVHvwrxohik8ZfiwXuohPvW7+tk/c9ahqgI2S0N8E
oiPeTD6sYmyJbJ9xt7fWsqeqnQMDMw9u1tMbbrpvfBwDhl31nNhRtottZyKLEdFEPnBNHx7NWzNN
08//U2YtO/IXVJuwRqeUSraLE96PLT6epqH3ZdXOvojjjgTiOiRphPvlkLcjQzaxGonsUrkgYtEi
oYxID3cut9M4B/tq+CE/JctQinJfFtVyaPUb2aGVn5Js0yK1vU28hZiUtqUQOFo/+8So6ZYjBZzc
73UbhdvRCfde2s4kUlCbKcOjGT5HCT9eKYAgfKo5ek5P026oggfMu4gAxT5xOhi6me0bBD3cDRUS
REYSUFCIrdoaiS8c+3sm+i8dY13wsOkxHk9lo6XMjXN7Z4XRoRbZrpoATMnFYvZ42Ox0P3TzHiud
e1OR/hfpy1OdB1idZjhzY/WAUSBcgTluKCDTDyLo+T4xGxFCNWkkxZC7IBfiYvtJl7vuU2OsGmmG
vFEqI+Ti8wyQq7GdMghOx4GQo46brKPcOJGjr9V2aTZNZIL8oExJ+jlVvaU9DLTPb7vJwlcidAKT
zrjV7p1bzKrTrlKtgRtqrv1sJzX3dTFUkwtN3qWhrXxuFsag7Rab9lVpvleTdldkhI+mrkINSazV
CXEjWgSQmGy75pjzDn7B5H7bRmtOpuwnYy71IvDS4rEul47BapD3/b1LUug+/0beDz1fG0WkVSsw
s624CUnPJGBT3JRytcdzRlA9HGHH7BkRqdJOKR969VjKNcrP9VGuXQ/Ix30+ZZni9yzBsi33OXXt
7dzGRG9acCUQC3UpqOjLbU52jRpnQdt+gS4s9zkgEagKNudh1qyD3CUPRvRhxNCuO5YKFq6hRrOQ
9U2ITlb1mzEgSby37qAsmp+8PlOPDlRzxx32/xRdroD8mV3zEbph4+sVI3O5y8o1dI6Gh39OPOJ6
4Lo53oL0JAREy3yEVMPou8qGE4BCl7PT3OEm24XJtjNOGmxH1ydM8QPVzWVEVc7dcddu7KfshmnH
g+LjDYtWmyF/mHMazLsOwWe+0oNTbTM838zNQzuem5gQyVWVbJKQ/IeXXv8+UMKmlJO5fqr7Ufpi
JrdassvpTSonlHoOoWs6vxnS1U7u0K6UgN/3uUhu6uncE7aFcc0DB37qCBP3SPi7D9XV6KEhPqT5
QWA2mmkLdHzY2kf6R2tz4Y697n4s4YaS8U/Q602360FGKd/IG6JvMD52zsFKEkght6jL8vSLTk+V
1vwmeqZCUr9pCiYX4hCf+siPsGDTlqSBtKLC3ilbqiKmsXPUrZ0f+oqMTzzbKMZu3XyVPDfJXau+
ZRdsv6uzday+u6vkhs4SP9E1qJMjUenr5Nt8bjfJz3lrfAeEOvj0ve4srkSk83zDtLN2D/q7dl/4
4yF9JUzppd64m2mP0Ca6NfbDvlvRG7xzfJv4rjsmnc1KPbib/KLtq7eYiWV3gymxq/zUXAk9gnJo
CW6Cg7Wp+q3GCBsorbIKNm/tyrgtDihQn2wMm356r9yEH/N79FL9LM/1eWLmv278/LWwVjbT7OeO
rMQb/al9NTcf3X45HfpvwYFXFe+WXbzmBTMmPZZ3R2PaOzucS7Ppq8jLiO53kMavjF2R+3b92iXw
zB5GdHmCR7u16z0ITjoFWb7L0V7SzLUfyVTA+6i+m+V9BAPpa1hixfJtHPbzZsoJSVqP/Z7GrkEx
DT0BxYEJMf8qaaHJ+JUmbMHfmtPZufd4W8UBZ9mjPeGx9D0/PqDrJIZMIFAxB8w+V8iFk+O53y7B
Odp79/qmuITb6Rsl6/ZdP8PHzcFikZxKXsW0mR/xNCMy6qZ9B3ghOFAELe0HKsfFd6M6AZf7ijg5
0e+LdF+VN+NW/VEpfrX4fsSdVPxDCj2/Oe/UI4dxXVonMi8cAnMYCo9r45Zkq/Slntcn64lavHLS
tsT0fLHIgeMKSGohZ9KZtDx143wdivVMBfGb120UuLP4NPGU7EnqfvKqs27ugQb50X32TftQMZK6
K/XNK9bZkeY+ZyVy4HLN6GdXgA7GunZAg4c5MprWs7uKNWbKK/0L5f5hQ06J82K/Dff5nftaH6YL
ttlqJNHpzM9fGQ4ukKRHEMWYEvv3cN18ePx8NB93K0aCSdtmJc45POXoPtbZyKR/rV2Mo3FfzOBr
fS9HUb+KP9TL+F35kd1h6l0zSXvSX8P39ImGNLbFHlPciuyZm/RL/aU8qfe4VMNt5PcnsnTgPO9R
AS2v2cG8eZkfrEdlb9wlH2R/Ywk3yCndqD/jYmMfiarx627FhaZ57nbDvb43T+ohRTr/okeb4Tuz
4/TQbqaV6SuvarlGDrEhYXvTP6Hy5VqorZkVJMCUsk2tbTpofFyymUDcD9/yA5pY3eMtojRdqedw
wzX1C914lEWP+IGF7dQnqWFY0ancQUNa6Vt3X9x7X3GuvsCv3Sz79Fu+s3wFhpB7SwiH2vremovm
JjwW7XqkB7sOVuWZnxtyqBtjj6DI+sJ5eEb5REfEpyQxErqF735H6FJEhufW2k33P4J9eGbmuS/2
FIJ3GVyHu26vHkBqDIS3ewSd4Gdeq5htNyRr+f2hOxH6kW50Qso4U8M9CZUhFE+yYPhZ33mvgl8x
rWj+IVenx2xw5uur+sZBWbt2OQ8ht676Xein63qXfB0vZfPM3Av/ND3BwtuSpz+QQrqu8rVxxghx
qM/Blgz+F5PXvIPzBRN7fYsDyznV1bbaG9xT1iZ39XVIOZKOeuJ/zLfp2ftu3qXP4SXcRW8Fgtab
SfDkrrc/F2cFAkJxTzS4bEAvJAJHm4+q6TQ7QrNuJGqhEzMciVowxdyoH2nCxa1N6IfuvtoJMAtr
b9p4I42q6jcS0DuIp8i1UExI5Bpe2K7Yf656agzOKRsQELXJLhaPyeTs5r9/tmT61i1mIZJ3E8wf
9pogkPbkirSEwmFCFdGyo9X9a5E0kOTpKg9HuSYPtG31TSlV4mtqF5nI2JjHcFm2UZri6qBy5Y5I
+JGfcKWUq7DKF/KNEeo6xOGZfhtJb3BQki1GJGpUwUvEbE5EhW1Qg0AgwDbGmenoEA8wpymw9UZg
ClTBOpEwB7nWRWJScN1ucJzv4kg9YcURMKUG+YIkK4iFZDCoYu26T/OGcZc3BNOowybWOPntmS+Y
6QnlpLpAuT0nmrILwtvQVlXRyGQMgvrogC+13fViLC0XXWrdEIahbWXI/3URigLodVMfIz6lgQSw
v0m0cq2pXC65152myD2jD48DTVQjbcTsqrmYe1kOlsnz1xZenOrqHtHRWrO1x0w1gq0L8pDbB81I
/OuIBPqqPjWqRnCAwfW4f5mEOXKMx61iTd7OE8JlWUACE4VLKUXYh4enz8HkiZCOhUqM0eG+0UlC
lc1Fux/iDY4m43NTHWOEWAyVvCF4coQEPconutrRoj1VDcFn9ACmI32A6ehpk7EzYuSRi/iGG9P6
khMi6g8S35CIep2JuAi5kVttXMFJ8sT3dV1c9w2DOh+weBXCQKBJlbfZI22ezfpJbdsbh1mPgdBz
P4hCnCzRiS4Inm7S2WJRTiZygGLKZ/H4WkzG8vfNssCBq0qJtkA0EIu5OzH3jbiy1m/IW2nSjj3Z
n2VrfJENTblQEVwWKqaTtrFxCYja6hU1fN10u5JM4pSJoYiZkV+vRmDckWA69NQauWRrgofc1Sw1
ybUoOn8uRA3ZqhoqP2GobXIvYkhSd8FaWehJ0+ulYpfogBE+t111yj/D3f/P+qVV89+yB/5/9r1N
/9kwLZ/xVwNN9+AI6K6N69pQTXzOf3mmNUf/h2mqxDHpCBJ1mmV/W6Yd7R+GSYPMRD1tGcAbaTX9
aqBZHKIVx1HAwSbK4f8Vg9hwRB/o2kITr0fTNcvkR+3yssnf+Oc+kesMKIR71fxY2u5nM81IDHEM
3jB5zcin0JbvxE+sUniHeGF7fWUjGrlvkhZYkuMMu5K21hSN030YDSTa9jmDI8sqHzFrtveYBlaB
C9lYLkhKs9Yw4izCJefqMawr89Jb7h1e84Spz0CTiZDKgXozz6CsMx97EwrCQrDXGll9tTXI7Lss
FTL9rLxcF041lBc36ki+n2OF8S9Fpc31sFyTj5Fr2FyVMzLM6+5CD14aJ++3ZqiMGK5q7TVztBur
btAUpNNp1vr+69xMBdBdy6YClGbHVDXyXWh18aOpkqpbk3rlO0tBOKlaNpdcD+qL2QXVPiiD5+su
uV8urvsgVPltbXlHuV+J7fY89vcKsayMkutqOtFgmk7gkqeT3ORMy/YEKfyX/a6ewlcvqwwzmni0
XHxul1PKMfmHsCQcSObo9458PClv4llkn0IEM+BFNy3q7bJt70PCDgmnVaJ1TkobAN+eaNyILv0p
nUFF/pdVsp3zk1kp2cFbG07qE/02kj+cTxe5towlwnkE/8lJHJUHuprJDCAyoLQJ4Z9N2tRfYzgU
m2Ag1s/0Qve1Stch0YFfvaDCpIHiB4TydBNN0EFH/PNfNS321kVjMupIevMFPdbaGav66wShZe8Y
DdU38bAxVu/L0jQeaAOOvz29Rva3Voww2lVObzlkWhDAic797nMziFPzxg5gK+SBPeDMR3uxMt1b
29YDfiDVwBlRKzREPRetV+ndWmKB+uYUEZpxuu7vowKpsx7ey11y0S+Ld2tmKaOFfPz1NyIP5WAZ
Tjne3mQ847IZSXG0hjPZ6ZmvICtjvv1PB+RDrvvaGNUtPUMCtkC9nVrDjHYQE77IrX6hECP0os7p
z+1IyTjUZ51zgoVJkBOiU3IO/3pk0eTMNaxB//VMeSQGkRnAz1zBX+we5AIV7K5xFOcmL/ruoWdO
e2oKEajrJe+DRqi7GuXMN5moZSS7Ps8thmRygPRbvYqWHf62/BQkY3Vy4nDaWaXXn0K1UsbnqOuD
xg/0XLmJWtgBpDQw4B7m+O5zQcHxXGRom6+7xJriIi610tDzrwdi7uJ37/o0Rb+eKx6YJ23gA3sw
14le5qu6q10/0byngTf0IBemzvdMKLvpX/cRgHj2EsW45P3UPTRYUs6qq3w+KYgTVEwxjoa51M2z
1y/FmRQHuYFxNSa4Suz/XI3m1jzPHsMXghx+HRnF4URXMFOYUTD5M5AaWmpqdOPiX1Wp3VySnuse
44/oRtDibqwQDTGXWxrnxZyau8/H9Uvw63jequ9GrlHdImFH6Uz1oRVBntC8xfrnYtQrKtlECtV1
SuVMHFgcro5pQFda7CJunRm0k75en9RFpAb98UfJBhKPLsPhtg41g68xKu7crPMXJPqQctn63EVA
9TaBt7yWm8BmijsPYdH1sdf9uOYh3ysKoml+0wwnyUiiux5cxkT3KAFY+Q+XopSSLW+qMH3TdUov
7pzxAITQ8q7wPz9AzGPQBPwPwhGabn/cZD3VM3TNdvlHPAnN9H++yZatrZUd+rAPm1L/vuODPWOh
1s7QrYCzOhhld3XePSu6hnKKwAJkBvFS7irxKfYUPudJJ8a+5/vQBqs8qCJ9tREH5b4opHrkTEV0
XMbYumBGOuRmIyb6SfKWLZg76XbsqiX8nuqcodlQT/fVXKDGZEsuxuGQ2X3+a6OKz2q0xHddNCpP
VkdEq+p5/Vk+ssrDkWF90xzkJjJuatylB9XSLW6zzFLExJXaUaYmX5asBhmTJ++aGr8Sc4B+y46N
bRGnDrnE7jmPkCxXY6LexQmg7CYz4mPQDtrFzJfKtwO1eEbLjGO+ndIdKZHo93s9PeojYQvRMJgP
Ss8CjREeLRCnh3lKxOaQ3eRLeJZb8mEutfMN6CADiqxjPnw+7NBrFAki3QD047YmOSCJsvO62Hm2
HPWWCOLhLQhTYDu6t9wtNSlkvReS/5BP5RuZuY7W+1reUiXMKoY/sOFv/r2ER9f/WcGDespxPKJ2
TMu1bJJztD9OGqKxp5z+efg+OgRXZ0OTPgyhttwblCkSnVlZPWBzWbr6znbnfEsUXucbyZQ/qUSw
nwmuhRIQJtPJqDPOgAXyCtcT5cRY1FsFOeHCSCOC0/WAXJP75OPk5h/7rs/948C/evB1HyNMHRy9
c8hivfCr2LQulZkq/0nYmS23jXNb+IlYxREkby1ZsyzJU+zcsDI153nm05+PUDpK3H36r0qhgI1B
iiURwN5rr7WFIgVR0M7szikOgEVgKubbaLdPLmzIf1UQHxS14X9rg1QDXeUb1qEPYrzRdm3s+krF
eS3bMGq65CHO1mtVWkVj1WsdBPB1+DxR2l29x1XExe3QR7CPlLpabwsvhd4xwkVASor75uTNadRy
70eokFvXlcUW+Ha60NxefUh0lM/7qIMDvktpNinpg7I6JCUCACLeyXHSNAIaB0Aesc2R3sbWYH0d
ytg9IBWboviSBvd1DjW2F6nxhXBJfFGLRsXGqaAipHkxkLq8OCZcNOT8leAYsMlxJrSxm9TpwGXN
02TRO6UC0cL4djOZQ5cebbiCDf7ksJqAV2J4hB80Nl5iYnpIUom9LEzyJ+69RIMRYd73bx2yJm01
fD//3t1WsU58LlCWH+Y1ul9Xd6I2vkxJXx2E6/8gN0l7GJzWerVhHvLR+H7WJr9/CkacjZGlPAID
zg+Fa/gLjUDVV2GbqE07+id7Si18Hn6y7f1AfWJz+SYH6HHyo7Cs+ol0oHJrjiZxDMVQ0NV2YEbo
ta+u5+N50N3+JGKnOLD7TEvZgbszi9f+pKcLpHbwdnqTfwTFGhxHoef10gr0bV9Ds8fROHiCv+Ec
5oGKipMInrRccTeR3UF+NHfKolOq81jBVixbtxEliRrkmzLr1xpyBJd277pGE/lANvQUDQZ4ADLS
+jworGQ1yjUHtxkiwXe/VRFF7UdlbaNOe19arfLqdSS6co0jEyZwlFcVeiGOquwGsldA+KfYjvIU
xJny2Kft2ppHdRm8Df/rsfXnVmerbHRQF7hAMzVXcK/9c6vzgngISZjNfsS6251zHVGZPvLqr0Uc
7DsULslWetDCFBGmzofKp7H1F5BW5q6JlAPakeQIhQYc3l6BC17ubk6cGDuk7pMdnPa5uwIIP64m
G3e6iLP+fwjPzbfx36/DvH2024CSCktDJov/xZ9vf0wA0EyIk39X+uhYuln+OgBrbgnZvtUGREJZ
7ztLAejyLVK5sXYdcND5wvxc5ul2glbrDbRYSKqR4dzLptfm3xOjrs6GoygX2/KfrrOLzF6ZTRCs
5dqQk11q9WiGZJv1n8MBoKafFvVerfQRIY+5em039s9abJVFurKKsd5Dg6Lc52PWLfM8j7oTLldc
wEhlRK3FmzDbbexYcJ0MXezsw8S2r0U0oF0E3S3tPiK5dyp09GBS8CRy9zOhtw6bxnkzZ6bxQc+H
rZsX1RO/oe9yQMWvmyiQ4jxOU2JvPciXVzUENO8JfDsmCnFf6jqYWal4xEn6eaBe6grNIeNe7YT+
cmuaIyHMyFCeUpQejmRqB+jqUJNFgF+RNB5Uhz90hBN06P/97RV/8seZ88fPnddQ2XkMG/Ty3P8b
xFcz/FF1YZb+jiuugpI8hCC1g7RlSFWoScLxESAShe0Ss4QNYWXNTdmRKM19pIvxOsyvibLB1QEO
fnYsa+qWmAtI20ukxN4lrgJ3r7bpa5c73sWceu+CEFEMaANK9S7JbcK8WU/ulYiInMwz5MDJ9z/x
wLb2coa0C3KJWVUakBtx5KqyJWfIVVMt0Be3VYJZMSCyyKiV40Icy2gmrEigs3aARGMkt2R1LmRN
Fr0TWDuC+lxpZLWNpqUKyeamJXd/9d+fAuDtf/wKcXyZmmuY+DNIFPnwENHDDAInYDzfkwKZotAr
41NaJY8u3u2dXfjxSRZgFeJTFBJQzQsHOZ+5Q46VtQrqvPsex/ziQ8dQwkrWBePbB/tIItZD0T99
MMfzq+t+BNvQGEAHREuOkEUNbeCdnhjkp/x6W9caULv7um2U66vfemsYdTd6AyvYzSZrWe3HR5/7
zc1+ezHkOtbwJyh72SntodnAeOOAP0EyGD3dPqCQTuVr+2NVDvBkatDH6m/TAiNHzuQfi82LN0oB
C02huMuWxM+jUBM4geYacS8I/4YjqUNP4eA/GTNZYZnXqOr14LqsoBmJIeaBc5A9AjfkQTZH/FOr
pg/LuzgCHekqQf9S69qnya39RzxQw4Od23AqK5P6nqRuvYBxWztMKBQ+F4m+l3Yu08QWyVAldhFq
7+SFAq2r3gReqm2hVcpSjvqXVTXg8Mv//uLq4p/bhwvZgkqUQmcP4Xn25/MjynMNfJOefsfpwScs
vGEiEgx5UtxXq4bUrb1sIXYYqMDpYTrA49ospPG3nj7aDF5SQmrK1GYkOLc0dXAkGjpby9tgCBrd
65i6iNPDGME8FXjtmkhKi85Juw61AWTF1DsXVzicf2wIX+3MhbgDEzl09Q4Sr+jORNn1os9FMQmY
WcmrWUqbHBc3ZBapQrRraYOTbp+yH2+dKrMQXemtvazdCmkTQZCteETDfjePs3Xogq/Vf5v3W7cV
o3VK6vJuChHI+LD+h+a/LVXWbImjWP7bULdp7B0iG95+UgflkNuZcpC1MKxfu9hCq+JP+zA3b7aZ
suvOzc35aIIf+Tb/w7je9Av4AVCj/dCR5+gKQgTAqrWPtIjDuyWw/MsoVyRlW9u4+NGC1jIRE+zN
PS6qaD+5eyQMqnqlgPnDx0jhDHE4x8JD6zruNgPv28Xz1HF9M92myTUDk3TjJ7y76sHhvdyrStO/
Nrr1bsyu73gQywY/wxeBrswCJ0K59vBcntGlva+EU36GCm1aJmPFDaMt7UNQwy+MCol4d3HUyGu/
SILiTgnU5GnQ0auzy6jZZFGw7CFlRrh02hSOXbyiROefiqR5T728fI38uDi0JZm7stmGAeSKcaUv
rmPTVl9X7RTdx/PgvoIj4JCGebkIsrY/G0NUIbeIhlxhKeFTn+PSJhJtf1fd98gZajzqiKGSYj09
OuXkbLvIITEnNuYdvYULxZyp0KNK2UibFdXTeQyd6wRpwtnfrjKkG5c+DLGPciXPNy5ukQdHOaIb
SEHucXHBMVX2C+FGeInhq6vAJvAAHAeLxCHbwws0aiVXeZ6UspC9tyfjrSNmb5HCUDdTLxe5PVBv
r3SzydHar+XJCt/KfZvwOvt448Yzop4d/tqeN3eAf8Q0NO94M922f+1fTgNy3O1w8GG521z+BMnP
VzO1PvgfhwVD+3hWsAzyHTXLIKnM5uz+4ZGraKRS5IltfPPhpxUVgOO7Ioy7DVq8AG1k2w2D4FyX
cG8OUZMDAZgHOaVTHNHXubebMXbugsAIzpMKihxtCm0ppzSx5i2qfDIBovfRqTThfco4kcPILaKT
tMkCDl2xrhFPvJMd1tyLwqC/7pzJI1fyv3cZYz79/Bays1X4ki0x/9Mdi8jivAn9dkg1qlnlIorr
b2blb3URFoek8MgNL6MfQ+VO6soq6+Jwrfrupwa+1h17g/rNV7znnH3rVQsM9d4bLHdfu3Z95Ehv
LtMqh/08LoO93WriTodH8wjRo/sME+IKLITzlkEftulsxDQHO3DfGrP9Uni1QGHcTy6+67/j1r/8
9/91joF+/L9qlmva0ENrqiY+ek41N3b0AUHLbyIaSBaOBvHoQaI0oQR4li0SDfV1hucCZZwRUolU
5Bfk4Iqj7E1hXNwleloBx7TNFVq5IKC8ydujluuhxEWtMPpTp044ouYWEU9RwV5KVRYWoHoxjequ
9y2PoITwdqWCsBkClOq6Iy0DafqBQwZeiGcnKP1F6yII3VZZsAhqB2Vr+Bb8gy8o8KQqe1mTtsnU
o21re+ub6TZMjm2hMyHLdZ6rVPNaYQgF7BiWLxw7rZXthCg2w8ny2ozAxxPTq3eyaRraJ0VxrZNs
qWCkhql5RezCOLfldOEEGm3++2PSPoaR+U66fCE5EKmc5nXto7PSA7M/FJWlfA0VVPPaTPkM0ieD
2oHCs4aEAE105m3Chs/tXz2GKqk6o8guoRVll6r10xMkJAtXKT0o7T1fnMmi6sIuRB6r/WL1ineS
a2nzgo7ZEkowq4fba1ghn6nDE1auJ+1KWL34GrS/MRrobeGTb1967r71LA0EbzOtEk/oj0mUIrHQ
d/2XvtE2SCyYfzlJv84S4XzRe1gZfMv1n8ZoakiYy7y9GtvNfVdBtAAL/8MtHGROJW/VQGrtZoOx
49F1LeMgQ0Sjm7XHRCv/dVLYNuSHzxOgajQI+xF6UpyhPc6v0pBBmADniH9/BUspUSDv+0VR5s0j
xFztsQqrhzBWm0dp4kcx3peBEd/Lpoag2Ao3ij/ky5K874PpVT+yuMjPvRG6FwRSnnp+VW+VqKdV
C7Usv6pWvJVI33adGz0NaZCcqp6UgWK2d+mA2Cd0qFuytUZkf2cVJwU6YHNMVqLpleOtCFTxs1k1
A6SSHT72p0DvDAgs/y50zzT2SWsBDoLP0dySvLqUNjlkJvTZB3WgrWN1TgiP8vaT/q2yIVVTm3I8
pqVK4HpuKkoxrCpjhGy5Co1PZE9Ud32X+Q8/5yD1bj5qfiDWQR+UD45RmouE/8a3WhwntVA/Q3x6
B1twd+iqNn8SI+4NFR7lcrTGpRUqJrpIzfgC+GGTEnP5bBB9uVcMUN15G4ZvETAEOT4NNJtfZ2Fy
pGQ6/Jvz5PeMpJINjtz2mpj+Bxf+H9z3mq5+3An51dmW3ANdR3euUajf9gXL74sqbav8q1NzhzPQ
Jz2hri1O5QRCliSeaCVtfVtAJE/y0aZy2Cdu4wKn6PeoYh/K3mj2Ds6fuxb409qHNv1T5/f3UadP
XyIXaHGvOv7BzL1xZ4zZ1lf06pxZgg0pE1s7COuzNDVm5K47q9bubjbZYU2CH3DSHT2PmSUcxXdV
mmsrsim5DKYQYO0JF/R7LXCgA+/Akcim7xewSYlq7PfXqrQKUeve4rcBsloAEkyiaNjKVjOvdh09
z3YrhHojLxb7zoT6zlS84skcgnBTowK3wQWsPvqVALQ+2SC9IB6GeikPDrJApDk4jEUGoxXqbkgD
0CFtsoYe3u/jPtiMuI/3nni+jZIDiJFBGqpChB4UtUoIsoXrSClV0NEJJGSt8EgInq9n3nx5E0VD
KqcGRGU2Ia2RI9QxIehHS5rqLktgg4M+J9S96KzbPds+F1Ejr8f3EnK+jekbiIwXYnwPwmAPWWL5
7CWxSdjPKBdyGB+MdZfBovfQZ9CVdJX5KO2gYZCMGW1/K5s6d7oIjhYrcpAGa2H6IgU+siB27MYg
eG7mooOvGHTP09USwMzlJ0MBQ05lnWDhKfaB1ez1oUURdC4Uk88mCfpoN2miIi3YV3dVBI2b7A0m
tCMLdSy2iqNZyzHywwdgKtWuHpJ83WRx+6hPAIO5ontf+7KBLMj0fghRfiIkXX3qazSy1HlSST4x
WmAiWiV+iMiwXsVcDWXVzrglXguFOPxCVg3owNZFVA13+LBLKKYt0yEKBcTebGJ1XfiwzztKupGx
HVQ7S8IH/riWgR81zXrEAsadAyrnE4cIJAcmNzl6aM0+4cJ9yGbXhe9lFipByrA0EfuGDmayz4HZ
uAfNUrayVRa5fZY1B6i3q+biwUlCohLgpmNU5qHxnh+8DklMm0YP3+Vz10JQ4meHbKcTCkljoe8/
PJ9R33zs28GCIDQs2KNS7z5w8/5i51A1+ZUeviQugd4mToN3MxffbcjMvw35uOucFF03t78o8dQt
2piGaDpUqufCKUV6iDxxr9qdZVw7FMXyHvJMewsng2C27FBaV0cOtFuj26ySdjpRkAN7kE2nSSby
pOZ2VYt6U9pguuW42XTtlW1+Hup1ihzHV+wslxrq5BRWyCdpQWQupohUQlloHPSBfT2KnAiUF5Wz
CnpcwQDGAD8P8mOhdS+y1XpZ91RW0VcrQW9AM3B6Fo7lnWThllG9dICh3N9srYiVU++5Kz+tBVIi
f4+1Y3u+tXY/eCXlpKsld06e5Sn4dHQUpFEOVrMu2lZR9hDbebMFCJK8jYa7aSCWe8pxKp/bNvoq
zVFoxus4bdqVbHZ80SF3CcITUiLOswujvLQ3jp3viKKDktec5C0eoPwZY9C7juZz0RW59jlXChdf
Kg+CbBjdc5HB9okHtfrixYThge/4F7BPwBaM3uP9dv3KHGcIr6eAv5+LWAd3Dfnf3+1BmbIFFKj+
spttqez2o6Ldx0Jv9hr47O0shX1fRkp2tl0lXdTofH5vpoUNKd83YrzDglzY9pRHtSCy2rKHxYn9
OqTDRY4MdUhZURZ7sZBAgNPRS3YuHIl/ruU7ZowzvTjb/YQMRqLZ5UpWzSEm2UJWBzNcA5eHa9x0
0CHuvrU2n0ztim5r+6J8KVN4RkXSQ8POpfFF9cgq7dlBVhxbq5d8dPhDBrV2L3vdtGff9yx1KXtt
pyJJQ2Skmc+D65RHmgmPA0zdNMFxZ4e245wimxkfmJ2YAho5mCbNrAt+uC7oLK+v/TvVw1njOPbn
yMvgwNec7GmqUVqwPA2VirpDmtsJ/E2vLYB6a0lsgyYvgvvezXU44WY9HLsYv9SNum8rQ/kc60ht
q4b/LOrAOU/GeE+IhIwkkv3ePVGnRx1SiudcRSDCak1/kWdmtiUEO+5za+YbTQ+y0Ij3XWuy2Wp2
SqIqxW2I4onhHjVenF+NP660bGazHQhwzQWe72ZvBgjV3jWOIKCVOspaqcwWRoeeBLK5gKgy3HZZ
8+VmkrVJqQCkh7m2UdK0WYamMX5GUvYEECd+Rg6s3Eu7P9sjVTkp8fg0dJWx74HsLCs/9hbBGOQP
OJTzB1lT7Sp/SLrxZ+84N6VN9roQkZGoWk1vZh2QFTuq1oMhhvpYEfJaKEVdfu0qZTGhBfc+ki+9
qvW0Q7Gn1J+gk/qiT5yAgYtuArepHvIxqh5kDS55e8klWyzwlfE5KQ7dsscREeE8VLB4HGO7dcjJ
CIdAW2uP2Vp2SNt1BSi9EU7PvbWJxIDLNgZCNzyBryNmXUL+KJsjRJvXJjIHOUQYxaGvBm8HoeS4
b4oeEn7Njs9T0fV4oFXeOtdlsnCH9lw3drSMtdDC3RIZL7AblvgkZybOP5sKAvUrb8Stl37xnJwv
cZkaz6qeh++dYSJjm4EoNptErIayMfd5otZ7tx1DUi/V4gJcw1hMpcABHgbwRkBfdepc8zUL0RMy
5pY0wXGEKBgitQvRRhXaOITC+bPQnQZxeQ9ZDn/Yqjw6hQgetb6b1o0gHRJIc/sepAlwMtE+a2Fn
Hwo1QYI0Lbv3hmT7Wc9zOIa6mJ4a3TxCsNy+6xnqO0OoAx6Zp4PfgSsriy6lEq1l4B4HhbOTwXpZ
oCXtXpuyAx5CYvm3MWbiBcvMKu81dD+fdDNadUnXfEr4fe5T4FYLzwyaT5HRF6seRZBrLx8l6W5l
b3P0pFcl4SQzYH82m9I7ZyW4vmhUjzl6V0Cxcu9MWDY65kIK13lnaZJFlr2PyLXMFJveeVLcYhsn
7lmNs3BZ6mm+JR2gftVTy7xr0srey2aiD18alMUfZCvz9I2qltGjbDmzvPPQPqmpgPG7LJdGIcSh
HntxmGN0s9IrVdmWRdgPHgpxdXJ/Gyg7PjRbG64zr4YI4td6t0U+2P5tzaYkBkpSRcA5BOrYVvfD
jVGFzV2IYyVG5xghQnSm0ns1/jSKVnxvOn5WphHOVCD1qQwT5b12LViBDcN/7Odva9er435MCjzv
iE+stFGNN96An3vQspQkP8LxFU+Rz74VnSpfKZ6lPQzCn/ZMS04WR6RHvfvSpGGAfixut6IYqq+N
RWpaNPivlldzWM+4g9WjM75W+B/kAEXM6kCaOZxC8ooOYmqRhgj9+iuiUHcD2LTPqSKgao2cfKdB
XfsohlmQcF7bgWbW19PiafBrY2vC0r1C3G94n/JuIQcYiCkthmYqCEaa9kNhzEl188w+MTdBTloh
oU2kByOw4BIQLguJ/5ZQcVm7dXwY96EpB5dhQIYfGs+wM7PobYEP691eQ+dADzJvKpB8RfjKgq9k
U5dj8+5Uq7xr489IwgKBRQUN0IATf8bJs0A9ZcQXakxgOMryXg6DXAUpHqt/9kQS7jJDIdO1Gav9
0NvVPlTjen9rdrMN4oCWA85cle3rwF9TbrYiR4s1jytv+W+Dg6YKNxUy6guNXOMwNvgW6K723NbR
t6CwsqM5t6rRsRZxD1FGo3jGnRKyZQWQ6ab2QjqU+PNYSCaF3m8uJ2cI92UogquTyXHxvEV1+Onq
QbpNuLYjxUfUgcHqVKhLftLBTkGojAhfG3B3nH7WZpsCj/NfpkHKUzi6h1nU74A3wj3I5q3IfYDv
jfbjZvkwilw+azE15NTO18WiyuvHeMbGjWCJgPM17U42YbkwOVzC9u2SnfAsKicDd6W8Q4Xh3JXG
RGZ6nmhHRYvVpZK72XtSQuURe+L7ONivhvD718wXqApVtb6PUls9tmGpwiQ0AoosUmWn2ykIbQ9R
gMwQykmYKHzKYjBN567n1rIWWuKfpa1R+uaktivZGKOZD94eq36F025Xu5ClIEoNOYoa/9AaWEfd
5K8uDH6EqkN0S4m5FQTTdAwIxu2qqU/XkwPNBtDEAC5rM/+aoLAtJ3FGOjeFK97U2oyWbmaNp1YA
JDcG814Lq1XgzWziytR8hTxNIp7D0oFLKi3DBzGj+jTScsZ8yi+mkpCva2b6V/i9TkETey9aE5pr
SzU5v8Za9WI63mOdieLzYFsvk5rmj3bcZY+q7XBQKI1kLZuyQ0GTGYKQ7kGaFDslek8gsDE+cVsG
96AV37W4/lSlHskudt2sDNcfIJyIpxNXQzK0wyH7ZuZ7Z4rL72lXEqR2tfiSeEqJuGpYI76mp89B
E4UIjjCkHsXaaLT+nVQOsfRL2zsgd+UcoFGyEVabmnerSzfydXGI80XljPpYWJVA59HrHwYx/Sxy
4F371O9Ip/jb7jpDhDMpAuFfcm1CKvzvwbcxY0+4AJVpUsNj6xKiQ7OOhjJ45agHs8EQpJtr06md
RRLwn5DNSYsyKFSTCQZbBluxod51terucabRbMA3lFpcHWUv9GtvOKTtBx6l4SvX4IdisNvzdSEC
7X7qx49yomaIO1QC0wuqQ4vrvp0Swupj5Hblpi1tbR8RNa3E8WaSdkByfYk3uUHUjQtf1DyaVRus
gWt+QXQR+Ch6l+U2T6ZvAIenTavW6Skv+aGUuVG+tiMkmjE6wd9Hgsw6VJKc3Yz6ocWT/DnMrGyh
TmX76HnzRVABaouyZLZ3cV6sC3RXLnjV1YUK4HSZTCTcC28Ey1OCtS5cK3qUhdsmWxUk1MO1Fdb4
aYWyheIlvg5wFGtaG1GHChNMczObqmLFw1EWnt4k452sju5bBw/hVPveaw6F8r6HHRydv8l9DfXR
XemZHaz0uen2HhIEDYzOsrcy4GfPTOdBTrWS7q5VcZfh+CgejcS6DhJOoR8KI4bXe14i90WyydLM
v1ebWROBo8kE59Khz0dXW42FXd6TEarB9ACHLbfCsD6oUU5WmuzK3Vy7k+MN+RGQuKot/SSFEomD
0ElrHTKkjfQiW7nlN6c/7arejxZnP8bqqL7LsUag19dhYFZ/W0PapWkIx/6Aq+olhy1HXoaIYun3
XUsM3dbT8NMwJVd7qqLWjCA4Ih2z/c/x0t5Vef5cwausCMPbt10Linyu6Snwcj0hV0eJcZYPowJf
xcxadf3ezudQmCqNw9SXe2lybLjq5Ve28nYNEb5tWZRKRXil//T/Hu9kh95YMOhrAeeiP86Tt6Ng
G/cavmfJwfOG06SH4kLtyPeP3Ht7bgZhf8I/ykEI4pyjXxPqkXYjhnFCrSb2NlVkzx3n/Ir7hq8b
L0qQhiS5mWSXpKryHuuws3iddTFcI4YjveIiMNuFw0GOq3mBQ8vt7vW8E7tedb0dXz0c3b/yNmrN
ThZJPDYbf07t4LyhnKFW51tOS+Z+FBFCyVOvD0tpS20omKeore+1srsHjKKfq6GynqLELpZoaJdr
/rzWE05zFXYbAw6EQjGf5JBfEwbgnFyVYQlAQjd9HuAMmnQ7vOhzK654JuZp9BwpPYn2tb3rxITb
LmsG7yG1U480o/Q8WDo5yXkAg1LS7DsfCuGpaI7jDMeThT5fvGLLfvP6rt5KUzRf0IK5EDi1FiA+
YwI0hPBQPlNgQfVHd5nlrbYzvOF4bUr/IUIMx7AQcB7P3sRq0nmgOnAFECdccwjynmQBpPOTMYiS
tALXe5piOPg4vCPBNzdbjxOLWSifzbiBCt0vCjjHtPEsx+ah6y6iqVWuqxnh7He2IyQkwlJ5MvRO
f5q+Db0qqoUy5uqdMMNuh9CjtXIrFzWh6DUDn/OXiq6F5lrNmw/h8tLOxHcR1uZSj1Ku12EMRX1n
igdVi+pLlZnVRQtQnp9NGTzv1xHN0NgPslMOmyc5HhzRzlhsuOMBoSMd2DnYcNxXUAyET2qlwiIy
+hPguhnoIbuvI0ttmpaDYdSL32bKQZYPRUnfQneJW+2xqo1Laprj26Ry1cd9hEbF3CRf4HPCw+uM
RvJ1lNbgU3MaYOchF8W54EzDl3FCxORmy/ws2BIhLUljbEzlTk0mBAzA9g4Rx9K+DvfeIIK9bMoC
CQV47IG8QplSzLQ780ANiYtgJavQdU9oLM1WObNZEd8sNk0NBU8SdDVSoQH5t6bdfQcaRUXvvsKA
CRigMupT47X9Dgkn/A+9AFrYKZ8JTXTf9UiHWly7pAlcDKmftv667SxC6CHRfgem9CO+Og5UXTud
jV7t7/UqM146MhjSxFLPVqYaLwOteG7Jvp6MG9mnziPnvqKKtWvfP+fJPm3GQP+aZ7oJaPIgDhZ1
XNQL5ImJqI2ogIIyR17D8oun3EDcM5/hTAJNdxOfYCSa+zYNza89uCj4wFP9rEyIzvdxiUomeBhI
eb9rxWR8bf35I4c0llhuGD8AM0Uxau7QjGAhNG5MVc+PpqoDA3bdhi9oabMVzmsnUX+CrjR8DRD0
Weu9lm+0JlaQHbJjDr2mtYvK1NrViDlea4PIN57SBxsjT2fgzzzk1itrt2mBWajkk3nRA8f1u6E0
xJtv6+O6iONhPbiJ9zbAhBlkZvqFbQoiP1S6doLH8zN/prPgwXeHchAcGwh2P3tVADgtbtWVOyrd
sxLFUBoHdbaQvZ1ak4+IO8LIbK/BBwZDTWvEjxbptc/kyeMIhhxjf1uptsGr5/PCjEf8yaj2lRe3
h9R1DdR7YIcpZLO2+fDnonOE0cC8RPU6cK4hEvCq8U2CO+zvcbJWTv4FtB2p9kX1ymO//quafQ5k
NnznyNvddaGbPBcCrS0rQDK0HkJ1b4YwgCGf+RBX9nBBh3q8DAlUDRZAAWmShTWUCz2o25Ns4cEe
LtdeOSGoOCF0sCvd1qhcHt9JOexua4SmM+5RFXqVppRHyYNW9ICE5lRgAOr2Hm4ae9/Mxa2ZKiii
qE249mVGsewA1682K3POHpZtWSCEBo1jVCLbywIfV/2tHYX+Y6mbDgnpVrrRwNAtNVtRX00dGIZo
tA5OlUZ7RYCxBHozWLty0pACn53rvg5SKcjCfJVkQfoS2C5UQghoLAORJS9RVupbAfvKYuzV5KWz
4uAgMqO6uzYDspR0N3+RrVIBveuWsH6gOQcHSgTHo6zdCiV0CJHIdkQsy7mOrP223EdNA1lUgeSn
UNpnz0UWIPWb/iWso3pXDQ7KoXMzElayz3SYy0o1HV7yACoGz5wVtuZee1CcQzdA5pQIq3/pQ8c6
QinxLZtbGe6OhygaX2VfUybGyQ2Ls5wY+55xHv1gL/uQ87Eupa0gRcSieVHYjx4i1LLPzdjxmuyH
7BrMIH5BJbn2o3BEMHmT2an5LMdlY3sXVXhE5WvbvbkkzO4sgxZtVwM1hhevH7exRaiSbIH8ZQrw
T+Zu/SD7nAgYsB4N8UF28jNPF6lbRTCrMFOxw3xpcqKGlohm3uEnyIZBXZmRRty/cPaZV4TH4s9i
HJed2msHaZ7aCqIvYU4/h0Ua+VNQOCxbP9TrpRwD3wBjpmaaNoleXX425UTZL2dHbaSijIf+BB4Z
d1eIXt1xHMDnxJYNpMdKjIOBMPBCIZi+bDzD5aOajX1ZeeBO5SAnBEmtTjgXe3063ooJfaOjHpkJ
PK36VptbslPa4xH/NxnibrWGyheO+Lk708hiv7sNwn8eQhHTzgca5a8O4fMVIV+Qur0WL/NBJAdZ
BD7A8O6KfZSl0zbptSsts8dwtGc+jl9jZFVRovRg88fO7XE4ISnboa/oz+yVUf0alrMsmmv5+GNo
Vnr5iN5DdJYts02Wk9GNT5xeuGrkh9gvoWqoynzp6QTIw0kx5ieWeQnKeFyNCBsvI8jPowVHnWxp
dDk0sCbfuUVqE2n3VeJm17ZWuacgdaZDaurmRa7jFGzgmXGe5vXyKGwerNEDcs5LSBMJV9MOouq/
pOlqnxI4SwL4uuWbkLbOgevM6fz2Pui0fKW5vcmpiWdkPPn1yUevMjY949jMF65qLqQdpvy7QFON
oxxqlj1yUfylrrbbMDnr11hpT50RHjud731bhONnz4PQQMvVtyG0m83Qush8kdsn7cjUTm9ONTUb
Sy3blWtCLcdBJTiY5f9xdh5LjuvKun4iRtCBZipvS6Xy1RNGW3rv+fT3I9SrtXbffc7gDJpBJABK
qpZIIPM36O41ZWlu27TrnkY77Z8CbRc4jXmVEVYoaNNjGoc4u+slyyhTVWpKot4rvt09mYD4HjX2
/7deAEGQj0K0n+TkII1/dkCJV1Y7xngdop+H+fjVaJMYYqEFcYUbhZaGzmvwVQbr0Gmf8d+g+MKE
bCBdkVvNUfZZrPcvrjK+yz6fdO1Z15GNbJtQf3I68eZP1Q/dy7uXqPSt58La1EqD2jOXe1VcTzmb
c5+V1DbSsXmzk0M7FFS3iJXU3CzoTSfPPf25jj7W8jpRzHq1D6EO15p+MeadUTnvlorMeNai3jjL
lq825IKaoV8rOZslN/Sqh3m87Mzn8Wot/h5P/rZfy07PmKoHe8TsKQ0ALSVetJicwUFVVcSLoi/M
Jx5S5hNyBQIZPjffN1UgnjJN9y9jEe5kpxwW4Gazqn3S8fdZon/OIatd5Ry9MNrtFI9ieZ80aNWT
4+nRWc7xlNxB7ZUXNufX/OuFZdOPolNcha+W1WmXSlT1So0D7w25lF/4/k0/A+MlV4wE5jXMY83R
p88m9PEomwzARzxmNmUlpmOce7NqNpugHITkNbTHZtnbjnjzinTnY6dYlkP6XM+HysdLzlVAyGR5
kj5jJlI/YNZ6ki05wi5rG7F3s9nLWW6XRqdqdL/Zpo0rZm/nbJnjsgWpZfd72MDFQo+D+KFzBn2f
2t0FRMSA3LM8hp7rnzX1U464haBexg+yjbTeGmScetTmkIxbE5uTLCqHlZq33SU30DaNkrj8nGq8
PEsV6b26Nrz3vnpxUr34xI3Y2/Vdg8VkGJfkIBNIMfFUcwtVMCJ3i+Ipnw+m16CbOQXFXsYMTSPh
yzaodfwn6Hz5k0cSFnRH3mGSR58cVSD0ADGjPIu+My7GfBCZwFNdYKMrY7UWGxfEJIwLuslXNi76
4R4qjdZ8CLWrXrMuWMjpBVBxfvDpkl80lJofkxWLkzwojkuqS56iOM1pbvroDbI7Wt4H1UP7ezj1
XsEK9J9m4Lf7gcrs3vSi79w3fg6I9ZD3nPCU9IKQX3DePUP4xb7TUb2vmYVkr24ov0TnbhBcR/zM
soxF2qTieQxidz0ptnWKjFo7hOgpzbBq/4rkwiESPjgtsTKG2v4MktTZaJEYttrcxEsIQJsl3h3D
s/dRpyHbGlNkzwMkKZLJM3YiUYx3189eoRiKR33IopeJ6qoM13EQHZUgw/dxHuUbs1pvl5r/6yQk
BbOlmHDaHEhOF1rwzQqEviqaxuDXMKLth18DjeKDfeWniaz1Y2cK8VSW3kmGUefudmNV1WsUwsuP
LMa4FEcZiwLzEL5RibnNHnSdNKKdto+Jkx4GijGfpGJQ8AAntEmK0f80xuDR68HkKdxGL6TxUdSb
46jdaCt+GHNy0w8+y2nTR6L4CDLNYqEx4eGcDx5bF6ROwVueVI8ESseO8dxpOpbxc3W76kkBjZ0R
nUHOxi88Xo6yzF3hbYljSyO2sjgOv23ZU+V5a0C9H8cCcyw5zID9A++tyi4mSh7XcRQf8rJlHqdr
JJCAMs2v0q6d1is/6wQ9KozWIiRViXaTx7+wJ/dZ19xRpxLtRErsU6FgZwk6YF+P30SnomeqGeNz
FAfGrqA2mW8D3Ql2GZyn0ySoI8Rt427VJjChNTRd89B0UBjQUT+SXNXwt7rF8vDc+AkFNUYIc7Zm
KYp4r1ijcqyKHB2tPnVfQuQYL8JNTrIVG+b0MmuezF1O17dHjHKRZx0i2ERQ9E55RZ0+bOEvepqp
8u3Kg4/Ucb8XnVB+eF69pFiBbWPDQsfpq/E7OiMINoa9eEM7JpwBRiXQ3KFb9+FQPU/KMCKlVSI5
MTc7mMmPrhqsRk1rSG8boDXxm2CXY3jeQ6E7oNaAVnEjfwqHnkaf4tlsIHIg+5SgGM6BWULSpDOo
Y0bE2o/YHeNTDKVgw+tS1IqNZll07C+mMjUvRatqNxCYPpS/MnVM0Q+gqGazwF1JcJjWDVguWfm7
VtXFzjAFmLfBsD6rnJRrXX/lVzyskwA6ObfWX7oXjPBikMVEy6EyVrWBdV2EoK2iDfZBHqBvAMiU
pwzkNB8t+1DOh7/7/zX0Pt+QPnP3tpx+a1YN+YIy069OS95oKOLuq60CC7GxGVrEoBXRlgCoHVxC
Vwm+6v6sEtuZ7ktVwvgGCaNeSI9rWxfGLApsVX3EARCTY9VKDhX2K1ckp7pt4AasmIfGu8pY32bK
ku+ysekypE5hMPA9TNDfwVOg3LZAnj/Gyvrq5GX8WEFheM5SYxtwg2C3imlMPFkgkbnvWet2IEkE
iqE9eXrdO5hhA2Nwg34lRgqQGdiPpwaQxE4N9HwH7kZ5Cnp+QwXrplcjnp0tjTqltuZV71OBVrZu
ifgs5qaC/nHp5OErkj9ATDv7SYabbHD3cZHiI8ta4Z1nvAco38DGe57kuOIXtFz3QXbKkGw2eX80
Yfy/DkM/7dw+dtZm32qfZMTObeeJZz3T/DM+ly/x4NgYunbRDHLgxXUt2rT54CJXShOMXbVDDDeG
jEoTYoJyUDwq4Qhcha9GWPgPWkBeXxGfWR68q2IUL3Wd6RuwYvm65g/wYngzktauAvwEFfHiUJx4
MIvoNelrxIObftgolXFqhd0+dzPCM0OgBoBvFB/HGQOKmpS/nxI1Bj1ArxwXNXhbsAC8ylY/6uhB
pEAundK9AhIuDuDsrMcAKADf23r4rrVooXdZ+sUzo2DN2p7lje6oD20h9KUcUaAqp+TR94as1bJ2
qMd7E6gOu7L11eQi24SX+qJXpgerDE9eVWcfdqQFoMVitPkNL/3oTWfZ8xh6bW2re+iLgBoCf4iP
LhHempWovjWqscL2mvwIol/+Ao8b60feBeuk5Gse6tDcbNNQHiKQnYeh4DHD71+8YBg9i4MWxdVM
gmiXGopydnvt90FNyieBJsf+Hm9AXibm0OzHrNdhIAzDpzLllxaM8y8vjVeVpSbfs5CMnlUBdoJ1
GW+6ln2iOqj90Zp4YRVfwaem0D2kqT3/m12gsq+L8Zfhe4eRbMyXWs+rpTr67kkIDFCVuGoX2MpW
b6GRRQekecalbFaBZW3BrFClm3v1GEWOIPXEBnxa9UbhNl/Zmu3sxrnX0kkYWWZJcmfuZTEEb7nh
f0IhOfE2gXnNyyK+yisVLRyEvO5fgOmMLyNa0nKObujZzity69IOw1cAXe0v7BFMtal/UgzGEjvW
ilcLOs26Hs3snGok90WQZtuRPO9VBS65HAORf42dagdHr/mVlmLfk2j5EgV+tczCarrGegipW0mx
VC2C8WyqMe7cXqu/GnOp1oGs+nO2dJ5ncwv4kVqx+tYkiQ2YwM35xsGJTyDfbgeUGx6FCwJYjzAp
rvk7AuPvDkr2AmhUC/el3VRH1Grwtp0wT6NEYsbVUR5k171p6SGgKgfdsn/NyRJYFVrpKjseH/lD
NR9qMCcrreq7FZqT+QP5JSBsslurnfhfPSF7OlbsjJG9sFpeXXYSzbDPHZ7Ft4PIfVZHfbPBkhm8
6tzRlx7AjKzWPxHM8vatbFZR5KBCCGB1HqIKrJHIPXYUX7TwSEV8dleYT0dfm0+nrN7mXvdw6yk7
Lzx2nVcGG3n6r/GBcxlJsFxdE7desiPvk4pBOTVFIGVzM2z8emcY3Bw0r/Pf1VY3ViRNpp3s5UmN
82ze9mfZS1Ed5S5FfRZjWT7PlxwaTXmTlwzbqVnIprxkT/VrJZs+y5vbJWUTdYitMPG74TeoHuqG
bJUPHQuRMjVc3GPyrLe96SD6ClsC2b4f5Lx7U57dYyxYdrXbnKnwmIgJvDZFCiHc6JzH1redRwcu
V4I79ukeN4dBx8oUzIQcwf7WeUxmVCL2txYVqn+mYvSJKobV9Qs5Dplng6Is9+d42wetc67mM82J
fp/JGFul371/jftvvYASUFKYr5In/tlDzRWNcfvQDPAJUSKCIeu4SEsv5alpTqw65OltgBxLMU9f
BE6HscI8VR4qOV+e/muSdHcrNNGsxsBOIQoo1S7sAOpiJO4/Tqnvw9nQWFZWwHTKzKX4+KdjjG3/
Afr8Ug67x90YjVnuF7Nidhw4C9ndmPoZVHF/vI9TIj081OH4MQhh7xvPVTd2rQ4HPXaHQyfMDKm0
uT05yYhXc+6Z63u/WWT0y6EyeBt/a+umr4MLBASK6tMiUi+Zk01f/dyq1mqS4SYdhv2zrjUfMu5V
xULgpFXrUPNZ5iW671/TWlPwbERBjS97s6pqS2HZERj1jtIj/ij+gOjsVDbWEZTlbbScwuLSvcTF
i2xQ+2NWLxQcOHzUN+dryoORgC0GwstdRcXMrXPqOXk6s2QXfZ2ZJHlil19WpmBzFENN9cdXz0ib
a4G7zzUpsHgpivEDzQTUCTdlUKivzWuFePxr7XUG5/gSda8S6/z73DIQnkz96QJN28GIItc3vVHo
7K8QigKy9LMyWvukh8nwElYgNAOV3VMYecMLS11/17ICX8lepc6Tcz2532RnUhoaS6QjuISkXYZT
tdEM/2KMHYhGs3TP8pC2FLkX2OpiCqHgo3Nr3/vlmV22O9VM9EPbxmq7bZTQWxUZ2VU3Krqj6MhV
LDxPaY+ybc9BefZXzEl0qPRkJlmIGUiI6CZ4H8cIT01n+5d2tmmSB2EjFzxEU7n5qwPCADpXpaMu
7h3k9/xLambRme/L8q+4vJwX5M8jWh172RosHZse3DkkoUeyfSatz/fCzOFq/UP7kXHBJg0q2p1I
xJi9wbh76HbmwB66X07G5DX/jJWhv66uB/5Rs8p6Zw5TrMBmRqxDeC0eX1iewkRoR8p0fZ7jXxXP
p7TlWYZS6sJIwpMeFNx9bM94QMLLfDD1yUdDaFxpnVI8WKOHELEWZtoqUqIM0P3ca7J+6DucpCa+
KGCV+XTVGL6POl+jzOxSjN5pZp7IV4i3lHtww9G7oUU/9RnaJDtj8cSvxH5ljPdIgfGxxI75HSyj
e7A65AzlIH8oK25XpQ66gQvys06W4CHroxw8BN65ohx9dSyLehrfCRmuU1EhS2uFtzelYyaiKF9u
0Ici+yxjK36UkAbWKPWVCAye5PGOdACD/lck1z6juIsfAQvXN7zE/3yd2+vU4uN+jX6ALAZd+dBm
I5gCEs3BsVK90cJwVwEaNh9gNjarbEq4T2RFC11RaaNTCmH1JM8aGZwmi825jkT/bZDsD2u9+T3+
NkpOiFMq6kidAc396yKy+zYpsoP41B5ydkTH2G3rbde6LyR4lWNgDqI6y9Owz3wYVgRHfpDcNCA1
gPazOzB2EB35HoQe2ZDIU44h2ZFFnj0M7o/G8fAOJ/dYYDdG0VFWIv97UVJ2AQgo4d1wUIxgg4Mk
jgnugEAKBNVSn9GkFfvzmwLbrf2nu1Z7pX/40xxCNKkXUptNQ/+oXiXxsOxLER8HLWr87V3JrTHG
2wtEgirLw5/m7QooGA3I5aQ9pM6pv2qflhDGVR4qS2/PkRkAtw+4e3VBrexDu8KbJmuNa1Yn5jUu
fRgjioeN3p+Yyz14Vcc2hdf5UrIjtysP73IqjPeYqlofbjw1R3klGee+uqrBj0MjYqah5dGjYle3
15OhyjEzyrPtk5wT2RBuu0bfh+yxIO8Xw8louF91ntuxQi1xdECwo+WF+4ijWgmKXfOA0fNXShEN
B3+eWMhB8tTzKTxKF/r7aqz6T7f6vxZn93H3Bdv/PqSOcWYC0NVuho6NzwS+wW/96uIBZ0ZteD5Y
/aM/iuHQ8pgXANOIlbn9RgbW3MuWHVfVJTO08mK75Y8BU8r9PSRHjDr2nC2KvrtRIEUcd4VyRmU1
XHhBN74nE3TKofWaJ6w+rHVSKN7ZbTptZ2p1ctARcD7VzuRvjbypHhVT9KsoDdPXaSrZNHfCeUva
oTsqrQo+igKJA0yTg58O6Qm3Ei0L3ZPu+XS2nfm7U47Q9TE64Va3UNkYq4mIHvO5sBiFkf3gWPib
zS15ULgLHBKj+dFhshgt7Sbst4Vb1jAWPGtVW4l5qH3I5n4YKFtznBw8sCo2rZl+bASYQkraj274
YAsRI//IIeZpfG2Q7k0du7nI1i3uuwf2gsqJAsQ0c+3qL54VCuyqGa8mSXJ1EF9eULoWO9P2VR9z
IRzHproKtverqylCoH1G4fwey+tEWU9Gkq7kZeQF27Idt5TV+UTzmxLzYcjiZl8EQb64vQVXNVgb
WNqLWU+jv7RQpjgHTbe9v+fWMrLHnPTpf346bHcRkEkBzc9vWw5Hh/326e6hP5/w/g4i06EkEvnW
7vaSGdsNgCosH+6vGdk2CjwZFbj7q3ah4q2hwv3+hPKCVZj9/oS3v1YYOEj9zp/udm1d+Kx3+HRy
tLy+/IQ1wmn3N9nPnzBtbv9/tz9LjzNhFQ+/P52crdrioPgOqKj5DyFn52n2JdIrcbhf3qbsuBgq
JVoBwyufwR3NfFe1OBdW6zxRKnuuddv9hHyDxl7mAbDUPMzDtGxZWEr6kGOVunYnrAQaO79wYxLP
mU5GLpiw7yzDmKpnYuonRTO+yk55KAFjGMIdb+OrDtJ8QwJ0I+uhfRS0J6eIf9zHuxr5Q575LDgd
ddUaCmu9cpZpT4dhVUeO9hT4uf6EhtbJGRrlHM2tsbT7QxDxp5WdcpjlIVnPajtAB5MhXhMgR+Eg
eTxfQx70phjWaWcX/4p5cb1xLbu+3F5ljGpy/p6+kC8jZzVmiCuIVaQH2Ry0sX4A3HxryVlDg5xR
aZXIkf55vwE+VeGkOY8yFCH4sENMIl/e3y+a4b9yNYGNOk9Kmig423p9e6cyhLY7edAhDqj28YFk
zPiM/a69/UkA+xdbNUqB8RtfBvdseFn2UCsaBNbRDy/yTCS4+4AmKnayaYsEJfdSB4EQmk20+mu0
G6vDvoLteL+AHCEPvIKXjb9f4R624iKCjP/PK9w7krL9/So5JBT041kPqR0ayWqQ4nGpkNpm0bHR
hYLFWePHe5bziFlP7nCk6uxQbq/KB0y5vfWgBs3VAF2wop5jvSiBgzOokQ0fou6DBdZM47cob86V
03m/3IlaTRYMrAk7qsoszfxF4uisT9Tgu21qPxs8sj6C1HXQI2uzVx1ezypFX/UKdYmtqWGoD7xd
bWsFnX20lc7Zu5lT7QeFb66R29KGhZWX5n3nxzWegGoVLaZI81Fjyd8YXbqXPYPhzoyjjFryQu/S
8XSL2oa7GHgQrEFUZPwXNPwvZ8uwbsj3K1qyaTWWJ8sym8vZ+EXGtflUoj+0DetiH2L6RM7U9S+q
Cx4EfLGCAGWXLGM9bc5TbalPkVq/yrjjx8YqmqrmwN1dg1NprLLCVj7Bs2obV/csCslMH/Ce01tE
d3sz2PPTwPJ8DrNDPPbloL5EVzEFDjQwK2kQf3XhWW5YJpKEpOKbHPvBTI51XTRwlOfTSUe1whHa
oddwskONYxU6XbGexix9dS3KZ+2AOYJjW8lrgXPUwcrBd8hm10K5inL1l2xNSuOgkO6e5Uw0X8QT
KulLtJF5Fs8HJ9uBLGleZKOPiy3K7c1Vzk2j6dX0Q/VBtvgkKBF7QXSSQ5MeEGBLqn5P+kB5Sdl/
7vkpFOrCLOqQXD0HY9DCpWpnxnoKw9+xKYXPhcJ1DVBYkPaTA6NB/6d7Hmi1U3Hwxhy88Z94IeZE
Q6fG3Eintxi3FWDVZfLeKaOO/D9Pftk0CnKeRmT6Bx+Q1jtrgDdVlNEjdPXprRUrOUjL3ORiYBQt
W44ewWeyNFYC85TEEZTzFQ+UwHz9UePm2NuTc5a9E/VvcEj+6wi66iqM5qFqkhTzRSc8Tk1YkY5n
Ut5N+cYCY7GRk0ShKqB8QzYPOKwcUe/3Nv7MmJSHSPryuCE+PMls2SODBlhCsqNIwUx+VT1HpLXG
uNWvbWxUqC2H8TrnL7yRnf3oeBfqjLeWDFVt7y8zvOr2SAlWzy4l7aPWCCpeQ0EBEiHUV6X1I7YJ
XIlEsIuf3U4BwfxLE/U3lB2A/YQzTdy0i8fYLMXW8qaZMzcge6jwyHZbq56Z1S42327xtbahT2lz
GV1rMYsCuvTd8spiEae5+loEFqUWU9dJZJu43KMQtXeVacaTFOEaLdn8tU7YmvGl7L+TX1vdrlRm
8b7oO/NrbMJUsCCGP7cNWa8mCdOzoeZU7uIBx0jV9i6BbeQrR4vT99BSfqS2LX4mw/V2HUyvrgpW
K5+t6BvAV51ydVF9WHnThEvTkLxO2Fq9hPhBvHQ1TlCxnT3JUFTj7gtrA2T13Fm2abnJSaevZS/3
xvjUmbOf6NxboKf80hzv16IeN2e14uYk+203TdetzZdM+czctnsZu3RVIuD83gpHA34RGgvZNAph
b6ygxU6c/eo7OzGsnOIB+sQ82Ei9DYWP7lnz0uoJatUtPFhpcMzyGR09j0pyfnPQR4btqLbi2CsY
xJm4gp9nfYqVWgeYXFrTcJYxeQCKMJyT+TBFjbXC0okh84we6d4R7Co9sq2rSLTeu2VM9iIHB3oq
s45qnUTLtp+8h9ry7XOT29i8GpPzlRTcwR+86a2YMHDIvbrcwskMP3xzwlsicb4qEJpXmT5hsNNp
0WNG+QZar25/zaLxXcN8wqeysQi8DOvNsA8f7we78c41C50jZMbSWcSOG+8nxcJWdh6XhPbvwX6I
6rKpZufYgtW0sEjVLUrR1Pz+ZZvdxaZM+fOEIhsfawTNDlMPlEeyA7ox+V5NKCtJ5kBDC0hPgJoT
rILRDb+rVhs+SHbA3NfMI/8P8+RVTDHsHa0KL+oEVUCpKcR7InafAtG7T04NfMSxkOcjMqokfZDJ
aVayT8Ysp9kMbjNdZCsRcbyre5TLAkzgsqXl1Y/I9A7naL5Y7unOZsJFKtSF9RTgsYKEZsrGxGis
Jz2fnGtiA3OhT0ZqS2DMDZ99leQ1qo1RHK0NCCBnDVS2U1XRMori6k3Ls99nMgbNqn0eh2IJhiL8
4va/DCuvPuzCyvY2BLe1DHt+eHTt1qTYy90K6xikDNI+/BJN6nco+901iNv8YTRGeyHH15mBVERu
9w+uoaZXTzd/yrhwC491QGkhW8PvzHXKk4xzb23QzkzbfSRS/yMyKc7Pb0fplWSbIMG2lU3enfjz
7vreGdb5/C5QmDmWrf373XUspZa97m1qpFSiss9/lrZ2ISObf0xRLlZWPKhnr3HLY5kj9tj3Yfw6
dUAUyNPkP2GDL+NmMC+toaer1jQ8pC59TEDms/shbZVxa3W4z1rtv+NyrKmab77pBK9dZ0K8sfQP
byjRIcvi4FxqLfR41cvXeurZ74OeXLzQ0X5ERv4EKi59N3w+Vl/lyjEypv6MOgXMUTOoP8HK732W
0T80r/iCNZf5qlZKtsGJHn+gsFEfen8KZ9FM70us+Gs5FDkkHJ3con7JYX9vOrP1DypU9gvqUcNS
10Z+xKPZIT4+eqDaJtPeG5G7Y4MRS7Gg9ymrmkU/jckXUYTfirT2vpFJeMgR6PhZ6tNa5bYfLNzu
jOhJHi1aC/kbGCMLqB8bM0/xgA7UR8zU2m9GF/6cukDsFMvFDBvnkWcP8F5ePCMXkT93VckGdPS0
jYx1k1ldII7tsrzPbyOQK/SXbmKSxsBhbszDpyCL3EsRClDM8xlM/HrVJnm4bhzkRNYBimP8D7jH
SqcozeOVfaMo46dbb+PBS4qcJlzHNuJFlLtbrvPPlFuMv+ptirx+oOXaOhrCZpM4WHJHSqJcPKfX
j8kIUC728+prF72BP7a/JVXrLREb1878h1lnE6HlZTV3tOP3FB7y18jqo7VfsQ+wRiAqhdojrxZH
9rfJLGBktMFH0cfdJnQida8UQn1yogDLqHnE0FkvBhzM1zAz/R36oA7gPat6bVPtWQ5AkihdIOoH
5Kyuq62uhDp/AupFQDGB19UfNpjsnZKkxabCCMZu4+ANxX99n5huv3YGVXyxxnYV2tn47lWDuXN0
fENkvFK/NUOYfLbYuW1b4EdbzQ2tL0maii+GQ0ZhSFR7W7Z98jkm32RfDMd5w7ba2GHZMr2PRr2S
cU2wUY3qVCfnNQRvJJR38iXI79irUAm3hpUoy0oEWJ2xlzjKs2Ju3mOywwyq/29Ib7omfIrWXP01
dwBpf0DHHu8yJP7koYrAKZdhYfwrlqV9fuFNYKHtG3gR/RmMtTTKgJHhoLMtfvwV1xsot4HfnP+K
e36enVsQ/11sjcsa1vKy7/v3TNTVtZyZiw4aPsc/IVjv9RVzmluIKltFEglWrMK2NjBHbVXgqHf1
c2GsG3NA8KRz3U1hmMXZZae3gxU7HNWG/0/K4t7et9zimOZBt6tR+TwLD0WdJi6oYCi4+MVoIT8G
UY0mgFf5z6nWoRAbsRiNdPUBGEB+qSxD3Vha5y2yTHhsrG9/C3XcoZHAztSysouMyTMvccUBZtCD
bBlu5CNllAbluaYgFSZ9drnFoirFQjBVk1UwjuozZHD/0EwVAFbPHEv2esESAHR/lb0iaTCnDrEH
lU0jdvpTMebf8ipVn2uzah8QWzwlvodqrx6FVHRFvJNN09T6RVZE3q037Ket6cbeE9VT/6XR25Uc
5UysXyqTdbwKWxHgF1ozo5ioE/ZedAoqs3kLzWoZjwZyzDaZwsns2rVstk38A278+OikXXzN2HuK
JgEk6prGurDKBt1LJqW4VeVUTHZqjr+rbYn6qXLIAptJeG5nVdq4EeG54+Ev++TB75tq3epBtbYs
bUoAQrePprDUrQ+CZJ+FXnqRB80s45VaWhjaGXl2i4XNlMJW8gNcQC3gjPNgGZNnMDirndpS4LzH
PCXwVqi9aAuQh8U0mz5TG5k1eFK3TQ8RpKZtQvuRecjZdW3LDcp9dXXD+xUmBx4Yzs+o9H7p7aC+
pZUyAUuqgwve5c4ORfgQrUXLfOg1+LuFUZRvWlSE1DfK7idYXmEY7i+jil6il6xSTZ5Qo3U7NKmN
Ql2XXss4x9L0P+Pd3PlXjNwGjivtIhHBr1L4tf7ggmeGkqFOaxNgwTmfDA1sZPQTgfMRVZdxPMqz
+8EWWrrV4hYWNfZu7nwIWIfAepxPI6N66XQqxHejNxnXFXj6MnYb/Gec7L0PHiqtXCeq6e0U2Ghb
zFZH0EZW+K5rioJ2oCr2Ue2H70Gcfg0tt77w4A7fzbkKntRvvmcPpIbTZzllKmv9QMmwX8pBCTtY
kF+wPcjC8kwZeWxMPcwiMdjGqxWZOFPHY31JND3ZaWqZgl8wrFMZJckmqAbtyYYktuyhk3z2k/1E
kn0G8rP8omi18GCyhx7LkMA0qiV0x+bJrHmCpKWmnjS0ag+Zo/i7qVSnSxFkeH1jZPrW9+ySiw/u
OenJFAUlgKjuFyS41HgFvDU5+TNNym2hQi5kWx6A5EUgHNoJj8b4nx55DTlcjrnNkW1dQbG17z7H
2kyvwSx9rQ19fhqy8iJD0RwCgSDOUd9sZUgeelNvL+QKFnLOPS7P9FkT+xZjxG3on+sjDba9XVBN
ydOlcX1xgiw/yfHqFCobT0w1QCzD3QoSW8epjMpDk/cuKfg2ODu1YWzAxMWP6OI7KzYu43M+ioaC
sVHOz9wCcybDXzktvDMzNrUjii2IGKSzWohWNfFGBiMtw8Fdnjo+Cs0e2bTxqI46EDSN/XTut/Vz
1ycgwU2PZHWqplu17RFGHApzP6ZVuc/mzGSEIuNmcqvksVBkKlv3X0w1T5eWWpcf+AgH6ISSWuwQ
JoXNmbFUHrfevIlaACxcd32J1JiX21vbGRdiBnx0pRIe2IDj9zY37aD1FvAllFOUpN3bn2GtDbrQ
GWDM5IHxe5hXWx6mZQxzuZqMy6tZ8zBwLf8exirEAicwJae4aaqtkjgU9+NRfw4tq7oG3MGtJhDl
0tMhBXQoEhwqN9GfbSvTd7kvYPLPgx3MbZ4zqD3zULNI86UG1m0nh2pqkxxaBbi2bJp2g+GlW+q7
3qYkhGyQ+pwGKGsKV8Rvhc+up51066OJWAzz3699jSekJIJG+6FkHWuuBKFtchULhzRXtPCrLdsM
TFfB06zrOC2vilKby7qFal5FHRpNbUrqkCLAV0jk5zxoyVtEzs6vcucX9blXb4jKzyIVxdJWSvPJ
ACW3adBRPVtRbOzbMTV2WDB0D/KKSP1kiHJ5qGZ3Q/C1ylmd8uyac8e3K5Yp6J35imbnFstxFik0
gUXt5R7nv+2C/opRESsPQUpqexK7/8faeS25rTNd+4pYxRxOlbM02d4nLNvbZs6ZV/8/hGxz3qnt
N9T3n6CARgPUaCSK6F69lk+RYpjpfYrCzpCsE/iHYOmWtDx5COo8eyma4iXrNPUyuG36wqvMADca
RGSmyVHKoLqztfIgZq2mCuHvNNqdmCXrUcDu5Jroc7KWMKyxqYh191VzAUNTgH/X4s92IJ+MSXXF
tDieeK7zKdXNiW40aC5OWAHMbBWX43lNQVhUtItKs+rv48b1pPx7Gcc9ABEoseS8+0xph3NypfJn
UzfVsI6zWFt8mPgwNMuK0xbFkcI+BhncIQ4SgsmoOye/JgwN+TqH1tDghF8E/d88kUHI3Hc/YD58
RVDc/+Qk8ARTV9Rdw7g3dhV1OdS62Pk1ISG8gmbb3Jr64Cz5eeNtn5qGAoOjqdjwyPUa8uLCmKGK
irD0EJGZNlx+v8ZgEeiefuqqyn12vW76oqg1wowMk9Yp12VjIHkxOaMSYG5HTYduYxr6jQOPM2LI
962s3GkuvtS8iKUjp+JHCI+W1uRq1k235NEn2MScJ6iL9MZolcccPDNN6rW3JuH2U604N/T+Akhy
j/JDAOmAscqjofsu58pTSpbxi9ua1UK1TOcVBbNhieZu8iQ3crCGeProJBY8gf4AZ2s4ZvseJA7M
J4qULeuyPfCoYYNnZ1ax9HgrGXa8yiI3fUqmZiCzQKbhQVhk1zs51riXmTr7vumcVSUzRnS7KZ+W
TTdZARHq5JWYLwciwlkLX3HVuOeQuPyy0Ht7kfryc2RRfWVCybAdSD9tTDctl4JZSBAHhVMBbJ3l
k3Q8sFZ5rNBXidVXS+fPsyP1KkYyIXSQ189oqlY3Bc7hQ5ml5cpLLePz0GZ/W4mRPOROJV2ghybp
bXR8j9B5mKKRD2STq6+J3/xt8J595selQfsSWECoNcESxuYbavPdJaOIaR3YNkhix0IyU+mqfelR
bu3CNzmgFoTAkDye+Lb8pYzcINEBQfGubr2N6YCwhO8t+NvhH6OVkrKLlFDaEQD8OpQQmyc6BOQF
fOg/a1lgiEzV3HrTB93dInWSbs0ibx58Mz/H7qAiQ6Zx9C+Tb3INswtBZ/9mhcVDJ/nhvu8D8wiJ
N4yQU2PEVy//khV+7S28jnrRLGh/dOpG1uRtHxTOJz9zu3WtyeXR5gBx9XiJy7DhIUuDwWGD6rZ+
LcfGW3bEIqkWKkKYoh0/WtRNZFH2KV81pRm/KJPEKuQpcIpaec4nathksv3mw7X71bYDmFU6Cs74
QQm3Zgkziisb3ZtjAtcqdb/95hnDtvQKEneN9tymukOVnvTgmemu1iFbGCxIR4ZIXdY1ItNd4tvb
CE7yY9ZX/c60pYM7ZulaGZzjGFftQiboQSCm6TdtoJmbzG0++VZao/BuB4sqHYKv8DLdbKOwvud8
eaByRgMWGvSNI9X1AerXg0N98wWHScycCoVLOoBLj4CB9J4fPogGgjLlKEWw0k+mSJKgFUtsY01u
Rzl31qCc5S7/1Nv5rTBTovFZ+Uz5eHyF2Fl+ySQFAi/FuqhhXp0Ho7x1IVCePAnDY+B8D+UmPcmQ
TjhhP+w9CwYU4P2ZfpIubkOlom8mnztQGVuw6VAzTUNpMK9TZOvRVNvu0pg1hesSoDZdCoNVKTf+
UXWas1I3Npz1E+JwAib6Dj0eEf6Och+M1AB9gbCLhmIs8PTCRYwdv/qLh/501brDS4+a0rWIw5da
yaoLgVa+SWNHhq+r2lfZTsMFRRbJtgzav20yIQ/IBGvnvrcobdT9YMnTRnai9yAmIY3vHtresg75
GH0lrI9HpxjD3gmifHEfB6rVL4ZKjQHVpe067+3itdDCZo0MZr4VQ1Mz+flxFPhlvZH6Nycfll1N
GShRNi093rsWp9ajq1Ppt5xAFcfI0x9JBUtLv0N20XcOaTXciiE0rnYCqrWr17qj/c25rljIYf21
0432NtYJaacMms8y+DyWfA9DSV0OTVj96PSnzrZg+Yl851SQZlrAQtWu+ojimSZEijyQGneHNB4B
J77OtwQmz1s69UhD3xI1LijixCQm24xCqa7jXimGsqonF0kpv0agejKUzp7LSG75DYIWSgytwBvP
g02wjN+5ZzCf3WPSZEvKIMznPJOTRQBMgMR5/15NbpyGcaTxq+ubX/5JTE54iAmHn4e9NnD135p1
FkzZQxD/KNzcPvQF3I92g74NVTfJLtCpsKI+k8rkEm4yjtzDRsu14jrapUWxpdwQw/FuTl1ku4xH
9WNqk5fz+frv+A0hOZdBpQDh4XiFlDlbu0EgPzZjZKEy1MnPefxQljyATnK9D20bhrtWRxE+9Jz6
OgRT8sWJy8+qm57lgm96FPeorQNnIsqlLU1LS25aY+i7xh3lHVhplMwzNV4rhlXsFZPdAHdPPxld
QWaa51KqlteqXJrf7Tx5UgZkgqpMlpGtkdadEeY/OOVdfO6Fn72WV9j5UQZFU9DsyqG+2HyVtpFq
d9vesIebbNneCg5o9U0mQamaSfgjNc9ksoCO82W+mX1tfbZ8eE6LVqkeSTA1myKuM7AuJdhowlg8
c1W3rNKbZVpZ0dci65d+VsbfZb9EBCEN4hcTaOCmhfrkOI4aLC0GWF7f6RRy+sNZrXX72XYchVv2
hihX8SXwDco7bbk4uHpngSfsvitexI3StoDiG5UJEL4Jj1ARh2siN8Mlccx80RrG11DJvWdKEYed
AnHqFtJT54UzOlSRqfcNGgsAhGkyPA6J3lH2U8qbMm2bN3hRD8IjMOuRqjXic2pXZdumr3ay5cV7
OCHMvUL+4cT/MiL1V5tXqCecVQCR/7rpCboPajCcUsK+iz5w3GdD1wkHlf1hwp50GgzBRQ9asK/j
cwBQj4qasl6XBjLVHu/lykTxc8+Pi/TahKO/sFub9Pc0WzU2ijOG/izLExepm/FQVPNDWgKp0PS2
2zcN0evRVtLPTmx970Ca3gon1G+Z5v+NWHtKAbSzyMFRL6njg2HBkc09IlLDtm+j9NFTp8h11lTf
TMizkqBRvnPK+V7IgfVSQP20VpTosz2U+Yq8p3NLpgbMMkyq5I52rimpEvwelbIaSzBLvls6N+Ho
OCbQ/JAk9mzLpd4k+suNZdpFuMXElW72fe/7ZrGJuE5z7duOYLPk+Ws7y9Oz5FUIEIwxxE+tFp9A
XfxlAZg8B5qxzvzqCQrqYKmO6mmsnKOeEMe1HFs554i6L8fBV1ZGXfc7J67UPTokwzWfmmCXDoRc
QBkEu9xzgpVuNuqbOcCnX/b9D4rhRr/jxA6t1UtJvH1R1U627iBI4nYZe+OBDMLS1yUDoahc28kD
ILa4MBViNZ61cyMpXfKR5/uqxJ98R4UGxkYERpPz4TRSrLpMNNLRoan1q86IiNDLg0VJXdO0i6hu
niALSnbCNjdUhf1yqWy1W3dWpy14GjnrpAre7KojDGPpwevERrlqE0O7RY7vbHyKs93E2JKRGk8U
GKU7z0DxplMLGH+C+tyVWvIEowLP1ajsgb3S+72wKQnQF9hlgYNK9o2jgPVdUQlDjZMcmf3oaTwl
ozbxRZak4eDr2XgAj82745LBCCjqPzVgj3gQjD5JFWmHjiLcdQsB8y4pevtBRtBUttSWQw9K89S9
EisNOOP4QbOMvSQ4gRlO98FIwMIG5rEqrFFdab7jQu7SPXpEwx3DJIU/hpJ5rkEoutSrPUiZlz3w
LD1VSyMbMZo8NXmgd19MhAAQN/R5yIvr8gWVL4Lokf7M58cEo7OE4T292c2kpNy8WBQj34h8Jvem
IC+9KmAIWw+Tl5gIi8q91Pk3MUDaVV6TMI1WllWONximnIWm1D1ZFm283W2yYW7V2NbBv+IiJjgt
6FcDiORkybswWsoGAu611JSn3rGKU9PEP3sxVAvrjOD+RHoNSFn43LvcifhcxXK7ifklPJeGg7K2
bOTbRHFcqipp+Bg4+6a2iN+n49koTX4AkvChLqSIrz+3RZ5gLTRwYehG2IQSktKwHoSttjMCjRW0
paGtckyqXJJ0RHVB/W1HOU1XWTFcGuiAbjLMBkvN9b0Hn1e9JTQXky3sYM33xpsNmOjEl67qlBW8
gjo/065+dHI12dah/rn12+jst38TBC8vcTPkG8d2YYsJUCCqXEg3RQ9OZWhyRHduauvSF/1A6BT5
kd6UTYQmLPiqpfizCyvKXwbyFgtDl+pX7vfKsg5d76mwS5TawtK9mjIfiiCCtCeIjmaDGrHaGPy0
TEPRdJB6UAXpZH22EFNqT9w67VZSF6s3rXoMBDmTbMbI8/AG37mbZMJxe6rCSF+MFJVw6lWnUB8C
boJgSTSFr/BY4JvNRvFk7U7gVNYN8qu9Cr/QROEk/Dp0reCLNk9RBo9AHnrxqrEU/VAH1Os7gLme
Fd+sHjlOL+Q+yZ5hflwDk5Qepgd1t6mUNy12ilOZBO59aORJsgyHLtxA4ILGStr20hq5VmkbA9N9
rPTsG6UTYMTSrjvwXQsWHZmqByOLwMs58bg1HBfAVSm9+mhbPXZDstSbsnr2hqF8zhL7lkMmfMk9
qXx2tM5YtsPQcIdlaNuKuyVFEa7c2r0YWd6d23xwLyny8vBzhm9eEpb7QPZzCje86M2MiE0Shwx2
YjaijhqMPKkyMetKCFelkfQk27r8yO/HTph7q01PsZ+BbOKgCUBy9CFvIINpaFW8oh7CfDHiCAJv
Fe5wKqrMl6Qi9g3QTF7Z09AYZGWbZ/y8S5FlvCRUKQEJVeK1WKs6rbeF4btZ39c2IIf5tddg+MWZ
J7xqk42uB08aW0VtH0DaTv2XGKqIVK5h5pc3wjntwKTr0I7eZ2UvSgnd+Pn2vrbv3RWEP/JWOGsU
U6xK33bvs7FZNSuLMvudcJaDDtBTO6VhxXVHX1rqdR1twY3uDMtpr603WJskGPOTHR0zInTPqH21
itw9T5U0z0nZv5Kfc84ZzAI7GB5g19f67trU8Z6SdudoaRJsLMJWK1+Kkcqsu6nVuuiig1Rw5VwN
oC5N9SPZkYPd2d1V+KdlEK84PwcItqNuYqUdj3gBeWI5jJGtI3eRKP23NDfaL3nuqwija8aVuvRw
F8AbVZMOuzVG9NLISIWZTqoeiKm3y9DpvbeS0PFGg+dgI2aVCtkP2P5QF5lmMx1IX5W1Ny+wtdfm
S1Uk3k71M0jLO8J2YWKWq0oqyi3IZX63bG8cDg4yFcY6NKxf3Xjq6kpSqMt3Du+6eqLkm2iq9vKM
R8RtvVeTP4+i5WElQQP0qvFpe3BjhIimkWR0+jX0hkcxCsc0uxSg88QIjJVx0lDoWQQTY/pYQvJk
9z1859OuCHRqm4ldaxWaknYdXPlno0t7S6LkcDbzwJ8fYhcw5eQ022MdzkV/CMzlh4nMC+VF4SbD
dnYWLsQjOOuYcM3/vpzbcmA0SkV5QZhgQ3338NkeTXc11k53GpRUPssq4a5GBTgYckb2B8gmgklR
SDTFJCskerFmTDwYCMOOFopCwqb87sXZlGRukaf9MCGcxSysvYh+TDuLZWj+evAoQGSxHgFR33et
iC0DeyIp1SxAMq+iYUwPWRX8bKgNTA9EvtOD6M0Ts9888cHvv3CZtwduBuG92H9eJ4azz3yl/8Ll
w1bz2j++yj9ebX4Fs8uH7StP+vXy/3ileZvZ5cM2s8v/9n78cZt/fyWxTLwfSjug7+gHj8I0v4x5
+MdL/NFlnvjwlv/vW81/xoet/umVfnD5p6t9sP1/fKV/3Orfv1Lb80ueDrUM0d6BR7tg+hqK5t+M
301Flc+qlBzhfdV93OhR9n58X/Bu2T9eQRjFVvdd/pP/fNX5VcsdKjTreeb9Tv9pv/90fQ4zHL07
PeTpfL7ifdeP78N76//1uvcrvv9LxNXrYbwZRddu5r92flUfbPPw4wv94xIx8e6lz1uImXj6l3+w
iYn/wvZfuPzvW9lOCXVuqX0ZJCM4NlI7MSQCNjvGvxsxEw1DcVC1mzALi+hVYsHsa7pleBTTJQmk
vRMjy6Z13mOmNfrSqwxqq2pDesiCGAK1un/mFAyR7TSKcyoJW/At07xYMwa6eSD7/kPMC7sLT9Rm
LGHEEjbRVD1sGaYOCKyGbP8EXfQVUo/4WthSvO9sB8Hnjjpf24zuDQyV8TlPYSCdvLQoQklOzAaW
BJzNk093m5hWI/17C4CKyFkDtYzYKvd76pxzVV7fHV1YJVeVEdjwJBvUl2QjEjuc7MFhIqa68SO0
XG34bgzq57viqhM0IG8fUt0zDYfAKq6FEhdXRWm0racXQNfF6larhp1bgGx4t9rqHYDJafMZckF2
FAsrM0eWyKgf5r3E1n6nVQQ1veN9vyApmlOYxtDy/rqkcEv7rj+rPFjc3fSRI5ql7hy57CliRi/I
mxTq72L10CNTov5OuL6Rqb8ah25r8H87Asr1Tn41adm7BouEUSyfpwtwIo7k6Ieka0BV2HlB0WkK
00dm7fPC8u8DRwkc0DCTPQeOC8EVwav7CmGcl0nWGC1JetTrd2vuntVQrrs4SY8fF47K4O+bUHr4
sJcYGpl5JtJt7JXKQKs+RmhtlDvvEjSJdxE9wF4euq2lt3WBzJLXZnaeEH6dM0bnkcrSyXVeed9I
ax9tO4qJmwb6QTQjobMDysj6QfQQTBv2iZQsxGTy200MXV33UgpOWJFRHI3YrLRoHRl4GWpjPsRj
TaFeWklSLsLaIia3BlOrLcXEfXZyF71ulAl5q95J+M4eZJzMjZRD6QFe46fvPBsp/hMiQyoB23+Z
1MZM3+mq/WW2m+AJVfi00owsjytvxcx8MQcNQ1B1HRQm06v+/bruw5RSPUoN7bV4EYblqbwjZQLD
lu0eRGNkGYr193a2dpGJNaMmhGjh5JuAbEH4ekD5bow76d0GepETMIi7WLpveF/0bsOyh+tVgqFh
pcKMftSnJgzz5iiGojc3H2zU6UEby0FsOU/8TxvMy+7XUHtnk0Ftl3LwKftTwhERBWQ1ufmyn95C
I+V0FSIoISaIt0VoUCNSm8GRDi+tfaAUAHFKMQZ7+tNoGf4zQgvyRthBjzmHecXsWwphS7GNWDv7
fBjmXk81hlPvRzn6LDUpmYzcgMlND6OnAIDa3rYIGsh8wt6KVtsJDwq4HM7cjn+zJhh7mlFdl5tx
CaTKgsJ/gpO0E5ykGQD15GNuknqcusJYTzOiN/uIJVW/sXrkm2ZXYf6nYSAgKvNOsTxe3LYeHkbH
uOl10j0XHLgPua6W66GM0y+ebpBSAmBF6GyA5G1KQcmR+6kwAK5GBfRrYV27C6ke9gJsLFDIoqkr
210ahpOsZ5uALadU1a0T8FtLMXGHJ7uOG241m4/+O9CzV7fRHubFr3fHhiruKoAxF4Er9+AUjnPg
5KqnC9EVDVzsBhCCCk37u7WkCrovVGOjzZ6QnbrIcE4+5I2QiZ0asdwu6gCAJWGB3Kx6GENTCNXl
0auRzQmqS5nD+yx6osmHhGrbVAfV4VY/J6LfvdgD5ACTs74VzrKmIQcd+XCi1lZ17dP4NXQdC/Lh
GMipFA/ohvyyhaSyrmLCn3p/sid9+hr/3iNqnwlb5qfayaMz3P/RuSmtVeUQ+oTU66dJTI5FN4In
qZR8DwntSR7toVsIn6oDQU3eE2X41ImoD5z2Stq6CraiGzfGdztQs+07m7hU+COHF/wk+hIh077X
EojudOeQTE1vKjBSzmPRQycYXRKz2n20S61z+Cdbb/juQUL0CU33yee+q7CKsVgjmnag9GQpZopi
kHdklVvDVG667uevNfFmXwbIbsa+/kLUozab/NXzUhkF9Q5cv5y9KkjIX43OfBIrwtyOz2XOQ2Ou
E601G240OiXXRz/13aPoJV3+1+DZ5kaMuqFwj14FJJkf918u4e/ebOuAmaKG46I+Mc3OE/fFYh+x
44fL1VTrrNI6mTjx/2Xd7PxzbSCjQmEFG9kPsm0x6t6DJJew0BdO/Ino3Wej15UfiGs7hk7q1/bC
p9iK6s9OG5HSCVv/0Q9t7plGKB3N2oyPH/ZpIP06+l0J3w0f4pMiV9a+k3LiT9AOLGrEc04B8hLD
uYEVcNOGQC/BIpjlWxhJzjqGrWthESgnYZpEa3jHmlMzNSTr3jezTbgosrKOSlvaz3axYB4KN2FL
c83cjZGDVtu/bGnk4/srzOu1kHREnSQ31zAohIoRd7BgJd+KYSznycVJ4gsA2yhfNilqFp6P2pav
1fB89ShwKVrQLyDV6kic/0uTodeL3qsBt/dCTIWdAo+16OZeggpsQVjtndEtMnOtdSEoN6dqNoES
KVPJgf8kmkaHQAKt+wcx8goIcGaPbnLr8Ais8ZcHT03gHxXkvZUirVakHb1zKUiSijrmsd3N+rUw
Qp3pnwdBiBRPTsL4Z595zexTTbRLYiIMNW8ng9WDQSjXXuAKiVwlf2krlOh+DX7NFFIhbVKqoyiG
me57mpetQ6gcluI2ON8VswFmXH+amG33++g0oQ8ugfTptiqaeat5Yl42bzU7Zwg2Ea9NUu7r9fhE
rX+/sMm4H8YIvRg1sTxyrZQUxZbbFMsKrhK/UR/7aRJiDHvZKCCzhW8vmcYxqCa920xrC9IqwdEu
1eAqZoOc/0iaQGMuhhaZ+Yvu9ZOQkPxUDuuW+pgKJB2QhUnu3M60lduY/j5F6OKUWLBwcSbKo5Xo
Qiw+VAs7A9lJGWq5qYe0rxaFJv90vc/PS0WvCyYOhoGzihgSZaeaqQeEF0nZo0218cWtNeV5IOm5
1CJL34OaUp790rJhu/dcFKdzqMJkvVuaU/bVQPJ1b2jFt2KUbY6rkw1MowcIrCn345SHFY3uKfo+
qOtvYtRMOVvhG1C684++057zctET+yqZVO5h6YqPfdQV1K/zPKXwPlz1EsCMsLUK1Zq14zrbscik
S06d7nqoW9Tmei9f9lWiHEbRxBUAp2ySE1wIw7upaT6D6+PgJe3PnnB5561Fwac0k8sd6J3yoMoQ
S/5WGxSSg2KYBdmRtIh/FKZaqBJWCakzU04nCv5f+oTCuTSpnJN6FegxkoXvVvRKfjRMyzveNxAz
8y5jCt316vfLGNqKRPnoxUsjyL+TSs2fyEAVT5IU/0Wuvz3p00iRjX4HZBIpq8kjL9TiKQuaFdTn
4034K8WIEHFPiZSYlAyzelBrQvfTcrHIdWMFwBFa3/cL2HFyTlKD2n4tz5cdoZKFGTnZUTiDIhj3
6kClkLg+ChHyfrBJS0JcbbXaW1OV2tmSgMeKoeVBqjzWVOWIYeFY1ULWI+ucepL89nNN2yraWUrg
GXcLR3ub1/AQG95UFbU/H07LwIq/JmBwrtnUkMJUrr6aGOt+Ui+dbWIi0TN0EiJUfsRQNMLF14On
HnTiYTaJHjWjvUlwZt6H3KF9cFMof39f7u6pUmvu9g5Y1+kliKa3dBjUU3/buVJ9NDh75rANqPVR
7cud2XnDzlbqGnpaTLFqalStiLHoCut9jVhuViQRgeIW1dofwT83dfYPCzKZms8okHZKwxFCNHHr
uaCupnElS+rdSLnLz+nZ8YNtnFY0ZuP8XCymdS1Wtwq4/I9bG7FjJ2h7/su2OaUvO22AvxFekHgV
oTjzSWmcjl9aHZFO08s+KfYLpMjWK9Rm5bkKkQy0+jj9lLpDvrY9yss5YkP0XMoLK5OVlTMh85GC
To/GhNwUPWEbAaIDK55mRJP97okhNGlMO0YMLU83/fBm3V7mmfkEL3VzU/ykvamK4a66DsWb2WbK
hXeucncrTB1Fl7DMTpSu2mD3e2EUTQgxxNYE0DHxXDe3uTGfwtrNbqAzLY6KBkWcWVU6AO65YBGa
8jkxQLNRYroKodfc5WSrX5uKd6gKDSSHJyVm6n+prnab+qhPw64GwUqFsHsSs6btf+kGZ7iIpSBg
r0mpFjcxZ+v5ttHN+FHMBVK9AIETPyuO4rx0yA/D8OKY0nMAU94NwGZ1zFwQqdMogdrg3mucGBEC
pa32YqI3vPLmlHazg0mL55HJeZ5ofGkvK3qD4AVuwhccm7dpPIAps6/YHRG5IvL9++r7nF8Cx5A0
ZS15nrtxOh8egtjLrqKRDaShxhoBXTFE0PjnRJVXUNPIsreZndNpFsmJbuVHOdRzv3eJeiW7er7q
rLsmRyDo94RYYXRE7ULJgoxJlzYmTNt7rmPuUwXVmImXUp6k9pDlQitY0FrO43ka4UIIL8V4qOti
V+kUL/vRuM3I/8Py5LU3V1P5vE09LTqHaABeySn/tIRu1k1RH/5BwmGaaPO6pIIBMCnR4rUrxdTp
hw48gRDQ7juntm7D1FCViwpwSXQsVgLr5ieGdTMU19rWfWQtZpuuSMqJCqejMImlwhcam0Wdqj4Y
RXYTk4rnBffLzLb5Mk5LxXELN83R8a12T2E2xelxPr6ZPHKvEr0hHjkNbdioKNvXH/pWqp4i3dp6
sjqCNWm9YwzCdBmIoW5F67jxqp2YDYr+S+hOqXrQOS8Fn17hBbcKxPccCBGtYOuiUtINtBzBVgzH
sABFqfjOWQyVEsSnlL6lmt9c+KWK74vQZ4F5GKaGtfDKNUNalCV4fjFMLQg7VQS39YKPrZlnKC1A
B7SvcivdctPVnkg2cCeHSODvwIR+G0L8r3AE9ksLqe/rB18dngC0WPBNY1TeeXxcUbzrrGp51I7t
1IieaAKkqI5W4bsFHOjMSMCtFq0W1WsxjMrqUXPq8K2Laid8ztOmfsvl5rvSBBvbKoqHvJPVZ8rS
gUeWFU+Kga8996A9Vp7RuVsxG+ic91Et0QBg4Dyg/H2MXGBS0eRcEkO8UQJ+EJNifVh8i21OQ8Li
5+Fnr5RguJ68pRxi/xFiedkw5FXMV+1RNBRfyYb/2Blt/kgx50gsSYbscnSjeGnHHFdTXYcY9bd/
3WZbzTeMi2qp390EQbK+U+Jrl3Gn5HESdnzQiNdmasREn6bm3uuTl9osfpmmBWlq5+fSDJd3/8b0
DqE/nhtBUTqRz4ve3NT/YBsS4z/5zcvCkM9/JtX9So+9CKy0C+POoFMxPNWcqpWvwhhEI3ptTp5k
IcYfpsGCBjs/cE/Cft9BLPngN9ve+eRwdWz4PnxX5ELlIYMLv7vSvET0Pr6aVCc21PNYt/ijo9hx
3lv4ab5krAvuKjB1oxGw7GxYpfnURvnGmLilxRhqkwDwMIDG2db1GhpG78bTwkYYxZq5KW0rPOR5
Jz0AHDSe2ir9JmVGdxIjQq7qhrOZsWr53DwhHLILoqw/pY2toJJDpcZghir6pql6FTbRtKkByaWt
ZmsxzKUR7G7Rjntitnz+m9J/BQ0dUKGmNGgFZulGd4bmHEWVQ51K4B2kifmVTQlcAxDyx9IDg+75
V9EzVH5tMqWBHflfJ1AZI3rsGm/Cbo5JCA3F5KLEP6qORJLYI8lsH3KIXuU2J5koyFIbet9Y+JYD
CQP3W4wwyTGp4+xo9eFDoBvJNvxtEvbCLP188bHbU9GOlTf6vlrMv3P6vZuw/XnL3HV+7V7n3haQ
k71WOic9V3HQQrRApUFOjckiMFv/ewrMkyKiH/xnPmlwY72NSlavXMWOr1kGkyDkfupuMAvlavKM
tjLbJl9Suu+QfKjHk68Dz96UPqVEVmX1q3dG0RWN5gFQb2vNBa4FZhtstzqe5ukBivtm0bi8Tegm
f5knAuhh0VhD81JOskd+bbkdQ0cqRlRK6McqGz+LkWi6XJ8+NF25VqshexQ2OYAIphxtvtyYXESz
SdUGazGnTyboT9TtKGnNcrYlSW0vhhaw+rxRH311FbTL77tSDnagTC5ciD2ELXXglnXjPtwIGw9H
wbJQg3oHz8g1ywckPpBZemwdsz/Dm3kOpxFl8sXjAAv/BtK0cSWGoiGG/x2gfEh0Ere4MpyrS8Zb
LBKmmmrrLcwG7bKEGJo64X4ASeYizdjn6jUGHa/nY3Cpp5Gwq76pH3l2OIiRLY86KEV1KLYWklsL
Ybw3laxeXRWpMK2BaU7Y/E7WLvoQLqqkDNemIxWXIDfIzkLNu4stRbvwd9sAni3lpTVJoMit7v89
5MoygQyFYu5WP6R6kH3xCwpXbVipIDuSpHU0FtZJh6Hk4FSyvrUIitxa6iFXULDIb0YWfCXDVf6w
wi2KGt6G+0y5taieuzWOai6zwsNmNo2zyHg2PzW1cxCzphTBeB8PfMTRGjV3MljIfYzEzUpTS/NE
2fx3KBV8CigUJL0n09zMNhOO9l0mN9Sb4yHsUj/kLVzWv5ZRu/l/2e6frips0yvk3KWuPZDy5ZS+
rKemmTKvoqHYaBUC+D3NJuHhqYOyaVSZf+jkK2xivRhSCPoI3t3Yi9G8L1UyKVwg24xyqUMDrHyS
WU6eizamWNT6Cyp751qRYRuqtNhlqhxc0q6m+tfQzAeiQShPOS7kSuiQLpDFMP7qjeapi/gES321
NDpynJzyj3d+1XdUq6I7OIm6LgudUpmJWVXVDBrRmxrhMk7srM0UtQ7G5Meo5sOVOxo0173ffqVY
5VBQVvnmQW60pb683RWBGyJjI381+IztUtuCfiezsteeAqStY4/DWgyrvm7XCDWlWzF0xy5cyYYW
7sXQUSfyK4QujgO3ylcPJivKjaDeKmRZOqP/DK45hX6tkG31pVfSn8NyireKoRM5LlRk7c9ZMUxu
ub4ePPl7O44OzK+m/P8IO6/ttpEoXT8R1kIOt8xZWZZ8gyU5IMdCfvrzoeg27Z4+M31RjYqkSRGo
2vsPuA6lJljfJk9AR/ecYGwNxxL+MatM6dSzrMkiC7NZyEL/EfdGnq0HZ6/bBPoJGxjQYVTjejVv
1iHGVD1JIIhmssPUc/Pay0/NhKI0j05rS1+Xeo/27O9ur7KMciVXvC4Ls3Yx5r6ybrCKWXZpVxys
JMMnELvY1QT+/FO1EGHQva/K1FvrSQujQ1u7+ZORGJ+YeGbbMgjA6bRBcZaF6w/NqXfvZGUUVdWu
bp2GEmhLq8ZiaWirfoeg4aufV5AJvVpfeLqjXJrZMIRsQHCXp6gtWZrxR3tZ5YG56F3EJ6OmJW7A
MDkLBdpuP3U4XZK+iN9bHY1K23I/mj7gQZeU6MR38DLavunQjCi8D2SCPrSyq59MY0wObJW0NRLP
/UfC9jg1vA+TSB2Z2lIFC6trj+bk/pDzOAfw+IZ28jDAeCQf0Zo8dyPrKkmmDk+mZmtfYZTi3QlE
ZC+PjrLIOAqFTsljaj5NyiKqoH2qTYVBeO64KA2Xk3MuPXslD6FuPNu15cFS8xv1TiSxelcI/72O
Am0va7KQnXHiL3q4cedbu6Hr5qktjanCqlIV3qs9GdPZ9qNx0amYCk6IzK09fXC3spop1guuzkvc
WPHEmGVrTC0O+dT08CSvkinMxEJeBoGbiMWtS3UbDi21BjKcKX8M/HWJ7d/CbGwPNcdpOMVzERCF
yVe10b85hd1uZQfuWz7WJ1HxxTZzGIdlHQq+6x70kLwMZ9mdeDa1mB84p2sxK/lc69dBLSk3Da8v
BLFmzLRERQv03DSOn6GDxyi61AqhYvxcJ33XzN49Arg8T/XY2DWZrr+onf+rF+m7+DD2OMOxT3AX
cOmCz8lJtnVsmj9R2N+LuCXIh0gDx0d/bwunuJeB/FSvpoUa5OFRVgMtDNeVijSZmzgvYpjwR0qm
r7bvlpu0GQg+ek79NrcXlT5+hTKLLCt/wqR3lhUIqUOhDtGb6SaIGXviuR1Rgcyi7odsdrM+3JbG
sLCync0Z7YByN0rN85X5d3VUhn62L6T7enkdHgK3MisenLc5/1rnOlrDXiBf3NYMPOfBgQexrXOn
PylB0WN4j5WV1Wt3LV7mJma+tMneRB36kyyKOn9WhsDZJiK2/bNsQxoEDI1e1gs5A5BJRHh6XrXK
p2Snkf8pMX/F6xtOUpn2m+Q3mYsv0JkWsteK4vdCqO1uajQdVsM8IwobMkGlHcHS+z1QssCQ9LEB
mH1wjE0SpC07NjQlm5C6IYmxVerE3pTomaF2rWvqKgian2VJKF9JK3wC4b3ArPjH7J1/K7bvbf+r
QxrAX9tmhYx/dbi5A/n1towcLV3ir8bxf6//X8vc2q728b9n5BbKKvx2eTfR/G6i2R5ajr69VyvU
HwMzNxaaIqoVMYbiHoex/N6Zr8AXQGCy72SLLKYQF7m6t50/hnppM3Ie2l2n/F5hqMaM25jfruVM
ubTpqt1lJJYlm8ysC3G8sEzCyFEYb6bYCryFxnP1XLr9WpNVOS8r04J0pmpu1ADaODS/rj1FIEJv
70y+Onxfhxv+1G1vHV7TdkdB0PH6Nkx1NgFTVhg5Ow8ZYafWI1CqW5X7kArPPIN7Ocg+dW4qegeh
DmNkdzRXZUdTtv261jxvpcfsw5ec4PyFoH92g3auY/hS72zEe05yFe4K7QNuNrd+sH/NHlWXs+Mm
OzdqrUtjFSnP14wUqCZUIDooG1ziybQu8soNamMfNM3TdZycEvTp99zPp13GfwaBb2Y4/CR2jTCi
hT2vKsfdlppxoaNTFofrS2poZUSwslb9nG3suzaAgleWO1nF6xwjYAsqkqy6GVIfdfuEYYB7xF/C
uRb/qsoO2dZ5cbQpxzBGeRDsnxH36QJ/m/oBj7n6IYrJeZmlDuOrH2s+Zgp4Jn+2ycE8BZtV2qPW
IatynJzbxOw9TALM17n/Wk+IsNmWAi62huv50Sy6X4XXOseeTQMUeJSWIFP90zFbllcYISDHacWi
qDdol6M5gcxgpVXBSq7wx6VcVo6WPT4KIvzQsEaaVMyjMN/EErPM8IRvYu8EZZogW2/hll72mbq6
1mGhuqfrqNELULCww88/eiw5qZjno3rO8RueINvwlP2KWfvKcYJVyP6KwkpKBRtmsn4I+ujaIRnK
6BTBc0V93jjEWboJiHHuYgda1VRW1oGcrb0LzP5RMXpY1qgiL4ypazYcoMavCVEE+Kfjmx6gicBf
SLOp0+7antv1dG3vM/2Pdjl+Ak5yHW+mrXLGVRFJlgH5pL6qLvXsrpsmHI+bcowO0+y92ztYC2gY
6G3EbLZrcHDZ8YsKV7I3QJr15NsJD6h5bpWP9r2qRLt2HovHgXtwA/8VCdPpQdidsRA1qj1owWHj
YBkfhtZijxF0EXLmJhRXXeiLNPaSSxeV6ROOS3cVauLvwKzyjR0IBYE1r3z3YDITPyoh++HRTsIf
18TsDEWzPiNdjYFQhQlQ79bXpsAOESgik1+ftVohlpYBz5aD5RjZIauyKB147H6AI08Qzpovt4Hy
SpklnYv+22152SwXubX1YfS1dd7ToZg2tSECbVNNNqRFhePaCiPSasl9VLCNmrusOKlOQ2twF8+8
ON0QQMoW/2MWWKr4YHjG6rqIXO86yEy6L5pi1LvYiKPLrbALUNT9uLy1II8UXdCxxCthiqxnQpLB
XrbdhsgrUbrT0tc0ZXXr0EaXaURNg63VZfAO5xe7NsrLogbZgXrTykjNP9+F4RCKa8v2w62T/hD4
Y3fwVOdXIdtkVXbcqn8MiSslXfxR/72MMvnm0sdWayl7b5P/v2s58wsrTRnu8GzeI+0xbaPBCRf1
LKHVoOyPFIBbrkrFM4556CG9JaW2EkSjzgn5neVoRQR7/XpUcblkjlrwpYyTfpRDkB+IUFbCgCkI
Sms3pI7D7rFW3vte28OcQ41bDQeSX7N2+dxeTdUPI0GpI4pD/VI25kGE7aZXukMsrOIzzFzBU9JQ
XqLYrFaDUPp7W7WirYO2xtHFemLZpmOJtZ2O+H3TfGTCiV+MUnHuC4jEOXJvLz75mOciOMguWSD9
AKRZFfgGMpp9xYMQ5gLP3W8VXsHPiaHz/DSUpaxZmBk9OwM/MjdpVyN77ZVjLGwlSp6CsO2ekiGL
V27mN9s0s7sntSjiM3fAV9kpiyHwv7rsFk+yhhyHsxUm3M1YJSy0ZDF3Xsxzwl+LTSJttwSCz2Pb
kPCbCvYws4hPh0I2mJO5ivLJ2mn0bZWiBhRFSs9D+B8nHmmMo6UCYWcLfOmtoxLlBzYvDhLLRAGU
LCTLNCT3EmkFyvCuarLkXoKw5j4x12RfEMd3Qk3Vxdiw63CspiRdmKgLsPrlo1OYxSN7acgS+ZRv
ZVV2GAU84Th2LrJJWF190hvn+Tp+nhQos11qwKEnHbs4XfZm8xl7QXuUQ8hkuHfNZC9vEzS1Warc
JE9CMxeJwyY4KaPOQio49fdeptzFdaBwWAL4ecGyrLtkvSD/r6aQVnykPLeGA2cBj6J66/uawYfo
i2VlhaTI5odpqidoG8fY/sw1WcjOYh5xG/a/t40dLnyDgNybKOvCdlEn5EztIjeyHuPMPQ5DWN3h
UVItcWnNvv3fIzLWGP5eo9UqPEmMIthVSdo8iVF583mPp2Ku1Xkb7qZ+0JaKYoonoxiapyR90800
eZQtFh4jOBla/Ub2RaPnXMwBnaRANA9prANrrswLZ1OcubOu++x5ZIeWEr81jmdshGdE+yJR7UvL
zcDuXf9Y85iroetyOUyesnZLAJC4vrvIYU6YLU2N/jIivXSt6p2tv7Sd7/xRvfXKwf81Nyf2t0Pz
Npv05iQLT0X5gIdugZTjP23ySm1RvCAU7JMFyWeA55hhq6uiLLm6NrYzmjRunV1mG9NhKlHHlqLs
LQ5IPJOc506blN3YtUD1cz16Vytjiehn+AlwEjhY5L7oToxFYgkGJ+kQdjWii9Ur+iVBQQZyEz+T
UxaU62unHTfO3g7ULyGUBlI9/mshuEV49tRuOwxsVoU3Gc9VaIoj6Y9uIas64uD3kUgw6amVdmkY
XzS9bJ9kX43AQqJU4UXWtHIsl+5liriV36OB4x7HREmWAACwFxnt8dxVk7HEbin8dAxnw07J+tI1
JaoiOgpZ9qiEr+VsCDYPkDOT2ZikHlB0kjPZWkefU2Vt8tGxvvR9X267ZB0GSH9PIIbr71GFz+HY
aMqr3fWftVUnd7Km6q+ibdQXIHXtA8m1c5oWOH+3PplMPQ2WsqrnfbYFCmyvwem9ZfDj91Vt5xMo
e2XalaCu9ZTQkDoXVjigOfX7ashQyuAw0G9khyy0MrWv4xwEP46Ihi1v81NBEgX7o1agAOGHGyfH
RWtwW07G9ZhcvFbVuWOm2iNKzf0yKYXLhz4FC+HUJnJcxrAs3aA42m1VudfLzC+Lo+ZahKCdEkVG
5VtroM5NwK3AamgABj7ylCqMHluctumfdH/2DM/M+Fvq+0tCj+3PLO7uTcSo3qeRH4xpVOV94yXl
ruttYoRapl+MuFJXoUbCHs3uDzlpdPclKkQ/HKvPFqGa1y95h9F67fjdog5wACc/2KEoym9OjGa9
axK7fSYmMXuNgW2XvXURBiR5zG+y0ykC74kPRnbJArvzV/y7vbOsGbZwl4bbgzibl0a6+D/Xkp2V
Mrl/rxVheGIamnc258lyrVh/DtLMXMmwW2e1Ke5GUfMrXvdHvRsUd5m1KA6JeW/d6Gh/TOjB7NCK
sJ5TLXY2VZcn62bea3dxjfStwh24m6vqYEwXotbkfakpWqk/DcmDnCgXc6xyj4NHzzOPfgyCKtha
mXeUa6nG8N+vFLyUQcSjxwj8axHojQV0NEyiTduJdiF7vK761S2r1zFqJrQ9OI/9bXJccrII0A9a
aKPBbbQG43bUbbzNgLGSC0y5v85N/ix7robaGGHLxOV1dBYBrlW0+DAhkae62rulhsCMm9bf9EEx
fjUmtKf+aW4rlHZls+r8Z/Nfo+Ui+RzT+2u0bA7j+LtXoG08qG634+RkbRPU6J/NMfjW2fX4DZGQ
RwUBoldTjy3IVZYKc7Pm+NNO00KOQGZx03cebE4/LAG0t1+MWBuWBhn4M7tJlFdVpSnOst6CG+9n
XSiv/8bWGtuuwvyZB+UFXxn3vddr3I4qotoO8dRtjc7OwRGtcuo6T19PRS+eETbv0ZUTw7eiNuYb
j/mTwNAW1eFFm3vTcwewBX0SFYzX/KlZNXCP/2jHQ+3cmKX6HLhowfaW9Wt8hFHUbfytfR7fzeN9
h/FyffmB/j3+9roB6/xrvHw/f4//j/Xl+6/n9++MxXoggfJseNaP0Gj7by0q0FOS4g/jLmDSRQj+
W/mOkIH+Df/070NsOgdEbjs2nJa1Qz0o3viuP35Frw0ptlr54uhoHldzO+bF41cUeZbm7/Ycot21
fR4/uWa3I3rSLDIMV47CTOp6kWaKfax6w8HAo9NXskcWsuNWlVe1MJjyr+4ibg9tOAy7W/uo9RaR
slB9wtYZXaYs0d/LTry4ZFV/orebKQ56Y+3U7wY8apYDMiybtPRqpP0o8NOqT7Iqr2Sh9KTLA7MR
KKHwSFKgaJVTc5ZFUnrNOZoLWfWtwVoi8dKsbm212RLHlvVAmeKNYQbTQs6TU2THWKIqC6ezRt7f
Ud+7ycDqrQ5eCteKTl3vaNf2MUbiZEht7DRVHEk4G5iXrkf+JUmzQ+W0uKinoLm2Xo67N9rtyolA
L7w5ByryZMz6d/n0NEQcb7yC45YzPuEOMj25eBdAKe0wX5zboN2MGLuy4YhsaH62fg+5bXxqBg8J
XGAZKB97dbUMBhdGQapfZK8dzTwrUGJrzQinpxYhrvk0zGayWRqq4b3F4fhFQ5fwZ5rcOygZBgvb
Bh8xzTxBZPXXbcq+RS+AHXRq+1WH4dZvcZ4LL0hAzUdMo8fKFyWuYac6IcgADWE3tSoPsjYQGrmT
V9Wd6Krheq3wjF1ZespnNgAEgsMPaygLoJ5XMBPPdV4OxbbuRrbMCOotSU4OZwvaVo4WFEo/Rvfp
i2I5lKOJ3m2prAM1iw6J1k+PwoqRnEVYbjeolrd2m1Bs3AHHWE0JhtcmmQUfmzzc63E7vI5urC04
AOb4MNA7VQlPFAzwzCwacCmpeGL8LjCB/FXlfBQfFK9Cjx4toAs0qO5FOO2SvQhZk1jjtpEEeOLM
VXj2iN51+SoeDP5JhjOraxZgiQnBr+1S6G+lMnuIi8S7I+FWH03QJXhDKR18yTDcsHizqBrYEbnr
6g+yYHN/Z6gaUoYB2mXXdmQHTKW8FyC3H4oUYkqkT8hu/zPFjKqeuGH4dmuaEOncqQYB7dsy5Ekx
tuHJeJ0qEKZcplObrzQfI+QaMM45mXTjC1L8VaA2XwpLDy4uYp4L2awmOg4apv2moWpJvt/dYMEO
biohoLhS9BmurOb7Oqk9ZdXGNWekIjc3U6dld24S5Nciw+oEY2gksG2gKJcCZOVWNfBhs0Q73mVB
Z8O+0ZyvSDRvSjMofhR981bU2vBqOmq/VvRYnHB4609FU1SrXm+b567K/BUp8mgntGh6Jb4AjCao
IV/02vgauu1XBawJNEFqamCxv8n6JzNvzGcV7BRf7/Sa48xzH07eoxxUzX8ycB60hROhtKzn7VZR
h2RTmej3wX0ZXozOOyk8dz9sFx1MYwCcE0W4TkLJRJdu6JuPaoRCVzip+zCgLHbsNXAAI0jtj4rg
m+E55ReU99Nd4ATRVjRW8z6njOQAXHrRwB3z7lB3uv6kR9VrS9x1GxAL2NWz8GvjadrzjDjaJLUT
HTD9hQSJmNUSsy/9c1B+VroyfgdQyt0Pvvhj6DnRzigjY+cKX31oArS9ER6bvoMfQkBL+VYHbgru
Ruj3gYNttegcLGeBOuSFiI/erCAtC3+c1BPYn2wzztCKW9v1ykVk2m34g7r2WPPAUOMjdgyTRuf3
Onw2Nkao2KtVZT4cgskhtPjvS1mXhW6aw0GFRvI/B6mNopJ2DvrhYMUVqwBgDMEIIZWgAjIzIq27
BHVkPZT10N3H3kdsGtiqp1mYn4LRf5R9jtdYD2HZqbs6B5PaQymIl4kVmuuusDVyWHM9QGV2ya25
QPaN4Z6JxmPpbrMKlb+x1LXdVJOShszusA/WyPiICfw3BpZdey9EBOxf7S+yhuBte1/aLhHmPNHX
sk0Ws54CXgXaBSMTlpJtja+/ZZrSHK4jrDc9Cw5EKCa0RDu4WwVYC7xjZvxjpTsPZO/ju1T1MJkJ
3YfMqJyHPLOaA57a0UJWA2fQ73BTJITXudOH0PrDoIN0Ubxk2jWKaW7YdKjvABCRP1X2YlAeiDx1
D4NTJQfX0r1F4Ac/zTKZt3yzh7X1ZFfsTRryZosBBeUXPYnTlfArweunGAGAEjw7gg2L40BZV7Pa
PbahKsjYFt2dP9sVIBE7PrUtKMHRVLK3IMC22XEQqrNt1AXgeT+Uvkg+cfELFl1mYuzRI6mWuELH
DCIGmuF02TNysXhhtbHz0BL4W48D8ENo49qmqQRsDIAHOzvXjWPHpncfdHyMrjrfI1S72ZlTn5yh
f3MrsofkDqtFHoucAh7G2cykCsrpCXszlfAIhmyD41porwzaG/4JCYxDftQOQrZN6FTfTXXcl/ks
wu9bMIbbCYuDLBwXdqc5L5ONPW7U1hyqgxqGtJ6sPBHUbyCQcIYwCsSHDad+K9MFZ6HgbVTt4oSU
SLqUo1IHzreRutiOzJOQfFm5aY4sqi66iyX8mt+0XWOFWimvbuhBivSIThR692QFylIdT6F16dIy
wrNmyA86FkrfjDL/bqlW/K5qwBej2MVXVrPJu6bpBFDWRuoiC+qLtOvREe13bLcqjYXai+7OnWlk
kkkrGbdgMTvk8LtHd6bjyqY+CVBnSTv94Llp+TTBXTxgMt0tqjrpdgOYuA32SOpd0kQR+hXaRdZA
ygJMmQuUC5ttgj4xT8jAjNeV0esLpczsR+RY9MU42P7Xrq3ucIFwgwWPWnsWtOVVz1GewByp8miT
GwVPyt5IFMBRKZ6ueuxAzGicM2EqY1oFEK7YJ7ana7XqfH3TWAgyuaSl+RrieOMmmqoe1ETgs4XM
6CLV/eosi2xO3tR88sO1Mcl3qNeYJ9mpZibqI8TI1pWFmUfqggppzCC+pEa2sRWk70dwYPyMC/M+
7jzjPiy66gLBEFXXf5rEfNWgMOkPo3O8tQ+JYi5t0ZUbLUoCdKIx7Nxdl+OOCHZntK5LyYWxHG1P
ou5/amJCW38Iix/ZRfRu80NJrHZhutX45NaTx7/U7A+cbL1V3xSf7ABsXDRIIXdqHpIJg2Inq7eO
a5XkVeKJ/Pyv9sFs1VWMrvZKDrsVRUEIw8zvZYvpZqW7GkatXeqml68H/6DqQfcoi9Dlo/X1Tt3L
KkrlGoq/KPEMontU+Ct8ROYy3waui7v8PEu2oaYJe12LvYMc1zcQX5LJ31wnzMMKPcw3YvLHlZzV
12b3WNfqK5akxUk2DS5es52IL3IS2L0Ct5FwV5KhuGg9gbhRw7nSqHuCscjyc/fU35UgCzambQQH
wsraozYh7ypHDI74JLqlPgnVrfe1JfqN3+AVrBbxXhSlZWDyovuXqoHv33rWCVUSJFzxElhZ5ixS
hTXhChnYek/c0n2zebhEpWO+hpEWn3owaMvSt903IxTcCtU65pRdWK+Wj/1J5obLpgAxr2lusheZ
oZ3Ap0XbOI77u6JpyjVqo+oj0Xp7aQoRv1ZVpKEvk6FLb49fFQwhvoku3peJYfBsc8dt5E8+vBKK
NuTm7OWjzumGaLztI6yfju++lbrLZvKmY5V0zkuU2uuwnGhHf2WrTeimWrkxvOc6UekOWVefSAQu
5AYpkHn6WAALC8uhvGvLqX7ww/5DTi9d3V5lFrLsOtnrJMrOBJuNvecBNW/LobsYjpOvQ9x2n61K
s6Cw5tGHsHGPlkeeut9HXW//ROTgxbKT4j0qimqpCk1/zIcx2MgVe44e1xUddFsvStZjPjXYxXM1
DBbQfi36sMLurCc6hyhWzEFVfNfIeI3fZu8ZQw/ddzsy+D562zgZWWg+hT0wjD513nsDKIuC+sDe
REX6SQ1STpEIFEylmmPolV9RdEFutkfuHO1SouhAtbbLMf/03SrCgMp3l7VW67vAo9p3KWJJfY9r
MvEaMNSNuY0ULMJl75BwQguBZC9lr1FBanegFuLtZx0VT3dXaBYHn2m45uGvfVat1mDalaknKxLp
3aiY+UxVG55nhFlZ6Pta2OMLZ/3yEOhxuJbAsr/bo7ldAtH+bi/ZL/xXuxyvDGVNRjKzdmoaB5vM
00Is6I34JewMZdsm6B84fpy89LpSHmwd80vZW2ipwrlj5Ik093qejpv6kJ4nbU7iNOJTwj1MpUsP
fY9MwQ39IdvId5KO/43+UAYzPcg2CRCRHcIiLyAAhzoGQsceDm1ndzJIIyux/l653NmFbmN5Ur43
OF6/1rOAPkFAFM7moekPK9m0BahGGSkwx9a8yCt9vkLQ/25QpvQgm27tRW432/73LNlBQvzXVL+x
/pilh9P3ehLmTte0+K7NEmdVQPdZWSUq67JNFgHUhp1eerhaQeK5E3XXssGF+wfPy1x2U9LxL/w9
BXewrVe17vE6Tq7l+5Amm5m48kejovr2ypnAO7SWiJRVZxb1rkbodpF6IsRwc36FhFeQa8t1rrPn
VzDLzlllvkbcyWi9B3vSYNppQ/3dM36URTx8WmVuLPkYsjtSy9YhxCBso2O3exdqiYVHmnDWSuZx
stS6/NVWO9g5ld7uhrmaWzXSy4lbH2QvYg4dUKawP41qlL9abfbVi3v7Aqc7fzVjjvL8qg5NyJ+N
mvKqYlLLdzB8yBuFZnyJFS97gjl0J9sttyhAaEAannBUenf6cjV6dv6K7bt5LPvo13Q/Q2IsQkX9
Ytjpf04PALW821NxnY4Iu3kMHE9fOpkBGsOI/GXiEe1JjJGzgNvGX0T75iFq9NLUQrkPUhLpmRt/
aY3QPRDiafC0KZMvA6fWjeoI0FJ8JwtPscVWH30c5ow6vAwN7uwD+tA7MWKRpARjt2rC0nqdIvtn
meJOUaUPUJPZYs8kDPgai9guLq5hDifptCv9eOcm/t6x47D+sej93VRXeBb2WewDYa3bfZ1WjzHq
1OoWTkDzRxXvmHaPVdRj1arFJUxqGIa+l60M00QBcS6yrP2aIpeyH7sK48CxibM7DcXxZew47UZW
5Th17shGnSRibeTXBeqhXnlGCgqvM8bnwSeKEBviDQfCigz5aK1AI80BBQS30eROzwMPtVerSReJ
lTRvpmGrB39wlaWcFQR6u8wsbKJlr/o2Iu/3RqAlOmUpTmpwvBt273G2GoVfHkSk2ivCmuGmS3mC
ozHQ2fAYOYE55vWyQKhbAMg9gR8iStKR/U9Cke2NWSZnxd7bXTR9zfMdjbIl0cf4xW0SkFl4pf7I
BEg93/4eA0MgbOxMT0aODe0wmMHRtOCzIRURrRUHzr1VF/gVTYSbyaajj2h99tyFSQ0GSFtim7Ad
/NLZw922LyLyqpU3pvpbrVt38oXMKNwlcCGxhuNBWqoTUIPCj+/klS2q74oSOiQC/2qv6sbDwB53
8YzQ525QOHB2qtWdOlv0J3nV5vGvK6e3lKMaARVnwK35X0NxR++vvW0366rYJYHJhLRZ0obZzsPK
6po26/mCzpUev8nOcoaLFNFiTN30WSa/HMX8YKuUn2UX/gH5SsffYis72YKk17WqyFMO2UA6OUz0
4B4TO2uFURPQpgg2u2zz5yvi7mtF1UkX41J4ba98Xew6srcLOeI2IY2QlvKcoQKl+c8iUcZbcSNE
fuaXke1yVtK55spLsCOXHX+szguad1Gslg8cJdoXkbvnaOxAgsw1V8teFDXyLrLmiOK7n82aHGPW
vTg4uuM1WU4na66W4JkXlen2QCeYqSJas9QDrzu0Yupeki4clxk+eXs5l4g31pKxOe3k3EHlhj32
obm9vgcNhRG/wzVBznVJcm1aQ003srdPfAvo4+yvV2HBWWc2FopdX776drybVN35apuKvUoBP0Ae
Cstn+IP313ZUOVYJ5/mTOuTNo2vqH7JdrhONAnVOr5nu7RzudddM7tehNTXutk19F0aJd7F1yyYM
oaEh2GTDSgzYSlZu2N/DwuzvlZmeX/OYnFQPyNnvdku3whWJS4sdGiNkR2BpmFXkKLDMTUGpKh7C
ruNdjlnJUbZlZhIvuGNaq2rfxIC/NXbx68rTx31CYvO5L6aHpu7xCWqIBY6O6J5tBzIiDgGnfq5d
m0LUTGo0Z2Uthq+Gl3naH2V19ON8HaThuPETMIhu29qbXDJ31NBvF+V8iXn8xqy7cN7C0NbO7B4N
XG+5auIQEM6Mw9WmZJt50yEvHeW94ZZqZezIOVrvEBnlrwtE5HuTeTtM1IoXHhLiiELs7LBLOxpB
30Zcb1TtyerzIlyN92FVaceIbfbRgCfjtkTIdW7aC6sf6sdcyb1dOMbDdojT8TnTh2+E/u1vsc19
BL2EL0VpphsX5MWBYHp0jwQucjJ2Yn9z80dbHdrPRsfi1/Ht9OJpgAKEAPWqOJl5RBtBLHz2Pdzm
qMrCT3rzOAdmgPvPjX9cerLVaKtsQ34Yzce5v7G0ZOnNR02290sMCfwT8WvTXfWOGq0iRXFWbdY4
Fxy8W848Mb+WsKx2nWE44GvoCCwBYLSzBkiK3Kx3spGMlnvttsIQsolnd4sBpa5Vq6F3ohr29Ih3
rrWdjaWw8BqbjLvx8ANzlxqbhnh6DDwOnIisXGRNTiB7qK6G+aiqKmWbsbFtl1Uq6ns5xOcZtp8K
zV4YqAE/WnMR6IhvBHni7WXV6IL0Eqo7GM/3UO4J69evFuoLwQLi/KPKW34PgyTBLikqnlS4K2s1
w2KgRJVl7/hTuOe0FFxSL8IPidjLUxhUyoIffvO1q9JfK+rkQP5ZUaCbtfWmXF1jFarvTC1B06Ku
/TeEmH/UtlHfhzAJsHv0XmXzaKiEV7LJ27rzqNIxtpYeac+ctidM33WL75r2Dn3c1QCW+4AzlXjL
s5X8f5Se+sE2OPJCp3OKEi52OvxZxd1SWZCEspfZOGG01Jv1KVYgnG7G+bKbrYBkIbTKwTuEMSUC
KM1CNt7GGCj3bq0yU5dRTthROgNr+rjLGxJVMb/JhQVG82V0Up080AQPOCiCdV837mtjz39BxReM
xbxL0Ec/rzVAmzvBbm8Vmm3xZayyhlurn+8DX4lWru93G+X/cXZeO3IjaZu+lUEfL7H05sfOHqT3
pnzVCSG11PTe8+r3YaSmU109UAOrg0A4MlXJJBnxfa8pwF2rDk5dScubyu3aNT/Z7C1F9KSZArc6
FJhFlEfYfyJEezU8K5phbTZ+aUCS8gZL4qsaRTHpUw+24p9SjaImBBdvqoy3ETbarHLd1X1eG3bJ
PDATbZ7izdc1aXcZpiIubOLoXv69SdAAES3Rr3kBLNJiYC2K/vJtmhOXxTk33sSse3c9sMAx1CzZ
3AeKnABWaAFgFGcTn1fJrQLeVUujL3nnLXUeDae46vG5aobgIQXLM1dNUKhDCYCh87PiQ1HqF0wv
g++pRjZUbXjqOso6bZScLaDu7VS7wlRKMr5rg6+9OcXgE8FJ+ie1i/pFmhf6pUUCZqVWYXVsVBgl
aqdPhM6uXdzx8q3fN3M7d6DokTAjw9L51VEMV/BBcYbpvldsENcF4WCkeLIIm7jsOjYmPjoKMK5U
yom9RyrmbxhNcrWDeteAx3uDmSemh8RZtlFb+fOy6rINTylkF6tQX/jTA1cUdR3m/q0dGWVazrQK
Jvlv//rf//f//N7/j/c9uxBK8bL0X2mTXLIgrat//2bav/0rv3Vvv/37N91SWG2SH3Y02VEtQ9Fl
xn//8hAAOvz3b8r/slkZdy6Otl9jhdVNn/J8EoVhI62oStXWy8r+KBma3i2UTOmPShaeKiett/e5
ol/O1Wd+qMTubZfrYhQyxLPeesITJd6QQI4XotkohrovMd/hK2cUZIJ71tzwIFpd5VpP0N7BG91G
NVaWSF6exUCm9lCrigxdMxuhLr2Nl02t5W+eHdhbe4zrhWiiNZjOSzsJD72e52/NAkR18hZpJIPi
UYnnYpIcte3CIRS61dPgObXT01j35UXR3XzjeFk7U7QM+rjoTAsbuprvHkSLkGp5KRVpWKaVEy3s
IikvmdV++fV1Ed/75+tiI/Np27qi2pal/vW6DDlqKIRm6681yjlg6rJrPpTttZOyZ2EKr6VgitLR
MFfCYj5s5Rcxi91EzGaaHYGnpN/ziTMjCqNVGjx9ou9A88orl5z+MGp2f84ypkjJn12yZ+qo8srN
PPfC/iVGt2J0SReIFthgyCjBi1/HzUM62pB5meNJbnUKDZ2oyOXXX4Zp/e1Haim2qjqaraiKrcnT
j/inH6kK6HFs2Sp+HcuqXil6k6x01oZbwpjxc9hlZ1sP5S+pnZBgaYyAeLYfnn0nlmZiILf1Z7R1
3UfoxuGuTZxhGfUFNntl/Yj5KJaVY+w/tHUYb29Nf0odiPyBTEB23UghxjN+3MDB/HNE5BgG9Nyj
Dquye8ZB1FRJs473Y8VR95P+NJnjxeeKGfd+twfOinQgv3egHPs8Hby9BdM8u7V9DRtLvq21GDWn
Kfd5COT5tyMcccR9OA6T1JxjOu/9w1NEVafHxF9/ro5mKZqhWtPm2dbMv16hSlYq9Mwhd7dSUKy6
RHZwD0L/x3YgVBJmYF+KNdopdMv2kNcOJP02q9+sSg32Wtym18AI06sS4/4Zd46+FX23ooX54fk5
hqTTPNGHuG1C7KJt1qLZDGZ67XLVJoga16tBfLjr5iR1s6JdQglxkcGAphzpWlrP+lJCl1mLqBYg
6gmR2tU8spT84MQ5PJifqjWCw5twdC+uXIF2D1O+8S42Ntyb5mHsi2jdd1pwzsJYXQIb7a4hd8QC
I8boyWsJUbFLd1+kvINi1o/Se+z7XyUZ8Lmk2gf0pscnuFgPpa7UmxFgFGHOJrqoxDovogZX5hsn
QJnxz66sRuQwrJMX3Rl7+3ZAXngwMxNwoffj6xZaoUsYLpC4G7NJ8G00syL6QlgFYrKFyJInF9Zc
Nzp8flUD2u9Ui6wRqXZRrcbAuXWKJkBzfVf/YUTkfr05WO1oCgfGS6f2gTCLwos2uj1IW5KbEQrW
UqXNFdvHAgAS/QEJfPcQS3W7J94MAZ6W6De9kjX0T1VAzUvU2MfdfU7msGhbiLapml9D3avWblZv
Azn3n325yRcGsfdDNur2ySE/PNemYHeTTIaSsfHGKyZbkT3Utxhykx91G/KVpTncYPoCmd+7HhZ9
NlTOCcg/tA5x1gq4kRgEfBueuxK+v+GO+Vwvk2E2yCH2V9NkrXZIs6bBBxjv+jA6nXwCLfmjSFMM
aNjrWmv2qaM6q9pEPoUKsDxk21dinql8l4faP1t1ZB+HFGv23jX9D6eD9RENBtuNtjIuVo+Om5Np
wUfZZhCPXDsGH6NLj6SZTnrrus/EZNqZE+7IEQ0nyS1lb9niHUlaExiZU+RnTYI3gCQt1tnJWOxF
XwqWE61LJT8TqXjucrQjSnag3pItHoEdsJ2bAZFib5kbLNqkFFyEOE4cImqOH0Kkiflr7ucabQTh
Y26WZezHfLEh2LKlPrr+wmK5vFRqlTc3qvEnWA7Z3nBL81xZqnkeQtB0v35z6Nrn55KmqbKiO4qs
6QoMbv2vz6W+dJPa6yzjS++6S23yUVCmgshbw7afmoG4nQs27T+dhd37i5L0+E99YnYDOmwfZZKO
2sh0tGiLmt8jKy+PCcmnUUNasG5WRL9jtpBmdCp9HnuiaPs0xC9D1JFVkGWEeJgl2l7pwCry2r04
RvTfpgAhekbPykNRp1LkWWak8Nk0jK5//T2J5cRfnt+aaWmObZi2o6i6LZaJP71hjSLE3Vgy8y+S
HqZzi6jQOityvEUBMr23Bgp26Nq9ZLbd7Ikno18w9dshSolybozneJTci2fo37rcHPCpZf/CcqLa
GWovv4ZFPhP9vqsFG6Kh+Uo0lRSLUBAcT0TttIPu9+XttIWSsyCv5eQ0Gn6yilWlw3ghDlaq7dk8
eyPrtUPeKJpAsZ/6E2+u50324Q2RvewwBtrG6C6+BnJ2AxiHaJXe+nEzb15j4skC6Ptpfkq/AAw7
gRSi47APSjt7nPKSizwN9JVoSkOdnWGlbiLiXTnCyyoMb7/NtmGT5Y8YZJNhqavvwyApy19fLftv
6yHetRaJMIPrZaikMf76qy6LSrPJYvpfWr/BCVrJXkezcq9hUlinLiu7WW003Xvf+OAHPMeErWwr
z2jkrLDE7t6Nto/XdqMGa0NP6mXlg3TRwJfslamwyaztRVPURJ9vqORqLGsXqlF6Yb2DpIvMbVPg
hXxBLBC72J6HS1fI+cFVhu6QY5bxXA/G2S/D8YwoUfbsqMZ38h31UbT8KUhZ5361F82kCbp56Vjd
tpyOLDy2at6oWWsxGoAbX2pJWa08R012/gQ5AwPZHNqJT2RO2vHNvK666gBqD6il6BFj91lFpyIj
brNbSCuUppqw+8ZD35zye4lqkh8jtvnAeyzfRGFFMCWWCWFEMlO1qJ2mVrW3sVzImZUzWEcLKbdx
ZuiZdcxK/VRmxrAtpgExKvqV2rT+4cKLC/vzbaoSozQU2dJknc2a8nkh3CFF3XaOp30MqlcuMjMH
UWtI3a2I+MGjRuK8ZGVorthShEezsM1rMiK8ayGwKFrkweOz0erAQdkCT6ZS7TJz9WCWVuBqhg4p
M1GgFZWebItnv1frEotRPMdtVKcItfSnliXx9tc/6r89qlVDk/k5azJMWE3TlE9LyEg3CltTQuXD
UtzXClLzseYp81PRd6jzwXdUWMiN1ixBXPoIaqRb6KnrXIpEzVYR23uMlNAgNdLM3RV2YO5kIDSb
Nh7Ho9v25SrHmvkC/aybddpQ7/NAIRav59UG0DUooXhc2m7ibnXweztRy+WwvdXSP2v/bfTed59H
Yi36h1fa325+1XBM1VZ0WzOcafP+6ZXGAm5kzz6UH2GSfE/TM+F599iHoXkKJiyPwOcYahItUDwy
Fvc+UYsaWz0oGGzdDijQqJmJajhOIGKtGFbiBGKyGEDJZop+uPuBpPXwA+rdojBQ+IOP1ordHW/w
b1GV+2qSahriZUcMFNwBhFEVQA/cMLU6W0LHZOqzgkY53qaA+ro1tWmKh+bKDK3ZARnYKr2UVfKk
2oa+E2ZDOBGnF0826o2BiC4ELJqiEHOzJLrNTcD72zOj8JuNJ/WrLlQr6L52o8yavjiClLc/fDnG
nt4GjEeExGITa7zpted8mJ1Vz2EuoC6idPaljBFjVacBxIYIB2d+egZZ453z0UV0cxpIB9Z4tTtg
Bm742bHp5Sk8xEA45q86gMhf3yaWuA/+8gwwWdM4AFstywaEqH2ODCBZGSto2X6YPcjxogoIfuEu
sAylznopdLdbGFVlbvypKXVguGWtTo9ilFc37r1EhYfcMJ5SlpiiezDBTvFy+4oaqPXSKOA/7EyX
52LQUbFhcblVKKZRO7v6XfeEO1FxMgrDOhpeoM4blJW/AnOHUaUNb2OVg/rDNWWbBl7+VErlq5jQ
Smk1M5uhviL3GO19b4yXsdtLX+pgJiZkauoscscf9m6eOvjEu7z6p1Pjp/fEPsB8YhWjbXpNwo1M
EC/txCTs53VcX2SO1rISVtdhKqD//OgrU728igKplJ/7xOT7sVLYVrd59z41RCmJNcVfzvX5/IUF
KojtpEr2/NGy5JMPJ+Q91rAXioo+3WaVZL11IbrxlfXe1nDo4lYuUWtyzXerwA4cyiIL+BZcCQYj
iJzRD70SakKVmpc27dG8jqGGOk6xbXMSfwiFxNwmmoddNHT/EPpcOXR7Fh6d/+Jk9aOtgn1Rs+rF
gSBwHPXafgTOpi07B3G3ADfix8ErW2zu8D0Kka6Ys3ABYd43ZzG3H3HwikvJhbXKXE8hGVZmYzwT
o7ciq+e6E47XmI3jwegVba3+KZQi9E4+yZ/cRVYw0h7XWDFf7l3igE/Hf2p+Ol0Do29RGKo5E8cK
mZX7+RIsx3ZyjqVRZtXLtsu0i5ErNQkOPlabav3UJ0bl3FFvtV/Py9AMXzkyOTZ3wribAu4uql7m
PmuNqd8GiE0rB0cg5MWoPc0Wtbz3AKcwLyJHNGqQIEbWYqCo5fAqisytETNwg2Q+oWlufbWhj1sr
neDC07xmKuS6gd8Sqef7oaHVSCd1bOZdOKhL1I2eddsZrpY8VnOla6u1aIqiT5Vm1rV2sm3rfLyK
PiUBHixBehIt0Z8Pzjaz8+F472qMEP38JrykmlFfjPS7q5AqrmIcjQi1Dm/Yen0n3+hdHEnRH3rF
P9WD1b8ZhamBpkG9CYeUn2d1EU8aqJWnIcnB5cMYnIeDlhTz2Du5SJs9OLLUP1ZeSLSBlOHaa8f+
US0G7TDxD22nTQvik3hAgXMBKcjcNpNsyCi8nJToUeUdgS7/cGW7nD/KfdIsTaVTl6I5OFFwTYdi
Llq3GUOhzHVPldYwlgkxesQSEPayypXm6to+UFtWf126wSbS2hi62VVbMSCKuAP2uXIMbdKy6sqZ
mC1Gaks++nFePCgO4tlFbXTHyLKVk9sASAJEWnyNESBLkHV8zZIkXafoKW4MOcufsf66igkfgepZ
O9+qpAA1OngdTq0fe9vuiT0N/RkKbHKCDDC7zVBYyeylSD/cZ4hpXp7iombWIJN12WaxXNpEEXys
yXujn76zuNwrHiLyfkIzNmt3m6adtkStoUBZk4CO1bvJVw0BnSIy+28YFQEsxlLzoR095HGS2ty4
oTzw7LWt25SYe84xrd9NksqCXXFJ02TY8j5OUKx4bWB6YdLXIwBYZT8KZ2re+/JE5zJORMsVCDdn
5pPLfcOqby6UA5LSQndPBogZFpl19mVey0IxYBziBysp1EPe8S2PeYfiM6qNH6M9UZYUqT8lMiE9
HTMRVWeTCvJ7ntdK8QFvCPSR72RwaZrmHWquGafFxwjIf+1WY74WzVjd5b0LPKwfis046NVKHIwk
5DyD5/baSRLyTm40LEW/XwWbOlSM53yU213c6cZCnEYprZMcEy500w7pgAbdydgwddiCbv+uY2M8
KyxhUDQOV4zcP0S/4oHdBt8tjA36t6jf+9N0tZbkjYNh31LMymXjrFcmKV8Q0EfNzCUUO7v+fTBq
JACKWYTf2ryLbOPZlBtr1tfV+FZ7VYTbUzB8MUIP3nqpftPCdEOaxAOEKf2RwY0MCeicC3bs/ow0
96rLkvJ75CVXqW+16+gFKYxpo7+kwObnECbcVRSpk7av1LibQa0z1nq9Xy3dMJ6V6CeeHUNK3Zmm
wBAs+UpXUeqhkh++q77ssMMqSunodop07C10wCK12Iuue7+oyZ3b8Uex4Pw0oPuatBz5sHXZmzh0
jdHZjgNke3TJfR5SLQbR7EgXJ8u9Kzsce6ZB4SATS5/pdenJUP0rKcpDKGvdXusV/SzXnnHGLySa
ZNmWoksUCUAbbFr6Zkcqkgh2w5LBkRX/uYsA3AJ9iUCRNMEzSh3WOWoLnlcMmm7UP3ra96wIgudc
VsuFPSR4Hjl9feynIldD5B3SciO7aX2UbYtiqolBMa3QtXxuQOJbir5P84q4x/bSfIK0oxxKVR73
nZMUGOhU4dPYkwb3AF98D/DNqHX3e2v4wcxFeop8qzcuPRBjt4Mg8BWrMFZmBlDpvaUiHKvASGsR
rNTajaTXl1sTVXn9MFSow8yspQ7f7rlOMTAoc26T0EjK5wKi4BJjMH9te2bxnGrIWfJUt3CLoakW
Okaidobo5dQMLMva+GhJz0XTbtpixwIzvDVRVHT28BLBH02Tk9GUj2rufYvVJzca5S9AwX8PgWi+
91XhzrzSsJ7iUq0WmW36V9h/2SrsevnYS0VPkH+Qd/HARYrNHIkV/Hzmpqw2Fxi20Ubm39ZUhvoE
Kc9YeOWgsMluvymK3/3BrSGVcfxHyMpuFmGN8FIEg78scyDCf9ipmiwiM+YOkEPTOXSFusFmkRsg
182XtEi1Xe4Ow2VqFXXON+X56TMo4HgmKdqIiKmcPFueDiTak8qdGHWUFM1FdO2BxDOqtn2Hyp0z
rkSTrHG47gjoLcchTZ7Ro9JnSSNFByer/LOqKn/wMGxfAz/JNjk8m6WJMOWrlzkKYb9cRpWFUaf1
D6pfZw91yhPE8BC2mbqtQi/3sJnFA7V9rdG7XeZ9Ja/FKD8WVO7jMgafxSm7blECU3rRkdE7W53+
0+dCCkyW4hit6Vcq9oym3FYPOI5lQJMLLLsiMzh5SC0u7DKpXpFLf4WZxO8z7OZkvJ2v9ugC1JoO
MuCerHvfwCp8Osi3QWpp2Bq/jn58O8i0u7ld5vZXr0sQqLDC6sGbPilR/Z8/CRBc9ZqW3qspedL3
pGh/+iRYvZtRMmc8Sw1QolMyXqToRVEm9eofNnlTrCMTyfpbVp40mqrLJoEzAEh/j/M0qZv7kgyf
wgp9DeHPJtqrZaq+JGr4PnphdUb4T33xtQgEa1U+9QVLn25wF2ISXGxsjYFa3w7x62EX6qCKRHMC
TK5RodO4cJzC7qVugTaJthFnRCISlEUekaSbRocgPEdY0FwUduU7oj/BKcvcdOPH+CywWkP4wxiD
g+fE2cwP2VJmQQ+7NOlxxorNJzHD61/RfGsfxbiP7QifXZ9EK1B4FSWDHO8Gx3+xK8dEMEVjNy6b
a7fUpAlIaB/glkIPmpqVlIabKApD8EY0nbjokdd0rI1o6rUJMzSv1b1vD488iF9U20wfrKhNHyK2
HCAxyWS0OffC3Au5eYM02YtRECPN8ddXUNE+Zx6mTKjjyAaxGhOWkPEpnBVaPE2Kyu7Y4fXDmgDh
qJG9HXkwugniWDVm2uGxMWR9b5YpPyr+Voh2LolmczAubvpVle3wIS+z6KHAxHprR0ZNGjGEWO6g
JSojTLyu5EBaDlnevsktL+Ym0eqzV9moreTjNpbU9m1su3EzGsA4fcTh3goN5Y2RENjJ1HHIAR9+
Oxx6SL21K26dbjpb3sCQdWyzOHbYk7wMwLPF4VU+ZrucLDoGXEwrJjhFqiflIQF9+mr/+EzHqaK9
7aT6XMzyDAT9FJ6Oe3EONJFIag4LyQ77eU8k8KKiMHfJMV/weLyd7l2OASZG6xFtE32icLHiWemo
694ORc5ZOeiF+Spjonvw8FfcZFqC3ttUu/f9t9qv51mh8+N8zp+1T2eJAsdYA50m1ypfq1Zy16Ef
BHM2aOO0SxuvSuLHK6Nps8W9z1OacdE2irYUh4mBVleLuZ5Y7freZxk2gmmDWqyMbvwGDhx5zEox
uPM8eWtohLFGo0OpugrsB/Tfs7mZ+s272hpP4Md8QDjSkg4ITLJdnLSirT5+/fv+W8Jf09gjkFYz
YaETthXjPyWMUpNNTqDW/jtCNUG0M61NpaVPELzq76bdrI2hUj5kzzbmvmpp5wJN/W3pj+Yasn92
yFC/n2UAB2cgrPiRT4WErP/CjECCiqZa1adf/5e1z1kTzXIMSyO4aWq2buvGp8CZqche4JOV+hiH
fhE6YwVEhEKPczyfLavesE2OZp3s/uiTewuLb/zsZmqit+9WWu2h9gE3V6BYkUaAPJUk3bsHXn+W
GIl87NAMe5SG5Gwmcveel1wgFUuZTeIvoE3nXqoeh7oktNnr+GtnMS9507EVbBMZETVRiIkgFTp8
q4LsH6Aamv3pwcQfblsmIsqmpZMVJc/41+QRLHqQGOlkP2DywDTiIjuQn/EmI2+q1lQkqpcd3BzO
OQHs7ad+0RQz7nNFX2xkaLXGOl5/00k+zbs378dmDsQdWE0hmrB696Ahbr73Decd4gAxkEofMGiw
PGNl6xWj0xSYoPMe5vxFdIHW6rc8SUe0aRkUJ+lkbJwqO9A3yNH1D3JedIhpXIww45RSy2/TKxtU
W6YDxEkkt/BnwCe8vTgJDLPhFGEdJwaNqomWbt7pIlGyj4kRsuQExhBNhajVlZ7NkFlulp8G0gSt
9pmYaHKrzFUFIdmyyS3k9KJx7mtB+2TF5nDiC3lokhZ1r6ko+ncYU9HjbdwkNMoiuTqIMUAsaprW
hyzG88YsarRcPV/Bs0GTD7FS/KiJPlFE0+inyaJPjFa1bm0ND3WabvTyvew0BB+G+GooeU5c/D+F
GBxtBO9XmT7ke9G+D8shksYkDXqStA5+u9IorbTpzatMhQx+JVSa5GRP72FgNNFxrNNzd3sNA5Jf
YdbagFOYRic3HyQ4UzKJoCrESdoika9GsxJjYlaQjOUW1dWBhcr0Lv9vn6q0wzZw9R+fGia9PLd7
A8hGMo4o6GLQGCO5916B+IGVljtniJv2WTQ7dZDe1Y4ovoYAw6Ht1fScpPUX/IW1E6ry+knUTFdn
B4hLhlnkOtvEERCOGAjZ52MjURVL0bwX4ogSXdd7l0zyYdYoETIpdScdAQIhxqam9sqXTeko+u6F
b3r+3MuDeEf0ONqj4YUD4FQTRSW5QzYTVbJW8Qpt1HPY+PEh9FIUsOw8XdpchkUZ5uUyQWYDVQn0
oAly9RDfmj+8IkM/o2vTx6ombt0Nqry8NaumuTrYBqma7mZzIy0JvRR5ix8dk32na05pOB4I/sRH
jxwesqeGPXNrXXvte9VcNkY1rkUzwxxwpo9DdC78ynspWbEoTqy/xuPQQlj+y1Fme0kgybDcrEPi
Amr1lbt5NwDue3XNrFxnHdufLPNzFC2DBzEBpbdhZvmueekDp90beYaEcO/kX0GDTiewc8lepACn
9ggLqZdm0MeZGAAqdiVSUj+3rpejLoOgbJSCXg9sdScmGAWa1BJBl9bGTzWfR4mrt0+dw6bVRaON
nXO5mkg4X/oFwomArCIIbCyZtY0bqPqLXgHNmoZDOwLNbbJfSbrSXNq+0e8mcDG8L6TnJF/aF0Jx
rpcXqYV4liBmeHm09as8gZfr1Ps+834QNtS+/UY+Ib/igTacyqIgPQUE873Sx6US1NIZvYXhYXCI
K+VgSDdRqvYPKiqL10Y/iDHRUypWDjrJN+eiSeziquu6ucNT0d9WgaatIlnJ3oa0Wonvwuybdu7X
Y3VK4oIU3mAYt68XIeZFmmbpu6JxU+PKI297vy8eDQyfxJGpEiGBlhtwEiqASpLuOUunH/wPuBq3
C6G6iOx1NhqdGl4dZzku0rlZIowgtUhepjraplUBTw5ya+HcKoOo4CR0q/w5NMj/P3P+/hGcJ62a
cloW3D9C8lTjH17L6t/fyjhTaTIgV93STOfzW9kwvNpJzKZ/1vXRPkdxc8a+o3hXGvwxWzRa1qKZ
ItthlioBs5LM4LxrCEEO3cLNPKmN+HqsfJ4iiAdJUAqBxP+nJumWwypjCNeidhstzH9ITSJT8tdt
67SyIi1pWhjkAiHSPu952DtURQ6G+kkvO4Q3Ud2VS03ZWDpinKJ273P+S5+Y52RnXENng5SQlUIz
Jt4GBKd37VgQeYwdd9eq+XZIx1BbK71rrYaGN8+tjTvNCj1jNFH6+L1t6nihVaW1KxwERY3qMbSk
mFWZmW4DP0h4PNMMh/Yb7ovKBSqTBukv+CZmEQFIlpqNk5lolu6TBaTlNQdWuWoruzRPcZ8WaM0F
+avasP6o/Br/x6kZ5NnC09zyyUtG/cr9x5pvAugMFs5LmYPjps9Oz47ceO2j5HTuyPIeLLdfidYQ
Nc5Z1MrGllEZw08vspCfnolOyUzeUdByt/fJ4niiVCt5OvQ2VxwbN7yNRWfb4zoeeBosWU1x114g
F6xVuvyVELAFEiCPd+IvCR3ngcylTvA2aJ/bOiXCy19k4lcwh1Peo7iVWsZ7ngRf/HBMfg/G8F0v
M51lf+/yA7VBgGIO+TRNCHhPPAdGwaOuc4DMTculW1WsodQh4soqQ1PNdY3/xH1hVSpN7s7vSykU
SvFcgB23Hhs9WdnBWGxZj9tPpImvmhZoX3LDjVBM9LSTpvn5ySsqXkLTQOOPp5wb69mRU29rBWW7
KjoeOFX4uxgn9ewvxxhLer2WJ28Gt1tqLP9Pccy6olOc/IvqhK+wvFpk/VRjRyJXWoh+vvV5iD3w
26Sluu4aq1pbuSO9+YjXiAkx/lFLtdPKHfrq4VMaEKCZTih7ejm3h9E+wh7WzlXekpKZBhqXhC9K
VtJVdSt3PyZJsTATw7mEHQwXdElfqjKrkC/LvWeDvUHuKcNra1n5YSh19JOGdHiF5hGs6kBLQeQz
GuQIq0pYP53EaAnnydLTV1SW+lOJbQJbEmZFwTiuB09CDKkJxtc6bKK5jP3NXhxkOd6yQbrtSao6
6WKlOMmKD4b3srUcv12IgzBdjBe1a5tbJM2qYxmizTIOI8COato1BaH2fG/iE/WjWeRuuSe09HNT
jAYlIQdxbD25KwWFR0g3Iffo6CT+Dd/dBV5r/Kjy6msnf+rC3SnQuKXl38bEEZJrLLXIlMGEbKPU
dY23oq9KJDsQnAOoSsg+IkHTquY2ziZpOjeX8ZWywn0+uMZjNNoPt/7YMYm6gSS26969spr+Lvor
liTzpEIQANJSfEnqvJ75E9REGrBrSXxbP5tj0Z3AyeIHESKr2zYAaxDnXVppbe1uVfxqrJ1ouyRj
1thuopHDSxYxHP2YDshYVgVWPbe+ojCPgTxKu5/ANVOfp1wHIO0uDwuWr6Dc2jD4WnbegxW6wfe2
K9Y4FWf+LE++JhiEh7O8ObMzNvxZFoUoWnjj92pwz2Zpd19x3/k2lpnyro56jyoYAnc9Ye8ZKvHI
7LqWhaRgzA4CApvDe0h20dNsbYJcU1VMErVKq/GKsu1kLvqkEsrMTPI5RyLOQQYhWKPf+YcYvh9n
d1iP+f6YLVs36WcOMudwTSNvKZmFfmKPK8NmVZRt6oTNEdwWMnGGXz1KPmtleyzbD5Tizq4HWnEm
Lby0bW/spmAiNQlmk2AxeV6i7P0R5M/Ef6oHrClMLclmbdlbANAoCPZBE8nxrHO8kIUIZFaV019Q
UGt3nl+9KZM/myiciUnceMkRg3hpL7rEVNNHFNJF53Rxn2v5OA8qhr+Jw9JYqOrgndWkHnGvMgec
6WL9WIdyu1SdLH3CF0uFe6t5X7UeCEzFGnrWRvkiQtbn96yPJgU+RX92AsQPxZlKT/lxpmwyaNVM
SV2bUmkcCW1lRuAf7akRsww9Jt0YI+zWFcGqsqTJF4ERK9ZDeIj4c85BQhI1CesNleTQT7VQKZKD
l5f1JsOB8Fbz/+z7NJp5VbeUofKDDpB3DrFR2DdT1TdleScZFKIpCkOzU3N5m4SyoaFitMFUOzKV
eabkwaVFejO2tfgVyI+6s/WmWqgmVGf0MlAG84kOQFdLLnas4cM6DaCHli86p7F3hec7L2XczGNT
7/FIgSKRdu2wEk1wX1uc5IwnvH1C0sUQwGLUtxv8XPmqWX1nQeV+YNoezJNsEiiTtHKVxkF6QJYX
LDOyu+ti9Nqr4ozD3Pdhr8sxyQdtijB5U6yp7gJ9a6fl671L1Oyi0xfB5GYoY/ijRP+PsfNqbhxL
0/Rfmah79MKbiO25AEArUqJSJjN1g0gpJXiPgwPg1+8DdvVUp2qiam8YouhgjvnMa0r3hCO5S9IP
bw6lOSvQ16fX/10flobIxYdziEWkizgfikH3HQWwQKMfhpBug5TC9fmyPp/6GBTT9Tm7+L+fx2X3
1VQrNL8q9ZsKfrjs1OqDBBHRzsoiXwJokOSm/QWssL1N3Ca9sZ0yPgt3bTgpQ/ck6gr1C5R938Vr
UeT1R6WDIe063X1SWPYADhTDOZadfqydMt8VrWi/kHUi8VG2xeuI4eb1U9rY3MUzqxXAvShgad39
deVPt36lJ9ElND1HVykLe5ZlqAynX2te1CiT0VWb6M2qV/mDxYhvSmp9cGA+9D7uX8t82XyzBDLX
GQbrQZ6eZx1rPK2HVqxYWnon9OmAExKWf21kEJHVt2nW9QfhhYbTpLuyqZMvSfWlyIe72ojNo6pY
xpFqAYYudVME6ShAwJiQMsiazLBWZ1S/pkJl6eDrYNCi8bkVXzVTMcNhRr+Nut2wg35COdnooNQM
CbYW2tFewTeOCnsKQelvuoa4VmV8y95BzhqXpX7CjM4D6YOCsU5/E+cotzqpWqTtyk48Kd6CUVFM
AxOuvbWnm1oGECuVGyd7oOiBqrcu+ztrxokrGqEjpahI3yiqQ8sdhVS/wqd1W4JMDWWEP5WbFEFk
afUWqpu6lVFhbBfrTZh6dRgptWwc6uOBhZDplgr4FDhdQ+xtiUO0pMUeLi5YmQXcUG7VPhK9EDrx
UFNSDrmv6fHkFhrOZetParo8SESjMwX3xjlhz4fei6aInjsbcEzKBuBds50NV/fzRNK6z4c2VBFk
w/kBLRlF6j/yGsm+0a7aTRVHla8obRmWsd58yUADAinQz4hY6+cBLliupQJHhiRA4WY6Ajj2bnAw
RPi8h0hGzzB5yCFNBsWkU3LE1w0QYtsd0OEL0cOkmZ8NhwUde8QaGt+eqBhki3gr1dY4AZ95jRNj
5yTETHZbZ5UfjXN7pBoeD3F5Kg3zecps4xgPqhPmFvK9RC1xkGnegHek3dNjeSSrK0+Q+ctTyyI9
J4i+ChgZXRY1D4nZPFrWUB6tlFZ1ZN5Qvr5DFsv+xtp7SFzM3fEdd5PqXBt29rVTip3mSImpVdoH
Ne3IexMw3diZfpE4oB+aBAM4HPRgymb+OI7DWdjHBRjEZlXz3GLqexaFu5yTGoCK4tAVh8J2aiJc
ZlWYa1tnMq1j02bPdRnJczRTlM3RzHC1LtqLWb93yUd9lmT3gGwpotD69KBlnbi9PugOyolTW2HB
l3SArlrVuDHmHqic4ZwaurF3EiRKONsJ8v0ONrSAbQMZLf6gnuPWtZ6hafpukty0VLGPSqlMh9kb
v5fwx8+mPoGNNriNBgDXQDcwFiajB9wIfjIcOwQSosXVdxORbFjqTpAqxpsq242e6mwv8zSd1aq8
DHAXcacHXwtJHnmM2RjCvBIYoZfJhoKFtytipw4RUQ7tKf5h68b4N8ua9mvNgFUNKoBhaRZgcCgK
fyJdUlnz6hw+2s8Sea0jCoD2DfiREFfzDIugAnUmrEMiv4Kl6lM8jPDhLjDY1l34gpYb/PUi62m/
JP/Xo8ElHMFWz9NofX5mkk9AzvWR4f3TIyZGhUN02EnX76ObrBSaeQgX08t9O0M3xJ3cD0PJ38Qw
TCchveVQm+6uVR0iaIpYeyKV6RgpCfCnIXW2WtKicr6gbSjG5BuIJPW2X5LbvHc0oAZjei6FXuwE
vhDW5pqMY5z4VanTyNeb7DEV7QNrqreJG1nir1VYu041vqYFtoOZiYaYaedomK3l7kx4gsuFJI5o
bXWjxeOhLHs9SCx1DOZY63COciC1rE872y42vXRuYohIuBCUfjnhTYhs5Ic3pMnOSofverUg9NfU
X2rX9I56rB1lqjygVJU954whX3O917JGus6YhXoDSsTcVzHLWa0U2c6K9O4mizfdirIV4sOazTtG
J5ysrtjMEjXTLsrFSVeHAYSnh4WA2twMrRjORYk5sB3XIkA9N/dz1U2pWmgXpPwVugkpvpn9vHz8
9f3X/rTHMhLX8Qg63dQdx/20x9bodjqtFVc/K0edLmPnNZg9RaYM6DI89IlOkN5Q49XX0dm0dXJv
udnf8GO0XwtQ1zFoORZEcepomCJ9xsajzVc5XudVPwHi6V/rGYQhbkrOqEBRGxyFMgQ0flTVNk3E
lTVHq/nAScbZJcR4OAflJ03N82MO7kSk4wyPnt3ury+T/qdpsjZLAXUwVwx6kJ8bp5ri9BM82eWn
Vhdv2KANJ+AOBXJsZQysE2mVazdXz7szyIgdKUt8SGZt2lADBi8sa3ebWvorSv7iPOEui5bKrNwU
kPCzuVJDKUf9tEh8NP/6sLVPtT0uLVLdKkxKV9e8tXn4Cc+g5eRfAIGcn2nH/FBz64cnpB7i1Ieq
RhS3h8qxwZQsw7OVbKh2H1AbN15qdzqw18GCxbiPXbuRt8rY+JQrvWPvzIWfuYj5o/4faAwrYkdX
e0xbTd3MSb1HUEkNhz6+0VzEGiI8/+y+DDEcsQ9TvPQhpUZ3J12KY3IoECYpMdjEzWjVxS6+RspU
bR2JfHFCc/emBW+5aaMI6ZI4HU+OPdMAoe8KxxcPT1Fnvd9m82tl0gxMoBAGuTKLzRxPzra23ITE
rR7DPhtb6IOzt42FsU1qq7s35FBCyi+czYTR1TYyzYwt3CO8s2JJOWwZIIgZbdiZ8RBEDZGel/2A
SZf07atimta5LQjIFAW/W83FabOF/+47WTpTPIoe4ZZ5B2mmH4JACZrPNdic5gOatc2+6Qfgt5Qp
dmyx2hHR2RSV3TfVwAcXRQ2jGzGiqofkYK/NKZP8FLvIFEvGxDz0Mp42Es2vwLOt6sFDxnzvjeLd
QnuwJArQtb0Gg+zS9IR2dyB2SIhUgKbHaD55epPvk1Zq/jya6UJ5oQqstghmvMIvhqPgw9oi/ihV
L6l8Sv3KfVp9q0w6/lg3aOUNBpUEU5UWxvIDde7yoa9Ne2+O/RIM1GxVS7ugCL/6AkG/q5eh/5ud
6hOD5l9D2URPwqFe7aFT94lBJdTIY1460U+7SxPCj7Hyc0fxtjmQna2mpoIu7Tje2rY13pqxhiFm
Ft/UBZx51pbtZI4P4+rQB9XvseSm/PVM03/Ffl2PjgI6DB9Np3nvmJ/InZqqF13ZNtn7hJkiLhjY
9Eq1vmec1Ni8z3KvOxiPNbROgoZy67bQet+QgJOvyvvNgpBVNuPDYRRbQ7P7LRgFKn3pUN7XauVt
1CXRt8uanlS5TLn9hbExSwvbvDr5OrDk/M3p/Gm9c2guWB6AA83WnT8JzBi6XJZ8kvm7TMUdsGHt
QfOAu3cgjIOInTKcRVdcBtTQwEmMgabPMNI0VwsGiwVbMXD17nutfplcAYI2dwxAkNn44MhHr3Zf
53huHmN6/n8HFvE+RzNceEOnE2MYrmeykPyaMdpa2pc9lgXvSozwzYKkoqydp6HICBWQL93akz75
iRLVBzg7tIeAxT6gNnxxCu9YabZ1uCZTo2qclX4Cr1cddIlbVi3IdzT8KfwYdKUzyP5saM0ho3C4
09x4FSyBWINimnfs5KL6RtTvsAZ6m0GKfTdyF+DK0J2zMup21Ibzx3LsKJuxmA5i+vrXd+4Tgu06
EF2T5M1VLR2sq/cJL7OUAuWEKc/e3VLvN15ux+zgEbTv3r030ia/sSfN3sCVep8VjKLEdFTm3rop
p24DewkBYpmcjUntTlaZNOhba98cjOsvhqsccCwclcF8huyLGyRkjRD0Yuq3fTEGFFXQPsni9nap
ohehCtboiKQKnutTBK/nphNokf/1uTJ+/nS/wf8QtOgug9TW7E9rQidLq3fjqnovLEsNQdLKW9jA
HkbbY+wcUsLMuzLNQ3Ay1dlb4gdzSD6idtGDXNWtbWF68fn6UHuUdlHuQezBAlkJ3SoTIr9n5Y0O
jdt/x4J5OimUe92h3KRKd4uh8oRQBeVR2I23Jsd2MREcShlbe8+M8bQvFPMy0e67zavvqXNgny5w
s8THAVWDyjN8q3Ghu6rGU2uLTUSP3shN7QZTcrD8w6iitItLmAA3U0GPbxy2Rupe+yjOkkBgGuL3
cbU2P0ixli9WWfmzaSuYmpRIpUDQuUP2oToNq+pRXHotFvYIgoOl4cAsoTwrc9GGtCjuwC/Wt/r0
OAxLuifljKnT25C6y6rBZXgsAoDgerAYT4SEQDx7+S5sceO1HV4+bD6Igfs0FfO7gjDaXwC0bjIc
T/xy1eG3rQ6r4ra6JWb3bly7Tm9oYtX+kJvWXkui6Ti788eUCp2uQ6Udo9XRNdKr90S0SF1Qx/Qx
DZhODS4dUYsv5YC238TKvrWIuqDIUfBQEfdZS6GmtVbgxtHxsZ65mcYOUbGseLbNDk/L1YFXd6m5
gRmCG6Pd9Mncn83xgwb9cFcQDPnIiBzQepM7M+ryZ4D+x6ijRlzPr26hxCdW8HY7xah6d0Dr/GxG
O4LauHpjrQ8wpH0cWptTHDWvaBS9d/DA91pt3SLsbH4xhZj2DmqqEl3aOz0FUjlZ5VslurNpo0o/
uPFF4rN1QSw16LXyC84R9YcTs7Xbt9T2na+Vttj+TOvhplL128nS9IdZS3az2+QXSY6J5tk87FmW
qG/LRGIhlMCkBa+3t1NK/8iTEls0pbfJiExuQLzP51hQqlpcr7/E+J/9TUTv/CmrcGzNMiw2Q8fT
wBt+WodHnCkZdaZ4t7GPCfJkJoor4WW5nmANJQK6c92WAdlvdbzcGz+LETyxtThMMGbc2enyVk6p
tStyBOczC+HxF6oejo9MlnfIs7VCRebEdn7CIRIyCFJ4LHHxGW6Gn9uVxP0lsn3dgCYdy9kNtXhG
vr+U80ntX/Ki2huAPr8gEVBjIFiJMxok1jartY+rag6skR3eJcbBmugBIV+Wfy/7sQihjrGLiIQ0
hN+SZWpt4cToO8gDcEPjtL6RiGrlq99n1XfiQWS6FizjY0nnC921KduoFRJKyVK9Ty5II3sah10c
0VDK1yEcdentmI3zObWty7A03b9ymP/zi2pcf1WRe6uRFQMMNnx6+t+79/r2R/ne/9/1U//zrv/+
9Skf+v1Lwx/Dj1+ebKohHeZ78d7NX957UQz/Fq1b3/n/++J/vV+/5XFu3v/524+fZVqFaT906dvw
2+8vrXB6XTVXEv3/yOKtv/D7y+sp/PO38w8I6T+qn//Lh95/9MM/f6N89Q8UFxzVtlVTVQ1PJWhD
4e/6kvcPk6o8tn4W+we397f/qupuSP75m+H9w1nR+45LRYXJbLLn9NiNri85/3Bd2jEOEH/TUR3V
+O3f5/+7aN+/rvf/LuL3Ke21+H0guCobtaeigm+bnzavShVZVyZY+yCFIUMxIm4gzP44O2qQA6QI
MFrJQ6wIraBtPSuAMIJADxxE1PQ0lMDtnx4dHLyyDN9w/jYn/3VnvR4c2kdrEMFpAhH5NIOHAg6y
stjzXunFkZjcXDlWZAyDxK6Wshv48efZdHZmOe600qEtaRv93+zv6134D0LF9SBcWgAIhkOfQ6H3
U3FisCBxtTjV7gHlpzt1BNfTNmTJNBwsZLoeEf5CdcC4jTr7/TWrq2aDsjjURHiBHGIBDR2NoYfa
WR3RBjOgolIGjVq8FMMLlm0R3j0cs5JgsPUfA/H3W/2f+ozIe/z50LU1+gJp6+rc6c9hmBAzddgZ
eDJ4nBC3H5r+BdACw9gXUVwG2WRbrEjpjZNkahir9BHVFh3y5XuqcpaDUlzkJClfrdcaKwAVIlJH
ewDDIX5vT/3dDQ1ZPo2a+jitjJgUg+RgjL5zkYx9Vg43TsXPDEl6j0eN3Dejlfqr9FmsihZmkT4H
Ojob+xSmgE+/Ec9eKmFCRw43QyirzvA9KfJl6zZfdNOgl4dg7BYYZRglmdzMjjLQUqU7qS6wiszA
rfLzlKI6rZaSnF8pArCcWzgNwADnaAxjqzqYonmIY+Wi4HCMzyjvwQCeO1P1G+y1sbtO9X3ecfKr
+TiGjs2L0xAsTJTp0ZzeZaVa+MOC8rHlyaMtkjY0rPVKru/uwETb2aXxSgKARWCiogCNzmldgEeO
ZvpryPE5xkZT8N9KesyTjAJNGazXkgS4WhERJ4x6/IGIZHaQ5Vj6wsXdRY/ESyzNb9hO4wa0DvBI
dxlYKVqz6FOOgZc1LzKtuXY5Sn/NWwFEMzRADIazEsN6te74OK1w0xqDFmGu0CnnYFpSEHJGs2zT
7NkUcRumjrKPEHqHFW+cHOR6cChrLq2dePSsC6xIM3uHwWrhR16TBf0LNn34C9yZpuK3bT/vBtmo
vifdALo8avl0Jvy+0dl8FTTrlYjvJTObI9Bw11mqjOrHKo7Yu/wI0wHA/2NrKhBdHPm1t7MXq0pu
m4rY1stfOqqmRosFDNH8ozBIW1sam3jcoJQKhBpvv/3Ml/hQD0G32tu0z5CKM7Kvk5W/XF8pYfgH
o5TbyTIfMHXsaSCUgViKJugxL9zkrvDHhJAtps/tI3D9ZKq9DOfMfFbifNPaEQCxatznZlUDOa4I
Zrl2TsO0bpfkw2niE2rWTwhk+bZiJXiP10D0Xa/wkWHe5q63WXQd609CPanMfueweHSpQqiQtLeR
xkCspAucx25XEygae5V6oFw9+bLWWJaxQLqeQZxCzKir+cGUEywzj5FK+5+JOaaXfL3vy2h+SHvc
A6M7GZl8lCDbAkVrfYliBiANCoF9tdMalqVO6fMvsg0IgsMJxf5DJaUII5vGNBRU1IuaS98ip0vB
NoQ3dB5TvmEGr4Psd7sR9TowRlR+vBXe4cQlulpdXYSwTr4TQdAeUfUqmJLxDj1A1+8n3g8gaF7a
ne5YzTZCLy30lPluXJCSoEJ8BPP0qms6ydw859u4rJ+6DtTEKN9j0TWbplCMQyblczVbMK5prhLG
oD8F3X2TRQ5nZzB6U68i9kxhjyL8EaQFHyyred8p1IfIP7ilbltwvbhyeNP1eM7r+RbgP1mGrE+g
E3s/HRlK3GYniSXmEix+6DORXUb6Xaw8w39/E5bJDDTdUwfXL+ngPw7wdTyBAgorm5sZ6Cqv96YB
3YU5fPGCMWIEb2mHdc2u7fWGV5gkMs3ACawNpMTGz0NrNKJH87Ur2SKoKJENMnfE3NA8ACEXZnej
g5kT3vSub0Jt9a93RJCo+RL+8jIp79aUfOkm1oi5YmnHyjyYkO4MUlh1Dc3HmLOrIgCx+kiKVvDt
iUT4HXvMpOIe1Xr2UQN4ZpjajOOBi9LUJXAqNBTrp0UmP00M7fDCe8FHp9lcf4gohfPEXlEY+qZl
sO8KNX3u3fbOyNhersOEvUHfxKCIFh2nw2phaiBNCIT7RyaTY93G365DZJGsZoUaf/SYoJdFovrp
Em9djS6ik35JJEfoNNULstH5Vmr5h66yATU9m4fIwEJres4UR6zKQsEpGFNr0yMfBD2d62vYJcdL
ocq7i9DvDejk1T6q8d66VyjQhwZNf4thvKzaMEivM/YN1FIADFMRxVS1x8Zv4sVBIP5kfu0LbWJX
iA7XgRnNbN5pnH8oeHiFSlLR78UNtF761yGN8MGEm92O4uE6igyPZQWj4R9Gkt91nbtxInYJPMU8
v10HeI+FHGbN5WnWtTEQbULjq56RHaOkU3eMbSqKsFHsGidej8w8zrfdaH+vuHW4HOFxvC7RdbeE
ZWlrvjpXx6qld3J9rSmbYx63b1UC3KPNgG9Rq4qONCjRPObGFmmgUhoLlWH9ohFRqyp9ttdfho6X
+yK/K43qpWFbxTEJ194xehxV7opVKo1fNwbYLY8lGSCKyyLPfPfGdoucyeLHMftO1mahRj9FM6sm
SPEjNyPeMzbtU8+1jVyDfosA+9haPB30+FSz9dlJQwUcE1X0oRBYR1/zumNrJoud8JL3DIPf3uIu
FnWaBVZpbM3Ieho5+xCdErB4LK0KqQ54ALZJ7om/gAvc5NXtvLa5IkcSxExfh5ZNJcsNJnyff+SN
+N6YzqW0lMCqh9Ncj1TWWF2WLP+opkd9NQeb2uhFIfXDuaFZQ+cTJa8a8SrmvWfvyniKfNGwkOlL
eajUFdWTcQ24ZoYa/xjTbn89EaVB6UeZgbGyCy0qgXTbuW+YG6cr4HddORfJNU11feew2vhNz8X9
VwiCt58PySWsPNaxpmdYDG5HR8QGF4gbixHtaB1vk4RpHsv2ATuMZ88+TkzoPDZvkbHdYBOHaCuN
SeQ5QOOPXrvHqw2QBzWlDs8qX0TKpi464Br5GU7F3Co/SUpGZidTRUSYtRWuftOYHnPQnL7GRceM
XJdVLWGLzRuuTlc3L17MatcafFCnEVPn2LAurGdcix5uUNhAd4LUF2WB4kg/LomvDIoacDBw6HPG
4DplaWr4cQZLZMiZy0rMl5nO/DN2VeHbJgvpQCqCJAvEwcFS3r3VDjan6JEvrRuO0RrqBuoSQ8nT
imkTm8pzLYsPx2VrtTzGT50qJcHGB/nG1mo8pDzZgudK/zZ0e2fG9UV14nugc1CA1W6mbMEiPaHe
AXvlkdYwpr0zJ1nV8T4RyJQgL+crIN7DXK23w2zuvZLrSRWCe4aRKGMtvqtttYIhyICp+vINtswX
vV0I0lKmueFwXTOLZnTojsZyq4vv/bqwZxnOGm6NAO8k5p2Qz7kwbL8dP6KCqbOY2FIb0ypOypqU
6MMdNTXwIkXygY8CicqY40FLb0CVQFft8kIF/SXLqkujvBawBgI98lZhmHUfrS9DjDkEQCCgcPlL
AWYjrGr2IaUbjmWWKGiNqPqmFObNnDqBak7qNtYYq71Rqn5fEyLm9ct1+Hko/oY9Fpv1uAHK+qNc
gGFO7pl2L8NojecwJ7tcw6BU/15ILULxhRGWae7jNQa5LuJZz+aqZep9ZAx8LEfVVM27Fz2Gbcit
BFDx5MH59yuNKWJU4LzL9DJV/UuGF4yt7yBk3k7JEyJOKEQSZngxu3OpgpEG1/x2jX0de0DkB28r
11BuoNSVfmO2oIoa0fhuWnyoDUe1BtxFn3/3SG8o8hJC2iqwYpF+pFr+kkQd66Vd3rcRKinZipA5
anN3QXcAYgNdtMol086yvvGRMjNpb+Yvy7r8L3m+j1u7CtiPiDbczp8c7TuW3KQW3bhPeuslL9lI
zdl+KLz8vsq41mNavDi9KX1MJg1jzd21QJUu8tDe41QZrJGDfYOc5st1d1wUElfdFrelTI8tITgJ
RTogr3+hMvyS9kQ1tYPts96EzhrFF2X0qMec8nruk0xOXkwrcI0bPHitQdwzqersgyiRNIR9D1Ec
hCA5IUAivCeHyrkuLqI9db2NdSfBf5xaPyivipRFYqntm6rQLxjQKPn7dew7tkzxkESt5/qOIg1N
YuVgFEQxlegfyrY7O2hz+k2+ELSk39Z4gST+EVQnYKOUMWPY6Pqs18aVyzkFD+LDAnmth5e8ZcO8
3uYluc/R/uZOxsu2s5ILpT+kSDAMSVh7WlG96D3H2unZLjUa2PLMhm3Tv9FV1OZUWzkHH2uKFFJT
YUEDZsZqdx3H6z7cmjBIZw6rFITteXkZ0TmTIKsh4hAcEiLNungn1HwxbVts+9HYllbxgVsIGhMj
vPpuzXNlQtE0HhOflO+YKtMXCaLyIIdTo5bpuaGJokBLI1tzt629KHvAad+N1HoaVPdH4nm3TlFf
Cpv5VWu9RJuk+FlZEMUzRu72DgyJJCZ5TBcbnmkicQ85KGvyB82IzabW1QBZnEWGOgK+6M6kvu5A
cfKiwPawLrgGlWsNAJijvqktHC9MCqfXpLOOt+CYPMI8AkIwt885qktOPZ+E0YyhC5Y+0O3oyWaD
9D1Hmci/2CQX4HV1Wae71kQvFtTlDnlNNExoh6sR3f1WU7x9Eht3VeF9jBEUzlziC5Hjo+gBaWiH
HZg44qU42k6jCgJMAK3N8lPsEon1S3HQ0eTZeN3CZLfs2k9x9eTKzD/Ujpu0jnPw6Id2xPlctRvP
d8vhgclYHy0vbY6D0xQFAXMdhXWt0M+uSuCr6AvUCMMWgNEQdT3mRtYd5aUqklrdjHhhbrHYu7Vh
9Rz/eGgIPI9qNeH9hlS5Bi68xtFlifinRFqopGaPH0eyNdvxyVh/+noQEfDuet+tn73+U0TgyWpH
Szf61DWwOtO7doztLeBQ+E4EYkfHGhDoMRyBue6MNIRQ2up4faBevkmBbu//+Ne/3kJtGpSVXri/
v1HpEz6o6ikZcITqUzv959dcP/3Hm//4snFGQG9aH67/uz69/vXH//CA/PchXf/5x3v+eOOn/336
1rSsqFRRqfn99MrrSY5Wtqqm/89vXw+vd5woHAasuK4vXB8ihEOSbK6pGipdf3P98nzAs/0/L4r3
s/bS6WDU7XzUaBklwOCR+lJLrKY1/AQXmE0xN2SUEXZYrlEdr89jx74XjdtuI62sjl5EcV4W064d
KnFUkxcxOMOWaymPkYibYOqjKYBDYh+FY9YVJYPBPnLc1vH6z+tD2xZJaMRA8WBcwziikEQWB+64
7yfnGBeZe7z+xXJKd7BRA9oF2t7S+svQROa2nmP9qECkBDnCQzSP9zqQxq1ik2H2XfuWs/82EQnH
IR69oJ8E2ZeDuo9W4sZSQGaQKvS/CBJ0p5KKlIoEgm9X+9ob99HqFmhXmESlZlNhCW8+FYrt/RTz
Bj2+Y9fNbRhn2CTQY6BDj2iQZZf2xszS81iTyh88a4FhrUbg3/XRn6NojUEU5BLBnQzJLb7lFFMq
MKtcyCNz1WDSpwQQPVnnaD1m+XjfjLXjI/l6q7hFH1Sddxup9cZJn2I1PspiUAK8dTMWNLcMeyx2
9vSRt7OSnHNbnlJ4N2Hh2G99lF8aw7QB0+A1PYwLKU1BuTOPK3D8uDYtUXwHqPjeEPFlwaQnVGq8
EYT+INwcUnWRxmx0brUFFvCuz+abWzlmoLSKQ92p/On1EKH7dnhrATNN47SZ2gI2iNXs6hTWQSZu
+0YjCl4lSOgMov3PwtvSCG6E6R5oE5yRdQhH+AWQ+uUUSvGz0ObxS9/3xgZ+NY6UpbNZhfgoQrpH
TD32daQVhwneRzCAGYZrU99NpYNgiEYEOMfOvuwwcx4aLd+XgL8Hu0eEyXVyajsIb+ld8mUqbZug
JQcSbCF+NxdlimEUhlZJj9a7dB+sIYd5UM7f9ARIeDWiJ9YSgeKL0QSLh9yWjNGHnsr5diwV6JwZ
SFzZattWZBlat8gRuvH3th09ZKjGG88b6qDGl/MwFl3YNxINEj3zI2N80cwuogIzwsV4QPWl8yXx
sS5HjbqtxBfEcDdD46q+VrX7xnCBVNokmU00/OQIyFeARexyo7mx8jisRlBzLUbVpFaJi1bKzlQT
oHuqG8ZQQDiMbEPH/oAk3fCYoWKLK4xzGgfAag0Rfl7/oB6Hxq2JH4Y6WAevdUJjHCL8Kpo3UsN9
3OiIAfZilxOJVa1UNwJOH2nMSjLt+Kk23VBOTbZJDHlIdd3bkdo1AyjxtU5tuYQo1qsoOdpL6Mja
3Fr90PrC0l5cC1uELkZLDlHDqsfgR6NZ6w+GfLaH5EIZASi5C6B1xe0m7aW2vXOpOY9RREmkcxEj
h5HQK3KGlKe+krhSUrGzG9C2X7VEJIHnCIBbE7UsDaED3ASCOh1dOFIoTUq0NqSX0Cc3BIxm+9YZ
vCzI5chs6SQo7ulApvJKaeg1WbLzqBk3SoGnXFrd2rdmkoGNiumTaDJlM252bh+dlAI/UDud/GpS
7vsy/6GJhoJsHzNsUfaztdtqAhU+2JSrYlsufqVKtuZx3Het83WenOJOt9ztWp2r7KU/tHX7Xnrl
Zlxz3kWfT0gCnlBumDaRl2JYu2D+ukDz7wxspVuAeLOePA4NXuHZlGEtttYePe1OQvaaMymOCwu3
gU5cQOGbiVpEPnr4qB3FCAM2ui/kkm4EmP9+NAMUAvtDYmEwkqvqqSqy5Az97pABnD0MgL7kkDes
nZrY1HbS3dwbo2k94ESPAac9bqMkuqiDR7EpLorNMNvPWLs/TVXgRmQvdT9uFNEEgy6f59m7EMmF
NOZtP7Ws2cdbZkn7H9Fytsrssa3NHUvdYypRgVmo/dXRV4fmXgD69eswUu9trf0AXcAb62OpT4Ex
Kp5vEZDkq0JAbLQPTSn9hlZQNO+RkdnSPKXDQY64srUSJJv1ZnyEKhIuunNRI1KcnE3Mtab7ok/e
kHaERl0jzErPQMy+2vuobZVBq2GQo6VBi4qYbIlVTPGWJRO1ibbWA8TnT6K1Xs21lqFQYaS0TqdE
CYd8Q5fsdun1M3yYx8HWXqpSv6O3Zfv9cIjG8tWjQ2itQ1qLs+1pdJXkNNTGRukjLBpwG8YsdGhq
dsvvWlRsJigKadNh/IRXaJs/zgrLhlfX52wMERd6/X+Enddy20q2hp8IVcjhljlJoiQqWDcoyzYR
Gzn205+v4Zk6Z2aq5lzs2rZMkSBC91r/+kNsUgabdXModON9jMxnz613eIuvHAvZQeU69co2KMvb
OHmc2vqckUvuVT0sxA4l5rgWTXlIpPlpTNXVyKOLmYxPJlGyKwep9kaWKJrsbpPkAofd/NJE1GpY
W45QBNOsXkmjSCnIgamUgg5/3BeLngv1bX/NJWFyMeSWpnnXoNwI8IjCtt/VpVFvlXjjAa4qPDCs
9mF6+Z92pq/p2NFQN8MPJLa/ptq7tRs76FmTJ+8t53L0U4Wxp7+Da4fNx5sTxt8OHuDkLG1C+O6p
wNbRyAkDlu6p0sQpMGCqZ7kJ5jIS7masbNvY+UDgPT5N2vQ1kXS/IXFhlfv1NkO3ZyNhAE95wVEi
gqMV6STVgXjaoR1hOhLtYxm8aIIJBcsSFsY5MX3mWWqF3Iyc+DlnZUu859YXPwsZIVW4+oA6pFwe
nbT+0lKyFKxY+9myknUpyJLtC3sjCT1fMbl/sDQo+w/dZF5GLWMPTBFrG3X2MjnzHzCxD0qVTV1V
v5rk7KfchgXb1Rr84DjjMQW58TwJcZjyCVy0PUtZhztXeU8Fmf88A3B4I7mwfTce+sa2tkWW4j9s
eFcbPjUEKQdHtkpcQq9OQUecswu8hpHvSeNhJpMUO36ESPkjdXW0md1Wbpwk/Kqh7mCMuHa7lsQX
I3LJVVW8Fec8zfohrSBclUWnpkzkt/rTd5vV327Lrl8QX3KAXJ2wp27RdguY3wYotx/Pm7j0LlM7
3uMB89zCMNetQ+RIWFS0UU70Y9S410ayHsKY8mAKxu0ILW+DPFBu9L5r1r0Xt9j/1kfNS9+smf6I
zIS9mGzai7ioNtpESyWwBLdHyzu7Bshxqr2AcD+7mmWt05yN3iWPMjczrvw8nghreJkpkhTykm3g
PwAo0w7G3rqc+/GQavo5nTJ7z+r3yzDCdyfSkn1XDT/6wop24EvTqpn6r5IBajxxSRNsuOUPIoEJ
MCnY0yt8YexR7B2NHdu298TWfkAhZ8KWio8+ADjNLNfZFcmIQB64jc31Afoo9/zY/5gJ6O71nKFW
iQ5MQnxYF4n2FuU25ySv3zT4MWTGvwm923imh4eEbJpVN/bn1HT2o2viTGg+ZSG4CYI7EmzKZMu0
LMHBZrgjgclXG4dZ14rI4VuNTH8U/psNJmdl33jcrAS1nuupRGBBL5yJ5Dmd6v0Y2gfbrH4M/ZPR
rRH2fNeSySv/zfAiqNfXcOqZwI071xledabvK78a8ZJxVsx4QcVqDPSFYwPD2kSdZlv1az57t/mP
f8N/cW1T3jewldnlGD7jo8UNovMRiDehd427BOk3Nh37If7ZDNrmn79qxhWrEWQR9ZKA2dUklo8r
neCg3qJH2pmF4Xr24MXzdlTy6q+mymRP3qS8qveN6nmFpfTyYhLY9n2ME3RoZKyEHNVkFe8S4VWS
3fxy05QAc2BnQUEWFhtSFbtoXbOdRebO8mf1b/wHoY2c+2SPH/Nq+TlFqlH32yYFsNC/R4zDtRXW
D8v/K8a7dBXQcfaNxs2oRauA31cvqQxvp/6sHseAz0KJ9NAM7cEqd3Z7Nu0n1iEiy5jfd/pdHVjR
zZjn8A5pAhEsNcHmhl3Hb5AZDc1zPYgACKfgwdnDxF6pV6jPq+LqFJfFRh2r09b5Vorwy0qCg/rw
qum3lfoCKupXpXB3T+jcNurt1HGpj9XU10EdtHx33qN29hHdlvrt2NefGibZhgAx4aXNGK7V6VFf
T53Cf37VgKMyJ6o5cLNa0kxYVHAM1srJ3rJ+72o07IKftUzAZg85JH9WrymZ9+vut07bYpegGby0
zf6+PIn0vZ6E65C3y4jf9HE0M8CxQCgIQd2pH0X8c9n6B/WSCma3xFd61ht22vyXeitdA7s2OBpA
97lpvkcSi9VbqtcE5WMun9Qr1DEV5Z/48Z8HFfFDdcBR6RzVR/ERD+OQslLLbUq4tfo49Xbu2B94
G8zVEFDML4E8jDHajD7dugWeds2nXjLE8oviOpkAixgcnzqLqV6BERUUynozmEw6Iiu5k750s3iq
0lEzVvi+wl6OdI3tfr4uA/yqS+9stzckJhmoH3bKsbhFqRmcdaEfeibmJlp9fF507iWwaL3gVvTj
7iENw2kPHeFeBe1hmphmyxIxZZGFKxfP3gM8V+gh6aWOfqYAemw25jPdwrcYJsHA3XtaaBB2zY06
YG6m4FvCIpy1Xd/ssoViKLx207RzSSPfFsdCHmJTxEcrKl5Jur+ha4St0xn0TeMI3JCf2nJ4Vv/B
sVRWvgoMpTxsIQ2ZaSt3w87wWiZYbCLrMY7vxEeXu8T7pQVYzzXO/NGFzcCkBohaT0C+JRWbY0E3
sBrvzZLpD4tA57VbN+uchmGM2SGqLxzIX7OIekg6gOyuybTJglUJyZQ2Tj96U+EccfUhDQwGMCsK
oLFbUXv6kX5b4G7EdLyyTLyNtmmEuGhqXmmoCQyAXb5u8AgxE+swa3ZCqk+JChjzc9cCFJ7FfCU7
AdlRXj5EOYWtq0ZmegeDoi2yX3aDRwMc73Ngjhx/8af0S4a1Vv4D/sRW16B1uwz3j2NjHHTBAMlM
dNxSyIPvqo+iMorLSFz8JqySFQ4mO2kwaOl81ER2r79WOZg2w7SvsOwZQpKXs1JDijIKk0Nt0ess
w0lq50PhgR0UMUC3Ca+PdBnE42HHJDZnG8bkhZimeW8R+L3DBQyBIeYlVUNEB25qKsEJYyg1zCR9
+bJA+PlRlBzmwrwqoYqt9GqE/zfsEgzEVnoIlm2oMfRowHvLy9copEhdbnQfgwocINxtYwTO1p7C
fifoZGZvSPZFy9CPFNaWCou5c69ueRQruKyPTgpb++LOjnVEGsAuNPhYzStuv0+AmzOPDx7VEmMV
nNS9U1Bq7zKcfiW+NLZJkO6Wj64n+BduRuAB/gTxeiDh+qhTXztkPkBngEQyWeXjb1pB1Vd68Bh5
WKG5KTpYQd6NTMZNG/lnkXBfjLr7npPLua5GgNM+x8UpoG6RyVNYlvM+mflNL3XWjgpxgxF2sxQz
Y2SNTjHUmTRjYTLsC6e+iQKoGaU5oeNziG+SiRf3cCR/PNskH05Y+qsadMOdGrkrjLjYj9MvKs5y
O5PLsYfTcMZofxVO5qduMJyIx/xCH+hg/SuzXT8WVysufzHvjlcwb4Itqu4TJl/Xvo0vhpve/fwh
CCiN6rzBXlfliKtnIey5tzUxvcF1IbHXZQ0wMmjLA02EoXeXwDhCXDa3Uwx7SxTOylWUvr/jVDVQ
XFhSouR4KPLWRH+Sg2Q9GNT7OHniVTxSHnWoZaGQHUXKNhTEpFOq6TFMZkZdxMOkeXLq/XStxkXL
0KDJmctRfnwR1sXwV7Ea1N90u7w60nkRMAgZ9jC44QHuK/Ox6613TDof0gKvM0aOUKovg1tv2Q52
WKcz8xn7bBd6TARKHCI7wr7C66T3ALioA6WEF4e4iGE3HzIyiS5C4yOvyq82x7wnhgekWF5sHVSP
DMvwoAQd4gEWLrcZnti7UOh/1PxsIebIgXWYDz07FrwJsOKHaA6Z09Kj2TGhz8mF3gMUSfW5RHMa
UFr9c51mX6YhyJfhXiiC+AcCGARwDLXNPvV2+ejxPCPk7Hp944Rs+J0M+kvb0YHq00cctT9iBQMh
lAw3Sew0yArhyEBCuRkSjKjgGzZTNdGT4PudxhFbNtrjXRAlvyGIoelOjQKHnmCvRS4PQg8nwm3G
w9jnYmXXeXARZKNUjklyzPAiGX0DHXKDuANfIlEXyQ4LygjRbMu6bLd+ab1WhHyeGLJtkrKfVq4B
06NMnfwYuPaTVTpfqWv+qnrMGVNmyJakBij0DrcLLkGAKVUdrVER/h0z1iI+xUiaIdURowinp8NV
plFx4YqnpcZMfUP3YPf+zmMmJRjONVH7nk3BPnU4c43HTNvr7kXq3/6Sp8b2Z1HdtfE5KY+FTThn
rnixauSXJ+6DNI2TrmidrWJ6ZrG36RID3EQZbumQ6jGVKb7UxA5XIhg4DG+2qCPvaijo+tV7a46v
mREA1tBvDDhAYX1GV5lU5OklzQvuZitdsylc1eyshyVSlcEnkq3PcWIBKlNmn3WAgMIxqmgzIOf+
77zgJVD5fx3iFaHZQKVEY2Kx86hcbAjP/8d/uTF50ODAdgf0n+piL0NRJr++nxYbdtBXCTn0IFpg
RFsLAc2C9cJdSHtOUqExdVf0KL1j4ZvY2BVXqcbwY1M25VVTTEYvoiwKA++4/M0JsUEu4MBxTmoS
GN098QDuw2zR4ejViVAg+reBcWSgBnh1X59oQF8kivz/hxDt/Ced/O/XtnA/4LsH/6ZDhsZVChKv
MCAynQPphY+TNB4CD/Koxta8ks1DVt0JGfY3+O06q9o3UEgZinNRpjwQdHKwAihXSvh3s6L5xDAB
tkyW7hQhP+tWFWAy+PbrAcKJv+sdzt6yiwKwrTMIBUPOtmbG4nVoQh4EKMihltxV2RSr+zRTVOTJ
4nr85dorgkNRAAWF9XylyvoxNqzYaoUTrklLFOMdodfJQYV2/6kT+YQzh/3/nDTrX9WMf+8Wvqhp
uVgiMdz9t5PmE1XiDZrVHrTEggBXhTfJjBIvB9YyNcudmtfOZCy2kCkXegRTF0wZgOPU1kLDcvHK
AFmeo70NhYbHnrlbyDELrUlKFg8U1SVtXH7OupYz53ILEc33DEz64y+bzbbeBqw3dpIWSZEbojE5
4E703A0Tm2p8bModBin9Sj2B//1h8f7znsGWEtau+voIDP5dghD1dWbii9US5NGauyTfaCHyGbxi
fbDciPnWkMDcZq3QzRRM0E/OC0lPs7iUKN0ggSs2OR4mT04lL1btbVn8DtJlqRPDsa2gWC4Fw1TP
zxNMg1JtKpEtvmaCuICdA7L20N55BnALHAjWH+0cCgzmMSD/Sx1y0hjKHG1FXmFVJsZ2O3rlaYp8
mFTpBMMjR/ilFyqnZOEhpaNdn5y2Oro+Rqiu2tvs2AhwnbCPqMF9IlGGam3kjIEs4KOEFnwfNLA/
sy89hHsUzW8Z1ATptYRaqN2VcVVFQZ7V8Mm54sQqbOBxA4DZxxom1l8F0b8IiP5F1qAvfgH/uoB5
loloxdL9wHK9fxd2oR20qnwem0NaClZIitV956cEOthwdorx0ZWuteo64p2Kuj+5bm1umiG+sydX
PcRmshffZsWpqxTPiiCVcxyIB9/BoQ0bVKqhpPho8L4LCuZXfxel1jjaLmrigWwUzTB/4uf/20ui
L7hnO4z0b2aQ31FnwvbQXsFZ2FAbkxkKrLKscfV1W3oPqd1/SVFV27kOuR7E9CkeJ77IyVYb4oSQ
hXwrPI0Al1iuRNWPT4E3kfXQnbW603fZYG78hrSHQuljHeiuWWYJtNAh8Rk2ebYC25NgaPhJYRxD
7BUSUT+1YHUHa8ozCi/ciSlidNjkcGc31QjcmOtiy9KGeKP8Uhx8D2PXKWfBU8ywhc5mdTDQHeu3
WvGbnBpJFWluk9/zINp1PmsTGXP8VDGpln83KeSsRnvWh+heCKJoUguDnvb3UlBGorq6GhPMhrTy
1aKzUMStxnNuMmwuqi+OMKfy0uYYEIzHSvmlWlO6aGs9K2wozrtP/Eo+Qx3DJaeH0juESEeCZg8M
eaklFVegUSPIclhFsvyhiEFU/EQ2kacAh/FuD9NzLcTZ1GOXJhEOfYK/3SiD33MRvUdNfliYql38
s4z6b2IweK+YHiJAu10giXCEmGg3te2QcadIvAJXel9utYxONKmLS+N6t0yDwatYXaribPPWVGSQ
fA2p/OLn8ZH45VWo/+W39arvKAYeOl309JFNfUjgkOJLccPGCKiHtd6OGTtlOuhhweGarZA7Zk9w
73Ft6g34/HU7rH3VClPJbluIkbu2t579sPwM1SrkST5c7+r3pDY/lwc8bqp44xTTc5wOMACqCAFM
jWFDOoUn9GkGcxVF1yYB1m8+/Gi8OpbGYkPfg4kg7jL05Lj8UcohfIbETVtkePrLVJcvVVJeZ6Wb
6Bgld7THQcvmr4f5uEnw9tUAz5XtB35yCC+XtrvTAE4GAyhAUt4biv5YavxiOh3jZLz00U+Qfk1b
bltMmQyjYfdgZpRb/rlyYfinnZWcG06yjWMaaEXxSUj9tvYRsmUjg2sm4299VhrnHnqao5XrccyS
KxL74zz746E0iWn1PeGuRjmEO133gCz67KUskETmmMLtbRlfHXrLo5a5OOqFOgNAf7yMs/x2iMvB
3hMsORsuWFLeKomIpfPe/FjlyzRCRxgA4pTA99RjHNQ9nD2rrgCQ7cgCL+LWXI+mNWzp0H0soDaM
1vO922kO438c18tgUihpR6dqM7jrFLEHkmZx8FpnuxCDMAq1Z7yxuRLbSZmbwio7WWQZ7zKtOEmZ
uJuGrNfVpMkHE9R8Hw8aRJaiOIpuNk8ywIWrsLMtEpir1htY2tuVxOUuw3JOYtWWfhK/VbN519Fu
dNo77mV0IIj10QoY1glKmnXyvPYff2JsqMxeTpqpP0vDNXfQ1w6Vbpmb2LVublDKU9C9YxVJ/pyE
ijLOtSOo4PljxzCox8izjAmlw0ZTO5tec4byMB3qUGpn3FS9UyPvy19a9ZPlTyjqGII2NjRbvKq2
7OMOBED/QUJeP9jYS5zDXqZ7v8C1qQ6yyxRNWCZJsQnwe2U0NevnqCV6l/7nUI7yMfJIlMhJK0M5
0kM3z2tBckOBb/2QVKQ6Oc45HswrJDpnvxzlchSW1/I1rPZehnBYwrJoID8kjFT82ViHtKHrcrQc
0smGvRnNuKrkOfOdOrvkodIRJ3ycjjC90PXuUOXg9DjjVFuLUNVzC0Pw7Iv3uodeZzrRMfMa91yp
IiQ08JXxp3baIzZ7xiSGGBLH36NPZrpB3cmgZXoPUn0nkxntOYF8Y5rhKYA3lF13zXmKjV815PSd
mMoe64+JaE9fRDtShLbZNBjYBRQMc0AJz6OJ0XIaMTZkLX4NI/89S4YEkZ0OnSVEdCTcdV/QQ1pW
eh7nZ6ebH4uWxyUOjKuJNQWhQFJZpLfpgdC6As8xPzlJDqCXUQEwhM8gJKdh3xr5Kernbq8Lly65
rmV7cvA9AsnApF4yRCHm07hi+dadINinRwIL4R6jXAAjNLIOh49Vhsjk5LNSs/Gk3mZ5jwgq74EY
22ltesRikOP3mMAQp1gBAqUZw9uK0qxojdPCAM5alCgldhp5rJEB0OKuYXkkmSlyZNl17HXZcI8I
b1K8usuyahVKmwG9+nceu2+2kG9LdSGGudwwJ9uPJuO8qGs/ibDNdj7jPpjc+Zc/s0zJqdvoSs/g
lADtBG6B8mwXanQ+Tck+RlA1O+VubLLvOcJORtGzCzN31x6FNOO6hocR0droao/wo3bLUS6EaQUR
yVBcp3gDqfFkxMajoVyKGKqsZR8w/mpvS53UzGwfYyT2cQrdKg+DZq31dGfANAaAN9EN8lltnwuH
HPELrP6GtZ9vkYJSvMgQ9BdXzC/MBdjKoJ1Tpjc3WYsvxYdV7HPXgoGOsIlRIrG1SAISRJBhKck/
ATUfo3nDrk8p7fJOlbLjK/NLG1JddogQrYw5XFWvszo/peCKq77nczqozxl2Pyutr2mt+MkikiGP
RF99Ldz+IaZzxynSy8EIRDbujX68yS4ZjoXIslVixQ9NPpY7vd0tmq2FIDw1yAganV50gGe/9WqU
ZRAp71YVwSlpwTmFRX9bT5J0c1ecjA7la1oqDWpgHogEfGz04BY5klmleaW7RRvijjcH5q7Ik7us
c55VRlC9dsPcBhTbRTvQzF+DD0Olw1/dnOtr7eHnNrsITZzD0kB7im3ct94TbImnUeAXReIQOlOv
OeYLmqb0gIF2bMLmqufgNyKakUTg1N2XJzJTNzK3XnMFaFZKXaOl4DF6HeCohBkcGaiOCW+KTn9o
Ub7w/2QEq5w94gIYhOJdV2e7OgRFw13PCq2MgQwqqohYvXikLlZ3hIwtsEjKyFVqVo8U0eNqAVum
kP7EG/IPDzvKNGkIhHCOmMoyyOkItdDTESURB90eRQ9dxZ6onoqIushFMGD1UiLRFV/Yp+/aXPtY
PiByQgg9PAVWMXV4M7Q3JdqxWR9YbesPVXsu+AF+IZsOY7mNqs/bunnNGF0jkqH2FYA2aUpbH2vl
JWk0wr3xFsln67HWuofE40EPG5jObRPcCH+CVMv81g04dYFOIEqSEtzi+hDkwSV75zY6OQkr04du
gOmYHqejG7k8kZOY8BB4oQH6vNZn7zfgFnz+UYnA8PTnCrl//CHApNpNgkunpKiYmPHhusWh2czp
lhZR4y0CD9/lIfqtRQ8lmnPQ6jfdCu+VJjN4k9m+RL6zmbySmnyU17HgWMmWj5geEUxvD+VTzryV
1Qepy0TSgRZ9G0T2rFSVyoa9dWfvS47116Gcgx+6EHfDRCygntvOiJ9dXxzIdv6ThdnRUACIAPlF
16sfs7n5PYCcWuoYJ+rfysPlLQ1kxyEGMIcKug8hy/Akm+ooLBO6GAFhNBqHUePRCUIibTVtVLYb
iBv72t47MWxda0rvCyLiw3QgnqRdewCBG5uh+/JjLZ7xQTVe/cz/6U/BIxgUoSDhOh76rT74BGsp
qGqRDpXRV0GYyFb22QCoR2IerdfftSziQo9l+hVM2U8fQ/YidmvQaEKM3L7YEDeHybGxm2M6eUji
LIctugmSeidrpKi29lXZ0+AozV2rQWkcam+nRCuqH1ctiTPTGFGT8SF4F9fwZ+YSL5BFX59aP5Ns
RjCoFB5Lf1TF7NpRXCGe6fKVNwS3RTi1KDAMdVPVs/ZWmFCTkFMvANyCW5uqavZaRCm4r6xaDBXg
lUZIfin8hMKZbfyj1hYPagYQeegnA5l9RrKYuhUXfY6OzhFXbSB/D/eapeuwTX+dYOGmHxvXoe6l
sh8MPIZ9OB3BYy+7vSgJ7cQmjJiN1oCM5fpMccgYIsK0YGt5622Xi+GcUzs6GrbprK3Wy3epS0gx
nssaIl3tcZDuS1cV4dpRqjKtw0+ttX7NapXN6EHHrgmJIYB4Tr+GnsyteIiKgz3tqhhKq5643ta2
NmbHVVwUsXoysxPhVYacdsLebG0UNPpipNtbDsFOWXFHok/sWEefzsOtTfZTi9/fqJb9VNAs1jaq
fQ+AVm8pDrLRxvxvvhqzAQED1UUvg+JoVbq3KmeERIg1TotAdIzw7OtpjboNUk+teFoGnEuTaw7o
9rCfVZlTQQD63ojyh9Vpu6iUjy2pavCE1ILjMa906qnfWd99MN0C/L82nY1ALZkK+5jqBJBn7m9C
+qxdJ7xLhfk/AzWA/GrWrWMZfttlDPagmyh9w8Ni0zH32vxAklAeOfpajAPCEoX4OOQtccvg8Qw2
ffICtAcTS2gzj/cy0+B/etjD40OwzvMrjoKYw1A1lUpiuGiWF+VJTJwGK9otsOsfy8htntnr/G7+
IQOD2GP5PAiJYadPxdEGmWIpFJta5TOreStKUfbVuP/2Qvk0wdseS+/W1dO7jduil7m3MRwemtLZ
+6p/7YEqYI2h2VJ6zjDScAhXKi81bnZxk1fr/9JPajp+DaMWYcJeZkA+SQnhnBSQlv1u2fnSqrkS
ywOILbAiRoG4PF2ZNe/suj0Tugt1KXuzI75KmdbHoIdDF3arXJV3dcfyvDxyQk1klqGGGhT1wzde
RDj2Qt7d5/N7btO7d9xcVnpNHP130fNcalq8G1xWzkDgdqCQY9+D66oH0D7Uluxn0beWllCVOct/
R9JGM5LLvnaVJqqX2iXUnNdl0rtcQ6gWzOpTQOeGYX5TYZrrMZtovRuDJnYWVSOVOitT7yOXg399
nIj2wuU+vmu69mewh88uHJ+Bwxg4ZFG6iQ+Jy+NB+jCwLieU/I9quzwXC4agMWBh5MMbgk/uZx0r
LmpmSJt4IqvJxTLAwlks9LvXRUsUIG1eaZAaHZmS/eBHM0CifMdKFkoDaY0Y1irskWO1AQ1Xee6s
GTXy9hkQVI2lLU99iHqAkwOQiIxXwRmTvETqhqxI4qNsZPJp4adAD3rUmuKKBynPCAuvkbP4ttRM
SaTBeIDtTSE0HSy14/lQPpFyk7RBPWaV00ZgXaP0gnhDKOxLVVoGpedyltPY/hipO/0JwGeReBlv
nsQmnTwD5pKtxi6GHTzVjhH259mO7mrWl8TwU2T9WA3pfnkvR011ZcUkNW3qG43/vdCQRE/4uflc
+fUiLBZqHWfVB7bb59j6LRjQBOtkwZtxHYNwykxCTV3gn7lrnWqPCW61S9Ee1mNHjjMbMVQzZl4+
l0U0V+TNny3NrayDN6QPDC7AMmDUmw+kuH8uz1BtGOPOmxoEK165jcp563coTJRHjZLEuVPJ7Y89
2CKkJQ3ur5rX037ngBSomII92hLKDPVk+kP+BXCkS/rgZaXoGWgb87TNKJSm1FQn430ZcUiBKUHl
vs7xG96hc+kSbcneE3qP6HK+ClrqVQB0gT8D46Uiv1te8ZWI8ZoEM3LLyFjm3zaupxbc40U/qfks
K2bFzina4jIrMwHhZcWumvY2eoDSpm9QN+ucUNt3Cp1SZQszMowk2263qApVPZcoKwQyPK6d0igu
tBHHEhj1pUDGNUNt6FOoNbWD5RGeiipoWyQhsHHKXaseLMY+J2eyn82IeZmuzePORuw8VvbBisr7
QhiAYs/MtOg2ZHJ0m6+m0QwY5eKayJ4CJXK/0MIc1CljpfvUg3mn2plEaWvtVlxjj+pYDb/VqpdW
/Ra2f0FzFFmrccp/Kwxy7KkhFwU3+8d7hJcOTg7c136GNJh4laWMroB+e3SiJFMfR9cnqE59hXiY
gL0LucJo2YUX/rpMMAp1b05+eFt8LTJk1uyRsH+7iNjc4iurdCyjHfMrmGmXcp6rpARP9yP5MmkM
zmrci/h3vAVoQyoTvWrUai5kYDQtNmpzWoiaPPn6hUSSmo6X5q/nsgQV+ljc2gYNITG3xVKsoIS6
FoWPjja+qzOqPi22GjoypehoTf0vJi1sk1Q5Wa0cJ7sUIMjSKfLdAvPrNKbGpsD+vM+TB1U5Seyu
oShmuzxNUBUX3DuMVd51AxiGDBh4JeOI//RH3SPA9QA6XFVIOKZt4N8hz8ua0SpdeppCaMrQT67Q
sZzDZtoBi285XBo9hul/ZfFUNhMxd4yLwHINHJYaF5i0nIj+oNrIkFTQ7UZio5wvgIkY7yiFg2i6
PzoDDw0bk7U5sJCIO9RRwN3QO/ZGAJ5CB2Yrwa3Tka5kwiR3sfaCjTH8wvN+r273ZU3M0oSP69Pd
Mg9xdVT/ucdIiRJsKTP12IfK7/zySyQQvbikdkwmjl+EJ2aa67HW3I3CwBfLAkLTd/RRj4tVgaFE
8XhOMwx2EEsR+UDNi8o4tjwEHMC8K5ELa9vI6KJqL9tjHlpF8hG3yHDdJg0sPu9trtsKGvfbAiYs
OIbWzhFMIPN1Mcdo8hm2bdbC9kQPNGQso34Q00NbeCPn5bMVc+dINhvytaNde8PZmzlMhjJL+D1y
jftsY4CUaUhPa8d5jZmArwpNHqaOe6Ao2Nj1YDB2ZXbolc2L8MoHrccHkjHlT3/8s6jU8VSEXhJw
znuwGp8m1amSS4xS1/cHtgKJrisYCWdWxICOjggYvlrnAw9RGQJDxqxDFn6S6zAhPVecYqNnjlZs
1PRd90AfB7XVjdV7x5KskBVRgscY1aGmM/ICSH+Qh+9LA02g4qtl9e/DONlrk+uTZXmyXzyWyFD5
1Jjajj3mk+MU055Dvh1pMDw3+5NV5XHOdUpAV65sT1F9FVAPu+zHnIifZkwrj9fxQMSrzloHZcv0
IGdoiHSSemtXELnG3D0noT5DqbOfhWJ85OPwWDemZF6TPNo+HKxGwoMTijxVRRTvDk8l4Ox2YGsh
uYXMCAn6VoOSbvQg3CyUi8716Tyd6OJSpKzrgPU4lH88Clu4OaheCq8ocOiiTtKl+BQ1agynwQWo
8Xi/KXU2PKEQuzJ3u5CHYhcu3RzRnrYhi5Kd55+TQ1IRM63WGH6m2ET3CYfsNV+WyUDWgZK7Vju5
moktzjuJywCkdnhTzdbumq1vFwCFS11TlXws5ipJVj9o5fCq9s0aDjrAfX/GoQoZuWrhU6ZDnsFj
3kb5r7L/WJbQZT0r0q/EpSmwKriU9kceJPswAR9wh4kUk6Z58Ji97mjzv7TY2Rqieo5rshH6n1XN
XN1PuWa5ScmWwKoj2xwBppVdWluRk1hoFqsQivFqhZsf+OuX6u6KKDj4ybgaIOpYhQvIExE/dDGH
WNkDkDHvwV/e2VVw1ggnF0b2vZhyCI0VTihoGg3BqlGkjyj0b0FHBRZaVGA+y7lCv/A5vi+cjlHG
p9FPPmEcAu5NqwXmrBj1rNET7oPBSw6LMdTC9BrrlRWxDyzEATX8y1xItH6U/YHyRGUU9uHKrrM/
i7GQ47KjBHgAswN/9Kn9J23zN2VgpLZNvUwRaZTNb79sHyBR/l7GdbD99nNbfUifOgjXnQpvF+Xb
AMqpOENDB9uyZbIbq4ev6cobEs3jMgA2PCZ2ADQrOwiueAE+hdD9togyWGojOO9d+KoK5mmivMfG
EX6qkpsNnnKwojoUiuLX2+LBzQKMbAvtzwIOm66SE08D8FS/ZkICkdXhuhstTPii8eFYK3OdIYIn
w3wOUVG/GyC/rZeblMHosHYGl+A4o1SD+Jc+hj2rzj43N7weBpCiqy7AhBfFVUK9cFhqv6V3K7XH
RIRbwkoy7pLEQTPiof9qID5CzLYwaIKim+wnYqm61P0wTJZk2KbfsaLUxkazDVqTESl1iNX4Lz49
7SkZqo/O8OsN4x28wbtHuGYQ4ZWVmOrSJmWJhN7PXtnJD4X5DiLHOkAD/FTwetneWhvO9dLedMpp
bBmj9r3527GLYtM7v3NnQlGo7CRUZ6PQ0YQdsGjxY7AmD1kiLVvOP3tKPquoIDbUkHTwn0jIIGtG
QhWw6M8IGj7h1skyWng/1QORCqhpJroaVUUvBLispdLyZPKjfkobGgqhvmisKgBMY8kYwZl4G04+
LiFG+7z4d2WS7Trxd/DmfTpAE+8+xq1bF2p4W1oxz3Ko7YoZ4bTJyGpd9Qg3Tfem0HFZer8Lrfmp
HK1Uz8jg4w1Ny6HO66vyFCkT5yIBPQCRqRknm+lp8Ipt6ScqQnSYrOQsd6wrVyH12+J9mKvDD7TL
pGv6ts7QELfKjQ4nEbEPLWi67RkQ8+eCshgTK0eMf36rN28lOD/C0wQaIHbF6hTOMqs45OHF/x/u
zmy3cSTduq9yXoAFMoLjrUSJmm15SqdviBw5j8H56c+isxt9qoH/B/q2L6pQqMx02pIY8Q17r72K
eaqKyCnhIIKh1ZJ5+Zbrn1v1Twnl2nh+PrnLStdbe7DP2dMaUCipXnKz+CHX+en6Krv1ciVw4OTU
rOsW+0cxNthkkOjqxe95ZR455k+RTPf17SErNtvHrDc57lkGQDle3w2NIRM7m8ahPuQ9NZsnLHxc
6Kzx1l8WlGgTLo1Ns1ZW68v8WRGv4/TP/npyeOg/aUXr756hw6EWp2T+7AA78Ao4j7PzvB4U6w2O
5yjrIO/1U4pIok6Bsmmrb5PJttR2VkE/TNfwgS/5q6U4eLWWoNYaTg2vxLKOxN11fA/r8sGe8Kut
Ks+lR3HdNu7T500yoPIBd6RTyrPfT8F9sxdIv9oAC4ulOJlhBLONI6q/EhT0dT1rPu9+K1xuEuHR
Dp2oOe9XFFuPHGcjouR3CAdjY+nJ2ahhGyZl/d5Vz7O0Xj4JUmvRa8vlIy894gtpGMuRtABg9V+6
m67ir7Umf9Z3c5+ZleW3NW/oWlV8XjYa+aXhPO+RRLrhWqqu0wtxU8ASNuYwHNNyPGKTekCi/6ZG
OOi461/K8SkmW2a1RLw0QkgWiSlHV/bxWd9qpalBxt4kynqt2mb8M42DiJxTveNsFJH8o4L8rwUR
rzDg/yNd8/8dRHz7Nf7P6Verfs1/QxH/+WP/RBHLvzxd2DAYTMKWPWSQ/0IRW39ZJC2snFhhuOsv
/INEbBp/SRulrSssTziONAEE/5NE7P4FMZgHhV/RTQNV6X9EIhbOyhr+u67LojlxCYmBpG8a7r+R
dkXTloXsrZaSYNq28axdl1VHEnlUrmnbjnTGCTdKK7sdm4AXHjKYiklRnFTBzDULG5rT7gmWqU7U
AeyXUo1w5kZsRlmb82y79E24N9K9mmrqit7+MIspPIeJfmurydob8yJP0GGOhq6yI8VVHZCQNxbt
2VNY0BASUXaj6fONbij2Zu8VrOTndOMlcn5uvoVG+r0Fh3RXpsA7qpwbTfN4qdrsTSCL3o6a15xz
NVDkspDb5ikrrXjUzABd7aNbdt2N6cnLejTO1qCCdorUMcJoq+n6m2cJbcekLNnG0/ybhGR/WGkT
qKhEPUVbWzNPnamaTdOT+hBNxcOQeOELAZw/tDH9aKRXBZXuDo8Izf266apjlw8YYRC99nN2Ykoi
V9BLur0ymeYylOk1bbEIcCko31UVEpepKvZzRQAuHpmXdMEQ10BYw7LDBMpsFp9w0yJoo/GVUI7i
UI5YN8cyILlC4pnOV6obCO7P0UtV6adBi96jGlP02ga2NhE2sfNSEaPDrD65FDFUQg4LrYyTwK7b
PYwxBywaouqaVJfdOra1sBdhFKeTKHvkQlQonLp6h47OgGPn8b95EdH9obzOiULyoW5+mAktsS7h
ecwppHqT/2BRg9yp67cuI+gqxT7qTAV+br44OcznXNpfieQpA1ys1UjuBp4rXrdikIi1ho4ICxzH
BQ3Q56xwBHYLilRbq3K0NF7KV0FcoXwg0o9dNx8gosoN8VYrZUVLVmeKv7RvujbxpsTHueP7lJIh
yeSZkEWWtzKuOQGXHFqEI6lwHMS2GHzHJLwai0P2YdZdxpEkRXMWkE0t5q3SgOHCCOEksgnGmlMG
M+Y0xr+vOFWfvLa19+lcSzx9JB94rFAHo9stI49GzYcuMSQVY5Iw9fgDzuuJro6XNzHxUWvNPOAz
PO1FLnDzsYFa3FNXpN0uYhUg4xHVlucGEWrxPetw4hTwhwAp8gXmCd9hN4I3RHuYk+y9XB7IbXPO
eZMQ8NjlN2kt09bCUzROXMOZR2R7Q+LZLh7G77b9XqfG8NxrXyxjSdc3dTmZvcabamsIbFP3MnW8
SNkSv/cq1U4SMztr18g+mrKC5YFANE5F9dY42d6JlB1MyVgepoq3wG7YRldG+xzxUbi4CAtZ67l7
WIQtadqsTFpjCOyiu1dtLwLayYE5JaoHMi6WKxGkLNBsHVaiRmQZwn4PhQlYRpaxYSUDr7G3Y82H
pyAwbJi2miBWty3qi8bcNh7oEXM5edsZDsuu67FwVt5BLuQAuuID4+69lRwkSZs/zyMTE74VZxs9
zgUD7dot1bOL7dKZW5JbWa+TrYiK2uUt9XVF5kG1Rki6yAZHuAXQNEcLSZjtBSFLh2UaX3Jy0TfJ
xGYKeYbaeonHsagwJdO34Umt7xPkkQ2GajQBRf49GZg3F3P6E0YE5JaoeckUS8jQyrvtovP2pi0D
Md6F3neY0qDwnLS9JbcDwIuD+Ttyq2QfjrzPLubKeTJOi9MaG2bROZEaiugEJ0YW4wzPeY4fKwdM
vSNQkiK0ct80e+Qj6hrLHWTlOGq/Mj17jZY1U0EbjrLAxBUrpe9KJ0Ad8cutykMdIpUVurZz4+S7
NhFNYsf5AQKHONprvySq7HuryPse0bUNFLu6o5E+uXoarJoHqBXZQwXvfWvGIc/pVFS+hb0kS6Zz
3q5spPU3obEueIXKQ7R6aMAKg5ixDJ8I4tlHKGnu0sPAROlDSAH/KO6Z3M8NA4+oeHF7Ku1Rkogl
+SiUKEiPJZFGnHEApFunoc4zPFyasHTGMUx9gj3CfQ8rnPwU6mRKeDg6SfQr1eoDKIwV0/Iziodr
VDfUxpo++JoB8cKdOxwb4G1Hew1DQofUDQzusohAJFNj7Qqu8pbpkiSu0rL2duL+BgMuLnYlhmAp
7a+q1u0LhbHYo0IHWChD/YYCMZBmoXZtIVEe2LlxCROkF70cclJeu+ZRQDlUZa4dora+s0qtH7AQ
JDBRoD2ogoGUUJ1Phut96vXhOPKLFzdqThh8s3uragcJX7t6mSnsWfzfB9RksISas+UkGZtl9+ek
kXaqifA6dzForV78XkRqXcKCHwJlFBm2SaOujSrb05JxNHU8nqXA3GkliUQciq6umr7qzLL32WKt
HwMSpDp9O6XIBmDxbNmYA1NkZOil6oaOrtvhddDQbnPWOSdWeTz3lX2L7X4VKtBLgM34HJGn65eb
iuF5ar8NeksgGq0hPntK5GUV0fTtBC26SvAYdxlSt2s/R21AacYPDFIAkUoMUbRgGqiTMPr5MC59
jPe1Q8Q+hrupwlYJNGlXMzKBOcJqPJ2WrT0ZX3MgkoGdQ/4Lp3nvtW9CwZ4aPXQaM71T1XLU6HxZ
PsWwfpPp1pf6mvId/nDJ76OhZgMgR4QT0M+ZVJsOyFKLGB0nZfw3JE+dxvpP9s/OROKCnWNCww7H
Kt/6tgj3hWto8MmBAKBL8rrf99O0gxWO+w/esg/itvebkgW2q4zfXMymYcy3lDZq3644ytQ4zGvj
lOB5RhjcfpWy44PBaZuF9UUZGetZdxUJz8b3Isy+VKYnLkjVPq8yGZfdiXZxoyHS2Vpj4wAoRC5i
5Lnv6CIopR2ejBhQ/Nih6WCrAM9SA3z/VSXorcoUhUeHcxMv8E3OSbwfvZkfjBcXsM2MvrzSZj+v
zS+1xkB+1CoLwJVlHSf3oV269loZFgoRAd0NEhCHHLUJHHsOhl3siX6X10dD+KQAaX6M3pS7EBGj
HTmbmgyrizbbvKH9CGLEbshTc73xyKUIP6VKqgeEzSET0hl8itv9cBfz2a7D4dHAJtuq1H0qcGd3
MxZlkcCgM5LxPNYxaHvrUnE3Y7hMnzDIEc4B3e7Q6rkMom6f6GxbC4Rxj8BN+xNOQE7UCFx4W/ug
GceX1pXeJWvkT9AyyzOK/xn28jMpXamKhpfPf411+jpPc3obHQUMaCqR088RPLgIaoGti2UfLaEe
1C0b7QSEs2XzldhFlfd17k4skPAr2zI4AxNeiKaUx7DuLDjTOpe2Fb5wJVY3MwxByg5xs4utyUGH
JZxjZjKgd1OEkuXSOUcZCuvaNctX3NjeDkGTtlMYHJ7WrbJXFNaLbs3WS5ih5igZ1vz5Xx75reWo
l2cUC2y4OvMli3g4VFMNhyomC1ONjQhmgsh3MidErI+76dXQeHwNFLt7cNcTdbj5w5pxdMZ4LWzR
AYlofqjas6AniPJaEhm+iWo7uXkF3DrGHIOzXDJIngxzeVyzZDsyUe8j5rYDPhxYw65TLTuN921z
adzYfTIMNOymPbzmZERuKtnOW1kbewgEd0QfD04PwUFbtFM9tumqmIsOyrLn7TJ2L0TObL1GqTd7
Qh3bZke79Ibd2IfsLfs69EO43jnSFYgiJNARihQfuOKS/UjoJfRP48u4shfiETWDoAMI++rdzmAn
aZKrBAH0oRNBu8xI3tqJgU4TVN65LJpg4tY6Gl75Om4gWxD7xksQH6zexizLK2RQLhzKVvTkkcl7
GWEJN9CmNd5AbhqX3YbdLYk8rLbq3tnHiWvuU5P5TTc4L2R75fsxaRH7dlUTWAiVW3bBp0YY33MO
Cr8wcS4UkkDo3DbPPc9NV7oTm/ml3mM0JqDKawzm+suSvid9SoG4GlM5WJsdiWAa0jUXK3UPDXeE
0cxY9mf6oeA23alFHPA0euBmBNKhY7dgAZGwnPrdWqEMWn1phfNSAkJ4aJYS9Zr1neIcDsbiMTWe
etByI5yeWt45bs4tkRrbDP7L1na7cuMZUXuhm5qIcqHuEfIwaPAxCgaUnpP9LuJRbSebR8BuMrAu
IhDWfHSpTTauR6R5BGzQYuGr63SThZqEr1C+kxuw14rxPiU6+CIIhRPJaEks5435HlnmVUaJCgbb
rvwOewUG74XoZ11hCkmfrdh4d2veESSyZPQRZiLdCFDPEF3LZaJcHPLnsMLv0IYf5Kmt4iT1PJQh
wL65+xlx7y4j5IaO9Lbt4Ih3t6FBzWobZtrEjknFcXZIBudjrge62En0x26Ilp1lRniDut738mJE
RJXZ28Smi9BzV78ICgl+uoh1vEj7S7KQ5jJqzlG5+xym3FNDbcI1KEAYgJrE1vwbrupeqGUIUH6w
fs4rmCo/HXhNQZdX1RZq+XRIbcLJHL5j37BZzIVgMzZFR6zKFhMU3U5Me0sA7G70RsJO+/A1i1xg
jll7nBbLoYMavXO7Lst7NmqCS+JlWNwA5WbOQtKBLjIUrP29+uxFNcFixLzB8vvqMvxCvSFuYFKc
A1bchznPtSPM9Wuos/63EWL6Jqifbec5xcO42A/NRNPnGdU3yoMfmcPMnk1q7NkHZ6qWA5vFs+6o
lyhLRpYUIOBHgoU2edbjk7YMHnlY5xb+y4CwSySaDcdFwnZvUxYF11yL4zttjF2aQR3WVS58LQJy
XtZJFhhZ0cMBXZVxTudgjBZXLP7ZxQKZ4vTd2Yz7q2zcU5KymimFHd9K0Y/gKAuUU+gA6a8X99iP
/eQzWgJBF1JSu42G7YYqL+uuttZcY+4jOCModBKS4UPNkQy0bTbaDF9xuwEF1Wqe0R4Bi0kcLgXW
rzKtvy/alB05gO2t4IlFPUoVNnaQbHoiA9E96i9W88NtWdyGS18ePoOtF+wmWs03p5dlUCm7DYa+
35LtApqJgW606ARvs0mfGCajopVin6EP3mB84GYOTXlGTfgYid7YNm3+FVpxPdvVVmsJrbdRGbtP
cw87zdRZ2kLCX5lD0wYr6yrC/vQvqG7TmdTZS9SepmFXN+TyzOoMwjLcUoUZOnllWMogyyTD2PkN
iDQnV16weHFEnQJuvFLGFRm8cb+peQpoXN+4uX7jMl+ted69kQDgUoj4qeLhDiNMRHJkTjW55UFV
ngTIgClJ083nomWm7JiU5IseG1sxfSFwQw/6bgoMgwla25UUDMsvU+B+SezkI6QAL7XSCyhHvg1d
hStAcrHfcWB8WANcLxcyxEbmNBOWYpskF/PHQB/ep327k3bNqiv+bhqFsSEGUfN7jRLNXZXIUiX7
paM0pPXb4egs9kP/YDn9c9dWJJtPYCcphfwUnQiiP+sRu8Sq0TNJsWvSt0TRy/SUBoCjMoQ3WQF1
DSWzo7dfs4fSRKQVVm3s53bfYSD+EXeMpVT0YUi+gEedH5Qg9o2xJsiGEGKnXM3b6yh8oHu1hU1z
EMGacJuStoRx1q6dvV3JnmBPR4m+FFGzL0mmQAKnAUhKvy8xLbPQGcWgujmXdudtiz7EuSsIPM7w
T88WYVVs2L98dnFpg6pOkzeQ54QKRDPxz52fm7zOn60ElEy+KhVj3Lx2rT7tp8rxdkQwkzB+H1dT
iVb12lblLCpgmRE8i36OXfOWaqINzM4GG0VpU+PiD4CJnGnPrH3Y8fg2VIXrDE1fWmTCjGoKp6wP
lZ6viNeYnPdmNDawenEpd+b3dJVxdKN+wiuMZVEA4HKLo5M/a4b13hK5vUUpACetgYZtCyANVOLz
0MbbSY+iw1LYz16XaT7SFsHepTEOEeCh2XWiM67mx3BuuLbjBlWKKmo/qcOHnMYJRPBckk4Y/Rjz
ngBplT+b/ZyfRZreO9i9/RCLC+4cFOU03jumJBBCJ4YuHjkLT4VMvvQkZjAjn2+5qs8qmdxzBaMF
1As7ht7oTyFE121cAAsy6+k5WdzdyGcE8EaJOAFeoGtY58+x/H/t4gH2HoCI/08CYkKyLXr0b3/b
O/z5U//YO7jkHLqSdQN2W2mg7f9XBKLn/CUY+ei2a+uSjCdb/mvz4P0lYXDiureE9ITlkP73j82D
KQlO9FhhGFJ3/ywy/oMMRP6avy8edM9AEy8c8rz5/nRh/NviAU6hV3RmqePA06oYVU7tDK08g5WC
6jgrtwvPdt3JX+EE2NavXYewgU0b9sysm1QUEdQvOVo/0ahX2qsZ2o37NtZtp35Hs5lX3xZHDtrP
IXUZ9aSLYiYhF0g+EwqaDMqEawO/rMCSpn7FqFw9t5YzC58UFfWWiJIkz1TVcX+YGnZlMPBb5r2e
mw/hDyvuqa0Qn0XiXMdD/pBpiFpgGJLmtR8qjXx5U++n+NJ7XlOdmzKBN6MDhKwfGHeChrIBjVNR
9muaDz9JlIB7zMsPiMSaxiQ8yrCP5uDy16h3D3TgisfUg1zrDAjXE+oFpbR5AgOCs3uD57WzQQOZ
PfTKhIvwMucYLuIH1hBi0nYjeY5K8belWISPMYYYVJlpbiXGN0Z4hM3HRrZmxascbX0zZhkpeHEx
tkEYm0/maLNwlQvnBGUTBBg5i5rhAWqq74BbmK1pppfH1y4aiqRg5Qgv5oDaJC+CYomnacMa2Qu/
loXittFDtWCysCSZrcQ5zCdvnGTqsx+3Vi6RA2G3X2IHjtfoNvJ5WiiBfqRmZf6IvBEgHYAUFais
UWTYtG0N5wlYL1/Kkt0Hirs+3ElvDG/FirMWIpQvpUEkXGJYZbRrUoQFmCXJrtry10JCNGnoSrLU
542hAzDe1kbFBEo1ofPaOwS17UualOnu9QKfaIzLJPWFmHXj1K5BYSylZZbBZFXCrGk5OrvmhlRW
skvgu3OEoaaz/RnbDTxflVbzHs7zouZNog3opfNGc39bzrhqVz1aU2Z8XeaVyGW9AgAm/RaX+pBE
CWiFyKb9KwTq261Z14tb+6U90L/1RFrRIbHTc4PUHRt4hlS0FkGMqohuUd3P4pAmBK3tuU+Vfqtr
bDupWZOuMWaMa655p6LoqmHOdd6oU7HRzQ1LQnZxlilNkMhkUDEI12veFVCdmYLxQE25OuUg9Ikh
OTFk095rdH3PgyPlk8GlwMQuIXkxM8dH3ZmjC08AO/nOsh6MWgeNBkIv+ZmzqmORqMZgLEUcWGJM
vjeDHQWTJqxzobvciMoMd55bsMyqmQM6+O4ZRtsVzAu9bHdx3smz2RrNNWHxiLinlA9atmi+R2bH
S85uKxjxEcLHbGCwxjowjXDEy0DA6ylszOLYoiB6tpsopOSy5i2jsPQQEaZ2pISw3nRwETG1fmLd
1CJ/meQHf+vBvd5MbTDvFTOA+zgsgGsNo7xDsIx4PVQMcW9Qd3dlGAw5IfG9nsjnONNVQiTSaiPL
J35j3tiBmkbjvUBEc5DsBo/2zKPCXQs8ykvIvXGJl98UKD8PioCzg+a1867V7OgS4buFJVYZKaY5
tQ7C0vKjnIhGaHqPTs5unaBvU3ysFnkHCUPb3TJPrHZboQ5mzxzIk5wuicP8TPJRDAYNaCBCaetx
wLL/TSSIxpu+qt8wXnePoBjBh5favM+ddHhY0ig/wkjMORtwQViwSx51qyMUw4rN4pa5WunHaar/
LvS0fG77Qt2MycUCYhvcTpSLhTiaatG+6PWirowXqOTGebZZAcRZ/RjL3Ll7Q8jGc56o62XhwMVm
glJgA9zBCTYXog+l2pFo1a2KHrDdRjc9LXbT7+1QGiy6wpl6aa5nJmKoYEU+shyA7Mr801pJWQ1p
NUnvMJ+1lvJHb4iUT4jOcav38fNQtfatnSx1A0Bb7ULen4NIausYFnA/RY1zCFaghglKyhNrUUKu
clT3LjTvq5auYdQ1dZPbYTMlMNOBW285P1q6QlZkTXLRZTrvi7bWdsTe1sHoVjYcVgLaXcdub27L
qHmc6/iVemu+xr0774TQ032zTBNqMBCrXlXIk0VECscRxCEHyp2PlwKdfWI617yY3TdX9Wkwual1
ZkLfXBkC64FYxukOLK298RrAhZPgM0HkV1VASnHip7Vh49HGYuOFLuO3tll1WUxv9CJNUGub8V6L
jPLYiGqmYw+7mzPDdbXyuT/FGeqROLfGfce5uZsimki9GgxIO0N47Y1o2M8kajHUzd1g4oneE8EX
BqCfCSU39ezaza34mUdje7NSqvnasUa46lURuHqcbOsMaLVG6AQq6HGCBIHXMF3IlOhT2exIWeEd
n+fhGGsjCMaiX0MgpHHRdEfH1Zp6XxwIE69AQsSDFpLJwoXpBKOXsi/pOvMUakCQebw5RLs53OUd
t0VtxTMrdun+jk09OhvQIvdM+9onF/P4Rrd6OvZRmWjEDRI2ikWShAIUoJjRxxaFl55wzrZErAGS
cTWMCFpfDDeDkwMeJBgANDkhe0D42ylKURwMDlQ7HYWhpcV4RiuZTIckQkeYlFF6GlStrrVHGlNh
yN6PE0BIkxdKX1YLH4d+AJy65ONyjio7Xy9cdGeOh7HGHvBfMV059inLC3sBhcC2N/UdL213k8GT
UZjlvE8LpowTTDz4eG2770gk2xKhDkKXXhY7QLFeIGNFzhj6dyOip0PBwae0SCM/nxClZfQ366qz
SxEH6NyhzLovydz3T5qWkuFXLFhgjMo+dnPS7TVr4m1vFlLGWo4ZJT3t4HgwNSwvnHZJaffBktkD
cs85U9+qtm78VB/MoMT2yf5u6keHYI86vg82w/3cdWNg2q5qv9R9RQ7cuNQ3M0/HHPWUKRw/jcYR
6FWmVEhAMWNKiKdR3u9jw3atw2RM43JxeZGgxjSL3b1MoEziPfVl25F+VY/IYGxiKKURU8TZ5kyL
VTSix75GsnSDJrodWP3XYGkx++mX3nHN7xFBsGIp/8CX/mubF6RLAL3+383LrSJu/X+238ilTcq/
dzB//ug/lVPWX3QhNgWMbTlC2Na/OhjX/EuKtakB3mqbNCy0Kf/QTkn7L2LODOlaLowT/hh/6p/a
KfkXv9VwPVobS4eA+h+luEtDrNC+v2mnsK9K6TkWpgZDlw591P+F+jnZ1MBfB6+R6JYZ2FP9arlw
J/V02JW16O8p/Ip7lI6nklY/0LvI8PGwyqeyp3LPiqU/WUWN2bW0n2qtIa1YiXKfMBS7rFcBcByT
ixl0c1QPj3Yf7aOIUXGlEQqTJyPY376uv8j26hnZNkv05SPsEe2W3tjcRFfW52wpMcmllJ2gFJ17
44EY4DNbPDuUrllkR9vZCOWTK7jhO2GIs1Ul3hnBdo/MEJmXILQCIxf2xWpW04/O064ASTW+c6he
JtXzYZlCgnWMeXzX29YP6fW/Ji6id5yDu7rNQQ8UdvVlnlesdewgG8iBpBVR/zrNrCliba6vfbd0
rwqTyKaiTqTPQ2wKGDB+LUkZR0ONA3wpzmoi22K5z3Qlx8FtvnmOV5JJxLC0mTjPE8u9pPYSBwAe
2Kfs6qozbpJRhMcwcOeQrtksxXDxCoIqsvmsQuGHvFhvOpSfHNfGEef8S2XjktEsBuS4pX9po7ur
Kv46XS2KYx7Ra5ZP46Zh4RqzXymX8YlGi9RP8UwsDlG0ZrEnvULtNVNVsO8vJCd6b5BW7wCNyseo
n96pQZGWTvmwm4t0RAHbVwcqlJGLUo2I7jw8gxMQmEdzGp44YIwb9xgcT2J5AyITFmFfNDen0icK
uquwnzGcKg5z54qTchDK92abvoWMtsxkKR8JM2TC0hjVoTZ/8hw1hywtzIMz2/oDQrUcEoh8URmy
mJ2D0teN1YMrCrF1ONaOHloL5OgCVLrosCbz5uw7Lya0Zx72tqdDwJgabY3P0Bhpz6iTmakdugxe
mMYtejZG7Xel9O+1ps+HOWrkXddO0RBK1rKld7F6rz5OfFG4J4x5O92OTnRLJPUlTb6OArW9BqaH
eCQXmMHgyUdJLDnRtoXahjL/aKWeIZnnX87SneENJIe47BnJZzmf+xgzkZIndtYVNuunJXfE1QW1
f0WhSRpVjoUCD+9zltSElhPv5hImDN54PrlmiHlYaiiUXPs+yZn2kBysra0YobcF0m++jXznQUEH
BUXCX41M4RGmHEh2zUGjMOi8/QgJPmnX8cL+vavmt3IWGo0uhhQnIYk7Ddf3dGReHKZLIApZbSRl
8N6BrWbUab95GaeyP8NE+S7DLj+2DcQWi5K7RArsV3rrruP8ADFPe5iXJwQBZxySzqOjFyVO5vXH
J2JnU8qqXdEoi9+ZbhdQDeLQD+G8V6Vt+sqoiSMYMvecjNkXPTbbR68SzyBqT0ko5VXAG4q1sDrn
45pNC+6CDq16LyojcFpVAu91rSvPzherixJOLrZpRr7cl0nMRx1DwNwmDGJD7lSpyXgXl2tKOVgj
ht243NM0dugIhoWwZBJOiVHlQWNgsQbX2j7RbeImk6S5pjJGa1Z+oDVvfODe6Yk6Q02vmkdej5n0
V8wnxkqTdzGNgwnUZXeKXdBLloeQbyoRwWB7cYwKHuA4DSd98d5dD+TVUjr4HqyCdBriBW1q08bV
qq9JCqxbd/Z9I+trxF7qBn5kArFmFNvcqeOLMy8Ev8KG35oA46iXLLxNWtE/dE4r7mS/PAhC5x7g
mtyXJdO2LRYIDnAbgxa03cJtnO/jEO8a2PhRnb6Rz00CDKr8XelXQ5oeZxVam97IkuOAvdpXBYPn
vE2I54zJhEmElhJHon2HvDw+p2SjV7CxTTCcV1u3V6FtW+24h1ZcILveuf+iz5z8xi/dicVDzad/
F+sob5VnsYx3HW0TTUOPeJBmNurbkg2IGZ7QP2zNxvnGdsh7k2A0b7Tap5acZn9iNHLoU5T7ZHpM
F7vQxH5Gq8x2BQ44+KTHJXarj9QazQdHaq8gEs4FYpPXytmhqjABJTgupNeUdIGu/w12t99rugCS
oar4Aiucy0NfQbiZOZ8bN3vPE+M5SibtjHcd22GevbTzj3oIH/pYuK+oed8Lpz/XtZP6VI+kfIkR
sF6MTx1u17IrCoebdmnaG9amUzQjbVnG+YMhwsds8zuHooiRBzXekckYrKhoRpAKJ+7g8Yn3O5hM
d/g+0pQ/Ixzeb01EjNOiR4+JSwBtn7kYdWcgC+OcPE161gRlyz9lql2LWIKgkqFv1N5wNpXA59+U
72FMlvKYFdWpzmJgR+5SBNOiYRMNa7rYllWzHYsDhrzqpc97uSWjeArAHHgPrhwOOqLxvdMy/rEG
S2e6AtqOiaMLr8Eed85ULMeItC7fjfHIttAVb+ifzWtW2R8MYGlbbPE6GtXE7tB4XKjrge/b1hPb
MZNyeW8jfTp1IUHAvUWoCjc12pRc83yUGb/FPH8D0me8zcZZH0rvjZSgJwqjb0sZl9tmVsTJZeo1
GjwWs53eq8vSaCimCEZdw2cqbXyv1UkzpOfbDR0gcuzsipf3/Ociceb0GNPobefUMXZm0+qHVnEn
9j2yh7ygfs9adMfx6sX2cqJ3FvFNNLp1z0bdOOZ6Iy8ik5TnDTd1vCYyk6jgHtquxwtoxNULSeUL
IyWudWBsLF8qlBhgN6tzi/L6yArMYMg1n7Bjugced0yP4w87f8rDJTzjck6DznDJN2oy4ynLI9/p
Bu8smyoYAASflDW2J0cy4TX1J0TlE4DHs2kkp3auqmOddQjbKljEuKX3n3ZkWLDqrrzw7HEAkbku
MaOxRQtUywh3KOOT3UDmTokXZBmZ/2qWhqoAafa2H2Fp8skGIDk9RToLO6VZL60BLqCDelqyRtwz
hAg0p4J9lX7kUi+P8EF+trpV7UovRK3dMdJM3PQKcrrfIEaoYZOQuAheAsPr4Oag0zOiH7IILrhp
u3uhL5D4I5IhMqHfErjdpM605SGeSZ/mnWbAEn3Fjwactql6JjSdFh3HJTW2y/8ydibLcSvZlv2V
shoXzOCAwwEMahJ9IEgGGaTYTWCSKKHv4ei+/i0wy16mpaU9q0lc8oqUogHcj5+z99qevxsqT18H
pSke0/GOqRND+pFJXdc6cie9Bu3lYMV3yqn+INQjrxllmIpRpXRSludu9NpH2zDexipeGXrPvWtU
z+nxu4wg5hsWp7ilRSkOZtPg+M90+T40e1QmEfxFRFvZbzel7JBWt2tk7d4zNEl2dVS3hGABSXH9
j9K5GbEcrwybf0Is0pylT6bXMDsVafeEZYy2Ze9evDwHfKDEHcTfHmDKJR/mvzbz2Ls+RFhWRgub
gpvYyHoBK6bQzi69qHc6Ced9KQis69u0f0TCOU1yjPZRqh+pWYu7gndxq1w8SlJG+QkHHxEVK2hp
sCNB6029FlZHpzhbzFNROQtmMLS+02D2lwxAx2Dj8mTiEZ1mb/4hsfAf8Sq+uEabnPoGX5mTjteY
2o0j63Iua00Louee73lGyjJeUh1Yode+u0hYKIOAZzTXWpZ7OxqffCSd56wOhE6rk5nJEITjbAYO
cWprhd2kih7UqBGytCDhQjVMtwL0QQyqIdNOTTRhwd5ZL7cMa5iZxPN9lZCwHU3TY7UmfNqJOCOQ
tckw8/cQm1DiG6tVfYRnj4fSPMR5+QVPQJG8YScECwISSWZgM3HvyoeeJCV2O7UcOXUxGjVsvBix
4R6w+FfbdN1Rumx4K9pUnr+LIZ4v3PeJBMm+fu4SzdQm1NYVeB1pBYt/52bYDTGGJMfWqpFcMqxP
REITLs6fsjVVgD8PcuWJncoq0CiZRdKfs7R7BBMAqeQMjm4tykZ3nO4g/le8JVazIX6GpJmx+Ewr
hkOtUeZ3RHE256E0y51rrNIORtxkIxMaRHdt76lm3vuMzaBGAb1T6zAKMsE2mchGaG3cngpcGCk1
rIcOrSsgP9VIZN0sHjBjb77/MBm8mKdFv7yo52MZoo/1neIW+Qb3LssxAvr+XEVkH84D/byGYvug
cSJSYjQ5VaV/NmwKX51QUxutvYUxUCFX46psiGk5xrZ1cqGslj4OIf5m1DzmsPdmr9xX+nOwqLBI
ASO4wjH3qMn+uh5Apc5nT817YlssyEnSroeNW8OMIjrH2JZSodfu7DUTjYAT7Oftju0eJzr8rtwf
iK+ckdBAyX2oaoGSjC4tobIGWk92zGaXR+l7mqHRDTvoDN/LAB/dvstfU9Us126xnB3WifbMPG8L
QzjlBDWO2EqFZLITPfhjWb6Iunz3WypgsG6niIIRXSFrfThP8UVO03NhquFY9SZ2U/JROVyx0+FX
3pl5TbCrTl6WLpuJy4KN7rgQkABK4cF4JuGDyK8aYEGdaYwurSK0SoXt0TVowufp/OYjBnoIe1SW
OWJWGJ9clq1VbQRAlQBN2H09128J6iMuv1Kj+oC/W5fzR1cMC46WubqgCFEHryNRc1xCPlD8HtqH
ADr4KtlleukOg6fucTSVgTNW3ChhRcaFSqNATtkFnXZzFo3zJRD87qcQlTooEcyeCYLyKWIeljad
vSNmMOND2n0fuBOPuK2wL57nOeMdH8TfivplP6Rxuo+j4ffs1HzcOTGXjfSg7K0m5g44oF80HsZa
yHvmyK2WFChnxtlAWti45q7O1izGDEFIFRdrVijasrj1Tl1XwyATfsz4wkTCVVsUdkIh2U9ARUg7
UC7VigSMcBASPyaTxt8JxpCQ8d7eIlLyOId9e1JHX3Qo4jO2+551+4CP6qdy5t/dgiTOBnHfTaSE
DUhFq7L075vQONcMXU9ozuyddu3pJqxJ8RnO42UmbwM+FYtw3a2G14VWYzh8cnLlB5gVB4vXv+Gv
UOfacvpHohrIvjuyi/fXkP3oKGnl7Jp6NXd7/hFeBD4U/24ZBxdaH/ei4/T5wWwzepcIjnZJt/zx
cIHtpmZKKcU5hKWzdweHQLwo5oR3JPLkx8RdoZ2cTdk9ylsctmfbsfprnnsVne4oPirADIzWunNb
PkyMVe4suFrnpITiCG+b8C4EKlAb5qXbC7yIqzokORZhikNZQhPIOojDM8DzB7OvDwYN576Iw9dY
dEdt1tkhSomPFzbVTlV2KGKXuwULdJLV2QMngv5I9AXIujwy914CnqOfiflRtmVuxboFTq1l3oV+
+kO1/XSHY3AaZnKq5hYLTj9finyE2hR2L4p2bAe60I19555zxzFFePrYT+atzo21n0MSCUWXiQbi
TD49Jp2+YFGNyUP106x5q0gAEaRjs10uxyZ0CIjt8HgkLQwgQApBUcbj2Vi8J4HV/7HyPmF0cmAd
q8daFAfR9f6+WqAZE7brnQVGtVaDvYYycJpxnG8Z2E6HrKZJ5UoD6jZpWrO41xyH71EwvhOP3b2C
y6ZhUP7qDSN5lnnyHqZDcYnC+PN7x0oh14RdSSCraMpDtZDkQCMGwnPLUJH1xW7t+8xa4LzAPjiy
yOGyAfUS1U/gjfJXplQxLFFgRz6vrZ2Rb4GaLZLBuqJIxOUAluNI8HPZgxuMm0BV3cnzhXhZEOJy
EDFPkPDyda9+wDji73F/mJyaZXL2UyJDbUIrz8l8dCfqvWgU82kMkZLjUWJAmcI1zUT0Vy3u/Jjn
6mTaRncDXEXc460AIf+RIv/yGGvRpMiigzfl9KZkdUEK+zeVrXmPnHfvFDGpr7R4z4CiiRacLJoY
nRk/kGTua+/cTAhbMTR3YXNEsYuaM1mySzJhNUQJ1R+iqXHvy6oyTnhPnit/5Pm3mXkeivaE+qU8
DjHskzRLq52c4+SeaZ51rHPSxiJE9lt/kvKXHqJNI8+1M3bvomM2IehqbljJr7hYY6DVISV+5+48
qJv3ZvXlTf1xmpp528JX2sWm/8F0qj969GewH9AKiNjdHrtC3MyVwGJrTjNUNuNj8+nJBdywDbyg
JdUeFT4ZeMAubnEc75iOvcVDb38ycA9DQ18S2wl8xnFnZaHmSr084MWMV9XJM41cNGi40E5w+IB7
lOT5Ggxk0IqbT0bqxJs6cYeHUWAaz0e6ubaXPZfIyf2lrFg162kPN4Ep4Nqstcfu5iQtzUxsstS0
sbtfUvLyKkmsFwEXr132NKl5oZWiflt2PGIydcurlFBW9fjC+Nq9yvEc0UO/Qz4DImAMT043EfOD
4pbiG3vQogzUDsWEZ9DzwiONc7pY0GZwhuY6mEIsOdGYYeQjP+eUGNTWJf6dNYTP29bDGG4slAwH
HGRiTTT0XweUpzha3eJoJJAvaOivllGjODRtC9Ilqfyjy62+EPlIEyh+REN8AxcBLUHJBz3p4XWG
mHdmf34Ypfd7cCr/OUuF/1xLOgQTvQlPPsJ9nrdCGP7acsbcXKizgSCSxLSweY4dmDUUd/djlL11
OcdelssEW2PjP9Ef2VZTlaF5mwrcLGvOMRwaYs3sUwkm1mBAEMwC9pJhI5hISK73Rgt8Y0S/UCvC
0PrkTbnIzbP2tXF+DwOGBTocCChN8y+sk5SWJe0PL6Jyjif/DKuiCaq6efgmGtK6y4k2rZ4VRo4j
1dd0zmf5QKkTnSMzi09+jE8jHqruLswNA9MbNrqwsdQZhbwPBUQETlQxLfTbVZ6eticsfK3nltRH
7BWpxSyiK7tfQw2QZKzR8Q6zeJwKWG7oA356BqbjJYuOiVUF7DgknxosyVbulUE/ufMpb8lTzdmP
lKKpELnjMY3cB9dsumBot1jXbNjXtI2z/GYsq8XGnwKxPphfU0JrsMjmk+UOdQBH7hldlT70Yfhp
NEihZMUyqfEhUtxj3mrpuBr8kFGmZuDp+DQXnrltmxFv8mBeqUDswyhbHbidZEqvjXYVXlUYK7AF
9GxfbodHzKd7tUlS5viL0lcNW+08xSBJUn+mbZTsCb0bAx1FYzAB0vR42+jdMrh12/iRY8WubZCI
24V8wBfnrMFpDx3cmuO4NE8SNdWFgx1kiyLCrLg+z2xQC6+X4AE772Fm2bz/fvXD1RVZJ5Fglql2
mMzRJsSIycoKAKxInGoXmXa8/d2zaAeqm5sgnZfxWMwY7lfY+z9o7ZTrWcXsnHwAisgx60Cw7FFB
hQeUxm9Vm3/VVYVioMMV26k+KBGgBzaUG7fSy15HGjQx9mL6NDD24h4EZTYzcJ+a3xOGto7BUWVk
d2nrfyzhO8zzIrAWiNsVBv9v2rxrgJyPMrxf0DSsHXkJdWAaQDlogekdGgJWxfWBlm9PTszCvQKh
LZAA3I+hHu4yK22DebJGcn/HX33st4fIyp5d6qAt5R6GvHmdS8jqLE1vG5UExeTRwIlQCD7pMruV
M+BbgomdXZdAjtMqoDtYHQau92BZyX/eZB8pde0p4uKF188hazNZ2bhPiCM7INP+hRHrq5ILqcnu
y5Lmf0Kcf0giIoY3DDLYJRXXCiGLcRcIO4oPOAJeQ0S8gSXbajMP8ycKBLi1/o4qMEcoZDx2kyfO
YHY2cINI8YgLI5hNYgPCiMDqZuaDaEqY1IvcwVQi/0hJDTfzkSuXLbBy7oHll4GSKfCELrxUI0pc
kdbLkf4EF08UvYL7sn7g8IfumLknh0XgjGxKH6K6Cld65g9iLO3d94xk6ar2Ypfrv/VwJwCbPxie
zj5wxuxSg+rDcTusUcJ5iY3JAlfu2oFZzq/WOKm9mWBGmjxHMsaIjpmBCdjRkXyflRVzegwiEcqd
ndHlpmM1owZhfMJZBoOQjP2eiwCxuHCmYq8rmIsIqeeE2LJxfYAv1R44at7+cV1a5BTM9BlRJ6of
MoFoO2Nl8r+c/rVN4hsUmxBHVvPT9QXkrNbXAOjU1StQOACr/juZ8076/bxTBtFXBjrajSW9M21h
OG4dqgDskT1zHWmf6tK1AoNfji1sAhK0LxMB2Dtsxls7qSiKuCjxOdBDPCjNuf03ZYqv7D2aTLFL
DHk35vJGx3Gb67wJUFP+9Kz600wIDCnLy5BRAKvnqXtcoukT3QFLgVtzwBmHd6Os37rfXvxQCKWR
3d2ZHRKSQa+HautHa3bPErGbMdKWmYcbNBpEhNOOWB2ORPSClNZknGsAjoWPRiYmFM37EfOjgRuL
/Win2cnxk5rttyaScAEUM5Ei1tikS5U6KEgbCGa1AqyhHBEbTcW70CFrwEiWdLQZMm9Vn3Qb727s
OQ42YgZIO1dPXoYT12KSVOwcq/DBXODRLUANAcGhdxdndN+jW2Y1dCNK8HzAahDdAYFkC5+T54j2
E+VLJKHuEzaE6GMXE/y7qTB9rS0NM3CxZ+EPKTAkTl+pwwAQX3rc7zy4nKw/Ja8+jnb1bKMBXOQp
bh3/GHEgEopAeXsGehxH8iTWtQfGVBWYqQx0A83USS30Koa9jaz8oNCqn4aRfbtuGo5Jtv9VxEa3
t6KFmrmwRg75tL7oD2wNlXKo9P17sNnvFMTRbgqbq8eCEejaAwk5Oejy28hcMRBdkIfzB5MJjhgp
/gNnjrg3QjO9MEOJ9l1lAjgrRhn4dVMcFnQnKH83E/UkPTxtHiO7CpY1kQZiWXQAS0fm5DS9FcIf
DrY3v9brr4VRx4bX8Ol0xhMVApjEPLyarD/f2933Q72u7TJJy33qeI+NGV8mCxyUFQK6b2XdBPiG
nxvHYYkNbQriKhY7wBp71rqGs4rFuTAfgooJ9fpsm5D3PY4Wbu2yuKJaaOAOUfRVOnowMZuGfhTU
Ul/rngwclXGjZ9WKfawxCTJH68uWQ/O6S6/P/PurMf85JACjXMx3W5gS7wwwcUOUxev0ZJdQhHlj
67prDjOFb005Q3vWI9an7I45SUq1HIjvcW/sV+O+7VeOVSoPHEqXwDE1QwAhMKMU7r2PUGg7pMOb
5RY/kcRO2wTDw9bIKX8Ly5KckO1f/lqdODhZWJ4JUCZ5Rfo7g/I0IAIJQa07lOcWf4okveeoxfjq
OOwZLOe4nMOMfrwPrL+F1bUpMCftkTYRBp+vKis/ZOvKIQ3E8OqDXFh/G+lg1aWPOS328XvfpoGl
z0b30zaNF5lMV+zx0d6zw0sUqVMj5K1Dh3N0O5focaIO6JYxRXCH+YqidTrirJ1MxXCyVkeMXq/z
kEZc3u1D1k8Xm47QRZrxfrZbebPbomEiEbIUq+mOT7JHCDC+RMN4pbJ94rTm7TynbfeFr4wt2Je/
jmCB4Ky8882VfL7kbx53UqNxJIbDfD/K+tS/Zaa2zmij3ZWGxScXDeVemn9wA1M9VUm3ZaULjyTf
pPsxDJ9bjoCbDN3XlY5oGyYcWdYIc2sNYM/rKUCifMxzHCju2piDFgxFDMMA+I4yjp9YJ0LairQx
HCbbHp3tWrAyCqg/enX6o1zefAdo0LwtHqvCxLeljGNrN+HRyTqSygTeXjp2UD/xfurCMc+m10HV
7mgXFN5HknvZ2RQUMe58HRiJXNoET3iJ4kYn47WPEAFQmOSt/hmm5S+Tj3ijvHneOkJj0G+ZP49D
81kq69MAOWH3zsWsbcJL01+lQMJSzT1qAc8Yz5OTrYoR0W1LTtbbkiwMY7hV1njmxCPYJTepbw4H
mRDDwv5IZn02GWwGLpiKxX71RzmfhP4yhXHqhBVC10cL08Ak87F7pSlvHmF+7VGAItgQ6v3iMrA9
dbM+ZUMogtH5E1YhsVbkDDicJbetAkriV38xB+TvPhEmdVecrS7OPv1j4+fRNqWCPIH/IWbbdv74
daewWMCe6XHjhUV4SeKUsI9l8oiAqc82wJA9LyA6mIoGmXSAXsCJ3zEAzVaPZrmRpPBCQVKvXARb
udAQiruabNdVGABXHe+lYqcrrsmYRyerv5kD0h0Yets5g7GUrE42us5m9NOmYF3HKb8VZr6dyTdj
CtmQzMVj3sMbHEJNq9GE4WNEIzd4cfYdNTIhItsvnMeITtNz26bRGQnWvEXJ0D3ghnyM3O5QZxam
SPFF+95BTu0WHKXu+0X0uyGqsYYmtOs0rhRGalfBAdsplNohy4cFM6Qnr6pBC0tEF/pc5+ZX2JIN
EtlTekx8H02SWcG/ccpjSGOI1YoqxUx3+XLv4awiCXbYu8t8maZ2BQJBi21bTM0wJE62RDZmyRWd
H5ZwLdSy7RGMnyzb/TPcL/spof/XFnAgZgn5sFIpw/JlN+1NBmiHMJWfVvtiu3aLyRSNQjKlcp1f
ofxB/bE3OwXIgiZXZSNzyconxBVkBGeIYCeyzJPCO2XSYDvK9jQfOUE5C96fauIYrxk69qC7LRMr
e1bKy2SupzUUOrg+UzePLsqs3t1J7QoFP5hV0G2AQ1BTx5w6LDg6NouGIRk2wYX+5Y8teN31iTk1
gXPNPN9ZZShPSdc08BGsL49+cGNeUKaW+yjOXvK6EZe5IjSjAeLoDtlKIqdIZpsDcguJMW5BrwDA
SFu9K6PmximPTdrM0b4my15IiBWJns8yRwfUdmLvGGQJFERuJ1jaCxoFSL6HX27rPC89YA3a/Lu6
Ts/hVXk25GmbsRF9x23u67MJk8STUxtUxOyp2cxOvS5Jb8qtQxqOTA8d3MbS7g5TxnsXifFmtJEP
ISE91pkTMBgl0TasURob4hii4AYYWG/RWYKPdQmyjTrxm9Evdssa2XaXQutZrOnRTFOMqzdOOG3g
JAvQQSs5SG/5bBKoRVVIkG+eTu+quo/8rmV+I3/lIwZhb3TNg064z4tq+ED8U6wzOoKMc//CINg4
5m2x9/iVQ+5NN0BFmkpvQoa0/i2jMuWhwdzRSFROfZW7tILOqW3UT6ooCX7rYT5bjtrJcP5bmfEa
KaDusbjBltGMIzirAoWL2XizSh6sKL5mYG3DsJcnjTyvyIe7qPTExibQb1NytdYN2FJsZwyamVvs
ooX9l0bKph6LfWREH631VJIY+KMu8G8mezlSWo+WJQ5JWhEf4bIXOYVJr9eFvzSZ/h26MRsjWTvt
CwzxQ6neSxTyWwT5CF0IXytSDveOhTOzS5juFuvV0LlM4SG6OAAiWnIE9qaZvmgl3jzGR4AV6K8g
E/VEFXPP/cjRIR6QaESsCbmPiMzugG578YUx1f2I8BC/vUoOviUungrfYrI8d7onGCeaEvTLbZAV
Tnxau/g9gIV9oSOb3B9kFAZBh6QobIp5rFgfYiJozeGxqfNr6E7dQQguG0+2IeK+xjg0RRIU7Rg/
tPX8kT5MWv62c27XuS5/1H3DlHcAyQko5hD7zaaIc0ziC1Y7ls1LTvbcvhx67gnUYAPO1gQQip1i
yb70jOITi33ZZxRGPZ+8wgRMKTwsvHYRfU6cJsFYrnfiRA3N2gc1OVkr9Ab/fk8s5Q/PdfvVY14H
7lpdfz/849s1xUfN5BU6SV0FxtzgYcf2OhZFBItt7Sl8P4j//ur/9/+RoVdseg6ewDzlLvZo3EJp
KIMhJdLSnDhnzkqLg9d6zyZHwqwKZ9RGPdQyWHFp2o/B91fxf3/1/e1/+n/fP/LP3/hPPyIlkXN0
e/Suk8Dg7QSVetq18ZXEbG8fCVhvZtWjzJvDZWfALcwwVu7LuP0hR/kV6ai9Jgj+96EiREs23gXW
P90RZZYHiRwZe438kiAONz1ObWolNER14FkDDcGZsavu6RaOQ3rHlXdkibUO00xNon3IzaMBZiQu
JKh1HDooSplU0ubAss7epJNLxJ/PMbpjdCxbvZxotoWfQLOFfy9JoUiAAlUmy5zuZgcmR390pA8Y
WPyMUpwRc9hFO7JAHAMXV69xdIycCWm+i4BsyA+PpeMcql052Z+1FT7OUegeXY7w6xDb0OMvq1YC
IGUPYpIhqHLpC83ko2XxtfVTm54hxK1hQFFkQTO31opShcarLv6anV88j+KjF/MfNSbxbjHDH1GD
/zsjTMTu+jqocFRCsEVXs7SWJCHkSIiKhMrGyX6cqq9lTu+pXdgGze4VPTR96YWlYPbyB8oFQkEQ
XsbCxYgn9K0IyfowbqiI7B0v6sfYKihWScJPmC2mx+R3R4Nik84JlnWf8EWr9V5Kg3iifoTWAEIe
85A9XO2l+PD0+DwVFA6mk1DxFNBoqxpeiyTs0AObdkyWxQlsu3GCQXtOICvvJYcrR83LiW4qyICj
XQRiYpq9A8D0h1xrI2h8F7y+ViOD4S9C4ELG7Wt6YmcbQTWlNLKeIjqwDQ60SzVdLWbVGxZNYAU5
Gw3xyVmMg98H4jQVT8usn2Pf6xivW8OuheWzMcTkBqrAkOrNRbPvnDWiiXFLltBOHf38CKZB8ezo
pRfFmnxDdJzvW2dsaPllJvGtz4oRVgRnvKGqsboM/epHQSvhV7wXIiqsi3SXNw6Km6X3xR7vaQzY
rg3qOkPzPYnT9+sX7dUGxrEzJ9BsYUknc1acvIs3N8sencl+TEd0b/GrxDx28czaRJZAY5mm9A0K
DmIA2k/ff5Hv3NmK12SMtJxjZWClguASt+qEbmOGQkUvFqwJHEi4yEFvkEg++eOpiYfhhAHlaDvm
zNDKYqpeXTKY4nb+kJZpADKVf3egp09OT+SSsu2EgdsYXDjUw2hcOf1n/oEi7wPo61VLoASFB1h4
rinf8gzCUEI8t3jrJzL0bD/82dXiDgg8KBf3Yymh+RPvvQYnn9wx/LDDmBA4kernwY43JnSLQMcE
PjiMzHCTInkGMd/p8F002jy4NlajJpk/srqemfjTjxpSI9uHKcHSeL/M58pp/piFe2wJpbtphAwb
E8IA7h7MqzK5lTGTLb3kr9jL/Xsjp17n+LB3mUgxmvbSa5GlJ9Mg7oiMhPg+7ZV/nkpc1H5B12WU
d9WE+0gnLRNHUI4hRgc03vFVYFo7Oz+VlQOyXX4SRwx9zr1NtHIiJo41oo5DN8dP+XqKIvEdpuGC
bsFj8sDckQC+fHzxcvocuU5d3MRMHara/5XiPkDNRRiy8PI5sNbLr3do1fsdbzuwpG7LePkSW4BH
o4zulklFuoZKEUpQdg9xBIybOvEtrWGI+mNKotfayV/cnl2smKOF1c9i/RMKZkyEDlgrpg6YrHLM
K1tAZj5HGocgCDQzzHbGjwFsdGDrafzHg18TGTZa9A3qpL0vxTAcBZMIz0YUlDfnMl/SIOwtkzFC
/TQI59yvA43vB10jUHFMg6wrL3ydsklt8B2QdeEkROQM01dhVu7W85E6N3q5UDJVQMJ60Gg7aUXw
mygUcU6Mm4GGdaC0SdtpfSBMnBZhz2RRd0kZCCt5XWp+tuhgWaTK0hcLzN1StCDLiRv6/kUUABys
1jUNFtpfvMw9wWnyVYLLSrg0Tn5jM/Mc2nsPfdNHXTPBqxGaleH01q4T7MrDEWiO2Rdyqfg8eLV5
HQju2Lla0gxM4PnIXbGEySMi4347GQTqmG4mD2OnOnbNiTmACXkNTKje0Y6LL4vxd6Zfz0lCXlSX
qKvfM9ImiLf948HK3eYOQGE5kmhr2e+jZlBsYreGgQOzPJPNHf3zHFJKXlKX6fuCZ9/6ZXULXecX
1NBniCHLh1FVF98dpz+Fndz7jzhb44+2YKa9GNjRkQOgTvZIAmNq92rF8zZd8GsOKR38GcvAEjNE
9a06ebe0/wFPof2auzcXskhemo9RLxWnpZHQ5tL+G7qIUVNoxCSHeuk+HCzOhiWCLRsvyk4Qy07P
O/yTLRIddb9s4xkZIGF75T15jIj6xOI/u6sE3K9a71OM577uHnvTuakmAcDSRtm587yDVzQ/6FEx
uMpXtwBYW5RxP530UU5J/FJi+t6RnUDwu6e5M1jZ3Cb9aeVtdAHMXtz1va0PVNn12YkQlWRV9Vyh
kSNCHPyB15kcZ5vbiGwUbMbw2+u9ka3Eb1/quA5SKtuNU97UrPu7UCz7ZhZlkCYiRCuAsGtu6ggH
jMAUxeeoYrc+R4CyBmv+49v5HabNY0V04V8LrrDXIvnm8K4Oycgb5WvbuWpPiDNLoQbl2KbPeL44
5+Jp+uNEJ7FAFV2ocHdutOhLFDs4ZrR4bB2k2lPLWNFV6s7S1XGucO8PMdwcDVblmFkxLWDabfee
Mp965NLIl7vyPmoypqspzdShNWGm5lp8dNaSHJLMcgN3HVN8PxScCYPsbYz7+r7M0vq+aBO192q6
q//4lkb+ERoNIDxqlVku46PXx+/xjMer8Jjw6Nq6gdlwdpi10VM15NflRrPaRHxyceJ+S4Key3o3
ZXtn6lvwjqo/92737rpLdhc563te07mRmZB3TWb8cLTl7+kDlPs+/otlf90i51fGQQRVAptRAEI0
Avh2C3fb4ONB5djVGSLXfAm62AkfBvQAdj4GSTxnj97zqDIkRE4Jn6fSCCT8iai2Uuy7cWV1GAUl
sSXpJdWYZioW45NRlN7+O1rtX3yOj/9wBv4vzHuPVVL23f/9387KNPk3wyBolZX3bpNHKy1si/9q
GNRxmGOsT9ITvABMPEtn3Q+9GSRW7z/xdh3ggoNVkDaZN/Rt9krCqfJMJv9LiSmFUgoxez4nOYqW
9HXoPApcAj2CJEuME/KVgoBVBYpprO3/Z4Wy89jaVi3pEVHdnQATpsFMCY9iIFcvKxoE74cWFztD
h18JArQiYQIB7tG2WHX4kZf2eE/CUHq2tH2twyW6/+eDtzrk80i/ECHGXEtSJw0o4EinJNpo0QTa
1Ka4adcPt//z2yj/DR3DoAu0jVj/43rA+ayVaf/75w1XNG+6+D8EiwpmDKSg9aP7VQ+R+IB6MGwz
OyViEOAyHY4heV/e67lD80MQ9Y42vn1D7eggB8mrs5a5fWP+2l1dSfgGAoKDkgX2F5rdz9y4mHE0
eL+5M84ZSd/oS6LHKUtBeiR5t6+U+p1DuwgQB8dPFjZEJBfxZ97maIqmpXgVRIfuIJfQOJVESSL/
DB9coc8eKOILktDH3sKnJ7vmDBcLLQC9mFcPgsvmf36fbGy3/365+bZHCWgpbLKuu/pX/+V9IgYm
rGJ0ASfAjDi9i2GvINXXY8XLTa2ZUtJJyZJp+stgImWNB2J0LfM42jo50x5+CEvfvIuZULhz3p6+
DWyp0zcnJwL7WTBv3H45dRFdvX0zLfOPYkoeJrOYdmGGltEIiw+4KcOzMcoLGp7/+bXx7/7HF6d4
gQq5MAiJf3tx4Dh1OSzI3lWen5GX0j49jHjoP+MaNLaMqoZbiQ+C6ZU82E03bWojMX55YPfCoaII
bvP6JFMHI77HsJX56QCPV5s/Wp/0FrctaHVzWW26BQo/ravuGtlk6f7zq8yJH4A59A+zJhfXsLL+
98ASqcy5fFME0R68I+KfKcCVKx6WqiMIOjLdj7AuzoVkGldO5qvZpx8JMJUfVDf6mOOAOUlXW7cc
IfgGLRJCzHFWSNQNMqoa9YxVAvJaCgqBvC8ikSsfLB5zkxMZfmdl77hzxMWKH6EeEJ4VCe+ZTS9A
Wq63Y5PHd7UPL5DDLAtCiJeyTcli6JrybejU8Gdg2BXK/rPSMym7Cimo5dz6AR0DsYPNRji9fAZI
QHsaMGjgcaCGeI2RtGiQ87l6UO/NVF1Fuzh/WFpPdD9hOKkJQ20SQgbVXvSShjLfa5hUD9jscFwY
xQnTZcI+QQ8yPrBvtwDjsKiMB3BB3Qe2N4Tj3Zl7F//u+F/cncl248aWRf+l5vACAggAMagJSbCX
KKpXTrCUjdD3Pb6+NmS/Zzufy141rYmWMtVQJIGIuPees49qzyLG5WL1bEdDXb7mjg1zFpECWizr
GIcy27dAW3eyRYrZxwKGa9ESv8MxI/QL4+3vr0LzP1ci6TiGdGBl6UTE/XyHMeCJNBNP7l7RMN3r
SJdNWps3Tv+S9uIucnyQ30FtezQTxSklBYyWXxLskdBT8bsQ1utl5hjp4msm6fNazO52js6cXJ8I
YMymaTMr7B2iwSnQLar6mdhGp22yBQvvyaZ2PbNQ9O/98A1hG6INuqNrK5tv9JbvTF3QGBmzyn94
2ss+9ed9DDUFrjfbtBzgXQus7I8LiyYrbe6EE+5np7hEySQu0MdJxEi16DaQ3SnLBXEUQf5YCIVM
vte7RyqaizaA2pzqprtrCBHtAJUy/ZHBjean9tKsNJHJ4Fkue9TfQdajHFyEkPP4buD+W5kaDsAg
jp+4icqNYiaW1M2tbYbHJWGIdjRBkqPPfNqp5CYVmdxWctcw/9rMjLP+4SUw7P986yESWFLZ+D3o
PhLE8qfXwOn1EkcwEN9elD040cC96WqTeZl4tZ22vc6BHR6rIPrmWGg3rKh8IUFiUzvBuLUdnYZc
psq3NLm0vfGQTgkq5kyYj5kD9pXoVfq+YO9lVfcvKnrzkSnc9UP/tRp1fS+qCZ8bgXjPZuxsUKRw
pzUxfpWpuLQmuHKfMXZYpM85g7fLHNUvWtBGa/JS42Oj1d2DcmDw5eVjR0doU5EtB86+uEtLfbjU
jJDPYzB9cfWmR2aabZtyQh0u7edmiuWlFZZ1Yb18JW5ZB8FscJm2UXuPfsg8wxq4FRXpFW2QYQ8Z
tJsOV9F6Jvca2vtcXhpGNZt2Ejef2hLW7EOTUvL3+ugiD6nm+1Ia925XFqeuqu9NsyVkAkHUfUYx
WKoZxTF6yR2z1pNWlHhO2jzaEZKFmwIGbDerU6tXjAoGPWLJc6/S6JKdZsOYD9vA8gYNQSo2xaC0
UKA7pXsWstEQLSF/GZGWbel/fIdDBkeldKARg59cD13q36WZcaHjkO6AnNZe6aIkbvKg9iLKd0+H
KwTqk/zI0dCSbSQSUoijbo/kFPleRF3uzzS7pUFqCSSt+NTkFP22RtNchq7vGZUhYEYmLAXPHK44
/6V09LQQ43PzVRIjCiV4Qso192+6Yza7OUSEgjOSs1+HwbHMISn0MXVDPYcfVSru0G3eGEi2LgPB
PhsLh6mLMGdVUXbd1WmnPNuRpjdONFwiUkMZrRMckzmoLaYIfqvdFtc0HEFl2/xk6Nuc1Wf3GaXY
ynSo+1CY2uesmxjwlL729PcriyHUfy4tDtAy23Atw7KV9dMROYT4TVSwo+2Ypo7rxUR4gSvnr1F0
Qxqere89RfR9Xsb+ZoKs45WOlR+H0PjS504APYHGnQag/qZQarxrNBEeOsW2loXqUSo32tcgC7a9
Mxh707RfAA9DtZmyG0kK4AWoO9K9qm9WJoSxW2LP10q6BQXe3Rgm4d0y7rtyIMVbYQgHZg2qX5/h
vKtDVXN7Mo+ytufnAtophMCk7EJmcmMXiB96OXQAnnR5I62MsXlhwM1WxTtjczrVbnHThWGJup/r
MZKGcyvStlqbdtSQVgSfbzKwbmdT+5INwrkbErJicJstPr1tFh4JJ2m+OVNziBTqW0O7E+Ir7Yt+
rxVMy8lemjlE3DqccNlJhmEPPAT9iR1vBhZkjyiOBqWkLZlL+fPetIO7No+R3FCCMZqbDnAv5ObT
By+dk2nT1kv9ct5ndGzAfg/qGRvtTTJV0CmA6s1orjh4m8dQKuyArVPtsc+HOBMg4VrYsAlnA9eW
5BzNESad0WGuDfIRF5nrsYbKi8yjcE52HuhbZOyLqG1RQiCuRu8iH2OcN3S+3GzT+2gx4wQYs3KT
6jZCDzKDrfCsADMeKsk4iLNvKkEYoGLyDWpfnISDV/Hziv3/SudZigF26/+dzvP8o84wffwRLPrb
z/wLy2P8wqZvolJk37eB6FB1DD+a9r//i3bULzRzHZ1hOFsihzjz31geS/6iG/y3a0mH07pgN/0X
V1T84ghF/pglJRQdaTn/l0SzZdf9w8lEKAlcWzn8gZbpWJb+U2noGn03RwWEp8BW31BcrMzoOhsD
7WwYJP9UXy2/7A8PBpgIYDHPShHNoPN6/LRWITquhElC536qwXgLt0OQ1o/m2qjMyKvmda1/bxr9
0CVepU83KndfKw29fUY2YdRnXzInOxYpwRb1QALpQIxrMk7BxkoChcMveopc/bFMWTxs2zxFqVSb
UpC73KHjqK3EXX8mn8YyOheBux8aXXhaPxVer9V3f7gC7n59Rn/sWzik3v3HE5W27uq4TlHY2D+9
qiEV1mgmroLkYv0a2UypTZDCktVuzeuE0I+1jMQ3S08/0ghd7FizB+ZkR3LM8Gh5oPHL9iFBk5mV
ndO0B1FAtAEifOklnBXXk026sUDqLrBhoT0xXpIuLI5il5DYeBCueehtq1lOEsSXtuYNlNSbNKYb
rpue0RXmURM6gFYHNPWif2bSzGQRKeqAjNjUsUfDoqYBiXyWORfcUKTq+NzXiBYYECVQyJ2gfWUF
I4k9qPZQjp5y1M205qGw07zex24TkDNlSn4k+jDiaZ+Xw11vEz0bNoSPs75M848lPZRQD1wYgvFR
Ej2U3bRB/Ew0ZkFJOlnJG5l0AeKc/r1HZU/gADnC//Be/Xw2Xy5Kx+J9kopTKSNJ3ss/FP068kyT
nCy1/8w5Nir/MTYRYSEb6yk46emhzapzCOwBte+mr1DTLRG0sy33RNdgWe7anZGG+wBj0NpJQjgM
DpnOyB82IhqOZZjbnqzc17FBYUKnCy5eP60wfSJuguFZI4Kgsm5xdU1X46XXU8I5yAaQsWpQyaBI
rRxGRHHBdV/1mlcPA+ArS31NQ4uZRF29pqSYgul3yeYh7sEFUUBw9ykT5XM35HcZXXqGjgnmgv4c
GckXZoB3GEmaLaFp/XCYhL0RBkMwX7tQMZ0lcr0xO5ocZ9dtD1WLb2CQzLsIe1iuQldddQMVh89p
YgW+8qLUtAHR/jiS9+niBeaNuv8MVf2H9+kvbinQjspwXRcl9md74w9vU0MPs0M+ovaRiRal1kGI
u4GcMK8WBIeR2pK8/v0DGn91E7uubkoLNhpnnZ8uDNkbaOgNHtEk0re07bt5CY63lpsBT/EL6ci3
psb8NXK7V0o6rASLhsgpiEPjoHmoo+ADSVNQBfu++4c6+q+uWaWDyKNRtRjbf6onBf3qPNNStXfE
mdjHcOeE/GnsZAwlJTChriAvIWeI9vcvyV88LN36BXftmq4wf24hqVoIFwucu1+ymkfpPjKo1Vcu
OdoNmY5eMCa7pHEf//5BDf3nzhV3qAS3wja5bFP/sUfFAafigRt3r7cIJ6PgEgwj0RJDevZLncjt
ErmKBdx/bUEDdR5xRqaraiSMG3fOh2GoE6ZvxGNsS9x25FvHUKZjFhlfT6YdcsdzaqjdpIjOxR9M
uIuOrbxMib9dosktggbX9JBf8lq7Yro/5j0v9eRAW0vswqt4XC8dEX6kFqGFJYEItX5n42LaODYu
9iRF/mhjygnIZUBktiq+BBOJsQ45BGszHHEFMtKvMA+ubLf+1upPGH8HwmyGi/IrnD4+0TLA1L60
jMMTyV82JE5CVBXxfj76S7BK1sfYyZPho1SLo5ao24xQqyQl2GGFazwlu4HLMh3nsxWwGeiE1Y8T
b1tZbTWb/O5o5CRrptOj2RdPnbF8L1vrSk3TvdOy51QLVL+L1KMVcOP5ihdXVubrYmJMqJfR3FOe
DVWVb4Tawu1O9nUGIr+j9T7SVFwhZPunXoKwfu7Ucl+iKedCBIhuKyWXe/cPqwERh/B/53qkjSH6
1WBu47y/dMTm7DS/KcjWpCOE3TU0ShhmaI7Q1pH4gkEmrYLDNKI37z18Xya1RE42KOZPwwUwlmYQ
fAG5PpScVQjpGqhnmQ9oehecC2E8dXGDHSNLqnW67VjQNy2dzE1owX7Lq05baXjoHdSNUzavpwY2
nHSHAOpsqxP3AGsaAhbEBpcdBC8T8/6PNrePjqAzQOPka6Ef6nBAWz9U26g3CDNv2p1ILMK7qOMS
DXe470+PI2XkijUL3J6NKGEDL+TB1MNzyiTOrVxSBMeaPNMC6ElpiFfVpShE6R9JTKJMtVTiYSRG
xgpZdO44YgVGdkBjC8TImDBl5TA/e+3FtmGmIHXYuZn5REv3zS+IMK0b+VLD3FpB0n2IY2RIVbCG
fahtYt85u2lSru1Gu63m7jBmfrTpW+fK42KJdABEdPWhzVyQGOHwYMblnj6u5+pZBB5kwHQUd5uF
EeaQj+5Zz+0A73isAPtV8mOqomIHDXiblxRRMKLije3wd/txeA05WAPhQ/9nJ8aWcpvY2hkX5sj0
dvQFu9M8okXF6McsHVIMaGN4f1CHTaAdAYevMjmMY8aVzM+uhc3wNBIMRhTAsxaHC6dTY2sZ1M8Y
zlezQYPVxQCOu6G/QFmItv0c5cBd600VmwVzR+QZecUlgXgu5PK3iKxCfbgyzQVeycQQzYI41TlS
+HLZnE3G9G4atiTRlehyjex1kiSQj1X4PAfpQyyrUxSXB4K8xZoZJfyPKASeUe3TygS5VW4HR+6w
c9irKbc2xLpgfGV4yGW3r3TF6Ykp3lpM6qoCu1xnWv8QNBVpG0b9lHG7rnrDvIaDox36JjlBaEfH
gbIg4dewldi70reeZSVvbb1KvMZANZpIc0cqHwrhxTKQAPbf6ahwXTltIGI+5cl4IgkVWHWhIzFO
y6dRkHaH5K/x1FhQa3YMOzNBsBfGTFRRGVkYoJap3Fca+UCc5SdWlImgun52LgVIlTk0LxPiklLT
3rNivHJoBVeUoGIxFwbeSCoXcIK3XuQgnnj/s1rXT7IewTzqB9FzQpWcVgqGL9u80x5Mn5V5zlli
rYDImSjEoRBdYzfnfnKH+0brO5y7GjRIYibnusH+ZXBXt8jlGDjO62o1vuGSJFczyValPxF/PAC7
AXoP65Oqu3irTYw/TSQQW2ck3xU+NhDymt5Ve/TD7nvFaoPFhftYjc2uYQSbVtVD7srDdTuoEHqJ
KeDz5Df6iFEvbjckjz4nWf+jcqqI9p+/Z2W7bcZTZ1dvbdU9KoKDE+uYVPOxmgSqcQw6HnZSJFR1
jkbOGV5SKekZ+xy6kQNS/5NQM/MiOMQ99Hm0mjBAlGH2VKe9sxKpek9cFHwSrX6q8OFnDspnM0NB
XvT9NmWpzzVXXNo6naGchMILEhBVuNV2mrCIaLKbDRwuyFz+46BlBM8U8zJmjhEzpm9xzqsTWs80
UME5EaK30uwSL/EwvJDvvTSk9ORaanjGnALdJfzgqxWg9QKpLZI43Gtjm6HHwByAsjIG0LkKhb3I
u8lJ5nc+uUPTUH3091WI+IWxMquhUKil2yc4qFetLS+J2cabHIBSPKCMb11Gco2JH3p2nhzqm8Oc
Z9aqHCPWyLkpgVX7sMZcRpJtmGJiwoZPPt+7Hz3WDYmow8SiGS5pcRhgZubPtrlr0QbvjBAjCFkD
Y1zbJKyhdCQ2pt2ToTshrdO9tq8IbXUsx+s7EhAjF/PBMDyVinFGsxj71dwdO+MAV5rtdqLLhyyL
5OHpqxZBDRzR0cQD5g2lnrtGXUeDvTpQyVMDrssaDd5+HfrWVa+zgEzZDLlf5HhmOBWbsFx8XX0H
uFw/o3cguHxhkS5TVTmbr6UiBMxaiTKDnlOwb0Z9dyIf8ViawTdTbPo0+JZZOBaYZdFVGvuntsyi
dZuWZI/IAXtd86Jr6pufRXu7HCgjkIAmNt57xygYW6xhjhVjsu9067Wvp8eM5WUF2vISO6TAAfbZ
q16RxEMZmaTHTjkfccy4XbpLwnpfvAyKPqJjY73Mw1toBK9+8NowMoIVw5wDb1tsqp1REhTQwgf8
/NmBkcsmYntrZuVNsKFWyPSy1WAQaBBiZa1gJjjB8BLag8BmD7wOkR2tAwQK+7qbn7QuRZuCiC9X
ZHaCjScPkTW3TT5kb0eYApNhb0zGSwEtiSGq9ERlGZ5uNceZNY5eBHGFkeuexlp9jMuDzW7BrRbA
HilbjKWQnaYqeAoF5ZoZYzoe3loNEKfvvIqAACOtvsaRfp9BxPA0B3Ot0AAUDxZLfF5n2VtSaDuD
PXeYINbbmNo9WZIyqynjRxjr9bGb3vPWvhsGbBWEqYuDVo6vrROcWwyQfd5vFdLXdSGhUE6GdRjJ
KZ8G7LEjBx68GrO1YRtIN51j3SUlGU35wao1TLhUrg0KXSZgOzBszVIA1r9+kDNgB6vI+k1ryyvH
1XlbmDCGYApnyJY1+joLLVkXCh0xN+JxJBLi+PnZ7x+CpUGRxRjCEK4P9ImZ1vQ4oqccSr4t8aQh
qC+PNl6IbTuDPR6T+RhW7Yw8ibB4lc7G8lpi8m4FcQ94+NDZ7i1XnQI3Y+RH4zo0FHr/Kn+u3Sza
5nXbwnQV7BwDCpfQQbsEzwLekLgppX6j5+aiH2T+34qbWIRcodkTlzjbrpUgHWaOtcKovbIluQvQ
uNDIifY0u/22IiN2FWjJj66O7oY5M1fsOT+kkd7AvS4jao95Cu58f7zhmDSulRPeDUXzlDfJQ5VE
p6wrftTDeIoERH1XvLud/cU6ukv5SZN/1WXFD5EGd4L5jYGllvLHAXGKM5NTxk3f2ezrkKS79Adn
qFNfLccUC1aKPrP10QxDdruoZrHFTQmLKZOrDchL6eEF+kLdN/1q9RwWWWbvENJR2EaWwVzidhXI
insNB2tZ7sZpzo+/mujF6HuyK57txUbQwgXgRT4YSSNPQcYtCm4EZ9mi0/38kA+pdtSj5JZzt7/1
NS7ZuWMZQ6iz+/TQ1nrC6DaCj7qq6uIxRj/QLO7qz3f387PPayWaybeOEO27IJ0QfPlGlh8/+Qmf
nyEcgapaYXkOsRg0tXq0kX1voO9/JTAM/6gdHqJafwtiuj9Dnz/7QFag/hNCFicfce8/UjDt4Uxg
qs7lGVnNk0IAsptsJmmdLheNL4HaetaujC44uhP9naBFKRz1LVpvlRxiJKg0C1B6VRzd1hZYJk3P
AfiI+bs1DXjX6GG2seuuekKNgkZDh2VQsEVyO9fdK1UbxyMkpEQV3NiMA2O+wGRz9Aab8sTn5anb
+KO3aMhJcgjHPsYwU/MEWsH0rhzhvsygUiyOmEeH8rJ2COYboY57lf1BOpO4LK2/zyLRR2Bf2gAE
razFXwcl9bPknnt+txExKiAUCVhX5m7G5eEgISMsgBvlMpJbWnifbS4tU4+Vnn6pZuhLhOKWKz2N
vzV+8mGNs0fUwsEeeX6YaEOdWd0QYGsROjbaqNXvYwGHyx/4JgyiWo8zWRXsrnZowENkPfQIddQY
mKzLMZgxwaMGb40ZfzrkM5vhXtszmZs4wsVR+U5I1oMExIkflcRZM9k7afee2RMxJ704YA9zziI6
wxZwNxl6vh4H5Tq0xbB36Ke2701BBbVcMeMc2ptq6WPaJIGAxO0Nugd1mwEYlCO2VGxuge5K2gi8
la7Pux/neooHlXu8W9qK0DkVT2u8wkH+DvUQHNownUqDqaHf06iw4+bFd8udM9HhkHrxbHSonq2K
uMk4GU61hUIpxSy+HmrLK0wOTfTc801Wg1ZPNP4oW2vvxv5QNKeONDHmtbw90LxuohBTg+3HX1D2
l14/589CZyuL6QwOsrjECmlOoi+wEH+4n61xGcfCIpSJeauZ7hWlNVdyxWnaVe69tgyqRkVXouVV
cWK6GJiq3qIuuhIhgilyueqSMSQSUSeUFdMoJg4d5rb+Mc+cH0Jsx0sjJKn562YzAL5Ax5H5A3+r
j3+COEUuC75G1VZxQR1IAvt8A0yC0FfF0olxMnmta+tbWtIbUgRM0Ej6EWn6bW494GNnFBiq7edL
GsUVqZ8RlrLkYwq4R2VO0tjydhbJO2dbmOFzD7E6W/q4Gj4Su9ERUPetN7TJQzaOt3FBd74vqOWy
yHJXHT4L/KNzCynMgO2N4YFmAxY7HMQzF/xqbHlfP5vbMDkzOttoeIdorScLtwinnlckndjD6+e8
MMSeGGkMYyqJ9kaLORiRA22jTB66dqiOxRR/CSy6MIZ27g2aEoRWH9MMGoZL5DPte7bj0DmRhxh6
hEXW67h3tyqLYGJbebtX/kPYNIAo/ZmbNqJZU+/zrkAzHhfoQAYqhVmNBxglh1qTrwGjB6qC0qty
XBRB8hUyU39IuipGIzOTWPTULhewDGmsaSr5EhElRNgc5TEpTbuEvplR69ehdHaZSXcOTk+6nmVE
MkK3WE3JAHOlXOcJdlsuk1SLP2iv8DYP7iMWv1tsHNfG57LlANUAM/YcZN5CI0Tz8xqbrXzYwBfc
Gn41cevWuGi76to0FpVAkXzoMyttV9+YLJVgVDPSC4ArrjoiG2AQaBsa9jpB0BiA1Hrs0WPpDX01
rTxMSY+OIeStU0Xzzff9m6WL6yfntpruwz540TNu6hEMLKyBcq16vPVlxSk46F0AWBKCHPczz7D5
UZVJTW5beEKSAGKDGd8+tmiQQoPba6wp6xCfH/0HRm1ZwAS9VqXvDdF9Yo/vddUf2WI3vsUweUkF
GwqMgtwo6Oc5JY6UOY1FcIZotUuggNxGh6La1zpYz7Egz2XYBWVZHJgUvJDkctWbYV/QkTIEw2Ga
2C1TN0DMRg65is25RQYLcUnfDPZbbaQMOtLpyZ6dPVb2997VvtUtkqoavdhacIKDaWKjsgDiFNGK
IlGupr4pRfxSpuBIomn8QiwR5Jc+OfSIvBPCeFYRHglwAz2+Fbu59clOk614rDCXu3N0q1fpEml/
7Qo98tIsAoCIVdlHQokfKThVhf3V6NJXRDLnDJC4p3qdBJ2U6xH/ysbX5569SL4ayG3xFlS3ILzJ
BJ/g6WdzDFlCZ69ru56TcFKcMNn1R7u9Rhb9TNKtYLcCOhSS4MRZVO5aJ3LHo8+MJZzcoOPnh0Cv
OuCC//53rWhrVlhGtKZwT3Vl1DtTC+5r/oKjkaXT2iGBZd2PGtEZs8TmnVQbZGE0RGeQK0VoIgaZ
7Fo/fv5bhf7FMIFbJJ2b0V0087PPQHYegMManYNgBs19GAnCdRHS2AOxz5NmGsc2SUyuiOXTEu0+
7Cc++/yQJKgDiJSOSWmaxPHzg9+lYPQbGAhtmJi//t/nF+YwOtPzH7FI0yesCxcLLF4JWMPnchNU
Q4VRXksKEPe0RfYkFKDjqJfSGAQE25E86YoHKti1V/4CHfn9g1QlBBOLDDzEQPlJw1T7ORr4/6ol
QEvq/q2W4JB/j97/HPHz28/8K6TU+gXE39L2huerW/Yyk/pNS+C6v+iMhBiPGCydv37pt4gfy/jF
kYrRLHnvaISYCPxbTGA6v+Dk0RXqBEXOD4Od/4uYwFTWMtn+04jfWAKD1KJzYCLDPOjPjfkOgkVE
lKV2wEMyWyh0beylWhxlF58Y7BVJKOs07JzbJh4jz46Z41jTomUzsmtqxVDMRosTP8t7SPzUSlv6
4x0utqxbwJX1O0pOjUmxIBoYJ5yVG9faFtYR/Ox75YThdhgIQiuI7zgVwHI2aQbXPM6KAHFWqJ8b
jeSNJQemypHItlS/nUzOejLvys7sT7ApjpFLrnWSMXkhaZj4kqw4K5oKWyhj535SdLaKoWYPBLmp
iBDWBCmYVRV/nQT6I80CMdaMpIwvbNiy7WAMMDxWnGKcqLc3fiaNdTctfi7WB190TChC+srS+VJo
Y7idMrz15ACdKs2iXexWuyKAfxv4WGJ7o7gxGq+uUQvFVv5d2vIN5CnnH70kMa/86F8UThtpNemp
K2IS7y3oHAIuqILcs4PrE68JMmfYEVi8xCNYBpxp+6E2vFQNpudLjtYFUmu9fw879YNM1FUlnHOW
Jrs+Ny56kIpdBfpitoaKhnC+oW++h64Y3vjG2N5aRN7XHY3TCGtpVqNaFgUJXxbs3pDMhJWT2NW+
CPQH7SELjYAgGQufJLVAvZRwLk53gkAVGrJRv1YkXbQXBWb6ZRjdAmQ6RjPTEd86RPvHwe4ATrTL
wTOab0mPgT/v3E8Rzq0ps+xLBXwc44LTGwwJyBz0aOoFd03aOoes1e41M0cCXiTfbboZCCG7GtEa
PMIYwhow4Oy+6JEchIYx78MIvExc+SgnHfPauBE2LwIdN32ZfvMLlR5jp9zZeUotNAxi0zhas49c
7Qk2sKdyEkXCkDFc12fTNpoC+GR0Bsac/aV5BmlpH0Q63bcmQAXGhc3Bd4yGgqI8G1hZVMNJH0B7
B60KQYBc6Mn6ENxCm1GUPFPnkQH0MCRF+VKAeGcM5GIt2ZSUpVsgenT1A4QmOefIzRwiKXW6dONa
E3jPbti3WvSclMUDinH2zzEYAM+Qw5Q6zVro0t7baoKRnuSMoTCnIsADO6uRX5hZ6TYO51tbfnEG
a3xcaK/KB4Q1B6TYxGw6YB/1Dek9uyYYKi8rqgtDbAaOeclxOaPjKBznbHDilE266OeQcwzknJ4j
vXmPZvsFwzoEIWijjuq+CEI044kTtRstnfW2vNcY+Z/T6gqP1L2lE0zLJU6TleRAsOmdH0kQEcdL
u8mfe7HDDYPevg2+amm4TbChQmzNvpFieBuaGox3gj4F77cnQJitNG0ifbeWqFhJE0QtkXDEwX6m
rU2snag/rXljD3DDZWffTbkewmFEkdEXrb3lSD+0HGPnqn2NcazEnQvqtilWnTt/o0tlbaLOvglA
QeGpL5nXBO21k90PpC8ko4vWWqcRUyqp4SZwOGi0FnM627HuqxuTl8tqgS/3+cKeMGmgo+gXzW1A
PEkeTLeoL/HyJ9AyCGFIHB+IbkEMrQPLCwhQ4OKgnfd9G99oAD8QSJYhc09aJrpOe9sotLWWgV7o
hjNKtAnP77iPA3ZtLbCHTZxX1zB3JmJXYCt3aDQ7aQIYYGmPlvZrC0aG4dG9Xjpv0qcOJ9fpNGC8
IJhqS/TJi2YJayUjULHwAfL1nFhXTTFVaM0peE1ohquxpK3S5qwRdvEIgeA1HEbpcVosMez3pGDW
1XtQids+Iuy9T4pnFxfmvumltgmTfF8P0Q+jKIarUkC6rNl9zHqN2EytdR+KaIBvmw07FGd3/tzd
j1E2rwKIOJ5RQ5KAdkODJq8QkcUW5mgYme4HuCr/WIgONkdmXWX0w20hFBM+tSoHWXmxNkoIMd0r
eEt8LvYrR58b0ujvNUDaaKm/Wy5jFLRq7dYZXIiwbHkEPML+Gy+G3mzR85XHgE7FWmgoL12XiMew
2wUzuZmxMDelfjtg6bh0hvOUh8aCJgL5OpchzNPqLdetiMmadjYTpW0Rcr6PVVzumEj+MOeCBAXn
w0BFf0jVgRBaGDMEtU0lCJHY6K4OeOI1YH+TDK174r8ZCSY+sR8dUqwOfVY950xIGsas0SBpAzCA
kM400qpJQWnWbgM8gH6a1S0yuodgmA5C0/ULvp2VOZIShuCg3GidRltUn6szkRLvvoWxHjnDM/r9
4VaVS4QTRCM6UOU93qd9krjpDstnAh9CJzEhkDd1lV9putqADNF7d4rOE7qL1Gv08gd0cP1cJ4LV
PxJQjO3u3a5tEKYIw0iVjWHP24giXNHtZNfRiciBaLV+s7WlCXvYV8XJ1Iev0LRu9bjSnk279jqE
VD0WA6+tXLlzYlEyJseHlhfkwUn7aATst5Gavyd99zWeOguDRAzlqM0nhrIxmlmTfTwLYX/IhykG
7q75Olj9jq2io49BPVg9IjNhLc/s3pMmQTTUKqsRP/pG5PMjZaLmdW16V2bshRpaja0oYK4FxmNY
KrFW09I9L8f4pm5h8NmafRhrWsphzHS7TBoLvDvDsNH4EGNd7tzSvnFanVG7g/mOyiucW2Bc0Cdu
q72aMW0n5JSs89Lm9GXqDrAONlJYToxAW/eSazll4vTa1AAnWzuhaYZwUDYhAKlQP00OHueJmZsg
uPO27dPp4PTi3a+Y0kB3cG6Cfqm1GghK0kGbolvtdyOQ47nKhmgjU5qOkmcSPxbw8wjhqL+PkHi3
hVE82Vb1pcUbv08atpEAK40HxGgq2vQhamsThdm9awzErWjZSxhVFrxI2ohTWiJWAHYO24w1u4Qf
wFDka9RgyDbi/LYukAYoSX6PgbFdtIbY4t3m/LbtVf1c3um+titcpppRG7LJl4YF9x4FBb4FAL0+
aWvF/A0PgqAEIqY8LbpTLBJ4mHCw92mJkL4kxKqENrXKZuNN69qGQ1zNwpYE+KRTyP0TQB4VTWtu
lGrtk28D3QcV0BIr0oFNJsxpmxamSyVqd4deRgNEVMFKS+sp0DiDkF377JqVfomzm1BTD1HSErCF
zmdj02i1KhBnc3PKYuD47RT1m3nuCdKCWq6mZ2aHxigLDkrFsHUxbPSGEaxz0pfJpCea2S04BcL9
O7R1JQ6tfxMWWXmbWPqXcOnY09FmEcgGhgiWHU2nJYxrN2pQlZ38QThmsR3zhchp0iA4OhMMIVxf
oDvKMie0Jwu/Z5pRHG0y1tZj5z9GVvgY0QME21v3oISJS4L8SAAbraRw5frAjezlgyxg9G5p///2
78//5IxtHJL63hwU6qLaYuxTJSym/GzsBQ7PlwhBc0arOqaeO4zIJpcv57SQwebql6qzyiO7SHX8
/Oyv/vlX/zcSGL9WSeSsPn8WyypD0wwZxf/6Wz6/z8ejAjKbWcsCwiaTZXn0zw8yyTAr/f7vljM8
IKSU8Irfv/KHTz+/8/N3EliBQ5EB8eb3n9Y0OvpBQHGOFpnX5ffv/v17fnrSv3+LEYRUXuVgr7kF
viDmNbzfv/jrM/j8WQA8XN4msWa/f7mo0Ur4DqLqxsK/oGCeVG1h7uXnpfA/3J3XcuRYlmW/CGXQ
Yh4dyrU76dQvMJIRhNYaX98LzKrOjKjuSpt5HLO0SAYZpDuBiyvO2XvtRqEY8P2Fch0B3x+1WU2g
PMLTv3yhaZhu0HxqtO4h4EpdR2laWhhSID7xpzYryu77D9iPh5LNPEpb7uo61f3lj+/PWQo0p7BY
AYIFKZFdn23llU/13YnCkdFR9wBZ1BpytgA+rSMvy7NHeb2hUc4I7VZshpUjfRU1Lf/jo98+p9II
Jqu292eDfctBrmEJqhaWuzljB6hVM4JZelzf3S4ZiQWv03D6jQqo4lGOKi1GmyuXIXXq9XX+/GNe
X7Ecpb9+rtRhiRiL9kf7SlgpWViaBEhIKbklKzhrbWt9f34YJsubS/n43eTqjYoTd85rfn/RivR7
eiWIvWFA0X0MazyW318hERwK3NDA2OZhr9Zr/f3Rb38lx673FvXAiD5+29DWd5C1eCuFuqVtKkMR
//7IXDt233+NKqAjJnxKR1/h6c0KX/nu4H3/9Y/PMe5QOW78dHedvWUPImBzTQC9591eUL1n0dr4
2cgmK7pv3NEDL7MxTs/Tvtig3/NqB0CHP8xua2zH3gYWd132z6Pno8XcwHqd3QrdI2gt7GLLLrj5
Q7pHR2/aPkBUV7ujCeMd9c1g9w4q53njA0JwaJu5r+uLHZmcISZd08Z5Tkz7ONnp7rkwnGdT8PTL
/MkneocXpOB10yhzlD+k3BXSGw+2nx+fg1uXUT5AhENGnWljV92xC77jvUk+W4A7n5/N2P5qnWJT
O9J+sUen2yDxryMIk/j2bvmSkuEDwZNmGD7kl7g+qbhBIYHmfrtcS+2TyzMjH1kW2JovVKunt2m+
kGTsLnG3jeQ9kOUucMsZpriH1mnIXWu+1MtVN3ZB6E7LDgs8m5wzrx2cEJ+7GTv18Tp63BKJOrRi
18kxS7cDVsGvwrSpWcBEkEhKlRxzfOZ9pMfe9Hkbak/TmC76BtYei8IuGfm14AO2io2whnwpPuCv
FrjgZYcDe4qoEGy63FUvUeGL48GabVov3AS2BLp1MjkwfyoaC65HFUjWtzjVApfPapW96k9Dp0lv
Y4fwULGRVsSZZxTnNeePF5vOUuZwF8qXRfWYP9IeuSXJLS6Ig3inh85MRYf0qcvCunYC32PFO4bF
JgQHO8NJY36il9O65s281DvTvOBlZMWCtXVVn0lF8pnv5DsCT7QasKSzdH76NJNf9aRccFYQikYU
/Ea9L06yZA+naC/wm+5pFI0PnDAlgizND/FT7Lca19r0ow/xSjgKFwxdV2QXb1ydfH4K7pkVNxZN
kOi9dxcvehgcGIjzx7Z9ED2Xfm17LOlQnzrBtfKfVenIwg4t8X1qZx9FfkpG3cvTJ6nxmpD0ofok
3vcbwpAcnBtfwSebRW3lZNnn6hTJh+5cPGbVUdh9IVjY1KCOdlN2BxPF8Mp8pzFjVIFt2BMjeogm
pyYOMYduzxZHy/bK1/RFTkKxIe/knSHQa9D7jZ1K/zVxQVud8x8VnYMnKUE3RSfIrmaX+5Q86dWd
Bfg7rR6k3A/p3BSvfDsimBC91uioF6Jjwsbhrq9+2ZwEwDchg0J+YTxyy3r7edmLnz5f7F+olbwh
zCMclMN7RpKTy0DKlm3xZaHSsZf2XkIQWFx47WRmQDrZF7e/QkbFc1MRAHmnVicGF+TwiGAaBhp3
1rwVyyl64pfjR/JARNxYo73vZhfgNGMqVexZ8Bj4y3LCXL/RQY5oHFXIpT4Aa2UymOUvYeAs378z
ktuGmBks2McoPDEoM8NRKlsDvSkhY6OYXhyADmTfV6lI96n5WFcPVvXZKz+i2gbC5dbNrmx2BH8Z
FLYajx8ZJ0eh+WgDVh9yBMyb0ni5fBzY3A8Z8gPJl8aVV/yuBFcSD+k87PL6DtMhOT1vdfEqkpaZ
lVe5Opm3RdrXpBms8UVjBlBsfJYKHCrJbuAsHkk+PyIqfzwjeSufWtKLGjZiziproqWHFwt8hUeb
zdgRvzrY6ifg0NlLgd0uV+vNvHCH6TVyXQf7PbbNS7c5x9G95s+fPME6Ddi1ZMiBiE72FkOosc2t
y6i678qd4ldIwuihb9LjkjN78hG3w/Dpjrnr3M0c+8pQ4jV8ad9/Mq9OHIpml29a9uC0+YvLWzkW
T9SZZk9mN0YnCPmD9Q6fUb4JPxsKdW88KshZ5k/RA8FCQxhdKnvy8+ypN/1inKLvqQnahELBIHcV
glXI49pM+/kFpt+Za0DdjSqGv6gvPRgI2I6X2UNDBq6LYtKRG1dsBq6W0T/yFlT+MSabwUWx82JO
3uxlEJ0/mX2YSlGg8XulUA93wVbaS/66cqghavXYJjsvd4snJsve4XDfg/zFz8CqFbiGb8ZH/WKm
rKSMeuFR7fziS3iDsYBsksyPlv25LV+InwQ6jyMBxBgE0+TtVb0Jp5/IdMRPLl3v8C4gWfAk8Tiu
Pz55ppLCtKvFuyXgybf5KlP198srBAYZdnk0KvvdeHO5+sKjcUfS8Yu5sd6MO5Y/7qPhc4Gi9/GT
D/zR4almFUHkm2ZetyGu1mNhF7nR60oIZIvsrz3JXRF3irGhFNeKxtiqCnRYzIjL5o4ytHivxYaA
oCMHe4ZDsyFXZK9wudhKprv1V7bFz3dGHsuFYYPS2NdH1i/zwl1CB009lJW49XDiHY27nJ/HeuA/
G28cw440Be0I9wbx25Wt+OJFOAmP0p6bxH/PydNkf66wjxvYCOYS1oITV5wP+f1X7TIKGYY6uQo8
qgfydxF2bCSipV1wvFr5lD3hVcrdkgxUN7gZp85lRCvMUTSGmbK4VsaJ1U+74ynLcWw4yXtUHGTu
n00DUCDwh/Oez1KGpnXmTY8WY4bBwpmU72SqpM6KOXnTvrzyzexRcoa0lR+YKsNdsWzjIzeeySd7
YhqU9jx59EuO/GbMAS8s7trpdc3ZeuO3CdHWUtElcGHTua2AMHljvL027TFmQX3jDyqeM7lJTggY
wcl3QE2Nu15gQFcu96Wg9edF74V2wMWQ7jpXdZglGaz0fHgDIEVpvDeOcsf8z3dN6yAlBI5hln3x
tlj8eQmO4tBNG4iS1/aTxxoSKXelILa5h0vOtgE2imOdBleAwON0wpHvnPXtZN7WUUo2gOTLDPQj
WWxBvaNoPLFZgEB3zb6oxZvs9sJ70AWLPy/TjfpBROG1f2Td7JhT6zf0jUioxiuXoDzG12QmFd3H
GZLvCMamH3sI+t1a02fUdxaAPu7kBsVUjgZg7k/CPfbAeAtND1r9vrLaI8UPRNBYIFv+XdN76qAf
soi8C4UjPNwAj6ZWTZRLe20au9Nxs+JJkU03kWzt9G7eOKRvKm3D1DCtk5wsbSyk1efQeLzO9QtJ
Ihih4jcsJ4tINcAOBWWTCiWZq3badTuUk8f14ksEebFFQ8x6e85yKosk0TsViGNoqQf5JkvklF+Y
ogzKEuPntJcId0MpkagVNJbkleV09V+NiCtVDBENq9pUu+QQkwNZPmkndHBIGTIaIoC0A68oztbk
qsM6DPDtV81aG7Yfw1ZCi3COGm8m8860xdGXy1PEcGVHTDSgg1OVzNiKnSv35z6EOOAq+SHKf5qc
9Z9YWo1H0NsM0jh0FZ7T0KH1w55mHWDHmnmEvf4nY5blnH02Yzffkgk5XhvVa1/B4RBm2GmohXwS
4euXGYL4LvC40X2PUMObVI81EMxRZJ47/no3mWcJPB7gRcshkMb3fSa5rrkXHpvGY6SVL8xXjADk
TatUcPJ665SzHUJyXJ3U2LHc1C8JY2QWYFqZ7YUCmIyqzOGEwW5lssUfJknEoiuID+Nw4A1z4mBs
+VHptJx3WF7ZuyHI3oCoTWzqjmzSWTHafiudifdmb5CxT2EjPK7JX8ppItgL79Gx/ZzaL0gGunBH
d6/QuJidtpcfpLfa4aE0fFAxgAGi5tCRE8HWmAlZ3SvqsgmosmfidK2pSHdw4I0Pq5E48EevtUwY
wXsIqoajTGzdsmSvdU+pzzeGHFG9OL9fGmj0trnL31CiAGxVNSdp3AhzamcTzZsdlvSCSsxlb+lq
DK7tKkR0GYBYCjg8HQF0C8qpfe143HOfhZRda3evb2lZZLrdCzbKmzO0p08eObwOPMSJARSYn62t
vh1kuJuOjZzlFMWOyte0sZ6pN5HVCHdHoTr02X2xTBkH2Lkdax2Z7xtubqT6XXoqE4fovEyy8xO+
JCg7hdPeibG95G80dwGJQuTHLOGJFBDZuuQCmn9cveCI3Ahej6vTEhsp1+okV236cSPYU0OjFkDo
VXythXUITTzKME77HyYy3GstYODxcoFy7A8zuiLgLfonRDQQhRPhJWXYkOWmnIT6wGdmTt5PJTSU
81x4kI1VZn7Mp9PLpMm23Nnwf3u3tX7qOrPQaw8YEqp9ifzZxjPYJXZfePhy1P6uiy6W+E5DnV9F
j/2qwMPcurpjlK4ueqltPtwjkPWi8/fGBFcJh6M368yDY9xbmp//DB/nKwuetdChO6jiIaGyKyOW
xvFKIYBVNxdi5I7HRGEb4gv2/COkSH/fqw4JuiyDm+JZ6BGpbYKHYMuhe4KWHCnkLOjZXkyMmv7/
SLPnTrtvKQyrTkJwJeEotD43bf1mMP/UbwNCvS7k5ISSmdAGfB+Nrd0Hd1B5lR+ZYudPwZuKlUcg
SRrt5C08Ud/V7q2eLKIPs6Kxtqtqf6QZeUP0qgwO05j0Fhyt+66G19mZKO3cAQcBEJM3brM67GDo
yMcAKvlt2jP/MBSMDT+Je50p29o4at25odHeHObhLtau4fiwZC/qQMza7EfRq8IboKJLVOEmVyG9
64gOjhJGg0v2uZCZe1e8jm91xlHeYQVmljwAaHXi44wBbWPt2yOrMpGSiMubD/4fXbKL/NhdacS0
INNRBCGzGC7WcEb2QEQY2aUT80XiCieEcHHn1lTaEB68M2PADkhIbhsxoCKLtAuST2ztWO10f95z
7ca62wRvizcdtWPE7OZ2x1BiJhwcki/Dd9M/hdvlIXVT9JpWRCYEV2TYEe8Z6m+oF5y6dmNjv01g
us2c94iRfm8F8yoaPFPVTrXLN8uTPOZMFnO3fgox1p30R4osrkxpWDyhnWW8Y6LqnrvBCySvoNNO
4Y4+KlZTvD6cr7aRJ7FHCcCvbRrkrSnF/fQQsqG3LsLhMOc72hj6HTIyP3yU+22dOLiUscxQmLsw
m6qv6Wk6YLhTCKp0la3i5PcWTo3oiKsanT0GioN2kRwq3swKKf9sOpYgAchB2cRQfAu7eSl2Bc0f
J3itfRGFpOqXbqvvK1899jvUj/X1Fpw1B2npRaCksMHT5pYHQNPTLQbd7kbsQuVj/jVxvLvUkzM9
IIMjacEOlxf9NXzrHzvRgRCdOPUjcEJmnxM3K1mOInoEROTThmX1WbrXiMU8zem5lA+l6TbtjRvd
2iazxwbO8RpO7dHaGoVtU6LEYLPllydyH9Y5EZ05c/656jbyznDbl+SZWVR8pUMW+vjcOmUHiCqB
QU7knAGHwO3rtyp+ICqbp1i6r9Ur+D2JFBh1Z0pf7LqICmGPIDa7JCY0hsN/jrqzUcTNK0cnlj92
CMKwHmLyEtFHQ1opLeH1/yWWEYFNkZMcTbfYL3C/bKKX7SZlzjxE0yajrsJ7CXe5rnCcJw7VhoF/
HF8MJAjsac3n/Ej+smbaPXm7zTMahTJ01cwesEbhIDzQzOJURUuHVpuJMAiD9Ka/U+FNnGTLJtu+
hHIKpaFwp25X9NvVYUguI/whNcEgTbedk18qO8sMxH9TuYZ1XaQ7Sv3irljP7ChJXNj2nNNY/6lm
CKfZe2cU4BJk25v7tG3Q8hK5gmrajc7RdvxB649TE8Jrg77JJnzMyCG6GW73bOl7JBab+Kk3PKyK
6gkt/Os6e4ePHa2hjeJNL+lX/Nx/IOwja5PT1adG9cSxttBsA1Dd805sj+n81n5lVUWALi099qon
gV+ntnkuvmB4MMehLmDHcQQWTFucBpTcHikHyJRRUA1ush1tJvRBlA9QALFDYJZH0VFh+32piFe2
WxI4N9rW3LHJvy3Endn5PbZWKfGC6r28A1IHgk5PEcPaFIescwSrbiMVWxKuWKtW7yhul03wIwEz
m+5ysz+2CtJSLiNs6Gkfv/aOQKVIWU8v0dOAGUd2NNJW7nEsIZqerfq1eqKk+tkld+y0BD9Xr33n
hOrZKvdSS0m4os20bJk60j2IvQBE0rAbz4SHvPbCxq99jvdHHknFG27ds/4aMYvSEvfKEJqC12s4
zZNr2qNe02AKbvqfXAFOgV/5WS5/ahrXVD0q9xP7iUcDU9dwSt9lzr2huzBEyKX3Yp7BABgaDEra
y8/VR/VRflonbd9wsqeucUEugFpAqW8ZD3Q/2RivXLYqPxNrrY+M8dU6KwdGR7wlP930tctU3YXU
F/Yd8WtfwbH7iB+rZyLg2JVdgodC2YbdJSTWBbcLbmAd52er8rSskwFLUobRSX40EQP/7DbYzZZt
eKA0YLiAush+ZXLbsANgAt7G/vDRbZYNAYIuPzWi6XaYtt12dfna63WEk+uHd2xvT9YZcNpD5ZXn
1HhZKKN5IiaiAoe+O9zurXP4Rr8qIpdAfBVv1Nie3mkA6ets+xQ9s4VKuMu8rIFD8NG8ZpYHtp5M
Sab94dk4k8tKXfyiMJOnG4vi5ybxZM7xPjiy5+kHWvvyTbkvHwN4tRvjGabdAyPxZ51cB5COdfKk
hnvj/kEFGbb5hED/KG2Mc4C6gcy0c7oXzj0rMkMBgJ3TLU7tD5u+tMO3HMnihrQByIWuLL4sB90m
KXKzUN1I5buOhOYUYT/+h1I4dkJ4Ddd+SkjeNZXl9cNRWXtB2ObvkGhaXgh01Ra7IaVnRN9n7gUD
gRfC83ykA/T9OauODxU6HtJTaWFFq6MKiQQFGbmhJJksIwkO//2VfP3oz7+C80L3ID50pPvZYFHK
P77/+4d8/9NOJTuAWR+1ujLVzAO/fn8qN9IOXD1s9oYABb3+4w981c0fnyPhki16ZGrvMKoom3Mc
NvroL//0t+/8/hlaSa/oz59GklbpZWl7g3GF+A+gII3aLWr+ev/9B7pjXuP7Q42GPQTa9UumkUJU
QfRd+O0UHf7858N/v80/P2cRkvLPH/H9ye9/k2dNvGWpAbv9r5f6/vyff/3joyiPRPu3r6QqwSB1
y9L05xdMZY0U+P57ObIvkyqiaL9/xF9e/vvXRhGKQ0iYeazakA0kz3ReWQMWS1bOeq3hxsXsDfBm
N02dg90HG6wZETQKU/RlpT6FOT0vQAAYkpUHiTzYjTLeWsna9hXHv1RRd8LQYfFGPtFA9OgwjYBc
N+/jUPgw0+7UqvKbZXT4JtFRdiJlNMK48155jhQ8tQotC0uwEIyo1H9mQU1ttLyFLVrJQq3Z9Idc
kqgYD6o3DNJWbJAVpCvUQdGQyUbpczYmE+wHsg7mBg0eJK5vrU86TPzI6VGxJGbBMrmN43LIA7Zn
Yk220ewk0lZOLPxJ7C3r9JrkL2HIPoUqx8jhTTMtshontorgkiC+NJ7VxJxX4kvUEtArGcxdSnhd
3kVT3Rs95ngtEfZq3jxWsfAu6stdoaUkeH6MAxDINekejYBuyZelKUpoTZZJl1TDLdV3J6Mn2lBf
KOoExtuEXNSezOKK1CyECF5BSEtRR3ICoPvKKqJZr2GIWK9SKeiU4yCcouw8BsbPuZtkJ61IS+vM
kxgaL2GKhFXuF39KPyVpH47ZZzE2GI+LhU1A1KJf7b+iwvygjVwcelEZ/FJcIj+KY68StkuNNFHT
OE53MjLdrng2ZtzBnbRv6nmPmGSX5/RZluA4xfJ92wxXnHybeGxQRxX7OaUjRERfJHZe3qV47HX2
Ykz32AS56PJjb/mD+aCrIBhLgzhAbfEl3SRh6FHqtDcu00eL6E8CjIp95IPcQFAy1oRHK3TJ5xkr
qh4510xJpJ9V0n+0oQjpYFHZ7bHGN4hcuGKzbhw7Q2o2QqNFhwhjZtBJKp+mV0fIhO5U010NZfQT
BhgZlfCjuvklrxrqoFZPNVXB/DcUP6WQ0MqoFw5jW+I3LIttWhuE5FEG03rOVOrap2ZjCZdk3kV1
8qME1yQbxHDkWOpNVlcY/NWmGNppN6TJcUIP5LT49YC8YvEXs+oct+LrUkHSqWVTcAaF82QuP02k
oO/afHnDwM6UIktoZdrGQQYgOGgDXznr030KSWBAeRk3iWcp6k9GkitJ3VNAsk0HkjqgKw3+V7YX
cXqcpuEwZLHb6DXK3QEDmCQS+xDejKjY45jBOGxR/lBG+X56anIKOpmFQzGhl1nJnWyHsfqo9Oa0
qTX5vf4UFeurhg+xW6kdA9AUFtn5IGtS4OHfCB1gPixeQ3DotBgfDPRxN9L2sDzOixh4KHyDM+LX
g5V0PwFeYZfi8JAREYaanLQzGfUtzvTTMhD1UiBfmEr20XTEltyqXaER6VrM5Y9kzt05UPpLKpam
nS5nxM8XqcYSLTWz5alh8BUoY3Ic+xeYhDQbxWmvZbpOHDDd7WiWgPKR12Fn+ReOVEIrR1Zx07xr
gpZNxmqAGr7Udrmhdo7RMXAsDIJ4IiczOeh6+xz3nC5yeew2KAApw1g0OzK8cW71lEm55nfacq4E
4Sni2eTqai+xblWeJFCRicWdGc70KvUY7gfpjSMgNpxyLLddiKmdE3McaZgTZrAO6RwRNTOSuKmf
ADQe9FiG7UK0N+Ft7FTH8Fr+HJrqR9DR59FoQAJTixbRqVWSUCMjtA0Z1I4OCVceMmptmrxuCem4
BHO8t8z+rVzofmqYlcAJCeG2yQIqZlN8jbL6Tavax7oYz1zzMwFZ25oN7dQndE0F8Tk0KXql1kMw
1td8RSFV1TVWgccJBQtDY+C+BceA6famlBMAFYKU4MpFV1lVUqTBGRV5MbUTSyLAG4WpLWgDii4d
F7EKXEscsk+hNCPE1d0XuYMDAXr1LlTTj5TJ2+6U6MNslgSmqjIdjIAjP/M3LimwIilRcsxJs9Hd
2j7+6mJ5vkodox8+oRes0WRIq3kCQaF6uYlhNyYPiLTT+iWdKngPXXFRrgqVEKFCwZL/1HJZtn/A
8J+8OnrNug89WnjURdjB5SySG58vLkL9vZxjQ23O4VS3Z9TVq6qUgrpUYsKVg2YbjBndmi5/EqL+
Q5OVyjHktdW11urUhmQcKI047wSW5/Ex1peW3alF5huXO0A4V9H3rGYE7HAks2ovTIbhi6VKGzgl
iL2kYl51FEFMtL1TVV4VCMgOUlySWIPxWZyseYOJdEf+a2oXk9yiqdaexQYMRiAWjFry4Ty9SR/E
Rf4sh8gt235vEYgYUqytNHZPwO9tQ0rX/LI18iOhkt5x+oyoiLkliTb2EOCRK9RSssfWVmA+9kdD
geiliLQZCJFGazJlWynVglNIydHKEX0ayvxJfn29EYG1uHlOiXagoJ+aZ+gDgRMNvcW7pU9SkDLD
Tkei0F4V931bt96giqSNtJQATNxouPFQXU6TEwfCRm+kxI4Rh7ltX31Kqb79/9oJpuj6asL636my
z3H7WWKVLX7hyv7xXf/ygun/MEWdOVyTNdMwLRG06z+9YJb8DxPIOiYxfIbAEjW+9C8vmPEPkQwQ
Ug34CmYL5U8vmCr/gwwfQ7TAtOP5ZvP+f+MFk2DX/sUJBj8DKpumiEwe/DhJV37jvcuSGKW9FumH
b9Q/+YHTRe3uNalotlo9zYhPh+iskQBQSYuyK1DFUyiaKRjSq+vV8fSXy/c/IFmlXyGCf7wdg8nK
UiVNhCi4Gtf+QoxLuSiVXOXaQdFkSj3EF6G4J3/CqC5i8Y75FkGGCbNBGKrLaI3ZH1bFz+n/hD/L
/+H1f8V0//PlVYTuxOcpjP/f0jcwtDKry4Z6aKbgtTSH/qZNwVbv2uIwikEGugFhzlB1x1YbYv9v
fvdfIb/fL85QYaxomi4a4rdp7y+/exONUdiTFnQgzE97J1ST1PgZDtfcQ2hoYvlBSMIDPK+0NBaK
a8kPPc/2KVvuQ9KiJFDaGGVOJEZ2PrbLH0/u/3phpF9zAf54cxKcFgCbokQ032/jZKxTYBJCox4y
9lTrpP+qZXXl1TX13ryNaaC0qKdCutmCVpiOENPl7EO4Y4N8y0p2ehDMa2xi3n++aN/g9D+djN/v
i6dBwhQJWx2n5W8DZiqzNjemWD1EQ6AiUgrYJ3YVrpvA+sLBHz6qYuIrckYNDEuc02aDtkfjClW1
QRuZbttElbdKO3h6Vs+HGWM4muYATYQRJhdR2lvW4KhT37AYUxqcDbbMehhLh1GffuhRo2OHftVr
BI5WSgTzgp8jisPyTe+sRwTc6r2QVlcesvRk0c8lFkW608XEy0K52vfWfId8/ast1OYuKAW60K2p
7KLEeBV0+VnEaHf8z1dL+hXIuF4tXeSxgnksgekEqfXr45VIEQbjMFAPcVmK0ItbCoEaud0pl5FK
J22yZapZAko9hO/WfJZkCNr/r29Ekph5gHBJPFC/PWhhoohZNM/qQTMx+fRidMrFQLlfiLln53yb
Kaqg1G0PaqDuuo6muylMD//5Yqy/668jB5g3LlvO56JmElP867WIu6oR9LJXD0MQfQkyATVUuaY1
59qyrmqcoM+o/m56+/fZltckPmK9DxJLwm+jVSShzoA2oWJx0ai8l5ojtPIN0PW1DNYytCVy7NaS
Mx4I5FSLcRLheOJcV55gdPzNoyP/+3yji4psAFNWVG7E7+RcM1CkYREk5VCm3ZGEN+WoWN0Jkbst
km99L5rzp2YIsQOQErYqTC1vGYqTBCNu1y5F7ChRJZ0wptDeRRq9H80Z07+e3StQcnaAMHr4P2mA
prCEHtei8CJkWpMGRJDt0P8N8/a3gIU/RrbKOobsm1jtf3M0c9qTAyJ+1cOoYv8rliq4NE2o4GSJ
cn+ifVYHlnmsBDA9GErVXdZqsCVnOmBlVd+3BLCNMOk2iOgLz1wMZc3hSZ2yigbi4JXDoMnCOWsR
jZF4zGkShZnYpzNSn9BAAE6rGh8OBYAKrgZI6OZvpt9fIcf//O1UjNzWOlyxgv86VtPM0qc8rRg3
qVZvJ6ECIyzydkfgIId6eOlDDnv/+fGQ1vH/+/MBgt3UJINtiPz78zFVZkPEWg2j/TvxIAznKzW+
q1TVlHU1Yt0suJR+lCnm4fsPE/aA/gM+V/43i/Jvaw8LPXZ5TPPY2GXey789qVVEdnpdV8K+C1Ik
lZJ4UzNCcQ2dWg+RHpMvjwmqQNPUgXRwHscmy0rYNsrWlKnbEO1ERFUT3jAsNn+zaGu/zqjre4Oy
DPtf13mk8fz/ti5W6aLKumRY+9rKEW+Q8S5pdO/TIddYKIBuDz01Md7bSTTk9iB1qBDzwITHPTjU
mChV1wYdL2oYh1GLA6iwdA6GEGiKVR/SQLP8pmQYF4VmbKfRdC12ZYgjyHuZqJlwqNDA/83BYZJ6
7QjoMzyRNC6dzRgf99yZSBjU4E4M6QKFpuUWLSk2TRV67VqvnCJgF+Ya8ZRGOc24lINaU+aUbq3U
mZdYdpIEG6YwWFsoHOKViA1snIf/PM64hb+ONI2tr8EazoNriYqis/v7dXQXJtZOwo1RpYRSZrea
/khhDQhdjERQL/KLMgUji3YvOonQgaDnvduk1SU4YoYIWULzr9hxahWFG5vYjMiEnfe5MoPxEoA+
r3yNGDazx7brDVj/bgHPxNhBGBNVk7KfE13ZW4Z+NxGy42cpxVUV94WDZR4WLMGShdkm/qiP5zok
Hw4UjMzNNtp9pCJqaKyAUt2iIjnHFL4GbhbzQhJnXGHs4u9TQlZfaxkURxqFRaaiXuIFiEUUPKM7
gGyklVRKeYgjBWli3Fj7cdrClp7Pxbh4MJTzgzyGhd3JeuexPWAIjemhq8lkWGaS1RQrvtM7RfBr
om2huDwDORp2S1Tcl6Z2z7wWbddtEczQNzK0kaRF7S2Sa1QVkSi7Vo2judL14AK4moYqPbmOOZR0
8650hnqJkJlU4479v18nUXvMW5N6qhYabgqPemPMrXXsQkpzpYXFutVkNIJFH+BizVRsa3jXxVwg
ix7oWVLLL4YINywOacQqw0T8ciPcsuyNcOcXRdtCAYyhqSAJMgYSm1p1LG1yj57LIQx3vaS99ziG
3KrlbL8IMyQEKSj91sgKZzJErM75oOy9sqhpvQLl32nDmXqTTtZj4i9TORwKQiayzjJuY7hYoPEC
rzY7xKZLoFMImR+TIh6R/ylbWROjnZjrPwt0FF4bUUHDd19ulJJyr4oV1zGiLrxSZEdF1sdbJWuj
t7SYL6pZbEEqD/cGRuF2VNjIA5jQIRbhM8aNFWpB4dZJZrCNjx5USqOQkYMGgSYbjzxv/HHSOwKh
QPbGRfbV6m14LwzU5EQZwweWM3eIMsufaBxQFM3QtYdAAgAjwirFwA5mswvymZawab6MVQOGuDjV
yWhgC1Qrn40qsPPAGF0pGxQnnOcGPEDvWphSeyGwFQLs78088rUyms5Ya2E/xJq7VLhldYb1TrLg
JXWGILlmRSgWxVOSEJYtY03BFdOzn5G4N1BMyHeXC5NHCU03AZ/VHyO8KYCp5tg5a1zCLikOX1bc
tIcScw7xQvgprKW8jmZ5ZiaTnSpaLLrJSYpWT5z3Vk+tsG0/BB6Nx0B5TYrxHtMf7N+RnQUgDtWv
IjU5jMVwWimgI82jW6uEfqiOwbXTO6RHLQ3BBH6Hpf+MyVV2tRxdYCtEtFXSodzl4XJoM2OEukds
n74k4d2c1O+qMrXbprWqbRtm7xQ6N0wY1nlQ1frKL4jUO2mw7MjBu2oF86HLyy9BHcZTCNTNCfCN
2iJ3dUOyUPwQaoywIt63QLwIUr81csyo6HvjB6kOkM3uS7lFNAe72oaM0FzaIiXFIs/3GURLW6+/
rFESTpnWvreEKV1UY4DUvHyEYjHui35uXRhw5X9xd167kTNbln6VwdzzgCYYJIGZATq9lTcl3RBV
paqgN0EX5NPPl8J0nz4N9AvMjX4p/5KUyiQjYu+91rf2eap/0C8tijZ472r9Sdjvpqv95F4SrbpS
0EU2cxjl1xgnwjQRd4t7uKVjHDCMbFkCCTNiVxiKuwFKHr1V3i2bNjLSPSZuVWBllxpvtqYc3vtT
0K41FHAWgvp3yZGC2RljUsdpHppcdURO5xfgV/EVxziz0aV6tk0S78jAhEa5fCb+7G2zdg5WjhUU
x3YUNKzGT8QI2VB2+6jqAqY/K61uJpw1L6nEWeccwJtfcXJ3jx6QY+zkO3qdAzAFnXHb0YDXXU8Z
Cq/spQqYsQc3+bNHYFkBPBmm4sVy8vitFeKPuiHow2XOKaN5JiAcvEdEGOGqlIRAAWKv77yYFSkL
ChRVie0z6bCqQxrgZ4arjBGrfTec0FaOUBoE7WAu5Ri9JMDQud/GvWcccQ9LjDkOAMbWdAbBvD+/
qIuxR07XwoY7o+w7gg7zz1HhP3IytXMENTUO4WPXtTC/e+ehjVu+XQyXuOvCq7Vc9RhOu+/irKIy
3rk9HvFM6wSJDwyUvR6qYD25S8F58XnpEOgbI9pjxOr0mCO2ryuzdQClned8eah6zUvmgpelmai3
dta90OYKIICGpCfk0WdcyvqpXGj8Z302beU0TQhQjPc+CmfcNZnZGovFyVtydgi3+7PMHcSLiXDv
Kka6alENrWAzDNuq3k/UDJskYSqNWdRwkbiPyuowX5Mch6WKfHvaDf42kL3YNlXxElimuHjdBUey
dYjqdtisukbN52FpqBYbAtFC+D2iUeukixHGudYrEliBfISxJnnu/t4MBM6JnAlqogNrS986X0tN
1pBFOpexA+/enfIBYU+3c9sp+tF28w8GP6ijSuhIgG8/rJZjtoIvgju8lFtbwQquWhDf+QL3p7kV
F6GYuq85w0neB6l9hvzQohCha9SK6m/ZeckmtHzv0ibYL2Rb3oedA1kcagBK6/Ayjr1+5By+8Osi
PG+xvysanZyLTuB4cwAcWP6uAbt8shLqFw+rgr14O1knjJIrLwFbgSx5SnJ5nGZDdemRRR9Z4z5d
HHtnQP5bBl2Z2xtzGXWWES+A0ldOKE+TGwoVwfDN/Raiyg6tk29Mc4a2SaT0Mk4n1mG7oiSOgjmg
HscFKet+QyCHvNd1264hOCKChCJ0nKVjnxmZ3EWD/mpdb/5M1e0A5u5JKbBQxImtyLPhrotRpcVO
Hm31GN1lrUejb2nqvamYqoWEqm5ceqls/m62600F7WlmWVRjHh7imuiMsaynbdiBgYIjx2DFK+Md
WfFEeRc0HFZta/nb79+YtcmwB6TARN//KJQzXbIYATKdPDQvboZkchkZ8pfavQi8ciWcF7AR/jFh
1otyTKLiYwffe5Jxj9GhjXwR5xjdqC2T7z9BH/5NbgE9XSjI6pNfTZNR7gp7W8UA4Z3I/pVbcUpJ
gvJ1ssYHoCM+03HD9Q+dvdGe3sYajaA33lXEpKKF6j9cKwJ7dbZmru/Saf4I3/kkqpW7y5XYCky2
d0zK3iF+1wCNt2Isfwz1TfiSA1q1wSJ1jnwyoDB3cYifpa2STynPt2aYSTz0kjUzTsf/a6qF9CS3
/BUGw7vf5cfAliiMkd83dak4xAGyncB76aV7Ntyy2y6ocFA3n13Y5PvSkCQP9mKlWgR4RaTinRbV
Rs8DCqrEuYpWx+sx666WGxoyZEH6O/0ufBlBX6608d5C/gtQjNlnP3+ShECkfGJAhyLAKHx8IWqs
f9rl/HPANjjMCOa2o9PeRuTF8wgDbNOEmViLRhxK/WYNqbsu8wgRlo/vT/vIjDC7d7kucGW0y2qA
P2R4M2rBVBLEWgtEC1REY5Bnj2Ao0NBiQityMlaajuEz4sBYIweCJSTWiaoeRxspUgDQiakvmRSW
swmJibARijBNWyU6zbf4py+tCc2GSG3Qj9NtkFS0nH7lhqlQjUhfdJspre/qTPQw5XeBiyZWm/55
aJBHF607HjdRRJyqTUj4unOQLIipeFAgPEivMAdHMp5bRghaUmH58xuKnb47zG7OJhuT1Tz6TKSs
hMtZTTFAGpRkTtZrtKfxxkkdC3j0vu7TibNsgUApQlYml/s2hxmbfwy5/VkmZbhjYIdYE+0+opF7
K9D7IcaGOEYs6FRqG86IIEu7lBgQQMOIOf5Q8R4ESPetFnG1GTUMD+M9cBb9QohQsyaxcyuUhZw7
cY1awWOI5XbvgiP3tN/uqqV9Kiqn2npV1W7zMNlxQgeficKwBp04GFa5wD40Vvtn9ikxvBo+Z9+8
65jRc0QryfdKjpVwOJCQus92wmpRlnjUmOOfRUYedOnlz1QVRKh2NdCligyiuNpXyptZx+QhGpp0
k6E7QWOqIsJXkH/GORJ//w+cI/YMECy7bs72swlgY7TzNm8TNoIMr12ZeHgJFUYIDDpeD/x+DEeo
cmX8WDb5XRpOTw2HYNaPXlBTRr+JfSQbQtOmZ+yjdog0JPBO08qNN/rP3oSjw57i10l7X15TAsMZ
aJyXuLB0CzekdXeGaJjYkc56uSXLqJrtp+vR0TvDL696WAg5XU2R5W9QqSpLkjVa0d/10euXpHWS
G/2rsJis9qTOH3IXYs6EFbe+eQkXTJtWu3XmCusykt2pdz5G19dAUYqL4iCImm08VAFYTeE3ASut
Sd5vyaLdXQiXbh1PkVoXont0XX6mdWME80SOfsxf0dkSd+UIBJoft4y7XDT6jpw4qvXgsRrBukjv
pmV2ipMvP3wNZdYXtSFO5BBnKEe8zEccPRJrMgW8xly6kPmy/M4dVbnVDuW4oFm1FSWkdaoJlopf
6WdtIoL8jPlZkB1iLASlZeiyuwwek3uoa+jqhY/KxtZYJ0LCT9JKPQmJyLbJkeCCQkRpr+Ql0+yu
peOj8wvePQeTB6JDpZFEoXQJ5PhT4+53+y/EABxP+tNtC3PNPGxUJ86dlxYYs8hQrhfnkhJRsEbl
0wNhyk9iSg5Bqd4qu/kLUxrqu2k45EaUwwij+7C4U+xyN3LROo/kg9XPzc4rcuB+aXYIJKNb146e
prTZFF01XmiBTs8qqp0ttcWydSO6RN7SglIIq5rdJ8+2jl0cPMchGsmbkR1H4pOOp33SsYeW2Q2/
R8cMm1UY0MIy9m6wKtxFM8Pvtg1mcFmpuzd1+4cgNucqJSGyLMMnJ+WgvYmCnT1iOXcJ0CIlx2R3
/Jzs7vuzwlTZXaLKB29OluM/H+96FMbWMhPdI+uUisoOV47LffH95fcHipLG5mVmx208NCaDQMFn
urHfj0Wb3DWel9ucZsf51MYIPG+P6e/H5j75IiwRBpzR6m5yrYOyO/sUtIm6+/7g/8dn0otJzFXo
+4wKX71J/hAFlKNBQvjhtZ2iY6KsCzMfvgym9pI3PpdQvm4itNOqTd1tkxbNZ7GrmwFvslWQE56O
E2UiTKkqGFG5W3kMNdb+pCo2m8BZpl3UkEckeQsRaaVl89VVGX6KPMMBFI+P4XSIKuqfoMbnjCKG
9goZAQQXOue5Y/+2ZXDiTxqrDt1zjlTf6q7anwAtEZmCSgWxOIdX4s2sL2Rpl0UkML4V/TGfbSb3
B3Kh1D20WXsvasCZtnNPU0at04VqLkJItloxpSX4OXPB0o/zS9d6P+eUMC3Kk7/DgowXGBQ30K3H
mBC8bMHFKH261GiKeE8bHehjJ5YEINR46VwveQBNlztpcp1EtTdEbFzR5oyX20o5zTA0Ul9xrK0y
7wxuGRy76uyjn1MNorRBVVhEZHIgt7iEXQuFfKjuuwWwZKOKGoOzNvvU4+aJs9R68gfnIEiFuAVA
ucfONv65KJev2auTZ6YX18Dtk0sYtlgsGjS2Zo6jezmsKr/Tj3aOWlJztEA25QTPjs9mEitn3FhJ
Xp47v7zvfJ/NWhXTISvnEjwa1A176s0+qDCJzZADvaRVRCTAUzB1trasULBCL1CVoa7utTvWDzat
MjIy0DaW+E1hvW3RtLyXiaU2jDf8C8GBz7Jt71GS5jjTc4xUgbxOTZrsQjC/q0q54Z59c9rL9qGy
u2ALiN159JMnFMYtUcOpeh87rGyNk/yqm10fGppuMg02TeuDW3T7ccvd8lFbRXEg+GxZQbiy0IdB
c65xbAY9y/tkliu/q8ideqcN+4AaUo2J8AiFBMJiUv/GP9Xdk7GANZZgZlqB7K6ubz6jMXhbXBwZ
rXbKM396sm9KNODGKAA6WPPzNN/rEL0RAw95NlW1CyhucxGp6zQ/uIuHqlNNUEmKOFpFDRi8tCP6
jIngtOp8PT81HO97NbTnWtXvbl3a65SomENAKtCFgPPnaM53kVW3u1Cy//d9UV7qkv6JGil8TKTe
dRP/JEMhPck6fJonoS8ILl6dwnfOjnERyNCjOzWL9WrPSf3keN6Rcjvc1K0j1t/Fp1uTUdeP8kqn
SD0MnSILuopZqD2F/43+4ZXUQ/sKLte5djbABuax0Y7gXMju3w9+/5up8kfYDjeNqSVk95gIO0F8
m3e7lBkwDSuOAOsp4WRSlf3jGIn+yFaIhN4UdbsZ0DFd6th4W1w28A9KgYh/NEwCvGGiO1KpfRC+
OI2lTyKjjbHUiNiqGhcX5c9hmuRLRLzaodUlYMtao+9SQHYnXK2hywycp85cy51IQMson4sYHLpP
nBfX8VOyOD9s8yObYvBERUrogZdfOtseeQ8SLChA3tYgcRGvVxw9WbBs6tCtxteccjfybFnkXIzB
WczJLkwPUyZzCDPJV+ph7AmIkBLVlXG+WLWpTxw4WYCDJmxxkGQTzIAu2zz57ZEvsV2Agp6yFLdp
IqNDSDj6SbiDPNrqrRmH+fT9gfvoaRHZb2GFrKShaVl2abWAWWcOP9Gj//4MvR09/CZD5lXRN1hl
vbo5wICKRl5suGHlzLnc51UpQlqayQJcfCysNaex0+J06Xkcb0M56n70jUSqoE3FeOlPo8MsiDgJ
8FAZBQb9k9C7yIp7w2ZptpVldlHiHEsvCXD9FMWx0xQh7iyf50n+7gCnrTP5vb46L1NrYCo5zeOk
ZzSeLNdb4xv0bhiPUI0mMdp77Y03hj/5AUqwfnXeRPU/ZKfEw80UeH2Hw/dP2QpzDER3tpaJWRVH
9Y0kxiDP6Ua3qv7r69yCo4dyveTJeIOAShju04aSb5betAd1WpzCJnptliB9TAMAsL76M4hWnuqZ
Z2x8K9uOPasjJRlEEK2ujkSF3pSQHTIruwFVMtxXdewdqGJVEaSrlpWTBJV4JhoI7WOCVZBGU761
od8zPFlGbJPRmzda7nkqrGej7VsHZBUAQt1GAc39UPWKOVl0b+c0qKJCf47UktjbaKw7BUvUyMWd
zUQgDGI7GL9dLR3Kv6HA2+VmNgTUvEXUQhtsdmeymLBTztmCqvFoTWTA0eXfk17z1DDSWvvLgK52
QFgCTdTvU4i/mS1og8hkj6WWErvBDMuZxJ4J33ICopliy/tIHdfeWwVkIKHLY2GASZs63idNsWek
EMIga3BWmt+05sAeUjrBzmYhxBqvqHfCpf2yaRKVBbbHub21fAzJC0nzM8hdbGrmcUlmcVhy+8FR
DREKEbrXqQrvUnLAjrULyHqwgJLU07Cua80Y28kQK2ssUC6YgCqFc7fYNRDkgb8NHSljK/abRv5p
YTjvgih/hGsaUfiQXm/V75KNAa8MVY8jDrEff5SRPW0RHE5gnjH1lfkClYF1CSs9LHETbMxMXc0P
Y5iSu+3Gb+rHMYdA4DS/OprhBxmRg5BEsLnkkxLkPvRu/KWl9cdXXrEd4xAnBxrbFD3Pyoo4XIuC
UVobUAelSXCy20bsWCBeE6d8tl3QVkrGH1MpoR2RFLMzmi7BBGOcjtIk9rpiTtPDsykgGUSV9xYr
9RFpj4htb8bUTvbqZp5TB8PxDXRBtZoQhFfkMcNUDAa9hYo7rKAZLtTtXee5d+j+3/rEY+IBCDHT
w+/F9FyKf6eU00LL2Im86eZMgnjASrELM5oiKQQpHEuaIOoqxZtV5JD5mhCUSkT2plVj9lYlqY/W
Vprpd9TcWhxMpDcT/o8MH8reqhXH9HQN9nrPRJgdrzCIs5z54tCi2CEje/VNVWymrnjzpW42KSer
VelzaI4a7BhpCVImL+TjYonP2R4l6wHq0DqttrMU9TZyPY2cmjz3OUY6K73b5W2Rfj3bG61xQctZ
+Hua07Q8nHMrYg+OFMwtuHJfSMS4PcLuy447d2N6smpAEjd4LYgBdWgCTdTjUcABfBlpZNjhrp2I
cSvrx2gJ95Fl94eun+xT2xBG14jZPIx42G8HSZpfBLKlKTNSuto3nINGAuZkz4YS/jzVGw/tHDQx
Kz95BHqsGhnla5Q12YZlFfCebMUJHTFXULt8EJXev5LZ6d/LZLwfxkg9ul18iPwpf8HJx2BVY8a4
TAVrQoysfu8CwN5NNof4UszjGaT93g1UvRtKKFLwwbt2Tx7VaxWGP2VRN4dwDg5t3gf3Der/iD79
brmZEOyCwgKl9CZyuuI+XUYCxDzzXDIyhI3bvyzKis+JqMKLIDt+y10/EYi3XwYR7ZuAg1JTdpil
aYDSv6c6KhtibYidr7ub7noGoMXcgOtvcF4Lkoy2YB7xxiKEHoV69pf0z2B5tHLqpbqS2XnnD+G0
n3Eybe2m/F3BMjzQxOsOnhX+RLIFLqnx7DdXEUvbpx4O97w7NGQvD3nYMnA3DxUHrlNS0XkR0Xt9
G3bErvr0TP1eQrFfMVxTB06lv92av6YewbSEZcnIiADHfZ8FpO30PXmk0nmwVWPvq6A0G06A/SFt
rJ1DHnCS44m8RTuGSkAMa6J1RKtpHae1zSiYKdHIL3rxVfVVB8Nv0dr5vo8dwCQyvHgphALUJEcd
NjiIPVKUk9rbk6xO5pDPDs0MKdx0SQPfKWnUoeLbEYqHBaSHG8vDDjt6VoOzRxfzi3l0v2Y8+Biy
Fu+9sMjWs2ybtd1p9IdVT1yTnO/KwsLvn8a8PXQvU79hwmXEowJ7JD0q0bLNT3TiEbSzug2Cw88c
AxNmtEhaZ9T2HHrx0abR06B9YjsURgFlQsLqTbzu2vJa+QDx5zk/odVR29EKylVdDYwlmYc7Semu
IsWmGydzsAPI/BGPvHMJ4ojCNQ06g/xos3KCdWYoSkM394nwWkau9vhmCNN0ITlD0xHcdFmH889K
TjfgC9s580ySyZK3Bjtmb3MUqZncrG10qcRV5fQLAmxjgwXc2q8U+ABAsQTFIo+KFtmcieU850F/
rEb9QwdltR9vs0FhTxBE4uzvnM5Ylyfvl/Fz+wCg/QTPnAq9VWrTd/O+VW0BZFqgUjRg2IM0UUfL
yq3nuN2HOS6KFKYP7ejyXgaBXld/AuIklGnEpe6NJCcAjmJlof+UvkvM567iXbonVHnjeJrNG/XM
WiT6YA0BYCBrotk6EUbJZK3vILYnsuEKTTCf0gYlGNHq0Vc4aM1ayutOxgevJoM0yymoLMoi5TIS
t9ApremNUyAESQp6heJTBWLr6jw6hTSMMY54LzaqtFWdQhWc4NOFPSe4zG3jvdM6W/nDNaWzHTmr
XATzdctkH1TZIbtrZO9i7f8lVdrZZiGSQSc9lGmpmICkt22jQ0kdTSc20LuRXFlBWXrvdyPzUae7
uBqKUSEVEtqhuYxSX0f4gTuvns9irAtSoolD7BYnoHNgMTdESw5L0kA2xsLEoaRL2LxgbcVj+xrM
3CqhVbw29gDzOZ7ol9vdeemIy6zRZWz8EX/PwCuHnqY/iYBf3XSQwZYoXIh/wtpQpcMRXcxBuf3B
i1qXCtfCjs5RjtEDtSv0UZKRBLb1SCG76uoBvNuNsjBrDLVOWWPbD+aHybc5dMZdCJSyvaBa6LeV
WB4sCfTYowpbu26DsCHoCW/tRHmnG2fej7Mk6cINzKbPbsZCj9DDfHwjkqOz3XuMw9nGxADiA9jq
ZGAGUIhaj9Ru2u6zYZLTjMxMwnJ8UkgFn8vIPeea1611svgU2zhNDDZ6a3wnfgn0mfKXVbNoIAnR
eTLRq79kv5whOXAuHNh6s//84fux8V//x/djVmEDA/A8A4kDRrloGEZ3gJ5T5dYEX/i4m78//X7w
+0MbhIS0dIArBl3pfY1EEzS4PmUu1mFrIdSMHYOv//lgcEPGtuxdBSdtPv3+l13MdZb0DNnLIKD+
JmmC1JJc3+wmfHdZLee4ZpvEZsZz+P7NyffT+f7ULqvyiPeADaQCEvwfH9pxBp32z69JDR62qcx+
W1kCFJo/77T49pOe5nYn/Nonx7jbf/+/f/4DG8I8ZWsD9fiGtP1+to5aACV8f/r9Ibn9scFAWkyb
ZhzrYVmXruHD7WWfuP2LMp8PwQItm7EquZ5eufNvX0XAlyIpaYXevvp+aAphbHdKPIsyK1lBsb2r
PAf+SYe1pwkPhrUmOOswxoxZ8fn9lIv/9f3t+e1NakSo90710gmP7onhcGxFSB6+VXb/32YwRTeh
5X9vvPk3nf+sULj8Z9+N8/09/267if4hhU/OjItmljFagJ/h32034h+SXEmMFgLNYehHiLD/n+3G
k//wkcZju4k8z79pEv8ZweT9A8U2/zrkYUwQSOf/z//6F/tE91++/h/VUMJDZozwv/+n67j/RTjq
OPw4G5l3gPLBF5h5/lX02KatKxp3QKRWhCEyKxoceMfPSeq/FSJIj4MLMW2S4re37IKOVG9HHmWk
PwDBk6Y5dulByfmZ9tZHF2F2l0uoGe6gfHMs9Ro53rWG5s9KSq6X66XylKSQFdV1sGezzVxOGIzB
BWir4F3NmeGcnW0T5pMNPuhTj+KUuKPluknCzOys0gpXhTP7O9f18i3xoesmd36FBKFkYEtQBoxU
rTZaiwCHZHmT2bR18DcfPfncgcqfyKh1hwwEkh+TuNIDBhoKOMHRTLVsbJ92GSBqR+BMt6W9Debk
QVQRSZ/2Vufl51E3yWvTLPIctiFninbqCAQSd0hTlocszZxN3uHcpHkmp/5CIjQTNKYqvBp5dKgL
SFw5fkcUCg+Lb63TifZD7WbmnhzNyAnrXZ9hY4xsQmVdIUEll7Gh1Vn/QXL7Jw68Yo8o9gdZO6RM
TqDmcMbPy4Jqoq5suLPMtO6cEadpPQAPjIHf6O7ajbj63cwjq2J+43T/XHIQ2jCLeI+WNoNYk1Oj
oorkbe01U/a/cWHuew3SIsvjDUdWuvK3YVc6NnKtS7rMAxYXeaO3tHZ0j1S6A5kLjmZwUXEK5z2u
83TbVzZVWk4qL958LWW7Yyy3I/q73oloZPQ7+VffCXdhqxCph6exZmbZJDTTTJEREKINGKEcdSfg
dbkJ5wQ2oR+9ND44upZTApkjNdCoJiP1rvqs7fwJXMQx6JpPHQ40b8pouYstwCpdb4MVgQFwBCh1
56r2FGW5WEuZwHqzq0867xFB2q9oajFdbFxV/c446Q6JeerBjYYzE/+qhBVHLzkJa3AujDunUjDY
Zk4xDcDFZeMcehn+AHEw7Ao95ts+cr6sNn2NSFuPmhddhMQdFCV/lxP8ZBr1IULyXuXAu9v69c9g
JHVbTTnRSiHHmtSyYNoqlyJoRhu0xPEZzkmOe3Tr5hLrdA9e37Tiw27SP4uryQmtabd5NBuIpIQr
s8aH2tALwnGbEePF01U/R1fRUIsfMG4ZQCjzj8xzD24Jt8vtN1N749EwcH4KypH66o+/JPZTZ/zf
Y1qIfV6pQ1Z1X3EC5jQv5oQX1H3spvC5SEZv+0Z4WLOreNbkFwEgtAsAYoN80DCPEc06XZRurKAF
+J9n51FM/drL6noTJ79zpxtWAkg+7yRYKtf7FJnPoZ1pOmd4SR8GZ62T1xvt4wciL4AC/amW07hn
cCv345C+JehfK4mayHBDJ27x1tjioy4C1FX9WSEZiZoesfN2qqcrf1M95VcnDZ8y7rg+DC8+B9xY
k2UKT6Vak5XFLGS8tZEnvXdzxhMhircieGRcvhUIFOd2ADwo2lvKloOAELZEYpe/3XFCiFmWDy0q
HMQbaCutBFW9i/AyunUWK8ABZcuE3RnBOU/V9NfyFrOyCsxrWI7WNKQ9S2enkKZHVyQQ9LQ+ggej
yQItNJE0zUmx6UmfTA3zNEgLf2Pq3JVbmPisnsKGQOacmuhZuKfADb6KKgshgWSCcV7BrdMT7k20
GmKxNl9H9ngs44KzDkdRJhA/8DpWJ/YALnMRcooftX+bvn1M1fxkjEcMZZEhuyZtlya7d81Ci+Bg
Bi742/GBj+bKCdlfc7BP1+5Sxwfa7t+Qh3QlyVRjLUvJLE3N5zRbZJv7gFqs4JdIGRLqr5yicc0h
BYkE+uy6K8qdTlxnz7tmoqVAkJbdg8MpdnMOkUzipSBpObMOYY5GrLOjY1ZpgsbqeTWR5oWGxUov
PZhZyepzyAsK3eKrNkEOwgiRNvYmRK7kjxW2vYlycF5tEYzrZgAIKxnrDeBd3Z5ueZdb4y5jzGD7
uCwhctnzsvFSenypSWF+OfIUlNDPZtkV+5syYyZPic7PNQkVXQ+brlIIOmZnvMza9zNTUjwlXNAJ
LfqEdNQCh+Wub4EN+pXNZmbWBMqkWy8G0mlGKZlEE25YI4uZaT3v3NK1fhqncA+mqtliSe/YRrjc
R9N8pGkQkvjao1Su6cB35geSY/toCP7uK0TmoQ0gsbKY9d8E/wkmcB8/9SrN77Wi1GIxYFEmiHid
utPej6mDOsmKhyhdEz+bzTrajtqgsfP8t7BWby12g22LAHKDEgIOhV+ReccBe5fO2F7y4a6Qrref
6BwSEIsi0FX5zyadXrNaL29LeOhEFG4GD6ymm29HbzpUKgOahvVm11cg6eRIg4oYRmHa+2pciq0f
nZQH0lRUwVWC81SDTE9x6B10xYe8YWSTEhdknOhtlMlrGoU75cOjkkgFhQfzrRkvmmCiDfHqvLML
JBoXesUqYdkNYnbV0cftgr6EV6fAANG+0aaqAWBF8aZZ+IcM3+BvE0wLyuNU5fNzXrn3suc5Wiwk
QFBTi4GHAPPT66uEgUhTdn6cS/nJ2GjhmpyOS+pEZ1+RQoy2dqVtcLKaG5kosL3TDMk1ztASz+W3
nXfd2/WhqeIUiVb7cy43ZeaeK9L+GEiIv5FHoq8z78jA6V6TVp8aVbPmGmJ+p6je0J+xaXaAKlzG
4uqcuwo4MdNw7xov3sEhNeiI3Y6AeF7QdIgO9hL/ifr3MvMFYjXU6/aUH5KelCpTUBflE9w9ilj/
fpi58HKn/ZR2DmSLVo8zAZoJWMyohJsFywPpAUNO75ELjmGcZm0RvzQ3Inqz4cdo1QizC/IPh0Ju
FtwX/SeStvJix3gOOb0xGZ+73WSEOvvIfJ3sZuqlAubOzV8yi95VcNu18akStUBE6SnjBQxiOJlU
/jEd1u7HYuEFx11wDRzkYYN6wSsMdbX847ZEY+NQ2tcjuYlT8VPkJZhcFCf01JTNekR3sks7tCz2
cgxFhHIoMmvseWadivl9Tr12E3S9WTHqpufUot6vbEMMWNWhD+whrWhEX/HAaDhOQnLeE4KTotYc
mWil2wzNIuhbHIjBAj6bBuN6iVi7OAWCXwmPxkO0lM/M3HHhM50vvQ3t9uHSICzY9L5TbnQCQBAE
w2HAL46KrCHC2Et+FnkyrfNa7wrQyOxLZhtQ4G0UgmWuSC7Qoorf6ZLIZXgZzYjOppuYBAfbGPPO
jhlgDYnc/eEHbbOtUHSGIW3S7zNXzlhinkJe6oxeu4lPnZU1yDFXjl8MhzKUl8YLCE+UbIGzDfl0
SThZaObDjoOGKfO9dIMvkUFTgwAruY8mKGNeP/OUWvtpKZpDH+unJPUU0yvEh1kHQI03AbE89hrv
vRsYljkZGoasQriM7Y2jxBRsrBF11DRE46Ho/b0fQVmRvJkATyR9MXKEjhLJa778KDi77McM6atr
9HgNluDTKdtfQ6zaja7Ur3QZAKrQq3eyEBVIXrG7FeY8D2QszpQca2QCfxE+BitV3bR6TDlW8xTI
rSB7g2Ob4LjJUTMW5mNESXA3/Z285uecyF1be5BTEV6mRYggc/B+0A47DDkyX0GrqWFGzeIW7jgi
hqe2pjS/ZdRnza4j/5yOPUDFcUDeMyXLU9ACxChKuvNeQJHfmZd8bCAc3qyPfi+qrTahR9XRRmsN
cIXRfv7U1SzvjDyfl2AEotyjYI2QeRP3kP1MieCrOKzcdkOFwARyyk3hKIGIV8fgKwwUYu7BgVBW
cZ+gdQ6ZuctiPNfl15JE1sofmRbhfj9Tudov83T0UxpVNUkWKQnonJUIiwD4ESJrrQV2HhluaJwG
W9S4RMzcenWuQh3pKvp3sqaDiYAZsma7HeVY77isaTkTjkDZsgnS+aJm+0gaobwOcY2CcIp/L3Kq
d/P/5e5MluNWsmz7L2+ONMAd7eBNou/ZUxQnMImS0PdwOICvr4W4lXkt055Vzd8ExqAkKoIRcD9+
zt5rs+cor5REFRYuLaQdYXTGxgoRN8hdRj9s51uyWE8xAgBEJQ/0sFdYWnyWuB7pUmWcM27AYyvF
Q6wcB9pt/82PcfBlQ/pZIO3wUqO+SqBXUC9dvBpOOWw6pc8pG+OTmtKrEQcKTHXPx8PX3021qEHb
GRmP/JPL/IW8dNJprKsfY2cfgsEFOxRs88x8iLqdmYBVs8PuUrqksUSt9LdauMdhai9hEh6NDNuL
38h3lKqg3pSu9m5OZix7KJJbl8nx2RUPQ0QtEZniJEtEslFLFPpENzNyjC9cN2ZPKVt2g73tsqLe
VnyQd3YYblqjw5Fj/EzRTiE5xFwfVuxwiDKJ2phSa6uWVGQUCScbzHW86af45JMRi+yH8SJFLfu5
Bdo3phBbZxEsKjr/q6YE2oSnJF2znf7xfe8Wd94Oj39AUw9ORz0F3xNbfLPMsH8JPOPZLLE0pvUh
R3WzTqM3r+SdYzShdxFH9nLibNI8Y5wj+Woelsiv0CXoGDOZWf+wmC6v3SQLdm5HlZXOdKZtRSZq
lb0G3nABPY90SNmvRhDTum+n3UTGoDJfU8J5u3EE7q7aahdb8Rm/HPagYlbrwG9I5pGEQE3Ir6PE
+Wl0zludojbpxEeANpMExZZ9jzJKknpAQtZWawKrrJqciSZzN0PunhC2txuFd2cVE9YiM4twlep7
3+FnqxJz2An9qZO4OlcsBZi+/H0aixcEUWsE2fWrXewHUyQ0GTEutbDCO9/bDDOGHwXL1umzbUCL
G/bTVxnFBE01GEyq/Ir9cMnPsIh0DIz2M1Ih6G5zZ7czEwg6L6BZNXxkKfCLqEVbNAFq4h6OmeFb
PMeVYjRNIi87is8WFXWPZfaJEj6/IJ6FHqjTm2fqX6r8I3QQbCo9a4yGah0yuF07mpEEirv16CK5
n0NNoCDgitIdrW0RMcbvqpvn6vAphD8Ye+MS+CUZleI3YaZ/NTGBcnoztoWBEN7x/ec8bMOD6sjq
6DlV+o3J8XQignhSaNfz/tLb9KpjRo7MxtBq+ear0I139OX8rSCCaNE2FimLS8WgLSt6ceipeNyU
aOdBG+yj0WLQwTEYLnVJFHJukjkoAccA5O5PCFZGE7FO8NZK7jS3f3cbf95JV3zpCvcITt96spuL
9qkcVEeWtUtXyxHRtaiL1wGbiE7AjJoDmvWoYPwbI0zECWkN6zSPXnK4nJzFpmvf0BrqgUHxcTLF
czknH5kwSfWIUZfgJvwxk9TRpfXRk/LDleP62gf9C0Hpr7P0mXV2LGAJ8Qr3/LgOQfT815f3x2nx
K1N+dTSSPj00Bgmibc+2s1ws19+73HP7+yPYH9WpsUpyFuzwUSCtnwqPVIO4DE6k3gHmJwhxSEyP
m0Qdu8K2jliOeAmTn9zdR+RZ5j4zTWb9sZWwkmUKZQ6HSb9FYZZH2IJjFx57DFpyavSfUuLtiK2F
Ei3ix84T74rkUPwTQ3mQHO+sATZvz4r8pY1HN3bUT50zpYQ5gNLLKTFEBu7aVG5Li0Mzz03IvCax
fSHUYX/ro/bL9UbiXGYaFo5iRbOcLb9puHoFYypLZA/L7bqKg4WX8GJ6sb2CXfAoQ+9qaJcacsrU
Jonqo9krmkBWwpHOPMiun55DowLr3G0HM++fDaf5YikiWw5Lr+0Xp0znnxjRIKgbelMZJvTp6Ca8
cwt2T0s/28+JQnQVIyUh4Kqo/WIbByQ+miZ+SJb2gmhPPiF+t5p88YzAVGx6ryarqDpbJmE0KRmy
RQqizXecS1gTYOoaGZKR2goInvFvZCN/D2rxUQfFc1OTkUyB+KVGbJIaM/ciSrRdS+3TJiJOcSBl
VOYsK6ApCkjxcGUT81EF7dWa0Ml4lYelhFtIlFa9qtHUe5NJUmNevszGlpLsaXAM4L19j83ZGz7Q
iqHkClHpF0V20lodcyRgK8ZRLcPw7D5p8Zs53Ed5dqadcLOluEyT0eycgZRLHaBRH1WsNiYRrSfx
rwsejPokl79y/56DnmxtyLFc+8u8A63RsIW5+FUXuTghQH8AtRAh7uRR2BRvXeH/TAa6JgBYu82c
M3n+O2wRbbdgkUGklSs0YkkmT0CRF4M8kXh0ZciNlWPzIZfsSLxV+FSpIYkDzedp09kuK9XytIxx
1njaOPvNqKhphPC9/j418nSMPi2Se1xin5U9P7UpJb/v+PXpfimyiMn1348hLMAydmNUnORB3i9T
ueCA/7qfIcLQTj9WnIx6fPW7hky7JX0xvYdeDqPr7VCEXKNOpPMa2mh54rRJSKv/7X4zyn/mNtoJ
cOH7j0Ti/8+fvvzfMktokEZ+oVDMROfcIEHj/oodT4HcvP8e7o/LOGh3npieHal+Apg8q5j2CZCn
cO+olmSQhmmorUZ9AulJOcV5zFwxlSo5jIEItoP+qAmkRSVEPOX9md4XlPvDqgW16i/npnb5Ldyf
eivzD/xzUM4N1cEWVIAQB/vAvKU/lGG1xS82oiDUlI1CPfVMAklkWWjFY1EgXBoXELJB1veuKYNn
JhXlaUCSFtcVZkRadaxrAVZqhra0pRa0cjESnO12uDOT1DybCXwiq1WcyEbixIOF7mBGAOz7lrTk
YsaMwEYPMPn+/8yAPTgxzhYLR9afvAXK4BjECQLWIc7Cds01zcWpBoZBbNiyGmex6E+4im/gPpe3
sKblD2iSdhgTxnAZM96/ul/unzgzMf7M5gg2s4yX4STRg6G/+Cjut8q/LsKdWDBrz8MIzQBWoWpl
4rgs9gH/GLUKiQv1X1NdGa7LDhhAqiSFXoIjsjrWEwLPsXZ+F5ESpyJ3YHgo8hMmNZzuF+kRwuv0
3PIeTuSTrBufeawcPYxcLX2jsIObnbPa9GRZdpTqHK6It87DPdHpyXlkY9tYPaee/1d8aJwY7aGP
sKW05ZKcuLArosYFkL1c5uWj8aVcxS5rqUou4ejypNw3s0x7Yr54v8WCp/7rHaGbg0j9CzcaR0E3
+Ymhdrpw1JvhOYDvcKK03Ufm/DYKx0P2UjxMhi+v5nJpELgrQ0zopON30+FIN/rTf/+Z1Rp7J3X9
ozdWzgUx8rCaDXPrw7lmBB3aF9en05Un7v7+F0r0mmeBSuX+Z1ahLygz/mi7Z80gyMVmhLw3swGn
jo4GMJtFi1WbG23V1mWBEUUehjzoDh3dUGtoCXIxQie+Ng49CGdUAeq+5VVV9Ybu1Qu9BTq4LUWS
WJ602TLjqo0Z5jaFxjUeOZYaAw8Ne/4ZYCJsUqlg7drnoQOPOxdXFeS0LzDBXcPpT6Ws+OKKjh4S
DbcVgs7siFTs4EcEvixZ6SutJ3uJURHWlSVTXIdWQSf3GSggYL7EgMwPqjEgIeMc7DlirTzf+N5E
HqeplC5nVZz9sPThFrRhA17SeTIDoAbWSAzQRLfHMfMP1cx669QL00T7X0lbPBYZ6a9TN6R71VBj
m9jwawi1bnKBdFWfVYDPT0y1s3GtDicL5hrmmhPgfFMQCfX3xRuFu5L+TEZDeBGD5+5iP0BE1ZrY
UacmPxdEWUEk7qlBwNiqhK0OiNTGmYQ43fXd96/sFKIncKuDaebFWc5+/tfFI6KeNHGKM+X9Hicv
2cROsU0Chu/VFImTZUsLhTJfNcvl/tXffxB3tTiNYSnWGRPT9f0PzBjQPnKRgnS7f/6A+0+5/2Xb
St47+uu7xjTc02AL9ySqtMPutnwJSs84THa8yQ1Hn1pw5ct3/760uvL+eli2KKAqBwONNUhKNNKY
yr4H0DMvOwl98lMUmj5udZHtIHcf2nBC8jmz2vDh1I0Z4Srsf9JcsfkBFmJ6vQ90GJ/riTsmqOWW
rYD3heUxksYJw7F9rFlV9cSyWRgkbzS5dtdelOmzhUHQTjWir4Ji0kLCvEAq170B+dVhFVhJBz8u
1qHBhejb57/prqwrt/8Aksft5fc7VXWvScYZN/ODbzrzw3UuaxRl8kC7Vd0wSvzKaxsG9WJERZ7O
6K3dYpJG00oP8ySz/NPCwQC31cnopA2Y9XGt5F+jSVqN5FeWt91X4DHz9vttMMrXNPiwJxrjiWOn
a/g1b2zZYuUFUJjhBC8354vnM/jy3ZTOCWCBvliUcva+iZNXPMUzXBhyFDgebceq+JZ3ZGJIHCyl
VGyyrHhO7Ky6DmFg79BuK9NHv4tPYR4vE7b4dSg+k2LwWdce5ESWm28WD5UwzAX29Bb2y81ebYG5
bVkH66MFlRWkNsXCHK8twBKr1ivJyaKtbbXgfsNwOPkiJ8CBumCp+qWs/3hGzfDLO+BMwUVHUJfw
2EpnuLrsDBpf0ENujCfm+I9jNe51Gn/A1EjRwL/2DE75YDHOglqvy9fWg8gQJlmEhZRPACvlPghG
XPogeNcyTB9mfthAd7EcAaBjGN53dUXHmHwF0BB4Gj0WxQjstyBjZK7ROGaCwf5r1yfweKV4nFkA
uYPDBR08rEWDcMicTUKlwu+9tWSbIE+Fnr94pcHP/6iZBHhFvIB7bnnFNMd4NESN1pGRd5A/Ncis
FQzgPixvrgVnI/GO8Rj8GogUbkJ8BPGQ/EC4sUVdpWo5kI/9FPo+RrQOSXdVRusayJ1B4hS0tlWx
uL2J5kSqrPxhb9Hyq1JjZQf11rHFhUYgykHfvOpw2CtN+YnEninEhfa5LcZbDipwOCQd76rTfo31
TFAVlEsdnTsRvbeu9QKfJPScX628ZQX5jPT/Xka9JI+q7NiMQXqeDOSUjiuxmA0Su9FyuX91vygZ
ifPks5YWcfpZzxbeH4/iMrPneIcI4Ztw0FOnbk7wTRDHTNbjVbEsAcwcGu5xZe7R1j2p5gClumNL
hg1ExkR3clt4qRRnPO46b94k8JpWWvTBKsN3uk7pMCptN5zhWHl1lMnvMbXHX+wsjnMbuZwz6VXw
ZvZ0S0/tchGxpi1VE6uEEKvdJpF3U6jkEimak4qq9gRLlOAiFySoXsqE+8XzvCc47e2u7pcIerTo
1WnyZT2vu/GnO5s4CwoOMXeJ1DCgnA49IrnqcJEToL23Qwyg9z8cH9IOBiodV0hby2W8V2iFOcDi
ptW8LpoU6UkCtCTlXiljscRNIjn3Su7hzGrHk+GavPEM6FaoHOCXz8WKJThYD7GjBX0wuBF6JGQI
hbwmLYRLwZHnZH7Kpd7uZ+PFL3klpbFsefe/1BYMDGKXyK9FY3aXoHFYQ312/3JM6/A4tlsrIwew
86NvQve8HKArVIt3OdldH6f41axthSoDpJxUZ2ypVJ6qoBW/VKiyIxdjsCvOM38/Li3naOoInFV/
j/74139/V7wx2GPSzdpi8gEoMtuHJYRODn09Ur/le/ev7hdDVBc8swX1UTCeKFVAz3nxNszn79Lu
iCfQ5bszWMmZvYAY2pwmU1V6DOkqGa5KpT7MDo+EHJZhIeWvq0x1ohWoTpEn59WUkBDTuRa70XKJ
Zm5YHFDYGQPzdL84sbf1QyNFCbm8wm6uyk1OyUMnIBVrjP60sawUEW0t33KDZZG4bVwFlrfksrcA
ejo1GHwAkPJx9uK4kZD2CzQHz+r9m3e5n+6Dl/+vNXbCAs/yP4nsrskXrNof/wa3/u9/9E+VHSxq
S1DC2IHrQEuWiNz+qbIz/8F5Hk2eTW/TdBBO/UtlZ/v/sPzAFAGEJwikjsWzWGS68f/9P7b1DzdA
meuBjvCYUiDA+w9V3f+kskPV928MS0f4EmemLT3cKvCUGVf9h8huNEaSXzrrbITWS982FfNYAMCV
dHaVDn6O4PlOpmLE6uVkrVQimR/aZorPwWyRz8YjIiV8DmPBE85Y+wk8xkdTzfp8f+SMbEoGzUMU
BtGXXZi/S9E9VYZhX0BQwOazanYGJsonod2tmuLiHCE4p6m/5CXh8kBjV1gH2ZQNgo+ByLXMPYMT
eMb9Fz2ItpRvOIMlQm+zoxvjj8dKFw/8rh+73hifS8/F2eMuolKS8NiaVUFyRDoenFh0D7bo3Vto
7gsRRU+WowZcTHRjwKMwKJ91/MPtm0MxDhq38mBuptEqUbmyl0ywtLbJWMLdjUOSDGGTP8207Nde
6D4OoTBemFr/kBDZnkYEydBBDZ508+VWkX7xClvv5zTHFIe/C2Ly9BmZZo1Dg5Y/4kBCrwq33bGR
nnuBvi3nVkSvbQ4vRYTku/EDosPA1mPyKI4hdLADbx/7jZTezZ8GgDph56xtK8W/bQ8PNdGDbbmM
LHuDIEU17mo7Kn9PlvIuSnfBi08QihKi2g8DvtUuS02qMqYauo0JixiyjKFDN1zc3n1xzTjcCyS8
a8JSyoeSVNvMK1ziR6ZD1ZH9qLvxVMaSoDFn8HcVf/1G3vVgRO1jIv6Us2Uk6yBd6jJDdmteHVam
yH10Z96W2ImemOll18IbnufQ9J4dTcaPK/qb3TDBNWROfUuo1FNAKt/gpOk17o3PfJqxK/eQQMOJ
/Stv3qOipzk5zAtEon7GqavXjodJcAKMdB5p+63F6AmQa9A9fAGlLxXZ2p5M67ELRpSYAxlBXkkH
ZZJ8tmv9v6Fa/x1wzA1nc5/5LAn08hxH/OcNR4WtmSWQKqtdOFsonunYhMNF9iOlrUpwQqv4yJT6
pY8j61gm3Xd2824Tc9pYWVER/i8QW3S2yy3+N8Z2eUY2SlsPbq7tuyA8/0NnayQcPAxVRQDuY33M
syLdOU5NPG2tn1VW2EeT6o57siNHTbmfhWUaT2HtnFtMu00g229V2rjrEAMGJnL/kbY43b4ijD61
rfHw0lu2yZbxeN9WnUyj1+CrDpwJzE0wne/sV8vB/28j/tkjDyP2piO8uGd/Goi476qKYQalJQPp
adcr/iGqPDRsAY2IiBHSUdY4QmyAi6veUfMD5sLroIpDPQHiagYsHGX9YOWY6BEFJpg5+3ydttF4
s81jL8PiJ20HZ2Oiyty7RnxtCRB6jYAoTFbsEf/h+ZxUhn6bZZY82pZ7zQwruroWASMCddtawd69
Fi2pmpPxCd5levZbuXVa8z0TKWYaSVkpDPtxbjGwhkTGO6kGDgTbtk9r8Woiks1KfOSjCfNDP4+1
SJG5gEmIUhhmdjweYf4Vh0H/KULZ75tUvXEA4uZOiMRspMEcMIgJ0GXEozxcqVGUXtyUICpZfC+K
Hm4GBnpSI4MeD6dF0lnHIb+c3X2m1DfPHUn/6TMYsJouRxHkR4M+LBmHfbSO+3hjFB0Iq7k42x1K
rTsIF/nk8FR62DQEo3jZV4d4qgg8ZnTBNCBBfqvHyzgrsQ0X8UqtGnKoPc5l1vDLCxBeJilaqR46
kGVFuHsKb8IT5V1iJ8VT2+YH3+sQeWeYzIA1HS0HOLDqUXX7FqZg18w5hLnu3o4Vsc9Ul2ua/npT
YyVfp8s90jpETZkchrtwIvwmwXg7AUgbbCJ8sVoDg7aDYjN2WLEmOjp5UJPD29E7t2PbPot5euU1
Pcxe+GK7Q7BN7WS4dpZ7y2f4C7kaCanGWrNWlF2o4M1DH/cJ/UU72RHFkuwt8T40E7Fl3B1rcwq9
nUdLw20hHosq6M/M1Q6VL4OLE8I1ddOMZE2Zrfy8II50YeRFTvLQWigaev/tLw53MKUroro4wE3J
PoIgxHglRuWUoGoLX4yFSppj47jaJBmpIsie4XrFLu2gMqiCfTAO9aaUBF6r5TSHGGdb1R0nUWt8
9jn9egY7QNgZ03UiKKW0x/JITxghae283MGMs9pBtpVHnLtfRiNIN0ZeyrA+fJW29145EH4MWe5b
w07o2lXVZaLGtEYEts34mNs+6qqsvNUIkTYhMJ5tWCbvwoI0Mbg1t0NMSFWaIrn3YhBf3TRIZuMk
L/ZWsI27AiP2kJR7W1AL+DhJe5+0mqLMYugILApj67xELUyOxoBbXuVP1CSYkC3iGoMEt980jcHW
76q3aJh+2rVqDzYxa2kbYGRcKJ5Ji5Q0KROcuflnAJKUzxorTzO3n7EJ2BGJuVg7Tvs+lMFbpxwc
gzVulbE0cJkuvwdamsigDZBmxHil+SyQKr566qMNhhRBIxHYRkAJNKLHUDgvR4kdKHD7beoy6QGl
fKliYBUxva+9JjgMSI59k1/FLCpqhmKR8uPisbBGF3wWuxDOKwCILsHMz9mRWUP4GLvtwSpBZslB
J/gg4/V9jSOsiJthMZF3nrzU49Cfpz453CkmkJqak63bzwqtwMEAy11jO2xRvgHTQIbkQ32emxL1
0yD22ZQa62By5BHWtYFqdjpNwmV6q5mmhbrcOcWzE0pvp8yO4Fx4cb0uvd39joQ3uI7Bg9zwGJ7q
joKq7bz2QDP2BoOKiR0EvMie20s9oaJo+qnZsnG4DOL734XwO8J61M7ylHEIBbPx1vIfAzMKHn1/
whYXYXOwNXl8A71ifMz4RciKnQt5chv3M5kIekVTmD27k3G2l6yEPKKErRLmWQH5pR5oslVjQMai
bH4Nc+keyroAHzV7l4bkTqBFG/Q2CLmjUtB1hnjTzbGB/smIz5mfEu86m+cy085uUt4frbn/4j6b
N7YP3HIo5W+wZ+khQ3S0tS2y/1z8eDvc0ijK6DuuUzS2pzyipyZV9CsLsvKpyRLUelX13Qzt9NRK
9VR5WQ+UebBube6Ic6JmjnZ1b104PRyRAZJTyHHO6nrc9lFf75gX36ryhlQnhetTriSn/y5fyMgL
9b+3UbO6Mv9hzGqCIEU+kpq96NGLguuUmBRkudtdQGPQ81z1bEYPZUw8UtwtUTNmw22iMLfPC6K7
RJ+Lfqe+aTNurj65I+su0uCnbbFpem7Coe/F1ons6Zz4/YXgpGDnL3p0h9/Y2gRQuOvCvtuAyGeD
sHEWN9LjtRncjLbROEecjzmxrPh1ynAcLkaqn4wKPs/9kc4MgCpenezZaspNzxb7kov44MyzeWiW
6JmSASF5dCM9XxQV5sBabkXjMVUifIpIBzfNPfk24beiVnI9DU0BRNN8uGcGIHEOtrPj/8i9Gp7C
FClkYhxLBhhF6zKy36b2E55pv62WBTZZlloVpfUW1xrpU9xKR0tNH7KY4wvAMLBhtbXTHQ6eKO0I
sF20+nGLdSSOn3EH/saIXJ0zYViv3WCdVEDVlFPSUre0vxhrr9EtWUC8rFeeTnoos+T3GJn94+A6
R8lEDoqVS6Rw1Lx1yL/3iU2Inz0S664btIvD8rYnWiS3WY/vmVaEg60iE8JhVDjBrQedW01AkiXp
y6Zk5ki2u8ln1abr8TSi+B86sK/jbH1Fbo4A1m+YATFW4CbjJtzwRMfttPxyp5TQFq80ntm6bCgw
t3KRCrHsHuy5yzdMMFEcx7l3dILiu5c37blJoCnETflct+js/RHeSFWohrqz5hQWjM+JCWbGAhBx
kzkt9QzeD0PCdieCSL6h0mDyqTeMLfrHYoSbM7h0POKqKc/3iyrNXxW+8Z0wYg5gLTjcmCRlcgfO
qWKaOfET8AWQXtE3ND5JAWAd5pUcxoUfQ6DRsO5dp7r8dYDELz0/l/kuSRwGH4rarE7ohDXzjDKD
anBjlkydplbaaFiL8RDPWENSX0SYGvuHHAHqrtZA7bw6g6NSk2RfTIhh5yL/TSpHsDaGQfNXQRq4
UWwfmQLPqxEUX5Co+vv9U1lE0fQ46PiSmc4DTIr6MW4iMsVHp94JZ/wZc0ICPYyErGpNsdMBlTcw
iHpXe803wekOOQVyDaprpv0JYWrAWO0fPDOeXl9rREcMpqC5Fvt0mMiyx1Czm6U+ecvS3/tduY1U
3YA0zo70RV2OoUz2Rh2yb0Hmr0o5b2jR9wzbq+WTPh8Co/hJ36yDXYso0mUF848TIu2tzCjNu8F9
BpKRbjFDk9IZfI1KmCe7TX7bSfWTI67NQLbxDpbg3ABYapsu2tKxTWF0ZNoFBySRg810QidIgJEw
PTY5bmW+7+7bflqE8ghGS4nUv3EYR0biKIfBugxK/ITgeDQiO2D6JsgKrWdUjCQJAHcJJPpORn5D
bPsrw6S2cvw42RCmQAsP2u+2if2n0PYW8GhQ7LtuCC/Op8/KdtOl9SxpRBgWKtM8LKOdWfnH3Kmq
d6fC2x5iPlvNrScfxvFT9PlWPlUYtJj3kKlajYL4eEoNbO+WYbcL+LXZJS3lB3uFPH0hHTdvOerK
jR3gPSuhRUrCWI/IoNgy3Oh7U/jtS9aLF/Rie2zXECnRBV8kv6wtB3yxEeniu8WXgiU9tfadbf/h
XUnAhmTWBpBojFDqaM+W3lWK4bjouuroxAWN8vQddgQcPnJ5wSwtd0FAfLptsQAEaJdDxggXR8EG
7GzvbGXpdOvB7pX+NddY50DVyIOJwnOZgl4ZemRnntiPEDLTkxOKYs8gk0PiAgQzqbl3WUNtHdmP
Pe7EVdKRqezgrWMnS+x3qtwXIhUGT7THseyB2+ns4jsaW0X3MCE93yF8mB5NGjmW18AnS2gzxaQV
rvlscv7Pr/Ds67N2yO8ogvHsNLZzJTkQ7OxSzZUixKKVRtc89EwGeZwcjJbmQU/tvi1MmezvYQ74
yNc6JTPzfpmTbWvb2QNMX+yYqZi3qme+5VXmwS051KZC/8oEd5Ie+C8gw2EKi43nezKNbuGfd0vb
LamXxtcc5NQKNG+C1ltzoICqVIFOaSu60aGfVaxTbnxOFrnC/asGDX6IovwU2D3xs1VNLLlfNRcq
NH/BWD4khFg/058sHxxVcEJjIUBVjNhM8L2NN6ofjLOyR+6V7HE043YjFYfHmgmqF4ka8q0OLyFh
S2I1WCO1KGjtM6V+di59NjswgN3awqtxakFdY2Ptu4XKmaKGTu2avM7ieTElH6xJWVvRLwnESFiA
teLsCb+Hqi8uPZ5UTqRusKGZ75+UwzFiQF6+tlthvOI+/Ealq/ZJBvQD0fMRRD855kEVbps6mR6I
yES1Ry4X6IymOGf0HiI5Zs9GBcktl3j96NwzpAyssx+L4kEvTS8DtdewpP+q0o32iYowxo2lwzSZ
52IkZvzKKj1fpir6ddHEnb6Yjee9YGphSbBK9xhPsP5ar78ju9OnxQ+ZCDmczSrnpAIDB8nyhrZu
QwYqNJLEwUZRoyPfG0khHpUfvgyc2HcYrNNDHqPJnMbKgCvmH+8vOpXZrooAyU+tuEq/ta73z0pv
WUdOw0+aWvixrlEW3puQtXCz80wrY2OH4lfowuqmTs4PTTg8zOGWHFH9yOlrFQGeP1kpDIKEICrq
ZS/d0AykDO7Ma9y8zR6U7ZZuwLU13OfQo0prHOheyAZ3VhPYl+ba97/TOa4uiWZZ8mw0sHDG2Hjb
It0j7ZjRqiTeucKsRWztUTlBdGU4uKJLmF08DMXrzEcHuzBcN2S8Cip4XtKSrbkKKt6pzu9eGeiP
BwxeII3a+ebibQFsGeorYuhwbYsmuRkdmrW8lPoqTQQ7qJGbTTnrwl4lQPbmIXwuFM3IzLbbQ86C
zm5rjvt4tn6XcNXOnc5zEug4JuWDZexDhes4DYpzPvYhbVc02ZrIbOBpXOxK9PtZ6xdnQDQ5aIAZ
QzFiClsKEB9mINqqAqbVaJ2k1fOfzxYAMQKUu9LMN+iCWC8EnRgM2POsf9dB+Tx6DfEbyK9YUX9g
H6uoHmoiqNmhdkHvkz0SHTqaHit7kP4RiVlxMFMUTGhjiFWRTgPt96a6rHsP8uatrc2rsnTwVhZX
AZVp5ZCMcMPWCc3HSHbmiGWXLQO4ysQKitnIf0S3DYVn8J+UF4Bn8ebsEkDedPxEnpu2fmhjpzoT
NPsha4v7O9BXoJg5tivYo44NZsapXsMi290PklVHKhJt9Q8kNMwmOw63YKkOvg00JEIMs+8WLVrl
Vj+Sbv5dxT655903BIqr2XW9o5QJ+Rpms5t8yp0iH2fGkO68nyuwzFMO6WNeOB1AenmToW2Pw7E2
THmpjOGpBzN2hWH0gTBLU3kGP5zliIetNF9K6bEcHH7HBROFdIvZaxOyy5+Q6jqankLKWR18EP2m
kA9tEblrjrw08xjV7Fho8G2wjBNr20dnO3EgAjqi2XOOEzu/JigRst5WUSm/pS0IIwtzsVtJ8zVy
sMB1NebGtq7M7f39p3SD92HMwdq162/G0Jd7X8wchfIh3S2K4ymV71NBETYVOaIqi7fDI8SKXOjL
nDNeAK1GxkPeyetU+juLAfTeCEqbQwWNzDaDtNpZXX0xbJNpfhuTP43wSmCZdenZUAmOj1BzkVq1
9R46V78p3OkPro7mStwCY0Dc/RDGPGjNuLxiUzunAkQP2mEM5kWAu0CzEKKdYqmUPmooYIn3+MrW
xzsyhDQq60S+uprjzFh7WB6MOMYJCSI3gpC5EvGeY4LGHF/QqcvS9pAAY19NCKvMYDh1YclvIaKL
SaWTnLbSMqOjHuSHn5nzrbXdZ0zuLf286B11icNbG6gVjmR/01dgDO0u/JVhheA8zJ5lFqRRJE2I
tIkEsLCkzcW8Hvhklnrsuy7tJZ/O8B+vtJqLkUfGi2K441ZT8FczRYXNB2OP53rMhi0uxeFA+PQq
JfcAalWZnop3N6YbToCohgRAaWW71S/ZJidy6ocdQsV+s7jNT05DBKoV14dgNjkNeKV5iKMwpcSy
HqcmwCa7OFKoZvb52M0rbAjJ3rXp79B/V9uiAfWtal1uDffzvyg7s93IkWzL/lATIGmc7NXnUXIN
MemFUERkcJ6N49ffZZ4NdJXiIgKNAgSlKlPuopNmx87Ze+1s7MSpq1h3RtsHsT82u6h2T1Rezi4P
02FrgvJa31tBqYXramwISKveYzWMb1K5rziM10vJICoNr2IeyidziRB14CfBuyw5Zlr1t8DGcOHL
ctyWOWL5gWi1VWK/KjTcpGIrdJF919DoWQiAKuKvE+2shC7ovXMvuK99p2ke8IA/ox7MNnIB+aE4
5kpIius4CTG/yuChzRbODiFUqKEdjTPiJ5ID9NG0F6zhfkq1hWNmxDg+tqSn75wo+pImnYfvkdl/
4Ex0vBfMnKYvwcQ4IjxJ8qICli96XF78AkArWIlGEA8RRjX4vT5+6WYHIQvm061r1fXZ11/cxL/m
aGX396Iltqcnv+qMncz96AxGaq2sYAFXGKpiF6HR430HzTmtk63uCUB1l152dPlHQ9rFReovpWd8
9qoKLGkbExQtR/OhauSuj1mqlbKeMiuL4Yv+CgwlQMMPbyJqA7oZDqenxl+2o0JyAQzJJ2WmvIEY
QCSa1Q1AaJLG5jo6Lan3ZhogcytgQXQPphDGQfKF/f971Sj5krFyMS/BfkioWIVWEvIFXZv81Vua
taFSuJJpqdtH0sZeQWJCDVSN6mUQX+JF/SCJKEMt2VknO/WiDcTNCddhj6wYR1IR9DgZlNWxj3vF
lqSjZpOi/npdzOLU2AGxo0YC3Qy559McMmLN6sr9RAl0GPwOviM8+y2ednKIerjINjBhfrNY97Cs
XnUkTZFKxga4ow6j6wc3lRZvbQ2hOzDt18b52ZEGDNjRN29LCqJqTPJdYycFOZmiWkNssC5iUZ88
twxhztU0OyyCKC27+mQG3M5SLEw0e7wY0YTvsvHgWrkI8DIEkSm8Vz8s3K01TuRizBQocij2OJqz
k4m7KKWvKWxzQ4gL40imtJdFOrfI41JjeZu+jARzhRkm8Iau2yUYpp3JUvq1rO1nPHuSoXYN9Gtk
Y+EjMmDCJt1tcAZKFPfC02FdoXD3mzBU2Q4Ae4MPO+iJVbDXURkHz1OEn0QOZrRbMtxG6TTPKyDK
GOdneMUDOnsrB3Jfd8gUsTaCb9OrpFRUmF6ZBLspbOpvdZ8HZxkuI1QV/l/2TG3aAMfnlBfPqIju
ZPi4rhfOExhjEcPPj33BIS3tq33jzrewj4cjvAi0s8jaUm8ebzyHyZ5Hfc1YDOtG4Pafwvi9MWa1
tq3QOYYBTRPORO2GEVZ9ddyZPjVu4zX4QSKciAX74lY/5zhKmbVVNMFDB6dR0sTnqI8b9v5iOk8j
J0ajCZ44vtGEZQS44NHcesXiXEtP7fIxTGfixAi8cnzT36DCwbVhZYxs8LclS0pBoqHbuD4EmRO/
bEDt97E2nAYXOFX/GiLCewnGL4SS37weY0DHMrKZkwCbqKL7nSzBKm6FesF+Ks80c27kzPwc+1I9
R2JLA19uXAf/lFqQywyw3icWqk0L/b20zVcvgpDjajA8wZIRrEKJC22OZjKPJvFIuMoO/6K5x4ry
iBfoxYE1D/ukhFqHqVNym3vw6ENyETYxAVyMhDlKNFDrketfFWdbrmW3QzFrarz9BDY6hUx/viNC
EFZQiADDD+5Y/BEB7PDka1x+q8H581D8tExQ+inlDqMUzwKxb2nYvgV1H+kqFjUN4p80kr/QcP72
junXwH4OJBrfb9SA/C1m5DvNVa1dufJg/ZtFFl7j2JPX+3cRQQCZTgRQ3oR2UOicAPQdX0eCA0ad
IODqLAEP9TOjfb7cv7t/MRbSBwaY/cgqo4dIJxNMRBQ097CC7p5lgNK2q4CyVvef9fpno046UDrz
gGkrJDqdg4BmmEgEzNnJw/0L2upo16PH+fdnoc5TQOOKoRbuzYOpUxgo/ZdjFBW3TCcx/L+f37+z
TBIblqH1VoGPT1aHOWBfSE8uAQ9wIzihEfnARs4Sq1MgqCHhqOpkiFRnRPD7fcDqPY4InSDR6CyJ
qidVguD7NxsIGqIiAieQaR8GnUFBRGK1sXUuhaUTKkydVWEEpFYQcTi+ZDrJYiDSwjLls6czLmad
dmGzIoQ6/4Je/K3QbnCDRbAjIiPRWRki9N5GTl6ruko+VcRplGPyWRCvwcn/RD9ZMZSYOTw3tHLU
LPatTuUwWowmOqejwAwVENzhVwXj6fFnWX7ziPWwGP71OudjbECEtljF/C85MSCJzgNpI+8idUII
ZzuqNp0aEhMf0mmOPQaeFexOQkHpnK0sTnG+XPUIpFezTiGJXfykmfle6nyS+K23vvs6swQGGHT8
yYcybDK10ckmYJMehF0Ga2fwAJH2uQGlmiQUqTNRpuHgOGSkOK1l0pT+tliwrvygWC1WgaQi8J9y
AlbYitsHl8gVjq09sKpWJ7E4OpNlIJwl1Cktve5E4/t7CmmJI7UPwXnl/YNxQFYXfxFu7aNboT5I
KRoNRQ4MkNCLH/ML0TB8K/GxmjozxiM8hk1jTesYpkHH7zRRhuO0OWQ6caYkeUYn0AApIFdUp9IY
IQZtf8v7cDfCyiaw77dJfs8mbCZRFetCmoQbaWn4E6E3tQ2ZmwycWqfh2MTi2MzzOOSInwuBOdR5
uC8G90XWBLksyc8J6LpO2Ol11g5gX7wRtf8DNK6zqnQiTxyMzwSlPlQEUDA7hgiv03vMbGp2Xhue
beHzFEQczuBGrZHfQM1v3NeAMZHEgL5zYjwQPhFBMsP4SWLQpLODEp0iRO842cCbRdQOFkIQNeTp
zKF5hGhgEkPEv/0yDg3Gur452ymE9K6EsDPmzktsJ/bK8jpzC3KfFig8cQDbX2wij+DdILInBMkl
DImyfWdnJvJ9YpJY4WnGYyC/5yfpJKWCSCW7JVupWABShgyShOE/SZ2/hES3pv+ryNeKakga8U9r
Ere+pfuo05uEznEyXYXwKvnHdyw+yKTHWkLmk6/pHjoFSoWYVkOCodB/P3Y0eISHGT7X2VGKECmG
kt909FFNcK/BDe5xU1UqoJxXDOh7A1am3mMq2ig1CVW5zqqqdGpViCRi2xNkNelEq5hoK86cBJYQ
djUPNU37bCD/qgQPblTEe87prfP0mTRzrXXd4JKmg8aGY8ObWomuffFsyuZu2JUpeVsDwVuZCeGu
1FlcC06DgnCudsQ7zqmcCD+tRo/85hLpLK+GUK/Mptlk5oiIyR1FU0dWUdfDV63XlpE9VQHxYyHO
s/UCpspPGOtAmnZYCEtmZSX9LSB8D4xDS46wC5ZQr0ZKLM3viiiyRGeStTqdDKtruTZqcgMrgUWV
pv3iEf6FawCe7iEv6KW0Fm5dBu4vvc4/a3dF5fzAZ8d0ZX5H2fQOsxcijM5NixHU5F3r7cbQfGtm
Wj50MFbkBH/uR616fi16MtiWchfaZLL5vroCCYSd4tGIwz2xLi1cNrredEaXEFoQDPZCEW8GY7Yf
oLzd898USXDN0r3MOhuOJMtdpdPiXJ0bB75v52A25mD3JU2z71aMmN5lMS7beSuTMd6bgXydp3Mj
wm82K9FGMY7aBZPzbNKujwOay07AyTfJvpKeSChAbf+ooR/1PHX4OdxVmuHDc6rlrZDFP/7QEQBZ
nUNgLlHdfit0gN5Ckp6k14exkdZpTMheQNpeXxC7NxjDzdJBfKmO5CNy/DtQKxBLoEs4fFQX+qU/
UQe8RTrQzyPZbyDhL3TZcBsy/0ZcAX9JrddK1w/iNN8X/A8VvJSk4gYf9KlVIYI0r8NTn2UbSE5f
as1kQzOar+MRJyuxOSVtCRwwJW6KTKucM+OacdDf9EBtMA56HWJJAge0KPo/xL63fyVy/8motP47
dF4r53wAmeh6PUS+PhjN/35zTrjEfsws4ZR2AfEnuv3lERm3w8C9pUVPPz+XVyl60mLJkVkPQeyD
NF8XHoNZ9NmK6LGQI0phXRQJcnv8q395gx8Qmvc36Pm8PXgzLIXmB2kfuX1e3xE8eHI45sF7JKF3
W8a7bEkIGOaNr+MOv/pE8jGTf9zFOXHGtqge/vw2ftMYc5l807T4HC0RSOfDZwh3pzMipIcn1DQM
KZYM6gTUhMJ9I90U8ZL+MOtYIz/y/C/yRv2r/1vbGJgy4JMJhKkZpx/lzZH0a9TB3knokXTHuDBN
kmDrjjJfL/ovjrDHo5Cpgs2f/2Zbf/YfXtlyWT+5c01Aq8GHyHaYFWlV5oXLCCppHpF9ndRobCTh
I7hIk/08FixbcHPKJfhV+UCOA+cGC5JqrwCwHhrJr2LC8TjLgf5bOQlm8P05T0EGubAZC48iHq3D
3+SpAn7rx7ctoLQFvi0cbpmP8lQMYo6SVMYn0bf0V4zlNOo2TcXQYZMJZ7gJkEpIM+ApbJxFNOuQ
/NwLAly4ms0w71AlpiPuiChj5m7AqmzhjhCj1z7VqlbnHi9JD3hz7xPGztwYEfnysxiDXmMlGDgw
mlgVCC6IqI3RyvnemlY0IQLYGvaMpq8U3tbrnz+p3+9OIj45kAWm79sMGT98UFXpNCZX2jv19I1X
HQ/wygTu3wz9105QCSYtDWDLT7/gPjR3f37t31c3Xtu3XFi7zD6RBP/3AoJFd0T93nkny/S25TJ1
O0Sa/bb2w42v26Z/frXfl6vA9QG2uq4nJcvWh1fzFJ4j1JLeKbGNf0gE/4TGG68z3f3MKn5NdfjP
n1/P1svLh2cAeLAwRYC0GMvCh0ubNUVD56NyT6SX+NsE5icl8d7qiCaoet3s0COCpKLtHxnPdd2W
yLxwfodVQBOQZhYDCZ/Es6h+votGi1qm61JwqhpDgqtB2RDIsV5U5EIvak7U0PIvy8dHBjELaOC5
LF9cMEfw3YdLBrc3nMfcc05xCmuPnkW5T7v2ZvVBdJp8OR0sy/gqGIR5kreLoIrgigLmHVlzjIgD
FCJ1ue9CgFy5M0vGGd41MOrPdlJHr0uJQ65Z9n++6P/L7SxtyWiXy85+//GaSxtoxlK79olWAw1+
l2mHS97XAQXg0QorLMXa6EArPCrM859f2vpf1jzuZB9jHmut433cD32at7x2gT1YuweakiAvK0C5
M7Qw9gnFWYXtMF8tCDqYZxWzLq2phWwDfxTS+F/udkvfXR/uPgwyDlhk0/U8V+h3++P9mYhKeNPW
/xnMhNBnSfBU7jWsV1o9tGjNz437L94v9SdO5Txw1IeGDwD4z9fC//3Rlrh0XAR1PgOb35cVZl2B
SRj6qTbNb/QEa5QjYv7qBvtC5M9LwghauLB3C3hFq85MI7TIEUOS2HvzE/sQ5ob1vbX8A9FJ7uMg
TnTu14lFMA1putY68tJhlzC4fJwc67bElBh16JwiQkzO2dAMJxenfW+DNFYuGAUVM3Kr0dQ+RDCz
BX2WFYYRF/Jxy+43g6hLqlxuUqd4HoQ69I0szwwl9NKAk5zQQFawg1OjmrXmCMoVNsFN3lGmkyLO
XmaVb6kJoXQh/COVDApHKzxEah1wo2wSP5ouUWp7+3FqyHqojQv86/ltGsXBSFElGUX23BoUbhS1
l24g8gc9JsPOjhNV2pvLygmG4FL6+YuKslvfxTjq4tL6y+3yv2zY0sQIZZPUY3OAuC9m/3G7lAmn
xxmEwSkaneC8ZO4epcH3NO6Cp0GZ5yBChpHBCexT8DNz54JhTstX4svxFC4tw2WarBFhKMru8720
RvoEaBkZltTtsW9cwgtKwAj9Yv/ljbu/P/HS9FllKY9lIIL7nfgfbzzKB2Qr1ICnu0zURWMCeusX
YBP3e1G0bwHhb3nu+lcCZEKsTzkzaeJPlIROzOnBekVCU1B/sWYl5iXEp073GVBq0wJIyw1xBApD
XzH9HDGt2g5M+WDEwcpVNbMGgnUKS34V6Yi83jIK50z6qiB9WUYna6pv98pKI5wvxQ3HFAujnOxt
bpOHEzJbPjuFeJoMZiF5+6MNET1vpjxhUsiSeWjo4MGgkDvjDesrppQiIUlYT8sWzULmCj8CIi/w
PLbdoVLovFx7/Pbnx9j63a4jTfZoVhFL8BDbH7Yws+lIPw/YwvLgIGn2PHS+aqDRoX+KZS5gbJIM
aEFrgt7nVKe88a31FCOKyGQd7dvsL6u79duW6gmuvmNhIWJtcz6+nybpGFy283Li4x2PfoekwgdD
U5ntQ0IcnKeeMgXUxK/RPU4mCSPkVW1Kn8EbgLfu0idW/JdK9/dVn7eEq0mYHogFKqkPlyhYyKGP
aB5idU4EMlNs8vQrQK6hao0t2jM28jrfM+cr/f4ZaiPWY3Owz8LyxfovH9dv9b5+L2iNCQ7Qxav7
Yc0vcOfUXWjOIBwsfIG4E46davYJY0BQ8HxooW0jfWXuuVGeYW38nvdmjPVjlOXYyJvixlw/5L/p
HQzwrJzwRtPzMi1vf3mjv+9OHgWFPpRgbuKA8PFolos4mbzaH09Ga5Oo3WJHKiLzgjpWE46z4EAD
FkYbmv/HELu0IfdNxaMtkyK+GMmzWDChjL77KY5AcrdQWVdtG2DCnwGK7yaEvs91MxVrlrsHGG31
CytEcWZiieForLd2zzJcZYAKZydrt0slv4Wl+sdckH9Wswh3hIoV6KzqkuzaEkG4mzo0F7WwOm7C
YjcELspCr9sLlPpO57tHtxGAyAC1bZXddGSzEQzpxrS2UabtnD7w930H4Guw/PJAs0AgD/LkDuNy
sunTZX7kmS7pSo4neqPEH3hGsK4c2GqTYCx8/1KrWe2GGSLF/QBSMdBD/SoUyb1gKOag9B6XGQnC
sC163/5kzZTzaRZ9Kuz6G7GETO6TfGs4yjri4PzVmuhBBrEEa3ov1ygmqcrre/l4X0RTmoZnMxhe
AKt/M6sFb4SxHVFaXciIf+5sgA8R6OnCd6JrVH9h4J/iOZDy5LXz4X6STsL211SiYE/lwNVgJ1iX
S2Q9WHnCHleE4Kbd6S81x+83v2tx0sdvLF0C1z8edpMShwxqru4EOIzTGnFAuoauydLEAwzWlQHC
OP//P/2uxWPv+A5DCl98rDcVqE8Fhqo9BVmmdkblXPN+kOfUKPNjCtxoswRir8hpWmlVVoGZ51+9
gtt7weXPD5X94YDjUKb7gc1OiBnMNX97pkATCKtpXYfRtPHa+EF54SFiC3Zp2CL73WPfcI5eHF4N
p5832q+x+NyJbuXLz4RR7WIAW8C7x2uSlN8pRGgc28a6Rug4GQW1k2SUv8RPgvGfTjvsoYO0Ozfr
ttU02X9b6YOP7SWHv8UD3yv4W2zBGVXvTf+xsRMnqxIH0fYpnppkExgxGaqFa56Is6Ovff9nLIvW
6f5dVubrrp6T4+iHyylVOKFX929JnufbPChg1Qvj8zRly+n+JaGKR+I+UXi27ub+IxfwEdOnispA
Q7LsKWOgoIiZQgjHEKQB6ZthoAC6fWybhWFK6olT4qZGAeIC4NX//dZEmWJENJ5xjotTGgfz1vW6
X4WcjVNSLQCsu64ntaMLXQDJVUwC3oBsKRcFCLXsAOOWuXbqhKccuXYInW4ppqAEb8K3wGhrBhKg
FPhy/46IMQ6UZmnyFXcyxaown0pXYZZp0xcVOrilwyY6cBbND5Pn7G0o9UUzxS9Nz6bFKoZirnkt
VIHQ2GAXiEkP9eNPcRG5xNhhZ2OWgF7c8GCWtvHr3Zn5r/0KvSCWu6hfuxN+oH5mLFPnTnMzkndL
QY0QRfOwODEFeJtMO4FNa2V2VXQowiwHTZodbYYbzyk0otcS0mCHlmU7hRmjgpwBqzU77VniCdrn
rNJAMEmG8GFw03sOd7Vj7e7l2TzWNyeFEqKDaXa5o+IDwDlEvngUmIFfS2bvR3KpoUz5pfuiMjsh
YoC7geMLk3kkQhsvN9TFEFV/SRE/cbiAozPYzrJuFb0mVQ63MGwA1Uam3Edoh1tHhi94/tdZwzNk
Go1gX+pqYxODMkHt51yjMsofmxTBbJWhwPJGzzve7TpsWwaUZ0ZXRgu0N1cl9vYZuzxurQP3ILh4
CCUHnK3lPgZuuIo6jtPSJTay637gnT0oMVqv5HqCb2vg5qOxqTYz8J4LKhetdnIvAJHCVYSPYq8Q
ue5xblmrRHF+kk3H7DH0XhGM2Vuio6N9VeCHzIinVdDymf9En+kREcNj04aynEOQkzpsF84h4rCP
Rn2xt/DBCcyBoAuwuWysr2XhfiZH72vQRQhL+xhfKa74o923O2Pw3YOILKx8UXX0TCz+dYyrrx3s
LwhnqZ3L3NmOrZMcyIgbedG0b6cbb3OlPOzx/3YozQzZYdA+Vw0qdYxkz3dj6qxluVMjX230XQxh
6GW6lH6XcuofKwuyS2mk5TYYkVcNefIFJWyzHwJuo7u7OERhe3MGJkwGoec/2vjdjBZvLzsr3xOm
rd1eub0u07jC1spxHZcB9+tiPy0oY15HNOJgkfMYcRL/mDf9FSOPxWpreuhG6C74/YioJSbtMmmp
+klb7nZFEqSHrjFh/RpwVQd8z2mOeXHC8Ld1DPJbzDAUz+gFePmlfZnt3N+YrrkFnIjZy4PvkrLz
rgMw4rI6OiTcvEBmAF7UNhC9EwBdYmHCWuZaf4T1dqN48iHybxEQ5AcnAmnujJHeeucIsa2JBLKN
LzRL4qOTsgp1Jg8EOCtj14qs2yhgCJuBAdYV0hzNHJ/6aSQgilth4A0IFHo4C87jfs7+qTOkomj7
6ouZJFqZguEkR1h5keUTJxV1odWbb2lAynXjp2IXVI6v04GjYzB0VJle1LxS166roHSeqJiwrMju
WqreepDCSPFEPGPcgcHbasJgB3NvMyhJQ8WZxjN/f3zyALIlZjDdUrecbyioYu6AZTWMPkBTJw5u
RtRZjzUPU8NxluyVLD0l+OB1A3c8DY1xSQP8xBFDst78WkHHjtAPvGY2aRMjZvqNqqNHBMTBS5b9
YGNgwtoJgrAKTj2cJJvIxraJmBdeMSaLISTiL73JyepeactbO7OZBcC4Mj9NeXQuptOcJT7WEvWe
z2TsJQXA/agGc9siSzpXRM535uRySd9jwozgxAenTCKCmxG/g7XB1urlBE+47VB8KrJPfUc+CW6r
c4Ka/DAAOmLKmJ4NwpzWrXQJ9CxrdI0+6eaozrvp2ciiXQ2Wx7cq+Vgp0yf22IQUmqVPTkmrT9U8
+FVdOhvDxJPWozA/JkVpHqO5+MSWz0KFRpWrbdLok12PIQl925qamLTVGJ58zjB4HxHGPkXVeJ+m
pjUqIifozvXUcFru5d5oap5m032QqfiVRd5mFgQyoAvAJe1O7jZBNVVGzLsRzlbnuaBcBvXllc5b
2Mz2ChqCvYPJRt2cZ4+o7vkY0pqcL0gPTIBHnF8GdFuMArjFFmIqOxpt5iI3Fm7iXYxteYsrptiH
S4NXQlrZuTWvdm+KB44taNXg0zyOrcDJr0OUUFQIWJKi2k+q3VS+HVwQ0PXbyq3iHdItc891PQwq
JwOkyaajK+Cj9fpXMxRO1pamtSDdIXDCn8iGxLDqs4QGrEEvjR2laxH1E+KJm+MK96VhqSz8rrwt
c1Xux0GN66WFVEqMFRafsCcgJzStLVcy3bq+i5dy7rRlJLmoZESVt0zpuyk/e9mDk/T+Nw/eRuc2
OX4tmPHpNA4vqNTWd+0vuWCMWWL3vfDJckBGFB+lobZNaDjXonTmbTu0N46UP+2kOQSDXI6WuXEo
pTgYTT+Rc+A+LLon37fIV64s9+D0/gMpMw82Pe5Hu5u/zU4dbvIIcHlnygPJWAQ5C82lxp647qPR
2lOibftk8Q4d5omVT+uSXhynjtghj2umzaC6IebU7B2LrCFpu3Fe7mOZXokMrnRLGGtavgkTBYca
vIsqm7OjxdZTJHTqy6VKnfZoZ7DKoaNitB7A+0k5TgfBq1hFPZ69stonUWxd3ME7Q4r82ahUPoTI
ggQNnr1a2lszCSJTohD0ZLgAjrJCgtDP5SzrB/RlSIqd2jgyeQbyYhLOQ7KJmQBpoBUEQWBOnysZ
xFcX+4Q1W8GlaQlQWwRJtOH4fneWK1KFgqaIYeJ1lyZQAZBVCDJSqfV9GKJqYaz6Ids0jWVtJqSt
2ymhR1TRiN4yz0fTao7HLK3jTVBYT0DKu7T/Ybo7OJ9PThvKY4KmZBWHBEq5JoZ7p8R679VY30dt
YcQhik+4hbk8xt+RFk8HEGM3FK3lZk7bGhEACHsOeejksUavrSbQuQh9vU9s953IP3F1l04bldKj
beZfw2kkWUkE0N8ImFv7eH0Ss1RnGL0vknC/DL78KSwIM/eIqbhm9fgCh9w89060YYg6r9XslDSL
u4OF7demNH+mt/dazLZ5zhf0KmOYgbTOXcbbw7AFgRc/ICfZjQv2ZgAl/sXqFcaTcUhO9B+tLaaM
HORcVHBgdm+ekXxmGW9PI82jx4XNWCBvPZLzwgKisod+ceUjrRMvQUCZMBFEYMnYr+mGN7p/9ZP3
dAecENYx3e51KKLpXS5FfKHeFyzjSLqNRrUQSNsSaO5ioi6M0BT23JwLkSOO6o+IPLpNJILhyZDj
0cTXfFW90aGEd6EMuV62L2P/MTWddm8UOaaZBeEdzAKEKl3y3R+y5TiNPY5V+OKtlbGhFfDTI6fe
p6KTLPeApxd3xAxOfoWcmloj7Ym7Mzy9c0aHsOa1piH7MojupSmmz541hs90i9BD1Zn9OGCypj0E
YGZOO8R8RP8duoxTC94mrHnDck46c3m0e8ADbTEab0Q1POJE6j3D/0WWDX9ta75zHjY2ra0uSct0
tFnogqrMOrZZSX3jcG/k2lSFA6yrMR1BDB0vAn/owWuC79ABbJxj50YxJVvCGaZ7RSiOQzYnxg3o
Tv+KgDvgBIhHGadiLlp5zTye4Ph8alwboHtdPqHGJm41hm4Hxv4pEIX/PvKAyQVbUJ935SlCHPlc
e2huWE2OSRRgP576FIN6qPcMjlpTEZ9S56vX6MRm4oXmVd3V1kYhWTt1dZMc42K+Rc1CapezhF+9
GLUNyMyxSodbNDg8c2knHvyFXblF+j0nsX0LhfMo3QkPyCjyy4yXWia5fA0EHkfkfde+cehfzO2T
29Xd0zCgiBzqxVnr88P9vh3RhK/HFoYL3F7oF76YnidS1B8AR8vP7D5y687o4TH67OYaIMGAPnbT
+rAt5TgfCdCKP3HC/uzI0TkbhYnB0rRLogX9L1NbuszoWG3JEVjXEnVo2RbRk0bK1C3i+DmbHABN
YnopFNCCMRsOXo6xm7Zh8JIH38LFBYBiyZcR/Mq/XBEea2LMFoJ27uOC3sb2xN2GebEKGSOWgFs6
p96mZdauaJyhuSqnY2GSDUNyAYiaYZjAAQzbqqceyBsB4CLPlr3MCd+2iEO5sNXM8CFsBEh1+YtW
htwyVbHXXVv0a8Oe5qNp4YoIJ1fsUkR6V1GJHWKe7FwwbDoqX11swiFOE0OWwG1v/DrEv+mMhDnL
6r2SSDUmUxn7lkCSfRWaLyUzgPNMQ/re3lq6+Ec5MMOVOF9XRR+mFyzWLM2298oI/pXovofWwNXl
UMHNZZfieHQxinYxCvUWr6e1J6+5IxUYJkKXup+TBA+OZuVvQ+1qwqrfPdbN0O3LSOKzsoIzC8mw
x18d7GyaX4SHde+26gVIsmFhmoByZzVEeg0rZ+OTiXw5AqqtvNnc5IH9wLBs+pa7WFDmHfmUHqUt
0R/hiLw9IvgPO0b3MCqVnSwVngqVV+egyb5HCkC2zpE4lA5TsEowD7sjkhT62S2yrXilQGQmtKAe
YOLsSrdrn0RKIQmN9fscy5lSG11WkJBEEhZ4P23mLl4y5RsAKeo8REqQtOzSMKtcUq6rILm4xbkO
l+hKpPy4wwQgVy2jEiTgYE40cdiNuYYlKqo1fQvsZqS79X7rHZJweogQXB4m2/7lt7N7LczgMgf4
IqCNi0Mzp+MhRpa5MQ2SLlEcbz1OFByaSLgZuH4Hv/08BiwNtmBb78fx+Q6CojYyefChzUJmu2Mm
kJpbD+GcrIYmbq+G2782qBbXnWqLbR14IQf2pN8OkZVfaSGHI9GEozuRCoOstwYB1qOsA9kKZ6yv
vfbsp/ajNQbdM+dzbk9tkC2Sh4FYiyCTziO+3HPV5xOiWye60b/fDKlsCF2LzI3ykVXORtxc2qbu
13nbPFp1P3/pybFn0GVG7WOHEN3BteYPS/fg9+45GmI+efAQZMJWb2PLv3i3HrojST5TXz5mWIU2
VoT6kvQ85j2B+tz04nXAhozNaAZ24qz9NAQTBoNozcr/vTBiPGi53VxHXvMoR/ezUck3apVV4wRE
7DWSMpemxj5vSww0eXptOmLb9SmzLed/G6V57Ylj6Vu7zmL0SjQbviDdtZQDyfN2TMHb5y+h+McC
xoU9vJkpq9yD2VT2lyB8h6L4PZrwzDg+kXmxneOPtDj2TzbpTtgsSaXvVLTD2XaIcMdki+i2zgA7
JpbxFefgT6enkPNpDKw8q3FXocIRhGAat5r9mglaYhYxWD+XtVe+GYuIrlVM3k4RWK8y91Zd5H0T
gzs82kl+bE0/P6dN8Ry1HLwc4cB9CacnQO0GCiyDfNrMI5E8qYNjouxz10fzthuF+w5I1d0as3v0
slI8cha9cMtXXjcd0QPYGyPBY3yv4CpWVythepGgOuZPkgjagDD6ZKiG+AX3i+n/ii36UbgyMXr3
yALGmWe1Q7Ea+5xfq5FlR3bia8e9voqjWZEPPUw4q4ySAOR5yzIBVVWNZ3tmBDpYzcO/IEgtIAP+
NJEZbQoMDnQlptTJN75L5z2cuTeHHp1xSQAppdbKJINHetpe2SEcRO1LrpZjbNC/1WthhIrKGfKs
H5LnRbtrFYVLCXoHi9CyTP/4HnA+GMDkwRVTrL2CekHvftZp0h5giWA9H5bvxh4uD44f+TDa/Xjy
Rpv4W0H66x3fBVVAh70h249sRZiITbP2LppkUJydPJqXq8wF6OJG097xW7qwHOuCsu72zkjZLXOO
U2xB3oCet8RYvlLkC9tRRZCFyt575SVXSvlm1XqCvYu66RhX6mlUUhxF57OlzOa9aUonT//MbOeL
VVjRRhBotovG4dvotGo3qrxcZ5lH79P3260MRg56k7aoqBGhTdyZh/uO3ytIElU17FpOW43AF8Y9
iQ0VqN2UF+NXr7OPiYPr2TcfMNGa7lQfy4mR2QxwCOjK/1B2Jsuta1l6fhVHzVFGD9Dh8gAte1Ki
KEqaINTwoO+J9un9QTfLtzLDAzvyJo9EUSIJAnuv9a+/sTE3Hc9QPA3LaJiUimREdrKyCVhkyQ5u
d7MoPs1mKh2HBoOQrhFQbA8D1w6NqLk0O9kj+GoGXBPMpuNsrjHZMLWWAMzVkGxVrL/s2dT9bBkm
imjzaKMG6PRl7TM/UTYV8iCsrgv4TzPCKimoP/gZ4he5cx9xLO3boT7Kw6hvhAkBOFj6ebUtTzaO
LTpoUQU6hdJlk6Ri67RSZTqy3l6qTG6fsyYBBVYfQIlCfm6O+qCpT1oa7huz/BbNzHSrXiWPC3IC
QIXZeSC+0kvNVrUhu3ssm/KcaXi5DTFqvoANAYH5Bkrz9Bxn2Fukk7nwN+JD8pzVprYjQ1NyWD7O
hj5hFzDUhKmSXrgENOh7KtF+OoEhO0qDh0eC2+kTnFWGdLU+WZo+tFyN6XRSULkhHK6IDq5q5Ukw
WWxVuTXXASYzdtWhaKRX1hhFLGdujSsMUt/Ox/wUgy6tCBmEtwQ1s+Wiwx4iNx9lw0slcv50QQau
XsX6+zD9mBHqLKEKaDHlMTuKTf4ZrIqPTgM0mbBqJ3L9KvczalP4j9h6VDtZ63/o+SMH0VTOzGKO
TuxWjqrLxZ6QzsZTUG1bwNp4KoTqc6Np7szCeSlZjKbI3GoUTV40ql9VPcWv8A3eTKlysflt7hp4
Z5heTZJj9x3JywdSatYSnLK93DE+MIFb1lox34e4jJA2kBALi1t9xS6ejuglBzF6LjEkd+IoPWEF
LzLJiCdvjiIEpiTbrCno90MBnC4kwXRpKpHL5zFpaLzrDjP9QcPyDkwqIsj4CY3Xq0wJdFCqvSDH
oi8VGONupyjtmAbVr6nWtU6dNvW7uUgRgqEaT3Vdik+DVLyhp6vOU9n+KTrcyOQhyfx0EIzbPMmL
Q90sHMsJ7Uc6zKpHlGm/brtVQgEltMdwPHe4IJW+kRF5ZSSQgoHYbBxIWKv0xahAe9TpvoE9vQ3i
GQBwkrczEhn0PNBkNzA5AbpWxFZFcnEZkpHMd2H0SKRp94E07JQFGtGnvqfappnLy2Y6wqObjjJL
mSOMI6huN13TLlTP/cQftlReWl0PVLvZgyF0V/eXCMnmWu9FLo7l26kKuguJqaqeiaesjPzSKKVr
SCqPIYv5e8N0xc+wqfCaUnpcDSz9KfydXkftbrkBWmXORxxqsIoUPqVqeh8wPXklwtHNTez6+9zR
ske6z2doZKtc2xgP3Kfo4k39sSujDvNhnhsFSGotI+kEvQP2dZ3u+s/8734/9xYZZDY+/zb7tQvX
0se3aqcd5bP5kt30H9BgubLIlRzIrSxwcmFs5DyoIGIntlUkOqQ5ewPuANMae+NmP5ineLjAY6/w
Km4cWLO+6rju0T2+H1GWWZ+mJdlkVrijK3vatt7E5/jcv5pvyh9sb6h6Ca9DlbyYqtKAsQY81w+3
0xh9uGnumV/EARdrcZPtpvNwll/a9wbSOjoTNFGkgTYkEGNV6aAEEwjQGHywfNSrMEFQkIjHaMon
W6uil6gjsxRDNNRSDCq7yqzWGCH2fpB0hCyFzcpOiKDYmENxRHZXHs0ueh/KfORC1V3m1spXSiFg
Uc4KWIOmxjosyn2W9sNnWWEG0I1CeZig3J27QXydw8Jrhz678UUCM6kMqTHj7AaSbGsNFIRUi2q0
5ap6U3odxCyh3EyKnYLgo+BFXG6Nq1tobCbv/BgcFJnbc4pxVXA5G0/oKutq0B1tcbP/vanVqt7W
2H3+9a0RkfUYVqh+fi3sjV+v+hr7/d9vg+WrtOXU6PJ8LzFO2zL52gvRPge59eolrGtVEV/0+9W/
fNswHVnPGnmYJuEKJSFBpEoRHI0mlXmZN2bm8+9P5kAnll1rQIiXEL4gUfYGA0Lv94fBEqhVL+FI
yysYBln4L/dXhQEIhwanGKR8+3sTJkHOxc3N3/f9foWtzbLss2dnqJal5Tnbgv06mAMCVX5fuhYT
I6Yy07VDiTQ7rO62JD6V/vQgCmUnVnLnl9i7zRpBH79/s12Ct36/+pf7SIjiOZqMKNE8u85FHXmN
QfKg3Ubxw2FDwxFKqIstnU+xbZF1kms/+/AYZZYeOUIhxKBaXlLa/r75vS80mgxIr9wJy1H/vWEe
C3Ya/0amjfqI3Y0ARUIRWfV7jWAT6iBCx5YnGhjv/8Ud/O/f4/8I7+X5LzbsX4bw32U1NSC4j3/5
9n/59/L4md/b/7n81v951P/652/5pX/8Uefz8flP37gFwOz01N2b6fnOm338px/98sj/1x/+t/vv
X3mZqvt//NvnTx4zs6AvjL8f//aPH21+IO1iUg/p5b//12f4x4+Xt/Af/7bJsrgo4/b/8kv/achv
/DsmDYpi4K+vy6gf/tONX/p3TdQ1nbtRokAZhs9blM2v5b68/Ij7sXc2Fpt8aCf/cONX9H9f6YZh
8iu6vPxF5f/HjV+Dd/PPnGVohrKh4O8vrlRaA5jD/0z5YBbLAEIiN0ftGJasVlCVepCmRbjyBhug
tfscf009nnAL5ipboIbWNWvRRJAd/+hj9WeuHwIszwbvhylG3wUuTvbneYJ0tDWzduV3iDJ6YbWd
KkLOTRy00XqjUGQqV0kALmxsJmaPymBcRpJcZ2Gk3NYwPyRNj2l+juBRJi/3rHGdweWM/LzOHp5O
FCQEtGlYZ/Oj95QW077sDY1BvRlI8mGB2qOxEF0YUb40JLfVtIKhZIK40/KktEnYEocivqQNmnqJ
0AVfqDRt3ybZqzmF844i2SgK2QOzxTADn2J9Ct8GfUsPR+IWDK6znOOXpWGsbBjzJg/Yr42B5KQE
nbgVEkQy4K6wf4itcn4UZnCsImLDgr60NWxR/BBML10lzY2wRcSvI3MBuOM4hGKgCCyhAG7Sgs4G
boVtUB9/bx66vDHrenJTccka52hk8oATrIQHR45/Qy8kipsn6FzMAvdlNRaeIW8lR43na3Gr8DVq
kqppUJhMg1tLeHWRIUGiN/NJKo+iouDoemxtEt7gLK1TdbpDh93AAx7cDNMSgwBkX1/kzTjwY43D
WmGk47nJesSug2CPffmw6x59JOiwP6cCGqJEWW1nrLFhgaOZM9yqal/ywYDmOBY7lZwjoP4k8whn
IcJqKIPtvDqZWIMsw7tZRNyZlxmiOk1fJ2XeY9M70/eiuc4xJrvFUXiCMNE7ZVjtsJ56EwPY6EOr
PgGhF2RbEaUE0KmcdTkgTdkwPwiMGzwsGm0409UuXhlYSJMKyhlJMonCgAo1PxEReKu3h5RC4KHo
slNg2fUYmYoai38cKdPZXze8NY1stgt2ePt0wV1ayroqhNspF+8BdUM5BrmNk9NsCfgHW0NAqFZt
xmuYH/g6RHJkFXLHqorNoWW0IoQK+eG0cWKNaVofQlF6BiMgt2B+nCC7EVIsx4c0Vag1FNztOviP
D2GAdzZhwUWlJ6QpsxmlNL9SpNx6kezzSm+fJ5ZxJ1rlWLMbjlITRVBLyV1nNlYE0pcalZobBKRg
C0Xfn+pGOgu1BCWUQCyHlAmARbFa2Z0eB44IsDcgq6PeeCJIm76802sLxfm3mYe5I7SiLaZacCjH
DP7oqnEMAdqbAoXUntX9HGKwCccSJ9AhyHDWyhPM2fs5dWfgUwaKjZfiers3SY3Emyti5KqRcA7Q
ZiPuGFb9lsmSO8/yt9akL2X3wEZHLPjtRiRVtzJvSW+2fJy015Fqbswkgslfz6QFENikFkvFU5Vn
cUi8VaHQqJfxCs0/BtvQPq2Qht8Pc/KKZJdhxjKx9oIRiFTN+dxT4RTpTI4IKr72JQOPuakwK2h5
i3rc2DgaObqs4CskDV/IGV/lDEJTXj/WWi1lTH7KztKxTwRLqGk7hOao5E8jbpFRJXJuq4U9pBgB
1iVR7ZH51UTviF1G767TEuJx+FOw01uYkKjnx6M4ZWM12CTdv00mWRSZ2cfMc4iBg16HcKKMcCBu
8euKOibVRTTjTZn9qcPhUusYsqmIrOuyxEc2cMxg3MZKN+7SuoFMpkRf2ahSD6jpV5PV6HdpUOTH
8If42tgR0/L7kSGFrRrQxIacpo5V01HgEQK/QvOZcU3viJbCGyY5h2UATrqQsUOIW2H2p198+Rp1
0rCfAwCDx3guiPEVhvrM/CUyHwxvtPm2UilgK9oxnAjXyOSOU9sdmZhe46z+AEE5t3AU7VAXQpJE
wTKrmalbYHYfOTDwtkpwOdDkyVZ6yNW9brBVYbuPIMQGNTNsNZpF5EhkRE1g1pjENtVPcUfWe86i
bNzKk3jUHxoX8qjsktw8yMbIkAlbKabvRJRrsoOLGhRnsFXfECPR0k3lJgfZR7b4QRrh9FPF4ob5
0ftUKZVX4ysWphW8iTq+jaJ0jKJO86W3ShyQszeh7EAMYsoei9BvYkMEkmhvcZnsgi4gGCRE8F6L
SNSVdr7MRf+nW4BgDEeUIHjSJHwIBMiikfynZJpnP4aVyfw4KU/4ARiuns1bBAuGVZpvcqYn+xKc
2uJaX3ljVCpgWcNJXB1N/KBtXY77kzBhCYMB9IznDjyspIF3RlzBo3NjmXzzPjY/4zg+9BKERykY
4ShW+lVo2gth6LKDaPuuas3ObBLhqBiCN67CU6iRQDxi3F6wcqNOJnSF+BhQgdCRsSXxsl7czeQ/
WAnXR5Xm/SadeJHxn7jVPmFwj1YUq9daxrgxLVs3J2eX8O2+sVdvTGifp7BWD+TuUl1MpJUJ8YWl
xyT8mCirOsW7ISYfZMSpZr5ORomt7Qi8O+kn0O5PTehfdbF0mQfeTXYgDzMTmsLQVrE3i2VAvQG+
RZXCxRRkaZPpM6Y+ivRBGVFuuuRmxAmfGeWvW9QGbA5DfidUpTry8siVw2KC2BPM3LV0byjiuIkl
RpjE7DJEpOFXuTAc4LhHmP9wqc4bIQIqX6mdp/MRTzlGIsg6fMymi/W4GDZ2wg7nThi4fXFnbrlZ
1VMHu7kHHdfFN0itz2Ia202In389PgW1ojszrrkwRTVMKqmiwlaLdp0hYQesY1vcMRHGUFSKTtOs
IiAKxYB9g6Urke5dzlZa6RJ0IVuRIreKIxaeDpfaOv/C2+j00JSD2BRf8kP7CNvXEfaUHEs+aWPM
IzhlO/MlSNePSLv2GXZMoC12oRt+8cCzVHx4KfUHpP+D0RTbZGg+wWmAL+EgZuqzVIcH2Sx/5Frf
tDVU2Qdc44kBp1bdJOLoXJ1TTMT+CRf9NWejV4lz5Pei0vukzKIgK8yvovvziFo6r5YmPWeqYoVZ
+T0G8L++FXyPCfooGaoYb20RHNpQ+0HOLjtjYNzj7FgNvXB4zCSSlAlCn0xbvdNVAg4hhrMiDLCa
SsM5DFtZ2P/nCctOWwiMj7iodgV+M6g7HtDzmYEzMDJtjhLCmJV8igh0ZmqG142Kp/EXnrverM9P
WIR/hf3jqsPLMJe6Er7ztvhRCYzQJE7ruM09sjBPo0mSSATcFxpspIlMmmiLizoreCnAFhAiL87f
hCo94w2+z4sA6541lkWOVLt4hMfWOMw7rc0u4J9E/oTi9SEhK1uRwE48tPiCj/KmNnUsIpIRz6jb
nDfdUpwGa3MkkBYO4RqBkcpLxtQjfqx8aZXMYGnDkrO54lOlE0Drp1PfLlhyUQw2zsS3rEFCEvQ4
NazUb3xCcEySP1bp45CEwhfGEs/a4sFRSISBQBdvQgDWTFE3fZVh61ya6zm9yClzG0Q3L1JTVPh8
PbAebg9yi5n0I+PjB9ZiHlpAbGChU5m3enEGcqewD+ZVgheRmOGJ3oY+pwxeJsWyyYgkAHaCXm+j
eonk+/1SMzvcgEfizZPlx2Yo1P/4ye/3cU0OtNnBivp99O/N7w9kjr1o/33n3z/5+z5DjrxAmuL1
72/8ff9/efrfO39f2L88Jk2THZ7b0APwApPc38exw7b/+JJ1nwzDv/8knJu1icMSxXqw1cruQpYD
gqzlLf3eYBzwj6/+vk8vQWz+/rZrlGhbi7YWBJO76sxPMgV4jt9Hqf/80L/uU7cidSpt8gJMEJq9
7ZabGVcThN4ByEQgkkL+e+fvY35vtAViGPUGM3n9pYwgSv/L7//9bZ+SPMy4JbLrbEky//snEl4O
PvloO6LAsDBcQJaoHqmSMaRzfu8zerjl+OrCAx1jjFem9glGGehNtAA3+KxFGPAvX3ZCeC7w0Mw7
TCpQOx1a9chuNWsH+okkueIFr9sUpYHLTr3FS3N8H56UCzkgp9KuYWbvqFxwvbnmfhHY1W2+UZGC
/JffhUXryGrhEAD+ItW47OYXE1smP9G3gElcPFZ8T04Q3wDYb90BseNT9mKeFeSz38oS4eMtkyrq
YTtD9UeYuYNdYXfn+qVX6YBhSxsLw4cd7/Blwnw3/hxYeHJMHXzdz6Xtg5FQ7j++SdJMJyjmdqLi
w/cxBjZc3YitxVG+2gMIF9ImH4NGL7YK3G07q7WxNH2tXtJd39MgO0PuwAqRM0e41LDG2dIOmU+s
sPSiIlaXfIL7HNXVzf6Yh/Y5O2H8y2pRWymceE+UaiukmUVAuS2fw4dXPmOn12R7brV9EZH+Mkcb
WX5bpkKQCs3JGoUDt5KB7MRq77A4Z73z8LkP+3FD34OngJ+DdFutsIZ7QMs6kEVgFQ2cLEuEaZQK
eJ8ptNZbCKYAujb48gs2WurL+JyIV+Hz3JYemeDzWmttZZdd8g8W6OzMfHld2tmF7L0nHM0szSOm
gdYsXBuWTJFrGVb+ufLejNVpcaAN7WCZ6aEc8XLIRPoWxBhQzIJCj09Mr9q0mNhjOcknhjFr3Hff
1FPlftOYhvsVAytnesNLjFw5K90zy9GebqNNbLAFr7Sxxm3lIkNRFYf2EBzSPuMC2KxN55za5PYp
zMWX25KoV1s9Bz/mBitR57FW34MXc6OFlq+f44O+0X+KL/4dONeam77JvuKrVPvBj9B5j5uaYNRv
BefQxSTZovziAChruC75R4Qj/FbCssG5i+fiRmzPmV2RYFvmgu5olTSjTvwRvH+vrubZPIu9qxFy
7cJSCsLtqnSAJ2XtDIhkwDH1IkS3lo/1I1kGoVte63uKCaDtkWWhOB/l8RQ+v2nWKDmI2DBPtaST
QbQs8UDaWh9xcLFKBiQEcsgOilc7syCSPpNUFV8JRDjelefnuN8I9h3he/NVPSyjdJITxqk8O7Tg
6wtOWZpDrC+KCLgydkzYiJ+9NwpJIRZbGWhOi7OtmzLqr4V7+FScJvexr05lbc3r9IprS7+LWXF8
OHgMGHn3mTPuML3elFcUuuGHNDv/eS+AhhducwYq+MsVz6DXouTVSuK0HF4cVmenvvJ3k1Pt13em
1pzL9mMda3YxOIigX9s9HYq8elV9cBawHnv+5mT7PiT70SPP2cN2KT52h+b0uDyYd2NLbx5GrC3j
13g9bmo78u7qpkHUQtyYA4JsuH+dKffU9ld2Ro/KqMJpbt+p36zJWXsB82H/Lh5Wm/BSchzn0Gk6
6UE44vIuWKPFyUM8I/P11uYs2+Gsgd6ag9neN9jeWcM1ddNgZRWnqsBhe2OAcZDNuxO32jdaLYzY
N/NTlVvBGoI6tOORSc0xOocQPQy7PIxW+AFIgjvfLXZDK/PSj9hNt7gqx1v6nPKJgokjV/qVafX5
kzcwavlKqFJc8TBvomjnlbrXyE5+/Cirs/zUMQ20OSqN4KGZqxna2LjJNpjBHdFk1J/tMX6e8Cvg
6nVIpZJ/GPiI0iuVLlBW3TO4WjiSjoQjORdypRP6sxcke6V+9j9ENxSPQ43GdHRW1sfsiLNt/onF
U6JYXxIyIBKrHOGI01t6DZzxVndMt7inX/KMNzjEgkQ9LHyzATdtron8XvoNCnTJVr6Ge6FtkPzg
hssSFrs4hR04WWBKu6GLoxdn0zV6654GvzdOHJ15V9slxF6r+TIdrInpjWSwfFRZtPHmcqZH017t
38uDxEcEF/Qt7Z1C82eLbjzfchUSkDCSPrrnGoldsXhW1q3fXTFRKLaquYe/KKAWswfJI46ZKQSP
z/GWckc++uFOqrSVLDvGRflis2QLrO1xlzkhi8MQbsoP5FipxrccA4gfTzEbvTd+TVSqojNWDvAP
C7S9fPZANZgMbSGBriXI0j+L8I8TBWlxv1aXcw/OgdC95n4fLB87HvYMoJ4BLrOXD2wHsbZ/yi6Y
Z58YS9vivbnwhpc3fWDpGQOYqGuut01iWmitvQFPsiUxxPrr/+Gwmb9CS9qFrtdeR9GJiRVzwFmP
hNDawVNxLq8EupFQqK6DAUs3qyigmcJQdEc4Ft9iR4j9fVZPcJ5rP/F4BQtH8mFRgLeljTgchhr2
pYIvt3wM+Z2dgWXk1tU4GNjs5wOSohPnOdsbhG9LdEU3XHNaJT/mH731kGnhdqTsPE6hlmsFZ2aO
IzspbxCN2JP0xURQ5ahIX/I93xJ8wGX/beRwrvBIsvqMaeblgfZZO8XbjcpG5GFkY2ktYx4LGbHv
5A8rgevM0PuYhO5DxBrriaSXO5pZO8FXuTSOlQH9SHyNXlZY7XMOHNMXGu+vx028cqHeiW5kVd8q
u/oD+1ibxZM1A+47YXZfxm6YLfQrXrjrPvUtVJjN/BZ+Bh/CTtnUu9CDiMQRtHuPLXZbtue6pR+3
srP8ib6GQgcEBHND93dhclicnNHwGvIUXs8Q+BHJWTUsiFV/5MNpr6bkcwhtqFN8iKRf834T52U5
TdGjgRpZ1c6EcpPAN7Rab9Qswmqzz4ISjbUu5Ni0vol/vWSb52onsBbSNAgSYAXl0Fx+oKik4Fl0
lTlBOkjasp3K/iUw885IANqTcy7DlM7XRncxTL8aLhHQbxw1loiWh49WT4g12JEcJT3DA7Lvvqnb
wnrniL5mUXteEFlNjYcslhh4CUYFuIMXQpr+aE7IXlbnam24fuCBZjmB97B0m7P8GSIGZDJ3eBpP
wXAK66/MsPPvWnhpMohhPwrdpKysDsKuKsRthL1h3OJzja0QUtc6d4XXZC6PqEC/eVfmJ7Fh1piN
vrB+GJ+ZycnRbfAvQG8SzC8qEWXipi5JGaFzs0fjAsSpBftCs1Q3FXyh+JZfGtQE0HFpE+veNjHC
GYJDsF71H6oDkkDY6JZlR1pnXnFKnFldK1+sbewnFNKSQcrVaHH5d3xy+ROpgM3Ko1yprynb7wgw
tqFQ5cI7sfJE1hBtu3ttkydCGIVdVSwcDiUoBXXVs3g8Y2ysPdf6HjweP2Ysm8Pe/Z53+K7OgQUJ
FOt4SfN7jC2AkuUrZqFU1qmLNCdzHsWTTLiG3Vzmal156l29C9UatcN98BWTMuK9OnGdGze4hBux
tXA8ilzZtKEvA/qDrljk0WicwoggIXA5zQMVi58SSkGdCwQdOvrEWmGXrQdFm4FKAkvQ1i9dt9Q7
8rDTmEWABJUwtJHTkDc/bkcY7GyU2aGJPeGZcI5wtBlWfBhvgYqn23HsPQ5f/4PZxF/Hg7UvY0tJ
XZXX7C++K8QsodI5CTQecJ431YXSBfgRMUutWoz/qt4mViwlc4KQ1/Q13RK1xvWMYyyDJ/beF3VY
a+FeM6mI9cO0FTGTdoltKNPzuCttIqv5xB41Kd1Yqt0J305iNy+cj1i0BTyFKYuQePnYi8KkYn9+
WxJXj815upaDO8ikWD330IFTvyO8rnPEaxuj07I6XoFOkbZR9APqiUl4DcZ3EwNWmITUDImVfzxE
i4rwhpbVogSPrJLU5+f5NMbWyjNWXla7FBgTKrkTBeq8w3qCc147ATQa245dAG2Pv+Qm2PUhWI4e
p1J5zS5C+sJQZzvVljlstK+WnWA4o24vmR9w/lhy59CYSese3kf+pEfbsVorwUuWeHjM0qFB52Xo
BumI1UzGvR72SPkFsQ8V7c6g28LsVTpRzrA/wjBjsRvu5n0YHSLQerxQJ29l+DXmYx2QVPkShYy2
BK+CQhXY2Nsh3uwIF3fC3k8M1jYbh0+l8Yp0i0EQGlLc2/MEQvEf+gRYjOYFLEQNoN9YmOsyoyM/
e9AAvx1iO8TKz1IvIF1P2BctlbzbEoAY+qfl9FtjVsE0bOUzjklhCn1X0XMCU3gteZheVQm26NZS
hLGPaA6TnukprL0s2gNH4+pRDXsUvFbQilY2PecpuRA0JHiV62JvUyPyX5I9PRhmXvkA4JMmVAeC
vk1T9uU6Peepjy80zvDEpSIfIO7CUD9N49yIXi1u2bIl8n3Ur+FDBdv6qhBJ0svc2ZVkzb7LAZYC
7tStxbPm6gy/9ipinIEidkThX7jTncVGRAyK9Z/isU0zOhbJVorXmGVnwlXDJ8+LVmsdJcqtkdw8
+gkEi9odOwE7QekyvvCiWXMyDL/RgoKFsBVRMLHWzRmOQ07/wvbA/mQ9Tlw35lZhhO2dsIClfq3B
wz3qjscFtQ8rem3Vx/Az/XzsP6pNaX1UP8p6vH1j7qa/r8gy/qlUVnBcrEP6/ZiFaTrwIdwMahpO
0VdggdZqzvSy6/iQPyWQ8MDYQWZp7z6FSxI640XnIH0qTn8adZf0LIvcDoVtzNi/kN8nQLRiQTU3
zVd/Yy0tnPop5txD1Q4pym97WiOmSUyRqVK5LU75Id3yhqzHRVsv4IHfDKhyKNHs1VcieCw3dHrp
lhD3ak3o9E/X2JQ0sdwTDbkmVxjzMIqiiDTW9oNkTqFyg9Jb4QFBDzXOjBccVlcOKKgE32GFr26W
yCXmuefIqYfDspGMF64tnonO3a+vLGPlEzFelpzy+uCFmqxZ++LCxcsVmXnMysELWNPJ6uosmfIJ
UQL8TWvcSHuEVJxl0z12q5+c/d+h+sAikQgKlOYeWNQf8So9cbnzLDlNw/nhdHhOl1Z+j5/yJ3QC
vuFS3umH39cT9qfkW3Tn/cpj2ysPFPlVtc5OQXcqkvfZ2LYy6gR674Q/lzt4w5dACJTFy8C0uyoU
VKtb8kZPbngSmUtr+Q7AJHylbpB/4x3dPRH6xBXNW/HMJfDTKmAX0+ae6FSlG+Wlbj/eFVSkwAXe
SdzwiRt+cwIrwZcP5Cn2itpFi0RogIxdLOLZb4CjuEVR6QJWM9Enn86i/KS1QM/KMht/6O9t5XHV
kPEnC1Z6oGjSVi93Azq1K1+JbqNp7xUXMaP5Xvqoe3yj3NBmiCl5jKdGP8X5H8la3Xjyx+CtOKPZ
jgnjDHfJ4p7iRKErvgheKS7owUyKxTkkFOh5OGbYam+W7A+qWVU5l8FafNfBPvSzyfV15wTaBD7v
ARESytATO4w8b3on/Wz2jWxVL1rkC98BkRu4O0Nc6F20+WdUnhPm0SAvCEgJkfdu9TcJyfvhJdoF
t+Y6sGHSdEJcbAkasqInG7u5S2PcStGRSvtz3JJ4Bpxo5Z5TTg6yqdQpbPxU2exruO2fwZ/+Uq72
JadXtQbmSuMLntgEK3IllvpLvHKMB6j9vurfhk/2M57mI/dR4NeP91v1J38w/ABvomdThT9Vy1DV
Tj+yy0uJjHLfPlGNdB8623Vpy/KOJHV+syjXMC6AGR/UsaAD7R1ea2RzzQ6aM/eWeFd2/uqZ2nyX
u3SYzEWdDgxTfpffExQ/IDPH8Dgh65G9Sd7hBp/Me6giaMApyJBKXqgFcvIE/BeDaRhnam2DgABg
gPSwTlsx6LO3gB33pPEzL3Paw5SSTeKJ8k7gHBo3REHP7UGcwZrdZN/C69fWuXGtAndQzyVYzW3x
GTFgw1gjdSha9vzVfJzG5plP/SAyAO6wH+Stnlb4jZTZF4G9HDHRTkLooTza2IvTGwhdoW8RqAaE
R89f/Acig/m1tfxzVIJdrmgIOq4r42lsd/pSh+rQSC1lXZXrF4ISzOgny51e2PEcHYi/H/wpTpz1
32AjK9Uf122/MQ23CRwWtD09/oKPWHq/RhmCw7ETkJS4bp+NYLeEL9NdKVbwDk5HCV+AeVDx0i0B
WFZb8j83HGiMJOpr8AA+tx+3x41/FsRtrd1Wz3XxXII4ownV38mppvE6ct4/KFZ8EuDp3m49y8+M
qC/i6kpOdBpm8SkOvcVWZRa8ATQKB1ZUngb4mq6NizliVaf8jb1mnXg4eMQacsVX/tgXzSXJElB4
ulNIvw6gK+/QyuZ0m9Z4E45sQ6XDokrSl87ghyIKs69wjSa19GUs5xE/9h46ew7IB6+ohaiMVwyN
brJ00eyIsMNiMAzT/V0B8wPL7YVevbrkdDV6chy/OFr9jVqLZS1alqtoOftY9KhLg/fuGn3TulAX
g+WyQMYey5KxlpMdjcXunlVO8B6rF0rMBNCPmVDL/PGL1W18yyW/5zFkz8+7gaHTAbpjcgHU4NI6
UrVnmzY8TBNozFpil75h/zB+SQyxbaUCmgkkL/U3tPbWGMMV8YmA72/iwJX2BKWCeInkRWRMmbpC
fGpNVzhykGNCZ8AK0c4ywzkMV9WdtnVtUVd7XGTK1+MCl2wP4FGD1lCAmu9U97iY8SXoP60QJQUy
+IEaQeczeA3pFWF1YJgAO2gtJacO1pSFYcefDBvDHJ8PG8hd3Q6Di8lZ7VOWwIxIoGmDKt0H7YZh
JEyrcJts3oQLmChLhp9GWyAlXhYfkOr3wz0EzvmjsinWk89Eopxtyqoh8TmiEFNSWqR0S5MUvOMF
p9wQrrnsbe8cNjG5BdRZ9N8mCE3qAHcJ4tdome/xRxpuWBp4Nfl1/OIvsaxoNOwivtOUqacM9tTL
opCySYwzy73ypco7mQXuI7oMiKCWMzB9DRKaBDc4JOkJai9/LGsvrFoyR4be4qKs+0v+yiRZm/a1
Pbwi0fng8VW4rzipv1Icei7jjgsZsBom2NE8cIKDNCHVwH8eRBGjwzVrV06Jlbo06ks7AneDrCfT
SlaMlHwxfdWaWz75jNoYhtK/pi88FmCnprhAo6Th8uXzafQawyV3BBKira7hYp3/N3fnsVy3kq3p
d+k5bsCb6faWnhTJCUISJXibABLA098vwapDlaJ60NOOYOzANgBh0q21fgPxnQ32k/2GBfqh4tc9
ZsMbduBQQXmMSI46sArIuZbBW6X97kDHTHgzAGg5kWsf3fcy2LnRobaPrJyFdS6cb9oi27LXELVr
91N0yNv9qE+q8SQq8mDIJrQG/AJEglZZUvvd8hzstd6hiUfYtsVyXmMmoKk8sjDBsdMiWVEdOHvO
lbvBhmXQnsmn83TxKKwbdW+43s565h8yknE/aoaU8YlvCxjIzqZEyMjcsk3IhV8W2hnGU4rQtT0c
KKxXdO/4ox4/uKm9fGN3/o8KVzbc6I7wHPNh/MqAc6rrqlnuDDyRjWYdOCWI2ytKYHw9A69R9Rxv
uGMu5I5zv2zcfQCH67AU1TII9gHkWyiFPcke4uKap0iK8p3WyTFd/NnwZdEOlf7KVeckG5vshbQ/
bzh9MutoQ4Qrh69M8taMlMx8hNTIOzpUM50NIUqlWgnPjGslGgwztXLkoTLPc1dNTpqEhrHigNw/
jsIF8NTxUOeqaFvg/RHA4ew5Rx4RowJNKXQY4e418ZhvKFG+B9jN7NKf8Q58AipWuvbbJm1/9aOD
QQ4NQ+NsT6qy97eq0fpb13ilrfCWlKvpqGN//mf+Q9AdOQWbsBqkG/w/6uMbwpPaWkHIZazmRLnW
CUQQHggYntRHbj//nom/fISDzW1lfyrj6oFi8tZsuXYYAjxGLodGb205KzoR3/ATHofcj7hXJuqy
uVoTabZsncMic9Qt4BwxMeD653rD4bhyduJ8aQTqIdXANjclyLaVeoDEoCstVuUbfYJwAwOB+h1z
D6skEi1rv99MV/nOPx4eqRJoREw7/i+Xwx9mGRzQJc3j3PB4yAtnRM22/eg5t/QKxz7S5Qvr3DnH
nqqAg5sPRWB9A/6Nh8jBVMdI1nTUBg/zhmLdk3eGMN/5Ox4sHYT/wQ957Fwhl2mvuKLB3Tf3kXnQ
GBvm7VzcN8AkVf0AGCir382gujKOfoeiRnlhBzSfVaHx5OZnkidaRjLhkTbPPw9BPWtAObeTd4ep
Q65vKu+O65E0JdaDB2++8Bj4LYarqi0CTCH9jIMuwSnQVzLuLHdoq8A6n+Uvp92DG+Uucxb8jsdg
+AjrrWZSCt6q9a4xiEnrmR1i/SKDC/U62gePchzWYbFvDPSoNtTcY/QAk1Oq0dUpAgboVPEbj7CP
s+K05wuFDbpFVq+7/kwj6+76BwqkUbtWfTFdd085EM+Re7yNG5YtoHT2lNh8ktm7CBscJMPKPWdH
P3biLSvHsd+JdKsH67pQdtvHB5SGGE6CHv3ktxSYGHzIKoeNeAXShkO9Dz/YxFN4G8+7qdxX+pHS
eAB9PtpkxjZy4Gl+4xlzmkP4RN/zxCNvuVyF4KrXYDhYl4fQ0wdEKzbGQLulzKVubHQOgOiYW4In
EI5zfVxu/6rYksFRzuZEn82zPR4/7zBjqdbBgCejiqLbhlh4kc7c+i/jEawbVzZpWx4JfZH744g9
Ha5UVad1e2e/kMPjbqCMXGUHw9zQCsEUYIxkaigN7LF2ipFtMlVvomptxVuwOjmAT24sIxDvW2er
AqkS8ybIV8DEMTc5cU8Nm4WGahx0SARE69WOnNwH18dzpVmG1O1slZ+U+Tn40dyHXBOBE40xgR0G
XFidEtevAEEwcwCyutuQZD62USo2BR+Z2Ke2eJ7nM/9eNYKBVOYacpw/rsmeO+HeJstJVLaicmEq
Xv7eQ1atRoFnwqWnWe8ZPdco1SGvupYPiftKZ8Qu7yco1eJBtVdtzZEH/zi5O8SJiB5oZAS4xMA2
UVuFthh6bONFH7Hy1r7pYDyXboe1qTuoO21xByw0eSmpMGeytLAEULhNTRsrj4mzFw2ICuQtGC83
NhWpYO28xMQOjOXAu6gwgp7aTHSK6TxY90D6myfybCA5Av9saLDdYIWn95AN93QD1X/sNXL0mrmp
gd/dtcgu9MgQ4Ya0aZpz2xBUYN8B+Hgtb8IX7qhuXkF2pWTuzQ09oGIMMVeBOLgO/IdD6/9Q7dq6
51mSaMX3p6Xs2STrjkQ9oBct39GzegToB5XJZQQqSZMC5yoCdd+myT8xDptmwOhPiN+gnMKabIO8
Q0iNfDg49r7oNlm0ZXiusOvw1VUM0V5Jb7JQp4O225Sg5J1wt0mPQXzTRQDAd5FO59l26R4qBT0N
RCbKlZX8rv0EscIwZv9qTlpwGP2HotoK7inLm+DVa+9rbGmDtWpJ/RFkOe7B6B3oV6RtBLdnPlvR
DZW9qDkP8XkqN87wOnRPqupFKiHexglrBIQYToxVJimnTrVr+iIET/s7aQSEgq19DbmZG0Rei5BN
XElJoasy3dADHXJ9LLK8FV2kjJ6ZjPxqTWuniCf9M18xtKs1R3wU99oP3vvxkUNF8RN6bA5SUBkS
JOtSZ7Y/adkDtPJiUlfBL6saBxo8eTY1EsoAI/EdAWwN3RCpLlbS9HsN7OcbGRH+vSc29DyOTMWJ
eTtnOl1XkMsBACiJPAZY5uycTNqRkQSA8pxsynJHs+mde7ol4PRQvDQM9GJXDyeTQ80wvLei+0mD
pwYSWvd03S5hsNvQoOL0YeSCADvQKzSYjw0OUnujO8EtgTDOAwMD058t5xDJgzbtdFLn0abW7nk6
yKDVw9meDyRyuN1aeR+y4mJgWQYjOmt9l7/RZuhSnBkj0Tyoh82PaMwMRowcPKJI3+v5kYfGyAPP
m2mJ+ZGfMVyK7wBCGKCY7zTnyM8xcSFuZr2MIxiYtWJdGbcMY31ybX1wxqzNNxEMUyQOYrX2Ye4j
WcZb7iGLM3oLPu1mdkcFxwlI26siA4+VvYoIYg6Y8SsadRtFyUHBbVXaL4gjUM9U6z0OxRIk2zOE
5LOA3wFAOM3IDg+0/kiu9f5InyGfllvfH5QrK0EPIS540J8M8nfkRgnWiVfV9A3yhPQnyCLMDxTM
oBOg/o4gLUgmMzm3ZJiwH5lho2qGv/Px4gNOaiM+G+gMHk6QkBVqoPchjT1yM9V7rS2pFg2Om3J4
BtgG3atT3zYmKOGUFZIrb9BcS2EKdd7JwcA3srC1LjKQnJPU8XZw7ftECewaPYK6QWMAI0sBUZV2
cYSw9p520CiKDj40NherUG+yo44l9ynRILUkbotUZZvJU6h7A0pPIcR3aZr0JGnp6wGNexo7ibPW
NST6utltnbjazph5IkLaz9KV+ToKhQexYmTk6mxrO8RPKJgQSEVmxWwVVidvdj6QR/ouQyaZ2mJ2
jucCQSZkVhnQIr88ZoCmceML8m3mGY+jb1U7V+257B667rQLM/92+ajNrIJFjv64fFcU2YSzNysi
RQsqzbFDAtnt4P4n3LJ+uCQmmMrsnxczmgFJLu87xZTtzdpfGw0dt1Xs2SiL//1iiT1uSkwlcmpY
bugPXz/A8e6nP7n91ipLikDqBfOSHJm7f94vW4Og+RVlcZwEKMrEw2ABvh6buV6xqeGbhvzYfNYU
F1fL2glb2LGF/eTRRxLw/kjy2f86W1/Rd9sm67C8VpvLJXzuqPYG2ck3Xx/WWXgcWmKwTpDraT2Q
kMt/Xl5S9WSy5XSWzeVDp26+BTqVxNGCrYQDTENcyUxXqxu7vKC70QMa/Y/Pli+WzxAjOFipm+wt
T14wmTR25RA1QF2QJJMpgVwcoT6WNS+tbgp0HWKUlqhvmJGQSOth4G66oMyDS5/67tbJvWovtPpZ
kpmZAYs5vkpvp2QGyvG3yPWWyC/8gVJpzoqgOVVh0G1l41AYmcG0paTQUm8AQDCU0W2pAZRBzZDQ
TxHpYpTtcwxaWZILmE0eOP5G595Nvb/SJnlXd0zIg46QW5nXYJonQqL8pkVnGyF5FMLE4M+HYPR/
FOKxdUgIOq1RPumUQhLCdT0p5C7ym3TvmDWFEJIkduveT6Zx1+hTtbdsgK+NDDHGZnkygTncO60L
AR6CFiEB+bkKon6cp9vEZkqrhv5BgKusyVr5WR5e66I/OsNRTwyLIlzbbMIR377CJ9YKHCQTckke
qkbCEXIf8hbc6WjaiRKxxrZHsKz1LllktETkzcfYa0zQEcsgl2xbVFNMR06Xaj2TENxDb01VAUGL
lKhQoyoz57XYNahb1MPgbyQy/4g5WjskZvpVYRBhFFXyUundETx94kKSr1Li58rzkqOBUJesyDL7
JAhdmYWUifr3oeKmtQ1SiIn7YgXEDuXIalMPkLfJxs1QwGgb35XEHtDMAcS/tYqt+LWZQuTYe4zK
vR7B/7xKfwRkgBwjcw6jpTF5oT5txyUFmJ5klRtSj5rJ7eg4CIBpS5FTqfryitvlo6miLqgQR58U
IlAvGLQeyCOccwJJrxk0D6Uc+YYfL6M67rsbofmXvhudG525y+vjUzlGMwt7wJ51nL150Mn3uvMj
SAPnEvVMcIUD0bROom+GS2QIjrk/auZ07mOUgxpE3c6BNUCU0FvgbE61yQ21vDeqcBvJMr9CB5OV
HC6iHVA/MOv7WfYgpCj0QkGZz4bnvDamBZRgwDGtTyo6kL9pkIwyo+heYi9qucE3dMSGGbUGafmI
65bHNKk6lA+cT5kxR2uvnufIQ9Z0726EHK+UDVgVOu+6wfa0NxLmvWRK0KXxE9WIiHMSbyCb432U
9SxXs4Tbltr2R4PgjxYV1g77DAGKDsk6P/EAMxSiRGVcP8ee4RwlSFpMHQqQShiqGmn/liUaVaAZ
v/PUYP6d7A983eVBthD7oH3cIAdtniyk6aMqZ/U/hd8dy4XOkcmrGKJoPz0VjbcbkCe7tHVzgU/T
4dFTnPPQ+G1NAgJNTeKMKYBaA4Ckzjk7SNXstRRpBB3mUWE0WCg9dC7kWSFa81QCjoDmh/4yzrSD
OREk1UiOtLkrTjCk+rUeOh96UWEKX7n70MiZCVrxLNvyXbooTQ+9sZ+tHEWdjPVVHyC5ouUmpr/T
Dz9D4cRM4i1+j2Iroag0htiPrL9tjDws3JKTGkqzC9UG3+4ZRyeZnFPmERzc8UsIIXtLomIFWgQG
4jUwYBvHO2o96y3HrPSdGXmnoh6YWLxw2mR93ChRY3RptfkorXK6t+P4kNbOmSZS/MBl7uqXgNe7
anw2CuK4HpqbizhSJAVpw7h9s1Hutf1OO88JMA1NESTrcY52li+eUQIfj5iNXRoeDSlH0N8Rvh5T
b/1yJPENjCtJToBVkdJSwZh2K3F7WgWJM986tvWtDQxB5mNOjm1isSasSES1OHmkJSQst0aHWWuH
8VgZLrjBmCqytoMIa20qC5qO3rh4cBiw1SNb7pMwiNcTJr6nmYWMm2NImtTWfd+kT6ERNDsGYyT1
02fU1vWbLqwvQTRbZ5N6lpsl5lM3DRR1gGIJdDnO0nsfp+ADd+vkUMjk9xSj6WNa8XO1iaCcHiv/
XUvm4RLU1RW55XyfQjqGPaB/R1SMaB7t0LNftxe9rpNLZsQvJbIwa51KxpQbVwMxtF2NufVOy7x4
i8buC610XTdafXXRi2SGkaybAyffJgKRPEzsHm2t3eYzGiRQSn+lY3hJBSJUcVzgVVmz7Kxk0l1y
ot08o+zS2JSB0KRyz304PHWpKY4RDB0KDypFAnc4atPkmmQN0m/Fb+Gh7A6xP4SkDglUYqNuJdnW
cc1vXRHJbYwdCTrLtbvDA/7YOBNTrW26O0cSHnmtvSv0/MUYLDAaYrrX8PSCjD3M6NQUm6CqEK40
A6UdabG2ZWjp7cHcSd3sL2Zd3Ek5v41Vd9sWghxBhmzirA8XO0F/v0vigRy0fLTJGt5iB8bNq/aa
WSSroou8jec6SgJsAuKiWTCjzfBojigsVYbWnjoHQpJwSSo0nZk/Qf+5ldN40YbsRksxNfPwjdjY
LOibummYUcHOGykZFMxJPsq02uaps2X9bn8PdbjPNPaH0jZIlXv+MWGFfigiYB1u3F9wFnwwoCFH
ZRtQMvFLANw4EIr0UA/iGY85hnaNrKLhEmzNkf8zQRUFrmcPVMYlT9Wa0dHVSWkiLOocO7nF1Sob
CQ6NAagJfsHNqurIzfkNfUY3+r3tVaDM0+EK63HMyt8Q91eYTjnf6/m1aVFAixKkl8qB63dhvMxz
kCBJc+s7BdiGHsXpETDrRDRgnicUV5HNHC94rOnghj8ix2VhHrXdS6w9SAc8ehaIZhemw0cy2eFj
QGVJr3A3waDEv0bR8DMSXrjXjpZTY8pF6dbsRtIAc3VsCpb0mEee47ZQumLip4EYZ2uy3Gh8kuCt
P78mIUCMBpYwwn1043dPoDAYzd3WMQbKzUbIFDRnN8Z4nawkvvTIN2s+EvnSQEBTegQ5hOFd5RDw
ZjEq71UVQ5X03tokOCJt98aE8+D6aIMiDZz59V7ST7fIejmXGpm60Zg72OYqx6RXj2OQVMcUHNyE
UOtKNyH4OiTorcCmPCgs+M9us22bi5OY862HejVy6Dlp/YkFCxkCPx7EFluzW8vo3EsWUHodIeJk
cQqTNJ1xfjCzHz56sZc27EEHpdnedR1SrqODwgPaggfp4ZONfWXlnI1REztvMr5ZbnY799K9Gnn7
Am2dedIHvZlCSDdNhpxxIrk3lcFd5vIoEYoA1WQiMjjF1Dl1WW9c456MWZcXgoCiKZAJKK+lLVIy
4B25Ord2tnkkTukwNC8C2OKupr6OusOD67akL+yaR5azoBt0qvSNUZIabu0S8l712KXIQgkHwh2M
rmPSm+bRDoI7XBySQ5+iVcnim8yZJ4YnQtN6L6BhAwfmbeHn3TbPnHdMUdA5xMlEQjImaWm8t3Zz
W1QW2nrzjOsSnQchuS3BIzfXcW2FyWVJqhW70h2nnd21DnxslhEaI1OOcq/E+ZrFpf2OZpPYWoX+
q2hLava6LICEtGgHNwcvoJPWZsQwZtHAQ8q1ueyNYzgU/tqqCvhuDJOlhGmBpR6ZcPFk6bl/RVp2
U1ZmdagSRUMA8FkajnEew/lG1wfjYCIOcSCetiR2GaiKkauO9N1oz8AZAYQRUJ+MrM3u+yRI93FP
cT1TtMiq8hLw85N10cNsbxQoQYkmQSbXGY+uhH7kez1BH2oIePUNMfMVgty4xKxsY7ZYnux9K5+g
fk/Ri+8M4E0z5EHTyniNXnMPCn7Kon6zaKSJgHRKI0vmPFMPbyYvU3wByicYWTzrOnkR1zaMuxot
SjLV5PzsqJi3o/BhyltoQdhetAMGmOInOZeHuEN62jF+NZOXnIK5SsiciPferY+zVmLp0eUSUwLj
FLYgtwME+08taTQ8C1az7ke3ncXDFTPjsz4TGDqobkpfB0Y2gc3QUrTZq1K8aloyMfWizZTWKWZm
E3B0oghSTgmo/27uTjP8F9HdaCaa0L6e3pq21J4Idy3mzp9zK5q1LRDORgva8ak19tpDVXrHsCRQ
QNo1Z7Jm+s47quild0MwtCkz66fMYpw3skRfpXZRUnaYwW91r0M4vpB2cAiffEY5B29Br20gUAT1
JewtvBzM/JgR3J+8umVswXtDUOnXWj3cZ002wInkcUJp3mtzgWmRdFQUqg+nSVgAJzGJ6ZE43yAz
xnOxYJ8Ysjh6RWfd2XI4DqRHhgjz9XjSgLYHTXND+2Q4Ta15kzo6Y6ffsdx2tQ8TZsHZN5LXMWFa
1WN6I62FDs0SFvrQWO5aA9ccYK/CYBid3Mhd1ZGNyUjevlWWtLbd1L7r0mkpKiZ00bom9Te/Gon+
HKeUCueBsjwujSHwf0r9ISrPFKib9zhpjK01LjLz8PBr4P9xQ/UjjgfCriK7GRPrUfPksNeDyaPu
Ma/8HzICfj3FNVANDcW+Dg3IbRvf5/P0Ms8TFDJ8Ofd9VdyUQjzPcXnQ8ih6zJ1vYhh+jmkAiDYm
lKxJc2w43Xplkrs1BRLEYwE7BASJUY3gFfzT4GfXuL1Yhv7ezkgyFFZwxr1nwkXI9cHeDg8iKIb7
TJe/LAmNRAl1IqgQYNfuZdmjk+Svrnypq8r5mO3HMsnui7FtjliAUAZKR1V0phIkAtKtmX0dmZC2
ZKN+D00wHDqU69HvpQaSlXOwR0EpI7MIohH9lu/aTGXBcOV2mOCeaWD4tkb2jQFr2PUpoq+kidJz
PSQ/MWP9qL2oIavb3LVG2F9KsJQDs6o3+x+B0I2tq6RBMDV6+d77xnij99oW50BAgghn7xsrBAew
RR/avDPa4eBlBTGN7HYlI/i6N8bLMETW0YwsFvzxdS6qgVyCR+ming8j6hrrcZqgHeCEQ9rtWJgq
56KIibJVKn5dTUIcZ4dY4vUQm/UtHF9KF9g9gZ21X8sg+GUVOOqmvfhRujxxMwnr/TS7t1ZukJFO
vZ3QWBV5xHa1D5XG1mAD4gsARR/A+IgSdBvA2+Kp033seCNGD6wHQnrUOGOTARuqgJZN4c0Q1B8J
ZcquK347oYxAyMNBbQEwM9KEgY78MXAiI5qn7YTWqZNQjNNs7INE+6M0YEGF/m4STXVs7Yrh1SaU
C4f4Wy/E6zjMMz5Qd0EB0zjrtXyP5kcJdhFRJU1jxSzIpQccQ8vFfZe12JJI0f//rc9mEgYiqfZ/
12e7+TV8//j+pzrbv3b5lzobjgX/o1sE9q6BoaCLCtr/+bdAm2HiK/qlyKbrPnkN2yYnqOP296XI
5vyPrtOP+d5GtcQx3P8XRTYDr+//VGTTXcPD/ps6m4Xxqun9baoYd/Y4lG1tXeOIfONAuRaJYPzx
AlJdUdxT69Ggq6aIVtXx974ndu+y2LmQ8oLwZLbPYdVAPEZHeUdsgOyGidcVXBithe7sGmTTWxyX
KrOlaGGM3w3GgjiUYtv3gnmbfCaqW9VxQKgl741yh57oc4u4zhY9CJ3mV96Fgvw1CIE2i8R1mFQQ
jb793NYTwsxJCox+PglshQ5t2j2iLoQkumPjsBDBy+qx7DBatKqBI5KoN0k5dhoLmBqhJ6MfxUsX
tU+O1b+0JLO/oce1s8rxJvBDcQx62YLQIZ2oayk5fJZ0sYft2uQwrmO++tPTggghKwj4LOKNc2ja
ZMT74k4juegZsdwEZu+fEawqKGXk9xoGEV1WtKAV9G+955Emms9Ex4cqjOq3ChZaok/XuY6hvg8N
GnSlPPkx1Do8rCBG6PN9Jt8c7FjA5iGJ18wSbt9sPATRwJpD7eFG6E34bjCvTR/TUc9BZMKN82KN
TQz/GxmxdcsSeR1md86c4HVQFSwud0gfs17LzR2mO9zs+nffG6e2Qr4aqUXs6ZJyN1tlCGL6w9WQ
nRR+uM5jyz3LDPcaoJQKvzoJcCw6BoNldsuiHBRTORGZBvK3J+Tb6BQNVToopSmSYAGk46THlS9N
kxgGBNDdpMzFcQ5tvCYBmjtlW649L6MOVw1QX0zq5DalWdKyyG4wyAMdNTt/OA19ke5RW2pWVqfH
JOQsiDEaa79WZldralGza4MrMrqktb3MIkgIHBAAJ8jnqZZcUTxtN+reVHOqPcHNr3Py0Uzw9S6X
A/3An3rsAMsM1BW68nd1owODrbqL90g4Fh0iUUFR73/j0YWMqVH9KBlgiRBQ+DZT8r+5H1OSqvVv
kY1qVORLm9uDzIOOpg+iTdVKA5g5oFR1Ywk4OEXUIvWK8eYsrW9Z7e+SCH2F1smI8ZpV7gUACCxw
pWVoQxW2S2RykojYXA74/lk0204HfFroN2Y8in0szGIbktG+tjxFmeDGFSdmi2ofWWm3wS9OR9nH
lUCNQtFCpi+HA8Q5+rzMne00gGfMs/JblaTi4qv8h7CerDzu33ANfsyjkqW2hhDekDuHIBmp3I7n
cZDRuTW0+jjFrbeTSQgzzZDzi5vAFnRQxf+uWcnVkBRLch0bhtpgDPHD4WBomB/Yln7TJr3Erkvz
dn5SfDO9oroWKPQAZ0YVwkNQZp+HsXXjF/4lts3ioIYrptUCLEAUzdqbTmaq030Ien1dXTw9vMw+
sulZiotQbITxWejcg8mMq42uddU10Xx9H4fVm+nU4TlqknErR9JYjsiaU+h3JPon1wYDNYIwDTIW
EB5GO0lt51d8wAF0lypV0YKccDoNOQIhzE08VD1ZEcLgkPrDVhtYLOnEWPt2AMqQFtAjvDB86To7
feph8VSI4awHE/32rMAFrtK1vYjEfMd1dpPFnTDhOSWDCdQ9LS5x7rifL3mawuyAX+ypZT+PHLMD
sTIw87gNrPEXKiXOYxZBBS8gOJCcGM59OSLdCuWr0d33SavtvQ9nnrEfDh2W55DlADsYZSFOy4ul
tvpYSBQr1ebyftlCfAhvS3TQ/v39NAW4gar3y/dfbz9/uXzotQFHWr76Y3P5anQojorRuFsOsfxk
+fyvI/YWWi9WZj77302fqjMLPfR9ybxChFB6s5+bGgadKN3xsmwtP1pevvbJkD5WpUt+44uE3b++
+trn67Nl7+ULL8/tVdiDj5+8vAfkog7x389AW85r+cHnv1uO8sfm527Lf/nctIL0THfP918n/8eh
v07sv17r5y//us5ln7FVIAi8rWD//8dNWf41VZnHyUHj+e9/9XmBX5f+16H//vnfV7f86z/O9Gv3
zz3/OPxyHl4kOpRy/jnDGknVDSpSyLaYGnd62X95sd1G6Nvl+H+cxPLV1z2qA/tY56AZGALfIgcC
6Nd32sgKOUOhk5iUpAKmorhCmaFzTavSgN4Z2aBrEuSjx/q+0AxK/xNV/LTOxbweS5/msnz69VWH
qOveDbXTX58vbx2183KEr28/jyKilmP9ccQwRqOjtsRpbLLmLDEGVVpKyeBjFbBsag0y2Z/vp0Sj
1SvtoT8+LMMMUbuKapnaZfli2S+MJwPCn7wNsyRgHFB6VBHRlLEtJyXYGON75wfnJkPReRI5Atxq
q7VRebZ6+KF2lxMcKWuu+SYJqOJ+ddF6GQpq88bsTJMeiZVAgM5WnvHMWAOXRx+MlRDDL0/8YiRH
DKCc3nNsCVBO8tDdntXLpFS0lxe3R0r7v739+t2yG08Dkw3ildrzenx1EZETwjvaNcRXffxRxkG7
a1uBxFaAS+vatuRbWLiPVcg0n7iiXdVKG9xVakydUu9e3jbAiGy3Kw+T3FsscdAT7uHxBLBCAy9F
EwDBWvwMI6lc5uQJCXbWaFUG2qQohuhgV5Txpn7gx4Rsutpa3tbdDPPDr45Icsbn5UVWYAOjidm8
GgxEiZiBy7PIKaGzdPNJ6SNvtbx4s4KThd4BwX5Up/556RNYWQZZ17oikAfCbCV7d3TvWimS82TN
JphOIvkRrww3B1+eU7DXMMFAjiEAaFdqpJt7t0Kqf2bp2FmI3TemYSESJayThmQoWnaAUWPLbGCa
mYABpUpjDs2bUbvXlhUJ0xn3LR0fCsOejnEdA263MqRN3aYLMTBzw6NuYU42G6dAmXgb9tmzJbr6
hs/Sz2EkX2Aby5aEwNtaVnWI1eejCfMvN5BLLIlbTthPm8xY2r+2AjdmkVU516G2hs9nQMtuukPU
NyTCcvS7lvvvqYcgO984NvnDArMBHFSfPIonTF25hYOQkPsv6MgnlEQqZMsCJcnnkqUBy7xeKaGb
6ok4hNPKtaIF8ZhYJO2VEliAO+YfL9EU+wiCFvaN1Epjh/AzsqGaat/O5CN3rlM7OKTUF6kO/dkA
l6b412cTThebmOL8ylejYeBVqOZGO8EqEJjOYCO/ri7pj/euBw6R+AyWTaIGlwVs9Hk5Ci6zoJmW
Sw5qCYF9lijGqDa1XN7S4Ip5omt+Pgf1jR8e7dgDuqwEz5YLXra+XpbPOgoxW+lbr6GSyI+VyD3x
Y3nSOtOH8vnPhyj0U8jvRANemNazNKFl6+tluQfLW+ZKJTJtHxaIGbK+/8KdRQv47J+3U66/kebK
1+Wk3+GO6qCPo/TpPzeBqgQrYB6441DuQOhZo0EvrVq9/PW2EtQBrSjcd42DbJ8h/3zBbovljvos
Mv1mT7M4+dIaAd1I81enTy3Q67A7LS8x+ByMznleomlCiHdIcIv+d51kMNxVe1ru36Daz7K1fPb1
tstRtzNbsvmO7e57ByhPhgcGJVdzM0mvhUOGxsVYp/UmlSbigUAexH5izlsuyKZLOxVVaakPOPEJ
gkByRGipmRol+dxoESnT7B2eqZtBN2/90LM35uChcTYheIVCZk/JB62A0UovUZI+SQmEMxIIcRit
Tb5bXUCPuPmM6xQDum+6h+UqPruCRvKwBEcNTrFDdjRChcUbEVyctMPSOjqryBCFzZ8y5bvw+aTV
1ldj8JCuOpGZHAFftCF2Z6OKjez8+2godCC+hWfkPJ2zRjCoNYhrOUoqsFtmtUAmJ0ymcM8LTi5L
60OixwjZ9C99HQAORp9k0+QAxJuBkt7KNJwL9mLjfo4lVUS77Pc4Sd43mQZLYKZgyeIQTTbHrjZT
08PX13V0mMEwrQavKrdiRqUgplRk1OJopSYqqSVI38XNoFPChPYiR7i8N6iJrYKMqTZQPqtlSY3d
NmAgBz7LZl0tsCnXt8jpWESqvfZiQUkozeEmL+xh64ngzk9b+lLbPkkXfpCHeOxydLvi4zwLcX5X
g5ScK2rUOsKcHnwKEvvgddYGDn8QcapNIRDbadXsLiRuGbFRadh9GZfaoHSC2AWfLd/OaTyuW9Hh
NcJYM8/Rcxjm4S7tImwL7R8zduYnU0TGGXleL+FwYwn+MmmGZ0cTJsi7Ekhw3lGDzGaxXU6s9FMg
bJl5qYLqtiUvsNVnj1XK7xi4GJjk4RWN7wlH9w7jGGQ5Bh+8+BggwadGyuWlJDFJQl7/ZQv6ok8e
dBZgKMMmOeAIUnXdKVcvy1Y/Zd0pDMASu3bvHr3h1vNHMD5xjHU8g4eS6kdicfkBvfeYud+9oUWh
LpUOykPQY7rEP+ihkJ/XFtcDqf5R+pCo1aCrXoYC1ORAkmWT9wwz0/wNh7aXSOvQfU1mALceOuee
m710sZvDjoJ9a3nJdE2R6N9YNYDTjtlhuTvFpMZdO1HUHTz01gU1rRPBZnFatnwFQmJO/veHgfpG
E9O50PR4v3xuqlF22fp6WX7mfu27vF+OmiVlvK8NHqA65h+/WzapHCvshPv7c9/lM3z8jkmpg2p3
fmZ6gTF2njfUKhXsB4s7KFXpI+Y/8zWYjeyBAth8SOVD2gba1jJLFJM8lUIDxG2FFjQNoNzOFPyI
ZPEy15gLzjmwr34E813PgB7nGcbp6ELIRo8Uu70tKQvsIGLEJtryf7k7k962sbXPf5VGr5svOB6S
DfRG1mRJlm05VhxvCMWJOc/TIT99/w5TL25V6qIuetuLCIoti9MZnuE/oFxYWwPySY08jnnWfGAP
Bziv8t/LPACuN1FTCoYazaK2V9ByapKansrDiD/TZTajD5BT4HPt99bylB7xGDyC7GyQ3wQOXaTx
dHNx2p5lKV5Nal97Skw9tD9neE+14/J7ZJFHiG5jdhiCJnipjf5VyFne7KiN7uI8cM91WLX0emgv
q5LLLTLLS2EG+gl5YPxx2xiYxIwt0PJLAJaG7NNb69O87me6j0noFq9NNMPD41u5awz12LEf6O+P
jw514dXyi87TvkV0915GjHsAVsP+yycalHpPXF/CV4+lP3+rDTpYReH0uBv783WsovvlIqZu1NAC
iq1T1dbGE9kPE4J4/ckT2Oa2E2TdQG+CZ3eOjWMvI3QG1KXM1BRmX6RvOa7HO1d2xg70WPTmBBQc
1ekCv5LrKBEmGKTMAzYBMvHX3cG+BVZobD0N4WScCmsKf33l5Nr7QTrmdSoSZAmmEvhI20HMjIBQ
qa+MSrCuXWtZhxYDv5d+kO/Lz1HcdVZ5GMhHc8qth1l0EKLVHxgRvkeZXr9SGSzvW9nkEBtFeHPA
W6gHbNcMp7hpxT04pf5LnM6X5QvHClz/4HjdOZoqccaZNPr1AB2veDVpQpIWptmm7XssU51E/nqA
env0I3N8nwUSpalJe8rUXeeVTupp+dYZEMfdMsT6QARAGhl2y720a/2DarR5AR4UHyN0nNfL6RcG
4aXpltcY/qqR63I71ZBuI7f0n5OQAqs/WcVH0dsH1L3Nr9Kba+jDWngIk0Y+h1JDb0V9og+Le0do
yZuG8coWd976ULEgPbeag3Yg8L+PWNrYs8cTzmaFv4mseiZ+ozqK3u3etxhoy/fkUw8IIIu+EW2Z
mwRL64PhB+3T1HmUNtX3ODGqUaM2YDZLJUxzsXOVVhE9NU0IT0V9IsxBnulD8K313QqgXT4eSQyM
R8rEEEzV2Tboj7Tl1L2HEx4oXWCy0Xt5/agHUfPrO4AAkLY73vtcu/5a4uhyKkrq0FkEu2M5Sg87
l9ZWe/Naunp4p3anfIp1BHahwyxHkawBfuLdstKT60Jq1qkVUXV228b59RX0OUWLX/PyAb3CDc7F
ygcmn+s/sEWgJ6AuB1RglUzu96EXQMSEiyiW180MQQMi8dBmH5AK1Of6EjlbaY/Wg2WPqHhyLFQ6
RgMgDRZhXLXE3gZVZy06B1oTnOK4o3Fn2Rn2qsflG4y5snBFK7tzNTT6qQ/AoARzZt4G++vygXaS
012j1/YZqe3qZLdgebqw089lz+MZgCFRum9+EJJTihw7/eKG6BnpgYKA0fW7zB44q8EQ9Y8281eZ
6O1bTYcTyCzfUTM+jwXnuBmSWIOTEl5+fZsfvVRe6VwDLdM2dLPSo2to9pnB5DPW8Wb1eFjLR1Ms
DzFLjuuLU8KYLNMgQx+pdC6loKGxfKRAx6OgOHvDxxU5PCwizqZhj8fUAVVgDuD69ax+Wj7K7PnS
68C7KK2k244pcahnD2hcCYcJPHL73QLhZasrxn6ExghQ3mdjmsw9wZO2m4WVvLghJemCKP9HzqjU
AZq/J5pdrCGMaW14jlxpH7vQk5s4Z3rZs31ebo8wveuAHc7Vbrsasx6JdUxcNI+y1XR0ONGDmu2v
yyfnPqDNOxjGswwAfowToIYOlDSuev3L6KJnt3xsgkJc2v70riXwz4a+cx5GPYxOsgcJ0Qdu9Db3
6cNyLX7lv+lDb726kTZs58LrDik+r4+Gq6HEStnmwxgelhtUk8mtwnlunod2TBGjHKZdlwLAxP2E
nFDdmECEW4921XuAXefaQ139wTW18hTYRkEbue3esCs9Lh+lUneLo4J9Mh/Loxtk+c7QZHmPhY73
LLDko/hq2R993mxMv9G+pT0K9mNXtkj0GdHZSdJ4TRDZfc+95wmLgA+pgVgcfFd7BNpkHqraRrIc
jsBX3H8elu8CgPCpJWHyhf6CC62/l3ugVBrDtocYpL4DOMMe3Jjx5jvzsJlFJI/JDE0ibxHw+fUd
6qSW//ahj2aJzmAy1NK0/Jn6++VjVnhYGr5/uIP9f2c5ZupglP+ppf1wa9vbR9S3P7vuL75jf/zl
H51t4f+XbwrP8DwbmKYw/+U85lrKXkxYruNapm3yiT/3uT3Pw19MeMIxLdviV384j9nGf5mW5/s0
v+mDL35l/+2K9pdn8C8buP9R0F0t46Jr/8///K3JbXue4eq+azk0wD1D982/2o751iS0tEJLUW/G
c2mzfDbIDzAAthpwRigdwCn+dJP+OIP/dERT12laucKicvbbETN8AuxZor0EkCIABTV71aspTqOt
2rUBOcg/Hw73tuqX+53yjeOiuEAO5Fu4t5m27XH7q4/bJS5C7obxv8JOC2iJp9XeyLZ2RrtOc6dr
Nac3Uc/X/+dDeZZn2rrDAXWO9tdDDbCi/LJBoHJq0880Sz8DDQsVhBfS8Ps/H0md9G8XxZEcfOlc
xsDfnhqyinMbOYgbBtroI4GCRExLIqXk9f/T/TP+ZkzH0BWGb3uu74C3AFbx1xtY6bmNNUC1twAz
IySmX726WVeeOEqdnEPU+gDe+d5oOvrFkOncwT1bIQKPZvHwz1ft/5urVngMBFItQ9jeb/fXBcCp
df5Y7X0KFjoOmaKfMJ+RV0ObrrKSl9Z2f2Jw9h9G0HKFv99tYQkhXAo2Plixv94BzXBKyzVKhpCW
3idQoCguYpUzXupOXpoepHgRnpJiviZeDWdai28Ug7bVBA0sthu81zzxJRHpl3++G//+tGzLsXwX
xIz4feqKpuzNLELHr7NbagH0m4XL0ToLOTPd6370+kPf1PwgCSj/ig4odfY8paicV/3w4jkTaXm/
HQn9//nE/u1jclyT5cnFxNkFvfPnGTf3ST/FYAX2Wl83wOShvTX9sJ4myMyjzYxwwWaa3bcKp+v/
sLYYwH/+NjHEn46tfv+n2e55vj1ofVbtpWOBu1Bai5gjrwj7V2Yjr1L3uRWJ3I9CfI/j16IBQfvP
V/9v1huW7H9d/W/L25jmEfVdzmCOQKabrrwKmdzmUsvuEpaEfz6YqRt/v9u+xyLHuHR9cE/ub4Oz
DHLHy8sqRygHua3aPdK7+Bx1kLcTqOWtXSMMUqyHLH7tu8ABhwkyNvPGi9NYYBYHFIj06Uiv5nPK
pqMfMHYsLCLliG5Mq18rUhQ/Hc6h3l9sq7+UCULN5VfJAufHyY2+OtrNg7zOGUq65QlaBzE/2P6S
71Gf78UEDNK6MzF3LifrhVrOXVWir9t6pxBubA3gAiQuH3K6Xl9Z/bmYqcy5jsFYce5KbGaWCQWC
4mLbpKSgUSMDHV1s4aALDnc80eKB2n5+p9non9XTbWzlU1wrrpp1CFD5K33OsdCFQk4/dS78cT0q
wIbmPRiGKL3P63A/BRYKJvO1q/W93f5I++SWufoxtUKLeAxDN5CA1TgQxiWfcP4+SzP5VOPJ9BnC
RsE1xMWz5bQfnlqK1Z3RqX2DkITsrzo70vwAwh6s9CH6FFG8M133oW3bAHzSeDGk2IMb/ZJh8eUg
ag8n6rosHp2Q0Cs6BCYbVFTllN8oUF/thhtEvfo6+g1fME0XI0b8U+9vo8bFeXOPjQQ8nAHpugDv
bEW87mDN0OfKXR5LKVFZzfFaCVjA1O0PnORzRHPZLLUvDlZY9O7zTwg7W7+JPjsXJyjLjVb2RNqT
RAB9hurDp1oB0YQzG1l6nFm/YtJ7Tvyf0kMwwPEQ+BrZJ0z4gx11laQiEYmMx6qk6BQoimzgzVjA
eAzY+ep7w8X35z3OxMcoHfh7v/U3z2lbsrtU4c13uAVFUK+L+Ec9yKONW6g6RDGPl2hUA42WtDpe
PNXvLQRQX8tu1qwfHXWnCH7OknqFm+pXbcQ1BdXGtExvRpLfBhdtEEte8fIky0PSrgyfrRKa1NQY
WBw3a1vvGFOh090FITJ3OQUq32qRhfEZn3Yb5BuYaEMB9cv3oqMtKPsFhBczZ3RXRN22rmIUiurk
lqSI1bE7PopwwOeMw5kWD6sR/oR1zrn8iZ6J8eS4NAg7aDbMq9Ny9m7K9UljuKh9N6nR0YlvJt4L
c13fxpw5Mtknv0OvQBqkDjbkkCzSr2ooU7thKuvirPX0J+cg3ycGzyZmt9/Z8H0x4rxaDf7keGW2
92kyvRrkaydbcm49cCZeqL+mnyJoKnR9A3y9S4v6taUA7wzH2gk/EzVx55xx0GjZm2WGz26Hsk7g
cuhlKQES8DkKefUz5kq5Z7ldhe14tSL2KUNjLa4DJbwyT1t8CtHV8KNbNxBH0CFgcvoIDU8v7UxM
uCxbg9rqI3DMo2QIAWi/kzITq6SbroZ6UCAU9A/E84fYfdZn+k+921/u+jT6dLGjXWUAmwBdhvis
pq9uk9602t7XcffuxIdhYg4MDBcjTG+eVnWIxMud6Nmy/JEQWNKpQ3Bbs3bLB3zgbzVKpL07XD21
ZnYapyUFp25ZHMrgKAH70LrRrHPr1fC7pqOculMFVoncv3FtbLyo0ZIxa5Cwgge95974s9bvRp22
HslYg7hMYcVyO2as22Aq0ctq5IPn9LRcpHnFWJDZJeBGqxVTdP2E3AkzXTZRftcYXbCqOgPrd/r6
ZR1k6+BhdkIHkiU3pvK8gaSbAW+PdPjbAhLBeABjd+92SkUS/hR8RgnWWuewQte+MLewmUccYtI0
787s0GjBmnXlRQW6/JX9EsHBWGmy8jdZlbzKEClQB40KWP3cOFrWm0RjXmUR90qM01VXNe1lQC7B
i+iTT7Ud6Hn26YRir+ncGpY4XDZxFO30H3WgvyTI5Q+68TwG/nHqEwVFLNFk8SAWLo9o6r72fr6j
JXZYBn9PVr5G37mHp67FDKgiKW6GAeHIyEqaJVNK6RAEr8OwjuRQbsqp/wmj0t84pXipC3+6H4Pk
3vAtGFE5ao4ZdU8Iv0G7tcLmte65I2GLqGednzpfc9dNbXwXPfJfwZxSt8Zibd12JrraSW2u9ZEx
b4Xajh5tzAPs0VxBKcpzkS2CFIxkNhiIVUPW7Y5MHwetAsTBu/UQKrszXAGA+qEaN9E7mA2U1vR2
WteG163mwqf7gKBO1NVynWPQxURGXkQgb1whPOQNhO3e9LOmcmvSpV1N7Jk0AX4KHe5LXnOThhTW
b2ZFd1g9VlvL4WADiznME1SsY9B7sMd/PbsyYw4Nc/eJBkvb9I+SxuO6yxv8bH3zlkYTvTY91qgz
IqXdeBjGKtap6xo3/vBs2m0Mc3mk7YtaxBIT2ab88BOHJAlW/XpCw8SnJgbJHwPD0olgd0fkF9Fo
re0c5WrYEhiB9BFWhD+ljo4qJltU5/HVsOkidOJaSKZAFPT4dI7PplrLHXGedScGucgUDUfrzUUu
AUoJj8PpIZsmRr6JoGf0rokJbvVRtc5Vut7PTDJtKUe/uqOLFlmBpak1Vzp+AD5yRiPveCo4E3jy
VJMebO0qP5BodvAlQsQEw3Hb9f0p9BD668LiSyeqGAFCKpgioSBksy+u50mU+xnVYJdinOYTGPTM
5XVRS+fUK2ZF8aLgvC8FHR/bLNsHc/Y+pnx8Nlxv/J6E3l2UikMYTuIdAoQOuULZECelDcvDqvYk
3wgAjvGb12LwCWFzPGmec0T8PdhZuJua9bCrgyp+CGupU6hFWq0zQxuQTQRQI6IC7qPBNdeQGQtt
gybF1Q9ZpCeqmKbMXmO20rUeb1051/dTrQgiKLXr9YymZoU/VyfRcGpznAvrhta3iOtpPZkTcmni
vonwrmzNl2IU8Nzfl5zcZtiP2Ah3vbvDZ9vYhrBvkO05FbFgyXTMJ0c2BSLP5WMqOoQ10OCqKBn7
+HhvoixCOnnyrkY8lfcdyGTEVOa7MO+fdGPgwy79XvqyRzuvj7Xd19teYJchYIajie+h+F13PyCB
nvsi6fFr6baxFUPjqXIcP+2aSZFe/IxRhOzxCK6pUiFDI9lRU73FO4ZSL6auYoP5qAe3N/p03I9O
sn3oPZ493Zj2dxnNXcs4gSkooA405R3lcKhyNFWk/WZr2MBNISu5FqYEWiGJSW0Bs4XXghSaTxco
T1GdLaOda3FAv3Z8pAwRz4hTtoDB7JGGjVEVhkjdJ9PG8Rugx5Pv7dwJypSOv1xI/3rddyU2NwJl
0ibRnX0km+3oTvUpMtpDOYU9O5Lc9njG7zwfXfIRuxynxLa66Oy10aXupnUnhzh2+NbGzLR5Rosl
G/BvtDwIkx4Cnb5Z7F2v0teuGzX7cUhwf0TEvoVO7oPr2429sy+1IKAsD22ri9AxEBWeO5qG+ldI
5Gcg/TK0UId9buqdrY4uum7XOXVM5zX6tBr3wBzMdstOV1glSSZiK52ANxHI0L6fmzndhdQJWM5w
viyKi1nb5m7Oo0Pshda+9611xK6wk1q4DqUZPQA8WFlB+JoFdb6dhvZ7VmsBjtc5qpZm+l5mnb+x
srda4Ditm8CmDbSN6w6zehsBXq8TXzw3jbdkb2IbxBSbJ7jhHszyKR/w3olBVbuBXOsmscHce/h5
hgSIdPRWBobbtLRImVRI6RnmsBt6/+iQPqw837gWJswkbyJM1wiTndhi/a6ym9owf1WXOrwE0HKM
iX+SkuHDXIf5Qa3dMYELmohfq6AgdWfMA2ftWGo1+7tJnCVogg6Y2uGBzCIYR/5uCVthWitMNGfW
fs26iR2WbCYZOkR48/FJ+qK9011/B2WFM7V4QCOa88R4d8s9melAlEX5xJr0tfTC8xLqdglppmd2
coWl+tX0CN7SsLsYq6YEHzRx3XRobj4cYiLlMjCvBVQu28TST4AF2cXYt65i7Rt+0sSgJE0yCIvN
jPSZ+uebXHTaJJ8z/SeC+KTYhFnwqGFbvvILfoSCDdw/2tQmoV1TEGjkDk4zyv4d6U4aH6fI29gk
ptsKkbbEBhQy2D3fT3Th9eR3eaBtgihn4qJYrWElBUgTOKpKtnpVa+nVXYi8hiZ97L7i1fx9LvWr
k+AlFlrpzbS5/+OMjV9OnqYJPzmgp3HXJRilZGQkO7Pg5pbZkzvI8+w6L7knzj6Vw8quWJa6zeDV
5zJQU8yZrw77NIozkCFoiyDFUb84Kg0ZJc4oegGZpM6yreG1KN+05dEaipPm2vk2rOnYBHGBPsDZ
MckvXWdlpAG5HulK6JGaWurOaikvv0IqHHfchHWuIPlCQWmiMw9peWZDVWmp6Px3s9trdswztY1f
IzTssWAB5HoEhbf20DRaNTnPWp1274lqVdK6HQyyhUHP9tDDHsVolWvhkb6IGCqKKdyXOPPRnmGn
hil9sXIfx7HI2IfWeLHG6Rg3BMc9/UUV2ZOgbfM4/sTgXm6SfriktRI8zWj1wo4QJdLKTosjqGle
l2fQgz5A02veR706B7WuFqXKLVR+rEfTV1tMtz6nkVI10I89EDArF7IMsBamn5VBkHS1s+4QaiED
gjIO89AYMgaXOgkTf2hfpbaFyB9UMMV9IhBXyWqVzMfeeXUTv1lp5YSOmXkSNXOidabnWitOrjsd
s7R7NClDTMZ80FAkQQyUT6ivVgVFJxy+j+WrLZq7qp8ydHLFubCiJ5+SngXKjHbmezUglV5B8TQA
Oq2gbd8slaIroroefF3Kb8vJG2rPqWzGq5lTqEjYpIzY/OxQjhxL/lJLc+q8fn9P5Vnlu+Vqbhnw
aSzOQU4txUA4MjeepRELSjDywUrYMTXnURvyNXf+VS0YfVG9ZfodpCVWPonASwwRZUnbtJpEx8va
E4EGQTC5Xk8r3apflmpyHXKrG+dd8wTFM5P0MrWno9qXTThc3Vz8bAbmtErqh5KQHREmokvsHOAL
sgN0yKkEJa7UoQcixvJRu5yvjGD+IrSwPgp3BnKCy6ydVXUMZbAfVdfhn6XSCM+qj9WviYa436Ho
2/dUkoCohbZCoH340dTDRS0l6qlGc78XpXOTWXRLjI8Edf6wFWgoZwXLjPY4WeYDhCbszGJGhSpB
DC2zJ5Ty4rhfkO75qHEVK6iqNMLExt66D3qWjFndkyF4Bqrxpi5TaKqmzKJYdeLseBQzXY1nrwqX
PXiykqiVjeTVZHbUgkLFaKN1LnN2rqU3YHW1uwo6REGCwKohsszXWms/ZZVdar/czqjR+hHTH9gh
yX1U3Mu6xHCF+l5iTADiWhNpaYpeQ/E2iQQh0oy8QxV8nDD6nGyqGmLkrCN8sGn17AyCRFcN7eUl
blRxahXnqAqhG4GJyRTtRSbOUjIEYd9y3LjfiFE+uZDRkCqksBB9yZypWgWm16JmwMALYxLwzkfj
omKAG9O2hHNGWB8pQp5BZEadHVTmFbjTr4qH5ee3ounPA9y9gdqJcFRuzag0Zb5rNbGLW4pzcimf
QZPzLWC9XvAwdkgLt6zqPjcnwYZJXaJsxu8UDzd1M4I9DPJVbxD45Ub+1g3GwzIfUPHjETZk9jEJ
1aQBLM/FD2dG4C9FzYyEptuGch063ldL0GrvQK7TIGD6te4XKwC/vKTaAYr30spAjySfQ0nONsks
wzulC1R6z34/1OGnCFm4nWzGCoG0SHjpfTP2l2yEeFCZ1gZZTOIDA5FUFMhWlYqoIXFelkwrVKWy
TLIyFFAgui731p7aH2m4oPPKvAYwRymNolvhnEaN9CiJWA1EqIBt4AeGKqQ4FfFAnIwhWc8mCymV
uxxZbsybcejg4aGLgXo3hq51P5CD+ljn1VP80ora3yUoVEVIE6RozRokyLpVPkeCaLLogLUF7dlM
+O6a5XVIXoFT4uLWssRkTvajaAbjvOSexSw2ceJF6wwpr7vOzV+bbjqNCTroU9ADzEDv646G6801
ciKGc2jZZ1vmn0uVRtO4aLjx67oSxP665+0cFHqdiK2toDS5bHaEihgLIAcYO6TGvmP6mwQyrTa5
P8ButDxO7mMewFqNEu+nl5LyNjkODxVsiqWSjSoUBRiLe5f6WNVkxMiofT3BUXO3aimZVC+g8ukh
RUbx1Zbis4f47ntw+EuqCLEVfSbVUz6xhSTIppEnv7Vz91hppN5BmZJEwXRbgdmmnIChCkneccmZ
C4tRvextqSCM7lzxs26Br6hiNfAv1lOHiVlYqRIefKTKsKJZjVZNC3o3xKQCvQg+AvPC7vNbM8QU
DbaR5vUPy1xuNZMctZofl2huuVBCr2ldOTZrM0keldncVw/dQtRE2NpuCM34OTRqFA6r7z4NRqQH
H4xJ/xY4hNsVTYAgzN7dGCYGnBJgpYnxqyYgbKLrsb4vC7DratTL9FIji0IInDEr62LXFtM3LSBW
qdz4PPvPoxvixxAF3dHKyEM7YYLDfmjZS1lKG3MfF/kh4dIOSH/rXkVS0Ew/Asv9CrIFs4Sw2Dkh
tBzgJv1d7edvVd0dwirfZqg7SY+h5RT4fBZwbuuPKtPENnIegwHeil59Q/QJ7SqXXDfo2lNrh9hq
pq6GRR5Crs6UHUczNh8kAJWXSc9f83TAYc2R+xTJkkpTZqDyUvmRtnEp3yEYrSG0PeEp15dac23n
7SwdBDBbrNRnqz4ZVpY8Ai4/5tQeemli6T3UZ5gb+BVmQwXEbvC2ovcsvDV65KbrrN1mBmFD0stH
AI36CRG1VTQozV2PzhxyScM+TMYvTW+h9xBDtyXcJj26IRGLK4736tjp1slbBJAr7b0rgR0bYZjs
58rzN5Wefs3r1N6NvZOejGA0d7ZTPBWjF2KZ4ugXUffQks3/1m1NlXirMzv1fTLApDelC2WAF7ho
7qH/VhaDcVj4Rb9enNI9dMlE+L9QjcIC0ucwVc9ZnYnD8iIUD8lh5sBzAMwYVnx9VjxmsQih6qLa
AX5+HUG1XTUR9WIRsdIYdYiCrM5qFyDktBal3qKVkn20iknT5/q3oqKhkCWxcpfD6KZUOODlJU6D
b34z+RvTqp2D9KI/vyw/Syoij6hOv8clwqNZOd1zN+0DACH7sLz77b9W1Fu7EEpFjFjA0bZ7uRF+
RSW1SPTDv16qEXS3gUzhZoBp4xxrhF/ukwJTlqBCfXDo95aWlsz+eoRVj7Fnb6FMF1ov+Rh529EH
omhJudGj+LRoBS8vfZRah6ZV84qC/+Zfv0gCDpSlVDQMNAsPywvlfvPXuz5FohcoNr9xR1Wb1E2b
2RrXTz5QL3YB/dKmhn4p6yTcpgWlwSgQ91FRoE1qxq+WQGXL7rqGxDHO0XrRwwNP6QJa+i6XevWi
i+bEr+VZGH10Z6VZcu9nA3aJcRHfCc9HdrJoUHU3NPM5jrBdRDMq3vh+gXq24bRbm4iARWfyW5q/
XseAUv+l0F4/jRxj+Z8ccQimwq+tR7/wdn3P6YTjVF1mK68uk227lMapUyw/c0nDOr8XT7b2KFO9
fJ7rM0WxaQv695utl9ifriWpobAoAQ1U92c7hZivNJlbCIWUv9Vbp4h+GDI0N+AhLVIAKGXLu0E9
hT/9TMdneAjtN2+co7t0xDJiNN1vmu52W+lDfrQLN8RcBvx/LA+DelneIY/yQuEMH/CKHdxtdXkI
RfaZ0GjfpIrXsvxoedFT/4//omIECj+DvsKil93D9MT6dGJCRe+c4HM6MMrNEqcWJ7PP07PfBYgi
qhdvmj7YjuwVqNPgZTJ35di8OKh2B0057T1kos0IliBMYHHoJl/f9XZyqvM2ZPgFG08rui0V95Mz
GfzEBLTOfNI3nTy7fZMeHcXSsxofX0KWmjUECOLEZjN1Rnho1BRv4wZNqa6y78ZYN+7t+DlXMsZD
ijrIXa5Wm0wtNGWAX3cKv9+y6wRHrjSIcKxB+kknp9xl0jxHYKdpJZp75DAqN/W2APCPfFYQ0A0+
gst8lYDBs01y77FPuuiYZih3xADgqYJr6AqL4qOuOfa0s3udU7DRT0YaoGddS4kxlrcIlgyr1guT
DaUIwJwBBgzurGNerN4tL4Hd/PEudiqcegAQhkZ/P7nVhJlSPRwiuBqHaYz+eLf8zAlfxzCY76ke
g2UNJOVxyBU4C1Ux8uyQ9Dem5mB/abTvk8FtjV226Gl4qqL4LYvq9s6SDU5QzbQ3wu7VTOE5OcjI
T5O+SRnMFB7G8BTE3sHsLdxflKxm5aN3H4rw3iblKbIEv5FK/x54tnI8bRN9H5Xy3a+r6+x0X1NJ
xGhM1n4kLiXzNZPDZBLCh5P16iRQ3vu4wfMQ7Ua9oIbRahp1D/sdrCt1gqH9UROUd03WK63xavNp
VdoqBqi4HkfPuY8mU2wMFxgZyvCeQE8e8GyjlMjeEif/3gqEpxgljuG21PnD77IObpPdwPdG6zFE
UKicHfohchtq0b26AN0cd8RlHlNCRtZuTon1kongtvcqAiPT/dKhXUKR5a4aEEpjQW4SwPwBcsqG
5YKzZrVrxHucWd+amS9p5ujTk2xzY4/lRkSp0XDyr2EVIuUaeV9MP/yOG/R3qzCoez3HKaYgWUgE
B50Qaf+8eRu19DRbh7k2acaZ9HtF3uDMBX9InzrzhB7zG6vQQ6pHzb1m0J5y62pn9v2TWVd4c8t+
2s8QefJGszdwQlBFQRT+oJTc6MXhnPIsC2iyRLMNorpUwGlFfSYmholLlcfWcPgpdfwdos9IJQJZ
8mVwYYbZ9JRtmS39OnS5TcTo9nnQPBv6cA+fjVRNVfQSP/xUpSC5JFQ6FRYvL+46MzhAM8UCzhmv
ja8XGPrgHw/cQu8CEkhE/Ul0oLVTFkiw+Gzd5ilVLlcivcW+/mIRLFI7JGf2ckSwEPf2BuoCzlJC
AkrQUxbK4uxm1ohq7+3a/wVh/ZD/+9+jJW0FMfsLFMzXyQqANfl0BS3D/g1f1ML3svuW8pVVOvti
IleBH4bI69xAVyeEq/LvRHr4UtXYfec59QlVakI+b92b+Qp9TWfTEnVToIgNWKZkBsutDCkz2t46
s0aUXElnCXlUWbg9y0TQZXZILsG2fxIWghiZPgXUG3qCxIQ6Qiilg4wJ1Z4yEca2rb8hiXmTToLP
0qhKB9l2Zrkm5MdPuddOAhjLP4OQDAXo+ttNAUNquLaj8I+/4/JCM0Q6nZvS5Ma1B07UpKSs6pRi
6T0Y7hFl7tBv1lL23vqfj23+m2MbOqBAG/1nF1AsONk/A75ae3AQsa2yfaU63ugjUYFcSzR5HcoM
mumcS3O6CNAikzSuyD3eI/19UFkYbdFL4IcYJdsYYIJrmfruATHMe2lT8vnnsxR/A4X5uqG7ju95
OmpSNA3/epZFAwnQFinDxuMso44E0WvbccUyTDI5qfJaYaR3lejhjPjgqoCM1WP6qcAcccxTzAu6
I32G6SsZMViDm6VyOS8D/Qnd8pY0+S2jVMiY2NomQVmYRO/wlwhunxYIYqirvF2VAzu4EPUb9Ax8
TkKSwgWnQZrwSSNYrF34YXAK8KZKs2qHYPchRL8mVWfpWRFGrgOtONlkDxL28TghsJg7w2XKo59x
MT5+80WGY3j4SZ3nJprxkjUtXE751VRFxligxFsQ30Y3ZDxRHrWml0xG+3++14bSHft9OCIaY1qO
cF1d/A2wWsm41DxKH/sY4ThE7O0NGFXljQuooVErma10Kce8uqdGo+T6phw2jDDPxoABkdRLtgMq
yp4bExmjin8sIEzvW0TYM7VfTyP1nDnP3PwQ4ahBwXu42AEN4P/L3Zk1t61kW/oXoQJzAq8kOErU
ZFGy9YKQLBlAYkokZvz6/qDqulH31O0+0a9dEXYcly2JJIDMnXuv9S1l1bcLgMH9YC5/ysUgHxhV
yt5v5v13szlJ6Vg4Sbot0/ekJV9UWfSrMy7dOlCsMppkcmTt15xRTDQqm9UrP9tr71naRyXovtFm
qHFqEF4zr6nJD2PKYCoHVLUp6+KnWDgRM9N+L22FUGjpt2pm5dGxeCs6QVW4/n1a8Nv3vLU3vgpJ
Uhk9B8PqiCmtut9l+N2uL0ubSgG3LQis1Kzee5t2Y+mYhyDtGHmZ4KwSkNfSEetoJEv2Y2VeKfTo
V9HxcWnN5ba+NWhyoWHgXXth9/Tda1dGfeeKHCqC8VXb3D5VlVhRHXu/rIFyD4ATg5GcA5aJrgzY
D0IWIA4VPAKjtH3ijMg2ZFyC21+qk3q3HTmfR2RTOIu9F4+/ZEIASH78cMcUKkO1j93+gp/0pFaR
gJ8xagAweHS08YYTl0WXl0rmT51+GeP01Of1cD/7eESsnoiOoZ9enJh4tqkBqTF2GhNte/2b2/V/
2FEsz/ZxEfu+F3qrB+DfF7CkR2PiGm1+dNa3vO4GeDlgW6vw0+huKiE5tMInR5GD57Beh3fr9lqv
Sjp31TA0XfE3+t3/VHyHTsgm4bFo2XQk7b+8pG72IQdnVnYsvOSXKuUD5fNpbX0X44wWcT7Fq+Ks
HoeXVXoF7heKdvPqBN7ffDb/w+LuhOitbSwSLpLIv0rP+6wfYr+qs2OXTuSB9zxVODhli4tdoWdG
Kf5bc1Qj/+C3r5m/JEjO27W/4a/6MfQU2xZSQ4Tz9dnss2fbTWccMWjsSNT5GyVu+B8y+dA1WXNQ
yIeW5bh/1eFSYLuMwcf0OOUSwi1TdJQV0NhbuQ1iex1mc6xfCl/sPC7bTUVegh2PZ2G6uIP4QhrU
t3NOUkefBeUO/YTY2ms3KsNljiE3i+izku7YIsyr+/Bl0zKS3ME95vBY1cZGDWF7GvPpWs4S29aC
KtYuNSl5uRuFhhe+hJyFbPPJ1j+MvNC77544kHN2H70c7dyJ6PSFu2GksVa8Kq/Lj0VT9TvVZ+me
xwKkh0yufmnv/TK889MZN/OwkH3F3MIAjZu4ioAXzWPjAArf2pa17LPQeNWqLaIM+S53sPlzLhDr
khW69hy/paIVPbUgNJ5TBrgme0Rqpw+Dz4K8VBU4crRRiVPOUekYp9D0Hqo++eNB4Dv4DmG2BXTl
NqChXU9y3/iaaIOluW1CpZ6KueJwmrNalXM3HXWWfXVjVv+z+vj/1dFkoRSn8vg/Qzov71n19e+M
zv/9Ff9yMvn/CB0CU7DtwNl00L38F6NTWP8wAxPtqAUx06c4pjD+F7JT/MOlALfxj5h4AmyTJ+df
VibnH6YnhGcKlBGma4fi/wnZ+R9VlgD1Z/KNwoAFDIfIf19KOyFReE4AM3uCQtfgRBrKdheZ/cb+
DbnxrX82TkmEsMw7jcnflHj/6Tzgyfc9j8c/5N141l9+eF15dQPWdDnSaENus126m2K8K9n/u4NJ
aDrZ5f4XK/e/XZ+HfxbZ/26m+tsfuxZD/2Z46N3YG+DhL0f9s4dPXN73xmEHmxScSdzeeIrH9W9+
5Lr6/7dq/y9v9C+Gg9xnbhZwpDkSwdYvSNE2WbtLOLMQoylf/u9vzxWr0e2//zgsRzjnhI0v3LWs
v5qqWsQWMhkwkiTdGNMGEQfhOvdTF6bkcQXNJWvzdOfUHNb9MAEW7uTyEpbUqylGa2Yf+UWUINGl
AfCXOzcEhlPC325UvV106UVW4KD9ac1+vwjzNRaDBU3QMvczLe9eup/AnTcTFx5svqiOFW4SgExl
d8gBN8R5E5PUBz3MQOEJBuLi4nGm8mpl5NESjPwm2A/8L2rNE0B18+RiaAfk5W4XKA/TNCc7Tf+f
GKryLiYQA8MCHFRXv5LLANUmm65OoGAaz+LHJIr4x6XP7Gljq+xIsIa5i4WJgAlRupW21tHX79id
ufOcd5Znek/VfMV/SKZWD72r8M6QOQS9ivYixnpre965Iq9otLvfTh3e2YhWEcwQ7VL2l0w1b449
XGmJRvgULoY3vs72KLYCJdtmkRZJKn5MWKve9qPBSttOJEh5w67wP/qM/Rne/URMoYseqR+vUyvV
VimQ4wmHeoAP5LmhJIYbRKoUwjx/wm8O5KrJf1MSfzkGXzc6XAkbh6yPUn6Ddoe0wKAkunN5rMkJ
USPzYk3xRIhiiupl/lkZYG3yctd1ix/1CgFJYVFVo5VVdbZz3fpNILuRRJ+QgvOVL9M19R1mvMQL
6uk6j1m6LYBVD0QPbJBLfTlOeU3UJ/iZ975timjG27EJJdo7xoxzLsudGNVbPHFIEGR7VeQ0Ov5w
9VT5Rd4HuuuuiNbvUzrT1Zy9+7l+YApKZkSLXgZgXqY8JrDQy6G5PCUey5XSE/uewT8BLO7a7e1C
1MdWlMUY9avkqPQREhSOQz5gy6cWKPIkfPNPa/MeTxMeHk4B7peBi+1gdRmMf049ufEQ2yNCFpn9
aXPeQdliv8YEdJuDSaemX7qNXeif0nEnPG0tVvgA9Aw27x2N/nOZ86+hK32BkwBclHDP2Qsx0L7c
kGOltk3AC2lcP94u1QILbUhWNJ99KUJxRDaTM5HgNSOcegwt/YTvkxxGy7qtaQ8Bj4B475hIsQta
cF1h7mg6r6ME7h/EmxQDxMjXsxllsYnSBOM7twxfMDSH7wsNjRhlEmb6MHjge4G/71jjGSURcagP
ynDxOzddBHH4kij7EUHMP2/fyiZnMm5qWCeEZ0xB8QhvTm4G0KKbzg2eco3GeCp4d7FhoVpa8nY9
FDFX8fPTet9Mc/WclyNnM495QtG9WQ1E+hYHdV0zuHNFaKDm1fNmsE1+gKBc9fqvwgAGP6fmETgv
KVzLjbCFPPUmPSDl+Lsh1w9ZNdEM7NtLoLqrUWmiQHo+vu87z8xzpnHEr/uJerNtHsMiw9slZQys
A4Kwtz5xtaA9SapZk+7DwQQSBBNr27i2PA5evenpouakuiBYXHg68b3j2yBCw+p+2KO8y224PC5P
qrX+hu8QiQbqxB7D0T70x+sg+IxbTzOyrXQkwv5RkyxAp28mvTJhSGogGx5eYvTmu94bBTgK8rPR
FjN3IwDQSoqFBOzytN5OQQ0jd7ZZzJI18lRl18J5IRXTZSrJydcr/UcPAJP0eSBTkljnen7plMI9
ZPKIpzFj0Yol/3s5Ikh2bumezGV36T1ah9/2lTLmTTGspHnEjZ24X13LQjXMXJEiYPGfRhhS8VOg
+CgkF9Vd7C/KcNbiMERY6D+lznzgGHRFxTsxv68fM+YMehgPva6uhp2DUSQ3jbJdf3/9tHR7T9Sv
oT1em2G+agQrkRHfM88h9C6bBBnP07Uvk30ish89ImkWVcbxo/tlr0PVflzXGF2+6cy7NtVuSJTY
hNr5qrHm2GhwWTOtkzk5j6Nb0GwtH8uw+RMuIkLpySh1fY5drugy8XG1hJS70HbxgZbYQpqS2GjB
iMIoz6AtLr3JRwGdTyEVvm1TPtZpXdwnRs9KMMoX3Sq8zyWQa2Jx0F6S5aDnifaYwa6Jihczpf2V
CYO1U2YY1+6H/tAs3cucH+EUTdz9vLUErNVmMuZTG+q39SOZG7YY210nvzxNZV7MRKQs32/QMuAQ
NyTufd/wnuremlaeK3Aoh3CBJsadN1vsozQ74ZB1v9iR6a/a6U5LLngYz/HObMtH4bYXtva31El+
6jxd44TdAzOq/HZmG+8FMTMQmw4haqeoQy/T6+JjsXy1leuq5sUYuRgnMCLWK6lz6fQmG7MdmVmc
dsf8MRiZldQKJnWnYqLaRPsoZ04wdagtiNr+wVr576riEUr1vLXG8lFXPBT2ND7gob7DOnJpKs/Y
jKg5i3XnSzt4ybJ7dA3QyF6dopRBsTgRSCgHKIA5AUjBeCVno9y7HqDjHBIr4dbhn1WzUGp2gLQE
bm0BoWgD3kKXcshJPbUzFgIcDZ7YM3NTKCfdfA2xhpDgae5YZQkUVKUdBRmhwRnS17m90ePzknCk
FPl9xwQmKjDIR8EU/NSNYMoLJn+TMh9sxLArkT1uxKwRXSdtsTOZWERsqp+tt+xU6T5IaVtsgNNt
zq+6q4Abx91R2YP9OqZGFHjloYC3bhATeUNoU38j/Ya71NsPVWnfLgaDM7c3YDRlLpGg3i9frAKy
mlxjc7LfRrJq8QZisEMBi9++Pw1kN9XEtNxjqXpMl9RgjXXfp3jt7kHk3g4jAh90eYwLoPhEaRXw
cRZ+uZdh/jwsNN9teJD0kIoPo84ZNfvEWwg4jBtk4iaLtrajxlVyW3MgJR3PhUHIKxrG7iTRKxFH
PfpEdz/2fvzhzkW+zTvjDcIjtY4x82kAtuQ4XyeM3KYSThoL35NBPjr6KFxQjAOCls5+ZUx7ISng
eCsqKjXNFrNfAkS2+tZemntn9EGhLjkYNRafYcI95JDNyBR08gbziFq83PsWMelVBt9UOCZlGRrc
xsLkYi1edmSe93sRqgLzqBmcMAIH54T8dXgOut5FoW1E7A5Ik1Mz2PDrDC4VJZM7Grul/WS1G2/8
YbpNnMViVrumFo39syT9aZt58XvdsAH980VkDRrq2Tu6871tLLfhlL2RPojsygTx7QII4/lIqQ2A
+xPkE9p4apK9NMxXY7U9ZJ06EmJjIjHpCvq3kGsnZBiYWvWh5hCK2M99JjHsyUlFGQk4iWdtQ6jR
nUU4TRivFhHKHzU4+jBNwZ27Cn0zpA7svbKJ61MmU1QT4jTVYh1depBtSvugdGQt0+cgeKji1FKX
TBYnFmCKgo7xcNBlGRHbyjx2K7CsgHRoNO3vlkdzV5NFsmockdX8Rj2G8mMRRFUXzLZEvCCwRGgj
ZybfZF/n3vS5ak93U1WgBEpr1u0l52lhyW2MkKRShxf/fUexUGSCVM7Aiy/QrmQU0lQSsP3glxbJ
fGuNitCHfg3idFfTRYd3lpOEha5sxm1OltDtZMQPhfeZFFzs1q+ZdlfVxcuXYofUhPbYRABU7WW7
GVTgzsmyj7wbCuSjGScQ1N9u6JMuA0hmw+GWyiZYY1IqhrkL7ZY9ZGp2eizgkWGb18wxMNujnSs4
fW1RvokDKVrvAIAjiq3TApTwocxmlgE4Yh4oUVKmgr1sfaqrsUNoyUY8TvkHp6Jha9nraK1xqYVL
fTAcQg6UStjR52XLbSyjzlEwiWpvDxrpxbNx2XUWUmxNiunWqu9EhonGSS0+qxj+FemtT8rsqo0c
4ue87tNDaDWEvveULTY61P2w5j8wywzTnFWxHGRUew45hflHWo0VexujTbsk9t3Gcu66dwh/P3sO
rFvRFOEBb1K3Czhu0Y38LBMbd9ySn7VHaatqmW0am+uKqg0/ETMQH4b+toVNsDXz/rXwhyehGFJb
teBzidNTEmjuAjruj3oFywmLjEYh74xkDVQgzs5T5D3Vs7wSW5busVWSWEmM3ipRswmA2mZrvjZG
kuYGsHTdWXvDxL6HZVbuqCkJCVcYZWTbc9hwuKV9bKqcFPb4utpDIuK9oycMbm3ws8st6MOu8SNT
4slWA2xwo2wPhbP4GxR3excG3ZBYLf4uZllqVu0hlscQGfrF8eIf8aWoPA8xUA1gPc7TqBrOKCmR
xNcIrpHBDYlcOHMID0FxV53404dYujUAzkezNLi7JOzIGpoBnmE2cdzXEAQmeuvwh+/M3YnKqkbQ
6jPziFM/kuEauTZ6txTC5LpOPNfhGN6PC561jJZB2o/z1m9J0MidINh3pv3s2e69EUwfrkZXKCwC
korkTo7heKo01Xbhj4dSTR+B54UsijxnVgt7eYwrzu4B4cl8utzuhDrWUjI7c5OQhMeSE51LqAs2
CU5xbXc7devjJvV49Hs/Wsoh2GDjDNfTJrdnmMvtlKwuLA/J5LjeaQUYHsszDzC6dvzs/ZhyYtRW
yASf1XKL64uC0nDO/TScFoNaP22QanKp0hripG8dq8D0ttBM9kNLvwFLnYFYnpGJwFxukm4d5Df1
qC5dURCN5c8HO6bmy1ROEtiiI7CwasIQ6FfOr8pSO20NOUDP4kMY6dsod3n2WxMtg3OTi+417zUe
KFYS65xbLjjq+JZR924JpoMxNGjP8xIzdvOVz/OJQM5qC6VWIZ01Z9Z/7l/6hbSDq1/mzGQMK+dp
rtVjnRnvKinFhjq73ZRmw3biblEHsqdR5mxaP3zqiGSM7oHxwc3U+hMbE0M0VdArqKzqILJmv+QC
nwz8UaJnn4gmcBHCEyFp1/mHdBLU6JVLOJqrmKvZ+Y/KpXOYL/MxjlG+BG7k999uveBGw7sevBdj
EtVh8T2YXFZ5Zwe0wHBFowDpil1ZZd7OaLZ1ny04QfuvslVPQ5n+EFX8UgHs2sIG4MieVj6kFhZV
Ydw4JlqWMnX1KQOpoTrPjorKr/dxsCPdjIJnRKUSgnrWebDcqMXZFrAvD3y6txMCOHw3F8R0DLTM
Wh6ksvZ94UxgzHk1hR8cXQ80wOItxzqRFwO+fSS5bFS1zoMyCl7lKh5GGr3Rs+EeXE4okcjLfVk0
V7OifzKBiosnucCbHNwoIczVZ9pOA6bvdrPieNcNVRj1FPY4ulkEY2UwaB0eOlRFdIdYxHvTf/Ep
kvbWytvQvd4Kt/dvGI+fsgeyVIfjnGIKK2UPFMNvInkQIAuZ7fBxYdWkRhIIBooFbQqq1wOHI8J3
Gys+F/GEKiKOijKv8GDUjEoCcVUYU/fr+S73GtRizatNBwPzdbpNK5Y3KYNDbM4h4eG8g0bdIRbx
WV2K9LaQlD+QWokYsRlytatF2ITdSqTTUM53udAhCwqmJCfzDzP5O+h/3QjzQbUdW/wQc8YSlsYZ
nh23RcyMxz0nX2bqJtReWbp6ZwAKzuU8Yu+pp6Ph6C3krRHXl3Jeeylu+2YkTtHQ1cF1l/qmztGB
yoVhrKmM0+DJJ5EY5YmJ6aPTOEyPKILidanPTXE243pvTLLlmZNUrCK2GHvR+XWIgCZhNfEYLZJD
My/OR9rCSG7VvS1SHNuxDuE+Yj2yRr1n/ubyOIeXsVz0qR8LWCv2fdGQVzotduTCOziokt21nE1G
1CkNp+aGBYeD/bpXo1zACsgxTaacmsKQDdtrseDNsUBHJwghGpfmtV4I1e5dak3M6tG0cIS3YANt
bZ8wYSHiB9xGUTm2zrYkz32voIRqvB71tMz3mGlfY1kDTrShQhZzela45La1cPSpGb/XRXkd1hcf
WnSKfaJnQFskhzEesKzbJaGDLq3WxnuNUVLv7AkHqq8/VWn8IpMhiNp8Ks5Lzq5QeOFuXD9A29Mn
q6WssOpgr0KJhHB2kYxiDGYwS2QQa6+VEhjZViHpnC1yM5fPtMoJusWqsy9BiMiJ+KsZMLlXPqYG
XcM2ZMccp5qKJY8knTY+mWo/+ozSuWvwt5D/+e3HcE0D2A0603kAtOmu91eHrvdgusG8scqm2I3c
OYVBmOzc/vZxJJxLQLFhQv+2AMGdECKVa0hc9S9fW+MtPrBinnDN6lNdWua5A0W4IXiQZ8Uq/lS+
P2zJs+33nkdZHvddt2st7nlu7umGju+n1zc0BQucIijKLoVj3A9SI5iYbqvKwsA62fmDq4yPClFg
kovINtV7qLGpjIkujmxF1jl5840/9oIAXxQswARKd7imsZ56EgkEqdLHTmw4AtmHYp7Ti6XBGrXc
c7wVqqx+fMwcDI0uBwhQyqjbw/yzmljf55DY0upaL9OuFCreDh55gg0syW1DZsIWBDjTY2/aOtZA
5oYob70QYR+nHwgWuKkwh+N2sSvjWRBbhAMD9BB03HRH8hY7oybMU/t0gsCEsgAlBIEyXfz+zmYX
PLcBkdlTw8dr57/HcYLnMZePkHQRg8gDXRTYk/iGU1KN1100M0KgrhV6/XZBA9Z74cYWaxNwoTde
j839aAeKkpgBNwCL69i5xoYgJZg5FruE1a+1NfHc2vLvR4MGdGeeirDelkP5bHx6MTFaSyewQS64
ElLvEfvNvlMOHlvA9t6QwqRRp95t3hvvNBMdR4+UI3nrxR9+TKqwDO4orsg007sl9HrKArSliY91
aXJu/AJPjiDNs+qsW0KVNm1DEmzL8z7yLoJav+faxrUSspzSG+037a7Ww2do01LOrOKOgezWyxMK
d9nCAXia/FvHnw1a/JOx6zw8a4RkY5zUeHF9HIKKfJ6gt54NYAt20IJEXg8ZqWFFppc+JlV68nRt
0RlIa2pp5zXOoZtCxgnsmaFNbzxSob4rouLmfn4Fl3DLnOCxtVjsRuOsEINsFriqUz6r7ajqIyZU
fAJT/U5j8DWbnOfFcJ9HwNNZN14MZo6b3AmJFFjTBbjj38mB/OEa1S8XjE6UG/ombHszmtHj0wBD
l24whyb9A3i82OSLZ+zQoHX0sX52DfpQlYW3JffCpnbq345hEjaiWc+0w2+oKizrrZkDPhaXhJ6O
/c7OXRqeNSt5Xy6rsWPrIa7HvMS6oDPOwMTbF5yvzJhMBRQbLeeYscRvmF6I19pZHGvx7k0RyiVi
vFwIs274g1wG/HUcAg2+C4wlc0MecH7QGAA6jzGLLzURXJ2dRfo080huQ/wiB9NE2DMGpdgqKcfH
eiB1WUxvNsIHDtr3Lf2lnYTfh6BteuAgKeifH5H40muy/Qtgp+Uyt+KVwPufpj9k+FApnRCZjju3
uks7ctu+pS2D5ORuJj1FJ441P2ebSTHCkZjAkoBWlkb1QElnSmxK2YfO5+muxfEbZausoURuLV3O
fsvctFEnBJbCsP5hDU4Ad5uOHuBAGVX+rE42tvy9H3f4iMqDWX6NQ/hRBc6DYfOYe2HzC3H9zNXh
tBM8o+zg50mEy0U4M0pOsBlQGC10posAPTp3PaIkesrrwbZzjl6MZtbisSocC+9m+Ug6NpdQskBO
KSlbuc9pv6csEZZ4HqzkSTc9DdRhTKNZnb8LlqahRWSNQ3HjGY9tRSKN0YiHSQJcw7CrHn3ztOKh
4NVn+1abq4o7e5V9k5wNC/tPPgPzrM30Bs0QyjLtX71mdI+F+0BbIDtouNs3JbWLy4ipaZSNjDN/
GgS2Ij/oT3VX6MPSJvLgWgcZLMYFbc1zOk+fpF2s1IZ0vqHY06j2060xlWGEVHHaxJzm+wm+IBG7
bLoJF8LGBvL9mQUYdmkA6mftXUsjS06O6yVH4xWs5Gx1tAp0QDog/atmrVO/98LE4BtI+wkFALvB
5N8lHlt20Od3zioWLmmq7grv0jgB2huPDAFDiWf4ri3Pc5pyEYG4xS2z0YkxosnF+17oUSyglh/j
x85DUtak2cf3rWvILUd8s/DMTd6sFeiqQxmNP4XlUgg54a1ZEgtoVV2EmesuW5I91oaOcWCMpU4N
b+4k7oLBpKGwPuecV/44mutuyw+dWfSVG6IkkxSDOd82bGHZSFU7UTynh++7YSjC53B9jfVabjX5
AmOG1kVTrxURfcRG1nUEZIGZ2EwjtAu3hPfyfHjuEekj31Kxm6UrNZnk6H0P3RMfBTQIW4bv4ciY
FJndThXBfJQ5FYAUZboxrX5diGQVxS79jgIDcu/+cGgsnkWNG6Mudiw/3S4j243mP0c1qNcESAGN
AKuzNis5sht/JPqhs0WeTESicYQ+k2fQKRfqE16kzXnDXkbj2BnVJmw4PnH2Wr30UJAm809mKWsX
pqE4D+Jsdf4niNPw7LQJKCXbhdgh8Id8/1ffDhYWTttioD9l+zDOsMKtqeYFpUBmskV0yQBkyCGz
ZaQ63ionqCJjVldkTfnJyo9ierQNnlnZlR6u51Ztqmkm3ihgtU6sV1KLb5hX4sUdwMXLlDaFjVju
XplOckL3lhCkFMPxTzj1sD8etTE9EFcraFiU2X1nFl+Fyy4z+ZpULMpHP7aBh0jnoE3MKIX7q87T
6XHxZo6S2UNKZ2afLPKzMgVjUjtgamPBO+rjN28wBON+J9iq8m0egYYMY0HVKC5VGi1LH8KT6OQd
uugCQy408yRrXonSpBvFYco447lusb/JnzOvnGeylzee5mynkjDKcg6tbNq3Nbw9+vpOt+vh1R1E
7f8eGcB7dsEzi5WEZPVkX42y+CXqBskpG9ri3TtKm2x44PZSRxIineHSg73zp++GG9nhXUUX8TBw
jtgAzf5VVc2B1v/nShsyuspC6m7Sektxg5Qhc40sWTgdJvFr0hnGmxj2wukAJS3PdYP1C8/GV8hc
PjJaWp30e1UnNKQ1Wi2uHCiQGa1Grsx8mOfem53Zy9kkkY0XxXG/onVuZc2tqlKGSOXQnhqV35Wq
sQ9ka/cUJO2+dhhgWfHwTqJv9Tz1tGIJnDjQ17pWs6pPY2ZvbSrW7eTkztYMmX9ipTzHLTZhGmPA
BWd59LDjHqhu1i445iaY5yk27V2l3PhqczxTgwvHLU6fLVfHERtfQBk4u6eYX7Wu7piOn2Mf5MII
KeKcVMEF/2p3o0rgWV1PB68orMPI3RgV3Lz7OCe2viaZ5VAaDD/dKr918vmPzUAk6glFg78OQM/N
q59VyrAztCeaQ0z5cV7tkVWO4J9CHJN1fAAbQHVk24dJgkoziQhgTlQXTGxJDJBGb6I2ySQ3zaqd
sHYeoGXOjdX4Q5nwYXzc+icKm3CrmfVBtm+ehLvDh+wf+jp8GG0anf4ycQgP/GNlOIDp5XCfu6N1
Vku5IqzsXbWQiZJxHkoaL9hbhbhXOHo5doRpe/7+DXYiOZtWlZKHUi3/9Z+2yQ1mtW6H81C5/r6p
2rt/finzQ/7q+982nV6cn9/fITOfZUzSE2IFThaETHXukEE5AC00rd9Wll22d2R8NRPlnZbq8kzq
nL4vRgf7TpU4B0425RbPfogCBeNxyBOwdZQ14xlS4dEincOoku0kk/swJdb1yV9qAkNaghhmwc1S
2R9VJ77yxzkxrFPWFeVezfG9auH5p+HywHvIzqbqua/XmF0yAJQ5hPeAg6AnBXhaV091lTE9Jlck
RwDz5XmsYyXwa4RtOfN9ft4Piw2d5IIf8bjBPxneGqN7qjy06FKpXwQtdXQSxl8Sp3wJg/9iYos9
jAG0PlJRCZgLnUuiSZCaC66hky3XSY39nrk+IT19lt+U5XQIiXmLSoVe3MYBcGlqCdRKTVAAOOvZ
lEylhJpHMq/O4pzKOn8iTkDvcaleJxthxhqEtqD7Ym2GR2iV/WtXx7d+rn7MucGY1u4efA11dfRJ
eySH94aeVIXebIBbWAze2bANlhhEtycH3d/Ww8vJH9GKuyvsqP5Da5Ei3Stew7oE0ELorhcrLi8G
wp5OaQOMRoIbXJ90F3keubDZEyipu2EUYpPSOdxZsKjOTPFPjcl0ebRJ7cbQxMA+Iaq2ZOSOtCrw
Z3bhECnYmI3QTEFz3fWAEXTSdneOaZeHZQH6QhstPLSM1eg+eP0VlY7k4I27PrPViQZgdp+aJCEU
244T6bk25q+5CvJXBBWkHlrnIU2mU9Wi/SBtYNiuCdLb2aOXVw3dgJ8CE3hecbOj1to0BXyzvk0Z
fak82fkxcWg9qKIoV+qTwEexV2nwpBQZ3lIxxQVj9uDKVYY0pJ68cSdvX5Tax6hHdgecjD9YN7Ci
I0IO13jepf4jHZT24/y7TxtkRZl76wnvhtlbRGOIZqRFUDOdpVdkeemOiKJnbmLvzp2tmAoaxW6X
Lu4P/yEwsv6xz0yO3QQ9lCYsNMdEq93WsR8RHyROVekzwMZDVTDdOmv0qDwqg7jEoTuCcytomnEg
P2pAFgCHzOwEgyQ8D0McnhqnTbEF8Da4/ctTEvrOTW3WLWeQEPROHy+HKbedC0bnYJ87Ay6hmAm7
TC9t48Z36KHsnbal+SCsuCJG2amOC9MeFC5QO8hvSJ4s+pCRZ+F9oQOLRdfwjCcHpOVgUM7D15l+
dC6jdW102XPjGtCIdWM+92EzbxMXaAWSHb1tRE0BvHLbQYRMJyvmQOXyhIG9ivXLyDFmW8pcv4Ra
c4d7mXpJYmpTQDnVS9cwRAIZWbwQK5DTKWAubGpVQCZs5cs3DN6edfpCLxTRnJUnL/HMfKmjSL1O
FSKCQobBlYWJhnyrxBV5FUA67KsPmOIB6dXklgbIowKNIvH7jzJdbLJianM3ZT/7wieOamS2HocG
o8XGeMDb5p0yvx3v4sQd7jpMM3djpZzbPmWOuf7/XUOCmQpLUsAL4V1aq7vRUhyt3g9eujy4diO6
yGr5KKYxi/p8HS8YFrlNQfJLLkB6ihRjqJu0IvIn1+JTktO+HjNN5hBQ82DgQhC/YUVo3X4zr5wx
g2iPNrXv7pqa2ag2rfliU5fQGCH0PO/Kd2Nebk3Tqh+kL8fDou5GkFSHosnFw8IrNqR/WyXyHEqi
MkuP5ZgJcEnvNWQ9Gyp0Ubz+ONfiBl5bzEbERNBVKCXcylsFOxA76lTTADd2Okt9dAFiuHjuwPRk
jPHVLp0TQap56hIy9nS9HMDkMa3x8gcU68dejxLKAM99vLDIDwPzZAgxt3EdjNtuOceN8Hc09qns
KKfYBLo3UMQAQqXbknalP4NY0nDLsbmyaieFwjRd9jrqq5LzEZk+GfG3m44pyXZEDsriziJSDe1t
g5EP20nD1M8/LAlCLIRgCoEAqJggBauEitJfiWEU7AU+oE4Ey63j+f+LsvNobluLuux/6TmqkMMU
BEkwiyIVJyglI+eMX98L7q76nmm1VT1x6dnPJgFc3HDO3mvrh4jNJocma2UqY7sjpoYURErAJwI6
93S+dnWFlVH1zHxVmKG8YUIYXIYfoV0p/KihRMQ6rXpg0ofBAD+UEd5iqwZOJi0JNLfVdc70Q+aI
I/sQgo04OUBWZuv3UOtSeefDxbUVimJM2xOIy3LcchSS/fBxmrrp3qeMsDdKtC2ZInqHOujhC+Aa
aElY2CKJW2T5jLwIEqYSv1rEbWng/aEmwEVOmyRopjtjkmQqdQdTlGLAvvpq7Ft1n4Qd+zzSPLbq
jMHFMoHpXxwhoMBQ0DX5RFcQoaqiPGFb+hqT6iFAyMzIGk96QbN80CTlIEzMuEFNEFHNrOUm8ILA
PVKrbatoT9oeRQFce/j++xNCi8FgOrZEnRQ8UfWWow4cVxy7p3ygPzKK1rgIW/gQ6kC4i+px9JCN
U6OCDq4DGjZtQWaxEHRkbQXtfkBetjFHPBqRmQNn6KWjP3ndqmW80VqPFwpJYVeOdRJqI31XDfAD
moG8S6nq6jWUoSXtWJIE0ERsNUMA9DWixMt9qAUWsndKxmtAdXfjkLI0VJLqsoY+Y+l8yQNlhpAJ
bmVUR0sGH6ECoVllpZmsvVgpl5aHuKrR/W1rpiyeRXWuFU7AmJkrzKz4RYQsUJxpGOjFkiDHzmZk
MHYA1ZpVPySECtU60XocHLmTdpXqwjooJ9dIUp9yAQqCTlujSdXPgo5LrWy1ZNlyPatENg6agRw3
yTp9GYuco0tRRhku+McJd92+njheCMqYLlNdpazjWVQJEeMt+hTdeBdFj4SlJtuYXGFdlPWdpTf7
MdIaV42iOy0fqZIkvo5XRm03RthzFmr8RNr5eSvtpo7+YDEv/r9/7/cvUIClnTdZyNK0aqRYnYIZ
TnVDcSu9dn0NWD0yNhNnYBWtVCiWG2UYxV04/8Hvn+SMNn9maXNFHCK0eQCep567Zq1hNvcdlAr6
NpxsVKLmuXvukbtfyQPdhI50lz2br92HtZdoFwZPkrDCikphN3XUR44L6rlkIKjL/myOB+9Nieym
P9fl2kJLiC2Jssq4IDw2sGzpxe9WmEpd0U3W+EA/+I1TftH5q8joJc4buZ0+AvWoj9OLgW8+XiCy
w/Rj2RXl6wdjH66mgyCuBPcRyE8eUeS2p1MaLawrLULx3djIx0hZKJf4XTdWJJNOgE/XAyRYJ/ss
rjGFtvJgFKcucPSz/6imbl2+d8WBCaGmxcg6Qisz20n1cgS2KDutDwXGbg8oo1PfpmzNMAOoGmLk
qpJVtPeSNVIY+b58z0W7ddPkYBpXQfjg0hHnrZSHGEBqvKTG1H+WG4Ql4OkAb5JsflSRaYHy2xbQ
36/phV23mm1GmCTIFZk7znhI2k32GD0Kr0gJKCVhe1jm61ZbKo/qeyLvZMIShsUUfDUH5cEibdpJ
3BZ0k+H6NBPtblfu0beBn4peu7e0s5Vz4Jh3XNy4UD+Gdf9UQA95Dq7to7SqlAVS24NATRoG7YVV
DQnRmhOntEQu0mHYtItFlaDCsLMHESB+YwvXSLAHSAndsmscrzlOp7p3or0FW2iG8VCuBNy16KNF
vZ0uvYv9JV/R7BGiJd2tHXkCPBtIiPv0UTpp14xsQv3cyi4+OO+gkrpsdy2pryvrIp6NKyw2mYEj
bETGdek8w9kAFUVtOFoI+3RnHigcc5C8RptkmEeAz4ljdP0nGnbdCmTgoXwRzsM2QaG/TjfTUt09
IJxcBgcSzsonmEcIaqgmf9Rsed+g/h/Fo/RJbClCZKfE5nCqWONesUM8MQGnyiYvlhIgW3WNEqNh
UT1amwDxdb0wNmNqi8omegBE0nKSBbRCkZlX1Wmv5So7cg5HSzAuBHEbPCazrtrhidS0WCqn3st2
tPUvw4Owjo7aOtwYD1V2p4Ub3Xc833mSzvKdt2FvGmMXfwJiHX9Vu3TBNEie8FxbXfkq645dv9RO
/lztPMqAT8AKHeEewmuGjs1u3CBYoSYJjsNbsq0Oxl2xfoN4Wu+VdbFElVs6pjM8xa8YQi7GGY1L
/qzaObVofwkHKvSXgblofkW/AEsgnsCxigjxKCp3jSvtKPr0r0xlyjt9vllQjwJ8TfU7QZZ3hBkk
otR0sfW9a/CAX/MHyIc7qK/qtdmZPXIHV3qvX8V4SaPVWgqHciPClUTduxgW5nO5MS9SsOg/dBtL
87o9pZfZ0YMUd7JFN74kvStcqRVFDY+UcpB4VVfyR/0cvXm0qZbGWjtPhl09FaBJL5wTp1/gn5vE
TffiRTlb5wDMUG17m4kC8pE7xGE9Akxk1++C6jRrthvZkjaRvg22+Ul/7lfGq7evdv46c4tf9Srw
FtF7OXeabCvdGXRP+Mch8IFHwrbr0qcj7Pk+OSfUulYYvJMH6vbPIsi4U6Q6GpsmnDYukXGIkZHW
9b988aCi121ZEm3jEx3nOGKAOfZIa5RFwwx0xbNQstYwaMBAwmcF6p45GnvP1PaUDXfeLh6DN8HA
a7SoPzixDkvCBlEn0oyFVLSsXekuQH28huKi79p9WPGwGUwZqByWpln7YJun4iw2VAkdIkyzEBLn
2tAWCKCR1+nLeus9qMVCHRdidY8gcpjuhItM3/E+ekDPLVAKtgnFq9WldABGQnPOpRsL2Pq9+4AN
fCgip3Pg/uyFy3Bn7acTkJSYHcPB2vvawfsC7h7tiWGmAkxH9MqKKLF3e9auxp3x4l9YEl6MjfIp
7GtA1jb0QMSUtLx4oQO3esSuPdghStGFeLKWmBkWwYv+C3jS2fBpvtryi0ShH14iQ5UeqSsdLd8O
1zRyrW3to1NYIAAWFceylualSp3ql+gvhW30KvJI76WNdCrbt2ifPkGFpGrnoVcGfrLg1IZMJnf4
j7w5JUxlo+eWzIdiv1Y3BLz7m3RcRb+s5hHkt+lo5M03KkCFBY1ewYIT6fBmqahrnfYl3dSFS0sJ
TQVsJ3EjHGjBorIeHQWxDA0QdzoHGewaG+yx0/SLYGkgzT4roy2vmkfrIInrYocJUjPscj3s9bXF
ayKdhOd42bhs3eW78Ms/YBk2P8VuozOn3o2SjXahdYx0jU6YTZD6kbnNjh5nyiWWD11jj/1Czhak
0yy6YJkfsxfrmT26tC8F2zAWs//5jTo/clzvUzvGhJ3cxapdEc3BMaV5twDD4u4RD5XHtOAIZ/3i
d2d92E67xKnX9cLHALQuD8SVvmdP8nV8JkvbfKf0E2zNXXZMiYp/CR6LcVl/8MpJ4Ll2yrtwz91d
SVsgT9wwoz9xI6ZyEdZOeI0DMsPOEdxgaSPTRmsoa/KUeKdt5UkMt7q5HDYzwc7uXAlQ+LJ+btwG
5a4JVdDWPz2yUAanXujE3wA2P3S/GtH1qH3J1ILW2WONYHDRPQgvE3e6W/Ycxk7mLlToNy2z8T7Z
JdnOcy3O/jaodVd9V61ze0KYmA/jYlzVH95GgekerqAaa67Qr+oHuOL4F/GqI1FNuXk7DIrjUg5p
P7v9SWv3erDGjSHvjV85Yzu0Nc02DvTktXPLci9A5XIQEmuP1blHJv+eoblcQoMc7gh7R1KDstZA
mWyr+ZIXM1sXa9NNG7eaToyw+g46hgQ5T1zQsEL+0O6SxjGxImVb+Z7/3xDgHC+oPo33Q7cz4tWs
rQTag2cS+GOwIjLD1Lac2UP9zE4hyh90lZhYpzavHCSF9sCGrfiq7hvr0kTQt9baa5RupDMTFPIn
MHEUBbP7+hSeMjyV275c+pf2KS7XMY0XjTkK45BjbEw2LsWHCPCORf9ROw0KPpUVp2KUAbrr58cy
BrUGiM9GhRQe/TfzVT4wSSRf0bl7Najdud1Sec335SbYtrvmRb0vkvVIRxhN6UXJA8z28L0XAdDo
1CmWpeFar026BhbcpTvi5MfsRJo8FkByNryTP13yz+K1CHBugA4hbIet+ZevLbF7ZL/wdqXqF96y
8RnvIjYssmtQySEcnAXfhd2sjFMl2+KWMuk1W4ftrr7Q7fSeBLIyDtOvfK9f8ufIXHiuefXZfm2z
RzyoC+IyoCMkh0JzCh4W1hF9UfKy8pQYbOdSWlQoUBbJA/u4JnvzQV9RGj0M1PWe+J6YQzEPsHxt
Y3TdcF7u6bh5xZPWnYW79IJTBjop23G61xFS0XfEntMXC1uJMWIHdpMapbcTn9CtXGpOHVuBXA16
7UfTJSiJ29dNC+2sHdDRR4/jCuS4+s7AF7ZdsmXfiuHHoWCevYI0r77afe1IvDIsT6jqEOQ/ZkzV
W89l3+Kk53inVI62yrfJytyEB3Nf4AUz2QUvjAMQsXjpv/LOJLsu3xZYYNR1I9rFRZ+2RbSa/bYx
CvZlZV09rDGMNm2rHY3UHnbU1alTqK6Hgw+EJm8EcSwX2r/+q8SExY4qcjCWZLsYhumjJzlT/vki
vBbDKzTALnHKZ6rOvrDx4MKwgiBRQEjN9myoroNars37tlh6Ptv6JqPtRhKvbX3yMFhVY7bxHGg2
si0c0uvwQB5492oRJbNVA5sq+yd4XO2KoYXupES4+F1Fy29F5K/LY/QAGC04tYf1LmDjJ68oBJtQ
eR94QeFOdyt1m579NSJbk/lzm2ySff7WEYC7S67+EURMbrFXahHsfFEIuFff6c9wEGXDai6xyVh7
FMu+HSMW34Z32T1fW7oTX8WzcqWYwcfijuKM8ILXp0ORjJx9lzs8XGGXvFK746CQfNXeDgHJ3GW/
+p/MxqmwRVHVHM0nDLvv0a/KjWjpbYql+uHtTcyaHmc+9sh2frDu8TLOYYX7fgv7WXPqZfCZRvSw
OA+5pKXzHlXbaMkaxXhpnykVsF63z5Q+mnJRYWxxZMc/qffCS7oSP8RxBcdxJvjfxcyHCD+55c1b
RH3po/rFqtWXDoEhee30m6BzlKX34e3qJ7/aRYh5N/JecIxtis0tcMrObs2NuCrhHTET8YZys38h
oRfIBN/iAzHQSjjesNLW1rk6Nw+IOZ/MEYAr6arzm86xjOyhffDGrpocB3aXCfEoTvI+UuDz7a+u
QGW5YtuEPptVnlyjc6Dsk0/tmdF5H75569S1PGcIHWtnHCX8hZ/0FhBdkLVGVE6+NBSk8Lb6KuxF
t8Qov7RGO3SY/fUdrRMnODCshnoZbeptgAX+TrrMk80sEuMMZ2ykOyLeqPfRYVhTz/OPhIM9P5eg
QBuHsg9NWzznLIzlK6gcSNor9cjA4SEFZ3kXfGF/Ne8TCES/QMZ9sAgIF2mVvWTXMSUEcKGfvfWw
MS7MUbwUxiddt72yH7cRRuGXGHRDspgu/GPDS+M77bSBtEzxdowWwYYdsfeFcpzjOtrb6EvliMHO
CMITVqsD9irxnlnehypuU4vEA3PNj/kbcnRrP9c3Bbo+S+/evwS8T7b3lHwxhrtnttDjFj2meA5P
TEdkZghYzmzaXfVT/aS91E9Mj8G9uMNIcFeu+ifOruoh20srY7eJz+LSeK5420oEpfmKyZPJEp7R
XfDQvfYu3Zin4gGBmuCM6Ei3c2bVanzmwO6RnbAv0EmWTr0SafnR7Hu0toym94pYAMoyZGowYzv9
1Xweh53ldEfvox+egHwJ6VoT17nK2RLca+MaR3DCHP1mhw+HOILhJFt8mV+g4Vj2u+KXt9Jkd1JX
ZMYNMINL11/zP+ZrbTceixOzIJpDazvyZat1dQ/Xds0dEPfKsqYh+IDHOLBj6kHZ46DhBdqELJQ0
t47z9hkv4XvGtixYQpgF2riO6yUT+JPARD4LF+zCNQ7FW/2MnULm4CmdhYeQQHmt6XiVWnVtIILu
rQQ0IK2Z7e+f4kEHnxUXllNPYuQYFa804n0MTa9gPHl4StxPFBqgFO3wygZivAPOy+/HiLDSuCkZ
Kla8q6XOXEYV6zieJ88JIwxTypQ8C4lSr4xG47p1wNZbchH40TfjLY5DOn4R7pKQvRcqZRSifXsX
i1EJiJPvExQdVueRl6Gff4mQ3SxaOht4vCcFGVy9V6WB7dKQ/99fBrM6tNBx1rEeJARrZrQoVTaU
SZWUW+vL+sprC6yq0JqtjZyLIiz6hGVaCJxUfv+iTw+JIfhrmgsUMREYF8umCtk+BOYTIsvKDQo2
5ugesSBSeFbxnqLkoEQ7Tp+iFl2F+M6nYtGDJkY0IGF9ro69Kn/KsViTicZhTjfPHte7DQmeQsvU
OnnJmcsTOH9bc0ChP34phXfwGo8ELdVvMY89R7pc86qI+I95EK0qu+iVUwIhJ5bH4WzUbbyesFpQ
maFx5hWPav00QmVbzD+H5gBGOqw/hSi6WklxqYb6vhGmmDlSXeRDAuyyoIQ6Po0FmXuNSixnp6+k
0biLR98tBPmocPC0Ou8+k9SLQc6lbciaHesjJxaSTeXEO3s0d5Z9Yz4W7aStYh81kDdMD/0kn3gc
bGBy1aNOVHyaAtmPRgcGXRw+4GIJW8sLcPQFrqdU+zob6k2Ly4p5Jkk2lcHW1RjcHsbdsSIrAxwe
TnGvbNcdYXmLUJ27mLVxMBNr2HUZm0yroxhYppSDhEldW1CrRorGS1M2CAhGnOH4kod/9GlqtV9q
D9MLtDmvW5ustITtwsyVxcB+jMqA07Bk/hBYK/2FUCTEHjihDoHdkvjQG6CLPiRy1gkmWU0qfIic
0ByIlZwfvXBTp/BD03JdqdG2UGQW42r8AfL1N99l/nRLUkRTp0Ok3nBzjEEbGjjflUti6i9vUB2x
9ikdRFQxhFmg5FU61S4Rr/T/+h+y0XfknL+AXVw2fDPDMjWaW+ot5Uys9WKQB6mi05LOFL9TX5EM
YfR34M/mmglq+rQ6YMM7ENKJNVFDbBvlyka1+h+ootJ8jX8gdX5/FUNWVNWy+EY3T0CKNXFEHlq5
nggWISoFsBDCV0CAkiucgpNf0J+cgTAM34HuWfegeeW0sNgJd/74w3D4OxAebJqEFlUxVU22br+L
FnqSLOQhvfIyw1AVscDPWAGyD98CvGgeaMUfnoTy3QCUsXgYWExEXdVveHMxHbupKITK1TPKfUaf
PpBXj06SnVY7NYg3uf2G1LwWhQcwBvo/TtRyYGuPHACXSbJVEsJDFYpoIlZaqM3s9VWNv+TFK2y3
OK6q6tFEA1KMKFNhsaM6aWmBl5AjOBAhDluGZnP+9/j67pnKimJgkTVn6tXNuB4BorEq+bVrpiyE
OngYWy/7H16e34P0duQAohVh6cPfMgyZkfUf/BPpiw3xRXLldpV2hU1z7lJj1xsUvxvemIISrNFn
56kAFupb/NCbmyHSDvg/BuzryZkgebDDdXHX7z3V3PPs14WpflnNzCwpXpOyOkwjAI1CL9di7d2J
bfArr+AQ//tmyTM39+/r0DVZtEzJktQbQKqlqYPkywrHAYutqW/k0Ap0NE60WsaUZzpVsOJTWHMD
tCdxLiubq6xKHn2pR+AIbl3Xhy/fksnjqB7qmbkAaBMYRu/fealZ/fCOSN/NHYpK447Fy5D133/+
n9uu1JaeG0QauYysRQvWHT1OAbQZ6gW5VQ8xLfXZ0/86aLtIoXbpI4CjJmMnpvhT3vi307fCxC2q
KOoRht4MASIDRUkwx8qNNbonRklAyEwbGQNqQqVcki7A+9R0tNh92hh9kH7++9l9+/oqUBpVEc6b
zkD8cwxa+E3+zxgcEBQ5lSRTZCY9pJ7GB7ONQGeTIFXPbx6+LIKQZkqM0smXCCC0PeNkBmxy2NiH
L28GokyI/RdNJH01RkzB1SdLq4Ddk3DKthrs/eO1C7x3OBE7bJQUTKNuO1OWmhlD9e8L+3/cWVM3
WI1l1fxrXkKDygASK5ckNVJ3qc0ruAJRra0GUDNwSuPNJFmbhMJ5BPnl35/+3brICJuJZyLAPeVm
TVAHyKVqypowzpwegdJEP9FN7fqICGLjIdIyCiR988M1fzdrqSLEJBW+DyS7G5xcPLRZNyZ95U4D
zxLBzatu5q//vrKfPuPmykKtkfGJMmAR+R0mvVqrZvrD5PvtmORlkBSL94Im9+2YtCJYLXLDS0HI
ltLTAhiZRayBAabl2Xn4jQlSw6VWtgf8MmdMTTTj0Q8nyZ4QSILmukMn4g81ZcnpR1jIqkHFIBiD
17DwV02NArhTGMmtMD7AIaEyOgOjfOO+CL33GThmeqg0/n3jpPlV/nOWVERRMxV4n6KFZP9mTVG1
olUEYEGujzjdbljGbTVJCUXsYbqnvGZGnZA7SSdmxt34QknXpGDrW1iZ8++vYn33TQwTOqusyZJx
O+mUuiGaY6GUbpn9Enya7YFM/dpoJPq443moGm+nAKwIlN2/P/fv3QmqSRNhnQGgViEO82au8aVm
quKkdKcpcAyZd5K8C0ygRYcfjUm38n7aD80j/uaec32mZmCc1/7mulp1GE7jaOIOUwnLjFBms5V9
Lqro8d9X9u3nqLIo8YCZzdX5yv+zpOic4RSrMnLXpHYzefJa6DEzlN4Pe03z76Vr5rT/z+fcbLYE
JdE9hCO5C5KiESzVQfPNKR+q+IAsQMpV+oow9PNNXkcEdo7FixptjDK6cvnUGrq2WwnWrLlSUrD8
RDAogbiK2AnZU5DyjTPysFRKUGqPgq1UAdy0PjUj1Rqw35OesIYfKiwHTUTRC92ntcjysjz/4qf4
wGSPY36kbLSy9ldTt8rTIN33Kh06qTNy8mNJGoryZhnk0wc+c2HTc6DEM9nPqQmEGbUfnSkiL4gD
nwMxfjGAIm+94XA8pdXmDw16NfNFMlBKgH0sMDf1jZNvkCFJV3yMW9MPXvpUFxGuQtfRBvXsF8Ev
UvyIcvPoYBuaSQ1zkoxVpWnP4kqOpjsOzeXao8KaWzTAOx27TRQjHjCH4DGcpqsfnv49UqRvFiY2
lIbGZCCiDNNud0tJMgkKx7TcJVIso6bSX7okOxP/dTEr651qRGeLY3zGzvNkgW+urUAF0tRj9d/n
obaFjXvBvP5MLs5SCoqHSUhepTm9RlYaIoUSonLHgMJOqTuh6D9WnZ7xcL12gSlxPXjiZ1Xjrzbi
M7Y2ulRq8Jh3tE4J+Vgo1nvS9xetsY5T017kmJJr561U0hE5zlnHqgyWKjbCRuUvROQpK0PrBD1e
zuicyuoeL8lZbroLljm/+ozGbKMo0ufoS2tPMI7wYKCiVzLxktK6GGg9htx2z6OLFYZkd6TLspoQ
V+BZWMzfU1b72KmN9hLo0ufvv9fp+zqvz6hvnbqDUCEj52sSazsonqvRFmwr8a2OOtcbmNMk9VmR
sw0+i20SZocpkO98TT35IJX1oHoQpvyA2wXmThA8QMh/qYJi2jfky8ieL9w3WX1QW+PT0nSq+Wb1
lGNHvIs7C+9Wdoc1Lr/nDMqY8jBc/TBCvlkoZAtaKsUnDVWmcTOZeKQOz+FsqKPBkOV+NW4byKUL
0PsYhSuNOHvrM0TAjiSjQs4i8tjjeqAJ6im9+8N3mZfzmwlUkQ3yN1ULlod1e0ShytJ1fZHmLjgQ
5OnbWBDC2aiWLk30cqRwd1uE9+JCKPq3wWg+pFy81BXKmiAw1WXeFXQTTcHf9M3wwyIm/X3qUDih
ibouSyZUzNvKR+UTERa0eub6WAaodxUmUlkaL4jL/Z03VC9eOkEnNOTErQ04W4HQb9pW9H5Y1GY4
8u0tgm/LemaaAODZsfw59zdjbPbe2IKXNR8gAqRr/H+psPzNDcHUYQ/RMO6yBHGikm+qmabRzJ5z
tbOQFScAxkX9Q0t3CXYCyvLDHby/6ZB75A93GEtkNV7IFspZr2qcSRfulC7hWsJGhjgHW0vNp5XX
6jaWjeSng9LfR3uF8xEQeVGjtiH/Jrz/Z1Wr46ZIYjxVEFrbYyNbtN6rNxhUdpdU17LPrklLnGap
TMBi8rd/j7y/d9DqvJpKBkhow9K0m31m3BW4m6QIO4pJuwm/kjOM45Vq3Yokin0vp/eTgHjo3x/6
zZhi1w7u2jDYGCmifrPzLGrQ/H7XJm4eI/lES1jE9dukt0A/opPmoZPO8MgNb2lkzKE/n//++N9b
wD/fNlVUuGyZbBpd1243Zn6YFJlKNJ47aY1Kb7FjdOgy0jtxQWn1RM7FucNxQHtboydNVqnUU50o
yQwfRPOpapVrO/8xQe6nkZhwuxhMKib52zjeK+0BjN82yrHoG9VPT+vvaYIvzqGDTbum8fVvdnal
Rt1ab1O+OKb7QMENPJmfESZ8EJQ/nA6+GxgKRT9CF2R2QtrNR8HdFwnHsmI3juEaGDg8fGOdagRd
ovPGMsaJsrGe/v1g/t4wc3kQ0xUg5/Nkc7vtUgvAmoIZowTin7eKt3yUriAZHLGQHn7fctK4l6Qg
/DAe/95WqiJHckWcN+t88M1LoNUUMRrPiF2hbbdj0rnEA59CXdz/+/Kk7+6pJlLuUkzIgn9lALHt
GsKQf9v1M+2sd5zhc140Cm4slflLKSj7WJVXkaitSNMCi8UsWyk4rdpxEyIKBFKlwYGbjCfB+2lk
fbNd4h5IRMGwFoo6J8I/p9dBkIcsirD9VviApjC4KNrAHODtm7DZtd2L5EWIfCIYUdJPQ02bV9rb
93Ge+gwNSBgrzc1ns4A0FpSj2LU04BIqRj8qILAWRCNnXs/7TQPTzcagCa5hznVWCL0Hb4+rzj8F
mODJe/KmBfDBw2/grSlhBDR5qRUJ7/GQxhBrWAl8gr8zlYKZJFcOzjhEIUVL+Emd3ScqJvJhJsj8
ho4RmoeBHjcJPrFkdrRdf7MMhNJcaj3wot//O0A8C3YS0CdM5JRawcH1/WtTa9uqA8lAvP1sivdX
gUmkNOxjkBzhO3U9lG8DcD8h71xAXNZClso3AM+rYj4G/DDg5pf0rxtrWnNpRjIt9bZvMEUwXAOV
iW7shVciVOg4akt93KYVajSirReeRhJfBokE09Qn7pylUtR3//4S375cRA7QvrBksPg3E0mqlmwe
/Dxx8XQiqeKyxVi6mkbzw6Htm3ojI9jSOfcyqevU+v4cwbjdlKwos8TtFZpOaBPNFmQH83RNNCBb
qCvMA/TgPJtG0c5BK+8rUhp7c/rpi/y9U5kr9BJtIpPiJ3f/zy8yRSI2YtCsrlTP8Zr84gzVuvbf
4nR81mYrZ10n71WpHWcjfGq+///fcO6CyoKumiTm3MyivAZ6FwfMZmPsfc73u0JfllbeD5O1/Pch
mSIYMyN9hjkJ5/atHQhFlaacGUOPaTFYcP5tUjJRZxnneJSgPDBnRUrjhp1u2X3DKIc8b3doTOQK
iniM4YGTgztZbHnn9l2oWk8pzBzZI2xgQB5YSwicfp6Gv5ttiKFQOeHTxPmrLGPqlQnCr4tRdrZb
oW+2QlG8cSsXmSzvR/HHWf/b+yQrsO7AXph/dW7IwswNneqXOw4nQWpBIsfFW0vZFCSkibImCd/b
5F0F/NIL4Kp6dqR6uQ0zBDD/HhjG/AbcTgc8KJq8qqQQTnKzzlmtDODJL2MXkzEuHUD/JuAHCJQl
1MoQ7Rcmqbyp7wJ2E2wJzpZZr0XzxTDVa4q2Jv8afKwrYdq5NduliAUS1HRAlAO/dJaEsn3QDprl
HcZGvpoDxYyCwSAqxZvaxI+W0lzSIn+zBnFfAKq3a5STavVSmdqy9AXUteyXKFVTgrSuE3G0CrSm
wgpn8PBXmNNsD8xUWeayvsdjfN8pIGAKo9qR4wveQlzR4Xc8wwB4qj9lIcdchr2I4nQQwVrK+4Dh
YMdaCGvn9ffPhp4uf9/loqSiEuTvkfjTqqp+++wNKqzMf3j7brf2lVfPJYWUla2sthmwJTPutj1N
Tmd+Iaq+Rx8UjK4mtWQjRu86dzqypGtUEVfnVx9tUG8mUb0KIbvMpmfCLqvyAovjblKrnm2ptYir
4CN6lyyQI22AKEEf73B4uTkssnjmTBmJjjJa0D87BpdZaPWiU9A9znOxYvBHIgR88FIFbp0OJ0Hu
3zc1/SxD+GEZ+G6DIYkqx0gM3tZ8jPtzVkyMdohCACKu0Ei2NGT3/uBtxWgp+eVDXo1vYoFWx0vO
Vj7+cMaRv1mCJCbDedNMs1a53e/LEm+1in3bnTzpE1zbM7D/R0MKSPTNLlHx2kqKq7jjlz4by8jd
DoNnMTf2uae8EZ15yUqAemZB16+YK1XrekBAIXvZinoPliqruQRVsvn3u/rd7EpNS9LZ77Mf++vY
3UFbHSo/z90+QtFmZJuypb6T9pcqzjZTEW/F3lgpAQ4tVJpjxpdDR2L3YntJGtQRRoB1JjglxvQR
DepzaoqfEyy4yHyQ0vEtrsUfzlTfPl5Joi1JL4Yz3e3qqwpWFFZmnbvY6Y6l3hMsVz/6TbETRQLu
2WxlybAcI389mtqPuULfbKz57LnyLEuaxVz959hiyuubWi0ZW4SnLGRGszSoe96atZY7mhBdcNZv
g0n8LBLxkzr1CmLbOuu9oya3F6z5dtyYyJiBTytidvj3k/zusMuX4zijsAfj5HYz6xL7qgKc50lO
Tf4Mbmw1TtpzpDFd+oFhcz7dixm1JV/TjrpvbdXBf/zhG3xzruLJkKpp6hywzNttYGGoYZNmVJfK
sbvMz6fXLdevgZg3z6rVXUQxfsxTfT/E5jHET4bOI4+U56iePhvDPwuZ+pwB2RdUXLOG9MPb+c1y
TBQcBy9FZU36qzvfwbfMJurQKKFbztX5l6aV16RmAIV+eTbb7Kdm8HeDRSFmS9YkGXXL7UTEyPBy
uZ4yl+rAqvJRw8MzsSGvOoUeXKJg5DeHH17n+RnfrLz060VNUehAq7I1z1D/KfEUUz9UokfxCsfy
04SOccAbbjQHP89+Knwb3z3t/37WzXizhCiOVHUulFnwserQw2AqQerihCP9b9LOY7lxNGvTt9JR
e/TAEsDEX72AoxMpkZRESRuELLz3uPp5oKp/pjo7p3IiZqOgqEwamO875j3PG71WuHIPuOdZhaqs
QxGX9rLQGcIx9sZkctOuHEbW733d2Geq7gX08+py2oqFegVUn9HJx50E3FI6r0upi8DwiNtGKO8Z
iQ1B6CstxVooEnt9X3b1/Tf5GIlmRvsRNl/5qebSZlKICzUk2Uo8b5tQ2la57uaLqWT0Eci6azY5
Sjp9ZzCDTclFHotNW0xrsTL3Zd0fzQzoizCt67k5Yt57nwDw6QRGTRkATftD1k9bpWNKreq+4ri9
7xs+ZZAfxxyCSebPFy2lU4Kx9EjyvaCwdBA26Thb5ZuxDRPSs0I1Yb744hNWNs9Js9rUIMuESZls
QNrm6PQiJjkKRBqvYh7tm3Bp8lU8FZUk03gqXoMUrOOg8rIRpbSYvZZIs6gsNvhgtfs5mFJYqDn7
yKrCyafgCgQvsFaVWQaKFEQ77mAmQWm1rONgQLjZDrDpAEUNU4xBRJecu4wgUcFrccHnp7zEQt1H
lggrQTuGox6uIQshGaeCbWHC8ORX6KxjU1nn2AIZQnkCo8eMDlf9bOQnUOeOUhKP6eK4bXK2Qg1q
XMK8MB7Nk5l8mowH6VFzb/jGXjPqzz4qTkGdn4SmRUvho3lSGWkv3htDusopc4t5UjzG4xaWoaWv
wN3SOLjqwJH8kiFvIMVmuAk1XivxDyKmVh3gACXUvFbYLpfEuKpO5qTvjdXEECkfclkHgKSv0beu
lQTuoR/eDFH3VOjB6OTdtP775fKn94+k6xKLg4Js5YeEdVU1Fe6eLEhy4zv1ihU5HO6mEscLVELq
tHK72dzzFX+xDv4sSKH+QfaKmAKt0g9vq4UTDJVgYoqM9o8kmsc8yajn579YiX66HWlEmHQ4KTkD
vvn3pUhFHAS83sw3w2RuuqFjJgoSfMa0LtWUAjkd0M3wZNbyIcIWp5J+HSn8bMVnU9VXHGOqsD8m
jmaZVVk5aHQUmOFIKxSnHfr3QVjd8PQRoQBJn2H5wXxm8XfDCMUrSMQbsQaQbFB87DDkaVtMz2Us
tYzV3s9kOlgasGQfI5oBcqaVSTm3YONvgjT/KIL23IXBDq743px6YAq4TfVazYRCTjU/wCgkYIA4
GzpnKlb3SgcGLmG57KalR5ji81xDKw2nZdJJnF6VfN7kM4Y7oW7jt33MQhEh/4fcJAhzegbw8fWy
dCU6V+WpNgo07CpDA2I7vy5ns4AMxvzXmDhGvHoklUoyLHvLCXxWfKrhLUHuJRJ58YUB4cLSsQtZ
NxQ4eo4URBRq+vhgEKTiVRCDU6AK1WR668hxH1BlAOMogRDGg3mN5QcuBAjU27T8ZJAKMCm+o7iM
guVHGDEEKpYGrXpfjkPlTWj+9bINwDuYTGhLcCjoPer9ateIDFGmmKR2IzO2ffw4JyX0jWwRiTPz
Gfm8wYIV/Pt78Gf75UohRTdl6vPU6f79Io3ERsvypM+hH9Jjkh+yVbqfBnGdSNjV/H+91Y8pWl/C
Gy5APm5CHZJiDl84p8YOJtEeWuEXX+unUfKKvApdCnI00rl//15iJZdFpdZ8r2TThLjpBbkbjoW3
xO2xND1LAfZiTLKDG/7F1/xZ1EOVhpIUoRZ52A8h8qpGVpDj+LoZaftCQM8yRl7a9qiH5l4qOb/8
/vcH9ufvqFHJX4xN/6PaAJwadQscw00d1wyA1fdQZV4lf7oWaf3ZsodAdXL//i2/l44f46xFH0ut
E7Wy/qP4Z25KqP44KGziMQ1tFZPDHo0jw5YmRqNibc3t6tLAZsILbkgvhnFfJVAc64kYoR6WVh/D
EWV7EtioGoZdmTPNWiLSaF6bE9IGTSigTuA8omfaPkH0RqHLZyhu3q5KfWXP9bwO/LK1dYP7bWAq
Da8Batv7Ho6uw72yjyL4UjRvG1vyL3XKYFwLEy4zlU2RyQ+jWd3lQj5ZPpVYBM1O2IbQhE0hcWT8
E6jNDkwdL9PnVQM0CQEgJmGFTfaJmXCXPMcG1AkNON7fH9WfXrVcswqtIFrT5o874jD6eKWFZrYZ
qvIznR5NaCOJP2/B1x1l1W07J2becf5VIfNnFxA8IAqZFHTV/8gMml6YwlJeZRsI1Z/xzOkz5+Z1
StvXbNFgjHV5gvtz//df9me7P50nFO/i8uM7uv5LpC6adYIgGfJhwhZSgKuxTXRay9ZfF9ouNqTb
tKjul/jk79/3ZyveX973x/w5ntW0LzQxY7B5XBsp11hsNMdBlq510R///r3Mn1SocSFeIRIjLWVV
+KFU3g4Ghh6YMm2UPD6PGE87EbJ1nME3cp222LiUOEhznWHstJ7EkFl2A2YGdUOJE+37jW5pzUYJ
PtIC+tFqNd7GgXKCVTlmPoBTJUXkJ0gfwYpZrEYFlod1fYxG0pVlZHkjtnsNjMEwBpyjzQ9tB9Jk
Ti6sjbB7IU95Yb4lpmUsmmmThmltnNuu38MlKyMWsX1i7M48JgXTSJVAviGBv7bIvCgYF8T6Qn6P
zUbDSAh1Z19aB72Gx13b4KaHMSRSKjfXhud+VgdM4Eh7pFZbI/c6+qsAkvMA/BJPE7bgFsZEYgcy
DOFEGU9qGu6WuLmqlatBRDw2XBtYKrhBOF7VYMYGq72Pi+6I3UPp6omwHxPNHcDPRkL4Jcz1hKl5
u8Njtj1qdYhbFMOvOPT+Yov52U1jLgbUNB64W38UdaZp2aC7LKmrl2RXhXLtwVG0onrVSm1Pw/fa
YlH2i5Ve/tnFa6LJYBpCp1X84/VEfhngW8gCsUr1owzwHtmtLztSY1eQcKPFHUpaWnBNZG5Wfoyl
YeYfxyiON0GcXeqOtmYp0/bNcO2Q46/cL5/Q22Nu1c8LWiLZw+KFl9ABVAeb5aY9I8CSBg3i7++L
n0wKqMxYoPOQWW6oVf5wXwTClKKpTGEe+ZmHfooJd5GK91hLRzXjW+G/VVoRQ33CBH89EULM9kwT
YfZUUCEPGEQUzHbdd6zCbX7BVQ/9FqNOa1wLmMSF346lR/rYK56/UoDHlxAvWwEDilRcrKFFfF+j
Ptz8/Zf6ri/9sCcS7WvSEkwZlH+WK+YvK5q5moyslZV0M8qxW1FUB6Vm3LcFVha1PHqS6ZdOkYEO
z2TpPoSvQA6fM94b4A3S5sk6SkgDoFYaofGLdehnQgxE27SOlihB/4/CbDBqc+n3LLalEd50Ufoq
pNUpLBiM1lQGkVs8Tmo43o023gN/vA3H9qDR+rJ6n8yzbfTHwcvC/LNNOFFQ6pG5ZZ8TbgX6wEt0
ubHHtAa1jyp8/eKYij9ZQdFGIBVA4EZj58euphj7wYqyUYY+u8ZIKWHer5tYNnxxh/MzGhGO7jgX
0XYId+YAeqCIk/lgirAbhvBDnCr5lgYa3e0UYpDiL/6cXYXqTZpeg5nbZUrf8IfM3SFvb6Gjwj3B
WdEsqXHkK+4WLeoFJ4arim8nN9sEdVwzojOLFYDKvNA3aWKquO3m5FKGsitkHHKUkLrw0vmCmxLu
AKgB6UspUPT9wjX1P5lTPF+bSgnRGpqCK1YlylNBORtadM2RIVlKp0rWUBIrGYJxk5jv+sASvIq7
j0ATHV8jmsn7DUI2p1q9QCz9DPxgNwawn4JYcwKlOC37Sa8/YIP5sgSFbapcm7q+l7ruQ6bXR9/8
2keyRPefF1bE9j4k5h+GfmuWLQ3ycA+1vneCaPg6+KJyNNkNAjVO1lQLGUmvKyxTTP2EHTLpI0RA
ltge5lfZbuZ04Y5O4kteTO+/uBZ+dikgSFNERCsktT921SaaCWnTKtlmjIsULKRigfc9Z0Ezrsnn
OD6ReepVARPPZf1izibJpF8oS34StDAgaKAz15Yd/ccCL3bXVZUtAZpZcPqGtHxc6SCGe7Pi2CAn
3ZhT5c7MkVoRrOVf3cU/Wf0pldDToYxLhPhj9T2nx94NWZRvkg4TyTKPN2oBw0wHdO8oFeNVBcNI
N4Z20bgHvMwPgYc2G78s8H0OW2Mt5/HR7yp5q0yLBWBvAiHEl0vUtn03+gdomQ6GSfeRgXEoscWa
qIaYsK7/2MX+x/v4P4PP4u6PJbH513/x+3tRYrwahO0Pv/5r/VkcX7PP5r+W//W//9W//v1X/tOf
L+q8tq//9oubI4eZTt1nPZ0/my5tv9+Ot1/+5f/rH//x+f0q91P5+ftvrx8cOSDCTCu/t7/9+aft
x++/SSp9xb9cqss7/Pnn5Sv8/tv24zUsfvI/Pl+b9vffBHoS/xRhmZNlq0jwWMh++8fw+eef9H8u
BSJSKDr7y3xLXtRt+PtvqvlP5NQICwxTN5fuORdiU3Tff5L+aZoIAURZQcRDGKD89t/f/d8O/f85
Ff/Iu+yuiPK2+f03im0y29Jfti22BARZfC6EPBTi/6OhlEhMC2u6vzpKE1rjhBLDEGKD0ckztKgy
SpFip6Hc7r5/lFHbe6sgPK8EvdmlTE3LWMvw8PtH3KCiauLGsLtKq3ffP2YBajpzVs0fvxbjQkLP
wYCkgxxtlFqodt8/uqCodxFjvX/8+sdzQp6R6NVUARG2LEPI9OuXH9+P5GbkSbU28EbX6SxLJCrA
VZjOoivFQ7/CJHPooWmoxXXxCEUZVNOuxgBqj3Yer7bwzmcUwMXY8QjJNKJeSiHXWEDgKGx5GdWM
yh2F1cFrjewQgpDB4ImpOnTsntJir9PlKyY/TX3bTMkbpgBIlnJEMOFKRd82hP1O6CXJq+TmTtB4
qm7zbqcKOmrHoCrPU6Awv4CjkxvQL8R2ZYt8FaiVWGwVGTumpNEih4Wo3I3EfMgkl4dN3fBQxs4V
Aj32ThGjqt+fk1y62H0/iqJC3+ISW6WIxb9/SHMVrsUhuh1xvtpENSOZC/M8wZcqGYNdhTsrUUvv
puWq96TV1oBFAqU3TKjLsf1v5XKwS38ot0FAZqzq41YN1EuWwckBXLxrhSrfdQvBXhoU8NIjtsJK
auTMwv73j0BLir/8Ok1zvnPwcTiNhgQxnA119/2D4kn5xyN99v98bpH/4BDjW6aU5bvvT/79Q19+
/X4OXC39i0xdWTHgZaJDPk8bx70XJGtZ2KQXeD9EMwmuDoWFoV91Um4k6D6GVT3I2gVbw/GjZpwO
sJ1Jvo+Pq0f9qxc8yQEwlnr+GjsZG4tyY3pt200lkETBoerOPDK7tYlF3CNkZKzpGii84m1L12Vo
iD73DTRm6VBxyT8lX8AIgP4VhzByIeorit0kW/ifxSgzoAhI96KWH7jIIsyklWnVCXVSUHp4kLY7
8pjBrvZwkhrwnhmgExo8OG6+iUx8Wd1sAyaJziITy71lWiEW3Mze4sVDPCyuPFN2hNrBeVxXb0CH
grNUYZ5+xncmmRu6D7TwqtUC+Wmt/JJflNhbPZIUMmvLYasgsSY2KARMWiP844Z1TII3UzE2NxUD
uwkCcBQpVoUvOyQf8638yNyew3fb30en1aNgWmYAV6+9YGvLkUA50lhzt6b5IptuIh8mKFKqFe2L
U4kX7Znny2eGrN3XZAsFdC8cs9FW0bg8d4XLXBl68bxnogUNIVG/LWIzYAMRwwcb2Xi/nqI7rLjx
aJ4+0ZEP9Xuc2QC3eM9VsgWsMr/j2Je0ZxB5HN1Wxr/TYlZIfKXzYLYMBbjNcQzXNU7Wi5X9jsZI
d1bGfX4nPyjXrLalRUaDo4hFqbg5kQ4HAYAmfzdv+xq+qqvghxh4K+7Nc2ngQbBwZzFJFjMH94D0
AsQb+uU1f9Mf8kfTTW8hwa0GV+/2Zv3MvqyDg7Gpg5sdk1drauyd7hisSP374nSRPMB8PWBWL95h
95m1YHQdMGY3wtOKQRbmR3pLfVU/x/uIyeX9aldu262BTXHkCrLT47r1UTT4u1ixv47fARqJihXF
TnaQFVaKjfqY7AcwmlShT0lx6W+qx/FOfiEMqJ+olCCD4WLrb4zyyEnFKDPdqbPNtILZuFxQGp6/
Mx4zXAn7FmIPGImXeu9GmOO6xT0s6ogzYY8MYZFVZi6+3XiiOfOXuUvtHgSiZzSubie71Zf5Ht4r
OAarH8pOe40+zBPrztS4sPnccuFAW9n84JNp9ZY8OLRBy7tGWY+tLV0x4qxsc6dN7oDTvGmpt/nG
39L0hJjJdgDlbLaaV/k1K1y0kkxQzbheRNCccI+jF146H/2hU5z+UC6gJIaAcD3KvP5gOitXzuA+
KYmDpsd/ot8bu+lhAJEJznDfOswQHNp5H4HGaW3N3BhfOWZDj+JMvOIq7VOjPLN2+JOFGG1cfWAn
nepnjREkaI43YryVX5n7LHbow9h6mF2+p3wMNKR+luBybeKPNlivbCmyKA+dJebUGhct/33sSW/F
J1YfzDwZmwnnIzqnLFG1jdHOg3YDgIhlcViDTN0OuAAtlDftIXqGf4Xl55rVcnjpY2/elnd0PaWe
qcU15zJsHN8/iuK2vPd3kr/O2016J7zDdeH84sHOqefew56GMJg7ERkvoKOb7pFq5Yhr70RZ1jEF
z+B7wK1Eg4ZD+bjXOpvyQ85Gt1SMdul9zEVZO4HgQsODmgSXuWaejoL5Wow3ie+iLHOTU3aI33Cm
Mt8RTfk77VZXWUCUT0NOPFlbTEat8anoH+LqkEhr8yLg5il4vIxfLszSSbjRhZdmomIGor+5qd+l
S/vkH0wcIyYQLrBhneCRBCgrHjXYTWWNbs9KVAb+1q30iB+fKJ6a8VYXv8LFQsnBcGrha2aur+JC
6GbpZwZHGkyXZMmn8QlMgBGST1v6Zb74/YvcQB6rLO7eCgoYYiJuIbBbcHZjzIdXWNniyByYlji6
SeexWOhMOgC6Ah9KWYPOssmZcVL/Jeyvag9KbweAtfiCoLbFtB0X9tHli7H+A/P1QMK+g+GQrHvB
VU9B+pSoB5kWJ4U5ez4MW9uHU0YLImLr24uVl4KholcRvDOMRo+OVihOYlHnYVIrZ5uZqcKCsby7
ot4LkSu1hx7mKlsTNCoko2DrikOiw73mw0rdFtotruvWQ5VjZ+/FC2ZKbU76YiRa7pNn2j67+Lza
Txv1qNzOt/6DseOKprC4F550bHBZYhIJsqhdPvERKCTWza0Q4Rnl5cqxbJgBR8bmb/romMsX2XRU
bQd5yz+j5rwv8JxGn8j2ACvSi0o3jx6j9piMjGwe4HUxs+Qm3iPeIpxB7UMK31UMr+TNKFiMi1L8
UGvbgDAdDb4FNmuO9quz+Y2z80W7esMUAb67jeIJ/t2o2QnzjvG6klz6uHANhvh+LrxOO0gk5qpj
pAdapvx7uXSD9ITpNZVTKLUQDsszC9HD8lKDld2GtQVElKLEtvwsgA4+CHdqtZZWtMUsyImcJXiu
8WeUnGTa+hnafGwI1hh9l1C3GxsUpdY5yWrN7EZSuVWFw9neTB71YSPjk5ZblMqid/VaHsznzLDy
E89O9drfh/tROBpEGrZxBX3GRzrLe1q+0w1F8Tf1WjjiTXqeKHksy2n7JdBBPgbmFqvPNW2Ifi07
mIe5+Qs9nHV/mt3gTpB23ba5HfbKc7U5ocOHdf0yHtvZhdvLa8xuuIe2v17RbqGRMRyAfj6Jm8i/
rzHMlGxjzzGqcmuCWYZHx6UvbHQBMuGqSa6wBQPYJ4/KHZ0XjDc6bJoSh1pJvRbfzGfK1s0V24P6
oU+c/gRrnEb1ZdoTK/Ep8FextGndrdZoMNNdeoAWGp/UfXqarsO1fuD482YgLkvQ+xY8qgwxq2sX
2+Z+uGfclCu2BN/utTDO02O+0x+lh/kzHF0l2mSMYj7UO9KAoXRa7kHZDd67O5S4Xt2wtVpUfyhi
w8RNfAuteHjutsEFb9cPLpx6LT2I7RUtjPYoKWuoFBA5SCJW4tWYL5hYiXySV9DQ0iMc1AhDHZio
/XkIkdutQchVe12hrmgnCYZI1k1tc5GKdMQwosxf4hMzV5XvNZ0LjV30is4V4fUhq+jXq6Wz7A0Z
JUhPeU2pHCiW9Ipzym3xwT6Nr+gEJeoR9WW4Lj4wF1i3x67d4lcrYx+GkfNt+yC+Zc5sPhkQkXH8
8SRCzxEY84F6ok/1AcxBc9ef6zMCBymy+zNWJmayTZ4jKoZgOvfV3YTHvelVl+SdL18p7nDLG6D7
CPCgiXbV3YJnHpkGd6EY99S7RUeIdtR2mtsZ1DSB+sot8Zc/q+0Wu9Ec2a0IvQrI/IRl8DG5RQwz
Ii4YuJntPLjti3WfOzEGKKNjfmmE58KO71Kqp2RY19FFL9/GbNN9VDlGLk8p9SPF6bbT7BFNSLfD
lmOewdq7GWalcfJWIeYMDWwtKLapuDs3xk7rYmOngGLbld02LiSD+TR+6GFu7gSI9oZRv/hK2mOi
ZHa7uev+fPT93PcPxAL9jrYyEYZBrzjF3weBFwDsFhJl3cgM7CgJuCWVdHkXRiUZ3/JokMY/H2WC
wOeKl7+kaoPjb9rvR1OMRPf7H46aQqP4//q/1bLsHG01EEdqGx26a5UIT3SKelfOiRS1BlirUJBn
gpkpdrJBehwpHGqUS+tMAqHfp7hKzJPT+Hm9M2mfMoOxPFRK8vwpzUA1361Ybluci66UMD4jeZ9w
+x9I0RqWRzsK7LZea/jIBTZ1q0hnrsMaeVfuZGwnVWv4NLb5vt4o6hZrRkCB+RudK+OGjCcG6X8U
ySRUS3zW2ClsGXGx7DEXYsC/3iVQNIAcM5IN6n7Ni6qrY3foYRbKl9VFweHOK9CFGJ6mM4BoIZHL
PvPrdIfvLbEo5ri8B/HnFQmrf4Ok4NA9y88kSPOeb3+MHQjaDMNuYKydptCBdf/cHaoXss5gcA3V
CWd4q1ZmuMRjJUOn1yp2Vs/BTryTXlaX9k2YnOATLD4HGjeStT54yG049xPzHporJ5b82X/EdySp
ZXrW3oB1n0YSrXmThGftmJK9veVeviXwwL6ivGlvVPjF3IVfgmy3T4xFfIae9BIT9z3rJ6bGOXRY
oh/jD4JiMr1hZfvPzWfxUqFAxXSvtUN9Le05eNUnwSW0++eA2gfuD6CmH+tLD/OTDYmeBqvrjfKG
J1l3atackZZ4+JBhvEIUG3qc7pLG5h1qwHyjndpdcKDjqRwhezcYMOiWAvhvssSPgRme2DKhB96C
YQaEi3M9VPnWMQt3wpScNIlxrzOAyiffw1e7LZyWEUXoUNgDxtT7veCGq5L6PTBXtAiD219pqYoD
h1pw30d7ZB2Lbvx73cZgdrtC8W8lB9+jYdh4qAE3Nd1Nsvp1+yZzCj541Qpo9mQvwHHUOvjwSpZw
aUN3Majd8MRZOCNjSQ4qaBNclYUz+bOyp44i7fEgLy/xLYztXrK12cFOGHqZ+twgGT+Lg821Quld
/Sg36RUDRoldDaAHmaOMT4aLUl+1JEfdBXvVDU65DwSRGL46ozsqI4/LCIIXT60GW1krtcViax7E
rUwLbdM9MNpbOPq12kl7Y1ynt8VLeGFoCDf76UO3lRP4HlzqgoeF5439FMfc7d/GBkoVoExo6uLd
KnLlD3zhkFhIwJq5goF+09clpL5glLQZr5wNbFW88hZbP+NZVq3kAcfU7ED20i1B4CZ6UUvPJBFI
WIMLT1C20png/AQXAe9sTjuyi5S+JSTwTfINDM+TDaRaDa+CxhvhG6nnjvITG2eG4ZIlSKeus/1L
EbrxK4RlDFeMr1GFo3rQ6q1A7v5O8Ed6ulqX26VYBny8s+qQZrAzVN8VA2oEdAcfxS8DId4NeSSN
wOFlvsFqM/Tp2NgR+0TDh1ivFl0o1zo5p9e9am/ZBjnJTNGD6mTs6TIA5Uue3mtXT3wct+VtRJlp
JIjZjPgAig5uSOA+Ru5x6mDX/BkURzCvu8QpRQe3xPFNKh1pD+Z5qbc0dvOyXEUvxidVBNDPFy4M
JG7chhSAOOHdiaqA8ETyrb1xkYRPM/abAqYVyuxob810ytJjGC/uMPFT98kSFz6XlbMCX4klTLfv
79DvysRUTn/FTzmuWST5XBQntqvTgHAHu5W74QUtLqWMVWBTx5q0a1JSmUT/4oqfKV40L1PpwZS8
GQ5Yd8xs30yG4i331VD/SlH5W9mLsRNRAtGypeyDuHY4mCTTutO84YwhcqkfmDbLHmenW8e3Osz7
zpqv2Yt5nhjPS+jfO5Jkp3hSJKgKrPzK1FSY2H29DoZDMy5lFpbQVXwcsfVuKQ4FN77gyRdxGbaw
zuiJlsSBosOCCqGGejNf+zsAtxv/MjktpxOTjRNlLRvsCme3/khO3CSBctE1ttADtFTF8LJpndFG
jJAYW4rTPMgu2QuVtE3VWNNDdmKUoDqUwyNVL3YiX7sLTUIFly2nftNd/UgFLdorV+7dFh75obxd
3U13hYksysJGJL9pCBYKCyNAD58o0lFe7hSVZ85jNWynh2WlACx84cxzywnX7pAaJ5r3FissSJfy
jV2jmdZxzHIj2RNDSMm+eEgOw53+ojqdiQ25I36O6qbjlkv2whvmkoniiQCGw11WegaV0MgbUaET
Rph3PlGMzhQw8eK2ED6/jzcnBjrLqWcRMJ4dEW/Mdo3QXNuTZ/vr8rYpPU2yIzTdlbWoLwlCik1W
0OB2JZJPZnaxOcNsjBKW8clWawx2NK2F9GkV79mhWEW5sKLhoEukmlZ7P5xlusp2f+F2W61wDnQp
iVO7iwX4O56vOfLg8oaq6kg6qiQLJCM9aBb78Ig1N7n/ymqAFeNl+gptlnFk/wnSXPY0vQwH7jQW
bJwpYzzBeiuSDmn8IGr7VLEhp24Vp5yQXnI5FVsyVI6VoDwQLQy6O2+4awXgP2tVOPfLQq+Q3/LZ
Od7qpRnAUbqr4gbbmXKvvGijCxcb9BVCECx8wbJXo2dkt3TEjY/IJT32tMSTAjfJXKZjV5MLYBSw
oNK4WDKLkCC25WX5zqwslUutk8vR4hIL+WWjvaXEKcATJIxeDyH+G1Bno92EB3dDVsm2jY4Sjrhv
RwX+IXYqu9HKXi4UlXIKCLFTywIDabwbDmwbNXRJ8mQfv0LPPLL8WoO7eoQ4GxJDQbHDtYf+z6cE
7N/wmp7s8ig+sClSFKR13n8UpwbT6XXsRdodJ0W5qg/BKXhQPzTC/2O/73H1uUJqsonago15Ky21
X0d6j+8ChH52X2yzZM09CjedC6+AVGv5gF8eCm7MmFIc/3v4JPaqQL/THIK9x8FXA7u+ld6m3qUw
Ob+NHArCuVN7vxiEPU5uNDi4hvmnhoVkKUcnZIvFFosQbzg3D6td9pqcRXf1UuEPHC5M7Pq7oN8N
W+mq4W5jgk6cbcnD4QaviK0wvpfFplkHG+OV5Vflsnxgk4RXLV44sH633LvNJ7E4o+8tWRyA9PIg
vLKlJ7vGVnd4yTxJSAa/VpAPa2/GTBIZRayARsHMnPpdoNv+LqEQxlPqUlgVKVl21HSyIzn/C6av
3Cvyp4wsi8EHHD0fBjd4zLgDCPAGNj4vY6pGszNUPNbqK2QFNq2Ul9HwQqMOTB0T7yt5N97IX6y6
+HFHsy3cBnuuMsbsPlQ3R01ZOyNXAkj76dTqrv8Z8gIh9u02xp1JvJtpfgyfigML/a46Bxuu1nc+
pF95TXtDsbQsbznJ1c7fqoRuay05yKTtL8ZjdVTdcR+tUw94LwPICn4CPkWd7ott2YQMfi8/EHot
wk6XdsINnlvzHYZC/BXhtENwfmaNquEmS15Kg6xwRm0JM3ws6YybsCTv8WC7icUNqV3/Zr5xcwJ7
7q9cLICkW4fjZzWH4dHf5bfcvc3DeJ0YDbdCh8P38ZLezzf1pXlgUYypn1C/uY8IE1x5qz7Pb+Z1
xiHwIWGY5oV9CcRS2h3D6Z2NhvDfv1Fe/MoJV3vjnegEp408X9fxNjxnhA/32qmkoHNJZD6ylXK5
3cj3Otfktd90nwzEk5TdJofxJD5psK22+C9lN/le1WEd0TtBBrn4NCG55G6S8SEwD8FdRVCzGV31
FkbsQFYTP8qe4nLv3ESusjG9/M7cj5vxPDxJa+OmZkkiWTpO7RI5tLeUxGlUhB5no0btSiDlEl2E
hiW9MaTfX1gjGU9T8Ud7k2p76jeE7whJxKXmbFRWQzbGykc0Wbp1teYKV3FWvsFKYE2ZYLgXURaO
jti6FPVxTzRmz6DC29nFuGe6S3ATEzrAtsAh49J1Vr43FDzt0Cwi9LP1nmkDR74FKLHp9N2kPJQs
rLjjLdWGXUeIjFxRcgkQwYW/S7t6174MjBl52uDIT6O9cjjpRMyd7GGOkd+S9RGYngvFll6AL2yL
BzK+PQ2BLYmF/gCD0DykxzLcpqJNnW/mHkms5lmk0sqiH2wKktwWryB/MzyNXwwxDQWmDNWT0Hrd
e/uIUbc5bNJT1dpdbiVA3B+NvfhG4QqPHfUq7GppHZ7Hx6F2tdajdFF8xERIfCqq+bjqluKmVXar
2YtnS45oAFDc5IS76Ps7vIlLq6GNl4O4wUUHPg78fX180UKb2W926AvWsAq+YcalegqoKNGCIhjX
JzejGEOZ5KwmLz3fCB3UUwTyTPVwnoBAD89bvqGS/r5pBGpe7ZnTVvmW3acU3qzOtwzJmSiRs4ws
lljCB5rqL+WRpgfK7QwsPy02aRPdKfMBW4iGy8IOOrsyHppuXTbezJVPGoxbYgxkg8/DBu0Ia3WD
XaKItxdYUFqra+OdQVE7eEqpj+GqS2VaXo4/qNKksMazNDnMrZKqcReQw89nhjSOLdZq3DB3xvsC
AOWWWLDPTFm7yYFVOyXbId/7mDCUyz16i3fVMdjrzNS4slfuMm4eQmU2kuCguaVXvHaP2lt7E/cQ
xJ3gVaSUXC/Lb/JVTFb21T4bEGHxrEIWs252WJgc6LEGX8o9Q1T3zW6wexL+6UX9wsyBZgcgLjLm
0O7CDRbx3Gn9Njn7wh0cyA4ICV5P/q4W7+b5yCuGmAc++fl+xPx6xc202P/E3VrwdyD+Cwxp1JvF
YAvmZ2SlvS3NHo3NaNmzHqQ3cbZzYwNfhaalEqx93RkwqTLWc/OkJttqpulm0yZCpd2t8wCJD3EE
PVHDZvxA41yfcalQteVdzSel39E1zQKPWZkG4Rm1GdTyrwTH/hFRH3M62nbYERDQL/xfdJ3XbuPQ
lqafiABzuBWDohUsWw43hEMVc9rMfPr5pDPT1Wj0AIWCFSxLFLn3WutPNH4efDXpp/wgCLokLyLe
lc4FdViS34yNuJIuP5NfQ8bdD8FV9y3LyzbFV8f0XKxymUAnUhpPABwjCb2kpBQbGpfGxxvbOqaB
oPl6ij6xCKuo7n0Vu50N3x4VcIYRlbco93ew2KviovocHAiicRGwnfk92Tp4RrfD1vIFGyL5q0xi
1izZRz4ulXH6TrVc1AeM8vGG2VCjOV/Wa6G55S2DKe1zqheHjEw/+4NJAGkALEafjJmKy3SIjsCn
kIsH1yaOylkPL/TwAIrOhxg5M3jxtyY7ckmPFZ/Al/6MP/YHm5xqePcNadg4FBufS3jfvtnhCpME
cWrb8aj/KS4NJc7W+oHl3PhZHMzqNsT0h+ZgbbxrHudEyQ7LlZQFYP2kTSal3wmvJJ2N74W1mi+f
svfFa0QAmgxeZqEfWnU/bKCam/7Or5XtSwqFP4e0yDz5Nvr4YLAcqSBTpBKlzUiyvJ+Siqbd018g
zy6c1yTVvyZBe83slaz4Wbu3Ueh8wixvzvUrYmpL2twzBzMfdliHFc+wVdLzPN6c1A8ramcWCooN
3krQf2fMedYm4517OCnnOtFoT/NTucUyeMPoiHPhnpvrDa/MZefEI+Azu1pnTC2Mk7pje9RvWiCC
9k3DpUfaEGE5vKoERqXMbQ8JQ2OyctLB76jFrtFtuSraqtc+EzvoeIPAEEBZG5s5eeFbnZsS9yVV
d6TKMrdRHCwkAUNIiT/N4z0rkCAhHELEewLZIH3Fl0P3k68pd4n84R8mBTrJmGcAcwCjsQ9My2Nk
SbmhA/rqB8DT5XbPMAPGeu+BKV+Vs7QtTgiqn9nU7/rePbzRNXGAnDT0o2KlbQEccMbdZFcZ67Pd
eDK7FX8r/xO+yW8zvS+F97b5KNfpTvUWn6mO9sWwu/tk/l/vKsntFVfdi8/SJzpt270mVz4OCdEE
noMPb+NtAsGA5RqvwqfoND3hxQlvn6HSHaFDAcVJQ22Xv4gXLs3phZOMBU9tAuOqvdss3KepXylb
p3M19TBUHzIjjJvJMKZbY8o2lUE+gcm6SOCAu+s/pbYXmY+8mSjkhS2aY0+5A6F73sT0Vx2YSzCH
vsHyMnpEslUZmo6tVT8Rmhhb275ex5ZP3MoygWUEsMiKMDAzzv4VSTTgD5O6thGHlb6TveWk+3TW
fpCOyhMbCwaSQF8cPeuBx0F5ldERWuDRK+1D/EmuxfdUuuUfAOELL88Zc/8SdqRYWCNLnZu8tXvx
R8icImzpK+uQvpIgZj/b8v3TacMDWWK01ayAAAdcrpn6vfDt8BmJ+lkow97UPYmET+YJmhBBU/Yz
2OEkfOvXSH2PYEHcUCyAQn1lpHtzP3zNP5nCNbhK/4JzbLujmFYdwsJ0PY63qD8qmg/5Pc788hK9
Y9KDlcLFerLWhDpdybvk8tNJhu49jSBRFNNgdgROKav5O3mjqQiLtYg9mBAt4Inf7wyuUyg93zZk
fjKQ6tecGDBSvVgd5ICATVEdnCpYCANCw+hzGTReg8XXi36O/ijPM3jzj52Tiwkt4jX/Q4BaXTGW
8NQ3/t4Q8NmZWT21hH5pr0CKklddCSh6nj6idEOeobHuXPWnpUT57T12CgZxpAduO9dZgy2+WvOa
JaO9il1MLMJbdGVRMOU7Ec3Q/RpflNM9inPcgDPUpusgIFfcJkjOynr8yc4d4Jt07hGgwLp71T50
QJ7kmute/Wp/E+hrMPzZ9y+AJ0RTczzFGv3C/MJrdBdxkb/1fXZy+KzCbQE4H3yU6bZ8ijVGZ0Ct
LYMG5qJXQGYkZaEP+019Vz1i5z457aKrzLDZtU9APvXsFYevL9rqjAnDZlqjlu7+WHDlXxuGQm7M
H+I9JledBe+avi5XuAElVS0reLUq+600uITzNt8Ov+Mc/uYcUOeQryM3YuGEuwA2eiU8D1gZ4Bbe
lJ//ma9mEF/a/b1Cnth475l6UEheGVjuu2NxMo8SckbQr5oLa58E4rm+OFvjTFLSeVrr3xqAIUoj
N92rG+NsO373nrxx6ca7xCsvOWnAoIskO8mJD++FsTxl58VTtoT/Da4aSFA6rA08PMYsDOafNRaP
+v4h+jfSiI8mnxb49vc+ssV75ABKuXjxnhCymeNMux4T16xv8mcz8g/G3ybec32ZEJiZ1W35nrHV
XcUkmrbr3lhB74DoxukL8YapAyCitVsumro1T5SYGbKwnbwvWD7ZepoD52W9y18rzFG/zG/u65WV
9oclghNF+cA3OqeyfxNP6GSo2BIqIq9Rz2PnpyA186qEYVW4LNl8Qj1ak8VUk76lIh+4nyLyi7jA
+5SA3OioC6blX1TvtfZCkuCw+ERU4DrnGCv5pznwSpBlbfzde1fcxqsJ84ULobwjwfYegW3sGV/9
S/GS7jk/Aa9JZ5OYbEPEvHZP0i57IWbbNwiCBOWna3zGTGkmAe7uLMHSx1tkx6RBjDf2GxB2gwHA
k/LBXPfPRFV1iG7l4U4Rizx7+gznrXNqvuItl9bCPPUdTgi4DXrsfpUTcZvZ0Of82jlh9NjAh7uJ
95YWfPRQK7NuT+8N6C7TqV10g9EhHcwLU4GOAfwnO91Llu3sC8SyCzTXS/dBBKAnqKPzoP5ixZZW
kBUGUtIu2okdhJ3G3MEa0htoaAzCXQpNhUDVxoXgjYPDmdBpUp8rymNxmV/aq3Ee92KdZwR7uRaV
7U2sWWBOvR5Ie+clj7YmmdjaiZ2Z8cfyIyXryIMUs08nwvZIJITzyJiFqhdvZ81ez2uHjGb7XVje
dAPrFrf05rzSlHY2E/+V8xrRBlF+kVnb797z8KnEzZ26lokx9zor6hMg1flv4rjOOyFukAb5IhF9
0zT5zVkcU2oO2hrcwkmiV6mU/eK3+6JTTQays53PuwIVfwi2hW1XEGO6Ic6ZejIc92V9TOWN+WP+
ZCpCK7TvFKdYaxnZBhg9eaen6t/1GTjENwGu5JNFsVu42Xn8lfGeuqab8qhxYfau9SWd2ekK7VRE
Hw0cFo2TS6efGjfyfOjGjVM+J/ll1DZhHDRArRSmfxrwvzdqCPLUKDNwY2baxGzlNfqZMl8NGXO4
XD6cjbnt42ozkjmquBM2IOKN5GZ6dbamhnGaAlsWHRzDbabL4K4Mr8CaiMWDEPVU7bu1m3/yWjNl
FfeztAy+ae6sj0Lx6/X4nZRbcr8gZO8N042ne0OtlUAJ9wV5Ia+VeLbCL9is4/sGHF3nTfdnWqv7
hCtouGMLxkv7lkFRjTZxdbBD12D6oXsVYt/8CTszaFSsfBKwPiQ+XJ5j0tXnXXyomWUs9xKW7oa5
ZeQSzR2zVxHxdEkZmo+3qTuR6wpsOmw0DRrqgX0aWDqIWHAijB2eo8XTpl0DCcLcEXhJRcIbLvJ3
JYQySrasRCE6bPvKU9hUACOordX74W/ITT/V47aQ9sN06apnLG7V4qmoNxrCosmFZLhINxyex+Fc
zjsbtAsMsgKY2E3Dk0Y4o4mNN2Sx22wzrkGFWN5piNRCFAk6Xy/DEEp2ym4V74CAtZKvY0nh6hHu
tg4h1c2uOpMx6mFEA+0uf9efnfN/AlgzhKkA1pg8SUi6VmUdKNVXRJ7xdDBIAc1uLMyJuR1eze/h
/AD2+zvE/w/nf9zEqw3yS6FI/+ECPJ4X29F9OiLgw/ELkxmReYRh4rg21Hj7uG8OTT2wOus8hIWz
RQnpFz2DsbTlSqglhnLmgutvEo09oxR+smoY9eOsGNtGHGxJp1d83PV4UF1KCJsdo+3HfcqCGfHK
uf/G47Yj9MBu0DJ1Orz6IlVbH9/YX8zemEQ+7hP3B5oMqv3jv7lFevD46d8Dj+f951dsvIBYzZOh
8wYdeOvxpCK3NVa8+ws9ntpFFY1Jqma7wcjFKRq2U003Tmp5P/fhRuPNKmZirwX2GkEYdciCC1dN
EclOozl7Zuknr1k/P2EXfkEu3nmRzbdWFZpxMsvklOfxl6MVz5oufany0AV6ruuuA7yBunCboBYS
XK99eJrKCVsidMZMe99DCR8fK82nIIdPl0WY0S8doQdFWtHkMUFwSqDGHFrsrKVETksKLY1t0Sb3
8ERzLT1KSfZeDDjIDgn1KYoTtj6TfdPsE4Crtp82BU6GeTJ+YVqk7vUQWlQbbWZM1flWtmnJMTLk
IWgV21j1HaPR8YyYUtk7BugDiolfFJcMBLSgtsAnMwxqxfyJKqRd5QsFRz+gTw6hpEkRhREhOHcJ
LAgwbIt2aIjU7aE1tiMbYdYybB5x4Mmr+H1I1V0FO/UuJAmBB3qnrjey0TGYS/uAA1K6RhWVUL4b
iJdOg4lLAslr0VPIdMPwFJnqn1aGzkyaIv27EiwLeHmNms5VF+s3LYyv0mGekSdG6FZG5hkWzITJ
hvsiGN+ksCl0C2hv0BTFUySfBU+Sa3tlSiOud+JUxJDtIATO5a89lSmeK2BvyXNN/9DCFhMDbUA6
Y0iiL6NHTgW/Hjv5PiHsQQzlc1hlEJ5i9YJrX+wamjEfrLgq1+U9xUpu82LXGt8TtoiltFsk1sC5
QivOIffbCYq7kuSLnxSk2cpxva2Lv3IK8yEUENatiXinJTN2DljAgOghUZg5iC5Jj2lX+H13X2vy
8itpUFsoxxS5OUMTG9LC0tGRZxbWkFa3VkPz24mXp1nNGUrZCsxjTJnnBHptxieKdGabamxOx8Ig
ojGvyEWIbYpeLrWtpfUY8k/ThmhJ2NyxwzwYTFEzq1vDmegro8IcstmiiIIcidH/KrXzv2KMxb62
59NCaAvj2ZkFuuT6CEdcW4xFB+TJqV2tT5bA+i9mob+pKRit5extmcKISuWU7ZihqY00HBZ73lkL
ASNhSjWgp+2HZLMX1EzQmg6ASOjEi6i9yWKg5l9GUzDqEum7lZAA0oVwna36Kme0BIOE/Vo/gKri
vnOOUra2VHOuvR4x9qszwxMsZWldGCeF7l8dzyEnkhcODCPUyPaaOoKdm8P+Lv+OUtYflIyVW8f+
ErUrFXlSJGsTW+gdlkpQ/6NpHS4V2c+QbitVh2dIFMrU5fJ6wamYDbUa8iqYDXNvcgCGhulh0XOa
DUTBrKIx1jfkF+wJv0kRE1OoFC1VX1lnlzH6StqJcGh4XzIkA5bYaEMqhDvrwBBJNv4Wd/fLLIne
4wpIubJyZVWp2XrW2t5NRLasyTwog9aeuUxgqkYD0twfsegJDXD2JpblpmfnqQaa6sAQp2yG/Nxz
BsfCXuUSQ6wK4DNxJK/IZvli6UV3qlRamGz6kS35Y8JYDDjbmX1pznxo2d9tRW+/C2OVr3bWTrbO
yFHSb6WpsFc/KEAzgEuKk8hYlHBwDfE8FZL+gcPpStXAKi1mwVE8BLku7UaKCHUy2XBau9sRPPaZ
93bqI6Lba9gYwYpcQK0HANIpQpYQwhJJZly4lG5FOllOiDswcdpQOXSKJntDg4FsKc0ntZt9zBcj
L7ND2h6hXfM+LyG/MzO0pgp/pClZgn4RyG+s+FQSX3eU1f5dqD2en1wn/VL53UR4rWoxn4ijNj4W
NQ2oAWi/GPJKl8lbr+jmrLGueV3WN1UKnyXU12DGUraDi9h0xj42qC9SB5DcOYQskZX9LmeMKcMi
BcBHoaCQcbhpp9FHrPrqYIRHDGr/ietjuJUtyuHR/M5NxOOd6ayNaRxcU2YGT3I6brrE2kAtUdUi
9pC/Kae+gmruKBUWTjr9Uo9cW1Ujc71E/SWp29h3YuemV0jmRc6cgssMplw7QRSxFw9N9J3p57YR
+h4Q57FMzW1uB0ME37CU2xIPgPEm98/z2N7a6vn+FnehFXNSxaa01uZwpaSawXmS3xJHizHLMJSd
moDRiHIegXHgeCgOkxG741LMq7nDp5xiugT4GEyphwItu60yk50cR2EwDMYpC6lGLUOvfEcs2564
G99s80tRFPOmBOYZ7XZNXNLiyfECsWEZc+CKmajgImfGaM1GUGQtAhFeZKLD6VNPKcSpjDjlMeEa
7hlsCb8GSTXhO0UEXyBLgLsi1crKFAyX62WwXWlm9kXsACBEZ7zlMkODwj4sJN76egN7ohrbDubS
sqnrId1VE0pKI8r9qqSEdAqkfWnElL82QqJZQzsKQrqwTCJgqRpoYSCejFAWIpupoTaLLLDERVNq
yY8NjNq1icY+1Zl6tCa938AOu7IAnmLLmVEg5mCYZG+AH6KVGIZVY7b1Oiqh8FmmcZzJGIfXirUY
WGwPvp9Yuquy9AexQCiTSYjsI8tINwlAuzLh2hVCkBex+qbYTJclzm+/Y6BWpXNCkyi9Onlre6Fd
AHKOBuMPvbiikb5JTbTBOLcD6mpH5vA0I3Kpen2E6KVsU3RLbCaFsN7azFBvhX6cNUEKqFWTa8AA
c5YzFFtd9csRp2W3nTfTNsb3ubd/wry4Tmq3HIt+aPdjtNUm8ADVTMa9oUZ31xSa+qFgCiUc++CU
xZdBoJA7yKD4VXqeYtvaaUv/OnMGcrJS1lDd1WO7RtnK6BWkMQ1lyy2oveBxLWhvwJ8KE1/aAiAL
sb+bWiGNb8IMS5OJMVwasogy41aJRvGmWvancT4kIaTPgf7FM4Yu92pFX5cZ1IW4fV4sa5uYjack
kBpw1F/bTcSoMELzo0Xmp9aODd0XziHJxBBLKo+1MXHqLQjGAA/qQg0cSZFOPe/f64xIHKtZHEMp
/pgnO96YOC4t3pwW+kXv5E00M00qVGdZN9bgD5hRU7SAbOtyvp6mNt2GybLT2/Hc5FWyLjXsGBOm
V0oMi79KG2RISY9Y8d4CSSL3Y2qBdmCbTpxjNCrz1sLOciXSysukwQnkGpA+j1Ov1J9MqUhdMwJe
NUyEjLLy1xi7H/IyeVp0hgY976nvOGD1K6EK9rY5OFOnXxfVRHerrOoCSdpCcbJebrjv6AEK8GXj
KLs6AczRQ85aZTEOY2wApjTSSrHgClmq2CYGU/qpVRv6nHMdFQhuZ6SkZMxadjfDrS1i/J8seFfj
04Q7TzeC/bSNqbjODBty7G9kDKXbPC/OEBEmVSC4hFDfKHzVSTdpviwJAkYYsQ9WY21nq9nrkx49
1yn5CmrstgKqIoF/ZqA33afl1OOhcJw95pS7wTHq9TB9lsaTWieHFqmwLxEjAkKV0Edbb7FiXLt8
Ktye98phSmETFmFGAZm9zJH9nRiDsdFmzcGUs3vGXy46FDpLWTlnH0Ym/ck6DqjBnNQxhm1s1B+i
gWIsFe17oSbgGnJ1TMKG5FAabmLZW68wxWruOo5CYkg0JTmSJu0qF7JXJwM5xcz2FOLCbTmwqwF3
KSqnplwOoxH/WiMpy1L0HWZMdsJsNnyKsaDs6vmoWQpOg+R3StgGaYGu1FCOa4ZqPV0vi7/TXGQH
RAVjtXZd35m9adNvHavBTl6D/4Vg01gGhhgRtWeLQqQx5ps+kSUz2UmH+LhVfMdo9o1c+FVrf2AZ
UqzGXMJyj9lRVWYwhVqGb/MsnQXSghcZ0GxM2o9iSls31kZ4kyM2pgbE/GxvDiottDrsTY39oyNN
BlSk4KcZ7pwcaQJDUfhphib8JIGqIRLyl4YfeVlSF8s4Pumla9BAj0jKYmWOfNNAHDriPLoy5ygN
wpBWb9GyaxibiZf3YLV8G5XbG5k/5HKLmSWIEV0083w78xLajq0mmWfFaph3tUEmzzsJ3sRUAA/Z
gBQaXSoU5gJbRwhqNPJbrmTnua0PIg/iub9P3OAKcvHAccJo3onHrVap6zgUwMqEl1yYKbxKuYJu
o5A2WsgXKCmCGcjUf2Z9Sa6YbvtU85LbdvIhnEFrZaOABcm4cYYsbZgXk25opxiXUQYQS+dbGvUb
J0sZHcRKHhQREckGF7tq++n4ZigS+VShAq3Wuetl2xvi7mmv1vCtTnpZkiJVLZsm13sYsUa81szp
MgwKnbegmAm1lFFoYx9x57mbdUVPCzkoPi4fmOioJYSc9onzvPDsiAiV2fm27/7Ic5fuFWk4p5H6
xAfHFL2lYZPGFg370BwtOf3MtAzLEYMj1BcsflUJS9DKntUJ9vigdVBLZo6vfP/eQ/ikmhLu1dDJ
32QzZMwodfu0u+sUiwEEcs7LVdFI6xyDrnGSwV0mh9k0X6XeAWwYmcifpvucr62lo4i/exxwxdxl
e3ILODtsHVhHRKh8oLTatBXRrAFaL6htR83axulzlUNjwCXkJ5bhVAiGA01H0+OAq09658kW2v5y
5OjWDGeCqIew0yUA3lJFc2E2qLZmTNo37AIIoEnyKWb4iGZjjk9xRZC2Y4z3UQYabxVSXKKGvW9O
GoTVRS23vYBf12MORbetu6MGm1wOa3vdw3EREB+NSsd5eBB/Z5Zew4nnQ9HnC6eFMCExwj4aHSP0
9DAcj20W47qzPC2ymu1LG97ftNR7p+9arxYh3MGQDNc0vGQC8rW0qHsC6O4OSyxMetHe8OwCgpM9
c3xbokjeYQhyG3QNMteA0RtvylzxfcYbnSw/XEeB3Ety1LSyRyjVwZ2eZ87rQgo0A13DfCM7Eymq
vExuWsOsatkOIs76kUCcYCrj0KMLfoOaUctC/Vmaa6wmeI+y6lt8oQhM3TY5qkmCNlhLLhXEjlqF
YVjPzabNyDdWpPAqCxQiC7gwHyxX8rfc1IK7h3CLtkLSkj1l4YWJyQLZYlyXsvqXhfI3XprGtUq6
u7IfMWrSSItodWklSGTUUzV38RaqfDNxaGht56W8h1WnJieqBVg40sOfVBYbxFnWz5IkcEIgvvet
TLdjjh8oqDq+RCEOs8GHjWFUN3U5BVKTgnNIXXyZzW87ekbiUDOTIme8d3xrVD/lDjCFLPJVNr9b
OAQFudl+qjJtXR20of4eVmhLkWDt5A6eR97HX53MUCjFMyCtUi9RyWkvUkDKtmneueQYMIUKehFZ
/xBaP64w44PyZJYqNHf5WzPH6yLANDrzmIkKKkBrQ+dTIJCN2W9sJeV5gaqvVkBl+IOvJoMWTqGG
q8foICGcIIKPdOpcOYRLYl8NASAyAl7NDL8iLVGOVqV4lYGMqh2gamb1VF4XTf62ayX+prf5NfAH
LBTzpXQMpppa+8v+9lGYzF6MLqLKOlVNLzaMM40pmoKoST50WYeXte1HNtRER8zb9ozVWBoOBQyX
uUS336leohXN2ogoYiy8GoQ2BmxdQBN6tbPGnGgXZfgO1bR2VZjiVUh1MociRHU9bGI9V4LJZnkr
Z+UrD53XcknRr+SPxQrwKZyOyZR/2Eo7rhezaA/NpNvgXRKxXYlcQchpvoZRX9/bDDzFjcWfTX3Z
O84AlYO6pVpEGQxK+MRCl+5tDJRWUV0y3CBPtXYaesNikqB6Iooz+nc2r+SSTd3sEoF7ta3I8cMl
hPXftK92WXrm3OjeVDXIUivtqnesf6WiCy+P6rUlydIajqpaI38K8bFjn2PGM7H2lZOMy3E2mEEh
9J2oSnNjwTzQiOUgNZQi1EbJqYUlq1Aho0egSpKTCp08rd4Qs6LYnb6V9D5xpah2szJ1Nhq1xS6q
9J+kkJxTktbnRUbUOaraFDgF3d5io3gpSgp5UrfM1AjCRg6GuQOzdMruqH2PEE8KFn6XjrCB25t5
hdWCOoRvWlmSfKlB0h/AM+L0S+BSf7YZR9M1zCtzsG4O5LsCqR+aFx1rxVr6W+r9eiRals5NOlm9
+I0YvPmVgCsx1jiPOTAxSM7A5Dik7L5P7TGmqoLI0gjOiCNrQ77kkdgabRVaYKRGOFPIEeyFRgVG
cSjBQZhVVgyF+VW0CBUq6yS5Vt9/RJF0SyvL8HKTLjmuy3dyxIqNamR73DJldx6RH2r9nWTZdV4x
o+MneCjzK4Vhs9aehWRjxRAVzDkijNDbz17q96KdQZOWEVGHKfAraPuWzUrCsE1ByyOXGL8ZWCuu
uoVxxMQO56aKk29SUnH9RuWoSpP8Y/bGs9YWxocjwbGyCTtJzelL7qSjKswDe+155Ju91aGxm2QN
s+myhbHScg0WuR6k5ftEV7wJBT4yEmyG8pCNCPlTqO/FyOLfIctiI5lwnR3Yn83m52566Ca4/TH9
vzvv/O8/xrO4jN1dUIX7+G5yjCo9PZ4eNZY9A1Tfm4hhnD0a/3L3nyfdn/nvZtGYeCI8bv/nx8ev
/6+P//v1ZRC8r3+3LRuEcVwr0viXPxmjkdB4x/f/Hj89/iOorSTSDTXrv5uPnx73PR799+T/cd//
uPl4XojbTD38KCL05wypsFNMxS7Maj7NfP+I//nxce/j9qJNPCThmR6oTnWlP6l2j/84u1Dc/rst
LeH/u63fdbboaJJ3q1iMTbaQOy7JrerqjDJ3edYtfEqp2+phQWbXbBPlSwiBbYOekopr7GI5Nnak
29ieY1PSPG52zfJ/H8juT8EZEeRB0jb/fuHxtMdNYsYh3I3x/nFXYuj6blJJ3YL6kOnol/HteTzv
8cjjv6og1wZKmvScJhrCbbNE0JXe38bj4Q7nu22l/mC2Z0AYdgbUrSZcgQQXsT2FAy5bd7ciqwHM
D3P24qYG/dXT7tqlADSDmIVrVma3e/ynTh2EiLgSC/zGBYYIrjNW1f1OElyL0jaYfqZKss/YwHUB
Yha3LXChJLkZZmOb5O7ilN6NosrHCX6/+bivKEao270lxEZERGYrA/KGxyNDRFSaH9bln3xkKv/v
9/I2ZkOde3OHHV6+zh6v8HjtOiIIk4p42PNxkvW/v/efv/J42f885/HQ1IGkKGOJKvS/3lT2X+/s
8ezHA//ttf+/D/97hdpO27XTt9t/z/1vf7NK7E2SiX2uUADjmcXyZxcYKRgOofaRcx11iIuqgs7O
mrtDxugZOyncMwa7BAyTEkaXX5muNBurCUEFqnhrZYRZm4QtHqR+BFXKwPG7aDPEg592+VaK4K00
FVZeWKx4oSN9DUL+a+pxsRsagHhBAjVm3hU6t9igy8apQDJNZmJglmpI5+mU2oQDDB5Eg9OuQ7AP
yWQUcDffCwi8oACrjtnIkuY0MtRZmYzzLgu9OhoaxEqA9UMpIH7a9CLE9BCugodHWfwZokTyRQ0H
ilrA67P53DOi85DLwy4yq5fOBEBoYpxBSLRbDUzJPIpu8O4OvWKS69G2mZSrapUnytvWnXIZIkKS
bnK24M1gKmLVlXjwKPRlcphAp7LRc1X9OVcqNrMk7I+TArDUg2AqGjBdf2eD55GzG6pp9gjmmxCu
wSXGbXXh0sIUx4KrjO8HzrAru5bEuQJbDFPCNJec6HYHCo3S/RpRZvtL2lge9o/7Kh576KchZHSS
zSMbAYhsOW+kSeChoSdeFCUoiHoYPWXL8F766vssD0TZfstWkOXYSlPMg+hn2bltaLZTo4ZDHaPX
DWGDqoBre934tAztS816xLMtwzR9VjaGCXc8riAGVKchg25o5c0bKoNi5dj4nIguilaNzZxUyRKD
LbBdMORgfZD0ato2Fr0DTq2rrEvE3hqlIziBGLqXRqYuVuhMcbi9qHObuIDBxzFTDqNmG/DHevx5
7epJ6rQmGI3wJKn6Ny6ozG15OxKnMMMRVVpJaY9lYIkwJgvLv1ae7PNwRDgeNdJTXDJDYzvDUyiR
OCa5eoxwGSFvWLiiZRzQQIGZ60glMEV5lzvtj5lJmzJCXMGvPjEO4IKJl3MhmdfBFNOZ2aMaUaxl
Bgww07CcjYUfTcMwZCfp8oxqKsu2xIuMfulIeyu8Zvpg4LKq/jVUVPxJ/hpRoKCoL+Ht6h8Dubee
0y1v8UaKFNqERcW6M7vzes3uBzDw3viNkm839HpdhYhP63O/TlnVtEJZAFeoWbUSSBsKbFtasgeM
pfpVZv1EgyDwnvFWGDq1F49J0IwYt4XMdYOwIPctS7YMM1/VRg+3DUdIcjSJUWdlvCpVd8gLBw6c
zSKqFyOyOt3YDFpsb7o6fCI2Qex0nYydoSp2jASeZERYUzt8NLn4lGveQVFDgi3CS10p5zaeaP04
3oPkDwaloNbPv0pmSk8iQSegtozwJEKI7BgeVpZAA0+N8J3gb3DkUsZTJyYFpUAD3MXhU7WYzHq5
PnCPkH5o12BUyNvSQeAb9Xsdht2IsKcVWCqxnAfaiBtfLRGDM6VF812YjA1aHBI9zcR8T4ffpjDa
g/yStYGFH/m16AQswxSiDMcWAnMXS0dqegz8FEi3c7nvrCQ6Wz17MpFqHIUkCiZN+bRTR4YNU8K/
VLPXWU/6dZvRhiuxZRzx9v3pGKH1ioElhgq9a+p5X02fnpOuxj5w0VDPhj1X9zQM0GLmlTMwmTIi
SFPDGAbGMql+bXXjS1+NwJbjS9O2ZHEM8R9V6zW3YVgQdMb/4e5MttxW0iP8Kn4A4xpAYtwWZ3Cq
WSptcGrEPM94en8JdV+pZR/7eOuFYbLUV2KRIJAZf8QXeH5HTddYw/OXMiXG49LJJOLguquazHTa
ZC28k1jfKP2Vl6ivKdhpcYwifRhjU+1yGJWM8XHCUhN4zIOhBZ2HmxQjx25WFGDqMaEKaEBZgtPY
oiLkoAvAQqYSXiGLDni0JAmB6d3Wj5320AbqtZrxhTGseurmlFBTfzc0zbzSHbSPqdSIF6qB4Q1O
9x5DSkVoyz/GGCThUIc5qzT1WVGrhncdlrBiQsqkGeiomg7Bts7e9nGHhF8IBB5hSwxoTtiiGh/G
VscPbkSoxcp6hmp/bDHXpGaQnaXJTLZDFX10Sso529RZdkInvSrqYkCPjE0RWxXbDrvedS3+/2Gc
E0/CbLcuhVdGEAGnKXsfGWF8ATvNuHAcrwm6vTeUDFYyhxjXGAtCw4V7UMfkZcDwao/jS2oxTFet
+NzNCv7oiaiFpRNhUmuxCkys8FM/nYAmpx51MEN2l5Ya19TcfS3zBjG/JeJr1c+Jo0Z4ZsoHi6FW
PkdQRC3uzJlif1jyq2rpjHCS7FQPfIHQ7FjtzeObr1aXQZ1KoDn89jGJd00lku1kRJCr8FFzG1PD
qutWB3w5WYURAQoof13mDRZwO8bMxKDkz5Y/mB3YeJVtPBZNGxzd0PwepZAN45o+104SbAZ50IaE
MEWQP4VKGHphVrveZIzfQwVQRZOLydNY7WEv4VArZrAxM+wEMT6oY1LllJK581qX6qHf6LtR7gFU
m31BxT6SlkNtp0rI53LQ/360PP35EuV/0NDe4+Wb5Qd9q7OcG+UrdwbtUUlSID/2oK4dsuX4Ir9l
Y3ss8wmWeF3PCE5T0np0ufCQQXpxU1i5WGt0u+3H2t3lMBGz+kUEeP81F5/nsqRfDobDqaDLw/I0
VBwUdDZsa6OtOy/xfwRGN84/X5RommHetFNzF8ozPDG4H7Qwmm8svi1sLtlEVDrokkIelkd//Kx3
XO6bFgGjWo8RJ+XOSVFKlrSB6HBfJuYl6Do2dLn8LH8dGrlG7SIzWKlMnFdGxbBzr0ko64JIDZKA
PUuu7samhZUgD7FtYmVankcSyjpXqDFuKvaW0if46u2+xPECmTWr7/vW0Q6WDbHIkYc5xcirtFW6
GtRBkqqAxXpdSeqMRo9zaBdcICxd96auEN7yqFYV3SsHq0DMQIoNJCO2EkKuxUy2HDxbXsPyyGKr
u7YMLFxhdKLvTvNaetA8fOx9aPkHs4JmoieYfoMyJASfasZ0CMU9Y5HCyzWn2oWxA5SteZkH1nns
9eiHkfBh3SlgqgcKkR27EV6pa8JrRFyvO+6hN62F+0BWtdxIdDKsS5eG0ETyxFIfmkKJobRkWjc1
hr4SPXsZ5pi3pU8tlJbZnE4uW95NGylfg9zHLIdOPtIGHzP9LBCG/knItfPIoaYLQaSunfyY9xrx
JYUbGlSv0sWIG0c4nDmgrx6KdtZ2I/NRb5aH5f1fngokxTRDzOHtDgDoyc+Alds/Du4IQ8XBK7Ca
XQUHbsqGSA8FptJhV3Q4XioWvK4ECf86AZenU0ymvJhmf901zoMQw0tZkqnrZ+mVjOe42Ybq+CaI
x3Pdtw/DWB7/PTP6JjRaZbzowAhn94C4A3wz4M6LZg18MtkVySbZ2KTD1B/zR8gGIkYm3GCvhue4
cR+rN+WxoJcKL+GadLor14Iwl2MWxCsSTfYpfJpfwIt9jFcmFv5T+EjHl7OzJwinq+wLiKL8Uo47
ZE8miCW5JEYB040wNgxBoFvHgCOZhn/PJXAMBMmWi/r8AE+6HgC9bjt1B9Ux7Pfq/Xxt3wueTtgG
aZLeUOVYMQN80fn6amuMOe13/imLWRz2r/pGvSeMxpAwIw2O8cY6RW8Q6jEvly7/0YydgbyxciQ7
1cYbVs71uCMRohvb0HzHDAPetgQ0+qi93AGw2kS3HeO4G2LGGC0eFZRSZUvsPJagKec0vQe3+gl3
GuCCDflYiAQpo9cPqmundGU9WB/mRX9QfgjPf0CPZ63XEMcSsHdv6PdjzcBlRX+Jv01X/2MkG/5t
gIHd7oKTFh0MAvzdauCibbGR3BrVWmGKhZ38BHx2Ltl03xTfOQ9IwM9MJ5gandJj/Ebislzl/kYz
tkFNooBELH4Lgr0AHjrlpooYYa2wxwGKGm5ZiXHdwBLv3p1wW+zGt6C6Me8/3XbbTljlTxM5b6fi
Zrg3qr1rPyjp/1JEqDvw3P+Fge6opspywrQdrKmaaUry/m/VHWU1DnEqNIKaqlcqWFY2yZdyLPbJ
W+cF91BOU3wLW9W/jez1lO2QFe2Tc57fOUNY1+LRSyXbZbLWFJ36LJsOSio5qbTwhs7Bz29hdg4l
DNW1UHaKS1u0w7php2P5+w7RBGfg8/wF3W+bbbMXKBxnMqD78rm/i++zx/K5RXFY6ev6M/Yg1n5P
X6mHELv+knrc+/FhqpywBOv3YjcxkdjZd1zM8Brssc0Qp8Y+TW5fEGyadvqwMtZ8O1Zg3nCWzgbp
qPbZPoNhHlGzT1a/cbvtZ91/WI/ZCRxv+EUwgUCD/UUCypxX1pFd2hpg2kv8hhlS/UC3xv46PDBY
eKz40InawCrmT/hWw2tQsPVjJaNmaOufzDtO2Zbx4z1ms+obFgvnUmwvBCXI6qINp7x/HpaoFzti
kb1P3/Dqb5U78QwFc0v/z+f8ZhHsFrvoMZWcRv27IzbRqTuo+3BnXMiFGj+ackV8akP0vr0DA4jh
OftWQBYh9YKzaYPdmXAk31ObNMBbvFlFh9wE13rDN2y6SgTAo1BXn4DJInvD6mDdrqL1HpglsE8m
2CEBwmMngxdHcgrg1DfaPcNKLWSlc0Iihy4u6Q2cttj4LtOaVcZaqfYQGQ78isFW3GofWXao9uMr
W3BeKjfwnelVL9PRfWFfuWPltmVtvldIDK0laOHyYv7ASYhDdOPFO+d/6XHT/2iqV5cT39JVzbBs
y3X1P3ryANk3OLr04aI7/YXMUriW1xhOryfb/a5LhymtoOv8B7EZnE0EjZ5IJDWS+C29yr+1Jtz+
rBz4vYtA/6PgY3kxGrW9tqPSRWb/+S0043a0arcfLpGOVsj/teohzDcTbxGINhI23D/W5Oxi6BjM
wa5lew0Y4BKzfCI/Ev0s+P3/WlOhG6bFG/of/yyD+C81Fdf6k5bj33sq/vGf/N1TYf1lUAOh0g5t
mbowOBf+2VOhG3+ZFpdFW9Uoa9LkJ/PPpgrrL5ojkRqF0HVEI5fX8HtThWtQQ+9YBi1Pqvt/aarQ
XEuejP/SVGHgzrBN3VR1YeK/+KM1Kmm6ORk6N7rN/R8O+0Uvr+bGs1JG4M0w7acUL2LRPYeiAsbu
ooKiwj85RDoCNZQtvbBLlraAXweMQbnnx+I0WtzG01Hc/lx1yqVnLZJjWyEW/1wSm3LRO7alDT5U
OadBR2JdHgobaOFMeoSkeL1x+7o6WJrGTR+rDrXBlrWzxhmQAR3k2ybpcZU3WbLvRH/0hfEep4p/
W9Fvsm2F+5w7mFCIZFaWb99apNaCAYmzqhhUOhnOMuOijY5z0pvsbHZJfch78RZZoVf6s3IMjAG0
gAwOVMtUaJZDDla4ubc86uRWwNLH53KAd10V1lX0ebkzU/OS9Cq0sJCCxL5hUjz67+qyJkydaVOU
hURdWwNxo1GTziBrVfvwobXBPJby4PajoNnhdciC+lj5AVFAijdXpBEdJf65jlwW4Y0cqCzLyuWR
lnNbTVrItfIzyANL2bf2eENYIzgmM8GWuZuIa/QaLRHsaZbfwbUsaz9x12oTR+YI5S+n8q/dKHWZ
IqG08gqcPg4iPsWhSpPpBEJpKhydyC8BcdIq5rpTdVAxNWkLA0N/jVldmbAqBazksiYk3dqrfQP6
DwzvoFBPt9SStCAEfMy5uZkT5dNa4slmZ+k342DXR38WOhF3GH5Z4EDNDkhu2712EO7vb/0fn8Sv
T6eIEmOj1N2XMNANqLuG9sEmUXNGGCayMGQ5jKNRo4GYn6pdTNxzh8YLrBjtQhatWPLLsDz6dVgq
V3QiEzsD3/BSp7Icll/oj6dL7Uo940usdWw0bN0JMCwdKz8fokvdDmlCw5ymvywVI/NIwcry6NdT
Tf5stmvSARkuD7nxWja0y6Nfh+VkWJ7O04iT1GwgEcit/fJltOec2U4oN7jLD5ezg5HHd5FFYrPs
Z5e37tfh189ESEk6dohlm7VsJtN5Yo+87LGWXe/yJ+k8+Gun5L697C6X2pHlsOx6l+95FtW4gfD7
AKa0aevQe6PkghCz2WEGU3q/PU+TrTW1d8ayxad6NPPCZeNfp6/E2zpGiAUBS6kOZHIcKKRiYMrD
8nQ56FJZMKTGwPw41tihA9wve3iYQdkKbHNyI7lIFOOiVizCRSU1jBwxo0bUcIpxw1SCaFbUKZ4j
xOMkFZBhEUOWF8WuSqokqvyyLT/Q5Fu+HMTfj5anrlRd3BoHtdRhJvkf6FKbyeLozA0CHjiqTSL1
G5x47FBVhdi2KGZ+bw6q1HncCiF6RgSKpBpELWNIT8QT76wUiiTh+BcEeeILv/WRlkqpMdWITU4s
0G7kG7kMmcNMHaEloU4t4+TlD/qf4pXUsXCCWdpFIyg/YXjgG43elcx3jVuRYhmMEtp1c4mRxtoa
H59QBpbL/SkKcBPKO91K1/0PkmLpYa5KNDYKNXS/fkil+hYk3bMqtxwOeFUdgS6TSt2MZOduO7dO
vShTT/RxwTmr+F9UUQtGToJVhhiIwpSeS8fOd/gcXkakQQ2JMDDQCoVUDRupH44IialUFDOkRcFc
dqV16otP1S2GhUwH4dOxFCrg9cSQgvQcokrUQ1oO+O2Iq5bGpp7oMM6RNZMwP6VS5+RLFJ2kaI9L
OJNKaIckqkptVJpkR6mWTsimGvKpE7KEY+Qiq0ls9waVXcdQzv1N6q6VORyx53Re6RQx+9OwgSs/
PdN8na8mqdw6SLiJ1HKx9LwrUt2dpc4rpOI7Su236u98Rwk3uts/RTMFaWU8XRWpFweUOm4jqSGX
Uk22kJVxLYujLZXmXGrOsSByTT4rzzJrY/qL0xG8qW603oRkrUjtupAqtin17EYq20Jq3KZUuwO0
c6l+mwasLoHflSJh+stHLK89Ro51JzqYtjTMcg1nH1xLVV1Ifd3Jks9Jm9Vd4E6PXTpd09oaHlND
6JuZqUlbCHszFi1eUmSMyUIbcDW92+uxX26rkr+UgOhtOwPr4YPHIponymVk8zTT4BpOqXVxUgVn
nV+SJ/Ozp7GEbp7YscZmx/hRxGWwHWbFywVwgJAsze2Ugpds8S/PEO8VpVYunZWAtBoc2AZZz3DV
TMaHIa5hohkd9GhqbGyn085OaZbrDM8LdxG1InDDPGTWeF0Rg6WtHg76ip69b4OzCrtjIacqc64f
irBfq2r0kQQhpSCZzAnZyrnrqRqaqok8AfzQduQL1OfhS5P15VqdB3vdl5V2UPIBXSV1wVQz8eHF
fNjGRK5RJ9QoLerG/KHl4tZmWJQzNEpS3lNLLX60bvPiACbyGS8NReYZNt/bRK/gg8TBZZCzKD21
9ywuNXCwfDvDMGS+6nenJtPMp9lGCpkKHwJToBysvHxKpvjQmYrX1aMGj1QBQoLNSo/jaj3I3Vtn
MC+z3PdUj7mdqIG2ZoukXOZ2g6kvRjqy+E5q2bwiw5nCDh7xyEzdrTvrjLVc2AxaP7wHMkicpH5M
3yEWi/YQWtq3QU75SsZ9o4XSR0fojTU+tUQoKSMxvpLaNu/y+rGeyJ27AUoNE+9DnZDpZV2qezmG
Z8uI/X0jwID5Joaq0tnXik7/TuI+8EJvMUN2q0YZqjNuNwSt4NBkdDhN4vssZ5v4ZE9C9cGLy7ln
IIjHhMal01hb9hZiT5shvdSZqpwzOTl1GKGqovoqC/TyulfDbZEywo81hQJK3HRzpjODre23kaFs
rLjVdlSrc+TPMalLwvwjI9yWUa6QM11813c6Q95aTnsbxr4GtJomvKZyGhwyFq6X+bDJpHiQM+NE
To91OUeuHSbKXPqDG19OmbGTsAIbm2+DnEADVpbzaEtOpic5oyYttRNyao135NU0fwg5za7lXNtk
wK2ofOtbOfPOGH4PNksZ1SCeorHyZjzeyzk5lrXXmcF5yAA9lJP0Ts7UU4brGkP2UE7bOzl3nxnA
k+Pt9l2pHpWRRA89fTYZo+ojl3N73ogUdeFaMtB35WR/ZsSf4kiVE/+U0b+1eACkG0CRvoBBOgTE
4hWQpgHpHtClj2DCUMDlqbtwL5WyzG0tPQeadB9IezhBGcqPpTMhkx4FG7PCJF0LCf0qfhxiux8E
oXNTrk+W58ujIOFPlqdDg893UliSye3LcmBtWv58tDzllghbvcmfR4NYcU/GccMBoMkQkx2WG6Hl
QCbsH49+PS0wgh+C0ct11nuCu8m6mifE4VqFjIoUTIY9OtrEQdZlFQHmkEuJsidK5vZ4kAiA1bvQ
CJ7GPH0ShTptSaFPGxp8KZDSSuTXFAecJgi8ycOMN/DnIR5HVsA4gSH48Slh2Go825CIoiYC7hbS
VZgL2ACpPGhmT7MuI4PaKCsvn/rXhPbhjdCzQzT0/W75cU1BRWDr/T5TAT8XIIytYIa6IA8RcfC1
KTJ5erm15zj6x5TOzcbBBclqMCppz1TpQxjoO/z70MpVuR5kttzWnS25FF4OpRzwZGXuYOEDGhNU
KO3CBV/TGuaECUY+d1N/2iaZfXVMiSVYmg+Xh0J2/sUdpt3lqSYb/HyMUwwxBmwXKKryIdcukswq
C0OyT+lYzJepUY8+lt4HUxTPfpr0e+4iJAlGNThjuDnPRmY8GgGsEOHcKlnByV2Q0YptEE6hSHbV
UNjHqQHi7pRkG/02Hi9kHseLH7afMy70bWraxDyGTN1oZN7gg3fusE4ZYBDbUH9EcBZ1zXqPAgaT
xtSDy41sE6YUp0gYFaTbh8y6aj04ipz1Qh5ar11hmOTKfS8lInLJYTaQihMyZkhUwbKo1mP2/zqy
5bLhJNyfuDWU1D5BMFHqb1obB4+Wo6DPl8CO2Y0rwGBy86n3LcrFwPdoRv81pX5xbrUWDkFawmaW
+0VV6MbGIPQGV1Crr2EX1NfBIsE2qkW3q2PzyJmHLhdyybQijQlshlNhHRGaWRtKOJ51FypDSgeK
VVz4INx9kZo0NmifoqmTi1FJ0IHAA1taaxrhicRzi6dfz0L3bWwwaNTH4mePpms8hwNFjP6qT7QO
iuA43mWdoJNirKhgytj/c8LAu4IvUlYMoDp73KjqnB2VIKtp4CLWmBv1xZ2i5tIVI0yjiHl+SBX4
ubFCgOxD/WlOiAZugCVvheewPbeNmPfjZNw2kVMcRTowQVYYYWYNL90EkWW4XIIDl3OZ9f2qbFSK
L0A1NL2jPk4yxWmmOoymovmo9DndxjolSQq+BqVnqFNUYbSeIIgprjbdDq79nX7d27AbNSpWRmy6
JvLwGIZ0Eo2vtRv8UPJJ3LZT1V9yA2HZzvEqqcLHJmd8RO2c7gos66Ag1O5OqIixkwnbklXLjuXD
pdfy9JibPes5TOlqS4OETZPPIAaKbhKuVDFfrhX989WV+ZplR9c2ak8mecpLrCtHFW/ZntDWeysE
yEgXtn7oxDEqaQrav0vHu6QiwN1zkx44sGuGrDDqnsqKYtPTxLqaa0071On3yYnZnhR8rik96uuw
I8ncDT6e5iZuiECqArR7Y3Nylf0uDB2XJA6vJmIFn3OZ2TXzhNslwbc31fRgJIxkiSLU+66KvxUW
G9k5aU/0iSiJf2cE6n2FSrPnr803VUAc2gHBaii1DXWNBgg+t43G9PKqR0j7EfxJB0PqZsoMz9aa
u0Qdh1Od28NpecQWRad7HeCHZdG9nbKjvslZprLvAVA/TDjTi/mshAHEqBRQHnWImq/Gx95FA1KK
OADkY2heMfVbo4i6sxtL4pxFr0nMrCgeeqqvcfjolusZWIsfkqQL77VgvAGyCWG4Ld5TByRBIvc4
ShBfOxec8aCeVa1/CkdfvVfzFxLM8W1BApgMlXrprQLDRk6rVV6/aeoMjNuqafNEbA4JCs+HocmA
YPUda7JBS69NGmRXpwyTS9q8DSq9QxhW60PY2sFjOQceLelkO2v+ijQuPgbtlPYOpYZ5SBakpgg3
DeqCwhkTxuCk3YR11R6Ltn0FaiBObseg3u1qYx1r2PFIcJcbtI5ubxbKR1cyo+wMOyVYbD2TEOn3
phE/dK1bX7TQLA6doT0uF1qMnPe4RlQ8meZw0eKM7f2UED7wZ6/NayjY2eQRiOVE6CiYYSJ/a0QD
TF4TakHRZLehUC/cjV6Iq9Re7ox3dA5r54isYdiS4O5Kid9sMUdM4CtYpyXKzZSO5da23ScuNLSp
QSplC/xemnV6ngJ3XLeWTetc2tq7w0zHzya2S2ddDDqz9JBgjdOUrFYc4hFcIzljqKBjs4sZ8Bw1
ukZXhqsRyu0F03yboG6maFvFSpaoX70u9fo6zkN3L9XUcZ92sf3eWsOupQaK71SzjyzwukMRyXO4
IBv+Zgyqyteh3wdFqHmj9sYSY6DHeCoguZiMlMP8MFsOkDviXPTaVatRiUasHcXeTe3PmGX7k8Hq
vqvYRYaKYp01/NdlVu3xj75SJwznU5IFrH6ihrRhUNmWtGAl58w1D3FkpZc+KXD/EekGvJ4wORqw
IijqSAWC7n41c0wVmgXAp3aInNnYCckB+oy0ChbYzNwfKxEwF58YlYVyyIaBe9uSvtiMUdSsGp0F
7GyxmrfkcqAaiL8NtX5ZVmFqa883uQmiuyua5zZ1GJPXheZBcIF3TSNU2+Vrs+hspIYAA2gXJGtu
ZSd8tMHJJMWYkPvwfBbrbYtubfrEecFBnGddog58BZ/eTAFzl76P9eSSp+jv7VZ/xtvYHoViHF0I
Ah5ui4o6TkaidloeHAJwj53ajczKXo1hDqEB4K4qJ1A3mBGzaz/TfRK4xtnNAJcZusOaMySqrWGY
t91jrhb1WWsuZQ/VYrD8fms6/fSA8WuXNMDMkKKMG90lD140frQKozS8pCZrb9uYE/pmoo8KxkJN
Bhz7VvZVqzH2YccdXs26BLJVZhuzgusYWXA0nNF/nCdQ5JFGOVdixOHZtW0EB1eFazL7G9VWwsPM
8gdOnMuuVcceqn/1szqe7EYm6wucFEWhf7mtjmyii8Mw5xt1orMwSDLyl06hbSjcQkbWgeqURjQe
O/CObs1QVmhO/lSrKmA74V8t45XC4u6bAQaE0lfAAa0DiBMjPAW8bkt8PkSJyk3zmDfTlthZf1fV
Kn4b0nRcYQx/R6qPusWyRv5stPucG11QZe4p6On0SV3WiBXEkkHhYPtFhfcAmlpvKJG8z6hnNkfc
D8e02IR6CIm+S5VTAJGJAkpCKhnJNTAAkujPCSuI5CTGuMmtcjwbbkN2OS+/q5VTn4ohDo82r35U
bFLCVka/J7LZPp391ywgLj/xRYx6h4us6Y73SkXUq1RAbkJGGxqTcyxn/qHFGhvQxqHkDgh95DKq
HrLBWKdsbTeZGpirlhvNhmgslRKNAf116MV+cPP+GNYwgLjNK2u/Ffo5kv9Kg3JLeIuYk4r/eu0I
UoAZsLy6NbVHQX392hqbYeUwrGH7UHVeRGTVyt1Nzj+6cvpG34cRK9SkKi5OcBnT2gR+y6Afr1N6
aJP0TlOiYesOfAC225r0/yhsgTqXGwBbbEqjle4Q6cSIgzA9I0zsBsNV9n2lN0cx5ESFmz696cOR
ooXO1g6Yjt51zKBoDRgxfAU7qUXQa5VWWrBnVYTfFcrVMDfRJpodpGO9L2mnc9ivFTU1z8Xcr7Fg
i3WYK/lueaM1fKEwpqaLAv3dEj5hDuK/+JXsnjvRnFN5E1f4fq3s5EcQOzRVX0GC4XI7gFG0fiiG
S4eSUzyqaTzvzUAoXhy4WOz19lxkw0ufzhpX2QDpYjRQFLNu1reslRFIm+S7UY3zzsT/evKzzN1V
U/bWZgk2mcm1926vpuiR5DszAeYZ4tDKR16ljLuOjwXGAU0p4TSMTCwPiV2qB5MOF5ccE/fk4Oi0
fooH2YA6mRQX6B5bwW+2K0GFZJVJEBRt85xDhYgA4+fRcHISAo6WL6qN4bSWl+LoQtlT7s04to/L
wSHIxl9XxytVGNnVLMtkawyU3DgBS8gqc+pdNNj2WY8syh9xNHeRcjVi68U0O/fgy2etHb+MnA9H
NvU9Aj7XgkFY3zIbIkbVQTKIhX5fQs04xlELCpY964aa1E2pT8N9Lg8j9b5p3t27PTvVfIzra0V6
zHZxP5sUhbJ50E+K3aZgJwsTLSqujphE40PhJsM6T7VbPVTGB3UmB5FMwLiicaZg0tD0m5QPbhU2
pU1pVgwBUzW2pcnAsp/raBc5rF1drl2rqvMJlmbzdWz4/hbF+Gb0VbTX+VAvuO5XSjZFZzfonJUR
wnlM4+59GE3jLuY0dLkl0w+HVS9VL0pQQFQouQkz8j9VQJ6NfmZxnh6MwmyuLmwWYOo28cqmuyIQ
VnBRcGu1gQHeIGfZaCLcppPbnZ16XSmCmwFbU+JUgHATs4ZLxkU4S5X27GJfilGcbh0AXdjxICD6
EKpqPP420mFkDvRfg24dTP1Y1pWzU+IgOgQO4Sy9ahmeVG5yTab+OttB76XIgU0CINpwi0jmK9Fp
+ulmID9zE5NuA+1D61mbEFbk4rkaM0Y8rR7DHylygWEKM0meuXyve+sriutPFb/xzs2dt3CyvaHp
s0vRpmCNYhxWRDO6jVnPF7LxED5cgccacZqUNmCIiSz4zki51cdsm2jtFFJwq+hRUkr4K7a2DvWg
e87M+tQpljgIm3nzPNnlbsrgL6kp+TAzbe9VpwP/WlC3NEKCAoLWPZY+mBkE3MdA416S+rInONLc
jdURE8fb1VSUhE2mOLDn5uTo2L1NZrfLTLRdba5q7msZlYeVc9eOyFODSS+GokAFnRp6VfIORanS
mk8RjPjMK0q7VJM+15iOdJWbTNM1cGxBjU9Fu/KnQSZZdqMzxpvl9+icytyJ2f42hDkncBSk+0Hr
nkKn7+iIJnE0tdfZf7YAmGx7pZq5BFoIxC6TW5vBk1e0xmNJA4ihjt9hkEWYzY1sq5id93OWLxWt
P+Z+ywRw+Vngd49hlec0ZkuxN5NaUimnsV1TbDofEaYgZjc7GOUZPuVrxe1SrgRYkBafrJaDbUwB
oax+Po+lQSXOggPioepNLvBfYbX0/g0hy3fDGL24ddNNZEQ026vBXdC5AeEqaHzL3H5x67KGGvYa
rG+Ag1gT1Ow1E06HLKtgC77GNVaFgNGxN0ilTE1dGz4yxtHG0gYv0OHHVcIHFxi3g7ccwjS++C2Z
NwWpxmsmA4PhyMmdMcU6+nAWbljS3PFlqW96q3o250FnzxKFxOMJ0R3jVKM+Lwuyteo6yBiWVpZH
vO2Y+0FNEmEZEaFnwrJ6XHskpukDnbnz6jMYH3TQJy0Gyx7EWUMrAbc/v2pqLwoDkL8JdUHLb7Ic
CFTWXipFvl8/U4Qeb5OpePpjDu0LVkkJuxFz9AdCDfzmy6MCRsBvT5c/sEtKgWrBJIntIavgOhlo
XuWR8/ej5Wko37BC1x/ntrqEFW7HrBzTGy7s6QYIge8BlPHpOs3Z4gvFJKmC/3s5mNy9DjONbz/t
0Q77PUzGjD/LFN/8cliezjqL0TguKKsHMds7CcXFwayyDuDNkK9olpomer60YSSLSSHh6oyqztCY
aQUL3ljU7PuccNeU6ndtEuC2pGiqEP33kkUvZQ3SeC7Iic6Nw23NZNnLyGd6y6NEPgrzlEh0G1+X
HzFIHA+h/dzKX0fiMH8e2rKnT7EHp7XYxRe7TGA5XlaACMgU/K2zVb31DqJZbsEJSNsJo8zfh14U
p07X6l0fJrhGTIDQ1qIIMxyEiyPiZK/0FjIiSmY0GreGk2jbxfX0/9bXJVTX/p98XZfP4d/2zJ5l
HuvzX+xdP//Lf9i7bPUvlE5HswzV0s2/rV22/pdpOpZwTd0Slq05zi9rl/mXUC3ECdcW2PJAL/2y
dul/oU+jFAhwSKajq+L/Yu0y/7DfGg5iAkIaXD5Vhelr8Rp+t98aijUGlWODyAqaXRJZZ5GFYIs3
ylN1Sve2tWIxWdmeT+aN2Odj+2q8B/hWgccDapgkOGc74s1XvrXlsfN3GlO6fMelzwT9ou5JyWYK
awWKTpKWRoxDSWP8jrTLNn9lYwCABW82sP3wSfuoju7aPrhrM7757TP5b8yN2h9Oy5+/o+vwtpnC
5v/p//o71r4+aTqS2l6d7edO0+7DjqyqI27jwXjvsP9w3xxA60cvZqTd/8//uOHKd/A369zyrxt8
UsAFVVs1xR//epH5YxVzOd47T+5wVL+K+/oK11f90W6zL8pP6YPrvuwH476AdXOkwSB5ULbOWYIx
VvO1Qre/09iXn8hLvGaX+ZDcJcjSF6zuwx2rimYTXaZX8K6QHMwHmxhZvC7243vxHJ7Erbornc/A
tACGufNz8plQMXRLFe6ahi06qpAOzHO7OBZgct10P6qn7IneNkUczOwmo1jTleUZWklg4wbKuswD
nzK84uoHAyuBbQx7OFWWa9y0JCgeqgsZS4qLd3Rxr7MfxZNkN73Hj/w62/Fb/jXvlPuZEt2zvwfa
gb+5fw2c/XDqrvFGdbbx57SHqrTG0A54PylvvvQjxO6WG3KsHFSWLW8Y+NFUYIy+Ae4ZDdy99Y/e
WWf6pn6SY0AUCn2Dyzt4lM6dJ7/ZpfHddDuj/IAMRgh6LO6Sz4D+14yKseKRdo97gq75t2wA9wW7
bs3bEZym7/mrtUUTgtdmfsVQdc4W3G3tP7k7j+XWoWTLfhFewJspQQL0RiQlUhOELLz3+PpeUFVU
PdPRHT3tiULS1ZVogHNOZu69NqeWFShSH8O26eCi9gm3o59AArEKtevRAcFVKEySBfFpmXhRRQdd
uHGp3vud/pmfPcj5OAJoEJis4pzHiAkhn+OFg8ARI9jR35Ip7Z/1HSDG2UBtY0srPrCrYXjGIXzB
WfsbrSDgtjBO0I4s+k9cDHHnBDG8nCXtsgco7SI/h7cmOBB8MFKN2gQW4PRdZbvJxeawwnpJghA2
cu0pfXuHgmn5YXqgWKAFcIJJ9R4cQOnQ+N3UqKfBqkvIWSA6LZjR7xEiZpE77sw3GOMZp02ihH+q
C3gMvCbhQj2JT0KYtRd/Q3wAegEOzDn1LJS8W8crQa+HmDNjX9J8Xkcf7aay05P8QhSJefc/yQTH
iUiU4Zt3Ny8T6RXHkXNzs2yJ7CR6ID31GxLvUmVvXGqUezh119ln72RgjNblOnngPidSeR20dnSw
ztYrcg6mR6i9hxWoRO6ORfLTHUHbtDs5ukW5XZ5yki3qxJkYuwJ6okMTb/uHPL9pJKoCQcRLTAzV
qvnQ1wyrQSGDPrVBqAk2iUwXbevDTjggfWfSrvUbaaWyrX6R5zc/QZjAK2ODIRdWPbN9CSLigVFb
sVbxndjVkQS5dhMcYjjNKmug0ixH0SZxxCOxUV92Pof2hfSd3INVslaeVO2JiyVgPZyxg+kuEQt0
Qe/N+7hcE/1zV0WbYx1oEp+Q36VPJsvN+yCCHH1iRRhA123Gt2JLnqGF34P8uYHRjztWG4zWgzuA
4JcX5klp79alOzRPEhqhzDzHF/FNXBKdAMvtRTpV/f9lcWb7+6+roynJmmoy1JMktrlZ3vyf9x85
mQB06jLkK9wxGbxJSFhvZlgv/8/L8P9YhOc/o1my8aexlvX/pl+uKmFsRYB6a03qb/OfsMZhM/rD
D52cdDHi2hWnki3+Xxrv/82+I9NI/J/PTpVFU1Ppp5sI62fZ/X8ytyh+qeq0E+q1JKRvs2JipQ0Z
eX0DQW2ZrgjvjCUWCTHOXgEKzyJq1/zI6UstvZkiagj6Ri3GW+55ZDyYBDskSQ5rGDVRA0FkH7eY
r7DPEQqIDklSRghsIvZac+5jMxgrYKLnPaEt9bEZWDISHI9WrjJrTaIT09Byr/YjYNjI2MZQv3A8
v8pFq5FmgGSggxZDCFQuoCubXhrGew5XuSH441pWSOc283ujGe3V12r5YCXZrmSMBvqZ2nU+G5Nm
Ve8HjHUuAEoyV8XiaRFB62snBj8GY+uv1u9tXPd0IHSBRCbyWPLUyctmK6ax5CritDHabCKZKgKq
m1UuGAv8UFVlF5YQwrfDaSVl3TnMeAq87Q3LAWR4q3bKShK2YI/o/gXWm1zQGoRfSuu7Cn/bqomP
ck8qTJiL11j31EPYESidTTqxkfIcioeCKTbBWpfVRU9CkAEj8Xch8zMG2TPJ1vyVb4HksaZmRDxy
yVExJQ3BUQgmFrIwqa5Ko4raMHMEmaIcgLXBgNc4RJDwlobYs/EZ6mmsFPgxgvrZW4N6tBqy9mQ4
+q2RrLsO6oLYaDBJIFbijzorufBlyTyyTJtumvzh83gXuZl+V7kKmL3Q2c8m+RQx6AkEDahurmsO
TbJXDKighYEuwX0KcPlwSAAZv5AqFbudrl+1yb+KBclEsXQUwcDSYzhLw3c5aC80hxVX9ce3QS9e
Kbs+glMrBkTID/XLEGT0jf0bg6DvyBwgEXIBTyq9GK1+mz9XZwg88IGJ3ANHS4FJDROiPxE/mRer
a4RtfWbRd2G8gvdOxvqStqs0wl9fIT4LCu0Op/0gCMT5qBbvtInaP8pxcIH6XlfMp6IOIL8Si8zN
2v4VXCWssT63GbaYjjD8jFzqopDchkL+9lBI9GNWsfDRoBZjF0o7fC0fClvQ6mfRMBkCsTM0Rxp+
i5EUo4RXJyF2cyQKC2lg218L5uANWWgzlKVok6U6BlD3ULjxP0SEcEPyY+GBMEBRKijd+4yIRFRK
jVmu1bOO2iJlENkZJErmpN7FJZ5oQiIlD++7sYgqUIlgwpjse9K71gHcQscTc/DKtJ8o+JiG69QR
LzJ0d7Pu9xCxN6YhOmrBTAsnM3NqOmLsk0Oo71Kj0neK76tumKanMdDI0vE9AxO/MW8aVUsjWGjN
duEbx4nE33zsN1oz940LDYp1JpUbWc/GdZS2wAg9tVho0tDSQapehBzBgpr7ZB7EUQXqhJmfX0/4
xlj5sHiaJEN0MskSXbeVWmZFMX4GG67kypTEEDlz6Bg1ruO/D/ooU5yGFWc22WoCt2zMs9d0hMcJ
Ws1UBU+fOirEzwYYJAa1j6ExfUSxx6H171shOUwdMuocQPfu7ztaYMG/nn+8k7+4IyCZojyxDfpr
dlrSYfGrmYjUJCyfA0qfbdDKP6UvE2Uvd+HqTHLRuBBP0wvzCI6LHAGKtbmsD/nFIsXN7Uju4+J9
EqA8ezZxiy2rA3DOA0A9OpI7nFnYRqzzJCxYu+PneOXeL/ekKw2/lSutwK2ne+VoPhf5JSDw8SmQ
wnYKPuq96gyHlnzjY/4Jc/Isks+cLDDYtQv9Ye7qK1hKhIrM+FjnT7QWDbxYBFBDoZgH3LbYLJnP
VLVtHMUzAn5yRZg1VvqW42xHshd6LWMjXbA9Yg0km+Yp1fZo7CXWBHVpcEC0deQjn+bZ/Gbi/hN2
T4bZcbRUaaC1/Mfut6Sn+trvCRfOCCu0QLlw6rHjZpkcLdd4zW8c5P0z2uNXw8WAcQpdgxQ+NjGQ
vRflN3mfIjezzc/pnQBewy3nqCZO2lCKODYvJX3Z7Jo1QOsCRPxOHra5vyV8ehAt24zALS4rzdWl
XU/mOoMNgLamQ+y0TF59TYdxo0U8HQZKO8uzxQMBV6ylmriAkAQhtSB0fVig+ON8Lqx6/ayRosTT
u5SsTbt01a/IsMT9bPQsCOwnNvYZnBFI9/xi5b8RpojdhMPpkTG6gWV8g7G5esiFq0gOceD5aKNH
YkwtMMknSNMMN3w4ZDw90O/egoRapmj6sn/wGsfcX6MLun7O1+b10PdD62ALJZYk7VajsGCYzLDk
QvM743T5Q26JUu2qT5IpeHtIhEZnBF+BZfxE2CmaEqoQPXvpybGxnuROc/I9atpWfwrFqltzWaQC
Gn38zrQVr8ZR/UZcJZJMhLkPRwWmf4JTJ86M5s04oqeqo6MZ7rAsr4TL9OqdqJ/qJ5LQMntpbkDG
+dv+O0ffR7YvNt03NVmGyONHccKjfkjRjTGzWTRv/T1EEQQo78htE68ackHRmWd2fi+c6goUNWP6
++QOUD4ZzcjQzuccRN40yk27vOPeVJf4ou4aR1XwFNJOZyJUrLxl9dbBOWIYyuPf8njF9iBHcxnH
EUpYDWRSiotbRbJGuTBKt7wzx0Sny9PkV3fdOZceOekDJupFpqvLMF5FxNXzsxSSgEJtbS+VK2NH
MjAVqEldwzvl8DvKeMkblC1F77WNX/0JkIKtx27S7oRPlUigF19CyApOyy05iB2tE6R7EX7LcBg2
HUQwupUOV64KXHFRutWujZ1hi630gGaHk03yPQIYeIhEEO4ZxFLbojzLOGxnm/yzKheIaoiS5mzi
L4wH1xWaVESsBHnQ2xTWMmtGi5dWXWc1lXmwzgZoTMv4kbiNbnMYoAAji/Y1LBbxiXkmaXr9Egcw
vh/y02XS4U2bVAGDmkFf9fuSgjxbTgcmL1zsLM3TKnkH8Cz19kBa4YWKHGxgfOtcTnnWDTJG+0bX
WhlcolI2tS09JEd29Xvi0sx5YrGf2D42BIE5yj2jr7Ay9jvG8tO1T1fDGaxneU4u1DPPxok2YWir
B2JmcfQXBOHYxjcWIH+dHlV+b/dQXfOd53Ch0p1jcredi6rOJ7sbkhKZrdYGj/Bw8iUbDB40rix3
xKP30uDWIHiQFCq7X1KWNy/1SXiWO+2KghRwwMXKF+8EYO08GikcEy7egA2bYtseums0OqQ9s+hv
LMf6hLn0yhbanFFES/vByY/+sfpCUwjwRj4QfGedBDC7HLfuxWe71A6ssOpNOYb3eOevVXnrK1so
nqCHyJgexXUS74tmU4hn/aIejGv+Sjt+DiXJlpkP0AyZ3Lr6pjRgyrGrNtLDQIN7oqQ7ssPQCqFG
DD/JMEZFafkMZRa1QXSenag2MduFt+V1T5fqo9zN0G/sKo856lThMjCPGoIYyQHO1nnrAPwT2UkF
QAKH55LHFxQWubohRpAilbSH2XB4oK3S5xwW9lSV0nddfnKqAAMHxkq9BDdhoZgLyTEvsmtdJSIe
adHrCx9VbAzx3w5XRFWjOpCXRCkM+3BNvLJpHUt41mxIR8KZJe7K344cA5KFFv7b9JUe/5Y5deUT
6kx3pWfm9Z76a45F1mo8gwHYxhc/3CrSJ2qTyLz4/SF8R87eJ7uJtHrGhM3OLHCe61iBFu249cGU
AndibuILv1gdXdMAQ3Rm/bHGkRLsBmb/Oq6CL+lNsJZUBP0hedKBUB7SiQYIkYrSCaeSU14kBgac
5y7+O/sSi4GifFid0x66E1Fy9UL7ahyfqeibKNomjBJx5ltQNiNh5MlB+pPYh3VplWBCuftMC3V7
ltyxt+QOmwphddYzem8MG6kg59IL+eXeFakIGpFmo3DFYnfVQKSs8NVDukGAgTSQML/P8p6/596e
UXX4Ep1N6NjaWltHz/ngKTgkLM/0jEUXLitMANvoNCnriY3iTVoXjuoSRA+AgobIWnSxCTFePBCe
FVRuyeTpxyRlG9u3toQPIUaL9mky3z5612wNXurZ/jDXLzgF3Igtx6cH+p4bxT+SIHeHNuGd84tq
k3SwR0gRf8xI01/Fad+R/vq/4zb9kJUL4VZ4GXr494du1/dc0ovkyp4XXkjWPXeiq4UbwudW4zuK
qfLOqq6kLJO2T2/sGO+qK8J6dhFlbb7qtCkB551oKH3gF/rhCwm4ur8Z6DPTYiWACT9TCabG9m4y
3cud9lLQLCHKhDyYH2XiFLtKfzSDwLLLZO2YgsCHyxzFOAIR6c6dvoEVyx38rtJuSdRPREkUJwT5
+A/kxMsKn1CD6LZ2cm69kMK2V1npMP7EAJjRcADhqCjUV0ZBvAQclMhFGqAeRgr0R5bZ3qFSfuvq
i2ljhQMZTtYC9qS38X84w2SnikPChWA2DyEop4QtOVIV5ufYLp5Ryxl3of54vI3ZdnbHcOnfe0LT
wkVw6/bdt/HVv3v6Aizw9Fn+UDVa9TKvbO+XGLGBjYYIEXNLL1l7QwvKniXii3MJgD2MhO6mbsrp
conVuT8i5n4Sw56pbi44UrcsdsS3l8dwBWp0hEr6LW44IoZuhcR3px7KNQ0/lpdy5R+TJzx4F3dP
/dkWK/CRwa3c5TWy1gU7xcl0y6Np7gAj/XQ/5pGrUgDEe5sOwSH7sm7+qTnAS1M/rU34Wu07rgJv
Ub4S2j5mvxL5crDPUWYkOOU2GQm3lTN8GaZbMKYgThQGC4FYKYDhIWSa2JmYd9RhFHeTrPI6D8hW
toRdoQAwRLQQibQb/v5BEptDlxJ0LtZjtWoSdtt2/te/D38/9/fZ338zep+FPI6R+cL12VlDKKE7
nn86NyasIuM58Zt1jzjyUovS0tcGZamYUBcC1pmmrNWlCTZ+Zci8XgXjezctdETTA4i9wLTJ2IG8
MHBjp3XHOFQKl4DNLqEV7FAp8tishs6tmkKhFthBJkOENZPB025isoPlLk7pH2Gqa/XcCeWIExVS
FsfDAVEbJlgzbESOR0jGgihRf9VEzROQYLAqieO5SmmAHz1LnFKmwy5aHLgbBlvY6qKBSri6wg9F
jeqZHzLEcY7VZBGNyhJNmr/0qwQYngXepU8qmuaylzpKOASvYQgfjSgdISLHPvSbyu4Ur3JQzOFF
ydgK8zJvXkpOR6YSACKPzEU1+BRrkDMXYt3vVHxWDG8mGilmvwui5CLMkOBOBEce1MoTUHm3mFgf
ojYONtlIJ1MVopci77dmYewMNicvKHcdoV/SBMKzLDkh97l3SULvXVVIfWpAXoAZpXyOWP/qSXNw
HvezO1028k3s76ivz00hJktZnWiJy2m8GsOUSmTkUJE26sbvrXuQooSOgFkGnbmtDX/vFcNDj3H/
db3AnKzRz170kbRVtfUs6UctUL5rnTmsujGKXKCo7L+CG7Vq8lRNihUv7ixUEAXW5ampVoI3vEz+
Jc0y7UFuYC3koj2IzTNr0fBI/RIA8K3UflF0geDyk9cuSNhXy3igp2b9lpmxk+oBO7/g0TnJeAwp
U2Ew8PDBTIHSd3oTGrPDhYhHjliI3wmOk4RZvjIRoQd9F6w9enllO93B1pnrNoLyWgoELPp6z4TB
79/G+Y/JMtUp0CHZQvozDAlE2wnRS4ASD/TbHM9JxDgEYrGgPR0qljvFag6MPYCmI+/a6a0vhTdc
kEedPbSzFLqNZC00DcXY3/8lKOBXNDexhO+y6Knf6aeFxkDJn5gn+IAl8Fzx1ojqIxtwoJXobWxB
5XhfsuuMk/XKqhwsWtPnERhfkPHecq0HrUdBXGQcUZW8ucM8Tdh84OwavfVZDUsp9D5VrIdx2LU7
I+fAXKRMEIhctNSnlUgPkkVqSlAGWE3Y2zFBT3lH2kZBySAHjFCiEuZNmCSuVCFUeQmIBgD5RUWH
m8zNpZBihkxzuTQu1mi8ClFP2WRUnKfFZ1z0n9HATmNmnktaEKVHsyEqc0sAHdCNCK+qGt1xN8FE
UlhSEpFqOagTiDohYLxUwfeFlHBthmiFrYww3U5iA0CG3w5q4BrQjqhLo6YTbUkQL5DOnLomeEYI
bx7Qek2V8JNBmV2ZTbORE0xLSl2wL8rgrZSOvoXgK4QMl3T0sCLPKyvZZKW1gGSxFBXmbX5bnEwr
u4R9dZdmTiqySMiVNap+qXmxgJpxvfX3VAUyBK+VSgan6EKuGVt4JEhiXV3KIlAvKKOarwtOIeUX
qIGsYJWcrSuVI61WqfWii9u3iDgU4NnMYljD071VviomJZqURU+jsRhfReDxsXDbkW/euj7aTyia
PFmNHRNUX55TSw9dgL8Zq/0yikf5VDAHFLD2O7pFnkdiKHZsTf5CxR0cEdBFcqb1USZUrnmA7Rhd
WdjxXiF9gVk1zDEBcXksaDM0jfcTwBtXuvatyEmuQRREiG8SRatiZLAmolOqEcjU8nswcJAtmqeo
73ypODLXWBcG2nj0gz/WwOA+hcuM3h7F4yEfFXozqX+wX3JT26RleUUydBwKZCA9ntOwEUlCrqrv
Itlao/jh+6Qz0ZUXFmaIq0ioiUwYjeQZCxBUmP5WWnBI8g4pI9RG1afEGZ8f+mgR5YBCMawDpKod
fVJFkLGo0hWphLlWNfuX0Mw4eEThRcRRDfokXSslY98hb+0pt65+FaVO0o5srHGxxsSOBAdlUFSJ
u7wSkDKJycvQNc+uiPBppSh0fdmnWOZMlGbdJReEjwFx2hgoBPtmO6QTp36wfN6NtiZ9mVJSwngr
4J6ARw7aWuNLJNLV2iNeLTCoiTPfrzlHJcYyt9J7PvR8q6CtVvXwyQP/LhqEBYP7jQF5Yswj1svo
8WmJnezWrGYL3Yxpd3TKUZrk16QbdZfAJxKjkq2mZdPHpIU7yZ+ETSRKl9TkDJo0xb0fEopovbmC
uC1srzcuLdepPaos8DKZumpNAmObUDcxa/VVyqrO0Nwa13tcKksvJLQarllY0OjDAi4hp882Ct71
zgyvAs//NaR5HufxIzZiotWTgNMiGxmGcCScaEU3aifuRAvcoayktJAjhXWqUuGWFxT2Rl1RYHo6
277Q5pvoD81I5BgJYyHZgx3wA0yVXTTjIXsUR75sLQMgjw7JOZzAaACpIS4DSR8/1NiK7J4sLjsv
YvSo0jrNzQ30+paEOFyCQUuKeJbrmCCGJSYtkMHBCFhVxoch8v7r3uSgMFMX2Op124uE86g26UYr
VJRkwNYXeMidMof6EPXyb192tHETgkNvnSBqK1PXSWOLKB3q9lDLAdq+DjiAmhGD3FwhQtDXbCoE
xOY6MbB+GJV26VO23GJCPj5Yx5iXyA49Y1/oeDPmFO6IoVWShNdyrLljau1NHgpwD3H6jD3xDlx3
dGE3Maiz3gzRp9HXDY6m9J4dWnW66Xz9gTWHrkMkLDVJiRnSZAbuSMPh7QbQKMkPYg+IXAOKipWM
nrUmJy+gXHdBMV2rmAkECzuhOFLBbZyq/c3MwE34pvTdktt9wFHk0sdHB4z51um85sWvN3lifGLC
FJd1pm/9dPxFxo3rTycu1uMVylV11Q701ySBE1uoBjjbCYcpB+5qo/wySljfEpiwRVB76bIZan0Z
O4QPl7bcwQXOZOnuia2/71oKBRV1RO5hzEmi8Irmv3UY0LQQr1EFlYyy4w4JxOSEpNEsByYaY09f
w2/QdiucDFjYDoY4jIvWuhAvktskDU9umHWnTnEEU2YuH7SKS+yMugWjBgFj/uy/fYmlAhBpTuFa
xp+E5ZorSSk1UMhELvz7w9/3iLS2VqHov/uztffvAxlOwbxgSbC2ObV58HfEGZ9a69mXlhOwZsUW
FgsRv4FY+s1WCzo6fLOK0pcoZGdQ7HKAyI2oip5mQuU2C/863883yJrp8bdzEzf55weISxchVQzn
jw5ak4EFMF7LjX8wQv9AoRlEpm3ztKTB2Ar/+hAiL1AnDX9rrWO8nj/8iQu1sm0cQxNfgMzRFVO0
7AxEXHY78uP2SRmr/yA5/v+q7VPQ1aFF+Nc8/38w224/w0f9nzV9//wf/9T0Wcp/aAjmWGxmc5Gq
GP/W9Umi/h+6ApJNRHRg4Ur/t65PgfMGXM1i4GVY0j9obv9Etsnaf5iKhhRCFTHomZao/z/p+tiw
/qv2QJp1FTLCClnlASmqbP1X7YFIUiohxjlLfFThO6+7a9kh8mmItiT8WT/olgK8wyteUt+rFtY0
7rPWWoaTRsHBj8hJsVeIqqazbWIEq14ULf2oapJSBdFYF+gQArG7WSpsQsUKLoVmXvtG2sMbXlYB
RiKvC1rG6uo9FnQO8KJc74lC/JiHpgJG3BKK6RDKJ12aNULSVooYc7SFt67wJBio0yccBgsVtg6a
4giJsnYplfqoVYNp5xnLaEthvRBK5cx9VBM3Mrm9GTva0OzklhLYn2ZI2VdkWT4SAplSp4LKE4Aj
MyQZ9RsuBlgjq8nYVGFAqG8oFSuTCItWQs7P0XKS4p4nlrkCB93a0gO75zzft8wCprJviIUcZFf0
R7toQSZ59XtpSg6W031rGETIyQF0Zl4PW+kREWP/zDnVbkO01PhqBB6A7IOc6AgZTFPaDwZukL+v
1KGUD3+fSRV+gkQUD6ahSsdp5HXO8tCC2+tzpJPVei8ymd3VgqIvx3m4LuuWcMq03D97yuSf81LA
edxPe1zM0apKGrQKWime/QlFANNnQr3mL9vcK9lKF7EYWo4ig8whCFW9GTiv4Ot1VAJkYx068qp8
EAEn0fILp/XDDiWI6Z3+PlSYrE6FnF9B4qXWQJTShFWRTUsnbNfPGR6nslsQBw7rrSopVHmXI3QB
MKFobRBlXyNr03IFvLksBRDCOUQjF5LthlDxPaN0Y1+x2WGqKXZaNxh7q89ppPF7iHvogvNQGeEx
7En1GFskIE0AaLkS5cFN+uxs6VBX9Hhsr/UYBohRkBa1htZcswrHjIRx2doEqlTdOWTwQXxHqUn6
3vyFrFWYj/LuDJebEUik37uUBOZMCB9iYiQ7Qi7oZ+p1BASGwINR1PRVVCuPIa/Hm6c0rx0Etc+o
J1xxmFT10ukeluySBAPQDExUWrHdjVzTaGqEn5Lg6x7u3JHId5VwZtjFouhDYsta7SbrypFozgZ+
fI+ZtpKvg5CP32aZ0lkoWmpFmmCSoAfPvOcWTyy3ilX6Reagv2Bsjd4ljyNWL+XmdYw0BpuYsp26
16ENZ4QKJiDh1yXv82XiUGeHsam9m5O/KbrY++xA5XrCcLIwgN8hJUzrgEgwx6yV+hETbZ54unzS
PNqcgA0Ud8AyR0u991/j2MTelOazHomDaBor5qrTfNH5+1eLrUhqIURFKKfwDbTjm1FLbyNJ0uda
xZY7VHW8MYm/RlJSd9/phyAhHgZPSASDWe4AbVvHekCw50u6BW0jNPeBJDNDyuriFuiti/JBXSU1
FKQymrqb6VUAKzv5bsnqgeaK/0E8D90AX52YDYrjIYiRYsrpoC5MbrZdWSjGFpg9orvEGq650A/X
TJbXrWZBWa+zzonm7/dBRxUd0iv5+4n5xEykJZPnLkhRcKUjkZTGcNHUpj/QP9j++1u8l7Hri+Eu
1HV6HkNWvImFkrqTiebq70sYisyuA+DqaQqgDek/kajxycvj+qLRpryPOTqWuH/XS3M69GWQ3eos
OYZZ7Z/+vhr83l/KQQJqnntiAJB+YwXCupuOSFzDWHzD0bk0K027jUMPAEezXjV6koaoJy8cQROC
6iDd9QBgVbxIKzFK0oNKAXEQCCfNlTZy6KDS0C/oCu08+abKCoaN0DSc3PA0VDM6ZW7ilT+B5YJN
oAVdGvJSx6tAizbODhnOkxPvHye/rqPZMDICFa381VeF+ipkUrpr2S6XnMRxxRdFuC506juxC79N
UzqBKBC+BqeVSJc3ECrRx9G2LXIh7D98uQSWhDCiLeVNVavGI+GqwtMbv6kWwcrGpOH+S1Pz0ZM6
YYtcXouwL5SVofv5o12x5VcPKFveLglJ1ZSK5rcTuJ9kXToVfdq96sIc5xJK6abqPM2xrJqDGPby
SyZpTMdqJbe9xiCOHH3ZuRpJve9EbuESKyen2jRbdm2FDFoNilcj501JjSbcDWF29PLCOvVTiyXe
N5BCBFJ0J6BztvSNDwIWK0ciI+OaAka5mCiOQ1UMrmWvslZ7egHkIE/2ckQaVWl2ZzUuBG7zqH2r
NMGJwhwSqdCG96GuAFIbWb0BEBTe5aokLlrkGf39Ky0KrECcCAA3kJeKWFQ3qums6e2FGrbd/eN7
85dZF+WrIhVfvQKOiTl/+Pusz3g8facFq2aIu90A4mf391mcIDWNAdYt04Bhq+Kz+8KjY6ZZUU+Y
YUixiQ6P7gqqtdRKGRHjvTLi+pesKuiIHZp3uHBQmSE+yyq58GHm+Y4E+HIx8SJw/ZhrZeaxceFj
MCqfii71mzj011gi2w2Rvc4oRGzsPcIOuTK8fYH6ScoaGCPbIq7OqdCkF4FVlq79PPzRf6SJA5HK
puCmImKrWK7pF8cFiPdQvPZeSIM18qT1pHj6ki66BV+/2ChK+fSt1JX8Tl4NXdyvtb76ZBEGYFeS
JumPNKX0vH0rjTg6dOrwoZYWkpuipcnP/tDGumEX4zXskorqEQyJ0jT82Yq2owqNTzG+jDG6EV7F
ihrbPQk/i7oaLhKaPj4pf70QZUVbictSF0nzaaSz0Hj5QpG7b2XAJlYNNZoLKXQagX5/rkbl2owM
lbDD+kG4AIO+FkiYmMiOoQ+wx8PCWwSEtBdW8eXXTPi4W1+FRpsYU5CrzUxq9NOVFVqvSil/Salw
aAw8qKI32K36NIvA7SXz0uaMh6Ok/4FOhbqiRAdHEu6dMLHXeG5t6J7ulm0s8tR/4gKtosaYq22G
N80rvrocmSb9Nbr1n4bSS0txJMSMtnUfBBe8c+1Cg6+DU93rvPfcAuWdfbf05Yy4IVyhKgA4th40
hEpyG5D/Yz9rqBMNrW3of8kx7Wwx1S5zUkCZfOEcfUwq2Mmkc7ORMUEfYtGWmDj2BdIITXrLG/Hq
wV7LW8tyGAWrhvg7j8f68dUbgQ7MYkFfW3syIaJdcwIVvK1GY8nVtCKG2J6681CbtlkRv4Rn+KVT
hI+4ry+iL25qTB6RAHLXAIXPSozycLiZMiigXCjo0bSUtUFLvCm42JxhXdwlL+BjUGROyCFMpvAK
3D3uflJlTP0LDymFvswtSV5AKWtA3yPmA/Q4FniT9mWMQlNlgmw0i8Zir1e2YVGeSl/tFlVQ7zk/
xS6rmhEgXxgkpP5Zb8EE6BHBdUR0a4gQRI+gD8s4zWnICoE7YIMIvi75bD52hyILTOo/tNbLjonV
PY2Uqd+UfWWNWLi1MOK+gJzYVP0sPFDWqUxcfIFjHh3u/MuJ3ZE0w86s8SyNvcjDh9nZmB6+Hd6e
KmivY5xCVohwJTA/s9EOMiNF5sClPvfz9WA5+eKrmCvHWCTKd7CUcFVq0XMq0RfUCc+7JqnOCiPi
MuSBg1z3WqfKs55/D9L1JwMsgtW8nkA58hTG4KdUuUcUofzqipBBbotmTL8bqfVumNJnZH6zA5xJ
TuehgsJi/otcyvw105FJgbyXmxrJeZZWYDTaMy1Fhg8w+ENh/OgU83WU1J9O73/GEI128VPXaPvT
PIUuGmy0mrdcA9AWaOGlIQEIyXLxIeV6vjeCke2Lpo/IXtSFxbsecS2zD7imNqzzIDhwYH5Ifffm
t9pLretHs7AuiTzC8VFmGfzwxKl8yEEaq+WMtZ4QslXBN4ZGeEZcgKk6eouE0XbXRhiCCv0ERpGp
zLiaW1UCGDUjWeZmfcbOzE1ZZVwkk0YyAu3uXujPghSdo0J9J9zt7LP/6gJimnyYcqer271fq+uS
EDTS1kJbjJZRlZ67/0XYeS03ri1b9osQAW9e6SmK8qakF4RUkuDtMjBffwdYfU+d2L07+kVBUXQi
wYVcmXOOiZd9r9BjzgmwvR5Na+Irlix8lP3ieFZpsulg57fhOy1GRobz/K1CIIt90Z2Ef2NUwCry
GGmgzhBbkKh5cIYMx4ctERXquxB/TkOoWhypY2ME+c7VVkeOl9jVY3ZWncY5Ii1r78Pit9zOPEyd
h/mj+SBeWB3dYPHDmIZ3w35/h+y9p97A7+L67I+tkPcgmseUZly8miKR3gV9/JQ1/U8xCWelNApf
h3Gr64a/k4f8MVTOo88I5qlonFc0/7TBiH3fGPhptSeqHVWWOHrwgZG5q/FAxPotnNVXi2HrNWAa
TQbfVOyweKHW69jKHSJjOIsuNx9QQmfI+OkotaA8nCWlFLlKzFgYMBzpCBpCYhdl6JPSCPZZGIOQ
zb29MYYkX7v+SyqzZuuF9S3plflO01NHDxecCj61k8F/KiQNPAfDCkPQW8x09qbzwtsBWuohMSui
lqOcoqWPNq0p0Vew9K8dY3z3+0Ad2ScevTSNt3NIQlLvFW9Z3thXfcUuvhbmlyV7MtNLI9wMUVNx
rnFzCuJpV1qy+yXIipF9iBt4lHQZsXDPsY+gBBd/0rD2vXuEGuIDcOeDDNk3+3z4qw5zwarJgvt0
indsa8N114cPPvrrFRrhF9P2OV0yr4ZtjoxJhrfCq++nmAU+KM2zUAZ4gTwOTwQQDpxewyoix6p3
2aC3k/FMuNza0BE6myj75ZUlBgdvOA+1+ZNOpA8rmdWHtqiSrdW5bKyTaCeUiyDTX0bUZUqqx9/f
L1c6kf9a2HOwvVw/VHV7RVv2/77d5c85Smt2YygNl8frmRw0Gc2Ifzzk5Y9mTEXojgtImYe8XEXf
fDN24A5mmsLr2Enqkxkwk8nB7azdYS8c7zgA3sonGkn18J1WFLNyMn/R8DhnR0EALxYIeSS17Nal
oU6SAE4LpCEAlH95mf4kEO47yKfvzgFWqKZ4IyKoCcPwPRcxK0GTPnESO1XpGvDOuJYVtYJnI5+Z
Xft7Yh5QhKhiWou5Vtas9Rf+FrwkxFGiVMMhCdvPzZDQNPD61gz00rUIW4uVUyK4XH7oBeJ9uTSX
cKD00C1C70Ad1GBuLn+8/EilrHbz4D0zsYY9a2cfVUqj1pR4Mwaw1EUbrMoRl/1oo8DDPQ7ZGgIc
UXJY5Tsblg8qUzzfl99b9vhXrToUsrxvPIvYGuLfaFjhzIETyroAopsgQ8AMHtXZbFev2A8Q4y0I
8G5mulqn+fscMgDXTmKfTO1Yf37Y/7nk0/+jlEr4Eo9VcUKFX9BPR6xp549lBVdVODdG4H3ZPj04
81HayUs5JEjW6eJnFpiP/jct/ecgG6Ht8IaPNxWaZSLuBsfc2kZ95Vpqr/P5TE5Ps/Jd+zoxgLh4
BiBVc5M1ep8hmtbYIVCQxRwbbFLWES82brCjCUJQK5etfpDd6yWTbFJbOGZbGRnvYHU4MwQ18fPR
VzuFRwCwq6VE8HAXMCPG2VPeK8s7BUgSZHc/Jurc1t2NsYQF4hG1TONdxsOG3h8lfrf1GmRIKn0H
JX12Osl3aU7IolYApUwik3PXvAtrlIvpQ01M5MFRw000Iu8wsG/CTZyFe9IMRJbOv9Feu2a+r0bE
XqpDVxratzYBskUywjHLIYL39bDXbKhXRoaiSgQcwaTWPTWKxmXD2G8ZypfA0Rnkunb8ahkaolDO
/mK8iuxbN+jx0ZbyE1Q3GOCc7N6sLVEkHh1TWivXaX+KdlpHpOiFUyhOtoSe4dMRYNADQTRqbloW
/tVI1eKFzdGumZaULTgi4aGuDdutIdV1V8XPTeuTpe4Wt8TcNozfbie3Dve9+zYtysISqjinJhRs
d8pDni3B0zClTz3qRgsxlNzDhaK+FPmOUfsrI7LtaDlkPaJXIvMye2oRD1YB6GBsAjSpEMuHAu9E
/8ggEF0nfK517ydojt3pOQW1B4OG6ZLRvaW0HUIioxfdUdWL3y7TDsk8nASh/HfeVOGGxi2dyWnY
2MPZLcr3MVb9lQN6GYksdp6hPUg/TddV68arJk6/pskB2+5SPTrtaiw4jZVh9JqDqsFYpZ5yEJgB
uX/0iIZfXZmtCVz+HnzxarnTnkzA3zJCmKCgGe08G7sFOaLHan5E2USGrAlkHKnYGg/TM16aaOOm
zVU6KRsDkncysz3DwIcqMG8TjB21nO510hpHS/5yXXEw5KsKkKumGFpUdzRL9yGHkodQ2boBrIKa
qWPqGGrvpzecs7FQ6DvS4juYN1V8LmPEEAA8HHooN6LU392cvSW4wqzutWzcdoP9Cf8ThsLd4LOi
eR7c6SG9jnScvKm2+W35xdERxvXoqts4eQn5IoLo+SGrHTNSGN9b0RhtEkoR3xKPnTBfXS8/4VR8
TGD/i3LgHF2QfYcduQ8eK+xKrmw+im4qVmYG14R4ULGShXpL3Sjdt7P7GefYYYkFJgrOa57StHis
5vYnZaGwZ7jXRkfIs7wvTdacAC21iNFH1J9zNn6SeP1OFsLPQkqUqr2aguB9ytt3hUqIdWoj3LpZ
tw29f23hFxzwm+OBWtg5K/utd8f8EM3zE/GEj2W3dmPi5kLjuTGH+zIM30ltXHSmWtPIjyxe4Hwm
I+AQTc+qkuEumcgrXEpVUsx/pCH3pq3IY4qd555TgEqsWzeaiYRGxWFNhFjNwW7K2Armc3Lm1Lej
23ZfWrhqvd82p7AWvyJH8JtjYWumCJrqm2YejnJM7nM9P/guRdlMpxirb+h1TNCLO7dBhZRBsRpl
dSU8EAnQ+jLLXKRQwWOX+/m6n46MkTd0fEO609bbYEYPKWCYJMwQDVIbkqeCjLazoQKW/LtNierG
LHL6IRMVdLn1EwqeuRnvl7dYVe1TVEbYl1kREPrtbJn+NtiXbaZ2oSjxL6RvOcLEMhL1Rk4WVrM8
erZH6zz4/LJkvvdzz+pZzd7RK6u7MPuthTedodUguPSMX2VWvjkZ2OUsjzbhXLz0CVE7w/NQNxZ3
y4Ah8EWSJYd++0Px8QyiuNkmY7nJJfCwLrzr/A5y7wTTrTDQj5GUxP4DW8Jkjq+Bzz9l4+xdGzOb
RV9xmizms22xL/KLa8ZjPBYsFIcjhjM6o2qmXftUmZ9xiiW0SO+ywfoEF8QiH3V3iYXy2hYgORvc
dSWcdAyJdLCX7TY01ZXZJNa135o0BIvohk//qOs6A09GO8QY4folLm2jgn8wCT3ChtG/+oHfb2Lv
2ev895GpLLON5zilwaGHH2rcF1U+ekqjxsTHGhPIueHYgsnjQPVn7MR5JQuNjRrThDpygpWD7JFN
3483+Oa2G8JdMU4PScvzlwpNWatcTqi2/VmFZOwKeEOTF589hQ64HNeVMLubuYvKgxQZrjXzhAEb
r6PPRjsaFnbc5NFypS4VNJ/MEOcJQEjC5+asa9BHL/5Y4o3p0Flvs/VRDfnLxAgG6DtJkdGyQnYC
Y5v+8NFVrcIh3fqVtq7Dkjq0DCsb4AQvbwQFyDoqN+MipNZjTd/dJs5ingErS4ENKLCIynR3vgKi
1XvI7XWpUCOmVBNWjkGnlakFWjy5C4zU32bTkj+XFOGVhK88lAGopSx9xuuIyLjvd72MXmdz2juD
/K065M2jO09855LboIzuhU2XVDqPshtfWye60QmzjLIzftGxBeaL9AYJwQFUKsa+FH9XzQkty6bP
LJ0OS7gGDrD+h9BsoOuaPStzvvU0otiSASeCAdIC/XXYdNknbfuAr9BMM52QaMd+E0s3hdPG1xia
6D8CPrgUDRHhjjqxggd8hIBuUxuSh6u2jeQF6JRwP93TVZ5xz1pVk1wbXriBWKVXVrNMN3XSbQAl
7TE8ejtpRb8pb56BqZMmORto7dDChuX0M6byd9W7O5kF1K5RZq9iy2cDGe/M2gGgLdWLFbF/UuJ2
rLZ8vKcgoZ80EY5tNKmDfIZBsFDRqiTnK5hhysPGyvcwnAO/G0+a2JN1CX3uOq2wteRJnL6YLX6G
bkiiLRM2BPriw4VXtE60ugpifa5HwgCQxPDGpSPtNeLCQz4lb2CfzgwK5VuECml8MguUIQlrXoSJ
0CjS6RhE7YdrM05Kk6OsRppYCMdbc89c5bWwcns1WEjvhmLaZR2Cdp3iSPZb0k7MmbCX6WZqxHdt
dN7OEM7Opc9vtS+WZC7tZwHNvCz7bE8joRtXIT4EuG94am/9Cs9jMYXfZLLS/2euR14K4tllBahc
RtADWHOM4xDycVxrslGLGlRUC6WxtqNXf+Qd7xP9UatpkTFuI6tPEVMrE6YpUmwR3LOhfUrj4cMu
wmA1Efrn1BAppengyQumfSxVguO3fxcl/S0rUwCuRxd3H3I3a7JuPQaFHq77dRqy8jlGcV5CofWI
+rnimCyYpmztmFM6JTt6uwDjaNv7lKBleGiJdpvUwvTWhtj5/hcGBnYw+Oss5aCHJKluk0M82miR
wxuvkBDX+VNQsm226QTgoSS9C5p/zzMTfyMhWZgZURzi3YtTYBMOhbEJUSgKwgywzPySoDpm7bFN
zGiYoP06nDbKHH+rgKu8yr4jPozEyvEqYfKyoTHGteOD9BQhzykyg7SBfC0OLTZ/hEwhsRNWT1go
4uDWJtyVlvvDJKJ4Q8IM5rKulls7xKkxZOYiKqCY9F7jwLl3RzDUcUaXMLTCDXHDbw1C80i9qByY
b9pE06HUsXVy8PPWQbdzbUVt+xS0NlEsLDBX1VzesDwgrD9X/k1c8k1m8uQc8sDw0MFCg4kd9Etq
5CTT+v3E+cf6ztj8rdORE23k7foGWTq6ywH6czFN1+kghkOF2HJbuv5xQGbIatgfqaXvG8WwJx/S
s+EwbcjK8ZgVETO6EutFac0AIyhDfJT1OAnWQCjivaGKDRH22a4WlAhuP+7g+TWcYBDd5/6SHiCM
X00fXGVdXOzadiO65mQmLUEsCQ0Vpw/Bm0y5faVLLdGfk3OkG4ALk5w+if6ez8RjbJieISCvHjIc
/wjAg3OsCDhNcFIyNNo2TV5c13H2GKuBwoNYZ9qzdO2ABKIiNg5ZWuxyppMr2asH9rE7ZZoRkKgF
SFEH5ZWum/2cXQm7vvNqBgst+2xMjOUDyXrRK6BAejhN6xlfdOe2s/T35SVDh9MMsNzbmKjNjZHr
bM/zfaS6ZdWESiODinG822LA0vWnmaebRuDOnNOANdZwJAB73q4kv/FIi+EU+tAGsIACsH6eBMsz
ulhlc596M/Zdf829aLYFv9H/1AdvkcINaY70jHMUfH44WnbM0IGOz8A8Mgmsz9pIxEm1xi2yuFMa
BM/hZDJzJy6CzKY16O9dy78EYztJj2xLToZbuswPaIcgjTgWnU2ihUsyuVndTWq+doKs3DDcgSAh
7qoeloZEqW7ZAZo53YEM0DJhuMSOqQ/m7Vykj05ITARQfbUvs9a8D2OcP57hPMOxftCpVGw78Bdq
7TxncUe42Az3lqEjOKS2WffRsJ3p+e9MAegzrue70rhxDUn+KgQHhxwmRAUoP0ZCY2dNX4I9HOKd
rAMFaXx0af4c/qKhfyqNl8Gdjg5AAiC+no9DgFOP+e0MGrinKF8KMGJLL4iJg/owqRn9FoUQ8oZ7
rZt2FRV8krMzUrmGJFe5/kXTOrxqO2T8Vju7aV7M4N58yJHa6SmxV2kS1RuSjUa8d35IHym8SSNX
74RJtWfX6bnqy+DGKIJTQmYB6s2C1pp6y1AP7ac2HDnMYxoVZ9NI3+gOshORaJt9jF62CpHhhzUx
mOmWyYd7UyKDHtSa04V/CCoSxiqGy8a68zVRBAsmhNPtSTOkW7dCf/qNa6wI0arRg/9ibW+ZT1pf
lgi7dR7k0K8dM9xWcFmrfRjrDWrTQ2xgShoL6t9CaWLjm47qcDupjC0VTfnOqRErFm29YU8XraPC
JSO6YMX2MML2msa352O662IE8MTaAKVIqtPYWnpXqA4nY1cBLRI/iUUmgVX8uA05Fy2fSKh9Z+t3
2ZVCEsN5YBek7ueUDbcRtBIbN2M8AWwNM/0sm/wxd2lbpkN+Fc8DPOpFOAq+KPuQnmy3JTqUbUqS
U+oTEezWNVnfk8mhrgHioCB9kE7l7yv0P5al7uIo2tR8amz3q0eQ2HLVzmm512j0wZ8UX3bKlMf0
m6c4HqH+FG+K8Tu5gixEUSc+kIQfFgNRMAeHMoGFGDTND4Oql1nvWMp5frq2mOzUS2CNZzGFMSYp
2nVkTpjolAE3ZSXCd8dm5bRPkW1+xT4h0yO1P/Ut5gF/n2rHJz9uuJsmfOGR9FcokEgDStQ2puO6
HhobUFohvgprKNh8UgGXZtDdq849ZYEXbSsiOrvAIIrFsh+lPGimKgwKTZi8afzKYKrf0azgs8Hv
6jZYWQsBygUx88alo7HOxurdD/EHwjS/qcN0ZN2PcEFhyVRlvm8rDNlQ4VYY0IZN60MoaCrxzSiu
YfeB8Coh7V3Tp6sJ4QAA6lz5I5PtgWEXHU137WsOOB6alSEXLs52P+jodLjRo5GWHuIL8YW0i00U
SVTkEUxyPzmOQM2DnNyzjX2TUWxa1stsGl99MqLjbZtjb0bFQ3gdPlkgZkBxhjixcp9+Z/LoO9/Y
IcRdk88wWsmXa7JNPKbjzTiv+Iqw4xLY+B1AuFCz52ltdud4rvS5kaLfh06LXzpMMGL6RNJ3onkl
5tb85QvvoXe8z8YrfiUV2Y9uPpk7VjUdPHg0WPdOVOQnpFEQCuaFWlFLD+Y1CyTJCmvaTHARAmBt
iRcex/a1EPN4jFuihEyv+2yE7q6q1lmrWOEPcyQLAyVmo2j4tL3RA63AIZd4+xTsOAl2GGI7FO61
Ud7Ek1EcLT1Nt1aQX2MYxJCV9ebRn81bGgf0sPN53y/GIRZjM1XdQbpwPbJsMLeSDv1aFEQqJIOg
wB7ENRDR+CutGLGNAAVzP1poSuU+Zr60MS8BDOOA55wEeIDnhpFwznI4DEJNkvbkP1pN7Dy4ZXOM
ht4FFWY9ZsyiDiCOEkrT+KrxfGtfQ2PRDPavrDA6G4Edb8zRwriUPXlQp3eo4g18XAPpBk74kbdL
mGGPS3CqPIaHBTgjS7NrkfPWcpXk+07wEPqu4kSwwIs1CwKxQ/khSjfCroH9yjeqzdTTISMKaV84
I/SB0kWzVpR65YGBOqIDMVlK3kskFbB1amPH7B16FImreMCCiXOYeSe6qmDXDQhDlR/a66xbS+nt
UH3Gple8lHF5n5XOp1f6W9mCW45KHM59vC26aKfS4aHkUEBRK/sFQszuF/R94H/JXr4anUJQ7te7
OEjBEja2t+84L8Na+vKTisI0CqBnyPZ2kDZnSn01NO28JZHzyDrFbqpOX4fcYPV1kPZVUbwflx3n
F5Dw+sbNsre24bxc0a7OjLpelaK4qjioD07oXpkok45OR21N8pna9NvAoXyakvndYTM8Yib227zY
mg1TjEz+iu0+w/ci34Tdx+uYFh7uYfk99G1J7kOdriMpxSbKaNp1NQWyGqZiGwQ7iLPJdh4UCYgI
SUqz58XadbROsgzyX50zhghOLYtN0IBT0h0cOar7TaD1k5ngYu6WNjHpNO1GNfKpImpgJ4U/0XPy
nI2XgmgKWJw0zJ+ryavNTS7S59oGbmU3LtpZ29HrfjbqnZmy8qElwVvsTB+9rH5kMbYIpYK7pjfd
vR8thk3mDoDD2pciowQkKuJFDbxvrkMeTRk0N9rs6PHaxFmHLSBIDYaxI8aRdB2yKZEhCNzUjKiO
aQQ5nlCd9BRVY8W3nKDnyyX6KYg1///X2ezei9XfG07LI/x9mJZSiDjBVNYnK6+79eWGl9u0nY/Q
7vI7ffxwWv99xrho+dPl92xK+dPlDv918e/j//mLx2Jjh8f/56v48yL/PCPnuyUw8PKy/1yTuHG+
CToy2E5+Txzi5WEuz/7nhVyezU79plpSYP7P+0NKEiXE5aZd4c/9n/fvz4Nfrv37KJdLuK16vg8c
pMdIvye+qwCziOZYV6N9lNbYsMws4W3LpRjtw59Lf68L5xkD8d/fc0RWdNX+c8vLpWRZqf9eJ2JS
iOLcJfuX6/88wuWvf+7897n+3u8fD+MZi6zHwm9h+fTRtxm0WeqG5PbvC+lsgwnE5bH+62IjOFa3
fx+t7mson6P3XFQDW3NdkNEXKtBKS+725Uc+zTXzB37847q/v14u1TK4Doo6Aln/v3e9XLrc/3Lp
8iB/f52pQtn7gOn5t9v947rLrzjqiHr+t8e6XPdvd4kkmB5LeOTMKmYv//k3/vy7f/83OPZkOf3j
Yf7c6N8e9vKvFHN0FQnV7v3Gl1eipiyzXEOz++LXIM4Yoy0//vGrOUrwYP/482Du8hkubbR0XExo
3Jc7/f3xj+vwgcbQcFwS9v7zDP94mr/3/cdT/dvtrIi0ZlSd//tq0Rd2V/3VfLn6cge3HZgB/uNB
/+vv/3iSy6///LMRVe0Bc9z2X9+Cf3td//owlxv+fa2X21yuS1GQbYfA+VaZcsGbwjxOLUZoq3qQ
jD6syunlXSLJrf6zXAzOCwy4Mgb5YLfPl9WgoYVHLG2DdcopgpQzON2HamsXBZargS2b7xjLSawg
1cn6IIKi2TP97U8TMqSTt1yiW9e7bLF9kCfWAlyp2hu7oHVmhtWTGfe40tJ8X4z6qVMZLUeDlmZQ
14wRBeo/5Se7Nta3wmrO3syJI1bUzKKa7qZWf7lxvClS9AROLtl7MIelB0iQcDlNGzPsUKTZZryv
LBOcz/hktVGxSztEEdXYIC7qSXkhdHRrV1RJCdlWxPWt+syEsD236TVJ89WZSIR12uDNHKaKuFK0
AAyxvU3k1wgCKIWZordbt5Dxfdup44jFG2v6bN4DCrAPM4QnCODjZgxeKU3Y2kjCwAdBoWOHItll
cqnEmIHriq0+7ylcH3QvVn7r2pa/ZuZjbGPM/5SDSEHxvpjD/Oy45bFu2zMq3XadCfetG8hlaKZy
RwGVbT3O7VQo12nCRCpPabuxY2/wHR6nVF3TlWCPkdMGxDotNklurUyHKUAscZ4OHe+dJ51DHKbp
U8IMcW6hpJHbJTYtG3MRTreFHn9EwBsT6uiNmTrjUU3e0gRJNwPhENe5eUUmwrhndnZtazNF9JSz
b+nT107/5DEFpGlSEYyzF+4hGwdGKw/SZvxt9CG+XZ93GvvjqhWDCwRheKGWHHeiM5t1KcVXkN1V
CUN7dIHc16eVvHeMaXqwjQRVy2BQmZdA0ePiXego3TK+rw4tQWsIEdJ+F86AgF1Z7kI0Glvb5R9P
0DUeivB+zKL+EApeNDjPZYbUGFdmzQfdYn4NcAqzDVuFSWgyNuC7JG129qnxI+Nq3vTjeTmC7NyX
5zKdvxlhUyYLxgOd+y6NAL6grX53mAPXNl8/mBDMQccJqRy5zu3aNXOX/VRwzZhiAB9IIoIQYD2Q
bxHkbcBhMNE7S6IGaMgyw7Hla5wViPn9csEGQIStFroKz+WjJNvUctZrNerpqlceOjpjVyUivp+g
J81d+NmWMM4SM/mYYBPJ0DDWg0VdZjln+gnpKa2xckXpl7EoX5sxpa89zr+ibjJRn0BQ+g6iGvFJ
5mRHxyLuI8rN+1nGUMimchOn+onsSfxp0bUKqb4bg85roftVZxS/i85Su7mjMKbx2OIlfUmXCtrL
qxiXVK02rq7phRjN9cxXej1IqFKZZd0mI92JiumrMj8AllD2TCShqf5RFN0zYvqSwClAFlH7Zkl9
wwytWocO6YVSvzRmDBhM5HTGyUSiSQPybrZGWFYJ+dlyYtyRB+nBc7GS6s568HMXxgNNUWxrZcke
SVSdSe5Qe+WEVrI1LXWwHASXZTm9JpH+iJOuZ2rcfOXzr9kuBmRq6W8zS5nd289hlz5r3AdwwKS1
G06RtTN9HX3IEcod7SqADsGa8CoJeM7+qUv01Kb/lg/eDbrMV11G167NzYghOzsm+js5u8QUI2mR
rbiO0YfQmpr2RZr6q2yu08P06YNmi8unolbvlqqZC8npzsXmPCg8gz6dREwSrN2gUlAZ1oiksO2j
hdkkHBNg7RTquPxDL1nVfYsQBpvFsR2xYGHT6taSPWJqUrMH+H0EWalQBSsvvkeNIrdDjMl8GSH7
Y0XKq2IhgEKCBu8XqV3lxgLRirCPdoQQ1WuL7XrtyWlTjsUSGjfMG783aciMTMRQ2W+FUb74uX2v
x6U5/ap9pr4dsdW+QBCR2V+NUXxVmf1bdEDOabiulUnyjgoqHDOKcq2KC/z4CGnCcgEwTckvC5XC
WKHrHKbm0cy7mw57dVVP162i0SloWNkDLzi1d5HAemdKu9+OBqT82WxvmVsBLV4QEUHCvjUZjw3B
7HwideG3gJNz2qPST9Y54adM1QMRYB4qm5uqoLHlBMeu8z9E1m4bsj3ScIHDmeUhtQI4kkTRbEhG
Rf8RDleSyXpC8s6m46y7VU6Orn3QxcY3mN0g7sMq79XjJnaM32HHgC/W497JHCYDAxqlAC752D+5
1rwPZAUeyrX3xNeci7R+rkcTykuJEH3JJZ+68i3zOMyM5ldkNvmVXidgIb22e0AD/FR55cs0S1C7
vXhK+/l3M/qvdoOuhtZw5Xc7PxnPM+jngoarJZCyWr5/blpkNI1gktowlPFdEMoxCpXM3w/EetOG
3GdvTO3fo6R88lt1PWLRz80BgWt5EJB1ipFjIpdiZytqA0dfp3j0ywmfm9nT1Cpa+y4zANX1S2oh
ctrywK4b9WHJrC8bfCT2IEH5br5PcnxPBDPBoEQSGoJvlBkT36r4PQTZs9ONb7qbv3OGtDrBx64z
ckerJ+arTOTM5qHFVUqaGdPxAsYG78ejOyNIaeaMAHLLUZsKw6sbJR8iFJC2sOXQ3dzWYYX0Qwbf
whUEknKGXSmJhKF2GT+ZyC0MlyjK2gTNuniEZH1fJCa7JIQRwJGj/ehHx7dK5EuDLDw2I2N6TGrJ
2pjI+0ghNWFdPXWlYr8cI2h3A/uw6Ki7Nq5XbUAwkvfbrDAemcMvxYs6mu1rBux4ZU7lS9QbJ1a+
x6yP25VSJAn4yY0Foq/x7L0kXnJsIIwfBC1kwdvCIoFUIsNytRoYE76nE4NBFbQ3WbioF6TYguLy
N2N0XTTNY6kc1Aw2aeoZ394hjL/LEo5sMXjreuxfUYVcQxm+U2G5DtRw38rk3asQE6iINlQ+lG9B
BIGPuEm9FjNNLcelNzxzbBREuqxYxF673hqoaMZtCHidr+TeVdN8JAMhbqobvAGobTAD4Znh66Je
fUlbbi7DcSWShrQ8GiS4fHg3F1qOUxFO4Zff7WJcqWQ5IL1WzxmN+EOfMlVB0BPgWsBjgO68TvQJ
6Va6QsP4jg1mw5Jr7/wKvIvQZ6ePzhKgBggutPRlhueL0bpjoCvAQl0VqFPDBFanM8NZ0g5vcsDb
GAQ4CCpUVhtlB9FK4GGnz8JktXpET91yzCFmQkO98kSfPUi9BQEinzjBUUneR1/mqNS1Ncm1kI13
CGP5ZCzwNCtS72h+VxMZnNhl1Xsvol2iQ6Ya2cRfkcyVNGmAdazLZsnRIzyrExRhHZrALmF8xqwP
QWpVHKpZh8dwLl8DivqWM7jSLTpwauNp4OvZaE6G2bWLH4u82dsxypc89+zBYvnZEJaO/jQuGBN2
10nW/AQioz1uMS4vHPJAwhsEJ5/WiCplBso0WZiEYiDAjHvPKulOPsViQpNNR8kNJQhwbo+4weKF
WvuFMJ92DecdfbQ9/qYrxbAl1ONNGHGq8adNEaqPhHDHPPDviU2mPe53SLc7vh0wcHt6t56umDb5
EKPdkBrML90dQXg/ehe58uQ1FtxFb4SyMQ7PRFhtLdsbKawMzq0B+2Bf3WFDZdhrFHcOvXFmrp+0
xOo9Y7bbrpuZYs6p3qPLdQTz7SXlFAXRJzvlbu0VHbJXi4l/wEFj/Nix/ZE1xTH2mQ5mqTy1LlGB
pruOUsTEZUUhOnsJgrsiXEeYcvLZO/cqeqoM9c1ox4nc62yMt0jeAZ4hsMRqBP0mucu16yIi6d7I
kLwC4P8wOzRndPveuUuUZIRozGzS59ZFMjq25HwMCGg7M6HuxJSPVhYDeIiWwwQhgDiF8cp80P4E
F9X7yBUEOj1Mazfx7Z3rTE+2iXkp5xuY8g4XbpYskrNvD0HJhpDkFXvE1ALE44/v83jF3OcZvIu5
qqqh21YW75M7uDfJWJ0nrMzLJsmmHBNnUXivpKejH9T80JpQlRNRyb45MgbwjEe3cXfaZTvGIgVV
k+QaM5tewsW7OwDsLQoWNsM5Oal406nzafvGtItt/WhO8XaSALqnpCzXWU9F6EUc/Y0BfYTCJOEb
Qk4SNb5cst6awvlxGFes/FF9M9S+rJurrPPs9WSb9xnq+lXaBZsiYnZvRBwlAdkAXhh+Q+ljmlg0
R8ceDnqyCRWyrYfOi5BOWcCaIgfrXEF6JXfYZpknNwiwAGsXDMbtaW0higwsqDAJet61FSHhQdzx
KwcO38fyZCBQ7BpEf6Jsn/OyPqcm1LC++x/uzmQ5ciPr0q9SpnV7GQYHHPitqxcxz4zgnNzAmCQT
8zzj6ftDqhZSqlq1b5NZKJkiRQQCcFy/95zvEH9K/dzPIC3Mw3Cvk9nyF62AYU8XWgGvhfwckSQV
KRlFDKzwidXtTWX9N1X3H2Ha7CaG2rahv6HvtFaFSf5ONsFAHipsfVPPQICLp5APXaxuTFJpakfp
ucOxJJhRQhSHnGqhP0H/RIL3fSs1BqFs3RdZ5SSM+rwVQ6VzYsmT1Jl8xn6zhjaEUUNTdwW7jg6w
BFQ07erK/snoxJPmttnGD8Z7HG7dCrTBLfXgk3WRt2er9eq49w69dkQmKbBQ5sjLpokosCkwbYUv
KSKxY+whclM4dVW7bVSAfgjXc/JU4gA9aJEHCwfCVBGY6yGCSIXcjm81AOQKg2QE51D7mC71Gp+f
D63NnTOTiBboS+1VJMnBqVpj6w3jNh+8Td4lmF5K1SKpaj6Csl6NpEdSX+AJp8Do1cKiqmT31d9p
8Z5K2tqLWXnShS4KmY5QCHK+qfcFvg/3NStNNHhO9Dmq4DVogvU4YkgG5mUuI9dAdDW+5DJM1p6x
TcCQLLIuSxc1rhY7YrQn29c4Y8LuMe1ceRGfmmsTeFO7RP1WxFGTPcu3RbP4yo6fhoGntwU3clP0
lBydTSTSnGTOECBDJOQeZP5ZeLDX4qC4NBCLzNgKMb0OxyI2vgOC2EGia9m0oUcum4+wH59iVGwb
kbvuouSOJ1JWsTd0uZX6vr5k44bAEh5UxC8ZdVMy+QL9JXKQqqUHqqcrFsB0GAx49ELC8DP3kpOm
0DSxBYNL7VkFRNV6Fww5KHPq7EWVG589sbZ8sDqz6y3CtzeFmkVNA/0TN93HZvFJWLW1UXnyGSVY
ffuuB6MZXCYfoWrJy7Ke5/fadFcF7k5dB56m3IoXnMrvoeFtDKv7AZLl4rn4vELWKB2UZtqpZ3BA
x7ESKDlKdvG5Wd11lURXxvRPMb2CUbQVcys8KMZTYhGTkoRZuwkRMNoMmxdF0T9zj6IG0QtELr20
15U/bvk5sJKtTxBAsNcT7QkPqliFTP+epYF2pC+9WxN8usMLOWov6GceVdpSbUJdsdBZLGuP4CxE
HSiS0FIqdgsUvNybaHZz4OyVvTHh1xn4P8znIW0FJ7S6zzl5NAXNm0jicdVI87WD+6H7fbea0Grx
ybj+CQvBoz/ZO33WvUk/qCmFF1QANlcWH4eB5qxsgQM3Oa7Hzri6gX8rvlh4PR8xX2mSyNDdEslO
za4MdDt9iYRAew2qGri6kV+spH8c0ClsxiC8Rqo7weqDhsdMVjKGhedcnnps3sNoPujksDjvCudy
rXFhxtazCuwH4jNW+PPPAWFGcYMFJRkPdcXdQlYYopFdbWqvbWN9FwpJCO9rj6lqgxuXZkzE819N
obnQjG5ftpe4tImWQporw3RZNfo3b968OsI/TaSYl3p+ig17onFXfxTlMGsFnpMWEiAd0p7hH4W3
RuZ46nG1UMW0We7uJg03lcUEOfea75nsbgVhePABiBep2geVyCMii3rJkIKaCqm9w8SSAxPkm6fR
FwUA1E3NaCAl5h9BGuwiKz5UeIu12PoMnIo+VVUVK0lA6WYIt8ZYXGIb7GdVJvuiG/CTaMWa2OT3
WK8hVDKJda1wHcX4b6PG/B542a0KrTWHcGyDOwUNoZ76Uyag38Q20o0Q/EVv3nuNwJ3h/ZgyAcK5
Ww04dh5F/AZjjYQcYyl8DSJ1b6DtTIuV2egfqoVO6YYPEHH8fZ7Fn403n+wgeRv17iXOsKpkJk7j
mpAAJ+wvY9yfc8hlWCjeKSHetVnmrOA8WsX41hZ+T1YsD3KRQl4Oppw8WkMhb25/diqH7cCSuYJz
SckfGgdU63QTgjcXS9A8Uz2liX9EBX2fOj3BHpr4Nvn9SSvdQ+BmZ4MlHCjKtslzJAZwo8kpJ0M7
fA2TSi5/lFbxYZnJd68oPAr4/JYKIPcqZXGxccd4mD9sEqmzfu1he7Xp6CXQUI9mkj4ghlxkCg1J
hvpl7LEwEWT0EkWoYq0W8svUq2M4SZMxNWJ68l62dglYVVs20xAtlArjzeSrY5ITjifLN6Tjd13q
OWvQoWfukBfcDmot2pWb5eewdfytQZK36lt/DYtyaUbTRXjZIUs64hctQkVaSD888sTaSpaOwd2F
irLbWR0K81lPPThY7OY3VZju/aBo3oBpYldORcdVnJ3N5BmCzCpI8msVNK9Bh/Z1vgSnsTQWGeXR
xre5UOjlX7D7bemIv3qqudC5vfNqj8QVz+hZnfS1FRXHRKYPTWB8Swew2HkTUNb2ZDy70zqQDQ/G
DIpdBhrW12jK0DwuduzGHpoxfS2a6IPd72M/E1AVfhAzm7wVBIFXqzhVBZExKTbXIKBE8WjUn4QD
jh8d1RKxPdjU1NhVQtLWi2AlR0bpn9JRnHJViAt7zZchpbc7tWpTFUQDoLQgALFBiIOhhs64TOJd
Vp2J6WJAwP8AhpX4YN+7GNvuUYaesxsmcSnYle/9NKaJ6RAxGPZsGkW1MUdS7IoI0X0xWtuxTvXD
zzzicip9JhGKjZoTaNvU07fj6JZ7SzjI8UfXWeIAS+/FWKOpgcyx/fnl73/npbuI+5LxDbTJMEYL
XBg8qxqLbXyab5PAWfnZ8OrIkHwEs93YCk9V6Y77XKVkbTnqzaaPrGOgXiizFTvez2bSKVRb6dHp
09MlW5vnKanqbUeFXvU8w7qKBmTYPBRD/t42IKBCm6fPJPq91DsSarwfSo3AXhJGQyV946kuO+SS
qAhqvCmiHRssTJT2dq9/4QbmpqHCTj3vuxmR50SLCIwwSFcXi3ygIcGqbJYlh5Tcfi7ZApCMIIyU
pz4C18D8IhfRyCLstd7enMKTJulYNa7x4saXFikCHuFzOf+6cJ7AmDZ08D54A1797EiIGIRbSPw3
S6jPp0mz79PirojAMKCsech8HO4YmfZVIWlpqjs8jItKOZ/VYCkehpC8rOQWzaMDV0AgJqL5KDW/
xwVhcke42bhutebQdugeS78cFvmIZA2hG7e1uc86+eVqFrs3+CnoxMs4oBNK6tpCV0XNlWUSdDFi
vAMhdVdF3euQ1pRDQ4St0Ux/9OFUn5u42fq0t8lBLeiDwTnkomQ+QNKrG2iv4agIrv+BCio6atXs
RWDDWYCGZXmMHtL+2TOxpXQOe7TARx6bY/0emhyVcI4yw43YOytkeTBktlGo6S+xy2odN0DqYlos
0KCsrR5CBKf7YneSoEfn0dbSFwCfyVpUGAw6HQSFD745dQxC1VGnRCgy+RB9Nu3aTtI5pEmFTpO2
J8ZfOPIGn7FRkIk8CfsyWHG8RRnETxlHk1nYRnPs9wlDYtrTqvQ6hiudz0/VM+OtGdjDCZI0nSxx
lrENsdqbukc9ySlUzRJnMaSfhUnDyio+46i8Vm7W75JxdhcleEYMuW/SpkW6w2Cqnmg+KRW/tzT5
eNrkArMpHbMkD/Z+1M0FtPHNsvG/0q30t3x3ddVSNEu9gbxtHj15byUdFoxLgtq1OWEcwDSIodJP
oOlRjNw8MC9A5mh2tppwt92lEzOCJm2LtZtZFTU/Yw+76519W9LxC6e2Z17GBeOafgyDo1ohngN+
V8XtrUwZAtUW5E6rJ9Lcjc6+BVehpW8zEBaq97Q1qaWKfdRhoWE3tQXuCnagDbVzw9gdRymLmDIU
HpvwnEntzi0keXRaC810JNu7jGb6b7YODAmSz+fhQOhZTQAYTTsHS0MUD8+wU2FhNE9Mzfj858y8
iY6sF9bRIclpq7NvTTG+2sfK7DaZZlbLvszCU6OYn5YVTfvCHMSx4iqGAQYssEHuyQbi1XWzdWbN
9WfeWMep21sxK2kS5s+ZPZk7PGfklch8PMh6nglVmli0eopvS8UVdS3Q87ylrSYDLgvRS+PIvDFt
uNHYZtnWc5pgG1N65i0ducwMKBFWX+Cb5RatC2e+Je+SgV8Rj9zCZlJZS2LsTVR05Ql/7Utjc249
vbGh7MVoaLjtV+nwXNm849LiVxoxBrPBt1nWGMnYTvdiuRaxPBi+HZqSRz+/abRQuKIYdPOprIO4
hvIIEmHt8bt1whTMkiVUn6ssxaxnbTsowSO/20k27gtNpGJttDLbMiw2AyvbuMgwg6Dj95Xvmi2b
+9Tw1l00voBjOBWd6qAmkMaaYr4EtcOIaAIgMIQT3yR+yFRwBiz/e2Ha7Uo57cFnhkrj0DXcCoAF
bXO7+DSahFM0Rtduduo6nvOcANrf4VMi+a0sikWDBnVllOWuzY7AYmm9eLimuJEgsxRnOTYsNwM0
fmXg7KSssLjmZKF/Dr71rhk/umH6bLPy5hbR2rLK61Tb2qEm0VOrvXe0e/y0NGwM3Y8eZKnVULBk
EvZxsUXfXXpmzDb+qSjo1nUgvrmVdJAqVNqS9Q5JgRRqTRLqRxBLZjqMvZYoY6k1JmoRwLg++9qt
kbNWpsMYr3hs7yPTGw82VpxFyNZHZi3FrJ8PG1GIbVKED41ItE3lXA0pKAy18bkbAFTVGl3hoXpq
OiYido/vzifEa+ghR9tDMnH0PpkJzbfEZkRm/iAX7+qw22cTzFOx64YXabAdaPGrLQJXULOTxWgF
d36OKyE3GRtQq/Q1et68+wY8Ak23d47buFvI9rN3aOgXES34zhePDU2B3EhcmNGZTfPDfIJRTLc1
adI1WpB3wda9CtQIOSyUe5Ihb0LCdHcs6DbEaOSg9elf6x17PqhxNP+L7EsziUPuNCoWu9+RrJpv
4yyH9Zl8x1Hu8bOYS4TDzthQFTxyENxQBnDUFlayDUwwnlO5ikW0SzXYQpVnXsvajQ45uuSlWcJH
wgs4Fu6R64hYlBKvTdD0/aXAmiUrhCwD6KygfR/H/I4nLMFCkJsxlYQwUckXcIrNGOX1CWcZXX83
Kq7aVHxGNVqQJogeDI00jaCk9RrkFoS+ksYJBrr2jvDmMBUf9Nr7N+HvmL4iYxfy0pHW8DgN2YdS
8EGVZGtU1RdQ83wqujZtfah2d+H8YtF9S4WrDj//Cp/KR2fReShi8M2idh4BFwy7FIE42czkemBp
3DjChSxYdeOqKFmHvUJ/jNow4jrQXuoiIErLMNTSJ27HxjMmJ/fFDwOgMhU97Rwe87ry2Mik/UQt
RFxHXu7LoX7sVEG+LwakdQdMaZjzEFjkcFhXSbnl5sFF7GBRahy8vzqTOEo41lgblT07rzhfm1Xd
XrrCuU/InteyCb9qoVcXIk8IBQhBUvLzCOBFw3ij7KO7yhtp8tNmxFH4vW91mKSKsXzU6s+mXSrU
HW9FSWpCMGCwzkGXVeouZSIG9ZuMbIrWtVeITceIVU+IjMmBlkWYtjy7wxpOAlXVDpuUmNku9C5A
ycgXZ6/CtgwdbAEvVhDZlOvood2ioMgZvlhygbEp56qb1a1sY9owNiSOkfmn5LlEiiw7AbyZXneN
PFzjoWV25C6l/kYk4N9K3fmhrA7vYfM8NCjNZEW5oYiMVvXI+mxOn3JwdpUJnTX6oWwu0ClNPsB3
I69RDbWfQPWfjf6xN4unKkZM0XBxGfXjENdHt0Lhg09zjc78SY/hGihXfsiOtChl6qDlXMNceoY6
GYSuJcxf1jDM9y6Sn0MRDU/6hIXPLwTT9pwToOQn3IBtSzoXTpFkM3hOtOqj5BFCBHNThZMfGTly
uhGgN9MDS3rfgisKFFYVMPjTujWalegqUpHiZIssYz923l1RMyBW9CJinUQPenqkR4zjS0pMajUN
ZwnegCqVlKfgiCE5W3B1EimS1JtY4tOK5+qMOcqdHQVYuuMawyYZ9qXV7HWISW06PIhx0s9kK+yM
wuIxEO7gUlgU7+aXEZvgjGFFiLyZ6HPFPAw4b0ZJtiiip8oJjg2zNHpu74ZsmhP6T1Z7Z9yIpnFX
NRxlVwZcLeEtyeHy+az1ebWtpb63O4JeYgDJ60Qv3hI7xFo3YFcyxJdvte+xjL83EJW5+o1tX/K5
SCJE8EHFG3uqwdXShIyidC0EKfWtiZ/PyEGCSFxsdBiY2Fqc5g7NMsInVthD1ERPfP736nuFX3Ll
0y+gTUvTv3Y1fIdsqyz/a6iH+9pQXyRTvDhj/cAUAgppRHIZaUHMnXGXlR7bAanP6h3mqALPtS3B
G2mBS+hUOpGlKDSmzsozj0Wpf9e9HsxShk5snmZljY/wJXGAhWXFvhsIvK8OI4HIijsoQ72XsnB7
tng12/BHZeDEhmU9bHNAzb2He776ylT94hY+3egsvyvlRvd4crKmE9Dn7lLZnQeAEnhne4Yn69YJ
kdRpstj4FKploZK1NdtcWHw+lfHFQNNZB5N7HpCkrTJdfiSpf8MsHBxgCB0Ga/ppKD8XAMIo3NOT
DSgwzsp024yWtkY2B+efxk+b2Vu9H/xT3cDc9+vyHh/YWrNybv9YHio2pX5TkpzYgh5I3ZIAVR8j
WfQVQFzDtEC+WyZ43+AUpU0Xh/KWTRj0eDH2WCAC90hnYznU2fwchEtPvPZjUFRXszVXA1AHDiNc
9fhoVw7d8mVFz88GmLsoGZcvwxGGnjLjU2SXNx/W7cIYCiZWA0OMIY1oVpHa2BAd2hd3zaTpUJu7
Da4J8GoxRVlR7/IM1EdLTzjMIO80Ayl+wXQO4VcvCVDK1lrRHHwn2ns+UaHgIo4E+tRr+DUvIZvF
ZMDv0tWUAI0PB46iHwDEp89Ar4wAK7i+CFdiNN7tpryTWrNL3WRcNzr1btLgDqGuFsssyWFt99fG
N78X8uibrJpD2CvGYT9cNA65tCBWdu6XGpt3ml+ydJ6ZoGyHzGdWEh9NNqXBHA0z+Madioa7oEdS
3RPO0Or7wk/SjU57wE7t62BghqM9VW2LUjvAlQFtVhkv9QDvhoyjhUVYqdV00dLN7AtR6g+eGd1L
1pSNo9ptXE1bt9APHk9y6UTLNmdARsr5OoroRmKBi7BIGOUc/DUb4iLHp9gp0MXU8Iw1Yi3CHFR1
R0Zj01CV0Gx0MwIRC5Gc5FB9elH3SVAmsVvTQi/vk7JtuWlGrDD5K7r7z3CwvtouXxNZsDK1pNhq
YmBeNgIyLNm128F3WrIM7DGQ0TwTd2Y+PQaWeo7UsNMMc48ps1yJxjiFvZjxsmh0Wh6IVo3X9vQD
LfW61IgXrGqyuly5sUqesFr/Hcn6NYm/S3MGHMR7mro3LGFExTQ5meDuqgJ9gNVJf3LzCjWS+y1o
kbYz6TwJMAkLhHakUqfDyUqdB7xWNLhT50mrulPr5Xc/Uf7/34YVWI4E7///Dit4ea+DMPObPPtT
YsHvP/bvxAJdt//p6qZFRea4pmVJ9ds/+q+6+ddvqCjlP5VJZgGBBeQYZKj9gn/9Jt1/apohHaU7
QI15Jcfg32EF0vqnJdHHMSc2gM3qHN3/+d8fw//4X/k1T0Y/z+pfvv4HE6drHmZN/a/fdPu3fxS/
f9v+k9/jWK7t6K6OlkZn6KNLflHx8X7PO5q/+39N+VS2om7tW8y8Ar55PO7rBpiDDwbXb9NsnZrs
cekQs7jrMRuX/JhpWo4ZEVk4W2IIuGC3o6TVzoyOfvzhTP77aP94dIb516NzXd1VOM2lzQky/nx0
vjXIRAWNvNl6Dl8yl2eGpLTcHWFhu9dvufTuLZ1oniwnYWbM6S4p6Ai71q8x36dOuI59mkjehC3K
saJZNOkiiaLXB04tuGu9kLoAvMwEcs/Mve//5fDnk/fLyUW8pJEq4djK5vP/8+FXfhNjCNQlWZZD
8a2a8uhSAg1exmouSydprDDnu9dAW6Bp/zb6WnNtdOOYMsI+QYoMKfhA3mJmJoqbNr0g5MiZb+Ki
YpmCypilRPmFRlntu66+ZwpCmK6vw+OaHyqFpk6pSG7/5T3Np/zP70kZiM81x3V4b/qv78kwQxTT
UWLeuNCzbVVratlVyof9i3/OYJ+mAt1CGUYUURE7zs4jDeFg6cEIAsvrt6FTPjnDWB5Vam7cqNTp
FELODVtqnFje2wnhyj5PO7j1zfrvD32+af566Nw7kjuKu8r85WrKCphKfuEaNx5tS6x60f2ob/u0
hDOfht5S+V1wRPTAqGuMz12bDG9IGhun3yBs6ejo6O6a2xenpj8NG8o9xKRxH27h0C9L3sJRRMZZ
dHArRgUxxaiy4M4RJjnceOzhc9UrxW6BHMLYxfmkkg3XBkHzMgBFCl6YS5KY8SY13HVJANgyBqy8
ITwu3Iq+yHfKvLN8ggUTmbMV9SZyP/A+lB4bsFa4+r4c/UsY2O755wuZeaqzU3KQAhIZYu08DmVI
Np1oNjpDW+lp8Ij9fHxzceZACwpfOpG35wjAwZqlYtjWCKeZTepQWbWmu/v5pz7urnHU4F80RX1v
GoxstdJDC+tundnD188AZjt+tCeJ4mCI9bXQZYNSpCr3Q61Vq14UnyNW5n0a1q9GxsN1Ghx5C3TQ
6Wld7f7+8zb+06Vq05W2bMPSNVNqf779nN4x20EFxk0Y7alTgAESp6q2Xp0s4jaRe0cZl96UyC3H
+ilgy7eOU0itObgHuryefobPsm1RZehUFScwSLcejs9MATfdkckQYi7Giu7Lfzns+bB+vcPYIbq2
cliS+fefDxuWL/WRVem3ycLXqtnBvR/bd6YCGWnYqbMpYUvywVO4OMrJzjKo8aHFD7X7rrkaDU0t
/OH4ebXrHdqWderSsgjStVlmE7r7Nvw9fOhPT5Q/rtH6fzjLpu6YjrI1uBrOr2t0R0c2BtapI9Bx
yqs2ogIe4zdCQU5BS8Kc42RsxzKybTN50omWOel+9ETQRbP/+/Nmyr+eN1N3NSUdjaOxft7+f3iU
QTtoeDTxKTFPfShjXZ6qlySIbCzYJv1m0T6n3bc4z+RDOMVn3xjcZQOu6+7nqRzrBgxYn1yqrJGr
aUTKsxRaZOxpUxSLqtaxIkTixIfT47DNdt2Qqr0RdvcdIZmXrCTA3NMRXXpYwStVIlQV2XgQUfIa
xezE//6tGv/hEjFNFKumpSvL/MtKRmcxd0vN025UxR+y7aNjPyvSpspUxBxbIHfiH3bu3IQoCTH0
huQtss2zPnb2GufGtCkiLMwjKsx9oAyk4ykSiEkM2wlvx6oUyHD//oDtvz7IlaK44JnBPyjb5s/u
D5+NXgDHFWZn3Kq6cVYGtOAti/R2Uu1HMTbqzrFAMMCFhBeuYmvNdCg/puDfUGgYqza2rjoRvWuZ
Dx+W0zknHVjXCvTmm9SQNPEAJjDIMWOCziPiGxCNGHZn7h2JGth3dlpgVtj2kfVl/IZdW5sM+1Hz
pzQ1NhXjIICGKj216ZieaKubeEOOyhjuaQw4p4as17UTVfpODOgmY6YVk9NdCHhgKNs5xChCWdIy
40r0h/VDRO0yCwv9Jlp1MKPWZ8ahP+iubz6lg6hgweTyQHuUQXU6nBGAikMawNOc35Qxj0L+/rzL
ea34ZS0B1KQ4DdIygTr9sgRGCfY1Z3T1m+sWsy9q6u5HNBPHSVXVzhb2cC/cjvxW6ovTOE6MQfpx
T2vIpfufVrRjGf22NfFujr6Vmbi0LSgFS4JhjTS/20clil0nH4+F/9R2NfI1x92wSytWNu0D6FrU
htkoH/zMdjddBMFVZPajQ6ptgn1uMlvjzMAIMsTo9WcjlpB/413h5MkDEn0T+7vcpCjRNgPPwUUf
qWKdWjHTuZxIgL8/UzrF9l/OFNpyMsAk58vSfjlTYjBaUoKkfhuK7EWW0MIgX73GOAKOdamTDI2S
dOH1FaihME2PFpProKVBC/+kOI4eYZ1mMZ4zU42rvz8y+9eyxWbiw7iUQlK3wF/9emSACo1IA1t+
6wszP0Z9XF9dci3B7jx5pXBOlQIvSgDLAsxYhRUjybakMON9sekJ/rx8CzNG2zFid2wMYZ4rB09B
2HbaafTc8zzPXPqendAHpufK/jHcANOgGdzCtM/MnY+a8743X3qb56Lo6chAn5e7WDXvIoNQqnuL
DJ3bNk2scp1LtP0DG9+xnEgrLAuyStEqWPV88Zs2AZZwiJcp6IHBC+A/kZ690RVB6JmMLToEs90u
1cihhERA73O8xPE7aa/tKWzXtMTkitqDmUBuPMfI6DckGQJ5K4p04/o9RH93Vhb4JFdakA/WZpj7
K5WFyX9bf105R7j98cZiu6RxQ5msaoZUtvPLgjY5sUvw6+jfRNxj9BGwaxBZ05nIAvrw4sSc6jP0
BnIAJ9DKTRQeXDMLHptJVHs4KYg/1XeHce3FGjGs0ZadppUsYOBSeu+VoqmJ/21sNhaTVYTY35Pa
Z28TdaiY3V675HW4wV8SXzX9W9OU+j1NV0ZLtnZu82vkxndaR/uIE0bCalR9hC30HiSOA90rK4DY
ZdgPaSMOsem3CyMywI1KglLCYeNwS8NkCttzNvKWOkkrJY9muwbNeZ440bGNAHQNyT2sqwSzOlVS
Z7s7m1ZkhALoUATgJ21nzLZaVZAfNEgDfaXqTyadj9PvfzLa25BKDOEDo9PQ8056iKkkHuI7C3BS
muNbMUWltirJSPFogWlCg1yj4NN3fmzcY4bAzrhkJHnK7H7W+0Qveq+qXWTkh4GZMfNUmvbVNHKl
JVO9DRDIIoUMiW93kKVGRbdVUa22/G9N2DURHChyT0E0Yn+NrSFaaTmuioGil6nO61jp+r5le71k
iIfKdoDCVpLQQ5spXZMEXbvUA5XXDzfPIZ5Uj1rQLQ5D4sFz7bU5pB8ERo1ohQLepyUvg2xPwuJo
kEK0fnVnhsGMia2B+pm9uRjgqi5SrcmBPSNCs7qvyOiTo4Z6Nu0SbUtEwLCqWtTak2hvyEaZP7Xc
vUWqPvVIeKgBkLlMPb4DT+suEUnd166J3mpzes+cLNjQHbJvY4YxhL3SvnPsq6y8VxTx0zXM+40k
EWlV6VwQkRQMNUGb0AlNNlZef8rEMPaDIp646hztsWpyePPahM8bb4twcrwJo74zLbJS4KJcgEZO
66iYCLSJScZNRvsKymXaDYXbnIsV+x9v62bBycnbL4eINHoJdXRO9JG4BNusN4FX1/B4wvqS0C+f
CFfdgwdMj4Y7rmlnIGrweN5CjsYxVPcp8Uf1uQ0VXiDpDDdVM7MuDLGEXNdvaO6PxFahjU+doECF
G4ARpj9MWzvFszaCAu48dmH+tIdyG1/65EeecIMNiXJ3OuxWMFJnj5Ir9+vhPJqev2otSW6IQU9n
UVKBsyBD5iIU8Eh+crsl2x0wa1xVd3iw6zuZTPhvTYPTGmjJsUpAuOSw6FaBtLnUtOFZ8lMnoaEI
LCbhvJD0hsFv2hW1i2B+kto1aRrtOk5jf432VpbiSWw4SXVETEqbojJKXcA9cRD6l6LzDg0t2VMa
2O8tdKG1paZd2Az2nZ505ZYcEfQFlphTayEl2srEDV25HyOTxKQzoX07Aup8Dd59aKCUKa789TDE
04F8Q9baoPlSTTRc3PlFFVBzSoemEHs7dfQgUmy7IfkcU9+/Tk3f7IXhXXPG2KKc5CMNrHNVef45
tE190bpVt9OD6jktY+PBBlwfMAm6hNpW0XvAfmfEC8Fl+z2cps/REwojHlw/vXG7E0lWGPVZKWFO
Iki3noKCvVA8BahaJBh3d1LXn7UMmcl39SDCi6cq/CpeAGYk9bazzo6xt0l915Vkx9YIj4K6yw89
BPLShmLT5sMb1KpDwiTvQcYgrS0SLwkPebWCsQQxytxJb0tMYJ3KH3uJXkzhHYFlxDoVrCBo7GoD
vbMKam+j4m5l2uDCGxuLtw5BdBd04ou2rLknj+xqksHArK+VT7puPIlgGmDJk0swhoAIFy1busMf
/sjuna+3gwH7id1sibawLQ9si4rfvzTqgdz5n//Fidw7VuVpI124LVbmTNoafVpx+P1rDf8wwhy8
RjN7pTTAuvx8IWsQQWytNoPgtLalVf3hpcJDERbWXmXAaBYIGOq1coxPT3OrgzSpi2zlgZKy5ujN
+UUBwmVAqxbCNrpdqYd4z4ryEPQdYHIj3Ue+GNfp2L3//tdBeApsI94WTdYeACe0h9QEMdmGgIxt
aUUr2P/1IZVIHdnS78JhGAnFEgQ//HwJdIIfhMZLgx+beJFqYxMHQjhCPa5Rc4yMV5InX/pPld1W
iNUZ97hZmqzn6OBDMiY8gILAXZmYQsg/4GaZqk4Dczc+GAELdWqQpi36Q9YO1r5DIMCbjP/98suX
Ux9lqwnGLUPdOlr3ErQvvpBnQ8zEvsnLDz9fJtUVv//p55fVKOSuI9fIjYKSbSQvPIuLw88vf/7J
72EFor7nv5Dkvqkw0y1NRdTxoD9EM44LbISPHV0RbslivzKCEVWH4a5aBlNbYDyPJF5j6fIJlOni
8aqRubUSTnOsSkIQlf6lFfa57wl1MjVkLpVCWhg7SGAbNKq4wEosPRIOdlP2eMJ73CV9lBMv9QhW
I9z4EBjWwkjee7feorS3GDPbMI07lA9e/3+5O6/ttrFt234RTkNaCK8CcxCpaMsvaJYDMrAQF4Cv
vx20b5Or9j5V7b7eh2KRFGWKIMJcc47RB4mCZHnji0D9Fgu45lO1OJoSPCJ1wYaiX3FQjf4TY9VX
nySvRCMbjbQ6SCJdvm9SRA7EZo5tRojOoADRps3Jy6ZyL1DkeTXX/hzD+i4pv5IYulFklK9whWKS
EVEfaNVwMsf8tlbPUftpT45IkDKHcDObSArYU3C64OwdaQ3tkA+yQ9xIQMmCysmWGy5fez9CB3t7
ijjyRVnN6273bs99vPbX7/6vP/74F0RMc7AbNLg8f3vP4gb5+Xgb5mLJdvHg/PFvZ7fXIMjPF0Du
QU6LMufjH2fezFAqrn80rTRnsN18iuoG+MkG0KFqZq33CyW0/OTj925/yu1hFkmTmp8opmgiN71J
IXWX4yZNOUIqT1gcfSyQvKr7nqbwbkcLxsKMsd/8Rcy5gXSWm9k0gZCm+s3szQl/MjbmNEDlNmBS
4lE0Aw+/ZJAKVz/qTuZhsQNHQK+cZpg0v8Vp4uwTnRjxciBQHJsxTutS+DrT/vhJeR5H8u3Ht5ue
ddDBg7AcmLXEX1laiR3cfsJVUBymND02KTi/2+tuT91ubg8LUdo7TYhVu/wjt+dR8P2+J3OdroEO
Vv/jF6jksTaxWiYVY/J2IoQt4WndHi/wfBANF89Q01szyIGPIiQVu/RzpMInUQhClJZzSBiJboYP
xt2y0NqZ+BYP+9DtiduNcnSpr9OIMhfZW3rX15a/Cg2uALcbv4Lp8PEwXvLUXWEz6ft4EubPn6/5
+L3bqz8e3u6NUZuv/dbjHKP02Qb1BrM+MJfdM7MJtVpq9ucbPshkBvAbkXajBt1uyg9u2u3xjYD2
8eO/Pbz94IOsdnsY3Zhq//wrlAPDnWtkWGx7eh2/mGhFATL6113AtLjTPt6sTRBKCy45wiYdLSaK
JvSQ0v/iu3287ONNtYTt+PHwdu9vr7tNwz6e++OD337yt19RPgLk2Tr7lkR37NNw/PXmI1NvQ/5C
yMkQHebTjcoUFpB+drctIzO8fhiJiM0rXLG7fWcf3+jtIaEvLMCKKuf21/3b0x8vvd27fb2kB0Uz
TZblFwa8IAvVuJi3VprsMBpR96vZl+uWvOqahXi/nOYaTJUg6ZY9YJzNtP08LucL/3bqQGy7JGsp
Fj7toqkoMd+1FE+lOf6+aVoPffzH4xA9eKC16IalAR2KXFhWGMs/vfyj8XJFFaYR0ZcgCVZjPi9w
TiS6p4LbVr19Lw2F78asq2fJqu4X/xPLeIcI+yVPOhQg/5eC9/Ht3J774yuSt9309vM/7v4C6iV9
/8Xro28uxtuDEEl1nKp5xGzkgT2u3fKhH8PjiOx0CdsbH6ssyyIAk9YVY7KHwm+TpNLdOiEQqXGZ
YdqZWgiOfbyWKEO2xLkRmUUpeZeac3NmBHEmhbz+JK5AQq2TVz6Ehoj2GSYNiD0k8VUR2ojYeJ+N
1r6vK/1ZKPgVZndPbOcC9rMfaq8xdzRa3pNNQhjIve1m+Rp5EJqTnClRWzdgsGsHk1D8PDeaS4lg
P2PFSzEcee8VJ6u7Pk91AnmHeK2RshBARvpSN6WBFAG9x2hb4V6ftGMeSlpjjv7Fjz1nM5jpkvNm
vIksmtcQI+56EwV8FcHZzOZ60/S4mUICSTcQWmpGEtPXZB6/lNpQHZOUDpSus3hiwrREnvrOhghq
VvgZxq7RqsY9VstvMwPgjUJOucBTo6vermOYA6XdPKTR9Ir+3t1Ppfu9DEmo09ve34VCKSxe/iPw
zOTRbed6K4f0ZSjsbs1wGKXjJCPUN5W3TgslvpoDDTMLUP22jZI96eckHlZ0q5I4R8OVVGdYR5/E
ZON0KEMfbeiISVNvMLV68DKa8psG3+M8SAxbqPR29EHBXjDqJGwh3pPFcg+hYtjnTvZg+3rxTJAD
nAfbfh/NSX9t8p1OFPsRoZO78UGGrFCGbXtn8KhdBqQ9XrRWU8alMMWs1lr0DPg+vpFVBi9BimOC
LQAse7ZhOvSzqOhTZjqxeXpbGoGA8XB3KJgDnYreA6aQsRazngki9r7mUQJ0xuzNnVFF+dYllgg+
0SlzOCkIo62vZkuChWiNLYHe/qmuYB90xGhNWjhjJxwuwwQC1zXG6TGJm53okbK5on8wO3Quo0XO
HFqS7Bh1pCy5ecpCjwud5rn3sx1G+5J8SKZDUBsBSPfdQ9en2aofbO+EFfg1GlxjD6d0X6N03/QT
PURdSNhJIYRdD4fqcVTal36XZ/bDNGb+KY+x3uhFPBwT410jDRHxGuOEqY1gzs6dDyqiFnvLAUJ3
HXwU6B6k7ETe+zSxQUB67ffCj5L71Ddemd9QwbJC3xiGQiEuqvuxZseaFD6ookFi1bhPsbTMU/F1
ZuT82vnvppweJzKRH4zE/mLV9niNxlAcqmk6M8Ir7sUCEKdWGfZNNeoB6RevDR6gJ7POzkRdpaeW
5AUc84gZ+9g5T1qhgAMxR/JJbCFzsn/G6rdWejquyyJrdiTZvSrLk3vWp3tEEQRvWONpsCfmF8kA
kFew/i2b42AQ4WSaKX8dGxiKrq3hdZlfUpk3z0QEpKE5XjMLz17UPngEYjeVc9ASkdMqZipq5C4l
Ug5ve57GbYNnd8vQZgwoNqO7GMPnCapQtQW8hsthEbn6iROUAriFyXW1yTocrkhPjh1i5XEwUVK1
mJUHEwAsQmx9NelzvrJC2zpSeI1BWZjpzqitQEk3CGFUgT1LP+OZhOY3e8DZm+6zVmGqNwc07ppb
/pi68nMs3Q0vKTcW7lRGd7081tBSHpEePJmNST+BhyBcFoUfVRmz+Hc/n437Unr3fZy1+8nV3kDl
4yaWOH2n2AwwPSSHLJ9RHRbeN1Ovnn2k1F00kVcl3V0l5nNayM/4+e4d0YxbHUKB5hPkCuRvVSGl
Wac+OXrL+NGwfujpXhl+89WAj1vOZy3W1k2zl25vPCfTl8S1rH012F+U2Tu7Ph3I2Eh/iixtdmPO
3ERUdHOLeDWwln2GbAMox52afTE9eqgl1+g4sSI45fykMF8R88EXYDnt1mXVmsMFeDFMfeeiIM5T
8zm2vNXIOOAkCEwkM853gwLy9N1EyspxIgG5ApU3iOnTTKbQWkZtdy+GMiVBovaBAjzpym5OEULS
AAb4ChOatyUolXhezY22Kf0ohJ+QHxLcw3qunQVgt66XT2br0dKy5CXuAd54iQGNcH6v1NQ8eLTr
8O8+Uco5a8X0YMzV9Nlqs7Nl5Scsa/GTHzkxbJK0PtRtI0mXVvGLZoXDg4soPyGTZzXNTk+6wLfE
tJt3rUUFLElrIx2NnZZuZMkyWiGtdnE9NsBr6AFl8mHquKZ5eSvJZWDQxwHR7Pr5Yeig3t6eIYmz
OZJt8IMcr5zM+D4opgoX7FiePFtoGDuoocw5iVdtyAEjq3SbSN7HTgd5jtKx3yihOC56PJZGmqUv
E4THJqpiUg2L9IL1qGG3Lph4IO1dqbEkekHkGLvzhR5tBa1jHvuWC4PrSCiM3fTdER3manThEfh+
TW/cfUQkCmYxetFTCR6uoaik9CIMPe9GWvcToocewgc11NV1uu0BmpzYjx7OF31YfNK6rT3lKD09
2/5ZTr16lSI9ZLqTIBQhWq/FDXHXJhHK+3S+xn721Yqn6twO5Oq0zKkP3YPmMgR0EAOnnOi3jF1Y
ytvutp7KiH43eYIdXVHT2Q+Vo15orbD7aoi5G2HBTYjsA3LxpVZSX2nO69s8ZQnv1convtdHPEQW
sj9m432jHiL5xlvOe8VW2BAq8zl2oKFMeiyDDDM+k3trWkjaKKvZMoEsXdIPMsoLDd170YTuHfFk
n9D7h0z0SGeJldluGmeiNacz25Uhfj+9jYOZSpX8wPxlUDYVLC1WP0Q1TLwCuv14fM4IJEFcZmcb
paLL2ND9TB3+iFSzXMTQ+Q6Kuwd3XKO5EsGkd74yvDPIKu63bEjUs+rNKltj7SD5jpALLxYm+2EE
QIQ4OT65/nWMBmdllvlTFbErDws8m5iWfE0Jw14xzRdjttKDz1pZdW57wanbrgGzvSasmukgz8lz
6PTnCJV5UItp3s6TjzfL3lmp/z2px3yrDxyuHQKideq2ZG2AUgetQPy27X7S7Z9UdfnON5W7KkXJ
7tLLHwxzHkVP4ALIVxrJhONy9ZLrjGB1w0ZXJXP3JZ6L+WscOWSJphjJW4tUxHHIvKOdOYQJm7W2
9V0MVppQ/r6NDlxC9Ve9Lt9dYpH8hNi0MIHyNNmzRpst7E9zFPsn6RQXEBXU9ahH1kneJ7s2Y6XR
UEvj3qeNDJdGa5fKK8x3QP+zbUbi/VyXza5b2iX6nDBlIzWFrJFabtTorOII00KLJvcuLhQCiBQc
SJilzhuEui8e6Vl3wOdBTix0TKTlR2CKOBkype+6rPYDFVkEmhbeVZBFirmdto1KjowEd7Syycuz
57faL6pjzckAkkK9MnracBXQTBTXkPvr3nqEfOkFuXC6Xa1hY6ycLN8zrOK3RwZ2OcV+THxeoPvm
CVEC/WIyg+/SF0kyBbrfLl93ro4QyfeucvSnQ2bqb2ORy1VucEGBuF+W43CiVCBUmQvfTrrj91oY
l3EC9+Jwri7c8Fhn/hUV6MU0aLYYdbknXCgj/7ddJYVwr3VavUkjOyY99jbdMNs7bcagmDJ927aK
P4eyKkUT0Q372Cge00kb9v7iJRo17ycFj3XUGoJlG9+e96Oh9g7XtosJ7a6pFVXF4JW0cMevTssA
xtb65EXo2aWw28M4hpRNTjtvkoYA+wymlFfB6yCgHdRvjvYb4xgcri9gIdwfJVZAu3pLLH0E4qlf
wNK94VPzL64vP5V+Zhw60wZ9KduJelOFTAGF2GlGf8SyL9dxgtQvLo3i7NSsgLmwILccinu0WId4
+TcL0WFIDpzaN56HXO4AvRVM2maP4DvB6Ev3HjGBrfOJRNK86kh1mtDOIS4strocSEjDH7RGbfuT
3vhjHJdsrIocXpe0eEc6026OjLdKhWfKo/bgWc62SaP5Xk9QGzTjdchOblS81bYyrmbsk0lT13Il
qmq+4N9z7qRFMoKHuyPEKlMZnbUNp+5KdFm/zwQhEfaTU+f22eg6EWD+qc7mQmJJiUarnOTsh/mE
SbkcCPaWWNWMOHA9L97e5JlRkptrm1yRDefXgH5Jy5BDNEyDYPFU8SBXzVKMZ9p4/35LSe7T6O4m
LylIJPZ03b1XU/vN8Cqk6YNzGjy107123vcOvA+2AgH2CaZ7K05Wt30cmewqiwq5J+7kJzLELeQ0
fhd7JgqSnPmoybganT0nbPtY9/mPOiLYHBkOMdKMjg8O6lEnLIxHTJyvsaedmNJUkMa+aBKhpgef
4IogGvtSzfX+dpMhdj3XxfRJZeRRU/kVp7kQu8KrWZ+VcYGjByVSTrhZbE/FjuXNM1hJCovPbWMj
lfQNsHeODDc2upG1wgYCFhwJTWUOh1SF1jkN69ffrYGcgIgo044VT47ZidcNmwm56SykfypZj9yl
LJxXGRebXeZ735n47zgZ9Me6zR7qLDMIRHLsDWCn42SRkUdYhna2fTUHYW06K2PUHm01/WB9TSDM
JN7NsSTNU4MOq+KFQqmxcBfiMwM+MH9Z7CPI1b9XMwg3F6LLRrdFe+x7LCocNzs5VBkTMQ1Wn9YT
KmLiWoXLQB6eTV+oogdvN7kPo7TOSCkt6j0tYHNfdzyM5WijI5j0g+YuUDIbE2FbAnlMGXxsWRHj
xOTgwpUq82NZQdCcivnq5IUG7RSEYsPspiT58m4JyF2jT0B9tW6Hfscgwvokqu/6TH0EtPPUsRrb
U4d/Yp9pj631CEXVfcjICNUkXZoOsiGBIfp4nXBYdl3sBOym2IEi234Q5MjTXyAgOS3PeWdtyqiw
do6OP5UlIUngkuTTOFx8q3ReD9iw+mDIW+p5ZF2bCPAYqbjJp5ae4lk0uMZF1AEIh4S0zmOXuJRJ
x2zjEd+uudSZEtXvkX9ssskhc6d62jmtg9qtgSWhLQ2ShXAtkyE8jzK6mtFwiZPQx3GIbzUvMQZx
3cVyJrFbQrADjGWZhxK+IioHm4QHhIJry83RyYl+zdS3vi9ykE9dZkHLmSRGNSsdVxX2Uhwmjxi2
f1SKGWvUluM2C0V/8ovM38HsBV7dGT+1VrfObov5vm/qi8J9v3KS5DCzlwZj4/W70mF8ni3D7TjM
jXut2GVtFZ8kIy+EkOCWmQ+Nh8r11TWe04NDf0aL1UW1zouU2tmxpmRjuwYAXF/fI+6Yzl3q23cw
5HtyJvOLVuPSdpYFSVSL9B4o1qe5jzfukMH8Gty7ovDhnNm9+aI4JfqdkzxjSmbwO7jgfc36i4+P
iqCbbyaWItbj5lMttGSXhagoTN9asrz64qF3qEjAJ25CTRL+jG2Xylz6NCvKK/JLax8uRudcxmuK
MQI1Oyddu/QeAtQ66Qot5bJkUD22IsdtoQIqdzibI6muZWWuXVz7O0A0Nr0sBueqKWf2yInV+lKU
pIaREqzIGoHxJZN22eyWoFWIXIgdYfA9W2LiEzLmZ2BAauOY4sXosgPZS2ByQ29FDGK4xVS75MRh
YWiBuDO/07/6VFCibtjGmfw8gOo/9MJMHwmS8tDQeXYzBTdLguexeNFtPOexjMrVEEXvtsgGxoyP
EaeLe/jcP4vJDITFktzLRqQ8MTSGaUBw2fYl5/051wHNYItkjoJhN08OEcbqALJgeoIWj4u4ZN04
hQS4wiX22heoav468xLI0kVooWaa3bsuXFJGK2b2bWG7h6ybKNPwwW66KjEYONkbjugSoSQHasMs
L9QuZjkG2dDY6yjV+6OeQS+OUTflpBmM8V4up1k1kcAI+E9uq6F+yggaRgR+htLk7NB5E4Na2ptf
/TW9fUx9KupG+tNlmlkuNFqebuYy/DRJ8P6R6QGhyWV7sdSVq1Fy0lr3860Fk7tq8Z6bxi57s6rc
YIaLIKgKOg632R4ZIg76qo2yfqs1P5IG2tKYKPtaDsN3UThHPw/Vuk11lPo5xFx3FE+iLQmnI6d3
r9XTElzoPwygO/eZbFizWmNIl1T+5GM/WHXyAkrXXLW0TAO8vKwkJRS/bqCLohYJRxzqX4Bepisv
ynRktx2gWfKaNuD2nYvZ60z67M04NwnmZAYokJ/mjRaH9c7E9X3HCI45uCXzR9PIX7whefTHyN5H
UTKu7YECxNGHYqP7IDmrQtyPrdsfJUME/d6uQCQIaf3okVicjAIog5F2K99HPZHoDbub78AXLUAM
RxlXuIRKZTUnYLPrnlhxvDoUGAMax1aKc5wNxZEsoosqdTx+EMyUPJtz7J2sgj5SkeI+Een8PdMW
WLresz81c73vkySk5q5+3MTw4ei9lxIT8R29qvQuFl641fmQa1hx7cVRxN2aL2Ic1U+gqcHEiglx
nD3sBuOdgivBl2nS92vG/Gx51XVwEpqNVW5t0gp5asbRHNBtDgrVN+dKeSdIteUjfVv42Injrqim
Xrq0TraMm1EPJMI7ITh6s6VsjnWER6J37QQGfmiCP8xJvaxbFA/eyOijcU5OCMpQL9AkpfBchl5n
su0z2/ej+HliJIFUF30Imd5BWsMEQFXc71rdOM25tM8hsmgo98qenqY8lnsRN9GGthJuzaX1mEY1
FLvuamYjXXptyjZ2l36uWQzjVtVeyVyNth6az2OUyUubLOJFX1uZFtNTAsWig/IfpZu6pE1xk2s2
+1xbPOZ4j1Fu2j9i1qgIh1HP3Smt/Dql91TJ1Qlu+vgpS+AY4HovjRh7Q5n5z9L2n3IOhGPUwm5p
/eWozmjGjTktLnyzF5Rw7cWU3tYP9Zxz/Fr3aLtqmGxcP/9Z+4O+BnTAhayV5F8W+pEhS7ef5oaC
pIq7g0DzD4TnBEg7f0nGNHto3s223pbgeF+4OhsnECiAtmAiaGb6pKOsB1a7hG6R6nf2DQgHBOtt
xxbS1dBiNb31FgyQFk2t7XQlE9jHKAxj5h+61yQ7/fsYa/GxHjjbZ5b2VHY8MnuxmjrDP09Ftteq
xEVy39QHDHBfkhrbsrHEQ1dLeony6PImIznKFLWuXcKG7Uj0xNNigZWtgdTYyW5KC1A/4OR2KESQ
C00FvaXC84LBAdbAYsRZaWH9pLfWuFVGvOliy30sXUK5O7R6lWfcF2X2pZsXBc0g28cyW1CQCqoM
a7WjrMjXS0sahUZSdcdai7fVaOqXuKxe2QRkn8yU4JNlXK2Yj18yoQwQtxeb2lt43KULNZ+KeItG
tyHGeSNhdyLZc8zTlGvvEFqcbenJGTxnU25k8trhQ92RvkwceekMNFaTM9mLcRCB1zjlHgSEcOyL
+yZ792F7JJ5ZfE05mxIA06xw/ERnmXVqDbqHWE0j5WzkJNVKjJg4NDIuPguwwrQ6PmVVTrhjqz1b
spP3OJWnAJhHuAU2TpqzPz8041Bew/EnCcXdeohZXdDyma5OHKaXkaRJ3S0/N7psiZ+ea6R5OjKa
ZB7QyJYdvEdprgfB+gE+q6EGccZ0hCXcz74VETzGypu0C8P+J2IRjIB2XXM/LljDEJxS0zxxzfGB
9BfukdDasCWlFyK7thv8R/re2ZOm/cynrtoyMxwAJbPUUTI7jXRGzrkOidYjB26bpbh7ncy6pGTk
XnzDLe7z9uXXA3Ngv0CSHWgJgj3HLmHIWAhWtZLMlcS22cgszp4TU7GTGBEgzg5UwdADgFHN7O5u
hgtTUUHBcBUBo6Jq6+nIG1PHO9UDIyszIsVDTemnHsoiuEb9WjGwauPeWedjrQUu9BA6USTkuFRP
fARUvynU1rbj+00533uiQ2DruFszmfvAXfDNcULzbkzHq4hYcUbhQxMb44W/gAod2kOuzHydhdW4
RvO7rfiyAmoaA8I75DNnrr/ORTps4A2IQx0ZzsZusrdoOZ+4bgg+p9MeohZXuT5M4w4dI9TNwXV3
w1SvWVQ/5KWlAC122rZW+MHBKTQPsuWyrxaKuw22loC+C0rFfockJr2TPRcHml0eEcmTD3UB7PhA
aIauOTSfuA7XRosmyy3Xadgea0FkYSuRzQ0DfjM+E5rEbth6PQ25aDReh4plWa2+0cDMdpM9xZtQ
FV5gyAYSRIKc3zI76ySVcZT6nF5YJ0uWAokIvFgwiyhlhVk0ouHaCeOZhv5Ap5se6064anq2Uzt9
iDhlLUb2QXenJ9UKXqHDZkf7HAxyKc+gHoSzCUQHpemcApqfqslbhQ3IJ4mFZjJi89m1+KRIeAvb
xF5j0eZVnvzhWJm916iL70slAxpxwG8S54uFR9F1wKj0VseJqfeOxnLyLFy93+l8bxrxyo2cHIo/
I1s1GPd3ZuXSvyuOA2o+XLSxQCO92CcTWoQMsQ5VVEOhop8ROCOt3rZLu4NEbsFM04EW1CUr2FHi
1Djmp9D5MkZO98qX9ZKQjsi8olF3wupRFzgj6049tjexbb4MVvVum7W6D72tWfgt62cWQDL0qT+c
4nGOMSSPYBpEL99MV1urInkqTAVHune661wVe7uGMy5i6EvLZA6CnkLvoLxdZwA7s03I6U1tGvcm
AHZ3eu5tBOhTRfrLRMrMpYpHBFqOehOexYckSt2srJ3GSumU2+8actxtBBiCoUTNZbN3oVsQhDfl
DlSUioQJ+K3haxF3ECNwj5QGIOYSXP06aWDVeBEK5ny2o1U7WZIcUVqwnTr206CuzxFipaMA8Vak
r5RO9QoxM9ymjLS8HjK8F1qMSjTH2ptl8YJUejz69qiOE5OisRXWoVdZfW4QrGx9b353gVIdddMq
jrd7lZDlUWXGa1SDDQ3hIBwi4IuH271xBkA0ahNeg7w9u6AsHAejbSfQCTRGOAWmiWzMS8AKj331
qLAPMUnmay5JOGMgBU6lcsmt1LPZeJ6aqAlqFxt7E3n23VjG4xlGUnCzl5WMV5/m9BtCLFAmofPW
sl6JfeNNjm7/aBHKfXRVjfldAbV1NPdoZYupIKEZ2FbzmQxl9WClX5AliqfOhuE++QMCs14PimMl
235lVCah1N3PKik+x1T+W8YPdHVRr3NRnt0Nte2BkRn1V5Eckmj8bOsQzY2YzDDfs1hEFunXmz5i
jAANhSqpz7OtIChHJupyRUJp7XnAUgleiv3UPGkxZ0raUF97/pAUrd4daoqfRicI9hIcxo3uLHqV
7jjY9mthjI/I80DRgBROk7nYGqG2ZAoYJISLsx165IZ1uHd9u1+lycTC0BuO0Fy0ox8WROdE2Uot
QF67ouq2uh67hk98o7BeInzvB8okZ9Ux5aZ7ytWhI8v9ppMdGvM+kZO1SRbhcql5knEg4WF5X7SE
cEdijb7b27TQwIJEQR+ZyphZsnzuc4+sUY+zRKmHGM+ZTkGhIQ8j60mDbUca5o1v0FZUQHOGJkvX
bdEThpVV4iFJnBx9qtingJ3N8MVqIYUKzvZkuKNISdyc3mg5kSJR1DtdHCJNc860sij7ielNWp1A
p9z9UdToorhubgsmL0Xf1qjevQTXJT3dWRBpU07VDmGV2ikkCGVM47kedpbS9Z1WvGN0ITmjSi4x
Ddk7nCXErsB+bx21zfrU/aZ2pFGu1az6x8psLl6smlUjtJwEJ/qfgCWIo8gGOEuZb1Bpm8alHrpz
amNbLqrPMCdBCdg2fC0D7J4p3W6jQlZ5LqKJyS/r9c4nm2Hbgn7djJE/ougr8vNY9t9GsouiLMz2
1uS+1AYjElJTtLvRTnGLd2DFOkkOFHMLLIIV0WOeb5xZoDw0sJwPUjRvkaXfmwDIrh34JitR0bn1
jOvUxzONWpC0nAinQxxhqNdLnXkY8yfWf4vmUd1rtqvvm7l9vPkJiFN+RuBZ7cE3Nfe2TXY5ULvd
XDqvnU2wWifdCZeK9l0orhRFnNVQenwfu43CpsfUiWwPwzqVXfc1aurumAzTIiAVv4zP/7+CTAwc
8Fi3/3eQySavmuT71z8pJr9/5zfFxNP/R7cMz0GGhPVioZX8Zph47v8AMHEEqA7cabQZP0AmlgHI
BNMns1Td0dF446P7DTIBfCJMyyHhRndcx8Tx/v8CMrk5iD8MeahY4WvAtzGEsLjLIOqvDuOIUdQM
CrPfYa7r0Bw1yUVLq/TYyvrSjYOxIhIj3sLzy04J7MagRzQYVFg3Unm1ya9nVdbfa10Gx5pGSwAm
rTyJzgzqPCK2vi/bfWcM51bUYN7IWNn6MWXuH9v7+uuP/dNK/1dPoRAL8QUOjGXCWmYDm4sR9A+T
dF1Hs0/rBsIdX1XQ9vgwNfwOWojDomTqEcwgfXrf/e4COvmX9zb+ain//ea+h/HVxQWr31yof7x5
Y6WDQaOm2zZ1vPGGalvn0E+bKV7npgH4OowuEkPpXVaX2HzhdfzzZ/+v78/X5lsOuBt4ZX+jHhDK
l0kadt228NqrZatsZSgDfHLpUBEiE20IzkjUSk8KeMjA3P/N/7sYNv/Yf24b3+LT2+zepvUf9IBx
6MDdCTa+WHJM0mZ4jAB43FmTMLCTAb+zLEJiyMP6hvUtD9Q02XeErHk6UixrMf82/+by/+9/kcU5
nYPL8P9OWqGPGYasTrutVmERM9JxaZXY9elfNvxfjc/LFy9MDhcmerZjLhiHv+51beRZ7VCH/Xac
DUJTvCpdN6OTvsqQWB+niw56VIb3MzhhzxxA6yhNXVm0jUEOYeokLTve5qiPjmlie//Clvir8/nX
nwb7iKrQMNkl7WUL/bFPinowrdgAVdDW390QtaSjxd9si7XxFD4jQ2M6EKI2+ucN8p+bXZgMBExh
e8j2OGv99U3DOEsBh1T9NkUoHCD0zANJj3P9z+/y37Y6HB0fGgJsI2EtP//jozEBNVNKQT5aNHqr
2eNjILoj7MciafGf3+q/bcU/3+pvX7ADhryORN5vvYnCqc8HjK7pd3LoQR24NrM9K14l8XT+53e1
XD7BXw8o1kGu5wjLc3x24L+dkKcYCalSHNAmCzpkgl1JBjkducQtmKuZ9t2AKy2d+rMk9r1zibac
KJQ4NfjQ1txsNeRIDxVZNZpycJ7QUuTvNjfDooj1+gFENfPTWqBAGKh1iclNfjaRNSNFM8/hNA5B
2UQ/W4OVypRdGyAFQZQJ4NCTmZwgwUTdg9FrX+xaJLt/+eR/hS7cdltmz7hEwX255n/stgT7OmbV
ceCS0JdtjDF5sDqAtHHEp9IYvHc6hlE14LIa/OeWlNG71J6uqhzcFVP1Ye2UT3nb1cCcfQySrnEH
EUGhU8anHKElLAd2FnNA2UcHEg8sylQPd6dc2hKElaKWsk4QONLz2H4jjQpzv4dmJfw8OYgNzBSP
qZl++uePbBj/ee0SFnACRs6WKfjvb4cq2jhsZSInJ7F2i3Xfz0ck5T/GCtRjq17mFAw6onmQ6EKM
ICHYHJr4Ofntvd4lG7ws2imqvpcZ/9f1NzNxqlUjjbc4ZBCWYEcPoGRvnF5g/e+cTWTl7rPfE+Gk
v6cavfViJNNZuVwnaZSZ5JOQ+DQUhJWFOmbgrjiybqfJrvEzOy0exsF78Cv50hGmRyvPLhHge5Z7
Njvd2JfM2MZjOkeMVGLXRAiP+6UfUJ4pZiDHbPSboCr6ZIWqgpCXF0/kT80iJvEdDSvt/6HsPJbj
Rtoo+0SIgE9gW97Rik7aIGRIIOFdAgk8/RyUYuLvljStmE0FWeomi2USn7n3XCJV+wGva4VtLCvJ
nQUwvZtF7WwqGzm6cuUL+trAqpFR690cxM/4Le6VGO5aH7qrHNJVMI3fp9qu1yRWYXSOm4LnbpWL
7GQH92Iz+QWzwFo9uSbLntHo75jdnLPOLXa6fm4kXdbkIpQglerkksq0SmemT5NHxEo+GI/oTkIQ
zt+T1vteifbec5/8qvNWReN9sS3/yZ3dN1EwukHKeiwsH42BQGICeQwt76Ce/RglGgoQuSfgZaFW
0UaVbX+XJ9Nf3lW/H1wBHybH5iimvBPilxNE0wgqb+RzpNx+Vxd68WkCY5L6iVgywiwSli7wiP9y
/v/xty6dlGd6YrkQ/PtkRoU5ED2ChcQwXzpnfFBV/qFaAghm47l1M4IP/Le/fHp+r70CT3AlQHfC
Csy94n7+cTHoSBIujVxRe7kD8oGMhFadfmoNojbbr54YiB/DDAdXfFV78/1///LfP7iBB2SQ8jwM
Tcfxf/ngxsojf3Ko+HNF9QZoc5dOtnF0WYLu6t4+gQMVxg+Gd8Vfnmbr30ig5ZTkF7vk+tmB4zg8
1f9+ngszMop+5Hl2lbgN+YRtUUUO6zxmO56V8mtBz7D2BgYHRGozoUdKjuP1qz+8pJ6y/vZofr/q
82gCC96iJyzxG2kwk8aMBQmzqtZUQQy4Vyb64G0Yd8gEAgbf+dhZt51AJ8ic6o5o202eB2yHkpFE
Ubtkf2tu/vuVsf/00lAPW15geY5l/covaxoYJnIQ3d4GH7nOc2MLdwUVlBxe6nj6GLoRVnxDjrXl
2zHXvfy1cKrHSUQmCRPWZ5hc8Ypo3f6ECmpaZcoi8MivmU339qY34ycrtW96iUCLUmTYM5WMSDO/
aebkI3EjvcV/Ff3lab6WNf8uCiBOCrF0hE5Ir/ZLLRK7CJCixEGY7s7hvtz0sbq1BJnU5bDg2ays
Wg+phOvtuLgniYdGXw2UI/eWDz66yk2HktaeKV38AXx+1jF/qokGC1kYzoWzEWOe70yP2V8WR9jq
gQuaDI23iMdn/MqM0NrwEmrRH7yKP3jZZjtcVnWeHzCgryqSu/9SfS200F/qIP7k0LIc5DdwhZzl
3//x4WY+EhZTsNCdAcf2SXJIBEAFKAeHmQznoW/WsZe4x2QEXqkQbCKq+0jRDaNnSLaDwqpBeU7y
c4RklQaQFYHjkoJKtOSaffBboRuFe4xmFmnTrs+/GcH43BJvccpLq9uqcal/fGdT1C3bKG9JK7Hx
NPlDdgriEbZu1M0EDE9fMUgTGJeB7sujztnYZvdprPwf//2evlZ9v70B/vFs/PKpJ6pldOEOdgyt
WfRP+dQinkfeRAbRuAEYWWw5F2rUC0BkrAXya+OYFcJ7HtL+J4n2/0mu8/500lOAc5HmFLLEr0df
MA1I5TzV7cNCDPvRDaYzCXuvKmL5jOPxIr0BzZZUqFfjmAMht+4KXWWLpJSJaH6YeeCXqAK5jHiP
TN5yOouwcADPkJpRLDVOWmKfgyLuodMhPbT62lsKeWzMvihq/ADfvPvEj31CTYWUSLC3SEjCXFm4
mLfQSz/yskfNLuw75svRDsHIW8GsbRWERIE7c4Rsi93g5JiAzziigPQVGxBS4Y4IQ+jB5qvjRl+h
Kz2zyOXaXodb0TevCpKN00BYkHhs3Db+EVhpfvrv1/n39oY5kWnBp/U932Sk8e83/dIZZFHKcRq4
2VdCzquNMZsJoFVq+v/+TX84JH1aWCKgXMFPNZcX+R8frw7fQsmsuduz7PtIa2ayoj5wdN4HI+nF
EEEYoZM44pbu03//4j+UvPyNNiEcoev6wvy1cQYbqGoSKTmeSzR80FJWiiCKY9Z3320HKcscQKew
Vb/ykTusvNiUAC7o5CPq+nWWY+ghPgqpHpqBegmrTFosNnIXLWF7//1Q//BG903XBuPiUFzQ2P77
Oepj2dhRanb7EsAWjIVz1aVfBzO/1xBgCik/OlH9bZh1LVp++aQz8bPDwILV45Hb9e9fGg7I8eG6
dntrULemY6LuNlj4sYLzxSUmu3pt+129M0IEl338iJztCG0erX1IyKVTuffaaftNkvRo+OCyI4qb
nqQ1nnvjbyXQ7/0aL6THpVPwurjmr+WXVP3gJQNn0gi+YGPWDNlzlouEJBHgTkzJx3+/Gn98x9Ii
MSJn3Mak799PjB+mSAGV7vZOeTP2NtkJ/FaiWDBZZQ4oWrJEw5kcDuNvb9jfO/LABxnp8nblBQF1
9+9fnHZWDIy47vbF3L+ijnuwBN1hlCD3T3R7R7tCrhD9Z4ZmZe0z61+lXreBUUMfHsWI/YrOXzvm
QPJWdppnv/7LpfIXBt+1JPRRVNrM4FzBluiXtwwQJm9OOgQ2tuF+5VQhUAs10i4D60Tf+J5IqmO8
oTsfilPAmrpmcRm5M87x1obHnuYfzsRT+N8v1y+ot5+PigqZV4ruFk/XL4+qjxcuVGm2+0nF6c4s
puRoYIjJO6KU9UTxyrY+XKcyJvRwMOMNheORjXkC5SIo7qdiT064/ORo/a7SZPykrPjhCrZiHxoa
znxuArJoOWkuTdiojR+BVZYUmrcl14UwtW5wVcO0CBNQfTWXiXKghJPmBKvID4fXrrkpazoEqZnw
HDuWHrn23maVV0fkvuKFVMMfcwMIe7CS/bgsP3OLy5rTzvWlqjddQw3w30/YH97fQehj2OJMpJa+
Isf/cSInRBWSz+43JMR7a2L40q1y52E7lirBsuw9yUQ9+Eb7kY5/HWL/odYKueqI0BSWCXT7l4NO
phbjfvCreyKVyDk2lXuQRhTtbVRw66DyrePYtqcBE+Upj5hvOouOLZmc//+eil7Kg827bCN+uzLU
ZT33deA2RCNOd61bDKsmM02CREl1BY/9VQe46aeqvKQufpr/fvb/MEgP+OVMc2liBLP8Xz7l9hyx
zYVktydLzQMbleztoPqW1nF8QXtE5rgRlut4no8pmuc6aZK/fIr/cMqERO8twHbfcn/DF1MplUR3
eEDG1Fys6/CIlyYNOiTraWFvWvOvfzGt0B96SWpKMySRWgQO5/i/T7YABq+KZ4vfORTht8oWKebh
3sdDV4872bef8nLA7q+b8MnwApO3YfTDEUlyFjpq9pi0w/vU+FqmZrJVxYRqBTwcAG4nvicM59JZ
jbsiEAqapsClkgvHeA4iNtULUZM6ObsYmRYvHSMm/CoYXZP8tZsGFGVdm37tSQwl7jN/6MD1sEWo
PK6AJm1vqeVz2ddIMeoC05itndcMGsDgI2sZ8W3wSVfBTWwtPwhp2tcMlFNK9Jttmo9Mc4wnN6KM
FKP3IsMMc7FQ0U0ksWRXlWvce+bQPkCxRhk6Og8sNprn/gO1n1pJPfivgfOiZit9R5NEkidhwEo+
CTqIBywBxs3YRsO6LgisRS4bhY+pALEXx9MZfvT9PE/WC1gBYL0TceVRl5Z7RwDh723XvSvD/IVK
RoFpwsCEUvDs1YoleB9+oQnKbmokXERD5SaSJVAEekqfzDZWpDjO4Y4A9+lzQt1W4C/Hz+XlnB0A
oMBmylW2aNvIQq8+pVJ8t5N6/m5m1kMZ5J/7QhqAD1x5Mwklb5Tuf9RTN65xGudELBeV2ha1nOn3
8uEkq5IOrM/ndiOzdlqlFsGzWzmgRMqd7jRXNVW9yl97YL57a/nuepfA7LWeI7dgny3kLVd2eUtO
cH+aGJNc77KC2jv1pFvmi/eZQJvxQnDc8POr631Rpjfd0EZ7qQM4jI6H3rTxL9ev/nczFjHqKzRY
0Dohm05ScNmzK4SQ4yRvYlcz64zRpcVRVp1J0DIqMkd7nIai/UIcM93LDCtNxqM6Xb8ieTHf5rlt
Qi+O5zujauc7RRRUFTV313vY/E13Mk/dQzBnhwrJcV9G3v3/bhpM+JJa5VZAidp4XabJCqQ5J9hE
U+PW7rPOnORAFPJ+7MloAafpRquMluoUDs0LTudqlwgRk7PkRZ/coNpZU2m9GkkFQgQwmWNQJpuY
Qh772jIeSS17GHLR31RpadxbLbPjUPb7SBvOxou96Clm6X9Kui7GcMO3BSX+zQREQHX62CKHRrgg
svGeMqEdkZmu4K+q+y7b4BU/28BqHhqEIKvO0PlxqJtobcEX3qWmnz641ZA+MGAatnqSWCsnn/G7
TzCAY8rhDD4gXfeOCIkOS0FuVjUevtKOXvwUNWWJUILaKkBfoeeXySULkmDG+aZE6fOCwOdkuFb4
UJgtEIwv+XKni7YTZy0+agdMDN7n5jmOwumTj0qrFVbz3Exts+myGGksSuqtXwHjmWiJ7/xOOnfX
ryhd4egTzhXAhLXGnhopnZz2IhrkRaLJvjgLtUoEvQ9qOvd5f7soOqLqFoR5jAGvb/cwEjYFf8vz
MqNcEd0kEMjHwy4tHeuTiTqYtC5YiMQqhjN/djhE4fOAhWBj6kDsnYxfDH0QB4uFMh8L2HzWNWBK
G0bGiNqJSf1DPwzqS6zdt0GN6PzKEs297cCx5X1S2aidjLbob7oRRI5fJz8Sv5hWtht7zCDMZlfF
XrEdOhBuadkXnyCBPkyB9j8X6ZJfC3HlaGije/P0i+eJ4gXK19apDQbH5ZKQWzTBZ5WcGnvyv7D/
RfrSzv2hM+LszfNZtC/3Q+J2tnkNf2vQHKuI/Ltn3wWJBDtiOihE4XU7o4Ob5BcOkvxL6UT859kn
kLPtfWBl/kuS7vCVFS9ajerBCUihn15qt7GeAthrd0Ghn2Moj88e8PnbtDe+X7/LXUnEagc3rIiQ
1YylwavB7PWBiwypkn60cA+iTxPaMuZCs3vOWYFu6tRGPVsqoCAMlw61bU3PYQTRXMraYd9WTc85
Pp5tLsxvetQFdpK0+6Q0sF7y7B/bbug+9cuNpZkf6Cqw16Rz9etq8Bg7l+F4GkubHdXybar69JMs
MXuMoH6Kdtg3gRaH0Q/fwEyAtBx9Pos23mlUPAcrzuS37p0XejwMxqi4+ATufeQL+nFv0+add8ta
rliVOgsIjehZU4xts+XA8y8eOrCtRyjRRst4uouDZiKIlK+GhEKmgpnszUa6m7TDPg/4370u6uTO
z1/CJo53xeCFjMYAiJqDgwzWZmIjGjFjJ/Ttk29x7QUUOx/CCVm1w3wtq5Nb0marc2xl9dmtC3Pb
dWm4R7WMYIzkVFa03YMtzWzjaFecGzuoiWZxeZeKObm7XuwqsuA2CR7PDUPX+fZ647E3sLLQ3Jtd
G1/csNkGsWUf3Sj6Osv+7CfEbKbNe2UM3/2IXLCcORt/wDkcuqPKIW/QUYebSmiU2H18tsw43ngl
kuKyKk72NB9a2oiVh1/EGMI99pwfMsses4y8DpVPu3iW78bU7ls4k56BnrvsXB4Fdd+gu20lgsNs
zyxfI2gzSfcKO3kV2e2PdLjggSRA2lzr3v08SP/RNDClMf56oJzflBpJigBqikfAI5iMGtIo3Eug
+lcbq/E8Llvl+i4XRF4nis1S5KIkEXiIstcAxpo7e9jwkr3bSZilp2ggmS8zPspB3k528GPutV6V
OG8MeAXsPGF8tbm11mZf42pjw2TH1bAVasaBMTUnmqH0ZFXziwIpjPNt3lh5fSSlA/la/jCUhJ7S
MuX1eNQpYPRUWzuS4fedNLbTYO+z2N94OStHMb3TcT6AZhg3k2gXch8mcVo8h6eNktXjz6pLamUz
Ow/9MF78+jnLyN/1CVlIXXNeq841YblGVAUe89qowO0lg++BBUJUSiLW5rx/KMPo0Z9mkr00iTNd
SmVimMUyZBTAG4gTq4K7PMX5Mc8Ew5Zhcey7EuKpT3pradxBNwWW5UNgnq2N2RImljrWl7I2bxmV
IOIN9qVpb8RM7xl28w/MJwbLP/tIUKWFX5ClSmOQ2Nm2bbCbjAbQvpluUIRU66Z27s3WcFadR4Tv
YKXr3H4jOe926hD+DB5v1QyewNbO0m7bJM3tKIxyZ2qr3bGqGlYReKVNXNm3nkEfUba13HWDHZ4n
nyPBFe9Gjz+8CpwPo3RMwI6Vg180vM2G+cHsQjpky8Pf6Ptb14bqnoGUwZ2J4YfBvwnwE+HtIA21
nQRLC3++EcmgTjpJ5Hp2YoT41cW25HM/Q1YGUXFiEvhRMkrGl4s7sXgP0vTD6TCyjTO5fYrKgsjk
dpcVvMaI8V/IiPjSWDUCA5xz3qN7RzwO6NJw4KwbAdvAsl1J+NEIbAndNTyE7ml/RphaZV29MUeV
3wxRvJtt/ysqDkTCjZfBEoH326iBy66FHzsdg1Uz9Rfy7PFhm/rNswxjL8YRsyE6TswWoIAbJNcV
16V6EMfClkTUgHZ1YnM+do36XnIBTOtJPvRTe4cFnowMCfmsbGp9zkYwoNevOmlu2jhU4Gi59OjW
3RNeXJ9rjepbCtpc5oweqtBzHmDSCqbkjB6UUC1TtGA3SKWvTGbGAbDaoYB4A/SuRWXQxQPSdUbw
1ztV6jRnQgQvjh6DPbub5mwZLRPF2mw2JiiSs01/U6+Ksbb3ysTFu/zCxp1QUfuC09MClwskm7Rn
+GS6coP19bEnhYbbJNLvrAbkOY21PPv07kjyUVAP7WBzXIGfz4Gkn72GqNKmWGQfLXRxuCi3WOsP
dtwa2y4qvg1xXW5FnMH5HlR1VsuTkIF3IxOYmEIjMtSZwL3pUE3ePmHZXmh7PBZBzCyHa+bKoAk8
BS0IdsfvjE0QAgSokY2M6Gjh65Kwdb1hL7gTnR0eWgMPQlfIY9t7LhK1Ii/XecL+v2mD8iw947WF
jbTrlu+ud9GCX2Qp0u3cFmdZNeV5LpLyHOj5SwA7b+UohGUMompE9n5DltfcV6t0eZabrqs2Vj2T
oY2x6zhDrBd94RzTgAv/whTv4zY/Z8tX1pjsZy8BIVCqt2CIqh3fRafrTTWjCnZL66XM44LjxBOr
6/1pHnJUXr8Eqgp7iAD4K81ryjIcbFeuVzIfcG7QBY3urnOt8SAXlH7bYEAZ2uY1qTu9+/mtkYT5
mbeUWruON6OkoMuD7JgbMsUmyM1kePKsq9e8ioufdwe9G5Dzio9rnOu83PWu09FrRAgAlTJOQEC+
WTSmW5YZwclRkG6zeLh1slCfEtHd4K4MYKexQzNHNp5c1yzB2wdXv3GweMVXdSGzg0UHt7VHF5Zi
bmAfM4ObnInVTa7rbIVxAN2zUdt8yAmzrTrR7uLkfQ6s6MyQr93m4NyxOx9TvzF3HrwngtsCUHhQ
AsYsCFYuuwejoVfNM/P7qODPWUs2+mSGPya73+kg0ViUJO+mnphrQBswXhesZlAw9aYf4UvsMXh9
+BCXJ/96L/GcC59zQWJe771yOL3GSrfkkKPSmIiPN01ibZb/24Fhwodi+b9NXwUOgpPl7uvN9cdf
vzJHx12TEkFc7PKvP3/Pz9vr/1oZVom23WjXP++8/lf19eFev/z5fSvgExEs/I/Hpq8P/vrPPx+J
N+Wvnj2Lnw/pf38EDHaix7X7CiNDUnMvDzgzvEPnaS7TMXGmV0ro9avc1v/89voP1/t++e+QcgAJ
VOXz9f7rzRi3/xc4ev1exJ23a3Ryd/0hs8znbVtU37oewDi5CtWqCPErXr/9382c0khDyOHVvn7J
ma5ObgiBJMidU2VRiycNWcXhCBO7rZrLYBruDRpKnzRrjwTkPi32urCiTa1FsDKXXaBOJ3eNOO4D
3X2/IFm8tSz871yIaoyjU0KOaXJ0CiK7RKyc+36yul0elfqGmO61rFlyF8XC1oM9snfrPl+NCKzs
bHzPTW3u5wREvo8nIPU2hloIlua3gNblDkKPps/+VIjPVGzJpuUgX5EcL9Zd4eBpdDl7YBC9d7q/
bT37AcEKsk8t8w1U/9eKiT389hlMyCy+hAI8grmrdPMt0uQURlOjtsKGPABT6jmHNGEoHFUpXul9
AcMxaWd/b4YeHljERZgmD7RW9/C6djIcYIDHUYRbzMZwiM+zxQ0SKBOEL2o/x4+GJWdn5YwsgWVF
nulQEoAqihbyRfNNAr1rHqSLe7qGmIY3+h5m6L2dVh+9621xRcBkneT7MGDwTHoaj8DpNwOxRunc
0FWQZxLpxdNFxgBZeBP6rLGlQiIGuzWGrVVVwaVw6s9a3SmzfASsMUIKD4INw8jwXgzVN+h4CVCD
5gdpJU9G3xD4jRl4LUsNriX5WqQ70pQIMA4WWaJyN3ZL6FPRqL2oyvAct2gTJLWRVY7GQdnvPunI
ZAM8J8i3HnGSF6taRhcDfcoZEMAERA3En3khkQL4VpjKtVSV3JhNUW5wvVtcnm/T+kflxhp6b5nu
YMjGKxCCOeY7i1AFcxD7hV++KjLwgFNcra2u4WLfEkdjkn1h4KQ/dNH8jsYxuxW4ik9uG5yLQeP6
8wYsTwjPJMgVAybCWbhKs+uA32S5TXWDZ+rgDa55nDJ5YPT0AtkkxUdmoeuMgCHgKtLb2c2xOIs0
OnR2/ZXudtiww6n2sbCHO+mvTEXJVxqs5WsFZ7DUot0MrDcRpDdsFAtBQ1jRuzMCI4OF6QD/IJ9o
aKa9ZE0E0RKODXBAdEwhlQm1AVKDs9/6z4MNPSWbINrkSFzMTaoK4zgvyaFSl+6x8Mv6QoIXV6IC
MuSUMbKN0HfPTBJRRSWfRUqIUT47coPjuL30zIfgGpJyVATtuvZi1Olj8KatOj8F37JKteTL7dOo
TdezZ98qWEXrJYrikJmkJ1qoPwbP4uhPEg0yCpyC73XhHu1riMcHGmRugvVw/WQNocq8VSxwaSvW
syVfHY24VJZ4ydOKxomsQhOdQpmv8ybfGUbeMf0gZklU48gYq5z2Va3uPRus4ILfC5lzHZXC3GN2
QEZlDoO8rOggA/s2t1kLZ6ZLae/73jqqOJhz8+uiAatBsKZwdZa+jol+Pn+UrJLxsH82qvpDjdo9
KWs2cIHGAMx85FrFTPS3BzQE3SHMDd3bpEIm3wHb7HRJYBQld7VJZChuEgIv0T/LBnctck6vZSfN
3O+CzinAV2Z7XDqJI3NbPR1a0Ff7tIfbH9njDymr6YETECHMoNSqhfR5klmKNWscsnU7F/7RoJsj
oM46F/TuAPWqszVQgDmm/eIaRbQr8LWQZKlgTsxGeCDyHrZUOm5iEhY+9dr5EXk3FUbxlD2OMYAt
pI5IcXfi4k8qHIHwYTdWW/DRXj5Fo9OMx0ZbdyJuaeLCAWOlgAPtTMgyKZRvmuUGAkbiMpore3Hq
RejuAd5curDObn7e2JyNvRN+RE1CgcUSYmuGI6s/7IH8MNEkF3LBp4snU2BC/lawAmQ42JS0rZk6
dwjnzzSUemMH7C+KOCJa1Sklw3VOqqWatPdeGx/DlsmKLQv0CNiXV32Mex7jsz+Bg2plc7wSKnX5
1bVSC6cvHv8xSOzNC/hHf5cjwmK0teQ4gEsCURcjc+W0NqaUwVA4HlxTfZ3KOTmKaOBnFWuDDI4t
1xV7y73boJb1tlZ2vA66UK5N0edn6WTkwydy58u4+z4Ww3fb1GuZUeyUJjz8VgNDKP3pvSIwe/Kd
/ZRNPrPQABuuUV9QOe8HKth7i9DilF5mpZBurmzloK5p5zdpw5NJZfk69+lNErHUiMci3bPLMXi7
YfQoVEXmGXtnlFft9NQthMQ86b0t6+bPDBvBvSUh2h2bxDU922xzwvZcZvuwtfdlb3NGkcy1C/mZ
zoKMaVQLTfaOMnXc1crEuin8dF1klth1oPyMR8xH4U6Vzl04ByHKWpEzUiezTNTjLSkvHRVDGGzH
YumxghwYcI5/3lD6PunOPVDHyu6Du4wKMM6N9qF16u8kzPKmc4fsRmfdW9akcj8xfNlVath5TM22
1MlkyVcI49qpJlE0I8XLpQupCK8dQQycBcv0bc6hvYGTNe/GdjgNiba3E5N6cLyKPJ2Qi4szPILL
Rj+3pIaROcFcqcYnPn1ejL6PAwukTZqVRDGXJZxzRl67ykXAFvS7C2ze+TjE2Q8oIvXasXx3xWeC
BU/ufMvz0N67Y8sZy6zrYLVzBCoP1ysLtSNzmenoKTLlOwCfQ19HRwMODKoo/c3wQufcLN5oHYYx
ODuGM+1ss2zTYbUS6P5uGQWYlyxv1paK0vvGpYeNJvvOCiuNV19V6f2DKfW8ylivHmIvHWCBWiY4
JXK/Dji32nsnehxap/hU5zG2z9i+R6NQfkIbn+0CTIcbS31uVVQ/eWmqbnQiP/Nxa576QFHWe+BF
w+jDHtLiTaqhOZu1Ad9x+RZlXLHpCb05OQPE8wQm7aYBbTPqERaXzM9B3W9bPJtD44m3Aqb1IgJk
SkKIEQxzfRcsQVTW1NMTMEryojQ92PjWN8IaZ8BFiEG91C2OOYyC9cQP2odGvpua5IunoZKnwfBQ
+wm41hgEsq6LJyibgOQHCzla/gEAAvqfgh3jFuZHBooFEf+lGb8xkOhushSbVo9lPUzK8JQWCiaS
cuxtKvXRtDqyRlsT+4ahhnPKMmtEAbMvEPWw26LsnBp86sRQsiSheSnjSB6c2udop0wBgIUI2f4u
A7X1psFBhRcDOJMRDW7Uf7Gd6ta3i+rWsxgXRkWvjx5sQTJ3dlpiViKuZQf3z78fUg9ztuMfWdoe
cG0/eu6C0U1bkyuIBZakgrQVYyKWkbdw5J1k75gmHvuGGnYs31obvJTN8BJVZXgoavub6E3nGKbO
jXYYIzhE2fmjavfmpIZTzr5p5XQJTXzgXuDEv2OtYyAqxLjN0hkIBsxQoiX9Y0+4/A4crULi7wO6
iF0uuNFEyk2vYbVW0M6iZMUeJWUMbm8saS1OZs9bmRE+8aJO3Z1dMhExWIEhNJm2vnSdtTl26jDD
Ezoi5TnOSW5v8iBHVsVJMbb+zmFUBT7SrI9tRv6OH00vSWN5uNuxvBU2UuZEF+GuDFp4VZ2sP1l5
se18RsoV6pY9NNZ0xaIKYgR6x7uQ8fjKbiBrChZvltkRSBBopB/+wOBjSB4DIAImsurOC98tNxqO
g8NkuHPIo4RftI/HtN7YdNnr2pVUCwGXUbNwja3tqhtwPdOuUA3UVNrl80zDitw1YkngyS+kboNX
CMIv+PeHmxbfeJImQNcxi+QqoE7yzYLiQjBRqenu6Gjbg4lY29FNCZ7khHCaxg9gGYJcr907cFMQ
YaI49/Uxylrcnx1e4xF+KNCt+zRtxG3b+GvEJ/rZJO40bY1XS7OVEYQQTE20Mxz9faJWvAB/y5fh
2iVI4eQTw1XteWFgwbmvUeVFJCtExhd//BGJ0n+10u/1VETb0NPTZcmCPS6cOBsJMxf1LLmBtSPX
lltC+9LdTQRe/HEYn2pwrxRnyrhJ0iC7LaDyrxnl7zMEJw/EpjIeyqV/M+S3XkAvFweopoMiBp1d
dP1DRAXzMeWtuDUkUYDgvpnRAVSVcE9Pec14YfCidkUgCG6i5aZz437XilmsKBvD29B8YO11KSbz
gNc/O7Tz/FQnfXphRTE9tu4MKgkg6aBS1k+e+9Z0c/BwvWFsd0gz+72uHJZ3JqGZbivkmtodM1A8
Pc1Rqm+4HgyP7mCeEjv5MjImZmoN3alLUKUJI+xuZhUV9AVGu0ENxNPqlA+Vk1lrQ6iR0TBcPNZ0
0KVztM9BPQZHKoaaqVzU3tsz0X27EO3i1i2daSt8swQRWaQXJ+m2fRbM55JB8VbaJrhR8oGhtgys
czzWzY0HhZy02ocM3cjIkrJJdXDBO6pPYYx4G/b3u2yg/Tp6drdNXeqTR8NaSQkfKGmw1RaxtVGJ
He+sgLGiBQ8krj+VHoFoqKUwLYH9wP9BWOgOtnK0sqVH/R4lhFUbUXyRQXmfJY48JCwYmIASA+nU
byzfOUXcUu50mhZgGsk6BL7Zw/72052dR2pbqpR81IllkOV9Q4tqQAIDpKUteUJv0J6vN0Y7huta
88TUACsegIpsfYQ3TwOf+FM6dAoXgTkQQxd8LqP43cC8eZ87DlLJsj4ipoI+FTkjJWNZk8FZFJtp
dBQofJvNcePHR7Js9botmngvZlIjvBroDJEMlCeTZvaaLDt+ye7Z2/Vgcfb9SHXYyOBt7uabXFXI
3p2xPWsha5YiJSkAJHlAJJTbxLC+Ta5J/Tvl4wki8QJXDAge94sHe1Yt0ZlS30UR+S2TZW+mApBw
ySm0L0fAeANEONRDyevUGRaHZN5twZMn6yhIKYVSogaAPOZ3Xkwa2UezAEjDakTX5+efKwN/qAbZ
8pm5er2OeIuNrn+ksfY5vTH8jYnTIBlw2h2U6afCSgHEUVJ4hdwrv4e5zjl6xALDdGCf9YM84LF/
KpOk3kQhlK9RjNQePQkrpNqoY5qBjehD4iiBHhbiPVA24s0m8ja2Nz25fuEeVQ/T3+wQK9iIkIuy
5BXte/qOAJ2AQvCG1Kb3VtLwY9a18w/fRYVbsRynewQfRtxHs6+MHvTOgPAdM0hPCArA2bzFsEC8
+EhXlBE9i4WEBG9dAGdnXgEokIiXTSatr0207SxoeTg9Dm5fh/u8hlUShdWhhn+D0CBRkJn+D3fn
zRy5EmbZ/7I+JiASylintGApsigdBFVD60RC/Po54Bgza6yx7ka8YDzR/ZosiPzEvefaapsF004V
FVHAFaL3lEBQL2T7WW0dUYp/vb7HP7JImfTbQWxdNcNQBwKPd1Bt1n8QHXNg/uME3anJNbjXwzdB
yTFzS0LeCpIqiOsTxr7UxsukXP9UaWnzYJTEj6OmylloskStiRAuLDMm5jiaH13iM4e82VjDW1IC
XUvcQy0JUXFFvWqcuuaodwFB+gn8Z8op8uLXZQ+UTVo45J3ARHLJSIZaAn0dRF055yjAtfIWaRK9
QfBiUsuMnyYVPU810soNHsmmBCNWOrxyAuyPob0xjBbtuNbCxS4Yfpm2L3eaH5sLWRZwnRtixeCe
yAOEyB/m4frWs+p2gVG6X/cs2bK0/GRN5mzH0GKspWGtoQoCYRlZi9jRjwRoF+SydMFjzXBpHNjX
drgXjpqSEXAc+VinEZSBNEQO0WniSRafrimyAzJYtZD5CJgpquxdN/f1c2iEkrG1G7H3AhPDtWAz
CsdzmzBGr6kcc/c10nyP8WJVbGuduIi6moinCgZ3w9vwyMUa8DU09CZ6bV1UYRyw32ULtqo9tSwi
8QYbGfjgSSyjqLUeBKqcfd7nV9+VcASLhMlP2zRn16XmdORALgXF+xCk/oXEnY0WM1uLE9IXh1be
qaCgtBYWYpmo3VuemawEXn6Wn+E6lI2/nXSStqhyvLp0V1peN+fOne4Gm7J5IuUeDDPLV6IriVP0
+OD6aqT9d2YYe2Dcob7LA2+4gxgdIF1p/9n1JkzGBGpRazHei9Yi8MHI1pRvYWl8RZnM2HIUP7Bq
iy2546Dpyt8ibaMHJHbexrWTn96eR11mmO0SLPe215ck6hn+RnjBl2kWlyD5m9syyB5N9mQtZMCH
jruaBCFnbxSwyQef/Qt5YO0ylJV2bO2EQhZr4XIKAaAym/5lz0uTlVO+BBP0FE0xLPK0hMFCNZws
+cEMY5lQiLy6/X6UDYBWQxpLw064Oh4wtyrK6zUG/oM/WZ+Nm+ibWI/Sw1A5EiG/sTZj1e3rIulo
0HmVUEfeiuCf4TblTRc2KSlkVq2LKkm2TsiT6foDrEPeGz7dRuVjGwmJkkEkSahF1r/LrImJExpv
VQE/sqkrOFiaBqywZEP4F3LQIsMiP5zPmHogzhgGjan4JkmrXIlUcpV7e1e6vVo49kBEKgHJB9vT
vjKMxDqe1g0jR84DNXqwofnxILeTrVKQ/pAHoiFxMvYu/hjtLBdJFxPacCXqwNq6LFvSyDmEOWzw
fjTKPUD2bJsw9tso8U5klkciDRlERtzHe1ecS4YssI3SQQM9Z0CG7U2fO8BseZCz5tVyg/6Asa/c
VpPuLEvWT4NwWOhbdYWKpOK9L6R//PsCO/anYrbG7C+uNwwvYqCX4Au9SjxEjfVFTal/Z424EQkd
naOx9jZGFJ9cBd+yjhX0vRQ0I8lZPM/dTOBtg4xe09kxb4lfE788T303kK1gn5JqXo/J8C6Rs1Iw
ZcnBJOmtTtvsQEZZsy8G+2YV7rA1a15aU1qz3ltyZEShWpCBPHxLyrWu8V6DrKE47610O6SCyF5f
G6gDrOfELXZ5135CE0rvFSOhLesyFB7KAmjdNXeKqnE/gJdOpyKDTBYwXpHWXvlwmjGCr0Hk0aYR
BcwbCTivShmYjh4G+zoYF5E0o0Ojc4qS3EZvSBwCbKeUVmDChQFC8VADNAA0aW9mIfu6GELv1kaA
y7Wh0kG1+x8uwrWl7oQYxwe8B1i3uiWUzV0NmO04jKG9IIdtC3quO6ZgERg09MamsehpplI/+ZPB
OehW2xzQ5WJMtWTBaAxCoZ9u29Kn1cFfzjUOHs9EWTibxO/g79c85VCrmNBERXDK9WGnD8I/ZNTS
e5XhMneqFr2TmZ0jlWm7IdzwfdCXa8njCAoNvc0YnX0sgxGsqI0ZGtk2Z0/JCmpo91MlaJW1U1K2
pHLqIlkRglbtZSH7DYRRYzWDKbGDKEaazlvGs3IFitpQKkT7AgXVJa+0cz42ak+2bEuYVgj6oIqy
U89zGVkDNLEc1n89BIAQ0MJF6TmSBOm0mR0/pEHF5VHS3DbFH4FLT5Z/L35P0U26WpUtSknqOGfH
OR4pFfW6upZhcrFMhr6TUKtMSxRMM5ZYOfflOqwqfVelHbRGpjxN3ThPBKEQ99GYTyUkWtJOER+p
lM2Qio2vgvjsa+yS6lzW4t1j0LLECsS3hL9jXdS59aKrnVS/spLiXlu6vHqJvBM3kSAGAoidWmH2
YmfRb+k46rckmMmxR6LFGvSwtkYrHE/jg5oxea05pCfPFNs/9DbHYIEG0UzWqVNGh85qmI53o3uO
UjQlQVjmxKZ0q9AAF6qxSg9i897G/mOUT9xEOt35WFrVEoP0iGQxt85y5s8HibQvqoILGgEiKBnl
Xer5y6gTWJy2REmA6DOZD+jieUI1Dq78BZ+cP/e4YDX67DpW1rBrh+pfXgE48xK3dmj6ERSJcbj2
RB2cG4j6rBseSZsjgIH+7Wgz51x5mBkY30fJ0tQLogNDWIS01va+bpsYEwDetqmi7m/Q0iYUtejg
ShgKkqbO7LWZI5d+GIST4E7Wttg2o43ZIHLjdf/hGpNNRV7KfVz24UrGTbqezNTBQRW1O4HX6SnN
p38V9zcxOcVd+J21q+mjFynP8qQr/dIPvH4Sl/hhferxP8ZpeSIwCWGL8DpWq1NwzJuKLcsUP2Bo
TM+m8RA2LLdLCbKQ7KebJAXp0jtlc0gVdx2OofZImoR+UqJoz2ab7fW6fLJsjfEzzpy91zQUNOBR
CUHD0umH1vMw+o8M++VBedFKYBGAoRkGT2iEX8SMoNTTOj0SPJ7dTDKvFqXlxyvXipmQMc0jfbBk
+Gdi0B3miAp2tPRYldrl0ME3XSLNWzn8mYLtVd1lzsNAmtu50/WTwTtjRYynuc7mU0TLGN06MGLP
I9qmngWWnU0lc8FOPoZaqd/86NA6W8xW2Tdp8gUsTb29tupayiyDei00Gs/UeEOYiIHbaCResKl/
pV9U/SmohPduJdBpqcytrcH4h+rQZbs0UynbsPsshgTpolOJQ260H3QE+tFsOBP82Frr2MHdHkim
RE/OVeHllGYquvaDdS89aj1hRExI5i8eCyqQG90t4fy+YoO4GfBoHRghB5h1qIjmYGI1km0ma/xG
rQ3hMwh77lq+hJJ+W5v6fpd13VaplGRM304eA4Rxjl6vXd6Ly9xS09FhgLEbnbBnJEMotYYtsPKt
8KWJGbuGeRuQPlQWOBhrBtAiLT6ygEIEWEd8y4vO3LZsR1/YbSPTuzHZc0R6IRfTWuSASWHxv+Td
3D1DF2jUTsM2dBKh/gwUL/9XWjVHoEuEX8ekT7U6/9fAs85shW5pTzHkyWBcj1CiViVA5HJSMfUT
LXqZVvpJZ9YPW717kgiU+VyL+DWqGe/UHn4xItc2whgtOlrCISlCVa4qwMkZEVmoMtlD+byEEzu4
Nrnz6YWE+0WOejK18NJECG67lMSIwCEWPQ34Y4hYuNmj5x3Z05dsgvuEOUkWkJ0N+AfmqboRj3Dv
8R28OQ2DzzSNbwZuQxYlprPgmcTlEYDr7zZOazo/JEimTrBOS2ZTf18SYhjOIhT6CRrTKlxp7IPe
MlE3RyfjhjfSQn+TjSKaI4+8o9Uj7+vayN1mmspPVUzmYmXb3XPEzc2wN31BTJVsGR/SUk2huwc4
aYDS9KuvkRXRGBv6Q5SAPqg83z6YFvhhWTroO1tW9VZufXtIhZ5bRjhUA3a9dEmgR1PRD4/j6JRH
TQa/A+OgxzhICIcoECr4f/OqAo1pUUUWuxvGV07T5gQk/HNdbRhWloWyE6iMsYRw121rObsO4sR6
tqc+Wsamsg5toKznGirtf/2jU3HeQYsbN01GKopeIgvPiiHfj6S9A0sJP8bOip+z6tEHyfmizCB8
7K0ezUWS3Pw+0i6AD7ZVFNyZ6oxE7PkR8jyf4JQiiF6Mv11EN1QHBRvZx/d5j7LpQfq2yzglHe8p
sHkNk9mxyRBh0OZYx97FEhX6Tf02BaywMBdUB7yZats0zBx81GyABTp/k3a00DYi7GKWl082wYlt
3nv4S7LibI/4IAuLTe6I1HytAAtu2O6iqLTbEr5k/o9RA7lqpo6CAQL1noqcR4JiYzHkLPiDUZvh
tyh5dTlMm86nl6W2Hk8OBT/5K72ivtOMnW8IeVETLW+VhubLyO5Bdl73yDf2b2wafzUhD1l3adTv
CmRoi0amwQOyb7lmq8mCNWicS4qi2CMpS3XBUYUUvHnb/eNyMiAMW0JE4o48GRINOYoN60qnK660
lR2WH/uYa/awlgP5A+J1tPP0Xodac6d+Cxe6lkVbu6I+6gt67H6S09keGJTJ0X3tLL17RmJLi+vm
443VjnGegnJFzgLU5bKy2UCOH40jjdPfF02RDjPigWR+wb9jTbZrwORvvXg6cq2yA2o945GMUoKO
U4DWgXUM8oF3mkFb47jWfTKepK+Zr8Z31nZnb/DJVNLM8AJR5HVwfKLGbLfE30auS9e0/SX3pgcc
sIF/AHmTCKCv+EgKkgfYbxhkEUZkOLR10/4RDcjtmDiVLRDedhWb105kn4mP9nJIKusVnVSEyO5J
KjqSxDHCTWmp5hS1xcUVSrvQMCACihQznilpjkaoHdqKKw805dWZjG4HwBuEoqve6SyMPcYx68jI
LtwNg5Fv/AHPTJNNxZqYHsXgJBXOQKsauWszDOpViXcOt1nzEjEVX7Ls/syEGT1P3dWRUU6wi92v
p7b7VZV8HCvDWw2i7E+QKg6qtGzgceFz6Nc6cT9SLOxRm1acE962N4X6L8Pl/7cgUvyJeFL/7yDS
7S8ygfj/BJH+1+/5bxCpJ0BFglgz0WyQNP/fKFL7Pxx4ejz+LCtmkiT/ibWnjP73/5pZNG3Z/f2t
/h8Ah4CR2gDawOuY/0/kUTAT2Ev/B+pAYDuFouzbOoZXAf5spmH8D8ezb3Jlg9LLdoy5fsukzpEL
LfSp/gfU8TBoJugxP32O8/pBR7c+zgJ2gM3dgfzZ0/i3fMoUWGM2uvmA8D2bJfCeqYe7XkuqZR64
66DxzYUxS+bb3rh5nXbGTDlPOLhxK/T1zahXK0z1vxPKe93R/GNiqXiTRayvy0Sg6EKo386SfWMW
7w+zjL9Bz2/Nwv5slvj3s9h/mmX/Fvr/3HzrcQPI2RbQkn5GHoB9rTRE+lhjqJGs9qRBtdk0s7GA
36lQ0SUAaWDuYMHVFhERTQwCwlUyWRg9dpE+RwSl5rkoxYcxWxic2czAKnQzJvqnyKJrkKEbaWff
A/6HcTZCpLMlosIboZhWxalDVrlRrKGjgWd1bYOFGnPZJIqeKF9udVBGgFFKLH/4LyANMjnFkKHP
1gw5mzRYm098l/g2ZgOHXT13s6FjSo8EOEx7gdMjny0f02z+IDglXzPeFUs/7PoVuq+bhuBE4BlJ
8I6Q075N85DN64ST09j0s8kkmu0mFr4T/jJxoaQOA+ypRhJuTODZvauOX8WbjSsoJQ/ObGWBx6DW
zWxv6WejS80Ku2sQgrlOhOgZURcu2IHAO++H9QWRFxrCgWAltQN5aVsLNw2U7m8fdw0UtNci9Lgf
HMA69nfqMp3UiF5HAEXmcXN18ekE+HUqfDuxDHi3z1YebNmg0eEKlbh8ptnuk+TeYy/FuwbBXDTl
1hIPpux+KtR4rB9A4yQP2PtQ5uMjclqLPQnOopylkpitRjgSFsHYbDXElhIvkudGglshfTRxKWH5
2RJXslY1rhgLH1OJn0nOebXDgJKCPX947P1xDaXLX8nZCOXhiFKzNcrBI2XPXhZ9/Lbs37FD+j5E
ur+GLrAgHopwmIBPPSMrZuMaGLQqUe1HTE8A04nkBWm64TAxNnnBLK61HZ8kyfExiZJ8E7dBdOrI
Zhbp2IFdXIG5m+PMvfwGJ0UiPYZYOdwHxQRWI07Eapl0M1sJ9rYfvE0SLY43YmIhVCmr0dV5iSaO
njmclII4H2sAeZI2hO2DnoagWxboMe4cBFTsFGHqLriYNQSObduRAKF33L5j0BIv2EX7KKrHFYD6
D2M5BmGxJmXII+GH4Shp26c21T8KLfT3LLSek8EyFrHrMGZigNVP0wMBDQ8lAfF4Mp0JBMv0HilE
eJFqAGOLcdMGw9LR+nEp8WyXKdpFPCkp+rxuFwTYpALeUpvObW/Ki/Wd8UN+nL+XaWhjHBocHCi1
wpDIyhq41JFUG37oarh6RdJj7VUg1+N6FzJS3mmOBxuNoMHeMLSV3rXe0oz6kEDHulpSGE13Zojc
RtFXjEaP5WP9NIxeegEvxLTOJwnZtSsKHUWIw4AhIGElx/6KnETsyxvHfUuhZJ7xmK/Iud7QMdsP
jR1+tzLF+VmaL6iInF3Z88FGXY3sLcRXwlMB3FGwCPTQFm5yNnRjTrA9gpweARzU+8Gs3rPOtTdC
E92RRFUm1+ZyGr7FlMd3e0hXsJ/w4/YqR/FA9yoGp14DcpuV1O5DrwHbQijNzzP7KrX0SHSAqjFz
5xMr/6ZZ14aDx1v5p0Qql99tYsObV2wMZsg1o8pvUucFBwR5Drxo1Lyea810M8ioeSzDmdVOE69X
BNL5vUN6ukNWTI34E7FLfXEaY9eGBYj7KNjQAm8tEi2OULf2Ioo/OEDxP03BY9znROK6ww1I5Iqk
JnLZnKF56EWLJWRChatNRf4iCzZA+nBK8HReDI8DxfOD7zzR+PObdIXnImLC8EWuW4uOn4EoWejk
jhjGs9kmLznusk1bxEfKXwRjMQoaX++zda5XF4/bwITjBpQD5A3U8Z0Nq30VKaKVWxuMlTl2GGNC
VP1BIJnV6tUijt41kILXEQ8I6Ypig7+8WzAuIgajHd4jtysByoUvapRkU5EYgzhhxDDrRUvbgNMv
Te3RnlqSg0Md0Vf9iFuuIwGg7d+E2U5npAiPivCYwyD5Vo0oYB/s9tHK8GZzYRtPz6WmXz0MSEcs
rChkBxJeSYlcEY0dMZlSA0n0xokDraXXsuLDWF2LcsrWrCAMvCFBe3ToC9pZTpRO7LiZV5GfWO4J
hU95k6ZQ8fBmZ4n92ZldjDOJ5tiSzbuNJH3uJHRAsFy/YuwfurCNLggYz2ZYTWtpMy4kKPyLs8Z5
nVzxPJr3TKrhyMKkIBHJf1IFykrTa17TKftWFkU6Mlx3xb20m7xp42CSQoYD7jy3t43u/pBFgJXS
cd6SyMSmViXnHofMgbUE0WbbyAIKMQqA6mErlmU1TseqW1u9ph5B1LJkynwCDCqStf0h2foGiwCP
wzjLu/TMsPDE1sinYhcmlQjSj3kAiUBHu+s80FTe8j1xXeLIar3YIjABzOSNFh8sdljMpHSUuJvX
IfEr2FItRJ4kxawJFfFXudMwT00iZN5kfyVIR4am3zqltg24q8gZ4AxUWhafCZHZ1arZ19Osd+A4
MaFjH4c4oDp5/1tTp2X1rvtZdzbnL6Nef3o09QbSZaz/zOJSDMs8tBV6sKUjmgi3uGYsdZAYc4Yk
cpky55PxzWE5VXm2zQyiQjRC4SannM8lyASD1znLynfTtZVGDW2OswYMwNsSBOWWnyF6DZuXLvrX
yo/RB6Om+y0dtVvfQ9eEy4EdMbJYDDWQF8py9slGRrhuUkIsAR/IXeWE6UXk29FxUcAUIYXcYEEN
oRTRdaaDCqBIPg7aAQ3dCTbUtGxc2RzT0v2MQvYaRjRf4zTDxYcLvMmOQYhlQJjoo8yQW9PVKzLM
q+yXcshnR1yz5Ug90A8NH8aUGByak/namIVaS8uWK0vTuo2UPCoCFkwDX19W9h6xyQGmvvpnimJl
uDvVFtGbyAdj6+SxWIA3osYiqXgRBArTlq2GNXUlsYGCOtsM+mrTmVWzSov2O/GscGdVdrUz0fgg
0NnFyDfqzu5PWX/2DGc8opzzbvMtw8DLhgVMfgxb8npKm5XmIE938Kas0eAdYPxxTnWxc/DNhoNZ
ZY+d5Uj08yn3bBieBpdS3xyCbV85wBsNAC1jWiJg8dxNNRbFtSmSVeq1N5ZY7TU3m/Ii8XLRm9o7
JFV3z+ruKSpnzAsV+1ijrpcicoedkc36OD+ZFmVGEhSbUgv1jyO3joPWnKRsl1ug+kKYkR5pwlk3
xvwy3Dn6WkTpuiIs4OI7H3kk3VVQmdnOzaH2R+3whpTjYczNd3vWWMs+KpaJSjHXIMz29NDDXM0h
rbrJICq+EOuq4ihg1XYwvOFS5mA11eh+MFUleSpPtxNRU6HMVspg9Ww3nbX0i/1A6aLlybpgWZEW
6hO48J5MSUz1Y3CCaPyLtG9X1y+14X+5DUurott2LHjS3vsK+vI3khjX43cyxC9jDCRT0W68NL6N
EfVTxfZeY7s0hNY+tv0TtelF08U+ICFRBfIyDP2uifRV6KJkkal2sigiOnIMPHr4Zmw3zCm2MvaW
xK1vtanZSE1upTO92AO55mVirnSUVAiRfTDa005Y9qPVom3xXPfL7iZiNOXD0FZQH1YYRlS0qczq
5uXOnZNWYsz4VRTeOGraVxCam6aLyCZjOjQbhpBEunziODyLzjhVq8quX+ZfZDJMBCC6G8byIJP+
kRSiBy+34xXBvk+l0RABh3oyJh8AgCQnreUfsxFMz+gduLP/dTYh1iFBXyl763kMhoxjqfSOWNp4
UU9i4zXVkyzD1765hT77lzq/y/Bqs6RHvYXhPDzWlvh1xLW1LBgT/IG11e4MRd/hw/Hgv5ORg+lD
ZC+1AA7Dn0tDvUgNmGwuZ7w2IvkXT80ItVMZxabXInMNmwM9U1/lC5cMI80L1nmPWwfp9fyAsOvM
Z2HTyhnjoxvH+7L0aYjDYjlW8Q6czorWY8/SX6KgZNA4CX9rI5WazJhksVZ+QzCJPWQhZEa+KFTp
sjDeh7Z965sWXflmMOpPdKfPGu789NENDPNcadVmtIdvzR/3k/chXPc1iCJmvPm96GIiD9uPVgxn
jeo6zid25tVWDNGuassva9SvyjSZ2FKwoOX3nAiMOvS5YvDuuCSsrRaabziOT85o7RKj2+fqKZez
Bay6UNCvPXxzi94ijs5w13aR3W2V7aJL1XC4TgEqmtwacZph+daKPR1ZtiR6KKG+xZGKEYmnIZEb
ZIuamV/bgDulMikP9YrmwbVrUo/8S34g/HXtlozO6fSOIjT8JZIBu9cW2qOq5gfSvNbdzMHQF8Bz
1l2ZwieZ1pWRLVAwPDKB5cOQwxOs47s35Q9uGx+ctNuwVtrYnX3uCzlPcy86UI7GdHM23tpOevW5
dusFuW0LoqFBbdgPjAZeFZ5iqBssF23EusI65G383qX6LSkW7jhLPBx5SGzx6GjdW5siCsemo1T7
CxfwKLTi5DvkOk3DmZ/0QXBKD2QP6Ub+MbrWWRu9sy3q33S4N0Z+rRECYGU5hNOz1Nttw7yc+m4h
PA8zHjJMy7j6Tvisue0+dpOVn/sHIlvZOBsLardNkkPIQi23zfL82gzeLmRRHxaptwzE+K6i5O+V
WeBWa7P2vdX0R8eLPnWQw0G+gxP0jWVirTvWU45rd+zLLx1l4ah1q0a1d9yMUZpdfGRtuhss2Pgt
ZZ7vPRHfyiKdG0YG/O0/mEg3pws+SNv1veHDlfVLyAtuSp014Z33JnN+ZIRxZDK9Z5WLZxT1P77U
vhDBHAqXJWqgr0qfcDgk1k6PCi4nWwlC7Hyz4GB4LxMsdh7FWyRQCbMEyqM3qElFi/HMgmvYKLEf
6vAkSngBqteWQw/5YLJ57Me8RVbrhWix/pk9j5xb66/FwHwqtecKeIaYGm9Ses95aq9bzT8PFBOk
EL/1Vr3inbYMK3XuUou8wfdOSz4Lrkngp09dGa2xWz+MogQj4RfbjixgTadHt7snXhjhIiQpV6uG
tV8VB80Zrk6K2i+Ptq1FPJcctwmNhZWAK/KDpySJ9okwtqE5njqbW5tRrt1dB0b1WGgriPhuQktk
wjTP4p2r6jUAKWYIWnvUxId7ZtB48UyqEYZjOM/iHswJnP4ao1uVgaZKu+inQbJbKyARuNBo2wUE
kcFeoIc61pnaGR4OCNGljzVv1xyB9dL2zeWoDT95lrxUENG2IUBQlICIhJEPjyDzF3Wq3RuOzUWQ
V6exMQ+1bm1Kw32ZKu7qsUJiGusbMnhwpjln6d+qpL6lNvuItire0ZRt3KShaZuukxAztwndkf5I
3uG+tupN7DSv/lDeagvYgp0UdKYC1FaGxRgVHWmfrD9DbcdEjsCAnhcH0wk9YUQ4VD04eNl+GKVz
g9I8QSss4uySy3zvaPrWkP2lmAfwNlH2MKaNlNZoqFd2+iz68rlwquPoqoeOgMeRmX/SFm+ka9+T
3HgSFS6bejxVk0YmMWr1hYU7iYRBWqLSZpsJCG4u9OqACE/aQOHsJC8TJyH2kC0k4xwMSQSyuQ91
Lt8iC1w7iqxBPNpWf23c4i3KL1pcHBPBiUv3pwMHGHvU6YhqOuvNgJEJHQ8RXEpp4GxqOzgkUfOG
AedeLSKgGSHvCDW4J0aPZ/zhPPbE10nK8yZuPzwnPFEAU2n1KapBAH3OzW4CuZ7/X4U+PkRMKYqR
TEsZazfTWeVu+QPcbp1Yfzc+FqYdhRNXhU1rb4tfnY42DLp/rekeCqDb6VSuTX98TY3+pvjpOg4K
ozgOplp7ev0bpiTEjCY4UHt6beoCPeq0zqaAEkddHcflc9Mq7BwQn5KIgOhheJivV92V78pRL74p
P/I2O2P+2GIh33YlRprq0axYrCPxIdVtbE7F+JOJ8F+cpAupZ5+Ba8SIWfCC+laH9ZlWWExJvAoQ
bcw1Imti0ugKfvVIF+UIEjakFVxCzX0q+uBmmCSHJokLgmfOmS7LJ9k8TQFL59FYZBq2PBdFjjm0
u1QU2c6INy2TbMzgKLJt2OWbAjQy3KiaW4DpJhHVDFRmqXx3CoxeX/tFb69o0J8S8cGK/0LnSsGU
lVRs4y2b9q5fPCEj43WlpreGKM+FW1ZblAtr2ykuuua8sx9PF4NUq9HKf9J2PAzdbwjvjhf4S6Zg
almZZnLLZtvewlU3GMxN6w7WnJaw/QyYK3QefsSGrh6vvr8SDi5fTG6GVOW1bNWp5F4+ZDYNejqw
LY6VdxCIEbQ81k9MnanqynHd187OnZhul1gpyoT6CMLnv0wWf4q1XesDUO00wP4T70/HoDKyi3Yj
rMi/ShhUDEB41bUT5s6aFh5ibhgsfBtDfDcWIW+1cU8HsPBWSvounbMklbhtn4bSJGzQC6O13Ya7
zsFp1EbhnY7ga4pEuqnbpNl3ipF5iJXCbVimWh66QTMCpI8f9Z44/jUwanPbC+vq9OLSNiVWLkt7
qf0MwF4Y3icNzVFQvAQ2XGNbQuy3hk5bRbIWu6QCJJhBAFn8ZYxlhQ8kdOZ2oJJ1DFgead8iNsiw
cLP7hFcIK6CA8Me51QjnzdYsyh9aPdxg0SJoQm0t6kdb0zvE68TNm51q0GigwQ71bNm09FOeickZ
FD46R8/f1nXLJxSPG8bs8rwIKtdf+VG9h35pPZfZN0uGz6Y/iw7Ok3Cfm6oj6iT2doXLJcSvo5sI
3JCH0iHjHbKdB9+1qYTmHQ67P34tllaGBinQVwQkYZl8RlXOE5x3e9uApSDdCl44TMRlktd7K6sJ
NdH0NXC+8YFkJAJsow62Y4s0KEiCD7unPA1j9HJa20CvIQuxG7iVrBTlVekotI4KKIQ9hMQDOfnR
LtMngs5/E0U6UOa3G9/h22MRzKHmXKNm+EdKOMfdK+o8OoByWmbWs5aIlzLCWQS75qmd7+SmYS0i
vRn3aeBDzsDFYWuTC+JzGW4UeCMbxNwpN1uDsnYxu+XzLlrRqWIim6WsGKesO7EaLxE6dHGFPHx0
q+JSFd46NbhlbQVaow36d0TPP5PYOl6+I60P+I1G1usksOdnv+CEkPcmi87w+QTtsMQZULxUPbQl
zR73nSkgE9VfHHEnHSjS0tDpcEXTt4uwxXJhIOe3vg1EA+JKTuBXbrYr8ohqZKW8mMD/oL9vH+mv
UddLFC7uPDqsgFmAGkOEZ/3Mlig+nxkECCmQ5NAYUzzAuiJ3V3qkbQXxZGyqUVqnKLLM/cDSAV3y
th/cO3qx96CFRh+Xi6lK98Kx90idnwNyjtBiQyX2Uahzx5x7rzMWLAx3JtSfoB9+aKvmgCuM9Cnu
ihIZQJ/BldTT4t3w1d6b+lWvG499Ev/oPanYY/0UJtaX2YynBFDFCmbItz7Yu9TrX6yYpsR110yH
nvWe08dvvrXy1VIi2hOqvmql0y4FT/J/cncmzW0r25b+Ky/uHCeQ6BKoiDthT5CiJKqzPUFIlo2+
7/Hr60v61Dvnuqpu1Zu+CU1SlkSBRGLn3mt9i5Y0zEwadjs+jRFQLv5YXKDsLuo08W2uiklgOtjw
tA8Z6n6bVFfiEtc0QVbRMF0Ycr05dAtXizP9iKLmMabrN7pXZiibWg92utbAkViap3DKno28vxeg
P/Qkeiz77GR3QXUeO/1Ih3lglwgOgH51wVC+W1ea4+N0ZRTiNEea059OFxzSKURKBYY0RlDkjR1n
gnFXD9l7SH1PApT9OKbjfhrQResjP0wcJwdOipN+tYPui67b953W9Nsoz55wP6dO8jkXP8KEhkZB
3Wh1tNOlfZK5uNM8Z2uY2gq1TriC/H1piPPhD5kP6HDf8RpPq3aW2PPjflPpCSHUg/vUQhJG7vuO
DJaVUV+oYyARE/OoPpx34YiFFx3iydMFApKq+oFjwZ+ZKTaLcbHK6DHu5Fdv8F4CtOQEbOGdKGMY
MSPFSNNu8Xc8uJrVrPKmU1HKXI4BNL4gLb5P5OCuvSY6OEum1M7lj6yoj2IqHtD3b2PRMZW1sFR3
Aoe5h/JXQyhNtxfAa6BLrDbqBjjA+Ove7aGmHv723G8Pf/u223f8+nlxuyc8mdETweVt7jwRaywg
yXAImxoieSDywgdLUfgFswJGzMu1SDC7WBncKEPd3O79dfP/8dzE8CRbBbRF5BinAPHC0p+jxdkg
C8jArRSV7yKf+XVze0h4TXeUy0uj90MHiswofXy6/ACgl3AYI/I4QTxnC0JTk32JernWhOhle7tb
5ZLgktvdpRP3geVOu8CNWZS9fMr92w3Oz/91r4V96gQYxTKP0M+qPrp2z+u9vcxfd1P1W26Pq7lT
DTvcjxU8XEq4xp/gLYDbGP+8uT13e3j7gnTDgff9P7/cqnsyA/bA9YKQcyi8Oj1LnqyKV5jCHRPN
uPKZoFV+Z4G9w4KDwiCNap9xau3f7v11c3suB3Z19PoPtxoeAm38zDIsxU4D0CNw07Mb0o5Dv/qx
ML65YJeYKQCQUMUjwlHrkILiXOU03zKkjYPb0qsyxh9p547sUrkBgwRkn1jzSszzxvNguCwsk6aN
mjWfAHGlqQiOoVvcD4RJ+401QwrQWVzn4ZI2E8QNW05r9LZfJ7tC2s9FkN0y7Dn7TR/mzB/YBODO
KC8oqRAtt8O8XUpU+CG0kCz9qcvaNyfX8r1+nFE+LVc3GVPfsILuFJXEYs71R5NE9WEoAogfTNPb
sbi0ddVfOqv2WFGdE1OGEtOL3Jb2cJT1EOCmFvwaAzm8lvJmljlsoJDJJTWp5FLlau2lnHFw5sgD
LZDNR23UH81RtJfBbu5EiWpkwTZeGSh2qcNXL6iFszsdcXNYdOZlMEzzAgKAs9+c/EBz7hez+inz
NN7yLf0F99cmL6y7hjRsZUB/iLvJPUphBufUCKiA8Ixp0zeBQnDtVsaP1ujyu6KkfgfUdNdHlCz8
m7hTQLdg5qimHu3fqGGl9tr3cSIgfjTL4l5rl+J+iX/C+7dRCy/opekuJoOebjuHdwWsGyWu3mGN
TvPiEkmZX3TtmenSdGcvYbOJqoyRCu22gmTY3SBw4bM/l3cozeUdPdJjGBdXI6wlrax6PjsHcn5+
mrQIFkZsK6f2yEk0lhDVP/FQMxcmStV82WCfpGQ06PeLiu1mlM8X/NurufCI+1GvhNmTxnSO8kbo
KHwD6fb7m5C6BCq+9qq84UrkZSAsjS9c7/QDbbpnCpCtrt5EJkooTRio5Mzk+F9RwScrrR1ze3vu
15dvX0EAiYW9LzkwpyU+FJWZgU3M30zP/eyd5VxiPlsB8n8Cd0MLrbkATPMTLXiZJpBx07tTmz/0
Pnme8/AuJZKCffRpnMRz3IX5qrPEK2boeqV51TdpAM4QC13ZermOy9Cf8szcWJpOvDGVonCglDOA
OWhyXdeZX5nxuS2o85IaTzSwydiEjilxu8T6YK9LObxZpXEYiLkByGhUWN8w90boWp2AOhVx67UO
s2lNlJa1LtyBCYoYnj2uVdrkPo7wfGk2zA81SQ00tHy2t7ATcPa6nf06BuOdO6dfR82iTGXjqTvt
g8iRzojGzw6MtilLJm8b2OBGxqRFWGdW97m86xijQtMcPJAvTRo/gcvaAACgypfkH4Ip7iAVVN/H
miJM5vq3vsJ/I3NvOyIp3Gji5JK4tAoW86fN3m5VC7IU7XC6BjEr/zyVdPpILscXcBTOQ4DYkzzK
eKcZ5XQa08VdT/nwpXfMq7VcF8XjiJrwodeM7Jx4aDYy+DiGka6qAXlwHGNM1S46qAoWQnxPC9Fd
9aC9BRWTVyMqmO2m5aGxl/cAahQb1+ZKUC1JqFfbvrDiP3tdQXdYFi8z/iltNs91LVA8286jK6Jj
1YHRFA/Q3Waa5MwsSrf7VqD4SEtn3s2SrV8//Siq0jsiatUetAmWaNUzUtMN4yTQcjphdVgAa21s
9nloQJL7ZdEtXMMchmxGOG2c9YSKsjWOPYOwqRD9qu2ggJZFtRZkW6xMNjlmTIyRWaJdrcDkRvF4
V4YnSRW3iVsdglZObDsNCmNt5vUPsBcfEknlqmdWqeOF2TeJ94QNZzpEtoHFs7DFqQ7fh0gYb71N
w8Vu/Ryg/DHuJ3ODi+pNaJea+qwqUaBYTf2Z1YJlevDLKvopyMBaSR2TcZM9eBRngzGwMw7Rimmx
wH8FJaZkA61F6TpruAJH7eKrUrI19dNsM7IzZIwVvkGg3ZCNjPO3fU/cjk49Au9VYLMtIyZqFX66
rVOcoN0gVWPzswods7yfaCesjNk9SAfoHbvd4tq01QuKqY/BSn4k/Se5cfZuMOZg4yzhgXXXesg5
WCBDVgYg7t3Ejp95wPQCLmneZN4s6Z113e6dpLt+V9Ne7hwLB2jtkQLXTfcimvpt7TB8rAN0gakK
GrDfI8JmdjY7St7u+wpV9NfAFj/qaLl34tyAj9C422Rq1wUT+lUTefp2GXXO7Y5eoWNQNtP0iOYq
ZKLZaxgYAmsTmRVZopHV83raaUOukLtywvqRTNp0qxk4VjEJGdtGzltPIxZrgDCtZcuztiRQSXDi
Abe72GUX70NdPEU2NbMB42KNtmdYSwgB+MSo37Lix6Sl46pNZrbDrGy0dJ27xEaiU2LAcC3cARXK
Nw+Out02FrMztF925G6l0XzrwW/unap5pC3rHUxX3McMpRo7umaKxWkyqSBfM7wysz7QGXIvocTX
3HaVfkwImQAW1+cHD7bF1rUBvZUZ1qx2Gn3T7H869fKak9zLz3Z8Mt3PfTAnr1l/H1ntZzgNzzXa
Awo16HWjHmybQN/3SfBAlwXqUljTfca+xWpjkQ4IGywIxUejTeMqF2q3UDs/SjrAK4rScTspgCgg
UV0RRQfFFk2BjGKI508AO2oVlruKO+X1zWhPKDZprCildXFM+cvWTYf1Z1YkUy38UbSQTVnzTJhf
2Dljrru7VBFQ0wgWauTq7h2xCRuhOKm6IqaWip1KXurMqBieqi5brGmKsdop2qpU3FXAYJQwYDpo
uRJ7cKH7ku1txWrVFbW1Bt+K2UbzLUV0bRHVb4Yb5jVXxFep2K+p4sKmigc7lm9EkxFqe3tG3SyK
HmtEz6aiyRY6XFmQGNnJaWouVWEFd7YHQPvrIZqTfWNBp4XTYe3YZDNcVMXfHDKxgGV7u+fQRD7g
QNjOiowb3+C3t7tLQ8M5V2xcU0FyF2i5t+dvN9B4CIoAqsuj7qCD2U0Ub7dV5N1I3YuB8TqKyjvT
T+UULI66IvZWit0bK4pvcQP6dg5sX0NC+TUU71cq8q8EATwrFnCkqMAs7qdIcYJ5g86VwgeD74Yh
rGjCEVjh21OpIg2jLCnWdafww2MLibgGSYyRxju4QIoNhSy+3QyKYDxVsIwlUGPca6SxNWjtA0U8
HhX7OKMNsskUDzkcoC8CSA55x9EDwkx2FT0ZtshIFgtEZTwn5QltCVhtxVsGSvAhQiiLBSjmHiRz
r9jMlaI0W4rXnCpyM3JHfdMrmnOuuM62jhIvVqxnU1Gfyez5zra12OWoSE8j2xPoLgwukkblgsKN
pr/NeEqxpOktVKcOvHQ2VsZe3JDTmBnr03DjUKujjNEMGLWiVJfgqjvFre4V5aSwsfwJRbWWN8D1
7UkJ9JqPFE3wGA42juNm6yo2tgSSnSpatnX7hTEdNzjapSJqD+oghBMDgx7cdq242w0A7ttrTxST
+3aPLAO56RWxuwXdjb06fmwGzjTRfDcU3dtj5psp3ncJ+LtTBHAdFHhkwQSvFR1cW/r7LucFxBie
DEbwG5zy56po3RWmRvCyYMZrxRtvb+TxkHJuBkbOgd7h187uGGtXGxdeOTqhUINfLl26Sc4UbkQQ
Kro9cMCQOXzc6PHOerSuwUitN3s1EE3nmwkiPVGsdE1vd+ROYvtTHHVDEdUlaPWbxv+/rYvBdGyC
+/7vLobD+/gex//4jx9FB23n+PnPf4hf3/KniUHY1h8uhgHbMFFx4hgYf7TdP/+hCUf/w7AcS1jC
tWx5y4v908FgGH8YKtwKo4G0mCO4JK/96WgQ7h8e7FxXN0yoK3xF/FcsDcJUIWF/ORosj6hQIjW5
YDnEqFmW+5ujQXc8eq12aDzpVaIdshkUnJaVZCUV4i6NKbeyYilWAFNOouutF3eB0mB4zeynOeCG
QSyvLSidDcjikRmTTmzBYk1+B40LebV20lE6UyiIZj94LZvijgIWSM1x7JlOF7WNV83VijPJMs8o
IHZkxB+khVR6Zs/s60E2otQSa4xJbPIN5m9Yi7QDcNl2G47tYRaT881lT8LCIeU68xTRwx3NQ9wx
W5qLUR7MIsD4g1z1YZmQYegO5v8ymtIdtc1jzfK3XnSUD0BfGYO1iXvX9eF2aZ2Xuog2htc+1eV0
sJwAzJHW2aeQ4ffUh4clMUkYUTv5AmaQWiiElWSU1Haz1uMgxMcBEiiQA3kClhqXDOP3tqlWqKuh
wyVVTwtw7Pej5nx09vzGotuAgJSPhtVUuCDUUgiSaazT/HHGt4laRNFBEs/Cphzb17ECaFLL7q11
g580IiBcpB6p8KajwXbG5BEjNsSPsEnHFHkqdvMtWoLigCN3lwxjj64ivIPmORyxfROp4Vh+WU4/
bzbysde+aLH+0JbGcs0BleEEacOnIkZEJZl4RrVV3Q0NVkqjyqxjUug/0RuMJ8j035POcy6NzOgs
TqDeQr2DlgAvrKanBpwoKvZVKWtqXkZ7fzvnHn59Yv+j6POHMi669p//cFTy228fZJVEyMkBrc8V
7m/pyzmDcXbNrfNU1OzE9aA/2GZvb6Mpm9lGDsj4BVhFfi/93+Qb9fSGyC3Gh5lFozsy2vvBQ+mp
MZRHWlHuR2IUHyXOlk27DOYDIwrHC58F2UmrZXZDX1bDY5zqAwjuZN6CHtkxrY33Yy8uhFuTCwne
j6yu3J8YUYRjLffoihXblVxUE//vefBGwVm21RHDX8q83UdoCLZO1sfQbZhIVem7HJb2raVm9hb5
OmS9fUVxvB2W8Ru1c7jBzxmSW+4gfmLzkYj52lpuB7sRHTTqNAM9CWJ48jiYqXa59/TvD7ihq/jS
fznili7VIuS6+Lys/y1stnIdkFZ6VTzJOu3ZMCi4LYMfNqTmnRnmay+w8apE4X12nrCvn5JZe5iq
4Vunkw+bgpzZ1LMJsLtvvts9cR4yGwpwS3lzxlGJ8My4i0Wc7BLoPVQs3IQ1fXsRomZqq1H4yTTa
6ybo8acm5oNIymMftYjlpg94Nylou+ENj7PLXjZ+qCPUrHpMK2Zx81eSGghWI5XPqEpx4igVZ80w
924fSkgbpEWG9fRgu8ErUnZjz/wdiVQlqMOLkXoiXsRqkdVX9kznLAN3lPcLpYN7brF1b+ay6bY1
Quj14FZfY7111bzU99SsS1/Mz8Lpz2NjiINkcZsRmu/zQdRrqDnl6xyOZysg+izXiRuztA5VEzBD
fMi7KKnk2kzwCxCdQe7KnK/7kUyiGCjxKssjEOfs3LgOXTJdeWVmuNJmx+xQhV7Eci1gie8aRfoi
+uiLVHomAAgA5oIzoW55W8ZPtjWoTGNsaW0SrkNwLVEZXTtXc1GsomXWxkQ5V0KdsVe/xwnFHKnA
ZUL80SbJtMsQtYzfabSeKke8IK69Z6hY74hNnDbzVMOMaONxB3g3PQDJQwIVSbK+FnS6CwBGI+6B
P1f1oSaaHHw2Nes8nrSIpOtu4JRehmo+1eyRzIpWPQU1EIuwP1o41QKPFKEBIP6ulprr4yqGVymq
HmWTZT+5bn+ohn725znErGPne070zw5f1KoxBm3VGwxv6WJ/BzHRHvIMdQ4FXtZ1+h2fqzUcr42B
FfpMI54EKL069SwmBrX+3agc2DMMpkDlUoE8TO+n+dGMcoKwenAKROvtpxhBQD/bsM48WSGI5EYW
1aqq+5pAwaGmnZtWhyJHQOfZUAGyYN4so/sNWBliMui3O1E5B04C6u0i33iz3e41JLurgujIQ6Kb
3npIwtQ3CSYYjdDcQ9BqN/MiuTyl4fnG2ibQ6oGR33c8Z+Ph3y8DTKv/ZRmwdd01PNSE6OtMzzQM
T0V2/s0TaYRDEITMEa+4WuzVGMGdN4raYy+bQF+xl+PiWQ0UReIzKNM3jew9LMLrSJOwi0rahTrz
AcT4i71aCk6vvBheQdbTYeLyDjh4+lxC3X6Kcx/VQtX307m1g1Vm175baM5ea+jvMk/rfA22ah6Z
3aV2qy+Th5KlXqb+OCKBRrk5w8DpZuPshVm8deQ+utc7RqTEydAJggGCMw4QR9t229wQ6AvM4gdc
CzJkwt5dRYZg3AjV/rQYhgOqrIDHCxU3QlhYNhkjvijg509E4NokNMFnwaz3AayFuE/dyk9Na236
csoOdH19QCpqbsnaj4OC3GnTns/0ZXvslRrgZU6ss1mh6+x0mhakstGJcDI4Q5rMN/Sm812HmZNe
p2af6ll/hYXwDRjzh4NHbG/QhvV0J8Tij+x9gKDb27jQWzzxEfLnXUGbcist21h7cTH6Tbuskyqh
QcsJfHI8AxP9YA67OOiA1onOuhsLXATuTGZa7s3UZexfT3HI29tN4AFJ301YAAAaNbyjRjwiYIFq
3k0Oov+S3WoZjmo8lH6WUjj7er7GmhftLMkWRTe19moQ3Qt6F111gQ6zzM8C63RZV/m5XyStVXVz
mIb+1x7k+/Q/wh+IbVSSQfEv1YL6UP517VIfWpPiWequ4xg23mCVbfu3D+1IV1oLlya4Yo9DCjKE
3ilwSF1YOqM96JbxWjX5QdOW6TrY35PFm+8sgH30gQHKLPW7DvFEKzJaX3pGFYysaRMbpYE4wpjO
+UgXWluu2twmuIscjYwP91Gzs/mrW6AXJNU3ujJAxKDp6fHeAoEf06/eorYmi9VuvLXnNsPGKvLp
ri5Zy0zZLLsF6PvZCHuPSdoYoEJZPpwYqmhnpwvBRKiOWvNumACuSfc8wexYOwXCEg3V0NWGwEUR
zZvmNPqrB0hkQYN0GM0F9aIVksg3bjvOnIeE4SUq00zuJYHgddxru3+/XFhqP/HbgbfU3kY4hk6A
kv3balEssIlEFMpr5izddkrEdKkrVs8vaG+ChwIp+l63IpTmcLnGriPvNCLEPu7PlS2sNSak5AoE
GtydtiVUkD43dmGgCNWrHug2zrtQWzfW4F3wxGLMxpxXukJFEQI2osV/ElQGx6AMM4ZeFcH0JP8c
APiyJ7AHmh2zmT4LhAJZ6n5tiqj0lyGK1uR+FmcH0SUOyfapC4N2s0CnhjnI1I4ul//vj5Hw9P/D
QZKWFMIwJDqV3w/SmDfQDK3RvlIjcsWEoXsfi8d20Xu/iQZ9z+/84hhJiu4A5p3eLxPbFQw+9SAI
thhY6jSPcPG07YGk2ROsdRjSG8cC9VDJqqZ544lNlwgaO95yp3sFDOsgb1i3C+dI63nwMdjeyTp5
Q2huHcr2HOXDWcdrsWurCBWLQe/fDTH4ODn0vlZ+MGCzD6yKy7NEtdNMpnesaKkvRJWehyHfiMoF
O6orUAoVI1DFfMJpl8yXzGKRS+NBZ2DSokKhR1Z6pQWOs3DPuY7HBr1QD6cb4Srs4ySMoy+asO0D
nJuB3Jlz3Fu7GX7HnXTMcNPPkfWsCwDAZro4p7ytSNdsZhYSH/PEQHh7zv7KwAkTDSPK0Qnpjt6t
61Zoaw/z4IrZ+hdn5LQc2etsp7GwV42LuZmsJlz6uYOVvXDECRufgGUeeo520CiaHoQ1AjvyGqxF
8PLIVSZQFPv/pi2dM2qX/hovGDG6AItSVzuXpcSOl8R6dGa+9KU3W5aNFpJ2mX4YSNTe3RTCVUew
D8JV95BTE4L8lEykzM8B4siUF1BCgmwDDBzBTk976nYFAu3/APGjJo64vsSVdp+Nwr1vao0mcJSh
AiXEoMjaC7rEY60jsilx4JWyFD4GqNKmw2wkUvPhqB914jtfzTS3V5g35kcsKX6jDBHxrL8xtRcv
46QwjU27gc08s+vEDzcbMXg1fI67TqOFmbjyoateciNP7lHgXcgvgPVlewwLWlaeMN8r4M2pnQhF
rRlXjlbsrSE//pACpBjQdKiQdKxodcFNwWEZxVp0ZghS7qoW08vtIa3PvcyT72aZl0eSir8XnFJs
ew08qq6HoSflsDNfP1MtgY4ZuyfTnPNdNGODkF2IqmcK9TsOrvv/iGdnMfv9LPZMi+2ocG371rD5
bUeKWBS4YTogVHQoDqbcS/AC9dJv6ahcuChdF+eWflJY9zLVnoyIsZhRt2RQjFO9nwkDQeTjUFGo
0ZJpN9DUrH4bBw9aXjxaRlI8Kw2i0S2PukF4QoxdlGZDZBDui00zdh1zBQ2y2JdG9dwlrr3XW67b
t3XWbDoA4Fk7HqMAeHQY9uO9mwafgztc9cz0niF+7Ure5suQBphggBmDDIXCyzWTxAE8kWtjcMmG
DgjWoTvTI4UR2a4dVfSy5gSHQFQR9DIHWZ0WgFkf5a7Bz3HSFte9BHWJCDXHUlc5dcEvDot7uzdP
0AQYH3geHOQi7L/Kiuj6JF2eHVEP2ywks72eDHtdVAR/ktKxaGX0Yi51fUgBO24ybUqe8+DJ8dT/
1hftbgrc7OhZANv6mDFRHbC66TJ8HESu3wVKopXr5jkJkKGPbpPeUym+tY4gPWQ20rODiuM4RMSA
h7OebL1efs/VSC/sgXS2UczczmRKVJWHwjPHk1DlTJggvM8wYjN5nOqVTcl07cSyxkVr7gnSwDpm
c+UizOdopmzoJrFQzcdavcuyYQ84FbClzIOLUZceJgnHXkcYPPZuBDOw6zRUJ1NKX2PUXuMBokQR
VPq+mQVrHJiJbU/RUZaGfSqMZ4LianShAzLNAFVrUCY2OYPRJjaRWy6YtNAaEpwRoHJFn+/QSY/q
msFX1aeHDMD5ClfoW5SgMagn3WTG3jLRCAWJjpnHHhYc2pA4M8DMWKWEfx/tTDyVTpfu7dIM/ZjW
9T0iCETYHXCRsc6/C+ueK27wrpXEBwQdZ2QoSFrCRWkqZ8cpsPL0EruxX6JkfUEq+0HDRtzV6lFX
eycvXK7IFkwU1g5256JLtyGQFrJjXnPoivet3kKHi0y5RjaVkemrM/HQc5e30EuvrkJkpyXbbyv9
GTTjh1O7zmPyisov9KMW/fl0YHhQPsbaZ9xF7rpjCHOKMlruocT5RRauuxF66b5YS5bjMe4INEpg
/SNcttEAO68aSjfEzlwrISo7yDHxb0dcf8mMJOBawQRAmFXrbiqSY2gXL1VYYofUC92v9OfBVHk6
pRl/dYf8UDd3zF5KJOC2u+tK6M9m4p7mnAGx7FCHLSnhpWBdsVJ38eMYIujSBmcXYqhiea3m1zTg
Y0dxFEXd8qWeUF8BSSg2uU3a38wqfmaQlDJI/FpNOVB+hxQgI7HPA/lfD1JpNLRhyh4qq3nqO2bO
mVdru9L2Mlj80CC8gPYklHVqMg0Zfdgnb0VMaBP2N3AQrkc0ejHqfFoGwNuGiL7kQtbrcRzkQ2JX
9ByaT/oUxiUKK484tDjF3hctO09mzt4arBZPhdjFYec+g+SyTTx73lFDHXR2reglCTptW4WHLOma
Qz2PmDhaOz85mMI3Pfsnoh+s4JBrbrsTDdNYjENE11TEPtnlVu/QPGYkDi3IKIOHyaZxag1FdiSW
utv0xDb4VprDxrOx6oLcQtjdxshpJuAqXT0+hSUSLMOdp705zH5OJN3qVjbP9nuXVc2RzTuehznF
1A54rtBm44JZjjH+vuqT71kyZjs9c/WzUeurRYP5DUoNbE8JTs2ZyX0b6+VCkBWhXVVtAtSzKGZ1
QZCzML/KQh6Q8n8FkWkcdFRGR09QJJA56KzTWI4XkdTfFprFW93MlcxuvDJD8Dho3gMnC45zvR8v
WcXcvy7Mn1kdIsnCL/BmzcV9qBT/VlWzpllpw4Dc2XneKwLs4gtslgVKi62vpqhvDwTHyF9Xyv+u
AyHTNp1/i7V6jaFaFf/Ktfrzm/4cCUlbTX74OQZdU9cgMeg/p0Ku+QenmyVBTVECkGL0N66V9wfy
EEsABDDZtgr9r6mQ6fzBTzNdnXRdoBiG4/xXpkL0bH4HXfGpkKaU/ExeBrtlNTb62/7YHZyyLOdQ
HLqlfiQZol6BvCQrFilZjEcgxGTm9cVe1vU+W+SpozdqDcrFbyPjyM2g8+eE8MwR9uTRkJdyYBLJ
lPYgpqZCqdOk6MqUGAPlMUzhF8Cx5HVrLxjmCWjue0SgzHRM1GW9jg7GgW0kpivSnFXYu5jn2ifH
eGFzAUeqAGUtCSMUDqGU0SX9CfrurQqmL4EE42x6yCvmcPo2tg/xa2O3GHhGdHj0/aRRfYPY8zHF
dOJyYjdQllxjwzm7bQsJGSnfoB3nnzHdTUs6wS5si5QLmhzmA2mQYKqwco06kYqhUYQM1537spCG
35aWeXBlv0ltlNw0hiZtBdvsyHzCIREMcwUMD1Su87LRigLFpm6vc765brx+xZGmKdzX78lEiM+Q
Jlf261xwTdujAB7ukth7mejDrXJ4RX7W4q7l7YNASdp1aBq1H6sbavZcS0hQsrFlNHkVbkuiElC4
08ktIxWRphezToooHgdNR90zeb5j0RvHqGx9SbSRqTK5Gh16EJYWXj9aUwdfXBO+BFH9pbRZKjOE
C7L9OdHPPFexc8pq/uxbfK+xjCu7tOIHowc6ZQcFQ3SbClFEQ0j/KTyYcxjf53r3WY1Dv4+mZCG5
J/BeZ2sWr/MiSG4SG5ZIBo1jLg5U6qCTF2QaVuqIg5s8mqlEWuCNCKIi6x7TenB0KWbXJnlsu9R7
mMdo8HsNe8piLha57i9cHTpiW1j7nAgRm7DCExcwQ6xrcvYwA4tjM2l8H0IWMlysSAF7Q/GtD5he
BkoKn7fGqx0T1eLodcuIofEwFxxiydvvZsSxkyu9n5Pshz16z7RA98S5fS6g5iNE57vRSMetHsxg
CK1tkhGySXdzLmxzX7jFuVHKbIZH5S6OXB8a3CpesByC2eYTUKTXUghzRwAylJ4cVQY7lTWejvI4
KdFCY7WobsGJAS59qpakxVU6f6C2G7eJkTRImodz6AzpXqpTzZ4s0KRGglJSyexvN02OIWTheql2
/5VPo9TYhLUg51mknd+pG0upwEaUgJ5S7k/Z17jxvlp6fg4atAIIAq28+04q8j5k5rtKmqKDQOcC
NGqALdB6WbaGnf3M4wQQnvrIxm0IsoogUysqPzOZvzU5ZhFA9Gg5cDrUKFeSUurHkQ2Rg5/bv90E
WnaMwcXtbYJLfLCvtY8CfzHZZ+SAMdl24K6KcBqm7EyQccmNqQ4M4Q53Sd68pEmnkhWytZ7a7TYZ
nMW/CWJA4TNoLRq6rKQQnkq9fWygm++XxLm4TuLsutS+1LBEaeDjBaySB1k35HjaEeQV7NFdGI4+
UugRwXi8JehhQeDh7Tpmn2QWog9DGbpG6Ee0eTXhrBpppQIB3jatVh4kHJy101qEg1pNT/COC0wC
iHVdj+y0mZujXokOv15nTA88jMbdUFLPFzpqKLOEfFVP2pYm/7sbtf2u5T8JOVR+k6fzYYzr9fJJ
e33yb2ItZK+k3l5T+mrrsSfyiETiol5a35TupUIfsscruU7LJD9O2ADbCU2QUB+UWhMZmQgtiI2+
Qi/ZhHtJqQVb8H3MzXzXz+IhHHGr9CwFxGa3H7M0YuJR5LxpewNhuKgfbcFKo0nepTpOpS8BkyCW
TeZr5rpnti8RYy9t2XfHMnSaB8uAgOxijs4yuZwIqXL48O5cJPb+UoXPwPOKfYaJBO/UKFkR3A1q
HOHXFq4y6nnfsNNPYx7DrePgQbBvqGmaBii1dDb/6fF2IULWc9eGDKrnsBjP05Q+FWkQQA9KH+ER
N5eJiv/aeN4eAUPzOjcl61bdfr09CqM22eF5WBizvY2FIe4M0VqXxY4h7WVauC9FCmy/x8V8I1Gn
Abuv0NO1jZEK64yX8kc3RH7elAxHXFhcVkzHolvejai8RE1arfLcRBE40mEJULm/cWhXbj93pxnt
/LnISZM20g6pfgx9djFQcnpVVXHVRHfsBCKkoBuTmr2Jt3HZeezdZLBWadrxqZvgAhbIUqlGie5p
TZJv8BpInw8+3sFWJ4JgKcOHMPqwAsZ58PLJD2yYPSM3xdW3uCz5NVlM4zyvbM6p/0nYmWw3qqzd
9okYgzKArgWqZVly7Q7DzoK6JoDg6f9Jnr9x7m3c2/HI3JnpLUtARKxvrbku9Rz/NFHmkZHMp31u
eDT61O7R9JGYRJKeO4wo1MfTaVLNOSNtG0867WhbjY6WM0dETLoLR3gcKikjeM0OYUTiHYyHPlzZ
YkKBy80QychSR/LImt4GZVJ4R58qJ+GU1TmWGmFHxhZh3kwCxopnHjk5eQ/z6A/PjqKMuOivtFVd
E79mUOzqghIm9HZOHtQJGkRhyuJ3ZbGKDD6faZt7pym15cEo/Zd0MvT9xI6M5wRuOPrrSARqI9P8
KiaSwfcK/v0Bb2EVung7eCgRE0nzpwTWbbbI8bmyKrFDQryT7UUEANrwCF64ujTAAdJUz+6FxJkV
6avyYh00zXqj/C0i6Uz4Oh3z5tIZZD6z/Hm0lqPh2uORnIoMYHwOR89Nh+9OkfKYtGOyMEmw+oIq
YtvD7VAShJ/Xwjq9y07EFpH4xkbM98nqD66rPWVT7d/syVszjS0MmhPMcwg+I4jS2YUPU8NfY1zX
sY0z/P3kDS+1Jxnbloz8PVV8a9K/Y6wtryT1NtIZ23PsuepMt7L00SVSoslH6c4Xd8DGlnQ+ZdCx
fV3cfqLn6oqnO4aSMUKyGvlLi2Bf1pAPlYsXPxlDtavMFt7RgEUQO3KF/PnMR3RcEkRVFQ+MWBpo
Zob2MaZ0kFHfU76WsX0paJiJ86w7R1MOQYXpyEnvnpOlo6XCnIpHOwIdpEqjPpm9/ewwLwMG02nX
RFfJRSMg++B9Eaderf0rLziP5r20cYBmmVox0jW+fle+jnbKEL7L6qPBgOJVermz2oWBfi0kTTnJ
Piivbl9L42ORRrePJz4egDZl0rnke4jLaJ5aFVfXnoPCyhjyOsvzsNZ6DzivdoNem++pufMsKehh
WUjgu7Nzbob0pPnUAkRyKM9ZtlwiEA3HhnptOEU+KGz4VtwYvARLS6hwtFPrjCfD2TPpOuszBn/L
GazXlutr4/sEWhIRf3ccRq5pNuGVYp66z+J69cRP1W6qUxoD6LyGn9Vd/UzdxsXvXvB0z2HrWvKS
u6uCss06uiuaTAHgbDIS1Jb5xaOPYX06vKbzsLXiNQOWcMWxC4M/i1ee36bF2UUb+techCsGt2Mm
nY98y5Txy4QpdU3YIoaqx/ZQdja1LayQVyWtu698J+SB7xLH61ddNRFbWowARhURWNLeheK1xPYx
nh2ojDZagRHHsBxzC6dBr9CqGr4dHLHoNtfDO7pA/UAwq3nVTXS7kqDsbwZC3HqN99otLpDWnF4Y
t3utMgM6yTzzVG+X5rOnVOShMjQGrg45pspl8Akb/8cFan6MlYUxq65ooOvb1ypn5mQkP9nUXZ26
DFLFg56EDVqRakiKpnR0Sw/2bVvgRZ8HDjqZkG8JDXOHyKqKwEF33eeLDvxfajymOqinOn15qfyD
9qRv1OSyeUpYzoecDfEouDpopNIoMQZPziY56t5VZHRnO445yklKekeNuhKnVPZeG6i6yhJx6vwF
2GEJYRLF0wOzEZ3SQjg3pcaVVdCd8xpXauZDucvddn6sfWrBhRWdqlZ44Hpr53v0Y/NqJWMfpv4U
M2QBoB3Nxsdq8W+X+I591XpYxqra12XS80NQJGoYvO9ZDImM4NkTmFvACVXPMHtJykBvmEkXiWsA
GB3+4rZLnvN8tjfwIN6rbpyCEiX2wFA2sLn9D8tiXUjIDDiMbS5jh5KWCdl8LKKbTByHO0f7Sw4r
g3FykA0AqgwkKwD3bt8P9bLlQhsZvmjmpowne++pZt9EvXYxNcL6LJ+k/+SVRvsGrG4CuJVK+VOS
lm3Q846mutAu7L6uBCg5GZk5ASevP7BItEdKh9ND5Tg/yQTnrs/Eii2h9ga8o7tLx4mxnYTONxfi
lsrhhaKCnLBW74XziFJWiPjcAKqBbGnWfGf8/13s75kKtke3JdAUuRQKmHoX+HYFrm2C4EGwvb93
2YwZMkkAAOLPo5K7ImAKZgCjjEttfAzTWWOHAeiITuDSk4/RJxIEHVd+3+1LRAzIU3jIGDVZh0G5
txQy7n6eMT7SkAXnSTRESMec6TQCoQMNgZUJrifgnwPA2w9Fw26JJ/C1ivSrZgOJL5PynCyt5PPJ
savQTePzqeFD4Gdz5jGgag/Eak7AFmycecShTZRh5FafWPKnMj/7i52cZL7wJjNQ07Jc3jSXCzOj
4qnSzdBqhj+LpLSASR+vvhLfXZxDIrPHlq69QT8y2Kec2Jv8g4EDNM4AQXa9kDeiEZ9GYqpN0aQx
uz7QDUZtFzstoyx9VFSclNAusjyziBw4a9/oOO8d3YPHosqnNBlXjDU+AEN41H4s3i9qu+sTUHi5
kZV5IoZDkKLNpzOVX1e7omTAXfybX2TyMtb5i1aCt5HJM8Y6vOa28aRjUjiSJrtrxJYePD/uBUkm
+0IM7VxmbPQS2z3XifCviYOPvRq3fklzkoL1C4j2t14P6kS77ICNu+WzLECG188TfkGqbfijyIwZ
ChTxoSS/evDMiWM3cOY+1qB191b0QmXOQ+L6dUj/1ddQ9lxBxlPVuckn5n5UnHZLQ81jP0Yz71NX
0dtAqZOld1D3HSiL3rrigmUTPDFLBHal15silrfZxXfCiVLfx16664mibxLhdij3OBYq2zyNZNlO
WWoFRm2wQfT6F+UryOk0oz4IABeBPhJzNHWH3i6MyDhiQLK7/gOlSNkXS7UZlkaljgIsso6B55Dg
vyHT0B0MW7zGNCYRUK81hmc4qrAGmEfxCt95nsFxVG1RbGcf313eu2Lj58mbAEtzjgvuJ5P3e8sS
8ND8APibb/MCGWkZx9/GPL4ktbR3We7sraklcpraf1rd/wM8ytyVRvnLgWt1SJZhy5xZXDgMVw9r
bOSh7YT5ZtmHBMbAq+lX3/nEyHehIx4GTRNvPXk0F9FehgqSpV321UkaGMhwfzbfidE/80582GDd
DmQr2AomtwriNlS8VUooPhLsUMzl36N4cQ7cc2ToWru8l5Z38OtYHTQ3Y0Av3wy0j9CwfZaDpL46
3OInTZuwyHWwakh7eTeKRx56eBexA5iPLwGACyKvjfucQAbCvLnVwEyGLm1/J2ekeokmbQo/8/iK
2w/SH7aELZM0YNTgAWzeUTUhG0ai+xRuCTIjt+MwsWzmLRlAAC19nke2ngqv5o4UTp+NHN/lduqM
JuC/ZSFCG8VvVQNlYltghdnizUYfHBqebkNKTp9wZWKOwwY/F11g5aIoC8WAxsdE45ZA8BupMF3K
OnxiOPQ+TmvaYa5ZCqXZ7eUC2qUgDy4nz37i0e88FaWAql+wUArZ3KK+9k5Cd+XGpO8PvwV21q5J
P81kPHCgKr5KFYe2qxlwZ9rkUvoMsD23BycFgW2ztLR0dh1KTD/L/mro6C8eP1Ygkui3k9fFZulE
ubE76MYKyOZhzIZb5S3WU69Z1qb14I3PFrIHQAcKwDN+aJFqOl3ZqmdbYyT7jkuurSmscW2S2s2f
MubUbwAVMux+DJiyJk82Y9/dVHQDqz+dhjpIbYB8BlZ7kDTh4JnfxbIyG+JLURVU9rGgS4enMvBv
bh1sOCZdKSnhcib9Fbg2Wb44FJJZuki3UtrP6URBYjuYpy6V4eg7L3W7kOg/zjnvf5vcx/VLIqov
nOzlzSm5QDn1kUrdMgHHJzX6rI29cfUJMEngIzSszGu1H1zDzYiZ0wSrUCrigsNKO+xpmV6z9nA3
oCp1HeNV2m3hH+CN08YJTFv7bkj7sZXqe07Nry6Wuy5yemL71bWbLNKicD8XH0J2ARWId3mk8EZe
HbP5nCMoBgzlC4I9C+sg+5yK4ZBnkWFXoC/zH6JkrJ2vneM/Ee99ESZIBXB3qM+x6P/aKTPmGhKe
R6s67U5wECplXrHJbXLT2clJnpCtQU6uY8oK6CD38Ws8qUtVtK8JmC7A/dprVUAzr1oJfTgn6bAA
btcm+WnhosZoeYGLMiFiMbUqyCFsR5/J2pyV75PJxjpu6ncHbWSt2XOmEise3LYqAQ8186+aevk0
06ckYafQFB9ck1823YPojxYeDNF/Domd7kwjevOj7Fc+5/Yu1/RTo+S0Z42nDgIKtA3QpqcueDEx
8ZiZcXcUwikaxYMQM72QhYtixNsKufaWa3fXaBteikU/UFe8xVQqPRRJ1aAQ2DC5SnNHAoykrZe9
4r05mAUEdARtDpk1FSs2b2RgYJiXvdZuajTLuuPj06vsU6IPPtDxErHFhKY78cMOdMYVmsdkFirL
zDppzEy6z8ILjRwPRW03cu/2RceYtP3Bbv1DGyGyMfJB3vCoVYoiS4p8ToYR9ga1EO7Q+9Qp8Iib
2z8ijb4WwZCsm3M+p+JR4nsJQdWd2DMQlTm6frs3bOdk2mVGZ00OzpuMuKMqfcNk9KnOUWlGes3D
cZj23uTgUa/7ryj3gOFjVKJeJNoyijspxiGGy9zWh/w/5mGNzMJhOt3QF2duaELrmuZXjPtFLGm6
BbVSXQz35E/Lj16UWoCa4m/1TJ6cKf2J7YnGNWzT6HdPma7Iu7dga9uUXInkGeW51lnwRxZtPEGE
xxzsbP8naiGvLWTVSyP+NZn2+MFOJeMRU12c1N2R6n8DQEwxjwZpTKdjlmY73tqugZ84NbL9yiMg
UlJz8+ugkBxa7CBbWiBg2w9ATh0Ub7wTXNkjYX2Tgeq80M7sZHaLXd+ji9M2H+Pczc8V8w7Nkm9e
axzFCtyQ5Rd+0iwotb9aZsojlriJhCPqgmPBZNUA2elDqXhQzdF2qUgCKdeAiDXSFubP865t+ifC
t4g2ZPkHCxe5WQBIrEd2ZljBQRnaVvvisKWdDY2Vo+I0W/Nv7BFsbd5TSZYmnD4ru33nSNZ9ZgJC
uppHwkrOgqF/bTyYI2K0JZIXxtyZmFW+2NBihotHaNvH1MLujlqQJ22h+8xkFrwzXFSYXqdFo/Wx
zwmAZeSJSUuO1WPVqLuYByYDJp0GnD2DqrdvAgIEbRsvOB85bfteyhpmwzskZBWaGgp7W2tPFuD8
ngcv4Qf03Pq6TMWdEFQTQj3JN9lj2ZVYV0izBQkI1FOfJVeSF+LQj8tXZOo/0qTyuoOkt+Ec88Pj
xoBjtsMJC6Cs/4knjEBjcqEKeF3UR7V1Y6fe9P2Esalv45AK3Q5AWUIVBtdfVsQFDuKiomA0Za/T
03g8vScEeoOij8NREiC3JhyNRA243Kvxweyiv1G6/IWzb98cnXGOn823nOwHihuLwqpagYYh1Zny
DNCXCoAnsHm3/ZobFgagIx+JE6O6Nw9zO98M5bVhb5rfooudU5lqT4QpDzR2ZfCAjAEbLvO7qLUe
fbP54YoooSiNUdNcbG1ZaYpGfql8dhQMliA+L8PrNKaMHOUynK2iOUyDH0xkKEhNt/iN6u4t84e7
aGuyylRUkK4nB+dY7NBF8Y2jGNyF1N9UjXNqXlojAFpHq3CnxNmFb7IM7mvf6tBFo3oIhV73+y41
TxYtMax11c7S/B+/LqePQv+qk3HcWugBewXlcNsq2tAW/Kw8mvpo3x6kmDjmTFszd98tYNEumnMY
+f38PtHrNy+MOKN0t5Tm11RHzqZZklcQatBvDA3Mpuv29LWZ8Rf0vhAOZXl1S8zu5vywhnACBY6q
Sj9GtpWXjI5BBTklWAQB6gLRLEJGWEr9AGkNclWjqAm34BhYTAknmPKZYd5BLeecD42XLIpYj0DD
xhFMsKQ1mOnO3bbBzdfa/J8aqeDqA72qHFtua/EbGDXaeWMDpsvpAYT6ElDUdJUt7xisXCsm3zFj
eiuZJe1lbcYbZ5YbfQTUVUaNxvRG3gdT/1K8uC2Fvcxw3el3KYD2a6WubmJwb2PPc6vF/G93DouY
IK7kalNH9MulJeakJ6a8KbNGquqOEUTMbZcfKH8FNF55ByT1hYyZuYuZvW2muFQHpwfqnY3g1yf5
7nf4ULGg9/2osNm7L+NSvwJAfxaZG6ZNv4cOSuXKVJLe1vOnZtTyp4xt4dHR/WcovPrJs9HlEjE+
OjxWa0KBV2ZfoqEHlSr1cWCR1QlfuImGSmZylMaPUH1UGg8mPNZ23ntPc9k+sdVugymxqLeOjUeN
aPcuhUu7KdM30LTmuUQ16eiZfuIeZgPcsm6x0Gx6u2F3AR3SEvN6oFcRMwIYjU0pIdihlTvNo1dN
12nh1M3Cqpr5IIr2Nlo6+0K7/ZC/0lIf99UivjBWprtKL9VGl8WzMh3eNyJANuf0UBsx0EhkSA8O
HHQbxtg4Wia8Aq3yOf0seGTLTN9EjjJvHcDRrEpjrP4Qn+2SYjyNjwc/S+S/5PYsLz4jhrKT+naC
Ued2RXP0co34BK2dabYWpbqM/bM2KBrGI21iU/pG4qORPDNy65S5bL3gwi6Erx9a+pWRdeeAIWSx
GwwedYmzHjr8vLuobclj/TYM67M9TbC7z+1l8c0uMKi4dBamAIwP2MNzYSbDT9YYRuAmuDFnPFWL
wRO6NvqJfo6fsYkZZC7qRdRcKLE1TXj6qPHIzT9YEFE3F8aTiSbenOwvSaY/09KdwWnY4VyktFnH
RAjJyNEHkHYcYrP5oZ0M9+ZSlKkgo5QASAFTvKGv0d5kDW9uY4zH2XGwokMkb9LSAsK6hNYU/c5d
ms/sytFAErhWME/5tyzzOmydu2HwHO2niOSwd5+jDihQTPMjHL+DSS6Ok/GI9tnVvxaJgd1a8ng/
up6B537YNZPFp8F2tycxQaR1/h4NERhjU2Jj/55did5efFOKu589nK1TspQbl3A9vQYU/UhaiB9c
aVgbC2RnUGvZI1EZgjlkJbrxCgf3xju4FVH0RP6z3QE62tPwGHTTMqx8jrUOl96XQg1PWrxOrhxP
saluNlS80QjaTQdjsR4Vrds72FF/tPydIAMKsNdsO2E9LvmchnIB1A34/mG0bmi/HwT9+sjlcNlb
oTenGoRWwf/Veaq8IfmYl24KxUhwbSiAw+uc6ndepccbUrjbIW0es3n5TXkBt42afvMDOQ+6JbXd
2hSkV3f/BuR/emXgtXWER9ZscB4dRogqx5fn2RxonSi65yUdvRWn3nW095BkLaJP3u64fC6i7a5M
a2FJDsndSOOLR3vCg2HNuOmdNdyJE6bMstBM/dVS279Hnhcy55h2qeQDWtiTMGn1d8OIgJ1UzOeT
hWYLCM+lcBEyCryDyo05+FMslZU8XesCqDRWzBAN6CFzxeq/76a9Rmu0UmZ7Hevkg5GfCNP0q859
DZuNe6Wc/tYa5lnTrbuEU8n+vbg4MTYGw0QLkmX84s+/AAKmG4qi8WVExcYoOAEKHZefRe1k0Bjc
b1REYjneyMFqPvKElNTqbWLvClRY9tMY1iPWZ011W/DEw64jyh5YrWyCxJ2M3ewVnGsSEQWuC9t3
SAT0wbHeIpp4Aae9/Bwl6qP3hktdTcWpLSVwGKJcxSCOcWpQH8Cxy6agErmf8LgY+q1MYZ8ZBuHH
Ev6wYP60mTNAP0nVf8mEw1PiA0gqGK5E4jBH+JJyxcriSVbN2aeZtvpe/zSd5ovdudeWbkAOXrRA
r2nIt4xXLiyQVDTOyklsbeqlnWS6UX/0pjPaXBLtpR4oyisa3MP7Pi9ZyQHRYawPKCuqDjLrIXyL
u5+W80tUaKGR5FmA+Snbtm2yjb0SNF1ct0FDqv5BwM4ifETJCK5mCWGjwTzKIGDdApsAFpnlpQFH
c3UdBfGKMv5uOVxvLAV6TuCZlKv1dR6fZ4NNUuzT/Gbr2C0NHTpm0ZOyN6jqDhsbS1Ofx//49evH
ptshtk2NjD6J/zyWFxdmD2QYbMqm+exg+6A2nmWtjqpLlPQJ8yJisynbrhJvs4lVoxoxSE15fdXd
HHsqx/spphHXjOZTzmeycbxpC0i5PFvV9D0pxs6OjRjTe3N9GD1YfdIMKCMPLctvCJe0cK8M+t+L
nPus22te7gapT3lW/BnlMz17hMjw9WvsiQaqHKCfJVKwyp3iCj6P8iG1u0m0W+9a6KIDlqBZr8Is
i65D5XzrPR+DQ8/csh4aFKHCTeds65HaK6WP4gAzPu/kozAoutDLQ+p137NBEprzehHmWD1PlE9e
ZYay60XFH1stsGz1+XfScF9zVLOy0d8VMWdkiwjtjbBLg0mKxJSKwozOH6rCNmNN9m+oSbO5RbTJ
NWsKXaHjOlIbJpPuXbedHSw06r5kSii6pidK94x0szjDFTNjSiFWyubbU8EAOsVCF+POfzatVbpJ
CIQPw0la3q4vGCqMc8J9YjZ2UFdFFmY1r8w1tfyIvPecRX27E+2rXCoVwJEGbJtA+1X9Re/VK8Dw
18xELlQY6jEUBKOLaFSMCkyg++3XZrIffwYlPhTTh4fUxr4zpca9KDPaphS6iJ+Kn8QrjCAF5B0C
I/yLmWjW1uFtBZoMW/rKk+NSr8vXnuhQkWEVDluPZNEQ9/pe+suhSEW4IvfYaVWL851nswo1Folj
xsQLAO9MbVNcXcoq4XjJ/RRZRfWR582mqbLflVMeOyARJ0swdfLZBM4sV/CG7JAz8QEEuXpT7aXv
1PjlJM6E00nHZknItvD59bhsZqe+tHp+ttHkUZifK7++WdLsqX6sjzQdM7WmaYgqTIvDpz+DX3ap
f6wllxPbLhD+qqm/Iam1D3Vnhg5Pr4OW+jtp/c3o+TrpvyrOp4EuNecADA6dtKTAJMWCwEMAL1cO
sDxOnO6ctGs3kvE3naN0HXy+GHqEfCDcD2nLXUrK6snQpPGEOmc8jDHCsMVYmNEeQQZGcjv0daqw
pgILzOh86Om4Zfih0ykP6LFikZqcz9JIp2th3mb/MR0q8511gp87EzOYQ+A5ziLRVDwzjF3cVHla
Qy8Z2odCV7ucnO6mydFiDbq/wxjKB6EnFrIis96G8StiZHha9K7YqVneuIrK3TikgUskotBIK9nu
KtYyaOqbp3RcROh1xHxazncPeZe+A0c34EK8dnMJ8kcUW+j5W6ziXQhLEBMqtVOpyi58BO0zzqgn
RYnoxi8SdqfFXQnvMrbV5+B6QIepOsgdgk7w5qtQtGyJTcE4ClLkw9AU1IJYQD4bDFcUy5LL6X71
WcF0Wm3Yhh+dHsqgMOgQUot2G+ecLWTjM+xO8mCura0zlBPRgCIlJLmeDIjR7HDis8Eq55CqJJAC
RVC0THnYCvmbJlouS4ldE/wI8FCj5cLWee4pZ6/ccjmUCfTIjHQCg2eeqSOGw83g1j8jC/6RUBAd
AX76ADJNcfSp3nOei2jb0RU3Cq1XeqL2qAY9oVxw4RWkY1i+OXXyrfA9NvbZwajxvvjDVe+5J6yF
RKNqHUZrUbnFefVTJmO7y03atroSMJPN2211yE0UDy6bxdX6gMxbgoE4cx99NlDeAqAgx08VKK9B
YEm4BZVvX6qsOdSu7wTxSBQQcvqlb8s/UZaNW07Ss/7ZJQvTuWXGS3t3pBpPndsNYGaNfVfDUHDK
RWx4toWpBVo49j17T/cA/rOAgjYKXpzRCJxq2Ywicx6TYcTEiI7GksoBrsKWx2X3AGwkCcuhCBkB
cRob2LkszM3UnN2bquTc1UevZv9tdNr/+oGLQpHwTns36FMmoGTEBJ0jhOgbIp5Bs3r+KsqZUruQ
oZ4ZfxZVEq6xVqsyXOajQqdqlZgOWjM4h7JLHvG3iS0G7qwg09m9FL5ZbAvNMEkrcL38G6iNGAjj
OcqPejsH+Ui1FkNZeoqpwgE/TOLSbtojzijwuPSCBHPyZqfPrmEsTOSjuyWLdvvP4llRHlrQQbF3
PCDfs22iya9mS1aCq71gIfO9/Cgsc9yhd89H7rAL0jPiytC89CsFmn5IY5/oPfaJ6eoKo99FNHpT
JTRM+rFzFDJ6FB/+vZyIHnSOdpjj8ux56ihAZIYDD9Mlc/Mf9zcRuOaYjsMdsbvdao2oj8APSRqP
NPOMkFmWjYWmhxlhAaupOfImo0btiNtbKluxq169oWaQW7PkUxWKfmhh+EjiK4s5rkxnC6n+amMI
2NZ6+otC2/00cXPQt5RuiiQlD636NvR9UqBwztWIZdwQe6DwCJN0ES45F2JflnfJOgxfejWV1qvv
VnOr71ovzZAeC4CBo+0HizdmYRypz9WJwZjGfVl0UAdliZtzQ3bGJgNe72VSlmG/aF8UfEBayavb
YEROMMnKDbltL/jQM8ai5le1+Do91+uXdqoPKbyPJqn7wI7Zw1BVYTxENpj6mhyVMO+53sCgtDtG
YgVn9fVLmydHbrh5t3iFOk55+iEqLK+G/kis7DQpdG0ZQxwkHDQ7FbM6PCcx/ynE8Hglo/u6uN8U
GI24OrAMg/nbWU4meHA5h9ww/8ba6LPMKix//towXGQr39ID9d+0FBpjcWKbmbORjPIBfKJJp4CD
bXswpjfLNKxdy0POd+kwBWbuHaM88o6EOAKzgqAPbABe6LZZvbSJEj+Faa4WxqolScglMcRgk8yh
+eaI++7NxkwJrXthAUwfbF0qEm9M+T3au7ft0N6xTk9hWrp3n+OAw4mknIZdGcP/KypUTaWKE8pz
i92Ju49yOuO5n+s3ajzqzVRrH6IHtSpTShog4/9zDrvsPv7jdVaIqDs7828cHNg8qW+H/hCqp5Z8
V9vyqvl+fCSmDJb9Ebc2BdfLAJePvXAcw5RpqBiA5w7MpgLW4PORYTvd6g53gmSJZrxFj5OPlNk4
TrftrOL5311lRKghk5n0YaMncDCjJ4vvHf67LP+5nv99WTo4YQV9MjMxiEG7uS05ExRxnbQI9QSE
rt4KehC2bDreJxecPUtP/B9eI1SGoxFJfQcU0ThKSpsY2Jx5bGNMXl9tRxiaUTtXCoyA7GSrOAn0
DG18FtO6OqjPxLD6o9bGfAu6aYeGNMGDuy4xU9ReHRgUQVtHH5WlXSKRpXuLZ5IYy3tBPmELbrzn
mZxo/Hxj/IeeGta5LmOPgcEZ12i5HQWiGhUK+wHgIb5y+5ivtHl9tdsPSWzvKRHf6ILhzwT4b3Di
aNcupO6VVR589lMIczNVo+CK/WgI/H3KfBir7vwbgZx1H3BMLFjQ/92AscUjQTMnJpkaYnUa25t4
XB9yZv4sDUpbNSg8+aM0HLnp1YwxLI3vY85A1R/p5jbbrYvZh/xZz+1GKwENboTENv8fwMH/lYwm
FW05HtEbC1XOIPeypo/+K10U+5PkYD53ONSzP4tjR0G2sncrwTBJJcBws5Hr14Rcd8R4Ql2Ry9RM
iW8fGW/3/34t/KP/M6bNi7Etw3NM4HwcRUxnfbH/9WKKZFTC0ft6r+vYp13H7rYFJdEnBM+L2bTP
nEig3HeEInFfIQUlHQMPC/iR4S34luv4ra6fc26ts5vm1Xl1QiM13xvq0B8FSlk10mVtqwT1aY7C
KfGqwDUT7WqzncxA5QdM66wj0IAhIFjQnyPbxUQ5MOk00gFsB5QESDdsnKacwLxh5/dhMOmrXx4b
Crz/Mrn/0Ufd2xtmk+DLxWrEkiO54ZnH6iUomkED3KecLZGAeIMnWL9pTcrTfRqdA03q1c6p2dvb
DvufuGDZjG3ynVNmbLkctc8aD6/VHupVRZla7dGcGRaWyZxiftLT98VnaymKKsQ6QkIliQ+Z8MaD
tIdDpDfiSu/Uh9lN5TlOtPpE+pi6s6i6a1BNj8gQxAq6kdIxSiGDpkt5TFLQGdKozoq5eNZVX+eL
1Ryd/UyL3xBRipiZOadua+s5FN25LipMz1QCy61Fw1CEoa3OvANpz4WpNnAWk0dpiPAz7DA/GNta
0z/oaCrvGgF8uy2WS40YHQyNTc4zpd2A5xJEAYzDbDa6nzyqYMni9iUjUZUPhlloZ5TD3ywVxjGn
D36TZ4iIE+zyE+SuHUHM+UxgGFqQGmboOTg1QTRcKSSpf+aEaKd3Y5WovjEaUC2TJHumls63j+kx
8MzmLY3m/KwxpcTVBl+WkolzYi8s9EiLdWmaL6ZGzglk4yexk73bFF6Iq42U8Wgv76Vfd5u0Kf5a
jWnu9JKLiTyKwj+dd2++O3wZhTGhfSKF0RmsX2zRlQc7Kp/k+rtMjBNix/rLigvqYpkDMeqm1h8i
D5g+14u7oAgy7ddnSSCPXuIZ3gZ//d+/AduHYqSq5D9/UXc1iCOjgiorUCWwn+VHe2jY4pNlo2fM
ZEvqpJKpjmMdEpgQ956mh71tYHObeyQf783O8A9UDKJp2aV/KHYXPLPFc63q9lL7QqeAONO5K9FS
F3ZSuEBAu3NPVs/9dMI7VD7ppRvvG2FtGMmrs+9P/kMhMI8lgzgIo+22ptb9aekxZWXvWQFqVAzS
XkC8686+s9/EVR1di5ZLX8oI329i2tu4johD8cZeh4lKSX/KvYveVRk7cZsyX8TCO/5zyqc8PztE
ds/AOyK1R9f5hqqc5po7f+FOTq8eThrHGOKwp4w9xJnpnNJM3xYRwZfcGwyWQxy+rsjQApX7A/ai
20MIss9RLJ+hFzWXeRTMMWlNSBtr2g5NR2xRLkh5/8PdmTTHrYRX9q84eo8XABJIABEdXlQVUBPn
WdwgKIrCPM/49X2y9Nx6lt129NabCrJIkRSJSmR+995zQVLt+J3BbLBWpFwGOZTb46GJV5+yig1S
R3WKS3GTSpjOoqr8PKuGcyqAOzNj6jkjwnWPwH0TV5+mM9BFuvc6ow0wjCZ76ObfGfG2W8x++V5f
qoObu2AAIsYy//XibCgM0z9oQazNji0ty6XjFdigY/1xo8haw4RkpFcHHAVbtr4tHQNletIhisAs
osciSrOvluuYxEyOZcBNKvzvMx12tp5cmVQXGlCC/LIkRILW8pNp4n/zI5oqCfsffkRPWqR4LVeY
f97L3FYy5MMDdZiNVPjwoY3t5CLg4fUyzzrIu81A9cdXyFJOtrzZQj5gd2oL7W4EoGXo93nJ6D1m
fLgdV7ffj+3sXEvMagkIpC2+JINBN3oVM0Pq8tjQ0ypWmf/NXdAgOvzH/8LVhetBIbR0T8CD5eP/
uAnW1EE7uuo/wO7XXFuRfUcAbyM5fOxswy6vu+JUV+NVxBrIDAts8FxaKJoY8lh9JvztYO6pGtl5
8wdyEq65qtHw6xZkwv7rS8L6g9zFJeFi89BdzzQc4f2H3zcxRC2swhYnfCoxQjX0DHS1Lg+mO+3o
HCUh002fcNjvm95t33r5OS9I8Y7s2n1PJZxLM/1ZirLcQT/V9lXhvZaNcy7KZb5yMXH7bcat3m4b
jw22aW5mOsR3kp7T02gtGBsRQDewu8R+BOJIyWyxNzlTvIYUYI3rLYiT+b6uIzzQuXWIEk+SlsXq
r/eMdzIHYwST/YRp0qHVUfIuv5r/sTl6oZvsxf7fYOWnr7L86rqvr3+ylcWvf/V3kN41/pK2Q3bV
NKjoti3Jdf03XtnT/xKGLQhcuFwoKmT/v/7lb7wyaXnpohS4XEeWoRvqav8bryysv0AiS89zPFdt
UQm+/+v//ndYue6P9/+JmTN1888XFnBELJPoE0ChaRN3/1jBnKUlhUM7MvZeR9te5geX6OFkif7Y
6y8Do8xTJcxa3646fhitwfsJ5Zuqp//7oBU00jNTIyd8eXLWCHn8/vDlA5fnyoF65XkgOq72ReRh
SBqrGQhlB9SbXN7/9aYr2qOpuqhK1UoFgwuapFGcmGVSyqXeujwMCRoIFqF0CbRG3KYuFVUgKDT6
fdSbU1h5q395s1HfJbPSYt0abD42oKTaQDbc3+MJUdjiPmXO9KkSSXuxORdvmgIDIzvOTb+eJ5H5
M9L7iSIeJMKVROdmNksDGaE8A1slj9M1C6oJARHqHoIsjj6MucfCNdfPrYFztc+cT+1WWPq3YpHx
zWIqpO+sBZm1hodYs+ptMVhdUNfcs/XxbsKB6Od0OFNqG7Keau0ugTuQDxFNhmOk+4S69roZJQcO
A6cEUOy5752AU0uIwzB+q1txBhuFVMLBHzLYeu0AlTxjSLuf826fWL29tfb0oK6BOT1nMfXxBTaR
YWK8r091YBbWKzrWUzdRi4QBgRWB7BB1GMxUC4DPXYIDz2F1s7SaiZD36EbGGKRkPAGxum+cujd1
3VJ8HGK8pvPiahkxlLIF1Q7cjVM/6ciXV+TvgqllFsyAzWf7m1b6+qzFD1OffssZGJcJM20LVyXV
IYCixWgE3oph3vEsctTsGzCNIRU6E9RB+7FwDOugJy2nsuQ2C4GuUaymbaKk3+VG3nHrpVYljd1r
q6sBZlvGTw065w4wDG7FvL6jsam5N7OTPVKSReVEv10klbi4kwO3mGhAwoiyKw1joPtvfQAi1wZx
V/osqEDxc+8c9fRqz23CHlPMeFXZD4MOYhRkuA1iovw+qa8il2s0lbcybPoDGLuRFtP1nVlIEnBY
215eKOtjR6/HbjHnO70kvJXYjPhorVG+VOsz6iXDaRrMdrnDZRMy7i2T0twvRbtnspxve1OeOIPt
2wJRRdOnB/ZG8wZbchdMjVtDvVn8ohPBHGP8khms22hE6we8eNLHJLCxDawYr+pWzleJBtw2vPfM
7Gi7444OpREF0H40k/F7PuBmXNYKowglOgbmJA39y2JZC2o2z8dYrHRy6b4R1s1WaGYCl7h7KNtp
gLWbbKuZUZZm27tU63gh9odSlh0w0dzw58rGzElpjhZlT60uSj+hF0lfD41l/UhMNVKG+naQlX7F
7pSyWQsSw5xgMXEFwTbCRUA4gN3pCYAxQJzxrmwWhHIPTAQEMq5iFLL2bbSH6KyiM2pIamDJCrPS
OhvkioZ+mQJo8gZWRXjtSDG4PSxoD27ms6/dJ6t3IMUMUox7tgSwGXAB3VdYR+oFSX1SKrglIKWq
H6yh1ZrCZ3YBaxx1x8J6Kgz5njlhHQARgk42NcW77MDcYYqfmKCM7gZXybUQztdgO/1BunLlzxFS
VGda1Y4T+GvOZUadHaC9CCNCvw45WTT9HHrx5NO7sam9a8PS+fMUG2/smW7CWkx16oZjj2iKZs7p
ntmdqiI0fjTLMSraN6Rom+2/SA8sIPvc4qURcxRu4vJWqm9SNcV+HSe8HI5k/61f64ZG3G5u7btB
t37kNmsqvMUhme/mMelvltxatmPbRsfOeyTYGb0AiGegv1CkRLvwseUaY7Qog1XN/mNTOb1o5NqP
Kfxy3K+2h7g9jfqnmfFeoUcfEayhxMJykNH5TMenW7ChDuOHJQq1vRmzco5wz2obfjk76qiruRpj
sbB6YEC25IuY8YtjaSk3cwRek3YoOBKoFW6E80kr8X9AMKpoGmqOsjcJdoT4EpJmCs+gh8Zy4ug0
LdIfJ/cLO5bF1GzJD4vH67w+oqNk77ksj0w8cN23xZtt/QTsQKBBw9vSE14KmXVh9f/pUiZ+ysLx
oLXGQOY2f4IOkW5mrW2Rr/AaUdIhMfxQnF12GBu08LgarJvDD+hH6wHv1QselXE3ZwYkCaJ+KM2e
6XNVj4HJMlVbBlOShez0A+m/LZGNYesaBiwIm9On6WoTRtae059BRGtNv681I7dM9PY55IQozfdx
bN5Fm4qNZQwgVgeBt40yHkys5ffZmz7mJagLFSzW5lukKjwnOnPruOnOwsOTAJhjgUNzpA3hG4PN
6ejGoOdBjhzDIt7bjLm2Vk8rVS7WnCaHJdy3eXyYOF4h667FnVZrLj56i9SlGfrUlndHJtbg23tC
w/O5M3hJihlbSxun90hK47Z7QTIDdsoehIQEUuYk6AbDNH2inQ0dxaZqKYWkXzXbbBVI+DFGtSqL
n5qCe9FqAqvNdQwGwNMTZlg/7Wgs/WIS+XahRHWb6oN57F5Hqz54I33xA3ZQd1n2lJm+chLAeNrQ
B2xhw4S/8rP0JKBOu239MqZEueSmEnXL7QIlsJUd9BeZLlcjKTG2Dc02oQ/jITISP9XAGOBGOrNO
3yRM5QJmWi8AE+R+AZmupcHYkXDROv02Sdt429MV7IuK10QHAWwvLfmgafBPbITrknyf2r6cGInt
ZFScUyQKB6mCV86brrSLpmbO2yJngDQbfz1kbCQy6iV8x3yokUA0pYVgv2H7MFIq1iilJEUyKZR2
UigVpVIPAmGl4JaOY8K9npXmYmcs6muW38d1zZUXe++jUmhqZs1zBFGG6h3mtfjQ3U1S2E+60nZg
PH7TldozIVhoFwGoVloQjZoftVKHBqUTjb8kI8Qj5ioj+T8VjJQUr5EHb1yoc07VBKH3I1QKFDAP
7NYeNo5Z6VPsJw6Tpn1nzQcggYQV9aMdRA1Lv9SIy8jJi7cZ1WVk9FG/WqWDWUoRy/FfmcmyT+3u
vkxozFDaWY+qaGNX0NX6DaCg3rSkNk5mieTVdO2DUGrZdJEfi3HErJdgOpwE0lwmHhBOo52mlLxW
SYy6UvdKpbgp1F7RV0h/Gq+8vUQOBOe7cwTa7KV9lYH8E7g4uWX9v56UmugoXRFd7RTJGBwxkiPZ
4+m0KBXSWNBG4jQ3D+Cqt73C0VhKtTRz9wHK83oUyeMSQzJX0QOlc15+HIn0yXUS01dfoIYqXdRA
II2VUppCwS+lSeBV6YKF0lPpl86hxtZPqZchthLdk8Ewa/hFM5TYwZxY9wDmqh17VFODoivl1kDC
hVcDCgPT8pGM4bZROq9sDLDpoWdveqUC60oPjjEzcGMAgBVfwFHhO2jh5xSCfNARpcbv9sLY4KHo
BbP6WEcJAxCCp5jMIeIIlAkGgNj8M8dCn0ZeWEcIr30r38CyUhddUjkUe9aIaw2Fq8L86ztu8V4k
bbdf8/K0akNHPGaLH4JLKiIINj4Wqfs1JawXsQ7nGbP5Hj4zPAPxPBOdyprsKWmIZo9Ewk8EWTM8
SggDibZC+6czxiO5wq8hbHbJVLM35+VkRPnL6g0GPzhqSOG9sQ+MA89Mr6qSpFpWMXQzxy9Ipxoe
xlMYZQCT9fhnP8OLHiqhAI21a4pj1IvlZKlDhFVpQSwhP1IMrhJJSlWsdGeLoYagNGBWJFwfLjrx
uxoQEdCTe62xm71djD7dPs1Bo5L7FOaQ/9j0KXtPtxwL7wGfv3MCVuWcpugzd9wFHXlF/WrKF8Xf
pw58Nbw9Y+RDogmkc8QIYgR2txcc3Cy82oGT19/YUXgbu2Cxcaxdjwi8aahmxPmwUjs/l88Ni20g
UTVq/AlJ0jyOUwz4anDGs+YiTq6ucVxIRK25dupgi7B7eMkbeE2a7M4K3+sNaJVFFlCLtpyI2+lk
xetmR7jeOtF1sE+afD509jD7pQNVn94y80Qc0zk61WuiMe3MWct/vaitqbgndAxObibtl6qr0FTG
BcSnDHOes2DFpT3aGd+JMHO514XYFjrUpGjIr/K5Z+mQmseygmBLqxivbjclsdHzKwp7kw3fkriH
1oPQNRREjZPsOgmn5LTcwWsYADjx5RwRPUETgfSU9sTKcWgc+1Vt+ahLQ+8jyxw7L5EjjG3srCx4
CxeJ3ZwpuEhPDS0POeh3yEfWph8W2J54begR8F6aBAQ/EXJwJeoyX2KApCw8me/Jbw75wzirGfkt
9VVqGkykCECIdj1jtmMjZBubpF6p1VhX+9TqbKkdom/UMF01WT4eY+u9KElNmXjEdo3788Jduzzo
eswOjJn6/VSsXKPq7Iqn6++HvB5exooKvQk/wa/nGwljScRj7V8esEDQxEtG+0rXibGzSfdXYdxz
I+1OBrO2k8h4SuubD1uQDfVoF8YDN6uUmt1TONyMp0RayDQrVrlNJlFAGUnIwuqDOG/mba41Y9C/
MkI0TiFlo6ekKexfb2Hd39Izx2qNdaHcQOlq/ajUiVnCTWBPEmu7PpqGQ4dc308tx0qrufMomNnr
snEOa0Muj1jricHcPx8uz+UpLNpIIzXgqU9pqiI8yTR9KA3pBPNSUZ+R3JPPW/iO4fJpMVzZLoNr
n9Iq4wZK989No0XRPlZCa+U54a5vaCst274/oZbhgs6qt0mx0hbLwyxXIagaif6lyBHiWz0wKygy
Ny43eRtzMZOm5ihGgYXtEjNQD6G6Sxoxu9206dfT5UFPx/VQYicVnSxYNiq2sU64ni4P2npPXoZQ
lrqt/X7a7Nmi8xpaCls/6ephHeqnsrc8n8KrZkcq/QO8VRQYoQkH0eGiSlcW35VrlEwJ9tU1m84l
6jaD9BKZnpwN9idsal45HiMNn6rJZNSbde4useTKKay7y0Oh6d8p+3q0e0cxlIxnmFXIOzL0ocXh
QU+Tc9XaxWbECLFvO/M0synd40jbO1qzXsdceQz3YXWJDDyWnlKtlacvdGVG32b0QlTAAYGH3RdV
z46RfFjjQOY3t7tzuIb32P6cx7pmawAer45RKTrY1Hehl7CuxvmPvtX2oTfSDlQPM+Yj5cufKW6S
GRSynl3E0xCLs+1EIdFRDgazSYlta76vuGbdzBu+oSCoOCChvxRIdJ1C1zJpk51FUp0zHQdEGWVb
moonCLj6fLQt+6sf8qdYL7yDPehLMAtSIBPHM9KU8wOa73Ety48Qy9wngIsTQ4FXOOfioYXzsbNT
UmtmRG/q5I5UjEXzDfmxHxRfoYGR16MFzHKUc2qkQNE72qowe9T7KvAAw6I8Td5VUn+HryzO9e2c
F9YDJxBVyVFMQZt4gPdYEatlrY8p3QYKE0ICJBogLETsJxZZmkE7gRPhdLuj/gjCdti2V7iGw6vI
op94+lgQM99Na970ei9pkxVP0pMf7mseGd4Nd8Vo1/a28URPAxE3qAEkuDg4U5N9BSGvC1YC83tn
6byruAKRknY9BppC7LyocPZjPOMEso3dWGfL3hE/27hcj9JOp/3KdoQDCHHGvAufqnVhF6uzwUiB
KF03Xbf4oicBFLvT95xCgVu77F7jyrW20BW44Wo6I1QMnTumluwD1U1YY0d5WqgEP0S0H5JDAwcG
hXPrqeU/U5hAV2ElSVs8XZ5iL7Sc7prcG5hr8bAsw3hKJ4F51FypvVRT2lGNbmkS4KtX7s7rbF58
XheIZVXpHS7AHLBckFrRczZQlNrSBXaIBGnuaixPQO3K02K2d5zqp19PmZeha23K5x54QGA6EP4u
D0AdWUAkJTR9k29BR3Grj++6pFqgrvIhwZ3+1HE8yzdlzF6BTDfWFZMk5/ZiocyVEeXyYM7dbgm5
fHV9hENE2q1AOMScdNn0hB3/6ctbuUHNHYCBl8tJp+JY4xQxcYgZk/vMhSIN44cBl3NPQIgqCukd
NEmvikmrdlVB94ro4oO3ZjJuWcr0UEf88YBNS3a53nDgv8dQRHGxlxKIHbXBks4wIyOLH/YGTolG
hSbk17jMxnmxXOq8U4PxH/2y5Cb9vHqIo5Sq8Wk88dWHTRpmT3IVKYcXpscJsiFFFwatwlVzmzZ8
r7HBJcGf6y4yo9AfERu3pNbDa67WmugPRl+nMncxMInEb901vnV7nzLEcV9RNBq5OfhPhuyMjybC
Xmqpie4GAed6tDJ/IA6eN6Z5dFLnIYvSnwy1sj1/72yegzrWWz9fk3i71CNwygLWNeHYxR2yDbKG
tgHT3W5abcmwA5em73bGErTpc56IL1T2ksNRhjE2ij84x99ijNtnHszAuAv7oCVwaTJcZHkcg7nh
Fo2pJ9zwV8oMcfA0AmxMF0df2CHNRaQyIOqZrOXuQjIm4ZftrA3GH1Ifm14kQyBsUIKk5y3Ce8Pq
fFdA7t7Lrwr420ga/Pe99dWenFOa+Y05Z7eNlzOjk4a9q7u42egUUTPk3fGd2dxkkn9N3+KmWtcz
XkPYpMNKzkPhfvIaU3/C9LrDpJ03or4yM1IhjpYatxVU2MKkN0h3kyvBL0caFku5NMljQEaJMq+5
lqpwXEu/Zihn8eQ1VzN6AFzY4j2ZPPtgFtiL9TwnR7uSgdbOi1Ap9F6j+6x9JJmM/lIbb8Qn6qPa
xpLw0Dldb1JT7x6KNXmL2BU9dGQgkGhSpudEyq8ztoNJHj1yEEjFdb8UE1Px+LFbFRYp5I632qqz
oHiSZnTtsCceuz6+ntUfulms5sohbAvycmNJ89Np3BXG+0tJLoxWN+cZ6efFtjrIi4OFZafPr7G8
YDqQ2EsZN980+AIRFgig2KmRcp5ziIgb5qEMDSh43M1KDcwbqUa3JWySJs5RM5Yn180DQ+KorFmz
uKu1V81o72ZFc8jETFbThZg+4A2PtTQ8kGx4oAGN18/ohb4O1WA15DW5uU3XYRzKi7qFjztt8B6H
91l4PYA7wnDWGr6OaqKHwNMXSVvcAqkBRdn2NRuShw581AJSRUxdYKMUX5rX/xBmfGOWtEtEWpWz
Mf4WxXfxEIUkEslYmW5E4C0z8M1MDLBsh+ExKRO+95VRAHYjF+k7BYF0NtL4VfpL4crJ1dp3u7V+
zp8lKuEmJ1+hLbp9VUTxa5l+clKNGd5RJ9BnXN19voNNz5GtvlsS0AGrx9TK0oKZKpmnzuICcdbH
BuQT5yVwY5EFjods2tDzSptkuF3lW2pME+MBEfQdTd8p6aTdkMtTTVGRXldLMGLX5Q4MVyeiFHYX
MmZpKSqxi3TXmm8VXvJdmolnqze/J6Ks/WaiaSZeq5eyYFRuDGA9EiM+t0NbBT0cLjr3BDgRAygf
MKEliIA0U5RmPYWJ1x7oIL0qYEtl1oBpLF1LXDlsfoAD0Cm4oKAn5UdkgPqobaK5cYuDGeVkazQP
DoORiV1Ph8UskCWxuIQbloU8lNSHtaxGPCbag66H/WNsma/V4n2jym5m6haTAWRJ72J5Q7jnJ60Y
JMCnCPosBnUOaJRPG6Wy07CDSiPsk50Kjzk5e49uIWpLf2jpmxl0tom5sbfA9ZKiAo9W2e1mMjy4
gqNFKWSife+gCRFrJNHXRUGa1OQLZsMic2GRDBrJ3WqfvNh3xJ/4M5azZKxgcriO4VKZt6I4j5Sf
bpr0ueF8tpFtXe2xSWO0IDHn5H2y58x8XGGFRKV9tJJZDfCyamdVcPA8UoEQ/dnT3HYkfdq8lVtd
gCGQ7TUpCuiBRvbY1OKn2a4HlDV+fmf6Njm9Q1SQHumiya/jp4ze2WE6Y+NEAWogDDkeX2KM6+Y6
1KZNp+XvWAXYrCT9KyIC9Fxh3tJIpmNE1s4NmcWNtY7uVgDJyPP+do5BGXKDL7ZZUTkB5dw22HTs
bdqOV33bxpLcRSn8uRQog00VjLn3CcCB38xay+soXY84KK4M/OW7UMPb7tHM2dD8NGBB7DPuE51k
1Es8mVy3SQtsB7GtWYaOMxCtla6k1aAMB59jOVdhuR1y553pJiyisg1wA27m6ehQifWUVA5yEFAY
oTaJkfhMYNuC5dKPrDW7dS6OUkcj8pzId384e6MsaKYsHcV7UyMj8KsQxDaxrhPzST9Q2Jog6Qn4
M723d/SEPbZVJje2kz2MC5eYPiPYlbyk6TVfSp/ezmyTlVBMMUw/WU51Koo2VaH+mTACCmRc67ui
61teXTGLquNWAT5aOpm2K7rRKWqdIHdCfJML+0qd7XozE06JjLcmh1+dm5KU+GhcJwicU15+WJ+p
nYsbsx6/0VqVbFoQ6Uebip91cogIAfwnMdtVvj27Egxk95M1hsCATuwP3se5j1AXZtaMvTEyeY3X
wXcL7ztRpbOzIgUDlWTa496g5crAUKPDarSq3CWLC7g0VHvc3w+O2gZf8OB/PPf7XW01CKtyHIto
iwBLcvEcl72IcgRT7MeJXuEoYIpAc+kUQjMnbkusAH7iL6r4Pz6/DU307yJ/ri///PI5/3jz15dT
X7NSwwRp8vK4QKfhnt4aq7Gi4qlvqB4u//b3u79+CKEI1b8//OtL/37/8tavJ5ep1imNWVmqw5SW
V/UPJzXNidQXn+wUZ8PlWxvAPA4FcQhyqeYzra2Y3iK9DKyo/2QothyGvs72TUU8o2R37QN0+5QL
nQbjK9lA7oaCmmGF9wSGRhyi/Jau0/Ie5yzTseNcueZgHzSTOmAOS8guk8du6M83y6boTg3kZr8f
hnfIwHyi+rtdHlJX4gi5vInrwDP8y5sx+VVkHvVZne6kqgcgD0frWBXnPz9++XpOycT611fJ1Xe7
fNLlgXK5f/tKv560yNLHsmLnzD349+f9/rF+fa3f7/9nn/OfPUfJrXt0uj2+0oZMGmT3iVHjxrEW
qDnq3dgEY3+JAl3evbx1ee73u5fnLl/g8tbvT/7j3/7x7uXziqECQiP4W8Co3mkIbcyV0A0i/rdc
4Or9//RJUbecOX5/HIYUaavf/+jy/uXDsuH0M7jHS2ypHbik0atREULo6H+/efnQ5cEm+qw12vH3
P//jW1zeFfok/oeXsBgYt/4r89gjW674X7YftIyygfl3DrJf//Tfqljcv1SliiOlVEYw5Uj720Dm
ir+gGrjSEnjBlH8MJ+K/Gcjsv0xyLRRyUnxhmXzWbwOZ+ZcOfMx2bJvzDZCk/z8DmfgPBjJ6YHRb
pxDG1SUjfl11Rf7DmTkkcJDRkHBmVn20NwDSXCXN8FRYaOhgC9tp7B7GDrGznUcGH5ZhX6XLmfs/
5wIwEHu4PF6FUyksbpzmPnTItXrAJeEFGVh/o5mdaBj64XID4L09jLoHjZmbskaUjBGZRiTfSkGg
JOQhJzlXu+gGZ0D66OE9wfUsntHx3V0xCy0wVvxRM/lVe8nEvqcaBU+w6yKn0SFlsbXadMa4+jqg
IAreOPyb+PODmhCKU0b22cPjINnEZCaYNYMfdNP2caV41OWxCpOTO3NrbjHSc56j6basEz9j2hqE
FHJuoknedLBlcT7lxAhBuRWjkIcmW1FK2O8yjK/POnNq0UzusUg43Znx/EwZdcy4G1K4BoVvdpNz
PdPvu3hT900T87zpWrGP0tQLoChYN2GfFmSyHepSpvJHmzGkKEGs7sbKNPZdNoD0NsDLGdLGHJF0
b3mV4M3S4pc+Lw8pIb2NSBqxZwZ9NLmqzgOtuKd8Et9bZflyu6ZErDo6iWE/eU1nkZFqjqXZWsEF
mUuc8jCEZoT/iJZfxPtqXj7WsbsqxDOgHO8sKOHz03B6gAdVHtYcTw32GffaAcww4tvwZPEQ9gn2
H62zbqfFKnCPcNvOYope8PPrZ3vQoBws+SmmAPSG8P/s6179DKIBgvewsC1LYhtCRLVs4tjPhzG8
CsmbwxOgnVNQTkGBTHu/VsZrWdNCqbfOy1w5PfgQNlpLqDsPU4ZhbFSl3c2w4CDGp+INSNPLxF5I
9tV2TUL7BbY5x71QHM02erA4iGEBSlG6SLg0RXmnhzIkBd8gxpiIxgs9g2csAOwte/u+Bcf4wC+U
LJo8rFM3PdWah6fS03tYGDE5bprrgJdO0P0yFn+NvrYgan/AFsfC5EjnzgItATbpW10Y9ceyFekV
t9HyXkNpJ7DXjVt6w+VrnNgcj8g3l7WOS8TJSZcStgBNxPyWzpWN2yzXF+J5Nz7JiOLweC4esMVA
sukfMTKuJyhZPsmX+Fwb8srrQnFKtAm1nWqm+xDQU20W0ZGSgQMs4/YqmWcIaz0U5ng1jmneDH7v
uvp2VrtUxx66c69UgWrMyPZnzXn9kWrVenJQubmAikdwcTdmTpdnFYU/igHvmenoVCQNJZOiaCiD
uPGAbxWgKg1K+ZDbkg0W2pnSkxImC0basxmeDe3dWbynJmkbfIC7Im3sPX+oeBqgfqXuleZxCgdR
RCoSmBuB3OxZL6ytZnv4FPPy9hJ7U3u72Zzz23IfsUmS54pp/HlmrrtNmLH4xOVOg+F67Gs6rO8x
mDK7AlEwU66QjWnsE3JsIUghRfZN4IkyfmpNUEWAhl133pW6kdxEkWNsU8/cQuyjObWSTyxBzt00
DT/jTpD0KsMOkz0kHIlr9EqnxAm/jaDocWD3pltyT2gFH1RGKMSQzc0cJbCWew87Cy6f7ZLkjNH6
QbsGkvxQ1M1ENJWKD5dSeKBeg/C1tMGeWXsJvx/zndIGa0to0dvr8fCjk1kQMXjda1GeHai2oM/V
ar8c8jQ++CTaeXUt9icVYtlhfqKMotWe8zQ0g0RksMvoC9+VkgApaRhYO5F2t3Ka99c5HoHouj8t
L3xp0WW2tcE5D83V2levzGWSm8UFy582YcjPPd/yq93GyVI8NOUXmZbhmQ3KplLINIt5mW6lA6dm
ck/Qs2fcyRR/jUdCGYWvhTAsJ1vBlkb6zyFzM3RneOIsXyHD033XwHGk6XllCtK8praRAdNvmYDw
ORRfvGGzZ+bh0J/UWPNz6TAjXGa2/p0dXkE1NmEUlJ+r25yGCgifVk6fMCeLLTTRI+7cEURtnG6p
4/OFgVJU5MbeoO4OcyiJ2KSZNyHeRbp5lsBcEl6UeBfqBWBnJSBqJiu8lwipmbPvfJg9TBJgWa4s
S5vv4MaDf1mPcyt1iisqbg+wEZFmFXEimgqWeZgnq5IKO+3VYiKydICe7NoTx8XroARM36ndmrdS
0I/qya44irX5Zkbrdxp4w/u2PcrZGh+6BeNxZt+7Ok1ZUQLky+sZvFvYV3agqVmvrOS+jROlN/PS
RBuh3HjVwF1b1yKEpzmWjhcYWVRvW5RpTWTeKTd6iJKW1/l0VPY7Xb92R3u97R3a2qK61A+Ae7+j
KEe7yeDIvVqMtVOPgYc7ccRnwN/Z5U1h0UbUF8W6icq08LGsmSen5Jxgl1SILjFAYrk2fsgO/eCB
kNni+XpFdIkPZp8YVKIk4Gmm8mOJcbr0RKBQFLGcyNXeke3jKuECYyrOAut03rGq76RMo+e50A7F
jA4ZY8LrVusH5JH4ek2hweSCw5LR/1wK13gqaWevijfDmeoHXGmvEIU/SxFG/tpzzRQLMaTK7m6Z
POSaOFJi5oWadjKG9psrs+bQ5JEa1DORDO00ZSzuyL3nrMUj6fYj/g+FkJzrgNJlky5R7luta9x7
EoELIPUbtUGpYie6ppn5JviYgIlSeLJl1L9mo/XoJvN9h830bTSxYNkqAZ8O9pMbas8sS5gz4/7V
MaIfsYUGgvLY3Tj4zn1SvdE26iv9kGGY2mXoho9WAnHMBc28a3TWPL0RGBYZ7r/Ncnk3l76/MRJm
Dl56JSPT+hj1SJVJYqbspXHjNol+jpUNj7Yt58OO3bewDj9ifZ2OuoVFthzIpVKC7oAFWq2n0Wnx
3+m8XoxoDFy4lA+2VMVoWFQP64JnuE80a1s7c3Ya7PkBfN54LcaWHu9Vqw8yOkRrGBOkQ52xZZs+
Qu9AO8QWeQyJ+92mE78P26oolYQJTnw6PtbZZP2sopSlMaeaefmKqcV0Yqc+NjPTS1s3ghWc2n6K
swU8i4GNcTHKk2asCk7dX8kSkBn5+Camj2rx2iev5yKmTnH8nBll1bJ5SKiA3TIP6Y41tKKckC6/
KloyugRDaS8GyG8rFKe8jc5uk34kEbT3tKH+wFG0OMU+tOcEknN6p/ZZY4GZn1KiPSw+ewtl/5l7
bwAzNIM+mwy7Qbcfhrq7u1iyWvfdDS3BfhfIDl03wo+rtbxO2K6yVvfrNl+xaSbhl8nNH79mpe3q
EkO3pi6crHXpu8N7uNGcAlcsZZ3IyjYOTUseilK/c2N2Sd0rlJv2B4f/b6FZYzyMw//D3XksN85s
W/qJcAMmkQCm9EYU5U1NEFJJBW8T/un7A+rcq3P+6I7onvagGHRFUiSQZu+1vuXOahImOIyjyWT3
Oysc1zIoXgY3JqQ7KM21TsEGBXNcwAmfwnf/Lreii+/0wzd46DNckOkd7P+j5tifysuLh9zqjiMs
ScYjRhDXAr1Fw0L2WAAMDsvV0IImkP2b3QPPymxWpQU4z20xGTWGN35HR0Xy6nbiTIqHttW1PxY4
v3Pl5u0m1mMETBIk2KAkFDgnIcddEz2ls55YssmP7kA6AnHTXtxWIDYDv99jOb5ivwyPRp98lS6w
adWD/yv84bUq1LbCx4ZNcPLek66+AG3tjjHuoYM9S/Qj8QKvrlk7uvmnz5Bts+4BtN3qeHsxbu/Y
JnxZOSnB0mzPuepMtFvYDUwzeulUlCPDQaetF4TZ089vT8t/7GfhJBHRwB/R7K5YoT+WPTCZCVjd
ij1WnE5nwmtecr1A3dANXy6eVzA4SBrTqpFYLPwXqWvEtS5ytjlKjtSc/sT4fAz18l5rTB2kNEKj
kHwGhyPOJJauMLpuzwLsMpjIzHxi//528ZZW3iJcJEzk3SiwRYvICNaWjuXW9lAMgL0h2bMHQCC9
ddqZc9efuMZ8BIytO/SQOeepw/h9nG+g39AbK+NXg7b1rm2qW0050d6wh3yNAo0ugDl3XVV7DpyW
tmlIFGFro8Kx5raxOQthe9aWWwtSKctm+dlURNVlLapPj8YnEN3mqRrGeKNcqojWFOwCkx5DNquv
mzG8r2yHTJ+5csLyZKqch4IoICf8lEmX3DRfISkz7B/ia2YjrW/o79FWJr9vIM7C12xxM8w94Ejf
Jw0NR3Tb4cXQ/HCXJ/Fhst346joIsuIQBkqGKN51He/STelLESLhGxIRkZOX7o1KrrvWY4EM7O7B
QJxQ2tU3OEr9kdYYDVhqhts0x8hETjoepYnyLt04OJ65TmgjZh0zqlBrAK1CeNmil1urWIWnOMf6
1FvN4xR7FLMD9z3GfDnWJIzoefpG0fwdWNW+KY0bpw8/Q9sD0oNtSKsvIaKLqsEE4VdGtzYxePBV
TldcFe9N4u0mHU56D8wUeKO1CaR/cueRLdTHlacj4ZHdOcFCK9LbNCIcHNBBBTxa2Pq479kV12EH
ehUh+qHVzL0aXf/kM2eBA6Wq3bIHXNUYLw/tjOUJpbYLBv0q5OAgBr/pZtqGRXppF9OoaiP7QVOU
6D2dsqvtZ8k5Cl+S3v2Qg3XHuXuXt8mrb5Xy5DWQbwf9VkhyU1nYLy9UTINxqIjAqfz6hKuIiaO0
jK1Py9F2plczyAhUKTiPQ+Av26prfPgnRFIsqoU2yXp2QZQPQi/FuYECxYfNVWTZiJfHOqQVHTm4
VYQYJdq164d1Y+No9Ua0UCDMqcya/E2qcyYqwmaH+czFNz62jww891GLaSbOZmgg1qJNV7Md2Vrw
bFd9do1mqt4MrRqv5RATZqosDbNegJwIssdRa760lk1v7TktrjTUACNBgy6BdeShOQOeEpJplr8f
AXDLrsd9Ymdln4RVoUab5YBe2Fp7m9crS4FfO7CBh2AWwRbMd+G1/aOYsnewolezjZp12/fjhugO
i6ao+2SgfDvknkPyX0BkhB8Gv1kNAZkIAtpIoY3rzX7uB4KUvE57gB2BqPfBcI1kmzR9suockrvc
9FanpbYNpjJeM72+6HCMVpoML4GTfmUQ8lZul4udpsMEZ61sJimAyjSMKeomSLTbYS+6Uq5oHD47
fRQimRm/+/xd0UB5NM1vOXkv2RAhc0mQ+nRVsEraWeYLk2efhtdshFJgSpTFg0aQH9YzP0QMEjvN
p1EZhzxkyTSZzp5u8V08Z7gaG5W3NO9a/b2hBngq0LLb4+TQdmvjQ9FjOFRoymICICwDEKBkHVE1
e5q39jZI2NvUI8LFwPwutcq73Laj5/0yqZQBMAM7TyIJlbHADc5SoXj01AjrzUQvZI/6KpzxUQFc
uTax+mtDa25N1p+5s313P0R42E2W+uumBnSupy1gKVWSELe18RiJ0XfB1Blf/ZCGlNDmPQCVEY5L
efa1GUkXuyBKLaO6ohb9iu3iWS8b/Ba46pBUThs1+7z6pJvFRh7ZSSIIr47KTOo0fQIh12w3fgKZ
NiF2fq1FI7QddsAVh/WhTodtOaV3SV4dAaF/V+x1aT4hOnZoNGrpcC2fQ4fmJ4QE0uxePA2JcRqm
d8qD56qiX+BN4PHZacKwkSB6dp7DhgGt0O7UZN5yXu/iEbjWkH2XDYeDiZZG+NW4xh13CbUOBRvy
hsEEjdKN4LcBm+o1jahKPlYgB9ZhCtzYh2xrCjxHaK0/xnw4AA1BkGqpW5O5hGw5Ep4lWoMGd6ZD
huVQsGaxUDuw/4jElxuHX9QNvTB+HIKs3SaWxQ9UvyUyee/lXCI+ippfzqigxaGEs4HOoqalzApW
CdLRpRuaBrMbfni0Pxh4jsA5kZDlX25dHYcCg2XaoGzN1VqPQ/AorJTxWclu3TX6UTR+ecOm6qzH
2l1Z+CuqPYSwx08Ezj26yBfnEX4Xs75hcfTAOdIEJf6I7lvOEiZlyNegI3ptzpemRFHH5QMFplNk
ap+RD4ZFpGJXJnASXDSSgmE+aJBD61tlwERiUNNWlrDu6ga1kwc2F6gEUV0FLJf699SL73hSz5mQ
2ymgsej2LwqPsJcPvyMf04pRjxctsj61oXqc+mzdxdFXpxsPzkTWktcdpyR/71ID0UxB/QhT1KZt
049BK+cs0+HLwBvlmzCPXX4HNiq3gmbYim3CEb5msbID49mS9nEsk2NA39pTCInK5r2o7KeeXUBf
xDtwc8e0SA6qE2sLUQHk2n2WYWbAXsYfewhXhWbxg4IESUojxqVpfbkhzZ3CwM3nRA5lm/TFlgWf
0VcPDrsQHb/PqoG9toHOMCP/PikD34VHkX0VFX3yur5Ydc/EqiO6opfHSSXGC6K7z8YUxHqNx6K3
KasM+ctgkw/ZzJkWCeuyBmgw/M3vUSBr9jnCwReubDc7jBiEDfcL4dg7DiCU7wbrxyKHpV/mV5IF
cRPfpQidkd7n/O1F0tx5HFOBuybgi0DYhiS9nh82AZRk+3QmEfI0FnVcEwCUrSJrK8niWw0zjbGq
lVrVLWtrOu2PecguyI/FCxqTJHFPnk39o+C/T9Sgm1wzKIYOf0rCtqFgAoTUBHx+d3oPZ42G7Vs4
W2IdKhjVFq8P/yg4Io3tjJye3rF12y2cuHhjhbl+qYpvshq30BPAHYakXbc4lGX7UBGhc0R2TipX
BBExGbein3+R9kF5sDdTt/PRl4UXP1Ehu3LYgqDit1oUYYhDrToXc3JYPbtIY+g1bAPpWt7v6063
joSM12vCBj+J3/sFO3BVR+DtQ/x07MJhpcG0dGnYaxRPzymtifBA3w52oO7jkgH8Bwk32ms1ZSlR
ctbhuV2bZKYgA2LGcwmsYIGMGj0aAS4qvxhvNE4rM8WKFmUVNVkDJLlTiqOYo+OGrGXhCUoFK8GH
DIMefmOVYOpBCcKhv7KHRF+7DgxbM7LlzZDsrYEITBOVtWVnszvvlOFeqMoWiEhnPwcG33J/K22D
pIjfld9Zz25Ih6CGl4MYOT4TbGlAs7R7tCFBvksDPWW4rndG29W4pEzWGAZ1SUtsQ4wZm7yLrZ0y
owdSNwvK5TCbgoriZwVQ1asDcqV9PEUkHBzqDoqwfZ3a33ppiXU/FS6zHKm6NnJ2UxsLvKTd02jq
3krTHvA8wjl3KEnoiFm2YRyjtPDmxg6hgmlB2GqZDISFV6DPhlbbiCZREFsgo1p+/jJShauD4Kn0
iNoL4+g1abCR2r24dgxanlGZ+0h6d3olnoxwTPBchtFF1rhIowDoZNPZD6WK6+MYCrYtSfdZh8FT
g5h0JRRwedjN274w662u1KObEu3SNh7+CqSaOdqi8diQ/Lp2qQCtIDthqaVQv6snzk7wKYsbmrWI
FXp3yMR3NhwCPNAVR4qv3yCDnDPqzANQLdYorvsnJydznTNWSUy5266Sh7Aqxm0Uv9ajVhLAJVfk
Z6zTJieIL43UVs+aLRjxdeTpLyxw67VTOsnJpCbCCiT9TfYRRmDzmRCc6ph4bMJsDw6/HkxEBWeS
45pwly6sd0T9PUN9RXNsY1q3R7JZ8r7caJn/UbZTSgHQDPG5QyMpxxSECS+L1hkRS/dCtZ+ghvY7
VuNpsLKvvuk2yiQcbdLku5D5dQpI1cbtXHWE5OFReMtVEq2klz8ODh9Kv3edgpGHqn49e+zEL9Pp
H4Fs2Rt01Tp6JAoKAdHEWj5BMUQmA9cbP6Ukeajnqw5QztSjDlSTyAaRpwdjUAfDaTnxCXcXzWhA
EFur+tGnpBNBWSDckA2cbjanrPfvNd95JLrwyrKA0v/k4eiIk5UOKcHhHPcUgcrWhADPSygo0Id4
GGsBLwhLARbB9CPkySTR/cnGL3usL47umxuwTXhkovLBjLaGF7P4FvtsjG/LrP5V9w1HbPpus9yV
A55+Anqo/65LDR+rDfufUbm7S+a9gTVtWc5cmuxVDnQOw0Sy5tKr7ynt2KZk7FIod1n7RG/vzaF/
pbu4zZSFJtA5aV77Z+Ir6Wzx7Q5pjZCQV+kJXOHYi6wPC7guStmvzNgMgXdfjAAn4cGtHQ96A4og
UZOMjRr7vraRPxFC5wHjcGRwgbL4SznJti7UC6s8sYta97aFQKRJ2O41u9aVbqRPXdu8AYw9za9V
2yTeFNCeqfE11lsFhZiOBZut4WQwt0bEAfhRfg6ya0WqiGeOd70uHzzMzo2Pq7d7M03nhl8S0cvG
HKHPxUCs0XKKiNHH2o65sTcZIlcDK5O6sLdgl3d1M+9PSDVCNMxWpxwvVslQGWXGoztOT5HK30A7
rRsr3mDUvslkebb64jkVME3LDWfpMUJuDcuULrl3tfv2Ov9erUZBN4uvvOUt2SN6Ie/9Rv3qS6pa
Uww9QrbstQckqoUAoeUfIJMcrDGKV2aKMK7OmBkFtfXSqkHTjtW9TNvXykXmVitmAPMBehEMfAJD
5XQn43pbW8WOdvZ7bFtqVcTVvfLusSDdIj48AkDfSWx4OcviVV/ZL1Fr7gATnvw2v1R1a5E8rT0N
WI745u7jmEqV5ng0a0JgJSlWGWxYX3QV1ymqtXXZBHdWmzzobg4CNe0OQ1NDY6BvoDSk0QmQzLIT
V9I+d3EbfhUpDdeQcFnKZIB4CS/vjRopotmYa6mbV3nri18Uts6wjkiaGihad6AMvGCf9xhg2SVn
06ZneBTtXYC/r+EYQWh8iYSxj+KQ7IDwCSwvjShrN+HZS1R58H2NnOeaBEi6LuT7+CVZBT56WNdH
+223j2BJdo3GntbL94PAe8OgeGMW0TaL8sf5wG+0+KNIqXowpxXdbT/ip7OqTW05bwQpnWsNJ0pi
b1XjPtNofwPqD2dyOLPDZriq9Fejd0nQGP/kYGOZrNX9yClP9z7gx4HFsO6N/MzSA3G0OJp6vc+U
kayE/2RSfcBATTXBvB2iCJdq+UH7+l0NUBhjJIihmUHB+50jes5pe5IUtZkBExojqtton5OhvtoM
JqPpPquQujvFiK+8kU9jIreaZgJIqF7oY/6a4W2t/0u3/XsxqT9JFT7nebJL7OSenvMRi986GWm0
oq/Am3LVu71WVE8ybDc0qXakdHyaOn1gaT3mQbSN7PY3ZZjD1GzGNoHjrmM2Uu8ZZz0xmjdtGL+R
7PXeN5qzDoS16RLnkGTZ3UQLlshlyptmvasI1KVnukZ9eAqdeMMcc3Rl8Gxaxl3Bb2K57heflSwZ
1OPwO4Dh63TSJPNnZWR3MVpLUX37I1LFgOTYFK5DSTPOiQ8gzm+iabh1JZoTLb9MljjXVvkdYSCs
k+5sa+2bxUklJR2o0YCqRc80gZ+movc8M0/Q8qjnscFFnrniBHu1NfvGhkmmz+xap1qFJKiEDrSC
jmaK3vRXayqvvYlThxwXLTMoPzNfusFJQV3Ex0McxvBYM6esJjoixRzlOE7bpuDQZvS0SQ8YXU7P
zLxrS/ZPD7ndYzzFYUwpUrbNWRbz7gtUQXrSJ+dKDFHFAI74xcPgTQyoe/DN7M4P7gwf2A2JOKuI
+hXjDGY3RxEA4+cUrfKUIp01op4od0UNrCO4ii49eE3+BJAOVOYIkt22Vk1RbRu9vJJPum2dRyvu
j/ZoIU6gwh+Yb/aYW/tsoATkjI+whXiLHuaRXV+nTlzi0bzDtv+Jy/IQ1IBMsunGp4uqpukWjOSv
rI0eiJXzwtBfWY7zOrq/fG88Dvbwu9DwEmPouW1U8uCv3Wl47o3qo293Xa1ueqXeQjG+k8OzzRLv
JYT0R8LvKhWEyI5mdBFUwWmL7EudID3QKQ11quI4NOYm0oJD4jgZrTE6G+hiIoQSvUctLqMZnRQX
IEV7P2GNxIiBPpyfqS+zlTMQq43mxtwSk7sj9ayEhvBoaDNi3TGe6W5dvNwkqQSjtUgOQM9fRMdp
308Brz6ddcoPJRFyuVFz+FF4ssUda95v4uTPvuHC3sbLZ1wliWlFWu8DixDg6FX19aO07R1EhBXd
AcrlITQSJLJxSSRMSIHa9rYYVv7M75uM8l63vHNILiy+NBsnNFKd+Q0zYTw6GSLAKPQgybYPXpif
2HZgGoyezczcNV3x4qxrY7rYBpEA/iDYh4TdPrXdMznvaj0/ifCu19YJ2O5F36YKyZbL5FNhlvdt
uHOwwxCtV+SPLpIS0U6bBB0xSaoA2i37QZ+QqnvAwdnArfwipjI8KNqI04s1tTOlYVciuFeRu5aC
ogiUr4SufNlMK5MCMziVCywCopNHpoOhP9ROd/V8SZlQHP1eXUfNuYwBTvoQHtVkHcVb11LEHok4
gwEfjQfXbUHGvgdzKbMvvuPe/aTaepQkNlNzJxzD+ay8Z1o0h4C8El+4pLgAVhlldXR19UF+7IOf
Abpow6ObU8FpYX8atHI0lUJTYogsMyxYo7duR+dXTjdtY9MhT1MQRQkIGjRcYjsxa62B1ZA6S1t1
HTcZ0gVkA3Sg8rWA6sxcYb7PQ2aghjeZ4QGn+yPXmroS+21hstCJPioOEAY2PqqJiz2Gh4b1xAlj
+qJp/P8V+WcK00NF+X9G/l0TVthF9h96zX/9p3/pNT3xX+CaDQdpJWB8SnrwOP8l2KR8918gJKRj
O4D4GPx46L8Fm878iGOQIGW4rnDkvxH/rP9CqGnbruSN5v/r/j8R/wz9H8Q/7kAACPXP4GMYFm/3
n4LNGrUOPhMD3XDknFOiaWHqlidnThNK/fClx2FTDhOBkMlgblrtMUF5Cq3NgAKCzSPPmv48eqCW
ck2AURrxlFeQdfVY0J6YxQy6gCYggLDXQW1tgeeEfR6d6QmUup2srY4aUF83n0PFwmJS1LezCE8P
xmExGgfaIclOEJpxmixmcOUGmI3CgVJqMZMnpP1SUpBZ18pLgLBoEsk9fZDl2s8FWgB0d8Np1JFb
OJ52WB7CC4KKabkKxIZRLptTDLTkBeKLCdQi+NfFjI4ibMbPNokNq2O5yTKDus+EhOPnycsDywWG
QBNxChfLqyzXxpyaFuCtrQGID4g0mi5I+wDVyNYmhfC8XOhGm51rBoWDHZtbOSJl8dSc9r5ca4pN
ljAe0t7s1oHhQKwmDIQeS3pmdaNTfPS0+7aKnF3h3wh3wo+ssGm4VpCffy5ioyPEQZIqONICpCsX
YT/pPEZdUOPlmSiwGyo101bdZpJMnkqZMSCqIlrFdYZawP0tywTnBNW8LWLNt3TKUnB05S8XYM8c
l3ZPM5b9XijJ0iZm+6yAlqxqLMyuq723LgUaq4MrWmkQB7yB6HeJqIE286qvW4fRuzIvlCSMy4De
k1zkBveIF0h9F9cs4KmfHDUskI6pAqa91ghvtPGPlRv5hfBtIHhTdulVfmgd1mJ0SG78kfY1xjSY
Zd06Gtiq51giLwT5YhmrG6JX7MK6lLXNfqlDYRml3eNYlOC0vPFGDktiJNLAQLPDi9nVHJ2gNjDI
eOrQC+ug8IfdYk6vVyFc8L3VB51AfAbjh9bAuBeVxk4A/YSrM/mZWX+TO764sSS47X5QZyC69g0R
JKg03OlleWxub23osG9p1SHJnJ8gY+kiLNX2Bn/6ZXRH62LMn7pR4UunmdhsoxAPDY9N8wVL1+to
2tSX4SdCqK/3jWiIRkry6YYO4njTS/KUezvde6b225maYDeN4C16Y6JUMLYX2dac8wpExCmOLWeH
3OE/7utrUmMSYooChCEJhQDN9PQDVMqdmUPcqL2iwQChgyRZri53/lzgKNlqwEyoTcuGchBoJEPw
zuxDYLVwyxxqum46FalhcubwjWDETOZvK4S6NsqriG4Jx4Z5nvkSQKZP9sDJUlnyDjfT32Y+THFg
mkF3i8psQAKE0tZraggFVWSmJNUJ4+gOd0lICaaMCVXqgPyEc3QMyh7SwjyJTBO6319Q0d+rJWia
2mCW1P2SJJzfqQsqaxEwmLMhuU8/hM0v5855EjnLQhymrPtrAvwUPbnDcpdXkyZnoIZmY23UVA4Y
f1qtl9QXO8Qikra1XgTZtq4SzEwoqmFwzW6SVM4Z5t2slASVsTBnFgbScm25b3C7fZyk9l7NnVXl
uzC3yFnJGhkdyg7qqSgpPTu+92HVXrpTNFNPy0eaCLIzIqyvf7/JFp9q4Q7aGj5qfcpFSrGGZREh
1xVquMlYMY2xlwYAQblDkIqTwiKH45DS2CDT29E6xgZ9cfIvaRF6JY+San+EeHghfzSxlR2siH6u
TXsuJ6G+9XBbaRKbadw8W9MoMRG5w84s8ieJaG8D+6lZZVpPX8oHc4AVNt+qAn2fbPDh9pEE8Tla
5DwpalZBfoMPMASFrH0hBvKOiMeNNkeQh35wUcVIdjs0hmeBTKtV+UnNF8u1HgSZ5UZ0AmHuh3uP
usZpIVWNNkFmyzVVFA90SMqdb8AvimaorGTHNq0XBoKPNQdlp19sCJ1H4+mgtI/ipj9pMNpPAvPS
CvXWQIMVOIHZmb9NtD5bNsxiZ03qHvaaf6p6ZR3IHxzVu62+FxpPlQU0FacFPbUm7dI40RAHm2uE
0F9d+SdyqdQsz8SPSphp6dHymZ+dIO/e+HOaiY8s1sni8uD2JpBYC8v9eKzy0T1GWe8QTKzRLBhH
baNN4tVMH/pq6OgQQen6+duXm91C2E2m4DKqkDzM+WsANELPwYdFON9aLhYuhD3Im9QcP/scSOoU
S+skOnQIdmmSgDnD4syM8luMjD7VOTqS+QBN7GIzzb3u2vTarV/RkaK/6p2m28GxioOk2aOavCVf
ArqHDXEpNbVw1UrSAVsPsoJvYOKMWOqf6oA8baRBsVEPJ1Tj5WBHp3GGpOld+IiqVyNshTAZDyfi
qhyc9gDCbVPNiTjLBeRjBrAi1wVS9TTcskWOvfIYghVtZnhwhp0+TiLc5pK5oKzLTTkz3+TMMP65
WO5TU3uvBzUpp/PwtlwsRLifm/o85BHlTYxA4NSbsKBgzWF2WM7+QJ+tjcvV5cLFOrGmVg6aQDQ3
cQC7vdQN8BOD35+Wi2bmxbFF+jsGYcK+4Idgw5ZTpVRmdwVxSl1A6L+W913G2+Wz/OPm5OsawOWM
qp7LgtBbGz7eNz8pwdp0oABWSCtelQ1fFaS6flousP+Kjcr4Rgo9EDeGU1V7s7H/ZKy/tiCRwrMp
tA3Jq8PBzJ80X9JRyucjM5wTecyOc2k5Nz0VwlcQkqRft0EWos/nIOk22rGkPNnNXZw+eEeeTihT
sI3cqt8px2RgrqwEm4qCxTUbJYHb5adsIiOJEihXxXyxPPLzsJEdVMue7eex5anLE2JflEdYXlZK
uJbTxzgoaE8stxYM0kJF+rn595olEyLgGdorGRjb5b4iCXDnLd9jSSO3O8dVsRe5Y+8t/uLczIeT
iFP9JkbAc2O33rErNXcfOKi2ozr/jrLOOBmaZZwwNk87w/OALmNdXUgoy7V4BqPkUY3wYbm63Pnz
nP/dfY4aSKykNITElNf6uchypz4YFRSE/7n/H/9/eWABsizX2qHS1hptur+nXgkPlD7KfBZWtcyN
tTuY84I9AxzBgN4OxQ6Za3pY2IQ/U+jPzeVaN4nZvjJPrsvtZZr9uZlROM26aTwhggC5ZegomuYp
x5wnn5q+Bbly8+1+Po9s4W6IiMC1umB1lguoR+ht3aZ1D11FwIhVtjfLxUAfGhtEx7gkI3L2DMjf
vkmAIdZu5vyFn+NPha8O7LL9/UiodVsd0L9w4pfBMAGK5OrgzVMhIXPF6Z8P/duzojamwzRkfNDl
Wfm2hct7nDlX03Zhmqt5pvo3xHmmEwe93IbPMNXn5Sq7lgqd1DxgA+9Am4avk7rpfHUEjpoAvvjv
VzGVHc7K6C49g0JONkXFXmBldPVMTl9e/N/v+XlJP2J5tLzict8AQeDYOuvl7n88CyexS5bq/B/+
Xl3e/e8HWZ663I4qcIHr5fbfd/x5Kdxg1dr0ZJOfHWdkgPifP+wfn+Lvx/55+OfV/y/uw2UcO5Ve
gw5NgOr646jYj0b0KE25qbaqtKaD3o+0MMC2TFFvbgajuhWxPm2aHshaN+UvcQQHu/DKlwQ9LIvZ
yd7ltS6wPTp3GC/KN7bCf1iifzROOJsFqLBUk0Y4usnTjQJ8cWbalGtU+ExGHDSmOAH05kFqCVEu
Zr5tkZcqx20akfHYFM0TVAlmGpcG+sSMspJ0saeeJImW9oCcuz4NHXWnc4jjjSmwReDSzNxbJ/Of
OVfGxr5Vu1Rj4gMk1/TQeirWpxgfYsCMZLxvYpUTsVmX6b7Mm29fQvZ0h95fh3r3TshTtJXAMmOM
L04JPWd0ujUV4x14o184WagX77piVuhUxJVNEkuD08oT2YHEX6jkBOsPpJwS56JoWoa+CJFGk9+G
4Vc/fqY4lWIrJzE41rpdkIevTYfi1bGQtVRsSPNiOAWWtbea8kqie8NPVWmzEexL+pB+dQ+LpE9F
IpY5ihB2bm3dvGqO/LK1DVGxFDCykbmV/4q8bXxIBn9nJQDOR3yeZQb7JpVbLO9EKKX3HqWJly77
BIS6RSNsXEc0QRm8U72qk40V6XfV6IzklaGa4Fq9Tvt8xve3kGDkr8lz9Y0AeHgsoB8C8BGkTFm4
edhl74e64peVEHCQH67rlFqy5zYf+qTCzVAHL2rw4nNCcOGawkmzKdk+bnODTgkCFwp59naoRUqC
DrU9w3I/Yo70U8xMvRaim3Z6GD2hV3v24S2zIoG8KlmAZizMclsCVGp8RkR0c2E5WIc+oB3Z0zS1
0uIYZpV4iIT76Jbpbe/BbY6DmfVhBNdWxXvE0P0GqceWjLtyg58xnVUNe60nxhU92k0exf6XhrmT
f4jOIICsqTETBh4xwCkBcHoKGSYjFlirir5WEU97W6Qne9KvXlTrxySA6AwF4EYnhOnqjfQ6Yeve
lpVYDYrj1SCXD5GL3HcVoq45iF30IwdnOwGvN/Fstl5/Z8b4FAJRnVTTfJrzcsvVneHYl6+agIvi
oFRIrRJOJUpUOhuCNVFjX9ypMHFZonQywdaehdkRn9g5DzlWyhEoT4qQK7eTt8qyP4mhfcD6rL+V
qngtGaLWY5foKMNafd0PU703p767YGWKFMRzZ2AXKUhn4lkwzQAq+H6NEA6aGB0X5I7GPV0XdTfm
f+j6EBWl5JmRFfhHyNj35NxUuoc5tCyOVTAICljaFzGML3nk71KyuLzSwzIbo+zMyOHdJwBg2Oer
iFBw9eWHqb3xhfdoO5U6VOc2VmIvBFKHSlYYh1q0rhglekzMPqebfZqoarHMc7e9VpJ6jldWpZBC
e7/9ZpGLZn+gEu8zOBVZp7ZNGu+j1tHBGXmnzA0HJKQxPA+j2cog+VUkOnOAN2xUmNZrq2DkcyoW
oQ11H7MErYKJ9zXz5wBwGSOCTg/4fx5L7N6ntEl2oUP/AcENrEJc4NqAOQVMUbJzEoXAwyMUlTFq
DT643UYNe1wga7BOFK3N/i7ASb1rJdq7WYucUJWSeUNamf4VSfNMkwmNVB99gCVcCzdEW2YGIRpF
g1hjr7v4Zv2Ce64nkHzMCTLjizZf8Az+KSOykVyvdg60dnNb4/AtPyhT8Dd1EMqEkbx7PjR7WaDz
cVDeFMkXhmk8JhNt8ljQKgqFlT1m0t15tCywG7V3WJqUlcm9KlKwLwZoQyHFtg9A1hM+Bh8RrAQh
XIhsDDLYo+GjDfpfg0vC8tQ/N0F6on6F1lWlj17UPWsjs3iG2WtQ4Rld0jU35WeX75qUoSaCsOF1
0tpWkGQKh6SkQf/Th2BjeqP748LDI/lDpygHOT6fOPyiEnWEKiGPzV8QkXcJCi1UcIPXrNxE+FvN
yGhMJCUUNgt6PiE16WZoo8+y30KaI7Gz7fZ9Qqe+RdFHNzaiXUIvZw+G8JJauru1PGQSZPtVaz03
vtAxlas4eqPhmmOLE9qqUN1nq0AtYurmvEDAHuG13JARswFM71Qm0YE0falDEfa0VsgfbgMVIblH
D6ePI4JkZy0bpLheJjH+aeG7sEl99m8HupcA14poL/z2nR7JqWA3DEPSPreQF26NPLzUekHz0sOk
n6TuLfVmgptnyXoQeGhEKQ+jqivvK6BTzMJk3DZiFzvoGM14ei3CGFlzDGmyk6ADQxaNSMNx0UTI
8WVUIGsYoR2Gw4dAE7yJ+UWUSl8IYx5YM5rfZnEX2JShRDGiGxeA+rQXmZhn9VGG8TPa3I/Gi6rT
4LeAvacuObJdvSWn0GRZEF6JRrnMvK69XV6z3LhzJ3x5uRfjH9WGLdLAgh5lADN5bnyHPjBQlHkN
TPdVGzIvU0B4EJr17PgMkElU6vdlQD+rzv8Xd2e2GzfSddl36Xs2yOAQZAN9k3MqMzVLtnRDSLbF
4EwGZz59L8r143Ppb1ShbxsoGOUqOc3MJCNOnLP32olNm8e4d9Cl4osJVpCgo3XXArxTJVjEMRlX
QgXmHm/jbYqFSch4uSHmc2zmtyNxLvjVMD1KCR5tYnVA9ouPSp4MoLjHsoTb7uhsx3gsIE37hsqP
4bSUTxUGha5QtzKu8cv0zruDGcWqiCFysJvGLcgZ+DgIvsHVe12e4qUlyTtuwx+WGh+7mc8Ra3NN
LDOZrexjSASR6W6Cmgq2F/fQC6/cKLmeUYUIg6hrU8luiyQv2liJ2jh98Z6B5d65tR4AqPcrmr9w
GVz/LUx6DJuCEtAOmhtzAkE5VqAfIacuYvfILaNfnDno4jtRF3zTRnFPPkS/spx4oiVc3Zrx1VCU
+6GQ2ZVIMN70pgn4Vti7qhvuOeWyUfPUactghXNxF0xMaEcnMtfCmh457D2UoknPQ2xtB9IpcoJX
Wc2DC8JvUsLze6S92SY1+43lp/Nlsqs7IL8EqbTI6Arj1BDih54PLj+BVejl5rq6C3pNr9kHoxzZ
wBIj+Gi6Lk+0xFUdplS3kpOi8Z2ESShonL3WKTFj6zLFW5hNBc7gQN5M8W5sy+CV5YgpLcX8rkJg
DH5htK57nZ60aV4Fi/Qes9fITluMi5iQCQw4vMm1j6WY7itnGm+lbea48Cy9oQce49ABWh3QmTxg
O05QiR5EtDCX8QRNTfohXYQTHXvSxuyKH2VCOoxBrZXJbrH90BAaMnO8Ycy7TYdHvPfzHl+bt0UE
dawGk/l3Yc0Hm6WBBRFV4NCOZ5XW4mb23aPn0NvNhmBLmWSs3R4dEGfYde4216mjNGcvZFdlv3BY
JeAQw0SW27fxJokdfUSblOxtD4VEmy15hOPGy1CltiL2dgS6Ibqw3jsvrwg/YVWORUOIXROeE8zc
FFrqI24uSWHtcvZXysjw4OaAg70H1FTWY0iI4hANpBj4ix413bh1/YJk3t90rXh2MLNwRfZdHrnf
UAlsaODdWb6Xc+4rSOG05mgzNgExUeV8XwqjX485LE+TT3xSBnElxDMgCegO2XjquxSltjRpJo/3
WIJM8HYD2E1iB5DirB10JS2DznVrjj/cwocy4oOQyzr+ExKRcGXq+RlLIOeCUGwHG7yug0pghUrr
tYuYzFmEdWxkBUB7Yi4Wky3RjWpdTOw2qK0fSTQayQzK8TxKwJq59DiPYXKyYuyIZS1o22FPzdvF
DD1u2hR7yhQcSu25Gy1p+aaqrA5WCHY2kVD3siDZcsoB5dslO2aLl8zjb85Kt0JzCZhysG/Mjk1r
BIxaxXOywdSr2J261461f2138QzX3nvRbdKx4Plbgg0AgekOt1j7mHbBnVPTVa9negwWCR3hvNUN
Ygt7GnF/oPrJRfCtz5OYdrm5mqsaitpccVxTExnN3QD6wzlJGCU8qRA9GxpABHQeU20s7xI9iJvc
hNVe9p8x0v1Veerj+N2NpbfqEZSBunsekuEDu/QODZm786L+lzMt6pjlC/SwFKuEY5sDfzSHwTgE
5ZNfs39MBAyms7WvZP+ry8cnHL/HEv0oZf1bmKrpGAUUy8Sa3JtNgfllfEyTkOhPo71q3W5flO60
KWaEcujNXJ8HEjgDljN7REM7XJVhiPJQvok5RBU5RMF2rgT6ahCQyIdRntMns86diRTU8+rx1DrX
jIaijYdLA4gc2qwUTNBM1DdfGbCKbLrh7EInyDVOLTUpq3BAu8Zsu+e5QFrMKUUQroMuiI8MWzWq
Yug0k2p/MLf9UN28/C8aj5Hg1vacJ1YJEpCItQfbD7kOfRjcOLFqA1bt0AUGMI8RcS09m2jkbxIm
61hVGC0ELpJYrA+4WvodGVaRf8/TM7gVEXJDSEi7z0Avi3+aMzwXBDMvJb7KCVN1kZJqEcTvUrs0
/bgnG4mCcGRcDb0Uk0KBzsSwaCY2uvxQM2p8paYDBIx3q0DrWPdEtobLBZh9cbCU7lb4a9La+A5h
t1uxuV5TI3yzW/tBi/7WLow734pvgoRvKU9A9yf58MOGroR955vmIF93NkDMWD1FMrRWVRns7Cj1
6eO0ycozFCdkiMFkF1hIrhR1n0J73mWIpfogJ5ushWKJhXo3AfQbCyCPWTCtLEH13o0FH0jIFumY
7WYoXWgLEbMbNYEdIAWuW8W+Y51TOgyxC9cuk8ObXTcvfkcg8eyhNQPNu8qG5Hmy3pSwXnDBYldp
XCLMSMbbtfh7e6u5xtgtMwSBYvQuwsZItXiiR6cLMV/hGdHmie5TSjJJkB2yxqyvQWqsna57ArEU
XvRwlYGnBvou3ssOl1ja9R1Ma1p5KTvyVEkyBuC99Gn6EWjm00aNog4c1K6xVbRVMqPWtAegvRM6
uLy16CROSPVJ6oVHeT+WxlM3fASKrrdnPQ1u3eEe8V8N9wmoDLuc3efUfPIQZpwWmROtZMcKILH1
EUmSxMR8EMxYyWu3Muv1XEbWucC/Jzsq1TpxqByQqY9lFX+iZQ1wtvBlmltlMBSsU4flIbkNVLWJ
OvPdikK9n7gEkCusfFwzHJZyWzMztyhHdbDkLVO7Q6tfWaEFChek6mo0wfJ22gDUhCnOEGIdRS7l
t4frqPJv4xZsqYFQuguiagtN4Clt9Eeblx+LpgSf4E1flNaKk0rId9zU8bMaAn8j0GelcUZ1bny3
kZKtusadLjL+4WT5rYuV91jP2lnl1J39TIaXqO2L2RhP+EeYEnuEo/aQWa3nnHCrkaMAizHcWKtV
P4w+itGAHkZO91BCqkc2TbTY852MuD3zrb18TxZUkfWAFHftZXyAfU1w1rwYlBYJl0H2xTZSaNnN
4N4erBdM8gG6uXFje0dAisla2fJB0YAGPnRJXSQGWchwEBIw/Ti8mUN6K13Gp8gsauBO3rS45ub7
cYzvImj/cVshRcwhnV67qXgpeQshYAJZ/6gUh40BD6I7c3sZ5zFGLljMIIo5mM5LxkQABpBC/sZO
ozfoU0+zwKS2CN+6pP4AAwrtk1NCn7f+zjWe/GA6VK55wR9u4TNCL17iqFxjgX+FyHon+LYwZG1H
ykEFHGSeH0HdJAfrhaGCnVEgcipdy6TPd23OHaOdAlmtqxHoB1vk6q+zlK+oy2ghWMTB5R9dE7za
XfdeFO9DE0q4ZeY5x0TLGOkO9sY694oPwcVmc/URqfQhc8vHorfnNR1LED6FfCdpEDJP2r0UFNj4
vViSknrCz9KWb0DQjlrLh2LxSjkZjYLx6AAEz0T14LrJSTfmN2k1D4PMd2pkVFz64Z0/znSWe/1B
0OEdIXSD092IxjirNjl2ZvajMpkqaWmcMgOj7NyTHR4pZ6f7Got8E1QbYdXfjPi2muOXtG1+5dG1
vSDXqqqy+Hj8SylGHJvqJrQQLBg2KDP3w7VIB4qggq3h8133vSjJM/ToIlFpKxi1Mr4K22+20xxU
9F2PkXHM2wlfCEdBaaJAw+8U/85P/v9Vh0cajv+POrxz2dF9efs7OPGvP/WXEM/3/6dveejcHHsR
1LkeL/iXEA+NHgxEwT+B9V9Qxf8S4iHRE7SGCJqGoo1MjsRv1AWt+t//Q/CCAa2+QAr0Lehfrf8X
IZ5lCnR2fwRzWxbhbvAXkeG5loNecAnu/gOcGE966EgI1cfC7RsEtU2w9/X0WAOzSCfKZk944JQU
QK6JShjPzrBkd1XUAKitlkSSVOwmqSAQe+nZt9xpX9SXse0gzIX5EzEIcKwGa1M6hFEEGa3+FiLM
njhOKK+jOuYWm4zT7uuu7K48oV9Ap2C+pWwAn43RtNN5t9bf/BsI+SDwNWfgJm8pEb4zJpt3NAf6
ddHBeeuNYD263YAwXJ7BkXe7kULHx1e4SWuga3h8935R4n3WXESdv9WZ0x04YD3quiFKLeK9lmYb
rHuHfFJsKfuox3Fba39jEa3zq6XmPXZRhQA/jrZskKsMjAq9GSKEVZG9VTkvoCvMYDWlNBs9sbkj
taTlg+An+yDwhxs9NQfTKmHRBbaxhT5ySLzxZ+O/KI7DmKtIbwdnYax9BjUEbo0YvuLEw2AB1Srq
FdAqD8+axfpAYCwLo+HPh47oGNAVpJb6zuuUuvbhD2Xp7e874c9wZuu/3yCOg+jT5S7hnrOXFOg/
b5Bk8nVf9lV1rOzg0WzRIX/+kvlNsXa9hnTaqQvWc9ZxcuGinIxzRSz/+jD/+Vq+akYRKTmBbdqO
Qyq1tMwvmlFhsN0xHaiOg6HBtWERgunl6ENp4KcR+ZMRMLR2sn/7BL5k1/OIONImRx1RrBtYwv7y
CcydZzEm8bJjY8Rns04ZpLCbzBFtGU1ksKCgMbDKJWjjV5VGbAXPo9iHQ3vF2/BwDc/P//w5CEK5
vzy0jnQCaS6IzKXtD471b9+JKZohL5rsSBOAFjUaWMCNLccoLFkjpAJScDWV8zJbos19GopsZp7A
JGwhjoy2R/00BL96RDvUVxy7gjLbf74UgQnb0aa+asLk4Z8v2l4u6u8rDeuLY5EnbvmOB4Xn7xcd
8QTEiC646ECDq24m1N7+tG17A+FN4lnYYJH020P94llmvyazgcZlaOLTR2W61eJn7eGDs4PWQL5W
3nmgW1VcP2UhvWUoCFi8NtD2APbUyXtLABGIJIZ/ZAeSU2RM71jrrmt3+SBE/BMXWLsLXZRTrhL3
wq9bekHB47+84+XG+PKO4dLyTukYBQ5S67+/4zGNMsXJNz4W7XBkUOkQ6Rjn+2h4Uv4szuSqI2qD
0G8KJ1nkiLQsjCV9cIYtWQ0w/SsbrkZP6SM9KEWmdjEe2pt4JLFNjMEjTtl4nYTXXZj2OOJZBIKq
qzZFFr4FlcXZsquJkk4hsBVu91aX6F61gUu4RMxWh3KZOm+dPvy354XN6cvbdk3TJzUP3zK/yi/P
S2Y1kgmJnRxbHTyWsFb4yOcbHWbvRhd2+/qjwAldCMtgYDA1m4i4gi1c9iaadwRa0xryOFVHQCot
17n+l6/k/3ZtFsRhgVDGdxzxhROsOYDZJC8mx3o6mDqVV3NWfi99zZbQeI+VgdR6Ntzt53YgetNd
eTT/ishrqEW7nnJ9QWXwmHcCQ6h6d2Zm2W3k3XFbNpuur/112boJ3XH94TqmjyjzcQ6mKxcttO/e
1pGlQZozmyzRNdPay2/RsTkbI4o5D1X5VZzEr7ETepd/ftvWf1/CXODNlhVYnhdIz/yyyxOrM8SR
V4EZ9BAKully6zRzsEYLWxNjE98VMDidAlZJa58CiGDI4dC3WLW6T3IHjQeKkd+ejB/j/4p+lbf/
vq8AxuQy0P/TW6b0MJ0vl+TAcLV6FcRHFTLlQ4x3g3rbITG8IIhUOkfVfqaCmycRoCttpb6OJW7D
Jrf+7UqWx/CPx/TzSlxLcDsAs3IAIfz9MWW84hnY/OJjG4cA+H42aqQYJt1vFydklAjWoXRS0dUs
FIBISGOlqg6c6pD2D5m3tlv5lPnEBNPYAcUl3G3piX+5Rnu5L//bNdqeD0XxczVZduk/yrTOyxrt
lSNLSeNeB/S1r7SRbpygfDaE37wiS5ojM2d6VoeHSr3LHvGxOwjz2o3zawrKn2myzBGrn6kbwHKx
yODQA5oHyKnCyKIN2ANGhqSWb/05RygmaBl0HF4xZjSXbKTa83WyMSQHjn+5Nb9sC8unbwU+ezoh
gsIzvz6RjB/TeMnngLmISbNuW1r+/XSKsWtu2oZzss30qxCIEVsLlDEe3GQb2lMOBr80GPaggi4O
Mk2Mf3lm3C/VxnJhgl3W80g3ohZffDJ/fuQ9DLByDmV8HKB/oqqFKIN+gL1+enTNAVVZQgJqnM73
frjk08SgAhS/YmtGGdDlFKHwh7QsXCBDoXFE67gpK1seHYHDZM5Id0OkBqEpw5Ga12R3kmjXxz68
F8M7xFncPRIWbi19R+OtzKuja8PDzKb255g6FaQc9K2hg3rMwTpTujkejFLtpjLGLFCmxroWCspf
OegzapefIWTGU9p114VIrZui53tsYYa5VfvmzwmIPGJos23ZKjyTiNhopKCyAM2yaUtvxq2Bqirk
Qu7++cuXy2375bZ2zcUGJDkhYdf5shxTrobDLA3j4CzjjAGPCBELipkQbzwDzH5r5/1dSI4TYBIm
ynVNOAtBjHgpLea0FmRgHKD2KkhH9yiRIbsqT25pe0IDRtCmy+JXSeLLznOib+HinuB59tdRgL9f
UGauiJQAGNgiiArTMNgBEb2peu28VOEj4ZUNJ6dz6WbkwczB94Ssg02iaZGiFiJqCazD1dwgXFfI
DEm7WFM7LevDeBros1U03IZGtht3cNtVRDm38UxmLkPtcH5q9JtqphsGL9MaR3u+s4HQRFDGD7i0
kRIbihlkqBcIaHuwfNjFlWf0Gwwgr25kiLuinG64Yug2hBvNRgmojoAxv0Ki+89fkPVlv+Qh8E3u
f5OTG7Wq9/ULMoOiLZuMT4lgnQ7uTQPNGkRuhUdlRRsMr2O7LQe6arVPr9Yckc9n6HfIgblTLhSV
TIpLSkoVMyLAh7iR2u2/XOGXIuvzCtnHqTeEz69fDwWxIbiJjCb+XQvXA9nIIeiN0mRvh/uNY7XA
UR8zbKA9t8s09U9Ul69TTJksp4UwUEUHZ5bTSs4cwP7l6jjef7nBkfpIX3B0cAMfBdbfF5HJb9yG
dhZ3Ge7VfRybAZG8w2uWyHQHkTRaV+MwnQx4Hacij+21m5CoQmzm701P1dHmny/I/n2i//sz59s2
453A5SjFpX2pSmEyGIJmY4gSFqSha2NIzplAMK09Fn1hfOd/7VoVF+eIjvw+r34FNLfe7PLFQjUK
8N3WPwjvpFRV+WGYfXVyyl+UM90JRGqxiUNSUFVs34b5PG4HVdMEZFkEo8lT0Vszg+rsOerQqvaq
paM9RrdaxhypeKqPfJUX2ME/y6pMLl7C6Kxp59tQlDznET4FySe5UxF20zlALeXp+F0nSp3HhSKc
lppxSEIVjIbhyk7kbUeFcaWAhhx6JouN4//AfSt6+Asa5as9Boe6iE5dxkslQQmnxmFynJjRfeCR
Z1UqNn/UWozSwzzGshPCRAG3uFd988HXDdgu6e2dmPyftq4AmWWaN4XcuPXpUxZq7g+mzcw89+Gq
wa7eSOUkj8J/4cNWF1hM9/h9wx3gyhlzRkr+LwdoNjnfOntV625DKMzPocx2XdNgaiz0Jt7D5kVS
VGmcdc4rOVnznQ2swpG0JFwQxOt8UC76bDoX0QTWGcHai7SM8RRnHbAKou5XHJtIFO+dl7xwSJMI
400K1wdohneZRx/sg8+IvWb3PQSdx47VgfYLIBztSx1632exTx2xB385HdtcfGAKFPddlrzJeRro
A03G3keBRnd82UPI1fAG29lAvnWvc8sILlbiHpuhDa+zGYlaW5CwmYwD36Tf70SQiIMd5tVGKzgs
FVSW7diO9RrhiboF8g82wSmgATjMCa1OwC7kqZ6LzjjOTlJtbOBCmBgIobZIYJyq4roZRmMXe3ZC
QhQ6SNP1XnyMdOskKlCexwGpVjgLlZNVOzLY0zM9IDrAdUYsRjLqR47NuBC6lHYsXICVRUrpLuy5
lxVxFkdPDz8H2Xf7yPAQm7vo+xwIsZumrICmIoVx4SXGsjnZI6mpwTQgoKlhHC7PtDd3m7622kX/
xRBLSHeTVd4JJjltoaHxNrqRe+HoCxw/dUk9BskiAdPkFcbGstp0HblYLJ0qHw9e7Nwh621JBxmp
U7txWs0ltKhkBGiXhXl0hc/9du6Wv8KTZ9LjzDuztk6q59jYCmQnS9Gti3CXBNjcoU/APgSKBouK
sA6pxLHMqnzDwH8bGTOdN42b1Jed2Gppj3sZosGg5/KN8Y3cNjAh1mkfxLdkrLn4atm+bP+57Ov4
DjkJQ9Q0s3ZhafaXwJqsZzvkgVTiSRjR+CwaXHJOA1JdUDBtDMUIdOwjsSu9Zp+GUXjuDIgkle/t
MpsUpHR86IvJu1ADQR4KSex0Z+BCzk1ggOwx8x+9icltJlxy8VUSKrlcdNwENxaR8WiHIFU0Et2y
xyl5l9ozAmTF6DVQDknzCEQYrV2L6YcHLWiqa+uS9jNgpaSEjuOAJTOSAhdlUTJR7qxoD9P20cnF
QZFMeO5H4GGmwVYOA/fQNrCrCs8899Z4Cb2h3YpCmcgLu421vPESegZjX18T6NCNz35FymKYzE+p
Jc7Uj8ZB5YW+8QUXl0Zx+E2187MxAxGTBjMP6P/dopM+duDR9vkw28+VTBQyCdWfeptTLrthrFBk
8FjtKuD1Z89GnCbj1PlGPh0kYsQyp0lE+KuNxnypQ6fFZOTdNsHMBF5gSGp8+hMWo4IYGhOaWOhQ
1uj/KAebNL4IyZyRtOaaps+9jqzgwTMcWh1TIk6Wm7xWGYk8VGotpeT1JNFy+7SU0Sh8d8C7buqu
32QZGhgd/iKNJuEcEPwUZd0gqbC7o90Y/U08L/ivPLjr04YYOImYimM2J5wl9CMYybadUPOp4uBK
9ZgPo74x0XpvHIIhOY/b1T4dLjK84avMjiQPv8tgdOn2WtUx61iHGK3b17RJvlsUMrnbNleDitUl
L7ITqfX7OavvXBzhq1LbBqIrd2Stb8g3SZqGXBomVzGycj28wXt6xpNUXNKkEhvMDUiQUAXHiEEr
OuPXn686NkSZmjEwjnQc9NZEbLFzrFdn1KxVgws1OjP3YkK62BdmdZkbcbTt3Nm0iL4N4eVXlSDD
wOGGNnuk9T5jemJyT3OS6Lt6wv7sN/bVzOx033Y9YBYPFGTEkDEP9DIhT0aw2959NWnrRtEOl8AI
mRChiR7A1a5iG1G0FUDZj6IeJJ+JJGTIKL+9IMSZkp2muFp3Lk1XlCfIMIt6ugylfsqQAYWp3X/P
urcWWTCsB7jY2k+v0RSTMAyL4xATTTjkLro4vdD2WHJ/j5dboDyEnp8LMg7OA5ZmyrVBEDLt8DKp
YldjE6zz0n5QH5SRKMmCaQsSTB9JbtkORe5jv4REYsuDU0MJ5Y49Ip/9PoMrOysyM9apQuPd1lug
G/PODtijURu2HCO7FmRneqp8oC2cHgJiG3KjsRhgst1iFUaqkPgYKNtRbvuqF2s77/TJ9Iq1F2tj
GyIJQAhQ2QerMVB6pdLaBbP/lI7BT+RJxSVw1NWc0+TqkDOtO6B+oCinE3k7Gm1LsjVT1XEKd5Hi
6m5detF4kyHh3wcYT/P+o2nNBCqacZ85ZOA0OTOUKVXgN8H9I5VJr3RDHFQ+zoQ0kEjpZEG5l8xw
VkxT1M4n0HRlmUN1DBL97McDbKpvY+6NSF88WsRgEv3QfUiXgQfr+JGnACt6QGXo6vCpgr5sESki
5aEBaL0WEUIJIk18P36IO9qMPHINmy5amynKl7HOjBO92nsptoIYKxI78TjlNwb97xUnP9pOGtBB
Vu8maFt0oRmQNN4zFnnG/02IY5aAelmThZO7yMtb8I4EqaOZGKMdQYLXtkQWoKmdECY668RxHyip
meF7w7mDGBLFuY9umsRH1WXv0zYsuveK+Mk1Ulh8rfZLhHVkPYbZwXfSR01rZGWCSsJ6jKKUbeBI
NkuEpXARAdsFwSIT2FcjpGwTi3Swijf5LPdpPKP/npOa5Q1W45h24ZapgHuwhUkAM1m+I/GyPdrH
6tvQV6QP093YVBlbcxyJx2H+LlCubtOoizeOjaLbSh0baRI8w6GeflaDTSwPmCvLqZ6xiCoGbg2x
Y0ayM3zKiZCI9Sktt5lvvsSKuKeUFKFMN/skhm9Nh7VaDcQeKDGezQA/9TwY3x1QsrE3vXG2Z1hc
+3vVcNzORsgvWP1VmiKbKJAehHbzpDjAUVbILT+363uDHDNVvVuefZIeMqmJTY4GjLr0yHpxvGCc
wY3d1ArzeBJgEIZliCIaqzwu1dG4SYttMFdybQzYYiWCXXiMfOxd6iL4C2+HkOTsvk1gx2TAgedF
6UbnH1AhYuJoPxIAO+l0NXJw6pQ8Z0szKKjEW9xVF4hF6BrT8qyN7IcoplMQnSfik3kaEaOjxKVS
6NLrFrsS27U21yp8T/3s3pP5Q+VpxNPVU0u/Aaw1TY464JDuFNc6hdVPguohiFj4AtoyqzDjcRlq
rPDAlnIkUfPcwWmGTEEvEeN/mHI0MYKjl4IBeG3KvLhDMXdQLAUbL0VglCzdQLMX/V5X6qHSKPen
0NUXRoA8EsD+N9OsXymO2LJ7N914KnjySCaxXKTU/zGLf/pT/QI4bpwvXqnFWvcfF/nnb3//shhQ
Y0nzdNV//usQ9tvWd98+X+oPH3rA+PCvn/n8g1NtonrgGPf5u98/iCAV0clonn//9vMl/vO3DKmP
Br4mGO9gGT1rzpDsq5oUzS+vLNpKIKFZrvivl50adPuZjZtt+Y+f1/n5b7//5O8f+uNVokA8FHOS
YWBbrLqfl2G6MXjdKImI8+Adf/7xL9f3x0t++ZkvH9zXj+b36ywvS97XU9DQjJqiS+RyXHdaMz+6
TdPfMBU+QHV+KwY5vgVZh9gn6vajgZOv8tWM/R4e9oQQCNIKujuXFW2XNMBqIqsfbm2fAh8Z3Pdc
dTuVxm99WlwIsomPDWKZNYJSeJtQLVtQOO1IGHHa+VuzTdtVXEctOJf+W6SK4CLhoNTmEB5JSy/Y
2hwMKXmNYCetmpUFU9OcU01pZeRHHSpINlVxXljNnqzOng+2zg6Oo+enW+h+ePUwQBO1huDFE+ZH
o4LoPjHf8SdwBk5h7CJjhEsdOOMOWxOE5JUxzm8Iwu/SUW2jAXOhiQ4Sp8G6ptsH5Y7VNMnGC1m/
wzGzyMPTg3lKtH2ncatuXCgB+PzOLXiWKs5MLC4zab4T5E4Hi+zek3qvHO8x5F65mOCkpZuU2Lp6
tfeNW9jswA2RA4JcIGGjkgzI7UPkgtaNtpoT2zoqnXBdG1Iy7eJDa1B/oTPC2ulkt5n5ENPq3uhZ
/vDhvK/hOqztBQPmDUePWwfay8+Mmk3YfBotoX2WW2EuWbR2SdiSUqNtwrGNeD8Wnb7QmKDu6cNN
mRvXRDQFN4Z/rPPhQl/jzcRIV4K4RtMItL3hHKQGd1rJ9imxQ/+sgnwXaz49O5heKiu4dZkm7TXO
o1WbG7t+aLsNpaLehkTT06NN7yqbUA0ZBfIwhtOtA76RtxSdlCCn2tPXQ+FmxyIkQ17b30Rv4AGH
XX5Vy7Tkammn20lz1pyob/xy2EX1NfzW+EyWrLuyuOtXY+nX+zB3cD42sNXnKeHPEsbIAooFcAzX
9mQ+pSLHTjAb8WHOS+K9ayY5i/k6zdBe0nsAm+HvC+xSszfpo9/R8lBMMidsLLJIPHTW7IFkrYGb
MUH5fdaLnuH1K2PCbIMFLNy4c4TJyop/pmNR7HIA5eGUKDz2g3WwWs+/VjY4Hxyx/IXZvMH4Ea6m
rrrlrTWXnGkCkaDetZGYNDTkryZD4GKEizUi7si8c93ugBx5mw3bAnwxMd4dn0xdH614PBUg5TZE
PCUPEl6o2RC3HdNCacc83RCGu51K7xX/zXDS8j2ZHzQ4pEM94/eO7QZYzrrqY42ZoWU7FfOb61BJ
FtjTsyJ8JBTmJ1MkR8t5reR0TF3jihQtLhKKxwENvbFWDuK3KvIZ6GLGRY5LXBCb3fcRQ8ret9Et
toUXLpkJN3YiuqVzBAooTRFRllulmQgQvcpGrJHcTbWGfrBEXpKttpDaCugA0MSBXRDnQ7L4N9E0
oAIX6iljusemSe+W8cDUDSO7thfv7Lh5TJvo7Lrvpg3akC7PrZ7Rtag8UmtpF8T0TNAKTXNst3HU
38DLnNaZQJqL3YR0ktp9LTrJouEQqme5uLlkjGZEDPjo7Kr9boEhbaU17jt7/mni56FkfhDVsI8/
ujCy1uMIYasjsM2T1gc3IL75MaOGgM5uEdIRUufvw9bJt50hJ3IOkVW383QgT5AbECmKyrI18WfB
jmMynPcJQXwhsnybvVNjjEBzT2XmXM3IyddxG2BN4PwCxfMeWijEmW56zlw736Xxc2CiNxXY5hsz
xIeYWJdSjvt+FlfCCeiiOj00yfjRiA29ZqYYYT4MAY8aTr7XP90YdlXpU4S6NFoK4o3WRm7LbZf3
jwltC7tOPnLDv/NbkxstXOzfZM/F901e17usbnhGpuwuT/PL5Apzy7DAltbP1rbFFt/pGdTrN4JZ
Pg202IeH/LGaTbzNeeJvDGgo3EoYw8a52g3SyHaynKlnbBS+Ds2ExT5p8dekU1PeoliLLoZ5TQjH
c1UhErXt4S1ENgHNgoDCqZsYXc/Rc5I6v0Q9hbtmaT3Ns0deDyUF9k15b7dAFO21OQ711iWp89zw
BChtvDcJ68Mgvxu64MCiRXnpWwIkXPdZWt2VWb9OpknOkUA+3+bo/hsDhnlc733LxCqKqJ0yvF4j
frYo6XS3Nwr/GeNRfKrN/MWj0KtbU+xEh/WwCWmXDaP3OM8DHgwSHxqe0HSuUb0YxCLGpbNWwcB5
NmdOWibjwUx6TDLoTeOOIDgHHW5qt/2hy8pL3LmvHQ3cXdASWjVJ4jbD773Vxqc0II1l5GcRTaOO
5pAYh8G6qRK00gN9YT/mzlSBO219UUDit+zqAH7SKzhv+DFOX8zxxa6XV20II5GIuBITza72K9p5
cQo4K0TPaw3QWcgzAJZMT6N2sscGhThW95XN6slRNUbT3etjlgjrpNVyxGsacbWY9yug/KSMpuO6
qzAM/B/uzmu5cSbb0k+EEzAJdzkk6I0oX1U3iJJKBW8SQMI9/Xxgdf9/d8+ZODG3c1EMFUVJNEBi
595rfctyMG8kgoqfS9VRJ0sAf8nEfrAh5iQt3UDTAafaXfQ7dOcDQhV3RynCsjww2Z7bZlGcCsS6
dBNXS4dqEGGx9SsunHDSTmNa7KuoP9Rlj3MXB4l+wOnkBGWGEM/OkteQRibokdFbw2a5mWJ6Kcue
pvBCZ6p0unks3wP5H5oEaOtG1lHDyrvqiX1qHJ/Q5ELYqwxuVb+cpDqWvQ1/cQIpt2PemtBvQ+rv
gURN44I3Fuy0MogIJSA+2ehGZG+wM434fdYNY5hVyZjuLKOvEqZ3MDeut0lNApPpCT2lqvR2yqgn
rEbPc2WVv+iL5xLjLjKL+jgzoH2PsuhdLWjWNAU+WhrypI2M0cv6EM42NVCTE4jiA87EgSwdzSWS
xvyFPc9jLpJZ5G6h3paWedWGIt6EkWRp6M1vkZFsvWNE+gNOa36d29Y/inYcN/jGrom/2J1d59Ck
mEOgSi0EGuT5KOG3Xrrv6j49BmzcnMArdPcEXPMyxYW/x1b8NIY71HPapm2aHZztnu1MzEXih5kA
7y02SU2UT2GoGhIVI6EOhmxjKQKsavEmfWwIVfsmifULZOy8KxKgt9r8oERoLVD5C8l61UoU3QUJ
30mPrJvWYlZrBhcbVfzgcPqvGbhfU7vHoWPLEDAf/c62fQ8VNosKu4IYAYqykujwkHybY8Qgbmqc
N3aLaM01yv5oROcKmxNzAlKONb8I6Ps/zcata4pFsoniCUNJtIJpEvRL7Jiq3f2sNWf0gWLTj0CU
XH9eSnF5DfU6vtjF8KSMnt5nRT+SybuhPYyd/3yHqIEWUEdatzSly8SJNmlNN+XPnapnvN4gDjLd
isFSvrDPNa3mEltbrxGWyq2KQLe3bYrvdMDj0M147xUmeDawbOb3DjS6O4zqfuNG2oj8jtIphZpw
vyF0sSKphSCev1P0SBc4urMO/q/USuTe6htKP5IXStcEBKdRLHY1ibhDm5wG57VLYuYEWk5WoRsT
86LcvbFg6eqxQYFmVedQ05vj/UbT/X98xeXKYesApuB+X4Y8bpTpHxxct0TeJQsYLuwGhqgGdvFd
RQKfaCd5JEhEHof7K/z7/5Yib2aKYNhEhWupk60wbfU18Ne/UT5/6EHW0KUIPLzoHetguKElNKU1
8SbL3yytuOV7f/35hO5bW4T+ngxmvF1aC07SL+dmq2bt+Y7qab8zaG6O8fL9+4PGEcXbuEC7Zitk
ge5aDWJtNhRQ+ey1U7P/iFwde96C7fJKoL6NoBvRwIRYgSVG+p+U6xKvS1AmHIyl3nfrqaSs4AgA
/KMvN1lb5BDDvJnRZiFCXg7BaohUwwQgqUtsXA8I7f7NZf/OB8mgcPyYPWwh1KJQD2VnRbzOglfC
sPvxb14UaBEvGGlbrcAxSgZXSgICSwPUvtfUKdCgEmkVUMVhcYkA6N2hepnWIplhXN7tm3QO0Pab
WBOptgfNM79n9twdvCTbo+W2jy5GDugMGiwjjt+uK7ZqAqh6v6GfHRgKUJkaJMmIeejR0ej+8c37
V/ny38armaR0PtZJxdAz1iYu4ktvze3HtzavGeWQ/2UsHRzcBxSXr5UDk1ufu+9c40gDLD5LYrsd
DxFNT6IJ037kApkLH1P/HVXcPffDY+6dslB/w8HNNDPs6fLqbzP72hWS1Zs5Wu+GabzZfdKuu7Bf
7PdPcEa3E3nPtM7VgZr4i1TvIPoR2eqbLBiHWjm/2i7LB1cbHlFgvrX9sEKu8zo6VCBu/1MHUrqa
DUm6svxwhfiJ+PKR2GM2m7WOh2tCKgZvVKPJv/YGWuamaRUnq0PATmkGUqdl1PcXaalyp3MWz2zq
lrv+vmnpRzF0gMdcTkuwHd/MF4iZlrJnX773Hw9NyBFjWLYgn+7f1lXnbppR4O385+/982N3HtT9
zvv/59b2troUlwru7AY5brmPJitfM2r4Le3hInLULtJPvoUM8aDxT2RoT9qrSwWAgdDvjn2jB552
KtLQOzUKS6KT65cxLJw1c8FHrfUewgbwapOb+KyAUgJ7eWOZXXyF4ZOwlkmYjS8689nD6qxuFt9q
PUYbfYJpeuxq95lTztB/q77qiAZcJyXOabtqLgaLx9lxj2LA3u9lcTARrvBkFfA4MeeMS35Merzn
o7fFeLVjTisS2mi45yVzjLr7kMg8dxWST2kWkG4rc7/EALDtd6np5M62SX6yO31rolEOCE+YsfUb
z0Yqx71QoAftkGuxR40xcbneWc4VqOWeyJn2Ns75TrZ6d4xD89DYsRvYEDtw44/7mC0LpSKK6xiR
+Y5OJHv9zvjtwto6YmIPIBD269RKv9VjRYtGkNzLNX8a3nXD649ulQHKzLut6Tifbe5dXKd9JID0
5nTRLwG76aTHWhBF55pL+euQmTs9a+1D6lnrQaf4ndpdZ3v9ge3sa9F4gBoqBnUGsS1V671J04q2
chkEtJV75ex4TfwYvYERwb60vK3XxR9pO3xjteclVgdhmewl4vhF+LjkbUROzPvnHNd/kXGedUMN
h0kOzFzwVyH5+gKHaebDOfWcF/Iihg0iVDKElPWC46Q72jiD11pHcB/A8t91NYS7dr4sWXA+k7Yj
c8zC19AFNyHG3vlZsFkpbJMI8+LdcsSnW0IUsukLrpmrTZtFC90xjR1dno8VJouWCkuiYoikejzL
CSBhWr1UuWzOrRjcjLlXLQihcYayoAF30ARYKT25Qbz7Af/pNkT9LUUMYOdsKAd4u2AtIxD4vqR1
jeUdXK4mlp3mRmbOaaqdB+zBmDdRkpjwNWkgjS+RwRC4bOJfmjWbdBe0UylbhEnqQvr5d7H4lWNr
uGWV+9hAACEG5Ukf+vc477+VcXxx7XGf0rO309pfpVPxw3PRn819vbI0TgsxVOeqLH/y6We4QyKi
VeJPaq15bZfxwZyyMwu9zlzpl9NWZ9zzX6MhvhQjeRbon2OOoK21B2Yn6jaXBVCPjlAU7AFnEIAf
Rev9rhGa1wgJ/KbROTuNm9X+QgPz0RvOD/OlA9FEe4eFcpbV56Q7vPvxF/AhmmchFOdoTK9xYX3P
5qUVYDKzaPu3yTdH9kR4jsFqc4qSDCUxNCNw/85xmWxSHYoNBfd1ivS3znPiIEUnTB9e35KIRnYF
rTCK+ihlMpSdLK95NjxcDy3TRFonGObCFnhAOCwyQJdaT1/7Og5zhuwo6835bLkWQ3qeeNYSeqOL
4SWVXb2DPcOoX55i1X3vcr1k9P+eEL+6UVxWC6Og2deH/qkZzXVGqk2n2Q/4++TOKE3aoNjLRzTk
RjkAhzXGq9U7dMGgIhIhsusbCdSZwQab64cYwPdI6OliGxLytaHJ60T2uZvoXbnLmmXa+P/D+IAb
EoM7mSVxKT4HHRmOmUpC94w4MCNF7aurF69Nn4aWfG86ryMBIQSUMQHRaP3i5GG14gBMDQpYXthe
a7w9Z+miEz6kQ/uoLO1n6HtPvMMTlQjX9v42RSw9Rb3RJidQcXjUVPegYMNVkb2vTDpfg7mpiuGN
BpPl6r8RP5fKZ0LgZk9VNT333fxeL+kSvpEf+6Q4NzkDEI2Pp7fRPxo0sIzkE2FIlluPVoZFxe38
D8PWW1zUiiSUgaA1sogjze7XdZm0O9z0qFxbpCQ/I7R0K78Pf8yD3m8MnscSmBprN5tQBvACCGqY
Vyrrg9bEabbxKYmw/uy68V3Q10nr1mGX8VUrZGiNQ0J56to7rWvf4sR5ZWpBE03RQU7y4YuMEHac
hveoJ9FOye+hHo5rdllXvdAuqTF/eon/RhzmxmNSiCBuE3aAvEdC2UDu4q7w688oTmkF1iEXngb+
jRdCkKWxv56wmArRfmOYBH8+9YBEmiY2r75H12bqVA/jdDDN/lfYsX/J1HxrHH1JoC30ANkMzXKQ
XbRFubj2j1GD/XhETTDB2GGb/DK3n1qC7UhlCwan604GmPsVk3v6RxCgGgPjmETUVsW5wspACVz0
P6fITS6J37xHpdGunFb3HyK6qStmyR+g3vo97ifc8UVVHGLWEqExiECYUAREWxI9qvF+piGRkZNB
C3Q2rXM102fV3UkGfaxf/UVGr9fhMfJsAnwd8SynZ6vPUOpVyCsM1Hh22KXMKXD549MNuBwVgXKd
z5Ci5iRnaNVAgLWNCofdrCJJvnFFKleW4Mu3IoNMUOTrlcP+Utd1g/EzCUDGsM99ZE8JbDH0RWYd
uGgZV3ODtKpURXdMOk9sR6+Wa9vwX0Ivr5+7NKOFIkjxodxMNr5SNKC7LDmV9vQomeedfdG5ZyeR
JNN6VI2GtKszLCqM7YZ58c38I1o4qiE+isPITGwAX31Wy41XJQv1hI8X755zNBffyTTmpK3SItdr
qFeJxQYxy5bOEmrJYwOfervYMKe8MPb0zx6cFPXc/Qb0HMVsERTS9ndkA0zHpLXQBC2MKGewKa25
iBpCEY+VtfTHuJRc7zfGhHJP81Gai/nmMbh3CA9ZXImIPldG55/DPEQr4ow4C9Mi3veofk1ZifPI
xXBdA31aiWqc1qNq9Wdq1f7ZPdQA15894ksxcNjmyVFQOoi0n6lXh+alM0Zc0OAucKGl5s5LOeQi
wBWPVvUaASm73f8DrnaCPcKTqKBg9wDNBacBkgJhoujO2na+xnPMddWhmql1smb8jrcHwpU4x335
1You2VlmA/cZOllsNMneYUK3dmQ74ylH/OOG1tV3R2RzKtQ2EK30a04neC3cgRyTwex2psl2r0tn
suZ7iO2TTwKXLDp+G1B9AXZ10046PZfOv47ebrDq6ZnfEphpt5+4qD9kqTRgNhkVMrx+XDsDXDyT
gLfEOIPRRudnQhliA1rzIY9gDIRiyxDPh3lS+p6EyoPmYzGKKSfy1EhPasQl3zj71JdP3QyLAQzM
Nl58lpjoGGLM2mVsbBV4MbW7o1DeIY/pAk4zuNEE7GpjCgzFkxOCUXh2XJmSlh+29IjwtL7c1Q6N
eK2mr9i2HeChHvUF4gFMlOIYJggqW6ulVnSPUS5uFbQPg8YfFZTW4l5683T2HndDr6qJJtWjdj3M
7PyWHPudxQV0I7x0Y4hoyXttLsQBu5c4HXOANc1DPYvz3BbldnSb71mv/fLFINCSFisVLfKWCqJU
W/BGoNdh6xpmp7zEfEwRSLTkyAozqw8xTde5L5+rss+YeY4hyDbAKDE1HAlc+LUwtSSutrEb8ry8
YiIorRe/s3Bo9h3dPCRO49VNw9Pyb7a5+qbusA6lL99jRGKMNeNmIN0iNF/qKZkevEFj98n6b9Uk
v03xdy2vniryGQjTCxGyZCi8YKVzcSU8k9lZkCQs1aISZoAACnZ8CZ23UwI0UfSRpy2CWgv8ZzJV
8yVNPvPS9g+M3WigOi28gWaqgTQjw0xCLMWaY18ysm1XboMlO/JpgjXZkcYrLEUrBUcaMuOxQ50Z
mfOOSya9ddHwTYaUH7FS+zJiwzYP6dlP22LTF+I0jWqxTMNIJOB85ZA0vI8yK6Ka6eK9NbKzTgsd
O2RBtLgcwqPl5JyVet49ESu2B28VZn5MDY7iemS0egrT+KbsXjuEzKTBQpBpmpT4lGID0tfoAUAA
iweQtNgU9AiXY1zfgHspaI9k8jR1xlbCjQym0TvEqm4OOuar1BYMe/r5MTfyWywLhzT2NqLmMJJz
adfaKhvdB66Hr/pYf+cU0g/xEmgAcc4/uAu+rKKTZ5rVm8kUaueo7qNM0+Go7OQJVfHiNhnPUyou
jko8dsHUF205vDUZAA5nQHXCzGN0aM46oAHjquuhsDMhmecfkoRX2or2udWxD4iaHZWpOL+ZIodY
KdMjxxd0v7i+2YRZjFJh/nFBe3mlOABaAn/yWNa9wD9un7wapBeiZaYS9nuOIsKye+g+TY+huxQf
xmxo2zLz6KEzkQDCCP/U7z7u1vj7O1aUXb/JkgdCytqwxRY6v8KyI3t5gIniknLboYtsqjaoBCVi
bkCgzaisUJjj/kQhQh+YJoUn0nPr24+9mqiYFjvx3eynD519cpa0yNAG6eOS/wQAjNy5WjzdH9V0
DQpNH08rmALE3uXC+YtbFFCxvFMvCO7tECKY3s4dQLZiw6AqSL2rYbVEFcBXlaJMSQ5lbiIdhCME
/Kx9xHGXym8tfha8QCe3d2umHmkf0VS8sNdnZjZDII3DU2ZkFJu4aarsIx4ifW84NIPb2dhkdvJR
CkSsSFriP157oxfbgbgrlgYkTCFnQJ2grnLmrtzFG1aHeF0sKAEM4Jg0kelpwsaz8MOqB2zeyEY3
FQAQ6sCOzwbzXOR+z2nGQdRIXlLBr4TvSjqODA9Ey4IztsQRIKYBP8l/UQ6a2SR/EXLkT2dYjemZ
EKjc35RFxZW3/HgcopYMm3oDFU2t7o90Mza09yU1s+GARCL8nvbhS9RNrHTMkJCvsdtVEym1vvbb
6nvw/LIkaXxmQgN9j4YMNSYZqzMSI02av1hPFwtbdjNqenHmUFormGyIsiTgsRgpxGBWJEf058S2
frqAnqiqm2sVU1HrNTZdk3U+Zn6MnJFzwX7QBsGHZNpPkoME7GXgtSRv5njK63T63in2Yk7N1EdL
+LBFrW/iKaUw0lCZtdA0eWcYRpJ57FHctaMGQgiFBw3OnYu40CpyWHJG/HG/nszSPeRReZjSW2/a
n3HN1qH2+ZF7+64B3rI8dKSWHMv+Wzzz2RmVpuHULLFDI0JJ+PiuZvogDKvcOfUIhJvghn2DgaBV
3bgtYja5cFLYpuaD9urE3XgcDLGXun6dW5JoGqm6S8XMvWBmenCzcjwsNbCTD/IGVY+NwyS+Q0kV
t54yUh/NBsNfTog0/KusWyY8c8CsrQyGAbhNqZzvbdTkp/uN1qsfcaxFR1L4CHKtkrMGKilc05mD
ocgm5AR+5z0eNOSz9mReplFP9uGME5x19Ilhe7+bTf2ptjtny1pinywVnhCjUA+NkOTZ4u+lJ3/4
OXgs2RqPRHOD4Zi0zeBwkVwOKn3BOsRKAFhkmJh2y/tHe+1oTzjTRHicBU1QXuV59A8Me/zdsuef
xs5dIXDSD523d2Xu72jyOyu0CAzupB7kg068dIbj6S67NcB9rg1SODTFp0dh0K98yoRh2amZjRlt
WgYwXcXojxMR+puefEt7lKAZIMWA+vHRzuqrO0ZYysgJxd3TFi5q0ybhWBq0a0Ulg8SBoil3smfR
2SUyHEKDQRs6FgJsoJz4vdAO8dzqaV01ciMH562rvYZtEOVShLqnbOVbQ2W8liNr0H0hor1SAVew
/FXdcjkOc83mZP+Yy2U3qlz2/gSud5Kz32Uuweye4lau5JiwubXKQ+Ey9aez1m/c4gF+0YwNbZJ7
HUoElSJ6ETINd0yBqfd8VmPV9u+GhuGazAvqX5/+N9tDo6thODZHXC+obXsuqvf3CSa6NqBNEwae
eeIuNvcnXM/jDEAw3wEVep0pBANKV671MFAM8F4JQ/RtvKSzC9P4mqZ4DDgnA60SuLEUYglvCCla
RxqZuOroKHCuJrqNPbFM6RmwYJkGS02G3KfrekXVw9ABnpDyXLjjjPFghB8bN/5YzP9dm38UJUcT
QlrE3oYWmNNiO/f658jo3iYOKzxKkFT+cQjqDUPvtNdPkVAvBIllrFiEJFKvbJtSXknH4vpIfIwR
f8NF3wblgBENKgRlCQ+qOnc3FTZb37Dx1/TWvnQM7HTLSFhvWPLDK5kcrMnOcKF1DSYbHMw6Qflp
R4hM0AcQWUPbG3IiwTbFE/v4qxZhEHQNBHPLetW3W0iWqLY9VvJ2YsOX8XDRUPJhEKFVaaYffjtd
7i11bCQWLH30GJkAVeqkU6AJ5+wufUqW9nkb1gvlIitutavgdvPXteKjMxQRrCGvpgZCOpeCWf+8
L0Iw7Tbtc7hgfI5/1kQ1HDUjG7b+kH4QMBKvpYVZJjdAefbWKQcZ29mDv85HznZvemBPEl8lU6hV
Qd/2vQdNhlukira5G03vBZ5DffCWdob6gqaKN3i09ZtX6V/j+BxBX/xBowLFczkD1hVOuretuVlH
mNUDjQZVpev5sZIV0Uemulhjfyh6Nn++IcxLT41T5DM662oKd77jc56EEFJK5Jto+zmca5AHK+mC
7I6guCUNLHdPKz/s0gDgkXM+LkdIY6jPzp9eTbO8wBS4DhU4kLAh/w3T+0FvxIHeN5scZTDWo888
LEePrUsWKapEfVkJRj/jMsuiYuWaxSnFGSci78espqOb43N2RPa+rIecJ6gO3E0dJx+xG75UmXws
Z/Gtm+JfeU48/UC6AV42knM8m3BhWviZ4z5LymtroENoJUtnP6fcFctJJEf+UFvR2JvtxQpZ1A9R
Ha+x+nJ415Qd+G671Qzgc9JZkf28SYLc3d8v2CF7Wx0EMwNSGNB2vjDsVyo99Sez8T5q3Ttkwscd
SMChkWDP6urPsIVGaHBw6cp+GT3m5KJY42eGbzatSpCfzoSZhTScdOX1HNqCQQoXv/TDwUy9imZ/
v5y7ZtrO24KnM2rey9ix3DU6qe+a1l2VTq2olnJitIjZkriVvQouKCeDXuKWbml1k/5+rdDhre7P
vOlxaafO9CA97Vn1QmMcj/2NKqKe/au5eIOnmQsBqbntqvNZ5GK8VqN7hR847+8gqvvpEqU+objl
RUM7TW+RzzfChKBUmq7tmmUpRByPYQMiJndzPowLljTAWMLqgL8W+iQ4HsNfT5O4ajLnXRBuwwKm
h78TMZe75X59QmpF6eoFeY9UCMlQE0o+ScHEdLoA1lTB/W8tjwWf/QEeaVVFNcycZbtTuzqgd4sz
SSUXHFFLl56LTly2GZmIkPJN2iElURMdqfdMUDgoPDxNuUOuBtXSsvEij7qwjk3mYR9bOFlpUu5z
l45iGC0CO4eXPfvptJmKk+3Bp4qXvX2hzZessj/tmp1KCOJ+FdOCduPa3+Wa7myofN56H3p6w+aO
o3+V51gG7tZcrwsZoJtLp3AsN2FG0nbLVrzIKRFczw9c4EcMdzBkaIP1LE1SE5G3OVzFm6VdESNw
YyuwXDY5OOD8N/MOi4a2mSXuswXEXsofFZ/cJs381xZjDfDcxwQCKlJ2n6mpUGwZIW+FjdB3hkx4
oW37LAb11i27rLxxT10PfzGJuEx7C887Hm4p3m6CF5OPweSkb4SzUz4YcyejrJW4ODAgNfsIiT8a
yxlJyezTMl6Ox+HORwLozbP9fV+78dLRaDBQsI/Vvu/KibqRj2y0LNJ/6/TqTuIrLz7AmI3fGIPq
E/R8u0SIn6Ppxcl8sLJkOkqDjI6E5IPAdtN6TShS9pDSe1jnKTkSfNqgiwqfGXjlPTPOWZdDTHoz
Uw2MwsiDcN8ZnEEHApk2gz++ZmqKA7/JEOFMLSN+vQMR6TpDgKRnow9GeNFmVizTnV48C00UJz9u
jZ7RivTnfd+2N4PnSNYMQrbJbg7E1cttMz20dLxmdEteGr75hCmTbNVs0eE4uz7CNTjX8DRgRhhJ
kmE19ZttZymusREFEOYG0IsxnN1RdjewR5hapix/MiyUNxXLN0aaHlGfqdJLyw4ebHsRlJpe3kZ2
i08zAk6FnuQP0uf/W6igrsMI+L9n+/6v/OfHz3+P9jXuP/JPoKCA/+cBQPMx5YEVcOGp/AMoCGtQ
uPDJXMMzHYNbnP3/BAra/6WDzyJGQ7cE2b//AhS09P8yaaT6qK9okuv/r0DB/0CTLdQUjjeehm7i
eSLH/t+BB6lRmwJwhgYgp/O3pjema2v20UcM1b6OtkZRl/tWRjq4C3p+Y84iOPdMU//lPbv9oRn8
G7Xuv3saLiBkPObAK8z/hBzMRttgBuu1PdFlyE1y0zt1ofpwW/0XSIsArR39tbZmrJB5LvBwtj24
pqz9//A0/hu4DTh0a0Esgl0S9oKH+BdsDyi0tIVUEOLCFfRvcpFvJkMzDxoa+t49DEP1LXPCm5P4
3/Kp0ZZmEyAoen9zWWq7ll39FWia/J+YGRD8/g8uhWv5JDrrUMkwRurL+/cvT2xEJSANtwn3bo+1
vdAVwXCpfDCq2DsXpKCsCNocg4pt6bFhc4nmG5ctiaeCgIlW4RvqnWpjOyy7oYqOPcjmszHmzdnF
IzfiaWjNkoaRX9yGyhTn6a+bvF6SBqHTBjWRskSKVfaaLM7xYZasoYk2vYeyqE8jeTWIrrSKWhpP
rkMZqknPOYpHO3qSdqTW/jjsJgd9vYbJ7RAZ5W8/9NDjWMSryZDpctcum9JLaED8d9Ctr/sm67CF
t7/60V/ZSHPXvGxKSeT7HnCDrTZ94hLBA5JWBAls3OgYYr3YeVjmg2zqT1F2INi+gmC77pyC+YCG
cSL95U/ZTaRDfMoztsC+RGxryRychzm8hFGfbj2lHPo6J52GSErxes514WwNP1249nvP8YZzhXro
0OA4wHhCI3liOGW6QRXmBy829nnK08qK37SzioNWA4q2Yv+rWz6QMh4vQ/KOqXYiZWmZCi+uXYcQ
CWTO+XpoxRH2Uhcw79oNPYFCckq+ygKv6ug6m8KXv91yvlV+dJOWhakyXCz38jF9LnP5MbhIAtq+
ZINc+UEDn/Qha8EL1Ozlxt4P2shGTImAf+02/TkqxK7VKNscNSPhEcSLNuZtDpu9W1JSGL79bFiO
szON9MCwF756D4GqjqcAfdArBBXGWpNUG20kX4YO1QcUwC2BZsbs/ohAs2xre3FAk9/jjyiAamOk
F2jpj93YXd0s/zIE2ZBdYVGVIBFftyTIsqNBKVy63436OTEK+u7llDykOoM6AjMyOyD/GNVygelb
H/WdlaGPqEgFqlHOta1v7MoCM2Fao4lycUlDzhgvCnfK1ouUdRNFOQd5E3NUTJhSGlQBiA0/p8hg
zku/eE2KCiNymnCZMaE9UJq3As8GV0jJYmfkUYezgn1KKmr7UobN2c6GMEhki7DGMBs4TNaxUpYd
3G01mo23RmguVqz7l3o6IJf/66boYoS5aUJbcLlPs+XHlOQEppiEAtcjCtyotbdNRALv/a4+atAF
3P9/v+lU+QrZluL9r4fcv8qWn7//xN/fuN/393/vXzX2OO9Szd6rxdGHsxSf3oAeDSWDg4SC+9Ti
p7t/hSPG3Ygpfzdjsi82nUYW7pCIqj39/UBjQEBZNcQt3L99v6l8I57X9y85ZNjC8JY261IzEHkv
f+HPnX9u749K/MxbzcMSerH8DXqL5fH+1f1mdpRnDUC/+dF/eSb4D+J9OBlg/YmGF9JI/zzDv5+b
d/c3/vk793un+5O//3r3/sTuX8r702UJKRmQEztB13dlpz7yG5AyrcbhqUXGx5BN1soUnDyR3UGD
iuSpo8u6RcB8a0NiFgY93ExRE2B9Ho7x2L8kov1VqIceL9Sbg1anLByiGsv+0ZXzm7DU747wyjqH
U+HbWL/COqbgnxQByHTHV5wX+gE2BPNrODpXeEh7gouehOaYGzthltC76RO2NHZrFowpHem47B7N
yPN3fal+5LnP8CLGQNgyJ439nPF9RDwayM9rXE7huSx/AG69kGeSBV3KmIv1m5GKX391PRViife2
ROtP/BU44cROc9gVxrNfYj6FMnvVRlyKJFcdBJbNF9OqdmygPwFKbuZEwBwh8YT4k0UAEC1b8o6B
XNiOJAIIUP4WIil2FPaiPtCoTesIb20euKZxCDsacvqgtxtcjeAX84LWFUwYOsDexk0K2l3x/KDZ
xheMRvu7VMwBFe1wZFvb7lfmRg6Tfwc0jVMitY1HtaFtzEULzK9yEO01CHXIR1RbSfSE3m0LMunZ
vSVTAMf3dXIMLme4rLe95kGUJ1ZqjO2bO0d7sr/DAPzugvb81QzFl5iRV+nNq41D5kkjbmpvav7e
z7jURUNSP8AzL1ZW1EKlUWl1Er+p93yG7gBQ2fas+hgMkMz6n+0SO+82ON0sN6k2jsN1VG/MU5wp
FmP9OOLEWTVkT/ZdxICPqYE2w1aEF0H7Ervyin1um9+8JY8KOG61qmsyYar+WECPsRv5y/BqkD+Y
GWr5QLzRN8gBFh68ND64Uh0L0ozcIbHeHfWz7BNQIJ5dIK9BTalV2rOhrGbX44uyDHQIjFTY88ov
hwgKJjNSbkipKNean3cw806Gg4XUE0xRq/k6a8zDZ7bNtokMfhiXQDZk5T65hSsTF0TrWgdaM3tM
Ume8iDtKjL0+60xf3fTBAYq31SPqTcFsb49f0jDNk1Tsm6IJ3WbbZdoN+hSpGDSPXQ4vwDPzNg3p
D3fDD+a6cyAiHExR/JgnxSen+KG3ncckc4uNy1xwBuuZueVrCNSCaq55cexr1T95wt54Y/dEVAAN
8Mb82aAGt+Ky2GiYhQmhiL9ZgDUcnXmxXgLO8uuHFGUln0R1skwuULguMx+8aK+Z+Tlpopu+pL3Z
81PvWE9T0X8bQstDnzqOpxgZh9ZHpFE4Nyq/Q2YzuZnZ22oJVhoYE09szyEbyUVJMlu/fQ/9RmSe
xmrBuSDzBXVR7/CP/Bhli34GPZMocR4PrkQXqrAtyYSrWJY8Dz4xKn7fM4nYle7FseqHMYWJx+WH
fOzR3xiRYkx+0JHcwMG6ea68tQ72u5EBP4XTd8KjL7pwGb2yNPmY13rtKD16lPMw3cYk4o2evMew
aTeMCV4qj4iCOokFyyT5GVhAntzQY3WJl1DySG1G1+YizIaZIDdzDyHjPdXRNniIBVOrodET5wwU
5LYr8TFLKzk78FRc4NpOn+zjcTo7HYphhJ3nMifTfO7VqZmfTBJU8W4BMYjC+kdtZVCchPGWdhgZ
B2G9uPPJoyXNvD4mgpHMoNT539ydx5LkSLJlf2Wk92gBJ4veOOfB6QYSERkBYiAGYmBf/w68qjtL
6vUsZjuL9HQeTuCAmuq95377g/7BOEto4RP5JSh9yVmgpI3TkmYqItEwHU924P8q+vwFKiTx9cku
OI6qxICWe/HKioLs4mWZrUM0GPJLVhGhlxQjq6n5lut1f9xsZExPI9JaRSkfq3m0mGEiut4rlJgD
pBowK3D4v2gUMVtzlle2pg+UkNjyTSry4jIVwXgyB6K143y8mAyhWlPDHlkRrQp8itEV3shFUkt+
jSbZTVA6MP1UYbOwSaQKff3H2yH8HU9WVHlr0HH3tR3uc9l4Z4Tw3pkkKmKqJmPYeIiIEpmZTF45
pGHCGc6G9ph4Hu9wfiW2Tu6o24Q5e1WPj6/TEYqh+OnrCaSGchw+p5+onYob+CGcDDSh7K776OOa
KZIIMr74EZGNP4Rn5Y3WmdaKmPi/LD3edZufA0nOXdADW9CGd01aOI1DIDoWwVctEoRcL2+bJHG3
RWGfSd9cVWRFXHz0zWvdkj+a5t4IzxoOUxvd9KZlcdBrrYuBF8sLs+z8qROtxEPKvV66e7Ps1KGH
9WD3RnOJBv0OKbG+9/ImP0lUbjGNMx5LyzOev0SZ5+kGZDShVWY501EMLINVFy6l0+3HGipHnhDy
BR5Z2VWwZ+ikLgBAChA7i74IxaVJ42pnjNVnUkYHyw7bY5D24hAM032o+vFiYyI5GFhqolz8xC6v
MRBbq+n4MzlblsC0dukdcTYIsqZodF6qgv2+0zBbN6sV45U33+FbyepBsvYbu4sJLKgT+o7j0niI
/eImE0a4L6iFl4jTwxXZbjD0EXFXxkj0T1NWx2DE49D6/SWbTwKz/+79xsbczYbuTs8k9+APg9MZ
sRhqqVxsD9aNHobtBd/zZxAN/Q5djDh5dbnKyUffh+b0yy+HWyf4hFd3De2+nsDnZECC4cJYXs82
CkUFTT2utSLlc5BiRYdpSdryT/tSSn41tuv/XL7ebEvyuhioc8/4ejsL+T/v/1+vbGgAAhMrFwU8
jOXVteTOBqnruat96v968XqXevY5Xc/9fuz1Yb8vXs/9fiof4/5qyKqSmow/dH0C9t+O1vr7v/m7
/pvn62/XIT3B6PjfHlex40/cUpDuClz498OYelXEmf7HTgZ+ovnDWPbHc2n/sZclZvDve9rxkR61
vae93RK/+8f9/3I7A0AattcnFb4L3+H381+fTyn1DjnVXFMq4Wgo578pKmDu6+tZrP4IBsynDJU0
48D0hgzojMLTyl5cJ9+2ZBjdEAEHf4bhzdJkibdPI7TvhSCfpvD8ECxZ1sLpyW/jNLpLBi9C48NW
TeoUjfW8XEHCwIitmB7YbU772w+zs5839UaLGyY+88UuMrIzLNd89pANmx61yslorOdUd+ztZLGU
zhxC6eysd+TKddUO6JSx933fAtOHFEmvH6CS9piOd6qrs1MaJ9lJxuhWdItjmBG7GIybDrSofpN6
QTvPU8YaDA7H0Ug3gQEHOw/r4WnsDk8sxKcTSs/pdD3n1yZFAiNOADjcYMwnIEAODcXDnoSkP+8W
TQaKeQAOG2GgqyqsbSV5JZPzlpCjg3oNTyTcyWDdCL1agKVYAVhEA9Si7MdHwPAujE7tfGLQuyDc
Em8Ko1L4F7a7yi62pp1NViqHCAD50YxuMw5sfEY8Ict5Di9TOZzYmw4noAGPTB489svco460/iS0
nrhcEWF/z1z6QJ6Ek+9ndBiG5Nkza9hpPsCKNAQiBdj6Cws2UDElF03QVDs/to/5pDtHrWt3YcXK
cEI4wBQeJ7E7JB9hNRDvRS5sHbjJNmIQetLBLsGI5Nz1xOpH/RQ4zCNMsA6L1Ek29H40i6+gA4tJ
N36+qwR4saEzg2HSD5xjlRfu0bEMUCo+3kjD+wJbaJ88p64PBYwSbb6k5i2F9QV9SpvJ1e/rGGWM
xO4uMKndy4KqN51y+3TdsK7n/K6PNqlDfLIyzJHCsT2pXrmzcss6BX1rbUWavkyBjSI6Wg7CMXB6
cNP1dreX1mm2C8bZLJrmrSR9v47IaNw7TAXkWLZHTR9qxGCaR6nlhycTRTzyYM5lke+zAEsgPuXy
jPTfaxNwgcohw8XCXQMxr3qZlHmo3X5aIywcF47oxMk1M4Elo30jzgiujIHTh2sjjcx0F2/XEuZm
evL+c8/r3a8nnn9MXYUTyYGLObsVrS4PVvbIkTiZP/c4B03lz59hO2/01xPkE+WSJGvJsRWpVUxe
0xT3f55okCtKKiAu/3FW09JxXrUzydOm5+sNan5ImSrUE3+54/Xs9dmut18vejp6c0tYxh9/5vcN
v//q9brfF/GgweBXlLy/r/v9R6XV5IdRvVipz4itjhPxl5cuI5clgB1s/vL6fv/F3y+vur7yDDP9
MpwF89dbeja4wE7Jz53f+u+//beX97eL1zv/7WVcH3u9HxmkX5mqznUaYjYmEobjLpo6ggkfhPJO
PurxVV6Derfx2d2WNJxR9VuvUDi0S1qbkHvo/Kyp0pFK+LFzJroOagVC8LAMjhZJn3qtAZZBD7K4
6qDh3RiHMjPNE81HMownd0dVT3zghJfhpfH0LfxbMpJr8WVS566hGQbspFjp2uRzLRCbLeyIfqzU
LdJrnCZ+94ttUmYektLGX/f9MB3sxNS3eSvZgvGg2cp/C4tRR0Kavcasa7Z0N1iOWgO4Ed8z97yI
Fr0R5SDAfX+jGbcRA/7zFBbvuT76L138IWFkyHowbvB05XVXY9Hp7oqO/WzbgnMYWTwxfe7qtSjE
W6xxWJ76qT/ZFY2kXllfym6+hMrs/dzpWHcpw+UWx1Vrd29N6N/mju5uSIYh5Kw5psYL6zTnmI3Z
euI7WrM/ByxXGrRU/b48Vn6/1FQcPIQO8+uS6TLpfYh346FahWN0pO4P8RcQFhs2LJ0CUv3gSixB
T+EtdMQ9KkyHDnqcL0GuiS2JLc5K9s3NUHMVuNyebvCwNOwmwcRBKrbZ6J991by3umNs7JGFxWRb
m0S+TqkTYcAXWz8w3Q0bybnvOfyXNtK/ykw2Xj3caF146UYaOvyU7QOacOJSWYKRC9O69Z0OJqIm
QHqNTR9ccBb2R2eaoB/faK0LKk/HzwQn6zT448Sk10RZkyvS8N7T0PVPfTfKR2KuDy3tyz3adxtt
a9jgkFXOJtYMsj1k6d7gMwf9ngOcI0hj03XSuTfSiKBiaBBd6Z570i3OGIe2KZmeh6wohlUWxv6x
Svpvs4jGLSfWmjp73A1tD7SwQF8KnWCCu2SCDggV/E9Y73sKkhLOpLYWLInXOtJskmQ13AB2R2Dk
OGl3cowvyu/V3i3AhHZAgpeOkuauHNMfO/bFjW7D+fTZoui0WTT5+m024soJtK7fxOjZ1irrP1n1
Ya1zp7XwHRNyFboSw23/GMv9fzurdQlX+svEb/XRfvyf76JN2vHykX//6x9HLqgvMf7jz2v3v/71
D+OPB/17XGv8E6OrYTqM/8iT+MuwNvin45lksjgWYzImg0zg/j2sDf6JLGpORtEZiJiGTjLFn+lv
lvtPugKoDR2DvIw5Ne7/Jf3N+nv8Ap5LwukQNVvzMNA0/0ant1wrrmESRId+WKeMfJg9VTAklIsG
v5ThOQyig+NNNWZ0+zEH5LuYEJrt9OEu0bJDqvUDa7lZyMmOfqN7YTu7xgao3QFaKvCVC/tKrpWA
XzO0MbFIHwQW13U/gK3T2byyUC8x1Cbhvq/679rcJIaaPv7ylfyXWbBp6//7ffJJObqvm4xbDP3v
0+CBXE9SLn13T5lrLEmB3QxYwyj7oESE8/Ik8a0c3RHTmGBexwAx5qT0bcSipFcLnG2FoT8XoXWY
HF1ugWDjXxBpAssuYD0QruvAUgeWLE9u6zVLQ5UPCB8+baqQ2+tJlsforkAprsMAyRRRH3AE9omW
I7/DhUa3sFjnbgdJDaR6f8RhgiVEY0lA2sV69Ki69NDsj0EjIl67/SEsWa1qMQZrXu+jr8XGgaBc
40A6FnAIDJ16oR+uJw0EhwPQUG/PvuL31YFH62TKo2KdttaqCUxCyBNzOlxP4oQCPjQChmQqqw7X
k27GTlhheDckJQxvElvArrl0LMrQemO275nfXRmDh7KjmZQMEyIaq1dkvOh+YhNvvOIzKwJ0aJFL
ErvUomhbuMGFJUSBblvBobBU5YA2z6Yv+pMkg5V3mRjEYepjGOM58M6MDABZ5uHBptW4BprBQGG+
OLV68JeT63WapJ1rj95OwtvYgmW7HeZ7NWx+TdSrnTngnAdGhXgrs5KFALm89shgQgIpxojIaw+f
QGAfqqxzDtdz4zQZh+ZFaBXqLUNh88K5uIlmWGxWIW6YAJ2M+PAPYcCKq+HnsOo1nFw+/SQG0wgg
w7b6MAW5xToQxwMq/uYwWsYdwdHGegJbNYcOnQKwhwsz7uT6eiLda7+/TI6d5iRHtNvDRkj1bEVc
dT2JIvBX5LtoGyIf7iaIANjxlNIO1xPp/xhlDmMbCw1BJO8SLw6+rJPrsFHBxUexO03OAV4C1EXU
2JhEANvUE57EQK071mV1WQNfbUuYx+a7777pqoGjGOsFsx3VHDSdtyGJkEQ7qj2XGsst2ZOw1ZKc
Rfo0ixHJEQmf/qHujv08BWScS5BPh+HDaYLnwE3zTVik+qGZrvwTl4ViGx+B6bu4u5LHCGDkErUa
0XW3KjeSA9Kqc6byZFsFVHmQe3ZmgI2d38bOIwxvoUHkyRfkzszkW41+zNCOeH0zJu8MDJVWWSCo
RyqX8F3ZyqCm8VGXOZ3YqpmfYjG+Oww63V2johYth/KOqXt5kPO0K9bcAYzbC4+fPQmsaCagEwxS
1LCOq2zYtaOzZRhrH1LEe6u8i42FTm/0YFYoAVIbxuZA9d0cRVUmK1O2z3XSfrhTph0GGKKTz6wK
HQO8vO6o+jjbknH3EEn0B461wjokN8DcnqocWaKUEDSalrxol3gZO/fXDrF+mMblm9VDBwbAd/Aq
p9mGUVwvYw3iMsQqHHRGsDUtgz2eURXPBWKGzSCyad9FX+UIYaOaT7Lgnh3HTCecyKbPAHVed5Qc
MKudnZN1XDnVdhryu8ZT3irX8U7ZrF7WefGII6GaFzHoakqEosKXNQZziOv08LWNJbMbrbHGQ4nf
Yh9ET7EcrMMgiqPbEm8dEao0MigWODWF2X2nJYC0KUJGYWJUMvp4o2XBa+wRYk52ArOc7JmWXrmP
e1oZY1jBlfKsP1y0VIQI5FL3o21oISuEtoe40sxlWonHHmeXX1lP8CkO0+hr21ZVl1JVYLf98Hv0
HuyoeA9bdr7zEHHezMesOGRIk7dgU98L2ODrKoumQxTYHennXr/yooZNuEaU7068SrMDFmq3bA8q
h3ObhTjqIThhYzNNt9lEjfkcwgncsZ+496znxgAXiNa5gaVGw5EN4r5jem2ahIlPJjQdXsxaFnpM
b56VAKq6fVCrXUqo9yoIdW81YTa7GDHGw9wwVmkBcBtv0MCXQ0vX2SWywiXjqFn7iW0/mMxlPZq7
yqvbvY3361hY99ms+SGo4JzH1pu9DdK0w48vv10qTNvXjFXUpGRTDNU+MArn7DospHOF4a/FsSPQ
Ei8kj7DG1sPlBXXNSpjfhWKiQ1LXmDSZvlqmITf+4MF2Fma11cfgc0Bvk2givGMkoBY6WtxV4HQQ
EiKWemJf0dbfpG5GwAm0G/qw6MfMYlcT6NPKEQgU3S4jCG+yMBOrMqleTFQCLLqY+VhjQOI05Uvc
wfyvkSlbETpSbdDkOieyAFcWekVB3FbKMBAOB41wvcQkFitjV4YTJlsE9KISNaDmFWosb2nJZlhP
ZM1mDtAXpsq02hjzLrOg6peBsjfdBCG0nJk5eI6QcWnandvMt0MiLXNAkTAefC1bae4XNBH+lyzE
G9NeOS73x+kBKrtLRrRLLGDgnq4zx2yWXsB+i+bWsq+Kt0SnMuvviUKNUEaB9o99YNquWT24Mjvb
DF5bxvTL2rfrNW6Wzbwr2xBefTMQH/BUoLY1xQsrYKo9t6ddYjruuqvr26nEs1+SEjp1NOMFi1WZ
rnrPAK03qDtdB2enKVkeVffutM5zkoE3imwYTaCYYxp2QlthJMqWMpi2ZVQvmkT14Gr5+mWSMr1q
XcbjeHRt2OQwexpxqqjYXrLyxonvw7btb/rIf6uKpl41E2jQcWapwN0NvNcsQGVkF1qNlsSyiUfw
J2ad3mtqBmARyfmBReoatyPsyds87rd2Gb7GEOG3UvaPVQ8sy8IBnKHmKcekOQlfJ+6EioyaRq3G
0o2XGQENeDULd8+KjRSXH0209lGBmEnbcAtA29gj+lkXBUxwpAjlR9lYsGDa2X7gpoCASqwxjgir
bZQ1Ajk2JbAK6RZEUXvygopDyKNt5uYOTxxSuersm3wwSTorzJu9PxNth6BfojnpQWAyMfLHZx/m
gj/ArsNMh/KgYTt14Fy40jt6sjwYQfYLoPMyb6bi1XaY2EuB9cEuz21m4ILWmgLVhF8efGERmODF
7geBdBWwf3QHKPKQ6dCqrkUFGbIcT5IMgC3l34C9YCbtcAK9Ij8DmKhaYHN1/okyNV761O5pA85U
f2BgfCcctCQBSZY2eLUsw9ndmClRTwGmA2k8kYtAnRelOzI+VsNYtPwUxs+JDins+3hbOAjpqhCB
sX3nTebNVHjGLi90YwmpUCDRgEYRFrtyYrGshpQFgx9i3AEk4FvFN3Moo4rcO5KLAJYU5plextl3
BUEDLYkhbYwCNVTvQ+ZTS4nXET6+5qUfbtv08Jisfae1m5aXvBIuFr4oRzRdhsgd+oi0HF8hIJO6
QoGyLxSQkTIxkbjT9Fp4mRIrsy5f2vHXWDDSjwqiTaoASUNBDGCqKlwqw/MweK+FDB9KbMhAC7rP
FgjkxptQpgfDM+C+rTfY/s7CFZPE2rJIYaCIki273rfE0S6JL5FoL/KV1dD0Ze5MF8N2fMYJBkSO
tt3gBsRBZww6zNr20hFkFvEtbwo/KzZiwrNZBXAzyLNxnOZoTdlzVeGhs2xgkyajVCOa1nYH+bmA
4zsUZnE0EFnEgf9dqo++MZ843mxRrbsr11E/0uz21TSwvSZ4rZtpqvfUnD8e3YNNlBc4X3IkTW5w
DsroqIm7iTL7HlYhZWENdiOZ7g0zuU9nDo+rR8Q8Ol9T8SZVmyObpwzqTEhNFKaRI+/jlIZ+pj/l
KJAWmJtwHWYR30b6UunOApMgzvXIn/ZF2pEQARU2bnMAgPpkLqpqQVgn360xHTnuyzsGo1AKq0ik
J1dan70h7mvXopeHZ3crneQcokSl7+zemq3d0+wDRIbjCwoA9ZM+9Qx0o/2QFtVucgM103NZOFWC
hCBG6wvhgLgJDQwoHuOINoaZISowHlmFpcwnl9Mi8XtFbxk/e4DtdhbZDzqFZOSnT1VW3llO3+9r
47YX1OM179mpLQ8AgHcJapsQ55IRhTR/TRUGtmheVTkMlQcJh90lns3Dmojbbz0M1rSyptTAs9S8
emWEEINtnzSUCgL5uo5500Nub3TiiVatPmW4jIJ325LmuYkADffEiJQBesbsphiqZzMHENE5Gobc
yGFPTmuAI+a30sBdBGh3izDYqnlUJltc27pNQmeg3cehTvYlITRbLajzzeRlcFZr+1FU80c6d05x
UDahHBcBfXmvYP4mBOQdrXBvSs3CAYz5daWa+kIIWQ1ohAxaMzE/Ipgaa8swb4qJvZcvjGOlOU+Z
CxS+9hHt9nc4Lrylm7GXsDMzWwvxlRokXnWJ8+bYqF1nkSeF1Qh8fygPwCewNqM+mwrYviDwYCVV
UieF1nbLDWszlHl2h7lnMUVUjpGBtzlpL1lhUQqOcqkNP2pM3voEZVsEcTCo6YGMzUHF/RfaUbnX
xl1g2QkxLk5IkFa0XDNJKo9hPxclBuFIos++VBOfcIR8lTO/ULFELLMSko3aq75Pl4FWYTBl92ca
pG8oEBzlTw9X+1HTqDl0E5tfs7eiloo7d+stpKUvB+bWGkrKrYbemQ6AsyaVBm2Bw7TQmFzGWtNs
ch5AxJiEksxY4VolJDWFfozxO9lbZpLSJOwGZvYGUe6OhcgG6fPSy5kuW+B76UKKbctcftsNmMjd
oL4jbOsJRR8woQA2vxAMpuS35apvk7WInddEjG1sb3zvBrhcTerxoyf/UPkPCSjhTptt2R2vIasL
4B2EDGnuu0cFryPbXBSDB74r1F4xye/ITrjRMq/AcFk98MSUTSk7sMYXrzoxKHI2/xlDPax0nyKP
DNR4AxTHPZYgJrMeK240HoxRM9f8jAuWutTQ0ckVpAOQqoFg2IwuirXcMu2lWhSIvmUMaClNXVx5
yMfLqoUYw96dtilH2WxEyBX1BSo8cH+B7Bam66ercsCiO03yUccvu3Fzcx0jRluqWFEDhtNl/pfv
syAJ0EcRlBkXUmxa540OIpsrw4N2xAKrKEhGBX1Zj1+JzOH4qpXHzK/8BWKxTDKfaxAqUzHwc6As
AHdOXOxK5gTQyPmDFNJ88U8dVmCkkLNePGMFbtLF1gUhOA6CyZbW40ILzHd7AlkVCqgrfSkPQa9X
PEXwk8XiQSYES2XfGr0AzKCzhMoMV7Ht3BLpir6hQx3nMmpZmLm+p7Z/Tktv6zvhU8DAeD0EPmRn
ES2tOpwhGuGdVnEgI9Fn6bAsWvILvwGY/yvUyPGY7gPMeyo1DuFYUm70BATBimDgLJqQONQZoELk
1aLd6WaHHZvGIwfHr8RAh1ZiiCEBsVKs/03W8hwnomEYduRQQo3rdX5spQ9DLAyX/YgtczCZPyM8
QsNeuc4GG32ysVPLw1sfR9uwCdbSyvVF4MrPwOQNa3FyH86/SJT1Obq8FH2dsrZjGNM+MTkgAUmP
7OesM8R2CCpIjNpXj/AeKth7QrRjAoQYhMi5dhCCj2f2IZ3SHhwkmGiZ8scxupGuvR5y3JS4j7lb
vzNVeKmHkIYdcHvhW+9CUL9uJoGgnNIi1qp7J1XQwxFdw60hUzMciA8QePUazWIdcqz7aTNafIBU
+U+DQVSMTS6RP+PToRWg7eW7qyMrW7XsRBnpAJNhJZBVAvdzORqrPvyhruouCMPuqzaMdpkIxSEP
glWl1QdVN7smKE+mTTWfYUjfBcb0ZFXDQ9gkN6C1yGF0429p21u3xPfYj869k1XPdmzfpdjCHPVc
OvZNo7sLNZuAqCk8cFhIfR5ai19LR9Uf5+Z9Xq9E6JXrAtov5kdw1shD4arkBWM1MwvfQlY3mkpo
VQ1Hp4DeH7ffaM1YtejIL618r0pFLmB7o8+/Nav8ruripfRYSzAyWjld+zWVmkHqkNkuWZXftoq5
cBe0j3VhPoXGg0ZwMCNCjSCu8ewTD8m2qOwlWw/jHEgQi6gevsQkd97kEUQD8M+otY9Bw83rofDm
l2F9UrAt0UeB6miiV8zf+1ElHotopRN+lNyCh3VT98fsxAXYJ70yI/qIreA2ZMWZECXpFjaqsxzW
Ee9Z69snt0xJoGBH7pMyigsM0CrfFPlfc1BpBka48M9msDAGIks6uyVKathnfIoXqZ+HKDH3Vir3
gjJ1iQQhxFcfGBtPHyK0igQr4u3YDFD5qb4OrEAIhSCuCO1dM4IOzFJ/OoxUkhUhGg7qNDNpO7r6
LQYcLXhIWCtYlc5ROn3WQMLtEIoh+UVZXFfgeN18VPuhnvyFbOQm0oV+ExUSU2PuLkKbNBj490tQ
CMuZoY62kRxKEfErzQHKEnzVbLLJeCtHHfORFNVWyOJQenDKElPQTdebY+iSBEKJTQtz6r/yFntk
p8TaL52CjiRrczf3a1oEKdUrk7n20tvVs9gYoGBYeBvmRk/sZ9+hogE6TEKZzLAfY1a3tOkzkwNw
KjajRdIV9sJgKbGZdaoJcBMi38RLk+LE1Zr7KkQ56uZx9jDoB3ZEWHsbVPhz92lXleV72eZPQV2S
mDKWv2xq3aV2l7nx2ZApn3SB8ztuu+Hkx/UvfABgDBLb2JYjEr/KEt45pMin1po+hjwY9lCm7QvU
YkpUf7zNJ3s6Bn200nKw71ISsFrjwDRHjiHsQfPWv4ljMqqx5MYLz9K9bSndZA1FDzn+ZIy7epfl
uGmSqaWXZliLGAwfgh59p/f22VRC4lr5seIyXwXM5skip1HZUlryvi2ati0OWjmk1NO0m8mONJd9
+WjqcPQmO8PxpOFOybv0dtTwIeNlfuzRuq1KA/QK3XFMy263Zh/nL6qCx8m+X0VFSCIC/GOsZwCr
SNJ9CMw8Pia4ZeM0PUjMukeqZHZfo8J+5NWfST78krRlDl4B2FoS9FMYmBqmTm5kqDtbz3V70jW9
z9qp1g3SlefCty5epD4Hej9HwupGCKhWsxl6bRHMhvjQ7AhyCjEW+XWTnvEnL10Tei+d+I9U4Ozp
zEHBmwmnU+Pn3+noZCQL0pUyfVYEdgghQJPZXaMZAKegJdq0rzciNbItb2XXQsy572t+3INr7RMi
ZS66Fj+HhZYQ6D18IFKoTnWB19aPpFzZg5OvQLwtLE3Xb+J+3I/D3KzEQw0JBLVts0b5Be6ppoqz
AKgsxtG6SSoP3IKJed4xvGGnPOBdeRys7Z7wmDS1R+D+TNWJjkt1qe6SQl9jFdhzmKhWDnAtooL3
Rf1zlV3x5f0iD01u03JimBGQWmloJ0/vkqPnv1rMRLaNoMT3tGo6q8Z5QiZb3sDSKCxzZbNw3gT5
VtcZJ+SR6NZ9yajJjxt5GLqaXyiEgKw9zChCCk73RGu22Vg+gptGr355arwn2Jj0yvjcTu6rztFD
2OpVaIOzrXq+Ufw3rLSHdusm31Wb23fSVFD8kvAQ+j8dkoyM1JiFg8eAArhaDNCyDpE2B/okBM9q
k7q3y+iW1lG/nW1us4jyoQBgsXEmnxwqKBtIc/u7pk++E1HsWtZIq2DkEN+L8rlPYhpe/CSNoPko
hOVv52nhKukHZ03y9yvqyUejLdqbcJCAn5AKKGuMXqOQFYcu7Dsm/HOwZAxJysGODz7wRTIl2ETj
SzSJI8qKEPed96YM6x6tL/YbS6O2G8N1r0jOpoJQPrVhVHiY0wtsfJbeswbK5+NEtzMRiu67HmUW
fUwSuTRyykAtxmEDAF7E69oc4dIb8ZlE8p3jYOzwJSCOpJzEOkNnDz5m2s0yD9kSYVxnPdlYgOX9
6uIcNDsgPCSsajbBOYHT806S3GLPvm9sfDAeLXB3Xk3GgvjRSNqAtsjgzePm29Z4nXEqN0gtwpWr
2+faoBva+dMXemEQqD5UurAkkKl6tXsCKsmqSFXuEiUpHPaJTbyzlXvr9GPJcMkmBcpIXQZ5BsxX
QVUeFzN3YTlF5YzQI2cc1AOyF9wazOwMZY/068QlnPIvFlcxQYrRxnODj0HOZhZJ8LhdqlUaJene
q7+zvkvhWSU4acyg5Tdog80Ob+vcsk96VdwLwQIPQxc/z7S78QP1DgJ52TVEjo2a/1KBWy3jPj4J
pt2rIGXaiW4GxJJ36vKqZu4hae60kDvoLd0Ils1zMubWj12y1PAkdlY74tcvsUl0VH+9PTx6zjs8
+UuS26TjWZo6GI6dLziUEO4E6TMYgZHojrsjgIHCq2k22Cv7fTvJgsTp8oFE5WcyUHbBbJ6ksZit
sPLCQ6I9k6q5bz/HdGdNbG9EyLjeHQqxeitpVb/Enc2jG7Wu9S5YJ+ACL7ku+2Pb2jB6iHyNe5cj
PfE/MDlOuQGtZ0rKZh8j/1yZSX/fi8jdi8c2E9M6xS5CUnh+DNlINq1OKKqDTfpuBBoBrORJwGXd
DQl5nxDddHyi5dY0Ac5w5PuibJhWrY+yz/SsO4ErAf5iai0SgwpEdrDcUi+/RyxKce8EFahKVTPW
x0dZl+JXZBMkVLTafZu1Hp+LF91iJu3XfmfQbEwdFqZ3aCxBeyfSJIjLu0cstB2DZLrYLAjZaatl
Z3vewfbMr6KnUB8Gv1yFphm9iPamVj8htfndZBbBpdEmYvbClpeNLU7o2BZNxeZ2V85Qyg4sVBvS
luthDt0o3fjMR8RaidBuGtWpJRX/STM4PHfEyZwrKXYuYDP41SCrAH4bUWZu+8LAHya2tUlcJtYH
Ura+RfzRe2Kf6/yaSCO21hEoNq+0d1FPDaiM3t6OZlEv2NNS/Ke5tzWQh8W2CKBMpVCo7AYWpm5s
1Es6yZ+iVpTIRCRltfUWOGXxy8JD45C9NdblOY29FBGc2npEJmxrXD4xeuEjxrKV1IZ4MzkeiyLA
uh0CUD4pUoDYXeQoaJZQONxVV86cGZRcWd/flyG7n3ZAd0YK6izZZGdkRZ/eSIJQ2xkmaDOYJ1pD
Gx6gzQaI1slxo3iTDvlJKWxuPgsHxhsDGS0oqTKpuqMhpq1Sjjip4bUumgYPhFZgD03WgxvrJ5GX
0TLP6evJUkVwifz22HcabKXe45satXdaxvYBmtudi3Nz1fXTJ9WGRuLBR6ZcIj36eSpUuIcIbtu8
7u5XCA63wk45+I1GfmfN9Y3boudo6mQt+9S7uLTLQyKMFmlnZTdDOHn0GNptZa9N4f4Pd+e13DiS
bdEvQgc8Ml/pnSTKlKpUL4iy8EDCm6+/C1B3s6bGxMzrjZhBwxFkUSSYec7eax/orX2Lq6bYehXi
s9jXKIkx/TB8+CkwIk5ebR97m04wT1/vVJ4+gVa5Tl3SPQC5wh7j8eeMy+kr7Up48mmMr00/Msfj
xyzYjiH/CgY49RMosMvM+VOOQ6Qd3m5+TJIjub3BPdZjfvugqzBlJOQmsXY6paI7fjXAqk3NAywY
/nwGX+kEzSe6PNvkXlHrYkORwFllZltczZDSiYefEluRiA4Q+Q903Wkam1S1cxIkqPPACjTyNxnn
Dw6okU1tVjRf4ks6GMmzR/xXNCA9nxdIc7OL45FTSdV4E2KXpjsXrRjE1nQlSbS1JRWCJaynKpjM
4+8k1akWxXnyfOTaXrfzlIudz6N3G07WlTRp7pr0FVEN0ImoS/3cDM4n8vvOMg27TRwGD7kTZx+z
lL91Q/M9d6OOJCwHHcnc6TToV5mda36YlcjjQ0WLEOc9A64Rdx13ZqCvFE3yc+tCXY7KFxKVvW0N
w3BDpS5rJTFXFL2Q3u1LxyW8gfSLddQTM5R23srykuGamMQaDFiEnWJ4cEVa7JNa203S6gHZjUcG
cT+Ac9G3pI7Zty1BX5LugasCAEOuU2wV+cogGBmgVFSIbKNHMRlNe5mj0DW7+B5T81OiZ1StwWYw
TJYU7hqb4pcLIVYNaAVREJJBBJ5XJeO2dc2jrP3yfllg4dhGkbPtHCs62srGjGqF+h4PEVPioQJr
TAT1x5ARFbahfK/7VHFKXMSEbPngpGrrOqSteQlxLicWJVerC5mf+k2/EoSQTY4lL1bGVCDPq2vQ
lfNg+VS4jJ2Ghg7IGBxEnps7Az3BGExnsoReg9JxLmYIwZ1Oe7oK9fSLcOwSqhGpzGD1R2SthD6a
ffyxoLE5pom+LTvzMgzcmApVHrXX2Ea7obSs21F3xnZU8+NuWj5fMog9+5R4qqxW/hVfF8RNcOq0
obvpycLYRJa1dQnaxHvGPPdNAAo07VdlMayF+arnpCqMbpvhOBOnFu6bsCAcR26WITL2rsA715Up
SoxvWUkOWqodnEH9BDL0Hayi2JVggrdgNGyknJiM2wzOcDgVaj/xaSpM52uaSYQ2GXpmBKFXXQNX
VCFFyQPvKBL3LY8iqkuNvGuzKXiGgmnEYEMZFnNnTD+URt3fI/4ySVo1neCBTggzulyQKcJ4wODG
Txt2W00BIm01FwuLcVcQNLCus/igTP7oNbOFGbjMzw+xmGuwzjtzACA1BdeWBhnlu7GGbVIiD8wz
Ghwlucs9rKqwrc/BhEWDYuGqhc+9qUJqKKrBaE65O7UE+PKRKHizHXilAGRNAgJpA9KsZnig0dnd
VcVTEGHWlVFkH/S8JcB8zN9c8WIZtIZ0rAVFCrXNz6luUFeX8RGEf/Y5S8GjIg9gUDc+MeUneSqm
G2NIBA6VjyXZr6onT0C6j+sj1ZZgY8Q975npnHqoBNjEnQ/MkVHYJvr4gH2dsI70sahzZkpDeAqR
8+FugC5q4dehC8qk10XvRxrs5BoCQpQ+boy0eXMToR2ALRL0HWkPBPKA/ne4704ZZTNduNvCVuFL
5/beWqjp0R7qaGtZPirMokP97NQM3YDtZG3kH+aS96AIYo0aG0gJc/tU5oeuL8Ba2BURJOlIXqPx
mpCdSnoAghy4uyP3IRa2DhGvccMKlaMOUASPfU9tvd7gtkGDMS8WNQbShG5ap1CYGcujMaqsGCm9
iUoJmyGpRVVUMGANmU+hDsvJrQGSWdIX4tByfFnUQxnsGk184KXT8o35i2JZzCl9GvU1nLeWXQHl
6LKT/QETg3aKbIRDqVfsbCCnPC9BsHBHmx2jTtLD5IabMjEr8wJNIQKQ2NGZh5HFMpCBBR1Btu+L
17Th3ytm9VmuxS9eRfRi3LnT+y4pjX69qFH/30qgpY1m+T/gqtDPFDmK3HdZ9CKAXh7yp/4Z8fIf
ug1lyBEeulzLtv/GVRkGKCvDdomiNUwhdRc40l8KaA9cldBdoQtQUv+IqzL+IGVIAHi0hOFIQ/wv
AmjDtX4jNOmSmaZlSDFLoem8WTMo6RcQUlZ6dT2gg7kIK223Efie07IYhmQ6GbMi1sQ6T6ZjQKDY
4nEs/xINv8uH581oSj+iowuQJCXIam4i0GWNEiqO3/AdPbJgUBDp/kkiWfSQyz4qFyBNliNamZCf
ZIaw0GMcwcX4EhYdUevSmDvSOQT4TzpJNmbY+Lvlu3FbGHX913fo/esEY+HjAlxZSCULmCSEawBT
6Z1iUmKdC5hrMWSK1GlZmCWxi1TIK7Zvq2Yqv0UJ9aWgzmkZLYe7DkfK+5lxlpPmlCZgTuMOl7e7
uEKXd0zQDD8kNhGKi5Nz2fd+uCctvs5PAxK/ObfMmfPMGsp9DLD/2kyXpLNcC8mgBmBe0AHPp8TR
EUrMzfB+4sd9WV0WmjSakxhKmxF1DrduAiS5LmbCy21h0PxYmrqogYDLwo2ZENwBJvM27dwdDmet
p9fFTJMEVnAq3YFr5Idl93LC7ay+Ml+d3gJ1CBxpN5Ylo2iU4/ykoBec14y/1yKAF1QB/vGwHg0+
aczcNZmXG+SQoDNMGoXfZTlx2WZsNptmb4duV//lmrk1m2THBvVDOjLb+u3Z1fvhv1/Sco33Z1pW
b69zeWCGMGLks4YEZ/ZwCuN9TbMb82Q5aYZ+dl5dDi+Lcko/0/bxt7ddy1o2X2BZc0qa4nkRv59x
2397gFMb2YlhTKYZxWnIBe88eGyW7+vL7tvCW7LvluPLzn+5/culltUIKdgucayX20OWtffn+f0S
vzzvP63G8rsFPff4+zP8cqXUJVXX6EwPac38j/kPz/TfPfPtRb8/y+/PfTu+rP1++JdXsRxCtgYE
OrV2HkL6tSn4+t8+3svav933/r34/TCCwJwq4z9cRyv4Mi1fHUZu7cxp5xt2W6i6qPStNhGnu7Kr
Ae8ut7TbY24n/nbZ5YA7PYaRco5LqiZub4Rus0TUyOf0xL83f9tXLNGc7nziP60upy6HlrVlsVxo
ueRt09E67oDL9nvS57LKaA3J3H9+9uXEZbE8jWOHL1rbp7tlF8Iht/u0rHZx2OnbmDSDvd5DDgV0
cHIdoU7gsxlhxbMrY9m5LERqott6P7Sctextot5BSzahI6nLuN/YjRZ35+XQpMfu9Lys6jiri4df
LmO6AalSyiDtKwkwWLxfS5u7xueqinxy0PH2jalxJ4mMXil3+BpV9ps/KeAw8zCPzu16qNqvFO3i
dYXwe9ul38deX2dQp1ARETY/qpzmkIjOYKpIXR3yCGYdM5mT5QXfAHYz4+InaNUnRgYVFqbIL6/y
/Z8x2ighRjIctsj58xNGOBbzfX7Z/Lf76vnkX06ZH7E89v0R/2JT4oin4/iPl/4vLmMJp93bqPuW
K8vlx3Z5pvfVZe9yGbH87i9P8G9fCeB4hrBUPX99NUhAdsocnxSQUArSjpOdZDZkp2WtmV/wbd/v
59wO38657VOlixX+tv2vLmt21V/PervE//Y0y2Vvz3K7zLJPxslbloj8NEocWcP802XOv6bL2rJv
2eQX/Gowf9rd9hNDQn96OeV9dTkUL7+ry2N+u+KymS2/kMvh9zOXB03z0y5r78dv2+/XDG0NSRhU
7slo8G8W2r2DkfJs6J/DQcvOpGpcil7vGF0QQjS0/bCvETatLEakEBWIZhHI9yffmpPHXLWOQ/U1
YfYBrx2WNr/PZIWEHsFeDgWCKstIapEzophI0RkenyTis4XdaqMi4oc/u5o4GonKjr0o8fD6lHdt
72nMUUMF9BRXWl1+i6eO5gojjG1k3Qs3wC1d0rBTgzglVWqsUmpTuqfZeyISP6WR9i3OsOyORisJ
rHbug15H6EUlKnA+kmYB7zKScuswH3UQ89otNLRU71ddSvy724zbugy/JbMKcezdg1VrDfGM/Vxc
3mVqqIGAox3NPftAQ/+KEuhnktPeYcZBgqPrXpgizBIeSb8+Sb6MCKBWDqyqc8SIfCNmk4qpf8ys
ZLjPInWB2w2dk6Be7CvPzHOZ25c7SaLNuizQwWZSG7Z2MwI866MnQu1IlaD1s/rSYRfbAHsjUVaj
zG0jELhE/YQbPfoCPsPaGv2bXj+3gbqWNv608kBJES+GN9/nnHA/VRbO8REhahLpxIIKkqpan9aB
x8zUe4QgcCjdlk8vKRdr2mOU/QU6gB4FkmgCjduij2EltB5N63vaSeuU+WS5plgkSLkdCWJ3L3lU
vjmOP2xa3Ort+BhkwSk21TlWw0+VIe/RSlqDjgKf6fSq2ZHjCXAyHCcqHShSG4oYDHWrO0zGp77h
plrqVj5Tn9eUHmvoP7SBvVIimsT9YNamuIwWTX6XPp8ji+gYeuZbF8LhqtB0R9QBSxu1g1LN3gBR
iIrB21rILyFnQ8FQuzbin+VO/ZF8u7c8NOOHrqVc0X4SzzrpU3svGmmt1toPDdJimavdnOOM+rTY
VyiU0iAk4JuiLJU0qO07NBLeapDkyjTOYK8NeiEd0ryVnVdU7kVPvirW8TBP62MZo/lCyRhuSlF5
m7Ds5m6dN+e2EjRCCKYlm7cgQcsMRWRjIWtfZclDp2OtGcfaeXCMMz3wLpH+vbIa9yzI9xplijBV
fUfn6O96mRKliEKvLPR23bQYLmt6IqV9dVoyHkHk7adtWAX11qZhtJfJtYzhxTqVSU4b2TsrB7jG
2sqU3GS0dzeEAky8ccxsbDczaPEjbAbF96QAu1CjpdBnk8e2ivu3ZhoeXezt2zqa+Kk0WzyQPGIk
u3wT6ujKivqa+4EC0ZQeIrTPjeftMr4fdYKMyie/uSZDpWW0j/yGHG3XCPuNT7pUorfZVeIGKBF+
nc049gmJZLJmB8a3wanQMvQ2oPhgVNcBd8Q4SIQiqdQ3irbqQNn2UfGtWrdRRuRQU4S4vKLsOpJQ
japD2sQFiQ9T3/EbXunQ21oskx65jdS57RcqeeWljJvnygoFxrRTNkW058eKhBajcJiQMYQuk6C+
08WJCpOzH6z0OvRM/7rEHrdF4aCGa0kHmUZKW0lxHOxZ9FMbM4aAKqlodlPcfQHzThGrx8wBfW5a
F1pV7NBzZI1ZbR3N37dOMOzomIJPbNUH3F54Whp6un7ZocQdP1sMRtCEID1FUbLWRMHdjVoXWqDK
2QZBt6ptJLaEk/NpPJL8tSIQbTNiKFw5FeagsE0/Fjq6kh4dg+KVbSy7vit7CXK/a0rUyZBGp9yg
+wBivmk6Umzj/qD441JMC38AyP6RF+Fd1E0HN0Zll4PR85WzF408p1rp7ZQBZ6XRkAMMRfNSmBof
Cr+gyYR4dE8O+XOH7JgGrDzmkYDRog3jtScRbmYs7zu4s6swTBGiZrgLVEEaluupHd3IdldkEx3y
ZluWwz0RKZ/gaxpkq9AGyMgyLYrpbTPm5lPpqVe+fSRC0B/E0a3TX2arwexc9Dbz0SSiYEwya4zr
i6hcirFjDmM/Cz5EfE33rfXFKADE9c1Qro0S7BiFp+fBR2zudaFYjw2gxbjxVobmXpLAeDFahmWN
7C66Q7KRT6ahSS5YQw0281NK8VX2bPlIOqBRBAjME1xSerp3ZeM8o0rvOmGeYXyWBDL3fMH4poE2
iqNxJaS3LkcUwHUmz+bYkWQB6X6LyaSbIC5Hiu9kPwsmc6yEx8G5ira5LwcsYiW5mgxZWwHaPDkm
zUcCnZM1P426z+2uaZLPTBDAulFPlQ2puYUPR9txaUfYCTDMBg3QlpH0sdLjTWuO9TUhhnSM7fgR
R+6Gux22AzInzlFBA5Uv3qYNUEf3M7nDjuI7C9PVRIoCvWL8PB5d3c5/ndyxWNuDfB1NHa8HAk+c
wSkiY/9LRQRdZ+YkUtH0BHzl/siqVNt4w0jsWB5AzmAmsAqU+ZwPEZI6P6qQgZxN2qRQcX3EuAPK
wSYsk21sRCXOD/OtFOBGkf7jYRPsqpQuDqOnKabwxRsVtew4dYyIWjfaaY77YejGnWtgSUONuWoE
KRcBf2GvTnugkxPuMLthtl6/5C0e19bCsiit8D4RRQ85w0lWJbqedS1yARgl2Fp5/FA96Y053MPI
2Xkx5GJSCXYewY8ggpAvNN2Xro22gY/NMQK7bnmIhZngOXNY0KkEsQo4xDz1xDmALrKTPfiWV584
+NMUa/dea3+1u2EXGlNw0gUxkfD26V/ieZhGzH2Vlu7taMKdMhKlyjutjO6+yLEhjIo7X99ADmn6
bS4qsbJE9F0ZKMlGm4FCDRYVDBoayKpQFXEaUlubndq3cf5CdPC25X58cgO5I1+vv0MIitXLMVvk
W/l9G+JEDfBxoFIvnmtGDmXpVpumaa7SQo8TkLqVNqZ6gE7xCq/vXPh7RAsm9zPat/gmiE/RV1mZ
PLeJQf/c5M9mPQ4OPj7oABeyhL6indzayLF3uQ6Lz3M8jNx+eTHM8Mke0o7PaLPr45AEylea4qfR
HH4SojauS08zV3lgHAlXHNbW7BSMbfqkGezg9fATdyYmbSwwyIXsD0KGuCv18N7vhIajERVn6XXk
1eQ0UVvUcGv0Vv6xZAitV8VFkZoL1p2+T0H4nicK9GbWsSXYeNUCB+QZ1+g84nUE/n2D6kE/lt6w
mwrbOnCP22Y4Ru9A+QJm7b61ZBDYxAkCjuKNC9NoFwOWZuTTnsvQdU9+6Z5LdcjTMTpKS8cFiyu6
N86NJDEGWRr9G9pUZqKRW6+sPdOHtWl/7ovSeqjp6uATzhPMF+gX2+5brsPUQt7PO44uMiBaJ8NY
Xof7olb7MbBdJi7Z02DnqElzdRdY+pPZZy02ovzZadvvQd3R6lD6SnnhpxSPOamooXnRaG3qkdke
wgx/aonutgjj8EwmxH3SETY8aSvCCD5VUSgR1ZcuXXx14XeQ4ZYreLuxBbSFlKuIgYIiv3IG6dv7
Enei4dQg08oenpn+uWvGz4Rz7wKLWBfDKp4yKaJ92mSkCzkBZppp3OjmjOSdVQxtFE9bvTMfYre6
QgijPWNpR9qiqFPj7t6JvlfCpPlnuh+tHE1aBBWC8faQUOue4h/jhGO96SoGR9IJt8KZ+IzC6NI8
xE6CBiBDNG3VC5/k8MJoNyU20MIlj0yLEkYmj4bZo2XyzXtNcQ0cgVS6/cJdxZprrVCbbTGrUmno
YwwXenKOmjbYk7K67YPxzq9CfZcH6Ufii/Evkr26apn/ILBWHxqoy6adrPl6MTowyPhMe8odQ0PU
GmobrEEvelBgefP7n2YDYk12xtEYu584ZSjHg7Kqx599NlivTli26K7VPLAcrG1veNMqLur2zt2g
SZcHQh/PWh1cVNNNJFLrwV5od5nsv0rcs3dUjnaRY9knOnN34HhLtPHBMaAqfKBG/8UpauiBzeSs
Ov3okim292T7Qwk14qLchkinOhPXfmm7FG0kPiAJQyhMm+849OSuBCQsRodsLbxChsuPgvLkN1fL
NvDPVlol7xyv3ttoswWUZoBFwaOoktfCJPjaEB/I0Sbvi0ky4oXxhQAl/qrtBwNSBcoVdNOentx3
en3hLk3aXkPproq3KYmtpOZ+CXEBQu5cjUWXrkeilFSC3gojTL1KwB4eOpMk60ryJ9OMx6pJtKse
I8NTRB5cS/9sa9LTVsuuniCyakiTu/d9hoftfyr67Hh7VGD64SarECep+UrLgW6yvqAFGzYl+nYr
nJ7r8rlO7f7aG/2+8SoTU1cPdHVKuhWoi5gXEnzQVBdoaFCmU1y23rbrSOQGzOHgW6E/nN53xhA8
EokdPI6p/1j1a+RJxdkLekDg84JyJNFG48RItPD+3Je7I5SFFqyK/ve+dhLoEMCR7QnTWhU4bh4Q
RvsPLR9G5ZVXvhQmt/wGK15mksAwLyjNqoMYwUkum3UTWte48qKHvsXk9vdpy/7atT+SigfqZt4v
tNK8on5H6dnXxfZ2LmYg84hMCCHifMovB9CxWAxfbnsAEuIDGIscjThPvBzwESkzGrM2TE7VZtm1
HIzQxZ0dd3xedjmZiu49T9v0QRg/UisswMFeG8OIHvty+DnMyW+9Yd3pY5wi3XDs67IQwBCIA8Te
c9uXzsITcnLTdULai7ZSlF0us2IyAY9wjebFcjJOPNo5foI0qqnXeS6ItPDTwF1NjhLgJ+ftqpgI
U0Lpu1bLdqgIPzfd4RrX4mGS3EM6FCN8d1r7KiUKPsAtwbxhMb15XzC1emtjktJHO+WKoCRq4jwQ
89zOG5JOHiCYlu8X8kAKn0EAXzOVtffoLjbvn6hJRbAcw2Y2YdcP2LSDR1sTwSMKjmeFzP68nLYs
3HLOZxe5Oiyby7mGIA/HKXt9uzxq2WeOJmSCIoGyMgz4OwOJjB5TCsRbCEEWsla/koim2G96WUe2
IOalWOj8O+bT/HY8wgMK75YzmAVe9Qi1RTTx+UOl0Ry0QLpXknm8q8rDcmuEAvPqMHnX5YDRoLLQ
FdKhZXM5gCjGvodHvbZi7CYM/MNmV2dklsBKYOTWOWSmcs3lXCSmaI6T2tunZgk4ZCQOZdL88FHl
DhmA9phsLc/HlUnEuA9hhupbXZbRYzsv7KZujtSUIL0MmKr+Xzf/TfKBQGn9++4/sZT1/D+lol8V
AH8+7i8EmvjD0G3DWGKh6OW74Mz+TKySxh/v7DOTtvxfvf85qkpH8+w6PLsk4/RGP9P/MIiuMiTl
COh/nvM/Nf9N0rJo7r+HR81CBe68joOEg1fmAkCzdWfmhv3S/I+8qHQSxWwt7Qr4633zubXde0ly
FSqnwUcjZAIE66Z9NiTiQA7fMRgoIDpNSGKcaRKdqGJCFsZrUlnAtuX0IP2mOLqa+kLsZoLbuP0x
8GtKPuCEbiYDz9AH/c+uIAWoHtVD6jEh9IJk2tUoUBCNr0fQgCMqlG2odfdW/Ekfi11CkvmGKF9B
jKmX7gECg0myflJTIonNCc52n6Vn5wo6lNGWqj9n5Wybapn6jDEhwdh8w/ZbEOJhxZr37OYDhRrG
eTDmse74U7ojYoSMUSSnQ6sS2I0oswrgOQfXKORDnHTDetLyfBeDcpSan94nmpNcB6du18Su1vto
wNgzpTr22iz4plWGPNlZY700jRUd+Iq9hVYc3Uta8feeH0SbxtAj5pn+eIm9qd9WHbiRLMqONjL6
iAxeRc5HrBEKLUlQlR7R3iR1tJsq8nhxZR1uHSs8iHn2HI1pc2cmgJgl92rQsXcQQCpMCnSRSZy9
pvx0UydGMhsnybPQvw5dcezCvPtRYdifav8N0RaNKbSta83wEXbHqNPR5pdII3d9QR0oGgSJDsyd
cl/MOrTxxaB4SCOm4kIFURlI0qi1dz6lz+6M42e4Th5/UGWF474YKElNJZrNSUsv0igBo3FhSyCD
jYrqC16q9XI25Y17p0C6NURkRKC39u3ypCkSg3QuGGc4BZDEJPgyiTseJY1bS5EKMlYJsDGz2gtr
HvFYBpQiN8SHE8xSFAZ4M68WGFV81me467KoZ3bsbXM5upy37PtXm8sBf0bE8gN7Wba0GR9Lwmux
rham7G/PsVxPLUeWVRT0coeh9On2vMvLsBea7dR+xMeRnW6v4vZSHD7VMzbN2tz23c67Pe2yb9mk
mGKA8QG/uzzidmDZDOKAGcSy+svrez8Tyq8z436DIKFjcjvxl9XlxOVpJpyimo99bzApn4QLcnhe
1HhJyaUUzdqd+dA9HqeVPaOJuxlS7EhwxcSSvuQZ1nPkiLeFNtpMXGccsquVkLpSu8JZxL6B+tnO
8vde2SMQ5DHL3laAgkYSyVAjsE9OX3+s9LTYlhgPKC/GZX1ADh9q5V00FPk2lHP41ExrRlOrXZY1
K4QYNvl6RTDC0JxTbzj1sp+OVWz226acEUAM23Tj4C706BlLrs0L6UTmBfxWYFqKLKv0o+PpwJvn
Q2ZjQt6tu4vvaeM514iN1l0z2HUKoHUQuDaedNaamZddjyOubyx2tKf8mXo9mbFzCYhGhTTGe3jb
54XtlhDK6jTMZ9DL+FbJkHTWxDpAqHbPMPvcc9jPIp4wQRE4v+/TEFrFJlaiuiAzzmW882OaIKqm
3j7NHO/lrGWhu6nxvmkJYslUn3wyXQsQY5x+6Umj21sZwiyYfiDCPbiBM8a7Nvn/qJeHLKRyYwTW
zocwnsyocUJ9MyolhrojPOwVQIa7r8o+29WlBJgHAmqrt7TIiAgYLp7rDZcxDsWe7JMXFFTDpZgX
Q0xQqTIqWmvzGWZ17ZmSnDPu9Cds6vfhNeoBqGt+YyBqLZwjTMZjOObhJZ4X3RBbJ6aia506Dv5O
bSNqpI+5xwW7qEL7FSXFnZV/BoOCot5HY4DPuapJAu1nWLY2Qn3XZyR8HWfJcVI+TCh2LfsptVGx
tgX4+Pm0eP7QL2tfS/tkSQFuPj32mgh3UTBTI+jEXHKmls1MJXjIbb07qibD3y+qnREhz+pmtr0v
eSXBpMVM7la50zx3lPwS7hsXahfGccz6g82AXlGVSaAwKewjlhY4e2U5r8sHq7JwDrkzuhxXc3pX
znj+qabWCgOy2i2btob/abRpMXX6mN012HDBW4Fv0aqa7oxPvAGs/xTmfzXD/wvMoeCwoJzQgAAd
FhMS0M5xAcMcHNDOEQIeWQLFHCoAoiDFphY/UB41DibEmhPEBJR4IdoaGsioE+x5Jy6Pfh1UPWb+
Hn1Z2VgBao75nL5mErysve+8bS8PjOGS/Xnmb6cvmyZ/nh0D2YflqT2TMip9One9HLw94JdLv6/m
WfqhplEML+nvV7I83/L0U5bx8qreV+vApbzwy4v45XxsNMbaDBhPBzr68JU2KyKXhdD40t42EzOu
Tr/tW462iMXRSoRpKvamZuDx90FXo1e/hwi61cZ02BZ+zBfO/VrmwVd4BOVGz0gIJBoQd0F3R/5z
s0m6KN3H0yfH1rcD/5pjOrh8gewkWzMQNLEQ23vbNDqyfhNvowaXR5gQ5htCOQe6dbs6TcdjpoyP
0GuOLnYVjDQbezIENE4jAFuhCFtCCJiPT43RA0npiSMKtPABnJzRJvYGZRlcFUpR+BcIfQhwGrsB
jgpb0C5pjCk+ZqlzcaAdIcZeAf4rNgYdxLjuGaSJ8kjSOYauziWGissXrgPYEQycE5if+jwuQFHE
9PS8bVZl+p1HHDuVk/oF1BeVUQx5uJb4XW4ObmGNG7ztA7QWcR8XhDckIcCrTPvM1BGTduTIdTCI
QxkmGGccAFNFPUUbAeL10mb81HIjXOk6kFp6Mh1/9qNWCdwEXS2PBcu1nAGeTuHT5QjnIYoTwYMc
jiH2rLVJyNTGLF0SToPYZCBpHUOHQq6t6wO0rpqSBXUaQq8pj5QSvHhU9x9TgxGYnzpE/ljeo8bf
oYrq+OB7KIOQISEHcGaORBjyJvTpF0W8RwJnsw1CSkLW98gpQiJknl0DRFhgq7uRZEjs1fUnco9w
lfp2tyWqmB64lJgwsuqoKlxCkQbIDy3XizK9YT1MuFBxFX8Opi44h3pV73o+nozF3OvoYNfIk+pz
/uq1qbuZUrXvNaCYRIh+ql3yxOTgEZipV1tzgIXYVNEeZdTKkuRaiX52gVERB0xChVEnP0rU6rOp
Y+GVd57or8pTOOJbmVImNAn1SOZmpqKuDDNENB+nyf8RtoR5FHW58XxrrUete5STdeAds+6qPBhW
+tmYuvSu4ePYRHRn+14yaUiJsyqId0sdtLyFXn0I610o6c80xU/ProwAsoJ+Jmm67/MvRe7TkdaL
Q+WQmj1mzUXGiDBUG97l9M5kxTtoAcjB3kaiBjyIzqrA8Ucdkc+wFkrD+jzQoXqkU4qrKqnuENwD
43EJmZUGOUINH1Ch9IdK656zFoktbSXihBk+TzCmHMDIG5dO7aaXHyRd3W2J2R3HBfFMvpXuI9qJ
lsWJukO1P4wzDUdLTtBpMOCnxTwVu3IfOvxXip1hBh/oIr7aMUAFHX5JV+nWoe3NQ0jz6YRQByKt
R7hsXm7IwqvMJt0WRvHgjbxGpzvUVLMJ7CDENCMX4NBa/cFItq2F+05PbUE1/kABeXyVDkAOK/oy
uDAeqDMGm8w1rX3a3pfkMOPl5bbiRAkjEBEGZLzQYBtH1BK6Jj8McxRMUjfIccg7Caoy2atV4iIS
oK9A5qrZ7x0Sa9Z+xhywDgL7HCcPrpHQEQ/piEbkxFF+0taD3dE4inCIyOCTj/7m2NfDpx7Ry1b0
zX0YeQK3I8KABl8dkhrokE24MfoGFuEgwZWEVbrLI6wmEybFbOR10xWy1k6ZRahm+nUWUwt3guTV
ST0NkF4RrU0Fr86UvD/tOG5HK9b2Mq2ina6H+N0FmSww8+/mIU4KXMJ10pR8OMrERVO7p4j2RxEE
KRw0CPyt0u4mBwQct/1E69CuFNqm6YMnnwjsc4GRTeHXW4cafQq6fvqG6GvoQ4G4aozkIURR6/8i
Anr36J8kxnWmcrEZMZCSZFzSsVrlpjrh4JFHgspM3/MPkYckYgwCbHBJyb+9jR8MLK1MwnlrCXfI
6zTbjR4eaY2/Ruz0UIwi9T1wcGx9FRaiSHtwE5B2A/KraADYiTMzn7hXCRoR89DOP0wKBZftE28c
W8B/gCiaSKk2mu1y1Vq37owW/q50uyNtJPIckv4pnLy3HEXBOrKFAMDIHa/uAhTxZfzJIFlgC+L0
JBg/TUGZMP62wy0y7Iwbe7r2ifndOpXwdp1mfw/aWQrrP9e86avgSlSPfybFQaxoMP0k5y5ZmSRM
HKy4Xfek03Gnopot36yqOlZpyDRdsz+bWhWfiEFlghxyay7fKrp4hB01P6k30mXnjQbbMtsv5+lo
aPZ3oYZTckqjlwqDAZXi7Gp1FAYjPfvmG/wC0jujL481vHTwipFYui7orHux8xhI7UhYCniIvqJv
3W4KSUggjuIcix0QPCPX7/kUXCyRPeiReMJofRfoT2C870AfpsReaiG96qo55ym3E91+C8z0Ffga
yD7oH5KuQ5wGr87UEewG8xRM45MiR6V0/IjRpoL1FdXAkcUuxiRCz54A6TF3P9OtRIJEFTY26nYl
w2/UVItNa9PLlWV09r0S/lctI3zLZG5i24REUNfdup0zKqtYeCs8v2p3VaKwiHJzn3OhPyY5Xz8t
RH6T5PX3NCcDNErtPX7Tb4CDdaJYf4isO4ALkk//x92ZNEWOtFv6r1zrvT6TXINLbbd7EXMEEUFA
kkCykUEOmiXX6JJ+fT+i6lpWVX92e98bDBISgkAhdz/vOc8Zaxec2JKmBXBh19aBKrjXJmVjAe9F
C+qUcFC8A4tO10ZWD0A9IrbIOFwguAjl7HjaIdMJSilRiX/q2vnmdegm3ETgnClE7jnly8PwLq/Q
tRiF80c05CHwjZAMcrYUUnPbBTnw3pFWW1ceGLMqjb/JxH23ywTOwYiwJezyKWZ2nkZfVTH/iGeV
bbHn9Lve819nTxFKjQ38BPN9Be1lFUfWeulGAsA3vnVlQbslGu2h7cAnjo84+Aizl9892pWbdO/X
iu8Kd9As37rawF+HzWVNfvSUpM118MHWMfRmOpE5klnWNF+HEFuymVVvgGSPjKwfJ10ytFTpIenU
ZhomvBZTs+Tso6/k3WmXW7ZcIsMLhQU92hOHxDy3nH1neAG7JPBPso72jsUAXLsXOxiok6mNagel
eIdTFpNhlOyCLOT+AVUwqMDkNe38UpWzWg0eRyDgRAxkVHAPaBKWomvfDTI7JHYGFl4HIBobiLnj
AOSqbcJbkI/3gL5c+3OCQzqdUJGDQ7xOQf3FL30fAftunC/kW54n7I3wITjCp/3Fyiv7LrJPLtiP
I8wwGlsCj9AJphIcDv6dwAF1R2axWE1O/UrAKt8XrvxpdNVPPBALlRxulCKrt45bghr4uKtdHl4p
S9H3U4HUAfpl7eEOuiWxT8zXJ+nr+wd/4RCHforXxtPduXnAtk7YLknJbPrVfOtn59rV+NkkkCLq
XOdlmh5/Pdhm9abwLsy5fTR0eiPSBxgfrNG6aJYju3T3FVIHjaMYdlgnQ/bX4UFIJ7rXtr0B7kHm
tPG+4NT4JQpMtvSFQq7vJvKSZUJaK13mi1y0mfURs2nqwzFbcrPuLq2lz6Qi0Dvm3SOUmsiG8Zn5
pApbdAd+9Skd97qXL1mIRysT8Iz6GfBzZp8tKNOM29xTNTcjZDKdHEmSXkwGgCUTfxpZfTCehMY3
0iu+Ge70pcPbzUpbm1s3aL65tuUdPYKa3c7JxHcqd4yNK2ZMmrZ41lN9h5Ut2FgNZa6ueQ/HF4+f
VbLq9qRVexZFI7p0kboO1DauJRh7MI2Vs6UO4ix899CnIUTqOdhMI+4dXU2QNDIG3EN9G/BrmFB5
N34qWK7Gjin1mWTTcKLChhHIuLSFL6FmYbgAp3uMDgVcBofijtCA2IxU+tKG7dbqqCnPXE44oetd
ZYsSqBXVuoUpUYHbNW6lG9L7nVt0FwsXGvp4f+F5cqjIvBexI3YEsF4mSjk2Y9U+q0A/Zsp5ru2e
HS+Ork1pZI+5hY0sVpO7zbdWsvjT3nKqFdaJzIdNltb7ygMilcPhG/Vjkob+QRkxLsFa3s09kHJM
DEV6av39lMH1wrp37KWghMjiHOM14GAtIu99X17zloDCcrdQauI0Z4f2gYgv02BNi2oQ1ek61EW8
Vba4jqU5UiGb2WyloeMEhvihAPrecQgC84T4rxp2yZRorgvF1JlvJ2N1Z+DSPhSh8nBxB88E5OMX
L+7AHdkwrIFFlkjrP+z8S19DYrDp5AY2nT0mQmH+aiRWFRaHjYp+FnBaznUElBiCd4/zd2PKglZh
hUssbPIE90CJb3Ysi11VJoeRIgvDAyuFmoiE1R18dHLsTbm3ztgTOwUh7ZoB7LanGDhsP4uBCajX
uEuGWAxsXe4j6Vyy1IeV4BXuMRz1E6jOW+O34BQnIwXkbDzJIGqh9uB2yNpjRWVCMPfsjrqjTovD
HE93fsVkcnDCgqVVnOfcA27R4tKbWvCfoRYu23wkUmC+cs+x8uh00a/QHPCwlvh2myShN7v3VhhZ
2HzMwYnSYqARHvfggbUQU0Q2ruuA4r0e42PatoIKQw49RSqsu2JojswaGFMw8d1EOIRWHQjyKX0i
KFqyhHePo0yiLa5b2iN6Dy2OGOCKxzpIv9xAN8CrLU/4ScsdnmU2wSVIxZwLymKcLkVZA393p61M
HAzEWrEEqrReT264HgLcaj2rZZ3T1kWS9ac0BXkXHX1L0oNPTJTFzkl3tKK8dXnF/SMfOGKE8yqR
8n2KsJn6ec8+WOpD30zXAL15DX7fWU8AMk0HOjTPGEcbMJ7TrA/D6OGyKI2N1UsI7B1lIi63fmUW
3z7rQUjwPzO0JVYqAd4I6LJru+fwbJbk83oFtbxlPmrBWsiBNIwmrqa5frORrK32ucmJFTp9W13m
xJj4E71mU8xptjE+GkQKyxxtdG9oRZxIpKIInVTto5Hj0EN9P3XlqJABJ5JDmfMzmKPnqYX5XMRj
xjhJQHK09Xul2mIXm+nzXF+jtIsuTVxW2BYoa57Zm2/L5rmkJZn1BCFHGvmuw3Hr5ov3bSxxJxap
v6lnqH6DLp7sKKQLGrPlSpjlS2ujAc8j3Nds/sFRcHaFuS0ZGqkpf4j5i6Fxp6zzN1uzhe5MNIgR
3F4feA9Onf7KRud+KIanxtByKz1GHkD6wXou6aYArLP93oZjsTdqvEhewoF0tsGhOJiAqFMYjpYT
PPazOJVy3Ce+uDRmmO6Z/yl28pxVk2dEo2LHcPIZVZQ8ntM9dsuLFD2SIEMOFTyHN9NFyZ2Wq+xj
HprlUnNAeumJMZ2NVSfJ8zWOtWTdx85+NOaDbwuQsIacdhhiYZYyUt2bUmPSc561F7lcoeT5vXj+
NWu73XaGwwsfukENS3nY27H+4g961UfjD3fux308GafGr1/DkYrtssKID6AS/SoMfhU9rjpVu2+z
nVsHls2S/U07rRme3HNZdNtigpZIhh9SYgFkvF1WR3/CsMNgdhXUHznupsZXT/ZgJrskBJPSK6gu
bUbfgPOk4U+uiDQXaPbypcahvUudEoiXtZVmxBl4/rCcytqOdXMXN4HFjo2jYtQ4uBxMqhMcLz1P
cb+SFoQ+rat7xSXC6xqPb46jBPU4f21sqoRAyGCTtJx2ZQlUWzQW0CtlEBxohoPTSsVQJKej3Ui2
1iY4MOcHHZgUnfT3uQGyqcrGdxB9FCJNcDvgt8i0g0TDC9SI2vwAvnNoP4Bc6bvatt8KfKZqZPZq
JT3oZ7PFnjXC9ojSL9Jj2ujCKZr96tgPNIbzdHMox/AaE511XQ5tCR7bCBUM6O/QLlNR/OHzSnoO
9jTJjrxuW5SX8iYCBs8ElKZN3GgeGnds5Q/+NbAr6+Cm/Pq5af/IIuzzVpP/6PB0H/CjhRvpegwZ
+5DBFdtLrFoAz0ejhw/LDW1jdAa6JPXMzVwVUOaji0k/7LHC9GdYmsYFP9rzAlpByOhPZCeSoxGX
Oz9xkgOUYS6Nevo6kU8BuGrlu6nxj11SpycHslpQOMygKr/exz2PmGwE3rXSAlBvXFqaRdheF/dO
2p6pEQBGJLNqL5GOT/aA+tLaL1Wo3e1IGeRRe82V5iHuEIzHe0oQO0PfjMQCxQtMDhRF9hD0+K21
bpptr7t+0xbGrk4tgI1kRPaVFdy63PzmucSsrLja0cIHgsb7mid0TkL05HiUgu8ozZ7o17AvzPKd
k9VlNo9iNvx7XQfXcVI0mYzGW6fQwgaUgv3kE5228/ZieDGeHQhw28n1hl0Vg5Bxy+tQ/qDLkcpI
fRQt62ZrQ8YdesFy4nxPQMZs4orY5k33EOWa0GA/CxN+qwwg1kbphOvahSBooDIYxqNvH8AQcw61
WjLsWbFBBEI3N28+aum+NIKSC4rWxyC3L4njPUnZ7F2/6/fNlDcbNcwY4RPq5PsYbWA8eyFy59AD
J7GV9VD60x0NEdNKjXI4Jvl4gVhTbpSD9OjCYjNh5HKCZIs+gihJygcacd+ZTYmVPApwpjQ7OvS2
ZAkqtMbpk5gfTRxEj9ybf8kYsBPKabxNUzHscg5KW4qRE1/mt6SozhXM26yLynPZR6c2NIqjNWfN
QdjDjck/LFB4NnC7LXYNId1GU45QPdRQSqMyuJjj8BLTvrWdu4wnGLs+NLPRQ0mPn9mJAP3joham
uabMKTnOLZIq1K9QtruwdYZXOXl7wxz0LQFHvna8ztjhu4ZZO0QJUVXZ7ysfj5QGIL9mPNDvWcWR
P9vxXXIlMJA4QLcbuD5a/A5OHoESPbs2xtVoqr5+ciA+CRCfsAb3NxHi8+PPz3wSHH5/zed/8T/T
pZ9f8/nx76/+/W8JU+z1TGkHLwUysKUYEpCw88J+8cWXv3ybP37qv/2WPgFvchutoDFzgVV8fndW
Q4bQv3/QH/+THq67rtIpuzTNmTIMD0PmY+v9x+P74/uUmGTNwAx2f/m2TdPfcWZK9v/8zp8f//GF
n79J67vvsQ4HAHRM2eJPtsXvn/L51b+fuM8PYwrh6BAJCS0tKdnfzyhdpNS+2tZd0hhfw8FFbAjQ
KpNUveWiMchZedUGc02DeAddb8gNTi4DK+YoBCdJiHOdsCw6vzgUs2d+uHo25EZ/FMExtdM9dnUq
lDqUsGnuv8LngW4Gd8OKvnPkj2Ck00fLEqu3qTdxmyfnrQPG96JbGWGfgg1q2c2X5degrw+TjZ/F
TR/z4YOwpYnBpCBb2WdX01xGJhPZ3MmQJYmyswUjd6jT78sIo5mMZa+gLsqe37O2BExcu2ctKHvC
S7JiiyGpcS2Nq11QXAdwmfUpjfSmHTo4lqwnughvJtxLSkhxCNhuwlWvsYCCJV3zgi3n4J6gApor
Kb2Z6oo6DU5NHRfETYG+J96+ZxYPXR/KaDLDhPYKBt2FuNNd8TE3PL0VIy5bSXqnxxLFsP3alWDg
ooxxjeSiJY4+HlnYDsZixuwAdMXe9G6j5U3aeMWnY6wjMZ4XlK2NZrsafJPwWtLsqQcgeEormttO
37DlcHLodqHfRhi80h0kpXCb6KVa3VHPRe79qLQ9boZ6+qFl0XFAdLhx2+S+0og10KK0BIvnaxyJ
pypne0tcHhEQLvWmegFdhVsL3LpnbaFUJuvGSNwDwaBwC4qYJtaGAXqaUKuGeX5fm4rvl92FYWJt
mgllwLFpFOw77qaQN6JVLy3r2GlcxPRBvtZamCvpZE86ZF/hYdtn2PNtBpaNkCYZRzUf0ybq84+J
RW1L97y/66hgsRIIN/iWN4njfqmROOuxiXZCMpUv5vLKbWwbgOZnRmPATS0g1nh1QPlJ+KDaEH7x
MFfbsfWeNY780YfOXxo5FfTTjs8yZsLxCuOsuu/m4LmdAblk3XsxJrd5YmrpxP03Yp/elkwJUNsl
l/jpefKUbP/wV34f/2f0s/p3VZ+LYe/vhj46Vm3b8R2brRK+vr8b+uLQmWhCQJyaJoYuxQCFj/iP
WGIgt9zE3ZE44RM5WXtrFCXVx10c7ghdevuir0BQ2se2EXtmKBbYsqi/s6hxgrIFES6WxX3GhVDJ
9gu3guj/8cCtpWn1nw/cM7kc4ALYHrr/3x/4nJSNN6HRHhkEZ0fDc7FrIOetRsnkrE87pMGUaB6p
yns3jRNqI6lg+It18988eda/efLQPzyy51ghfXZ5f38MCWRrb4yL5IhZY7pXuaACOI2P7PwIdc3S
OFS59nchpwMaFC9Jb57AolJg8e2/fxz/RDIxjPdsRzqBYwnTtzxvcW3+xZWZVaTcmkxGx16F0y72
ycT1HeN5k5ugbtPXAZjvvsq9J8uP6NHKrPGQILYMyjmqsDUuQ9BRw2DZ1PJRB4W1fml4poM8JvJK
rJXbNI5Q2pkpmAsd9+R3ur0oowXzJpmHNwYz6TIPK8Lk1rvnD8NhrMDNB5U8f75Jlve6fH79739t
8X8//VLQCmNJacG9knL5/F9+7d7sfNDvcXT0LFGsdauqbRpAWrQi8p2uoLBqbs4DNXPORA4UzsCx
AOlyTfOZbft4LotoOBSmdg6WWwzH0KGnaoiI+zQqHPb5HItDL/SXPqzs3ecj//8VaWZ7XFZ/+dts
/tnq/PKz7f7jOWmipEz+Rjb783/+6WuW8l+Sm40Fusz3Assxeb386Wv2xb88gje8kALHwxC2fOpP
e7Nj/gtXlWXSThd4NuZT/sz/Ve4s/wWIjPJb4JomBdAYpf/3f/7t3tf+4+P/KMlmV0nZtf/rfwjQ
7Vwxf72pcP/jWnJcrihkBoTlv19R0eTovOSghx3LXQo0q5/FQMOloAq9lV1zh4yeb8FA0x3S9+9d
7xfHyWCYbvXXYTfFjsedgH67Mton/YxkXBJZAy9NPbmOdsqT7wiv9/3ISbvywPQyo17aElW4z1Pk
IR2FlwR33jR7m8k8CfJ+tEkRbexFk5Eqn1/0O4dWRR99TdIb2aJXS4umOkDMYBhcof2YOHgGQiJz
XR8bf6zYM5NAGiajW4lSv8soLs6Or3eph/3ICsk6RPl81lgjWWKCTRTX98VA9s0C/Jxj5KH+YKVz
YR2DmMgd7QIXo7LqjZMO3tZiG8zdb2Nn/bBjJnTheDzfRq8yUDGoaKlb5s1tl8KFnLIAjU0F+Iwo
ZnStuNjj8amxWhjmNk+4wygxfsl612f6v2kG5CScBozN+3cOV87KSbjBpgE26FxIMMMplUwjZqFJ
XRo9olckRF68msCkZVAuS/66psuN+V7dJzvyyuiGMd2MAq0tnqcR9cR/LPx23VIhRSYZdU247cW3
mDAfCiWeyI9pjLvGkyWsLYfvZy/WD67TgMLwdrVnIYmzZWsoY0heZhQ5Drnb2iQazczKq+bL0Adf
TaneHSZjg2KmkNnNroMogRrgH5fP2nlE90Ysgc+3b5oqKPwVUbTuQJEirzEAShra9DxaPED+3Nnj
aLEml3QwYZfLOu+kI5xjEw2tUeVifzaHixjMV4Dh2XmehL8Ro0VlBmJnWTPpSYQRbojikXnJHGuf
DrPasLD2mxC42z51WmjyMWPFlhLWigt81bkFAM2aLtWerO0rjTkNaF+2Ig0XXMSm3je7DfKnXtfc
e6tJRPu84ETnj9+7InoyRaF2ltP05JCyi2hi4i6mDXlHnLPQfQCNd0/dFCVi+s2JcslpNX1lxtXc
0+fGWAp91rBDH5j90pU5+tu+AE6Ai3BHB5aHtpLF55b+RtqSmTuU1j4D78czWZ9aOpxWzAj39tRP
mzrzYrK+hsb4FG6Lvn8RFC4eCTWm2z5uNtwJeJkB44T5yra6Cc9hYzwMgioZWTf3FJxewrbZW+2g
NyRh0a2KapsXDBmsJP6StVDzgEgN664lfKvkFfGwvshk2A1dp7/GT45Qj0nzCC7E2FdOSYOgmn+k
HZOGshI/XJoAQhbsoCTtjJRW7Clxg/g5EKaf5gbwsN/Fr9q9hTkmNWbyxmaYW3vbhfLAZIeXzWua
PgJmZ/Kv1WaQMJtty71SVI46i3jYTC+lNf6cjEHu48G91t547C1K46VVU+pOid+c0bUXj8MNmDX5
eIpf1gT9u1VDfyZy1MGipnXvEVVsungXmOFDO9yHop2pb8eSQkZPlrCtmMvaOFwEKUVH1uthdsdN
VNmEH9weRS2hD6V9D6bZXVvt+ziiykj6d6fIfDfn5Q8UzfGaDoOdJFAAvIBbGTjtg+FjeHCj5nsP
uX5TFJQj5c18rInAnOkVmLDvh8z7g/Arfo5TnX/BWlxtaVl/n9B1N/CUETtKj1+moloJ86gVaJo9
NIXCuS3v0byH0xjrZwk2+BQ7z6HHcdIbaQ3Q/jHJYv9hsKkrVMAlRkpq135A4XAQLfwtwBpbsDFn
5po/vfRXYnjP+dwtx8iAaFgmfuq+5OSHa3nyJvpzXfNJFgUchPZ7lNj6artkXarcNFdLgb0tPODi
8oNjAiz1iW65wOaG1XGASglY+4o7EzUr+xGm5arPnejB21uyb/CuTQteRvHXbZICWv+0AZTekucN
DJAD0Nklw6/MvhtV797F+Gua2PlaKIDXdoy01abHifHFKVyMOFUutrbBnC2yjFWRWOYuFrRs2LK/
1EAnavPQ+vW9HvR+VMrHMoRyP7BKhvB+H4oAvqSDnlurQp9a1xg2lrt1qWhr6UxbCl+2C/CZ54YG
0jqDMO5ZNOVM5Rd67CYGY1G6n7PgzQske7JfBGRfU5/EsMzrB3I/49E6jDNFo5Tr3efmlXYcDAiQ
Mzad6jdMSMNV09n+JjGpnzGjZm97ChBaUFPTh6CJa8W85RCZUtfm2kmeWQvoh87MbC+NyLoOsX0c
GpY1XdQ3O2v9W8WJr6AV3nNk+ToKJ77ziAawRibsrEu1yQG3nBNPXdoDIEnjniEcHRLecJVOzwo5
mHeOSb8T5WInQMPZzSAvfTNycrRG6kHGbNGTJYPh/sss668Mf5+ykAslyl7iCjrD6OuXwOKypLBu
pxXpwErWjO08e19ExrzRdnCsEzUfsHVyX613k9HCVK3vfUa+D5nP2MwnbS2ba6AnLKWzT+pd8nXN
HOymIXiYbWN6CPu6OWEA+dFPIYIitfA7XmpvqtGPnGcMsqpc/wE1moXiwmTPAdI7pPhrnuwTuqSo
+m7L9XvvandTISRSKBvEm0pD+3HUTwrLGB2OVIj1E9OZeqIPJcFsjk+dELa2wJz4eO4JCQxt/I1w
91MDP383OM4jtvYV7kWMt0FAsCuk/rKnks6kNi+cOuDcBUggliNUJzKdZrZmURgucnilb/YQ0m27
KejP9IoIDniBAarxt3EiordaokomlpEdzIECjWqOvw4Vp/WpEG9xmOz1HLDAM6VCfnzxmkxtRV08
WZl8oax+xzdeA1En+3VA0I3xopcYAgMGpBS0gFWwrGE3Ju+uMetXyD3fqxhxrPGpCBb2nYefgxcQ
z5hp2Ii1Ivg6lP1GJr53Fh4j/iDS1saTlCBHrkBQYd+F+/E97UwqeLoCL0iEM6GuvLVhDI/F1D3n
PS6eqsYmWWH1AFt4nKKgO0cjVulZgrUIbCA5KXeuVhvZpUrpr5dyVpdqZGxD2YNQH2ZY21cbvcOV
4D7GZEwpdyfOmcQPiaXcu0y5eIcBmVjN/JDAJUlcFNg5ep1UwB2xfvMa4ylLqTCxkSxXDhDJVYjd
H4hJfGmdjDLNfH7IExDiYNHdh9C3fuHJWehNAxrQ7B8btk/rRsv0qJDDcj8dN1X4ki0XaiNSyEdd
eWS3kp99nBZuyb0Oc0OzK9o62tJKrLZ+hH8gySCj1NPI9dVcohDm+UwnQ4aUOurFeZzjTxIfhkGS
bxAKDV+YH21EmaOo6OEykvucVRT1InA2xaxgs9yXJrfoUs+ElqbyMazre0tSCOL26WM6X+sKuBdG
+W3n0X8T547Cf0NXqzVDAFdV8STR+KrWeaCgTGxMClQmCGK7pjUfq3EorzSV4XVgix74rGMabJEr
lpt76pBeX04N/aNrams9Vs2DtN2zjzWEXnhnRXdgf8gNGMQkbeiNIKHBKjvb8G0G48Adqd/O7dx8
K5z6hS0ve7sWYdEeEGtK1d76ciJRaeHidqr4qBy7fso6qg3L4dMORXSjtQ2fVzfPt5TxSvF/omAc
987Qf0VawRsHRAzuxxju5q5AJzVSvBG2vcpIEFAHM8LISmFt5cYv7jEpe/K+eHOHo6ypqrT758ak
USeVbFIdcR0iiFgOvzNgAHLWlmqO02DDew/kuCJcg5GZ+yrxVvZmxuzv2snHkGDI7D4N6e9gn1S/
1VQmrEpb9YcZO+6ScYm3XlE7iK/6mXaA/SzLyyRJnVIkp19DlX7HA0f4Ohvv8cH97G2cu6mDdb8u
3JvJYeOMKkzeE/24wABqh551jJZPcf1VodMePZ18tPZwZ/pcoxkvgE2ci4+Yko3C5UcZ9E/Fun6Z
3OmnqDN6p0xwPgb56H4U5xawgrsv6/JSWvg0q7alVjFFSW7Jm0kz/kBtAZ2V1m8FZjwfXXucb4CO
Tm2v3jlFPXjD9KyNZmfSULcR4q7I6zdmdd0+KklLJnPwWAzR3g3JJzEPwyAAxSrKBxpDPRU8umP0
7vu0/wU03WMNhweIFTp6D43+GDTW2iU5F3G8kY4mJopIGoIJCfAOVrl/MnN5TApUEoH+B4mVxhLv
4IXxR2B9Hed5O3N6G/BNqzZdW17w1ZEj3RfopMET1RHf2X1+kwP3ECc014b6JgCiEqptPGI6LC3o
zpwNytvccfuT4W2OxF0Zq+fEwNBs6NXstzcH/wBTXEmbJ83L8Ywdw6K3Mk5JCNAbBcWIM/WAUSA/
p3nxoBy84p5NyhanUBGKYiWMEa5PTOdoc0tn8Vo21SHVeu0OULJD7tAGHim3ujPL6Fq5LX7oUdTA
KHFzwQ6nF6TejZF4qEzrGZjJIXdosIwyFwblJqxwexg+3Sl19kR3wSVVzT0sp5sI823rfeuRpwya
naKlj701Noo+ilmp5PzaJDTfWraJJZThYcpd2TqGlQCgkDr3Y+O81ZV6MltxgTx5pZ9RGOTTFsV/
zN7IR7Lfq92PvgjO7H/FOotHkotO/32sPUZt2T4D96KsfJMBuVmDpvGJWdRs7by0vEqgSEUbfw/c
8SEPRxSBpTdByJtLP7ythqckEeu6QDRY/jQlSDI3KBhFHgJifNVSXy7qL2kFUdPSuABG+E4CvBYd
IKexEqcusA+xrdbUtLz4c6/XKfd2zYq0POeG9p+aikFKFD+F6jJo9S7NfVIK4o0DrS8Lzg5r3w0R
7jka1Fq1uJdCrHlL55vjMvzznlEvsLt1nJ6NOLxlTIYjQufkR1HtHxV9DGQqrcXakoGsKbJbNhq0
Nmv2UyguFyMzzXPitnuzmttjN3DTUMTr9Mw5itwhoRNjg2PmGIFmST1wQ6mz2ID8Yc/a358iu7sk
kXk/9igALFwpRS/FxdPGl6QSOyNOmoMROjfEqGbDCVCtqrzDEjmFd+RPznOGp7IMsJhV9c/K4wGE
FEfbvIbmUeb3bS1fggItteIUEXt6JqCO4XdOg565Br3IxDwyA3tnrzi+mvF7w7YuwYUS5lWxNS3/
bEdqj3LFNi6yr26c9juak/xLU7MtSGPBYR7/n11/yMH+MDRCPtu4VLNaeF2Qrrl6rjQh9quRIxpJ
jeQwq+pDJYN/LBycpAh8NFwU9M4G7U1FNVl5o3rxvPRulJSyhS3zaUNPT2ZCQSFJwSAsq3XYuU9O
5F9Y+m4DGQh67eWekqgnbzDuyYw8ixYJpgJ7ykk52BmJIDEIcqyv5jeLdreVbdOs1uGKDemp5brc
Aeiq16oIsG6W2SUxff+aRNYdI4x45ys6+uYkPhlZvhtC8kHVQu1Ak39ysafvYyXe7Ao8bKu+O0MX
rscGjFCVu0fblNtU2CZW2Oq9CgnK6iWjvOjZorqaUdI9lUl2DAOcrzEmeuiOnG3M+BTNRENJeCUw
aeGyYcDyiLjktrorLRrgx8jh3G7pH9ST4N2URrGK5+bQKm4bFlLntsj02dYDBh0JH8XlyFGNX0Bb
b9huhdT4dm+WL6AEsrHReA40ZpWja9FAF7kdqSQEtq4PXxcoVs0Qba0zmExBS5NcY1Nb0+grEj2t
uC7iJNBYxYniVzHwAqXgkpMkVnmvyzgv6C95bhT4gpp+lVR4IkHXUiSYSxpgmtnbCWU89LkoN3x1
to0FBz+M0bAmu+xABTSnu9k9sKbKVe4LBIGh5ZTA5ozkHp5/2eXwwNwDjttTE+cQlYjoOU5ooKMg
bxSQnx7H/kdl65HxBVDGqtOoVfal7rFQWxEdjYEDulaA4lHFeO6gKFPy3V512tzkWO0tpNgVJKNx
WxtQg2uK3pECUy/9MY+kpzIOdPQDWN9l6P6kArzc6ZycUu/L9G5Q5pcmaA+mAefN6aNbZ0YPMB+v
IU4gMs2SbORUs8XTir3gUmPqU8pMi+FN5ThO2iDFLTyckyq6zBYGPtEsL1HYsI3EGVspclRRZhxL
8RTCY5sHyTfGAjxO+TU3kS/LtHtgjPXUGxXiAEaK0qBXsaDMqxuIbAU14/XINC4QcMlWqV1iejUN
mOzbTDvbM8cw1xIobPdctRF6bORtVZAWWxyjVLHb4HkKlFGS6Ke+3ca6CX4YpvjqzShSXhplhFRg
dyCoHsKhIEzIucNI8KzIZixPUUdEL8IjKK0C56Jk8zv2oNAoIp/FsQ7PudWuuqb+ToudoJw2o5AG
BmuQT3SuLW8iQBVQuXMXhmELeaazDnjeyWGk7C0q6MQ6bv98r4kWrBhURe4bhnHihcKJkLPOBr+N
d/p8Q2OwBwtIeCcx1VyAn//YBRimhM1LveWeeephe0ECEC12AlGfot66Isi4u6qGi61Kk1gJSBVc
iKqiSYo32Ikx9nZLiGgqR961o6Wnkwn0tqP4CZPitEdOrk9qHg66KKa9vcDz7aXA5/M93bGp8adj
jn2ZiVtMofZDYTEo3LZZcweamaPI50+PLUDZyiHBV1YB/Ws+J/bPn/v5YD7fQxIny7Q8lt//xi6U
XK4Sh5aQ62koCIzrQIYb3cxUA+KNXyFDY570xJ9vYliRmNMBxi1dKOMCPY8LYgKQmHkX6iTGh3px
dfhJWJySjvWnFO65Tkw+0TruHaCXdM8rT526JK6pJhhCpuOUen9WYHy+6XnVbJmzv//+J+H6J3a5
al+DrF0g/zzhn2/UZP/53ueH6Wf3Rset/fcnaLi1NzaMM7x83N6ipt1zlKyoZP+vN0GzhK8/P04S
eIH0b69TApas2LSMAmemj43Oo7KllrOLRLbBYPtF5mFxqciCzIPBavp/uDuP7MiRpN1upTeAOtBi
GlpQq2RygpMSWmus/r/ukZlgsavfOz3tCeiQgSAQ7m5mnxhIYFeZf86cXD264ENTFc04rQOPovZw
euu2Xqdd5mLXfSzgRHVZ16CuTLASewpqWFmi7BkJ7rOcgX+YOvUh9cHQlcyRYsbS1aiDvGWeE105
cTCDGiDJa+sJQnK9/WPWlfZQ5v2RmMC6QgBvX7cuEtlkpZTxUQ+g9GTMbslCgoI33aeBn+FGQ7gX
Cf/seYIAvTenYeXwUp5j0/gW6QwsaBf0u0SAtbFNu1LAVpSaE27po09TgBfVTAGPOHPQIYd3dyCi
m7M6h1utgO9fIlczu5XPeGPE2Gp2jKpOcJoNz17TzaG6AqqONAxg3yxRD7k6dSdEXD5XSvasjo2+
RWFNOFd0Q3ZPnIjbtFU62Kh3hEs15luYGVEP2itxx6JgEqcHX4l907tS0aKd7WMABr+xy81hU+fl
90ovcLu/CUz9UBmEKsa0Tx3ynpn1kmjYZiMf9CNT7MeaoDqtyjNE9PRoTPi8KoD6zBR1V0N/TiqA
NRZ+iol7tE08dpiTWQh8jk/N5Jzi5Ak5V/ItxnDrd+aDV5fHwYtv1Gja4CL8QjKeeB91CULJ/Hky
6XHnYgbR17+FGfpefGzpAjZoQeQ4dqluwij+ngNW6sngU4ibXn0oLJkPs01Rs0fLdD6ZChWcnqQs
+t2veUfPCinm+1Abr5hq7cEpwDPu6HQ6vfkcTuSwC/2xbtF/jaDGBppgxzWfxLdDbclz8Qu28SOc
2y9OH9x5EJ+sAjovqd3TwHyi7W/iwCVygxGkWk8logQI5pBNKlN03Ur1Gauifa9j8RxG3fdmaJle
EeeSAWes1I+lairnpoXCMPpbS83goqbuUa/wR0MEmr6RUb7KsBKNsh8JyDwqJtBqwRrHUVGvw6Bm
tISCMKGKsTJQASp11BADaz43JTkoDbzqGm2I9laZ7AElxYp5H9aX0LExLPT2Fmy+las41tpI3B7i
fWTfCU9vIK5IrFDLSIscQ7i67eCR8hWwm9qJfx2FIuMLxJBtbyhvNxncq40OT3zldNarYmOQ3tqP
Whej6FqY12gwrOK+VTDvI+ftayR8ffw44ScjFzXtawrJuxqY9Ari+jVI5U+Qor/QVxqbvDA+9wW6
tBBWN3lVA/3qp29JPZUrJd0Geh3sMTYFG+vXT7aZkECYbCY2xm2Ql+VuGCq0BskLg7y0rjSSdQfb
KdRT2sZfpxwzRL25j+zmJ7JIympGSXPKAFIFljIAXprR46MQofIUkYDD2z403mZ0u1eF564r07ua
verB74zvA2wOMOfkXPHVQ0Ub7JpJQ+xC4r1aJUnzXW9UBAfMFzviR+pHPT/H4qV2tFtvwr8SfSjU
pkxln1YvBFkePu+6u0ZoR9Dw6hhYWbBuEkLKLLOeqKibvKQkf73BIXIzFLKN1Rb5ORitKNwkWAxu
qs9qN2ORjtgU7wmPxK3PllN8UhXrxgTAtyGNgMbfp6avjjosOpRidlFr88m6a66TqIP4ZmmH3g6f
4hC3AtdGYD+oKd65WDAEAfatLRIE/F/F3J1oy9P3U2OTGNE7wvcD2exXJTQCgGwM5ufE0a7q2n6r
mII1cMcZSxH4Kt2HyrO/ug6VG16b3Oh+6MV8X1Z3jo7vuUkacPR5F8UOpEIoBFc+yDZYbCG4zsiD
ZBwcDVM5jbACV2Fn3ifoZ2At+wV28sGzix23Bo/bJhfnDerd5JOJYbIASnQan8OihMueKA9Zkl6V
/VcFFsrK7VtMPXGhrSC02LjKrkyN4iHCvAaiYjOiT1u9dFMUgL0NUPxDYk835KnubccWrgD3eacg
DGxvitS4lZ87tdBUVWQuiPbSXe0UDyFCBisdVII2M+U21Yi30wYezwSJGVEy7TozfXbC0aPqGjSg
CaYfigB+u7hmjORUVqNFks3Sqy2su8bht9SrTrF26/waf8gHePgbY4KtnJlfPPK42Jtb3xAAvYPC
d2rq6jmu4n1Th2dLgCm9/hSF9Iqjd+eSTTJaEkVBi8ouVdgvDUaMyuS8ta77002/qmhP4lxsP+Vg
H9Ds36i5A8FFMPlq9UDnOpAUJsM6qod5qN9I4xIsosbTuu0+p6NV8upLHGQPgClua89ap6U5H9re
x9o7c+Ytc5Ar5OZPMAGfLNX8VKLYb2d8AeaWR/xEU0SnnLcpAM0wkXkvgVKUlGFWCulT5uRbqq/I
1NhbyoFfcFzE9zktn+N+PPXRg2q139SAOY6OQfPQ7FN+Jwy06AP3tyqDgRZSssGEvixIE2szeUm3
FGYUGtV2gamLJ2piZazva3UmxVzo11jUbifVfIXaI6pXPurV7SYHndA5U0qUSC1FhaxYlZ/jrsfq
oFXRH4luDWg9UGIRCW3z765LBikxu1c3rbZN23ytJvMtq/KXPGVa0EXPld1/Nh3UsPt8vGeuke+I
Hx0GgGiEJpJ8CVtj51GdgO5OoSGvv1o8Tx9YLz8GZzXCP3FTLUFe9TGIlfY+RhAJdp6uVlDBytG4
TX3EtBlp8g1x27y2+CkVxiZyeKIl+prbfIh4E6y6ok5ZvpLQ3wBMUil4tdQlteRLW4EIwKEeRG9j
QJ6srtVMCKrwjwFOgNd7D+0BMvjnRrF3KhRSnDYpXriMlEBIzmRe7ywFJxUnPMaj+WXoE7ycpid3
At4WgzXVIMQrHpgGLHa/id+3XwTVumkBxY8ZKFW9nRGZsJ9M1UHzrqf3sanCDcYkLJjhZNV2trJ1
Z6Ir7Q6B01oYlicEoLryrai4iqW85PSaalPBvcyYt1i1+QlowMHM8bNQbW06hqSM5XTfab/rNvkp
jFHqladoYmi+zXuUcfuKLhOEt5a03xSTu2gU7WtTA2pXkM8RmiYxiuAAedZ6bXnAOrRjwnkH5YRM
/HOi5x1OiolFYHWnJnF07qiUGJkom81UZAoKpIX/5EX2qxpSFwj88XpK/JdW7c924yZblGvOvmDM
xXn5Y6pyugx9vs9jVJUjZB2bLDkXhENkFYSuKE41jhGDanK+GBh2rBLH2jhjDOOxibd2Mh5yKEwm
FX5sLgIbZKKrQ4E0hn2hWJ+qORqOEATI0iEmt3aiTxXU+Y5J5N7HxnLl6ck9UyAwCpPzCvDmUM+1
h2MEBqy+Kklh1Lg7gINqXm2RIplIrvZdNdJl2G8j6Qr0belXeLjmDmPFh6oK0GAVLj2449lFcFuE
zas+x9p2GI0ZwZ2t3XgGmVAHcjwMAP77MHsC7Bep3qwdKq4Ug85lQ1RRNNYN+s44lrnjM68CytLV
nW4NwxHYz73ixM+DisIe8J1gHeUMZJXfbuMRcXHgYdWGyRrI25xvThd1zMEOQTSN1k2DrHvJb2U1
VQmTPAdC0mR7HYS2vDqUwXGeh2gVEBCqlUF5fqBcqrUmYM/EvvMg3e8KK7pOyVvtqTnDHNWSB6s0
vpZBEuMfcfSSm5og+77DNmUMA+NIyaxVZx5JmzGzYcDKYuHlAUkVyjt6mqVqreYyBitFNq/sMuaR
obqqvfG5JS006PkD3IerqtdtZFrql7bBYciwXr3ym906iIA0KCdAB33IovkhN0jT1dQspyYYHvzk
3i2C80xOBN+EgQlicbY7XJLSWfmJnTIlpWiw6ZZHb13o/RFG2E/dy2wkvac9Eo3PpvKW4uWgYgg3
5Hp+NnKQM0YfXc1agIY4RH+m76hPYh2gz+mLafFa5/gcKyTbYjSIMzfNd9CT7F1XokzRtEK3Wt2Y
Ez7bYQtkPtSiLfloRLESnNtn6Gurbso3oeD48dSY28THpoObHpJERekaGoCH+j1OaHgh7F08AmYS
7o2tODu37b/mOmWZrPQfh9F51fTxhXTEc5ejvgUWpt4rmQ3vuiMXPX3XajKyaceUpqZqE6R2tM46
v6KbQKJO7faJCzlaGwJrwxjKa5o2d7ENASos6nzjJD1IeIjfHrn6wI2/IOG00rvsdUiBP/ndWxN6
uM7V1OVLv2JCNVxTEL+eRioHKtKV99RmHSP/Yee9u058qh5dh9jUQPgZzNmhmZ1bN8JXNJtBS08M
2Qd71m+twGSiRarTwqEII61+0NHXH7WvAxS2dZJCFgniA2NfAOXsuYOdj/U3k70kzfKdgWeXm2Z3
sQUDKzf6ey/XH3vnO6J8G89zcffySWG33asNSb2ss+sURhbDHvVyIEsop6K64/vzlaF2gtXf4FmC
zQ/l7kOCxjWyM+TSG/VA1KeQ99sOBGJIGthF9hxF3SrMjHlVmrWBQNI84ouw9rv8Z4UoJNSJQNu4
kf3VnOA+wL21kRXUHkJTbY9oTNA1T/Zr99UtsGRJKqpJpBg7R1NX1pSS7mkJuTB9Cn1C2mR4dq3q
OtTtaO+69qqdMZGyqmeooBWiiPMjjI7khOMgRPk8jbetXpoQ2ZCxgnypb0HJYBmJ7EuYHzSjHdbU
tx7nwMebI7hFDmdCbT4CxK1Hx17vbxvFojo/dv0mHbN4HUbjtJlNa+/lPYRla4KPol7FCircIekV
4JTwv4u6W0f4TkEhOFDM8bfFNPQHSznoZd8JaxYKiHEPQq+nhhuUW0Mdv0v08f8qvhrahSa/4AW6
/G/w6s0PdDO/1D/eK0ZfzvkNrEYBGriyAfTfUo2LMfQvYLVj/QVw2qZcJwHX72Wjvb+AO+tYrhjA
HJG6xU36N67a/cs0Nc1SuZ4O91k1/htctel8hFV7qmVr4KqpOnkC2y24HO+A+kkMF1cjLIXShu6B
i10xFFARvLlCnNM/RUg3bQOSqyviGuGqrIAuHqKKV7SnBgA5vsUiCLiDhV7yOlaa1RSjxoBuYIFP
klNBrCT036lOCLWzaYNzn4dbVZhOlSgWboZCb88on2C2HF5Byld2SvDm2iT4W4vZVmPb3RkJLjSr
lFbdaFX4RfVsd9849s1gTdkxwismskmFJlhUhGIOObsB8njFDzRv5r3ZCKw4X3GN/Py2z5tXZNhu
ipKvJSgVXfpmogaIo1i3H0fhtjchzIV5y8tkqME2Cf0b16iVbdHnsDZ1Kk/01uUandlklVt7H92o
xyJOz8DaKLd2Vks6KpzP9oTLxmzuSyS5r2vN8reTC1UqG49up84HR22rndkkd3oQvJFe0x7dCC+t
xL3y46zGNmzS1ur01BU+rFMH67E2ZDqNwkYFIMPBgRerjtUcwJRiuHJJUZPjtx7pvMvtaCIN7QfO
Z6Ta6vSa0Zi8WQt4pza1H3PuUOV1yhsN0DhOYB6lja6BIzox3DfRW1ds8bojXZgwgS0yMBXI22Pa
OGwzD8pKlgloYEv2TP2ZDAWctJKOuY7bxzJA29rWePY7VW9fMj0gWTAi8W3hkRXaNrjVAI45sKnc
Z5Kqhfp93ev3VkLWFkcBBPu6EBw0iPTdLSqON3UyDBs1SH5iKLRJndPcq9RFNURQMWFZZczefawA
qeFRX2lquLslOtTwj79js8acuJocRK5xoLTi7C7kg2xjpPTvtNdtURlM5fX7nABtMpwrv0dpyEfL
Nhzzxz5qMebxMYWs23Y9ogMDMgnvx0l45Lh4ELjYPU3ZlUX5tMzuyio5jdBPmV6jPRXHPJRkCt48
2z9OpX1TKkwWEGM3jPtkSt4qC/KBUxSPIsxEkCN9YUK/Rt0na8c1+trhBswjtWiYSZ1KsTkiV10i
W9JVt6OBnqITU8ry+eZMfonPW33ddMwjM03bZSh/rpRqFs4viJlNiLcGqHhmI2DdjkJi3yKaiIE6
efx+PBTDYO7syjl0JRNtTxnGIzA95HGInbXRyKmaIFHkVECJSnU6oiL7ZGuCHd6ShAzV7GfsPnht
eG4G1AGQNrv1CQHbQBTpase+ntzHrm6GW5I/V5lq7wG1PdrK1D6gtb7ziHRyrQ5fjBKZ0iH6iSS9
n2X5MR2sg+/O7sq12uq2gVkcT4+UuJttOmotU1/3CeFGJyXEShN/XYxIUrYpU0rVo8DaZDGM7gTU
hZGgrgl/nfuvPDAwJqRoupqk7qNj+bVOMVaxbow0bE+egQkWnc6uFH2bEpHNK/wgBnT/aRowow1U
kHyCuaCTuumdGBtMoPurFtiysdacGhtCuyg3pjIAHbar+2pKxytjBlWjtyRyq3YKtkwj620eleY+
K0hnaiS8kbV8cCvPPGQExej5wcROSILAXZx3Zqjeej3AJUFNrcjr+wDZi7CaATXnjxiKUN5os5+g
C7R9Owc5rBbqpNFJyWbtNDwSjR36yUAFxYRpgZiLdgeyS6RAhpt+wpAT9XRhy0ed3qYs729cX/2G
/VYEAMJ6mfX8ESk8MuS6iQFq59tn28ydczz22hHnlm3vZsEuKCF04AbQneFJZ7uBGyCyr89Rp9dn
fYiTbavM3/tkxLFv2hnT+BJrzK5tDenB3nL3BoHWYeqie2dsxj1Cmj2IQpdxw6nts65bwbHsgo2T
vdSi40fAqTtTVcMpJSVGzVS1PcxFdDYjIqvEj4kT2yq5QpARkbUpPKagP4pkQErVxaOrJyeA4WU0
b7wCCcrch3CbGc1P3WnAAfozGfQJx7wobax90Ot3Sm5Z57wnfZFAGl6HaYXnbYqifhLzcYrtxAcw
hzeUdfIDnovXxjipZ2gp1oZ/BVwKeDFh5SF7nhufPChGe3iB3nnqq/JApQaMJ3FWnE9EHjVy11EL
EEDeRS1uRbaq+WfoxA76jmzJ2mE88KJd7jIPk/GcdJR5yZABg6S+OKE8+KtZRfbRbV+wN51PgW08
Faqhb5QuPEyarZOl0u9H0iEnkt5S8ckG/YBAPdpPua4hAKVMFIdj1CiLuf+ZWVWwKyaqfjrsxJSt
vp2SZe5mZvNgKdXJvAtyk+SZN1+nragdU109aqQKug5dmEGZr6sROZj/6XkjCHBmUv/ZbAQhYGRz
v7X/Kn7+CzZBl339Ozvvcv7vOaT9F4IBKISaEFp1VxMzxd9zSGh2moOPo2oYv3l7v71H3L88zyR2
giznuqZjw5hbJpE4LABkhqFnObrOrg9kvP83OY854ntqnqeqZFehr+gmfF9DfPP3c0gk3RItnMjh
Cj4BRYYs+EktCdLxTuWnBhBppTKQxy4TLe2HQO41/SNCnCt1/q6Ti25U6OpUSwIhpDncDeUBYFJb
vWrUc9vo7t2/+R+IwejE/cPdGratGQb/Ht2TPirvZryFxdQAnCV3O6on3HpQVc/KO9WBpeSbr5NX
XuFKJ+JggNeo3agPDpFwOd9MotaltF9RYl71FD/nTIU4kWzNFGpg4e4GA0NZ6izDgD8U1sMdUxTv
1jF+NOUEBBc4kY9kz43ItqGtv6badCcuN9mwIcQ2jkjqYWdWxTdxDBITYIngxfFxheUd0FZcq4xS
4qNa8OalceUCCBObxCHiklWp7cUduOWwE5caEEoG175VwVBx9d83VZnIgXFP4gblDVfDrlCtrQ2A
RhwTcbmArJM/2BRcOLagAOfVKx28oWiTyoA06YMYM/noBDnfZBu56q04JsxswKt7rAY3YreJeElQ
coo4NGBbjLUjYgBue2sm45GUxbqCw1PhESPONiPvoGb+m91U6VZcIyryTUXN1Ge+VnFuRWiBqQyY
Evgg3rW4nB6fu745mAb6lawm0XBfcXTRogEqPnZoEcpFqAnwLraNt6SITBSIOSNBQMXnM+R98eGV
5ux+f1XxeY2CGK7HUAujNEdFmW9u4tUi/o4H5oANgrM6JtXyC3AdE2oYtt978e8R3118uPgOJhqM
ZBp2oi3+hb5os4882gpZa0rdKrc2GfmLiSQffDyysSn6n3qg7jPmvR1wYWQgVjbtvriLgSfZ2UbF
LVRtTxGKm8wGsUskL8MBjYbKUuOiMCr9clcVDs0QQnddnNE952ex3Z8xDRAeL/MbEMm9uG5DQonM
7xqzaHkJ5PXWXgvkCdE3cVc2AcPvU+GgrSl1rZIh3kYIIfq0xb5KXHZbmmLOBdYBWugq0tpHFVtC
pBhR+eM5c+iQ7mzvs2Yo2wQxbUQpdr3HjCXuiy8ZOWV4xijRIP5QkTcvrwiR1qoRbr70AGTrLnkY
FRLbASBEEqBvSZNtU0iH3mTc+RkiuaUdb3ARRKGaMb1xGDud66rW1jPz4jaGsxTq190YdZvc7dCi
rPZDC1VTd92nJH/VG+puSuRXjPjUdCZ1+JabiGCHwJjtgB+MooV3qWZsKRWKeufWGACEqaBfsdEF
Bsl/kCJyhjTN//TQ5yAE865P/reUCcMdbkDfi/cpk8s5v4Y7TdXJmRiu5zGaaGLA+zPcaar3F/Gl
6kCA1S2RTlm46Npfqka/zpnI61A6eJczYfz0NJ3BzrEsg9zcf8VF5zb+PoKgZ+BCeEdpztUN+F/m
B00HNQtL1VeYo6U1LlIOMRqOF2l1sv60LtvKEXXteIoERlW25VH/tm/0qTjXE3nFd/vF9eSqXKAS
VZ10Nxh2weDdtUlnzttmQPGvd9pdLsw4kiak1No0DdnRALaL3BgJFSG5KKeJ3ZeD6jxO5rXcLI/C
qeLXUcu2y5HLumwti1FB3q/uhs99R6lt2f7hUwdT2IYsu2XrwzGXO2sUB98soW29HJNrzSeVbORW
SdsjWrf9vvHz+pRTKT6ppp3gF534/HzlVrlw7OZv6wmFSES1OAktaoIi4gt5ttyU9hokvifZXg6U
q3KxHHk5XHzsuw/4p90ftgU5Y3WT2NeUEladrZbH5UqyZXjOtaPCBQgFwHE0KEKQx6UpF/Gfllyl
/s9ucK+/dncG6NbZa5zLo1ye4oeHKldz+fzRsp8RYnSoJ9ulzYTedMsTLmPVKTZdqocIiALxCHhr
5UtaZEDua61Enk0cKLfJ1uU8+UoDhDaQuddu5HtKiZiT5W4yE+fKCJO9XEsHEmsdcJHLznfH6YN5
Z3cIOsrjLj8OcUdy9XJRsQpSa9SUmwHeOnBQHWKKbMpFNGig9dIveRR3wOlqQBFZY7f8Jljk+EGd
5KrpYGSFmQaUNA2go1OkYX2QzXYCohNUwRHxA4DTbg632DX4UYlF1xDzqjx90u9ddHDcaSu3R3+O
UBN/r+e1uq8FKhR1XMxvPKLG1bJu1Iimp3b+GWZseZILEsO/WgaDyEkTC7kD3+FP81S6mARzhBsg
dcgIeQDDwY/JV1SWbhT2eFg4B1UgRdFkBgIsxcLeNY3ofqRGQf0CDZgEgBgGPjE40kw2CVzzE7aj
VN2yO1SurF1lqdfyi6F7xUfIJjIEgDnTLBvWBfyOda47enarOJSF49g+xObkqdvl9h2NMrFeqUDr
xbv7ASQrt0kor2wl8PHdJkRVQqSVW6cEoaHPZgJLWPyPIJW3eJE39/K/QBK5OsmW/DS1U2BfkaiI
tXo8EeSPp3gGkYydDea8gwOwykSE4hSgA8Q83mrBWyZw/GEaOrgJVI6gZlOljBvgAJf70uYo5R/E
G1pg4wiXhpuSz4QMMXLbjX6Qm+QTWp4VVLuyJ7L2oUGuKHS9lE0eIDQuVjGnr06IRimoGxbMikAz
Z5GPqbF4+3zHevFGQu3BnI9xVfR7FLEaCN7sky0Ehba6maYHnnh9UlQgybLljWX/y5eoChUUrI3u
O6o/kKtRrOB3kigY0tSiKdfzOX7U3ATnDoGDVnqye3iC0PRjEMOy5TZZxMsUYG+hFyCBAU2jSDjy
j5l9vIzFIoBTvbIHXmkLXw5VCZvTJBaytazCuiu35hz+lJsQd//souW7DYuOV8JRnOZECRCX0gCZ
cqAPYMfZFAatvo/s4oAt5acS6Ot2+bJublI9WNZHNWKKPCrlZvmGl69phAhD2mR0TmWr6Uc1u8Lf
tXr3LeWq/L6lWVYns4cR7NY+ViyaVM2HICq+ufy6DnYBfFW5lBuKqlzbDo4rsfgXdaNDf44N4/bd
+yrfjiJpvI1hC2+ZRvSEl1+w+Bl74J6z0ND2yybTzG6qkF+ejmrfSaLglwVK8tHasdA1lE+lcAnS
KrWnfvrbX0taW8nVi5WVXLc0ogXSOPEWyUlG/E7oI8qF6mYAINFdQYOyidZ2b3ibUsdEAHlXe4Xk
zXDC4w2sdtYP67rMx5Pc5ufTm1O08U7vcF6UCztN5lULz24zhBns4tlqV53G6DgGRX2SLUwbeUnx
GBqPtfOoDRMEyty1IfnMgPuzDNg5415z8sSiHwn+PXXM0MkTnlvSWkt6aV3WzQr+D/R1ft6Uau2y
5rclH38tHqRczJPLxmoaqORX4MSC2dHmtQ7Y9wL9b0H5Au7HPQPFQkY87Mnkyy1by2pbI3MHqavb
ulBxAINoJ7kIAu2T1SPDP1MJOqmi65QLR+Dyl21ytZhz1CRlUx4jdy+rchsyhOFen2ySm1zKZIRO
cPLm0pem3PruOpemC6nLRlbiYE+9Al0ZjXyB3MeWvD7pzWgd1eYeZiLq/p2DqYKG/GdPLR4wlocl
C84UG6hB1SkVU8lWzIkafFjAnYqNl6bcT6dy66OluVLTGoUaMbQMYpCppS6nbMqNclGK3bKlMGtm
0JBynH/Okav9vdFZ0eUi8lC5VV5ospGH53nPVAMb/PAu65G4yHKl0Ef7Q48s4NlMUPC1E7uRVePt
ls1QTnLFRvzGEc0Ui0RKei7r8sBl9bI7k/NmeaQ8KZW/mOWa8vhl9bL7w6fFyzkW1jH7tisvdyDP
e3eXlwMv16C44lM1coVJEIM+nH96m2Zg0JPrPoSBTeC3JKbENrno/rTk6uwyOsmDZWs5V64C4w1P
KagecZQZAJ24NCkFz/NaHqyYYriVzcvW5TrLRzEiquDg0nAt98rPWz5etpaD311xudaHW/xwynLc
GNFTuNFBF12wJn62cgH6+p9XjSnz4D4MCGqLQ3QxoFVi8rUsTCurt8iuwFdgu9pFDO+emJoth3xY
lTv+47aiQOQ66igwyeMMOV/4cK3Lp/zj/q5HSL+yK2oz8o7/fFF573JbIzsp2VyOkbtrI6b7umwU
X3U5xtKwzemrg1cOKCRjayj/g3Ih/3mD0vLIHQ3PTiWxH8tSZBZRpyDVLyZ5kFivwyAj8SWoTJaY
tDlyyifXl8VlYw1REppbpTMwiXnhsh91Unjo8pLyInJd7r5slOsQ+MetBqtjcB1lFbpA5stBxRoZ
rtupTWGIADUXjKGoAIcZB1vTqo15i3iTg44oQt296LfN0ZyHRw3OjDNhDNubarzptBphczGBlhCF
Ts4lZznTDkO+v1vjojNpaiF86cwTHlWIxItWiLDApWVGAP0I9Q+hMHZsxPzJk7OqOKeSTC4dDG8a
ULRTzppOp53JKR6pJGhXecqUKzLoVwOxkBttpVHQs6ACWTjaA3DQegflb8TAJoRHN7bTvu9c6wRL
zzp1ZlEeIzjsdVC2p1hELbKVISETx8wZajWHZCgWuDnNp6bGFRhtsa/YWXUnRFveL+Q2G6zbBlgJ
wnUuQrvKXKFY1RgKAwV6TmhUIPeEEddc41lFXZ/h2BUjsVw0M5oQBbh/umCesfhPWGJeJf8xsiUX
ckdaBihswcFZRxmcvstCT8mSIgmBEQd9NJh/euZZdNeD6JovTbkVdd8bSvzI3iCNc/JQEmXSHPF9
g3o6fDxYE721PE3ukS2kXUtR2Cpq8JvLAurJ+1W5Q26LKjhB2L9YmzyvgD3DpDjZiPDzfPGUlNuW
HbI1in8VKgkeemfM5uXzla1lgdHkr2cut8nVVhNJn2X90pq7exTuuh3459975Q75wsjzImxCWxuh
h1kMuYui87KqyCHzogzdiIG20sTAuxwaRmRTgc5ibCAjQnlQakANgo0X9oSqHpZuzQHsB2oMONCc
PN2hxl1oJVGvjSU3AUYIE9gp8EQsuyu56JDqdNrOBbwyNgwKgiEpF11GHgqnB3fTq1156cCrXqDt
lz4swz1hC8AMLTSk1k+pgZqTUQwnQ4RomlgsqxgshaBO/+yWLXmMPFqulr6aHv6nc6w6v120Nv9z
ffHmx/Cv6x9j9O1vadZfp/3Jsxp/qSTKyKOSKrLfa37KPCupUhTu8YV0RIHwt+an4YiTVNPhLAcj
bJ3s5++yovYXNUXNBjNHQVLXSIz+F2VF8r0f8qweyqHAAyzTstAkscwPdUWqBek8BHl81SA3GVSI
9q94Ied9AtQidnFzAy1LbBzqXqWubcy3V6FDpV7JcFiKmooKkvUNXLqyRaWnGEgUSOKxXAirw5MP
cQnt5OktE3NiQ0yEvbwijpTN3PUg+8tmJ6bLsiUXiUONQJG1EjFsFmKCURrVXZV1qHeKtJBcaE3D
ECubJU416LN8B/eWnzwx6ZcL2NrvV7GrDbaTBlLWl4GF6APygSxlIX/jstnOQs8oc6aN7AEXcfhl
VbaEBAQYjPkQiYAxEAtD9KDLwuowKu4EdE7EtKMYW+UiEquIrCq7OWqu5KbStwCDibTy5acNho8f
uC3j474oHmCX1ztf5haQ9yC3IJsO6iDHZASdLiI2Q4whlYjY5EKuxrgbINcIGFwB7nxGwxYVjcbp
N5OlxOPZcQuUZNCatHwfz7/+O6pGdwpaFBt7xiKz8fC9DrvbOlaD3dT0e5dJFWkG5HxqUo37dOyf
fGSyNR+ukeZmQIiQgEfJ8mbQEms/wYBTyzi4gzMkMCxoO9VnYs363GVoMvea9sVPEnDSChZ4g9nv
jAQiiIKP97YYiM4B58dpUxwDkVSTzya2q2e0Bit/vgac/CI77WCeox1qlG7d3pkFFVVNduAD3maU
mycTCxb7R1vkzdb2o448D4O5bHl/Wss2oxxMkQ752zHL6nKe3KZ6WM1SAey39UTXvBz3/7nMx93y
soEeWjxycY+X/QnmbsyUls+05M0t68vn/ffb6pIgPskx/ZPnykVWM9lZVpdtfQpxRbG8XeHAVuYG
5b/u3b9gWf+wW66OeQxAAQEXrJU5ORy0cl83/mlJqC8lCdm61EY+lDFqWVSR58g9HwsoZjTvJ2Rd
1qEOjk5e58NlP2xbPv5SIfmwW64uxyx3A18KjwWS3u8qKf903HI9JegQdEu8q2WTbC3XXD7sw7ak
0W+Bak284WKup9vOM/wEVNdEoKUI0nmJSIi67TS6yFpXABF9bOoiSFWm4DaG3r/T7apRkcgJtLUt
khfyGsvVPqzKayWOSLXLPR4/NpK44sMxpzfhysNbFx/9T+fJbZeT5THyRi5XWNaXsz9sK4BXHpNa
LY6DmLyW/psJjZDotbUJSCMvHZFdEOtRapNK/di0JrKqRNZ0ox93IZeWMV1rxeQO0CoJkikfPAEI
JYcsJtMyx1/LIeHdQe/y/7IosBwqVzsxq5wS60Zm0mVqeslENnK6qik1eon/nnG3ZCpzycDLk5fV
5TJSfUOuhqqFIxZiFfh/89/JxGxbtuTCKtDlrdwZQ9xlR4uFYpQQBMrMMD10e1oW/7StTeh3axKx
4n8yitBCtnQxyslWIoMOuSdAVr80e22P2hRBBohxCkWui7c2IcjHgy/nya3KJYQhmIlFVBOLIEcu
OhHzZDL6EQGSTDzLRSTCR9mSeWlNBlEl0VRNqWVJl+uOyrQ5j3UXI83gdRT/KkPEZqWI0gKVeG0U
kZspYjhHRHOWiPWWmpdsyW0hgaCaj1DwIn0+jSJA7MUit/i+GNxDjCGqlLUw2YoJNHsRcU4i9hzE
QhPxqN3ZJ/C9g4ohrV7vAnN+kHULWcGQz1w+30mEO+8KHJ18dywxCKbnWYbIvoiWExE3+0thQv5j
fAJsU4M65YsQ3BMhuGyFsCgvrckGhp50SDWAC57mtSHqMJc0OzNAEjmXqB4FnkFE/q7IAegkAyyZ
FuAfRRpD5ApqkTWwZALBE7mESEjGJqHabnH/QopujrxTmnUKyCXyEKPISAjBCXeEIVj/H3fn1dtG
8m37rzI47y10Dg/nAlfMkixZzvYLIUty55z7099fFeUhxfHMnflzgEMc2CA6qbq7usKuvddeS1h1
prTeZBRM7kuyl91BuS/PHMTLCnK/ZkZOkvZB/Oz4IlmIPAiJE1xNevNmVyQSad2cCFsNgZjxHldv
uhyk60YV3qIdkY1wGQ24eLbC16Ola1v4fqSPe+foFpaX3Kqlu2hPfLO/ZucHP7pcli6PVcI/pSMr
t4uJycDYJD1ncpNWFpBFLcxduX98frR9KAtyNyKw8OoaeeHfOCYv2d1F/sk27J98z68W+9vJLflq
8ok74QM0hTdQ7sraklu/2pUvCjWMNd03YlbY/2hiEtrv+mIG2YrpS2sIV1WDTYMVU0suZ7P9hXIL
Sjjmtf3f7E/vig1RmlofHXRq4Y88uq285k+P2djwMyMhaVoFz68TkbuSP41fUdTxptyHYO/louPT
tWXxKf/8/EGhx5ce7O82D8oe9IFep6BxKov+w3l56RTm+abWng7u8evNX99p/9DxqH0Ar0lsSlTG
QRn7Sw6KkBcd78uDB3++O39QlJGszJolGLF3/eAn+X03ha/eLAnLyCv2x/d/4JgAXIsp+bY/tDUb
/Uq3EhT05KY80yautrsFWSZ4GJHYw3Ilus2PjPJMItQTRyIkKjflQXkaQW5Ww/sr5VaQBNp8TEhh
jPan7VYsluX5g+JkJEnvC6AeclOe391J7kfV9GEqvGRJ0omnAf3mkeSfy62DMvePtD/N536naFmz
1NJBWXSV/kn2lX2PkLsm3KbZetcv7C6CtWp/lZoW6OeGBFR3saMOucRL8sz5lXGk/Y+LjNbMQ018
5gylyVTmaXhUc/yB8gftJ8AhcjOdYkuF9JJT3nMlIlSDJ6K+iegzpjDPUB0uIMv9uZsOyyiC38zN
VqMI1ddu8A1jBw/CCJjRrdvnsTWftkzkCRI7qHL5c0t7T15NdZW33RcoJ9LrsB61ZaOZ32AQQnBD
zFYxxeTetdcY0E0KU0Yu3/c/coU/hVWA2g/uBHimomu1Rdon9jFwBYjfNpjMycWexWUEjxLJw72J
uKOIYFvDdQ2MAg5K3HzVlValycK1YSVR4JOs4rv92lW6IuQqNh2sflHaxJG9vtOu/nf72QS2/q/8
bG/yrHnIXgnr6Lu/+d3JZl6oOto1ZFhq0FKaJGC+YPc1zb5QLeD7qmECTxSwxJ9ONhOYowqMUdVt
17JM29072UzzwiCh0XPI/bTAqpvaP3Gy4QE8ygAlvAcrhQBawl+Kw8s1X6P3C7LUdKQugjsb03+r
VWQQxXm2zsppuEwVdTNlrKujxLhOWzdaJF34za3d5soYbA2t2GBmlcF1q2bdUpvInyKt2hWJc0Vj
fdXd5p1ZVBGyGWY9GztLX2pI9jmNl63b0vlUWxDw9dadF0B5i4PKVT/EY/N9mhKkySII30KUd6AT
+0ryyyP5/yvbTJu7JB7Ve6E0nxFciRVg8lCZ4SOyJyQxzAGJHejA+kJD+uJtOU2fFCv9bMC8sMp/
+H2+6MdqRS41aYitmS3h6phWZQL1g79NVj5/RnoiMtBR6H9JEvD1MJs8DabgE7Fc4kgmksuQTaom
XsLRG6/87mGYVCgsmnzRgqHBsKyiG0d3rpUuMNftRPZ20o4IKfdmjhRN+FS2LllGSb70IO66RIsB
nqeV6iICNsDiFEKqn5o1uuVJPqz0YntZWrF9pQZk/gQe7GqmBim1y5ubQ9veQP9Z+Ja9tBU00/0C
RryWjAQdTdR5pI9vgwRw6GDdlRkiOkVszRsYXmeh4b1XWE5eTpX6tukgx2kVEvinOADjU7yvaQML
RbOmS+BHX7SqhqpTTx601m4vjTCA9MmzoL0V+MEtKygjqr96EbwH9mTkC0beK92DL6IogyVpx4tI
I2SfQte2DG0Uu6FsfJKaKLCoftOS7p09meZSJ2dvBtZ6hEwJdPk4sRCCVueu7GEJDt3kRxRD6zek
LrgG+FUa8ufGDm1JlFI/OQU5BqmTeoLq+4Go2LA20FIfYGbdkN+XzVUkU9eJBVV0YA+3ioFoQjT1
EOrjsDAy1Vpmg6utQidd0lPekCf5XfOjdmXHzrdsarJZHviEHkfoP9RbxFajWW8UD2lDRouC9rGi
1tFtqVUxwBTYVxEPRzLkCq4tiNMqHEvw9ISzRP/hqUGxCdL2ixomSLSA/AIcZCyGHI52o0LWpbH9
68YmveAxVhrsjQxyBRvFiRXaNuMNkGi0O0mc9fIYfoqqy94Fwadt4CW4LGtt1iDbwPNAmhmlGtEg
0gDgSImG8N0AabSN3nJpPlrlKguQB1arO0fps6WvwQbcaLMAPfvE0eaW45LDqnUzMtTizejmnz1B
KlOgHZqGhK8rL0N41nQe0mr71DCAkX0C3UI16stwIlQ4kv1ojqjDZ8MbQ4WVtol6YszocaEb1NPU
uxgNG7AmoO+gPNbADXVegWeyJFecyR25JQR+EbAQikOWO2ycAtGqCjrXoc2aedWhK2Cm7qIKUcfe
woSxmLK0nbfJmq9GTh/okJVaIrLiuuo3wl3zHNFQeOmXjMAzAHdP1HiGYoMOCXH/tmnyDV4Uvm3j
dKSdYxVl5magzVb+Gmp5HUHkXL8moeQB/q9lXrekfYgE5MlGw9tWDVwVYRrPki7vN5EefCm84FbN
UYUJXIS7u5wmF8ZwD5pJa8xdKOE9KO9mSQRPWVOTG2Vmw0pINSjttl96Ckz6efLFh88SspPBgNdz
e1eqlwHpI2TUjptBQy/UhNtT7ZqlbioPrpG+i5PgwcrCuyw1LHCZJG73W5wFpT/eR+34JoD9YpGA
cJtrkchpVknr8JsVghc5edyhu9ID7bJBHntdmeMMkDpZg5vWSqq7INJjfFmNRw5Ih8GZhSMWJvGY
ShBYVFcJomNgeqoEjnD1en9IXlETgCSisvub3Tnxhwf7OtzMczQiaaMuJFzxRDhQbmm98XZS7CeD
QGUk8HK6BMeKVb8lAbMSJit+YqiaFnCS/Gi6qZ9mpUNG6Vh7d4jbCVI0PASAougLbu/f1VB4Q/DZ
XaI84M3KwLwRSgxzO3D0mas7ym0QQGs9oY8dgmSYyeCM2+j43vbBmrqo4tlENcDpRmBG/kiDSUZY
98e0ZtDgIuihoRkm515jGu0dv54HYiSMpuqdEeIWTbfwoevTh9wlIzfO3dvJQvqwDpP1aLZ3KkIk
gCv5KQSXrInsXVun9iqrtPiqtK5pV/FVYNkgd/3PzTa9rwfoVPFykcXsv3Eb19sY0sNUFX66rmLI
RQRAL7Q0SMsa/z0Ui+jsymN1Kb5mNfYQBXxM0e69csnPiutx7afh2tbx5g6D+9Cwxmwio7wmVfsH
uCZrobh2tIqc+s4SCNGdLStCR6pzi6cCciFDyfJdQNjRH72ObB9nJLHa9qc5AtUkcv0eRJZhvF0k
WW5qDcNj5eeAQYyRJLyKbLDGRit28JjA49S5LMycEXcvFS3tZQI08ZV571jDexNWMZDOV4GNXEVo
B5DHaCqQULvb0Dm/oWmYL9PG3oSQWy7VBGW5DJm+tK8hsUH1jHYSw4QmW4BknGnMDoDo7xCEvXl+
dEz322pe93p7mfYNCYKhqJG0joYZFO0wtwuLvwoLsvPD8nmP1dkDdo6OMTNWS8dS3+1RHlMzomgf
wmsZTbkyzkwEwC+jSqNOensoVinEXRIpIyN/8sfYhtbC0dBUiIdENodJoHd900DxSdV/6KPeEd9r
t2q2XfXuGAZoZgSPyhC440wyEEtGYklDvN9N4y5LgaXTGQZngBRankpL2wbNKJdozggLx+4KeQ72
6aXZ1dBx1KO53pfUZV06t1F7g6iQ0gwRFpVbu2J2t5D3ET8Ht5FnYP/96PZAqY+uk8XsHmd/q/01
8hgSQwtzVFx/lUbOt6OTf7orTxyVuXvU3e3k+d0BWWcHr3GwKa/auu2EBTLEww20gYCgf3/Dg0Lk
5i/f5KC4g/MHm/JP9z9HD+2kJgKNbrs0Ewzz0qiD68GMgut81AYfvLG2giK2gueXE9tRK2DRE5uo
CcYwQItNuW9BNNwOdPnAeu+QrbH0J5IuXAjmmdR/uQnRbDBTShI2wZQ1SFom0MgPDfFKJwf+pOiJ
A8pE/Knclz9aQBpmtdXmg9Zp1bpIXGQORXKGCUtgL17ChAOjqHUV8hCIDIF4w3mR2OlSOg13pOGA
x6q5HxZ3TgqkSXitcxFhl+kQcneQ7Nr7fXmQrEC4ucXVR3+S90mz7kgvQFgsI8zEj/QOyy09RjHJ
jLADvHRIr2QhqBRC8C034YpBtl3ePpVH5ebB0d41vmTCwyDjCaPnGQuEOb/au1SFmtBHpCSbpiui
aRa5nrIYYv1j2AUPvm6zDhIBJPkjo0QRxjCBdGQR9DH5npG376E6tYQO6xp1OJ1oersOBEwAWRWY
zdEEdYtmHuT+Yiu6o9E8pb2SbmSBMqIkt7YQ9ZB7vrHx1E6kpsHa7aJRQI1ugRtuyz5eZnJAkMdk
NTD2Ohv+bv98upgxuzEHm/V7LRbozLwkoaQuHAtbK0VASriVsZS+dBq0b8U+T0VmlVRG8gU6MmuB
0lw9zSSsW1WGcjW6zmbcGu+GCnJhC5b2JrRnaZQMgKAIG+ltmZEPp+FVTRwduT/xsby4ETx6xlJ6
6+Vzbe1w2DT63WTgyyIN8X534e+fVu5mbfsYGVCKDMiuXY65SLXbB6c6cb9dUEnGl3ahJnz5RR6P
iQEgFynE1M5mo9Vk/ZtWdcz1PlYn4y+0hR9FkCLZLr6v/BJHoT55guykZ3iPsce9am4FsUcvcVBT
UnP8vm63LecBc2lBlckvI5s1nCcGOl5wd5CuIt9GnpM/oxiX9rvy7K5Bi4/9q115sbzkr4tqsm7A
9hAKr9mVbGvyYeTuLldpvy+3dgcngoXoCQqOV/EFfJzOa3WydjlO8rasNXEQys1BdrXdpuzf8uGw
/H52wF1+1P6R/QKu5wE7UfHaD/tMi0Ah73MhuwluExjHfehXiXgXKw9o3Tqvg0CFEIAI5G5zK2ot
nG0lXHYXQRJIWbm1/5GtV+6OEzSWI5k/hYZeq6gQ+cb7n6bTmPLlvietE7m5e/piGtBTfzPksAZ3
bNf5OC3tAeK5GSTKOTTr3135ICYJAyTQbmRle6LLya193e+POaTuzDLfEhTcPI08IW+5393/rdza
f8b9iX15R38bZh9hVxX6PkTc5MDZOkFFtETsy55HjcfNtdzfPfxUgOEMlR5OdzEey2960C6nB19R
so1sriGMXSNdiW8QtC2mjGwpv96UReyGqiEf6zX5JHOZeSMzfuRYInflljy2390nkPyj6+TF/fax
16psI+8vn6+TDXTfZ7ZSB2LXmOVRD/pXuI9/73dya3eV3DzePyj14KrjGxz/FXS14axBl35So5kc
ZuQ0Irfk3/7q2P4SeVaXVqDc3P/I77HflVvy7/601EJ6+vd/Ii88utWvjh2VenQnXwz4oDSqNmhZ
o9NnIalfG105rXZZVWIylFuTaxRAOITtfnRmf2xKU5YNcr9shALGcWbW/tKDM3ITPbjuErwnQ7Jo
0WDbSCDad5SD/d2m7FcHR+W+vP6we5LDOITAX+JJw6WHcVw+qoDMdNV8m0yw5dl+s4Tr21s1Jc43
r/8YDzBbqXWrfmQ4gXFzKJx7/MJoykywmBZxvTFLQ72cNHv8mpnZ2i4N5aMOe9pb+MdKqPy793FU
hMu8GryFGsXBJgzxONjWO1Q4UBA00DrLa9QvphH2aMdvItSq0pvJQcJSwU8yC8ban7ldCiuDg7eO
zMGlIse44xfeDSeQa14i3BbNpnRARAR6eLx0P1EgcnaVP8d5cAfojl9dfnRMTt3y2O4Ossija3Z3
6AFQ2ciVwWuTiq4pf1zZd/f7nrAjB1znuMVk/xX7Mnq1O/jL80d/Dt3HOHdEErcCIBuvjRjfUtfJ
ojt5ZReX9VIfynt5YpRd8NeboQ9pk5Xkj1pY2ZA3k1tZjz004U3LtGlCy9UHj0520yoFHzr/1Eem
sw6zL3GamMuwrtY47FAGUo0E9UXrqnMb81NdhG+1yr5xBw/x0u4hdKPim6sYC71Ora9Wa73bDupj
oSPtKobnRYjpv+41Fxa3iRCZGZLmNWVw97ZaoM4VX6nnZQ1PIGRXCE1HDX5N/IyrRmmvq2+2H5A9
6WMZlorbcIu3PkkW623fxAvySSo0F5uGLEXBzZHUaw/ls5lmxdca8+yaKf5LbJMQH+YQWivK9pPd
tl/9YEAGKkkh/IdDa8DPhpcPDm9o6+rLEpJfdCNG2Lwdm44xDAaeghGRYh8vhW3ACqkiGr2Nfbj7
cFqMBVtWC3Om308QktSogtZIDmZm/qRo3p2pQAI2dc3KLpQfqTKMi1RBKByIKhq71qfENgH/4Jgr
i9x5C4vlQzCiUuCg+I6bYFEj2NdCPeemQtgKYEhiU6sdeaP6d8PLmtt2JLuZcO/SiqylU21t9NGz
J1IlN6S2otcRDMOSRXK7GOPsbZmrCL+PMMp5gYLmkwPWH5LHCa53SNUTc5N0UF+KXLIavltiq4Q6
bELv2wyVB3SywGInC5ZteM5heCrzzF4ngHoUSMyX6aBWyx7R1kgliOCRBLzUiqCY9zDMdK6yipHD
SzWzmhsNHk8lM973eeleW2Npzp0sm1dl/dGbtsbccXxvYbre+wjE0ixW6/A+stovASjfmODyh5zs
JHLdtA9KnnkzR/dIt2LJc91q2zfZVEGG76OGUBj9bET6/DqrrGmRdZo1a3tz5Xrlw5ha+byYYn1e
DKZ7CTlTfeNodb+ylexr695mY42IVUJuHiEJHOWa8zGFep7VJ6tKM9GWWd2tIdne8roDTucMN1Or
5LNU677bsDPPPDO/6sD+3JRGvzScIp6J0T8wxKiHv2k+ZLMka/HJJtlN1fqrwNTaTdM3xaWxIbqo
LJQi/GoO/rCMcbCWbbVOhcI1sjU2sQpPq75ORv2UIj0pmHE+mHBHT3X25KCK/B1S0+9RMSDs3cUR
+LAcyGuuzWly2m0z4isn3jIzq/7am0L3fZ9oN07PImxrFsu892+GKqvXvcW8gtID+c+5vxrbZ98J
s7dxHz8BWlqHtVssoionONegUVgFM93u3+ut+n2yIaBmpICUyYDZmmnoa0wKyqVeMPxXZfkliSxz
EcJpMFOqkMVhtIG8QOTQBA8TbBWXnpFgfsKaXG3NL/lSz/t6Ftv1N7LS22U0fvF7NEGmRr+xe/0b
cHJvkSsh/ttuodbvxuIxK63gPlJRxSEJblj6dYWzKSBHy6iqGwd4Nrqo/VfdsWkk+IjHMCQArjiP
GhxRy05J4zsbAHRoI3nkkCszQ4fww+ib6VyrUR6BqzWZKaM+82pGDF2lzUaqBt0escSkSFFsKryn
FFdbOvSrAlz+DZyO904JippU+4XjbGKbtaaWfPZCZkPUsrKK5qdUynvX5x5etc51/J5wFK5MI4aL
NIFKI7xl+gMXVF1C6Lnx+Y6LsXyfq5X+CN9k0eWf+yzYzuH2UIWO3qxOqEhFS677qBtIPoUd0h8/
6Vb32etTZZmM42LQGfwxMN+mVnrdA5dcGMqUkyWcBmvXJFNcK+m1LbLCPLT1qbPQxim3n6eJ8FHi
LIy0/mRiTF3CoYDe5aRfu5US4wTZ3uvbcJFXW/h426aeo958XSXCSQ6fxXWVa29cyDXMqhhuTTie
5iHUvRCbMC+lPrQn2lCNN9gzl2VX/TBz016XXQDjQQgZb+GuOgPCqhBh+Macsk0j0v3Svs02pcmK
0NbNloAmvdzPNQ9d3bFfNXzUsez7N9sCOLZLkHlZELQJvQJKECi5LyOSAMTITw9se+LZOHaXVU4m
8uSYBGUH5Gtd72vREDPVK0JBvur/UPzm0Z9QxWiM+643nI2RQ25mVvpS8PLOAjjYMivw3xiT/tFS
4eXPxji+bhGiN8aHsi6U2wQSuqQIkje9orQzE6b+DUE5+N9QghgiExpGBkuGhksnhT2261LUkKr6
2vUd67IFUfqZ8fHaRj8CIUIaajaal63BYKVrEMIaTvwOz/y8SfNwpVJj89jwoKmMg2+Rlt9Gbo40
S03ErqlyVB58/Y2udG+nJkJYkuENStDvrJhXNYRncy98Q1Bch2LXHqGqYzZCBeGNbuvoVZbu7VZF
6cCoJljwOo1olT3cW6EVrBBi5LXyaQ0Uz7u+0gpiwQPd8VpVPiYatevjpkdX0DZnRvhZrXt3kTxs
t0T1lalNlkOEYQ1L6TocP3Uq+NJOuS+TOARKZd8Po7EiMBejebDEeWQgoj7eeD1dvHQRnxlF9GZo
vxHdpoNuKSg3U2UN/fLMSrWP8Rg098j5QHOX6ys36CGUoYYyBhekEKJrTYWQDAXiqrjph9p754d+
v6nI7gzTaaHbGXQBQweWO8/nW69fR+pIEvrSSjKyRHzr7YgOJMO4Ec+Zoa50CJVnfYI93lnxItPD
fFY06bDYogA676bwfYtuIspSNtZ0CW51RCUG+qIaJSEFheC6LD9uYXedktu474BXfDO8KYZCrsO1
hciPEUzDQrUH4fixyHUMIgQxw1E0W0UELdtrq9PVWRFfm8qXsY+dlW/09PoEppMurL9OSJSVpN5+
GEblLYlUVEMW9wh45PqcuWuV6QUpeq71dQSpgarKda8kGky9Sn1pDGmyRur2E8wua83Jyk0TVQPc
GVBGBMZm65QKkf2g3Xg21Piej8EcBujOKG8DBPQa7KbC88lcLaZ3kbHEM5wEiinIrm8dZTvcbvty
6cUEn3QIdi6r8QFPG2hmK3gqsulmMJztgngtNRFqy2CTO4j75WF3B1XjvDDgIWZgqkNLmQ8NEyps
wrACVhiYxXTFrEQkuC3pgiHUh2kttGu2c98qvrrkw3qtoyH64qJVEPxIx/grSBNSjvFL3FRZ804f
DW8ZWJ21Hnz3e5DGH5DRihcAYtTLBtqhZQ1HP1mT1vvA+Zyy/iEcTXJThRTlQkNnOrVQyPjm+EG5
Clus+VG5Vvqpv+lFrGoEKVzn2C2ofM40RtM8i4N3YVdfO/nkbBxoi0E2N7CeMyiXepnMR80h6tt3
M60VpDRvdcOIyFNoP7mj+6MqbQ3+X3j2BB1zF4xvOmAAcYXChe2CA6+sWR9MwBfilqxk5a2nQ7M9
2szFrl6BN26RxojQrPIHe6PXnnXD4oI1Q9rhXb4a+FTrxM3NpfIl63UM9dzLr6E9vMxSd8NsaL4P
GR0ctGKH6mM6uZA05+O1WiH/rHrLJO0fp9b8sc22EIIDAQoj4EOp+aZJgmhOChgoy85bllE+t1uF
Lmx546bfbm/VukPhpNw4IlYYEu+cwrZfZVFZzdVAQagxVMNFaogRiMHPqPu3iBVdAfiLsKqS1VSP
zZyKpN170J0jPr1Shra7NBp1PUSpeZ9Oc0AvBEKDtacEX7OxukXls7ptshEoSVApd4mvLaFNWdpB
Udw2LKA1V81u43BYmpCo63VfzqLR/ZamOgFCI25gDXRLWr/7MbDL+YgFMGyLd5EzrnLNXJldk8xb
YyhwxtaQoNv9TZJNC5+w5Dyy9U9jqT05iMfPCwvMX4h00bKwjHSWpNGKZcOXMm9Eti1K7Kpdk6vY
o/PYC8TxBFdAVq2GFiSB5ywGnh94ffsRZWTnKovetiq60jDpBTM3Sx9INLxxQhxAllfGgjIeGmzN
6q7xw9uXnb+BSaC+7tFUuvWS9D3J7I+Wa/Vfctf7XFaoB6Oy/BRGCsSfZHBcYu6uB4P2lZhwvFv6
p6RyPtcgewiQaovGt5OrKdPnQWZkM6Wp+6U6gEvalv5ay6JPRWOmsGCjhJ1CajlMgJ2iUPmYQbC3
rNXmcgtqFmUBvOiZNn22g4r0viFZBi7f0rYiWk5ez8ksnxbboQ2WNvZANULh7QJMm+VkDGnBvFOM
297o+8vSSIpVMXbdZYZEq9Lls15PSEx3PPhXIEdpk4EsQ7uFVdXE0NGHASEWC6Vpp4rAuPr3OvPN
UnF64jAJU24M5kuzSDNzAsAqGqImOizL1hYNZ598jKGsXWQUOkyOwIkXPd7PhNn/qupJhI8LJBaa
AgYDyLUXiXsTqyUsrW1jfU5ZLkU+oXwof9yZVVUJ2QGU3pWAYNQmXRuhBbk/YbGhQlXIjupunvqg
x7CD75pojkYRiw9GsiSurywH+d0gTbYsE8ftvJp6cMbBBDmQySq5c+sVkl6CDGxcj3V0n6KLuAi8
YUOnzhfRNuRRGucOiv/t0h0MReiPzJyi6u4jyAKtLeCtwBFg1Ap0mupZMHVOjeBWHfslorXw6GeW
dhWQir/cjsknNTIY5pm0+sBWVp4TEB1xEaSo8ndDX39yw3eB2XyKSJ2ctT7I+Nhddllkb/galV/b
0JLOFM/n45nuNI/rAYBVi4pCg1KzkavJzA28T0GBNAJx73sNElgIGfps5UA6bEFXPm8r1Ha0SdPu
ND0FTrfFmNEqHckKcnSdABr2miQmZfRWRRg/o2P0HcKNlXjETWS33yy8XJcwZ3+shh5v2NisrcZH
BAYieZdsYiQPvujbetk5pN15S98y2nlcNtb1j7JEI2a79XkDx32nswRB6DgqlqYPle4WdUFr4pOi
B75kXXHp+3Vw2+bOdGkNXTTHMQwGDzbdUm8/Tnr7JdV8/Tan9u6aqbpVB4QS7CF38IKQcQr5QLZE
r/d95IoYrO34c60RPojxri3zallDcj0PS2RxMkPzF06L1IWrNefB7P2iSCPoRxdZEzbjfftcje+e
65bV+c+0dHH2LVKhzQeq5T+56K8L+u1ZFvphLJ7/+78enlL8muGO9/uQ/FTXNO+YMVU+lHzivyoj
AXbTtE8UDirYdeCTh5JUU03T02EHQGYVtXt5WnHRmoEXFdZSzWNtZnmgfGEPOKikP6uGv37DXX3+
9TV/9Qa7Cto8/fd/Qd0qoMevKA3+g1qwYfW2HFMXVWFpVOurWvCoBVaeVDgoMAR2zq0SNNt0j3nj
/2klQNBg6bym+wIqN8COv6oE6wJ1OweKBt22zrAOAMvrJzcEB5Uk1O9cjaYuSfNf14Gmqhem7Rm6
jqPJQvnof6o7POYtOmwMSz5U5q8GBfNv1sFRCfshwfAuGAc83XCMnyT/r9qBJ3IMYOvQPXUnJLUT
ujqnIQH92mOWk3/aGxgYVcfS+UfHf/nSh73B0S9sW7cRjTJcg2QPwSh9ZgOjZgqNglMHRpMUD8TE
XN10VEeQYx/WgugPIjmF5mC4mkunObtaMNSX4XqvxPZP24JhXbgoPsBpQ4tARY3UmVe14NoXhmno
EM2gmSHSbs6uFnQdsbhT24Im5gcAUqaOyK0U/3hVC4wLrkZ+PrMDaUEO2iHn1hY0Hv7UcUF3qQXV
9gC6WORE0fmP2oJ+Qf1QCQ59RiqunNeooNlkjJ3YEgy0BAHnYRAJ20sIDb6uA8+9MFwVPwW5TehV
YjKcW0vQTUatE2vBxBTQ0AUwSanTTBRsjkcF/cJBLIfkOM0yhODi2c2Tmum5ZPWdNkOgueDABeaY
Jl+cwY8CD2cIz7iwyOix6XqWdo5m4y+UOv/x/CAUkyyVeQEzgCFBUJsd1gGCnSYTB97JF60l+st5
jQpwrmmnjoymmAU9jcWTJsU3xLR7WAueeaF5ULypLgOoRWWcXX+gG2unjgqGwYLaZUyUOba7teJh
LbjqhWubNqYEv4yiYpV1bm3BOrktMENgAtDxDRKV5Ux41BaYJR1HZ/z82VrOrhaMPzIl/uNxwcQW
ELYQedc66jbOkXNFU+0LugNyNC4rTlWOnefVFqBidE8dF1hP4jzCeoYv0nrp9696hI1fQcPDhNbx
eTpXdFX9m4vqI1/dwaKa5aJBkryG/0hax5hEryrBoKmIWVQuss7RbsTBdPJqUr3Q6PMmpJwGsAnd
oFZfVYJ3QYOzMa2NF8XCcxsVmL/1f8FiojfgO9Asz7Yd9Blf1wJpLBcQl74MGUCUz87bCBmEfeoa
wtQvPB1iC8eDpXVHR/GqLWAzUT2W5dgaS8nzqwPNs06tAgPfO0qaLAxsvGnQeBx1B49J0sCgohJc
aDakntl5TQ/AY/SdLfufO1dYRrn0AxFicCEVlp/6cFBwHDTtXZRKMamE0Xh+zne6gyBH4dOcVAt4
J6hP2pWKT1E40l7VgnlBZ7BUpEddAjJn6GLScImc2hYM9cLDEMJacAzHwvY4dixotBX8Cg4jhpw/
dtPyGbmeWdmYp9YCQ6OGdwWGH0ixLZUh4Kgt4Ihj/YBHgU6Dq+kM3Sv4jE8eHZkAwFkTcEMd2N4Z
x696BMaCcM07xGFMz5aj53mNjqx2BfX4aeOCxaJakDXhXBbRORHdOawF27vQmT7wLbxYjrvGd0Y9
wkCMc9dN//PRUYQmWSiBF/npVD2sA8clFPMz/sC4cW5GowPd/anNgC7v4D8jAs96EdKeYw8Tvkbh
dzrD2RFYwamdwMZzpLkAECxXvLp8ycMGwFRwQURWSKqyxnKITp9bE8Db7J1sIhgXkLphIKAdq7Ma
O/a0OqKNCEHcs7SXSYA4eRgwxRsyBJhM/ohu/gGmIWqA0RL5CcGOd46rBg/k04lDAa415C0cDCQC
OQQXjoMv2MsqywkXQxowB/6nswu+GPhZd4P0CTOCBg6DxaPOiOCphFdeT4vEIg0OgtGD6BqH8xnC
lkw8AKc2Bd6SFbQD7mXX4I9mBU3TLmwi98RqzzHyAoTm5PCT6A340XGwouwNfEu09sOpwbEZNKFN
FCA3eL7OsCEAoTh1wWAw+zO66kQVXkyk15UAPgFLdBeDPL/ls2UJAZ+TrGTsQ6LxKuADdxeJPVo3
gtuTaB2sRB1fuzSfzmutwEDtndwMWDG5rBBs4E+S/vU4FIsV/WI9nqGdyGSmnhxqoCPwgenrYPcc
27OO2oFLM8CCMg3AKdJO3FX5Oa2WIFI4dbHAmCiHAV6T+JtYNB4NB+oF7kR0uHaRiDN0rgKaEBir
k8YEEygnTMkO3jTCLgKf8boWNF3Fw4xhjiVtSmizvOEZtQWx4DmxEnAxM67oBN5YNahi/juqBGEh
MH1yq5fF1blVgljQnFoJAp4BNEWIwuEzU+3jlqAycDJkgJFz6DOCGVs0vXNqCaaj7Yaq/9xiFvzf
wFRF0B1Eko4f9bgpCBezB4gaqxpY6/n5UYQf8ORRwcBepMMDv1B/CfBmVMDZiMGogk3YhezPrC2A
yj61RwhzSNVB9sKi8yvAEjEnnK/C+6qf4yqaQds4eWRk7WQx8rGA3sVbjiZJQbJPxAWzmakSQpkX
I/2MBoUXvYBTJ0nWBRY5HaJL7FQGDpdPBCWxJcAD2aB+8Tm8JBf8rVr4Gxf9nk81C8LkSWZShc/1
rxKu/uyCnzG3P55/yR4SKUJgtn/XOpAXisSq3b33iVb/5xV2Q47+Byd/zgaHf/7ygn+89S8f6ufB
dfhcPVSPwShfd3x5zNuHlGys/5s8fH9IHw7zOXbLw/2T/CEf7Pfv//8puI6PyhVu2ZPLrcIpfy1j
sbNaTi84fsjqh/rnI4rPuAu5n1ry7CEJf0CtGL6qjt0i9OSy8ySvHp5eaefuDJjTS86y58cmfGyb
wyrZhRZOLXz+nDz0D9XzYck7WOzJJb+kLf6W//htlidt+v11te/8oafeZUmth0+vvucL1P/UklfP
eeW/fmTWDQINdmrJa2o8DH+WI5v3bmI/teDN00PwqgESSxbG48nlJkmY5eHrHrkDhZ1cdPYUHonh
vAAPTy457183ix3i/dRir/84Nu3SKk4umALax3j8+blku9jldp5a9E3ehvUfqnkH2ji17DcPYfZq
9HgJfZ9ebjUmD9nTYXW8eI1PL7quHx6Dtn5umldt+gXBcXL54WMQ+g+vczN3CdunF81cUOfNq5b9
guA/vWxUJ/hfFK/Gphfn3L9Ret5Wx0ULuPnJRf+5oNaf59L/Ldvp9vl79XBkPb3k05360LfP3cPr
eetlaXN6wf1v64cUGorw9bT+Eoj+N8q/eq7q51cj1QsQ7t8o/M3zED6+msYoXET5/o3Cv+ZV/LMk
uT7Y4VlPLjqvmuC32UOVM1O+7pw7PNS/c4P5Q3zc93eZ76cWfxeEr2t8lyR3crFxgkXyelXzEu44
uejq2T9Of5c+olMLfvucZfWYdA9Hy4QXwOupxb8L8qfn3zb1H+a2HUji1OLf5+2fNMSXDKd/5wZ/
bIiieKIXpxb/gdp/ruvnVyaFsUvkPr3s4fWq8gWNcGq5H5uH4OebizEFHIqI759a7KfnKv1/AtZs
MIPAJkNON6DY5ExgzwYteUPX6lFqdHgisN7JSwceoYTqbvCkDsWGpxaXKIRhczxk6oxi8zOLk/Pz
gHdgoLgdcsgMxWZX5gPP8klHNRm8owS/ydhGmuATFJjjT7DDdbBpQx1cA6lIzklNLLIDAAAA//8=
</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12A00-86C8-42C2-9EE0-AD64F52D408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0AF7F5B5-982F-42C5-8A1C-4C033933FB8B}">
      <dgm:prSet phldrT="[Text]"/>
      <dgm:spPr>
        <a:solidFill>
          <a:schemeClr val="accent2">
            <a:lumMod val="60000"/>
            <a:lumOff val="40000"/>
          </a:schemeClr>
        </a:solidFill>
      </dgm:spPr>
      <dgm:t>
        <a:bodyPr/>
        <a:lstStyle/>
        <a:p>
          <a:r>
            <a:rPr lang="en-US" dirty="0"/>
            <a:t>AWTS</a:t>
          </a:r>
        </a:p>
      </dgm:t>
    </dgm:pt>
    <dgm:pt modelId="{33B2DB18-6A32-46CA-9329-DE94DB20580A}" type="parTrans" cxnId="{8E260DC0-D1FA-4D9D-BE34-431069BDBC47}">
      <dgm:prSet/>
      <dgm:spPr/>
      <dgm:t>
        <a:bodyPr/>
        <a:lstStyle/>
        <a:p>
          <a:endParaRPr lang="en-US"/>
        </a:p>
      </dgm:t>
    </dgm:pt>
    <dgm:pt modelId="{BF10D056-C28F-4D9C-91B1-8C7B2959A4ED}" type="sibTrans" cxnId="{8E260DC0-D1FA-4D9D-BE34-431069BDBC47}">
      <dgm:prSet/>
      <dgm:spPr/>
      <dgm:t>
        <a:bodyPr/>
        <a:lstStyle/>
        <a:p>
          <a:endParaRPr lang="en-US"/>
        </a:p>
      </dgm:t>
    </dgm:pt>
    <dgm:pt modelId="{D7164F64-0284-43E0-A6BB-4647DC90167D}">
      <dgm:prSet phldrT="[Text]"/>
      <dgm:spPr>
        <a:solidFill>
          <a:schemeClr val="accent2"/>
        </a:solidFill>
      </dgm:spPr>
      <dgm:t>
        <a:bodyPr/>
        <a:lstStyle/>
        <a:p>
          <a:r>
            <a:rPr lang="en-US" dirty="0"/>
            <a:t>ARTS</a:t>
          </a:r>
        </a:p>
      </dgm:t>
    </dgm:pt>
    <dgm:pt modelId="{EDC9D7E7-600D-4179-98BB-3D39053338F6}" type="parTrans" cxnId="{417F1763-FBD9-42CD-B641-5C8EE8B7D206}">
      <dgm:prSet/>
      <dgm:spPr/>
      <dgm:t>
        <a:bodyPr/>
        <a:lstStyle/>
        <a:p>
          <a:endParaRPr lang="en-US"/>
        </a:p>
      </dgm:t>
    </dgm:pt>
    <dgm:pt modelId="{5ADB41DE-1191-4B24-AAE4-3C4765D04191}" type="sibTrans" cxnId="{417F1763-FBD9-42CD-B641-5C8EE8B7D206}">
      <dgm:prSet/>
      <dgm:spPr/>
      <dgm:t>
        <a:bodyPr/>
        <a:lstStyle/>
        <a:p>
          <a:endParaRPr lang="en-US"/>
        </a:p>
      </dgm:t>
    </dgm:pt>
    <dgm:pt modelId="{A73D7292-E0D4-4919-B561-E323B07A3BEA}">
      <dgm:prSet phldrT="[Text]"/>
      <dgm:spPr>
        <a:solidFill>
          <a:schemeClr val="accent2">
            <a:lumMod val="75000"/>
          </a:schemeClr>
        </a:solidFill>
      </dgm:spPr>
      <dgm:t>
        <a:bodyPr/>
        <a:lstStyle/>
        <a:p>
          <a:r>
            <a:rPr lang="en-US" dirty="0"/>
            <a:t>SAS</a:t>
          </a:r>
        </a:p>
      </dgm:t>
    </dgm:pt>
    <dgm:pt modelId="{8F912438-8DF1-43C0-BA8D-C17B51060AB6}" type="parTrans" cxnId="{4C084AC9-3685-4105-98BD-082E65EDB82E}">
      <dgm:prSet/>
      <dgm:spPr/>
      <dgm:t>
        <a:bodyPr/>
        <a:lstStyle/>
        <a:p>
          <a:endParaRPr lang="en-US"/>
        </a:p>
      </dgm:t>
    </dgm:pt>
    <dgm:pt modelId="{9DC65A74-12C4-486C-AD22-50A8EF5BE334}" type="sibTrans" cxnId="{4C084AC9-3685-4105-98BD-082E65EDB82E}">
      <dgm:prSet/>
      <dgm:spPr/>
      <dgm:t>
        <a:bodyPr/>
        <a:lstStyle/>
        <a:p>
          <a:endParaRPr lang="en-US"/>
        </a:p>
      </dgm:t>
    </dgm:pt>
    <dgm:pt modelId="{7DD037E7-8B87-49D9-A94F-928F6D0D7523}">
      <dgm:prSet phldrT="[Text]" custT="1"/>
      <dgm:spPr>
        <a:solidFill>
          <a:schemeClr val="tx1"/>
        </a:solidFill>
      </dgm:spPr>
      <dgm:t>
        <a:bodyPr/>
        <a:lstStyle/>
        <a:p>
          <a:r>
            <a:rPr lang="en-US" sz="2000" dirty="0">
              <a:solidFill>
                <a:schemeClr val="bg1"/>
              </a:solidFill>
            </a:rPr>
            <a:t>Same Company </a:t>
          </a:r>
        </a:p>
      </dgm:t>
    </dgm:pt>
    <dgm:pt modelId="{9BB0123E-F46E-4DBC-BAAE-53A7A225D144}" type="sibTrans" cxnId="{AFDED359-BD9A-472C-B687-CF63051DF4BB}">
      <dgm:prSet/>
      <dgm:spPr/>
      <dgm:t>
        <a:bodyPr/>
        <a:lstStyle/>
        <a:p>
          <a:endParaRPr lang="en-US"/>
        </a:p>
      </dgm:t>
    </dgm:pt>
    <dgm:pt modelId="{FAF24EDA-C94B-4494-80A3-A1248D4D7E20}" type="parTrans" cxnId="{AFDED359-BD9A-472C-B687-CF63051DF4BB}">
      <dgm:prSet/>
      <dgm:spPr/>
      <dgm:t>
        <a:bodyPr/>
        <a:lstStyle/>
        <a:p>
          <a:endParaRPr lang="en-US"/>
        </a:p>
      </dgm:t>
    </dgm:pt>
    <dgm:pt modelId="{7AE85955-4FFC-47B8-8ED8-745197687449}" type="pres">
      <dgm:prSet presAssocID="{67012A00-86C8-42C2-9EE0-AD64F52D4087}" presName="Name0" presStyleCnt="0">
        <dgm:presLayoutVars>
          <dgm:chMax val="4"/>
          <dgm:resizeHandles val="exact"/>
        </dgm:presLayoutVars>
      </dgm:prSet>
      <dgm:spPr/>
    </dgm:pt>
    <dgm:pt modelId="{1192D52F-887F-4458-A748-6891ABBEC787}" type="pres">
      <dgm:prSet presAssocID="{67012A00-86C8-42C2-9EE0-AD64F52D4087}" presName="ellipse" presStyleLbl="trBgShp" presStyleIdx="0" presStyleCnt="1"/>
      <dgm:spPr/>
    </dgm:pt>
    <dgm:pt modelId="{7EAF6474-6ECB-4E6A-89C9-481F9D93F67B}" type="pres">
      <dgm:prSet presAssocID="{67012A00-86C8-42C2-9EE0-AD64F52D4087}" presName="arrow1" presStyleLbl="fgShp" presStyleIdx="0" presStyleCnt="1" custLinFactNeighborX="-4490" custLinFactNeighborY="99"/>
      <dgm:spPr/>
    </dgm:pt>
    <dgm:pt modelId="{FE7CE672-3E2D-4D23-8E0E-3F44CCBA9D8C}" type="pres">
      <dgm:prSet presAssocID="{67012A00-86C8-42C2-9EE0-AD64F52D4087}" presName="rectangle" presStyleLbl="revTx" presStyleIdx="0" presStyleCnt="1" custLinFactNeighborX="2566" custLinFactNeighborY="45435">
        <dgm:presLayoutVars>
          <dgm:bulletEnabled val="1"/>
        </dgm:presLayoutVars>
      </dgm:prSet>
      <dgm:spPr/>
    </dgm:pt>
    <dgm:pt modelId="{511FF0E2-F644-40F2-835D-41DE89BA784C}" type="pres">
      <dgm:prSet presAssocID="{D7164F64-0284-43E0-A6BB-4647DC90167D}" presName="item1" presStyleLbl="node1" presStyleIdx="0" presStyleCnt="3">
        <dgm:presLayoutVars>
          <dgm:bulletEnabled val="1"/>
        </dgm:presLayoutVars>
      </dgm:prSet>
      <dgm:spPr/>
    </dgm:pt>
    <dgm:pt modelId="{591AEB0B-69B8-41D6-B374-E3C1512BC6FE}" type="pres">
      <dgm:prSet presAssocID="{A73D7292-E0D4-4919-B561-E323B07A3BEA}" presName="item2" presStyleLbl="node1" presStyleIdx="1" presStyleCnt="3">
        <dgm:presLayoutVars>
          <dgm:bulletEnabled val="1"/>
        </dgm:presLayoutVars>
      </dgm:prSet>
      <dgm:spPr/>
    </dgm:pt>
    <dgm:pt modelId="{129FD661-0ADC-4C5D-B725-9443EC2C3C28}" type="pres">
      <dgm:prSet presAssocID="{7DD037E7-8B87-49D9-A94F-928F6D0D7523}" presName="item3" presStyleLbl="node1" presStyleIdx="2" presStyleCnt="3">
        <dgm:presLayoutVars>
          <dgm:bulletEnabled val="1"/>
        </dgm:presLayoutVars>
      </dgm:prSet>
      <dgm:spPr/>
    </dgm:pt>
    <dgm:pt modelId="{B15879DB-3B1A-4B00-AB2C-5957301CBC33}" type="pres">
      <dgm:prSet presAssocID="{67012A00-86C8-42C2-9EE0-AD64F52D4087}" presName="funnel" presStyleLbl="trAlignAcc1" presStyleIdx="0" presStyleCnt="1" custLinFactNeighborX="-1849" custLinFactNeighborY="3316"/>
      <dgm:spPr/>
    </dgm:pt>
  </dgm:ptLst>
  <dgm:cxnLst>
    <dgm:cxn modelId="{E400FE2B-F542-46AA-AC57-42438DA1CB84}" type="presOf" srcId="{0AF7F5B5-982F-42C5-8A1C-4C033933FB8B}" destId="{129FD661-0ADC-4C5D-B725-9443EC2C3C28}" srcOrd="0" destOrd="0" presId="urn:microsoft.com/office/officeart/2005/8/layout/funnel1"/>
    <dgm:cxn modelId="{417F1763-FBD9-42CD-B641-5C8EE8B7D206}" srcId="{67012A00-86C8-42C2-9EE0-AD64F52D4087}" destId="{D7164F64-0284-43E0-A6BB-4647DC90167D}" srcOrd="1" destOrd="0" parTransId="{EDC9D7E7-600D-4179-98BB-3D39053338F6}" sibTransId="{5ADB41DE-1191-4B24-AAE4-3C4765D04191}"/>
    <dgm:cxn modelId="{30CC7175-C886-41AA-A687-FA3C5F6A4F73}" type="presOf" srcId="{7DD037E7-8B87-49D9-A94F-928F6D0D7523}" destId="{FE7CE672-3E2D-4D23-8E0E-3F44CCBA9D8C}" srcOrd="0" destOrd="0" presId="urn:microsoft.com/office/officeart/2005/8/layout/funnel1"/>
    <dgm:cxn modelId="{AFDED359-BD9A-472C-B687-CF63051DF4BB}" srcId="{67012A00-86C8-42C2-9EE0-AD64F52D4087}" destId="{7DD037E7-8B87-49D9-A94F-928F6D0D7523}" srcOrd="3" destOrd="0" parTransId="{FAF24EDA-C94B-4494-80A3-A1248D4D7E20}" sibTransId="{9BB0123E-F46E-4DBC-BAAE-53A7A225D144}"/>
    <dgm:cxn modelId="{8E260DC0-D1FA-4D9D-BE34-431069BDBC47}" srcId="{67012A00-86C8-42C2-9EE0-AD64F52D4087}" destId="{0AF7F5B5-982F-42C5-8A1C-4C033933FB8B}" srcOrd="0" destOrd="0" parTransId="{33B2DB18-6A32-46CA-9329-DE94DB20580A}" sibTransId="{BF10D056-C28F-4D9C-91B1-8C7B2959A4ED}"/>
    <dgm:cxn modelId="{4C084AC9-3685-4105-98BD-082E65EDB82E}" srcId="{67012A00-86C8-42C2-9EE0-AD64F52D4087}" destId="{A73D7292-E0D4-4919-B561-E323B07A3BEA}" srcOrd="2" destOrd="0" parTransId="{8F912438-8DF1-43C0-BA8D-C17B51060AB6}" sibTransId="{9DC65A74-12C4-486C-AD22-50A8EF5BE334}"/>
    <dgm:cxn modelId="{B06585CB-D9EC-4C13-82E8-6BF498C9F27F}" type="presOf" srcId="{A73D7292-E0D4-4919-B561-E323B07A3BEA}" destId="{511FF0E2-F644-40F2-835D-41DE89BA784C}" srcOrd="0" destOrd="0" presId="urn:microsoft.com/office/officeart/2005/8/layout/funnel1"/>
    <dgm:cxn modelId="{169980D5-8123-4F52-943A-50A167FDD173}" type="presOf" srcId="{67012A00-86C8-42C2-9EE0-AD64F52D4087}" destId="{7AE85955-4FFC-47B8-8ED8-745197687449}" srcOrd="0" destOrd="0" presId="urn:microsoft.com/office/officeart/2005/8/layout/funnel1"/>
    <dgm:cxn modelId="{2E84A1EB-3A72-43B9-9D8B-97553C8E8C2C}" type="presOf" srcId="{D7164F64-0284-43E0-A6BB-4647DC90167D}" destId="{591AEB0B-69B8-41D6-B374-E3C1512BC6FE}" srcOrd="0" destOrd="0" presId="urn:microsoft.com/office/officeart/2005/8/layout/funnel1"/>
    <dgm:cxn modelId="{C065C7B7-9096-466A-AE94-B8FD8241684C}" type="presParOf" srcId="{7AE85955-4FFC-47B8-8ED8-745197687449}" destId="{1192D52F-887F-4458-A748-6891ABBEC787}" srcOrd="0" destOrd="0" presId="urn:microsoft.com/office/officeart/2005/8/layout/funnel1"/>
    <dgm:cxn modelId="{30525A3B-4536-43F0-9E38-AA52D9E6B641}" type="presParOf" srcId="{7AE85955-4FFC-47B8-8ED8-745197687449}" destId="{7EAF6474-6ECB-4E6A-89C9-481F9D93F67B}" srcOrd="1" destOrd="0" presId="urn:microsoft.com/office/officeart/2005/8/layout/funnel1"/>
    <dgm:cxn modelId="{3CEE55FE-49A7-4A59-BEDA-4B94776A658D}" type="presParOf" srcId="{7AE85955-4FFC-47B8-8ED8-745197687449}" destId="{FE7CE672-3E2D-4D23-8E0E-3F44CCBA9D8C}" srcOrd="2" destOrd="0" presId="urn:microsoft.com/office/officeart/2005/8/layout/funnel1"/>
    <dgm:cxn modelId="{CA6BE2E6-94BE-4ECA-B62B-6052F171EAD3}" type="presParOf" srcId="{7AE85955-4FFC-47B8-8ED8-745197687449}" destId="{511FF0E2-F644-40F2-835D-41DE89BA784C}" srcOrd="3" destOrd="0" presId="urn:microsoft.com/office/officeart/2005/8/layout/funnel1"/>
    <dgm:cxn modelId="{AEF74135-279F-44BC-BC56-02084D5E9739}" type="presParOf" srcId="{7AE85955-4FFC-47B8-8ED8-745197687449}" destId="{591AEB0B-69B8-41D6-B374-E3C1512BC6FE}" srcOrd="4" destOrd="0" presId="urn:microsoft.com/office/officeart/2005/8/layout/funnel1"/>
    <dgm:cxn modelId="{56728ACF-0FAA-485E-B908-21E2BF7B76B8}" type="presParOf" srcId="{7AE85955-4FFC-47B8-8ED8-745197687449}" destId="{129FD661-0ADC-4C5D-B725-9443EC2C3C28}" srcOrd="5" destOrd="0" presId="urn:microsoft.com/office/officeart/2005/8/layout/funnel1"/>
    <dgm:cxn modelId="{23DCD023-2578-44CC-B931-D5C614D555E7}" type="presParOf" srcId="{7AE85955-4FFC-47B8-8ED8-745197687449}" destId="{B15879DB-3B1A-4B00-AB2C-5957301CBC3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D1B87-C1CE-4478-AD57-50E133D088A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0D167AA9-3879-465D-B004-1E5817927429}">
      <dgm:prSet phldrT="[Text]"/>
      <dgm:spPr>
        <a:ln w="15875">
          <a:solidFill>
            <a:schemeClr val="tx1"/>
          </a:solidFill>
        </a:ln>
      </dgm:spPr>
      <dgm:t>
        <a:bodyPr/>
        <a:lstStyle/>
        <a:p>
          <a:r>
            <a:rPr lang="en-US" dirty="0" err="1"/>
            <a:t>Estab</a:t>
          </a:r>
          <a:r>
            <a:rPr lang="en-US" dirty="0"/>
            <a:t>. 1</a:t>
          </a:r>
        </a:p>
      </dgm:t>
    </dgm:pt>
    <dgm:pt modelId="{A541E363-057B-4CDA-BB77-97FD66BAC33C}" type="parTrans" cxnId="{226D2C7F-EBBD-4A44-8D54-F3C186C83E17}">
      <dgm:prSet/>
      <dgm:spPr/>
      <dgm:t>
        <a:bodyPr/>
        <a:lstStyle/>
        <a:p>
          <a:endParaRPr lang="en-US"/>
        </a:p>
      </dgm:t>
    </dgm:pt>
    <dgm:pt modelId="{44D995E3-9773-4858-8D78-8584497BB514}" type="sibTrans" cxnId="{226D2C7F-EBBD-4A44-8D54-F3C186C83E17}">
      <dgm:prSet/>
      <dgm:spPr/>
      <dgm:t>
        <a:bodyPr/>
        <a:lstStyle/>
        <a:p>
          <a:endParaRPr lang="en-US"/>
        </a:p>
      </dgm:t>
    </dgm:pt>
    <dgm:pt modelId="{17878031-3610-41CE-A72D-5E5DE31E22E6}">
      <dgm:prSet phldrT="[Text]"/>
      <dgm:spPr>
        <a:ln w="25400">
          <a:solidFill>
            <a:schemeClr val="tx1"/>
          </a:solidFill>
        </a:ln>
      </dgm:spPr>
      <dgm:t>
        <a:bodyPr/>
        <a:lstStyle/>
        <a:p>
          <a:r>
            <a:rPr lang="en-US" dirty="0" err="1"/>
            <a:t>Estab</a:t>
          </a:r>
          <a:r>
            <a:rPr lang="en-US" dirty="0"/>
            <a:t>. 2</a:t>
          </a:r>
        </a:p>
      </dgm:t>
    </dgm:pt>
    <dgm:pt modelId="{B1B62698-85AF-4A83-88BB-4D9E280BF378}" type="parTrans" cxnId="{DF48EC35-5BC3-4598-B859-72AED4696544}">
      <dgm:prSet/>
      <dgm:spPr/>
      <dgm:t>
        <a:bodyPr/>
        <a:lstStyle/>
        <a:p>
          <a:endParaRPr lang="en-US"/>
        </a:p>
      </dgm:t>
    </dgm:pt>
    <dgm:pt modelId="{A5B8FECE-0FAF-469F-93CA-D595CB7665CF}" type="sibTrans" cxnId="{DF48EC35-5BC3-4598-B859-72AED4696544}">
      <dgm:prSet/>
      <dgm:spPr/>
      <dgm:t>
        <a:bodyPr/>
        <a:lstStyle/>
        <a:p>
          <a:endParaRPr lang="en-US"/>
        </a:p>
      </dgm:t>
    </dgm:pt>
    <dgm:pt modelId="{5F4DC050-D09C-42FB-9CB6-6BA6489EA3E3}">
      <dgm:prSet phldrT="[Text]" custT="1"/>
      <dgm:spPr/>
      <dgm:t>
        <a:bodyPr/>
        <a:lstStyle/>
        <a:p>
          <a:r>
            <a:rPr lang="en-US" sz="2400" dirty="0"/>
            <a:t>ASM </a:t>
          </a:r>
        </a:p>
      </dgm:t>
    </dgm:pt>
    <dgm:pt modelId="{BCF4DA37-FA90-409B-940B-D636AE4C0054}" type="parTrans" cxnId="{B8BDE29C-D2A2-472A-99E7-1A8A92B20701}">
      <dgm:prSet/>
      <dgm:spPr/>
      <dgm:t>
        <a:bodyPr/>
        <a:lstStyle/>
        <a:p>
          <a:endParaRPr lang="en-US"/>
        </a:p>
      </dgm:t>
    </dgm:pt>
    <dgm:pt modelId="{94CF31D3-BFFF-4694-848A-E1EC82ED84C9}" type="sibTrans" cxnId="{B8BDE29C-D2A2-472A-99E7-1A8A92B20701}">
      <dgm:prSet/>
      <dgm:spPr/>
      <dgm:t>
        <a:bodyPr/>
        <a:lstStyle/>
        <a:p>
          <a:endParaRPr lang="en-US"/>
        </a:p>
      </dgm:t>
    </dgm:pt>
    <dgm:pt modelId="{7DDFE945-CCFA-4C4F-A6DB-388D59E03FA0}">
      <dgm:prSet phldrT="[Text]"/>
      <dgm:spPr>
        <a:ln w="25400">
          <a:solidFill>
            <a:schemeClr val="tx1"/>
          </a:solidFill>
        </a:ln>
      </dgm:spPr>
      <dgm:t>
        <a:bodyPr/>
        <a:lstStyle/>
        <a:p>
          <a:r>
            <a:rPr lang="en-US" dirty="0" err="1"/>
            <a:t>Estab</a:t>
          </a:r>
          <a:r>
            <a:rPr lang="en-US" dirty="0"/>
            <a:t>. 3</a:t>
          </a:r>
        </a:p>
      </dgm:t>
    </dgm:pt>
    <dgm:pt modelId="{546BFAD2-5A27-4D49-B903-EE2384224C34}" type="parTrans" cxnId="{EDDE4BE6-295A-421E-839B-2D37430975B7}">
      <dgm:prSet/>
      <dgm:spPr/>
      <dgm:t>
        <a:bodyPr/>
        <a:lstStyle/>
        <a:p>
          <a:endParaRPr lang="en-US"/>
        </a:p>
      </dgm:t>
    </dgm:pt>
    <dgm:pt modelId="{01CF1214-FE3F-4074-A00C-5EAD8A1D75E1}" type="sibTrans" cxnId="{EDDE4BE6-295A-421E-839B-2D37430975B7}">
      <dgm:prSet/>
      <dgm:spPr/>
      <dgm:t>
        <a:bodyPr/>
        <a:lstStyle/>
        <a:p>
          <a:endParaRPr lang="en-US"/>
        </a:p>
      </dgm:t>
    </dgm:pt>
    <dgm:pt modelId="{078B54C9-12AF-49FF-B44B-D872EE7E637D}" type="pres">
      <dgm:prSet presAssocID="{86ED1B87-C1CE-4478-AD57-50E133D088A5}" presName="Name0" presStyleCnt="0">
        <dgm:presLayoutVars>
          <dgm:chMax/>
          <dgm:chPref/>
          <dgm:dir/>
          <dgm:animLvl val="lvl"/>
        </dgm:presLayoutVars>
      </dgm:prSet>
      <dgm:spPr/>
    </dgm:pt>
    <dgm:pt modelId="{49610D77-ADD1-42F4-93B4-EB83E4461A46}" type="pres">
      <dgm:prSet presAssocID="{0D167AA9-3879-465D-B004-1E5817927429}" presName="composite" presStyleCnt="0"/>
      <dgm:spPr/>
    </dgm:pt>
    <dgm:pt modelId="{EBFDDC13-39C2-4A50-997E-276E0C219565}" type="pres">
      <dgm:prSet presAssocID="{0D167AA9-3879-465D-B004-1E5817927429}" presName="Parent1" presStyleLbl="node1" presStyleIdx="0" presStyleCnt="6">
        <dgm:presLayoutVars>
          <dgm:chMax val="1"/>
          <dgm:chPref val="1"/>
          <dgm:bulletEnabled val="1"/>
        </dgm:presLayoutVars>
      </dgm:prSet>
      <dgm:spPr/>
    </dgm:pt>
    <dgm:pt modelId="{1360D8AB-D1CD-4738-A038-9603E4236FA1}" type="pres">
      <dgm:prSet presAssocID="{0D167AA9-3879-465D-B004-1E5817927429}" presName="Childtext1" presStyleLbl="revTx" presStyleIdx="0" presStyleCnt="3">
        <dgm:presLayoutVars>
          <dgm:chMax val="0"/>
          <dgm:chPref val="0"/>
          <dgm:bulletEnabled val="1"/>
        </dgm:presLayoutVars>
      </dgm:prSet>
      <dgm:spPr/>
    </dgm:pt>
    <dgm:pt modelId="{A524CF7C-64D8-4370-8728-C756E9BAEFC6}" type="pres">
      <dgm:prSet presAssocID="{0D167AA9-3879-465D-B004-1E5817927429}" presName="BalanceSpacing" presStyleCnt="0"/>
      <dgm:spPr/>
    </dgm:pt>
    <dgm:pt modelId="{DA0CB534-B428-40B3-8C23-88A0A4AA7504}" type="pres">
      <dgm:prSet presAssocID="{0D167AA9-3879-465D-B004-1E5817927429}" presName="BalanceSpacing1" presStyleCnt="0"/>
      <dgm:spPr/>
    </dgm:pt>
    <dgm:pt modelId="{20A94341-7603-42E3-BD07-8E422E4DA40B}" type="pres">
      <dgm:prSet presAssocID="{44D995E3-9773-4858-8D78-8584497BB514}" presName="Accent1Text" presStyleLbl="node1" presStyleIdx="1" presStyleCnt="6"/>
      <dgm:spPr/>
    </dgm:pt>
    <dgm:pt modelId="{0C6F5530-067E-41C9-A2E6-304C56D4E738}" type="pres">
      <dgm:prSet presAssocID="{44D995E3-9773-4858-8D78-8584497BB514}" presName="spaceBetweenRectangles" presStyleCnt="0"/>
      <dgm:spPr/>
    </dgm:pt>
    <dgm:pt modelId="{95988B6C-6A61-4277-BE4C-0199C66E3CC0}" type="pres">
      <dgm:prSet presAssocID="{17878031-3610-41CE-A72D-5E5DE31E22E6}" presName="composite" presStyleCnt="0"/>
      <dgm:spPr/>
    </dgm:pt>
    <dgm:pt modelId="{C2C79B46-631B-49B7-8290-AB162EED5D1D}" type="pres">
      <dgm:prSet presAssocID="{17878031-3610-41CE-A72D-5E5DE31E22E6}" presName="Parent1" presStyleLbl="node1" presStyleIdx="2" presStyleCnt="6">
        <dgm:presLayoutVars>
          <dgm:chMax val="1"/>
          <dgm:chPref val="1"/>
          <dgm:bulletEnabled val="1"/>
        </dgm:presLayoutVars>
      </dgm:prSet>
      <dgm:spPr/>
    </dgm:pt>
    <dgm:pt modelId="{84411248-6FA5-4061-B08F-75814A939469}" type="pres">
      <dgm:prSet presAssocID="{17878031-3610-41CE-A72D-5E5DE31E22E6}" presName="Childtext1" presStyleLbl="revTx" presStyleIdx="1" presStyleCnt="3">
        <dgm:presLayoutVars>
          <dgm:chMax val="0"/>
          <dgm:chPref val="0"/>
          <dgm:bulletEnabled val="1"/>
        </dgm:presLayoutVars>
      </dgm:prSet>
      <dgm:spPr/>
    </dgm:pt>
    <dgm:pt modelId="{1213CFA3-2F07-4BD3-BD20-22AA4A0D1D7A}" type="pres">
      <dgm:prSet presAssocID="{17878031-3610-41CE-A72D-5E5DE31E22E6}" presName="BalanceSpacing" presStyleCnt="0"/>
      <dgm:spPr/>
    </dgm:pt>
    <dgm:pt modelId="{CB517843-633A-4926-81AB-E2EDDCEE6480}" type="pres">
      <dgm:prSet presAssocID="{17878031-3610-41CE-A72D-5E5DE31E22E6}" presName="BalanceSpacing1" presStyleCnt="0"/>
      <dgm:spPr/>
    </dgm:pt>
    <dgm:pt modelId="{56145067-B992-48F5-BB23-F01932662846}" type="pres">
      <dgm:prSet presAssocID="{A5B8FECE-0FAF-469F-93CA-D595CB7665CF}" presName="Accent1Text" presStyleLbl="node1" presStyleIdx="3" presStyleCnt="6"/>
      <dgm:spPr/>
    </dgm:pt>
    <dgm:pt modelId="{58B53A8A-E62E-470B-A704-4D240E8A2895}" type="pres">
      <dgm:prSet presAssocID="{A5B8FECE-0FAF-469F-93CA-D595CB7665CF}" presName="spaceBetweenRectangles" presStyleCnt="0"/>
      <dgm:spPr/>
    </dgm:pt>
    <dgm:pt modelId="{D40D66F9-84AC-4824-A7F2-DEF5EE55DFF1}" type="pres">
      <dgm:prSet presAssocID="{7DDFE945-CCFA-4C4F-A6DB-388D59E03FA0}" presName="composite" presStyleCnt="0"/>
      <dgm:spPr/>
    </dgm:pt>
    <dgm:pt modelId="{603B7E6B-0BC0-461F-8FB5-7AA4DDF9B33A}" type="pres">
      <dgm:prSet presAssocID="{7DDFE945-CCFA-4C4F-A6DB-388D59E03FA0}" presName="Parent1" presStyleLbl="node1" presStyleIdx="4" presStyleCnt="6">
        <dgm:presLayoutVars>
          <dgm:chMax val="1"/>
          <dgm:chPref val="1"/>
          <dgm:bulletEnabled val="1"/>
        </dgm:presLayoutVars>
      </dgm:prSet>
      <dgm:spPr/>
    </dgm:pt>
    <dgm:pt modelId="{6BBAF9E8-92A4-4AE4-AAE0-B05D9922EFC7}" type="pres">
      <dgm:prSet presAssocID="{7DDFE945-CCFA-4C4F-A6DB-388D59E03FA0}" presName="Childtext1" presStyleLbl="revTx" presStyleIdx="2" presStyleCnt="3">
        <dgm:presLayoutVars>
          <dgm:chMax val="0"/>
          <dgm:chPref val="0"/>
          <dgm:bulletEnabled val="1"/>
        </dgm:presLayoutVars>
      </dgm:prSet>
      <dgm:spPr/>
    </dgm:pt>
    <dgm:pt modelId="{263E53F7-48D6-40BC-B5DD-D8A606006A58}" type="pres">
      <dgm:prSet presAssocID="{7DDFE945-CCFA-4C4F-A6DB-388D59E03FA0}" presName="BalanceSpacing" presStyleCnt="0"/>
      <dgm:spPr/>
    </dgm:pt>
    <dgm:pt modelId="{4ED43A99-5C0D-4842-A4CF-831572447B5A}" type="pres">
      <dgm:prSet presAssocID="{7DDFE945-CCFA-4C4F-A6DB-388D59E03FA0}" presName="BalanceSpacing1" presStyleCnt="0"/>
      <dgm:spPr/>
    </dgm:pt>
    <dgm:pt modelId="{96E64F44-8842-4549-8F4F-0DE15C913DDF}" type="pres">
      <dgm:prSet presAssocID="{01CF1214-FE3F-4074-A00C-5EAD8A1D75E1}" presName="Accent1Text" presStyleLbl="node1" presStyleIdx="5" presStyleCnt="6"/>
      <dgm:spPr/>
    </dgm:pt>
  </dgm:ptLst>
  <dgm:cxnLst>
    <dgm:cxn modelId="{7BA3CC29-4F36-4627-8023-BC50704B742B}" type="presOf" srcId="{A5B8FECE-0FAF-469F-93CA-D595CB7665CF}" destId="{56145067-B992-48F5-BB23-F01932662846}" srcOrd="0" destOrd="0" presId="urn:microsoft.com/office/officeart/2008/layout/AlternatingHexagons"/>
    <dgm:cxn modelId="{DF48EC35-5BC3-4598-B859-72AED4696544}" srcId="{86ED1B87-C1CE-4478-AD57-50E133D088A5}" destId="{17878031-3610-41CE-A72D-5E5DE31E22E6}" srcOrd="1" destOrd="0" parTransId="{B1B62698-85AF-4A83-88BB-4D9E280BF378}" sibTransId="{A5B8FECE-0FAF-469F-93CA-D595CB7665CF}"/>
    <dgm:cxn modelId="{CBAA596F-4530-4312-BD81-1FD236225C46}" type="presOf" srcId="{01CF1214-FE3F-4074-A00C-5EAD8A1D75E1}" destId="{96E64F44-8842-4549-8F4F-0DE15C913DDF}" srcOrd="0" destOrd="0" presId="urn:microsoft.com/office/officeart/2008/layout/AlternatingHexagons"/>
    <dgm:cxn modelId="{226D2C7F-EBBD-4A44-8D54-F3C186C83E17}" srcId="{86ED1B87-C1CE-4478-AD57-50E133D088A5}" destId="{0D167AA9-3879-465D-B004-1E5817927429}" srcOrd="0" destOrd="0" parTransId="{A541E363-057B-4CDA-BB77-97FD66BAC33C}" sibTransId="{44D995E3-9773-4858-8D78-8584497BB514}"/>
    <dgm:cxn modelId="{D088AB8E-893D-4A8A-88B8-C85BC84931FC}" type="presOf" srcId="{0D167AA9-3879-465D-B004-1E5817927429}" destId="{EBFDDC13-39C2-4A50-997E-276E0C219565}" srcOrd="0" destOrd="0" presId="urn:microsoft.com/office/officeart/2008/layout/AlternatingHexagons"/>
    <dgm:cxn modelId="{1FC9C59C-9C52-442D-8F09-E406E69DE5E0}" type="presOf" srcId="{5F4DC050-D09C-42FB-9CB6-6BA6489EA3E3}" destId="{84411248-6FA5-4061-B08F-75814A939469}" srcOrd="0" destOrd="0" presId="urn:microsoft.com/office/officeart/2008/layout/AlternatingHexagons"/>
    <dgm:cxn modelId="{B8BDE29C-D2A2-472A-99E7-1A8A92B20701}" srcId="{17878031-3610-41CE-A72D-5E5DE31E22E6}" destId="{5F4DC050-D09C-42FB-9CB6-6BA6489EA3E3}" srcOrd="0" destOrd="0" parTransId="{BCF4DA37-FA90-409B-940B-D636AE4C0054}" sibTransId="{94CF31D3-BFFF-4694-848A-E1EC82ED84C9}"/>
    <dgm:cxn modelId="{7A604BB1-ACA6-499C-B5DC-93B86010381D}" type="presOf" srcId="{86ED1B87-C1CE-4478-AD57-50E133D088A5}" destId="{078B54C9-12AF-49FF-B44B-D872EE7E637D}" srcOrd="0" destOrd="0" presId="urn:microsoft.com/office/officeart/2008/layout/AlternatingHexagons"/>
    <dgm:cxn modelId="{DF5C97BC-289F-4B22-A386-7448A2DBA4B9}" type="presOf" srcId="{44D995E3-9773-4858-8D78-8584497BB514}" destId="{20A94341-7603-42E3-BD07-8E422E4DA40B}" srcOrd="0" destOrd="0" presId="urn:microsoft.com/office/officeart/2008/layout/AlternatingHexagons"/>
    <dgm:cxn modelId="{6DCBBFD8-6C15-4650-BEF5-238247969C2C}" type="presOf" srcId="{7DDFE945-CCFA-4C4F-A6DB-388D59E03FA0}" destId="{603B7E6B-0BC0-461F-8FB5-7AA4DDF9B33A}" srcOrd="0" destOrd="0" presId="urn:microsoft.com/office/officeart/2008/layout/AlternatingHexagons"/>
    <dgm:cxn modelId="{EDDE4BE6-295A-421E-839B-2D37430975B7}" srcId="{86ED1B87-C1CE-4478-AD57-50E133D088A5}" destId="{7DDFE945-CCFA-4C4F-A6DB-388D59E03FA0}" srcOrd="2" destOrd="0" parTransId="{546BFAD2-5A27-4D49-B903-EE2384224C34}" sibTransId="{01CF1214-FE3F-4074-A00C-5EAD8A1D75E1}"/>
    <dgm:cxn modelId="{9B8BBBFB-DDEB-44D9-B237-C74F8D25C622}" type="presOf" srcId="{17878031-3610-41CE-A72D-5E5DE31E22E6}" destId="{C2C79B46-631B-49B7-8290-AB162EED5D1D}" srcOrd="0" destOrd="0" presId="urn:microsoft.com/office/officeart/2008/layout/AlternatingHexagons"/>
    <dgm:cxn modelId="{E9157956-6289-4896-A814-D3C4F1D48733}" type="presParOf" srcId="{078B54C9-12AF-49FF-B44B-D872EE7E637D}" destId="{49610D77-ADD1-42F4-93B4-EB83E4461A46}" srcOrd="0" destOrd="0" presId="urn:microsoft.com/office/officeart/2008/layout/AlternatingHexagons"/>
    <dgm:cxn modelId="{A90208E8-D2E0-46B2-BBB3-3B34B41BB8F6}" type="presParOf" srcId="{49610D77-ADD1-42F4-93B4-EB83E4461A46}" destId="{EBFDDC13-39C2-4A50-997E-276E0C219565}" srcOrd="0" destOrd="0" presId="urn:microsoft.com/office/officeart/2008/layout/AlternatingHexagons"/>
    <dgm:cxn modelId="{6BF9086A-BFA0-435D-8DC9-DEA812F17567}" type="presParOf" srcId="{49610D77-ADD1-42F4-93B4-EB83E4461A46}" destId="{1360D8AB-D1CD-4738-A038-9603E4236FA1}" srcOrd="1" destOrd="0" presId="urn:microsoft.com/office/officeart/2008/layout/AlternatingHexagons"/>
    <dgm:cxn modelId="{CE58B09A-B8CF-4BFB-97B3-68EFA25146A3}" type="presParOf" srcId="{49610D77-ADD1-42F4-93B4-EB83E4461A46}" destId="{A524CF7C-64D8-4370-8728-C756E9BAEFC6}" srcOrd="2" destOrd="0" presId="urn:microsoft.com/office/officeart/2008/layout/AlternatingHexagons"/>
    <dgm:cxn modelId="{0FF066BF-3934-4D7F-9D4D-DE6F64DD766A}" type="presParOf" srcId="{49610D77-ADD1-42F4-93B4-EB83E4461A46}" destId="{DA0CB534-B428-40B3-8C23-88A0A4AA7504}" srcOrd="3" destOrd="0" presId="urn:microsoft.com/office/officeart/2008/layout/AlternatingHexagons"/>
    <dgm:cxn modelId="{1FC39DED-6081-4855-A7CF-E385C502DE2F}" type="presParOf" srcId="{49610D77-ADD1-42F4-93B4-EB83E4461A46}" destId="{20A94341-7603-42E3-BD07-8E422E4DA40B}" srcOrd="4" destOrd="0" presId="urn:microsoft.com/office/officeart/2008/layout/AlternatingHexagons"/>
    <dgm:cxn modelId="{35BDFF85-1FAF-4ABF-9814-F793796889CD}" type="presParOf" srcId="{078B54C9-12AF-49FF-B44B-D872EE7E637D}" destId="{0C6F5530-067E-41C9-A2E6-304C56D4E738}" srcOrd="1" destOrd="0" presId="urn:microsoft.com/office/officeart/2008/layout/AlternatingHexagons"/>
    <dgm:cxn modelId="{7755BB71-A710-4FB2-B683-95F5D9AA771E}" type="presParOf" srcId="{078B54C9-12AF-49FF-B44B-D872EE7E637D}" destId="{95988B6C-6A61-4277-BE4C-0199C66E3CC0}" srcOrd="2" destOrd="0" presId="urn:microsoft.com/office/officeart/2008/layout/AlternatingHexagons"/>
    <dgm:cxn modelId="{973824D5-9637-48E1-98BC-2C1A2E0CB96E}" type="presParOf" srcId="{95988B6C-6A61-4277-BE4C-0199C66E3CC0}" destId="{C2C79B46-631B-49B7-8290-AB162EED5D1D}" srcOrd="0" destOrd="0" presId="urn:microsoft.com/office/officeart/2008/layout/AlternatingHexagons"/>
    <dgm:cxn modelId="{1F0176B1-CC9F-4A29-8308-638C10EF66C1}" type="presParOf" srcId="{95988B6C-6A61-4277-BE4C-0199C66E3CC0}" destId="{84411248-6FA5-4061-B08F-75814A939469}" srcOrd="1" destOrd="0" presId="urn:microsoft.com/office/officeart/2008/layout/AlternatingHexagons"/>
    <dgm:cxn modelId="{73E64EE4-428D-4271-969E-2BDCABC79EAE}" type="presParOf" srcId="{95988B6C-6A61-4277-BE4C-0199C66E3CC0}" destId="{1213CFA3-2F07-4BD3-BD20-22AA4A0D1D7A}" srcOrd="2" destOrd="0" presId="urn:microsoft.com/office/officeart/2008/layout/AlternatingHexagons"/>
    <dgm:cxn modelId="{0EA1BC33-EA81-4541-AC71-88ABF37E469E}" type="presParOf" srcId="{95988B6C-6A61-4277-BE4C-0199C66E3CC0}" destId="{CB517843-633A-4926-81AB-E2EDDCEE6480}" srcOrd="3" destOrd="0" presId="urn:microsoft.com/office/officeart/2008/layout/AlternatingHexagons"/>
    <dgm:cxn modelId="{4C159C0F-3A1D-4500-888A-239E369A94E1}" type="presParOf" srcId="{95988B6C-6A61-4277-BE4C-0199C66E3CC0}" destId="{56145067-B992-48F5-BB23-F01932662846}" srcOrd="4" destOrd="0" presId="urn:microsoft.com/office/officeart/2008/layout/AlternatingHexagons"/>
    <dgm:cxn modelId="{84757924-D6CA-40A1-96AB-6F16B11A4F46}" type="presParOf" srcId="{078B54C9-12AF-49FF-B44B-D872EE7E637D}" destId="{58B53A8A-E62E-470B-A704-4D240E8A2895}" srcOrd="3" destOrd="0" presId="urn:microsoft.com/office/officeart/2008/layout/AlternatingHexagons"/>
    <dgm:cxn modelId="{F03DC6E2-73B4-4A5A-B9B9-2B5D7CDD3820}" type="presParOf" srcId="{078B54C9-12AF-49FF-B44B-D872EE7E637D}" destId="{D40D66F9-84AC-4824-A7F2-DEF5EE55DFF1}" srcOrd="4" destOrd="0" presId="urn:microsoft.com/office/officeart/2008/layout/AlternatingHexagons"/>
    <dgm:cxn modelId="{79331F01-D22B-4660-AE5C-6536436EBCA7}" type="presParOf" srcId="{D40D66F9-84AC-4824-A7F2-DEF5EE55DFF1}" destId="{603B7E6B-0BC0-461F-8FB5-7AA4DDF9B33A}" srcOrd="0" destOrd="0" presId="urn:microsoft.com/office/officeart/2008/layout/AlternatingHexagons"/>
    <dgm:cxn modelId="{CEA30BDB-1099-43C6-A08A-30823E814671}" type="presParOf" srcId="{D40D66F9-84AC-4824-A7F2-DEF5EE55DFF1}" destId="{6BBAF9E8-92A4-4AE4-AAE0-B05D9922EFC7}" srcOrd="1" destOrd="0" presId="urn:microsoft.com/office/officeart/2008/layout/AlternatingHexagons"/>
    <dgm:cxn modelId="{C8772E10-C456-4E12-A1B3-5487AFE2C9E5}" type="presParOf" srcId="{D40D66F9-84AC-4824-A7F2-DEF5EE55DFF1}" destId="{263E53F7-48D6-40BC-B5DD-D8A606006A58}" srcOrd="2" destOrd="0" presId="urn:microsoft.com/office/officeart/2008/layout/AlternatingHexagons"/>
    <dgm:cxn modelId="{82D565B5-1DAF-4822-BA1F-B0A95DC618C4}" type="presParOf" srcId="{D40D66F9-84AC-4824-A7F2-DEF5EE55DFF1}" destId="{4ED43A99-5C0D-4842-A4CF-831572447B5A}" srcOrd="3" destOrd="0" presId="urn:microsoft.com/office/officeart/2008/layout/AlternatingHexagons"/>
    <dgm:cxn modelId="{E450AD59-D385-4254-AD64-600D14CBA2E2}" type="presParOf" srcId="{D40D66F9-84AC-4824-A7F2-DEF5EE55DFF1}" destId="{96E64F44-8842-4549-8F4F-0DE15C913DDF}"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3F8CC-F3C9-40B5-90D6-7150C273CC36}"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US"/>
        </a:p>
      </dgm:t>
    </dgm:pt>
    <dgm:pt modelId="{9EEBC24B-3525-43CC-8DF9-EB7246D5E524}">
      <dgm:prSet phldrT="[Text]" custT="1"/>
      <dgm:spPr>
        <a:solidFill>
          <a:srgbClr val="7030A0"/>
        </a:solidFill>
      </dgm:spPr>
      <dgm:t>
        <a:bodyPr/>
        <a:lstStyle/>
        <a:p>
          <a:endParaRPr lang="en-US" sz="1200" dirty="0"/>
        </a:p>
      </dgm:t>
    </dgm:pt>
    <dgm:pt modelId="{2F156EE9-6881-4FFA-9067-2F61C05F8723}" type="parTrans" cxnId="{175D63D3-1539-490E-B60B-0835C855A021}">
      <dgm:prSet/>
      <dgm:spPr/>
      <dgm:t>
        <a:bodyPr/>
        <a:lstStyle/>
        <a:p>
          <a:endParaRPr lang="en-US"/>
        </a:p>
      </dgm:t>
    </dgm:pt>
    <dgm:pt modelId="{8E71826C-31CB-4826-9182-A605BB2DECAE}" type="sibTrans" cxnId="{175D63D3-1539-490E-B60B-0835C855A021}">
      <dgm:prSet/>
      <dgm:spPr/>
      <dgm:t>
        <a:bodyPr/>
        <a:lstStyle/>
        <a:p>
          <a:endParaRPr lang="en-US"/>
        </a:p>
      </dgm:t>
    </dgm:pt>
    <dgm:pt modelId="{10B3EA77-FB98-4A74-98B2-C5E2AD48910A}">
      <dgm:prSet phldrT="[Text]" custT="1"/>
      <dgm:spPr>
        <a:solidFill>
          <a:schemeClr val="tx1"/>
        </a:solidFill>
      </dgm:spPr>
      <dgm:t>
        <a:bodyPr/>
        <a:lstStyle/>
        <a:p>
          <a:endParaRPr lang="en-US" sz="1300" dirty="0"/>
        </a:p>
      </dgm:t>
    </dgm:pt>
    <dgm:pt modelId="{C0E243B7-0A83-47CE-B3CF-7B62ABAF6ACB}" type="parTrans" cxnId="{3226537F-96E4-4125-BA71-E7404A0B4C19}">
      <dgm:prSet/>
      <dgm:spPr/>
      <dgm:t>
        <a:bodyPr/>
        <a:lstStyle/>
        <a:p>
          <a:endParaRPr lang="en-US"/>
        </a:p>
      </dgm:t>
    </dgm:pt>
    <dgm:pt modelId="{3940983B-7B32-478C-88FC-FDF6EB85A813}" type="sibTrans" cxnId="{3226537F-96E4-4125-BA71-E7404A0B4C19}">
      <dgm:prSet/>
      <dgm:spPr/>
      <dgm:t>
        <a:bodyPr/>
        <a:lstStyle/>
        <a:p>
          <a:endParaRPr lang="en-US"/>
        </a:p>
      </dgm:t>
    </dgm:pt>
    <dgm:pt modelId="{102CE474-6E6E-4E83-909F-8774B61C8FAF}">
      <dgm:prSet phldrT="[Text]" custT="1"/>
      <dgm:spPr>
        <a:solidFill>
          <a:schemeClr val="bg2">
            <a:lumMod val="75000"/>
          </a:schemeClr>
        </a:solidFill>
      </dgm:spPr>
      <dgm:t>
        <a:bodyPr/>
        <a:lstStyle/>
        <a:p>
          <a:endParaRPr lang="en-US" sz="1400" dirty="0"/>
        </a:p>
      </dgm:t>
    </dgm:pt>
    <dgm:pt modelId="{13D148E8-3793-4856-8586-2F1B7A630438}" type="parTrans" cxnId="{4C3E27DC-E34D-4163-B742-B683E5104BAB}">
      <dgm:prSet/>
      <dgm:spPr/>
      <dgm:t>
        <a:bodyPr/>
        <a:lstStyle/>
        <a:p>
          <a:endParaRPr lang="en-US"/>
        </a:p>
      </dgm:t>
    </dgm:pt>
    <dgm:pt modelId="{C5165A2D-F5E6-47C9-B4A9-BA47E698EEFD}" type="sibTrans" cxnId="{4C3E27DC-E34D-4163-B742-B683E5104BAB}">
      <dgm:prSet/>
      <dgm:spPr/>
      <dgm:t>
        <a:bodyPr/>
        <a:lstStyle/>
        <a:p>
          <a:endParaRPr lang="en-US"/>
        </a:p>
      </dgm:t>
    </dgm:pt>
    <dgm:pt modelId="{99A74B05-FBC3-41C3-98B3-925290C97B58}">
      <dgm:prSet phldrT="[Text]" custT="1"/>
      <dgm:spPr>
        <a:solidFill>
          <a:schemeClr val="accent2"/>
        </a:solidFill>
      </dgm:spPr>
      <dgm:t>
        <a:bodyPr/>
        <a:lstStyle/>
        <a:p>
          <a:endParaRPr lang="en-US" sz="1400" dirty="0"/>
        </a:p>
      </dgm:t>
    </dgm:pt>
    <dgm:pt modelId="{08CB31F1-5109-4448-B0BE-CC0E6CAF865A}" type="sibTrans" cxnId="{D36AA7EA-5A15-434A-8934-5E8975C55428}">
      <dgm:prSet/>
      <dgm:spPr/>
      <dgm:t>
        <a:bodyPr/>
        <a:lstStyle/>
        <a:p>
          <a:endParaRPr lang="en-US"/>
        </a:p>
      </dgm:t>
    </dgm:pt>
    <dgm:pt modelId="{271FAB36-2E49-4728-9CC7-0E653E1F87BF}" type="parTrans" cxnId="{D36AA7EA-5A15-434A-8934-5E8975C55428}">
      <dgm:prSet/>
      <dgm:spPr/>
      <dgm:t>
        <a:bodyPr/>
        <a:lstStyle/>
        <a:p>
          <a:endParaRPr lang="en-US"/>
        </a:p>
      </dgm:t>
    </dgm:pt>
    <dgm:pt modelId="{91E63461-8325-492A-9C61-BA835E5705FC}" type="pres">
      <dgm:prSet presAssocID="{4D03F8CC-F3C9-40B5-90D6-7150C273CC36}" presName="Name0" presStyleCnt="0">
        <dgm:presLayoutVars>
          <dgm:chMax val="7"/>
          <dgm:resizeHandles val="exact"/>
        </dgm:presLayoutVars>
      </dgm:prSet>
      <dgm:spPr/>
    </dgm:pt>
    <dgm:pt modelId="{F4230C7D-A9A8-47C3-8CCB-CB76338A1300}" type="pres">
      <dgm:prSet presAssocID="{4D03F8CC-F3C9-40B5-90D6-7150C273CC36}" presName="comp1" presStyleCnt="0"/>
      <dgm:spPr/>
    </dgm:pt>
    <dgm:pt modelId="{3B58A8E8-4929-4F80-8A1D-E3E3DCD184C9}" type="pres">
      <dgm:prSet presAssocID="{4D03F8CC-F3C9-40B5-90D6-7150C273CC36}" presName="circle1" presStyleLbl="node1" presStyleIdx="0" presStyleCnt="4" custScaleX="111254"/>
      <dgm:spPr/>
    </dgm:pt>
    <dgm:pt modelId="{D317001A-AF01-4A73-A99D-1995CB6A01DB}" type="pres">
      <dgm:prSet presAssocID="{4D03F8CC-F3C9-40B5-90D6-7150C273CC36}" presName="c1text" presStyleLbl="node1" presStyleIdx="0" presStyleCnt="4">
        <dgm:presLayoutVars>
          <dgm:bulletEnabled val="1"/>
        </dgm:presLayoutVars>
      </dgm:prSet>
      <dgm:spPr/>
    </dgm:pt>
    <dgm:pt modelId="{3FFE7019-E495-4E32-BF60-CDBD9F0A3924}" type="pres">
      <dgm:prSet presAssocID="{4D03F8CC-F3C9-40B5-90D6-7150C273CC36}" presName="comp2" presStyleCnt="0"/>
      <dgm:spPr/>
    </dgm:pt>
    <dgm:pt modelId="{71805161-57BD-49B3-991A-E48B58E40482}" type="pres">
      <dgm:prSet presAssocID="{4D03F8CC-F3C9-40B5-90D6-7150C273CC36}" presName="circle2" presStyleLbl="node1" presStyleIdx="1" presStyleCnt="4"/>
      <dgm:spPr/>
    </dgm:pt>
    <dgm:pt modelId="{26EC7E56-B265-4184-BC8B-A2C991207880}" type="pres">
      <dgm:prSet presAssocID="{4D03F8CC-F3C9-40B5-90D6-7150C273CC36}" presName="c2text" presStyleLbl="node1" presStyleIdx="1" presStyleCnt="4">
        <dgm:presLayoutVars>
          <dgm:bulletEnabled val="1"/>
        </dgm:presLayoutVars>
      </dgm:prSet>
      <dgm:spPr/>
    </dgm:pt>
    <dgm:pt modelId="{46236066-6834-4ADE-8FA6-2948C4DF99B5}" type="pres">
      <dgm:prSet presAssocID="{4D03F8CC-F3C9-40B5-90D6-7150C273CC36}" presName="comp3" presStyleCnt="0"/>
      <dgm:spPr/>
    </dgm:pt>
    <dgm:pt modelId="{399DA5F0-524C-48A4-B130-5E73980CA559}" type="pres">
      <dgm:prSet presAssocID="{4D03F8CC-F3C9-40B5-90D6-7150C273CC36}" presName="circle3" presStyleLbl="node1" presStyleIdx="2" presStyleCnt="4"/>
      <dgm:spPr/>
    </dgm:pt>
    <dgm:pt modelId="{9714E278-1B9E-442C-8AD8-055FA83788CD}" type="pres">
      <dgm:prSet presAssocID="{4D03F8CC-F3C9-40B5-90D6-7150C273CC36}" presName="c3text" presStyleLbl="node1" presStyleIdx="2" presStyleCnt="4">
        <dgm:presLayoutVars>
          <dgm:bulletEnabled val="1"/>
        </dgm:presLayoutVars>
      </dgm:prSet>
      <dgm:spPr/>
    </dgm:pt>
    <dgm:pt modelId="{018A6BFB-6251-4B07-9F25-7FD378513FE9}" type="pres">
      <dgm:prSet presAssocID="{4D03F8CC-F3C9-40B5-90D6-7150C273CC36}" presName="comp4" presStyleCnt="0"/>
      <dgm:spPr/>
    </dgm:pt>
    <dgm:pt modelId="{B8C2A6B8-3A14-4867-918A-72548F7E7B39}" type="pres">
      <dgm:prSet presAssocID="{4D03F8CC-F3C9-40B5-90D6-7150C273CC36}" presName="circle4" presStyleLbl="node1" presStyleIdx="3" presStyleCnt="4" custLinFactNeighborX="0"/>
      <dgm:spPr/>
    </dgm:pt>
    <dgm:pt modelId="{DEFBF8F2-700D-4AF5-B9FD-B271D30834CE}" type="pres">
      <dgm:prSet presAssocID="{4D03F8CC-F3C9-40B5-90D6-7150C273CC36}" presName="c4text" presStyleLbl="node1" presStyleIdx="3" presStyleCnt="4">
        <dgm:presLayoutVars>
          <dgm:bulletEnabled val="1"/>
        </dgm:presLayoutVars>
      </dgm:prSet>
      <dgm:spPr/>
    </dgm:pt>
  </dgm:ptLst>
  <dgm:cxnLst>
    <dgm:cxn modelId="{E0786B1B-93E8-4252-BCC4-9737AA189E4F}" type="presOf" srcId="{10B3EA77-FB98-4A74-98B2-C5E2AD48910A}" destId="{71805161-57BD-49B3-991A-E48B58E40482}" srcOrd="0" destOrd="0" presId="urn:microsoft.com/office/officeart/2005/8/layout/venn2"/>
    <dgm:cxn modelId="{F9674D24-59A2-4DE3-A98E-75CF26CB9F38}" type="presOf" srcId="{9EEBC24B-3525-43CC-8DF9-EB7246D5E524}" destId="{3B58A8E8-4929-4F80-8A1D-E3E3DCD184C9}" srcOrd="0" destOrd="0" presId="urn:microsoft.com/office/officeart/2005/8/layout/venn2"/>
    <dgm:cxn modelId="{3226537F-96E4-4125-BA71-E7404A0B4C19}" srcId="{4D03F8CC-F3C9-40B5-90D6-7150C273CC36}" destId="{10B3EA77-FB98-4A74-98B2-C5E2AD48910A}" srcOrd="1" destOrd="0" parTransId="{C0E243B7-0A83-47CE-B3CF-7B62ABAF6ACB}" sibTransId="{3940983B-7B32-478C-88FC-FDF6EB85A813}"/>
    <dgm:cxn modelId="{1FEA5084-3ACD-4299-9A20-C9631B72A906}" type="presOf" srcId="{99A74B05-FBC3-41C3-98B3-925290C97B58}" destId="{DEFBF8F2-700D-4AF5-B9FD-B271D30834CE}" srcOrd="1" destOrd="0" presId="urn:microsoft.com/office/officeart/2005/8/layout/venn2"/>
    <dgm:cxn modelId="{45FADF99-D4A8-46ED-87B1-DF5E588298D6}" type="presOf" srcId="{4D03F8CC-F3C9-40B5-90D6-7150C273CC36}" destId="{91E63461-8325-492A-9C61-BA835E5705FC}" srcOrd="0" destOrd="0" presId="urn:microsoft.com/office/officeart/2005/8/layout/venn2"/>
    <dgm:cxn modelId="{524C75A9-C1E4-4566-9799-6266AAA5A0FE}" type="presOf" srcId="{99A74B05-FBC3-41C3-98B3-925290C97B58}" destId="{B8C2A6B8-3A14-4867-918A-72548F7E7B39}" srcOrd="0" destOrd="0" presId="urn:microsoft.com/office/officeart/2005/8/layout/venn2"/>
    <dgm:cxn modelId="{5CDE24BB-75BD-4EA1-B315-B63CE44FEBB7}" type="presOf" srcId="{102CE474-6E6E-4E83-909F-8774B61C8FAF}" destId="{399DA5F0-524C-48A4-B130-5E73980CA559}" srcOrd="0" destOrd="0" presId="urn:microsoft.com/office/officeart/2005/8/layout/venn2"/>
    <dgm:cxn modelId="{175D63D3-1539-490E-B60B-0835C855A021}" srcId="{4D03F8CC-F3C9-40B5-90D6-7150C273CC36}" destId="{9EEBC24B-3525-43CC-8DF9-EB7246D5E524}" srcOrd="0" destOrd="0" parTransId="{2F156EE9-6881-4FFA-9067-2F61C05F8723}" sibTransId="{8E71826C-31CB-4826-9182-A605BB2DECAE}"/>
    <dgm:cxn modelId="{819670D4-6E57-4698-BF60-229AD30C34B3}" type="presOf" srcId="{102CE474-6E6E-4E83-909F-8774B61C8FAF}" destId="{9714E278-1B9E-442C-8AD8-055FA83788CD}" srcOrd="1" destOrd="0" presId="urn:microsoft.com/office/officeart/2005/8/layout/venn2"/>
    <dgm:cxn modelId="{4C3E27DC-E34D-4163-B742-B683E5104BAB}" srcId="{4D03F8CC-F3C9-40B5-90D6-7150C273CC36}" destId="{102CE474-6E6E-4E83-909F-8774B61C8FAF}" srcOrd="2" destOrd="0" parTransId="{13D148E8-3793-4856-8586-2F1B7A630438}" sibTransId="{C5165A2D-F5E6-47C9-B4A9-BA47E698EEFD}"/>
    <dgm:cxn modelId="{69ABDFE7-1EE2-42E9-99BE-A7E2F9919782}" type="presOf" srcId="{10B3EA77-FB98-4A74-98B2-C5E2AD48910A}" destId="{26EC7E56-B265-4184-BC8B-A2C991207880}" srcOrd="1" destOrd="0" presId="urn:microsoft.com/office/officeart/2005/8/layout/venn2"/>
    <dgm:cxn modelId="{D36AA7EA-5A15-434A-8934-5E8975C55428}" srcId="{4D03F8CC-F3C9-40B5-90D6-7150C273CC36}" destId="{99A74B05-FBC3-41C3-98B3-925290C97B58}" srcOrd="3" destOrd="0" parTransId="{271FAB36-2E49-4728-9CC7-0E653E1F87BF}" sibTransId="{08CB31F1-5109-4448-B0BE-CC0E6CAF865A}"/>
    <dgm:cxn modelId="{4905BAFD-1B29-4A51-9180-F10C911DA16F}" type="presOf" srcId="{9EEBC24B-3525-43CC-8DF9-EB7246D5E524}" destId="{D317001A-AF01-4A73-A99D-1995CB6A01DB}" srcOrd="1" destOrd="0" presId="urn:microsoft.com/office/officeart/2005/8/layout/venn2"/>
    <dgm:cxn modelId="{192AC8E3-33D0-4FA1-B863-FD35E2984B0D}" type="presParOf" srcId="{91E63461-8325-492A-9C61-BA835E5705FC}" destId="{F4230C7D-A9A8-47C3-8CCB-CB76338A1300}" srcOrd="0" destOrd="0" presId="urn:microsoft.com/office/officeart/2005/8/layout/venn2"/>
    <dgm:cxn modelId="{D196E64A-6684-4ADE-AEF4-8939960BFFA3}" type="presParOf" srcId="{F4230C7D-A9A8-47C3-8CCB-CB76338A1300}" destId="{3B58A8E8-4929-4F80-8A1D-E3E3DCD184C9}" srcOrd="0" destOrd="0" presId="urn:microsoft.com/office/officeart/2005/8/layout/venn2"/>
    <dgm:cxn modelId="{00B3D733-9D34-4755-85B1-B37934E261B9}" type="presParOf" srcId="{F4230C7D-A9A8-47C3-8CCB-CB76338A1300}" destId="{D317001A-AF01-4A73-A99D-1995CB6A01DB}" srcOrd="1" destOrd="0" presId="urn:microsoft.com/office/officeart/2005/8/layout/venn2"/>
    <dgm:cxn modelId="{15F783A1-5635-4D7A-8E68-205EA2AB7513}" type="presParOf" srcId="{91E63461-8325-492A-9C61-BA835E5705FC}" destId="{3FFE7019-E495-4E32-BF60-CDBD9F0A3924}" srcOrd="1" destOrd="0" presId="urn:microsoft.com/office/officeart/2005/8/layout/venn2"/>
    <dgm:cxn modelId="{0C676B8C-51C1-4D98-927F-E993ECB8C74E}" type="presParOf" srcId="{3FFE7019-E495-4E32-BF60-CDBD9F0A3924}" destId="{71805161-57BD-49B3-991A-E48B58E40482}" srcOrd="0" destOrd="0" presId="urn:microsoft.com/office/officeart/2005/8/layout/venn2"/>
    <dgm:cxn modelId="{985B0F4E-F2B7-4FEA-87B3-F84BC44756E5}" type="presParOf" srcId="{3FFE7019-E495-4E32-BF60-CDBD9F0A3924}" destId="{26EC7E56-B265-4184-BC8B-A2C991207880}" srcOrd="1" destOrd="0" presId="urn:microsoft.com/office/officeart/2005/8/layout/venn2"/>
    <dgm:cxn modelId="{3C527028-8258-4686-8C1C-3207C57F0C0A}" type="presParOf" srcId="{91E63461-8325-492A-9C61-BA835E5705FC}" destId="{46236066-6834-4ADE-8FA6-2948C4DF99B5}" srcOrd="2" destOrd="0" presId="urn:microsoft.com/office/officeart/2005/8/layout/venn2"/>
    <dgm:cxn modelId="{A83EE4DF-A550-4FBB-91DE-8A735A6DCB3D}" type="presParOf" srcId="{46236066-6834-4ADE-8FA6-2948C4DF99B5}" destId="{399DA5F0-524C-48A4-B130-5E73980CA559}" srcOrd="0" destOrd="0" presId="urn:microsoft.com/office/officeart/2005/8/layout/venn2"/>
    <dgm:cxn modelId="{7F2302D8-4837-4B04-9E5A-4469CA5D7790}" type="presParOf" srcId="{46236066-6834-4ADE-8FA6-2948C4DF99B5}" destId="{9714E278-1B9E-442C-8AD8-055FA83788CD}" srcOrd="1" destOrd="0" presId="urn:microsoft.com/office/officeart/2005/8/layout/venn2"/>
    <dgm:cxn modelId="{D3BB3C33-A2C1-4999-97B6-D50D799CBB0A}" type="presParOf" srcId="{91E63461-8325-492A-9C61-BA835E5705FC}" destId="{018A6BFB-6251-4B07-9F25-7FD378513FE9}" srcOrd="3" destOrd="0" presId="urn:microsoft.com/office/officeart/2005/8/layout/venn2"/>
    <dgm:cxn modelId="{1303CC17-B600-4607-B97E-068FF1DF903E}" type="presParOf" srcId="{018A6BFB-6251-4B07-9F25-7FD378513FE9}" destId="{B8C2A6B8-3A14-4867-918A-72548F7E7B39}" srcOrd="0" destOrd="0" presId="urn:microsoft.com/office/officeart/2005/8/layout/venn2"/>
    <dgm:cxn modelId="{39AC23BE-6852-40E0-8C36-E57C4799AE9D}" type="presParOf" srcId="{018A6BFB-6251-4B07-9F25-7FD378513FE9}" destId="{DEFBF8F2-700D-4AF5-B9FD-B271D30834CE}"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2D52F-887F-4458-A748-6891ABBEC787}">
      <dsp:nvSpPr>
        <dsp:cNvPr id="0" name=""/>
        <dsp:cNvSpPr/>
      </dsp:nvSpPr>
      <dsp:spPr>
        <a:xfrm>
          <a:off x="877006" y="219167"/>
          <a:ext cx="3204924" cy="11130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F6474-6ECB-4E6A-89C9-481F9D93F67B}">
      <dsp:nvSpPr>
        <dsp:cNvPr id="0" name=""/>
        <dsp:cNvSpPr/>
      </dsp:nvSpPr>
      <dsp:spPr>
        <a:xfrm>
          <a:off x="2145995" y="2944988"/>
          <a:ext cx="621109" cy="397510"/>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7CE672-3E2D-4D23-8E0E-3F44CCBA9D8C}">
      <dsp:nvSpPr>
        <dsp:cNvPr id="0" name=""/>
        <dsp:cNvSpPr/>
      </dsp:nvSpPr>
      <dsp:spPr>
        <a:xfrm>
          <a:off x="1070275" y="3345126"/>
          <a:ext cx="2981325" cy="745331"/>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Same Company </a:t>
          </a:r>
        </a:p>
      </dsp:txBody>
      <dsp:txXfrm>
        <a:off x="1070275" y="3345126"/>
        <a:ext cx="2981325" cy="745331"/>
      </dsp:txXfrm>
    </dsp:sp>
    <dsp:sp modelId="{511FF0E2-F644-40F2-835D-41DE89BA784C}">
      <dsp:nvSpPr>
        <dsp:cNvPr id="0" name=""/>
        <dsp:cNvSpPr/>
      </dsp:nvSpPr>
      <dsp:spPr>
        <a:xfrm>
          <a:off x="2042207" y="1418156"/>
          <a:ext cx="1117996" cy="1117996"/>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SAS</a:t>
          </a:r>
        </a:p>
      </dsp:txBody>
      <dsp:txXfrm>
        <a:off x="2205934" y="1581883"/>
        <a:ext cx="790542" cy="790542"/>
      </dsp:txXfrm>
    </dsp:sp>
    <dsp:sp modelId="{591AEB0B-69B8-41D6-B374-E3C1512BC6FE}">
      <dsp:nvSpPr>
        <dsp:cNvPr id="0" name=""/>
        <dsp:cNvSpPr/>
      </dsp:nvSpPr>
      <dsp:spPr>
        <a:xfrm>
          <a:off x="1242218" y="579410"/>
          <a:ext cx="1117996" cy="1117996"/>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ARTS</a:t>
          </a:r>
        </a:p>
      </dsp:txBody>
      <dsp:txXfrm>
        <a:off x="1405945" y="743137"/>
        <a:ext cx="790542" cy="790542"/>
      </dsp:txXfrm>
    </dsp:sp>
    <dsp:sp modelId="{129FD661-0ADC-4C5D-B725-9443EC2C3C28}">
      <dsp:nvSpPr>
        <dsp:cNvPr id="0" name=""/>
        <dsp:cNvSpPr/>
      </dsp:nvSpPr>
      <dsp:spPr>
        <a:xfrm>
          <a:off x="2385060" y="309104"/>
          <a:ext cx="1117996" cy="1117996"/>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AWTS</a:t>
          </a:r>
        </a:p>
      </dsp:txBody>
      <dsp:txXfrm>
        <a:off x="2548787" y="472831"/>
        <a:ext cx="790542" cy="790542"/>
      </dsp:txXfrm>
    </dsp:sp>
    <dsp:sp modelId="{B15879DB-3B1A-4B00-AB2C-5957301CBC33}">
      <dsp:nvSpPr>
        <dsp:cNvPr id="0" name=""/>
        <dsp:cNvSpPr/>
      </dsp:nvSpPr>
      <dsp:spPr>
        <a:xfrm>
          <a:off x="681019" y="174793"/>
          <a:ext cx="3478212" cy="278257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DDC13-39C2-4A50-997E-276E0C219565}">
      <dsp:nvSpPr>
        <dsp:cNvPr id="0" name=""/>
        <dsp:cNvSpPr/>
      </dsp:nvSpPr>
      <dsp:spPr>
        <a:xfrm rot="5400000">
          <a:off x="2405703" y="66624"/>
          <a:ext cx="1003304" cy="872874"/>
        </a:xfrm>
        <a:prstGeom prst="hexagon">
          <a:avLst>
            <a:gd name="adj" fmla="val 25000"/>
            <a:gd name="vf" fmla="val 115470"/>
          </a:avLst>
        </a:prstGeom>
        <a:solidFill>
          <a:schemeClr val="accent1">
            <a:hueOff val="0"/>
            <a:satOff val="0"/>
            <a:lumOff val="0"/>
            <a:alphaOff val="0"/>
          </a:schemeClr>
        </a:solidFill>
        <a:ln w="158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Estab</a:t>
          </a:r>
          <a:r>
            <a:rPr lang="en-US" sz="1500" kern="1200" dirty="0"/>
            <a:t>. 1</a:t>
          </a:r>
        </a:p>
      </dsp:txBody>
      <dsp:txXfrm rot="-5400000">
        <a:off x="2606941" y="157757"/>
        <a:ext cx="600828" cy="690608"/>
      </dsp:txXfrm>
    </dsp:sp>
    <dsp:sp modelId="{1360D8AB-D1CD-4738-A038-9603E4236FA1}">
      <dsp:nvSpPr>
        <dsp:cNvPr id="0" name=""/>
        <dsp:cNvSpPr/>
      </dsp:nvSpPr>
      <dsp:spPr>
        <a:xfrm>
          <a:off x="3370280" y="202070"/>
          <a:ext cx="1119687" cy="601982"/>
        </a:xfrm>
        <a:prstGeom prst="rect">
          <a:avLst/>
        </a:prstGeom>
        <a:noFill/>
        <a:ln>
          <a:noFill/>
        </a:ln>
        <a:effectLst/>
      </dsp:spPr>
      <dsp:style>
        <a:lnRef idx="0">
          <a:scrgbClr r="0" g="0" b="0"/>
        </a:lnRef>
        <a:fillRef idx="0">
          <a:scrgbClr r="0" g="0" b="0"/>
        </a:fillRef>
        <a:effectRef idx="0">
          <a:scrgbClr r="0" g="0" b="0"/>
        </a:effectRef>
        <a:fontRef idx="minor"/>
      </dsp:style>
    </dsp:sp>
    <dsp:sp modelId="{20A94341-7603-42E3-BD07-8E422E4DA40B}">
      <dsp:nvSpPr>
        <dsp:cNvPr id="0" name=""/>
        <dsp:cNvSpPr/>
      </dsp:nvSpPr>
      <dsp:spPr>
        <a:xfrm rot="5400000">
          <a:off x="1462999" y="66624"/>
          <a:ext cx="1003304" cy="87287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64237" y="157757"/>
        <a:ext cx="600828" cy="690608"/>
      </dsp:txXfrm>
    </dsp:sp>
    <dsp:sp modelId="{C2C79B46-631B-49B7-8290-AB162EED5D1D}">
      <dsp:nvSpPr>
        <dsp:cNvPr id="0" name=""/>
        <dsp:cNvSpPr/>
      </dsp:nvSpPr>
      <dsp:spPr>
        <a:xfrm rot="5400000">
          <a:off x="1932545" y="918229"/>
          <a:ext cx="1003304" cy="872874"/>
        </a:xfrm>
        <a:prstGeom prst="hexagon">
          <a:avLst>
            <a:gd name="adj" fmla="val 25000"/>
            <a:gd name="vf" fmla="val 115470"/>
          </a:avLst>
        </a:prstGeom>
        <a:solidFill>
          <a:schemeClr val="accent1">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Estab</a:t>
          </a:r>
          <a:r>
            <a:rPr lang="en-US" sz="1500" kern="1200" dirty="0"/>
            <a:t>. 2</a:t>
          </a:r>
        </a:p>
      </dsp:txBody>
      <dsp:txXfrm rot="-5400000">
        <a:off x="2133783" y="1009362"/>
        <a:ext cx="600828" cy="690608"/>
      </dsp:txXfrm>
    </dsp:sp>
    <dsp:sp modelId="{84411248-6FA5-4061-B08F-75814A939469}">
      <dsp:nvSpPr>
        <dsp:cNvPr id="0" name=""/>
        <dsp:cNvSpPr/>
      </dsp:nvSpPr>
      <dsp:spPr>
        <a:xfrm>
          <a:off x="878073" y="1053675"/>
          <a:ext cx="1083568" cy="60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r" defTabSz="1066800">
            <a:lnSpc>
              <a:spcPct val="90000"/>
            </a:lnSpc>
            <a:spcBef>
              <a:spcPct val="0"/>
            </a:spcBef>
            <a:spcAft>
              <a:spcPct val="35000"/>
            </a:spcAft>
            <a:buNone/>
          </a:pPr>
          <a:r>
            <a:rPr lang="en-US" sz="2400" kern="1200" dirty="0"/>
            <a:t>ASM </a:t>
          </a:r>
        </a:p>
      </dsp:txBody>
      <dsp:txXfrm>
        <a:off x="878073" y="1053675"/>
        <a:ext cx="1083568" cy="601982"/>
      </dsp:txXfrm>
    </dsp:sp>
    <dsp:sp modelId="{56145067-B992-48F5-BB23-F01932662846}">
      <dsp:nvSpPr>
        <dsp:cNvPr id="0" name=""/>
        <dsp:cNvSpPr/>
      </dsp:nvSpPr>
      <dsp:spPr>
        <a:xfrm rot="5400000">
          <a:off x="2875250" y="918229"/>
          <a:ext cx="1003304" cy="87287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76488" y="1009362"/>
        <a:ext cx="600828" cy="690608"/>
      </dsp:txXfrm>
    </dsp:sp>
    <dsp:sp modelId="{603B7E6B-0BC0-461F-8FB5-7AA4DDF9B33A}">
      <dsp:nvSpPr>
        <dsp:cNvPr id="0" name=""/>
        <dsp:cNvSpPr/>
      </dsp:nvSpPr>
      <dsp:spPr>
        <a:xfrm rot="5400000">
          <a:off x="2405703" y="1769833"/>
          <a:ext cx="1003304" cy="872874"/>
        </a:xfrm>
        <a:prstGeom prst="hexagon">
          <a:avLst>
            <a:gd name="adj" fmla="val 25000"/>
            <a:gd name="vf" fmla="val 115470"/>
          </a:avLst>
        </a:prstGeom>
        <a:solidFill>
          <a:schemeClr val="accent1">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Estab</a:t>
          </a:r>
          <a:r>
            <a:rPr lang="en-US" sz="1500" kern="1200" dirty="0"/>
            <a:t>. 3</a:t>
          </a:r>
        </a:p>
      </dsp:txBody>
      <dsp:txXfrm rot="-5400000">
        <a:off x="2606941" y="1860966"/>
        <a:ext cx="600828" cy="690608"/>
      </dsp:txXfrm>
    </dsp:sp>
    <dsp:sp modelId="{6BBAF9E8-92A4-4AE4-AAE0-B05D9922EFC7}">
      <dsp:nvSpPr>
        <dsp:cNvPr id="0" name=""/>
        <dsp:cNvSpPr/>
      </dsp:nvSpPr>
      <dsp:spPr>
        <a:xfrm>
          <a:off x="3370280" y="1905279"/>
          <a:ext cx="1119687" cy="601982"/>
        </a:xfrm>
        <a:prstGeom prst="rect">
          <a:avLst/>
        </a:prstGeom>
        <a:noFill/>
        <a:ln>
          <a:noFill/>
        </a:ln>
        <a:effectLst/>
      </dsp:spPr>
      <dsp:style>
        <a:lnRef idx="0">
          <a:scrgbClr r="0" g="0" b="0"/>
        </a:lnRef>
        <a:fillRef idx="0">
          <a:scrgbClr r="0" g="0" b="0"/>
        </a:fillRef>
        <a:effectRef idx="0">
          <a:scrgbClr r="0" g="0" b="0"/>
        </a:effectRef>
        <a:fontRef idx="minor"/>
      </dsp:style>
    </dsp:sp>
    <dsp:sp modelId="{96E64F44-8842-4549-8F4F-0DE15C913DDF}">
      <dsp:nvSpPr>
        <dsp:cNvPr id="0" name=""/>
        <dsp:cNvSpPr/>
      </dsp:nvSpPr>
      <dsp:spPr>
        <a:xfrm rot="5400000">
          <a:off x="1462999" y="1769833"/>
          <a:ext cx="1003304" cy="87287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64237" y="1860966"/>
        <a:ext cx="600828" cy="690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8A8E8-4929-4F80-8A1D-E3E3DCD184C9}">
      <dsp:nvSpPr>
        <dsp:cNvPr id="0" name=""/>
        <dsp:cNvSpPr/>
      </dsp:nvSpPr>
      <dsp:spPr>
        <a:xfrm>
          <a:off x="1388131" y="0"/>
          <a:ext cx="3327008" cy="2990462"/>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586519" y="149523"/>
        <a:ext cx="930231" cy="448569"/>
      </dsp:txXfrm>
    </dsp:sp>
    <dsp:sp modelId="{71805161-57BD-49B3-991A-E48B58E40482}">
      <dsp:nvSpPr>
        <dsp:cNvPr id="0" name=""/>
        <dsp:cNvSpPr/>
      </dsp:nvSpPr>
      <dsp:spPr>
        <a:xfrm>
          <a:off x="1855450" y="598092"/>
          <a:ext cx="2392369" cy="2392369"/>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633568" y="741634"/>
        <a:ext cx="836133" cy="430626"/>
      </dsp:txXfrm>
    </dsp:sp>
    <dsp:sp modelId="{399DA5F0-524C-48A4-B130-5E73980CA559}">
      <dsp:nvSpPr>
        <dsp:cNvPr id="0" name=""/>
        <dsp:cNvSpPr/>
      </dsp:nvSpPr>
      <dsp:spPr>
        <a:xfrm>
          <a:off x="2154496" y="1196184"/>
          <a:ext cx="1794277" cy="1794277"/>
        </a:xfrm>
        <a:prstGeom prst="ellipse">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633568" y="1330755"/>
        <a:ext cx="836133" cy="403712"/>
      </dsp:txXfrm>
    </dsp:sp>
    <dsp:sp modelId="{B8C2A6B8-3A14-4867-918A-72548F7E7B39}">
      <dsp:nvSpPr>
        <dsp:cNvPr id="0" name=""/>
        <dsp:cNvSpPr/>
      </dsp:nvSpPr>
      <dsp:spPr>
        <a:xfrm>
          <a:off x="2453543" y="1794277"/>
          <a:ext cx="1196184" cy="1196184"/>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628720" y="2093323"/>
        <a:ext cx="845830" cy="59809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10/7/2021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quare_root" TargetMode="Externa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4/relationships/chartEx" Target="../charts/chartEx1.xml"/><Relationship Id="rId1" Type="http://schemas.openxmlformats.org/officeDocument/2006/relationships/slideLayout" Target="../slideLayouts/slideLayout4.xml"/><Relationship Id="rId5" Type="http://schemas.openxmlformats.org/officeDocument/2006/relationships/image" Target="../media/image3.png"/><Relationship Id="rId4" Type="http://schemas.microsoft.com/office/2014/relationships/chartEx" Target="../charts/chartEx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44524D-EDD0-4977-A4D5-EE6F34FC51A1}"/>
              </a:ext>
            </a:extLst>
          </p:cNvPr>
          <p:cNvSpPr>
            <a:spLocks noGrp="1"/>
          </p:cNvSpPr>
          <p:nvPr>
            <p:ph type="ctrTitle"/>
          </p:nvPr>
        </p:nvSpPr>
        <p:spPr>
          <a:xfrm>
            <a:off x="1524000" y="1393578"/>
            <a:ext cx="9144000" cy="2387600"/>
          </a:xfrm>
        </p:spPr>
        <p:txBody>
          <a:bodyPr>
            <a:normAutofit fontScale="90000"/>
          </a:bodyPr>
          <a:lstStyle/>
          <a:p>
            <a:r>
              <a:rPr lang="en-US" dirty="0"/>
              <a:t>Developing a Unified Sample Design for the </a:t>
            </a:r>
            <a:br>
              <a:rPr lang="en-US" dirty="0"/>
            </a:br>
            <a:r>
              <a:rPr lang="en-US" dirty="0"/>
              <a:t>Annual Integrated Economic Survey </a:t>
            </a:r>
          </a:p>
        </p:txBody>
      </p:sp>
      <p:sp>
        <p:nvSpPr>
          <p:cNvPr id="6" name="Subtitle 5">
            <a:extLst>
              <a:ext uri="{FF2B5EF4-FFF2-40B4-BE49-F238E27FC236}">
                <a16:creationId xmlns:a16="http://schemas.microsoft.com/office/drawing/2014/main" id="{54EEFDC0-9644-4BD2-877B-736828D8EE8D}"/>
              </a:ext>
            </a:extLst>
          </p:cNvPr>
          <p:cNvSpPr>
            <a:spLocks noGrp="1"/>
          </p:cNvSpPr>
          <p:nvPr>
            <p:ph type="subTitle" idx="1"/>
          </p:nvPr>
        </p:nvSpPr>
        <p:spPr>
          <a:xfrm>
            <a:off x="1524000" y="4240883"/>
            <a:ext cx="9144000" cy="1655762"/>
          </a:xfrm>
        </p:spPr>
        <p:txBody>
          <a:bodyPr/>
          <a:lstStyle/>
          <a:p>
            <a:r>
              <a:rPr lang="en-US" dirty="0"/>
              <a:t>Katherine Jenny Thompson, Senior </a:t>
            </a:r>
            <a:r>
              <a:rPr lang="en-US"/>
              <a:t>Mathematical Statistician</a:t>
            </a:r>
            <a:endParaRPr lang="en-US" dirty="0"/>
          </a:p>
          <a:p>
            <a:r>
              <a:rPr lang="en-US" dirty="0"/>
              <a:t>Associate Directorate for Economic Programs</a:t>
            </a:r>
          </a:p>
          <a:p>
            <a:endParaRPr lang="en-US" dirty="0"/>
          </a:p>
        </p:txBody>
      </p:sp>
      <p:sp>
        <p:nvSpPr>
          <p:cNvPr id="7" name="TextBox 6">
            <a:extLst>
              <a:ext uri="{FF2B5EF4-FFF2-40B4-BE49-F238E27FC236}">
                <a16:creationId xmlns:a16="http://schemas.microsoft.com/office/drawing/2014/main" id="{BABC670E-025F-4F99-8DC9-F48DFBCBFE40}"/>
              </a:ext>
            </a:extLst>
          </p:cNvPr>
          <p:cNvSpPr txBox="1"/>
          <p:nvPr/>
        </p:nvSpPr>
        <p:spPr>
          <a:xfrm>
            <a:off x="1844241" y="5705812"/>
            <a:ext cx="9899373" cy="1015663"/>
          </a:xfrm>
          <a:prstGeom prst="rect">
            <a:avLst/>
          </a:prstGeom>
          <a:noFill/>
        </p:spPr>
        <p:txBody>
          <a:bodyPr wrap="square" rtlCol="0">
            <a:spAutoFit/>
          </a:bodyPr>
          <a:lstStyle/>
          <a:p>
            <a:r>
              <a:rPr lang="en-US" sz="1400" dirty="0"/>
              <a:t>Any views expressed are those of the author and not necessarily those of the Census Bureau. The Census Bureau has reviewed this data product for unauthorized disclosure of confidential information and has approved the disclosure avoidance practices applied. (</a:t>
            </a:r>
            <a:r>
              <a:rPr lang="en-US" sz="1400"/>
              <a:t>Approval ID:  CBDRB-FY22-ESMD006-001).</a:t>
            </a:r>
            <a:endParaRPr lang="en-US" dirty="0"/>
          </a:p>
          <a:p>
            <a:endParaRPr lang="en-US" dirty="0"/>
          </a:p>
        </p:txBody>
      </p:sp>
    </p:spTree>
    <p:extLst>
      <p:ext uri="{BB962C8B-B14F-4D97-AF65-F5344CB8AC3E}">
        <p14:creationId xmlns:p14="http://schemas.microsoft.com/office/powerpoint/2010/main" val="68426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9F33-B049-43EF-87C0-D838FE279758}"/>
              </a:ext>
            </a:extLst>
          </p:cNvPr>
          <p:cNvSpPr>
            <a:spLocks noGrp="1"/>
          </p:cNvSpPr>
          <p:nvPr>
            <p:ph type="title"/>
          </p:nvPr>
        </p:nvSpPr>
        <p:spPr/>
        <p:txBody>
          <a:bodyPr/>
          <a:lstStyle/>
          <a:p>
            <a:r>
              <a:rPr lang="en-US" dirty="0"/>
              <a:t>Measure of Size (MOS)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24FDEE-BC0D-4D7E-A9A1-476FC3B07B69}"/>
                  </a:ext>
                </a:extLst>
              </p:cNvPr>
              <p:cNvSpPr>
                <a:spLocks noGrp="1"/>
              </p:cNvSpPr>
              <p:nvPr>
                <p:ph idx="1"/>
              </p:nvPr>
            </p:nvSpPr>
            <p:spPr>
              <a:xfrm>
                <a:off x="838200" y="1690688"/>
                <a:ext cx="10515600" cy="4351338"/>
              </a:xfrm>
            </p:spPr>
            <p:txBody>
              <a:bodyPr/>
              <a:lstStyle/>
              <a:p>
                <a:pPr marL="0" marR="0" indent="0" fontAlgn="base">
                  <a:lnSpc>
                    <a:spcPct val="107000"/>
                  </a:lnSpc>
                  <a:spcBef>
                    <a:spcPts val="0"/>
                  </a:spcBef>
                  <a:spcAft>
                    <a:spcPts val="0"/>
                  </a:spcAft>
                  <a:buNone/>
                </a:pPr>
                <a14:m>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𝑀𝑂𝑆</m:t>
                        </m:r>
                      </m:e>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𝑐𝑖</m:t>
                        </m:r>
                      </m:sub>
                    </m:s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2400" dirty="0">
                    <a:solidFill>
                      <a:srgbClr val="000000"/>
                    </a:solidFill>
                    <a:effectLst/>
                    <a:latin typeface="inherit"/>
                    <a:ea typeface="Times New Roman" panose="02020603050405020304" pitchFamily="18" charset="0"/>
                    <a:cs typeface="Calibri" panose="020F0502020204030204" pitchFamily="34" charset="0"/>
                  </a:rPr>
                  <a:t> </a:t>
                </a:r>
                <a:r>
                  <a:rPr lang="en-US" sz="2400" u="sng" dirty="0">
                    <a:solidFill>
                      <a:srgbClr val="000000"/>
                    </a:solidFill>
                    <a:effectLst/>
                    <a:latin typeface="inherit"/>
                    <a:ea typeface="Times New Roman" panose="02020603050405020304" pitchFamily="18" charset="0"/>
                    <a:cs typeface="Calibri" panose="020F0502020204030204" pitchFamily="34" charset="0"/>
                  </a:rPr>
                  <a:t>Establishment </a:t>
                </a:r>
                <a:r>
                  <a:rPr lang="en-US" sz="2400" dirty="0">
                    <a:solidFill>
                      <a:srgbClr val="000000"/>
                    </a:solidFill>
                    <a:effectLst/>
                    <a:latin typeface="inherit"/>
                    <a:ea typeface="Times New Roman" panose="02020603050405020304" pitchFamily="18" charset="0"/>
                    <a:cs typeface="Calibri" panose="020F0502020204030204" pitchFamily="34" charset="0"/>
                  </a:rPr>
                  <a:t>value of Annual Payroll for establishment </a:t>
                </a:r>
                <a:r>
                  <a:rPr lang="en-US" sz="2400" i="1" dirty="0" err="1">
                    <a:solidFill>
                      <a:srgbClr val="000000"/>
                    </a:solidFill>
                    <a:effectLst/>
                    <a:latin typeface="inherit"/>
                    <a:ea typeface="Times New Roman" panose="02020603050405020304" pitchFamily="18" charset="0"/>
                    <a:cs typeface="Calibri" panose="020F0502020204030204" pitchFamily="34" charset="0"/>
                  </a:rPr>
                  <a:t>i</a:t>
                </a:r>
                <a:r>
                  <a:rPr lang="en-US" sz="2400" dirty="0">
                    <a:solidFill>
                      <a:srgbClr val="000000"/>
                    </a:solidFill>
                    <a:effectLst/>
                    <a:latin typeface="inherit"/>
                    <a:ea typeface="Times New Roman" panose="02020603050405020304" pitchFamily="18" charset="0"/>
                    <a:cs typeface="Calibri" panose="020F0502020204030204" pitchFamily="34" charset="0"/>
                  </a:rPr>
                  <a:t> in company </a:t>
                </a:r>
                <a:r>
                  <a:rPr lang="en-US" sz="2400" i="1" dirty="0">
                    <a:solidFill>
                      <a:srgbClr val="000000"/>
                    </a:solidFill>
                    <a:effectLst/>
                    <a:latin typeface="inherit"/>
                    <a:ea typeface="Times New Roman" panose="02020603050405020304" pitchFamily="18" charset="0"/>
                    <a:cs typeface="Calibri" panose="020F0502020204030204" pitchFamily="34" charset="0"/>
                  </a:rPr>
                  <a:t>c </a:t>
                </a:r>
              </a:p>
              <a:p>
                <a:pPr marL="0" marR="0" indent="0" fontAlgn="base">
                  <a:lnSpc>
                    <a:spcPct val="107000"/>
                  </a:lnSpc>
                  <a:spcBef>
                    <a:spcPts val="0"/>
                  </a:spcBef>
                  <a:spcAft>
                    <a:spcPts val="0"/>
                  </a:spcAft>
                  <a:buNone/>
                </a:pPr>
                <a:r>
                  <a:rPr lang="en-US" sz="2400" i="1" dirty="0">
                    <a:solidFill>
                      <a:srgbClr val="000000"/>
                    </a:solidFill>
                    <a:latin typeface="inherit"/>
                    <a:ea typeface="Times New Roman" panose="02020603050405020304" pitchFamily="18" charset="0"/>
                    <a:cs typeface="Calibri" panose="020F0502020204030204" pitchFamily="34" charset="0"/>
                  </a:rPr>
                  <a:t>	    </a:t>
                </a:r>
                <a:r>
                  <a:rPr lang="en-US" sz="2400" dirty="0">
                    <a:solidFill>
                      <a:srgbClr val="000000"/>
                    </a:solidFill>
                    <a:latin typeface="inherit"/>
                    <a:ea typeface="Times New Roman" panose="02020603050405020304" pitchFamily="18" charset="0"/>
                    <a:cs typeface="Calibri" panose="020F0502020204030204" pitchFamily="34" charset="0"/>
                  </a:rPr>
                  <a:t>(</a:t>
                </a:r>
                <a:r>
                  <a:rPr lang="en-US" sz="2400" i="1" dirty="0" err="1">
                    <a:solidFill>
                      <a:srgbClr val="000000"/>
                    </a:solidFill>
                    <a:latin typeface="inherit"/>
                    <a:ea typeface="Times New Roman" panose="02020603050405020304" pitchFamily="18" charset="0"/>
                    <a:cs typeface="Calibri" panose="020F0502020204030204" pitchFamily="34" charset="0"/>
                  </a:rPr>
                  <a:t>i</a:t>
                </a:r>
                <a:r>
                  <a:rPr lang="en-US" sz="2400" dirty="0">
                    <a:solidFill>
                      <a:srgbClr val="000000"/>
                    </a:solidFill>
                    <a:latin typeface="inherit"/>
                    <a:ea typeface="Times New Roman" panose="02020603050405020304" pitchFamily="18" charset="0"/>
                    <a:cs typeface="Calibri" panose="020F0502020204030204" pitchFamily="34" charset="0"/>
                  </a:rPr>
                  <a:t> = 1, 2, …, </a:t>
                </a:r>
                <a:r>
                  <a:rPr lang="en-US" sz="2400" i="1" dirty="0" err="1">
                    <a:solidFill>
                      <a:srgbClr val="000000"/>
                    </a:solidFill>
                    <a:latin typeface="inherit"/>
                    <a:ea typeface="Times New Roman" panose="02020603050405020304" pitchFamily="18" charset="0"/>
                    <a:cs typeface="Calibri" panose="020F0502020204030204" pitchFamily="34" charset="0"/>
                  </a:rPr>
                  <a:t>n</a:t>
                </a:r>
                <a:r>
                  <a:rPr lang="en-US" sz="2400" i="1" baseline="-25000" dirty="0" err="1">
                    <a:solidFill>
                      <a:srgbClr val="000000"/>
                    </a:solidFill>
                    <a:latin typeface="inherit"/>
                    <a:ea typeface="Times New Roman" panose="02020603050405020304" pitchFamily="18" charset="0"/>
                    <a:cs typeface="Calibri" panose="020F0502020204030204" pitchFamily="34" charset="0"/>
                  </a:rPr>
                  <a:t>c</a:t>
                </a:r>
                <a:r>
                  <a:rPr lang="en-US" sz="2400" i="1" dirty="0">
                    <a:solidFill>
                      <a:srgbClr val="000000"/>
                    </a:solidFill>
                    <a:latin typeface="inherit"/>
                    <a:ea typeface="Times New Roman" panose="02020603050405020304" pitchFamily="18" charset="0"/>
                    <a:cs typeface="Calibri" panose="020F0502020204030204" pitchFamily="34" charset="0"/>
                  </a:rPr>
                  <a:t>)</a:t>
                </a:r>
              </a:p>
              <a:p>
                <a:pPr marL="0" marR="0" indent="0" fontAlgn="base">
                  <a:lnSpc>
                    <a:spcPct val="107000"/>
                  </a:lnSpc>
                  <a:spcBef>
                    <a:spcPts val="0"/>
                  </a:spcBef>
                  <a:spcAft>
                    <a:spcPts val="0"/>
                  </a:spcAft>
                  <a:buNone/>
                </a:pPr>
                <a:r>
                  <a:rPr lang="en-US" sz="2400" i="1" dirty="0">
                    <a:solidFill>
                      <a:srgbClr val="000000"/>
                    </a:solidFill>
                    <a:latin typeface="inherit"/>
                    <a:ea typeface="Times New Roman" panose="02020603050405020304" pitchFamily="18" charset="0"/>
                    <a:cs typeface="Calibri" panose="020F0502020204030204" pitchFamily="34" charset="0"/>
                  </a:rPr>
                  <a:t>	     Note:  Annual Payroll is available for all units on the sampling frame</a:t>
                </a:r>
              </a:p>
              <a:p>
                <a:pPr marL="0" marR="0" indent="0" fontAlgn="base">
                  <a:lnSpc>
                    <a:spcPct val="107000"/>
                  </a:lnSpc>
                  <a:spcBef>
                    <a:spcPts val="0"/>
                  </a:spcBef>
                  <a:spcAft>
                    <a:spcPts val="0"/>
                  </a:spcAft>
                  <a:buNone/>
                </a:pPr>
                <a:endParaRPr lang="en-US" sz="2400" i="1" dirty="0">
                  <a:solidFill>
                    <a:srgbClr val="000000"/>
                  </a:solidFill>
                  <a:latin typeface="inherit"/>
                  <a:ea typeface="Times New Roman" panose="02020603050405020304" pitchFamily="18" charset="0"/>
                  <a:cs typeface="Calibri" panose="020F0502020204030204" pitchFamily="34" charset="0"/>
                </a:endParaRPr>
              </a:p>
              <a:p>
                <a:pPr marL="0" marR="0" indent="0" fontAlgn="base">
                  <a:lnSpc>
                    <a:spcPct val="107000"/>
                  </a:lnSpc>
                  <a:spcBef>
                    <a:spcPts val="0"/>
                  </a:spcBef>
                  <a:spcAft>
                    <a:spcPts val="0"/>
                  </a:spcAft>
                  <a:buNone/>
                </a:pPr>
                <a:endParaRPr lang="en-US" sz="2400" i="1" dirty="0">
                  <a:solidFill>
                    <a:srgbClr val="000000"/>
                  </a:solidFill>
                  <a:latin typeface="inherit"/>
                  <a:ea typeface="Times New Roman" panose="02020603050405020304" pitchFamily="18" charset="0"/>
                  <a:cs typeface="Calibri" panose="020F0502020204030204" pitchFamily="34" charset="0"/>
                </a:endParaRPr>
              </a:p>
              <a:p>
                <a:pPr marL="0" marR="0" indent="0" fontAlgn="base">
                  <a:lnSpc>
                    <a:spcPct val="107000"/>
                  </a:lnSpc>
                  <a:spcBef>
                    <a:spcPts val="0"/>
                  </a:spcBef>
                  <a:spcAft>
                    <a:spcPts val="0"/>
                  </a:spcAft>
                  <a:buNone/>
                </a:pPr>
                <a14:m>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𝑀𝑂𝑆</m:t>
                        </m:r>
                      </m:e>
                      <m:sub>
                        <m:r>
                          <a:rPr lang="en-US" sz="2400" b="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𝐶</m:t>
                        </m:r>
                      </m:sub>
                    </m:sSub>
                    <m:r>
                      <a:rPr lang="en-US" sz="2400" b="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 </m:t>
                    </m:r>
                    <m:nary>
                      <m:naryPr>
                        <m:chr m:val="∑"/>
                        <m:ctrlPr>
                          <a:rPr lang="en-US" sz="2400" b="0" i="1" smtClean="0">
                            <a:solidFill>
                              <a:srgbClr val="000000"/>
                            </a:solidFill>
                            <a:effectLst/>
                            <a:latin typeface="Cambria Math" panose="02040503050406030204" pitchFamily="18" charset="0"/>
                            <a:cs typeface="Calibri" panose="020F0502020204030204" pitchFamily="34" charset="0"/>
                          </a:rPr>
                        </m:ctrlPr>
                      </m:naryPr>
                      <m:sub>
                        <m:r>
                          <m:rPr>
                            <m:brk m:alnAt="23"/>
                          </m:rPr>
                          <a:rPr lang="en-US" sz="2400" b="0" i="1" smtClean="0">
                            <a:solidFill>
                              <a:srgbClr val="000000"/>
                            </a:solidFill>
                            <a:effectLst/>
                            <a:latin typeface="Cambria Math" panose="02040503050406030204" pitchFamily="18" charset="0"/>
                            <a:cs typeface="Calibri" panose="020F0502020204030204" pitchFamily="34" charset="0"/>
                          </a:rPr>
                          <m:t>𝑖</m:t>
                        </m:r>
                        <m:r>
                          <a:rPr lang="en-US" sz="2400" b="0" i="1" smtClean="0">
                            <a:solidFill>
                              <a:srgbClr val="000000"/>
                            </a:solidFill>
                            <a:effectLst/>
                            <a:latin typeface="Cambria Math" panose="02040503050406030204" pitchFamily="18" charset="0"/>
                            <a:cs typeface="Calibri" panose="020F0502020204030204" pitchFamily="34" charset="0"/>
                          </a:rPr>
                          <m:t>=1</m:t>
                        </m:r>
                      </m:sub>
                      <m:sup>
                        <m:sSub>
                          <m:sSubPr>
                            <m:ctrlPr>
                              <a:rPr lang="en-US" sz="2400" b="0" i="1" smtClean="0">
                                <a:solidFill>
                                  <a:srgbClr val="000000"/>
                                </a:solidFill>
                                <a:effectLst/>
                                <a:latin typeface="Cambria Math" panose="02040503050406030204" pitchFamily="18" charset="0"/>
                                <a:cs typeface="Calibri" panose="020F0502020204030204" pitchFamily="34" charset="0"/>
                              </a:rPr>
                            </m:ctrlPr>
                          </m:sSubPr>
                          <m:e>
                            <m:r>
                              <a:rPr lang="en-US" sz="2400" b="0" i="1" smtClean="0">
                                <a:solidFill>
                                  <a:srgbClr val="000000"/>
                                </a:solidFill>
                                <a:effectLst/>
                                <a:latin typeface="Cambria Math" panose="02040503050406030204" pitchFamily="18" charset="0"/>
                                <a:cs typeface="Calibri" panose="020F0502020204030204" pitchFamily="34" charset="0"/>
                              </a:rPr>
                              <m:t>𝑛</m:t>
                            </m:r>
                          </m:e>
                          <m:sub>
                            <m:r>
                              <a:rPr lang="en-US" sz="2400" b="0" i="1" smtClean="0">
                                <a:solidFill>
                                  <a:srgbClr val="000000"/>
                                </a:solidFill>
                                <a:effectLst/>
                                <a:latin typeface="Cambria Math" panose="02040503050406030204" pitchFamily="18" charset="0"/>
                                <a:cs typeface="Calibri" panose="020F0502020204030204" pitchFamily="34" charset="0"/>
                              </a:rPr>
                              <m:t>𝑐</m:t>
                            </m:r>
                          </m:sub>
                        </m:sSub>
                      </m:sup>
                      <m:e>
                        <m:sSub>
                          <m:sSubPr>
                            <m:ctrlPr>
                              <a:rPr lang="en-US" sz="2400" b="0" i="1" smtClean="0">
                                <a:solidFill>
                                  <a:srgbClr val="000000"/>
                                </a:solidFill>
                                <a:effectLst/>
                                <a:latin typeface="Cambria Math" panose="02040503050406030204" pitchFamily="18" charset="0"/>
                                <a:cs typeface="Calibri" panose="020F0502020204030204" pitchFamily="34" charset="0"/>
                              </a:rPr>
                            </m:ctrlPr>
                          </m:sSubPr>
                          <m:e>
                            <m:r>
                              <a:rPr lang="en-US" sz="2400" b="0" i="1" smtClean="0">
                                <a:solidFill>
                                  <a:srgbClr val="000000"/>
                                </a:solidFill>
                                <a:effectLst/>
                                <a:latin typeface="Cambria Math" panose="02040503050406030204" pitchFamily="18" charset="0"/>
                                <a:cs typeface="Calibri" panose="020F0502020204030204" pitchFamily="34" charset="0"/>
                              </a:rPr>
                              <m:t>𝑀𝑂𝑆</m:t>
                            </m:r>
                          </m:e>
                          <m:sub>
                            <m:r>
                              <a:rPr lang="en-US" sz="2400" b="0" i="1" smtClean="0">
                                <a:solidFill>
                                  <a:srgbClr val="000000"/>
                                </a:solidFill>
                                <a:effectLst/>
                                <a:latin typeface="Cambria Math" panose="02040503050406030204" pitchFamily="18" charset="0"/>
                                <a:cs typeface="Calibri" panose="020F0502020204030204" pitchFamily="34" charset="0"/>
                              </a:rPr>
                              <m:t>𝑐𝑖</m:t>
                            </m:r>
                          </m:sub>
                        </m:sSub>
                      </m:e>
                    </m:nary>
                  </m:oMath>
                </a14:m>
                <a:r>
                  <a:rPr lang="en-US" sz="2400" i="1" dirty="0">
                    <a:solidFill>
                      <a:srgbClr val="000000"/>
                    </a:solidFill>
                    <a:effectLst/>
                    <a:latin typeface="inherit"/>
                    <a:ea typeface="Calibri" panose="020F0502020204030204" pitchFamily="34" charset="0"/>
                    <a:cs typeface="Calibri" panose="020F0502020204030204" pitchFamily="34" charset="0"/>
                  </a:rPr>
                  <a:t> = </a:t>
                </a:r>
                <a:r>
                  <a:rPr lang="en-US" sz="2400" u="sng" dirty="0">
                    <a:solidFill>
                      <a:srgbClr val="000000"/>
                    </a:solidFill>
                    <a:latin typeface="inherit"/>
                    <a:ea typeface="Calibri" panose="020F0502020204030204" pitchFamily="34" charset="0"/>
                    <a:cs typeface="Calibri" panose="020F0502020204030204" pitchFamily="34" charset="0"/>
                  </a:rPr>
                  <a:t>Company</a:t>
                </a:r>
                <a:r>
                  <a:rPr lang="en-US" sz="2400" dirty="0">
                    <a:solidFill>
                      <a:srgbClr val="000000"/>
                    </a:solidFill>
                    <a:latin typeface="inherit"/>
                    <a:ea typeface="Calibri" panose="020F0502020204030204" pitchFamily="34" charset="0"/>
                    <a:cs typeface="Calibri" panose="020F0502020204030204" pitchFamily="34" charset="0"/>
                  </a:rPr>
                  <a:t> </a:t>
                </a:r>
                <a:r>
                  <a:rPr lang="en-US" sz="2400" i="1" dirty="0">
                    <a:solidFill>
                      <a:srgbClr val="000000"/>
                    </a:solidFill>
                    <a:latin typeface="inherit"/>
                    <a:ea typeface="Calibri" panose="020F0502020204030204" pitchFamily="34" charset="0"/>
                    <a:cs typeface="Calibri" panose="020F0502020204030204" pitchFamily="34" charset="0"/>
                  </a:rPr>
                  <a:t>c </a:t>
                </a:r>
                <a:r>
                  <a:rPr lang="en-US" sz="2400" dirty="0">
                    <a:solidFill>
                      <a:srgbClr val="000000"/>
                    </a:solidFill>
                    <a:latin typeface="inherit"/>
                    <a:ea typeface="Calibri" panose="020F0502020204030204" pitchFamily="34" charset="0"/>
                    <a:cs typeface="Calibri" panose="020F0502020204030204" pitchFamily="34" charset="0"/>
                  </a:rPr>
                  <a:t>value of Annual Payroll</a:t>
                </a:r>
              </a:p>
              <a:p>
                <a:pPr marL="0" marR="0" indent="0" fontAlgn="base">
                  <a:lnSpc>
                    <a:spcPct val="107000"/>
                  </a:lnSpc>
                  <a:spcBef>
                    <a:spcPts val="0"/>
                  </a:spcBef>
                  <a:spcAft>
                    <a:spcPts val="0"/>
                  </a:spcAft>
                  <a:buNone/>
                </a:pPr>
                <a:endParaRPr lang="en-US" sz="2400" dirty="0">
                  <a:solidFill>
                    <a:srgbClr val="000000"/>
                  </a:solidFill>
                  <a:latin typeface="inherit"/>
                  <a:ea typeface="Calibri" panose="020F0502020204030204" pitchFamily="34" charset="0"/>
                  <a:cs typeface="Calibri" panose="020F050202020403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B024FDEE-BC0D-4D7E-A9A1-476FC3B07B69}"/>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74" t="-980"/>
                </a:stretch>
              </a:blipFill>
            </p:spPr>
            <p:txBody>
              <a:bodyPr/>
              <a:lstStyle/>
              <a:p>
                <a:r>
                  <a:rPr lang="en-US">
                    <a:noFill/>
                  </a:rPr>
                  <a:t> </a:t>
                </a:r>
              </a:p>
            </p:txBody>
          </p:sp>
        </mc:Fallback>
      </mc:AlternateContent>
    </p:spTree>
    <p:extLst>
      <p:ext uri="{BB962C8B-B14F-4D97-AF65-F5344CB8AC3E}">
        <p14:creationId xmlns:p14="http://schemas.microsoft.com/office/powerpoint/2010/main" val="11350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5E9B63-2BAC-44F0-B2CC-F4ABE0EE2BFC}"/>
              </a:ext>
            </a:extLst>
          </p:cNvPr>
          <p:cNvSpPr>
            <a:spLocks noGrp="1"/>
          </p:cNvSpPr>
          <p:nvPr>
            <p:ph type="title"/>
          </p:nvPr>
        </p:nvSpPr>
        <p:spPr>
          <a:xfrm>
            <a:off x="838200" y="329319"/>
            <a:ext cx="10515600" cy="1325563"/>
          </a:xfrm>
        </p:spPr>
        <p:txBody>
          <a:bodyPr/>
          <a:lstStyle/>
          <a:p>
            <a:r>
              <a:rPr lang="en-US" dirty="0"/>
              <a:t>Allocation (Within Sector)</a:t>
            </a:r>
            <a:br>
              <a:rPr lang="en-US" dirty="0"/>
            </a:br>
            <a:r>
              <a:rPr lang="en-US" dirty="0"/>
              <a:t>Noncertainty </a:t>
            </a:r>
            <a:r>
              <a:rPr lang="en-US" u="sng" dirty="0"/>
              <a:t>Companies</a:t>
            </a:r>
          </a:p>
        </p:txBody>
      </p:sp>
      <p:sp>
        <p:nvSpPr>
          <p:cNvPr id="10" name="Rectangle 9">
            <a:extLst>
              <a:ext uri="{FF2B5EF4-FFF2-40B4-BE49-F238E27FC236}">
                <a16:creationId xmlns:a16="http://schemas.microsoft.com/office/drawing/2014/main" id="{7EDAA67A-877C-4F9B-BFC5-14FED2D98740}"/>
              </a:ext>
            </a:extLst>
          </p:cNvPr>
          <p:cNvSpPr/>
          <p:nvPr/>
        </p:nvSpPr>
        <p:spPr>
          <a:xfrm>
            <a:off x="3092690" y="1975180"/>
            <a:ext cx="1477044"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1</a:t>
            </a:r>
          </a:p>
        </p:txBody>
      </p:sp>
      <p:sp>
        <p:nvSpPr>
          <p:cNvPr id="11" name="Rectangle 10">
            <a:extLst>
              <a:ext uri="{FF2B5EF4-FFF2-40B4-BE49-F238E27FC236}">
                <a16:creationId xmlns:a16="http://schemas.microsoft.com/office/drawing/2014/main" id="{CDC7296D-3101-4405-8055-0B61EA2DBEBF}"/>
              </a:ext>
            </a:extLst>
          </p:cNvPr>
          <p:cNvSpPr/>
          <p:nvPr/>
        </p:nvSpPr>
        <p:spPr>
          <a:xfrm>
            <a:off x="4761072" y="1975180"/>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2</a:t>
            </a:r>
          </a:p>
        </p:txBody>
      </p:sp>
      <p:sp>
        <p:nvSpPr>
          <p:cNvPr id="12" name="Rectangle 11">
            <a:extLst>
              <a:ext uri="{FF2B5EF4-FFF2-40B4-BE49-F238E27FC236}">
                <a16:creationId xmlns:a16="http://schemas.microsoft.com/office/drawing/2014/main" id="{21500E74-DCC2-4CEF-8342-3E6963158F11}"/>
              </a:ext>
            </a:extLst>
          </p:cNvPr>
          <p:cNvSpPr/>
          <p:nvPr/>
        </p:nvSpPr>
        <p:spPr>
          <a:xfrm>
            <a:off x="6647442" y="1960704"/>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K</a:t>
            </a:r>
          </a:p>
        </p:txBody>
      </p:sp>
      <p:sp>
        <p:nvSpPr>
          <p:cNvPr id="13" name="Rectangle 12">
            <a:extLst>
              <a:ext uri="{FF2B5EF4-FFF2-40B4-BE49-F238E27FC236}">
                <a16:creationId xmlns:a16="http://schemas.microsoft.com/office/drawing/2014/main" id="{B52FB4F5-E900-415F-873C-B70205A4C9CA}"/>
              </a:ext>
            </a:extLst>
          </p:cNvPr>
          <p:cNvSpPr/>
          <p:nvPr/>
        </p:nvSpPr>
        <p:spPr>
          <a:xfrm>
            <a:off x="1568172" y="1975180"/>
            <a:ext cx="1371170"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 Industries</a:t>
            </a:r>
          </a:p>
        </p:txBody>
      </p:sp>
      <p:sp>
        <p:nvSpPr>
          <p:cNvPr id="14" name="Rectangle 13">
            <a:extLst>
              <a:ext uri="{FF2B5EF4-FFF2-40B4-BE49-F238E27FC236}">
                <a16:creationId xmlns:a16="http://schemas.microsoft.com/office/drawing/2014/main" id="{F34C8FD6-DAD3-479D-87DE-4C32B532ABFE}"/>
              </a:ext>
            </a:extLst>
          </p:cNvPr>
          <p:cNvSpPr/>
          <p:nvPr/>
        </p:nvSpPr>
        <p:spPr>
          <a:xfrm>
            <a:off x="3085371" y="2607641"/>
            <a:ext cx="1499707" cy="399675"/>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&gt; 1 state</a:t>
            </a:r>
          </a:p>
        </p:txBody>
      </p:sp>
      <p:sp>
        <p:nvSpPr>
          <p:cNvPr id="15" name="Rectangle 14">
            <a:extLst>
              <a:ext uri="{FF2B5EF4-FFF2-40B4-BE49-F238E27FC236}">
                <a16:creationId xmlns:a16="http://schemas.microsoft.com/office/drawing/2014/main" id="{86B5E033-F2B5-42E3-BF35-F10B3A0AF3BE}"/>
              </a:ext>
            </a:extLst>
          </p:cNvPr>
          <p:cNvSpPr/>
          <p:nvPr/>
        </p:nvSpPr>
        <p:spPr>
          <a:xfrm>
            <a:off x="3077347" y="3164852"/>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Direct Use State 1</a:t>
            </a:r>
          </a:p>
        </p:txBody>
      </p:sp>
      <p:sp>
        <p:nvSpPr>
          <p:cNvPr id="16" name="TextBox 15">
            <a:extLst>
              <a:ext uri="{FF2B5EF4-FFF2-40B4-BE49-F238E27FC236}">
                <a16:creationId xmlns:a16="http://schemas.microsoft.com/office/drawing/2014/main" id="{0FAE8755-EF81-4591-A5C4-602F62891618}"/>
              </a:ext>
            </a:extLst>
          </p:cNvPr>
          <p:cNvSpPr txBox="1"/>
          <p:nvPr/>
        </p:nvSpPr>
        <p:spPr>
          <a:xfrm>
            <a:off x="3593680" y="3708617"/>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17" name="Rectangle 16">
            <a:extLst>
              <a:ext uri="{FF2B5EF4-FFF2-40B4-BE49-F238E27FC236}">
                <a16:creationId xmlns:a16="http://schemas.microsoft.com/office/drawing/2014/main" id="{0358ABB0-46C5-4C9D-B4F8-9537D833804E}"/>
              </a:ext>
            </a:extLst>
          </p:cNvPr>
          <p:cNvSpPr/>
          <p:nvPr/>
        </p:nvSpPr>
        <p:spPr>
          <a:xfrm>
            <a:off x="3077346" y="4095066"/>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Balance of States</a:t>
            </a:r>
          </a:p>
        </p:txBody>
      </p:sp>
      <p:sp>
        <p:nvSpPr>
          <p:cNvPr id="18" name="TextBox 17">
            <a:extLst>
              <a:ext uri="{FF2B5EF4-FFF2-40B4-BE49-F238E27FC236}">
                <a16:creationId xmlns:a16="http://schemas.microsoft.com/office/drawing/2014/main" id="{4EAD6298-D2C4-48EC-9F58-12C26F299113}"/>
              </a:ext>
            </a:extLst>
          </p:cNvPr>
          <p:cNvSpPr txBox="1"/>
          <p:nvPr/>
        </p:nvSpPr>
        <p:spPr>
          <a:xfrm>
            <a:off x="2600601" y="6425800"/>
            <a:ext cx="3344377" cy="369332"/>
          </a:xfrm>
          <a:prstGeom prst="rect">
            <a:avLst/>
          </a:prstGeom>
          <a:noFill/>
        </p:spPr>
        <p:txBody>
          <a:bodyPr wrap="none" rtlCol="0">
            <a:spAutoFit/>
          </a:bodyPr>
          <a:lstStyle/>
          <a:p>
            <a:r>
              <a:rPr lang="en-US" dirty="0"/>
              <a:t>31 Geographic Strata per Industry</a:t>
            </a:r>
          </a:p>
        </p:txBody>
      </p:sp>
      <p:sp>
        <p:nvSpPr>
          <p:cNvPr id="19" name="Right Brace 18">
            <a:extLst>
              <a:ext uri="{FF2B5EF4-FFF2-40B4-BE49-F238E27FC236}">
                <a16:creationId xmlns:a16="http://schemas.microsoft.com/office/drawing/2014/main" id="{BADCA6C9-1964-413B-9427-5DD6DDFE8018}"/>
              </a:ext>
            </a:extLst>
          </p:cNvPr>
          <p:cNvSpPr/>
          <p:nvPr/>
        </p:nvSpPr>
        <p:spPr>
          <a:xfrm rot="16200000">
            <a:off x="6399059" y="1005941"/>
            <a:ext cx="122935" cy="15577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7A0A3A49-B2F2-4C45-AAC1-10D8CBAB51FB}"/>
              </a:ext>
            </a:extLst>
          </p:cNvPr>
          <p:cNvSpPr txBox="1"/>
          <p:nvPr/>
        </p:nvSpPr>
        <p:spPr>
          <a:xfrm>
            <a:off x="6879369" y="1445699"/>
            <a:ext cx="3876831" cy="369332"/>
          </a:xfrm>
          <a:prstGeom prst="rect">
            <a:avLst/>
          </a:prstGeom>
          <a:noFill/>
        </p:spPr>
        <p:txBody>
          <a:bodyPr wrap="none" rtlCol="0">
            <a:spAutoFit/>
          </a:bodyPr>
          <a:lstStyle/>
          <a:p>
            <a:r>
              <a:rPr lang="en-US" dirty="0"/>
              <a:t>Complete set repeated in each industry</a:t>
            </a:r>
          </a:p>
        </p:txBody>
      </p:sp>
      <p:sp>
        <p:nvSpPr>
          <p:cNvPr id="21" name="Rectangle 20">
            <a:extLst>
              <a:ext uri="{FF2B5EF4-FFF2-40B4-BE49-F238E27FC236}">
                <a16:creationId xmlns:a16="http://schemas.microsoft.com/office/drawing/2014/main" id="{8D408048-001D-4FB0-A167-6AD9D53C932C}"/>
              </a:ext>
            </a:extLst>
          </p:cNvPr>
          <p:cNvSpPr/>
          <p:nvPr/>
        </p:nvSpPr>
        <p:spPr>
          <a:xfrm>
            <a:off x="3077345" y="4840952"/>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Direct Use State 1</a:t>
            </a:r>
          </a:p>
        </p:txBody>
      </p:sp>
      <p:sp>
        <p:nvSpPr>
          <p:cNvPr id="22" name="TextBox 21">
            <a:extLst>
              <a:ext uri="{FF2B5EF4-FFF2-40B4-BE49-F238E27FC236}">
                <a16:creationId xmlns:a16="http://schemas.microsoft.com/office/drawing/2014/main" id="{298BD02F-DECF-4F84-8683-85691D2D5315}"/>
              </a:ext>
            </a:extLst>
          </p:cNvPr>
          <p:cNvSpPr txBox="1"/>
          <p:nvPr/>
        </p:nvSpPr>
        <p:spPr>
          <a:xfrm>
            <a:off x="3593678" y="5384717"/>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23" name="Rectangle 22">
            <a:extLst>
              <a:ext uri="{FF2B5EF4-FFF2-40B4-BE49-F238E27FC236}">
                <a16:creationId xmlns:a16="http://schemas.microsoft.com/office/drawing/2014/main" id="{F2085B59-1BAF-4172-8D51-B6D0FE3C7166}"/>
              </a:ext>
            </a:extLst>
          </p:cNvPr>
          <p:cNvSpPr/>
          <p:nvPr/>
        </p:nvSpPr>
        <p:spPr>
          <a:xfrm>
            <a:off x="3077344" y="5771166"/>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Balance of States</a:t>
            </a:r>
          </a:p>
        </p:txBody>
      </p:sp>
      <p:sp>
        <p:nvSpPr>
          <p:cNvPr id="24" name="TextBox 23">
            <a:extLst>
              <a:ext uri="{FF2B5EF4-FFF2-40B4-BE49-F238E27FC236}">
                <a16:creationId xmlns:a16="http://schemas.microsoft.com/office/drawing/2014/main" id="{53A59E31-E142-488B-A958-E64D92974607}"/>
              </a:ext>
            </a:extLst>
          </p:cNvPr>
          <p:cNvSpPr txBox="1"/>
          <p:nvPr/>
        </p:nvSpPr>
        <p:spPr>
          <a:xfrm>
            <a:off x="3565952" y="4517286"/>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54E39E-830E-44D2-AFCE-BEF492CA63C0}"/>
                  </a:ext>
                </a:extLst>
              </p:cNvPr>
              <p:cNvSpPr txBox="1"/>
              <p:nvPr/>
            </p:nvSpPr>
            <p:spPr>
              <a:xfrm>
                <a:off x="5042930" y="2931411"/>
                <a:ext cx="6294865" cy="2215991"/>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Let</a:t>
                </a:r>
                <a:endParaRPr lang="en-US" sz="2400" b="0" dirty="0">
                  <a:latin typeface="Calibri" panose="020F0502020204030204" pitchFamily="34" charset="0"/>
                  <a:cs typeface="Calibri" panose="020F0502020204030204" pitchFamily="34" charset="0"/>
                </a:endParaRPr>
              </a:p>
              <a:p>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oMath>
                </a14:m>
                <a:r>
                  <a:rPr lang="en-US" sz="2400" i="1" dirty="0">
                    <a:latin typeface="Cambria Math" panose="02040503050406030204" pitchFamily="18" charset="0"/>
                  </a:rPr>
                  <a:t> </a:t>
                </a:r>
                <a:r>
                  <a:rPr lang="en-US" sz="2400" dirty="0">
                    <a:latin typeface="Cambria Math" panose="02040503050406030204" pitchFamily="18" charset="0"/>
                  </a:rPr>
                  <a:t> </a:t>
                </a:r>
                <a:r>
                  <a:rPr lang="en-US" sz="2400" dirty="0">
                    <a:latin typeface="Calibri" panose="020F0502020204030204" pitchFamily="34" charset="0"/>
                    <a:cs typeface="Calibri" panose="020F0502020204030204" pitchFamily="34" charset="0"/>
                  </a:rPr>
                  <a:t>Number of companies in sector</a:t>
                </a:r>
                <a:endParaRPr lang="en-US" sz="2400" i="1" dirty="0">
                  <a:latin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m:t>
                    </m:r>
                  </m:oMath>
                </a14:m>
                <a:r>
                  <a:rPr lang="en-US" sz="2400" dirty="0"/>
                  <a:t> Number of companies in stratum </a:t>
                </a:r>
                <a:r>
                  <a:rPr lang="en-US" sz="2400" i="1" dirty="0"/>
                  <a:t>h</a:t>
                </a:r>
              </a:p>
              <a:p>
                <a:r>
                  <a:rPr lang="en-US" sz="2400" i="1" dirty="0"/>
                  <a:t>n</a:t>
                </a:r>
                <a:r>
                  <a:rPr lang="en-US" sz="2400" dirty="0"/>
                  <a:t>  =    Total sample size in sector (predetermined)</a:t>
                </a:r>
                <a:endParaRPr lang="en-US" sz="2400" i="1" dirty="0"/>
              </a:p>
              <a:p>
                <a:endParaRPr lang="en-US" sz="2400" i="1" dirty="0"/>
              </a:p>
              <a:p>
                <a:endParaRPr lang="en-US" dirty="0"/>
              </a:p>
            </p:txBody>
          </p:sp>
        </mc:Choice>
        <mc:Fallback xmlns="">
          <p:sp>
            <p:nvSpPr>
              <p:cNvPr id="2" name="TextBox 1">
                <a:extLst>
                  <a:ext uri="{FF2B5EF4-FFF2-40B4-BE49-F238E27FC236}">
                    <a16:creationId xmlns:a16="http://schemas.microsoft.com/office/drawing/2014/main" id="{7354E39E-830E-44D2-AFCE-BEF492CA63C0}"/>
                  </a:ext>
                </a:extLst>
              </p:cNvPr>
              <p:cNvSpPr txBox="1">
                <a:spLocks noRot="1" noChangeAspect="1" noMove="1" noResize="1" noEditPoints="1" noAdjustHandles="1" noChangeArrowheads="1" noChangeShapeType="1" noTextEdit="1"/>
              </p:cNvSpPr>
              <p:nvPr/>
            </p:nvSpPr>
            <p:spPr>
              <a:xfrm>
                <a:off x="5042930" y="2931411"/>
                <a:ext cx="6294865" cy="2215991"/>
              </a:xfrm>
              <a:prstGeom prst="rect">
                <a:avLst/>
              </a:prstGeom>
              <a:blipFill>
                <a:blip r:embed="rId2"/>
                <a:stretch>
                  <a:fillRect l="-1452" t="-2204" r="-290"/>
                </a:stretch>
              </a:blipFill>
            </p:spPr>
            <p:txBody>
              <a:bodyPr/>
              <a:lstStyle/>
              <a:p>
                <a:r>
                  <a:rPr lang="en-US">
                    <a:noFill/>
                  </a:rPr>
                  <a:t> </a:t>
                </a:r>
              </a:p>
            </p:txBody>
          </p:sp>
        </mc:Fallback>
      </mc:AlternateContent>
      <p:sp>
        <p:nvSpPr>
          <p:cNvPr id="3" name="Multiplication Sign 2">
            <a:extLst>
              <a:ext uri="{FF2B5EF4-FFF2-40B4-BE49-F238E27FC236}">
                <a16:creationId xmlns:a16="http://schemas.microsoft.com/office/drawing/2014/main" id="{66FE7D56-4E2A-4E51-B653-DE247362EA13}"/>
              </a:ext>
            </a:extLst>
          </p:cNvPr>
          <p:cNvSpPr/>
          <p:nvPr/>
        </p:nvSpPr>
        <p:spPr>
          <a:xfrm>
            <a:off x="1724181" y="1810711"/>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7B462ECE-75E9-412A-BC02-702EBBDC9244}"/>
              </a:ext>
            </a:extLst>
          </p:cNvPr>
          <p:cNvSpPr/>
          <p:nvPr/>
        </p:nvSpPr>
        <p:spPr>
          <a:xfrm>
            <a:off x="3358389" y="235027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487A535-2A17-4852-B390-CE946C3ADB8B}"/>
                  </a:ext>
                </a:extLst>
              </p:cNvPr>
              <p:cNvSpPr/>
              <p:nvPr/>
            </p:nvSpPr>
            <p:spPr>
              <a:xfrm>
                <a:off x="2770022" y="3183551"/>
                <a:ext cx="7674877" cy="135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For each 2+ company stratum or 2+ state stratum that contains </a:t>
                </a:r>
                <a:r>
                  <a:rPr lang="en-US" dirty="0">
                    <a:sym typeface="Symbol" panose="05050102010706020507" pitchFamily="18" charset="2"/>
                  </a:rPr>
                  <a:t> 5 companies, </a:t>
                </a:r>
              </a:p>
              <a:p>
                <a:pPr marL="285750" indent="-285750">
                  <a:buFont typeface="Arial" panose="020B0604020202020204" pitchFamily="34" charset="0"/>
                  <a:buChar char="•"/>
                </a:pPr>
                <a:r>
                  <a:rPr lang="en-US" dirty="0">
                    <a:sym typeface="Symbol" panose="05050102010706020507" pitchFamily="18" charset="2"/>
                  </a:rPr>
                  <a:t>Include all  companies in the stratum with certainty</a:t>
                </a:r>
              </a:p>
              <a:p>
                <a:pPr marL="742950" lvl="1" indent="-285750">
                  <a:buFont typeface="Arial" panose="020B0604020202020204" pitchFamily="34" charset="0"/>
                  <a:buChar char="•"/>
                </a:pPr>
                <a:r>
                  <a:rPr lang="en-US" dirty="0">
                    <a:sym typeface="Symbol" panose="05050102010706020507" pitchFamily="18" charset="2"/>
                  </a:rPr>
                  <a:t>Subtract count from </a:t>
                </a:r>
                <a:r>
                  <a:rPr lang="en-US" i="1" dirty="0">
                    <a:sym typeface="Symbol" panose="05050102010706020507" pitchFamily="18" charset="2"/>
                  </a:rPr>
                  <a:t>N </a:t>
                </a:r>
                <a:r>
                  <a:rPr lang="en-US" dirty="0">
                    <a:sym typeface="Symbol" panose="05050102010706020507" pitchFamily="18" charset="2"/>
                  </a:rPr>
                  <a:t>(get </a:t>
                </a:r>
                <a14:m>
                  <m:oMath xmlns:m="http://schemas.openxmlformats.org/officeDocument/2006/math">
                    <m:sSup>
                      <m:sSupPr>
                        <m:ctrlPr>
                          <a:rPr lang="en-US"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𝑁</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oMath>
                </a14:m>
                <a:endParaRPr lang="en-US" b="0" dirty="0">
                  <a:sym typeface="Symbol" panose="05050102010706020507" pitchFamily="18" charset="2"/>
                </a:endParaRPr>
              </a:p>
              <a:p>
                <a:pPr marL="742950" lvl="1" indent="-285750">
                  <a:buFont typeface="Arial" panose="020B0604020202020204" pitchFamily="34" charset="0"/>
                  <a:buChar char="•"/>
                </a:pPr>
                <a:r>
                  <a:rPr lang="en-US" dirty="0">
                    <a:sym typeface="Symbol" panose="05050102010706020507" pitchFamily="18" charset="2"/>
                  </a:rPr>
                  <a:t>Subtract count from </a:t>
                </a:r>
                <a:r>
                  <a:rPr lang="en-US" i="1" dirty="0">
                    <a:sym typeface="Symbol" panose="05050102010706020507" pitchFamily="18" charset="2"/>
                  </a:rPr>
                  <a:t>n </a:t>
                </a:r>
                <a:r>
                  <a:rPr lang="en-US" dirty="0">
                    <a:sym typeface="Symbol" panose="05050102010706020507" pitchFamily="18" charset="2"/>
                  </a:rPr>
                  <a:t>(get </a:t>
                </a:r>
                <a14:m>
                  <m:oMath xmlns:m="http://schemas.openxmlformats.org/officeDocument/2006/math">
                    <m:sSup>
                      <m:sSupPr>
                        <m:ctrlPr>
                          <a:rPr lang="en-US"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𝑛</m:t>
                        </m:r>
                      </m:e>
                      <m:sup>
                        <m:r>
                          <a:rPr lang="en-US" b="0" i="1" smtClean="0">
                            <a:latin typeface="Cambria Math" panose="02040503050406030204" pitchFamily="18" charset="0"/>
                            <a:sym typeface="Symbol" panose="05050102010706020507" pitchFamily="18" charset="2"/>
                          </a:rPr>
                          <m:t>′</m:t>
                        </m:r>
                      </m:sup>
                    </m:sSup>
                    <m:r>
                      <a:rPr lang="en-US" b="0" i="1" smtClean="0">
                        <a:latin typeface="Cambria Math" panose="02040503050406030204" pitchFamily="18" charset="0"/>
                        <a:sym typeface="Symbol" panose="05050102010706020507" pitchFamily="18" charset="2"/>
                      </a:rPr>
                      <m:t>)</m:t>
                    </m:r>
                  </m:oMath>
                </a14:m>
                <a:endParaRPr lang="en-US" b="0" dirty="0">
                  <a:sym typeface="Symbol" panose="05050102010706020507" pitchFamily="18" charset="2"/>
                </a:endParaRPr>
              </a:p>
              <a:p>
                <a:pPr marL="285750" indent="-285750">
                  <a:buFont typeface="Arial" panose="020B0604020202020204" pitchFamily="34" charset="0"/>
                  <a:buChar char="•"/>
                </a:pPr>
                <a:endParaRPr lang="en-US" dirty="0">
                  <a:sym typeface="Symbol" panose="05050102010706020507" pitchFamily="18" charset="2"/>
                </a:endParaRPr>
              </a:p>
              <a:p>
                <a:endParaRPr lang="en-US" dirty="0"/>
              </a:p>
            </p:txBody>
          </p:sp>
        </mc:Choice>
        <mc:Fallback xmlns="">
          <p:sp>
            <p:nvSpPr>
              <p:cNvPr id="4" name="Rectangle 3">
                <a:extLst>
                  <a:ext uri="{FF2B5EF4-FFF2-40B4-BE49-F238E27FC236}">
                    <a16:creationId xmlns:a16="http://schemas.microsoft.com/office/drawing/2014/main" id="{C487A535-2A17-4852-B390-CE946C3ADB8B}"/>
                  </a:ext>
                </a:extLst>
              </p:cNvPr>
              <p:cNvSpPr>
                <a:spLocks noRot="1" noChangeAspect="1" noMove="1" noResize="1" noEditPoints="1" noAdjustHandles="1" noChangeArrowheads="1" noChangeShapeType="1" noTextEdit="1"/>
              </p:cNvSpPr>
              <p:nvPr/>
            </p:nvSpPr>
            <p:spPr>
              <a:xfrm>
                <a:off x="2770022" y="3183551"/>
                <a:ext cx="7674877" cy="1357656"/>
              </a:xfrm>
              <a:prstGeom prst="rect">
                <a:avLst/>
              </a:prstGeom>
              <a:blipFill>
                <a:blip r:embed="rId3"/>
                <a:stretch>
                  <a:fillRect l="-555" t="-2667"/>
                </a:stretch>
              </a:blipFill>
            </p:spPr>
            <p:txBody>
              <a:bodyPr/>
              <a:lstStyle/>
              <a:p>
                <a:r>
                  <a:rPr lang="en-US">
                    <a:noFill/>
                  </a:rPr>
                  <a:t> </a:t>
                </a:r>
              </a:p>
            </p:txBody>
          </p:sp>
        </mc:Fallback>
      </mc:AlternateContent>
    </p:spTree>
    <p:extLst>
      <p:ext uri="{BB962C8B-B14F-4D97-AF65-F5344CB8AC3E}">
        <p14:creationId xmlns:p14="http://schemas.microsoft.com/office/powerpoint/2010/main" val="20270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26"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2085B59-1BAF-4172-8D51-B6D0FE3C7166}"/>
              </a:ext>
            </a:extLst>
          </p:cNvPr>
          <p:cNvSpPr/>
          <p:nvPr/>
        </p:nvSpPr>
        <p:spPr>
          <a:xfrm>
            <a:off x="3077344" y="5771166"/>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Balance of States</a:t>
            </a:r>
          </a:p>
        </p:txBody>
      </p:sp>
      <p:pic>
        <p:nvPicPr>
          <p:cNvPr id="39" name="Picture 38">
            <a:extLst>
              <a:ext uri="{FF2B5EF4-FFF2-40B4-BE49-F238E27FC236}">
                <a16:creationId xmlns:a16="http://schemas.microsoft.com/office/drawing/2014/main" id="{9C965808-C646-4672-8EC1-9A7B8C2E6E3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15404" y="5768480"/>
            <a:ext cx="1871845" cy="519764"/>
          </a:xfrm>
          <a:prstGeom prst="rect">
            <a:avLst/>
          </a:prstGeom>
        </p:spPr>
      </p:pic>
      <p:sp>
        <p:nvSpPr>
          <p:cNvPr id="21" name="Rectangle 20">
            <a:extLst>
              <a:ext uri="{FF2B5EF4-FFF2-40B4-BE49-F238E27FC236}">
                <a16:creationId xmlns:a16="http://schemas.microsoft.com/office/drawing/2014/main" id="{8D408048-001D-4FB0-A167-6AD9D53C932C}"/>
              </a:ext>
            </a:extLst>
          </p:cNvPr>
          <p:cNvSpPr/>
          <p:nvPr/>
        </p:nvSpPr>
        <p:spPr>
          <a:xfrm>
            <a:off x="3077345" y="4840952"/>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Direct Use State 1</a:t>
            </a:r>
          </a:p>
        </p:txBody>
      </p:sp>
      <p:sp>
        <p:nvSpPr>
          <p:cNvPr id="17" name="Rectangle 16">
            <a:extLst>
              <a:ext uri="{FF2B5EF4-FFF2-40B4-BE49-F238E27FC236}">
                <a16:creationId xmlns:a16="http://schemas.microsoft.com/office/drawing/2014/main" id="{0358ABB0-46C5-4C9D-B4F8-9537D833804E}"/>
              </a:ext>
            </a:extLst>
          </p:cNvPr>
          <p:cNvSpPr/>
          <p:nvPr/>
        </p:nvSpPr>
        <p:spPr>
          <a:xfrm>
            <a:off x="3077346" y="4095066"/>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Balance of States</a:t>
            </a:r>
          </a:p>
        </p:txBody>
      </p:sp>
      <p:sp>
        <p:nvSpPr>
          <p:cNvPr id="15" name="Rectangle 14">
            <a:extLst>
              <a:ext uri="{FF2B5EF4-FFF2-40B4-BE49-F238E27FC236}">
                <a16:creationId xmlns:a16="http://schemas.microsoft.com/office/drawing/2014/main" id="{86B5E033-F2B5-42E3-BF35-F10B3A0AF3BE}"/>
              </a:ext>
            </a:extLst>
          </p:cNvPr>
          <p:cNvSpPr/>
          <p:nvPr/>
        </p:nvSpPr>
        <p:spPr>
          <a:xfrm>
            <a:off x="3077347" y="3164852"/>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Direct Use State 1</a:t>
            </a:r>
          </a:p>
        </p:txBody>
      </p:sp>
      <p:pic>
        <p:nvPicPr>
          <p:cNvPr id="38" name="Picture 37">
            <a:extLst>
              <a:ext uri="{FF2B5EF4-FFF2-40B4-BE49-F238E27FC236}">
                <a16:creationId xmlns:a16="http://schemas.microsoft.com/office/drawing/2014/main" id="{775B0CA2-7AC9-4C5D-9DF9-D162E558432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64862" y="4765046"/>
            <a:ext cx="1871845" cy="519764"/>
          </a:xfrm>
          <a:prstGeom prst="rect">
            <a:avLst/>
          </a:prstGeom>
        </p:spPr>
      </p:pic>
      <p:pic>
        <p:nvPicPr>
          <p:cNvPr id="37" name="Picture 36">
            <a:extLst>
              <a:ext uri="{FF2B5EF4-FFF2-40B4-BE49-F238E27FC236}">
                <a16:creationId xmlns:a16="http://schemas.microsoft.com/office/drawing/2014/main" id="{4CEEE91D-2F76-42EF-BD63-15A180FB096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4915" y="4048528"/>
            <a:ext cx="1871845" cy="519764"/>
          </a:xfrm>
          <a:prstGeom prst="rect">
            <a:avLst/>
          </a:prstGeom>
        </p:spPr>
      </p:pic>
      <p:pic>
        <p:nvPicPr>
          <p:cNvPr id="36" name="Picture 35">
            <a:extLst>
              <a:ext uri="{FF2B5EF4-FFF2-40B4-BE49-F238E27FC236}">
                <a16:creationId xmlns:a16="http://schemas.microsoft.com/office/drawing/2014/main" id="{7835B7C2-A5AF-4317-AEAB-236CF161E7A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5341" y="3109532"/>
            <a:ext cx="1871845" cy="519764"/>
          </a:xfrm>
          <a:prstGeom prst="rect">
            <a:avLst/>
          </a:prstGeom>
        </p:spPr>
      </p:pic>
      <p:pic>
        <p:nvPicPr>
          <p:cNvPr id="35" name="Picture 34">
            <a:extLst>
              <a:ext uri="{FF2B5EF4-FFF2-40B4-BE49-F238E27FC236}">
                <a16:creationId xmlns:a16="http://schemas.microsoft.com/office/drawing/2014/main" id="{8E947617-BC56-41E1-AEF4-8569D95FAD6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5340" y="2469505"/>
            <a:ext cx="1871845" cy="519764"/>
          </a:xfrm>
          <a:prstGeom prst="rect">
            <a:avLst/>
          </a:prstGeom>
        </p:spPr>
      </p:pic>
      <p:pic>
        <p:nvPicPr>
          <p:cNvPr id="7" name="Picture 6">
            <a:extLst>
              <a:ext uri="{FF2B5EF4-FFF2-40B4-BE49-F238E27FC236}">
                <a16:creationId xmlns:a16="http://schemas.microsoft.com/office/drawing/2014/main" id="{368174CE-77FF-423E-825C-F6C13353EA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9613" y="1844349"/>
            <a:ext cx="1871845" cy="519764"/>
          </a:xfrm>
          <a:prstGeom prst="rect">
            <a:avLst/>
          </a:prstGeom>
        </p:spPr>
      </p:pic>
      <p:sp>
        <p:nvSpPr>
          <p:cNvPr id="6" name="Title 5">
            <a:extLst>
              <a:ext uri="{FF2B5EF4-FFF2-40B4-BE49-F238E27FC236}">
                <a16:creationId xmlns:a16="http://schemas.microsoft.com/office/drawing/2014/main" id="{DA5E9B63-2BAC-44F0-B2CC-F4ABE0EE2BFC}"/>
              </a:ext>
            </a:extLst>
          </p:cNvPr>
          <p:cNvSpPr>
            <a:spLocks noGrp="1"/>
          </p:cNvSpPr>
          <p:nvPr>
            <p:ph type="title"/>
          </p:nvPr>
        </p:nvSpPr>
        <p:spPr>
          <a:xfrm>
            <a:off x="838200" y="329319"/>
            <a:ext cx="10515600" cy="1325563"/>
          </a:xfrm>
        </p:spPr>
        <p:txBody>
          <a:bodyPr/>
          <a:lstStyle/>
          <a:p>
            <a:r>
              <a:rPr lang="en-US" dirty="0"/>
              <a:t>Power Allocation (Within Sector)</a:t>
            </a:r>
            <a:br>
              <a:rPr lang="en-US" dirty="0"/>
            </a:br>
            <a:r>
              <a:rPr lang="en-US" dirty="0"/>
              <a:t>Noncertainty </a:t>
            </a:r>
            <a:r>
              <a:rPr lang="en-US" u="sng" dirty="0"/>
              <a:t>Companies</a:t>
            </a:r>
          </a:p>
        </p:txBody>
      </p:sp>
      <p:sp>
        <p:nvSpPr>
          <p:cNvPr id="10" name="Rectangle 9">
            <a:extLst>
              <a:ext uri="{FF2B5EF4-FFF2-40B4-BE49-F238E27FC236}">
                <a16:creationId xmlns:a16="http://schemas.microsoft.com/office/drawing/2014/main" id="{7EDAA67A-877C-4F9B-BFC5-14FED2D98740}"/>
              </a:ext>
            </a:extLst>
          </p:cNvPr>
          <p:cNvSpPr/>
          <p:nvPr/>
        </p:nvSpPr>
        <p:spPr>
          <a:xfrm>
            <a:off x="3092690" y="1975180"/>
            <a:ext cx="1477044"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1</a:t>
            </a:r>
          </a:p>
        </p:txBody>
      </p:sp>
      <p:sp>
        <p:nvSpPr>
          <p:cNvPr id="11" name="Rectangle 10">
            <a:extLst>
              <a:ext uri="{FF2B5EF4-FFF2-40B4-BE49-F238E27FC236}">
                <a16:creationId xmlns:a16="http://schemas.microsoft.com/office/drawing/2014/main" id="{CDC7296D-3101-4405-8055-0B61EA2DBEBF}"/>
              </a:ext>
            </a:extLst>
          </p:cNvPr>
          <p:cNvSpPr/>
          <p:nvPr/>
        </p:nvSpPr>
        <p:spPr>
          <a:xfrm>
            <a:off x="4761072" y="1975180"/>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2</a:t>
            </a:r>
          </a:p>
        </p:txBody>
      </p:sp>
      <p:sp>
        <p:nvSpPr>
          <p:cNvPr id="12" name="Rectangle 11">
            <a:extLst>
              <a:ext uri="{FF2B5EF4-FFF2-40B4-BE49-F238E27FC236}">
                <a16:creationId xmlns:a16="http://schemas.microsoft.com/office/drawing/2014/main" id="{21500E74-DCC2-4CEF-8342-3E6963158F11}"/>
              </a:ext>
            </a:extLst>
          </p:cNvPr>
          <p:cNvSpPr/>
          <p:nvPr/>
        </p:nvSpPr>
        <p:spPr>
          <a:xfrm>
            <a:off x="6647442" y="1960704"/>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K</a:t>
            </a:r>
          </a:p>
        </p:txBody>
      </p:sp>
      <p:sp>
        <p:nvSpPr>
          <p:cNvPr id="13" name="Rectangle 12">
            <a:extLst>
              <a:ext uri="{FF2B5EF4-FFF2-40B4-BE49-F238E27FC236}">
                <a16:creationId xmlns:a16="http://schemas.microsoft.com/office/drawing/2014/main" id="{B52FB4F5-E900-415F-873C-B70205A4C9CA}"/>
              </a:ext>
            </a:extLst>
          </p:cNvPr>
          <p:cNvSpPr/>
          <p:nvPr/>
        </p:nvSpPr>
        <p:spPr>
          <a:xfrm>
            <a:off x="1606509" y="1948491"/>
            <a:ext cx="1371170"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 Industries</a:t>
            </a:r>
          </a:p>
        </p:txBody>
      </p:sp>
      <p:sp>
        <p:nvSpPr>
          <p:cNvPr id="14" name="Rectangle 13">
            <a:extLst>
              <a:ext uri="{FF2B5EF4-FFF2-40B4-BE49-F238E27FC236}">
                <a16:creationId xmlns:a16="http://schemas.microsoft.com/office/drawing/2014/main" id="{F34C8FD6-DAD3-479D-87DE-4C32B532ABFE}"/>
              </a:ext>
            </a:extLst>
          </p:cNvPr>
          <p:cNvSpPr/>
          <p:nvPr/>
        </p:nvSpPr>
        <p:spPr>
          <a:xfrm>
            <a:off x="3085371" y="2607641"/>
            <a:ext cx="1499707" cy="399675"/>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&gt; 1 state</a:t>
            </a:r>
          </a:p>
        </p:txBody>
      </p:sp>
      <p:sp>
        <p:nvSpPr>
          <p:cNvPr id="16" name="TextBox 15">
            <a:extLst>
              <a:ext uri="{FF2B5EF4-FFF2-40B4-BE49-F238E27FC236}">
                <a16:creationId xmlns:a16="http://schemas.microsoft.com/office/drawing/2014/main" id="{0FAE8755-EF81-4591-A5C4-602F62891618}"/>
              </a:ext>
            </a:extLst>
          </p:cNvPr>
          <p:cNvSpPr txBox="1"/>
          <p:nvPr/>
        </p:nvSpPr>
        <p:spPr>
          <a:xfrm>
            <a:off x="3593680" y="3708617"/>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18" name="TextBox 17">
            <a:extLst>
              <a:ext uri="{FF2B5EF4-FFF2-40B4-BE49-F238E27FC236}">
                <a16:creationId xmlns:a16="http://schemas.microsoft.com/office/drawing/2014/main" id="{4EAD6298-D2C4-48EC-9F58-12C26F299113}"/>
              </a:ext>
            </a:extLst>
          </p:cNvPr>
          <p:cNvSpPr txBox="1"/>
          <p:nvPr/>
        </p:nvSpPr>
        <p:spPr>
          <a:xfrm>
            <a:off x="2600601" y="6425800"/>
            <a:ext cx="3344377" cy="369332"/>
          </a:xfrm>
          <a:prstGeom prst="rect">
            <a:avLst/>
          </a:prstGeom>
          <a:noFill/>
        </p:spPr>
        <p:txBody>
          <a:bodyPr wrap="none" rtlCol="0">
            <a:spAutoFit/>
          </a:bodyPr>
          <a:lstStyle/>
          <a:p>
            <a:r>
              <a:rPr lang="en-US" dirty="0"/>
              <a:t>31 Geographic Strata per Industry</a:t>
            </a:r>
          </a:p>
        </p:txBody>
      </p:sp>
      <p:sp>
        <p:nvSpPr>
          <p:cNvPr id="19" name="Right Brace 18">
            <a:extLst>
              <a:ext uri="{FF2B5EF4-FFF2-40B4-BE49-F238E27FC236}">
                <a16:creationId xmlns:a16="http://schemas.microsoft.com/office/drawing/2014/main" id="{BADCA6C9-1964-413B-9427-5DD6DDFE8018}"/>
              </a:ext>
            </a:extLst>
          </p:cNvPr>
          <p:cNvSpPr/>
          <p:nvPr/>
        </p:nvSpPr>
        <p:spPr>
          <a:xfrm rot="16200000">
            <a:off x="6399059" y="1005941"/>
            <a:ext cx="122935" cy="15577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7A0A3A49-B2F2-4C45-AAC1-10D8CBAB51FB}"/>
              </a:ext>
            </a:extLst>
          </p:cNvPr>
          <p:cNvSpPr txBox="1"/>
          <p:nvPr/>
        </p:nvSpPr>
        <p:spPr>
          <a:xfrm>
            <a:off x="6879369" y="1445699"/>
            <a:ext cx="3876831" cy="369332"/>
          </a:xfrm>
          <a:prstGeom prst="rect">
            <a:avLst/>
          </a:prstGeom>
          <a:noFill/>
        </p:spPr>
        <p:txBody>
          <a:bodyPr wrap="none" rtlCol="0">
            <a:spAutoFit/>
          </a:bodyPr>
          <a:lstStyle/>
          <a:p>
            <a:r>
              <a:rPr lang="en-US" dirty="0"/>
              <a:t>Complete set repeated in each industry</a:t>
            </a:r>
          </a:p>
        </p:txBody>
      </p:sp>
      <p:sp>
        <p:nvSpPr>
          <p:cNvPr id="22" name="TextBox 21">
            <a:extLst>
              <a:ext uri="{FF2B5EF4-FFF2-40B4-BE49-F238E27FC236}">
                <a16:creationId xmlns:a16="http://schemas.microsoft.com/office/drawing/2014/main" id="{298BD02F-DECF-4F84-8683-85691D2D5315}"/>
              </a:ext>
            </a:extLst>
          </p:cNvPr>
          <p:cNvSpPr txBox="1"/>
          <p:nvPr/>
        </p:nvSpPr>
        <p:spPr>
          <a:xfrm>
            <a:off x="3593678" y="5384717"/>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24" name="TextBox 23">
            <a:extLst>
              <a:ext uri="{FF2B5EF4-FFF2-40B4-BE49-F238E27FC236}">
                <a16:creationId xmlns:a16="http://schemas.microsoft.com/office/drawing/2014/main" id="{53A59E31-E142-488B-A958-E64D92974607}"/>
              </a:ext>
            </a:extLst>
          </p:cNvPr>
          <p:cNvSpPr txBox="1"/>
          <p:nvPr/>
        </p:nvSpPr>
        <p:spPr>
          <a:xfrm>
            <a:off x="3565952" y="4517286"/>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C29296B-C8A3-4FB5-AB04-44E0AB0C580A}"/>
                  </a:ext>
                </a:extLst>
              </p:cNvPr>
              <p:cNvSpPr txBox="1"/>
              <p:nvPr/>
            </p:nvSpPr>
            <p:spPr>
              <a:xfrm>
                <a:off x="5058340" y="2477478"/>
                <a:ext cx="6567783" cy="3532827"/>
              </a:xfrm>
              <a:prstGeom prst="rect">
                <a:avLst/>
              </a:prstGeom>
              <a:noFill/>
            </p:spPr>
            <p:txBody>
              <a:bodyPr wrap="square" rtlCol="0">
                <a:spAutoFit/>
              </a:bodyPr>
              <a:lstStyle/>
              <a:p>
                <a:r>
                  <a:rPr lang="en-US" sz="2400" dirty="0"/>
                  <a:t>For all remaining NONCERTAINTY strata</a:t>
                </a:r>
              </a:p>
              <a:p>
                <a:pPr marL="342900" indent="-342900">
                  <a:buFont typeface="+mj-lt"/>
                  <a:buAutoNum type="arabicPeriod"/>
                </a:pPr>
                <a:r>
                  <a:rPr lang="en-US" sz="2400" dirty="0"/>
                  <a:t>Sum up company Annual Payroll to obtain stratum-level total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𝑀𝑂𝑆</m:t>
                        </m:r>
                      </m:e>
                      <m:sub>
                        <m:r>
                          <a:rPr lang="en-US" sz="2400" i="1">
                            <a:latin typeface="Cambria Math" panose="02040503050406030204" pitchFamily="18" charset="0"/>
                          </a:rPr>
                          <m:t>h</m:t>
                        </m:r>
                      </m:sub>
                    </m:sSub>
                    <m:r>
                      <a:rPr lang="en-US" sz="2400" b="0" i="1" smtClean="0">
                        <a:latin typeface="Cambria Math" panose="02040503050406030204" pitchFamily="18" charset="0"/>
                      </a:rPr>
                      <m:t>)</m:t>
                    </m:r>
                  </m:oMath>
                </a14:m>
                <a:endParaRPr lang="en-US" sz="2400" dirty="0"/>
              </a:p>
              <a:p>
                <a:pPr marL="342900" indent="-342900">
                  <a:buFont typeface="+mj-lt"/>
                  <a:buAutoNum type="arabicPeriod"/>
                </a:pPr>
                <a:r>
                  <a:rPr lang="en-US" sz="2400" dirty="0"/>
                  <a:t>Take square-root of each total</a:t>
                </a:r>
              </a:p>
              <a:p>
                <a:pPr marL="342900" indent="-342900">
                  <a:buFont typeface="+mj-lt"/>
                  <a:buAutoNum type="arabicPeriod"/>
                </a:pPr>
                <a:r>
                  <a:rPr lang="en-US" sz="2400" dirty="0"/>
                  <a:t>Obtain initial Power Allocation for each stratum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m:t>
                          </m:r>
                        </m:sup>
                      </m:sSup>
                      <m:f>
                        <m:fPr>
                          <m:ctrlPr>
                            <a:rPr lang="en-US" sz="2400" i="1" smtClean="0">
                              <a:latin typeface="Cambria Math" panose="02040503050406030204" pitchFamily="18" charset="0"/>
                            </a:rPr>
                          </m:ctrlPr>
                        </m:fPr>
                        <m:num>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𝑀𝑂𝑆</m:t>
                                  </m:r>
                                </m:e>
                                <m:sub>
                                  <m:r>
                                    <a:rPr lang="en-US" sz="2400" b="0" i="1" smtClean="0">
                                      <a:latin typeface="Cambria Math" panose="02040503050406030204" pitchFamily="18" charset="0"/>
                                    </a:rPr>
                                    <m:t>h</m:t>
                                  </m:r>
                                </m:sub>
                              </m:sSub>
                            </m:e>
                          </m:rad>
                        </m:num>
                        <m:den>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h</m:t>
                              </m:r>
                            </m:sub>
                            <m:sup/>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𝑀𝑂𝑆</m:t>
                                      </m:r>
                                    </m:e>
                                    <m:sub>
                                      <m:r>
                                        <a:rPr lang="en-US" sz="2400" i="1">
                                          <a:latin typeface="Cambria Math" panose="02040503050406030204" pitchFamily="18" charset="0"/>
                                        </a:rPr>
                                        <m:t>h</m:t>
                                      </m:r>
                                    </m:sub>
                                  </m:sSub>
                                </m:e>
                              </m:rad>
                            </m:e>
                          </m:nary>
                        </m:den>
                      </m:f>
                    </m:oMath>
                  </m:oMathPara>
                </a14:m>
                <a:endParaRPr lang="en-US" sz="2400" dirty="0"/>
              </a:p>
              <a:p>
                <a:r>
                  <a:rPr lang="en-US" sz="2400" dirty="0"/>
                  <a:t>4.  Round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h</m:t>
                        </m:r>
                      </m:sub>
                    </m:sSub>
                  </m:oMath>
                </a14:m>
                <a:r>
                  <a:rPr lang="en-US" sz="2400" dirty="0"/>
                  <a:t>to nearest integer value</a:t>
                </a:r>
              </a:p>
              <a:p>
                <a:pPr marL="342900" indent="-342900">
                  <a:buFont typeface="+mj-lt"/>
                  <a:buAutoNum type="arabicPeriod"/>
                </a:pPr>
                <a:endParaRPr lang="en-US" dirty="0"/>
              </a:p>
            </p:txBody>
          </p:sp>
        </mc:Choice>
        <mc:Fallback xmlns="">
          <p:sp>
            <p:nvSpPr>
              <p:cNvPr id="28" name="TextBox 27">
                <a:extLst>
                  <a:ext uri="{FF2B5EF4-FFF2-40B4-BE49-F238E27FC236}">
                    <a16:creationId xmlns:a16="http://schemas.microsoft.com/office/drawing/2014/main" id="{1C29296B-C8A3-4FB5-AB04-44E0AB0C580A}"/>
                  </a:ext>
                </a:extLst>
              </p:cNvPr>
              <p:cNvSpPr txBox="1">
                <a:spLocks noRot="1" noChangeAspect="1" noMove="1" noResize="1" noEditPoints="1" noAdjustHandles="1" noChangeArrowheads="1" noChangeShapeType="1" noTextEdit="1"/>
              </p:cNvSpPr>
              <p:nvPr/>
            </p:nvSpPr>
            <p:spPr>
              <a:xfrm>
                <a:off x="5058340" y="2477478"/>
                <a:ext cx="6567783" cy="3532827"/>
              </a:xfrm>
              <a:prstGeom prst="rect">
                <a:avLst/>
              </a:prstGeom>
              <a:blipFill>
                <a:blip r:embed="rId4"/>
                <a:stretch>
                  <a:fillRect l="-1486" t="-137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8DD7B5E0-852A-4D71-AD00-1B0B90B5AAEE}"/>
              </a:ext>
            </a:extLst>
          </p:cNvPr>
          <p:cNvSpPr txBox="1"/>
          <p:nvPr/>
        </p:nvSpPr>
        <p:spPr>
          <a:xfrm>
            <a:off x="1518481" y="2001369"/>
            <a:ext cx="1365951" cy="369332"/>
          </a:xfrm>
          <a:prstGeom prst="rect">
            <a:avLst/>
          </a:prstGeom>
          <a:solidFill>
            <a:srgbClr val="7030A0"/>
          </a:solidFill>
        </p:spPr>
        <p:txBody>
          <a:bodyPr wrap="none" rtlCol="0">
            <a:spAutoFit/>
          </a:bodyPr>
          <a:lstStyle/>
          <a:p>
            <a:r>
              <a:rPr lang="en-US" dirty="0">
                <a:solidFill>
                  <a:schemeClr val="bg1"/>
                </a:solidFill>
              </a:rPr>
              <a:t>MOS</a:t>
            </a:r>
            <a:r>
              <a:rPr lang="en-US" baseline="-25000" dirty="0">
                <a:solidFill>
                  <a:schemeClr val="bg1"/>
                </a:solidFill>
              </a:rPr>
              <a:t>2 industries</a:t>
            </a:r>
            <a:endParaRPr lang="en-US" dirty="0">
              <a:solidFill>
                <a:schemeClr val="bg1"/>
              </a:solidFill>
            </a:endParaRPr>
          </a:p>
        </p:txBody>
      </p:sp>
      <p:sp>
        <p:nvSpPr>
          <p:cNvPr id="26" name="TextBox 25">
            <a:extLst>
              <a:ext uri="{FF2B5EF4-FFF2-40B4-BE49-F238E27FC236}">
                <a16:creationId xmlns:a16="http://schemas.microsoft.com/office/drawing/2014/main" id="{C267F4B8-EA25-4A8F-8B7B-5670CD36187B}"/>
              </a:ext>
            </a:extLst>
          </p:cNvPr>
          <p:cNvSpPr txBox="1"/>
          <p:nvPr/>
        </p:nvSpPr>
        <p:spPr>
          <a:xfrm>
            <a:off x="2843844" y="2637984"/>
            <a:ext cx="1761873" cy="369332"/>
          </a:xfrm>
          <a:prstGeom prst="rect">
            <a:avLst/>
          </a:prstGeom>
          <a:solidFill>
            <a:srgbClr val="7030A0"/>
          </a:solidFill>
        </p:spPr>
        <p:txBody>
          <a:bodyPr wrap="square" rtlCol="0">
            <a:spAutoFit/>
          </a:bodyPr>
          <a:lstStyle/>
          <a:p>
            <a:r>
              <a:rPr lang="en-US" dirty="0">
                <a:solidFill>
                  <a:schemeClr val="bg1"/>
                </a:solidFill>
              </a:rPr>
              <a:t>MOS</a:t>
            </a:r>
            <a:r>
              <a:rPr lang="en-US" baseline="-25000" dirty="0">
                <a:solidFill>
                  <a:schemeClr val="bg1"/>
                </a:solidFill>
              </a:rPr>
              <a:t>&gt;1 state</a:t>
            </a:r>
            <a:endParaRPr lang="en-US" dirty="0">
              <a:solidFill>
                <a:schemeClr val="bg1"/>
              </a:solidFill>
            </a:endParaRPr>
          </a:p>
        </p:txBody>
      </p:sp>
      <p:sp>
        <p:nvSpPr>
          <p:cNvPr id="27" name="TextBox 26">
            <a:extLst>
              <a:ext uri="{FF2B5EF4-FFF2-40B4-BE49-F238E27FC236}">
                <a16:creationId xmlns:a16="http://schemas.microsoft.com/office/drawing/2014/main" id="{03B08908-7FE9-4CAB-89AA-80A3ABFB017A}"/>
              </a:ext>
            </a:extLst>
          </p:cNvPr>
          <p:cNvSpPr txBox="1"/>
          <p:nvPr/>
        </p:nvSpPr>
        <p:spPr>
          <a:xfrm>
            <a:off x="2814702" y="3243215"/>
            <a:ext cx="1755032" cy="369332"/>
          </a:xfrm>
          <a:prstGeom prst="rect">
            <a:avLst/>
          </a:prstGeom>
          <a:solidFill>
            <a:srgbClr val="7030A0"/>
          </a:solidFill>
        </p:spPr>
        <p:txBody>
          <a:bodyPr wrap="none" rtlCol="0">
            <a:spAutoFit/>
          </a:bodyPr>
          <a:lstStyle/>
          <a:p>
            <a:r>
              <a:rPr lang="en-US" dirty="0" err="1">
                <a:solidFill>
                  <a:schemeClr val="bg1"/>
                </a:solidFill>
              </a:rPr>
              <a:t>MOS</a:t>
            </a:r>
            <a:r>
              <a:rPr lang="en-US" baseline="-25000" dirty="0" err="1">
                <a:solidFill>
                  <a:schemeClr val="bg1"/>
                </a:solidFill>
              </a:rPr>
              <a:t>Direct</a:t>
            </a:r>
            <a:r>
              <a:rPr lang="en-US" baseline="-25000" dirty="0">
                <a:solidFill>
                  <a:schemeClr val="bg1"/>
                </a:solidFill>
              </a:rPr>
              <a:t> Use State 1</a:t>
            </a:r>
            <a:endParaRPr lang="en-US" dirty="0">
              <a:solidFill>
                <a:schemeClr val="bg1"/>
              </a:solidFill>
            </a:endParaRPr>
          </a:p>
        </p:txBody>
      </p:sp>
      <p:sp>
        <p:nvSpPr>
          <p:cNvPr id="29" name="TextBox 28">
            <a:extLst>
              <a:ext uri="{FF2B5EF4-FFF2-40B4-BE49-F238E27FC236}">
                <a16:creationId xmlns:a16="http://schemas.microsoft.com/office/drawing/2014/main" id="{F1C5D8B9-AA9E-447C-AA58-2589BC405810}"/>
              </a:ext>
            </a:extLst>
          </p:cNvPr>
          <p:cNvSpPr txBox="1"/>
          <p:nvPr/>
        </p:nvSpPr>
        <p:spPr>
          <a:xfrm>
            <a:off x="2695906" y="4170100"/>
            <a:ext cx="1740092" cy="369332"/>
          </a:xfrm>
          <a:prstGeom prst="rect">
            <a:avLst/>
          </a:prstGeom>
          <a:solidFill>
            <a:srgbClr val="7030A0"/>
          </a:solidFill>
        </p:spPr>
        <p:txBody>
          <a:bodyPr wrap="none" rtlCol="0">
            <a:spAutoFit/>
          </a:bodyPr>
          <a:lstStyle/>
          <a:p>
            <a:r>
              <a:rPr lang="en-US" dirty="0">
                <a:solidFill>
                  <a:schemeClr val="bg1"/>
                </a:solidFill>
              </a:rPr>
              <a:t>MOS</a:t>
            </a:r>
            <a:r>
              <a:rPr lang="en-US" baseline="-25000" dirty="0">
                <a:solidFill>
                  <a:schemeClr val="bg1"/>
                </a:solidFill>
              </a:rPr>
              <a:t> Region 1 Balance</a:t>
            </a:r>
            <a:endParaRPr lang="en-US" dirty="0">
              <a:solidFill>
                <a:schemeClr val="bg1"/>
              </a:solidFill>
            </a:endParaRPr>
          </a:p>
        </p:txBody>
      </p:sp>
      <p:sp>
        <p:nvSpPr>
          <p:cNvPr id="33" name="TextBox 32">
            <a:extLst>
              <a:ext uri="{FF2B5EF4-FFF2-40B4-BE49-F238E27FC236}">
                <a16:creationId xmlns:a16="http://schemas.microsoft.com/office/drawing/2014/main" id="{8D184020-0BA0-4DD1-B315-CC026A610A7A}"/>
              </a:ext>
            </a:extLst>
          </p:cNvPr>
          <p:cNvSpPr txBox="1"/>
          <p:nvPr/>
        </p:nvSpPr>
        <p:spPr>
          <a:xfrm>
            <a:off x="2567153" y="4915478"/>
            <a:ext cx="1868845" cy="369332"/>
          </a:xfrm>
          <a:prstGeom prst="rect">
            <a:avLst/>
          </a:prstGeom>
          <a:solidFill>
            <a:srgbClr val="7030A0"/>
          </a:solidFill>
        </p:spPr>
        <p:txBody>
          <a:bodyPr wrap="none" rtlCol="0">
            <a:spAutoFit/>
          </a:bodyPr>
          <a:lstStyle/>
          <a:p>
            <a:r>
              <a:rPr lang="en-US" dirty="0">
                <a:solidFill>
                  <a:schemeClr val="bg1"/>
                </a:solidFill>
              </a:rPr>
              <a:t>MOS</a:t>
            </a:r>
            <a:r>
              <a:rPr lang="en-US" baseline="-25000" dirty="0">
                <a:solidFill>
                  <a:schemeClr val="bg1"/>
                </a:solidFill>
              </a:rPr>
              <a:t> Direct Use State 26</a:t>
            </a:r>
            <a:endParaRPr lang="en-US" dirty="0">
              <a:solidFill>
                <a:schemeClr val="bg1"/>
              </a:solidFill>
            </a:endParaRPr>
          </a:p>
        </p:txBody>
      </p:sp>
      <p:sp>
        <p:nvSpPr>
          <p:cNvPr id="34" name="TextBox 33">
            <a:extLst>
              <a:ext uri="{FF2B5EF4-FFF2-40B4-BE49-F238E27FC236}">
                <a16:creationId xmlns:a16="http://schemas.microsoft.com/office/drawing/2014/main" id="{D2E50CDD-DD21-4F69-BB58-008CC5BEBEF3}"/>
              </a:ext>
            </a:extLst>
          </p:cNvPr>
          <p:cNvSpPr txBox="1"/>
          <p:nvPr/>
        </p:nvSpPr>
        <p:spPr>
          <a:xfrm>
            <a:off x="2698781" y="5877194"/>
            <a:ext cx="1740092" cy="369332"/>
          </a:xfrm>
          <a:prstGeom prst="rect">
            <a:avLst/>
          </a:prstGeom>
          <a:solidFill>
            <a:srgbClr val="7030A0"/>
          </a:solidFill>
        </p:spPr>
        <p:txBody>
          <a:bodyPr wrap="none" rtlCol="0">
            <a:spAutoFit/>
          </a:bodyPr>
          <a:lstStyle/>
          <a:p>
            <a:r>
              <a:rPr lang="en-US" dirty="0">
                <a:solidFill>
                  <a:schemeClr val="bg1"/>
                </a:solidFill>
              </a:rPr>
              <a:t>MOS</a:t>
            </a:r>
            <a:r>
              <a:rPr lang="en-US" baseline="-25000" dirty="0">
                <a:solidFill>
                  <a:schemeClr val="bg1"/>
                </a:solidFill>
              </a:rPr>
              <a:t> Region 4 Balance</a:t>
            </a:r>
            <a:endParaRPr lang="en-US" dirty="0">
              <a:solidFill>
                <a:schemeClr val="bg1"/>
              </a:solidFill>
            </a:endParaRPr>
          </a:p>
        </p:txBody>
      </p:sp>
      <p:sp>
        <p:nvSpPr>
          <p:cNvPr id="9" name="Circle: Hollow 8">
            <a:extLst>
              <a:ext uri="{FF2B5EF4-FFF2-40B4-BE49-F238E27FC236}">
                <a16:creationId xmlns:a16="http://schemas.microsoft.com/office/drawing/2014/main" id="{04D3D9B2-3356-458F-9A45-CF8F73A180B8}"/>
              </a:ext>
            </a:extLst>
          </p:cNvPr>
          <p:cNvSpPr/>
          <p:nvPr/>
        </p:nvSpPr>
        <p:spPr>
          <a:xfrm>
            <a:off x="565877" y="1276908"/>
            <a:ext cx="4587148" cy="5234305"/>
          </a:xfrm>
          <a:prstGeom prst="donut">
            <a:avLst>
              <a:gd name="adj" fmla="val 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1" name="Straight Arrow Connector 40">
            <a:extLst>
              <a:ext uri="{FF2B5EF4-FFF2-40B4-BE49-F238E27FC236}">
                <a16:creationId xmlns:a16="http://schemas.microsoft.com/office/drawing/2014/main" id="{5DC64BB8-EDEF-4930-A431-6657086FA527}"/>
              </a:ext>
            </a:extLst>
          </p:cNvPr>
          <p:cNvCxnSpPr/>
          <p:nvPr/>
        </p:nvCxnSpPr>
        <p:spPr>
          <a:xfrm>
            <a:off x="5084057" y="4614830"/>
            <a:ext cx="2857803" cy="5487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6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7" grpId="0" animBg="1"/>
      <p:bldP spid="29" grpId="0" animBg="1"/>
      <p:bldP spid="33" grpId="0" animBg="1"/>
      <p:bldP spid="34" grpId="0"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63E89-0C04-494F-8AD1-3E4293CEA9C1}"/>
              </a:ext>
            </a:extLst>
          </p:cNvPr>
          <p:cNvSpPr>
            <a:spLocks noGrp="1"/>
          </p:cNvSpPr>
          <p:nvPr>
            <p:ph type="title"/>
          </p:nvPr>
        </p:nvSpPr>
        <p:spPr/>
        <p:txBody>
          <a:bodyPr/>
          <a:lstStyle/>
          <a:p>
            <a:r>
              <a:rPr lang="en-US" dirty="0"/>
              <a:t>Probabilities of Selection (Company)</a:t>
            </a:r>
          </a:p>
        </p:txBody>
      </p:sp>
      <p:sp>
        <p:nvSpPr>
          <p:cNvPr id="7" name="Content Placeholder 6">
            <a:extLst>
              <a:ext uri="{FF2B5EF4-FFF2-40B4-BE49-F238E27FC236}">
                <a16:creationId xmlns:a16="http://schemas.microsoft.com/office/drawing/2014/main" id="{A3CD0BF6-61F0-4F43-A446-0B32172A1863}"/>
              </a:ext>
            </a:extLst>
          </p:cNvPr>
          <p:cNvSpPr>
            <a:spLocks noGrp="1"/>
          </p:cNvSpPr>
          <p:nvPr>
            <p:ph idx="1"/>
          </p:nvPr>
        </p:nvSpPr>
        <p:spPr/>
        <p:txBody>
          <a:bodyPr>
            <a:normAutofit lnSpcReduction="10000"/>
          </a:bodyPr>
          <a:lstStyle/>
          <a:p>
            <a:r>
              <a:rPr lang="en-US" dirty="0"/>
              <a:t>For each company, need to take into account</a:t>
            </a:r>
          </a:p>
          <a:p>
            <a:pPr lvl="1"/>
            <a:r>
              <a:rPr lang="en-US" dirty="0"/>
              <a:t>Contribution to </a:t>
            </a:r>
            <a:r>
              <a:rPr lang="en-US" u="sng" dirty="0"/>
              <a:t>National</a:t>
            </a:r>
            <a:r>
              <a:rPr lang="en-US" dirty="0"/>
              <a:t> estimates</a:t>
            </a:r>
          </a:p>
          <a:p>
            <a:pPr lvl="1"/>
            <a:r>
              <a:rPr lang="en-US" dirty="0"/>
              <a:t>Contribution to </a:t>
            </a:r>
            <a:r>
              <a:rPr lang="en-US" u="sng" dirty="0"/>
              <a:t>Geographic</a:t>
            </a:r>
            <a:r>
              <a:rPr lang="en-US" dirty="0"/>
              <a:t> estimates</a:t>
            </a:r>
          </a:p>
          <a:p>
            <a:endParaRPr lang="en-US" dirty="0"/>
          </a:p>
          <a:p>
            <a:r>
              <a:rPr lang="en-US" dirty="0"/>
              <a:t>Not all units are equally important</a:t>
            </a:r>
          </a:p>
          <a:p>
            <a:pPr lvl="1"/>
            <a:r>
              <a:rPr lang="en-US" dirty="0"/>
              <a:t>Small unit at the national level could be “large” at the subnational level</a:t>
            </a:r>
          </a:p>
          <a:p>
            <a:pPr lvl="1"/>
            <a:r>
              <a:rPr lang="en-US" dirty="0"/>
              <a:t>“Medium sized” company could operate in several states</a:t>
            </a:r>
          </a:p>
          <a:p>
            <a:endParaRPr lang="en-US" dirty="0"/>
          </a:p>
          <a:p>
            <a:r>
              <a:rPr lang="en-US" dirty="0"/>
              <a:t>Probability of selection needs to account for contributions to totals at different levels of aggregation</a:t>
            </a:r>
          </a:p>
        </p:txBody>
      </p:sp>
    </p:spTree>
    <p:extLst>
      <p:ext uri="{BB962C8B-B14F-4D97-AF65-F5344CB8AC3E}">
        <p14:creationId xmlns:p14="http://schemas.microsoft.com/office/powerpoint/2010/main" val="68804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2"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F24286FB-6317-4A1A-9BDF-A1B0B73FF61B}"/>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Important Slide</a:t>
            </a:r>
          </a:p>
        </p:txBody>
      </p:sp>
      <p:sp>
        <p:nvSpPr>
          <p:cNvPr id="3" name="Content Placeholder 2">
            <a:extLst>
              <a:ext uri="{FF2B5EF4-FFF2-40B4-BE49-F238E27FC236}">
                <a16:creationId xmlns:a16="http://schemas.microsoft.com/office/drawing/2014/main" id="{A0DF6C7A-B8BC-4A10-812A-E2B63F0186FB}"/>
              </a:ext>
            </a:extLst>
          </p:cNvPr>
          <p:cNvSpPr>
            <a:spLocks noGrp="1"/>
          </p:cNvSpPr>
          <p:nvPr>
            <p:ph type="body" idx="1"/>
          </p:nvPr>
        </p:nvSpPr>
        <p:spPr>
          <a:xfrm>
            <a:off x="835024" y="3809999"/>
            <a:ext cx="7025753" cy="1012778"/>
          </a:xfrm>
        </p:spPr>
        <p:txBody>
          <a:bodyPr vert="horz" lIns="91440" tIns="45720" rIns="91440" bIns="45720" rtlCol="0">
            <a:normAutofit/>
          </a:bodyPr>
          <a:lstStyle/>
          <a:p>
            <a:r>
              <a:rPr lang="en-US" kern="1200">
                <a:solidFill>
                  <a:schemeClr val="bg1"/>
                </a:solidFill>
                <a:latin typeface="+mn-lt"/>
                <a:ea typeface="+mn-ea"/>
                <a:cs typeface="+mn-cs"/>
              </a:rPr>
              <a:t>From here on, all examples use completely fictional data generated to prove my points.</a:t>
            </a:r>
          </a:p>
          <a:p>
            <a:endParaRPr lang="en-US" kern="1200">
              <a:solidFill>
                <a:schemeClr val="bg1"/>
              </a:solidFill>
              <a:latin typeface="+mn-lt"/>
              <a:ea typeface="+mn-ea"/>
              <a:cs typeface="+mn-cs"/>
            </a:endParaRPr>
          </a:p>
        </p:txBody>
      </p:sp>
    </p:spTree>
    <p:extLst>
      <p:ext uri="{BB962C8B-B14F-4D97-AF65-F5344CB8AC3E}">
        <p14:creationId xmlns:p14="http://schemas.microsoft.com/office/powerpoint/2010/main" val="425866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130E-839B-402E-8921-A2005E6AE9DC}"/>
              </a:ext>
            </a:extLst>
          </p:cNvPr>
          <p:cNvSpPr>
            <a:spLocks noGrp="1"/>
          </p:cNvSpPr>
          <p:nvPr>
            <p:ph type="title"/>
          </p:nvPr>
        </p:nvSpPr>
        <p:spPr>
          <a:xfrm>
            <a:off x="838200" y="55562"/>
            <a:ext cx="10515600" cy="1325563"/>
          </a:xfrm>
        </p:spPr>
        <p:txBody>
          <a:bodyPr/>
          <a:lstStyle/>
          <a:p>
            <a:r>
              <a:rPr lang="en-US" dirty="0"/>
              <a:t>Step 1:  Create Pseudo Units</a:t>
            </a:r>
          </a:p>
        </p:txBody>
      </p:sp>
      <p:graphicFrame>
        <p:nvGraphicFramePr>
          <p:cNvPr id="5" name="Table 5">
            <a:extLst>
              <a:ext uri="{FF2B5EF4-FFF2-40B4-BE49-F238E27FC236}">
                <a16:creationId xmlns:a16="http://schemas.microsoft.com/office/drawing/2014/main" id="{CDB4127A-74A3-417B-B3A7-BF2F1483B138}"/>
              </a:ext>
            </a:extLst>
          </p:cNvPr>
          <p:cNvGraphicFramePr>
            <a:graphicFrameLocks noGrp="1"/>
          </p:cNvGraphicFramePr>
          <p:nvPr>
            <p:ph idx="1"/>
            <p:extLst>
              <p:ext uri="{D42A27DB-BD31-4B8C-83A1-F6EECF244321}">
                <p14:modId xmlns:p14="http://schemas.microsoft.com/office/powerpoint/2010/main" val="490739080"/>
              </p:ext>
            </p:extLst>
          </p:nvPr>
        </p:nvGraphicFramePr>
        <p:xfrm>
          <a:off x="838200" y="1558925"/>
          <a:ext cx="6400800" cy="434848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4183550912"/>
                    </a:ext>
                  </a:extLst>
                </a:gridCol>
                <a:gridCol w="1280160">
                  <a:extLst>
                    <a:ext uri="{9D8B030D-6E8A-4147-A177-3AD203B41FA5}">
                      <a16:colId xmlns:a16="http://schemas.microsoft.com/office/drawing/2014/main" val="3616761435"/>
                    </a:ext>
                  </a:extLst>
                </a:gridCol>
                <a:gridCol w="1280160">
                  <a:extLst>
                    <a:ext uri="{9D8B030D-6E8A-4147-A177-3AD203B41FA5}">
                      <a16:colId xmlns:a16="http://schemas.microsoft.com/office/drawing/2014/main" val="680908156"/>
                    </a:ext>
                  </a:extLst>
                </a:gridCol>
                <a:gridCol w="1280160">
                  <a:extLst>
                    <a:ext uri="{9D8B030D-6E8A-4147-A177-3AD203B41FA5}">
                      <a16:colId xmlns:a16="http://schemas.microsoft.com/office/drawing/2014/main" val="1877480698"/>
                    </a:ext>
                  </a:extLst>
                </a:gridCol>
                <a:gridCol w="1280160">
                  <a:extLst>
                    <a:ext uri="{9D8B030D-6E8A-4147-A177-3AD203B41FA5}">
                      <a16:colId xmlns:a16="http://schemas.microsoft.com/office/drawing/2014/main" val="895154183"/>
                    </a:ext>
                  </a:extLst>
                </a:gridCol>
              </a:tblGrid>
              <a:tr h="370840">
                <a:tc>
                  <a:txBody>
                    <a:bodyPr/>
                    <a:lstStyle/>
                    <a:p>
                      <a:pPr algn="ctr"/>
                      <a:r>
                        <a:rPr lang="en-US" dirty="0"/>
                        <a:t>Company</a:t>
                      </a:r>
                    </a:p>
                  </a:txBody>
                  <a:tcPr/>
                </a:tc>
                <a:tc>
                  <a:txBody>
                    <a:bodyPr/>
                    <a:lstStyle/>
                    <a:p>
                      <a:pPr algn="ctr"/>
                      <a:r>
                        <a:rPr lang="en-US" dirty="0"/>
                        <a:t>Establish-</a:t>
                      </a:r>
                      <a:r>
                        <a:rPr lang="en-US" dirty="0" err="1"/>
                        <a:t>ment</a:t>
                      </a:r>
                      <a:endParaRPr lang="en-US" dirty="0"/>
                    </a:p>
                  </a:txBody>
                  <a:tcPr/>
                </a:tc>
                <a:tc>
                  <a:txBody>
                    <a:bodyPr/>
                    <a:lstStyle/>
                    <a:p>
                      <a:pPr algn="ctr"/>
                      <a:r>
                        <a:rPr lang="en-US" dirty="0"/>
                        <a:t>Industry</a:t>
                      </a:r>
                    </a:p>
                  </a:txBody>
                  <a:tcPr/>
                </a:tc>
                <a:tc>
                  <a:txBody>
                    <a:bodyPr/>
                    <a:lstStyle/>
                    <a:p>
                      <a:pPr algn="ctr"/>
                      <a:r>
                        <a:rPr lang="en-US" dirty="0"/>
                        <a:t>State</a:t>
                      </a:r>
                    </a:p>
                  </a:txBody>
                  <a:tcPr/>
                </a:tc>
                <a:tc>
                  <a:txBody>
                    <a:bodyPr/>
                    <a:lstStyle/>
                    <a:p>
                      <a:pPr algn="ctr"/>
                      <a:r>
                        <a:rPr lang="en-US" dirty="0" err="1"/>
                        <a:t>MOS</a:t>
                      </a:r>
                      <a:r>
                        <a:rPr lang="en-US" baseline="-25000" dirty="0" err="1"/>
                        <a:t>ic</a:t>
                      </a:r>
                      <a:endParaRPr lang="en-US" dirty="0"/>
                    </a:p>
                  </a:txBody>
                  <a:tcPr/>
                </a:tc>
                <a:extLst>
                  <a:ext uri="{0D108BD9-81ED-4DB2-BD59-A6C34878D82A}">
                    <a16:rowId xmlns:a16="http://schemas.microsoft.com/office/drawing/2014/main" val="1083697159"/>
                  </a:ext>
                </a:extLst>
              </a:tr>
              <a:tr h="370840">
                <a:tc rowSpan="6">
                  <a:txBody>
                    <a:bodyPr/>
                    <a:lstStyle/>
                    <a:p>
                      <a:pPr algn="ctr"/>
                      <a:r>
                        <a:rPr lang="en-US" dirty="0"/>
                        <a:t>1</a:t>
                      </a:r>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56</a:t>
                      </a:r>
                    </a:p>
                  </a:txBody>
                  <a:tcPr marL="9525" marR="9525" marT="9525" marB="0" anchor="b"/>
                </a:tc>
                <a:extLst>
                  <a:ext uri="{0D108BD9-81ED-4DB2-BD59-A6C34878D82A}">
                    <a16:rowId xmlns:a16="http://schemas.microsoft.com/office/drawing/2014/main" val="4208233779"/>
                  </a:ext>
                </a:extLst>
              </a:tr>
              <a:tr h="370840">
                <a:tc vMerge="1">
                  <a:txBody>
                    <a:bodyPr/>
                    <a:lstStyle/>
                    <a:p>
                      <a:pPr algn="ctr"/>
                      <a:endParaRPr lang="en-US" dirty="0"/>
                    </a:p>
                  </a:txBody>
                  <a:tcPr/>
                </a:tc>
                <a:tc>
                  <a:txBody>
                    <a:bodyPr/>
                    <a:lstStyle/>
                    <a:p>
                      <a:pPr algn="ctr"/>
                      <a:r>
                        <a:rPr lang="en-US" dirty="0"/>
                        <a:t>2</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765416175"/>
                  </a:ext>
                </a:extLst>
              </a:tr>
              <a:tr h="370840">
                <a:tc vMerge="1">
                  <a:txBody>
                    <a:bodyPr/>
                    <a:lstStyle/>
                    <a:p>
                      <a:pPr algn="ctr"/>
                      <a:endParaRPr lang="en-US" dirty="0"/>
                    </a:p>
                  </a:txBody>
                  <a:tcPr/>
                </a:tc>
                <a:tc>
                  <a:txBody>
                    <a:bodyPr/>
                    <a:lstStyle/>
                    <a:p>
                      <a:pPr algn="ctr"/>
                      <a:r>
                        <a:rPr lang="en-US" dirty="0"/>
                        <a:t>3</a:t>
                      </a:r>
                    </a:p>
                  </a:txBody>
                  <a:tcPr/>
                </a:tc>
                <a:tc>
                  <a:txBody>
                    <a:bodyPr/>
                    <a:lstStyle/>
                    <a:p>
                      <a:pPr algn="ctr"/>
                      <a:r>
                        <a:rPr lang="en-US" dirty="0"/>
                        <a:t>AAAA</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2736596126"/>
                  </a:ext>
                </a:extLst>
              </a:tr>
              <a:tr h="370840">
                <a:tc vMerge="1">
                  <a:txBody>
                    <a:bodyPr/>
                    <a:lstStyle/>
                    <a:p>
                      <a:pPr algn="ctr"/>
                      <a:endParaRPr lang="en-US" dirty="0"/>
                    </a:p>
                  </a:txBody>
                  <a:tcPr/>
                </a:tc>
                <a:tc>
                  <a:txBody>
                    <a:bodyPr/>
                    <a:lstStyle/>
                    <a:p>
                      <a:pPr algn="ctr"/>
                      <a:r>
                        <a:rPr lang="en-US" dirty="0"/>
                        <a:t>4</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33</a:t>
                      </a:r>
                    </a:p>
                  </a:txBody>
                  <a:tcPr marL="9525" marR="9525" marT="9525" marB="0" anchor="b"/>
                </a:tc>
                <a:extLst>
                  <a:ext uri="{0D108BD9-81ED-4DB2-BD59-A6C34878D82A}">
                    <a16:rowId xmlns:a16="http://schemas.microsoft.com/office/drawing/2014/main" val="3019546237"/>
                  </a:ext>
                </a:extLst>
              </a:tr>
              <a:tr h="370840">
                <a:tc vMerge="1">
                  <a:txBody>
                    <a:bodyPr/>
                    <a:lstStyle/>
                    <a:p>
                      <a:pPr algn="ctr"/>
                      <a:endParaRPr lang="en-US" dirty="0"/>
                    </a:p>
                  </a:txBody>
                  <a:tcPr/>
                </a:tc>
                <a:tc>
                  <a:txBody>
                    <a:bodyPr/>
                    <a:lstStyle/>
                    <a:p>
                      <a:pPr algn="ctr"/>
                      <a:r>
                        <a:rPr lang="en-US" dirty="0"/>
                        <a:t>5</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338228824"/>
                  </a:ext>
                </a:extLst>
              </a:tr>
              <a:tr h="370840">
                <a:tc vMerge="1">
                  <a:txBody>
                    <a:bodyPr/>
                    <a:lstStyle/>
                    <a:p>
                      <a:pPr algn="ctr"/>
                      <a:endParaRPr lang="en-US" dirty="0"/>
                    </a:p>
                  </a:txBody>
                  <a:tcPr/>
                </a:tc>
                <a:tc>
                  <a:txBody>
                    <a:bodyPr/>
                    <a:lstStyle/>
                    <a:p>
                      <a:pPr algn="ctr"/>
                      <a:r>
                        <a:rPr lang="en-US" dirty="0"/>
                        <a:t>6</a:t>
                      </a:r>
                    </a:p>
                  </a:txBody>
                  <a:tcPr/>
                </a:tc>
                <a:tc>
                  <a:txBody>
                    <a:bodyPr/>
                    <a:lstStyle/>
                    <a:p>
                      <a:pPr algn="ctr"/>
                      <a:r>
                        <a:rPr lang="en-US" dirty="0"/>
                        <a:t>AAAB</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3399122122"/>
                  </a:ext>
                </a:extLst>
              </a:tr>
              <a:tr h="370840">
                <a:tc rowSpan="2">
                  <a:txBody>
                    <a:bodyPr/>
                    <a:lstStyle/>
                    <a:p>
                      <a:pPr algn="ctr"/>
                      <a:r>
                        <a:rPr lang="en-US"/>
                        <a:t>2</a:t>
                      </a:r>
                      <a:endParaRPr lang="en-US" dirty="0"/>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37</a:t>
                      </a:r>
                    </a:p>
                  </a:txBody>
                  <a:tcPr marL="9525" marR="9525" marT="9525" marB="0" anchor="b"/>
                </a:tc>
                <a:extLst>
                  <a:ext uri="{0D108BD9-81ED-4DB2-BD59-A6C34878D82A}">
                    <a16:rowId xmlns:a16="http://schemas.microsoft.com/office/drawing/2014/main" val="1256640206"/>
                  </a:ext>
                </a:extLst>
              </a:tr>
              <a:tr h="370840">
                <a:tc vMerge="1">
                  <a:txBody>
                    <a:bodyPr/>
                    <a:lstStyle/>
                    <a:p>
                      <a:pPr algn="ctr"/>
                      <a:endParaRPr lang="en-US" dirty="0"/>
                    </a:p>
                  </a:txBody>
                  <a:tcPr/>
                </a:tc>
                <a:tc>
                  <a:txBody>
                    <a:bodyPr/>
                    <a:lstStyle/>
                    <a:p>
                      <a:pPr algn="ctr"/>
                      <a:r>
                        <a:rPr lang="en-US" dirty="0"/>
                        <a:t>2</a:t>
                      </a:r>
                    </a:p>
                  </a:txBody>
                  <a:tcPr/>
                </a:tc>
                <a:tc>
                  <a:txBody>
                    <a:bodyPr/>
                    <a:lstStyle/>
                    <a:p>
                      <a:pPr algn="ctr"/>
                      <a:r>
                        <a:rPr lang="en-US" dirty="0"/>
                        <a:t>AAAA</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27</a:t>
                      </a:r>
                    </a:p>
                  </a:txBody>
                  <a:tcPr marL="9525" marR="9525" marT="9525" marB="0" anchor="b"/>
                </a:tc>
                <a:extLst>
                  <a:ext uri="{0D108BD9-81ED-4DB2-BD59-A6C34878D82A}">
                    <a16:rowId xmlns:a16="http://schemas.microsoft.com/office/drawing/2014/main" val="2123216679"/>
                  </a:ext>
                </a:extLst>
              </a:tr>
              <a:tr h="370840">
                <a:tc>
                  <a:txBody>
                    <a:bodyPr/>
                    <a:lstStyle/>
                    <a:p>
                      <a:pPr algn="ctr"/>
                      <a:r>
                        <a:rPr lang="en-US" dirty="0"/>
                        <a:t>3</a:t>
                      </a:r>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54</a:t>
                      </a:r>
                    </a:p>
                  </a:txBody>
                  <a:tcPr marL="9525" marR="9525" marT="9525" marB="0" anchor="b"/>
                </a:tc>
                <a:extLst>
                  <a:ext uri="{0D108BD9-81ED-4DB2-BD59-A6C34878D82A}">
                    <a16:rowId xmlns:a16="http://schemas.microsoft.com/office/drawing/2014/main" val="3187319"/>
                  </a:ext>
                </a:extLst>
              </a:tr>
              <a:tr h="370840">
                <a:tc>
                  <a:txBody>
                    <a:bodyPr/>
                    <a:lstStyle/>
                    <a:p>
                      <a:pPr algn="ctr"/>
                      <a:r>
                        <a:rPr lang="en-US" dirty="0"/>
                        <a:t>4</a:t>
                      </a:r>
                    </a:p>
                  </a:txBody>
                  <a:tcPr/>
                </a:tc>
                <a:tc>
                  <a:txBody>
                    <a:bodyPr/>
                    <a:lstStyle/>
                    <a:p>
                      <a:pPr algn="ctr"/>
                      <a:r>
                        <a:rPr lang="en-US" dirty="0"/>
                        <a:t>1</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3365752907"/>
                  </a:ext>
                </a:extLst>
              </a:tr>
            </a:tbl>
          </a:graphicData>
        </a:graphic>
      </p:graphicFrame>
      <p:graphicFrame>
        <p:nvGraphicFramePr>
          <p:cNvPr id="6" name="Table 6">
            <a:extLst>
              <a:ext uri="{FF2B5EF4-FFF2-40B4-BE49-F238E27FC236}">
                <a16:creationId xmlns:a16="http://schemas.microsoft.com/office/drawing/2014/main" id="{21A4CEA6-3A50-42FA-80E3-22216E3D290A}"/>
              </a:ext>
            </a:extLst>
          </p:cNvPr>
          <p:cNvGraphicFramePr>
            <a:graphicFrameLocks noGrp="1"/>
          </p:cNvGraphicFramePr>
          <p:nvPr>
            <p:extLst>
              <p:ext uri="{D42A27DB-BD31-4B8C-83A1-F6EECF244321}">
                <p14:modId xmlns:p14="http://schemas.microsoft.com/office/powerpoint/2010/main" val="844051724"/>
              </p:ext>
            </p:extLst>
          </p:nvPr>
        </p:nvGraphicFramePr>
        <p:xfrm>
          <a:off x="7908925" y="2806065"/>
          <a:ext cx="3949700" cy="1854200"/>
        </p:xfrm>
        <a:graphic>
          <a:graphicData uri="http://schemas.openxmlformats.org/drawingml/2006/table">
            <a:tbl>
              <a:tblPr firstRow="1" bandRow="1">
                <a:tableStyleId>{5C22544A-7EE6-4342-B048-85BDC9FD1C3A}</a:tableStyleId>
              </a:tblPr>
              <a:tblGrid>
                <a:gridCol w="1139825">
                  <a:extLst>
                    <a:ext uri="{9D8B030D-6E8A-4147-A177-3AD203B41FA5}">
                      <a16:colId xmlns:a16="http://schemas.microsoft.com/office/drawing/2014/main" val="1339627163"/>
                    </a:ext>
                  </a:extLst>
                </a:gridCol>
                <a:gridCol w="1876425">
                  <a:extLst>
                    <a:ext uri="{9D8B030D-6E8A-4147-A177-3AD203B41FA5}">
                      <a16:colId xmlns:a16="http://schemas.microsoft.com/office/drawing/2014/main" val="2172891087"/>
                    </a:ext>
                  </a:extLst>
                </a:gridCol>
                <a:gridCol w="933450">
                  <a:extLst>
                    <a:ext uri="{9D8B030D-6E8A-4147-A177-3AD203B41FA5}">
                      <a16:colId xmlns:a16="http://schemas.microsoft.com/office/drawing/2014/main" val="1986225839"/>
                    </a:ext>
                  </a:extLst>
                </a:gridCol>
              </a:tblGrid>
              <a:tr h="370840">
                <a:tc>
                  <a:txBody>
                    <a:bodyPr/>
                    <a:lstStyle/>
                    <a:p>
                      <a:r>
                        <a:rPr lang="en-US" dirty="0"/>
                        <a:t>Company </a:t>
                      </a:r>
                    </a:p>
                  </a:txBody>
                  <a:tcPr/>
                </a:tc>
                <a:tc>
                  <a:txBody>
                    <a:bodyPr/>
                    <a:lstStyle/>
                    <a:p>
                      <a:r>
                        <a:rPr lang="en-US" dirty="0"/>
                        <a:t>Sampling Stratum</a:t>
                      </a:r>
                    </a:p>
                  </a:txBody>
                  <a:tcPr/>
                </a:tc>
                <a:tc>
                  <a:txBody>
                    <a:bodyPr/>
                    <a:lstStyle/>
                    <a:p>
                      <a:r>
                        <a:rPr lang="en-US" dirty="0" err="1"/>
                        <a:t>MOS</a:t>
                      </a:r>
                      <a:r>
                        <a:rPr lang="en-US" baseline="-25000" dirty="0" err="1"/>
                        <a:t>c</a:t>
                      </a:r>
                      <a:endParaRPr lang="en-US" dirty="0"/>
                    </a:p>
                  </a:txBody>
                  <a:tcPr/>
                </a:tc>
                <a:extLst>
                  <a:ext uri="{0D108BD9-81ED-4DB2-BD59-A6C34878D82A}">
                    <a16:rowId xmlns:a16="http://schemas.microsoft.com/office/drawing/2014/main" val="734432307"/>
                  </a:ext>
                </a:extLst>
              </a:tr>
              <a:tr h="370840">
                <a:tc>
                  <a:txBody>
                    <a:bodyPr/>
                    <a:lstStyle/>
                    <a:p>
                      <a:r>
                        <a:rPr lang="en-US" dirty="0"/>
                        <a:t>1</a:t>
                      </a:r>
                    </a:p>
                  </a:txBody>
                  <a:tcPr/>
                </a:tc>
                <a:tc>
                  <a:txBody>
                    <a:bodyPr/>
                    <a:lstStyle/>
                    <a:p>
                      <a:r>
                        <a:rPr lang="en-US" dirty="0"/>
                        <a:t>2 Industries</a:t>
                      </a:r>
                    </a:p>
                  </a:txBody>
                  <a:tcPr/>
                </a:tc>
                <a:tc>
                  <a:txBody>
                    <a:bodyPr/>
                    <a:lstStyle/>
                    <a:p>
                      <a:pPr algn="ctr" fontAlgn="b"/>
                      <a:r>
                        <a:rPr lang="en-US" sz="1800" b="0" i="0" u="none" strike="noStrike">
                          <a:solidFill>
                            <a:srgbClr val="000000"/>
                          </a:solidFill>
                          <a:effectLst/>
                          <a:latin typeface="Calibri" panose="020F0502020204030204" pitchFamily="34" charset="0"/>
                        </a:rPr>
                        <a:t>181</a:t>
                      </a:r>
                    </a:p>
                  </a:txBody>
                  <a:tcPr marL="9525" marR="9525" marT="9525" marB="0" anchor="b"/>
                </a:tc>
                <a:extLst>
                  <a:ext uri="{0D108BD9-81ED-4DB2-BD59-A6C34878D82A}">
                    <a16:rowId xmlns:a16="http://schemas.microsoft.com/office/drawing/2014/main" val="3526024481"/>
                  </a:ext>
                </a:extLst>
              </a:tr>
              <a:tr h="370840">
                <a:tc>
                  <a:txBody>
                    <a:bodyPr/>
                    <a:lstStyle/>
                    <a:p>
                      <a:r>
                        <a:rPr lang="en-US" dirty="0"/>
                        <a:t>2</a:t>
                      </a:r>
                    </a:p>
                  </a:txBody>
                  <a:tcPr/>
                </a:tc>
                <a:tc>
                  <a:txBody>
                    <a:bodyPr/>
                    <a:lstStyle/>
                    <a:p>
                      <a:r>
                        <a:rPr lang="en-US" dirty="0"/>
                        <a:t>&gt; 1 State</a:t>
                      </a:r>
                    </a:p>
                  </a:txBody>
                  <a:tcPr/>
                </a:tc>
                <a:tc>
                  <a:txBody>
                    <a:bodyPr/>
                    <a:lstStyle/>
                    <a:p>
                      <a:pPr algn="ctr" fontAlgn="b"/>
                      <a:r>
                        <a:rPr lang="en-US" sz="1800" b="0" i="0" u="none" strike="noStrike">
                          <a:solidFill>
                            <a:srgbClr val="000000"/>
                          </a:solidFill>
                          <a:effectLst/>
                          <a:latin typeface="Calibri" panose="020F0502020204030204" pitchFamily="34" charset="0"/>
                        </a:rPr>
                        <a:t>64</a:t>
                      </a:r>
                    </a:p>
                  </a:txBody>
                  <a:tcPr marL="9525" marR="9525" marT="9525" marB="0" anchor="b"/>
                </a:tc>
                <a:extLst>
                  <a:ext uri="{0D108BD9-81ED-4DB2-BD59-A6C34878D82A}">
                    <a16:rowId xmlns:a16="http://schemas.microsoft.com/office/drawing/2014/main" val="1353435720"/>
                  </a:ext>
                </a:extLst>
              </a:tr>
              <a:tr h="370840">
                <a:tc>
                  <a:txBody>
                    <a:bodyPr/>
                    <a:lstStyle/>
                    <a:p>
                      <a:r>
                        <a:rPr lang="en-US" dirty="0"/>
                        <a:t>3</a:t>
                      </a:r>
                    </a:p>
                  </a:txBody>
                  <a:tcPr/>
                </a:tc>
                <a:tc>
                  <a:txBody>
                    <a:bodyPr/>
                    <a:lstStyle/>
                    <a:p>
                      <a:r>
                        <a:rPr lang="en-US" dirty="0"/>
                        <a:t>AAAA_MO</a:t>
                      </a:r>
                    </a:p>
                  </a:txBody>
                  <a:tcPr/>
                </a:tc>
                <a:tc>
                  <a:txBody>
                    <a:bodyPr/>
                    <a:lstStyle/>
                    <a:p>
                      <a:pPr algn="ctr" fontAlgn="b"/>
                      <a:r>
                        <a:rPr lang="en-US" sz="1800" b="0" i="0" u="none" strike="noStrike">
                          <a:solidFill>
                            <a:srgbClr val="000000"/>
                          </a:solidFill>
                          <a:effectLst/>
                          <a:latin typeface="Calibri" panose="020F0502020204030204" pitchFamily="34" charset="0"/>
                        </a:rPr>
                        <a:t>54</a:t>
                      </a:r>
                    </a:p>
                  </a:txBody>
                  <a:tcPr marL="9525" marR="9525" marT="9525" marB="0" anchor="b"/>
                </a:tc>
                <a:extLst>
                  <a:ext uri="{0D108BD9-81ED-4DB2-BD59-A6C34878D82A}">
                    <a16:rowId xmlns:a16="http://schemas.microsoft.com/office/drawing/2014/main" val="3465927933"/>
                  </a:ext>
                </a:extLst>
              </a:tr>
              <a:tr h="370840">
                <a:tc>
                  <a:txBody>
                    <a:bodyPr/>
                    <a:lstStyle/>
                    <a:p>
                      <a:r>
                        <a:rPr lang="en-US" dirty="0"/>
                        <a:t>4</a:t>
                      </a:r>
                    </a:p>
                  </a:txBody>
                  <a:tcPr/>
                </a:tc>
                <a:tc>
                  <a:txBody>
                    <a:bodyPr/>
                    <a:lstStyle/>
                    <a:p>
                      <a:r>
                        <a:rPr lang="en-US" dirty="0"/>
                        <a:t>AAAB_MO</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2720523298"/>
                  </a:ext>
                </a:extLst>
              </a:tr>
            </a:tbl>
          </a:graphicData>
        </a:graphic>
      </p:graphicFrame>
      <p:sp>
        <p:nvSpPr>
          <p:cNvPr id="8" name="Arrow: Right 7">
            <a:extLst>
              <a:ext uri="{FF2B5EF4-FFF2-40B4-BE49-F238E27FC236}">
                <a16:creationId xmlns:a16="http://schemas.microsoft.com/office/drawing/2014/main" id="{E1EB6A04-C886-4E8F-9744-869B672F6568}"/>
              </a:ext>
            </a:extLst>
          </p:cNvPr>
          <p:cNvSpPr/>
          <p:nvPr/>
        </p:nvSpPr>
        <p:spPr>
          <a:xfrm>
            <a:off x="7361237" y="2944368"/>
            <a:ext cx="4254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C9CD85-CC61-4B61-A817-6EA5B4EF9BFA}"/>
              </a:ext>
            </a:extLst>
          </p:cNvPr>
          <p:cNvSpPr txBox="1"/>
          <p:nvPr/>
        </p:nvSpPr>
        <p:spPr>
          <a:xfrm>
            <a:off x="7786687" y="2188230"/>
            <a:ext cx="4230774" cy="523220"/>
          </a:xfrm>
          <a:prstGeom prst="rect">
            <a:avLst/>
          </a:prstGeom>
          <a:noFill/>
        </p:spPr>
        <p:txBody>
          <a:bodyPr wrap="none" rtlCol="0">
            <a:spAutoFit/>
          </a:bodyPr>
          <a:lstStyle/>
          <a:p>
            <a:r>
              <a:rPr lang="en-US" sz="2800" dirty="0"/>
              <a:t>Sampling &amp; Allocation Units</a:t>
            </a:r>
          </a:p>
        </p:txBody>
      </p:sp>
      <p:sp>
        <p:nvSpPr>
          <p:cNvPr id="10" name="TextBox 9">
            <a:extLst>
              <a:ext uri="{FF2B5EF4-FFF2-40B4-BE49-F238E27FC236}">
                <a16:creationId xmlns:a16="http://schemas.microsoft.com/office/drawing/2014/main" id="{599F5668-0A9B-4F1A-AD73-18B86133BF89}"/>
              </a:ext>
            </a:extLst>
          </p:cNvPr>
          <p:cNvSpPr txBox="1"/>
          <p:nvPr/>
        </p:nvSpPr>
        <p:spPr>
          <a:xfrm>
            <a:off x="287338" y="1820983"/>
            <a:ext cx="428625" cy="2246769"/>
          </a:xfrm>
          <a:prstGeom prst="rect">
            <a:avLst/>
          </a:prstGeom>
          <a:noFill/>
        </p:spPr>
        <p:txBody>
          <a:bodyPr wrap="square" rtlCol="0">
            <a:spAutoFit/>
          </a:bodyPr>
          <a:lstStyle/>
          <a:p>
            <a:r>
              <a:rPr lang="en-US" sz="2800" dirty="0"/>
              <a:t>FRAME</a:t>
            </a:r>
          </a:p>
        </p:txBody>
      </p:sp>
    </p:spTree>
    <p:extLst>
      <p:ext uri="{BB962C8B-B14F-4D97-AF65-F5344CB8AC3E}">
        <p14:creationId xmlns:p14="http://schemas.microsoft.com/office/powerpoint/2010/main" val="345012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130E-839B-402E-8921-A2005E6AE9DC}"/>
              </a:ext>
            </a:extLst>
          </p:cNvPr>
          <p:cNvSpPr>
            <a:spLocks noGrp="1"/>
          </p:cNvSpPr>
          <p:nvPr>
            <p:ph type="title"/>
          </p:nvPr>
        </p:nvSpPr>
        <p:spPr>
          <a:xfrm>
            <a:off x="838200" y="55562"/>
            <a:ext cx="10515600" cy="1325563"/>
          </a:xfrm>
        </p:spPr>
        <p:txBody>
          <a:bodyPr/>
          <a:lstStyle/>
          <a:p>
            <a:r>
              <a:rPr lang="en-US" dirty="0"/>
              <a:t>Step 1b:  </a:t>
            </a:r>
            <a:br>
              <a:rPr lang="en-US" dirty="0"/>
            </a:br>
            <a:r>
              <a:rPr lang="en-US" dirty="0"/>
              <a:t>Create National Estimate Pseudo Units</a:t>
            </a:r>
          </a:p>
        </p:txBody>
      </p:sp>
      <p:graphicFrame>
        <p:nvGraphicFramePr>
          <p:cNvPr id="5" name="Table 5">
            <a:extLst>
              <a:ext uri="{FF2B5EF4-FFF2-40B4-BE49-F238E27FC236}">
                <a16:creationId xmlns:a16="http://schemas.microsoft.com/office/drawing/2014/main" id="{CDB4127A-74A3-417B-B3A7-BF2F1483B138}"/>
              </a:ext>
            </a:extLst>
          </p:cNvPr>
          <p:cNvGraphicFramePr>
            <a:graphicFrameLocks noGrp="1"/>
          </p:cNvGraphicFramePr>
          <p:nvPr>
            <p:ph idx="1"/>
            <p:extLst>
              <p:ext uri="{D42A27DB-BD31-4B8C-83A1-F6EECF244321}">
                <p14:modId xmlns:p14="http://schemas.microsoft.com/office/powerpoint/2010/main" val="800294803"/>
              </p:ext>
            </p:extLst>
          </p:nvPr>
        </p:nvGraphicFramePr>
        <p:xfrm>
          <a:off x="838200" y="1654175"/>
          <a:ext cx="6400800" cy="434848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4183550912"/>
                    </a:ext>
                  </a:extLst>
                </a:gridCol>
                <a:gridCol w="1280160">
                  <a:extLst>
                    <a:ext uri="{9D8B030D-6E8A-4147-A177-3AD203B41FA5}">
                      <a16:colId xmlns:a16="http://schemas.microsoft.com/office/drawing/2014/main" val="3616761435"/>
                    </a:ext>
                  </a:extLst>
                </a:gridCol>
                <a:gridCol w="1280160">
                  <a:extLst>
                    <a:ext uri="{9D8B030D-6E8A-4147-A177-3AD203B41FA5}">
                      <a16:colId xmlns:a16="http://schemas.microsoft.com/office/drawing/2014/main" val="680908156"/>
                    </a:ext>
                  </a:extLst>
                </a:gridCol>
                <a:gridCol w="1280160">
                  <a:extLst>
                    <a:ext uri="{9D8B030D-6E8A-4147-A177-3AD203B41FA5}">
                      <a16:colId xmlns:a16="http://schemas.microsoft.com/office/drawing/2014/main" val="1877480698"/>
                    </a:ext>
                  </a:extLst>
                </a:gridCol>
                <a:gridCol w="1280160">
                  <a:extLst>
                    <a:ext uri="{9D8B030D-6E8A-4147-A177-3AD203B41FA5}">
                      <a16:colId xmlns:a16="http://schemas.microsoft.com/office/drawing/2014/main" val="895154183"/>
                    </a:ext>
                  </a:extLst>
                </a:gridCol>
              </a:tblGrid>
              <a:tr h="370840">
                <a:tc>
                  <a:txBody>
                    <a:bodyPr/>
                    <a:lstStyle/>
                    <a:p>
                      <a:pPr algn="ctr"/>
                      <a:r>
                        <a:rPr lang="en-US" dirty="0"/>
                        <a:t>Company</a:t>
                      </a:r>
                    </a:p>
                  </a:txBody>
                  <a:tcPr/>
                </a:tc>
                <a:tc>
                  <a:txBody>
                    <a:bodyPr/>
                    <a:lstStyle/>
                    <a:p>
                      <a:pPr algn="ctr"/>
                      <a:r>
                        <a:rPr lang="en-US" dirty="0"/>
                        <a:t>Establish-</a:t>
                      </a:r>
                      <a:r>
                        <a:rPr lang="en-US" dirty="0" err="1"/>
                        <a:t>ment</a:t>
                      </a:r>
                      <a:endParaRPr lang="en-US" dirty="0"/>
                    </a:p>
                  </a:txBody>
                  <a:tcPr/>
                </a:tc>
                <a:tc>
                  <a:txBody>
                    <a:bodyPr/>
                    <a:lstStyle/>
                    <a:p>
                      <a:pPr algn="ctr"/>
                      <a:r>
                        <a:rPr lang="en-US" dirty="0"/>
                        <a:t>Industry</a:t>
                      </a:r>
                    </a:p>
                  </a:txBody>
                  <a:tcPr/>
                </a:tc>
                <a:tc>
                  <a:txBody>
                    <a:bodyPr/>
                    <a:lstStyle/>
                    <a:p>
                      <a:pPr algn="ctr"/>
                      <a:r>
                        <a:rPr lang="en-US" dirty="0"/>
                        <a:t>State</a:t>
                      </a:r>
                    </a:p>
                  </a:txBody>
                  <a:tcPr/>
                </a:tc>
                <a:tc>
                  <a:txBody>
                    <a:bodyPr/>
                    <a:lstStyle/>
                    <a:p>
                      <a:pPr algn="ctr"/>
                      <a:r>
                        <a:rPr lang="en-US" dirty="0" err="1"/>
                        <a:t>MOS</a:t>
                      </a:r>
                      <a:r>
                        <a:rPr lang="en-US" baseline="-25000" dirty="0" err="1"/>
                        <a:t>ic</a:t>
                      </a:r>
                      <a:endParaRPr lang="en-US" dirty="0"/>
                    </a:p>
                  </a:txBody>
                  <a:tcPr/>
                </a:tc>
                <a:extLst>
                  <a:ext uri="{0D108BD9-81ED-4DB2-BD59-A6C34878D82A}">
                    <a16:rowId xmlns:a16="http://schemas.microsoft.com/office/drawing/2014/main" val="1083697159"/>
                  </a:ext>
                </a:extLst>
              </a:tr>
              <a:tr h="370840">
                <a:tc rowSpan="6">
                  <a:txBody>
                    <a:bodyPr/>
                    <a:lstStyle/>
                    <a:p>
                      <a:pPr algn="ctr"/>
                      <a:r>
                        <a:rPr lang="en-US" dirty="0"/>
                        <a:t>1</a:t>
                      </a:r>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56</a:t>
                      </a:r>
                    </a:p>
                  </a:txBody>
                  <a:tcPr marL="9525" marR="9525" marT="9525" marB="0" anchor="b"/>
                </a:tc>
                <a:extLst>
                  <a:ext uri="{0D108BD9-81ED-4DB2-BD59-A6C34878D82A}">
                    <a16:rowId xmlns:a16="http://schemas.microsoft.com/office/drawing/2014/main" val="4208233779"/>
                  </a:ext>
                </a:extLst>
              </a:tr>
              <a:tr h="370840">
                <a:tc vMerge="1">
                  <a:txBody>
                    <a:bodyPr/>
                    <a:lstStyle/>
                    <a:p>
                      <a:pPr algn="ctr"/>
                      <a:endParaRPr lang="en-US" dirty="0"/>
                    </a:p>
                  </a:txBody>
                  <a:tcPr/>
                </a:tc>
                <a:tc>
                  <a:txBody>
                    <a:bodyPr/>
                    <a:lstStyle/>
                    <a:p>
                      <a:pPr algn="ctr"/>
                      <a:r>
                        <a:rPr lang="en-US" dirty="0"/>
                        <a:t>2</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765416175"/>
                  </a:ext>
                </a:extLst>
              </a:tr>
              <a:tr h="370840">
                <a:tc vMerge="1">
                  <a:txBody>
                    <a:bodyPr/>
                    <a:lstStyle/>
                    <a:p>
                      <a:pPr algn="ctr"/>
                      <a:endParaRPr lang="en-US" dirty="0"/>
                    </a:p>
                  </a:txBody>
                  <a:tcPr/>
                </a:tc>
                <a:tc>
                  <a:txBody>
                    <a:bodyPr/>
                    <a:lstStyle/>
                    <a:p>
                      <a:pPr algn="ctr"/>
                      <a:r>
                        <a:rPr lang="en-US" dirty="0"/>
                        <a:t>3</a:t>
                      </a:r>
                    </a:p>
                  </a:txBody>
                  <a:tcPr/>
                </a:tc>
                <a:tc>
                  <a:txBody>
                    <a:bodyPr/>
                    <a:lstStyle/>
                    <a:p>
                      <a:pPr algn="ctr"/>
                      <a:r>
                        <a:rPr lang="en-US" dirty="0"/>
                        <a:t>AAAA</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2736596126"/>
                  </a:ext>
                </a:extLst>
              </a:tr>
              <a:tr h="370840">
                <a:tc vMerge="1">
                  <a:txBody>
                    <a:bodyPr/>
                    <a:lstStyle/>
                    <a:p>
                      <a:pPr algn="ctr"/>
                      <a:endParaRPr lang="en-US" dirty="0"/>
                    </a:p>
                  </a:txBody>
                  <a:tcPr/>
                </a:tc>
                <a:tc>
                  <a:txBody>
                    <a:bodyPr/>
                    <a:lstStyle/>
                    <a:p>
                      <a:pPr algn="ctr"/>
                      <a:r>
                        <a:rPr lang="en-US" dirty="0"/>
                        <a:t>4</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33</a:t>
                      </a:r>
                    </a:p>
                  </a:txBody>
                  <a:tcPr marL="9525" marR="9525" marT="9525" marB="0" anchor="b"/>
                </a:tc>
                <a:extLst>
                  <a:ext uri="{0D108BD9-81ED-4DB2-BD59-A6C34878D82A}">
                    <a16:rowId xmlns:a16="http://schemas.microsoft.com/office/drawing/2014/main" val="3019546237"/>
                  </a:ext>
                </a:extLst>
              </a:tr>
              <a:tr h="370840">
                <a:tc vMerge="1">
                  <a:txBody>
                    <a:bodyPr/>
                    <a:lstStyle/>
                    <a:p>
                      <a:pPr algn="ctr"/>
                      <a:endParaRPr lang="en-US" dirty="0"/>
                    </a:p>
                  </a:txBody>
                  <a:tcPr/>
                </a:tc>
                <a:tc>
                  <a:txBody>
                    <a:bodyPr/>
                    <a:lstStyle/>
                    <a:p>
                      <a:pPr algn="ctr"/>
                      <a:r>
                        <a:rPr lang="en-US" dirty="0"/>
                        <a:t>5</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338228824"/>
                  </a:ext>
                </a:extLst>
              </a:tr>
              <a:tr h="370840">
                <a:tc vMerge="1">
                  <a:txBody>
                    <a:bodyPr/>
                    <a:lstStyle/>
                    <a:p>
                      <a:pPr algn="ctr"/>
                      <a:endParaRPr lang="en-US" dirty="0"/>
                    </a:p>
                  </a:txBody>
                  <a:tcPr/>
                </a:tc>
                <a:tc>
                  <a:txBody>
                    <a:bodyPr/>
                    <a:lstStyle/>
                    <a:p>
                      <a:pPr algn="ctr"/>
                      <a:r>
                        <a:rPr lang="en-US" dirty="0"/>
                        <a:t>6</a:t>
                      </a:r>
                    </a:p>
                  </a:txBody>
                  <a:tcPr/>
                </a:tc>
                <a:tc>
                  <a:txBody>
                    <a:bodyPr/>
                    <a:lstStyle/>
                    <a:p>
                      <a:pPr algn="ctr"/>
                      <a:r>
                        <a:rPr lang="en-US" dirty="0"/>
                        <a:t>AAAB</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3399122122"/>
                  </a:ext>
                </a:extLst>
              </a:tr>
              <a:tr h="370840">
                <a:tc rowSpan="2">
                  <a:txBody>
                    <a:bodyPr/>
                    <a:lstStyle/>
                    <a:p>
                      <a:pPr algn="ctr"/>
                      <a:r>
                        <a:rPr lang="en-US"/>
                        <a:t>2</a:t>
                      </a:r>
                      <a:endParaRPr lang="en-US" dirty="0"/>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37</a:t>
                      </a:r>
                    </a:p>
                  </a:txBody>
                  <a:tcPr marL="9525" marR="9525" marT="9525" marB="0" anchor="b"/>
                </a:tc>
                <a:extLst>
                  <a:ext uri="{0D108BD9-81ED-4DB2-BD59-A6C34878D82A}">
                    <a16:rowId xmlns:a16="http://schemas.microsoft.com/office/drawing/2014/main" val="1256640206"/>
                  </a:ext>
                </a:extLst>
              </a:tr>
              <a:tr h="370840">
                <a:tc vMerge="1">
                  <a:txBody>
                    <a:bodyPr/>
                    <a:lstStyle/>
                    <a:p>
                      <a:pPr algn="ctr"/>
                      <a:endParaRPr lang="en-US" dirty="0"/>
                    </a:p>
                  </a:txBody>
                  <a:tcPr/>
                </a:tc>
                <a:tc>
                  <a:txBody>
                    <a:bodyPr/>
                    <a:lstStyle/>
                    <a:p>
                      <a:pPr algn="ctr"/>
                      <a:r>
                        <a:rPr lang="en-US" dirty="0"/>
                        <a:t>2</a:t>
                      </a:r>
                    </a:p>
                  </a:txBody>
                  <a:tcPr/>
                </a:tc>
                <a:tc>
                  <a:txBody>
                    <a:bodyPr/>
                    <a:lstStyle/>
                    <a:p>
                      <a:pPr algn="ctr"/>
                      <a:r>
                        <a:rPr lang="en-US" dirty="0"/>
                        <a:t>AAAA</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27</a:t>
                      </a:r>
                    </a:p>
                  </a:txBody>
                  <a:tcPr marL="9525" marR="9525" marT="9525" marB="0" anchor="b"/>
                </a:tc>
                <a:extLst>
                  <a:ext uri="{0D108BD9-81ED-4DB2-BD59-A6C34878D82A}">
                    <a16:rowId xmlns:a16="http://schemas.microsoft.com/office/drawing/2014/main" val="2123216679"/>
                  </a:ext>
                </a:extLst>
              </a:tr>
              <a:tr h="370840">
                <a:tc>
                  <a:txBody>
                    <a:bodyPr/>
                    <a:lstStyle/>
                    <a:p>
                      <a:pPr algn="ctr"/>
                      <a:r>
                        <a:rPr lang="en-US" dirty="0"/>
                        <a:t>3</a:t>
                      </a:r>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54</a:t>
                      </a:r>
                    </a:p>
                  </a:txBody>
                  <a:tcPr marL="9525" marR="9525" marT="9525" marB="0" anchor="b"/>
                </a:tc>
                <a:extLst>
                  <a:ext uri="{0D108BD9-81ED-4DB2-BD59-A6C34878D82A}">
                    <a16:rowId xmlns:a16="http://schemas.microsoft.com/office/drawing/2014/main" val="3187319"/>
                  </a:ext>
                </a:extLst>
              </a:tr>
              <a:tr h="370840">
                <a:tc>
                  <a:txBody>
                    <a:bodyPr/>
                    <a:lstStyle/>
                    <a:p>
                      <a:pPr algn="ctr"/>
                      <a:r>
                        <a:rPr lang="en-US" dirty="0"/>
                        <a:t>4</a:t>
                      </a:r>
                    </a:p>
                  </a:txBody>
                  <a:tcPr/>
                </a:tc>
                <a:tc>
                  <a:txBody>
                    <a:bodyPr/>
                    <a:lstStyle/>
                    <a:p>
                      <a:pPr algn="ctr"/>
                      <a:r>
                        <a:rPr lang="en-US" dirty="0"/>
                        <a:t>1</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3365752907"/>
                  </a:ext>
                </a:extLst>
              </a:tr>
            </a:tbl>
          </a:graphicData>
        </a:graphic>
      </p:graphicFrame>
      <p:graphicFrame>
        <p:nvGraphicFramePr>
          <p:cNvPr id="6" name="Table 6">
            <a:extLst>
              <a:ext uri="{FF2B5EF4-FFF2-40B4-BE49-F238E27FC236}">
                <a16:creationId xmlns:a16="http://schemas.microsoft.com/office/drawing/2014/main" id="{21A4CEA6-3A50-42FA-80E3-22216E3D290A}"/>
              </a:ext>
            </a:extLst>
          </p:cNvPr>
          <p:cNvGraphicFramePr>
            <a:graphicFrameLocks noGrp="1"/>
          </p:cNvGraphicFramePr>
          <p:nvPr>
            <p:extLst>
              <p:ext uri="{D42A27DB-BD31-4B8C-83A1-F6EECF244321}">
                <p14:modId xmlns:p14="http://schemas.microsoft.com/office/powerpoint/2010/main" val="2654581358"/>
              </p:ext>
            </p:extLst>
          </p:nvPr>
        </p:nvGraphicFramePr>
        <p:xfrm>
          <a:off x="7805265" y="2806065"/>
          <a:ext cx="4053360" cy="2494280"/>
        </p:xfrm>
        <a:graphic>
          <a:graphicData uri="http://schemas.openxmlformats.org/drawingml/2006/table">
            <a:tbl>
              <a:tblPr firstRow="1" bandRow="1">
                <a:tableStyleId>{5C22544A-7EE6-4342-B048-85BDC9FD1C3A}</a:tableStyleId>
              </a:tblPr>
              <a:tblGrid>
                <a:gridCol w="957735">
                  <a:extLst>
                    <a:ext uri="{9D8B030D-6E8A-4147-A177-3AD203B41FA5}">
                      <a16:colId xmlns:a16="http://schemas.microsoft.com/office/drawing/2014/main" val="1131278824"/>
                    </a:ext>
                  </a:extLst>
                </a:gridCol>
                <a:gridCol w="1091754">
                  <a:extLst>
                    <a:ext uri="{9D8B030D-6E8A-4147-A177-3AD203B41FA5}">
                      <a16:colId xmlns:a16="http://schemas.microsoft.com/office/drawing/2014/main" val="1339627163"/>
                    </a:ext>
                  </a:extLst>
                </a:gridCol>
                <a:gridCol w="1260460">
                  <a:extLst>
                    <a:ext uri="{9D8B030D-6E8A-4147-A177-3AD203B41FA5}">
                      <a16:colId xmlns:a16="http://schemas.microsoft.com/office/drawing/2014/main" val="2172891087"/>
                    </a:ext>
                  </a:extLst>
                </a:gridCol>
                <a:gridCol w="743411">
                  <a:extLst>
                    <a:ext uri="{9D8B030D-6E8A-4147-A177-3AD203B41FA5}">
                      <a16:colId xmlns:a16="http://schemas.microsoft.com/office/drawing/2014/main" val="1986225839"/>
                    </a:ext>
                  </a:extLst>
                </a:gridCol>
              </a:tblGrid>
              <a:tr h="370840">
                <a:tc>
                  <a:txBody>
                    <a:bodyPr/>
                    <a:lstStyle/>
                    <a:p>
                      <a:pPr algn="ctr"/>
                      <a:r>
                        <a:rPr lang="en-US" dirty="0"/>
                        <a:t>Unit</a:t>
                      </a:r>
                    </a:p>
                  </a:txBody>
                  <a:tcPr/>
                </a:tc>
                <a:tc>
                  <a:txBody>
                    <a:bodyPr/>
                    <a:lstStyle/>
                    <a:p>
                      <a:pPr algn="ctr"/>
                      <a:r>
                        <a:rPr lang="en-US" dirty="0"/>
                        <a:t>Company </a:t>
                      </a:r>
                    </a:p>
                  </a:txBody>
                  <a:tcPr/>
                </a:tc>
                <a:tc>
                  <a:txBody>
                    <a:bodyPr/>
                    <a:lstStyle/>
                    <a:p>
                      <a:pPr algn="ctr"/>
                      <a:r>
                        <a:rPr lang="en-US" dirty="0"/>
                        <a:t>“Sampling Stratum”</a:t>
                      </a:r>
                    </a:p>
                  </a:txBody>
                  <a:tcPr/>
                </a:tc>
                <a:tc>
                  <a:txBody>
                    <a:bodyPr/>
                    <a:lstStyle/>
                    <a:p>
                      <a:pPr algn="ctr"/>
                      <a:r>
                        <a:rPr lang="en-US" dirty="0"/>
                        <a:t>MOS</a:t>
                      </a:r>
                    </a:p>
                  </a:txBody>
                  <a:tcPr/>
                </a:tc>
                <a:extLst>
                  <a:ext uri="{0D108BD9-81ED-4DB2-BD59-A6C34878D82A}">
                    <a16:rowId xmlns:a16="http://schemas.microsoft.com/office/drawing/2014/main" val="734432307"/>
                  </a:ext>
                </a:extLst>
              </a:tr>
              <a:tr h="370840">
                <a:tc>
                  <a:txBody>
                    <a:bodyPr/>
                    <a:lstStyle/>
                    <a:p>
                      <a:pPr algn="ctr"/>
                      <a:r>
                        <a:rPr lang="en-US" dirty="0"/>
                        <a:t>1_AAAA</a:t>
                      </a:r>
                    </a:p>
                  </a:txBody>
                  <a:tcPr/>
                </a:tc>
                <a:tc>
                  <a:txBody>
                    <a:bodyPr/>
                    <a:lstStyle/>
                    <a:p>
                      <a:pPr algn="ctr"/>
                      <a:r>
                        <a:rPr lang="en-US" dirty="0"/>
                        <a:t>1</a:t>
                      </a:r>
                    </a:p>
                  </a:txBody>
                  <a:tcPr/>
                </a:tc>
                <a:tc>
                  <a:txBody>
                    <a:bodyPr/>
                    <a:lstStyle/>
                    <a:p>
                      <a:pPr algn="ctr"/>
                      <a:r>
                        <a:rPr lang="en-US" dirty="0"/>
                        <a:t>AAAA</a:t>
                      </a:r>
                    </a:p>
                  </a:txBody>
                  <a:tcPr/>
                </a:tc>
                <a:tc>
                  <a:txBody>
                    <a:bodyPr/>
                    <a:lstStyle/>
                    <a:p>
                      <a:pPr algn="ctr" fontAlgn="b"/>
                      <a:r>
                        <a:rPr lang="en-US" sz="1800" b="0" i="0" u="none" strike="noStrike">
                          <a:solidFill>
                            <a:srgbClr val="000000"/>
                          </a:solidFill>
                          <a:effectLst/>
                          <a:latin typeface="Calibri" panose="020F0502020204030204" pitchFamily="34" charset="0"/>
                        </a:rPr>
                        <a:t>104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024481"/>
                  </a:ext>
                </a:extLst>
              </a:tr>
              <a:tr h="370840">
                <a:tc>
                  <a:txBody>
                    <a:bodyPr/>
                    <a:lstStyle/>
                    <a:p>
                      <a:pPr algn="ctr"/>
                      <a:r>
                        <a:rPr lang="en-US" dirty="0"/>
                        <a:t>1_AAAB</a:t>
                      </a:r>
                    </a:p>
                  </a:txBody>
                  <a:tcPr/>
                </a:tc>
                <a:tc>
                  <a:txBody>
                    <a:bodyPr/>
                    <a:lstStyle/>
                    <a:p>
                      <a:pPr algn="ctr"/>
                      <a:r>
                        <a:rPr lang="en-US" dirty="0"/>
                        <a:t>1</a:t>
                      </a:r>
                    </a:p>
                  </a:txBody>
                  <a:tcPr/>
                </a:tc>
                <a:tc>
                  <a:txBody>
                    <a:bodyPr/>
                    <a:lstStyle/>
                    <a:p>
                      <a:pPr algn="ctr"/>
                      <a:r>
                        <a:rPr lang="en-US" dirty="0"/>
                        <a:t>AAAB</a:t>
                      </a:r>
                    </a:p>
                  </a:txBody>
                  <a:tcPr/>
                </a:tc>
                <a:tc>
                  <a:txBody>
                    <a:bodyPr/>
                    <a:lstStyle/>
                    <a:p>
                      <a:pPr algn="ctr" fontAlgn="b"/>
                      <a:r>
                        <a:rPr lang="en-US" sz="1800" b="0" i="0" u="none" strike="noStrike" dirty="0">
                          <a:solidFill>
                            <a:srgbClr val="000000"/>
                          </a:solidFill>
                          <a:effectLst/>
                          <a:latin typeface="Calibri" panose="020F0502020204030204" pitchFamily="34" charset="0"/>
                        </a:rPr>
                        <a:t>77</a:t>
                      </a:r>
                    </a:p>
                  </a:txBody>
                  <a:tcPr marL="9525" marR="9525" marT="9525" marB="0" anchor="b"/>
                </a:tc>
                <a:extLst>
                  <a:ext uri="{0D108BD9-81ED-4DB2-BD59-A6C34878D82A}">
                    <a16:rowId xmlns:a16="http://schemas.microsoft.com/office/drawing/2014/main" val="1353435720"/>
                  </a:ext>
                </a:extLst>
              </a:tr>
              <a:tr h="370840">
                <a:tc>
                  <a:txBody>
                    <a:bodyPr/>
                    <a:lstStyle/>
                    <a:p>
                      <a:pPr algn="ctr"/>
                      <a:r>
                        <a:rPr lang="en-US" dirty="0"/>
                        <a:t>2_AAAA</a:t>
                      </a:r>
                    </a:p>
                  </a:txBody>
                  <a:tcPr/>
                </a:tc>
                <a:tc>
                  <a:txBody>
                    <a:bodyPr/>
                    <a:lstStyle/>
                    <a:p>
                      <a:pPr algn="ctr"/>
                      <a:r>
                        <a:rPr lang="en-US" dirty="0"/>
                        <a:t>2</a:t>
                      </a:r>
                    </a:p>
                  </a:txBody>
                  <a:tcPr/>
                </a:tc>
                <a:tc>
                  <a:txBody>
                    <a:bodyPr/>
                    <a:lstStyle/>
                    <a:p>
                      <a:pPr algn="ctr"/>
                      <a:r>
                        <a:rPr lang="en-US" dirty="0"/>
                        <a:t>AAAA</a:t>
                      </a:r>
                    </a:p>
                  </a:txBody>
                  <a:tcPr/>
                </a:tc>
                <a:tc>
                  <a:txBody>
                    <a:bodyPr/>
                    <a:lstStyle/>
                    <a:p>
                      <a:pPr algn="ctr" fontAlgn="b"/>
                      <a:r>
                        <a:rPr lang="en-US" sz="1800" b="0" i="0" u="none" strike="noStrike" dirty="0">
                          <a:solidFill>
                            <a:srgbClr val="000000"/>
                          </a:solidFill>
                          <a:effectLst/>
                          <a:latin typeface="Calibri" panose="020F0502020204030204" pitchFamily="34" charset="0"/>
                        </a:rPr>
                        <a:t>64</a:t>
                      </a:r>
                    </a:p>
                  </a:txBody>
                  <a:tcPr marL="9525" marR="9525" marT="9525" marB="0" anchor="b"/>
                </a:tc>
                <a:extLst>
                  <a:ext uri="{0D108BD9-81ED-4DB2-BD59-A6C34878D82A}">
                    <a16:rowId xmlns:a16="http://schemas.microsoft.com/office/drawing/2014/main" val="3465927933"/>
                  </a:ext>
                </a:extLst>
              </a:tr>
              <a:tr h="370840">
                <a:tc>
                  <a:txBody>
                    <a:bodyPr/>
                    <a:lstStyle/>
                    <a:p>
                      <a:pPr algn="ctr"/>
                      <a:r>
                        <a:rPr lang="en-US" dirty="0"/>
                        <a:t>3_AAAA</a:t>
                      </a:r>
                    </a:p>
                  </a:txBody>
                  <a:tcPr/>
                </a:tc>
                <a:tc>
                  <a:txBody>
                    <a:bodyPr/>
                    <a:lstStyle/>
                    <a:p>
                      <a:pPr algn="ctr"/>
                      <a:r>
                        <a:rPr lang="en-US" dirty="0"/>
                        <a:t>3</a:t>
                      </a:r>
                    </a:p>
                  </a:txBody>
                  <a:tcPr/>
                </a:tc>
                <a:tc>
                  <a:txBody>
                    <a:bodyPr/>
                    <a:lstStyle/>
                    <a:p>
                      <a:pPr algn="ctr"/>
                      <a:r>
                        <a:rPr lang="en-US" dirty="0"/>
                        <a:t>AAAA</a:t>
                      </a:r>
                    </a:p>
                  </a:txBody>
                  <a:tcPr/>
                </a:tc>
                <a:tc>
                  <a:txBody>
                    <a:bodyPr/>
                    <a:lstStyle/>
                    <a:p>
                      <a:pPr algn="ctr" fontAlgn="b"/>
                      <a:r>
                        <a:rPr lang="en-US" sz="1800" b="0" i="0" u="none" strike="noStrike" dirty="0">
                          <a:solidFill>
                            <a:srgbClr val="000000"/>
                          </a:solidFill>
                          <a:effectLst/>
                          <a:latin typeface="Calibri" panose="020F0502020204030204" pitchFamily="34" charset="0"/>
                        </a:rPr>
                        <a:t>54</a:t>
                      </a:r>
                    </a:p>
                  </a:txBody>
                  <a:tcPr marL="9525" marR="9525" marT="9525" marB="0" anchor="b"/>
                </a:tc>
                <a:extLst>
                  <a:ext uri="{0D108BD9-81ED-4DB2-BD59-A6C34878D82A}">
                    <a16:rowId xmlns:a16="http://schemas.microsoft.com/office/drawing/2014/main" val="2720523298"/>
                  </a:ext>
                </a:extLst>
              </a:tr>
              <a:tr h="370840">
                <a:tc>
                  <a:txBody>
                    <a:bodyPr/>
                    <a:lstStyle/>
                    <a:p>
                      <a:pPr algn="ctr"/>
                      <a:r>
                        <a:rPr lang="en-US" dirty="0"/>
                        <a:t>4_AAAB</a:t>
                      </a:r>
                    </a:p>
                  </a:txBody>
                  <a:tcPr/>
                </a:tc>
                <a:tc>
                  <a:txBody>
                    <a:bodyPr/>
                    <a:lstStyle/>
                    <a:p>
                      <a:pPr algn="ctr"/>
                      <a:r>
                        <a:rPr lang="en-US" dirty="0"/>
                        <a:t>4</a:t>
                      </a:r>
                    </a:p>
                  </a:txBody>
                  <a:tcPr/>
                </a:tc>
                <a:tc>
                  <a:txBody>
                    <a:bodyPr/>
                    <a:lstStyle/>
                    <a:p>
                      <a:pPr algn="ctr"/>
                      <a:r>
                        <a:rPr lang="en-US" dirty="0"/>
                        <a:t>AAAB</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963395673"/>
                  </a:ext>
                </a:extLst>
              </a:tr>
            </a:tbl>
          </a:graphicData>
        </a:graphic>
      </p:graphicFrame>
      <p:sp>
        <p:nvSpPr>
          <p:cNvPr id="7" name="TextBox 6">
            <a:extLst>
              <a:ext uri="{FF2B5EF4-FFF2-40B4-BE49-F238E27FC236}">
                <a16:creationId xmlns:a16="http://schemas.microsoft.com/office/drawing/2014/main" id="{13BF2992-653F-4109-B75A-4878F0A3C27D}"/>
              </a:ext>
            </a:extLst>
          </p:cNvPr>
          <p:cNvSpPr txBox="1"/>
          <p:nvPr/>
        </p:nvSpPr>
        <p:spPr>
          <a:xfrm>
            <a:off x="287338" y="1820983"/>
            <a:ext cx="428625" cy="2246769"/>
          </a:xfrm>
          <a:prstGeom prst="rect">
            <a:avLst/>
          </a:prstGeom>
          <a:noFill/>
        </p:spPr>
        <p:txBody>
          <a:bodyPr wrap="square" rtlCol="0">
            <a:spAutoFit/>
          </a:bodyPr>
          <a:lstStyle/>
          <a:p>
            <a:r>
              <a:rPr lang="en-US" sz="2800" dirty="0"/>
              <a:t>FRAME</a:t>
            </a:r>
          </a:p>
        </p:txBody>
      </p:sp>
      <p:sp>
        <p:nvSpPr>
          <p:cNvPr id="8" name="Arrow: Right 7">
            <a:extLst>
              <a:ext uri="{FF2B5EF4-FFF2-40B4-BE49-F238E27FC236}">
                <a16:creationId xmlns:a16="http://schemas.microsoft.com/office/drawing/2014/main" id="{E1EB6A04-C886-4E8F-9744-869B672F6568}"/>
              </a:ext>
            </a:extLst>
          </p:cNvPr>
          <p:cNvSpPr/>
          <p:nvPr/>
        </p:nvSpPr>
        <p:spPr>
          <a:xfrm>
            <a:off x="7361237" y="2944368"/>
            <a:ext cx="4254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C9CD85-CC61-4B61-A817-6EA5B4EF9BFA}"/>
              </a:ext>
            </a:extLst>
          </p:cNvPr>
          <p:cNvSpPr txBox="1"/>
          <p:nvPr/>
        </p:nvSpPr>
        <p:spPr>
          <a:xfrm>
            <a:off x="7805264" y="2178705"/>
            <a:ext cx="3548536" cy="523220"/>
          </a:xfrm>
          <a:prstGeom prst="rect">
            <a:avLst/>
          </a:prstGeom>
          <a:noFill/>
        </p:spPr>
        <p:txBody>
          <a:bodyPr wrap="none" rtlCol="0">
            <a:spAutoFit/>
          </a:bodyPr>
          <a:lstStyle/>
          <a:p>
            <a:r>
              <a:rPr lang="en-US" sz="2800" dirty="0"/>
              <a:t>National Industry Units</a:t>
            </a:r>
          </a:p>
        </p:txBody>
      </p:sp>
    </p:spTree>
    <p:extLst>
      <p:ext uri="{BB962C8B-B14F-4D97-AF65-F5344CB8AC3E}">
        <p14:creationId xmlns:p14="http://schemas.microsoft.com/office/powerpoint/2010/main" val="373267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130E-839B-402E-8921-A2005E6AE9DC}"/>
              </a:ext>
            </a:extLst>
          </p:cNvPr>
          <p:cNvSpPr>
            <a:spLocks noGrp="1"/>
          </p:cNvSpPr>
          <p:nvPr>
            <p:ph type="title"/>
          </p:nvPr>
        </p:nvSpPr>
        <p:spPr>
          <a:xfrm>
            <a:off x="971550" y="556111"/>
            <a:ext cx="10515600" cy="1325563"/>
          </a:xfrm>
        </p:spPr>
        <p:txBody>
          <a:bodyPr>
            <a:normAutofit fontScale="90000"/>
          </a:bodyPr>
          <a:lstStyle/>
          <a:p>
            <a:r>
              <a:rPr lang="en-US" dirty="0"/>
              <a:t>Step 1c:  </a:t>
            </a:r>
            <a:br>
              <a:rPr lang="en-US" dirty="0"/>
            </a:br>
            <a:r>
              <a:rPr lang="en-US" dirty="0"/>
              <a:t>Create National Estimate Initial Probabilities of Selection</a:t>
            </a:r>
          </a:p>
        </p:txBody>
      </p:sp>
      <p:graphicFrame>
        <p:nvGraphicFramePr>
          <p:cNvPr id="6" name="Table 6">
            <a:extLst>
              <a:ext uri="{FF2B5EF4-FFF2-40B4-BE49-F238E27FC236}">
                <a16:creationId xmlns:a16="http://schemas.microsoft.com/office/drawing/2014/main" id="{21A4CEA6-3A50-42FA-80E3-22216E3D290A}"/>
              </a:ext>
            </a:extLst>
          </p:cNvPr>
          <p:cNvGraphicFramePr>
            <a:graphicFrameLocks noGrp="1"/>
          </p:cNvGraphicFramePr>
          <p:nvPr>
            <p:extLst>
              <p:ext uri="{D42A27DB-BD31-4B8C-83A1-F6EECF244321}">
                <p14:modId xmlns:p14="http://schemas.microsoft.com/office/powerpoint/2010/main" val="3688646260"/>
              </p:ext>
            </p:extLst>
          </p:nvPr>
        </p:nvGraphicFramePr>
        <p:xfrm>
          <a:off x="899639" y="2792730"/>
          <a:ext cx="4053360" cy="2494280"/>
        </p:xfrm>
        <a:graphic>
          <a:graphicData uri="http://schemas.openxmlformats.org/drawingml/2006/table">
            <a:tbl>
              <a:tblPr firstRow="1" bandRow="1">
                <a:tableStyleId>{5C22544A-7EE6-4342-B048-85BDC9FD1C3A}</a:tableStyleId>
              </a:tblPr>
              <a:tblGrid>
                <a:gridCol w="957735">
                  <a:extLst>
                    <a:ext uri="{9D8B030D-6E8A-4147-A177-3AD203B41FA5}">
                      <a16:colId xmlns:a16="http://schemas.microsoft.com/office/drawing/2014/main" val="1131278824"/>
                    </a:ext>
                  </a:extLst>
                </a:gridCol>
                <a:gridCol w="1091754">
                  <a:extLst>
                    <a:ext uri="{9D8B030D-6E8A-4147-A177-3AD203B41FA5}">
                      <a16:colId xmlns:a16="http://schemas.microsoft.com/office/drawing/2014/main" val="1339627163"/>
                    </a:ext>
                  </a:extLst>
                </a:gridCol>
                <a:gridCol w="1260460">
                  <a:extLst>
                    <a:ext uri="{9D8B030D-6E8A-4147-A177-3AD203B41FA5}">
                      <a16:colId xmlns:a16="http://schemas.microsoft.com/office/drawing/2014/main" val="2172891087"/>
                    </a:ext>
                  </a:extLst>
                </a:gridCol>
                <a:gridCol w="743411">
                  <a:extLst>
                    <a:ext uri="{9D8B030D-6E8A-4147-A177-3AD203B41FA5}">
                      <a16:colId xmlns:a16="http://schemas.microsoft.com/office/drawing/2014/main" val="1986225839"/>
                    </a:ext>
                  </a:extLst>
                </a:gridCol>
              </a:tblGrid>
              <a:tr h="370840">
                <a:tc>
                  <a:txBody>
                    <a:bodyPr/>
                    <a:lstStyle/>
                    <a:p>
                      <a:pPr algn="ctr"/>
                      <a:r>
                        <a:rPr lang="en-US" dirty="0"/>
                        <a:t>Unit</a:t>
                      </a:r>
                    </a:p>
                  </a:txBody>
                  <a:tcPr/>
                </a:tc>
                <a:tc>
                  <a:txBody>
                    <a:bodyPr/>
                    <a:lstStyle/>
                    <a:p>
                      <a:pPr algn="ctr"/>
                      <a:r>
                        <a:rPr lang="en-US" dirty="0"/>
                        <a:t>Company </a:t>
                      </a:r>
                    </a:p>
                  </a:txBody>
                  <a:tcPr/>
                </a:tc>
                <a:tc>
                  <a:txBody>
                    <a:bodyPr/>
                    <a:lstStyle/>
                    <a:p>
                      <a:pPr algn="ctr"/>
                      <a:r>
                        <a:rPr lang="en-US" dirty="0"/>
                        <a:t>“Sampling Stratum”</a:t>
                      </a:r>
                    </a:p>
                  </a:txBody>
                  <a:tcPr/>
                </a:tc>
                <a:tc>
                  <a:txBody>
                    <a:bodyPr/>
                    <a:lstStyle/>
                    <a:p>
                      <a:pPr algn="ctr"/>
                      <a:r>
                        <a:rPr lang="en-US" dirty="0"/>
                        <a:t>MOS</a:t>
                      </a:r>
                    </a:p>
                  </a:txBody>
                  <a:tcPr/>
                </a:tc>
                <a:extLst>
                  <a:ext uri="{0D108BD9-81ED-4DB2-BD59-A6C34878D82A}">
                    <a16:rowId xmlns:a16="http://schemas.microsoft.com/office/drawing/2014/main" val="734432307"/>
                  </a:ext>
                </a:extLst>
              </a:tr>
              <a:tr h="370840">
                <a:tc>
                  <a:txBody>
                    <a:bodyPr/>
                    <a:lstStyle/>
                    <a:p>
                      <a:pPr algn="ctr"/>
                      <a:r>
                        <a:rPr lang="en-US" dirty="0"/>
                        <a:t>1_AAAA</a:t>
                      </a:r>
                    </a:p>
                  </a:txBody>
                  <a:tcPr/>
                </a:tc>
                <a:tc>
                  <a:txBody>
                    <a:bodyPr/>
                    <a:lstStyle/>
                    <a:p>
                      <a:pPr algn="ctr"/>
                      <a:r>
                        <a:rPr lang="en-US" dirty="0"/>
                        <a:t>1</a:t>
                      </a:r>
                    </a:p>
                  </a:txBody>
                  <a:tcPr/>
                </a:tc>
                <a:tc>
                  <a:txBody>
                    <a:bodyPr/>
                    <a:lstStyle/>
                    <a:p>
                      <a:pPr algn="ctr"/>
                      <a:r>
                        <a:rPr lang="en-US" dirty="0"/>
                        <a:t>AAAA</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3526024481"/>
                  </a:ext>
                </a:extLst>
              </a:tr>
              <a:tr h="370840">
                <a:tc>
                  <a:txBody>
                    <a:bodyPr/>
                    <a:lstStyle/>
                    <a:p>
                      <a:pPr algn="ctr"/>
                      <a:r>
                        <a:rPr lang="en-US" dirty="0"/>
                        <a:t>1_AAAB</a:t>
                      </a:r>
                    </a:p>
                  </a:txBody>
                  <a:tcPr/>
                </a:tc>
                <a:tc>
                  <a:txBody>
                    <a:bodyPr/>
                    <a:lstStyle/>
                    <a:p>
                      <a:pPr algn="ctr"/>
                      <a:r>
                        <a:rPr lang="en-US" dirty="0"/>
                        <a:t>1</a:t>
                      </a:r>
                    </a:p>
                  </a:txBody>
                  <a:tcPr/>
                </a:tc>
                <a:tc>
                  <a:txBody>
                    <a:bodyPr/>
                    <a:lstStyle/>
                    <a:p>
                      <a:pPr algn="ctr"/>
                      <a:r>
                        <a:rPr lang="en-US" dirty="0"/>
                        <a:t>AAAB</a:t>
                      </a:r>
                    </a:p>
                  </a:txBody>
                  <a:tcPr/>
                </a:tc>
                <a:tc>
                  <a:txBody>
                    <a:bodyPr/>
                    <a:lstStyle/>
                    <a:p>
                      <a:pPr algn="ctr" fontAlgn="b"/>
                      <a:r>
                        <a:rPr lang="en-US" sz="1800" b="0" i="0" u="none" strike="noStrike" dirty="0">
                          <a:solidFill>
                            <a:srgbClr val="000000"/>
                          </a:solidFill>
                          <a:effectLst/>
                          <a:latin typeface="Calibri" panose="020F0502020204030204" pitchFamily="34" charset="0"/>
                        </a:rPr>
                        <a:t>77</a:t>
                      </a:r>
                    </a:p>
                  </a:txBody>
                  <a:tcPr marL="9525" marR="9525" marT="9525" marB="0" anchor="b"/>
                </a:tc>
                <a:extLst>
                  <a:ext uri="{0D108BD9-81ED-4DB2-BD59-A6C34878D82A}">
                    <a16:rowId xmlns:a16="http://schemas.microsoft.com/office/drawing/2014/main" val="1353435720"/>
                  </a:ext>
                </a:extLst>
              </a:tr>
              <a:tr h="370840">
                <a:tc>
                  <a:txBody>
                    <a:bodyPr/>
                    <a:lstStyle/>
                    <a:p>
                      <a:pPr algn="ctr"/>
                      <a:r>
                        <a:rPr lang="en-US" dirty="0"/>
                        <a:t>2_AAAA</a:t>
                      </a:r>
                    </a:p>
                  </a:txBody>
                  <a:tcPr/>
                </a:tc>
                <a:tc>
                  <a:txBody>
                    <a:bodyPr/>
                    <a:lstStyle/>
                    <a:p>
                      <a:pPr algn="ctr"/>
                      <a:r>
                        <a:rPr lang="en-US" dirty="0"/>
                        <a:t>2</a:t>
                      </a:r>
                    </a:p>
                  </a:txBody>
                  <a:tcPr/>
                </a:tc>
                <a:tc>
                  <a:txBody>
                    <a:bodyPr/>
                    <a:lstStyle/>
                    <a:p>
                      <a:pPr algn="ctr"/>
                      <a:r>
                        <a:rPr lang="en-US" dirty="0"/>
                        <a:t>AAAA</a:t>
                      </a:r>
                    </a:p>
                  </a:txBody>
                  <a:tcPr/>
                </a:tc>
                <a:tc>
                  <a:txBody>
                    <a:bodyPr/>
                    <a:lstStyle/>
                    <a:p>
                      <a:pPr algn="ctr" fontAlgn="b"/>
                      <a:r>
                        <a:rPr lang="en-US" sz="1800" b="0" i="0" u="none" strike="noStrike" dirty="0">
                          <a:solidFill>
                            <a:srgbClr val="000000"/>
                          </a:solidFill>
                          <a:effectLst/>
                          <a:latin typeface="Calibri" panose="020F0502020204030204" pitchFamily="34" charset="0"/>
                        </a:rPr>
                        <a:t>64</a:t>
                      </a:r>
                    </a:p>
                  </a:txBody>
                  <a:tcPr marL="9525" marR="9525" marT="9525" marB="0" anchor="b"/>
                </a:tc>
                <a:extLst>
                  <a:ext uri="{0D108BD9-81ED-4DB2-BD59-A6C34878D82A}">
                    <a16:rowId xmlns:a16="http://schemas.microsoft.com/office/drawing/2014/main" val="3465927933"/>
                  </a:ext>
                </a:extLst>
              </a:tr>
              <a:tr h="370840">
                <a:tc>
                  <a:txBody>
                    <a:bodyPr/>
                    <a:lstStyle/>
                    <a:p>
                      <a:pPr algn="ctr"/>
                      <a:r>
                        <a:rPr lang="en-US" dirty="0"/>
                        <a:t>3_AAAA</a:t>
                      </a:r>
                    </a:p>
                  </a:txBody>
                  <a:tcPr/>
                </a:tc>
                <a:tc>
                  <a:txBody>
                    <a:bodyPr/>
                    <a:lstStyle/>
                    <a:p>
                      <a:pPr algn="ctr"/>
                      <a:r>
                        <a:rPr lang="en-US" dirty="0"/>
                        <a:t>3</a:t>
                      </a:r>
                    </a:p>
                  </a:txBody>
                  <a:tcPr/>
                </a:tc>
                <a:tc>
                  <a:txBody>
                    <a:bodyPr/>
                    <a:lstStyle/>
                    <a:p>
                      <a:pPr algn="ctr"/>
                      <a:r>
                        <a:rPr lang="en-US" dirty="0"/>
                        <a:t>AAAA</a:t>
                      </a:r>
                    </a:p>
                  </a:txBody>
                  <a:tcPr/>
                </a:tc>
                <a:tc>
                  <a:txBody>
                    <a:bodyPr/>
                    <a:lstStyle/>
                    <a:p>
                      <a:pPr algn="ctr" fontAlgn="b"/>
                      <a:r>
                        <a:rPr lang="en-US" sz="1800" b="0" i="0" u="none" strike="noStrike" dirty="0">
                          <a:solidFill>
                            <a:srgbClr val="000000"/>
                          </a:solidFill>
                          <a:effectLst/>
                          <a:latin typeface="Calibri" panose="020F0502020204030204" pitchFamily="34" charset="0"/>
                        </a:rPr>
                        <a:t>54</a:t>
                      </a:r>
                    </a:p>
                  </a:txBody>
                  <a:tcPr marL="9525" marR="9525" marT="9525" marB="0" anchor="b"/>
                </a:tc>
                <a:extLst>
                  <a:ext uri="{0D108BD9-81ED-4DB2-BD59-A6C34878D82A}">
                    <a16:rowId xmlns:a16="http://schemas.microsoft.com/office/drawing/2014/main" val="2720523298"/>
                  </a:ext>
                </a:extLst>
              </a:tr>
              <a:tr h="370840">
                <a:tc>
                  <a:txBody>
                    <a:bodyPr/>
                    <a:lstStyle/>
                    <a:p>
                      <a:pPr algn="ctr"/>
                      <a:r>
                        <a:rPr lang="en-US" dirty="0"/>
                        <a:t>4_AAAB</a:t>
                      </a:r>
                    </a:p>
                  </a:txBody>
                  <a:tcPr/>
                </a:tc>
                <a:tc>
                  <a:txBody>
                    <a:bodyPr/>
                    <a:lstStyle/>
                    <a:p>
                      <a:pPr algn="ctr"/>
                      <a:r>
                        <a:rPr lang="en-US" dirty="0"/>
                        <a:t>4</a:t>
                      </a:r>
                    </a:p>
                  </a:txBody>
                  <a:tcPr/>
                </a:tc>
                <a:tc>
                  <a:txBody>
                    <a:bodyPr/>
                    <a:lstStyle/>
                    <a:p>
                      <a:pPr algn="ctr"/>
                      <a:r>
                        <a:rPr lang="en-US" dirty="0"/>
                        <a:t>AAAB</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963395673"/>
                  </a:ext>
                </a:extLst>
              </a:tr>
            </a:tbl>
          </a:graphicData>
        </a:graphic>
      </p:graphicFrame>
      <p:sp>
        <p:nvSpPr>
          <p:cNvPr id="8" name="Arrow: Right 7">
            <a:extLst>
              <a:ext uri="{FF2B5EF4-FFF2-40B4-BE49-F238E27FC236}">
                <a16:creationId xmlns:a16="http://schemas.microsoft.com/office/drawing/2014/main" id="{E1EB6A04-C886-4E8F-9744-869B672F6568}"/>
              </a:ext>
            </a:extLst>
          </p:cNvPr>
          <p:cNvSpPr/>
          <p:nvPr/>
        </p:nvSpPr>
        <p:spPr>
          <a:xfrm>
            <a:off x="6511928" y="3720084"/>
            <a:ext cx="4254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C9CD85-CC61-4B61-A817-6EA5B4EF9BFA}"/>
              </a:ext>
            </a:extLst>
          </p:cNvPr>
          <p:cNvSpPr txBox="1"/>
          <p:nvPr/>
        </p:nvSpPr>
        <p:spPr>
          <a:xfrm>
            <a:off x="773196" y="2269510"/>
            <a:ext cx="3548536" cy="523220"/>
          </a:xfrm>
          <a:prstGeom prst="rect">
            <a:avLst/>
          </a:prstGeom>
          <a:noFill/>
        </p:spPr>
        <p:txBody>
          <a:bodyPr wrap="none" rtlCol="0">
            <a:spAutoFit/>
          </a:bodyPr>
          <a:lstStyle/>
          <a:p>
            <a:r>
              <a:rPr lang="en-US" sz="2800" dirty="0"/>
              <a:t>National Industry Units</a:t>
            </a:r>
          </a:p>
        </p:txBody>
      </p:sp>
      <p:graphicFrame>
        <p:nvGraphicFramePr>
          <p:cNvPr id="11" name="Table 6">
            <a:extLst>
              <a:ext uri="{FF2B5EF4-FFF2-40B4-BE49-F238E27FC236}">
                <a16:creationId xmlns:a16="http://schemas.microsoft.com/office/drawing/2014/main" id="{4E3BCB35-4334-4845-8D73-931480184960}"/>
              </a:ext>
            </a:extLst>
          </p:cNvPr>
          <p:cNvGraphicFramePr>
            <a:graphicFrameLocks noGrp="1"/>
          </p:cNvGraphicFramePr>
          <p:nvPr>
            <p:extLst>
              <p:ext uri="{D42A27DB-BD31-4B8C-83A1-F6EECF244321}">
                <p14:modId xmlns:p14="http://schemas.microsoft.com/office/powerpoint/2010/main" val="3513319972"/>
              </p:ext>
            </p:extLst>
          </p:nvPr>
        </p:nvGraphicFramePr>
        <p:xfrm>
          <a:off x="899639" y="2792730"/>
          <a:ext cx="5090000" cy="2494280"/>
        </p:xfrm>
        <a:graphic>
          <a:graphicData uri="http://schemas.openxmlformats.org/drawingml/2006/table">
            <a:tbl>
              <a:tblPr firstRow="1" bandRow="1">
                <a:tableStyleId>{5C22544A-7EE6-4342-B048-85BDC9FD1C3A}</a:tableStyleId>
              </a:tblPr>
              <a:tblGrid>
                <a:gridCol w="1016282">
                  <a:extLst>
                    <a:ext uri="{9D8B030D-6E8A-4147-A177-3AD203B41FA5}">
                      <a16:colId xmlns:a16="http://schemas.microsoft.com/office/drawing/2014/main" val="1131278824"/>
                    </a:ext>
                  </a:extLst>
                </a:gridCol>
                <a:gridCol w="1158493">
                  <a:extLst>
                    <a:ext uri="{9D8B030D-6E8A-4147-A177-3AD203B41FA5}">
                      <a16:colId xmlns:a16="http://schemas.microsoft.com/office/drawing/2014/main" val="1339627163"/>
                    </a:ext>
                  </a:extLst>
                </a:gridCol>
                <a:gridCol w="1337513">
                  <a:extLst>
                    <a:ext uri="{9D8B030D-6E8A-4147-A177-3AD203B41FA5}">
                      <a16:colId xmlns:a16="http://schemas.microsoft.com/office/drawing/2014/main" val="2172891087"/>
                    </a:ext>
                  </a:extLst>
                </a:gridCol>
                <a:gridCol w="788856">
                  <a:extLst>
                    <a:ext uri="{9D8B030D-6E8A-4147-A177-3AD203B41FA5}">
                      <a16:colId xmlns:a16="http://schemas.microsoft.com/office/drawing/2014/main" val="1986225839"/>
                    </a:ext>
                  </a:extLst>
                </a:gridCol>
                <a:gridCol w="788856">
                  <a:extLst>
                    <a:ext uri="{9D8B030D-6E8A-4147-A177-3AD203B41FA5}">
                      <a16:colId xmlns:a16="http://schemas.microsoft.com/office/drawing/2014/main" val="1456095630"/>
                    </a:ext>
                  </a:extLst>
                </a:gridCol>
              </a:tblGrid>
              <a:tr h="353060">
                <a:tc>
                  <a:txBody>
                    <a:bodyPr/>
                    <a:lstStyle/>
                    <a:p>
                      <a:pPr algn="ctr"/>
                      <a:r>
                        <a:rPr lang="en-US" dirty="0"/>
                        <a:t>Unit</a:t>
                      </a:r>
                    </a:p>
                  </a:txBody>
                  <a:tcPr>
                    <a:lnB w="12700" cap="flat" cmpd="sng" algn="ctr">
                      <a:solidFill>
                        <a:schemeClr val="tx1"/>
                      </a:solidFill>
                      <a:prstDash val="solid"/>
                      <a:round/>
                      <a:headEnd type="none" w="med" len="med"/>
                      <a:tailEnd type="none" w="med" len="med"/>
                    </a:lnB>
                  </a:tcPr>
                </a:tc>
                <a:tc>
                  <a:txBody>
                    <a:bodyPr/>
                    <a:lstStyle/>
                    <a:p>
                      <a:pPr algn="ctr"/>
                      <a:r>
                        <a:rPr lang="en-US" dirty="0"/>
                        <a:t>Company </a:t>
                      </a:r>
                    </a:p>
                  </a:txBody>
                  <a:tcPr>
                    <a:lnB w="12700" cap="flat" cmpd="sng" algn="ctr">
                      <a:solidFill>
                        <a:schemeClr val="tx1"/>
                      </a:solidFill>
                      <a:prstDash val="solid"/>
                      <a:round/>
                      <a:headEnd type="none" w="med" len="med"/>
                      <a:tailEnd type="none" w="med" len="med"/>
                    </a:lnB>
                  </a:tcPr>
                </a:tc>
                <a:tc>
                  <a:txBody>
                    <a:bodyPr/>
                    <a:lstStyle/>
                    <a:p>
                      <a:pPr algn="ctr"/>
                      <a:r>
                        <a:rPr lang="en-US" dirty="0"/>
                        <a:t>“Sampling Stratum”</a:t>
                      </a:r>
                    </a:p>
                  </a:txBody>
                  <a:tcPr>
                    <a:lnB w="12700" cap="flat" cmpd="sng" algn="ctr">
                      <a:solidFill>
                        <a:schemeClr val="tx1"/>
                      </a:solidFill>
                      <a:prstDash val="solid"/>
                      <a:round/>
                      <a:headEnd type="none" w="med" len="med"/>
                      <a:tailEnd type="none" w="med" len="med"/>
                    </a:lnB>
                  </a:tcPr>
                </a:tc>
                <a:tc>
                  <a:txBody>
                    <a:bodyPr/>
                    <a:lstStyle/>
                    <a:p>
                      <a:pPr algn="ctr"/>
                      <a:r>
                        <a:rPr lang="en-US" dirty="0"/>
                        <a:t>MOS</a:t>
                      </a:r>
                    </a:p>
                  </a:txBody>
                  <a:tcPr>
                    <a:lnB w="12700" cap="flat" cmpd="sng" algn="ctr">
                      <a:solidFill>
                        <a:schemeClr val="tx1"/>
                      </a:solidFill>
                      <a:prstDash val="solid"/>
                      <a:round/>
                      <a:headEnd type="none" w="med" len="med"/>
                      <a:tailEnd type="none" w="med" len="med"/>
                    </a:lnB>
                  </a:tcPr>
                </a:tc>
                <a:tc>
                  <a:txBody>
                    <a:bodyPr/>
                    <a:lstStyle/>
                    <a:p>
                      <a:pPr algn="ctr"/>
                      <a:r>
                        <a:rPr lang="en-US" dirty="0">
                          <a:sym typeface="Symbol" panose="05050102010706020507" pitchFamily="18" charset="2"/>
                        </a:rPr>
                        <a:t></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432307"/>
                  </a:ext>
                </a:extLst>
              </a:tr>
              <a:tr h="370840">
                <a:tc>
                  <a:txBody>
                    <a:bodyPr/>
                    <a:lstStyle/>
                    <a:p>
                      <a:pPr algn="ctr" fontAlgn="b"/>
                      <a:r>
                        <a:rPr lang="en-US" sz="1800" b="0" i="0" u="none" strike="noStrike" dirty="0">
                          <a:solidFill>
                            <a:srgbClr val="000000"/>
                          </a:solidFill>
                          <a:effectLst/>
                          <a:latin typeface="Calibri" panose="020F0502020204030204" pitchFamily="34" charset="0"/>
                        </a:rPr>
                        <a:t>1_AAAA</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a:solidFill>
                            <a:srgbClr val="000000"/>
                          </a:solidFill>
                          <a:effectLst/>
                          <a:latin typeface="Calibri" panose="020F0502020204030204" pitchFamily="34" charset="0"/>
                        </a:rPr>
                        <a:t>AAAA</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104</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0.4685</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26024481"/>
                  </a:ext>
                </a:extLst>
              </a:tr>
              <a:tr h="370840">
                <a:tc>
                  <a:txBody>
                    <a:bodyPr/>
                    <a:lstStyle/>
                    <a:p>
                      <a:pPr algn="ctr" fontAlgn="b"/>
                      <a:r>
                        <a:rPr lang="en-US" sz="1800" b="0" i="0" u="none" strike="noStrike" dirty="0">
                          <a:solidFill>
                            <a:srgbClr val="000000"/>
                          </a:solidFill>
                          <a:effectLst/>
                          <a:latin typeface="Calibri" panose="020F0502020204030204" pitchFamily="34" charset="0"/>
                        </a:rPr>
                        <a:t>2_AAAA</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AAAA</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0.2883</a:t>
                      </a:r>
                    </a:p>
                  </a:txBody>
                  <a:tcPr marL="9525" marR="9525" marT="9525" marB="0" anchor="b"/>
                </a:tc>
                <a:extLst>
                  <a:ext uri="{0D108BD9-81ED-4DB2-BD59-A6C34878D82A}">
                    <a16:rowId xmlns:a16="http://schemas.microsoft.com/office/drawing/2014/main" val="1353435720"/>
                  </a:ext>
                </a:extLst>
              </a:tr>
              <a:tr h="370840">
                <a:tc>
                  <a:txBody>
                    <a:bodyPr/>
                    <a:lstStyle/>
                    <a:p>
                      <a:pPr algn="ctr" fontAlgn="b"/>
                      <a:r>
                        <a:rPr lang="en-US" sz="1800" b="0" i="0" u="none" strike="noStrike" dirty="0">
                          <a:solidFill>
                            <a:srgbClr val="000000"/>
                          </a:solidFill>
                          <a:effectLst/>
                          <a:latin typeface="Calibri" panose="020F0502020204030204" pitchFamily="34" charset="0"/>
                        </a:rPr>
                        <a:t>3_AAAA</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AAAA</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54</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0.2432</a:t>
                      </a: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5927933"/>
                  </a:ext>
                </a:extLst>
              </a:tr>
              <a:tr h="370840">
                <a:tc>
                  <a:txBody>
                    <a:bodyPr/>
                    <a:lstStyle/>
                    <a:p>
                      <a:pPr algn="ctr" fontAlgn="b"/>
                      <a:r>
                        <a:rPr lang="en-US" sz="1800" b="0" i="0" u="none" strike="noStrike">
                          <a:solidFill>
                            <a:srgbClr val="000000"/>
                          </a:solidFill>
                          <a:effectLst/>
                          <a:latin typeface="Calibri" panose="020F0502020204030204" pitchFamily="34" charset="0"/>
                        </a:rPr>
                        <a:t>1_AAAB</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a:solidFill>
                            <a:srgbClr val="000000"/>
                          </a:solidFill>
                          <a:effectLst/>
                          <a:latin typeface="Calibri" panose="020F0502020204030204" pitchFamily="34" charset="0"/>
                        </a:rPr>
                        <a:t>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AAAB</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77</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0.4350</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20523298"/>
                  </a:ext>
                </a:extLst>
              </a:tr>
              <a:tr h="370840">
                <a:tc>
                  <a:txBody>
                    <a:bodyPr/>
                    <a:lstStyle/>
                    <a:p>
                      <a:pPr algn="ctr" fontAlgn="b"/>
                      <a:r>
                        <a:rPr lang="en-US" sz="1800" b="0" i="0" u="none" strike="noStrike">
                          <a:solidFill>
                            <a:srgbClr val="000000"/>
                          </a:solidFill>
                          <a:effectLst/>
                          <a:latin typeface="Calibri" panose="020F0502020204030204" pitchFamily="34" charset="0"/>
                        </a:rPr>
                        <a:t>4_AAAB</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AAAB</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0.5650</a:t>
                      </a:r>
                    </a:p>
                  </a:txBody>
                  <a:tcPr marL="9525" marR="9525" marT="9525" marB="0" anchor="b"/>
                </a:tc>
                <a:extLst>
                  <a:ext uri="{0D108BD9-81ED-4DB2-BD59-A6C34878D82A}">
                    <a16:rowId xmlns:a16="http://schemas.microsoft.com/office/drawing/2014/main" val="1963395673"/>
                  </a:ext>
                </a:extLst>
              </a:tr>
            </a:tbl>
          </a:graphicData>
        </a:graphic>
      </p:graphicFrame>
      <p:graphicFrame>
        <p:nvGraphicFramePr>
          <p:cNvPr id="12" name="Table 6">
            <a:extLst>
              <a:ext uri="{FF2B5EF4-FFF2-40B4-BE49-F238E27FC236}">
                <a16:creationId xmlns:a16="http://schemas.microsoft.com/office/drawing/2014/main" id="{4D462474-F71A-49A4-95CB-C8F3A3D48D80}"/>
              </a:ext>
            </a:extLst>
          </p:cNvPr>
          <p:cNvGraphicFramePr>
            <a:graphicFrameLocks noGrp="1"/>
          </p:cNvGraphicFramePr>
          <p:nvPr>
            <p:extLst>
              <p:ext uri="{D42A27DB-BD31-4B8C-83A1-F6EECF244321}">
                <p14:modId xmlns:p14="http://schemas.microsoft.com/office/powerpoint/2010/main" val="3876611462"/>
              </p:ext>
            </p:extLst>
          </p:nvPr>
        </p:nvGraphicFramePr>
        <p:xfrm>
          <a:off x="7239000" y="2715260"/>
          <a:ext cx="4610099" cy="1854200"/>
        </p:xfrm>
        <a:graphic>
          <a:graphicData uri="http://schemas.openxmlformats.org/drawingml/2006/table">
            <a:tbl>
              <a:tblPr firstRow="1" bandRow="1">
                <a:tableStyleId>{5C22544A-7EE6-4342-B048-85BDC9FD1C3A}</a:tableStyleId>
              </a:tblPr>
              <a:tblGrid>
                <a:gridCol w="1152525">
                  <a:extLst>
                    <a:ext uri="{9D8B030D-6E8A-4147-A177-3AD203B41FA5}">
                      <a16:colId xmlns:a16="http://schemas.microsoft.com/office/drawing/2014/main" val="1339627163"/>
                    </a:ext>
                  </a:extLst>
                </a:gridCol>
                <a:gridCol w="3457574">
                  <a:extLst>
                    <a:ext uri="{9D8B030D-6E8A-4147-A177-3AD203B41FA5}">
                      <a16:colId xmlns:a16="http://schemas.microsoft.com/office/drawing/2014/main" val="2172891087"/>
                    </a:ext>
                  </a:extLst>
                </a:gridCol>
              </a:tblGrid>
              <a:tr h="370840">
                <a:tc>
                  <a:txBody>
                    <a:bodyPr/>
                    <a:lstStyle/>
                    <a:p>
                      <a:pPr algn="ctr"/>
                      <a:r>
                        <a:rPr lang="en-US" dirty="0"/>
                        <a:t>Company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Symbol" panose="05050102010706020507" pitchFamily="18" charset="2"/>
                        </a:rPr>
                        <a:t></a:t>
                      </a:r>
                      <a:endParaRPr lang="en-US" dirty="0"/>
                    </a:p>
                  </a:txBody>
                  <a:tcPr/>
                </a:tc>
                <a:extLst>
                  <a:ext uri="{0D108BD9-81ED-4DB2-BD59-A6C34878D82A}">
                    <a16:rowId xmlns:a16="http://schemas.microsoft.com/office/drawing/2014/main" val="734432307"/>
                  </a:ext>
                </a:extLst>
              </a:tr>
              <a:tr h="370840">
                <a:tc>
                  <a:txBody>
                    <a:bodyPr/>
                    <a:lstStyle/>
                    <a:p>
                      <a:pPr algn="ctr"/>
                      <a:r>
                        <a:rPr lang="en-US" dirty="0"/>
                        <a:t>1</a:t>
                      </a:r>
                    </a:p>
                  </a:txBody>
                  <a:tcPr/>
                </a:tc>
                <a:tc>
                  <a:txBody>
                    <a:bodyPr/>
                    <a:lstStyle/>
                    <a:p>
                      <a:pPr algn="ctr"/>
                      <a:r>
                        <a:rPr lang="en-US" dirty="0"/>
                        <a:t>1 – ((1-0.4685)(1-0.4350)) = 0.6997</a:t>
                      </a:r>
                    </a:p>
                  </a:txBody>
                  <a:tcPr/>
                </a:tc>
                <a:extLst>
                  <a:ext uri="{0D108BD9-81ED-4DB2-BD59-A6C34878D82A}">
                    <a16:rowId xmlns:a16="http://schemas.microsoft.com/office/drawing/2014/main" val="3526024481"/>
                  </a:ext>
                </a:extLst>
              </a:tr>
              <a:tr h="370840">
                <a:tc>
                  <a:txBody>
                    <a:bodyPr/>
                    <a:lstStyle/>
                    <a:p>
                      <a:pPr algn="ctr"/>
                      <a:r>
                        <a:rPr lang="en-US" dirty="0"/>
                        <a:t>2</a:t>
                      </a:r>
                    </a:p>
                  </a:txBody>
                  <a:tcPr/>
                </a:tc>
                <a:tc>
                  <a:txBody>
                    <a:bodyPr/>
                    <a:lstStyle/>
                    <a:p>
                      <a:pPr algn="ctr"/>
                      <a:r>
                        <a:rPr lang="en-US" dirty="0"/>
                        <a:t>0.2936</a:t>
                      </a:r>
                    </a:p>
                  </a:txBody>
                  <a:tcPr/>
                </a:tc>
                <a:extLst>
                  <a:ext uri="{0D108BD9-81ED-4DB2-BD59-A6C34878D82A}">
                    <a16:rowId xmlns:a16="http://schemas.microsoft.com/office/drawing/2014/main" val="3465927933"/>
                  </a:ext>
                </a:extLst>
              </a:tr>
              <a:tr h="370840">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0.2477</a:t>
                      </a:r>
                    </a:p>
                  </a:txBody>
                  <a:tcPr/>
                </a:tc>
                <a:extLst>
                  <a:ext uri="{0D108BD9-81ED-4DB2-BD59-A6C34878D82A}">
                    <a16:rowId xmlns:a16="http://schemas.microsoft.com/office/drawing/2014/main" val="2720523298"/>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0.5650</a:t>
                      </a:r>
                    </a:p>
                  </a:txBody>
                  <a:tcPr/>
                </a:tc>
                <a:extLst>
                  <a:ext uri="{0D108BD9-81ED-4DB2-BD59-A6C34878D82A}">
                    <a16:rowId xmlns:a16="http://schemas.microsoft.com/office/drawing/2014/main" val="1963395673"/>
                  </a:ext>
                </a:extLst>
              </a:tr>
            </a:tbl>
          </a:graphicData>
        </a:graphic>
      </p:graphicFrame>
      <p:sp>
        <p:nvSpPr>
          <p:cNvPr id="13" name="TextBox 12">
            <a:extLst>
              <a:ext uri="{FF2B5EF4-FFF2-40B4-BE49-F238E27FC236}">
                <a16:creationId xmlns:a16="http://schemas.microsoft.com/office/drawing/2014/main" id="{6803E35F-87AB-4ACF-BAF5-2B8AB49BE754}"/>
              </a:ext>
            </a:extLst>
          </p:cNvPr>
          <p:cNvSpPr txBox="1"/>
          <p:nvPr/>
        </p:nvSpPr>
        <p:spPr>
          <a:xfrm>
            <a:off x="7239001" y="2192040"/>
            <a:ext cx="3137013" cy="523220"/>
          </a:xfrm>
          <a:prstGeom prst="rect">
            <a:avLst/>
          </a:prstGeom>
          <a:noFill/>
        </p:spPr>
        <p:txBody>
          <a:bodyPr wrap="none" rtlCol="0">
            <a:spAutoFit/>
          </a:bodyPr>
          <a:lstStyle/>
          <a:p>
            <a:r>
              <a:rPr lang="en-US" sz="2800" dirty="0"/>
              <a:t>Company National </a:t>
            </a:r>
            <a:r>
              <a:rPr lang="en-US" sz="2800" dirty="0">
                <a:sym typeface="Symbol" panose="05050102010706020507" pitchFamily="18" charset="2"/>
              </a:rPr>
              <a:t></a:t>
            </a:r>
            <a:endParaRPr lang="en-US" sz="2800" dirty="0"/>
          </a:p>
        </p:txBody>
      </p:sp>
      <p:sp>
        <p:nvSpPr>
          <p:cNvPr id="14" name="Rectangle 13">
            <a:extLst>
              <a:ext uri="{FF2B5EF4-FFF2-40B4-BE49-F238E27FC236}">
                <a16:creationId xmlns:a16="http://schemas.microsoft.com/office/drawing/2014/main" id="{A32DBDB7-CA6E-4FE5-8F3A-BD85B09B8742}"/>
              </a:ext>
            </a:extLst>
          </p:cNvPr>
          <p:cNvSpPr/>
          <p:nvPr/>
        </p:nvSpPr>
        <p:spPr>
          <a:xfrm>
            <a:off x="7653179" y="3685541"/>
            <a:ext cx="1924051"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Probability that Company 1 is NOT sampled in AAAA</a:t>
            </a:r>
          </a:p>
        </p:txBody>
      </p:sp>
      <p:cxnSp>
        <p:nvCxnSpPr>
          <p:cNvPr id="16" name="Straight Arrow Connector 15">
            <a:extLst>
              <a:ext uri="{FF2B5EF4-FFF2-40B4-BE49-F238E27FC236}">
                <a16:creationId xmlns:a16="http://schemas.microsoft.com/office/drawing/2014/main" id="{77048022-2C6A-4CA7-81E8-C1DDCDA2B143}"/>
              </a:ext>
            </a:extLst>
          </p:cNvPr>
          <p:cNvCxnSpPr>
            <a:cxnSpLocks/>
          </p:cNvCxnSpPr>
          <p:nvPr/>
        </p:nvCxnSpPr>
        <p:spPr>
          <a:xfrm flipV="1">
            <a:off x="8807507" y="3429001"/>
            <a:ext cx="246224" cy="239563"/>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643D237-015C-48A6-99A5-8FF701E4722A}"/>
              </a:ext>
            </a:extLst>
          </p:cNvPr>
          <p:cNvSpPr/>
          <p:nvPr/>
        </p:nvSpPr>
        <p:spPr>
          <a:xfrm>
            <a:off x="9769532" y="3642359"/>
            <a:ext cx="1924051"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Probability that Company 1 is NOT sampled in AAAB</a:t>
            </a:r>
          </a:p>
        </p:txBody>
      </p:sp>
      <p:cxnSp>
        <p:nvCxnSpPr>
          <p:cNvPr id="20" name="Straight Arrow Connector 19">
            <a:extLst>
              <a:ext uri="{FF2B5EF4-FFF2-40B4-BE49-F238E27FC236}">
                <a16:creationId xmlns:a16="http://schemas.microsoft.com/office/drawing/2014/main" id="{6C706E76-F3F7-4F90-AE29-A6E2C9492D00}"/>
              </a:ext>
            </a:extLst>
          </p:cNvPr>
          <p:cNvCxnSpPr>
            <a:cxnSpLocks/>
          </p:cNvCxnSpPr>
          <p:nvPr/>
        </p:nvCxnSpPr>
        <p:spPr>
          <a:xfrm flipH="1" flipV="1">
            <a:off x="10473179" y="3429000"/>
            <a:ext cx="349479" cy="239564"/>
          </a:xfrm>
          <a:prstGeom prst="straightConnector1">
            <a:avLst/>
          </a:prstGeom>
          <a:ln w="222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Arrow: Down 21">
            <a:extLst>
              <a:ext uri="{FF2B5EF4-FFF2-40B4-BE49-F238E27FC236}">
                <a16:creationId xmlns:a16="http://schemas.microsoft.com/office/drawing/2014/main" id="{75280184-B59F-4980-A662-1A85C1A526F1}"/>
              </a:ext>
            </a:extLst>
          </p:cNvPr>
          <p:cNvSpPr/>
          <p:nvPr/>
        </p:nvSpPr>
        <p:spPr>
          <a:xfrm>
            <a:off x="5369052" y="173685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17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animBg="1"/>
      <p:bldP spid="19"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130E-839B-402E-8921-A2005E6AE9DC}"/>
              </a:ext>
            </a:extLst>
          </p:cNvPr>
          <p:cNvSpPr>
            <a:spLocks noGrp="1"/>
          </p:cNvSpPr>
          <p:nvPr>
            <p:ph type="title"/>
          </p:nvPr>
        </p:nvSpPr>
        <p:spPr>
          <a:xfrm>
            <a:off x="838200" y="55562"/>
            <a:ext cx="10515600" cy="1325563"/>
          </a:xfrm>
        </p:spPr>
        <p:txBody>
          <a:bodyPr/>
          <a:lstStyle/>
          <a:p>
            <a:r>
              <a:rPr lang="en-US" dirty="0"/>
              <a:t>Steps 2a&amp;B : Repeat for Geographic Strata</a:t>
            </a:r>
          </a:p>
        </p:txBody>
      </p:sp>
      <p:graphicFrame>
        <p:nvGraphicFramePr>
          <p:cNvPr id="5" name="Table 5">
            <a:extLst>
              <a:ext uri="{FF2B5EF4-FFF2-40B4-BE49-F238E27FC236}">
                <a16:creationId xmlns:a16="http://schemas.microsoft.com/office/drawing/2014/main" id="{CDB4127A-74A3-417B-B3A7-BF2F1483B138}"/>
              </a:ext>
            </a:extLst>
          </p:cNvPr>
          <p:cNvGraphicFramePr>
            <a:graphicFrameLocks noGrp="1"/>
          </p:cNvGraphicFramePr>
          <p:nvPr>
            <p:ph idx="1"/>
            <p:extLst>
              <p:ext uri="{D42A27DB-BD31-4B8C-83A1-F6EECF244321}">
                <p14:modId xmlns:p14="http://schemas.microsoft.com/office/powerpoint/2010/main" val="1495771149"/>
              </p:ext>
            </p:extLst>
          </p:nvPr>
        </p:nvGraphicFramePr>
        <p:xfrm>
          <a:off x="766999" y="1501224"/>
          <a:ext cx="6400800" cy="434848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4183550912"/>
                    </a:ext>
                  </a:extLst>
                </a:gridCol>
                <a:gridCol w="1280160">
                  <a:extLst>
                    <a:ext uri="{9D8B030D-6E8A-4147-A177-3AD203B41FA5}">
                      <a16:colId xmlns:a16="http://schemas.microsoft.com/office/drawing/2014/main" val="3616761435"/>
                    </a:ext>
                  </a:extLst>
                </a:gridCol>
                <a:gridCol w="1280160">
                  <a:extLst>
                    <a:ext uri="{9D8B030D-6E8A-4147-A177-3AD203B41FA5}">
                      <a16:colId xmlns:a16="http://schemas.microsoft.com/office/drawing/2014/main" val="680908156"/>
                    </a:ext>
                  </a:extLst>
                </a:gridCol>
                <a:gridCol w="1280160">
                  <a:extLst>
                    <a:ext uri="{9D8B030D-6E8A-4147-A177-3AD203B41FA5}">
                      <a16:colId xmlns:a16="http://schemas.microsoft.com/office/drawing/2014/main" val="1877480698"/>
                    </a:ext>
                  </a:extLst>
                </a:gridCol>
                <a:gridCol w="1280160">
                  <a:extLst>
                    <a:ext uri="{9D8B030D-6E8A-4147-A177-3AD203B41FA5}">
                      <a16:colId xmlns:a16="http://schemas.microsoft.com/office/drawing/2014/main" val="895154183"/>
                    </a:ext>
                  </a:extLst>
                </a:gridCol>
              </a:tblGrid>
              <a:tr h="370840">
                <a:tc>
                  <a:txBody>
                    <a:bodyPr/>
                    <a:lstStyle/>
                    <a:p>
                      <a:pPr algn="ctr"/>
                      <a:r>
                        <a:rPr lang="en-US" dirty="0"/>
                        <a:t>Company</a:t>
                      </a:r>
                    </a:p>
                  </a:txBody>
                  <a:tcPr/>
                </a:tc>
                <a:tc>
                  <a:txBody>
                    <a:bodyPr/>
                    <a:lstStyle/>
                    <a:p>
                      <a:pPr algn="ctr"/>
                      <a:r>
                        <a:rPr lang="en-US" dirty="0"/>
                        <a:t>Establish-</a:t>
                      </a:r>
                      <a:r>
                        <a:rPr lang="en-US" dirty="0" err="1"/>
                        <a:t>ment</a:t>
                      </a:r>
                      <a:endParaRPr lang="en-US" dirty="0"/>
                    </a:p>
                  </a:txBody>
                  <a:tcPr/>
                </a:tc>
                <a:tc>
                  <a:txBody>
                    <a:bodyPr/>
                    <a:lstStyle/>
                    <a:p>
                      <a:pPr algn="ctr"/>
                      <a:r>
                        <a:rPr lang="en-US" dirty="0"/>
                        <a:t>Industry</a:t>
                      </a:r>
                    </a:p>
                  </a:txBody>
                  <a:tcPr/>
                </a:tc>
                <a:tc>
                  <a:txBody>
                    <a:bodyPr/>
                    <a:lstStyle/>
                    <a:p>
                      <a:pPr algn="ctr"/>
                      <a:r>
                        <a:rPr lang="en-US" dirty="0"/>
                        <a:t>State</a:t>
                      </a:r>
                    </a:p>
                  </a:txBody>
                  <a:tcPr/>
                </a:tc>
                <a:tc>
                  <a:txBody>
                    <a:bodyPr/>
                    <a:lstStyle/>
                    <a:p>
                      <a:pPr algn="ctr"/>
                      <a:r>
                        <a:rPr lang="en-US" dirty="0" err="1"/>
                        <a:t>MOS</a:t>
                      </a:r>
                      <a:r>
                        <a:rPr lang="en-US" baseline="-25000" dirty="0" err="1"/>
                        <a:t>ic</a:t>
                      </a:r>
                      <a:endParaRPr lang="en-US" dirty="0"/>
                    </a:p>
                  </a:txBody>
                  <a:tcPr/>
                </a:tc>
                <a:extLst>
                  <a:ext uri="{0D108BD9-81ED-4DB2-BD59-A6C34878D82A}">
                    <a16:rowId xmlns:a16="http://schemas.microsoft.com/office/drawing/2014/main" val="1083697159"/>
                  </a:ext>
                </a:extLst>
              </a:tr>
              <a:tr h="370840">
                <a:tc rowSpan="6">
                  <a:txBody>
                    <a:bodyPr/>
                    <a:lstStyle/>
                    <a:p>
                      <a:pPr algn="ctr"/>
                      <a:r>
                        <a:rPr lang="en-US" dirty="0"/>
                        <a:t>1</a:t>
                      </a:r>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56</a:t>
                      </a:r>
                    </a:p>
                  </a:txBody>
                  <a:tcPr marL="9525" marR="9525" marT="9525" marB="0" anchor="b"/>
                </a:tc>
                <a:extLst>
                  <a:ext uri="{0D108BD9-81ED-4DB2-BD59-A6C34878D82A}">
                    <a16:rowId xmlns:a16="http://schemas.microsoft.com/office/drawing/2014/main" val="4208233779"/>
                  </a:ext>
                </a:extLst>
              </a:tr>
              <a:tr h="370840">
                <a:tc vMerge="1">
                  <a:txBody>
                    <a:bodyPr/>
                    <a:lstStyle/>
                    <a:p>
                      <a:pPr algn="ctr"/>
                      <a:endParaRPr lang="en-US" dirty="0"/>
                    </a:p>
                  </a:txBody>
                  <a:tcPr/>
                </a:tc>
                <a:tc>
                  <a:txBody>
                    <a:bodyPr/>
                    <a:lstStyle/>
                    <a:p>
                      <a:pPr algn="ctr"/>
                      <a:r>
                        <a:rPr lang="en-US" dirty="0"/>
                        <a:t>2</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765416175"/>
                  </a:ext>
                </a:extLst>
              </a:tr>
              <a:tr h="370840">
                <a:tc vMerge="1">
                  <a:txBody>
                    <a:bodyPr/>
                    <a:lstStyle/>
                    <a:p>
                      <a:pPr algn="ctr"/>
                      <a:endParaRPr lang="en-US" dirty="0"/>
                    </a:p>
                  </a:txBody>
                  <a:tcPr/>
                </a:tc>
                <a:tc>
                  <a:txBody>
                    <a:bodyPr/>
                    <a:lstStyle/>
                    <a:p>
                      <a:pPr algn="ctr"/>
                      <a:r>
                        <a:rPr lang="en-US" dirty="0"/>
                        <a:t>3</a:t>
                      </a:r>
                    </a:p>
                  </a:txBody>
                  <a:tcPr/>
                </a:tc>
                <a:tc>
                  <a:txBody>
                    <a:bodyPr/>
                    <a:lstStyle/>
                    <a:p>
                      <a:pPr algn="ctr"/>
                      <a:r>
                        <a:rPr lang="en-US" dirty="0"/>
                        <a:t>AAAA</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2736596126"/>
                  </a:ext>
                </a:extLst>
              </a:tr>
              <a:tr h="370840">
                <a:tc vMerge="1">
                  <a:txBody>
                    <a:bodyPr/>
                    <a:lstStyle/>
                    <a:p>
                      <a:pPr algn="ctr"/>
                      <a:endParaRPr lang="en-US" dirty="0"/>
                    </a:p>
                  </a:txBody>
                  <a:tcPr/>
                </a:tc>
                <a:tc>
                  <a:txBody>
                    <a:bodyPr/>
                    <a:lstStyle/>
                    <a:p>
                      <a:pPr algn="ctr"/>
                      <a:r>
                        <a:rPr lang="en-US" dirty="0"/>
                        <a:t>4</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33</a:t>
                      </a:r>
                    </a:p>
                  </a:txBody>
                  <a:tcPr marL="9525" marR="9525" marT="9525" marB="0" anchor="b"/>
                </a:tc>
                <a:extLst>
                  <a:ext uri="{0D108BD9-81ED-4DB2-BD59-A6C34878D82A}">
                    <a16:rowId xmlns:a16="http://schemas.microsoft.com/office/drawing/2014/main" val="3019546237"/>
                  </a:ext>
                </a:extLst>
              </a:tr>
              <a:tr h="370840">
                <a:tc vMerge="1">
                  <a:txBody>
                    <a:bodyPr/>
                    <a:lstStyle/>
                    <a:p>
                      <a:pPr algn="ctr"/>
                      <a:endParaRPr lang="en-US" dirty="0"/>
                    </a:p>
                  </a:txBody>
                  <a:tcPr/>
                </a:tc>
                <a:tc>
                  <a:txBody>
                    <a:bodyPr/>
                    <a:lstStyle/>
                    <a:p>
                      <a:pPr algn="ctr"/>
                      <a:r>
                        <a:rPr lang="en-US" dirty="0"/>
                        <a:t>5</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338228824"/>
                  </a:ext>
                </a:extLst>
              </a:tr>
              <a:tr h="370840">
                <a:tc vMerge="1">
                  <a:txBody>
                    <a:bodyPr/>
                    <a:lstStyle/>
                    <a:p>
                      <a:pPr algn="ctr"/>
                      <a:endParaRPr lang="en-US" dirty="0"/>
                    </a:p>
                  </a:txBody>
                  <a:tcPr/>
                </a:tc>
                <a:tc>
                  <a:txBody>
                    <a:bodyPr/>
                    <a:lstStyle/>
                    <a:p>
                      <a:pPr algn="ctr"/>
                      <a:r>
                        <a:rPr lang="en-US" dirty="0"/>
                        <a:t>6</a:t>
                      </a:r>
                    </a:p>
                  </a:txBody>
                  <a:tcPr/>
                </a:tc>
                <a:tc>
                  <a:txBody>
                    <a:bodyPr/>
                    <a:lstStyle/>
                    <a:p>
                      <a:pPr algn="ctr"/>
                      <a:r>
                        <a:rPr lang="en-US" dirty="0"/>
                        <a:t>AAAB</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3399122122"/>
                  </a:ext>
                </a:extLst>
              </a:tr>
              <a:tr h="370840">
                <a:tc rowSpan="2">
                  <a:txBody>
                    <a:bodyPr/>
                    <a:lstStyle/>
                    <a:p>
                      <a:pPr algn="ctr"/>
                      <a:r>
                        <a:rPr lang="en-US"/>
                        <a:t>2</a:t>
                      </a:r>
                      <a:endParaRPr lang="en-US" dirty="0"/>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37</a:t>
                      </a:r>
                    </a:p>
                  </a:txBody>
                  <a:tcPr marL="9525" marR="9525" marT="9525" marB="0" anchor="b"/>
                </a:tc>
                <a:extLst>
                  <a:ext uri="{0D108BD9-81ED-4DB2-BD59-A6C34878D82A}">
                    <a16:rowId xmlns:a16="http://schemas.microsoft.com/office/drawing/2014/main" val="1256640206"/>
                  </a:ext>
                </a:extLst>
              </a:tr>
              <a:tr h="370840">
                <a:tc vMerge="1">
                  <a:txBody>
                    <a:bodyPr/>
                    <a:lstStyle/>
                    <a:p>
                      <a:pPr algn="ctr"/>
                      <a:endParaRPr lang="en-US" dirty="0"/>
                    </a:p>
                  </a:txBody>
                  <a:tcPr/>
                </a:tc>
                <a:tc>
                  <a:txBody>
                    <a:bodyPr/>
                    <a:lstStyle/>
                    <a:p>
                      <a:pPr algn="ctr"/>
                      <a:r>
                        <a:rPr lang="en-US" dirty="0"/>
                        <a:t>2</a:t>
                      </a:r>
                    </a:p>
                  </a:txBody>
                  <a:tcPr/>
                </a:tc>
                <a:tc>
                  <a:txBody>
                    <a:bodyPr/>
                    <a:lstStyle/>
                    <a:p>
                      <a:pPr algn="ctr"/>
                      <a:r>
                        <a:rPr lang="en-US" dirty="0"/>
                        <a:t>AAAA</a:t>
                      </a:r>
                    </a:p>
                  </a:txBody>
                  <a:tcPr/>
                </a:tc>
                <a:tc>
                  <a:txBody>
                    <a:bodyPr/>
                    <a:lstStyle/>
                    <a:p>
                      <a:pPr algn="ctr"/>
                      <a:r>
                        <a:rPr lang="en-US" dirty="0"/>
                        <a:t>TN</a:t>
                      </a:r>
                    </a:p>
                  </a:txBody>
                  <a:tcPr/>
                </a:tc>
                <a:tc>
                  <a:txBody>
                    <a:bodyPr/>
                    <a:lstStyle/>
                    <a:p>
                      <a:pPr algn="ctr" fontAlgn="b"/>
                      <a:r>
                        <a:rPr lang="en-US" sz="1800" b="0" i="0" u="none" strike="noStrike" dirty="0">
                          <a:solidFill>
                            <a:srgbClr val="000000"/>
                          </a:solidFill>
                          <a:effectLst/>
                          <a:latin typeface="Calibri" panose="020F0502020204030204" pitchFamily="34" charset="0"/>
                        </a:rPr>
                        <a:t>27</a:t>
                      </a:r>
                    </a:p>
                  </a:txBody>
                  <a:tcPr marL="9525" marR="9525" marT="9525" marB="0" anchor="b"/>
                </a:tc>
                <a:extLst>
                  <a:ext uri="{0D108BD9-81ED-4DB2-BD59-A6C34878D82A}">
                    <a16:rowId xmlns:a16="http://schemas.microsoft.com/office/drawing/2014/main" val="2123216679"/>
                  </a:ext>
                </a:extLst>
              </a:tr>
              <a:tr h="370840">
                <a:tc>
                  <a:txBody>
                    <a:bodyPr/>
                    <a:lstStyle/>
                    <a:p>
                      <a:pPr algn="ctr"/>
                      <a:r>
                        <a:rPr lang="en-US" dirty="0"/>
                        <a:t>3</a:t>
                      </a:r>
                    </a:p>
                  </a:txBody>
                  <a:tcPr/>
                </a:tc>
                <a:tc>
                  <a:txBody>
                    <a:bodyPr/>
                    <a:lstStyle/>
                    <a:p>
                      <a:pPr algn="ctr"/>
                      <a:r>
                        <a:rPr lang="en-US" dirty="0"/>
                        <a:t>1</a:t>
                      </a:r>
                    </a:p>
                  </a:txBody>
                  <a:tcPr/>
                </a:tc>
                <a:tc>
                  <a:txBody>
                    <a:bodyPr/>
                    <a:lstStyle/>
                    <a:p>
                      <a:pPr algn="ctr"/>
                      <a:r>
                        <a:rPr lang="en-US" dirty="0"/>
                        <a:t>AAAA</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54</a:t>
                      </a:r>
                    </a:p>
                  </a:txBody>
                  <a:tcPr marL="9525" marR="9525" marT="9525" marB="0" anchor="b"/>
                </a:tc>
                <a:extLst>
                  <a:ext uri="{0D108BD9-81ED-4DB2-BD59-A6C34878D82A}">
                    <a16:rowId xmlns:a16="http://schemas.microsoft.com/office/drawing/2014/main" val="3187319"/>
                  </a:ext>
                </a:extLst>
              </a:tr>
              <a:tr h="370840">
                <a:tc>
                  <a:txBody>
                    <a:bodyPr/>
                    <a:lstStyle/>
                    <a:p>
                      <a:pPr algn="ctr"/>
                      <a:r>
                        <a:rPr lang="en-US" dirty="0"/>
                        <a:t>4</a:t>
                      </a:r>
                    </a:p>
                  </a:txBody>
                  <a:tcPr/>
                </a:tc>
                <a:tc>
                  <a:txBody>
                    <a:bodyPr/>
                    <a:lstStyle/>
                    <a:p>
                      <a:pPr algn="ctr"/>
                      <a:r>
                        <a:rPr lang="en-US" dirty="0"/>
                        <a:t>1</a:t>
                      </a:r>
                    </a:p>
                  </a:txBody>
                  <a:tcPr/>
                </a:tc>
                <a:tc>
                  <a:txBody>
                    <a:bodyPr/>
                    <a:lstStyle/>
                    <a:p>
                      <a:pPr algn="ctr"/>
                      <a:r>
                        <a:rPr lang="en-US" dirty="0"/>
                        <a:t>AAAB</a:t>
                      </a:r>
                    </a:p>
                  </a:txBody>
                  <a:tcPr/>
                </a:tc>
                <a:tc>
                  <a:txBody>
                    <a:bodyPr/>
                    <a:lstStyle/>
                    <a:p>
                      <a:pPr algn="ctr"/>
                      <a:r>
                        <a:rPr lang="en-US" dirty="0"/>
                        <a:t>MO</a:t>
                      </a:r>
                    </a:p>
                  </a:txBody>
                  <a:tcP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3365752907"/>
                  </a:ext>
                </a:extLst>
              </a:tr>
            </a:tbl>
          </a:graphicData>
        </a:graphic>
      </p:graphicFrame>
      <p:sp>
        <p:nvSpPr>
          <p:cNvPr id="8" name="Arrow: Right 7">
            <a:extLst>
              <a:ext uri="{FF2B5EF4-FFF2-40B4-BE49-F238E27FC236}">
                <a16:creationId xmlns:a16="http://schemas.microsoft.com/office/drawing/2014/main" id="{E1EB6A04-C886-4E8F-9744-869B672F6568}"/>
              </a:ext>
            </a:extLst>
          </p:cNvPr>
          <p:cNvSpPr/>
          <p:nvPr/>
        </p:nvSpPr>
        <p:spPr>
          <a:xfrm>
            <a:off x="7198772" y="2993256"/>
            <a:ext cx="4254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B69D496-EA26-4BE9-9FDE-8C8DCFF41A2E}"/>
              </a:ext>
            </a:extLst>
          </p:cNvPr>
          <p:cNvSpPr txBox="1"/>
          <p:nvPr/>
        </p:nvSpPr>
        <p:spPr>
          <a:xfrm>
            <a:off x="287338" y="1820983"/>
            <a:ext cx="428625" cy="2246769"/>
          </a:xfrm>
          <a:prstGeom prst="rect">
            <a:avLst/>
          </a:prstGeom>
          <a:noFill/>
        </p:spPr>
        <p:txBody>
          <a:bodyPr wrap="square" rtlCol="0">
            <a:spAutoFit/>
          </a:bodyPr>
          <a:lstStyle/>
          <a:p>
            <a:r>
              <a:rPr lang="en-US" sz="2800" dirty="0"/>
              <a:t>FRAME</a:t>
            </a:r>
          </a:p>
        </p:txBody>
      </p:sp>
      <p:graphicFrame>
        <p:nvGraphicFramePr>
          <p:cNvPr id="11" name="Table 6">
            <a:extLst>
              <a:ext uri="{FF2B5EF4-FFF2-40B4-BE49-F238E27FC236}">
                <a16:creationId xmlns:a16="http://schemas.microsoft.com/office/drawing/2014/main" id="{C921DFD3-6653-4AD5-AE28-499628C388F8}"/>
              </a:ext>
            </a:extLst>
          </p:cNvPr>
          <p:cNvGraphicFramePr>
            <a:graphicFrameLocks noGrp="1"/>
          </p:cNvGraphicFramePr>
          <p:nvPr>
            <p:extLst>
              <p:ext uri="{D42A27DB-BD31-4B8C-83A1-F6EECF244321}">
                <p14:modId xmlns:p14="http://schemas.microsoft.com/office/powerpoint/2010/main" val="2021883827"/>
              </p:ext>
            </p:extLst>
          </p:nvPr>
        </p:nvGraphicFramePr>
        <p:xfrm>
          <a:off x="7770137" y="2131060"/>
          <a:ext cx="4053360" cy="2595880"/>
        </p:xfrm>
        <a:graphic>
          <a:graphicData uri="http://schemas.openxmlformats.org/drawingml/2006/table">
            <a:tbl>
              <a:tblPr firstRow="1" bandRow="1">
                <a:tableStyleId>{5C22544A-7EE6-4342-B048-85BDC9FD1C3A}</a:tableStyleId>
              </a:tblPr>
              <a:tblGrid>
                <a:gridCol w="1130672">
                  <a:extLst>
                    <a:ext uri="{9D8B030D-6E8A-4147-A177-3AD203B41FA5}">
                      <a16:colId xmlns:a16="http://schemas.microsoft.com/office/drawing/2014/main" val="1131278824"/>
                    </a:ext>
                  </a:extLst>
                </a:gridCol>
                <a:gridCol w="918817">
                  <a:extLst>
                    <a:ext uri="{9D8B030D-6E8A-4147-A177-3AD203B41FA5}">
                      <a16:colId xmlns:a16="http://schemas.microsoft.com/office/drawing/2014/main" val="1339627163"/>
                    </a:ext>
                  </a:extLst>
                </a:gridCol>
                <a:gridCol w="630230">
                  <a:extLst>
                    <a:ext uri="{9D8B030D-6E8A-4147-A177-3AD203B41FA5}">
                      <a16:colId xmlns:a16="http://schemas.microsoft.com/office/drawing/2014/main" val="2172891087"/>
                    </a:ext>
                  </a:extLst>
                </a:gridCol>
                <a:gridCol w="630230">
                  <a:extLst>
                    <a:ext uri="{9D8B030D-6E8A-4147-A177-3AD203B41FA5}">
                      <a16:colId xmlns:a16="http://schemas.microsoft.com/office/drawing/2014/main" val="14665784"/>
                    </a:ext>
                  </a:extLst>
                </a:gridCol>
                <a:gridCol w="743411">
                  <a:extLst>
                    <a:ext uri="{9D8B030D-6E8A-4147-A177-3AD203B41FA5}">
                      <a16:colId xmlns:a16="http://schemas.microsoft.com/office/drawing/2014/main" val="1986225839"/>
                    </a:ext>
                  </a:extLst>
                </a:gridCol>
              </a:tblGrid>
              <a:tr h="370840">
                <a:tc>
                  <a:txBody>
                    <a:bodyPr/>
                    <a:lstStyle/>
                    <a:p>
                      <a:pPr algn="ctr"/>
                      <a:r>
                        <a:rPr lang="en-US" sz="1400" dirty="0"/>
                        <a:t>Unit</a:t>
                      </a:r>
                    </a:p>
                  </a:txBody>
                  <a:tcPr/>
                </a:tc>
                <a:tc>
                  <a:txBody>
                    <a:bodyPr/>
                    <a:lstStyle/>
                    <a:p>
                      <a:pPr algn="ctr"/>
                      <a:r>
                        <a:rPr lang="en-US" sz="1400" dirty="0"/>
                        <a:t>Company </a:t>
                      </a:r>
                    </a:p>
                  </a:txBody>
                  <a:tcPr/>
                </a:tc>
                <a:tc>
                  <a:txBody>
                    <a:bodyPr/>
                    <a:lstStyle/>
                    <a:p>
                      <a:pPr algn="ctr"/>
                      <a:r>
                        <a:rPr lang="en-US" sz="1400" dirty="0"/>
                        <a:t>Ind</a:t>
                      </a:r>
                    </a:p>
                  </a:txBody>
                  <a:tcPr/>
                </a:tc>
                <a:tc>
                  <a:txBody>
                    <a:bodyPr/>
                    <a:lstStyle/>
                    <a:p>
                      <a:pPr algn="ctr"/>
                      <a:r>
                        <a:rPr lang="en-US" sz="1400" dirty="0"/>
                        <a:t>State</a:t>
                      </a:r>
                    </a:p>
                  </a:txBody>
                  <a:tcPr/>
                </a:tc>
                <a:tc>
                  <a:txBody>
                    <a:bodyPr/>
                    <a:lstStyle/>
                    <a:p>
                      <a:pPr algn="ctr"/>
                      <a:r>
                        <a:rPr lang="en-US" sz="1400" dirty="0"/>
                        <a:t>MOS</a:t>
                      </a:r>
                    </a:p>
                  </a:txBody>
                  <a:tcPr/>
                </a:tc>
                <a:extLst>
                  <a:ext uri="{0D108BD9-81ED-4DB2-BD59-A6C34878D82A}">
                    <a16:rowId xmlns:a16="http://schemas.microsoft.com/office/drawing/2014/main" val="734432307"/>
                  </a:ext>
                </a:extLst>
              </a:tr>
              <a:tr h="370840">
                <a:tc>
                  <a:txBody>
                    <a:bodyPr/>
                    <a:lstStyle/>
                    <a:p>
                      <a:pPr algn="l"/>
                      <a:r>
                        <a:rPr lang="en-US" sz="1400" dirty="0"/>
                        <a:t>1_AAA_MO</a:t>
                      </a:r>
                    </a:p>
                  </a:txBody>
                  <a:tcPr anchor="ctr"/>
                </a:tc>
                <a:tc>
                  <a:txBody>
                    <a:bodyPr/>
                    <a:lstStyle/>
                    <a:p>
                      <a:pPr algn="ctr"/>
                      <a:r>
                        <a:rPr lang="en-US" sz="1400" dirty="0"/>
                        <a:t>1</a:t>
                      </a:r>
                    </a:p>
                  </a:txBody>
                  <a:tcPr anchor="ctr"/>
                </a:tc>
                <a:tc>
                  <a:txBody>
                    <a:bodyPr/>
                    <a:lstStyle/>
                    <a:p>
                      <a:pPr algn="ctr"/>
                      <a:r>
                        <a:rPr lang="en-US" sz="1400" dirty="0"/>
                        <a:t>AAA</a:t>
                      </a:r>
                    </a:p>
                  </a:txBody>
                  <a:tcPr anchor="ctr"/>
                </a:tc>
                <a:tc>
                  <a:txBody>
                    <a:bodyPr/>
                    <a:lstStyle/>
                    <a:p>
                      <a:pPr algn="ctr"/>
                      <a:r>
                        <a:rPr lang="en-US" sz="1400" dirty="0"/>
                        <a:t>MO</a:t>
                      </a:r>
                    </a:p>
                  </a:txBody>
                  <a:tcPr anchor="ctr"/>
                </a:tc>
                <a:tc>
                  <a:txBody>
                    <a:bodyPr/>
                    <a:lstStyle/>
                    <a:p>
                      <a:pPr algn="ctr" fontAlgn="b"/>
                      <a:r>
                        <a:rPr lang="en-US" sz="1400" b="0" i="0" u="none" strike="noStrike">
                          <a:solidFill>
                            <a:srgbClr val="000000"/>
                          </a:solidFill>
                          <a:effectLst/>
                          <a:latin typeface="Calibri" panose="020F0502020204030204" pitchFamily="34" charset="0"/>
                        </a:rPr>
                        <a:t>118</a:t>
                      </a:r>
                    </a:p>
                  </a:txBody>
                  <a:tcPr marL="9525" marR="9525" marT="9525" marB="0" anchor="ctr"/>
                </a:tc>
                <a:extLst>
                  <a:ext uri="{0D108BD9-81ED-4DB2-BD59-A6C34878D82A}">
                    <a16:rowId xmlns:a16="http://schemas.microsoft.com/office/drawing/2014/main" val="3526024481"/>
                  </a:ext>
                </a:extLst>
              </a:tr>
              <a:tr h="370840">
                <a:tc>
                  <a:txBody>
                    <a:bodyPr/>
                    <a:lstStyle/>
                    <a:p>
                      <a:pPr algn="l"/>
                      <a:r>
                        <a:rPr lang="en-US" sz="1400" dirty="0"/>
                        <a:t>1_AAA_TN</a:t>
                      </a:r>
                    </a:p>
                  </a:txBody>
                  <a:tcPr anchor="ctr"/>
                </a:tc>
                <a:tc>
                  <a:txBody>
                    <a:bodyPr/>
                    <a:lstStyle/>
                    <a:p>
                      <a:pPr algn="ctr"/>
                      <a:r>
                        <a:rPr lang="en-US" sz="1400" dirty="0"/>
                        <a:t>1</a:t>
                      </a:r>
                    </a:p>
                  </a:txBody>
                  <a:tcPr anchor="ctr"/>
                </a:tc>
                <a:tc>
                  <a:txBody>
                    <a:bodyPr/>
                    <a:lstStyle/>
                    <a:p>
                      <a:pPr algn="ctr"/>
                      <a:r>
                        <a:rPr lang="en-US" sz="1400" dirty="0"/>
                        <a:t>AAA</a:t>
                      </a:r>
                    </a:p>
                  </a:txBody>
                  <a:tcPr anchor="ctr"/>
                </a:tc>
                <a:tc>
                  <a:txBody>
                    <a:bodyPr/>
                    <a:lstStyle/>
                    <a:p>
                      <a:pPr algn="ctr"/>
                      <a:r>
                        <a:rPr lang="en-US" sz="1400" dirty="0"/>
                        <a:t>TN</a:t>
                      </a:r>
                    </a:p>
                  </a:txBody>
                  <a:tcPr anchor="ctr"/>
                </a:tc>
                <a:tc>
                  <a:txBody>
                    <a:bodyPr/>
                    <a:lstStyle/>
                    <a:p>
                      <a:pPr algn="ctr" fontAlgn="b"/>
                      <a:r>
                        <a:rPr lang="en-US" sz="1400" b="0" i="0" u="none" strike="noStrike">
                          <a:solidFill>
                            <a:srgbClr val="000000"/>
                          </a:solidFill>
                          <a:effectLst/>
                          <a:latin typeface="Calibri" panose="020F0502020204030204" pitchFamily="34" charset="0"/>
                        </a:rPr>
                        <a:t>63</a:t>
                      </a:r>
                    </a:p>
                  </a:txBody>
                  <a:tcPr marL="9525" marR="9525" marT="9525" marB="0" anchor="ctr"/>
                </a:tc>
                <a:extLst>
                  <a:ext uri="{0D108BD9-81ED-4DB2-BD59-A6C34878D82A}">
                    <a16:rowId xmlns:a16="http://schemas.microsoft.com/office/drawing/2014/main" val="1353435720"/>
                  </a:ext>
                </a:extLst>
              </a:tr>
              <a:tr h="370840">
                <a:tc>
                  <a:txBody>
                    <a:bodyPr/>
                    <a:lstStyle/>
                    <a:p>
                      <a:pPr algn="l"/>
                      <a:r>
                        <a:rPr lang="en-US" sz="1400" dirty="0"/>
                        <a:t>2_AAA_MO</a:t>
                      </a:r>
                    </a:p>
                  </a:txBody>
                  <a:tcPr anchor="ctr"/>
                </a:tc>
                <a:tc>
                  <a:txBody>
                    <a:bodyPr/>
                    <a:lstStyle/>
                    <a:p>
                      <a:pPr algn="ctr"/>
                      <a:r>
                        <a:rPr lang="en-US" sz="1400" dirty="0"/>
                        <a:t>2</a:t>
                      </a:r>
                    </a:p>
                  </a:txBody>
                  <a:tcPr anchor="ctr"/>
                </a:tc>
                <a:tc>
                  <a:txBody>
                    <a:bodyPr/>
                    <a:lstStyle/>
                    <a:p>
                      <a:pPr algn="ctr"/>
                      <a:r>
                        <a:rPr lang="en-US" sz="1400" dirty="0"/>
                        <a:t>AAA</a:t>
                      </a:r>
                    </a:p>
                  </a:txBody>
                  <a:tcPr anchor="ctr"/>
                </a:tc>
                <a:tc>
                  <a:txBody>
                    <a:bodyPr/>
                    <a:lstStyle/>
                    <a:p>
                      <a:pPr algn="ctr"/>
                      <a:r>
                        <a:rPr lang="en-US" sz="1400" dirty="0"/>
                        <a:t>MO</a:t>
                      </a:r>
                    </a:p>
                  </a:txBody>
                  <a:tcPr anchor="ctr"/>
                </a:tc>
                <a:tc>
                  <a:txBody>
                    <a:bodyPr/>
                    <a:lstStyle/>
                    <a:p>
                      <a:pPr algn="ctr" fontAlgn="b"/>
                      <a:r>
                        <a:rPr lang="en-US" sz="1400" b="0" i="0" u="none" strike="noStrike">
                          <a:solidFill>
                            <a:srgbClr val="000000"/>
                          </a:solidFill>
                          <a:effectLst/>
                          <a:latin typeface="Calibri" panose="020F0502020204030204" pitchFamily="34" charset="0"/>
                        </a:rPr>
                        <a:t>37</a:t>
                      </a:r>
                    </a:p>
                  </a:txBody>
                  <a:tcPr marL="9525" marR="9525" marT="9525" marB="0" anchor="ctr"/>
                </a:tc>
                <a:extLst>
                  <a:ext uri="{0D108BD9-81ED-4DB2-BD59-A6C34878D82A}">
                    <a16:rowId xmlns:a16="http://schemas.microsoft.com/office/drawing/2014/main" val="3465927933"/>
                  </a:ext>
                </a:extLst>
              </a:tr>
              <a:tr h="370840">
                <a:tc>
                  <a:txBody>
                    <a:bodyPr/>
                    <a:lstStyle/>
                    <a:p>
                      <a:pPr algn="l"/>
                      <a:r>
                        <a:rPr lang="en-US" sz="1400" dirty="0"/>
                        <a:t>2_AAA_TN</a:t>
                      </a:r>
                    </a:p>
                  </a:txBody>
                  <a:tcPr anchor="ctr"/>
                </a:tc>
                <a:tc>
                  <a:txBody>
                    <a:bodyPr/>
                    <a:lstStyle/>
                    <a:p>
                      <a:pPr algn="ctr"/>
                      <a:r>
                        <a:rPr lang="en-US" sz="1400" dirty="0"/>
                        <a:t>2</a:t>
                      </a:r>
                    </a:p>
                  </a:txBody>
                  <a:tcPr anchor="ctr"/>
                </a:tc>
                <a:tc>
                  <a:txBody>
                    <a:bodyPr/>
                    <a:lstStyle/>
                    <a:p>
                      <a:pPr algn="ctr"/>
                      <a:r>
                        <a:rPr lang="en-US" sz="1400" dirty="0"/>
                        <a:t>AAA</a:t>
                      </a:r>
                    </a:p>
                  </a:txBody>
                  <a:tcPr anchor="ctr"/>
                </a:tc>
                <a:tc>
                  <a:txBody>
                    <a:bodyPr/>
                    <a:lstStyle/>
                    <a:p>
                      <a:pPr algn="ctr"/>
                      <a:r>
                        <a:rPr lang="en-US" sz="1400" dirty="0"/>
                        <a:t>TN</a:t>
                      </a:r>
                    </a:p>
                  </a:txBody>
                  <a:tcPr anchor="ctr"/>
                </a:tc>
                <a:tc>
                  <a:txBody>
                    <a:bodyPr/>
                    <a:lstStyle/>
                    <a:p>
                      <a:pPr algn="ctr" fontAlgn="b"/>
                      <a:r>
                        <a:rPr lang="en-US" sz="1400" b="0" i="0" u="none" strike="noStrike">
                          <a:solidFill>
                            <a:srgbClr val="000000"/>
                          </a:solidFill>
                          <a:effectLst/>
                          <a:latin typeface="Calibri" panose="020F0502020204030204" pitchFamily="34" charset="0"/>
                        </a:rPr>
                        <a:t>27</a:t>
                      </a:r>
                    </a:p>
                  </a:txBody>
                  <a:tcPr marL="9525" marR="9525" marT="9525" marB="0" anchor="ctr"/>
                </a:tc>
                <a:extLst>
                  <a:ext uri="{0D108BD9-81ED-4DB2-BD59-A6C34878D82A}">
                    <a16:rowId xmlns:a16="http://schemas.microsoft.com/office/drawing/2014/main" val="2720523298"/>
                  </a:ext>
                </a:extLst>
              </a:tr>
              <a:tr h="370840">
                <a:tc>
                  <a:txBody>
                    <a:bodyPr/>
                    <a:lstStyle/>
                    <a:p>
                      <a:pPr algn="l"/>
                      <a:r>
                        <a:rPr lang="en-US" sz="1400" dirty="0"/>
                        <a:t>3_AAA_MO</a:t>
                      </a:r>
                    </a:p>
                  </a:txBody>
                  <a:tcPr anchor="ctr"/>
                </a:tc>
                <a:tc>
                  <a:txBody>
                    <a:bodyPr/>
                    <a:lstStyle/>
                    <a:p>
                      <a:pPr algn="ctr"/>
                      <a:r>
                        <a:rPr lang="en-US" sz="1400" dirty="0"/>
                        <a:t>3</a:t>
                      </a:r>
                    </a:p>
                  </a:txBody>
                  <a:tcPr anchor="ctr"/>
                </a:tc>
                <a:tc>
                  <a:txBody>
                    <a:bodyPr/>
                    <a:lstStyle/>
                    <a:p>
                      <a:pPr algn="ctr"/>
                      <a:r>
                        <a:rPr lang="en-US" sz="1400" dirty="0"/>
                        <a:t>AAA</a:t>
                      </a:r>
                    </a:p>
                  </a:txBody>
                  <a:tcPr anchor="ctr"/>
                </a:tc>
                <a:tc>
                  <a:txBody>
                    <a:bodyPr/>
                    <a:lstStyle/>
                    <a:p>
                      <a:pPr algn="ctr"/>
                      <a:r>
                        <a:rPr lang="en-US" sz="1400" dirty="0"/>
                        <a:t>MO</a:t>
                      </a:r>
                    </a:p>
                  </a:txBody>
                  <a:tcPr anchor="ctr"/>
                </a:tc>
                <a:tc>
                  <a:txBody>
                    <a:bodyPr/>
                    <a:lstStyle/>
                    <a:p>
                      <a:pPr algn="ctr" fontAlgn="b"/>
                      <a:r>
                        <a:rPr lang="en-US" sz="1400" b="0" i="0" u="none" strike="noStrike">
                          <a:solidFill>
                            <a:srgbClr val="000000"/>
                          </a:solidFill>
                          <a:effectLst/>
                          <a:latin typeface="Calibri" panose="020F0502020204030204" pitchFamily="34" charset="0"/>
                        </a:rPr>
                        <a:t>54</a:t>
                      </a:r>
                    </a:p>
                  </a:txBody>
                  <a:tcPr marL="9525" marR="9525" marT="9525" marB="0" anchor="ctr"/>
                </a:tc>
                <a:extLst>
                  <a:ext uri="{0D108BD9-81ED-4DB2-BD59-A6C34878D82A}">
                    <a16:rowId xmlns:a16="http://schemas.microsoft.com/office/drawing/2014/main" val="1963395673"/>
                  </a:ext>
                </a:extLst>
              </a:tr>
              <a:tr h="370840">
                <a:tc>
                  <a:txBody>
                    <a:bodyPr/>
                    <a:lstStyle/>
                    <a:p>
                      <a:pPr algn="l"/>
                      <a:r>
                        <a:rPr lang="en-US" sz="1400" dirty="0"/>
                        <a:t>4_AAA_MO</a:t>
                      </a:r>
                    </a:p>
                  </a:txBody>
                  <a:tcPr anchor="ctr"/>
                </a:tc>
                <a:tc>
                  <a:txBody>
                    <a:bodyPr/>
                    <a:lstStyle/>
                    <a:p>
                      <a:pPr algn="ctr"/>
                      <a:r>
                        <a:rPr lang="en-US" sz="1400" dirty="0"/>
                        <a:t>4</a:t>
                      </a:r>
                    </a:p>
                  </a:txBody>
                  <a:tcPr anchor="ctr"/>
                </a:tc>
                <a:tc>
                  <a:txBody>
                    <a:bodyPr/>
                    <a:lstStyle/>
                    <a:p>
                      <a:pPr algn="ctr"/>
                      <a:r>
                        <a:rPr lang="en-US" sz="1400" dirty="0"/>
                        <a:t>AAA</a:t>
                      </a:r>
                    </a:p>
                  </a:txBody>
                  <a:tcPr anchor="ctr"/>
                </a:tc>
                <a:tc>
                  <a:txBody>
                    <a:bodyPr/>
                    <a:lstStyle/>
                    <a:p>
                      <a:pPr algn="ctr"/>
                      <a:r>
                        <a:rPr lang="en-US" sz="1400" dirty="0"/>
                        <a:t>MO</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tc>
                <a:extLst>
                  <a:ext uri="{0D108BD9-81ED-4DB2-BD59-A6C34878D82A}">
                    <a16:rowId xmlns:a16="http://schemas.microsoft.com/office/drawing/2014/main" val="3299715628"/>
                  </a:ext>
                </a:extLst>
              </a:tr>
            </a:tbl>
          </a:graphicData>
        </a:graphic>
      </p:graphicFrame>
      <p:sp>
        <p:nvSpPr>
          <p:cNvPr id="12" name="TextBox 11">
            <a:extLst>
              <a:ext uri="{FF2B5EF4-FFF2-40B4-BE49-F238E27FC236}">
                <a16:creationId xmlns:a16="http://schemas.microsoft.com/office/drawing/2014/main" id="{13F3E961-00AB-43C7-A05F-54AC2023C00B}"/>
              </a:ext>
            </a:extLst>
          </p:cNvPr>
          <p:cNvSpPr txBox="1"/>
          <p:nvPr/>
        </p:nvSpPr>
        <p:spPr>
          <a:xfrm>
            <a:off x="7624222" y="1501224"/>
            <a:ext cx="3977307" cy="523220"/>
          </a:xfrm>
          <a:prstGeom prst="rect">
            <a:avLst/>
          </a:prstGeom>
          <a:noFill/>
        </p:spPr>
        <p:txBody>
          <a:bodyPr wrap="none" rtlCol="0">
            <a:spAutoFit/>
          </a:bodyPr>
          <a:lstStyle/>
          <a:p>
            <a:r>
              <a:rPr lang="en-US" sz="2800" dirty="0"/>
              <a:t>Geographic Industry Units</a:t>
            </a:r>
          </a:p>
        </p:txBody>
      </p:sp>
    </p:spTree>
    <p:extLst>
      <p:ext uri="{BB962C8B-B14F-4D97-AF65-F5344CB8AC3E}">
        <p14:creationId xmlns:p14="http://schemas.microsoft.com/office/powerpoint/2010/main" val="25558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130E-839B-402E-8921-A2005E6AE9DC}"/>
              </a:ext>
            </a:extLst>
          </p:cNvPr>
          <p:cNvSpPr>
            <a:spLocks noGrp="1"/>
          </p:cNvSpPr>
          <p:nvPr>
            <p:ph type="title"/>
          </p:nvPr>
        </p:nvSpPr>
        <p:spPr>
          <a:xfrm>
            <a:off x="838200" y="55562"/>
            <a:ext cx="10515600" cy="1325563"/>
          </a:xfrm>
        </p:spPr>
        <p:txBody>
          <a:bodyPr/>
          <a:lstStyle/>
          <a:p>
            <a:r>
              <a:rPr lang="en-US" dirty="0"/>
              <a:t>Steps 2a&amp;B : Repeat for Geographic Strata</a:t>
            </a:r>
          </a:p>
        </p:txBody>
      </p:sp>
      <p:sp>
        <p:nvSpPr>
          <p:cNvPr id="8" name="Arrow: Right 7">
            <a:extLst>
              <a:ext uri="{FF2B5EF4-FFF2-40B4-BE49-F238E27FC236}">
                <a16:creationId xmlns:a16="http://schemas.microsoft.com/office/drawing/2014/main" id="{E1EB6A04-C886-4E8F-9744-869B672F6568}"/>
              </a:ext>
            </a:extLst>
          </p:cNvPr>
          <p:cNvSpPr/>
          <p:nvPr/>
        </p:nvSpPr>
        <p:spPr>
          <a:xfrm>
            <a:off x="6019800" y="3186684"/>
            <a:ext cx="4254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6">
            <a:extLst>
              <a:ext uri="{FF2B5EF4-FFF2-40B4-BE49-F238E27FC236}">
                <a16:creationId xmlns:a16="http://schemas.microsoft.com/office/drawing/2014/main" id="{C921DFD3-6653-4AD5-AE28-499628C388F8}"/>
              </a:ext>
            </a:extLst>
          </p:cNvPr>
          <p:cNvGraphicFramePr>
            <a:graphicFrameLocks noGrp="1"/>
          </p:cNvGraphicFramePr>
          <p:nvPr>
            <p:extLst>
              <p:ext uri="{D42A27DB-BD31-4B8C-83A1-F6EECF244321}">
                <p14:modId xmlns:p14="http://schemas.microsoft.com/office/powerpoint/2010/main" val="3987284479"/>
              </p:ext>
            </p:extLst>
          </p:nvPr>
        </p:nvGraphicFramePr>
        <p:xfrm>
          <a:off x="939869" y="2179948"/>
          <a:ext cx="4053360" cy="2595880"/>
        </p:xfrm>
        <a:graphic>
          <a:graphicData uri="http://schemas.openxmlformats.org/drawingml/2006/table">
            <a:tbl>
              <a:tblPr firstRow="1" bandRow="1">
                <a:tableStyleId>{5C22544A-7EE6-4342-B048-85BDC9FD1C3A}</a:tableStyleId>
              </a:tblPr>
              <a:tblGrid>
                <a:gridCol w="1130672">
                  <a:extLst>
                    <a:ext uri="{9D8B030D-6E8A-4147-A177-3AD203B41FA5}">
                      <a16:colId xmlns:a16="http://schemas.microsoft.com/office/drawing/2014/main" val="1131278824"/>
                    </a:ext>
                  </a:extLst>
                </a:gridCol>
                <a:gridCol w="918817">
                  <a:extLst>
                    <a:ext uri="{9D8B030D-6E8A-4147-A177-3AD203B41FA5}">
                      <a16:colId xmlns:a16="http://schemas.microsoft.com/office/drawing/2014/main" val="1339627163"/>
                    </a:ext>
                  </a:extLst>
                </a:gridCol>
                <a:gridCol w="630230">
                  <a:extLst>
                    <a:ext uri="{9D8B030D-6E8A-4147-A177-3AD203B41FA5}">
                      <a16:colId xmlns:a16="http://schemas.microsoft.com/office/drawing/2014/main" val="2172891087"/>
                    </a:ext>
                  </a:extLst>
                </a:gridCol>
                <a:gridCol w="630230">
                  <a:extLst>
                    <a:ext uri="{9D8B030D-6E8A-4147-A177-3AD203B41FA5}">
                      <a16:colId xmlns:a16="http://schemas.microsoft.com/office/drawing/2014/main" val="14665784"/>
                    </a:ext>
                  </a:extLst>
                </a:gridCol>
                <a:gridCol w="743411">
                  <a:extLst>
                    <a:ext uri="{9D8B030D-6E8A-4147-A177-3AD203B41FA5}">
                      <a16:colId xmlns:a16="http://schemas.microsoft.com/office/drawing/2014/main" val="1986225839"/>
                    </a:ext>
                  </a:extLst>
                </a:gridCol>
              </a:tblGrid>
              <a:tr h="370840">
                <a:tc>
                  <a:txBody>
                    <a:bodyPr/>
                    <a:lstStyle/>
                    <a:p>
                      <a:pPr algn="ctr"/>
                      <a:r>
                        <a:rPr lang="en-US" sz="1400" dirty="0"/>
                        <a:t>Unit</a:t>
                      </a:r>
                    </a:p>
                  </a:txBody>
                  <a:tcPr/>
                </a:tc>
                <a:tc>
                  <a:txBody>
                    <a:bodyPr/>
                    <a:lstStyle/>
                    <a:p>
                      <a:pPr algn="ctr"/>
                      <a:r>
                        <a:rPr lang="en-US" sz="1400" dirty="0"/>
                        <a:t>Company </a:t>
                      </a:r>
                    </a:p>
                  </a:txBody>
                  <a:tcPr/>
                </a:tc>
                <a:tc>
                  <a:txBody>
                    <a:bodyPr/>
                    <a:lstStyle/>
                    <a:p>
                      <a:pPr algn="ctr"/>
                      <a:r>
                        <a:rPr lang="en-US" sz="1400" dirty="0"/>
                        <a:t>Ind</a:t>
                      </a:r>
                    </a:p>
                  </a:txBody>
                  <a:tcPr/>
                </a:tc>
                <a:tc>
                  <a:txBody>
                    <a:bodyPr/>
                    <a:lstStyle/>
                    <a:p>
                      <a:pPr algn="ctr"/>
                      <a:r>
                        <a:rPr lang="en-US" sz="1400" dirty="0"/>
                        <a:t>State</a:t>
                      </a:r>
                    </a:p>
                  </a:txBody>
                  <a:tcPr/>
                </a:tc>
                <a:tc>
                  <a:txBody>
                    <a:bodyPr/>
                    <a:lstStyle/>
                    <a:p>
                      <a:pPr algn="ctr"/>
                      <a:r>
                        <a:rPr lang="en-US" sz="1400" dirty="0"/>
                        <a:t>MOS</a:t>
                      </a:r>
                    </a:p>
                  </a:txBody>
                  <a:tcPr/>
                </a:tc>
                <a:extLst>
                  <a:ext uri="{0D108BD9-81ED-4DB2-BD59-A6C34878D82A}">
                    <a16:rowId xmlns:a16="http://schemas.microsoft.com/office/drawing/2014/main" val="734432307"/>
                  </a:ext>
                </a:extLst>
              </a:tr>
              <a:tr h="370840">
                <a:tc>
                  <a:txBody>
                    <a:bodyPr/>
                    <a:lstStyle/>
                    <a:p>
                      <a:pPr algn="ctr" fontAlgn="b"/>
                      <a:r>
                        <a:rPr lang="en-US" sz="1600" b="0" i="0" u="none" strike="noStrike" dirty="0">
                          <a:solidFill>
                            <a:srgbClr val="000000"/>
                          </a:solidFill>
                          <a:effectLst/>
                          <a:latin typeface="Calibri" panose="020F0502020204030204" pitchFamily="34" charset="0"/>
                        </a:rPr>
                        <a:t>1_AAA_MO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118</a:t>
                      </a:r>
                    </a:p>
                  </a:txBody>
                  <a:tcPr marL="9525" marR="9525" marT="9525" marB="0" anchor="ctr"/>
                </a:tc>
                <a:extLst>
                  <a:ext uri="{0D108BD9-81ED-4DB2-BD59-A6C34878D82A}">
                    <a16:rowId xmlns:a16="http://schemas.microsoft.com/office/drawing/2014/main" val="3526024481"/>
                  </a:ext>
                </a:extLst>
              </a:tr>
              <a:tr h="370840">
                <a:tc>
                  <a:txBody>
                    <a:bodyPr/>
                    <a:lstStyle/>
                    <a:p>
                      <a:pPr algn="ctr" fontAlgn="b"/>
                      <a:r>
                        <a:rPr lang="en-US" sz="1600" b="0" i="0" u="none" strike="noStrike">
                          <a:solidFill>
                            <a:srgbClr val="000000"/>
                          </a:solidFill>
                          <a:effectLst/>
                          <a:latin typeface="Calibri" panose="020F0502020204030204" pitchFamily="34" charset="0"/>
                        </a:rPr>
                        <a:t>2_AAA_MO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37</a:t>
                      </a:r>
                    </a:p>
                  </a:txBody>
                  <a:tcPr marL="9525" marR="9525" marT="9525" marB="0" anchor="ctr"/>
                </a:tc>
                <a:extLst>
                  <a:ext uri="{0D108BD9-81ED-4DB2-BD59-A6C34878D82A}">
                    <a16:rowId xmlns:a16="http://schemas.microsoft.com/office/drawing/2014/main" val="1353435720"/>
                  </a:ext>
                </a:extLst>
              </a:tr>
              <a:tr h="370840">
                <a:tc>
                  <a:txBody>
                    <a:bodyPr/>
                    <a:lstStyle/>
                    <a:p>
                      <a:pPr algn="ctr" fontAlgn="b"/>
                      <a:r>
                        <a:rPr lang="en-US" sz="1600" b="0" i="0" u="none" strike="noStrike">
                          <a:solidFill>
                            <a:srgbClr val="000000"/>
                          </a:solidFill>
                          <a:effectLst/>
                          <a:latin typeface="Calibri" panose="020F0502020204030204" pitchFamily="34" charset="0"/>
                        </a:rPr>
                        <a:t>3_AAA_MO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54</a:t>
                      </a:r>
                    </a:p>
                  </a:txBody>
                  <a:tcPr marL="9525" marR="9525" marT="9525" marB="0" anchor="ctr"/>
                </a:tc>
                <a:extLst>
                  <a:ext uri="{0D108BD9-81ED-4DB2-BD59-A6C34878D82A}">
                    <a16:rowId xmlns:a16="http://schemas.microsoft.com/office/drawing/2014/main" val="3465927933"/>
                  </a:ext>
                </a:extLst>
              </a:tr>
              <a:tr h="370840">
                <a:tc>
                  <a:txBody>
                    <a:bodyPr/>
                    <a:lstStyle/>
                    <a:p>
                      <a:pPr algn="ctr" fontAlgn="b"/>
                      <a:r>
                        <a:rPr lang="en-US" sz="1600" b="0" i="0" u="none" strike="noStrike">
                          <a:solidFill>
                            <a:srgbClr val="000000"/>
                          </a:solidFill>
                          <a:effectLst/>
                          <a:latin typeface="Calibri" panose="020F0502020204030204" pitchFamily="34" charset="0"/>
                        </a:rPr>
                        <a:t>4_AAA_MO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100</a:t>
                      </a:r>
                    </a:p>
                  </a:txBody>
                  <a:tcPr marL="9525" marR="9525" marT="9525" marB="0" anchor="ctr"/>
                </a:tc>
                <a:extLst>
                  <a:ext uri="{0D108BD9-81ED-4DB2-BD59-A6C34878D82A}">
                    <a16:rowId xmlns:a16="http://schemas.microsoft.com/office/drawing/2014/main" val="2720523298"/>
                  </a:ext>
                </a:extLst>
              </a:tr>
              <a:tr h="370840">
                <a:tc>
                  <a:txBody>
                    <a:bodyPr/>
                    <a:lstStyle/>
                    <a:p>
                      <a:pPr algn="ctr" fontAlgn="b"/>
                      <a:r>
                        <a:rPr lang="en-US" sz="1600" b="0" i="0" u="none" strike="noStrike">
                          <a:solidFill>
                            <a:srgbClr val="000000"/>
                          </a:solidFill>
                          <a:effectLst/>
                          <a:latin typeface="Calibri" panose="020F0502020204030204" pitchFamily="34" charset="0"/>
                        </a:rPr>
                        <a:t>1_AAA_TN</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TN</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63</a:t>
                      </a:r>
                    </a:p>
                  </a:txBody>
                  <a:tcPr marL="9525" marR="9525" marT="9525" marB="0" anchor="ctr"/>
                </a:tc>
                <a:extLst>
                  <a:ext uri="{0D108BD9-81ED-4DB2-BD59-A6C34878D82A}">
                    <a16:rowId xmlns:a16="http://schemas.microsoft.com/office/drawing/2014/main" val="1963395673"/>
                  </a:ext>
                </a:extLst>
              </a:tr>
              <a:tr h="370840">
                <a:tc>
                  <a:txBody>
                    <a:bodyPr/>
                    <a:lstStyle/>
                    <a:p>
                      <a:pPr algn="ctr" fontAlgn="b"/>
                      <a:r>
                        <a:rPr lang="en-US" sz="1600" b="0" i="0" u="none" strike="noStrike">
                          <a:solidFill>
                            <a:srgbClr val="000000"/>
                          </a:solidFill>
                          <a:effectLst/>
                          <a:latin typeface="Calibri" panose="020F0502020204030204" pitchFamily="34" charset="0"/>
                        </a:rPr>
                        <a:t>2_AAA_TN</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TN</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27</a:t>
                      </a:r>
                    </a:p>
                  </a:txBody>
                  <a:tcPr marL="9525" marR="9525" marT="9525" marB="0" anchor="ctr"/>
                </a:tc>
                <a:extLst>
                  <a:ext uri="{0D108BD9-81ED-4DB2-BD59-A6C34878D82A}">
                    <a16:rowId xmlns:a16="http://schemas.microsoft.com/office/drawing/2014/main" val="3299715628"/>
                  </a:ext>
                </a:extLst>
              </a:tr>
            </a:tbl>
          </a:graphicData>
        </a:graphic>
      </p:graphicFrame>
      <p:sp>
        <p:nvSpPr>
          <p:cNvPr id="12" name="TextBox 11">
            <a:extLst>
              <a:ext uri="{FF2B5EF4-FFF2-40B4-BE49-F238E27FC236}">
                <a16:creationId xmlns:a16="http://schemas.microsoft.com/office/drawing/2014/main" id="{13F3E961-00AB-43C7-A05F-54AC2023C00B}"/>
              </a:ext>
            </a:extLst>
          </p:cNvPr>
          <p:cNvSpPr txBox="1"/>
          <p:nvPr/>
        </p:nvSpPr>
        <p:spPr>
          <a:xfrm>
            <a:off x="838200" y="1607840"/>
            <a:ext cx="3977307" cy="523220"/>
          </a:xfrm>
          <a:prstGeom prst="rect">
            <a:avLst/>
          </a:prstGeom>
          <a:noFill/>
        </p:spPr>
        <p:txBody>
          <a:bodyPr wrap="none" rtlCol="0">
            <a:spAutoFit/>
          </a:bodyPr>
          <a:lstStyle/>
          <a:p>
            <a:r>
              <a:rPr lang="en-US" sz="2800" dirty="0"/>
              <a:t>Geographic Industry Units</a:t>
            </a:r>
          </a:p>
        </p:txBody>
      </p:sp>
      <p:graphicFrame>
        <p:nvGraphicFramePr>
          <p:cNvPr id="13" name="Table 6">
            <a:extLst>
              <a:ext uri="{FF2B5EF4-FFF2-40B4-BE49-F238E27FC236}">
                <a16:creationId xmlns:a16="http://schemas.microsoft.com/office/drawing/2014/main" id="{5B1FECB5-E30C-4E7A-88A7-9F4719DF0397}"/>
              </a:ext>
            </a:extLst>
          </p:cNvPr>
          <p:cNvGraphicFramePr>
            <a:graphicFrameLocks noGrp="1"/>
          </p:cNvGraphicFramePr>
          <p:nvPr>
            <p:extLst>
              <p:ext uri="{D42A27DB-BD31-4B8C-83A1-F6EECF244321}">
                <p14:modId xmlns:p14="http://schemas.microsoft.com/office/powerpoint/2010/main" val="1735507628"/>
              </p:ext>
            </p:extLst>
          </p:nvPr>
        </p:nvGraphicFramePr>
        <p:xfrm>
          <a:off x="939869" y="2169470"/>
          <a:ext cx="4698933" cy="2595880"/>
        </p:xfrm>
        <a:graphic>
          <a:graphicData uri="http://schemas.openxmlformats.org/drawingml/2006/table">
            <a:tbl>
              <a:tblPr firstRow="1" bandRow="1">
                <a:tableStyleId>{5C22544A-7EE6-4342-B048-85BDC9FD1C3A}</a:tableStyleId>
              </a:tblPr>
              <a:tblGrid>
                <a:gridCol w="1164837">
                  <a:extLst>
                    <a:ext uri="{9D8B030D-6E8A-4147-A177-3AD203B41FA5}">
                      <a16:colId xmlns:a16="http://schemas.microsoft.com/office/drawing/2014/main" val="1131278824"/>
                    </a:ext>
                  </a:extLst>
                </a:gridCol>
                <a:gridCol w="888216">
                  <a:extLst>
                    <a:ext uri="{9D8B030D-6E8A-4147-A177-3AD203B41FA5}">
                      <a16:colId xmlns:a16="http://schemas.microsoft.com/office/drawing/2014/main" val="1339627163"/>
                    </a:ext>
                  </a:extLst>
                </a:gridCol>
                <a:gridCol w="609600">
                  <a:extLst>
                    <a:ext uri="{9D8B030D-6E8A-4147-A177-3AD203B41FA5}">
                      <a16:colId xmlns:a16="http://schemas.microsoft.com/office/drawing/2014/main" val="2172891087"/>
                    </a:ext>
                  </a:extLst>
                </a:gridCol>
                <a:gridCol w="657225">
                  <a:extLst>
                    <a:ext uri="{9D8B030D-6E8A-4147-A177-3AD203B41FA5}">
                      <a16:colId xmlns:a16="http://schemas.microsoft.com/office/drawing/2014/main" val="14665784"/>
                    </a:ext>
                  </a:extLst>
                </a:gridCol>
                <a:gridCol w="733425">
                  <a:extLst>
                    <a:ext uri="{9D8B030D-6E8A-4147-A177-3AD203B41FA5}">
                      <a16:colId xmlns:a16="http://schemas.microsoft.com/office/drawing/2014/main" val="1986225839"/>
                    </a:ext>
                  </a:extLst>
                </a:gridCol>
                <a:gridCol w="645630">
                  <a:extLst>
                    <a:ext uri="{9D8B030D-6E8A-4147-A177-3AD203B41FA5}">
                      <a16:colId xmlns:a16="http://schemas.microsoft.com/office/drawing/2014/main" val="3726149632"/>
                    </a:ext>
                  </a:extLst>
                </a:gridCol>
              </a:tblGrid>
              <a:tr h="370840">
                <a:tc>
                  <a:txBody>
                    <a:bodyPr/>
                    <a:lstStyle/>
                    <a:p>
                      <a:pPr algn="ctr"/>
                      <a:r>
                        <a:rPr lang="en-US" sz="1400" dirty="0"/>
                        <a:t>Unit</a:t>
                      </a:r>
                    </a:p>
                  </a:txBody>
                  <a:tcPr>
                    <a:lnB w="12700" cap="flat" cmpd="sng" algn="ctr">
                      <a:solidFill>
                        <a:schemeClr val="tx1"/>
                      </a:solidFill>
                      <a:prstDash val="solid"/>
                      <a:round/>
                      <a:headEnd type="none" w="med" len="med"/>
                      <a:tailEnd type="none" w="med" len="med"/>
                    </a:lnB>
                  </a:tcPr>
                </a:tc>
                <a:tc>
                  <a:txBody>
                    <a:bodyPr/>
                    <a:lstStyle/>
                    <a:p>
                      <a:pPr algn="ctr"/>
                      <a:r>
                        <a:rPr lang="en-US" sz="1400" dirty="0"/>
                        <a:t>Company </a:t>
                      </a:r>
                    </a:p>
                  </a:txBody>
                  <a:tcPr>
                    <a:lnB w="12700" cap="flat" cmpd="sng" algn="ctr">
                      <a:solidFill>
                        <a:schemeClr val="tx1"/>
                      </a:solidFill>
                      <a:prstDash val="solid"/>
                      <a:round/>
                      <a:headEnd type="none" w="med" len="med"/>
                      <a:tailEnd type="none" w="med" len="med"/>
                    </a:lnB>
                  </a:tcPr>
                </a:tc>
                <a:tc>
                  <a:txBody>
                    <a:bodyPr/>
                    <a:lstStyle/>
                    <a:p>
                      <a:pPr algn="ctr"/>
                      <a:r>
                        <a:rPr lang="en-US" sz="1400" dirty="0"/>
                        <a:t>Ind</a:t>
                      </a:r>
                    </a:p>
                  </a:txBody>
                  <a:tcPr>
                    <a:lnB w="12700" cap="flat" cmpd="sng" algn="ctr">
                      <a:solidFill>
                        <a:schemeClr val="tx1"/>
                      </a:solidFill>
                      <a:prstDash val="solid"/>
                      <a:round/>
                      <a:headEnd type="none" w="med" len="med"/>
                      <a:tailEnd type="none" w="med" len="med"/>
                    </a:lnB>
                  </a:tcPr>
                </a:tc>
                <a:tc>
                  <a:txBody>
                    <a:bodyPr/>
                    <a:lstStyle/>
                    <a:p>
                      <a:pPr algn="ctr"/>
                      <a:r>
                        <a:rPr lang="en-US" sz="1400" dirty="0"/>
                        <a:t>State</a:t>
                      </a:r>
                    </a:p>
                  </a:txBody>
                  <a:tcPr>
                    <a:lnB w="12700" cap="flat" cmpd="sng" algn="ctr">
                      <a:solidFill>
                        <a:schemeClr val="tx1"/>
                      </a:solidFill>
                      <a:prstDash val="solid"/>
                      <a:round/>
                      <a:headEnd type="none" w="med" len="med"/>
                      <a:tailEnd type="none" w="med" len="med"/>
                    </a:lnB>
                  </a:tcPr>
                </a:tc>
                <a:tc>
                  <a:txBody>
                    <a:bodyPr/>
                    <a:lstStyle/>
                    <a:p>
                      <a:pPr algn="ctr"/>
                      <a:r>
                        <a:rPr lang="en-US" sz="1400" dirty="0"/>
                        <a:t>MOS</a:t>
                      </a:r>
                    </a:p>
                  </a:txBody>
                  <a:tcPr>
                    <a:lnB w="12700" cap="flat" cmpd="sng" algn="ctr">
                      <a:solidFill>
                        <a:schemeClr val="tx1"/>
                      </a:solidFill>
                      <a:prstDash val="solid"/>
                      <a:round/>
                      <a:headEnd type="none" w="med" len="med"/>
                      <a:tailEnd type="none" w="med" len="med"/>
                    </a:lnB>
                  </a:tcPr>
                </a:tc>
                <a:tc>
                  <a:txBody>
                    <a:bodyPr/>
                    <a:lstStyle/>
                    <a:p>
                      <a:pPr algn="ctr"/>
                      <a:r>
                        <a:rPr lang="en-US" sz="1400" dirty="0">
                          <a:sym typeface="Symbol" panose="05050102010706020507" pitchFamily="18" charset="2"/>
                        </a:rPr>
                        <a:t></a:t>
                      </a:r>
                      <a:endParaRPr lang="en-US"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432307"/>
                  </a:ext>
                </a:extLst>
              </a:tr>
              <a:tr h="370840">
                <a:tc>
                  <a:txBody>
                    <a:bodyPr/>
                    <a:lstStyle/>
                    <a:p>
                      <a:pPr algn="ctr" fontAlgn="b"/>
                      <a:r>
                        <a:rPr lang="en-US" sz="1600" b="0" i="0" u="none" strike="noStrike" dirty="0">
                          <a:solidFill>
                            <a:srgbClr val="000000"/>
                          </a:solidFill>
                          <a:effectLst/>
                          <a:latin typeface="Calibri" panose="020F0502020204030204" pitchFamily="34" charset="0"/>
                        </a:rPr>
                        <a:t>1_AAA_MO</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dirty="0">
                          <a:solidFill>
                            <a:srgbClr val="000000"/>
                          </a:solidFill>
                          <a:effectLst/>
                          <a:latin typeface="Calibri" panose="020F0502020204030204" pitchFamily="34" charset="0"/>
                        </a:rPr>
                        <a:t>118</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dirty="0">
                          <a:solidFill>
                            <a:srgbClr val="000000"/>
                          </a:solidFill>
                          <a:effectLst/>
                          <a:latin typeface="Calibri" panose="020F0502020204030204" pitchFamily="34" charset="0"/>
                        </a:rPr>
                        <a:t>0.3819</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26024481"/>
                  </a:ext>
                </a:extLst>
              </a:tr>
              <a:tr h="370840">
                <a:tc>
                  <a:txBody>
                    <a:bodyPr/>
                    <a:lstStyle/>
                    <a:p>
                      <a:pPr algn="ctr" fontAlgn="b"/>
                      <a:r>
                        <a:rPr lang="en-US" sz="1600" b="0" i="0" u="none" strike="noStrike">
                          <a:solidFill>
                            <a:srgbClr val="000000"/>
                          </a:solidFill>
                          <a:effectLst/>
                          <a:latin typeface="Calibri" panose="020F0502020204030204" pitchFamily="34" charset="0"/>
                        </a:rPr>
                        <a:t>2_AAA_MO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37</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0.1197</a:t>
                      </a:r>
                    </a:p>
                  </a:txBody>
                  <a:tcPr marL="9525" marR="9525" marT="9525" marB="0" anchor="ctr"/>
                </a:tc>
                <a:extLst>
                  <a:ext uri="{0D108BD9-81ED-4DB2-BD59-A6C34878D82A}">
                    <a16:rowId xmlns:a16="http://schemas.microsoft.com/office/drawing/2014/main" val="1353435720"/>
                  </a:ext>
                </a:extLst>
              </a:tr>
              <a:tr h="370840">
                <a:tc>
                  <a:txBody>
                    <a:bodyPr/>
                    <a:lstStyle/>
                    <a:p>
                      <a:pPr algn="ctr" fontAlgn="b"/>
                      <a:r>
                        <a:rPr lang="en-US" sz="1600" b="0" i="0" u="none" strike="noStrike">
                          <a:solidFill>
                            <a:srgbClr val="000000"/>
                          </a:solidFill>
                          <a:effectLst/>
                          <a:latin typeface="Calibri" panose="020F0502020204030204" pitchFamily="34" charset="0"/>
                        </a:rPr>
                        <a:t>3_AAA_MO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MO</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54</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0.1748</a:t>
                      </a:r>
                    </a:p>
                  </a:txBody>
                  <a:tcPr marL="9525" marR="9525" marT="9525" marB="0" anchor="ctr"/>
                </a:tc>
                <a:extLst>
                  <a:ext uri="{0D108BD9-81ED-4DB2-BD59-A6C34878D82A}">
                    <a16:rowId xmlns:a16="http://schemas.microsoft.com/office/drawing/2014/main" val="3465927933"/>
                  </a:ext>
                </a:extLst>
              </a:tr>
              <a:tr h="370840">
                <a:tc>
                  <a:txBody>
                    <a:bodyPr/>
                    <a:lstStyle/>
                    <a:p>
                      <a:pPr algn="ctr" fontAlgn="b"/>
                      <a:r>
                        <a:rPr lang="en-US" sz="1600" b="0" i="0" u="none" strike="noStrike" dirty="0">
                          <a:solidFill>
                            <a:srgbClr val="000000"/>
                          </a:solidFill>
                          <a:effectLst/>
                          <a:latin typeface="Calibri" panose="020F0502020204030204" pitchFamily="34" charset="0"/>
                        </a:rPr>
                        <a:t>4_AAA_MO</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AAA</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MO</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0.3236</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523298"/>
                  </a:ext>
                </a:extLst>
              </a:tr>
              <a:tr h="370840">
                <a:tc>
                  <a:txBody>
                    <a:bodyPr/>
                    <a:lstStyle/>
                    <a:p>
                      <a:pPr algn="ctr" fontAlgn="b"/>
                      <a:r>
                        <a:rPr lang="en-US" sz="1600" b="0" i="0" u="none" strike="noStrike">
                          <a:solidFill>
                            <a:srgbClr val="000000"/>
                          </a:solidFill>
                          <a:effectLst/>
                          <a:latin typeface="Calibri" panose="020F0502020204030204" pitchFamily="34" charset="0"/>
                        </a:rPr>
                        <a:t>1_AAA_TN</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TN</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a:solidFill>
                            <a:srgbClr val="000000"/>
                          </a:solidFill>
                          <a:effectLst/>
                          <a:latin typeface="Calibri" panose="020F0502020204030204" pitchFamily="34" charset="0"/>
                        </a:rPr>
                        <a:t>63</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600" b="0" i="0" u="none" strike="noStrike" dirty="0">
                          <a:solidFill>
                            <a:srgbClr val="000000"/>
                          </a:solidFill>
                          <a:effectLst/>
                          <a:latin typeface="Calibri" panose="020F0502020204030204" pitchFamily="34" charset="0"/>
                        </a:rPr>
                        <a:t>0.7</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63395673"/>
                  </a:ext>
                </a:extLst>
              </a:tr>
              <a:tr h="370840">
                <a:tc>
                  <a:txBody>
                    <a:bodyPr/>
                    <a:lstStyle/>
                    <a:p>
                      <a:pPr algn="ctr" fontAlgn="b"/>
                      <a:r>
                        <a:rPr lang="en-US" sz="1600" b="0" i="0" u="none" strike="noStrike">
                          <a:solidFill>
                            <a:srgbClr val="000000"/>
                          </a:solidFill>
                          <a:effectLst/>
                          <a:latin typeface="Calibri" panose="020F0502020204030204" pitchFamily="34" charset="0"/>
                        </a:rPr>
                        <a:t>2_AAA_TN</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AAA</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TN</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27</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0.3</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9715628"/>
                  </a:ext>
                </a:extLst>
              </a:tr>
            </a:tbl>
          </a:graphicData>
        </a:graphic>
      </p:graphicFrame>
      <p:graphicFrame>
        <p:nvGraphicFramePr>
          <p:cNvPr id="14" name="Table 6">
            <a:extLst>
              <a:ext uri="{FF2B5EF4-FFF2-40B4-BE49-F238E27FC236}">
                <a16:creationId xmlns:a16="http://schemas.microsoft.com/office/drawing/2014/main" id="{5E33DB7D-22C2-4B2A-9D08-A4AECCB12B7E}"/>
              </a:ext>
            </a:extLst>
          </p:cNvPr>
          <p:cNvGraphicFramePr>
            <a:graphicFrameLocks noGrp="1"/>
          </p:cNvGraphicFramePr>
          <p:nvPr>
            <p:extLst>
              <p:ext uri="{D42A27DB-BD31-4B8C-83A1-F6EECF244321}">
                <p14:modId xmlns:p14="http://schemas.microsoft.com/office/powerpoint/2010/main" val="1132197785"/>
              </p:ext>
            </p:extLst>
          </p:nvPr>
        </p:nvGraphicFramePr>
        <p:xfrm>
          <a:off x="6724056" y="2744216"/>
          <a:ext cx="4610099" cy="1854200"/>
        </p:xfrm>
        <a:graphic>
          <a:graphicData uri="http://schemas.openxmlformats.org/drawingml/2006/table">
            <a:tbl>
              <a:tblPr firstRow="1" bandRow="1">
                <a:tableStyleId>{5C22544A-7EE6-4342-B048-85BDC9FD1C3A}</a:tableStyleId>
              </a:tblPr>
              <a:tblGrid>
                <a:gridCol w="1152525">
                  <a:extLst>
                    <a:ext uri="{9D8B030D-6E8A-4147-A177-3AD203B41FA5}">
                      <a16:colId xmlns:a16="http://schemas.microsoft.com/office/drawing/2014/main" val="1339627163"/>
                    </a:ext>
                  </a:extLst>
                </a:gridCol>
                <a:gridCol w="3457574">
                  <a:extLst>
                    <a:ext uri="{9D8B030D-6E8A-4147-A177-3AD203B41FA5}">
                      <a16:colId xmlns:a16="http://schemas.microsoft.com/office/drawing/2014/main" val="2172891087"/>
                    </a:ext>
                  </a:extLst>
                </a:gridCol>
              </a:tblGrid>
              <a:tr h="370840">
                <a:tc>
                  <a:txBody>
                    <a:bodyPr/>
                    <a:lstStyle/>
                    <a:p>
                      <a:pPr algn="ctr"/>
                      <a:r>
                        <a:rPr lang="en-US" dirty="0"/>
                        <a:t>Company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Symbol" panose="05050102010706020507" pitchFamily="18" charset="2"/>
                        </a:rPr>
                        <a:t></a:t>
                      </a:r>
                      <a:endParaRPr lang="en-US" dirty="0"/>
                    </a:p>
                  </a:txBody>
                  <a:tcPr/>
                </a:tc>
                <a:extLst>
                  <a:ext uri="{0D108BD9-81ED-4DB2-BD59-A6C34878D82A}">
                    <a16:rowId xmlns:a16="http://schemas.microsoft.com/office/drawing/2014/main" val="734432307"/>
                  </a:ext>
                </a:extLst>
              </a:tr>
              <a:tr h="370840">
                <a:tc>
                  <a:txBody>
                    <a:bodyPr/>
                    <a:lstStyle/>
                    <a:p>
                      <a:pPr algn="ctr"/>
                      <a:r>
                        <a:rPr lang="en-US" dirty="0"/>
                        <a:t>1</a:t>
                      </a:r>
                    </a:p>
                  </a:txBody>
                  <a:tcPr/>
                </a:tc>
                <a:tc>
                  <a:txBody>
                    <a:bodyPr/>
                    <a:lstStyle/>
                    <a:p>
                      <a:pPr algn="ctr"/>
                      <a:r>
                        <a:rPr lang="en-US" dirty="0"/>
                        <a:t>1 – ((1-0.3819)(1-0.70)) = 0.8146</a:t>
                      </a:r>
                    </a:p>
                  </a:txBody>
                  <a:tcPr/>
                </a:tc>
                <a:extLst>
                  <a:ext uri="{0D108BD9-81ED-4DB2-BD59-A6C34878D82A}">
                    <a16:rowId xmlns:a16="http://schemas.microsoft.com/office/drawing/2014/main" val="3526024481"/>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 ((1-0.1197)(1-0.30)) = 0.3838</a:t>
                      </a:r>
                    </a:p>
                  </a:txBody>
                  <a:tcPr/>
                </a:tc>
                <a:extLst>
                  <a:ext uri="{0D108BD9-81ED-4DB2-BD59-A6C34878D82A}">
                    <a16:rowId xmlns:a16="http://schemas.microsoft.com/office/drawing/2014/main" val="3465927933"/>
                  </a:ext>
                </a:extLst>
              </a:tr>
              <a:tr h="370840">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0.1748</a:t>
                      </a:r>
                    </a:p>
                  </a:txBody>
                  <a:tcPr/>
                </a:tc>
                <a:extLst>
                  <a:ext uri="{0D108BD9-81ED-4DB2-BD59-A6C34878D82A}">
                    <a16:rowId xmlns:a16="http://schemas.microsoft.com/office/drawing/2014/main" val="2720523298"/>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0.3236</a:t>
                      </a:r>
                    </a:p>
                  </a:txBody>
                  <a:tcPr/>
                </a:tc>
                <a:extLst>
                  <a:ext uri="{0D108BD9-81ED-4DB2-BD59-A6C34878D82A}">
                    <a16:rowId xmlns:a16="http://schemas.microsoft.com/office/drawing/2014/main" val="1963395673"/>
                  </a:ext>
                </a:extLst>
              </a:tr>
            </a:tbl>
          </a:graphicData>
        </a:graphic>
      </p:graphicFrame>
      <p:sp>
        <p:nvSpPr>
          <p:cNvPr id="15" name="TextBox 14">
            <a:extLst>
              <a:ext uri="{FF2B5EF4-FFF2-40B4-BE49-F238E27FC236}">
                <a16:creationId xmlns:a16="http://schemas.microsoft.com/office/drawing/2014/main" id="{63997123-5E34-4A66-9C44-8680321AE52D}"/>
              </a:ext>
            </a:extLst>
          </p:cNvPr>
          <p:cNvSpPr txBox="1"/>
          <p:nvPr/>
        </p:nvSpPr>
        <p:spPr>
          <a:xfrm>
            <a:off x="6724056" y="2168193"/>
            <a:ext cx="3580211" cy="523220"/>
          </a:xfrm>
          <a:prstGeom prst="rect">
            <a:avLst/>
          </a:prstGeom>
          <a:noFill/>
        </p:spPr>
        <p:txBody>
          <a:bodyPr wrap="none" rtlCol="0">
            <a:spAutoFit/>
          </a:bodyPr>
          <a:lstStyle/>
          <a:p>
            <a:r>
              <a:rPr lang="en-US" sz="2800" dirty="0"/>
              <a:t>Company Geographic </a:t>
            </a:r>
            <a:r>
              <a:rPr lang="en-US" sz="2800" dirty="0">
                <a:sym typeface="Symbol" panose="05050102010706020507" pitchFamily="18" charset="2"/>
              </a:rPr>
              <a:t></a:t>
            </a:r>
            <a:endParaRPr lang="en-US" sz="2800" dirty="0"/>
          </a:p>
        </p:txBody>
      </p:sp>
    </p:spTree>
    <p:extLst>
      <p:ext uri="{BB962C8B-B14F-4D97-AF65-F5344CB8AC3E}">
        <p14:creationId xmlns:p14="http://schemas.microsoft.com/office/powerpoint/2010/main" val="105704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D81C-8EFF-4FB4-8E67-C2004C36EBBF}"/>
              </a:ext>
            </a:extLst>
          </p:cNvPr>
          <p:cNvSpPr>
            <a:spLocks noGrp="1"/>
          </p:cNvSpPr>
          <p:nvPr>
            <p:ph type="title"/>
          </p:nvPr>
        </p:nvSpPr>
        <p:spPr/>
        <p:txBody>
          <a:bodyPr/>
          <a:lstStyle/>
          <a:p>
            <a:r>
              <a:rPr lang="en-US" dirty="0"/>
              <a:t>Acknowledgements </a:t>
            </a:r>
          </a:p>
        </p:txBody>
      </p:sp>
      <p:sp>
        <p:nvSpPr>
          <p:cNvPr id="3" name="Content Placeholder 2">
            <a:extLst>
              <a:ext uri="{FF2B5EF4-FFF2-40B4-BE49-F238E27FC236}">
                <a16:creationId xmlns:a16="http://schemas.microsoft.com/office/drawing/2014/main" id="{3C3D6ACA-7708-44BD-8154-792F85164BCD}"/>
              </a:ext>
            </a:extLst>
          </p:cNvPr>
          <p:cNvSpPr>
            <a:spLocks noGrp="1"/>
          </p:cNvSpPr>
          <p:nvPr>
            <p:ph idx="1"/>
          </p:nvPr>
        </p:nvSpPr>
        <p:spPr>
          <a:xfrm>
            <a:off x="838200" y="1523621"/>
            <a:ext cx="10515600" cy="4351338"/>
          </a:xfrm>
        </p:spPr>
        <p:txBody>
          <a:bodyPr numCol="2">
            <a:normAutofit lnSpcReduction="10000"/>
          </a:bodyPr>
          <a:lstStyle/>
          <a:p>
            <a:pPr marL="0" indent="0">
              <a:buNone/>
            </a:pPr>
            <a:r>
              <a:rPr lang="en-US" u="sng" dirty="0"/>
              <a:t>Sampling Team</a:t>
            </a:r>
          </a:p>
          <a:p>
            <a:pPr marL="0" indent="0">
              <a:buNone/>
            </a:pPr>
            <a:r>
              <a:rPr lang="en-US" dirty="0"/>
              <a:t>Carol Caldwell (ret)</a:t>
            </a:r>
          </a:p>
          <a:p>
            <a:pPr marL="0" indent="0">
              <a:buNone/>
            </a:pPr>
            <a:r>
              <a:rPr lang="en-US" dirty="0"/>
              <a:t>James Burton</a:t>
            </a:r>
          </a:p>
          <a:p>
            <a:pPr marL="0" indent="0">
              <a:buNone/>
            </a:pPr>
            <a:r>
              <a:rPr lang="en-US" dirty="0"/>
              <a:t>James Hunt</a:t>
            </a:r>
          </a:p>
          <a:p>
            <a:pPr marL="0" indent="0">
              <a:buNone/>
            </a:pPr>
            <a:r>
              <a:rPr lang="en-US" dirty="0"/>
              <a:t>Amy Newman-Smith</a:t>
            </a:r>
          </a:p>
          <a:p>
            <a:pPr marL="0" indent="0">
              <a:buNone/>
            </a:pPr>
            <a:r>
              <a:rPr lang="en-US" dirty="0"/>
              <a:t>Laura Bechtel</a:t>
            </a:r>
          </a:p>
          <a:p>
            <a:pPr marL="0" indent="0">
              <a:buNone/>
            </a:pPr>
            <a:r>
              <a:rPr lang="en-US" dirty="0"/>
              <a:t>Nicole </a:t>
            </a:r>
            <a:r>
              <a:rPr lang="en-US" dirty="0" err="1"/>
              <a:t>Czaplicki</a:t>
            </a:r>
            <a:endParaRPr lang="en-US" dirty="0"/>
          </a:p>
          <a:p>
            <a:pPr marL="0" indent="0">
              <a:buNone/>
            </a:pPr>
            <a:r>
              <a:rPr lang="en-US" dirty="0"/>
              <a:t>Stephen </a:t>
            </a:r>
            <a:r>
              <a:rPr lang="en-US" dirty="0" err="1"/>
              <a:t>Kaputa</a:t>
            </a:r>
            <a:endParaRPr lang="en-US" dirty="0"/>
          </a:p>
          <a:p>
            <a:pPr marL="0" indent="0">
              <a:buNone/>
            </a:pPr>
            <a:r>
              <a:rPr lang="en-US" dirty="0"/>
              <a:t>Adam </a:t>
            </a:r>
            <a:r>
              <a:rPr lang="en-US" dirty="0" err="1"/>
              <a:t>Smeltz</a:t>
            </a:r>
            <a:endParaRPr lang="en-US" dirty="0"/>
          </a:p>
          <a:p>
            <a:pPr marL="0" indent="0">
              <a:buNone/>
            </a:pPr>
            <a:r>
              <a:rPr lang="en-US" dirty="0"/>
              <a:t>Justin Z. Smith</a:t>
            </a:r>
          </a:p>
          <a:p>
            <a:pPr marL="0" indent="0">
              <a:buNone/>
            </a:pPr>
            <a:r>
              <a:rPr lang="en-US" dirty="0"/>
              <a:t>Lucas </a:t>
            </a:r>
            <a:r>
              <a:rPr lang="en-US" dirty="0" err="1"/>
              <a:t>Streng</a:t>
            </a:r>
            <a:endParaRPr lang="en-US" dirty="0"/>
          </a:p>
          <a:p>
            <a:pPr marL="0" indent="0">
              <a:buNone/>
            </a:pPr>
            <a:r>
              <a:rPr lang="en-US" dirty="0"/>
              <a:t>Michael Christen</a:t>
            </a:r>
          </a:p>
          <a:p>
            <a:pPr marL="0" indent="0">
              <a:buNone/>
            </a:pPr>
            <a:r>
              <a:rPr lang="en-US" dirty="0"/>
              <a:t>Marquita Reynolds</a:t>
            </a:r>
          </a:p>
          <a:p>
            <a:pPr marL="0" indent="0">
              <a:buNone/>
            </a:pPr>
            <a:endParaRPr lang="en-US" dirty="0"/>
          </a:p>
          <a:p>
            <a:pPr marL="0" indent="0">
              <a:buNone/>
            </a:pPr>
            <a:r>
              <a:rPr lang="en-US" u="sng" dirty="0"/>
              <a:t>Reviewers</a:t>
            </a:r>
            <a:endParaRPr lang="en-US" dirty="0"/>
          </a:p>
          <a:p>
            <a:pPr marL="0" indent="0">
              <a:buNone/>
            </a:pPr>
            <a:r>
              <a:rPr lang="en-US" dirty="0" err="1"/>
              <a:t>Andreana</a:t>
            </a:r>
            <a:r>
              <a:rPr lang="en-US" dirty="0"/>
              <a:t> Able </a:t>
            </a:r>
          </a:p>
          <a:p>
            <a:pPr marL="0" indent="0">
              <a:buNone/>
            </a:pPr>
            <a:r>
              <a:rPr lang="en-US" dirty="0"/>
              <a:t>Lucas </a:t>
            </a:r>
            <a:r>
              <a:rPr lang="en-US" dirty="0" err="1"/>
              <a:t>Streng</a:t>
            </a:r>
            <a:endParaRPr lang="en-US" dirty="0"/>
          </a:p>
          <a:p>
            <a:pPr marL="0" indent="0">
              <a:buNone/>
            </a:pPr>
            <a:endParaRPr lang="en-US" dirty="0"/>
          </a:p>
        </p:txBody>
      </p:sp>
    </p:spTree>
    <p:extLst>
      <p:ext uri="{BB962C8B-B14F-4D97-AF65-F5344CB8AC3E}">
        <p14:creationId xmlns:p14="http://schemas.microsoft.com/office/powerpoint/2010/main" val="1518632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9601-BABE-43A3-A89B-A4A9C16D1781}"/>
              </a:ext>
            </a:extLst>
          </p:cNvPr>
          <p:cNvSpPr>
            <a:spLocks noGrp="1"/>
          </p:cNvSpPr>
          <p:nvPr>
            <p:ph type="title"/>
          </p:nvPr>
        </p:nvSpPr>
        <p:spPr/>
        <p:txBody>
          <a:bodyPr/>
          <a:lstStyle/>
          <a:p>
            <a:r>
              <a:rPr lang="en-US" dirty="0"/>
              <a:t>Step 3: Sampling Unit Probabilities</a:t>
            </a:r>
          </a:p>
        </p:txBody>
      </p:sp>
      <p:graphicFrame>
        <p:nvGraphicFramePr>
          <p:cNvPr id="5" name="Table 5">
            <a:extLst>
              <a:ext uri="{FF2B5EF4-FFF2-40B4-BE49-F238E27FC236}">
                <a16:creationId xmlns:a16="http://schemas.microsoft.com/office/drawing/2014/main" id="{B06C5BAF-DB87-42A8-81EC-2AB8EA515B54}"/>
              </a:ext>
            </a:extLst>
          </p:cNvPr>
          <p:cNvGraphicFramePr>
            <a:graphicFrameLocks noGrp="1"/>
          </p:cNvGraphicFramePr>
          <p:nvPr>
            <p:ph idx="1"/>
            <p:extLst>
              <p:ext uri="{D42A27DB-BD31-4B8C-83A1-F6EECF244321}">
                <p14:modId xmlns:p14="http://schemas.microsoft.com/office/powerpoint/2010/main" val="1625353064"/>
              </p:ext>
            </p:extLst>
          </p:nvPr>
        </p:nvGraphicFramePr>
        <p:xfrm>
          <a:off x="472440" y="1444625"/>
          <a:ext cx="10881360" cy="427228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700728837"/>
                    </a:ext>
                  </a:extLst>
                </a:gridCol>
                <a:gridCol w="1554480">
                  <a:extLst>
                    <a:ext uri="{9D8B030D-6E8A-4147-A177-3AD203B41FA5}">
                      <a16:colId xmlns:a16="http://schemas.microsoft.com/office/drawing/2014/main" val="1965539699"/>
                    </a:ext>
                  </a:extLst>
                </a:gridCol>
                <a:gridCol w="1554480">
                  <a:extLst>
                    <a:ext uri="{9D8B030D-6E8A-4147-A177-3AD203B41FA5}">
                      <a16:colId xmlns:a16="http://schemas.microsoft.com/office/drawing/2014/main" val="1530572810"/>
                    </a:ext>
                  </a:extLst>
                </a:gridCol>
                <a:gridCol w="1554480">
                  <a:extLst>
                    <a:ext uri="{9D8B030D-6E8A-4147-A177-3AD203B41FA5}">
                      <a16:colId xmlns:a16="http://schemas.microsoft.com/office/drawing/2014/main" val="1937146851"/>
                    </a:ext>
                  </a:extLst>
                </a:gridCol>
                <a:gridCol w="1554480">
                  <a:extLst>
                    <a:ext uri="{9D8B030D-6E8A-4147-A177-3AD203B41FA5}">
                      <a16:colId xmlns:a16="http://schemas.microsoft.com/office/drawing/2014/main" val="540138462"/>
                    </a:ext>
                  </a:extLst>
                </a:gridCol>
                <a:gridCol w="1554480">
                  <a:extLst>
                    <a:ext uri="{9D8B030D-6E8A-4147-A177-3AD203B41FA5}">
                      <a16:colId xmlns:a16="http://schemas.microsoft.com/office/drawing/2014/main" val="3609073386"/>
                    </a:ext>
                  </a:extLst>
                </a:gridCol>
                <a:gridCol w="1554480">
                  <a:extLst>
                    <a:ext uri="{9D8B030D-6E8A-4147-A177-3AD203B41FA5}">
                      <a16:colId xmlns:a16="http://schemas.microsoft.com/office/drawing/2014/main" val="103811974"/>
                    </a:ext>
                  </a:extLst>
                </a:gridCol>
              </a:tblGrid>
              <a:tr h="370840">
                <a:tc>
                  <a:txBody>
                    <a:bodyPr/>
                    <a:lstStyle/>
                    <a:p>
                      <a:r>
                        <a:rPr lang="en-US" dirty="0"/>
                        <a:t>Strata</a:t>
                      </a:r>
                    </a:p>
                  </a:txBody>
                  <a:tcPr/>
                </a:tc>
                <a:tc>
                  <a:txBody>
                    <a:bodyPr/>
                    <a:lstStyle/>
                    <a:p>
                      <a:r>
                        <a:rPr lang="en-US" dirty="0"/>
                        <a:t>Index</a:t>
                      </a:r>
                    </a:p>
                  </a:txBody>
                  <a:tcPr/>
                </a:tc>
                <a:tc>
                  <a:txBody>
                    <a:bodyPr/>
                    <a:lstStyle/>
                    <a:p>
                      <a:r>
                        <a:rPr lang="en-US" dirty="0"/>
                        <a:t>Original Company</a:t>
                      </a:r>
                    </a:p>
                  </a:txBody>
                  <a:tcPr/>
                </a:tc>
                <a:tc>
                  <a:txBody>
                    <a:bodyPr/>
                    <a:lstStyle/>
                    <a:p>
                      <a:r>
                        <a:rPr lang="en-US" dirty="0"/>
                        <a:t>National </a:t>
                      </a:r>
                      <a:r>
                        <a:rPr lang="en-US" dirty="0">
                          <a:sym typeface="Symbol" panose="05050102010706020507" pitchFamily="18" charset="2"/>
                        </a:rPr>
                        <a:t></a:t>
                      </a:r>
                      <a:endParaRPr lang="en-US" dirty="0"/>
                    </a:p>
                  </a:txBody>
                  <a:tcPr/>
                </a:tc>
                <a:tc>
                  <a:txBody>
                    <a:bodyPr/>
                    <a:lstStyle/>
                    <a:p>
                      <a:r>
                        <a:rPr lang="en-US" dirty="0"/>
                        <a:t>Geographic </a:t>
                      </a:r>
                      <a:r>
                        <a:rPr lang="en-US" dirty="0">
                          <a:sym typeface="Symbol" panose="05050102010706020507" pitchFamily="18" charset="2"/>
                        </a:rPr>
                        <a:t></a:t>
                      </a:r>
                      <a:endParaRPr lang="en-US" dirty="0"/>
                    </a:p>
                  </a:txBody>
                  <a:tcPr/>
                </a:tc>
                <a:tc>
                  <a:txBody>
                    <a:bodyPr/>
                    <a:lstStyle/>
                    <a:p>
                      <a:r>
                        <a:rPr lang="en-US" dirty="0"/>
                        <a:t>Initial</a:t>
                      </a:r>
                    </a:p>
                    <a:p>
                      <a:r>
                        <a:rPr lang="en-US" dirty="0"/>
                        <a:t>Company </a:t>
                      </a:r>
                      <a:r>
                        <a:rPr lang="en-US" dirty="0">
                          <a:sym typeface="Symbol" panose="05050102010706020507" pitchFamily="18" charset="2"/>
                        </a:rPr>
                        <a:t></a:t>
                      </a:r>
                      <a:endParaRPr lang="en-US" dirty="0"/>
                    </a:p>
                  </a:txBody>
                  <a:tcPr>
                    <a:solidFill>
                      <a:schemeClr val="tx1"/>
                    </a:solidFill>
                  </a:tcPr>
                </a:tc>
                <a:tc>
                  <a:txBody>
                    <a:bodyPr/>
                    <a:lstStyle/>
                    <a:p>
                      <a:r>
                        <a:rPr lang="en-US" dirty="0"/>
                        <a:t>Final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Company </a:t>
                      </a:r>
                      <a:r>
                        <a:rPr lang="en-US" dirty="0">
                          <a:sym typeface="Symbol" panose="05050102010706020507" pitchFamily="18" charset="2"/>
                        </a:rPr>
                        <a:t></a:t>
                      </a:r>
                      <a:endParaRPr lang="en-US" dirty="0"/>
                    </a:p>
                  </a:txBody>
                  <a:tcPr>
                    <a:solidFill>
                      <a:schemeClr val="tx1"/>
                    </a:solidFill>
                  </a:tcPr>
                </a:tc>
                <a:extLst>
                  <a:ext uri="{0D108BD9-81ED-4DB2-BD59-A6C34878D82A}">
                    <a16:rowId xmlns:a16="http://schemas.microsoft.com/office/drawing/2014/main" val="1135976075"/>
                  </a:ext>
                </a:extLst>
              </a:tr>
              <a:tr h="370840">
                <a:tc rowSpan="3">
                  <a:txBody>
                    <a:bodyPr/>
                    <a:lstStyle/>
                    <a:p>
                      <a:r>
                        <a:rPr lang="en-US" sz="1400" dirty="0"/>
                        <a:t>2 Industries</a:t>
                      </a:r>
                    </a:p>
                  </a:txBody>
                  <a:tcPr/>
                </a:tc>
                <a:tc>
                  <a:txBody>
                    <a:bodyPr/>
                    <a:lstStyle/>
                    <a:p>
                      <a:pPr algn="ctr"/>
                      <a:r>
                        <a:rPr lang="en-US" sz="1400" dirty="0"/>
                        <a:t>1</a:t>
                      </a:r>
                    </a:p>
                  </a:txBody>
                  <a:tcPr anchor="ctr"/>
                </a:tc>
                <a:tc>
                  <a:txBody>
                    <a:bodyPr/>
                    <a:lstStyle/>
                    <a:p>
                      <a:pPr algn="ctr"/>
                      <a:r>
                        <a:rPr lang="en-US" sz="1400" dirty="0"/>
                        <a:t>1</a:t>
                      </a:r>
                    </a:p>
                  </a:txBody>
                  <a:tcPr anchor="ctr"/>
                </a:tc>
                <a:tc>
                  <a:txBody>
                    <a:bodyPr/>
                    <a:lstStyle/>
                    <a:p>
                      <a:pPr algn="ctr"/>
                      <a:r>
                        <a:rPr lang="en-US" sz="1400" dirty="0"/>
                        <a:t>0.6942</a:t>
                      </a:r>
                    </a:p>
                  </a:txBody>
                  <a:tcPr anchor="ctr"/>
                </a:tc>
                <a:tc>
                  <a:txBody>
                    <a:bodyPr/>
                    <a:lstStyle/>
                    <a:p>
                      <a:pPr algn="ctr"/>
                      <a:r>
                        <a:rPr lang="en-US" sz="1400" dirty="0"/>
                        <a:t>0.8146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0.8146</a:t>
                      </a:r>
                    </a:p>
                  </a:txBody>
                  <a:tcPr anchor="ctr">
                    <a:solidFill>
                      <a:schemeClr val="tx1"/>
                    </a:solidFill>
                  </a:tcPr>
                </a:tc>
                <a:tc>
                  <a:txBody>
                    <a:bodyPr/>
                    <a:lstStyle/>
                    <a:p>
                      <a:pPr algn="ctr"/>
                      <a:endParaRPr lang="en-US" sz="1400" dirty="0"/>
                    </a:p>
                  </a:txBody>
                  <a:tcPr anchor="ctr">
                    <a:solidFill>
                      <a:schemeClr val="tx1"/>
                    </a:solidFill>
                  </a:tcPr>
                </a:tc>
                <a:extLst>
                  <a:ext uri="{0D108BD9-81ED-4DB2-BD59-A6C34878D82A}">
                    <a16:rowId xmlns:a16="http://schemas.microsoft.com/office/drawing/2014/main" val="1205270216"/>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nchor="ctr"/>
                </a:tc>
                <a:tc>
                  <a:txBody>
                    <a:bodyPr/>
                    <a:lstStyle/>
                    <a:p>
                      <a:pPr algn="ctr"/>
                      <a:r>
                        <a:rPr lang="en-US" sz="1400" dirty="0">
                          <a:sym typeface="Symbol" panose="05050102010706020507" pitchFamily="18" charset="2"/>
                        </a:rPr>
                        <a:t></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solidFill>
                      <a:schemeClr val="tx1"/>
                    </a:solidFill>
                  </a:tcPr>
                </a:tc>
                <a:tc>
                  <a:txBody>
                    <a:bodyPr/>
                    <a:lstStyle/>
                    <a:p>
                      <a:pPr algn="ctr"/>
                      <a:endParaRPr lang="en-US" sz="1400" dirty="0"/>
                    </a:p>
                  </a:txBody>
                  <a:tcPr anchor="ctr">
                    <a:solidFill>
                      <a:schemeClr val="tx1"/>
                    </a:solidFill>
                  </a:tcPr>
                </a:tc>
                <a:extLst>
                  <a:ext uri="{0D108BD9-81ED-4DB2-BD59-A6C34878D82A}">
                    <a16:rowId xmlns:a16="http://schemas.microsoft.com/office/drawing/2014/main" val="1908760194"/>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2 industries</a:t>
                      </a:r>
                      <a:endParaRPr lang="en-US" sz="1400" dirty="0"/>
                    </a:p>
                  </a:txBody>
                  <a:tcPr anchor="ctr"/>
                </a:tc>
                <a:tc>
                  <a:txBody>
                    <a:bodyPr/>
                    <a:lstStyle/>
                    <a:p>
                      <a:pPr algn="ctr"/>
                      <a:r>
                        <a:rPr lang="en-US" sz="1400" dirty="0"/>
                        <a:t>N</a:t>
                      </a:r>
                      <a:r>
                        <a:rPr lang="en-US" sz="1400" baseline="-25000" dirty="0"/>
                        <a:t>2 industries</a:t>
                      </a:r>
                      <a:endParaRPr lang="en-US" sz="1400" dirty="0"/>
                    </a:p>
                  </a:txBody>
                  <a:tcPr anchor="ctr"/>
                </a:tc>
                <a:tc>
                  <a:txBody>
                    <a:bodyPr/>
                    <a:lstStyle/>
                    <a:p>
                      <a:pPr algn="ctr"/>
                      <a:r>
                        <a:rPr lang="en-US" sz="1400" dirty="0"/>
                        <a:t> 0.0652</a:t>
                      </a:r>
                    </a:p>
                  </a:txBody>
                  <a:tcPr anchor="ctr"/>
                </a:tc>
                <a:tc>
                  <a:txBody>
                    <a:bodyPr/>
                    <a:lstStyle/>
                    <a:p>
                      <a:pPr algn="ctr"/>
                      <a:r>
                        <a:rPr lang="en-US" sz="1400" dirty="0"/>
                        <a:t> 0.0322</a:t>
                      </a:r>
                    </a:p>
                  </a:txBody>
                  <a:tcPr anchor="ctr"/>
                </a:tc>
                <a:tc>
                  <a:txBody>
                    <a:bodyPr/>
                    <a:lstStyle/>
                    <a:p>
                      <a:pPr algn="ctr"/>
                      <a:r>
                        <a:rPr lang="en-US" sz="1400" dirty="0"/>
                        <a:t>0.0652</a:t>
                      </a:r>
                    </a:p>
                  </a:txBody>
                  <a:tcPr anchor="ctr">
                    <a:solidFill>
                      <a:schemeClr val="tx1"/>
                    </a:solidFill>
                  </a:tcPr>
                </a:tc>
                <a:tc>
                  <a:txBody>
                    <a:bodyPr/>
                    <a:lstStyle/>
                    <a:p>
                      <a:pPr algn="ctr"/>
                      <a:endParaRPr lang="en-US" sz="1400" dirty="0"/>
                    </a:p>
                  </a:txBody>
                  <a:tcPr anchor="ctr">
                    <a:solidFill>
                      <a:schemeClr val="tx1"/>
                    </a:solidFill>
                  </a:tcPr>
                </a:tc>
                <a:extLst>
                  <a:ext uri="{0D108BD9-81ED-4DB2-BD59-A6C34878D82A}">
                    <a16:rowId xmlns:a16="http://schemas.microsoft.com/office/drawing/2014/main" val="971327660"/>
                  </a:ext>
                </a:extLst>
              </a:tr>
              <a:tr h="370840">
                <a:tc>
                  <a:txBody>
                    <a:bodyPr/>
                    <a:lstStyle/>
                    <a:p>
                      <a:r>
                        <a:rPr lang="en-US" sz="1400" dirty="0"/>
                        <a:t>Industry AAAA </a:t>
                      </a:r>
                    </a:p>
                    <a:p>
                      <a:r>
                        <a:rPr lang="en-US" sz="1400" dirty="0"/>
                        <a:t>&gt; 1 State</a:t>
                      </a:r>
                    </a:p>
                  </a:txBody>
                  <a:tcP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solidFill>
                      <a:schemeClr val="tx1"/>
                    </a:solidFill>
                  </a:tcP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solidFill>
                      <a:schemeClr val="tx1"/>
                    </a:solidFill>
                  </a:tcPr>
                </a:tc>
                <a:extLst>
                  <a:ext uri="{0D108BD9-81ED-4DB2-BD59-A6C34878D82A}">
                    <a16:rowId xmlns:a16="http://schemas.microsoft.com/office/drawing/2014/main" val="3242322281"/>
                  </a:ext>
                </a:extLst>
              </a:tr>
              <a:tr h="370840">
                <a:tc>
                  <a:txBody>
                    <a:bodyPr/>
                    <a:lstStyle/>
                    <a:p>
                      <a:r>
                        <a:rPr lang="en-US" sz="1400" dirty="0"/>
                        <a:t>Industry AAAA MO</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1328736785"/>
                  </a:ext>
                </a:extLst>
              </a:tr>
              <a:tr h="370840">
                <a:tc>
                  <a:txBody>
                    <a:bodyPr/>
                    <a:lstStyle/>
                    <a:p>
                      <a:r>
                        <a:rPr lang="en-US" sz="1400" dirty="0"/>
                        <a:t>Industry AAAB TN</a:t>
                      </a:r>
                    </a:p>
                  </a:txBody>
                  <a:tcPr/>
                </a:tc>
                <a:tc vMerge="1">
                  <a:txBody>
                    <a:bodyPr/>
                    <a:lstStyle/>
                    <a:p>
                      <a:endParaRPr lang="en-US" sz="1400"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3303248449"/>
                  </a:ext>
                </a:extLst>
              </a:tr>
              <a:tr h="370840">
                <a:tc>
                  <a:txBody>
                    <a:bodyPr/>
                    <a:lstStyle/>
                    <a:p>
                      <a:r>
                        <a:rPr lang="en-US" sz="1400" dirty="0"/>
                        <a:t>Industry AAAB</a:t>
                      </a:r>
                    </a:p>
                    <a:p>
                      <a:r>
                        <a:rPr lang="en-US" sz="1400" dirty="0"/>
                        <a:t>&gt; 1 State</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2106116524"/>
                  </a:ext>
                </a:extLst>
              </a:tr>
              <a:tr h="370840">
                <a:tc>
                  <a:txBody>
                    <a:bodyPr/>
                    <a:lstStyle/>
                    <a:p>
                      <a:r>
                        <a:rPr lang="en-US" sz="1400" dirty="0"/>
                        <a:t>Industry AAAB MO</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2595851471"/>
                  </a:ext>
                </a:extLst>
              </a:tr>
              <a:tr h="370840">
                <a:tc>
                  <a:txBody>
                    <a:bodyPr/>
                    <a:lstStyle/>
                    <a:p>
                      <a:r>
                        <a:rPr lang="en-US" sz="1400" dirty="0"/>
                        <a:t>Industry AAAB TN</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191952692"/>
                  </a:ext>
                </a:extLst>
              </a:tr>
            </a:tbl>
          </a:graphicData>
        </a:graphic>
      </p:graphicFrame>
      <p:graphicFrame>
        <p:nvGraphicFramePr>
          <p:cNvPr id="6" name="Table 5">
            <a:extLst>
              <a:ext uri="{FF2B5EF4-FFF2-40B4-BE49-F238E27FC236}">
                <a16:creationId xmlns:a16="http://schemas.microsoft.com/office/drawing/2014/main" id="{73ED4566-CC4B-4069-8F08-AFD2E9E55900}"/>
              </a:ext>
            </a:extLst>
          </p:cNvPr>
          <p:cNvGraphicFramePr>
            <a:graphicFrameLocks/>
          </p:cNvGraphicFramePr>
          <p:nvPr>
            <p:extLst>
              <p:ext uri="{D42A27DB-BD31-4B8C-83A1-F6EECF244321}">
                <p14:modId xmlns:p14="http://schemas.microsoft.com/office/powerpoint/2010/main" val="2669390034"/>
              </p:ext>
            </p:extLst>
          </p:nvPr>
        </p:nvGraphicFramePr>
        <p:xfrm>
          <a:off x="472440" y="1444625"/>
          <a:ext cx="10881360" cy="427228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700728837"/>
                    </a:ext>
                  </a:extLst>
                </a:gridCol>
                <a:gridCol w="1554480">
                  <a:extLst>
                    <a:ext uri="{9D8B030D-6E8A-4147-A177-3AD203B41FA5}">
                      <a16:colId xmlns:a16="http://schemas.microsoft.com/office/drawing/2014/main" val="1965539699"/>
                    </a:ext>
                  </a:extLst>
                </a:gridCol>
                <a:gridCol w="1554480">
                  <a:extLst>
                    <a:ext uri="{9D8B030D-6E8A-4147-A177-3AD203B41FA5}">
                      <a16:colId xmlns:a16="http://schemas.microsoft.com/office/drawing/2014/main" val="1530572810"/>
                    </a:ext>
                  </a:extLst>
                </a:gridCol>
                <a:gridCol w="1554480">
                  <a:extLst>
                    <a:ext uri="{9D8B030D-6E8A-4147-A177-3AD203B41FA5}">
                      <a16:colId xmlns:a16="http://schemas.microsoft.com/office/drawing/2014/main" val="1937146851"/>
                    </a:ext>
                  </a:extLst>
                </a:gridCol>
                <a:gridCol w="1554480">
                  <a:extLst>
                    <a:ext uri="{9D8B030D-6E8A-4147-A177-3AD203B41FA5}">
                      <a16:colId xmlns:a16="http://schemas.microsoft.com/office/drawing/2014/main" val="540138462"/>
                    </a:ext>
                  </a:extLst>
                </a:gridCol>
                <a:gridCol w="1554480">
                  <a:extLst>
                    <a:ext uri="{9D8B030D-6E8A-4147-A177-3AD203B41FA5}">
                      <a16:colId xmlns:a16="http://schemas.microsoft.com/office/drawing/2014/main" val="3609073386"/>
                    </a:ext>
                  </a:extLst>
                </a:gridCol>
                <a:gridCol w="1554480">
                  <a:extLst>
                    <a:ext uri="{9D8B030D-6E8A-4147-A177-3AD203B41FA5}">
                      <a16:colId xmlns:a16="http://schemas.microsoft.com/office/drawing/2014/main" val="103811974"/>
                    </a:ext>
                  </a:extLst>
                </a:gridCol>
              </a:tblGrid>
              <a:tr h="370840">
                <a:tc>
                  <a:txBody>
                    <a:bodyPr/>
                    <a:lstStyle/>
                    <a:p>
                      <a:r>
                        <a:rPr lang="en-US" dirty="0"/>
                        <a:t>Strata</a:t>
                      </a:r>
                    </a:p>
                  </a:txBody>
                  <a:tcPr/>
                </a:tc>
                <a:tc>
                  <a:txBody>
                    <a:bodyPr/>
                    <a:lstStyle/>
                    <a:p>
                      <a:r>
                        <a:rPr lang="en-US" dirty="0"/>
                        <a:t>Index</a:t>
                      </a:r>
                    </a:p>
                  </a:txBody>
                  <a:tcPr/>
                </a:tc>
                <a:tc>
                  <a:txBody>
                    <a:bodyPr/>
                    <a:lstStyle/>
                    <a:p>
                      <a:r>
                        <a:rPr lang="en-US" dirty="0"/>
                        <a:t>Original Company</a:t>
                      </a:r>
                    </a:p>
                  </a:txBody>
                  <a:tcPr/>
                </a:tc>
                <a:tc>
                  <a:txBody>
                    <a:bodyPr/>
                    <a:lstStyle/>
                    <a:p>
                      <a:r>
                        <a:rPr lang="en-US" dirty="0"/>
                        <a:t>National </a:t>
                      </a:r>
                      <a:r>
                        <a:rPr lang="en-US" dirty="0">
                          <a:sym typeface="Symbol" panose="05050102010706020507" pitchFamily="18" charset="2"/>
                        </a:rPr>
                        <a:t></a:t>
                      </a:r>
                      <a:endParaRPr lang="en-US" dirty="0"/>
                    </a:p>
                  </a:txBody>
                  <a:tcPr/>
                </a:tc>
                <a:tc>
                  <a:txBody>
                    <a:bodyPr/>
                    <a:lstStyle/>
                    <a:p>
                      <a:r>
                        <a:rPr lang="en-US" dirty="0"/>
                        <a:t>Geographic </a:t>
                      </a:r>
                      <a:r>
                        <a:rPr lang="en-US" dirty="0">
                          <a:sym typeface="Symbol" panose="05050102010706020507" pitchFamily="18" charset="2"/>
                        </a:rPr>
                        <a:t></a:t>
                      </a:r>
                      <a:endParaRPr lang="en-US" dirty="0"/>
                    </a:p>
                  </a:txBody>
                  <a:tcPr/>
                </a:tc>
                <a:tc>
                  <a:txBody>
                    <a:bodyPr/>
                    <a:lstStyle/>
                    <a:p>
                      <a:r>
                        <a:rPr lang="en-US" dirty="0"/>
                        <a:t>Initial</a:t>
                      </a:r>
                    </a:p>
                    <a:p>
                      <a:r>
                        <a:rPr lang="en-US" dirty="0"/>
                        <a:t>Company </a:t>
                      </a:r>
                      <a:r>
                        <a:rPr lang="en-US" dirty="0">
                          <a:sym typeface="Symbol" panose="05050102010706020507" pitchFamily="18" charset="2"/>
                        </a:rPr>
                        <a:t></a:t>
                      </a:r>
                      <a:endParaRPr lang="en-US" dirty="0"/>
                    </a:p>
                  </a:txBody>
                  <a:tcPr/>
                </a:tc>
                <a:tc>
                  <a:txBody>
                    <a:bodyPr/>
                    <a:lstStyle/>
                    <a:p>
                      <a:r>
                        <a:rPr lang="en-US" dirty="0"/>
                        <a:t>Final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Company </a:t>
                      </a:r>
                      <a:r>
                        <a:rPr lang="en-US" dirty="0">
                          <a:sym typeface="Symbol" panose="05050102010706020507" pitchFamily="18" charset="2"/>
                        </a:rPr>
                        <a:t></a:t>
                      </a:r>
                      <a:endParaRPr lang="en-US" dirty="0"/>
                    </a:p>
                  </a:txBody>
                  <a:tcPr/>
                </a:tc>
                <a:extLst>
                  <a:ext uri="{0D108BD9-81ED-4DB2-BD59-A6C34878D82A}">
                    <a16:rowId xmlns:a16="http://schemas.microsoft.com/office/drawing/2014/main" val="1135976075"/>
                  </a:ext>
                </a:extLst>
              </a:tr>
              <a:tr h="370840">
                <a:tc rowSpan="3">
                  <a:txBody>
                    <a:bodyPr/>
                    <a:lstStyle/>
                    <a:p>
                      <a:r>
                        <a:rPr lang="en-US" sz="1400" dirty="0"/>
                        <a:t>2 Industries</a:t>
                      </a:r>
                    </a:p>
                  </a:txBody>
                  <a:tcPr/>
                </a:tc>
                <a:tc>
                  <a:txBody>
                    <a:bodyPr/>
                    <a:lstStyle/>
                    <a:p>
                      <a:pPr algn="ctr"/>
                      <a:r>
                        <a:rPr lang="en-US" sz="1400" dirty="0"/>
                        <a:t>1</a:t>
                      </a:r>
                    </a:p>
                  </a:txBody>
                  <a:tcPr anchor="ctr"/>
                </a:tc>
                <a:tc>
                  <a:txBody>
                    <a:bodyPr/>
                    <a:lstStyle/>
                    <a:p>
                      <a:pPr algn="ctr"/>
                      <a:r>
                        <a:rPr lang="en-US" sz="1400" dirty="0"/>
                        <a:t>1</a:t>
                      </a:r>
                    </a:p>
                  </a:txBody>
                  <a:tcPr anchor="ctr"/>
                </a:tc>
                <a:tc>
                  <a:txBody>
                    <a:bodyPr/>
                    <a:lstStyle/>
                    <a:p>
                      <a:pPr algn="ctr"/>
                      <a:r>
                        <a:rPr lang="en-US" sz="1400" dirty="0"/>
                        <a:t>0.6942</a:t>
                      </a:r>
                    </a:p>
                  </a:txBody>
                  <a:tcPr anchor="ctr"/>
                </a:tc>
                <a:tc>
                  <a:txBody>
                    <a:bodyPr/>
                    <a:lstStyle/>
                    <a:p>
                      <a:pPr algn="ctr"/>
                      <a:r>
                        <a:rPr lang="en-US" sz="1400" dirty="0"/>
                        <a:t>0.8146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0.8146</a:t>
                      </a:r>
                    </a:p>
                  </a:txBody>
                  <a:tcPr anchor="ctr"/>
                </a:tc>
                <a:tc>
                  <a:txBody>
                    <a:bodyPr/>
                    <a:lstStyle/>
                    <a:p>
                      <a:pPr algn="ctr"/>
                      <a:endParaRPr lang="en-US" sz="1400" dirty="0"/>
                    </a:p>
                  </a:txBody>
                  <a:tcPr anchor="ctr"/>
                </a:tc>
                <a:extLst>
                  <a:ext uri="{0D108BD9-81ED-4DB2-BD59-A6C34878D82A}">
                    <a16:rowId xmlns:a16="http://schemas.microsoft.com/office/drawing/2014/main" val="1205270216"/>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nchor="ctr"/>
                </a:tc>
                <a:tc>
                  <a:txBody>
                    <a:bodyPr/>
                    <a:lstStyle/>
                    <a:p>
                      <a:pPr algn="ctr"/>
                      <a:r>
                        <a:rPr lang="en-US" sz="1400" dirty="0">
                          <a:sym typeface="Symbol" panose="05050102010706020507" pitchFamily="18" charset="2"/>
                        </a:rPr>
                        <a:t></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908760194"/>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2 industries</a:t>
                      </a:r>
                      <a:endParaRPr lang="en-US" sz="1400" dirty="0"/>
                    </a:p>
                  </a:txBody>
                  <a:tcPr anchor="ctr"/>
                </a:tc>
                <a:tc>
                  <a:txBody>
                    <a:bodyPr/>
                    <a:lstStyle/>
                    <a:p>
                      <a:pPr algn="ctr"/>
                      <a:r>
                        <a:rPr lang="en-US" sz="1400" dirty="0"/>
                        <a:t>N</a:t>
                      </a:r>
                      <a:r>
                        <a:rPr lang="en-US" sz="1400" baseline="-25000" dirty="0"/>
                        <a:t>2 industries</a:t>
                      </a:r>
                      <a:endParaRPr lang="en-US" sz="1400" dirty="0"/>
                    </a:p>
                  </a:txBody>
                  <a:tcPr anchor="ctr"/>
                </a:tc>
                <a:tc>
                  <a:txBody>
                    <a:bodyPr/>
                    <a:lstStyle/>
                    <a:p>
                      <a:pPr algn="ctr"/>
                      <a:r>
                        <a:rPr lang="en-US" sz="1400" dirty="0"/>
                        <a:t> 0.0652</a:t>
                      </a:r>
                    </a:p>
                  </a:txBody>
                  <a:tcPr anchor="ctr"/>
                </a:tc>
                <a:tc>
                  <a:txBody>
                    <a:bodyPr/>
                    <a:lstStyle/>
                    <a:p>
                      <a:pPr algn="ctr"/>
                      <a:r>
                        <a:rPr lang="en-US" sz="1400" dirty="0"/>
                        <a:t> 0.0322</a:t>
                      </a:r>
                    </a:p>
                  </a:txBody>
                  <a:tcPr anchor="ctr"/>
                </a:tc>
                <a:tc>
                  <a:txBody>
                    <a:bodyPr/>
                    <a:lstStyle/>
                    <a:p>
                      <a:pPr algn="ctr"/>
                      <a:r>
                        <a:rPr lang="en-US" sz="1400" dirty="0"/>
                        <a:t>0.0652</a:t>
                      </a:r>
                    </a:p>
                  </a:txBody>
                  <a:tcPr anchor="ctr"/>
                </a:tc>
                <a:tc>
                  <a:txBody>
                    <a:bodyPr/>
                    <a:lstStyle/>
                    <a:p>
                      <a:pPr algn="ctr"/>
                      <a:endParaRPr lang="en-US" sz="1400" dirty="0"/>
                    </a:p>
                  </a:txBody>
                  <a:tcPr anchor="ctr"/>
                </a:tc>
                <a:extLst>
                  <a:ext uri="{0D108BD9-81ED-4DB2-BD59-A6C34878D82A}">
                    <a16:rowId xmlns:a16="http://schemas.microsoft.com/office/drawing/2014/main" val="971327660"/>
                  </a:ext>
                </a:extLst>
              </a:tr>
              <a:tr h="370840">
                <a:tc>
                  <a:txBody>
                    <a:bodyPr/>
                    <a:lstStyle/>
                    <a:p>
                      <a:r>
                        <a:rPr lang="en-US" sz="1400" dirty="0"/>
                        <a:t>Industry AAAA </a:t>
                      </a:r>
                    </a:p>
                    <a:p>
                      <a:r>
                        <a:rPr lang="en-US" sz="1400" dirty="0"/>
                        <a:t>&gt; 1 State</a:t>
                      </a:r>
                    </a:p>
                  </a:txBody>
                  <a:tcP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242322281"/>
                  </a:ext>
                </a:extLst>
              </a:tr>
              <a:tr h="370840">
                <a:tc>
                  <a:txBody>
                    <a:bodyPr/>
                    <a:lstStyle/>
                    <a:p>
                      <a:r>
                        <a:rPr lang="en-US" sz="1400" dirty="0"/>
                        <a:t>Industry AAAA MO</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1328736785"/>
                  </a:ext>
                </a:extLst>
              </a:tr>
              <a:tr h="370840">
                <a:tc>
                  <a:txBody>
                    <a:bodyPr/>
                    <a:lstStyle/>
                    <a:p>
                      <a:r>
                        <a:rPr lang="en-US" sz="1400" dirty="0"/>
                        <a:t>Industry AAAB TN</a:t>
                      </a:r>
                    </a:p>
                  </a:txBody>
                  <a:tcPr/>
                </a:tc>
                <a:tc vMerge="1">
                  <a:txBody>
                    <a:bodyPr/>
                    <a:lstStyle/>
                    <a:p>
                      <a:endParaRPr lang="en-US" sz="1400"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3303248449"/>
                  </a:ext>
                </a:extLst>
              </a:tr>
              <a:tr h="370840">
                <a:tc>
                  <a:txBody>
                    <a:bodyPr/>
                    <a:lstStyle/>
                    <a:p>
                      <a:r>
                        <a:rPr lang="en-US" sz="1400" dirty="0"/>
                        <a:t>Industry AAAB</a:t>
                      </a:r>
                    </a:p>
                    <a:p>
                      <a:r>
                        <a:rPr lang="en-US" sz="1400" dirty="0"/>
                        <a:t>&gt; 1 State</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2106116524"/>
                  </a:ext>
                </a:extLst>
              </a:tr>
              <a:tr h="370840">
                <a:tc>
                  <a:txBody>
                    <a:bodyPr/>
                    <a:lstStyle/>
                    <a:p>
                      <a:r>
                        <a:rPr lang="en-US" sz="1400" dirty="0"/>
                        <a:t>Industry AAAB MO</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2595851471"/>
                  </a:ext>
                </a:extLst>
              </a:tr>
              <a:tr h="370840">
                <a:tc>
                  <a:txBody>
                    <a:bodyPr/>
                    <a:lstStyle/>
                    <a:p>
                      <a:r>
                        <a:rPr lang="en-US" sz="1400" dirty="0"/>
                        <a:t>Industry AAAB TN</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191952692"/>
                  </a:ext>
                </a:extLst>
              </a:tr>
            </a:tbl>
          </a:graphicData>
        </a:graphic>
      </p:graphicFrame>
      <p:sp>
        <p:nvSpPr>
          <p:cNvPr id="8" name="Rectangle 7">
            <a:extLst>
              <a:ext uri="{FF2B5EF4-FFF2-40B4-BE49-F238E27FC236}">
                <a16:creationId xmlns:a16="http://schemas.microsoft.com/office/drawing/2014/main" id="{CB9F5964-2770-49AE-BA6E-5F8B26842A81}"/>
              </a:ext>
            </a:extLst>
          </p:cNvPr>
          <p:cNvSpPr/>
          <p:nvPr/>
        </p:nvSpPr>
        <p:spPr>
          <a:xfrm>
            <a:off x="6638925" y="2514600"/>
            <a:ext cx="1343025"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Select MAX</a:t>
            </a:r>
          </a:p>
        </p:txBody>
      </p:sp>
      <p:cxnSp>
        <p:nvCxnSpPr>
          <p:cNvPr id="10" name="Straight Arrow Connector 9">
            <a:extLst>
              <a:ext uri="{FF2B5EF4-FFF2-40B4-BE49-F238E27FC236}">
                <a16:creationId xmlns:a16="http://schemas.microsoft.com/office/drawing/2014/main" id="{093EE0E4-2FD0-486D-A289-431CC74FBA36}"/>
              </a:ext>
            </a:extLst>
          </p:cNvPr>
          <p:cNvCxnSpPr/>
          <p:nvPr/>
        </p:nvCxnSpPr>
        <p:spPr>
          <a:xfrm flipV="1">
            <a:off x="7981950" y="2333625"/>
            <a:ext cx="628650" cy="64770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2B48C5A9-0CDE-496C-A7B8-1DC7FE9E7ADC}"/>
              </a:ext>
            </a:extLst>
          </p:cNvPr>
          <p:cNvGraphicFramePr>
            <a:graphicFrameLocks/>
          </p:cNvGraphicFramePr>
          <p:nvPr>
            <p:extLst>
              <p:ext uri="{D42A27DB-BD31-4B8C-83A1-F6EECF244321}">
                <p14:modId xmlns:p14="http://schemas.microsoft.com/office/powerpoint/2010/main" val="1918949967"/>
              </p:ext>
            </p:extLst>
          </p:nvPr>
        </p:nvGraphicFramePr>
        <p:xfrm>
          <a:off x="472440" y="1444625"/>
          <a:ext cx="10881360" cy="427228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700728837"/>
                    </a:ext>
                  </a:extLst>
                </a:gridCol>
                <a:gridCol w="1554480">
                  <a:extLst>
                    <a:ext uri="{9D8B030D-6E8A-4147-A177-3AD203B41FA5}">
                      <a16:colId xmlns:a16="http://schemas.microsoft.com/office/drawing/2014/main" val="1965539699"/>
                    </a:ext>
                  </a:extLst>
                </a:gridCol>
                <a:gridCol w="1554480">
                  <a:extLst>
                    <a:ext uri="{9D8B030D-6E8A-4147-A177-3AD203B41FA5}">
                      <a16:colId xmlns:a16="http://schemas.microsoft.com/office/drawing/2014/main" val="1530572810"/>
                    </a:ext>
                  </a:extLst>
                </a:gridCol>
                <a:gridCol w="1554480">
                  <a:extLst>
                    <a:ext uri="{9D8B030D-6E8A-4147-A177-3AD203B41FA5}">
                      <a16:colId xmlns:a16="http://schemas.microsoft.com/office/drawing/2014/main" val="1937146851"/>
                    </a:ext>
                  </a:extLst>
                </a:gridCol>
                <a:gridCol w="1554480">
                  <a:extLst>
                    <a:ext uri="{9D8B030D-6E8A-4147-A177-3AD203B41FA5}">
                      <a16:colId xmlns:a16="http://schemas.microsoft.com/office/drawing/2014/main" val="540138462"/>
                    </a:ext>
                  </a:extLst>
                </a:gridCol>
                <a:gridCol w="1554480">
                  <a:extLst>
                    <a:ext uri="{9D8B030D-6E8A-4147-A177-3AD203B41FA5}">
                      <a16:colId xmlns:a16="http://schemas.microsoft.com/office/drawing/2014/main" val="3609073386"/>
                    </a:ext>
                  </a:extLst>
                </a:gridCol>
                <a:gridCol w="1554480">
                  <a:extLst>
                    <a:ext uri="{9D8B030D-6E8A-4147-A177-3AD203B41FA5}">
                      <a16:colId xmlns:a16="http://schemas.microsoft.com/office/drawing/2014/main" val="103811974"/>
                    </a:ext>
                  </a:extLst>
                </a:gridCol>
              </a:tblGrid>
              <a:tr h="370840">
                <a:tc>
                  <a:txBody>
                    <a:bodyPr/>
                    <a:lstStyle/>
                    <a:p>
                      <a:r>
                        <a:rPr lang="en-US" dirty="0"/>
                        <a:t>Strata</a:t>
                      </a:r>
                    </a:p>
                  </a:txBody>
                  <a:tcPr/>
                </a:tc>
                <a:tc>
                  <a:txBody>
                    <a:bodyPr/>
                    <a:lstStyle/>
                    <a:p>
                      <a:r>
                        <a:rPr lang="en-US" dirty="0"/>
                        <a:t>Index</a:t>
                      </a:r>
                    </a:p>
                  </a:txBody>
                  <a:tcPr/>
                </a:tc>
                <a:tc>
                  <a:txBody>
                    <a:bodyPr/>
                    <a:lstStyle/>
                    <a:p>
                      <a:r>
                        <a:rPr lang="en-US" dirty="0"/>
                        <a:t>Original Company</a:t>
                      </a:r>
                    </a:p>
                  </a:txBody>
                  <a:tcPr/>
                </a:tc>
                <a:tc>
                  <a:txBody>
                    <a:bodyPr/>
                    <a:lstStyle/>
                    <a:p>
                      <a:r>
                        <a:rPr lang="en-US" dirty="0"/>
                        <a:t>National </a:t>
                      </a:r>
                      <a:r>
                        <a:rPr lang="en-US" dirty="0">
                          <a:sym typeface="Symbol" panose="05050102010706020507" pitchFamily="18" charset="2"/>
                        </a:rPr>
                        <a:t></a:t>
                      </a:r>
                      <a:endParaRPr lang="en-US" dirty="0"/>
                    </a:p>
                  </a:txBody>
                  <a:tcPr/>
                </a:tc>
                <a:tc>
                  <a:txBody>
                    <a:bodyPr/>
                    <a:lstStyle/>
                    <a:p>
                      <a:r>
                        <a:rPr lang="en-US" dirty="0"/>
                        <a:t>Geographic </a:t>
                      </a:r>
                      <a:r>
                        <a:rPr lang="en-US" dirty="0">
                          <a:sym typeface="Symbol" panose="05050102010706020507" pitchFamily="18" charset="2"/>
                        </a:rPr>
                        <a:t></a:t>
                      </a:r>
                      <a:endParaRPr lang="en-US" dirty="0"/>
                    </a:p>
                  </a:txBody>
                  <a:tcPr/>
                </a:tc>
                <a:tc>
                  <a:txBody>
                    <a:bodyPr/>
                    <a:lstStyle/>
                    <a:p>
                      <a:r>
                        <a:rPr lang="en-US" dirty="0"/>
                        <a:t>Initial</a:t>
                      </a:r>
                    </a:p>
                    <a:p>
                      <a:r>
                        <a:rPr lang="en-US" dirty="0"/>
                        <a:t>Company </a:t>
                      </a:r>
                      <a:r>
                        <a:rPr lang="en-US" dirty="0">
                          <a:sym typeface="Symbol" panose="05050102010706020507" pitchFamily="18" charset="2"/>
                        </a:rPr>
                        <a:t></a:t>
                      </a:r>
                      <a:endParaRPr lang="en-US" dirty="0"/>
                    </a:p>
                  </a:txBody>
                  <a:tcPr/>
                </a:tc>
                <a:tc>
                  <a:txBody>
                    <a:bodyPr/>
                    <a:lstStyle/>
                    <a:p>
                      <a:r>
                        <a:rPr lang="en-US" dirty="0"/>
                        <a:t>Final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Company </a:t>
                      </a:r>
                      <a:r>
                        <a:rPr lang="en-US" dirty="0">
                          <a:sym typeface="Symbol" panose="05050102010706020507" pitchFamily="18" charset="2"/>
                        </a:rPr>
                        <a:t></a:t>
                      </a:r>
                      <a:endParaRPr lang="en-US" dirty="0"/>
                    </a:p>
                  </a:txBody>
                  <a:tcPr/>
                </a:tc>
                <a:extLst>
                  <a:ext uri="{0D108BD9-81ED-4DB2-BD59-A6C34878D82A}">
                    <a16:rowId xmlns:a16="http://schemas.microsoft.com/office/drawing/2014/main" val="1135976075"/>
                  </a:ext>
                </a:extLst>
              </a:tr>
              <a:tr h="370840">
                <a:tc rowSpan="3">
                  <a:txBody>
                    <a:bodyPr/>
                    <a:lstStyle/>
                    <a:p>
                      <a:r>
                        <a:rPr lang="en-US" sz="1400" dirty="0"/>
                        <a:t>2 Industries</a:t>
                      </a:r>
                    </a:p>
                  </a:txBody>
                  <a:tcPr/>
                </a:tc>
                <a:tc>
                  <a:txBody>
                    <a:bodyPr/>
                    <a:lstStyle/>
                    <a:p>
                      <a:pPr algn="ctr"/>
                      <a:r>
                        <a:rPr lang="en-US" sz="1400" dirty="0"/>
                        <a:t>1</a:t>
                      </a:r>
                    </a:p>
                  </a:txBody>
                  <a:tcPr anchor="ctr"/>
                </a:tc>
                <a:tc>
                  <a:txBody>
                    <a:bodyPr/>
                    <a:lstStyle/>
                    <a:p>
                      <a:pPr algn="ctr"/>
                      <a:r>
                        <a:rPr lang="en-US" sz="1400" dirty="0"/>
                        <a:t>1</a:t>
                      </a:r>
                    </a:p>
                  </a:txBody>
                  <a:tcPr anchor="ctr"/>
                </a:tc>
                <a:tc>
                  <a:txBody>
                    <a:bodyPr/>
                    <a:lstStyle/>
                    <a:p>
                      <a:pPr algn="ctr"/>
                      <a:r>
                        <a:rPr lang="en-US" sz="1400" dirty="0"/>
                        <a:t>0.6997</a:t>
                      </a:r>
                    </a:p>
                  </a:txBody>
                  <a:tcPr anchor="ctr"/>
                </a:tc>
                <a:tc>
                  <a:txBody>
                    <a:bodyPr/>
                    <a:lstStyle/>
                    <a:p>
                      <a:pPr algn="ctr"/>
                      <a:r>
                        <a:rPr lang="en-US" sz="1400" dirty="0"/>
                        <a:t>0.8146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0.8146</a:t>
                      </a:r>
                    </a:p>
                  </a:txBody>
                  <a:tcPr anchor="ctr"/>
                </a:tc>
                <a:tc>
                  <a:txBody>
                    <a:bodyPr/>
                    <a:lstStyle/>
                    <a:p>
                      <a:pPr algn="ctr"/>
                      <a:r>
                        <a:rPr lang="en-US" sz="1400" dirty="0"/>
                        <a:t>0.7722</a:t>
                      </a:r>
                    </a:p>
                  </a:txBody>
                  <a:tcPr anchor="ctr"/>
                </a:tc>
                <a:extLst>
                  <a:ext uri="{0D108BD9-81ED-4DB2-BD59-A6C34878D82A}">
                    <a16:rowId xmlns:a16="http://schemas.microsoft.com/office/drawing/2014/main" val="1205270216"/>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nchor="ctr"/>
                </a:tc>
                <a:tc>
                  <a:txBody>
                    <a:bodyPr/>
                    <a:lstStyle/>
                    <a:p>
                      <a:pPr algn="ctr"/>
                      <a:r>
                        <a:rPr lang="en-US" sz="1400" dirty="0">
                          <a:sym typeface="Symbol" panose="05050102010706020507" pitchFamily="18" charset="2"/>
                        </a:rPr>
                        <a:t></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908760194"/>
                  </a:ext>
                </a:extLst>
              </a:tr>
              <a:tr h="37084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2 industries</a:t>
                      </a:r>
                      <a:endParaRPr lang="en-US" sz="1400" dirty="0"/>
                    </a:p>
                  </a:txBody>
                  <a:tcPr anchor="ctr"/>
                </a:tc>
                <a:tc>
                  <a:txBody>
                    <a:bodyPr/>
                    <a:lstStyle/>
                    <a:p>
                      <a:pPr algn="ctr"/>
                      <a:r>
                        <a:rPr lang="en-US" sz="1400" dirty="0"/>
                        <a:t>N</a:t>
                      </a:r>
                      <a:r>
                        <a:rPr lang="en-US" sz="1400" baseline="-25000" dirty="0"/>
                        <a:t>2 industries</a:t>
                      </a:r>
                      <a:endParaRPr lang="en-US" sz="1400" dirty="0"/>
                    </a:p>
                  </a:txBody>
                  <a:tcPr anchor="ctr"/>
                </a:tc>
                <a:tc>
                  <a:txBody>
                    <a:bodyPr/>
                    <a:lstStyle/>
                    <a:p>
                      <a:pPr algn="ctr"/>
                      <a:r>
                        <a:rPr lang="en-US" sz="1400" dirty="0"/>
                        <a:t> 0.0652</a:t>
                      </a:r>
                    </a:p>
                  </a:txBody>
                  <a:tcPr anchor="ctr"/>
                </a:tc>
                <a:tc>
                  <a:txBody>
                    <a:bodyPr/>
                    <a:lstStyle/>
                    <a:p>
                      <a:pPr algn="ctr"/>
                      <a:r>
                        <a:rPr lang="en-US" sz="1400" dirty="0"/>
                        <a:t> 0.0322</a:t>
                      </a:r>
                    </a:p>
                  </a:txBody>
                  <a:tcPr anchor="ctr"/>
                </a:tc>
                <a:tc>
                  <a:txBody>
                    <a:bodyPr/>
                    <a:lstStyle/>
                    <a:p>
                      <a:pPr algn="ctr"/>
                      <a:r>
                        <a:rPr lang="en-US" sz="1400" dirty="0"/>
                        <a:t>0.0652</a:t>
                      </a:r>
                    </a:p>
                  </a:txBody>
                  <a:tcPr anchor="ctr"/>
                </a:tc>
                <a:tc>
                  <a:txBody>
                    <a:bodyPr/>
                    <a:lstStyle/>
                    <a:p>
                      <a:pPr algn="ctr"/>
                      <a:r>
                        <a:rPr lang="en-US" sz="1400" dirty="0"/>
                        <a:t>0.0524</a:t>
                      </a:r>
                    </a:p>
                  </a:txBody>
                  <a:tcPr anchor="ctr"/>
                </a:tc>
                <a:extLst>
                  <a:ext uri="{0D108BD9-81ED-4DB2-BD59-A6C34878D82A}">
                    <a16:rowId xmlns:a16="http://schemas.microsoft.com/office/drawing/2014/main" val="971327660"/>
                  </a:ext>
                </a:extLst>
              </a:tr>
              <a:tr h="370840">
                <a:tc>
                  <a:txBody>
                    <a:bodyPr/>
                    <a:lstStyle/>
                    <a:p>
                      <a:r>
                        <a:rPr lang="en-US" sz="1400" dirty="0"/>
                        <a:t>Industry AAAA </a:t>
                      </a:r>
                    </a:p>
                    <a:p>
                      <a:r>
                        <a:rPr lang="en-US" sz="1400" dirty="0"/>
                        <a:t>&gt; 1 State</a:t>
                      </a:r>
                    </a:p>
                  </a:txBody>
                  <a:tcP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242322281"/>
                  </a:ext>
                </a:extLst>
              </a:tr>
              <a:tr h="370840">
                <a:tc>
                  <a:txBody>
                    <a:bodyPr/>
                    <a:lstStyle/>
                    <a:p>
                      <a:r>
                        <a:rPr lang="en-US" sz="1400" dirty="0"/>
                        <a:t>Industry AAAA MO</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Symbol" panose="05050102010706020507" pitchFamily="18" charset="2"/>
                        </a:rPr>
                        <a:t></a:t>
                      </a: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1328736785"/>
                  </a:ext>
                </a:extLst>
              </a:tr>
              <a:tr h="370840">
                <a:tc>
                  <a:txBody>
                    <a:bodyPr/>
                    <a:lstStyle/>
                    <a:p>
                      <a:r>
                        <a:rPr lang="en-US" sz="1400" dirty="0"/>
                        <a:t>Industry AAAB TN</a:t>
                      </a:r>
                    </a:p>
                  </a:txBody>
                  <a:tcPr/>
                </a:tc>
                <a:tc vMerge="1">
                  <a:txBody>
                    <a:bodyPr/>
                    <a:lstStyle/>
                    <a:p>
                      <a:endParaRPr lang="en-US" sz="1400"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3303248449"/>
                  </a:ext>
                </a:extLst>
              </a:tr>
              <a:tr h="370840">
                <a:tc>
                  <a:txBody>
                    <a:bodyPr/>
                    <a:lstStyle/>
                    <a:p>
                      <a:r>
                        <a:rPr lang="en-US" sz="1400" dirty="0"/>
                        <a:t>Industry AAAB</a:t>
                      </a:r>
                    </a:p>
                    <a:p>
                      <a:r>
                        <a:rPr lang="en-US" sz="1400" dirty="0"/>
                        <a:t>&gt; 1 State</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2106116524"/>
                  </a:ext>
                </a:extLst>
              </a:tr>
              <a:tr h="370840">
                <a:tc>
                  <a:txBody>
                    <a:bodyPr/>
                    <a:lstStyle/>
                    <a:p>
                      <a:r>
                        <a:rPr lang="en-US" sz="1400" dirty="0"/>
                        <a:t>Industry AAAB MO</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2595851471"/>
                  </a:ext>
                </a:extLst>
              </a:tr>
              <a:tr h="370840">
                <a:tc>
                  <a:txBody>
                    <a:bodyPr/>
                    <a:lstStyle/>
                    <a:p>
                      <a:r>
                        <a:rPr lang="en-US" sz="1400" dirty="0"/>
                        <a:t>Industry AAAB TN</a:t>
                      </a:r>
                    </a:p>
                  </a:txBody>
                  <a:tcPr/>
                </a:tc>
                <a:tc vMerge="1">
                  <a:txBody>
                    <a:bodyPr/>
                    <a:lstStyle/>
                    <a:p>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tc vMerge="1">
                  <a:txBody>
                    <a:bodyPr/>
                    <a:lstStyle/>
                    <a:p>
                      <a:pPr algn="ctr"/>
                      <a:endParaRPr lang="en-US" sz="1400" dirty="0"/>
                    </a:p>
                  </a:txBody>
                  <a:tcPr/>
                </a:tc>
                <a:extLst>
                  <a:ext uri="{0D108BD9-81ED-4DB2-BD59-A6C34878D82A}">
                    <a16:rowId xmlns:a16="http://schemas.microsoft.com/office/drawing/2014/main" val="191952692"/>
                  </a:ext>
                </a:extLst>
              </a:tr>
            </a:tbl>
          </a:graphicData>
        </a:graphic>
      </p:graphicFrame>
      <p:sp>
        <p:nvSpPr>
          <p:cNvPr id="12" name="Rectangle 11">
            <a:extLst>
              <a:ext uri="{FF2B5EF4-FFF2-40B4-BE49-F238E27FC236}">
                <a16:creationId xmlns:a16="http://schemas.microsoft.com/office/drawing/2014/main" id="{104652B7-E099-4C4B-B52F-0137A74975D0}"/>
              </a:ext>
            </a:extLst>
          </p:cNvPr>
          <p:cNvSpPr/>
          <p:nvPr/>
        </p:nvSpPr>
        <p:spPr>
          <a:xfrm>
            <a:off x="3826498" y="3434715"/>
            <a:ext cx="6155702"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dirty="0"/>
              <a:t>Sum initial probabilities within company sampling strata</a:t>
            </a:r>
          </a:p>
          <a:p>
            <a:pPr marL="342900" indent="-342900">
              <a:buFont typeface="+mj-lt"/>
              <a:buAutoNum type="arabicPeriod"/>
            </a:pPr>
            <a:r>
              <a:rPr lang="en-US" dirty="0"/>
              <a:t>Rake each value so that initial probabilities sum to  company sampling strata allocation</a:t>
            </a:r>
          </a:p>
        </p:txBody>
      </p:sp>
      <p:cxnSp>
        <p:nvCxnSpPr>
          <p:cNvPr id="14" name="Straight Arrow Connector 13">
            <a:extLst>
              <a:ext uri="{FF2B5EF4-FFF2-40B4-BE49-F238E27FC236}">
                <a16:creationId xmlns:a16="http://schemas.microsoft.com/office/drawing/2014/main" id="{F8EBA22F-3E1E-4FE8-875E-A8841F271B8C}"/>
              </a:ext>
            </a:extLst>
          </p:cNvPr>
          <p:cNvCxnSpPr/>
          <p:nvPr/>
        </p:nvCxnSpPr>
        <p:spPr>
          <a:xfrm flipV="1">
            <a:off x="9389097" y="2514600"/>
            <a:ext cx="754144" cy="91440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8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3C75-1E45-44EE-B49A-959A109186CC}"/>
              </a:ext>
            </a:extLst>
          </p:cNvPr>
          <p:cNvSpPr>
            <a:spLocks noGrp="1"/>
          </p:cNvSpPr>
          <p:nvPr>
            <p:ph type="title"/>
          </p:nvPr>
        </p:nvSpPr>
        <p:spPr/>
        <p:txBody>
          <a:bodyPr/>
          <a:lstStyle/>
          <a:p>
            <a:r>
              <a:rPr lang="en-US" dirty="0"/>
              <a:t>Current (Ongoing) Research Topics</a:t>
            </a:r>
          </a:p>
        </p:txBody>
      </p:sp>
      <p:sp>
        <p:nvSpPr>
          <p:cNvPr id="3" name="Content Placeholder 2">
            <a:extLst>
              <a:ext uri="{FF2B5EF4-FFF2-40B4-BE49-F238E27FC236}">
                <a16:creationId xmlns:a16="http://schemas.microsoft.com/office/drawing/2014/main" id="{13EDBF8D-FA94-4FE2-92C6-96E8C6C718DF}"/>
              </a:ext>
            </a:extLst>
          </p:cNvPr>
          <p:cNvSpPr>
            <a:spLocks noGrp="1"/>
          </p:cNvSpPr>
          <p:nvPr>
            <p:ph idx="1"/>
          </p:nvPr>
        </p:nvSpPr>
        <p:spPr/>
        <p:txBody>
          <a:bodyPr/>
          <a:lstStyle/>
          <a:p>
            <a:r>
              <a:rPr lang="en-US" dirty="0"/>
              <a:t>Determine PPS-WOR selection method</a:t>
            </a:r>
          </a:p>
          <a:p>
            <a:pPr lvl="1"/>
            <a:r>
              <a:rPr lang="en-US" dirty="0"/>
              <a:t>Requirements</a:t>
            </a:r>
          </a:p>
          <a:p>
            <a:pPr lvl="2"/>
            <a:r>
              <a:rPr lang="en-US" dirty="0"/>
              <a:t>Variance estimation (3+ sampled units per stratum)</a:t>
            </a:r>
          </a:p>
          <a:p>
            <a:pPr lvl="2"/>
            <a:r>
              <a:rPr lang="en-US" dirty="0"/>
              <a:t>Need joint inclusion probabilities within stratum (variances, sampling weights)</a:t>
            </a:r>
          </a:p>
          <a:p>
            <a:pPr lvl="1"/>
            <a:r>
              <a:rPr lang="en-US" dirty="0"/>
              <a:t>Rotation groups and/or permanent random numbers</a:t>
            </a:r>
          </a:p>
          <a:p>
            <a:pPr lvl="1"/>
            <a:endParaRPr lang="en-US" dirty="0"/>
          </a:p>
          <a:p>
            <a:r>
              <a:rPr lang="en-US" dirty="0"/>
              <a:t>Determine weights for </a:t>
            </a:r>
          </a:p>
          <a:p>
            <a:pPr lvl="1"/>
            <a:r>
              <a:rPr lang="en-US" dirty="0"/>
              <a:t>Industry pseudo units (goal: national industry estimates)</a:t>
            </a:r>
          </a:p>
          <a:p>
            <a:pPr lvl="1"/>
            <a:r>
              <a:rPr lang="en-US" dirty="0"/>
              <a:t>Industry-geographic pseudo units (goal: geographic industry estimates)</a:t>
            </a:r>
          </a:p>
          <a:p>
            <a:pPr lvl="2"/>
            <a:endParaRPr lang="en-US" dirty="0"/>
          </a:p>
          <a:p>
            <a:endParaRPr lang="en-US" dirty="0"/>
          </a:p>
        </p:txBody>
      </p:sp>
    </p:spTree>
    <p:extLst>
      <p:ext uri="{BB962C8B-B14F-4D97-AF65-F5344CB8AC3E}">
        <p14:creationId xmlns:p14="http://schemas.microsoft.com/office/powerpoint/2010/main" val="154415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5E9B63-2BAC-44F0-B2CC-F4ABE0EE2BFC}"/>
              </a:ext>
            </a:extLst>
          </p:cNvPr>
          <p:cNvSpPr>
            <a:spLocks noGrp="1"/>
          </p:cNvSpPr>
          <p:nvPr>
            <p:ph type="title"/>
          </p:nvPr>
        </p:nvSpPr>
        <p:spPr>
          <a:xfrm>
            <a:off x="568931" y="84668"/>
            <a:ext cx="10515600" cy="1325563"/>
          </a:xfrm>
        </p:spPr>
        <p:txBody>
          <a:bodyPr/>
          <a:lstStyle/>
          <a:p>
            <a:r>
              <a:rPr lang="en-US" dirty="0"/>
              <a:t>What about Weights?</a:t>
            </a:r>
          </a:p>
        </p:txBody>
      </p:sp>
      <p:sp>
        <p:nvSpPr>
          <p:cNvPr id="10" name="Rectangle 9">
            <a:extLst>
              <a:ext uri="{FF2B5EF4-FFF2-40B4-BE49-F238E27FC236}">
                <a16:creationId xmlns:a16="http://schemas.microsoft.com/office/drawing/2014/main" id="{7EDAA67A-877C-4F9B-BFC5-14FED2D98740}"/>
              </a:ext>
            </a:extLst>
          </p:cNvPr>
          <p:cNvSpPr/>
          <p:nvPr/>
        </p:nvSpPr>
        <p:spPr>
          <a:xfrm>
            <a:off x="2093449" y="1928046"/>
            <a:ext cx="1477044"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1</a:t>
            </a:r>
          </a:p>
        </p:txBody>
      </p:sp>
      <p:sp>
        <p:nvSpPr>
          <p:cNvPr id="11" name="Rectangle 10">
            <a:extLst>
              <a:ext uri="{FF2B5EF4-FFF2-40B4-BE49-F238E27FC236}">
                <a16:creationId xmlns:a16="http://schemas.microsoft.com/office/drawing/2014/main" id="{CDC7296D-3101-4405-8055-0B61EA2DBEBF}"/>
              </a:ext>
            </a:extLst>
          </p:cNvPr>
          <p:cNvSpPr/>
          <p:nvPr/>
        </p:nvSpPr>
        <p:spPr>
          <a:xfrm>
            <a:off x="3761831" y="1928046"/>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2</a:t>
            </a:r>
          </a:p>
        </p:txBody>
      </p:sp>
      <p:sp>
        <p:nvSpPr>
          <p:cNvPr id="12" name="Rectangle 11">
            <a:extLst>
              <a:ext uri="{FF2B5EF4-FFF2-40B4-BE49-F238E27FC236}">
                <a16:creationId xmlns:a16="http://schemas.microsoft.com/office/drawing/2014/main" id="{21500E74-DCC2-4CEF-8342-3E6963158F11}"/>
              </a:ext>
            </a:extLst>
          </p:cNvPr>
          <p:cNvSpPr/>
          <p:nvPr/>
        </p:nvSpPr>
        <p:spPr>
          <a:xfrm>
            <a:off x="5648201" y="1913570"/>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K</a:t>
            </a:r>
          </a:p>
        </p:txBody>
      </p:sp>
      <p:sp>
        <p:nvSpPr>
          <p:cNvPr id="13" name="Rectangle 12">
            <a:extLst>
              <a:ext uri="{FF2B5EF4-FFF2-40B4-BE49-F238E27FC236}">
                <a16:creationId xmlns:a16="http://schemas.microsoft.com/office/drawing/2014/main" id="{B52FB4F5-E900-415F-873C-B70205A4C9CA}"/>
              </a:ext>
            </a:extLst>
          </p:cNvPr>
          <p:cNvSpPr/>
          <p:nvPr/>
        </p:nvSpPr>
        <p:spPr>
          <a:xfrm>
            <a:off x="568931" y="1928046"/>
            <a:ext cx="1371170"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 Industries</a:t>
            </a:r>
          </a:p>
        </p:txBody>
      </p:sp>
      <p:sp>
        <p:nvSpPr>
          <p:cNvPr id="14" name="Rectangle 13">
            <a:extLst>
              <a:ext uri="{FF2B5EF4-FFF2-40B4-BE49-F238E27FC236}">
                <a16:creationId xmlns:a16="http://schemas.microsoft.com/office/drawing/2014/main" id="{F34C8FD6-DAD3-479D-87DE-4C32B532ABFE}"/>
              </a:ext>
            </a:extLst>
          </p:cNvPr>
          <p:cNvSpPr/>
          <p:nvPr/>
        </p:nvSpPr>
        <p:spPr>
          <a:xfrm>
            <a:off x="2086130" y="2560507"/>
            <a:ext cx="1499707" cy="399675"/>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&gt; 1 state</a:t>
            </a:r>
          </a:p>
        </p:txBody>
      </p:sp>
      <p:sp>
        <p:nvSpPr>
          <p:cNvPr id="15" name="Rectangle 14">
            <a:extLst>
              <a:ext uri="{FF2B5EF4-FFF2-40B4-BE49-F238E27FC236}">
                <a16:creationId xmlns:a16="http://schemas.microsoft.com/office/drawing/2014/main" id="{86B5E033-F2B5-42E3-BF35-F10B3A0AF3BE}"/>
              </a:ext>
            </a:extLst>
          </p:cNvPr>
          <p:cNvSpPr/>
          <p:nvPr/>
        </p:nvSpPr>
        <p:spPr>
          <a:xfrm>
            <a:off x="2078106" y="3117718"/>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Direct Use State 1</a:t>
            </a:r>
          </a:p>
        </p:txBody>
      </p:sp>
      <p:sp>
        <p:nvSpPr>
          <p:cNvPr id="16" name="TextBox 15">
            <a:extLst>
              <a:ext uri="{FF2B5EF4-FFF2-40B4-BE49-F238E27FC236}">
                <a16:creationId xmlns:a16="http://schemas.microsoft.com/office/drawing/2014/main" id="{0FAE8755-EF81-4591-A5C4-602F62891618}"/>
              </a:ext>
            </a:extLst>
          </p:cNvPr>
          <p:cNvSpPr txBox="1"/>
          <p:nvPr/>
        </p:nvSpPr>
        <p:spPr>
          <a:xfrm>
            <a:off x="2594439" y="3661483"/>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17" name="Rectangle 16">
            <a:extLst>
              <a:ext uri="{FF2B5EF4-FFF2-40B4-BE49-F238E27FC236}">
                <a16:creationId xmlns:a16="http://schemas.microsoft.com/office/drawing/2014/main" id="{0358ABB0-46C5-4C9D-B4F8-9537D833804E}"/>
              </a:ext>
            </a:extLst>
          </p:cNvPr>
          <p:cNvSpPr/>
          <p:nvPr/>
        </p:nvSpPr>
        <p:spPr>
          <a:xfrm>
            <a:off x="2078105" y="4047932"/>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Balance of States</a:t>
            </a:r>
          </a:p>
        </p:txBody>
      </p:sp>
      <p:sp>
        <p:nvSpPr>
          <p:cNvPr id="21" name="Rectangle 20">
            <a:extLst>
              <a:ext uri="{FF2B5EF4-FFF2-40B4-BE49-F238E27FC236}">
                <a16:creationId xmlns:a16="http://schemas.microsoft.com/office/drawing/2014/main" id="{8D408048-001D-4FB0-A167-6AD9D53C932C}"/>
              </a:ext>
            </a:extLst>
          </p:cNvPr>
          <p:cNvSpPr/>
          <p:nvPr/>
        </p:nvSpPr>
        <p:spPr>
          <a:xfrm>
            <a:off x="2078104" y="4793818"/>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Direct Use State 1</a:t>
            </a:r>
          </a:p>
        </p:txBody>
      </p:sp>
      <p:sp>
        <p:nvSpPr>
          <p:cNvPr id="22" name="TextBox 21">
            <a:extLst>
              <a:ext uri="{FF2B5EF4-FFF2-40B4-BE49-F238E27FC236}">
                <a16:creationId xmlns:a16="http://schemas.microsoft.com/office/drawing/2014/main" id="{298BD02F-DECF-4F84-8683-85691D2D5315}"/>
              </a:ext>
            </a:extLst>
          </p:cNvPr>
          <p:cNvSpPr txBox="1"/>
          <p:nvPr/>
        </p:nvSpPr>
        <p:spPr>
          <a:xfrm>
            <a:off x="2594437" y="5337583"/>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23" name="Rectangle 22">
            <a:extLst>
              <a:ext uri="{FF2B5EF4-FFF2-40B4-BE49-F238E27FC236}">
                <a16:creationId xmlns:a16="http://schemas.microsoft.com/office/drawing/2014/main" id="{F2085B59-1BAF-4172-8D51-B6D0FE3C7166}"/>
              </a:ext>
            </a:extLst>
          </p:cNvPr>
          <p:cNvSpPr/>
          <p:nvPr/>
        </p:nvSpPr>
        <p:spPr>
          <a:xfrm>
            <a:off x="2078103" y="5724032"/>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Balance of States</a:t>
            </a:r>
          </a:p>
        </p:txBody>
      </p:sp>
      <p:sp>
        <p:nvSpPr>
          <p:cNvPr id="24" name="TextBox 23">
            <a:extLst>
              <a:ext uri="{FF2B5EF4-FFF2-40B4-BE49-F238E27FC236}">
                <a16:creationId xmlns:a16="http://schemas.microsoft.com/office/drawing/2014/main" id="{53A59E31-E142-488B-A958-E64D92974607}"/>
              </a:ext>
            </a:extLst>
          </p:cNvPr>
          <p:cNvSpPr txBox="1"/>
          <p:nvPr/>
        </p:nvSpPr>
        <p:spPr>
          <a:xfrm>
            <a:off x="2566711" y="4470152"/>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graphicFrame>
        <p:nvGraphicFramePr>
          <p:cNvPr id="4" name="Diagram 3">
            <a:extLst>
              <a:ext uri="{FF2B5EF4-FFF2-40B4-BE49-F238E27FC236}">
                <a16:creationId xmlns:a16="http://schemas.microsoft.com/office/drawing/2014/main" id="{CEE94FE7-7F99-4612-B360-25B7E332C34B}"/>
              </a:ext>
            </a:extLst>
          </p:cNvPr>
          <p:cNvGraphicFramePr/>
          <p:nvPr>
            <p:extLst>
              <p:ext uri="{D42A27DB-BD31-4B8C-83A1-F6EECF244321}">
                <p14:modId xmlns:p14="http://schemas.microsoft.com/office/powerpoint/2010/main" val="1742569606"/>
              </p:ext>
            </p:extLst>
          </p:nvPr>
        </p:nvGraphicFramePr>
        <p:xfrm>
          <a:off x="4588659" y="2712491"/>
          <a:ext cx="6103271" cy="2990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4C57090-CC36-40C0-BE03-D903647A9598}"/>
              </a:ext>
            </a:extLst>
          </p:cNvPr>
          <p:cNvSpPr/>
          <p:nvPr/>
        </p:nvSpPr>
        <p:spPr>
          <a:xfrm>
            <a:off x="3753370" y="5652485"/>
            <a:ext cx="742472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Direct Use State Estimate</a:t>
            </a:r>
          </a:p>
        </p:txBody>
      </p:sp>
      <p:sp>
        <p:nvSpPr>
          <p:cNvPr id="8" name="Star: 7 Points 7">
            <a:extLst>
              <a:ext uri="{FF2B5EF4-FFF2-40B4-BE49-F238E27FC236}">
                <a16:creationId xmlns:a16="http://schemas.microsoft.com/office/drawing/2014/main" id="{8BA0787D-DA58-4104-9DDA-E8C03543CBF4}"/>
              </a:ext>
            </a:extLst>
          </p:cNvPr>
          <p:cNvSpPr/>
          <p:nvPr/>
        </p:nvSpPr>
        <p:spPr>
          <a:xfrm>
            <a:off x="2403082" y="977797"/>
            <a:ext cx="914400" cy="914400"/>
          </a:xfrm>
          <a:prstGeom prst="star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Arrow: Left 1">
            <a:extLst>
              <a:ext uri="{FF2B5EF4-FFF2-40B4-BE49-F238E27FC236}">
                <a16:creationId xmlns:a16="http://schemas.microsoft.com/office/drawing/2014/main" id="{7AF46B3E-0921-46D0-A364-6DB044927FF5}"/>
              </a:ext>
            </a:extLst>
          </p:cNvPr>
          <p:cNvSpPr/>
          <p:nvPr/>
        </p:nvSpPr>
        <p:spPr>
          <a:xfrm rot="12105884">
            <a:off x="3549751" y="3844550"/>
            <a:ext cx="3719131" cy="51976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29DC9A7-C66A-4C7A-84D4-218008F73BBA}"/>
              </a:ext>
            </a:extLst>
          </p:cNvPr>
          <p:cNvSpPr/>
          <p:nvPr/>
        </p:nvSpPr>
        <p:spPr>
          <a:xfrm rot="1877930">
            <a:off x="3393222" y="3605712"/>
            <a:ext cx="3923902"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E93EFAB-CD71-43F8-B3F6-2E7F25D42836}"/>
              </a:ext>
            </a:extLst>
          </p:cNvPr>
          <p:cNvSpPr/>
          <p:nvPr/>
        </p:nvSpPr>
        <p:spPr>
          <a:xfrm rot="871117">
            <a:off x="1220867" y="3050053"/>
            <a:ext cx="5732762"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E37B79BF-57AA-4A6A-8B42-D4A40725E156}"/>
              </a:ext>
            </a:extLst>
          </p:cNvPr>
          <p:cNvSpPr/>
          <p:nvPr/>
        </p:nvSpPr>
        <p:spPr>
          <a:xfrm>
            <a:off x="7796181" y="1263192"/>
            <a:ext cx="484632" cy="141394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5DC0969-9B96-442B-A1FD-B6E44A94E046}"/>
              </a:ext>
            </a:extLst>
          </p:cNvPr>
          <p:cNvSpPr txBox="1"/>
          <p:nvPr/>
        </p:nvSpPr>
        <p:spPr>
          <a:xfrm>
            <a:off x="6621695" y="746964"/>
            <a:ext cx="3552319" cy="461665"/>
          </a:xfrm>
          <a:prstGeom prst="rect">
            <a:avLst/>
          </a:prstGeom>
          <a:noFill/>
        </p:spPr>
        <p:txBody>
          <a:bodyPr wrap="none" rtlCol="0">
            <a:spAutoFit/>
          </a:bodyPr>
          <a:lstStyle/>
          <a:p>
            <a:r>
              <a:rPr lang="en-US" sz="2400" dirty="0"/>
              <a:t>Initial Certainty Companies</a:t>
            </a:r>
          </a:p>
        </p:txBody>
      </p:sp>
    </p:spTree>
    <p:extLst>
      <p:ext uri="{BB962C8B-B14F-4D97-AF65-F5344CB8AC3E}">
        <p14:creationId xmlns:p14="http://schemas.microsoft.com/office/powerpoint/2010/main" val="255871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2" grpId="1" animBg="1"/>
      <p:bldP spid="9" grpId="0" animBg="1"/>
      <p:bldP spid="9" grpId="1" animBg="1"/>
      <p:bldP spid="20" grpId="0" animBg="1"/>
      <p:bldP spid="20" grpId="1" animBg="1"/>
      <p:bldP spid="25" grpId="0" animBg="1"/>
      <p:bldP spid="25" grpId="1" animBg="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7670-075D-481A-87FB-71936670FA32}"/>
              </a:ext>
            </a:extLst>
          </p:cNvPr>
          <p:cNvSpPr>
            <a:spLocks noGrp="1"/>
          </p:cNvSpPr>
          <p:nvPr>
            <p:ph type="title"/>
          </p:nvPr>
        </p:nvSpPr>
        <p:spPr/>
        <p:txBody>
          <a:bodyPr/>
          <a:lstStyle/>
          <a:p>
            <a:r>
              <a:rPr lang="en-US" dirty="0"/>
              <a:t>Remaining Decisions</a:t>
            </a:r>
          </a:p>
        </p:txBody>
      </p:sp>
      <p:sp>
        <p:nvSpPr>
          <p:cNvPr id="3" name="Content Placeholder 2">
            <a:extLst>
              <a:ext uri="{FF2B5EF4-FFF2-40B4-BE49-F238E27FC236}">
                <a16:creationId xmlns:a16="http://schemas.microsoft.com/office/drawing/2014/main" id="{CD5C207F-F5BA-46AE-8CF1-E8B2590D8031}"/>
              </a:ext>
            </a:extLst>
          </p:cNvPr>
          <p:cNvSpPr>
            <a:spLocks noGrp="1"/>
          </p:cNvSpPr>
          <p:nvPr>
            <p:ph idx="1"/>
          </p:nvPr>
        </p:nvSpPr>
        <p:spPr/>
        <p:txBody>
          <a:bodyPr/>
          <a:lstStyle/>
          <a:p>
            <a:r>
              <a:rPr lang="en-US" dirty="0"/>
              <a:t>Sampling frequency</a:t>
            </a:r>
          </a:p>
          <a:p>
            <a:pPr lvl="1"/>
            <a:r>
              <a:rPr lang="en-US" dirty="0"/>
              <a:t>Annual, quinquennial, other?</a:t>
            </a:r>
          </a:p>
          <a:p>
            <a:pPr lvl="1"/>
            <a:endParaRPr lang="en-US" dirty="0"/>
          </a:p>
          <a:p>
            <a:r>
              <a:rPr lang="en-US" dirty="0"/>
              <a:t>Economic indicator design(s)</a:t>
            </a:r>
          </a:p>
          <a:p>
            <a:pPr lvl="1"/>
            <a:r>
              <a:rPr lang="en-US" dirty="0"/>
              <a:t>Monthly and quarterly estimates</a:t>
            </a:r>
          </a:p>
          <a:p>
            <a:pPr lvl="1"/>
            <a:endParaRPr lang="en-US" dirty="0"/>
          </a:p>
          <a:p>
            <a:r>
              <a:rPr lang="en-US" dirty="0"/>
              <a:t>Estimation, imputation, variance estimation…</a:t>
            </a:r>
          </a:p>
          <a:p>
            <a:endParaRPr lang="en-US" dirty="0"/>
          </a:p>
          <a:p>
            <a:endParaRPr lang="en-US" dirty="0"/>
          </a:p>
        </p:txBody>
      </p:sp>
    </p:spTree>
    <p:extLst>
      <p:ext uri="{BB962C8B-B14F-4D97-AF65-F5344CB8AC3E}">
        <p14:creationId xmlns:p14="http://schemas.microsoft.com/office/powerpoint/2010/main" val="376463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E1742-526D-4EA3-AF67-54EDBE9238C5}"/>
              </a:ext>
            </a:extLst>
          </p:cNvPr>
          <p:cNvSpPr>
            <a:spLocks noGrp="1"/>
          </p:cNvSpPr>
          <p:nvPr>
            <p:ph type="ctrTitle"/>
          </p:nvPr>
        </p:nvSpPr>
        <p:spPr/>
        <p:txBody>
          <a:bodyPr/>
          <a:lstStyle/>
          <a:p>
            <a:r>
              <a:rPr lang="en-US" dirty="0"/>
              <a:t>Questions, suggestions, comments?</a:t>
            </a:r>
          </a:p>
        </p:txBody>
      </p:sp>
      <p:sp>
        <p:nvSpPr>
          <p:cNvPr id="6" name="Subtitle 5">
            <a:extLst>
              <a:ext uri="{FF2B5EF4-FFF2-40B4-BE49-F238E27FC236}">
                <a16:creationId xmlns:a16="http://schemas.microsoft.com/office/drawing/2014/main" id="{8AD946FF-184C-4E4D-9C29-D17ACE71D239}"/>
              </a:ext>
            </a:extLst>
          </p:cNvPr>
          <p:cNvSpPr>
            <a:spLocks noGrp="1"/>
          </p:cNvSpPr>
          <p:nvPr>
            <p:ph type="subTitle" idx="1"/>
          </p:nvPr>
        </p:nvSpPr>
        <p:spPr/>
        <p:txBody>
          <a:bodyPr/>
          <a:lstStyle/>
          <a:p>
            <a:endParaRPr lang="en-US" dirty="0"/>
          </a:p>
          <a:p>
            <a:endParaRPr lang="en-US" dirty="0"/>
          </a:p>
          <a:p>
            <a:r>
              <a:rPr lang="en-US" dirty="0"/>
              <a:t>katherine.j.thompson@census.gov</a:t>
            </a:r>
          </a:p>
        </p:txBody>
      </p:sp>
    </p:spTree>
    <p:extLst>
      <p:ext uri="{BB962C8B-B14F-4D97-AF65-F5344CB8AC3E}">
        <p14:creationId xmlns:p14="http://schemas.microsoft.com/office/powerpoint/2010/main" val="295012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34612F85-E440-43D3-B3E3-0DE0B6D6902E}"/>
              </a:ext>
            </a:extLst>
          </p:cNvPr>
          <p:cNvSpPr/>
          <p:nvPr/>
        </p:nvSpPr>
        <p:spPr>
          <a:xfrm>
            <a:off x="7970173" y="2236972"/>
            <a:ext cx="1942750" cy="91440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M3 Unfilled Orders</a:t>
            </a:r>
          </a:p>
        </p:txBody>
      </p:sp>
      <p:sp>
        <p:nvSpPr>
          <p:cNvPr id="2" name="Title 1">
            <a:extLst>
              <a:ext uri="{FF2B5EF4-FFF2-40B4-BE49-F238E27FC236}">
                <a16:creationId xmlns:a16="http://schemas.microsoft.com/office/drawing/2014/main" id="{8322014A-2279-4AFE-BC65-0CD6B5F1D398}"/>
              </a:ext>
            </a:extLst>
          </p:cNvPr>
          <p:cNvSpPr>
            <a:spLocks noGrp="1"/>
          </p:cNvSpPr>
          <p:nvPr>
            <p:ph type="title"/>
          </p:nvPr>
        </p:nvSpPr>
        <p:spPr/>
        <p:txBody>
          <a:bodyPr/>
          <a:lstStyle/>
          <a:p>
            <a:r>
              <a:rPr lang="en-US" dirty="0"/>
              <a:t>Covering Old Ground…</a:t>
            </a:r>
          </a:p>
        </p:txBody>
      </p:sp>
      <p:sp>
        <p:nvSpPr>
          <p:cNvPr id="5" name="Oval 4">
            <a:extLst>
              <a:ext uri="{FF2B5EF4-FFF2-40B4-BE49-F238E27FC236}">
                <a16:creationId xmlns:a16="http://schemas.microsoft.com/office/drawing/2014/main" id="{54E22332-18EE-4A53-A5FB-52B9209CA965}"/>
              </a:ext>
            </a:extLst>
          </p:cNvPr>
          <p:cNvSpPr/>
          <p:nvPr/>
        </p:nvSpPr>
        <p:spPr>
          <a:xfrm>
            <a:off x="2475800" y="1539293"/>
            <a:ext cx="2097249"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Annual Capital Expenditures</a:t>
            </a:r>
          </a:p>
          <a:p>
            <a:pPr algn="ctr"/>
            <a:r>
              <a:rPr lang="en-US" dirty="0"/>
              <a:t>Survey</a:t>
            </a:r>
          </a:p>
        </p:txBody>
      </p:sp>
      <p:sp>
        <p:nvSpPr>
          <p:cNvPr id="6" name="Oval 5">
            <a:extLst>
              <a:ext uri="{FF2B5EF4-FFF2-40B4-BE49-F238E27FC236}">
                <a16:creationId xmlns:a16="http://schemas.microsoft.com/office/drawing/2014/main" id="{538EA82F-BD05-4D61-93C6-4BBD25D94186}"/>
              </a:ext>
            </a:extLst>
          </p:cNvPr>
          <p:cNvSpPr/>
          <p:nvPr/>
        </p:nvSpPr>
        <p:spPr>
          <a:xfrm>
            <a:off x="2124580" y="4260786"/>
            <a:ext cx="2097249" cy="13255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Annual Retail Trade Survey</a:t>
            </a:r>
          </a:p>
        </p:txBody>
      </p:sp>
      <p:sp>
        <p:nvSpPr>
          <p:cNvPr id="7" name="Oval 6">
            <a:extLst>
              <a:ext uri="{FF2B5EF4-FFF2-40B4-BE49-F238E27FC236}">
                <a16:creationId xmlns:a16="http://schemas.microsoft.com/office/drawing/2014/main" id="{1212C96E-9014-45E2-A85D-321F33DBDC15}"/>
              </a:ext>
            </a:extLst>
          </p:cNvPr>
          <p:cNvSpPr/>
          <p:nvPr/>
        </p:nvSpPr>
        <p:spPr>
          <a:xfrm>
            <a:off x="4915732" y="5167312"/>
            <a:ext cx="2097249" cy="1325563"/>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Annual Wholesale Trade</a:t>
            </a:r>
          </a:p>
          <a:p>
            <a:pPr algn="ctr"/>
            <a:r>
              <a:rPr lang="en-US" dirty="0"/>
              <a:t>Survey</a:t>
            </a:r>
          </a:p>
        </p:txBody>
      </p:sp>
      <p:sp>
        <p:nvSpPr>
          <p:cNvPr id="8" name="Oval 7">
            <a:extLst>
              <a:ext uri="{FF2B5EF4-FFF2-40B4-BE49-F238E27FC236}">
                <a16:creationId xmlns:a16="http://schemas.microsoft.com/office/drawing/2014/main" id="{DE29676B-E7FA-4353-9C4B-A21D2536D6C4}"/>
              </a:ext>
            </a:extLst>
          </p:cNvPr>
          <p:cNvSpPr/>
          <p:nvPr/>
        </p:nvSpPr>
        <p:spPr>
          <a:xfrm>
            <a:off x="7696637" y="3489540"/>
            <a:ext cx="2097249" cy="132556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 Annual </a:t>
            </a:r>
          </a:p>
          <a:p>
            <a:pPr algn="ctr"/>
            <a:r>
              <a:rPr lang="en-US" dirty="0"/>
              <a:t>Survey</a:t>
            </a:r>
          </a:p>
        </p:txBody>
      </p:sp>
      <p:sp>
        <p:nvSpPr>
          <p:cNvPr id="9" name="Oval 8">
            <a:extLst>
              <a:ext uri="{FF2B5EF4-FFF2-40B4-BE49-F238E27FC236}">
                <a16:creationId xmlns:a16="http://schemas.microsoft.com/office/drawing/2014/main" id="{ACB31DF1-D6E9-413D-B99A-AE6E0E8BB926}"/>
              </a:ext>
            </a:extLst>
          </p:cNvPr>
          <p:cNvSpPr/>
          <p:nvPr/>
        </p:nvSpPr>
        <p:spPr>
          <a:xfrm>
            <a:off x="6210649" y="1125835"/>
            <a:ext cx="2097249" cy="13255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Annual Survey of Manufactures</a:t>
            </a:r>
          </a:p>
        </p:txBody>
      </p:sp>
      <p:sp>
        <p:nvSpPr>
          <p:cNvPr id="10" name="TextBox 9">
            <a:extLst>
              <a:ext uri="{FF2B5EF4-FFF2-40B4-BE49-F238E27FC236}">
                <a16:creationId xmlns:a16="http://schemas.microsoft.com/office/drawing/2014/main" id="{F9A3BCA7-EBBB-485D-A62C-15099145D0C2}"/>
              </a:ext>
            </a:extLst>
          </p:cNvPr>
          <p:cNvSpPr txBox="1"/>
          <p:nvPr/>
        </p:nvSpPr>
        <p:spPr>
          <a:xfrm>
            <a:off x="4180225" y="3993144"/>
            <a:ext cx="3789948" cy="923330"/>
          </a:xfrm>
          <a:prstGeom prst="rect">
            <a:avLst/>
          </a:prstGeom>
          <a:noFill/>
        </p:spPr>
        <p:txBody>
          <a:bodyPr wrap="none" rtlCol="0">
            <a:spAutoFit/>
          </a:bodyPr>
          <a:lstStyle/>
          <a:p>
            <a:r>
              <a:rPr lang="en-US" dirty="0"/>
              <a:t>Sampling Units:</a:t>
            </a:r>
          </a:p>
          <a:p>
            <a:pPr marL="285750" indent="-285750">
              <a:buFont typeface="Wingdings" panose="05000000000000000000" pitchFamily="2" charset="2"/>
              <a:buChar char="§"/>
            </a:pPr>
            <a:r>
              <a:rPr lang="en-US" dirty="0"/>
              <a:t>Company</a:t>
            </a:r>
          </a:p>
          <a:p>
            <a:pPr marL="285750" indent="-285750">
              <a:buFont typeface="Wingdings" panose="05000000000000000000" pitchFamily="2" charset="2"/>
              <a:buChar char="§"/>
            </a:pPr>
            <a:r>
              <a:rPr lang="en-US" dirty="0"/>
              <a:t>Employment Identification Number</a:t>
            </a:r>
          </a:p>
        </p:txBody>
      </p:sp>
      <p:sp>
        <p:nvSpPr>
          <p:cNvPr id="11" name="TextBox 10">
            <a:extLst>
              <a:ext uri="{FF2B5EF4-FFF2-40B4-BE49-F238E27FC236}">
                <a16:creationId xmlns:a16="http://schemas.microsoft.com/office/drawing/2014/main" id="{9E2FCDD2-55C8-44D9-AEEA-BA963F0C1B1E}"/>
              </a:ext>
            </a:extLst>
          </p:cNvPr>
          <p:cNvSpPr txBox="1"/>
          <p:nvPr/>
        </p:nvSpPr>
        <p:spPr>
          <a:xfrm>
            <a:off x="8400718" y="1403366"/>
            <a:ext cx="2984022" cy="369332"/>
          </a:xfrm>
          <a:prstGeom prst="rect">
            <a:avLst/>
          </a:prstGeom>
          <a:noFill/>
        </p:spPr>
        <p:txBody>
          <a:bodyPr wrap="none" rtlCol="0">
            <a:spAutoFit/>
          </a:bodyPr>
          <a:lstStyle/>
          <a:p>
            <a:r>
              <a:rPr lang="en-US" dirty="0"/>
              <a:t>Sampling Unit:  Establishment</a:t>
            </a:r>
          </a:p>
        </p:txBody>
      </p:sp>
      <p:sp>
        <p:nvSpPr>
          <p:cNvPr id="12" name="TextBox 11">
            <a:extLst>
              <a:ext uri="{FF2B5EF4-FFF2-40B4-BE49-F238E27FC236}">
                <a16:creationId xmlns:a16="http://schemas.microsoft.com/office/drawing/2014/main" id="{5142894F-6BB0-4EA8-9F60-9CF2762C8B5B}"/>
              </a:ext>
            </a:extLst>
          </p:cNvPr>
          <p:cNvSpPr txBox="1"/>
          <p:nvPr/>
        </p:nvSpPr>
        <p:spPr>
          <a:xfrm>
            <a:off x="68601" y="2148969"/>
            <a:ext cx="2495107" cy="369332"/>
          </a:xfrm>
          <a:prstGeom prst="rect">
            <a:avLst/>
          </a:prstGeom>
          <a:noFill/>
        </p:spPr>
        <p:txBody>
          <a:bodyPr wrap="none" rtlCol="0">
            <a:spAutoFit/>
          </a:bodyPr>
          <a:lstStyle/>
          <a:p>
            <a:r>
              <a:rPr lang="en-US" dirty="0"/>
              <a:t>Sampling Unit: Company</a:t>
            </a:r>
          </a:p>
        </p:txBody>
      </p:sp>
      <p:sp>
        <p:nvSpPr>
          <p:cNvPr id="13" name="Oval 12">
            <a:extLst>
              <a:ext uri="{FF2B5EF4-FFF2-40B4-BE49-F238E27FC236}">
                <a16:creationId xmlns:a16="http://schemas.microsoft.com/office/drawing/2014/main" id="{B6ED8AEB-ACCA-408C-A17A-733CA7936D54}"/>
              </a:ext>
            </a:extLst>
          </p:cNvPr>
          <p:cNvSpPr/>
          <p:nvPr/>
        </p:nvSpPr>
        <p:spPr>
          <a:xfrm>
            <a:off x="4272784" y="2146450"/>
            <a:ext cx="3490417" cy="29582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Annual Integrated Economic Survey</a:t>
            </a:r>
          </a:p>
        </p:txBody>
      </p:sp>
      <p:sp>
        <p:nvSpPr>
          <p:cNvPr id="15" name="TextBox 14">
            <a:extLst>
              <a:ext uri="{FF2B5EF4-FFF2-40B4-BE49-F238E27FC236}">
                <a16:creationId xmlns:a16="http://schemas.microsoft.com/office/drawing/2014/main" id="{A1B94077-C62D-427F-A855-5E935D4D5C67}"/>
              </a:ext>
            </a:extLst>
          </p:cNvPr>
          <p:cNvSpPr txBox="1"/>
          <p:nvPr/>
        </p:nvSpPr>
        <p:spPr>
          <a:xfrm>
            <a:off x="8610600" y="3151372"/>
            <a:ext cx="2548005" cy="369332"/>
          </a:xfrm>
          <a:prstGeom prst="rect">
            <a:avLst/>
          </a:prstGeom>
          <a:noFill/>
        </p:spPr>
        <p:txBody>
          <a:bodyPr wrap="none" rtlCol="0">
            <a:spAutoFit/>
          </a:bodyPr>
          <a:lstStyle/>
          <a:p>
            <a:r>
              <a:rPr lang="en-US" dirty="0"/>
              <a:t>Sampling Unit: Company</a:t>
            </a:r>
          </a:p>
        </p:txBody>
      </p:sp>
    </p:spTree>
    <p:extLst>
      <p:ext uri="{BB962C8B-B14F-4D97-AF65-F5344CB8AC3E}">
        <p14:creationId xmlns:p14="http://schemas.microsoft.com/office/powerpoint/2010/main" val="253776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64" presetClass="path" presetSubtype="0" accel="50000" decel="50000" fill="hold" grpId="1" nodeType="clickEffect">
                                  <p:stCondLst>
                                    <p:cond delay="0"/>
                                  </p:stCondLst>
                                  <p:childTnLst>
                                    <p:animMotion origin="layout" path="M -2.70833E-6 1.11022E-16 L -2.70833E-6 -0.25 " pathEditMode="relative" rAng="0" ptsTypes="AA">
                                      <p:cBhvr>
                                        <p:cTn id="62" dur="2000" fill="hold"/>
                                        <p:tgtEl>
                                          <p:spTgt spid="7"/>
                                        </p:tgtEl>
                                        <p:attrNameLst>
                                          <p:attrName>ppt_x</p:attrName>
                                          <p:attrName>ppt_y</p:attrName>
                                        </p:attrNameLst>
                                      </p:cBhvr>
                                      <p:rCtr x="0" y="-12500"/>
                                    </p:animMotion>
                                  </p:childTnLst>
                                </p:cTn>
                              </p:par>
                              <p:par>
                                <p:cTn id="63" presetID="35" presetClass="path" presetSubtype="0" accel="50000" decel="50000" fill="hold" grpId="1" nodeType="withEffect">
                                  <p:stCondLst>
                                    <p:cond delay="0"/>
                                  </p:stCondLst>
                                  <p:childTnLst>
                                    <p:animMotion origin="layout" path="M 2.5E-6 -4.07407E-6 L -0.25 -4.07407E-6 " pathEditMode="relative" rAng="0" ptsTypes="AA">
                                      <p:cBhvr>
                                        <p:cTn id="64" dur="2000" fill="hold"/>
                                        <p:tgtEl>
                                          <p:spTgt spid="8"/>
                                        </p:tgtEl>
                                        <p:attrNameLst>
                                          <p:attrName>ppt_x</p:attrName>
                                          <p:attrName>ppt_y</p:attrName>
                                        </p:attrNameLst>
                                      </p:cBhvr>
                                      <p:rCtr x="-12500" y="0"/>
                                    </p:animMotion>
                                  </p:childTnLst>
                                </p:cTn>
                              </p:par>
                              <p:par>
                                <p:cTn id="65" presetID="58" presetClass="path" presetSubtype="0" accel="50000" decel="50000" fill="hold" grpId="1" nodeType="withEffect">
                                  <p:stCondLst>
                                    <p:cond delay="0"/>
                                  </p:stCondLst>
                                  <p:childTnLst>
                                    <p:animMotion origin="layout" path="M 0.00456 0.00254 L 0.04453 0.06944 C 0.05352 0.08356 0.0586 0.10463 0.0586 0.12662 C 0.0586 0.15162 0.05352 0.17153 0.04453 0.18565 L 0.00456 0.25254 " pathEditMode="relative" rAng="0" ptsTypes="AAAAA">
                                      <p:cBhvr>
                                        <p:cTn id="66" dur="2000" fill="hold"/>
                                        <p:tgtEl>
                                          <p:spTgt spid="9"/>
                                        </p:tgtEl>
                                        <p:attrNameLst>
                                          <p:attrName>ppt_x</p:attrName>
                                          <p:attrName>ppt_y</p:attrName>
                                        </p:attrNameLst>
                                      </p:cBhvr>
                                      <p:rCtr x="2695" y="12500"/>
                                    </p:animMotion>
                                  </p:childTnLst>
                                </p:cTn>
                              </p:par>
                              <p:par>
                                <p:cTn id="67" presetID="49" presetClass="path" presetSubtype="0" accel="50000" decel="50000" fill="hold" grpId="1" nodeType="withEffect">
                                  <p:stCondLst>
                                    <p:cond delay="0"/>
                                  </p:stCondLst>
                                  <p:childTnLst>
                                    <p:animMotion origin="layout" path="M 0 0 L 0.25 0.25 E" pathEditMode="relative" ptsTypes="">
                                      <p:cBhvr>
                                        <p:cTn id="68" dur="2000" fill="hold"/>
                                        <p:tgtEl>
                                          <p:spTgt spid="5"/>
                                        </p:tgtEl>
                                        <p:attrNameLst>
                                          <p:attrName>ppt_x</p:attrName>
                                          <p:attrName>ppt_y</p:attrName>
                                        </p:attrNameLst>
                                      </p:cBhvr>
                                    </p:animMotion>
                                  </p:childTnLst>
                                </p:cTn>
                              </p:par>
                              <p:par>
                                <p:cTn id="69" presetID="56" presetClass="path" presetSubtype="0" accel="50000" decel="50000" fill="hold" grpId="1" nodeType="withEffect">
                                  <p:stCondLst>
                                    <p:cond delay="0"/>
                                  </p:stCondLst>
                                  <p:childTnLst>
                                    <p:animMotion origin="layout" path="M 0 0 L 0.25 -0.25 E" pathEditMode="relative" ptsTypes="">
                                      <p:cBhvr>
                                        <p:cTn id="70" dur="2000" fill="hold"/>
                                        <p:tgtEl>
                                          <p:spTgt spid="6"/>
                                        </p:tgtEl>
                                        <p:attrNameLst>
                                          <p:attrName>ppt_x</p:attrName>
                                          <p:attrName>ppt_y</p:attrName>
                                        </p:attrNameLst>
                                      </p:cBhvr>
                                    </p:animMotion>
                                  </p:childTnLst>
                                </p:cTn>
                              </p:par>
                              <p:par>
                                <p:cTn id="71" presetID="35" presetClass="path" presetSubtype="0" accel="50000" decel="50000" fill="hold" grpId="1" nodeType="withEffect">
                                  <p:stCondLst>
                                    <p:cond delay="0"/>
                                  </p:stCondLst>
                                  <p:childTnLst>
                                    <p:animMotion origin="layout" path="M -3.33333E-6 -4.07407E-6 L -0.25 -4.07407E-6 " pathEditMode="relative" rAng="0" ptsTypes="AA">
                                      <p:cBhvr>
                                        <p:cTn id="72" dur="2000" fill="hold"/>
                                        <p:tgtEl>
                                          <p:spTgt spid="14"/>
                                        </p:tgtEl>
                                        <p:attrNameLst>
                                          <p:attrName>ppt_x</p:attrName>
                                          <p:attrName>ppt_y</p:attrName>
                                        </p:attrNameLst>
                                      </p:cBhvr>
                                      <p:rCtr x="-12500" y="0"/>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3" nodeType="click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xit" presetSubtype="0" fill="hold" grpId="2" nodeType="withEffect">
                                  <p:stCondLst>
                                    <p:cond delay="0"/>
                                  </p:stCondLst>
                                  <p:childTnLst>
                                    <p:set>
                                      <p:cBhvr>
                                        <p:cTn id="78" dur="1" fill="hold">
                                          <p:stCondLst>
                                            <p:cond delay="0"/>
                                          </p:stCondLst>
                                        </p:cTn>
                                        <p:tgtEl>
                                          <p:spTgt spid="7"/>
                                        </p:tgtEl>
                                        <p:attrNameLst>
                                          <p:attrName>style.visibility</p:attrName>
                                        </p:attrNameLst>
                                      </p:cBhvr>
                                      <p:to>
                                        <p:strVal val="hidden"/>
                                      </p:to>
                                    </p:set>
                                  </p:childTnLst>
                                </p:cTn>
                              </p:par>
                              <p:par>
                                <p:cTn id="79" presetID="1" presetClass="exit" presetSubtype="0" fill="hold" grpId="2" nodeType="withEffect">
                                  <p:stCondLst>
                                    <p:cond delay="0"/>
                                  </p:stCondLst>
                                  <p:childTnLst>
                                    <p:set>
                                      <p:cBhvr>
                                        <p:cTn id="80" dur="1" fill="hold">
                                          <p:stCondLst>
                                            <p:cond delay="0"/>
                                          </p:stCondLst>
                                        </p:cTn>
                                        <p:tgtEl>
                                          <p:spTgt spid="8"/>
                                        </p:tgtEl>
                                        <p:attrNameLst>
                                          <p:attrName>style.visibility</p:attrName>
                                        </p:attrNameLst>
                                      </p:cBhvr>
                                      <p:to>
                                        <p:strVal val="hidden"/>
                                      </p:to>
                                    </p:set>
                                  </p:childTnLst>
                                </p:cTn>
                              </p:par>
                              <p:par>
                                <p:cTn id="81" presetID="1" presetClass="exit" presetSubtype="0" fill="hold" grpId="2"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par>
                                <p:cTn id="83" presetID="1" presetClass="exit" presetSubtype="0" fill="hold" grpId="2" nodeType="withEffect">
                                  <p:stCondLst>
                                    <p:cond delay="0"/>
                                  </p:stCondLst>
                                  <p:childTnLst>
                                    <p:set>
                                      <p:cBhvr>
                                        <p:cTn id="84" dur="1" fill="hold">
                                          <p:stCondLst>
                                            <p:cond delay="0"/>
                                          </p:stCondLst>
                                        </p:cTn>
                                        <p:tgtEl>
                                          <p:spTgt spid="5"/>
                                        </p:tgtEl>
                                        <p:attrNameLst>
                                          <p:attrName>style.visibility</p:attrName>
                                        </p:attrNameLst>
                                      </p:cBhvr>
                                      <p:to>
                                        <p:strVal val="hidden"/>
                                      </p:to>
                                    </p:set>
                                  </p:childTnLst>
                                </p:cTn>
                              </p:par>
                              <p:par>
                                <p:cTn id="85" presetID="1" presetClass="exit" presetSubtype="0" fill="hold" grpId="2" nodeType="withEffect">
                                  <p:stCondLst>
                                    <p:cond delay="0"/>
                                  </p:stCondLst>
                                  <p:childTnLst>
                                    <p:set>
                                      <p:cBhvr>
                                        <p:cTn id="86" dur="1" fill="hold">
                                          <p:stCondLst>
                                            <p:cond delay="0"/>
                                          </p:stCondLst>
                                        </p:cTn>
                                        <p:tgtEl>
                                          <p:spTgt spid="9"/>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8" grpId="3" animBg="1"/>
      <p:bldP spid="9" grpId="0" animBg="1"/>
      <p:bldP spid="9" grpId="1" animBg="1"/>
      <p:bldP spid="9" grpId="2" animBg="1"/>
      <p:bldP spid="10" grpId="0"/>
      <p:bldP spid="10" grpId="1"/>
      <p:bldP spid="11" grpId="0"/>
      <p:bldP spid="11" grpId="1"/>
      <p:bldP spid="12" grpId="0"/>
      <p:bldP spid="12" grpId="1"/>
      <p:bldP spid="13" grpId="0" animBg="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DD0D-F882-42F6-96D4-04E2DBB4AF69}"/>
              </a:ext>
            </a:extLst>
          </p:cNvPr>
          <p:cNvSpPr>
            <a:spLocks noGrp="1"/>
          </p:cNvSpPr>
          <p:nvPr>
            <p:ph type="title"/>
          </p:nvPr>
        </p:nvSpPr>
        <p:spPr/>
        <p:txBody>
          <a:bodyPr/>
          <a:lstStyle/>
          <a:p>
            <a:r>
              <a:rPr lang="en-US" dirty="0"/>
              <a:t>More Old Ground…</a:t>
            </a:r>
          </a:p>
        </p:txBody>
      </p:sp>
      <p:graphicFrame>
        <p:nvGraphicFramePr>
          <p:cNvPr id="4" name="Diagram 3">
            <a:extLst>
              <a:ext uri="{FF2B5EF4-FFF2-40B4-BE49-F238E27FC236}">
                <a16:creationId xmlns:a16="http://schemas.microsoft.com/office/drawing/2014/main" id="{7E725C91-84CF-4349-88F2-51F4BE9E8810}"/>
              </a:ext>
            </a:extLst>
          </p:cNvPr>
          <p:cNvGraphicFramePr/>
          <p:nvPr>
            <p:extLst>
              <p:ext uri="{D42A27DB-BD31-4B8C-83A1-F6EECF244321}">
                <p14:modId xmlns:p14="http://schemas.microsoft.com/office/powerpoint/2010/main" val="3943675677"/>
              </p:ext>
            </p:extLst>
          </p:nvPr>
        </p:nvGraphicFramePr>
        <p:xfrm>
          <a:off x="603250" y="2009775"/>
          <a:ext cx="4968875" cy="4090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189EC4CE-945A-42A1-84F2-16E7913F3C2E}"/>
              </a:ext>
            </a:extLst>
          </p:cNvPr>
          <p:cNvSpPr/>
          <p:nvPr/>
        </p:nvSpPr>
        <p:spPr>
          <a:xfrm>
            <a:off x="6096000" y="2649707"/>
            <a:ext cx="1442301" cy="10987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ACES</a:t>
            </a:r>
          </a:p>
        </p:txBody>
      </p:sp>
      <p:sp>
        <p:nvSpPr>
          <p:cNvPr id="6" name="Arrow: Left 5">
            <a:extLst>
              <a:ext uri="{FF2B5EF4-FFF2-40B4-BE49-F238E27FC236}">
                <a16:creationId xmlns:a16="http://schemas.microsoft.com/office/drawing/2014/main" id="{DD115B15-E221-4A97-80EA-6DFBFE90B41C}"/>
              </a:ext>
            </a:extLst>
          </p:cNvPr>
          <p:cNvSpPr/>
          <p:nvPr/>
        </p:nvSpPr>
        <p:spPr>
          <a:xfrm rot="18835186">
            <a:off x="4499395" y="4294884"/>
            <a:ext cx="2252121" cy="514654"/>
          </a:xfrm>
          <a:prstGeom prst="leftArrow">
            <a:avLst>
              <a:gd name="adj1" fmla="val 50000"/>
              <a:gd name="adj2" fmla="val 41188"/>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1AA47495-971E-47BD-881B-CFF34474F022}"/>
              </a:ext>
            </a:extLst>
          </p:cNvPr>
          <p:cNvGraphicFramePr/>
          <p:nvPr>
            <p:extLst>
              <p:ext uri="{D42A27DB-BD31-4B8C-83A1-F6EECF244321}">
                <p14:modId xmlns:p14="http://schemas.microsoft.com/office/powerpoint/2010/main" val="3286962009"/>
              </p:ext>
            </p:extLst>
          </p:nvPr>
        </p:nvGraphicFramePr>
        <p:xfrm>
          <a:off x="6619877" y="2976513"/>
          <a:ext cx="5368041"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Arrow: Left 8">
            <a:extLst>
              <a:ext uri="{FF2B5EF4-FFF2-40B4-BE49-F238E27FC236}">
                <a16:creationId xmlns:a16="http://schemas.microsoft.com/office/drawing/2014/main" id="{2A0D4BE1-70DC-4960-BCED-2AFBF74ECC4A}"/>
              </a:ext>
            </a:extLst>
          </p:cNvPr>
          <p:cNvSpPr/>
          <p:nvPr/>
        </p:nvSpPr>
        <p:spPr>
          <a:xfrm rot="21325231">
            <a:off x="5642406" y="5284494"/>
            <a:ext cx="2252121" cy="514654"/>
          </a:xfrm>
          <a:prstGeom prst="leftArrow">
            <a:avLst>
              <a:gd name="adj1" fmla="val 50000"/>
              <a:gd name="adj2" fmla="val 4118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314B63-46CE-4409-A20A-7C59290CA9B2}"/>
              </a:ext>
            </a:extLst>
          </p:cNvPr>
          <p:cNvSpPr/>
          <p:nvPr/>
        </p:nvSpPr>
        <p:spPr>
          <a:xfrm>
            <a:off x="1506388" y="1627038"/>
            <a:ext cx="3490417" cy="295823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Annual Integrated Economic Survey</a:t>
            </a:r>
          </a:p>
        </p:txBody>
      </p:sp>
      <p:sp>
        <p:nvSpPr>
          <p:cNvPr id="11" name="Rectangle 10">
            <a:extLst>
              <a:ext uri="{FF2B5EF4-FFF2-40B4-BE49-F238E27FC236}">
                <a16:creationId xmlns:a16="http://schemas.microsoft.com/office/drawing/2014/main" id="{1B566D15-5E40-400C-967F-6C4F8619452F}"/>
              </a:ext>
            </a:extLst>
          </p:cNvPr>
          <p:cNvSpPr/>
          <p:nvPr/>
        </p:nvSpPr>
        <p:spPr>
          <a:xfrm>
            <a:off x="6223347" y="2976513"/>
            <a:ext cx="192607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Company as Sampling Unit</a:t>
            </a:r>
          </a:p>
        </p:txBody>
      </p:sp>
      <p:pic>
        <p:nvPicPr>
          <p:cNvPr id="13" name="Graphic 12" descr="A lightbulb">
            <a:extLst>
              <a:ext uri="{FF2B5EF4-FFF2-40B4-BE49-F238E27FC236}">
                <a16:creationId xmlns:a16="http://schemas.microsoft.com/office/drawing/2014/main" id="{4F070A68-CC4F-4EE6-9108-B9B5F40705D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66435" y="79924"/>
            <a:ext cx="3184187" cy="3184187"/>
          </a:xfrm>
          <a:prstGeom prst="rect">
            <a:avLst/>
          </a:prstGeom>
        </p:spPr>
      </p:pic>
    </p:spTree>
    <p:extLst>
      <p:ext uri="{BB962C8B-B14F-4D97-AF65-F5344CB8AC3E}">
        <p14:creationId xmlns:p14="http://schemas.microsoft.com/office/powerpoint/2010/main" val="14512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Graphic spid="8" grpId="0">
        <p:bldAsOne/>
      </p:bldGraphic>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BF4E-2DC3-45CB-B7A7-39ECE471D851}"/>
              </a:ext>
            </a:extLst>
          </p:cNvPr>
          <p:cNvSpPr>
            <a:spLocks noGrp="1"/>
          </p:cNvSpPr>
          <p:nvPr>
            <p:ph type="title"/>
          </p:nvPr>
        </p:nvSpPr>
        <p:spPr/>
        <p:txBody>
          <a:bodyPr/>
          <a:lstStyle/>
          <a:p>
            <a:r>
              <a:rPr lang="en-US" dirty="0"/>
              <a:t>Sampling Unit = Company</a:t>
            </a:r>
          </a:p>
        </p:txBody>
      </p:sp>
      <p:sp>
        <p:nvSpPr>
          <p:cNvPr id="6" name="Text Placeholder 5">
            <a:extLst>
              <a:ext uri="{FF2B5EF4-FFF2-40B4-BE49-F238E27FC236}">
                <a16:creationId xmlns:a16="http://schemas.microsoft.com/office/drawing/2014/main" id="{9EA60DB6-9D24-4816-A866-71866349DA2E}"/>
              </a:ext>
            </a:extLst>
          </p:cNvPr>
          <p:cNvSpPr>
            <a:spLocks noGrp="1"/>
          </p:cNvSpPr>
          <p:nvPr>
            <p:ph sz="half" idx="1"/>
          </p:nvPr>
        </p:nvSpPr>
        <p:spPr>
          <a:xfrm>
            <a:off x="838201" y="1687513"/>
            <a:ext cx="5181600" cy="4351338"/>
          </a:xfrm>
        </p:spPr>
        <p:txBody>
          <a:bodyPr/>
          <a:lstStyle/>
          <a:p>
            <a:pPr marL="0" indent="0">
              <a:buNone/>
            </a:pPr>
            <a:r>
              <a:rPr lang="en-US" i="1" dirty="0"/>
              <a:t>Option 1: Sample multi-industry company in </a:t>
            </a:r>
            <a:r>
              <a:rPr lang="en-US" i="1" u="sng" dirty="0"/>
              <a:t>one industry</a:t>
            </a:r>
            <a:endParaRPr lang="en-US" i="1" dirty="0"/>
          </a:p>
          <a:p>
            <a:r>
              <a:rPr lang="en-US" dirty="0"/>
              <a:t>Collect roster data </a:t>
            </a:r>
          </a:p>
          <a:p>
            <a:pPr lvl="1"/>
            <a:r>
              <a:rPr lang="en-US" dirty="0"/>
              <a:t>Company lists all industries</a:t>
            </a:r>
          </a:p>
          <a:p>
            <a:pPr lvl="1"/>
            <a:r>
              <a:rPr lang="en-US" dirty="0"/>
              <a:t>Company reports for all industries</a:t>
            </a:r>
          </a:p>
          <a:p>
            <a:r>
              <a:rPr lang="en-US" dirty="0"/>
              <a:t>Sampling issues:</a:t>
            </a:r>
          </a:p>
          <a:p>
            <a:pPr lvl="1"/>
            <a:r>
              <a:rPr lang="en-US" dirty="0"/>
              <a:t>Bias in industry-sampling stratum (overrepresentation)</a:t>
            </a:r>
          </a:p>
          <a:p>
            <a:pPr lvl="1"/>
            <a:r>
              <a:rPr lang="en-US" dirty="0"/>
              <a:t>Bias in other industries</a:t>
            </a:r>
          </a:p>
          <a:p>
            <a:pPr marL="457200" lvl="1" indent="0">
              <a:buNone/>
            </a:pPr>
            <a:r>
              <a:rPr lang="en-US" dirty="0"/>
              <a:t>    (underrepresentation)</a:t>
            </a:r>
          </a:p>
        </p:txBody>
      </p:sp>
      <p:sp>
        <p:nvSpPr>
          <p:cNvPr id="10" name="Content Placeholder 9">
            <a:extLst>
              <a:ext uri="{FF2B5EF4-FFF2-40B4-BE49-F238E27FC236}">
                <a16:creationId xmlns:a16="http://schemas.microsoft.com/office/drawing/2014/main" id="{C4CB3794-EA80-4C20-B621-F1EC786649E1}"/>
              </a:ext>
            </a:extLst>
          </p:cNvPr>
          <p:cNvSpPr>
            <a:spLocks noGrp="1"/>
          </p:cNvSpPr>
          <p:nvPr>
            <p:ph sz="half" idx="2"/>
          </p:nvPr>
        </p:nvSpPr>
        <p:spPr>
          <a:xfrm>
            <a:off x="6172199" y="1660526"/>
            <a:ext cx="5181600" cy="4351338"/>
          </a:xfrm>
        </p:spPr>
        <p:txBody>
          <a:bodyPr/>
          <a:lstStyle/>
          <a:p>
            <a:pPr marL="0" indent="0">
              <a:buNone/>
            </a:pPr>
            <a:r>
              <a:rPr lang="en-US" i="1" dirty="0"/>
              <a:t>Option 2:  Create more than one </a:t>
            </a:r>
            <a:r>
              <a:rPr lang="en-US" i="1" u="sng" dirty="0"/>
              <a:t>artificial</a:t>
            </a:r>
            <a:r>
              <a:rPr lang="en-US" i="1" dirty="0"/>
              <a:t> sampling unit for each company, with each sampling unit representing expected proportion of activity in industry</a:t>
            </a:r>
            <a:endParaRPr lang="en-US" dirty="0"/>
          </a:p>
          <a:p>
            <a:r>
              <a:rPr lang="en-US" dirty="0"/>
              <a:t>Collect industry-specific data</a:t>
            </a:r>
          </a:p>
          <a:p>
            <a:r>
              <a:rPr lang="en-US" dirty="0"/>
              <a:t>Sampling issue:</a:t>
            </a:r>
          </a:p>
          <a:p>
            <a:pPr lvl="1"/>
            <a:r>
              <a:rPr lang="en-US" dirty="0"/>
              <a:t>Spurious allocation leads to bias!</a:t>
            </a:r>
          </a:p>
        </p:txBody>
      </p:sp>
    </p:spTree>
    <p:extLst>
      <p:ext uri="{BB962C8B-B14F-4D97-AF65-F5344CB8AC3E}">
        <p14:creationId xmlns:p14="http://schemas.microsoft.com/office/powerpoint/2010/main" val="251181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uiExpand="1" build="p"/>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9451-7F18-487E-8831-A57C7D3D2F19}"/>
              </a:ext>
            </a:extLst>
          </p:cNvPr>
          <p:cNvSpPr>
            <a:spLocks noGrp="1"/>
          </p:cNvSpPr>
          <p:nvPr>
            <p:ph type="title"/>
          </p:nvPr>
        </p:nvSpPr>
        <p:spPr>
          <a:xfrm>
            <a:off x="762699" y="0"/>
            <a:ext cx="10515600" cy="1325563"/>
          </a:xfrm>
        </p:spPr>
        <p:txBody>
          <a:bodyPr/>
          <a:lstStyle/>
          <a:p>
            <a:r>
              <a:rPr lang="en-US" dirty="0"/>
              <a:t>Current Decision:  Sidestep Both Options</a:t>
            </a:r>
          </a:p>
        </p:txBody>
      </p:sp>
      <p:sp>
        <p:nvSpPr>
          <p:cNvPr id="3" name="Content Placeholder 2">
            <a:extLst>
              <a:ext uri="{FF2B5EF4-FFF2-40B4-BE49-F238E27FC236}">
                <a16:creationId xmlns:a16="http://schemas.microsoft.com/office/drawing/2014/main" id="{357710CD-2911-429C-9E7A-DACA9ECEFC66}"/>
              </a:ext>
            </a:extLst>
          </p:cNvPr>
          <p:cNvSpPr>
            <a:spLocks noGrp="1"/>
          </p:cNvSpPr>
          <p:nvPr>
            <p:ph idx="1"/>
          </p:nvPr>
        </p:nvSpPr>
        <p:spPr>
          <a:xfrm>
            <a:off x="838200" y="1048624"/>
            <a:ext cx="10515600" cy="5307726"/>
          </a:xfrm>
        </p:spPr>
        <p:txBody>
          <a:bodyPr>
            <a:normAutofit/>
          </a:bodyPr>
          <a:lstStyle/>
          <a:p>
            <a:r>
              <a:rPr lang="en-US" dirty="0"/>
              <a:t>“Complexity” determines initial certainty status</a:t>
            </a:r>
          </a:p>
          <a:p>
            <a:pPr lvl="1"/>
            <a:endParaRPr lang="en-US" dirty="0"/>
          </a:p>
          <a:p>
            <a:pPr lvl="2"/>
            <a:endParaRPr lang="en-US" dirty="0"/>
          </a:p>
          <a:p>
            <a:pPr lvl="2"/>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r>
              <a:rPr lang="en-US" sz="2000" dirty="0"/>
              <a:t>* 4-digit NAICS industry </a:t>
            </a:r>
          </a:p>
          <a:p>
            <a:pPr marL="457200" lvl="1" indent="0">
              <a:buNone/>
            </a:pPr>
            <a:r>
              <a:rPr lang="en-US" sz="2000" dirty="0"/>
              <a:t>**Sectors 44, 45, 62</a:t>
            </a:r>
          </a:p>
          <a:p>
            <a:r>
              <a:rPr lang="en-US" dirty="0"/>
              <a:t>The designated certainty units are </a:t>
            </a:r>
            <a:r>
              <a:rPr lang="en-US" u="sng" dirty="0"/>
              <a:t>excluded</a:t>
            </a:r>
            <a:r>
              <a:rPr lang="en-US" dirty="0"/>
              <a:t> from sampling</a:t>
            </a:r>
          </a:p>
          <a:p>
            <a:pPr lvl="1"/>
            <a:r>
              <a:rPr lang="en-US" dirty="0">
                <a:sym typeface="Symbol" panose="05050102010706020507" pitchFamily="18" charset="2"/>
              </a:rPr>
              <a:t> 50,000 companies included with certainty (probability = 1)</a:t>
            </a:r>
          </a:p>
          <a:p>
            <a:pPr lvl="1"/>
            <a:r>
              <a:rPr lang="en-US" dirty="0">
                <a:sym typeface="Symbol" panose="05050102010706020507" pitchFamily="18" charset="2"/>
              </a:rPr>
              <a:t> 250,000 companies sampled (probability &lt; 1)</a:t>
            </a:r>
          </a:p>
          <a:p>
            <a:endParaRPr lang="en-US" dirty="0"/>
          </a:p>
        </p:txBody>
      </p:sp>
      <p:graphicFrame>
        <p:nvGraphicFramePr>
          <p:cNvPr id="6" name="Table 6">
            <a:extLst>
              <a:ext uri="{FF2B5EF4-FFF2-40B4-BE49-F238E27FC236}">
                <a16:creationId xmlns:a16="http://schemas.microsoft.com/office/drawing/2014/main" id="{9E3135EB-333A-4F50-B35F-30CC260EF5BF}"/>
              </a:ext>
            </a:extLst>
          </p:cNvPr>
          <p:cNvGraphicFramePr>
            <a:graphicFrameLocks noGrp="1"/>
          </p:cNvGraphicFramePr>
          <p:nvPr>
            <p:extLst>
              <p:ext uri="{D42A27DB-BD31-4B8C-83A1-F6EECF244321}">
                <p14:modId xmlns:p14="http://schemas.microsoft.com/office/powerpoint/2010/main" val="2742798092"/>
              </p:ext>
            </p:extLst>
          </p:nvPr>
        </p:nvGraphicFramePr>
        <p:xfrm>
          <a:off x="1313459" y="1581108"/>
          <a:ext cx="10182954" cy="2468880"/>
        </p:xfrm>
        <a:graphic>
          <a:graphicData uri="http://schemas.openxmlformats.org/drawingml/2006/table">
            <a:tbl>
              <a:tblPr firstRow="1" bandRow="1">
                <a:tableStyleId>{5C22544A-7EE6-4342-B048-85BDC9FD1C3A}</a:tableStyleId>
              </a:tblPr>
              <a:tblGrid>
                <a:gridCol w="1481341">
                  <a:extLst>
                    <a:ext uri="{9D8B030D-6E8A-4147-A177-3AD203B41FA5}">
                      <a16:colId xmlns:a16="http://schemas.microsoft.com/office/drawing/2014/main" val="896324545"/>
                    </a:ext>
                  </a:extLst>
                </a:gridCol>
                <a:gridCol w="1349595">
                  <a:extLst>
                    <a:ext uri="{9D8B030D-6E8A-4147-A177-3AD203B41FA5}">
                      <a16:colId xmlns:a16="http://schemas.microsoft.com/office/drawing/2014/main" val="2796314492"/>
                    </a:ext>
                  </a:extLst>
                </a:gridCol>
                <a:gridCol w="2025680">
                  <a:extLst>
                    <a:ext uri="{9D8B030D-6E8A-4147-A177-3AD203B41FA5}">
                      <a16:colId xmlns:a16="http://schemas.microsoft.com/office/drawing/2014/main" val="2780257197"/>
                    </a:ext>
                  </a:extLst>
                </a:gridCol>
                <a:gridCol w="1964029">
                  <a:extLst>
                    <a:ext uri="{9D8B030D-6E8A-4147-A177-3AD203B41FA5}">
                      <a16:colId xmlns:a16="http://schemas.microsoft.com/office/drawing/2014/main" val="2675079228"/>
                    </a:ext>
                  </a:extLst>
                </a:gridCol>
                <a:gridCol w="1924295">
                  <a:extLst>
                    <a:ext uri="{9D8B030D-6E8A-4147-A177-3AD203B41FA5}">
                      <a16:colId xmlns:a16="http://schemas.microsoft.com/office/drawing/2014/main" val="4120846606"/>
                    </a:ext>
                  </a:extLst>
                </a:gridCol>
                <a:gridCol w="1438014">
                  <a:extLst>
                    <a:ext uri="{9D8B030D-6E8A-4147-A177-3AD203B41FA5}">
                      <a16:colId xmlns:a16="http://schemas.microsoft.com/office/drawing/2014/main" val="1867635441"/>
                    </a:ext>
                  </a:extLst>
                </a:gridCol>
              </a:tblGrid>
              <a:tr h="390554">
                <a:tc rowSpan="6">
                  <a:txBody>
                    <a:bodyPr/>
                    <a:lstStyle/>
                    <a:p>
                      <a:r>
                        <a:rPr lang="en-US" dirty="0"/>
                        <a:t>Company operates in</a:t>
                      </a:r>
                    </a:p>
                  </a:txBody>
                  <a:tcPr anchor="ctr"/>
                </a:tc>
                <a:tc>
                  <a:txBody>
                    <a:bodyPr/>
                    <a:lstStyle/>
                    <a:p>
                      <a:pPr algn="ctr"/>
                      <a:r>
                        <a:rPr lang="en-US" dirty="0"/>
                        <a:t>Number of Sectors</a:t>
                      </a:r>
                    </a:p>
                  </a:txBody>
                  <a:tcPr/>
                </a:tc>
                <a:tc>
                  <a:txBody>
                    <a:bodyPr/>
                    <a:lstStyle/>
                    <a:p>
                      <a:pPr algn="ctr"/>
                      <a:r>
                        <a:rPr lang="en-US" dirty="0"/>
                        <a:t>Number of Industries*</a:t>
                      </a:r>
                    </a:p>
                  </a:txBody>
                  <a:tcPr/>
                </a:tc>
                <a:tc>
                  <a:txBody>
                    <a:bodyPr/>
                    <a:lstStyle/>
                    <a:p>
                      <a:pPr algn="ctr"/>
                      <a:r>
                        <a:rPr lang="en-US" dirty="0"/>
                        <a:t>Number of </a:t>
                      </a:r>
                    </a:p>
                    <a:p>
                      <a:pPr algn="ctr"/>
                      <a:r>
                        <a:rPr lang="en-US" dirty="0"/>
                        <a:t>States</a:t>
                      </a:r>
                    </a:p>
                  </a:txBody>
                  <a:tcPr/>
                </a:tc>
                <a:tc>
                  <a:txBody>
                    <a:bodyPr/>
                    <a:lstStyle/>
                    <a:p>
                      <a:pPr algn="ctr"/>
                      <a:r>
                        <a:rPr lang="en-US" dirty="0"/>
                        <a:t>Status</a:t>
                      </a:r>
                    </a:p>
                  </a:txBody>
                  <a:tcPr/>
                </a:tc>
                <a:tc>
                  <a:txBody>
                    <a:bodyPr/>
                    <a:lstStyle/>
                    <a:p>
                      <a:pPr algn="ctr"/>
                      <a:r>
                        <a:rPr lang="en-US" dirty="0"/>
                        <a:t>Sampling Weight</a:t>
                      </a:r>
                    </a:p>
                  </a:txBody>
                  <a:tcPr/>
                </a:tc>
                <a:extLst>
                  <a:ext uri="{0D108BD9-81ED-4DB2-BD59-A6C34878D82A}">
                    <a16:rowId xmlns:a16="http://schemas.microsoft.com/office/drawing/2014/main" val="3245985788"/>
                  </a:ext>
                </a:extLst>
              </a:tr>
              <a:tr h="0">
                <a:tc vMerge="1">
                  <a:txBody>
                    <a:bodyPr/>
                    <a:lstStyle/>
                    <a:p>
                      <a:endParaRPr lang="en-US" dirty="0"/>
                    </a:p>
                  </a:txBody>
                  <a:tcPr/>
                </a:tc>
                <a:tc>
                  <a:txBody>
                    <a:bodyPr/>
                    <a:lstStyle/>
                    <a:p>
                      <a:pPr algn="ctr"/>
                      <a:r>
                        <a:rPr lang="en-US" dirty="0"/>
                        <a:t>2 or more</a:t>
                      </a:r>
                    </a:p>
                  </a:txBody>
                  <a:tcPr/>
                </a:tc>
                <a:tc>
                  <a:txBody>
                    <a:bodyPr/>
                    <a:lstStyle/>
                    <a:p>
                      <a:pPr algn="ctr"/>
                      <a:r>
                        <a:rPr lang="en-US" dirty="0"/>
                        <a:t>2 or more</a:t>
                      </a:r>
                    </a:p>
                  </a:txBody>
                  <a:tcPr/>
                </a:tc>
                <a:tc>
                  <a:txBody>
                    <a:bodyPr/>
                    <a:lstStyle/>
                    <a:p>
                      <a:pPr algn="ctr"/>
                      <a:r>
                        <a:rPr lang="en-US" dirty="0"/>
                        <a:t>(Not considered)</a:t>
                      </a:r>
                    </a:p>
                  </a:txBody>
                  <a:tcPr/>
                </a:tc>
                <a:tc>
                  <a:txBody>
                    <a:bodyPr/>
                    <a:lstStyle/>
                    <a:p>
                      <a:pPr algn="ctr"/>
                      <a:r>
                        <a:rPr lang="en-US" dirty="0"/>
                        <a:t>Certainty</a:t>
                      </a:r>
                    </a:p>
                  </a:txBody>
                  <a:tcPr/>
                </a:tc>
                <a:tc>
                  <a:txBody>
                    <a:bodyPr/>
                    <a:lstStyle/>
                    <a:p>
                      <a:pPr algn="ctr"/>
                      <a:r>
                        <a:rPr lang="en-US" dirty="0"/>
                        <a:t>1</a:t>
                      </a:r>
                    </a:p>
                  </a:txBody>
                  <a:tcPr/>
                </a:tc>
                <a:extLst>
                  <a:ext uri="{0D108BD9-81ED-4DB2-BD59-A6C34878D82A}">
                    <a16:rowId xmlns:a16="http://schemas.microsoft.com/office/drawing/2014/main" val="1861705833"/>
                  </a:ext>
                </a:extLst>
              </a:tr>
              <a:tr h="0">
                <a:tc vMerge="1">
                  <a:txBody>
                    <a:bodyPr/>
                    <a:lstStyle/>
                    <a:p>
                      <a:endParaRPr lang="en-US" dirty="0"/>
                    </a:p>
                  </a:txBody>
                  <a:tcPr/>
                </a:tc>
                <a:tc>
                  <a:txBody>
                    <a:bodyPr/>
                    <a:lstStyle/>
                    <a:p>
                      <a:pPr algn="ctr"/>
                      <a:r>
                        <a:rPr lang="en-US" dirty="0"/>
                        <a:t>1</a:t>
                      </a:r>
                    </a:p>
                  </a:txBody>
                  <a:tcPr/>
                </a:tc>
                <a:tc>
                  <a:txBody>
                    <a:bodyPr/>
                    <a:lstStyle/>
                    <a:p>
                      <a:pPr algn="ctr"/>
                      <a:r>
                        <a:rPr lang="en-US" dirty="0"/>
                        <a:t>3 or more</a:t>
                      </a:r>
                    </a:p>
                  </a:txBody>
                  <a:tcPr/>
                </a:tc>
                <a:tc>
                  <a:txBody>
                    <a:bodyPr/>
                    <a:lstStyle/>
                    <a:p>
                      <a:pPr algn="ctr"/>
                      <a:r>
                        <a:rPr lang="en-US" dirty="0"/>
                        <a:t>(Not considered)</a:t>
                      </a:r>
                    </a:p>
                  </a:txBody>
                  <a:tcPr/>
                </a:tc>
                <a:tc>
                  <a:txBody>
                    <a:bodyPr/>
                    <a:lstStyle/>
                    <a:p>
                      <a:pPr algn="ctr"/>
                      <a:r>
                        <a:rPr lang="en-US" dirty="0"/>
                        <a:t>Certainty</a:t>
                      </a:r>
                    </a:p>
                  </a:txBody>
                  <a:tcPr/>
                </a:tc>
                <a:tc>
                  <a:txBody>
                    <a:bodyPr/>
                    <a:lstStyle/>
                    <a:p>
                      <a:pPr algn="ctr"/>
                      <a:r>
                        <a:rPr lang="en-US" dirty="0"/>
                        <a:t>1</a:t>
                      </a:r>
                    </a:p>
                  </a:txBody>
                  <a:tcPr/>
                </a:tc>
                <a:extLst>
                  <a:ext uri="{0D108BD9-81ED-4DB2-BD59-A6C34878D82A}">
                    <a16:rowId xmlns:a16="http://schemas.microsoft.com/office/drawing/2014/main" val="1924563568"/>
                  </a:ext>
                </a:extLst>
              </a:tr>
              <a:tr h="0">
                <a:tc vMerge="1">
                  <a:txBody>
                    <a:bodyPr/>
                    <a:lstStyle/>
                    <a:p>
                      <a:endParaRPr lang="en-US" dirty="0"/>
                    </a:p>
                  </a:txBody>
                  <a:tcPr/>
                </a:tc>
                <a:tc>
                  <a:txBody>
                    <a:bodyPr/>
                    <a:lstStyle/>
                    <a:p>
                      <a:pPr algn="ctr"/>
                      <a:r>
                        <a:rPr lang="en-US" dirty="0"/>
                        <a:t>1</a:t>
                      </a:r>
                    </a:p>
                  </a:txBody>
                  <a:tcPr/>
                </a:tc>
                <a:tc>
                  <a:txBody>
                    <a:bodyPr/>
                    <a:lstStyle/>
                    <a:p>
                      <a:pPr algn="ctr"/>
                      <a:r>
                        <a:rPr lang="en-US" dirty="0"/>
                        <a:t>2 </a:t>
                      </a:r>
                    </a:p>
                  </a:txBody>
                  <a:tcPr/>
                </a:tc>
                <a:tc>
                  <a:txBody>
                    <a:bodyPr/>
                    <a:lstStyle/>
                    <a:p>
                      <a:pPr algn="ctr"/>
                      <a:r>
                        <a:rPr lang="en-US" dirty="0"/>
                        <a:t>2+</a:t>
                      </a:r>
                    </a:p>
                  </a:txBody>
                  <a:tcPr/>
                </a:tc>
                <a:tc>
                  <a:txBody>
                    <a:bodyPr/>
                    <a:lstStyle/>
                    <a:p>
                      <a:pPr algn="ctr"/>
                      <a:r>
                        <a:rPr lang="en-US" dirty="0"/>
                        <a:t>Certainty</a:t>
                      </a:r>
                    </a:p>
                  </a:txBody>
                  <a:tcPr/>
                </a:tc>
                <a:tc>
                  <a:txBody>
                    <a:bodyPr/>
                    <a:lstStyle/>
                    <a:p>
                      <a:pPr algn="ctr"/>
                      <a:r>
                        <a:rPr lang="en-US" dirty="0"/>
                        <a:t>1</a:t>
                      </a:r>
                    </a:p>
                  </a:txBody>
                  <a:tcPr/>
                </a:tc>
                <a:extLst>
                  <a:ext uri="{0D108BD9-81ED-4DB2-BD59-A6C34878D82A}">
                    <a16:rowId xmlns:a16="http://schemas.microsoft.com/office/drawing/2014/main" val="1674778941"/>
                  </a:ext>
                </a:extLst>
              </a:tr>
              <a:tr h="0">
                <a:tc vMerge="1">
                  <a:txBody>
                    <a:bodyPr/>
                    <a:lstStyle/>
                    <a:p>
                      <a:endParaRPr lang="en-US"/>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Noncertainty**</a:t>
                      </a:r>
                    </a:p>
                  </a:txBody>
                  <a:tcPr/>
                </a:tc>
                <a:tc>
                  <a:txBody>
                    <a:bodyPr/>
                    <a:lstStyle/>
                    <a:p>
                      <a:pPr algn="ctr"/>
                      <a:r>
                        <a:rPr lang="en-US" dirty="0"/>
                        <a:t>&gt; 1</a:t>
                      </a:r>
                    </a:p>
                  </a:txBody>
                  <a:tcPr/>
                </a:tc>
                <a:extLst>
                  <a:ext uri="{0D108BD9-81ED-4DB2-BD59-A6C34878D82A}">
                    <a16:rowId xmlns:a16="http://schemas.microsoft.com/office/drawing/2014/main" val="4146326257"/>
                  </a:ext>
                </a:extLst>
              </a:tr>
              <a:tr h="0">
                <a:tc vMerge="1">
                  <a:txBody>
                    <a:bodyPr/>
                    <a:lstStyle/>
                    <a:p>
                      <a:endParaRPr lang="en-US"/>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Noncertainty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&gt; 1</a:t>
                      </a:r>
                    </a:p>
                  </a:txBody>
                  <a:tcPr/>
                </a:tc>
                <a:extLst>
                  <a:ext uri="{0D108BD9-81ED-4DB2-BD59-A6C34878D82A}">
                    <a16:rowId xmlns:a16="http://schemas.microsoft.com/office/drawing/2014/main" val="1099995876"/>
                  </a:ext>
                </a:extLst>
              </a:tr>
            </a:tbl>
          </a:graphicData>
        </a:graphic>
      </p:graphicFrame>
    </p:spTree>
    <p:extLst>
      <p:ext uri="{BB962C8B-B14F-4D97-AF65-F5344CB8AC3E}">
        <p14:creationId xmlns:p14="http://schemas.microsoft.com/office/powerpoint/2010/main" val="169981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733B-DD35-4998-A6CA-84341DD92F0D}"/>
              </a:ext>
            </a:extLst>
          </p:cNvPr>
          <p:cNvSpPr>
            <a:spLocks noGrp="1"/>
          </p:cNvSpPr>
          <p:nvPr>
            <p:ph type="title"/>
          </p:nvPr>
        </p:nvSpPr>
        <p:spPr/>
        <p:txBody>
          <a:bodyPr/>
          <a:lstStyle/>
          <a:p>
            <a:r>
              <a:rPr lang="en-US" dirty="0"/>
              <a:t>Sampling Design Requirements (Totals)</a:t>
            </a:r>
          </a:p>
        </p:txBody>
      </p:sp>
      <p:sp>
        <p:nvSpPr>
          <p:cNvPr id="6" name="Text Placeholder 5">
            <a:extLst>
              <a:ext uri="{FF2B5EF4-FFF2-40B4-BE49-F238E27FC236}">
                <a16:creationId xmlns:a16="http://schemas.microsoft.com/office/drawing/2014/main" id="{B8357419-F97A-4714-9563-1A74F6452499}"/>
              </a:ext>
            </a:extLst>
          </p:cNvPr>
          <p:cNvSpPr>
            <a:spLocks noGrp="1"/>
          </p:cNvSpPr>
          <p:nvPr>
            <p:ph type="body" idx="1"/>
          </p:nvPr>
        </p:nvSpPr>
        <p:spPr/>
        <p:txBody>
          <a:bodyPr/>
          <a:lstStyle/>
          <a:p>
            <a:r>
              <a:rPr lang="en-US" dirty="0"/>
              <a:t>National</a:t>
            </a:r>
          </a:p>
        </p:txBody>
      </p:sp>
      <p:sp>
        <p:nvSpPr>
          <p:cNvPr id="3" name="Content Placeholder 2">
            <a:extLst>
              <a:ext uri="{FF2B5EF4-FFF2-40B4-BE49-F238E27FC236}">
                <a16:creationId xmlns:a16="http://schemas.microsoft.com/office/drawing/2014/main" id="{09B868B9-20AD-45FC-B40F-CC7CBF7F519E}"/>
              </a:ext>
            </a:extLst>
          </p:cNvPr>
          <p:cNvSpPr>
            <a:spLocks noGrp="1"/>
          </p:cNvSpPr>
          <p:nvPr>
            <p:ph sz="half" idx="2"/>
          </p:nvPr>
        </p:nvSpPr>
        <p:spPr/>
        <p:txBody>
          <a:bodyPr>
            <a:normAutofit/>
          </a:bodyPr>
          <a:lstStyle/>
          <a:p>
            <a:r>
              <a:rPr lang="en-US" sz="2400" dirty="0"/>
              <a:t>Revenue/receipts, Annual Payroll, Inventories, Capital Expenditures…</a:t>
            </a:r>
          </a:p>
          <a:p>
            <a:r>
              <a:rPr lang="en-US" sz="2400" dirty="0"/>
              <a:t>Disaggregated industry (NAICS) levels</a:t>
            </a:r>
          </a:p>
          <a:p>
            <a:pPr lvl="1"/>
            <a:r>
              <a:rPr lang="en-US" sz="2000" dirty="0"/>
              <a:t>Differs by sector</a:t>
            </a:r>
          </a:p>
          <a:p>
            <a:pPr lvl="1"/>
            <a:r>
              <a:rPr lang="en-US" sz="2000" dirty="0"/>
              <a:t>4-digit NAICS, 5-digit NAICS, 6-digit NAICS</a:t>
            </a:r>
          </a:p>
        </p:txBody>
      </p:sp>
      <p:sp>
        <p:nvSpPr>
          <p:cNvPr id="7" name="Text Placeholder 6">
            <a:extLst>
              <a:ext uri="{FF2B5EF4-FFF2-40B4-BE49-F238E27FC236}">
                <a16:creationId xmlns:a16="http://schemas.microsoft.com/office/drawing/2014/main" id="{32B5FC16-A46D-4263-AD81-B883037EDD8F}"/>
              </a:ext>
            </a:extLst>
          </p:cNvPr>
          <p:cNvSpPr>
            <a:spLocks noGrp="1"/>
          </p:cNvSpPr>
          <p:nvPr>
            <p:ph type="body" sz="quarter" idx="3"/>
          </p:nvPr>
        </p:nvSpPr>
        <p:spPr/>
        <p:txBody>
          <a:bodyPr/>
          <a:lstStyle/>
          <a:p>
            <a:r>
              <a:rPr lang="en-US" dirty="0"/>
              <a:t>Subnational (Geographic)</a:t>
            </a:r>
          </a:p>
        </p:txBody>
      </p:sp>
      <p:sp>
        <p:nvSpPr>
          <p:cNvPr id="8" name="Content Placeholder 7">
            <a:extLst>
              <a:ext uri="{FF2B5EF4-FFF2-40B4-BE49-F238E27FC236}">
                <a16:creationId xmlns:a16="http://schemas.microsoft.com/office/drawing/2014/main" id="{F86FF805-FC9C-44A5-9424-5284C0E28EC0}"/>
              </a:ext>
            </a:extLst>
          </p:cNvPr>
          <p:cNvSpPr>
            <a:spLocks noGrp="1"/>
          </p:cNvSpPr>
          <p:nvPr>
            <p:ph sz="quarter" idx="4"/>
          </p:nvPr>
        </p:nvSpPr>
        <p:spPr>
          <a:xfrm>
            <a:off x="6172199" y="2505075"/>
            <a:ext cx="5429251" cy="3684588"/>
          </a:xfrm>
        </p:spPr>
        <p:txBody>
          <a:bodyPr>
            <a:normAutofit/>
          </a:bodyPr>
          <a:lstStyle/>
          <a:p>
            <a:r>
              <a:rPr lang="en-US" sz="2400" dirty="0"/>
              <a:t>Revenue/receipts, Annual Payroll, 1</a:t>
            </a:r>
            <a:r>
              <a:rPr lang="en-US" sz="2400" baseline="30000" dirty="0"/>
              <a:t>st</a:t>
            </a:r>
            <a:r>
              <a:rPr lang="en-US" sz="2400" dirty="0"/>
              <a:t> Quarter Employment</a:t>
            </a:r>
          </a:p>
          <a:p>
            <a:r>
              <a:rPr lang="en-US" sz="2400" dirty="0"/>
              <a:t>Aggregated NAICS levels (3-digit, 4-digit)</a:t>
            </a:r>
          </a:p>
          <a:p>
            <a:pPr lvl="1"/>
            <a:r>
              <a:rPr lang="en-US" dirty="0"/>
              <a:t>“</a:t>
            </a:r>
            <a:r>
              <a:rPr lang="en-US" sz="2000" dirty="0"/>
              <a:t>Direct use” states (</a:t>
            </a:r>
            <a:r>
              <a:rPr lang="en-US" sz="2000" dirty="0">
                <a:sym typeface="Symbol" panose="05050102010706020507" pitchFamily="18" charset="2"/>
              </a:rPr>
              <a:t>meet target reliability for Annual Payroll)</a:t>
            </a:r>
          </a:p>
          <a:p>
            <a:pPr lvl="2"/>
            <a:r>
              <a:rPr lang="en-US" dirty="0"/>
              <a:t>26 states</a:t>
            </a:r>
          </a:p>
          <a:p>
            <a:pPr lvl="2"/>
            <a:r>
              <a:rPr lang="en-US" dirty="0"/>
              <a:t>Allocated within region</a:t>
            </a:r>
          </a:p>
          <a:p>
            <a:pPr lvl="1"/>
            <a:r>
              <a:rPr lang="en-US" sz="2000" dirty="0"/>
              <a:t>“Balance” of region category for non-direct use states</a:t>
            </a:r>
          </a:p>
          <a:p>
            <a:pPr marL="0" indent="0">
              <a:buNone/>
            </a:pPr>
            <a:endParaRPr lang="en-US" dirty="0"/>
          </a:p>
        </p:txBody>
      </p:sp>
    </p:spTree>
    <p:extLst>
      <p:ext uri="{BB962C8B-B14F-4D97-AF65-F5344CB8AC3E}">
        <p14:creationId xmlns:p14="http://schemas.microsoft.com/office/powerpoint/2010/main" val="32367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31C-67C1-4DD7-ACD2-A34723273879}"/>
              </a:ext>
            </a:extLst>
          </p:cNvPr>
          <p:cNvSpPr>
            <a:spLocks noGrp="1"/>
          </p:cNvSpPr>
          <p:nvPr>
            <p:ph type="title"/>
          </p:nvPr>
        </p:nvSpPr>
        <p:spPr>
          <a:xfrm>
            <a:off x="564513" y="200441"/>
            <a:ext cx="10515600" cy="933835"/>
          </a:xfrm>
        </p:spPr>
        <p:txBody>
          <a:bodyPr anchor="t">
            <a:normAutofit/>
          </a:bodyPr>
          <a:lstStyle/>
          <a:p>
            <a:r>
              <a:rPr lang="en-US" dirty="0">
                <a:solidFill>
                  <a:srgbClr val="2C2C2C"/>
                </a:solidFill>
              </a:rPr>
              <a:t>Targeted Direct Use States</a:t>
            </a:r>
          </a:p>
        </p:txBody>
      </p:sp>
      <p:graphicFrame>
        <p:nvGraphicFramePr>
          <p:cNvPr id="6" name="Table 6">
            <a:extLst>
              <a:ext uri="{FF2B5EF4-FFF2-40B4-BE49-F238E27FC236}">
                <a16:creationId xmlns:a16="http://schemas.microsoft.com/office/drawing/2014/main" id="{08B099C1-1DEB-443D-8C5E-EA1FD7C6FE2F}"/>
              </a:ext>
            </a:extLst>
          </p:cNvPr>
          <p:cNvGraphicFramePr>
            <a:graphicFrameLocks noGrp="1"/>
          </p:cNvGraphicFramePr>
          <p:nvPr>
            <p:ph sz="half" idx="1"/>
          </p:nvPr>
        </p:nvGraphicFramePr>
        <p:xfrm>
          <a:off x="546383" y="1195979"/>
          <a:ext cx="5267765" cy="4466041"/>
        </p:xfrm>
        <a:graphic>
          <a:graphicData uri="http://schemas.openxmlformats.org/drawingml/2006/table">
            <a:tbl>
              <a:tblPr firstRow="1" bandRow="1">
                <a:tableStyleId>{5C22544A-7EE6-4342-B048-85BDC9FD1C3A}</a:tableStyleId>
              </a:tblPr>
              <a:tblGrid>
                <a:gridCol w="1053553">
                  <a:extLst>
                    <a:ext uri="{9D8B030D-6E8A-4147-A177-3AD203B41FA5}">
                      <a16:colId xmlns:a16="http://schemas.microsoft.com/office/drawing/2014/main" val="3475291889"/>
                    </a:ext>
                  </a:extLst>
                </a:gridCol>
                <a:gridCol w="1053553">
                  <a:extLst>
                    <a:ext uri="{9D8B030D-6E8A-4147-A177-3AD203B41FA5}">
                      <a16:colId xmlns:a16="http://schemas.microsoft.com/office/drawing/2014/main" val="2835163209"/>
                    </a:ext>
                  </a:extLst>
                </a:gridCol>
                <a:gridCol w="1053553">
                  <a:extLst>
                    <a:ext uri="{9D8B030D-6E8A-4147-A177-3AD203B41FA5}">
                      <a16:colId xmlns:a16="http://schemas.microsoft.com/office/drawing/2014/main" val="1435280409"/>
                    </a:ext>
                  </a:extLst>
                </a:gridCol>
                <a:gridCol w="1053553">
                  <a:extLst>
                    <a:ext uri="{9D8B030D-6E8A-4147-A177-3AD203B41FA5}">
                      <a16:colId xmlns:a16="http://schemas.microsoft.com/office/drawing/2014/main" val="3774369746"/>
                    </a:ext>
                  </a:extLst>
                </a:gridCol>
                <a:gridCol w="1053553">
                  <a:extLst>
                    <a:ext uri="{9D8B030D-6E8A-4147-A177-3AD203B41FA5}">
                      <a16:colId xmlns:a16="http://schemas.microsoft.com/office/drawing/2014/main" val="1980965007"/>
                    </a:ext>
                  </a:extLst>
                </a:gridCol>
              </a:tblGrid>
              <a:tr h="386801">
                <a:tc>
                  <a:txBody>
                    <a:bodyPr/>
                    <a:lstStyle/>
                    <a:p>
                      <a:pPr algn="ctr" fontAlgn="b"/>
                      <a:endParaRPr lang="en-US" sz="1200" b="0" i="0" u="none" strike="noStrike" dirty="0">
                        <a:effectLst/>
                        <a:latin typeface="Arial" panose="020B0604020202020204" pitchFamily="34" charset="0"/>
                      </a:endParaRPr>
                    </a:p>
                  </a:txBody>
                  <a:tcPr marL="9525" marR="9525" marT="9525" marB="0" anchor="ctr"/>
                </a:tc>
                <a:tc gridSpan="4">
                  <a:txBody>
                    <a:bodyPr/>
                    <a:lstStyle/>
                    <a:p>
                      <a:pPr algn="ctr" fontAlgn="b"/>
                      <a:r>
                        <a:rPr lang="en-US" sz="1200" b="0" i="0" u="none" strike="noStrike" dirty="0">
                          <a:effectLst/>
                          <a:latin typeface="Arial" panose="020B0604020202020204" pitchFamily="34" charset="0"/>
                        </a:rPr>
                        <a:t>Region</a:t>
                      </a:r>
                    </a:p>
                  </a:txBody>
                  <a:tcPr marL="9525" marR="9525" marT="9525" marB="0" anchor="ctr"/>
                </a:tc>
                <a:tc hMerge="1">
                  <a:txBody>
                    <a:bodyPr/>
                    <a:lstStyle/>
                    <a:p>
                      <a:pPr algn="l" fontAlgn="b"/>
                      <a:endParaRPr lang="en-US" sz="1000" b="0" i="0" u="none" strike="noStrike" dirty="0">
                        <a:effectLst/>
                        <a:latin typeface="Arial" panose="020B0604020202020204" pitchFamily="34" charset="0"/>
                      </a:endParaRPr>
                    </a:p>
                  </a:txBody>
                  <a:tcPr marL="9525" marR="9525" marT="9525" marB="0" anchor="b"/>
                </a:tc>
                <a:tc hMerge="1">
                  <a:txBody>
                    <a:bodyPr/>
                    <a:lstStyle/>
                    <a:p>
                      <a:pPr algn="l" fontAlgn="b"/>
                      <a:endParaRPr lang="en-US" sz="1000" b="0" i="0" u="none" strike="noStrike" dirty="0">
                        <a:effectLst/>
                        <a:latin typeface="Arial" panose="020B0604020202020204" pitchFamily="34" charset="0"/>
                      </a:endParaRPr>
                    </a:p>
                  </a:txBody>
                  <a:tcPr marL="9525" marR="9525" marT="9525" marB="0" anchor="b"/>
                </a:tc>
                <a:tc hMerge="1">
                  <a:txBody>
                    <a:bodyPr/>
                    <a:lstStyle/>
                    <a:p>
                      <a:pPr algn="l" fontAlgn="b"/>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85794437"/>
                  </a:ext>
                </a:extLst>
              </a:tr>
              <a:tr h="370840">
                <a:tc>
                  <a:txBody>
                    <a:bodyPr/>
                    <a:lstStyle/>
                    <a:p>
                      <a:pPr algn="ctr" fontAlgn="b"/>
                      <a:endParaRPr lang="en-US" sz="1200" b="0" i="0" u="none" strike="noStrike" dirty="0">
                        <a:effectLst/>
                        <a:latin typeface="Arial" panose="020B0604020202020204" pitchFamily="34" charset="0"/>
                      </a:endParaRPr>
                    </a:p>
                  </a:txBody>
                  <a:tcPr marL="9525" marR="9525" marT="9525" marB="0" anchor="ctr"/>
                </a:tc>
                <a:tc>
                  <a:txBody>
                    <a:bodyPr/>
                    <a:lstStyle/>
                    <a:p>
                      <a:pPr algn="ctr" fontAlgn="b"/>
                      <a:r>
                        <a:rPr lang="en-US" sz="1200" b="0" i="0" u="none" strike="noStrike" dirty="0">
                          <a:effectLst/>
                          <a:latin typeface="Arial" panose="020B0604020202020204" pitchFamily="34" charset="0"/>
                        </a:rPr>
                        <a:t>Northeast</a:t>
                      </a:r>
                    </a:p>
                  </a:txBody>
                  <a:tcPr marL="9525" marR="9525" marT="9525" marB="0" anchor="ctr"/>
                </a:tc>
                <a:tc>
                  <a:txBody>
                    <a:bodyPr/>
                    <a:lstStyle/>
                    <a:p>
                      <a:pPr algn="ctr" fontAlgn="b"/>
                      <a:r>
                        <a:rPr lang="en-US" sz="1200" b="0" i="0" u="none" strike="noStrike" dirty="0">
                          <a:effectLst/>
                          <a:latin typeface="Arial" panose="020B0604020202020204" pitchFamily="34" charset="0"/>
                        </a:rPr>
                        <a:t>Midwest</a:t>
                      </a:r>
                    </a:p>
                  </a:txBody>
                  <a:tcPr marL="9525" marR="9525" marT="9525" marB="0" anchor="ctr"/>
                </a:tc>
                <a:tc>
                  <a:txBody>
                    <a:bodyPr/>
                    <a:lstStyle/>
                    <a:p>
                      <a:pPr algn="ctr" fontAlgn="b"/>
                      <a:r>
                        <a:rPr lang="en-US" sz="1200" b="0" i="0" u="none" strike="noStrike" dirty="0">
                          <a:effectLst/>
                          <a:latin typeface="Arial" panose="020B0604020202020204" pitchFamily="34" charset="0"/>
                        </a:rPr>
                        <a:t>South</a:t>
                      </a:r>
                    </a:p>
                  </a:txBody>
                  <a:tcPr marL="9525" marR="9525" marT="9525" marB="0" anchor="ctr"/>
                </a:tc>
                <a:tc>
                  <a:txBody>
                    <a:bodyPr/>
                    <a:lstStyle/>
                    <a:p>
                      <a:pPr algn="ctr" fontAlgn="b"/>
                      <a:r>
                        <a:rPr lang="en-US" sz="1200" b="0" i="0" u="none" strike="noStrike" dirty="0">
                          <a:effectLst/>
                          <a:latin typeface="Arial" panose="020B0604020202020204" pitchFamily="34" charset="0"/>
                        </a:rPr>
                        <a:t>West</a:t>
                      </a:r>
                    </a:p>
                  </a:txBody>
                  <a:tcPr marL="9525" marR="9525" marT="9525" marB="0" anchor="ctr"/>
                </a:tc>
                <a:extLst>
                  <a:ext uri="{0D108BD9-81ED-4DB2-BD59-A6C34878D82A}">
                    <a16:rowId xmlns:a16="http://schemas.microsoft.com/office/drawing/2014/main" val="3494510953"/>
                  </a:ext>
                </a:extLst>
              </a:tr>
              <a:tr h="370840">
                <a:tc rowSpan="8">
                  <a:txBody>
                    <a:bodyPr/>
                    <a:lstStyle/>
                    <a:p>
                      <a:pPr algn="ctr" fontAlgn="b"/>
                      <a:r>
                        <a:rPr lang="en-US" sz="1200" b="0" i="0" u="none" strike="noStrike" dirty="0">
                          <a:effectLst/>
                          <a:latin typeface="Arial" panose="020B0604020202020204" pitchFamily="34" charset="0"/>
                        </a:rPr>
                        <a:t>State</a:t>
                      </a:r>
                    </a:p>
                    <a:p>
                      <a:pPr algn="ctr" fontAlgn="b"/>
                      <a:endParaRPr lang="en-US" sz="1200" b="0" i="0" u="none" strike="noStrike" dirty="0">
                        <a:effectLst/>
                        <a:latin typeface="Arial" panose="020B0604020202020204" pitchFamily="34" charset="0"/>
                      </a:endParaRPr>
                    </a:p>
                  </a:txBody>
                  <a:tcPr marL="9525" marR="9525" marT="9525" marB="0"/>
                </a:tc>
                <a:tc>
                  <a:txBody>
                    <a:bodyPr/>
                    <a:lstStyle/>
                    <a:p>
                      <a:pPr algn="ctr" fontAlgn="b"/>
                      <a:r>
                        <a:rPr lang="en-US" sz="1200" b="0" i="0" u="none" strike="noStrike" dirty="0">
                          <a:effectLst/>
                          <a:latin typeface="Arial" panose="020B0604020202020204" pitchFamily="34" charset="0"/>
                        </a:rPr>
                        <a:t>Connecticut</a:t>
                      </a:r>
                    </a:p>
                  </a:txBody>
                  <a:tcPr marL="7620" marR="7620" marT="7620" marB="0" anchor="ctr">
                    <a:solidFill>
                      <a:schemeClr val="accent2">
                        <a:lumMod val="75000"/>
                      </a:schemeClr>
                    </a:solidFill>
                  </a:tcPr>
                </a:tc>
                <a:tc>
                  <a:txBody>
                    <a:bodyPr/>
                    <a:lstStyle/>
                    <a:p>
                      <a:pPr algn="ctr" fontAlgn="b"/>
                      <a:r>
                        <a:rPr lang="en-US" sz="1200" b="0" i="0" u="none" strike="noStrike" dirty="0">
                          <a:effectLst/>
                          <a:latin typeface="Arial" panose="020B0604020202020204" pitchFamily="34" charset="0"/>
                        </a:rPr>
                        <a:t>Illinois</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Florida</a:t>
                      </a:r>
                    </a:p>
                  </a:txBody>
                  <a:tcPr marL="7620" marR="7620" marT="7620" marB="0" anchor="ctr">
                    <a:solidFill>
                      <a:schemeClr val="bg2">
                        <a:lumMod val="75000"/>
                      </a:schemeClr>
                    </a:solidFill>
                  </a:tcPr>
                </a:tc>
                <a:tc>
                  <a:txBody>
                    <a:bodyPr/>
                    <a:lstStyle/>
                    <a:p>
                      <a:pPr algn="ctr" fontAlgn="b"/>
                      <a:r>
                        <a:rPr lang="en-US" sz="1200" b="0" i="0" u="none" strike="noStrike" dirty="0">
                          <a:effectLst/>
                          <a:latin typeface="Arial" panose="020B0604020202020204" pitchFamily="34" charset="0"/>
                        </a:rPr>
                        <a:t>Arizona</a:t>
                      </a:r>
                    </a:p>
                  </a:txBody>
                  <a:tcPr marL="7620" marR="7620" marT="7620" marB="0" anchor="ctr">
                    <a:solidFill>
                      <a:schemeClr val="accent1"/>
                    </a:solidFill>
                  </a:tcPr>
                </a:tc>
                <a:extLst>
                  <a:ext uri="{0D108BD9-81ED-4DB2-BD59-A6C34878D82A}">
                    <a16:rowId xmlns:a16="http://schemas.microsoft.com/office/drawing/2014/main" val="1564795493"/>
                  </a:ext>
                </a:extLst>
              </a:tr>
              <a:tr h="370840">
                <a:tc vMerge="1">
                  <a:txBody>
                    <a:bodyPr/>
                    <a:lstStyle/>
                    <a:p>
                      <a:pPr algn="l" fontAlgn="b"/>
                      <a:endParaRPr lang="en-US" sz="1000" b="0" i="0" u="none" strike="noStrike" dirty="0">
                        <a:effectLst/>
                        <a:latin typeface="Arial" panose="020B0604020202020204" pitchFamily="34" charset="0"/>
                      </a:endParaRPr>
                    </a:p>
                  </a:txBody>
                  <a:tcPr marL="9525" marR="9525" marT="9525" marB="0" anchor="ctr"/>
                </a:tc>
                <a:tc>
                  <a:txBody>
                    <a:bodyPr/>
                    <a:lstStyle/>
                    <a:p>
                      <a:pPr algn="ctr" fontAlgn="b"/>
                      <a:r>
                        <a:rPr lang="en-US" sz="1200" b="0" i="0" u="none" strike="noStrike" dirty="0">
                          <a:effectLst/>
                          <a:latin typeface="Arial" panose="020B0604020202020204" pitchFamily="34" charset="0"/>
                        </a:rPr>
                        <a:t>Massachusetts</a:t>
                      </a:r>
                    </a:p>
                  </a:txBody>
                  <a:tcPr marL="7620" marR="7620" marT="7620" marB="0" anchor="ctr">
                    <a:solidFill>
                      <a:schemeClr val="accent2">
                        <a:lumMod val="75000"/>
                      </a:schemeClr>
                    </a:solidFill>
                  </a:tcPr>
                </a:tc>
                <a:tc>
                  <a:txBody>
                    <a:bodyPr/>
                    <a:lstStyle/>
                    <a:p>
                      <a:pPr algn="ctr" fontAlgn="b"/>
                      <a:r>
                        <a:rPr lang="en-US" sz="1200" b="0" i="0" u="none" strike="noStrike" dirty="0">
                          <a:effectLst/>
                          <a:latin typeface="Arial" panose="020B0604020202020204" pitchFamily="34" charset="0"/>
                        </a:rPr>
                        <a:t>Indiana</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Georgia</a:t>
                      </a:r>
                    </a:p>
                  </a:txBody>
                  <a:tcPr marL="7620" marR="7620" marT="7620" marB="0" anchor="ctr">
                    <a:solidFill>
                      <a:schemeClr val="bg2">
                        <a:lumMod val="75000"/>
                      </a:schemeClr>
                    </a:solidFill>
                  </a:tcPr>
                </a:tc>
                <a:tc>
                  <a:txBody>
                    <a:bodyPr/>
                    <a:lstStyle/>
                    <a:p>
                      <a:pPr algn="ctr" fontAlgn="b"/>
                      <a:r>
                        <a:rPr lang="en-US" sz="1200" b="0" i="0" u="none" strike="noStrike" dirty="0">
                          <a:effectLst/>
                          <a:latin typeface="Arial" panose="020B0604020202020204" pitchFamily="34" charset="0"/>
                        </a:rPr>
                        <a:t>California</a:t>
                      </a:r>
                    </a:p>
                  </a:txBody>
                  <a:tcPr marL="7620" marR="7620" marT="7620" marB="0" anchor="ctr">
                    <a:solidFill>
                      <a:schemeClr val="accent1"/>
                    </a:solidFill>
                  </a:tcPr>
                </a:tc>
                <a:extLst>
                  <a:ext uri="{0D108BD9-81ED-4DB2-BD59-A6C34878D82A}">
                    <a16:rowId xmlns:a16="http://schemas.microsoft.com/office/drawing/2014/main" val="1521122598"/>
                  </a:ext>
                </a:extLst>
              </a:tr>
              <a:tr h="370840">
                <a:tc vMerge="1">
                  <a:txBody>
                    <a:bodyPr/>
                    <a:lstStyle/>
                    <a:p>
                      <a:endParaRPr lang="en-US"/>
                    </a:p>
                  </a:txBody>
                  <a:tcPr/>
                </a:tc>
                <a:tc>
                  <a:txBody>
                    <a:bodyPr/>
                    <a:lstStyle/>
                    <a:p>
                      <a:pPr algn="ctr" fontAlgn="b"/>
                      <a:r>
                        <a:rPr lang="en-US" sz="1200" b="0" i="0" u="none" strike="noStrike" dirty="0">
                          <a:effectLst/>
                          <a:latin typeface="Arial" panose="020B0604020202020204" pitchFamily="34" charset="0"/>
                        </a:rPr>
                        <a:t>New York</a:t>
                      </a:r>
                    </a:p>
                  </a:txBody>
                  <a:tcPr marL="7620" marR="7620" marT="7620" marB="0" anchor="ctr">
                    <a:solidFill>
                      <a:schemeClr val="accent2">
                        <a:lumMod val="75000"/>
                      </a:schemeClr>
                    </a:solidFill>
                  </a:tcPr>
                </a:tc>
                <a:tc>
                  <a:txBody>
                    <a:bodyPr/>
                    <a:lstStyle/>
                    <a:p>
                      <a:pPr algn="ctr" fontAlgn="b"/>
                      <a:r>
                        <a:rPr lang="en-US" sz="1200" b="0" i="0" u="none" strike="noStrike" dirty="0">
                          <a:effectLst/>
                          <a:latin typeface="Arial" panose="020B0604020202020204" pitchFamily="34" charset="0"/>
                        </a:rPr>
                        <a:t>Michigan</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Maryland</a:t>
                      </a:r>
                    </a:p>
                  </a:txBody>
                  <a:tcPr marL="7620" marR="7620" marT="7620" marB="0" anchor="ctr">
                    <a:solidFill>
                      <a:schemeClr val="bg2">
                        <a:lumMod val="75000"/>
                      </a:schemeClr>
                    </a:solidFill>
                  </a:tcPr>
                </a:tc>
                <a:tc>
                  <a:txBody>
                    <a:bodyPr/>
                    <a:lstStyle/>
                    <a:p>
                      <a:pPr algn="ctr" fontAlgn="b"/>
                      <a:r>
                        <a:rPr lang="en-US" sz="1200" b="0" i="0" u="none" strike="noStrike" dirty="0">
                          <a:effectLst/>
                          <a:latin typeface="Arial" panose="020B0604020202020204" pitchFamily="34" charset="0"/>
                        </a:rPr>
                        <a:t>Colorado</a:t>
                      </a:r>
                    </a:p>
                  </a:txBody>
                  <a:tcPr marL="7620" marR="7620" marT="7620" marB="0" anchor="ctr">
                    <a:solidFill>
                      <a:schemeClr val="accent1"/>
                    </a:solidFill>
                  </a:tcPr>
                </a:tc>
                <a:extLst>
                  <a:ext uri="{0D108BD9-81ED-4DB2-BD59-A6C34878D82A}">
                    <a16:rowId xmlns:a16="http://schemas.microsoft.com/office/drawing/2014/main" val="1330942612"/>
                  </a:ext>
                </a:extLst>
              </a:tr>
              <a:tr h="370840">
                <a:tc vMerge="1">
                  <a:txBody>
                    <a:bodyPr/>
                    <a:lstStyle/>
                    <a:p>
                      <a:pPr algn="l" fontAlgn="b"/>
                      <a:endParaRPr lang="en-US" sz="1000" b="0" i="0" u="none" strike="noStrike" dirty="0">
                        <a:effectLst/>
                        <a:latin typeface="Arial" panose="020B0604020202020204" pitchFamily="34" charset="0"/>
                      </a:endParaRPr>
                    </a:p>
                  </a:txBody>
                  <a:tcPr marL="9525" marR="9525" marT="9525" marB="0" anchor="ctr"/>
                </a:tc>
                <a:tc>
                  <a:txBody>
                    <a:bodyPr/>
                    <a:lstStyle/>
                    <a:p>
                      <a:pPr algn="ctr" fontAlgn="b"/>
                      <a:r>
                        <a:rPr lang="en-US" sz="1200" b="0" i="0" u="none" strike="noStrike" dirty="0">
                          <a:effectLst/>
                          <a:latin typeface="Arial" panose="020B0604020202020204" pitchFamily="34" charset="0"/>
                        </a:rPr>
                        <a:t>New Jersey</a:t>
                      </a:r>
                    </a:p>
                  </a:txBody>
                  <a:tcPr marL="7620" marR="7620" marT="7620" marB="0" anchor="ctr">
                    <a:solidFill>
                      <a:schemeClr val="accent2">
                        <a:lumMod val="75000"/>
                      </a:schemeClr>
                    </a:solidFill>
                  </a:tcPr>
                </a:tc>
                <a:tc>
                  <a:txBody>
                    <a:bodyPr/>
                    <a:lstStyle/>
                    <a:p>
                      <a:pPr algn="ctr" fontAlgn="b"/>
                      <a:r>
                        <a:rPr lang="en-US" sz="1200" b="0" i="0" u="none" strike="noStrike" dirty="0">
                          <a:effectLst/>
                          <a:latin typeface="Arial" panose="020B0604020202020204" pitchFamily="34" charset="0"/>
                        </a:rPr>
                        <a:t>Minnesota</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North Carolina</a:t>
                      </a:r>
                    </a:p>
                  </a:txBody>
                  <a:tcPr marL="7620" marR="7620" marT="7620" marB="0" anchor="ctr">
                    <a:solidFill>
                      <a:schemeClr val="bg2">
                        <a:lumMod val="75000"/>
                      </a:schemeClr>
                    </a:solidFill>
                  </a:tcPr>
                </a:tc>
                <a:tc>
                  <a:txBody>
                    <a:bodyPr/>
                    <a:lstStyle/>
                    <a:p>
                      <a:pPr algn="ctr" fontAlgn="b"/>
                      <a:r>
                        <a:rPr lang="en-US" sz="1200" b="0" i="0" u="none" strike="noStrike" dirty="0">
                          <a:effectLst/>
                          <a:latin typeface="Arial" panose="020B0604020202020204" pitchFamily="34" charset="0"/>
                        </a:rPr>
                        <a:t>Nevada</a:t>
                      </a:r>
                    </a:p>
                  </a:txBody>
                  <a:tcPr marL="7620" marR="7620" marT="7620" marB="0" anchor="ctr">
                    <a:solidFill>
                      <a:schemeClr val="accent1"/>
                    </a:solidFill>
                  </a:tcPr>
                </a:tc>
                <a:extLst>
                  <a:ext uri="{0D108BD9-81ED-4DB2-BD59-A6C34878D82A}">
                    <a16:rowId xmlns:a16="http://schemas.microsoft.com/office/drawing/2014/main" val="3231505852"/>
                  </a:ext>
                </a:extLst>
              </a:tr>
              <a:tr h="370840">
                <a:tc vMerge="1">
                  <a:txBody>
                    <a:bodyPr/>
                    <a:lstStyle/>
                    <a:p>
                      <a:pPr algn="l" fontAlgn="b"/>
                      <a:endParaRPr lang="en-US" sz="1000" b="0" i="0" u="none" strike="noStrike" dirty="0">
                        <a:effectLst/>
                        <a:latin typeface="Arial" panose="020B0604020202020204" pitchFamily="34" charset="0"/>
                      </a:endParaRPr>
                    </a:p>
                  </a:txBody>
                  <a:tcPr marL="9525" marR="9525" marT="9525" marB="0" anchor="ctr"/>
                </a:tc>
                <a:tc>
                  <a:txBody>
                    <a:bodyPr/>
                    <a:lstStyle/>
                    <a:p>
                      <a:pPr algn="ctr" fontAlgn="b"/>
                      <a:r>
                        <a:rPr lang="en-US" sz="1200" b="0" i="0" u="none" strike="noStrike" dirty="0">
                          <a:effectLst/>
                          <a:latin typeface="Arial" panose="020B0604020202020204" pitchFamily="34" charset="0"/>
                        </a:rPr>
                        <a:t>Pennsylvania</a:t>
                      </a:r>
                    </a:p>
                  </a:txBody>
                  <a:tcPr marL="7620" marR="7620" marT="7620" marB="0" anchor="ctr">
                    <a:solidFill>
                      <a:schemeClr val="accent2">
                        <a:lumMod val="75000"/>
                      </a:schemeClr>
                    </a:solidFill>
                  </a:tcPr>
                </a:tc>
                <a:tc>
                  <a:txBody>
                    <a:bodyPr/>
                    <a:lstStyle/>
                    <a:p>
                      <a:pPr algn="ctr" fontAlgn="b"/>
                      <a:r>
                        <a:rPr lang="en-US" sz="1200" b="0" i="0" u="none" strike="noStrike" dirty="0">
                          <a:effectLst/>
                          <a:latin typeface="Arial" panose="020B0604020202020204" pitchFamily="34" charset="0"/>
                        </a:rPr>
                        <a:t>Missouri</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South Carolina</a:t>
                      </a:r>
                    </a:p>
                  </a:txBody>
                  <a:tcPr marL="7620" marR="7620" marT="7620" marB="0" anchor="ctr">
                    <a:solidFill>
                      <a:schemeClr val="bg2">
                        <a:lumMod val="75000"/>
                      </a:schemeClr>
                    </a:solidFill>
                  </a:tcPr>
                </a:tc>
                <a:tc>
                  <a:txBody>
                    <a:bodyPr/>
                    <a:lstStyle/>
                    <a:p>
                      <a:pPr algn="ctr" fontAlgn="b"/>
                      <a:r>
                        <a:rPr lang="en-US" sz="1200" b="0" i="0" u="none" strike="noStrike" dirty="0">
                          <a:effectLst/>
                          <a:latin typeface="Arial" panose="020B0604020202020204" pitchFamily="34" charset="0"/>
                        </a:rPr>
                        <a:t>Oregon</a:t>
                      </a:r>
                    </a:p>
                  </a:txBody>
                  <a:tcPr marL="9525" marR="9525" marT="9525" marB="0" anchor="ctr">
                    <a:solidFill>
                      <a:schemeClr val="accent1"/>
                    </a:solidFill>
                  </a:tcPr>
                </a:tc>
                <a:extLst>
                  <a:ext uri="{0D108BD9-81ED-4DB2-BD59-A6C34878D82A}">
                    <a16:rowId xmlns:a16="http://schemas.microsoft.com/office/drawing/2014/main" val="452884136"/>
                  </a:ext>
                </a:extLst>
              </a:tr>
              <a:tr h="370840">
                <a:tc vMerge="1">
                  <a:txBody>
                    <a:bodyPr/>
                    <a:lstStyle/>
                    <a:p>
                      <a:pPr algn="l" fontAlgn="b"/>
                      <a:endParaRPr lang="en-US" sz="1000" b="0" i="0" u="none" strike="noStrike" dirty="0">
                        <a:effectLst/>
                        <a:latin typeface="Arial" panose="020B0604020202020204" pitchFamily="34" charset="0"/>
                      </a:endParaRPr>
                    </a:p>
                  </a:txBody>
                  <a:tcPr marL="9525" marR="9525" marT="9525" marB="0" anchor="ctr"/>
                </a:tc>
                <a:tc rowSpan="3">
                  <a:txBody>
                    <a:bodyPr/>
                    <a:lstStyle/>
                    <a:p>
                      <a:pPr algn="ctr" fontAlgn="b"/>
                      <a:endParaRPr lang="en-US" sz="1200" b="0" i="0" u="none" strike="noStrike" dirty="0">
                        <a:effectLst/>
                        <a:latin typeface="Arial" panose="020B0604020202020204" pitchFamily="34" charset="0"/>
                      </a:endParaRPr>
                    </a:p>
                  </a:txBody>
                  <a:tcPr marL="9525" marR="9525" marT="9525" marB="0" anchor="ctr">
                    <a:solidFill>
                      <a:schemeClr val="tx1"/>
                    </a:solidFill>
                  </a:tcPr>
                </a:tc>
                <a:tc>
                  <a:txBody>
                    <a:bodyPr/>
                    <a:lstStyle/>
                    <a:p>
                      <a:pPr algn="ctr" fontAlgn="b"/>
                      <a:r>
                        <a:rPr lang="en-US" sz="1200" b="0" i="0" u="none" strike="noStrike" dirty="0">
                          <a:effectLst/>
                          <a:latin typeface="Arial" panose="020B0604020202020204" pitchFamily="34" charset="0"/>
                        </a:rPr>
                        <a:t>Ohio</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Tennessee</a:t>
                      </a:r>
                    </a:p>
                  </a:txBody>
                  <a:tcPr marL="7620" marR="7620" marT="7620" marB="0" anchor="ctr">
                    <a:solidFill>
                      <a:schemeClr val="bg2">
                        <a:lumMod val="75000"/>
                      </a:schemeClr>
                    </a:solidFill>
                  </a:tcPr>
                </a:tc>
                <a:tc>
                  <a:txBody>
                    <a:bodyPr/>
                    <a:lstStyle/>
                    <a:p>
                      <a:pPr algn="ctr" fontAlgn="b"/>
                      <a:r>
                        <a:rPr lang="en-US" sz="1200" b="0" i="0" u="none" strike="noStrike" dirty="0">
                          <a:effectLst/>
                          <a:latin typeface="Arial" panose="020B0604020202020204" pitchFamily="34" charset="0"/>
                        </a:rPr>
                        <a:t>Washington</a:t>
                      </a:r>
                    </a:p>
                  </a:txBody>
                  <a:tcPr marL="9525" marR="9525" marT="9525" marB="0" anchor="ctr">
                    <a:solidFill>
                      <a:schemeClr val="accent1"/>
                    </a:solidFill>
                  </a:tcPr>
                </a:tc>
                <a:extLst>
                  <a:ext uri="{0D108BD9-81ED-4DB2-BD59-A6C34878D82A}">
                    <a16:rowId xmlns:a16="http://schemas.microsoft.com/office/drawing/2014/main" val="603808613"/>
                  </a:ext>
                </a:extLst>
              </a:tr>
              <a:tr h="370840">
                <a:tc vMerge="1">
                  <a:txBody>
                    <a:bodyPr/>
                    <a:lstStyle/>
                    <a:p>
                      <a:pPr algn="l" fontAlgn="b"/>
                      <a:endParaRPr lang="en-US" sz="1000" b="0" i="0" u="none" strike="noStrike" dirty="0">
                        <a:effectLst/>
                        <a:latin typeface="Arial" panose="020B0604020202020204" pitchFamily="34" charset="0"/>
                      </a:endParaRPr>
                    </a:p>
                  </a:txBody>
                  <a:tcPr marL="9525" marR="9525" marT="9525" marB="0" anchor="ctr"/>
                </a:tc>
                <a:tc vMerge="1">
                  <a:txBody>
                    <a:bodyPr/>
                    <a:lstStyle/>
                    <a:p>
                      <a:pPr algn="ctr" fontAlgn="b"/>
                      <a:endParaRPr lang="en-US" sz="1200" b="0" i="0" u="none" strike="noStrike" dirty="0">
                        <a:effectLst/>
                        <a:latin typeface="Arial" panose="020B0604020202020204" pitchFamily="34" charset="0"/>
                      </a:endParaRPr>
                    </a:p>
                  </a:txBody>
                  <a:tcPr marL="9525" marR="9525" marT="9525" marB="0" anchor="ctr">
                    <a:solidFill>
                      <a:schemeClr val="tx1"/>
                    </a:solidFill>
                  </a:tcPr>
                </a:tc>
                <a:tc>
                  <a:txBody>
                    <a:bodyPr/>
                    <a:lstStyle/>
                    <a:p>
                      <a:pPr algn="ctr" fontAlgn="b"/>
                      <a:r>
                        <a:rPr lang="en-US" sz="1200" b="0" i="0" u="none" strike="noStrike" dirty="0">
                          <a:effectLst/>
                          <a:latin typeface="Arial" panose="020B0604020202020204" pitchFamily="34" charset="0"/>
                        </a:rPr>
                        <a:t>Wisconsin</a:t>
                      </a:r>
                    </a:p>
                  </a:txBody>
                  <a:tcPr marL="7620" marR="7620" marT="7620" marB="0" anchor="ctr">
                    <a:solidFill>
                      <a:schemeClr val="accent6"/>
                    </a:solidFill>
                  </a:tcPr>
                </a:tc>
                <a:tc>
                  <a:txBody>
                    <a:bodyPr/>
                    <a:lstStyle/>
                    <a:p>
                      <a:pPr algn="ctr" fontAlgn="b"/>
                      <a:r>
                        <a:rPr lang="en-US" sz="1200" b="0" i="0" u="none" strike="noStrike" dirty="0">
                          <a:effectLst/>
                          <a:latin typeface="Arial" panose="020B0604020202020204" pitchFamily="34" charset="0"/>
                        </a:rPr>
                        <a:t>Texas</a:t>
                      </a:r>
                    </a:p>
                  </a:txBody>
                  <a:tcPr marL="7620" marR="7620" marT="7620" marB="0" anchor="ctr">
                    <a:solidFill>
                      <a:schemeClr val="bg2">
                        <a:lumMod val="75000"/>
                      </a:schemeClr>
                    </a:solidFill>
                  </a:tcPr>
                </a:tc>
                <a:tc rowSpan="2">
                  <a:txBody>
                    <a:bodyPr/>
                    <a:lstStyle/>
                    <a:p>
                      <a:pPr algn="ctr" fontAlgn="b"/>
                      <a:endParaRPr lang="en-US" sz="1200" b="0" i="0" u="none" strike="noStrike" dirty="0">
                        <a:effectLst/>
                        <a:latin typeface="Arial" panose="020B0604020202020204" pitchFamily="34" charset="0"/>
                      </a:endParaRPr>
                    </a:p>
                  </a:txBody>
                  <a:tcPr marL="9525" marR="9525" marT="9525" marB="0" anchor="ctr">
                    <a:solidFill>
                      <a:schemeClr val="tx1"/>
                    </a:solidFill>
                  </a:tcPr>
                </a:tc>
                <a:extLst>
                  <a:ext uri="{0D108BD9-81ED-4DB2-BD59-A6C34878D82A}">
                    <a16:rowId xmlns:a16="http://schemas.microsoft.com/office/drawing/2014/main" val="3685641155"/>
                  </a:ext>
                </a:extLst>
              </a:tr>
              <a:tr h="370840">
                <a:tc vMerge="1">
                  <a:txBody>
                    <a:bodyPr/>
                    <a:lstStyle/>
                    <a:p>
                      <a:pPr algn="l" fontAlgn="b"/>
                      <a:endParaRPr lang="en-US" sz="1000" b="0" i="0" u="none" strike="noStrike" dirty="0">
                        <a:effectLst/>
                        <a:latin typeface="Arial" panose="020B0604020202020204" pitchFamily="34" charset="0"/>
                      </a:endParaRPr>
                    </a:p>
                  </a:txBody>
                  <a:tcPr marL="9525" marR="9525" marT="9525" marB="0" anchor="ctr"/>
                </a:tc>
                <a:tc vMerge="1">
                  <a:txBody>
                    <a:bodyPr/>
                    <a:lstStyle/>
                    <a:p>
                      <a:pPr algn="ctr" fontAlgn="b"/>
                      <a:endParaRPr lang="en-US" sz="1200" b="0" i="0" u="none" strike="noStrike" dirty="0">
                        <a:effectLst/>
                        <a:latin typeface="Arial" panose="020B0604020202020204" pitchFamily="34" charset="0"/>
                      </a:endParaRPr>
                    </a:p>
                  </a:txBody>
                  <a:tcPr marL="9525" marR="9525" marT="9525" marB="0" anchor="ctr">
                    <a:solidFill>
                      <a:schemeClr val="tx1"/>
                    </a:solidFill>
                  </a:tcPr>
                </a:tc>
                <a:tc>
                  <a:txBody>
                    <a:bodyPr/>
                    <a:lstStyle/>
                    <a:p>
                      <a:pPr algn="ctr" fontAlgn="b"/>
                      <a:endParaRPr lang="en-US" sz="1200" b="0" i="0" u="none" strike="noStrike" dirty="0">
                        <a:effectLst/>
                        <a:latin typeface="Arial" panose="020B0604020202020204" pitchFamily="34" charset="0"/>
                      </a:endParaRPr>
                    </a:p>
                  </a:txBody>
                  <a:tcPr marL="7620" marR="7620" marT="7620" marB="0" anchor="ctr">
                    <a:solidFill>
                      <a:schemeClr val="tx1"/>
                    </a:solidFill>
                  </a:tcPr>
                </a:tc>
                <a:tc>
                  <a:txBody>
                    <a:bodyPr/>
                    <a:lstStyle/>
                    <a:p>
                      <a:pPr algn="ctr" fontAlgn="b"/>
                      <a:r>
                        <a:rPr lang="en-US" sz="1200" b="0" i="0" u="none" strike="noStrike" dirty="0">
                          <a:effectLst/>
                          <a:latin typeface="Arial" panose="020B0604020202020204" pitchFamily="34" charset="0"/>
                        </a:rPr>
                        <a:t>Virginia</a:t>
                      </a:r>
                    </a:p>
                  </a:txBody>
                  <a:tcPr marL="7620" marR="7620" marT="7620" marB="0" anchor="ctr">
                    <a:solidFill>
                      <a:schemeClr val="bg2">
                        <a:lumMod val="75000"/>
                      </a:schemeClr>
                    </a:solidFill>
                  </a:tcPr>
                </a:tc>
                <a:tc vMerge="1">
                  <a:txBody>
                    <a:bodyPr/>
                    <a:lstStyle/>
                    <a:p>
                      <a:pPr algn="ctr" fontAlgn="b"/>
                      <a:endParaRPr lang="en-US" sz="1200" b="0" i="0" u="none" strike="noStrike" dirty="0">
                        <a:effectLst/>
                        <a:latin typeface="Arial" panose="020B0604020202020204" pitchFamily="34" charset="0"/>
                      </a:endParaRPr>
                    </a:p>
                  </a:txBody>
                  <a:tcPr marL="9525" marR="9525" marT="9525" marB="0" anchor="ctr">
                    <a:solidFill>
                      <a:schemeClr val="tx1"/>
                    </a:solidFill>
                  </a:tcPr>
                </a:tc>
                <a:extLst>
                  <a:ext uri="{0D108BD9-81ED-4DB2-BD59-A6C34878D82A}">
                    <a16:rowId xmlns:a16="http://schemas.microsoft.com/office/drawing/2014/main" val="4274209707"/>
                  </a:ext>
                </a:extLst>
              </a:tr>
              <a:tr h="370840">
                <a:tc>
                  <a:txBody>
                    <a:bodyPr/>
                    <a:lstStyle/>
                    <a:p>
                      <a:pPr algn="ctr" fontAlgn="b"/>
                      <a:r>
                        <a:rPr lang="en-US" sz="1200" b="0" i="0" u="none" strike="noStrike" dirty="0">
                          <a:effectLst/>
                          <a:latin typeface="Arial" panose="020B0604020202020204" pitchFamily="34" charset="0"/>
                        </a:rPr>
                        <a:t>Allocated</a:t>
                      </a:r>
                    </a:p>
                  </a:txBody>
                  <a:tcPr marL="9525" marR="9525" marT="9525" marB="0" anchor="ctr"/>
                </a:tc>
                <a:tc>
                  <a:txBody>
                    <a:bodyPr/>
                    <a:lstStyle/>
                    <a:p>
                      <a:pPr algn="ctr" fontAlgn="b"/>
                      <a:r>
                        <a:rPr lang="en-US" sz="1200" b="0" i="0" u="none" strike="noStrike" dirty="0">
                          <a:effectLst/>
                          <a:latin typeface="Arial" panose="020B0604020202020204" pitchFamily="34" charset="0"/>
                        </a:rPr>
                        <a:t>5</a:t>
                      </a:r>
                    </a:p>
                  </a:txBody>
                  <a:tcPr marL="9525" marR="9525" marT="9525" marB="0" anchor="ctr"/>
                </a:tc>
                <a:tc>
                  <a:txBody>
                    <a:bodyPr/>
                    <a:lstStyle/>
                    <a:p>
                      <a:pPr algn="ctr" fontAlgn="b"/>
                      <a:r>
                        <a:rPr lang="en-US" sz="1200" b="0" i="0" u="none" strike="noStrike" dirty="0">
                          <a:effectLst/>
                          <a:latin typeface="Arial" panose="020B0604020202020204" pitchFamily="34" charset="0"/>
                        </a:rPr>
                        <a:t>7</a:t>
                      </a:r>
                    </a:p>
                  </a:txBody>
                  <a:tcPr marL="9525" marR="9525" marT="9525" marB="0" anchor="ctr"/>
                </a:tc>
                <a:tc>
                  <a:txBody>
                    <a:bodyPr/>
                    <a:lstStyle/>
                    <a:p>
                      <a:pPr algn="ctr" fontAlgn="b"/>
                      <a:r>
                        <a:rPr lang="en-US" sz="1200" b="0" i="0" u="none" strike="noStrike" dirty="0">
                          <a:effectLst/>
                          <a:latin typeface="Arial" panose="020B0604020202020204" pitchFamily="34" charset="0"/>
                        </a:rPr>
                        <a:t>8</a:t>
                      </a:r>
                    </a:p>
                  </a:txBody>
                  <a:tcPr marL="9525" marR="9525" marT="9525" marB="0" anchor="ctr"/>
                </a:tc>
                <a:tc>
                  <a:txBody>
                    <a:bodyPr/>
                    <a:lstStyle/>
                    <a:p>
                      <a:pPr algn="ctr" fontAlgn="b"/>
                      <a:r>
                        <a:rPr lang="en-US" sz="1200" b="0" i="0" u="none" strike="noStrike" dirty="0">
                          <a:effectLst/>
                          <a:latin typeface="Arial" panose="020B0604020202020204" pitchFamily="34" charset="0"/>
                        </a:rPr>
                        <a:t>6</a:t>
                      </a:r>
                    </a:p>
                  </a:txBody>
                  <a:tcPr marL="9525" marR="9525" marT="9525" marB="0" anchor="ctr"/>
                </a:tc>
                <a:extLst>
                  <a:ext uri="{0D108BD9-81ED-4DB2-BD59-A6C34878D82A}">
                    <a16:rowId xmlns:a16="http://schemas.microsoft.com/office/drawing/2014/main" val="1284571752"/>
                  </a:ext>
                </a:extLst>
              </a:tr>
              <a:tr h="370840">
                <a:tc>
                  <a:txBody>
                    <a:bodyPr/>
                    <a:lstStyle/>
                    <a:p>
                      <a:pPr algn="ctr" fontAlgn="b"/>
                      <a:r>
                        <a:rPr lang="en-US" sz="1200" b="0" i="0" u="none" strike="noStrike" dirty="0">
                          <a:effectLst/>
                          <a:latin typeface="Arial" panose="020B0604020202020204" pitchFamily="34" charset="0"/>
                        </a:rPr>
                        <a:t>Total</a:t>
                      </a:r>
                    </a:p>
                  </a:txBody>
                  <a:tcPr marL="9525" marR="9525" marT="9525" marB="0" anchor="ctr"/>
                </a:tc>
                <a:tc>
                  <a:txBody>
                    <a:bodyPr/>
                    <a:lstStyle/>
                    <a:p>
                      <a:pPr algn="ctr" fontAlgn="b"/>
                      <a:r>
                        <a:rPr lang="en-US" sz="1200" b="0" i="0" u="none" strike="noStrike" dirty="0">
                          <a:effectLst/>
                          <a:latin typeface="Arial" panose="020B0604020202020204" pitchFamily="34" charset="0"/>
                        </a:rPr>
                        <a:t>9</a:t>
                      </a:r>
                    </a:p>
                  </a:txBody>
                  <a:tcPr marL="9525" marR="9525" marT="9525" marB="0" anchor="ctr"/>
                </a:tc>
                <a:tc>
                  <a:txBody>
                    <a:bodyPr/>
                    <a:lstStyle/>
                    <a:p>
                      <a:pPr algn="ctr" fontAlgn="b"/>
                      <a:r>
                        <a:rPr lang="en-US" sz="1200" b="0" i="0" u="none" strike="noStrike" dirty="0">
                          <a:effectLst/>
                          <a:latin typeface="Arial" panose="020B0604020202020204" pitchFamily="34" charset="0"/>
                        </a:rPr>
                        <a:t>12</a:t>
                      </a:r>
                    </a:p>
                  </a:txBody>
                  <a:tcPr marL="9525" marR="9525" marT="9525" marB="0" anchor="ctr"/>
                </a:tc>
                <a:tc>
                  <a:txBody>
                    <a:bodyPr/>
                    <a:lstStyle/>
                    <a:p>
                      <a:pPr algn="ctr" fontAlgn="b"/>
                      <a:r>
                        <a:rPr lang="en-US" sz="1200" b="0" i="0" u="none" strike="noStrike" dirty="0">
                          <a:effectLst/>
                          <a:latin typeface="Arial" panose="020B0604020202020204" pitchFamily="34" charset="0"/>
                        </a:rPr>
                        <a:t>16</a:t>
                      </a:r>
                    </a:p>
                  </a:txBody>
                  <a:tcPr marL="9525" marR="9525" marT="9525" marB="0" anchor="ctr"/>
                </a:tc>
                <a:tc>
                  <a:txBody>
                    <a:bodyPr/>
                    <a:lstStyle/>
                    <a:p>
                      <a:pPr algn="ctr" fontAlgn="b"/>
                      <a:r>
                        <a:rPr lang="en-US" sz="1200" b="0" i="0" u="none" strike="noStrike" dirty="0">
                          <a:effectLst/>
                          <a:latin typeface="Arial" panose="020B0604020202020204" pitchFamily="34" charset="0"/>
                        </a:rPr>
                        <a:t>13</a:t>
                      </a:r>
                    </a:p>
                  </a:txBody>
                  <a:tcPr marL="9525" marR="9525" marT="9525" marB="0" anchor="ctr"/>
                </a:tc>
                <a:extLst>
                  <a:ext uri="{0D108BD9-81ED-4DB2-BD59-A6C34878D82A}">
                    <a16:rowId xmlns:a16="http://schemas.microsoft.com/office/drawing/2014/main" val="3344676184"/>
                  </a:ext>
                </a:extLst>
              </a:tr>
            </a:tbl>
          </a:graphicData>
        </a:graphic>
      </p:graphicFrame>
      <p:sp>
        <p:nvSpPr>
          <p:cNvPr id="5" name="Rectangle 4">
            <a:extLst>
              <a:ext uri="{FF2B5EF4-FFF2-40B4-BE49-F238E27FC236}">
                <a16:creationId xmlns:a16="http://schemas.microsoft.com/office/drawing/2014/main" id="{886A43FA-06BD-49F9-9C50-96B931853819}"/>
              </a:ext>
            </a:extLst>
          </p:cNvPr>
          <p:cNvSpPr/>
          <p:nvPr/>
        </p:nvSpPr>
        <p:spPr>
          <a:xfrm>
            <a:off x="10366284" y="6092030"/>
            <a:ext cx="302004" cy="27683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28B272D-C619-4000-8B0C-AA0F2D732C58}"/>
              </a:ext>
            </a:extLst>
          </p:cNvPr>
          <p:cNvSpPr/>
          <p:nvPr/>
        </p:nvSpPr>
        <p:spPr>
          <a:xfrm>
            <a:off x="10366284" y="5705689"/>
            <a:ext cx="302004" cy="27683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227A842-B180-4277-B42A-0847150BABAE}"/>
              </a:ext>
            </a:extLst>
          </p:cNvPr>
          <p:cNvSpPr/>
          <p:nvPr/>
        </p:nvSpPr>
        <p:spPr>
          <a:xfrm>
            <a:off x="9780453" y="5705689"/>
            <a:ext cx="302004" cy="27683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E90F661-B48B-4008-8CC8-9112BC3B2D5C}"/>
              </a:ext>
            </a:extLst>
          </p:cNvPr>
          <p:cNvSpPr/>
          <p:nvPr/>
        </p:nvSpPr>
        <p:spPr>
          <a:xfrm>
            <a:off x="9780453" y="6092030"/>
            <a:ext cx="302004" cy="27683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D8CC8F1-39D0-4E9B-83FC-7F3CAC053720}"/>
              </a:ext>
            </a:extLst>
          </p:cNvPr>
          <p:cNvSpPr/>
          <p:nvPr/>
        </p:nvSpPr>
        <p:spPr>
          <a:xfrm>
            <a:off x="9194622" y="5705689"/>
            <a:ext cx="302004" cy="27683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5DA54B9-6039-4540-BD76-A27F0A01A779}"/>
              </a:ext>
            </a:extLst>
          </p:cNvPr>
          <p:cNvSpPr/>
          <p:nvPr/>
        </p:nvSpPr>
        <p:spPr>
          <a:xfrm>
            <a:off x="9194622" y="6092030"/>
            <a:ext cx="302004" cy="27683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F14114-9BE7-44BC-A5D7-C0050F9DCAD6}"/>
              </a:ext>
            </a:extLst>
          </p:cNvPr>
          <p:cNvSpPr/>
          <p:nvPr/>
        </p:nvSpPr>
        <p:spPr>
          <a:xfrm>
            <a:off x="8599703" y="5705689"/>
            <a:ext cx="302004" cy="2768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DE4F1A7-4730-44D8-A940-13816E644123}"/>
              </a:ext>
            </a:extLst>
          </p:cNvPr>
          <p:cNvSpPr/>
          <p:nvPr/>
        </p:nvSpPr>
        <p:spPr>
          <a:xfrm>
            <a:off x="8608791" y="6092030"/>
            <a:ext cx="302004" cy="276837"/>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FC7FD0F-2F26-4ADC-B21C-6420D1D54AC4}"/>
              </a:ext>
            </a:extLst>
          </p:cNvPr>
          <p:cNvSpPr txBox="1"/>
          <p:nvPr/>
        </p:nvSpPr>
        <p:spPr>
          <a:xfrm>
            <a:off x="6723636" y="5722698"/>
            <a:ext cx="1153073" cy="369332"/>
          </a:xfrm>
          <a:prstGeom prst="rect">
            <a:avLst/>
          </a:prstGeom>
          <a:noFill/>
        </p:spPr>
        <p:txBody>
          <a:bodyPr wrap="none" rtlCol="0">
            <a:spAutoFit/>
          </a:bodyPr>
          <a:lstStyle/>
          <a:p>
            <a:r>
              <a:rPr lang="en-US" dirty="0"/>
              <a:t>Direct Use</a:t>
            </a:r>
          </a:p>
        </p:txBody>
      </p:sp>
      <p:sp>
        <p:nvSpPr>
          <p:cNvPr id="15" name="TextBox 14">
            <a:extLst>
              <a:ext uri="{FF2B5EF4-FFF2-40B4-BE49-F238E27FC236}">
                <a16:creationId xmlns:a16="http://schemas.microsoft.com/office/drawing/2014/main" id="{82C3F0BC-24C8-4FA9-86B7-99BEAB0C70CF}"/>
              </a:ext>
            </a:extLst>
          </p:cNvPr>
          <p:cNvSpPr txBox="1"/>
          <p:nvPr/>
        </p:nvSpPr>
        <p:spPr>
          <a:xfrm>
            <a:off x="6740733" y="6017473"/>
            <a:ext cx="1858970" cy="369332"/>
          </a:xfrm>
          <a:prstGeom prst="rect">
            <a:avLst/>
          </a:prstGeom>
          <a:noFill/>
        </p:spPr>
        <p:txBody>
          <a:bodyPr wrap="none" rtlCol="0">
            <a:spAutoFit/>
          </a:bodyPr>
          <a:lstStyle/>
          <a:p>
            <a:r>
              <a:rPr lang="en-US" dirty="0"/>
              <a:t>Balance of Region</a:t>
            </a:r>
          </a:p>
        </p:txBody>
      </p:sp>
      <p:sp>
        <p:nvSpPr>
          <p:cNvPr id="16" name="TextBox 15">
            <a:extLst>
              <a:ext uri="{FF2B5EF4-FFF2-40B4-BE49-F238E27FC236}">
                <a16:creationId xmlns:a16="http://schemas.microsoft.com/office/drawing/2014/main" id="{84F73176-4D03-449A-8851-FA32A974896E}"/>
              </a:ext>
            </a:extLst>
          </p:cNvPr>
          <p:cNvSpPr txBox="1"/>
          <p:nvPr/>
        </p:nvSpPr>
        <p:spPr>
          <a:xfrm>
            <a:off x="8536815" y="5336357"/>
            <a:ext cx="445956" cy="369332"/>
          </a:xfrm>
          <a:prstGeom prst="rect">
            <a:avLst/>
          </a:prstGeom>
          <a:noFill/>
        </p:spPr>
        <p:txBody>
          <a:bodyPr wrap="none" rtlCol="0">
            <a:spAutoFit/>
          </a:bodyPr>
          <a:lstStyle/>
          <a:p>
            <a:r>
              <a:rPr lang="en-US" dirty="0"/>
              <a:t>NE</a:t>
            </a:r>
          </a:p>
        </p:txBody>
      </p:sp>
      <p:sp>
        <p:nvSpPr>
          <p:cNvPr id="17" name="TextBox 16">
            <a:extLst>
              <a:ext uri="{FF2B5EF4-FFF2-40B4-BE49-F238E27FC236}">
                <a16:creationId xmlns:a16="http://schemas.microsoft.com/office/drawing/2014/main" id="{39243360-2DFA-4468-A429-BDBF8219E8FD}"/>
              </a:ext>
            </a:extLst>
          </p:cNvPr>
          <p:cNvSpPr txBox="1"/>
          <p:nvPr/>
        </p:nvSpPr>
        <p:spPr>
          <a:xfrm>
            <a:off x="9051520" y="5336357"/>
            <a:ext cx="587020" cy="369332"/>
          </a:xfrm>
          <a:prstGeom prst="rect">
            <a:avLst/>
          </a:prstGeom>
          <a:noFill/>
        </p:spPr>
        <p:txBody>
          <a:bodyPr wrap="none" rtlCol="0">
            <a:spAutoFit/>
          </a:bodyPr>
          <a:lstStyle/>
          <a:p>
            <a:r>
              <a:rPr lang="en-US" dirty="0"/>
              <a:t>MW</a:t>
            </a:r>
          </a:p>
        </p:txBody>
      </p:sp>
      <p:sp>
        <p:nvSpPr>
          <p:cNvPr id="18" name="TextBox 17">
            <a:extLst>
              <a:ext uri="{FF2B5EF4-FFF2-40B4-BE49-F238E27FC236}">
                <a16:creationId xmlns:a16="http://schemas.microsoft.com/office/drawing/2014/main" id="{3A56ABDE-49D7-4F12-AAD1-70B5102BD55D}"/>
              </a:ext>
            </a:extLst>
          </p:cNvPr>
          <p:cNvSpPr txBox="1"/>
          <p:nvPr/>
        </p:nvSpPr>
        <p:spPr>
          <a:xfrm>
            <a:off x="9780453" y="5338754"/>
            <a:ext cx="290464" cy="369332"/>
          </a:xfrm>
          <a:prstGeom prst="rect">
            <a:avLst/>
          </a:prstGeom>
          <a:noFill/>
        </p:spPr>
        <p:txBody>
          <a:bodyPr wrap="none" rtlCol="0">
            <a:spAutoFit/>
          </a:bodyPr>
          <a:lstStyle/>
          <a:p>
            <a:r>
              <a:rPr lang="en-US" dirty="0"/>
              <a:t>S</a:t>
            </a:r>
          </a:p>
        </p:txBody>
      </p:sp>
      <p:sp>
        <p:nvSpPr>
          <p:cNvPr id="19" name="TextBox 18">
            <a:extLst>
              <a:ext uri="{FF2B5EF4-FFF2-40B4-BE49-F238E27FC236}">
                <a16:creationId xmlns:a16="http://schemas.microsoft.com/office/drawing/2014/main" id="{79A4EC82-3C11-47A5-9BED-0A17DD634A5E}"/>
              </a:ext>
            </a:extLst>
          </p:cNvPr>
          <p:cNvSpPr txBox="1"/>
          <p:nvPr/>
        </p:nvSpPr>
        <p:spPr>
          <a:xfrm>
            <a:off x="10320239" y="5353366"/>
            <a:ext cx="389850" cy="369332"/>
          </a:xfrm>
          <a:prstGeom prst="rect">
            <a:avLst/>
          </a:prstGeom>
          <a:noFill/>
        </p:spPr>
        <p:txBody>
          <a:bodyPr wrap="none" rtlCol="0">
            <a:spAutoFit/>
          </a:bodyPr>
          <a:lstStyle/>
          <a:p>
            <a:r>
              <a:rPr lang="en-US" dirty="0"/>
              <a:t>W</a:t>
            </a:r>
          </a:p>
        </p:txBody>
      </p:sp>
      <mc:AlternateContent xmlns:mc="http://schemas.openxmlformats.org/markup-compatibility/2006" xmlns:cx4="http://schemas.microsoft.com/office/drawing/2016/5/10/chartex">
        <mc:Choice Requires="cx4">
          <p:graphicFrame>
            <p:nvGraphicFramePr>
              <p:cNvPr id="21" name="Chart 20">
                <a:extLst>
                  <a:ext uri="{FF2B5EF4-FFF2-40B4-BE49-F238E27FC236}">
                    <a16:creationId xmlns:a16="http://schemas.microsoft.com/office/drawing/2014/main" id="{32B1932A-B4A2-43E9-BE1B-C5E1F616F294}"/>
                  </a:ext>
                </a:extLst>
              </p:cNvPr>
              <p:cNvGraphicFramePr/>
              <p:nvPr/>
            </p:nvGraphicFramePr>
            <p:xfrm>
              <a:off x="6081323" y="1176734"/>
              <a:ext cx="5338763" cy="411956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1" name="Chart 20">
                <a:extLst>
                  <a:ext uri="{FF2B5EF4-FFF2-40B4-BE49-F238E27FC236}">
                    <a16:creationId xmlns:a16="http://schemas.microsoft.com/office/drawing/2014/main" id="{32B1932A-B4A2-43E9-BE1B-C5E1F616F294}"/>
                  </a:ext>
                </a:extLst>
              </p:cNvPr>
              <p:cNvPicPr>
                <a:picLocks noGrp="1" noRot="1" noChangeAspect="1" noMove="1" noResize="1" noEditPoints="1" noAdjustHandles="1" noChangeArrowheads="1" noChangeShapeType="1"/>
              </p:cNvPicPr>
              <p:nvPr/>
            </p:nvPicPr>
            <p:blipFill>
              <a:blip r:embed="rId3"/>
              <a:stretch>
                <a:fillRect/>
              </a:stretch>
            </p:blipFill>
            <p:spPr>
              <a:xfrm>
                <a:off x="6081323" y="1176734"/>
                <a:ext cx="5338763" cy="4119562"/>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22" name="Chart 21">
                <a:extLst>
                  <a:ext uri="{FF2B5EF4-FFF2-40B4-BE49-F238E27FC236}">
                    <a16:creationId xmlns:a16="http://schemas.microsoft.com/office/drawing/2014/main" id="{1F28A320-662D-4C71-88C1-5E92FF4BFD88}"/>
                  </a:ext>
                </a:extLst>
              </p:cNvPr>
              <p:cNvGraphicFramePr/>
              <p:nvPr/>
            </p:nvGraphicFramePr>
            <p:xfrm>
              <a:off x="5822313" y="1195979"/>
              <a:ext cx="6176963" cy="3457575"/>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2" name="Chart 21">
                <a:extLst>
                  <a:ext uri="{FF2B5EF4-FFF2-40B4-BE49-F238E27FC236}">
                    <a16:creationId xmlns:a16="http://schemas.microsoft.com/office/drawing/2014/main" id="{1F28A320-662D-4C71-88C1-5E92FF4BFD88}"/>
                  </a:ext>
                </a:extLst>
              </p:cNvPr>
              <p:cNvPicPr>
                <a:picLocks noGrp="1" noRot="1" noChangeAspect="1" noMove="1" noResize="1" noEditPoints="1" noAdjustHandles="1" noChangeArrowheads="1" noChangeShapeType="1"/>
              </p:cNvPicPr>
              <p:nvPr/>
            </p:nvPicPr>
            <p:blipFill>
              <a:blip r:embed="rId5"/>
              <a:stretch>
                <a:fillRect/>
              </a:stretch>
            </p:blipFill>
            <p:spPr>
              <a:xfrm>
                <a:off x="5822313" y="1195979"/>
                <a:ext cx="6176963" cy="3457575"/>
              </a:xfrm>
              <a:prstGeom prst="rect">
                <a:avLst/>
              </a:prstGeom>
            </p:spPr>
          </p:pic>
        </mc:Fallback>
      </mc:AlternateContent>
    </p:spTree>
    <p:extLst>
      <p:ext uri="{BB962C8B-B14F-4D97-AF65-F5344CB8AC3E}">
        <p14:creationId xmlns:p14="http://schemas.microsoft.com/office/powerpoint/2010/main" val="75278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5E9B63-2BAC-44F0-B2CC-F4ABE0EE2BFC}"/>
              </a:ext>
            </a:extLst>
          </p:cNvPr>
          <p:cNvSpPr>
            <a:spLocks noGrp="1"/>
          </p:cNvSpPr>
          <p:nvPr>
            <p:ph type="title"/>
          </p:nvPr>
        </p:nvSpPr>
        <p:spPr>
          <a:xfrm>
            <a:off x="838200" y="329319"/>
            <a:ext cx="10515600" cy="1325563"/>
          </a:xfrm>
        </p:spPr>
        <p:txBody>
          <a:bodyPr/>
          <a:lstStyle/>
          <a:p>
            <a:r>
              <a:rPr lang="en-US" dirty="0"/>
              <a:t>Stratification (Within Sector)</a:t>
            </a:r>
            <a:br>
              <a:rPr lang="en-US" dirty="0"/>
            </a:br>
            <a:r>
              <a:rPr lang="en-US" dirty="0"/>
              <a:t>Noncertainty </a:t>
            </a:r>
            <a:r>
              <a:rPr lang="en-US" u="sng" dirty="0"/>
              <a:t>Companies</a:t>
            </a:r>
          </a:p>
        </p:txBody>
      </p:sp>
      <p:sp>
        <p:nvSpPr>
          <p:cNvPr id="10" name="Rectangle 9">
            <a:extLst>
              <a:ext uri="{FF2B5EF4-FFF2-40B4-BE49-F238E27FC236}">
                <a16:creationId xmlns:a16="http://schemas.microsoft.com/office/drawing/2014/main" id="{7EDAA67A-877C-4F9B-BFC5-14FED2D98740}"/>
              </a:ext>
            </a:extLst>
          </p:cNvPr>
          <p:cNvSpPr/>
          <p:nvPr/>
        </p:nvSpPr>
        <p:spPr>
          <a:xfrm>
            <a:off x="3092690" y="1975180"/>
            <a:ext cx="1477044"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1</a:t>
            </a:r>
          </a:p>
        </p:txBody>
      </p:sp>
      <p:sp>
        <p:nvSpPr>
          <p:cNvPr id="11" name="Rectangle 10">
            <a:extLst>
              <a:ext uri="{FF2B5EF4-FFF2-40B4-BE49-F238E27FC236}">
                <a16:creationId xmlns:a16="http://schemas.microsoft.com/office/drawing/2014/main" id="{CDC7296D-3101-4405-8055-0B61EA2DBEBF}"/>
              </a:ext>
            </a:extLst>
          </p:cNvPr>
          <p:cNvSpPr/>
          <p:nvPr/>
        </p:nvSpPr>
        <p:spPr>
          <a:xfrm>
            <a:off x="4761072" y="1975180"/>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2</a:t>
            </a:r>
          </a:p>
        </p:txBody>
      </p:sp>
      <p:sp>
        <p:nvSpPr>
          <p:cNvPr id="12" name="Rectangle 11">
            <a:extLst>
              <a:ext uri="{FF2B5EF4-FFF2-40B4-BE49-F238E27FC236}">
                <a16:creationId xmlns:a16="http://schemas.microsoft.com/office/drawing/2014/main" id="{21500E74-DCC2-4CEF-8342-3E6963158F11}"/>
              </a:ext>
            </a:extLst>
          </p:cNvPr>
          <p:cNvSpPr/>
          <p:nvPr/>
        </p:nvSpPr>
        <p:spPr>
          <a:xfrm>
            <a:off x="6647442" y="1960704"/>
            <a:ext cx="1183906"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Industry K</a:t>
            </a:r>
          </a:p>
        </p:txBody>
      </p:sp>
      <p:sp>
        <p:nvSpPr>
          <p:cNvPr id="13" name="Rectangle 12">
            <a:extLst>
              <a:ext uri="{FF2B5EF4-FFF2-40B4-BE49-F238E27FC236}">
                <a16:creationId xmlns:a16="http://schemas.microsoft.com/office/drawing/2014/main" id="{B52FB4F5-E900-415F-873C-B70205A4C9CA}"/>
              </a:ext>
            </a:extLst>
          </p:cNvPr>
          <p:cNvSpPr/>
          <p:nvPr/>
        </p:nvSpPr>
        <p:spPr>
          <a:xfrm>
            <a:off x="1568172" y="1975180"/>
            <a:ext cx="1371170" cy="5197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 Industries</a:t>
            </a:r>
          </a:p>
        </p:txBody>
      </p:sp>
      <p:sp>
        <p:nvSpPr>
          <p:cNvPr id="14" name="Rectangle 13">
            <a:extLst>
              <a:ext uri="{FF2B5EF4-FFF2-40B4-BE49-F238E27FC236}">
                <a16:creationId xmlns:a16="http://schemas.microsoft.com/office/drawing/2014/main" id="{F34C8FD6-DAD3-479D-87DE-4C32B532ABFE}"/>
              </a:ext>
            </a:extLst>
          </p:cNvPr>
          <p:cNvSpPr/>
          <p:nvPr/>
        </p:nvSpPr>
        <p:spPr>
          <a:xfrm>
            <a:off x="3085371" y="2607641"/>
            <a:ext cx="1499707" cy="399675"/>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&gt; 1 state</a:t>
            </a:r>
          </a:p>
        </p:txBody>
      </p:sp>
      <p:sp>
        <p:nvSpPr>
          <p:cNvPr id="15" name="Rectangle 14">
            <a:extLst>
              <a:ext uri="{FF2B5EF4-FFF2-40B4-BE49-F238E27FC236}">
                <a16:creationId xmlns:a16="http://schemas.microsoft.com/office/drawing/2014/main" id="{86B5E033-F2B5-42E3-BF35-F10B3A0AF3BE}"/>
              </a:ext>
            </a:extLst>
          </p:cNvPr>
          <p:cNvSpPr/>
          <p:nvPr/>
        </p:nvSpPr>
        <p:spPr>
          <a:xfrm>
            <a:off x="3077347" y="3164852"/>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Direct Use State 1</a:t>
            </a:r>
          </a:p>
        </p:txBody>
      </p:sp>
      <p:sp>
        <p:nvSpPr>
          <p:cNvPr id="16" name="TextBox 15">
            <a:extLst>
              <a:ext uri="{FF2B5EF4-FFF2-40B4-BE49-F238E27FC236}">
                <a16:creationId xmlns:a16="http://schemas.microsoft.com/office/drawing/2014/main" id="{0FAE8755-EF81-4591-A5C4-602F62891618}"/>
              </a:ext>
            </a:extLst>
          </p:cNvPr>
          <p:cNvSpPr txBox="1"/>
          <p:nvPr/>
        </p:nvSpPr>
        <p:spPr>
          <a:xfrm>
            <a:off x="3593680" y="3708617"/>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17" name="Rectangle 16">
            <a:extLst>
              <a:ext uri="{FF2B5EF4-FFF2-40B4-BE49-F238E27FC236}">
                <a16:creationId xmlns:a16="http://schemas.microsoft.com/office/drawing/2014/main" id="{0358ABB0-46C5-4C9D-B4F8-9537D833804E}"/>
              </a:ext>
            </a:extLst>
          </p:cNvPr>
          <p:cNvSpPr/>
          <p:nvPr/>
        </p:nvSpPr>
        <p:spPr>
          <a:xfrm>
            <a:off x="3077346" y="4095066"/>
            <a:ext cx="1507733" cy="519764"/>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1 </a:t>
            </a:r>
          </a:p>
          <a:p>
            <a:pPr algn="ctr"/>
            <a:r>
              <a:rPr lang="en-US" sz="1400" dirty="0"/>
              <a:t>Balance of States</a:t>
            </a:r>
          </a:p>
        </p:txBody>
      </p:sp>
      <p:sp>
        <p:nvSpPr>
          <p:cNvPr id="18" name="TextBox 17">
            <a:extLst>
              <a:ext uri="{FF2B5EF4-FFF2-40B4-BE49-F238E27FC236}">
                <a16:creationId xmlns:a16="http://schemas.microsoft.com/office/drawing/2014/main" id="{4EAD6298-D2C4-48EC-9F58-12C26F299113}"/>
              </a:ext>
            </a:extLst>
          </p:cNvPr>
          <p:cNvSpPr txBox="1"/>
          <p:nvPr/>
        </p:nvSpPr>
        <p:spPr>
          <a:xfrm>
            <a:off x="4862465" y="3783090"/>
            <a:ext cx="3344377" cy="369332"/>
          </a:xfrm>
          <a:prstGeom prst="rect">
            <a:avLst/>
          </a:prstGeom>
          <a:noFill/>
        </p:spPr>
        <p:txBody>
          <a:bodyPr wrap="none" rtlCol="0">
            <a:spAutoFit/>
          </a:bodyPr>
          <a:lstStyle/>
          <a:p>
            <a:r>
              <a:rPr lang="en-US" dirty="0"/>
              <a:t>31 Geographic Strata per Industry</a:t>
            </a:r>
          </a:p>
        </p:txBody>
      </p:sp>
      <p:sp>
        <p:nvSpPr>
          <p:cNvPr id="19" name="Right Brace 18">
            <a:extLst>
              <a:ext uri="{FF2B5EF4-FFF2-40B4-BE49-F238E27FC236}">
                <a16:creationId xmlns:a16="http://schemas.microsoft.com/office/drawing/2014/main" id="{BADCA6C9-1964-413B-9427-5DD6DDFE8018}"/>
              </a:ext>
            </a:extLst>
          </p:cNvPr>
          <p:cNvSpPr/>
          <p:nvPr/>
        </p:nvSpPr>
        <p:spPr>
          <a:xfrm rot="5400000">
            <a:off x="6155440" y="1980756"/>
            <a:ext cx="122935" cy="15577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7A0A3A49-B2F2-4C45-AAC1-10D8CBAB51FB}"/>
              </a:ext>
            </a:extLst>
          </p:cNvPr>
          <p:cNvSpPr txBox="1"/>
          <p:nvPr/>
        </p:nvSpPr>
        <p:spPr>
          <a:xfrm>
            <a:off x="4865744" y="2986211"/>
            <a:ext cx="3876831" cy="369332"/>
          </a:xfrm>
          <a:prstGeom prst="rect">
            <a:avLst/>
          </a:prstGeom>
          <a:noFill/>
        </p:spPr>
        <p:txBody>
          <a:bodyPr wrap="none" rtlCol="0">
            <a:spAutoFit/>
          </a:bodyPr>
          <a:lstStyle/>
          <a:p>
            <a:r>
              <a:rPr lang="en-US" dirty="0"/>
              <a:t>Complete set repeated in each industry</a:t>
            </a:r>
          </a:p>
        </p:txBody>
      </p:sp>
      <p:sp>
        <p:nvSpPr>
          <p:cNvPr id="21" name="Rectangle 20">
            <a:extLst>
              <a:ext uri="{FF2B5EF4-FFF2-40B4-BE49-F238E27FC236}">
                <a16:creationId xmlns:a16="http://schemas.microsoft.com/office/drawing/2014/main" id="{8D408048-001D-4FB0-A167-6AD9D53C932C}"/>
              </a:ext>
            </a:extLst>
          </p:cNvPr>
          <p:cNvSpPr/>
          <p:nvPr/>
        </p:nvSpPr>
        <p:spPr>
          <a:xfrm>
            <a:off x="3077345" y="4840952"/>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Direct Use State 1</a:t>
            </a:r>
          </a:p>
        </p:txBody>
      </p:sp>
      <p:sp>
        <p:nvSpPr>
          <p:cNvPr id="22" name="TextBox 21">
            <a:extLst>
              <a:ext uri="{FF2B5EF4-FFF2-40B4-BE49-F238E27FC236}">
                <a16:creationId xmlns:a16="http://schemas.microsoft.com/office/drawing/2014/main" id="{298BD02F-DECF-4F84-8683-85691D2D5315}"/>
              </a:ext>
            </a:extLst>
          </p:cNvPr>
          <p:cNvSpPr txBox="1"/>
          <p:nvPr/>
        </p:nvSpPr>
        <p:spPr>
          <a:xfrm>
            <a:off x="3593678" y="5384717"/>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23" name="Rectangle 22">
            <a:extLst>
              <a:ext uri="{FF2B5EF4-FFF2-40B4-BE49-F238E27FC236}">
                <a16:creationId xmlns:a16="http://schemas.microsoft.com/office/drawing/2014/main" id="{F2085B59-1BAF-4172-8D51-B6D0FE3C7166}"/>
              </a:ext>
            </a:extLst>
          </p:cNvPr>
          <p:cNvSpPr/>
          <p:nvPr/>
        </p:nvSpPr>
        <p:spPr>
          <a:xfrm>
            <a:off x="3077344" y="5771166"/>
            <a:ext cx="1507733" cy="51976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Region 4 </a:t>
            </a:r>
          </a:p>
          <a:p>
            <a:pPr algn="ctr"/>
            <a:r>
              <a:rPr lang="en-US" sz="1400" dirty="0"/>
              <a:t>Balance of States</a:t>
            </a:r>
          </a:p>
        </p:txBody>
      </p:sp>
      <p:sp>
        <p:nvSpPr>
          <p:cNvPr id="24" name="TextBox 23">
            <a:extLst>
              <a:ext uri="{FF2B5EF4-FFF2-40B4-BE49-F238E27FC236}">
                <a16:creationId xmlns:a16="http://schemas.microsoft.com/office/drawing/2014/main" id="{53A59E31-E142-488B-A958-E64D92974607}"/>
              </a:ext>
            </a:extLst>
          </p:cNvPr>
          <p:cNvSpPr txBox="1"/>
          <p:nvPr/>
        </p:nvSpPr>
        <p:spPr>
          <a:xfrm>
            <a:off x="3565952" y="4517286"/>
            <a:ext cx="587142" cy="646331"/>
          </a:xfrm>
          <a:prstGeom prst="rect">
            <a:avLst/>
          </a:prstGeom>
          <a:noFill/>
        </p:spPr>
        <p:txBody>
          <a:bodyPr wrap="square" rtlCol="0">
            <a:spAutoFit/>
          </a:bodyPr>
          <a:lstStyle/>
          <a:p>
            <a:r>
              <a:rPr lang="en-US" dirty="0">
                <a:sym typeface="Symbol" panose="05050102010706020507" pitchFamily="18" charset="2"/>
              </a:rPr>
              <a:t></a:t>
            </a:r>
            <a:endParaRPr lang="en-US" dirty="0"/>
          </a:p>
          <a:p>
            <a:endParaRPr lang="en-US" dirty="0"/>
          </a:p>
        </p:txBody>
      </p:sp>
      <p:sp>
        <p:nvSpPr>
          <p:cNvPr id="25" name="Scroll: Vertical 24">
            <a:extLst>
              <a:ext uri="{FF2B5EF4-FFF2-40B4-BE49-F238E27FC236}">
                <a16:creationId xmlns:a16="http://schemas.microsoft.com/office/drawing/2014/main" id="{8F60ACC7-692B-4C37-A3CE-132E402B8F6B}"/>
              </a:ext>
            </a:extLst>
          </p:cNvPr>
          <p:cNvSpPr/>
          <p:nvPr/>
        </p:nvSpPr>
        <p:spPr>
          <a:xfrm>
            <a:off x="6804159" y="2576955"/>
            <a:ext cx="4919165" cy="3555986"/>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marL="285750" indent="-285750">
              <a:buFont typeface="Arial" panose="020B0604020202020204" pitchFamily="34" charset="0"/>
              <a:buChar char="•"/>
            </a:pPr>
            <a:r>
              <a:rPr lang="en-US" sz="2000" dirty="0">
                <a:solidFill>
                  <a:schemeClr val="tx1"/>
                </a:solidFill>
              </a:rPr>
              <a:t>AIES strata defined by </a:t>
            </a:r>
          </a:p>
          <a:p>
            <a:pPr marL="742950" lvl="1" indent="-285750">
              <a:buFont typeface="Arial" panose="020B0604020202020204" pitchFamily="34" charset="0"/>
              <a:buChar char="•"/>
            </a:pPr>
            <a:r>
              <a:rPr lang="en-US" sz="2000" dirty="0">
                <a:solidFill>
                  <a:schemeClr val="tx1"/>
                </a:solidFill>
              </a:rPr>
              <a:t>Industry</a:t>
            </a:r>
          </a:p>
          <a:p>
            <a:pPr marL="742950" lvl="1" indent="-285750">
              <a:buFont typeface="Arial" panose="020B0604020202020204" pitchFamily="34" charset="0"/>
              <a:buChar char="•"/>
            </a:pPr>
            <a:r>
              <a:rPr lang="en-US" sz="2000" dirty="0">
                <a:solidFill>
                  <a:schemeClr val="tx1"/>
                </a:solidFill>
              </a:rPr>
              <a:t>“Complexity” (company)</a:t>
            </a:r>
          </a:p>
          <a:p>
            <a:pPr marL="742950" lvl="1" indent="-285750">
              <a:buFont typeface="Arial" panose="020B0604020202020204" pitchFamily="34" charset="0"/>
              <a:buChar char="•"/>
            </a:pPr>
            <a:r>
              <a:rPr lang="en-US" sz="2000" dirty="0">
                <a:solidFill>
                  <a:schemeClr val="tx1"/>
                </a:solidFill>
              </a:rPr>
              <a:t>Geography</a:t>
            </a:r>
          </a:p>
          <a:p>
            <a:pPr marL="742950" lvl="1"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Historical strata defined by</a:t>
            </a:r>
          </a:p>
          <a:p>
            <a:pPr marL="742950" lvl="1" indent="-285750">
              <a:buFont typeface="Arial" panose="020B0604020202020204" pitchFamily="34" charset="0"/>
              <a:buChar char="•"/>
            </a:pPr>
            <a:r>
              <a:rPr lang="en-US" sz="2000" dirty="0">
                <a:solidFill>
                  <a:schemeClr val="tx1"/>
                </a:solidFill>
              </a:rPr>
              <a:t>Industry</a:t>
            </a:r>
          </a:p>
          <a:p>
            <a:pPr marL="742950" lvl="1" indent="-285750">
              <a:buFont typeface="Arial" panose="020B0604020202020204" pitchFamily="34" charset="0"/>
              <a:buChar char="•"/>
            </a:pPr>
            <a:r>
              <a:rPr lang="en-US" sz="2000" dirty="0">
                <a:solidFill>
                  <a:schemeClr val="tx1"/>
                </a:solidFill>
              </a:rPr>
              <a:t>Unit size</a:t>
            </a:r>
          </a:p>
        </p:txBody>
      </p:sp>
    </p:spTree>
    <p:extLst>
      <p:ext uri="{BB962C8B-B14F-4D97-AF65-F5344CB8AC3E}">
        <p14:creationId xmlns:p14="http://schemas.microsoft.com/office/powerpoint/2010/main" val="334571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iterate type="lt">
                                    <p:tmAbs val="0"/>
                                  </p:iterate>
                                  <p:childTnLst>
                                    <p:set>
                                      <p:cBhvr>
                                        <p:cTn id="64"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8" presetClass="emph" presetSubtype="0" fill="hold" nodeType="clickEffect">
                                  <p:stCondLst>
                                    <p:cond delay="0"/>
                                  </p:stCondLst>
                                  <p:iterate type="lt">
                                    <p:tmPct val="4000"/>
                                  </p:iterate>
                                  <p:childTnLst>
                                    <p:set>
                                      <p:cBhvr override="childStyle">
                                        <p:cTn id="68" dur="500" fill="hold"/>
                                        <p:tgtEl>
                                          <p:spTgt spid="25">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p:bldP spid="17" grpId="0" animBg="1"/>
      <p:bldP spid="18" grpId="0"/>
      <p:bldP spid="18" grpId="1"/>
      <p:bldP spid="19" grpId="0" animBg="1"/>
      <p:bldP spid="19" grpId="1" animBg="1"/>
      <p:bldP spid="20" grpId="0"/>
      <p:bldP spid="20" grpId="1"/>
      <p:bldP spid="21" grpId="0" animBg="1"/>
      <p:bldP spid="22" grpId="0"/>
      <p:bldP spid="23" grpId="0" animBg="1"/>
      <p:bldP spid="24" grpId="0"/>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23354E-5BB8-4862-BEE7-BC3FEB8D11B1}" vid="{3298F120-FA11-4377-A61F-DEF45B0F9C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C316DE1604D74BBEEC6DCFD37AAD16" ma:contentTypeVersion="4" ma:contentTypeDescription="Create a new document." ma:contentTypeScope="" ma:versionID="906eac4e7efd418e6a4e0ba48d9817bd">
  <xsd:schema xmlns:xsd="http://www.w3.org/2001/XMLSchema" xmlns:xs="http://www.w3.org/2001/XMLSchema" xmlns:p="http://schemas.microsoft.com/office/2006/metadata/properties" xmlns:ns1="http://schemas.microsoft.com/sharepoint/v3" xmlns:ns2="b6330142-0c42-4f86-9235-3087764f206f" targetNamespace="http://schemas.microsoft.com/office/2006/metadata/properties" ma:root="true" ma:fieldsID="e85c9ebc7b85f0c62fd5cadcf734a330" ns1:_="" ns2:_="">
    <xsd:import namespace="http://schemas.microsoft.com/sharepoint/v3"/>
    <xsd:import namespace="b6330142-0c42-4f86-9235-3087764f206f"/>
    <xsd:element name="properties">
      <xsd:complexType>
        <xsd:sequence>
          <xsd:element name="documentManagement">
            <xsd:complexType>
              <xsd:all>
                <xsd:element ref="ns1:RoutingRuleDescrip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8" nillable="true" ma:displayName="Description" ma:internalName="Description0"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330142-0c42-4f86-9235-3087764f206f"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outingRuleDescription xmlns="http://schemas.microsoft.com/sharepoint/v3" xsi:nil="true"/>
  </documentManagement>
</p:properties>
</file>

<file path=customXml/itemProps1.xml><?xml version="1.0" encoding="utf-8"?>
<ds:datastoreItem xmlns:ds="http://schemas.openxmlformats.org/officeDocument/2006/customXml" ds:itemID="{DCA54393-2D5A-40FF-A9DE-5BADFFE33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6330142-0c42-4f86-9235-3087764f20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C29D7FDE-784D-4DEC-B49C-6F84CF51374D}">
  <ds:schemaRefs>
    <ds:schemaRef ds:uri="b6330142-0c42-4f86-9235-3087764f206f"/>
    <ds:schemaRef ds:uri="http://purl.org/dc/elements/1.1/"/>
    <ds:schemaRef ds:uri="http://purl.org/dc/dcmitype/"/>
    <ds:schemaRef ds:uri="http://schemas.openxmlformats.org/package/2006/metadata/core-properties"/>
    <ds:schemaRef ds:uri="http://schemas.microsoft.com/sharepoint/v3"/>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1056</TotalTime>
  <Words>1943</Words>
  <Application>Microsoft Office PowerPoint</Application>
  <PresentationFormat>Widescreen</PresentationFormat>
  <Paragraphs>820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inherit</vt:lpstr>
      <vt:lpstr>Symbol</vt:lpstr>
      <vt:lpstr>Wingdings</vt:lpstr>
      <vt:lpstr>Office Theme</vt:lpstr>
      <vt:lpstr>Developing a Unified Sample Design for the  Annual Integrated Economic Survey </vt:lpstr>
      <vt:lpstr>Acknowledgements </vt:lpstr>
      <vt:lpstr>Covering Old Ground…</vt:lpstr>
      <vt:lpstr>More Old Ground…</vt:lpstr>
      <vt:lpstr>Sampling Unit = Company</vt:lpstr>
      <vt:lpstr>Current Decision:  Sidestep Both Options</vt:lpstr>
      <vt:lpstr>Sampling Design Requirements (Totals)</vt:lpstr>
      <vt:lpstr>Targeted Direct Use States</vt:lpstr>
      <vt:lpstr>Stratification (Within Sector) Noncertainty Companies</vt:lpstr>
      <vt:lpstr>Measure of Size (MOS)</vt:lpstr>
      <vt:lpstr>Allocation (Within Sector) Noncertainty Companies</vt:lpstr>
      <vt:lpstr>Power Allocation (Within Sector) Noncertainty Companies</vt:lpstr>
      <vt:lpstr>Probabilities of Selection (Company)</vt:lpstr>
      <vt:lpstr>Important Slide</vt:lpstr>
      <vt:lpstr>Step 1:  Create Pseudo Units</vt:lpstr>
      <vt:lpstr>Step 1b:   Create National Estimate Pseudo Units</vt:lpstr>
      <vt:lpstr>Step 1c:   Create National Estimate Initial Probabilities of Selection</vt:lpstr>
      <vt:lpstr>Steps 2a&amp;B : Repeat for Geographic Strata</vt:lpstr>
      <vt:lpstr>Steps 2a&amp;B : Repeat for Geographic Strata</vt:lpstr>
      <vt:lpstr>Step 3: Sampling Unit Probabilities</vt:lpstr>
      <vt:lpstr>Current (Ongoing) Research Topics</vt:lpstr>
      <vt:lpstr>What about Weights?</vt:lpstr>
      <vt:lpstr>Remaining Decisions</vt:lpstr>
      <vt:lpstr>Questions, suggestions, comments?</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E Romero (CENSUS/CNMP FED)</dc:creator>
  <cp:lastModifiedBy>Katherine J Thompson (CENSUS/ADEP FED)</cp:lastModifiedBy>
  <cp:revision>115</cp:revision>
  <dcterms:created xsi:type="dcterms:W3CDTF">2021-02-25T17:22:02Z</dcterms:created>
  <dcterms:modified xsi:type="dcterms:W3CDTF">2021-10-07T20:30:20Z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0x01010031C316DE1604D74BBEEC6DCFD37AAD16</vt:lpwstr>
  </property>
</Properties>
</file>