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7" r:id="rId5"/>
    <p:sldId id="264" r:id="rId6"/>
    <p:sldId id="687" r:id="rId7"/>
    <p:sldId id="337" r:id="rId8"/>
    <p:sldId id="340" r:id="rId9"/>
    <p:sldId id="1537" r:id="rId10"/>
    <p:sldId id="1539" r:id="rId11"/>
    <p:sldId id="1538" r:id="rId12"/>
    <p:sldId id="1532" r:id="rId13"/>
    <p:sldId id="317" r:id="rId14"/>
    <p:sldId id="1454" r:id="rId15"/>
    <p:sldId id="1455" r:id="rId16"/>
    <p:sldId id="1438" r:id="rId17"/>
    <p:sldId id="307" r:id="rId18"/>
    <p:sldId id="1466" r:id="rId19"/>
    <p:sldId id="1469" r:id="rId20"/>
    <p:sldId id="1460" r:id="rId21"/>
    <p:sldId id="1461" r:id="rId22"/>
    <p:sldId id="315" r:id="rId23"/>
    <p:sldId id="1467" r:id="rId24"/>
    <p:sldId id="1462" r:id="rId25"/>
    <p:sldId id="1464" r:id="rId26"/>
    <p:sldId id="321" r:id="rId27"/>
    <p:sldId id="281" r:id="rId28"/>
    <p:sldId id="1383" r:id="rId29"/>
    <p:sldId id="1385" r:id="rId30"/>
    <p:sldId id="1459" r:id="rId31"/>
    <p:sldId id="1439" r:id="rId32"/>
    <p:sldId id="154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yla Mohadjer" initials="LM" lastIdx="7" clrIdx="0">
    <p:extLst>
      <p:ext uri="{19B8F6BF-5375-455C-9EA6-DF929625EA0E}">
        <p15:presenceInfo xmlns:p15="http://schemas.microsoft.com/office/powerpoint/2012/main" userId="S-1-5-21-2083667071-1112689225-1550850067-3620" providerId="AD"/>
      </p:ext>
    </p:extLst>
  </p:cmAuthor>
  <p:cmAuthor id="2" name="Jay Clark" initials="JC" lastIdx="5" clrIdx="1">
    <p:extLst>
      <p:ext uri="{19B8F6BF-5375-455C-9EA6-DF929625EA0E}">
        <p15:presenceInfo xmlns:p15="http://schemas.microsoft.com/office/powerpoint/2012/main" userId="S-1-5-21-2083667071-1112689225-1550850067-3586" providerId="AD"/>
      </p:ext>
    </p:extLst>
  </p:cmAuthor>
  <p:cmAuthor id="3" name="Paulose, Ryne (CDC/DDPHSS/NCHS/DHNES)" initials="RP" lastIdx="7" clrIdx="2">
    <p:extLst>
      <p:ext uri="{19B8F6BF-5375-455C-9EA6-DF929625EA0E}">
        <p15:presenceInfo xmlns:p15="http://schemas.microsoft.com/office/powerpoint/2012/main" userId="Paulose, Ryne (CDC/DDPHSS/NCHS/DHNES)" providerId="None"/>
      </p:ext>
    </p:extLst>
  </p:cmAuthor>
  <p:cmAuthor id="4" name="Graber, Jessica (CDC/DDPHSS/NCHS/DHNES)" initials="GJ(" lastIdx="2" clrIdx="3">
    <p:extLst>
      <p:ext uri="{19B8F6BF-5375-455C-9EA6-DF929625EA0E}">
        <p15:presenceInfo xmlns:p15="http://schemas.microsoft.com/office/powerpoint/2012/main" userId="S::qcs1@cdc.gov::8dbd9461-76a9-48ed-81f0-72892614d627" providerId="AD"/>
      </p:ext>
    </p:extLst>
  </p:cmAuthor>
  <p:cmAuthor id="5" name="Wang, Chia-Yih (CDC/DDPHSS/NCHS/DHNES)" initials="WCY(" lastIdx="6" clrIdx="4">
    <p:extLst>
      <p:ext uri="{19B8F6BF-5375-455C-9EA6-DF929625EA0E}">
        <p15:presenceInfo xmlns:p15="http://schemas.microsoft.com/office/powerpoint/2012/main" userId="S::ctw9@cdc.gov::abf86205-aeb8-4dcc-b749-88c6406f20ac" providerId="AD"/>
      </p:ext>
    </p:extLst>
  </p:cmAuthor>
  <p:cmAuthor id="6" name="Lewis, Sarah R. (CDC/DDNID/NCCDPHP/OSH)" initials="LSR(" lastIdx="13" clrIdx="5">
    <p:extLst>
      <p:ext uri="{19B8F6BF-5375-455C-9EA6-DF929625EA0E}">
        <p15:presenceInfo xmlns:p15="http://schemas.microsoft.com/office/powerpoint/2012/main" userId="S::irr6@cdc.gov::c619528c-a78f-4ffb-8420-983e0a36a9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AFC"/>
    <a:srgbClr val="FF9900"/>
    <a:srgbClr val="9F51CF"/>
    <a:srgbClr val="B54AD6"/>
    <a:srgbClr val="BD5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3D846-8322-4833-974C-0F70BA919654}" v="1" dt="2021-10-27T04:41:34.16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38615" autoAdjust="0"/>
  </p:normalViewPr>
  <p:slideViewPr>
    <p:cSldViewPr snapToGrid="0">
      <p:cViewPr varScale="1">
        <p:scale>
          <a:sx n="40" d="100"/>
          <a:sy n="40" d="100"/>
        </p:scale>
        <p:origin x="3156" y="54"/>
      </p:cViewPr>
      <p:guideLst/>
    </p:cSldViewPr>
  </p:slideViewPr>
  <p:outlineViewPr>
    <p:cViewPr>
      <p:scale>
        <a:sx n="33" d="100"/>
        <a:sy n="33" d="100"/>
      </p:scale>
      <p:origin x="0" y="-36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75F0A-A97F-4A67-8D4D-C23AEC1FD0F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9022-D117-40FB-A7EE-4E766AF7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9C88A-263A-5D4B-A762-9174405490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033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6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37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1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00250" lvl="4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4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83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8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3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4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9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5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3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13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9C88A-263A-5D4B-A762-9174405490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73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2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23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3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0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F3CF1-C575-4C91-A41F-09737D032C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87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0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2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9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C88A-263A-5D4B-A762-9174405490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7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C88A-263A-5D4B-A762-9174405490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0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E9022-D117-40FB-A7EE-4E766AF780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B5120E-07E6-F14E-9DE3-B95CAA272552}"/>
              </a:ext>
            </a:extLst>
          </p:cNvPr>
          <p:cNvSpPr/>
          <p:nvPr userDrawn="1"/>
        </p:nvSpPr>
        <p:spPr>
          <a:xfrm>
            <a:off x="0" y="1809946"/>
            <a:ext cx="12188954" cy="5048054"/>
          </a:xfrm>
          <a:prstGeom prst="rect">
            <a:avLst/>
          </a:prstGeom>
          <a:solidFill>
            <a:srgbClr val="0073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699" y="2973455"/>
            <a:ext cx="10079007" cy="1518715"/>
          </a:xfrm>
          <a:prstGeom prst="rect">
            <a:avLst/>
          </a:prstGeom>
        </p:spPr>
        <p:txBody>
          <a:bodyPr anchor="t"/>
          <a:lstStyle>
            <a:lvl1pPr algn="l">
              <a:defRPr sz="4400" b="1" cap="none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4775202"/>
            <a:ext cx="10079008" cy="1277049"/>
          </a:xfrm>
          <a:prstGeom prst="rect">
            <a:avLst/>
          </a:prstGeom>
        </p:spPr>
        <p:txBody>
          <a:bodyPr lIns="108000" t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2A767-F8DA-5543-B172-2A87B1CC2E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9699" y="243282"/>
            <a:ext cx="2290215" cy="13215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511BA-24C0-034F-A58E-AAA9CE6E13B5}"/>
              </a:ext>
            </a:extLst>
          </p:cNvPr>
          <p:cNvSpPr/>
          <p:nvPr userDrawn="1"/>
        </p:nvSpPr>
        <p:spPr>
          <a:xfrm>
            <a:off x="0" y="1789278"/>
            <a:ext cx="12188954" cy="58603"/>
          </a:xfrm>
          <a:prstGeom prst="rect">
            <a:avLst/>
          </a:prstGeom>
          <a:solidFill>
            <a:srgbClr val="D948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12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36">
          <p15:clr>
            <a:srgbClr val="FBAE40"/>
          </p15:clr>
        </p15:guide>
        <p15:guide id="2" pos="724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B9BD40-7CEA-404E-8135-32A5606E8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375" y="245751"/>
            <a:ext cx="10470425" cy="804862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52D782-E7F9-2348-B59A-4C871F917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057" y="6324310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C22BDD-7476-EA4C-A6EF-355C8D8CA744}"/>
              </a:ext>
            </a:extLst>
          </p:cNvPr>
          <p:cNvSpPr/>
          <p:nvPr userDrawn="1"/>
        </p:nvSpPr>
        <p:spPr>
          <a:xfrm>
            <a:off x="0" y="0"/>
            <a:ext cx="12188954" cy="6843667"/>
          </a:xfrm>
          <a:prstGeom prst="rect">
            <a:avLst/>
          </a:prstGeom>
          <a:solidFill>
            <a:srgbClr val="017B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E2DD7-435F-9844-ADB4-BAB0B12D8E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1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7243" y="221615"/>
            <a:ext cx="4442551" cy="63159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9699" y="2900885"/>
            <a:ext cx="10079007" cy="1518715"/>
          </a:xfrm>
          <a:prstGeom prst="rect">
            <a:avLst/>
          </a:prstGeom>
        </p:spPr>
        <p:txBody>
          <a:bodyPr anchor="t"/>
          <a:lstStyle>
            <a:lvl1pPr algn="l">
              <a:defRPr sz="4400" b="0" i="0" cap="none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49C931A-2805-FE43-B77E-5D5AB5180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6800" y="6434051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87F002-E876-D845-97A5-8FCBEA7B9C3A}"/>
              </a:ext>
            </a:extLst>
          </p:cNvPr>
          <p:cNvSpPr/>
          <p:nvPr userDrawn="1"/>
        </p:nvSpPr>
        <p:spPr>
          <a:xfrm>
            <a:off x="0" y="6759146"/>
            <a:ext cx="12192000" cy="988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7650"/>
            <a:ext cx="10363200" cy="5905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1695451"/>
            <a:ext cx="97028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559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205118"/>
            <a:ext cx="10856976" cy="590550"/>
          </a:xfrm>
          <a:prstGeom prst="rect">
            <a:avLst/>
          </a:prstGeom>
        </p:spPr>
        <p:txBody>
          <a:bodyPr tIns="0" bIns="0" anchor="t" anchorCtr="0"/>
          <a:lstStyle>
            <a:lvl1pPr>
              <a:lnSpc>
                <a:spcPts val="4000"/>
              </a:lnSpc>
              <a:defRPr lang="en-US" sz="3600" b="1" baseline="0" dirty="0">
                <a:solidFill>
                  <a:schemeClr val="tx1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1197864"/>
            <a:ext cx="10802112" cy="4928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tx1">
                  <a:lumMod val="75000"/>
                </a:schemeClr>
              </a:buClr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1200"/>
              </a:spcBef>
              <a:buClr>
                <a:schemeClr val="tx1">
                  <a:lumMod val="75000"/>
                </a:schemeClr>
              </a:buClr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1200"/>
              </a:spcBef>
              <a:buClr>
                <a:schemeClr val="tx1">
                  <a:lumMod val="75000"/>
                </a:schemeClr>
              </a:buClr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lnSpc>
                <a:spcPct val="90000"/>
              </a:lnSpc>
              <a:spcBef>
                <a:spcPts val="1200"/>
              </a:spcBef>
              <a:buClr>
                <a:schemeClr val="tx1">
                  <a:lumMod val="75000"/>
                </a:schemeClr>
              </a:buClr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lnSpc>
                <a:spcPct val="90000"/>
              </a:lnSpc>
              <a:spcBef>
                <a:spcPts val="1200"/>
              </a:spcBef>
              <a:buClr>
                <a:schemeClr val="tx1">
                  <a:lumMod val="75000"/>
                </a:schemeClr>
              </a:buClr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" y="6156960"/>
            <a:ext cx="109728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400" baseline="0">
                <a:solidFill>
                  <a:srgbClr val="000000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*Citations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470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or_background">
    <p:bg>
      <p:bgPr>
        <a:solidFill>
          <a:srgbClr val="006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467097"/>
            <a:ext cx="11059884" cy="1162051"/>
          </a:xfrm>
          <a:prstGeom prst="rect">
            <a:avLst/>
          </a:prstGeom>
        </p:spPr>
        <p:txBody>
          <a:bodyPr anchor="b"/>
          <a:lstStyle>
            <a:lvl1pPr algn="l">
              <a:defRPr sz="48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09601" y="5900928"/>
            <a:ext cx="10363200" cy="568325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933"/>
              </a:lnSpc>
              <a:buNone/>
              <a:defRPr sz="2667" baseline="0">
                <a:solidFill>
                  <a:schemeClr val="bg2"/>
                </a:solidFill>
                <a:latin typeface="Calibri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0642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110222" y="6727353"/>
            <a:ext cx="804111" cy="121584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81280" tIns="40640" rIns="81280" bIns="40640" numCol="1" anchor="t" anchorCtr="0" compatLnSpc="1">
            <a:prstTxWarp prst="textNoShape">
              <a:avLst/>
            </a:prstTxWarp>
          </a:bodyPr>
          <a:lstStyle/>
          <a:p>
            <a:endParaRPr lang="en-US" sz="2223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8903846" y="6727353"/>
            <a:ext cx="804111" cy="121584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81280" tIns="40640" rIns="81280" bIns="40640" numCol="1" anchor="t" anchorCtr="0" compatLnSpc="1">
            <a:prstTxWarp prst="textNoShape">
              <a:avLst/>
            </a:prstTxWarp>
          </a:bodyPr>
          <a:lstStyle/>
          <a:p>
            <a:endParaRPr lang="en-US" sz="2223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9707955" y="6727353"/>
            <a:ext cx="804765" cy="121584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81280" tIns="40640" rIns="81280" bIns="40640" numCol="1" anchor="t" anchorCtr="0" compatLnSpc="1">
            <a:prstTxWarp prst="textNoShape">
              <a:avLst/>
            </a:prstTxWarp>
          </a:bodyPr>
          <a:lstStyle/>
          <a:p>
            <a:endParaRPr lang="en-US" sz="2223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0494264" y="6727353"/>
            <a:ext cx="1697737" cy="121584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81280" tIns="40640" rIns="81280" bIns="40640" numCol="1" anchor="t" anchorCtr="0" compatLnSpc="1">
            <a:prstTxWarp prst="textNoShape">
              <a:avLst/>
            </a:prstTxWarp>
          </a:bodyPr>
          <a:lstStyle/>
          <a:p>
            <a:endParaRPr lang="en-US" sz="2223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1" y="6727353"/>
            <a:ext cx="7572332" cy="121584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81280" tIns="40640" rIns="81280" bIns="40640" numCol="1" anchor="t" anchorCtr="0" compatLnSpc="1">
            <a:prstTxWarp prst="textNoShape">
              <a:avLst/>
            </a:prstTxWarp>
          </a:bodyPr>
          <a:lstStyle/>
          <a:p>
            <a:endParaRPr lang="en-US" sz="2223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7308078" y="6727353"/>
            <a:ext cx="804111" cy="121584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81280" tIns="40640" rIns="81280" bIns="40640" numCol="1" anchor="t" anchorCtr="0" compatLnSpc="1">
            <a:prstTxWarp prst="textNoShape">
              <a:avLst/>
            </a:prstTxWarp>
          </a:bodyPr>
          <a:lstStyle/>
          <a:p>
            <a:endParaRPr lang="en-US" sz="2223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9600" y="274639"/>
            <a:ext cx="10972800" cy="91945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000"/>
              </a:lnSpc>
              <a:defRPr sz="3733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609600" y="1545167"/>
            <a:ext cx="10972800" cy="4455584"/>
          </a:xfrm>
        </p:spPr>
        <p:txBody>
          <a:bodyPr/>
          <a:lstStyle>
            <a:lvl1pPr marL="306910" indent="-306910">
              <a:buClr>
                <a:srgbClr val="005DAA"/>
              </a:buClr>
              <a:buFont typeface="Wingdings" panose="05000000000000000000" pitchFamily="2" charset="2"/>
              <a:buChar char="§"/>
              <a:defRPr sz="2667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667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667">
                <a:solidFill>
                  <a:srgbClr val="2D2D2D"/>
                </a:solidFill>
              </a:defRPr>
            </a:lvl3pPr>
            <a:lvl4pPr>
              <a:defRPr sz="2667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667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1" name="Picture 20" descr="Logos of the U.S. Department of Health and Human Services and Centers for Disease Control and Prevention" title="LOGOS">
            <a:extLst>
              <a:ext uri="{FF2B5EF4-FFF2-40B4-BE49-F238E27FC236}">
                <a16:creationId xmlns:a16="http://schemas.microsoft.com/office/drawing/2014/main" id="{5EB3B0CC-979E-4460-961A-7E5D5213A0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9" y="6001464"/>
            <a:ext cx="1158819" cy="66434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1" y="2"/>
            <a:ext cx="356209" cy="1194093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511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NCH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s of the U.S. Department of Health and Human Services and the Centers for Disease control and Prevention" title="logo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18529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386071"/>
            <a:ext cx="10972800" cy="1155779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733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2859349"/>
            <a:ext cx="85344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3946019"/>
            <a:ext cx="8534400" cy="1295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67"/>
              </a:lnSpc>
              <a:buNone/>
              <a:defRPr sz="2400" baseline="0">
                <a:solidFill>
                  <a:srgbClr val="006858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120204"/>
            <a:ext cx="92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National Center for Health Statistics</a:t>
            </a:r>
          </a:p>
        </p:txBody>
      </p:sp>
    </p:spTree>
    <p:extLst>
      <p:ext uri="{BB962C8B-B14F-4D97-AF65-F5344CB8AC3E}">
        <p14:creationId xmlns:p14="http://schemas.microsoft.com/office/powerpoint/2010/main" val="20107937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000"/>
              </a:lnSpc>
              <a:defRPr sz="3733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NCHS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545167"/>
            <a:ext cx="10972800" cy="4455584"/>
          </a:xfrm>
        </p:spPr>
        <p:txBody>
          <a:bodyPr/>
          <a:lstStyle>
            <a:lvl1pPr marL="457189" indent="-457189">
              <a:buClr>
                <a:srgbClr val="006A71"/>
              </a:buClr>
              <a:buFont typeface="Wingdings" panose="05000000000000000000" pitchFamily="2" charset="2"/>
              <a:buChar char="§"/>
              <a:defRPr sz="2667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Clr>
                <a:srgbClr val="008BB0"/>
              </a:buClr>
              <a:defRPr sz="2667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>
                <a:srgbClr val="695E4A"/>
              </a:buClr>
              <a:defRPr sz="2667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2667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667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7261"/>
            <a:ext cx="12192000" cy="1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446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B5595-0500-A145-9919-12FE40A558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6375" y="1392037"/>
            <a:ext cx="10515600" cy="41433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0574-659B-FC40-8ED7-E878C592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01905D9-8FCB-814A-BBA8-268ECEFD0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057" y="6324310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2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B5595-0500-A145-9919-12FE40A558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6375" y="1392037"/>
            <a:ext cx="4926795" cy="41433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0574-659B-FC40-8ED7-E878C592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C4DE196-483E-EA42-B675-FE2009F69F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7418" y="1392037"/>
            <a:ext cx="4926795" cy="41433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5F57699C-B5C7-D046-B17E-2AF74C97C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057" y="6324310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57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B5595-0500-A145-9919-12FE40A558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6375" y="2029977"/>
            <a:ext cx="4926795" cy="357463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0574-659B-FC40-8ED7-E878C592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C4DE196-483E-EA42-B675-FE2009F69F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7418" y="2029977"/>
            <a:ext cx="4926795" cy="357463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AE4C29-A83F-7745-BF1B-4259C9CB92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5650" y="1376056"/>
            <a:ext cx="4927600" cy="4064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718CA15-4F49-B84C-B44D-1CEC98E2C8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6000" y="1376056"/>
            <a:ext cx="4927600" cy="4064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AD8793EA-7528-644E-A73C-081F2EE98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057" y="6324310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72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B5595-0500-A145-9919-12FE40A558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6375" y="1392037"/>
            <a:ext cx="10515600" cy="2983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0574-659B-FC40-8ED7-E878C592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A97EA1-E1C0-5F4C-A0EF-CF7D7DC237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4582928"/>
            <a:ext cx="10394950" cy="11572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2111852-53C7-914B-A11C-2BD89BC42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057" y="6324310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9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B5595-0500-A145-9919-12FE40A558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6375" y="2943044"/>
            <a:ext cx="10515600" cy="2983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0574-659B-FC40-8ED7-E878C592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A97EA1-E1C0-5F4C-A0EF-CF7D7DC237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491662"/>
            <a:ext cx="10394950" cy="11572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80B24796-917B-A84A-BD3F-8EFEDEFB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057" y="6324310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6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with Pictur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375" y="245751"/>
            <a:ext cx="10470425" cy="804862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463798" y="1849424"/>
            <a:ext cx="7264404" cy="3458413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870870AB-908C-5040-80CE-11BC1AF59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057" y="6324310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6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with Pictur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6375" y="152882"/>
            <a:ext cx="10355321" cy="990599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230284"/>
            <a:ext cx="12192000" cy="5627716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598B9C5D-7180-7140-81FD-03AE4FE4D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057" y="6324310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8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688A52-435F-D949-8619-2CE9B3188F9C}"/>
              </a:ext>
            </a:extLst>
          </p:cNvPr>
          <p:cNvSpPr txBox="1">
            <a:spLocks/>
          </p:cNvSpPr>
          <p:nvPr userDrawn="1"/>
        </p:nvSpPr>
        <p:spPr>
          <a:xfrm>
            <a:off x="756375" y="245751"/>
            <a:ext cx="10470425" cy="80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182437AC-B2AD-5C4F-9E4A-A94C18B83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057" y="6324310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8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6586-5256-9347-B17A-85790410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75" y="312516"/>
            <a:ext cx="10515600" cy="671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E024-0F4F-ED4B-A35B-841A0BDD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075" y="13869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687388" lvl="1" indent="-230188" algn="l" defTabSz="4572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00737F"/>
              </a:buClr>
              <a:buSzPct val="120000"/>
              <a:buFont typeface="Helvetica" charset="0"/>
              <a:buChar char="⁃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737F"/>
              </a:buClr>
              <a:buFont typeface="Arial"/>
              <a:buChar char="–"/>
            </a:pPr>
            <a:r>
              <a:rPr lang="en-US" dirty="0"/>
              <a:t>Fourth level</a:t>
            </a:r>
          </a:p>
          <a:p>
            <a:pPr marL="2057400" lvl="4" indent="-228600" algn="l" defTabSz="457200" rtl="0" eaLnBrk="1" latinLnBrk="0" hangingPunct="1">
              <a:spcBef>
                <a:spcPct val="20000"/>
              </a:spcBef>
              <a:buClr>
                <a:srgbClr val="00737F"/>
              </a:buClr>
              <a:buFont typeface="Arial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06057" y="6324310"/>
            <a:ext cx="965200" cy="4239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0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EAB13C80-551E-B145-B184-7D9427B50C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A55D2-2B29-6743-B7A0-7BF51AC90AFD}"/>
              </a:ext>
            </a:extLst>
          </p:cNvPr>
          <p:cNvSpPr/>
          <p:nvPr userDrawn="1"/>
        </p:nvSpPr>
        <p:spPr>
          <a:xfrm>
            <a:off x="0" y="6759146"/>
            <a:ext cx="12192000" cy="988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1C30D-E0BE-7941-BA92-C9AD958FEA7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8022" y="5912798"/>
            <a:ext cx="1339773" cy="7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rgbClr val="00737F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457200" rtl="0" eaLnBrk="1" latinLnBrk="0" hangingPunct="1">
        <a:spcBef>
          <a:spcPts val="600"/>
        </a:spcBef>
        <a:spcAft>
          <a:spcPts val="600"/>
        </a:spcAft>
        <a:buClr>
          <a:srgbClr val="017B89"/>
        </a:buClr>
        <a:buFont typeface="Arial"/>
        <a:buChar char="•"/>
        <a:tabLst/>
        <a:defRPr lang="en-US" sz="2400" kern="1200" dirty="0" smtClean="0">
          <a:solidFill>
            <a:srgbClr val="575C5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spcAft>
          <a:spcPts val="600"/>
        </a:spcAft>
        <a:buFont typeface="Arial"/>
        <a:buChar char="–"/>
        <a:defRPr lang="en-US" sz="2200" b="0" i="0" kern="1200" dirty="0" smtClean="0">
          <a:solidFill>
            <a:srgbClr val="575C5D"/>
          </a:solidFill>
          <a:latin typeface="ITC Franklin Gothic Std Book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spcAft>
          <a:spcPts val="600"/>
        </a:spcAft>
        <a:buClr>
          <a:srgbClr val="575C5D"/>
        </a:buClr>
        <a:buFont typeface="Arial"/>
        <a:buChar char="•"/>
        <a:defRPr lang="en-US" sz="2000" b="0" i="0" kern="1200" dirty="0" smtClean="0">
          <a:solidFill>
            <a:srgbClr val="575C5D"/>
          </a:solidFill>
          <a:latin typeface="ITC Franklin Gothic Std Book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n-US" sz="1800" kern="1200" dirty="0" smtClean="0">
          <a:solidFill>
            <a:srgbClr val="575C5D"/>
          </a:solidFill>
          <a:latin typeface="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1600" kern="1200" baseline="0" dirty="0">
          <a:solidFill>
            <a:srgbClr val="575C5D"/>
          </a:solidFill>
          <a:latin typeface="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3" pos="5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>
            <a:extLst>
              <a:ext uri="{FF2B5EF4-FFF2-40B4-BE49-F238E27FC236}">
                <a16:creationId xmlns:a16="http://schemas.microsoft.com/office/drawing/2014/main" id="{4AC0A18C-5285-4ECE-A063-62B5358FA13F}"/>
              </a:ext>
            </a:extLst>
          </p:cNvPr>
          <p:cNvSpPr txBox="1">
            <a:spLocks/>
          </p:cNvSpPr>
          <p:nvPr/>
        </p:nvSpPr>
        <p:spPr>
          <a:xfrm>
            <a:off x="455657" y="2198744"/>
            <a:ext cx="11491504" cy="24605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400" b="1" kern="1200" cap="none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0" dirty="0">
                <a:solidFill>
                  <a:srgbClr val="FFC000"/>
                </a:solidFill>
              </a:rPr>
              <a:t>Impact of the COVID-19 Pandemic on the National Health and Nutrition Examination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27B03-3EEE-43D5-A1B1-184053E30212}"/>
              </a:ext>
            </a:extLst>
          </p:cNvPr>
          <p:cNvSpPr txBox="1"/>
          <p:nvPr/>
        </p:nvSpPr>
        <p:spPr>
          <a:xfrm>
            <a:off x="455657" y="4502461"/>
            <a:ext cx="11491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Ryne Paulose-Ram, Ph.D.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Acting Director, Division of Health and Nutrition Examination Surveys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FCSM 2021 Research and Policy Conference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November 2, 2021</a:t>
            </a:r>
          </a:p>
        </p:txBody>
      </p:sp>
    </p:spTree>
    <p:extLst>
      <p:ext uri="{BB962C8B-B14F-4D97-AF65-F5344CB8AC3E}">
        <p14:creationId xmlns:p14="http://schemas.microsoft.com/office/powerpoint/2010/main" val="16174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D9B71-0791-4894-A6C0-7C48B530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NHANES 2021 – 2022 Data Collection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E59652-B616-462E-AEAF-1ADCA60ED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67416"/>
              </p:ext>
            </p:extLst>
          </p:nvPr>
        </p:nvGraphicFramePr>
        <p:xfrm>
          <a:off x="1587288" y="1987422"/>
          <a:ext cx="8598112" cy="2046872"/>
        </p:xfrm>
        <a:graphic>
          <a:graphicData uri="http://schemas.openxmlformats.org/drawingml/2006/table">
            <a:tbl>
              <a:tblPr firstRow="1" firstCol="1" bandRow="1"/>
              <a:tblGrid>
                <a:gridCol w="2225109">
                  <a:extLst>
                    <a:ext uri="{9D8B030D-6E8A-4147-A177-3AD203B41FA5}">
                      <a16:colId xmlns:a16="http://schemas.microsoft.com/office/drawing/2014/main" val="2753912329"/>
                    </a:ext>
                  </a:extLst>
                </a:gridCol>
                <a:gridCol w="1535808">
                  <a:extLst>
                    <a:ext uri="{9D8B030D-6E8A-4147-A177-3AD203B41FA5}">
                      <a16:colId xmlns:a16="http://schemas.microsoft.com/office/drawing/2014/main" val="1341133974"/>
                    </a:ext>
                  </a:extLst>
                </a:gridCol>
                <a:gridCol w="1656740">
                  <a:extLst>
                    <a:ext uri="{9D8B030D-6E8A-4147-A177-3AD203B41FA5}">
                      <a16:colId xmlns:a16="http://schemas.microsoft.com/office/drawing/2014/main" val="720204747"/>
                    </a:ext>
                  </a:extLst>
                </a:gridCol>
                <a:gridCol w="1608367">
                  <a:extLst>
                    <a:ext uri="{9D8B030D-6E8A-4147-A177-3AD203B41FA5}">
                      <a16:colId xmlns:a16="http://schemas.microsoft.com/office/drawing/2014/main" val="696289835"/>
                    </a:ext>
                  </a:extLst>
                </a:gridCol>
                <a:gridCol w="1572088">
                  <a:extLst>
                    <a:ext uri="{9D8B030D-6E8A-4147-A177-3AD203B41FA5}">
                      <a16:colId xmlns:a16="http://schemas.microsoft.com/office/drawing/2014/main" val="1002873669"/>
                    </a:ext>
                  </a:extLst>
                </a:gridCol>
              </a:tblGrid>
              <a:tr h="985220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Screening Households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Sample Participant Interviews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Examinations at MEC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MEC Closing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00167"/>
                  </a:ext>
                </a:extLst>
              </a:tr>
              <a:tr h="10532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Dress Rehearsal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June 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July 26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Aug 15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Sept 25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0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1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D9B71-0791-4894-A6C0-7C48B530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NHANES 2021 – 2022 Data Collection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E59652-B616-462E-AEAF-1ADCA60ED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36259"/>
              </p:ext>
            </p:extLst>
          </p:nvPr>
        </p:nvGraphicFramePr>
        <p:xfrm>
          <a:off x="1625389" y="1202939"/>
          <a:ext cx="8477762" cy="2463311"/>
        </p:xfrm>
        <a:graphic>
          <a:graphicData uri="http://schemas.openxmlformats.org/drawingml/2006/table">
            <a:tbl>
              <a:tblPr firstRow="1" firstCol="1" bandRow="1"/>
              <a:tblGrid>
                <a:gridCol w="2193964">
                  <a:extLst>
                    <a:ext uri="{9D8B030D-6E8A-4147-A177-3AD203B41FA5}">
                      <a16:colId xmlns:a16="http://schemas.microsoft.com/office/drawing/2014/main" val="2753912329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1341133974"/>
                    </a:ext>
                  </a:extLst>
                </a:gridCol>
                <a:gridCol w="1633550">
                  <a:extLst>
                    <a:ext uri="{9D8B030D-6E8A-4147-A177-3AD203B41FA5}">
                      <a16:colId xmlns:a16="http://schemas.microsoft.com/office/drawing/2014/main" val="720204747"/>
                    </a:ext>
                  </a:extLst>
                </a:gridCol>
                <a:gridCol w="1585854">
                  <a:extLst>
                    <a:ext uri="{9D8B030D-6E8A-4147-A177-3AD203B41FA5}">
                      <a16:colId xmlns:a16="http://schemas.microsoft.com/office/drawing/2014/main" val="696289835"/>
                    </a:ext>
                  </a:extLst>
                </a:gridCol>
                <a:gridCol w="1550083">
                  <a:extLst>
                    <a:ext uri="{9D8B030D-6E8A-4147-A177-3AD203B41FA5}">
                      <a16:colId xmlns:a16="http://schemas.microsoft.com/office/drawing/2014/main" val="1002873669"/>
                    </a:ext>
                  </a:extLst>
                </a:gridCol>
              </a:tblGrid>
              <a:tr h="696731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Screening Households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Sample Participant Interviews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Examinations at MEC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Closing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00167"/>
                  </a:ext>
                </a:extLst>
              </a:tr>
              <a:tr h="744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Dress Rehearsal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June 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July 26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Aug 15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Sept 25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06827"/>
                  </a:ext>
                </a:extLst>
              </a:tr>
              <a:tr h="724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Stand 428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July 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Aug 23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Sept12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Oct 18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51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21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D9B71-0791-4894-A6C0-7C48B530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NHANES 2021 – 2022 Data Collection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E59652-B616-462E-AEAF-1ADCA60ED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81869"/>
              </p:ext>
            </p:extLst>
          </p:nvPr>
        </p:nvGraphicFramePr>
        <p:xfrm>
          <a:off x="1625389" y="1202939"/>
          <a:ext cx="8477762" cy="5240239"/>
        </p:xfrm>
        <a:graphic>
          <a:graphicData uri="http://schemas.openxmlformats.org/drawingml/2006/table">
            <a:tbl>
              <a:tblPr firstRow="1" firstCol="1" bandRow="1"/>
              <a:tblGrid>
                <a:gridCol w="2193964">
                  <a:extLst>
                    <a:ext uri="{9D8B030D-6E8A-4147-A177-3AD203B41FA5}">
                      <a16:colId xmlns:a16="http://schemas.microsoft.com/office/drawing/2014/main" val="2753912329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1341133974"/>
                    </a:ext>
                  </a:extLst>
                </a:gridCol>
                <a:gridCol w="1633550">
                  <a:extLst>
                    <a:ext uri="{9D8B030D-6E8A-4147-A177-3AD203B41FA5}">
                      <a16:colId xmlns:a16="http://schemas.microsoft.com/office/drawing/2014/main" val="720204747"/>
                    </a:ext>
                  </a:extLst>
                </a:gridCol>
                <a:gridCol w="1585854">
                  <a:extLst>
                    <a:ext uri="{9D8B030D-6E8A-4147-A177-3AD203B41FA5}">
                      <a16:colId xmlns:a16="http://schemas.microsoft.com/office/drawing/2014/main" val="696289835"/>
                    </a:ext>
                  </a:extLst>
                </a:gridCol>
                <a:gridCol w="1550083">
                  <a:extLst>
                    <a:ext uri="{9D8B030D-6E8A-4147-A177-3AD203B41FA5}">
                      <a16:colId xmlns:a16="http://schemas.microsoft.com/office/drawing/2014/main" val="1002873669"/>
                    </a:ext>
                  </a:extLst>
                </a:gridCol>
              </a:tblGrid>
              <a:tr h="696731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Screening Households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Sample Participant Interviews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Examinations at MEC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Closing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00167"/>
                  </a:ext>
                </a:extLst>
              </a:tr>
              <a:tr h="744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Dress Rehearsal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June 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July 26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Aug 15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Sept 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06827"/>
                  </a:ext>
                </a:extLst>
              </a:tr>
              <a:tr h="724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Stand 428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July 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Aug 23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Sept12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Oct 18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51399"/>
                  </a:ext>
                </a:extLst>
              </a:tr>
              <a:tr h="6942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Stand 429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July 29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Sept 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Sept 29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Nov 6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872133"/>
                  </a:ext>
                </a:extLst>
              </a:tr>
              <a:tr h="6942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Stand 430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Aug 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Sept 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Oct 23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Dec 2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752045"/>
                  </a:ext>
                </a:extLst>
              </a:tr>
              <a:tr h="6942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Stand 431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Sept 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Oct 18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Nov 8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Dec 18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220725"/>
                  </a:ext>
                </a:extLst>
              </a:tr>
              <a:tr h="6942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Stand 432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Oct 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Nov 15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Dec 6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Jan 23</a:t>
                      </a:r>
                    </a:p>
                  </a:txBody>
                  <a:tcPr marL="79212" marR="79212" marT="39607" marB="39607" anchor="ctr">
                    <a:lnL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5B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3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F08D2D-5B24-4474-9E4B-7B52F30CAF7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When we returned to the field, we did not expect infection rates to be zero</a:t>
            </a:r>
          </a:p>
          <a:p>
            <a:r>
              <a:rPr lang="en-US" dirty="0"/>
              <a:t>As a result, several changes were made</a:t>
            </a:r>
          </a:p>
          <a:p>
            <a:r>
              <a:rPr lang="en-US" dirty="0"/>
              <a:t>Guiding </a:t>
            </a:r>
            <a:r>
              <a:rPr lang="en-US" dirty="0">
                <a:latin typeface="+mn-lt"/>
              </a:rPr>
              <a:t>principles around these changes were to:</a:t>
            </a:r>
          </a:p>
          <a:p>
            <a:pPr lvl="2"/>
            <a:r>
              <a:rPr lang="en-US" dirty="0">
                <a:latin typeface="+mn-lt"/>
              </a:rPr>
              <a:t>Promote the safety of survey participants and field staff  </a:t>
            </a:r>
          </a:p>
          <a:p>
            <a:pPr lvl="2"/>
            <a:r>
              <a:rPr lang="en-US" dirty="0">
                <a:latin typeface="+mn-lt"/>
              </a:rPr>
              <a:t>Shorten the face-to-face contact in the home and the MEC </a:t>
            </a:r>
          </a:p>
          <a:p>
            <a:pPr lvl="2"/>
            <a:r>
              <a:rPr lang="en-US" dirty="0">
                <a:latin typeface="+mn-lt"/>
              </a:rPr>
              <a:t>Preserve the essential data collection needed to monitor the nation’s health </a:t>
            </a:r>
          </a:p>
          <a:p>
            <a:pPr lvl="2"/>
            <a:r>
              <a:rPr lang="en-US" dirty="0">
                <a:latin typeface="+mn-lt"/>
              </a:rPr>
              <a:t>Reduce respondent burden in order to maximize response rates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84FD1-D316-4324-8FF6-7EBDFCBE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NHANES 2021 – 2022 </a:t>
            </a:r>
          </a:p>
        </p:txBody>
      </p:sp>
    </p:spTree>
    <p:extLst>
      <p:ext uri="{BB962C8B-B14F-4D97-AF65-F5344CB8AC3E}">
        <p14:creationId xmlns:p14="http://schemas.microsoft.com/office/powerpoint/2010/main" val="264579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28" y="247651"/>
            <a:ext cx="10363200" cy="816215"/>
          </a:xfrm>
        </p:spPr>
        <p:txBody>
          <a:bodyPr/>
          <a:lstStyle/>
          <a:p>
            <a:r>
              <a:rPr lang="en-US" dirty="0"/>
              <a:t>2021 – 2022</a:t>
            </a:r>
            <a:r>
              <a:rPr lang="en-US" b="1" dirty="0"/>
              <a:t> Sample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984" y="1063866"/>
            <a:ext cx="9705187" cy="55464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No oversampling by race and ethnic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No oversampling low-income white/other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>
                <a:latin typeface="+mn-lt"/>
              </a:rPr>
              <a:t>every selected dwelling unit…</a:t>
            </a:r>
          </a:p>
          <a:p>
            <a:pPr lvl="2"/>
            <a:r>
              <a:rPr lang="en-US" dirty="0">
                <a:latin typeface="+mn-lt"/>
              </a:rPr>
              <a:t>All persons 0-19 years of age are eligible to participate</a:t>
            </a:r>
          </a:p>
          <a:p>
            <a:pPr lvl="2"/>
            <a:r>
              <a:rPr lang="en-US" dirty="0">
                <a:latin typeface="+mn-lt"/>
              </a:rPr>
              <a:t>All 60+ years are eligible</a:t>
            </a:r>
          </a:p>
          <a:p>
            <a:pPr lvl="2"/>
            <a:r>
              <a:rPr lang="en-US" dirty="0">
                <a:latin typeface="+mn-lt"/>
              </a:rPr>
              <a:t>1-2 persons 20-59 years, depending on number of persons in HH 20-59</a:t>
            </a:r>
          </a:p>
          <a:p>
            <a:pPr marL="344488" indent="-344488"/>
            <a:r>
              <a:rPr lang="en-US" dirty="0">
                <a:latin typeface="+mn-lt"/>
              </a:rPr>
              <a:t>About half the number of DUs will need to be screened than in 2019</a:t>
            </a:r>
          </a:p>
          <a:p>
            <a:pPr marL="344488" indent="-344488"/>
            <a:r>
              <a:rPr lang="en-US" dirty="0">
                <a:latin typeface="+mn-lt"/>
              </a:rPr>
              <a:t>Target examined sample ~10,000 </a:t>
            </a:r>
            <a:r>
              <a:rPr lang="en-US" dirty="0"/>
              <a:t>persons across the 30 PSUs; Each 15 nationally representative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1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0CB24-6A7C-4DE8-B776-D0D625F4C9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90600" y="1392037"/>
            <a:ext cx="10130482" cy="477169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080808"/>
                </a:solidFill>
                <a:latin typeface="+mn-lt"/>
              </a:rPr>
              <a:t>Prior to starting in an NHANES location, COVID risk levels are closely monitored</a:t>
            </a:r>
          </a:p>
          <a:p>
            <a:pPr lvl="0"/>
            <a:r>
              <a:rPr lang="en-US" dirty="0">
                <a:solidFill>
                  <a:srgbClr val="080808"/>
                </a:solidFill>
                <a:latin typeface="+mn-lt"/>
              </a:rPr>
              <a:t>NHANES uses the </a:t>
            </a:r>
            <a:r>
              <a:rPr lang="en-US" sz="2400" dirty="0"/>
              <a:t>7-day rolling average for new cases per 100K </a:t>
            </a:r>
            <a:r>
              <a:rPr lang="en-US" dirty="0">
                <a:solidFill>
                  <a:srgbClr val="080808"/>
                </a:solidFill>
                <a:latin typeface="+mn-lt"/>
              </a:rPr>
              <a:t>to classify counties into…</a:t>
            </a:r>
          </a:p>
          <a:p>
            <a:pPr lvl="2"/>
            <a:r>
              <a:rPr lang="en-US" dirty="0">
                <a:solidFill>
                  <a:srgbClr val="080808"/>
                </a:solidFill>
                <a:latin typeface="+mn-lt"/>
              </a:rPr>
              <a:t>green (less than one case), </a:t>
            </a:r>
          </a:p>
          <a:p>
            <a:pPr lvl="2"/>
            <a:r>
              <a:rPr lang="en-US" dirty="0">
                <a:solidFill>
                  <a:srgbClr val="080808"/>
                </a:solidFill>
                <a:latin typeface="+mn-lt"/>
              </a:rPr>
              <a:t>yellow (between 1 and 9 cases), </a:t>
            </a:r>
          </a:p>
          <a:p>
            <a:pPr lvl="2"/>
            <a:r>
              <a:rPr lang="en-US" dirty="0">
                <a:solidFill>
                  <a:srgbClr val="080808"/>
                </a:solidFill>
                <a:latin typeface="+mn-lt"/>
              </a:rPr>
              <a:t>orange (between 10 and 24 cases), and </a:t>
            </a:r>
          </a:p>
          <a:p>
            <a:pPr lvl="2"/>
            <a:r>
              <a:rPr lang="en-US" dirty="0">
                <a:solidFill>
                  <a:srgbClr val="080808"/>
                </a:solidFill>
                <a:latin typeface="+mn-lt"/>
              </a:rPr>
              <a:t>red (more than 24 cases) risk levels. </a:t>
            </a:r>
          </a:p>
          <a:p>
            <a:pPr lvl="0"/>
            <a:r>
              <a:rPr lang="en-US" dirty="0">
                <a:solidFill>
                  <a:srgbClr val="2D2C2C"/>
                </a:solidFill>
                <a:latin typeface="+mn-lt"/>
              </a:rPr>
              <a:t>In-person data collection only occurs after assessing a county’s risk level and vaccination rates, field staff vaccination rates, and the latest CDC guidance. </a:t>
            </a:r>
          </a:p>
          <a:p>
            <a:pPr marL="0" lvl="0" indent="0">
              <a:buNone/>
            </a:pPr>
            <a:endParaRPr lang="en-US" dirty="0">
              <a:solidFill>
                <a:srgbClr val="2D2C2C"/>
              </a:solidFill>
              <a:latin typeface="+mn-lt"/>
            </a:endParaRPr>
          </a:p>
          <a:p>
            <a:pPr lvl="0"/>
            <a:endParaRPr lang="en-US" dirty="0">
              <a:solidFill>
                <a:srgbClr val="2D2C2C"/>
              </a:solidFill>
              <a:latin typeface="+mn-lt"/>
            </a:endParaRPr>
          </a:p>
          <a:p>
            <a:pPr lvl="0"/>
            <a:endParaRPr lang="en-US" dirty="0">
              <a:solidFill>
                <a:srgbClr val="2D2C2C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4ADDD-4C32-4D71-9F26-6FF8DA0A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74" y="312516"/>
            <a:ext cx="11155539" cy="671332"/>
          </a:xfrm>
        </p:spPr>
        <p:txBody>
          <a:bodyPr>
            <a:normAutofit/>
          </a:bodyPr>
          <a:lstStyle/>
          <a:p>
            <a:r>
              <a:rPr lang="en-US" dirty="0"/>
              <a:t>Monitoring COVID-19 in the field</a:t>
            </a:r>
          </a:p>
        </p:txBody>
      </p:sp>
    </p:spTree>
    <p:extLst>
      <p:ext uri="{BB962C8B-B14F-4D97-AF65-F5344CB8AC3E}">
        <p14:creationId xmlns:p14="http://schemas.microsoft.com/office/powerpoint/2010/main" val="347084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0CB24-6A7C-4DE8-B776-D0D625F4C9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90600" y="1392037"/>
            <a:ext cx="10130482" cy="477169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080808"/>
                </a:solidFill>
                <a:latin typeface="+mn-lt"/>
              </a:rPr>
              <a:t>Prior to starting in an NHANES location, COVID risk levels are closely monitored</a:t>
            </a:r>
          </a:p>
          <a:p>
            <a:pPr lvl="0"/>
            <a:r>
              <a:rPr lang="en-US" dirty="0">
                <a:solidFill>
                  <a:srgbClr val="080808"/>
                </a:solidFill>
                <a:latin typeface="+mn-lt"/>
              </a:rPr>
              <a:t>NHANES uses the </a:t>
            </a:r>
            <a:r>
              <a:rPr lang="en-US" sz="2400" dirty="0"/>
              <a:t>7-day rolling average for new cases per 100K </a:t>
            </a:r>
            <a:r>
              <a:rPr lang="en-US" dirty="0">
                <a:solidFill>
                  <a:srgbClr val="080808"/>
                </a:solidFill>
                <a:latin typeface="+mn-lt"/>
              </a:rPr>
              <a:t>to classify counties into…</a:t>
            </a:r>
          </a:p>
          <a:p>
            <a:pPr lvl="2"/>
            <a:r>
              <a:rPr lang="en-US" dirty="0">
                <a:solidFill>
                  <a:srgbClr val="080808"/>
                </a:solidFill>
                <a:latin typeface="+mn-lt"/>
              </a:rPr>
              <a:t>green (less than one case), </a:t>
            </a:r>
          </a:p>
          <a:p>
            <a:pPr lvl="2"/>
            <a:r>
              <a:rPr lang="en-US" dirty="0">
                <a:solidFill>
                  <a:srgbClr val="080808"/>
                </a:solidFill>
                <a:latin typeface="+mn-lt"/>
              </a:rPr>
              <a:t>yellow (between 1 and 9 cases), </a:t>
            </a:r>
          </a:p>
          <a:p>
            <a:pPr lvl="2"/>
            <a:r>
              <a:rPr lang="en-US" dirty="0">
                <a:solidFill>
                  <a:srgbClr val="080808"/>
                </a:solidFill>
                <a:latin typeface="+mn-lt"/>
              </a:rPr>
              <a:t>orange (between 10 and 24 cases), and </a:t>
            </a:r>
          </a:p>
          <a:p>
            <a:pPr lvl="2"/>
            <a:r>
              <a:rPr lang="en-US" dirty="0">
                <a:solidFill>
                  <a:srgbClr val="080808"/>
                </a:solidFill>
                <a:latin typeface="+mn-lt"/>
              </a:rPr>
              <a:t>red (more than 24 cases) risk levels. </a:t>
            </a:r>
          </a:p>
          <a:p>
            <a:pPr lvl="0"/>
            <a:r>
              <a:rPr lang="en-US" dirty="0">
                <a:solidFill>
                  <a:srgbClr val="2D2C2C"/>
                </a:solidFill>
                <a:latin typeface="+mn-lt"/>
              </a:rPr>
              <a:t>In-person data collection only occurs after assessing a county’s risk level and vaccination rates, field staff vaccination rates, and the latest CDC guidance. </a:t>
            </a:r>
          </a:p>
          <a:p>
            <a:pPr marL="0" lvl="0" indent="0">
              <a:buNone/>
            </a:pPr>
            <a:endParaRPr lang="en-US" dirty="0">
              <a:solidFill>
                <a:srgbClr val="2D2C2C"/>
              </a:solidFill>
              <a:latin typeface="+mn-lt"/>
            </a:endParaRPr>
          </a:p>
          <a:p>
            <a:pPr lvl="0"/>
            <a:endParaRPr lang="en-US" dirty="0">
              <a:solidFill>
                <a:srgbClr val="2D2C2C"/>
              </a:solidFill>
              <a:latin typeface="+mn-lt"/>
            </a:endParaRPr>
          </a:p>
          <a:p>
            <a:pPr lvl="0"/>
            <a:endParaRPr lang="en-US" dirty="0">
              <a:solidFill>
                <a:srgbClr val="2D2C2C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4ADDD-4C32-4D71-9F26-6FF8DA0A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74" y="312516"/>
            <a:ext cx="11155539" cy="671332"/>
          </a:xfrm>
        </p:spPr>
        <p:txBody>
          <a:bodyPr>
            <a:normAutofit/>
          </a:bodyPr>
          <a:lstStyle/>
          <a:p>
            <a:r>
              <a:rPr lang="en-US" dirty="0"/>
              <a:t>Monitoring COVID-19 in the field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9DEA00-1BAF-486C-B2A5-FD47C550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02120"/>
              </p:ext>
            </p:extLst>
          </p:nvPr>
        </p:nvGraphicFramePr>
        <p:xfrm>
          <a:off x="5453765" y="2591261"/>
          <a:ext cx="4882932" cy="3980661"/>
        </p:xfrm>
        <a:graphic>
          <a:graphicData uri="http://schemas.openxmlformats.org/drawingml/2006/table">
            <a:tbl>
              <a:tblPr firstRow="1" firstCol="1" bandRow="1"/>
              <a:tblGrid>
                <a:gridCol w="1414941">
                  <a:extLst>
                    <a:ext uri="{9D8B030D-6E8A-4147-A177-3AD203B41FA5}">
                      <a16:colId xmlns:a16="http://schemas.microsoft.com/office/drawing/2014/main" val="2839656997"/>
                    </a:ext>
                  </a:extLst>
                </a:gridCol>
                <a:gridCol w="3467991">
                  <a:extLst>
                    <a:ext uri="{9D8B030D-6E8A-4147-A177-3AD203B41FA5}">
                      <a16:colId xmlns:a16="http://schemas.microsoft.com/office/drawing/2014/main" val="2503430986"/>
                    </a:ext>
                  </a:extLst>
                </a:gridCol>
              </a:tblGrid>
              <a:tr h="8009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Stand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Interview Start</a:t>
                      </a: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877356"/>
                  </a:ext>
                </a:extLst>
              </a:tr>
              <a:tr h="533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695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Mon, Jul 26, 2021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2321"/>
                  </a:ext>
                </a:extLst>
              </a:tr>
              <a:tr h="533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Mon, Aug 23, 2021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787"/>
                  </a:ext>
                </a:extLst>
              </a:tr>
              <a:tr h="533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429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Thu, Sep 9, 2021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68758"/>
                  </a:ext>
                </a:extLst>
              </a:tr>
              <a:tr h="533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Sat, Sep 18, 2021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82546"/>
                  </a:ext>
                </a:extLst>
              </a:tr>
              <a:tr h="533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Mon, Oct 18, 2021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34360"/>
                  </a:ext>
                </a:extLst>
              </a:tr>
              <a:tr h="509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Mon, Nov 15, 2021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460" marR="594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9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4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71550" y="1051581"/>
            <a:ext cx="10669990" cy="4230423"/>
          </a:xfrm>
        </p:spPr>
        <p:txBody>
          <a:bodyPr>
            <a:noAutofit/>
          </a:bodyPr>
          <a:lstStyle/>
          <a:p>
            <a:r>
              <a:rPr lang="en-US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 multi-mode approach allows screener responses via web, paper, phone or in-person interview.  </a:t>
            </a:r>
          </a:p>
          <a:p>
            <a:r>
              <a:rPr lang="en-US">
                <a:latin typeface="+mn-lt"/>
              </a:rPr>
              <a:t>Mailings include:</a:t>
            </a:r>
          </a:p>
          <a:p>
            <a:pPr lvl="1">
              <a:spcBef>
                <a:spcPts val="0"/>
              </a:spcBef>
            </a:pPr>
            <a:r>
              <a:rPr lang="en-US" sz="2000">
                <a:latin typeface="+mn-lt"/>
              </a:rPr>
              <a:t>Introductory Letter – push to the web (and phone option)</a:t>
            </a:r>
          </a:p>
          <a:p>
            <a:pPr lvl="1"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n-lt"/>
              </a:rPr>
              <a:t>Reminder Postcard, 7 days later – push to the web (and phone option)</a:t>
            </a:r>
          </a:p>
          <a:p>
            <a:pPr lvl="1"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n-lt"/>
              </a:rPr>
              <a:t>Follow-up </a:t>
            </a:r>
            <a:r>
              <a:rPr lang="en-US" sz="2000">
                <a:latin typeface="+mn-lt"/>
              </a:rPr>
              <a:t>Letter via FedEx, 10 days later - push to the web, also includes </a:t>
            </a:r>
            <a:r>
              <a:rPr lang="en-US" sz="200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>
                <a:latin typeface="+mn-lt"/>
              </a:rPr>
              <a:t>paper screener</a:t>
            </a:r>
          </a:p>
          <a:p>
            <a:pPr lvl="1">
              <a:spcBef>
                <a:spcPts val="0"/>
              </a:spcBef>
            </a:pPr>
            <a:r>
              <a:rPr lang="en-US" sz="2000">
                <a:latin typeface="+mn-lt"/>
              </a:rPr>
              <a:t>Final Letter, 10 days later - push to the web, with statement noting an upcoming field interviewer visit</a:t>
            </a:r>
            <a:endParaRPr lang="en-US" sz="200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2021 – 2022 Household Screening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8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71550" y="1051582"/>
            <a:ext cx="10515600" cy="3063218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 multi-mode approach allows screener responses via web, paper, phone or in-person interview.  </a:t>
            </a:r>
          </a:p>
          <a:p>
            <a:r>
              <a:rPr lang="en-US" dirty="0">
                <a:latin typeface="+mn-lt"/>
              </a:rPr>
              <a:t>Mailings include: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+mn-lt"/>
              </a:rPr>
              <a:t>Introductory Letter – push to the web (and phone option)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Reminder Postcard, 7 days later – push to the web (and phone option)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Follow-up Letter </a:t>
            </a:r>
            <a:r>
              <a:rPr lang="en-US" sz="2000" dirty="0">
                <a:latin typeface="+mn-lt"/>
              </a:rPr>
              <a:t>via FedEx, 10 days later - push to the web, also includes a paper screener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+mn-lt"/>
              </a:rPr>
              <a:t>Final Letter, 10 days later - push to the web, with statement noting an upcoming field interviewer visit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– 2022 Household Screening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AFA516D-AA09-4A41-8CE6-8535C6BBC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944384"/>
              </p:ext>
            </p:extLst>
          </p:nvPr>
        </p:nvGraphicFramePr>
        <p:xfrm>
          <a:off x="3222324" y="3218076"/>
          <a:ext cx="6923162" cy="290996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37505">
                  <a:extLst>
                    <a:ext uri="{9D8B030D-6E8A-4147-A177-3AD203B41FA5}">
                      <a16:colId xmlns:a16="http://schemas.microsoft.com/office/drawing/2014/main" val="3751800094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352086134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870856310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939632814"/>
                    </a:ext>
                  </a:extLst>
                </a:gridCol>
              </a:tblGrid>
              <a:tr h="791569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Contact mode among completed Household Screeners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solidFill>
                          <a:srgbClr val="16666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53537"/>
                  </a:ext>
                </a:extLst>
              </a:tr>
              <a:tr h="79156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Dress Rehearsal Stand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Stand 428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Stand 429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91179"/>
                  </a:ext>
                </a:extLst>
              </a:tr>
              <a:tr h="5747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Web, Paper, or Phone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20%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22%</a:t>
                      </a:r>
                      <a:endParaRPr lang="en-US" sz="2000" b="0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3070314"/>
                  </a:ext>
                </a:extLst>
              </a:tr>
              <a:tr h="5943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In-person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80%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78%</a:t>
                      </a:r>
                      <a:endParaRPr lang="en-US" sz="2000" b="0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904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69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192267" y="1084827"/>
            <a:ext cx="9354863" cy="5143478"/>
          </a:xfrm>
        </p:spPr>
        <p:txBody>
          <a:bodyPr>
            <a:noAutofit/>
          </a:bodyPr>
          <a:lstStyle/>
          <a:p>
            <a:pPr marR="0" lvl="0" fontAlgn="base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Sample Participant (SP) and family questionnaire are now administered by telephone, with an option for in-person</a:t>
            </a:r>
          </a:p>
          <a:p>
            <a:pPr lvl="0" fontAlgn="base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SP questionnaire reduced by over 50%; Family questionnaire reduced by about a quarter</a:t>
            </a:r>
          </a:p>
          <a:p>
            <a:pPr marR="0" lvl="0" fontAlgn="base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In-home collection of infant formula, salt use, and home water were all discontinued </a:t>
            </a:r>
          </a:p>
          <a:p>
            <a:pPr lvl="0" fontAlgn="base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In-home collection of individual prescription medications through medication inventory method was discontinued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 lvl="0" fontAlgn="base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Dietary supplement collection was moved to </a:t>
            </a: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after the MEC visit 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with the dietary interview.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– 2022 Home Interview</a:t>
            </a:r>
          </a:p>
        </p:txBody>
      </p:sp>
    </p:spTree>
    <p:extLst>
      <p:ext uri="{BB962C8B-B14F-4D97-AF65-F5344CB8AC3E}">
        <p14:creationId xmlns:p14="http://schemas.microsoft.com/office/powerpoint/2010/main" val="72579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0770970-1522-410B-888E-8BCB7864B88A}"/>
              </a:ext>
            </a:extLst>
          </p:cNvPr>
          <p:cNvSpPr txBox="1">
            <a:spLocks/>
          </p:cNvSpPr>
          <p:nvPr/>
        </p:nvSpPr>
        <p:spPr>
          <a:xfrm>
            <a:off x="1190171" y="1331741"/>
            <a:ext cx="9931483" cy="298280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 March 2020, NHANES was in the second year of its 2019 – 2020 survey cycle.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All 2020 data collection was suspended on March 16, 2020 due to COVID-19.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NHANES mobile exam center (MEC) trailers were parked in Maryland.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1887C-2BED-480E-A44B-4C15F9E0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85" y="4132385"/>
            <a:ext cx="6963062" cy="227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46C2C-5227-4CF7-8664-60FA3E21E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77" y="265814"/>
            <a:ext cx="10345478" cy="834194"/>
          </a:xfrm>
        </p:spPr>
        <p:txBody>
          <a:bodyPr>
            <a:normAutofit/>
          </a:bodyPr>
          <a:lstStyle/>
          <a:p>
            <a:r>
              <a:rPr lang="en-US" sz="3200" dirty="0"/>
              <a:t>NHANES 2019 – 2020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8023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192267" y="1084827"/>
            <a:ext cx="9354863" cy="5143478"/>
          </a:xfrm>
        </p:spPr>
        <p:txBody>
          <a:bodyPr>
            <a:noAutofit/>
          </a:bodyPr>
          <a:lstStyle/>
          <a:p>
            <a:pPr marR="0" lvl="0" fontAlgn="base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Sample Participant (SP) and family questionnaire are now administered by telephone, with an option for in-person</a:t>
            </a:r>
          </a:p>
          <a:p>
            <a:pPr lvl="0" fontAlgn="base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SP questionnaire reduced by over 50%; Family questionnaire reduced by about a quarter</a:t>
            </a:r>
          </a:p>
          <a:p>
            <a:pPr marR="0" lvl="0" fontAlgn="base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In-home collection of infant formula, salt use, and home water were all discontinued </a:t>
            </a:r>
          </a:p>
          <a:p>
            <a:pPr lvl="0" fontAlgn="base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In-home collection of individual prescription medications through medication inventory method was discontinued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 lvl="0" fontAlgn="base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Dietary supplement collection was moved to </a:t>
            </a: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after the MEC visit 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with the dietary interview.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– 2022 Home Interview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7828F4-4749-4630-808C-7A6C83687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07241"/>
              </p:ext>
            </p:extLst>
          </p:nvPr>
        </p:nvGraphicFramePr>
        <p:xfrm>
          <a:off x="2961621" y="2969957"/>
          <a:ext cx="7076901" cy="3575528"/>
        </p:xfrm>
        <a:graphic>
          <a:graphicData uri="http://schemas.openxmlformats.org/drawingml/2006/table">
            <a:tbl>
              <a:tblPr/>
              <a:tblGrid>
                <a:gridCol w="2300459">
                  <a:extLst>
                    <a:ext uri="{9D8B030D-6E8A-4147-A177-3AD203B41FA5}">
                      <a16:colId xmlns:a16="http://schemas.microsoft.com/office/drawing/2014/main" val="3374291839"/>
                    </a:ext>
                  </a:extLst>
                </a:gridCol>
                <a:gridCol w="1592148">
                  <a:extLst>
                    <a:ext uri="{9D8B030D-6E8A-4147-A177-3AD203B41FA5}">
                      <a16:colId xmlns:a16="http://schemas.microsoft.com/office/drawing/2014/main" val="774560773"/>
                    </a:ext>
                  </a:extLst>
                </a:gridCol>
                <a:gridCol w="1618660">
                  <a:extLst>
                    <a:ext uri="{9D8B030D-6E8A-4147-A177-3AD203B41FA5}">
                      <a16:colId xmlns:a16="http://schemas.microsoft.com/office/drawing/2014/main" val="1987524281"/>
                    </a:ext>
                  </a:extLst>
                </a:gridCol>
                <a:gridCol w="1565634">
                  <a:extLst>
                    <a:ext uri="{9D8B030D-6E8A-4147-A177-3AD203B41FA5}">
                      <a16:colId xmlns:a16="http://schemas.microsoft.com/office/drawing/2014/main" val="1189737921"/>
                    </a:ext>
                  </a:extLst>
                </a:gridCol>
              </a:tblGrid>
              <a:tr h="83102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Interview mode among persons interviewed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35797"/>
                  </a:ext>
                </a:extLst>
              </a:tr>
              <a:tr h="1036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Dress Rehearsal Stand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Stand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Stand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429*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03162"/>
                  </a:ext>
                </a:extLst>
              </a:tr>
              <a:tr h="590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In-person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64.4%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62.5%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10.1%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84600"/>
                  </a:ext>
                </a:extLst>
              </a:tr>
              <a:tr h="614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35.6%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37.5%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89.9%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11868"/>
                  </a:ext>
                </a:extLst>
              </a:tr>
              <a:tr h="50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 Closes Nov 6</a:t>
                      </a: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8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6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519CF4-FAEB-482D-B272-CCC7E3A81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52237"/>
              </p:ext>
            </p:extLst>
          </p:nvPr>
        </p:nvGraphicFramePr>
        <p:xfrm>
          <a:off x="2732314" y="1206956"/>
          <a:ext cx="6727371" cy="5074573"/>
        </p:xfrm>
        <a:graphic>
          <a:graphicData uri="http://schemas.openxmlformats.org/drawingml/2006/table">
            <a:tbl>
              <a:tblPr/>
              <a:tblGrid>
                <a:gridCol w="2117982">
                  <a:extLst>
                    <a:ext uri="{9D8B030D-6E8A-4147-A177-3AD203B41FA5}">
                      <a16:colId xmlns:a16="http://schemas.microsoft.com/office/drawing/2014/main" val="594207765"/>
                    </a:ext>
                  </a:extLst>
                </a:gridCol>
                <a:gridCol w="2431617">
                  <a:extLst>
                    <a:ext uri="{9D8B030D-6E8A-4147-A177-3AD203B41FA5}">
                      <a16:colId xmlns:a16="http://schemas.microsoft.com/office/drawing/2014/main" val="673048519"/>
                    </a:ext>
                  </a:extLst>
                </a:gridCol>
                <a:gridCol w="2177772">
                  <a:extLst>
                    <a:ext uri="{9D8B030D-6E8A-4147-A177-3AD203B41FA5}">
                      <a16:colId xmlns:a16="http://schemas.microsoft.com/office/drawing/2014/main" val="233835223"/>
                    </a:ext>
                  </a:extLst>
                </a:gridCol>
              </a:tblGrid>
              <a:tr h="1027354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Group </a:t>
                      </a:r>
                    </a:p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(years)</a:t>
                      </a:r>
                      <a:endParaRPr lang="en-US" sz="2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Dress Rehearsal Stand</a:t>
                      </a:r>
                    </a:p>
                    <a:p>
                      <a:pPr algn="ctr"/>
                      <a:r>
                        <a:rPr lang="en-US" sz="2000" dirty="0"/>
                        <a:t>(minutes)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Stand 428</a:t>
                      </a:r>
                    </a:p>
                    <a:p>
                      <a:pPr algn="ctr"/>
                      <a:r>
                        <a:rPr lang="en-US" sz="2000" dirty="0"/>
                        <a:t>(minutes)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54436"/>
                  </a:ext>
                </a:extLst>
              </a:tr>
              <a:tr h="579298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SP Questionnaire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314462"/>
                  </a:ext>
                </a:extLst>
              </a:tr>
              <a:tr h="4910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n-lt"/>
                        </a:rPr>
                        <a:t>9.5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540126"/>
                  </a:ext>
                </a:extLst>
              </a:tr>
              <a:tr h="4714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n-lt"/>
                        </a:rPr>
                        <a:t>17.2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13.5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77956"/>
                  </a:ext>
                </a:extLst>
              </a:tr>
              <a:tr h="4517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20-39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n-lt"/>
                        </a:rPr>
                        <a:t>16.7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16.9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480521"/>
                  </a:ext>
                </a:extLst>
              </a:tr>
              <a:tr h="4517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40-59</a:t>
                      </a:r>
                      <a:endParaRPr lang="en-US" sz="20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n-lt"/>
                        </a:rPr>
                        <a:t>18.4</a:t>
                      </a:r>
                      <a:endParaRPr lang="en-US" sz="20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18.4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090400"/>
                  </a:ext>
                </a:extLst>
              </a:tr>
              <a:tr h="4321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60+</a:t>
                      </a:r>
                      <a:endParaRPr lang="en-US" sz="20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latin typeface="+mn-lt"/>
                        </a:rPr>
                        <a:t>19.2</a:t>
                      </a:r>
                      <a:endParaRPr lang="en-US" sz="20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20.4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196412"/>
                  </a:ext>
                </a:extLst>
              </a:tr>
              <a:tr h="560782"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Family Questionnaire</a:t>
                      </a:r>
                      <a:endParaRPr lang="en-US" sz="2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381020"/>
                  </a:ext>
                </a:extLst>
              </a:tr>
              <a:tr h="608918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7.6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8.4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986751"/>
                  </a:ext>
                </a:extLst>
              </a:tr>
            </a:tbl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41E2161E-C5C6-4600-B557-203A7288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75" y="312516"/>
            <a:ext cx="10515600" cy="671332"/>
          </a:xfrm>
        </p:spPr>
        <p:txBody>
          <a:bodyPr>
            <a:normAutofit fontScale="90000"/>
          </a:bodyPr>
          <a:lstStyle/>
          <a:p>
            <a:pPr algn="l" fontAlgn="t"/>
            <a:r>
              <a:rPr lang="en-US" sz="3200" b="1" i="0" u="none" strike="noStrike" dirty="0">
                <a:solidFill>
                  <a:schemeClr val="tx1"/>
                </a:solidFill>
                <a:effectLst/>
                <a:latin typeface="+mn-lt"/>
              </a:rPr>
              <a:t>Median time of home interview among interviewed persons</a:t>
            </a:r>
          </a:p>
        </p:txBody>
      </p:sp>
    </p:spTree>
    <p:extLst>
      <p:ext uri="{BB962C8B-B14F-4D97-AF65-F5344CB8AC3E}">
        <p14:creationId xmlns:p14="http://schemas.microsoft.com/office/powerpoint/2010/main" val="114964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1E2161E-C5C6-4600-B557-203A7288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1" y="320818"/>
            <a:ext cx="10952922" cy="671332"/>
          </a:xfrm>
        </p:spPr>
        <p:txBody>
          <a:bodyPr>
            <a:normAutofit fontScale="90000"/>
          </a:bodyPr>
          <a:lstStyle/>
          <a:p>
            <a:pPr algn="l" fontAlgn="t"/>
            <a:r>
              <a:rPr lang="en-US" sz="3200" b="1" i="0" u="none" strike="noStrike" dirty="0">
                <a:solidFill>
                  <a:schemeClr val="tx1"/>
                </a:solidFill>
                <a:effectLst/>
                <a:latin typeface="+mn-lt"/>
              </a:rPr>
              <a:t>Median time of home interview among interviewed persons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C14241-D7A6-4AE3-A14F-53A8AD6AC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67944"/>
              </p:ext>
            </p:extLst>
          </p:nvPr>
        </p:nvGraphicFramePr>
        <p:xfrm>
          <a:off x="2391069" y="1192608"/>
          <a:ext cx="7721285" cy="5342811"/>
        </p:xfrm>
        <a:graphic>
          <a:graphicData uri="http://schemas.openxmlformats.org/drawingml/2006/table">
            <a:tbl>
              <a:tblPr/>
              <a:tblGrid>
                <a:gridCol w="1797373">
                  <a:extLst>
                    <a:ext uri="{9D8B030D-6E8A-4147-A177-3AD203B41FA5}">
                      <a16:colId xmlns:a16="http://schemas.microsoft.com/office/drawing/2014/main" val="594207765"/>
                    </a:ext>
                  </a:extLst>
                </a:gridCol>
                <a:gridCol w="1988017">
                  <a:extLst>
                    <a:ext uri="{9D8B030D-6E8A-4147-A177-3AD203B41FA5}">
                      <a16:colId xmlns:a16="http://schemas.microsoft.com/office/drawing/2014/main" val="4110372025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3545373143"/>
                    </a:ext>
                  </a:extLst>
                </a:gridCol>
                <a:gridCol w="1948069">
                  <a:extLst>
                    <a:ext uri="{9D8B030D-6E8A-4147-A177-3AD203B41FA5}">
                      <a16:colId xmlns:a16="http://schemas.microsoft.com/office/drawing/2014/main" val="1894243818"/>
                    </a:ext>
                  </a:extLst>
                </a:gridCol>
              </a:tblGrid>
              <a:tr h="474377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Group (years)</a:t>
                      </a:r>
                      <a:endParaRPr lang="en-US" sz="2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Dress Rehearsal Stand</a:t>
                      </a:r>
                    </a:p>
                    <a:p>
                      <a:pPr algn="ctr"/>
                      <a:r>
                        <a:rPr lang="en-US" sz="2000" dirty="0"/>
                        <a:t>(minutes)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Stand 428</a:t>
                      </a:r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2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417565"/>
                  </a:ext>
                </a:extLst>
              </a:tr>
              <a:tr h="755374">
                <a:tc vMerge="1"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Group (years)</a:t>
                      </a:r>
                      <a:endParaRPr lang="en-US" sz="2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Dress Rehearsal Stand</a:t>
                      </a:r>
                    </a:p>
                    <a:p>
                      <a:pPr algn="ctr"/>
                      <a:r>
                        <a:rPr lang="en-US" sz="2000" dirty="0"/>
                        <a:t>(minutes)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Median</a:t>
                      </a:r>
                    </a:p>
                    <a:p>
                      <a:pPr algn="ctr"/>
                      <a:r>
                        <a:rPr lang="en-US" sz="2000" dirty="0"/>
                        <a:t>(minutes)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Percentile</a:t>
                      </a:r>
                    </a:p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(minutes)</a:t>
                      </a:r>
                      <a:endParaRPr lang="en-US" sz="2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54436"/>
                  </a:ext>
                </a:extLst>
              </a:tr>
              <a:tr h="588722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SP Questionnaire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14462"/>
                  </a:ext>
                </a:extLst>
              </a:tr>
              <a:tr h="4990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highlight>
                            <a:srgbClr val="FFFF00"/>
                          </a:highlight>
                          <a:latin typeface="+mn-lt"/>
                        </a:rPr>
                        <a:t>19.6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40126"/>
                  </a:ext>
                </a:extLst>
              </a:tr>
              <a:tr h="479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13.5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highlight>
                            <a:srgbClr val="FFFF00"/>
                          </a:highlight>
                          <a:latin typeface="+mn-lt"/>
                        </a:rPr>
                        <a:t>25.7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77956"/>
                  </a:ext>
                </a:extLst>
              </a:tr>
              <a:tr h="4591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20-39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16.9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highlight>
                            <a:srgbClr val="FFFF00"/>
                          </a:highlight>
                          <a:latin typeface="+mn-lt"/>
                        </a:rPr>
                        <a:t>34.6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80521"/>
                  </a:ext>
                </a:extLst>
              </a:tr>
              <a:tr h="4591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40-59</a:t>
                      </a:r>
                      <a:endParaRPr lang="en-US" sz="20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18.4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highlight>
                            <a:srgbClr val="FFFF00"/>
                          </a:highlight>
                          <a:latin typeface="+mn-lt"/>
                        </a:rPr>
                        <a:t>34.6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0400"/>
                  </a:ext>
                </a:extLst>
              </a:tr>
              <a:tr h="4391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60+</a:t>
                      </a:r>
                      <a:endParaRPr lang="en-US" sz="20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19.2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20.4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highlight>
                            <a:srgbClr val="FFFF00"/>
                          </a:highlight>
                          <a:latin typeface="+mn-lt"/>
                        </a:rPr>
                        <a:t>41.6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96412"/>
                  </a:ext>
                </a:extLst>
              </a:tr>
              <a:tr h="569905"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Family Questionnaire</a:t>
                      </a:r>
                      <a:endParaRPr lang="en-US" sz="2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381020"/>
                  </a:ext>
                </a:extLst>
              </a:tr>
              <a:tr h="618824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8.4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n-lt"/>
                        </a:rPr>
                        <a:t>17.0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86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89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023074" y="983848"/>
            <a:ext cx="9308281" cy="5561636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+mn-lt"/>
              </a:rPr>
              <a:t>All incentives paid using debit cards</a:t>
            </a:r>
          </a:p>
          <a:p>
            <a:r>
              <a:rPr lang="en-US" altLang="en-US" dirty="0">
                <a:latin typeface="+mn-lt"/>
              </a:rPr>
              <a:t>Total incentive stays the same with some modifications</a:t>
            </a:r>
          </a:p>
          <a:p>
            <a:pPr lvl="1"/>
            <a:r>
              <a:rPr lang="en-US" altLang="en-US" dirty="0">
                <a:latin typeface="+mn-lt"/>
              </a:rPr>
              <a:t>SP interview incentive added - $25</a:t>
            </a:r>
          </a:p>
          <a:p>
            <a:pPr lvl="1"/>
            <a:r>
              <a:rPr lang="en-US" altLang="en-US" dirty="0">
                <a:latin typeface="+mn-lt"/>
              </a:rPr>
              <a:t>MEC Exam</a:t>
            </a:r>
          </a:p>
          <a:p>
            <a:pPr lvl="2">
              <a:spcBef>
                <a:spcPts val="0"/>
              </a:spcBef>
            </a:pPr>
            <a:r>
              <a:rPr lang="en-US" altLang="en-US" dirty="0">
                <a:latin typeface="+mn-lt"/>
              </a:rPr>
              <a:t>Age 0-11y - $40, 12-15y - $60, and 16 and older - $85 </a:t>
            </a:r>
          </a:p>
          <a:p>
            <a:pPr lvl="1"/>
            <a:r>
              <a:rPr lang="en-US" altLang="en-US" dirty="0">
                <a:latin typeface="+mn-lt"/>
              </a:rPr>
              <a:t>Transportation and child/adult care unchanged</a:t>
            </a:r>
          </a:p>
          <a:p>
            <a:pPr lvl="1"/>
            <a:r>
              <a:rPr lang="en-US" altLang="en-US" dirty="0">
                <a:latin typeface="+mn-lt"/>
              </a:rPr>
              <a:t>No fasting incentive</a:t>
            </a:r>
          </a:p>
          <a:p>
            <a:pPr lvl="1"/>
            <a:r>
              <a:rPr lang="en-US" altLang="en-US" dirty="0">
                <a:latin typeface="+mn-lt"/>
              </a:rPr>
              <a:t>Post-exam interviews</a:t>
            </a:r>
          </a:p>
          <a:p>
            <a:pPr lvl="2">
              <a:spcBef>
                <a:spcPts val="0"/>
              </a:spcBef>
            </a:pPr>
            <a:r>
              <a:rPr lang="en-US" altLang="en-US" dirty="0">
                <a:latin typeface="+mn-lt"/>
              </a:rPr>
              <a:t>Dietary Day 1 - $25, Dietary Day 2 - $25, and Food Consumer Behavior Survey 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phone follow-up module - </a:t>
            </a:r>
            <a:r>
              <a:rPr lang="en-US" altLang="en-US" dirty="0">
                <a:latin typeface="+mn-lt"/>
              </a:rPr>
              <a:t>$15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– 2022 Incentive Structure</a:t>
            </a:r>
          </a:p>
        </p:txBody>
      </p:sp>
    </p:spTree>
    <p:extLst>
      <p:ext uri="{BB962C8B-B14F-4D97-AF65-F5344CB8AC3E}">
        <p14:creationId xmlns:p14="http://schemas.microsoft.com/office/powerpoint/2010/main" val="263793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06499" y="1161535"/>
            <a:ext cx="10011710" cy="514373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Structural Changes to trailers to promote social distancing</a:t>
            </a:r>
          </a:p>
          <a:p>
            <a:pPr lvl="0"/>
            <a:r>
              <a:rPr lang="en-US" dirty="0">
                <a:latin typeface="+mn-lt"/>
              </a:rPr>
              <a:t>Modified MEC flow options to reduce interaction with others</a:t>
            </a:r>
          </a:p>
          <a:p>
            <a:pPr lvl="0"/>
            <a:r>
              <a:rPr lang="en-US" dirty="0">
                <a:latin typeface="+mn-lt"/>
              </a:rPr>
              <a:t>New exam schedule with 4 or 5, 2.5h sessions per day that accommodate about 5 SPs each session. </a:t>
            </a:r>
          </a:p>
          <a:p>
            <a:r>
              <a:rPr lang="en-US" dirty="0">
                <a:latin typeface="+mn-lt"/>
              </a:rPr>
              <a:t>Extra cleaning between SPs </a:t>
            </a:r>
          </a:p>
          <a:p>
            <a:pPr lvl="0"/>
            <a:r>
              <a:rPr lang="en-US" dirty="0">
                <a:latin typeface="+mn-lt"/>
              </a:rPr>
              <a:t>Staff 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+mn-lt"/>
              </a:rPr>
              <a:t>Wear PPE (masks, gloves, lab coat) 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+mn-lt"/>
              </a:rPr>
              <a:t>Be vaccinated </a:t>
            </a:r>
          </a:p>
          <a:p>
            <a:pPr lvl="1"/>
            <a:r>
              <a:rPr lang="en-US" dirty="0">
                <a:latin typeface="+mn-lt"/>
              </a:rPr>
              <a:t>Conduct daily symptom screening</a:t>
            </a:r>
          </a:p>
          <a:p>
            <a:pPr lvl="0"/>
            <a:r>
              <a:rPr lang="en-US" dirty="0">
                <a:latin typeface="+mn-lt"/>
              </a:rPr>
              <a:t>Participants and visitors, prior to MEC entry 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+mn-lt"/>
              </a:rPr>
              <a:t>CDC COVID-19 screening questions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+mn-lt"/>
              </a:rPr>
              <a:t>Temperature checks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+mn-lt"/>
              </a:rPr>
              <a:t>Wear face mask</a:t>
            </a:r>
          </a:p>
          <a:p>
            <a:pPr lvl="0"/>
            <a:endParaRPr lang="en-US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2021 – 2022 Mobile Examination Center (MEC)</a:t>
            </a:r>
          </a:p>
        </p:txBody>
      </p:sp>
    </p:spTree>
    <p:extLst>
      <p:ext uri="{BB962C8B-B14F-4D97-AF65-F5344CB8AC3E}">
        <p14:creationId xmlns:p14="http://schemas.microsoft.com/office/powerpoint/2010/main" val="87354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0CB24-6A7C-4DE8-B776-D0D625F4C9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90600" y="1392037"/>
            <a:ext cx="10130482" cy="4143375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80808"/>
                </a:solidFill>
                <a:latin typeface="+mn-lt"/>
              </a:rPr>
              <a:t>Two antibody tests added:</a:t>
            </a:r>
          </a:p>
          <a:p>
            <a:pPr lvl="1"/>
            <a:r>
              <a:rPr lang="en-US" sz="2000" dirty="0">
                <a:solidFill>
                  <a:srgbClr val="080808"/>
                </a:solidFill>
                <a:latin typeface="+mn-lt"/>
              </a:rPr>
              <a:t>Spike-based tests will detect antibodies after vaccination and natural infection.</a:t>
            </a:r>
          </a:p>
          <a:p>
            <a:pPr lvl="1"/>
            <a:r>
              <a:rPr lang="en-US" sz="2000" dirty="0">
                <a:solidFill>
                  <a:srgbClr val="080808"/>
                </a:solidFill>
                <a:latin typeface="+mn-lt"/>
              </a:rPr>
              <a:t>Nucleocapsid-based tests will detect antibodies only after natural infection.</a:t>
            </a:r>
          </a:p>
          <a:p>
            <a:r>
              <a:rPr lang="en-US" dirty="0">
                <a:solidFill>
                  <a:srgbClr val="2D2C2C"/>
                </a:solidFill>
                <a:latin typeface="+mn-lt"/>
              </a:rPr>
              <a:t>Produce nationally representative prevalence estimates of past infection and/or vaccine-induced immunity </a:t>
            </a:r>
            <a:r>
              <a:rPr lang="en-US" dirty="0">
                <a:solidFill>
                  <a:srgbClr val="080808"/>
                </a:solidFill>
                <a:latin typeface="+mn-lt"/>
              </a:rPr>
              <a:t>among NHANES participants aged 1 year and older using blood-based (serological) antibody testing.</a:t>
            </a:r>
          </a:p>
          <a:p>
            <a:pPr lvl="0"/>
            <a:endParaRPr lang="en-US" dirty="0">
              <a:solidFill>
                <a:srgbClr val="2D2C2C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4ADDD-4C32-4D71-9F26-6FF8DA0A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74" y="312516"/>
            <a:ext cx="11155539" cy="671332"/>
          </a:xfrm>
        </p:spPr>
        <p:txBody>
          <a:bodyPr>
            <a:normAutofit/>
          </a:bodyPr>
          <a:lstStyle/>
          <a:p>
            <a:r>
              <a:rPr lang="en-US" dirty="0"/>
              <a:t>COVID-19 Specific Content: </a:t>
            </a:r>
            <a:r>
              <a:rPr lang="en-US" dirty="0">
                <a:solidFill>
                  <a:schemeClr val="tx1"/>
                </a:solidFill>
              </a:rPr>
              <a:t>SARS-CoV-2 serology testing</a:t>
            </a:r>
          </a:p>
        </p:txBody>
      </p:sp>
    </p:spTree>
    <p:extLst>
      <p:ext uri="{BB962C8B-B14F-4D97-AF65-F5344CB8AC3E}">
        <p14:creationId xmlns:p14="http://schemas.microsoft.com/office/powerpoint/2010/main" val="207083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D2C82-BEB9-4813-A114-DD09389761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56375" y="983849"/>
            <a:ext cx="10679249" cy="1143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Prior to the health exam and blood draw at the mobile exam center, participants are asked the following COVID-19 questions during their home interview: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79CF9-77BA-422A-A52C-B88FC1D9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Specific Content: </a:t>
            </a:r>
            <a:r>
              <a:rPr lang="en-US" dirty="0">
                <a:solidFill>
                  <a:schemeClr val="tx1"/>
                </a:solidFill>
              </a:rPr>
              <a:t>Home Interview Questions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4E5ED1B-FFAA-4B2B-BD66-A0DF7E0CA2C4}"/>
              </a:ext>
            </a:extLst>
          </p:cNvPr>
          <p:cNvSpPr txBox="1">
            <a:spLocks/>
          </p:cNvSpPr>
          <p:nvPr/>
        </p:nvSpPr>
        <p:spPr>
          <a:xfrm>
            <a:off x="6014175" y="1955398"/>
            <a:ext cx="6019800" cy="47692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30188" indent="-23018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17B89"/>
              </a:buClr>
              <a:buFont typeface="Arial"/>
              <a:buChar char="•"/>
              <a:tabLst/>
              <a:defRPr lang="en-US" sz="2400" kern="1200" dirty="0" smtClean="0">
                <a:solidFill>
                  <a:srgbClr val="575C5D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 typeface="Arial"/>
              <a:buChar char="–"/>
              <a:defRPr lang="en-US" sz="2200" b="0" i="0" kern="1200" dirty="0" smtClean="0">
                <a:solidFill>
                  <a:srgbClr val="575C5D"/>
                </a:solidFill>
                <a:latin typeface="ITC Franklin Gothic Std 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575C5D"/>
              </a:buClr>
              <a:buFont typeface="Arial"/>
              <a:buChar char="•"/>
              <a:defRPr lang="en-US" sz="2000" b="0" i="0" kern="1200" dirty="0" smtClean="0">
                <a:solidFill>
                  <a:srgbClr val="575C5D"/>
                </a:solidFill>
                <a:latin typeface="ITC Franklin Gothic Std 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n-US" sz="1800" kern="1200" dirty="0" smtClean="0">
                <a:solidFill>
                  <a:srgbClr val="575C5D"/>
                </a:solidFill>
                <a:latin typeface="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sz="1600" kern="1200" baseline="0" dirty="0">
                <a:solidFill>
                  <a:srgbClr val="575C5D"/>
                </a:solidFill>
                <a:latin typeface="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How many doses of COVID-19 vaccine have you received?  In what month and year did you receive the most recent dose of vaccine for COVID-19?  </a:t>
            </a:r>
          </a:p>
          <a:p>
            <a:pPr lvl="1"/>
            <a:r>
              <a:rPr lang="en-US" sz="1600" dirty="0"/>
              <a:t>Have you ever had an overnight stay in a hospital for suspected or confirmed COVID-19?</a:t>
            </a:r>
          </a:p>
          <a:p>
            <a:pPr lvl="1"/>
            <a:r>
              <a:rPr lang="en-US" sz="1600" dirty="0"/>
              <a:t>Has anyone in your household ever</a:t>
            </a:r>
            <a:r>
              <a:rPr lang="en-US" sz="1600" b="1" dirty="0"/>
              <a:t> </a:t>
            </a:r>
            <a:r>
              <a:rPr lang="en-US" sz="1600" dirty="0"/>
              <a:t>tested positive for coronavirus or COVID-19?</a:t>
            </a:r>
          </a:p>
          <a:p>
            <a:pPr lvl="1"/>
            <a:r>
              <a:rPr lang="en-US" sz="1600" dirty="0"/>
              <a:t>Do you currently have a health condition that a doctor or other health professional told you weakens the immune system, making it easier for you to get sick? </a:t>
            </a:r>
          </a:p>
          <a:p>
            <a:pPr lvl="1"/>
            <a:r>
              <a:rPr lang="en-US" sz="1600" dirty="0"/>
              <a:t>In the past 12 months, have you taken prescription medication or had any medical treatments that a doctor or other health professional told you/ would weaken your immune system? </a:t>
            </a:r>
          </a:p>
          <a:p>
            <a:pPr lvl="1"/>
            <a:r>
              <a:rPr lang="en-US" sz="1600" dirty="0"/>
              <a:t>During the past 12 months</a:t>
            </a:r>
            <a:r>
              <a:rPr lang="en-US" sz="1600" b="1" dirty="0"/>
              <a:t>,</a:t>
            </a:r>
            <a:r>
              <a:rPr lang="en-US" sz="1600" dirty="0"/>
              <a:t> have you had a flu vaccination?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2EFA41-B826-43D0-99DF-E375A8FB8F90}"/>
              </a:ext>
            </a:extLst>
          </p:cNvPr>
          <p:cNvSpPr txBox="1">
            <a:spLocks/>
          </p:cNvSpPr>
          <p:nvPr/>
        </p:nvSpPr>
        <p:spPr>
          <a:xfrm>
            <a:off x="222974" y="1955398"/>
            <a:ext cx="6019800" cy="459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188" indent="-23018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17B89"/>
              </a:buClr>
              <a:buFont typeface="Arial"/>
              <a:buChar char="•"/>
              <a:tabLst/>
              <a:defRPr lang="en-US" sz="2400" kern="1200" dirty="0" smtClean="0">
                <a:solidFill>
                  <a:srgbClr val="575C5D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 typeface="Arial"/>
              <a:buChar char="–"/>
              <a:defRPr lang="en-US" sz="2200" b="0" i="0" kern="1200" dirty="0" smtClean="0">
                <a:solidFill>
                  <a:srgbClr val="575C5D"/>
                </a:solidFill>
                <a:latin typeface="ITC Franklin Gothic Std 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575C5D"/>
              </a:buClr>
              <a:buFont typeface="Arial"/>
              <a:buChar char="•"/>
              <a:defRPr lang="en-US" sz="2000" b="0" i="0" kern="1200" dirty="0" smtClean="0">
                <a:solidFill>
                  <a:srgbClr val="575C5D"/>
                </a:solidFill>
                <a:latin typeface="ITC Franklin Gothic Std 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n-US" sz="1800" kern="1200" dirty="0" smtClean="0">
                <a:solidFill>
                  <a:srgbClr val="575C5D"/>
                </a:solidFill>
                <a:latin typeface="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sz="1600" kern="1200" baseline="0" dirty="0">
                <a:solidFill>
                  <a:srgbClr val="575C5D"/>
                </a:solidFill>
                <a:latin typeface="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Have you ever had COVID-19, or the illness caused by the Coronavirus 2019? </a:t>
            </a:r>
          </a:p>
          <a:p>
            <a:pPr lvl="1"/>
            <a:r>
              <a:rPr lang="en-US" sz="1600" dirty="0"/>
              <a:t>How would you describe your symptoms when they were at their worst?  (None, Mild, Moderate, Severe)</a:t>
            </a:r>
          </a:p>
          <a:p>
            <a:pPr lvl="1"/>
            <a:r>
              <a:rPr lang="en-US" sz="1600" dirty="0"/>
              <a:t>Have you ever been tested for coronavirus or COVID-19?   </a:t>
            </a:r>
          </a:p>
          <a:p>
            <a:pPr lvl="1"/>
            <a:r>
              <a:rPr lang="en-US" sz="1600" dirty="0"/>
              <a:t>Did the swab or saliva test find that you had coronavirus or COVID-19? What was the date of your positive COVID-19 test. This does not include the blood test.</a:t>
            </a:r>
          </a:p>
          <a:p>
            <a:pPr lvl="1"/>
            <a:r>
              <a:rPr lang="en-US" sz="1600" dirty="0"/>
              <a:t>Have you ever had an antibody blood test to determine if you had coronavirus or COVID-19 in the past?  Did the blood test find that you had antibodies for coronavirus or COVID-19? What was the date of this blood test?  	</a:t>
            </a:r>
          </a:p>
          <a:p>
            <a:pPr lvl="1"/>
            <a:r>
              <a:rPr lang="en-US" sz="1600" dirty="0"/>
              <a:t>Have you ever received a vaccine for COVID-19?  Some COVID-19 vaccines are given in 2 separate doses and some are given in one dose. Which kind of COVID-19 vaccine did you receive? The one-dose vaccine or the two-dose vaccine?</a:t>
            </a:r>
          </a:p>
        </p:txBody>
      </p:sp>
    </p:spTree>
    <p:extLst>
      <p:ext uri="{BB962C8B-B14F-4D97-AF65-F5344CB8AC3E}">
        <p14:creationId xmlns:p14="http://schemas.microsoft.com/office/powerpoint/2010/main" val="971110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0962-7024-4A92-B2AA-702A5085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7783"/>
            <a:ext cx="10363200" cy="59055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select COVID questions from first few Stands of NHANES 2021 – 2022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17735E-D4C5-49DE-BA13-BF936DF50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45693"/>
              </p:ext>
            </p:extLst>
          </p:nvPr>
        </p:nvGraphicFramePr>
        <p:xfrm>
          <a:off x="3778833" y="1360041"/>
          <a:ext cx="4634334" cy="4833678"/>
        </p:xfrm>
        <a:graphic>
          <a:graphicData uri="http://schemas.openxmlformats.org/drawingml/2006/table">
            <a:tbl>
              <a:tblPr/>
              <a:tblGrid>
                <a:gridCol w="2317167">
                  <a:extLst>
                    <a:ext uri="{9D8B030D-6E8A-4147-A177-3AD203B41FA5}">
                      <a16:colId xmlns:a16="http://schemas.microsoft.com/office/drawing/2014/main" val="2994770267"/>
                    </a:ext>
                  </a:extLst>
                </a:gridCol>
                <a:gridCol w="2317167">
                  <a:extLst>
                    <a:ext uri="{9D8B030D-6E8A-4147-A177-3AD203B41FA5}">
                      <a16:colId xmlns:a16="http://schemas.microsoft.com/office/drawing/2014/main" val="313463092"/>
                    </a:ext>
                  </a:extLst>
                </a:gridCol>
              </a:tblGrid>
              <a:tr h="4262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you ever had COVID-19</a:t>
                      </a:r>
                    </a:p>
                  </a:txBody>
                  <a:tcPr marL="9223" marR="9223" marT="92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7115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6137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30469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Maybe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736275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489152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010053"/>
                  </a:ext>
                </a:extLst>
              </a:tr>
              <a:tr h="4262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 been tested for COVID-19</a:t>
                      </a:r>
                    </a:p>
                  </a:txBody>
                  <a:tcPr marL="9223" marR="9223" marT="922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99463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04083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186222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981754"/>
                  </a:ext>
                </a:extLst>
              </a:tr>
              <a:tr h="4262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 received a vaccine for COVID-19</a:t>
                      </a:r>
                    </a:p>
                  </a:txBody>
                  <a:tcPr marL="9223" marR="9223" marT="922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60651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13330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638081"/>
                  </a:ext>
                </a:extLst>
              </a:tr>
              <a:tr h="20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47337"/>
                  </a:ext>
                </a:extLst>
              </a:tr>
              <a:tr h="20894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Note: unweighted percentages; includes Dress Rehearsal Stand and first 3 Stands with SP questionnaire data</a:t>
                      </a:r>
                    </a:p>
                  </a:txBody>
                  <a:tcPr marL="9223" marR="9223" marT="92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3" marR="9223" marT="92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10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29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41F87FC-A955-40DC-8E2F-990B25C72CF4}"/>
              </a:ext>
            </a:extLst>
          </p:cNvPr>
          <p:cNvSpPr txBox="1">
            <a:spLocks/>
          </p:cNvSpPr>
          <p:nvPr/>
        </p:nvSpPr>
        <p:spPr>
          <a:xfrm>
            <a:off x="552449" y="230894"/>
            <a:ext cx="11295241" cy="893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200" b="1">
                <a:solidFill>
                  <a:schemeClr val="accent2"/>
                </a:solidFill>
              </a:rPr>
              <a:t>NHANES 2021 </a:t>
            </a:r>
            <a:r>
              <a:rPr lang="en-US" sz="3200" b="1" dirty="0">
                <a:solidFill>
                  <a:schemeClr val="accent2"/>
                </a:solidFill>
              </a:rPr>
              <a:t>– 2022: </a:t>
            </a:r>
            <a:r>
              <a:rPr lang="en-US" sz="3200" b="1" dirty="0"/>
              <a:t>Current Learnings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6D966B-B59B-4964-A913-DC1BF5E76CF3}"/>
              </a:ext>
            </a:extLst>
          </p:cNvPr>
          <p:cNvSpPr/>
          <p:nvPr/>
        </p:nvSpPr>
        <p:spPr>
          <a:xfrm>
            <a:off x="656518" y="1123950"/>
            <a:ext cx="11087102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Overall changes to sampling, home interview, and MEC appear successful.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Some modifications were necessary: 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Adjusting MEC schedule due to lab constraints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Adjusting protocols based on new or updated policies (e.g., vaccination of federal contractors, updates to CDC COVID screener)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Challenges: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Hiring field positions 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Managing when staff become infected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Some scheduling challenges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Regional shortage of dry ice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</a:rPr>
              <a:t>Needs further assessment: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Value of multimode screening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Reasons for SP refusals at each stage of survey (i.e., screener, interview, and exam)</a:t>
            </a:r>
          </a:p>
        </p:txBody>
      </p:sp>
    </p:spTree>
    <p:extLst>
      <p:ext uri="{BB962C8B-B14F-4D97-AF65-F5344CB8AC3E}">
        <p14:creationId xmlns:p14="http://schemas.microsoft.com/office/powerpoint/2010/main" val="648341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B13C80-551E-B145-B184-7D9427B50C1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FCBA3-CEC9-49F8-BBF8-CCD39D10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13" y="1700999"/>
            <a:ext cx="10382908" cy="32476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For further information please contact:</a:t>
            </a:r>
            <a:br>
              <a:rPr lang="en-US" dirty="0"/>
            </a:br>
            <a:r>
              <a:rPr lang="en-US" sz="4000" dirty="0"/>
              <a:t>Ryne Paulose</a:t>
            </a:r>
            <a:br>
              <a:rPr lang="en-US" sz="4000" dirty="0"/>
            </a:br>
            <a:r>
              <a:rPr lang="en-US" sz="4000" dirty="0"/>
              <a:t>RPaulose@cdc.gov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2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0770970-1522-410B-888E-8BCB7864B88A}"/>
              </a:ext>
            </a:extLst>
          </p:cNvPr>
          <p:cNvSpPr txBox="1">
            <a:spLocks/>
          </p:cNvSpPr>
          <p:nvPr/>
        </p:nvSpPr>
        <p:spPr>
          <a:xfrm>
            <a:off x="1136321" y="1182412"/>
            <a:ext cx="6459190" cy="551881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Deployment of NHANES staff</a:t>
            </a:r>
          </a:p>
          <a:p>
            <a:pPr marL="1257300" lvl="2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Contact tracing, Quarantine station, FEMA </a:t>
            </a:r>
            <a:r>
              <a:rPr lang="en-US" dirty="0"/>
              <a:t>National Response Coordination Center (NRCC) 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Trailers / trucks for COVID-19 testing</a:t>
            </a:r>
          </a:p>
          <a:p>
            <a:pPr marL="1257300" lvl="2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CLIA certified labs</a:t>
            </a:r>
          </a:p>
          <a:p>
            <a:pPr marL="1257300" lvl="2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Offered use to DOH in NY, MD, and DC</a:t>
            </a:r>
          </a:p>
          <a:p>
            <a:pPr marL="1257300" lvl="2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4/24/2020 we transferred our truck to DC’s Dept of Forensic Sciences, DOH for mobile testing </a:t>
            </a:r>
          </a:p>
          <a:p>
            <a:pPr lvl="2">
              <a:lnSpc>
                <a:spcPts val="3200"/>
              </a:lnSpc>
            </a:pPr>
            <a:r>
              <a:rPr lang="en-US" dirty="0">
                <a:solidFill>
                  <a:srgbClr val="000000"/>
                </a:solidFill>
              </a:rPr>
              <a:t>     of DC residents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Explored serology testing for SARS-CoV-2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Burden estimates for severe obesity and other health conditions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3" descr="image007">
            <a:extLst>
              <a:ext uri="{FF2B5EF4-FFF2-40B4-BE49-F238E27FC236}">
                <a16:creationId xmlns:a16="http://schemas.microsoft.com/office/drawing/2014/main" id="{A4A71232-CBD4-4DDB-BCF3-8A9F65D3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511" y="2442109"/>
            <a:ext cx="4439547" cy="296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BD05E1-5970-4F8D-B50C-D7FD9176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77" y="191813"/>
            <a:ext cx="9955351" cy="9905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NHANES assistance with COVID-19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5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D4E0-858A-454B-A37F-8D38D278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44740"/>
          </a:xfrm>
        </p:spPr>
        <p:txBody>
          <a:bodyPr>
            <a:normAutofit/>
          </a:bodyPr>
          <a:lstStyle/>
          <a:p>
            <a:r>
              <a:rPr lang="en-US" dirty="0"/>
              <a:t>Data from an incomplete NHANES 2019-2020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4533D-8F0E-44DC-86A2-40A836693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1417639"/>
            <a:ext cx="10153649" cy="4987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 of mid-March 2020, 18 of 30 planned locations for the full 2-year cycle were visited</a:t>
            </a:r>
          </a:p>
          <a:p>
            <a:r>
              <a:rPr lang="en-US" dirty="0">
                <a:solidFill>
                  <a:schemeClr val="tx1"/>
                </a:solidFill>
              </a:rPr>
              <a:t>No feasible way to safely resume in-person exams in 2020</a:t>
            </a:r>
          </a:p>
          <a:p>
            <a:r>
              <a:rPr lang="en-US" dirty="0">
                <a:solidFill>
                  <a:schemeClr val="tx1"/>
                </a:solidFill>
              </a:rPr>
              <a:t>2019 – March 2020 sample not nationally representative</a:t>
            </a:r>
          </a:p>
          <a:p>
            <a:r>
              <a:rPr lang="en-US" dirty="0">
                <a:solidFill>
                  <a:schemeClr val="tx1"/>
                </a:solidFill>
              </a:rPr>
              <a:t>No method to create sample weights</a:t>
            </a:r>
          </a:p>
          <a:p>
            <a:r>
              <a:rPr lang="en-US" dirty="0">
                <a:solidFill>
                  <a:schemeClr val="tx1"/>
                </a:solidFill>
              </a:rPr>
              <a:t>Data release could increase disclosure risk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A51F5-FCD8-4BDE-AF24-30CE5414DF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5"/>
          <a:stretch/>
        </p:blipFill>
        <p:spPr>
          <a:xfrm>
            <a:off x="7723357" y="3429000"/>
            <a:ext cx="3039893" cy="2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134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B5DB-28FB-4C3B-AA43-BC54CF81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63611"/>
          </a:xfrm>
        </p:spPr>
        <p:txBody>
          <a:bodyPr/>
          <a:lstStyle/>
          <a:p>
            <a:r>
              <a:rPr lang="en-US" dirty="0"/>
              <a:t>A solution: a 2017-March 2020 pre-pandemic data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2C98-40AC-48BB-9DC5-96A43404F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3825" y="1519737"/>
            <a:ext cx="7096539" cy="484130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Evaluated incomplete 2019-2020 sample</a:t>
            </a:r>
          </a:p>
          <a:p>
            <a:r>
              <a:rPr lang="en-US" dirty="0">
                <a:solidFill>
                  <a:schemeClr val="tx1"/>
                </a:solidFill>
              </a:rPr>
              <a:t>Examined non-response bias</a:t>
            </a:r>
          </a:p>
          <a:p>
            <a:r>
              <a:rPr lang="en-US" dirty="0">
                <a:solidFill>
                  <a:schemeClr val="tx1"/>
                </a:solidFill>
              </a:rPr>
              <a:t>Discussed with NCHS Board of Scientific Counselors</a:t>
            </a:r>
          </a:p>
          <a:p>
            <a:r>
              <a:rPr lang="en-US" dirty="0">
                <a:solidFill>
                  <a:schemeClr val="tx1"/>
                </a:solidFill>
              </a:rPr>
              <a:t>Decided on a statistical approach to combine…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probability sample (2017-2018)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 partial probability sample (2019-March 2020)</a:t>
            </a:r>
          </a:p>
          <a:p>
            <a:r>
              <a:rPr lang="en-US" dirty="0">
                <a:solidFill>
                  <a:schemeClr val="tx1"/>
                </a:solidFill>
              </a:rPr>
              <a:t>Resulting pre-pandemic data file can be used to make national estimates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6F7B7-8047-4379-874D-C9BD31D1F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4"/>
          <a:stretch/>
        </p:blipFill>
        <p:spPr>
          <a:xfrm>
            <a:off x="1113728" y="2448485"/>
            <a:ext cx="3017305" cy="25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568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7" y="264976"/>
            <a:ext cx="10515600" cy="671332"/>
          </a:xfrm>
        </p:spPr>
        <p:txBody>
          <a:bodyPr>
            <a:normAutofit/>
          </a:bodyPr>
          <a:lstStyle/>
          <a:p>
            <a:r>
              <a:rPr lang="en-US" sz="2800" dirty="0"/>
              <a:t>2017-March 2020 Pre-Pandemic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99F1D-B621-499E-9BE8-2F7FC20C4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938033"/>
            <a:ext cx="7741547" cy="5654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964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99ED83-E76C-4893-83CE-280A819B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11" y="34724"/>
            <a:ext cx="738252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97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D655CB-4CBE-4AEE-8835-76269F10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95" y="11027"/>
            <a:ext cx="5384410" cy="6737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483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FC4-F641-4B48-BFAF-E6E70437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71" y="2872750"/>
            <a:ext cx="8117059" cy="1518715"/>
          </a:xfrm>
        </p:spPr>
        <p:txBody>
          <a:bodyPr>
            <a:normAutofit fontScale="90000"/>
          </a:bodyPr>
          <a:lstStyle/>
          <a:p>
            <a:r>
              <a:rPr lang="en-US" dirty="0"/>
              <a:t>NHANES 2021– 2022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39856"/>
      </p:ext>
    </p:extLst>
  </p:cSld>
  <p:clrMapOvr>
    <a:masterClrMapping/>
  </p:clrMapOvr>
</p:sld>
</file>

<file path=ppt/theme/theme1.xml><?xml version="1.0" encoding="utf-8"?>
<a:theme xmlns:a="http://schemas.openxmlformats.org/drawingml/2006/main" name="Inside Slide Master">
  <a:themeElements>
    <a:clrScheme name="NHANES">
      <a:dk1>
        <a:srgbClr val="575B5D"/>
      </a:dk1>
      <a:lt1>
        <a:srgbClr val="FFFFFF"/>
      </a:lt1>
      <a:dk2>
        <a:srgbClr val="027A89"/>
      </a:dk2>
      <a:lt2>
        <a:srgbClr val="EEECE1"/>
      </a:lt2>
      <a:accent1>
        <a:srgbClr val="F0515A"/>
      </a:accent1>
      <a:accent2>
        <a:srgbClr val="1D8894"/>
      </a:accent2>
      <a:accent3>
        <a:srgbClr val="91D14F"/>
      </a:accent3>
      <a:accent4>
        <a:srgbClr val="23C8DA"/>
      </a:accent4>
      <a:accent5>
        <a:srgbClr val="CACACA"/>
      </a:accent5>
      <a:accent6>
        <a:srgbClr val="575B84"/>
      </a:accent6>
      <a:hlink>
        <a:srgbClr val="027A89"/>
      </a:hlink>
      <a:folHlink>
        <a:srgbClr val="1D88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11798AB5217849912631DAF75A3B79" ma:contentTypeVersion="8" ma:contentTypeDescription="Create a new document." ma:contentTypeScope="" ma:versionID="a55955095308a30385f6f3894f6e8b15">
  <xsd:schema xmlns:xsd="http://www.w3.org/2001/XMLSchema" xmlns:xs="http://www.w3.org/2001/XMLSchema" xmlns:p="http://schemas.microsoft.com/office/2006/metadata/properties" xmlns:ns3="a0d95979-b78d-4456-a83d-a4e89158df7f" targetNamespace="http://schemas.microsoft.com/office/2006/metadata/properties" ma:root="true" ma:fieldsID="a125534f11a2be7a873770fb2b803a75" ns3:_="">
    <xsd:import namespace="a0d95979-b78d-4456-a83d-a4e89158df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95979-b78d-4456-a83d-a4e89158df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1FA045-1B12-4564-9DEF-827967EA4A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95979-b78d-4456-a83d-a4e89158df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58143-5DD4-4752-9145-EA4C6BF522E4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0d95979-b78d-4456-a83d-a4e89158df7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15E8082-741E-4079-ADB6-DFC554C5D5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24091</TotalTime>
  <Words>2132</Words>
  <Application>Microsoft Office PowerPoint</Application>
  <PresentationFormat>Widescreen</PresentationFormat>
  <Paragraphs>377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Helvetica</vt:lpstr>
      <vt:lpstr>ITC Franklin Gothic Std Book</vt:lpstr>
      <vt:lpstr>Times New Roman</vt:lpstr>
      <vt:lpstr>Wingdings</vt:lpstr>
      <vt:lpstr>Inside Slide Master</vt:lpstr>
      <vt:lpstr>PowerPoint Presentation</vt:lpstr>
      <vt:lpstr>NHANES 2019 – 2020 Data Collection</vt:lpstr>
      <vt:lpstr>NHANES assistance with COVID-19 Response</vt:lpstr>
      <vt:lpstr>Data from an incomplete NHANES 2019-2020 cycle</vt:lpstr>
      <vt:lpstr>A solution: a 2017-March 2020 pre-pandemic data file</vt:lpstr>
      <vt:lpstr>2017-March 2020 Pre-Pandemic Data</vt:lpstr>
      <vt:lpstr>PowerPoint Presentation</vt:lpstr>
      <vt:lpstr>PowerPoint Presentation</vt:lpstr>
      <vt:lpstr>NHANES 2021– 2022   </vt:lpstr>
      <vt:lpstr>NHANES 2021 – 2022 Data Collection</vt:lpstr>
      <vt:lpstr>NHANES 2021 – 2022 Data Collection</vt:lpstr>
      <vt:lpstr>NHANES 2021 – 2022 Data Collection</vt:lpstr>
      <vt:lpstr>NHANES 2021 – 2022 </vt:lpstr>
      <vt:lpstr>2021 – 2022 Sample Design</vt:lpstr>
      <vt:lpstr>Monitoring COVID-19 in the field</vt:lpstr>
      <vt:lpstr>Monitoring COVID-19 in the field</vt:lpstr>
      <vt:lpstr>2021 – 2022 Household Screening</vt:lpstr>
      <vt:lpstr>2021 – 2022 Household Screening</vt:lpstr>
      <vt:lpstr>2021 – 2022 Home Interview</vt:lpstr>
      <vt:lpstr>2021 – 2022 Home Interview</vt:lpstr>
      <vt:lpstr>Median time of home interview among interviewed persons</vt:lpstr>
      <vt:lpstr>Median time of home interview among interviewed persons</vt:lpstr>
      <vt:lpstr>2021 – 2022 Incentive Structure</vt:lpstr>
      <vt:lpstr>2021 – 2022 Mobile Examination Center (MEC)</vt:lpstr>
      <vt:lpstr>COVID-19 Specific Content: SARS-CoV-2 serology testing</vt:lpstr>
      <vt:lpstr>COVID-19 Specific Content: Home Interview Questions</vt:lpstr>
      <vt:lpstr>Summary of select COVID questions from first few Stands of NHANES 2021 – 2022 </vt:lpstr>
      <vt:lpstr>PowerPoint Presentation</vt:lpstr>
      <vt:lpstr>Thank you   For further information please contact: Ryne Paulose RPaulose@cdc.gov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Ahluwalia, Namanjeet (CDC/DDPHSS/NCHS/DHNES)</dc:creator>
  <cp:lastModifiedBy>Paulose, Ryne (CDC/DDPHSS/NCHS/DHNES)</cp:lastModifiedBy>
  <cp:revision>383</cp:revision>
  <dcterms:created xsi:type="dcterms:W3CDTF">2020-04-06T22:50:46Z</dcterms:created>
  <dcterms:modified xsi:type="dcterms:W3CDTF">2021-10-28T00:36:22Z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0x010100EE11798AB5217849912631DAF75A3B79</vt:lpwstr>
  </property>
  <property fmtid="{D5CDD505-2E9C-101B-9397-08002B2CF9AE}" pid="3" name="MSIP_Label_7b94a7b8-f06c-4dfe-bdcc-9b548fd58c31_Enabled">
    <vt:lpwstr>true</vt:lpwstr>
  </property>
  <property fmtid="{D5CDD505-2E9C-101B-9397-08002B2CF9AE}" pid="4" name="MSIP_Label_7b94a7b8-f06c-4dfe-bdcc-9b548fd58c31_SetDate">
    <vt:lpwstr>2020-11-02T03:11:46Z</vt:lpwstr>
  </property>
  <property fmtid="{D5CDD505-2E9C-101B-9397-08002B2CF9AE}" pid="5" name="MSIP_Label_7b94a7b8-f06c-4dfe-bdcc-9b548fd58c31_Method">
    <vt:lpwstr>Privileged</vt:lpwstr>
  </property>
  <property fmtid="{D5CDD505-2E9C-101B-9397-08002B2CF9AE}" pid="6" name="MSIP_Label_7b94a7b8-f06c-4dfe-bdcc-9b548fd58c31_Name">
    <vt:lpwstr>7b94a7b8-f06c-4dfe-bdcc-9b548fd58c31</vt:lpwstr>
  </property>
  <property fmtid="{D5CDD505-2E9C-101B-9397-08002B2CF9AE}" pid="7" name="MSIP_Label_7b94a7b8-f06c-4dfe-bdcc-9b548fd58c31_SiteId">
    <vt:lpwstr>9ce70869-60db-44fd-abe8-d2767077fc8f</vt:lpwstr>
  </property>
  <property fmtid="{D5CDD505-2E9C-101B-9397-08002B2CF9AE}" pid="8" name="MSIP_Label_7b94a7b8-f06c-4dfe-bdcc-9b548fd58c31_ActionId">
    <vt:lpwstr>5a8b21f9-3b34-44bf-a20c-1eac37bff78c</vt:lpwstr>
  </property>
  <property fmtid="{D5CDD505-2E9C-101B-9397-08002B2CF9AE}" pid="9" name="MSIP_Label_7b94a7b8-f06c-4dfe-bdcc-9b548fd58c31_ContentBits">
    <vt:lpwstr>0</vt:lpwstr>
  </property>
</Properties>
</file>