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sldIdLst>
    <p:sldId id="258" r:id="rId6"/>
    <p:sldId id="418" r:id="rId7"/>
    <p:sldId id="419" r:id="rId8"/>
    <p:sldId id="420" r:id="rId9"/>
    <p:sldId id="421" r:id="rId10"/>
    <p:sldId id="422" r:id="rId11"/>
    <p:sldId id="423" r:id="rId12"/>
    <p:sldId id="434" r:id="rId13"/>
    <p:sldId id="435" r:id="rId14"/>
    <p:sldId id="424" r:id="rId15"/>
    <p:sldId id="425" r:id="rId16"/>
    <p:sldId id="428" r:id="rId17"/>
    <p:sldId id="427" r:id="rId18"/>
    <p:sldId id="430" r:id="rId19"/>
    <p:sldId id="431" r:id="rId20"/>
    <p:sldId id="432" r:id="rId21"/>
    <p:sldId id="426" r:id="rId22"/>
    <p:sldId id="436" r:id="rId23"/>
    <p:sldId id="433"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Eggleston" initials="JSE" lastIdx="11" clrIdx="0">
    <p:extLst>
      <p:ext uri="{19B8F6BF-5375-455C-9EA6-DF929625EA0E}">
        <p15:presenceInfo xmlns:p15="http://schemas.microsoft.com/office/powerpoint/2012/main" userId="Jonathan Eggleston" providerId="None"/>
      </p:ext>
    </p:extLst>
  </p:cmAuthor>
  <p:cmAuthor id="2" name="Casey M Eggleston (CENSUS/CSM FED)" initials="CME(F" lastIdx="7" clrIdx="1">
    <p:extLst>
      <p:ext uri="{19B8F6BF-5375-455C-9EA6-DF929625EA0E}">
        <p15:presenceInfo xmlns:p15="http://schemas.microsoft.com/office/powerpoint/2012/main" userId="S-1-5-21-2418650581-3053253586-2785318765-199221" providerId="AD"/>
      </p:ext>
    </p:extLst>
  </p:cmAuthor>
  <p:cmAuthor id="3" name="Ashley M Westra (CENSUS/DSMD FED)" initials="AMW(F" lastIdx="23" clrIdx="2">
    <p:extLst>
      <p:ext uri="{19B8F6BF-5375-455C-9EA6-DF929625EA0E}">
        <p15:presenceInfo xmlns:p15="http://schemas.microsoft.com/office/powerpoint/2012/main" userId="S-1-5-21-2418650581-3053253586-2785318765-143848" providerId="AD"/>
      </p:ext>
    </p:extLst>
  </p:cmAuthor>
  <p:cmAuthor id="4" name="Sharon M Stern (CENSUS/SEHSD FED)" initials="SMS(F" lastIdx="18" clrIdx="3">
    <p:extLst>
      <p:ext uri="{19B8F6BF-5375-455C-9EA6-DF929625EA0E}">
        <p15:presenceInfo xmlns:p15="http://schemas.microsoft.com/office/powerpoint/2012/main" userId="S-1-5-21-2418650581-3053253586-2785318765-15033" providerId="AD"/>
      </p:ext>
    </p:extLst>
  </p:cmAuthor>
  <p:cmAuthor id="5" name="Jonathan S Eggleston (CENSUS/SEHSD FED)" initials="JSE(F" lastIdx="13" clrIdx="4">
    <p:extLst>
      <p:ext uri="{19B8F6BF-5375-455C-9EA6-DF929625EA0E}">
        <p15:presenceInfo xmlns:p15="http://schemas.microsoft.com/office/powerpoint/2012/main" userId="S-1-5-21-2418650581-3053253586-2785318765-196738" providerId="AD"/>
      </p:ext>
    </p:extLst>
  </p:cmAuthor>
  <p:cmAuthor id="6" name="John L Voorheis (CENSUS/CES FED)" initials="JLV(F" lastIdx="3" clrIdx="5">
    <p:extLst>
      <p:ext uri="{19B8F6BF-5375-455C-9EA6-DF929625EA0E}">
        <p15:presenceInfo xmlns:p15="http://schemas.microsoft.com/office/powerpoint/2012/main" userId="S::john.l.voorheis@census.gov::be4fe284-b57f-427c-afef-5fe568902f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73381" autoAdjust="0"/>
  </p:normalViewPr>
  <p:slideViewPr>
    <p:cSldViewPr snapToGrid="0">
      <p:cViewPr varScale="1">
        <p:scale>
          <a:sx n="74" d="100"/>
          <a:sy n="74" d="100"/>
        </p:scale>
        <p:origin x="1592" y="71"/>
      </p:cViewPr>
      <p:guideLst/>
    </p:cSldViewPr>
  </p:slideViewPr>
  <p:outlineViewPr>
    <p:cViewPr>
      <p:scale>
        <a:sx n="33" d="100"/>
        <a:sy n="33" d="100"/>
      </p:scale>
      <p:origin x="0" y="-2119"/>
    </p:cViewPr>
  </p:outlineViewPr>
  <p:notesTextViewPr>
    <p:cViewPr>
      <p:scale>
        <a:sx n="1" d="1"/>
        <a:sy n="1" d="1"/>
      </p:scale>
      <p:origin x="0" y="0"/>
    </p:cViewPr>
  </p:notesTextViewPr>
  <p:notesViewPr>
    <p:cSldViewPr snapToGrid="0">
      <p:cViewPr varScale="1">
        <p:scale>
          <a:sx n="77" d="100"/>
          <a:sy n="77" d="100"/>
        </p:scale>
        <p:origin x="3478" y="6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108850" tIns="54425" rIns="108850" bIns="54425" rtlCol="0"/>
          <a:lstStyle>
            <a:lvl1pPr algn="l">
              <a:defRPr sz="1400"/>
            </a:lvl1pPr>
          </a:lstStyle>
          <a:p>
            <a:endParaRPr lang="en-US"/>
          </a:p>
        </p:txBody>
      </p:sp>
      <p:sp>
        <p:nvSpPr>
          <p:cNvPr id="3" name="Date Placeholder 2"/>
          <p:cNvSpPr>
            <a:spLocks noGrp="1"/>
          </p:cNvSpPr>
          <p:nvPr>
            <p:ph type="dt" idx="1"/>
          </p:nvPr>
        </p:nvSpPr>
        <p:spPr>
          <a:xfrm>
            <a:off x="3970938" y="0"/>
            <a:ext cx="3037840" cy="466435"/>
          </a:xfrm>
          <a:prstGeom prst="rect">
            <a:avLst/>
          </a:prstGeom>
        </p:spPr>
        <p:txBody>
          <a:bodyPr vert="horz" lIns="108850" tIns="54425" rIns="108850" bIns="54425" rtlCol="0"/>
          <a:lstStyle>
            <a:lvl1pPr algn="r">
              <a:defRPr sz="1400"/>
            </a:lvl1pPr>
          </a:lstStyle>
          <a:p>
            <a:fld id="{545B527A-731F-4316-A55B-D6F52588EB0F}" type="datetimeFigureOut">
              <a:rPr lang="en-US" smtClean="0"/>
              <a:t>10/14/2021</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108850" tIns="54425" rIns="108850" bIns="54425"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108850" tIns="54425" rIns="108850" bIns="54425" rtlCol="0" anchor="b"/>
          <a:lstStyle>
            <a:lvl1pPr algn="l">
              <a:defRPr sz="1400"/>
            </a:lvl1pPr>
          </a:lstStyle>
          <a:p>
            <a:endParaRPr lang="en-US"/>
          </a:p>
        </p:txBody>
      </p:sp>
      <p:sp>
        <p:nvSpPr>
          <p:cNvPr id="7" name="Slide Number Placeholder 6"/>
          <p:cNvSpPr>
            <a:spLocks noGrp="1"/>
          </p:cNvSpPr>
          <p:nvPr>
            <p:ph type="sldNum" sz="quarter" idx="5"/>
          </p:nvPr>
        </p:nvSpPr>
        <p:spPr>
          <a:xfrm>
            <a:off x="3970938" y="8829967"/>
            <a:ext cx="3037840" cy="466434"/>
          </a:xfrm>
          <a:prstGeom prst="rect">
            <a:avLst/>
          </a:prstGeom>
        </p:spPr>
        <p:txBody>
          <a:bodyPr vert="horz" lIns="108850" tIns="54425" rIns="108850" bIns="54425" rtlCol="0" anchor="b"/>
          <a:lstStyle>
            <a:lvl1pPr algn="r">
              <a:defRPr sz="1400"/>
            </a:lvl1pPr>
          </a:lstStyle>
          <a:p>
            <a:fld id="{D71A8971-5F0B-4911-87AC-F8CFD894A892}" type="slidenum">
              <a:rPr lang="en-US" smtClean="0"/>
              <a:t>‹#›</a:t>
            </a:fld>
            <a:endParaRPr lang="en-US"/>
          </a:p>
        </p:txBody>
      </p:sp>
    </p:spTree>
    <p:extLst>
      <p:ext uri="{BB962C8B-B14F-4D97-AF65-F5344CB8AC3E}">
        <p14:creationId xmlns:p14="http://schemas.microsoft.com/office/powerpoint/2010/main" val="400305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1093/poq/nfm0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a:t>
            </a:fld>
            <a:endParaRPr lang="en-US"/>
          </a:p>
        </p:txBody>
      </p:sp>
    </p:spTree>
    <p:extLst>
      <p:ext uri="{BB962C8B-B14F-4D97-AF65-F5344CB8AC3E}">
        <p14:creationId xmlns:p14="http://schemas.microsoft.com/office/powerpoint/2010/main" val="247520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18</a:t>
            </a:fld>
            <a:endParaRPr lang="en-US"/>
          </a:p>
        </p:txBody>
      </p:sp>
    </p:spTree>
    <p:extLst>
      <p:ext uri="{BB962C8B-B14F-4D97-AF65-F5344CB8AC3E}">
        <p14:creationId xmlns:p14="http://schemas.microsoft.com/office/powerpoint/2010/main" val="272036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2</a:t>
            </a:fld>
            <a:endParaRPr lang="en-US"/>
          </a:p>
        </p:txBody>
      </p:sp>
    </p:spTree>
    <p:extLst>
      <p:ext uri="{BB962C8B-B14F-4D97-AF65-F5344CB8AC3E}">
        <p14:creationId xmlns:p14="http://schemas.microsoft.com/office/powerpoint/2010/main" val="228805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3</a:t>
            </a:fld>
            <a:endParaRPr lang="en-US"/>
          </a:p>
        </p:txBody>
      </p:sp>
    </p:spTree>
    <p:extLst>
      <p:ext uri="{BB962C8B-B14F-4D97-AF65-F5344CB8AC3E}">
        <p14:creationId xmlns:p14="http://schemas.microsoft.com/office/powerpoint/2010/main" val="274771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4</a:t>
            </a:fld>
            <a:endParaRPr lang="en-US"/>
          </a:p>
        </p:txBody>
      </p:sp>
    </p:spTree>
    <p:extLst>
      <p:ext uri="{BB962C8B-B14F-4D97-AF65-F5344CB8AC3E}">
        <p14:creationId xmlns:p14="http://schemas.microsoft.com/office/powerpoint/2010/main" val="387647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5</a:t>
            </a:fld>
            <a:endParaRPr lang="en-US"/>
          </a:p>
        </p:txBody>
      </p:sp>
    </p:spTree>
    <p:extLst>
      <p:ext uri="{BB962C8B-B14F-4D97-AF65-F5344CB8AC3E}">
        <p14:creationId xmlns:p14="http://schemas.microsoft.com/office/powerpoint/2010/main" val="1846741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6</a:t>
            </a:fld>
            <a:endParaRPr lang="en-US"/>
          </a:p>
        </p:txBody>
      </p:sp>
    </p:spTree>
    <p:extLst>
      <p:ext uri="{BB962C8B-B14F-4D97-AF65-F5344CB8AC3E}">
        <p14:creationId xmlns:p14="http://schemas.microsoft.com/office/powerpoint/2010/main" val="3084262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10</a:t>
            </a:fld>
            <a:endParaRPr lang="en-US"/>
          </a:p>
        </p:txBody>
      </p:sp>
    </p:spTree>
    <p:extLst>
      <p:ext uri="{BB962C8B-B14F-4D97-AF65-F5344CB8AC3E}">
        <p14:creationId xmlns:p14="http://schemas.microsoft.com/office/powerpoint/2010/main" val="294158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11</a:t>
            </a:fld>
            <a:endParaRPr lang="en-US"/>
          </a:p>
        </p:txBody>
      </p:sp>
    </p:spTree>
    <p:extLst>
      <p:ext uri="{BB962C8B-B14F-4D97-AF65-F5344CB8AC3E}">
        <p14:creationId xmlns:p14="http://schemas.microsoft.com/office/powerpoint/2010/main" val="1682063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Sources:</a:t>
            </a:r>
          </a:p>
          <a:p>
            <a:endParaRPr lang="en-US" dirty="0"/>
          </a:p>
          <a:p>
            <a:r>
              <a:rPr lang="en-US" dirty="0"/>
              <a:t>https://www.pewresearch.org/methods/2017/05/15/what-low-response-rates-mean-for-telephone-surveys/</a:t>
            </a:r>
          </a:p>
          <a:p>
            <a:endParaRPr lang="en-US" dirty="0"/>
          </a:p>
          <a:p>
            <a:r>
              <a:rPr lang="en-US" sz="1200" b="0" i="0" kern="1200" dirty="0">
                <a:solidFill>
                  <a:schemeClr val="tx1"/>
                </a:solidFill>
                <a:effectLst/>
                <a:latin typeface="+mn-lt"/>
                <a:ea typeface="+mn-ea"/>
                <a:cs typeface="+mn-cs"/>
              </a:rPr>
              <a:t>Stephen J. Blumberg, Julian V. Luke, Coverage Bias in Traditional Telephone Surveys of Low-Income and Young Adults, </a:t>
            </a:r>
            <a:r>
              <a:rPr lang="en-US" sz="1200" b="0" i="1" kern="1200" dirty="0">
                <a:solidFill>
                  <a:schemeClr val="tx1"/>
                </a:solidFill>
                <a:effectLst/>
                <a:latin typeface="+mn-lt"/>
                <a:ea typeface="+mn-ea"/>
                <a:cs typeface="+mn-cs"/>
              </a:rPr>
              <a:t>Public Opinion Quarterly</a:t>
            </a:r>
            <a:r>
              <a:rPr lang="en-US" sz="1200" b="0" i="0" kern="1200" dirty="0">
                <a:solidFill>
                  <a:schemeClr val="tx1"/>
                </a:solidFill>
                <a:effectLst/>
                <a:latin typeface="+mn-lt"/>
                <a:ea typeface="+mn-ea"/>
                <a:cs typeface="+mn-cs"/>
              </a:rPr>
              <a:t>, Volume 71, Issue 5, 2007, Pages 734–749, </a:t>
            </a:r>
            <a:r>
              <a:rPr lang="en-US" sz="1200" b="0" i="0" u="none" strike="noStrike" kern="1200" dirty="0">
                <a:solidFill>
                  <a:schemeClr val="tx1"/>
                </a:solidFill>
                <a:effectLst/>
                <a:latin typeface="+mn-lt"/>
                <a:ea typeface="+mn-ea"/>
                <a:cs typeface="+mn-cs"/>
                <a:hlinkClick r:id="rId3"/>
              </a:rPr>
              <a:t>https://doi.org/10.1093/poq/nfm047</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Link, M., Gail Daily, C. Shuttles, Tracie L. Yancey, A. T. Burks, and C. </a:t>
            </a:r>
            <a:r>
              <a:rPr lang="en-US" sz="1200" b="0" i="0" kern="1200" dirty="0" err="1">
                <a:solidFill>
                  <a:schemeClr val="tx1"/>
                </a:solidFill>
                <a:effectLst/>
                <a:latin typeface="+mn-lt"/>
                <a:ea typeface="+mn-ea"/>
                <a:cs typeface="+mn-cs"/>
              </a:rPr>
              <a:t>Bourquin</a:t>
            </a:r>
            <a:r>
              <a:rPr lang="en-US" sz="1200" b="0" i="0" kern="1200" dirty="0">
                <a:solidFill>
                  <a:schemeClr val="tx1"/>
                </a:solidFill>
                <a:effectLst/>
                <a:latin typeface="+mn-lt"/>
                <a:ea typeface="+mn-ea"/>
                <a:cs typeface="+mn-cs"/>
              </a:rPr>
              <a:t>. "Building a new foundation: Transitioning to address based sampling after nearly 30 years of RDD." In </a:t>
            </a:r>
            <a:r>
              <a:rPr lang="en-US" sz="1200" b="0" i="1" kern="1200" dirty="0">
                <a:solidFill>
                  <a:schemeClr val="tx1"/>
                </a:solidFill>
                <a:effectLst/>
                <a:latin typeface="+mn-lt"/>
                <a:ea typeface="+mn-ea"/>
                <a:cs typeface="+mn-cs"/>
              </a:rPr>
              <a:t>64th Annual conference of the American Association for Public Opinion Research, Hollywood, FL</a:t>
            </a:r>
            <a:r>
              <a:rPr lang="en-US" sz="1200" b="0" i="0" kern="1200" dirty="0">
                <a:solidFill>
                  <a:schemeClr val="tx1"/>
                </a:solidFill>
                <a:effectLst/>
                <a:latin typeface="+mn-lt"/>
                <a:ea typeface="+mn-ea"/>
                <a:cs typeface="+mn-cs"/>
              </a:rPr>
              <a:t>. 2009.</a:t>
            </a: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17</a:t>
            </a:fld>
            <a:endParaRPr lang="en-US"/>
          </a:p>
        </p:txBody>
      </p:sp>
    </p:spTree>
    <p:extLst>
      <p:ext uri="{BB962C8B-B14F-4D97-AF65-F5344CB8AC3E}">
        <p14:creationId xmlns:p14="http://schemas.microsoft.com/office/powerpoint/2010/main" val="216093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53888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22359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1633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139784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07446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244044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1002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13267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1908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07930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0857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4BFE6D4-27A9-4AE4-9EAE-AF75F97B179B}" type="slidenum">
              <a:rPr lang="en-US" smtClean="0"/>
              <a:pPr/>
              <a:t>‹#›</a:t>
            </a:fld>
            <a:endParaRPr lang="en-US" dirty="0"/>
          </a:p>
        </p:txBody>
      </p:sp>
      <p:pic>
        <p:nvPicPr>
          <p:cNvPr id="7" name="Picture 6">
            <a:extLst>
              <a:ext uri="{FF2B5EF4-FFF2-40B4-BE49-F238E27FC236}">
                <a16:creationId xmlns:a16="http://schemas.microsoft.com/office/drawing/2014/main" id="{709DBF00-6528-42F1-B328-44F742AF3A8A}"/>
              </a:ext>
            </a:extLst>
          </p:cNvPr>
          <p:cNvPicPr>
            <a:picLocks noGrp="1" noSelect="1" noRot="1" noMove="1" noResize="1" noEditPoints="1" noAdjustHandles="1" noChangeArrowheads="1" noChangeShapeType="1"/>
          </p:cNvPicPr>
          <p:nvPr userDrawn="1">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spTree>
    <p:extLst>
      <p:ext uri="{BB962C8B-B14F-4D97-AF65-F5344CB8AC3E}">
        <p14:creationId xmlns:p14="http://schemas.microsoft.com/office/powerpoint/2010/main" val="2099243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jonathan.s.eggleston@census.gov"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937260" y="304799"/>
            <a:ext cx="10363200" cy="4047068"/>
          </a:xfrm>
        </p:spPr>
        <p:txBody>
          <a:bodyPr>
            <a:normAutofit/>
          </a:bodyPr>
          <a:lstStyle/>
          <a:p>
            <a:r>
              <a:rPr lang="en-US" sz="4400" dirty="0"/>
              <a:t>Survey Isolation during COVID-19: The Effects of Suddenly Relying on Address-Matched Phone Numbers for Interviewing Households</a:t>
            </a:r>
            <a:br>
              <a:rPr lang="en-US" dirty="0">
                <a:solidFill>
                  <a:schemeClr val="tx2"/>
                </a:solidFill>
              </a:rPr>
            </a:br>
            <a:r>
              <a:rPr lang="en-US" sz="2800" dirty="0">
                <a:solidFill>
                  <a:schemeClr val="accent2"/>
                </a:solidFill>
              </a:rPr>
              <a:t>Jonathan Eggleston</a:t>
            </a:r>
            <a:br>
              <a:rPr lang="en-US" sz="2800" dirty="0">
                <a:solidFill>
                  <a:schemeClr val="accent2"/>
                </a:solidFill>
              </a:rPr>
            </a:br>
            <a:r>
              <a:rPr lang="en-US" sz="2800" dirty="0">
                <a:solidFill>
                  <a:schemeClr val="accent2"/>
                </a:solidFill>
              </a:rPr>
              <a:t>U.S. Census Bureau</a:t>
            </a:r>
            <a:br>
              <a:rPr lang="en-US" sz="2800">
                <a:solidFill>
                  <a:schemeClr val="accent2"/>
                </a:solidFill>
              </a:rPr>
            </a:br>
            <a:r>
              <a:rPr lang="en-US" sz="2800">
                <a:solidFill>
                  <a:schemeClr val="accent2"/>
                </a:solidFill>
              </a:rPr>
              <a:t>FCSM </a:t>
            </a:r>
            <a:r>
              <a:rPr lang="en-US" sz="2800" dirty="0">
                <a:solidFill>
                  <a:schemeClr val="accent2"/>
                </a:solidFill>
              </a:rPr>
              <a:t>2021</a:t>
            </a:r>
            <a:br>
              <a:rPr lang="en-US" sz="2800" dirty="0">
                <a:solidFill>
                  <a:schemeClr val="accent2"/>
                </a:solidFill>
              </a:rPr>
            </a:br>
            <a:br>
              <a:rPr lang="en-US" sz="2800" dirty="0">
                <a:solidFill>
                  <a:schemeClr val="accent2"/>
                </a:solidFill>
              </a:rPr>
            </a:br>
            <a:endParaRPr lang="en-US" sz="2800" dirty="0">
              <a:solidFill>
                <a:schemeClr val="accent2"/>
              </a:solidFill>
            </a:endParaRPr>
          </a:p>
        </p:txBody>
      </p:sp>
      <p:sp>
        <p:nvSpPr>
          <p:cNvPr id="2" name="Slide Number Placeholder 1"/>
          <p:cNvSpPr>
            <a:spLocks noGrp="1"/>
          </p:cNvSpPr>
          <p:nvPr>
            <p:ph type="sldNum" sz="quarter" idx="12"/>
          </p:nvPr>
        </p:nvSpPr>
        <p:spPr/>
        <p:txBody>
          <a:bodyPr/>
          <a:lstStyle/>
          <a:p>
            <a:fld id="{24BFE6D4-27A9-4AE4-9EAE-AF75F97B179B}" type="slidenum">
              <a:rPr lang="en-US" smtClean="0"/>
              <a:t>1</a:t>
            </a:fld>
            <a:endParaRPr lang="en-US" dirty="0"/>
          </a:p>
        </p:txBody>
      </p:sp>
      <p:sp>
        <p:nvSpPr>
          <p:cNvPr id="4" name="Rectangle 3"/>
          <p:cNvSpPr/>
          <p:nvPr/>
        </p:nvSpPr>
        <p:spPr>
          <a:xfrm>
            <a:off x="806178" y="4653536"/>
            <a:ext cx="10801978" cy="1265411"/>
          </a:xfrm>
          <a:prstGeom prst="rect">
            <a:avLst/>
          </a:prstGeom>
        </p:spPr>
        <p:txBody>
          <a:bodyPr wrap="square">
            <a:spAutoFit/>
          </a:bodyPr>
          <a:lstStyle/>
          <a:p>
            <a:pPr>
              <a:lnSpc>
                <a:spcPct val="110000"/>
              </a:lnSpc>
              <a:spcAft>
                <a:spcPts val="600"/>
              </a:spcAft>
            </a:pPr>
            <a:r>
              <a:rPr lang="en-US" sz="1400" dirty="0"/>
              <a:t>I would like to thank Yarissa Gonzalez, Tim Trudell, John Voorheis, as this presentation is an offshoot of our joint research on weighting with the Current Population Survey. Any opinions and conclusions expressed herein are those of the author and do not necessarily reflect the views of the U.S. Census Bureau. The Census Bureau's Disclosure Review Board and Disclosure Avoidance Officers have reviewed this data product for unauthorized disclosure of confidential information and have approved the disclosure avoidance practices applied to this release. </a:t>
            </a:r>
            <a:r>
              <a:rPr lang="en-US" sz="1400"/>
              <a:t>DRB </a:t>
            </a:r>
            <a:r>
              <a:rPr lang="en-US" sz="1400" dirty="0"/>
              <a:t>Delegated </a:t>
            </a:r>
            <a:r>
              <a:rPr lang="en-US" sz="1400"/>
              <a:t>Authority Number FY2021-CES010-017.</a:t>
            </a:r>
            <a:endParaRPr lang="en-US" sz="1400" dirty="0"/>
          </a:p>
        </p:txBody>
      </p:sp>
    </p:spTree>
    <p:extLst>
      <p:ext uri="{BB962C8B-B14F-4D97-AF65-F5344CB8AC3E}">
        <p14:creationId xmlns:p14="http://schemas.microsoft.com/office/powerpoint/2010/main" val="169878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Nonresponse and Income</a:t>
            </a:r>
            <a:endParaRPr lang="en-US" dirty="0">
              <a:solidFill>
                <a:schemeClr val="accent2"/>
              </a:solidFill>
            </a:endParaRPr>
          </a:p>
        </p:txBody>
      </p:sp>
      <p:sp>
        <p:nvSpPr>
          <p:cNvPr id="6" name="Subtitle 2"/>
          <p:cNvSpPr>
            <a:spLocks noGrp="1"/>
          </p:cNvSpPr>
          <p:nvPr>
            <p:ph idx="1"/>
          </p:nvPr>
        </p:nvSpPr>
        <p:spPr>
          <a:xfrm>
            <a:off x="838200" y="1516284"/>
            <a:ext cx="10515600" cy="4660679"/>
          </a:xfrm>
        </p:spPr>
        <p:txBody>
          <a:bodyPr>
            <a:normAutofit/>
          </a:bodyPr>
          <a:lstStyle/>
          <a:p>
            <a:pPr marL="514350" indent="-514350">
              <a:lnSpc>
                <a:spcPct val="110000"/>
              </a:lnSpc>
              <a:spcAft>
                <a:spcPts val="600"/>
              </a:spcAft>
            </a:pPr>
            <a:r>
              <a:rPr lang="en-US" dirty="0"/>
              <a:t>Change in income of respondents associated with change in phone number quality of respondents</a:t>
            </a:r>
          </a:p>
          <a:p>
            <a:pPr marL="514350" indent="-514350">
              <a:lnSpc>
                <a:spcPct val="110000"/>
              </a:lnSpc>
              <a:spcAft>
                <a:spcPts val="600"/>
              </a:spcAft>
            </a:pPr>
            <a:r>
              <a:rPr lang="en-US" dirty="0"/>
              <a:t>However, unclear if phone number quality is the driving factor or something else</a:t>
            </a:r>
          </a:p>
          <a:p>
            <a:pPr marL="514350" indent="-514350">
              <a:lnSpc>
                <a:spcPct val="110000"/>
              </a:lnSpc>
              <a:spcAft>
                <a:spcPts val="600"/>
              </a:spcAft>
            </a:pPr>
            <a:r>
              <a:rPr lang="en-US" dirty="0"/>
              <a:t>Additional evidence comes from phone numbers reported by respondents to the American Community Survey (ACS) </a:t>
            </a:r>
          </a:p>
          <a:p>
            <a:pPr marL="514350" indent="-514350">
              <a:lnSpc>
                <a:spcPct val="110000"/>
              </a:lnSpc>
              <a:spcAft>
                <a:spcPts val="600"/>
              </a:spcAft>
            </a:pPr>
            <a:endParaRPr lang="en-US" b="1" i="1" dirty="0"/>
          </a:p>
          <a:p>
            <a:pPr marL="514350" indent="-514350">
              <a:lnSpc>
                <a:spcPct val="110000"/>
              </a:lnSpc>
              <a:spcAft>
                <a:spcPts val="600"/>
              </a:spcAft>
            </a:pPr>
            <a:endParaRPr lang="en-US" dirty="0"/>
          </a:p>
          <a:p>
            <a:pPr marL="971550" lvl="1" indent="-514350">
              <a:lnSpc>
                <a:spcPct val="110000"/>
              </a:lnSpc>
              <a:spcAft>
                <a:spcPts val="600"/>
              </a:spcAft>
            </a:pPr>
            <a:endParaRPr lang="en-US" dirty="0"/>
          </a:p>
          <a:p>
            <a:pPr marL="971550" lvl="1" indent="-514350">
              <a:lnSpc>
                <a:spcPct val="110000"/>
              </a:lnSpc>
              <a:spcAft>
                <a:spcPts val="600"/>
              </a:spcAft>
            </a:pPr>
            <a:endParaRPr lang="en-US" dirty="0"/>
          </a:p>
          <a:p>
            <a:pPr marL="342900" indent="-342900" algn="l">
              <a:lnSpc>
                <a:spcPct val="110000"/>
              </a:lnSpc>
              <a:spcAft>
                <a:spcPts val="600"/>
              </a:spcAft>
              <a:buFont typeface="Arial" panose="020B0604020202020204" pitchFamily="34" charset="0"/>
              <a:buChar char="•"/>
            </a:pPr>
            <a:endParaRPr lang="en-US" dirty="0"/>
          </a:p>
          <a:p>
            <a:pPr marL="800100" lvl="1" indent="-342900" algn="l">
              <a:lnSpc>
                <a:spcPct val="110000"/>
              </a:lnSpc>
              <a:spcAft>
                <a:spcPts val="600"/>
              </a:spcAft>
              <a:buFont typeface="Arial" panose="020B0604020202020204" pitchFamily="34" charset="0"/>
              <a:buChar char="•"/>
            </a:pPr>
            <a:endParaRPr lang="en-US" sz="2400" dirty="0"/>
          </a:p>
          <a:p>
            <a:pPr marL="342900" indent="-342900" algn="l">
              <a:lnSpc>
                <a:spcPct val="110000"/>
              </a:lnSpc>
              <a:spcAft>
                <a:spcPts val="600"/>
              </a:spcAft>
              <a:buFont typeface="Arial" panose="020B0604020202020204" pitchFamily="34" charset="0"/>
              <a:buChar char="•"/>
            </a:pPr>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10</a:t>
            </a:fld>
            <a:endParaRPr lang="en-US" dirty="0"/>
          </a:p>
        </p:txBody>
      </p:sp>
    </p:spTree>
    <p:extLst>
      <p:ext uri="{BB962C8B-B14F-4D97-AF65-F5344CB8AC3E}">
        <p14:creationId xmlns:p14="http://schemas.microsoft.com/office/powerpoint/2010/main" val="413930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Regression: ACS Phone Number Matching Other Census Sources</a:t>
            </a:r>
            <a:endParaRPr lang="en-US" dirty="0">
              <a:solidFill>
                <a:schemeClr val="accent2"/>
              </a:solidFill>
            </a:endParaRPr>
          </a:p>
        </p:txBody>
      </p:sp>
      <p:sp>
        <p:nvSpPr>
          <p:cNvPr id="6" name="Subtitle 2"/>
          <p:cNvSpPr>
            <a:spLocks noGrp="1"/>
          </p:cNvSpPr>
          <p:nvPr>
            <p:ph idx="1"/>
          </p:nvPr>
        </p:nvSpPr>
        <p:spPr>
          <a:xfrm>
            <a:off x="838200" y="1516284"/>
            <a:ext cx="10515600" cy="4660679"/>
          </a:xfrm>
        </p:spPr>
        <p:txBody>
          <a:bodyPr>
            <a:normAutofit fontScale="77500" lnSpcReduction="20000"/>
          </a:bodyPr>
          <a:lstStyle/>
          <a:p>
            <a:pPr marL="514350" indent="-514350">
              <a:lnSpc>
                <a:spcPct val="110000"/>
              </a:lnSpc>
              <a:spcAft>
                <a:spcPts val="600"/>
              </a:spcAft>
            </a:pPr>
            <a:r>
              <a:rPr lang="en-US" dirty="0"/>
              <a:t>Sample: Respondents sampled in 2018 for the ACS who had a </a:t>
            </a:r>
            <a:r>
              <a:rPr lang="en-US" i="1" dirty="0"/>
              <a:t>landline </a:t>
            </a:r>
            <a:r>
              <a:rPr lang="en-US" dirty="0"/>
              <a:t>phone number linked to their address</a:t>
            </a:r>
          </a:p>
          <a:p>
            <a:pPr marL="971550" lvl="1" indent="-514350">
              <a:lnSpc>
                <a:spcPct val="110000"/>
              </a:lnSpc>
              <a:spcAft>
                <a:spcPts val="600"/>
              </a:spcAft>
            </a:pPr>
            <a:r>
              <a:rPr lang="en-US" dirty="0"/>
              <a:t>Further Restriction: Household matched to at least one IRS or other administrative record</a:t>
            </a:r>
          </a:p>
          <a:p>
            <a:pPr marL="971550" lvl="1" indent="-514350">
              <a:lnSpc>
                <a:spcPct val="110000"/>
              </a:lnSpc>
              <a:spcAft>
                <a:spcPts val="600"/>
              </a:spcAft>
            </a:pPr>
            <a:r>
              <a:rPr lang="en-US" dirty="0"/>
              <a:t>For various technical reasons, only have data for the landline ACS reported number</a:t>
            </a:r>
          </a:p>
          <a:p>
            <a:pPr marL="514350" indent="-514350">
              <a:lnSpc>
                <a:spcPct val="110000"/>
              </a:lnSpc>
              <a:spcAft>
                <a:spcPts val="600"/>
              </a:spcAft>
            </a:pPr>
            <a:r>
              <a:rPr lang="en-US" dirty="0"/>
              <a:t>Dependent variable: Binary variable =1 if the phone number the ACS respondent reported matches any of their landline phone numbers from the contact frame</a:t>
            </a:r>
          </a:p>
          <a:p>
            <a:pPr marL="514350" indent="-514350">
              <a:lnSpc>
                <a:spcPct val="110000"/>
              </a:lnSpc>
              <a:spcAft>
                <a:spcPts val="600"/>
              </a:spcAft>
            </a:pPr>
            <a:r>
              <a:rPr lang="en-US" dirty="0"/>
              <a:t>Linear Probability Model</a:t>
            </a:r>
          </a:p>
          <a:p>
            <a:pPr marL="514350" indent="-514350">
              <a:lnSpc>
                <a:spcPct val="110000"/>
              </a:lnSpc>
              <a:spcAft>
                <a:spcPts val="600"/>
              </a:spcAft>
            </a:pPr>
            <a:r>
              <a:rPr lang="en-US" dirty="0"/>
              <a:t>Explanatory variables: Economic and demographic data from administrative records</a:t>
            </a:r>
          </a:p>
          <a:p>
            <a:pPr marL="514350" indent="-514350">
              <a:lnSpc>
                <a:spcPct val="110000"/>
              </a:lnSpc>
              <a:spcAft>
                <a:spcPts val="600"/>
              </a:spcAft>
            </a:pPr>
            <a:r>
              <a:rPr lang="en-US" dirty="0"/>
              <a:t>Takeaway: Higher income households more likely to have a matched landline number</a:t>
            </a:r>
          </a:p>
          <a:p>
            <a:pPr marL="514350" indent="-514350">
              <a:lnSpc>
                <a:spcPct val="110000"/>
              </a:lnSpc>
              <a:spcAft>
                <a:spcPts val="600"/>
              </a:spcAft>
            </a:pPr>
            <a:endParaRPr lang="en-US" b="1" i="1" dirty="0"/>
          </a:p>
          <a:p>
            <a:pPr marL="514350" indent="-514350">
              <a:lnSpc>
                <a:spcPct val="110000"/>
              </a:lnSpc>
              <a:spcAft>
                <a:spcPts val="600"/>
              </a:spcAft>
            </a:pPr>
            <a:endParaRPr lang="en-US" dirty="0"/>
          </a:p>
          <a:p>
            <a:pPr marL="971550" lvl="1" indent="-514350">
              <a:lnSpc>
                <a:spcPct val="110000"/>
              </a:lnSpc>
              <a:spcAft>
                <a:spcPts val="600"/>
              </a:spcAft>
            </a:pPr>
            <a:endParaRPr lang="en-US" dirty="0"/>
          </a:p>
          <a:p>
            <a:pPr marL="971550" lvl="1" indent="-514350">
              <a:lnSpc>
                <a:spcPct val="110000"/>
              </a:lnSpc>
              <a:spcAft>
                <a:spcPts val="600"/>
              </a:spcAft>
            </a:pPr>
            <a:endParaRPr lang="en-US" dirty="0"/>
          </a:p>
          <a:p>
            <a:pPr marL="342900" indent="-342900" algn="l">
              <a:lnSpc>
                <a:spcPct val="110000"/>
              </a:lnSpc>
              <a:spcAft>
                <a:spcPts val="600"/>
              </a:spcAft>
              <a:buFont typeface="Arial" panose="020B0604020202020204" pitchFamily="34" charset="0"/>
              <a:buChar char="•"/>
            </a:pPr>
            <a:endParaRPr lang="en-US" dirty="0"/>
          </a:p>
          <a:p>
            <a:pPr marL="800100" lvl="1" indent="-342900" algn="l">
              <a:lnSpc>
                <a:spcPct val="110000"/>
              </a:lnSpc>
              <a:spcAft>
                <a:spcPts val="600"/>
              </a:spcAft>
              <a:buFont typeface="Arial" panose="020B0604020202020204" pitchFamily="34" charset="0"/>
              <a:buChar char="•"/>
            </a:pPr>
            <a:endParaRPr lang="en-US" sz="2400" dirty="0"/>
          </a:p>
          <a:p>
            <a:pPr marL="342900" indent="-342900" algn="l">
              <a:lnSpc>
                <a:spcPct val="110000"/>
              </a:lnSpc>
              <a:spcAft>
                <a:spcPts val="600"/>
              </a:spcAft>
              <a:buFont typeface="Arial" panose="020B0604020202020204" pitchFamily="34" charset="0"/>
              <a:buChar char="•"/>
            </a:pPr>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11</a:t>
            </a:fld>
            <a:endParaRPr lang="en-US" dirty="0"/>
          </a:p>
        </p:txBody>
      </p:sp>
    </p:spTree>
    <p:extLst>
      <p:ext uri="{BB962C8B-B14F-4D97-AF65-F5344CB8AC3E}">
        <p14:creationId xmlns:p14="http://schemas.microsoft.com/office/powerpoint/2010/main" val="405802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1F2A-369F-4A30-9DE5-148886DE9547}"/>
              </a:ext>
            </a:extLst>
          </p:cNvPr>
          <p:cNvSpPr>
            <a:spLocks noGrp="1"/>
          </p:cNvSpPr>
          <p:nvPr>
            <p:ph type="title"/>
          </p:nvPr>
        </p:nvSpPr>
        <p:spPr/>
        <p:txBody>
          <a:bodyPr>
            <a:normAutofit fontScale="90000"/>
          </a:bodyPr>
          <a:lstStyle/>
          <a:p>
            <a:r>
              <a:rPr lang="en-US" dirty="0"/>
              <a:t>Demographics</a:t>
            </a:r>
            <a:br>
              <a:rPr lang="en-US" dirty="0"/>
            </a:br>
            <a:r>
              <a:rPr lang="en-US" sz="3200" dirty="0"/>
              <a:t>(Inferred from IRS data, 2010 Census, and demographic data from the Social Security Administration)</a:t>
            </a:r>
            <a:endParaRPr lang="en-US" dirty="0"/>
          </a:p>
        </p:txBody>
      </p:sp>
      <p:sp>
        <p:nvSpPr>
          <p:cNvPr id="4" name="Slide Number Placeholder 3">
            <a:extLst>
              <a:ext uri="{FF2B5EF4-FFF2-40B4-BE49-F238E27FC236}">
                <a16:creationId xmlns:a16="http://schemas.microsoft.com/office/drawing/2014/main" id="{F6054864-7D5D-409C-A291-3AB9881F6F06}"/>
              </a:ext>
            </a:extLst>
          </p:cNvPr>
          <p:cNvSpPr>
            <a:spLocks noGrp="1"/>
          </p:cNvSpPr>
          <p:nvPr>
            <p:ph type="sldNum" sz="quarter" idx="12"/>
          </p:nvPr>
        </p:nvSpPr>
        <p:spPr/>
        <p:txBody>
          <a:bodyPr/>
          <a:lstStyle/>
          <a:p>
            <a:fld id="{24BFE6D4-27A9-4AE4-9EAE-AF75F97B179B}" type="slidenum">
              <a:rPr lang="en-US" smtClean="0"/>
              <a:t>12</a:t>
            </a:fld>
            <a:endParaRPr lang="en-US" dirty="0"/>
          </a:p>
        </p:txBody>
      </p:sp>
      <p:graphicFrame>
        <p:nvGraphicFramePr>
          <p:cNvPr id="8" name="Table 7">
            <a:extLst>
              <a:ext uri="{FF2B5EF4-FFF2-40B4-BE49-F238E27FC236}">
                <a16:creationId xmlns:a16="http://schemas.microsoft.com/office/drawing/2014/main" id="{EA31F3C2-D57D-422A-B566-E4CB4F360859}"/>
              </a:ext>
            </a:extLst>
          </p:cNvPr>
          <p:cNvGraphicFramePr>
            <a:graphicFrameLocks noGrp="1"/>
          </p:cNvGraphicFramePr>
          <p:nvPr>
            <p:extLst>
              <p:ext uri="{D42A27DB-BD31-4B8C-83A1-F6EECF244321}">
                <p14:modId xmlns:p14="http://schemas.microsoft.com/office/powerpoint/2010/main" val="1524429869"/>
              </p:ext>
            </p:extLst>
          </p:nvPr>
        </p:nvGraphicFramePr>
        <p:xfrm>
          <a:off x="2590799" y="2004646"/>
          <a:ext cx="7010401" cy="2930768"/>
        </p:xfrm>
        <a:graphic>
          <a:graphicData uri="http://schemas.openxmlformats.org/drawingml/2006/table">
            <a:tbl>
              <a:tblPr>
                <a:tableStyleId>{5C22544A-7EE6-4342-B048-85BDC9FD1C3A}</a:tableStyleId>
              </a:tblPr>
              <a:tblGrid>
                <a:gridCol w="3790640">
                  <a:extLst>
                    <a:ext uri="{9D8B030D-6E8A-4147-A177-3AD203B41FA5}">
                      <a16:colId xmlns:a16="http://schemas.microsoft.com/office/drawing/2014/main" val="4095539473"/>
                    </a:ext>
                  </a:extLst>
                </a:gridCol>
                <a:gridCol w="3219761">
                  <a:extLst>
                    <a:ext uri="{9D8B030D-6E8A-4147-A177-3AD203B41FA5}">
                      <a16:colId xmlns:a16="http://schemas.microsoft.com/office/drawing/2014/main" val="723332061"/>
                    </a:ext>
                  </a:extLst>
                </a:gridCol>
              </a:tblGrid>
              <a:tr h="731732">
                <a:tc>
                  <a:txBody>
                    <a:bodyPr/>
                    <a:lstStyle/>
                    <a:p>
                      <a:pPr algn="l" fontAlgn="b"/>
                      <a:r>
                        <a:rPr lang="en-US" sz="2000" u="none" strike="noStrike" dirty="0">
                          <a:effectLst/>
                        </a:rPr>
                        <a:t>Any Household Member who is…</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Coefficient (Percentage Points)</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2212707867"/>
                  </a:ext>
                </a:extLst>
              </a:tr>
              <a:tr h="366506">
                <a:tc>
                  <a:txBody>
                    <a:bodyPr/>
                    <a:lstStyle/>
                    <a:p>
                      <a:pPr algn="l" fontAlgn="b"/>
                      <a:r>
                        <a:rPr lang="en-US" sz="2000" u="none" strike="noStrike" dirty="0">
                          <a:effectLst/>
                        </a:rPr>
                        <a:t>Over 60</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a:effectLst/>
                        </a:rPr>
                        <a:t>16.47%***</a:t>
                      </a:r>
                      <a:endParaRPr lang="en-US" sz="2000" b="0" i="0" u="none" strike="noStrike">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416849743"/>
                  </a:ext>
                </a:extLst>
              </a:tr>
              <a:tr h="366506">
                <a:tc>
                  <a:txBody>
                    <a:bodyPr/>
                    <a:lstStyle/>
                    <a:p>
                      <a:pPr algn="l" fontAlgn="b"/>
                      <a:r>
                        <a:rPr lang="en-US" sz="2000" u="none" strike="noStrike" dirty="0">
                          <a:effectLst/>
                        </a:rPr>
                        <a:t>Under 10</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-8.82%***</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4241363271"/>
                  </a:ext>
                </a:extLst>
              </a:tr>
              <a:tr h="366506">
                <a:tc>
                  <a:txBody>
                    <a:bodyPr/>
                    <a:lstStyle/>
                    <a:p>
                      <a:pPr algn="l" fontAlgn="b"/>
                      <a:r>
                        <a:rPr lang="en-US" sz="2000" u="none" strike="noStrike" dirty="0">
                          <a:effectLst/>
                        </a:rPr>
                        <a:t>Black</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1.58%***</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3546507665"/>
                  </a:ext>
                </a:extLst>
              </a:tr>
              <a:tr h="366506">
                <a:tc>
                  <a:txBody>
                    <a:bodyPr/>
                    <a:lstStyle/>
                    <a:p>
                      <a:pPr algn="l" fontAlgn="b"/>
                      <a:r>
                        <a:rPr lang="en-US" sz="2000" u="none" strike="noStrike">
                          <a:effectLst/>
                        </a:rPr>
                        <a:t>Hispanic</a:t>
                      </a:r>
                      <a:endParaRPr lang="en-US" sz="2000" b="0" i="0" u="none" strike="noStrike">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-4.22%***</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2662257425"/>
                  </a:ext>
                </a:extLst>
              </a:tr>
              <a:tr h="366506">
                <a:tc>
                  <a:txBody>
                    <a:bodyPr/>
                    <a:lstStyle/>
                    <a:p>
                      <a:pPr algn="l" fontAlgn="b"/>
                      <a:r>
                        <a:rPr lang="en-US" sz="2000" u="none" strike="noStrike">
                          <a:effectLst/>
                        </a:rPr>
                        <a:t>Foreign Born </a:t>
                      </a:r>
                      <a:endParaRPr lang="en-US" sz="2000" b="0" i="0" u="none" strike="noStrike">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-3.35%***</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2765600266"/>
                  </a:ext>
                </a:extLst>
              </a:tr>
              <a:tr h="366506">
                <a:tc>
                  <a:txBody>
                    <a:bodyPr/>
                    <a:lstStyle/>
                    <a:p>
                      <a:pPr algn="l" fontAlgn="b"/>
                      <a:r>
                        <a:rPr lang="en-US" sz="2000" u="none" strike="noStrike">
                          <a:effectLst/>
                        </a:rPr>
                        <a:t>Married</a:t>
                      </a:r>
                      <a:endParaRPr lang="en-US" sz="2000" b="0" i="0" u="none" strike="noStrike">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5.93%***</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3438181055"/>
                  </a:ext>
                </a:extLst>
              </a:tr>
            </a:tbl>
          </a:graphicData>
        </a:graphic>
      </p:graphicFrame>
      <p:sp>
        <p:nvSpPr>
          <p:cNvPr id="3" name="TextBox 2">
            <a:extLst>
              <a:ext uri="{FF2B5EF4-FFF2-40B4-BE49-F238E27FC236}">
                <a16:creationId xmlns:a16="http://schemas.microsoft.com/office/drawing/2014/main" id="{752B4475-1948-4D85-BA22-99947F753289}"/>
              </a:ext>
            </a:extLst>
          </p:cNvPr>
          <p:cNvSpPr txBox="1"/>
          <p:nvPr/>
        </p:nvSpPr>
        <p:spPr>
          <a:xfrm>
            <a:off x="996462" y="5111262"/>
            <a:ext cx="7115907" cy="923330"/>
          </a:xfrm>
          <a:prstGeom prst="rect">
            <a:avLst/>
          </a:prstGeom>
          <a:noFill/>
        </p:spPr>
        <p:txBody>
          <a:bodyPr wrap="square" rtlCol="0">
            <a:spAutoFit/>
          </a:bodyPr>
          <a:lstStyle/>
          <a:p>
            <a:r>
              <a:rPr lang="en-US" dirty="0">
                <a:solidFill>
                  <a:srgbClr val="FF0000"/>
                </a:solidFill>
              </a:rPr>
              <a:t>Households with a member over 60 are 16.47 percentage points more likely to have their ACS reported phone number match one of their landline contact frame phone numbers</a:t>
            </a:r>
          </a:p>
        </p:txBody>
      </p:sp>
      <p:cxnSp>
        <p:nvCxnSpPr>
          <p:cNvPr id="6" name="Straight Arrow Connector 5">
            <a:extLst>
              <a:ext uri="{FF2B5EF4-FFF2-40B4-BE49-F238E27FC236}">
                <a16:creationId xmlns:a16="http://schemas.microsoft.com/office/drawing/2014/main" id="{7151CB1B-350F-41C4-BC13-10C087943DA0}"/>
              </a:ext>
            </a:extLst>
          </p:cNvPr>
          <p:cNvCxnSpPr/>
          <p:nvPr/>
        </p:nvCxnSpPr>
        <p:spPr>
          <a:xfrm flipV="1">
            <a:off x="1395046" y="2954215"/>
            <a:ext cx="1195753" cy="2157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27833A-0F33-413A-83E0-50479844248C}"/>
              </a:ext>
            </a:extLst>
          </p:cNvPr>
          <p:cNvSpPr txBox="1"/>
          <p:nvPr/>
        </p:nvSpPr>
        <p:spPr>
          <a:xfrm>
            <a:off x="5029200" y="6131169"/>
            <a:ext cx="4044462" cy="276999"/>
          </a:xfrm>
          <a:prstGeom prst="rect">
            <a:avLst/>
          </a:prstGeom>
          <a:noFill/>
        </p:spPr>
        <p:txBody>
          <a:bodyPr wrap="square" rtlCol="0">
            <a:spAutoFit/>
          </a:bodyPr>
          <a:lstStyle/>
          <a:p>
            <a:r>
              <a:rPr lang="en-US" sz="1200" dirty="0"/>
              <a:t>Source: 2018 ACS + Administrative Data</a:t>
            </a:r>
          </a:p>
        </p:txBody>
      </p:sp>
      <p:sp>
        <p:nvSpPr>
          <p:cNvPr id="5" name="TextBox 4">
            <a:extLst>
              <a:ext uri="{FF2B5EF4-FFF2-40B4-BE49-F238E27FC236}">
                <a16:creationId xmlns:a16="http://schemas.microsoft.com/office/drawing/2014/main" id="{C862A698-C26A-45B7-98D5-CA8A4B2640CE}"/>
              </a:ext>
            </a:extLst>
          </p:cNvPr>
          <p:cNvSpPr txBox="1"/>
          <p:nvPr/>
        </p:nvSpPr>
        <p:spPr>
          <a:xfrm>
            <a:off x="9507415" y="5111262"/>
            <a:ext cx="1846385" cy="338554"/>
          </a:xfrm>
          <a:prstGeom prst="rect">
            <a:avLst/>
          </a:prstGeom>
          <a:noFill/>
        </p:spPr>
        <p:txBody>
          <a:bodyPr wrap="square" rtlCol="0">
            <a:spAutoFit/>
          </a:bodyPr>
          <a:lstStyle/>
          <a:p>
            <a:r>
              <a:rPr lang="en-US" sz="1600" dirty="0"/>
              <a:t>***: p&lt;.01</a:t>
            </a:r>
          </a:p>
        </p:txBody>
      </p:sp>
    </p:spTree>
    <p:extLst>
      <p:ext uri="{BB962C8B-B14F-4D97-AF65-F5344CB8AC3E}">
        <p14:creationId xmlns:p14="http://schemas.microsoft.com/office/powerpoint/2010/main" val="107739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1F2A-369F-4A30-9DE5-148886DE9547}"/>
              </a:ext>
            </a:extLst>
          </p:cNvPr>
          <p:cNvSpPr>
            <a:spLocks noGrp="1"/>
          </p:cNvSpPr>
          <p:nvPr>
            <p:ph type="title"/>
          </p:nvPr>
        </p:nvSpPr>
        <p:spPr/>
        <p:txBody>
          <a:bodyPr/>
          <a:lstStyle/>
          <a:p>
            <a:r>
              <a:rPr lang="en-US" dirty="0"/>
              <a:t>Adjusted Gross Income</a:t>
            </a:r>
          </a:p>
        </p:txBody>
      </p:sp>
      <p:graphicFrame>
        <p:nvGraphicFramePr>
          <p:cNvPr id="5" name="Content Placeholder 4">
            <a:extLst>
              <a:ext uri="{FF2B5EF4-FFF2-40B4-BE49-F238E27FC236}">
                <a16:creationId xmlns:a16="http://schemas.microsoft.com/office/drawing/2014/main" id="{D04D153A-EC5F-4ACE-B145-86D8F9932048}"/>
              </a:ext>
            </a:extLst>
          </p:cNvPr>
          <p:cNvGraphicFramePr>
            <a:graphicFrameLocks noGrp="1"/>
          </p:cNvGraphicFramePr>
          <p:nvPr>
            <p:ph idx="1"/>
            <p:extLst>
              <p:ext uri="{D42A27DB-BD31-4B8C-83A1-F6EECF244321}">
                <p14:modId xmlns:p14="http://schemas.microsoft.com/office/powerpoint/2010/main" val="4072770585"/>
              </p:ext>
            </p:extLst>
          </p:nvPr>
        </p:nvGraphicFramePr>
        <p:xfrm>
          <a:off x="2051538" y="1781911"/>
          <a:ext cx="7444153" cy="3294182"/>
        </p:xfrm>
        <a:graphic>
          <a:graphicData uri="http://schemas.openxmlformats.org/drawingml/2006/table">
            <a:tbl>
              <a:tblPr>
                <a:tableStyleId>{5C22544A-7EE6-4342-B048-85BDC9FD1C3A}</a:tableStyleId>
              </a:tblPr>
              <a:tblGrid>
                <a:gridCol w="3868824">
                  <a:extLst>
                    <a:ext uri="{9D8B030D-6E8A-4147-A177-3AD203B41FA5}">
                      <a16:colId xmlns:a16="http://schemas.microsoft.com/office/drawing/2014/main" val="2398578923"/>
                    </a:ext>
                  </a:extLst>
                </a:gridCol>
                <a:gridCol w="3575329">
                  <a:extLst>
                    <a:ext uri="{9D8B030D-6E8A-4147-A177-3AD203B41FA5}">
                      <a16:colId xmlns:a16="http://schemas.microsoft.com/office/drawing/2014/main" val="2978052928"/>
                    </a:ext>
                  </a:extLst>
                </a:gridCol>
              </a:tblGrid>
              <a:tr h="1096778">
                <a:tc>
                  <a:txBody>
                    <a:bodyPr/>
                    <a:lstStyle/>
                    <a:p>
                      <a:pPr algn="l" fontAlgn="b"/>
                      <a:r>
                        <a:rPr lang="en-US" sz="2000" u="none" strike="noStrike" dirty="0">
                          <a:effectLst/>
                        </a:rPr>
                        <a:t>AGI Amount</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a:effectLst/>
                        </a:rPr>
                        <a:t>Coefficient (Percentage Points)</a:t>
                      </a:r>
                      <a:endParaRPr lang="en-US" sz="2000" b="0" i="0" u="none" strike="noStrike">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864262556"/>
                  </a:ext>
                </a:extLst>
              </a:tr>
              <a:tr h="549351">
                <a:tc>
                  <a:txBody>
                    <a:bodyPr/>
                    <a:lstStyle/>
                    <a:p>
                      <a:pPr algn="l" fontAlgn="b"/>
                      <a:r>
                        <a:rPr lang="en-US" sz="2000" u="none" strike="noStrike" dirty="0">
                          <a:effectLst/>
                        </a:rPr>
                        <a:t>Less than $25,000</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(Excluded Outcome)</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3778023527"/>
                  </a:ext>
                </a:extLst>
              </a:tr>
              <a:tr h="549351">
                <a:tc>
                  <a:txBody>
                    <a:bodyPr/>
                    <a:lstStyle/>
                    <a:p>
                      <a:pPr algn="l" fontAlgn="b"/>
                      <a:r>
                        <a:rPr lang="en-US" sz="2000" u="none" strike="noStrike" dirty="0">
                          <a:effectLst/>
                        </a:rPr>
                        <a:t>Between $25,000 and $50,000</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1.06%***</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3506900088"/>
                  </a:ext>
                </a:extLst>
              </a:tr>
              <a:tr h="549351">
                <a:tc>
                  <a:txBody>
                    <a:bodyPr/>
                    <a:lstStyle/>
                    <a:p>
                      <a:pPr algn="l" fontAlgn="b"/>
                      <a:r>
                        <a:rPr lang="en-US" sz="2000" u="none" strike="noStrike">
                          <a:effectLst/>
                        </a:rPr>
                        <a:t>Between $50,000 and $100,000</a:t>
                      </a:r>
                      <a:endParaRPr lang="en-US" sz="2000" b="0" i="0" u="none" strike="noStrike">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0.74%***</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1719162939"/>
                  </a:ext>
                </a:extLst>
              </a:tr>
              <a:tr h="549351">
                <a:tc>
                  <a:txBody>
                    <a:bodyPr/>
                    <a:lstStyle/>
                    <a:p>
                      <a:pPr algn="l" fontAlgn="b"/>
                      <a:r>
                        <a:rPr lang="en-US" sz="2000" u="none" strike="noStrike">
                          <a:effectLst/>
                        </a:rPr>
                        <a:t>Over $100,000</a:t>
                      </a:r>
                      <a:endParaRPr lang="en-US" sz="2000" b="0" i="0" u="none" strike="noStrike">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dirty="0">
                          <a:effectLst/>
                        </a:rPr>
                        <a:t>1.44%***</a:t>
                      </a:r>
                      <a:endParaRPr lang="en-US" sz="2000" b="0" i="0" u="none" strike="noStrike" dirty="0">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582764649"/>
                  </a:ext>
                </a:extLst>
              </a:tr>
            </a:tbl>
          </a:graphicData>
        </a:graphic>
      </p:graphicFrame>
      <p:sp>
        <p:nvSpPr>
          <p:cNvPr id="4" name="Slide Number Placeholder 3">
            <a:extLst>
              <a:ext uri="{FF2B5EF4-FFF2-40B4-BE49-F238E27FC236}">
                <a16:creationId xmlns:a16="http://schemas.microsoft.com/office/drawing/2014/main" id="{F6054864-7D5D-409C-A291-3AB9881F6F06}"/>
              </a:ext>
            </a:extLst>
          </p:cNvPr>
          <p:cNvSpPr>
            <a:spLocks noGrp="1"/>
          </p:cNvSpPr>
          <p:nvPr>
            <p:ph type="sldNum" sz="quarter" idx="12"/>
          </p:nvPr>
        </p:nvSpPr>
        <p:spPr/>
        <p:txBody>
          <a:bodyPr/>
          <a:lstStyle/>
          <a:p>
            <a:fld id="{24BFE6D4-27A9-4AE4-9EAE-AF75F97B179B}" type="slidenum">
              <a:rPr lang="en-US" smtClean="0"/>
              <a:t>13</a:t>
            </a:fld>
            <a:endParaRPr lang="en-US"/>
          </a:p>
        </p:txBody>
      </p:sp>
      <p:sp>
        <p:nvSpPr>
          <p:cNvPr id="6" name="TextBox 5">
            <a:extLst>
              <a:ext uri="{FF2B5EF4-FFF2-40B4-BE49-F238E27FC236}">
                <a16:creationId xmlns:a16="http://schemas.microsoft.com/office/drawing/2014/main" id="{37260F45-DF9C-4A44-9810-5B5CBB3D4B08}"/>
              </a:ext>
            </a:extLst>
          </p:cNvPr>
          <p:cNvSpPr txBox="1"/>
          <p:nvPr/>
        </p:nvSpPr>
        <p:spPr>
          <a:xfrm>
            <a:off x="5029200" y="6131169"/>
            <a:ext cx="4044462" cy="276999"/>
          </a:xfrm>
          <a:prstGeom prst="rect">
            <a:avLst/>
          </a:prstGeom>
          <a:noFill/>
        </p:spPr>
        <p:txBody>
          <a:bodyPr wrap="square" rtlCol="0">
            <a:spAutoFit/>
          </a:bodyPr>
          <a:lstStyle/>
          <a:p>
            <a:r>
              <a:rPr lang="en-US" sz="1200" dirty="0"/>
              <a:t>Source: 2018 ACS + Administrative Data</a:t>
            </a:r>
          </a:p>
        </p:txBody>
      </p:sp>
      <p:sp>
        <p:nvSpPr>
          <p:cNvPr id="8" name="TextBox 7">
            <a:extLst>
              <a:ext uri="{FF2B5EF4-FFF2-40B4-BE49-F238E27FC236}">
                <a16:creationId xmlns:a16="http://schemas.microsoft.com/office/drawing/2014/main" id="{E466CFEB-0BF3-4D60-8644-161193261800}"/>
              </a:ext>
            </a:extLst>
          </p:cNvPr>
          <p:cNvSpPr txBox="1"/>
          <p:nvPr/>
        </p:nvSpPr>
        <p:spPr>
          <a:xfrm>
            <a:off x="9507415" y="5111262"/>
            <a:ext cx="1846385" cy="338554"/>
          </a:xfrm>
          <a:prstGeom prst="rect">
            <a:avLst/>
          </a:prstGeom>
          <a:noFill/>
        </p:spPr>
        <p:txBody>
          <a:bodyPr wrap="square" rtlCol="0">
            <a:spAutoFit/>
          </a:bodyPr>
          <a:lstStyle/>
          <a:p>
            <a:r>
              <a:rPr lang="en-US" sz="1600" dirty="0"/>
              <a:t>***: p&lt;.01</a:t>
            </a:r>
          </a:p>
        </p:txBody>
      </p:sp>
    </p:spTree>
    <p:extLst>
      <p:ext uri="{BB962C8B-B14F-4D97-AF65-F5344CB8AC3E}">
        <p14:creationId xmlns:p14="http://schemas.microsoft.com/office/powerpoint/2010/main" val="71868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1F2A-369F-4A30-9DE5-148886DE9547}"/>
              </a:ext>
            </a:extLst>
          </p:cNvPr>
          <p:cNvSpPr>
            <a:spLocks noGrp="1"/>
          </p:cNvSpPr>
          <p:nvPr>
            <p:ph type="title"/>
          </p:nvPr>
        </p:nvSpPr>
        <p:spPr/>
        <p:txBody>
          <a:bodyPr/>
          <a:lstStyle/>
          <a:p>
            <a:r>
              <a:rPr lang="en-US" dirty="0"/>
              <a:t>Asset Income From IRS Records</a:t>
            </a:r>
          </a:p>
        </p:txBody>
      </p:sp>
      <p:graphicFrame>
        <p:nvGraphicFramePr>
          <p:cNvPr id="5" name="Content Placeholder 4">
            <a:extLst>
              <a:ext uri="{FF2B5EF4-FFF2-40B4-BE49-F238E27FC236}">
                <a16:creationId xmlns:a16="http://schemas.microsoft.com/office/drawing/2014/main" id="{D04D153A-EC5F-4ACE-B145-86D8F9932048}"/>
              </a:ext>
            </a:extLst>
          </p:cNvPr>
          <p:cNvGraphicFramePr>
            <a:graphicFrameLocks noGrp="1"/>
          </p:cNvGraphicFramePr>
          <p:nvPr>
            <p:ph idx="1"/>
            <p:extLst>
              <p:ext uri="{D42A27DB-BD31-4B8C-83A1-F6EECF244321}">
                <p14:modId xmlns:p14="http://schemas.microsoft.com/office/powerpoint/2010/main" val="3045788874"/>
              </p:ext>
            </p:extLst>
          </p:nvPr>
        </p:nvGraphicFramePr>
        <p:xfrm>
          <a:off x="2051538" y="1781911"/>
          <a:ext cx="7444153" cy="2195480"/>
        </p:xfrm>
        <a:graphic>
          <a:graphicData uri="http://schemas.openxmlformats.org/drawingml/2006/table">
            <a:tbl>
              <a:tblPr>
                <a:tableStyleId>{5C22544A-7EE6-4342-B048-85BDC9FD1C3A}</a:tableStyleId>
              </a:tblPr>
              <a:tblGrid>
                <a:gridCol w="3868824">
                  <a:extLst>
                    <a:ext uri="{9D8B030D-6E8A-4147-A177-3AD203B41FA5}">
                      <a16:colId xmlns:a16="http://schemas.microsoft.com/office/drawing/2014/main" val="2398578923"/>
                    </a:ext>
                  </a:extLst>
                </a:gridCol>
                <a:gridCol w="3575329">
                  <a:extLst>
                    <a:ext uri="{9D8B030D-6E8A-4147-A177-3AD203B41FA5}">
                      <a16:colId xmlns:a16="http://schemas.microsoft.com/office/drawing/2014/main" val="2978052928"/>
                    </a:ext>
                  </a:extLst>
                </a:gridCol>
              </a:tblGrid>
              <a:tr h="1096778">
                <a:tc>
                  <a:txBody>
                    <a:bodyPr/>
                    <a:lstStyle/>
                    <a:p>
                      <a:pPr algn="l" fontAlgn="b"/>
                      <a:r>
                        <a:rPr lang="en-US" sz="2000" u="none" strike="noStrike" dirty="0">
                          <a:effectLst/>
                        </a:rPr>
                        <a:t>Received Any…</a:t>
                      </a:r>
                      <a:endParaRPr lang="en-US" sz="2000" b="0" i="0" u="none" strike="noStrike" dirty="0">
                        <a:solidFill>
                          <a:srgbClr val="000000"/>
                        </a:solidFill>
                        <a:effectLst/>
                        <a:latin typeface="Calibri" panose="020F0502020204030204" pitchFamily="34" charset="0"/>
                      </a:endParaRPr>
                    </a:p>
                  </a:txBody>
                  <a:tcPr marL="8626" marR="8626" marT="8626" marB="0" anchor="b"/>
                </a:tc>
                <a:tc>
                  <a:txBody>
                    <a:bodyPr/>
                    <a:lstStyle/>
                    <a:p>
                      <a:pPr algn="l" fontAlgn="b"/>
                      <a:r>
                        <a:rPr lang="en-US" sz="2000" u="none" strike="noStrike">
                          <a:effectLst/>
                        </a:rPr>
                        <a:t>Coefficient (Percentage Points)</a:t>
                      </a:r>
                      <a:endParaRPr lang="en-US" sz="2000" b="0" i="0" u="none" strike="noStrike">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864262556"/>
                  </a:ext>
                </a:extLst>
              </a:tr>
              <a:tr h="549351">
                <a:tc>
                  <a:txBody>
                    <a:bodyPr/>
                    <a:lstStyle/>
                    <a:p>
                      <a:pPr algn="l" fontAlgn="b"/>
                      <a:r>
                        <a:rPr lang="en-US" sz="2000" b="0" i="0" u="none" strike="noStrike">
                          <a:solidFill>
                            <a:srgbClr val="000000"/>
                          </a:solidFill>
                          <a:effectLst/>
                          <a:latin typeface="Calibri" panose="020F0502020204030204" pitchFamily="34" charset="0"/>
                        </a:rPr>
                        <a:t>Interest Income</a:t>
                      </a:r>
                    </a:p>
                  </a:txBody>
                  <a:tcPr marL="8626" marR="8626" marT="8626" marB="0" anchor="b"/>
                </a:tc>
                <a:tc>
                  <a:txBody>
                    <a:bodyPr/>
                    <a:lstStyle/>
                    <a:p>
                      <a:pPr algn="l" fontAlgn="b"/>
                      <a:r>
                        <a:rPr lang="en-US" sz="2000" b="0" i="0" u="none" strike="noStrike">
                          <a:solidFill>
                            <a:srgbClr val="000000"/>
                          </a:solidFill>
                          <a:effectLst/>
                          <a:latin typeface="Calibri" panose="020F0502020204030204" pitchFamily="34" charset="0"/>
                        </a:rPr>
                        <a:t>6.02%***</a:t>
                      </a:r>
                    </a:p>
                  </a:txBody>
                  <a:tcPr marL="8626" marR="8626" marT="8626" marB="0" anchor="b"/>
                </a:tc>
                <a:extLst>
                  <a:ext uri="{0D108BD9-81ED-4DB2-BD59-A6C34878D82A}">
                    <a16:rowId xmlns:a16="http://schemas.microsoft.com/office/drawing/2014/main" val="3778023527"/>
                  </a:ext>
                </a:extLst>
              </a:tr>
              <a:tr h="549351">
                <a:tc>
                  <a:txBody>
                    <a:bodyPr/>
                    <a:lstStyle/>
                    <a:p>
                      <a:pPr algn="l" fontAlgn="b"/>
                      <a:r>
                        <a:rPr lang="en-US" sz="2000" b="0" i="0" u="none" strike="noStrike" dirty="0">
                          <a:solidFill>
                            <a:srgbClr val="000000"/>
                          </a:solidFill>
                          <a:effectLst/>
                          <a:latin typeface="Calibri" panose="020F0502020204030204" pitchFamily="34" charset="0"/>
                        </a:rPr>
                        <a:t>Dividend Income</a:t>
                      </a:r>
                    </a:p>
                  </a:txBody>
                  <a:tcPr marL="8626" marR="8626" marT="8626" marB="0" anchor="b"/>
                </a:tc>
                <a:tc>
                  <a:txBody>
                    <a:bodyPr/>
                    <a:lstStyle/>
                    <a:p>
                      <a:pPr algn="l" fontAlgn="b"/>
                      <a:r>
                        <a:rPr lang="en-US" sz="2000" b="0" i="0" u="none" strike="noStrike" dirty="0">
                          <a:solidFill>
                            <a:srgbClr val="000000"/>
                          </a:solidFill>
                          <a:effectLst/>
                          <a:latin typeface="Calibri" panose="020F0502020204030204" pitchFamily="34" charset="0"/>
                        </a:rPr>
                        <a:t>5.20%***</a:t>
                      </a:r>
                    </a:p>
                  </a:txBody>
                  <a:tcPr marL="8626" marR="8626" marT="8626" marB="0" anchor="b"/>
                </a:tc>
                <a:extLst>
                  <a:ext uri="{0D108BD9-81ED-4DB2-BD59-A6C34878D82A}">
                    <a16:rowId xmlns:a16="http://schemas.microsoft.com/office/drawing/2014/main" val="3506900088"/>
                  </a:ext>
                </a:extLst>
              </a:tr>
            </a:tbl>
          </a:graphicData>
        </a:graphic>
      </p:graphicFrame>
      <p:sp>
        <p:nvSpPr>
          <p:cNvPr id="4" name="Slide Number Placeholder 3">
            <a:extLst>
              <a:ext uri="{FF2B5EF4-FFF2-40B4-BE49-F238E27FC236}">
                <a16:creationId xmlns:a16="http://schemas.microsoft.com/office/drawing/2014/main" id="{F6054864-7D5D-409C-A291-3AB9881F6F06}"/>
              </a:ext>
            </a:extLst>
          </p:cNvPr>
          <p:cNvSpPr>
            <a:spLocks noGrp="1"/>
          </p:cNvSpPr>
          <p:nvPr>
            <p:ph type="sldNum" sz="quarter" idx="12"/>
          </p:nvPr>
        </p:nvSpPr>
        <p:spPr/>
        <p:txBody>
          <a:bodyPr/>
          <a:lstStyle/>
          <a:p>
            <a:fld id="{24BFE6D4-27A9-4AE4-9EAE-AF75F97B179B}" type="slidenum">
              <a:rPr lang="en-US" smtClean="0"/>
              <a:t>14</a:t>
            </a:fld>
            <a:endParaRPr lang="en-US"/>
          </a:p>
        </p:txBody>
      </p:sp>
      <p:sp>
        <p:nvSpPr>
          <p:cNvPr id="6" name="TextBox 5">
            <a:extLst>
              <a:ext uri="{FF2B5EF4-FFF2-40B4-BE49-F238E27FC236}">
                <a16:creationId xmlns:a16="http://schemas.microsoft.com/office/drawing/2014/main" id="{344737FD-7C94-4A10-BE7B-4A8B25453144}"/>
              </a:ext>
            </a:extLst>
          </p:cNvPr>
          <p:cNvSpPr txBox="1"/>
          <p:nvPr/>
        </p:nvSpPr>
        <p:spPr>
          <a:xfrm>
            <a:off x="5029200" y="6131169"/>
            <a:ext cx="4044462" cy="276999"/>
          </a:xfrm>
          <a:prstGeom prst="rect">
            <a:avLst/>
          </a:prstGeom>
          <a:noFill/>
        </p:spPr>
        <p:txBody>
          <a:bodyPr wrap="square" rtlCol="0">
            <a:spAutoFit/>
          </a:bodyPr>
          <a:lstStyle/>
          <a:p>
            <a:r>
              <a:rPr lang="en-US" sz="1200" dirty="0"/>
              <a:t>Source: 2018 ACS + Administrative Data</a:t>
            </a:r>
          </a:p>
        </p:txBody>
      </p:sp>
      <p:sp>
        <p:nvSpPr>
          <p:cNvPr id="8" name="TextBox 7">
            <a:extLst>
              <a:ext uri="{FF2B5EF4-FFF2-40B4-BE49-F238E27FC236}">
                <a16:creationId xmlns:a16="http://schemas.microsoft.com/office/drawing/2014/main" id="{DA6B56BD-5F4A-480B-BC99-8BC0DE612CEC}"/>
              </a:ext>
            </a:extLst>
          </p:cNvPr>
          <p:cNvSpPr txBox="1"/>
          <p:nvPr/>
        </p:nvSpPr>
        <p:spPr>
          <a:xfrm>
            <a:off x="9507415" y="5111262"/>
            <a:ext cx="1846385" cy="338554"/>
          </a:xfrm>
          <a:prstGeom prst="rect">
            <a:avLst/>
          </a:prstGeom>
          <a:noFill/>
        </p:spPr>
        <p:txBody>
          <a:bodyPr wrap="square" rtlCol="0">
            <a:spAutoFit/>
          </a:bodyPr>
          <a:lstStyle/>
          <a:p>
            <a:r>
              <a:rPr lang="en-US" sz="1600" dirty="0"/>
              <a:t>***: p&lt;.01</a:t>
            </a:r>
          </a:p>
        </p:txBody>
      </p:sp>
    </p:spTree>
    <p:extLst>
      <p:ext uri="{BB962C8B-B14F-4D97-AF65-F5344CB8AC3E}">
        <p14:creationId xmlns:p14="http://schemas.microsoft.com/office/powerpoint/2010/main" val="139113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1F2A-369F-4A30-9DE5-148886DE9547}"/>
              </a:ext>
            </a:extLst>
          </p:cNvPr>
          <p:cNvSpPr>
            <a:spLocks noGrp="1"/>
          </p:cNvSpPr>
          <p:nvPr>
            <p:ph type="title"/>
          </p:nvPr>
        </p:nvSpPr>
        <p:spPr/>
        <p:txBody>
          <a:bodyPr/>
          <a:lstStyle/>
          <a:p>
            <a:r>
              <a:rPr lang="en-US" dirty="0"/>
              <a:t>Structure Type</a:t>
            </a:r>
          </a:p>
        </p:txBody>
      </p:sp>
      <p:graphicFrame>
        <p:nvGraphicFramePr>
          <p:cNvPr id="5" name="Content Placeholder 4">
            <a:extLst>
              <a:ext uri="{FF2B5EF4-FFF2-40B4-BE49-F238E27FC236}">
                <a16:creationId xmlns:a16="http://schemas.microsoft.com/office/drawing/2014/main" id="{D04D153A-EC5F-4ACE-B145-86D8F9932048}"/>
              </a:ext>
            </a:extLst>
          </p:cNvPr>
          <p:cNvGraphicFramePr>
            <a:graphicFrameLocks noGrp="1"/>
          </p:cNvGraphicFramePr>
          <p:nvPr>
            <p:ph idx="1"/>
            <p:extLst>
              <p:ext uri="{D42A27DB-BD31-4B8C-83A1-F6EECF244321}">
                <p14:modId xmlns:p14="http://schemas.microsoft.com/office/powerpoint/2010/main" val="3469854178"/>
              </p:ext>
            </p:extLst>
          </p:nvPr>
        </p:nvGraphicFramePr>
        <p:xfrm>
          <a:off x="2051538" y="1781911"/>
          <a:ext cx="7444153" cy="2744831"/>
        </p:xfrm>
        <a:graphic>
          <a:graphicData uri="http://schemas.openxmlformats.org/drawingml/2006/table">
            <a:tbl>
              <a:tblPr>
                <a:tableStyleId>{5C22544A-7EE6-4342-B048-85BDC9FD1C3A}</a:tableStyleId>
              </a:tblPr>
              <a:tblGrid>
                <a:gridCol w="3868824">
                  <a:extLst>
                    <a:ext uri="{9D8B030D-6E8A-4147-A177-3AD203B41FA5}">
                      <a16:colId xmlns:a16="http://schemas.microsoft.com/office/drawing/2014/main" val="2398578923"/>
                    </a:ext>
                  </a:extLst>
                </a:gridCol>
                <a:gridCol w="3575329">
                  <a:extLst>
                    <a:ext uri="{9D8B030D-6E8A-4147-A177-3AD203B41FA5}">
                      <a16:colId xmlns:a16="http://schemas.microsoft.com/office/drawing/2014/main" val="2978052928"/>
                    </a:ext>
                  </a:extLst>
                </a:gridCol>
              </a:tblGrid>
              <a:tr h="1096778">
                <a:tc>
                  <a:txBody>
                    <a:bodyPr/>
                    <a:lstStyle/>
                    <a:p>
                      <a:pPr algn="l" fontAlgn="b"/>
                      <a:r>
                        <a:rPr lang="en-US" sz="2000" b="0" i="0" u="none" strike="noStrike" dirty="0">
                          <a:solidFill>
                            <a:srgbClr val="000000"/>
                          </a:solidFill>
                          <a:effectLst/>
                          <a:latin typeface="Calibri" panose="020F0502020204030204" pitchFamily="34" charset="0"/>
                        </a:rPr>
                        <a:t>Housing Unit Type</a:t>
                      </a:r>
                    </a:p>
                  </a:txBody>
                  <a:tcPr marL="8626" marR="8626" marT="8626" marB="0" anchor="b"/>
                </a:tc>
                <a:tc>
                  <a:txBody>
                    <a:bodyPr/>
                    <a:lstStyle/>
                    <a:p>
                      <a:pPr algn="l" fontAlgn="b"/>
                      <a:r>
                        <a:rPr lang="en-US" sz="2000" u="none" strike="noStrike">
                          <a:effectLst/>
                        </a:rPr>
                        <a:t>Coefficient (Percentage Points)</a:t>
                      </a:r>
                      <a:endParaRPr lang="en-US" sz="2000" b="0" i="0" u="none" strike="noStrike">
                        <a:solidFill>
                          <a:srgbClr val="000000"/>
                        </a:solidFill>
                        <a:effectLst/>
                        <a:latin typeface="Calibri" panose="020F0502020204030204" pitchFamily="34" charset="0"/>
                      </a:endParaRPr>
                    </a:p>
                  </a:txBody>
                  <a:tcPr marL="8626" marR="8626" marT="8626" marB="0" anchor="b"/>
                </a:tc>
                <a:extLst>
                  <a:ext uri="{0D108BD9-81ED-4DB2-BD59-A6C34878D82A}">
                    <a16:rowId xmlns:a16="http://schemas.microsoft.com/office/drawing/2014/main" val="864262556"/>
                  </a:ext>
                </a:extLst>
              </a:tr>
              <a:tr h="549351">
                <a:tc>
                  <a:txBody>
                    <a:bodyPr/>
                    <a:lstStyle/>
                    <a:p>
                      <a:pPr algn="l" fontAlgn="b"/>
                      <a:r>
                        <a:rPr lang="en-US" sz="2000" b="0" i="0" u="none" strike="noStrike" dirty="0">
                          <a:solidFill>
                            <a:srgbClr val="000000"/>
                          </a:solidFill>
                          <a:effectLst/>
                          <a:latin typeface="Calibri" panose="020F0502020204030204" pitchFamily="34" charset="0"/>
                        </a:rPr>
                        <a:t>Trailer/Other/Unknown</a:t>
                      </a:r>
                    </a:p>
                  </a:txBody>
                  <a:tcPr marL="8626" marR="8626" marT="8626" marB="0" anchor="b"/>
                </a:tc>
                <a:tc>
                  <a:txBody>
                    <a:bodyPr/>
                    <a:lstStyle/>
                    <a:p>
                      <a:pPr algn="l" fontAlgn="b"/>
                      <a:r>
                        <a:rPr lang="en-US" sz="2000" b="0" i="0" u="none" strike="noStrike">
                          <a:solidFill>
                            <a:srgbClr val="000000"/>
                          </a:solidFill>
                          <a:effectLst/>
                          <a:latin typeface="Calibri" panose="020F0502020204030204" pitchFamily="34" charset="0"/>
                        </a:rPr>
                        <a:t>(Excluded Outcome)</a:t>
                      </a:r>
                    </a:p>
                  </a:txBody>
                  <a:tcPr marL="8626" marR="8626" marT="8626" marB="0" anchor="b"/>
                </a:tc>
                <a:extLst>
                  <a:ext uri="{0D108BD9-81ED-4DB2-BD59-A6C34878D82A}">
                    <a16:rowId xmlns:a16="http://schemas.microsoft.com/office/drawing/2014/main" val="3778023527"/>
                  </a:ext>
                </a:extLst>
              </a:tr>
              <a:tr h="549351">
                <a:tc>
                  <a:txBody>
                    <a:bodyPr/>
                    <a:lstStyle/>
                    <a:p>
                      <a:pPr algn="l" fontAlgn="b"/>
                      <a:r>
                        <a:rPr lang="en-US" sz="2000" b="0" i="0" u="none" strike="noStrike" dirty="0">
                          <a:solidFill>
                            <a:srgbClr val="000000"/>
                          </a:solidFill>
                          <a:effectLst/>
                          <a:latin typeface="Calibri" panose="020F0502020204030204" pitchFamily="34" charset="0"/>
                        </a:rPr>
                        <a:t>Single-family</a:t>
                      </a:r>
                    </a:p>
                  </a:txBody>
                  <a:tcPr marL="8626" marR="8626" marT="8626" marB="0" anchor="b"/>
                </a:tc>
                <a:tc>
                  <a:txBody>
                    <a:bodyPr/>
                    <a:lstStyle/>
                    <a:p>
                      <a:pPr algn="l" fontAlgn="b"/>
                      <a:r>
                        <a:rPr lang="en-US" sz="2000" b="0" i="0" u="none" strike="noStrike">
                          <a:solidFill>
                            <a:srgbClr val="000000"/>
                          </a:solidFill>
                          <a:effectLst/>
                          <a:latin typeface="Calibri" panose="020F0502020204030204" pitchFamily="34" charset="0"/>
                        </a:rPr>
                        <a:t>7.96%***</a:t>
                      </a:r>
                    </a:p>
                  </a:txBody>
                  <a:tcPr marL="8626" marR="8626" marT="8626" marB="0" anchor="b"/>
                </a:tc>
                <a:extLst>
                  <a:ext uri="{0D108BD9-81ED-4DB2-BD59-A6C34878D82A}">
                    <a16:rowId xmlns:a16="http://schemas.microsoft.com/office/drawing/2014/main" val="3506900088"/>
                  </a:ext>
                </a:extLst>
              </a:tr>
              <a:tr h="549351">
                <a:tc>
                  <a:txBody>
                    <a:bodyPr/>
                    <a:lstStyle/>
                    <a:p>
                      <a:pPr algn="l" fontAlgn="b"/>
                      <a:r>
                        <a:rPr lang="en-US" sz="2000" b="0" i="0" u="none" strike="noStrike" dirty="0">
                          <a:solidFill>
                            <a:srgbClr val="000000"/>
                          </a:solidFill>
                          <a:effectLst/>
                          <a:latin typeface="Calibri" panose="020F0502020204030204" pitchFamily="34" charset="0"/>
                        </a:rPr>
                        <a:t>Multi-Unit</a:t>
                      </a:r>
                    </a:p>
                  </a:txBody>
                  <a:tcPr marL="8626" marR="8626" marT="8626" marB="0" anchor="b"/>
                </a:tc>
                <a:tc>
                  <a:txBody>
                    <a:bodyPr/>
                    <a:lstStyle/>
                    <a:p>
                      <a:pPr algn="l" fontAlgn="b"/>
                      <a:r>
                        <a:rPr lang="en-US" sz="2000" b="0" i="0" u="none" strike="noStrike" dirty="0">
                          <a:solidFill>
                            <a:srgbClr val="000000"/>
                          </a:solidFill>
                          <a:effectLst/>
                          <a:latin typeface="Calibri" panose="020F0502020204030204" pitchFamily="34" charset="0"/>
                        </a:rPr>
                        <a:t>-1.22%***</a:t>
                      </a:r>
                    </a:p>
                  </a:txBody>
                  <a:tcPr marL="8626" marR="8626" marT="8626" marB="0" anchor="b"/>
                </a:tc>
                <a:extLst>
                  <a:ext uri="{0D108BD9-81ED-4DB2-BD59-A6C34878D82A}">
                    <a16:rowId xmlns:a16="http://schemas.microsoft.com/office/drawing/2014/main" val="1719162939"/>
                  </a:ext>
                </a:extLst>
              </a:tr>
            </a:tbl>
          </a:graphicData>
        </a:graphic>
      </p:graphicFrame>
      <p:sp>
        <p:nvSpPr>
          <p:cNvPr id="4" name="Slide Number Placeholder 3">
            <a:extLst>
              <a:ext uri="{FF2B5EF4-FFF2-40B4-BE49-F238E27FC236}">
                <a16:creationId xmlns:a16="http://schemas.microsoft.com/office/drawing/2014/main" id="{F6054864-7D5D-409C-A291-3AB9881F6F06}"/>
              </a:ext>
            </a:extLst>
          </p:cNvPr>
          <p:cNvSpPr>
            <a:spLocks noGrp="1"/>
          </p:cNvSpPr>
          <p:nvPr>
            <p:ph type="sldNum" sz="quarter" idx="12"/>
          </p:nvPr>
        </p:nvSpPr>
        <p:spPr/>
        <p:txBody>
          <a:bodyPr/>
          <a:lstStyle/>
          <a:p>
            <a:fld id="{24BFE6D4-27A9-4AE4-9EAE-AF75F97B179B}" type="slidenum">
              <a:rPr lang="en-US" smtClean="0"/>
              <a:t>15</a:t>
            </a:fld>
            <a:endParaRPr lang="en-US"/>
          </a:p>
        </p:txBody>
      </p:sp>
      <p:sp>
        <p:nvSpPr>
          <p:cNvPr id="6" name="TextBox 5">
            <a:extLst>
              <a:ext uri="{FF2B5EF4-FFF2-40B4-BE49-F238E27FC236}">
                <a16:creationId xmlns:a16="http://schemas.microsoft.com/office/drawing/2014/main" id="{1FE36F82-373C-48D2-B877-5C3684BFE627}"/>
              </a:ext>
            </a:extLst>
          </p:cNvPr>
          <p:cNvSpPr txBox="1"/>
          <p:nvPr/>
        </p:nvSpPr>
        <p:spPr>
          <a:xfrm>
            <a:off x="5029200" y="6131169"/>
            <a:ext cx="4044462" cy="276999"/>
          </a:xfrm>
          <a:prstGeom prst="rect">
            <a:avLst/>
          </a:prstGeom>
          <a:noFill/>
        </p:spPr>
        <p:txBody>
          <a:bodyPr wrap="square" rtlCol="0">
            <a:spAutoFit/>
          </a:bodyPr>
          <a:lstStyle/>
          <a:p>
            <a:r>
              <a:rPr lang="en-US" sz="1200" dirty="0"/>
              <a:t>Source: 2018 ACS + Administrative Data</a:t>
            </a:r>
          </a:p>
        </p:txBody>
      </p:sp>
      <p:sp>
        <p:nvSpPr>
          <p:cNvPr id="7" name="TextBox 6">
            <a:extLst>
              <a:ext uri="{FF2B5EF4-FFF2-40B4-BE49-F238E27FC236}">
                <a16:creationId xmlns:a16="http://schemas.microsoft.com/office/drawing/2014/main" id="{E625DB9E-C75A-43CE-94D4-B1E308C6F468}"/>
              </a:ext>
            </a:extLst>
          </p:cNvPr>
          <p:cNvSpPr txBox="1"/>
          <p:nvPr/>
        </p:nvSpPr>
        <p:spPr>
          <a:xfrm>
            <a:off x="9507415" y="5111262"/>
            <a:ext cx="1846385" cy="338554"/>
          </a:xfrm>
          <a:prstGeom prst="rect">
            <a:avLst/>
          </a:prstGeom>
          <a:noFill/>
        </p:spPr>
        <p:txBody>
          <a:bodyPr wrap="square" rtlCol="0">
            <a:spAutoFit/>
          </a:bodyPr>
          <a:lstStyle/>
          <a:p>
            <a:r>
              <a:rPr lang="en-US" sz="1600" dirty="0"/>
              <a:t>***: p&lt;.01</a:t>
            </a:r>
          </a:p>
        </p:txBody>
      </p:sp>
    </p:spTree>
    <p:extLst>
      <p:ext uri="{BB962C8B-B14F-4D97-AF65-F5344CB8AC3E}">
        <p14:creationId xmlns:p14="http://schemas.microsoft.com/office/powerpoint/2010/main" val="59257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1F2A-369F-4A30-9DE5-148886DE9547}"/>
              </a:ext>
            </a:extLst>
          </p:cNvPr>
          <p:cNvSpPr>
            <a:spLocks noGrp="1"/>
          </p:cNvSpPr>
          <p:nvPr>
            <p:ph type="title"/>
          </p:nvPr>
        </p:nvSpPr>
        <p:spPr/>
        <p:txBody>
          <a:bodyPr/>
          <a:lstStyle/>
          <a:p>
            <a:r>
              <a:rPr lang="en-US" dirty="0"/>
              <a:t>Number of Jobs</a:t>
            </a:r>
          </a:p>
        </p:txBody>
      </p:sp>
      <p:graphicFrame>
        <p:nvGraphicFramePr>
          <p:cNvPr id="5" name="Content Placeholder 4">
            <a:extLst>
              <a:ext uri="{FF2B5EF4-FFF2-40B4-BE49-F238E27FC236}">
                <a16:creationId xmlns:a16="http://schemas.microsoft.com/office/drawing/2014/main" id="{D04D153A-EC5F-4ACE-B145-86D8F9932048}"/>
              </a:ext>
            </a:extLst>
          </p:cNvPr>
          <p:cNvGraphicFramePr>
            <a:graphicFrameLocks noGrp="1"/>
          </p:cNvGraphicFramePr>
          <p:nvPr>
            <p:ph idx="1"/>
            <p:extLst>
              <p:ext uri="{D42A27DB-BD31-4B8C-83A1-F6EECF244321}">
                <p14:modId xmlns:p14="http://schemas.microsoft.com/office/powerpoint/2010/main" val="1845179112"/>
              </p:ext>
            </p:extLst>
          </p:nvPr>
        </p:nvGraphicFramePr>
        <p:xfrm>
          <a:off x="1477108" y="1781909"/>
          <a:ext cx="8862646" cy="3294182"/>
        </p:xfrm>
        <a:graphic>
          <a:graphicData uri="http://schemas.openxmlformats.org/drawingml/2006/table">
            <a:tbl>
              <a:tblPr>
                <a:tableStyleId>{5C22544A-7EE6-4342-B048-85BDC9FD1C3A}</a:tableStyleId>
              </a:tblPr>
              <a:tblGrid>
                <a:gridCol w="4606033">
                  <a:extLst>
                    <a:ext uri="{9D8B030D-6E8A-4147-A177-3AD203B41FA5}">
                      <a16:colId xmlns:a16="http://schemas.microsoft.com/office/drawing/2014/main" val="2398578923"/>
                    </a:ext>
                  </a:extLst>
                </a:gridCol>
                <a:gridCol w="4256613">
                  <a:extLst>
                    <a:ext uri="{9D8B030D-6E8A-4147-A177-3AD203B41FA5}">
                      <a16:colId xmlns:a16="http://schemas.microsoft.com/office/drawing/2014/main" val="2978052928"/>
                    </a:ext>
                  </a:extLst>
                </a:gridCol>
              </a:tblGrid>
              <a:tr h="1096778">
                <a:tc>
                  <a:txBody>
                    <a:bodyPr/>
                    <a:lstStyle/>
                    <a:p>
                      <a:pPr algn="l" fontAlgn="b"/>
                      <a:r>
                        <a:rPr lang="en-US" sz="2000" b="0" i="0" u="none" strike="noStrike" dirty="0">
                          <a:solidFill>
                            <a:srgbClr val="000000"/>
                          </a:solidFill>
                          <a:effectLst/>
                          <a:latin typeface="Calibri" panose="020F0502020204030204" pitchFamily="34" charset="0"/>
                        </a:rPr>
                        <a:t>Most W2s a Household Member Has Is…..</a:t>
                      </a:r>
                    </a:p>
                  </a:txBody>
                  <a:tcPr marL="8626" marR="8626" marT="8626" marB="0" anchor="b"/>
                </a:tc>
                <a:tc>
                  <a:txBody>
                    <a:bodyPr/>
                    <a:lstStyle/>
                    <a:p>
                      <a:pPr algn="l" fontAlgn="b"/>
                      <a:r>
                        <a:rPr lang="en-US" sz="2000" b="0" i="0" u="none" strike="noStrike" dirty="0">
                          <a:solidFill>
                            <a:srgbClr val="000000"/>
                          </a:solidFill>
                          <a:effectLst/>
                          <a:latin typeface="Calibri" panose="020F0502020204030204" pitchFamily="34" charset="0"/>
                        </a:rPr>
                        <a:t>Coefficient (Percentage Points)</a:t>
                      </a:r>
                    </a:p>
                  </a:txBody>
                  <a:tcPr marL="8626" marR="8626" marT="8626" marB="0" anchor="b"/>
                </a:tc>
                <a:extLst>
                  <a:ext uri="{0D108BD9-81ED-4DB2-BD59-A6C34878D82A}">
                    <a16:rowId xmlns:a16="http://schemas.microsoft.com/office/drawing/2014/main" val="864262556"/>
                  </a:ext>
                </a:extLst>
              </a:tr>
              <a:tr h="549351">
                <a:tc>
                  <a:txBody>
                    <a:bodyPr/>
                    <a:lstStyle/>
                    <a:p>
                      <a:pPr algn="l" fontAlgn="b"/>
                      <a:r>
                        <a:rPr lang="en-US" sz="2000" b="0" i="0" u="none" strike="noStrike" dirty="0">
                          <a:solidFill>
                            <a:srgbClr val="000000"/>
                          </a:solidFill>
                          <a:effectLst/>
                          <a:latin typeface="Calibri" panose="020F0502020204030204" pitchFamily="34" charset="0"/>
                        </a:rPr>
                        <a:t>1</a:t>
                      </a:r>
                    </a:p>
                  </a:txBody>
                  <a:tcPr marL="8626" marR="8626" marT="8626" marB="0" anchor="b"/>
                </a:tc>
                <a:tc>
                  <a:txBody>
                    <a:bodyPr/>
                    <a:lstStyle/>
                    <a:p>
                      <a:pPr algn="l" fontAlgn="b"/>
                      <a:r>
                        <a:rPr lang="en-US" sz="2000" b="0" i="0" u="none" strike="noStrike">
                          <a:solidFill>
                            <a:srgbClr val="000000"/>
                          </a:solidFill>
                          <a:effectLst/>
                          <a:latin typeface="Calibri" panose="020F0502020204030204" pitchFamily="34" charset="0"/>
                        </a:rPr>
                        <a:t>(Excluded Outcome)</a:t>
                      </a:r>
                    </a:p>
                  </a:txBody>
                  <a:tcPr marL="8626" marR="8626" marT="8626" marB="0" anchor="b"/>
                </a:tc>
                <a:extLst>
                  <a:ext uri="{0D108BD9-81ED-4DB2-BD59-A6C34878D82A}">
                    <a16:rowId xmlns:a16="http://schemas.microsoft.com/office/drawing/2014/main" val="3778023527"/>
                  </a:ext>
                </a:extLst>
              </a:tr>
              <a:tr h="549351">
                <a:tc>
                  <a:txBody>
                    <a:bodyPr/>
                    <a:lstStyle/>
                    <a:p>
                      <a:pPr algn="l" fontAlgn="b"/>
                      <a:r>
                        <a:rPr lang="en-US" sz="2000" b="0" i="0" u="none" strike="noStrike" dirty="0">
                          <a:solidFill>
                            <a:srgbClr val="000000"/>
                          </a:solidFill>
                          <a:effectLst/>
                          <a:latin typeface="Calibri" panose="020F0502020204030204" pitchFamily="34" charset="0"/>
                        </a:rPr>
                        <a:t>2</a:t>
                      </a:r>
                    </a:p>
                  </a:txBody>
                  <a:tcPr marL="8626" marR="8626" marT="8626" marB="0" anchor="b"/>
                </a:tc>
                <a:tc>
                  <a:txBody>
                    <a:bodyPr/>
                    <a:lstStyle/>
                    <a:p>
                      <a:pPr algn="l" fontAlgn="b"/>
                      <a:r>
                        <a:rPr lang="en-US" sz="2000" b="0" i="0" u="none" strike="noStrike" dirty="0">
                          <a:solidFill>
                            <a:srgbClr val="000000"/>
                          </a:solidFill>
                          <a:effectLst/>
                          <a:latin typeface="Calibri" panose="020F0502020204030204" pitchFamily="34" charset="0"/>
                        </a:rPr>
                        <a:t>-2.43%***</a:t>
                      </a:r>
                    </a:p>
                  </a:txBody>
                  <a:tcPr marL="8626" marR="8626" marT="8626" marB="0" anchor="b"/>
                </a:tc>
                <a:extLst>
                  <a:ext uri="{0D108BD9-81ED-4DB2-BD59-A6C34878D82A}">
                    <a16:rowId xmlns:a16="http://schemas.microsoft.com/office/drawing/2014/main" val="3506900088"/>
                  </a:ext>
                </a:extLst>
              </a:tr>
              <a:tr h="549351">
                <a:tc>
                  <a:txBody>
                    <a:bodyPr/>
                    <a:lstStyle/>
                    <a:p>
                      <a:pPr algn="l" fontAlgn="b"/>
                      <a:r>
                        <a:rPr lang="en-US" sz="2000" b="0" i="0" u="none" strike="noStrike" dirty="0">
                          <a:solidFill>
                            <a:srgbClr val="000000"/>
                          </a:solidFill>
                          <a:effectLst/>
                          <a:latin typeface="Calibri" panose="020F0502020204030204" pitchFamily="34" charset="0"/>
                        </a:rPr>
                        <a:t>3</a:t>
                      </a:r>
                    </a:p>
                  </a:txBody>
                  <a:tcPr marL="8626" marR="8626" marT="8626" marB="0" anchor="b"/>
                </a:tc>
                <a:tc>
                  <a:txBody>
                    <a:bodyPr/>
                    <a:lstStyle/>
                    <a:p>
                      <a:pPr algn="l" fontAlgn="b"/>
                      <a:r>
                        <a:rPr lang="en-US" sz="2000" b="0" i="0" u="none" strike="noStrike">
                          <a:solidFill>
                            <a:srgbClr val="000000"/>
                          </a:solidFill>
                          <a:effectLst/>
                          <a:latin typeface="Calibri" panose="020F0502020204030204" pitchFamily="34" charset="0"/>
                        </a:rPr>
                        <a:t>-3.42%***</a:t>
                      </a:r>
                    </a:p>
                  </a:txBody>
                  <a:tcPr marL="8626" marR="8626" marT="8626" marB="0" anchor="b"/>
                </a:tc>
                <a:extLst>
                  <a:ext uri="{0D108BD9-81ED-4DB2-BD59-A6C34878D82A}">
                    <a16:rowId xmlns:a16="http://schemas.microsoft.com/office/drawing/2014/main" val="1719162939"/>
                  </a:ext>
                </a:extLst>
              </a:tr>
              <a:tr h="549351">
                <a:tc>
                  <a:txBody>
                    <a:bodyPr/>
                    <a:lstStyle/>
                    <a:p>
                      <a:pPr algn="l" fontAlgn="b"/>
                      <a:r>
                        <a:rPr lang="en-US" sz="2000" b="0" i="0" u="none" strike="noStrike" dirty="0">
                          <a:solidFill>
                            <a:srgbClr val="000000"/>
                          </a:solidFill>
                          <a:effectLst/>
                          <a:latin typeface="Calibri" panose="020F0502020204030204" pitchFamily="34" charset="0"/>
                        </a:rPr>
                        <a:t>4 or more</a:t>
                      </a:r>
                    </a:p>
                  </a:txBody>
                  <a:tcPr marL="8626" marR="8626" marT="8626" marB="0" anchor="b"/>
                </a:tc>
                <a:tc>
                  <a:txBody>
                    <a:bodyPr/>
                    <a:lstStyle/>
                    <a:p>
                      <a:pPr algn="l" fontAlgn="b"/>
                      <a:r>
                        <a:rPr lang="en-US" sz="2000" b="0" i="0" u="none" strike="noStrike" dirty="0">
                          <a:solidFill>
                            <a:srgbClr val="000000"/>
                          </a:solidFill>
                          <a:effectLst/>
                          <a:latin typeface="Calibri" panose="020F0502020204030204" pitchFamily="34" charset="0"/>
                        </a:rPr>
                        <a:t>-3.59%***</a:t>
                      </a:r>
                    </a:p>
                  </a:txBody>
                  <a:tcPr marL="8626" marR="8626" marT="8626" marB="0" anchor="b"/>
                </a:tc>
                <a:extLst>
                  <a:ext uri="{0D108BD9-81ED-4DB2-BD59-A6C34878D82A}">
                    <a16:rowId xmlns:a16="http://schemas.microsoft.com/office/drawing/2014/main" val="582764649"/>
                  </a:ext>
                </a:extLst>
              </a:tr>
            </a:tbl>
          </a:graphicData>
        </a:graphic>
      </p:graphicFrame>
      <p:sp>
        <p:nvSpPr>
          <p:cNvPr id="4" name="Slide Number Placeholder 3">
            <a:extLst>
              <a:ext uri="{FF2B5EF4-FFF2-40B4-BE49-F238E27FC236}">
                <a16:creationId xmlns:a16="http://schemas.microsoft.com/office/drawing/2014/main" id="{F6054864-7D5D-409C-A291-3AB9881F6F06}"/>
              </a:ext>
            </a:extLst>
          </p:cNvPr>
          <p:cNvSpPr>
            <a:spLocks noGrp="1"/>
          </p:cNvSpPr>
          <p:nvPr>
            <p:ph type="sldNum" sz="quarter" idx="12"/>
          </p:nvPr>
        </p:nvSpPr>
        <p:spPr/>
        <p:txBody>
          <a:bodyPr/>
          <a:lstStyle/>
          <a:p>
            <a:fld id="{24BFE6D4-27A9-4AE4-9EAE-AF75F97B179B}" type="slidenum">
              <a:rPr lang="en-US" smtClean="0"/>
              <a:t>16</a:t>
            </a:fld>
            <a:endParaRPr lang="en-US"/>
          </a:p>
        </p:txBody>
      </p:sp>
      <p:sp>
        <p:nvSpPr>
          <p:cNvPr id="6" name="TextBox 5">
            <a:extLst>
              <a:ext uri="{FF2B5EF4-FFF2-40B4-BE49-F238E27FC236}">
                <a16:creationId xmlns:a16="http://schemas.microsoft.com/office/drawing/2014/main" id="{ECB5C218-BF10-4D76-993E-A407F69E8510}"/>
              </a:ext>
            </a:extLst>
          </p:cNvPr>
          <p:cNvSpPr txBox="1"/>
          <p:nvPr/>
        </p:nvSpPr>
        <p:spPr>
          <a:xfrm>
            <a:off x="5029200" y="6131169"/>
            <a:ext cx="4044462" cy="276999"/>
          </a:xfrm>
          <a:prstGeom prst="rect">
            <a:avLst/>
          </a:prstGeom>
          <a:noFill/>
        </p:spPr>
        <p:txBody>
          <a:bodyPr wrap="square" rtlCol="0">
            <a:spAutoFit/>
          </a:bodyPr>
          <a:lstStyle/>
          <a:p>
            <a:r>
              <a:rPr lang="en-US" sz="1200" dirty="0"/>
              <a:t>Source: 2018 ACS + Administrative Data</a:t>
            </a:r>
          </a:p>
        </p:txBody>
      </p:sp>
      <p:sp>
        <p:nvSpPr>
          <p:cNvPr id="7" name="TextBox 6">
            <a:extLst>
              <a:ext uri="{FF2B5EF4-FFF2-40B4-BE49-F238E27FC236}">
                <a16:creationId xmlns:a16="http://schemas.microsoft.com/office/drawing/2014/main" id="{5F5D17EA-B267-420A-93D3-095BEA9E21AC}"/>
              </a:ext>
            </a:extLst>
          </p:cNvPr>
          <p:cNvSpPr txBox="1"/>
          <p:nvPr/>
        </p:nvSpPr>
        <p:spPr>
          <a:xfrm>
            <a:off x="9507415" y="5111262"/>
            <a:ext cx="1846385" cy="338554"/>
          </a:xfrm>
          <a:prstGeom prst="rect">
            <a:avLst/>
          </a:prstGeom>
          <a:noFill/>
        </p:spPr>
        <p:txBody>
          <a:bodyPr wrap="square" rtlCol="0">
            <a:spAutoFit/>
          </a:bodyPr>
          <a:lstStyle/>
          <a:p>
            <a:r>
              <a:rPr lang="en-US" sz="1600" dirty="0"/>
              <a:t>***: p&lt;.01</a:t>
            </a:r>
          </a:p>
        </p:txBody>
      </p:sp>
    </p:spTree>
    <p:extLst>
      <p:ext uri="{BB962C8B-B14F-4D97-AF65-F5344CB8AC3E}">
        <p14:creationId xmlns:p14="http://schemas.microsoft.com/office/powerpoint/2010/main" val="4166052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7BD2-8A39-4F45-80D4-1921C8695E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F65E02-9DD7-44D8-8787-3536F1DBA74A}"/>
              </a:ext>
            </a:extLst>
          </p:cNvPr>
          <p:cNvSpPr>
            <a:spLocks noGrp="1"/>
          </p:cNvSpPr>
          <p:nvPr>
            <p:ph idx="1"/>
          </p:nvPr>
        </p:nvSpPr>
        <p:spPr/>
        <p:txBody>
          <a:bodyPr/>
          <a:lstStyle/>
          <a:p>
            <a:r>
              <a:rPr lang="en-US" dirty="0"/>
              <a:t>Takeaway: Lower income households less likely to have a phone number matched to their address</a:t>
            </a:r>
          </a:p>
          <a:p>
            <a:r>
              <a:rPr lang="en-US" dirty="0"/>
              <a:t>Implications for other surveys: Potential bias from linkage of addresses to phone numbers</a:t>
            </a:r>
          </a:p>
          <a:p>
            <a:pPr lvl="1"/>
            <a:r>
              <a:rPr lang="en-US" dirty="0"/>
              <a:t>Some surveys use addresses linked to phone numbers as alternative to landline RDD (e.g. Link et al. 2009 for Nielsen TV Ratings Diary)</a:t>
            </a:r>
          </a:p>
          <a:p>
            <a:pPr lvl="1"/>
            <a:r>
              <a:rPr lang="en-US" dirty="0"/>
              <a:t>However, </a:t>
            </a:r>
            <a:r>
              <a:rPr lang="en-US" dirty="0" err="1"/>
              <a:t>nonlinkage</a:t>
            </a:r>
            <a:r>
              <a:rPr lang="en-US" dirty="0"/>
              <a:t> bias may exclude the same types of people excluded from landline RDDs</a:t>
            </a:r>
          </a:p>
        </p:txBody>
      </p:sp>
      <p:sp>
        <p:nvSpPr>
          <p:cNvPr id="4" name="Slide Number Placeholder 3">
            <a:extLst>
              <a:ext uri="{FF2B5EF4-FFF2-40B4-BE49-F238E27FC236}">
                <a16:creationId xmlns:a16="http://schemas.microsoft.com/office/drawing/2014/main" id="{6D4E59C8-7C90-46D9-8BFA-CFF772065F1E}"/>
              </a:ext>
            </a:extLst>
          </p:cNvPr>
          <p:cNvSpPr>
            <a:spLocks noGrp="1"/>
          </p:cNvSpPr>
          <p:nvPr>
            <p:ph type="sldNum" sz="quarter" idx="12"/>
          </p:nvPr>
        </p:nvSpPr>
        <p:spPr/>
        <p:txBody>
          <a:bodyPr/>
          <a:lstStyle/>
          <a:p>
            <a:fld id="{24BFE6D4-27A9-4AE4-9EAE-AF75F97B179B}" type="slidenum">
              <a:rPr lang="en-US" smtClean="0"/>
              <a:t>17</a:t>
            </a:fld>
            <a:endParaRPr lang="en-US"/>
          </a:p>
        </p:txBody>
      </p:sp>
    </p:spTree>
    <p:extLst>
      <p:ext uri="{BB962C8B-B14F-4D97-AF65-F5344CB8AC3E}">
        <p14:creationId xmlns:p14="http://schemas.microsoft.com/office/powerpoint/2010/main" val="67706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7D90-76B3-4395-AC6E-DAEE79BCD1DE}"/>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E8E54FDB-84E5-4775-A8CF-396F858D854E}"/>
              </a:ext>
            </a:extLst>
          </p:cNvPr>
          <p:cNvSpPr>
            <a:spLocks noGrp="1"/>
          </p:cNvSpPr>
          <p:nvPr>
            <p:ph idx="1"/>
          </p:nvPr>
        </p:nvSpPr>
        <p:spPr/>
        <p:txBody>
          <a:bodyPr>
            <a:normAutofit fontScale="92500" lnSpcReduction="10000"/>
          </a:bodyPr>
          <a:lstStyle/>
          <a:p>
            <a:pPr marL="0" indent="0">
              <a:lnSpc>
                <a:spcPct val="110000"/>
              </a:lnSpc>
              <a:spcBef>
                <a:spcPts val="0"/>
              </a:spcBef>
              <a:buNone/>
            </a:pPr>
            <a:r>
              <a:rPr lang="en-US" b="1" dirty="0"/>
              <a:t>Jonathan Eggleston</a:t>
            </a:r>
          </a:p>
          <a:p>
            <a:pPr marL="0" indent="0">
              <a:buNone/>
            </a:pPr>
            <a:r>
              <a:rPr lang="en-US" dirty="0"/>
              <a:t>Senior Economist</a:t>
            </a:r>
          </a:p>
          <a:p>
            <a:pPr marL="0" indent="0">
              <a:buNone/>
            </a:pPr>
            <a:r>
              <a:rPr lang="en-US" dirty="0"/>
              <a:t>Survey Improvement Technical Lead</a:t>
            </a:r>
            <a:br>
              <a:rPr lang="en-US" dirty="0"/>
            </a:br>
            <a:endParaRPr lang="en-US" dirty="0"/>
          </a:p>
          <a:p>
            <a:pPr marL="0" indent="0">
              <a:buNone/>
            </a:pPr>
            <a:r>
              <a:rPr lang="en-US" dirty="0"/>
              <a:t>Survey and Economic Research Group </a:t>
            </a:r>
          </a:p>
          <a:p>
            <a:pPr marL="0" indent="0">
              <a:buNone/>
            </a:pPr>
            <a:r>
              <a:rPr lang="en-US" dirty="0"/>
              <a:t>Center for Economic Studies</a:t>
            </a:r>
          </a:p>
          <a:p>
            <a:pPr marL="0" indent="0">
              <a:buNone/>
            </a:pPr>
            <a:r>
              <a:rPr lang="en-US" dirty="0"/>
              <a:t>U.S. Census Bureau</a:t>
            </a:r>
          </a:p>
          <a:p>
            <a:pPr marL="0" indent="0">
              <a:lnSpc>
                <a:spcPct val="110000"/>
              </a:lnSpc>
              <a:spcBef>
                <a:spcPts val="0"/>
              </a:spcBef>
              <a:buNone/>
            </a:pPr>
            <a:r>
              <a:rPr lang="en-US" dirty="0"/>
              <a:t> </a:t>
            </a:r>
          </a:p>
          <a:p>
            <a:pPr marL="0" indent="0">
              <a:lnSpc>
                <a:spcPct val="110000"/>
              </a:lnSpc>
              <a:spcBef>
                <a:spcPts val="0"/>
              </a:spcBef>
              <a:buNone/>
            </a:pPr>
            <a:r>
              <a:rPr lang="en-US" dirty="0"/>
              <a:t>Office: 301.763.2357 </a:t>
            </a:r>
          </a:p>
          <a:p>
            <a:pPr marL="0" indent="0">
              <a:lnSpc>
                <a:spcPct val="110000"/>
              </a:lnSpc>
              <a:spcBef>
                <a:spcPts val="0"/>
              </a:spcBef>
              <a:buNone/>
            </a:pPr>
            <a:r>
              <a:rPr lang="en-US" dirty="0">
                <a:hlinkClick r:id="rId3"/>
              </a:rPr>
              <a:t>jonathan.s.eggleston</a:t>
            </a:r>
            <a:r>
              <a:rPr lang="en-US" dirty="0">
                <a:hlinkClick r:id="" action="ppaction://noaction"/>
              </a:rPr>
              <a:t>@census.gov</a:t>
            </a: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endParaRPr lang="en-US" dirty="0"/>
          </a:p>
        </p:txBody>
      </p:sp>
      <p:sp>
        <p:nvSpPr>
          <p:cNvPr id="4" name="Slide Number Placeholder 3">
            <a:extLst>
              <a:ext uri="{FF2B5EF4-FFF2-40B4-BE49-F238E27FC236}">
                <a16:creationId xmlns:a16="http://schemas.microsoft.com/office/drawing/2014/main" id="{EF7EDFDF-E72C-4E90-B02C-5D1E7310A686}"/>
              </a:ext>
            </a:extLst>
          </p:cNvPr>
          <p:cNvSpPr>
            <a:spLocks noGrp="1"/>
          </p:cNvSpPr>
          <p:nvPr>
            <p:ph type="sldNum" sz="quarter" idx="12"/>
          </p:nvPr>
        </p:nvSpPr>
        <p:spPr/>
        <p:txBody>
          <a:bodyPr/>
          <a:lstStyle/>
          <a:p>
            <a:fld id="{24BFE6D4-27A9-4AE4-9EAE-AF75F97B179B}" type="slidenum">
              <a:rPr lang="en-US" smtClean="0"/>
              <a:t>18</a:t>
            </a:fld>
            <a:endParaRPr lang="en-US"/>
          </a:p>
        </p:txBody>
      </p:sp>
    </p:spTree>
    <p:extLst>
      <p:ext uri="{BB962C8B-B14F-4D97-AF65-F5344CB8AC3E}">
        <p14:creationId xmlns:p14="http://schemas.microsoft.com/office/powerpoint/2010/main" val="23987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9581-5B41-4C44-861E-8F7A9AB7B839}"/>
              </a:ext>
            </a:extLst>
          </p:cNvPr>
          <p:cNvSpPr>
            <a:spLocks noGrp="1"/>
          </p:cNvSpPr>
          <p:nvPr>
            <p:ph type="title"/>
          </p:nvPr>
        </p:nvSpPr>
        <p:spPr/>
        <p:txBody>
          <a:bodyPr>
            <a:normAutofit/>
          </a:bodyPr>
          <a:lstStyle/>
          <a:p>
            <a:r>
              <a:rPr lang="en-US" sz="4000" dirty="0"/>
              <a:t>Income of Respondents Higher After March 2020</a:t>
            </a:r>
          </a:p>
        </p:txBody>
      </p:sp>
      <p:pic>
        <p:nvPicPr>
          <p:cNvPr id="6" name="Content Placeholder 5">
            <a:extLst>
              <a:ext uri="{FF2B5EF4-FFF2-40B4-BE49-F238E27FC236}">
                <a16:creationId xmlns:a16="http://schemas.microsoft.com/office/drawing/2014/main" id="{D1FD4D01-40FC-43E1-A4B2-494712EB85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19462" y="1406769"/>
            <a:ext cx="6350977" cy="4618892"/>
          </a:xfrm>
        </p:spPr>
      </p:pic>
      <p:sp>
        <p:nvSpPr>
          <p:cNvPr id="4" name="Slide Number Placeholder 3">
            <a:extLst>
              <a:ext uri="{FF2B5EF4-FFF2-40B4-BE49-F238E27FC236}">
                <a16:creationId xmlns:a16="http://schemas.microsoft.com/office/drawing/2014/main" id="{47B0026A-D15B-4831-80CA-0CFAA1C10068}"/>
              </a:ext>
            </a:extLst>
          </p:cNvPr>
          <p:cNvSpPr>
            <a:spLocks noGrp="1"/>
          </p:cNvSpPr>
          <p:nvPr>
            <p:ph type="sldNum" sz="quarter" idx="12"/>
          </p:nvPr>
        </p:nvSpPr>
        <p:spPr/>
        <p:txBody>
          <a:bodyPr/>
          <a:lstStyle/>
          <a:p>
            <a:fld id="{24BFE6D4-27A9-4AE4-9EAE-AF75F97B179B}" type="slidenum">
              <a:rPr lang="en-US" smtClean="0"/>
              <a:t>19</a:t>
            </a:fld>
            <a:endParaRPr lang="en-US"/>
          </a:p>
        </p:txBody>
      </p:sp>
      <p:sp>
        <p:nvSpPr>
          <p:cNvPr id="5" name="TextBox 4">
            <a:extLst>
              <a:ext uri="{FF2B5EF4-FFF2-40B4-BE49-F238E27FC236}">
                <a16:creationId xmlns:a16="http://schemas.microsoft.com/office/drawing/2014/main" id="{5CEC3BAA-4116-4DC2-BFB6-B633345A57C3}"/>
              </a:ext>
            </a:extLst>
          </p:cNvPr>
          <p:cNvSpPr txBox="1"/>
          <p:nvPr/>
        </p:nvSpPr>
        <p:spPr>
          <a:xfrm>
            <a:off x="5029200" y="6131169"/>
            <a:ext cx="4044462" cy="276999"/>
          </a:xfrm>
          <a:prstGeom prst="rect">
            <a:avLst/>
          </a:prstGeom>
          <a:noFill/>
        </p:spPr>
        <p:txBody>
          <a:bodyPr wrap="square" rtlCol="0">
            <a:spAutoFit/>
          </a:bodyPr>
          <a:lstStyle/>
          <a:p>
            <a:r>
              <a:rPr lang="en-US" sz="1200" dirty="0"/>
              <a:t>Source: 2017-2020 Basic Monthly CPS + Administrative Data</a:t>
            </a:r>
          </a:p>
        </p:txBody>
      </p:sp>
    </p:spTree>
    <p:extLst>
      <p:ext uri="{BB962C8B-B14F-4D97-AF65-F5344CB8AC3E}">
        <p14:creationId xmlns:p14="http://schemas.microsoft.com/office/powerpoint/2010/main" val="413681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solidFill>
                  <a:schemeClr val="tx2"/>
                </a:solidFill>
              </a:rPr>
              <a:t>Introduction</a:t>
            </a:r>
            <a:endParaRPr lang="en-US" dirty="0">
              <a:solidFill>
                <a:schemeClr val="accent2"/>
              </a:solidFill>
            </a:endParaRPr>
          </a:p>
        </p:txBody>
      </p:sp>
      <p:sp>
        <p:nvSpPr>
          <p:cNvPr id="6" name="Subtitle 2"/>
          <p:cNvSpPr>
            <a:spLocks noGrp="1"/>
          </p:cNvSpPr>
          <p:nvPr>
            <p:ph idx="1"/>
          </p:nvPr>
        </p:nvSpPr>
        <p:spPr>
          <a:xfrm>
            <a:off x="838200" y="1516284"/>
            <a:ext cx="10515600" cy="4660679"/>
          </a:xfrm>
        </p:spPr>
        <p:txBody>
          <a:bodyPr>
            <a:normAutofit/>
          </a:bodyPr>
          <a:lstStyle/>
          <a:p>
            <a:pPr marL="514350" indent="-514350" algn="l">
              <a:lnSpc>
                <a:spcPct val="110000"/>
              </a:lnSpc>
              <a:spcAft>
                <a:spcPts val="600"/>
              </a:spcAft>
              <a:buFont typeface="Arial" panose="020B0604020202020204" pitchFamily="34" charset="0"/>
              <a:buChar char="•"/>
            </a:pPr>
            <a:r>
              <a:rPr lang="en-US" dirty="0"/>
              <a:t>U.S. Census Bureau conducts in-person interviews for numerous surveys, including the Current Population Survey (CPS) and American Community Survey (ACS)</a:t>
            </a:r>
          </a:p>
          <a:p>
            <a:pPr marL="514350" indent="-514350">
              <a:lnSpc>
                <a:spcPct val="110000"/>
              </a:lnSpc>
              <a:spcAft>
                <a:spcPts val="600"/>
              </a:spcAft>
            </a:pPr>
            <a:r>
              <a:rPr lang="en-US" dirty="0"/>
              <a:t>March 2020 </a:t>
            </a:r>
          </a:p>
          <a:p>
            <a:pPr marL="971550" lvl="1" indent="-514350">
              <a:lnSpc>
                <a:spcPct val="110000"/>
              </a:lnSpc>
              <a:spcAft>
                <a:spcPts val="600"/>
              </a:spcAft>
            </a:pPr>
            <a:r>
              <a:rPr lang="en-US" dirty="0"/>
              <a:t>In-person interviewing suspended</a:t>
            </a:r>
          </a:p>
          <a:p>
            <a:pPr marL="971550" lvl="1" indent="-514350">
              <a:lnSpc>
                <a:spcPct val="110000"/>
              </a:lnSpc>
              <a:spcAft>
                <a:spcPts val="600"/>
              </a:spcAft>
            </a:pPr>
            <a:r>
              <a:rPr lang="en-US" dirty="0"/>
              <a:t>For the multimodal ACS, paper response options suspended.  Materials could not be handled because of the closure of the Census Bureau’s National Processing Center </a:t>
            </a:r>
          </a:p>
          <a:p>
            <a:pPr marL="342900" indent="-342900" algn="l">
              <a:lnSpc>
                <a:spcPct val="110000"/>
              </a:lnSpc>
              <a:spcAft>
                <a:spcPts val="600"/>
              </a:spcAft>
              <a:buFont typeface="Arial" panose="020B0604020202020204" pitchFamily="34" charset="0"/>
              <a:buChar char="•"/>
            </a:pPr>
            <a:endParaRPr lang="en-US" dirty="0"/>
          </a:p>
          <a:p>
            <a:pPr marL="800100" lvl="1" indent="-342900" algn="l">
              <a:lnSpc>
                <a:spcPct val="110000"/>
              </a:lnSpc>
              <a:spcAft>
                <a:spcPts val="600"/>
              </a:spcAft>
              <a:buFont typeface="Arial" panose="020B0604020202020204" pitchFamily="34" charset="0"/>
              <a:buChar char="•"/>
            </a:pPr>
            <a:endParaRPr lang="en-US" sz="2400" dirty="0"/>
          </a:p>
          <a:p>
            <a:pPr marL="342900" indent="-342900" algn="l">
              <a:lnSpc>
                <a:spcPct val="110000"/>
              </a:lnSpc>
              <a:spcAft>
                <a:spcPts val="600"/>
              </a:spcAft>
              <a:buFont typeface="Arial" panose="020B0604020202020204" pitchFamily="34" charset="0"/>
              <a:buChar char="•"/>
            </a:pPr>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2</a:t>
            </a:fld>
            <a:endParaRPr lang="en-US" dirty="0"/>
          </a:p>
        </p:txBody>
      </p:sp>
    </p:spTree>
    <p:extLst>
      <p:ext uri="{BB962C8B-B14F-4D97-AF65-F5344CB8AC3E}">
        <p14:creationId xmlns:p14="http://schemas.microsoft.com/office/powerpoint/2010/main" val="305225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nSpc>
                <a:spcPct val="110000"/>
              </a:lnSpc>
              <a:spcAft>
                <a:spcPts val="600"/>
              </a:spcAft>
            </a:pPr>
            <a:r>
              <a:rPr lang="en-US" sz="3600" dirty="0"/>
              <a:t>How Were Interviews Conducted After March 2020?</a:t>
            </a:r>
          </a:p>
        </p:txBody>
      </p:sp>
      <p:sp>
        <p:nvSpPr>
          <p:cNvPr id="6" name="Subtitle 2"/>
          <p:cNvSpPr>
            <a:spLocks noGrp="1"/>
          </p:cNvSpPr>
          <p:nvPr>
            <p:ph idx="1"/>
          </p:nvPr>
        </p:nvSpPr>
        <p:spPr>
          <a:xfrm>
            <a:off x="838200" y="1516284"/>
            <a:ext cx="10515600" cy="4660679"/>
          </a:xfrm>
        </p:spPr>
        <p:txBody>
          <a:bodyPr>
            <a:normAutofit/>
          </a:bodyPr>
          <a:lstStyle/>
          <a:p>
            <a:pPr marL="514350" indent="-514350">
              <a:lnSpc>
                <a:spcPct val="110000"/>
              </a:lnSpc>
              <a:spcAft>
                <a:spcPts val="600"/>
              </a:spcAft>
            </a:pPr>
            <a:r>
              <a:rPr lang="en-US" dirty="0"/>
              <a:t>Decentralized phone interviews from an interviewer’s home (i.e. non-CATI phone calls)  </a:t>
            </a:r>
          </a:p>
          <a:p>
            <a:pPr marL="514350" indent="-514350" algn="l">
              <a:lnSpc>
                <a:spcPct val="110000"/>
              </a:lnSpc>
              <a:spcAft>
                <a:spcPts val="600"/>
              </a:spcAft>
              <a:buFont typeface="Arial" panose="020B0604020202020204" pitchFamily="34" charset="0"/>
              <a:buChar char="•"/>
            </a:pPr>
            <a:r>
              <a:rPr lang="en-US" dirty="0"/>
              <a:t>Respondents contacted in two ways</a:t>
            </a:r>
          </a:p>
          <a:p>
            <a:pPr marL="971550" lvl="1" indent="-514350">
              <a:lnSpc>
                <a:spcPct val="110000"/>
              </a:lnSpc>
              <a:spcAft>
                <a:spcPts val="600"/>
              </a:spcAft>
            </a:pPr>
            <a:r>
              <a:rPr lang="en-US" dirty="0"/>
              <a:t>Letter mailed with interviewer’s phone number --  some respondents took initiative to call their interviewer</a:t>
            </a:r>
          </a:p>
          <a:p>
            <a:pPr marL="971550" lvl="1" indent="-514350">
              <a:lnSpc>
                <a:spcPct val="110000"/>
              </a:lnSpc>
              <a:spcAft>
                <a:spcPts val="600"/>
              </a:spcAft>
            </a:pPr>
            <a:r>
              <a:rPr lang="en-US" dirty="0"/>
              <a:t>Interviewers used phone numbers from either </a:t>
            </a:r>
            <a:r>
              <a:rPr lang="en-US" b="1" dirty="0"/>
              <a:t>Census Bureau’s Contact Frame </a:t>
            </a:r>
            <a:r>
              <a:rPr lang="en-US" dirty="0"/>
              <a:t>or a commercial lookup service</a:t>
            </a:r>
          </a:p>
          <a:p>
            <a:pPr marL="342900" indent="-342900" algn="l">
              <a:lnSpc>
                <a:spcPct val="110000"/>
              </a:lnSpc>
              <a:spcAft>
                <a:spcPts val="600"/>
              </a:spcAft>
              <a:buFont typeface="Arial" panose="020B0604020202020204" pitchFamily="34" charset="0"/>
              <a:buChar char="•"/>
            </a:pPr>
            <a:endParaRPr lang="en-US" dirty="0"/>
          </a:p>
          <a:p>
            <a:pPr marL="800100" lvl="1" indent="-342900" algn="l">
              <a:lnSpc>
                <a:spcPct val="110000"/>
              </a:lnSpc>
              <a:spcAft>
                <a:spcPts val="600"/>
              </a:spcAft>
              <a:buFont typeface="Arial" panose="020B0604020202020204" pitchFamily="34" charset="0"/>
              <a:buChar char="•"/>
            </a:pPr>
            <a:endParaRPr lang="en-US" sz="2400" dirty="0"/>
          </a:p>
          <a:p>
            <a:pPr marL="342900" indent="-342900" algn="l">
              <a:lnSpc>
                <a:spcPct val="110000"/>
              </a:lnSpc>
              <a:spcAft>
                <a:spcPts val="600"/>
              </a:spcAft>
              <a:buFont typeface="Arial" panose="020B0604020202020204" pitchFamily="34" charset="0"/>
              <a:buChar char="•"/>
            </a:pPr>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3</a:t>
            </a:fld>
            <a:endParaRPr lang="en-US" dirty="0"/>
          </a:p>
        </p:txBody>
      </p:sp>
    </p:spTree>
    <p:extLst>
      <p:ext uri="{BB962C8B-B14F-4D97-AF65-F5344CB8AC3E}">
        <p14:creationId xmlns:p14="http://schemas.microsoft.com/office/powerpoint/2010/main" val="22802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nSpc>
                <a:spcPct val="110000"/>
              </a:lnSpc>
              <a:spcAft>
                <a:spcPts val="600"/>
              </a:spcAft>
            </a:pPr>
            <a:r>
              <a:rPr lang="en-US" dirty="0"/>
              <a:t>Census Bureau Contact Frame</a:t>
            </a:r>
          </a:p>
        </p:txBody>
      </p:sp>
      <p:sp>
        <p:nvSpPr>
          <p:cNvPr id="6" name="Subtitle 2"/>
          <p:cNvSpPr>
            <a:spLocks noGrp="1"/>
          </p:cNvSpPr>
          <p:nvPr>
            <p:ph idx="1"/>
          </p:nvPr>
        </p:nvSpPr>
        <p:spPr>
          <a:xfrm>
            <a:off x="838200" y="1516284"/>
            <a:ext cx="10515600" cy="4660679"/>
          </a:xfrm>
        </p:spPr>
        <p:txBody>
          <a:bodyPr>
            <a:normAutofit/>
          </a:bodyPr>
          <a:lstStyle/>
          <a:p>
            <a:pPr marL="514350" indent="-514350">
              <a:lnSpc>
                <a:spcPct val="110000"/>
              </a:lnSpc>
              <a:spcAft>
                <a:spcPts val="600"/>
              </a:spcAft>
            </a:pPr>
            <a:r>
              <a:rPr lang="en-US" dirty="0"/>
              <a:t>Dataset with phone numbers for every household address in the United States (if the address has a phone number).</a:t>
            </a:r>
          </a:p>
          <a:p>
            <a:pPr marL="514350" indent="-514350">
              <a:lnSpc>
                <a:spcPct val="110000"/>
              </a:lnSpc>
              <a:spcAft>
                <a:spcPts val="600"/>
              </a:spcAft>
            </a:pPr>
            <a:r>
              <a:rPr lang="en-US" dirty="0"/>
              <a:t>Phone numbers from a variety of sources</a:t>
            </a:r>
          </a:p>
          <a:p>
            <a:pPr marL="971550" lvl="1" indent="-514350">
              <a:lnSpc>
                <a:spcPct val="110000"/>
              </a:lnSpc>
              <a:spcAft>
                <a:spcPts val="600"/>
              </a:spcAft>
            </a:pPr>
            <a:r>
              <a:rPr lang="en-US" dirty="0"/>
              <a:t>Prior respondents to the American Community Survey</a:t>
            </a:r>
          </a:p>
          <a:p>
            <a:pPr marL="971550" lvl="1" indent="-514350">
              <a:lnSpc>
                <a:spcPct val="110000"/>
              </a:lnSpc>
              <a:spcAft>
                <a:spcPts val="600"/>
              </a:spcAft>
            </a:pPr>
            <a:r>
              <a:rPr lang="en-US" dirty="0"/>
              <a:t>Alaska Permanent Fund Dividend data </a:t>
            </a:r>
          </a:p>
          <a:p>
            <a:pPr marL="971550" lvl="1" indent="-514350">
              <a:lnSpc>
                <a:spcPct val="110000"/>
              </a:lnSpc>
              <a:spcAft>
                <a:spcPts val="600"/>
              </a:spcAft>
            </a:pPr>
            <a:r>
              <a:rPr lang="en-US" dirty="0"/>
              <a:t>SNAP/WIC/TANF administrative data for a handful of states</a:t>
            </a:r>
          </a:p>
          <a:p>
            <a:pPr marL="514350" indent="-514350">
              <a:lnSpc>
                <a:spcPct val="110000"/>
              </a:lnSpc>
              <a:spcAft>
                <a:spcPts val="600"/>
              </a:spcAft>
            </a:pPr>
            <a:r>
              <a:rPr lang="en-US" dirty="0"/>
              <a:t>But for most of the U.S. Population, phone numbers come from </a:t>
            </a:r>
            <a:r>
              <a:rPr lang="en-US" b="1" dirty="0"/>
              <a:t>commercial providers</a:t>
            </a:r>
            <a:endParaRPr lang="en-US" dirty="0"/>
          </a:p>
          <a:p>
            <a:pPr marL="800100" lvl="1" indent="-342900" algn="l">
              <a:lnSpc>
                <a:spcPct val="110000"/>
              </a:lnSpc>
              <a:spcAft>
                <a:spcPts val="600"/>
              </a:spcAft>
              <a:buFont typeface="Arial" panose="020B0604020202020204" pitchFamily="34" charset="0"/>
              <a:buChar char="•"/>
            </a:pPr>
            <a:endParaRPr lang="en-US" sz="2400" dirty="0"/>
          </a:p>
          <a:p>
            <a:pPr marL="342900" indent="-342900" algn="l">
              <a:lnSpc>
                <a:spcPct val="110000"/>
              </a:lnSpc>
              <a:spcAft>
                <a:spcPts val="600"/>
              </a:spcAft>
              <a:buFont typeface="Arial" panose="020B0604020202020204" pitchFamily="34" charset="0"/>
              <a:buChar char="•"/>
            </a:pPr>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4</a:t>
            </a:fld>
            <a:endParaRPr lang="en-US" dirty="0"/>
          </a:p>
        </p:txBody>
      </p:sp>
    </p:spTree>
    <p:extLst>
      <p:ext uri="{BB962C8B-B14F-4D97-AF65-F5344CB8AC3E}">
        <p14:creationId xmlns:p14="http://schemas.microsoft.com/office/powerpoint/2010/main" val="105201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nSpc>
                <a:spcPct val="110000"/>
              </a:lnSpc>
              <a:spcAft>
                <a:spcPts val="600"/>
              </a:spcAft>
            </a:pPr>
            <a:r>
              <a:rPr lang="en-US" dirty="0"/>
              <a:t>Census Bureau Contact Frame</a:t>
            </a:r>
          </a:p>
        </p:txBody>
      </p:sp>
      <p:sp>
        <p:nvSpPr>
          <p:cNvPr id="6" name="Subtitle 2"/>
          <p:cNvSpPr>
            <a:spLocks noGrp="1"/>
          </p:cNvSpPr>
          <p:nvPr>
            <p:ph idx="1"/>
          </p:nvPr>
        </p:nvSpPr>
        <p:spPr>
          <a:xfrm>
            <a:off x="838200" y="1516284"/>
            <a:ext cx="10515600" cy="4660679"/>
          </a:xfrm>
        </p:spPr>
        <p:txBody>
          <a:bodyPr>
            <a:normAutofit fontScale="85000" lnSpcReduction="20000"/>
          </a:bodyPr>
          <a:lstStyle/>
          <a:p>
            <a:pPr marL="514350" indent="-514350">
              <a:lnSpc>
                <a:spcPct val="110000"/>
              </a:lnSpc>
              <a:spcAft>
                <a:spcPts val="600"/>
              </a:spcAft>
            </a:pPr>
            <a:r>
              <a:rPr lang="en-US" dirty="0"/>
              <a:t>Source of commercial data: Exact details proprietary, but some components include</a:t>
            </a:r>
          </a:p>
          <a:p>
            <a:pPr marL="971550" lvl="1" indent="-514350">
              <a:lnSpc>
                <a:spcPct val="110000"/>
              </a:lnSpc>
              <a:spcAft>
                <a:spcPts val="600"/>
              </a:spcAft>
            </a:pPr>
            <a:r>
              <a:rPr lang="en-US" dirty="0"/>
              <a:t>Magazine/periodical change of address information</a:t>
            </a:r>
          </a:p>
          <a:p>
            <a:pPr marL="971550" lvl="1" indent="-514350">
              <a:lnSpc>
                <a:spcPct val="110000"/>
              </a:lnSpc>
              <a:spcAft>
                <a:spcPts val="600"/>
              </a:spcAft>
            </a:pPr>
            <a:r>
              <a:rPr lang="en-US" dirty="0"/>
              <a:t>Utility records</a:t>
            </a:r>
          </a:p>
          <a:p>
            <a:pPr marL="514350" indent="-514350">
              <a:lnSpc>
                <a:spcPct val="110000"/>
              </a:lnSpc>
              <a:spcAft>
                <a:spcPts val="600"/>
              </a:spcAft>
            </a:pPr>
            <a:r>
              <a:rPr lang="en-US" dirty="0"/>
              <a:t>Concern: Lower income households may be less likely to be in these data</a:t>
            </a:r>
          </a:p>
          <a:p>
            <a:pPr marL="971550" lvl="1" indent="-514350">
              <a:lnSpc>
                <a:spcPct val="110000"/>
              </a:lnSpc>
              <a:spcAft>
                <a:spcPts val="600"/>
              </a:spcAft>
            </a:pPr>
            <a:r>
              <a:rPr lang="en-US" dirty="0"/>
              <a:t>Fewer utilities: No internet at home, utilities part of apartment rent</a:t>
            </a:r>
          </a:p>
          <a:p>
            <a:pPr marL="971550" lvl="1" indent="-514350">
              <a:lnSpc>
                <a:spcPct val="110000"/>
              </a:lnSpc>
              <a:spcAft>
                <a:spcPts val="600"/>
              </a:spcAft>
            </a:pPr>
            <a:r>
              <a:rPr lang="en-US" dirty="0"/>
              <a:t>Less likely to subscribe to magazines</a:t>
            </a:r>
          </a:p>
          <a:p>
            <a:pPr marL="514350" indent="-514350">
              <a:lnSpc>
                <a:spcPct val="110000"/>
              </a:lnSpc>
              <a:spcAft>
                <a:spcPts val="600"/>
              </a:spcAft>
            </a:pPr>
            <a:r>
              <a:rPr lang="en-US" b="1" dirty="0"/>
              <a:t>Hypothesis: </a:t>
            </a:r>
            <a:r>
              <a:rPr lang="en-US" dirty="0"/>
              <a:t>Low-income households are less likely to be contacted with these commercial phone numbers</a:t>
            </a:r>
          </a:p>
          <a:p>
            <a:pPr marL="514350" indent="-514350">
              <a:lnSpc>
                <a:spcPct val="110000"/>
              </a:lnSpc>
              <a:spcAft>
                <a:spcPts val="600"/>
              </a:spcAft>
            </a:pPr>
            <a:r>
              <a:rPr lang="en-US" b="1" dirty="0"/>
              <a:t>Rest of Talk</a:t>
            </a:r>
            <a:r>
              <a:rPr lang="en-US" dirty="0"/>
              <a:t>: Provide some evidence in support of this hypothesis</a:t>
            </a:r>
            <a:endParaRPr lang="en-US" b="1" dirty="0"/>
          </a:p>
          <a:p>
            <a:pPr marL="514350" indent="-514350">
              <a:lnSpc>
                <a:spcPct val="110000"/>
              </a:lnSpc>
              <a:spcAft>
                <a:spcPts val="600"/>
              </a:spcAft>
            </a:pPr>
            <a:endParaRPr lang="en-US" dirty="0"/>
          </a:p>
          <a:p>
            <a:pPr marL="457200" lvl="1" indent="0">
              <a:lnSpc>
                <a:spcPct val="110000"/>
              </a:lnSpc>
              <a:spcAft>
                <a:spcPts val="600"/>
              </a:spcAft>
              <a:buNone/>
            </a:pPr>
            <a:endParaRPr lang="en-US" dirty="0"/>
          </a:p>
          <a:p>
            <a:pPr marL="457200" lvl="1" indent="0">
              <a:lnSpc>
                <a:spcPct val="110000"/>
              </a:lnSpc>
              <a:spcAft>
                <a:spcPts val="600"/>
              </a:spcAft>
              <a:buNone/>
            </a:pPr>
            <a:endParaRPr lang="en-US" b="1" dirty="0"/>
          </a:p>
          <a:p>
            <a:pPr marL="342900" indent="-342900" algn="l">
              <a:lnSpc>
                <a:spcPct val="110000"/>
              </a:lnSpc>
              <a:spcAft>
                <a:spcPts val="600"/>
              </a:spcAft>
              <a:buFont typeface="Arial" panose="020B0604020202020204" pitchFamily="34" charset="0"/>
              <a:buChar char="•"/>
            </a:pPr>
            <a:endParaRPr lang="en-US" dirty="0"/>
          </a:p>
          <a:p>
            <a:pPr marL="800100" lvl="1" indent="-342900" algn="l">
              <a:lnSpc>
                <a:spcPct val="110000"/>
              </a:lnSpc>
              <a:spcAft>
                <a:spcPts val="600"/>
              </a:spcAft>
              <a:buFont typeface="Arial" panose="020B0604020202020204" pitchFamily="34" charset="0"/>
              <a:buChar char="•"/>
            </a:pPr>
            <a:endParaRPr lang="en-US" sz="2400" dirty="0"/>
          </a:p>
          <a:p>
            <a:pPr marL="342900" indent="-342900" algn="l">
              <a:lnSpc>
                <a:spcPct val="110000"/>
              </a:lnSpc>
              <a:spcAft>
                <a:spcPts val="600"/>
              </a:spcAft>
              <a:buFont typeface="Arial" panose="020B0604020202020204" pitchFamily="34" charset="0"/>
              <a:buChar char="•"/>
            </a:pPr>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5</a:t>
            </a:fld>
            <a:endParaRPr lang="en-US" dirty="0"/>
          </a:p>
        </p:txBody>
      </p:sp>
    </p:spTree>
    <p:extLst>
      <p:ext uri="{BB962C8B-B14F-4D97-AF65-F5344CB8AC3E}">
        <p14:creationId xmlns:p14="http://schemas.microsoft.com/office/powerpoint/2010/main" val="108456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Nonresponse and Income-CPS</a:t>
            </a:r>
            <a:endParaRPr lang="en-US" dirty="0">
              <a:solidFill>
                <a:schemeClr val="accent2"/>
              </a:solidFill>
            </a:endParaRPr>
          </a:p>
        </p:txBody>
      </p:sp>
      <p:sp>
        <p:nvSpPr>
          <p:cNvPr id="6" name="Subtitle 2"/>
          <p:cNvSpPr>
            <a:spLocks noGrp="1"/>
          </p:cNvSpPr>
          <p:nvPr>
            <p:ph idx="1"/>
          </p:nvPr>
        </p:nvSpPr>
        <p:spPr>
          <a:xfrm>
            <a:off x="838200" y="1516284"/>
            <a:ext cx="10515600" cy="4660679"/>
          </a:xfrm>
        </p:spPr>
        <p:txBody>
          <a:bodyPr>
            <a:normAutofit fontScale="92500" lnSpcReduction="20000"/>
          </a:bodyPr>
          <a:lstStyle/>
          <a:p>
            <a:pPr marL="514350" indent="-514350">
              <a:lnSpc>
                <a:spcPct val="110000"/>
              </a:lnSpc>
              <a:spcAft>
                <a:spcPts val="600"/>
              </a:spcAft>
            </a:pPr>
            <a:r>
              <a:rPr lang="en-US" dirty="0"/>
              <a:t>Match IRS and other administrative data to CPS sampled addresses, including nonrespondent households</a:t>
            </a:r>
          </a:p>
          <a:p>
            <a:pPr marL="514350" indent="-514350">
              <a:lnSpc>
                <a:spcPct val="110000"/>
              </a:lnSpc>
              <a:spcAft>
                <a:spcPts val="600"/>
              </a:spcAft>
            </a:pPr>
            <a:r>
              <a:rPr lang="en-US" dirty="0"/>
              <a:t>Compare means between respondents and nonrespondents for each CPS month</a:t>
            </a:r>
          </a:p>
          <a:p>
            <a:pPr marL="971550" lvl="1" indent="-514350">
              <a:lnSpc>
                <a:spcPct val="110000"/>
              </a:lnSpc>
              <a:spcAft>
                <a:spcPts val="600"/>
              </a:spcAft>
            </a:pPr>
            <a:r>
              <a:rPr lang="en-US" dirty="0"/>
              <a:t>Adjusted gross income (AGI) from tax returns</a:t>
            </a:r>
          </a:p>
          <a:p>
            <a:pPr marL="971550" lvl="1" indent="-514350">
              <a:lnSpc>
                <a:spcPct val="110000"/>
              </a:lnSpc>
              <a:spcAft>
                <a:spcPts val="600"/>
              </a:spcAft>
            </a:pPr>
            <a:r>
              <a:rPr lang="en-US" dirty="0"/>
              <a:t>Characteristics of address-matched phone numbers: model-based quality score  </a:t>
            </a:r>
          </a:p>
          <a:p>
            <a:pPr marL="971550" lvl="1" indent="-514350">
              <a:lnSpc>
                <a:spcPct val="110000"/>
              </a:lnSpc>
              <a:spcAft>
                <a:spcPts val="600"/>
              </a:spcAft>
            </a:pPr>
            <a:r>
              <a:rPr lang="en-US" dirty="0"/>
              <a:t>Higher quality score → More confidence phone number is associated with address in question </a:t>
            </a:r>
          </a:p>
          <a:p>
            <a:pPr marL="514350" indent="-514350">
              <a:lnSpc>
                <a:spcPct val="110000"/>
              </a:lnSpc>
              <a:spcAft>
                <a:spcPts val="600"/>
              </a:spcAft>
            </a:pPr>
            <a:r>
              <a:rPr lang="en-US" dirty="0"/>
              <a:t>Income results similar to </a:t>
            </a:r>
            <a:r>
              <a:rPr lang="en-US" dirty="0" err="1"/>
              <a:t>Rothbaum</a:t>
            </a:r>
            <a:r>
              <a:rPr lang="en-US" dirty="0"/>
              <a:t> and Bee (2020), who look at same measures for the CPS ASEC (“March” CPS)</a:t>
            </a:r>
          </a:p>
          <a:p>
            <a:pPr marL="514350" indent="-514350">
              <a:lnSpc>
                <a:spcPct val="110000"/>
              </a:lnSpc>
              <a:spcAft>
                <a:spcPts val="600"/>
              </a:spcAft>
            </a:pPr>
            <a:endParaRPr lang="en-US" b="1" i="1" dirty="0"/>
          </a:p>
          <a:p>
            <a:pPr marL="514350" indent="-514350">
              <a:lnSpc>
                <a:spcPct val="110000"/>
              </a:lnSpc>
              <a:spcAft>
                <a:spcPts val="600"/>
              </a:spcAft>
            </a:pPr>
            <a:endParaRPr lang="en-US" dirty="0"/>
          </a:p>
          <a:p>
            <a:pPr marL="971550" lvl="1" indent="-514350">
              <a:lnSpc>
                <a:spcPct val="110000"/>
              </a:lnSpc>
              <a:spcAft>
                <a:spcPts val="600"/>
              </a:spcAft>
            </a:pPr>
            <a:endParaRPr lang="en-US" dirty="0"/>
          </a:p>
          <a:p>
            <a:pPr marL="971550" lvl="1" indent="-514350">
              <a:lnSpc>
                <a:spcPct val="110000"/>
              </a:lnSpc>
              <a:spcAft>
                <a:spcPts val="600"/>
              </a:spcAft>
            </a:pPr>
            <a:endParaRPr lang="en-US" dirty="0"/>
          </a:p>
          <a:p>
            <a:pPr marL="342900" indent="-342900" algn="l">
              <a:lnSpc>
                <a:spcPct val="110000"/>
              </a:lnSpc>
              <a:spcAft>
                <a:spcPts val="600"/>
              </a:spcAft>
              <a:buFont typeface="Arial" panose="020B0604020202020204" pitchFamily="34" charset="0"/>
              <a:buChar char="•"/>
            </a:pPr>
            <a:endParaRPr lang="en-US" dirty="0"/>
          </a:p>
          <a:p>
            <a:pPr marL="800100" lvl="1" indent="-342900" algn="l">
              <a:lnSpc>
                <a:spcPct val="110000"/>
              </a:lnSpc>
              <a:spcAft>
                <a:spcPts val="600"/>
              </a:spcAft>
              <a:buFont typeface="Arial" panose="020B0604020202020204" pitchFamily="34" charset="0"/>
              <a:buChar char="•"/>
            </a:pPr>
            <a:endParaRPr lang="en-US" sz="2400" dirty="0"/>
          </a:p>
          <a:p>
            <a:pPr marL="342900" indent="-342900" algn="l">
              <a:lnSpc>
                <a:spcPct val="110000"/>
              </a:lnSpc>
              <a:spcAft>
                <a:spcPts val="600"/>
              </a:spcAft>
              <a:buFont typeface="Arial" panose="020B0604020202020204" pitchFamily="34" charset="0"/>
              <a:buChar char="•"/>
            </a:pPr>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6</a:t>
            </a:fld>
            <a:endParaRPr lang="en-US" dirty="0"/>
          </a:p>
        </p:txBody>
      </p:sp>
    </p:spTree>
    <p:extLst>
      <p:ext uri="{BB962C8B-B14F-4D97-AF65-F5344CB8AC3E}">
        <p14:creationId xmlns:p14="http://schemas.microsoft.com/office/powerpoint/2010/main" val="371168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9581-5B41-4C44-861E-8F7A9AB7B839}"/>
              </a:ext>
            </a:extLst>
          </p:cNvPr>
          <p:cNvSpPr>
            <a:spLocks noGrp="1"/>
          </p:cNvSpPr>
          <p:nvPr>
            <p:ph type="title"/>
          </p:nvPr>
        </p:nvSpPr>
        <p:spPr/>
        <p:txBody>
          <a:bodyPr>
            <a:normAutofit/>
          </a:bodyPr>
          <a:lstStyle/>
          <a:p>
            <a:r>
              <a:rPr lang="en-US" sz="4000" dirty="0"/>
              <a:t>Income of Respondents Higher After March 2020</a:t>
            </a:r>
          </a:p>
        </p:txBody>
      </p:sp>
      <p:pic>
        <p:nvPicPr>
          <p:cNvPr id="6" name="Content Placeholder 5">
            <a:extLst>
              <a:ext uri="{FF2B5EF4-FFF2-40B4-BE49-F238E27FC236}">
                <a16:creationId xmlns:a16="http://schemas.microsoft.com/office/drawing/2014/main" id="{D1FD4D01-40FC-43E1-A4B2-494712EB85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19462" y="1406998"/>
            <a:ext cx="6344009" cy="4613367"/>
          </a:xfrm>
        </p:spPr>
      </p:pic>
      <p:sp>
        <p:nvSpPr>
          <p:cNvPr id="4" name="Slide Number Placeholder 3">
            <a:extLst>
              <a:ext uri="{FF2B5EF4-FFF2-40B4-BE49-F238E27FC236}">
                <a16:creationId xmlns:a16="http://schemas.microsoft.com/office/drawing/2014/main" id="{47B0026A-D15B-4831-80CA-0CFAA1C10068}"/>
              </a:ext>
            </a:extLst>
          </p:cNvPr>
          <p:cNvSpPr>
            <a:spLocks noGrp="1"/>
          </p:cNvSpPr>
          <p:nvPr>
            <p:ph type="sldNum" sz="quarter" idx="12"/>
          </p:nvPr>
        </p:nvSpPr>
        <p:spPr/>
        <p:txBody>
          <a:bodyPr/>
          <a:lstStyle/>
          <a:p>
            <a:fld id="{24BFE6D4-27A9-4AE4-9EAE-AF75F97B179B}" type="slidenum">
              <a:rPr lang="en-US" smtClean="0"/>
              <a:t>7</a:t>
            </a:fld>
            <a:endParaRPr lang="en-US"/>
          </a:p>
        </p:txBody>
      </p:sp>
      <p:sp>
        <p:nvSpPr>
          <p:cNvPr id="3" name="TextBox 2">
            <a:extLst>
              <a:ext uri="{FF2B5EF4-FFF2-40B4-BE49-F238E27FC236}">
                <a16:creationId xmlns:a16="http://schemas.microsoft.com/office/drawing/2014/main" id="{2F5F65DB-E8EA-4E90-8036-8BF8972AE5D3}"/>
              </a:ext>
            </a:extLst>
          </p:cNvPr>
          <p:cNvSpPr txBox="1"/>
          <p:nvPr/>
        </p:nvSpPr>
        <p:spPr>
          <a:xfrm>
            <a:off x="5029200" y="6131169"/>
            <a:ext cx="4044462" cy="276999"/>
          </a:xfrm>
          <a:prstGeom prst="rect">
            <a:avLst/>
          </a:prstGeom>
          <a:noFill/>
        </p:spPr>
        <p:txBody>
          <a:bodyPr wrap="square" rtlCol="0">
            <a:spAutoFit/>
          </a:bodyPr>
          <a:lstStyle/>
          <a:p>
            <a:r>
              <a:rPr lang="en-US" sz="1200" dirty="0"/>
              <a:t>Source: 2017-2020 Basic Monthly CPS + Administrative Data</a:t>
            </a:r>
          </a:p>
        </p:txBody>
      </p:sp>
      <p:sp>
        <p:nvSpPr>
          <p:cNvPr id="5" name="TextBox 4">
            <a:extLst>
              <a:ext uri="{FF2B5EF4-FFF2-40B4-BE49-F238E27FC236}">
                <a16:creationId xmlns:a16="http://schemas.microsoft.com/office/drawing/2014/main" id="{5D5981CF-8E81-487E-A07A-612ED37A4B57}"/>
              </a:ext>
            </a:extLst>
          </p:cNvPr>
          <p:cNvSpPr txBox="1"/>
          <p:nvPr/>
        </p:nvSpPr>
        <p:spPr>
          <a:xfrm>
            <a:off x="9460523" y="2989385"/>
            <a:ext cx="1893277" cy="646331"/>
          </a:xfrm>
          <a:prstGeom prst="rect">
            <a:avLst/>
          </a:prstGeom>
          <a:noFill/>
        </p:spPr>
        <p:txBody>
          <a:bodyPr wrap="square" rtlCol="0">
            <a:spAutoFit/>
          </a:bodyPr>
          <a:lstStyle/>
          <a:p>
            <a:r>
              <a:rPr lang="en-US" dirty="0"/>
              <a:t>Last Month: September 2020</a:t>
            </a:r>
          </a:p>
        </p:txBody>
      </p:sp>
    </p:spTree>
    <p:extLst>
      <p:ext uri="{BB962C8B-B14F-4D97-AF65-F5344CB8AC3E}">
        <p14:creationId xmlns:p14="http://schemas.microsoft.com/office/powerpoint/2010/main" val="233500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9581-5B41-4C44-861E-8F7A9AB7B839}"/>
              </a:ext>
            </a:extLst>
          </p:cNvPr>
          <p:cNvSpPr>
            <a:spLocks noGrp="1"/>
          </p:cNvSpPr>
          <p:nvPr>
            <p:ph type="title"/>
          </p:nvPr>
        </p:nvSpPr>
        <p:spPr/>
        <p:txBody>
          <a:bodyPr>
            <a:normAutofit/>
          </a:bodyPr>
          <a:lstStyle/>
          <a:p>
            <a:r>
              <a:rPr lang="en-US" sz="4000" dirty="0"/>
              <a:t>Income of Respondents Higher After March 2020</a:t>
            </a:r>
          </a:p>
        </p:txBody>
      </p:sp>
      <p:pic>
        <p:nvPicPr>
          <p:cNvPr id="6" name="Content Placeholder 5">
            <a:extLst>
              <a:ext uri="{FF2B5EF4-FFF2-40B4-BE49-F238E27FC236}">
                <a16:creationId xmlns:a16="http://schemas.microsoft.com/office/drawing/2014/main" id="{D1FD4D01-40FC-43E1-A4B2-494712EB85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19462" y="1406998"/>
            <a:ext cx="6350977" cy="4618434"/>
          </a:xfrm>
        </p:spPr>
      </p:pic>
      <p:sp>
        <p:nvSpPr>
          <p:cNvPr id="4" name="Slide Number Placeholder 3">
            <a:extLst>
              <a:ext uri="{FF2B5EF4-FFF2-40B4-BE49-F238E27FC236}">
                <a16:creationId xmlns:a16="http://schemas.microsoft.com/office/drawing/2014/main" id="{47B0026A-D15B-4831-80CA-0CFAA1C10068}"/>
              </a:ext>
            </a:extLst>
          </p:cNvPr>
          <p:cNvSpPr>
            <a:spLocks noGrp="1"/>
          </p:cNvSpPr>
          <p:nvPr>
            <p:ph type="sldNum" sz="quarter" idx="12"/>
          </p:nvPr>
        </p:nvSpPr>
        <p:spPr/>
        <p:txBody>
          <a:bodyPr/>
          <a:lstStyle/>
          <a:p>
            <a:fld id="{24BFE6D4-27A9-4AE4-9EAE-AF75F97B179B}" type="slidenum">
              <a:rPr lang="en-US" smtClean="0"/>
              <a:t>8</a:t>
            </a:fld>
            <a:endParaRPr lang="en-US"/>
          </a:p>
        </p:txBody>
      </p:sp>
      <p:sp>
        <p:nvSpPr>
          <p:cNvPr id="5" name="TextBox 4">
            <a:extLst>
              <a:ext uri="{FF2B5EF4-FFF2-40B4-BE49-F238E27FC236}">
                <a16:creationId xmlns:a16="http://schemas.microsoft.com/office/drawing/2014/main" id="{D7BFF6BC-F603-4985-94B4-F38CD6F87B6E}"/>
              </a:ext>
            </a:extLst>
          </p:cNvPr>
          <p:cNvSpPr txBox="1"/>
          <p:nvPr/>
        </p:nvSpPr>
        <p:spPr>
          <a:xfrm>
            <a:off x="5029200" y="6131169"/>
            <a:ext cx="4044462" cy="276999"/>
          </a:xfrm>
          <a:prstGeom prst="rect">
            <a:avLst/>
          </a:prstGeom>
          <a:noFill/>
        </p:spPr>
        <p:txBody>
          <a:bodyPr wrap="square" rtlCol="0">
            <a:spAutoFit/>
          </a:bodyPr>
          <a:lstStyle/>
          <a:p>
            <a:r>
              <a:rPr lang="en-US" sz="1200" dirty="0"/>
              <a:t>Source: 2017-2020 Basic Monthly CPS + Administrative Data</a:t>
            </a:r>
          </a:p>
        </p:txBody>
      </p:sp>
    </p:spTree>
    <p:extLst>
      <p:ext uri="{BB962C8B-B14F-4D97-AF65-F5344CB8AC3E}">
        <p14:creationId xmlns:p14="http://schemas.microsoft.com/office/powerpoint/2010/main" val="412483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9581-5B41-4C44-861E-8F7A9AB7B839}"/>
              </a:ext>
            </a:extLst>
          </p:cNvPr>
          <p:cNvSpPr>
            <a:spLocks noGrp="1"/>
          </p:cNvSpPr>
          <p:nvPr>
            <p:ph type="title"/>
          </p:nvPr>
        </p:nvSpPr>
        <p:spPr/>
        <p:txBody>
          <a:bodyPr>
            <a:normAutofit/>
          </a:bodyPr>
          <a:lstStyle/>
          <a:p>
            <a:r>
              <a:rPr lang="en-US" sz="4000" dirty="0"/>
              <a:t>Change in Phone Number Quality Too</a:t>
            </a:r>
          </a:p>
        </p:txBody>
      </p:sp>
      <p:pic>
        <p:nvPicPr>
          <p:cNvPr id="6" name="Content Placeholder 5">
            <a:extLst>
              <a:ext uri="{FF2B5EF4-FFF2-40B4-BE49-F238E27FC236}">
                <a16:creationId xmlns:a16="http://schemas.microsoft.com/office/drawing/2014/main" id="{D1FD4D01-40FC-43E1-A4B2-494712EB85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19462" y="1406769"/>
            <a:ext cx="6350976" cy="4618892"/>
          </a:xfrm>
        </p:spPr>
      </p:pic>
      <p:sp>
        <p:nvSpPr>
          <p:cNvPr id="4" name="Slide Number Placeholder 3">
            <a:extLst>
              <a:ext uri="{FF2B5EF4-FFF2-40B4-BE49-F238E27FC236}">
                <a16:creationId xmlns:a16="http://schemas.microsoft.com/office/drawing/2014/main" id="{47B0026A-D15B-4831-80CA-0CFAA1C10068}"/>
              </a:ext>
            </a:extLst>
          </p:cNvPr>
          <p:cNvSpPr>
            <a:spLocks noGrp="1"/>
          </p:cNvSpPr>
          <p:nvPr>
            <p:ph type="sldNum" sz="quarter" idx="12"/>
          </p:nvPr>
        </p:nvSpPr>
        <p:spPr/>
        <p:txBody>
          <a:bodyPr/>
          <a:lstStyle/>
          <a:p>
            <a:fld id="{24BFE6D4-27A9-4AE4-9EAE-AF75F97B179B}" type="slidenum">
              <a:rPr lang="en-US" smtClean="0"/>
              <a:t>9</a:t>
            </a:fld>
            <a:endParaRPr lang="en-US"/>
          </a:p>
        </p:txBody>
      </p:sp>
      <p:sp>
        <p:nvSpPr>
          <p:cNvPr id="5" name="TextBox 4">
            <a:extLst>
              <a:ext uri="{FF2B5EF4-FFF2-40B4-BE49-F238E27FC236}">
                <a16:creationId xmlns:a16="http://schemas.microsoft.com/office/drawing/2014/main" id="{33F9A272-0B8D-42F5-9697-768B28FE8160}"/>
              </a:ext>
            </a:extLst>
          </p:cNvPr>
          <p:cNvSpPr txBox="1"/>
          <p:nvPr/>
        </p:nvSpPr>
        <p:spPr>
          <a:xfrm>
            <a:off x="5029200" y="6131169"/>
            <a:ext cx="4044462" cy="276999"/>
          </a:xfrm>
          <a:prstGeom prst="rect">
            <a:avLst/>
          </a:prstGeom>
          <a:noFill/>
        </p:spPr>
        <p:txBody>
          <a:bodyPr wrap="square" rtlCol="0">
            <a:spAutoFit/>
          </a:bodyPr>
          <a:lstStyle/>
          <a:p>
            <a:r>
              <a:rPr lang="en-US" sz="1200" dirty="0"/>
              <a:t>Source: 2017-2020 Basic Monthly CPS + Administrative Data</a:t>
            </a:r>
          </a:p>
        </p:txBody>
      </p:sp>
    </p:spTree>
    <p:extLst>
      <p:ext uri="{BB962C8B-B14F-4D97-AF65-F5344CB8AC3E}">
        <p14:creationId xmlns:p14="http://schemas.microsoft.com/office/powerpoint/2010/main" val="3298146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Census Colors">
      <a:dk1>
        <a:srgbClr val="000000"/>
      </a:dk1>
      <a:lt1>
        <a:srgbClr val="FFFFFF"/>
      </a:lt1>
      <a:dk2>
        <a:srgbClr val="205493"/>
      </a:dk2>
      <a:lt2>
        <a:srgbClr val="A7C0CD"/>
      </a:lt2>
      <a:accent1>
        <a:srgbClr val="78909C"/>
      </a:accent1>
      <a:accent2>
        <a:srgbClr val="4B636E"/>
      </a:accent2>
      <a:accent3>
        <a:srgbClr val="FF7043"/>
      </a:accent3>
      <a:accent4>
        <a:srgbClr val="0095A8"/>
      </a:accent4>
      <a:accent5>
        <a:srgbClr val="981D3D"/>
      </a:accent5>
      <a:accent6>
        <a:srgbClr val="0072B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ggleston CE Pres with New Template" id="{97FC8F31-D687-4A9C-91A8-216984F189CF}" vid="{79EBC4BB-463C-4B58-936F-99D2081F7D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8557a95a-962d-47e7-8af1-548f79049771">CNMPDOCID-171-76</_dlc_DocId>
    <_dlc_DocIdUrl xmlns="8557a95a-962d-47e7-8af1-548f79049771">
      <Url>https://collab.ecm.census.gov/div/cnmp/intranet/CIDB/_layouts/DocIdRedir.aspx?ID=CNMPDOCID-171-76</Url>
      <Description>CNMPDOCID-171-76</Description>
    </_dlc_DocIdUrl>
    <ItemNotes xmlns="8557a95a-962d-47e7-8af1-548f7904977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213640342B0D4180DE23B27D24F75A" ma:contentTypeVersion="3" ma:contentTypeDescription="Create a new document." ma:contentTypeScope="" ma:versionID="f1abb7a662900d2ae2b52ba4d0af2696">
  <xsd:schema xmlns:xsd="http://www.w3.org/2001/XMLSchema" xmlns:xs="http://www.w3.org/2001/XMLSchema" xmlns:p="http://schemas.microsoft.com/office/2006/metadata/properties" xmlns:ns2="8557a95a-962d-47e7-8af1-548f79049771" targetNamespace="http://schemas.microsoft.com/office/2006/metadata/properties" ma:root="true" ma:fieldsID="2ea6fe5a1da8529cdca9c53ace4eda54" ns2:_="">
    <xsd:import namespace="8557a95a-962d-47e7-8af1-548f79049771"/>
    <xsd:element name="properties">
      <xsd:complexType>
        <xsd:sequence>
          <xsd:element name="documentManagement">
            <xsd:complexType>
              <xsd:all>
                <xsd:element ref="ns2:_dlc_DocId" minOccurs="0"/>
                <xsd:element ref="ns2:_dlc_DocIdUrl" minOccurs="0"/>
                <xsd:element ref="ns2:_dlc_DocIdPersistId" minOccurs="0"/>
                <xsd:element ref="ns2:Item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7a95a-962d-47e7-8af1-548f7904977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ItemNotes" ma:index="11" nillable="true" ma:displayName="Item Notes" ma:description="Place notes to help other people here. This column is Plain text only." ma:internalName="ItemNote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62CE1-4CF0-4144-9012-4D7FBE7467B1}">
  <ds:schemaRefs>
    <ds:schemaRef ds:uri="http://schemas.microsoft.com/sharepoint/events"/>
  </ds:schemaRefs>
</ds:datastoreItem>
</file>

<file path=customXml/itemProps2.xml><?xml version="1.0" encoding="utf-8"?>
<ds:datastoreItem xmlns:ds="http://schemas.openxmlformats.org/officeDocument/2006/customXml" ds:itemID="{32F0B9AD-5FE1-47F7-97C4-FD87FADD30A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557a95a-962d-47e7-8af1-548f79049771"/>
    <ds:schemaRef ds:uri="http://www.w3.org/XML/1998/namespace"/>
  </ds:schemaRefs>
</ds:datastoreItem>
</file>

<file path=customXml/itemProps3.xml><?xml version="1.0" encoding="utf-8"?>
<ds:datastoreItem xmlns:ds="http://schemas.openxmlformats.org/officeDocument/2006/customXml" ds:itemID="{45CC3319-1ADD-4A59-AFDD-715DE90A39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57a95a-962d-47e7-8af1-548f790497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AB00651-FE08-4BF5-B9EB-3D5E51C180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1770</TotalTime>
  <Words>1246</Words>
  <Application>Microsoft Office PowerPoint</Application>
  <PresentationFormat>Widescreen</PresentationFormat>
  <Paragraphs>198</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Survey Isolation during COVID-19: The Effects of Suddenly Relying on Address-Matched Phone Numbers for Interviewing Households Jonathan Eggleston U.S. Census Bureau FCSM 2021  </vt:lpstr>
      <vt:lpstr>Introduction</vt:lpstr>
      <vt:lpstr>How Were Interviews Conducted After March 2020?</vt:lpstr>
      <vt:lpstr>Census Bureau Contact Frame</vt:lpstr>
      <vt:lpstr>Census Bureau Contact Frame</vt:lpstr>
      <vt:lpstr>Nonresponse and Income-CPS</vt:lpstr>
      <vt:lpstr>Income of Respondents Higher After March 2020</vt:lpstr>
      <vt:lpstr>Income of Respondents Higher After March 2020</vt:lpstr>
      <vt:lpstr>Change in Phone Number Quality Too</vt:lpstr>
      <vt:lpstr>Nonresponse and Income</vt:lpstr>
      <vt:lpstr>Regression: ACS Phone Number Matching Other Census Sources</vt:lpstr>
      <vt:lpstr>Demographics (Inferred from IRS data, 2010 Census, and demographic data from the Social Security Administration)</vt:lpstr>
      <vt:lpstr>Adjusted Gross Income</vt:lpstr>
      <vt:lpstr>Asset Income From IRS Records</vt:lpstr>
      <vt:lpstr>Structure Type</vt:lpstr>
      <vt:lpstr>Number of Jobs</vt:lpstr>
      <vt:lpstr>Conclusion</vt:lpstr>
      <vt:lpstr>Contact Information</vt:lpstr>
      <vt:lpstr>Income of Respondents Higher After March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Respondents and Nonrespondents in the ACS: 2013-2018  Jonathan Eggleston Center for Economic Studies Winter 2021  Preliminary Draft Internal Use Only</dc:title>
  <dc:creator>Jonathan S Eggleston (CENSUS/CES FED)</dc:creator>
  <cp:lastModifiedBy>Jonathan S Eggleston (CENSUS/CES FED)</cp:lastModifiedBy>
  <cp:revision>123</cp:revision>
  <dcterms:created xsi:type="dcterms:W3CDTF">2021-02-16T15:43:42Z</dcterms:created>
  <dcterms:modified xsi:type="dcterms:W3CDTF">2021-10-14T18:20:03Z</dcterms:modified>
</cp:coreProperties>
</file>