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57" r:id="rId3"/>
    <p:sldId id="281" r:id="rId4"/>
    <p:sldId id="299" r:id="rId5"/>
    <p:sldId id="303" r:id="rId6"/>
    <p:sldId id="302" r:id="rId7"/>
    <p:sldId id="294" r:id="rId8"/>
    <p:sldId id="295" r:id="rId9"/>
    <p:sldId id="284" r:id="rId10"/>
    <p:sldId id="293" r:id="rId11"/>
    <p:sldId id="289" r:id="rId12"/>
    <p:sldId id="288" r:id="rId13"/>
    <p:sldId id="274" r:id="rId14"/>
    <p:sldId id="304" r:id="rId15"/>
    <p:sldId id="305" r:id="rId16"/>
    <p:sldId id="306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4660"/>
  </p:normalViewPr>
  <p:slideViewPr>
    <p:cSldViewPr>
      <p:cViewPr varScale="1">
        <p:scale>
          <a:sx n="123" d="100"/>
          <a:sy n="123" d="100"/>
        </p:scale>
        <p:origin x="1176" y="102"/>
      </p:cViewPr>
      <p:guideLst>
        <p:guide orient="horz" pos="624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B66D8-D586-6B46-ABB6-773E4FC7525F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B353C-816D-A442-BDDB-FEC34ABCCC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3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66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32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51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31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04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50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44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3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6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7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2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5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11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353C-816D-A442-BDDB-FEC34ABCCCA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2200"/>
            <a:ext cx="7620000" cy="533399"/>
          </a:xfrm>
        </p:spPr>
        <p:txBody>
          <a:bodyPr anchor="t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Gotham HTF" charset="0"/>
                <a:ea typeface="Gotham HTF" charset="0"/>
                <a:cs typeface="Gotham HTF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895599"/>
            <a:ext cx="7620000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i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584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590799"/>
            <a:ext cx="8382000" cy="1828801"/>
          </a:xfrm>
        </p:spPr>
        <p:txBody>
          <a:bodyPr anchor="t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Gotham HTF" charset="0"/>
                <a:ea typeface="Gotham HTF" charset="0"/>
                <a:cs typeface="Gotham HTF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410200"/>
            <a:ext cx="5638800" cy="990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2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2E3-3E40-5040-904C-5D9B1F512E40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3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230B-F642-8349-A125-BF1F59E38F31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7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09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1"/>
            <a:ext cx="4040188" cy="4068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371600"/>
            <a:ext cx="4041775" cy="609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57401"/>
            <a:ext cx="4041775" cy="4068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6EB9-9C7D-3A49-A17C-A84D39731E9F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9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25-49FD-FA48-8544-F37D530E0C71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2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934200" cy="914400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96200" y="6613525"/>
            <a:ext cx="9906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A874-385D-7D40-8483-886A8DD3C4DA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655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40475"/>
            <a:ext cx="533400" cy="196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C37F8-DB9F-4D58-B490-F5ECA928C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5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5" r:id="rId4"/>
    <p:sldLayoutId id="2147483652" r:id="rId5"/>
    <p:sldLayoutId id="2147483653" r:id="rId6"/>
    <p:sldLayoutId id="2147483654" r:id="rId7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2700" b="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2641" indent="-166688" algn="l" defTabSz="685800" rtl="0" eaLnBrk="1" latinLnBrk="0" hangingPunct="1">
        <a:spcBef>
          <a:spcPts val="225"/>
        </a:spcBef>
        <a:spcAft>
          <a:spcPts val="450"/>
        </a:spcAft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15504" algn="l" defTabSz="685800" rtl="0" eaLnBrk="1" latinLnBrk="0" hangingPunct="1">
        <a:spcBef>
          <a:spcPts val="225"/>
        </a:spcBef>
        <a:spcAft>
          <a:spcPts val="450"/>
        </a:spcAft>
        <a:buSzPct val="75000"/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685800" rtl="0" eaLnBrk="1" latinLnBrk="0" hangingPunct="1">
        <a:spcBef>
          <a:spcPts val="225"/>
        </a:spcBef>
        <a:spcAft>
          <a:spcPts val="450"/>
        </a:spcAft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225"/>
        </a:spcBef>
        <a:spcAft>
          <a:spcPts val="450"/>
        </a:spcAft>
        <a:buSzPct val="65000"/>
        <a:buFont typeface="Wingdings" panose="05000000000000000000" pitchFamily="2" charset="2"/>
        <a:buChar char="q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225"/>
        </a:spcBef>
        <a:spcAft>
          <a:spcPts val="45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703B-2FA3-4B78-B360-08386ECE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620000" cy="914399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Developing State Personal Income Distribution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CCEB9-4623-4E62-B10E-5614191F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8077200" cy="1066800"/>
          </a:xfrm>
        </p:spPr>
        <p:txBody>
          <a:bodyPr/>
          <a:lstStyle/>
          <a:p>
            <a:r>
              <a:rPr lang="en-US" i="0" dirty="0"/>
              <a:t>Dirk van Duym</a:t>
            </a:r>
          </a:p>
          <a:p>
            <a:r>
              <a:rPr lang="en-US" i="0" dirty="0"/>
              <a:t>Christian Awuku-Budu</a:t>
            </a:r>
            <a:endParaRPr lang="en-US" i="0" dirty="0">
              <a:cs typeface="Calibri"/>
            </a:endParaRPr>
          </a:p>
          <a:p>
            <a:r>
              <a:rPr lang="en-US" i="0" dirty="0"/>
              <a:t>FCSM Conference, November 2</a:t>
            </a:r>
          </a:p>
        </p:txBody>
      </p:sp>
    </p:spTree>
    <p:extLst>
      <p:ext uri="{BB962C8B-B14F-4D97-AF65-F5344CB8AC3E}">
        <p14:creationId xmlns:p14="http://schemas.microsoft.com/office/powerpoint/2010/main" val="337292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Gini Coefficients, 2018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4C732F-1327-4345-960A-8E978A96F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999" y="1070250"/>
            <a:ext cx="7493089" cy="57115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8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Our estimates vs. Census state estimates from ACS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836AC3-D65D-4F15-8EEA-1F0553470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80" y="1068311"/>
            <a:ext cx="7386837" cy="53753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CB7802-B498-4CE0-90CA-3854CF071917}"/>
              </a:ext>
            </a:extLst>
          </p:cNvPr>
          <p:cNvSpPr txBox="1"/>
          <p:nvPr/>
        </p:nvSpPr>
        <p:spPr>
          <a:xfrm>
            <a:off x="1752600" y="6397823"/>
            <a:ext cx="579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results not equivalized for household size, for comparability to Census</a:t>
            </a:r>
          </a:p>
        </p:txBody>
      </p:sp>
    </p:spTree>
    <p:extLst>
      <p:ext uri="{BB962C8B-B14F-4D97-AF65-F5344CB8AC3E}">
        <p14:creationId xmlns:p14="http://schemas.microsoft.com/office/powerpoint/2010/main" val="402040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Our estimates vs. Census state estimates from ACS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836AC3-D65D-4F15-8EEA-1F0553470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81" y="1068311"/>
            <a:ext cx="7386837" cy="537539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DE6861-094E-4B8C-A91C-A17F07A4AC19}"/>
              </a:ext>
            </a:extLst>
          </p:cNvPr>
          <p:cNvSpPr txBox="1"/>
          <p:nvPr/>
        </p:nvSpPr>
        <p:spPr>
          <a:xfrm>
            <a:off x="1752600" y="6397823"/>
            <a:ext cx="579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results not equivalized for household size, for comparability to Census</a:t>
            </a:r>
          </a:p>
        </p:txBody>
      </p:sp>
    </p:spTree>
    <p:extLst>
      <p:ext uri="{BB962C8B-B14F-4D97-AF65-F5344CB8AC3E}">
        <p14:creationId xmlns:p14="http://schemas.microsoft.com/office/powerpoint/2010/main" val="208525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80</a:t>
            </a:r>
            <a:r>
              <a:rPr lang="en-US" sz="2600" baseline="30000" dirty="0"/>
              <a:t>th</a:t>
            </a:r>
            <a:r>
              <a:rPr lang="en-US" sz="2600" dirty="0"/>
              <a:t> Percentile of Equivalized SPI, 2018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4C732F-1327-4345-960A-8E978A96F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999" y="1070250"/>
            <a:ext cx="7467601" cy="57115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1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20</a:t>
            </a:r>
            <a:r>
              <a:rPr lang="en-US" sz="2600" baseline="30000" dirty="0"/>
              <a:t>th</a:t>
            </a:r>
            <a:r>
              <a:rPr lang="en-US" sz="2600" dirty="0"/>
              <a:t> Percentile of Equivalized SPI, 2018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4C732F-1327-4345-960A-8E978A96F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1" y="1070250"/>
            <a:ext cx="7467600" cy="57115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8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20</a:t>
            </a:r>
            <a:r>
              <a:rPr lang="en-US" sz="2600" baseline="30000" dirty="0"/>
              <a:t>th</a:t>
            </a:r>
            <a:r>
              <a:rPr lang="en-US" sz="2600" dirty="0"/>
              <a:t> Percentile of RPP-Adjusted Equiv. SPI, 2018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4C732F-1327-4345-960A-8E978A96F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1070250"/>
            <a:ext cx="7467600" cy="57115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0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Mean vs. Median Growth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4C732F-1327-4345-960A-8E978A96F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1070250"/>
            <a:ext cx="7467600" cy="57115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86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9C65-613C-44F9-BA87-261E699A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109F-28B5-49CD-B0C9-05B89E3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53" indent="0">
              <a:buNone/>
            </a:pPr>
            <a:endParaRPr lang="en-US" dirty="0"/>
          </a:p>
          <a:p>
            <a:r>
              <a:rPr lang="en-US" dirty="0"/>
              <a:t>State disposable personal income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Involves distributing taxes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Allows for analysis post-tax and post-transfer</a:t>
            </a:r>
          </a:p>
          <a:p>
            <a:pPr marL="5953" indent="0">
              <a:buNone/>
            </a:pPr>
            <a:endParaRPr lang="en-US" dirty="0"/>
          </a:p>
          <a:p>
            <a:r>
              <a:rPr lang="en-US" dirty="0"/>
              <a:t>Moving towards official BEA statistics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feedback needed!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5953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E1EE-93F3-48C6-9779-B18FB421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3C678-F6CE-4558-9622-DEF6DD8E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6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164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Goal: create a distributional account for State Personal Income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Allows for analysis of inequality by state and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Benchmarked to BEA SPI aggregates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Contributes to BEA’s Beyond GDP initiative</a:t>
            </a:r>
          </a:p>
          <a:p>
            <a:pPr lvl="1"/>
            <a:endParaRPr lang="en-US" dirty="0"/>
          </a:p>
          <a:p>
            <a:r>
              <a:rPr lang="en-US" dirty="0"/>
              <a:t>Builds off BEA work distributing national personal income (Fixler et al, 2020), adapting to state data constraints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5954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6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Estimates of State Inequality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16476"/>
          </a:xfrm>
        </p:spPr>
        <p:txBody>
          <a:bodyPr>
            <a:normAutofit lnSpcReduction="10000"/>
          </a:bodyPr>
          <a:lstStyle/>
          <a:p>
            <a:pPr marL="5953" lvl="0" indent="0">
              <a:buNone/>
            </a:pPr>
            <a:endParaRPr lang="en-US" dirty="0"/>
          </a:p>
          <a:p>
            <a:pPr lvl="0"/>
            <a:r>
              <a:rPr lang="en-US" dirty="0"/>
              <a:t>Census provides official state median household </a:t>
            </a:r>
            <a:r>
              <a:rPr lang="en-US" i="1" dirty="0"/>
              <a:t>money income</a:t>
            </a:r>
            <a:r>
              <a:rPr lang="en-US" dirty="0"/>
              <a:t> and Gini coefficients by state</a:t>
            </a:r>
          </a:p>
          <a:p>
            <a:pPr lvl="1"/>
            <a:r>
              <a:rPr lang="en-US" dirty="0"/>
              <a:t>Directly from American Community Survey and/or Current Population Survey</a:t>
            </a:r>
          </a:p>
          <a:p>
            <a:pPr lvl="1"/>
            <a:r>
              <a:rPr lang="en-US" dirty="0"/>
              <a:t>Not benchmarked to NIPA or State Personal Income, or tax data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Economic Policy Institute (think tank) has top 1% state and county estimates up to 2015, based on IRS SOI data and ACS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Forthcoming research from Census using linked survey and tax microdata</a:t>
            </a:r>
          </a:p>
          <a:p>
            <a:pPr marL="29884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5954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0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16476"/>
          </a:xfrm>
        </p:spPr>
        <p:txBody>
          <a:bodyPr>
            <a:normAutofit/>
          </a:bodyPr>
          <a:lstStyle/>
          <a:p>
            <a:pPr marL="5953" lvl="0" indent="0">
              <a:buNone/>
            </a:pPr>
            <a:endParaRPr lang="en-US" dirty="0"/>
          </a:p>
          <a:p>
            <a:pPr lvl="0"/>
            <a:r>
              <a:rPr lang="en-US" dirty="0"/>
              <a:t>Base datasets</a:t>
            </a:r>
          </a:p>
          <a:p>
            <a:pPr lvl="1"/>
            <a:r>
              <a:rPr lang="en-US" dirty="0"/>
              <a:t>State Personal Income accounts</a:t>
            </a:r>
          </a:p>
          <a:p>
            <a:pPr lvl="1"/>
            <a:r>
              <a:rPr lang="en-US" dirty="0"/>
              <a:t>CPS Annual Social and Economic Supplement (ASEC) microdata</a:t>
            </a:r>
          </a:p>
          <a:p>
            <a:pPr lvl="0"/>
            <a:r>
              <a:rPr lang="en-US" dirty="0"/>
              <a:t>Other data sources</a:t>
            </a:r>
          </a:p>
          <a:p>
            <a:pPr lvl="1"/>
            <a:r>
              <a:rPr lang="en-US" dirty="0"/>
              <a:t>IRS Statistics of Income</a:t>
            </a:r>
          </a:p>
          <a:p>
            <a:pPr lvl="1"/>
            <a:r>
              <a:rPr lang="en-US" dirty="0"/>
              <a:t>Medical Expenditure Panel Survey</a:t>
            </a:r>
          </a:p>
          <a:p>
            <a:pPr lvl="1"/>
            <a:r>
              <a:rPr lang="en-US" dirty="0"/>
              <a:t>Survey of Consumer Finances</a:t>
            </a:r>
          </a:p>
          <a:p>
            <a:pPr lvl="1"/>
            <a:r>
              <a:rPr lang="en-US" dirty="0"/>
              <a:t>American Community Survey</a:t>
            </a:r>
          </a:p>
          <a:p>
            <a:pPr lvl="1"/>
            <a:r>
              <a:rPr lang="en-US" dirty="0"/>
              <a:t>Center for Medicare and Medicaid Services</a:t>
            </a:r>
          </a:p>
          <a:p>
            <a:pPr lvl="1"/>
            <a:r>
              <a:rPr lang="en-US" dirty="0"/>
              <a:t>Congressional Budget Office</a:t>
            </a:r>
          </a:p>
          <a:p>
            <a:pPr marL="5954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8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Dataset 1: SPI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164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start by selecting 75 detailed annual state personal income components, to be allocated to households</a:t>
            </a:r>
          </a:p>
          <a:p>
            <a:pPr marL="5953" indent="0">
              <a:buNone/>
            </a:pPr>
            <a:endParaRPr lang="en-US" dirty="0"/>
          </a:p>
          <a:p>
            <a:r>
              <a:rPr lang="en-US" dirty="0"/>
              <a:t>These population aggregates are BEA’s bread &amp; butter: measured using a variety of source data, often in partnerships with IRS, BLS</a:t>
            </a:r>
          </a:p>
          <a:p>
            <a:pPr marL="5953" indent="0">
              <a:buNone/>
            </a:pPr>
            <a:endParaRPr lang="en-US" dirty="0"/>
          </a:p>
          <a:p>
            <a:r>
              <a:rPr lang="en-US" dirty="0"/>
              <a:t>Components measured on place-of-work basis are transformed to place-of-residence basis, to be consistent with survey data used in next steps</a:t>
            </a:r>
          </a:p>
          <a:p>
            <a:endParaRPr lang="en-US" dirty="0"/>
          </a:p>
          <a:p>
            <a:endParaRPr lang="en-US" dirty="0"/>
          </a:p>
          <a:p>
            <a:pPr marL="5954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7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Dataset 2: CPS ASEC microdata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16476"/>
          </a:xfrm>
        </p:spPr>
        <p:txBody>
          <a:bodyPr>
            <a:normAutofit/>
          </a:bodyPr>
          <a:lstStyle/>
          <a:p>
            <a:pPr marL="5953" lvl="0" indent="0">
              <a:buNone/>
            </a:pPr>
            <a:endParaRPr lang="en-US" dirty="0"/>
          </a:p>
          <a:p>
            <a:r>
              <a:rPr lang="en-US" dirty="0"/>
              <a:t>Base dataset for allocation to state households is pooled CPS ASEC microdata, from three previous years</a:t>
            </a:r>
          </a:p>
          <a:p>
            <a:endParaRPr lang="en-US" dirty="0"/>
          </a:p>
          <a:p>
            <a:r>
              <a:rPr lang="en-US" dirty="0"/>
              <a:t>CPS is only source that has enough variety of income types</a:t>
            </a:r>
          </a:p>
          <a:p>
            <a:endParaRPr lang="en-US" dirty="0"/>
          </a:p>
          <a:p>
            <a:r>
              <a:rPr lang="en-US" dirty="0"/>
              <a:t>Following Census guidance on using multiple years for state estimates</a:t>
            </a:r>
          </a:p>
          <a:p>
            <a:pPr lvl="1"/>
            <a:r>
              <a:rPr lang="en-US" dirty="0"/>
              <a:t>Similar structure to ACS 3 or 5-year files used for smaller geographies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5954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8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CPS 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16476"/>
          </a:xfrm>
        </p:spPr>
        <p:txBody>
          <a:bodyPr>
            <a:normAutofit/>
          </a:bodyPr>
          <a:lstStyle/>
          <a:p>
            <a:pPr marL="457200" indent="-457200">
              <a:buSzPct val="100000"/>
            </a:pPr>
            <a:r>
              <a:rPr lang="en-US" sz="2600" dirty="0"/>
              <a:t>CPS is adjusted for under/misreporting, to improve estimates of the top of the distribution</a:t>
            </a:r>
          </a:p>
          <a:p>
            <a:pPr marL="756046" lvl="1" indent="-457200">
              <a:buSzPct val="100000"/>
            </a:pPr>
            <a:r>
              <a:rPr lang="en-US" sz="2200" dirty="0"/>
              <a:t>Using state IRS Statistics of Income data on wages, interest, dividends, business income (sole proprietor &amp; partnership)</a:t>
            </a:r>
          </a:p>
          <a:p>
            <a:pPr marL="756046" lvl="1" indent="-457200">
              <a:buSzPct val="100000"/>
            </a:pPr>
            <a:endParaRPr lang="en-US" sz="2800" dirty="0"/>
          </a:p>
          <a:p>
            <a:pPr marL="414337" indent="-457200">
              <a:buSzPct val="100000"/>
            </a:pPr>
            <a:r>
              <a:rPr lang="en-US" sz="2600" dirty="0"/>
              <a:t>Other data sources used to supplement, or “fill out” CPS</a:t>
            </a:r>
          </a:p>
          <a:p>
            <a:pPr marL="756046" lvl="1" indent="-457200">
              <a:buSzPct val="100000"/>
            </a:pPr>
            <a:r>
              <a:rPr lang="en-US" sz="2200" dirty="0"/>
              <a:t>CPS alone is not suitable to distribute some income types to households: medical income components, imputed interest/rent, etc.</a:t>
            </a:r>
          </a:p>
          <a:p>
            <a:pPr marL="756046" lvl="1" indent="-457200">
              <a:buSzPct val="100000"/>
            </a:pPr>
            <a:r>
              <a:rPr lang="en-US" sz="2200" dirty="0"/>
              <a:t>Bring in: CMS, MEPS, SCF, BEA’s recent housing work based on ACS, others</a:t>
            </a:r>
          </a:p>
          <a:p>
            <a:endParaRPr lang="en-US" dirty="0"/>
          </a:p>
          <a:p>
            <a:pPr marL="5954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2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Allocating, and Generating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16476"/>
          </a:xfrm>
        </p:spPr>
        <p:txBody>
          <a:bodyPr>
            <a:normAutofit lnSpcReduction="10000"/>
          </a:bodyPr>
          <a:lstStyle/>
          <a:p>
            <a:pPr marL="463153" lvl="0" indent="-457200">
              <a:buFont typeface="+mj-lt"/>
              <a:buAutoNum type="arabicPeriod" startAt="5"/>
            </a:pPr>
            <a:endParaRPr lang="en-US" dirty="0"/>
          </a:p>
          <a:p>
            <a:r>
              <a:rPr lang="en-US" dirty="0"/>
              <a:t>Each detailed, place-of-residence SPI component is allocated to state households using adjusted CPS</a:t>
            </a:r>
          </a:p>
          <a:p>
            <a:pPr marL="804862" lvl="1" indent="-457200"/>
            <a:endParaRPr lang="en-US" dirty="0"/>
          </a:p>
          <a:p>
            <a:pPr marL="804862" lvl="1" indent="-457200"/>
            <a:r>
              <a:rPr lang="en-US" dirty="0"/>
              <a:t>We now have microdata that adds up to State Personal Income</a:t>
            </a:r>
          </a:p>
          <a:p>
            <a:pPr marL="804862" lvl="1" indent="-457200"/>
            <a:r>
              <a:rPr lang="en-US" dirty="0"/>
              <a:t>Household size-adjusted income is used to define the ranking of households</a:t>
            </a:r>
          </a:p>
          <a:p>
            <a:pPr marL="463153" lvl="0" indent="-457200">
              <a:buFont typeface="+mj-lt"/>
              <a:buAutoNum type="arabicPeriod" startAt="5"/>
            </a:pPr>
            <a:endParaRPr lang="en-US" dirty="0"/>
          </a:p>
          <a:p>
            <a:r>
              <a:rPr lang="en-US" dirty="0"/>
              <a:t>Inequality measures can now be produced</a:t>
            </a:r>
          </a:p>
          <a:p>
            <a:pPr marL="804862" lvl="1" indent="-457200"/>
            <a:r>
              <a:rPr lang="en-US" dirty="0"/>
              <a:t>Median, Gini, quintile shares of State PI</a:t>
            </a:r>
          </a:p>
          <a:p>
            <a:pPr marL="804862" lvl="1" indent="-457200"/>
            <a:r>
              <a:rPr lang="en-US" dirty="0"/>
              <a:t>Quintile shares of sub-aggregates, consistent with existing BEA Regional publication tables</a:t>
            </a:r>
          </a:p>
          <a:p>
            <a:pPr marL="804862" lvl="1" indent="-457200"/>
            <a:endParaRPr lang="en-US" dirty="0"/>
          </a:p>
          <a:p>
            <a:endParaRPr lang="en-US" dirty="0"/>
          </a:p>
          <a:p>
            <a:pPr marL="5954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16476"/>
          </a:xfrm>
        </p:spPr>
        <p:txBody>
          <a:bodyPr>
            <a:normAutofit/>
          </a:bodyPr>
          <a:lstStyle/>
          <a:p>
            <a:pPr marL="5954" indent="0">
              <a:buNone/>
            </a:pPr>
            <a:endParaRPr lang="en-US" dirty="0"/>
          </a:p>
          <a:p>
            <a:pPr marL="348854" indent="-342900"/>
            <a:r>
              <a:rPr lang="en-US" dirty="0"/>
              <a:t>New results for 2009-2018</a:t>
            </a:r>
          </a:p>
          <a:p>
            <a:pPr marL="690563" lvl="1" indent="-342900"/>
            <a:endParaRPr lang="en-US" dirty="0"/>
          </a:p>
          <a:p>
            <a:pPr marL="690563" lvl="1" indent="-342900"/>
            <a:r>
              <a:rPr lang="en-US" dirty="0"/>
              <a:t>Many statistics to look at, just a selection today (more in paper)</a:t>
            </a:r>
          </a:p>
          <a:p>
            <a:pPr marL="690563" lvl="1" indent="-342900"/>
            <a:endParaRPr lang="en-US" dirty="0"/>
          </a:p>
          <a:p>
            <a:pPr marL="690563" lvl="1" indent="-342900"/>
            <a:r>
              <a:rPr lang="en-US" dirty="0"/>
              <a:t>Focus on Gini, median income, top quintile borders</a:t>
            </a:r>
          </a:p>
          <a:p>
            <a:pPr marL="1090613" lvl="2" indent="-342900"/>
            <a:endParaRPr lang="en-US" dirty="0"/>
          </a:p>
          <a:p>
            <a:pPr marL="1090613" lvl="2" indent="-342900"/>
            <a:r>
              <a:rPr lang="en-US" dirty="0"/>
              <a:t>Quintiles borders are defined at the state level</a:t>
            </a:r>
          </a:p>
          <a:p>
            <a:pPr marL="690563" lvl="1" indent="-342900"/>
            <a:endParaRPr lang="en-US" dirty="0"/>
          </a:p>
          <a:p>
            <a:pPr marL="690563" lvl="1" indent="-342900"/>
            <a:r>
              <a:rPr lang="en-US" dirty="0"/>
              <a:t>Comparison to Census state money income estimates</a:t>
            </a:r>
          </a:p>
          <a:p>
            <a:pPr marL="347663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7F8-DB9F-4D58-B490-F5ECA928CAA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6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A-Colors">
      <a:dk1>
        <a:srgbClr val="000000"/>
      </a:dk1>
      <a:lt1>
        <a:srgbClr val="FFFFFF"/>
      </a:lt1>
      <a:dk2>
        <a:srgbClr val="004C97"/>
      </a:dk2>
      <a:lt2>
        <a:srgbClr val="FFE9C3"/>
      </a:lt2>
      <a:accent1>
        <a:srgbClr val="004C97"/>
      </a:accent1>
      <a:accent2>
        <a:srgbClr val="C3D7EE"/>
      </a:accent2>
      <a:accent3>
        <a:srgbClr val="D86018"/>
      </a:accent3>
      <a:accent4>
        <a:srgbClr val="F2A900"/>
      </a:accent4>
      <a:accent5>
        <a:srgbClr val="9EA2A2"/>
      </a:accent5>
      <a:accent6>
        <a:srgbClr val="DCDEDF"/>
      </a:accent6>
      <a:hlink>
        <a:srgbClr val="004C97"/>
      </a:hlink>
      <a:folHlink>
        <a:srgbClr val="801F4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01CEA31-487C-41CF-8CE5-B37A3C3AB4AA}" vid="{3B9D1D78-8116-43A7-9BB1-339A7D5A8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106062</TotalTime>
  <Words>672</Words>
  <Application>Microsoft Office PowerPoint</Application>
  <PresentationFormat>On-screen Show (4:3)</PresentationFormat>
  <Paragraphs>155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Gotham HTF</vt:lpstr>
      <vt:lpstr>Wingdings</vt:lpstr>
      <vt:lpstr>Office Theme</vt:lpstr>
      <vt:lpstr>Developing State Personal Income Distribution Statistics</vt:lpstr>
      <vt:lpstr>Introduction</vt:lpstr>
      <vt:lpstr>Other Estimates of State Inequality</vt:lpstr>
      <vt:lpstr>Source Data</vt:lpstr>
      <vt:lpstr>Base Dataset 1: SPI Accounts</vt:lpstr>
      <vt:lpstr>Base Dataset 2: CPS ASEC microdata</vt:lpstr>
      <vt:lpstr>CPS Adjustments</vt:lpstr>
      <vt:lpstr>Allocating, and Generating Estimates</vt:lpstr>
      <vt:lpstr>Results</vt:lpstr>
      <vt:lpstr>Gini Coefficients, 2018</vt:lpstr>
      <vt:lpstr>Our estimates vs. Census state estimates from ACS</vt:lpstr>
      <vt:lpstr>Our estimates vs. Census state estimates from ACS</vt:lpstr>
      <vt:lpstr>80th Percentile of Equivalized SPI, 2018</vt:lpstr>
      <vt:lpstr>20th Percentile of Equivalized SPI, 2018</vt:lpstr>
      <vt:lpstr>20th Percentile of RPP-Adjusted Equiv. SPI, 2018</vt:lpstr>
      <vt:lpstr>Mean vs. Median Growth</vt:lpstr>
      <vt:lpstr>Future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Personal Income Distribution: Update on Progress</dc:title>
  <dc:creator>Van Duym, Dirk</dc:creator>
  <cp:lastModifiedBy>Van Duym, Dirk</cp:lastModifiedBy>
  <cp:revision>235</cp:revision>
  <dcterms:created xsi:type="dcterms:W3CDTF">2020-05-26T16:53:54Z</dcterms:created>
  <dcterms:modified xsi:type="dcterms:W3CDTF">2021-10-27T22:41:55Z</dcterms:modified>
</cp:coreProperties>
</file>