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9" r:id="rId5"/>
    <p:sldId id="258" r:id="rId6"/>
    <p:sldId id="257" r:id="rId7"/>
    <p:sldId id="277" r:id="rId8"/>
    <p:sldId id="261" r:id="rId9"/>
    <p:sldId id="262" r:id="rId10"/>
    <p:sldId id="271" r:id="rId11"/>
    <p:sldId id="263" r:id="rId12"/>
    <p:sldId id="264" r:id="rId13"/>
    <p:sldId id="268" r:id="rId14"/>
    <p:sldId id="265" r:id="rId15"/>
    <p:sldId id="272" r:id="rId16"/>
    <p:sldId id="273" r:id="rId17"/>
    <p:sldId id="278" r:id="rId18"/>
    <p:sldId id="274" r:id="rId19"/>
    <p:sldId id="275" r:id="rId20"/>
    <p:sldId id="266" r:id="rId21"/>
    <p:sldId id="267" r:id="rId22"/>
    <p:sldId id="276"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p Mathur  (CENSUS/ADRM FED)" initials="AM(F" lastIdx="2" clrIdx="0">
    <p:extLst>
      <p:ext uri="{19B8F6BF-5375-455C-9EA6-DF929625EA0E}">
        <p15:presenceInfo xmlns:p15="http://schemas.microsoft.com/office/powerpoint/2012/main" userId="S::anup.mathur@census.gov::3daacafc-b61c-480a-962c-23d5ff61f9a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4" autoAdjust="0"/>
    <p:restoredTop sz="63220" autoAdjust="0"/>
  </p:normalViewPr>
  <p:slideViewPr>
    <p:cSldViewPr snapToGrid="0">
      <p:cViewPr varScale="1">
        <p:scale>
          <a:sx n="72" d="100"/>
          <a:sy n="72" d="100"/>
        </p:scale>
        <p:origin x="18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6T14:36:57.085" idx="2">
    <p:pos x="10" y="10"/>
    <p:text>slides 9-14 must be distilled to 2 slides</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A235F9E-7F22-46ED-A69C-0DF20990157C}" type="datetimeFigureOut">
              <a:rPr lang="en-US" smtClean="0"/>
              <a:t>10/26/2021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6A33367-C7DD-4070-8A8A-4A94FB71ED67}" type="slidenum">
              <a:rPr lang="en-US" smtClean="0"/>
              <a:t>‹#›</a:t>
            </a:fld>
            <a:endParaRPr lang="en-US"/>
          </a:p>
        </p:txBody>
      </p:sp>
    </p:spTree>
    <p:extLst>
      <p:ext uri="{BB962C8B-B14F-4D97-AF65-F5344CB8AC3E}">
        <p14:creationId xmlns:p14="http://schemas.microsoft.com/office/powerpoint/2010/main" val="379885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1</a:t>
            </a:fld>
            <a:endParaRPr lang="en-US"/>
          </a:p>
        </p:txBody>
      </p:sp>
    </p:spTree>
    <p:extLst>
      <p:ext uri="{BB962C8B-B14F-4D97-AF65-F5344CB8AC3E}">
        <p14:creationId xmlns:p14="http://schemas.microsoft.com/office/powerpoint/2010/main" val="2546547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10</a:t>
            </a:fld>
            <a:endParaRPr lang="en-US"/>
          </a:p>
        </p:txBody>
      </p:sp>
    </p:spTree>
    <p:extLst>
      <p:ext uri="{BB962C8B-B14F-4D97-AF65-F5344CB8AC3E}">
        <p14:creationId xmlns:p14="http://schemas.microsoft.com/office/powerpoint/2010/main" val="3142662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11</a:t>
            </a:fld>
            <a:endParaRPr lang="en-US"/>
          </a:p>
        </p:txBody>
      </p:sp>
    </p:spTree>
    <p:extLst>
      <p:ext uri="{BB962C8B-B14F-4D97-AF65-F5344CB8AC3E}">
        <p14:creationId xmlns:p14="http://schemas.microsoft.com/office/powerpoint/2010/main" val="1798476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12</a:t>
            </a:fld>
            <a:endParaRPr lang="en-US"/>
          </a:p>
        </p:txBody>
      </p:sp>
    </p:spTree>
    <p:extLst>
      <p:ext uri="{BB962C8B-B14F-4D97-AF65-F5344CB8AC3E}">
        <p14:creationId xmlns:p14="http://schemas.microsoft.com/office/powerpoint/2010/main" val="2768610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F6A33367-C7DD-4070-8A8A-4A94FB71ED67}" type="slidenum">
              <a:rPr lang="en-US" smtClean="0"/>
              <a:t>13</a:t>
            </a:fld>
            <a:endParaRPr lang="en-US"/>
          </a:p>
        </p:txBody>
      </p:sp>
    </p:spTree>
    <p:extLst>
      <p:ext uri="{BB962C8B-B14F-4D97-AF65-F5344CB8AC3E}">
        <p14:creationId xmlns:p14="http://schemas.microsoft.com/office/powerpoint/2010/main" val="2312596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F6A33367-C7DD-4070-8A8A-4A94FB71ED67}" type="slidenum">
              <a:rPr lang="en-US" smtClean="0"/>
              <a:t>14</a:t>
            </a:fld>
            <a:endParaRPr lang="en-US"/>
          </a:p>
        </p:txBody>
      </p:sp>
    </p:spTree>
    <p:extLst>
      <p:ext uri="{BB962C8B-B14F-4D97-AF65-F5344CB8AC3E}">
        <p14:creationId xmlns:p14="http://schemas.microsoft.com/office/powerpoint/2010/main" val="2610662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15</a:t>
            </a:fld>
            <a:endParaRPr lang="en-US"/>
          </a:p>
        </p:txBody>
      </p:sp>
    </p:spTree>
    <p:extLst>
      <p:ext uri="{BB962C8B-B14F-4D97-AF65-F5344CB8AC3E}">
        <p14:creationId xmlns:p14="http://schemas.microsoft.com/office/powerpoint/2010/main" val="1825291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16</a:t>
            </a:fld>
            <a:endParaRPr lang="en-US"/>
          </a:p>
        </p:txBody>
      </p:sp>
    </p:spTree>
    <p:extLst>
      <p:ext uri="{BB962C8B-B14F-4D97-AF65-F5344CB8AC3E}">
        <p14:creationId xmlns:p14="http://schemas.microsoft.com/office/powerpoint/2010/main" val="2534823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17</a:t>
            </a:fld>
            <a:endParaRPr lang="en-US"/>
          </a:p>
        </p:txBody>
      </p:sp>
    </p:spTree>
    <p:extLst>
      <p:ext uri="{BB962C8B-B14F-4D97-AF65-F5344CB8AC3E}">
        <p14:creationId xmlns:p14="http://schemas.microsoft.com/office/powerpoint/2010/main" val="3493381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18</a:t>
            </a:fld>
            <a:endParaRPr lang="en-US"/>
          </a:p>
        </p:txBody>
      </p:sp>
    </p:spTree>
    <p:extLst>
      <p:ext uri="{BB962C8B-B14F-4D97-AF65-F5344CB8AC3E}">
        <p14:creationId xmlns:p14="http://schemas.microsoft.com/office/powerpoint/2010/main" val="2301934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19</a:t>
            </a:fld>
            <a:endParaRPr lang="en-US"/>
          </a:p>
        </p:txBody>
      </p:sp>
    </p:spTree>
    <p:extLst>
      <p:ext uri="{BB962C8B-B14F-4D97-AF65-F5344CB8AC3E}">
        <p14:creationId xmlns:p14="http://schemas.microsoft.com/office/powerpoint/2010/main" val="3836638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2</a:t>
            </a:fld>
            <a:endParaRPr lang="en-US"/>
          </a:p>
        </p:txBody>
      </p:sp>
    </p:spTree>
    <p:extLst>
      <p:ext uri="{BB962C8B-B14F-4D97-AF65-F5344CB8AC3E}">
        <p14:creationId xmlns:p14="http://schemas.microsoft.com/office/powerpoint/2010/main" val="3312898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3</a:t>
            </a:fld>
            <a:endParaRPr lang="en-US"/>
          </a:p>
        </p:txBody>
      </p:sp>
    </p:spTree>
    <p:extLst>
      <p:ext uri="{BB962C8B-B14F-4D97-AF65-F5344CB8AC3E}">
        <p14:creationId xmlns:p14="http://schemas.microsoft.com/office/powerpoint/2010/main" val="1773248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4</a:t>
            </a:fld>
            <a:endParaRPr lang="en-US"/>
          </a:p>
        </p:txBody>
      </p:sp>
    </p:spTree>
    <p:extLst>
      <p:ext uri="{BB962C8B-B14F-4D97-AF65-F5344CB8AC3E}">
        <p14:creationId xmlns:p14="http://schemas.microsoft.com/office/powerpoint/2010/main" val="1599364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5</a:t>
            </a:fld>
            <a:endParaRPr lang="en-US"/>
          </a:p>
        </p:txBody>
      </p:sp>
    </p:spTree>
    <p:extLst>
      <p:ext uri="{BB962C8B-B14F-4D97-AF65-F5344CB8AC3E}">
        <p14:creationId xmlns:p14="http://schemas.microsoft.com/office/powerpoint/2010/main" val="3887899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6</a:t>
            </a:fld>
            <a:endParaRPr lang="en-US"/>
          </a:p>
        </p:txBody>
      </p:sp>
    </p:spTree>
    <p:extLst>
      <p:ext uri="{BB962C8B-B14F-4D97-AF65-F5344CB8AC3E}">
        <p14:creationId xmlns:p14="http://schemas.microsoft.com/office/powerpoint/2010/main" val="1802679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7</a:t>
            </a:fld>
            <a:endParaRPr lang="en-US"/>
          </a:p>
        </p:txBody>
      </p:sp>
    </p:spTree>
    <p:extLst>
      <p:ext uri="{BB962C8B-B14F-4D97-AF65-F5344CB8AC3E}">
        <p14:creationId xmlns:p14="http://schemas.microsoft.com/office/powerpoint/2010/main" val="22189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8</a:t>
            </a:fld>
            <a:endParaRPr lang="en-US"/>
          </a:p>
        </p:txBody>
      </p:sp>
    </p:spTree>
    <p:extLst>
      <p:ext uri="{BB962C8B-B14F-4D97-AF65-F5344CB8AC3E}">
        <p14:creationId xmlns:p14="http://schemas.microsoft.com/office/powerpoint/2010/main" val="3776433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9</a:t>
            </a:fld>
            <a:endParaRPr lang="en-US"/>
          </a:p>
        </p:txBody>
      </p:sp>
    </p:spTree>
    <p:extLst>
      <p:ext uri="{BB962C8B-B14F-4D97-AF65-F5344CB8AC3E}">
        <p14:creationId xmlns:p14="http://schemas.microsoft.com/office/powerpoint/2010/main" val="2074247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DRAFT</a:t>
            </a:r>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428639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fld id="{ADA423D0-2D3C-4C78-B992-3F03F3B8EB3D}" type="datetime1">
              <a:rPr lang="en-US" smtClean="0"/>
              <a:t>10/26/2021</a:t>
            </a:fld>
            <a:endParaRPr lang="en-US"/>
          </a:p>
        </p:txBody>
      </p:sp>
      <p:sp>
        <p:nvSpPr>
          <p:cNvPr id="5" name="Footer Placeholder 4"/>
          <p:cNvSpPr>
            <a:spLocks noGrp="1"/>
          </p:cNvSpPr>
          <p:nvPr>
            <p:ph type="ftr" sz="quarter" idx="11"/>
          </p:nvPr>
        </p:nvSpPr>
        <p:spPr/>
        <p:txBody>
          <a:bodyPr/>
          <a:lstStyle/>
          <a:p>
            <a:r>
              <a:rPr lang="en-US"/>
              <a:t>DRAFT</a:t>
            </a:r>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20302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fld id="{E6862B23-57F0-4110-BAB6-7B3398BD4F33}" type="datetime1">
              <a:rPr lang="en-US" smtClean="0"/>
              <a:t>10/26/2021</a:t>
            </a:fld>
            <a:endParaRPr lang="en-US"/>
          </a:p>
        </p:txBody>
      </p:sp>
      <p:sp>
        <p:nvSpPr>
          <p:cNvPr id="5" name="Footer Placeholder 4"/>
          <p:cNvSpPr>
            <a:spLocks noGrp="1"/>
          </p:cNvSpPr>
          <p:nvPr>
            <p:ph type="ftr" sz="quarter" idx="11"/>
          </p:nvPr>
        </p:nvSpPr>
        <p:spPr/>
        <p:txBody>
          <a:bodyPr/>
          <a:lstStyle/>
          <a:p>
            <a:r>
              <a:rPr lang="en-US"/>
              <a:t>DRAFT</a:t>
            </a:r>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25711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fld id="{6E907A3A-428A-4057-8E5B-5054542543C0}" type="datetime1">
              <a:rPr lang="en-US" smtClean="0"/>
              <a:t>10/26/2021</a:t>
            </a:fld>
            <a:endParaRPr lang="en-US"/>
          </a:p>
        </p:txBody>
      </p:sp>
      <p:sp>
        <p:nvSpPr>
          <p:cNvPr id="5" name="Footer Placeholder 4"/>
          <p:cNvSpPr>
            <a:spLocks noGrp="1"/>
          </p:cNvSpPr>
          <p:nvPr>
            <p:ph type="ftr" sz="quarter" idx="11"/>
          </p:nvPr>
        </p:nvSpPr>
        <p:spPr/>
        <p:txBody>
          <a:bodyPr/>
          <a:lstStyle/>
          <a:p>
            <a:r>
              <a:rPr lang="en-US"/>
              <a:t>DRAFT</a:t>
            </a:r>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83500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fld id="{AD4C3DED-0D1E-4734-B815-901ABEF6E60D}" type="datetime1">
              <a:rPr lang="en-US" smtClean="0"/>
              <a:t>10/26/2021</a:t>
            </a:fld>
            <a:endParaRPr lang="en-US"/>
          </a:p>
        </p:txBody>
      </p:sp>
      <p:sp>
        <p:nvSpPr>
          <p:cNvPr id="5" name="Footer Placeholder 4"/>
          <p:cNvSpPr>
            <a:spLocks noGrp="1"/>
          </p:cNvSpPr>
          <p:nvPr>
            <p:ph type="ftr" sz="quarter" idx="11"/>
          </p:nvPr>
        </p:nvSpPr>
        <p:spPr/>
        <p:txBody>
          <a:bodyPr/>
          <a:lstStyle/>
          <a:p>
            <a:r>
              <a:rPr lang="en-US"/>
              <a:t>DRAFT</a:t>
            </a:r>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35010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fld id="{D780C819-23AC-4DE8-9CD5-664BAC0CC398}" type="datetime1">
              <a:rPr lang="en-US" smtClean="0"/>
              <a:t>10/26/2021</a:t>
            </a:fld>
            <a:endParaRPr lang="en-US"/>
          </a:p>
        </p:txBody>
      </p:sp>
      <p:sp>
        <p:nvSpPr>
          <p:cNvPr id="6" name="Footer Placeholder 5"/>
          <p:cNvSpPr>
            <a:spLocks noGrp="1"/>
          </p:cNvSpPr>
          <p:nvPr>
            <p:ph type="ftr" sz="quarter" idx="11"/>
          </p:nvPr>
        </p:nvSpPr>
        <p:spPr/>
        <p:txBody>
          <a:bodyPr/>
          <a:lstStyle/>
          <a:p>
            <a:r>
              <a:rPr lang="en-US"/>
              <a:t>DRAFT</a:t>
            </a:r>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68667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438400" y="6319447"/>
            <a:ext cx="2743200" cy="365125"/>
          </a:xfrm>
          <a:prstGeom prst="rect">
            <a:avLst/>
          </a:prstGeom>
        </p:spPr>
        <p:txBody>
          <a:bodyPr/>
          <a:lstStyle/>
          <a:p>
            <a:fld id="{D1FBED74-FF52-4320-AC91-2C402F1A598F}" type="datetime1">
              <a:rPr lang="en-US" smtClean="0"/>
              <a:t>10/26/2021</a:t>
            </a:fld>
            <a:endParaRPr lang="en-US"/>
          </a:p>
        </p:txBody>
      </p:sp>
      <p:sp>
        <p:nvSpPr>
          <p:cNvPr id="8" name="Footer Placeholder 7"/>
          <p:cNvSpPr>
            <a:spLocks noGrp="1"/>
          </p:cNvSpPr>
          <p:nvPr>
            <p:ph type="ftr" sz="quarter" idx="11"/>
          </p:nvPr>
        </p:nvSpPr>
        <p:spPr/>
        <p:txBody>
          <a:bodyPr/>
          <a:lstStyle/>
          <a:p>
            <a:r>
              <a:rPr lang="en-US"/>
              <a:t>DRAFT</a:t>
            </a:r>
          </a:p>
        </p:txBody>
      </p:sp>
      <p:sp>
        <p:nvSpPr>
          <p:cNvPr id="9" name="Slide Number Placeholder 8"/>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59955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2438400" y="6319447"/>
            <a:ext cx="2743200" cy="365125"/>
          </a:xfrm>
          <a:prstGeom prst="rect">
            <a:avLst/>
          </a:prstGeom>
        </p:spPr>
        <p:txBody>
          <a:bodyPr/>
          <a:lstStyle/>
          <a:p>
            <a:fld id="{8C8BA0C8-67EF-4413-B8EE-222975E5A96E}" type="datetime1">
              <a:rPr lang="en-US" smtClean="0"/>
              <a:t>10/26/2021</a:t>
            </a:fld>
            <a:endParaRPr lang="en-US"/>
          </a:p>
        </p:txBody>
      </p:sp>
      <p:sp>
        <p:nvSpPr>
          <p:cNvPr id="4" name="Footer Placeholder 3"/>
          <p:cNvSpPr>
            <a:spLocks noGrp="1"/>
          </p:cNvSpPr>
          <p:nvPr>
            <p:ph type="ftr" sz="quarter" idx="11"/>
          </p:nvPr>
        </p:nvSpPr>
        <p:spPr/>
        <p:txBody>
          <a:bodyPr/>
          <a:lstStyle/>
          <a:p>
            <a:r>
              <a:rPr lang="en-US"/>
              <a:t>DRAFT</a:t>
            </a:r>
          </a:p>
        </p:txBody>
      </p:sp>
      <p:sp>
        <p:nvSpPr>
          <p:cNvPr id="5" name="Slide Number Placeholder 4"/>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03069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438400" y="6319447"/>
            <a:ext cx="2743200" cy="365125"/>
          </a:xfrm>
          <a:prstGeom prst="rect">
            <a:avLst/>
          </a:prstGeom>
        </p:spPr>
        <p:txBody>
          <a:bodyPr/>
          <a:lstStyle/>
          <a:p>
            <a:fld id="{0AFBE998-E17A-44C8-A788-BD57692AEBF0}" type="datetime1">
              <a:rPr lang="en-US" smtClean="0"/>
              <a:t>10/26/2021</a:t>
            </a:fld>
            <a:endParaRPr lang="en-US"/>
          </a:p>
        </p:txBody>
      </p:sp>
      <p:sp>
        <p:nvSpPr>
          <p:cNvPr id="3" name="Footer Placeholder 2"/>
          <p:cNvSpPr>
            <a:spLocks noGrp="1"/>
          </p:cNvSpPr>
          <p:nvPr>
            <p:ph type="ftr" sz="quarter" idx="11"/>
          </p:nvPr>
        </p:nvSpPr>
        <p:spPr/>
        <p:txBody>
          <a:bodyPr/>
          <a:lstStyle/>
          <a:p>
            <a:r>
              <a:rPr lang="en-US"/>
              <a:t>DRAFT</a:t>
            </a:r>
          </a:p>
        </p:txBody>
      </p:sp>
      <p:sp>
        <p:nvSpPr>
          <p:cNvPr id="4" name="Slide Number Placeholder 3"/>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64034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fld id="{96CAC5A4-442B-4535-B9B5-C81AE8A1F975}" type="datetime1">
              <a:rPr lang="en-US" smtClean="0"/>
              <a:t>10/26/2021</a:t>
            </a:fld>
            <a:endParaRPr lang="en-US"/>
          </a:p>
        </p:txBody>
      </p:sp>
      <p:sp>
        <p:nvSpPr>
          <p:cNvPr id="6" name="Footer Placeholder 5"/>
          <p:cNvSpPr>
            <a:spLocks noGrp="1"/>
          </p:cNvSpPr>
          <p:nvPr>
            <p:ph type="ftr" sz="quarter" idx="11"/>
          </p:nvPr>
        </p:nvSpPr>
        <p:spPr/>
        <p:txBody>
          <a:bodyPr/>
          <a:lstStyle/>
          <a:p>
            <a:r>
              <a:rPr lang="en-US"/>
              <a:t>DRAFT</a:t>
            </a:r>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82912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fld id="{5ACCE58D-561D-4B0C-8DE8-2680ED3B4B8F}" type="datetime1">
              <a:rPr lang="en-US" smtClean="0"/>
              <a:t>10/26/2021</a:t>
            </a:fld>
            <a:endParaRPr lang="en-US"/>
          </a:p>
        </p:txBody>
      </p:sp>
      <p:sp>
        <p:nvSpPr>
          <p:cNvPr id="6" name="Footer Placeholder 5"/>
          <p:cNvSpPr>
            <a:spLocks noGrp="1"/>
          </p:cNvSpPr>
          <p:nvPr>
            <p:ph type="ftr" sz="quarter" idx="11"/>
          </p:nvPr>
        </p:nvSpPr>
        <p:spPr/>
        <p:txBody>
          <a:bodyPr/>
          <a:lstStyle/>
          <a:p>
            <a:r>
              <a:rPr lang="en-US"/>
              <a:t>DRAFT</a:t>
            </a:r>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19473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DRAFT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3ECC8-719A-498E-B101-491B6A35558E}" type="slidenum">
              <a:rPr lang="en-US" smtClean="0"/>
              <a:t>‹#›</a:t>
            </a:fld>
            <a:endParaRPr lang="en-US"/>
          </a:p>
        </p:txBody>
      </p:sp>
      <p:pic>
        <p:nvPicPr>
          <p:cNvPr id="8" name="Picture 7"/>
          <p:cNvPicPr>
            <a:picLocks noSelect="1"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5325" y="5796743"/>
            <a:ext cx="1810669" cy="1030313"/>
          </a:xfrm>
          <a:prstGeom prst="rect">
            <a:avLst/>
          </a:prstGeom>
        </p:spPr>
      </p:pic>
    </p:spTree>
    <p:extLst>
      <p:ext uri="{BB962C8B-B14F-4D97-AF65-F5344CB8AC3E}">
        <p14:creationId xmlns:p14="http://schemas.microsoft.com/office/powerpoint/2010/main" val="2338593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Michael.Castro@census.gov"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www.census.gov/scraping" TargetMode="External"/><Relationship Id="rId5" Type="http://schemas.openxmlformats.org/officeDocument/2006/relationships/hyperlink" Target="mailto:sumit.khaneja@census.gov" TargetMode="External"/><Relationship Id="rId4" Type="http://schemas.openxmlformats.org/officeDocument/2006/relationships/hyperlink" Target="mailto:Anup.Mathur@census.gov"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ons.gov.uk/aboutus/transparencyandgovernance/datastrategy/datapolicies/webscrapingpolic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gsa.gov/blog/2021/07/07/gsa-future-focus-web-scraping" TargetMode="External"/><Relationship Id="rId4" Type="http://schemas.openxmlformats.org/officeDocument/2006/relationships/hyperlink" Target="https://www.statcan.gc.ca/en/our-data/where/web-scrapin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2.census.gov/foia/ds_policies/ds026.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710B-037C-4968-B5E5-31224A263915}"/>
              </a:ext>
            </a:extLst>
          </p:cNvPr>
          <p:cNvSpPr>
            <a:spLocks noGrp="1"/>
          </p:cNvSpPr>
          <p:nvPr>
            <p:ph type="ctrTitle"/>
          </p:nvPr>
        </p:nvSpPr>
        <p:spPr/>
        <p:txBody>
          <a:bodyPr>
            <a:normAutofit fontScale="90000"/>
          </a:bodyPr>
          <a:lstStyle/>
          <a:p>
            <a:r>
              <a:rPr lang="en-US" b="0" i="0" dirty="0">
                <a:solidFill>
                  <a:srgbClr val="000000"/>
                </a:solidFill>
                <a:effectLst/>
                <a:latin typeface="Arial" panose="020B0604020202020204" pitchFamily="34" charset="0"/>
              </a:rPr>
              <a:t>Automated Collection of Publicly Available </a:t>
            </a:r>
            <a:r>
              <a:rPr lang="en-US" dirty="0">
                <a:solidFill>
                  <a:srgbClr val="000000"/>
                </a:solidFill>
                <a:latin typeface="Arial" panose="020B0604020202020204" pitchFamily="34" charset="0"/>
              </a:rPr>
              <a:t>D</a:t>
            </a:r>
            <a:r>
              <a:rPr lang="en-US" b="0" i="0" dirty="0">
                <a:solidFill>
                  <a:srgbClr val="000000"/>
                </a:solidFill>
                <a:effectLst/>
                <a:latin typeface="Arial" panose="020B0604020202020204" pitchFamily="34" charset="0"/>
              </a:rPr>
              <a:t>ata </a:t>
            </a:r>
            <a:r>
              <a:rPr lang="en-US" dirty="0">
                <a:solidFill>
                  <a:srgbClr val="000000"/>
                </a:solidFill>
                <a:latin typeface="Arial" panose="020B0604020202020204" pitchFamily="34" charset="0"/>
              </a:rPr>
              <a:t>F</a:t>
            </a:r>
            <a:r>
              <a:rPr lang="en-US" b="0" i="0" dirty="0">
                <a:solidFill>
                  <a:srgbClr val="000000"/>
                </a:solidFill>
                <a:effectLst/>
                <a:latin typeface="Arial" panose="020B0604020202020204" pitchFamily="34" charset="0"/>
              </a:rPr>
              <a:t>rom the Internet</a:t>
            </a:r>
            <a:endParaRPr lang="en-US" dirty="0"/>
          </a:p>
        </p:txBody>
      </p:sp>
      <p:sp>
        <p:nvSpPr>
          <p:cNvPr id="3" name="Subtitle 2">
            <a:extLst>
              <a:ext uri="{FF2B5EF4-FFF2-40B4-BE49-F238E27FC236}">
                <a16:creationId xmlns:a16="http://schemas.microsoft.com/office/drawing/2014/main" id="{F9D0A39D-9BF1-4374-A123-2AB0A40D0A82}"/>
              </a:ext>
            </a:extLst>
          </p:cNvPr>
          <p:cNvSpPr>
            <a:spLocks noGrp="1"/>
          </p:cNvSpPr>
          <p:nvPr>
            <p:ph type="subTitle" idx="1"/>
          </p:nvPr>
        </p:nvSpPr>
        <p:spPr>
          <a:xfrm>
            <a:off x="1524000" y="3602038"/>
            <a:ext cx="9144000" cy="2547092"/>
          </a:xfrm>
        </p:spPr>
        <p:txBody>
          <a:bodyPr>
            <a:normAutofit fontScale="92500"/>
          </a:bodyPr>
          <a:lstStyle/>
          <a:p>
            <a:r>
              <a:rPr lang="en-US" dirty="0"/>
              <a:t>Mike Castro, Sumit Khaneja, Anup Mathur</a:t>
            </a:r>
          </a:p>
          <a:p>
            <a:r>
              <a:rPr lang="en-US" dirty="0"/>
              <a:t>U.S. Census Bureau</a:t>
            </a:r>
          </a:p>
          <a:p>
            <a:endParaRPr lang="en-US" dirty="0"/>
          </a:p>
          <a:p>
            <a:endParaRPr lang="en-US" dirty="0"/>
          </a:p>
          <a:p>
            <a:r>
              <a:rPr lang="en-US" dirty="0"/>
              <a:t>Disclaimer – Any opinions expressed during this presentation are those of the authors and do not necessarily reflect the position of the Census Bureau</a:t>
            </a:r>
          </a:p>
        </p:txBody>
      </p:sp>
      <p:sp>
        <p:nvSpPr>
          <p:cNvPr id="4" name="Slide Number Placeholder 3">
            <a:extLst>
              <a:ext uri="{FF2B5EF4-FFF2-40B4-BE49-F238E27FC236}">
                <a16:creationId xmlns:a16="http://schemas.microsoft.com/office/drawing/2014/main" id="{60585A9B-91B4-4189-99C9-FD378FFCDF28}"/>
              </a:ext>
            </a:extLst>
          </p:cNvPr>
          <p:cNvSpPr>
            <a:spLocks noGrp="1"/>
          </p:cNvSpPr>
          <p:nvPr>
            <p:ph type="sldNum" sz="quarter" idx="12"/>
          </p:nvPr>
        </p:nvSpPr>
        <p:spPr/>
        <p:txBody>
          <a:bodyPr/>
          <a:lstStyle/>
          <a:p>
            <a:fld id="{FC63ECC8-719A-498E-B101-491B6A35558E}" type="slidenum">
              <a:rPr lang="en-US" smtClean="0"/>
              <a:t>1</a:t>
            </a:fld>
            <a:endParaRPr lang="en-US"/>
          </a:p>
        </p:txBody>
      </p:sp>
    </p:spTree>
    <p:extLst>
      <p:ext uri="{BB962C8B-B14F-4D97-AF65-F5344CB8AC3E}">
        <p14:creationId xmlns:p14="http://schemas.microsoft.com/office/powerpoint/2010/main" val="2313924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1D8C-CAB5-45F8-A7E2-8F6B3EAE0225}"/>
              </a:ext>
            </a:extLst>
          </p:cNvPr>
          <p:cNvSpPr>
            <a:spLocks noGrp="1"/>
          </p:cNvSpPr>
          <p:nvPr>
            <p:ph type="title"/>
          </p:nvPr>
        </p:nvSpPr>
        <p:spPr/>
        <p:txBody>
          <a:bodyPr/>
          <a:lstStyle/>
          <a:p>
            <a:r>
              <a:rPr lang="en-US" dirty="0"/>
              <a:t>Project Review Criteria</a:t>
            </a:r>
          </a:p>
        </p:txBody>
      </p:sp>
      <p:sp>
        <p:nvSpPr>
          <p:cNvPr id="6" name="Slide Number Placeholder 5">
            <a:extLst>
              <a:ext uri="{FF2B5EF4-FFF2-40B4-BE49-F238E27FC236}">
                <a16:creationId xmlns:a16="http://schemas.microsoft.com/office/drawing/2014/main" id="{D52BCC6D-0C07-4045-A4C0-3FF7559965D7}"/>
              </a:ext>
            </a:extLst>
          </p:cNvPr>
          <p:cNvSpPr>
            <a:spLocks noGrp="1"/>
          </p:cNvSpPr>
          <p:nvPr>
            <p:ph type="sldNum" sz="quarter" idx="12"/>
          </p:nvPr>
        </p:nvSpPr>
        <p:spPr/>
        <p:txBody>
          <a:bodyPr/>
          <a:lstStyle/>
          <a:p>
            <a:fld id="{FC63ECC8-719A-498E-B101-491B6A35558E}" type="slidenum">
              <a:rPr lang="en-US" smtClean="0"/>
              <a:t>10</a:t>
            </a:fld>
            <a:endParaRPr lang="en-US"/>
          </a:p>
        </p:txBody>
      </p:sp>
      <p:sp>
        <p:nvSpPr>
          <p:cNvPr id="8" name="Content Placeholder 7">
            <a:extLst>
              <a:ext uri="{FF2B5EF4-FFF2-40B4-BE49-F238E27FC236}">
                <a16:creationId xmlns:a16="http://schemas.microsoft.com/office/drawing/2014/main" id="{D921D1CC-E176-413E-A8AE-AF8867D34A91}"/>
              </a:ext>
            </a:extLst>
          </p:cNvPr>
          <p:cNvSpPr>
            <a:spLocks noGrp="1"/>
          </p:cNvSpPr>
          <p:nvPr>
            <p:ph idx="1"/>
          </p:nvPr>
        </p:nvSpPr>
        <p:spPr>
          <a:xfrm>
            <a:off x="838200" y="1471062"/>
            <a:ext cx="10515600" cy="4351338"/>
          </a:xfrm>
        </p:spPr>
        <p:txBody>
          <a:bodyPr>
            <a:normAutofit/>
          </a:bodyPr>
          <a:lstStyle/>
          <a:p>
            <a:pPr marL="0" marR="0" indent="0">
              <a:lnSpc>
                <a:spcPct val="107000"/>
              </a:lnSpc>
              <a:spcBef>
                <a:spcPts val="0"/>
              </a:spcBef>
              <a:spcAft>
                <a:spcPts val="800"/>
              </a:spcAft>
              <a:buNone/>
            </a:pPr>
            <a:endParaRPr lang="en-US" b="1" u="sng" dirty="0">
              <a:effectLst/>
            </a:endParaRPr>
          </a:p>
          <a:p>
            <a:pPr marL="0" marR="0" indent="0">
              <a:lnSpc>
                <a:spcPct val="107000"/>
              </a:lnSpc>
              <a:spcBef>
                <a:spcPts val="0"/>
              </a:spcBef>
              <a:spcAft>
                <a:spcPts val="800"/>
              </a:spcAft>
              <a:buNone/>
            </a:pPr>
            <a:r>
              <a:rPr lang="en-US" b="1" u="sng" dirty="0">
                <a:effectLst/>
              </a:rPr>
              <a:t>4 Major Categories:</a:t>
            </a:r>
            <a:endParaRPr lang="en-US" dirty="0"/>
          </a:p>
          <a:p>
            <a:pPr>
              <a:lnSpc>
                <a:spcPct val="107000"/>
              </a:lnSpc>
              <a:spcBef>
                <a:spcPts val="0"/>
              </a:spcBef>
              <a:spcAft>
                <a:spcPts val="800"/>
              </a:spcAft>
            </a:pPr>
            <a:r>
              <a:rPr lang="en-US" dirty="0">
                <a:effectLst/>
              </a:rPr>
              <a:t>Privacy Rights of the Respondent </a:t>
            </a:r>
          </a:p>
          <a:p>
            <a:pPr>
              <a:lnSpc>
                <a:spcPct val="107000"/>
              </a:lnSpc>
              <a:spcBef>
                <a:spcPts val="0"/>
              </a:spcBef>
              <a:spcAft>
                <a:spcPts val="800"/>
              </a:spcAft>
            </a:pPr>
            <a:r>
              <a:rPr lang="en-US" dirty="0">
                <a:effectLst/>
              </a:rPr>
              <a:t>Rights of the Provider</a:t>
            </a:r>
          </a:p>
          <a:p>
            <a:pPr>
              <a:lnSpc>
                <a:spcPct val="107000"/>
              </a:lnSpc>
              <a:spcBef>
                <a:spcPts val="0"/>
              </a:spcBef>
              <a:spcAft>
                <a:spcPts val="800"/>
              </a:spcAft>
            </a:pPr>
            <a:r>
              <a:rPr lang="en-US" dirty="0">
                <a:effectLst/>
              </a:rPr>
              <a:t>Protection of Confidential Information</a:t>
            </a:r>
          </a:p>
          <a:p>
            <a:pPr>
              <a:lnSpc>
                <a:spcPct val="107000"/>
              </a:lnSpc>
              <a:spcBef>
                <a:spcPts val="0"/>
              </a:spcBef>
              <a:spcAft>
                <a:spcPts val="800"/>
              </a:spcAft>
            </a:pPr>
            <a:r>
              <a:rPr lang="en-US" dirty="0">
                <a:effectLst/>
              </a:rPr>
              <a:t>Policy and Sensitivity Considerations</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1660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52BCC6D-0C07-4045-A4C0-3FF7559965D7}"/>
              </a:ext>
            </a:extLst>
          </p:cNvPr>
          <p:cNvSpPr>
            <a:spLocks noGrp="1"/>
          </p:cNvSpPr>
          <p:nvPr>
            <p:ph type="sldNum" sz="quarter" idx="12"/>
          </p:nvPr>
        </p:nvSpPr>
        <p:spPr/>
        <p:txBody>
          <a:bodyPr/>
          <a:lstStyle/>
          <a:p>
            <a:fld id="{FC63ECC8-719A-498E-B101-491B6A35558E}" type="slidenum">
              <a:rPr lang="en-US" smtClean="0"/>
              <a:t>11</a:t>
            </a:fld>
            <a:endParaRPr lang="en-US"/>
          </a:p>
        </p:txBody>
      </p:sp>
      <p:sp>
        <p:nvSpPr>
          <p:cNvPr id="8" name="Content Placeholder 7">
            <a:extLst>
              <a:ext uri="{FF2B5EF4-FFF2-40B4-BE49-F238E27FC236}">
                <a16:creationId xmlns:a16="http://schemas.microsoft.com/office/drawing/2014/main" id="{CC97EF68-ACF3-425D-A30C-833D927EB89F}"/>
              </a:ext>
            </a:extLst>
          </p:cNvPr>
          <p:cNvSpPr>
            <a:spLocks noGrp="1"/>
          </p:cNvSpPr>
          <p:nvPr>
            <p:ph idx="1"/>
          </p:nvPr>
        </p:nvSpPr>
        <p:spPr>
          <a:xfrm>
            <a:off x="762699" y="1498454"/>
            <a:ext cx="10515600" cy="4351338"/>
          </a:xfrm>
        </p:spPr>
        <p:txBody>
          <a:bodyPr>
            <a:normAutofit fontScale="92500" lnSpcReduction="20000"/>
          </a:bodyPr>
          <a:lstStyle/>
          <a:p>
            <a:r>
              <a:rPr lang="en-US" dirty="0">
                <a:effectLst/>
              </a:rPr>
              <a:t>Is the information we’re collecting publicly available?</a:t>
            </a:r>
          </a:p>
          <a:p>
            <a:pPr lvl="1"/>
            <a:r>
              <a:rPr lang="en-US" b="1" dirty="0">
                <a:effectLst/>
              </a:rPr>
              <a:t>Publicly Available Information </a:t>
            </a:r>
            <a:r>
              <a:rPr lang="en-US" dirty="0">
                <a:effectLst/>
              </a:rPr>
              <a:t>- Data that the Census Bureau can collect and use to support its mission without purchase or entering into of an agreement, and without violation of any applicable access rules, terms of use, or intellectual property rights.</a:t>
            </a:r>
          </a:p>
          <a:p>
            <a:r>
              <a:rPr lang="en-US" dirty="0"/>
              <a:t>Were the target data </a:t>
            </a:r>
            <a:r>
              <a:rPr lang="en-US" dirty="0">
                <a:effectLst/>
              </a:rPr>
              <a:t>made public in a way that is unintentional, illegal, unethical, or contrary to the wishes of the respondent? (don’t scrape a data breach!)</a:t>
            </a:r>
          </a:p>
          <a:p>
            <a:r>
              <a:rPr lang="en-US" dirty="0">
                <a:effectLst/>
              </a:rPr>
              <a:t>If the project involves the collection of non-public information (involves logging in), is the informed consent obtained by the data provider appropriate, obtained from the correct respondent or representative of the respondent, and does it sufficiently protect the agency from liability?</a:t>
            </a:r>
          </a:p>
          <a:p>
            <a:r>
              <a:rPr lang="en-US" dirty="0">
                <a:effectLst/>
              </a:rPr>
              <a:t>Do the proposed methods sufficiently limit or ideally eliminate the collection of data that is not essential to the research or stated objectives of the project? </a:t>
            </a:r>
          </a:p>
        </p:txBody>
      </p:sp>
      <p:sp>
        <p:nvSpPr>
          <p:cNvPr id="10" name="Title 9">
            <a:extLst>
              <a:ext uri="{FF2B5EF4-FFF2-40B4-BE49-F238E27FC236}">
                <a16:creationId xmlns:a16="http://schemas.microsoft.com/office/drawing/2014/main" id="{4FE37ACF-CE57-4F91-ACC7-B52F00E83A4B}"/>
              </a:ext>
            </a:extLst>
          </p:cNvPr>
          <p:cNvSpPr>
            <a:spLocks noGrp="1"/>
          </p:cNvSpPr>
          <p:nvPr>
            <p:ph type="title"/>
          </p:nvPr>
        </p:nvSpPr>
        <p:spPr/>
        <p:txBody>
          <a:bodyPr/>
          <a:lstStyle/>
          <a:p>
            <a:r>
              <a:rPr lang="en-US" dirty="0"/>
              <a:t>Privacy Rights of the Respondent </a:t>
            </a:r>
          </a:p>
        </p:txBody>
      </p:sp>
    </p:spTree>
    <p:extLst>
      <p:ext uri="{BB962C8B-B14F-4D97-AF65-F5344CB8AC3E}">
        <p14:creationId xmlns:p14="http://schemas.microsoft.com/office/powerpoint/2010/main" val="2294987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7E4C-D5E6-4814-AA7F-D384C7C5CAB2}"/>
              </a:ext>
            </a:extLst>
          </p:cNvPr>
          <p:cNvSpPr>
            <a:spLocks noGrp="1"/>
          </p:cNvSpPr>
          <p:nvPr>
            <p:ph type="title"/>
          </p:nvPr>
        </p:nvSpPr>
        <p:spPr/>
        <p:txBody>
          <a:bodyPr/>
          <a:lstStyle/>
          <a:p>
            <a:r>
              <a:rPr lang="en-US" dirty="0"/>
              <a:t>Privacy Rights of the Respondent</a:t>
            </a:r>
          </a:p>
        </p:txBody>
      </p:sp>
      <p:sp>
        <p:nvSpPr>
          <p:cNvPr id="3" name="Content Placeholder 2">
            <a:extLst>
              <a:ext uri="{FF2B5EF4-FFF2-40B4-BE49-F238E27FC236}">
                <a16:creationId xmlns:a16="http://schemas.microsoft.com/office/drawing/2014/main" id="{98E9B35E-C93F-49A7-9DD8-61F00FB335F1}"/>
              </a:ext>
            </a:extLst>
          </p:cNvPr>
          <p:cNvSpPr>
            <a:spLocks noGrp="1"/>
          </p:cNvSpPr>
          <p:nvPr>
            <p:ph idx="1"/>
          </p:nvPr>
        </p:nvSpPr>
        <p:spPr>
          <a:xfrm>
            <a:off x="838200" y="1606550"/>
            <a:ext cx="10515600" cy="4351338"/>
          </a:xfrm>
        </p:spPr>
        <p:txBody>
          <a:bodyPr>
            <a:normAutofit/>
          </a:bodyPr>
          <a:lstStyle/>
          <a:p>
            <a:r>
              <a:rPr lang="en-US" dirty="0">
                <a:effectLst/>
              </a:rPr>
              <a:t>Is there a plan in place to account for and dispose of non-relevant data that is consistent with the sensitivity of the data collected (e.g. Personally Identifiable Information or Business Identifiable Information) and applicable records schedules?</a:t>
            </a:r>
            <a:endParaRPr lang="en-US" dirty="0"/>
          </a:p>
          <a:p>
            <a:r>
              <a:rPr lang="en-US" dirty="0"/>
              <a:t>Are we being sufficiently transparent with the public about the fact we’re scraping information about or from them?</a:t>
            </a:r>
          </a:p>
          <a:p>
            <a:pPr lvl="1"/>
            <a:r>
              <a:rPr lang="en-US" dirty="0"/>
              <a:t>Public facing privacy compliance documentation.</a:t>
            </a:r>
          </a:p>
          <a:p>
            <a:pPr lvl="1"/>
            <a:r>
              <a:rPr lang="en-US" dirty="0"/>
              <a:t>Census.gov/scraping – Currently under development.</a:t>
            </a:r>
          </a:p>
          <a:p>
            <a:r>
              <a:rPr lang="en-US" dirty="0"/>
              <a:t>Standardized user agent string to be left on all sites scraped Includes link to census.gov/scraping.</a:t>
            </a:r>
          </a:p>
        </p:txBody>
      </p:sp>
      <p:sp>
        <p:nvSpPr>
          <p:cNvPr id="6" name="Slide Number Placeholder 5">
            <a:extLst>
              <a:ext uri="{FF2B5EF4-FFF2-40B4-BE49-F238E27FC236}">
                <a16:creationId xmlns:a16="http://schemas.microsoft.com/office/drawing/2014/main" id="{0DB70D25-3DA5-4F8F-9DE6-A3478042E763}"/>
              </a:ext>
            </a:extLst>
          </p:cNvPr>
          <p:cNvSpPr>
            <a:spLocks noGrp="1"/>
          </p:cNvSpPr>
          <p:nvPr>
            <p:ph type="sldNum" sz="quarter" idx="12"/>
          </p:nvPr>
        </p:nvSpPr>
        <p:spPr/>
        <p:txBody>
          <a:bodyPr/>
          <a:lstStyle/>
          <a:p>
            <a:fld id="{FC63ECC8-719A-498E-B101-491B6A35558E}" type="slidenum">
              <a:rPr lang="en-US" smtClean="0"/>
              <a:t>12</a:t>
            </a:fld>
            <a:endParaRPr lang="en-US"/>
          </a:p>
        </p:txBody>
      </p:sp>
    </p:spTree>
    <p:extLst>
      <p:ext uri="{BB962C8B-B14F-4D97-AF65-F5344CB8AC3E}">
        <p14:creationId xmlns:p14="http://schemas.microsoft.com/office/powerpoint/2010/main" val="4032135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FD952-E1D8-4B0D-AC0C-BA66CC7D6851}"/>
              </a:ext>
            </a:extLst>
          </p:cNvPr>
          <p:cNvSpPr>
            <a:spLocks noGrp="1"/>
          </p:cNvSpPr>
          <p:nvPr>
            <p:ph type="title"/>
          </p:nvPr>
        </p:nvSpPr>
        <p:spPr/>
        <p:txBody>
          <a:bodyPr/>
          <a:lstStyle/>
          <a:p>
            <a:r>
              <a:rPr lang="en-US" dirty="0"/>
              <a:t>Rights of the Provider</a:t>
            </a:r>
          </a:p>
        </p:txBody>
      </p:sp>
      <p:sp>
        <p:nvSpPr>
          <p:cNvPr id="3" name="Content Placeholder 2">
            <a:extLst>
              <a:ext uri="{FF2B5EF4-FFF2-40B4-BE49-F238E27FC236}">
                <a16:creationId xmlns:a16="http://schemas.microsoft.com/office/drawing/2014/main" id="{C653B44D-DC7C-4642-A2C9-8956BF270FA0}"/>
              </a:ext>
            </a:extLst>
          </p:cNvPr>
          <p:cNvSpPr>
            <a:spLocks noGrp="1"/>
          </p:cNvSpPr>
          <p:nvPr>
            <p:ph idx="1"/>
          </p:nvPr>
        </p:nvSpPr>
        <p:spPr>
          <a:xfrm>
            <a:off x="838200" y="1456509"/>
            <a:ext cx="10515600" cy="4440708"/>
          </a:xfrm>
        </p:spPr>
        <p:txBody>
          <a:bodyPr>
            <a:normAutofit fontScale="40000" lnSpcReduction="20000"/>
          </a:bodyPr>
          <a:lstStyle/>
          <a:p>
            <a:r>
              <a:rPr lang="en-US" sz="6000" dirty="0">
                <a:effectLst/>
              </a:rPr>
              <a:t>Will the project respect any restrictions imposed by the robot.txt file of a targeted website provided it is current or has been updated within 5 years from the date that the automated collection will take place?</a:t>
            </a:r>
          </a:p>
          <a:p>
            <a:r>
              <a:rPr lang="en-US" sz="6000" dirty="0">
                <a:effectLst/>
              </a:rPr>
              <a:t>Will the project take reasonable steps to locate and respect Terms of Use or Conditions of target websites? </a:t>
            </a:r>
          </a:p>
          <a:p>
            <a:pPr lvl="1"/>
            <a:r>
              <a:rPr lang="en-US" sz="4500" dirty="0"/>
              <a:t>Not standardized, often framed in legal terms</a:t>
            </a:r>
          </a:p>
          <a:p>
            <a:pPr lvl="2"/>
            <a:r>
              <a:rPr lang="en-US" sz="4500" dirty="0"/>
              <a:t>Generally, in place to protect the providers commercial interests, but no statute exempts us from respecting them.</a:t>
            </a:r>
          </a:p>
          <a:p>
            <a:pPr lvl="1"/>
            <a:r>
              <a:rPr lang="en-US" sz="4500" dirty="0"/>
              <a:t>Frequently conflict with robots.txt</a:t>
            </a:r>
            <a:endParaRPr lang="en-US" sz="4500" dirty="0">
              <a:effectLst/>
            </a:endParaRPr>
          </a:p>
          <a:p>
            <a:pPr lvl="1"/>
            <a:r>
              <a:rPr lang="en-US" sz="4500" dirty="0">
                <a:effectLst/>
              </a:rPr>
              <a:t>Risk-based decision based on the scope and nature of the collection</a:t>
            </a:r>
          </a:p>
          <a:p>
            <a:pPr lvl="2"/>
            <a:r>
              <a:rPr lang="en-US" sz="4500" dirty="0"/>
              <a:t>Manual review vs. machine learning/analysis</a:t>
            </a:r>
          </a:p>
          <a:p>
            <a:pPr lvl="2"/>
            <a:r>
              <a:rPr lang="en-US" sz="4500" dirty="0"/>
              <a:t>Example</a:t>
            </a:r>
          </a:p>
          <a:p>
            <a:pPr lvl="1"/>
            <a:r>
              <a:rPr lang="en-US" sz="4500" dirty="0">
                <a:effectLst/>
              </a:rPr>
              <a:t>API terms of use as well, or terms for account creation </a:t>
            </a:r>
          </a:p>
          <a:p>
            <a:r>
              <a:rPr lang="en-US" sz="6200" dirty="0">
                <a:effectLst/>
              </a:rPr>
              <a:t>Sometimes legal needs to review terms, and sometimes you may need to reach out to the provider for permission.</a:t>
            </a:r>
            <a:r>
              <a:rPr lang="en-US" dirty="0">
                <a:effectLst/>
              </a:rPr>
              <a:t>	</a:t>
            </a:r>
            <a:endParaRPr lang="en-US" dirty="0"/>
          </a:p>
        </p:txBody>
      </p:sp>
      <p:sp>
        <p:nvSpPr>
          <p:cNvPr id="6" name="Slide Number Placeholder 5">
            <a:extLst>
              <a:ext uri="{FF2B5EF4-FFF2-40B4-BE49-F238E27FC236}">
                <a16:creationId xmlns:a16="http://schemas.microsoft.com/office/drawing/2014/main" id="{3AEB1A39-C3E2-46DB-BC3F-E503F0B2D27C}"/>
              </a:ext>
            </a:extLst>
          </p:cNvPr>
          <p:cNvSpPr>
            <a:spLocks noGrp="1"/>
          </p:cNvSpPr>
          <p:nvPr>
            <p:ph type="sldNum" sz="quarter" idx="12"/>
          </p:nvPr>
        </p:nvSpPr>
        <p:spPr/>
        <p:txBody>
          <a:bodyPr/>
          <a:lstStyle/>
          <a:p>
            <a:fld id="{FC63ECC8-719A-498E-B101-491B6A35558E}" type="slidenum">
              <a:rPr lang="en-US" smtClean="0"/>
              <a:t>13</a:t>
            </a:fld>
            <a:endParaRPr lang="en-US"/>
          </a:p>
        </p:txBody>
      </p:sp>
    </p:spTree>
    <p:extLst>
      <p:ext uri="{BB962C8B-B14F-4D97-AF65-F5344CB8AC3E}">
        <p14:creationId xmlns:p14="http://schemas.microsoft.com/office/powerpoint/2010/main" val="299661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FD952-E1D8-4B0D-AC0C-BA66CC7D6851}"/>
              </a:ext>
            </a:extLst>
          </p:cNvPr>
          <p:cNvSpPr>
            <a:spLocks noGrp="1"/>
          </p:cNvSpPr>
          <p:nvPr>
            <p:ph type="title"/>
          </p:nvPr>
        </p:nvSpPr>
        <p:spPr/>
        <p:txBody>
          <a:bodyPr/>
          <a:lstStyle/>
          <a:p>
            <a:r>
              <a:rPr lang="en-US" dirty="0"/>
              <a:t>Rights of the Provider</a:t>
            </a:r>
          </a:p>
        </p:txBody>
      </p:sp>
      <p:sp>
        <p:nvSpPr>
          <p:cNvPr id="3" name="Content Placeholder 2">
            <a:extLst>
              <a:ext uri="{FF2B5EF4-FFF2-40B4-BE49-F238E27FC236}">
                <a16:creationId xmlns:a16="http://schemas.microsoft.com/office/drawing/2014/main" id="{C653B44D-DC7C-4642-A2C9-8956BF270FA0}"/>
              </a:ext>
            </a:extLst>
          </p:cNvPr>
          <p:cNvSpPr>
            <a:spLocks noGrp="1"/>
          </p:cNvSpPr>
          <p:nvPr>
            <p:ph idx="1"/>
          </p:nvPr>
        </p:nvSpPr>
        <p:spPr>
          <a:xfrm>
            <a:off x="838200" y="1456509"/>
            <a:ext cx="10515600" cy="4214448"/>
          </a:xfrm>
        </p:spPr>
        <p:txBody>
          <a:bodyPr>
            <a:normAutofit/>
          </a:bodyPr>
          <a:lstStyle/>
          <a:p>
            <a:r>
              <a:rPr lang="en-US" sz="2600" dirty="0"/>
              <a:t>Will the project overburden the providers resources?</a:t>
            </a:r>
            <a:endParaRPr lang="en-US" sz="2600" dirty="0">
              <a:effectLst/>
            </a:endParaRPr>
          </a:p>
          <a:p>
            <a:pPr lvl="1"/>
            <a:r>
              <a:rPr lang="en-US" sz="2600" dirty="0">
                <a:effectLst/>
              </a:rPr>
              <a:t>Scrape off-peak hours, limit queries, etc.</a:t>
            </a:r>
          </a:p>
          <a:p>
            <a:pPr lvl="1"/>
            <a:r>
              <a:rPr lang="en-US" sz="2600" dirty="0">
                <a:effectLst/>
              </a:rPr>
              <a:t>Don’t attempt to subvert any limiters i.e. Captcha, “I’m not a robot,” IP Blocking.</a:t>
            </a:r>
          </a:p>
          <a:p>
            <a:pPr marL="0" indent="0">
              <a:buNone/>
            </a:pPr>
            <a:endParaRPr lang="en-US" dirty="0"/>
          </a:p>
        </p:txBody>
      </p:sp>
      <p:sp>
        <p:nvSpPr>
          <p:cNvPr id="6" name="Slide Number Placeholder 5">
            <a:extLst>
              <a:ext uri="{FF2B5EF4-FFF2-40B4-BE49-F238E27FC236}">
                <a16:creationId xmlns:a16="http://schemas.microsoft.com/office/drawing/2014/main" id="{3AEB1A39-C3E2-46DB-BC3F-E503F0B2D27C}"/>
              </a:ext>
            </a:extLst>
          </p:cNvPr>
          <p:cNvSpPr>
            <a:spLocks noGrp="1"/>
          </p:cNvSpPr>
          <p:nvPr>
            <p:ph type="sldNum" sz="quarter" idx="12"/>
          </p:nvPr>
        </p:nvSpPr>
        <p:spPr/>
        <p:txBody>
          <a:bodyPr/>
          <a:lstStyle/>
          <a:p>
            <a:fld id="{FC63ECC8-719A-498E-B101-491B6A35558E}" type="slidenum">
              <a:rPr lang="en-US" smtClean="0"/>
              <a:t>14</a:t>
            </a:fld>
            <a:endParaRPr lang="en-US"/>
          </a:p>
        </p:txBody>
      </p:sp>
    </p:spTree>
    <p:extLst>
      <p:ext uri="{BB962C8B-B14F-4D97-AF65-F5344CB8AC3E}">
        <p14:creationId xmlns:p14="http://schemas.microsoft.com/office/powerpoint/2010/main" val="2153944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68426-13E2-40C1-9419-67AA6A39A8F8}"/>
              </a:ext>
            </a:extLst>
          </p:cNvPr>
          <p:cNvSpPr>
            <a:spLocks noGrp="1"/>
          </p:cNvSpPr>
          <p:nvPr>
            <p:ph type="title"/>
          </p:nvPr>
        </p:nvSpPr>
        <p:spPr/>
        <p:txBody>
          <a:bodyPr/>
          <a:lstStyle/>
          <a:p>
            <a:r>
              <a:rPr lang="en-US" dirty="0"/>
              <a:t>Disclosure Considerations</a:t>
            </a:r>
          </a:p>
        </p:txBody>
      </p:sp>
      <p:sp>
        <p:nvSpPr>
          <p:cNvPr id="3" name="Content Placeholder 2">
            <a:extLst>
              <a:ext uri="{FF2B5EF4-FFF2-40B4-BE49-F238E27FC236}">
                <a16:creationId xmlns:a16="http://schemas.microsoft.com/office/drawing/2014/main" id="{EFADB950-1ECB-49AF-9613-1F21391E0C3A}"/>
              </a:ext>
            </a:extLst>
          </p:cNvPr>
          <p:cNvSpPr>
            <a:spLocks noGrp="1"/>
          </p:cNvSpPr>
          <p:nvPr>
            <p:ph idx="1"/>
          </p:nvPr>
        </p:nvSpPr>
        <p:spPr>
          <a:xfrm>
            <a:off x="838200" y="1464898"/>
            <a:ext cx="10515600" cy="4351338"/>
          </a:xfrm>
        </p:spPr>
        <p:txBody>
          <a:bodyPr>
            <a:normAutofit fontScale="92500" lnSpcReduction="20000"/>
          </a:bodyPr>
          <a:lstStyle/>
          <a:p>
            <a:r>
              <a:rPr lang="en-US" dirty="0"/>
              <a:t>Collection Authority Confers Confidentiality Protections.</a:t>
            </a:r>
          </a:p>
          <a:p>
            <a:pPr lvl="1"/>
            <a:r>
              <a:rPr lang="en-US" dirty="0"/>
              <a:t>Does not matter if the data are publicly available – Matters what the data are and why we are collecting them.</a:t>
            </a:r>
          </a:p>
          <a:p>
            <a:pPr lvl="1"/>
            <a:r>
              <a:rPr lang="en-US" dirty="0"/>
              <a:t>Data collected about individuals or establishments for a statistical purpose (our only legitimate reason for collecting such data) are subject to confidentiality and use restrictions at the point of collection.</a:t>
            </a:r>
          </a:p>
          <a:p>
            <a:pPr lvl="1"/>
            <a:r>
              <a:rPr lang="en-US" dirty="0"/>
              <a:t>Does not require comingling and no distinction for research v. production.</a:t>
            </a:r>
          </a:p>
          <a:p>
            <a:r>
              <a:rPr lang="en-US" dirty="0"/>
              <a:t>Collection must be a one-way street</a:t>
            </a:r>
          </a:p>
          <a:p>
            <a:pPr lvl="1"/>
            <a:r>
              <a:rPr lang="en-US" dirty="0"/>
              <a:t>Data ingest directly into a secure environment.</a:t>
            </a:r>
          </a:p>
          <a:p>
            <a:pPr lvl="1"/>
            <a:r>
              <a:rPr lang="en-US" dirty="0"/>
              <a:t>Ensure targeting doesn’t reveal confidential data.</a:t>
            </a:r>
          </a:p>
          <a:p>
            <a:pPr lvl="2"/>
            <a:r>
              <a:rPr lang="en-US" dirty="0"/>
              <a:t>Protecting your sample and respondents.</a:t>
            </a:r>
          </a:p>
          <a:p>
            <a:pPr lvl="2"/>
            <a:r>
              <a:rPr lang="en-US" dirty="0"/>
              <a:t>Seeding/Salting.</a:t>
            </a:r>
          </a:p>
          <a:p>
            <a:pPr lvl="3"/>
            <a:r>
              <a:rPr lang="en-US" dirty="0"/>
              <a:t>Injecting “noise” into your queries and then discarding afterward.</a:t>
            </a:r>
          </a:p>
          <a:p>
            <a:r>
              <a:rPr lang="en-US" dirty="0"/>
              <a:t>Disclosure Review Board (DRB) Review of Protocols.</a:t>
            </a:r>
          </a:p>
          <a:p>
            <a:pPr lvl="2"/>
            <a:endParaRPr lang="en-US" dirty="0"/>
          </a:p>
          <a:p>
            <a:pPr lvl="1"/>
            <a:endParaRPr lang="en-US" dirty="0"/>
          </a:p>
        </p:txBody>
      </p:sp>
      <p:sp>
        <p:nvSpPr>
          <p:cNvPr id="6" name="Slide Number Placeholder 5">
            <a:extLst>
              <a:ext uri="{FF2B5EF4-FFF2-40B4-BE49-F238E27FC236}">
                <a16:creationId xmlns:a16="http://schemas.microsoft.com/office/drawing/2014/main" id="{2CE4DA7C-1E8C-4528-ADB4-DFA0F79596FD}"/>
              </a:ext>
            </a:extLst>
          </p:cNvPr>
          <p:cNvSpPr>
            <a:spLocks noGrp="1"/>
          </p:cNvSpPr>
          <p:nvPr>
            <p:ph type="sldNum" sz="quarter" idx="12"/>
          </p:nvPr>
        </p:nvSpPr>
        <p:spPr/>
        <p:txBody>
          <a:bodyPr/>
          <a:lstStyle/>
          <a:p>
            <a:fld id="{FC63ECC8-719A-498E-B101-491B6A35558E}" type="slidenum">
              <a:rPr lang="en-US" smtClean="0"/>
              <a:t>15</a:t>
            </a:fld>
            <a:endParaRPr lang="en-US"/>
          </a:p>
        </p:txBody>
      </p:sp>
    </p:spTree>
    <p:extLst>
      <p:ext uri="{BB962C8B-B14F-4D97-AF65-F5344CB8AC3E}">
        <p14:creationId xmlns:p14="http://schemas.microsoft.com/office/powerpoint/2010/main" val="3281113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BA778-F78C-4B8E-924B-AA776F3997DD}"/>
              </a:ext>
            </a:extLst>
          </p:cNvPr>
          <p:cNvSpPr>
            <a:spLocks noGrp="1"/>
          </p:cNvSpPr>
          <p:nvPr>
            <p:ph type="title"/>
          </p:nvPr>
        </p:nvSpPr>
        <p:spPr/>
        <p:txBody>
          <a:bodyPr/>
          <a:lstStyle/>
          <a:p>
            <a:r>
              <a:rPr lang="en-US" dirty="0"/>
              <a:t>Other Policy Considerations</a:t>
            </a:r>
          </a:p>
        </p:txBody>
      </p:sp>
      <p:sp>
        <p:nvSpPr>
          <p:cNvPr id="3" name="Content Placeholder 2">
            <a:extLst>
              <a:ext uri="{FF2B5EF4-FFF2-40B4-BE49-F238E27FC236}">
                <a16:creationId xmlns:a16="http://schemas.microsoft.com/office/drawing/2014/main" id="{1C435786-5385-40F1-B856-1B78FC45EAC0}"/>
              </a:ext>
            </a:extLst>
          </p:cNvPr>
          <p:cNvSpPr>
            <a:spLocks noGrp="1"/>
          </p:cNvSpPr>
          <p:nvPr>
            <p:ph idx="1"/>
          </p:nvPr>
        </p:nvSpPr>
        <p:spPr/>
        <p:txBody>
          <a:bodyPr/>
          <a:lstStyle/>
          <a:p>
            <a:r>
              <a:rPr lang="en-US" dirty="0"/>
              <a:t>Is this project going to make the agency or Federal Government look bad?</a:t>
            </a:r>
          </a:p>
          <a:p>
            <a:r>
              <a:rPr lang="en-US" dirty="0"/>
              <a:t>Do we need to communicate with other stakeholders or oversight before we engage in the work?</a:t>
            </a:r>
          </a:p>
        </p:txBody>
      </p:sp>
      <p:sp>
        <p:nvSpPr>
          <p:cNvPr id="6" name="Slide Number Placeholder 5">
            <a:extLst>
              <a:ext uri="{FF2B5EF4-FFF2-40B4-BE49-F238E27FC236}">
                <a16:creationId xmlns:a16="http://schemas.microsoft.com/office/drawing/2014/main" id="{BCF68E53-BEDA-4914-BDA3-6F93D72E25F7}"/>
              </a:ext>
            </a:extLst>
          </p:cNvPr>
          <p:cNvSpPr>
            <a:spLocks noGrp="1"/>
          </p:cNvSpPr>
          <p:nvPr>
            <p:ph type="sldNum" sz="quarter" idx="12"/>
          </p:nvPr>
        </p:nvSpPr>
        <p:spPr/>
        <p:txBody>
          <a:bodyPr/>
          <a:lstStyle/>
          <a:p>
            <a:fld id="{FC63ECC8-719A-498E-B101-491B6A35558E}" type="slidenum">
              <a:rPr lang="en-US" smtClean="0"/>
              <a:t>16</a:t>
            </a:fld>
            <a:endParaRPr lang="en-US"/>
          </a:p>
        </p:txBody>
      </p:sp>
    </p:spTree>
    <p:extLst>
      <p:ext uri="{BB962C8B-B14F-4D97-AF65-F5344CB8AC3E}">
        <p14:creationId xmlns:p14="http://schemas.microsoft.com/office/powerpoint/2010/main" val="4237673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523D-81AF-491C-A8B6-B97EF85E7B04}"/>
              </a:ext>
            </a:extLst>
          </p:cNvPr>
          <p:cNvSpPr>
            <a:spLocks noGrp="1"/>
          </p:cNvSpPr>
          <p:nvPr>
            <p:ph type="title"/>
          </p:nvPr>
        </p:nvSpPr>
        <p:spPr/>
        <p:txBody>
          <a:bodyPr/>
          <a:lstStyle/>
          <a:p>
            <a:r>
              <a:rPr lang="en-US" dirty="0"/>
              <a:t>AIDCRB – Example Case Studies</a:t>
            </a:r>
          </a:p>
        </p:txBody>
      </p:sp>
      <p:sp>
        <p:nvSpPr>
          <p:cNvPr id="3" name="Content Placeholder 2">
            <a:extLst>
              <a:ext uri="{FF2B5EF4-FFF2-40B4-BE49-F238E27FC236}">
                <a16:creationId xmlns:a16="http://schemas.microsoft.com/office/drawing/2014/main" id="{54892BA9-82ED-49CE-B69C-690AD76E88B4}"/>
              </a:ext>
            </a:extLst>
          </p:cNvPr>
          <p:cNvSpPr>
            <a:spLocks noGrp="1"/>
          </p:cNvSpPr>
          <p:nvPr>
            <p:ph idx="1"/>
          </p:nvPr>
        </p:nvSpPr>
        <p:spPr>
          <a:xfrm>
            <a:off x="838200" y="1506130"/>
            <a:ext cx="10515600" cy="4351338"/>
          </a:xfrm>
        </p:spPr>
        <p:txBody>
          <a:bodyPr>
            <a:normAutofit fontScale="92500" lnSpcReduction="10000"/>
          </a:bodyPr>
          <a:lstStyle/>
          <a:p>
            <a:r>
              <a:rPr lang="en-US" dirty="0"/>
              <a:t>Reimbursable Projects</a:t>
            </a:r>
          </a:p>
          <a:p>
            <a:pPr lvl="1"/>
            <a:r>
              <a:rPr lang="en-US" dirty="0"/>
              <a:t>Teacher Attrition Survey – DOE</a:t>
            </a:r>
          </a:p>
          <a:p>
            <a:pPr lvl="2"/>
            <a:r>
              <a:rPr lang="en-US" dirty="0"/>
              <a:t>Target – School Websites</a:t>
            </a:r>
          </a:p>
          <a:p>
            <a:pPr lvl="2"/>
            <a:r>
              <a:rPr lang="en-US" dirty="0"/>
              <a:t>Does this teacher still show up on this school’s staff roster?</a:t>
            </a:r>
          </a:p>
          <a:p>
            <a:pPr lvl="1"/>
            <a:r>
              <a:rPr lang="en-US" dirty="0"/>
              <a:t>Vehicle Inventory and Use Survey – BTS</a:t>
            </a:r>
          </a:p>
          <a:p>
            <a:pPr lvl="2"/>
            <a:r>
              <a:rPr lang="en-US" dirty="0"/>
              <a:t>Target - NHTSA Vehicle Product Information Catalogue (</a:t>
            </a:r>
            <a:r>
              <a:rPr lang="en-US" dirty="0" err="1"/>
              <a:t>vPIC</a:t>
            </a:r>
            <a:r>
              <a:rPr lang="en-US" dirty="0"/>
              <a:t>)</a:t>
            </a:r>
          </a:p>
          <a:p>
            <a:pPr lvl="2"/>
            <a:r>
              <a:rPr lang="en-US" dirty="0"/>
              <a:t>API to decode VINs of sample vehicles</a:t>
            </a:r>
          </a:p>
          <a:p>
            <a:r>
              <a:rPr lang="en-US" dirty="0"/>
              <a:t>Internal Projects</a:t>
            </a:r>
          </a:p>
          <a:p>
            <a:pPr lvl="1"/>
            <a:r>
              <a:rPr lang="en-US" dirty="0"/>
              <a:t>GQs</a:t>
            </a:r>
          </a:p>
          <a:p>
            <a:pPr lvl="2"/>
            <a:r>
              <a:rPr lang="en-US" dirty="0"/>
              <a:t>Are GQs opened or closed? How many people are they supposed to house?</a:t>
            </a:r>
          </a:p>
          <a:p>
            <a:pPr lvl="1"/>
            <a:r>
              <a:rPr lang="en-US" dirty="0"/>
              <a:t>Project Metadata</a:t>
            </a:r>
          </a:p>
          <a:p>
            <a:pPr lvl="2"/>
            <a:r>
              <a:rPr lang="en-US" dirty="0"/>
              <a:t>Target – Academic publication repositories</a:t>
            </a:r>
          </a:p>
          <a:p>
            <a:pPr lvl="2"/>
            <a:r>
              <a:rPr lang="en-US" sz="1800" b="0" i="0" dirty="0">
                <a:solidFill>
                  <a:srgbClr val="000000"/>
                </a:solidFill>
                <a:effectLst/>
                <a:latin typeface="Calibri" panose="020F0502020204030204" pitchFamily="34" charset="0"/>
              </a:rPr>
              <a:t>Outputs of FSRDC Projects, such as papers and other publications </a:t>
            </a:r>
            <a:r>
              <a:rPr lang="en-US" dirty="0"/>
              <a:t>	</a:t>
            </a:r>
          </a:p>
          <a:p>
            <a:endParaRPr lang="en-US" dirty="0"/>
          </a:p>
        </p:txBody>
      </p:sp>
      <p:sp>
        <p:nvSpPr>
          <p:cNvPr id="6" name="Slide Number Placeholder 5">
            <a:extLst>
              <a:ext uri="{FF2B5EF4-FFF2-40B4-BE49-F238E27FC236}">
                <a16:creationId xmlns:a16="http://schemas.microsoft.com/office/drawing/2014/main" id="{EF1DDAD6-41D4-416E-89EC-8A2B0A59D782}"/>
              </a:ext>
            </a:extLst>
          </p:cNvPr>
          <p:cNvSpPr>
            <a:spLocks noGrp="1"/>
          </p:cNvSpPr>
          <p:nvPr>
            <p:ph type="sldNum" sz="quarter" idx="12"/>
          </p:nvPr>
        </p:nvSpPr>
        <p:spPr/>
        <p:txBody>
          <a:bodyPr/>
          <a:lstStyle/>
          <a:p>
            <a:fld id="{FC63ECC8-719A-498E-B101-491B6A35558E}" type="slidenum">
              <a:rPr lang="en-US" smtClean="0"/>
              <a:t>17</a:t>
            </a:fld>
            <a:endParaRPr lang="en-US"/>
          </a:p>
        </p:txBody>
      </p:sp>
    </p:spTree>
    <p:extLst>
      <p:ext uri="{BB962C8B-B14F-4D97-AF65-F5344CB8AC3E}">
        <p14:creationId xmlns:p14="http://schemas.microsoft.com/office/powerpoint/2010/main" val="2188275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66161-DD73-4CEB-A38F-5BFE956EDA13}"/>
              </a:ext>
            </a:extLst>
          </p:cNvPr>
          <p:cNvSpPr>
            <a:spLocks noGrp="1"/>
          </p:cNvSpPr>
          <p:nvPr>
            <p:ph type="title"/>
          </p:nvPr>
        </p:nvSpPr>
        <p:spPr/>
        <p:txBody>
          <a:bodyPr/>
          <a:lstStyle/>
          <a:p>
            <a:r>
              <a:rPr lang="en-US" dirty="0"/>
              <a:t>Current Status &amp; Next Steps</a:t>
            </a:r>
          </a:p>
        </p:txBody>
      </p:sp>
      <p:sp>
        <p:nvSpPr>
          <p:cNvPr id="3" name="Content Placeholder 2">
            <a:extLst>
              <a:ext uri="{FF2B5EF4-FFF2-40B4-BE49-F238E27FC236}">
                <a16:creationId xmlns:a16="http://schemas.microsoft.com/office/drawing/2014/main" id="{C904D0CA-7B27-49F0-8D57-0257D998C95B}"/>
              </a:ext>
            </a:extLst>
          </p:cNvPr>
          <p:cNvSpPr>
            <a:spLocks noGrp="1"/>
          </p:cNvSpPr>
          <p:nvPr>
            <p:ph idx="1"/>
          </p:nvPr>
        </p:nvSpPr>
        <p:spPr>
          <a:xfrm>
            <a:off x="838200" y="1599122"/>
            <a:ext cx="10515600" cy="4351338"/>
          </a:xfrm>
        </p:spPr>
        <p:txBody>
          <a:bodyPr/>
          <a:lstStyle/>
          <a:p>
            <a:r>
              <a:rPr lang="en-US" dirty="0"/>
              <a:t>Continue to review nascent projects and improve our repository of tools and resources.</a:t>
            </a:r>
          </a:p>
          <a:p>
            <a:pPr lvl="1"/>
            <a:r>
              <a:rPr lang="en-US" dirty="0"/>
              <a:t>Learn what we can from the projects after they’re done.</a:t>
            </a:r>
          </a:p>
          <a:p>
            <a:r>
              <a:rPr lang="en-US" dirty="0"/>
              <a:t>Monitor the landscape.</a:t>
            </a:r>
          </a:p>
          <a:p>
            <a:r>
              <a:rPr lang="en-US" dirty="0"/>
              <a:t>Explore ways to begin outreach to promote the legitimate activities conducted by the Census Bureau and other Federal Statistical Agencies, so that data providers can see how these passive collections can benefit them through reduced burden, and the American public through better, more cost-effective statistics.</a:t>
            </a:r>
          </a:p>
          <a:p>
            <a:endParaRPr lang="en-US" dirty="0"/>
          </a:p>
        </p:txBody>
      </p:sp>
      <p:sp>
        <p:nvSpPr>
          <p:cNvPr id="6" name="Slide Number Placeholder 5">
            <a:extLst>
              <a:ext uri="{FF2B5EF4-FFF2-40B4-BE49-F238E27FC236}">
                <a16:creationId xmlns:a16="http://schemas.microsoft.com/office/drawing/2014/main" id="{FC492F74-C1FF-43B9-8E21-A8F840E83E03}"/>
              </a:ext>
            </a:extLst>
          </p:cNvPr>
          <p:cNvSpPr>
            <a:spLocks noGrp="1"/>
          </p:cNvSpPr>
          <p:nvPr>
            <p:ph type="sldNum" sz="quarter" idx="12"/>
          </p:nvPr>
        </p:nvSpPr>
        <p:spPr/>
        <p:txBody>
          <a:bodyPr/>
          <a:lstStyle/>
          <a:p>
            <a:fld id="{FC63ECC8-719A-498E-B101-491B6A35558E}" type="slidenum">
              <a:rPr lang="en-US" smtClean="0"/>
              <a:t>18</a:t>
            </a:fld>
            <a:endParaRPr lang="en-US"/>
          </a:p>
        </p:txBody>
      </p:sp>
    </p:spTree>
    <p:extLst>
      <p:ext uri="{BB962C8B-B14F-4D97-AF65-F5344CB8AC3E}">
        <p14:creationId xmlns:p14="http://schemas.microsoft.com/office/powerpoint/2010/main" val="16418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AC37-14FF-4ADD-BE42-7C7DB0086A58}"/>
              </a:ext>
            </a:extLst>
          </p:cNvPr>
          <p:cNvSpPr>
            <a:spLocks noGrp="1"/>
          </p:cNvSpPr>
          <p:nvPr>
            <p:ph type="title"/>
          </p:nvPr>
        </p:nvSpPr>
        <p:spPr/>
        <p:txBody>
          <a:bodyPr/>
          <a:lstStyle/>
          <a:p>
            <a:pPr algn="ctr"/>
            <a:r>
              <a:rPr lang="en-US" dirty="0"/>
              <a:t>Thank You!</a:t>
            </a:r>
          </a:p>
        </p:txBody>
      </p:sp>
      <p:sp>
        <p:nvSpPr>
          <p:cNvPr id="3" name="Content Placeholder 2">
            <a:extLst>
              <a:ext uri="{FF2B5EF4-FFF2-40B4-BE49-F238E27FC236}">
                <a16:creationId xmlns:a16="http://schemas.microsoft.com/office/drawing/2014/main" id="{E39FE92A-A4D8-4BF6-BE83-2A8533680E9A}"/>
              </a:ext>
            </a:extLst>
          </p:cNvPr>
          <p:cNvSpPr>
            <a:spLocks noGrp="1"/>
          </p:cNvSpPr>
          <p:nvPr>
            <p:ph idx="1"/>
          </p:nvPr>
        </p:nvSpPr>
        <p:spPr/>
        <p:txBody>
          <a:bodyPr/>
          <a:lstStyle/>
          <a:p>
            <a:pPr marL="0" indent="0">
              <a:buNone/>
            </a:pPr>
            <a:r>
              <a:rPr lang="en-US" dirty="0"/>
              <a:t>Mike Castro - </a:t>
            </a:r>
            <a:r>
              <a:rPr lang="en-US" dirty="0">
                <a:hlinkClick r:id="rId3"/>
              </a:rPr>
              <a:t>Michael.Castro@census.gov</a:t>
            </a:r>
            <a:endParaRPr lang="en-US" dirty="0"/>
          </a:p>
          <a:p>
            <a:pPr marL="0" indent="0">
              <a:buNone/>
            </a:pPr>
            <a:r>
              <a:rPr lang="en-US" dirty="0"/>
              <a:t>AIDCRB Chair – Anup Mathur – </a:t>
            </a:r>
            <a:r>
              <a:rPr lang="en-US" dirty="0">
                <a:hlinkClick r:id="rId4"/>
              </a:rPr>
              <a:t>Anup.Mathur@census.gov</a:t>
            </a:r>
            <a:endParaRPr lang="en-US" dirty="0"/>
          </a:p>
          <a:p>
            <a:pPr marL="0" indent="0">
              <a:buNone/>
            </a:pPr>
            <a:r>
              <a:rPr lang="en-US" dirty="0"/>
              <a:t>AIDCRB Co-Chair – </a:t>
            </a:r>
            <a:r>
              <a:rPr lang="en-US" dirty="0" err="1"/>
              <a:t>Sumit</a:t>
            </a:r>
            <a:r>
              <a:rPr lang="en-US" dirty="0"/>
              <a:t> </a:t>
            </a:r>
            <a:r>
              <a:rPr lang="en-US" dirty="0" err="1"/>
              <a:t>Khaneja</a:t>
            </a:r>
            <a:r>
              <a:rPr lang="en-US" dirty="0"/>
              <a:t> - </a:t>
            </a:r>
            <a:r>
              <a:rPr lang="en-US" dirty="0">
                <a:hlinkClick r:id="rId5"/>
              </a:rPr>
              <a:t>sumit.khaneja@census.gov</a:t>
            </a:r>
            <a:endParaRPr lang="en-US" dirty="0"/>
          </a:p>
          <a:p>
            <a:pPr marL="0" indent="0">
              <a:buNone/>
            </a:pPr>
            <a:endParaRPr lang="en-US" dirty="0"/>
          </a:p>
          <a:p>
            <a:pPr marL="0" indent="0">
              <a:buNone/>
            </a:pPr>
            <a:r>
              <a:rPr lang="en-US" dirty="0"/>
              <a:t>Policy – </a:t>
            </a:r>
            <a:r>
              <a:rPr lang="en-US" dirty="0">
                <a:hlinkClick r:id="rId6"/>
              </a:rPr>
              <a:t>census.gov/scraping</a:t>
            </a:r>
            <a:endParaRPr lang="en-US" dirty="0"/>
          </a:p>
        </p:txBody>
      </p:sp>
      <p:sp>
        <p:nvSpPr>
          <p:cNvPr id="6" name="Slide Number Placeholder 5">
            <a:extLst>
              <a:ext uri="{FF2B5EF4-FFF2-40B4-BE49-F238E27FC236}">
                <a16:creationId xmlns:a16="http://schemas.microsoft.com/office/drawing/2014/main" id="{0E13CDFE-9C39-4EC0-9BE9-CA4EAE13EA2A}"/>
              </a:ext>
            </a:extLst>
          </p:cNvPr>
          <p:cNvSpPr>
            <a:spLocks noGrp="1"/>
          </p:cNvSpPr>
          <p:nvPr>
            <p:ph type="sldNum" sz="quarter" idx="12"/>
          </p:nvPr>
        </p:nvSpPr>
        <p:spPr/>
        <p:txBody>
          <a:bodyPr/>
          <a:lstStyle/>
          <a:p>
            <a:fld id="{FC63ECC8-719A-498E-B101-491B6A35558E}" type="slidenum">
              <a:rPr lang="en-US" smtClean="0"/>
              <a:t>19</a:t>
            </a:fld>
            <a:endParaRPr lang="en-US"/>
          </a:p>
        </p:txBody>
      </p:sp>
    </p:spTree>
    <p:extLst>
      <p:ext uri="{BB962C8B-B14F-4D97-AF65-F5344CB8AC3E}">
        <p14:creationId xmlns:p14="http://schemas.microsoft.com/office/powerpoint/2010/main" val="534535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9C032-720E-4883-AF0B-33B9C3F51F90}"/>
              </a:ext>
            </a:extLst>
          </p:cNvPr>
          <p:cNvSpPr>
            <a:spLocks noGrp="1"/>
          </p:cNvSpPr>
          <p:nvPr>
            <p:ph type="title"/>
          </p:nvPr>
        </p:nvSpPr>
        <p:spPr/>
        <p:txBody>
          <a:bodyPr/>
          <a:lstStyle/>
          <a:p>
            <a:r>
              <a:rPr lang="en-US" dirty="0"/>
              <a:t>The Use Case</a:t>
            </a:r>
          </a:p>
        </p:txBody>
      </p:sp>
      <p:sp>
        <p:nvSpPr>
          <p:cNvPr id="3" name="Content Placeholder 2">
            <a:extLst>
              <a:ext uri="{FF2B5EF4-FFF2-40B4-BE49-F238E27FC236}">
                <a16:creationId xmlns:a16="http://schemas.microsoft.com/office/drawing/2014/main" id="{91FB0691-D35E-4CCF-B062-FAD600F07B1C}"/>
              </a:ext>
            </a:extLst>
          </p:cNvPr>
          <p:cNvSpPr>
            <a:spLocks noGrp="1"/>
          </p:cNvSpPr>
          <p:nvPr>
            <p:ph idx="1"/>
          </p:nvPr>
        </p:nvSpPr>
        <p:spPr>
          <a:xfrm>
            <a:off x="838200" y="1690688"/>
            <a:ext cx="10515600" cy="4486275"/>
          </a:xfrm>
        </p:spPr>
        <p:txBody>
          <a:bodyPr>
            <a:normAutofit/>
          </a:bodyPr>
          <a:lstStyle/>
          <a:p>
            <a:pPr marL="0" marR="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Asking</a:t>
            </a:r>
            <a:r>
              <a:rPr lang="en-US" sz="2400" dirty="0">
                <a:effectLst/>
                <a:latin typeface="Calibri" panose="020F0502020204030204" pitchFamily="34" charset="0"/>
                <a:ea typeface="Calibri" panose="020F0502020204030204" pitchFamily="34" charset="0"/>
                <a:cs typeface="Times New Roman" panose="02020603050405020304" pitchFamily="18" charset="0"/>
              </a:rPr>
              <a:t> respondents to fill out surveys or answer questions for the Census Bureau is expensive, burdensome, </a:t>
            </a:r>
            <a:r>
              <a:rPr lang="en-US" sz="2400" dirty="0">
                <a:latin typeface="Calibri" panose="020F0502020204030204" pitchFamily="34" charset="0"/>
                <a:cs typeface="Times New Roman" panose="02020603050405020304" pitchFamily="18" charset="0"/>
              </a:rPr>
              <a:t>and</a:t>
            </a:r>
            <a:r>
              <a:rPr lang="en-US" sz="2400" dirty="0">
                <a:effectLst/>
                <a:latin typeface="Calibri" panose="020F0502020204030204" pitchFamily="34" charset="0"/>
                <a:ea typeface="Calibri" panose="020F0502020204030204" pitchFamily="34" charset="0"/>
                <a:cs typeface="Times New Roman" panose="02020603050405020304" pitchFamily="18" charset="0"/>
              </a:rPr>
              <a:t> inefficient.</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Stat </a:t>
            </a:r>
            <a:r>
              <a:rPr lang="en-US" sz="2400" dirty="0">
                <a:latin typeface="Calibri" panose="020F0502020204030204" pitchFamily="34" charset="0"/>
                <a:cs typeface="Times New Roman" panose="02020603050405020304" pitchFamily="18" charset="0"/>
              </a:rPr>
              <a:t>Agencies</a:t>
            </a:r>
            <a:r>
              <a:rPr lang="en-US" sz="2400" dirty="0">
                <a:effectLst/>
                <a:latin typeface="Calibri" panose="020F0502020204030204" pitchFamily="34" charset="0"/>
                <a:ea typeface="Calibri" panose="020F0502020204030204" pitchFamily="34" charset="0"/>
                <a:cs typeface="Times New Roman" panose="02020603050405020304" pitchFamily="18" charset="0"/>
              </a:rPr>
              <a:t> are </a:t>
            </a:r>
            <a:r>
              <a:rPr lang="en-US" sz="2400" dirty="0">
                <a:latin typeface="Calibri" panose="020F0502020204030204" pitchFamily="34" charset="0"/>
                <a:cs typeface="Times New Roman" panose="02020603050405020304" pitchFamily="18" charset="0"/>
              </a:rPr>
              <a:t>always</a:t>
            </a:r>
            <a:r>
              <a:rPr lang="en-US" sz="2400" dirty="0">
                <a:effectLst/>
                <a:latin typeface="Calibri" panose="020F0502020204030204" pitchFamily="34" charset="0"/>
                <a:ea typeface="Calibri" panose="020F0502020204030204" pitchFamily="34" charset="0"/>
                <a:cs typeface="Times New Roman" panose="02020603050405020304" pitchFamily="18" charset="0"/>
              </a:rPr>
              <a:t> looking for new sources of data.</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571500" lvl="1">
              <a:lnSpc>
                <a:spcPct val="107000"/>
              </a:lnSpc>
              <a:spcBef>
                <a:spcPts val="0"/>
              </a:spcBef>
              <a:spcAft>
                <a:spcPts val="800"/>
              </a:spcAft>
            </a:pPr>
            <a:r>
              <a:rPr lang="en-US" sz="2000" dirty="0">
                <a:latin typeface="Calibri" panose="020F0502020204030204" pitchFamily="34" charset="0"/>
                <a:cs typeface="Times New Roman" panose="02020603050405020304" pitchFamily="18" charset="0"/>
              </a:rPr>
              <a:t>Administrative and third-party data.</a:t>
            </a:r>
          </a:p>
          <a:p>
            <a:pPr marL="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What about </a:t>
            </a:r>
            <a:r>
              <a:rPr lang="en-US" sz="2400" dirty="0">
                <a:latin typeface="Calibri" panose="020F0502020204030204" pitchFamily="34" charset="0"/>
                <a:cs typeface="Times New Roman" panose="02020603050405020304" pitchFamily="18" charset="0"/>
              </a:rPr>
              <a:t>information</a:t>
            </a:r>
            <a:r>
              <a:rPr lang="en-US" sz="2400" dirty="0">
                <a:effectLst/>
                <a:latin typeface="Calibri" panose="020F0502020204030204" pitchFamily="34" charset="0"/>
                <a:ea typeface="Calibri" panose="020F0502020204030204" pitchFamily="34" charset="0"/>
                <a:cs typeface="Times New Roman" panose="02020603050405020304" pitchFamily="18" charset="0"/>
              </a:rPr>
              <a:t> people, businesses, and governments post about themselves online?</a:t>
            </a:r>
          </a:p>
          <a:p>
            <a:pPr marL="514350" lvl="1">
              <a:lnSpc>
                <a:spcPct val="107000"/>
              </a:lnSpc>
              <a:spcBef>
                <a:spcPts val="0"/>
              </a:spcBef>
              <a:spcAft>
                <a:spcPts val="800"/>
              </a:spcAft>
            </a:pPr>
            <a:r>
              <a:rPr lang="en-US" sz="2000" dirty="0">
                <a:latin typeface="Calibri" panose="020F0502020204030204" pitchFamily="34" charset="0"/>
                <a:cs typeface="Times New Roman" panose="02020603050405020304" pitchFamily="18" charset="0"/>
              </a:rPr>
              <a:t>Can we use that information to:</a:t>
            </a:r>
          </a:p>
          <a:p>
            <a:pPr marL="914400" lvl="2">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measure the quality of their responses or fill in gaps in our data?</a:t>
            </a:r>
          </a:p>
          <a:p>
            <a:pPr marL="914400" lvl="2">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build agile and targeted sampling frames to increase response, and make our surveys less costly to administer?</a:t>
            </a:r>
          </a:p>
        </p:txBody>
      </p:sp>
      <p:sp>
        <p:nvSpPr>
          <p:cNvPr id="4" name="Slide Number Placeholder 3">
            <a:extLst>
              <a:ext uri="{FF2B5EF4-FFF2-40B4-BE49-F238E27FC236}">
                <a16:creationId xmlns:a16="http://schemas.microsoft.com/office/drawing/2014/main" id="{693EBA96-4B86-4F75-9011-3FA28C907A77}"/>
              </a:ext>
            </a:extLst>
          </p:cNvPr>
          <p:cNvSpPr>
            <a:spLocks noGrp="1"/>
          </p:cNvSpPr>
          <p:nvPr>
            <p:ph type="sldNum" sz="quarter" idx="12"/>
          </p:nvPr>
        </p:nvSpPr>
        <p:spPr/>
        <p:txBody>
          <a:bodyPr/>
          <a:lstStyle/>
          <a:p>
            <a:fld id="{FC63ECC8-719A-498E-B101-491B6A35558E}" type="slidenum">
              <a:rPr lang="en-US" smtClean="0"/>
              <a:t>2</a:t>
            </a:fld>
            <a:endParaRPr lang="en-US"/>
          </a:p>
        </p:txBody>
      </p:sp>
    </p:spTree>
    <p:extLst>
      <p:ext uri="{BB962C8B-B14F-4D97-AF65-F5344CB8AC3E}">
        <p14:creationId xmlns:p14="http://schemas.microsoft.com/office/powerpoint/2010/main" val="2292821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B45E-9975-47D7-8BF6-E3DAB1D96395}"/>
              </a:ext>
            </a:extLst>
          </p:cNvPr>
          <p:cNvSpPr>
            <a:spLocks noGrp="1"/>
          </p:cNvSpPr>
          <p:nvPr>
            <p:ph type="title"/>
          </p:nvPr>
        </p:nvSpPr>
        <p:spPr/>
        <p:txBody>
          <a:bodyPr/>
          <a:lstStyle/>
          <a:p>
            <a:r>
              <a:rPr lang="en-US" dirty="0"/>
              <a:t>The Technology</a:t>
            </a:r>
          </a:p>
        </p:txBody>
      </p:sp>
      <p:sp>
        <p:nvSpPr>
          <p:cNvPr id="3" name="Content Placeholder 2">
            <a:extLst>
              <a:ext uri="{FF2B5EF4-FFF2-40B4-BE49-F238E27FC236}">
                <a16:creationId xmlns:a16="http://schemas.microsoft.com/office/drawing/2014/main" id="{E0B4C5B3-2FBB-4274-945D-7B720AB60FA0}"/>
              </a:ext>
            </a:extLst>
          </p:cNvPr>
          <p:cNvSpPr>
            <a:spLocks noGrp="1"/>
          </p:cNvSpPr>
          <p:nvPr>
            <p:ph idx="1"/>
          </p:nvPr>
        </p:nvSpPr>
        <p:spPr>
          <a:xfrm>
            <a:off x="838200" y="1501629"/>
            <a:ext cx="10444993" cy="4144162"/>
          </a:xfrm>
        </p:spPr>
        <p:txBody>
          <a:bodyPr>
            <a:noAutofit/>
          </a:bodyPr>
          <a:lstStyle/>
          <a:p>
            <a:pPr>
              <a:lnSpc>
                <a:spcPct val="107000"/>
              </a:lnSpc>
              <a:spcBef>
                <a:spcPts val="0"/>
              </a:spcBef>
              <a:spcAft>
                <a:spcPts val="800"/>
              </a:spcAft>
            </a:pPr>
            <a:r>
              <a:rPr lang="en-US" sz="2000" dirty="0">
                <a:latin typeface="Calibri" panose="020F0502020204030204" pitchFamily="34" charset="0"/>
                <a:cs typeface="Times New Roman" panose="02020603050405020304" pitchFamily="18" charset="0"/>
              </a:rPr>
              <a:t>Automated Web Scraping </a:t>
            </a:r>
          </a:p>
          <a:p>
            <a:pPr lvl="1">
              <a:lnSpc>
                <a:spcPct val="107000"/>
              </a:lnSpc>
              <a:spcBef>
                <a:spcPts val="0"/>
              </a:spcBef>
              <a:spcAft>
                <a:spcPts val="800"/>
              </a:spcAft>
            </a:pPr>
            <a:r>
              <a:rPr lang="en-US" sz="1600" dirty="0">
                <a:latin typeface="Calibri" panose="020F0502020204030204" pitchFamily="34" charset="0"/>
                <a:cs typeface="Times New Roman" panose="02020603050405020304" pitchFamily="18" charset="0"/>
              </a:rPr>
              <a:t>The use of software or code to collect or “mine” specified information from one or more websites. Web scraping is also called Web data extraction, screen scraping, or Web harvesting. </a:t>
            </a:r>
          </a:p>
          <a:p>
            <a:pPr>
              <a:lnSpc>
                <a:spcPct val="107000"/>
              </a:lnSpc>
              <a:spcBef>
                <a:spcPts val="0"/>
              </a:spcBef>
              <a:spcAft>
                <a:spcPts val="800"/>
              </a:spcAft>
            </a:pPr>
            <a:r>
              <a:rPr lang="en-US" sz="2000" dirty="0">
                <a:latin typeface="Calibri" panose="020F0502020204030204" pitchFamily="34" charset="0"/>
                <a:cs typeface="Times New Roman" panose="02020603050405020304" pitchFamily="18" charset="0"/>
              </a:rPr>
              <a:t>Web Crawling </a:t>
            </a:r>
          </a:p>
          <a:p>
            <a:pPr lvl="1">
              <a:lnSpc>
                <a:spcPct val="107000"/>
              </a:lnSpc>
              <a:spcBef>
                <a:spcPts val="0"/>
              </a:spcBef>
              <a:spcAft>
                <a:spcPts val="800"/>
              </a:spcAft>
            </a:pPr>
            <a:r>
              <a:rPr lang="en-US" sz="1600" dirty="0">
                <a:latin typeface="Calibri" panose="020F0502020204030204" pitchFamily="34" charset="0"/>
                <a:cs typeface="Times New Roman" panose="02020603050405020304" pitchFamily="18" charset="0"/>
              </a:rPr>
              <a:t>Crawling uses a program to automate Web indexing, a process of mapping the available resources on a website. Web crawlers access one page at a time through a website, identifying any available links on that page and following them until all pages have been indexed. Web crawlers also help in validating HTML code and hyperlinks. Web crawlers are also known as a Web spiders, automatic indexers, bots, or simply crawlers.</a:t>
            </a:r>
          </a:p>
          <a:p>
            <a:pPr>
              <a:lnSpc>
                <a:spcPct val="107000"/>
              </a:lnSpc>
              <a:spcBef>
                <a:spcPts val="0"/>
              </a:spcBef>
              <a:spcAft>
                <a:spcPts val="800"/>
              </a:spcAft>
            </a:pPr>
            <a:r>
              <a:rPr lang="en-US" sz="2000" dirty="0">
                <a:latin typeface="Calibri" panose="020F0502020204030204" pitchFamily="34" charset="0"/>
                <a:cs typeface="Times New Roman" panose="02020603050405020304" pitchFamily="18" charset="0"/>
              </a:rPr>
              <a:t>Application Programming Interface (API) </a:t>
            </a:r>
          </a:p>
          <a:p>
            <a:pPr lvl="1">
              <a:lnSpc>
                <a:spcPct val="107000"/>
              </a:lnSpc>
              <a:spcBef>
                <a:spcPts val="0"/>
              </a:spcBef>
              <a:spcAft>
                <a:spcPts val="800"/>
              </a:spcAft>
            </a:pPr>
            <a:r>
              <a:rPr lang="en-US" sz="1600" dirty="0">
                <a:latin typeface="Calibri" panose="020F0502020204030204" pitchFamily="34" charset="0"/>
                <a:cs typeface="Times New Roman" panose="02020603050405020304" pitchFamily="18" charset="0"/>
              </a:rPr>
              <a:t>APIs are a tool offered by some data providers that produce structured data outputs in response to queries inputted by the end user. APIs may be open to the general public or may require the use of an authenticator, such as a username/password combination or an API Key, to access the data.</a:t>
            </a:r>
          </a:p>
          <a:p>
            <a:pPr>
              <a:lnSpc>
                <a:spcPct val="107000"/>
              </a:lnSpc>
              <a:spcBef>
                <a:spcPts val="0"/>
              </a:spcBef>
              <a:spcAft>
                <a:spcPts val="800"/>
              </a:spcAft>
            </a:pPr>
            <a:r>
              <a:rPr lang="en-US" sz="2000" dirty="0">
                <a:latin typeface="Calibri" panose="020F0502020204030204" pitchFamily="34" charset="0"/>
                <a:cs typeface="Times New Roman" panose="02020603050405020304" pitchFamily="18" charset="0"/>
              </a:rPr>
              <a:t>None of these are new – Private sector data aggregators have been using them for years.</a:t>
            </a:r>
          </a:p>
        </p:txBody>
      </p:sp>
      <p:sp>
        <p:nvSpPr>
          <p:cNvPr id="4" name="Slide Number Placeholder 3">
            <a:extLst>
              <a:ext uri="{FF2B5EF4-FFF2-40B4-BE49-F238E27FC236}">
                <a16:creationId xmlns:a16="http://schemas.microsoft.com/office/drawing/2014/main" id="{B95824A1-65E9-420E-94FF-942A307C702A}"/>
              </a:ext>
            </a:extLst>
          </p:cNvPr>
          <p:cNvSpPr>
            <a:spLocks noGrp="1"/>
          </p:cNvSpPr>
          <p:nvPr>
            <p:ph type="sldNum" sz="quarter" idx="12"/>
          </p:nvPr>
        </p:nvSpPr>
        <p:spPr/>
        <p:txBody>
          <a:bodyPr/>
          <a:lstStyle/>
          <a:p>
            <a:fld id="{FC63ECC8-719A-498E-B101-491B6A35558E}" type="slidenum">
              <a:rPr lang="en-US" smtClean="0"/>
              <a:t>3</a:t>
            </a:fld>
            <a:endParaRPr lang="en-US" dirty="0"/>
          </a:p>
        </p:txBody>
      </p:sp>
    </p:spTree>
    <p:extLst>
      <p:ext uri="{BB962C8B-B14F-4D97-AF65-F5344CB8AC3E}">
        <p14:creationId xmlns:p14="http://schemas.microsoft.com/office/powerpoint/2010/main" val="332808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2E7D-5A6A-48F2-88F7-C7027983C70B}"/>
              </a:ext>
            </a:extLst>
          </p:cNvPr>
          <p:cNvSpPr>
            <a:spLocks noGrp="1"/>
          </p:cNvSpPr>
          <p:nvPr>
            <p:ph type="title"/>
          </p:nvPr>
        </p:nvSpPr>
        <p:spPr/>
        <p:txBody>
          <a:bodyPr/>
          <a:lstStyle/>
          <a:p>
            <a:r>
              <a:rPr lang="en-US" dirty="0"/>
              <a:t>The Challenge</a:t>
            </a:r>
          </a:p>
        </p:txBody>
      </p:sp>
      <p:sp>
        <p:nvSpPr>
          <p:cNvPr id="9" name="Content Placeholder 8">
            <a:extLst>
              <a:ext uri="{FF2B5EF4-FFF2-40B4-BE49-F238E27FC236}">
                <a16:creationId xmlns:a16="http://schemas.microsoft.com/office/drawing/2014/main" id="{140FB409-1403-4E06-BBE3-E9770CF3897A}"/>
              </a:ext>
            </a:extLst>
          </p:cNvPr>
          <p:cNvSpPr>
            <a:spLocks noGrp="1"/>
          </p:cNvSpPr>
          <p:nvPr>
            <p:ph idx="1"/>
          </p:nvPr>
        </p:nvSpPr>
        <p:spPr/>
        <p:txBody>
          <a:bodyPr/>
          <a:lstStyle/>
          <a:p>
            <a:pPr>
              <a:lnSpc>
                <a:spcPct val="107000"/>
              </a:lnSpc>
              <a:spcBef>
                <a:spcPts val="0"/>
              </a:spcBef>
              <a:spcAft>
                <a:spcPts val="800"/>
              </a:spcAft>
            </a:pPr>
            <a:r>
              <a:rPr lang="en-US" sz="2400" dirty="0">
                <a:latin typeface="Calibri" panose="020F0502020204030204" pitchFamily="34" charset="0"/>
                <a:cs typeface="Times New Roman" panose="02020603050405020304" pitchFamily="18" charset="0"/>
              </a:rPr>
              <a:t>Strike a Balance.</a:t>
            </a:r>
          </a:p>
          <a:p>
            <a:pPr>
              <a:lnSpc>
                <a:spcPct val="107000"/>
              </a:lnSpc>
              <a:spcBef>
                <a:spcPts val="0"/>
              </a:spcBef>
              <a:spcAft>
                <a:spcPts val="800"/>
              </a:spcAft>
            </a:pPr>
            <a:r>
              <a:rPr lang="en-US" sz="2400" dirty="0">
                <a:latin typeface="Calibri" panose="020F0502020204030204" pitchFamily="34" charset="0"/>
                <a:cs typeface="Times New Roman" panose="02020603050405020304" pitchFamily="18" charset="0"/>
              </a:rPr>
              <a:t>Allow flexibility for research and experimentation.</a:t>
            </a:r>
          </a:p>
          <a:p>
            <a:pPr lvl="1">
              <a:lnSpc>
                <a:spcPct val="107000"/>
              </a:lnSpc>
              <a:spcBef>
                <a:spcPts val="0"/>
              </a:spcBef>
              <a:spcAft>
                <a:spcPts val="800"/>
              </a:spcAft>
            </a:pPr>
            <a:r>
              <a:rPr lang="en-US" sz="2000" dirty="0">
                <a:latin typeface="Calibri" panose="020F0502020204030204" pitchFamily="34" charset="0"/>
                <a:cs typeface="Times New Roman" panose="02020603050405020304" pitchFamily="18" charset="0"/>
              </a:rPr>
              <a:t>Very new to the space.</a:t>
            </a:r>
          </a:p>
          <a:p>
            <a:pPr lvl="1">
              <a:lnSpc>
                <a:spcPct val="107000"/>
              </a:lnSpc>
              <a:spcBef>
                <a:spcPts val="0"/>
              </a:spcBef>
              <a:spcAft>
                <a:spcPts val="800"/>
              </a:spcAft>
            </a:pPr>
            <a:r>
              <a:rPr lang="en-US" sz="2000" dirty="0">
                <a:latin typeface="Calibri" panose="020F0502020204030204" pitchFamily="34" charset="0"/>
                <a:cs typeface="Times New Roman" panose="02020603050405020304" pitchFamily="18" charset="0"/>
              </a:rPr>
              <a:t>Don’t know what we don’t know.</a:t>
            </a:r>
          </a:p>
          <a:p>
            <a:pPr>
              <a:lnSpc>
                <a:spcPct val="107000"/>
              </a:lnSpc>
              <a:spcBef>
                <a:spcPts val="0"/>
              </a:spcBef>
              <a:spcAft>
                <a:spcPts val="800"/>
              </a:spcAft>
            </a:pPr>
            <a:r>
              <a:rPr lang="en-US" sz="2400" dirty="0">
                <a:latin typeface="Calibri" panose="020F0502020204030204" pitchFamily="34" charset="0"/>
                <a:cs typeface="Times New Roman" panose="02020603050405020304" pitchFamily="18" charset="0"/>
              </a:rPr>
              <a:t>Use these technologies ethically and responsibly.</a:t>
            </a:r>
          </a:p>
          <a:p>
            <a:pPr>
              <a:lnSpc>
                <a:spcPct val="107000"/>
              </a:lnSpc>
              <a:spcBef>
                <a:spcPts val="0"/>
              </a:spcBef>
              <a:spcAft>
                <a:spcPts val="800"/>
              </a:spcAft>
            </a:pPr>
            <a:r>
              <a:rPr lang="en-US" sz="2400" dirty="0">
                <a:latin typeface="Calibri" panose="020F0502020204030204" pitchFamily="34" charset="0"/>
                <a:cs typeface="Times New Roman" panose="02020603050405020304" pitchFamily="18" charset="0"/>
              </a:rPr>
              <a:t>Preserve the public trust.</a:t>
            </a:r>
          </a:p>
          <a:p>
            <a:pPr lvl="1">
              <a:lnSpc>
                <a:spcPct val="107000"/>
              </a:lnSpc>
              <a:spcBef>
                <a:spcPts val="0"/>
              </a:spcBef>
              <a:spcAft>
                <a:spcPts val="800"/>
              </a:spcAft>
            </a:pPr>
            <a:r>
              <a:rPr lang="en-US" sz="2000" dirty="0">
                <a:latin typeface="Calibri" panose="020F0502020204030204" pitchFamily="34" charset="0"/>
                <a:cs typeface="Times New Roman" panose="02020603050405020304" pitchFamily="18" charset="0"/>
              </a:rPr>
              <a:t>“Data Aggregator” can be a dirty word.</a:t>
            </a:r>
          </a:p>
          <a:p>
            <a:pPr lvl="1">
              <a:lnSpc>
                <a:spcPct val="107000"/>
              </a:lnSpc>
              <a:spcBef>
                <a:spcPts val="0"/>
              </a:spcBef>
              <a:spcAft>
                <a:spcPts val="800"/>
              </a:spcAft>
            </a:pPr>
            <a:r>
              <a:rPr lang="en-US" sz="2000" dirty="0">
                <a:latin typeface="Calibri" panose="020F0502020204030204" pitchFamily="34" charset="0"/>
                <a:cs typeface="Times New Roman" panose="02020603050405020304" pitchFamily="18" charset="0"/>
              </a:rPr>
              <a:t>“The Government is Spying on Me.”</a:t>
            </a:r>
          </a:p>
          <a:p>
            <a:pPr marL="0" indent="0">
              <a:buNone/>
            </a:pPr>
            <a:endParaRPr lang="en-US" dirty="0"/>
          </a:p>
        </p:txBody>
      </p:sp>
      <p:sp>
        <p:nvSpPr>
          <p:cNvPr id="6" name="Slide Number Placeholder 5">
            <a:extLst>
              <a:ext uri="{FF2B5EF4-FFF2-40B4-BE49-F238E27FC236}">
                <a16:creationId xmlns:a16="http://schemas.microsoft.com/office/drawing/2014/main" id="{95D89FF8-6649-48D6-9B68-AE41AC0F30FE}"/>
              </a:ext>
            </a:extLst>
          </p:cNvPr>
          <p:cNvSpPr>
            <a:spLocks noGrp="1"/>
          </p:cNvSpPr>
          <p:nvPr>
            <p:ph type="sldNum" sz="quarter" idx="12"/>
          </p:nvPr>
        </p:nvSpPr>
        <p:spPr/>
        <p:txBody>
          <a:bodyPr/>
          <a:lstStyle/>
          <a:p>
            <a:fld id="{FC63ECC8-719A-498E-B101-491B6A35558E}" type="slidenum">
              <a:rPr lang="en-US" smtClean="0"/>
              <a:t>4</a:t>
            </a:fld>
            <a:endParaRPr lang="en-US"/>
          </a:p>
        </p:txBody>
      </p:sp>
      <p:sp>
        <p:nvSpPr>
          <p:cNvPr id="8" name="Content Placeholder 2">
            <a:extLst>
              <a:ext uri="{FF2B5EF4-FFF2-40B4-BE49-F238E27FC236}">
                <a16:creationId xmlns:a16="http://schemas.microsoft.com/office/drawing/2014/main" id="{D40799D7-C66C-4657-9C7D-3385A7D45CED}"/>
              </a:ext>
            </a:extLst>
          </p:cNvPr>
          <p:cNvSpPr txBox="1">
            <a:spLocks/>
          </p:cNvSpPr>
          <p:nvPr/>
        </p:nvSpPr>
        <p:spPr>
          <a:xfrm>
            <a:off x="838200" y="1690688"/>
            <a:ext cx="10515600" cy="3586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800" dirty="0">
              <a:latin typeface="Arial" panose="020B0604020202020204" pitchFamily="34" charset="0"/>
            </a:endParaRPr>
          </a:p>
        </p:txBody>
      </p:sp>
    </p:spTree>
    <p:extLst>
      <p:ext uri="{BB962C8B-B14F-4D97-AF65-F5344CB8AC3E}">
        <p14:creationId xmlns:p14="http://schemas.microsoft.com/office/powerpoint/2010/main" val="2212861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090D-ECB5-434D-B260-CD79F8B560DC}"/>
              </a:ext>
            </a:extLst>
          </p:cNvPr>
          <p:cNvSpPr>
            <a:spLocks noGrp="1"/>
          </p:cNvSpPr>
          <p:nvPr>
            <p:ph type="title"/>
          </p:nvPr>
        </p:nvSpPr>
        <p:spPr/>
        <p:txBody>
          <a:bodyPr/>
          <a:lstStyle/>
          <a:p>
            <a:r>
              <a:rPr lang="en-US" dirty="0"/>
              <a:t>The Context</a:t>
            </a:r>
          </a:p>
        </p:txBody>
      </p:sp>
      <p:sp>
        <p:nvSpPr>
          <p:cNvPr id="3" name="Content Placeholder 2">
            <a:extLst>
              <a:ext uri="{FF2B5EF4-FFF2-40B4-BE49-F238E27FC236}">
                <a16:creationId xmlns:a16="http://schemas.microsoft.com/office/drawing/2014/main" id="{C87EF3CE-3220-4C67-B9BA-8046AD18EA84}"/>
              </a:ext>
            </a:extLst>
          </p:cNvPr>
          <p:cNvSpPr>
            <a:spLocks noGrp="1"/>
          </p:cNvSpPr>
          <p:nvPr>
            <p:ph idx="1"/>
          </p:nvPr>
        </p:nvSpPr>
        <p:spPr/>
        <p:txBody>
          <a:bodyPr>
            <a:normAutofit/>
          </a:bodyPr>
          <a:lstStyle/>
          <a:p>
            <a:r>
              <a:rPr lang="en-US" sz="2400" dirty="0"/>
              <a:t>Some International Stat Agencies have Policies.</a:t>
            </a:r>
          </a:p>
          <a:p>
            <a:pPr lvl="1"/>
            <a:r>
              <a:rPr lang="en-US" sz="2000" dirty="0"/>
              <a:t>UK Office for National Statistics </a:t>
            </a:r>
          </a:p>
          <a:p>
            <a:pPr lvl="2"/>
            <a:r>
              <a:rPr lang="en-US" sz="1600" dirty="0">
                <a:hlinkClick r:id="rId3"/>
              </a:rPr>
              <a:t>https://www.ons.gov.uk/aboutus/transparencyandgovernance/datastrategy/datapolicies/webscrapingpolicy</a:t>
            </a:r>
            <a:endParaRPr lang="en-US" sz="1600" dirty="0"/>
          </a:p>
          <a:p>
            <a:pPr lvl="1"/>
            <a:r>
              <a:rPr lang="en-US" sz="2000" dirty="0"/>
              <a:t>Statistics Canada</a:t>
            </a:r>
          </a:p>
          <a:p>
            <a:pPr lvl="2"/>
            <a:r>
              <a:rPr lang="en-US" sz="1600" dirty="0">
                <a:hlinkClick r:id="rId4"/>
              </a:rPr>
              <a:t>https://www.statcan.gc.ca/en/our-data/where/web-scraping</a:t>
            </a:r>
            <a:endParaRPr lang="en-US" sz="1600" dirty="0"/>
          </a:p>
          <a:p>
            <a:r>
              <a:rPr lang="en-US" sz="2400" dirty="0"/>
              <a:t>Not much guidance for U.S. Federal agencies.</a:t>
            </a:r>
          </a:p>
          <a:p>
            <a:pPr lvl="1"/>
            <a:r>
              <a:rPr lang="en-US" sz="2000" dirty="0"/>
              <a:t>GSA Future Focus Blog: </a:t>
            </a:r>
            <a:r>
              <a:rPr lang="en-US" sz="2000" dirty="0">
                <a:hlinkClick r:id="rId5"/>
              </a:rPr>
              <a:t>https://www.gsa.gov/blog/2021/07/07/gsa-future-focus-web-scraping</a:t>
            </a:r>
            <a:r>
              <a:rPr lang="en-US" sz="2000" dirty="0"/>
              <a:t> (not official guidance)</a:t>
            </a:r>
          </a:p>
          <a:p>
            <a:pPr lvl="1"/>
            <a:r>
              <a:rPr lang="en-US" sz="2000" dirty="0"/>
              <a:t>Know some stat agencies are using these methodologies, but no specific guidance for FSS</a:t>
            </a:r>
          </a:p>
          <a:p>
            <a:endParaRPr lang="en-US" sz="2400" dirty="0"/>
          </a:p>
        </p:txBody>
      </p:sp>
      <p:sp>
        <p:nvSpPr>
          <p:cNvPr id="6" name="Slide Number Placeholder 5">
            <a:extLst>
              <a:ext uri="{FF2B5EF4-FFF2-40B4-BE49-F238E27FC236}">
                <a16:creationId xmlns:a16="http://schemas.microsoft.com/office/drawing/2014/main" id="{E08DB966-B25F-4613-ADF8-427781663E5F}"/>
              </a:ext>
            </a:extLst>
          </p:cNvPr>
          <p:cNvSpPr>
            <a:spLocks noGrp="1"/>
          </p:cNvSpPr>
          <p:nvPr>
            <p:ph type="sldNum" sz="quarter" idx="12"/>
          </p:nvPr>
        </p:nvSpPr>
        <p:spPr/>
        <p:txBody>
          <a:bodyPr/>
          <a:lstStyle/>
          <a:p>
            <a:fld id="{FC63ECC8-719A-498E-B101-491B6A35558E}" type="slidenum">
              <a:rPr lang="en-US" smtClean="0"/>
              <a:t>5</a:t>
            </a:fld>
            <a:endParaRPr lang="en-US"/>
          </a:p>
        </p:txBody>
      </p:sp>
    </p:spTree>
    <p:extLst>
      <p:ext uri="{BB962C8B-B14F-4D97-AF65-F5344CB8AC3E}">
        <p14:creationId xmlns:p14="http://schemas.microsoft.com/office/powerpoint/2010/main" val="1587663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67A82-BE2E-4C60-B71C-AFDC968CC018}"/>
              </a:ext>
            </a:extLst>
          </p:cNvPr>
          <p:cNvSpPr>
            <a:spLocks noGrp="1"/>
          </p:cNvSpPr>
          <p:nvPr>
            <p:ph type="title"/>
          </p:nvPr>
        </p:nvSpPr>
        <p:spPr/>
        <p:txBody>
          <a:bodyPr/>
          <a:lstStyle/>
          <a:p>
            <a:r>
              <a:rPr lang="en-US" dirty="0"/>
              <a:t>Our Solution</a:t>
            </a:r>
            <a:endParaRPr lang="en-US" b="1" dirty="0"/>
          </a:p>
        </p:txBody>
      </p:sp>
      <p:sp>
        <p:nvSpPr>
          <p:cNvPr id="3" name="Content Placeholder 2">
            <a:extLst>
              <a:ext uri="{FF2B5EF4-FFF2-40B4-BE49-F238E27FC236}">
                <a16:creationId xmlns:a16="http://schemas.microsoft.com/office/drawing/2014/main" id="{40F970A2-7188-49E7-A1D8-41AF6258DA55}"/>
              </a:ext>
            </a:extLst>
          </p:cNvPr>
          <p:cNvSpPr>
            <a:spLocks noGrp="1"/>
          </p:cNvSpPr>
          <p:nvPr>
            <p:ph idx="1"/>
          </p:nvPr>
        </p:nvSpPr>
        <p:spPr/>
        <p:txBody>
          <a:bodyPr>
            <a:normAutofit/>
          </a:bodyPr>
          <a:lstStyle/>
          <a:p>
            <a:pPr marL="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September 2020 - Census Bureau’s Data Stewardship Executive Policy Committee (DSEP) </a:t>
            </a:r>
          </a:p>
          <a:p>
            <a:pPr marL="0">
              <a:lnSpc>
                <a:spcPct val="107000"/>
              </a:lnSpc>
              <a:spcBef>
                <a:spcPts val="0"/>
              </a:spcBef>
              <a:spcAft>
                <a:spcPts val="800"/>
              </a:spcAft>
            </a:pPr>
            <a:r>
              <a:rPr lang="en-US" sz="2400" i="1" dirty="0">
                <a:effectLst/>
              </a:rPr>
              <a:t>DS026 - Automated Collection of Data from the Internet</a:t>
            </a:r>
            <a:endParaRPr lang="en-US" sz="2400" i="1" dirty="0">
              <a:ea typeface="Calibri" panose="020F0502020204030204" pitchFamily="34" charset="0"/>
              <a:cs typeface="Times New Roman" panose="02020603050405020304" pitchFamily="18" charset="0"/>
            </a:endParaRPr>
          </a:p>
          <a:p>
            <a:pPr marL="457200" lvl="1">
              <a:lnSpc>
                <a:spcPct val="107000"/>
              </a:lnSpc>
              <a:spcBef>
                <a:spcPts val="0"/>
              </a:spcBef>
              <a:spcAft>
                <a:spcPts val="800"/>
              </a:spcAft>
            </a:pPr>
            <a:r>
              <a:rPr lang="en-US" sz="2000" i="1" dirty="0">
                <a:latin typeface="Calibri" panose="020F0502020204030204" pitchFamily="34" charset="0"/>
                <a:ea typeface="Calibri" panose="020F0502020204030204" pitchFamily="34" charset="0"/>
                <a:cs typeface="Times New Roman" panose="02020603050405020304" pitchFamily="18" charset="0"/>
                <a:hlinkClick r:id="rId3"/>
              </a:rPr>
              <a:t>https://www2.census.gov/foia/ds_policies/ds026.pdf</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a:lnSpc>
                <a:spcPct val="107000"/>
              </a:lnSpc>
              <a:spcBef>
                <a:spcPts val="0"/>
              </a:spcBef>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Policy</a:t>
            </a:r>
          </a:p>
          <a:p>
            <a:pPr marL="457200"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Governance Structure</a:t>
            </a:r>
          </a:p>
          <a:p>
            <a:pPr marL="0" marR="0" indent="0">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E1E00421-F2CD-4105-8DBC-3D2089595EFA}"/>
              </a:ext>
            </a:extLst>
          </p:cNvPr>
          <p:cNvSpPr>
            <a:spLocks noGrp="1"/>
          </p:cNvSpPr>
          <p:nvPr>
            <p:ph type="sldNum" sz="quarter" idx="12"/>
          </p:nvPr>
        </p:nvSpPr>
        <p:spPr/>
        <p:txBody>
          <a:bodyPr/>
          <a:lstStyle/>
          <a:p>
            <a:fld id="{FC63ECC8-719A-498E-B101-491B6A35558E}" type="slidenum">
              <a:rPr lang="en-US" smtClean="0"/>
              <a:t>6</a:t>
            </a:fld>
            <a:endParaRPr lang="en-US"/>
          </a:p>
        </p:txBody>
      </p:sp>
    </p:spTree>
    <p:extLst>
      <p:ext uri="{BB962C8B-B14F-4D97-AF65-F5344CB8AC3E}">
        <p14:creationId xmlns:p14="http://schemas.microsoft.com/office/powerpoint/2010/main" val="243842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54F70-E3F3-494B-8936-742AF0225581}"/>
              </a:ext>
            </a:extLst>
          </p:cNvPr>
          <p:cNvSpPr>
            <a:spLocks noGrp="1"/>
          </p:cNvSpPr>
          <p:nvPr>
            <p:ph type="title"/>
          </p:nvPr>
        </p:nvSpPr>
        <p:spPr/>
        <p:txBody>
          <a:bodyPr/>
          <a:lstStyle/>
          <a:p>
            <a:r>
              <a:rPr lang="en-US" dirty="0"/>
              <a:t>The Policy</a:t>
            </a:r>
          </a:p>
        </p:txBody>
      </p:sp>
      <p:sp>
        <p:nvSpPr>
          <p:cNvPr id="3" name="Content Placeholder 2">
            <a:extLst>
              <a:ext uri="{FF2B5EF4-FFF2-40B4-BE49-F238E27FC236}">
                <a16:creationId xmlns:a16="http://schemas.microsoft.com/office/drawing/2014/main" id="{7732D6C5-FAEA-44E8-9BB5-E339A25B327D}"/>
              </a:ext>
            </a:extLst>
          </p:cNvPr>
          <p:cNvSpPr>
            <a:spLocks noGrp="1"/>
          </p:cNvSpPr>
          <p:nvPr>
            <p:ph idx="1"/>
          </p:nvPr>
        </p:nvSpPr>
        <p:spPr>
          <a:xfrm>
            <a:off x="838200" y="1565566"/>
            <a:ext cx="10515600" cy="4351338"/>
          </a:xfrm>
        </p:spPr>
        <p:txBody>
          <a:bodyPr>
            <a:normAutofit lnSpcReduction="10000"/>
          </a:bodyPr>
          <a:lstStyle/>
          <a:p>
            <a:pPr marL="0" indent="0">
              <a:buNone/>
            </a:pPr>
            <a:r>
              <a:rPr lang="en-US" sz="2400" b="1" dirty="0">
                <a:effectLst/>
              </a:rPr>
              <a:t>Automated collection of data from the Internet is generally permissible if all the following are true:</a:t>
            </a:r>
          </a:p>
          <a:p>
            <a:pPr lvl="1"/>
            <a:r>
              <a:rPr lang="en-US" dirty="0">
                <a:effectLst/>
              </a:rPr>
              <a:t>The data being collected are public information or the Census Bureau has received explicit informed consent from the respondent and/or data provider to collect them; </a:t>
            </a:r>
          </a:p>
          <a:p>
            <a:pPr lvl="1"/>
            <a:r>
              <a:rPr lang="en-US" dirty="0">
                <a:effectLst/>
              </a:rPr>
              <a:t>The data collection is consistent with the Census Bureau’s mission and done in a way that is legal, ethical, transparent, and does not present a risk to the reputation of the Census Bureau;</a:t>
            </a:r>
          </a:p>
          <a:p>
            <a:pPr lvl="1"/>
            <a:r>
              <a:rPr lang="en-US" dirty="0">
                <a:effectLst/>
              </a:rPr>
              <a:t>Collecting the data does not constitute a disclosure risk for Title 5 data (Sensitive PII), Title 13 data (Confidential Census Data), or Title 26-protected Federal Tax Information (FTI);</a:t>
            </a:r>
          </a:p>
          <a:p>
            <a:pPr lvl="1"/>
            <a:r>
              <a:rPr lang="en-US" dirty="0">
                <a:effectLst/>
              </a:rPr>
              <a:t>The systems and applications used for collection and analysis have a Census Bureau Authority to Operate (ATO) that supports storing Title 13 data. </a:t>
            </a:r>
          </a:p>
        </p:txBody>
      </p:sp>
      <p:sp>
        <p:nvSpPr>
          <p:cNvPr id="6" name="Slide Number Placeholder 5">
            <a:extLst>
              <a:ext uri="{FF2B5EF4-FFF2-40B4-BE49-F238E27FC236}">
                <a16:creationId xmlns:a16="http://schemas.microsoft.com/office/drawing/2014/main" id="{86BDEA18-162C-4C6C-9AE7-AEC999F90476}"/>
              </a:ext>
            </a:extLst>
          </p:cNvPr>
          <p:cNvSpPr>
            <a:spLocks noGrp="1"/>
          </p:cNvSpPr>
          <p:nvPr>
            <p:ph type="sldNum" sz="quarter" idx="12"/>
          </p:nvPr>
        </p:nvSpPr>
        <p:spPr/>
        <p:txBody>
          <a:bodyPr/>
          <a:lstStyle/>
          <a:p>
            <a:fld id="{FC63ECC8-719A-498E-B101-491B6A35558E}" type="slidenum">
              <a:rPr lang="en-US" smtClean="0"/>
              <a:t>7</a:t>
            </a:fld>
            <a:endParaRPr lang="en-US"/>
          </a:p>
        </p:txBody>
      </p:sp>
    </p:spTree>
    <p:extLst>
      <p:ext uri="{BB962C8B-B14F-4D97-AF65-F5344CB8AC3E}">
        <p14:creationId xmlns:p14="http://schemas.microsoft.com/office/powerpoint/2010/main" val="33602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248B-CD07-4D2C-8CC6-5BB5B63E3166}"/>
              </a:ext>
            </a:extLst>
          </p:cNvPr>
          <p:cNvSpPr>
            <a:spLocks noGrp="1"/>
          </p:cNvSpPr>
          <p:nvPr>
            <p:ph type="title"/>
          </p:nvPr>
        </p:nvSpPr>
        <p:spPr/>
        <p:txBody>
          <a:bodyPr/>
          <a:lstStyle/>
          <a:p>
            <a:r>
              <a:rPr lang="en-US" dirty="0"/>
              <a:t>The Governance – AIDCRB</a:t>
            </a:r>
          </a:p>
        </p:txBody>
      </p:sp>
      <p:sp>
        <p:nvSpPr>
          <p:cNvPr id="3" name="Content Placeholder 2">
            <a:extLst>
              <a:ext uri="{FF2B5EF4-FFF2-40B4-BE49-F238E27FC236}">
                <a16:creationId xmlns:a16="http://schemas.microsoft.com/office/drawing/2014/main" id="{C38426C2-9947-4758-8A98-22AA172253C3}"/>
              </a:ext>
            </a:extLst>
          </p:cNvPr>
          <p:cNvSpPr>
            <a:spLocks noGrp="1"/>
          </p:cNvSpPr>
          <p:nvPr>
            <p:ph idx="1"/>
          </p:nvPr>
        </p:nvSpPr>
        <p:spPr>
          <a:xfrm>
            <a:off x="838199" y="1381125"/>
            <a:ext cx="10925175" cy="4524375"/>
          </a:xfrm>
        </p:spPr>
        <p:txBody>
          <a:bodyPr>
            <a:normAutofit fontScale="70000" lnSpcReduction="20000"/>
          </a:body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Automated Internet Data Collection Review Board</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(AIDCRB) </a:t>
            </a:r>
          </a:p>
          <a:p>
            <a:pPr marL="457200" lvl="1">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Provide guidance as well as review and approve automated Internet-based collection activities. </a:t>
            </a:r>
          </a:p>
          <a:p>
            <a:pPr marL="457200" lvl="1">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a:t>
            </a:r>
            <a:r>
              <a:rPr lang="en-US" dirty="0">
                <a:effectLst/>
                <a:latin typeface="Calibri" panose="020F0502020204030204" pitchFamily="34" charset="0"/>
                <a:ea typeface="Calibri" panose="020F0502020204030204" pitchFamily="34" charset="0"/>
                <a:cs typeface="Times New Roman" panose="02020603050405020304" pitchFamily="18" charset="0"/>
              </a:rPr>
              <a:t>ll current and future research and production projects that use in-scope methods must be reviewed and approved by the AIDCRB before any data collection can occur. </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AIDCRB examines the data collection method to ensure compliance with the policy.</a:t>
            </a:r>
          </a:p>
          <a:p>
            <a:pPr marL="457200" lvl="1">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Panel Review and additional SME input (ex. legal) as needed.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Does NOT review “suitability for use.”</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Representation:</a:t>
            </a:r>
          </a:p>
          <a:p>
            <a:pPr marL="457200" lvl="1">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Technical Areas</a:t>
            </a:r>
          </a:p>
          <a:p>
            <a:pPr marL="457200" lvl="1">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Policy/Privacy</a:t>
            </a:r>
          </a:p>
          <a:p>
            <a:pPr marL="457200" lvl="1">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Program Areas incl. Decennial, Demo, Econ, R&amp;M</a:t>
            </a:r>
          </a:p>
          <a:p>
            <a:pPr marL="457200" lvl="1">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Communications</a:t>
            </a:r>
          </a:p>
          <a:p>
            <a:pPr marL="457200" lvl="1">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Disclosure Review Board</a:t>
            </a:r>
          </a:p>
          <a:p>
            <a:endParaRPr lang="en-US" sz="4000" dirty="0"/>
          </a:p>
        </p:txBody>
      </p:sp>
      <p:sp>
        <p:nvSpPr>
          <p:cNvPr id="6" name="Slide Number Placeholder 5">
            <a:extLst>
              <a:ext uri="{FF2B5EF4-FFF2-40B4-BE49-F238E27FC236}">
                <a16:creationId xmlns:a16="http://schemas.microsoft.com/office/drawing/2014/main" id="{44D55B81-80FE-4E7E-A796-DAB08752E6B8}"/>
              </a:ext>
            </a:extLst>
          </p:cNvPr>
          <p:cNvSpPr>
            <a:spLocks noGrp="1"/>
          </p:cNvSpPr>
          <p:nvPr>
            <p:ph type="sldNum" sz="quarter" idx="12"/>
          </p:nvPr>
        </p:nvSpPr>
        <p:spPr/>
        <p:txBody>
          <a:bodyPr/>
          <a:lstStyle/>
          <a:p>
            <a:fld id="{FC63ECC8-719A-498E-B101-491B6A35558E}" type="slidenum">
              <a:rPr lang="en-US" smtClean="0"/>
              <a:t>8</a:t>
            </a:fld>
            <a:endParaRPr lang="en-US"/>
          </a:p>
        </p:txBody>
      </p:sp>
      <p:pic>
        <p:nvPicPr>
          <p:cNvPr id="8" name="Graphic 7" descr="Crab with solid fill">
            <a:extLst>
              <a:ext uri="{FF2B5EF4-FFF2-40B4-BE49-F238E27FC236}">
                <a16:creationId xmlns:a16="http://schemas.microsoft.com/office/drawing/2014/main" id="{CB431621-8A55-4D49-B394-3EE37E5725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7250" y="3429000"/>
            <a:ext cx="2362200" cy="2362200"/>
          </a:xfrm>
          <a:prstGeom prst="rect">
            <a:avLst/>
          </a:prstGeom>
        </p:spPr>
      </p:pic>
    </p:spTree>
    <p:extLst>
      <p:ext uri="{BB962C8B-B14F-4D97-AF65-F5344CB8AC3E}">
        <p14:creationId xmlns:p14="http://schemas.microsoft.com/office/powerpoint/2010/main" val="771338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F9D73-4984-4FC3-8062-C6D45D571134}"/>
              </a:ext>
            </a:extLst>
          </p:cNvPr>
          <p:cNvSpPr>
            <a:spLocks noGrp="1"/>
          </p:cNvSpPr>
          <p:nvPr>
            <p:ph type="title"/>
          </p:nvPr>
        </p:nvSpPr>
        <p:spPr/>
        <p:txBody>
          <a:bodyPr/>
          <a:lstStyle/>
          <a:p>
            <a:r>
              <a:rPr lang="en-US" dirty="0"/>
              <a:t>AIDCRB – Additional Functions</a:t>
            </a:r>
          </a:p>
        </p:txBody>
      </p:sp>
      <p:sp>
        <p:nvSpPr>
          <p:cNvPr id="3" name="Content Placeholder 2">
            <a:extLst>
              <a:ext uri="{FF2B5EF4-FFF2-40B4-BE49-F238E27FC236}">
                <a16:creationId xmlns:a16="http://schemas.microsoft.com/office/drawing/2014/main" id="{64106A10-0D72-476F-B918-15B7A5AD89A6}"/>
              </a:ext>
            </a:extLst>
          </p:cNvPr>
          <p:cNvSpPr>
            <a:spLocks noGrp="1"/>
          </p:cNvSpPr>
          <p:nvPr>
            <p:ph idx="1"/>
          </p:nvPr>
        </p:nvSpPr>
        <p:spPr>
          <a:xfrm>
            <a:off x="838200" y="1464898"/>
            <a:ext cx="10515600" cy="4351338"/>
          </a:xfrm>
        </p:spPr>
        <p:txBody>
          <a:bodyPr>
            <a:norm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AIDCRB also serves as a service and collaboration platform for Census users providing: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lvl="1">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B</a:t>
            </a:r>
            <a:r>
              <a:rPr lang="en-US" dirty="0">
                <a:effectLst/>
                <a:latin typeface="Calibri" panose="020F0502020204030204" pitchFamily="34" charset="0"/>
                <a:ea typeface="Calibri" panose="020F0502020204030204" pitchFamily="34" charset="0"/>
                <a:cs typeface="Times New Roman" panose="02020603050405020304" pitchFamily="18" charset="0"/>
              </a:rPr>
              <a:t>rowsable repository of information regarding the projects that have been reviewed, </a:t>
            </a:r>
          </a:p>
          <a:p>
            <a:pPr marL="457200" lvl="1">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Public facing materials re: the Census Bureau’s activities,</a:t>
            </a:r>
          </a:p>
          <a:p>
            <a:pPr marL="457200" lvl="1">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W</a:t>
            </a:r>
            <a:r>
              <a:rPr lang="en-US" dirty="0">
                <a:effectLst/>
                <a:latin typeface="Calibri" panose="020F0502020204030204" pitchFamily="34" charset="0"/>
                <a:ea typeface="Calibri" panose="020F0502020204030204" pitchFamily="34" charset="0"/>
                <a:cs typeface="Times New Roman" panose="02020603050405020304" pitchFamily="18" charset="0"/>
              </a:rPr>
              <a:t>eb scraping tools and standards - including User Agent String, Salting and Crawling techniques (more later)</a:t>
            </a:r>
          </a:p>
          <a:p>
            <a:pPr marL="457200" lvl="1">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 complete web scraping platform, to assist web scraping projects. </a:t>
            </a:r>
          </a:p>
          <a:p>
            <a:endParaRPr lang="en-US" dirty="0"/>
          </a:p>
        </p:txBody>
      </p:sp>
      <p:sp>
        <p:nvSpPr>
          <p:cNvPr id="6" name="Slide Number Placeholder 5">
            <a:extLst>
              <a:ext uri="{FF2B5EF4-FFF2-40B4-BE49-F238E27FC236}">
                <a16:creationId xmlns:a16="http://schemas.microsoft.com/office/drawing/2014/main" id="{312C0ECA-ABE7-457A-987E-D3C35FD4C029}"/>
              </a:ext>
            </a:extLst>
          </p:cNvPr>
          <p:cNvSpPr>
            <a:spLocks noGrp="1"/>
          </p:cNvSpPr>
          <p:nvPr>
            <p:ph type="sldNum" sz="quarter" idx="12"/>
          </p:nvPr>
        </p:nvSpPr>
        <p:spPr/>
        <p:txBody>
          <a:bodyPr/>
          <a:lstStyle/>
          <a:p>
            <a:fld id="{FC63ECC8-719A-498E-B101-491B6A35558E}" type="slidenum">
              <a:rPr lang="en-US" smtClean="0"/>
              <a:t>9</a:t>
            </a:fld>
            <a:endParaRPr lang="en-US"/>
          </a:p>
        </p:txBody>
      </p:sp>
    </p:spTree>
    <p:extLst>
      <p:ext uri="{BB962C8B-B14F-4D97-AF65-F5344CB8AC3E}">
        <p14:creationId xmlns:p14="http://schemas.microsoft.com/office/powerpoint/2010/main" val="1387129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Standard Template Document Labeling Version 11-25-2019" id="{2B29FCDE-9991-402A-BF7C-68A845CABF27}" vid="{4C5D4FD4-241C-44A8-88F4-A8E870F593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FE28DCF60A55469A767A693C98DF30" ma:contentTypeVersion="11" ma:contentTypeDescription="Create a new document." ma:contentTypeScope="" ma:versionID="fd15eec54e9a16b88682b5772339e0fc">
  <xsd:schema xmlns:xsd="http://www.w3.org/2001/XMLSchema" xmlns:xs="http://www.w3.org/2001/XMLSchema" xmlns:p="http://schemas.microsoft.com/office/2006/metadata/properties" xmlns:ns3="caecc2cd-c125-47bb-b7d8-61f5602bf9df" xmlns:ns4="f42af4b1-c551-450a-9f89-76df0847d194" targetNamespace="http://schemas.microsoft.com/office/2006/metadata/properties" ma:root="true" ma:fieldsID="b9f4a88b264629eea6c93697b8a79db7" ns3:_="" ns4:_="">
    <xsd:import namespace="caecc2cd-c125-47bb-b7d8-61f5602bf9df"/>
    <xsd:import namespace="f42af4b1-c551-450a-9f89-76df0847d19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ecc2cd-c125-47bb-b7d8-61f5602bf9d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2af4b1-c551-450a-9f89-76df0847d19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ABB135-AD88-424B-A70F-93719B4573DA}">
  <ds:schemaRefs>
    <ds:schemaRef ds:uri="http://schemas.microsoft.com/sharepoint/v3/contenttype/forms"/>
  </ds:schemaRefs>
</ds:datastoreItem>
</file>

<file path=customXml/itemProps2.xml><?xml version="1.0" encoding="utf-8"?>
<ds:datastoreItem xmlns:ds="http://schemas.openxmlformats.org/officeDocument/2006/customXml" ds:itemID="{4D92B14D-EDFD-4FDD-92C0-0DF7EDA55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ecc2cd-c125-47bb-b7d8-61f5602bf9df"/>
    <ds:schemaRef ds:uri="f42af4b1-c551-450a-9f89-76df0847d1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9D7FDE-784D-4DEC-B49C-6F84CF51374D}">
  <ds:schemaRefs>
    <ds:schemaRef ds:uri="f42af4b1-c551-450a-9f89-76df0847d194"/>
    <ds:schemaRef ds:uri="http://schemas.microsoft.com/office/2006/metadata/properties"/>
    <ds:schemaRef ds:uri="http://purl.org/dc/elements/1.1/"/>
    <ds:schemaRef ds:uri="http://schemas.microsoft.com/office/2006/documentManagement/types"/>
    <ds:schemaRef ds:uri="http://www.w3.org/XML/1998/namespace"/>
    <ds:schemaRef ds:uri="caecc2cd-c125-47bb-b7d8-61f5602bf9df"/>
    <ds:schemaRef ds:uri="http://purl.org/dc/dcmitype/"/>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PPT Standard Template Document Labeling Version 11-25-2019</Template>
  <TotalTime>2150</TotalTime>
  <Words>1774</Words>
  <Application>Microsoft Office PowerPoint</Application>
  <PresentationFormat>Widescreen</PresentationFormat>
  <Paragraphs>193</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Automated Collection of Publicly Available Data From the Internet</vt:lpstr>
      <vt:lpstr>The Use Case</vt:lpstr>
      <vt:lpstr>The Technology</vt:lpstr>
      <vt:lpstr>The Challenge</vt:lpstr>
      <vt:lpstr>The Context</vt:lpstr>
      <vt:lpstr>Our Solution</vt:lpstr>
      <vt:lpstr>The Policy</vt:lpstr>
      <vt:lpstr>The Governance – AIDCRB</vt:lpstr>
      <vt:lpstr>AIDCRB – Additional Functions</vt:lpstr>
      <vt:lpstr>Project Review Criteria</vt:lpstr>
      <vt:lpstr>Privacy Rights of the Respondent </vt:lpstr>
      <vt:lpstr>Privacy Rights of the Respondent</vt:lpstr>
      <vt:lpstr>Rights of the Provider</vt:lpstr>
      <vt:lpstr>Rights of the Provider</vt:lpstr>
      <vt:lpstr>Disclosure Considerations</vt:lpstr>
      <vt:lpstr>Other Policy Considerations</vt:lpstr>
      <vt:lpstr>AIDCRB – Example Case Studies</vt:lpstr>
      <vt:lpstr>Current Status &amp; Next Steps</vt:lpstr>
      <vt:lpstr>Thank You!</vt:lpstr>
    </vt:vector>
  </TitlesOfParts>
  <Company>Bureau of the Census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Anup Mathur  (CENSUS/ADRM FED)</dc:creator>
  <cp:lastModifiedBy>MICHAEL CASTRO (CENSUS/PCO FED)</cp:lastModifiedBy>
  <cp:revision>91</cp:revision>
  <dcterms:created xsi:type="dcterms:W3CDTF">2021-08-10T15:27:22Z</dcterms:created>
  <dcterms:modified xsi:type="dcterms:W3CDTF">2021-10-26T15:45:59Z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0x01010019FE28DCF60A55469A767A693C98DF30</vt:lpwstr>
  </property>
</Properties>
</file>