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318" r:id="rId5"/>
    <p:sldId id="493" r:id="rId6"/>
    <p:sldId id="504" r:id="rId7"/>
    <p:sldId id="499" r:id="rId8"/>
    <p:sldId id="501" r:id="rId9"/>
    <p:sldId id="494" r:id="rId10"/>
    <p:sldId id="502" r:id="rId11"/>
    <p:sldId id="497" r:id="rId12"/>
    <p:sldId id="528" r:id="rId13"/>
    <p:sldId id="496" r:id="rId14"/>
    <p:sldId id="529" r:id="rId15"/>
    <p:sldId id="503" r:id="rId16"/>
    <p:sldId id="526" r:id="rId17"/>
    <p:sldId id="495" r:id="rId18"/>
    <p:sldId id="492" r:id="rId19"/>
    <p:sldId id="506" r:id="rId20"/>
    <p:sldId id="510" r:id="rId21"/>
    <p:sldId id="514" r:id="rId22"/>
    <p:sldId id="515" r:id="rId23"/>
    <p:sldId id="512" r:id="rId24"/>
    <p:sldId id="511" r:id="rId25"/>
    <p:sldId id="516" r:id="rId26"/>
    <p:sldId id="505" r:id="rId27"/>
    <p:sldId id="517" r:id="rId28"/>
    <p:sldId id="518" r:id="rId29"/>
    <p:sldId id="519" r:id="rId30"/>
    <p:sldId id="520" r:id="rId31"/>
    <p:sldId id="521" r:id="rId32"/>
    <p:sldId id="522" r:id="rId33"/>
    <p:sldId id="543" r:id="rId34"/>
    <p:sldId id="500" r:id="rId35"/>
    <p:sldId id="536" r:id="rId36"/>
    <p:sldId id="541" r:id="rId37"/>
    <p:sldId id="538" r:id="rId38"/>
    <p:sldId id="539" r:id="rId39"/>
    <p:sldId id="531" r:id="rId40"/>
    <p:sldId id="542" r:id="rId41"/>
    <p:sldId id="533" r:id="rId42"/>
    <p:sldId id="540" r:id="rId4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522288"/>
            <a:ext cx="4627562" cy="26035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6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principle, each of these possibilities could help to explain each of our six perceived crises.  </a:t>
            </a:r>
          </a:p>
          <a:p>
            <a:endParaRPr lang="en-US" dirty="0"/>
          </a:p>
          <a:p>
            <a:r>
              <a:rPr lang="en-US" dirty="0"/>
              <a:t>And next, we will explore some of those cases in additional depth.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A8971-5F0B-4911-87AC-F8CFD894A89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A8971-5F0B-4911-87AC-F8CFD894A89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9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A8971-5F0B-4911-87AC-F8CFD894A89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1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A8971-5F0B-4911-87AC-F8CFD894A89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4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A8971-5F0B-4911-87AC-F8CFD894A89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1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A8971-5F0B-4911-87AC-F8CFD894A89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A8971-5F0B-4911-87AC-F8CFD894A89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L.Eltinge@census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220115" TargetMode="External"/><Relationship Id="rId2" Type="http://schemas.openxmlformats.org/officeDocument/2006/relationships/hyperlink" Target="https://nces.ed.gov/FCSM/pdf/Wroblewski_2012FCSM_III-A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pafs.org/wp-content/uploads/2020/03/CLARK-COPAFS-hosted-Tiered-Access-Workshops-rev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b.europa.eu/pub/pdf/sintra/ecb.forumcentbank201810.en.pdf" TargetMode="External"/><Relationship Id="rId2" Type="http://schemas.openxmlformats.org/officeDocument/2006/relationships/hyperlink" Target="https://www.amstat.org/ASA/Your-Career/Awards/Links-Lecture-Award.asp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094/SMIF-2019-00001" TargetMode="External"/><Relationship Id="rId2" Type="http://schemas.openxmlformats.org/officeDocument/2006/relationships/hyperlink" Target="https://surveyinsights.org/?p=1066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11/rssa.12136" TargetMode="External"/><Relationship Id="rId4" Type="http://schemas.openxmlformats.org/officeDocument/2006/relationships/hyperlink" Target="https://doi.org/10.1162/99608f92.f06c6e6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7226/25303" TargetMode="External"/><Relationship Id="rId2" Type="http://schemas.openxmlformats.org/officeDocument/2006/relationships/hyperlink" Target="https://doi.org/10.17226/248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7226/24810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6/04/the-secret-history-of-agile-innovation" TargetMode="External"/><Relationship Id="rId2" Type="http://schemas.openxmlformats.org/officeDocument/2006/relationships/hyperlink" Target="https://www.pewresearch.org/internet/2019/11/15/americans-and-privacy-concerned-confused-and-feeling-lack-of-control-over-their-personal-information/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98/rsta.2016.0126" TargetMode="External"/><Relationship Id="rId2" Type="http://schemas.openxmlformats.org/officeDocument/2006/relationships/hyperlink" Target="http://larrysummers.com/2016/04/01/world-bank-price-stat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031305.2016.1154108" TargetMode="External"/><Relationship Id="rId2" Type="http://schemas.openxmlformats.org/officeDocument/2006/relationships/hyperlink" Target="https://www.econstor.eu/bitstream/10419/174002/1/dp1109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mstat.tandfonline.com/doi/full/10.1080/00031305.2016.1154108#.X9P1ifk3nI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6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1524000" y="614836"/>
            <a:ext cx="9144000" cy="2062103"/>
          </a:xfrm>
        </p:spPr>
        <p:txBody>
          <a:bodyPr>
            <a:noAutofit/>
          </a:bodyPr>
          <a:lstStyle/>
          <a:p>
            <a:r>
              <a:rPr lang="en-US" sz="4800" b="1" strike="sngStrike" dirty="0"/>
              <a:t>Six Crises</a:t>
            </a:r>
            <a:r>
              <a:rPr lang="en-US" sz="4800" b="1" dirty="0"/>
              <a:t> </a:t>
            </a:r>
            <a:br>
              <a:rPr lang="en-US" sz="4800" b="1" dirty="0"/>
            </a:br>
            <a:r>
              <a:rPr lang="en-US" sz="4800" b="1" dirty="0"/>
              <a:t>One Dozen Opportunities </a:t>
            </a:r>
            <a:br>
              <a:rPr lang="en-US" sz="4800" b="1" dirty="0"/>
            </a:br>
            <a:r>
              <a:rPr lang="en-US" sz="4800" b="1" dirty="0"/>
              <a:t>in Public-Stewardship Statistics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914401" y="3231036"/>
            <a:ext cx="10177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John L. Eltinge</a:t>
            </a:r>
          </a:p>
          <a:p>
            <a:pPr algn="ctr"/>
            <a:r>
              <a:rPr lang="en-US" sz="3200" dirty="0"/>
              <a:t>Assistant Director for Research and Methodology</a:t>
            </a:r>
          </a:p>
          <a:p>
            <a:pPr algn="ctr"/>
            <a:r>
              <a:rPr lang="en-US" sz="3200" dirty="0">
                <a:hlinkClick r:id="rId3"/>
              </a:rPr>
              <a:t>John.L.Eltinge@census.gov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FCSM Virtual Conference – November 2, 2021</a:t>
            </a:r>
          </a:p>
          <a:p>
            <a:pPr algn="ctr"/>
            <a:r>
              <a:rPr lang="en-US" sz="3200" dirty="0"/>
              <a:t>Session C-2: Evidence and Data Policy</a:t>
            </a:r>
          </a:p>
        </p:txBody>
      </p:sp>
    </p:spTree>
    <p:extLst>
      <p:ext uri="{BB962C8B-B14F-4D97-AF65-F5344CB8AC3E}">
        <p14:creationId xmlns:p14="http://schemas.microsoft.com/office/powerpoint/2010/main" val="24443032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II. Crises (3): Risks to Privacy and Confidentiality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015" y="1252025"/>
            <a:ext cx="11451102" cy="8319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457200">
              <a:buNone/>
            </a:pPr>
            <a:r>
              <a:rPr lang="en-US" sz="3000" dirty="0"/>
              <a:t>	Database reconstruction theorem (</a:t>
            </a:r>
            <a:r>
              <a:rPr lang="en-US" sz="3000" dirty="0" err="1"/>
              <a:t>Dinur</a:t>
            </a:r>
            <a:r>
              <a:rPr lang="en-US" sz="3000" dirty="0"/>
              <a:t> and Nissim, 2003; </a:t>
            </a:r>
          </a:p>
          <a:p>
            <a:pPr marL="914400" lvl="2" indent="-457200">
              <a:buNone/>
            </a:pPr>
            <a:r>
              <a:rPr lang="en-US" sz="3000" dirty="0"/>
              <a:t>	related comments in Abowd and </a:t>
            </a:r>
            <a:r>
              <a:rPr lang="en-US" sz="3000" dirty="0" err="1"/>
              <a:t>Schmutte</a:t>
            </a:r>
            <a:r>
              <a:rPr lang="en-US" sz="3000" dirty="0"/>
              <a:t>, 2019)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	Differential privacy and allocation of privacy budgets 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	Tiered access (Clark, 2020; others) – account for item sensitivity?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	Secure multiparty computing and secure memory encryption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	</a:t>
            </a:r>
            <a:r>
              <a:rPr lang="en-US" sz="3000" dirty="0">
                <a:solidFill>
                  <a:srgbClr val="C00000"/>
                </a:solidFill>
              </a:rPr>
              <a:t>Nuanced assessment of impact on all dimensions of data quality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marL="971550" lvl="1" indent="-514350">
              <a:buAutoNum type="arabicPeriod" startAt="4"/>
            </a:pPr>
            <a:endParaRPr lang="en-US" sz="2600" dirty="0"/>
          </a:p>
          <a:p>
            <a:pPr marL="971550" lvl="1" indent="-514350">
              <a:buAutoNum type="arabicPeriod" startAt="4"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5146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75" y="365125"/>
            <a:ext cx="10916530" cy="70412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II. Crises (4): Reduction in Discretionary Resources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015" y="1223997"/>
            <a:ext cx="11451102" cy="475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Resources: Many Components – Intangible-Capital Intensive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Ex: Data (both for production and internal controls), cash, </a:t>
            </a:r>
          </a:p>
          <a:p>
            <a:pPr marL="457200" lvl="1" indent="0">
              <a:buNone/>
            </a:pPr>
            <a:r>
              <a:rPr lang="en-US" sz="3000" dirty="0"/>
              <a:t>calendar time, specified skills, systems, institutional capital, </a:t>
            </a:r>
          </a:p>
          <a:p>
            <a:pPr marL="457200" lvl="1" indent="0">
              <a:buNone/>
            </a:pPr>
            <a:r>
              <a:rPr lang="en-US" sz="3000" dirty="0"/>
              <a:t>respondent burden, privacy budgets 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Often have high fixed costs with ambiguous attribution; indeterminate amortization; exacerbated by unfunded mandates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Issue: Binding constraints on </a:t>
            </a:r>
            <a:r>
              <a:rPr lang="en-US" sz="3000" dirty="0">
                <a:solidFill>
                  <a:srgbClr val="C00000"/>
                </a:solidFill>
              </a:rPr>
              <a:t>which</a:t>
            </a:r>
            <a:r>
              <a:rPr lang="en-US" sz="3000" dirty="0"/>
              <a:t> resources?  </a:t>
            </a:r>
            <a:r>
              <a:rPr lang="en-US" sz="3000" dirty="0">
                <a:solidFill>
                  <a:srgbClr val="C00000"/>
                </a:solidFill>
              </a:rPr>
              <a:t>Feedback loops? </a:t>
            </a:r>
          </a:p>
          <a:p>
            <a:pPr marL="457200" lvl="1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9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0249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II. Crises (5): Changing Expectations on 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		       Public Stewardship and Public Goods 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578221"/>
            <a:ext cx="12041945" cy="452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100" i="1" dirty="0"/>
              <a:t>Public goods:</a:t>
            </a:r>
            <a:r>
              <a:rPr lang="en-US" sz="3100" dirty="0"/>
              <a:t> </a:t>
            </a:r>
            <a:r>
              <a:rPr lang="en-US" sz="3100" dirty="0" err="1"/>
              <a:t>Weisbrod</a:t>
            </a:r>
            <a:r>
              <a:rPr lang="en-US" sz="3100" dirty="0"/>
              <a:t> (1964), Arrow &amp; Fisher (1974), </a:t>
            </a:r>
            <a:r>
              <a:rPr lang="en-US" sz="3100" dirty="0" err="1"/>
              <a:t>Groshen</a:t>
            </a:r>
            <a:r>
              <a:rPr lang="en-US" sz="3100" dirty="0"/>
              <a:t> (2018)</a:t>
            </a:r>
          </a:p>
          <a:p>
            <a:pPr marL="457200" lvl="1" indent="0">
              <a:buNone/>
            </a:pPr>
            <a:r>
              <a:rPr lang="en-US" sz="3100" dirty="0"/>
              <a:t>“non-exclusive and non-rivalrous” – unattainable (?) ideal</a:t>
            </a:r>
          </a:p>
          <a:p>
            <a:pPr marL="457200" lvl="1" indent="0">
              <a:buNone/>
            </a:pPr>
            <a:endParaRPr lang="en-US" sz="3100" dirty="0"/>
          </a:p>
          <a:p>
            <a:pPr marL="457200" lvl="1" indent="0">
              <a:buNone/>
            </a:pPr>
            <a:r>
              <a:rPr lang="en-US" sz="3100" i="1" dirty="0">
                <a:solidFill>
                  <a:srgbClr val="C00000"/>
                </a:solidFill>
              </a:rPr>
              <a:t>Public stewardship</a:t>
            </a:r>
            <a:r>
              <a:rPr lang="en-US" sz="3100" i="1" dirty="0"/>
              <a:t>:</a:t>
            </a:r>
            <a:r>
              <a:rPr lang="en-US" sz="3100" dirty="0"/>
              <a:t> broader definition; expectations of generally level playing field and </a:t>
            </a:r>
            <a:r>
              <a:rPr lang="en-US" sz="3100" dirty="0">
                <a:solidFill>
                  <a:srgbClr val="C00000"/>
                </a:solidFill>
              </a:rPr>
              <a:t>duty of care</a:t>
            </a:r>
            <a:r>
              <a:rPr lang="en-US" sz="3100" dirty="0"/>
              <a:t> for long-term public benefit 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Implicitly based on positive-sum approach to societal (govt?) decisions</a:t>
            </a:r>
          </a:p>
          <a:p>
            <a:pPr marL="457200" lvl="1" indent="0">
              <a:buNone/>
            </a:pPr>
            <a:endParaRPr lang="en-US" sz="3100" dirty="0"/>
          </a:p>
          <a:p>
            <a:pPr marL="457200" lvl="1" indent="0">
              <a:buNone/>
            </a:pPr>
            <a:r>
              <a:rPr lang="en-US" sz="3100" dirty="0">
                <a:solidFill>
                  <a:srgbClr val="C00000"/>
                </a:solidFill>
              </a:rPr>
              <a:t>Changes arising from societal heterogeneity → (?) increased tendency toward zero-sum and negative-sum decision processes and outcomes</a:t>
            </a:r>
          </a:p>
          <a:p>
            <a:pPr marL="45720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2536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II. Crises (6): General Decline in Trust in Science, 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		      Expertise and Public Institutions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015" y="1491175"/>
            <a:ext cx="11451102" cy="4487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/>
              <a:t>Bates et al. (2012); Bauer et al. (2019; </a:t>
            </a:r>
            <a:r>
              <a:rPr lang="en-US" sz="2800" dirty="0" err="1"/>
              <a:t>Fobia</a:t>
            </a:r>
            <a:r>
              <a:rPr lang="en-US" sz="2800" dirty="0"/>
              <a:t> et al. (2019); </a:t>
            </a:r>
          </a:p>
          <a:p>
            <a:pPr marL="457200" lvl="1" indent="0">
              <a:buNone/>
            </a:pPr>
            <a:r>
              <a:rPr lang="en-US" sz="2800" dirty="0"/>
              <a:t>Hunter-Childs et al. (2019); Pew (2019)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   - Per crisis #4, impact on survey response rates, access to admin records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  -  Increased contention over use &amp; interpretation of stat information</a:t>
            </a:r>
          </a:p>
          <a:p>
            <a:pPr lvl="2"/>
            <a:r>
              <a:rPr lang="en-US" sz="2800" dirty="0"/>
              <a:t>In part: increased public recognition of context &amp; conditioning</a:t>
            </a:r>
          </a:p>
          <a:p>
            <a:pPr lvl="2"/>
            <a:r>
              <a:rPr lang="en-US" sz="2800" dirty="0"/>
              <a:t>In part: erosion of expectation of common base of facts</a:t>
            </a:r>
          </a:p>
          <a:p>
            <a:pPr marL="914400" lvl="2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225425" lvl="2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→  Methods to measure underlying cognitive and social processes?</a:t>
            </a:r>
          </a:p>
          <a:p>
            <a:pPr lvl="1">
              <a:buFontTx/>
              <a:buChar char="-"/>
            </a:pPr>
            <a:endParaRPr lang="en-US" sz="3000" dirty="0"/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7814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80249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II. Six Perceived Crises: Diagnosis → Prescription? </a:t>
            </a:r>
            <a:r>
              <a:rPr lang="en-US" sz="4000" b="1" dirty="0"/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268" y="1247633"/>
            <a:ext cx="10705532" cy="471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/>
              <a:t>Terminology: Perceived Crises and Crossroads:</a:t>
            </a:r>
            <a:endParaRPr lang="en-US" sz="32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Crisis = Experiences do not match current/prior expectations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e.g., Schlesinger (1957), Nixon (1962), Deming (1986)</a:t>
            </a:r>
          </a:p>
          <a:p>
            <a:pPr marL="457200" lvl="1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Related: “Crossroads” - Small et al. (2019), Abowd (2021)</a:t>
            </a:r>
          </a:p>
          <a:p>
            <a:pPr lvl="1">
              <a:buFontTx/>
              <a:buChar char="-"/>
            </a:pPr>
            <a:r>
              <a:rPr lang="en-US" sz="3200" dirty="0">
                <a:solidFill>
                  <a:srgbClr val="C00000"/>
                </a:solidFill>
              </a:rPr>
              <a:t>Implies path dependence and impact on societal norms </a:t>
            </a:r>
          </a:p>
          <a:p>
            <a:pPr marL="457200" lvl="1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Analyze impact → Options for changes in design (writ large)</a:t>
            </a:r>
          </a:p>
          <a:p>
            <a:pPr marL="457200" lvl="1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lvl="1">
              <a:buFontTx/>
              <a:buChar char="-"/>
            </a:pP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4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718"/>
            <a:ext cx="10705532" cy="58444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III.  One Dozen Opportunities: Structure of “Crises”? (1)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48268" y="1026939"/>
                <a:ext cx="10705532" cy="4965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5563" lvl="1" indent="-55563">
                  <a:buNone/>
                </a:pPr>
                <a:r>
                  <a:rPr lang="en-US" sz="2800" dirty="0"/>
                  <a:t>Perceived value for stakeholders (often via concrete use cases) </a:t>
                </a:r>
              </a:p>
              <a:p>
                <a:pPr marL="55563" lvl="1" indent="-55563">
                  <a:buNone/>
                </a:pPr>
                <a:r>
                  <a:rPr lang="en-US" sz="2800" dirty="0"/>
                  <a:t>will depend on target parameters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 and “performance profile”</a:t>
                </a:r>
              </a:p>
              <a:p>
                <a:pPr marL="457200" indent="-457200">
                  <a:buNone/>
                </a:pPr>
                <a:r>
                  <a:rPr lang="en-US" sz="2800" dirty="0"/>
                  <a:t> 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𝑄𝑢𝑎𝑙𝑖𝑡𝑦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𝑅𝑖𝑠𝑘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800" dirty="0"/>
              </a:p>
              <a:p>
                <a:pPr marL="457200" indent="-457200">
                  <a:buNone/>
                </a:pPr>
                <a:r>
                  <a:rPr lang="en-US" sz="2800" dirty="0"/>
                  <a:t>	  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𝑀𝑎𝑟𝑘𝑒𝑡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𝑆𝑜𝑢𝑟𝑐𝑒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𝑀𝑒𝑡h𝑜𝑑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𝑆𝑦𝑠𝑡𝑒𝑚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𝐴𝑑𝑚𝑖𝑛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     = 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Design vector</a:t>
                </a:r>
                <a:r>
                  <a:rPr lang="en-US" sz="2800" dirty="0"/>
                  <a:t> (targeted resource decisions)</a:t>
                </a:r>
              </a:p>
              <a:p>
                <a:pPr marL="457200" indent="-457200">
                  <a:buNone/>
                </a:pPr>
                <a:r>
                  <a:rPr lang="en-US" sz="2800" dirty="0"/>
                  <a:t> </a:t>
                </a:r>
              </a:p>
              <a:p>
                <a:pPr marL="457200" indent="-45720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dirty="0"/>
                  <a:t>Environment (observed, uncontrolled) </a:t>
                </a:r>
              </a:p>
              <a:p>
                <a:pPr marL="457200" indent="-457200">
                  <a:buNone/>
                </a:pPr>
                <a:r>
                  <a:rPr lang="en-US" sz="2800" dirty="0"/>
                  <a:t>	</a:t>
                </a:r>
                <a:r>
                  <a:rPr lang="en-US" sz="2800" i="1" dirty="0"/>
                  <a:t>e </a:t>
                </a:r>
                <a:r>
                  <a:rPr lang="en-US" sz="2800" dirty="0"/>
                  <a:t>=</a:t>
                </a:r>
                <a:r>
                  <a:rPr lang="en-US" sz="2800" i="1" dirty="0"/>
                  <a:t> </a:t>
                </a:r>
                <a:r>
                  <a:rPr lang="en-US" sz="2800" dirty="0"/>
                  <a:t>residual effects (uncontrolled, unobserved)</a:t>
                </a:r>
              </a:p>
              <a:p>
                <a:pPr marL="457200" indent="-45720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2800" dirty="0"/>
                  <a:t> = parameters of performance profiles, dispersion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" y="1026939"/>
                <a:ext cx="10705532" cy="4965897"/>
              </a:xfrm>
              <a:prstGeom prst="rect">
                <a:avLst/>
              </a:prstGeom>
              <a:blipFill>
                <a:blip r:embed="rId2"/>
                <a:stretch>
                  <a:fillRect l="-1138" t="-1963" b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5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222"/>
            <a:ext cx="10515600" cy="64008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III. One Dozen Opportunities: Structure of “Crises”? (2)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48268" y="1019908"/>
                <a:ext cx="10705532" cy="4916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800" dirty="0"/>
                  <a:t>Conjecture: </a:t>
                </a:r>
                <a:r>
                  <a:rPr lang="en-US" sz="2800" dirty="0">
                    <a:solidFill>
                      <a:srgbClr val="C00000"/>
                    </a:solidFill>
                  </a:rPr>
                  <a:t>Characterize “crises” – connections with changes in</a:t>
                </a:r>
                <a:r>
                  <a:rPr lang="en-US" sz="2800" dirty="0"/>
                  <a:t>: </a:t>
                </a:r>
              </a:p>
              <a:p>
                <a:pPr marL="1200150" lvl="1" indent="-742950">
                  <a:buAutoNum type="arabicPeriod"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1.  Environment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/>
                  <a:t> :  different point in space </a:t>
                </a:r>
                <a:r>
                  <a:rPr lang="en-US" sz="2800" dirty="0">
                    <a:solidFill>
                      <a:srgbClr val="C00000"/>
                    </a:solidFill>
                  </a:rPr>
                  <a:t>→ stability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? 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2.  Constraints on design factors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, performance profiles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b="0" dirty="0"/>
              </a:p>
              <a:p>
                <a:pPr marL="457200" lvl="1" indent="0">
                  <a:buNone/>
                </a:pPr>
                <a:r>
                  <a:rPr lang="en-US" sz="2800" dirty="0"/>
                  <a:t>	 (e.g., reduced variance, cost, operational risk) 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3.  Functions for performance (quality, risk, cost)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 or 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     stakeholder 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(depends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and environment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) 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Suggestions for mitigation (and improvement) through changes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" y="1019908"/>
                <a:ext cx="10705532" cy="4916657"/>
              </a:xfrm>
              <a:prstGeom prst="rect">
                <a:avLst/>
              </a:prstGeom>
              <a:blipFill>
                <a:blip r:embed="rId3"/>
                <a:stretch>
                  <a:fillRect t="-1983" b="-4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89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"/>
            <a:ext cx="10991850" cy="87922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III. Opportunities: Improve Understanding of Procedures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40677" y="1012874"/>
                <a:ext cx="11213123" cy="4909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71550" lvl="1" indent="-514350">
                  <a:buAutoNum type="alphaUcPeriod"/>
                </a:pPr>
                <a:r>
                  <a:rPr lang="en-US" sz="3200" dirty="0"/>
                  <a:t>The market: Who are the key stakeholders and what are their statistical information needs?</a:t>
                </a:r>
              </a:p>
              <a:p>
                <a:pPr marL="971550" lvl="1" indent="-514350">
                  <a:buAutoNum type="alphaUcPeriod"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	Set of </a:t>
                </a:r>
                <a:r>
                  <a:rPr lang="en-US" sz="3200" dirty="0" err="1"/>
                  <a:t>estimands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200" dirty="0"/>
                  <a:t> and stakeholders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endParaRPr lang="en-US" sz="3200" dirty="0"/>
              </a:p>
              <a:p>
                <a:pPr marL="457200" lvl="1" indent="0">
                  <a:buNone/>
                  <a:tabLst>
                    <a:tab pos="10452100" algn="l"/>
                  </a:tabLst>
                </a:pPr>
                <a:endParaRPr lang="en-US" sz="3200" dirty="0"/>
              </a:p>
              <a:p>
                <a:pPr marL="457200" lvl="1" indent="0">
                  <a:buNone/>
                  <a:tabLst>
                    <a:tab pos="10452100" algn="l"/>
                  </a:tabLst>
                </a:pPr>
                <a:r>
                  <a:rPr lang="en-US" sz="3200" dirty="0"/>
                  <a:t>     Conditional (on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𝑘h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distributions of</a:t>
                </a:r>
              </a:p>
              <a:p>
                <a:pPr marL="457200" lvl="1" indent="0">
                  <a:buNone/>
                  <a:tabLst>
                    <a:tab pos="10452100" algn="l"/>
                  </a:tabLst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  <a:tabLst>
                    <a:tab pos="10452100" algn="l"/>
                  </a:tabLst>
                </a:pPr>
                <a:r>
                  <a:rPr lang="en-US" sz="32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𝑘h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𝑄𝑢𝑎𝑙𝑖𝑡𝑦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𝑅𝑖𝑠𝑘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𝑘h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𝑘h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𝑘h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𝑘h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	</a:t>
                </a:r>
                <a:r>
                  <a:rPr lang="en-US" sz="3200" dirty="0">
                    <a:solidFill>
                      <a:srgbClr val="C00000"/>
                    </a:solidFill>
                  </a:rPr>
                  <a:t>(cf. variability of quality over small domains)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1012874"/>
                <a:ext cx="11213123" cy="4909623"/>
              </a:xfrm>
              <a:prstGeom prst="rect">
                <a:avLst/>
              </a:prstGeom>
              <a:blipFill>
                <a:blip r:embed="rId3"/>
                <a:stretch>
                  <a:fillRect t="-2854" b="-5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6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0972800" cy="78739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III. Opportunities: Improve Understanding of Procedures</a:t>
            </a:r>
            <a:r>
              <a:rPr lang="en-US" sz="3600" b="1" dirty="0"/>
              <a:t>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295275" y="1294229"/>
                <a:ext cx="11058525" cy="45579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3200" dirty="0"/>
                  <a:t>B. Realistic schematic and empirical descriptions of our   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     stakeholder utility functions?   </a:t>
                </a:r>
                <a:r>
                  <a:rPr lang="en-US" sz="3200" dirty="0">
                    <a:solidFill>
                      <a:srgbClr val="C00000"/>
                    </a:solidFill>
                  </a:rPr>
                  <a:t>Concrete use cases?</a:t>
                </a:r>
                <a:endParaRPr lang="en-US" sz="3200" dirty="0"/>
              </a:p>
              <a:p>
                <a:pPr marL="971550" lvl="1" indent="-514350">
                  <a:buAutoNum type="alphaUcPeriod"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Extend (A): Conditional distributions of utility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</m:sub>
                    </m:sSub>
                  </m:oMath>
                </a14:m>
                <a:r>
                  <a:rPr lang="en-US" sz="3200" dirty="0"/>
                  <a:t>?  Dominant terms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𝑘h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𝑘h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Methodological question:  Empirical information on stakeholder utility through Bayesian elicitation methods, </a:t>
                </a:r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e.g., Garthwaite et al. (2005), O’Hagan et al. (2006)?</a:t>
                </a:r>
              </a:p>
              <a:p>
                <a:pPr marL="457200" lvl="1" indent="0">
                  <a:buNone/>
                </a:pPr>
                <a:endParaRPr lang="en-US" sz="3600" dirty="0"/>
              </a:p>
              <a:p>
                <a:pPr marL="457200" lvl="1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" y="1294229"/>
                <a:ext cx="11058525" cy="4557932"/>
              </a:xfrm>
              <a:prstGeom prst="rect">
                <a:avLst/>
              </a:prstGeom>
              <a:blipFill>
                <a:blip r:embed="rId3"/>
                <a:stretch>
                  <a:fillRect t="-2807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3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65125"/>
            <a:ext cx="10991850" cy="64071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III. Opportunities: Improve Understanding of Procedures 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239151" y="1491181"/>
                <a:ext cx="11114649" cy="43750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3200" dirty="0"/>
                  <a:t>C. What are realistic schematic models for our production 	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function and for our performance dimensions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including quality, risk and cost?  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	Also: To what extent can we quantify these models?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	Dominant (global) factors?  Local approximations? 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	Cf. “rational groupings” in formation of variance function 	models</a:t>
                </a:r>
              </a:p>
              <a:p>
                <a:pPr marL="457200" lvl="1" indent="0"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1" y="1491181"/>
                <a:ext cx="11114649" cy="4375049"/>
              </a:xfrm>
              <a:prstGeom prst="rect">
                <a:avLst/>
              </a:prstGeom>
              <a:blipFill>
                <a:blip r:embed="rId3"/>
                <a:stretch>
                  <a:fillRect t="-3626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3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8458"/>
          </a:xfrm>
        </p:spPr>
        <p:txBody>
          <a:bodyPr>
            <a:normAutofit fontScale="90000"/>
          </a:bodyPr>
          <a:lstStyle/>
          <a:p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268" y="834887"/>
            <a:ext cx="10705532" cy="499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/>
              <a:t>Acknowledgements and Disclaimer: 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The speaker thanks many colleagues in government statistical agencies, academia and the private sector for years of very helpful discussions of the topics discussed in this presentation.     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The views expressed in this presentation are those of the speaker and do not represent the policies of the United States Census Bureau. 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30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65125"/>
            <a:ext cx="10934700" cy="64071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III. Opportunities: Improve Understanding of Procedures</a:t>
            </a:r>
            <a:r>
              <a:rPr lang="en-US" sz="3600" b="1" dirty="0"/>
              <a:t>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337625" y="1294229"/>
                <a:ext cx="11016175" cy="45579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3200" dirty="0"/>
                  <a:t>D. Finding the best levers: 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	Which design factors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can we control? 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How well can we really control them, at what cost, and 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within what operating constraints? Characterize effects of: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- Slippage issues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- Distinctions between one-time experimental results and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		robust production-level performance at scale 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971550" lvl="1" indent="-514350">
                  <a:buAutoNum type="alphaUcPeriod"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5" y="1294229"/>
                <a:ext cx="11016175" cy="4557932"/>
              </a:xfrm>
              <a:prstGeom prst="rect">
                <a:avLst/>
              </a:prstGeom>
              <a:blipFill>
                <a:blip r:embed="rId3"/>
                <a:stretch>
                  <a:fillRect t="-2807" b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541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94785"/>
            <a:ext cx="11125200" cy="64071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III. Opportunities: Improve Understanding of Procedures</a:t>
            </a:r>
            <a:r>
              <a:rPr lang="en-US" sz="3600" b="1" dirty="0"/>
              <a:t>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23825" y="1111348"/>
                <a:ext cx="11229975" cy="4879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71550" lvl="1" indent="-514350">
                  <a:buAutoNum type="alphaUcPeriod" startAt="5"/>
                </a:pPr>
                <a:r>
                  <a:rPr lang="en-US" sz="2800" dirty="0"/>
                  <a:t>Roles of “public stewardship” and “public goods” requirements?</a:t>
                </a:r>
              </a:p>
              <a:p>
                <a:pPr marL="971550" lvl="1" indent="-514350">
                  <a:buAutoNum type="alphaUcPeriod" startAt="5"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	Public expectations on specific high-profile statistical information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 	- </a:t>
                </a:r>
                <a:r>
                  <a:rPr lang="en-US" sz="2800" dirty="0" err="1"/>
                  <a:t>Groshen</a:t>
                </a:r>
                <a:r>
                  <a:rPr lang="en-US" sz="2800" dirty="0"/>
                  <a:t> (2018), Hess and Ostrom (2006), Rolland (2017) 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   Summers (2016), Taylor (2016), Teoh (1977) and </a:t>
                </a:r>
                <a:r>
                  <a:rPr lang="en-US" sz="2800" dirty="0" err="1"/>
                  <a:t>Trivellato</a:t>
                </a:r>
                <a:r>
                  <a:rPr lang="en-US" sz="2800" dirty="0"/>
                  <a:t> (2017)</a:t>
                </a: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    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     → Quantify: Environmental variables Z  for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V </a:t>
                </a:r>
                <a:r>
                  <a:rPr lang="en-US" sz="2800" dirty="0">
                    <a:solidFill>
                      <a:srgbClr val="C00000"/>
                    </a:solidFill>
                  </a:rPr>
                  <a:t>? Constraints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	Pattern of statistical information developed in response to specific 	high-profile needs, e.g., Hughes-</a:t>
                </a:r>
                <a:r>
                  <a:rPr lang="en-US" sz="2800" dirty="0" err="1"/>
                  <a:t>Cromwick</a:t>
                </a:r>
                <a:r>
                  <a:rPr lang="en-US" sz="2800" dirty="0"/>
                  <a:t> and Coronado (2019)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971550" lvl="1" indent="-514350">
                  <a:buAutoNum type="alphaUcPeriod" startAt="5"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971550" lvl="1" indent="-514350">
                  <a:buAutoNum type="alphaUcPeriod"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1111348"/>
                <a:ext cx="11229975" cy="4879877"/>
              </a:xfrm>
              <a:prstGeom prst="rect">
                <a:avLst/>
              </a:prstGeom>
              <a:blipFill>
                <a:blip r:embed="rId3"/>
                <a:stretch>
                  <a:fillRect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99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69" y="365125"/>
            <a:ext cx="11019856" cy="64071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III. Opportunities: Improve Understanding of Procedures</a:t>
            </a:r>
            <a:r>
              <a:rPr lang="en-US" sz="3600" b="1" dirty="0"/>
              <a:t>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268" y="1294229"/>
            <a:ext cx="10705532" cy="455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AutoNum type="alphaUcPeriod" startAt="6"/>
            </a:pPr>
            <a:r>
              <a:rPr lang="en-US" sz="3200" dirty="0"/>
              <a:t>What do we </a:t>
            </a:r>
            <a:r>
              <a:rPr lang="en-US" sz="3200" dirty="0">
                <a:solidFill>
                  <a:srgbClr val="C00000"/>
                </a:solidFill>
              </a:rPr>
              <a:t>not</a:t>
            </a:r>
            <a:r>
              <a:rPr lang="en-US" sz="3200" dirty="0"/>
              <a:t> know, and how do we learn more?</a:t>
            </a:r>
          </a:p>
          <a:p>
            <a:pPr marL="971550" lvl="1" indent="-514350">
              <a:buAutoNum type="alphaUcPeriod" startAt="6"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Right choices for crucial dimensions of quality, risk, cost, 	stakeholder value, design factors, environmental 	conditions?   </a:t>
            </a:r>
          </a:p>
          <a:p>
            <a:pPr marL="971550" lvl="1" indent="-514350">
              <a:buAutoNum type="alphaUcPeriod" startAt="6"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Realistic framing of decisions based on this information?  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Quality of information required for realistic decision?</a:t>
            </a:r>
          </a:p>
          <a:p>
            <a:pPr marL="457200" lvl="1" indent="0">
              <a:buNone/>
            </a:pPr>
            <a:endParaRPr lang="en-US" sz="3200" dirty="0"/>
          </a:p>
          <a:p>
            <a:pPr marL="971550" lvl="1" indent="-514350">
              <a:buAutoNum type="alphaUcPeriod"/>
            </a:pPr>
            <a:endParaRPr lang="en-US" sz="3200" dirty="0"/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6406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718"/>
            <a:ext cx="10515600" cy="64071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III. Opportunities: Improve Design of Procedures 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268" y="1167619"/>
            <a:ext cx="10705532" cy="4811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AutoNum type="alphaUcPeriod"/>
            </a:pPr>
            <a:r>
              <a:rPr lang="en-US" sz="3200" dirty="0"/>
              <a:t>Change the target stakeholder groups and product mix: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C00000"/>
                </a:solidFill>
              </a:rPr>
              <a:t>Areas consistent with positive-sum public stewardship?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Realistic trajectories for changes in usage patterns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Severe asymmetries in perceived utility effects:</a:t>
            </a:r>
          </a:p>
          <a:p>
            <a:pPr marL="457200" lvl="1" indent="0">
              <a:buNone/>
            </a:pPr>
            <a:r>
              <a:rPr lang="en-US" sz="3200" dirty="0"/>
              <a:t>     Addition of new data series vs. loss of previous series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C00000"/>
                </a:solidFill>
              </a:rPr>
              <a:t>Methodological note:  Extend elicitation methods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	to evaluate gains and losses? (O’Hagan et al., 2006)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512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82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III. Opportunities: Improve Design of Procedures 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3218" y="1468462"/>
            <a:ext cx="11563644" cy="4427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AutoNum type="alphaUcPeriod" startAt="2"/>
            </a:pPr>
            <a:r>
              <a:rPr lang="en-US" sz="3200" dirty="0"/>
              <a:t>Align commitments on quality/risk/cost profiles with operating </a:t>
            </a:r>
          </a:p>
          <a:p>
            <a:pPr marL="457200" lvl="1" indent="0">
              <a:buNone/>
            </a:pPr>
            <a:r>
              <a:rPr lang="en-US" sz="3200" dirty="0"/>
              <a:t>      constraints and stakeholder priorities (NASEM, 2021)</a:t>
            </a:r>
          </a:p>
          <a:p>
            <a:pPr marL="971550" lvl="1" indent="-514350">
              <a:buAutoNum type="alphaUcPeriod" startAt="2"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Ex: Priorities related to classes of inferential questions: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- Simple descriptive statements (e.g., means, totals)</a:t>
            </a:r>
          </a:p>
          <a:p>
            <a:pPr marL="457200" lvl="1" indent="0">
              <a:buNone/>
            </a:pPr>
            <a:r>
              <a:rPr lang="en-US" sz="3200" dirty="0"/>
              <a:t>     - Association (correlation; contingency tables)</a:t>
            </a:r>
          </a:p>
          <a:p>
            <a:pPr marL="457200" lvl="1" indent="0">
              <a:buNone/>
            </a:pPr>
            <a:r>
              <a:rPr lang="en-US" sz="3200" dirty="0"/>
              <a:t>	- Satisfactory predictive models? – Congressional Budget Office</a:t>
            </a:r>
          </a:p>
          <a:p>
            <a:pPr marL="457200" lvl="1" indent="0">
              <a:buNone/>
            </a:pPr>
            <a:r>
              <a:rPr lang="en-US" sz="3200" dirty="0"/>
              <a:t>	- Causality (e.g., </a:t>
            </a:r>
            <a:r>
              <a:rPr lang="en-US" sz="3200" dirty="0" err="1"/>
              <a:t>Imbens</a:t>
            </a:r>
            <a:r>
              <a:rPr lang="en-US" sz="3200" dirty="0"/>
              <a:t> and Rubin, 2016)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	- Beyond causality to outright control? (cf. </a:t>
            </a:r>
            <a:r>
              <a:rPr lang="en-US" sz="3200" dirty="0" err="1">
                <a:solidFill>
                  <a:srgbClr val="C00000"/>
                </a:solidFill>
              </a:rPr>
              <a:t>Goroff</a:t>
            </a:r>
            <a:r>
              <a:rPr lang="en-US" sz="3200" dirty="0">
                <a:solidFill>
                  <a:srgbClr val="C00000"/>
                </a:solidFill>
              </a:rPr>
              <a:t>, 2020;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        Foundations of Evidence-Based Policymaking Act of 2018)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971550" lvl="1" indent="-514350">
              <a:buAutoNum type="alphaUcPeriod" startAt="2"/>
            </a:pPr>
            <a:endParaRPr lang="en-US" sz="3200" dirty="0"/>
          </a:p>
          <a:p>
            <a:pPr marL="971550" lvl="1" indent="-514350">
              <a:buAutoNum type="alphaUcPeriod" startAt="2"/>
            </a:pPr>
            <a:endParaRPr lang="en-US" sz="3200" dirty="0"/>
          </a:p>
          <a:p>
            <a:pPr marL="971550" lvl="1" indent="-514350">
              <a:buAutoNum type="alphaUcPeriod" startAt="2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145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203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III. Opportunities: Improve Design of Procedures</a:t>
            </a:r>
            <a:r>
              <a:rPr lang="en-US" sz="3600" b="1" dirty="0"/>
              <a:t>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48268" y="1420837"/>
                <a:ext cx="10705532" cy="44313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71550" lvl="1" indent="-514350">
                  <a:buAutoNum type="alphaUcPeriod" startAt="3"/>
                </a:pPr>
                <a:r>
                  <a:rPr lang="en-US" sz="3500" dirty="0"/>
                  <a:t>Move the lever: </a:t>
                </a:r>
              </a:p>
              <a:p>
                <a:pPr marL="457200" lvl="1" indent="0">
                  <a:buNone/>
                </a:pPr>
                <a:r>
                  <a:rPr lang="en-US" sz="3500" dirty="0"/>
                  <a:t>      Incremental changes of settings of design factors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500" dirty="0"/>
              </a:p>
              <a:p>
                <a:pPr marL="457200" lvl="1" indent="0">
                  <a:buNone/>
                </a:pPr>
                <a:endParaRPr lang="en-US" sz="3500" dirty="0"/>
              </a:p>
              <a:p>
                <a:pPr marL="457200" lvl="1" indent="0">
                  <a:buNone/>
                </a:pPr>
                <a:r>
                  <a:rPr lang="en-US" sz="3500" dirty="0"/>
                  <a:t>	</a:t>
                </a:r>
                <a:r>
                  <a:rPr lang="en-US" sz="3500" dirty="0">
                    <a:solidFill>
                      <a:srgbClr val="C00000"/>
                    </a:solidFill>
                  </a:rPr>
                  <a:t>Methodological question: </a:t>
                </a:r>
              </a:p>
              <a:p>
                <a:pPr marL="457200" lvl="1" indent="0">
                  <a:buNone/>
                </a:pPr>
                <a:r>
                  <a:rPr lang="en-US" sz="3500" dirty="0">
                    <a:solidFill>
                      <a:srgbClr val="C00000"/>
                    </a:solidFill>
                  </a:rPr>
                  <a:t>	Designs to capture realistic information on</a:t>
                </a:r>
              </a:p>
              <a:p>
                <a:pPr marL="457200" lvl="1" indent="0">
                  <a:buNone/>
                </a:pPr>
                <a:r>
                  <a:rPr lang="en-US" sz="3500" dirty="0">
                    <a:solidFill>
                      <a:srgbClr val="C00000"/>
                    </a:solidFill>
                  </a:rPr>
                  <a:t>	- Constraints and costs of specified prospective changes</a:t>
                </a:r>
              </a:p>
              <a:p>
                <a:pPr marL="457200" lvl="1" indent="0">
                  <a:buNone/>
                </a:pPr>
                <a:r>
                  <a:rPr lang="en-US" sz="3500" dirty="0">
                    <a:solidFill>
                      <a:srgbClr val="C00000"/>
                    </a:solidFill>
                  </a:rPr>
                  <a:t>	- Risks incurred with specified changes &amp; options to </a:t>
                </a:r>
              </a:p>
              <a:p>
                <a:pPr marL="457200" lvl="1" indent="0">
                  <a:buNone/>
                </a:pPr>
                <a:r>
                  <a:rPr lang="en-US" sz="3500" dirty="0">
                    <a:solidFill>
                      <a:srgbClr val="C00000"/>
                    </a:solidFill>
                  </a:rPr>
                  <a:t>	   mitigate?</a:t>
                </a:r>
              </a:p>
              <a:p>
                <a:pPr marL="457200" lvl="1" indent="0">
                  <a:buNone/>
                </a:pPr>
                <a:endParaRPr lang="en-US" sz="35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3500" dirty="0">
                    <a:solidFill>
                      <a:srgbClr val="C00000"/>
                    </a:solidFill>
                  </a:rPr>
                  <a:t>→ Extend usual evolutionary operation &amp; adaptive designs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" y="1420837"/>
                <a:ext cx="10705532" cy="4431323"/>
              </a:xfrm>
              <a:prstGeom prst="rect">
                <a:avLst/>
              </a:prstGeom>
              <a:blipFill>
                <a:blip r:embed="rId2"/>
                <a:stretch>
                  <a:fillRect t="-4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143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203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III. Opportunities: Improve Design of Procedures</a:t>
            </a:r>
            <a:r>
              <a:rPr lang="en-US" sz="3600" b="1" dirty="0"/>
              <a:t>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268" y="1420837"/>
            <a:ext cx="10705532" cy="443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AutoNum type="alphaUcPeriod" startAt="4"/>
            </a:pPr>
            <a:r>
              <a:rPr lang="en-US" sz="3200" dirty="0"/>
              <a:t>Improve the lever: </a:t>
            </a:r>
          </a:p>
          <a:p>
            <a:pPr marL="457200" lvl="1" indent="0">
              <a:buNone/>
            </a:pPr>
            <a:r>
              <a:rPr lang="en-US" sz="3200" dirty="0"/>
              <a:t>	More refined control over design factors, accounting for 	slippage issues and adaptive design options</a:t>
            </a:r>
          </a:p>
          <a:p>
            <a:pPr marL="971550" lvl="1" indent="-514350">
              <a:buAutoNum type="alphaUcPeriod" startAt="4"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C00000"/>
                </a:solidFill>
              </a:rPr>
              <a:t>Methodological note: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	Characterize and measure ways in which adaptive, 	responsive and agile procedures substantially improve 	quality, or reduce costs and risks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184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71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III. Opportunities: Improve Design of Procedures</a:t>
            </a:r>
            <a:r>
              <a:rPr lang="en-US" sz="3600" b="1" dirty="0"/>
              <a:t>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228601" y="1209675"/>
                <a:ext cx="11363324" cy="48196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71550" lvl="1" indent="-514350">
                  <a:buAutoNum type="alphaUcPeriod" startAt="5"/>
                </a:pPr>
                <a:r>
                  <a:rPr lang="en-US" sz="3200" dirty="0"/>
                  <a:t>Produce more fundamental change: 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Add entirely new design factors, with fundamentally changed 	cost structures, quality effects and risk profiles </a:t>
                </a:r>
              </a:p>
              <a:p>
                <a:pPr marL="971550" lvl="1" indent="-514350">
                  <a:buAutoNum type="alphaUcPeriod" startAt="5"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      Ex: More administrative records; enhanced online surveys</a:t>
                </a:r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	Major change in functional form or parameters of </a:t>
                </a:r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	performance profile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:  Need extensive exploratory work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	“Disruptive innovation” ≠  “Haphazard”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1209675"/>
                <a:ext cx="11363324" cy="4819650"/>
              </a:xfrm>
              <a:prstGeom prst="rect">
                <a:avLst/>
              </a:prstGeom>
              <a:blipFill>
                <a:blip r:embed="rId2"/>
                <a:stretch>
                  <a:fillRect t="-3666" r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102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203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III. Opportunities: Improve Design of Procedures 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5725" y="1378635"/>
                <a:ext cx="11268075" cy="44735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3200" dirty="0"/>
                  <a:t>F. Improve stakeholder communication and negotiation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	Reality check: Zones for clarity, consensus &amp; limitations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	- Practical measures of performance profile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 truly aligns 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   with key stakeholder value function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?</a:t>
                </a:r>
              </a:p>
              <a:p>
                <a:pPr marL="457200" lvl="1" indent="0"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	- Communicate alignment – and uncertainties – to resonate </a:t>
                </a:r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	   deeply with stakeholders?  “Connect numbers with stories”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1378635"/>
                <a:ext cx="11268075" cy="4473526"/>
              </a:xfrm>
              <a:prstGeom prst="rect">
                <a:avLst/>
              </a:prstGeom>
              <a:blipFill>
                <a:blip r:embed="rId2"/>
                <a:stretch>
                  <a:fillRect t="-3678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371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</a:rPr>
              <a:t>IV</a:t>
            </a:r>
            <a:r>
              <a:rPr lang="en-US" sz="3600" b="1" dirty="0">
                <a:latin typeface="+mn-lt"/>
              </a:rPr>
              <a:t>. Closing Remarks 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268" y="1294229"/>
            <a:ext cx="10705532" cy="455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AutoNum type="alphaUcPeriod"/>
            </a:pPr>
            <a:r>
              <a:rPr lang="en-US" sz="3200" dirty="0"/>
              <a:t>Six Perceived Crises</a:t>
            </a:r>
          </a:p>
          <a:p>
            <a:pPr marL="971550" lvl="1" indent="-514350">
              <a:buAutoNum type="alphaUcPeriod"/>
            </a:pPr>
            <a:endParaRPr lang="en-US" sz="3200" dirty="0"/>
          </a:p>
          <a:p>
            <a:pPr marL="971550" lvl="1" indent="-514350">
              <a:buAutoNum type="alphaUcPeriod"/>
            </a:pPr>
            <a:r>
              <a:rPr lang="en-US" sz="3200" dirty="0"/>
              <a:t>Framing Through Schematic and Empirical Models </a:t>
            </a:r>
          </a:p>
          <a:p>
            <a:pPr marL="457200" lvl="1" indent="0">
              <a:buNone/>
            </a:pPr>
            <a:r>
              <a:rPr lang="en-US" sz="3200" dirty="0"/>
              <a:t>	for Quality, Risk, Cost, Stakeholder Value </a:t>
            </a:r>
          </a:p>
          <a:p>
            <a:pPr marL="457200" lvl="1" indent="0">
              <a:buNone/>
            </a:pPr>
            <a:r>
              <a:rPr lang="en-US" sz="3200" dirty="0"/>
              <a:t>	and Related Constraints</a:t>
            </a:r>
          </a:p>
          <a:p>
            <a:pPr marL="971550" lvl="1" indent="-514350">
              <a:buAutoNum type="alphaUcPeriod"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C.  One Dozen Opportunities – Research &amp; Operations</a:t>
            </a:r>
          </a:p>
          <a:p>
            <a:pPr lvl="2"/>
            <a:r>
              <a:rPr lang="en-US" sz="3200" dirty="0"/>
              <a:t>Improve </a:t>
            </a:r>
            <a:r>
              <a:rPr lang="en-US" sz="3200" dirty="0">
                <a:solidFill>
                  <a:srgbClr val="C00000"/>
                </a:solidFill>
              </a:rPr>
              <a:t>Understanding</a:t>
            </a:r>
            <a:r>
              <a:rPr lang="en-US" sz="3200" dirty="0"/>
              <a:t> of Environment &amp; Procedures</a:t>
            </a:r>
          </a:p>
          <a:p>
            <a:pPr lvl="2"/>
            <a:r>
              <a:rPr lang="en-US" sz="3200" dirty="0"/>
              <a:t>Improve </a:t>
            </a:r>
            <a:r>
              <a:rPr lang="en-US" sz="3200" dirty="0">
                <a:solidFill>
                  <a:srgbClr val="C00000"/>
                </a:solidFill>
              </a:rPr>
              <a:t>Design</a:t>
            </a:r>
            <a:r>
              <a:rPr lang="en-US" sz="3200" dirty="0"/>
              <a:t> of Our Procedures</a:t>
            </a:r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442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3739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Overview: </a:t>
            </a:r>
            <a:r>
              <a:rPr lang="en-US" sz="4000" b="1" strike="sngStrike" dirty="0">
                <a:latin typeface="+mn-lt"/>
              </a:rPr>
              <a:t>Six Crises</a:t>
            </a:r>
            <a:r>
              <a:rPr lang="en-US" sz="4000" b="1" dirty="0">
                <a:latin typeface="+mn-lt"/>
              </a:rPr>
              <a:t> One Dozen Opportunities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015" y="1171575"/>
            <a:ext cx="11451102" cy="4705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>
              <a:buAutoNum type="romanUcPeriod"/>
            </a:pPr>
            <a:r>
              <a:rPr lang="en-US" sz="3200" dirty="0"/>
              <a:t>Public-Stewardship Statistics, Stakeholders and Methodology</a:t>
            </a:r>
          </a:p>
          <a:p>
            <a:pPr marL="1028700" lvl="1" indent="-571500">
              <a:buAutoNum type="romanUcPeriod"/>
            </a:pP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3200" dirty="0"/>
              <a:t>Six Perceived Crises</a:t>
            </a:r>
          </a:p>
          <a:p>
            <a:pPr marL="1028700" lvl="1" indent="-571500">
              <a:buAutoNum type="romanUcPeriod"/>
            </a:pP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3200" dirty="0"/>
              <a:t>One Dozen Opportunities</a:t>
            </a:r>
          </a:p>
          <a:p>
            <a:pPr marL="1028700" lvl="1" indent="-571500">
              <a:buAutoNum type="romanUcPeriod"/>
            </a:pPr>
            <a:endParaRPr lang="en-US" sz="3200" dirty="0"/>
          </a:p>
          <a:p>
            <a:pPr lvl="2"/>
            <a:r>
              <a:rPr lang="en-US" sz="3200" dirty="0"/>
              <a:t>Improve Understanding of Our Environment &amp; Procedures</a:t>
            </a:r>
            <a:endParaRPr lang="en-US" sz="3000" dirty="0"/>
          </a:p>
          <a:p>
            <a:pPr lvl="3"/>
            <a:endParaRPr lang="en-US" sz="3200" dirty="0"/>
          </a:p>
          <a:p>
            <a:pPr lvl="2"/>
            <a:r>
              <a:rPr lang="en-US" sz="3200" dirty="0"/>
              <a:t>Improve Design of Our Procedures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05278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600" b="1" dirty="0"/>
              <a:t>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268" y="1294229"/>
            <a:ext cx="10705532" cy="455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US" sz="4800" dirty="0"/>
          </a:p>
          <a:p>
            <a:pPr marL="457200" lvl="1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380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810"/>
            <a:ext cx="10515600" cy="576777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References: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1354" y="1055079"/>
            <a:ext cx="11072446" cy="4754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200"/>
              </a:spcBef>
              <a:buNone/>
            </a:pPr>
            <a:r>
              <a:rPr lang="en-US" sz="2000" dirty="0"/>
              <a:t>Abowd, John M. (2021).  Official Statistics at the Crossroads: Data Quality and Access in an Era of Heightened Privacy Risk.  </a:t>
            </a:r>
            <a:r>
              <a:rPr lang="en-US" sz="2000" i="1" dirty="0"/>
              <a:t>The Survey Statistician </a:t>
            </a:r>
            <a:r>
              <a:rPr lang="en-US" sz="2000" b="1" dirty="0"/>
              <a:t>83</a:t>
            </a:r>
            <a:r>
              <a:rPr lang="en-US" sz="2000" dirty="0"/>
              <a:t>, 23-26. 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dirty="0"/>
              <a:t>Abowd, John M. and Ian M. </a:t>
            </a:r>
            <a:r>
              <a:rPr lang="en-US" sz="2000" dirty="0" err="1"/>
              <a:t>Schmutte</a:t>
            </a:r>
            <a:r>
              <a:rPr lang="en-US" sz="2000" dirty="0"/>
              <a:t> (2019) “An Economic Analysis of Privacy Protection and Statistical Accuracy as Social Choices,” </a:t>
            </a:r>
            <a:r>
              <a:rPr lang="en-US" sz="2000" i="1" dirty="0"/>
              <a:t>American Economic Review</a:t>
            </a:r>
            <a:r>
              <a:rPr lang="en-US" sz="2000" dirty="0"/>
              <a:t>, Vol. 109, No. 1 (January):171-202, DOI:10.1257/aer.20170627.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dirty="0"/>
              <a:t>Bates, Nancy, Monica J. </a:t>
            </a:r>
            <a:r>
              <a:rPr lang="en-US" sz="2000" dirty="0" err="1"/>
              <a:t>Wroblewski</a:t>
            </a:r>
            <a:r>
              <a:rPr lang="en-US" sz="2000" dirty="0"/>
              <a:t>, and Joanne Pascale (2012).  Public Attitudes Toward the Use of Administrative Records in the U.S. Census: Does Question Frame Matter?  Proceedings of the 2012 FCSM Conference.  Available through: </a:t>
            </a:r>
            <a:r>
              <a:rPr lang="en-US" sz="2000" u="sng" dirty="0">
                <a:hlinkClick r:id="rId2"/>
              </a:rPr>
              <a:t>https://nces.ed.gov/FCSM/pdf/Wroblewski_2012FCSM_III-A.pdf</a:t>
            </a:r>
            <a:endParaRPr lang="en-US" sz="2000" u="sng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dirty="0"/>
              <a:t>Bauer, Paul C., Florian </a:t>
            </a:r>
            <a:r>
              <a:rPr lang="en-US" sz="2000" dirty="0" err="1"/>
              <a:t>Keusch</a:t>
            </a:r>
            <a:r>
              <a:rPr lang="en-US" sz="2000" dirty="0"/>
              <a:t> and </a:t>
            </a:r>
            <a:r>
              <a:rPr lang="en-US" sz="2000" dirty="0" err="1"/>
              <a:t>Frauke</a:t>
            </a:r>
            <a:r>
              <a:rPr lang="en-US" sz="2000" dirty="0"/>
              <a:t> </a:t>
            </a:r>
            <a:r>
              <a:rPr lang="en-US" sz="2000" dirty="0" err="1"/>
              <a:t>Kreuter</a:t>
            </a:r>
            <a:r>
              <a:rPr lang="en-US" sz="2000" dirty="0"/>
              <a:t> (2019). Trust and Cooperative Behavior: Evidence from the Realm of Data-Sharing.  </a:t>
            </a:r>
            <a:r>
              <a:rPr lang="en-US" sz="2000" i="1" dirty="0"/>
              <a:t>PLOS One.  </a:t>
            </a:r>
            <a:r>
              <a:rPr lang="en-US" sz="2000" u="sng" dirty="0">
                <a:hlinkClick r:id="rId3"/>
              </a:rPr>
              <a:t>https://journals.plos.org/plosone/article?id=10.1371/journal.pone.0220115</a:t>
            </a:r>
            <a:r>
              <a:rPr lang="en-US" sz="2000" i="1" dirty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dirty="0"/>
              <a:t>Binder, David A. (1983).  On the Variances of Asymptotically Normal Estimators from Complex Surveys.  </a:t>
            </a:r>
            <a:r>
              <a:rPr lang="en-US" sz="2000" i="1" dirty="0"/>
              <a:t>International Statistical Review </a:t>
            </a:r>
            <a:r>
              <a:rPr lang="en-US" sz="2000" b="1" dirty="0"/>
              <a:t>51</a:t>
            </a:r>
            <a:r>
              <a:rPr lang="en-US" sz="2000" dirty="0"/>
              <a:t>, 279-292.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0084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514"/>
            <a:ext cx="10515600" cy="171061"/>
          </a:xfrm>
        </p:spPr>
        <p:txBody>
          <a:bodyPr>
            <a:normAutofit fontScale="90000"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1354" y="628650"/>
            <a:ext cx="11072446" cy="5314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600" dirty="0"/>
              <a:t>Box, George E.P. and N.R. Draper (1969).  </a:t>
            </a:r>
            <a:r>
              <a:rPr lang="en-US" sz="2600" i="1" dirty="0"/>
              <a:t>Evolutionary Operation: A Statistical Method for Process Improvement.  </a:t>
            </a:r>
            <a:r>
              <a:rPr lang="en-US" sz="2600" dirty="0"/>
              <a:t>New York: Wiley</a:t>
            </a:r>
          </a:p>
          <a:p>
            <a:pPr marL="457200" lvl="1" indent="0">
              <a:buNone/>
            </a:pP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Buchanan, Richard (1992).  Wicked Problems in Design Thinking.  </a:t>
            </a:r>
            <a:r>
              <a:rPr lang="en-US" sz="2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Issues</a:t>
            </a: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(2), 5-21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Cho, Moon Jung, Eltinge, John L., </a:t>
            </a:r>
            <a:r>
              <a:rPr lang="en-US" sz="2600" dirty="0" err="1"/>
              <a:t>Gershunskaya</a:t>
            </a:r>
            <a:r>
              <a:rPr lang="en-US" sz="2600" dirty="0"/>
              <a:t>, Julie and Huff, Larry (2014).  “Evaluation of Generalized Variance Functions in the Analysis of Complex Survey Data.”  </a:t>
            </a:r>
            <a:r>
              <a:rPr lang="en-US" sz="2600" i="1" dirty="0"/>
              <a:t>Journal of Official Statistics</a:t>
            </a:r>
            <a:r>
              <a:rPr lang="en-US" sz="2600" dirty="0"/>
              <a:t>, </a:t>
            </a:r>
            <a:r>
              <a:rPr lang="en-US" sz="2600" b="1" dirty="0"/>
              <a:t>30</a:t>
            </a:r>
            <a:r>
              <a:rPr lang="en-US" sz="2600" dirty="0"/>
              <a:t>, 63-90. 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 err="1"/>
              <a:t>Citro</a:t>
            </a:r>
            <a:r>
              <a:rPr lang="en-US" sz="2600" dirty="0"/>
              <a:t>, Constance F. (2014).  From Multiple Modes for Surveys to Multiple Sources for Estimates.  </a:t>
            </a:r>
            <a:r>
              <a:rPr lang="en-US" sz="2600" i="1" dirty="0"/>
              <a:t>Survey Methodology Journal</a:t>
            </a:r>
            <a:r>
              <a:rPr lang="en-US" sz="2600" dirty="0"/>
              <a:t> </a:t>
            </a:r>
            <a:r>
              <a:rPr lang="en-US" sz="2600" b="1" dirty="0"/>
              <a:t>40, </a:t>
            </a:r>
            <a:r>
              <a:rPr lang="en-US" sz="2600" dirty="0"/>
              <a:t>137-161.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Clark, Cynthia Z.F. (2020).  COPAFS-Hosted Tiered Access Workshops.  Presentation to the Council of Professional Associations on Federal Statistics, March 6, 2020.  Available through: </a:t>
            </a:r>
            <a:r>
              <a:rPr lang="en-US" sz="2600" u="sng" dirty="0">
                <a:hlinkClick r:id="rId2"/>
              </a:rPr>
              <a:t>https://copafs.org/wp-content/uploads/2020/03/CLARK-COPAFS-hosted-Tiered-Access-Workshops-rev.pdf</a:t>
            </a:r>
            <a:endParaRPr lang="en-US" sz="2600" b="1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Cochran,  W.G.  (1977).  Sampling  Techniques,  Third Edition,  New  York: Wiley. 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Deming, W. Edwards (1986).  </a:t>
            </a:r>
            <a:r>
              <a:rPr lang="en-US" sz="2600" i="1" dirty="0"/>
              <a:t>Out of the Crisis.  </a:t>
            </a:r>
            <a:r>
              <a:rPr lang="en-US" sz="2600" dirty="0"/>
              <a:t>Cambridge, Massachusetts: Massachusetts Institute of Technology Center for Advanced Engineering Study.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 err="1"/>
              <a:t>Dillman</a:t>
            </a:r>
            <a:r>
              <a:rPr lang="en-US" sz="2600" dirty="0"/>
              <a:t>, Don A. (1996). Why Innovation is Difficult in Government Surveys (with discussion). </a:t>
            </a:r>
            <a:r>
              <a:rPr lang="en-US" sz="2600" i="1" dirty="0"/>
              <a:t> Journal of Official Statistics</a:t>
            </a:r>
            <a:r>
              <a:rPr lang="en-US" sz="2600" dirty="0"/>
              <a:t>, </a:t>
            </a:r>
            <a:r>
              <a:rPr lang="en-US" sz="2600" b="1" dirty="0"/>
              <a:t>12</a:t>
            </a:r>
            <a:r>
              <a:rPr lang="en-US" sz="2600" dirty="0"/>
              <a:t>, 113-197.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62819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19"/>
          </a:xfrm>
        </p:spPr>
        <p:txBody>
          <a:bodyPr>
            <a:normAutofit fontScale="90000"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1354" y="607694"/>
            <a:ext cx="11072446" cy="5357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 err="1"/>
              <a:t>Dinur</a:t>
            </a:r>
            <a:r>
              <a:rPr lang="en-US" sz="2000" dirty="0"/>
              <a:t>, I. and Nissim, K. (2003). Revealing information while preserving privacy,  Proceedings of the Twenty-second ACM SIGMOD-SIGACT-SIGART Symposium on Principles of Database Systems, PODS ’03, ACM, New York, NY, USA, pp. 202–210.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Efron</a:t>
            </a:r>
            <a:r>
              <a:rPr lang="en-US" sz="2000" dirty="0"/>
              <a:t>, Bradley (2020) Prediction, Estimation, and Attribution, </a:t>
            </a:r>
            <a:r>
              <a:rPr lang="en-US" sz="2000" i="1" dirty="0"/>
              <a:t>Journal of the American Statistical Association</a:t>
            </a:r>
            <a:r>
              <a:rPr lang="en-US" sz="2000" dirty="0"/>
              <a:t>, </a:t>
            </a:r>
            <a:r>
              <a:rPr lang="en-US" sz="2000" b="1" dirty="0"/>
              <a:t>115</a:t>
            </a:r>
            <a:r>
              <a:rPr lang="en-US" sz="2000" dirty="0"/>
              <a:t>:530, 636–655, DOI: 10.1080/01621459.2020.1762613. 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Fobia</a:t>
            </a:r>
            <a:r>
              <a:rPr lang="en-US" sz="2000" dirty="0"/>
              <a:t>, A.C. J. </a:t>
            </a:r>
            <a:r>
              <a:rPr lang="en-US" sz="2000" dirty="0" err="1"/>
              <a:t>Holzberg</a:t>
            </a:r>
            <a:r>
              <a:rPr lang="en-US" sz="2000" dirty="0"/>
              <a:t>, C. Eggleston, J. Hunter-Childs, J. </a:t>
            </a:r>
            <a:r>
              <a:rPr lang="en-US" sz="2000" dirty="0" err="1"/>
              <a:t>Marlar</a:t>
            </a:r>
            <a:r>
              <a:rPr lang="en-US" sz="2000" dirty="0"/>
              <a:t> and G. Morales (2019).  Attitudes Towards Data Linkage for Evidence-Based Policymaking.  </a:t>
            </a:r>
            <a:r>
              <a:rPr lang="en-US" sz="2000" i="1" dirty="0"/>
              <a:t>Public Opinion Quarterly </a:t>
            </a:r>
            <a:r>
              <a:rPr lang="en-US" sz="2000" b="1" dirty="0"/>
              <a:t>83 </a:t>
            </a:r>
            <a:r>
              <a:rPr lang="en-US" sz="2000" dirty="0"/>
              <a:t>(S1), 264-279.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Fuller, W.A. (1975). Regression analysis for sample survey. </a:t>
            </a:r>
            <a:r>
              <a:rPr lang="en-US" sz="2000" i="1" dirty="0" err="1"/>
              <a:t>Sankhyā</a:t>
            </a:r>
            <a:r>
              <a:rPr lang="en-US" sz="2000" i="1" dirty="0"/>
              <a:t>, Series C</a:t>
            </a:r>
            <a:r>
              <a:rPr lang="en-US" sz="2000" dirty="0"/>
              <a:t>, 37, 117­-132.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Fuller, W.A. (2009).  </a:t>
            </a:r>
            <a:r>
              <a:rPr lang="en-US" sz="2000" i="1" dirty="0"/>
              <a:t>Sampling Statistics. </a:t>
            </a:r>
            <a:r>
              <a:rPr lang="en-US" sz="2000" dirty="0"/>
              <a:t> New York: Wiley. 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Garthwaite, Paul H., </a:t>
            </a:r>
            <a:r>
              <a:rPr lang="en-US" sz="2000" dirty="0" err="1"/>
              <a:t>Kadane</a:t>
            </a:r>
            <a:r>
              <a:rPr lang="en-US" sz="2000" dirty="0"/>
              <a:t>, Joseph B. and O'Hagan, Anthony (2005). Statistical methods for eliciting probability distributions. </a:t>
            </a:r>
            <a:r>
              <a:rPr lang="en-US" sz="2000" i="1" dirty="0"/>
              <a:t>Journal of the American Statistical Association</a:t>
            </a:r>
            <a:r>
              <a:rPr lang="en-US" sz="2000" dirty="0"/>
              <a:t>, </a:t>
            </a:r>
            <a:r>
              <a:rPr lang="en-US" sz="2000" b="1" dirty="0"/>
              <a:t>100</a:t>
            </a:r>
            <a:r>
              <a:rPr lang="en-US" sz="2000" dirty="0"/>
              <a:t>, 680–701. 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548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1354" y="638176"/>
            <a:ext cx="11072446" cy="5354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 err="1"/>
              <a:t>Goroff</a:t>
            </a:r>
            <a:r>
              <a:rPr lang="en-US" sz="1800" dirty="0"/>
              <a:t>, Daniel (2020).  Data Dreams and the Everyday Economics of Evidence, Inference and Governance.  ASA Links Award Lecture, December 8, 2020.  Available through:  </a:t>
            </a:r>
            <a:r>
              <a:rPr lang="en-US" sz="1800" u="sng" dirty="0">
                <a:hlinkClick r:id="rId2"/>
              </a:rPr>
              <a:t>https://www.amstat.org/ASA/Your-Career/Awards/Links-Lecture-Award.aspx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err="1"/>
              <a:t>Groshen</a:t>
            </a:r>
            <a:r>
              <a:rPr lang="en-US" sz="1800" dirty="0"/>
              <a:t>, Erica L. (2018).  Views on advanced economy price and wage-setting from a reformed central bank researcher and national statistician.  Proceedings of the Conference on Price and Wage-Setting in Advanced Economies, ECB Forum on Central Banking, pp. 267-283.  Available through:  </a:t>
            </a:r>
            <a:r>
              <a:rPr lang="en-US" sz="1800" u="sng" dirty="0">
                <a:hlinkClick r:id="rId3"/>
              </a:rPr>
              <a:t>https://www.ecb.europa.eu/pub/pdf/sintra/ecb.forumcentbank201810.en.pdf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Groves, Robert M. (1989).</a:t>
            </a:r>
            <a:r>
              <a:rPr lang="en-US" sz="1800" i="1" dirty="0"/>
              <a:t> Survey Errors and Survey Costs.  </a:t>
            </a:r>
            <a:r>
              <a:rPr lang="en-US" sz="1800" dirty="0"/>
              <a:t>New York: Wiley.  </a:t>
            </a:r>
            <a:endParaRPr lang="en-US" sz="1800" b="1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Groves, Robert M. and S.G. </a:t>
            </a:r>
            <a:r>
              <a:rPr lang="en-US" sz="1800" dirty="0" err="1"/>
              <a:t>Heeringa</a:t>
            </a:r>
            <a:r>
              <a:rPr lang="en-US" sz="1800" dirty="0"/>
              <a:t> (2006).  Responsive Design for Household Surveys: Tools for Actively Controlling Survey Errors and Costs.  </a:t>
            </a:r>
            <a:r>
              <a:rPr lang="en-US" sz="1800" i="1" dirty="0"/>
              <a:t>Journal of the Royal Statistical Society, Series A </a:t>
            </a:r>
            <a:r>
              <a:rPr lang="en-US" sz="1800" b="1" dirty="0"/>
              <a:t>169, </a:t>
            </a:r>
            <a:r>
              <a:rPr lang="en-US" sz="1800" dirty="0"/>
              <a:t>439-457.</a:t>
            </a:r>
            <a:r>
              <a:rPr lang="en-US" sz="1800" b="1" dirty="0"/>
              <a:t>  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en-US" sz="1800" dirty="0"/>
              <a:t>Hansen, Morris H., William N. Hurwitz and William G. </a:t>
            </a:r>
            <a:r>
              <a:rPr lang="en-US" sz="1800" dirty="0" err="1"/>
              <a:t>Madow</a:t>
            </a:r>
            <a:r>
              <a:rPr lang="en-US" sz="1800" dirty="0"/>
              <a:t> (1953).  Sample Survey Methods and Theory, Volumes 1 and 2.  New York: Wiley.  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en-US" sz="1800" dirty="0"/>
              <a:t>Hess, Charlotte and Elinor Ostrom, (eds)  (2006).  </a:t>
            </a:r>
            <a:r>
              <a:rPr lang="en-US" sz="1800" i="1" dirty="0"/>
              <a:t>Understanding Knowledge as a Commons: From Theory to Practice.  </a:t>
            </a:r>
            <a:r>
              <a:rPr lang="en-US" sz="1800" dirty="0"/>
              <a:t>Cambridge, Massachusetts: MIT Press.</a:t>
            </a:r>
            <a:endParaRPr lang="en-US" sz="21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29957D-080F-49AD-ABD7-9BEEFC3D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77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1354" y="476250"/>
            <a:ext cx="11072446" cy="5354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r>
              <a:rPr lang="en-US" sz="2600" dirty="0"/>
              <a:t>Hunter-Childs, Jennifer, </a:t>
            </a:r>
            <a:r>
              <a:rPr lang="en-US" sz="2600" dirty="0" err="1"/>
              <a:t>Fobia</a:t>
            </a:r>
            <a:r>
              <a:rPr lang="en-US" sz="2600" dirty="0"/>
              <a:t>, </a:t>
            </a:r>
            <a:r>
              <a:rPr lang="en-US" sz="2600" dirty="0" err="1"/>
              <a:t>Aleia</a:t>
            </a:r>
            <a:r>
              <a:rPr lang="en-US" sz="2600" dirty="0"/>
              <a:t> C., King, R. and Morales, G. (2019). Trust and Credibility in the U.S. Federal Statistical System. </a:t>
            </a:r>
            <a:r>
              <a:rPr lang="en-US" sz="2600" i="1" dirty="0"/>
              <a:t>Survey Methods: Insights from the Field. Survey Insights: Methods from the Field. </a:t>
            </a:r>
            <a:r>
              <a:rPr lang="en-US" sz="2600" dirty="0"/>
              <a:t>Retrieved from </a:t>
            </a:r>
            <a:r>
              <a:rPr lang="en-US" sz="2600" u="sng" dirty="0">
                <a:hlinkClick r:id="rId2"/>
              </a:rPr>
              <a:t>https://surveyinsights.org/?p=10663</a:t>
            </a:r>
            <a:r>
              <a:rPr lang="en-US" sz="2600" dirty="0"/>
              <a:t> DOI:</a:t>
            </a:r>
            <a:r>
              <a:rPr lang="en-US" sz="2600" u="sng" dirty="0">
                <a:hlinkClick r:id="rId3"/>
              </a:rPr>
              <a:t>10.13094/SMIF-2019-00001</a:t>
            </a:r>
            <a:r>
              <a:rPr lang="en-US" sz="2600" dirty="0"/>
              <a:t> 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 err="1"/>
              <a:t>Imbens</a:t>
            </a:r>
            <a:r>
              <a:rPr lang="en-US" sz="2600" dirty="0"/>
              <a:t>, Guido W. and Donald B. Rubin (2015).  </a:t>
            </a:r>
            <a:r>
              <a:rPr lang="en-US" sz="2600" i="1" dirty="0"/>
              <a:t>Causal Inference for Statistics, Social and Biomedical Sciences: An Introduction.</a:t>
            </a:r>
            <a:r>
              <a:rPr lang="en-US" sz="2600" dirty="0"/>
              <a:t>  New York: Cambridge University Press.  </a:t>
            </a:r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r>
              <a:rPr lang="en-US" sz="2600" dirty="0"/>
              <a:t>Ioannidis, John P.A. (2005).  Why Most Published Research Findings Are False.  </a:t>
            </a:r>
            <a:r>
              <a:rPr lang="en-US" sz="2600" i="1" dirty="0"/>
              <a:t>PLOS Medicine </a:t>
            </a:r>
            <a:r>
              <a:rPr lang="en-US" sz="2600" dirty="0"/>
              <a:t>2(8): e124. https://doi.org/10.1371/journal.pmed.0020124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Jordan, Michael I. (2019).  Artificial Intelligence – The Revolution Hasn’t Happened Yet. (with discussion and rejoinder).  </a:t>
            </a:r>
            <a:r>
              <a:rPr lang="en-US" sz="2600" i="1" dirty="0"/>
              <a:t>Harvard Data Science Review </a:t>
            </a:r>
            <a:r>
              <a:rPr lang="en-US" sz="2600" b="1" dirty="0"/>
              <a:t>1</a:t>
            </a:r>
            <a:r>
              <a:rPr lang="en-US" sz="2600" dirty="0"/>
              <a:t> (1)</a:t>
            </a:r>
            <a:r>
              <a:rPr lang="en-US" sz="2600" i="1" dirty="0"/>
              <a:t>.  </a:t>
            </a:r>
            <a:r>
              <a:rPr lang="en-US" sz="2600" u="sng" dirty="0">
                <a:hlinkClick r:id="rId4"/>
              </a:rPr>
              <a:t>https://doi.org/10.1162/99608f92.f06c6e61</a:t>
            </a:r>
            <a:r>
              <a:rPr lang="en-US" sz="2600" i="1" dirty="0"/>
              <a:t> </a:t>
            </a:r>
          </a:p>
          <a:p>
            <a:pPr marL="457200" lvl="1" indent="0">
              <a:buNone/>
            </a:pPr>
            <a:endParaRPr lang="en-US" sz="2600" i="1" dirty="0"/>
          </a:p>
          <a:p>
            <a:pPr marL="457200" lvl="1" indent="0">
              <a:buNone/>
            </a:pPr>
            <a:r>
              <a:rPr lang="en-US" sz="2600" dirty="0" err="1"/>
              <a:t>Keiding</a:t>
            </a:r>
            <a:r>
              <a:rPr lang="en-US" sz="2600" dirty="0"/>
              <a:t>, Niels and Thomas A. Louis (2016).  Perils and Potentials of Self‐Selected Entry to Epidemiological Studies and Surveys (with discussion).  </a:t>
            </a:r>
            <a:r>
              <a:rPr lang="en-US" sz="2600" i="1" dirty="0"/>
              <a:t>Journal of the Royal Statistical Society, Series A</a:t>
            </a:r>
            <a:r>
              <a:rPr lang="en-US" sz="2600" dirty="0"/>
              <a:t> </a:t>
            </a:r>
            <a:r>
              <a:rPr lang="en-US" sz="2600" b="1" dirty="0"/>
              <a:t>179</a:t>
            </a:r>
            <a:r>
              <a:rPr lang="en-US" sz="2600" dirty="0"/>
              <a:t>, 319-376.  </a:t>
            </a:r>
            <a:r>
              <a:rPr lang="en-US" sz="2600" dirty="0">
                <a:hlinkClick r:id="rId5"/>
              </a:rPr>
              <a:t>https://doi.org/10.1111/rssa.12136</a:t>
            </a:r>
            <a:r>
              <a:rPr lang="en-US" sz="2600" dirty="0"/>
              <a:t> 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Kish, Leslie (1965).  </a:t>
            </a:r>
            <a:r>
              <a:rPr lang="en-US" sz="2600" i="1" dirty="0"/>
              <a:t>Survey Sampling.  </a:t>
            </a:r>
            <a:r>
              <a:rPr lang="en-US" sz="2600" dirty="0"/>
              <a:t>New York: Wiley.</a:t>
            </a:r>
          </a:p>
          <a:p>
            <a:pPr marL="457200" lvl="1" indent="0">
              <a:buNone/>
            </a:pP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Lindberg, T., </a:t>
            </a:r>
            <a:r>
              <a:rPr lang="en-U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Köppen</a:t>
            </a: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E., </a:t>
            </a:r>
            <a:r>
              <a:rPr lang="en-U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Rauth</a:t>
            </a: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I. &amp; </a:t>
            </a:r>
            <a:r>
              <a:rPr lang="en-U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Meinel</a:t>
            </a: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C. (2012). On the Perception, Adoption and Implementation of Design Thinking in the IT Industry. In H. Plattner, C. </a:t>
            </a:r>
            <a:r>
              <a:rPr lang="en-U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Meinel</a:t>
            </a: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L. Leifer (Eds.), </a:t>
            </a:r>
            <a:r>
              <a:rPr lang="en-US" sz="2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Thinking Research. Studying Co-Creation in Practice</a:t>
            </a: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(229-240). Berlin: Springer.  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617645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2"/>
            <a:ext cx="10515600" cy="298311"/>
          </a:xfrm>
        </p:spPr>
        <p:txBody>
          <a:bodyPr>
            <a:normAutofit fontScale="90000"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36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1354" y="403126"/>
            <a:ext cx="11072446" cy="5402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Meng, Xiao-Li (2018).  Statistical Paradises and Paradoxes in Big Data (I): Law of Large Populations, Big Data Paradox and the 2016 U.S. Presidential Election.  </a:t>
            </a:r>
            <a:r>
              <a:rPr lang="en-US" i="1" dirty="0"/>
              <a:t>Annals of Applied Statistics </a:t>
            </a:r>
            <a:r>
              <a:rPr lang="en-US" dirty="0"/>
              <a:t>1-42</a:t>
            </a:r>
            <a:r>
              <a:rPr lang="en-US" sz="2100" dirty="0"/>
              <a:t>.  </a:t>
            </a:r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r>
              <a:rPr lang="en-US" dirty="0"/>
              <a:t>National Academies of Sciences, Engineering, and Medicine (2017). </a:t>
            </a:r>
            <a:r>
              <a:rPr lang="en-US" i="1" dirty="0"/>
              <a:t>Federal Statistics, Multiple Data Sources, and Privacy Protection: Next Steps</a:t>
            </a:r>
            <a:r>
              <a:rPr lang="en-US" dirty="0"/>
              <a:t>. Washington, DC: The National Academies Press. </a:t>
            </a:r>
            <a:r>
              <a:rPr lang="en-US" u="sng" dirty="0">
                <a:hlinkClick r:id="rId2"/>
              </a:rPr>
              <a:t>https://doi.org/10.17226/24893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National Academies of Sciences, Engineering, and Medicine (2019). Reproducibility and Replicability in Science. Washington, DC: The National Academies Press. </a:t>
            </a:r>
            <a:r>
              <a:rPr lang="en-US" u="sng" dirty="0">
                <a:hlinkClick r:id="rId3"/>
              </a:rPr>
              <a:t>https://doi.org/10.17226/25303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National Academies of Sciences, Engineering, and Medicine (2021). </a:t>
            </a:r>
            <a:r>
              <a:rPr lang="en-US" i="1" dirty="0"/>
              <a:t>Principles and Practices for a Federal Statistical Agency: Seventh Edition.</a:t>
            </a:r>
            <a:r>
              <a:rPr lang="en-US" dirty="0"/>
              <a:t> Washington, DC: The National Academies Press. </a:t>
            </a:r>
            <a:r>
              <a:rPr lang="en-US" u="sng" dirty="0">
                <a:hlinkClick r:id="rId4"/>
              </a:rPr>
              <a:t>https://doi.org/10.17226/24810</a:t>
            </a:r>
            <a:r>
              <a:rPr lang="en-US" u="sng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Neyman</a:t>
            </a:r>
            <a:r>
              <a:rPr lang="en-US" dirty="0"/>
              <a:t>, J. (1934).  On the Two Different Aspects of the Representative Method: The Method of Stratified Sampling and the Method of Purposive Selection.  </a:t>
            </a:r>
            <a:r>
              <a:rPr lang="en-US" i="1" dirty="0"/>
              <a:t>Journal of the Royal Statistical Society </a:t>
            </a:r>
            <a:r>
              <a:rPr lang="en-US" b="1" dirty="0"/>
              <a:t>97</a:t>
            </a:r>
            <a:r>
              <a:rPr lang="en-US" dirty="0"/>
              <a:t>, 558-625.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Nixon, R.M. (1962).  </a:t>
            </a:r>
            <a:r>
              <a:rPr lang="en-US" i="1" dirty="0"/>
              <a:t>Six Crises.</a:t>
            </a:r>
            <a:r>
              <a:rPr lang="en-US" dirty="0"/>
              <a:t> New York: Simon and Schuster.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36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82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2"/>
            <a:ext cx="10515600" cy="298311"/>
          </a:xfrm>
        </p:spPr>
        <p:txBody>
          <a:bodyPr>
            <a:normAutofit fontScale="90000"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1354" y="755551"/>
            <a:ext cx="11072446" cy="5407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O’Hagan, A., C.E. Buck, A. </a:t>
            </a:r>
            <a:r>
              <a:rPr lang="en-US" sz="2200" dirty="0" err="1"/>
              <a:t>Daneshkhah</a:t>
            </a:r>
            <a:r>
              <a:rPr lang="en-US" sz="2200" dirty="0"/>
              <a:t>, J.R. </a:t>
            </a:r>
            <a:r>
              <a:rPr lang="en-US" sz="2200" dirty="0" err="1"/>
              <a:t>Eiser</a:t>
            </a:r>
            <a:r>
              <a:rPr lang="en-US" sz="2200" dirty="0"/>
              <a:t>, P.H. Garthwaite, D.J. Jenkinson, J.E. Oakley and T. </a:t>
            </a:r>
            <a:r>
              <a:rPr lang="en-US" sz="2200" dirty="0" err="1"/>
              <a:t>Rakow</a:t>
            </a:r>
            <a:r>
              <a:rPr lang="en-US" sz="2200" dirty="0"/>
              <a:t> (2006).  </a:t>
            </a:r>
            <a:r>
              <a:rPr lang="en-US" sz="2200" i="1" dirty="0"/>
              <a:t>Uncertain Judgements: Eliciting Experts' Probabilities.</a:t>
            </a:r>
            <a:r>
              <a:rPr lang="en-US" sz="2200" dirty="0"/>
              <a:t>  Chichester: Wiley. 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Pew Research Center (2019).  Americans and Privacy: Concerned, Confused and Feeling Lack of Control Over Their Personal Information.  November, 2019.  Available through:  </a:t>
            </a:r>
            <a:r>
              <a:rPr lang="en-US" sz="2200" u="sng" dirty="0">
                <a:hlinkClick r:id="rId2"/>
              </a:rPr>
              <a:t>https://www.pewresearch.org/internet/2019/11/15/americans-and-privacy-concerned-confused-and-feeling-lack-of-control-over-their-personal-information/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Rigby, Darrell K., Jeff Sutherland and </a:t>
            </a:r>
            <a:r>
              <a:rPr lang="en-US" sz="2200" dirty="0" err="1"/>
              <a:t>Hirotaka</a:t>
            </a:r>
            <a:r>
              <a:rPr lang="en-US" sz="2200" dirty="0"/>
              <a:t> Takeuchi (2016).  The Secret History of Agile Innovation.  </a:t>
            </a:r>
            <a:r>
              <a:rPr lang="en-US" sz="2200" i="1" dirty="0"/>
              <a:t>Harvard Business Review </a:t>
            </a:r>
            <a:r>
              <a:rPr lang="en-US" sz="2200" dirty="0">
                <a:hlinkClick r:id="rId3"/>
              </a:rPr>
              <a:t>https://hbr.org/2016/04/the-secret-history-of-agile-innovation</a:t>
            </a:r>
            <a:endParaRPr lang="en-US" sz="2200" dirty="0"/>
          </a:p>
          <a:p>
            <a:pPr marL="457200" lvl="1" indent="0">
              <a:buNone/>
            </a:pP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Rittel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H. W. J. &amp;  Webber, M. M. (1973). Dilemmas in a General Theory of Planning, </a:t>
            </a:r>
            <a:r>
              <a:rPr lang="en-US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Sciences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4, 155-169.</a:t>
            </a:r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r>
              <a:rPr lang="en-US" sz="2200" dirty="0"/>
              <a:t>Rosenblum, Michael, Peter Miller, Benjamin </a:t>
            </a:r>
            <a:r>
              <a:rPr lang="en-US" sz="2200" dirty="0" err="1"/>
              <a:t>Reist</a:t>
            </a:r>
            <a:r>
              <a:rPr lang="en-US" sz="2200" dirty="0"/>
              <a:t>, Elizabeth Stuart, Michael </a:t>
            </a:r>
            <a:r>
              <a:rPr lang="en-US" sz="2200" dirty="0" err="1"/>
              <a:t>Thieme</a:t>
            </a:r>
            <a:r>
              <a:rPr lang="en-US" sz="2200" dirty="0"/>
              <a:t> and Thomas Louis (2019).  Adaptive Design in Surveys and Clinical Trials: Similarities, </a:t>
            </a:r>
            <a:r>
              <a:rPr lang="en-US" sz="2200" dirty="0" err="1"/>
              <a:t>Diffferences</a:t>
            </a:r>
            <a:r>
              <a:rPr lang="en-US" sz="2200" dirty="0"/>
              <a:t>, and Opportunities for Cross-Fertilization.  </a:t>
            </a:r>
            <a:r>
              <a:rPr lang="en-US" sz="2200" i="1" dirty="0"/>
              <a:t>Journal of the Royal Statistical Society, Series A </a:t>
            </a:r>
          </a:p>
          <a:p>
            <a:pPr marL="457200" lvl="1" indent="0">
              <a:buNone/>
            </a:pPr>
            <a:endParaRPr lang="en-US" sz="2200" i="1" dirty="0"/>
          </a:p>
          <a:p>
            <a:pPr marL="457200" lvl="1" indent="0">
              <a:buNone/>
            </a:pPr>
            <a:r>
              <a:rPr lang="en-US" sz="2200" dirty="0"/>
              <a:t>Schlesinger, Jr., Arthur M. (1957). </a:t>
            </a:r>
            <a:r>
              <a:rPr lang="en-US" sz="2200" i="1" dirty="0"/>
              <a:t>The Age of Roosevelt: The Crisis of the Old Order, 1919-1933.</a:t>
            </a:r>
            <a:r>
              <a:rPr lang="en-US" sz="2200" dirty="0"/>
              <a:t>  New York: Houghton Mifflin.  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05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9777" y="533408"/>
            <a:ext cx="11072446" cy="5457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300" dirty="0"/>
              <a:t>Simon, H. A. (1956). "Rational Choice and the Structure of the Environment</a:t>
            </a:r>
            <a:r>
              <a:rPr lang="en-US" sz="2300" i="1" dirty="0"/>
              <a:t>."  Psychological Review</a:t>
            </a:r>
            <a:r>
              <a:rPr lang="en-US" sz="2300" dirty="0"/>
              <a:t> </a:t>
            </a:r>
            <a:r>
              <a:rPr lang="en-US" sz="2300" b="1" dirty="0"/>
              <a:t>63</a:t>
            </a:r>
            <a:r>
              <a:rPr lang="en-US" sz="2300" dirty="0"/>
              <a:t> (2), 129–138.  </a:t>
            </a:r>
          </a:p>
          <a:p>
            <a:pPr marL="457200" lvl="1" indent="0">
              <a:buNone/>
            </a:pPr>
            <a:endParaRPr lang="en-US" sz="2300" dirty="0"/>
          </a:p>
          <a:p>
            <a:pPr marL="457200" lvl="1" indent="0">
              <a:buNone/>
            </a:pPr>
            <a:r>
              <a:rPr lang="en-US" sz="2300" dirty="0"/>
              <a:t>Small, D., D. Banks, B. Yu, X. He, M. Jordan, D. Madigan, M. </a:t>
            </a:r>
            <a:r>
              <a:rPr lang="en-US" sz="2300" dirty="0" err="1"/>
              <a:t>Markatou</a:t>
            </a:r>
            <a:r>
              <a:rPr lang="en-US" sz="2300" dirty="0"/>
              <a:t> (2019).  Statistics at a Crossroads: Who Is for the Challenge?  Presentations at JSM 2019 Late-Breaking Invited Session.  Materials available through: </a:t>
            </a:r>
            <a:endParaRPr lang="en-US" sz="2300" u="sng" dirty="0">
              <a:hlinkClick r:id="" action="ppaction://noaction"/>
            </a:endParaRPr>
          </a:p>
          <a:p>
            <a:pPr marL="457200" lvl="1" indent="0">
              <a:buNone/>
            </a:pPr>
            <a:r>
              <a:rPr lang="en-US" sz="2300" u="sng" dirty="0">
                <a:hlinkClick r:id="" action="ppaction://noaction"/>
              </a:rPr>
              <a:t>https://ww2.amstat.org/meetings/jsm/2019/onlineprogram/AbstractDetails.cfm?abstractid=307986</a:t>
            </a:r>
            <a:endParaRPr lang="en-US" sz="2300" dirty="0"/>
          </a:p>
          <a:p>
            <a:pPr marL="457200" lvl="1" indent="0">
              <a:buNone/>
            </a:pPr>
            <a:endParaRPr lang="en-US" sz="2300" dirty="0"/>
          </a:p>
          <a:p>
            <a:pPr marL="457200" lvl="1" indent="0">
              <a:buNone/>
            </a:pPr>
            <a:r>
              <a:rPr lang="en-US" sz="2300" dirty="0" err="1"/>
              <a:t>Stodden</a:t>
            </a:r>
            <a:r>
              <a:rPr lang="en-US" sz="2300" dirty="0"/>
              <a:t>, V, F. </a:t>
            </a:r>
            <a:r>
              <a:rPr lang="en-US" sz="2300" dirty="0" err="1"/>
              <a:t>Leisch</a:t>
            </a:r>
            <a:r>
              <a:rPr lang="en-US" sz="2300" dirty="0"/>
              <a:t> and R.D. Peng (2014).  </a:t>
            </a:r>
            <a:r>
              <a:rPr lang="en-US" sz="2300" i="1" dirty="0"/>
              <a:t>Implementing Reproducible Research</a:t>
            </a:r>
            <a:r>
              <a:rPr lang="en-US" sz="2300" dirty="0"/>
              <a:t>.  London: CRC Press</a:t>
            </a:r>
          </a:p>
          <a:p>
            <a:pPr marL="457200" lvl="1" indent="0">
              <a:buNone/>
            </a:pPr>
            <a:endParaRPr lang="en-US" sz="2300" dirty="0"/>
          </a:p>
          <a:p>
            <a:pPr marL="457200" lvl="1" indent="0">
              <a:buNone/>
            </a:pPr>
            <a:r>
              <a:rPr lang="en-US" sz="2300" dirty="0"/>
              <a:t>Summers, L. (2016).  </a:t>
            </a:r>
            <a:r>
              <a:rPr lang="en-US" sz="2300" i="1" dirty="0"/>
              <a:t>The Future of Price Statistics</a:t>
            </a:r>
            <a:r>
              <a:rPr lang="en-US" sz="2300" dirty="0"/>
              <a:t>.  Available through: </a:t>
            </a:r>
            <a:r>
              <a:rPr lang="en-US" sz="2300" u="sng" dirty="0">
                <a:hlinkClick r:id="rId2"/>
              </a:rPr>
              <a:t>http://larrysummers.com/2016/04/01/world-bank-price-stats/</a:t>
            </a:r>
            <a:r>
              <a:rPr lang="en-US" sz="2300" dirty="0"/>
              <a:t> </a:t>
            </a:r>
          </a:p>
          <a:p>
            <a:pPr marL="457200" lvl="1" indent="0">
              <a:buNone/>
            </a:pPr>
            <a:endParaRPr lang="en-US" sz="2300" dirty="0"/>
          </a:p>
          <a:p>
            <a:pPr marL="457200" lvl="1" indent="0">
              <a:buNone/>
            </a:pPr>
            <a:r>
              <a:rPr lang="en-US" sz="2300" dirty="0"/>
              <a:t>Taylor L. (2016).  The Ethics of Big Data as a Public Good: Which Public? Whose Good? </a:t>
            </a:r>
            <a:r>
              <a:rPr lang="en-US" sz="2300" i="1" dirty="0"/>
              <a:t>Philosophical Transactions of the Royal Society, A </a:t>
            </a:r>
            <a:r>
              <a:rPr lang="en-US" sz="2300" b="1" dirty="0"/>
              <a:t>374</a:t>
            </a:r>
            <a:r>
              <a:rPr lang="en-US" sz="2300" dirty="0"/>
              <a:t>: 20160126.  </a:t>
            </a:r>
            <a:r>
              <a:rPr lang="en-US" sz="2300" u="sng" dirty="0">
                <a:hlinkClick r:id="rId3"/>
              </a:rPr>
              <a:t>http://dx.doi.org/10.1098/rsta.2016.0126</a:t>
            </a:r>
            <a:r>
              <a:rPr lang="en-US" sz="2300" dirty="0"/>
              <a:t> </a:t>
            </a:r>
          </a:p>
          <a:p>
            <a:pPr marL="457200" lvl="1" indent="0">
              <a:buNone/>
            </a:pPr>
            <a:endParaRPr lang="en-US" sz="2300" dirty="0"/>
          </a:p>
          <a:p>
            <a:pPr marL="457200" lvl="1" indent="0">
              <a:buNone/>
            </a:pPr>
            <a:r>
              <a:rPr lang="en-US" sz="2300" dirty="0"/>
              <a:t>Teoh, Siew Hong (1997).  “Information Disclosure and Voluntary Contributions to Public Goods.” </a:t>
            </a:r>
            <a:r>
              <a:rPr lang="en-US" sz="2300" i="1" dirty="0"/>
              <a:t>RAND Journal of Economics</a:t>
            </a:r>
            <a:r>
              <a:rPr lang="en-US" sz="2300" dirty="0"/>
              <a:t> </a:t>
            </a:r>
            <a:r>
              <a:rPr lang="en-US" sz="2300" b="1" dirty="0"/>
              <a:t>28</a:t>
            </a:r>
            <a:r>
              <a:rPr lang="en-US" sz="2300" dirty="0"/>
              <a:t>, 385-406.</a:t>
            </a:r>
          </a:p>
          <a:p>
            <a:pPr marL="457200" lvl="1" indent="0">
              <a:buNone/>
            </a:pP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3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Thienen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J. P. A. von, </a:t>
            </a:r>
            <a:r>
              <a:rPr lang="en-US" sz="23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Meinel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C. &amp; Nicolai, C. (2014). How design thinking tools help to solve wicked problems. In H. Plattner, C. </a:t>
            </a:r>
            <a:r>
              <a:rPr lang="en-US" sz="23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Meinel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L. Leifer (eds.), </a:t>
            </a:r>
            <a:r>
              <a:rPr lang="en-US" sz="23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thinking research. Building innovation eco-systems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(97-102). Berlin: Springer.</a:t>
            </a:r>
          </a:p>
          <a:p>
            <a:pPr marL="457200" lvl="1" indent="0">
              <a:buNone/>
            </a:pPr>
            <a:endParaRPr lang="en-US" sz="23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D74F1C-E220-45F8-902D-E53684FE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97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19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5899"/>
          </a:xfrm>
        </p:spPr>
        <p:txBody>
          <a:bodyPr>
            <a:normAutofit fontScale="90000"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39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9777" y="886266"/>
            <a:ext cx="11072446" cy="4860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Tourangeau, Roger (2017).  </a:t>
            </a:r>
            <a:r>
              <a:rPr lang="en-US" sz="2200" i="1" dirty="0"/>
              <a:t>Presidential Address, American Association for Public Opinion Research.  </a:t>
            </a:r>
            <a:r>
              <a:rPr lang="en-US" sz="2200" dirty="0"/>
              <a:t>May 19, 2017, New Orleans, Louisiana. 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 err="1"/>
              <a:t>Trivellato</a:t>
            </a:r>
            <a:r>
              <a:rPr lang="en-US" sz="2200" dirty="0"/>
              <a:t>, Ugo (2017) : Microdata for Social Sciences and Policy Evaluation as a Public Good, IZA Discussion Papers, No. 11092, Institute of Labor Economics (IZA), Bonn.  Available through: </a:t>
            </a:r>
            <a:r>
              <a:rPr lang="en-US" sz="2200" u="sng" dirty="0">
                <a:hlinkClick r:id="rId2"/>
              </a:rPr>
              <a:t>https://www.econstor.eu/bitstream/10419/174002/1/dp11092.pdf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Valliant, Richard (1987). Generalized Variance Functions in Stratified Two-Stage Sampling. </a:t>
            </a:r>
            <a:r>
              <a:rPr lang="en-US" sz="2200" i="1" dirty="0"/>
              <a:t>Journal of the American Statistical Association</a:t>
            </a:r>
            <a:r>
              <a:rPr lang="en-US" sz="2200" dirty="0"/>
              <a:t> </a:t>
            </a:r>
            <a:r>
              <a:rPr lang="en-US" sz="2200" b="1" dirty="0"/>
              <a:t>82</a:t>
            </a:r>
            <a:r>
              <a:rPr lang="en-US" sz="2200" dirty="0"/>
              <a:t>, 499-508.  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 err="1"/>
              <a:t>Vilhuber</a:t>
            </a:r>
            <a:r>
              <a:rPr lang="en-US" sz="2200" dirty="0"/>
              <a:t>, Lars (2018).  Reproducibility and Replicability in Economics.  White paper prepared for the National Academies' Committee on Reproducibility and Replicability in Science.  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Wasserstein, Ronald L. and Nicole A. Lazar (2016). The ASA Statement on </a:t>
            </a:r>
            <a:r>
              <a:rPr lang="en-US" sz="2200" i="1" dirty="0"/>
              <a:t>p</a:t>
            </a:r>
            <a:r>
              <a:rPr lang="en-US" sz="2200" dirty="0"/>
              <a:t>-Values: Context, Process, and Purpose, </a:t>
            </a:r>
            <a:r>
              <a:rPr lang="en-US" sz="2200" i="1" dirty="0"/>
              <a:t>The American Statistician</a:t>
            </a:r>
            <a:r>
              <a:rPr lang="en-US" sz="2200" dirty="0"/>
              <a:t>, 70:2, 129 133,  DOI: </a:t>
            </a:r>
            <a:r>
              <a:rPr lang="en-US" sz="2200" u="sng" dirty="0">
                <a:hlinkClick r:id="rId3"/>
              </a:rPr>
              <a:t>10.1080/00031305.2016.1154108</a:t>
            </a:r>
            <a:r>
              <a:rPr lang="en-US" sz="2200" dirty="0"/>
              <a:t> </a:t>
            </a:r>
            <a:r>
              <a:rPr lang="en-US" sz="2200" u="sng" dirty="0">
                <a:hlinkClick r:id="rId4"/>
              </a:rPr>
              <a:t>https://amstat.tandfonline.com/doi/full/10.1080/00031305.2016.1154108#.X9P1ifk3nIU</a:t>
            </a:r>
            <a:endParaRPr lang="en-US" sz="2200" dirty="0"/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36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D74F1C-E220-45F8-902D-E53684FE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97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365125"/>
            <a:ext cx="10868025" cy="9874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I. Public-Stewardship Statistics &amp; Methodology – What?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447801"/>
            <a:ext cx="11662117" cy="4460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/>
              <a:t>“Official Statistics” - information to address key societal needs: </a:t>
            </a:r>
          </a:p>
          <a:p>
            <a:pPr marL="457200" lvl="1" indent="0">
              <a:buNone/>
            </a:pPr>
            <a:r>
              <a:rPr lang="en-US" sz="3200" dirty="0"/>
              <a:t>	Economic, public-health and demographic conditions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Ex: Population Counts, Consumer Price Index, Unemployment 	      Rate, Disease Prevalence Rates, National Accounts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Static product form: Tables, maps and related analyses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000" dirty="0"/>
              <a:t>	NASEM (2021) – </a:t>
            </a:r>
            <a:r>
              <a:rPr lang="en-US" sz="3000" i="1" dirty="0"/>
              <a:t>Principles and Practices, Seventh Edition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1342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353"/>
            <a:ext cx="10515600" cy="81592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I. Public-Stewardship Statistics – How?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266095"/>
            <a:ext cx="11929403" cy="4684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/>
              <a:t>	Conceptual and methodological basis: </a:t>
            </a:r>
          </a:p>
          <a:p>
            <a:pPr marL="457200" lvl="1" indent="0">
              <a:buNone/>
            </a:pPr>
            <a:r>
              <a:rPr lang="en-US" sz="3200" dirty="0"/>
              <a:t>      	Primarily sample surveys (some administrative records)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1. Design: Allocate resources (sample units):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	    optimize sampling variance, </a:t>
            </a:r>
            <a:r>
              <a:rPr lang="en-US" sz="3200" dirty="0"/>
              <a:t>conditional on (approximate) </a:t>
            </a:r>
          </a:p>
          <a:p>
            <a:pPr marL="457200" lvl="1" indent="0">
              <a:buNone/>
            </a:pPr>
            <a:r>
              <a:rPr lang="en-US" sz="3200" dirty="0"/>
              <a:t>	    unbiasedness, </a:t>
            </a:r>
            <a:r>
              <a:rPr lang="en-US" sz="3200" dirty="0">
                <a:solidFill>
                  <a:srgbClr val="C00000"/>
                </a:solidFill>
              </a:rPr>
              <a:t>plus cost &amp; operational constraints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2. Rich literature: </a:t>
            </a:r>
            <a:r>
              <a:rPr lang="en-US" sz="3200" dirty="0" err="1"/>
              <a:t>Neyman</a:t>
            </a:r>
            <a:r>
              <a:rPr lang="en-US" sz="3200" dirty="0"/>
              <a:t> (1934), Hansen et al (1953), </a:t>
            </a:r>
          </a:p>
          <a:p>
            <a:pPr marL="457200" lvl="1" indent="0">
              <a:buNone/>
            </a:pPr>
            <a:r>
              <a:rPr lang="en-US" sz="3200" dirty="0"/>
              <a:t>          Cochran (1977), Binder (1983), Fuller (1975, 2009), others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7928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717"/>
            <a:ext cx="10515600" cy="67813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I. Public-Stewardship Statistics – Why?   (1)</a:t>
            </a:r>
            <a:r>
              <a:rPr lang="en-US" sz="3600" b="1" dirty="0"/>
              <a:t>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3895" y="1153551"/>
            <a:ext cx="11282289" cy="4797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288925">
              <a:buNone/>
            </a:pPr>
            <a:r>
              <a:rPr lang="en-US" sz="3200" dirty="0">
                <a:solidFill>
                  <a:srgbClr val="C00000"/>
                </a:solidFill>
              </a:rPr>
              <a:t>Perceived Stakeholder Value: Often via Concrete Use Cases Based on: 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Quality (</a:t>
            </a:r>
            <a:r>
              <a:rPr lang="en-US" sz="3200" dirty="0" err="1"/>
              <a:t>Brackstone</a:t>
            </a:r>
            <a:r>
              <a:rPr lang="en-US" sz="3200" dirty="0"/>
              <a:t>, 1999; others): Accuracy; </a:t>
            </a:r>
          </a:p>
          <a:p>
            <a:pPr marL="457200" lvl="1" indent="0">
              <a:buNone/>
            </a:pPr>
            <a:r>
              <a:rPr lang="en-US" sz="3200" dirty="0"/>
              <a:t>Relevance; Granularity; Punctuality; Comparability; </a:t>
            </a:r>
          </a:p>
          <a:p>
            <a:pPr marL="457200" lvl="1" indent="0">
              <a:buNone/>
            </a:pPr>
            <a:r>
              <a:rPr lang="en-US" sz="3200" dirty="0"/>
              <a:t>Interpretability; Accessibility; Credibility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Risk: Prospective failure points; cumulative effects; </a:t>
            </a:r>
          </a:p>
          <a:p>
            <a:pPr marL="457200" lvl="1" indent="0">
              <a:buNone/>
            </a:pPr>
            <a:r>
              <a:rPr lang="en-US" sz="3200" dirty="0"/>
              <a:t>trajectory of recovery; fault-tolerant designs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Cost: All Resources – Cash, Data, Time, Systems, Skills, Burden</a:t>
            </a:r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172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I. Public-Stewardship Statistics – Why?   (2)</a:t>
            </a:r>
            <a:r>
              <a:rPr lang="en-US" sz="4000" b="1" dirty="0"/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015" y="1266825"/>
            <a:ext cx="11451102" cy="4655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/>
              <a:t>Generally managed via “public stewardship”</a:t>
            </a:r>
          </a:p>
          <a:p>
            <a:pPr marL="457200" lvl="1" indent="0">
              <a:buNone/>
            </a:pPr>
            <a:r>
              <a:rPr lang="en-US" sz="3200" dirty="0"/>
              <a:t>      - Related to “public goods” – some private-sector variants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Multiple stakeholders  - competing priorities</a:t>
            </a:r>
          </a:p>
          <a:p>
            <a:pPr marL="457200" lvl="1" indent="0">
              <a:buNone/>
            </a:pPr>
            <a:r>
              <a:rPr lang="en-US" sz="3200" dirty="0"/>
              <a:t>	- Trade-offs among multiple performance criteria: </a:t>
            </a:r>
          </a:p>
          <a:p>
            <a:pPr marL="457200" lvl="1" indent="0">
              <a:buNone/>
            </a:pPr>
            <a:r>
              <a:rPr lang="en-US" sz="3200" dirty="0"/>
              <a:t>	   often complex, dynamic and conditional on environment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- cf. “wicked problems” in design, e.g., </a:t>
            </a:r>
            <a:r>
              <a:rPr lang="en-US" sz="3200" dirty="0" err="1"/>
              <a:t>Rittel</a:t>
            </a:r>
            <a:r>
              <a:rPr lang="en-US" sz="3200" dirty="0"/>
              <a:t> &amp; Webber (1973), 	  Buchanan (1992), Lindberg et al. (2012), </a:t>
            </a:r>
            <a:r>
              <a:rPr lang="en-US" sz="3200" dirty="0" err="1"/>
              <a:t>Thienen</a:t>
            </a:r>
            <a:r>
              <a:rPr lang="en-US" sz="3200" dirty="0"/>
              <a:t> et al. (2014)</a:t>
            </a:r>
          </a:p>
        </p:txBody>
      </p:sp>
    </p:spTree>
    <p:extLst>
      <p:ext uri="{BB962C8B-B14F-4D97-AF65-F5344CB8AC3E}">
        <p14:creationId xmlns:p14="http://schemas.microsoft.com/office/powerpoint/2010/main" val="221474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49" y="365125"/>
            <a:ext cx="11115676" cy="80249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II. Six Perceived Crises in Public-Stewardship Statistics (1)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015" y="1336431"/>
            <a:ext cx="11704320" cy="4494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Degradation of some dimensions of point estimation data quality</a:t>
            </a:r>
          </a:p>
          <a:p>
            <a:pPr marL="1200150" lvl="1" indent="-742950">
              <a:buAutoNum type="arabicPeriod"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	   Sample survey case: declining response rates (Tourangeau, 2017)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        Broader issues with some “organic data” (e.g., admin records):</a:t>
            </a:r>
          </a:p>
          <a:p>
            <a:pPr marL="457200" lvl="1" indent="0">
              <a:buNone/>
            </a:pPr>
            <a:r>
              <a:rPr lang="en-US" sz="3000" dirty="0"/>
              <a:t>	   Population coverage, unit problems, timeliness, temporal and </a:t>
            </a:r>
          </a:p>
          <a:p>
            <a:pPr marL="457200" lvl="1" indent="0">
              <a:buNone/>
            </a:pPr>
            <a:r>
              <a:rPr lang="en-US" sz="3000" dirty="0"/>
              <a:t>	   cross-sectional comparability – multiple components of MSE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(Groves, 2012;  Couper, 2013; </a:t>
            </a:r>
            <a:r>
              <a:rPr lang="en-US" sz="3000" dirty="0" err="1"/>
              <a:t>Citro</a:t>
            </a:r>
            <a:r>
              <a:rPr lang="en-US" sz="3000" dirty="0"/>
              <a:t>, 2014; NASEM, 2017; Meng, 2018)</a:t>
            </a:r>
          </a:p>
          <a:p>
            <a:pPr marL="457200" lvl="1" indent="0">
              <a:buNone/>
            </a:pPr>
            <a:r>
              <a:rPr lang="en-US" sz="3000" dirty="0"/>
              <a:t>	</a:t>
            </a:r>
          </a:p>
          <a:p>
            <a:pPr marL="1200150" lvl="1" indent="-742950">
              <a:buAutoNum type="arabicPeriod"/>
            </a:pPr>
            <a:endParaRPr lang="en-US" sz="3000" dirty="0"/>
          </a:p>
          <a:p>
            <a:pPr marL="457200" lvl="1" indent="0">
              <a:buNone/>
            </a:pPr>
            <a:endParaRPr lang="en-US" sz="3000" dirty="0"/>
          </a:p>
          <a:p>
            <a:pPr marL="1200150" lvl="1" indent="-742950">
              <a:buAutoNum type="arabicPeriod"/>
            </a:pPr>
            <a:endParaRPr lang="en-US" sz="3000" dirty="0"/>
          </a:p>
          <a:p>
            <a:pPr marL="45720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630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14" y="365125"/>
            <a:ext cx="10706686" cy="66191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II. Crises (2): Reproducibility &amp; Other Inferential Issues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015" y="1209823"/>
            <a:ext cx="11451102" cy="4853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Substantive Inference and Fundamentals of the Scientific Process: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How much does it cost to be sure enough? Sharing intellectual property?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	Ioannidis (2005), </a:t>
            </a:r>
            <a:r>
              <a:rPr lang="en-US" sz="2800" dirty="0" err="1"/>
              <a:t>Stodden</a:t>
            </a:r>
            <a:r>
              <a:rPr lang="en-US" sz="2800" dirty="0"/>
              <a:t> et al. (2014), Wasserstein and Lazar (2016), </a:t>
            </a:r>
          </a:p>
          <a:p>
            <a:pPr marL="457200" lvl="1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Vilhuber</a:t>
            </a:r>
            <a:r>
              <a:rPr lang="en-US" sz="2800" dirty="0"/>
              <a:t> (2018), NASEM (2019), </a:t>
            </a:r>
            <a:r>
              <a:rPr lang="en-US" sz="2800" dirty="0" err="1"/>
              <a:t>Efron</a:t>
            </a:r>
            <a:r>
              <a:rPr lang="en-US" sz="2800" dirty="0"/>
              <a:t> (2020), many others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Trade-offs among costs, inferential quality (current &amp; future)</a:t>
            </a:r>
            <a:r>
              <a:rPr lang="en-US" sz="2800" dirty="0"/>
              <a:t>:  </a:t>
            </a:r>
          </a:p>
          <a:p>
            <a:pPr marL="457200" lvl="1" indent="0">
              <a:buNone/>
            </a:pPr>
            <a:r>
              <a:rPr lang="en-US" sz="2800" dirty="0"/>
              <a:t>	study registration; data &amp; code curation; verification/validation servers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	Some similarities to issues with methodological protections against bias 	in epidemiological studies, e.g.,  </a:t>
            </a:r>
            <a:r>
              <a:rPr lang="en-US" sz="2800" dirty="0" err="1"/>
              <a:t>Keiding</a:t>
            </a:r>
            <a:r>
              <a:rPr lang="en-US" sz="2800" dirty="0"/>
              <a:t> and Louis (2016)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3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Standard Template Document Labeling Version 11-25-2019" id="{2B29FCDE-9991-402A-BF7C-68A845CABF27}" vid="{4C5D4FD4-241C-44A8-88F4-A8E870F593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E28DCF60A55469A767A693C98DF30" ma:contentTypeVersion="11" ma:contentTypeDescription="Create a new document." ma:contentTypeScope="" ma:versionID="fd15eec54e9a16b88682b5772339e0fc">
  <xsd:schema xmlns:xsd="http://www.w3.org/2001/XMLSchema" xmlns:xs="http://www.w3.org/2001/XMLSchema" xmlns:p="http://schemas.microsoft.com/office/2006/metadata/properties" xmlns:ns3="caecc2cd-c125-47bb-b7d8-61f5602bf9df" xmlns:ns4="f42af4b1-c551-450a-9f89-76df0847d194" targetNamespace="http://schemas.microsoft.com/office/2006/metadata/properties" ma:root="true" ma:fieldsID="b9f4a88b264629eea6c93697b8a79db7" ns3:_="" ns4:_="">
    <xsd:import namespace="caecc2cd-c125-47bb-b7d8-61f5602bf9df"/>
    <xsd:import namespace="f42af4b1-c551-450a-9f89-76df0847d1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cc2cd-c125-47bb-b7d8-61f5602bf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af4b1-c551-450a-9f89-76df0847d1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2B14D-EDFD-4FDD-92C0-0DF7EDA55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cc2cd-c125-47bb-b7d8-61f5602bf9df"/>
    <ds:schemaRef ds:uri="f42af4b1-c551-450a-9f89-76df0847d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9D7FDE-784D-4DEC-B49C-6F84CF51374D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f42af4b1-c551-450a-9f89-76df0847d194"/>
    <ds:schemaRef ds:uri="http://schemas.microsoft.com/office/2006/metadata/properties"/>
    <ds:schemaRef ds:uri="http://schemas.openxmlformats.org/package/2006/metadata/core-properties"/>
    <ds:schemaRef ds:uri="caecc2cd-c125-47bb-b7d8-61f5602bf9d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Standard Template Document Labeling Version 11-25-2019</Template>
  <TotalTime>2853</TotalTime>
  <Words>4493</Words>
  <Application>Microsoft Office PowerPoint</Application>
  <PresentationFormat>Widescreen</PresentationFormat>
  <Paragraphs>469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Six Crises  One Dozen Opportunities  in Public-Stewardship Statistics</vt:lpstr>
      <vt:lpstr>PowerPoint Presentation</vt:lpstr>
      <vt:lpstr>Overview: Six Crises One Dozen Opportunities</vt:lpstr>
      <vt:lpstr>I. Public-Stewardship Statistics &amp; Methodology – What?</vt:lpstr>
      <vt:lpstr>I. Public-Stewardship Statistics – How?</vt:lpstr>
      <vt:lpstr>I. Public-Stewardship Statistics – Why?   (1) </vt:lpstr>
      <vt:lpstr>I. Public-Stewardship Statistics – Why?   (2) </vt:lpstr>
      <vt:lpstr>II. Six Perceived Crises in Public-Stewardship Statistics (1)</vt:lpstr>
      <vt:lpstr>II. Crises (2): Reproducibility &amp; Other Inferential Issues</vt:lpstr>
      <vt:lpstr>II. Crises (3): Risks to Privacy and Confidentiality</vt:lpstr>
      <vt:lpstr>II. Crises (4): Reduction in Discretionary Resources</vt:lpstr>
      <vt:lpstr>II. Crises (5): Changing Expectations on           Public Stewardship and Public Goods </vt:lpstr>
      <vt:lpstr>II. Crises (6): General Decline in Trust in Science,          Expertise and Public Institutions</vt:lpstr>
      <vt:lpstr>II. Six Perceived Crises: Diagnosis → Prescription?  </vt:lpstr>
      <vt:lpstr>III.  One Dozen Opportunities: Structure of “Crises”? (1)</vt:lpstr>
      <vt:lpstr>III. One Dozen Opportunities: Structure of “Crises”? (2)</vt:lpstr>
      <vt:lpstr>III. Opportunities: Improve Understanding of Procedures</vt:lpstr>
      <vt:lpstr>III. Opportunities: Improve Understanding of Procedures </vt:lpstr>
      <vt:lpstr>III. Opportunities: Improve Understanding of Procedures </vt:lpstr>
      <vt:lpstr>III. Opportunities: Improve Understanding of Procedures </vt:lpstr>
      <vt:lpstr>III. Opportunities: Improve Understanding of Procedures </vt:lpstr>
      <vt:lpstr>III. Opportunities: Improve Understanding of Procedures </vt:lpstr>
      <vt:lpstr>III. Opportunities: Improve Design of Procedures </vt:lpstr>
      <vt:lpstr>III. Opportunities: Improve Design of Procedures </vt:lpstr>
      <vt:lpstr>III. Opportunities: Improve Design of Procedures </vt:lpstr>
      <vt:lpstr>III. Opportunities: Improve Design of Procedures </vt:lpstr>
      <vt:lpstr>III. Opportunities: Improve Design of Procedures </vt:lpstr>
      <vt:lpstr>III. Opportunities: Improve Design of Procedures </vt:lpstr>
      <vt:lpstr>IV. Closing Remarks </vt:lpstr>
      <vt:lpstr> </vt:lpstr>
      <vt:lpstr>References: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Crises  One Dozen Opportunities  in Public-Stewardship Statistics</dc:title>
  <dc:creator>John Maron Abowd (CENSUS/ADRM FED)</dc:creator>
  <cp:lastModifiedBy>John L Eltinge (CENSUS/ADRM FED)</cp:lastModifiedBy>
  <cp:revision>78</cp:revision>
  <dcterms:created xsi:type="dcterms:W3CDTF">2021-04-18T10:53:42Z</dcterms:created>
  <dcterms:modified xsi:type="dcterms:W3CDTF">2021-10-28T22:27:46Z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0x01010019FE28DCF60A55469A767A693C98DF30</vt:lpwstr>
  </property>
</Properties>
</file>