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67" r:id="rId20"/>
    <p:sldId id="268" r:id="rId21"/>
    <p:sldId id="274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C06BA-D38A-4D84-A941-BE9CDAA3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67627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The Standard Application Process Portal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9258F-2F88-468E-9E71-A8AC8B74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053" y="2942340"/>
            <a:ext cx="8937522" cy="1406975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rgbClr val="FFFFFF"/>
                </a:solidFill>
              </a:rPr>
              <a:t>Heather Madray, U.S. Census Bureau</a:t>
            </a:r>
          </a:p>
          <a:p>
            <a:r>
              <a:rPr lang="en-US" sz="7200" dirty="0">
                <a:solidFill>
                  <a:srgbClr val="FFFFFF"/>
                </a:solidFill>
              </a:rPr>
              <a:t>Center for Enterprise Dissemination</a:t>
            </a:r>
          </a:p>
          <a:p>
            <a:endParaRPr lang="en-US" sz="7200" dirty="0">
              <a:solidFill>
                <a:srgbClr val="FFFFFF"/>
              </a:solidFill>
            </a:endParaRPr>
          </a:p>
          <a:p>
            <a:r>
              <a:rPr lang="en-US" sz="5600" dirty="0">
                <a:solidFill>
                  <a:srgbClr val="FFFFFF"/>
                </a:solidFill>
              </a:rPr>
              <a:t>The views expressed in this presentation represent the author and are not necessarily the views of the Census Bureau.</a:t>
            </a:r>
          </a:p>
          <a:p>
            <a:endParaRPr lang="en-US" sz="600" dirty="0">
              <a:solidFill>
                <a:srgbClr val="FFFFFF"/>
              </a:solidFill>
            </a:endParaRPr>
          </a:p>
          <a:p>
            <a:endParaRPr lang="en-US" sz="600" dirty="0">
              <a:solidFill>
                <a:srgbClr val="FFFFFF"/>
              </a:solidFill>
            </a:endParaRPr>
          </a:p>
          <a:p>
            <a:endParaRPr lang="en-US" sz="600" dirty="0">
              <a:solidFill>
                <a:srgbClr val="FFFFFF"/>
              </a:solidFill>
            </a:endParaRPr>
          </a:p>
          <a:p>
            <a:endParaRPr lang="en-US" sz="600" dirty="0">
              <a:solidFill>
                <a:srgbClr val="FFFFFF"/>
              </a:solidFill>
            </a:endParaRPr>
          </a:p>
          <a:p>
            <a:endParaRPr lang="en-US" sz="600" dirty="0">
              <a:solidFill>
                <a:srgbClr val="FFFFFF"/>
              </a:solidFill>
            </a:endParaRPr>
          </a:p>
          <a:p>
            <a:r>
              <a:rPr lang="en-US" sz="600" dirty="0">
                <a:solidFill>
                  <a:srgbClr val="FFFFFF"/>
                </a:solidFill>
              </a:rPr>
              <a:t>This presentation represents the views of the presenter and does not represent the views of the U.S. Census Bureau.</a:t>
            </a:r>
          </a:p>
        </p:txBody>
      </p:sp>
      <p:pic>
        <p:nvPicPr>
          <p:cNvPr id="8" name="Graphic 7" descr="Check List">
            <a:extLst>
              <a:ext uri="{FF2B5EF4-FFF2-40B4-BE49-F238E27FC236}">
                <a16:creationId xmlns:a16="http://schemas.microsoft.com/office/drawing/2014/main" id="{3EBE5325-C017-40CE-858F-2BF35C60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EF76A-13F4-4F74-A2C7-7271A00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3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9D265-5B4E-4B43-951B-B0E8843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The Preliminary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5A92-09D5-4CDB-8E46-AC14DFCD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/>
              <a:t>The fields for the preliminary application included: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 of primary researcher with institutional affiliation and contact information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 of additional researchers with institutional affiliations and contact information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requested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of the proposed research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Proposed duration of the research</a:t>
            </a:r>
          </a:p>
          <a:p>
            <a:pPr marL="800100" lvl="1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Requested FSRDC location(s) where the data would be accessed.</a:t>
            </a:r>
          </a:p>
          <a:p>
            <a:pPr lvl="1"/>
            <a:endParaRPr lang="en-US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8475E-61A2-4FF5-86DB-A236B641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8E4F693-7A35-4255-A129-7F481A31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22" y="1286934"/>
            <a:ext cx="9604558" cy="4105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D4284-DA1D-4724-B2BB-2C01AC47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8F0D25-9F7C-4B40-9B30-29C4C3D3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56" y="1286934"/>
            <a:ext cx="8379489" cy="4105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F2F4D-2082-4875-8D14-E8748F93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6050A38-54A9-4417-B100-BD8CD4A8E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4" y="1286934"/>
            <a:ext cx="8465874" cy="4105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7483C-1402-476D-AC7C-CBE4D560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76BAD65-6354-4D68-8FFB-9661CBE5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81" y="1286934"/>
            <a:ext cx="8171040" cy="41059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8C5AD-7BB3-4D5C-A461-48E37CE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8186D3-F132-49D4-BC37-E8B46E06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1310291"/>
            <a:ext cx="9664846" cy="40592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5D754-D8D2-4364-BD78-4A21826F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ACDA7-ED7A-47FA-BC44-558A696C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Key Successes of this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C661-D907-4E60-8BFE-91B1F836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Implementation of a fully functioning pilot portal with limited time and resources.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Successful development of a metadata inventory for multiple CIPSEA agencies.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Consensus among seven CIPSEA statistical agencies on requirements for the portal and the portal functionality.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Successful communication strategies with agency and FSRDC stakeholders as well as the University of Michigan’s ICPSR. 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Portal testing and demonstrations to stakeholders were accomplished despite differing technology platforms.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</a:rPr>
              <a:t>Groundwork was laid with multiple stakeholder groups for the full build-out of the portal. </a:t>
            </a:r>
            <a:endParaRPr lang="en-US" sz="2200" dirty="0"/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1DDF7-394F-4875-9B52-E4933D33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9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388EF-0694-4396-8296-E1D6BC38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Recommendations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3872-CECF-4C74-B81B-776E12E0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multi-pronged approach to statistical agency communication is needed to ensure agency senior leadership is informed and aligned with the goals of the project.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status meetings between the Project Management Office and OMB to align vision.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standard application process requires clear policy guidelines and governance that balance legal requirements, stakeholder needs, and support of existing research programs.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demonstrations and opportunities for users to test the system are needed to provide opportunities for stakeholder feedback.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Resources should be made available to fund not only the contractor to develop the tool itself but the full-time staff and other supporting contractors to support the entire effort.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Sufficient time should be allotted to ensure all viewpoints are heard and the final product meets the needs of customers.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Future metadata standards need to reflect the needs of users.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B872D-B580-4EBB-86F6-D21AA5F4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1EB26-6749-4497-A1CD-F24C85182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Questions?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308A-9CC3-4819-AACE-1A7AE4E9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Heather.Madray@census.gov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251E6008-D596-42C7-A3A6-80D28A62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E3589-1AED-4DF6-9FC3-8AD3EC63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42F1D-E951-4F74-80A5-BAEE6724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The Evidence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2BAE-35FB-4D18-814F-282075F2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 dirty="0"/>
              <a:t>Congress passed the 2018 Foundations for Evidence-Based Policy-Making Act in late 2018.  It was signed into law in January of 2019.</a:t>
            </a:r>
          </a:p>
          <a:p>
            <a:r>
              <a:rPr lang="en-US" sz="2400" dirty="0"/>
              <a:t>The Evidence Act seeks to provide a framework to support evidence-building activities, including policy and program evaluation.</a:t>
            </a:r>
          </a:p>
          <a:p>
            <a:r>
              <a:rPr lang="en-US" sz="2400" dirty="0"/>
              <a:t>The Act addresses: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L</a:t>
            </a:r>
            <a:r>
              <a:rPr lang="en-US" dirty="0">
                <a:effectLst/>
                <a:ea typeface="Calibri" panose="020F0502020204030204" pitchFamily="34" charset="0"/>
              </a:rPr>
              <a:t>imitations on data access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P</a:t>
            </a:r>
            <a:r>
              <a:rPr lang="en-US" dirty="0">
                <a:effectLst/>
                <a:ea typeface="Calibri" panose="020F0502020204030204" pitchFamily="34" charset="0"/>
              </a:rPr>
              <a:t>rivacy practices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C</a:t>
            </a:r>
            <a:r>
              <a:rPr lang="en-US" dirty="0">
                <a:effectLst/>
                <a:ea typeface="Calibri" panose="020F0502020204030204" pitchFamily="34" charset="0"/>
              </a:rPr>
              <a:t>hallenges found by researchers and data users when seeking access to data for evidence-building statistical activities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DE15-7CA8-42E2-BD6B-01FA7B2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D3AF9-5338-490D-9A62-36DA00CA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Why was the Evidence Act Passed?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C25F-5C24-4B40-AEED-1BFDA8C2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A bipartisan data-driven approach to public policy is influencing legislators.</a:t>
            </a:r>
          </a:p>
          <a:p>
            <a:r>
              <a:rPr lang="en-US" sz="2600" dirty="0"/>
              <a:t>With limited resources for funding evaluation inside Federal agencies, outside researchers are seen as being key partners evaluating Federal programs.</a:t>
            </a:r>
          </a:p>
          <a:p>
            <a:r>
              <a:rPr lang="en-US" sz="2600" dirty="0"/>
              <a:t>To provide easier data access to State and local governments to improve their own local programs and better use Federal grants and other funding.</a:t>
            </a:r>
          </a:p>
          <a:p>
            <a:r>
              <a:rPr lang="en-US" sz="2600" dirty="0"/>
              <a:t>A long-term effort towards outcome management and budgeting with improved evidence and analytics.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F46AA-3A39-4DB9-A791-84E09998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BD06A-1414-45A7-BCD4-C74DDCAE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What does the Evidence Act Require?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9EE7-D8C2-4342-9923-16EED437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569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Agency strategic plans to support evidence-building activities</a:t>
            </a:r>
          </a:p>
          <a:p>
            <a:r>
              <a:rPr lang="en-US" sz="2600" dirty="0"/>
              <a:t>Establishment of an evaluation officer to lead evidence-building activities</a:t>
            </a:r>
          </a:p>
          <a:p>
            <a:r>
              <a:rPr lang="en-US" sz="2600" dirty="0"/>
              <a:t>Making data open by default in formats that are readily accessible by the public</a:t>
            </a:r>
          </a:p>
          <a:p>
            <a:r>
              <a:rPr lang="en-US" sz="2600" dirty="0"/>
              <a:t>When data cannot be made public, streamlining the processes by which the public can request access to restricted use data</a:t>
            </a:r>
          </a:p>
          <a:p>
            <a:r>
              <a:rPr lang="en-US" sz="2600" dirty="0"/>
              <a:t>The Evidence Act covers all agencies that fall under the Confidential Information Protection and Statistical Efficiency Act of 2002 (CIPSEA)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1EF6-30F4-46AA-A880-FA21A9FA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E7897-5BA3-4E99-837C-58EF0D34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Section 3583 of the Evidence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0A12-8479-4F81-85FE-980CD251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516"/>
            <a:ext cx="10515600" cy="3738562"/>
          </a:xfrm>
        </p:spPr>
        <p:txBody>
          <a:bodyPr>
            <a:normAutofit/>
          </a:bodyPr>
          <a:lstStyle/>
          <a:p>
            <a:r>
              <a:rPr lang="en-US" sz="2000" dirty="0"/>
              <a:t>Section 3583 calls for a Standard Application Process (SAP) that includes: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(1)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Sufficient detail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to ensure that each statistical agency or unit establishes an identical process.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(2)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A common application form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(3)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Criteria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for statistical agencies and units to determine whether to grant an applicant access to a data asset.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(4)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Timeframes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for prompt determinations by each statistical agency or unit.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5) An appeals process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for adverse decisions and noncompliance with the process established under this subsection.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(6)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Standards for transparency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including requirements to make application  information public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B580B-CFEC-4793-9DF9-F755F9A3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ABB9F-0051-4313-B9B1-04A58B76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The SAP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6CE1-63A8-4998-ABBF-1A5ED96E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3738562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ea typeface="Calibri" panose="020F0502020204030204" pitchFamily="34" charset="0"/>
              </a:rPr>
              <a:t>In 2019, OMB charged the Census Bureau with contracting for a service to provide a pilot portal that could serve as a proof of concept for a full application process and portal.  </a:t>
            </a:r>
          </a:p>
          <a:p>
            <a:r>
              <a:rPr lang="en-US" sz="2200" dirty="0">
                <a:ea typeface="Calibri" panose="020F0502020204030204" pitchFamily="34" charset="0"/>
              </a:rPr>
              <a:t>This initial application was not intended as a full implementation of Section 3583 – only a preliminary application with a limited number of agencies.</a:t>
            </a:r>
          </a:p>
          <a:p>
            <a:r>
              <a:rPr lang="en-US" sz="2200" dirty="0">
                <a:effectLst/>
                <a:ea typeface="Calibri" panose="020F0502020204030204" pitchFamily="34" charset="0"/>
              </a:rPr>
              <a:t>The Census Bureau awarded the contract to the University of Michigan, ICPSR in September of 2019.</a:t>
            </a:r>
          </a:p>
          <a:p>
            <a:r>
              <a:rPr lang="en-US" sz="2200" dirty="0">
                <a:ea typeface="Calibri" panose="020F0502020204030204" pitchFamily="34" charset="0"/>
              </a:rPr>
              <a:t>During a ten-week period,</a:t>
            </a:r>
            <a:r>
              <a:rPr lang="en-US" sz="2200" dirty="0">
                <a:effectLst/>
                <a:ea typeface="Calibri" panose="020F0502020204030204" pitchFamily="34" charset="0"/>
              </a:rPr>
              <a:t> requirements were gathered and a pilot portal was developed.</a:t>
            </a:r>
          </a:p>
          <a:p>
            <a:r>
              <a:rPr lang="en-US" sz="2200" dirty="0">
                <a:ea typeface="Calibri" panose="020F0502020204030204" pitchFamily="34" charset="0"/>
              </a:rPr>
              <a:t>This pilot portal, </a:t>
            </a:r>
            <a:r>
              <a:rPr lang="en-US" sz="2200" dirty="0" err="1">
                <a:ea typeface="Calibri" panose="020F0502020204030204" pitchFamily="34" charset="0"/>
              </a:rPr>
              <a:t>ResearchDataGov</a:t>
            </a:r>
            <a:r>
              <a:rPr lang="en-US" sz="2200" dirty="0">
                <a:ea typeface="Calibri" panose="020F0502020204030204" pitchFamily="34" charset="0"/>
              </a:rPr>
              <a:t>, was</a:t>
            </a:r>
            <a:r>
              <a:rPr lang="en-US" sz="2200" dirty="0">
                <a:effectLst/>
                <a:ea typeface="Calibri" panose="020F0502020204030204" pitchFamily="34" charset="0"/>
              </a:rPr>
              <a:t> implemented in December of 2019.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4936A-C88F-49A9-B10C-F60F1917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D69BE-FD99-408F-99A8-1CB7EFDF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The Agencies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F27B-BC43-4AF8-843E-C8F1E089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200">
                <a:effectLst/>
                <a:ea typeface="Calibri" panose="020F0502020204030204" pitchFamily="34" charset="0"/>
              </a:rPr>
              <a:t>Participating agencies in this pilot effort included partner agencies in the Federal Statistical Research Data Center (FSRDC) network.</a:t>
            </a:r>
          </a:p>
          <a:p>
            <a:r>
              <a:rPr lang="en-US" sz="2200"/>
              <a:t>These agencies included: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Bureau of Economic Analysis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Bureau of Justice Statistics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Bureau of Labor Statistics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U.S. Census Bureau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Internal Revenue Service, Statistics of Income Division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National Center for Health Statistics</a:t>
            </a:r>
          </a:p>
          <a:p>
            <a:pPr marL="800100" lvl="1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National Science Foundation, National Center for Science and Engineering Statistics.</a:t>
            </a:r>
          </a:p>
          <a:p>
            <a:pPr lvl="1"/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16726-A6B6-4347-AF44-0CC48646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0600A-5F17-430D-8773-8DBA3F75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Why the FSRDC Agencies?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638-0B4B-4C3D-95B8-D9FDEBB1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3738562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</a:rPr>
              <a:t>The Federal Statistical Research Data Center (FSRDC) network provided a unique stage to pilot this effort.  The first FSRDC was established in 1994 and has since grown to become a network of physical locations where researchers can access legally restricted data in a secure environment on approved projects.</a:t>
            </a: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early 2018, prior to the passage of the Evidence Act, the FSRDC Technical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orking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roup identified the need for a single application and review process to streamline the application process and better facilitate projects that used more than one agency’s data. </a:t>
            </a: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team began work on this single application and process for the FSRDC agencies in spring of 2018 under the direction of the FSRDC Executive Committee.  </a:t>
            </a: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a result of this preliminary work, the FSRDCs became the logical platform for the development of the pilot portal with the FSRDC Technical Working Group serving as the implementation team.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5D8F-06FD-4FD8-A5C1-FAC63E18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10E0-CFBF-47CB-AC00-5A00B280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The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F36D-A292-40E3-8E1A-2B1C3575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/>
              <a:t>Portal Functionality included:</a:t>
            </a:r>
          </a:p>
          <a:p>
            <a:pPr lvl="1"/>
            <a:r>
              <a:rPr lang="en-US" sz="2600"/>
              <a:t>Dataset metadata inventories for each participating agency</a:t>
            </a:r>
          </a:p>
          <a:p>
            <a:pPr lvl="1"/>
            <a:r>
              <a:rPr lang="en-US" sz="2600"/>
              <a:t>A preliminary application for data users to complete</a:t>
            </a:r>
          </a:p>
          <a:p>
            <a:pPr lvl="1"/>
            <a:r>
              <a:rPr lang="en-US" sz="2600"/>
              <a:t>Routing of the application to the appropriate agency</a:t>
            </a:r>
          </a:p>
          <a:p>
            <a:pPr lvl="1"/>
            <a:r>
              <a:rPr lang="en-US" sz="2600"/>
              <a:t>Ability for each agency to review the application and download</a:t>
            </a:r>
          </a:p>
          <a:p>
            <a:pPr lvl="1"/>
            <a:r>
              <a:rPr lang="en-US" sz="2600"/>
              <a:t>Ability for each agency to record a final disposition for the application in the system</a:t>
            </a:r>
          </a:p>
          <a:p>
            <a:pPr lvl="1"/>
            <a:r>
              <a:rPr lang="en-US" sz="2600"/>
              <a:t>Basic metrics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2DB2-A114-42AA-B7DB-3FF7B37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B23354E-5BB8-4862-BEE7-BC3FEB8D11B1}" vid="{3298F120-FA11-4377-A61F-DEF45B0F9C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316DE1604D74BBEEC6DCFD37AAD16" ma:contentTypeVersion="4" ma:contentTypeDescription="Create a new document." ma:contentTypeScope="" ma:versionID="906eac4e7efd418e6a4e0ba48d9817bd">
  <xsd:schema xmlns:xsd="http://www.w3.org/2001/XMLSchema" xmlns:xs="http://www.w3.org/2001/XMLSchema" xmlns:p="http://schemas.microsoft.com/office/2006/metadata/properties" xmlns:ns1="http://schemas.microsoft.com/sharepoint/v3" xmlns:ns2="b6330142-0c42-4f86-9235-3087764f206f" targetNamespace="http://schemas.microsoft.com/office/2006/metadata/properties" ma:root="true" ma:fieldsID="e85c9ebc7b85f0c62fd5cadcf734a330" ns1:_="" ns2:_="">
    <xsd:import namespace="http://schemas.microsoft.com/sharepoint/v3"/>
    <xsd:import namespace="b6330142-0c42-4f86-9235-3087764f206f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8" nillable="true" ma:displayName="Description" ma:internalName="Description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30142-0c42-4f86-9235-3087764f2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utingRule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A54393-2D5A-40FF-A9DE-5BADFFE33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6330142-0c42-4f86-9235-3087764f2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9D7FDE-784D-4DEC-B49C-6F84CF51374D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42af4b1-c551-450a-9f89-76df0847d194"/>
    <ds:schemaRef ds:uri="http://schemas.microsoft.com/office/2006/metadata/properties"/>
    <ds:schemaRef ds:uri="http://schemas.openxmlformats.org/package/2006/metadata/core-properties"/>
    <ds:schemaRef ds:uri="caecc2cd-c125-47bb-b7d8-61f5602bf9df"/>
    <ds:schemaRef ds:uri="http://purl.org/dc/dcmitype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2-2021</Template>
  <TotalTime>867</TotalTime>
  <Words>1127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The Standard Application Process Portal Pilot</vt:lpstr>
      <vt:lpstr>The Evidence Act</vt:lpstr>
      <vt:lpstr>Why was the Evidence Act Passed?</vt:lpstr>
      <vt:lpstr>What does the Evidence Act Require?</vt:lpstr>
      <vt:lpstr>Section 3583 of the Evidence Act</vt:lpstr>
      <vt:lpstr>The SAP Pilot</vt:lpstr>
      <vt:lpstr>The Agencies</vt:lpstr>
      <vt:lpstr>Why the FSRDC Agencies?</vt:lpstr>
      <vt:lpstr>The Portal</vt:lpstr>
      <vt:lpstr>The Preliminary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Successes of this Pilot</vt:lpstr>
      <vt:lpstr>Recommendations for the Future</vt:lpstr>
      <vt:lpstr>Questions? 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Madray (CENSUS/CED FED)</dc:creator>
  <cp:lastModifiedBy>Heather Madray (CENSUS/CED FED)</cp:lastModifiedBy>
  <cp:revision>14</cp:revision>
  <dcterms:created xsi:type="dcterms:W3CDTF">2021-09-15T11:59:30Z</dcterms:created>
  <dcterms:modified xsi:type="dcterms:W3CDTF">2021-10-25T16:53:00Z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0x01010031C316DE1604D74BBEEC6DCFD37AAD16</vt:lpwstr>
  </property>
</Properties>
</file>