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sldIdLst>
    <p:sldId id="257" r:id="rId6"/>
    <p:sldId id="258" r:id="rId7"/>
    <p:sldId id="259" r:id="rId8"/>
    <p:sldId id="322" r:id="rId9"/>
    <p:sldId id="266" r:id="rId10"/>
    <p:sldId id="270" r:id="rId11"/>
    <p:sldId id="274" r:id="rId12"/>
    <p:sldId id="278" r:id="rId13"/>
    <p:sldId id="293" r:id="rId14"/>
    <p:sldId id="281" r:id="rId15"/>
    <p:sldId id="340" r:id="rId16"/>
    <p:sldId id="289" r:id="rId17"/>
    <p:sldId id="290" r:id="rId18"/>
    <p:sldId id="297" r:id="rId19"/>
    <p:sldId id="341" r:id="rId20"/>
    <p:sldId id="317" r:id="rId21"/>
    <p:sldId id="318" r:id="rId22"/>
    <p:sldId id="319" r:id="rId23"/>
    <p:sldId id="320" r:id="rId24"/>
    <p:sldId id="321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EDB"/>
    <a:srgbClr val="FFC410"/>
    <a:srgbClr val="EE863F"/>
    <a:srgbClr val="FFFEFD"/>
    <a:srgbClr val="A5A5A5"/>
    <a:srgbClr val="3B1220"/>
    <a:srgbClr val="860419"/>
    <a:srgbClr val="8DBFC0"/>
    <a:srgbClr val="2F6F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661" autoAdjust="0"/>
  </p:normalViewPr>
  <p:slideViewPr>
    <p:cSldViewPr snapToGrid="0">
      <p:cViewPr varScale="1">
        <p:scale>
          <a:sx n="95" d="100"/>
          <a:sy n="95" d="100"/>
        </p:scale>
        <p:origin x="11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865932519304652"/>
          <c:y val="7.4969147680195219E-2"/>
          <c:w val="0.872022328730648"/>
          <c:h val="0.82784480690448936"/>
        </c:manualLayout>
      </c:layout>
      <c:lineChart>
        <c:grouping val="standard"/>
        <c:varyColors val="0"/>
        <c:ser>
          <c:idx val="0"/>
          <c:order val="0"/>
          <c:tx>
            <c:strRef>
              <c:f>'Earnings and ratio'!$C$1</c:f>
              <c:strCache>
                <c:ptCount val="1"/>
                <c:pt idx="0">
                  <c:v>Men's median earnings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998554528510024E-2"/>
                  <c:y val="-7.2991985860616546E-2"/>
                </c:manualLayout>
              </c:layout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83-4A2B-95A5-926F1412DD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'Earnings and ratio'!$A$2:$A$59</c:f>
              <c:numCache>
                <c:formatCode>General</c:formatCode>
                <c:ptCount val="58"/>
                <c:pt idx="0">
                  <c:v>2017</c:v>
                </c:pt>
                <c:pt idx="1">
                  <c:v>2016</c:v>
                </c:pt>
                <c:pt idx="2">
                  <c:v>2015</c:v>
                </c:pt>
                <c:pt idx="3">
                  <c:v>2014</c:v>
                </c:pt>
                <c:pt idx="4">
                  <c:v>2013</c:v>
                </c:pt>
                <c:pt idx="5">
                  <c:v>2012</c:v>
                </c:pt>
                <c:pt idx="6">
                  <c:v>2011</c:v>
                </c:pt>
                <c:pt idx="7">
                  <c:v>2010</c:v>
                </c:pt>
                <c:pt idx="8">
                  <c:v>2009</c:v>
                </c:pt>
                <c:pt idx="9">
                  <c:v>2008</c:v>
                </c:pt>
                <c:pt idx="10">
                  <c:v>2007</c:v>
                </c:pt>
                <c:pt idx="11">
                  <c:v>2006</c:v>
                </c:pt>
                <c:pt idx="12">
                  <c:v>2005</c:v>
                </c:pt>
                <c:pt idx="13">
                  <c:v>2004</c:v>
                </c:pt>
                <c:pt idx="14">
                  <c:v>2003</c:v>
                </c:pt>
                <c:pt idx="15">
                  <c:v>2002</c:v>
                </c:pt>
                <c:pt idx="16">
                  <c:v>2001</c:v>
                </c:pt>
                <c:pt idx="17">
                  <c:v>2000</c:v>
                </c:pt>
                <c:pt idx="18">
                  <c:v>1999</c:v>
                </c:pt>
                <c:pt idx="19">
                  <c:v>1998</c:v>
                </c:pt>
                <c:pt idx="20">
                  <c:v>1997</c:v>
                </c:pt>
                <c:pt idx="21">
                  <c:v>1996</c:v>
                </c:pt>
                <c:pt idx="22">
                  <c:v>1995</c:v>
                </c:pt>
                <c:pt idx="23">
                  <c:v>1994</c:v>
                </c:pt>
                <c:pt idx="24">
                  <c:v>1993</c:v>
                </c:pt>
                <c:pt idx="25">
                  <c:v>1992</c:v>
                </c:pt>
                <c:pt idx="26">
                  <c:v>1991</c:v>
                </c:pt>
                <c:pt idx="27">
                  <c:v>1990</c:v>
                </c:pt>
                <c:pt idx="28">
                  <c:v>1989</c:v>
                </c:pt>
                <c:pt idx="29">
                  <c:v>1988</c:v>
                </c:pt>
                <c:pt idx="30">
                  <c:v>1987</c:v>
                </c:pt>
                <c:pt idx="31">
                  <c:v>1986</c:v>
                </c:pt>
                <c:pt idx="32">
                  <c:v>1985</c:v>
                </c:pt>
                <c:pt idx="33">
                  <c:v>1984</c:v>
                </c:pt>
                <c:pt idx="34">
                  <c:v>1983</c:v>
                </c:pt>
                <c:pt idx="35">
                  <c:v>1982</c:v>
                </c:pt>
                <c:pt idx="36">
                  <c:v>1981</c:v>
                </c:pt>
                <c:pt idx="37">
                  <c:v>1980</c:v>
                </c:pt>
                <c:pt idx="38">
                  <c:v>1979</c:v>
                </c:pt>
                <c:pt idx="39">
                  <c:v>1978</c:v>
                </c:pt>
                <c:pt idx="40">
                  <c:v>1977</c:v>
                </c:pt>
                <c:pt idx="41">
                  <c:v>1976</c:v>
                </c:pt>
                <c:pt idx="42">
                  <c:v>1975</c:v>
                </c:pt>
                <c:pt idx="43">
                  <c:v>1974</c:v>
                </c:pt>
                <c:pt idx="44">
                  <c:v>1973</c:v>
                </c:pt>
                <c:pt idx="45">
                  <c:v>1972</c:v>
                </c:pt>
                <c:pt idx="46">
                  <c:v>1971</c:v>
                </c:pt>
                <c:pt idx="47">
                  <c:v>1970</c:v>
                </c:pt>
                <c:pt idx="48">
                  <c:v>1969</c:v>
                </c:pt>
                <c:pt idx="49">
                  <c:v>1968</c:v>
                </c:pt>
                <c:pt idx="50">
                  <c:v>1967</c:v>
                </c:pt>
                <c:pt idx="51">
                  <c:v>1966</c:v>
                </c:pt>
                <c:pt idx="52">
                  <c:v>1965</c:v>
                </c:pt>
                <c:pt idx="53">
                  <c:v>1964</c:v>
                </c:pt>
                <c:pt idx="54">
                  <c:v>1963</c:v>
                </c:pt>
                <c:pt idx="55">
                  <c:v>1962</c:v>
                </c:pt>
                <c:pt idx="56">
                  <c:v>1961</c:v>
                </c:pt>
                <c:pt idx="57">
                  <c:v>1960</c:v>
                </c:pt>
              </c:numCache>
            </c:numRef>
          </c:cat>
          <c:val>
            <c:numRef>
              <c:f>'Earnings and ratio'!$C$2:$C$59</c:f>
              <c:numCache>
                <c:formatCode>#,##0</c:formatCode>
                <c:ptCount val="58"/>
                <c:pt idx="0">
                  <c:v>52146</c:v>
                </c:pt>
                <c:pt idx="1">
                  <c:v>52751</c:v>
                </c:pt>
                <c:pt idx="2">
                  <c:v>52988</c:v>
                </c:pt>
                <c:pt idx="3">
                  <c:v>52220</c:v>
                </c:pt>
                <c:pt idx="4">
                  <c:v>52736</c:v>
                </c:pt>
                <c:pt idx="5">
                  <c:v>52838</c:v>
                </c:pt>
                <c:pt idx="6">
                  <c:v>52650</c:v>
                </c:pt>
                <c:pt idx="7">
                  <c:v>54027</c:v>
                </c:pt>
                <c:pt idx="8">
                  <c:v>53975</c:v>
                </c:pt>
                <c:pt idx="9">
                  <c:v>52920</c:v>
                </c:pt>
                <c:pt idx="10">
                  <c:v>53466</c:v>
                </c:pt>
                <c:pt idx="11">
                  <c:v>51506</c:v>
                </c:pt>
                <c:pt idx="12">
                  <c:v>52075</c:v>
                </c:pt>
                <c:pt idx="13">
                  <c:v>53072</c:v>
                </c:pt>
                <c:pt idx="14">
                  <c:v>54334</c:v>
                </c:pt>
                <c:pt idx="15">
                  <c:v>53875</c:v>
                </c:pt>
                <c:pt idx="16">
                  <c:v>53123</c:v>
                </c:pt>
                <c:pt idx="17">
                  <c:v>53175</c:v>
                </c:pt>
                <c:pt idx="18">
                  <c:v>53709</c:v>
                </c:pt>
                <c:pt idx="19">
                  <c:v>53276</c:v>
                </c:pt>
                <c:pt idx="20">
                  <c:v>51444</c:v>
                </c:pt>
                <c:pt idx="21">
                  <c:v>50169</c:v>
                </c:pt>
                <c:pt idx="22">
                  <c:v>50466</c:v>
                </c:pt>
                <c:pt idx="23">
                  <c:v>50629</c:v>
                </c:pt>
                <c:pt idx="24">
                  <c:v>50937</c:v>
                </c:pt>
                <c:pt idx="25">
                  <c:v>51861</c:v>
                </c:pt>
                <c:pt idx="26">
                  <c:v>51784</c:v>
                </c:pt>
                <c:pt idx="27">
                  <c:v>50489</c:v>
                </c:pt>
                <c:pt idx="28">
                  <c:v>52314</c:v>
                </c:pt>
                <c:pt idx="29">
                  <c:v>53253</c:v>
                </c:pt>
                <c:pt idx="30">
                  <c:v>53707</c:v>
                </c:pt>
                <c:pt idx="31">
                  <c:v>54077</c:v>
                </c:pt>
                <c:pt idx="32">
                  <c:v>52712</c:v>
                </c:pt>
                <c:pt idx="33">
                  <c:v>52320</c:v>
                </c:pt>
                <c:pt idx="34">
                  <c:v>51359</c:v>
                </c:pt>
                <c:pt idx="35">
                  <c:v>51585</c:v>
                </c:pt>
                <c:pt idx="36">
                  <c:v>52580</c:v>
                </c:pt>
                <c:pt idx="37">
                  <c:v>52863</c:v>
                </c:pt>
                <c:pt idx="38">
                  <c:v>53736</c:v>
                </c:pt>
                <c:pt idx="39">
                  <c:v>54392</c:v>
                </c:pt>
                <c:pt idx="40">
                  <c:v>54043</c:v>
                </c:pt>
                <c:pt idx="41">
                  <c:v>52854</c:v>
                </c:pt>
                <c:pt idx="42">
                  <c:v>52999</c:v>
                </c:pt>
                <c:pt idx="43">
                  <c:v>53332</c:v>
                </c:pt>
                <c:pt idx="44">
                  <c:v>55317</c:v>
                </c:pt>
                <c:pt idx="45">
                  <c:v>53609</c:v>
                </c:pt>
                <c:pt idx="46">
                  <c:v>50870</c:v>
                </c:pt>
                <c:pt idx="47">
                  <c:v>50653</c:v>
                </c:pt>
                <c:pt idx="48">
                  <c:v>48768</c:v>
                </c:pt>
                <c:pt idx="49">
                  <c:v>47456</c:v>
                </c:pt>
                <c:pt idx="50">
                  <c:v>46216</c:v>
                </c:pt>
                <c:pt idx="51">
                  <c:v>45497</c:v>
                </c:pt>
                <c:pt idx="52">
                  <c:v>43593</c:v>
                </c:pt>
                <c:pt idx="53">
                  <c:v>42980</c:v>
                </c:pt>
                <c:pt idx="54">
                  <c:v>42000</c:v>
                </c:pt>
                <c:pt idx="55">
                  <c:v>40970</c:v>
                </c:pt>
                <c:pt idx="56">
                  <c:v>40235</c:v>
                </c:pt>
                <c:pt idx="57">
                  <c:v>38991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83-4A2B-95A5-926F1412DDDD}"/>
            </c:ext>
          </c:extLst>
        </c:ser>
        <c:ser>
          <c:idx val="1"/>
          <c:order val="1"/>
          <c:tx>
            <c:strRef>
              <c:f>'Earnings and ratio'!$D$1</c:f>
              <c:strCache>
                <c:ptCount val="1"/>
                <c:pt idx="0">
                  <c:v>Women's median earnings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570048309178744E-2"/>
                  <c:y val="-5.6178691924820813E-2"/>
                </c:manualLayout>
              </c:layout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83-4A2B-95A5-926F1412DDDD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'Earnings and ratio'!$A$2:$A$59</c:f>
              <c:numCache>
                <c:formatCode>General</c:formatCode>
                <c:ptCount val="58"/>
                <c:pt idx="0">
                  <c:v>2017</c:v>
                </c:pt>
                <c:pt idx="1">
                  <c:v>2016</c:v>
                </c:pt>
                <c:pt idx="2">
                  <c:v>2015</c:v>
                </c:pt>
                <c:pt idx="3">
                  <c:v>2014</c:v>
                </c:pt>
                <c:pt idx="4">
                  <c:v>2013</c:v>
                </c:pt>
                <c:pt idx="5">
                  <c:v>2012</c:v>
                </c:pt>
                <c:pt idx="6">
                  <c:v>2011</c:v>
                </c:pt>
                <c:pt idx="7">
                  <c:v>2010</c:v>
                </c:pt>
                <c:pt idx="8">
                  <c:v>2009</c:v>
                </c:pt>
                <c:pt idx="9">
                  <c:v>2008</c:v>
                </c:pt>
                <c:pt idx="10">
                  <c:v>2007</c:v>
                </c:pt>
                <c:pt idx="11">
                  <c:v>2006</c:v>
                </c:pt>
                <c:pt idx="12">
                  <c:v>2005</c:v>
                </c:pt>
                <c:pt idx="13">
                  <c:v>2004</c:v>
                </c:pt>
                <c:pt idx="14">
                  <c:v>2003</c:v>
                </c:pt>
                <c:pt idx="15">
                  <c:v>2002</c:v>
                </c:pt>
                <c:pt idx="16">
                  <c:v>2001</c:v>
                </c:pt>
                <c:pt idx="17">
                  <c:v>2000</c:v>
                </c:pt>
                <c:pt idx="18">
                  <c:v>1999</c:v>
                </c:pt>
                <c:pt idx="19">
                  <c:v>1998</c:v>
                </c:pt>
                <c:pt idx="20">
                  <c:v>1997</c:v>
                </c:pt>
                <c:pt idx="21">
                  <c:v>1996</c:v>
                </c:pt>
                <c:pt idx="22">
                  <c:v>1995</c:v>
                </c:pt>
                <c:pt idx="23">
                  <c:v>1994</c:v>
                </c:pt>
                <c:pt idx="24">
                  <c:v>1993</c:v>
                </c:pt>
                <c:pt idx="25">
                  <c:v>1992</c:v>
                </c:pt>
                <c:pt idx="26">
                  <c:v>1991</c:v>
                </c:pt>
                <c:pt idx="27">
                  <c:v>1990</c:v>
                </c:pt>
                <c:pt idx="28">
                  <c:v>1989</c:v>
                </c:pt>
                <c:pt idx="29">
                  <c:v>1988</c:v>
                </c:pt>
                <c:pt idx="30">
                  <c:v>1987</c:v>
                </c:pt>
                <c:pt idx="31">
                  <c:v>1986</c:v>
                </c:pt>
                <c:pt idx="32">
                  <c:v>1985</c:v>
                </c:pt>
                <c:pt idx="33">
                  <c:v>1984</c:v>
                </c:pt>
                <c:pt idx="34">
                  <c:v>1983</c:v>
                </c:pt>
                <c:pt idx="35">
                  <c:v>1982</c:v>
                </c:pt>
                <c:pt idx="36">
                  <c:v>1981</c:v>
                </c:pt>
                <c:pt idx="37">
                  <c:v>1980</c:v>
                </c:pt>
                <c:pt idx="38">
                  <c:v>1979</c:v>
                </c:pt>
                <c:pt idx="39">
                  <c:v>1978</c:v>
                </c:pt>
                <c:pt idx="40">
                  <c:v>1977</c:v>
                </c:pt>
                <c:pt idx="41">
                  <c:v>1976</c:v>
                </c:pt>
                <c:pt idx="42">
                  <c:v>1975</c:v>
                </c:pt>
                <c:pt idx="43">
                  <c:v>1974</c:v>
                </c:pt>
                <c:pt idx="44">
                  <c:v>1973</c:v>
                </c:pt>
                <c:pt idx="45">
                  <c:v>1972</c:v>
                </c:pt>
                <c:pt idx="46">
                  <c:v>1971</c:v>
                </c:pt>
                <c:pt idx="47">
                  <c:v>1970</c:v>
                </c:pt>
                <c:pt idx="48">
                  <c:v>1969</c:v>
                </c:pt>
                <c:pt idx="49">
                  <c:v>1968</c:v>
                </c:pt>
                <c:pt idx="50">
                  <c:v>1967</c:v>
                </c:pt>
                <c:pt idx="51">
                  <c:v>1966</c:v>
                </c:pt>
                <c:pt idx="52">
                  <c:v>1965</c:v>
                </c:pt>
                <c:pt idx="53">
                  <c:v>1964</c:v>
                </c:pt>
                <c:pt idx="54">
                  <c:v>1963</c:v>
                </c:pt>
                <c:pt idx="55">
                  <c:v>1962</c:v>
                </c:pt>
                <c:pt idx="56">
                  <c:v>1961</c:v>
                </c:pt>
                <c:pt idx="57">
                  <c:v>1960</c:v>
                </c:pt>
              </c:numCache>
            </c:numRef>
          </c:cat>
          <c:val>
            <c:numRef>
              <c:f>'Earnings and ratio'!$D$2:$D$59</c:f>
              <c:numCache>
                <c:formatCode>#,##0</c:formatCode>
                <c:ptCount val="58"/>
                <c:pt idx="0">
                  <c:v>41977</c:v>
                </c:pt>
                <c:pt idx="1">
                  <c:v>42448</c:v>
                </c:pt>
                <c:pt idx="2">
                  <c:v>42155</c:v>
                </c:pt>
                <c:pt idx="3">
                  <c:v>41066</c:v>
                </c:pt>
                <c:pt idx="4">
                  <c:v>41272</c:v>
                </c:pt>
                <c:pt idx="5">
                  <c:v>40422</c:v>
                </c:pt>
                <c:pt idx="6">
                  <c:v>40543</c:v>
                </c:pt>
                <c:pt idx="7">
                  <c:v>41562</c:v>
                </c:pt>
                <c:pt idx="8">
                  <c:v>41549</c:v>
                </c:pt>
                <c:pt idx="9">
                  <c:v>40797</c:v>
                </c:pt>
                <c:pt idx="10">
                  <c:v>41602</c:v>
                </c:pt>
                <c:pt idx="11">
                  <c:v>39628</c:v>
                </c:pt>
                <c:pt idx="12">
                  <c:v>40086</c:v>
                </c:pt>
                <c:pt idx="13">
                  <c:v>40640</c:v>
                </c:pt>
                <c:pt idx="14">
                  <c:v>41049</c:v>
                </c:pt>
                <c:pt idx="15">
                  <c:v>41269</c:v>
                </c:pt>
                <c:pt idx="16">
                  <c:v>40548</c:v>
                </c:pt>
                <c:pt idx="17">
                  <c:v>39200</c:v>
                </c:pt>
                <c:pt idx="18">
                  <c:v>38839</c:v>
                </c:pt>
                <c:pt idx="19">
                  <c:v>38982</c:v>
                </c:pt>
                <c:pt idx="20">
                  <c:v>38152</c:v>
                </c:pt>
                <c:pt idx="21">
                  <c:v>37005</c:v>
                </c:pt>
                <c:pt idx="22">
                  <c:v>36047</c:v>
                </c:pt>
                <c:pt idx="23">
                  <c:v>36436</c:v>
                </c:pt>
                <c:pt idx="24">
                  <c:v>36430</c:v>
                </c:pt>
                <c:pt idx="25">
                  <c:v>36710</c:v>
                </c:pt>
                <c:pt idx="26">
                  <c:v>36176</c:v>
                </c:pt>
                <c:pt idx="27">
                  <c:v>36158</c:v>
                </c:pt>
                <c:pt idx="28">
                  <c:v>35926</c:v>
                </c:pt>
                <c:pt idx="29">
                  <c:v>35173</c:v>
                </c:pt>
                <c:pt idx="30">
                  <c:v>35005</c:v>
                </c:pt>
                <c:pt idx="31">
                  <c:v>34755</c:v>
                </c:pt>
                <c:pt idx="32">
                  <c:v>34039</c:v>
                </c:pt>
                <c:pt idx="33">
                  <c:v>33306</c:v>
                </c:pt>
                <c:pt idx="34">
                  <c:v>32661</c:v>
                </c:pt>
                <c:pt idx="35">
                  <c:v>31851</c:v>
                </c:pt>
                <c:pt idx="36">
                  <c:v>31146</c:v>
                </c:pt>
                <c:pt idx="37">
                  <c:v>31803</c:v>
                </c:pt>
                <c:pt idx="38">
                  <c:v>32060</c:v>
                </c:pt>
                <c:pt idx="39">
                  <c:v>32331</c:v>
                </c:pt>
                <c:pt idx="40">
                  <c:v>31843</c:v>
                </c:pt>
                <c:pt idx="41">
                  <c:v>31814</c:v>
                </c:pt>
                <c:pt idx="42">
                  <c:v>31173</c:v>
                </c:pt>
                <c:pt idx="43">
                  <c:v>31335</c:v>
                </c:pt>
                <c:pt idx="44">
                  <c:v>31328</c:v>
                </c:pt>
                <c:pt idx="45">
                  <c:v>31019</c:v>
                </c:pt>
                <c:pt idx="46">
                  <c:v>30271</c:v>
                </c:pt>
                <c:pt idx="47">
                  <c:v>30072</c:v>
                </c:pt>
                <c:pt idx="48">
                  <c:v>29502</c:v>
                </c:pt>
                <c:pt idx="49">
                  <c:v>27598</c:v>
                </c:pt>
                <c:pt idx="50">
                  <c:v>26705</c:v>
                </c:pt>
                <c:pt idx="51">
                  <c:v>26186</c:v>
                </c:pt>
                <c:pt idx="52">
                  <c:v>26123</c:v>
                </c:pt>
                <c:pt idx="53">
                  <c:v>25422</c:v>
                </c:pt>
                <c:pt idx="54">
                  <c:v>24757</c:v>
                </c:pt>
                <c:pt idx="55">
                  <c:v>24295</c:v>
                </c:pt>
                <c:pt idx="56">
                  <c:v>23839</c:v>
                </c:pt>
                <c:pt idx="57">
                  <c:v>23657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83-4A2B-95A5-926F1412D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37128"/>
        <c:axId val="812336344"/>
      </c:lineChart>
      <c:catAx>
        <c:axId val="812337128"/>
        <c:scaling>
          <c:orientation val="maxMin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33634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812336344"/>
        <c:scaling>
          <c:orientation val="minMax"/>
          <c:min val="200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b" anchorCtr="0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Median Yearly Earnings ($)</a:t>
                </a:r>
              </a:p>
            </c:rich>
          </c:tx>
          <c:layout>
            <c:manualLayout>
              <c:xMode val="edge"/>
              <c:yMode val="edge"/>
              <c:x val="6.9987447221271258E-3"/>
              <c:y val="0.28300049904897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b" anchorCtr="0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337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7383245740362"/>
          <c:y val="0.13429463046234957"/>
          <c:w val="0.62905592857899884"/>
          <c:h val="0.865705369537650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'Fig 4 Decomposition CPS'!$B$1</c:f>
              <c:strCache>
                <c:ptCount val="1"/>
                <c:pt idx="0">
                  <c:v>5 years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1"/>
                <c:pt idx="0">
                  <c:v>Work history</c:v>
                </c:pt>
              </c:strCache>
            </c:strRef>
          </c:cat>
          <c:val>
            <c:numRef>
              <c:f>'Fig 4 Decomposition CPS'!$B$2:$B$10</c:f>
              <c:numCache>
                <c:formatCode>0.00%</c:formatCode>
                <c:ptCount val="1"/>
                <c:pt idx="0">
                  <c:v>1.2999999999999999E-3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D-4DA0-AD0C-772998E13195}"/>
            </c:ext>
          </c:extLst>
        </c:ser>
        <c:ser>
          <c:idx val="1"/>
          <c:order val="1"/>
          <c:tx>
            <c:strRef>
              <c:f>'Fig 4 Decomposition CPS'!$C$1</c:f>
              <c:strCache>
                <c:ptCount val="1"/>
                <c:pt idx="0">
                  <c:v>10 years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1"/>
                <c:pt idx="0">
                  <c:v>Work history</c:v>
                </c:pt>
              </c:strCache>
            </c:strRef>
          </c:cat>
          <c:val>
            <c:numRef>
              <c:f>'Fig 4 Decomposition CPS'!$C$2:$C$10</c:f>
              <c:numCache>
                <c:formatCode>0.00%</c:formatCode>
                <c:ptCount val="1"/>
                <c:pt idx="0">
                  <c:v>2.6800000000000001E-2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5D-4DA0-AD0C-772998E13195}"/>
            </c:ext>
          </c:extLst>
        </c:ser>
        <c:ser>
          <c:idx val="2"/>
          <c:order val="2"/>
          <c:tx>
            <c:strRef>
              <c:f>'Fig 4 Decomposition CPS'!$D$1</c:f>
              <c:strCache>
                <c:ptCount val="1"/>
                <c:pt idx="0">
                  <c:v>15 years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1"/>
                <c:pt idx="0">
                  <c:v>Work history</c:v>
                </c:pt>
              </c:strCache>
            </c:strRef>
          </c:cat>
          <c:val>
            <c:numRef>
              <c:f>'Fig 4 Decomposition CPS'!$D$2:$D$10</c:f>
              <c:numCache>
                <c:formatCode>0.00%</c:formatCode>
                <c:ptCount val="1"/>
                <c:pt idx="0">
                  <c:v>5.0999999999999997E-2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5D-4DA0-AD0C-772998E13195}"/>
            </c:ext>
          </c:extLst>
        </c:ser>
        <c:ser>
          <c:idx val="3"/>
          <c:order val="3"/>
          <c:tx>
            <c:strRef>
              <c:f>'Fig 4 Decomposition CPS'!$E$1</c:f>
              <c:strCache>
                <c:ptCount val="1"/>
                <c:pt idx="0">
                  <c:v>25 years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1"/>
                <c:pt idx="0">
                  <c:v>Work history</c:v>
                </c:pt>
              </c:strCache>
            </c:strRef>
          </c:cat>
          <c:val>
            <c:numRef>
              <c:f>'Fig 4 Decomposition CPS'!$E$2:$E$10</c:f>
              <c:numCache>
                <c:formatCode>0.00%</c:formatCode>
                <c:ptCount val="1"/>
                <c:pt idx="0">
                  <c:v>9.3399999999999997E-2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5D-4DA0-AD0C-772998E13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8358720"/>
        <c:axId val="138360288"/>
      </c:barChart>
      <c:catAx>
        <c:axId val="13835872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low"/>
        <c:crossAx val="138360288"/>
        <c:crosses val="autoZero"/>
        <c:auto val="1"/>
        <c:lblAlgn val="ctr"/>
        <c:lblOffset val="100"/>
        <c:noMultiLvlLbl val="0"/>
      </c:catAx>
      <c:valAx>
        <c:axId val="13836028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of Wage Gap explained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5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235208084031378"/>
          <c:y val="0.20987275483324133"/>
          <c:w val="0.10264823543559087"/>
          <c:h val="0.714252302757682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7383245740362"/>
          <c:y val="0.11458962044692915"/>
          <c:w val="0.62905592857899884"/>
          <c:h val="0.8854103795530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'Fig 4 Decomposition CPS'!$B$1</c:f>
              <c:strCache>
                <c:ptCount val="1"/>
                <c:pt idx="0">
                  <c:v>5 years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5"/>
                <c:pt idx="0">
                  <c:v>Work history</c:v>
                </c:pt>
                <c:pt idx="1">
                  <c:v>Education</c:v>
                </c:pt>
                <c:pt idx="2">
                  <c:v>Usual weekly hours</c:v>
                </c:pt>
                <c:pt idx="3">
                  <c:v>Occupation</c:v>
                </c:pt>
                <c:pt idx="4">
                  <c:v>Industry</c:v>
                </c:pt>
              </c:strCache>
            </c:strRef>
          </c:cat>
          <c:val>
            <c:numRef>
              <c:f>'Fig 4 Decomposition CPS'!$B$2:$B$10</c:f>
              <c:numCache>
                <c:formatCode>0.00%</c:formatCode>
                <c:ptCount val="5"/>
                <c:pt idx="0">
                  <c:v>1.2999999999999999E-3</c:v>
                </c:pt>
                <c:pt idx="1">
                  <c:v>-5.6899999999999999E-2</c:v>
                </c:pt>
                <c:pt idx="2">
                  <c:v>-1.06E-2</c:v>
                </c:pt>
                <c:pt idx="3">
                  <c:v>0.14269999999999999</c:v>
                </c:pt>
                <c:pt idx="4">
                  <c:v>0.21659999999999999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D-4DA0-AD0C-772998E13195}"/>
            </c:ext>
          </c:extLst>
        </c:ser>
        <c:ser>
          <c:idx val="1"/>
          <c:order val="1"/>
          <c:tx>
            <c:strRef>
              <c:f>'Fig 4 Decomposition CPS'!$C$1</c:f>
              <c:strCache>
                <c:ptCount val="1"/>
                <c:pt idx="0">
                  <c:v>10 years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5"/>
                <c:pt idx="0">
                  <c:v>Work history</c:v>
                </c:pt>
                <c:pt idx="1">
                  <c:v>Education</c:v>
                </c:pt>
                <c:pt idx="2">
                  <c:v>Usual weekly hours</c:v>
                </c:pt>
                <c:pt idx="3">
                  <c:v>Occupation</c:v>
                </c:pt>
                <c:pt idx="4">
                  <c:v>Industry</c:v>
                </c:pt>
              </c:strCache>
            </c:strRef>
          </c:cat>
          <c:val>
            <c:numRef>
              <c:f>'Fig 4 Decomposition CPS'!$C$2:$C$10</c:f>
              <c:numCache>
                <c:formatCode>0.00%</c:formatCode>
                <c:ptCount val="5"/>
                <c:pt idx="0">
                  <c:v>2.6800000000000001E-2</c:v>
                </c:pt>
                <c:pt idx="1">
                  <c:v>-5.6899999999999999E-2</c:v>
                </c:pt>
                <c:pt idx="2">
                  <c:v>-1.4E-2</c:v>
                </c:pt>
                <c:pt idx="3">
                  <c:v>0.1414</c:v>
                </c:pt>
                <c:pt idx="4">
                  <c:v>0.21779999999999999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5D-4DA0-AD0C-772998E13195}"/>
            </c:ext>
          </c:extLst>
        </c:ser>
        <c:ser>
          <c:idx val="2"/>
          <c:order val="2"/>
          <c:tx>
            <c:strRef>
              <c:f>'Fig 4 Decomposition CPS'!$D$1</c:f>
              <c:strCache>
                <c:ptCount val="1"/>
                <c:pt idx="0">
                  <c:v>15 years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5"/>
                <c:pt idx="0">
                  <c:v>Work history</c:v>
                </c:pt>
                <c:pt idx="1">
                  <c:v>Education</c:v>
                </c:pt>
                <c:pt idx="2">
                  <c:v>Usual weekly hours</c:v>
                </c:pt>
                <c:pt idx="3">
                  <c:v>Occupation</c:v>
                </c:pt>
                <c:pt idx="4">
                  <c:v>Industry</c:v>
                </c:pt>
              </c:strCache>
            </c:strRef>
          </c:cat>
          <c:val>
            <c:numRef>
              <c:f>'Fig 4 Decomposition CPS'!$D$2:$D$10</c:f>
              <c:numCache>
                <c:formatCode>0.00%</c:formatCode>
                <c:ptCount val="5"/>
                <c:pt idx="0">
                  <c:v>5.0999999999999997E-2</c:v>
                </c:pt>
                <c:pt idx="1">
                  <c:v>-5.6899999999999999E-2</c:v>
                </c:pt>
                <c:pt idx="2">
                  <c:v>-1.5299999999999999E-2</c:v>
                </c:pt>
                <c:pt idx="3">
                  <c:v>0.14099999999999999</c:v>
                </c:pt>
                <c:pt idx="4">
                  <c:v>0.2195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5D-4DA0-AD0C-772998E13195}"/>
            </c:ext>
          </c:extLst>
        </c:ser>
        <c:ser>
          <c:idx val="3"/>
          <c:order val="3"/>
          <c:tx>
            <c:strRef>
              <c:f>'Fig 4 Decomposition CPS'!$E$1</c:f>
              <c:strCache>
                <c:ptCount val="1"/>
                <c:pt idx="0">
                  <c:v>25 years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4 Decomposition CPS'!$A$2:$A$10</c:f>
              <c:strCache>
                <c:ptCount val="5"/>
                <c:pt idx="0">
                  <c:v>Work history</c:v>
                </c:pt>
                <c:pt idx="1">
                  <c:v>Education</c:v>
                </c:pt>
                <c:pt idx="2">
                  <c:v>Usual weekly hours</c:v>
                </c:pt>
                <c:pt idx="3">
                  <c:v>Occupation</c:v>
                </c:pt>
                <c:pt idx="4">
                  <c:v>Industry</c:v>
                </c:pt>
              </c:strCache>
            </c:strRef>
          </c:cat>
          <c:val>
            <c:numRef>
              <c:f>'Fig 4 Decomposition CPS'!$E$2:$E$10</c:f>
              <c:numCache>
                <c:formatCode>0.00%</c:formatCode>
                <c:ptCount val="5"/>
                <c:pt idx="0">
                  <c:v>9.3399999999999997E-2</c:v>
                </c:pt>
                <c:pt idx="1">
                  <c:v>-5.6500000000000002E-2</c:v>
                </c:pt>
                <c:pt idx="2">
                  <c:v>-1.7399999999999999E-2</c:v>
                </c:pt>
                <c:pt idx="3">
                  <c:v>0.14099999999999999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5D-4DA0-AD0C-772998E13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8358720"/>
        <c:axId val="138360288"/>
      </c:barChart>
      <c:catAx>
        <c:axId val="138358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60288"/>
        <c:crosses val="autoZero"/>
        <c:auto val="1"/>
        <c:lblAlgn val="ctr"/>
        <c:lblOffset val="100"/>
        <c:noMultiLvlLbl val="0"/>
      </c:catAx>
      <c:valAx>
        <c:axId val="13836028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of Wage Gap Explained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5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39973318252346"/>
          <c:y val="0.15294690841861708"/>
          <c:w val="0.65527796797139493"/>
          <c:h val="0.84614819707285105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65D-4AA8-8193-9637E4AF67CD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8-4163-916C-3CA67887A0F0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'Fig 6 Decomposition ACS'!$D$1:$D$16</c:f>
              <c:strCache>
                <c:ptCount val="8"/>
                <c:pt idx="0">
                  <c:v>Communication</c:v>
                </c:pt>
                <c:pt idx="1">
                  <c:v>Autonomy</c:v>
                </c:pt>
                <c:pt idx="2">
                  <c:v>Time pressure</c:v>
                </c:pt>
                <c:pt idx="3">
                  <c:v>Returns to Overtime</c:v>
                </c:pt>
                <c:pt idx="4">
                  <c:v>Occupational hazards</c:v>
                </c:pt>
                <c:pt idx="5">
                  <c:v>Proportion Female</c:v>
                </c:pt>
                <c:pt idx="6">
                  <c:v>Competition</c:v>
                </c:pt>
                <c:pt idx="7">
                  <c:v>All Occupation Characteristics Combined</c:v>
                </c:pt>
              </c:strCache>
            </c:strRef>
          </c:cat>
          <c:val>
            <c:numRef>
              <c:f>'Fig 6 Decomposition ACS'!$E$1:$E$16</c:f>
              <c:numCache>
                <c:formatCode>0.00%</c:formatCode>
                <c:ptCount val="8"/>
                <c:pt idx="0">
                  <c:v>-5.0900000000000001E-2</c:v>
                </c:pt>
                <c:pt idx="1">
                  <c:v>-9.1000000000000004E-3</c:v>
                </c:pt>
                <c:pt idx="2">
                  <c:v>-3.8E-3</c:v>
                </c:pt>
                <c:pt idx="3">
                  <c:v>2.1700000000000001E-2</c:v>
                </c:pt>
                <c:pt idx="4">
                  <c:v>2.1499999999999998E-2</c:v>
                </c:pt>
                <c:pt idx="5">
                  <c:v>9.6500000000000002E-2</c:v>
                </c:pt>
                <c:pt idx="6">
                  <c:v>0.1487</c:v>
                </c:pt>
                <c:pt idx="7">
                  <c:v>0.22459999999999999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9-422A-B206-8583C8FF8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18454200"/>
        <c:axId val="818451456"/>
      </c:barChart>
      <c:catAx>
        <c:axId val="818454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451456"/>
        <c:crosses val="autoZero"/>
        <c:auto val="1"/>
        <c:lblAlgn val="ctr"/>
        <c:lblOffset val="100"/>
        <c:noMultiLvlLbl val="0"/>
      </c:catAx>
      <c:valAx>
        <c:axId val="81845145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of Wage Gap Explained</a:t>
                </a:r>
              </a:p>
            </c:rich>
          </c:tx>
          <c:layout>
            <c:manualLayout>
              <c:xMode val="edge"/>
              <c:yMode val="edge"/>
              <c:x val="0.4680011601810643"/>
              <c:y val="1.23504445526635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454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0.44609</cdr:x>
      <cdr:y>0.49775</cdr:y>
    </cdr:from>
    <cdr:to>
      <cdr:x>0.56735</cdr:x>
      <cdr:y>0.56015</cdr:y>
    </cdr:to>
    <cdr:sp macro="" textlink="">
      <cdr:nvSpPr>
        <cdr:cNvPr id="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90926" y="2267728"/>
          <a:ext cx="1275122" cy="2842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 marL="0" marR="0">
            <a:lnSpc>
              <a:spcPct val="107000"/>
            </a:lnSpc>
            <a:spcBef>
              <a:spcPts val="0"/>
            </a:spcBef>
            <a:spcAft>
              <a:spcPts val="800"/>
            </a:spcAft>
          </a:pPr>
          <a:r>
            <a:rPr lang="en-US" sz="16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Women</a:t>
          </a:r>
          <a:endParaRPr lang="en-US" sz="1600" dirty="0">
            <a:solidFill>
              <a:schemeClr val="accent2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ces/wp/2020/CES-WP-20-34.pdf" TargetMode="External"/><Relationship Id="rId2" Type="http://schemas.openxmlformats.org/officeDocument/2006/relationships/hyperlink" Target="mailto:thomas.b.foster@census.gov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Evaluation of the Gender Wage Gap using Linked Census and Administrative Records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872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November 2, 2021</a:t>
            </a:r>
          </a:p>
          <a:p>
            <a:endParaRPr lang="en-US" dirty="0"/>
          </a:p>
          <a:p>
            <a:r>
              <a:rPr lang="en-US" b="1" dirty="0"/>
              <a:t>Brad Foster and Marta Murray-Close </a:t>
            </a:r>
          </a:p>
          <a:p>
            <a:r>
              <a:rPr lang="en-US" i="1" dirty="0"/>
              <a:t>U.S. Census Bureau</a:t>
            </a:r>
          </a:p>
          <a:p>
            <a:r>
              <a:rPr lang="en-US" b="1" dirty="0"/>
              <a:t>Christin </a:t>
            </a:r>
            <a:r>
              <a:rPr lang="en-US" b="1" dirty="0" err="1"/>
              <a:t>Landivar</a:t>
            </a:r>
            <a:r>
              <a:rPr lang="en-US" b="1" dirty="0"/>
              <a:t> and Mark </a:t>
            </a:r>
            <a:r>
              <a:rPr lang="en-US" b="1" dirty="0" err="1"/>
              <a:t>deWolf</a:t>
            </a:r>
            <a:endParaRPr lang="en-US" b="1" dirty="0"/>
          </a:p>
          <a:p>
            <a:r>
              <a:rPr lang="en-US" i="1" dirty="0"/>
              <a:t>U.S. Department of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and Residual Gender Wage Gaps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7737"/>
            <a:ext cx="10515600" cy="4569226"/>
          </a:xfrm>
        </p:spPr>
        <p:txBody>
          <a:bodyPr/>
          <a:lstStyle/>
          <a:p>
            <a:r>
              <a:rPr lang="en-US" dirty="0"/>
              <a:t>In ACS-IRS data (2015-2016), the median women-to-men hourly wage ratio is $20.31/$24.82, or </a:t>
            </a:r>
            <a:r>
              <a:rPr lang="en-US" b="1" dirty="0"/>
              <a:t>0.82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Around 30% of this gap is “explained”, leaving a </a:t>
            </a:r>
            <a:r>
              <a:rPr lang="en-US" b="1" dirty="0"/>
              <a:t>residual gap of about 12.5%.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In CPS-DER data (2004-2013), the median women-to-men hourly wage ratio is $19.75/$24.84, or </a:t>
            </a:r>
            <a:r>
              <a:rPr lang="en-US" b="1" dirty="0"/>
              <a:t>0.80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Using 25 years of work history, around 40% of this gap is “explained”, leaving a </a:t>
            </a:r>
            <a:r>
              <a:rPr lang="en-US" b="1" dirty="0"/>
              <a:t>residual gap of about 12%.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8394" y="6048103"/>
            <a:ext cx="9157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American Community Survey (2015-2016) linked with IRS W-2s (2005-2016); Current Population Survey (2004-2013) linked with SSA-DER (1978-2012). Median wages calculated using administrative earnings. Sample is limited to full-time, year-round civilian sector workers age 25 to 54. CBDRB-FY2019-CES005-002 and CBDRB-FY2019-461.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B1E14-308A-403B-8BF2-4A37E180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78" y="2933300"/>
            <a:ext cx="9254443" cy="14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165430"/>
            <a:ext cx="11155680" cy="1325563"/>
          </a:xfrm>
        </p:spPr>
        <p:txBody>
          <a:bodyPr/>
          <a:lstStyle/>
          <a:p>
            <a:pPr algn="ctr"/>
            <a:r>
              <a:rPr lang="en-US" dirty="0"/>
              <a:t>Raw Gender Wage Ratio by Occupation (ACS-IRS)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C:\Users\Landivar-Liana-C\OneDrive - US Department of Labor - DOL\Landivar-Liana-C$ (ECNFILE11)\Census wage disparities\wage ratio fig 2 v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56" y="1068608"/>
            <a:ext cx="7893899" cy="52497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48394" y="6199614"/>
            <a:ext cx="915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American Community Survey (2015-2016) linked with IRS W-2s (2005-2016). Sample is limited to full-time, year-round civilian sector workers age 25 to 54. CBDRB-FY2019-CES005-002.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E8CE6-CC3A-4526-8B75-0FA9921C33CD}"/>
              </a:ext>
            </a:extLst>
          </p:cNvPr>
          <p:cNvSpPr/>
          <p:nvPr/>
        </p:nvSpPr>
        <p:spPr>
          <a:xfrm>
            <a:off x="7285056" y="1316334"/>
            <a:ext cx="1718268" cy="1678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C4BC3A-0163-495C-9867-0A23D61B3515}"/>
              </a:ext>
            </a:extLst>
          </p:cNvPr>
          <p:cNvSpPr/>
          <p:nvPr/>
        </p:nvSpPr>
        <p:spPr>
          <a:xfrm>
            <a:off x="2134356" y="4943790"/>
            <a:ext cx="1965371" cy="157759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859186-4122-4039-ACA9-8F0C9EA098A0}"/>
              </a:ext>
            </a:extLst>
          </p:cNvPr>
          <p:cNvSpPr/>
          <p:nvPr/>
        </p:nvSpPr>
        <p:spPr>
          <a:xfrm>
            <a:off x="4280599" y="2746817"/>
            <a:ext cx="4330002" cy="157759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0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and the Wage Gap (CPS-DER)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8573698"/>
              </p:ext>
            </p:extLst>
          </p:nvPr>
        </p:nvGraphicFramePr>
        <p:xfrm>
          <a:off x="967299" y="1398051"/>
          <a:ext cx="10386501" cy="454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8394" y="6048103"/>
            <a:ext cx="9157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Current Population Survey (2004-2013) linked with SSA-DER (1978-2012). Sample is limited to full-time, year-round civilian sector workers age 25 to 54. CBDRB-FY2019-461. Note: Decomposition also includes education, hours worked, age, metro status, region, race/ethnicity, industry, and occupation.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886" y="3285811"/>
            <a:ext cx="160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 of Work Experience included in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3891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and the Wage Gap (CPS-DER)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87598746"/>
              </p:ext>
            </p:extLst>
          </p:nvPr>
        </p:nvGraphicFramePr>
        <p:xfrm>
          <a:off x="967299" y="1435835"/>
          <a:ext cx="10386501" cy="451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8394" y="6048103"/>
            <a:ext cx="9157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Current Population Survey (2004-2013) linked with SSA-DER (1978-2012). Sample is limited to full-time, year-round civilian sector workers age 25 to 54. CBDRB-FY2019-461. Note: Decomposition also includes Age, Race/Ethnicity, Region, and Metro Status.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48353" y="2170441"/>
            <a:ext cx="1607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Years of Work Experience included in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407867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O*NET Characteristics and the Wage Gap (ACS-IRS)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40810244"/>
              </p:ext>
            </p:extLst>
          </p:nvPr>
        </p:nvGraphicFramePr>
        <p:xfrm>
          <a:off x="838200" y="1690689"/>
          <a:ext cx="10515600" cy="43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8394" y="6048103"/>
            <a:ext cx="9157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American Community Survey (2015-2016) linked with IRS W-2s (2005-2016). Sample is limited to full-time, year-round civilian sector workers age 25 to 54. CBDRB-FY2019-CES010-002. Note: Decomposition also includes Work History, Age, Race/Ethnicity, Education, Usual Weekly Hours,  Industry, Region, and Metro Status.</a:t>
            </a:r>
          </a:p>
        </p:txBody>
      </p:sp>
    </p:spTree>
    <p:extLst>
      <p:ext uri="{BB962C8B-B14F-4D97-AF65-F5344CB8AC3E}">
        <p14:creationId xmlns:p14="http://schemas.microsoft.com/office/powerpoint/2010/main" val="110171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wage gaps by occupation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042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better understand gaps within occupations, we run 316 occupation-specific decompositions and estimate each occupation’s residual gap</a:t>
            </a:r>
          </a:p>
          <a:p>
            <a:r>
              <a:rPr lang="en-US" dirty="0"/>
              <a:t>We find wide variation in residual wage gaps </a:t>
            </a:r>
          </a:p>
          <a:p>
            <a:pPr lvl="1"/>
            <a:r>
              <a:rPr lang="en-US" dirty="0"/>
              <a:t>In some occupations, all or nearly all of the gap is explained</a:t>
            </a:r>
          </a:p>
          <a:p>
            <a:pPr lvl="1"/>
            <a:r>
              <a:rPr lang="en-US" dirty="0"/>
              <a:t>In others, residual gaps in logged wages as large as 0.63 (or $1.88/hour in favor of men) </a:t>
            </a:r>
          </a:p>
          <a:p>
            <a:r>
              <a:rPr lang="en-US" dirty="0"/>
              <a:t>To what extent are O*NET characteristics associated with these residual gaps?</a:t>
            </a:r>
          </a:p>
          <a:p>
            <a:pPr lvl="1"/>
            <a:r>
              <a:rPr lang="en-US" dirty="0"/>
              <a:t>Predict residual gaps as a function of occupation characteristics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Characteristics and Residual Gaps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97" y="1721168"/>
            <a:ext cx="12390785" cy="4395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8394" y="6048103"/>
            <a:ext cx="9157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American Community Survey (2015-2016) linked with IRS W-2s (2005-2016). Sample is limited to full-time, year-round civilian sector workers age 25 to 54. CBDRB-FY2019-CES005-002. Note: Residuals are obtained from 316 occupation-specific decompositions. Occupation characteristics are standardized to Mean = 0 and SD = 1.</a:t>
            </a:r>
          </a:p>
        </p:txBody>
      </p:sp>
    </p:spTree>
    <p:extLst>
      <p:ext uri="{BB962C8B-B14F-4D97-AF65-F5344CB8AC3E}">
        <p14:creationId xmlns:p14="http://schemas.microsoft.com/office/powerpoint/2010/main" val="336159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Current wage gap is around 18%-20% at the median of the hourly wage distribution</a:t>
            </a:r>
          </a:p>
          <a:p>
            <a:pPr lvl="1"/>
            <a:r>
              <a:rPr lang="en-US" dirty="0"/>
              <a:t>Survey- and AR-derived hourly wage gaps are not significantly different from one another</a:t>
            </a:r>
          </a:p>
          <a:p>
            <a:r>
              <a:rPr lang="en-US" dirty="0"/>
              <a:t>Work history results show that we can explain more of the overall gap as we include longer histories, but the effects of other variables are robust</a:t>
            </a:r>
          </a:p>
          <a:p>
            <a:r>
              <a:rPr lang="en-US" dirty="0"/>
              <a:t>When facing trade-offs in publicly-available data, err on the side of more detailed industry/occupation categories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Gendered sorting into industries and occupations accounts for approximately one-third of the overall gap – a much larger share than work history</a:t>
            </a:r>
          </a:p>
          <a:p>
            <a:r>
              <a:rPr lang="en-US" dirty="0"/>
              <a:t>Wage gap varies significantly by occupation</a:t>
            </a:r>
          </a:p>
          <a:p>
            <a:pPr lvl="1"/>
            <a:r>
              <a:rPr lang="en-US" dirty="0"/>
              <a:t>While at parity in some occupations, others see gaps as large as 45%</a:t>
            </a:r>
          </a:p>
          <a:p>
            <a:pPr lvl="1"/>
            <a:r>
              <a:rPr lang="en-US" dirty="0"/>
              <a:t>Gap is larger than average in 19% of occupations, but smaller than average in 51% of occupations</a:t>
            </a:r>
          </a:p>
          <a:p>
            <a:pPr lvl="1"/>
            <a:r>
              <a:rPr lang="en-US" dirty="0"/>
              <a:t>Finance occupations are common among those with the largest wage gaps</a:t>
            </a:r>
          </a:p>
          <a:p>
            <a:r>
              <a:rPr lang="en-US" dirty="0"/>
              <a:t>Occupation-specific residual gaps vary widely</a:t>
            </a:r>
          </a:p>
          <a:p>
            <a:pPr lvl="1"/>
            <a:r>
              <a:rPr lang="en-US" dirty="0"/>
              <a:t>In some occupations, all or nearly all of the gap is explained</a:t>
            </a:r>
          </a:p>
          <a:p>
            <a:pPr lvl="1"/>
            <a:r>
              <a:rPr lang="en-US" dirty="0"/>
              <a:t>In others, residual gaps as large as 0.63 (or $1.88/hour in favor of men) exist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7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To some extent, the occupation effect is attributable to characteristics of occupations and not just sorting/segregation</a:t>
            </a:r>
          </a:p>
          <a:p>
            <a:pPr lvl="1"/>
            <a:r>
              <a:rPr lang="en-US" dirty="0"/>
              <a:t>Competition and hazards increase the gap</a:t>
            </a:r>
          </a:p>
          <a:p>
            <a:pPr lvl="1"/>
            <a:r>
              <a:rPr lang="en-US" dirty="0"/>
              <a:t>Autonomy and communication reduce the gap</a:t>
            </a:r>
          </a:p>
          <a:p>
            <a:r>
              <a:rPr lang="en-US" dirty="0"/>
              <a:t>“If one can isolate the features of occupations that have high and low residual differences by gender, one can figure out what factors make for more equal pay.” (Goldin 2014: 1102)</a:t>
            </a:r>
          </a:p>
          <a:p>
            <a:pPr lvl="1"/>
            <a:r>
              <a:rPr lang="en-US" dirty="0"/>
              <a:t>Residual gaps tend to be smaller in occupations requiring more communication and teamwork</a:t>
            </a:r>
          </a:p>
          <a:p>
            <a:pPr lvl="1"/>
            <a:r>
              <a:rPr lang="en-US" dirty="0"/>
              <a:t>Residual gaps tend to be larger in more hazardous occupations, and in occupations with disproportionate returns to overtime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opinions and conclusions expressed herein are those of the authors and do not necessarily reflect the views of the U.S. Census Bureau or the U.S. Department of Labor.</a:t>
            </a:r>
          </a:p>
          <a:p>
            <a:r>
              <a:rPr lang="en-US" dirty="0"/>
              <a:t>The underlying data used throughout this presentation are protected by Titles 13 and 26 of the U.S. Code. Several steps have been taken to avoid unwarranted and unauthorized disclosure.</a:t>
            </a:r>
          </a:p>
          <a:p>
            <a:r>
              <a:rPr lang="en-US" dirty="0"/>
              <a:t>The Census Bureau’s Disclosure Review Board has approved all statistics and estimates presented today for public release under approval numbers CBDRB-FY2019-CES005-002, CBDRB-FY2019-CES010-002, and CBDRB-FY2019-461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Questions/Comments?</a:t>
            </a:r>
            <a:br>
              <a:rPr lang="en-US" dirty="0"/>
            </a:br>
            <a:r>
              <a:rPr lang="en-US" dirty="0">
                <a:hlinkClick r:id="rId2"/>
              </a:rPr>
              <a:t>thomas.b.foster@census.gov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Working Paper link:</a:t>
            </a:r>
            <a:br>
              <a:rPr lang="en-US" dirty="0"/>
            </a:br>
            <a:r>
              <a:rPr lang="en-US" dirty="0">
                <a:hlinkClick r:id="rId3"/>
              </a:rPr>
              <a:t>https://www2.census.gov/ces/wp/2020/CES-WP-20-34.pdf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79129881"/>
              </p:ext>
            </p:extLst>
          </p:nvPr>
        </p:nvGraphicFramePr>
        <p:xfrm>
          <a:off x="838200" y="1426866"/>
          <a:ext cx="10515600" cy="455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48394" y="6048103"/>
            <a:ext cx="915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Fontenot, </a:t>
            </a:r>
            <a:r>
              <a:rPr lang="en-US" sz="1400" dirty="0" err="1"/>
              <a:t>Semega</a:t>
            </a:r>
            <a:r>
              <a:rPr lang="en-US" sz="1400" dirty="0"/>
              <a:t>, and </a:t>
            </a:r>
            <a:r>
              <a:rPr lang="en-US" sz="1400" dirty="0" err="1"/>
              <a:t>Kollar</a:t>
            </a:r>
            <a:r>
              <a:rPr lang="en-US" sz="1400" dirty="0"/>
              <a:t>. 2018. “Income and Poverty in the United States: 2017.” U.S. Census Bureau. Issued September 2018. Data from the CPS ASEC.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121657" y="1927570"/>
            <a:ext cx="1275122" cy="2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2F6F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</a:t>
            </a:r>
            <a:endParaRPr lang="en-US" sz="1600" dirty="0">
              <a:solidFill>
                <a:srgbClr val="2F6F7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3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831-FEDD-47F8-B1A7-D8FD0439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B6BC-A0B7-4B70-B207-04154255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Measurement of gender wage gap (commissioned by Congress)</a:t>
            </a:r>
          </a:p>
          <a:p>
            <a:pPr lvl="1"/>
            <a:r>
              <a:rPr lang="en-US" dirty="0"/>
              <a:t>Employer-reported earnings (SSA-DER and W-2s) and reconstructed work histories</a:t>
            </a:r>
          </a:p>
          <a:p>
            <a:pPr lvl="1"/>
            <a:r>
              <a:rPr lang="en-US" dirty="0"/>
              <a:t>Measurement and decomposition of the wage gap in 316 detailed occupation categories</a:t>
            </a:r>
          </a:p>
          <a:p>
            <a:pPr lvl="1"/>
            <a:r>
              <a:rPr lang="en-US" dirty="0"/>
              <a:t>Census benefits related to survey-based income measurement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Substantive contributions to the wage gap literature</a:t>
            </a:r>
          </a:p>
          <a:p>
            <a:pPr lvl="1"/>
            <a:r>
              <a:rPr lang="en-US" dirty="0"/>
              <a:t>Whether/how length of work history influences decompositions</a:t>
            </a:r>
          </a:p>
          <a:p>
            <a:pPr lvl="1"/>
            <a:r>
              <a:rPr lang="en-US" dirty="0"/>
              <a:t>Account for work history and occupational sorting simultaneously</a:t>
            </a:r>
          </a:p>
          <a:p>
            <a:pPr lvl="1"/>
            <a:r>
              <a:rPr lang="en-US" dirty="0"/>
              <a:t>Relationship between occupational characteristics and occupation-specific residual gaps (Goldin 2014)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FBD2B-C465-4395-B378-88E03849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055"/>
            <a:ext cx="10515600" cy="44240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CPS – DER</a:t>
            </a:r>
          </a:p>
          <a:p>
            <a:pPr lvl="1"/>
            <a:r>
              <a:rPr lang="en-US" dirty="0"/>
              <a:t>Links CPS-ASEC (2004-2013) to SSA-DER (1978-2012)</a:t>
            </a:r>
          </a:p>
          <a:p>
            <a:pPr lvl="1"/>
            <a:r>
              <a:rPr lang="en-US" dirty="0"/>
              <a:t>25-year work histories</a:t>
            </a:r>
          </a:p>
          <a:p>
            <a:r>
              <a:rPr lang="en-US" dirty="0"/>
              <a:t>ACS – W-2</a:t>
            </a:r>
          </a:p>
          <a:p>
            <a:pPr lvl="1"/>
            <a:r>
              <a:rPr lang="en-US" dirty="0"/>
              <a:t>Links ACS (2015 and 2016) to W-2s (2005-2016)</a:t>
            </a:r>
          </a:p>
          <a:p>
            <a:pPr lvl="1"/>
            <a:r>
              <a:rPr lang="en-US" dirty="0"/>
              <a:t>10-year work histories</a:t>
            </a:r>
          </a:p>
          <a:p>
            <a:pPr lvl="1"/>
            <a:r>
              <a:rPr lang="en-US" dirty="0"/>
              <a:t>316 Detailed occupation categories</a:t>
            </a:r>
          </a:p>
          <a:p>
            <a:pPr lvl="1"/>
            <a:r>
              <a:rPr lang="en-US" dirty="0"/>
              <a:t>O*NET occupational characteristics (Goldin 2014)</a:t>
            </a:r>
          </a:p>
          <a:p>
            <a:pPr lvl="2"/>
            <a:r>
              <a:rPr lang="en-US" dirty="0"/>
              <a:t>Time Pressure, Competition, Hazards, Autonomy, and Communication/Teamwork</a:t>
            </a:r>
          </a:p>
          <a:p>
            <a:r>
              <a:rPr lang="en-US" dirty="0"/>
              <a:t>Restrict to full-time, year-round workers ages 25 to 54 in civilian sector occupations</a:t>
            </a:r>
          </a:p>
          <a:p>
            <a:r>
              <a:rPr lang="en-US" dirty="0"/>
              <a:t>Adjust for non-random variation in PIK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Wages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8973"/>
          </a:xfrm>
        </p:spPr>
        <p:txBody>
          <a:bodyPr>
            <a:normAutofit/>
          </a:bodyPr>
          <a:lstStyle/>
          <a:p>
            <a:r>
              <a:rPr lang="en-US" dirty="0"/>
              <a:t>We discuss the wage gap in terms of hourly wages, which we construct as follows:</a:t>
            </a:r>
          </a:p>
          <a:p>
            <a:pPr lvl="1"/>
            <a:r>
              <a:rPr lang="en-US" dirty="0"/>
              <a:t>Sum all earnings and deferred compensation reported by employers for a given year (from SSA-DER and IRS W-2s)</a:t>
            </a:r>
          </a:p>
          <a:p>
            <a:pPr lvl="1"/>
            <a:r>
              <a:rPr lang="en-US" dirty="0"/>
              <a:t>Divide by the number of weeks worked in the past year (from CPS and ACS)</a:t>
            </a:r>
          </a:p>
          <a:p>
            <a:pPr lvl="1"/>
            <a:r>
              <a:rPr lang="en-US" dirty="0"/>
              <a:t>Divide by the number of usual hours worked per week (from CPS and ACS)</a:t>
            </a:r>
          </a:p>
          <a:p>
            <a:pPr lvl="1"/>
            <a:r>
              <a:rPr lang="en-US" dirty="0"/>
              <a:t>Adjust to 2017 dollars using Consumer Pricing Index inflation factors and top-code wages at $500/</a:t>
            </a:r>
            <a:r>
              <a:rPr lang="en-US" dirty="0" err="1"/>
              <a:t>hr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Work Histories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Rule: An individual worked in a given year if their wages were greater than those that would be earned by someone working 520 hours at the federal minimum wage (Goldin and Mitchell 2017)</a:t>
            </a:r>
          </a:p>
          <a:p>
            <a:r>
              <a:rPr lang="en-US" dirty="0"/>
              <a:t>Improvement over relatively standard approximation of “potential experience” (Age – Years of Education – 6)</a:t>
            </a:r>
          </a:p>
          <a:p>
            <a:pPr lvl="1"/>
            <a:r>
              <a:rPr lang="en-US" dirty="0"/>
              <a:t>Potential experience overestimates actual experience from work histories by about 3.6 years for women and 2.9 years for men, on average.</a:t>
            </a:r>
          </a:p>
          <a:p>
            <a:pPr lvl="1"/>
            <a:r>
              <a:rPr lang="en-US" dirty="0"/>
              <a:t> In some of the most populous occupations, potential experience can overestimate actual experience by 4 years among men and nearly 7 years among women.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Age, Age</a:t>
            </a:r>
            <a:r>
              <a:rPr lang="en-US" baseline="30000" dirty="0"/>
              <a:t>2</a:t>
            </a:r>
          </a:p>
          <a:p>
            <a:r>
              <a:rPr lang="en-US" dirty="0"/>
              <a:t>Race/Ethnicity (5-category)</a:t>
            </a:r>
          </a:p>
          <a:p>
            <a:r>
              <a:rPr lang="en-US" dirty="0"/>
              <a:t>Marital status, Presence/age of children*</a:t>
            </a:r>
          </a:p>
          <a:p>
            <a:r>
              <a:rPr lang="en-US" dirty="0"/>
              <a:t>Educational attainment (5-category)</a:t>
            </a:r>
          </a:p>
          <a:p>
            <a:r>
              <a:rPr lang="en-US" dirty="0"/>
              <a:t>Weeks worked last year, Usual hours worked per week</a:t>
            </a:r>
          </a:p>
          <a:p>
            <a:r>
              <a:rPr lang="en-US" dirty="0"/>
              <a:t>Industry (13-category)</a:t>
            </a:r>
          </a:p>
          <a:p>
            <a:r>
              <a:rPr lang="en-US" dirty="0"/>
              <a:t>Region (4-category)</a:t>
            </a:r>
          </a:p>
          <a:p>
            <a:r>
              <a:rPr lang="en-US" dirty="0"/>
              <a:t>Survey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6407" y="6202461"/>
            <a:ext cx="915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*These variables were used for summary statistics, but were left out of final decomposition models due to their </a:t>
            </a:r>
            <a:r>
              <a:rPr lang="en-US" sz="1400" dirty="0" err="1"/>
              <a:t>multicollinearity</a:t>
            </a:r>
            <a:r>
              <a:rPr lang="en-US" sz="1400" dirty="0"/>
              <a:t> with other variables, like work history, weeks worked last year, and usual hours worked per week. </a:t>
            </a:r>
          </a:p>
        </p:txBody>
      </p:sp>
    </p:spTree>
    <p:extLst>
      <p:ext uri="{BB962C8B-B14F-4D97-AF65-F5344CB8AC3E}">
        <p14:creationId xmlns:p14="http://schemas.microsoft.com/office/powerpoint/2010/main" val="289549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Oaxaca-Blinder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970252"/>
                  </p:ext>
                </p:extLst>
              </p:nvPr>
            </p:nvGraphicFramePr>
            <p:xfrm>
              <a:off x="1912327" y="1818036"/>
              <a:ext cx="8367346" cy="32219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15700">
                      <a:extLst>
                        <a:ext uri="{9D8B030D-6E8A-4147-A177-3AD203B41FA5}">
                          <a16:colId xmlns:a16="http://schemas.microsoft.com/office/drawing/2014/main" val="3433102089"/>
                        </a:ext>
                      </a:extLst>
                    </a:gridCol>
                    <a:gridCol w="2651646">
                      <a:extLst>
                        <a:ext uri="{9D8B030D-6E8A-4147-A177-3AD203B41FA5}">
                          <a16:colId xmlns:a16="http://schemas.microsoft.com/office/drawing/2014/main" val="1956443227"/>
                        </a:ext>
                      </a:extLst>
                    </a:gridCol>
                  </a:tblGrid>
                  <a:tr h="509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/>
                            <a:t>Total gap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170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/>
                            <a:t>Explained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44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+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/>
                            <a:t>Unexplained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25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/>
                            <a:t>Interaction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954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970252"/>
                  </p:ext>
                </p:extLst>
              </p:nvPr>
            </p:nvGraphicFramePr>
            <p:xfrm>
              <a:off x="1912327" y="1818036"/>
              <a:ext cx="8367346" cy="32805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15700">
                      <a:extLst>
                        <a:ext uri="{9D8B030D-6E8A-4147-A177-3AD203B41FA5}">
                          <a16:colId xmlns:a16="http://schemas.microsoft.com/office/drawing/2014/main" val="3433102089"/>
                        </a:ext>
                      </a:extLst>
                    </a:gridCol>
                    <a:gridCol w="2651646">
                      <a:extLst>
                        <a:ext uri="{9D8B030D-6E8A-4147-A177-3AD203B41FA5}">
                          <a16:colId xmlns:a16="http://schemas.microsoft.com/office/drawing/2014/main" val="1956443227"/>
                        </a:ext>
                      </a:extLst>
                    </a:gridCol>
                  </a:tblGrid>
                  <a:tr h="794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6326" b="-312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 smtClean="0"/>
                            <a:t>Total gap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170168"/>
                      </a:ext>
                    </a:extLst>
                  </a:tr>
                  <a:tr h="828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96324" r="-46326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 smtClean="0"/>
                            <a:t>Explained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44981"/>
                      </a:ext>
                    </a:extLst>
                  </a:tr>
                  <a:tr h="828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96324" r="-46326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 smtClean="0"/>
                            <a:t>Unexplained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250225"/>
                      </a:ext>
                    </a:extLst>
                  </a:tr>
                  <a:tr h="828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6324" r="-46326" b="-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dirty="0" smtClean="0"/>
                            <a:t>Interaction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954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ight Brace 6"/>
          <p:cNvSpPr/>
          <p:nvPr/>
        </p:nvSpPr>
        <p:spPr>
          <a:xfrm>
            <a:off x="9501352" y="3426372"/>
            <a:ext cx="430924" cy="154502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42483" y="3975504"/>
            <a:ext cx="121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Gaps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9506606" y="2827283"/>
            <a:ext cx="430924" cy="47174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82200" y="2271040"/>
            <a:ext cx="161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Effects of Observed Differences between Men and Women</a:t>
            </a:r>
          </a:p>
        </p:txBody>
      </p:sp>
    </p:spTree>
    <p:extLst>
      <p:ext uri="{BB962C8B-B14F-4D97-AF65-F5344CB8AC3E}">
        <p14:creationId xmlns:p14="http://schemas.microsoft.com/office/powerpoint/2010/main" val="3817731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3.8|9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025E5B91-B436-4162-A081-C311A43454A0}" vid="{37BBA16A-A9BD-43AE-B06B-EE65E2992C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herry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F6F7B"/>
    </a:accent1>
    <a:accent2>
      <a:srgbClr val="860419"/>
    </a:accent2>
    <a:accent3>
      <a:srgbClr val="A5B862"/>
    </a:accent3>
    <a:accent4>
      <a:srgbClr val="3B1220"/>
    </a:accent4>
    <a:accent5>
      <a:srgbClr val="8DBFC0"/>
    </a:accent5>
    <a:accent6>
      <a:srgbClr val="7C6A6A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Notes xmlns="8557a95a-962d-47e7-8af1-548f79049771">Includes detailed Document Labeling Instructions.  11/27/19</ItemNotes>
    <_dlc_DocId xmlns="8557a95a-962d-47e7-8af1-548f79049771">CNMPDOCID-171-171</_dlc_DocId>
    <_dlc_DocIdUrl xmlns="8557a95a-962d-47e7-8af1-548f79049771">
      <Url>https://collab.ecm.census.gov/div/cnmp/intranet/CIDB/_layouts/DocIdRedir.aspx?ID=CNMPDOCID-171-171</Url>
      <Description>CNMPDOCID-171-171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13640342B0D4180DE23B27D24F75A" ma:contentTypeVersion="3" ma:contentTypeDescription="Create a new document." ma:contentTypeScope="" ma:versionID="f1abb7a662900d2ae2b52ba4d0af2696">
  <xsd:schema xmlns:xsd="http://www.w3.org/2001/XMLSchema" xmlns:xs="http://www.w3.org/2001/XMLSchema" xmlns:p="http://schemas.microsoft.com/office/2006/metadata/properties" xmlns:ns2="8557a95a-962d-47e7-8af1-548f79049771" targetNamespace="http://schemas.microsoft.com/office/2006/metadata/properties" ma:root="true" ma:fieldsID="2ea6fe5a1da8529cdca9c53ace4eda54" ns2:_="">
    <xsd:import namespace="8557a95a-962d-47e7-8af1-548f7904977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Item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7a95a-962d-47e7-8af1-548f7904977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ItemNotes" ma:index="11" nillable="true" ma:displayName="Item Notes" ma:description="Place notes to help other people here. This column is Plain text only." ma:internalName="Item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9D7FDE-784D-4DEC-B49C-6F84CF51374D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8557a95a-962d-47e7-8af1-548f7904977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73D5BB-BE0A-472C-A994-47939A3C77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71125EC-CC3A-4E95-8A61-CDD29E76EC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57a95a-962d-47e7-8af1-548f790497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- Labeling Info Version 11-27-2019 TEMPLATE</Template>
  <TotalTime>2733</TotalTime>
  <Words>1587</Words>
  <Application>Microsoft Office PowerPoint</Application>
  <PresentationFormat>Widescreen</PresentationFormat>
  <Paragraphs>157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An Evaluation of the Gender Wage Gap using Linked Census and Administrative Records</vt:lpstr>
      <vt:lpstr>Disclaimer</vt:lpstr>
      <vt:lpstr>Context</vt:lpstr>
      <vt:lpstr>Motivation and Goals</vt:lpstr>
      <vt:lpstr>Data</vt:lpstr>
      <vt:lpstr>Measuring Wages</vt:lpstr>
      <vt:lpstr>Measuring Work Histories</vt:lpstr>
      <vt:lpstr>Other Variables</vt:lpstr>
      <vt:lpstr>Oaxaca-Blinder Decomposition</vt:lpstr>
      <vt:lpstr>Raw and Residual Gender Wage Gaps</vt:lpstr>
      <vt:lpstr>Raw Gender Wage Ratio by Occupation (ACS-IRS)</vt:lpstr>
      <vt:lpstr>Experience and the Wage Gap (CPS-DER)</vt:lpstr>
      <vt:lpstr>Experience and the Wage Gap (CPS-DER)</vt:lpstr>
      <vt:lpstr>O*NET Characteristics and the Wage Gap (ACS-IRS)</vt:lpstr>
      <vt:lpstr>Residual wage gaps by occupation</vt:lpstr>
      <vt:lpstr>Occupation Characteristics and Residual Gaps</vt:lpstr>
      <vt:lpstr>Summary &amp; Conclusions</vt:lpstr>
      <vt:lpstr>Summary &amp; Conclusions</vt:lpstr>
      <vt:lpstr>Summary &amp; Conclusions</vt:lpstr>
      <vt:lpstr>Thank you!  Questions/Comments? thomas.b.foster@census.gov  Working Paper link: https://www2.census.gov/ces/wp/2020/CES-WP-20-34.pdf 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Gender Wage Gap using Linked Census and Administrative Records</dc:title>
  <dc:creator>Brad Foster (CENSUS/CES FED)</dc:creator>
  <cp:lastModifiedBy>Brad Foster (CENSUS/CES FED)</cp:lastModifiedBy>
  <cp:revision>209</cp:revision>
  <dcterms:created xsi:type="dcterms:W3CDTF">2020-01-09T14:24:52Z</dcterms:created>
  <dcterms:modified xsi:type="dcterms:W3CDTF">2021-10-22T15:05:50Z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0x01010036213640342B0D4180DE23B27D24F75A</vt:lpwstr>
  </property>
  <property fmtid="{D5CDD505-2E9C-101B-9397-08002B2CF9AE}" pid="3" name="_dlc_DocIdItemGuid">
    <vt:lpwstr>7e545a38-8323-4920-9589-77786d0b2dfb</vt:lpwstr>
  </property>
</Properties>
</file>