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60" r:id="rId5"/>
  </p:sldMasterIdLst>
  <p:notesMasterIdLst>
    <p:notesMasterId r:id="rId36"/>
  </p:notesMasterIdLst>
  <p:handoutMasterIdLst>
    <p:handoutMasterId r:id="rId37"/>
  </p:handoutMasterIdLst>
  <p:sldIdLst>
    <p:sldId id="259" r:id="rId6"/>
    <p:sldId id="268" r:id="rId7"/>
    <p:sldId id="263" r:id="rId8"/>
    <p:sldId id="276" r:id="rId9"/>
    <p:sldId id="291" r:id="rId10"/>
    <p:sldId id="285" r:id="rId11"/>
    <p:sldId id="348" r:id="rId12"/>
    <p:sldId id="349" r:id="rId13"/>
    <p:sldId id="323" r:id="rId14"/>
    <p:sldId id="360" r:id="rId15"/>
    <p:sldId id="303" r:id="rId16"/>
    <p:sldId id="305" r:id="rId17"/>
    <p:sldId id="317" r:id="rId18"/>
    <p:sldId id="350" r:id="rId19"/>
    <p:sldId id="361" r:id="rId20"/>
    <p:sldId id="362" r:id="rId21"/>
    <p:sldId id="363" r:id="rId22"/>
    <p:sldId id="324" r:id="rId23"/>
    <p:sldId id="320" r:id="rId24"/>
    <p:sldId id="321" r:id="rId25"/>
    <p:sldId id="298" r:id="rId26"/>
    <p:sldId id="368" r:id="rId27"/>
    <p:sldId id="370" r:id="rId28"/>
    <p:sldId id="322" r:id="rId29"/>
    <p:sldId id="367" r:id="rId30"/>
    <p:sldId id="297" r:id="rId31"/>
    <p:sldId id="366" r:id="rId32"/>
    <p:sldId id="283" r:id="rId33"/>
    <p:sldId id="325" r:id="rId34"/>
    <p:sldId id="295" r:id="rId3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94672" autoAdjust="0"/>
  </p:normalViewPr>
  <p:slideViewPr>
    <p:cSldViewPr>
      <p:cViewPr varScale="1">
        <p:scale>
          <a:sx n="81" d="100"/>
          <a:sy n="81" d="100"/>
        </p:scale>
        <p:origin x="1406"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5" d="100"/>
          <a:sy n="75" d="100"/>
        </p:scale>
        <p:origin x="-1776"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2206911636045497E-2"/>
          <c:y val="0.11068023829775958"/>
          <c:w val="0.88927456984543596"/>
          <c:h val="0.73702895092658871"/>
        </c:manualLayout>
      </c:layout>
      <c:lineChart>
        <c:grouping val="standard"/>
        <c:varyColors val="0"/>
        <c:ser>
          <c:idx val="0"/>
          <c:order val="0"/>
          <c:spPr>
            <a:ln w="28575" cap="rnd">
              <a:solidFill>
                <a:schemeClr val="accent1"/>
              </a:solidFill>
              <a:round/>
            </a:ln>
            <a:effectLst/>
          </c:spPr>
          <c:marker>
            <c:symbol val="none"/>
          </c:marker>
          <c:dLbls>
            <c:dLbl>
              <c:idx val="12"/>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6="http://schemas.microsoft.com/office/drawing/2014/chart" uri="{C3380CC4-5D6E-409C-BE32-E72D297353CC}">
                  <c16:uniqueId val="{00000000-569A-4844-9BE0-692F9DF8EE13}"/>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'S2 update'!$A$1:$A$13</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'S2 update'!$B$1:$B$13</c:f>
              <c:numCache>
                <c:formatCode>General</c:formatCode>
                <c:ptCount val="13"/>
                <c:pt idx="0">
                  <c:v>80.7</c:v>
                </c:pt>
                <c:pt idx="1">
                  <c:v>82.6</c:v>
                </c:pt>
                <c:pt idx="2">
                  <c:v>82.7</c:v>
                </c:pt>
                <c:pt idx="3">
                  <c:v>81.7</c:v>
                </c:pt>
                <c:pt idx="4">
                  <c:v>79.900000000000006</c:v>
                </c:pt>
                <c:pt idx="5">
                  <c:v>74.599999999999994</c:v>
                </c:pt>
                <c:pt idx="6">
                  <c:v>69.8</c:v>
                </c:pt>
                <c:pt idx="7">
                  <c:v>66.5</c:v>
                </c:pt>
                <c:pt idx="8">
                  <c:v>67.599999999999994</c:v>
                </c:pt>
                <c:pt idx="9">
                  <c:v>65.8</c:v>
                </c:pt>
                <c:pt idx="10">
                  <c:v>67.8</c:v>
                </c:pt>
                <c:pt idx="11">
                  <c:v>59.2</c:v>
                </c:pt>
                <c:pt idx="12">
                  <c:v>56.3</c:v>
                </c:pt>
              </c:numCache>
            </c:numRef>
          </c:val>
          <c:smooth val="0"/>
          <c:extLst>
            <c:ext xmlns:c16="http://schemas.microsoft.com/office/drawing/2014/chart" uri="{C3380CC4-5D6E-409C-BE32-E72D297353CC}">
              <c16:uniqueId val="{00000001-569A-4844-9BE0-692F9DF8EE13}"/>
            </c:ext>
          </c:extLst>
        </c:ser>
        <c:dLbls>
          <c:dLblPos val="t"/>
          <c:showLegendKey val="0"/>
          <c:showVal val="1"/>
          <c:showCatName val="0"/>
          <c:showSerName val="0"/>
          <c:showPercent val="0"/>
          <c:showBubbleSize val="0"/>
        </c:dLbls>
        <c:smooth val="0"/>
        <c:axId val="821418832"/>
        <c:axId val="821425720"/>
      </c:lineChart>
      <c:catAx>
        <c:axId val="821418832"/>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b="1" dirty="0"/>
                  <a:t>Year</a:t>
                </a:r>
              </a:p>
            </c:rich>
          </c:tx>
          <c:layout>
            <c:manualLayout>
              <c:xMode val="edge"/>
              <c:yMode val="edge"/>
              <c:x val="0.4799923447069116"/>
              <c:y val="0.92341624910522546"/>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821425720"/>
        <c:crosses val="autoZero"/>
        <c:auto val="1"/>
        <c:lblAlgn val="ctr"/>
        <c:lblOffset val="100"/>
        <c:noMultiLvlLbl val="0"/>
      </c:catAx>
      <c:valAx>
        <c:axId val="8214257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a:t>Response Rate (%)</a:t>
                </a:r>
              </a:p>
            </c:rich>
          </c:tx>
          <c:layout>
            <c:manualLayout>
              <c:xMode val="edge"/>
              <c:yMode val="edge"/>
              <c:x val="4.6296296296296294E-3"/>
              <c:y val="0.32866141732283466"/>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8214188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6617089530476"/>
          <c:y val="8.3295469213889251E-2"/>
          <c:w val="0.88155852046271999"/>
          <c:h val="0.64050815369390302"/>
        </c:manualLayout>
      </c:layout>
      <c:lineChart>
        <c:grouping val="standard"/>
        <c:varyColors val="0"/>
        <c:ser>
          <c:idx val="0"/>
          <c:order val="0"/>
          <c:tx>
            <c:strRef>
              <c:f>Sheet1!$A$27</c:f>
              <c:strCache>
                <c:ptCount val="1"/>
                <c:pt idx="0">
                  <c:v>Arts, Entertainment, and Recreation (71)</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Sheet1!$B$26:$D$26</c:f>
              <c:strCache>
                <c:ptCount val="3"/>
                <c:pt idx="0">
                  <c:v>2018 Survey</c:v>
                </c:pt>
                <c:pt idx="1">
                  <c:v>2019 Survey</c:v>
                </c:pt>
                <c:pt idx="2">
                  <c:v>2020 Survey</c:v>
                </c:pt>
              </c:strCache>
            </c:strRef>
          </c:cat>
          <c:val>
            <c:numRef>
              <c:f>Sheet1!$B$27:$D$27</c:f>
              <c:numCache>
                <c:formatCode>General</c:formatCode>
                <c:ptCount val="3"/>
                <c:pt idx="0">
                  <c:v>63.6</c:v>
                </c:pt>
                <c:pt idx="1">
                  <c:v>53.8</c:v>
                </c:pt>
                <c:pt idx="2">
                  <c:v>53.8</c:v>
                </c:pt>
              </c:numCache>
            </c:numRef>
          </c:val>
          <c:smooth val="0"/>
          <c:extLst>
            <c:ext xmlns:c16="http://schemas.microsoft.com/office/drawing/2014/chart" uri="{C3380CC4-5D6E-409C-BE32-E72D297353CC}">
              <c16:uniqueId val="{00000000-D25E-41BE-A235-86C702898E02}"/>
            </c:ext>
          </c:extLst>
        </c:ser>
        <c:ser>
          <c:idx val="1"/>
          <c:order val="1"/>
          <c:tx>
            <c:strRef>
              <c:f>Sheet1!$A$28</c:f>
              <c:strCache>
                <c:ptCount val="1"/>
                <c:pt idx="0">
                  <c:v>Accomodation and Food Services (72)</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Sheet1!$B$26:$D$26</c:f>
              <c:strCache>
                <c:ptCount val="3"/>
                <c:pt idx="0">
                  <c:v>2018 Survey</c:v>
                </c:pt>
                <c:pt idx="1">
                  <c:v>2019 Survey</c:v>
                </c:pt>
                <c:pt idx="2">
                  <c:v>2020 Survey</c:v>
                </c:pt>
              </c:strCache>
            </c:strRef>
          </c:cat>
          <c:val>
            <c:numRef>
              <c:f>Sheet1!$B$28:$D$28</c:f>
              <c:numCache>
                <c:formatCode>General</c:formatCode>
                <c:ptCount val="3"/>
                <c:pt idx="0">
                  <c:v>53.8</c:v>
                </c:pt>
                <c:pt idx="1">
                  <c:v>47.5</c:v>
                </c:pt>
                <c:pt idx="2">
                  <c:v>44.2</c:v>
                </c:pt>
              </c:numCache>
            </c:numRef>
          </c:val>
          <c:smooth val="0"/>
          <c:extLst>
            <c:ext xmlns:c16="http://schemas.microsoft.com/office/drawing/2014/chart" uri="{C3380CC4-5D6E-409C-BE32-E72D297353CC}">
              <c16:uniqueId val="{00000001-D25E-41BE-A235-86C702898E02}"/>
            </c:ext>
          </c:extLst>
        </c:ser>
        <c:dLbls>
          <c:dLblPos val="t"/>
          <c:showLegendKey val="0"/>
          <c:showVal val="1"/>
          <c:showCatName val="0"/>
          <c:showSerName val="0"/>
          <c:showPercent val="0"/>
          <c:showBubbleSize val="0"/>
        </c:dLbls>
        <c:smooth val="0"/>
        <c:axId val="653727360"/>
        <c:axId val="653727688"/>
      </c:lineChart>
      <c:catAx>
        <c:axId val="653727360"/>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a:t>Survey Year</a:t>
                </a:r>
              </a:p>
            </c:rich>
          </c:tx>
          <c:layout>
            <c:manualLayout>
              <c:xMode val="edge"/>
              <c:yMode val="edge"/>
              <c:x val="0.4716512345679012"/>
              <c:y val="0.82015554408157998"/>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653727688"/>
        <c:crosses val="autoZero"/>
        <c:auto val="1"/>
        <c:lblAlgn val="ctr"/>
        <c:lblOffset val="100"/>
        <c:noMultiLvlLbl val="0"/>
      </c:catAx>
      <c:valAx>
        <c:axId val="6537276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a:t>Response Rate (%)</a:t>
                </a:r>
              </a:p>
            </c:rich>
          </c:tx>
          <c:layout>
            <c:manualLayout>
              <c:xMode val="edge"/>
              <c:yMode val="edge"/>
              <c:x val="5.2469135802469145E-3"/>
              <c:y val="0.24293990030408999"/>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6537273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928258967629045"/>
          <c:y val="6.3492063492063489E-2"/>
          <c:w val="0.80516185476815394"/>
          <c:h val="0.69727638211890175"/>
        </c:manualLayout>
      </c:layout>
      <c:lineChart>
        <c:grouping val="standard"/>
        <c:varyColors val="0"/>
        <c:ser>
          <c:idx val="0"/>
          <c:order val="0"/>
          <c:tx>
            <c:strRef>
              <c:f>Sheet1!$A$4</c:f>
              <c:strCache>
                <c:ptCount val="1"/>
                <c:pt idx="0">
                  <c:v>Single Unit</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Sheet1!$B$3:$D$3</c:f>
              <c:strCache>
                <c:ptCount val="3"/>
                <c:pt idx="0">
                  <c:v>2018 Survey</c:v>
                </c:pt>
                <c:pt idx="1">
                  <c:v>2019 Survey</c:v>
                </c:pt>
                <c:pt idx="2">
                  <c:v>2020 Survey</c:v>
                </c:pt>
              </c:strCache>
            </c:strRef>
          </c:cat>
          <c:val>
            <c:numRef>
              <c:f>Sheet1!$B$4:$D$4</c:f>
              <c:numCache>
                <c:formatCode>0.0</c:formatCode>
                <c:ptCount val="3"/>
                <c:pt idx="0">
                  <c:v>57.3</c:v>
                </c:pt>
                <c:pt idx="1">
                  <c:v>52.3</c:v>
                </c:pt>
                <c:pt idx="2">
                  <c:v>46.1</c:v>
                </c:pt>
              </c:numCache>
            </c:numRef>
          </c:val>
          <c:smooth val="0"/>
          <c:extLst>
            <c:ext xmlns:c16="http://schemas.microsoft.com/office/drawing/2014/chart" uri="{C3380CC4-5D6E-409C-BE32-E72D297353CC}">
              <c16:uniqueId val="{00000000-2515-4E20-9812-2DD86CA60B5A}"/>
            </c:ext>
          </c:extLst>
        </c:ser>
        <c:ser>
          <c:idx val="1"/>
          <c:order val="1"/>
          <c:tx>
            <c:strRef>
              <c:f>Sheet1!$A$5</c:f>
              <c:strCache>
                <c:ptCount val="1"/>
                <c:pt idx="0">
                  <c:v>Multiunit</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Sheet1!$B$3:$D$3</c:f>
              <c:strCache>
                <c:ptCount val="3"/>
                <c:pt idx="0">
                  <c:v>2018 Survey</c:v>
                </c:pt>
                <c:pt idx="1">
                  <c:v>2019 Survey</c:v>
                </c:pt>
                <c:pt idx="2">
                  <c:v>2020 Survey</c:v>
                </c:pt>
              </c:strCache>
            </c:strRef>
          </c:cat>
          <c:val>
            <c:numRef>
              <c:f>Sheet1!$B$5:$D$5</c:f>
              <c:numCache>
                <c:formatCode>0.0</c:formatCode>
                <c:ptCount val="3"/>
                <c:pt idx="0">
                  <c:v>69.7</c:v>
                </c:pt>
                <c:pt idx="1">
                  <c:v>60</c:v>
                </c:pt>
                <c:pt idx="2">
                  <c:v>60</c:v>
                </c:pt>
              </c:numCache>
            </c:numRef>
          </c:val>
          <c:smooth val="0"/>
          <c:extLst>
            <c:ext xmlns:c16="http://schemas.microsoft.com/office/drawing/2014/chart" uri="{C3380CC4-5D6E-409C-BE32-E72D297353CC}">
              <c16:uniqueId val="{00000001-2515-4E20-9812-2DD86CA60B5A}"/>
            </c:ext>
          </c:extLst>
        </c:ser>
        <c:ser>
          <c:idx val="2"/>
          <c:order val="2"/>
          <c:tx>
            <c:strRef>
              <c:f>Sheet1!$A$6</c:f>
              <c:strCache>
                <c:ptCount val="1"/>
                <c:pt idx="0">
                  <c:v>Complex MU</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Sheet1!$B$3:$D$3</c:f>
              <c:strCache>
                <c:ptCount val="3"/>
                <c:pt idx="0">
                  <c:v>2018 Survey</c:v>
                </c:pt>
                <c:pt idx="1">
                  <c:v>2019 Survey</c:v>
                </c:pt>
                <c:pt idx="2">
                  <c:v>2020 Survey</c:v>
                </c:pt>
              </c:strCache>
            </c:strRef>
          </c:cat>
          <c:val>
            <c:numRef>
              <c:f>Sheet1!$B$6:$D$6</c:f>
              <c:numCache>
                <c:formatCode>0.0</c:formatCode>
                <c:ptCount val="3"/>
                <c:pt idx="0">
                  <c:v>40</c:v>
                </c:pt>
                <c:pt idx="1">
                  <c:v>28.6</c:v>
                </c:pt>
                <c:pt idx="2">
                  <c:v>36.700000000000003</c:v>
                </c:pt>
              </c:numCache>
            </c:numRef>
          </c:val>
          <c:smooth val="0"/>
          <c:extLst>
            <c:ext xmlns:c16="http://schemas.microsoft.com/office/drawing/2014/chart" uri="{C3380CC4-5D6E-409C-BE32-E72D297353CC}">
              <c16:uniqueId val="{00000002-2515-4E20-9812-2DD86CA60B5A}"/>
            </c:ext>
          </c:extLst>
        </c:ser>
        <c:dLbls>
          <c:dLblPos val="t"/>
          <c:showLegendKey val="0"/>
          <c:showVal val="1"/>
          <c:showCatName val="0"/>
          <c:showSerName val="0"/>
          <c:showPercent val="0"/>
          <c:showBubbleSize val="0"/>
        </c:dLbls>
        <c:smooth val="0"/>
        <c:axId val="526837432"/>
        <c:axId val="526836120"/>
      </c:lineChart>
      <c:catAx>
        <c:axId val="526837432"/>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dirty="0"/>
                  <a:t>Survey Year</a:t>
                </a:r>
              </a:p>
            </c:rich>
          </c:tx>
          <c:layout>
            <c:manualLayout>
              <c:xMode val="edge"/>
              <c:yMode val="edge"/>
              <c:x val="0.43475697482259157"/>
              <c:y val="0.85859913344165306"/>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526836120"/>
        <c:crosses val="autoZero"/>
        <c:auto val="1"/>
        <c:lblAlgn val="ctr"/>
        <c:lblOffset val="100"/>
        <c:noMultiLvlLbl val="0"/>
      </c:catAx>
      <c:valAx>
        <c:axId val="5268361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dirty="0"/>
                  <a:t>Response Rate (%)</a:t>
                </a:r>
              </a:p>
            </c:rich>
          </c:tx>
          <c:layout>
            <c:manualLayout>
              <c:xMode val="edge"/>
              <c:yMode val="edge"/>
              <c:x val="3.5493827160493825E-2"/>
              <c:y val="0.2804239053451652"/>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526837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451467872071548"/>
          <c:y val="4.7321726882839601E-2"/>
          <c:w val="0.78696680276076603"/>
          <c:h val="0.66351664602810079"/>
        </c:manualLayout>
      </c:layout>
      <c:lineChart>
        <c:grouping val="standard"/>
        <c:varyColors val="0"/>
        <c:ser>
          <c:idx val="0"/>
          <c:order val="0"/>
          <c:tx>
            <c:strRef>
              <c:f>Sheet1!$A$5</c:f>
              <c:strCache>
                <c:ptCount val="1"/>
                <c:pt idx="0">
                  <c:v>&lt; 10 Employees</c:v>
                </c:pt>
              </c:strCache>
            </c:strRef>
          </c:tx>
          <c:spPr>
            <a:ln w="28575" cap="rnd">
              <a:solidFill>
                <a:schemeClr val="accent1"/>
              </a:solidFill>
              <a:round/>
            </a:ln>
            <a:effectLst/>
          </c:spPr>
          <c:marker>
            <c:symbol val="none"/>
          </c:marker>
          <c:cat>
            <c:strRef>
              <c:f>Sheet1!$B$4:$D$4</c:f>
              <c:strCache>
                <c:ptCount val="3"/>
                <c:pt idx="0">
                  <c:v>2018 Survey</c:v>
                </c:pt>
                <c:pt idx="1">
                  <c:v>2019 Survey</c:v>
                </c:pt>
                <c:pt idx="2">
                  <c:v>2020 Survey</c:v>
                </c:pt>
              </c:strCache>
            </c:strRef>
          </c:cat>
          <c:val>
            <c:numRef>
              <c:f>Sheet1!$B$5:$D$5</c:f>
              <c:numCache>
                <c:formatCode>0.0</c:formatCode>
                <c:ptCount val="3"/>
                <c:pt idx="0">
                  <c:v>50.8</c:v>
                </c:pt>
                <c:pt idx="1">
                  <c:v>44.8</c:v>
                </c:pt>
                <c:pt idx="2">
                  <c:v>38.9</c:v>
                </c:pt>
              </c:numCache>
            </c:numRef>
          </c:val>
          <c:smooth val="0"/>
          <c:extLst>
            <c:ext xmlns:c16="http://schemas.microsoft.com/office/drawing/2014/chart" uri="{C3380CC4-5D6E-409C-BE32-E72D297353CC}">
              <c16:uniqueId val="{00000000-72D8-4993-A2B2-6C56661EB70A}"/>
            </c:ext>
          </c:extLst>
        </c:ser>
        <c:ser>
          <c:idx val="1"/>
          <c:order val="1"/>
          <c:tx>
            <c:strRef>
              <c:f>Sheet1!$A$6</c:f>
              <c:strCache>
                <c:ptCount val="1"/>
                <c:pt idx="0">
                  <c:v>10 - 24 Employees</c:v>
                </c:pt>
              </c:strCache>
            </c:strRef>
          </c:tx>
          <c:spPr>
            <a:ln w="28575" cap="rnd">
              <a:solidFill>
                <a:schemeClr val="accent2"/>
              </a:solidFill>
              <a:round/>
            </a:ln>
            <a:effectLst/>
          </c:spPr>
          <c:marker>
            <c:symbol val="none"/>
          </c:marker>
          <c:cat>
            <c:strRef>
              <c:f>Sheet1!$B$4:$D$4</c:f>
              <c:strCache>
                <c:ptCount val="3"/>
                <c:pt idx="0">
                  <c:v>2018 Survey</c:v>
                </c:pt>
                <c:pt idx="1">
                  <c:v>2019 Survey</c:v>
                </c:pt>
                <c:pt idx="2">
                  <c:v>2020 Survey</c:v>
                </c:pt>
              </c:strCache>
            </c:strRef>
          </c:cat>
          <c:val>
            <c:numRef>
              <c:f>Sheet1!$B$6:$D$6</c:f>
              <c:numCache>
                <c:formatCode>0.0</c:formatCode>
                <c:ptCount val="3"/>
                <c:pt idx="0">
                  <c:v>63.6</c:v>
                </c:pt>
                <c:pt idx="1">
                  <c:v>58.3</c:v>
                </c:pt>
                <c:pt idx="2">
                  <c:v>52.6</c:v>
                </c:pt>
              </c:numCache>
            </c:numRef>
          </c:val>
          <c:smooth val="0"/>
          <c:extLst>
            <c:ext xmlns:c16="http://schemas.microsoft.com/office/drawing/2014/chart" uri="{C3380CC4-5D6E-409C-BE32-E72D297353CC}">
              <c16:uniqueId val="{00000001-72D8-4993-A2B2-6C56661EB70A}"/>
            </c:ext>
          </c:extLst>
        </c:ser>
        <c:ser>
          <c:idx val="2"/>
          <c:order val="2"/>
          <c:tx>
            <c:strRef>
              <c:f>Sheet1!$A$7</c:f>
              <c:strCache>
                <c:ptCount val="1"/>
                <c:pt idx="0">
                  <c:v>25 - 99 Employees</c:v>
                </c:pt>
              </c:strCache>
            </c:strRef>
          </c:tx>
          <c:spPr>
            <a:ln w="28575" cap="rnd">
              <a:solidFill>
                <a:schemeClr val="accent3"/>
              </a:solidFill>
              <a:round/>
            </a:ln>
            <a:effectLst/>
          </c:spPr>
          <c:marker>
            <c:symbol val="none"/>
          </c:marker>
          <c:cat>
            <c:strRef>
              <c:f>Sheet1!$B$4:$D$4</c:f>
              <c:strCache>
                <c:ptCount val="3"/>
                <c:pt idx="0">
                  <c:v>2018 Survey</c:v>
                </c:pt>
                <c:pt idx="1">
                  <c:v>2019 Survey</c:v>
                </c:pt>
                <c:pt idx="2">
                  <c:v>2020 Survey</c:v>
                </c:pt>
              </c:strCache>
            </c:strRef>
          </c:cat>
          <c:val>
            <c:numRef>
              <c:f>Sheet1!$B$7:$D$7</c:f>
              <c:numCache>
                <c:formatCode>0.0</c:formatCode>
                <c:ptCount val="3"/>
                <c:pt idx="0">
                  <c:v>68</c:v>
                </c:pt>
                <c:pt idx="1">
                  <c:v>64.2</c:v>
                </c:pt>
                <c:pt idx="2">
                  <c:v>57.4</c:v>
                </c:pt>
              </c:numCache>
            </c:numRef>
          </c:val>
          <c:smooth val="0"/>
          <c:extLst>
            <c:ext xmlns:c16="http://schemas.microsoft.com/office/drawing/2014/chart" uri="{C3380CC4-5D6E-409C-BE32-E72D297353CC}">
              <c16:uniqueId val="{00000002-72D8-4993-A2B2-6C56661EB70A}"/>
            </c:ext>
          </c:extLst>
        </c:ser>
        <c:ser>
          <c:idx val="3"/>
          <c:order val="3"/>
          <c:tx>
            <c:strRef>
              <c:f>Sheet1!$A$8</c:f>
              <c:strCache>
                <c:ptCount val="1"/>
                <c:pt idx="0">
                  <c:v>100 - 999 Employees</c:v>
                </c:pt>
              </c:strCache>
            </c:strRef>
          </c:tx>
          <c:spPr>
            <a:ln w="28575" cap="rnd">
              <a:solidFill>
                <a:schemeClr val="accent4"/>
              </a:solidFill>
              <a:round/>
            </a:ln>
            <a:effectLst/>
          </c:spPr>
          <c:marker>
            <c:symbol val="none"/>
          </c:marker>
          <c:cat>
            <c:strRef>
              <c:f>Sheet1!$B$4:$D$4</c:f>
              <c:strCache>
                <c:ptCount val="3"/>
                <c:pt idx="0">
                  <c:v>2018 Survey</c:v>
                </c:pt>
                <c:pt idx="1">
                  <c:v>2019 Survey</c:v>
                </c:pt>
                <c:pt idx="2">
                  <c:v>2020 Survey</c:v>
                </c:pt>
              </c:strCache>
            </c:strRef>
          </c:cat>
          <c:val>
            <c:numRef>
              <c:f>Sheet1!$B$8:$D$8</c:f>
              <c:numCache>
                <c:formatCode>0.0</c:formatCode>
                <c:ptCount val="3"/>
                <c:pt idx="0">
                  <c:v>66.7</c:v>
                </c:pt>
                <c:pt idx="1">
                  <c:v>60.9</c:v>
                </c:pt>
                <c:pt idx="2">
                  <c:v>58.8</c:v>
                </c:pt>
              </c:numCache>
            </c:numRef>
          </c:val>
          <c:smooth val="0"/>
          <c:extLst>
            <c:ext xmlns:c16="http://schemas.microsoft.com/office/drawing/2014/chart" uri="{C3380CC4-5D6E-409C-BE32-E72D297353CC}">
              <c16:uniqueId val="{00000003-72D8-4993-A2B2-6C56661EB70A}"/>
            </c:ext>
          </c:extLst>
        </c:ser>
        <c:ser>
          <c:idx val="4"/>
          <c:order val="4"/>
          <c:tx>
            <c:strRef>
              <c:f>Sheet1!$A$9</c:f>
              <c:strCache>
                <c:ptCount val="1"/>
                <c:pt idx="0">
                  <c:v>1000 + Employees</c:v>
                </c:pt>
              </c:strCache>
            </c:strRef>
          </c:tx>
          <c:spPr>
            <a:ln w="28575" cap="rnd">
              <a:solidFill>
                <a:schemeClr val="accent5"/>
              </a:solidFill>
              <a:round/>
            </a:ln>
            <a:effectLst/>
          </c:spPr>
          <c:marker>
            <c:symbol val="none"/>
          </c:marker>
          <c:cat>
            <c:strRef>
              <c:f>Sheet1!$B$4:$D$4</c:f>
              <c:strCache>
                <c:ptCount val="3"/>
                <c:pt idx="0">
                  <c:v>2018 Survey</c:v>
                </c:pt>
                <c:pt idx="1">
                  <c:v>2019 Survey</c:v>
                </c:pt>
                <c:pt idx="2">
                  <c:v>2020 Survey</c:v>
                </c:pt>
              </c:strCache>
            </c:strRef>
          </c:cat>
          <c:val>
            <c:numRef>
              <c:f>Sheet1!$B$9:$D$9</c:f>
              <c:numCache>
                <c:formatCode>0.0</c:formatCode>
                <c:ptCount val="3"/>
                <c:pt idx="0">
                  <c:v>62.3</c:v>
                </c:pt>
                <c:pt idx="1">
                  <c:v>50.4</c:v>
                </c:pt>
                <c:pt idx="2">
                  <c:v>53.3</c:v>
                </c:pt>
              </c:numCache>
            </c:numRef>
          </c:val>
          <c:smooth val="0"/>
          <c:extLst>
            <c:ext xmlns:c16="http://schemas.microsoft.com/office/drawing/2014/chart" uri="{C3380CC4-5D6E-409C-BE32-E72D297353CC}">
              <c16:uniqueId val="{00000004-72D8-4993-A2B2-6C56661EB70A}"/>
            </c:ext>
          </c:extLst>
        </c:ser>
        <c:dLbls>
          <c:showLegendKey val="0"/>
          <c:showVal val="0"/>
          <c:showCatName val="0"/>
          <c:showSerName val="0"/>
          <c:showPercent val="0"/>
          <c:showBubbleSize val="0"/>
        </c:dLbls>
        <c:smooth val="0"/>
        <c:axId val="801939616"/>
        <c:axId val="801943224"/>
      </c:lineChart>
      <c:catAx>
        <c:axId val="801939616"/>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a:t>Survey</a:t>
                </a:r>
                <a:r>
                  <a:rPr lang="en-US" sz="1400" b="1" baseline="0"/>
                  <a:t> Year</a:t>
                </a:r>
                <a:endParaRPr lang="en-US" sz="1400" b="1"/>
              </a:p>
            </c:rich>
          </c:tx>
          <c:layout>
            <c:manualLayout>
              <c:xMode val="edge"/>
              <c:yMode val="edge"/>
              <c:x val="0.50164005540974055"/>
              <c:y val="0.94729796251605858"/>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1943224"/>
        <c:crosses val="autoZero"/>
        <c:auto val="1"/>
        <c:lblAlgn val="ctr"/>
        <c:lblOffset val="100"/>
        <c:noMultiLvlLbl val="0"/>
      </c:catAx>
      <c:valAx>
        <c:axId val="8019432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dirty="0"/>
                  <a:t>Response</a:t>
                </a:r>
                <a:r>
                  <a:rPr lang="en-US" sz="1400" b="1" baseline="0" dirty="0"/>
                  <a:t> Rate (%)</a:t>
                </a:r>
                <a:r>
                  <a:rPr lang="en-US" sz="1400" b="1" dirty="0"/>
                  <a:t> </a:t>
                </a:r>
              </a:p>
            </c:rich>
          </c:tx>
          <c:layout>
            <c:manualLayout>
              <c:xMode val="edge"/>
              <c:yMode val="edge"/>
              <c:x val="8.6419753086419748E-2"/>
              <c:y val="0.17781144034982169"/>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80193961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083722173617187"/>
          <c:y val="8.9540521992893432E-2"/>
          <c:w val="0.81694055604160587"/>
          <c:h val="0.69320599686873197"/>
        </c:manualLayout>
      </c:layout>
      <c:lineChart>
        <c:grouping val="standard"/>
        <c:varyColors val="0"/>
        <c:ser>
          <c:idx val="0"/>
          <c:order val="0"/>
          <c:tx>
            <c:strRef>
              <c:f>Sheet4!$B$1</c:f>
              <c:strCache>
                <c:ptCount val="1"/>
                <c:pt idx="0">
                  <c:v>Web</c:v>
                </c:pt>
              </c:strCache>
            </c:strRef>
          </c:tx>
          <c:spPr>
            <a:ln w="28575" cap="rnd">
              <a:solidFill>
                <a:schemeClr val="accent1"/>
              </a:solidFill>
              <a:round/>
            </a:ln>
            <a:effectLst/>
          </c:spPr>
          <c:marker>
            <c:symbol val="none"/>
          </c:marker>
          <c:cat>
            <c:numRef>
              <c:f>Sheet4!$A$2:$A$13</c:f>
              <c:numCache>
                <c:formatCode>General</c:formatCode>
                <c:ptCount val="12"/>
                <c:pt idx="0">
                  <c:v>2009</c:v>
                </c:pt>
                <c:pt idx="1">
                  <c:v>2010</c:v>
                </c:pt>
                <c:pt idx="2">
                  <c:v>2011</c:v>
                </c:pt>
                <c:pt idx="3">
                  <c:v>2012</c:v>
                </c:pt>
                <c:pt idx="4">
                  <c:v>2013</c:v>
                </c:pt>
                <c:pt idx="5">
                  <c:v>2014</c:v>
                </c:pt>
                <c:pt idx="6">
                  <c:v>2015</c:v>
                </c:pt>
                <c:pt idx="7">
                  <c:v>2016</c:v>
                </c:pt>
                <c:pt idx="8">
                  <c:v>2017</c:v>
                </c:pt>
                <c:pt idx="9">
                  <c:v>2018</c:v>
                </c:pt>
                <c:pt idx="10">
                  <c:v>2019</c:v>
                </c:pt>
                <c:pt idx="11">
                  <c:v>2020</c:v>
                </c:pt>
              </c:numCache>
            </c:numRef>
          </c:cat>
          <c:val>
            <c:numRef>
              <c:f>Sheet4!$B$2:$B$13</c:f>
              <c:numCache>
                <c:formatCode>0</c:formatCode>
                <c:ptCount val="12"/>
                <c:pt idx="0">
                  <c:v>11.9</c:v>
                </c:pt>
                <c:pt idx="1">
                  <c:v>13.7</c:v>
                </c:pt>
                <c:pt idx="2">
                  <c:v>17.399999999999999</c:v>
                </c:pt>
                <c:pt idx="3">
                  <c:v>19.8</c:v>
                </c:pt>
                <c:pt idx="4">
                  <c:v>22.7</c:v>
                </c:pt>
                <c:pt idx="5">
                  <c:v>20.8</c:v>
                </c:pt>
                <c:pt idx="6">
                  <c:v>23.9</c:v>
                </c:pt>
                <c:pt idx="7">
                  <c:v>28.1</c:v>
                </c:pt>
                <c:pt idx="8">
                  <c:v>34.700000000000003</c:v>
                </c:pt>
                <c:pt idx="9">
                  <c:v>36</c:v>
                </c:pt>
                <c:pt idx="10">
                  <c:v>37.799999999999997</c:v>
                </c:pt>
                <c:pt idx="11">
                  <c:v>50</c:v>
                </c:pt>
              </c:numCache>
            </c:numRef>
          </c:val>
          <c:smooth val="0"/>
          <c:extLst>
            <c:ext xmlns:c16="http://schemas.microsoft.com/office/drawing/2014/chart" uri="{C3380CC4-5D6E-409C-BE32-E72D297353CC}">
              <c16:uniqueId val="{00000000-0482-4CFB-971B-13D7EE942C22}"/>
            </c:ext>
          </c:extLst>
        </c:ser>
        <c:ser>
          <c:idx val="1"/>
          <c:order val="1"/>
          <c:tx>
            <c:strRef>
              <c:f>Sheet4!$C$1</c:f>
              <c:strCache>
                <c:ptCount val="1"/>
                <c:pt idx="0">
                  <c:v>Mail</c:v>
                </c:pt>
              </c:strCache>
            </c:strRef>
          </c:tx>
          <c:spPr>
            <a:ln w="28575" cap="rnd">
              <a:solidFill>
                <a:schemeClr val="accent2"/>
              </a:solidFill>
              <a:round/>
            </a:ln>
            <a:effectLst/>
          </c:spPr>
          <c:marker>
            <c:symbol val="none"/>
          </c:marker>
          <c:cat>
            <c:numRef>
              <c:f>Sheet4!$A$2:$A$13</c:f>
              <c:numCache>
                <c:formatCode>General</c:formatCode>
                <c:ptCount val="12"/>
                <c:pt idx="0">
                  <c:v>2009</c:v>
                </c:pt>
                <c:pt idx="1">
                  <c:v>2010</c:v>
                </c:pt>
                <c:pt idx="2">
                  <c:v>2011</c:v>
                </c:pt>
                <c:pt idx="3">
                  <c:v>2012</c:v>
                </c:pt>
                <c:pt idx="4">
                  <c:v>2013</c:v>
                </c:pt>
                <c:pt idx="5">
                  <c:v>2014</c:v>
                </c:pt>
                <c:pt idx="6">
                  <c:v>2015</c:v>
                </c:pt>
                <c:pt idx="7">
                  <c:v>2016</c:v>
                </c:pt>
                <c:pt idx="8">
                  <c:v>2017</c:v>
                </c:pt>
                <c:pt idx="9">
                  <c:v>2018</c:v>
                </c:pt>
                <c:pt idx="10">
                  <c:v>2019</c:v>
                </c:pt>
                <c:pt idx="11">
                  <c:v>2020</c:v>
                </c:pt>
              </c:numCache>
            </c:numRef>
          </c:cat>
          <c:val>
            <c:numRef>
              <c:f>Sheet4!$C$2:$C$13</c:f>
              <c:numCache>
                <c:formatCode>0</c:formatCode>
                <c:ptCount val="12"/>
                <c:pt idx="0">
                  <c:v>46.2</c:v>
                </c:pt>
                <c:pt idx="1">
                  <c:v>43.6</c:v>
                </c:pt>
                <c:pt idx="2">
                  <c:v>38.4</c:v>
                </c:pt>
                <c:pt idx="3">
                  <c:v>37</c:v>
                </c:pt>
                <c:pt idx="4">
                  <c:v>38.9</c:v>
                </c:pt>
                <c:pt idx="5">
                  <c:v>38.700000000000003</c:v>
                </c:pt>
                <c:pt idx="6">
                  <c:v>35.700000000000003</c:v>
                </c:pt>
                <c:pt idx="7">
                  <c:v>31.6</c:v>
                </c:pt>
                <c:pt idx="8">
                  <c:v>26.9</c:v>
                </c:pt>
                <c:pt idx="9">
                  <c:v>23.9</c:v>
                </c:pt>
                <c:pt idx="10">
                  <c:v>23.7</c:v>
                </c:pt>
                <c:pt idx="11">
                  <c:v>10</c:v>
                </c:pt>
              </c:numCache>
            </c:numRef>
          </c:val>
          <c:smooth val="0"/>
          <c:extLst>
            <c:ext xmlns:c16="http://schemas.microsoft.com/office/drawing/2014/chart" uri="{C3380CC4-5D6E-409C-BE32-E72D297353CC}">
              <c16:uniqueId val="{00000001-0482-4CFB-971B-13D7EE942C22}"/>
            </c:ext>
          </c:extLst>
        </c:ser>
        <c:ser>
          <c:idx val="2"/>
          <c:order val="2"/>
          <c:tx>
            <c:strRef>
              <c:f>Sheet4!$D$1</c:f>
              <c:strCache>
                <c:ptCount val="1"/>
                <c:pt idx="0">
                  <c:v>TFU</c:v>
                </c:pt>
              </c:strCache>
            </c:strRef>
          </c:tx>
          <c:spPr>
            <a:ln w="28575" cap="rnd">
              <a:solidFill>
                <a:schemeClr val="accent3"/>
              </a:solidFill>
              <a:round/>
            </a:ln>
            <a:effectLst/>
          </c:spPr>
          <c:marker>
            <c:symbol val="none"/>
          </c:marker>
          <c:cat>
            <c:numRef>
              <c:f>Sheet4!$A$2:$A$13</c:f>
              <c:numCache>
                <c:formatCode>General</c:formatCode>
                <c:ptCount val="12"/>
                <c:pt idx="0">
                  <c:v>2009</c:v>
                </c:pt>
                <c:pt idx="1">
                  <c:v>2010</c:v>
                </c:pt>
                <c:pt idx="2">
                  <c:v>2011</c:v>
                </c:pt>
                <c:pt idx="3">
                  <c:v>2012</c:v>
                </c:pt>
                <c:pt idx="4">
                  <c:v>2013</c:v>
                </c:pt>
                <c:pt idx="5">
                  <c:v>2014</c:v>
                </c:pt>
                <c:pt idx="6">
                  <c:v>2015</c:v>
                </c:pt>
                <c:pt idx="7">
                  <c:v>2016</c:v>
                </c:pt>
                <c:pt idx="8">
                  <c:v>2017</c:v>
                </c:pt>
                <c:pt idx="9">
                  <c:v>2018</c:v>
                </c:pt>
                <c:pt idx="10">
                  <c:v>2019</c:v>
                </c:pt>
                <c:pt idx="11">
                  <c:v>2020</c:v>
                </c:pt>
              </c:numCache>
            </c:numRef>
          </c:cat>
          <c:val>
            <c:numRef>
              <c:f>Sheet4!$D$2:$D$13</c:f>
              <c:numCache>
                <c:formatCode>0</c:formatCode>
                <c:ptCount val="12"/>
                <c:pt idx="0">
                  <c:v>41.9</c:v>
                </c:pt>
                <c:pt idx="1">
                  <c:v>42.7</c:v>
                </c:pt>
                <c:pt idx="2">
                  <c:v>44.2</c:v>
                </c:pt>
                <c:pt idx="3">
                  <c:v>43.1</c:v>
                </c:pt>
                <c:pt idx="4">
                  <c:v>38.4</c:v>
                </c:pt>
                <c:pt idx="5">
                  <c:v>40.5</c:v>
                </c:pt>
                <c:pt idx="6">
                  <c:v>40.4</c:v>
                </c:pt>
                <c:pt idx="7">
                  <c:v>40.200000000000003</c:v>
                </c:pt>
                <c:pt idx="8">
                  <c:v>38.5</c:v>
                </c:pt>
                <c:pt idx="9">
                  <c:v>40.1</c:v>
                </c:pt>
                <c:pt idx="10">
                  <c:v>38.5</c:v>
                </c:pt>
                <c:pt idx="11">
                  <c:v>40</c:v>
                </c:pt>
              </c:numCache>
            </c:numRef>
          </c:val>
          <c:smooth val="0"/>
          <c:extLst>
            <c:ext xmlns:c16="http://schemas.microsoft.com/office/drawing/2014/chart" uri="{C3380CC4-5D6E-409C-BE32-E72D297353CC}">
              <c16:uniqueId val="{00000002-0482-4CFB-971B-13D7EE942C22}"/>
            </c:ext>
          </c:extLst>
        </c:ser>
        <c:dLbls>
          <c:showLegendKey val="0"/>
          <c:showVal val="0"/>
          <c:showCatName val="0"/>
          <c:showSerName val="0"/>
          <c:showPercent val="0"/>
          <c:showBubbleSize val="0"/>
        </c:dLbls>
        <c:smooth val="0"/>
        <c:axId val="211046568"/>
        <c:axId val="211042960"/>
      </c:lineChart>
      <c:catAx>
        <c:axId val="211046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11042960"/>
        <c:crosses val="autoZero"/>
        <c:auto val="1"/>
        <c:lblAlgn val="ctr"/>
        <c:lblOffset val="100"/>
        <c:noMultiLvlLbl val="0"/>
      </c:catAx>
      <c:valAx>
        <c:axId val="211042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1600" b="1" dirty="0"/>
                  <a:t>Response Percentage</a:t>
                </a:r>
              </a:p>
            </c:rich>
          </c:tx>
          <c:layout>
            <c:manualLayout>
              <c:xMode val="edge"/>
              <c:yMode val="edge"/>
              <c:x val="8.9506172839506175E-3"/>
              <c:y val="0.23636225587130844"/>
            </c:manualLayout>
          </c:layout>
          <c:overlay val="0"/>
          <c:spPr>
            <a:noFill/>
            <a:ln>
              <a:noFill/>
            </a:ln>
            <a:effectLst/>
          </c:spPr>
          <c:txPr>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11046568"/>
        <c:crosses val="autoZero"/>
        <c:crossBetween val="between"/>
      </c:valAx>
      <c:spPr>
        <a:noFill/>
        <a:ln>
          <a:noFill/>
        </a:ln>
        <a:effectLst/>
      </c:spPr>
    </c:plotArea>
    <c:legend>
      <c:legendPos val="b"/>
      <c:layout>
        <c:manualLayout>
          <c:xMode val="edge"/>
          <c:yMode val="edge"/>
          <c:x val="0.3276185962865753"/>
          <c:y val="0.89912442923736424"/>
          <c:w val="0.34321947603771752"/>
          <c:h val="8.4039371077353278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2019</a:t>
            </a:r>
          </a:p>
        </c:rich>
      </c:tx>
      <c:layout>
        <c:manualLayout>
          <c:xMode val="edge"/>
          <c:yMode val="edge"/>
          <c:x val="0.43531446540880503"/>
          <c:y val="1.6129032258064516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132474939813937"/>
          <c:y val="0.1953690512650787"/>
          <c:w val="0.80408392919828786"/>
          <c:h val="0.61867119809521931"/>
        </c:manualLayout>
      </c:layout>
      <c:barChart>
        <c:barDir val="col"/>
        <c:grouping val="clustered"/>
        <c:varyColors val="0"/>
        <c:ser>
          <c:idx val="0"/>
          <c:order val="0"/>
          <c:tx>
            <c:strRef>
              <c:f>Sheet6!$B$5</c:f>
              <c:strCache>
                <c:ptCount val="1"/>
                <c:pt idx="0">
                  <c:v>Web</c:v>
                </c:pt>
              </c:strCache>
            </c:strRef>
          </c:tx>
          <c:spPr>
            <a:solidFill>
              <a:schemeClr val="accent1"/>
            </a:solidFill>
            <a:ln>
              <a:noFill/>
            </a:ln>
            <a:effectLst/>
          </c:spPr>
          <c:invertIfNegative val="0"/>
          <c:cat>
            <c:strRef>
              <c:f>Sheet6!$C$4:$G$4</c:f>
              <c:strCache>
                <c:ptCount val="5"/>
                <c:pt idx="0">
                  <c:v>1 - 10</c:v>
                </c:pt>
                <c:pt idx="1">
                  <c:v>11 - 50</c:v>
                </c:pt>
                <c:pt idx="2">
                  <c:v>51 - 100</c:v>
                </c:pt>
                <c:pt idx="3">
                  <c:v>101 - 250</c:v>
                </c:pt>
                <c:pt idx="4">
                  <c:v>&gt; 250</c:v>
                </c:pt>
              </c:strCache>
            </c:strRef>
          </c:cat>
          <c:val>
            <c:numRef>
              <c:f>Sheet6!$C$5:$G$5</c:f>
              <c:numCache>
                <c:formatCode>0.0</c:formatCode>
                <c:ptCount val="5"/>
                <c:pt idx="0">
                  <c:v>32.200000000000003</c:v>
                </c:pt>
                <c:pt idx="1">
                  <c:v>41.7</c:v>
                </c:pt>
                <c:pt idx="2">
                  <c:v>45.6</c:v>
                </c:pt>
                <c:pt idx="3">
                  <c:v>45.7</c:v>
                </c:pt>
                <c:pt idx="4">
                  <c:v>35.4</c:v>
                </c:pt>
              </c:numCache>
            </c:numRef>
          </c:val>
          <c:extLst>
            <c:ext xmlns:c16="http://schemas.microsoft.com/office/drawing/2014/chart" uri="{C3380CC4-5D6E-409C-BE32-E72D297353CC}">
              <c16:uniqueId val="{00000000-3C4C-47CA-87C1-F1444F0D83C8}"/>
            </c:ext>
          </c:extLst>
        </c:ser>
        <c:ser>
          <c:idx val="1"/>
          <c:order val="1"/>
          <c:tx>
            <c:strRef>
              <c:f>Sheet6!$B$6</c:f>
              <c:strCache>
                <c:ptCount val="1"/>
                <c:pt idx="0">
                  <c:v>Mail</c:v>
                </c:pt>
              </c:strCache>
            </c:strRef>
          </c:tx>
          <c:spPr>
            <a:solidFill>
              <a:schemeClr val="accent2"/>
            </a:solidFill>
            <a:ln>
              <a:noFill/>
            </a:ln>
            <a:effectLst/>
          </c:spPr>
          <c:invertIfNegative val="0"/>
          <c:cat>
            <c:strRef>
              <c:f>Sheet6!$C$4:$G$4</c:f>
              <c:strCache>
                <c:ptCount val="5"/>
                <c:pt idx="0">
                  <c:v>1 - 10</c:v>
                </c:pt>
                <c:pt idx="1">
                  <c:v>11 - 50</c:v>
                </c:pt>
                <c:pt idx="2">
                  <c:v>51 - 100</c:v>
                </c:pt>
                <c:pt idx="3">
                  <c:v>101 - 250</c:v>
                </c:pt>
                <c:pt idx="4">
                  <c:v>&gt; 250</c:v>
                </c:pt>
              </c:strCache>
            </c:strRef>
          </c:cat>
          <c:val>
            <c:numRef>
              <c:f>Sheet6!$C$6:$G$6</c:f>
              <c:numCache>
                <c:formatCode>0.0</c:formatCode>
                <c:ptCount val="5"/>
                <c:pt idx="0">
                  <c:v>42</c:v>
                </c:pt>
                <c:pt idx="1">
                  <c:v>32.200000000000003</c:v>
                </c:pt>
                <c:pt idx="2">
                  <c:v>25.2</c:v>
                </c:pt>
                <c:pt idx="3">
                  <c:v>22.7</c:v>
                </c:pt>
                <c:pt idx="4">
                  <c:v>13.8</c:v>
                </c:pt>
              </c:numCache>
            </c:numRef>
          </c:val>
          <c:extLst>
            <c:ext xmlns:c16="http://schemas.microsoft.com/office/drawing/2014/chart" uri="{C3380CC4-5D6E-409C-BE32-E72D297353CC}">
              <c16:uniqueId val="{00000001-3C4C-47CA-87C1-F1444F0D83C8}"/>
            </c:ext>
          </c:extLst>
        </c:ser>
        <c:ser>
          <c:idx val="2"/>
          <c:order val="2"/>
          <c:tx>
            <c:strRef>
              <c:f>Sheet6!$B$7</c:f>
              <c:strCache>
                <c:ptCount val="1"/>
                <c:pt idx="0">
                  <c:v>TFU</c:v>
                </c:pt>
              </c:strCache>
            </c:strRef>
          </c:tx>
          <c:spPr>
            <a:solidFill>
              <a:schemeClr val="accent3"/>
            </a:solidFill>
            <a:ln>
              <a:noFill/>
            </a:ln>
            <a:effectLst/>
          </c:spPr>
          <c:invertIfNegative val="0"/>
          <c:cat>
            <c:strRef>
              <c:f>Sheet6!$C$4:$G$4</c:f>
              <c:strCache>
                <c:ptCount val="5"/>
                <c:pt idx="0">
                  <c:v>1 - 10</c:v>
                </c:pt>
                <c:pt idx="1">
                  <c:v>11 - 50</c:v>
                </c:pt>
                <c:pt idx="2">
                  <c:v>51 - 100</c:v>
                </c:pt>
                <c:pt idx="3">
                  <c:v>101 - 250</c:v>
                </c:pt>
                <c:pt idx="4">
                  <c:v>&gt; 250</c:v>
                </c:pt>
              </c:strCache>
            </c:strRef>
          </c:cat>
          <c:val>
            <c:numRef>
              <c:f>Sheet6!$C$7:$G$7</c:f>
              <c:numCache>
                <c:formatCode>0.0</c:formatCode>
                <c:ptCount val="5"/>
                <c:pt idx="0">
                  <c:v>25.8</c:v>
                </c:pt>
                <c:pt idx="1">
                  <c:v>26.1</c:v>
                </c:pt>
                <c:pt idx="2">
                  <c:v>29.2</c:v>
                </c:pt>
                <c:pt idx="3">
                  <c:v>31.6</c:v>
                </c:pt>
                <c:pt idx="4">
                  <c:v>50.8</c:v>
                </c:pt>
              </c:numCache>
            </c:numRef>
          </c:val>
          <c:extLst>
            <c:ext xmlns:c16="http://schemas.microsoft.com/office/drawing/2014/chart" uri="{C3380CC4-5D6E-409C-BE32-E72D297353CC}">
              <c16:uniqueId val="{00000002-3C4C-47CA-87C1-F1444F0D83C8}"/>
            </c:ext>
          </c:extLst>
        </c:ser>
        <c:dLbls>
          <c:showLegendKey val="0"/>
          <c:showVal val="0"/>
          <c:showCatName val="0"/>
          <c:showSerName val="0"/>
          <c:showPercent val="0"/>
          <c:showBubbleSize val="0"/>
        </c:dLbls>
        <c:gapWidth val="219"/>
        <c:overlap val="-27"/>
        <c:axId val="786280992"/>
        <c:axId val="786280664"/>
      </c:barChart>
      <c:catAx>
        <c:axId val="7862809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dirty="0"/>
                  <a:t>Firm Size</a:t>
                </a:r>
              </a:p>
            </c:rich>
          </c:tx>
          <c:layout>
            <c:manualLayout>
              <c:xMode val="edge"/>
              <c:yMode val="edge"/>
              <c:x val="0.45660377358490567"/>
              <c:y val="0.8717064977919165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786280664"/>
        <c:crosses val="autoZero"/>
        <c:auto val="1"/>
        <c:lblAlgn val="ctr"/>
        <c:lblOffset val="100"/>
        <c:noMultiLvlLbl val="0"/>
      </c:catAx>
      <c:valAx>
        <c:axId val="7862806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dirty="0"/>
                  <a:t>Response Percentage</a:t>
                </a:r>
              </a:p>
            </c:rich>
          </c:tx>
          <c:layout>
            <c:manualLayout>
              <c:xMode val="edge"/>
              <c:yMode val="edge"/>
              <c:x val="0"/>
              <c:y val="0.3353947381420484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786280992"/>
        <c:crosses val="autoZero"/>
        <c:crossBetween val="between"/>
      </c:valAx>
      <c:spPr>
        <a:noFill/>
        <a:ln>
          <a:noFill/>
        </a:ln>
        <a:effectLst/>
      </c:spPr>
    </c:plotArea>
    <c:legend>
      <c:legendPos val="b"/>
      <c:layout>
        <c:manualLayout>
          <c:xMode val="edge"/>
          <c:yMode val="edge"/>
          <c:x val="0.34973530431337591"/>
          <c:y val="0.94491962971378896"/>
          <c:w val="0.42631555489526068"/>
          <c:h val="5.5080370286211086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2020</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823297823066233"/>
          <c:y val="9.1386399786601319E-2"/>
          <c:w val="0.88062323091966443"/>
          <c:h val="0.71690710242148215"/>
        </c:manualLayout>
      </c:layout>
      <c:barChart>
        <c:barDir val="col"/>
        <c:grouping val="clustered"/>
        <c:varyColors val="0"/>
        <c:ser>
          <c:idx val="0"/>
          <c:order val="0"/>
          <c:tx>
            <c:strRef>
              <c:f>Sheet6!$B$8</c:f>
              <c:strCache>
                <c:ptCount val="1"/>
                <c:pt idx="0">
                  <c:v>Web</c:v>
                </c:pt>
              </c:strCache>
            </c:strRef>
          </c:tx>
          <c:spPr>
            <a:solidFill>
              <a:schemeClr val="accent1"/>
            </a:solidFill>
            <a:ln>
              <a:noFill/>
            </a:ln>
            <a:effectLst/>
          </c:spPr>
          <c:invertIfNegative val="0"/>
          <c:cat>
            <c:strRef>
              <c:f>Sheet6!$C$4:$G$4</c:f>
              <c:strCache>
                <c:ptCount val="5"/>
                <c:pt idx="0">
                  <c:v>1 - 10</c:v>
                </c:pt>
                <c:pt idx="1">
                  <c:v>11 - 50</c:v>
                </c:pt>
                <c:pt idx="2">
                  <c:v>51 - 100</c:v>
                </c:pt>
                <c:pt idx="3">
                  <c:v>101 - 250</c:v>
                </c:pt>
                <c:pt idx="4">
                  <c:v>&gt; 250</c:v>
                </c:pt>
              </c:strCache>
            </c:strRef>
          </c:cat>
          <c:val>
            <c:numRef>
              <c:f>Sheet6!$C$8:$G$8</c:f>
              <c:numCache>
                <c:formatCode>0.0</c:formatCode>
                <c:ptCount val="5"/>
                <c:pt idx="0">
                  <c:v>48.3</c:v>
                </c:pt>
                <c:pt idx="1">
                  <c:v>59.3</c:v>
                </c:pt>
                <c:pt idx="2">
                  <c:v>62.8</c:v>
                </c:pt>
                <c:pt idx="3">
                  <c:v>65</c:v>
                </c:pt>
                <c:pt idx="4">
                  <c:v>42.5</c:v>
                </c:pt>
              </c:numCache>
            </c:numRef>
          </c:val>
          <c:extLst>
            <c:ext xmlns:c16="http://schemas.microsoft.com/office/drawing/2014/chart" uri="{C3380CC4-5D6E-409C-BE32-E72D297353CC}">
              <c16:uniqueId val="{00000000-EC08-4284-AF49-1E1C5E829089}"/>
            </c:ext>
          </c:extLst>
        </c:ser>
        <c:ser>
          <c:idx val="1"/>
          <c:order val="1"/>
          <c:tx>
            <c:strRef>
              <c:f>Sheet6!$B$9</c:f>
              <c:strCache>
                <c:ptCount val="1"/>
                <c:pt idx="0">
                  <c:v>Mail</c:v>
                </c:pt>
              </c:strCache>
            </c:strRef>
          </c:tx>
          <c:spPr>
            <a:solidFill>
              <a:schemeClr val="accent2"/>
            </a:solidFill>
            <a:ln>
              <a:noFill/>
            </a:ln>
            <a:effectLst/>
          </c:spPr>
          <c:invertIfNegative val="0"/>
          <c:cat>
            <c:strRef>
              <c:f>Sheet6!$C$4:$G$4</c:f>
              <c:strCache>
                <c:ptCount val="5"/>
                <c:pt idx="0">
                  <c:v>1 - 10</c:v>
                </c:pt>
                <c:pt idx="1">
                  <c:v>11 - 50</c:v>
                </c:pt>
                <c:pt idx="2">
                  <c:v>51 - 100</c:v>
                </c:pt>
                <c:pt idx="3">
                  <c:v>101 - 250</c:v>
                </c:pt>
                <c:pt idx="4">
                  <c:v>&gt; 250</c:v>
                </c:pt>
              </c:strCache>
            </c:strRef>
          </c:cat>
          <c:val>
            <c:numRef>
              <c:f>Sheet6!$C$9:$G$9</c:f>
              <c:numCache>
                <c:formatCode>0.0</c:formatCode>
                <c:ptCount val="5"/>
                <c:pt idx="0">
                  <c:v>20.100000000000001</c:v>
                </c:pt>
                <c:pt idx="1">
                  <c:v>13.9</c:v>
                </c:pt>
                <c:pt idx="2">
                  <c:v>11.1</c:v>
                </c:pt>
                <c:pt idx="3">
                  <c:v>7.5</c:v>
                </c:pt>
                <c:pt idx="4">
                  <c:v>5.5</c:v>
                </c:pt>
              </c:numCache>
            </c:numRef>
          </c:val>
          <c:extLst>
            <c:ext xmlns:c16="http://schemas.microsoft.com/office/drawing/2014/chart" uri="{C3380CC4-5D6E-409C-BE32-E72D297353CC}">
              <c16:uniqueId val="{00000001-EC08-4284-AF49-1E1C5E829089}"/>
            </c:ext>
          </c:extLst>
        </c:ser>
        <c:ser>
          <c:idx val="2"/>
          <c:order val="2"/>
          <c:tx>
            <c:strRef>
              <c:f>Sheet6!$B$10</c:f>
              <c:strCache>
                <c:ptCount val="1"/>
                <c:pt idx="0">
                  <c:v>TFU</c:v>
                </c:pt>
              </c:strCache>
            </c:strRef>
          </c:tx>
          <c:spPr>
            <a:solidFill>
              <a:schemeClr val="accent3"/>
            </a:solidFill>
            <a:ln>
              <a:noFill/>
            </a:ln>
            <a:effectLst/>
          </c:spPr>
          <c:invertIfNegative val="0"/>
          <c:cat>
            <c:strRef>
              <c:f>Sheet6!$C$4:$G$4</c:f>
              <c:strCache>
                <c:ptCount val="5"/>
                <c:pt idx="0">
                  <c:v>1 - 10</c:v>
                </c:pt>
                <c:pt idx="1">
                  <c:v>11 - 50</c:v>
                </c:pt>
                <c:pt idx="2">
                  <c:v>51 - 100</c:v>
                </c:pt>
                <c:pt idx="3">
                  <c:v>101 - 250</c:v>
                </c:pt>
                <c:pt idx="4">
                  <c:v>&gt; 250</c:v>
                </c:pt>
              </c:strCache>
            </c:strRef>
          </c:cat>
          <c:val>
            <c:numRef>
              <c:f>Sheet6!$C$10:$G$10</c:f>
              <c:numCache>
                <c:formatCode>0.0</c:formatCode>
                <c:ptCount val="5"/>
                <c:pt idx="0">
                  <c:v>31.6</c:v>
                </c:pt>
                <c:pt idx="1">
                  <c:v>26.8</c:v>
                </c:pt>
                <c:pt idx="2">
                  <c:v>26.1</c:v>
                </c:pt>
                <c:pt idx="3">
                  <c:v>27.5</c:v>
                </c:pt>
                <c:pt idx="4">
                  <c:v>52</c:v>
                </c:pt>
              </c:numCache>
            </c:numRef>
          </c:val>
          <c:extLst>
            <c:ext xmlns:c16="http://schemas.microsoft.com/office/drawing/2014/chart" uri="{C3380CC4-5D6E-409C-BE32-E72D297353CC}">
              <c16:uniqueId val="{00000002-EC08-4284-AF49-1E1C5E829089}"/>
            </c:ext>
          </c:extLst>
        </c:ser>
        <c:dLbls>
          <c:showLegendKey val="0"/>
          <c:showVal val="0"/>
          <c:showCatName val="0"/>
          <c:showSerName val="0"/>
          <c:showPercent val="0"/>
          <c:showBubbleSize val="0"/>
        </c:dLbls>
        <c:gapWidth val="219"/>
        <c:overlap val="-27"/>
        <c:axId val="585521536"/>
        <c:axId val="585522520"/>
      </c:barChart>
      <c:catAx>
        <c:axId val="5855215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dirty="0"/>
                  <a:t>Firm Size</a:t>
                </a:r>
              </a:p>
            </c:rich>
          </c:tx>
          <c:layout>
            <c:manualLayout>
              <c:xMode val="edge"/>
              <c:yMode val="edge"/>
              <c:x val="0.44685322422932428"/>
              <c:y val="0.87097857121686639"/>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85522520"/>
        <c:crosses val="autoZero"/>
        <c:auto val="1"/>
        <c:lblAlgn val="ctr"/>
        <c:lblOffset val="100"/>
        <c:noMultiLvlLbl val="0"/>
      </c:catAx>
      <c:valAx>
        <c:axId val="58552252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85521536"/>
        <c:crosses val="autoZero"/>
        <c:crossBetween val="between"/>
      </c:valAx>
      <c:spPr>
        <a:noFill/>
        <a:ln>
          <a:noFill/>
        </a:ln>
        <a:effectLst/>
      </c:spPr>
    </c:plotArea>
    <c:legend>
      <c:legendPos val="b"/>
      <c:layout>
        <c:manualLayout>
          <c:xMode val="edge"/>
          <c:yMode val="edge"/>
          <c:x val="0.33403864958056712"/>
          <c:y val="0.94993845029095325"/>
          <c:w val="0.42669394266893101"/>
          <c:h val="4.0023908554717991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Firm Size:  1 - 10 Employees</a:t>
            </a:r>
          </a:p>
        </c:rich>
      </c:tx>
      <c:layout>
        <c:manualLayout>
          <c:xMode val="edge"/>
          <c:yMode val="edge"/>
          <c:x val="0.32931709925148245"/>
          <c:y val="0"/>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776246719160102"/>
          <c:y val="8.848039215686275E-2"/>
          <c:w val="0.75501531058617666"/>
          <c:h val="0.72044117647058814"/>
        </c:manualLayout>
      </c:layout>
      <c:barChart>
        <c:barDir val="col"/>
        <c:grouping val="clustered"/>
        <c:varyColors val="0"/>
        <c:ser>
          <c:idx val="0"/>
          <c:order val="0"/>
          <c:tx>
            <c:strRef>
              <c:f>Sheet6!$C$4</c:f>
              <c:strCache>
                <c:ptCount val="1"/>
                <c:pt idx="0">
                  <c:v>1 - 10</c:v>
                </c:pt>
              </c:strCache>
            </c:strRef>
          </c:tx>
          <c:spPr>
            <a:solidFill>
              <a:schemeClr val="accent1"/>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39FC-444D-A8E9-72AEF6A35604}"/>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3-39FC-444D-A8E9-72AEF6A35604}"/>
              </c:ext>
            </c:extLst>
          </c:dPt>
          <c:dPt>
            <c:idx val="4"/>
            <c:invertIfNegative val="0"/>
            <c:bubble3D val="0"/>
            <c:spPr>
              <a:solidFill>
                <a:schemeClr val="accent2"/>
              </a:solidFill>
              <a:ln>
                <a:noFill/>
              </a:ln>
              <a:effectLst/>
            </c:spPr>
            <c:extLst>
              <c:ext xmlns:c16="http://schemas.microsoft.com/office/drawing/2014/chart" uri="{C3380CC4-5D6E-409C-BE32-E72D297353CC}">
                <c16:uniqueId val="{00000005-39FC-444D-A8E9-72AEF6A35604}"/>
              </c:ext>
            </c:extLst>
          </c:dPt>
          <c:dPt>
            <c:idx val="5"/>
            <c:invertIfNegative val="0"/>
            <c:bubble3D val="0"/>
            <c:spPr>
              <a:solidFill>
                <a:schemeClr val="accent3"/>
              </a:solidFill>
              <a:ln>
                <a:noFill/>
              </a:ln>
              <a:effectLst/>
            </c:spPr>
            <c:extLst>
              <c:ext xmlns:c16="http://schemas.microsoft.com/office/drawing/2014/chart" uri="{C3380CC4-5D6E-409C-BE32-E72D297353CC}">
                <c16:uniqueId val="{00000007-39FC-444D-A8E9-72AEF6A35604}"/>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Sheet6!$A$5:$B$10</c:f>
              <c:multiLvlStrCache>
                <c:ptCount val="6"/>
                <c:lvl>
                  <c:pt idx="0">
                    <c:v>Web</c:v>
                  </c:pt>
                  <c:pt idx="1">
                    <c:v>Mail</c:v>
                  </c:pt>
                  <c:pt idx="2">
                    <c:v>TFU</c:v>
                  </c:pt>
                  <c:pt idx="3">
                    <c:v>Web</c:v>
                  </c:pt>
                  <c:pt idx="4">
                    <c:v>Mail</c:v>
                  </c:pt>
                  <c:pt idx="5">
                    <c:v>TFU</c:v>
                  </c:pt>
                </c:lvl>
                <c:lvl>
                  <c:pt idx="0">
                    <c:v>2019</c:v>
                  </c:pt>
                  <c:pt idx="1">
                    <c:v>2019</c:v>
                  </c:pt>
                  <c:pt idx="2">
                    <c:v>2019</c:v>
                  </c:pt>
                  <c:pt idx="3">
                    <c:v>2020</c:v>
                  </c:pt>
                  <c:pt idx="4">
                    <c:v>2020</c:v>
                  </c:pt>
                  <c:pt idx="5">
                    <c:v>2020</c:v>
                  </c:pt>
                </c:lvl>
              </c:multiLvlStrCache>
            </c:multiLvlStrRef>
          </c:cat>
          <c:val>
            <c:numRef>
              <c:f>Sheet6!$C$5:$C$10</c:f>
              <c:numCache>
                <c:formatCode>0.0</c:formatCode>
                <c:ptCount val="6"/>
                <c:pt idx="0">
                  <c:v>32.200000000000003</c:v>
                </c:pt>
                <c:pt idx="1">
                  <c:v>42</c:v>
                </c:pt>
                <c:pt idx="2">
                  <c:v>25.8</c:v>
                </c:pt>
                <c:pt idx="3">
                  <c:v>48.3</c:v>
                </c:pt>
                <c:pt idx="4">
                  <c:v>20.100000000000001</c:v>
                </c:pt>
                <c:pt idx="5">
                  <c:v>31.6</c:v>
                </c:pt>
              </c:numCache>
            </c:numRef>
          </c:val>
          <c:extLst>
            <c:ext xmlns:c16="http://schemas.microsoft.com/office/drawing/2014/chart" uri="{C3380CC4-5D6E-409C-BE32-E72D297353CC}">
              <c16:uniqueId val="{00000008-39FC-444D-A8E9-72AEF6A35604}"/>
            </c:ext>
          </c:extLst>
        </c:ser>
        <c:dLbls>
          <c:dLblPos val="outEnd"/>
          <c:showLegendKey val="0"/>
          <c:showVal val="1"/>
          <c:showCatName val="0"/>
          <c:showSerName val="0"/>
          <c:showPercent val="0"/>
          <c:showBubbleSize val="0"/>
        </c:dLbls>
        <c:gapWidth val="219"/>
        <c:overlap val="-27"/>
        <c:axId val="88132224"/>
        <c:axId val="88130912"/>
      </c:barChart>
      <c:catAx>
        <c:axId val="88132224"/>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a:t>Mode by Year</a:t>
                </a:r>
              </a:p>
            </c:rich>
          </c:tx>
          <c:layout>
            <c:manualLayout>
              <c:xMode val="edge"/>
              <c:yMode val="edge"/>
              <c:x val="0.45274302517740839"/>
              <c:y val="0.95318627450980398"/>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8130912"/>
        <c:crosses val="autoZero"/>
        <c:auto val="1"/>
        <c:lblAlgn val="ctr"/>
        <c:lblOffset val="100"/>
        <c:noMultiLvlLbl val="0"/>
      </c:catAx>
      <c:valAx>
        <c:axId val="881309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a:t>Response Percentage</a:t>
                </a:r>
              </a:p>
            </c:rich>
          </c:tx>
          <c:layout>
            <c:manualLayout>
              <c:xMode val="edge"/>
              <c:yMode val="edge"/>
              <c:x val="2.9320987654320986E-2"/>
              <c:y val="0.26617647058823529"/>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81322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B0E40ABE-DCA6-4B7A-B1BC-961182C98C1E}" type="datetimeFigureOut">
              <a:rPr lang="en-US" smtClean="0"/>
              <a:pPr/>
              <a:t>10/27/2021</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A63DE9D1-BBA0-4F2C-9FA0-7B37DDC69B66}" type="slidenum">
              <a:rPr lang="en-US" smtClean="0"/>
              <a:pPr/>
              <a:t>‹#›</a:t>
            </a:fld>
            <a:endParaRPr lang="en-US"/>
          </a:p>
        </p:txBody>
      </p:sp>
    </p:spTree>
    <p:extLst>
      <p:ext uri="{BB962C8B-B14F-4D97-AF65-F5344CB8AC3E}">
        <p14:creationId xmlns:p14="http://schemas.microsoft.com/office/powerpoint/2010/main" val="8245258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BB106A1E-4DC8-4B97-9735-D05403F9CA2D}" type="datetimeFigureOut">
              <a:rPr lang="en-US" smtClean="0"/>
              <a:t>10/27/2021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17BA40C-25F7-4A81-B7B0-365A5351FE20}" type="slidenum">
              <a:rPr lang="en-US" smtClean="0"/>
              <a:t>‹#›</a:t>
            </a:fld>
            <a:endParaRPr lang="en-US"/>
          </a:p>
        </p:txBody>
      </p:sp>
    </p:spTree>
    <p:extLst>
      <p:ext uri="{BB962C8B-B14F-4D97-AF65-F5344CB8AC3E}">
        <p14:creationId xmlns:p14="http://schemas.microsoft.com/office/powerpoint/2010/main" val="26149740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71913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357082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C6A355A-98E8-4C79-A46B-A80795F5C288}" type="slidenum">
              <a:rPr lang="en-US" smtClean="0"/>
              <a:t>7</a:t>
            </a:fld>
            <a:endParaRPr lang="en-US"/>
          </a:p>
        </p:txBody>
      </p:sp>
    </p:spTree>
    <p:extLst>
      <p:ext uri="{BB962C8B-B14F-4D97-AF65-F5344CB8AC3E}">
        <p14:creationId xmlns:p14="http://schemas.microsoft.com/office/powerpoint/2010/main" val="2465799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C6A355A-98E8-4C79-A46B-A80795F5C288}" type="slidenum">
              <a:rPr lang="en-US" smtClean="0"/>
              <a:t>8</a:t>
            </a:fld>
            <a:endParaRPr lang="en-US"/>
          </a:p>
        </p:txBody>
      </p:sp>
    </p:spTree>
    <p:extLst>
      <p:ext uri="{BB962C8B-B14F-4D97-AF65-F5344CB8AC3E}">
        <p14:creationId xmlns:p14="http://schemas.microsoft.com/office/powerpoint/2010/main" val="3601972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C6A355A-98E8-4C79-A46B-A80795F5C288}" type="slidenum">
              <a:rPr lang="en-US" smtClean="0"/>
              <a:t>10</a:t>
            </a:fld>
            <a:endParaRPr lang="en-US"/>
          </a:p>
        </p:txBody>
      </p:sp>
    </p:spTree>
    <p:extLst>
      <p:ext uri="{BB962C8B-B14F-4D97-AF65-F5344CB8AC3E}">
        <p14:creationId xmlns:p14="http://schemas.microsoft.com/office/powerpoint/2010/main" val="1111543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C6A355A-98E8-4C79-A46B-A80795F5C288}" type="slidenum">
              <a:rPr lang="en-US" smtClean="0"/>
              <a:t>14</a:t>
            </a:fld>
            <a:endParaRPr lang="en-US"/>
          </a:p>
        </p:txBody>
      </p:sp>
    </p:spTree>
    <p:extLst>
      <p:ext uri="{BB962C8B-B14F-4D97-AF65-F5344CB8AC3E}">
        <p14:creationId xmlns:p14="http://schemas.microsoft.com/office/powerpoint/2010/main" val="2282216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C6A355A-98E8-4C79-A46B-A80795F5C288}" type="slidenum">
              <a:rPr lang="en-US" smtClean="0"/>
              <a:t>15</a:t>
            </a:fld>
            <a:endParaRPr lang="en-US"/>
          </a:p>
        </p:txBody>
      </p:sp>
    </p:spTree>
    <p:extLst>
      <p:ext uri="{BB962C8B-B14F-4D97-AF65-F5344CB8AC3E}">
        <p14:creationId xmlns:p14="http://schemas.microsoft.com/office/powerpoint/2010/main" val="3199088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C6A355A-98E8-4C79-A46B-A80795F5C288}" type="slidenum">
              <a:rPr lang="en-US" smtClean="0"/>
              <a:t>16</a:t>
            </a:fld>
            <a:endParaRPr lang="en-US"/>
          </a:p>
        </p:txBody>
      </p:sp>
    </p:spTree>
    <p:extLst>
      <p:ext uri="{BB962C8B-B14F-4D97-AF65-F5344CB8AC3E}">
        <p14:creationId xmlns:p14="http://schemas.microsoft.com/office/powerpoint/2010/main" val="2941285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C6A355A-98E8-4C79-A46B-A80795F5C288}" type="slidenum">
              <a:rPr lang="en-US" smtClean="0"/>
              <a:t>17</a:t>
            </a:fld>
            <a:endParaRPr lang="en-US"/>
          </a:p>
        </p:txBody>
      </p:sp>
    </p:spTree>
    <p:extLst>
      <p:ext uri="{BB962C8B-B14F-4D97-AF65-F5344CB8AC3E}">
        <p14:creationId xmlns:p14="http://schemas.microsoft.com/office/powerpoint/2010/main" val="140481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3352800"/>
            <a:ext cx="7772400" cy="1295400"/>
          </a:xfrm>
        </p:spPr>
        <p:txBody>
          <a:bodyPr/>
          <a:lstStyle>
            <a:lvl1pPr algn="ctr">
              <a:defRPr>
                <a:solidFill>
                  <a:schemeClr val="tx1"/>
                </a:solidFill>
              </a:defRPr>
            </a:lvl1pPr>
          </a:lstStyle>
          <a:p>
            <a:r>
              <a:rPr lang="en-US" dirty="0"/>
              <a:t>Title of Presentation</a:t>
            </a:r>
          </a:p>
        </p:txBody>
      </p:sp>
      <p:sp>
        <p:nvSpPr>
          <p:cNvPr id="3" name="Subtitle 2"/>
          <p:cNvSpPr>
            <a:spLocks noGrp="1"/>
          </p:cNvSpPr>
          <p:nvPr>
            <p:ph type="subTitle" idx="1" hasCustomPrompt="1"/>
          </p:nvPr>
        </p:nvSpPr>
        <p:spPr>
          <a:xfrm>
            <a:off x="1371600" y="4876800"/>
            <a:ext cx="6400800" cy="762000"/>
          </a:xfrm>
        </p:spPr>
        <p:txBody>
          <a:bodyPr/>
          <a:lstStyle>
            <a:lvl1pPr marL="0" indent="0" algn="ctr">
              <a:buNone/>
              <a:defRPr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Author and Date</a:t>
            </a:r>
          </a:p>
        </p:txBody>
      </p:sp>
      <p:sp>
        <p:nvSpPr>
          <p:cNvPr id="4" name="Slide Number Placeholder 3"/>
          <p:cNvSpPr>
            <a:spLocks noGrp="1"/>
          </p:cNvSpPr>
          <p:nvPr>
            <p:ph type="sldNum" sz="quarter" idx="10"/>
          </p:nvPr>
        </p:nvSpPr>
        <p:spPr/>
        <p:txBody>
          <a:bodyPr/>
          <a:lstStyle/>
          <a:p>
            <a:fld id="{85F5B7A5-34A7-4AB0-A34F-A4DF2002FA9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p>
            <a:fld id="{85F5B7A5-34A7-4AB0-A34F-A4DF2002FA9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981325"/>
            <a:ext cx="7772400" cy="1362075"/>
          </a:xfrm>
        </p:spPr>
        <p:txBody>
          <a:bodyPr anchor="t"/>
          <a:lstStyle>
            <a:lvl1pPr algn="ctr">
              <a:defRPr sz="4000" b="1" cap="all">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722313" y="4343400"/>
            <a:ext cx="7772400" cy="1500187"/>
          </a:xfrm>
        </p:spPr>
        <p:txBody>
          <a:bodyPr anchor="b"/>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Slide Number Placeholder 3"/>
          <p:cNvSpPr>
            <a:spLocks noGrp="1"/>
          </p:cNvSpPr>
          <p:nvPr>
            <p:ph type="sldNum" sz="quarter" idx="10"/>
          </p:nvPr>
        </p:nvSpPr>
        <p:spPr/>
        <p:txBody>
          <a:bodyPr/>
          <a:lstStyle/>
          <a:p>
            <a:fld id="{85F5B7A5-34A7-4AB0-A34F-A4DF2002FA9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p>
            <a:fld id="{85F5B7A5-34A7-4AB0-A34F-A4DF2002FA9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a:t>
            </a:r>
          </a:p>
        </p:txBody>
      </p:sp>
      <p:sp>
        <p:nvSpPr>
          <p:cNvPr id="3" name="Text Placeholder 2"/>
          <p:cNvSpPr>
            <a:spLocks noGrp="1"/>
          </p:cNvSpPr>
          <p:nvPr>
            <p:ph type="body" idx="1"/>
          </p:nvPr>
        </p:nvSpPr>
        <p:spPr>
          <a:xfrm>
            <a:off x="457200" y="1447800"/>
            <a:ext cx="4040188" cy="727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447800"/>
            <a:ext cx="4041775" cy="727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p>
            <a:fld id="{85F5B7A5-34A7-4AB0-A34F-A4DF2002FA9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a:t>
            </a:r>
          </a:p>
        </p:txBody>
      </p:sp>
      <p:sp>
        <p:nvSpPr>
          <p:cNvPr id="3" name="Slide Number Placeholder 2"/>
          <p:cNvSpPr>
            <a:spLocks noGrp="1"/>
          </p:cNvSpPr>
          <p:nvPr>
            <p:ph type="sldNum" sz="quarter" idx="10"/>
          </p:nvPr>
        </p:nvSpPr>
        <p:spPr/>
        <p:txBody>
          <a:bodyPr/>
          <a:lstStyle/>
          <a:p>
            <a:fld id="{85F5B7A5-34A7-4AB0-A34F-A4DF2002FA9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5F5B7A5-34A7-4AB0-A34F-A4DF2002FA9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p>
            <a:fld id="{85F5B7A5-34A7-4AB0-A34F-A4DF2002FA9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of Presentation</a:t>
            </a:r>
          </a:p>
        </p:txBody>
      </p:sp>
      <p:sp>
        <p:nvSpPr>
          <p:cNvPr id="3" name="Content Placeholder 2"/>
          <p:cNvSpPr>
            <a:spLocks noGrp="1"/>
          </p:cNvSpPr>
          <p:nvPr>
            <p:ph idx="1" hasCustomPrompt="1"/>
          </p:nvPr>
        </p:nvSpPr>
        <p:spPr/>
        <p:txBody>
          <a:bodyPr/>
          <a:lstStyle>
            <a:lvl1pPr>
              <a:defRPr baseline="0"/>
            </a:lvl1pPr>
          </a:lstStyle>
          <a:p>
            <a:pPr lvl="0"/>
            <a:r>
              <a:rPr lang="en-US" dirty="0"/>
              <a:t>Author and Date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t="-2000" b="-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304800"/>
            <a:ext cx="6629400" cy="617884"/>
          </a:xfrm>
          <a:prstGeom prst="rect">
            <a:avLst/>
          </a:prstGeom>
        </p:spPr>
        <p:txBody>
          <a:bodyPr vert="horz" lIns="91440" tIns="45720" rIns="91440" bIns="45720" rtlCol="0" anchor="ctr">
            <a:normAutofit/>
          </a:bodyPr>
          <a:lstStyle/>
          <a:p>
            <a:r>
              <a:rPr lang="en-US" dirty="0"/>
              <a:t>Title goes here</a:t>
            </a:r>
          </a:p>
        </p:txBody>
      </p:sp>
      <p:sp>
        <p:nvSpPr>
          <p:cNvPr id="3" name="Text Placeholder 2"/>
          <p:cNvSpPr>
            <a:spLocks noGrp="1"/>
          </p:cNvSpPr>
          <p:nvPr>
            <p:ph type="body" idx="1"/>
          </p:nvPr>
        </p:nvSpPr>
        <p:spPr>
          <a:xfrm>
            <a:off x="457200" y="1646237"/>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2"/>
            <a:endParaRPr lang="en-US" dirty="0"/>
          </a:p>
        </p:txBody>
      </p:sp>
      <p:sp>
        <p:nvSpPr>
          <p:cNvPr id="4" name="Slide Number Placeholder 3"/>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F5B7A5-34A7-4AB0-A34F-A4DF2002FA9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hf hdr="0" ftr="0" dt="0"/>
  <p:txStyles>
    <p:titleStyle>
      <a:lvl1pPr algn="ctr" defTabSz="914400" rtl="0" eaLnBrk="1" latinLnBrk="0" hangingPunct="1">
        <a:spcBef>
          <a:spcPct val="0"/>
        </a:spcBef>
        <a:buNone/>
        <a:defRPr sz="3600" b="1" kern="12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tx2"/>
        </a:buClr>
        <a:buSzPct val="150000"/>
        <a:buFont typeface="Arial" pitchFamily="34" charset="0"/>
        <a:buChar char="•"/>
        <a:defRPr sz="2800" kern="1200">
          <a:solidFill>
            <a:schemeClr val="tx1"/>
          </a:solidFill>
          <a:latin typeface="+mn-lt"/>
          <a:ea typeface="+mn-ea"/>
          <a:cs typeface="+mn-cs"/>
        </a:defRPr>
      </a:lvl1pPr>
      <a:lvl2pPr marL="685800" indent="-338138" algn="l" defTabSz="914400" rtl="0" eaLnBrk="1" latinLnBrk="0" hangingPunct="1">
        <a:spcBef>
          <a:spcPct val="20000"/>
        </a:spcBef>
        <a:buClr>
          <a:srgbClr val="1F497D"/>
        </a:buClr>
        <a:buSzPct val="80000"/>
        <a:buFont typeface="Arial" pitchFamily="34" charset="0"/>
        <a:buChar char="►"/>
        <a:defRPr sz="2400" kern="1200">
          <a:solidFill>
            <a:schemeClr val="tx1"/>
          </a:solidFill>
          <a:latin typeface="+mn-lt"/>
          <a:ea typeface="+mn-ea"/>
          <a:cs typeface="+mn-cs"/>
        </a:defRPr>
      </a:lvl2pPr>
      <a:lvl3pPr marL="969963" indent="-284163" algn="l" defTabSz="914400" rtl="0" eaLnBrk="1" latinLnBrk="0" hangingPunct="1">
        <a:spcBef>
          <a:spcPct val="20000"/>
        </a:spcBef>
        <a:buClr>
          <a:schemeClr val="tx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200400"/>
            <a:ext cx="8229600" cy="1600200"/>
          </a:xfrm>
          <a:prstGeom prst="rect">
            <a:avLst/>
          </a:prstGeom>
        </p:spPr>
        <p:txBody>
          <a:bodyPr vert="horz" lIns="91440" tIns="45720" rIns="91440" bIns="45720" rtlCol="0" anchor="ctr">
            <a:normAutofit/>
          </a:bodyPr>
          <a:lstStyle/>
          <a:p>
            <a:r>
              <a:rPr lang="en-US" dirty="0"/>
              <a:t>Title of Presentation</a:t>
            </a:r>
          </a:p>
        </p:txBody>
      </p:sp>
      <p:sp>
        <p:nvSpPr>
          <p:cNvPr id="3" name="Text Placeholder 2"/>
          <p:cNvSpPr>
            <a:spLocks noGrp="1"/>
          </p:cNvSpPr>
          <p:nvPr>
            <p:ph type="body" idx="1"/>
          </p:nvPr>
        </p:nvSpPr>
        <p:spPr>
          <a:xfrm>
            <a:off x="457200" y="4953000"/>
            <a:ext cx="8229600" cy="1173163"/>
          </a:xfrm>
          <a:prstGeom prst="rect">
            <a:avLst/>
          </a:prstGeom>
        </p:spPr>
        <p:txBody>
          <a:bodyPr vert="horz" lIns="91440" tIns="45720" rIns="91440" bIns="45720" rtlCol="0" anchor="ctr">
            <a:normAutofit/>
          </a:bodyPr>
          <a:lstStyle/>
          <a:p>
            <a:pPr lvl="0"/>
            <a:r>
              <a:rPr lang="en-US" dirty="0"/>
              <a:t>Author and Date</a:t>
            </a:r>
          </a:p>
        </p:txBody>
      </p:sp>
    </p:spTree>
  </p:cSld>
  <p:clrMap bg1="lt1" tx1="dk1" bg2="lt2" tx2="dk2" accent1="accent1" accent2="accent2" accent3="accent3" accent4="accent4" accent5="accent5" accent6="accent6" hlink="hlink" folHlink="folHlink"/>
  <p:sldLayoutIdLst>
    <p:sldLayoutId id="2147483662" r:id="rId1"/>
  </p:sldLayoutIdLst>
  <p:hf hdr="0" ftr="0" dt="0"/>
  <p:txStyles>
    <p:titleStyle>
      <a:lvl1pPr algn="ctr" defTabSz="914400" rtl="0" eaLnBrk="1" latinLnBrk="0"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ctr" defTabSz="914400" rtl="0" eaLnBrk="1" latinLnBrk="0" hangingPunct="1">
        <a:spcBef>
          <a:spcPct val="20000"/>
        </a:spcBef>
        <a:buFont typeface="Arial" pitchFamily="34" charset="0"/>
        <a:buNone/>
        <a:defRPr sz="2800" b="1" kern="1200" baseline="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mailto:David.Kashihara@ahrq.hhs.go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2438400"/>
          </a:xfrm>
        </p:spPr>
        <p:txBody>
          <a:bodyPr>
            <a:normAutofit/>
          </a:bodyPr>
          <a:lstStyle/>
          <a:p>
            <a:r>
              <a:rPr lang="en-US" sz="2400" dirty="0"/>
              <a:t>Patterns of Response During Covid-19</a:t>
            </a:r>
            <a:br>
              <a:rPr lang="en-US" sz="2400" dirty="0"/>
            </a:br>
            <a:r>
              <a:rPr lang="en-US" sz="2400" dirty="0"/>
              <a:t> in a National Survey of Businesses:</a:t>
            </a:r>
            <a:br>
              <a:rPr lang="en-US" sz="2400" dirty="0"/>
            </a:br>
            <a:br>
              <a:rPr lang="en-US" sz="2400" dirty="0"/>
            </a:br>
            <a:r>
              <a:rPr lang="en-US" sz="2400" dirty="0"/>
              <a:t>A Look at the Medical Expenditure Panel Survey – Insurance Component (MEPS-IC)</a:t>
            </a:r>
          </a:p>
        </p:txBody>
      </p:sp>
      <p:sp>
        <p:nvSpPr>
          <p:cNvPr id="3" name="Content Placeholder 2"/>
          <p:cNvSpPr>
            <a:spLocks noGrp="1"/>
          </p:cNvSpPr>
          <p:nvPr>
            <p:ph idx="1"/>
          </p:nvPr>
        </p:nvSpPr>
        <p:spPr>
          <a:xfrm>
            <a:off x="457200" y="5105400"/>
            <a:ext cx="8229600" cy="1173163"/>
          </a:xfrm>
        </p:spPr>
        <p:txBody>
          <a:bodyPr>
            <a:normAutofit/>
          </a:bodyPr>
          <a:lstStyle/>
          <a:p>
            <a:r>
              <a:rPr lang="en-US" sz="2000" dirty="0"/>
              <a:t>David Kashihara</a:t>
            </a:r>
          </a:p>
          <a:p>
            <a:r>
              <a:rPr lang="en-US" sz="1600" dirty="0"/>
              <a:t>Agency for Healthcare Research and Quality</a:t>
            </a:r>
          </a:p>
          <a:p>
            <a:r>
              <a:rPr lang="en-US" sz="1600" dirty="0"/>
              <a:t>FCSM Research and Policy Conference – November 2021</a:t>
            </a:r>
          </a:p>
        </p:txBody>
      </p:sp>
    </p:spTree>
    <p:extLst>
      <p:ext uri="{BB962C8B-B14F-4D97-AF65-F5344CB8AC3E}">
        <p14:creationId xmlns:p14="http://schemas.microsoft.com/office/powerpoint/2010/main" val="877516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200" dirty="0"/>
              <a:t>MEPS-IC Private Sector</a:t>
            </a:r>
            <a:br>
              <a:rPr lang="en-US" sz="3200" dirty="0"/>
            </a:br>
            <a:r>
              <a:rPr lang="en-US" sz="3200" dirty="0"/>
              <a:t>Overall Response Rate</a:t>
            </a:r>
            <a:endParaRPr lang="en-US" sz="1600" dirty="0"/>
          </a:p>
        </p:txBody>
      </p:sp>
      <p:graphicFrame>
        <p:nvGraphicFramePr>
          <p:cNvPr id="4" name="Content Placeholder 3">
            <a:extLst>
              <a:ext uri="{FF2B5EF4-FFF2-40B4-BE49-F238E27FC236}">
                <a16:creationId xmlns:a16="http://schemas.microsoft.com/office/drawing/2014/main" id="{E9F84E95-B9EF-4DD7-90B8-35303A4C6536}"/>
              </a:ext>
            </a:extLst>
          </p:cNvPr>
          <p:cNvGraphicFramePr>
            <a:graphicFrameLocks noGrp="1"/>
          </p:cNvGraphicFramePr>
          <p:nvPr>
            <p:ph idx="1"/>
          </p:nvPr>
        </p:nvGraphicFramePr>
        <p:xfrm>
          <a:off x="457200" y="1600200"/>
          <a:ext cx="8229600" cy="4983163"/>
        </p:xfrm>
        <a:graphic>
          <a:graphicData uri="http://schemas.openxmlformats.org/drawingml/2006/chart">
            <c:chart xmlns:c="http://schemas.openxmlformats.org/drawingml/2006/chart" xmlns:r="http://schemas.openxmlformats.org/officeDocument/2006/relationships" r:id="rId3"/>
          </a:graphicData>
        </a:graphic>
      </p:graphicFrame>
      <p:sp>
        <p:nvSpPr>
          <p:cNvPr id="5" name="Oval 4">
            <a:extLst>
              <a:ext uri="{FF2B5EF4-FFF2-40B4-BE49-F238E27FC236}">
                <a16:creationId xmlns:a16="http://schemas.microsoft.com/office/drawing/2014/main" id="{54BC1DD7-9483-4F13-B3FE-869C3EC2A2A5}"/>
              </a:ext>
            </a:extLst>
          </p:cNvPr>
          <p:cNvSpPr/>
          <p:nvPr/>
        </p:nvSpPr>
        <p:spPr>
          <a:xfrm>
            <a:off x="7924800" y="2971800"/>
            <a:ext cx="685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8098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Data Collection: </a:t>
            </a:r>
            <a:r>
              <a:rPr lang="en-US" sz="2800" dirty="0" err="1"/>
              <a:t>Prescreener</a:t>
            </a:r>
            <a:endParaRPr lang="en-US" sz="2800" dirty="0"/>
          </a:p>
        </p:txBody>
      </p:sp>
      <p:sp>
        <p:nvSpPr>
          <p:cNvPr id="3" name="Content Placeholder 2"/>
          <p:cNvSpPr>
            <a:spLocks noGrp="1"/>
          </p:cNvSpPr>
          <p:nvPr>
            <p:ph idx="1"/>
          </p:nvPr>
        </p:nvSpPr>
        <p:spPr>
          <a:xfrm>
            <a:off x="457200" y="1524001"/>
            <a:ext cx="8229600" cy="4953000"/>
          </a:xfrm>
        </p:spPr>
        <p:txBody>
          <a:bodyPr>
            <a:normAutofit lnSpcReduction="10000"/>
          </a:bodyPr>
          <a:lstStyle/>
          <a:p>
            <a:r>
              <a:rPr lang="en-US" dirty="0" err="1"/>
              <a:t>Prescreener</a:t>
            </a:r>
            <a:r>
              <a:rPr lang="en-US" dirty="0"/>
              <a:t> Operation</a:t>
            </a:r>
          </a:p>
          <a:p>
            <a:pPr lvl="1"/>
            <a:endParaRPr lang="en-US" dirty="0"/>
          </a:p>
          <a:p>
            <a:pPr lvl="1"/>
            <a:r>
              <a:rPr lang="en-US" dirty="0"/>
              <a:t>Brief telephone interview</a:t>
            </a:r>
          </a:p>
          <a:p>
            <a:pPr lvl="1"/>
            <a:endParaRPr lang="en-US" dirty="0"/>
          </a:p>
          <a:p>
            <a:pPr lvl="1"/>
            <a:r>
              <a:rPr lang="en-US" dirty="0"/>
              <a:t>Determine offer insurance status</a:t>
            </a:r>
          </a:p>
          <a:p>
            <a:pPr lvl="2"/>
            <a:r>
              <a:rPr lang="en-US" dirty="0"/>
              <a:t>Yes: receive full survey (web &amp; mail response options)</a:t>
            </a:r>
          </a:p>
          <a:p>
            <a:pPr lvl="2"/>
            <a:r>
              <a:rPr lang="en-US" dirty="0"/>
              <a:t>No: ask business characteristics questions &amp; end survey</a:t>
            </a:r>
          </a:p>
          <a:p>
            <a:pPr lvl="1"/>
            <a:endParaRPr lang="en-US" dirty="0"/>
          </a:p>
          <a:p>
            <a:pPr lvl="1"/>
            <a:r>
              <a:rPr lang="en-US" dirty="0"/>
              <a:t>June 2020 – August 2020</a:t>
            </a:r>
          </a:p>
          <a:p>
            <a:pPr lvl="1"/>
            <a:endParaRPr lang="en-US" dirty="0"/>
          </a:p>
          <a:p>
            <a:pPr lvl="1"/>
            <a:r>
              <a:rPr lang="en-US" dirty="0"/>
              <a:t>Phone centers closed</a:t>
            </a:r>
          </a:p>
          <a:p>
            <a:pPr lvl="2"/>
            <a:r>
              <a:rPr lang="en-US" dirty="0"/>
              <a:t>Interviewers worked remotely for the first time</a:t>
            </a:r>
          </a:p>
        </p:txBody>
      </p:sp>
      <p:sp>
        <p:nvSpPr>
          <p:cNvPr id="4" name="Slide Number Placeholder 3"/>
          <p:cNvSpPr>
            <a:spLocks noGrp="1"/>
          </p:cNvSpPr>
          <p:nvPr>
            <p:ph type="sldNum" sz="quarter" idx="10"/>
          </p:nvPr>
        </p:nvSpPr>
        <p:spPr/>
        <p:txBody>
          <a:bodyPr/>
          <a:lstStyle/>
          <a:p>
            <a:fld id="{85F5B7A5-34A7-4AB0-A34F-A4DF2002FA98}" type="slidenum">
              <a:rPr lang="en-US" smtClean="0"/>
              <a:t>11</a:t>
            </a:fld>
            <a:endParaRPr lang="en-US" dirty="0"/>
          </a:p>
        </p:txBody>
      </p:sp>
    </p:spTree>
    <p:extLst>
      <p:ext uri="{BB962C8B-B14F-4D97-AF65-F5344CB8AC3E}">
        <p14:creationId xmlns:p14="http://schemas.microsoft.com/office/powerpoint/2010/main" val="2232131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IC </a:t>
            </a:r>
            <a:r>
              <a:rPr lang="en-US" dirty="0" err="1"/>
              <a:t>Prescreener</a:t>
            </a:r>
            <a:r>
              <a:rPr lang="en-US" dirty="0"/>
              <a:t> Response Rates</a:t>
            </a:r>
          </a:p>
        </p:txBody>
      </p:sp>
      <p:sp>
        <p:nvSpPr>
          <p:cNvPr id="3" name="Content Placeholder 2"/>
          <p:cNvSpPr>
            <a:spLocks noGrp="1"/>
          </p:cNvSpPr>
          <p:nvPr>
            <p:ph idx="1"/>
          </p:nvPr>
        </p:nvSpPr>
        <p:spPr>
          <a:xfrm>
            <a:off x="304800" y="1371600"/>
            <a:ext cx="8534400" cy="5349875"/>
          </a:xfrm>
        </p:spPr>
        <p:txBody>
          <a:bodyPr>
            <a:normAutofit/>
          </a:bodyPr>
          <a:lstStyle/>
          <a:p>
            <a:endParaRPr lang="en-US" dirty="0"/>
          </a:p>
          <a:p>
            <a:r>
              <a:rPr lang="en-US" dirty="0" err="1"/>
              <a:t>Prescreener</a:t>
            </a:r>
            <a:r>
              <a:rPr lang="en-US" dirty="0"/>
              <a:t> Response Rates</a:t>
            </a:r>
          </a:p>
          <a:p>
            <a:endParaRPr lang="en-US" dirty="0"/>
          </a:p>
          <a:p>
            <a:endParaRPr lang="en-US" dirty="0"/>
          </a:p>
          <a:p>
            <a:endParaRPr lang="en-US" sz="2000" dirty="0"/>
          </a:p>
          <a:p>
            <a:endParaRPr lang="en-US" sz="1600" dirty="0"/>
          </a:p>
          <a:p>
            <a:endParaRPr lang="en-US" sz="2400" dirty="0"/>
          </a:p>
          <a:p>
            <a:r>
              <a:rPr lang="en-US" sz="2400" dirty="0"/>
              <a:t>Decreasing, but relatively small change from 2018 to 2019</a:t>
            </a:r>
          </a:p>
          <a:p>
            <a:pPr lvl="1"/>
            <a:endParaRPr lang="en-US" sz="1800" dirty="0"/>
          </a:p>
        </p:txBody>
      </p:sp>
      <p:sp>
        <p:nvSpPr>
          <p:cNvPr id="4" name="Slide Number Placeholder 3"/>
          <p:cNvSpPr>
            <a:spLocks noGrp="1"/>
          </p:cNvSpPr>
          <p:nvPr>
            <p:ph type="sldNum" sz="quarter" idx="10"/>
          </p:nvPr>
        </p:nvSpPr>
        <p:spPr/>
        <p:txBody>
          <a:bodyPr/>
          <a:lstStyle/>
          <a:p>
            <a:fld id="{85F5B7A5-34A7-4AB0-A34F-A4DF2002FA98}" type="slidenum">
              <a:rPr lang="en-US" smtClean="0"/>
              <a:t>12</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2984212"/>
              </p:ext>
            </p:extLst>
          </p:nvPr>
        </p:nvGraphicFramePr>
        <p:xfrm>
          <a:off x="762000" y="2548379"/>
          <a:ext cx="5821680" cy="1173684"/>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1591596826"/>
                    </a:ext>
                  </a:extLst>
                </a:gridCol>
                <a:gridCol w="1219200">
                  <a:extLst>
                    <a:ext uri="{9D8B030D-6E8A-4147-A177-3AD203B41FA5}">
                      <a16:colId xmlns:a16="http://schemas.microsoft.com/office/drawing/2014/main" val="3357331984"/>
                    </a:ext>
                  </a:extLst>
                </a:gridCol>
                <a:gridCol w="1143000">
                  <a:extLst>
                    <a:ext uri="{9D8B030D-6E8A-4147-A177-3AD203B41FA5}">
                      <a16:colId xmlns:a16="http://schemas.microsoft.com/office/drawing/2014/main" val="3464216535"/>
                    </a:ext>
                  </a:extLst>
                </a:gridCol>
                <a:gridCol w="1249680">
                  <a:extLst>
                    <a:ext uri="{9D8B030D-6E8A-4147-A177-3AD203B41FA5}">
                      <a16:colId xmlns:a16="http://schemas.microsoft.com/office/drawing/2014/main" val="3967088563"/>
                    </a:ext>
                  </a:extLst>
                </a:gridCol>
              </a:tblGrid>
              <a:tr h="442164">
                <a:tc>
                  <a:txBody>
                    <a:bodyPr/>
                    <a:lstStyle/>
                    <a:p>
                      <a:r>
                        <a:rPr lang="en-US" dirty="0"/>
                        <a:t>Year</a:t>
                      </a:r>
                    </a:p>
                  </a:txBody>
                  <a:tcPr/>
                </a:tc>
                <a:tc>
                  <a:txBody>
                    <a:bodyPr/>
                    <a:lstStyle/>
                    <a:p>
                      <a:pPr algn="ctr"/>
                      <a:r>
                        <a:rPr lang="en-US" dirty="0"/>
                        <a:t>2018</a:t>
                      </a:r>
                    </a:p>
                  </a:txBody>
                  <a:tcPr/>
                </a:tc>
                <a:tc>
                  <a:txBody>
                    <a:bodyPr/>
                    <a:lstStyle/>
                    <a:p>
                      <a:pPr algn="ctr"/>
                      <a:r>
                        <a:rPr lang="en-US" dirty="0"/>
                        <a:t>2019</a:t>
                      </a:r>
                    </a:p>
                  </a:txBody>
                  <a:tcPr/>
                </a:tc>
                <a:tc>
                  <a:txBody>
                    <a:bodyPr/>
                    <a:lstStyle/>
                    <a:p>
                      <a:pPr algn="ctr"/>
                      <a:r>
                        <a:rPr lang="en-US" dirty="0"/>
                        <a:t>2020</a:t>
                      </a:r>
                    </a:p>
                  </a:txBody>
                  <a:tcPr/>
                </a:tc>
                <a:extLst>
                  <a:ext uri="{0D108BD9-81ED-4DB2-BD59-A6C34878D82A}">
                    <a16:rowId xmlns:a16="http://schemas.microsoft.com/office/drawing/2014/main" val="550255473"/>
                  </a:ext>
                </a:extLst>
              </a:tr>
              <a:tr h="332335">
                <a:tc>
                  <a:txBody>
                    <a:bodyPr/>
                    <a:lstStyle/>
                    <a:p>
                      <a:r>
                        <a:rPr lang="en-US" dirty="0"/>
                        <a:t>Response Rate (%)</a:t>
                      </a:r>
                    </a:p>
                  </a:txBody>
                  <a:tcPr/>
                </a:tc>
                <a:tc>
                  <a:txBody>
                    <a:bodyPr/>
                    <a:lstStyle/>
                    <a:p>
                      <a:pPr algn="ctr"/>
                      <a:r>
                        <a:rPr lang="en-US" dirty="0"/>
                        <a:t>58.6</a:t>
                      </a:r>
                    </a:p>
                  </a:txBody>
                  <a:tcPr/>
                </a:tc>
                <a:tc>
                  <a:txBody>
                    <a:bodyPr/>
                    <a:lstStyle/>
                    <a:p>
                      <a:pPr algn="ctr"/>
                      <a:r>
                        <a:rPr lang="en-US" dirty="0"/>
                        <a:t>54.8</a:t>
                      </a:r>
                    </a:p>
                  </a:txBody>
                  <a:tcPr/>
                </a:tc>
                <a:tc>
                  <a:txBody>
                    <a:bodyPr/>
                    <a:lstStyle/>
                    <a:p>
                      <a:pPr algn="ctr"/>
                      <a:r>
                        <a:rPr lang="en-US" dirty="0"/>
                        <a:t>44.9</a:t>
                      </a:r>
                    </a:p>
                  </a:txBody>
                  <a:tcPr/>
                </a:tc>
                <a:extLst>
                  <a:ext uri="{0D108BD9-81ED-4DB2-BD59-A6C34878D82A}">
                    <a16:rowId xmlns:a16="http://schemas.microsoft.com/office/drawing/2014/main" val="949755295"/>
                  </a:ext>
                </a:extLst>
              </a:tr>
              <a:tr h="332335">
                <a:tc>
                  <a:txBody>
                    <a:bodyPr/>
                    <a:lstStyle/>
                    <a:p>
                      <a:r>
                        <a:rPr lang="en-US" dirty="0"/>
                        <a:t># of Establishments</a:t>
                      </a:r>
                    </a:p>
                  </a:txBody>
                  <a:tcPr/>
                </a:tc>
                <a:tc>
                  <a:txBody>
                    <a:bodyPr/>
                    <a:lstStyle/>
                    <a:p>
                      <a:pPr algn="ctr"/>
                      <a:r>
                        <a:rPr lang="en-US" dirty="0"/>
                        <a:t>39,487</a:t>
                      </a:r>
                    </a:p>
                  </a:txBody>
                  <a:tcPr/>
                </a:tc>
                <a:tc>
                  <a:txBody>
                    <a:bodyPr/>
                    <a:lstStyle/>
                    <a:p>
                      <a:pPr algn="ctr"/>
                      <a:r>
                        <a:rPr lang="en-US" dirty="0"/>
                        <a:t>39,315</a:t>
                      </a:r>
                    </a:p>
                  </a:txBody>
                  <a:tcPr/>
                </a:tc>
                <a:tc>
                  <a:txBody>
                    <a:bodyPr/>
                    <a:lstStyle/>
                    <a:p>
                      <a:pPr algn="ctr"/>
                      <a:r>
                        <a:rPr lang="en-US" dirty="0"/>
                        <a:t>39,426</a:t>
                      </a:r>
                    </a:p>
                  </a:txBody>
                  <a:tcPr/>
                </a:tc>
                <a:extLst>
                  <a:ext uri="{0D108BD9-81ED-4DB2-BD59-A6C34878D82A}">
                    <a16:rowId xmlns:a16="http://schemas.microsoft.com/office/drawing/2014/main" val="1372138216"/>
                  </a:ext>
                </a:extLst>
              </a:tr>
            </a:tbl>
          </a:graphicData>
        </a:graphic>
      </p:graphicFrame>
      <p:sp>
        <p:nvSpPr>
          <p:cNvPr id="6" name="Oval 5">
            <a:extLst>
              <a:ext uri="{FF2B5EF4-FFF2-40B4-BE49-F238E27FC236}">
                <a16:creationId xmlns:a16="http://schemas.microsoft.com/office/drawing/2014/main" id="{FE9CB3BB-19F9-4985-B5B4-54804E1F8261}"/>
              </a:ext>
            </a:extLst>
          </p:cNvPr>
          <p:cNvSpPr/>
          <p:nvPr/>
        </p:nvSpPr>
        <p:spPr>
          <a:xfrm>
            <a:off x="3124200" y="2906620"/>
            <a:ext cx="2057400" cy="5223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2390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IC </a:t>
            </a:r>
            <a:r>
              <a:rPr lang="en-US" dirty="0" err="1"/>
              <a:t>Prescreener</a:t>
            </a:r>
            <a:r>
              <a:rPr lang="en-US" dirty="0"/>
              <a:t> Response Rates</a:t>
            </a:r>
          </a:p>
        </p:txBody>
      </p:sp>
      <p:sp>
        <p:nvSpPr>
          <p:cNvPr id="3" name="Content Placeholder 2"/>
          <p:cNvSpPr>
            <a:spLocks noGrp="1"/>
          </p:cNvSpPr>
          <p:nvPr>
            <p:ph idx="1"/>
          </p:nvPr>
        </p:nvSpPr>
        <p:spPr>
          <a:xfrm>
            <a:off x="304800" y="1371600"/>
            <a:ext cx="8534400" cy="5349875"/>
          </a:xfrm>
        </p:spPr>
        <p:txBody>
          <a:bodyPr>
            <a:normAutofit/>
          </a:bodyPr>
          <a:lstStyle/>
          <a:p>
            <a:r>
              <a:rPr lang="en-US" dirty="0" err="1"/>
              <a:t>Prescreener</a:t>
            </a:r>
            <a:r>
              <a:rPr lang="en-US" dirty="0"/>
              <a:t> Response Rates</a:t>
            </a:r>
          </a:p>
          <a:p>
            <a:endParaRPr lang="en-US" dirty="0"/>
          </a:p>
          <a:p>
            <a:endParaRPr lang="en-US" dirty="0"/>
          </a:p>
          <a:p>
            <a:endParaRPr lang="en-US" sz="2000" dirty="0"/>
          </a:p>
          <a:p>
            <a:endParaRPr lang="en-US" sz="1600" dirty="0"/>
          </a:p>
          <a:p>
            <a:r>
              <a:rPr lang="en-US" sz="2400" dirty="0"/>
              <a:t>2020 response rates decline in all NAICS-2 industries</a:t>
            </a:r>
          </a:p>
          <a:p>
            <a:endParaRPr lang="en-US" sz="2400" dirty="0"/>
          </a:p>
          <a:p>
            <a:r>
              <a:rPr lang="en-US" sz="2400" dirty="0"/>
              <a:t>Industries with lowest response rates include [NAICS-2]:</a:t>
            </a:r>
          </a:p>
          <a:p>
            <a:pPr lvl="1"/>
            <a:r>
              <a:rPr lang="en-US" sz="1800" dirty="0"/>
              <a:t>Agriculture, forestry, fishing, hunting [11]</a:t>
            </a:r>
          </a:p>
          <a:p>
            <a:pPr lvl="1"/>
            <a:r>
              <a:rPr lang="en-US" sz="1800" dirty="0"/>
              <a:t>Real estate [53]</a:t>
            </a:r>
          </a:p>
          <a:p>
            <a:pPr lvl="1"/>
            <a:r>
              <a:rPr lang="en-US" sz="1800" dirty="0"/>
              <a:t>Accommodation, food services [72]</a:t>
            </a:r>
          </a:p>
          <a:p>
            <a:pPr lvl="1"/>
            <a:r>
              <a:rPr lang="en-US" sz="1800" dirty="0"/>
              <a:t>Publishing, movies, broadcasting, telecommunications [51]</a:t>
            </a:r>
          </a:p>
          <a:p>
            <a:pPr lvl="1"/>
            <a:endParaRPr lang="en-US" sz="1800" dirty="0"/>
          </a:p>
        </p:txBody>
      </p:sp>
      <p:sp>
        <p:nvSpPr>
          <p:cNvPr id="4" name="Slide Number Placeholder 3"/>
          <p:cNvSpPr>
            <a:spLocks noGrp="1"/>
          </p:cNvSpPr>
          <p:nvPr>
            <p:ph type="sldNum" sz="quarter" idx="10"/>
          </p:nvPr>
        </p:nvSpPr>
        <p:spPr/>
        <p:txBody>
          <a:bodyPr/>
          <a:lstStyle/>
          <a:p>
            <a:fld id="{85F5B7A5-34A7-4AB0-A34F-A4DF2002FA98}" type="slidenum">
              <a:rPr lang="en-US" smtClean="0"/>
              <a:t>13</a:t>
            </a:fld>
            <a:endParaRPr lang="en-US" dirty="0"/>
          </a:p>
        </p:txBody>
      </p:sp>
      <p:graphicFrame>
        <p:nvGraphicFramePr>
          <p:cNvPr id="5" name="Table 4"/>
          <p:cNvGraphicFramePr>
            <a:graphicFrameLocks noGrp="1"/>
          </p:cNvGraphicFramePr>
          <p:nvPr/>
        </p:nvGraphicFramePr>
        <p:xfrm>
          <a:off x="762000" y="2103449"/>
          <a:ext cx="5821680" cy="1173684"/>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1591596826"/>
                    </a:ext>
                  </a:extLst>
                </a:gridCol>
                <a:gridCol w="1219200">
                  <a:extLst>
                    <a:ext uri="{9D8B030D-6E8A-4147-A177-3AD203B41FA5}">
                      <a16:colId xmlns:a16="http://schemas.microsoft.com/office/drawing/2014/main" val="3357331984"/>
                    </a:ext>
                  </a:extLst>
                </a:gridCol>
                <a:gridCol w="1143000">
                  <a:extLst>
                    <a:ext uri="{9D8B030D-6E8A-4147-A177-3AD203B41FA5}">
                      <a16:colId xmlns:a16="http://schemas.microsoft.com/office/drawing/2014/main" val="3464216535"/>
                    </a:ext>
                  </a:extLst>
                </a:gridCol>
                <a:gridCol w="1249680">
                  <a:extLst>
                    <a:ext uri="{9D8B030D-6E8A-4147-A177-3AD203B41FA5}">
                      <a16:colId xmlns:a16="http://schemas.microsoft.com/office/drawing/2014/main" val="3967088563"/>
                    </a:ext>
                  </a:extLst>
                </a:gridCol>
              </a:tblGrid>
              <a:tr h="442164">
                <a:tc>
                  <a:txBody>
                    <a:bodyPr/>
                    <a:lstStyle/>
                    <a:p>
                      <a:r>
                        <a:rPr lang="en-US" dirty="0"/>
                        <a:t>Year</a:t>
                      </a:r>
                    </a:p>
                  </a:txBody>
                  <a:tcPr/>
                </a:tc>
                <a:tc>
                  <a:txBody>
                    <a:bodyPr/>
                    <a:lstStyle/>
                    <a:p>
                      <a:pPr algn="ctr"/>
                      <a:r>
                        <a:rPr lang="en-US" dirty="0"/>
                        <a:t>2018</a:t>
                      </a:r>
                    </a:p>
                  </a:txBody>
                  <a:tcPr/>
                </a:tc>
                <a:tc>
                  <a:txBody>
                    <a:bodyPr/>
                    <a:lstStyle/>
                    <a:p>
                      <a:pPr algn="ctr"/>
                      <a:r>
                        <a:rPr lang="en-US" dirty="0"/>
                        <a:t>2019</a:t>
                      </a:r>
                    </a:p>
                  </a:txBody>
                  <a:tcPr/>
                </a:tc>
                <a:tc>
                  <a:txBody>
                    <a:bodyPr/>
                    <a:lstStyle/>
                    <a:p>
                      <a:pPr algn="ctr"/>
                      <a:r>
                        <a:rPr lang="en-US" dirty="0"/>
                        <a:t>2020</a:t>
                      </a:r>
                    </a:p>
                  </a:txBody>
                  <a:tcPr/>
                </a:tc>
                <a:extLst>
                  <a:ext uri="{0D108BD9-81ED-4DB2-BD59-A6C34878D82A}">
                    <a16:rowId xmlns:a16="http://schemas.microsoft.com/office/drawing/2014/main" val="550255473"/>
                  </a:ext>
                </a:extLst>
              </a:tr>
              <a:tr h="332335">
                <a:tc>
                  <a:txBody>
                    <a:bodyPr/>
                    <a:lstStyle/>
                    <a:p>
                      <a:r>
                        <a:rPr lang="en-US" dirty="0"/>
                        <a:t>Response Rate (%)</a:t>
                      </a:r>
                    </a:p>
                  </a:txBody>
                  <a:tcPr/>
                </a:tc>
                <a:tc>
                  <a:txBody>
                    <a:bodyPr/>
                    <a:lstStyle/>
                    <a:p>
                      <a:pPr algn="ctr"/>
                      <a:r>
                        <a:rPr lang="en-US" dirty="0"/>
                        <a:t>58.6</a:t>
                      </a:r>
                    </a:p>
                  </a:txBody>
                  <a:tcPr/>
                </a:tc>
                <a:tc>
                  <a:txBody>
                    <a:bodyPr/>
                    <a:lstStyle/>
                    <a:p>
                      <a:pPr algn="ctr"/>
                      <a:r>
                        <a:rPr lang="en-US" dirty="0"/>
                        <a:t>54.8</a:t>
                      </a:r>
                    </a:p>
                  </a:txBody>
                  <a:tcPr/>
                </a:tc>
                <a:tc>
                  <a:txBody>
                    <a:bodyPr/>
                    <a:lstStyle/>
                    <a:p>
                      <a:pPr algn="ctr"/>
                      <a:r>
                        <a:rPr lang="en-US" dirty="0"/>
                        <a:t>44.9</a:t>
                      </a:r>
                    </a:p>
                  </a:txBody>
                  <a:tcPr/>
                </a:tc>
                <a:extLst>
                  <a:ext uri="{0D108BD9-81ED-4DB2-BD59-A6C34878D82A}">
                    <a16:rowId xmlns:a16="http://schemas.microsoft.com/office/drawing/2014/main" val="949755295"/>
                  </a:ext>
                </a:extLst>
              </a:tr>
              <a:tr h="332335">
                <a:tc>
                  <a:txBody>
                    <a:bodyPr/>
                    <a:lstStyle/>
                    <a:p>
                      <a:r>
                        <a:rPr lang="en-US" dirty="0"/>
                        <a:t># of Establishments</a:t>
                      </a:r>
                    </a:p>
                  </a:txBody>
                  <a:tcPr/>
                </a:tc>
                <a:tc>
                  <a:txBody>
                    <a:bodyPr/>
                    <a:lstStyle/>
                    <a:p>
                      <a:pPr algn="ctr"/>
                      <a:r>
                        <a:rPr lang="en-US" dirty="0"/>
                        <a:t>39,487</a:t>
                      </a:r>
                    </a:p>
                  </a:txBody>
                  <a:tcPr/>
                </a:tc>
                <a:tc>
                  <a:txBody>
                    <a:bodyPr/>
                    <a:lstStyle/>
                    <a:p>
                      <a:pPr algn="ctr"/>
                      <a:r>
                        <a:rPr lang="en-US" dirty="0"/>
                        <a:t>39,315</a:t>
                      </a:r>
                    </a:p>
                  </a:txBody>
                  <a:tcPr/>
                </a:tc>
                <a:tc>
                  <a:txBody>
                    <a:bodyPr/>
                    <a:lstStyle/>
                    <a:p>
                      <a:pPr algn="ctr"/>
                      <a:r>
                        <a:rPr lang="en-US" dirty="0"/>
                        <a:t>39,426</a:t>
                      </a:r>
                    </a:p>
                  </a:txBody>
                  <a:tcPr/>
                </a:tc>
                <a:extLst>
                  <a:ext uri="{0D108BD9-81ED-4DB2-BD59-A6C34878D82A}">
                    <a16:rowId xmlns:a16="http://schemas.microsoft.com/office/drawing/2014/main" val="1372138216"/>
                  </a:ext>
                </a:extLst>
              </a:tr>
            </a:tbl>
          </a:graphicData>
        </a:graphic>
      </p:graphicFrame>
      <p:sp>
        <p:nvSpPr>
          <p:cNvPr id="6" name="Oval 5">
            <a:extLst>
              <a:ext uri="{FF2B5EF4-FFF2-40B4-BE49-F238E27FC236}">
                <a16:creationId xmlns:a16="http://schemas.microsoft.com/office/drawing/2014/main" id="{FE9CB3BB-19F9-4985-B5B4-54804E1F8261}"/>
              </a:ext>
            </a:extLst>
          </p:cNvPr>
          <p:cNvSpPr/>
          <p:nvPr/>
        </p:nvSpPr>
        <p:spPr>
          <a:xfrm>
            <a:off x="5410200" y="2514599"/>
            <a:ext cx="1047750" cy="4042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6087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6629400" cy="617884"/>
          </a:xfrm>
        </p:spPr>
        <p:txBody>
          <a:bodyPr>
            <a:normAutofit fontScale="90000"/>
          </a:bodyPr>
          <a:lstStyle/>
          <a:p>
            <a:pPr algn="ctr"/>
            <a:r>
              <a:rPr lang="en-US" sz="2800" dirty="0"/>
              <a:t>2020 MEPS-IC Post-</a:t>
            </a:r>
            <a:r>
              <a:rPr lang="en-US" sz="2800" dirty="0" err="1"/>
              <a:t>Prescreener</a:t>
            </a:r>
            <a:r>
              <a:rPr lang="en-US" sz="2800" dirty="0"/>
              <a:t> Response</a:t>
            </a:r>
          </a:p>
        </p:txBody>
      </p:sp>
      <p:sp>
        <p:nvSpPr>
          <p:cNvPr id="3" name="Content Placeholder 2"/>
          <p:cNvSpPr>
            <a:spLocks noGrp="1"/>
          </p:cNvSpPr>
          <p:nvPr>
            <p:ph idx="1"/>
          </p:nvPr>
        </p:nvSpPr>
        <p:spPr>
          <a:xfrm>
            <a:off x="457200" y="1524000"/>
            <a:ext cx="8229600" cy="5029200"/>
          </a:xfrm>
        </p:spPr>
        <p:txBody>
          <a:bodyPr>
            <a:normAutofit/>
          </a:bodyPr>
          <a:lstStyle/>
          <a:p>
            <a:endParaRPr lang="en-US" dirty="0"/>
          </a:p>
          <a:p>
            <a:r>
              <a:rPr lang="en-US" b="1" dirty="0"/>
              <a:t>MEPS-IC private sector response </a:t>
            </a:r>
            <a:endParaRPr lang="en-US" dirty="0"/>
          </a:p>
          <a:p>
            <a:pPr lvl="1"/>
            <a:r>
              <a:rPr lang="en-US" dirty="0"/>
              <a:t>Preliminary high-level examinations</a:t>
            </a:r>
          </a:p>
          <a:p>
            <a:pPr lvl="2"/>
            <a:r>
              <a:rPr lang="en-US" dirty="0"/>
              <a:t>By industry</a:t>
            </a:r>
          </a:p>
          <a:p>
            <a:pPr lvl="2"/>
            <a:r>
              <a:rPr lang="en-US" dirty="0"/>
              <a:t>By type of firm (single unit vs multiunit)</a:t>
            </a:r>
          </a:p>
          <a:p>
            <a:pPr lvl="2"/>
            <a:r>
              <a:rPr lang="en-US" dirty="0"/>
              <a:t>By firm size</a:t>
            </a:r>
          </a:p>
          <a:p>
            <a:pPr lvl="1"/>
            <a:r>
              <a:rPr lang="en-US" dirty="0"/>
              <a:t>Overall response rates close to previous years</a:t>
            </a:r>
          </a:p>
          <a:p>
            <a:pPr lvl="1"/>
            <a:r>
              <a:rPr lang="en-US" dirty="0"/>
              <a:t>Response rates fairly consistent across subgroups of respondents</a:t>
            </a:r>
          </a:p>
          <a:p>
            <a:endParaRPr lang="en-US" dirty="0"/>
          </a:p>
          <a:p>
            <a:r>
              <a:rPr lang="en-US" b="1" dirty="0"/>
              <a:t>Response bias analyses in progress</a:t>
            </a:r>
          </a:p>
        </p:txBody>
      </p:sp>
    </p:spTree>
    <p:extLst>
      <p:ext uri="{BB962C8B-B14F-4D97-AF65-F5344CB8AC3E}">
        <p14:creationId xmlns:p14="http://schemas.microsoft.com/office/powerpoint/2010/main" val="729320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dirty="0"/>
              <a:t>MEPS-IC Response Rate</a:t>
            </a:r>
            <a:br>
              <a:rPr lang="en-US" sz="2800" dirty="0"/>
            </a:br>
            <a:r>
              <a:rPr lang="en-US" sz="2800" dirty="0"/>
              <a:t>By Industry (2-Digit NAICS)</a:t>
            </a:r>
          </a:p>
        </p:txBody>
      </p:sp>
      <p:graphicFrame>
        <p:nvGraphicFramePr>
          <p:cNvPr id="4" name="Content Placeholder 3">
            <a:extLst>
              <a:ext uri="{FF2B5EF4-FFF2-40B4-BE49-F238E27FC236}">
                <a16:creationId xmlns:a16="http://schemas.microsoft.com/office/drawing/2014/main" id="{091BB16C-CA6B-40FD-879B-5C0A5E1DC519}"/>
              </a:ext>
            </a:extLst>
          </p:cNvPr>
          <p:cNvGraphicFramePr>
            <a:graphicFrameLocks noGrp="1"/>
          </p:cNvGraphicFramePr>
          <p:nvPr>
            <p:ph idx="1"/>
          </p:nvPr>
        </p:nvGraphicFramePr>
        <p:xfrm>
          <a:off x="457200" y="1752600"/>
          <a:ext cx="8229600" cy="4648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87463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dirty="0"/>
              <a:t>MEPS-IC Response Rate</a:t>
            </a:r>
            <a:br>
              <a:rPr lang="en-US" sz="2800" dirty="0"/>
            </a:br>
            <a:r>
              <a:rPr lang="en-US" sz="2800" dirty="0"/>
              <a:t>By Type of Firm</a:t>
            </a:r>
          </a:p>
        </p:txBody>
      </p:sp>
      <p:graphicFrame>
        <p:nvGraphicFramePr>
          <p:cNvPr id="4" name="Content Placeholder 3">
            <a:extLst>
              <a:ext uri="{FF2B5EF4-FFF2-40B4-BE49-F238E27FC236}">
                <a16:creationId xmlns:a16="http://schemas.microsoft.com/office/drawing/2014/main" id="{09CE6971-7585-40D8-BD32-144F5254FFF7}"/>
              </a:ext>
            </a:extLst>
          </p:cNvPr>
          <p:cNvGraphicFramePr>
            <a:graphicFrameLocks noGrp="1"/>
          </p:cNvGraphicFramePr>
          <p:nvPr>
            <p:ph idx="1"/>
          </p:nvPr>
        </p:nvGraphicFramePr>
        <p:xfrm>
          <a:off x="457200" y="1600200"/>
          <a:ext cx="8229600" cy="4800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45635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dirty="0"/>
              <a:t>MEPS-IC Response Rate</a:t>
            </a:r>
            <a:br>
              <a:rPr lang="en-US" sz="2800" dirty="0"/>
            </a:br>
            <a:r>
              <a:rPr lang="en-US" sz="2800" dirty="0"/>
              <a:t>By Firm Size</a:t>
            </a:r>
          </a:p>
        </p:txBody>
      </p:sp>
      <p:graphicFrame>
        <p:nvGraphicFramePr>
          <p:cNvPr id="4" name="Content Placeholder 3">
            <a:extLst>
              <a:ext uri="{FF2B5EF4-FFF2-40B4-BE49-F238E27FC236}">
                <a16:creationId xmlns:a16="http://schemas.microsoft.com/office/drawing/2014/main" id="{4513ECB3-6208-4096-B9CA-D1E416651FEF}"/>
              </a:ext>
            </a:extLst>
          </p:cNvPr>
          <p:cNvGraphicFramePr>
            <a:graphicFrameLocks noGrp="1"/>
          </p:cNvGraphicFramePr>
          <p:nvPr>
            <p:ph idx="1"/>
          </p:nvPr>
        </p:nvGraphicFramePr>
        <p:xfrm>
          <a:off x="457200" y="1752600"/>
          <a:ext cx="8229600" cy="48307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94149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Response by Mode</a:t>
            </a:r>
          </a:p>
        </p:txBody>
      </p:sp>
      <p:sp>
        <p:nvSpPr>
          <p:cNvPr id="3" name="Content Placeholder 2"/>
          <p:cNvSpPr>
            <a:spLocks noGrp="1"/>
          </p:cNvSpPr>
          <p:nvPr>
            <p:ph idx="1"/>
          </p:nvPr>
        </p:nvSpPr>
        <p:spPr/>
        <p:txBody>
          <a:bodyPr>
            <a:normAutofit/>
          </a:bodyPr>
          <a:lstStyle/>
          <a:p>
            <a:r>
              <a:rPr lang="en-US" sz="2400" dirty="0"/>
              <a:t>Initial push during COVID to move the IC from a mail &amp; web survey to a web-only survey</a:t>
            </a:r>
          </a:p>
          <a:p>
            <a:endParaRPr lang="en-US" sz="2400" dirty="0"/>
          </a:p>
          <a:p>
            <a:r>
              <a:rPr lang="en-US" sz="2400" dirty="0"/>
              <a:t>Census Bureau currently moving economic surveys to web-only format</a:t>
            </a:r>
          </a:p>
          <a:p>
            <a:endParaRPr lang="en-US" sz="2400" dirty="0"/>
          </a:p>
          <a:p>
            <a:r>
              <a:rPr lang="en-US" sz="2400" dirty="0"/>
              <a:t>Effects of promoting web response over mail</a:t>
            </a:r>
          </a:p>
          <a:p>
            <a:pPr lvl="1"/>
            <a:r>
              <a:rPr lang="en-US" sz="2000" dirty="0"/>
              <a:t>Data quality?</a:t>
            </a:r>
          </a:p>
          <a:p>
            <a:pPr lvl="1"/>
            <a:r>
              <a:rPr lang="en-US" sz="2000" dirty="0"/>
              <a:t>Bias?</a:t>
            </a:r>
          </a:p>
          <a:p>
            <a:pPr lvl="1"/>
            <a:r>
              <a:rPr lang="en-US" sz="2000" dirty="0"/>
              <a:t>Certain industries prefer mail response</a:t>
            </a:r>
          </a:p>
          <a:p>
            <a:pPr lvl="1"/>
            <a:r>
              <a:rPr lang="en-US" sz="2000" dirty="0"/>
              <a:t>Smaller firms prefer mail response</a:t>
            </a:r>
          </a:p>
          <a:p>
            <a:endParaRPr lang="en-US" dirty="0"/>
          </a:p>
        </p:txBody>
      </p:sp>
      <p:sp>
        <p:nvSpPr>
          <p:cNvPr id="4" name="Slide Number Placeholder 3"/>
          <p:cNvSpPr>
            <a:spLocks noGrp="1"/>
          </p:cNvSpPr>
          <p:nvPr>
            <p:ph type="sldNum" sz="quarter" idx="10"/>
          </p:nvPr>
        </p:nvSpPr>
        <p:spPr/>
        <p:txBody>
          <a:bodyPr/>
          <a:lstStyle/>
          <a:p>
            <a:fld id="{85F5B7A5-34A7-4AB0-A34F-A4DF2002FA98}" type="slidenum">
              <a:rPr lang="en-US" smtClean="0"/>
              <a:t>18</a:t>
            </a:fld>
            <a:endParaRPr lang="en-US" dirty="0"/>
          </a:p>
        </p:txBody>
      </p:sp>
    </p:spTree>
    <p:extLst>
      <p:ext uri="{BB962C8B-B14F-4D97-AF65-F5344CB8AC3E}">
        <p14:creationId xmlns:p14="http://schemas.microsoft.com/office/powerpoint/2010/main" val="2864941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MEPS-IC</a:t>
            </a:r>
            <a:br>
              <a:rPr lang="en-US" sz="2800" dirty="0"/>
            </a:br>
            <a:r>
              <a:rPr lang="en-US" sz="2800" dirty="0"/>
              <a:t>Response Percentages by Mode</a:t>
            </a:r>
          </a:p>
        </p:txBody>
      </p:sp>
      <p:sp>
        <p:nvSpPr>
          <p:cNvPr id="4" name="Slide Number Placeholder 3"/>
          <p:cNvSpPr>
            <a:spLocks noGrp="1"/>
          </p:cNvSpPr>
          <p:nvPr>
            <p:ph type="sldNum" sz="quarter" idx="10"/>
          </p:nvPr>
        </p:nvSpPr>
        <p:spPr/>
        <p:txBody>
          <a:bodyPr/>
          <a:lstStyle/>
          <a:p>
            <a:fld id="{85F5B7A5-34A7-4AB0-A34F-A4DF2002FA98}" type="slidenum">
              <a:rPr lang="en-US" smtClean="0"/>
              <a:t>19</a:t>
            </a:fld>
            <a:endParaRPr lang="en-US" dirty="0"/>
          </a:p>
        </p:txBody>
      </p:sp>
      <p:graphicFrame>
        <p:nvGraphicFramePr>
          <p:cNvPr id="5" name="Content Placeholder 4">
            <a:extLst>
              <a:ext uri="{FF2B5EF4-FFF2-40B4-BE49-F238E27FC236}">
                <a16:creationId xmlns:a16="http://schemas.microsoft.com/office/drawing/2014/main" id="{00000000-0008-0000-0300-000002000000}"/>
              </a:ext>
            </a:extLst>
          </p:cNvPr>
          <p:cNvGraphicFramePr>
            <a:graphicFrameLocks noGrp="1"/>
          </p:cNvGraphicFramePr>
          <p:nvPr>
            <p:ph idx="1"/>
            <p:extLst>
              <p:ext uri="{D42A27DB-BD31-4B8C-83A1-F6EECF244321}">
                <p14:modId xmlns:p14="http://schemas.microsoft.com/office/powerpoint/2010/main" val="1901666124"/>
              </p:ext>
            </p:extLst>
          </p:nvPr>
        </p:nvGraphicFramePr>
        <p:xfrm>
          <a:off x="457200" y="1646238"/>
          <a:ext cx="8229600" cy="47545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92674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normAutofit/>
          </a:bodyPr>
          <a:lstStyle/>
          <a:p>
            <a:r>
              <a:rPr lang="en-US" altLang="en-US" sz="3200" dirty="0"/>
              <a:t>Disclaimer</a:t>
            </a:r>
          </a:p>
        </p:txBody>
      </p:sp>
      <p:sp>
        <p:nvSpPr>
          <p:cNvPr id="418819" name="Rectangle 3"/>
          <p:cNvSpPr>
            <a:spLocks noGrp="1" noChangeArrowheads="1"/>
          </p:cNvSpPr>
          <p:nvPr>
            <p:ph type="body" idx="1"/>
          </p:nvPr>
        </p:nvSpPr>
        <p:spPr/>
        <p:txBody>
          <a:bodyPr/>
          <a:lstStyle/>
          <a:p>
            <a:endParaRPr lang="en-US" altLang="en-US" dirty="0"/>
          </a:p>
          <a:p>
            <a:r>
              <a:rPr lang="en-US" sz="2400" dirty="0">
                <a:latin typeface="Arial" panose="020B0604020202020204" pitchFamily="34" charset="0"/>
                <a:cs typeface="Arial" panose="020B0604020202020204" pitchFamily="34" charset="0"/>
              </a:rPr>
              <a:t>The views expressed in this presentation are those of the author and no official endorsement by the Department of Health and Human Services or the Agency for Healthcare Research and Quality is intended or should be inferred.</a:t>
            </a:r>
          </a:p>
          <a:p>
            <a:endParaRPr lang="en-US" altLang="en-US" dirty="0"/>
          </a:p>
        </p:txBody>
      </p:sp>
      <p:sp>
        <p:nvSpPr>
          <p:cNvPr id="2" name="Slide Number Placeholder 1"/>
          <p:cNvSpPr>
            <a:spLocks noGrp="1"/>
          </p:cNvSpPr>
          <p:nvPr>
            <p:ph type="sldNum" sz="quarter" idx="10"/>
          </p:nvPr>
        </p:nvSpPr>
        <p:spPr/>
        <p:txBody>
          <a:bodyPr/>
          <a:lstStyle/>
          <a:p>
            <a:fld id="{85F5B7A5-34A7-4AB0-A34F-A4DF2002FA98}" type="slidenum">
              <a:rPr lang="en-US" smtClean="0"/>
              <a:t>2</a:t>
            </a:fld>
            <a:endParaRPr lang="en-US" dirty="0"/>
          </a:p>
        </p:txBody>
      </p:sp>
    </p:spTree>
    <p:extLst>
      <p:ext uri="{BB962C8B-B14F-4D97-AF65-F5344CB8AC3E}">
        <p14:creationId xmlns:p14="http://schemas.microsoft.com/office/powerpoint/2010/main" val="1491117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2019 &amp; 2020 MEPS-IC</a:t>
            </a:r>
            <a:br>
              <a:rPr lang="en-US" sz="2400" dirty="0"/>
            </a:br>
            <a:r>
              <a:rPr lang="en-US" sz="2400" dirty="0"/>
              <a:t>Response Percentage by Mode &amp; Firm Size</a:t>
            </a:r>
          </a:p>
        </p:txBody>
      </p:sp>
      <p:sp>
        <p:nvSpPr>
          <p:cNvPr id="4" name="Slide Number Placeholder 3"/>
          <p:cNvSpPr>
            <a:spLocks noGrp="1"/>
          </p:cNvSpPr>
          <p:nvPr>
            <p:ph type="sldNum" sz="quarter" idx="10"/>
          </p:nvPr>
        </p:nvSpPr>
        <p:spPr/>
        <p:txBody>
          <a:bodyPr/>
          <a:lstStyle/>
          <a:p>
            <a:fld id="{85F5B7A5-34A7-4AB0-A34F-A4DF2002FA98}" type="slidenum">
              <a:rPr lang="en-US" smtClean="0"/>
              <a:t>20</a:t>
            </a:fld>
            <a:endParaRPr lang="en-US" dirty="0"/>
          </a:p>
        </p:txBody>
      </p:sp>
      <p:graphicFrame>
        <p:nvGraphicFramePr>
          <p:cNvPr id="5" name="Content Placeholder 4">
            <a:extLst>
              <a:ext uri="{FF2B5EF4-FFF2-40B4-BE49-F238E27FC236}">
                <a16:creationId xmlns:a16="http://schemas.microsoft.com/office/drawing/2014/main" id="{13605AEE-78AB-471F-A857-6F838DBA4A97}"/>
              </a:ext>
            </a:extLst>
          </p:cNvPr>
          <p:cNvGraphicFramePr>
            <a:graphicFrameLocks noGrp="1"/>
          </p:cNvGraphicFramePr>
          <p:nvPr>
            <p:ph idx="1"/>
            <p:extLst>
              <p:ext uri="{D42A27DB-BD31-4B8C-83A1-F6EECF244321}">
                <p14:modId xmlns:p14="http://schemas.microsoft.com/office/powerpoint/2010/main" val="218772294"/>
              </p:ext>
            </p:extLst>
          </p:nvPr>
        </p:nvGraphicFramePr>
        <p:xfrm>
          <a:off x="228600" y="1295400"/>
          <a:ext cx="4253061" cy="50609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E40E33DC-5A5F-465E-AF3F-94F6DC974345}"/>
              </a:ext>
            </a:extLst>
          </p:cNvPr>
          <p:cNvGraphicFramePr>
            <a:graphicFrameLocks/>
          </p:cNvGraphicFramePr>
          <p:nvPr>
            <p:extLst>
              <p:ext uri="{D42A27DB-BD31-4B8C-83A1-F6EECF244321}">
                <p14:modId xmlns:p14="http://schemas.microsoft.com/office/powerpoint/2010/main" val="3219300030"/>
              </p:ext>
            </p:extLst>
          </p:nvPr>
        </p:nvGraphicFramePr>
        <p:xfrm>
          <a:off x="4724400" y="1295400"/>
          <a:ext cx="3886200" cy="50609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15144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2019 &amp; 2020 MEPS-IC</a:t>
            </a:r>
            <a:br>
              <a:rPr lang="en-US" sz="2400" dirty="0"/>
            </a:br>
            <a:r>
              <a:rPr lang="en-US" sz="2400" dirty="0"/>
              <a:t>Response Percentages by Mail &amp; Firm Size</a:t>
            </a:r>
          </a:p>
        </p:txBody>
      </p:sp>
      <p:sp>
        <p:nvSpPr>
          <p:cNvPr id="3" name="Content Placeholder 2"/>
          <p:cNvSpPr>
            <a:spLocks noGrp="1"/>
          </p:cNvSpPr>
          <p:nvPr>
            <p:ph idx="1"/>
          </p:nvPr>
        </p:nvSpPr>
        <p:spPr>
          <a:xfrm>
            <a:off x="457200" y="1524001"/>
            <a:ext cx="8229600" cy="5197474"/>
          </a:xfrm>
        </p:spPr>
        <p:txBody>
          <a:bodyPr>
            <a:normAutofit/>
          </a:bodyPr>
          <a:lstStyle/>
          <a:p>
            <a:endParaRPr lang="en-US" sz="3200" dirty="0"/>
          </a:p>
          <a:p>
            <a:pPr lvl="1"/>
            <a:endParaRPr lang="en-US" dirty="0"/>
          </a:p>
        </p:txBody>
      </p:sp>
      <p:sp>
        <p:nvSpPr>
          <p:cNvPr id="4" name="Slide Number Placeholder 3"/>
          <p:cNvSpPr>
            <a:spLocks noGrp="1"/>
          </p:cNvSpPr>
          <p:nvPr>
            <p:ph type="sldNum" sz="quarter" idx="10"/>
          </p:nvPr>
        </p:nvSpPr>
        <p:spPr/>
        <p:txBody>
          <a:bodyPr/>
          <a:lstStyle/>
          <a:p>
            <a:fld id="{85F5B7A5-34A7-4AB0-A34F-A4DF2002FA98}" type="slidenum">
              <a:rPr lang="en-US" smtClean="0"/>
              <a:t>21</a:t>
            </a:fld>
            <a:endParaRPr lang="en-US" dirty="0"/>
          </a:p>
        </p:txBody>
      </p:sp>
      <p:pic>
        <p:nvPicPr>
          <p:cNvPr id="1026" name="Chart 1">
            <a:extLst>
              <a:ext uri="{FF2B5EF4-FFF2-40B4-BE49-F238E27FC236}">
                <a16:creationId xmlns:a16="http://schemas.microsoft.com/office/drawing/2014/main" id="{01C2C5E0-BCA7-4679-986A-FE3E0CEB6E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05000"/>
            <a:ext cx="67437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7661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2019 &amp; 2020 MEPS-IC</a:t>
            </a:r>
            <a:br>
              <a:rPr lang="en-US" sz="2400" dirty="0"/>
            </a:br>
            <a:r>
              <a:rPr lang="en-US" sz="2400" dirty="0"/>
              <a:t>Response Percentages by Web &amp; Firm Size</a:t>
            </a:r>
          </a:p>
        </p:txBody>
      </p:sp>
      <p:sp>
        <p:nvSpPr>
          <p:cNvPr id="3" name="Content Placeholder 2"/>
          <p:cNvSpPr>
            <a:spLocks noGrp="1"/>
          </p:cNvSpPr>
          <p:nvPr>
            <p:ph idx="1"/>
          </p:nvPr>
        </p:nvSpPr>
        <p:spPr>
          <a:xfrm>
            <a:off x="457200" y="1524001"/>
            <a:ext cx="8229600" cy="5197474"/>
          </a:xfrm>
        </p:spPr>
        <p:txBody>
          <a:bodyPr>
            <a:normAutofit/>
          </a:bodyPr>
          <a:lstStyle/>
          <a:p>
            <a:endParaRPr lang="en-US" sz="3200" dirty="0"/>
          </a:p>
          <a:p>
            <a:pPr lvl="1"/>
            <a:endParaRPr lang="en-US" dirty="0"/>
          </a:p>
        </p:txBody>
      </p:sp>
      <p:sp>
        <p:nvSpPr>
          <p:cNvPr id="4" name="Slide Number Placeholder 3"/>
          <p:cNvSpPr>
            <a:spLocks noGrp="1"/>
          </p:cNvSpPr>
          <p:nvPr>
            <p:ph type="sldNum" sz="quarter" idx="10"/>
          </p:nvPr>
        </p:nvSpPr>
        <p:spPr/>
        <p:txBody>
          <a:bodyPr/>
          <a:lstStyle/>
          <a:p>
            <a:fld id="{85F5B7A5-34A7-4AB0-A34F-A4DF2002FA98}" type="slidenum">
              <a:rPr lang="en-US" smtClean="0"/>
              <a:t>22</a:t>
            </a:fld>
            <a:endParaRPr lang="en-US" dirty="0"/>
          </a:p>
        </p:txBody>
      </p:sp>
      <p:pic>
        <p:nvPicPr>
          <p:cNvPr id="2050" name="Chart 4">
            <a:extLst>
              <a:ext uri="{FF2B5EF4-FFF2-40B4-BE49-F238E27FC236}">
                <a16:creationId xmlns:a16="http://schemas.microsoft.com/office/drawing/2014/main" id="{2BA0D0C3-0167-4A20-8E41-C61C95D862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81200"/>
            <a:ext cx="6858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7488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10837"/>
            <a:ext cx="6896100" cy="617884"/>
          </a:xfrm>
        </p:spPr>
        <p:txBody>
          <a:bodyPr>
            <a:noAutofit/>
          </a:bodyPr>
          <a:lstStyle/>
          <a:p>
            <a:r>
              <a:rPr lang="en-US" sz="2400" dirty="0"/>
              <a:t>2019 &amp; 2020 MEPS-IC</a:t>
            </a:r>
            <a:br>
              <a:rPr lang="en-US" sz="2400" dirty="0"/>
            </a:br>
            <a:r>
              <a:rPr lang="en-US" sz="2400" dirty="0"/>
              <a:t>Response Percentages by Phone &amp; Firm Size</a:t>
            </a:r>
          </a:p>
        </p:txBody>
      </p:sp>
      <p:sp>
        <p:nvSpPr>
          <p:cNvPr id="3" name="Content Placeholder 2"/>
          <p:cNvSpPr>
            <a:spLocks noGrp="1"/>
          </p:cNvSpPr>
          <p:nvPr>
            <p:ph idx="1"/>
          </p:nvPr>
        </p:nvSpPr>
        <p:spPr>
          <a:xfrm>
            <a:off x="457200" y="1524001"/>
            <a:ext cx="8229600" cy="5197474"/>
          </a:xfrm>
        </p:spPr>
        <p:txBody>
          <a:bodyPr>
            <a:normAutofit/>
          </a:bodyPr>
          <a:lstStyle/>
          <a:p>
            <a:endParaRPr lang="en-US" sz="3200" dirty="0"/>
          </a:p>
          <a:p>
            <a:pPr lvl="1"/>
            <a:endParaRPr lang="en-US" dirty="0"/>
          </a:p>
        </p:txBody>
      </p:sp>
      <p:sp>
        <p:nvSpPr>
          <p:cNvPr id="4" name="Slide Number Placeholder 3"/>
          <p:cNvSpPr>
            <a:spLocks noGrp="1"/>
          </p:cNvSpPr>
          <p:nvPr>
            <p:ph type="sldNum" sz="quarter" idx="10"/>
          </p:nvPr>
        </p:nvSpPr>
        <p:spPr/>
        <p:txBody>
          <a:bodyPr/>
          <a:lstStyle/>
          <a:p>
            <a:fld id="{85F5B7A5-34A7-4AB0-A34F-A4DF2002FA98}" type="slidenum">
              <a:rPr lang="en-US" smtClean="0"/>
              <a:t>23</a:t>
            </a:fld>
            <a:endParaRPr lang="en-US" dirty="0"/>
          </a:p>
        </p:txBody>
      </p:sp>
      <p:pic>
        <p:nvPicPr>
          <p:cNvPr id="3074" name="Chart 5">
            <a:extLst>
              <a:ext uri="{FF2B5EF4-FFF2-40B4-BE49-F238E27FC236}">
                <a16:creationId xmlns:a16="http://schemas.microsoft.com/office/drawing/2014/main" id="{896EF555-3B9B-49D9-8831-5309CA1116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2057400"/>
            <a:ext cx="65151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9235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2019 &amp; 2020 MEPS-IC</a:t>
            </a:r>
            <a:br>
              <a:rPr lang="en-US" sz="2400" dirty="0"/>
            </a:br>
            <a:r>
              <a:rPr lang="en-US" sz="2400" dirty="0"/>
              <a:t>Response Percentage by Mode &amp; Firm Size</a:t>
            </a:r>
          </a:p>
        </p:txBody>
      </p:sp>
      <p:sp>
        <p:nvSpPr>
          <p:cNvPr id="4" name="Slide Number Placeholder 3"/>
          <p:cNvSpPr>
            <a:spLocks noGrp="1"/>
          </p:cNvSpPr>
          <p:nvPr>
            <p:ph type="sldNum" sz="quarter" idx="10"/>
          </p:nvPr>
        </p:nvSpPr>
        <p:spPr/>
        <p:txBody>
          <a:bodyPr/>
          <a:lstStyle/>
          <a:p>
            <a:fld id="{85F5B7A5-34A7-4AB0-A34F-A4DF2002FA98}" type="slidenum">
              <a:rPr lang="en-US" smtClean="0"/>
              <a:t>24</a:t>
            </a:fld>
            <a:endParaRPr lang="en-US" dirty="0"/>
          </a:p>
        </p:txBody>
      </p:sp>
      <p:graphicFrame>
        <p:nvGraphicFramePr>
          <p:cNvPr id="5" name="Content Placeholder 4">
            <a:extLst>
              <a:ext uri="{FF2B5EF4-FFF2-40B4-BE49-F238E27FC236}">
                <a16:creationId xmlns:a16="http://schemas.microsoft.com/office/drawing/2014/main" id="{81EF6DC5-6AE1-4926-80C4-3E92455926A4}"/>
              </a:ext>
            </a:extLst>
          </p:cNvPr>
          <p:cNvGraphicFramePr>
            <a:graphicFrameLocks noGrp="1"/>
          </p:cNvGraphicFramePr>
          <p:nvPr>
            <p:ph idx="1"/>
            <p:extLst>
              <p:ext uri="{D42A27DB-BD31-4B8C-83A1-F6EECF244321}">
                <p14:modId xmlns:p14="http://schemas.microsoft.com/office/powerpoint/2010/main" val="442004183"/>
              </p:ext>
            </p:extLst>
          </p:nvPr>
        </p:nvGraphicFramePr>
        <p:xfrm>
          <a:off x="457200" y="1357312"/>
          <a:ext cx="8229600" cy="5181600"/>
        </p:xfrm>
        <a:graphic>
          <a:graphicData uri="http://schemas.openxmlformats.org/drawingml/2006/chart">
            <c:chart xmlns:c="http://schemas.openxmlformats.org/drawingml/2006/chart" xmlns:r="http://schemas.openxmlformats.org/officeDocument/2006/relationships" r:id="rId2"/>
          </a:graphicData>
        </a:graphic>
      </p:graphicFrame>
      <p:cxnSp>
        <p:nvCxnSpPr>
          <p:cNvPr id="12" name="Straight Connector 11">
            <a:extLst>
              <a:ext uri="{FF2B5EF4-FFF2-40B4-BE49-F238E27FC236}">
                <a16:creationId xmlns:a16="http://schemas.microsoft.com/office/drawing/2014/main" id="{9CB44F8A-3754-4ACA-9C05-6159555CAC70}"/>
              </a:ext>
            </a:extLst>
          </p:cNvPr>
          <p:cNvCxnSpPr>
            <a:cxnSpLocks/>
          </p:cNvCxnSpPr>
          <p:nvPr/>
        </p:nvCxnSpPr>
        <p:spPr>
          <a:xfrm flipH="1">
            <a:off x="4800603" y="1828800"/>
            <a:ext cx="1" cy="426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945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MEPS-IC</a:t>
            </a:r>
            <a:br>
              <a:rPr lang="en-US" sz="2400" dirty="0"/>
            </a:br>
            <a:r>
              <a:rPr lang="en-US" sz="2400" dirty="0"/>
              <a:t>Mail vs Web Response</a:t>
            </a:r>
          </a:p>
        </p:txBody>
      </p:sp>
      <p:sp>
        <p:nvSpPr>
          <p:cNvPr id="3" name="Content Placeholder 2"/>
          <p:cNvSpPr>
            <a:spLocks noGrp="1"/>
          </p:cNvSpPr>
          <p:nvPr>
            <p:ph idx="1"/>
          </p:nvPr>
        </p:nvSpPr>
        <p:spPr>
          <a:xfrm>
            <a:off x="457200" y="1524001"/>
            <a:ext cx="8229600" cy="5197474"/>
          </a:xfrm>
        </p:spPr>
        <p:txBody>
          <a:bodyPr>
            <a:normAutofit fontScale="55000" lnSpcReduction="20000"/>
          </a:bodyPr>
          <a:lstStyle/>
          <a:p>
            <a:r>
              <a:rPr lang="en-US" sz="3400" b="1" dirty="0"/>
              <a:t>Before 2020</a:t>
            </a:r>
          </a:p>
          <a:p>
            <a:pPr lvl="1"/>
            <a:r>
              <a:rPr lang="en-US" sz="3200" dirty="0"/>
              <a:t>Mail becomes steadily less popular as firm size increases</a:t>
            </a:r>
          </a:p>
          <a:p>
            <a:pPr lvl="1"/>
            <a:endParaRPr lang="en-US" sz="3200" dirty="0"/>
          </a:p>
          <a:p>
            <a:pPr lvl="1"/>
            <a:r>
              <a:rPr lang="en-US" sz="3200" dirty="0"/>
              <a:t>Mail only more popular than web for the smallest firms (1-10 employees)</a:t>
            </a:r>
          </a:p>
          <a:p>
            <a:pPr lvl="1"/>
            <a:endParaRPr lang="en-US" sz="3200" dirty="0"/>
          </a:p>
          <a:p>
            <a:pPr lvl="1"/>
            <a:r>
              <a:rPr lang="en-US" sz="3200" dirty="0"/>
              <a:t>Web more popular than mail for all other firm sizes</a:t>
            </a:r>
          </a:p>
          <a:p>
            <a:pPr lvl="1"/>
            <a:endParaRPr lang="en-US" sz="3200" dirty="0"/>
          </a:p>
          <a:p>
            <a:pPr lvl="1"/>
            <a:r>
              <a:rPr lang="en-US" sz="3200" dirty="0"/>
              <a:t>Data quality (Kashihara, 2019)</a:t>
            </a:r>
          </a:p>
          <a:p>
            <a:pPr lvl="2"/>
            <a:r>
              <a:rPr lang="en-US" sz="2900" dirty="0"/>
              <a:t>Better quality likely due to automated edits in web instrument</a:t>
            </a:r>
          </a:p>
          <a:p>
            <a:pPr lvl="2"/>
            <a:r>
              <a:rPr lang="en-US" sz="2900" dirty="0"/>
              <a:t>Web reporting issues include:</a:t>
            </a:r>
          </a:p>
          <a:p>
            <a:pPr lvl="3"/>
            <a:r>
              <a:rPr lang="en-US" sz="2900" dirty="0"/>
              <a:t>Internet access</a:t>
            </a:r>
          </a:p>
          <a:p>
            <a:pPr lvl="3"/>
            <a:r>
              <a:rPr lang="en-US" sz="2900" dirty="0"/>
              <a:t>Some respondents not computer savvy</a:t>
            </a:r>
          </a:p>
          <a:p>
            <a:pPr lvl="3"/>
            <a:r>
              <a:rPr lang="en-US" sz="2900" dirty="0"/>
              <a:t>Paper surveys preferred by some</a:t>
            </a:r>
          </a:p>
          <a:p>
            <a:endParaRPr lang="en-US" dirty="0"/>
          </a:p>
          <a:p>
            <a:r>
              <a:rPr lang="en-US" sz="3400" b="1" dirty="0"/>
              <a:t>During 2020</a:t>
            </a:r>
          </a:p>
          <a:p>
            <a:pPr lvl="1"/>
            <a:r>
              <a:rPr lang="en-US" sz="3200" dirty="0"/>
              <a:t>Web response more prevalent in all firm size categories</a:t>
            </a:r>
          </a:p>
          <a:p>
            <a:pPr lvl="1"/>
            <a:endParaRPr lang="en-US" sz="3200" dirty="0"/>
          </a:p>
          <a:p>
            <a:pPr lvl="1"/>
            <a:r>
              <a:rPr lang="en-US" sz="3200" dirty="0"/>
              <a:t>Mail becomes steadily less popular as firm size increases</a:t>
            </a:r>
          </a:p>
          <a:p>
            <a:pPr lvl="1"/>
            <a:endParaRPr lang="en-US" dirty="0"/>
          </a:p>
        </p:txBody>
      </p:sp>
      <p:sp>
        <p:nvSpPr>
          <p:cNvPr id="4" name="Slide Number Placeholder 3"/>
          <p:cNvSpPr>
            <a:spLocks noGrp="1"/>
          </p:cNvSpPr>
          <p:nvPr>
            <p:ph type="sldNum" sz="quarter" idx="10"/>
          </p:nvPr>
        </p:nvSpPr>
        <p:spPr/>
        <p:txBody>
          <a:bodyPr/>
          <a:lstStyle/>
          <a:p>
            <a:fld id="{85F5B7A5-34A7-4AB0-A34F-A4DF2002FA98}" type="slidenum">
              <a:rPr lang="en-US" smtClean="0"/>
              <a:t>25</a:t>
            </a:fld>
            <a:endParaRPr lang="en-US" dirty="0"/>
          </a:p>
        </p:txBody>
      </p:sp>
    </p:spTree>
    <p:extLst>
      <p:ext uri="{BB962C8B-B14F-4D97-AF65-F5344CB8AC3E}">
        <p14:creationId xmlns:p14="http://schemas.microsoft.com/office/powerpoint/2010/main" val="1062505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048500" cy="617884"/>
          </a:xfrm>
        </p:spPr>
        <p:txBody>
          <a:bodyPr>
            <a:noAutofit/>
          </a:bodyPr>
          <a:lstStyle/>
          <a:p>
            <a:r>
              <a:rPr lang="en-US" sz="2800" dirty="0"/>
              <a:t>Response Mode by Industry (NAICS-2)</a:t>
            </a:r>
          </a:p>
        </p:txBody>
      </p:sp>
      <p:sp>
        <p:nvSpPr>
          <p:cNvPr id="3" name="Content Placeholder 2"/>
          <p:cNvSpPr>
            <a:spLocks noGrp="1"/>
          </p:cNvSpPr>
          <p:nvPr>
            <p:ph idx="1"/>
          </p:nvPr>
        </p:nvSpPr>
        <p:spPr>
          <a:xfrm>
            <a:off x="457200" y="1447801"/>
            <a:ext cx="8229600" cy="5181600"/>
          </a:xfrm>
        </p:spPr>
        <p:txBody>
          <a:bodyPr>
            <a:normAutofit fontScale="92500" lnSpcReduction="10000"/>
          </a:bodyPr>
          <a:lstStyle/>
          <a:p>
            <a:r>
              <a:rPr lang="en-US" dirty="0"/>
              <a:t>Findings from an analysis of 2017 MEPS-IC data</a:t>
            </a:r>
          </a:p>
          <a:p>
            <a:endParaRPr lang="en-US" dirty="0"/>
          </a:p>
          <a:p>
            <a:r>
              <a:rPr lang="en-US" dirty="0"/>
              <a:t>Web response more popular than mail</a:t>
            </a:r>
          </a:p>
          <a:p>
            <a:pPr lvl="1"/>
            <a:r>
              <a:rPr lang="en-US" dirty="0"/>
              <a:t>Most industries</a:t>
            </a:r>
          </a:p>
          <a:p>
            <a:endParaRPr lang="en-US" dirty="0"/>
          </a:p>
          <a:p>
            <a:r>
              <a:rPr lang="en-US" dirty="0"/>
              <a:t>Mail response more popular than web</a:t>
            </a:r>
          </a:p>
          <a:p>
            <a:pPr lvl="1"/>
            <a:r>
              <a:rPr lang="en-US" dirty="0"/>
              <a:t>Agriculture, Forestry, Fishing &amp; Hunting</a:t>
            </a:r>
          </a:p>
          <a:p>
            <a:pPr lvl="1"/>
            <a:r>
              <a:rPr lang="en-US" dirty="0"/>
              <a:t>Retail Trade</a:t>
            </a:r>
          </a:p>
          <a:p>
            <a:pPr lvl="1"/>
            <a:r>
              <a:rPr lang="en-US" dirty="0"/>
              <a:t>Warehousing &amp; Storage</a:t>
            </a:r>
          </a:p>
          <a:p>
            <a:pPr lvl="1"/>
            <a:r>
              <a:rPr lang="en-US" dirty="0"/>
              <a:t>Other Services</a:t>
            </a:r>
          </a:p>
          <a:p>
            <a:pPr lvl="2"/>
            <a:r>
              <a:rPr lang="en-US" dirty="0"/>
              <a:t>Repair &amp; Maintenance</a:t>
            </a:r>
          </a:p>
          <a:p>
            <a:pPr lvl="2"/>
            <a:r>
              <a:rPr lang="en-US" dirty="0"/>
              <a:t>Personal &amp; Laundry Services</a:t>
            </a:r>
          </a:p>
          <a:p>
            <a:pPr lvl="2"/>
            <a:r>
              <a:rPr lang="en-US" dirty="0"/>
              <a:t>Etc.</a:t>
            </a:r>
          </a:p>
          <a:p>
            <a:pPr lvl="1"/>
            <a:endParaRPr lang="en-US" dirty="0"/>
          </a:p>
        </p:txBody>
      </p:sp>
      <p:sp>
        <p:nvSpPr>
          <p:cNvPr id="4" name="Slide Number Placeholder 3"/>
          <p:cNvSpPr>
            <a:spLocks noGrp="1"/>
          </p:cNvSpPr>
          <p:nvPr>
            <p:ph type="sldNum" sz="quarter" idx="10"/>
          </p:nvPr>
        </p:nvSpPr>
        <p:spPr/>
        <p:txBody>
          <a:bodyPr/>
          <a:lstStyle/>
          <a:p>
            <a:fld id="{85F5B7A5-34A7-4AB0-A34F-A4DF2002FA98}" type="slidenum">
              <a:rPr lang="en-US" smtClean="0"/>
              <a:t>26</a:t>
            </a:fld>
            <a:endParaRPr lang="en-US" dirty="0"/>
          </a:p>
        </p:txBody>
      </p:sp>
    </p:spTree>
    <p:extLst>
      <p:ext uri="{BB962C8B-B14F-4D97-AF65-F5344CB8AC3E}">
        <p14:creationId xmlns:p14="http://schemas.microsoft.com/office/powerpoint/2010/main" val="2019259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Summary</a:t>
            </a:r>
          </a:p>
        </p:txBody>
      </p:sp>
      <p:sp>
        <p:nvSpPr>
          <p:cNvPr id="3" name="Content Placeholder 2"/>
          <p:cNvSpPr>
            <a:spLocks noGrp="1"/>
          </p:cNvSpPr>
          <p:nvPr>
            <p:ph idx="1"/>
          </p:nvPr>
        </p:nvSpPr>
        <p:spPr>
          <a:xfrm>
            <a:off x="457200" y="1447801"/>
            <a:ext cx="8229600" cy="5181600"/>
          </a:xfrm>
        </p:spPr>
        <p:txBody>
          <a:bodyPr>
            <a:normAutofit fontScale="92500" lnSpcReduction="20000"/>
          </a:bodyPr>
          <a:lstStyle/>
          <a:p>
            <a:r>
              <a:rPr lang="en-US" b="1" dirty="0" err="1"/>
              <a:t>Covid</a:t>
            </a:r>
            <a:r>
              <a:rPr lang="en-US" b="1" dirty="0"/>
              <a:t>-based MEPS-IC disruptions in 2020</a:t>
            </a:r>
          </a:p>
          <a:p>
            <a:pPr lvl="1"/>
            <a:r>
              <a:rPr lang="en-US" dirty="0"/>
              <a:t>Survey operations</a:t>
            </a:r>
          </a:p>
          <a:p>
            <a:pPr lvl="1"/>
            <a:r>
              <a:rPr lang="en-US" dirty="0"/>
              <a:t>Sampled businesses</a:t>
            </a:r>
          </a:p>
          <a:p>
            <a:pPr marL="347662" lvl="1" indent="0">
              <a:buNone/>
            </a:pPr>
            <a:endParaRPr lang="en-US" dirty="0"/>
          </a:p>
          <a:p>
            <a:r>
              <a:rPr lang="en-US" b="1" dirty="0"/>
              <a:t>Overall private sector response rate</a:t>
            </a:r>
          </a:p>
          <a:p>
            <a:pPr lvl="1"/>
            <a:r>
              <a:rPr lang="en-US" dirty="0"/>
              <a:t>2019:  59.2%</a:t>
            </a:r>
          </a:p>
          <a:p>
            <a:pPr lvl="1"/>
            <a:r>
              <a:rPr lang="en-US" dirty="0"/>
              <a:t>2020:  </a:t>
            </a:r>
            <a:r>
              <a:rPr lang="en-US" dirty="0">
                <a:solidFill>
                  <a:srgbClr val="0070C0"/>
                </a:solidFill>
              </a:rPr>
              <a:t>56.3%</a:t>
            </a:r>
          </a:p>
          <a:p>
            <a:endParaRPr lang="en-US" dirty="0"/>
          </a:p>
          <a:p>
            <a:r>
              <a:rPr lang="en-US" b="1" dirty="0"/>
              <a:t>Response rate by industry, type of firm, firm size</a:t>
            </a:r>
          </a:p>
          <a:p>
            <a:pPr lvl="1"/>
            <a:r>
              <a:rPr lang="en-US" dirty="0"/>
              <a:t>Generally followed annual trends</a:t>
            </a:r>
          </a:p>
          <a:p>
            <a:endParaRPr lang="en-US" dirty="0"/>
          </a:p>
          <a:p>
            <a:r>
              <a:rPr lang="en-US" b="1" dirty="0"/>
              <a:t>Response by mode noticeably altered</a:t>
            </a:r>
          </a:p>
          <a:p>
            <a:pPr lvl="1"/>
            <a:r>
              <a:rPr lang="en-US" dirty="0"/>
              <a:t>Shift in primary survey mode:  mail → web</a:t>
            </a:r>
          </a:p>
          <a:p>
            <a:pPr lvl="1"/>
            <a:r>
              <a:rPr lang="en-US" dirty="0"/>
              <a:t>Overall response rate relatively unchanged from 2019</a:t>
            </a:r>
          </a:p>
        </p:txBody>
      </p:sp>
      <p:sp>
        <p:nvSpPr>
          <p:cNvPr id="4" name="Slide Number Placeholder 3"/>
          <p:cNvSpPr>
            <a:spLocks noGrp="1"/>
          </p:cNvSpPr>
          <p:nvPr>
            <p:ph type="sldNum" sz="quarter" idx="10"/>
          </p:nvPr>
        </p:nvSpPr>
        <p:spPr/>
        <p:txBody>
          <a:bodyPr/>
          <a:lstStyle/>
          <a:p>
            <a:fld id="{85F5B7A5-34A7-4AB0-A34F-A4DF2002FA98}" type="slidenum">
              <a:rPr lang="en-US" smtClean="0"/>
              <a:t>27</a:t>
            </a:fld>
            <a:endParaRPr lang="en-US" dirty="0"/>
          </a:p>
        </p:txBody>
      </p:sp>
    </p:spTree>
    <p:extLst>
      <p:ext uri="{BB962C8B-B14F-4D97-AF65-F5344CB8AC3E}">
        <p14:creationId xmlns:p14="http://schemas.microsoft.com/office/powerpoint/2010/main" val="37310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Moving Forward</a:t>
            </a:r>
          </a:p>
        </p:txBody>
      </p:sp>
      <p:sp>
        <p:nvSpPr>
          <p:cNvPr id="3" name="Content Placeholder 2"/>
          <p:cNvSpPr>
            <a:spLocks noGrp="1"/>
          </p:cNvSpPr>
          <p:nvPr>
            <p:ph idx="1"/>
          </p:nvPr>
        </p:nvSpPr>
        <p:spPr>
          <a:xfrm>
            <a:off x="457200" y="1524000"/>
            <a:ext cx="8229600" cy="5197475"/>
          </a:xfrm>
        </p:spPr>
        <p:txBody>
          <a:bodyPr>
            <a:normAutofit fontScale="92500" lnSpcReduction="10000"/>
          </a:bodyPr>
          <a:lstStyle/>
          <a:p>
            <a:r>
              <a:rPr lang="en-US" b="1" dirty="0"/>
              <a:t>2021 Survey Operations</a:t>
            </a:r>
          </a:p>
          <a:p>
            <a:pPr lvl="1"/>
            <a:endParaRPr lang="en-US" dirty="0"/>
          </a:p>
          <a:p>
            <a:pPr lvl="1"/>
            <a:r>
              <a:rPr lang="en-US" dirty="0"/>
              <a:t>Data collection operations will be similar to 2020</a:t>
            </a:r>
          </a:p>
          <a:p>
            <a:pPr lvl="2"/>
            <a:endParaRPr lang="en-US" dirty="0"/>
          </a:p>
          <a:p>
            <a:pPr lvl="2"/>
            <a:r>
              <a:rPr lang="en-US" dirty="0"/>
              <a:t>Initial Mail</a:t>
            </a:r>
          </a:p>
          <a:p>
            <a:pPr lvl="3"/>
            <a:r>
              <a:rPr lang="en-US" dirty="0"/>
              <a:t>2019:  letter &amp; survey forms (paper response w/ web option)</a:t>
            </a:r>
          </a:p>
          <a:p>
            <a:pPr lvl="3"/>
            <a:r>
              <a:rPr lang="en-US" dirty="0"/>
              <a:t>2020:  letter only (web response)</a:t>
            </a:r>
          </a:p>
          <a:p>
            <a:pPr lvl="3"/>
            <a:r>
              <a:rPr lang="en-US" dirty="0"/>
              <a:t>2021:  letter only (web response)</a:t>
            </a:r>
          </a:p>
          <a:p>
            <a:pPr lvl="2"/>
            <a:endParaRPr lang="en-US" dirty="0"/>
          </a:p>
          <a:p>
            <a:pPr lvl="2"/>
            <a:r>
              <a:rPr lang="en-US" dirty="0"/>
              <a:t>Mail Follow-up</a:t>
            </a:r>
          </a:p>
          <a:p>
            <a:pPr lvl="3"/>
            <a:r>
              <a:rPr lang="en-US" dirty="0"/>
              <a:t>2019:  follow-up letter &amp; survey forms</a:t>
            </a:r>
          </a:p>
          <a:p>
            <a:pPr lvl="3"/>
            <a:r>
              <a:rPr lang="en-US" dirty="0"/>
              <a:t>2020:  follow-up letter &amp; survey forms</a:t>
            </a:r>
          </a:p>
          <a:p>
            <a:pPr lvl="3"/>
            <a:r>
              <a:rPr lang="en-US" dirty="0"/>
              <a:t>2021:</a:t>
            </a:r>
          </a:p>
          <a:p>
            <a:pPr lvl="4"/>
            <a:r>
              <a:rPr lang="en-US" dirty="0"/>
              <a:t>1st mail follow-up:  follow-up letter &amp; fact sheet</a:t>
            </a:r>
          </a:p>
          <a:p>
            <a:pPr lvl="4"/>
            <a:r>
              <a:rPr lang="en-US" dirty="0"/>
              <a:t>2</a:t>
            </a:r>
            <a:r>
              <a:rPr lang="en-US" baseline="30000" dirty="0"/>
              <a:t>nd</a:t>
            </a:r>
            <a:r>
              <a:rPr lang="en-US" dirty="0"/>
              <a:t> mail follow-up:  follow-up letter &amp; survey forms</a:t>
            </a:r>
          </a:p>
          <a:p>
            <a:pPr lvl="2"/>
            <a:endParaRPr lang="en-US" dirty="0"/>
          </a:p>
          <a:p>
            <a:pPr lvl="2"/>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5F5B7A5-34A7-4AB0-A34F-A4DF2002FA98}" type="slidenum">
              <a:rPr lang="en-US" smtClean="0"/>
              <a:t>28</a:t>
            </a:fld>
            <a:endParaRPr lang="en-US" dirty="0"/>
          </a:p>
        </p:txBody>
      </p:sp>
    </p:spTree>
    <p:extLst>
      <p:ext uri="{BB962C8B-B14F-4D97-AF65-F5344CB8AC3E}">
        <p14:creationId xmlns:p14="http://schemas.microsoft.com/office/powerpoint/2010/main" val="1297314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Continuing Research</a:t>
            </a:r>
          </a:p>
        </p:txBody>
      </p:sp>
      <p:sp>
        <p:nvSpPr>
          <p:cNvPr id="3" name="Content Placeholder 2"/>
          <p:cNvSpPr>
            <a:spLocks noGrp="1"/>
          </p:cNvSpPr>
          <p:nvPr>
            <p:ph idx="1"/>
          </p:nvPr>
        </p:nvSpPr>
        <p:spPr>
          <a:xfrm>
            <a:off x="457200" y="1447800"/>
            <a:ext cx="8229600" cy="5273675"/>
          </a:xfrm>
        </p:spPr>
        <p:txBody>
          <a:bodyPr>
            <a:normAutofit lnSpcReduction="10000"/>
          </a:bodyPr>
          <a:lstStyle/>
          <a:p>
            <a:r>
              <a:rPr lang="en-US" b="1" dirty="0"/>
              <a:t>2021 Research Projects</a:t>
            </a:r>
          </a:p>
          <a:p>
            <a:pPr lvl="1"/>
            <a:endParaRPr lang="en-US" sz="2000" dirty="0"/>
          </a:p>
          <a:p>
            <a:pPr lvl="1"/>
            <a:r>
              <a:rPr lang="en-US" dirty="0"/>
              <a:t>COVID survey questions</a:t>
            </a:r>
          </a:p>
          <a:p>
            <a:pPr lvl="1"/>
            <a:endParaRPr lang="en-US" dirty="0"/>
          </a:p>
          <a:p>
            <a:pPr lvl="1"/>
            <a:r>
              <a:rPr lang="en-US" dirty="0"/>
              <a:t>2020 MEPS-IC data quality analysis</a:t>
            </a:r>
          </a:p>
          <a:p>
            <a:pPr lvl="1"/>
            <a:endParaRPr lang="en-US" dirty="0"/>
          </a:p>
          <a:p>
            <a:pPr lvl="1"/>
            <a:r>
              <a:rPr lang="en-US" dirty="0"/>
              <a:t>2020 MEPS-IC bias analysis</a:t>
            </a:r>
          </a:p>
          <a:p>
            <a:pPr lvl="1"/>
            <a:endParaRPr lang="en-US" dirty="0"/>
          </a:p>
          <a:p>
            <a:pPr lvl="1"/>
            <a:r>
              <a:rPr lang="en-US" dirty="0"/>
              <a:t>Independent pilot study</a:t>
            </a:r>
          </a:p>
          <a:p>
            <a:pPr lvl="2"/>
            <a:r>
              <a:rPr lang="en-US" dirty="0"/>
              <a:t>5,000 establishments</a:t>
            </a:r>
          </a:p>
          <a:p>
            <a:pPr lvl="2"/>
            <a:r>
              <a:rPr lang="en-US" sz="1900" dirty="0"/>
              <a:t>Remove costly &amp; time-consuming operations</a:t>
            </a:r>
          </a:p>
          <a:p>
            <a:pPr lvl="3"/>
            <a:r>
              <a:rPr lang="en-US" sz="1900" dirty="0"/>
              <a:t>No Research, </a:t>
            </a:r>
            <a:r>
              <a:rPr lang="en-US" sz="1900" dirty="0" err="1"/>
              <a:t>Prescreener</a:t>
            </a:r>
            <a:r>
              <a:rPr lang="en-US" sz="1900" dirty="0"/>
              <a:t> or TFU</a:t>
            </a:r>
          </a:p>
          <a:p>
            <a:pPr lvl="2"/>
            <a:r>
              <a:rPr lang="en-US" sz="1900" dirty="0"/>
              <a:t>Examine effects on estimates, response &amp; bias</a:t>
            </a:r>
          </a:p>
          <a:p>
            <a:endParaRPr lang="en-US" dirty="0"/>
          </a:p>
        </p:txBody>
      </p:sp>
      <p:sp>
        <p:nvSpPr>
          <p:cNvPr id="4" name="Slide Number Placeholder 3"/>
          <p:cNvSpPr>
            <a:spLocks noGrp="1"/>
          </p:cNvSpPr>
          <p:nvPr>
            <p:ph type="sldNum" sz="quarter" idx="10"/>
          </p:nvPr>
        </p:nvSpPr>
        <p:spPr/>
        <p:txBody>
          <a:bodyPr/>
          <a:lstStyle/>
          <a:p>
            <a:fld id="{85F5B7A5-34A7-4AB0-A34F-A4DF2002FA98}" type="slidenum">
              <a:rPr lang="en-US" smtClean="0"/>
              <a:t>29</a:t>
            </a:fld>
            <a:endParaRPr lang="en-US" dirty="0"/>
          </a:p>
        </p:txBody>
      </p:sp>
    </p:spTree>
    <p:extLst>
      <p:ext uri="{BB962C8B-B14F-4D97-AF65-F5344CB8AC3E}">
        <p14:creationId xmlns:p14="http://schemas.microsoft.com/office/powerpoint/2010/main" val="3721668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Presentation Outline</a:t>
            </a:r>
          </a:p>
        </p:txBody>
      </p:sp>
      <p:sp>
        <p:nvSpPr>
          <p:cNvPr id="3" name="Content Placeholder 2"/>
          <p:cNvSpPr>
            <a:spLocks noGrp="1"/>
          </p:cNvSpPr>
          <p:nvPr>
            <p:ph idx="1"/>
          </p:nvPr>
        </p:nvSpPr>
        <p:spPr>
          <a:xfrm>
            <a:off x="457200" y="1646237"/>
            <a:ext cx="8229600" cy="4906963"/>
          </a:xfrm>
        </p:spPr>
        <p:txBody>
          <a:bodyPr>
            <a:normAutofit fontScale="92500" lnSpcReduction="20000"/>
          </a:bodyPr>
          <a:lstStyle/>
          <a:p>
            <a:r>
              <a:rPr lang="en-US" b="1" dirty="0"/>
              <a:t>Introduction to MEPS</a:t>
            </a:r>
          </a:p>
          <a:p>
            <a:pPr lvl="1"/>
            <a:endParaRPr lang="en-US" dirty="0"/>
          </a:p>
          <a:p>
            <a:r>
              <a:rPr lang="en-US" b="1" dirty="0"/>
              <a:t>Insurance Component (IC)</a:t>
            </a:r>
          </a:p>
          <a:p>
            <a:pPr lvl="1"/>
            <a:r>
              <a:rPr lang="en-US" dirty="0"/>
              <a:t>Background</a:t>
            </a:r>
          </a:p>
          <a:p>
            <a:pPr lvl="1"/>
            <a:r>
              <a:rPr lang="en-US" dirty="0"/>
              <a:t>Changes due to COVID-19</a:t>
            </a:r>
          </a:p>
          <a:p>
            <a:pPr lvl="1"/>
            <a:endParaRPr lang="en-US" dirty="0"/>
          </a:p>
          <a:p>
            <a:r>
              <a:rPr lang="en-US" b="1" dirty="0"/>
              <a:t>Survey Response</a:t>
            </a:r>
          </a:p>
          <a:p>
            <a:pPr lvl="1"/>
            <a:r>
              <a:rPr lang="en-US" dirty="0"/>
              <a:t>Response by survey characteristics</a:t>
            </a:r>
          </a:p>
          <a:p>
            <a:endParaRPr lang="en-US" dirty="0"/>
          </a:p>
          <a:p>
            <a:r>
              <a:rPr lang="en-US" b="1" dirty="0"/>
              <a:t>Summary</a:t>
            </a:r>
          </a:p>
          <a:p>
            <a:endParaRPr lang="en-US" dirty="0"/>
          </a:p>
          <a:p>
            <a:r>
              <a:rPr lang="en-US" b="1" dirty="0"/>
              <a:t>Moving Forward &amp; Continuing Research</a:t>
            </a:r>
          </a:p>
          <a:p>
            <a:endParaRPr lang="en-US" dirty="0"/>
          </a:p>
        </p:txBody>
      </p:sp>
      <p:sp>
        <p:nvSpPr>
          <p:cNvPr id="4" name="Slide Number Placeholder 3"/>
          <p:cNvSpPr>
            <a:spLocks noGrp="1"/>
          </p:cNvSpPr>
          <p:nvPr>
            <p:ph type="sldNum" sz="quarter" idx="10"/>
          </p:nvPr>
        </p:nvSpPr>
        <p:spPr/>
        <p:txBody>
          <a:bodyPr/>
          <a:lstStyle/>
          <a:p>
            <a:fld id="{85F5B7A5-34A7-4AB0-A34F-A4DF2002FA98}" type="slidenum">
              <a:rPr lang="en-US" smtClean="0"/>
              <a:t>3</a:t>
            </a:fld>
            <a:endParaRPr lang="en-US" dirty="0"/>
          </a:p>
        </p:txBody>
      </p:sp>
    </p:spTree>
    <p:extLst>
      <p:ext uri="{BB962C8B-B14F-4D97-AF65-F5344CB8AC3E}">
        <p14:creationId xmlns:p14="http://schemas.microsoft.com/office/powerpoint/2010/main" val="3491837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Contact Information</a:t>
            </a:r>
          </a:p>
        </p:txBody>
      </p:sp>
      <p:sp>
        <p:nvSpPr>
          <p:cNvPr id="3" name="Content Placeholder 2"/>
          <p:cNvSpPr>
            <a:spLocks noGrp="1"/>
          </p:cNvSpPr>
          <p:nvPr>
            <p:ph idx="1"/>
          </p:nvPr>
        </p:nvSpPr>
        <p:spPr/>
        <p:txBody>
          <a:bodyPr/>
          <a:lstStyle/>
          <a:p>
            <a:endParaRPr lang="en-US" dirty="0"/>
          </a:p>
          <a:p>
            <a:pPr marL="0" indent="0">
              <a:buNone/>
            </a:pPr>
            <a:r>
              <a:rPr lang="en-US" dirty="0"/>
              <a:t>David Kashihara</a:t>
            </a:r>
          </a:p>
          <a:p>
            <a:pPr marL="0" indent="0">
              <a:buNone/>
            </a:pPr>
            <a:r>
              <a:rPr lang="en-US" dirty="0"/>
              <a:t>Email:  </a:t>
            </a:r>
            <a:r>
              <a:rPr lang="en-US" dirty="0">
                <a:hlinkClick r:id="rId2"/>
              </a:rPr>
              <a:t>David.Kashihara@ahrq.hhs.gov</a:t>
            </a:r>
            <a:endParaRPr lang="en-US" dirty="0"/>
          </a:p>
          <a:p>
            <a:endParaRPr lang="en-US" dirty="0"/>
          </a:p>
          <a:p>
            <a:endParaRPr lang="en-US" dirty="0"/>
          </a:p>
          <a:p>
            <a:pPr marL="0" indent="0">
              <a:buNone/>
            </a:pPr>
            <a:r>
              <a:rPr lang="en-US" sz="3200" dirty="0"/>
              <a:t>Thank You!</a:t>
            </a:r>
          </a:p>
        </p:txBody>
      </p:sp>
      <p:sp>
        <p:nvSpPr>
          <p:cNvPr id="4" name="Slide Number Placeholder 3"/>
          <p:cNvSpPr>
            <a:spLocks noGrp="1"/>
          </p:cNvSpPr>
          <p:nvPr>
            <p:ph type="sldNum" sz="quarter" idx="10"/>
          </p:nvPr>
        </p:nvSpPr>
        <p:spPr/>
        <p:txBody>
          <a:bodyPr/>
          <a:lstStyle/>
          <a:p>
            <a:fld id="{85F5B7A5-34A7-4AB0-A34F-A4DF2002FA98}" type="slidenum">
              <a:rPr lang="en-US" smtClean="0"/>
              <a:t>30</a:t>
            </a:fld>
            <a:endParaRPr lang="en-US" dirty="0"/>
          </a:p>
        </p:txBody>
      </p:sp>
    </p:spTree>
    <p:extLst>
      <p:ext uri="{BB962C8B-B14F-4D97-AF65-F5344CB8AC3E}">
        <p14:creationId xmlns:p14="http://schemas.microsoft.com/office/powerpoint/2010/main" val="1726752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normAutofit fontScale="90000"/>
          </a:bodyPr>
          <a:lstStyle/>
          <a:p>
            <a:r>
              <a:rPr lang="en-US" altLang="en-US" sz="3200"/>
              <a:t>Medical Expenditure Panel Survey (MEPS)</a:t>
            </a:r>
          </a:p>
        </p:txBody>
      </p:sp>
      <p:sp>
        <p:nvSpPr>
          <p:cNvPr id="418819" name="Rectangle 3"/>
          <p:cNvSpPr>
            <a:spLocks noGrp="1" noChangeArrowheads="1"/>
          </p:cNvSpPr>
          <p:nvPr>
            <p:ph type="body" idx="1"/>
          </p:nvPr>
        </p:nvSpPr>
        <p:spPr>
          <a:xfrm>
            <a:off x="457200" y="1295400"/>
            <a:ext cx="8229600" cy="5333999"/>
          </a:xfrm>
        </p:spPr>
        <p:txBody>
          <a:bodyPr>
            <a:normAutofit fontScale="77500" lnSpcReduction="20000"/>
          </a:bodyPr>
          <a:lstStyle/>
          <a:p>
            <a:endParaRPr lang="en-US" altLang="en-US" dirty="0"/>
          </a:p>
          <a:p>
            <a:r>
              <a:rPr lang="en-US" altLang="en-US" b="1" dirty="0"/>
              <a:t>Household Component (HC)</a:t>
            </a:r>
          </a:p>
          <a:p>
            <a:pPr lvl="1"/>
            <a:r>
              <a:rPr lang="en-US" altLang="en-US" dirty="0"/>
              <a:t>Annual survey of households</a:t>
            </a:r>
          </a:p>
          <a:p>
            <a:pPr lvl="1"/>
            <a:r>
              <a:rPr lang="en-US" altLang="en-US" dirty="0"/>
              <a:t>Survey administered by </a:t>
            </a:r>
            <a:r>
              <a:rPr lang="en-US" altLang="en-US" dirty="0" err="1"/>
              <a:t>Westat</a:t>
            </a:r>
            <a:endParaRPr lang="en-US" altLang="en-US" dirty="0"/>
          </a:p>
          <a:p>
            <a:endParaRPr lang="en-US" altLang="en-US" b="1" dirty="0"/>
          </a:p>
          <a:p>
            <a:r>
              <a:rPr lang="en-US" altLang="en-US" b="1" dirty="0"/>
              <a:t>Medical Provider Component (MPC)</a:t>
            </a:r>
          </a:p>
          <a:p>
            <a:pPr lvl="1"/>
            <a:r>
              <a:rPr lang="en-US" altLang="en-US" dirty="0"/>
              <a:t>Sample of providers of services to HC respondents</a:t>
            </a:r>
          </a:p>
          <a:p>
            <a:pPr lvl="2"/>
            <a:r>
              <a:rPr lang="en-US" altLang="en-US" dirty="0"/>
              <a:t>Physicians</a:t>
            </a:r>
          </a:p>
          <a:p>
            <a:pPr lvl="2"/>
            <a:r>
              <a:rPr lang="en-US" altLang="en-US" dirty="0"/>
              <a:t>Hospitals</a:t>
            </a:r>
          </a:p>
          <a:p>
            <a:pPr lvl="2"/>
            <a:r>
              <a:rPr lang="en-US" altLang="en-US" dirty="0"/>
              <a:t>Home health agencies</a:t>
            </a:r>
          </a:p>
          <a:p>
            <a:pPr lvl="2"/>
            <a:r>
              <a:rPr lang="en-US" altLang="en-US" dirty="0"/>
              <a:t>Pharmacies</a:t>
            </a:r>
          </a:p>
          <a:p>
            <a:pPr lvl="1"/>
            <a:r>
              <a:rPr lang="en-US" altLang="en-US" dirty="0"/>
              <a:t>Administered by RTI International</a:t>
            </a:r>
          </a:p>
          <a:p>
            <a:pPr lvl="1"/>
            <a:endParaRPr lang="en-US" altLang="en-US" dirty="0"/>
          </a:p>
          <a:p>
            <a:r>
              <a:rPr lang="en-US" altLang="en-US" b="1" dirty="0"/>
              <a:t>Insurance Component (IC)</a:t>
            </a:r>
          </a:p>
          <a:p>
            <a:pPr lvl="1"/>
            <a:r>
              <a:rPr lang="en-US" altLang="en-US" dirty="0"/>
              <a:t>Annual survey of</a:t>
            </a:r>
          </a:p>
          <a:p>
            <a:pPr lvl="2"/>
            <a:r>
              <a:rPr lang="en-US" altLang="en-US" dirty="0"/>
              <a:t>Business establishments</a:t>
            </a:r>
          </a:p>
          <a:p>
            <a:pPr lvl="2"/>
            <a:r>
              <a:rPr lang="en-US" altLang="en-US" dirty="0"/>
              <a:t>State &amp; local governments</a:t>
            </a:r>
          </a:p>
          <a:p>
            <a:pPr lvl="1"/>
            <a:r>
              <a:rPr lang="en-US" altLang="en-US" dirty="0"/>
              <a:t>Survey administered by the U.S. Census Bureau</a:t>
            </a:r>
          </a:p>
          <a:p>
            <a:pPr lvl="1"/>
            <a:endParaRPr lang="en-US" altLang="en-US" dirty="0"/>
          </a:p>
          <a:p>
            <a:pPr>
              <a:buFont typeface="Wingdings" panose="05000000000000000000" pitchFamily="2" charset="2"/>
              <a:buNone/>
            </a:pPr>
            <a:endParaRPr lang="en-US" altLang="en-US" dirty="0"/>
          </a:p>
        </p:txBody>
      </p:sp>
      <p:sp>
        <p:nvSpPr>
          <p:cNvPr id="2" name="Slide Number Placeholder 1"/>
          <p:cNvSpPr>
            <a:spLocks noGrp="1"/>
          </p:cNvSpPr>
          <p:nvPr>
            <p:ph type="sldNum" sz="quarter" idx="10"/>
          </p:nvPr>
        </p:nvSpPr>
        <p:spPr/>
        <p:txBody>
          <a:bodyPr/>
          <a:lstStyle/>
          <a:p>
            <a:fld id="{85F5B7A5-34A7-4AB0-A34F-A4DF2002FA98}" type="slidenum">
              <a:rPr lang="en-US" smtClean="0"/>
              <a:t>4</a:t>
            </a:fld>
            <a:endParaRPr lang="en-US" dirty="0"/>
          </a:p>
        </p:txBody>
      </p:sp>
    </p:spTree>
    <p:extLst>
      <p:ext uri="{BB962C8B-B14F-4D97-AF65-F5344CB8AC3E}">
        <p14:creationId xmlns:p14="http://schemas.microsoft.com/office/powerpoint/2010/main" val="224863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048500" cy="914400"/>
          </a:xfrm>
        </p:spPr>
        <p:txBody>
          <a:bodyPr>
            <a:normAutofit fontScale="90000"/>
          </a:bodyPr>
          <a:lstStyle/>
          <a:p>
            <a:r>
              <a:rPr lang="en-US" dirty="0"/>
              <a:t>Medical Expenditure Panel Survey</a:t>
            </a:r>
            <a:br>
              <a:rPr lang="en-US" dirty="0"/>
            </a:br>
            <a:r>
              <a:rPr lang="en-US" dirty="0"/>
              <a:t>Insurance Component (MEPS-IC)</a:t>
            </a:r>
          </a:p>
        </p:txBody>
      </p:sp>
      <p:sp>
        <p:nvSpPr>
          <p:cNvPr id="3" name="Content Placeholder 2"/>
          <p:cNvSpPr>
            <a:spLocks noGrp="1"/>
          </p:cNvSpPr>
          <p:nvPr>
            <p:ph idx="1"/>
          </p:nvPr>
        </p:nvSpPr>
        <p:spPr>
          <a:xfrm>
            <a:off x="457200" y="1646237"/>
            <a:ext cx="8229600" cy="4754563"/>
          </a:xfrm>
        </p:spPr>
        <p:txBody>
          <a:bodyPr>
            <a:normAutofit lnSpcReduction="10000"/>
          </a:bodyPr>
          <a:lstStyle/>
          <a:p>
            <a:r>
              <a:rPr lang="en-US" dirty="0"/>
              <a:t>Annual sample</a:t>
            </a:r>
          </a:p>
          <a:p>
            <a:pPr lvl="1"/>
            <a:r>
              <a:rPr lang="en-US" dirty="0"/>
              <a:t>Over 42,000 business establishments</a:t>
            </a:r>
          </a:p>
          <a:p>
            <a:pPr lvl="1"/>
            <a:r>
              <a:rPr lang="en-US" dirty="0"/>
              <a:t>Over 3,300 State &amp; local governments</a:t>
            </a:r>
          </a:p>
          <a:p>
            <a:pPr lvl="1"/>
            <a:r>
              <a:rPr lang="en-US" dirty="0">
                <a:solidFill>
                  <a:srgbClr val="FF0000"/>
                </a:solidFill>
              </a:rPr>
              <a:t>This presentation will only cover private sector (businesses) operations</a:t>
            </a:r>
          </a:p>
          <a:p>
            <a:endParaRPr lang="en-US" dirty="0"/>
          </a:p>
          <a:p>
            <a:r>
              <a:rPr lang="en-US" dirty="0"/>
              <a:t>National &amp; State-level estimates</a:t>
            </a:r>
          </a:p>
          <a:p>
            <a:pPr lvl="1"/>
            <a:r>
              <a:rPr lang="en-US" dirty="0"/>
              <a:t>% of employers offering health insurance</a:t>
            </a:r>
          </a:p>
          <a:p>
            <a:pPr lvl="1"/>
            <a:r>
              <a:rPr lang="en-US" dirty="0"/>
              <a:t># of enrolled employees</a:t>
            </a:r>
          </a:p>
          <a:p>
            <a:pPr lvl="1"/>
            <a:r>
              <a:rPr lang="en-US" dirty="0"/>
              <a:t>Average health insurance premiums, copays &amp; deductibles</a:t>
            </a:r>
          </a:p>
          <a:p>
            <a:endParaRPr lang="en-US" dirty="0"/>
          </a:p>
        </p:txBody>
      </p:sp>
      <p:sp>
        <p:nvSpPr>
          <p:cNvPr id="4" name="Slide Number Placeholder 3"/>
          <p:cNvSpPr>
            <a:spLocks noGrp="1"/>
          </p:cNvSpPr>
          <p:nvPr>
            <p:ph type="sldNum" sz="quarter" idx="10"/>
          </p:nvPr>
        </p:nvSpPr>
        <p:spPr/>
        <p:txBody>
          <a:bodyPr/>
          <a:lstStyle/>
          <a:p>
            <a:fld id="{85F5B7A5-34A7-4AB0-A34F-A4DF2002FA98}" type="slidenum">
              <a:rPr lang="en-US" smtClean="0"/>
              <a:t>5</a:t>
            </a:fld>
            <a:endParaRPr lang="en-US" dirty="0"/>
          </a:p>
        </p:txBody>
      </p:sp>
    </p:spTree>
    <p:extLst>
      <p:ext uri="{BB962C8B-B14F-4D97-AF65-F5344CB8AC3E}">
        <p14:creationId xmlns:p14="http://schemas.microsoft.com/office/powerpoint/2010/main" val="2091160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COVID and the MEPS-IC</a:t>
            </a:r>
          </a:p>
        </p:txBody>
      </p:sp>
      <p:sp>
        <p:nvSpPr>
          <p:cNvPr id="3" name="Content Placeholder 2"/>
          <p:cNvSpPr>
            <a:spLocks noGrp="1"/>
          </p:cNvSpPr>
          <p:nvPr>
            <p:ph idx="1"/>
          </p:nvPr>
        </p:nvSpPr>
        <p:spPr>
          <a:xfrm>
            <a:off x="457200" y="1447800"/>
            <a:ext cx="8229600" cy="5273675"/>
          </a:xfrm>
        </p:spPr>
        <p:txBody>
          <a:bodyPr>
            <a:normAutofit lnSpcReduction="10000"/>
          </a:bodyPr>
          <a:lstStyle/>
          <a:p>
            <a:r>
              <a:rPr lang="en-US" dirty="0"/>
              <a:t>Operations at time of Fed Gov’t </a:t>
            </a:r>
            <a:r>
              <a:rPr lang="en-US" dirty="0" err="1"/>
              <a:t>Covid</a:t>
            </a:r>
            <a:r>
              <a:rPr lang="en-US" dirty="0"/>
              <a:t> shutdown</a:t>
            </a:r>
          </a:p>
          <a:p>
            <a:pPr lvl="1"/>
            <a:endParaRPr lang="en-US" dirty="0"/>
          </a:p>
          <a:p>
            <a:pPr lvl="1"/>
            <a:r>
              <a:rPr lang="en-US" dirty="0"/>
              <a:t>Census Bureau’s National Processing Center (NPC) shut down on March 18, 2020</a:t>
            </a:r>
          </a:p>
          <a:p>
            <a:pPr lvl="1"/>
            <a:endParaRPr lang="en-US" dirty="0"/>
          </a:p>
          <a:p>
            <a:pPr lvl="1"/>
            <a:r>
              <a:rPr lang="en-US" dirty="0"/>
              <a:t>Sample being prepared</a:t>
            </a:r>
          </a:p>
          <a:p>
            <a:pPr lvl="1"/>
            <a:endParaRPr lang="en-US" dirty="0"/>
          </a:p>
          <a:p>
            <a:pPr lvl="1"/>
            <a:r>
              <a:rPr lang="en-US" dirty="0"/>
              <a:t>Research about to begin</a:t>
            </a:r>
          </a:p>
          <a:p>
            <a:pPr lvl="2"/>
            <a:r>
              <a:rPr lang="en-US" dirty="0"/>
              <a:t>Update contact information</a:t>
            </a:r>
          </a:p>
          <a:p>
            <a:pPr lvl="2"/>
            <a:r>
              <a:rPr lang="en-US" dirty="0"/>
              <a:t>Find contact within business to respond to the survey</a:t>
            </a:r>
          </a:p>
          <a:p>
            <a:pPr lvl="2"/>
            <a:r>
              <a:rPr lang="en-US" dirty="0"/>
              <a:t>Conducted by analysts at the NPC</a:t>
            </a:r>
          </a:p>
          <a:p>
            <a:pPr lvl="1"/>
            <a:endParaRPr lang="en-US" dirty="0"/>
          </a:p>
          <a:p>
            <a:pPr lvl="1"/>
            <a:r>
              <a:rPr lang="en-US" dirty="0" err="1"/>
              <a:t>Prescreener</a:t>
            </a:r>
            <a:r>
              <a:rPr lang="en-US" dirty="0"/>
              <a:t> data collection operation ready</a:t>
            </a:r>
          </a:p>
        </p:txBody>
      </p:sp>
      <p:sp>
        <p:nvSpPr>
          <p:cNvPr id="4" name="Slide Number Placeholder 3"/>
          <p:cNvSpPr>
            <a:spLocks noGrp="1"/>
          </p:cNvSpPr>
          <p:nvPr>
            <p:ph type="sldNum" sz="quarter" idx="10"/>
          </p:nvPr>
        </p:nvSpPr>
        <p:spPr/>
        <p:txBody>
          <a:bodyPr/>
          <a:lstStyle/>
          <a:p>
            <a:fld id="{85F5B7A5-34A7-4AB0-A34F-A4DF2002FA98}" type="slidenum">
              <a:rPr lang="en-US" smtClean="0"/>
              <a:t>6</a:t>
            </a:fld>
            <a:endParaRPr lang="en-US" dirty="0"/>
          </a:p>
        </p:txBody>
      </p:sp>
    </p:spTree>
    <p:extLst>
      <p:ext uri="{BB962C8B-B14F-4D97-AF65-F5344CB8AC3E}">
        <p14:creationId xmlns:p14="http://schemas.microsoft.com/office/powerpoint/2010/main" val="2510739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228600"/>
            <a:ext cx="6667500" cy="838200"/>
          </a:xfrm>
        </p:spPr>
        <p:txBody>
          <a:bodyPr>
            <a:noAutofit/>
          </a:bodyPr>
          <a:lstStyle/>
          <a:p>
            <a:pPr algn="ctr"/>
            <a:r>
              <a:rPr lang="en-US" sz="2400" dirty="0"/>
              <a:t>2020 MEPS-IC Survey Operations</a:t>
            </a:r>
            <a:br>
              <a:rPr lang="en-US" sz="2400" dirty="0"/>
            </a:br>
            <a:r>
              <a:rPr lang="en-US" sz="2400" dirty="0"/>
              <a:t>Summary of </a:t>
            </a:r>
            <a:r>
              <a:rPr lang="en-US" sz="2400" dirty="0" err="1"/>
              <a:t>Covid</a:t>
            </a:r>
            <a:r>
              <a:rPr lang="en-US" sz="2400" dirty="0"/>
              <a:t> Effects</a:t>
            </a:r>
          </a:p>
        </p:txBody>
      </p:sp>
      <p:sp>
        <p:nvSpPr>
          <p:cNvPr id="3" name="Content Placeholder 2"/>
          <p:cNvSpPr>
            <a:spLocks noGrp="1"/>
          </p:cNvSpPr>
          <p:nvPr>
            <p:ph idx="1"/>
          </p:nvPr>
        </p:nvSpPr>
        <p:spPr>
          <a:xfrm>
            <a:off x="457200" y="1676401"/>
            <a:ext cx="8229600" cy="4800600"/>
          </a:xfrm>
        </p:spPr>
        <p:txBody>
          <a:bodyPr>
            <a:normAutofit fontScale="85000" lnSpcReduction="20000"/>
          </a:bodyPr>
          <a:lstStyle/>
          <a:p>
            <a:r>
              <a:rPr lang="en-US" b="1" dirty="0"/>
              <a:t>Sample</a:t>
            </a:r>
          </a:p>
          <a:p>
            <a:pPr lvl="1"/>
            <a:r>
              <a:rPr lang="en-US" dirty="0"/>
              <a:t>Frame set in March</a:t>
            </a:r>
          </a:p>
          <a:p>
            <a:pPr lvl="1"/>
            <a:r>
              <a:rPr lang="en-US" dirty="0"/>
              <a:t>Sample drawn in April</a:t>
            </a:r>
          </a:p>
          <a:p>
            <a:pPr lvl="1"/>
            <a:r>
              <a:rPr lang="en-US" dirty="0">
                <a:solidFill>
                  <a:srgbClr val="FF0000"/>
                </a:solidFill>
              </a:rPr>
              <a:t>No changes due to </a:t>
            </a:r>
            <a:r>
              <a:rPr lang="en-US" dirty="0" err="1">
                <a:solidFill>
                  <a:srgbClr val="FF0000"/>
                </a:solidFill>
              </a:rPr>
              <a:t>Covid</a:t>
            </a:r>
            <a:endParaRPr lang="en-US" dirty="0">
              <a:solidFill>
                <a:srgbClr val="FF0000"/>
              </a:solidFill>
            </a:endParaRPr>
          </a:p>
          <a:p>
            <a:endParaRPr lang="en-US" b="1" dirty="0"/>
          </a:p>
          <a:p>
            <a:r>
              <a:rPr lang="en-US" b="1" dirty="0"/>
              <a:t>Research</a:t>
            </a:r>
          </a:p>
          <a:p>
            <a:pPr lvl="1"/>
            <a:r>
              <a:rPr lang="en-US" dirty="0"/>
              <a:t>Analysts update contact information for sampled businesses</a:t>
            </a:r>
          </a:p>
          <a:p>
            <a:pPr lvl="1"/>
            <a:r>
              <a:rPr lang="en-US" dirty="0"/>
              <a:t>Find best contact within the business to send the survey</a:t>
            </a:r>
          </a:p>
          <a:p>
            <a:pPr lvl="1"/>
            <a:r>
              <a:rPr lang="en-US" dirty="0">
                <a:solidFill>
                  <a:srgbClr val="FF0000"/>
                </a:solidFill>
              </a:rPr>
              <a:t>Initially canceled; operation completed</a:t>
            </a:r>
          </a:p>
          <a:p>
            <a:pPr lvl="1"/>
            <a:endParaRPr lang="en-US" dirty="0"/>
          </a:p>
          <a:p>
            <a:r>
              <a:rPr lang="en-US" b="1" dirty="0"/>
              <a:t>Telephone Pre-screener</a:t>
            </a:r>
          </a:p>
          <a:p>
            <a:pPr lvl="1"/>
            <a:r>
              <a:rPr lang="en-US" dirty="0"/>
              <a:t>Determine if offer insurance.  If no - end of survey</a:t>
            </a:r>
          </a:p>
          <a:p>
            <a:pPr lvl="1"/>
            <a:r>
              <a:rPr lang="en-US" dirty="0">
                <a:solidFill>
                  <a:srgbClr val="FF0000"/>
                </a:solidFill>
              </a:rPr>
              <a:t>Initially delayed; operation completed</a:t>
            </a:r>
          </a:p>
          <a:p>
            <a:pPr lvl="1"/>
            <a:r>
              <a:rPr lang="en-US" dirty="0">
                <a:solidFill>
                  <a:srgbClr val="FF0000"/>
                </a:solidFill>
              </a:rPr>
              <a:t>Added collection of email address for future web contacts</a:t>
            </a:r>
          </a:p>
          <a:p>
            <a:pPr marL="347662" lvl="1"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85F5B7A5-34A7-4AB0-A34F-A4DF2002FA98}" type="slidenum">
              <a:rPr lang="en-US" smtClean="0"/>
              <a:t>7</a:t>
            </a:fld>
            <a:endParaRPr lang="en-US" dirty="0"/>
          </a:p>
        </p:txBody>
      </p:sp>
    </p:spTree>
    <p:extLst>
      <p:ext uri="{BB962C8B-B14F-4D97-AF65-F5344CB8AC3E}">
        <p14:creationId xmlns:p14="http://schemas.microsoft.com/office/powerpoint/2010/main" val="910953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142024"/>
            <a:ext cx="6667500" cy="838200"/>
          </a:xfrm>
        </p:spPr>
        <p:txBody>
          <a:bodyPr>
            <a:noAutofit/>
          </a:bodyPr>
          <a:lstStyle/>
          <a:p>
            <a:pPr algn="ctr"/>
            <a:r>
              <a:rPr lang="en-US" sz="2400" dirty="0"/>
              <a:t>2020 MEPS-IC Survey Operations</a:t>
            </a:r>
            <a:br>
              <a:rPr lang="en-US" sz="2400" dirty="0"/>
            </a:br>
            <a:r>
              <a:rPr lang="en-US" sz="2400" dirty="0"/>
              <a:t>Summary of </a:t>
            </a:r>
            <a:r>
              <a:rPr lang="en-US" sz="2400" dirty="0" err="1"/>
              <a:t>Covid</a:t>
            </a:r>
            <a:r>
              <a:rPr lang="en-US" sz="2400" dirty="0"/>
              <a:t> Effects</a:t>
            </a:r>
          </a:p>
        </p:txBody>
      </p:sp>
      <p:sp>
        <p:nvSpPr>
          <p:cNvPr id="3" name="Content Placeholder 2"/>
          <p:cNvSpPr>
            <a:spLocks noGrp="1"/>
          </p:cNvSpPr>
          <p:nvPr>
            <p:ph idx="1"/>
          </p:nvPr>
        </p:nvSpPr>
        <p:spPr>
          <a:xfrm>
            <a:off x="457200" y="1447800"/>
            <a:ext cx="8229600" cy="5273675"/>
          </a:xfrm>
        </p:spPr>
        <p:txBody>
          <a:bodyPr>
            <a:normAutofit fontScale="70000" lnSpcReduction="20000"/>
          </a:bodyPr>
          <a:lstStyle/>
          <a:p>
            <a:r>
              <a:rPr lang="en-US" b="1" dirty="0"/>
              <a:t>Mail &amp; Web</a:t>
            </a:r>
          </a:p>
          <a:p>
            <a:pPr lvl="1"/>
            <a:r>
              <a:rPr lang="en-US" dirty="0"/>
              <a:t>Survey forms mailed if offer insurance or nonresponse to pre-screener (</a:t>
            </a:r>
            <a:r>
              <a:rPr lang="en-US" dirty="0">
                <a:solidFill>
                  <a:schemeClr val="tx2">
                    <a:lumMod val="60000"/>
                    <a:lumOff val="40000"/>
                  </a:schemeClr>
                </a:solidFill>
              </a:rPr>
              <a:t>primary option</a:t>
            </a:r>
            <a:r>
              <a:rPr lang="en-US" dirty="0"/>
              <a:t>)</a:t>
            </a:r>
          </a:p>
          <a:p>
            <a:pPr lvl="1"/>
            <a:r>
              <a:rPr lang="en-US" dirty="0"/>
              <a:t>Web response option given in introductory letter of mailed survey forms packet &amp; on first page of mailed survey form</a:t>
            </a:r>
          </a:p>
          <a:p>
            <a:pPr lvl="1"/>
            <a:r>
              <a:rPr lang="en-US" dirty="0">
                <a:solidFill>
                  <a:srgbClr val="FF0000"/>
                </a:solidFill>
              </a:rPr>
              <a:t>Mail:  canceled</a:t>
            </a:r>
          </a:p>
          <a:p>
            <a:pPr lvl="1"/>
            <a:r>
              <a:rPr lang="en-US" dirty="0">
                <a:solidFill>
                  <a:srgbClr val="FF0000"/>
                </a:solidFill>
              </a:rPr>
              <a:t>Web:  only response option</a:t>
            </a:r>
          </a:p>
          <a:p>
            <a:pPr lvl="2"/>
            <a:r>
              <a:rPr lang="en-US" dirty="0">
                <a:solidFill>
                  <a:srgbClr val="FF0000"/>
                </a:solidFill>
              </a:rPr>
              <a:t>Survey shifted to web response as primary option</a:t>
            </a:r>
          </a:p>
          <a:p>
            <a:pPr lvl="1"/>
            <a:r>
              <a:rPr lang="en-US" dirty="0">
                <a:solidFill>
                  <a:srgbClr val="FF0000"/>
                </a:solidFill>
              </a:rPr>
              <a:t>Paper forms mailed to some businesses once NPC re-opened</a:t>
            </a:r>
          </a:p>
          <a:p>
            <a:pPr lvl="1"/>
            <a:r>
              <a:rPr lang="en-US" dirty="0">
                <a:solidFill>
                  <a:srgbClr val="FF0000"/>
                </a:solidFill>
              </a:rPr>
              <a:t>Mail response: 24.1% in 2019 → 10.5% in 2020</a:t>
            </a:r>
          </a:p>
          <a:p>
            <a:pPr lvl="1"/>
            <a:r>
              <a:rPr lang="en-US" dirty="0">
                <a:solidFill>
                  <a:srgbClr val="FF0000"/>
                </a:solidFill>
              </a:rPr>
              <a:t>Web response: 37.8% in 2019 → 50.0% in 2020</a:t>
            </a:r>
          </a:p>
          <a:p>
            <a:endParaRPr lang="en-US" b="1" dirty="0"/>
          </a:p>
          <a:p>
            <a:r>
              <a:rPr lang="en-US" b="1" dirty="0"/>
              <a:t>Personal Visit</a:t>
            </a:r>
          </a:p>
          <a:p>
            <a:pPr lvl="1"/>
            <a:r>
              <a:rPr lang="en-US" dirty="0"/>
              <a:t>Very few – only for the largest-size non-respondents</a:t>
            </a:r>
          </a:p>
          <a:p>
            <a:pPr lvl="1"/>
            <a:r>
              <a:rPr lang="en-US" dirty="0">
                <a:solidFill>
                  <a:srgbClr val="FF0000"/>
                </a:solidFill>
              </a:rPr>
              <a:t>No personal visits in 2020</a:t>
            </a:r>
          </a:p>
          <a:p>
            <a:pPr marL="347662" lvl="1" indent="0">
              <a:buNone/>
            </a:pPr>
            <a:endParaRPr lang="en-US" dirty="0"/>
          </a:p>
          <a:p>
            <a:r>
              <a:rPr lang="en-US" b="1" dirty="0"/>
              <a:t>Telephone Follow-up</a:t>
            </a:r>
          </a:p>
          <a:p>
            <a:pPr lvl="1"/>
            <a:r>
              <a:rPr lang="en-US" dirty="0"/>
              <a:t>For establishments with no response via mail or web</a:t>
            </a:r>
          </a:p>
          <a:p>
            <a:pPr lvl="1"/>
            <a:r>
              <a:rPr lang="en-US" dirty="0">
                <a:solidFill>
                  <a:srgbClr val="FF0000"/>
                </a:solidFill>
              </a:rPr>
              <a:t>Extended field period to increase response</a:t>
            </a:r>
          </a:p>
          <a:p>
            <a:endParaRPr lang="en-US" dirty="0"/>
          </a:p>
          <a:p>
            <a:endParaRPr lang="en-US" dirty="0"/>
          </a:p>
        </p:txBody>
      </p:sp>
      <p:sp>
        <p:nvSpPr>
          <p:cNvPr id="4" name="Slide Number Placeholder 3"/>
          <p:cNvSpPr>
            <a:spLocks noGrp="1"/>
          </p:cNvSpPr>
          <p:nvPr>
            <p:ph type="sldNum" sz="quarter" idx="10"/>
          </p:nvPr>
        </p:nvSpPr>
        <p:spPr/>
        <p:txBody>
          <a:bodyPr/>
          <a:lstStyle/>
          <a:p>
            <a:fld id="{85F5B7A5-34A7-4AB0-A34F-A4DF2002FA98}" type="slidenum">
              <a:rPr lang="en-US" smtClean="0"/>
              <a:t>8</a:t>
            </a:fld>
            <a:endParaRPr lang="en-US" dirty="0"/>
          </a:p>
        </p:txBody>
      </p:sp>
    </p:spTree>
    <p:extLst>
      <p:ext uri="{BB962C8B-B14F-4D97-AF65-F5344CB8AC3E}">
        <p14:creationId xmlns:p14="http://schemas.microsoft.com/office/powerpoint/2010/main" val="2784631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6934200" cy="617884"/>
          </a:xfrm>
        </p:spPr>
        <p:txBody>
          <a:bodyPr>
            <a:noAutofit/>
          </a:bodyPr>
          <a:lstStyle/>
          <a:p>
            <a:r>
              <a:rPr lang="en-US" sz="2800" dirty="0" err="1"/>
              <a:t>Covid</a:t>
            </a:r>
            <a:r>
              <a:rPr lang="en-US" sz="2800" dirty="0"/>
              <a:t> and the IC: Issues &amp; Concerns</a:t>
            </a:r>
          </a:p>
        </p:txBody>
      </p:sp>
      <p:sp>
        <p:nvSpPr>
          <p:cNvPr id="3" name="Content Placeholder 2"/>
          <p:cNvSpPr>
            <a:spLocks noGrp="1"/>
          </p:cNvSpPr>
          <p:nvPr>
            <p:ph idx="1"/>
          </p:nvPr>
        </p:nvSpPr>
        <p:spPr>
          <a:xfrm>
            <a:off x="457200" y="1447800"/>
            <a:ext cx="8229600" cy="5273675"/>
          </a:xfrm>
        </p:spPr>
        <p:txBody>
          <a:bodyPr>
            <a:normAutofit fontScale="77500" lnSpcReduction="20000"/>
          </a:bodyPr>
          <a:lstStyle/>
          <a:p>
            <a:r>
              <a:rPr lang="en-US" b="1" dirty="0"/>
              <a:t>Survey Operations</a:t>
            </a:r>
          </a:p>
          <a:p>
            <a:pPr lvl="1"/>
            <a:r>
              <a:rPr lang="en-US" dirty="0"/>
              <a:t>NPC shut down → no Research, </a:t>
            </a:r>
            <a:r>
              <a:rPr lang="en-US" dirty="0" err="1"/>
              <a:t>Prescreener</a:t>
            </a:r>
            <a:r>
              <a:rPr lang="en-US" dirty="0"/>
              <a:t> or Mailout operations</a:t>
            </a:r>
            <a:endParaRPr lang="en-US" dirty="0">
              <a:solidFill>
                <a:srgbClr val="FF0000"/>
              </a:solidFill>
            </a:endParaRPr>
          </a:p>
          <a:p>
            <a:pPr lvl="2"/>
            <a:r>
              <a:rPr lang="en-US" dirty="0"/>
              <a:t>No contact information updates &amp; no contact information for some businesses</a:t>
            </a:r>
          </a:p>
          <a:p>
            <a:pPr lvl="2"/>
            <a:r>
              <a:rPr lang="en-US" dirty="0">
                <a:solidFill>
                  <a:srgbClr val="FF0000"/>
                </a:solidFill>
              </a:rPr>
              <a:t>Major data collection operations halted</a:t>
            </a:r>
            <a:endParaRPr lang="en-US" dirty="0"/>
          </a:p>
          <a:p>
            <a:pPr lvl="1"/>
            <a:r>
              <a:rPr lang="en-US" dirty="0"/>
              <a:t>Telephone interviewers not telework-ready</a:t>
            </a:r>
          </a:p>
          <a:p>
            <a:pPr lvl="1"/>
            <a:r>
              <a:rPr lang="en-US" dirty="0"/>
              <a:t>Telephone follow-up (TFU) operation may be overwhelmed (volume)</a:t>
            </a:r>
          </a:p>
          <a:p>
            <a:pPr lvl="1"/>
            <a:r>
              <a:rPr lang="en-US" dirty="0"/>
              <a:t>Skeleton staffing → capabilities &amp; pace of operations compromised</a:t>
            </a:r>
          </a:p>
          <a:p>
            <a:pPr lvl="2"/>
            <a:r>
              <a:rPr lang="en-US" dirty="0"/>
              <a:t>Manual operations by Census NPC &amp; HQ staffs</a:t>
            </a:r>
          </a:p>
          <a:p>
            <a:r>
              <a:rPr lang="en-US" b="1" dirty="0"/>
              <a:t>Survey Respondents</a:t>
            </a:r>
            <a:r>
              <a:rPr lang="en-US" dirty="0"/>
              <a:t> </a:t>
            </a:r>
          </a:p>
          <a:p>
            <a:pPr lvl="1"/>
            <a:r>
              <a:rPr lang="en-US" dirty="0"/>
              <a:t>Certain industries may be severely affected</a:t>
            </a:r>
          </a:p>
          <a:p>
            <a:pPr lvl="1"/>
            <a:r>
              <a:rPr lang="en-US" dirty="0"/>
              <a:t>Certain regions or areas may be severely affected</a:t>
            </a:r>
          </a:p>
          <a:p>
            <a:pPr lvl="1"/>
            <a:r>
              <a:rPr lang="en-US" dirty="0"/>
              <a:t>Temporary &amp; permanent business closures</a:t>
            </a:r>
          </a:p>
          <a:p>
            <a:pPr lvl="1"/>
            <a:r>
              <a:rPr lang="en-US" dirty="0"/>
              <a:t>Changes in business structure → furloughs, telework, etc.</a:t>
            </a:r>
          </a:p>
          <a:p>
            <a:r>
              <a:rPr lang="en-US" b="1" dirty="0"/>
              <a:t>Survey Challenges</a:t>
            </a:r>
          </a:p>
          <a:p>
            <a:pPr lvl="1"/>
            <a:r>
              <a:rPr lang="en-US" dirty="0"/>
              <a:t>Identifying business closures vs non-response</a:t>
            </a:r>
          </a:p>
          <a:p>
            <a:pPr lvl="1"/>
            <a:r>
              <a:rPr lang="en-US" dirty="0"/>
              <a:t>High unit non-response</a:t>
            </a:r>
          </a:p>
          <a:p>
            <a:pPr lvl="2"/>
            <a:r>
              <a:rPr lang="en-US" dirty="0"/>
              <a:t>May vary by industry, firm size &amp; location</a:t>
            </a:r>
          </a:p>
          <a:p>
            <a:pPr lvl="1"/>
            <a:r>
              <a:rPr lang="en-US" dirty="0"/>
              <a:t>Quality of State-level estimates</a:t>
            </a:r>
          </a:p>
          <a:p>
            <a:pPr lvl="1"/>
            <a:endParaRPr lang="en-US" dirty="0"/>
          </a:p>
          <a:p>
            <a:endParaRPr lang="en-US" dirty="0"/>
          </a:p>
        </p:txBody>
      </p:sp>
      <p:sp>
        <p:nvSpPr>
          <p:cNvPr id="4" name="Slide Number Placeholder 3"/>
          <p:cNvSpPr>
            <a:spLocks noGrp="1"/>
          </p:cNvSpPr>
          <p:nvPr>
            <p:ph type="sldNum" sz="quarter" idx="10"/>
          </p:nvPr>
        </p:nvSpPr>
        <p:spPr/>
        <p:txBody>
          <a:bodyPr/>
          <a:lstStyle/>
          <a:p>
            <a:fld id="{85F5B7A5-34A7-4AB0-A34F-A4DF2002FA98}" type="slidenum">
              <a:rPr lang="en-US" smtClean="0"/>
              <a:t>9</a:t>
            </a:fld>
            <a:endParaRPr lang="en-US" dirty="0"/>
          </a:p>
        </p:txBody>
      </p:sp>
    </p:spTree>
    <p:extLst>
      <p:ext uri="{BB962C8B-B14F-4D97-AF65-F5344CB8AC3E}">
        <p14:creationId xmlns:p14="http://schemas.microsoft.com/office/powerpoint/2010/main" val="3440452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a0cb785d-7160-4b74-9d38-f0a6b70d7cb5">General</Category>
    <Description0 xmlns="a0cb785d-7160-4b74-9d38-f0a6b70d7cb5">Latest AHRQ slide template (2019)</Description0>
    <Code xmlns="a0cb785d-7160-4b74-9d38-f0a6b70d7cb5" xsi:nil="true"/>
    <PublishingStartDate xmlns="http://schemas.microsoft.com/sharepoint/v3" xsi:nil="true"/>
    <PublishingExpiration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56C468EA908FC459FF48D4BCDEC4D78" ma:contentTypeVersion="7" ma:contentTypeDescription="Create a new document." ma:contentTypeScope="" ma:versionID="47dc113ef89e564917cca6bb88572f34">
  <xsd:schema xmlns:xsd="http://www.w3.org/2001/XMLSchema" xmlns:xs="http://www.w3.org/2001/XMLSchema" xmlns:p="http://schemas.microsoft.com/office/2006/metadata/properties" xmlns:ns1="http://schemas.microsoft.com/sharepoint/v3" xmlns:ns2="a0cb785d-7160-4b74-9d38-f0a6b70d7cb5" xmlns:ns3="a8f12d5d-e9b2-448e-8eb7-60c9384bbf01" targetNamespace="http://schemas.microsoft.com/office/2006/metadata/properties" ma:root="true" ma:fieldsID="2516ad67db374758ffceb4eb052ee279" ns1:_="" ns2:_="" ns3:_="">
    <xsd:import namespace="http://schemas.microsoft.com/sharepoint/v3"/>
    <xsd:import namespace="a0cb785d-7160-4b74-9d38-f0a6b70d7cb5"/>
    <xsd:import namespace="a8f12d5d-e9b2-448e-8eb7-60c9384bbf01"/>
    <xsd:element name="properties">
      <xsd:complexType>
        <xsd:sequence>
          <xsd:element name="documentManagement">
            <xsd:complexType>
              <xsd:all>
                <xsd:element ref="ns2:Description0" minOccurs="0"/>
                <xsd:element ref="ns2:Code" minOccurs="0"/>
                <xsd:element ref="ns2:Category" minOccurs="0"/>
                <xsd:element ref="ns1:PublishingStartDate" minOccurs="0"/>
                <xsd:element ref="ns1:PublishingExpirationDate"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7"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8"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0cb785d-7160-4b74-9d38-f0a6b70d7cb5"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element name="Code" ma:index="3" nillable="true" ma:displayName="Form Number" ma:internalName="Code" ma:readOnly="false">
      <xsd:simpleType>
        <xsd:restriction base="dms:Text">
          <xsd:maxLength value="255"/>
        </xsd:restriction>
      </xsd:simpleType>
    </xsd:element>
    <xsd:element name="Category" ma:index="4" nillable="true" ma:displayName="Category" ma:default="General" ma:format="Dropdown" ma:internalName="Category" ma:readOnly="false">
      <xsd:simpleType>
        <xsd:restriction base="dms:Choice">
          <xsd:enumeration value="Administrative"/>
          <xsd:enumeration value="Awards"/>
          <xsd:enumeration value="Budget"/>
          <xsd:enumeration value="Conferences"/>
          <xsd:enumeration value="Contracts"/>
          <xsd:enumeration value="Ethics"/>
          <xsd:enumeration value="General"/>
          <xsd:enumeration value="HR"/>
          <xsd:enumeration value="Tax"/>
          <xsd:enumeration value="Travel"/>
        </xsd:restriction>
      </xsd:simpleType>
    </xsd:element>
  </xsd:schema>
  <xsd:schema xmlns:xsd="http://www.w3.org/2001/XMLSchema" xmlns:xs="http://www.w3.org/2001/XMLSchema" xmlns:dms="http://schemas.microsoft.com/office/2006/documentManagement/types" xmlns:pc="http://schemas.microsoft.com/office/infopath/2007/PartnerControls" targetNamespace="a8f12d5d-e9b2-448e-8eb7-60c9384bbf01"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42A41A-D2EC-4387-A3D7-1BDDEC0CF04C}">
  <ds:schemaRefs>
    <ds:schemaRef ds:uri="http://purl.org/dc/terms/"/>
    <ds:schemaRef ds:uri="http://schemas.microsoft.com/office/2006/metadata/properties"/>
    <ds:schemaRef ds:uri="http://schemas.microsoft.com/office/2006/documentManagement/types"/>
    <ds:schemaRef ds:uri="http://schemas.microsoft.com/sharepoint/v3"/>
    <ds:schemaRef ds:uri="a8f12d5d-e9b2-448e-8eb7-60c9384bbf01"/>
    <ds:schemaRef ds:uri="http://purl.org/dc/elements/1.1/"/>
    <ds:schemaRef ds:uri="http://schemas.microsoft.com/office/infopath/2007/PartnerControls"/>
    <ds:schemaRef ds:uri="http://schemas.openxmlformats.org/package/2006/metadata/core-properties"/>
    <ds:schemaRef ds:uri="a0cb785d-7160-4b74-9d38-f0a6b70d7cb5"/>
    <ds:schemaRef ds:uri="http://www.w3.org/XML/1998/namespace"/>
    <ds:schemaRef ds:uri="http://purl.org/dc/dcmitype/"/>
  </ds:schemaRefs>
</ds:datastoreItem>
</file>

<file path=customXml/itemProps2.xml><?xml version="1.0" encoding="utf-8"?>
<ds:datastoreItem xmlns:ds="http://schemas.openxmlformats.org/officeDocument/2006/customXml" ds:itemID="{821FD6FA-03BA-4177-A609-6A2CEC181B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0cb785d-7160-4b74-9d38-f0a6b70d7cb5"/>
    <ds:schemaRef ds:uri="a8f12d5d-e9b2-448e-8eb7-60c9384bbf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2FD5E93-1318-4E91-9213-8A6D4DA098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2793</TotalTime>
  <Words>1385</Words>
  <Application>Microsoft Office PowerPoint</Application>
  <PresentationFormat>On-screen Show (4:3)</PresentationFormat>
  <Paragraphs>340</Paragraphs>
  <Slides>30</Slides>
  <Notes>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30</vt:i4>
      </vt:variant>
    </vt:vector>
  </HeadingPairs>
  <TitlesOfParts>
    <vt:vector size="35" baseType="lpstr">
      <vt:lpstr>Arial</vt:lpstr>
      <vt:lpstr>Calibri</vt:lpstr>
      <vt:lpstr>Wingdings</vt:lpstr>
      <vt:lpstr>Office Theme</vt:lpstr>
      <vt:lpstr>Custom Design</vt:lpstr>
      <vt:lpstr>Patterns of Response During Covid-19  in a National Survey of Businesses:  A Look at the Medical Expenditure Panel Survey – Insurance Component (MEPS-IC)</vt:lpstr>
      <vt:lpstr>Disclaimer</vt:lpstr>
      <vt:lpstr>Presentation Outline</vt:lpstr>
      <vt:lpstr>Medical Expenditure Panel Survey (MEPS)</vt:lpstr>
      <vt:lpstr>Medical Expenditure Panel Survey Insurance Component (MEPS-IC)</vt:lpstr>
      <vt:lpstr>COVID and the MEPS-IC</vt:lpstr>
      <vt:lpstr>2020 MEPS-IC Survey Operations Summary of Covid Effects</vt:lpstr>
      <vt:lpstr>2020 MEPS-IC Survey Operations Summary of Covid Effects</vt:lpstr>
      <vt:lpstr>Covid and the IC: Issues &amp; Concerns</vt:lpstr>
      <vt:lpstr>MEPS-IC Private Sector Overall Response Rate</vt:lpstr>
      <vt:lpstr>Data Collection: Prescreener</vt:lpstr>
      <vt:lpstr>IC Prescreener Response Rates</vt:lpstr>
      <vt:lpstr>IC Prescreener Response Rates</vt:lpstr>
      <vt:lpstr>2020 MEPS-IC Post-Prescreener Response</vt:lpstr>
      <vt:lpstr>MEPS-IC Response Rate By Industry (2-Digit NAICS)</vt:lpstr>
      <vt:lpstr>MEPS-IC Response Rate By Type of Firm</vt:lpstr>
      <vt:lpstr>MEPS-IC Response Rate By Firm Size</vt:lpstr>
      <vt:lpstr>Response by Mode</vt:lpstr>
      <vt:lpstr>MEPS-IC Response Percentages by Mode</vt:lpstr>
      <vt:lpstr>2019 &amp; 2020 MEPS-IC Response Percentage by Mode &amp; Firm Size</vt:lpstr>
      <vt:lpstr>2019 &amp; 2020 MEPS-IC Response Percentages by Mail &amp; Firm Size</vt:lpstr>
      <vt:lpstr>2019 &amp; 2020 MEPS-IC Response Percentages by Web &amp; Firm Size</vt:lpstr>
      <vt:lpstr>2019 &amp; 2020 MEPS-IC Response Percentages by Phone &amp; Firm Size</vt:lpstr>
      <vt:lpstr>2019 &amp; 2020 MEPS-IC Response Percentage by Mode &amp; Firm Size</vt:lpstr>
      <vt:lpstr>MEPS-IC Mail vs Web Response</vt:lpstr>
      <vt:lpstr>Response Mode by Industry (NAICS-2)</vt:lpstr>
      <vt:lpstr>Summary</vt:lpstr>
      <vt:lpstr>Moving Forward</vt:lpstr>
      <vt:lpstr>Continuing Research</vt:lpstr>
      <vt:lpstr>Contact Information</vt:lpstr>
    </vt:vector>
  </TitlesOfParts>
  <Company>DHHS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AHRQ Slide Template 2019-Regular</dc:title>
  <dc:creator>DHHS</dc:creator>
  <cp:lastModifiedBy>Kashihara, David (AHRQ/CFACT)</cp:lastModifiedBy>
  <cp:revision>419</cp:revision>
  <cp:lastPrinted>2020-08-26T21:24:56Z</cp:lastPrinted>
  <dcterms:created xsi:type="dcterms:W3CDTF">2013-09-03T18:05:51Z</dcterms:created>
  <dcterms:modified xsi:type="dcterms:W3CDTF">2021-10-27T19:21:21Z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0x010100656C468EA908FC459FF48D4BCDEC4D78</vt:lpwstr>
  </property>
</Properties>
</file>