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1" r:id="rId2"/>
    <p:sldId id="270" r:id="rId3"/>
    <p:sldId id="349" r:id="rId4"/>
    <p:sldId id="351" r:id="rId5"/>
    <p:sldId id="352" r:id="rId6"/>
    <p:sldId id="347" r:id="rId7"/>
    <p:sldId id="353" r:id="rId8"/>
    <p:sldId id="357" r:id="rId9"/>
    <p:sldId id="336" r:id="rId10"/>
    <p:sldId id="359" r:id="rId11"/>
    <p:sldId id="360" r:id="rId12"/>
    <p:sldId id="361" r:id="rId13"/>
    <p:sldId id="362" r:id="rId14"/>
    <p:sldId id="363" r:id="rId15"/>
    <p:sldId id="364" r:id="rId16"/>
    <p:sldId id="365" r:id="rId17"/>
    <p:sldId id="366" r:id="rId18"/>
    <p:sldId id="341" r:id="rId19"/>
    <p:sldId id="265" r:id="rId20"/>
    <p:sldId id="275" r:id="rId21"/>
    <p:sldId id="3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B00"/>
    <a:srgbClr val="E9EBF5"/>
    <a:srgbClr val="007681"/>
    <a:srgbClr val="7F7F7F"/>
    <a:srgbClr val="019D9C"/>
    <a:srgbClr val="2F5597"/>
    <a:srgbClr val="5A9BA0"/>
    <a:srgbClr val="45767A"/>
    <a:srgbClr val="30469C"/>
    <a:srgbClr val="0176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3B6790-11FC-4D99-AA40-148C8C788398}" v="115" dt="2021-10-27T21:55:50.376"/>
    <p1510:client id="{564618C2-9884-4DB1-A258-7EC2FF3D0DBD}" v="1" dt="2021-10-28T01:48:05.585"/>
    <p1510:client id="{79F24C36-EF28-4705-A1C9-A6F29A93396B}" v="2" dt="2021-10-28T02:35:40.148"/>
    <p1510:client id="{D62506B7-1185-4C1C-B42C-E38EBB17C4B4}" v="7" dt="2021-10-28T01:43:14.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71429" autoAdjust="0"/>
  </p:normalViewPr>
  <p:slideViewPr>
    <p:cSldViewPr snapToGrid="0">
      <p:cViewPr varScale="1">
        <p:scale>
          <a:sx n="51" d="100"/>
          <a:sy n="51" d="100"/>
        </p:scale>
        <p:origin x="1086" y="72"/>
      </p:cViewPr>
      <p:guideLst/>
    </p:cSldViewPr>
  </p:slideViewPr>
  <p:notesTextViewPr>
    <p:cViewPr>
      <p:scale>
        <a:sx n="1" d="1"/>
        <a:sy n="1" d="1"/>
      </p:scale>
      <p:origin x="0" y="0"/>
    </p:cViewPr>
  </p:notesTextViewPr>
  <p:sorterViewPr>
    <p:cViewPr>
      <p:scale>
        <a:sx n="100" d="100"/>
        <a:sy n="100" d="100"/>
      </p:scale>
      <p:origin x="0" y="-6624"/>
    </p:cViewPr>
  </p:sorter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a Muller" userId="6d3dd7b6-d238-48d8-9101-21fbd529792e" providerId="ADAL" clId="{79F24C36-EF28-4705-A1C9-A6F29A93396B}"/>
    <pc:docChg chg="custSel modSld">
      <pc:chgData name="Mina Muller" userId="6d3dd7b6-d238-48d8-9101-21fbd529792e" providerId="ADAL" clId="{79F24C36-EF28-4705-A1C9-A6F29A93396B}" dt="2021-10-28T02:36:44.976" v="8" actId="478"/>
      <pc:docMkLst>
        <pc:docMk/>
      </pc:docMkLst>
      <pc:sldChg chg="delSp modAnim">
        <pc:chgData name="Mina Muller" userId="6d3dd7b6-d238-48d8-9101-21fbd529792e" providerId="ADAL" clId="{79F24C36-EF28-4705-A1C9-A6F29A93396B}" dt="2021-10-28T02:35:40.148" v="3"/>
        <pc:sldMkLst>
          <pc:docMk/>
          <pc:sldMk cId="2853988328" sldId="265"/>
        </pc:sldMkLst>
        <pc:picChg chg="del">
          <ac:chgData name="Mina Muller" userId="6d3dd7b6-d238-48d8-9101-21fbd529792e" providerId="ADAL" clId="{79F24C36-EF28-4705-A1C9-A6F29A93396B}" dt="2021-10-28T02:35:40.148" v="3"/>
          <ac:picMkLst>
            <pc:docMk/>
            <pc:sldMk cId="2853988328" sldId="265"/>
            <ac:picMk id="8" creationId="{6AD7498B-C56F-4D66-9DA9-03E567B974DE}"/>
          </ac:picMkLst>
        </pc:picChg>
      </pc:sldChg>
      <pc:sldChg chg="delSp mod delAnim">
        <pc:chgData name="Mina Muller" userId="6d3dd7b6-d238-48d8-9101-21fbd529792e" providerId="ADAL" clId="{79F24C36-EF28-4705-A1C9-A6F29A93396B}" dt="2021-10-28T02:36:22.935" v="4" actId="478"/>
        <pc:sldMkLst>
          <pc:docMk/>
          <pc:sldMk cId="1128190370" sldId="270"/>
        </pc:sldMkLst>
        <pc:spChg chg="del">
          <ac:chgData name="Mina Muller" userId="6d3dd7b6-d238-48d8-9101-21fbd529792e" providerId="ADAL" clId="{79F24C36-EF28-4705-A1C9-A6F29A93396B}" dt="2021-10-28T02:36:22.935" v="4" actId="478"/>
          <ac:spMkLst>
            <pc:docMk/>
            <pc:sldMk cId="1128190370" sldId="270"/>
            <ac:spMk id="4" creationId="{00000000-0000-0000-0000-000000000000}"/>
          </ac:spMkLst>
        </pc:spChg>
        <pc:picChg chg="del">
          <ac:chgData name="Mina Muller" userId="6d3dd7b6-d238-48d8-9101-21fbd529792e" providerId="ADAL" clId="{79F24C36-EF28-4705-A1C9-A6F29A93396B}" dt="2021-10-28T02:32:57.978" v="0" actId="21"/>
          <ac:picMkLst>
            <pc:docMk/>
            <pc:sldMk cId="1128190370" sldId="270"/>
            <ac:picMk id="16" creationId="{CC87E78A-025E-4E08-AA2B-BFCC4F5ABC16}"/>
          </ac:picMkLst>
        </pc:picChg>
      </pc:sldChg>
      <pc:sldChg chg="delSp modAnim">
        <pc:chgData name="Mina Muller" userId="6d3dd7b6-d238-48d8-9101-21fbd529792e" providerId="ADAL" clId="{79F24C36-EF28-4705-A1C9-A6F29A93396B}" dt="2021-10-28T02:35:40.148" v="3"/>
        <pc:sldMkLst>
          <pc:docMk/>
          <pc:sldMk cId="1808145439" sldId="275"/>
        </pc:sldMkLst>
        <pc:picChg chg="del">
          <ac:chgData name="Mina Muller" userId="6d3dd7b6-d238-48d8-9101-21fbd529792e" providerId="ADAL" clId="{79F24C36-EF28-4705-A1C9-A6F29A93396B}" dt="2021-10-28T02:35:40.148" v="3"/>
          <ac:picMkLst>
            <pc:docMk/>
            <pc:sldMk cId="1808145439" sldId="275"/>
            <ac:picMk id="14" creationId="{E1F58B96-CB77-473B-9174-93708417B2CB}"/>
          </ac:picMkLst>
        </pc:picChg>
      </pc:sldChg>
      <pc:sldChg chg="delSp modAnim">
        <pc:chgData name="Mina Muller" userId="6d3dd7b6-d238-48d8-9101-21fbd529792e" providerId="ADAL" clId="{79F24C36-EF28-4705-A1C9-A6F29A93396B}" dt="2021-10-28T02:35:40.148" v="3"/>
        <pc:sldMkLst>
          <pc:docMk/>
          <pc:sldMk cId="2500243558" sldId="336"/>
        </pc:sldMkLst>
        <pc:picChg chg="del">
          <ac:chgData name="Mina Muller" userId="6d3dd7b6-d238-48d8-9101-21fbd529792e" providerId="ADAL" clId="{79F24C36-EF28-4705-A1C9-A6F29A93396B}" dt="2021-10-28T02:35:40.148" v="3"/>
          <ac:picMkLst>
            <pc:docMk/>
            <pc:sldMk cId="2500243558" sldId="336"/>
            <ac:picMk id="3" creationId="{7BC2E08D-3C82-49B8-8641-1AA24350461E}"/>
          </ac:picMkLst>
        </pc:picChg>
      </pc:sldChg>
      <pc:sldChg chg="delSp mod modAnim">
        <pc:chgData name="Mina Muller" userId="6d3dd7b6-d238-48d8-9101-21fbd529792e" providerId="ADAL" clId="{79F24C36-EF28-4705-A1C9-A6F29A93396B}" dt="2021-10-28T02:36:44.976" v="8" actId="478"/>
        <pc:sldMkLst>
          <pc:docMk/>
          <pc:sldMk cId="2057714093" sldId="347"/>
        </pc:sldMkLst>
        <pc:spChg chg="del">
          <ac:chgData name="Mina Muller" userId="6d3dd7b6-d238-48d8-9101-21fbd529792e" providerId="ADAL" clId="{79F24C36-EF28-4705-A1C9-A6F29A93396B}" dt="2021-10-28T02:36:44.976" v="8" actId="478"/>
          <ac:spMkLst>
            <pc:docMk/>
            <pc:sldMk cId="2057714093" sldId="347"/>
            <ac:spMk id="4" creationId="{00000000-0000-0000-0000-000000000000}"/>
          </ac:spMkLst>
        </pc:spChg>
        <pc:picChg chg="del">
          <ac:chgData name="Mina Muller" userId="6d3dd7b6-d238-48d8-9101-21fbd529792e" providerId="ADAL" clId="{79F24C36-EF28-4705-A1C9-A6F29A93396B}" dt="2021-10-28T02:35:40.148" v="3"/>
          <ac:picMkLst>
            <pc:docMk/>
            <pc:sldMk cId="2057714093" sldId="347"/>
            <ac:picMk id="8" creationId="{86101659-DAD8-4B51-8DA1-758FC9FF8F42}"/>
          </ac:picMkLst>
        </pc:picChg>
      </pc:sldChg>
      <pc:sldChg chg="delSp modSp mod delAnim">
        <pc:chgData name="Mina Muller" userId="6d3dd7b6-d238-48d8-9101-21fbd529792e" providerId="ADAL" clId="{79F24C36-EF28-4705-A1C9-A6F29A93396B}" dt="2021-10-28T02:36:26.092" v="5" actId="6549"/>
        <pc:sldMkLst>
          <pc:docMk/>
          <pc:sldMk cId="281253765" sldId="349"/>
        </pc:sldMkLst>
        <pc:spChg chg="mod">
          <ac:chgData name="Mina Muller" userId="6d3dd7b6-d238-48d8-9101-21fbd529792e" providerId="ADAL" clId="{79F24C36-EF28-4705-A1C9-A6F29A93396B}" dt="2021-10-28T02:36:26.092" v="5" actId="6549"/>
          <ac:spMkLst>
            <pc:docMk/>
            <pc:sldMk cId="281253765" sldId="349"/>
            <ac:spMk id="4" creationId="{00000000-0000-0000-0000-000000000000}"/>
          </ac:spMkLst>
        </pc:spChg>
        <pc:picChg chg="del">
          <ac:chgData name="Mina Muller" userId="6d3dd7b6-d238-48d8-9101-21fbd529792e" providerId="ADAL" clId="{79F24C36-EF28-4705-A1C9-A6F29A93396B}" dt="2021-10-28T02:33:10.092" v="1" actId="21"/>
          <ac:picMkLst>
            <pc:docMk/>
            <pc:sldMk cId="281253765" sldId="349"/>
            <ac:picMk id="11" creationId="{941FD0AC-E50F-406C-B5D6-8B154EF38219}"/>
          </ac:picMkLst>
        </pc:picChg>
      </pc:sldChg>
      <pc:sldChg chg="delSp mod delAnim">
        <pc:chgData name="Mina Muller" userId="6d3dd7b6-d238-48d8-9101-21fbd529792e" providerId="ADAL" clId="{79F24C36-EF28-4705-A1C9-A6F29A93396B}" dt="2021-10-28T02:36:36.104" v="6" actId="478"/>
        <pc:sldMkLst>
          <pc:docMk/>
          <pc:sldMk cId="3173138599" sldId="351"/>
        </pc:sldMkLst>
        <pc:spChg chg="del">
          <ac:chgData name="Mina Muller" userId="6d3dd7b6-d238-48d8-9101-21fbd529792e" providerId="ADAL" clId="{79F24C36-EF28-4705-A1C9-A6F29A93396B}" dt="2021-10-28T02:36:36.104" v="6" actId="478"/>
          <ac:spMkLst>
            <pc:docMk/>
            <pc:sldMk cId="3173138599" sldId="351"/>
            <ac:spMk id="4" creationId="{00000000-0000-0000-0000-000000000000}"/>
          </ac:spMkLst>
        </pc:spChg>
        <pc:picChg chg="del">
          <ac:chgData name="Mina Muller" userId="6d3dd7b6-d238-48d8-9101-21fbd529792e" providerId="ADAL" clId="{79F24C36-EF28-4705-A1C9-A6F29A93396B}" dt="2021-10-28T02:33:21.456" v="2" actId="21"/>
          <ac:picMkLst>
            <pc:docMk/>
            <pc:sldMk cId="3173138599" sldId="351"/>
            <ac:picMk id="7" creationId="{E257FDB1-00C4-4C68-9B4F-E0ECBD9F1AF7}"/>
          </ac:picMkLst>
        </pc:picChg>
      </pc:sldChg>
      <pc:sldChg chg="delSp mod modAnim">
        <pc:chgData name="Mina Muller" userId="6d3dd7b6-d238-48d8-9101-21fbd529792e" providerId="ADAL" clId="{79F24C36-EF28-4705-A1C9-A6F29A93396B}" dt="2021-10-28T02:36:39.272" v="7" actId="478"/>
        <pc:sldMkLst>
          <pc:docMk/>
          <pc:sldMk cId="3412576364" sldId="352"/>
        </pc:sldMkLst>
        <pc:spChg chg="del">
          <ac:chgData name="Mina Muller" userId="6d3dd7b6-d238-48d8-9101-21fbd529792e" providerId="ADAL" clId="{79F24C36-EF28-4705-A1C9-A6F29A93396B}" dt="2021-10-28T02:36:39.272" v="7" actId="478"/>
          <ac:spMkLst>
            <pc:docMk/>
            <pc:sldMk cId="3412576364" sldId="352"/>
            <ac:spMk id="4" creationId="{00000000-0000-0000-0000-000000000000}"/>
          </ac:spMkLst>
        </pc:spChg>
        <pc:picChg chg="del">
          <ac:chgData name="Mina Muller" userId="6d3dd7b6-d238-48d8-9101-21fbd529792e" providerId="ADAL" clId="{79F24C36-EF28-4705-A1C9-A6F29A93396B}" dt="2021-10-28T02:35:40.148" v="3"/>
          <ac:picMkLst>
            <pc:docMk/>
            <pc:sldMk cId="3412576364" sldId="352"/>
            <ac:picMk id="11" creationId="{C26B932D-149C-4053-901C-30D6E02562E7}"/>
          </ac:picMkLst>
        </pc:picChg>
      </pc:sldChg>
      <pc:sldChg chg="delSp modAnim">
        <pc:chgData name="Mina Muller" userId="6d3dd7b6-d238-48d8-9101-21fbd529792e" providerId="ADAL" clId="{79F24C36-EF28-4705-A1C9-A6F29A93396B}" dt="2021-10-28T02:35:40.148" v="3"/>
        <pc:sldMkLst>
          <pc:docMk/>
          <pc:sldMk cId="3160747847" sldId="353"/>
        </pc:sldMkLst>
        <pc:picChg chg="del">
          <ac:chgData name="Mina Muller" userId="6d3dd7b6-d238-48d8-9101-21fbd529792e" providerId="ADAL" clId="{79F24C36-EF28-4705-A1C9-A6F29A93396B}" dt="2021-10-28T02:35:40.148" v="3"/>
          <ac:picMkLst>
            <pc:docMk/>
            <pc:sldMk cId="3160747847" sldId="353"/>
            <ac:picMk id="3" creationId="{4CD89FD9-D378-4A6A-8418-67F5128C68C9}"/>
          </ac:picMkLst>
        </pc:picChg>
      </pc:sldChg>
      <pc:sldChg chg="delSp modAnim">
        <pc:chgData name="Mina Muller" userId="6d3dd7b6-d238-48d8-9101-21fbd529792e" providerId="ADAL" clId="{79F24C36-EF28-4705-A1C9-A6F29A93396B}" dt="2021-10-28T02:35:40.148" v="3"/>
        <pc:sldMkLst>
          <pc:docMk/>
          <pc:sldMk cId="4050291947" sldId="357"/>
        </pc:sldMkLst>
        <pc:picChg chg="del">
          <ac:chgData name="Mina Muller" userId="6d3dd7b6-d238-48d8-9101-21fbd529792e" providerId="ADAL" clId="{79F24C36-EF28-4705-A1C9-A6F29A93396B}" dt="2021-10-28T02:35:40.148" v="3"/>
          <ac:picMkLst>
            <pc:docMk/>
            <pc:sldMk cId="4050291947" sldId="357"/>
            <ac:picMk id="8" creationId="{3C6DCE07-EE5E-446A-BE0A-DB1C506DC716}"/>
          </ac:picMkLst>
        </pc:picChg>
      </pc:sldChg>
      <pc:sldChg chg="delSp modAnim">
        <pc:chgData name="Mina Muller" userId="6d3dd7b6-d238-48d8-9101-21fbd529792e" providerId="ADAL" clId="{79F24C36-EF28-4705-A1C9-A6F29A93396B}" dt="2021-10-28T02:35:40.148" v="3"/>
        <pc:sldMkLst>
          <pc:docMk/>
          <pc:sldMk cId="3006009247" sldId="359"/>
        </pc:sldMkLst>
        <pc:picChg chg="del">
          <ac:chgData name="Mina Muller" userId="6d3dd7b6-d238-48d8-9101-21fbd529792e" providerId="ADAL" clId="{79F24C36-EF28-4705-A1C9-A6F29A93396B}" dt="2021-10-28T02:35:40.148" v="3"/>
          <ac:picMkLst>
            <pc:docMk/>
            <pc:sldMk cId="3006009247" sldId="359"/>
            <ac:picMk id="7" creationId="{421F24F5-3DF3-44E9-B162-B4B03E89ED91}"/>
          </ac:picMkLst>
        </pc:picChg>
      </pc:sldChg>
      <pc:sldChg chg="delSp modAnim">
        <pc:chgData name="Mina Muller" userId="6d3dd7b6-d238-48d8-9101-21fbd529792e" providerId="ADAL" clId="{79F24C36-EF28-4705-A1C9-A6F29A93396B}" dt="2021-10-28T02:35:40.148" v="3"/>
        <pc:sldMkLst>
          <pc:docMk/>
          <pc:sldMk cId="2950957555" sldId="360"/>
        </pc:sldMkLst>
        <pc:picChg chg="del">
          <ac:chgData name="Mina Muller" userId="6d3dd7b6-d238-48d8-9101-21fbd529792e" providerId="ADAL" clId="{79F24C36-EF28-4705-A1C9-A6F29A93396B}" dt="2021-10-28T02:35:40.148" v="3"/>
          <ac:picMkLst>
            <pc:docMk/>
            <pc:sldMk cId="2950957555" sldId="360"/>
            <ac:picMk id="10" creationId="{E035142E-F7BF-474F-B4FC-AE0774B0ACBF}"/>
          </ac:picMkLst>
        </pc:picChg>
      </pc:sldChg>
      <pc:sldChg chg="delSp modAnim">
        <pc:chgData name="Mina Muller" userId="6d3dd7b6-d238-48d8-9101-21fbd529792e" providerId="ADAL" clId="{79F24C36-EF28-4705-A1C9-A6F29A93396B}" dt="2021-10-28T02:35:40.148" v="3"/>
        <pc:sldMkLst>
          <pc:docMk/>
          <pc:sldMk cId="3921074386" sldId="361"/>
        </pc:sldMkLst>
        <pc:picChg chg="del">
          <ac:chgData name="Mina Muller" userId="6d3dd7b6-d238-48d8-9101-21fbd529792e" providerId="ADAL" clId="{79F24C36-EF28-4705-A1C9-A6F29A93396B}" dt="2021-10-28T02:35:40.148" v="3"/>
          <ac:picMkLst>
            <pc:docMk/>
            <pc:sldMk cId="3921074386" sldId="361"/>
            <ac:picMk id="10" creationId="{0019E915-898A-479C-AB60-15219CDFAE9B}"/>
          </ac:picMkLst>
        </pc:picChg>
      </pc:sldChg>
      <pc:sldChg chg="delSp modAnim">
        <pc:chgData name="Mina Muller" userId="6d3dd7b6-d238-48d8-9101-21fbd529792e" providerId="ADAL" clId="{79F24C36-EF28-4705-A1C9-A6F29A93396B}" dt="2021-10-28T02:35:40.148" v="3"/>
        <pc:sldMkLst>
          <pc:docMk/>
          <pc:sldMk cId="3140490091" sldId="362"/>
        </pc:sldMkLst>
        <pc:picChg chg="del">
          <ac:chgData name="Mina Muller" userId="6d3dd7b6-d238-48d8-9101-21fbd529792e" providerId="ADAL" clId="{79F24C36-EF28-4705-A1C9-A6F29A93396B}" dt="2021-10-28T02:35:40.148" v="3"/>
          <ac:picMkLst>
            <pc:docMk/>
            <pc:sldMk cId="3140490091" sldId="362"/>
            <ac:picMk id="8" creationId="{7F45A98D-977B-4ECE-AF5C-9C35944AB1FE}"/>
          </ac:picMkLst>
        </pc:picChg>
      </pc:sldChg>
      <pc:sldChg chg="delSp modAnim">
        <pc:chgData name="Mina Muller" userId="6d3dd7b6-d238-48d8-9101-21fbd529792e" providerId="ADAL" clId="{79F24C36-EF28-4705-A1C9-A6F29A93396B}" dt="2021-10-28T02:35:40.148" v="3"/>
        <pc:sldMkLst>
          <pc:docMk/>
          <pc:sldMk cId="3196522128" sldId="363"/>
        </pc:sldMkLst>
        <pc:picChg chg="del">
          <ac:chgData name="Mina Muller" userId="6d3dd7b6-d238-48d8-9101-21fbd529792e" providerId="ADAL" clId="{79F24C36-EF28-4705-A1C9-A6F29A93396B}" dt="2021-10-28T02:35:40.148" v="3"/>
          <ac:picMkLst>
            <pc:docMk/>
            <pc:sldMk cId="3196522128" sldId="363"/>
            <ac:picMk id="13" creationId="{EED05151-E43A-4BDE-9221-FE60898236A2}"/>
          </ac:picMkLst>
        </pc:picChg>
      </pc:sldChg>
      <pc:sldChg chg="delSp modAnim">
        <pc:chgData name="Mina Muller" userId="6d3dd7b6-d238-48d8-9101-21fbd529792e" providerId="ADAL" clId="{79F24C36-EF28-4705-A1C9-A6F29A93396B}" dt="2021-10-28T02:35:40.148" v="3"/>
        <pc:sldMkLst>
          <pc:docMk/>
          <pc:sldMk cId="2708900407" sldId="364"/>
        </pc:sldMkLst>
        <pc:picChg chg="del">
          <ac:chgData name="Mina Muller" userId="6d3dd7b6-d238-48d8-9101-21fbd529792e" providerId="ADAL" clId="{79F24C36-EF28-4705-A1C9-A6F29A93396B}" dt="2021-10-28T02:35:40.148" v="3"/>
          <ac:picMkLst>
            <pc:docMk/>
            <pc:sldMk cId="2708900407" sldId="364"/>
            <ac:picMk id="5" creationId="{DB46B643-EB2A-48EE-9C9A-ED2E729A2472}"/>
          </ac:picMkLst>
        </pc:picChg>
      </pc:sldChg>
      <pc:sldChg chg="delSp modAnim">
        <pc:chgData name="Mina Muller" userId="6d3dd7b6-d238-48d8-9101-21fbd529792e" providerId="ADAL" clId="{79F24C36-EF28-4705-A1C9-A6F29A93396B}" dt="2021-10-28T02:35:40.148" v="3"/>
        <pc:sldMkLst>
          <pc:docMk/>
          <pc:sldMk cId="1319753206" sldId="365"/>
        </pc:sldMkLst>
        <pc:picChg chg="del">
          <ac:chgData name="Mina Muller" userId="6d3dd7b6-d238-48d8-9101-21fbd529792e" providerId="ADAL" clId="{79F24C36-EF28-4705-A1C9-A6F29A93396B}" dt="2021-10-28T02:35:40.148" v="3"/>
          <ac:picMkLst>
            <pc:docMk/>
            <pc:sldMk cId="1319753206" sldId="365"/>
            <ac:picMk id="5" creationId="{3EE2AE91-F39E-40E5-8729-32D32DFB738C}"/>
          </ac:picMkLst>
        </pc:picChg>
      </pc:sldChg>
      <pc:sldChg chg="delSp modAnim">
        <pc:chgData name="Mina Muller" userId="6d3dd7b6-d238-48d8-9101-21fbd529792e" providerId="ADAL" clId="{79F24C36-EF28-4705-A1C9-A6F29A93396B}" dt="2021-10-28T02:35:40.148" v="3"/>
        <pc:sldMkLst>
          <pc:docMk/>
          <pc:sldMk cId="10370723" sldId="366"/>
        </pc:sldMkLst>
        <pc:picChg chg="del">
          <ac:chgData name="Mina Muller" userId="6d3dd7b6-d238-48d8-9101-21fbd529792e" providerId="ADAL" clId="{79F24C36-EF28-4705-A1C9-A6F29A93396B}" dt="2021-10-28T02:35:40.148" v="3"/>
          <ac:picMkLst>
            <pc:docMk/>
            <pc:sldMk cId="10370723" sldId="366"/>
            <ac:picMk id="2" creationId="{C83F7161-6E23-40A7-9F70-A7CDA4B5C3FA}"/>
          </ac:picMkLst>
        </pc:picChg>
      </pc:sldChg>
      <pc:sldChg chg="delSp modAnim">
        <pc:chgData name="Mina Muller" userId="6d3dd7b6-d238-48d8-9101-21fbd529792e" providerId="ADAL" clId="{79F24C36-EF28-4705-A1C9-A6F29A93396B}" dt="2021-10-28T02:35:40.148" v="3"/>
        <pc:sldMkLst>
          <pc:docMk/>
          <pc:sldMk cId="1449225646" sldId="367"/>
        </pc:sldMkLst>
        <pc:picChg chg="del">
          <ac:chgData name="Mina Muller" userId="6d3dd7b6-d238-48d8-9101-21fbd529792e" providerId="ADAL" clId="{79F24C36-EF28-4705-A1C9-A6F29A93396B}" dt="2021-10-28T02:35:40.148" v="3"/>
          <ac:picMkLst>
            <pc:docMk/>
            <pc:sldMk cId="1449225646" sldId="367"/>
            <ac:picMk id="9" creationId="{C67CDFE4-5614-47E2-8D29-739763DAE1D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9E08E7-5C11-4D33-99EF-AB7CDFA4508A}" type="datetimeFigureOut">
              <a:rPr lang="en-US" smtClean="0"/>
              <a:t>10/27/2021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87F7D7-33BD-4DF1-90D6-85DDC163030A}" type="slidenum">
              <a:rPr lang="en-US" smtClean="0"/>
              <a:t>‹#›</a:t>
            </a:fld>
            <a:endParaRPr lang="en-US" dirty="0"/>
          </a:p>
        </p:txBody>
      </p:sp>
    </p:spTree>
    <p:extLst>
      <p:ext uri="{BB962C8B-B14F-4D97-AF65-F5344CB8AC3E}">
        <p14:creationId xmlns:p14="http://schemas.microsoft.com/office/powerpoint/2010/main" val="206442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7F7D7-33BD-4DF1-90D6-85DDC163030A}" type="slidenum">
              <a:rPr lang="en-US" smtClean="0"/>
              <a:t>1</a:t>
            </a:fld>
            <a:endParaRPr lang="en-US" dirty="0"/>
          </a:p>
        </p:txBody>
      </p:sp>
    </p:spTree>
    <p:extLst>
      <p:ext uri="{BB962C8B-B14F-4D97-AF65-F5344CB8AC3E}">
        <p14:creationId xmlns:p14="http://schemas.microsoft.com/office/powerpoint/2010/main" val="3675812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7F7D7-33BD-4DF1-90D6-85DDC163030A}" type="slidenum">
              <a:rPr lang="en-US" smtClean="0"/>
              <a:t>13</a:t>
            </a:fld>
            <a:endParaRPr lang="en-US" dirty="0"/>
          </a:p>
        </p:txBody>
      </p:sp>
    </p:spTree>
    <p:extLst>
      <p:ext uri="{BB962C8B-B14F-4D97-AF65-F5344CB8AC3E}">
        <p14:creationId xmlns:p14="http://schemas.microsoft.com/office/powerpoint/2010/main" val="668806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387F7D7-33BD-4DF1-90D6-85DDC163030A}" type="slidenum">
              <a:rPr lang="en-US" smtClean="0"/>
              <a:t>14</a:t>
            </a:fld>
            <a:endParaRPr lang="en-US" dirty="0"/>
          </a:p>
        </p:txBody>
      </p:sp>
    </p:spTree>
    <p:extLst>
      <p:ext uri="{BB962C8B-B14F-4D97-AF65-F5344CB8AC3E}">
        <p14:creationId xmlns:p14="http://schemas.microsoft.com/office/powerpoint/2010/main" val="794396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7F7D7-33BD-4DF1-90D6-85DDC163030A}" type="slidenum">
              <a:rPr lang="en-US" smtClean="0"/>
              <a:t>15</a:t>
            </a:fld>
            <a:endParaRPr lang="en-US" dirty="0"/>
          </a:p>
        </p:txBody>
      </p:sp>
    </p:spTree>
    <p:extLst>
      <p:ext uri="{BB962C8B-B14F-4D97-AF65-F5344CB8AC3E}">
        <p14:creationId xmlns:p14="http://schemas.microsoft.com/office/powerpoint/2010/main" val="1563101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7F7D7-33BD-4DF1-90D6-85DDC163030A}" type="slidenum">
              <a:rPr lang="en-US" smtClean="0"/>
              <a:t>16</a:t>
            </a:fld>
            <a:endParaRPr lang="en-US" dirty="0"/>
          </a:p>
        </p:txBody>
      </p:sp>
    </p:spTree>
    <p:extLst>
      <p:ext uri="{BB962C8B-B14F-4D97-AF65-F5344CB8AC3E}">
        <p14:creationId xmlns:p14="http://schemas.microsoft.com/office/powerpoint/2010/main" val="2738910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7F7D7-33BD-4DF1-90D6-85DDC163030A}" type="slidenum">
              <a:rPr lang="en-US" smtClean="0"/>
              <a:t>17</a:t>
            </a:fld>
            <a:endParaRPr lang="en-US" dirty="0"/>
          </a:p>
        </p:txBody>
      </p:sp>
    </p:spTree>
    <p:extLst>
      <p:ext uri="{BB962C8B-B14F-4D97-AF65-F5344CB8AC3E}">
        <p14:creationId xmlns:p14="http://schemas.microsoft.com/office/powerpoint/2010/main" val="3978732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7F7D7-33BD-4DF1-90D6-85DDC163030A}" type="slidenum">
              <a:rPr lang="en-US" smtClean="0"/>
              <a:t>19</a:t>
            </a:fld>
            <a:endParaRPr lang="en-US" dirty="0"/>
          </a:p>
        </p:txBody>
      </p:sp>
    </p:spTree>
    <p:extLst>
      <p:ext uri="{BB962C8B-B14F-4D97-AF65-F5344CB8AC3E}">
        <p14:creationId xmlns:p14="http://schemas.microsoft.com/office/powerpoint/2010/main" val="2631286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7F7D7-33BD-4DF1-90D6-85DDC163030A}" type="slidenum">
              <a:rPr lang="en-US" smtClean="0"/>
              <a:t>20</a:t>
            </a:fld>
            <a:endParaRPr lang="en-US" dirty="0"/>
          </a:p>
        </p:txBody>
      </p:sp>
    </p:spTree>
    <p:extLst>
      <p:ext uri="{BB962C8B-B14F-4D97-AF65-F5344CB8AC3E}">
        <p14:creationId xmlns:p14="http://schemas.microsoft.com/office/powerpoint/2010/main" val="294081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7F7D7-33BD-4DF1-90D6-85DDC163030A}" type="slidenum">
              <a:rPr lang="en-US" smtClean="0"/>
              <a:t>21</a:t>
            </a:fld>
            <a:endParaRPr lang="en-US" dirty="0"/>
          </a:p>
        </p:txBody>
      </p:sp>
    </p:spTree>
    <p:extLst>
      <p:ext uri="{BB962C8B-B14F-4D97-AF65-F5344CB8AC3E}">
        <p14:creationId xmlns:p14="http://schemas.microsoft.com/office/powerpoint/2010/main" val="259795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7F7D7-33BD-4DF1-90D6-85DDC163030A}" type="slidenum">
              <a:rPr lang="en-US" smtClean="0"/>
              <a:t>2</a:t>
            </a:fld>
            <a:endParaRPr lang="en-US" dirty="0"/>
          </a:p>
        </p:txBody>
      </p:sp>
    </p:spTree>
    <p:extLst>
      <p:ext uri="{BB962C8B-B14F-4D97-AF65-F5344CB8AC3E}">
        <p14:creationId xmlns:p14="http://schemas.microsoft.com/office/powerpoint/2010/main" val="1264080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7F7D7-33BD-4DF1-90D6-85DDC163030A}" type="slidenum">
              <a:rPr lang="en-US" smtClean="0"/>
              <a:t>4</a:t>
            </a:fld>
            <a:endParaRPr lang="en-US" dirty="0"/>
          </a:p>
        </p:txBody>
      </p:sp>
    </p:spTree>
    <p:extLst>
      <p:ext uri="{BB962C8B-B14F-4D97-AF65-F5344CB8AC3E}">
        <p14:creationId xmlns:p14="http://schemas.microsoft.com/office/powerpoint/2010/main" val="669902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political polls </a:t>
            </a:r>
          </a:p>
        </p:txBody>
      </p:sp>
      <p:sp>
        <p:nvSpPr>
          <p:cNvPr id="4" name="Slide Number Placeholder 3"/>
          <p:cNvSpPr>
            <a:spLocks noGrp="1"/>
          </p:cNvSpPr>
          <p:nvPr>
            <p:ph type="sldNum" sz="quarter" idx="5"/>
          </p:nvPr>
        </p:nvSpPr>
        <p:spPr/>
        <p:txBody>
          <a:bodyPr/>
          <a:lstStyle/>
          <a:p>
            <a:fld id="{F387F7D7-33BD-4DF1-90D6-85DDC163030A}" type="slidenum">
              <a:rPr lang="en-US" smtClean="0"/>
              <a:t>5</a:t>
            </a:fld>
            <a:endParaRPr lang="en-US" dirty="0"/>
          </a:p>
        </p:txBody>
      </p:sp>
    </p:spTree>
    <p:extLst>
      <p:ext uri="{BB962C8B-B14F-4D97-AF65-F5344CB8AC3E}">
        <p14:creationId xmlns:p14="http://schemas.microsoft.com/office/powerpoint/2010/main" val="2786167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7F7D7-33BD-4DF1-90D6-85DDC163030A}" type="slidenum">
              <a:rPr lang="en-US" smtClean="0"/>
              <a:t>7</a:t>
            </a:fld>
            <a:endParaRPr lang="en-US" dirty="0"/>
          </a:p>
        </p:txBody>
      </p:sp>
    </p:spTree>
    <p:extLst>
      <p:ext uri="{BB962C8B-B14F-4D97-AF65-F5344CB8AC3E}">
        <p14:creationId xmlns:p14="http://schemas.microsoft.com/office/powerpoint/2010/main" val="1941576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7F7D7-33BD-4DF1-90D6-85DDC163030A}" type="slidenum">
              <a:rPr lang="en-US" smtClean="0"/>
              <a:t>8</a:t>
            </a:fld>
            <a:endParaRPr lang="en-US" dirty="0"/>
          </a:p>
        </p:txBody>
      </p:sp>
    </p:spTree>
    <p:extLst>
      <p:ext uri="{BB962C8B-B14F-4D97-AF65-F5344CB8AC3E}">
        <p14:creationId xmlns:p14="http://schemas.microsoft.com/office/powerpoint/2010/main" val="2860827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F387F7D7-33BD-4DF1-90D6-85DDC163030A}" type="slidenum">
              <a:rPr lang="en-US" smtClean="0"/>
              <a:t>10</a:t>
            </a:fld>
            <a:endParaRPr lang="en-US" dirty="0"/>
          </a:p>
        </p:txBody>
      </p:sp>
    </p:spTree>
    <p:extLst>
      <p:ext uri="{BB962C8B-B14F-4D97-AF65-F5344CB8AC3E}">
        <p14:creationId xmlns:p14="http://schemas.microsoft.com/office/powerpoint/2010/main" val="2275434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7F7D7-33BD-4DF1-90D6-85DDC163030A}" type="slidenum">
              <a:rPr lang="en-US" smtClean="0"/>
              <a:t>11</a:t>
            </a:fld>
            <a:endParaRPr lang="en-US" dirty="0"/>
          </a:p>
        </p:txBody>
      </p:sp>
    </p:spTree>
    <p:extLst>
      <p:ext uri="{BB962C8B-B14F-4D97-AF65-F5344CB8AC3E}">
        <p14:creationId xmlns:p14="http://schemas.microsoft.com/office/powerpoint/2010/main" val="2616408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a:t>
            </a:r>
            <a:endParaRPr lang="en-US" dirty="0"/>
          </a:p>
        </p:txBody>
      </p:sp>
      <p:sp>
        <p:nvSpPr>
          <p:cNvPr id="4" name="Slide Number Placeholder 3"/>
          <p:cNvSpPr>
            <a:spLocks noGrp="1"/>
          </p:cNvSpPr>
          <p:nvPr>
            <p:ph type="sldNum" sz="quarter" idx="5"/>
          </p:nvPr>
        </p:nvSpPr>
        <p:spPr/>
        <p:txBody>
          <a:bodyPr/>
          <a:lstStyle/>
          <a:p>
            <a:fld id="{F387F7D7-33BD-4DF1-90D6-85DDC163030A}" type="slidenum">
              <a:rPr lang="en-US" smtClean="0"/>
              <a:t>12</a:t>
            </a:fld>
            <a:endParaRPr lang="en-US" dirty="0"/>
          </a:p>
        </p:txBody>
      </p:sp>
    </p:spTree>
    <p:extLst>
      <p:ext uri="{BB962C8B-B14F-4D97-AF65-F5344CB8AC3E}">
        <p14:creationId xmlns:p14="http://schemas.microsoft.com/office/powerpoint/2010/main" val="247507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2CB3B-409B-4E1E-BE59-0CF7E031AD09}"/>
              </a:ext>
            </a:extLst>
          </p:cNvPr>
          <p:cNvSpPr>
            <a:spLocks noGrp="1"/>
          </p:cNvSpPr>
          <p:nvPr>
            <p:ph type="ctrTitle"/>
          </p:nvPr>
        </p:nvSpPr>
        <p:spPr>
          <a:xfrm>
            <a:off x="1524000" y="2061027"/>
            <a:ext cx="9144000" cy="1158649"/>
          </a:xfrm>
        </p:spPr>
        <p:txBody>
          <a:bodyPr anchor="ctr">
            <a:normAutofit/>
          </a:bodyPr>
          <a:lstStyle>
            <a:lvl1pPr algn="ctr">
              <a:lnSpc>
                <a:spcPct val="100000"/>
              </a:lnSpc>
              <a:spcBef>
                <a:spcPts val="600"/>
              </a:spcBef>
              <a:defRPr sz="4000">
                <a:solidFill>
                  <a:srgbClr val="30469C"/>
                </a:solidFill>
              </a:defRPr>
            </a:lvl1pPr>
          </a:lstStyle>
          <a:p>
            <a:r>
              <a:rPr lang="en-US" dirty="0"/>
              <a:t>Click to edit Master title style</a:t>
            </a:r>
          </a:p>
        </p:txBody>
      </p:sp>
      <p:sp>
        <p:nvSpPr>
          <p:cNvPr id="3" name="Subtitle 2">
            <a:extLst>
              <a:ext uri="{FF2B5EF4-FFF2-40B4-BE49-F238E27FC236}">
                <a16:creationId xmlns:a16="http://schemas.microsoft.com/office/drawing/2014/main" id="{B1BA34C3-97E5-4C5A-9EA3-2831232AEE7B}"/>
              </a:ext>
            </a:extLst>
          </p:cNvPr>
          <p:cNvSpPr>
            <a:spLocks noGrp="1"/>
          </p:cNvSpPr>
          <p:nvPr>
            <p:ph type="subTitle" idx="1"/>
          </p:nvPr>
        </p:nvSpPr>
        <p:spPr>
          <a:xfrm>
            <a:off x="1524000" y="3638325"/>
            <a:ext cx="9144000" cy="1222829"/>
          </a:xfrm>
        </p:spPr>
        <p:txBody>
          <a:bodyPr anchor="ctr">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8881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D2E87-D98A-48F9-B754-14635B71F74A}"/>
              </a:ext>
            </a:extLst>
          </p:cNvPr>
          <p:cNvSpPr>
            <a:spLocks noGrp="1"/>
          </p:cNvSpPr>
          <p:nvPr>
            <p:ph idx="1"/>
          </p:nvPr>
        </p:nvSpPr>
        <p:spPr>
          <a:xfrm>
            <a:off x="653143" y="1146628"/>
            <a:ext cx="10700657" cy="498679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1">
            <a:extLst>
              <a:ext uri="{FF2B5EF4-FFF2-40B4-BE49-F238E27FC236}">
                <a16:creationId xmlns:a16="http://schemas.microsoft.com/office/drawing/2014/main" id="{E45B3CCD-1310-478A-B56E-6ACEC3F6CF10}"/>
              </a:ext>
            </a:extLst>
          </p:cNvPr>
          <p:cNvSpPr>
            <a:spLocks noGrp="1"/>
          </p:cNvSpPr>
          <p:nvPr>
            <p:ph type="title"/>
          </p:nvPr>
        </p:nvSpPr>
        <p:spPr>
          <a:xfrm>
            <a:off x="653143" y="145190"/>
            <a:ext cx="10442241" cy="826821"/>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29108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58D51-1C97-4CD4-B774-39AF287DE879}"/>
              </a:ext>
            </a:extLst>
          </p:cNvPr>
          <p:cNvSpPr>
            <a:spLocks noGrp="1"/>
          </p:cNvSpPr>
          <p:nvPr>
            <p:ph sz="half" idx="1"/>
          </p:nvPr>
        </p:nvSpPr>
        <p:spPr>
          <a:xfrm>
            <a:off x="653143" y="1132114"/>
            <a:ext cx="5352143" cy="50448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CCC88CE-591D-4B90-B578-8958ED000A39}"/>
              </a:ext>
            </a:extLst>
          </p:cNvPr>
          <p:cNvSpPr>
            <a:spLocks noGrp="1"/>
          </p:cNvSpPr>
          <p:nvPr>
            <p:ph sz="half" idx="2"/>
          </p:nvPr>
        </p:nvSpPr>
        <p:spPr>
          <a:xfrm>
            <a:off x="6172200" y="1132114"/>
            <a:ext cx="5424714" cy="50448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1">
            <a:extLst>
              <a:ext uri="{FF2B5EF4-FFF2-40B4-BE49-F238E27FC236}">
                <a16:creationId xmlns:a16="http://schemas.microsoft.com/office/drawing/2014/main" id="{73079B31-F9B5-403D-AECA-9C185E997E53}"/>
              </a:ext>
            </a:extLst>
          </p:cNvPr>
          <p:cNvSpPr>
            <a:spLocks noGrp="1"/>
          </p:cNvSpPr>
          <p:nvPr>
            <p:ph type="title"/>
          </p:nvPr>
        </p:nvSpPr>
        <p:spPr>
          <a:xfrm>
            <a:off x="653143" y="145190"/>
            <a:ext cx="10442241" cy="826821"/>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32093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01C7EA84-59F1-4D6E-B53B-B9593AF9187C}"/>
              </a:ext>
            </a:extLst>
          </p:cNvPr>
          <p:cNvSpPr>
            <a:spLocks noGrp="1"/>
          </p:cNvSpPr>
          <p:nvPr>
            <p:ph type="title"/>
          </p:nvPr>
        </p:nvSpPr>
        <p:spPr>
          <a:xfrm>
            <a:off x="653143" y="145190"/>
            <a:ext cx="10442241" cy="826821"/>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82623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579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7568-1E2E-4C06-98AC-A3C5E48FD241}"/>
              </a:ext>
            </a:extLst>
          </p:cNvPr>
          <p:cNvSpPr>
            <a:spLocks noGrp="1"/>
          </p:cNvSpPr>
          <p:nvPr>
            <p:ph type="title"/>
          </p:nvPr>
        </p:nvSpPr>
        <p:spPr>
          <a:xfrm>
            <a:off x="896449" y="1132114"/>
            <a:ext cx="4162425" cy="1080030"/>
          </a:xfrm>
        </p:spPr>
        <p:txBody>
          <a:bodyPr anchor="ctr"/>
          <a:lstStyle>
            <a:lvl1pPr>
              <a:defRPr sz="3200">
                <a:solidFill>
                  <a:srgbClr val="007681"/>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F7BF89B-65C5-47CC-A5BF-138B57FE142F}"/>
              </a:ext>
            </a:extLst>
          </p:cNvPr>
          <p:cNvSpPr>
            <a:spLocks noGrp="1"/>
          </p:cNvSpPr>
          <p:nvPr>
            <p:ph type="body" sz="half" idx="2"/>
          </p:nvPr>
        </p:nvSpPr>
        <p:spPr>
          <a:xfrm>
            <a:off x="896449" y="2365375"/>
            <a:ext cx="4162425" cy="3811588"/>
          </a:xfrm>
        </p:spPr>
        <p:txBody>
          <a:bodyPr>
            <a:normAutofit/>
          </a:bodyPr>
          <a:lstStyle>
            <a:lvl1pPr marL="0" indent="0">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Content Placeholder 3">
            <a:extLst>
              <a:ext uri="{FF2B5EF4-FFF2-40B4-BE49-F238E27FC236}">
                <a16:creationId xmlns:a16="http://schemas.microsoft.com/office/drawing/2014/main" id="{B0FD1119-3C8E-4BEC-8517-EE9D56CD8DB9}"/>
              </a:ext>
            </a:extLst>
          </p:cNvPr>
          <p:cNvSpPr>
            <a:spLocks noGrp="1"/>
          </p:cNvSpPr>
          <p:nvPr>
            <p:ph sz="half" idx="10"/>
          </p:nvPr>
        </p:nvSpPr>
        <p:spPr>
          <a:xfrm>
            <a:off x="5345723" y="1132114"/>
            <a:ext cx="6246055" cy="50448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7389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B218DD-5717-423B-B265-42893E9D90AE}"/>
              </a:ext>
            </a:extLst>
          </p:cNvPr>
          <p:cNvSpPr>
            <a:spLocks noGrp="1"/>
          </p:cNvSpPr>
          <p:nvPr>
            <p:ph type="pic" idx="1"/>
          </p:nvPr>
        </p:nvSpPr>
        <p:spPr>
          <a:xfrm>
            <a:off x="5359790" y="1132114"/>
            <a:ext cx="6260124" cy="504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Title 1">
            <a:extLst>
              <a:ext uri="{FF2B5EF4-FFF2-40B4-BE49-F238E27FC236}">
                <a16:creationId xmlns:a16="http://schemas.microsoft.com/office/drawing/2014/main" id="{77D5D3C1-8AF0-414D-8EB0-2E42F61E9A08}"/>
              </a:ext>
            </a:extLst>
          </p:cNvPr>
          <p:cNvSpPr>
            <a:spLocks noGrp="1"/>
          </p:cNvSpPr>
          <p:nvPr>
            <p:ph type="title"/>
          </p:nvPr>
        </p:nvSpPr>
        <p:spPr>
          <a:xfrm>
            <a:off x="896449" y="1132114"/>
            <a:ext cx="4162425" cy="1080030"/>
          </a:xfrm>
        </p:spPr>
        <p:txBody>
          <a:bodyPr anchor="ctr"/>
          <a:lstStyle>
            <a:lvl1pPr>
              <a:defRPr sz="3200">
                <a:solidFill>
                  <a:srgbClr val="007681"/>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8E0F06CB-8225-4C08-98B5-AC0DBDDA8D39}"/>
              </a:ext>
            </a:extLst>
          </p:cNvPr>
          <p:cNvSpPr>
            <a:spLocks noGrp="1"/>
          </p:cNvSpPr>
          <p:nvPr>
            <p:ph type="body" sz="half" idx="2"/>
          </p:nvPr>
        </p:nvSpPr>
        <p:spPr>
          <a:xfrm>
            <a:off x="896449" y="2365375"/>
            <a:ext cx="4162425" cy="3811588"/>
          </a:xfrm>
        </p:spPr>
        <p:txBody>
          <a:bodyPr>
            <a:normAutofit/>
          </a:bodyPr>
          <a:lstStyle>
            <a:lvl1pPr marL="0" indent="0">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28893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s Only - No wayfinder in head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F598DF-5480-496B-A69F-2F724A2B86A7}"/>
              </a:ext>
            </a:extLst>
          </p:cNvPr>
          <p:cNvSpPr txBox="1"/>
          <p:nvPr userDrawn="1"/>
        </p:nvSpPr>
        <p:spPr>
          <a:xfrm>
            <a:off x="0" y="2905825"/>
            <a:ext cx="12192000" cy="1255651"/>
          </a:xfrm>
          <a:prstGeom prst="rect">
            <a:avLst/>
          </a:prstGeom>
          <a:solidFill>
            <a:srgbClr val="007681"/>
          </a:solidFill>
        </p:spPr>
        <p:txBody>
          <a:bodyPr wrap="square" rtlCol="0">
            <a:spAutoFit/>
          </a:bodyPr>
          <a:lstStyle/>
          <a:p>
            <a:endParaRPr lang="en-US" dirty="0"/>
          </a:p>
        </p:txBody>
      </p:sp>
      <p:sp>
        <p:nvSpPr>
          <p:cNvPr id="5" name="Title Placeholder 1"/>
          <p:cNvSpPr>
            <a:spLocks noGrp="1"/>
          </p:cNvSpPr>
          <p:nvPr>
            <p:ph type="title" hasCustomPrompt="1"/>
          </p:nvPr>
        </p:nvSpPr>
        <p:spPr>
          <a:xfrm>
            <a:off x="366886" y="3226696"/>
            <a:ext cx="11539460" cy="615397"/>
          </a:xfrm>
          <a:prstGeom prst="rect">
            <a:avLst/>
          </a:prstGeom>
        </p:spPr>
        <p:txBody>
          <a:bodyPr vert="horz" wrap="square" lIns="0" tIns="0" rIns="0" bIns="0" rtlCol="0" anchor="t">
            <a:spAutoFit/>
          </a:bodyPr>
          <a:lstStyle>
            <a:lvl1pPr algn="ctr">
              <a:defRPr>
                <a:solidFill>
                  <a:srgbClr val="FFFFFF"/>
                </a:solidFill>
              </a:defRPr>
            </a:lvl1pPr>
          </a:lstStyle>
          <a:p>
            <a:r>
              <a:rPr lang="en-US" dirty="0"/>
              <a:t>Section Text</a:t>
            </a:r>
          </a:p>
        </p:txBody>
      </p:sp>
    </p:spTree>
    <p:extLst>
      <p:ext uri="{BB962C8B-B14F-4D97-AF65-F5344CB8AC3E}">
        <p14:creationId xmlns:p14="http://schemas.microsoft.com/office/powerpoint/2010/main" val="379289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Only- Green - No wayfinder in header">
    <p:bg>
      <p:bgPr>
        <a:solidFill>
          <a:srgbClr val="007681"/>
        </a:solidFill>
        <a:effectLst/>
      </p:bgPr>
    </p:bg>
    <p:spTree>
      <p:nvGrpSpPr>
        <p:cNvPr id="1" name=""/>
        <p:cNvGrpSpPr/>
        <p:nvPr/>
      </p:nvGrpSpPr>
      <p:grpSpPr>
        <a:xfrm>
          <a:off x="0" y="0"/>
          <a:ext cx="0" cy="0"/>
          <a:chOff x="0" y="0"/>
          <a:chExt cx="0" cy="0"/>
        </a:xfrm>
      </p:grpSpPr>
      <p:sp>
        <p:nvSpPr>
          <p:cNvPr id="11" name="Date Placeholder 3">
            <a:extLst>
              <a:ext uri="{FF2B5EF4-FFF2-40B4-BE49-F238E27FC236}">
                <a16:creationId xmlns:a16="http://schemas.microsoft.com/office/drawing/2014/main" id="{AD8BB301-84F6-458C-A6F1-6CCDBCA8E7C4}"/>
              </a:ext>
            </a:extLst>
          </p:cNvPr>
          <p:cNvSpPr>
            <a:spLocks noGrp="1"/>
          </p:cNvSpPr>
          <p:nvPr>
            <p:ph type="dt" sz="half" idx="2"/>
          </p:nvPr>
        </p:nvSpPr>
        <p:spPr>
          <a:xfrm>
            <a:off x="638629" y="6356350"/>
            <a:ext cx="2942771" cy="365125"/>
          </a:xfrm>
          <a:prstGeom prst="rect">
            <a:avLst/>
          </a:prstGeom>
        </p:spPr>
        <p:txBody>
          <a:bodyPr vert="horz" lIns="91440" tIns="45720" rIns="91440" bIns="45720" rtlCol="0" anchor="ctr"/>
          <a:lstStyle>
            <a:lvl1pPr algn="l">
              <a:defRPr sz="1200">
                <a:solidFill>
                  <a:schemeClr val="bg1"/>
                </a:solidFill>
              </a:defRPr>
            </a:lvl1pPr>
          </a:lstStyle>
          <a:p>
            <a:r>
              <a:rPr lang="en-GB" dirty="0"/>
              <a:t>© 2021 Ipsos</a:t>
            </a:r>
            <a:endParaRPr lang="en-US" dirty="0"/>
          </a:p>
        </p:txBody>
      </p:sp>
    </p:spTree>
    <p:extLst>
      <p:ext uri="{BB962C8B-B14F-4D97-AF65-F5344CB8AC3E}">
        <p14:creationId xmlns:p14="http://schemas.microsoft.com/office/powerpoint/2010/main" val="6888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A90CF4-E265-41BD-B588-EA0AB88A9FBA}"/>
              </a:ext>
            </a:extLst>
          </p:cNvPr>
          <p:cNvSpPr>
            <a:spLocks noGrp="1"/>
          </p:cNvSpPr>
          <p:nvPr>
            <p:ph type="title"/>
          </p:nvPr>
        </p:nvSpPr>
        <p:spPr>
          <a:xfrm>
            <a:off x="653143" y="145190"/>
            <a:ext cx="10442241" cy="82682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4B7348E-07A3-489C-B91B-131BD1B18A4A}"/>
              </a:ext>
            </a:extLst>
          </p:cNvPr>
          <p:cNvSpPr>
            <a:spLocks noGrp="1"/>
          </p:cNvSpPr>
          <p:nvPr>
            <p:ph type="body" idx="1"/>
          </p:nvPr>
        </p:nvSpPr>
        <p:spPr>
          <a:xfrm>
            <a:off x="653143" y="1146412"/>
            <a:ext cx="10700657" cy="498700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E19362C-6B9A-4AC0-B9EE-643D74B7DC7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95384" y="131122"/>
            <a:ext cx="911262" cy="855848"/>
          </a:xfrm>
          <a:prstGeom prst="rect">
            <a:avLst/>
          </a:prstGeom>
        </p:spPr>
      </p:pic>
      <p:sp>
        <p:nvSpPr>
          <p:cNvPr id="8" name="Slide Number Placeholder 5">
            <a:extLst>
              <a:ext uri="{FF2B5EF4-FFF2-40B4-BE49-F238E27FC236}">
                <a16:creationId xmlns:a16="http://schemas.microsoft.com/office/drawing/2014/main" id="{295B0010-D314-4C40-9373-AE68F8305083}"/>
              </a:ext>
            </a:extLst>
          </p:cNvPr>
          <p:cNvSpPr txBox="1">
            <a:spLocks/>
          </p:cNvSpPr>
          <p:nvPr userDrawn="1"/>
        </p:nvSpPr>
        <p:spPr>
          <a:xfrm>
            <a:off x="411563" y="632189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b="1" kern="1200" smtClean="0">
                <a:solidFill>
                  <a:schemeClr val="tx1">
                    <a:lumMod val="95000"/>
                    <a:lumOff val="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rgbClr val="007681"/>
                </a:solidFill>
              </a:rPr>
              <a:t>© 2021 Ipsos</a:t>
            </a:r>
            <a:endParaRPr lang="en-US" sz="1400" b="0" dirty="0">
              <a:solidFill>
                <a:srgbClr val="007681"/>
              </a:solidFill>
            </a:endParaRPr>
          </a:p>
        </p:txBody>
      </p:sp>
      <p:sp>
        <p:nvSpPr>
          <p:cNvPr id="9" name="Slide Number Placeholder 5">
            <a:extLst>
              <a:ext uri="{FF2B5EF4-FFF2-40B4-BE49-F238E27FC236}">
                <a16:creationId xmlns:a16="http://schemas.microsoft.com/office/drawing/2014/main" id="{8AFF450E-2B83-4183-AB03-E2A4381B42C8}"/>
              </a:ext>
            </a:extLst>
          </p:cNvPr>
          <p:cNvSpPr txBox="1">
            <a:spLocks/>
          </p:cNvSpPr>
          <p:nvPr userDrawn="1"/>
        </p:nvSpPr>
        <p:spPr>
          <a:xfrm>
            <a:off x="8962376" y="63218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b="1" kern="1200" smtClean="0">
                <a:solidFill>
                  <a:schemeClr val="tx1">
                    <a:lumMod val="95000"/>
                    <a:lumOff val="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C1CA2D4-F2A6-4972-A7C8-2F40CD67A041}" type="slidenum">
              <a:rPr lang="en-US" sz="1400" b="0" smtClean="0">
                <a:solidFill>
                  <a:schemeClr val="tx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sz="1400" b="0" dirty="0">
              <a:solidFill>
                <a:schemeClr val="tx1"/>
              </a:solidFill>
            </a:endParaRPr>
          </a:p>
        </p:txBody>
      </p:sp>
    </p:spTree>
    <p:extLst>
      <p:ext uri="{BB962C8B-B14F-4D97-AF65-F5344CB8AC3E}">
        <p14:creationId xmlns:p14="http://schemas.microsoft.com/office/powerpoint/2010/main" val="3269020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62" r:id="rId8"/>
    <p:sldLayoutId id="2147483663" r:id="rId9"/>
  </p:sldLayoutIdLst>
  <p:txStyles>
    <p:titleStyle>
      <a:lvl1pPr algn="l" defTabSz="914400" rtl="0" eaLnBrk="1" latinLnBrk="0" hangingPunct="1">
        <a:lnSpc>
          <a:spcPct val="90000"/>
        </a:lnSpc>
        <a:spcBef>
          <a:spcPct val="0"/>
        </a:spcBef>
        <a:buNone/>
        <a:defRPr sz="3600" b="1" kern="1200">
          <a:solidFill>
            <a:srgbClr val="007681"/>
          </a:solidFill>
          <a:latin typeface="+mn-lt"/>
          <a:ea typeface="+mj-ea"/>
          <a:cs typeface="+mj-cs"/>
        </a:defRPr>
      </a:lvl1pPr>
    </p:titleStyle>
    <p:bodyStyle>
      <a:lvl1pPr marL="0" indent="0" algn="l" defTabSz="914400" rtl="0" eaLnBrk="1" latinLnBrk="0" hangingPunct="1">
        <a:lnSpc>
          <a:spcPct val="100000"/>
        </a:lnSpc>
        <a:spcBef>
          <a:spcPts val="1200"/>
        </a:spcBef>
        <a:buFont typeface="Arial" panose="020B0604020202020204" pitchFamily="34" charset="0"/>
        <a:buNone/>
        <a:defRPr sz="2800" b="1" kern="1200">
          <a:solidFill>
            <a:schemeClr val="tx1"/>
          </a:solidFill>
          <a:latin typeface="+mn-lt"/>
          <a:ea typeface="+mn-ea"/>
          <a:cs typeface="+mn-cs"/>
        </a:defRPr>
      </a:lvl1pPr>
      <a:lvl2pPr marL="914400" indent="-450850" algn="l" defTabSz="914400" rtl="0" eaLnBrk="1" latinLnBrk="0" hangingPunct="1">
        <a:lnSpc>
          <a:spcPct val="100000"/>
        </a:lnSpc>
        <a:spcBef>
          <a:spcPts val="1200"/>
        </a:spcBef>
        <a:buFont typeface="Arial" panose="020B0604020202020204" pitchFamily="34" charset="0"/>
        <a:buChar char="•"/>
        <a:defRPr sz="2400" b="1" kern="1200">
          <a:solidFill>
            <a:schemeClr val="tx1"/>
          </a:solidFill>
          <a:latin typeface="+mn-lt"/>
          <a:ea typeface="+mn-ea"/>
          <a:cs typeface="+mn-cs"/>
        </a:defRPr>
      </a:lvl2pPr>
      <a:lvl3pPr marL="1377950" indent="-463550" algn="l" defTabSz="914400" rtl="0" eaLnBrk="1" latinLnBrk="0" hangingPunct="1">
        <a:lnSpc>
          <a:spcPct val="100000"/>
        </a:lnSpc>
        <a:spcBef>
          <a:spcPts val="1200"/>
        </a:spcBef>
        <a:buFont typeface="Arial" panose="020B0604020202020204" pitchFamily="34" charset="0"/>
        <a:buChar char="•"/>
        <a:defRPr sz="2400" b="1" kern="1200">
          <a:solidFill>
            <a:schemeClr val="tx1"/>
          </a:solidFill>
          <a:latin typeface="+mn-lt"/>
          <a:ea typeface="+mn-ea"/>
          <a:cs typeface="+mn-cs"/>
        </a:defRPr>
      </a:lvl3pPr>
      <a:lvl4pPr marL="1828800" indent="-450850" algn="l" defTabSz="914400" rtl="0" eaLnBrk="1" latinLnBrk="0" hangingPunct="1">
        <a:lnSpc>
          <a:spcPct val="100000"/>
        </a:lnSpc>
        <a:spcBef>
          <a:spcPts val="1200"/>
        </a:spcBef>
        <a:buFont typeface="Arial" panose="020B0604020202020204" pitchFamily="34" charset="0"/>
        <a:buChar char="•"/>
        <a:defRPr sz="2400" b="1" kern="1200">
          <a:solidFill>
            <a:schemeClr val="tx1"/>
          </a:solidFill>
          <a:latin typeface="+mn-lt"/>
          <a:ea typeface="+mn-ea"/>
          <a:cs typeface="+mn-cs"/>
        </a:defRPr>
      </a:lvl4pPr>
      <a:lvl5pPr marL="2292350" indent="-463550" algn="l" defTabSz="914400" rtl="0" eaLnBrk="1" latinLnBrk="0" hangingPunct="1">
        <a:lnSpc>
          <a:spcPct val="100000"/>
        </a:lnSpc>
        <a:spcBef>
          <a:spcPts val="1200"/>
        </a:spcBef>
        <a:buFont typeface="Arial" panose="020B0604020202020204" pitchFamily="34" charset="0"/>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3AA9-35F8-4457-B823-36ABDB2DDA63}"/>
              </a:ext>
            </a:extLst>
          </p:cNvPr>
          <p:cNvSpPr>
            <a:spLocks noGrp="1"/>
          </p:cNvSpPr>
          <p:nvPr>
            <p:ph type="ctrTitle"/>
          </p:nvPr>
        </p:nvSpPr>
        <p:spPr>
          <a:xfrm>
            <a:off x="731521" y="2116879"/>
            <a:ext cx="10410092" cy="1136310"/>
          </a:xfrm>
        </p:spPr>
        <p:txBody>
          <a:bodyPr>
            <a:normAutofit/>
          </a:bodyPr>
          <a:lstStyle/>
          <a:p>
            <a:pPr marL="0" marR="0">
              <a:lnSpc>
                <a:spcPct val="107000"/>
              </a:lnSpc>
              <a:spcBef>
                <a:spcPts val="0"/>
              </a:spcBef>
              <a:spcAft>
                <a:spcPts val="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Hard to Get: Understanding Why People Take Our Surveys</a:t>
            </a:r>
          </a:p>
        </p:txBody>
      </p:sp>
      <p:sp>
        <p:nvSpPr>
          <p:cNvPr id="3" name="Subtitle 2">
            <a:extLst>
              <a:ext uri="{FF2B5EF4-FFF2-40B4-BE49-F238E27FC236}">
                <a16:creationId xmlns:a16="http://schemas.microsoft.com/office/drawing/2014/main" id="{67076A59-6C80-405C-9491-CF7F5AF5C5FD}"/>
              </a:ext>
            </a:extLst>
          </p:cNvPr>
          <p:cNvSpPr>
            <a:spLocks noGrp="1"/>
          </p:cNvSpPr>
          <p:nvPr>
            <p:ph type="subTitle" idx="1"/>
          </p:nvPr>
        </p:nvSpPr>
        <p:spPr>
          <a:xfrm>
            <a:off x="1524000" y="3049824"/>
            <a:ext cx="9144000" cy="2104064"/>
          </a:xfrm>
        </p:spPr>
        <p:txBody>
          <a:bodyPr>
            <a:normAutofit/>
          </a:bodyPr>
          <a:lstStyle/>
          <a:p>
            <a:pPr>
              <a:spcBef>
                <a:spcPts val="0"/>
              </a:spcBef>
            </a:pPr>
            <a:r>
              <a:rPr lang="en-US" dirty="0"/>
              <a:t>Mina Muller, Randall K. Thomas, &amp; Seth Messinger </a:t>
            </a:r>
          </a:p>
          <a:p>
            <a:r>
              <a:rPr lang="en-US" sz="2800" b="1" dirty="0">
                <a:solidFill>
                  <a:srgbClr val="45767A"/>
                </a:solidFill>
              </a:rPr>
              <a:t>Ipsos Public Affairs</a:t>
            </a:r>
          </a:p>
        </p:txBody>
      </p:sp>
      <p:sp>
        <p:nvSpPr>
          <p:cNvPr id="6" name="Rectangle 5">
            <a:extLst>
              <a:ext uri="{FF2B5EF4-FFF2-40B4-BE49-F238E27FC236}">
                <a16:creationId xmlns:a16="http://schemas.microsoft.com/office/drawing/2014/main" id="{2D8A6B14-0A7E-4FE5-B7C2-B634680D5135}"/>
              </a:ext>
            </a:extLst>
          </p:cNvPr>
          <p:cNvSpPr/>
          <p:nvPr/>
        </p:nvSpPr>
        <p:spPr>
          <a:xfrm>
            <a:off x="1" y="5883469"/>
            <a:ext cx="12192000" cy="1051902"/>
          </a:xfrm>
          <a:prstGeom prst="rect">
            <a:avLst/>
          </a:prstGeom>
          <a:solidFill>
            <a:srgbClr val="45767A">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4C9C9CA-1C66-40BC-942E-1B52C0F6168E}"/>
              </a:ext>
            </a:extLst>
          </p:cNvPr>
          <p:cNvSpPr txBox="1"/>
          <p:nvPr/>
        </p:nvSpPr>
        <p:spPr>
          <a:xfrm>
            <a:off x="6916611" y="6015914"/>
            <a:ext cx="6098344" cy="707886"/>
          </a:xfrm>
          <a:prstGeom prst="rect">
            <a:avLst/>
          </a:prstGeom>
          <a:noFill/>
        </p:spPr>
        <p:txBody>
          <a:bodyPr wrap="square">
            <a:spAutoFit/>
          </a:bodyPr>
          <a:lstStyle/>
          <a:p>
            <a:r>
              <a:rPr lang="en-US" sz="2000" b="1" dirty="0"/>
              <a:t>2021 FCSM Research &amp; Policy Conference</a:t>
            </a:r>
          </a:p>
          <a:p>
            <a:r>
              <a:rPr lang="en-US" sz="2000" b="1" dirty="0"/>
              <a:t>November 2nd – November 4th, 2021</a:t>
            </a:r>
          </a:p>
        </p:txBody>
      </p:sp>
      <p:pic>
        <p:nvPicPr>
          <p:cNvPr id="10" name="Picture 9" descr="Text&#10;&#10;Description automatically generated">
            <a:extLst>
              <a:ext uri="{FF2B5EF4-FFF2-40B4-BE49-F238E27FC236}">
                <a16:creationId xmlns:a16="http://schemas.microsoft.com/office/drawing/2014/main" id="{DD7FCA5C-E3C6-456A-A1B2-AE776D2EE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80" y="5935528"/>
            <a:ext cx="6350000" cy="895350"/>
          </a:xfrm>
          <a:prstGeom prst="rect">
            <a:avLst/>
          </a:prstGeom>
        </p:spPr>
      </p:pic>
    </p:spTree>
    <p:extLst>
      <p:ext uri="{BB962C8B-B14F-4D97-AF65-F5344CB8AC3E}">
        <p14:creationId xmlns:p14="http://schemas.microsoft.com/office/powerpoint/2010/main" val="3679151130"/>
      </p:ext>
    </p:extLst>
  </p:cSld>
  <p:clrMapOvr>
    <a:masterClrMapping/>
  </p:clrMapOvr>
  <mc:AlternateContent xmlns:mc="http://schemas.openxmlformats.org/markup-compatibility/2006" xmlns:p14="http://schemas.microsoft.com/office/powerpoint/2010/main">
    <mc:Choice Requires="p14">
      <p:transition spd="slow" p14:dur="2000" advTm="17648"/>
    </mc:Choice>
    <mc:Fallback xmlns="">
      <p:transition spd="slow" advTm="1764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6201D35-3D8C-4160-8D94-2E47712B01CF}"/>
              </a:ext>
            </a:extLst>
          </p:cNvPr>
          <p:cNvGraphicFramePr>
            <a:graphicFrameLocks noGrp="1"/>
          </p:cNvGraphicFramePr>
          <p:nvPr>
            <p:ph idx="1"/>
            <p:extLst>
              <p:ext uri="{D42A27DB-BD31-4B8C-83A1-F6EECF244321}">
                <p14:modId xmlns:p14="http://schemas.microsoft.com/office/powerpoint/2010/main" val="498890018"/>
              </p:ext>
            </p:extLst>
          </p:nvPr>
        </p:nvGraphicFramePr>
        <p:xfrm>
          <a:off x="3010486" y="1448974"/>
          <a:ext cx="8328074" cy="4797085"/>
        </p:xfrm>
        <a:graphic>
          <a:graphicData uri="http://schemas.openxmlformats.org/drawingml/2006/table">
            <a:tbl>
              <a:tblPr/>
              <a:tblGrid>
                <a:gridCol w="4394387">
                  <a:extLst>
                    <a:ext uri="{9D8B030D-6E8A-4147-A177-3AD203B41FA5}">
                      <a16:colId xmlns:a16="http://schemas.microsoft.com/office/drawing/2014/main" val="2001586643"/>
                    </a:ext>
                  </a:extLst>
                </a:gridCol>
                <a:gridCol w="1311229">
                  <a:extLst>
                    <a:ext uri="{9D8B030D-6E8A-4147-A177-3AD203B41FA5}">
                      <a16:colId xmlns:a16="http://schemas.microsoft.com/office/drawing/2014/main" val="1188527604"/>
                    </a:ext>
                  </a:extLst>
                </a:gridCol>
                <a:gridCol w="1311229">
                  <a:extLst>
                    <a:ext uri="{9D8B030D-6E8A-4147-A177-3AD203B41FA5}">
                      <a16:colId xmlns:a16="http://schemas.microsoft.com/office/drawing/2014/main" val="1105919859"/>
                    </a:ext>
                  </a:extLst>
                </a:gridCol>
                <a:gridCol w="1311229">
                  <a:extLst>
                    <a:ext uri="{9D8B030D-6E8A-4147-A177-3AD203B41FA5}">
                      <a16:colId xmlns:a16="http://schemas.microsoft.com/office/drawing/2014/main" val="3627046859"/>
                    </a:ext>
                  </a:extLst>
                </a:gridCol>
              </a:tblGrid>
              <a:tr h="564363">
                <a:tc>
                  <a:txBody>
                    <a:bodyPr/>
                    <a:lstStyle/>
                    <a:p>
                      <a:pPr algn="ctr" fontAlgn="ctr"/>
                      <a:r>
                        <a:rPr lang="en-US" sz="1600" b="1" i="0" u="none" strike="noStrike" dirty="0">
                          <a:solidFill>
                            <a:srgbClr val="000000"/>
                          </a:solidFill>
                          <a:effectLst/>
                          <a:latin typeface="Calibri" panose="020F0502020204030204" pitchFamily="34" charset="0"/>
                        </a:rPr>
                        <a:t>Sample 1 - Opt-in</a:t>
                      </a:r>
                    </a:p>
                    <a:p>
                      <a:pPr algn="ctr" fontAlgn="ctr"/>
                      <a:r>
                        <a:rPr lang="en-US" sz="1600" b="1" i="0" u="none" strike="noStrike" dirty="0">
                          <a:solidFill>
                            <a:srgbClr val="000000"/>
                          </a:solidFill>
                          <a:effectLst/>
                          <a:latin typeface="Calibri" panose="020F0502020204030204" pitchFamily="34" charset="0"/>
                        </a:rPr>
                        <a:t>Mean number of surveys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White,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Black,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092735"/>
                  </a:ext>
                </a:extLst>
              </a:tr>
              <a:tr h="564363">
                <a:tc>
                  <a:txBody>
                    <a:bodyPr/>
                    <a:lstStyle/>
                    <a:p>
                      <a:pPr algn="l" fontAlgn="ctr"/>
                      <a:r>
                        <a:rPr lang="en-US" sz="1600" b="1" i="0" u="none" strike="noStrike">
                          <a:solidFill>
                            <a:srgbClr val="000000"/>
                          </a:solidFill>
                          <a:effectLst/>
                          <a:latin typeface="Calibri" panose="020F0502020204030204" pitchFamily="34" charset="0"/>
                        </a:rPr>
                        <a:t>About how many ONLINE surveys have you completed within the past 30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24.0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8531810"/>
                  </a:ext>
                </a:extLst>
              </a:tr>
              <a:tr h="564363">
                <a:tc>
                  <a:txBody>
                    <a:bodyPr/>
                    <a:lstStyle/>
                    <a:p>
                      <a:pPr algn="l" fontAlgn="ctr"/>
                      <a:r>
                        <a:rPr lang="en-US" sz="1600" b="1" i="0" u="none" strike="noStrike">
                          <a:solidFill>
                            <a:srgbClr val="000000"/>
                          </a:solidFill>
                          <a:effectLst/>
                          <a:latin typeface="Calibri" panose="020F0502020204030204" pitchFamily="34" charset="0"/>
                        </a:rPr>
                        <a:t>How many ONLINE surveys in any form would you estimate that you complete in a TYPICAL month?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27.6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4733544"/>
                  </a:ext>
                </a:extLst>
              </a:tr>
              <a:tr h="564363">
                <a:tc>
                  <a:txBody>
                    <a:bodyPr/>
                    <a:lstStyle/>
                    <a:p>
                      <a:pPr algn="l" fontAlgn="ctr"/>
                      <a:r>
                        <a:rPr lang="en-US" sz="1600" b="1" i="0" u="none" strike="noStrike" dirty="0">
                          <a:solidFill>
                            <a:srgbClr val="000000"/>
                          </a:solidFill>
                          <a:effectLst/>
                          <a:latin typeface="Calibri" panose="020F0502020204030204" pitchFamily="34" charset="0"/>
                        </a:rPr>
                        <a:t>How many different research panels are you currently a member of?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8811889"/>
                  </a:ext>
                </a:extLst>
              </a:tr>
              <a:tr h="282181">
                <a:tc>
                  <a:txBody>
                    <a:bodyPr/>
                    <a:lstStyle/>
                    <a:p>
                      <a:pPr algn="l" fontAlgn="b"/>
                      <a:endParaRPr lang="en-US" sz="1600" b="1"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1"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1"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1"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4071828"/>
                  </a:ext>
                </a:extLst>
              </a:tr>
              <a:tr h="564363">
                <a:tc>
                  <a:txBody>
                    <a:bodyPr/>
                    <a:lstStyle/>
                    <a:p>
                      <a:pPr algn="ctr" fontAlgn="ctr"/>
                      <a:r>
                        <a:rPr lang="en-US" sz="1600" b="1" i="0" u="none" strike="noStrike">
                          <a:solidFill>
                            <a:srgbClr val="000000"/>
                          </a:solidFill>
                          <a:effectLst/>
                          <a:latin typeface="Calibri" panose="020F0502020204030204" pitchFamily="34" charset="0"/>
                        </a:rPr>
                        <a:t>Sample 2 - Probability KP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White,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Black,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6969142"/>
                  </a:ext>
                </a:extLst>
              </a:tr>
              <a:tr h="564363">
                <a:tc>
                  <a:txBody>
                    <a:bodyPr/>
                    <a:lstStyle/>
                    <a:p>
                      <a:pPr algn="l" fontAlgn="ctr"/>
                      <a:r>
                        <a:rPr lang="en-US" sz="1600" b="1" i="0" u="none" strike="noStrike">
                          <a:solidFill>
                            <a:srgbClr val="000000"/>
                          </a:solidFill>
                          <a:effectLst/>
                          <a:latin typeface="Calibri" panose="020F0502020204030204" pitchFamily="34" charset="0"/>
                        </a:rPr>
                        <a:t>About how many ONLINE surveys have you completed within the past 30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7721704"/>
                  </a:ext>
                </a:extLst>
              </a:tr>
              <a:tr h="564363">
                <a:tc>
                  <a:txBody>
                    <a:bodyPr/>
                    <a:lstStyle/>
                    <a:p>
                      <a:pPr algn="l" fontAlgn="ctr"/>
                      <a:r>
                        <a:rPr lang="en-US" sz="1600" b="1" i="0" u="none" strike="noStrike">
                          <a:solidFill>
                            <a:srgbClr val="000000"/>
                          </a:solidFill>
                          <a:effectLst/>
                          <a:latin typeface="Calibri" panose="020F0502020204030204" pitchFamily="34" charset="0"/>
                        </a:rPr>
                        <a:t>How many ONLINE surveys in any form would you estimate that you complete in a TYPICAL month?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786844"/>
                  </a:ext>
                </a:extLst>
              </a:tr>
              <a:tr h="564363">
                <a:tc>
                  <a:txBody>
                    <a:bodyPr/>
                    <a:lstStyle/>
                    <a:p>
                      <a:pPr algn="l" fontAlgn="ctr"/>
                      <a:r>
                        <a:rPr lang="en-US" sz="1600" b="1" i="0" u="none" strike="noStrike" dirty="0">
                          <a:solidFill>
                            <a:srgbClr val="000000"/>
                          </a:solidFill>
                          <a:effectLst/>
                          <a:latin typeface="Calibri" panose="020F0502020204030204" pitchFamily="34" charset="0"/>
                        </a:rPr>
                        <a:t>How many different research panels are you currently a member of?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8628946"/>
                  </a:ext>
                </a:extLst>
              </a:tr>
            </a:tbl>
          </a:graphicData>
        </a:graphic>
      </p:graphicFrame>
      <p:sp>
        <p:nvSpPr>
          <p:cNvPr id="3" name="Title 2">
            <a:extLst>
              <a:ext uri="{FF2B5EF4-FFF2-40B4-BE49-F238E27FC236}">
                <a16:creationId xmlns:a16="http://schemas.microsoft.com/office/drawing/2014/main" id="{C951D8F9-4722-49B5-91CE-0B7B93661D2D}"/>
              </a:ext>
            </a:extLst>
          </p:cNvPr>
          <p:cNvSpPr>
            <a:spLocks noGrp="1"/>
          </p:cNvSpPr>
          <p:nvPr>
            <p:ph type="title"/>
          </p:nvPr>
        </p:nvSpPr>
        <p:spPr/>
        <p:txBody>
          <a:bodyPr/>
          <a:lstStyle/>
          <a:p>
            <a:r>
              <a:rPr lang="en-US" dirty="0"/>
              <a:t>Results – Online Activity by Sample Type &amp; Ethnicity</a:t>
            </a:r>
          </a:p>
        </p:txBody>
      </p:sp>
      <p:sp>
        <p:nvSpPr>
          <p:cNvPr id="5" name="TextBox 4">
            <a:extLst>
              <a:ext uri="{FF2B5EF4-FFF2-40B4-BE49-F238E27FC236}">
                <a16:creationId xmlns:a16="http://schemas.microsoft.com/office/drawing/2014/main" id="{0DA7EADB-5480-4E1E-A35B-C70BF841C72D}"/>
              </a:ext>
            </a:extLst>
          </p:cNvPr>
          <p:cNvSpPr txBox="1"/>
          <p:nvPr/>
        </p:nvSpPr>
        <p:spPr>
          <a:xfrm>
            <a:off x="407963" y="1674674"/>
            <a:ext cx="2293034" cy="1754326"/>
          </a:xfrm>
          <a:prstGeom prst="rect">
            <a:avLst/>
          </a:prstGeom>
          <a:noFill/>
        </p:spPr>
        <p:txBody>
          <a:bodyPr wrap="square" rtlCol="0">
            <a:spAutoFit/>
          </a:bodyPr>
          <a:lstStyle/>
          <a:p>
            <a:r>
              <a:rPr lang="en-US" b="1" dirty="0">
                <a:solidFill>
                  <a:srgbClr val="C00000"/>
                </a:solidFill>
              </a:rPr>
              <a:t>As many have noted, opt-in sample participants take a lot more surveys than a probability-based sample.</a:t>
            </a:r>
          </a:p>
        </p:txBody>
      </p:sp>
      <p:sp>
        <p:nvSpPr>
          <p:cNvPr id="8" name="TextBox 7">
            <a:extLst>
              <a:ext uri="{FF2B5EF4-FFF2-40B4-BE49-F238E27FC236}">
                <a16:creationId xmlns:a16="http://schemas.microsoft.com/office/drawing/2014/main" id="{B5F44E31-DFA6-429A-860A-4951C761775F}"/>
              </a:ext>
            </a:extLst>
          </p:cNvPr>
          <p:cNvSpPr txBox="1"/>
          <p:nvPr/>
        </p:nvSpPr>
        <p:spPr>
          <a:xfrm>
            <a:off x="407963" y="3429000"/>
            <a:ext cx="2293034" cy="2585323"/>
          </a:xfrm>
          <a:prstGeom prst="rect">
            <a:avLst/>
          </a:prstGeom>
          <a:noFill/>
        </p:spPr>
        <p:txBody>
          <a:bodyPr wrap="square" rtlCol="0">
            <a:spAutoFit/>
          </a:bodyPr>
          <a:lstStyle/>
          <a:p>
            <a:r>
              <a:rPr lang="en-US" b="1" dirty="0">
                <a:solidFill>
                  <a:schemeClr val="accent1">
                    <a:lumMod val="75000"/>
                  </a:schemeClr>
                </a:solidFill>
              </a:rPr>
              <a:t>In spite of the differences in sample types, we see that Black and Hispanic participants tend to be </a:t>
            </a:r>
            <a:r>
              <a:rPr lang="en-US" b="1" u="sng" dirty="0">
                <a:solidFill>
                  <a:schemeClr val="accent1">
                    <a:lumMod val="75000"/>
                  </a:schemeClr>
                </a:solidFill>
              </a:rPr>
              <a:t>less</a:t>
            </a:r>
            <a:r>
              <a:rPr lang="en-US" b="1" dirty="0">
                <a:solidFill>
                  <a:schemeClr val="accent1">
                    <a:lumMod val="75000"/>
                  </a:schemeClr>
                </a:solidFill>
              </a:rPr>
              <a:t> active in online survey research for both sample types.</a:t>
            </a:r>
          </a:p>
        </p:txBody>
      </p:sp>
    </p:spTree>
    <p:extLst>
      <p:ext uri="{BB962C8B-B14F-4D97-AF65-F5344CB8AC3E}">
        <p14:creationId xmlns:p14="http://schemas.microsoft.com/office/powerpoint/2010/main" val="3006009247"/>
      </p:ext>
    </p:extLst>
  </p:cSld>
  <p:clrMapOvr>
    <a:masterClrMapping/>
  </p:clrMapOvr>
  <mc:AlternateContent xmlns:mc="http://schemas.openxmlformats.org/markup-compatibility/2006" xmlns:p14="http://schemas.microsoft.com/office/powerpoint/2010/main">
    <mc:Choice Requires="p14">
      <p:transition spd="slow" p14:dur="2000" advTm="46888"/>
    </mc:Choice>
    <mc:Fallback xmlns="">
      <p:transition spd="slow" advTm="4688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CB5E3D-4D15-4E0B-9E11-369C12B77966}"/>
              </a:ext>
            </a:extLst>
          </p:cNvPr>
          <p:cNvSpPr>
            <a:spLocks noGrp="1"/>
          </p:cNvSpPr>
          <p:nvPr>
            <p:ph type="title"/>
          </p:nvPr>
        </p:nvSpPr>
        <p:spPr/>
        <p:txBody>
          <a:bodyPr/>
          <a:lstStyle/>
          <a:p>
            <a:r>
              <a:rPr lang="en-US" dirty="0"/>
              <a:t>Results – Survey Motivation – Opt-in</a:t>
            </a:r>
          </a:p>
        </p:txBody>
      </p:sp>
      <p:graphicFrame>
        <p:nvGraphicFramePr>
          <p:cNvPr id="4" name="Table 3">
            <a:extLst>
              <a:ext uri="{FF2B5EF4-FFF2-40B4-BE49-F238E27FC236}">
                <a16:creationId xmlns:a16="http://schemas.microsoft.com/office/drawing/2014/main" id="{6154964B-1FE8-468B-997E-E36E8CC07E94}"/>
              </a:ext>
            </a:extLst>
          </p:cNvPr>
          <p:cNvGraphicFramePr>
            <a:graphicFrameLocks noGrp="1"/>
          </p:cNvGraphicFramePr>
          <p:nvPr/>
        </p:nvGraphicFramePr>
        <p:xfrm>
          <a:off x="3690265" y="2176950"/>
          <a:ext cx="7861300" cy="3150870"/>
        </p:xfrm>
        <a:graphic>
          <a:graphicData uri="http://schemas.openxmlformats.org/drawingml/2006/table">
            <a:tbl>
              <a:tblPr/>
              <a:tblGrid>
                <a:gridCol w="5041900">
                  <a:extLst>
                    <a:ext uri="{9D8B030D-6E8A-4147-A177-3AD203B41FA5}">
                      <a16:colId xmlns:a16="http://schemas.microsoft.com/office/drawing/2014/main" val="2321407083"/>
                    </a:ext>
                  </a:extLst>
                </a:gridCol>
                <a:gridCol w="939800">
                  <a:extLst>
                    <a:ext uri="{9D8B030D-6E8A-4147-A177-3AD203B41FA5}">
                      <a16:colId xmlns:a16="http://schemas.microsoft.com/office/drawing/2014/main" val="3559479835"/>
                    </a:ext>
                  </a:extLst>
                </a:gridCol>
                <a:gridCol w="939800">
                  <a:extLst>
                    <a:ext uri="{9D8B030D-6E8A-4147-A177-3AD203B41FA5}">
                      <a16:colId xmlns:a16="http://schemas.microsoft.com/office/drawing/2014/main" val="913035839"/>
                    </a:ext>
                  </a:extLst>
                </a:gridCol>
                <a:gridCol w="939800">
                  <a:extLst>
                    <a:ext uri="{9D8B030D-6E8A-4147-A177-3AD203B41FA5}">
                      <a16:colId xmlns:a16="http://schemas.microsoft.com/office/drawing/2014/main" val="1125366306"/>
                    </a:ext>
                  </a:extLst>
                </a:gridCol>
              </a:tblGrid>
              <a:tr h="600075">
                <a:tc>
                  <a:txBody>
                    <a:bodyPr/>
                    <a:lstStyle/>
                    <a:p>
                      <a:pPr algn="l" fontAlgn="ctr"/>
                      <a:r>
                        <a:rPr lang="en-US" sz="1400" b="1" i="0" u="none" strike="noStrike" dirty="0">
                          <a:solidFill>
                            <a:srgbClr val="000000"/>
                          </a:solidFill>
                          <a:effectLst/>
                          <a:latin typeface="Calibri" panose="020F0502020204030204" pitchFamily="34" charset="0"/>
                        </a:rPr>
                        <a:t>How motivating are the following in getting you to participate in a survey? (4 category - Not motivating - Extremely motivating)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White, non-Hispanic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Black, non-Hispanic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Hispanic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9771370"/>
                  </a:ext>
                </a:extLst>
              </a:tr>
              <a:tr h="352425">
                <a:tc>
                  <a:txBody>
                    <a:bodyPr/>
                    <a:lstStyle/>
                    <a:p>
                      <a:pPr algn="l" fontAlgn="ctr"/>
                      <a:r>
                        <a:rPr lang="en-US" sz="1400" b="1" i="0" u="none" strike="noStrike">
                          <a:solidFill>
                            <a:srgbClr val="000000"/>
                          </a:solidFill>
                          <a:effectLst/>
                          <a:latin typeface="Calibri" panose="020F0502020204030204" pitchFamily="34" charset="0"/>
                        </a:rPr>
                        <a:t>The survey has direct rewards (cash or points)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a:solidFill>
                            <a:srgbClr val="000000"/>
                          </a:solidFill>
                          <a:effectLst/>
                          <a:latin typeface="Calibri" panose="020F050202020403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675652"/>
                  </a:ext>
                </a:extLst>
              </a:tr>
              <a:tr h="352425">
                <a:tc>
                  <a:txBody>
                    <a:bodyPr/>
                    <a:lstStyle/>
                    <a:p>
                      <a:pPr algn="l" fontAlgn="ctr"/>
                      <a:r>
                        <a:rPr lang="en-US" sz="1400" b="1" i="0" u="none" strike="noStrike">
                          <a:solidFill>
                            <a:srgbClr val="000000"/>
                          </a:solidFill>
                          <a:effectLst/>
                          <a:latin typeface="Calibri" panose="020F0502020204030204" pitchFamily="34" charset="0"/>
                        </a:rPr>
                        <a:t>The survey is about an interesting topic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a:solidFill>
                            <a:srgbClr val="00000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3057912"/>
                  </a:ext>
                </a:extLst>
              </a:tr>
              <a:tr h="352425">
                <a:tc>
                  <a:txBody>
                    <a:bodyPr/>
                    <a:lstStyle/>
                    <a:p>
                      <a:pPr algn="l" fontAlgn="ctr"/>
                      <a:r>
                        <a:rPr lang="en-US" sz="1400" b="1" i="0" u="none" strike="noStrike">
                          <a:solidFill>
                            <a:srgbClr val="000000"/>
                          </a:solidFill>
                          <a:effectLst/>
                          <a:latin typeface="Calibri" panose="020F0502020204030204" pitchFamily="34" charset="0"/>
                        </a:rPr>
                        <a:t>The survey allows me to express my opinion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a:solidFill>
                            <a:srgbClr val="000000"/>
                          </a:solidFill>
                          <a:effectLst/>
                          <a:latin typeface="Calibri" panose="020F050202020403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357334"/>
                  </a:ext>
                </a:extLst>
              </a:tr>
              <a:tr h="352425">
                <a:tc>
                  <a:txBody>
                    <a:bodyPr/>
                    <a:lstStyle/>
                    <a:p>
                      <a:pPr algn="l" fontAlgn="ctr"/>
                      <a:r>
                        <a:rPr lang="en-US" sz="1400" b="1" i="0" u="none" strike="noStrike">
                          <a:solidFill>
                            <a:srgbClr val="000000"/>
                          </a:solidFill>
                          <a:effectLst/>
                          <a:latin typeface="Calibri" panose="020F0502020204030204" pitchFamily="34" charset="0"/>
                        </a:rPr>
                        <a:t>The survey allows me to think more about a topic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3999350"/>
                  </a:ext>
                </a:extLst>
              </a:tr>
              <a:tr h="352425">
                <a:tc>
                  <a:txBody>
                    <a:bodyPr/>
                    <a:lstStyle/>
                    <a:p>
                      <a:pPr algn="l" fontAlgn="ctr"/>
                      <a:r>
                        <a:rPr lang="en-US" sz="1400" b="1" i="0" u="none" strike="noStrike">
                          <a:solidFill>
                            <a:srgbClr val="000000"/>
                          </a:solidFill>
                          <a:effectLst/>
                          <a:latin typeface="Calibri" panose="020F0502020204030204" pitchFamily="34" charset="0"/>
                        </a:rPr>
                        <a:t>The survey makes me feel part of a community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790750"/>
                  </a:ext>
                </a:extLst>
              </a:tr>
              <a:tr h="352425">
                <a:tc>
                  <a:txBody>
                    <a:bodyPr/>
                    <a:lstStyle/>
                    <a:p>
                      <a:pPr algn="l" fontAlgn="ctr"/>
                      <a:r>
                        <a:rPr lang="en-US" sz="1400" b="1" i="0" u="none" strike="noStrike">
                          <a:solidFill>
                            <a:srgbClr val="000000"/>
                          </a:solidFill>
                          <a:effectLst/>
                          <a:latin typeface="Calibri" panose="020F0502020204030204" pitchFamily="34" charset="0"/>
                        </a:rPr>
                        <a:t>The survey has a sweepstakes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799446"/>
                  </a:ext>
                </a:extLst>
              </a:tr>
              <a:tr h="352425">
                <a:tc>
                  <a:txBody>
                    <a:bodyPr/>
                    <a:lstStyle/>
                    <a:p>
                      <a:pPr algn="l" fontAlgn="ctr"/>
                      <a:r>
                        <a:rPr lang="en-US" sz="1400" b="1" i="0" u="none" strike="noStrike">
                          <a:solidFill>
                            <a:srgbClr val="000000"/>
                          </a:solidFill>
                          <a:effectLst/>
                          <a:latin typeface="Calibri" panose="020F0502020204030204" pitchFamily="34" charset="0"/>
                        </a:rPr>
                        <a:t>The survey allows me to find out how other people think or what they do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7395505"/>
                  </a:ext>
                </a:extLst>
              </a:tr>
            </a:tbl>
          </a:graphicData>
        </a:graphic>
      </p:graphicFrame>
      <p:sp>
        <p:nvSpPr>
          <p:cNvPr id="5" name="TextBox 4">
            <a:extLst>
              <a:ext uri="{FF2B5EF4-FFF2-40B4-BE49-F238E27FC236}">
                <a16:creationId xmlns:a16="http://schemas.microsoft.com/office/drawing/2014/main" id="{18912677-6A7B-47EE-8ECF-B25A5B327075}"/>
              </a:ext>
            </a:extLst>
          </p:cNvPr>
          <p:cNvSpPr txBox="1"/>
          <p:nvPr/>
        </p:nvSpPr>
        <p:spPr>
          <a:xfrm>
            <a:off x="534573" y="2402033"/>
            <a:ext cx="2841674" cy="2308324"/>
          </a:xfrm>
          <a:prstGeom prst="rect">
            <a:avLst/>
          </a:prstGeom>
          <a:noFill/>
        </p:spPr>
        <p:txBody>
          <a:bodyPr wrap="square" rtlCol="0">
            <a:spAutoFit/>
          </a:bodyPr>
          <a:lstStyle/>
          <a:p>
            <a:pPr algn="ctr"/>
            <a:r>
              <a:rPr lang="en-US" b="1" dirty="0"/>
              <a:t>Opt-in Sample</a:t>
            </a:r>
          </a:p>
          <a:p>
            <a:pPr algn="ctr"/>
            <a:endParaRPr lang="en-US" b="1" dirty="0"/>
          </a:p>
          <a:p>
            <a:r>
              <a:rPr lang="en-US" b="1" dirty="0"/>
              <a:t>While Black and Hispanic participants have somewhat higher ratings than White participants, the order of the items are often in parallel. </a:t>
            </a:r>
          </a:p>
        </p:txBody>
      </p:sp>
    </p:spTree>
    <p:extLst>
      <p:ext uri="{BB962C8B-B14F-4D97-AF65-F5344CB8AC3E}">
        <p14:creationId xmlns:p14="http://schemas.microsoft.com/office/powerpoint/2010/main" val="2950957555"/>
      </p:ext>
    </p:extLst>
  </p:cSld>
  <p:clrMapOvr>
    <a:masterClrMapping/>
  </p:clrMapOvr>
  <mc:AlternateContent xmlns:mc="http://schemas.openxmlformats.org/markup-compatibility/2006" xmlns:p14="http://schemas.microsoft.com/office/powerpoint/2010/main">
    <mc:Choice Requires="p14">
      <p:transition spd="slow" p14:dur="2000" advTm="41332"/>
    </mc:Choice>
    <mc:Fallback xmlns="">
      <p:transition spd="slow" advTm="4133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CB5E3D-4D15-4E0B-9E11-369C12B77966}"/>
              </a:ext>
            </a:extLst>
          </p:cNvPr>
          <p:cNvSpPr>
            <a:spLocks noGrp="1"/>
          </p:cNvSpPr>
          <p:nvPr>
            <p:ph type="title"/>
          </p:nvPr>
        </p:nvSpPr>
        <p:spPr/>
        <p:txBody>
          <a:bodyPr/>
          <a:lstStyle/>
          <a:p>
            <a:r>
              <a:rPr lang="en-US" dirty="0"/>
              <a:t>Results – Survey Motivation - KP</a:t>
            </a:r>
          </a:p>
        </p:txBody>
      </p:sp>
      <p:graphicFrame>
        <p:nvGraphicFramePr>
          <p:cNvPr id="2" name="Table 1">
            <a:extLst>
              <a:ext uri="{FF2B5EF4-FFF2-40B4-BE49-F238E27FC236}">
                <a16:creationId xmlns:a16="http://schemas.microsoft.com/office/drawing/2014/main" id="{3CD470B2-AE11-4788-836E-B60C4D8F232B}"/>
              </a:ext>
            </a:extLst>
          </p:cNvPr>
          <p:cNvGraphicFramePr>
            <a:graphicFrameLocks noGrp="1"/>
          </p:cNvGraphicFramePr>
          <p:nvPr/>
        </p:nvGraphicFramePr>
        <p:xfrm>
          <a:off x="3052689" y="1146125"/>
          <a:ext cx="8703836" cy="5226535"/>
        </p:xfrm>
        <a:graphic>
          <a:graphicData uri="http://schemas.openxmlformats.org/drawingml/2006/table">
            <a:tbl>
              <a:tblPr/>
              <a:tblGrid>
                <a:gridCol w="4605617">
                  <a:extLst>
                    <a:ext uri="{9D8B030D-6E8A-4147-A177-3AD203B41FA5}">
                      <a16:colId xmlns:a16="http://schemas.microsoft.com/office/drawing/2014/main" val="3774833549"/>
                    </a:ext>
                  </a:extLst>
                </a:gridCol>
                <a:gridCol w="1366073">
                  <a:extLst>
                    <a:ext uri="{9D8B030D-6E8A-4147-A177-3AD203B41FA5}">
                      <a16:colId xmlns:a16="http://schemas.microsoft.com/office/drawing/2014/main" val="3098304290"/>
                    </a:ext>
                  </a:extLst>
                </a:gridCol>
                <a:gridCol w="1366073">
                  <a:extLst>
                    <a:ext uri="{9D8B030D-6E8A-4147-A177-3AD203B41FA5}">
                      <a16:colId xmlns:a16="http://schemas.microsoft.com/office/drawing/2014/main" val="2599073453"/>
                    </a:ext>
                  </a:extLst>
                </a:gridCol>
                <a:gridCol w="1366073">
                  <a:extLst>
                    <a:ext uri="{9D8B030D-6E8A-4147-A177-3AD203B41FA5}">
                      <a16:colId xmlns:a16="http://schemas.microsoft.com/office/drawing/2014/main" val="1154871610"/>
                    </a:ext>
                  </a:extLst>
                </a:gridCol>
              </a:tblGrid>
              <a:tr h="672801">
                <a:tc>
                  <a:txBody>
                    <a:bodyPr/>
                    <a:lstStyle/>
                    <a:p>
                      <a:pPr algn="l" fontAlgn="ctr"/>
                      <a:r>
                        <a:rPr lang="en-US" sz="1400" b="1" i="0" u="none" strike="noStrike">
                          <a:solidFill>
                            <a:srgbClr val="000000"/>
                          </a:solidFill>
                          <a:effectLst/>
                          <a:latin typeface="Calibri" panose="020F0502020204030204" pitchFamily="34" charset="0"/>
                        </a:rPr>
                        <a:t>How important are the following in getting you to take an online survey?    (4 category - Not important - Extremely important)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White,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Black,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540300"/>
                  </a:ext>
                </a:extLst>
              </a:tr>
              <a:tr h="365009">
                <a:tc>
                  <a:txBody>
                    <a:bodyPr/>
                    <a:lstStyle/>
                    <a:p>
                      <a:pPr algn="l" fontAlgn="ctr"/>
                      <a:r>
                        <a:rPr lang="en-US" sz="1400" b="1" i="0" u="none" strike="noStrike">
                          <a:solidFill>
                            <a:srgbClr val="000000"/>
                          </a:solidFill>
                          <a:effectLst/>
                          <a:latin typeface="Calibri" panose="020F0502020204030204" pitchFamily="34" charset="0"/>
                        </a:rPr>
                        <a:t>Allows me to express my opinions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a:solidFill>
                            <a:srgbClr val="000000"/>
                          </a:solidFill>
                          <a:effectLst/>
                          <a:latin typeface="Calibri" panose="020F050202020403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7113537"/>
                  </a:ext>
                </a:extLst>
              </a:tr>
              <a:tr h="365009">
                <a:tc>
                  <a:txBody>
                    <a:bodyPr/>
                    <a:lstStyle/>
                    <a:p>
                      <a:pPr algn="l" fontAlgn="ctr"/>
                      <a:r>
                        <a:rPr lang="en-US" sz="1400" b="1" i="0" u="none" strike="noStrike">
                          <a:solidFill>
                            <a:srgbClr val="000000"/>
                          </a:solidFill>
                          <a:effectLst/>
                          <a:latin typeface="Calibri" panose="020F0502020204030204" pitchFamily="34" charset="0"/>
                        </a:rPr>
                        <a:t>Offers cash or reward points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a:solidFill>
                            <a:srgbClr val="000000"/>
                          </a:solidFill>
                          <a:effectLst/>
                          <a:latin typeface="Calibri" panose="020F050202020403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622239"/>
                  </a:ext>
                </a:extLst>
              </a:tr>
              <a:tr h="365009">
                <a:tc>
                  <a:txBody>
                    <a:bodyPr/>
                    <a:lstStyle/>
                    <a:p>
                      <a:pPr algn="l" fontAlgn="ctr"/>
                      <a:r>
                        <a:rPr lang="en-US" sz="1400" b="1" i="0" u="none" strike="noStrike">
                          <a:solidFill>
                            <a:srgbClr val="000000"/>
                          </a:solidFill>
                          <a:effectLst/>
                          <a:latin typeface="Calibri" panose="020F0502020204030204" pitchFamily="34" charset="0"/>
                        </a:rPr>
                        <a:t>Could improve products/services I might use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a:solidFill>
                            <a:srgbClr val="000000"/>
                          </a:solidFill>
                          <a:effectLst/>
                          <a:latin typeface="Calibri" panose="020F050202020403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1158553"/>
                  </a:ext>
                </a:extLst>
              </a:tr>
              <a:tr h="365009">
                <a:tc>
                  <a:txBody>
                    <a:bodyPr/>
                    <a:lstStyle/>
                    <a:p>
                      <a:pPr algn="l" fontAlgn="ctr"/>
                      <a:r>
                        <a:rPr lang="en-US" sz="1400" b="1" i="0" u="none" strike="noStrike">
                          <a:solidFill>
                            <a:srgbClr val="000000"/>
                          </a:solidFill>
                          <a:effectLst/>
                          <a:latin typeface="Calibri" panose="020F0502020204030204" pitchFamily="34" charset="0"/>
                        </a:rPr>
                        <a:t>Is being done by a company/organization I trust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112073"/>
                  </a:ext>
                </a:extLst>
              </a:tr>
              <a:tr h="365009">
                <a:tc>
                  <a:txBody>
                    <a:bodyPr/>
                    <a:lstStyle/>
                    <a:p>
                      <a:pPr algn="l" fontAlgn="ctr"/>
                      <a:r>
                        <a:rPr lang="en-US" sz="1400" b="1" i="0" u="none" strike="noStrike">
                          <a:solidFill>
                            <a:srgbClr val="000000"/>
                          </a:solidFill>
                          <a:effectLst/>
                          <a:latin typeface="Calibri" panose="020F0502020204030204" pitchFamily="34" charset="0"/>
                        </a:rPr>
                        <a:t>Helps others in their research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4418401"/>
                  </a:ext>
                </a:extLst>
              </a:tr>
              <a:tr h="365009">
                <a:tc>
                  <a:txBody>
                    <a:bodyPr/>
                    <a:lstStyle/>
                    <a:p>
                      <a:pPr algn="l" fontAlgn="ctr"/>
                      <a:r>
                        <a:rPr lang="en-US" sz="1400" b="1" i="0" u="none" strike="noStrike">
                          <a:solidFill>
                            <a:srgbClr val="000000"/>
                          </a:solidFill>
                          <a:effectLst/>
                          <a:latin typeface="Calibri" panose="020F0502020204030204" pitchFamily="34" charset="0"/>
                        </a:rPr>
                        <a:t>Is about an interesting topic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3773345"/>
                  </a:ext>
                </a:extLst>
              </a:tr>
              <a:tr h="451822">
                <a:tc>
                  <a:txBody>
                    <a:bodyPr/>
                    <a:lstStyle/>
                    <a:p>
                      <a:pPr algn="l" fontAlgn="ctr"/>
                      <a:r>
                        <a:rPr lang="en-US" sz="1400" b="1" i="0" u="none" strike="noStrike">
                          <a:solidFill>
                            <a:srgbClr val="000000"/>
                          </a:solidFill>
                          <a:effectLst/>
                          <a:latin typeface="Calibri" panose="020F0502020204030204" pitchFamily="34" charset="0"/>
                        </a:rPr>
                        <a:t>Makes me think about things I would not normally think about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8466657"/>
                  </a:ext>
                </a:extLst>
              </a:tr>
              <a:tr h="365009">
                <a:tc>
                  <a:txBody>
                    <a:bodyPr/>
                    <a:lstStyle/>
                    <a:p>
                      <a:pPr algn="l" fontAlgn="ctr"/>
                      <a:r>
                        <a:rPr lang="en-US" sz="1400" b="1" i="0" u="none" strike="noStrike">
                          <a:solidFill>
                            <a:srgbClr val="000000"/>
                          </a:solidFill>
                          <a:effectLst/>
                          <a:latin typeface="Calibri" panose="020F0502020204030204" pitchFamily="34" charset="0"/>
                        </a:rPr>
                        <a:t>Allows me to think more about a topic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1869232"/>
                  </a:ext>
                </a:extLst>
              </a:tr>
              <a:tr h="365009">
                <a:tc>
                  <a:txBody>
                    <a:bodyPr/>
                    <a:lstStyle/>
                    <a:p>
                      <a:pPr algn="l" fontAlgn="ctr"/>
                      <a:r>
                        <a:rPr lang="en-US" sz="1400" b="1" i="0" u="none" strike="noStrike">
                          <a:solidFill>
                            <a:srgbClr val="000000"/>
                          </a:solidFill>
                          <a:effectLst/>
                          <a:latin typeface="Calibri" panose="020F0502020204030204" pitchFamily="34" charset="0"/>
                        </a:rPr>
                        <a:t>Is entertaining to take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4170773"/>
                  </a:ext>
                </a:extLst>
              </a:tr>
              <a:tr h="365009">
                <a:tc>
                  <a:txBody>
                    <a:bodyPr/>
                    <a:lstStyle/>
                    <a:p>
                      <a:pPr algn="l" fontAlgn="ctr"/>
                      <a:r>
                        <a:rPr lang="en-US" sz="1400" b="1" i="0" u="none" strike="noStrike">
                          <a:solidFill>
                            <a:srgbClr val="000000"/>
                          </a:solidFill>
                          <a:effectLst/>
                          <a:latin typeface="Calibri" panose="020F0502020204030204" pitchFamily="34" charset="0"/>
                        </a:rPr>
                        <a:t>Makes me feel part of a community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7959502"/>
                  </a:ext>
                </a:extLst>
              </a:tr>
              <a:tr h="451822">
                <a:tc>
                  <a:txBody>
                    <a:bodyPr/>
                    <a:lstStyle/>
                    <a:p>
                      <a:pPr algn="l" fontAlgn="ctr"/>
                      <a:r>
                        <a:rPr lang="en-US" sz="1400" b="1" i="0" u="none" strike="noStrike">
                          <a:solidFill>
                            <a:srgbClr val="000000"/>
                          </a:solidFill>
                          <a:effectLst/>
                          <a:latin typeface="Calibri" panose="020F0502020204030204" pitchFamily="34" charset="0"/>
                        </a:rPr>
                        <a:t>Allows me to find out how other people think or what they do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8517405"/>
                  </a:ext>
                </a:extLst>
              </a:tr>
              <a:tr h="365009">
                <a:tc>
                  <a:txBody>
                    <a:bodyPr/>
                    <a:lstStyle/>
                    <a:p>
                      <a:pPr algn="l" fontAlgn="ctr"/>
                      <a:r>
                        <a:rPr lang="en-US" sz="1400" b="1" i="0" u="none" strike="noStrike">
                          <a:solidFill>
                            <a:srgbClr val="000000"/>
                          </a:solidFill>
                          <a:effectLst/>
                          <a:latin typeface="Calibri" panose="020F0502020204030204" pitchFamily="34" charset="0"/>
                        </a:rPr>
                        <a:t>Has a sweepstakes (entered into a drawing)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8921039"/>
                  </a:ext>
                </a:extLst>
              </a:tr>
            </a:tbl>
          </a:graphicData>
        </a:graphic>
      </p:graphicFrame>
      <p:sp>
        <p:nvSpPr>
          <p:cNvPr id="4" name="TextBox 3">
            <a:extLst>
              <a:ext uri="{FF2B5EF4-FFF2-40B4-BE49-F238E27FC236}">
                <a16:creationId xmlns:a16="http://schemas.microsoft.com/office/drawing/2014/main" id="{363F4778-FC69-414D-9001-47A08EB627A3}"/>
              </a:ext>
            </a:extLst>
          </p:cNvPr>
          <p:cNvSpPr txBox="1"/>
          <p:nvPr/>
        </p:nvSpPr>
        <p:spPr>
          <a:xfrm>
            <a:off x="211015" y="2274838"/>
            <a:ext cx="2841674" cy="3693319"/>
          </a:xfrm>
          <a:prstGeom prst="rect">
            <a:avLst/>
          </a:prstGeom>
          <a:noFill/>
        </p:spPr>
        <p:txBody>
          <a:bodyPr wrap="square" rtlCol="0">
            <a:spAutoFit/>
          </a:bodyPr>
          <a:lstStyle/>
          <a:p>
            <a:pPr algn="ctr"/>
            <a:r>
              <a:rPr lang="en-US" b="1" dirty="0"/>
              <a:t>KP Probability Sample</a:t>
            </a:r>
          </a:p>
          <a:p>
            <a:pPr algn="ctr"/>
            <a:endParaRPr lang="en-US" b="1" dirty="0"/>
          </a:p>
          <a:p>
            <a:r>
              <a:rPr lang="en-US" b="1" dirty="0"/>
              <a:t>Again, Black and Hispanic participants have somewhat higher ratings than White participants, but also the order of the items are often in parallel.  The opportunity to express opinions and obtain case or rewards were both in the top 3 for participants from both sample types. </a:t>
            </a:r>
          </a:p>
        </p:txBody>
      </p:sp>
    </p:spTree>
    <p:extLst>
      <p:ext uri="{BB962C8B-B14F-4D97-AF65-F5344CB8AC3E}">
        <p14:creationId xmlns:p14="http://schemas.microsoft.com/office/powerpoint/2010/main" val="3921074386"/>
      </p:ext>
    </p:extLst>
  </p:cSld>
  <p:clrMapOvr>
    <a:masterClrMapping/>
  </p:clrMapOvr>
  <mc:AlternateContent xmlns:mc="http://schemas.openxmlformats.org/markup-compatibility/2006" xmlns:p14="http://schemas.microsoft.com/office/powerpoint/2010/main">
    <mc:Choice Requires="p14">
      <p:transition spd="slow" p14:dur="2000" advTm="49178"/>
    </mc:Choice>
    <mc:Fallback xmlns="">
      <p:transition spd="slow" advTm="4917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CB5E3D-4D15-4E0B-9E11-369C12B77966}"/>
              </a:ext>
            </a:extLst>
          </p:cNvPr>
          <p:cNvSpPr>
            <a:spLocks noGrp="1"/>
          </p:cNvSpPr>
          <p:nvPr>
            <p:ph type="title"/>
          </p:nvPr>
        </p:nvSpPr>
        <p:spPr/>
        <p:txBody>
          <a:bodyPr/>
          <a:lstStyle/>
          <a:p>
            <a:r>
              <a:rPr lang="en-US" dirty="0"/>
              <a:t>Results – Topic Interest – Opt-in</a:t>
            </a:r>
          </a:p>
        </p:txBody>
      </p:sp>
      <p:sp>
        <p:nvSpPr>
          <p:cNvPr id="5" name="TextBox 4">
            <a:extLst>
              <a:ext uri="{FF2B5EF4-FFF2-40B4-BE49-F238E27FC236}">
                <a16:creationId xmlns:a16="http://schemas.microsoft.com/office/drawing/2014/main" id="{28E586C3-B670-4542-A5F0-7091E305CFCE}"/>
              </a:ext>
            </a:extLst>
          </p:cNvPr>
          <p:cNvSpPr txBox="1"/>
          <p:nvPr/>
        </p:nvSpPr>
        <p:spPr>
          <a:xfrm>
            <a:off x="434181" y="2402033"/>
            <a:ext cx="2841674" cy="1754326"/>
          </a:xfrm>
          <a:prstGeom prst="rect">
            <a:avLst/>
          </a:prstGeom>
          <a:noFill/>
        </p:spPr>
        <p:txBody>
          <a:bodyPr wrap="square" rtlCol="0">
            <a:spAutoFit/>
          </a:bodyPr>
          <a:lstStyle/>
          <a:p>
            <a:pPr algn="ctr"/>
            <a:r>
              <a:rPr lang="en-US" b="1" dirty="0"/>
              <a:t>Opt-in Sample</a:t>
            </a:r>
          </a:p>
          <a:p>
            <a:pPr algn="ctr"/>
            <a:endParaRPr lang="en-US" b="1" dirty="0"/>
          </a:p>
          <a:p>
            <a:r>
              <a:rPr lang="en-US" b="1" dirty="0"/>
              <a:t>Generally, a similar pattern of topic interest from highest to lowest across of race-ethnicity groups</a:t>
            </a:r>
          </a:p>
        </p:txBody>
      </p:sp>
      <p:graphicFrame>
        <p:nvGraphicFramePr>
          <p:cNvPr id="6" name="Table 5">
            <a:extLst>
              <a:ext uri="{FF2B5EF4-FFF2-40B4-BE49-F238E27FC236}">
                <a16:creationId xmlns:a16="http://schemas.microsoft.com/office/drawing/2014/main" id="{61DB2A87-E16B-4BE5-8F86-52746A7D20AA}"/>
              </a:ext>
            </a:extLst>
          </p:cNvPr>
          <p:cNvGraphicFramePr>
            <a:graphicFrameLocks noGrp="1"/>
          </p:cNvGraphicFramePr>
          <p:nvPr/>
        </p:nvGraphicFramePr>
        <p:xfrm>
          <a:off x="3707929" y="1597230"/>
          <a:ext cx="7387455" cy="4564261"/>
        </p:xfrm>
        <a:graphic>
          <a:graphicData uri="http://schemas.openxmlformats.org/drawingml/2006/table">
            <a:tbl>
              <a:tblPr/>
              <a:tblGrid>
                <a:gridCol w="4996908">
                  <a:extLst>
                    <a:ext uri="{9D8B030D-6E8A-4147-A177-3AD203B41FA5}">
                      <a16:colId xmlns:a16="http://schemas.microsoft.com/office/drawing/2014/main" val="499329104"/>
                    </a:ext>
                  </a:extLst>
                </a:gridCol>
                <a:gridCol w="796849">
                  <a:extLst>
                    <a:ext uri="{9D8B030D-6E8A-4147-A177-3AD203B41FA5}">
                      <a16:colId xmlns:a16="http://schemas.microsoft.com/office/drawing/2014/main" val="3905435057"/>
                    </a:ext>
                  </a:extLst>
                </a:gridCol>
                <a:gridCol w="796849">
                  <a:extLst>
                    <a:ext uri="{9D8B030D-6E8A-4147-A177-3AD203B41FA5}">
                      <a16:colId xmlns:a16="http://schemas.microsoft.com/office/drawing/2014/main" val="2126935198"/>
                    </a:ext>
                  </a:extLst>
                </a:gridCol>
                <a:gridCol w="796849">
                  <a:extLst>
                    <a:ext uri="{9D8B030D-6E8A-4147-A177-3AD203B41FA5}">
                      <a16:colId xmlns:a16="http://schemas.microsoft.com/office/drawing/2014/main" val="3942024091"/>
                    </a:ext>
                  </a:extLst>
                </a:gridCol>
              </a:tblGrid>
              <a:tr h="682718">
                <a:tc>
                  <a:txBody>
                    <a:bodyPr/>
                    <a:lstStyle/>
                    <a:p>
                      <a:pPr algn="l" fontAlgn="ctr"/>
                      <a:r>
                        <a:rPr lang="en-US" sz="1600" b="1" i="0" u="none" strike="noStrike" dirty="0">
                          <a:solidFill>
                            <a:srgbClr val="000000"/>
                          </a:solidFill>
                          <a:effectLst/>
                          <a:latin typeface="Calibri" panose="020F0502020204030204" pitchFamily="34" charset="0"/>
                        </a:rPr>
                        <a:t> How much do you like doing surveys on the following topics? (3 category scale - Do not like - Like a lot)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White,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Black,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7468496"/>
                  </a:ext>
                </a:extLst>
              </a:tr>
              <a:tr h="477902">
                <a:tc>
                  <a:txBody>
                    <a:bodyPr/>
                    <a:lstStyle/>
                    <a:p>
                      <a:pPr algn="l" fontAlgn="ctr"/>
                      <a:r>
                        <a:rPr lang="en-US" sz="1600" b="1" i="0" u="none" strike="noStrike">
                          <a:solidFill>
                            <a:srgbClr val="000000"/>
                          </a:solidFill>
                          <a:effectLst/>
                          <a:latin typeface="Calibri" panose="020F0502020204030204" pitchFamily="34" charset="0"/>
                        </a:rPr>
                        <a:t>Surveys that ask about a variety of different topics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1" i="0" u="none" strike="noStrike" dirty="0">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6376150"/>
                  </a:ext>
                </a:extLst>
              </a:tr>
              <a:tr h="477902">
                <a:tc>
                  <a:txBody>
                    <a:bodyPr/>
                    <a:lstStyle/>
                    <a:p>
                      <a:pPr algn="l" fontAlgn="ctr"/>
                      <a:r>
                        <a:rPr lang="en-US" sz="1600" b="1" i="0" u="none" strike="noStrike">
                          <a:solidFill>
                            <a:srgbClr val="000000"/>
                          </a:solidFill>
                          <a:effectLst/>
                          <a:latin typeface="Calibri" panose="020F0502020204030204" pitchFamily="34" charset="0"/>
                        </a:rPr>
                        <a:t>Entertainment (movies, TV, games, etc.)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1"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4074125"/>
                  </a:ext>
                </a:extLst>
              </a:tr>
              <a:tr h="477902">
                <a:tc>
                  <a:txBody>
                    <a:bodyPr/>
                    <a:lstStyle/>
                    <a:p>
                      <a:pPr algn="l" fontAlgn="ctr"/>
                      <a:r>
                        <a:rPr lang="en-US" sz="1600" b="1" i="0" u="none" strike="noStrike">
                          <a:solidFill>
                            <a:srgbClr val="000000"/>
                          </a:solidFill>
                          <a:effectLst/>
                          <a:latin typeface="Calibri" panose="020F0502020204030204" pitchFamily="34" charset="0"/>
                        </a:rPr>
                        <a:t>Household goods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1"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1769484"/>
                  </a:ext>
                </a:extLst>
              </a:tr>
              <a:tr h="477902">
                <a:tc>
                  <a:txBody>
                    <a:bodyPr/>
                    <a:lstStyle/>
                    <a:p>
                      <a:pPr algn="l" fontAlgn="ctr"/>
                      <a:r>
                        <a:rPr lang="en-US" sz="1600" b="1" i="0" u="none" strike="noStrike">
                          <a:solidFill>
                            <a:srgbClr val="000000"/>
                          </a:solidFill>
                          <a:effectLst/>
                          <a:latin typeface="Calibri" panose="020F0502020204030204" pitchFamily="34" charset="0"/>
                        </a:rPr>
                        <a:t>Technology-oriented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7799485"/>
                  </a:ext>
                </a:extLst>
              </a:tr>
              <a:tr h="477902">
                <a:tc>
                  <a:txBody>
                    <a:bodyPr/>
                    <a:lstStyle/>
                    <a:p>
                      <a:pPr algn="l" fontAlgn="ctr"/>
                      <a:r>
                        <a:rPr lang="en-US" sz="1600" b="1" i="0" u="none" strike="noStrike">
                          <a:solidFill>
                            <a:srgbClr val="000000"/>
                          </a:solidFill>
                          <a:effectLst/>
                          <a:latin typeface="Calibri" panose="020F0502020204030204" pitchFamily="34" charset="0"/>
                        </a:rPr>
                        <a:t>Advertising evaluations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3897980"/>
                  </a:ext>
                </a:extLst>
              </a:tr>
              <a:tr h="477902">
                <a:tc>
                  <a:txBody>
                    <a:bodyPr/>
                    <a:lstStyle/>
                    <a:p>
                      <a:pPr algn="l" fontAlgn="ctr"/>
                      <a:r>
                        <a:rPr lang="en-US" sz="1600" b="1" i="0" u="none" strike="noStrike">
                          <a:solidFill>
                            <a:srgbClr val="000000"/>
                          </a:solidFill>
                          <a:effectLst/>
                          <a:latin typeface="Calibri" panose="020F0502020204030204" pitchFamily="34" charset="0"/>
                        </a:rPr>
                        <a:t>Health-related issues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991160"/>
                  </a:ext>
                </a:extLst>
              </a:tr>
              <a:tr h="477902">
                <a:tc>
                  <a:txBody>
                    <a:bodyPr/>
                    <a:lstStyle/>
                    <a:p>
                      <a:pPr algn="l" fontAlgn="ctr"/>
                      <a:r>
                        <a:rPr lang="en-US" sz="1600" b="1" i="0" u="none" strike="noStrike">
                          <a:solidFill>
                            <a:srgbClr val="000000"/>
                          </a:solidFill>
                          <a:effectLst/>
                          <a:latin typeface="Calibri" panose="020F0502020204030204" pitchFamily="34" charset="0"/>
                        </a:rPr>
                        <a:t>Political issues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511965"/>
                  </a:ext>
                </a:extLst>
              </a:tr>
              <a:tr h="477902">
                <a:tc>
                  <a:txBody>
                    <a:bodyPr/>
                    <a:lstStyle/>
                    <a:p>
                      <a:pPr algn="l" fontAlgn="ctr"/>
                      <a:r>
                        <a:rPr lang="en-US" sz="1600" b="1" i="0" u="none" strike="noStrike">
                          <a:solidFill>
                            <a:srgbClr val="000000"/>
                          </a:solidFill>
                          <a:effectLst/>
                          <a:latin typeface="Calibri" panose="020F0502020204030204" pitchFamily="34" charset="0"/>
                        </a:rPr>
                        <a:t>Automotive, vehicle-related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5648099"/>
                  </a:ext>
                </a:extLst>
              </a:tr>
            </a:tbl>
          </a:graphicData>
        </a:graphic>
      </p:graphicFrame>
    </p:spTree>
    <p:extLst>
      <p:ext uri="{BB962C8B-B14F-4D97-AF65-F5344CB8AC3E}">
        <p14:creationId xmlns:p14="http://schemas.microsoft.com/office/powerpoint/2010/main" val="3140490091"/>
      </p:ext>
    </p:extLst>
  </p:cSld>
  <p:clrMapOvr>
    <a:masterClrMapping/>
  </p:clrMapOvr>
  <mc:AlternateContent xmlns:mc="http://schemas.openxmlformats.org/markup-compatibility/2006" xmlns:p14="http://schemas.microsoft.com/office/powerpoint/2010/main">
    <mc:Choice Requires="p14">
      <p:transition spd="slow" p14:dur="2000" advTm="26190"/>
    </mc:Choice>
    <mc:Fallback xmlns="">
      <p:transition spd="slow" advTm="2619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CB5E3D-4D15-4E0B-9E11-369C12B77966}"/>
              </a:ext>
            </a:extLst>
          </p:cNvPr>
          <p:cNvSpPr>
            <a:spLocks noGrp="1"/>
          </p:cNvSpPr>
          <p:nvPr>
            <p:ph type="title"/>
          </p:nvPr>
        </p:nvSpPr>
        <p:spPr/>
        <p:txBody>
          <a:bodyPr/>
          <a:lstStyle/>
          <a:p>
            <a:r>
              <a:rPr lang="en-US" dirty="0"/>
              <a:t>Results – Topic Interest - KP</a:t>
            </a:r>
          </a:p>
        </p:txBody>
      </p:sp>
      <p:graphicFrame>
        <p:nvGraphicFramePr>
          <p:cNvPr id="4" name="Table 3">
            <a:extLst>
              <a:ext uri="{FF2B5EF4-FFF2-40B4-BE49-F238E27FC236}">
                <a16:creationId xmlns:a16="http://schemas.microsoft.com/office/drawing/2014/main" id="{627F1143-5B9D-4A9C-8BEB-9EA1487A08E3}"/>
              </a:ext>
            </a:extLst>
          </p:cNvPr>
          <p:cNvGraphicFramePr>
            <a:graphicFrameLocks noGrp="1"/>
          </p:cNvGraphicFramePr>
          <p:nvPr/>
        </p:nvGraphicFramePr>
        <p:xfrm>
          <a:off x="3909291" y="1756682"/>
          <a:ext cx="6866562" cy="4245357"/>
        </p:xfrm>
        <a:graphic>
          <a:graphicData uri="http://schemas.openxmlformats.org/drawingml/2006/table">
            <a:tbl>
              <a:tblPr/>
              <a:tblGrid>
                <a:gridCol w="4541376">
                  <a:extLst>
                    <a:ext uri="{9D8B030D-6E8A-4147-A177-3AD203B41FA5}">
                      <a16:colId xmlns:a16="http://schemas.microsoft.com/office/drawing/2014/main" val="4232132638"/>
                    </a:ext>
                  </a:extLst>
                </a:gridCol>
                <a:gridCol w="775062">
                  <a:extLst>
                    <a:ext uri="{9D8B030D-6E8A-4147-A177-3AD203B41FA5}">
                      <a16:colId xmlns:a16="http://schemas.microsoft.com/office/drawing/2014/main" val="831771884"/>
                    </a:ext>
                  </a:extLst>
                </a:gridCol>
                <a:gridCol w="775062">
                  <a:extLst>
                    <a:ext uri="{9D8B030D-6E8A-4147-A177-3AD203B41FA5}">
                      <a16:colId xmlns:a16="http://schemas.microsoft.com/office/drawing/2014/main" val="2382226584"/>
                    </a:ext>
                  </a:extLst>
                </a:gridCol>
                <a:gridCol w="775062">
                  <a:extLst>
                    <a:ext uri="{9D8B030D-6E8A-4147-A177-3AD203B41FA5}">
                      <a16:colId xmlns:a16="http://schemas.microsoft.com/office/drawing/2014/main" val="3117601050"/>
                    </a:ext>
                  </a:extLst>
                </a:gridCol>
              </a:tblGrid>
              <a:tr h="730065">
                <a:tc>
                  <a:txBody>
                    <a:bodyPr/>
                    <a:lstStyle/>
                    <a:p>
                      <a:pPr algn="l" fontAlgn="ctr"/>
                      <a:r>
                        <a:rPr lang="en-US" sz="1600" b="1" i="0" u="none" strike="noStrike" dirty="0">
                          <a:solidFill>
                            <a:srgbClr val="000000"/>
                          </a:solidFill>
                          <a:effectLst/>
                          <a:latin typeface="Calibri" panose="020F0502020204030204" pitchFamily="34" charset="0"/>
                        </a:rPr>
                        <a:t> How much would you like to do an online survey on the following topics? (3 category scale - Do not like - Like a lot)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White,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Black,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290481"/>
                  </a:ext>
                </a:extLst>
              </a:tr>
              <a:tr h="389368">
                <a:tc>
                  <a:txBody>
                    <a:bodyPr/>
                    <a:lstStyle/>
                    <a:p>
                      <a:pPr algn="l" fontAlgn="ctr"/>
                      <a:r>
                        <a:rPr lang="en-US" sz="1600" b="1" i="0" u="none" strike="noStrike">
                          <a:solidFill>
                            <a:srgbClr val="000000"/>
                          </a:solidFill>
                          <a:effectLst/>
                          <a:latin typeface="Calibri" panose="020F0502020204030204" pitchFamily="34" charset="0"/>
                        </a:rPr>
                        <a:t>Health-related issues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1" i="0" u="none" strike="noStrike">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154170"/>
                  </a:ext>
                </a:extLst>
              </a:tr>
              <a:tr h="389368">
                <a:tc>
                  <a:txBody>
                    <a:bodyPr/>
                    <a:lstStyle/>
                    <a:p>
                      <a:pPr algn="l" fontAlgn="ctr"/>
                      <a:r>
                        <a:rPr lang="en-US" sz="1600" b="1" i="0" u="none" strike="noStrike">
                          <a:solidFill>
                            <a:srgbClr val="000000"/>
                          </a:solidFill>
                          <a:effectLst/>
                          <a:latin typeface="Calibri" panose="020F0502020204030204" pitchFamily="34" charset="0"/>
                        </a:rPr>
                        <a:t>One that asks about many different topics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1"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5687618"/>
                  </a:ext>
                </a:extLst>
              </a:tr>
              <a:tr h="389368">
                <a:tc>
                  <a:txBody>
                    <a:bodyPr/>
                    <a:lstStyle/>
                    <a:p>
                      <a:pPr algn="l" fontAlgn="ctr"/>
                      <a:r>
                        <a:rPr lang="en-US" sz="1600" b="1" i="0" u="none" strike="noStrike">
                          <a:solidFill>
                            <a:srgbClr val="000000"/>
                          </a:solidFill>
                          <a:effectLst/>
                          <a:latin typeface="Calibri" panose="020F0502020204030204" pitchFamily="34" charset="0"/>
                        </a:rPr>
                        <a:t>Household goods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1"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602340"/>
                  </a:ext>
                </a:extLst>
              </a:tr>
              <a:tr h="389368">
                <a:tc>
                  <a:txBody>
                    <a:bodyPr/>
                    <a:lstStyle/>
                    <a:p>
                      <a:pPr algn="l" fontAlgn="ctr"/>
                      <a:r>
                        <a:rPr lang="en-US" sz="1600" b="1" i="0" u="none" strike="noStrike">
                          <a:solidFill>
                            <a:srgbClr val="000000"/>
                          </a:solidFill>
                          <a:effectLst/>
                          <a:latin typeface="Calibri" panose="020F0502020204030204" pitchFamily="34" charset="0"/>
                        </a:rPr>
                        <a:t>Entertainment (movies, TV, games, etc.)'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6758633"/>
                  </a:ext>
                </a:extLst>
              </a:tr>
              <a:tr h="389368">
                <a:tc>
                  <a:txBody>
                    <a:bodyPr/>
                    <a:lstStyle/>
                    <a:p>
                      <a:pPr algn="l" fontAlgn="ctr"/>
                      <a:r>
                        <a:rPr lang="en-US" sz="1600" b="1" i="0" u="none" strike="noStrike">
                          <a:solidFill>
                            <a:srgbClr val="000000"/>
                          </a:solidFill>
                          <a:effectLst/>
                          <a:latin typeface="Calibri" panose="020F0502020204030204" pitchFamily="34" charset="0"/>
                        </a:rPr>
                        <a:t>Technology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863718"/>
                  </a:ext>
                </a:extLst>
              </a:tr>
              <a:tr h="389368">
                <a:tc>
                  <a:txBody>
                    <a:bodyPr/>
                    <a:lstStyle/>
                    <a:p>
                      <a:pPr algn="l" fontAlgn="ctr"/>
                      <a:r>
                        <a:rPr lang="en-US" sz="1600" b="1" i="0" u="none" strike="noStrike">
                          <a:solidFill>
                            <a:srgbClr val="000000"/>
                          </a:solidFill>
                          <a:effectLst/>
                          <a:latin typeface="Calibri" panose="020F0502020204030204" pitchFamily="34" charset="0"/>
                        </a:rPr>
                        <a:t>Advertising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4154775"/>
                  </a:ext>
                </a:extLst>
              </a:tr>
              <a:tr h="389368">
                <a:tc>
                  <a:txBody>
                    <a:bodyPr/>
                    <a:lstStyle/>
                    <a:p>
                      <a:pPr algn="l" fontAlgn="ctr"/>
                      <a:r>
                        <a:rPr lang="en-US" sz="1600" b="1" i="0" u="none" strike="noStrike">
                          <a:solidFill>
                            <a:srgbClr val="000000"/>
                          </a:solidFill>
                          <a:effectLst/>
                          <a:latin typeface="Calibri" panose="020F0502020204030204" pitchFamily="34" charset="0"/>
                        </a:rPr>
                        <a:t>Financial services and products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7684746"/>
                  </a:ext>
                </a:extLst>
              </a:tr>
              <a:tr h="389368">
                <a:tc>
                  <a:txBody>
                    <a:bodyPr/>
                    <a:lstStyle/>
                    <a:p>
                      <a:pPr algn="l" fontAlgn="ctr"/>
                      <a:r>
                        <a:rPr lang="en-US" sz="1600" b="1" i="0" u="none" strike="noStrike">
                          <a:solidFill>
                            <a:srgbClr val="000000"/>
                          </a:solidFill>
                          <a:effectLst/>
                          <a:latin typeface="Calibri" panose="020F0502020204030204" pitchFamily="34" charset="0"/>
                        </a:rPr>
                        <a:t>Automotive, vehicle-related'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7362993"/>
                  </a:ext>
                </a:extLst>
              </a:tr>
              <a:tr h="389368">
                <a:tc>
                  <a:txBody>
                    <a:bodyPr/>
                    <a:lstStyle/>
                    <a:p>
                      <a:pPr algn="l" fontAlgn="ctr"/>
                      <a:r>
                        <a:rPr lang="en-US" sz="1600" b="1" i="0" u="none" strike="noStrike">
                          <a:solidFill>
                            <a:srgbClr val="000000"/>
                          </a:solidFill>
                          <a:effectLst/>
                          <a:latin typeface="Calibri" panose="020F0502020204030204" pitchFamily="34" charset="0"/>
                        </a:rPr>
                        <a:t>Political issues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0645777"/>
                  </a:ext>
                </a:extLst>
              </a:tr>
            </a:tbl>
          </a:graphicData>
        </a:graphic>
      </p:graphicFrame>
      <p:sp>
        <p:nvSpPr>
          <p:cNvPr id="7" name="TextBox 6">
            <a:extLst>
              <a:ext uri="{FF2B5EF4-FFF2-40B4-BE49-F238E27FC236}">
                <a16:creationId xmlns:a16="http://schemas.microsoft.com/office/drawing/2014/main" id="{5EA8C9B5-B646-490D-98F3-5482E430BA10}"/>
              </a:ext>
            </a:extLst>
          </p:cNvPr>
          <p:cNvSpPr txBox="1"/>
          <p:nvPr/>
        </p:nvSpPr>
        <p:spPr>
          <a:xfrm>
            <a:off x="653143" y="1477724"/>
            <a:ext cx="2841674" cy="4524315"/>
          </a:xfrm>
          <a:prstGeom prst="rect">
            <a:avLst/>
          </a:prstGeom>
          <a:noFill/>
        </p:spPr>
        <p:txBody>
          <a:bodyPr wrap="square" rtlCol="0">
            <a:spAutoFit/>
          </a:bodyPr>
          <a:lstStyle/>
          <a:p>
            <a:pPr algn="ctr"/>
            <a:r>
              <a:rPr lang="en-US" b="1" dirty="0"/>
              <a:t>KP Probability Sample</a:t>
            </a:r>
          </a:p>
          <a:p>
            <a:pPr algn="ctr"/>
            <a:endParaRPr lang="en-US" b="1" dirty="0"/>
          </a:p>
          <a:p>
            <a:r>
              <a:rPr lang="en-US" b="1" dirty="0"/>
              <a:t>Slight evidence that Black and Hispanic participants have somewhat higher liking for topics than White participants, but also the order of the items are often in parallel across race-ethnicity groups.  </a:t>
            </a:r>
          </a:p>
          <a:p>
            <a:r>
              <a:rPr lang="en-US" b="1" dirty="0"/>
              <a:t>An interesting difference in ratings of political issues, though, with Black and Hispanic both indicating lower interest than White participants.</a:t>
            </a:r>
          </a:p>
        </p:txBody>
      </p:sp>
    </p:spTree>
    <p:extLst>
      <p:ext uri="{BB962C8B-B14F-4D97-AF65-F5344CB8AC3E}">
        <p14:creationId xmlns:p14="http://schemas.microsoft.com/office/powerpoint/2010/main" val="3196522128"/>
      </p:ext>
    </p:extLst>
  </p:cSld>
  <p:clrMapOvr>
    <a:masterClrMapping/>
  </p:clrMapOvr>
  <mc:AlternateContent xmlns:mc="http://schemas.openxmlformats.org/markup-compatibility/2006" xmlns:p14="http://schemas.microsoft.com/office/powerpoint/2010/main">
    <mc:Choice Requires="p14">
      <p:transition spd="slow" p14:dur="2000" advTm="33731"/>
    </mc:Choice>
    <mc:Fallback xmlns="">
      <p:transition spd="slow" advTm="3373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CB5E3D-4D15-4E0B-9E11-369C12B77966}"/>
              </a:ext>
            </a:extLst>
          </p:cNvPr>
          <p:cNvSpPr>
            <a:spLocks noGrp="1"/>
          </p:cNvSpPr>
          <p:nvPr>
            <p:ph type="title"/>
          </p:nvPr>
        </p:nvSpPr>
        <p:spPr/>
        <p:txBody>
          <a:bodyPr/>
          <a:lstStyle/>
          <a:p>
            <a:r>
              <a:rPr lang="en-US" dirty="0"/>
              <a:t>Results – Survey Laments – Opt-in</a:t>
            </a:r>
          </a:p>
        </p:txBody>
      </p:sp>
      <p:graphicFrame>
        <p:nvGraphicFramePr>
          <p:cNvPr id="2" name="Table 1">
            <a:extLst>
              <a:ext uri="{FF2B5EF4-FFF2-40B4-BE49-F238E27FC236}">
                <a16:creationId xmlns:a16="http://schemas.microsoft.com/office/drawing/2014/main" id="{C49A7259-C4EE-4424-B0E6-B74D4FC78EF9}"/>
              </a:ext>
            </a:extLst>
          </p:cNvPr>
          <p:cNvGraphicFramePr>
            <a:graphicFrameLocks noGrp="1"/>
          </p:cNvGraphicFramePr>
          <p:nvPr/>
        </p:nvGraphicFramePr>
        <p:xfrm>
          <a:off x="3945634" y="1443745"/>
          <a:ext cx="7378700" cy="4741545"/>
        </p:xfrm>
        <a:graphic>
          <a:graphicData uri="http://schemas.openxmlformats.org/drawingml/2006/table">
            <a:tbl>
              <a:tblPr/>
              <a:tblGrid>
                <a:gridCol w="4903265">
                  <a:extLst>
                    <a:ext uri="{9D8B030D-6E8A-4147-A177-3AD203B41FA5}">
                      <a16:colId xmlns:a16="http://schemas.microsoft.com/office/drawing/2014/main" val="3364817029"/>
                    </a:ext>
                  </a:extLst>
                </a:gridCol>
                <a:gridCol w="825145">
                  <a:extLst>
                    <a:ext uri="{9D8B030D-6E8A-4147-A177-3AD203B41FA5}">
                      <a16:colId xmlns:a16="http://schemas.microsoft.com/office/drawing/2014/main" val="1009693147"/>
                    </a:ext>
                  </a:extLst>
                </a:gridCol>
                <a:gridCol w="825145">
                  <a:extLst>
                    <a:ext uri="{9D8B030D-6E8A-4147-A177-3AD203B41FA5}">
                      <a16:colId xmlns:a16="http://schemas.microsoft.com/office/drawing/2014/main" val="712713959"/>
                    </a:ext>
                  </a:extLst>
                </a:gridCol>
                <a:gridCol w="825145">
                  <a:extLst>
                    <a:ext uri="{9D8B030D-6E8A-4147-A177-3AD203B41FA5}">
                      <a16:colId xmlns:a16="http://schemas.microsoft.com/office/drawing/2014/main" val="745716319"/>
                    </a:ext>
                  </a:extLst>
                </a:gridCol>
              </a:tblGrid>
              <a:tr h="504825">
                <a:tc>
                  <a:txBody>
                    <a:bodyPr/>
                    <a:lstStyle/>
                    <a:p>
                      <a:pPr algn="l" fontAlgn="ctr"/>
                      <a:r>
                        <a:rPr lang="en-US" sz="1600" b="1" i="0" u="none" strike="noStrike" dirty="0">
                          <a:solidFill>
                            <a:srgbClr val="000000"/>
                          </a:solidFill>
                          <a:effectLst/>
                          <a:latin typeface="Calibri" panose="020F0502020204030204" pitchFamily="34" charset="0"/>
                          <a:ea typeface="Times New Roman" panose="02020603050405020304" pitchFamily="18" charset="0"/>
                        </a:rPr>
                        <a:t>How often did you experience the following in online surveys in the PAST YEAR? (4 category - Never to Very often)</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White,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Black,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8713648"/>
                  </a:ext>
                </a:extLst>
              </a:tr>
              <a:tr h="400050">
                <a:tc>
                  <a:txBody>
                    <a:bodyPr/>
                    <a:lstStyle/>
                    <a:p>
                      <a:pPr algn="l" fontAlgn="ctr"/>
                      <a:r>
                        <a:rPr lang="en-US" sz="1600" b="1" i="0" u="none" strike="noStrike">
                          <a:solidFill>
                            <a:srgbClr val="000000"/>
                          </a:solidFill>
                          <a:effectLst/>
                          <a:latin typeface="Calibri" panose="020F0502020204030204" pitchFamily="34" charset="0"/>
                        </a:rPr>
                        <a:t>The survey took much longer to complete than expected.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1" i="0" u="none" strike="noStrike">
                          <a:solidFill>
                            <a:srgbClr val="000000"/>
                          </a:solidFill>
                          <a:effectLst/>
                          <a:latin typeface="Calibri" panose="020F0502020204030204" pitchFamily="34" charset="0"/>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4084748"/>
                  </a:ext>
                </a:extLst>
              </a:tr>
              <a:tr h="400050">
                <a:tc>
                  <a:txBody>
                    <a:bodyPr/>
                    <a:lstStyle/>
                    <a:p>
                      <a:pPr algn="l" fontAlgn="ctr"/>
                      <a:r>
                        <a:rPr lang="en-US" sz="1600" b="1" i="0" u="none" strike="noStrike">
                          <a:solidFill>
                            <a:srgbClr val="000000"/>
                          </a:solidFill>
                          <a:effectLst/>
                          <a:latin typeface="Calibri" panose="020F0502020204030204" pitchFamily="34" charset="0"/>
                        </a:rPr>
                        <a:t>The rewards were insufficient for the effort involved.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1" i="0" u="none" strike="noStrike">
                          <a:solidFill>
                            <a:srgbClr val="000000"/>
                          </a:solidFill>
                          <a:effectLst/>
                          <a:latin typeface="Calibri" panose="020F0502020204030204" pitchFamily="34" charset="0"/>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426171"/>
                  </a:ext>
                </a:extLst>
              </a:tr>
              <a:tr h="400050">
                <a:tc>
                  <a:txBody>
                    <a:bodyPr/>
                    <a:lstStyle/>
                    <a:p>
                      <a:pPr algn="l" fontAlgn="ctr"/>
                      <a:r>
                        <a:rPr lang="en-US" sz="1600" b="1" i="0" u="none" strike="noStrike">
                          <a:solidFill>
                            <a:srgbClr val="000000"/>
                          </a:solidFill>
                          <a:effectLst/>
                          <a:latin typeface="Calibri" panose="020F0502020204030204" pitchFamily="34" charset="0"/>
                        </a:rPr>
                        <a:t>The survey presented items that were not relevant to 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1"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776421"/>
                  </a:ext>
                </a:extLst>
              </a:tr>
              <a:tr h="400050">
                <a:tc>
                  <a:txBody>
                    <a:bodyPr/>
                    <a:lstStyle/>
                    <a:p>
                      <a:pPr algn="l" fontAlgn="ctr"/>
                      <a:r>
                        <a:rPr lang="en-US" sz="1600" b="1" i="0" u="none" strike="noStrike">
                          <a:solidFill>
                            <a:srgbClr val="000000"/>
                          </a:solidFill>
                          <a:effectLst/>
                          <a:latin typeface="Calibri" panose="020F0502020204030204" pitchFamily="34" charset="0"/>
                        </a:rPr>
                        <a:t>The questions did not have good responses for me.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0447800"/>
                  </a:ext>
                </a:extLst>
              </a:tr>
              <a:tr h="400050">
                <a:tc>
                  <a:txBody>
                    <a:bodyPr/>
                    <a:lstStyle/>
                    <a:p>
                      <a:pPr algn="l" fontAlgn="ctr"/>
                      <a:r>
                        <a:rPr lang="en-US" sz="1600" b="1" i="0" u="none" strike="noStrike">
                          <a:solidFill>
                            <a:srgbClr val="000000"/>
                          </a:solidFill>
                          <a:effectLst/>
                          <a:latin typeface="Calibri" panose="020F0502020204030204" pitchFamily="34" charset="0"/>
                        </a:rPr>
                        <a:t>I felt I wasted my time answering questions.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6333184"/>
                  </a:ext>
                </a:extLst>
              </a:tr>
              <a:tr h="400050">
                <a:tc>
                  <a:txBody>
                    <a:bodyPr/>
                    <a:lstStyle/>
                    <a:p>
                      <a:pPr algn="l" fontAlgn="ctr"/>
                      <a:r>
                        <a:rPr lang="en-US" sz="1600" b="1" i="0" u="none" strike="noStrike">
                          <a:solidFill>
                            <a:srgbClr val="000000"/>
                          </a:solidFill>
                          <a:effectLst/>
                          <a:latin typeface="Calibri" panose="020F0502020204030204" pitchFamily="34" charset="0"/>
                        </a:rPr>
                        <a:t>The questions were not clearly worded.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7003327"/>
                  </a:ext>
                </a:extLst>
              </a:tr>
              <a:tr h="400050">
                <a:tc>
                  <a:txBody>
                    <a:bodyPr/>
                    <a:lstStyle/>
                    <a:p>
                      <a:pPr algn="l" fontAlgn="ctr"/>
                      <a:r>
                        <a:rPr lang="en-US" sz="1600" b="1" i="0" u="none" strike="noStrike">
                          <a:solidFill>
                            <a:srgbClr val="000000"/>
                          </a:solidFill>
                          <a:effectLst/>
                          <a:latin typeface="Calibri" panose="020F0502020204030204" pitchFamily="34" charset="0"/>
                        </a:rPr>
                        <a:t>The questions were complex and difficult to answer.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7422633"/>
                  </a:ext>
                </a:extLst>
              </a:tr>
              <a:tr h="400050">
                <a:tc>
                  <a:txBody>
                    <a:bodyPr/>
                    <a:lstStyle/>
                    <a:p>
                      <a:pPr algn="l" fontAlgn="ctr"/>
                      <a:r>
                        <a:rPr lang="en-US" sz="1600" b="1" i="0" u="none" strike="noStrike">
                          <a:solidFill>
                            <a:srgbClr val="000000"/>
                          </a:solidFill>
                          <a:effectLst/>
                          <a:latin typeface="Calibri" panose="020F0502020204030204" pitchFamily="34" charset="0"/>
                        </a:rPr>
                        <a:t>I chose answers that required the fewest responses.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3509674"/>
                  </a:ext>
                </a:extLst>
              </a:tr>
              <a:tr h="400050">
                <a:tc>
                  <a:txBody>
                    <a:bodyPr/>
                    <a:lstStyle/>
                    <a:p>
                      <a:pPr algn="l" fontAlgn="ctr"/>
                      <a:r>
                        <a:rPr lang="en-US" sz="1600" b="1" i="0" u="none" strike="noStrike">
                          <a:solidFill>
                            <a:srgbClr val="000000"/>
                          </a:solidFill>
                          <a:effectLst/>
                          <a:latin typeface="Calibri" panose="020F0502020204030204" pitchFamily="34" charset="0"/>
                        </a:rPr>
                        <a:t>I had problems with a video presentation in the survey.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1367522"/>
                  </a:ext>
                </a:extLst>
              </a:tr>
              <a:tr h="400050">
                <a:tc>
                  <a:txBody>
                    <a:bodyPr/>
                    <a:lstStyle/>
                    <a:p>
                      <a:pPr algn="l" fontAlgn="ctr"/>
                      <a:r>
                        <a:rPr lang="en-US" sz="1600" b="1" i="0" u="none" strike="noStrike">
                          <a:solidFill>
                            <a:srgbClr val="000000"/>
                          </a:solidFill>
                          <a:effectLst/>
                          <a:latin typeface="Calibri" panose="020F0502020204030204" pitchFamily="34" charset="0"/>
                        </a:rPr>
                        <a:t>I chose answers that would let me finish faster.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0444254"/>
                  </a:ext>
                </a:extLst>
              </a:tr>
            </a:tbl>
          </a:graphicData>
        </a:graphic>
      </p:graphicFrame>
      <p:sp>
        <p:nvSpPr>
          <p:cNvPr id="6" name="TextBox 5">
            <a:extLst>
              <a:ext uri="{FF2B5EF4-FFF2-40B4-BE49-F238E27FC236}">
                <a16:creationId xmlns:a16="http://schemas.microsoft.com/office/drawing/2014/main" id="{68E65E9E-F60A-4122-A287-B6B3AAF3F99E}"/>
              </a:ext>
            </a:extLst>
          </p:cNvPr>
          <p:cNvSpPr txBox="1"/>
          <p:nvPr/>
        </p:nvSpPr>
        <p:spPr>
          <a:xfrm>
            <a:off x="653143" y="2274838"/>
            <a:ext cx="2841674" cy="2585323"/>
          </a:xfrm>
          <a:prstGeom prst="rect">
            <a:avLst/>
          </a:prstGeom>
          <a:noFill/>
        </p:spPr>
        <p:txBody>
          <a:bodyPr wrap="square" rtlCol="0">
            <a:spAutoFit/>
          </a:bodyPr>
          <a:lstStyle/>
          <a:p>
            <a:pPr algn="ctr"/>
            <a:r>
              <a:rPr lang="en-US" b="1" dirty="0"/>
              <a:t>Opt-in Sample</a:t>
            </a:r>
          </a:p>
          <a:p>
            <a:pPr algn="ctr"/>
            <a:endParaRPr lang="en-US" b="1" dirty="0"/>
          </a:p>
          <a:p>
            <a:r>
              <a:rPr lang="en-US" b="1" dirty="0"/>
              <a:t>Not much difference in the frequency of negative experiences between race-ethnicity groups. Order of laments about the same from highest to lowest in all groups.</a:t>
            </a:r>
          </a:p>
        </p:txBody>
      </p:sp>
    </p:spTree>
    <p:extLst>
      <p:ext uri="{BB962C8B-B14F-4D97-AF65-F5344CB8AC3E}">
        <p14:creationId xmlns:p14="http://schemas.microsoft.com/office/powerpoint/2010/main" val="2708900407"/>
      </p:ext>
    </p:extLst>
  </p:cSld>
  <p:clrMapOvr>
    <a:masterClrMapping/>
  </p:clrMapOvr>
  <mc:AlternateContent xmlns:mc="http://schemas.openxmlformats.org/markup-compatibility/2006" xmlns:p14="http://schemas.microsoft.com/office/powerpoint/2010/main">
    <mc:Choice Requires="p14">
      <p:transition spd="slow" p14:dur="2000" advTm="39043"/>
    </mc:Choice>
    <mc:Fallback xmlns="">
      <p:transition spd="slow" advTm="3904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CB5E3D-4D15-4E0B-9E11-369C12B77966}"/>
              </a:ext>
            </a:extLst>
          </p:cNvPr>
          <p:cNvSpPr>
            <a:spLocks noGrp="1"/>
          </p:cNvSpPr>
          <p:nvPr>
            <p:ph type="title"/>
          </p:nvPr>
        </p:nvSpPr>
        <p:spPr/>
        <p:txBody>
          <a:bodyPr/>
          <a:lstStyle/>
          <a:p>
            <a:r>
              <a:rPr lang="en-US" dirty="0"/>
              <a:t>Results – Survey Laments - KP</a:t>
            </a:r>
          </a:p>
        </p:txBody>
      </p:sp>
      <p:graphicFrame>
        <p:nvGraphicFramePr>
          <p:cNvPr id="2" name="Table 1">
            <a:extLst>
              <a:ext uri="{FF2B5EF4-FFF2-40B4-BE49-F238E27FC236}">
                <a16:creationId xmlns:a16="http://schemas.microsoft.com/office/drawing/2014/main" id="{C78CC999-1437-459C-A998-993342FBB724}"/>
              </a:ext>
            </a:extLst>
          </p:cNvPr>
          <p:cNvGraphicFramePr>
            <a:graphicFrameLocks noGrp="1"/>
          </p:cNvGraphicFramePr>
          <p:nvPr/>
        </p:nvGraphicFramePr>
        <p:xfrm>
          <a:off x="3611370" y="1124820"/>
          <a:ext cx="7600582" cy="5587990"/>
        </p:xfrm>
        <a:graphic>
          <a:graphicData uri="http://schemas.openxmlformats.org/drawingml/2006/table">
            <a:tbl>
              <a:tblPr/>
              <a:tblGrid>
                <a:gridCol w="4507717">
                  <a:extLst>
                    <a:ext uri="{9D8B030D-6E8A-4147-A177-3AD203B41FA5}">
                      <a16:colId xmlns:a16="http://schemas.microsoft.com/office/drawing/2014/main" val="1567347782"/>
                    </a:ext>
                  </a:extLst>
                </a:gridCol>
                <a:gridCol w="1030955">
                  <a:extLst>
                    <a:ext uri="{9D8B030D-6E8A-4147-A177-3AD203B41FA5}">
                      <a16:colId xmlns:a16="http://schemas.microsoft.com/office/drawing/2014/main" val="355027323"/>
                    </a:ext>
                  </a:extLst>
                </a:gridCol>
                <a:gridCol w="1030955">
                  <a:extLst>
                    <a:ext uri="{9D8B030D-6E8A-4147-A177-3AD203B41FA5}">
                      <a16:colId xmlns:a16="http://schemas.microsoft.com/office/drawing/2014/main" val="1911806219"/>
                    </a:ext>
                  </a:extLst>
                </a:gridCol>
                <a:gridCol w="1030955">
                  <a:extLst>
                    <a:ext uri="{9D8B030D-6E8A-4147-A177-3AD203B41FA5}">
                      <a16:colId xmlns:a16="http://schemas.microsoft.com/office/drawing/2014/main" val="2200918397"/>
                    </a:ext>
                  </a:extLst>
                </a:gridCol>
              </a:tblGrid>
              <a:tr h="712833">
                <a:tc>
                  <a:txBody>
                    <a:bodyPr/>
                    <a:lstStyle/>
                    <a:p>
                      <a:pPr algn="l" fontAlgn="ctr"/>
                      <a:r>
                        <a:rPr lang="en-US" sz="1600" b="1" i="0" u="none" strike="noStrike">
                          <a:solidFill>
                            <a:srgbClr val="000000"/>
                          </a:solidFill>
                          <a:effectLst/>
                          <a:latin typeface="Calibri" panose="020F0502020204030204" pitchFamily="34" charset="0"/>
                          <a:ea typeface="Times New Roman" panose="02020603050405020304" pitchFamily="18" charset="0"/>
                        </a:rPr>
                        <a:t>How often did you experience the following in online surveys in the PAST YEAR? (4 category - Never to Very often)</a:t>
                      </a:r>
                      <a:endParaRPr lang="en-US" sz="16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White,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Black,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5233604"/>
                  </a:ext>
                </a:extLst>
              </a:tr>
              <a:tr h="335533">
                <a:tc>
                  <a:txBody>
                    <a:bodyPr/>
                    <a:lstStyle/>
                    <a:p>
                      <a:pPr algn="l" fontAlgn="ctr"/>
                      <a:r>
                        <a:rPr lang="en-US" sz="1600" b="1" i="0" u="none" strike="noStrike">
                          <a:solidFill>
                            <a:srgbClr val="000000"/>
                          </a:solidFill>
                          <a:effectLst/>
                          <a:latin typeface="Calibri" panose="020F0502020204030204" pitchFamily="34" charset="0"/>
                        </a:rPr>
                        <a:t>Not enough money/points for the effort involved.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1"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7225881"/>
                  </a:ext>
                </a:extLst>
              </a:tr>
              <a:tr h="478276">
                <a:tc>
                  <a:txBody>
                    <a:bodyPr/>
                    <a:lstStyle/>
                    <a:p>
                      <a:pPr algn="l" fontAlgn="ctr"/>
                      <a:r>
                        <a:rPr lang="en-US" sz="1600" b="1" i="0" u="none" strike="noStrike">
                          <a:solidFill>
                            <a:srgbClr val="000000"/>
                          </a:solidFill>
                          <a:effectLst/>
                          <a:latin typeface="Calibri" panose="020F0502020204030204" pitchFamily="34" charset="0"/>
                        </a:rPr>
                        <a:t>The survey took much longer to complete than expected.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1"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3130697"/>
                  </a:ext>
                </a:extLst>
              </a:tr>
              <a:tr h="478276">
                <a:tc>
                  <a:txBody>
                    <a:bodyPr/>
                    <a:lstStyle/>
                    <a:p>
                      <a:pPr algn="l" fontAlgn="ctr"/>
                      <a:r>
                        <a:rPr lang="en-US" sz="1600" b="1" i="0" u="none" strike="noStrike" dirty="0">
                          <a:solidFill>
                            <a:srgbClr val="000000"/>
                          </a:solidFill>
                          <a:effectLst/>
                          <a:latin typeface="Calibri" panose="020F0502020204030204" pitchFamily="34" charset="0"/>
                        </a:rPr>
                        <a:t>The survey included questions that were not relevant to me.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1"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6599403"/>
                  </a:ext>
                </a:extLst>
              </a:tr>
              <a:tr h="335533">
                <a:tc>
                  <a:txBody>
                    <a:bodyPr/>
                    <a:lstStyle/>
                    <a:p>
                      <a:pPr algn="l" fontAlgn="ctr"/>
                      <a:r>
                        <a:rPr lang="en-US" sz="1600" b="1" i="0" u="none" strike="noStrike">
                          <a:solidFill>
                            <a:srgbClr val="000000"/>
                          </a:solidFill>
                          <a:effectLst/>
                          <a:latin typeface="Calibri" panose="020F0502020204030204" pitchFamily="34" charset="0"/>
                        </a:rPr>
                        <a:t>The questions did not have good responses for me.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903585"/>
                  </a:ext>
                </a:extLst>
              </a:tr>
              <a:tr h="335533">
                <a:tc>
                  <a:txBody>
                    <a:bodyPr/>
                    <a:lstStyle/>
                    <a:p>
                      <a:pPr algn="l" fontAlgn="ctr"/>
                      <a:r>
                        <a:rPr lang="en-US" sz="1600" b="1" i="0" u="none" strike="noStrike">
                          <a:solidFill>
                            <a:srgbClr val="000000"/>
                          </a:solidFill>
                          <a:effectLst/>
                          <a:latin typeface="Calibri" panose="020F0502020204030204" pitchFamily="34" charset="0"/>
                        </a:rPr>
                        <a:t>The topic/questions were boring.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1386218"/>
                  </a:ext>
                </a:extLst>
              </a:tr>
              <a:tr h="335533">
                <a:tc>
                  <a:txBody>
                    <a:bodyPr/>
                    <a:lstStyle/>
                    <a:p>
                      <a:pPr algn="l" fontAlgn="ctr"/>
                      <a:r>
                        <a:rPr lang="en-US" sz="1600" b="1" i="0" u="none" strike="noStrike">
                          <a:solidFill>
                            <a:srgbClr val="000000"/>
                          </a:solidFill>
                          <a:effectLst/>
                          <a:latin typeface="Calibri" panose="020F0502020204030204" pitchFamily="34" charset="0"/>
                        </a:rPr>
                        <a:t>The questions were not clearly worded.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71032"/>
                  </a:ext>
                </a:extLst>
              </a:tr>
              <a:tr h="335533">
                <a:tc>
                  <a:txBody>
                    <a:bodyPr/>
                    <a:lstStyle/>
                    <a:p>
                      <a:pPr algn="l" fontAlgn="ctr"/>
                      <a:r>
                        <a:rPr lang="en-US" sz="1600" b="1" i="0" u="none" strike="noStrike">
                          <a:solidFill>
                            <a:srgbClr val="000000"/>
                          </a:solidFill>
                          <a:effectLst/>
                          <a:latin typeface="Calibri" panose="020F0502020204030204" pitchFamily="34" charset="0"/>
                        </a:rPr>
                        <a:t>I felt I wasted my time answering questions.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3970712"/>
                  </a:ext>
                </a:extLst>
              </a:tr>
              <a:tr h="335533">
                <a:tc>
                  <a:txBody>
                    <a:bodyPr/>
                    <a:lstStyle/>
                    <a:p>
                      <a:pPr algn="l" fontAlgn="ctr"/>
                      <a:r>
                        <a:rPr lang="en-US" sz="1600" b="1" i="0" u="none" strike="noStrike">
                          <a:solidFill>
                            <a:srgbClr val="000000"/>
                          </a:solidFill>
                          <a:effectLst/>
                          <a:latin typeface="Calibri" panose="020F0502020204030204" pitchFamily="34" charset="0"/>
                        </a:rPr>
                        <a:t>I chose the fewest answers possible.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5581084"/>
                  </a:ext>
                </a:extLst>
              </a:tr>
              <a:tr h="335533">
                <a:tc>
                  <a:txBody>
                    <a:bodyPr/>
                    <a:lstStyle/>
                    <a:p>
                      <a:pPr algn="l" fontAlgn="ctr"/>
                      <a:r>
                        <a:rPr lang="en-US" sz="1600" b="1" i="0" u="none" strike="noStrike">
                          <a:solidFill>
                            <a:srgbClr val="000000"/>
                          </a:solidFill>
                          <a:effectLst/>
                          <a:latin typeface="Calibri" panose="020F0502020204030204" pitchFamily="34" charset="0"/>
                        </a:rPr>
                        <a:t>The questions were complex and difficult to answer.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025313"/>
                  </a:ext>
                </a:extLst>
              </a:tr>
              <a:tr h="335533">
                <a:tc>
                  <a:txBody>
                    <a:bodyPr/>
                    <a:lstStyle/>
                    <a:p>
                      <a:pPr algn="l" fontAlgn="ctr"/>
                      <a:r>
                        <a:rPr lang="en-US" sz="1600" b="1" i="0" u="none" strike="noStrike">
                          <a:solidFill>
                            <a:srgbClr val="000000"/>
                          </a:solidFill>
                          <a:effectLst/>
                          <a:latin typeface="Calibri" panose="020F0502020204030204" pitchFamily="34" charset="0"/>
                        </a:rPr>
                        <a:t>I found it hard to navigate through the survey.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1976736"/>
                  </a:ext>
                </a:extLst>
              </a:tr>
              <a:tr h="335533">
                <a:tc>
                  <a:txBody>
                    <a:bodyPr/>
                    <a:lstStyle/>
                    <a:p>
                      <a:pPr algn="l" fontAlgn="ctr"/>
                      <a:r>
                        <a:rPr lang="en-US" sz="1600" b="1" i="0" u="none" strike="noStrike">
                          <a:solidFill>
                            <a:srgbClr val="000000"/>
                          </a:solidFill>
                          <a:effectLst/>
                          <a:latin typeface="Calibri" panose="020F0502020204030204" pitchFamily="34" charset="0"/>
                        </a:rPr>
                        <a:t>I chose answers that would let me finish faster.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5593975"/>
                  </a:ext>
                </a:extLst>
              </a:tr>
              <a:tr h="478276">
                <a:tc>
                  <a:txBody>
                    <a:bodyPr/>
                    <a:lstStyle/>
                    <a:p>
                      <a:pPr algn="l" fontAlgn="ctr"/>
                      <a:r>
                        <a:rPr lang="en-US" sz="1600" b="1" i="0" u="none" strike="noStrike">
                          <a:solidFill>
                            <a:srgbClr val="000000"/>
                          </a:solidFill>
                          <a:effectLst/>
                          <a:latin typeface="Calibri" panose="020F0502020204030204" pitchFamily="34" charset="0"/>
                        </a:rPr>
                        <a:t>I had problems with a video presentation in the survey.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3886743"/>
                  </a:ext>
                </a:extLst>
              </a:tr>
              <a:tr h="335533">
                <a:tc>
                  <a:txBody>
                    <a:bodyPr/>
                    <a:lstStyle/>
                    <a:p>
                      <a:pPr algn="l" fontAlgn="ctr"/>
                      <a:r>
                        <a:rPr lang="en-US" sz="1600" b="1" i="0" u="none" strike="noStrike">
                          <a:solidFill>
                            <a:srgbClr val="000000"/>
                          </a:solidFill>
                          <a:effectLst/>
                          <a:latin typeface="Calibri" panose="020F0502020204030204" pitchFamily="34" charset="0"/>
                        </a:rPr>
                        <a:t>The survey did not look right on my screen.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1972072"/>
                  </a:ext>
                </a:extLst>
              </a:tr>
            </a:tbl>
          </a:graphicData>
        </a:graphic>
      </p:graphicFrame>
      <p:sp>
        <p:nvSpPr>
          <p:cNvPr id="4" name="TextBox 3">
            <a:extLst>
              <a:ext uri="{FF2B5EF4-FFF2-40B4-BE49-F238E27FC236}">
                <a16:creationId xmlns:a16="http://schemas.microsoft.com/office/drawing/2014/main" id="{295CAF8F-DD3D-4879-B5EC-8DB1907F95BF}"/>
              </a:ext>
            </a:extLst>
          </p:cNvPr>
          <p:cNvSpPr txBox="1"/>
          <p:nvPr/>
        </p:nvSpPr>
        <p:spPr>
          <a:xfrm>
            <a:off x="653143" y="1915803"/>
            <a:ext cx="2841674" cy="4247317"/>
          </a:xfrm>
          <a:prstGeom prst="rect">
            <a:avLst/>
          </a:prstGeom>
          <a:noFill/>
        </p:spPr>
        <p:txBody>
          <a:bodyPr wrap="square" rtlCol="0">
            <a:spAutoFit/>
          </a:bodyPr>
          <a:lstStyle/>
          <a:p>
            <a:pPr algn="ctr"/>
            <a:r>
              <a:rPr lang="en-US" b="1" dirty="0"/>
              <a:t>KP Probability Sample</a:t>
            </a:r>
          </a:p>
          <a:p>
            <a:pPr algn="ctr"/>
            <a:endParaRPr lang="en-US" b="1" dirty="0"/>
          </a:p>
          <a:p>
            <a:r>
              <a:rPr lang="en-US" b="1" dirty="0"/>
              <a:t>The top 3 laments for opt-in sample were the top 3 laments for KP sample, although the frequency of occurrence were much lower for KP.  One interesting finding is that Black participants experienced a slightly higher frequency of a negative experience with length and reward for effort.</a:t>
            </a:r>
          </a:p>
        </p:txBody>
      </p:sp>
    </p:spTree>
    <p:extLst>
      <p:ext uri="{BB962C8B-B14F-4D97-AF65-F5344CB8AC3E}">
        <p14:creationId xmlns:p14="http://schemas.microsoft.com/office/powerpoint/2010/main" val="1319753206"/>
      </p:ext>
    </p:extLst>
  </p:cSld>
  <p:clrMapOvr>
    <a:masterClrMapping/>
  </p:clrMapOvr>
  <mc:AlternateContent xmlns:mc="http://schemas.openxmlformats.org/markup-compatibility/2006" xmlns:p14="http://schemas.microsoft.com/office/powerpoint/2010/main">
    <mc:Choice Requires="p14">
      <p:transition spd="slow" p14:dur="2000" advTm="35736"/>
    </mc:Choice>
    <mc:Fallback xmlns="">
      <p:transition spd="slow" advTm="3573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4EBAE0-449A-4303-8EAA-898BDC59C2EC}"/>
              </a:ext>
            </a:extLst>
          </p:cNvPr>
          <p:cNvSpPr>
            <a:spLocks noGrp="1"/>
          </p:cNvSpPr>
          <p:nvPr>
            <p:ph type="title"/>
          </p:nvPr>
        </p:nvSpPr>
        <p:spPr/>
        <p:txBody>
          <a:bodyPr/>
          <a:lstStyle/>
          <a:p>
            <a:r>
              <a:rPr lang="en-US" dirty="0"/>
              <a:t>Results – Overall </a:t>
            </a:r>
          </a:p>
        </p:txBody>
      </p:sp>
      <p:graphicFrame>
        <p:nvGraphicFramePr>
          <p:cNvPr id="11" name="Table 10">
            <a:extLst>
              <a:ext uri="{FF2B5EF4-FFF2-40B4-BE49-F238E27FC236}">
                <a16:creationId xmlns:a16="http://schemas.microsoft.com/office/drawing/2014/main" id="{97C90EDC-5463-468E-801C-AF16AD99E339}"/>
              </a:ext>
            </a:extLst>
          </p:cNvPr>
          <p:cNvGraphicFramePr>
            <a:graphicFrameLocks noGrp="1"/>
          </p:cNvGraphicFramePr>
          <p:nvPr>
            <p:extLst>
              <p:ext uri="{D42A27DB-BD31-4B8C-83A1-F6EECF244321}">
                <p14:modId xmlns:p14="http://schemas.microsoft.com/office/powerpoint/2010/main" val="1327519227"/>
              </p:ext>
            </p:extLst>
          </p:nvPr>
        </p:nvGraphicFramePr>
        <p:xfrm>
          <a:off x="3418449" y="1786598"/>
          <a:ext cx="8314005" cy="3774443"/>
        </p:xfrm>
        <a:graphic>
          <a:graphicData uri="http://schemas.openxmlformats.org/drawingml/2006/table">
            <a:tbl>
              <a:tblPr/>
              <a:tblGrid>
                <a:gridCol w="5510220">
                  <a:extLst>
                    <a:ext uri="{9D8B030D-6E8A-4147-A177-3AD203B41FA5}">
                      <a16:colId xmlns:a16="http://schemas.microsoft.com/office/drawing/2014/main" val="1137326168"/>
                    </a:ext>
                  </a:extLst>
                </a:gridCol>
                <a:gridCol w="934595">
                  <a:extLst>
                    <a:ext uri="{9D8B030D-6E8A-4147-A177-3AD203B41FA5}">
                      <a16:colId xmlns:a16="http://schemas.microsoft.com/office/drawing/2014/main" val="1232468789"/>
                    </a:ext>
                  </a:extLst>
                </a:gridCol>
                <a:gridCol w="934595">
                  <a:extLst>
                    <a:ext uri="{9D8B030D-6E8A-4147-A177-3AD203B41FA5}">
                      <a16:colId xmlns:a16="http://schemas.microsoft.com/office/drawing/2014/main" val="2147566378"/>
                    </a:ext>
                  </a:extLst>
                </a:gridCol>
                <a:gridCol w="934595">
                  <a:extLst>
                    <a:ext uri="{9D8B030D-6E8A-4147-A177-3AD203B41FA5}">
                      <a16:colId xmlns:a16="http://schemas.microsoft.com/office/drawing/2014/main" val="897957211"/>
                    </a:ext>
                  </a:extLst>
                </a:gridCol>
              </a:tblGrid>
              <a:tr h="1182221">
                <a:tc>
                  <a:txBody>
                    <a:bodyPr/>
                    <a:lstStyle/>
                    <a:p>
                      <a:pPr algn="l" fontAlgn="ctr"/>
                      <a:r>
                        <a:rPr lang="en-US" sz="2000" b="1" i="0" u="none" strike="noStrike" dirty="0">
                          <a:solidFill>
                            <a:srgbClr val="000000"/>
                          </a:solidFill>
                          <a:effectLst/>
                          <a:latin typeface="Calibri" panose="020F0502020204030204" pitchFamily="34" charset="0"/>
                        </a:rPr>
                        <a:t>Excluding political polls, what has been your general experience when participating in online surveys? (5 category from Never enjoyable to Always enjoyable)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Calibri" panose="020F0502020204030204" pitchFamily="34" charset="0"/>
                        </a:rPr>
                        <a:t>White,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Calibri" panose="020F0502020204030204" pitchFamily="34" charset="0"/>
                        </a:rPr>
                        <a:t>Black,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Calibri" panose="020F0502020204030204" pitchFamily="34" charset="0"/>
                        </a:rPr>
                        <a:t>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3666675"/>
                  </a:ext>
                </a:extLst>
              </a:tr>
              <a:tr h="366489">
                <a:tc>
                  <a:txBody>
                    <a:bodyPr/>
                    <a:lstStyle/>
                    <a:p>
                      <a:pPr algn="l" fontAlgn="ctr"/>
                      <a:r>
                        <a:rPr lang="en-US" sz="2000" b="1"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2000" b="1"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2000" b="1"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2000" b="1"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4149724437"/>
                  </a:ext>
                </a:extLst>
              </a:tr>
              <a:tr h="906370">
                <a:tc>
                  <a:txBody>
                    <a:bodyPr/>
                    <a:lstStyle/>
                    <a:p>
                      <a:pPr algn="l" fontAlgn="ctr"/>
                      <a:r>
                        <a:rPr lang="en-US" sz="2000" b="1" i="0" u="none" strike="noStrike">
                          <a:solidFill>
                            <a:srgbClr val="000000"/>
                          </a:solidFill>
                          <a:effectLst/>
                          <a:latin typeface="Calibri" panose="020F0502020204030204" pitchFamily="34" charset="0"/>
                        </a:rPr>
                        <a:t>Opt-in non-probability sample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Calibri" panose="020F0502020204030204" pitchFamily="34" charset="0"/>
                        </a:rPr>
                        <a:t>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Calibri" panose="020F0502020204030204" pitchFamily="34" charset="0"/>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Calibri" panose="020F0502020204030204" pitchFamily="34" charset="0"/>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376643"/>
                  </a:ext>
                </a:extLst>
              </a:tr>
              <a:tr h="366489">
                <a:tc>
                  <a:txBody>
                    <a:bodyPr/>
                    <a:lstStyle/>
                    <a:p>
                      <a:pPr algn="l" fontAlgn="ctr"/>
                      <a:r>
                        <a:rPr lang="en-US" sz="2000" b="1"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2000" b="1"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2000" b="1"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2000" b="1"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498720163"/>
                  </a:ext>
                </a:extLst>
              </a:tr>
              <a:tr h="906370">
                <a:tc>
                  <a:txBody>
                    <a:bodyPr/>
                    <a:lstStyle/>
                    <a:p>
                      <a:pPr algn="l" fontAlgn="ctr"/>
                      <a:r>
                        <a:rPr lang="en-US" sz="2000" b="1" i="0" u="none" strike="noStrike">
                          <a:solidFill>
                            <a:srgbClr val="000000"/>
                          </a:solidFill>
                          <a:effectLst/>
                          <a:latin typeface="Calibri" panose="020F0502020204030204" pitchFamily="34" charset="0"/>
                        </a:rPr>
                        <a:t>KP probability sample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Calibri" panose="020F050202020403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7166429"/>
                  </a:ext>
                </a:extLst>
              </a:tr>
            </a:tbl>
          </a:graphicData>
        </a:graphic>
      </p:graphicFrame>
      <p:sp>
        <p:nvSpPr>
          <p:cNvPr id="12" name="TextBox 11">
            <a:extLst>
              <a:ext uri="{FF2B5EF4-FFF2-40B4-BE49-F238E27FC236}">
                <a16:creationId xmlns:a16="http://schemas.microsoft.com/office/drawing/2014/main" id="{4AB65583-49C3-4CC1-ACE6-6DAEA1B39F69}"/>
              </a:ext>
            </a:extLst>
          </p:cNvPr>
          <p:cNvSpPr txBox="1"/>
          <p:nvPr/>
        </p:nvSpPr>
        <p:spPr>
          <a:xfrm>
            <a:off x="459546" y="1786598"/>
            <a:ext cx="2912012" cy="3785652"/>
          </a:xfrm>
          <a:prstGeom prst="rect">
            <a:avLst/>
          </a:prstGeom>
          <a:noFill/>
        </p:spPr>
        <p:txBody>
          <a:bodyPr wrap="square" rtlCol="0">
            <a:spAutoFit/>
          </a:bodyPr>
          <a:lstStyle/>
          <a:p>
            <a:r>
              <a:rPr lang="en-US" sz="2000" b="1" dirty="0">
                <a:solidFill>
                  <a:schemeClr val="accent1">
                    <a:lumMod val="75000"/>
                  </a:schemeClr>
                </a:solidFill>
              </a:rPr>
              <a:t>Finally, we asked a question about the respondents’ enjoyment of taking online surveys. While the opt-in participants who had much higher online survey activity enjoyed surveys more, there were no significant difference between race-ethnicity groups.</a:t>
            </a:r>
            <a:endParaRPr lang="en-US" sz="2000" b="1" dirty="0">
              <a:solidFill>
                <a:schemeClr val="accent1">
                  <a:lumMod val="75000"/>
                </a:schemeClr>
              </a:solidFill>
              <a:highlight>
                <a:srgbClr val="FFFF00"/>
              </a:highlight>
            </a:endParaRPr>
          </a:p>
        </p:txBody>
      </p:sp>
    </p:spTree>
    <p:extLst>
      <p:ext uri="{BB962C8B-B14F-4D97-AF65-F5344CB8AC3E}">
        <p14:creationId xmlns:p14="http://schemas.microsoft.com/office/powerpoint/2010/main" val="10370723"/>
      </p:ext>
    </p:extLst>
  </p:cSld>
  <p:clrMapOvr>
    <a:masterClrMapping/>
  </p:clrMapOvr>
  <mc:AlternateContent xmlns:mc="http://schemas.openxmlformats.org/markup-compatibility/2006" xmlns:p14="http://schemas.microsoft.com/office/powerpoint/2010/main">
    <mc:Choice Requires="p14">
      <p:transition spd="slow" p14:dur="2000" advTm="18909"/>
    </mc:Choice>
    <mc:Fallback xmlns="">
      <p:transition spd="slow" advTm="1890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DA3A-C908-438E-970D-7C17802CAD47}"/>
              </a:ext>
            </a:extLst>
          </p:cNvPr>
          <p:cNvSpPr>
            <a:spLocks noGrp="1"/>
          </p:cNvSpPr>
          <p:nvPr>
            <p:ph type="title"/>
          </p:nvPr>
        </p:nvSpPr>
        <p:spPr>
          <a:xfrm>
            <a:off x="366886" y="3226696"/>
            <a:ext cx="11539460" cy="498598"/>
          </a:xfrm>
        </p:spPr>
        <p:txBody>
          <a:bodyPr/>
          <a:lstStyle/>
          <a:p>
            <a:r>
              <a:rPr lang="en-US" dirty="0"/>
              <a:t>Discussion</a:t>
            </a:r>
          </a:p>
        </p:txBody>
      </p:sp>
    </p:spTree>
    <p:extLst>
      <p:ext uri="{BB962C8B-B14F-4D97-AF65-F5344CB8AC3E}">
        <p14:creationId xmlns:p14="http://schemas.microsoft.com/office/powerpoint/2010/main" val="262525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609600" y="1193800"/>
            <a:ext cx="11176000" cy="5384800"/>
          </a:xfrm>
        </p:spPr>
        <p:txBody>
          <a:bodyPr>
            <a:noAutofit/>
          </a:bodyPr>
          <a:lstStyle/>
          <a:p>
            <a:r>
              <a:rPr lang="en-US" sz="2400" dirty="0"/>
              <a:t>Overall, we found that opt-in non-probability samples participated in online surveys at a much higher rate than the KP probability sample.  However,  we found that Black and Hispanic participants were participating in both sample types at lower rates than White participants.  It is this lower rate of engagement and participation that may reduce the impact of the voices of people of color.</a:t>
            </a:r>
          </a:p>
          <a:p>
            <a:r>
              <a:rPr lang="en-US" sz="2400" dirty="0"/>
              <a:t>Of those who do participate, there are very few differences between the race-ethnicity groups in reasons for participation (reasons), topics of interest, or negative experiences (laments) with surveys. </a:t>
            </a:r>
          </a:p>
          <a:p>
            <a:r>
              <a:rPr lang="en-US" sz="2400" dirty="0"/>
              <a:t>Finally, we did not find significant differences between the race-ethnicity groups in the enjoyment they experienced in taking surveys.</a:t>
            </a:r>
          </a:p>
        </p:txBody>
      </p:sp>
      <p:sp>
        <p:nvSpPr>
          <p:cNvPr id="4" name="Slide Number Placeholder 3"/>
          <p:cNvSpPr>
            <a:spLocks noGrp="1"/>
          </p:cNvSpPr>
          <p:nvPr>
            <p:ph type="sldNum" sz="quarter" idx="12"/>
          </p:nvPr>
        </p:nvSpPr>
        <p:spPr>
          <a:xfrm>
            <a:off x="6553200" y="4812506"/>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8D83393-AA37-4B7A-AFC7-B9DF92A84501}" type="slidenum">
              <a:rPr lang="en-US" smtClean="0"/>
              <a:pPr/>
              <a:t>19</a:t>
            </a:fld>
            <a:endParaRPr lang="en-US"/>
          </a:p>
        </p:txBody>
      </p:sp>
    </p:spTree>
    <p:extLst>
      <p:ext uri="{BB962C8B-B14F-4D97-AF65-F5344CB8AC3E}">
        <p14:creationId xmlns:p14="http://schemas.microsoft.com/office/powerpoint/2010/main" val="2853988328"/>
      </p:ext>
    </p:extLst>
  </p:cSld>
  <p:clrMapOvr>
    <a:masterClrMapping/>
  </p:clrMapOvr>
  <mc:AlternateContent xmlns:mc="http://schemas.openxmlformats.org/markup-compatibility/2006" xmlns:p14="http://schemas.microsoft.com/office/powerpoint/2010/main">
    <mc:Choice Requires="p14">
      <p:transition spd="slow" p14:dur="2000" advTm="48387"/>
    </mc:Choice>
    <mc:Fallback xmlns="">
      <p:transition spd="slow" advTm="4838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Study</a:t>
            </a:r>
          </a:p>
        </p:txBody>
      </p:sp>
      <p:sp>
        <p:nvSpPr>
          <p:cNvPr id="3" name="Content Placeholder 2"/>
          <p:cNvSpPr>
            <a:spLocks noGrp="1"/>
          </p:cNvSpPr>
          <p:nvPr>
            <p:ph idx="1"/>
          </p:nvPr>
        </p:nvSpPr>
        <p:spPr/>
        <p:txBody>
          <a:bodyPr>
            <a:noAutofit/>
          </a:bodyPr>
          <a:lstStyle/>
          <a:p>
            <a:r>
              <a:rPr lang="en-US" sz="2667" dirty="0"/>
              <a:t>Surveys that seek to reflect the views, attitudes, beliefs and opinions of a wide spectrum of respondents achieve a high degree of representativeness with the broader population, however that population is segmented. </a:t>
            </a:r>
          </a:p>
          <a:p>
            <a:r>
              <a:rPr lang="en-US" sz="2667" dirty="0"/>
              <a:t>Greater representativeness results from including a wide variety of respondents and ensures that bias is minimized. Survey researchers face several challenges in maintaining a representative participant population. </a:t>
            </a:r>
            <a:endParaRPr lang="en-US" b="1" dirty="0"/>
          </a:p>
        </p:txBody>
      </p:sp>
    </p:spTree>
    <p:extLst>
      <p:ext uri="{BB962C8B-B14F-4D97-AF65-F5344CB8AC3E}">
        <p14:creationId xmlns:p14="http://schemas.microsoft.com/office/powerpoint/2010/main" val="1128190370"/>
      </p:ext>
    </p:extLst>
  </p:cSld>
  <p:clrMapOvr>
    <a:masterClrMapping/>
  </p:clrMapOvr>
  <mc:AlternateContent xmlns:mc="http://schemas.openxmlformats.org/markup-compatibility/2006" xmlns:p14="http://schemas.microsoft.com/office/powerpoint/2010/main">
    <mc:Choice Requires="p14">
      <p:transition spd="slow" p14:dur="2000" advTm="33706"/>
    </mc:Choice>
    <mc:Fallback xmlns="">
      <p:transition spd="slow" advTm="3370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a:xfrm>
            <a:off x="609600" y="1295400"/>
            <a:ext cx="11277600" cy="4525963"/>
          </a:xfrm>
        </p:spPr>
        <p:txBody>
          <a:bodyPr>
            <a:noAutofit/>
          </a:bodyPr>
          <a:lstStyle/>
          <a:p>
            <a:r>
              <a:rPr lang="en-US" sz="2400" dirty="0"/>
              <a:t>In spite of the great similarities in survey experience of participants from the different race-ethnicity groups, we should note that in our experience in recruitment, people of color tend to be harder to recruit, harder to motivate to take a survey, and higher rates of attrition for both probability and non-probability samples.  In order to better represent people of color, we believe we need to redouble our efforts to better understand the entire survey and panel engagement experience for people of color in order to ensure that these key groups bring their voices to the table.</a:t>
            </a:r>
          </a:p>
          <a:p>
            <a:endParaRPr lang="en-US" sz="2400" dirty="0"/>
          </a:p>
          <a:p>
            <a:r>
              <a:rPr lang="en-US" sz="2400" dirty="0"/>
              <a:t>Further research exploring how these variables predict survey participation using regression models.</a:t>
            </a:r>
          </a:p>
        </p:txBody>
      </p:sp>
    </p:spTree>
    <p:extLst>
      <p:ext uri="{BB962C8B-B14F-4D97-AF65-F5344CB8AC3E}">
        <p14:creationId xmlns:p14="http://schemas.microsoft.com/office/powerpoint/2010/main" val="1808145439"/>
      </p:ext>
    </p:extLst>
  </p:cSld>
  <p:clrMapOvr>
    <a:masterClrMapping/>
  </p:clrMapOvr>
  <mc:AlternateContent xmlns:mc="http://schemas.openxmlformats.org/markup-compatibility/2006" xmlns:p14="http://schemas.microsoft.com/office/powerpoint/2010/main">
    <mc:Choice Requires="p14">
      <p:transition spd="slow" p14:dur="2000" advTm="43594"/>
    </mc:Choice>
    <mc:Fallback xmlns="">
      <p:transition spd="slow" advTm="4359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E9CE48-7B54-4846-9D90-DEF1C698A001}"/>
              </a:ext>
            </a:extLst>
          </p:cNvPr>
          <p:cNvSpPr txBox="1"/>
          <p:nvPr/>
        </p:nvSpPr>
        <p:spPr>
          <a:xfrm>
            <a:off x="2725102" y="3309575"/>
            <a:ext cx="5494886" cy="954107"/>
          </a:xfrm>
          <a:prstGeom prst="rect">
            <a:avLst/>
          </a:prstGeom>
          <a:noFill/>
        </p:spPr>
        <p:txBody>
          <a:bodyPr wrap="square" rtlCol="0">
            <a:spAutoFit/>
          </a:bodyPr>
          <a:lstStyle/>
          <a:p>
            <a:pPr algn="ctr"/>
            <a:r>
              <a:rPr lang="en-US" sz="2800" b="1" dirty="0">
                <a:solidFill>
                  <a:schemeClr val="bg1"/>
                </a:solidFill>
              </a:rPr>
              <a:t>Mina Muller</a:t>
            </a:r>
          </a:p>
          <a:p>
            <a:pPr algn="ctr"/>
            <a:r>
              <a:rPr lang="en-US" sz="2800" b="1" dirty="0">
                <a:solidFill>
                  <a:schemeClr val="bg1"/>
                </a:solidFill>
              </a:rPr>
              <a:t>Director at Ipsos Public Affairs </a:t>
            </a:r>
          </a:p>
        </p:txBody>
      </p:sp>
      <p:sp>
        <p:nvSpPr>
          <p:cNvPr id="4" name="TextBox 3">
            <a:extLst>
              <a:ext uri="{FF2B5EF4-FFF2-40B4-BE49-F238E27FC236}">
                <a16:creationId xmlns:a16="http://schemas.microsoft.com/office/drawing/2014/main" id="{C88A1013-50C9-4AB1-BF99-D56292251922}"/>
              </a:ext>
            </a:extLst>
          </p:cNvPr>
          <p:cNvSpPr txBox="1"/>
          <p:nvPr/>
        </p:nvSpPr>
        <p:spPr>
          <a:xfrm>
            <a:off x="2748317" y="4406002"/>
            <a:ext cx="5494886" cy="523220"/>
          </a:xfrm>
          <a:prstGeom prst="rect">
            <a:avLst/>
          </a:prstGeom>
          <a:noFill/>
        </p:spPr>
        <p:txBody>
          <a:bodyPr wrap="square" rtlCol="0">
            <a:spAutoFit/>
          </a:bodyPr>
          <a:lstStyle/>
          <a:p>
            <a:pPr algn="ctr"/>
            <a:r>
              <a:rPr lang="en-US" sz="2800" dirty="0">
                <a:solidFill>
                  <a:schemeClr val="bg1"/>
                </a:solidFill>
              </a:rPr>
              <a:t>Mina.Muller@Ipsos.com</a:t>
            </a:r>
          </a:p>
        </p:txBody>
      </p:sp>
      <p:sp>
        <p:nvSpPr>
          <p:cNvPr id="5" name="TextBox 4">
            <a:extLst>
              <a:ext uri="{FF2B5EF4-FFF2-40B4-BE49-F238E27FC236}">
                <a16:creationId xmlns:a16="http://schemas.microsoft.com/office/drawing/2014/main" id="{DF164F29-0D59-4E5B-934C-4DD44A668F74}"/>
              </a:ext>
            </a:extLst>
          </p:cNvPr>
          <p:cNvSpPr txBox="1"/>
          <p:nvPr/>
        </p:nvSpPr>
        <p:spPr>
          <a:xfrm>
            <a:off x="0" y="2520924"/>
            <a:ext cx="10945091" cy="646331"/>
          </a:xfrm>
          <a:prstGeom prst="rect">
            <a:avLst/>
          </a:prstGeom>
          <a:noFill/>
        </p:spPr>
        <p:txBody>
          <a:bodyPr wrap="square" rtlCol="0">
            <a:spAutoFit/>
          </a:bodyPr>
          <a:lstStyle/>
          <a:p>
            <a:pPr algn="ctr"/>
            <a:r>
              <a:rPr lang="en-US" sz="3600" b="1" dirty="0">
                <a:solidFill>
                  <a:schemeClr val="bg1"/>
                </a:solidFill>
              </a:rPr>
              <a:t>Thank you!</a:t>
            </a:r>
          </a:p>
        </p:txBody>
      </p:sp>
      <p:pic>
        <p:nvPicPr>
          <p:cNvPr id="6" name="Image 1" descr="Game Changers | Ipsos">
            <a:extLst>
              <a:ext uri="{FF2B5EF4-FFF2-40B4-BE49-F238E27FC236}">
                <a16:creationId xmlns:a16="http://schemas.microsoft.com/office/drawing/2014/main" id="{671CE40C-81FB-4C73-A7C5-335B493435D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39510" y="5500140"/>
            <a:ext cx="3512500" cy="5232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1449225646"/>
      </p:ext>
    </p:extLst>
  </p:cSld>
  <p:clrMapOvr>
    <a:masterClrMapping/>
  </p:clrMapOvr>
  <mc:AlternateContent xmlns:mc="http://schemas.openxmlformats.org/markup-compatibility/2006" xmlns:p14="http://schemas.microsoft.com/office/powerpoint/2010/main">
    <mc:Choice Requires="p14">
      <p:transition spd="slow" p14:dur="2000" advTm="4811"/>
    </mc:Choice>
    <mc:Fallback xmlns="">
      <p:transition spd="slow" advTm="481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Study</a:t>
            </a:r>
          </a:p>
        </p:txBody>
      </p:sp>
      <p:sp>
        <p:nvSpPr>
          <p:cNvPr id="3" name="Content Placeholder 2"/>
          <p:cNvSpPr>
            <a:spLocks noGrp="1"/>
          </p:cNvSpPr>
          <p:nvPr>
            <p:ph idx="1"/>
          </p:nvPr>
        </p:nvSpPr>
        <p:spPr/>
        <p:txBody>
          <a:bodyPr>
            <a:noAutofit/>
          </a:bodyPr>
          <a:lstStyle/>
          <a:p>
            <a:r>
              <a:rPr lang="en-US" dirty="0"/>
              <a:t>The potential difficulty of recruiting and retaining participants from racial and ethnic groups that tend to be underrepresented is recognized by researchers. </a:t>
            </a:r>
          </a:p>
          <a:p>
            <a:r>
              <a:rPr lang="en-US" dirty="0"/>
              <a:t>For instance, according to the National Science Foundation</a:t>
            </a:r>
            <a:r>
              <a:rPr lang="en-US" baseline="30000" dirty="0"/>
              <a:t>1</a:t>
            </a:r>
            <a:r>
              <a:rPr lang="en-US" dirty="0"/>
              <a:t> in health-related research the African Americans, Hispanic people, Indigenous People and Pacific Islanders tend to be underrepresented</a:t>
            </a:r>
            <a:r>
              <a:rPr lang="en-US" baseline="30000" dirty="0"/>
              <a:t>2</a:t>
            </a:r>
            <a:r>
              <a:rPr lang="en-US" dirty="0"/>
              <a:t>. </a:t>
            </a:r>
          </a:p>
          <a:p>
            <a:r>
              <a:rPr lang="en-US" dirty="0"/>
              <a:t>This pattern is repeated in market research and social research as well as in political polling. </a:t>
            </a:r>
          </a:p>
          <a:p>
            <a:r>
              <a:rPr lang="en-US" sz="1800" baseline="30000" dirty="0"/>
              <a:t>1</a:t>
            </a:r>
            <a:r>
              <a:rPr lang="en-US" sz="1800" baseline="-25000" dirty="0"/>
              <a:t>https://www.nsf.gov/statistics/showpub.cfm?TopID=2&amp;SubID=27</a:t>
            </a:r>
          </a:p>
          <a:p>
            <a:r>
              <a:rPr lang="en-US" sz="1800" baseline="30000" dirty="0"/>
              <a:t>2 </a:t>
            </a:r>
            <a:r>
              <a:rPr lang="en-US" sz="1800" baseline="-25000" dirty="0"/>
              <a:t>https://extramural-diversity.nih.gov/diversity-matters/underrepresented-groups</a:t>
            </a:r>
          </a:p>
        </p:txBody>
      </p:sp>
      <p:sp>
        <p:nvSpPr>
          <p:cNvPr id="4" name="Slide Number Placeholder 3"/>
          <p:cNvSpPr>
            <a:spLocks noGrp="1"/>
          </p:cNvSpPr>
          <p:nvPr>
            <p:ph type="sldNum" sz="quarter" idx="12"/>
          </p:nvPr>
        </p:nvSpPr>
        <p:spPr>
          <a:xfrm>
            <a:off x="6553200" y="4812506"/>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1253765"/>
      </p:ext>
    </p:extLst>
  </p:cSld>
  <p:clrMapOvr>
    <a:masterClrMapping/>
  </p:clrMapOvr>
  <mc:AlternateContent xmlns:mc="http://schemas.openxmlformats.org/markup-compatibility/2006" xmlns:p14="http://schemas.microsoft.com/office/powerpoint/2010/main">
    <mc:Choice Requires="p14">
      <p:transition spd="slow" p14:dur="2000" advTm="27774"/>
    </mc:Choice>
    <mc:Fallback xmlns="">
      <p:transition spd="slow" advTm="2777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Study</a:t>
            </a:r>
          </a:p>
        </p:txBody>
      </p:sp>
      <p:sp>
        <p:nvSpPr>
          <p:cNvPr id="3" name="Content Placeholder 2"/>
          <p:cNvSpPr>
            <a:spLocks noGrp="1"/>
          </p:cNvSpPr>
          <p:nvPr>
            <p:ph idx="1"/>
          </p:nvPr>
        </p:nvSpPr>
        <p:spPr/>
        <p:txBody>
          <a:bodyPr>
            <a:noAutofit/>
          </a:bodyPr>
          <a:lstStyle/>
          <a:p>
            <a:r>
              <a:rPr lang="en-US" dirty="0"/>
              <a:t>There are a few areas in particular that can be examined to determine any differential impact on engagement and survey participation.  Some predictors of future participation include:</a:t>
            </a:r>
          </a:p>
          <a:p>
            <a:pPr marL="1371600" lvl="1" indent="-457200"/>
            <a:r>
              <a:rPr lang="en-US" sz="2800" dirty="0"/>
              <a:t>Reasons for participating</a:t>
            </a:r>
          </a:p>
          <a:p>
            <a:pPr marL="1371600" lvl="1" indent="-457200"/>
            <a:r>
              <a:rPr lang="en-US" sz="2800" dirty="0"/>
              <a:t>Survey topics</a:t>
            </a:r>
          </a:p>
          <a:p>
            <a:pPr marL="1371600" lvl="1" indent="-457200"/>
            <a:r>
              <a:rPr lang="en-US" sz="2800" dirty="0"/>
              <a:t>Negative prior experiences with surveys</a:t>
            </a:r>
          </a:p>
          <a:p>
            <a:pPr marL="1371600" lvl="1" indent="-457200"/>
            <a:r>
              <a:rPr lang="en-US" sz="2800" dirty="0"/>
              <a:t>Overall survey enjoyment</a:t>
            </a:r>
          </a:p>
          <a:p>
            <a:endParaRPr lang="en-US" dirty="0"/>
          </a:p>
        </p:txBody>
      </p:sp>
    </p:spTree>
    <p:extLst>
      <p:ext uri="{BB962C8B-B14F-4D97-AF65-F5344CB8AC3E}">
        <p14:creationId xmlns:p14="http://schemas.microsoft.com/office/powerpoint/2010/main" val="3173138599"/>
      </p:ext>
    </p:extLst>
  </p:cSld>
  <p:clrMapOvr>
    <a:masterClrMapping/>
  </p:clrMapOvr>
  <mc:AlternateContent xmlns:mc="http://schemas.openxmlformats.org/markup-compatibility/2006" xmlns:p14="http://schemas.microsoft.com/office/powerpoint/2010/main">
    <mc:Choice Requires="p14">
      <p:transition spd="slow" p14:dur="2000" advTm="17384"/>
    </mc:Choice>
    <mc:Fallback xmlns="">
      <p:transition spd="slow" advTm="1738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Study</a:t>
            </a:r>
          </a:p>
        </p:txBody>
      </p:sp>
      <p:sp>
        <p:nvSpPr>
          <p:cNvPr id="3" name="Content Placeholder 2"/>
          <p:cNvSpPr>
            <a:spLocks noGrp="1"/>
          </p:cNvSpPr>
          <p:nvPr>
            <p:ph idx="1"/>
          </p:nvPr>
        </p:nvSpPr>
        <p:spPr/>
        <p:txBody>
          <a:bodyPr>
            <a:noAutofit/>
          </a:bodyPr>
          <a:lstStyle/>
          <a:p>
            <a:r>
              <a:rPr lang="en-US" dirty="0"/>
              <a:t>Political polls may seem topical and highly relevant to every citizen in a specific population to the commissioners and designers but may be dismissed by respondents in environments of low trust or exhaustion.</a:t>
            </a:r>
          </a:p>
          <a:p>
            <a:r>
              <a:rPr lang="en-US" dirty="0"/>
              <a:t>Individuals who no longer ascribe legitimacy to the political process or to the choices presented in any given election may become disengaged from political issues.  Similar processes may occur for health-related topics or to marketing research. </a:t>
            </a:r>
          </a:p>
        </p:txBody>
      </p:sp>
    </p:spTree>
    <p:extLst>
      <p:ext uri="{BB962C8B-B14F-4D97-AF65-F5344CB8AC3E}">
        <p14:creationId xmlns:p14="http://schemas.microsoft.com/office/powerpoint/2010/main" val="3412576364"/>
      </p:ext>
    </p:extLst>
  </p:cSld>
  <p:clrMapOvr>
    <a:masterClrMapping/>
  </p:clrMapOvr>
  <mc:AlternateContent xmlns:mc="http://schemas.openxmlformats.org/markup-compatibility/2006" xmlns:p14="http://schemas.microsoft.com/office/powerpoint/2010/main">
    <mc:Choice Requires="p14">
      <p:transition spd="slow" p14:dur="2000" advTm="32909"/>
    </mc:Choice>
    <mc:Fallback xmlns="">
      <p:transition spd="slow" advTm="3290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Study</a:t>
            </a:r>
          </a:p>
        </p:txBody>
      </p:sp>
      <p:sp>
        <p:nvSpPr>
          <p:cNvPr id="3" name="Content Placeholder 2"/>
          <p:cNvSpPr>
            <a:spLocks noGrp="1"/>
          </p:cNvSpPr>
          <p:nvPr>
            <p:ph idx="1"/>
          </p:nvPr>
        </p:nvSpPr>
        <p:spPr/>
        <p:txBody>
          <a:bodyPr>
            <a:noAutofit/>
          </a:bodyPr>
          <a:lstStyle/>
          <a:p>
            <a:r>
              <a:rPr lang="en-US" sz="2400" dirty="0"/>
              <a:t>Our goal in this study is to examine if the survey experience of participants from different race-ethnicity groups differ in ways that could help explain their differential rates of participation and engagement in the survey research process.</a:t>
            </a:r>
          </a:p>
          <a:p>
            <a:r>
              <a:rPr lang="en-US" sz="2400" dirty="0"/>
              <a:t>We present two studies we’ve conducted where we asked about:</a:t>
            </a:r>
          </a:p>
          <a:p>
            <a:pPr marL="1428750" lvl="1" indent="-514350"/>
            <a:r>
              <a:rPr lang="en-US" dirty="0"/>
              <a:t>Online survey experience (number of surveys taken, number of panels joined)</a:t>
            </a:r>
          </a:p>
          <a:p>
            <a:pPr marL="1428750" lvl="1" indent="-514350"/>
            <a:r>
              <a:rPr lang="en-US" dirty="0"/>
              <a:t>Reason for participating in surveys</a:t>
            </a:r>
          </a:p>
          <a:p>
            <a:pPr marL="1428750" lvl="1" indent="-514350"/>
            <a:r>
              <a:rPr lang="en-US" dirty="0"/>
              <a:t>Interest in survey topics</a:t>
            </a:r>
          </a:p>
          <a:p>
            <a:pPr marL="1428750" lvl="1" indent="-514350"/>
            <a:r>
              <a:rPr lang="en-US" dirty="0"/>
              <a:t>Negative experiences with surveys</a:t>
            </a:r>
          </a:p>
          <a:p>
            <a:pPr marL="1428750" lvl="1" indent="-514350"/>
            <a:r>
              <a:rPr lang="en-US" dirty="0"/>
              <a:t>Overall survey enjoyment</a:t>
            </a:r>
          </a:p>
          <a:p>
            <a:endParaRPr lang="en-US" sz="2667" dirty="0"/>
          </a:p>
        </p:txBody>
      </p:sp>
    </p:spTree>
    <p:extLst>
      <p:ext uri="{BB962C8B-B14F-4D97-AF65-F5344CB8AC3E}">
        <p14:creationId xmlns:p14="http://schemas.microsoft.com/office/powerpoint/2010/main" val="2057714093"/>
      </p:ext>
    </p:extLst>
  </p:cSld>
  <p:clrMapOvr>
    <a:masterClrMapping/>
  </p:clrMapOvr>
  <mc:AlternateContent xmlns:mc="http://schemas.openxmlformats.org/markup-compatibility/2006" xmlns:p14="http://schemas.microsoft.com/office/powerpoint/2010/main">
    <mc:Choice Requires="p14">
      <p:transition spd="slow" p14:dur="2000" advTm="29472"/>
    </mc:Choice>
    <mc:Fallback xmlns="">
      <p:transition spd="slow" advTm="2947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DA3A-C908-438E-970D-7C17802CAD47}"/>
              </a:ext>
            </a:extLst>
          </p:cNvPr>
          <p:cNvSpPr>
            <a:spLocks noGrp="1"/>
          </p:cNvSpPr>
          <p:nvPr>
            <p:ph type="title"/>
          </p:nvPr>
        </p:nvSpPr>
        <p:spPr/>
        <p:txBody>
          <a:bodyPr/>
          <a:lstStyle/>
          <a:p>
            <a:r>
              <a:rPr lang="en-US" dirty="0"/>
              <a:t>Method</a:t>
            </a:r>
          </a:p>
        </p:txBody>
      </p:sp>
    </p:spTree>
    <p:extLst>
      <p:ext uri="{BB962C8B-B14F-4D97-AF65-F5344CB8AC3E}">
        <p14:creationId xmlns:p14="http://schemas.microsoft.com/office/powerpoint/2010/main" val="3160747847"/>
      </p:ext>
    </p:extLst>
  </p:cSld>
  <p:clrMapOvr>
    <a:masterClrMapping/>
  </p:clrMapOvr>
  <mc:AlternateContent xmlns:mc="http://schemas.openxmlformats.org/markup-compatibility/2006" xmlns:p14="http://schemas.microsoft.com/office/powerpoint/2010/main">
    <mc:Choice Requires="p14">
      <p:transition spd="slow" p14:dur="2000" advTm="3376"/>
    </mc:Choice>
    <mc:Fallback xmlns="">
      <p:transition spd="slow" advTm="337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2E1539-6C35-4060-A9DE-CD3D39137DAD}"/>
              </a:ext>
            </a:extLst>
          </p:cNvPr>
          <p:cNvSpPr>
            <a:spLocks noGrp="1"/>
          </p:cNvSpPr>
          <p:nvPr>
            <p:ph idx="1"/>
          </p:nvPr>
        </p:nvSpPr>
        <p:spPr/>
        <p:txBody>
          <a:bodyPr/>
          <a:lstStyle/>
          <a:p>
            <a:r>
              <a:rPr lang="en-US" dirty="0"/>
              <a:t>We conducted the web-based study with two different sample sources - opt-in non-probability sample from 17 different providers (ARF FoQ2) and a separate study using the KnowledgePanel, the largest U.S. probability-based sample.</a:t>
            </a:r>
          </a:p>
          <a:p>
            <a:endParaRPr lang="en-US" dirty="0"/>
          </a:p>
          <a:p>
            <a:endParaRPr lang="en-US" dirty="0"/>
          </a:p>
        </p:txBody>
      </p:sp>
      <p:sp>
        <p:nvSpPr>
          <p:cNvPr id="3" name="Title 2">
            <a:extLst>
              <a:ext uri="{FF2B5EF4-FFF2-40B4-BE49-F238E27FC236}">
                <a16:creationId xmlns:a16="http://schemas.microsoft.com/office/drawing/2014/main" id="{E9C3B137-D746-4B91-A2FA-C7B44049C108}"/>
              </a:ext>
            </a:extLst>
          </p:cNvPr>
          <p:cNvSpPr>
            <a:spLocks noGrp="1"/>
          </p:cNvSpPr>
          <p:nvPr>
            <p:ph type="title"/>
          </p:nvPr>
        </p:nvSpPr>
        <p:spPr/>
        <p:txBody>
          <a:bodyPr/>
          <a:lstStyle/>
          <a:p>
            <a:r>
              <a:rPr lang="en-US" dirty="0"/>
              <a:t>Method - Sample</a:t>
            </a:r>
          </a:p>
        </p:txBody>
      </p:sp>
      <p:graphicFrame>
        <p:nvGraphicFramePr>
          <p:cNvPr id="4" name="Table 3">
            <a:extLst>
              <a:ext uri="{FF2B5EF4-FFF2-40B4-BE49-F238E27FC236}">
                <a16:creationId xmlns:a16="http://schemas.microsoft.com/office/drawing/2014/main" id="{2C7B84A8-1958-411F-8D1D-C12AD90205A9}"/>
              </a:ext>
            </a:extLst>
          </p:cNvPr>
          <p:cNvGraphicFramePr>
            <a:graphicFrameLocks noGrp="1"/>
          </p:cNvGraphicFramePr>
          <p:nvPr/>
        </p:nvGraphicFramePr>
        <p:xfrm>
          <a:off x="2475914" y="3024555"/>
          <a:ext cx="7329267" cy="2630658"/>
        </p:xfrm>
        <a:graphic>
          <a:graphicData uri="http://schemas.openxmlformats.org/drawingml/2006/table">
            <a:tbl>
              <a:tblPr/>
              <a:tblGrid>
                <a:gridCol w="2728983">
                  <a:extLst>
                    <a:ext uri="{9D8B030D-6E8A-4147-A177-3AD203B41FA5}">
                      <a16:colId xmlns:a16="http://schemas.microsoft.com/office/drawing/2014/main" val="1591812245"/>
                    </a:ext>
                  </a:extLst>
                </a:gridCol>
                <a:gridCol w="2300142">
                  <a:extLst>
                    <a:ext uri="{9D8B030D-6E8A-4147-A177-3AD203B41FA5}">
                      <a16:colId xmlns:a16="http://schemas.microsoft.com/office/drawing/2014/main" val="3285184305"/>
                    </a:ext>
                  </a:extLst>
                </a:gridCol>
                <a:gridCol w="2300142">
                  <a:extLst>
                    <a:ext uri="{9D8B030D-6E8A-4147-A177-3AD203B41FA5}">
                      <a16:colId xmlns:a16="http://schemas.microsoft.com/office/drawing/2014/main" val="4047974590"/>
                    </a:ext>
                  </a:extLst>
                </a:gridCol>
              </a:tblGrid>
              <a:tr h="419414">
                <a:tc>
                  <a:txBody>
                    <a:bodyPr/>
                    <a:lstStyle/>
                    <a:p>
                      <a:pPr algn="l" fontAlgn="ctr"/>
                      <a:r>
                        <a:rPr lang="en-US" sz="1800" b="1"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Study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Study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6337848"/>
                  </a:ext>
                </a:extLst>
              </a:tr>
              <a:tr h="533588">
                <a:tc>
                  <a:txBody>
                    <a:bodyPr/>
                    <a:lstStyle/>
                    <a:p>
                      <a:pPr algn="l" fontAlgn="ctr"/>
                      <a:r>
                        <a:rPr lang="en-US" sz="1800" b="1" i="0" u="none" strike="noStrike">
                          <a:solidFill>
                            <a:srgbClr val="000000"/>
                          </a:solidFill>
                          <a:effectLst/>
                          <a:latin typeface="Calibri" panose="020F0502020204030204" pitchFamily="34" charset="0"/>
                        </a:rPr>
                        <a:t>Sample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Opt-in, non-probabilty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KP, probability-based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2393840"/>
                  </a:ext>
                </a:extLst>
              </a:tr>
              <a:tr h="419414">
                <a:tc>
                  <a:txBody>
                    <a:bodyPr/>
                    <a:lstStyle/>
                    <a:p>
                      <a:pPr algn="l" fontAlgn="ctr"/>
                      <a:r>
                        <a:rPr lang="en-US" sz="1800" b="1" i="0" u="none" strike="noStrike">
                          <a:solidFill>
                            <a:srgbClr val="000000"/>
                          </a:solidFill>
                          <a:effectLst/>
                          <a:latin typeface="Calibri" panose="020F0502020204030204" pitchFamily="34" charset="0"/>
                        </a:rPr>
                        <a:t>Sample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71,385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2,523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4934264"/>
                  </a:ext>
                </a:extLst>
              </a:tr>
              <a:tr h="419414">
                <a:tc>
                  <a:txBody>
                    <a:bodyPr/>
                    <a:lstStyle/>
                    <a:p>
                      <a:pPr algn="l" fontAlgn="ctr"/>
                      <a:r>
                        <a:rPr lang="en-US" sz="1800" b="1" i="0" u="none" strike="noStrike">
                          <a:solidFill>
                            <a:srgbClr val="000000"/>
                          </a:solidFill>
                          <a:effectLst/>
                          <a:latin typeface="Calibri" panose="020F0502020204030204" pitchFamily="34" charset="0"/>
                        </a:rPr>
                        <a:t>White,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48,404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1842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5509644"/>
                  </a:ext>
                </a:extLst>
              </a:tr>
              <a:tr h="419414">
                <a:tc>
                  <a:txBody>
                    <a:bodyPr/>
                    <a:lstStyle/>
                    <a:p>
                      <a:pPr algn="l" fontAlgn="ctr"/>
                      <a:r>
                        <a:rPr lang="en-US" sz="1800" b="1" i="0" u="none" strike="noStrike">
                          <a:solidFill>
                            <a:srgbClr val="000000"/>
                          </a:solidFill>
                          <a:effectLst/>
                          <a:latin typeface="Calibri" panose="020F0502020204030204" pitchFamily="34" charset="0"/>
                        </a:rPr>
                        <a:t>Black, Non-Hispanic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8,257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123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7992564"/>
                  </a:ext>
                </a:extLst>
              </a:tr>
              <a:tr h="419414">
                <a:tc>
                  <a:txBody>
                    <a:bodyPr/>
                    <a:lstStyle/>
                    <a:p>
                      <a:pPr algn="l" fontAlgn="ctr"/>
                      <a:r>
                        <a:rPr lang="en-US" sz="1800" b="1" i="0" u="none" strike="noStrike">
                          <a:solidFill>
                            <a:srgbClr val="000000"/>
                          </a:solidFill>
                          <a:effectLst/>
                          <a:latin typeface="Calibri" panose="020F0502020204030204" pitchFamily="34" charset="0"/>
                        </a:rPr>
                        <a:t>Hispanic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10,036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Calibri" panose="020F0502020204030204" pitchFamily="34" charset="0"/>
                        </a:rPr>
                        <a:t>504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8552541"/>
                  </a:ext>
                </a:extLst>
              </a:tr>
            </a:tbl>
          </a:graphicData>
        </a:graphic>
      </p:graphicFrame>
      <p:sp>
        <p:nvSpPr>
          <p:cNvPr id="5" name="TextBox 4">
            <a:extLst>
              <a:ext uri="{FF2B5EF4-FFF2-40B4-BE49-F238E27FC236}">
                <a16:creationId xmlns:a16="http://schemas.microsoft.com/office/drawing/2014/main" id="{D6665582-942C-4587-B0FB-93A924106544}"/>
              </a:ext>
            </a:extLst>
          </p:cNvPr>
          <p:cNvSpPr txBox="1"/>
          <p:nvPr/>
        </p:nvSpPr>
        <p:spPr>
          <a:xfrm>
            <a:off x="1478280" y="5907926"/>
            <a:ext cx="9875520" cy="400110"/>
          </a:xfrm>
          <a:prstGeom prst="rect">
            <a:avLst/>
          </a:prstGeom>
          <a:noFill/>
        </p:spPr>
        <p:txBody>
          <a:bodyPr wrap="square" rtlCol="0">
            <a:spAutoFit/>
          </a:bodyPr>
          <a:lstStyle/>
          <a:p>
            <a:r>
              <a:rPr lang="en-US" sz="2000" b="1" dirty="0"/>
              <a:t>Data were weighted to CPS benchmarks for age, sex, education, ethnicity and income.</a:t>
            </a:r>
            <a:endParaRPr lang="en-US" dirty="0"/>
          </a:p>
        </p:txBody>
      </p:sp>
    </p:spTree>
    <p:extLst>
      <p:ext uri="{BB962C8B-B14F-4D97-AF65-F5344CB8AC3E}">
        <p14:creationId xmlns:p14="http://schemas.microsoft.com/office/powerpoint/2010/main" val="4050291947"/>
      </p:ext>
    </p:extLst>
  </p:cSld>
  <p:clrMapOvr>
    <a:masterClrMapping/>
  </p:clrMapOvr>
  <mc:AlternateContent xmlns:mc="http://schemas.openxmlformats.org/markup-compatibility/2006" xmlns:p14="http://schemas.microsoft.com/office/powerpoint/2010/main">
    <mc:Choice Requires="p14">
      <p:transition spd="slow" p14:dur="2000" advTm="33600"/>
    </mc:Choice>
    <mc:Fallback xmlns="">
      <p:transition spd="slow" advTm="33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DA3A-C908-438E-970D-7C17802CAD47}"/>
              </a:ext>
            </a:extLst>
          </p:cNvPr>
          <p:cNvSpPr>
            <a:spLocks noGrp="1"/>
          </p:cNvSpPr>
          <p:nvPr>
            <p:ph type="title"/>
          </p:nvPr>
        </p:nvSpPr>
        <p:spPr>
          <a:xfrm>
            <a:off x="366886" y="3226696"/>
            <a:ext cx="11539460" cy="498598"/>
          </a:xfrm>
        </p:spPr>
        <p:txBody>
          <a:bodyPr/>
          <a:lstStyle/>
          <a:p>
            <a:r>
              <a:rPr lang="en-US" dirty="0"/>
              <a:t>Results</a:t>
            </a:r>
          </a:p>
        </p:txBody>
      </p:sp>
    </p:spTree>
    <p:extLst>
      <p:ext uri="{BB962C8B-B14F-4D97-AF65-F5344CB8AC3E}">
        <p14:creationId xmlns:p14="http://schemas.microsoft.com/office/powerpoint/2010/main" val="2500243558"/>
      </p:ext>
    </p:extLst>
  </p:cSld>
  <p:clrMapOvr>
    <a:masterClrMapping/>
  </p:clrMapOvr>
  <mc:AlternateContent xmlns:mc="http://schemas.openxmlformats.org/markup-compatibility/2006" xmlns:p14="http://schemas.microsoft.com/office/powerpoint/2010/main">
    <mc:Choice Requires="p14">
      <p:transition spd="slow" p14:dur="2000" advTm="3400"/>
    </mc:Choice>
    <mc:Fallback xmlns="">
      <p:transition spd="slow" advTm="34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6886</TotalTime>
  <Words>2142</Words>
  <Application>Microsoft Office PowerPoint</Application>
  <PresentationFormat>Widescreen</PresentationFormat>
  <Paragraphs>432</Paragraphs>
  <Slides>21</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Hard to Get: Understanding Why People Take Our Surveys</vt:lpstr>
      <vt:lpstr>Current Study</vt:lpstr>
      <vt:lpstr>Current Study</vt:lpstr>
      <vt:lpstr>Current Study</vt:lpstr>
      <vt:lpstr>Current Study</vt:lpstr>
      <vt:lpstr>Current Study</vt:lpstr>
      <vt:lpstr>Method</vt:lpstr>
      <vt:lpstr>Method - Sample</vt:lpstr>
      <vt:lpstr>Results</vt:lpstr>
      <vt:lpstr>Results – Online Activity by Sample Type &amp; Ethnicity</vt:lpstr>
      <vt:lpstr>Results – Survey Motivation – Opt-in</vt:lpstr>
      <vt:lpstr>Results – Survey Motivation - KP</vt:lpstr>
      <vt:lpstr>Results – Topic Interest – Opt-in</vt:lpstr>
      <vt:lpstr>Results – Topic Interest - KP</vt:lpstr>
      <vt:lpstr>Results – Survey Laments – Opt-in</vt:lpstr>
      <vt:lpstr>Results – Survey Laments - KP</vt:lpstr>
      <vt:lpstr>Results – Overall </vt:lpstr>
      <vt:lpstr>Discussion</vt:lpstr>
      <vt:lpstr>Summary</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 K. Thomas</dc:creator>
  <cp:lastModifiedBy>Mina Muller</cp:lastModifiedBy>
  <cp:revision>199</cp:revision>
  <dcterms:created xsi:type="dcterms:W3CDTF">2019-01-28T19:40:27Z</dcterms:created>
  <dcterms:modified xsi:type="dcterms:W3CDTF">2021-10-28T02:36:50Z</dcterms:modified>
</cp:coreProperties>
</file>