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88825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bcwYwkqz97jGkSaVWxTocl0B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734AF-3AA9-44B3-B071-094BB99D295E}">
  <a:tblStyle styleId="{26E734AF-3AA9-44B3-B071-094BB99D295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3" name="Google Shape;21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18a8dc7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f18a8dc7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59" name="Google Shape;259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6ce718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f6ce718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gf6ce7182e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05" name="Google Shape;105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6ce7182e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f6ce7182e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f6ce7182ea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8" name="Google Shape;13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5" name="Google Shape;15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570377" y="530100"/>
            <a:ext cx="7021712" cy="1731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1"/>
          </p:nvPr>
        </p:nvSpPr>
        <p:spPr>
          <a:xfrm>
            <a:off x="570377" y="2479364"/>
            <a:ext cx="7021711" cy="97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570377" y="612464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000"/>
              <a:buFont typeface="Helvetica Neue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765492" y="273053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609443" y="1435103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000"/>
              <a:buFont typeface="Helvetica Neue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 rot="5400000">
            <a:off x="3942642" y="-2319220"/>
            <a:ext cx="4262712" cy="1157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 rot="5400000">
            <a:off x="7282379" y="1829161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 rot="5400000">
            <a:off x="1695833" y="-811752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85" cy="426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4000"/>
              <a:buFont typeface="Helvetica Neue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609441" y="1600203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6195986" y="1600203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3600"/>
              <a:buFont typeface="Helvetica Neu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3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4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-1" y="6049342"/>
            <a:ext cx="12207300" cy="808800"/>
          </a:xfrm>
          <a:prstGeom prst="rect">
            <a:avLst/>
          </a:prstGeom>
          <a:solidFill>
            <a:srgbClr val="041E42"/>
          </a:solidFill>
          <a:ln w="9525" cap="flat" cmpd="sng">
            <a:solidFill>
              <a:srgbClr val="00387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85" cy="426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570377" y="6070858"/>
            <a:ext cx="5239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795880" y="6371258"/>
            <a:ext cx="3067561" cy="2238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/>
          <p:nvPr/>
        </p:nvSpPr>
        <p:spPr>
          <a:xfrm>
            <a:off x="-1" y="5956645"/>
            <a:ext cx="12188826" cy="92697"/>
          </a:xfrm>
          <a:prstGeom prst="rect">
            <a:avLst/>
          </a:prstGeom>
          <a:solidFill>
            <a:srgbClr val="BBBCBC"/>
          </a:solidFill>
          <a:ln>
            <a:noFill/>
          </a:ln>
          <a:effectLst>
            <a:outerShdw blurRad="40000" dist="23000" dir="5400000" rotWithShape="0">
              <a:srgbClr val="000000">
                <a:alpha val="3333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anie.straus@georgetown.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835363" y="861429"/>
            <a:ext cx="10413662" cy="130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000">
                <a:solidFill>
                  <a:srgbClr val="00387C"/>
                </a:solidFill>
                <a:latin typeface="Arial"/>
                <a:ea typeface="Arial"/>
                <a:cs typeface="Arial"/>
                <a:sym typeface="Arial"/>
              </a:rPr>
              <a:t>Sharing Sensitive Department of Education Data Across Organizational Boundaries Using Secure Multiparty Computation</a:t>
            </a:r>
            <a:br>
              <a:rPr lang="en-US" sz="3000">
                <a:solidFill>
                  <a:srgbClr val="00387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3670694" y="2830737"/>
            <a:ext cx="4743000" cy="1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en-US" sz="2040">
                <a:solidFill>
                  <a:srgbClr val="00387C"/>
                </a:solidFill>
                <a:latin typeface="Arial"/>
                <a:ea typeface="Arial"/>
                <a:cs typeface="Arial"/>
                <a:sym typeface="Arial"/>
              </a:rPr>
              <a:t>NCES Project Report</a:t>
            </a:r>
            <a:endParaRPr sz="2040">
              <a:solidFill>
                <a:srgbClr val="00387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>
              <a:solidFill>
                <a:srgbClr val="00387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>
              <a:solidFill>
                <a:srgbClr val="00387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None/>
            </a:pPr>
            <a:endParaRPr sz="2040">
              <a:solidFill>
                <a:srgbClr val="0038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https://lh6.googleusercontent.com/RkMKhNRh04X5giU_quZuTdc4Nkl2w88i3QhSzgN_j5B2MplZ8WcuJ5NXttNvY6x0jHTTi72mIR_qz8xXbjgD82-IEv4yIhbhhyfNMgKOjTO_rw-6FrWgbF3_rE-sc3wOz2O17CM9YCA"/>
          <p:cNvPicPr preferRelativeResize="0"/>
          <p:nvPr/>
        </p:nvPicPr>
        <p:blipFill rotWithShape="1">
          <a:blip r:embed="rId5">
            <a:alphaModFix/>
          </a:blip>
          <a:srcRect l="15947" t="11230" r="17381" b="9903"/>
          <a:stretch/>
        </p:blipFill>
        <p:spPr>
          <a:xfrm>
            <a:off x="161150" y="3849800"/>
            <a:ext cx="2363600" cy="19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8262" y="4498121"/>
            <a:ext cx="31908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sldNum" idx="12"/>
          </p:nvPr>
        </p:nvSpPr>
        <p:spPr>
          <a:xfrm>
            <a:off x="570377" y="6124648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2549025" y="3440950"/>
            <a:ext cx="70908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Stephanie Straus, M.Ed., Georgetown University, Massive Data Institute</a:t>
            </a:r>
            <a:endParaRPr sz="16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David Archer, Ph.D., Galois, Inc.</a:t>
            </a:r>
            <a:endParaRPr sz="16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Amy O’Hara, Ph.D., Georgetown University, Massive Data Institute</a:t>
            </a:r>
            <a:endParaRPr sz="16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Rawane Issa, M.S., Galois, Inc.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</a:pPr>
            <a:r>
              <a:rPr lang="en-US"/>
              <a:t>Demonstration Details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85" cy="450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NCES Fellow Designation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Access to ED infrastructure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Uploaded 2 separate datasets, one per server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Simple command line interface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“party” learns the other’s input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Aggregate results only revealed by SMC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18a8dc7e3_0_0"/>
          <p:cNvSpPr txBox="1">
            <a:spLocks noGrp="1"/>
          </p:cNvSpPr>
          <p:nvPr>
            <p:ph type="title"/>
          </p:nvPr>
        </p:nvSpPr>
        <p:spPr>
          <a:xfrm>
            <a:off x="636248" y="2395652"/>
            <a:ext cx="40623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ct val="55553"/>
              <a:buNone/>
            </a:pPr>
            <a:r>
              <a:rPr lang="en-US"/>
              <a:t>NPSAS:16</a:t>
            </a:r>
            <a:br>
              <a:rPr lang="en-US"/>
            </a:br>
            <a:r>
              <a:rPr lang="en-US"/>
              <a:t>Table 6 - Excerpt</a:t>
            </a:r>
            <a:endParaRPr/>
          </a:p>
        </p:txBody>
      </p:sp>
      <p:sp>
        <p:nvSpPr>
          <p:cNvPr id="226" name="Google Shape;226;gf18a8dc7e3_0_0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27" name="Google Shape;227;gf18a8dc7e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f18a8dc7e3_0_0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f18a8dc7e3_0_0" descr="https://lh4.googleusercontent.com/r1-7Jiz2E2sCqEkiC13ajxRTUkCC8y_3koRpHDLTY9WH_qcSnE7otfxTrjEcwrJe8_9YaKP7sBivKwamESLJbeISdsxxH4PNEIgMCRbeAwrDSbOUb93cbJTuaDEq9-icx-z-jfoRdb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5221" y="0"/>
            <a:ext cx="6819945" cy="593158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f18a8dc7e3_0_0"/>
          <p:cNvSpPr/>
          <p:nvPr/>
        </p:nvSpPr>
        <p:spPr>
          <a:xfrm>
            <a:off x="8018584" y="576775"/>
            <a:ext cx="675300" cy="50361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f18a8dc7e3_0_0"/>
          <p:cNvSpPr/>
          <p:nvPr/>
        </p:nvSpPr>
        <p:spPr>
          <a:xfrm>
            <a:off x="9583044" y="576774"/>
            <a:ext cx="1969500" cy="50361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f18a8dc7e3_0_0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</a:pPr>
            <a:r>
              <a:rPr lang="en-US"/>
              <a:t>Sample Results, Showing Output, Runtime, Data Sizes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26"/>
          <p:cNvGraphicFramePr/>
          <p:nvPr/>
        </p:nvGraphicFramePr>
        <p:xfrm>
          <a:off x="958587" y="1220735"/>
          <a:ext cx="10904875" cy="4331775"/>
        </p:xfrm>
        <a:graphic>
          <a:graphicData uri="http://schemas.openxmlformats.org/drawingml/2006/table">
            <a:tbl>
              <a:tblPr>
                <a:noFill/>
                <a:tableStyleId>{26E734AF-3AA9-44B3-B071-094BB99D295E}</a:tableStyleId>
              </a:tblPr>
              <a:tblGrid>
                <a:gridCol w="37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87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Unsubsidized Federal Direct Loans Awarded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Ground Truth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Results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sng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Loans ($)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sng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Loans ($)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sng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 (s)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sng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Records Merged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278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34040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Public: Less-than-2-year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Public: 2-year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Public: 4-year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8070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Non-doctorate-granting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Primarily subbaccalaureate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Primarily baccalaureate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Doctorate-granting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5740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Private nonprofit: Less-than-4-yr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Private nonprofit: 4-year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Non-doctorate-granting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3090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Doctorate-granting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2720</a:t>
                      </a:r>
                      <a:endParaRPr sz="1400" u="none" strike="noStrike" cap="none"/>
                    </a:p>
                  </a:txBody>
                  <a:tcPr marL="28575" marR="2857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85" cy="4262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349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224"/>
              <a:buChar char="•"/>
            </a:pPr>
            <a:r>
              <a:rPr lang="en-US"/>
              <a:t>Successful interagency data sharing</a:t>
            </a:r>
            <a:endParaRPr sz="2800"/>
          </a:p>
          <a:p>
            <a:pPr marL="914400" lvl="1" indent="-3521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Char char="–"/>
            </a:pPr>
            <a:r>
              <a:rPr lang="en-US"/>
              <a:t>Privacy-preserving </a:t>
            </a:r>
            <a:endParaRPr/>
          </a:p>
          <a:p>
            <a:pPr marL="914400" lvl="1" indent="-3521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Char char="–"/>
            </a:pPr>
            <a:r>
              <a:rPr lang="en-US"/>
              <a:t>Accurate </a:t>
            </a:r>
            <a:endParaRPr/>
          </a:p>
          <a:p>
            <a:pPr marL="914400" lvl="1" indent="-3521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Char char="–"/>
            </a:pPr>
            <a:r>
              <a:rPr lang="en-US"/>
              <a:t>Efficient computation and network costs</a:t>
            </a:r>
            <a:endParaRPr/>
          </a:p>
          <a:p>
            <a:pPr marL="914400" lvl="1" indent="-3521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Char char="–"/>
            </a:pPr>
            <a:r>
              <a:rPr lang="en-US"/>
              <a:t>Cost-effective  </a:t>
            </a:r>
            <a:endParaRPr/>
          </a:p>
          <a:p>
            <a:pPr marL="914400" lvl="1" indent="-3521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Char char="–"/>
            </a:pPr>
            <a:r>
              <a:rPr lang="en-US"/>
              <a:t>Easy to use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946"/>
              <a:buNone/>
            </a:pP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7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6ce7182ea_0_0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Where To Go From Here?</a:t>
            </a:r>
            <a:endParaRPr/>
          </a:p>
        </p:txBody>
      </p:sp>
      <p:sp>
        <p:nvSpPr>
          <p:cNvPr id="273" name="Google Shape;273;gf6ce7182ea_0_0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00" cy="4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21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Char char="•"/>
            </a:pPr>
            <a:r>
              <a:rPr lang="en-US"/>
              <a:t>First-of-its-kind demonstration </a:t>
            </a:r>
            <a:endParaRPr/>
          </a:p>
          <a:p>
            <a:pPr marL="457200" lvl="0" indent="-3521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Char char="•"/>
            </a:pPr>
            <a:r>
              <a:rPr lang="en-US"/>
              <a:t>Some challenges remain:</a:t>
            </a:r>
            <a:endParaRPr/>
          </a:p>
          <a:p>
            <a:pPr marL="914400" lvl="1" indent="-3521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Char char="–"/>
            </a:pPr>
            <a:r>
              <a:rPr lang="en-US"/>
              <a:t>Legal issues</a:t>
            </a:r>
            <a:endParaRPr/>
          </a:p>
          <a:p>
            <a:pPr marL="914400" lvl="1" indent="-3521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46"/>
              <a:buChar char="–"/>
            </a:pPr>
            <a:r>
              <a:rPr lang="en-US"/>
              <a:t>IT/Technical issues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Regulatory issues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Routine use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demonstration projects</a:t>
            </a:r>
            <a:endParaRPr/>
          </a:p>
        </p:txBody>
      </p:sp>
      <p:sp>
        <p:nvSpPr>
          <p:cNvPr id="274" name="Google Shape;274;gf6ce7182ea_0_0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5" name="Google Shape;275;gf6ce7182ea_0_0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6" name="Google Shape;276;gf6ce7182e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200" y="6168750"/>
            <a:ext cx="33546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f6ce7182ea_0_0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/>
          <p:nvPr/>
        </p:nvSpPr>
        <p:spPr>
          <a:xfrm>
            <a:off x="0" y="0"/>
            <a:ext cx="12199320" cy="6858000"/>
          </a:xfrm>
          <a:prstGeom prst="rect">
            <a:avLst/>
          </a:prstGeom>
          <a:solidFill>
            <a:srgbClr val="011B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"/>
          <p:cNvSpPr txBox="1">
            <a:spLocks noGrp="1"/>
          </p:cNvSpPr>
          <p:nvPr>
            <p:ph type="ctrTitle"/>
          </p:nvPr>
        </p:nvSpPr>
        <p:spPr>
          <a:xfrm>
            <a:off x="4394447" y="1488621"/>
            <a:ext cx="3496940" cy="130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5400"/>
              <a:buFont typeface="Arial"/>
              <a:buNone/>
            </a:pPr>
            <a:r>
              <a:rPr lang="en-US" sz="4800" i="0">
                <a:solidFill>
                  <a:srgbClr val="BBBC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"/>
          <p:cNvSpPr txBox="1">
            <a:spLocks noGrp="1"/>
          </p:cNvSpPr>
          <p:nvPr>
            <p:ph type="subTitle" idx="1"/>
          </p:nvPr>
        </p:nvSpPr>
        <p:spPr>
          <a:xfrm>
            <a:off x="3785021" y="2959663"/>
            <a:ext cx="4743069" cy="166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en-US" sz="204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stephanie.straus@georgetown.edu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See conference platform for technical paper.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3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4394447" y="4991986"/>
            <a:ext cx="3373744" cy="113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" descr="https://lh6.googleusercontent.com/RkMKhNRh04X5giU_quZuTdc4Nkl2w88i3QhSzgN_j5B2MplZ8WcuJ5NXttNvY6x0jHTTi72mIR_qz8xXbjgD82-IEv4yIhbhhyfNMgKOjTO_rw-6FrWgbF3_rE-sc3wOz2O17CM9YC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416" y="2320538"/>
            <a:ext cx="3118605" cy="2216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28090" y="2793209"/>
            <a:ext cx="31908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"/>
          <p:cNvSpPr txBox="1">
            <a:spLocks noGrp="1"/>
          </p:cNvSpPr>
          <p:nvPr>
            <p:ph type="sldNum" idx="12"/>
          </p:nvPr>
        </p:nvSpPr>
        <p:spPr>
          <a:xfrm>
            <a:off x="570377" y="6124648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05013" y="1392598"/>
            <a:ext cx="11578800" cy="31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Push for inter-agency data sharing 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 Federal Data Strategy (FDS)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Foundations for Evidence-Based Policymaking Act of 2018 (H.R.4174) 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Hampered by privacy policy, statute, agency practices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privacy approaches carry risks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Solution → 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1235525" y="4530300"/>
            <a:ext cx="105288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Privacy-Preserving Technologies 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Secure Multiparty Computation (SMC)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809600" y="4487403"/>
            <a:ext cx="10528800" cy="1240200"/>
          </a:xfrm>
          <a:prstGeom prst="rect">
            <a:avLst/>
          </a:prstGeom>
          <a:solidFill>
            <a:srgbClr val="000000">
              <a:alpha val="0"/>
            </a:srgbClr>
          </a:solidFill>
          <a:ln w="76200" cap="flat" cmpd="sng">
            <a:solidFill>
              <a:srgbClr val="002D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6ce7182ea_0_9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Secure Multiparty Computation (SMC)</a:t>
            </a:r>
            <a:endParaRPr/>
          </a:p>
        </p:txBody>
      </p:sp>
      <p:sp>
        <p:nvSpPr>
          <p:cNvPr id="121" name="Google Shape;121;gf6ce7182ea_0_9"/>
          <p:cNvSpPr txBox="1">
            <a:spLocks noGrp="1"/>
          </p:cNvSpPr>
          <p:nvPr>
            <p:ph type="body" idx="1"/>
          </p:nvPr>
        </p:nvSpPr>
        <p:spPr>
          <a:xfrm>
            <a:off x="284556" y="1338867"/>
            <a:ext cx="11578800" cy="4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Subfield of cryptography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Joint computation of a calculation, among users with sensitive data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Performs computation </a:t>
            </a:r>
            <a:r>
              <a:rPr lang="en-US" i="1"/>
              <a:t>while data remain encrypted 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aggregate results are decrypted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Requires little to no hardware</a:t>
            </a:r>
            <a:endParaRPr/>
          </a:p>
        </p:txBody>
      </p:sp>
      <p:sp>
        <p:nvSpPr>
          <p:cNvPr id="122" name="Google Shape;122;gf6ce7182ea_0_9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3" name="Google Shape;123;gf6ce7182e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725" y="6200175"/>
            <a:ext cx="34501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f6ce7182ea_0_9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f6ce7182ea_0_9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 descr="https://lh6.googleusercontent.com/TjFkJSRSzMZk4haGi-ZYYKiBDAUs9JPlpLEZSuyq6q_zYZCzI7vq-MfTe9D3yrv6CdUFWz139pgufVvtkcnxLxkH78iWYhrQwMtVdfEEXd0JZ-fInBg5yBo9VcJdtBZn6TLRdqCCLy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89777" y="225083"/>
            <a:ext cx="4272621" cy="545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</a:pPr>
            <a:r>
              <a:rPr lang="en-US"/>
              <a:t>Current NPSAS Structure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8972843" y="1827222"/>
            <a:ext cx="1985889" cy="14911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Student Loan Data System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1016390" y="1827222"/>
            <a:ext cx="1985889" cy="14911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Center for Education Statistics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081053" y="4017554"/>
            <a:ext cx="1985889" cy="149117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Post-Secondary Student Aid Study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/>
          <p:nvPr/>
        </p:nvSpPr>
        <p:spPr>
          <a:xfrm rot="-3227014">
            <a:off x="3738332" y="3051112"/>
            <a:ext cx="514350" cy="118959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/>
          <p:nvPr/>
        </p:nvSpPr>
        <p:spPr>
          <a:xfrm rot="3189844">
            <a:off x="7688713" y="3061698"/>
            <a:ext cx="514350" cy="118959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2271088" y="3741868"/>
            <a:ext cx="18237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Attendance &amp; Sampling weights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8243335" y="3727769"/>
            <a:ext cx="172245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 balances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amounts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</a:pPr>
            <a:r>
              <a:rPr lang="en-US"/>
              <a:t>Potential NPSAS Structure with SMC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1016390" y="1827222"/>
            <a:ext cx="1985889" cy="14911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Center for Education Statistics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8972843" y="1827222"/>
            <a:ext cx="1985889" cy="14911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Student Loan Data System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081052" y="4331811"/>
            <a:ext cx="1985889" cy="1491176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Post-Secondary Student Aid Study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391747" y="2561686"/>
            <a:ext cx="198395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Encrypted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Attendance &amp; Sampling weights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7255468" y="2574176"/>
            <a:ext cx="2033053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Encrypted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 balances &amp;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Grant amounts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455087" y="3505150"/>
            <a:ext cx="1181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Decrypted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5372813" y="1943984"/>
            <a:ext cx="1402368" cy="132068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5835057" y="3420797"/>
            <a:ext cx="480772" cy="82052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 rot="-5400000">
            <a:off x="3858181" y="1724825"/>
            <a:ext cx="480772" cy="12000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 rot="5400000">
            <a:off x="7633626" y="1721274"/>
            <a:ext cx="480772" cy="12000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rgbClr val="002B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636248" y="2395652"/>
            <a:ext cx="4062361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ct val="55553"/>
              <a:buNone/>
            </a:pPr>
            <a:r>
              <a:rPr lang="en-US"/>
              <a:t>NPSAS:16</a:t>
            </a:r>
            <a:br>
              <a:rPr lang="en-US"/>
            </a:br>
            <a:r>
              <a:rPr lang="en-US"/>
              <a:t>Table 6 - Excerpt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 descr="https://lh4.googleusercontent.com/r1-7Jiz2E2sCqEkiC13ajxRTUkCC8y_3koRpHDLTY9WH_qcSnE7otfxTrjEcwrJe8_9YaKP7sBivKwamESLJbeISdsxxH4PNEIgMCRbeAwrDSbOUb93cbJTuaDEq9-icx-z-jfoRdb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5221" y="0"/>
            <a:ext cx="6819946" cy="593158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8018584" y="576775"/>
            <a:ext cx="675249" cy="503623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9583044" y="576774"/>
            <a:ext cx="1969533" cy="503623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284556" y="341769"/>
            <a:ext cx="11578885" cy="87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ct val="55553"/>
              <a:buNone/>
            </a:pPr>
            <a:r>
              <a:rPr lang="en-US"/>
              <a:t>How NPSAS Table 6 is Constructed Today - A Non Privacy Preserving Approach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 descr="https://lh4.googleusercontent.com/EePRmWRC3ayIafByaDrTK2I5FI2SA5JXlo4U6AZS-y-HgkbSIH1Y4Mnqlhqj52akM5Y6XjKr5qf7JjngO7YS6PfvioEyDg99xCB0qTf_ej3Sg2MkcyheGsNMaGfiC0jWQdescrL8HH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883" y="1350343"/>
            <a:ext cx="10482823" cy="43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50175" y="224425"/>
            <a:ext cx="120885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</a:pPr>
            <a:r>
              <a:rPr lang="en-US"/>
              <a:t>This Project: Privacy Preserving Computation Protocol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11406074" y="6333134"/>
            <a:ext cx="731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5914" y="6245283"/>
            <a:ext cx="352848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 rotWithShape="1">
          <a:blip r:embed="rId4">
            <a:alphaModFix/>
          </a:blip>
          <a:srcRect t="16403" b="16396"/>
          <a:stretch/>
        </p:blipFill>
        <p:spPr>
          <a:xfrm>
            <a:off x="8876714" y="5996571"/>
            <a:ext cx="3292588" cy="101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 descr="https://lh6.googleusercontent.com/aqQgG1aBTcLWyAi6YyZTOP51SptktNb9KL0H10cJHt4jStyCWCC6lLTHKX0WkRtpHSRkUyEYiFTHi4v48wXHrREbxvfZcAFNExi_djvGODVjdSSFiLMMeX-uL53PDhwV7Nf9_yMvxR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7300" y="1103417"/>
            <a:ext cx="8785154" cy="46511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>
            <a:off x="1083212" y="1220735"/>
            <a:ext cx="3896751" cy="395617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6333407" y="1220735"/>
            <a:ext cx="3896751" cy="395617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1641523" y="5399768"/>
            <a:ext cx="27801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NPSAS “Trust” Zone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7256390" y="5443040"/>
            <a:ext cx="27801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NSLDS “Trust” Zone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1390650" y="2124075"/>
            <a:ext cx="3486150" cy="2333625"/>
          </a:xfrm>
          <a:custGeom>
            <a:avLst/>
            <a:gdLst/>
            <a:ahLst/>
            <a:cxnLst/>
            <a:rect l="l" t="t" r="r" b="b"/>
            <a:pathLst>
              <a:path w="3486150" h="2333625" extrusionOk="0">
                <a:moveTo>
                  <a:pt x="38100" y="828675"/>
                </a:moveTo>
                <a:lnTo>
                  <a:pt x="2638425" y="704850"/>
                </a:lnTo>
                <a:lnTo>
                  <a:pt x="2895600" y="0"/>
                </a:lnTo>
                <a:lnTo>
                  <a:pt x="3486150" y="0"/>
                </a:lnTo>
                <a:lnTo>
                  <a:pt x="3486150" y="2333625"/>
                </a:lnTo>
                <a:lnTo>
                  <a:pt x="19050" y="2314575"/>
                </a:lnTo>
                <a:lnTo>
                  <a:pt x="0" y="790575"/>
                </a:lnTo>
                <a:lnTo>
                  <a:pt x="85725" y="800100"/>
                </a:lnTo>
                <a:lnTo>
                  <a:pt x="123825" y="838200"/>
                </a:lnTo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429375" y="2190750"/>
            <a:ext cx="3543300" cy="2314575"/>
          </a:xfrm>
          <a:custGeom>
            <a:avLst/>
            <a:gdLst/>
            <a:ahLst/>
            <a:cxnLst/>
            <a:rect l="l" t="t" r="r" b="b"/>
            <a:pathLst>
              <a:path w="3543300" h="2314575" extrusionOk="0">
                <a:moveTo>
                  <a:pt x="0" y="0"/>
                </a:moveTo>
                <a:lnTo>
                  <a:pt x="657225" y="28575"/>
                </a:lnTo>
                <a:lnTo>
                  <a:pt x="723900" y="676275"/>
                </a:lnTo>
                <a:lnTo>
                  <a:pt x="3543300" y="828675"/>
                </a:lnTo>
                <a:lnTo>
                  <a:pt x="3533775" y="2314575"/>
                </a:lnTo>
                <a:lnTo>
                  <a:pt x="9525" y="2200275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305027" y="6148073"/>
            <a:ext cx="52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 sz="1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rgbClr val="000000"/>
      </a:dk1>
      <a:lt1>
        <a:srgbClr val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Custom</PresentationFormat>
  <Paragraphs>197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Calibri</vt:lpstr>
      <vt:lpstr>Helvetica Neue</vt:lpstr>
      <vt:lpstr>Office Theme</vt:lpstr>
      <vt:lpstr>Sharing Sensitive Department of Education Data Across Organizational Boundaries Using Secure Multiparty Computation  </vt:lpstr>
      <vt:lpstr>Background</vt:lpstr>
      <vt:lpstr>Secure Multiparty Computation (SMC)</vt:lpstr>
      <vt:lpstr>PowerPoint Presentation</vt:lpstr>
      <vt:lpstr>Current NPSAS Structure</vt:lpstr>
      <vt:lpstr>Potential NPSAS Structure with SMC</vt:lpstr>
      <vt:lpstr>NPSAS:16 Table 6 - Excerpt</vt:lpstr>
      <vt:lpstr>How NPSAS Table 6 is Constructed Today - A Non Privacy Preserving Approach</vt:lpstr>
      <vt:lpstr>This Project: Privacy Preserving Computation Protocol</vt:lpstr>
      <vt:lpstr>Demonstration Details</vt:lpstr>
      <vt:lpstr>NPSAS:16 Table 6 - Excerpt</vt:lpstr>
      <vt:lpstr>Sample Results, Showing Output, Runtime, Data Sizes</vt:lpstr>
      <vt:lpstr>Summary</vt:lpstr>
      <vt:lpstr>Where To Go From Here?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Sensitive Department of Education Data Across Organizational Boundaries Using Secure Multiparty Computation  </dc:title>
  <dc:creator>Shikha Savdas</dc:creator>
  <cp:lastModifiedBy>Stephanie Lauren Straus</cp:lastModifiedBy>
  <cp:revision>1</cp:revision>
  <dcterms:created xsi:type="dcterms:W3CDTF">2012-07-27T14:34:45Z</dcterms:created>
  <dcterms:modified xsi:type="dcterms:W3CDTF">2021-11-09T21:21:38Z</dcterms:modified>
</cp:coreProperties>
</file>