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sldIdLst>
    <p:sldId id="289" r:id="rId2"/>
    <p:sldId id="303" r:id="rId3"/>
    <p:sldId id="364" r:id="rId4"/>
    <p:sldId id="367" r:id="rId5"/>
    <p:sldId id="368" r:id="rId6"/>
    <p:sldId id="305" r:id="rId7"/>
    <p:sldId id="357" r:id="rId8"/>
    <p:sldId id="369" r:id="rId9"/>
    <p:sldId id="316" r:id="rId10"/>
    <p:sldId id="345" r:id="rId11"/>
    <p:sldId id="317" r:id="rId12"/>
    <p:sldId id="338" r:id="rId13"/>
    <p:sldId id="319" r:id="rId14"/>
    <p:sldId id="324" r:id="rId15"/>
    <p:sldId id="320" r:id="rId16"/>
    <p:sldId id="315" r:id="rId17"/>
    <p:sldId id="360" r:id="rId18"/>
    <p:sldId id="359" r:id="rId19"/>
    <p:sldId id="365" r:id="rId20"/>
    <p:sldId id="322" r:id="rId21"/>
    <p:sldId id="321" r:id="rId22"/>
    <p:sldId id="327" r:id="rId23"/>
    <p:sldId id="350" r:id="rId24"/>
    <p:sldId id="323" r:id="rId25"/>
    <p:sldId id="349" r:id="rId26"/>
    <p:sldId id="344" r:id="rId27"/>
    <p:sldId id="3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nda P Dalzell (CENSUS/ADDP FED)" initials="LPD(F" lastIdx="2" clrIdx="0">
    <p:extLst>
      <p:ext uri="{19B8F6BF-5375-455C-9EA6-DF929625EA0E}">
        <p15:presenceInfo xmlns:p15="http://schemas.microsoft.com/office/powerpoint/2012/main" userId="S-1-5-21-2418650581-3053253586-2785318765-102574" providerId="AD"/>
      </p:ext>
    </p:extLst>
  </p:cmAuthor>
  <p:cmAuthor id="2" name="Lucinda P Dalzell (CENSUS/ADDP FED)" initials="LPD(F [2]" lastIdx="4" clrIdx="1">
    <p:extLst>
      <p:ext uri="{19B8F6BF-5375-455C-9EA6-DF929625EA0E}">
        <p15:presenceInfo xmlns:p15="http://schemas.microsoft.com/office/powerpoint/2012/main" userId="S::Lucinda.P.Dalzell@census.gov::929f326d-870f-461f-a93d-647e694c71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5FF"/>
    <a:srgbClr val="FFCCFF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3789" autoAdjust="0"/>
  </p:normalViewPr>
  <p:slideViewPr>
    <p:cSldViewPr snapToGrid="0">
      <p:cViewPr varScale="1">
        <p:scale>
          <a:sx n="103" d="100"/>
          <a:sy n="103" d="100"/>
        </p:scale>
        <p:origin x="8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55F39-3122-4C15-8139-F8CC54F2B7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715B4-446F-4E21-92DB-DB26D377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content/census/en/library/working-papers/2020/adrm/CES-WP-20-23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ehealth.html" TargetMode="External"/><Relationship Id="rId2" Type="http://schemas.openxmlformats.org/officeDocument/2006/relationships/hyperlink" Target="https://www.census.gov/programs-surveys/ehealth/information/examining-earning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ctoria.m.udalova@census.g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56340" y="2116239"/>
            <a:ext cx="10532919" cy="1094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Examining Earnings of U.S. Physicians Using Tax Return Information</a:t>
            </a:r>
          </a:p>
          <a:p>
            <a:pPr lvl="0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286" y="5185662"/>
            <a:ext cx="11288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000000"/>
                </a:solidFill>
                <a:latin typeface="Calibri Light" panose="020F0302020204030204"/>
              </a:rPr>
              <a:t>Disclaimer: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Any opinions and conclusions expressed herein are those of the presenter and do not necessarily reflect the views of the U.S. Census Bureau</a:t>
            </a:r>
            <a:r>
              <a:rPr lang="en-US" sz="1200" dirty="0">
                <a:solidFill>
                  <a:srgbClr val="000000"/>
                </a:solidFill>
                <a:latin typeface="Calibri Light" panose="020F0302020204030204"/>
              </a:rPr>
              <a:t>. All results were approved for release by the Census Bureau’s Disclosure Review Board, authorization numbers CBDRB-FY19-241, CBDRB-FY19-248, CBDRB-FY19-277, CBDRB-FY19-327, CBDRB-FY19-278, CBDRB-FY20-078, CBDRB-FY2020-CES005-015, CBDRB-FY20-177, CBDRB-FY2020-CES005-019, CBDRB-FY2020-CES005-024, CBDRB-FY2020-CES010-016, CBDRB-FY2020-CES005-035, CBDRB-FY2020-CES005-037, CBDRB-FY2020-CES010-021, CBDRB-FY20-349.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3286" y="2817845"/>
            <a:ext cx="10476698" cy="209722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Federal Committee on Statistical Methodology: 2021 Research and Policy Conference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November 3, 2021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+mj-lt"/>
              </a:rPr>
              <a:t>Presenter: Victoria Udalova, PhD, Senior Economist and Manager of the Enhancing Health Data (</a:t>
            </a:r>
            <a:r>
              <a:rPr lang="en-US" sz="2000" b="1" dirty="0" err="1">
                <a:solidFill>
                  <a:srgbClr val="002060"/>
                </a:solidFill>
                <a:latin typeface="+mj-lt"/>
              </a:rPr>
              <a:t>EHealth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) program at the U.S. Census Bureau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8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57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368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How are Physicians Paid in the U.S.?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Complicated; well studied from the payer perspective (fee for service, capitation, etc.)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a lot of work on physicians’ personal earnings 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Physician incomes come through a diverse and changing mechanisms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best studied using tax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3 common payment models: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Model 1 – employed physicians with only W-2 income (common in large organizations such as academic medical centers)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Model 2 – only sole proprietorship income on Form 1040’s Schedule 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Model 3 – hybrid, includes pass-through entity, usually S-corporation or partnership (W-2, Form 1040’s Schedules E and K-1)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Important to capture both wages and business income</a:t>
            </a:r>
            <a:r>
              <a:rPr lang="en-US" sz="2400" dirty="0">
                <a:latin typeface="+mj-lt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20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368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Income Measures from Tax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Wages from IRS Form W-2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Business income = Adjusted Gross Income (AGI) minus W-2 wages, taxable interest, dividends, Social Security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Total professional earnings = wages + business income</a:t>
            </a:r>
          </a:p>
        </p:txBody>
      </p:sp>
    </p:spTree>
    <p:extLst>
      <p:ext uri="{BB962C8B-B14F-4D97-AF65-F5344CB8AC3E}">
        <p14:creationId xmlns:p14="http://schemas.microsoft.com/office/powerpoint/2010/main" val="128959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0559" y="313807"/>
            <a:ext cx="11102077" cy="704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Establishing Basic Facts About Physicians’ Earnings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Our baseline sample in 2017 = 863,000 physicians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Mean earnings in 2017 = $344K/year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Median earnings in 2017 = $255K/year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Physicians’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personal incomes </a:t>
            </a:r>
            <a:r>
              <a:rPr lang="en-US" sz="2800" dirty="0">
                <a:latin typeface="+mj-lt"/>
              </a:rPr>
              <a:t>account for 8.5% of U.S. total health spending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7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D115671-AF46-49F2-9528-C8DECB5B1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8" y="1066800"/>
            <a:ext cx="8686800" cy="579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1886" y="-395288"/>
            <a:ext cx="1246569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High Earnings and Steep Life-Cycle Profile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E1B90-A2C2-4391-A6A2-0454A313CEED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21576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0681" y="292481"/>
            <a:ext cx="11281348" cy="645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One Quarter of Physician Households are in Top 1%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1499AC3-5136-4E97-A44F-A6CE77E3A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43" y="980541"/>
            <a:ext cx="8063714" cy="5375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19125-4DF0-4B57-B3A4-DE683F77F270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136081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620" y="0"/>
            <a:ext cx="111951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Location of Physician Households in the U.S. Income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38" y="1132454"/>
            <a:ext cx="6403377" cy="55731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23314" y="1674674"/>
            <a:ext cx="4078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physician households are in the top 2% of the U.S. income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variation by specialty (50% of surgeons vs. 14% of primary care physicians are in the top 1%)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E7743-1D65-4DB0-AF4E-AF4A8F0ED2DC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386943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3597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Top Earners Among Physicians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Average earnings of the top 1% of physicians is $3.9 million annually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12 times the average annual earnings across all physicians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Business income is crucial for the top 1% of earners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91% of these physicians report large business income (compared to 32% among all physicians)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78% of these physicians’ income is business income (compared to 32% among all physicians)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Top earners are more likely to be in high-paying specialties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839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0681" y="136525"/>
            <a:ext cx="11281348" cy="1253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Importance of Business Income:</a:t>
            </a:r>
          </a:p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Only 68% of Income Reported on W-2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E99063-E030-4100-9ECF-F283C5D1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77" y="1249860"/>
            <a:ext cx="8412211" cy="5608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FE475-E96F-4EF2-B45A-7A9345B29558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422406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604-0F5B-410E-9B1A-25B60B4E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136525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Substantial Heterogeneity Across Physicians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943D91D-2CAF-4F21-B946-D75D93368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47" y="815271"/>
            <a:ext cx="8859306" cy="59062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D1C3-30D8-478D-890F-D620B274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F96D7-2C26-4036-949C-EE42E03EC8B0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188318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604-0F5B-410E-9B1A-25B60B4E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136525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Substantial Heterogeneity Across Physicians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943D91D-2CAF-4F21-B946-D75D93368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47" y="815271"/>
            <a:ext cx="8859306" cy="59062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D1C3-30D8-478D-890F-D620B274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11C4E-3716-4F2F-B9A8-0B33601D08B1}"/>
              </a:ext>
            </a:extLst>
          </p:cNvPr>
          <p:cNvSpPr txBox="1"/>
          <p:nvPr/>
        </p:nvSpPr>
        <p:spPr>
          <a:xfrm>
            <a:off x="7025951" y="2502881"/>
            <a:ext cx="5046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Across specialties (primary care physicians $243K, surgeons $500K+)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b="0" i="0" u="none" strike="noStrike" baseline="0" dirty="0"/>
              <a:t>pace</a:t>
            </a: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21DA-F01B-4AAF-93B7-CE1ED37702D2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8450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261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Enhancing Health Data (</a:t>
            </a:r>
            <a:r>
              <a:rPr lang="en-US" dirty="0" err="1">
                <a:latin typeface="+mj-lt"/>
              </a:rPr>
              <a:t>EHealth</a:t>
            </a:r>
            <a:r>
              <a:rPr lang="en-US" dirty="0">
                <a:latin typeface="+mj-lt"/>
              </a:rPr>
              <a:t>) team at the U.S. Census Bureau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Results are from my paper titled “Who Values Human Capitalists’ Human Capital? The Earnings and Labor Supply of U.S. Physicians” jointly with Joshua Gottlieb (University of Chicago), Maria </a:t>
            </a:r>
            <a:r>
              <a:rPr lang="en-US" dirty="0" err="1">
                <a:latin typeface="+mj-lt"/>
              </a:rPr>
              <a:t>Polyakova</a:t>
            </a:r>
            <a:r>
              <a:rPr lang="en-US" dirty="0">
                <a:latin typeface="+mj-lt"/>
              </a:rPr>
              <a:t> (Stanford University), Kevin </a:t>
            </a:r>
            <a:r>
              <a:rPr lang="en-US" dirty="0" err="1">
                <a:latin typeface="+mj-lt"/>
              </a:rPr>
              <a:t>Rinz</a:t>
            </a:r>
            <a:r>
              <a:rPr lang="en-US" dirty="0">
                <a:latin typeface="+mj-lt"/>
              </a:rPr>
              <a:t> (U.S. Census Bureau), and Hugh </a:t>
            </a:r>
            <a:r>
              <a:rPr lang="en-US" dirty="0" err="1">
                <a:latin typeface="+mj-lt"/>
              </a:rPr>
              <a:t>Shiplett</a:t>
            </a:r>
            <a:r>
              <a:rPr lang="en-US" dirty="0">
                <a:latin typeface="+mj-lt"/>
              </a:rPr>
              <a:t> (University of British Columbia) (</a:t>
            </a:r>
            <a:r>
              <a:rPr lang="en-US" dirty="0">
                <a:latin typeface="+mj-lt"/>
                <a:hlinkClick r:id="rId2"/>
              </a:rPr>
              <a:t>https://www.census.gov/content/census/en/library/working-papers/2020/adrm/CES-WP-20-23.html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25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0940" y="-391848"/>
            <a:ext cx="112813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Peak Age (45-50) Annual Earnings by Specialty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7" y="933715"/>
            <a:ext cx="8774003" cy="5849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9177" y="2173184"/>
            <a:ext cx="4655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Earnings across specialties can be explained by training length and work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are some exceptions: for example, radiologists earn nearly twice as much as neurologists despite working fewer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598F0-1384-4975-86C6-A115AD87B15F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345175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186" y="-169661"/>
            <a:ext cx="112813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Average Annual Income for Top and Bottom Earning Specialties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045326"/>
            <a:ext cx="8719009" cy="5812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44B47-6292-4C28-BCAE-6284200E09DD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272521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5326" y="-427766"/>
            <a:ext cx="112813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Variation in Mean Earnings Across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14687" r="3903" b="13993"/>
          <a:stretch/>
        </p:blipFill>
        <p:spPr>
          <a:xfrm>
            <a:off x="1986197" y="821124"/>
            <a:ext cx="7437721" cy="5906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56918-65F9-426B-8F59-A806AF92AC1F}"/>
              </a:ext>
            </a:extLst>
          </p:cNvPr>
          <p:cNvSpPr txBox="1"/>
          <p:nvPr/>
        </p:nvSpPr>
        <p:spPr>
          <a:xfrm>
            <a:off x="8108302" y="4226189"/>
            <a:ext cx="375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/>
              <a:t>Highest average physician earnings are not in states with the highest incomes for other workers, highest costs of living, or productivity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2C47-9F52-412F-85A4-367D75063870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11586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5326" y="-427766"/>
            <a:ext cx="112813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Growth in Mean Earnings Over Time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FDBB3C9-6BD0-464C-BBA4-4534BEFE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17" y="1119057"/>
            <a:ext cx="8129783" cy="541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55947-FF0D-4EDE-AF29-79A9E57EDB6E}"/>
              </a:ext>
            </a:extLst>
          </p:cNvPr>
          <p:cNvSpPr txBox="1"/>
          <p:nvPr/>
        </p:nvSpPr>
        <p:spPr>
          <a:xfrm>
            <a:off x="2279196" y="6538912"/>
            <a:ext cx="721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267586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580" y="-427766"/>
            <a:ext cx="1200849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Administrative vs. Survey data (Same Physicians)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11310B0-EB08-4129-B680-F05C15CA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04" y="1131597"/>
            <a:ext cx="8257591" cy="5505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D705A-2033-4E14-B7F1-4EA09612EE3C}"/>
              </a:ext>
            </a:extLst>
          </p:cNvPr>
          <p:cNvSpPr txBox="1"/>
          <p:nvPr/>
        </p:nvSpPr>
        <p:spPr>
          <a:xfrm>
            <a:off x="2279196" y="6538912"/>
            <a:ext cx="8264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Authors’ calculations based on NPPES (2018), ACS (2001-2017), IRS tax returns (2005-2017), and Census </a:t>
            </a:r>
            <a:r>
              <a:rPr lang="en-US" sz="1200" dirty="0" err="1"/>
              <a:t>Numident</a:t>
            </a:r>
            <a:r>
              <a:rPr lang="en-US" sz="12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3558182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Mean earnings for the same physicians: $362K (tax data) vs. $237K (ACS)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During physicians’ most productive years, age 40-55, ACS underestimates annual income by about $130,000-$150,000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Represents about a third of physicians’ average annual earnings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difference between the two measures is driven by fewer physicians reporting any business income in the survey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Average wages are similar between tax and survey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Self-employment income is substantially lower in ACS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Only 20% of physicians report positive self-employment income in ACS, while according to tax data 76% have positive business income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FAB953-DAEF-4F40-8FB6-124C431E21BE}"/>
              </a:ext>
            </a:extLst>
          </p:cNvPr>
          <p:cNvSpPr txBox="1">
            <a:spLocks/>
          </p:cNvSpPr>
          <p:nvPr/>
        </p:nvSpPr>
        <p:spPr>
          <a:xfrm>
            <a:off x="298580" y="-427766"/>
            <a:ext cx="1200849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Administrative vs. Survey Data (Same Physicians)</a:t>
            </a:r>
          </a:p>
        </p:txBody>
      </p:sp>
    </p:spTree>
    <p:extLst>
      <p:ext uri="{BB962C8B-B14F-4D97-AF65-F5344CB8AC3E}">
        <p14:creationId xmlns:p14="http://schemas.microsoft.com/office/powerpoint/2010/main" val="2599820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7278" y="-183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Underreporting of income in survey data, especially business income of top earners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Tax records allow for new, more granular estimates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Tax records along with Census and CMS administrative records can be used to describe the complexities in organizational and employment arrangement of healthcare providers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algn="l"/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29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79828"/>
            <a:ext cx="10515600" cy="945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600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3112" y="1724389"/>
            <a:ext cx="10515600" cy="4631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+mj-lt"/>
              </a:rPr>
              <a:t>For more information about this project and to access the research paper:</a:t>
            </a:r>
          </a:p>
          <a:p>
            <a:pPr algn="l"/>
            <a:r>
              <a:rPr lang="en-US" sz="2400" dirty="0">
                <a:latin typeface="+mj-lt"/>
                <a:hlinkClick r:id="rId2"/>
              </a:rPr>
              <a:t>https://www.census.gov/programs-surveys/ehealth/information/examining-earnings.html</a:t>
            </a:r>
            <a:endParaRPr lang="en-US" sz="240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For more information about other </a:t>
            </a:r>
            <a:r>
              <a:rPr lang="en-US" sz="2400" dirty="0" err="1">
                <a:latin typeface="+mj-lt"/>
              </a:rPr>
              <a:t>EHealth</a:t>
            </a:r>
            <a:r>
              <a:rPr lang="en-US" sz="2400" dirty="0">
                <a:latin typeface="+mj-lt"/>
              </a:rPr>
              <a:t> projects: </a:t>
            </a:r>
            <a:r>
              <a:rPr lang="en-US" sz="2400" dirty="0">
                <a:latin typeface="+mj-lt"/>
                <a:hlinkClick r:id="rId3"/>
              </a:rPr>
              <a:t>https://www.census.gov/programs-surveys/ehealth.html</a:t>
            </a:r>
            <a:endParaRPr lang="en-US" sz="2400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26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+mj-lt"/>
              </a:rPr>
              <a:t>Victoria Udalova, PhD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+mj-lt"/>
              </a:rPr>
              <a:t>Senior Economist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+mj-lt"/>
              </a:rPr>
              <a:t>Manager of the Enhancing Health Data (</a:t>
            </a:r>
            <a:r>
              <a:rPr lang="en-US" sz="2000" dirty="0" err="1">
                <a:latin typeface="+mj-lt"/>
              </a:rPr>
              <a:t>EHealth</a:t>
            </a:r>
            <a:r>
              <a:rPr lang="en-US" sz="2000" dirty="0">
                <a:latin typeface="+mj-lt"/>
              </a:rPr>
              <a:t>) program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+mj-lt"/>
              </a:rPr>
              <a:t>U.S. Census Bureau</a:t>
            </a:r>
          </a:p>
          <a:p>
            <a:pPr>
              <a:spcBef>
                <a:spcPts val="0"/>
              </a:spcBef>
            </a:pPr>
            <a:endParaRPr lang="en-US" sz="2000" b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+mj-lt"/>
                <a:hlinkClick r:id="rId4"/>
              </a:rPr>
              <a:t>victoria.m.udalova@census.gov</a:t>
            </a:r>
            <a:endParaRPr lang="en-US" sz="20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+mj-lt"/>
              </a:rPr>
              <a:t>301-763-7101</a:t>
            </a:r>
          </a:p>
        </p:txBody>
      </p:sp>
    </p:spTree>
    <p:extLst>
      <p:ext uri="{BB962C8B-B14F-4D97-AF65-F5344CB8AC3E}">
        <p14:creationId xmlns:p14="http://schemas.microsoft.com/office/powerpoint/2010/main" val="14805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Enhancing Health Data (</a:t>
            </a:r>
            <a:r>
              <a:rPr lang="en-US" sz="2800" dirty="0" err="1">
                <a:latin typeface="+mj-lt"/>
              </a:rPr>
              <a:t>EHealth</a:t>
            </a:r>
            <a:r>
              <a:rPr lang="en-US" sz="2800" dirty="0">
                <a:latin typeface="+mj-lt"/>
              </a:rPr>
              <a:t>) is a research program that identifies opportunities to enhance health records with existing survey and administrative records data available at the Census Bureau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Our team links multiple data sources to create new data products and conduct research aimed at improving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measurement of patient and provider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1B5158-BA94-4916-8CB1-13AE6EC20972}"/>
              </a:ext>
            </a:extLst>
          </p:cNvPr>
          <p:cNvSpPr txBox="1">
            <a:spLocks/>
          </p:cNvSpPr>
          <p:nvPr/>
        </p:nvSpPr>
        <p:spPr>
          <a:xfrm>
            <a:off x="105877" y="365760"/>
            <a:ext cx="12086123" cy="959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Enhancing Health Data at the Census Bureau</a:t>
            </a:r>
          </a:p>
        </p:txBody>
      </p:sp>
    </p:spTree>
    <p:extLst>
      <p:ext uri="{BB962C8B-B14F-4D97-AF65-F5344CB8AC3E}">
        <p14:creationId xmlns:p14="http://schemas.microsoft.com/office/powerpoint/2010/main" val="163633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Goal is to develop a new framework for linking multiple existing data sources on healthcare providers and their places of employment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Better understand the structure of the U.S. healthcare system and where healthcare providers are employed and located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Produce new data products on characteristics of healthcare providers and businesses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 gold-standard survey frame of healthcare providers and businesses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Initial focus is on physicians and their employers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Attach additional physician characteristics from Census and IRS data: race/ethnicity, employment status, earnings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Identify physicians’ employers from the IRS tax filings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Attach additional employer characteristics from Business Register and Economic Census: industry, employer size/age, payroll, geography, legal form of organization, ownership, revenue/expenses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1B5158-BA94-4916-8CB1-13AE6EC20972}"/>
              </a:ext>
            </a:extLst>
          </p:cNvPr>
          <p:cNvSpPr txBox="1">
            <a:spLocks/>
          </p:cNvSpPr>
          <p:nvPr/>
        </p:nvSpPr>
        <p:spPr>
          <a:xfrm>
            <a:off x="311150" y="201135"/>
            <a:ext cx="12086123" cy="959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Developing Provider-Business Linkage Framework</a:t>
            </a:r>
          </a:p>
        </p:txBody>
      </p:sp>
    </p:spTree>
    <p:extLst>
      <p:ext uri="{BB962C8B-B14F-4D97-AF65-F5344CB8AC3E}">
        <p14:creationId xmlns:p14="http://schemas.microsoft.com/office/powerpoint/2010/main" val="195527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Goal is to develop a new framework for linking multiple existing data sources on healthcare providers and their places of employment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Better understand the structure of the U.S. healthcare system and where healthcare providers are employed and located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Produce new data products on characteristics of healthcare providers and businesses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 gold-standard survey frame of healthcare providers and businesses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Initial focus is on physicians and their employers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Attach additional physician characteristics from Census and IRS data: race/ethnicity, employment status, </a:t>
            </a:r>
            <a:r>
              <a:rPr lang="en-US" sz="2400" b="1" dirty="0">
                <a:solidFill>
                  <a:srgbClr val="00B0F0"/>
                </a:solidFill>
                <a:latin typeface="+mj-lt"/>
              </a:rPr>
              <a:t>earnings</a:t>
            </a:r>
            <a:endParaRPr lang="en-US" sz="24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Identify physicians’ employers from the IRS tax filings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Attach additional employer characteristics from Business Register and Economic Census: industry, employer size/age, payroll, geography, legal form of organization, ownership, revenue/expenses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1B5158-BA94-4916-8CB1-13AE6EC20972}"/>
              </a:ext>
            </a:extLst>
          </p:cNvPr>
          <p:cNvSpPr txBox="1">
            <a:spLocks/>
          </p:cNvSpPr>
          <p:nvPr/>
        </p:nvSpPr>
        <p:spPr>
          <a:xfrm>
            <a:off x="311150" y="201135"/>
            <a:ext cx="12086123" cy="959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Developing Provider-Business Linkage Framework</a:t>
            </a:r>
          </a:p>
        </p:txBody>
      </p:sp>
    </p:spTree>
    <p:extLst>
      <p:ext uri="{BB962C8B-B14F-4D97-AF65-F5344CB8AC3E}">
        <p14:creationId xmlns:p14="http://schemas.microsoft.com/office/powerpoint/2010/main" val="358451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103" y="-357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Restricted NPPES Data at the Census Bureau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86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National Plan and Provider Enumeration System (NPPES) - registry of all healthcare providers and organizations with a National Provider Identifier (NPI)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Under agreement with the Centers for Medicare &amp; Medicaid Services (CMS) (PI: Udalova)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Personally Identifiable Information (PII) is used to assign internal anonymized Census Bureau linkage keys, Protected Identification Keys (PIKs)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Cumulative list of all providers with an NPI who were active on April 28, 2018 (the date of the current NPPES pull)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Type 1 providers are individuals (physicians, nurse practitioners, etc.)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Type 2 providers are organizations (hospitals, clinics, etc.)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PIKs/NPIs allow for linkages across person-level data 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EINs allow for linkages across business-level data 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64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261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This Project’s 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Describe physician earnings and compare to survey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Existing evidence relies on survey data with many measurement challenges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Determine what influences physician earnings</a:t>
            </a:r>
            <a:endParaRPr lang="en-US" sz="24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Examine how physician earnings affect labor supply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Observe direct labor supply measures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you should care: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Survey measurement of top-earning occupation (issues of top-coding and complicated income structures)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Growing income inequality, physicians common in top 1%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Spending on physician services is 20% of U.S. healthcare spending</a:t>
            </a:r>
          </a:p>
        </p:txBody>
      </p:sp>
    </p:spTree>
    <p:extLst>
      <p:ext uri="{BB962C8B-B14F-4D97-AF65-F5344CB8AC3E}">
        <p14:creationId xmlns:p14="http://schemas.microsoft.com/office/powerpoint/2010/main" val="234655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261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This Project’s 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670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+mj-lt"/>
              </a:rPr>
              <a:t>Describe physician earnings and compare to survey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+mj-lt"/>
              </a:rPr>
              <a:t>Existing evidence relies on survey data with many measurement challenges</a:t>
            </a:r>
            <a:r>
              <a:rPr lang="en-US" sz="2400" dirty="0">
                <a:latin typeface="+mj-lt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Determine what influences physician earnings</a:t>
            </a:r>
            <a:endParaRPr lang="en-US" sz="24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Examine how physician earnings affect labor supply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Observe direct labor supply measures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you should care: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Survey measurement of top-earning occupation (issues of top-coding and complicated income structures)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Growing income inequality, physicians common in top 1%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Spending on physician services is 20% of U.S. healthcare spending</a:t>
            </a:r>
          </a:p>
        </p:txBody>
      </p:sp>
    </p:spTree>
    <p:extLst>
      <p:ext uri="{BB962C8B-B14F-4D97-AF65-F5344CB8AC3E}">
        <p14:creationId xmlns:p14="http://schemas.microsoft.com/office/powerpoint/2010/main" val="91493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778" y="-296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778" y="11363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NPPES data to identify physicians</a:t>
            </a:r>
            <a:endParaRPr lang="en-US" sz="20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Merge NPPES with universe of individual federal income tax returns (Forms 1040/1099-SSA/W-2)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W-2s from 2005–2017, aggregated across EINs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Location – state and county of residence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Panel income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Merge with Census </a:t>
            </a:r>
            <a:r>
              <a:rPr lang="en-US" dirty="0" err="1">
                <a:latin typeface="+mj-lt"/>
              </a:rPr>
              <a:t>Numident</a:t>
            </a:r>
            <a:r>
              <a:rPr lang="en-US" dirty="0">
                <a:latin typeface="+mj-lt"/>
              </a:rPr>
              <a:t> data to add date of birth, date of death, and sex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Merge with Census Bureau’s American Community Survey (ACS) responses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Self-reported occupation (physicians) and income</a:t>
            </a:r>
          </a:p>
        </p:txBody>
      </p:sp>
    </p:spTree>
    <p:extLst>
      <p:ext uri="{BB962C8B-B14F-4D97-AF65-F5344CB8AC3E}">
        <p14:creationId xmlns:p14="http://schemas.microsoft.com/office/powerpoint/2010/main" val="308637546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025E5B91-B436-4162-A081-C311A43454A0}" vid="{37BBA16A-A9BD-43AE-B06B-EE65E2992C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1962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Substantial Heterogeneity Across Physicians</vt:lpstr>
      <vt:lpstr>Substantial Heterogeneity Across Physicians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Bureau-UNC Partnership</dc:title>
  <dc:creator>Victoria M Udalova (CENSUS/ADDP FED)</dc:creator>
  <cp:lastModifiedBy>Victoria M Udalova (CENSUS/ADDP FED)</cp:lastModifiedBy>
  <cp:revision>384</cp:revision>
  <dcterms:created xsi:type="dcterms:W3CDTF">2020-10-13T20:17:52Z</dcterms:created>
  <dcterms:modified xsi:type="dcterms:W3CDTF">2021-10-19T13:51:33Z</dcterms:modified>
</cp:coreProperties>
</file>