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0" r:id="rId5"/>
  </p:sldMasterIdLst>
  <p:notesMasterIdLst>
    <p:notesMasterId r:id="rId24"/>
  </p:notesMasterIdLst>
  <p:handoutMasterIdLst>
    <p:handoutMasterId r:id="rId25"/>
  </p:handoutMasterIdLst>
  <p:sldIdLst>
    <p:sldId id="256" r:id="rId6"/>
    <p:sldId id="315" r:id="rId7"/>
    <p:sldId id="317" r:id="rId8"/>
    <p:sldId id="334" r:id="rId9"/>
    <p:sldId id="319" r:id="rId10"/>
    <p:sldId id="320" r:id="rId11"/>
    <p:sldId id="321" r:id="rId12"/>
    <p:sldId id="333" r:id="rId13"/>
    <p:sldId id="324" r:id="rId14"/>
    <p:sldId id="326" r:id="rId15"/>
    <p:sldId id="330" r:id="rId16"/>
    <p:sldId id="331" r:id="rId17"/>
    <p:sldId id="336" r:id="rId18"/>
    <p:sldId id="337" r:id="rId19"/>
    <p:sldId id="338" r:id="rId20"/>
    <p:sldId id="327" r:id="rId21"/>
    <p:sldId id="332" r:id="rId22"/>
    <p:sldId id="33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2" userDrawn="1">
          <p15:clr>
            <a:srgbClr val="A4A3A4"/>
          </p15:clr>
        </p15:guide>
        <p15:guide id="2" pos="5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B6F"/>
    <a:srgbClr val="007D96"/>
    <a:srgbClr val="056C8A"/>
    <a:srgbClr val="008897"/>
    <a:srgbClr val="15BBAD"/>
    <a:srgbClr val="16B6A9"/>
    <a:srgbClr val="14AEA7"/>
    <a:srgbClr val="12A8A5"/>
    <a:srgbClr val="073C72"/>
    <a:srgbClr val="006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2" autoAdjust="0"/>
    <p:restoredTop sz="92430" autoAdjust="0"/>
  </p:normalViewPr>
  <p:slideViewPr>
    <p:cSldViewPr snapToGrid="0" showGuides="1">
      <p:cViewPr varScale="1">
        <p:scale>
          <a:sx n="106" d="100"/>
          <a:sy n="106" d="100"/>
        </p:scale>
        <p:origin x="642" y="84"/>
      </p:cViewPr>
      <p:guideLst>
        <p:guide orient="horz" pos="3132"/>
        <p:guide pos="5280"/>
      </p:guideLst>
    </p:cSldViewPr>
  </p:slideViewPr>
  <p:outlineViewPr>
    <p:cViewPr>
      <p:scale>
        <a:sx n="33" d="100"/>
        <a:sy n="33" d="100"/>
      </p:scale>
      <p:origin x="0" y="-7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estat.com\dfs\users\CANTOR_D\MY%20DOCUMENTS\WINX-BAK\FCSM\2021\Panel%20recruitment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estat.com\dfs\users\CANTOR_D\MY%20DOCUMENTS\WINX-BAK\FCSM\2021\Panel%20recruitment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estat.com\dfs\users\CANTOR_D\MY%20DOCUMENTS\WINX-BAK\FCSM\2021\Panel%20recruitment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estat.com\dfs\users\CANTOR_D\MY%20DOCUMENTS\WINX-BAK\FCSM\2021\Panel%20recruitment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Recruitment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Sheet1!$E$3:$E$7</c:f>
              <c:strCache>
                <c:ptCount val="5"/>
                <c:pt idx="0">
                  <c:v>% Hispanic</c:v>
                </c:pt>
                <c:pt idx="1">
                  <c:v>% White</c:v>
                </c:pt>
                <c:pt idx="2">
                  <c:v>% Black</c:v>
                </c:pt>
                <c:pt idx="3">
                  <c:v>% No HS Diploma</c:v>
                </c:pt>
                <c:pt idx="4">
                  <c:v>% HH income: &lt; 25k</c:v>
                </c:pt>
              </c:strCache>
            </c:strRef>
          </c:cat>
          <c:val>
            <c:numRef>
              <c:f>Sheet1!$F$3:$F$7</c:f>
              <c:numCache>
                <c:formatCode>General</c:formatCode>
                <c:ptCount val="5"/>
                <c:pt idx="0">
                  <c:v>19</c:v>
                </c:pt>
                <c:pt idx="1">
                  <c:v>68.7</c:v>
                </c:pt>
                <c:pt idx="2">
                  <c:v>14.5</c:v>
                </c:pt>
                <c:pt idx="3">
                  <c:v>18.3</c:v>
                </c:pt>
                <c:pt idx="4">
                  <c:v>21.3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0-4F85-8DD3-A59BA1455590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Wave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Sheet1!$E$3:$E$7</c:f>
              <c:strCache>
                <c:ptCount val="5"/>
                <c:pt idx="0">
                  <c:v>% Hispanic</c:v>
                </c:pt>
                <c:pt idx="1">
                  <c:v>% White</c:v>
                </c:pt>
                <c:pt idx="2">
                  <c:v>% Black</c:v>
                </c:pt>
                <c:pt idx="3">
                  <c:v>% No HS Diploma</c:v>
                </c:pt>
                <c:pt idx="4">
                  <c:v>% HH income: &lt; 25k</c:v>
                </c:pt>
              </c:strCache>
            </c:strRef>
          </c:cat>
          <c:val>
            <c:numRef>
              <c:f>Sheet1!$G$3:$G$7</c:f>
              <c:numCache>
                <c:formatCode>General</c:formatCode>
                <c:ptCount val="5"/>
                <c:pt idx="0">
                  <c:v>16</c:v>
                </c:pt>
                <c:pt idx="1">
                  <c:v>71.400000000000006</c:v>
                </c:pt>
                <c:pt idx="2">
                  <c:v>12.1</c:v>
                </c:pt>
                <c:pt idx="3">
                  <c:v>19.3</c:v>
                </c:pt>
                <c:pt idx="4">
                  <c:v>14.4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10-4F85-8DD3-A59BA1455590}"/>
            </c:ext>
          </c:extLst>
        </c:ser>
        <c:ser>
          <c:idx val="2"/>
          <c:order val="2"/>
          <c:tx>
            <c:strRef>
              <c:f>Sheet1!$H$2</c:f>
              <c:strCache>
                <c:ptCount val="1"/>
                <c:pt idx="0">
                  <c:v>CPS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Sheet1!$E$3:$E$7</c:f>
              <c:strCache>
                <c:ptCount val="5"/>
                <c:pt idx="0">
                  <c:v>% Hispanic</c:v>
                </c:pt>
                <c:pt idx="1">
                  <c:v>% White</c:v>
                </c:pt>
                <c:pt idx="2">
                  <c:v>% Black</c:v>
                </c:pt>
                <c:pt idx="3">
                  <c:v>% No HS Diploma</c:v>
                </c:pt>
                <c:pt idx="4">
                  <c:v>% HH income: &lt; 25k</c:v>
                </c:pt>
              </c:strCache>
            </c:strRef>
          </c:cat>
          <c:val>
            <c:numRef>
              <c:f>Sheet1!$H$3:$H$7</c:f>
              <c:numCache>
                <c:formatCode>General</c:formatCode>
                <c:ptCount val="5"/>
                <c:pt idx="0">
                  <c:v>23.1</c:v>
                </c:pt>
                <c:pt idx="1">
                  <c:v>73.3</c:v>
                </c:pt>
                <c:pt idx="2">
                  <c:v>14.4</c:v>
                </c:pt>
                <c:pt idx="3">
                  <c:v>27.3</c:v>
                </c:pt>
                <c:pt idx="4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10-4F85-8DD3-A59BA14555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5338320"/>
        <c:axId val="325338976"/>
      </c:barChart>
      <c:catAx>
        <c:axId val="3253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338976"/>
        <c:crosses val="autoZero"/>
        <c:auto val="1"/>
        <c:lblAlgn val="ctr"/>
        <c:lblOffset val="100"/>
        <c:noMultiLvlLbl val="0"/>
      </c:catAx>
      <c:valAx>
        <c:axId val="3253389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3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Sheet5!$E$38</c:f>
              <c:strCache>
                <c:ptCount val="1"/>
                <c:pt idx="0">
                  <c:v>Attended School in last 3 months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Sheet5!$F$37:$G$37</c:f>
              <c:strCache>
                <c:ptCount val="2"/>
                <c:pt idx="0">
                  <c:v>Wave 1</c:v>
                </c:pt>
                <c:pt idx="1">
                  <c:v>Wave 2</c:v>
                </c:pt>
              </c:strCache>
            </c:strRef>
          </c:cat>
          <c:val>
            <c:numRef>
              <c:f>Sheet5!$F$38:$G$38</c:f>
              <c:numCache>
                <c:formatCode>General</c:formatCode>
                <c:ptCount val="2"/>
                <c:pt idx="0">
                  <c:v>69.900000000000006</c:v>
                </c:pt>
                <c:pt idx="1">
                  <c:v>88.4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4-4A66-AFAA-3B8BA9DF5AFC}"/>
            </c:ext>
          </c:extLst>
        </c:ser>
        <c:ser>
          <c:idx val="1"/>
          <c:order val="1"/>
          <c:tx>
            <c:strRef>
              <c:f>Sheet5!$E$39</c:f>
              <c:strCache>
                <c:ptCount val="1"/>
                <c:pt idx="0">
                  <c:v>Did not attend School in last 3 months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Sheet5!$F$37:$G$37</c:f>
              <c:strCache>
                <c:ptCount val="2"/>
                <c:pt idx="0">
                  <c:v>Wave 1</c:v>
                </c:pt>
                <c:pt idx="1">
                  <c:v>Wave 2</c:v>
                </c:pt>
              </c:strCache>
            </c:strRef>
          </c:cat>
          <c:val>
            <c:numRef>
              <c:f>Sheet5!$F$39:$G$39</c:f>
              <c:numCache>
                <c:formatCode>General</c:formatCode>
                <c:ptCount val="2"/>
                <c:pt idx="0">
                  <c:v>48.6</c:v>
                </c:pt>
                <c:pt idx="1">
                  <c:v>87.2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4-4A66-AFAA-3B8BA9DF5A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9468232"/>
        <c:axId val="519485944"/>
      </c:barChart>
      <c:catAx>
        <c:axId val="51946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485944"/>
        <c:crosses val="autoZero"/>
        <c:auto val="1"/>
        <c:lblAlgn val="ctr"/>
        <c:lblOffset val="100"/>
        <c:noMultiLvlLbl val="0"/>
      </c:catAx>
      <c:valAx>
        <c:axId val="51948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468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Sheet5!$E$69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Sheet5!$F$68:$G$68</c:f>
              <c:strCache>
                <c:ptCount val="2"/>
                <c:pt idx="0">
                  <c:v>Wave 1</c:v>
                </c:pt>
                <c:pt idx="1">
                  <c:v>Wave 2</c:v>
                </c:pt>
              </c:strCache>
            </c:strRef>
          </c:cat>
          <c:val>
            <c:numRef>
              <c:f>Sheet5!$F$69:$G$69</c:f>
              <c:numCache>
                <c:formatCode>General</c:formatCode>
                <c:ptCount val="2"/>
                <c:pt idx="0">
                  <c:v>65.5</c:v>
                </c:pt>
                <c:pt idx="1">
                  <c:v>88.3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E-4C17-86B6-B37A3CF00A50}"/>
            </c:ext>
          </c:extLst>
        </c:ser>
        <c:ser>
          <c:idx val="1"/>
          <c:order val="1"/>
          <c:tx>
            <c:strRef>
              <c:f>Sheet5!$E$70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Sheet5!$F$68:$G$68</c:f>
              <c:strCache>
                <c:ptCount val="2"/>
                <c:pt idx="0">
                  <c:v>Wave 1</c:v>
                </c:pt>
                <c:pt idx="1">
                  <c:v>Wave 2</c:v>
                </c:pt>
              </c:strCache>
            </c:strRef>
          </c:cat>
          <c:val>
            <c:numRef>
              <c:f>Sheet5!$F$70:$G$70</c:f>
              <c:numCache>
                <c:formatCode>General</c:formatCode>
                <c:ptCount val="2"/>
                <c:pt idx="0">
                  <c:v>73.099999999999994</c:v>
                </c:pt>
                <c:pt idx="1">
                  <c:v>88.2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E-4C17-86B6-B37A3CF00A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6111664"/>
        <c:axId val="416115600"/>
      </c:barChart>
      <c:catAx>
        <c:axId val="41611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15600"/>
        <c:crosses val="autoZero"/>
        <c:auto val="1"/>
        <c:lblAlgn val="ctr"/>
        <c:lblOffset val="100"/>
        <c:noMultiLvlLbl val="0"/>
      </c:catAx>
      <c:valAx>
        <c:axId val="41611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11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Sheet6!$H$7</c:f>
              <c:strCache>
                <c:ptCount val="1"/>
                <c:pt idx="0">
                  <c:v>No mircro Assessments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Sheet6!$I$6:$J$6</c:f>
              <c:strCache>
                <c:ptCount val="2"/>
                <c:pt idx="0">
                  <c:v>unweighted</c:v>
                </c:pt>
                <c:pt idx="1">
                  <c:v>Base-Weighted</c:v>
                </c:pt>
              </c:strCache>
            </c:strRef>
          </c:cat>
          <c:val>
            <c:numRef>
              <c:f>Sheet6!$I$7:$J$7</c:f>
              <c:numCache>
                <c:formatCode>General</c:formatCode>
                <c:ptCount val="2"/>
                <c:pt idx="0">
                  <c:v>90.4</c:v>
                </c:pt>
                <c:pt idx="1">
                  <c:v>84.8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2-4A57-A199-0F123FBAAF5D}"/>
            </c:ext>
          </c:extLst>
        </c:ser>
        <c:ser>
          <c:idx val="1"/>
          <c:order val="1"/>
          <c:tx>
            <c:strRef>
              <c:f>Sheet6!$H$8</c:f>
              <c:strCache>
                <c:ptCount val="1"/>
                <c:pt idx="0">
                  <c:v>Monthly Micro Assessments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Sheet6!$I$6:$J$6</c:f>
              <c:strCache>
                <c:ptCount val="2"/>
                <c:pt idx="0">
                  <c:v>unweighted</c:v>
                </c:pt>
                <c:pt idx="1">
                  <c:v>Base-Weighted</c:v>
                </c:pt>
              </c:strCache>
            </c:strRef>
          </c:cat>
          <c:val>
            <c:numRef>
              <c:f>Sheet6!$I$8:$J$8</c:f>
              <c:numCache>
                <c:formatCode>General</c:formatCode>
                <c:ptCount val="2"/>
                <c:pt idx="0">
                  <c:v>90.4</c:v>
                </c:pt>
                <c:pt idx="1">
                  <c:v>94.3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2-4A57-A199-0F123FBAAF5D}"/>
            </c:ext>
          </c:extLst>
        </c:ser>
        <c:ser>
          <c:idx val="2"/>
          <c:order val="2"/>
          <c:tx>
            <c:strRef>
              <c:f>Sheet6!$H$9</c:f>
              <c:strCache>
                <c:ptCount val="1"/>
                <c:pt idx="0">
                  <c:v>Bi-weekly Micro Assessments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Sheet6!$I$6:$J$6</c:f>
              <c:strCache>
                <c:ptCount val="2"/>
                <c:pt idx="0">
                  <c:v>unweighted</c:v>
                </c:pt>
                <c:pt idx="1">
                  <c:v>Base-Weighted</c:v>
                </c:pt>
              </c:strCache>
            </c:strRef>
          </c:cat>
          <c:val>
            <c:numRef>
              <c:f>Sheet6!$I$9:$J$9</c:f>
              <c:numCache>
                <c:formatCode>General</c:formatCode>
                <c:ptCount val="2"/>
                <c:pt idx="0">
                  <c:v>91.9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02-4A57-A199-0F123FBAAF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8248160"/>
        <c:axId val="418246520"/>
      </c:barChart>
      <c:catAx>
        <c:axId val="41824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246520"/>
        <c:crosses val="autoZero"/>
        <c:auto val="1"/>
        <c:lblAlgn val="ctr"/>
        <c:lblOffset val="100"/>
        <c:noMultiLvlLbl val="0"/>
      </c:catAx>
      <c:valAx>
        <c:axId val="4182465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24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Sheet3!$F$4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Sheet3!$E$5:$E$9</c:f>
              <c:strCache>
                <c:ptCount val="5"/>
                <c:pt idx="0">
                  <c:v>Contact information</c:v>
                </c:pt>
                <c:pt idx="1">
                  <c:v>Wave 1</c:v>
                </c:pt>
                <c:pt idx="2">
                  <c:v>Wave 2</c:v>
                </c:pt>
                <c:pt idx="3">
                  <c:v>Biweekly micro </c:v>
                </c:pt>
                <c:pt idx="4">
                  <c:v>Monthly Micro</c:v>
                </c:pt>
              </c:strCache>
            </c:strRef>
          </c:cat>
          <c:val>
            <c:numRef>
              <c:f>Sheet3!$F$5:$F$9</c:f>
              <c:numCache>
                <c:formatCode>General</c:formatCode>
                <c:ptCount val="5"/>
                <c:pt idx="0">
                  <c:v>34.700000000000003</c:v>
                </c:pt>
                <c:pt idx="1">
                  <c:v>65</c:v>
                </c:pt>
                <c:pt idx="2">
                  <c:v>90.4</c:v>
                </c:pt>
                <c:pt idx="3">
                  <c:v>9.5</c:v>
                </c:pt>
                <c:pt idx="4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1-42C1-8074-B32F60E213A0}"/>
            </c:ext>
          </c:extLst>
        </c:ser>
        <c:ser>
          <c:idx val="1"/>
          <c:order val="1"/>
          <c:tx>
            <c:strRef>
              <c:f>Sheet3!$G$4</c:f>
              <c:strCache>
                <c:ptCount val="1"/>
                <c:pt idx="0">
                  <c:v>Gameification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Sheet3!$E$5:$E$9</c:f>
              <c:strCache>
                <c:ptCount val="5"/>
                <c:pt idx="0">
                  <c:v>Contact information</c:v>
                </c:pt>
                <c:pt idx="1">
                  <c:v>Wave 1</c:v>
                </c:pt>
                <c:pt idx="2">
                  <c:v>Wave 2</c:v>
                </c:pt>
                <c:pt idx="3">
                  <c:v>Biweekly micro </c:v>
                </c:pt>
                <c:pt idx="4">
                  <c:v>Monthly Micro</c:v>
                </c:pt>
              </c:strCache>
            </c:strRef>
          </c:cat>
          <c:val>
            <c:numRef>
              <c:f>Sheet3!$G$5:$G$9</c:f>
              <c:numCache>
                <c:formatCode>General</c:formatCode>
                <c:ptCount val="5"/>
                <c:pt idx="0">
                  <c:v>35.700000000000003</c:v>
                </c:pt>
                <c:pt idx="1">
                  <c:v>63</c:v>
                </c:pt>
                <c:pt idx="2">
                  <c:v>89.9</c:v>
                </c:pt>
                <c:pt idx="3">
                  <c:v>10.1</c:v>
                </c:pt>
                <c:pt idx="4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61-42C1-8074-B32F60E213A0}"/>
            </c:ext>
          </c:extLst>
        </c:ser>
        <c:ser>
          <c:idx val="2"/>
          <c:order val="2"/>
          <c:tx>
            <c:strRef>
              <c:f>Sheet3!$H$4</c:f>
              <c:strCache>
                <c:ptCount val="1"/>
                <c:pt idx="0">
                  <c:v>Game plus bonus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Sheet3!$E$5:$E$9</c:f>
              <c:strCache>
                <c:ptCount val="5"/>
                <c:pt idx="0">
                  <c:v>Contact information</c:v>
                </c:pt>
                <c:pt idx="1">
                  <c:v>Wave 1</c:v>
                </c:pt>
                <c:pt idx="2">
                  <c:v>Wave 2</c:v>
                </c:pt>
                <c:pt idx="3">
                  <c:v>Biweekly micro </c:v>
                </c:pt>
                <c:pt idx="4">
                  <c:v>Monthly Micro</c:v>
                </c:pt>
              </c:strCache>
            </c:strRef>
          </c:cat>
          <c:val>
            <c:numRef>
              <c:f>Sheet3!$H$5:$H$9</c:f>
              <c:numCache>
                <c:formatCode>General</c:formatCode>
                <c:ptCount val="5"/>
                <c:pt idx="0">
                  <c:v>38.200000000000003</c:v>
                </c:pt>
                <c:pt idx="1">
                  <c:v>65.599999999999994</c:v>
                </c:pt>
                <c:pt idx="2">
                  <c:v>92.3</c:v>
                </c:pt>
                <c:pt idx="3">
                  <c:v>10.1</c:v>
                </c:pt>
                <c:pt idx="4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61-42C1-8074-B32F60E213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5694528"/>
        <c:axId val="320462520"/>
      </c:barChart>
      <c:catAx>
        <c:axId val="435694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462520"/>
        <c:crosses val="autoZero"/>
        <c:auto val="1"/>
        <c:lblAlgn val="ctr"/>
        <c:lblOffset val="100"/>
        <c:noMultiLvlLbl val="0"/>
      </c:catAx>
      <c:valAx>
        <c:axId val="320462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694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0.10178</cdr:x>
      <cdr:y>0.08686</cdr:y>
    </cdr:from>
    <cdr:to>
      <cdr:x>0.5</cdr:x>
      <cdr:y>0.17292</cdr:y>
    </cdr:to>
    <cdr:sp macro="" textlink="">
      <cdr:nvSpPr>
        <cdr:cNvPr id="2" name="TextBox 8"/>
        <cdr:cNvSpPr txBox="1"/>
      </cdr:nvSpPr>
      <cdr:spPr>
        <a:xfrm xmlns:a="http://schemas.openxmlformats.org/drawingml/2006/main">
          <a:off x="802676" y="310682"/>
          <a:ext cx="3140674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u="sng" dirty="0" smtClean="0"/>
            <a:t>Percent of Recruitment Sample</a:t>
          </a:r>
          <a:endParaRPr lang="en-US" sz="1400" u="sng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0.10822</cdr:x>
      <cdr:y>0.10106</cdr:y>
    </cdr:from>
    <cdr:to>
      <cdr:x>0.50644</cdr:x>
      <cdr:y>0.18712</cdr:y>
    </cdr:to>
    <cdr:sp macro="" textlink="">
      <cdr:nvSpPr>
        <cdr:cNvPr id="2" name="TextBox 8"/>
        <cdr:cNvSpPr txBox="1"/>
      </cdr:nvSpPr>
      <cdr:spPr>
        <a:xfrm xmlns:a="http://schemas.openxmlformats.org/drawingml/2006/main">
          <a:off x="853508" y="361467"/>
          <a:ext cx="3140642" cy="307805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u="sng" dirty="0" smtClean="0"/>
            <a:t>Percent of Recruitment Sample</a:t>
          </a:r>
          <a:endParaRPr lang="en-US" sz="1400" u="sng" dirty="0"/>
        </a:p>
      </cdr:txBody>
    </cdr:sp>
  </cdr:relSizeAnchor>
  <cdr:relSizeAnchor xmlns:cdr="http://schemas.openxmlformats.org/drawingml/2006/chartDrawing">
    <cdr:from>
      <cdr:x>0.64577</cdr:x>
      <cdr:y>0</cdr:y>
    </cdr:from>
    <cdr:to>
      <cdr:x>0.87784</cdr:x>
      <cdr:y>0.08605</cdr:y>
    </cdr:to>
    <cdr:sp macro="" textlink="">
      <cdr:nvSpPr>
        <cdr:cNvPr id="3" name="TextBox 8"/>
        <cdr:cNvSpPr txBox="1"/>
      </cdr:nvSpPr>
      <cdr:spPr>
        <a:xfrm xmlns:a="http://schemas.openxmlformats.org/drawingml/2006/main">
          <a:off x="5093018" y="-1055688"/>
          <a:ext cx="183022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u="sng" dirty="0" smtClean="0"/>
            <a:t>Percent of Wave 1</a:t>
          </a:r>
          <a:endParaRPr lang="en-US" sz="1400" u="sng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16CC0F-3E16-0C48-83CA-42351AB273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66B4D-25CD-B84F-B100-CC511C7837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B6791-5CE1-A144-85FF-3A54CAE88D2C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48D97-C13F-9A44-B1BB-58F9D4ACE3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0AA9A-5A4B-F74E-961A-420255C92E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8CFC7-FC2D-434B-8AF3-3B8FD6DDBC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79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B285-EC0E-42D8-88C4-3625BAF16DBA}" type="datetimeFigureOut">
              <a:rPr lang="en-US" smtClean="0"/>
              <a:t>10/23/2021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40036-C79D-4A47-ABEA-AB9642CF78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4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7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7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8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3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40036-C79D-4A47-ABEA-AB9642CF78A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5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estat.com/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estat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descr="&quot; &quot;">
            <a:extLst>
              <a:ext uri="{FF2B5EF4-FFF2-40B4-BE49-F238E27FC236}">
                <a16:creationId xmlns:a16="http://schemas.microsoft.com/office/drawing/2014/main" id="{2ED7280E-D409-D04B-88E4-78C9B5441976}"/>
              </a:ext>
            </a:extLst>
          </p:cNvPr>
          <p:cNvGrpSpPr/>
          <p:nvPr userDrawn="1"/>
        </p:nvGrpSpPr>
        <p:grpSpPr>
          <a:xfrm>
            <a:off x="0" y="2"/>
            <a:ext cx="9144000" cy="5143498"/>
            <a:chOff x="0" y="2"/>
            <a:chExt cx="9144000" cy="514349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5BE8B8-0177-9145-A917-4097C0B5BB18}"/>
                </a:ext>
              </a:extLst>
            </p:cNvPr>
            <p:cNvSpPr/>
            <p:nvPr userDrawn="1"/>
          </p:nvSpPr>
          <p:spPr>
            <a:xfrm>
              <a:off x="0" y="489312"/>
              <a:ext cx="9143999" cy="4654188"/>
            </a:xfrm>
            <a:prstGeom prst="rect">
              <a:avLst/>
            </a:prstGeom>
            <a:solidFill>
              <a:srgbClr val="0A3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3EE1AC-5984-0645-8C3E-8805AF827819}"/>
                </a:ext>
              </a:extLst>
            </p:cNvPr>
            <p:cNvGrpSpPr/>
            <p:nvPr userDrawn="1"/>
          </p:nvGrpSpPr>
          <p:grpSpPr>
            <a:xfrm>
              <a:off x="0" y="2"/>
              <a:ext cx="9144000" cy="506932"/>
              <a:chOff x="0" y="2"/>
              <a:chExt cx="9144000" cy="5069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8D4C6B-CF74-9849-88EE-2C4E68CB05D0}"/>
                  </a:ext>
                </a:extLst>
              </p:cNvPr>
              <p:cNvSpPr/>
              <p:nvPr/>
            </p:nvSpPr>
            <p:spPr>
              <a:xfrm>
                <a:off x="0" y="2"/>
                <a:ext cx="9144000" cy="506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pic>
            <p:nvPicPr>
              <p:cNvPr id="11" name="Picture 10" title="Improving Lives Through Research">
                <a:extLst>
                  <a:ext uri="{FF2B5EF4-FFF2-40B4-BE49-F238E27FC236}">
                    <a16:creationId xmlns:a16="http://schemas.microsoft.com/office/drawing/2014/main" id="{27E9EE3D-6D6A-444B-A2B3-7B222EE1B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33310" y="210418"/>
                <a:ext cx="2130137" cy="13012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B26D8FB-442B-ED4E-82A5-0D49A8284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2710" y="116975"/>
                <a:ext cx="1061240" cy="27875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002" y="841772"/>
            <a:ext cx="6439980" cy="1790700"/>
          </a:xfrm>
        </p:spPr>
        <p:txBody>
          <a:bodyPr anchor="b">
            <a:normAutofit/>
          </a:bodyPr>
          <a:lstStyle>
            <a:lvl1pPr algn="l">
              <a:lnSpc>
                <a:spcPts val="27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002" y="2967310"/>
            <a:ext cx="7378998" cy="97604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2001" y="4504634"/>
            <a:ext cx="2369620" cy="273844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3E24F3C-F575-47CE-9D23-633188FC88D1}" type="datetime1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42E1D-94D0-4C55-B1DD-A28B122FA8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6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/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755647"/>
            <a:ext cx="2091105" cy="1655065"/>
          </a:xfrm>
        </p:spPr>
        <p:txBody>
          <a:bodyPr anchor="t" anchorCtr="0"/>
          <a:lstStyle>
            <a:lvl1pPr>
              <a:defRPr sz="2400">
                <a:solidFill>
                  <a:srgbClr val="073C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79"/>
            <a:ext cx="2089913" cy="561261"/>
          </a:xfrm>
        </p:spPr>
        <p:txBody>
          <a:bodyPr anchor="b" anchorCtr="0"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24565" y="1839913"/>
            <a:ext cx="5491976" cy="2792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002" y="4804475"/>
            <a:ext cx="6296510" cy="273844"/>
          </a:xfr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6292" y="5261675"/>
            <a:ext cx="722202" cy="273844"/>
          </a:xfrm>
        </p:spPr>
        <p:txBody>
          <a:bodyPr/>
          <a:lstStyle/>
          <a:p>
            <a:fld id="{6E57D1E5-D5AF-48FC-99A4-77E2CEE8B11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501710"/>
          </a:xfrm>
          <a:prstGeom prst="line">
            <a:avLst/>
          </a:prstGeom>
          <a:ln w="12700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descr="&quot; &quot;">
            <a:extLst>
              <a:ext uri="{FF2B5EF4-FFF2-40B4-BE49-F238E27FC236}">
                <a16:creationId xmlns:a16="http://schemas.microsoft.com/office/drawing/2014/main" id="{B917B373-71F3-BF4B-A2F8-8D2816ABE480}"/>
              </a:ext>
            </a:extLst>
          </p:cNvPr>
          <p:cNvSpPr/>
          <p:nvPr/>
        </p:nvSpPr>
        <p:spPr>
          <a:xfrm>
            <a:off x="0" y="516499"/>
            <a:ext cx="9144000" cy="285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1C6D26-330E-D749-95F6-3076199458CB}"/>
              </a:ext>
            </a:extLst>
          </p:cNvPr>
          <p:cNvGrpSpPr/>
          <p:nvPr userDrawn="1"/>
        </p:nvGrpSpPr>
        <p:grpSpPr>
          <a:xfrm>
            <a:off x="0" y="0"/>
            <a:ext cx="9143999" cy="516499"/>
            <a:chOff x="0" y="0"/>
            <a:chExt cx="9143999" cy="5164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97729C-A0E5-DD4E-B302-A5199C453A68}"/>
                </a:ext>
              </a:extLst>
            </p:cNvPr>
            <p:cNvSpPr/>
            <p:nvPr userDrawn="1"/>
          </p:nvSpPr>
          <p:spPr>
            <a:xfrm>
              <a:off x="0" y="0"/>
              <a:ext cx="9143999" cy="516499"/>
            </a:xfrm>
            <a:prstGeom prst="rect">
              <a:avLst/>
            </a:prstGeom>
            <a:solidFill>
              <a:srgbClr val="0A3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Westat - Improving Lives Through Research">
              <a:extLst>
                <a:ext uri="{FF2B5EF4-FFF2-40B4-BE49-F238E27FC236}">
                  <a16:creationId xmlns:a16="http://schemas.microsoft.com/office/drawing/2014/main" id="{575671A5-6676-8349-8C0D-E7F9BE89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69" y="56797"/>
              <a:ext cx="1197610" cy="3853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610865-5593-5140-8CD9-DE465C0892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93" y="149407"/>
              <a:ext cx="2228850" cy="257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82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DISCLAIMER-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755647"/>
            <a:ext cx="2091105" cy="1655065"/>
          </a:xfrm>
        </p:spPr>
        <p:txBody>
          <a:bodyPr anchor="t" anchorCtr="0"/>
          <a:lstStyle>
            <a:lvl1pPr>
              <a:defRPr sz="2400">
                <a:solidFill>
                  <a:srgbClr val="073C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79"/>
            <a:ext cx="2089913" cy="561261"/>
          </a:xfrm>
        </p:spPr>
        <p:txBody>
          <a:bodyPr anchor="b" anchorCtr="0"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24565" y="1839913"/>
            <a:ext cx="5491976" cy="2792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49" y="5261675"/>
            <a:ext cx="6296510" cy="273844"/>
          </a:xfr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6292" y="5261675"/>
            <a:ext cx="722202" cy="273844"/>
          </a:xfrm>
        </p:spPr>
        <p:txBody>
          <a:bodyPr/>
          <a:lstStyle/>
          <a:p>
            <a:fld id="{6E57D1E5-D5AF-48FC-99A4-77E2CEE8B11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501710"/>
          </a:xfrm>
          <a:prstGeom prst="line">
            <a:avLst/>
          </a:prstGeom>
          <a:ln w="12700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descr="&quot; &quot;">
            <a:extLst>
              <a:ext uri="{FF2B5EF4-FFF2-40B4-BE49-F238E27FC236}">
                <a16:creationId xmlns:a16="http://schemas.microsoft.com/office/drawing/2014/main" id="{B917B373-71F3-BF4B-A2F8-8D2816ABE480}"/>
              </a:ext>
            </a:extLst>
          </p:cNvPr>
          <p:cNvSpPr/>
          <p:nvPr/>
        </p:nvSpPr>
        <p:spPr>
          <a:xfrm>
            <a:off x="0" y="516499"/>
            <a:ext cx="9144000" cy="285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1C6D26-330E-D749-95F6-3076199458CB}"/>
              </a:ext>
            </a:extLst>
          </p:cNvPr>
          <p:cNvGrpSpPr/>
          <p:nvPr userDrawn="1"/>
        </p:nvGrpSpPr>
        <p:grpSpPr>
          <a:xfrm>
            <a:off x="0" y="0"/>
            <a:ext cx="9143999" cy="516499"/>
            <a:chOff x="0" y="0"/>
            <a:chExt cx="9143999" cy="5164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97729C-A0E5-DD4E-B302-A5199C453A68}"/>
                </a:ext>
              </a:extLst>
            </p:cNvPr>
            <p:cNvSpPr/>
            <p:nvPr userDrawn="1"/>
          </p:nvSpPr>
          <p:spPr>
            <a:xfrm>
              <a:off x="0" y="0"/>
              <a:ext cx="9143999" cy="516499"/>
            </a:xfrm>
            <a:prstGeom prst="rect">
              <a:avLst/>
            </a:prstGeom>
            <a:solidFill>
              <a:srgbClr val="0A3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 descr="Westat - Improving Lives Through Research">
              <a:extLst>
                <a:ext uri="{FF2B5EF4-FFF2-40B4-BE49-F238E27FC236}">
                  <a16:creationId xmlns:a16="http://schemas.microsoft.com/office/drawing/2014/main" id="{575671A5-6676-8349-8C0D-E7F9BE89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69" y="56797"/>
              <a:ext cx="1197610" cy="3853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610865-5593-5140-8CD9-DE465C0892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7393" y="149407"/>
              <a:ext cx="2228850" cy="25755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7A37831-0DB2-B64D-B5E7-A47D0B10F9CC}"/>
              </a:ext>
            </a:extLst>
          </p:cNvPr>
          <p:cNvSpPr txBox="1"/>
          <p:nvPr userDrawn="1"/>
        </p:nvSpPr>
        <p:spPr>
          <a:xfrm>
            <a:off x="0" y="-423946"/>
            <a:ext cx="9143999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PHOTOGRAPHY LEGAL DISCLAIMER – DO NOT DELETE THIS SLIDE IF PRESENTATION INCLUDES PEOPLE IMAGES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2605D2B-D784-9748-AFA6-2A276030AC0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8650" y="4760633"/>
            <a:ext cx="6360874" cy="28063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2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&quot; &quot;">
            <a:extLst>
              <a:ext uri="{FF2B5EF4-FFF2-40B4-BE49-F238E27FC236}">
                <a16:creationId xmlns:a16="http://schemas.microsoft.com/office/drawing/2014/main" id="{3F379A51-BB37-3D4F-A6AD-66B3920040E6}"/>
              </a:ext>
            </a:extLst>
          </p:cNvPr>
          <p:cNvSpPr/>
          <p:nvPr userDrawn="1"/>
        </p:nvSpPr>
        <p:spPr>
          <a:xfrm>
            <a:off x="0" y="179883"/>
            <a:ext cx="9144000" cy="632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7985"/>
            <a:ext cx="2949178" cy="1166649"/>
          </a:xfrm>
        </p:spPr>
        <p:txBody>
          <a:bodyPr anchor="b"/>
          <a:lstStyle>
            <a:lvl1pPr>
              <a:defRPr sz="2400">
                <a:solidFill>
                  <a:srgbClr val="073C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179884"/>
            <a:ext cx="5256609" cy="461399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7298"/>
            <a:ext cx="2949178" cy="2334816"/>
          </a:xfrm>
        </p:spPr>
        <p:txBody>
          <a:bodyPr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EDC-A76D-492D-B897-5D03996AFB4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AC5-801D-4D0A-BD82-DB51D6F7984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1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826718"/>
            <a:ext cx="1971675" cy="3806005"/>
          </a:xfrm>
        </p:spPr>
        <p:txBody>
          <a:bodyPr vert="eaVert"/>
          <a:lstStyle>
            <a:lvl1pPr>
              <a:defRPr>
                <a:solidFill>
                  <a:srgbClr val="0A3B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826718"/>
            <a:ext cx="5800725" cy="380600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306-67A6-47D8-A62D-4DBC5CF1666D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6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 descr="&quot; &quot;">
            <a:extLst>
              <a:ext uri="{FF2B5EF4-FFF2-40B4-BE49-F238E27FC236}">
                <a16:creationId xmlns:a16="http://schemas.microsoft.com/office/drawing/2014/main" id="{2ED7280E-D409-D04B-88E4-78C9B5441976}"/>
              </a:ext>
            </a:extLst>
          </p:cNvPr>
          <p:cNvGrpSpPr/>
          <p:nvPr userDrawn="1"/>
        </p:nvGrpSpPr>
        <p:grpSpPr>
          <a:xfrm>
            <a:off x="0" y="2"/>
            <a:ext cx="9144000" cy="4778476"/>
            <a:chOff x="0" y="2"/>
            <a:chExt cx="9144000" cy="47784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5BE8B8-0177-9145-A917-4097C0B5BB18}"/>
                </a:ext>
              </a:extLst>
            </p:cNvPr>
            <p:cNvSpPr/>
            <p:nvPr userDrawn="1"/>
          </p:nvSpPr>
          <p:spPr>
            <a:xfrm>
              <a:off x="0" y="489312"/>
              <a:ext cx="9143999" cy="4289166"/>
            </a:xfrm>
            <a:prstGeom prst="rect">
              <a:avLst/>
            </a:prstGeom>
            <a:solidFill>
              <a:srgbClr val="0A3B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3EE1AC-5984-0645-8C3E-8805AF827819}"/>
                </a:ext>
              </a:extLst>
            </p:cNvPr>
            <p:cNvGrpSpPr/>
            <p:nvPr userDrawn="1"/>
          </p:nvGrpSpPr>
          <p:grpSpPr>
            <a:xfrm>
              <a:off x="0" y="2"/>
              <a:ext cx="9144000" cy="506932"/>
              <a:chOff x="0" y="2"/>
              <a:chExt cx="9144000" cy="5069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8D4C6B-CF74-9849-88EE-2C4E68CB05D0}"/>
                  </a:ext>
                </a:extLst>
              </p:cNvPr>
              <p:cNvSpPr/>
              <p:nvPr/>
            </p:nvSpPr>
            <p:spPr>
              <a:xfrm>
                <a:off x="0" y="2"/>
                <a:ext cx="9144000" cy="506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pic>
            <p:nvPicPr>
              <p:cNvPr id="11" name="Picture 10" title="Improving Lives Through Research">
                <a:extLst>
                  <a:ext uri="{FF2B5EF4-FFF2-40B4-BE49-F238E27FC236}">
                    <a16:creationId xmlns:a16="http://schemas.microsoft.com/office/drawing/2014/main" id="{27E9EE3D-6D6A-444B-A2B3-7B222EE1B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33310" y="210418"/>
                <a:ext cx="2130137" cy="13012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B26D8FB-442B-ED4E-82A5-0D49A8284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2710" y="116975"/>
                <a:ext cx="1061240" cy="27875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002" y="841772"/>
            <a:ext cx="6439980" cy="1790700"/>
          </a:xfrm>
        </p:spPr>
        <p:txBody>
          <a:bodyPr anchor="b">
            <a:normAutofit/>
          </a:bodyPr>
          <a:lstStyle>
            <a:lvl1pPr algn="l">
              <a:lnSpc>
                <a:spcPts val="27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002" y="2967310"/>
            <a:ext cx="7378998" cy="97604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2001" y="4504634"/>
            <a:ext cx="2369620" cy="273844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3E24F3C-F575-47CE-9D23-633188FC88D1}" type="datetime1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44AC-7A2B-4C02-9FB0-CC8AB5127B2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ark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EF293EC-DC44-F54B-824D-F99329283B7B}"/>
              </a:ext>
            </a:extLst>
          </p:cNvPr>
          <p:cNvSpPr/>
          <p:nvPr userDrawn="1"/>
        </p:nvSpPr>
        <p:spPr>
          <a:xfrm>
            <a:off x="0" y="489312"/>
            <a:ext cx="9143999" cy="4654188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68C4AC-12D0-604A-B616-576D7C5DB26F}"/>
              </a:ext>
            </a:extLst>
          </p:cNvPr>
          <p:cNvGrpSpPr/>
          <p:nvPr userDrawn="1"/>
        </p:nvGrpSpPr>
        <p:grpSpPr>
          <a:xfrm>
            <a:off x="0" y="2"/>
            <a:ext cx="9144000" cy="506932"/>
            <a:chOff x="0" y="2"/>
            <a:chExt cx="9144000" cy="5069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D2E4C3-920D-2843-94C6-D74267F5D347}"/>
                </a:ext>
              </a:extLst>
            </p:cNvPr>
            <p:cNvSpPr/>
            <p:nvPr/>
          </p:nvSpPr>
          <p:spPr>
            <a:xfrm>
              <a:off x="0" y="2"/>
              <a:ext cx="9144000" cy="506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24" name="Picture 23" title="Improving Lives Through Research">
              <a:extLst>
                <a:ext uri="{FF2B5EF4-FFF2-40B4-BE49-F238E27FC236}">
                  <a16:creationId xmlns:a16="http://schemas.microsoft.com/office/drawing/2014/main" id="{0E3B4E59-14A9-B547-A407-C1A3B5CEA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3310" y="210418"/>
              <a:ext cx="2130137" cy="130122"/>
            </a:xfrm>
            <a:prstGeom prst="rect">
              <a:avLst/>
            </a:prstGeom>
          </p:spPr>
        </p:pic>
        <p:pic>
          <p:nvPicPr>
            <p:cNvPr id="25" name="Picture 24" descr="Westat - Improving Lives Through Research">
              <a:extLst>
                <a:ext uri="{FF2B5EF4-FFF2-40B4-BE49-F238E27FC236}">
                  <a16:creationId xmlns:a16="http://schemas.microsoft.com/office/drawing/2014/main" id="{64E764B4-3219-7A4B-A767-BB5BAE96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710" y="116975"/>
              <a:ext cx="1061240" cy="278759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25CFD-5267-C443-8BC4-373BA24E65F0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23888" y="1287559"/>
            <a:ext cx="6306633" cy="185979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5736C-EF96-4BD1-AFB0-D4F1E308D5A9}" type="datetime1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42E1D-94D0-4C55-B1DD-A28B122FA8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395B9D-00D7-074C-AD20-45378AC83B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5269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269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3889-CF43-483A-843B-AED81E8E3E8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0"/>
            <a:ext cx="7886700" cy="67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5678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74716"/>
            <a:ext cx="3868340" cy="3126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5678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74716"/>
            <a:ext cx="3887391" cy="3126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E2C5-180A-4413-A85B-6745D8DD6E7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44AC-7A2B-4C02-9FB0-CC8AB5127B2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5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n with Highlight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55A25B-9018-7244-A684-74118ADCC4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845" y="810584"/>
            <a:ext cx="8144055" cy="420688"/>
          </a:xfrm>
        </p:spPr>
        <p:txBody>
          <a:bodyPr/>
          <a:lstStyle>
            <a:lvl1pPr marL="57150" indent="0">
              <a:buFont typeface="Arial" panose="020B0604020202020204" pitchFamily="34" charset="0"/>
              <a:buNone/>
              <a:defRPr sz="1500"/>
            </a:lvl1pPr>
            <a:lvl2pPr marL="288925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1028700" indent="0">
              <a:buFont typeface="Arial" panose="020B0604020202020204" pitchFamily="34" charset="0"/>
              <a:buNone/>
              <a:defRPr sz="1400"/>
            </a:lvl4pPr>
            <a:lvl5pPr marL="13716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7B277E59-379D-E04B-814E-390776885C3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22299" y="1431985"/>
            <a:ext cx="6416855" cy="3646334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4466CF-5788-1F46-9E6F-D7EBC715AF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58584" y="1591056"/>
            <a:ext cx="1920873" cy="2181564"/>
          </a:xfrm>
          <a:solidFill>
            <a:schemeClr val="bg1">
              <a:alpha val="12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txBody>
          <a:bodyPr tIns="91440" bIns="182880" anchor="ctr" anchorCtr="0"/>
          <a:lstStyle>
            <a:lvl1pPr marL="57150" indent="0">
              <a:lnSpc>
                <a:spcPct val="110000"/>
              </a:lnSpc>
              <a:buNone/>
              <a:defRPr sz="1300"/>
            </a:lvl1pPr>
            <a:lvl2pPr marL="288925" indent="0">
              <a:buNone/>
              <a:defRPr/>
            </a:lvl2pPr>
            <a:lvl3pPr marL="4572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44AC-7A2B-4C02-9FB0-CC8AB5127B2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283-0BE3-4DDA-8B16-C3F4B371F6F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283-0BE3-4DDA-8B16-C3F4B371F6F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 descr="&quot; &quot;">
            <a:extLst>
              <a:ext uri="{FF2B5EF4-FFF2-40B4-BE49-F238E27FC236}">
                <a16:creationId xmlns:a16="http://schemas.microsoft.com/office/drawing/2014/main" id="{C9460DD9-53F6-F84C-BB9A-6020BC05B803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 tooltip="Westat Home Page"/>
            <a:extLst>
              <a:ext uri="{FF2B5EF4-FFF2-40B4-BE49-F238E27FC236}">
                <a16:creationId xmlns:a16="http://schemas.microsoft.com/office/drawing/2014/main" id="{87412E47-3D57-544A-ADFF-3F1F83F08D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descr="&quot; &quot;"/>
          <p:cNvSpPr/>
          <p:nvPr userDrawn="1"/>
        </p:nvSpPr>
        <p:spPr>
          <a:xfrm>
            <a:off x="0" y="0"/>
            <a:ext cx="9144000" cy="783107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83108"/>
            <a:ext cx="1905103" cy="1101970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35079"/>
            <a:ext cx="2089913" cy="2166662"/>
          </a:xfrm>
        </p:spPr>
        <p:txBody>
          <a:bodyPr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565" y="854791"/>
            <a:ext cx="5491976" cy="342277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D1E5-D5AF-48FC-99A4-77E2CEE8B11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89236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/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2174"/>
            <a:ext cx="2091105" cy="1655065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79"/>
            <a:ext cx="2089913" cy="561261"/>
          </a:xfrm>
        </p:spPr>
        <p:txBody>
          <a:bodyPr anchor="b" anchorCtr="0"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24565" y="1146440"/>
            <a:ext cx="5491976" cy="2792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2002" y="4804475"/>
            <a:ext cx="6296510" cy="273844"/>
          </a:xfr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6292" y="5261675"/>
            <a:ext cx="722202" cy="273844"/>
          </a:xfrm>
        </p:spPr>
        <p:txBody>
          <a:bodyPr/>
          <a:lstStyle/>
          <a:p>
            <a:fld id="{6E57D1E5-D5AF-48FC-99A4-77E2CEE8B11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5017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descr="&quot; &quot;">
            <a:extLst>
              <a:ext uri="{FF2B5EF4-FFF2-40B4-BE49-F238E27FC236}">
                <a16:creationId xmlns:a16="http://schemas.microsoft.com/office/drawing/2014/main" id="{B917B373-71F3-BF4B-A2F8-8D2816ABE480}"/>
              </a:ext>
            </a:extLst>
          </p:cNvPr>
          <p:cNvSpPr/>
          <p:nvPr/>
        </p:nvSpPr>
        <p:spPr>
          <a:xfrm>
            <a:off x="0" y="516499"/>
            <a:ext cx="9144000" cy="285322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CAA0EB-9E1F-FB42-8E74-5D76E2AB5109}"/>
              </a:ext>
            </a:extLst>
          </p:cNvPr>
          <p:cNvGrpSpPr/>
          <p:nvPr userDrawn="1"/>
        </p:nvGrpSpPr>
        <p:grpSpPr>
          <a:xfrm>
            <a:off x="562710" y="116975"/>
            <a:ext cx="8300737" cy="278759"/>
            <a:chOff x="562710" y="116975"/>
            <a:chExt cx="8300737" cy="278759"/>
          </a:xfrm>
        </p:grpSpPr>
        <p:pic>
          <p:nvPicPr>
            <p:cNvPr id="17" name="Picture 16" descr="&quot; &quot;">
              <a:extLst>
                <a:ext uri="{FF2B5EF4-FFF2-40B4-BE49-F238E27FC236}">
                  <a16:creationId xmlns:a16="http://schemas.microsoft.com/office/drawing/2014/main" id="{0CCFE12F-3B87-774C-92E7-FE53923C85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3310" y="210418"/>
              <a:ext cx="2130137" cy="130122"/>
            </a:xfrm>
            <a:prstGeom prst="rect">
              <a:avLst/>
            </a:prstGeom>
          </p:spPr>
        </p:pic>
        <p:pic>
          <p:nvPicPr>
            <p:cNvPr id="18" name="Picture 17" descr="Westat - Improving Lives Through Research">
              <a:extLst>
                <a:ext uri="{FF2B5EF4-FFF2-40B4-BE49-F238E27FC236}">
                  <a16:creationId xmlns:a16="http://schemas.microsoft.com/office/drawing/2014/main" id="{7194FD4A-A918-E144-989A-4A07A6650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710" y="116975"/>
              <a:ext cx="1061240" cy="278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34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DISCLAIMER-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2169"/>
            <a:ext cx="2091105" cy="1655065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79"/>
            <a:ext cx="2089913" cy="561261"/>
          </a:xfrm>
        </p:spPr>
        <p:txBody>
          <a:bodyPr anchor="b" anchorCtr="0"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24565" y="1146435"/>
            <a:ext cx="5491976" cy="279281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49" y="5261675"/>
            <a:ext cx="6296510" cy="273844"/>
          </a:xfrm>
        </p:spPr>
        <p:txBody>
          <a:bodyPr/>
          <a:lstStyle>
            <a:lvl1pPr>
              <a:defRPr sz="700"/>
            </a:lvl1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26292" y="5261675"/>
            <a:ext cx="722202" cy="273844"/>
          </a:xfrm>
        </p:spPr>
        <p:txBody>
          <a:bodyPr/>
          <a:lstStyle/>
          <a:p>
            <a:fld id="{6E57D1E5-D5AF-48FC-99A4-77E2CEE8B11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50171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 descr="&quot; &quot;">
            <a:extLst>
              <a:ext uri="{FF2B5EF4-FFF2-40B4-BE49-F238E27FC236}">
                <a16:creationId xmlns:a16="http://schemas.microsoft.com/office/drawing/2014/main" id="{B917B373-71F3-BF4B-A2F8-8D2816ABE480}"/>
              </a:ext>
            </a:extLst>
          </p:cNvPr>
          <p:cNvSpPr/>
          <p:nvPr/>
        </p:nvSpPr>
        <p:spPr>
          <a:xfrm>
            <a:off x="0" y="516499"/>
            <a:ext cx="9144000" cy="285322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A37831-0DB2-B64D-B5E7-A47D0B10F9CC}"/>
              </a:ext>
            </a:extLst>
          </p:cNvPr>
          <p:cNvSpPr txBox="1"/>
          <p:nvPr userDrawn="1"/>
        </p:nvSpPr>
        <p:spPr>
          <a:xfrm>
            <a:off x="0" y="-423946"/>
            <a:ext cx="9143999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PHOTOGRAPHY LEGAL DISCLAIMER – DO NOT DELETE THIS SLIDE IF PRESENTATION INCLUDES PEOPLE IMAGES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2605D2B-D784-9748-AFA6-2A276030AC0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28650" y="4760633"/>
            <a:ext cx="6360874" cy="28063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86DFD-2598-FF48-8C10-370B0AD880F2}"/>
              </a:ext>
            </a:extLst>
          </p:cNvPr>
          <p:cNvGrpSpPr/>
          <p:nvPr userDrawn="1"/>
        </p:nvGrpSpPr>
        <p:grpSpPr>
          <a:xfrm>
            <a:off x="562710" y="116975"/>
            <a:ext cx="8300737" cy="278759"/>
            <a:chOff x="562710" y="116975"/>
            <a:chExt cx="8300737" cy="278759"/>
          </a:xfrm>
        </p:grpSpPr>
        <p:pic>
          <p:nvPicPr>
            <p:cNvPr id="20" name="Picture 19" descr="&quot; &quot;">
              <a:extLst>
                <a:ext uri="{FF2B5EF4-FFF2-40B4-BE49-F238E27FC236}">
                  <a16:creationId xmlns:a16="http://schemas.microsoft.com/office/drawing/2014/main" id="{E8523724-5A45-9E45-A91C-FE34B1C5EB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3310" y="210418"/>
              <a:ext cx="2130137" cy="130122"/>
            </a:xfrm>
            <a:prstGeom prst="rect">
              <a:avLst/>
            </a:prstGeom>
          </p:spPr>
        </p:pic>
        <p:pic>
          <p:nvPicPr>
            <p:cNvPr id="21" name="Picture 20" descr="Westat - Improving Lives Through Research">
              <a:extLst>
                <a:ext uri="{FF2B5EF4-FFF2-40B4-BE49-F238E27FC236}">
                  <a16:creationId xmlns:a16="http://schemas.microsoft.com/office/drawing/2014/main" id="{0BAB948C-6D35-3C4A-9243-3B6A18BB86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710" y="116975"/>
              <a:ext cx="1061240" cy="278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6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&quot; &quot;">
            <a:extLst>
              <a:ext uri="{FF2B5EF4-FFF2-40B4-BE49-F238E27FC236}">
                <a16:creationId xmlns:a16="http://schemas.microsoft.com/office/drawing/2014/main" id="{3F379A51-BB37-3D4F-A6AD-66B3920040E6}"/>
              </a:ext>
            </a:extLst>
          </p:cNvPr>
          <p:cNvSpPr/>
          <p:nvPr userDrawn="1"/>
        </p:nvSpPr>
        <p:spPr>
          <a:xfrm>
            <a:off x="0" y="0"/>
            <a:ext cx="9144000" cy="812431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27985"/>
            <a:ext cx="2949178" cy="1166649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0" y="0"/>
            <a:ext cx="5256609" cy="4793874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7298"/>
            <a:ext cx="2949178" cy="2334816"/>
          </a:xfrm>
        </p:spPr>
        <p:txBody>
          <a:bodyPr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DEDC-A76D-492D-B897-5D03996AFB4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7AC5-801D-4D0A-BD82-DB51D6F7984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&quot; &quot;">
            <a:extLst>
              <a:ext uri="{FF2B5EF4-FFF2-40B4-BE49-F238E27FC236}">
                <a16:creationId xmlns:a16="http://schemas.microsoft.com/office/drawing/2014/main" id="{B2BA9CFC-518F-F848-8665-3FFE8C8B91D2}"/>
              </a:ext>
            </a:extLst>
          </p:cNvPr>
          <p:cNvSpPr/>
          <p:nvPr userDrawn="1"/>
        </p:nvSpPr>
        <p:spPr>
          <a:xfrm>
            <a:off x="0" y="0"/>
            <a:ext cx="9143999" cy="720247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5306-67A6-47D8-A62D-4DBC5CF1666D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&quot; &quot;">
            <a:extLst>
              <a:ext uri="{FF2B5EF4-FFF2-40B4-BE49-F238E27FC236}">
                <a16:creationId xmlns:a16="http://schemas.microsoft.com/office/drawing/2014/main" id="{092BFE90-0EC7-8E49-A81D-742387D961E1}"/>
              </a:ext>
            </a:extLst>
          </p:cNvPr>
          <p:cNvGrpSpPr/>
          <p:nvPr userDrawn="1"/>
        </p:nvGrpSpPr>
        <p:grpSpPr>
          <a:xfrm>
            <a:off x="0" y="2"/>
            <a:ext cx="9144000" cy="4804473"/>
            <a:chOff x="0" y="2"/>
            <a:chExt cx="9144000" cy="480447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93F59E-76D3-C945-BA94-AE73A4E845AB}"/>
                </a:ext>
              </a:extLst>
            </p:cNvPr>
            <p:cNvSpPr/>
            <p:nvPr userDrawn="1"/>
          </p:nvSpPr>
          <p:spPr>
            <a:xfrm>
              <a:off x="0" y="489312"/>
              <a:ext cx="9143999" cy="4315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E36DF3-4871-0A4A-8679-A67149E65C80}"/>
                </a:ext>
              </a:extLst>
            </p:cNvPr>
            <p:cNvSpPr/>
            <p:nvPr userDrawn="1"/>
          </p:nvSpPr>
          <p:spPr>
            <a:xfrm>
              <a:off x="1" y="489312"/>
              <a:ext cx="9143998" cy="2652787"/>
            </a:xfrm>
            <a:prstGeom prst="rect">
              <a:avLst/>
            </a:prstGeom>
            <a:gradFill flip="none" rotWithShape="1">
              <a:gsLst>
                <a:gs pos="0">
                  <a:srgbClr val="00457F">
                    <a:alpha val="37000"/>
                  </a:srgbClr>
                </a:gs>
                <a:gs pos="67000">
                  <a:srgbClr val="0A3B6F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4E9D93-961A-4540-A354-69AC06D60A9E}"/>
                </a:ext>
              </a:extLst>
            </p:cNvPr>
            <p:cNvGrpSpPr/>
            <p:nvPr userDrawn="1"/>
          </p:nvGrpSpPr>
          <p:grpSpPr>
            <a:xfrm>
              <a:off x="0" y="2"/>
              <a:ext cx="9144000" cy="506932"/>
              <a:chOff x="0" y="2"/>
              <a:chExt cx="9144000" cy="5069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4FC5CE-57D9-134F-950B-1C7795D90D41}"/>
                  </a:ext>
                </a:extLst>
              </p:cNvPr>
              <p:cNvSpPr/>
              <p:nvPr/>
            </p:nvSpPr>
            <p:spPr>
              <a:xfrm>
                <a:off x="0" y="2"/>
                <a:ext cx="9144000" cy="5069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A6B0FCE-D38A-2F48-A18D-9D168555A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33310" y="210418"/>
                <a:ext cx="2130137" cy="130122"/>
              </a:xfrm>
              <a:prstGeom prst="rect">
                <a:avLst/>
              </a:prstGeom>
            </p:spPr>
          </p:pic>
          <p:pic>
            <p:nvPicPr>
              <p:cNvPr id="11" name="Picture 10" descr="Westat - Improving Lives Through Research">
                <a:extLst>
                  <a:ext uri="{FF2B5EF4-FFF2-40B4-BE49-F238E27FC236}">
                    <a16:creationId xmlns:a16="http://schemas.microsoft.com/office/drawing/2014/main" id="{6BB25270-E695-4142-804D-EADECA815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2709" y="116975"/>
                <a:ext cx="1061240" cy="278759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7559"/>
            <a:ext cx="6306633" cy="185979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A3B6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073C7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736C-EF96-4BD1-AFB0-D4F1E308D5A9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5269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52698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3889-CF43-483A-843B-AED81E8E3E84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-1"/>
            <a:ext cx="7886700" cy="6949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5678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74716"/>
            <a:ext cx="3868340" cy="3126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5678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74716"/>
            <a:ext cx="3887391" cy="3126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E2C5-180A-4413-A85B-6745D8DD6E7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4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n with Highlight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255A25B-9018-7244-A684-74118ADCC4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845" y="810584"/>
            <a:ext cx="8144055" cy="420688"/>
          </a:xfrm>
        </p:spPr>
        <p:txBody>
          <a:bodyPr/>
          <a:lstStyle>
            <a:lvl1pPr marL="57150" indent="0">
              <a:buFont typeface="Arial" panose="020B0604020202020204" pitchFamily="34" charset="0"/>
              <a:buNone/>
              <a:defRPr sz="1500"/>
            </a:lvl1pPr>
            <a:lvl2pPr marL="288925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1028700" indent="0">
              <a:buFont typeface="Arial" panose="020B0604020202020204" pitchFamily="34" charset="0"/>
              <a:buNone/>
              <a:defRPr sz="1400"/>
            </a:lvl4pPr>
            <a:lvl5pPr marL="13716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7B277E59-379D-E04B-814E-390776885C3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22299" y="1431985"/>
            <a:ext cx="6416855" cy="3646334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4466CF-5788-1F46-9E6F-D7EBC715AF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58584" y="1591056"/>
            <a:ext cx="1920873" cy="2181564"/>
          </a:xfrm>
          <a:solidFill>
            <a:srgbClr val="0A3B6F">
              <a:alpha val="10000"/>
            </a:srgbClr>
          </a:solidFill>
          <a:ln>
            <a:solidFill>
              <a:srgbClr val="0A3B6F"/>
            </a:solidFill>
          </a:ln>
        </p:spPr>
        <p:txBody>
          <a:bodyPr tIns="91440" bIns="182880" anchor="ctr" anchorCtr="0"/>
          <a:lstStyle>
            <a:lvl1pPr marL="57150" indent="0">
              <a:lnSpc>
                <a:spcPct val="110000"/>
              </a:lnSpc>
              <a:buNone/>
              <a:defRPr sz="1300"/>
            </a:lvl1pPr>
            <a:lvl2pPr marL="288925" indent="0">
              <a:buNone/>
              <a:defRPr/>
            </a:lvl2pPr>
            <a:lvl3pPr marL="4572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44AC-7A2B-4C02-9FB0-CC8AB5127B22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283-0BE3-4DDA-8B16-C3F4B371F6F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2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C283-0BE3-4DDA-8B16-C3F4B371F6FA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 descr="&quot; &quot;">
            <a:extLst>
              <a:ext uri="{FF2B5EF4-FFF2-40B4-BE49-F238E27FC236}">
                <a16:creationId xmlns:a16="http://schemas.microsoft.com/office/drawing/2014/main" id="{C9460DD9-53F6-F84C-BB9A-6020BC05B803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 tooltip="Westat Home Page"/>
            <a:extLst>
              <a:ext uri="{FF2B5EF4-FFF2-40B4-BE49-F238E27FC236}">
                <a16:creationId xmlns:a16="http://schemas.microsoft.com/office/drawing/2014/main" id="{87412E47-3D57-544A-ADFF-3F1F83F08D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 descr="&quot; &quot;"/>
          <p:cNvSpPr/>
          <p:nvPr userDrawn="1"/>
        </p:nvSpPr>
        <p:spPr>
          <a:xfrm>
            <a:off x="0" y="179882"/>
            <a:ext cx="9144000" cy="60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83108"/>
            <a:ext cx="1905103" cy="1101970"/>
          </a:xfrm>
        </p:spPr>
        <p:txBody>
          <a:bodyPr anchor="t" anchorCtr="0"/>
          <a:lstStyle>
            <a:lvl1pPr>
              <a:defRPr sz="2400">
                <a:solidFill>
                  <a:srgbClr val="003C6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35079"/>
            <a:ext cx="2089913" cy="2166662"/>
          </a:xfrm>
        </p:spPr>
        <p:txBody>
          <a:bodyPr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565" y="854791"/>
            <a:ext cx="5491976" cy="3422773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D1E5-D5AF-48FC-99A4-77E2CEE8B11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descr="&quot; &quot;"/>
          <p:cNvCxnSpPr/>
          <p:nvPr userDrawn="1"/>
        </p:nvCxnSpPr>
        <p:spPr>
          <a:xfrm>
            <a:off x="2872159" y="900031"/>
            <a:ext cx="0" cy="3892367"/>
          </a:xfrm>
          <a:prstGeom prst="line">
            <a:avLst/>
          </a:prstGeom>
          <a:ln w="12700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westa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16" Type="http://schemas.openxmlformats.org/officeDocument/2006/relationships/hyperlink" Target="https://www.westat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&quot; &quot;">
            <a:extLst>
              <a:ext uri="{FF2B5EF4-FFF2-40B4-BE49-F238E27FC236}">
                <a16:creationId xmlns:a16="http://schemas.microsoft.com/office/drawing/2014/main" id="{D9C75A97-2C6D-5548-9CE6-5FABA4E3BADF}"/>
              </a:ext>
            </a:extLst>
          </p:cNvPr>
          <p:cNvSpPr/>
          <p:nvPr userDrawn="1"/>
        </p:nvSpPr>
        <p:spPr>
          <a:xfrm>
            <a:off x="0" y="0"/>
            <a:ext cx="9143999" cy="705891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450342" cy="69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5077"/>
            <a:ext cx="7886700" cy="3577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2002" y="4804475"/>
            <a:ext cx="55039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3C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5303" y="4804475"/>
            <a:ext cx="10347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CF48-F3D1-4008-A2A3-10556D492621}" type="datetime1">
              <a:rPr lang="en-US" smtClean="0"/>
              <a:t>10/23/2021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4804475"/>
            <a:ext cx="628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rgbClr val="003C6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C942E1D-94D0-4C55-B1DD-A28B122FA8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&quot; &quot;">
            <a:extLst>
              <a:ext uri="{FF2B5EF4-FFF2-40B4-BE49-F238E27FC236}">
                <a16:creationId xmlns:a16="http://schemas.microsoft.com/office/drawing/2014/main" id="{70064890-3E76-1843-BBB2-112D3E03584E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rgbClr val="0A3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hlinkClick r:id="rId16" tooltip="Westat Home Page"/>
            <a:extLst>
              <a:ext uri="{FF2B5EF4-FFF2-40B4-BE49-F238E27FC236}">
                <a16:creationId xmlns:a16="http://schemas.microsoft.com/office/drawing/2014/main" id="{0F6AD87D-4964-D944-8F31-D9BF6E508A1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7" r:id="rId6"/>
    <p:sldLayoutId id="2147483666" r:id="rId7"/>
    <p:sldLayoutId id="2147483685" r:id="rId8"/>
    <p:sldLayoutId id="2147483668" r:id="rId9"/>
    <p:sldLayoutId id="2147483675" r:id="rId10"/>
    <p:sldLayoutId id="2147483689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34950" indent="-177800" algn="l" defTabSz="685800" rtl="0" eaLnBrk="1" latinLnBrk="0" hangingPunct="1">
        <a:lnSpc>
          <a:spcPts val="2000"/>
        </a:lnSpc>
        <a:spcBef>
          <a:spcPts val="750"/>
        </a:spcBef>
        <a:spcAft>
          <a:spcPts val="600"/>
        </a:spcAft>
        <a:buClr>
          <a:srgbClr val="0A3B6F"/>
        </a:buClr>
        <a:buSzPct val="100000"/>
        <a:buFont typeface="Zapf Dingbats"/>
        <a:buChar char="❯"/>
        <a:tabLst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 indent="-168275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Clr>
          <a:srgbClr val="0A3B6F"/>
        </a:buClr>
        <a:buSzPct val="100000"/>
        <a:buFont typeface="Arial" panose="020B0604020202020204" pitchFamily="34" charset="0"/>
        <a:buChar char="•"/>
        <a:tabLst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87388" indent="-230188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Clr>
          <a:srgbClr val="073C72"/>
        </a:buClr>
        <a:buFont typeface=".PingFang SC Regular"/>
        <a:buChar char="－"/>
        <a:tabLst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ts val="192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003C68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4" orient="horz" pos="660" userDrawn="1">
          <p15:clr>
            <a:srgbClr val="F26B43"/>
          </p15:clr>
        </p15:guide>
        <p15:guide id="6" orient="horz" pos="1620" userDrawn="1">
          <p15:clr>
            <a:srgbClr val="F26B43"/>
          </p15:clr>
        </p15:guide>
        <p15:guide id="8" orient="horz" pos="3132" userDrawn="1">
          <p15:clr>
            <a:srgbClr val="F26B43"/>
          </p15:clr>
        </p15:guide>
        <p15:guide id="9" pos="4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descr="&quot; &quot;">
            <a:extLst>
              <a:ext uri="{FF2B5EF4-FFF2-40B4-BE49-F238E27FC236}">
                <a16:creationId xmlns:a16="http://schemas.microsoft.com/office/drawing/2014/main" id="{D9C75A97-2C6D-5548-9CE6-5FABA4E3BADF}"/>
              </a:ext>
            </a:extLst>
          </p:cNvPr>
          <p:cNvSpPr/>
          <p:nvPr userDrawn="1"/>
        </p:nvSpPr>
        <p:spPr>
          <a:xfrm flipV="1">
            <a:off x="0" y="705891"/>
            <a:ext cx="9143999" cy="4481385"/>
          </a:xfrm>
          <a:prstGeom prst="rect">
            <a:avLst/>
          </a:prstGeom>
          <a:solidFill>
            <a:srgbClr val="0A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450342" cy="69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5077"/>
            <a:ext cx="7886700" cy="3577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2002" y="4804475"/>
            <a:ext cx="55039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5303" y="4804475"/>
            <a:ext cx="10347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75C5CF48-F3D1-4008-A2A3-10556D492621}" type="datetime1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4804475"/>
            <a:ext cx="628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C942E1D-94D0-4C55-B1DD-A28B122FA8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&quot; &quot;">
            <a:extLst>
              <a:ext uri="{FF2B5EF4-FFF2-40B4-BE49-F238E27FC236}">
                <a16:creationId xmlns:a16="http://schemas.microsoft.com/office/drawing/2014/main" id="{70064890-3E76-1843-BBB2-112D3E03584E}"/>
              </a:ext>
            </a:extLst>
          </p:cNvPr>
          <p:cNvCxnSpPr/>
          <p:nvPr userDrawn="1"/>
        </p:nvCxnSpPr>
        <p:spPr>
          <a:xfrm>
            <a:off x="8488236" y="4848251"/>
            <a:ext cx="0" cy="33902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hlinkClick r:id="rId16" tooltip="Westat Home Page"/>
            <a:extLst>
              <a:ext uri="{FF2B5EF4-FFF2-40B4-BE49-F238E27FC236}">
                <a16:creationId xmlns:a16="http://schemas.microsoft.com/office/drawing/2014/main" id="{0F6AD87D-4964-D944-8F31-D9BF6E508A1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22" y="4856700"/>
            <a:ext cx="1076382" cy="1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4" r:id="rId3"/>
    <p:sldLayoutId id="2147483695" r:id="rId4"/>
    <p:sldLayoutId id="2147483697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rgbClr val="0A3B6F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34950" indent="-177800" algn="l" defTabSz="685800" rtl="0" eaLnBrk="1" latinLnBrk="0" hangingPunct="1">
        <a:lnSpc>
          <a:spcPts val="2000"/>
        </a:lnSpc>
        <a:spcBef>
          <a:spcPts val="750"/>
        </a:spcBef>
        <a:spcAft>
          <a:spcPts val="600"/>
        </a:spcAft>
        <a:buClr>
          <a:schemeClr val="bg1"/>
        </a:buClr>
        <a:buSzPct val="100000"/>
        <a:buFont typeface="Zapf Dingbats"/>
        <a:buChar char="❯"/>
        <a:tabLst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57200" indent="-168275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687388" indent="-230188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Clr>
          <a:schemeClr val="bg1"/>
        </a:buClr>
        <a:buFont typeface=".PingFang SC Regular"/>
        <a:buChar char="－"/>
        <a:tabLst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200150" indent="-171450" algn="l" defTabSz="685800" rtl="0" eaLnBrk="1" latinLnBrk="0" hangingPunct="1">
        <a:lnSpc>
          <a:spcPts val="1920"/>
        </a:lnSpc>
        <a:spcBef>
          <a:spcPts val="375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543050" indent="-171450" algn="l" defTabSz="685800" rtl="0" eaLnBrk="1" latinLnBrk="0" hangingPunct="1">
        <a:lnSpc>
          <a:spcPts val="192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4" orient="horz" pos="660">
          <p15:clr>
            <a:srgbClr val="F26B43"/>
          </p15:clr>
        </p15:guide>
        <p15:guide id="6" orient="horz" pos="1620">
          <p15:clr>
            <a:srgbClr val="F26B43"/>
          </p15:clr>
        </p15:guide>
        <p15:guide id="8" orient="horz" pos="3132">
          <p15:clr>
            <a:srgbClr val="F26B43"/>
          </p15:clr>
        </p15:guide>
        <p15:guide id="9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estat - Improving Lives Through Research">
            <a:extLst>
              <a:ext uri="{FF2B5EF4-FFF2-40B4-BE49-F238E27FC236}">
                <a16:creationId xmlns:a16="http://schemas.microsoft.com/office/drawing/2014/main" id="{2388D5FD-FC4D-2246-97DA-3379E0A0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" y="117383"/>
            <a:ext cx="1061240" cy="277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Recruiting </a:t>
            </a:r>
            <a:r>
              <a:rPr lang="en-US" dirty="0"/>
              <a:t>a probability sample of 18 year olds for a longitudinal study on interpersonal violence</a:t>
            </a:r>
            <a:endParaRPr lang="en-US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Cantor and Reanne Townsend</a:t>
            </a:r>
          </a:p>
          <a:p>
            <a:r>
              <a:rPr lang="en-US" dirty="0" smtClean="0"/>
              <a:t>Westat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0195" y="4676078"/>
            <a:ext cx="2341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November 3, 2021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99">
        <p:fade/>
      </p:transition>
    </mc:Choice>
    <mc:Fallback xmlns="">
      <p:transition spd="med" advTm="193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results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4C8-32DE-8D40-9558-88D947E79DE1}" type="datetime4">
              <a:rPr lang="en-US" smtClean="0"/>
              <a:t>October 23,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02189"/>
              </p:ext>
            </p:extLst>
          </p:nvPr>
        </p:nvGraphicFramePr>
        <p:xfrm>
          <a:off x="1492120" y="2168547"/>
          <a:ext cx="5727940" cy="206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985">
                  <a:extLst>
                    <a:ext uri="{9D8B030D-6E8A-4147-A177-3AD203B41FA5}">
                      <a16:colId xmlns:a16="http://schemas.microsoft.com/office/drawing/2014/main" val="3391501750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507222383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2840937132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3230322640"/>
                    </a:ext>
                  </a:extLst>
                </a:gridCol>
              </a:tblGrid>
              <a:tr h="567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Initial sample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Recruitment responses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Yield </a:t>
                      </a:r>
                      <a:r>
                        <a:rPr lang="en-US" sz="1200" u="none" strike="noStrike" dirty="0">
                          <a:effectLst/>
                        </a:rPr>
                        <a:t>rate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4417552"/>
                  </a:ext>
                </a:extLst>
              </a:tr>
              <a:tr h="3881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Matched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6,549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1,759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26.9%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174039"/>
                  </a:ext>
                </a:extLst>
              </a:tr>
              <a:tr h="5672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Unmatched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192747"/>
                  </a:ext>
                </a:extLst>
              </a:tr>
              <a:tr h="545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Total ABS records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14,049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1,922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13.7%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62131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7852" y="1061581"/>
            <a:ext cx="5531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Highest yield rate for matched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Unmatched rate is close to percentage of 18 year olds in the population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01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5" y="0"/>
            <a:ext cx="8826366" cy="693279"/>
          </a:xfrm>
        </p:spPr>
        <p:txBody>
          <a:bodyPr/>
          <a:lstStyle/>
          <a:p>
            <a:pPr algn="ctr"/>
            <a:r>
              <a:rPr lang="en-US" dirty="0" smtClean="0"/>
              <a:t>Estimated percent of 18 year olds responding to </a:t>
            </a:r>
            <a:br>
              <a:rPr lang="en-US" dirty="0" smtClean="0"/>
            </a:br>
            <a:r>
              <a:rPr lang="en-US" dirty="0" smtClean="0"/>
              <a:t>recruitment, </a:t>
            </a:r>
            <a:r>
              <a:rPr lang="en-US" dirty="0"/>
              <a:t>w</a:t>
            </a:r>
            <a:r>
              <a:rPr lang="en-US" dirty="0" smtClean="0"/>
              <a:t>ave 1 and wave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1678"/>
            <a:ext cx="7886700" cy="3577646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Approximated </a:t>
            </a:r>
            <a:r>
              <a:rPr lang="en-US" dirty="0" smtClean="0"/>
              <a:t>a response rate by using the base-weighted totals for 18 year olds and divided it by the number of 18 year olds in the country.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21458"/>
              </p:ext>
            </p:extLst>
          </p:nvPr>
        </p:nvGraphicFramePr>
        <p:xfrm>
          <a:off x="293076" y="2386860"/>
          <a:ext cx="832338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553">
                  <a:extLst>
                    <a:ext uri="{9D8B030D-6E8A-4147-A177-3AD203B41FA5}">
                      <a16:colId xmlns:a16="http://schemas.microsoft.com/office/drawing/2014/main" val="12755930"/>
                    </a:ext>
                  </a:extLst>
                </a:gridCol>
                <a:gridCol w="4149969">
                  <a:extLst>
                    <a:ext uri="{9D8B030D-6E8A-4147-A177-3AD203B41FA5}">
                      <a16:colId xmlns:a16="http://schemas.microsoft.com/office/drawing/2014/main" val="998710770"/>
                    </a:ext>
                  </a:extLst>
                </a:gridCol>
                <a:gridCol w="1910861">
                  <a:extLst>
                    <a:ext uri="{9D8B030D-6E8A-4147-A177-3AD203B41FA5}">
                      <a16:colId xmlns:a16="http://schemas.microsoft.com/office/drawing/2014/main" val="4290883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Weighted Number of 18 year 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ratio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Recruitment Survey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2,336,198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8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Wave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1,667,594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Wave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1,472,485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76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8923" y="1938500"/>
            <a:ext cx="804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number of 18 Year represented and response ratio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3076" y="3957043"/>
            <a:ext cx="80464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+ Response ratio = Base weighted total divided by total number of 18 year olds in the US.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9210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Socio-Demographic representation of recruitment </a:t>
            </a:r>
            <a:br>
              <a:rPr lang="en-US" dirty="0" smtClean="0"/>
            </a:br>
            <a:r>
              <a:rPr lang="en-US" dirty="0" smtClean="0"/>
              <a:t>and Wave 1 respondents (base-weighted)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24822"/>
              </p:ext>
            </p:extLst>
          </p:nvPr>
        </p:nvGraphicFramePr>
        <p:xfrm>
          <a:off x="628650" y="1055688"/>
          <a:ext cx="7886700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44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of respondents by wave by </a:t>
            </a:r>
            <a:r>
              <a:rPr lang="en-US" dirty="0" smtClean="0"/>
              <a:t>School attendance in last 3 months at </a:t>
            </a:r>
            <a:r>
              <a:rPr lang="en-US" dirty="0"/>
              <a:t>time of </a:t>
            </a:r>
            <a:r>
              <a:rPr lang="en-US" dirty="0" smtClean="0"/>
              <a:t>recruitment (base-weighted)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57697"/>
              </p:ext>
            </p:extLst>
          </p:nvPr>
        </p:nvGraphicFramePr>
        <p:xfrm>
          <a:off x="628650" y="1055688"/>
          <a:ext cx="7886700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8"/>
          <p:cNvSpPr txBox="1"/>
          <p:nvPr/>
        </p:nvSpPr>
        <p:spPr>
          <a:xfrm>
            <a:off x="5696736" y="947824"/>
            <a:ext cx="1830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 smtClean="0"/>
              <a:t>Percent of Wave 1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3355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of respondents by wave by </a:t>
            </a:r>
            <a:r>
              <a:rPr lang="en-US" dirty="0" smtClean="0"/>
              <a:t>whether ever been victim of stalking at </a:t>
            </a:r>
            <a:r>
              <a:rPr lang="en-US" dirty="0"/>
              <a:t>time of </a:t>
            </a:r>
            <a:r>
              <a:rPr lang="en-US" dirty="0" smtClean="0"/>
              <a:t>recruitment (base-weighted)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905677"/>
              </p:ext>
            </p:extLst>
          </p:nvPr>
        </p:nvGraphicFramePr>
        <p:xfrm>
          <a:off x="628650" y="1055688"/>
          <a:ext cx="7886700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64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34" y="0"/>
            <a:ext cx="8197716" cy="693279"/>
          </a:xfrm>
        </p:spPr>
        <p:txBody>
          <a:bodyPr/>
          <a:lstStyle/>
          <a:p>
            <a:r>
              <a:rPr lang="en-US" dirty="0" smtClean="0"/>
              <a:t>Wave 2 retention rates by micro-assessment </a:t>
            </a:r>
            <a:r>
              <a:rPr lang="en-US" dirty="0"/>
              <a:t>e</a:t>
            </a:r>
            <a:r>
              <a:rPr lang="en-US" dirty="0" smtClean="0"/>
              <a:t>xperimental </a:t>
            </a:r>
            <a:r>
              <a:rPr lang="en-US" dirty="0"/>
              <a:t>c</a:t>
            </a:r>
            <a:r>
              <a:rPr lang="en-US" dirty="0" smtClean="0"/>
              <a:t>ondition </a:t>
            </a:r>
            <a:r>
              <a:rPr lang="en-US" dirty="0"/>
              <a:t>b</a:t>
            </a:r>
            <a:r>
              <a:rPr lang="en-US" dirty="0" smtClean="0"/>
              <a:t>y whether or not base </a:t>
            </a:r>
            <a:r>
              <a:rPr lang="en-US" dirty="0"/>
              <a:t>w</a:t>
            </a:r>
            <a:r>
              <a:rPr lang="en-US" dirty="0" smtClean="0"/>
              <a:t>eights are applied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123543"/>
              </p:ext>
            </p:extLst>
          </p:nvPr>
        </p:nvGraphicFramePr>
        <p:xfrm>
          <a:off x="628650" y="1055688"/>
          <a:ext cx="7886700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2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incentive experiments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None of the incentive experiments found a difference between incentive conditions</a:t>
            </a:r>
          </a:p>
          <a:p>
            <a:endParaRPr lang="en-US" dirty="0"/>
          </a:p>
          <a:p>
            <a:r>
              <a:rPr lang="en-US" dirty="0" smtClean="0"/>
              <a:t>Some suggestion that Wave 1 experiment result in higher rate, but not significant.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77470"/>
              </p:ext>
            </p:extLst>
          </p:nvPr>
        </p:nvGraphicFramePr>
        <p:xfrm>
          <a:off x="5207931" y="806269"/>
          <a:ext cx="2649415" cy="389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923">
                  <a:extLst>
                    <a:ext uri="{9D8B030D-6E8A-4147-A177-3AD203B41FA5}">
                      <a16:colId xmlns:a16="http://schemas.microsoft.com/office/drawing/2014/main" val="993195054"/>
                    </a:ext>
                  </a:extLst>
                </a:gridCol>
                <a:gridCol w="1418492">
                  <a:extLst>
                    <a:ext uri="{9D8B030D-6E8A-4147-A177-3AD203B41FA5}">
                      <a16:colId xmlns:a16="http://schemas.microsoft.com/office/drawing/2014/main" val="1101485056"/>
                    </a:ext>
                  </a:extLst>
                </a:gridCol>
              </a:tblGrid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Yield Rates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4664715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Recruitment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7746659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624921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5136304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Bird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671756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3535485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99198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836220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7599035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141524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475683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275848"/>
                  </a:ext>
                </a:extLst>
              </a:tr>
              <a:tr h="2994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77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3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experiment with gamefication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38879"/>
              </p:ext>
            </p:extLst>
          </p:nvPr>
        </p:nvGraphicFramePr>
        <p:xfrm>
          <a:off x="628650" y="1055688"/>
          <a:ext cx="7886700" cy="3576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37452" y="883538"/>
            <a:ext cx="252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Percent Responding</a:t>
            </a:r>
            <a:endParaRPr lang="en-US" sz="1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5931877" y="3001108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Avg # Completed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3189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recruitment was successful.  </a:t>
            </a:r>
          </a:p>
          <a:p>
            <a:pPr lvl="1"/>
            <a:r>
              <a:rPr lang="en-US" dirty="0" smtClean="0"/>
              <a:t>Approximation of response rate was respectable (55% and 39%).</a:t>
            </a:r>
          </a:p>
          <a:p>
            <a:pPr lvl="1"/>
            <a:r>
              <a:rPr lang="en-US" dirty="0" smtClean="0"/>
              <a:t>There was good representation of key populations, with exceptions</a:t>
            </a:r>
          </a:p>
          <a:p>
            <a:pPr lvl="1"/>
            <a:r>
              <a:rPr lang="en-US" dirty="0" smtClean="0"/>
              <a:t>Retention rate between waves was good</a:t>
            </a:r>
          </a:p>
          <a:p>
            <a:r>
              <a:rPr lang="en-US" dirty="0" smtClean="0"/>
              <a:t>Young </a:t>
            </a:r>
            <a:r>
              <a:rPr lang="en-US" dirty="0"/>
              <a:t>adults respond well to </a:t>
            </a:r>
            <a:r>
              <a:rPr lang="en-US" dirty="0" smtClean="0"/>
              <a:t>incentives.  Lower amounts work well.</a:t>
            </a:r>
          </a:p>
          <a:p>
            <a:r>
              <a:rPr lang="en-US" dirty="0" smtClean="0"/>
              <a:t>Basic </a:t>
            </a:r>
            <a:r>
              <a:rPr lang="en-US" dirty="0"/>
              <a:t>points and badges </a:t>
            </a:r>
            <a:r>
              <a:rPr lang="en-US" dirty="0" smtClean="0"/>
              <a:t>related to gamefication </a:t>
            </a:r>
            <a:r>
              <a:rPr lang="en-US" dirty="0"/>
              <a:t>strategies did not significantly increase </a:t>
            </a:r>
            <a:r>
              <a:rPr lang="en-US" dirty="0" smtClean="0"/>
              <a:t>participation</a:t>
            </a:r>
          </a:p>
          <a:p>
            <a:r>
              <a:rPr lang="en-US" dirty="0" smtClean="0"/>
              <a:t>Micro-assessments had very high response rate.  They did not affect the response rate at wave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4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A59-5FF1-4F4C-8B45-2C31D3FE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525D-7F69-F945-8A31-5FF42073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5077"/>
            <a:ext cx="7886700" cy="3749398"/>
          </a:xfrm>
        </p:spPr>
        <p:txBody>
          <a:bodyPr/>
          <a:lstStyle/>
          <a:p>
            <a:r>
              <a:rPr lang="en-US" dirty="0" smtClean="0"/>
              <a:t>Young adults are a population of interest for many different topics, including victimization, smoking, drug use and other risky behaviors.</a:t>
            </a:r>
          </a:p>
          <a:p>
            <a:r>
              <a:rPr lang="en-US" dirty="0" smtClean="0"/>
              <a:t>They are also difficult to survey because they are highly mobile, are hard to contact and generally not highly motivated to participate in surveys. </a:t>
            </a:r>
          </a:p>
          <a:p>
            <a:pPr lvl="1"/>
            <a:r>
              <a:rPr lang="en-US" dirty="0"/>
              <a:t>To study many outcomes of interest, a large sample is required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For this study</a:t>
            </a:r>
            <a:r>
              <a:rPr lang="en-US" dirty="0" smtClean="0"/>
              <a:t>: Research </a:t>
            </a:r>
            <a:r>
              <a:rPr lang="en-US" dirty="0"/>
              <a:t>questions </a:t>
            </a:r>
            <a:r>
              <a:rPr lang="en-US" dirty="0" smtClean="0"/>
              <a:t>include </a:t>
            </a:r>
            <a:r>
              <a:rPr lang="en-US" dirty="0"/>
              <a:t>risk of interpersonal </a:t>
            </a:r>
            <a:r>
              <a:rPr lang="en-US" dirty="0" smtClean="0"/>
              <a:t>violence </a:t>
            </a:r>
            <a:r>
              <a:rPr lang="en-US" dirty="0"/>
              <a:t>for those in </a:t>
            </a:r>
            <a:r>
              <a:rPr lang="en-US" dirty="0" smtClean="0"/>
              <a:t>post secondary school and those that are not in school.  </a:t>
            </a:r>
          </a:p>
          <a:p>
            <a:pPr lvl="1"/>
            <a:r>
              <a:rPr lang="en-US" dirty="0" smtClean="0"/>
              <a:t>Start with a cohort of 18 year olds and follow them for 4-6 years.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0446-A0F1-0248-ACE3-20DAF8C4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90711-BB1F-7A46-A523-891ECD02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C020-35C6-5E47-B5E5-520E6A285A78}" type="datetime4">
              <a:rPr lang="en-US" smtClean="0"/>
              <a:t>October 23,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7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16">
        <p:fade/>
      </p:transition>
    </mc:Choice>
    <mc:Fallback xmlns="">
      <p:transition spd="med" advTm="1315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Study of Young Adults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Longitudinal pilot study sponsored by the National Institute of Justice</a:t>
            </a:r>
          </a:p>
          <a:p>
            <a:pPr lvl="1"/>
            <a:r>
              <a:rPr lang="en-US" dirty="0" smtClean="0"/>
              <a:t>Collaborative effort between Westat, New York University, and Dr. Bonnie Fisher (University of Cincinnati) </a:t>
            </a:r>
          </a:p>
          <a:p>
            <a:r>
              <a:rPr lang="en-US" dirty="0"/>
              <a:t>P</a:t>
            </a:r>
            <a:r>
              <a:rPr lang="en-US" dirty="0" smtClean="0"/>
              <a:t>ush-to-web design to recruit </a:t>
            </a:r>
            <a:r>
              <a:rPr lang="en-US" dirty="0"/>
              <a:t>young adults </a:t>
            </a:r>
            <a:r>
              <a:rPr lang="en-US" dirty="0" smtClean="0"/>
              <a:t>into the study</a:t>
            </a:r>
          </a:p>
          <a:p>
            <a:pPr lvl="1"/>
            <a:r>
              <a:rPr lang="en-US" dirty="0"/>
              <a:t>Longitudinal studies of young adults on other topics have found promising results with </a:t>
            </a:r>
            <a:r>
              <a:rPr lang="en-US" dirty="0" smtClean="0"/>
              <a:t>push-to-web </a:t>
            </a:r>
            <a:r>
              <a:rPr lang="en-US" dirty="0"/>
              <a:t>designs (e.g. Cantrell et al 2018). </a:t>
            </a:r>
            <a:endParaRPr lang="en-US" dirty="0" smtClean="0"/>
          </a:p>
          <a:p>
            <a:r>
              <a:rPr lang="en-US" dirty="0" smtClean="0"/>
              <a:t>Even with push-to-web design, finding and contacting 18 year olds can be very expensive (2% of population)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4C8-32DE-8D40-9558-88D947E79DE1}" type="datetime4">
              <a:rPr lang="en-US" smtClean="0"/>
              <a:t>October 23,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2948">
        <p:fade/>
      </p:transition>
    </mc:Choice>
    <mc:Fallback xmlns="">
      <p:transition spd="med" advTm="6294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general population of 18 year olds be successfully recruited for a panel study using a push to web design?</a:t>
            </a:r>
          </a:p>
          <a:p>
            <a:pPr lvl="1"/>
            <a:r>
              <a:rPr lang="en-US" dirty="0" smtClean="0"/>
              <a:t>Overall response and retention rates</a:t>
            </a:r>
          </a:p>
          <a:p>
            <a:pPr lvl="1"/>
            <a:r>
              <a:rPr lang="en-US" dirty="0" smtClean="0"/>
              <a:t>What are the social and demographic profiles?</a:t>
            </a:r>
          </a:p>
          <a:p>
            <a:r>
              <a:rPr lang="en-US" dirty="0" smtClean="0"/>
              <a:t>What level of incentives work to maximize response rate?</a:t>
            </a:r>
          </a:p>
          <a:p>
            <a:r>
              <a:rPr lang="en-US" dirty="0" smtClean="0"/>
              <a:t>Does gamefication work to recruit this population?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495">
        <p:fade/>
      </p:transition>
    </mc:Choice>
    <mc:Fallback xmlns="">
      <p:transition spd="med" advTm="714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an address based sample (ABS) of all households in the US.</a:t>
            </a:r>
          </a:p>
          <a:p>
            <a:r>
              <a:rPr lang="en-US" dirty="0" smtClean="0"/>
              <a:t>National sample frame was supplemented by a list of high school seniors purchased from ASL marketing</a:t>
            </a:r>
          </a:p>
          <a:p>
            <a:pPr lvl="1"/>
            <a:r>
              <a:rPr lang="en-US" dirty="0" smtClean="0"/>
              <a:t>ASL list included date of birth and gender</a:t>
            </a:r>
          </a:p>
          <a:p>
            <a:pPr lvl="1"/>
            <a:r>
              <a:rPr lang="en-US" dirty="0" smtClean="0"/>
              <a:t>Excludes non-students (e.g. dropouts)</a:t>
            </a:r>
          </a:p>
          <a:p>
            <a:r>
              <a:rPr lang="en-US" dirty="0" smtClean="0"/>
              <a:t>The ASL list was matched to </a:t>
            </a:r>
            <a:r>
              <a:rPr lang="en-US" dirty="0"/>
              <a:t>a general population </a:t>
            </a:r>
            <a:r>
              <a:rPr lang="en-US" dirty="0" smtClean="0"/>
              <a:t>ABS sample</a:t>
            </a:r>
            <a:r>
              <a:rPr lang="en-US" dirty="0"/>
              <a:t> </a:t>
            </a:r>
            <a:r>
              <a:rPr lang="en-US" dirty="0" smtClean="0"/>
              <a:t>and used to stratify the sample.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4C8-32DE-8D40-9558-88D947E79DE1}" type="datetime4">
              <a:rPr lang="en-US" smtClean="0"/>
              <a:t>October 23,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484">
        <p:fade/>
      </p:transition>
    </mc:Choice>
    <mc:Fallback xmlns="">
      <p:transition spd="med" advTm="254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design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4C8-32DE-8D40-9558-88D947E79DE1}" type="datetime4">
              <a:rPr lang="en-US" smtClean="0"/>
              <a:t>October 23,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223"/>
              </p:ext>
            </p:extLst>
          </p:nvPr>
        </p:nvGraphicFramePr>
        <p:xfrm>
          <a:off x="823971" y="1911143"/>
          <a:ext cx="7059700" cy="2509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3659">
                  <a:extLst>
                    <a:ext uri="{9D8B030D-6E8A-4147-A177-3AD203B41FA5}">
                      <a16:colId xmlns:a16="http://schemas.microsoft.com/office/drawing/2014/main" val="1543430482"/>
                    </a:ext>
                  </a:extLst>
                </a:gridCol>
                <a:gridCol w="1363717">
                  <a:extLst>
                    <a:ext uri="{9D8B030D-6E8A-4147-A177-3AD203B41FA5}">
                      <a16:colId xmlns:a16="http://schemas.microsoft.com/office/drawing/2014/main" val="814310241"/>
                    </a:ext>
                  </a:extLst>
                </a:gridCol>
                <a:gridCol w="1292773">
                  <a:extLst>
                    <a:ext uri="{9D8B030D-6E8A-4147-A177-3AD203B41FA5}">
                      <a16:colId xmlns:a16="http://schemas.microsoft.com/office/drawing/2014/main" val="2098027224"/>
                    </a:ext>
                  </a:extLst>
                </a:gridCol>
                <a:gridCol w="1307611">
                  <a:extLst>
                    <a:ext uri="{9D8B030D-6E8A-4147-A177-3AD203B41FA5}">
                      <a16:colId xmlns:a16="http://schemas.microsoft.com/office/drawing/2014/main" val="365622131"/>
                    </a:ext>
                  </a:extLst>
                </a:gridCol>
                <a:gridCol w="1411940">
                  <a:extLst>
                    <a:ext uri="{9D8B030D-6E8A-4147-A177-3AD203B41FA5}">
                      <a16:colId xmlns:a16="http://schemas.microsoft.com/office/drawing/2014/main" val="1862534088"/>
                    </a:ext>
                  </a:extLst>
                </a:gridCol>
              </a:tblGrid>
              <a:tr h="12868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General population sample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Percent of general population sample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Final </a:t>
                      </a:r>
                      <a:r>
                        <a:rPr lang="en-US" sz="1100" u="none" strike="noStrike" dirty="0" smtClean="0">
                          <a:effectLst/>
                        </a:rPr>
                        <a:t>sample of addresses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Percent sampled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489627"/>
                  </a:ext>
                </a:extLst>
              </a:tr>
              <a:tr h="4103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Matched to list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15,510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1.5%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6,549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42.2%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8778457"/>
                  </a:ext>
                </a:extLst>
              </a:tr>
              <a:tr h="4206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Unmatched to list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1,005,877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98.5%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7,500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0.7%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7526103"/>
                  </a:ext>
                </a:extLst>
              </a:tr>
              <a:tr h="391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Total sample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1,021,387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 smtClean="0">
                          <a:effectLst/>
                        </a:rPr>
                        <a:t>100.0%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14,049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u="none" strike="noStrike" dirty="0">
                          <a:effectLst/>
                        </a:rPr>
                        <a:t>1.4%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864553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9908" y="820615"/>
            <a:ext cx="6863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Heavy oversample of matched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Oversample was done as part of Pilot to maximize returns for later analysis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64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 process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Invitation mailed to sampled households in the Spring 2019</a:t>
            </a:r>
          </a:p>
          <a:p>
            <a:r>
              <a:rPr lang="en-US" dirty="0" smtClean="0"/>
              <a:t>Sampled person goes to study website and enters access code</a:t>
            </a:r>
          </a:p>
          <a:p>
            <a:r>
              <a:rPr lang="en-US" dirty="0" smtClean="0"/>
              <a:t>Person enters date of birth to confirm age, and completes the recruitment survey</a:t>
            </a:r>
          </a:p>
          <a:p>
            <a:pPr lvl="1"/>
            <a:r>
              <a:rPr lang="en-US" dirty="0" smtClean="0"/>
              <a:t>Nonresponders are given option to complete survey by mail on the fourth contact</a:t>
            </a:r>
          </a:p>
          <a:p>
            <a:r>
              <a:rPr lang="en-US" dirty="0" smtClean="0"/>
              <a:t>After submitting the web survey, respondents land on a personalized study homepage, with study info and a dashboard tracking study activities.</a:t>
            </a:r>
          </a:p>
          <a:p>
            <a:r>
              <a:rPr lang="en-US" dirty="0" smtClean="0"/>
              <a:t>Starting in Fall 2019, qualified respondents are invited to subsequent data collections (wave 1, micro-assessments, wave 2)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4C8-32DE-8D40-9558-88D947E79DE1}" type="datetime4">
              <a:rPr lang="en-US" smtClean="0"/>
              <a:t>October 23,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2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Experimemts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715815"/>
              </p:ext>
            </p:extLst>
          </p:nvPr>
        </p:nvGraphicFramePr>
        <p:xfrm>
          <a:off x="192506" y="881697"/>
          <a:ext cx="8576110" cy="2487870"/>
        </p:xfrm>
        <a:graphic>
          <a:graphicData uri="http://schemas.openxmlformats.org/drawingml/2006/table">
            <a:tbl>
              <a:tblPr/>
              <a:tblGrid>
                <a:gridCol w="3243713">
                  <a:extLst>
                    <a:ext uri="{9D8B030D-6E8A-4147-A177-3AD203B41FA5}">
                      <a16:colId xmlns:a16="http://schemas.microsoft.com/office/drawing/2014/main" val="2825485658"/>
                    </a:ext>
                  </a:extLst>
                </a:gridCol>
                <a:gridCol w="741145">
                  <a:extLst>
                    <a:ext uri="{9D8B030D-6E8A-4147-A177-3AD203B41FA5}">
                      <a16:colId xmlns:a16="http://schemas.microsoft.com/office/drawing/2014/main" val="1715712898"/>
                    </a:ext>
                  </a:extLst>
                </a:gridCol>
                <a:gridCol w="789272">
                  <a:extLst>
                    <a:ext uri="{9D8B030D-6E8A-4147-A177-3AD203B41FA5}">
                      <a16:colId xmlns:a16="http://schemas.microsoft.com/office/drawing/2014/main" val="3387712902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138065345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0667187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4202531003"/>
                    </a:ext>
                  </a:extLst>
                </a:gridCol>
                <a:gridCol w="1135782">
                  <a:extLst>
                    <a:ext uri="{9D8B030D-6E8A-4147-A177-3AD203B41FA5}">
                      <a16:colId xmlns:a16="http://schemas.microsoft.com/office/drawing/2014/main" val="510796844"/>
                    </a:ext>
                  </a:extLst>
                </a:gridCol>
              </a:tblGrid>
              <a:tr h="35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Recruitment Survey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Wave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Micro-Assessments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Gamefication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595979"/>
                  </a:ext>
                </a:extLst>
              </a:tr>
              <a:tr h="355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2006"/>
                  </a:ext>
                </a:extLst>
              </a:tr>
              <a:tr h="355410">
                <a:tc>
                  <a:txBody>
                    <a:bodyPr/>
                    <a:lstStyle/>
                    <a:p>
                      <a:pPr algn="l" fontAlgn="b">
                        <a:tabLst>
                          <a:tab pos="115888" algn="l"/>
                        </a:tabLs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	$20 vs. $30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948748"/>
                  </a:ext>
                </a:extLst>
              </a:tr>
              <a:tr h="355410">
                <a:tc>
                  <a:txBody>
                    <a:bodyPr/>
                    <a:lstStyle/>
                    <a:p>
                      <a:pPr marL="0" algn="l" defTabSz="685800" rtl="0" eaLnBrk="1" fontAlgn="b" latinLnBrk="0" hangingPunct="1">
                        <a:tabLst>
                          <a:tab pos="115888" algn="l"/>
                        </a:tabLst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	$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 vs. $10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031144"/>
                  </a:ext>
                </a:extLst>
              </a:tr>
              <a:tr h="355410">
                <a:tc>
                  <a:txBody>
                    <a:bodyPr/>
                    <a:lstStyle/>
                    <a:p>
                      <a:pPr marL="0" algn="l" defTabSz="685800" rtl="0" eaLnBrk="1" fontAlgn="b" latinLnBrk="0" hangingPunct="1">
                        <a:tabLst>
                          <a:tab pos="115888" algn="l"/>
                        </a:tabLst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	$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 vs. $60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437734"/>
                  </a:ext>
                </a:extLst>
              </a:tr>
              <a:tr h="355410"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5888" algn="l"/>
                        </a:tabLst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	(No Micro) vs. (Biweekly) vs. (Monthly)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647980"/>
                  </a:ext>
                </a:extLst>
              </a:tr>
              <a:tr h="355410"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5888" algn="l"/>
                        </a:tabLst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	(No Game) vs. (Game) vs (Game with $)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27692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1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website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04C8-32DE-8D40-9558-88D947E79DE1}" type="datetime4">
              <a:rPr lang="en-US" smtClean="0"/>
              <a:t>October 23,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2E1D-94D0-4C55-B1DD-A28B122FA8E2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5" y="824930"/>
            <a:ext cx="8229600" cy="3979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86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stat2018">
  <a:themeElements>
    <a:clrScheme name="Custom 32">
      <a:dk1>
        <a:srgbClr val="000000"/>
      </a:dk1>
      <a:lt1>
        <a:srgbClr val="FFFFFF"/>
      </a:lt1>
      <a:dk2>
        <a:srgbClr val="1A2A57"/>
      </a:dk2>
      <a:lt2>
        <a:srgbClr val="E7E6E6"/>
      </a:lt2>
      <a:accent1>
        <a:srgbClr val="00467F"/>
      </a:accent1>
      <a:accent2>
        <a:srgbClr val="A71C20"/>
      </a:accent2>
      <a:accent3>
        <a:srgbClr val="007E9D"/>
      </a:accent3>
      <a:accent4>
        <a:srgbClr val="FAA61A"/>
      </a:accent4>
      <a:accent5>
        <a:srgbClr val="542785"/>
      </a:accent5>
      <a:accent6>
        <a:srgbClr val="3A7B3C"/>
      </a:accent6>
      <a:hlink>
        <a:srgbClr val="0563C1"/>
      </a:hlink>
      <a:folHlink>
        <a:srgbClr val="696C6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tat_Standard" id="{EDA7ED6B-2EC9-174C-B1C3-08F61C58E62D}" vid="{5B89CB49-97DD-1E47-ACAE-271F6D2A0DAA}"/>
    </a:ext>
  </a:extLst>
</a:theme>
</file>

<file path=ppt/theme/theme2.xml><?xml version="1.0" encoding="utf-8"?>
<a:theme xmlns:a="http://schemas.openxmlformats.org/drawingml/2006/main" name="1_Westat2018">
  <a:themeElements>
    <a:clrScheme name="Custom 34">
      <a:dk1>
        <a:srgbClr val="000000"/>
      </a:dk1>
      <a:lt1>
        <a:srgbClr val="FFFFFF"/>
      </a:lt1>
      <a:dk2>
        <a:srgbClr val="1A2A57"/>
      </a:dk2>
      <a:lt2>
        <a:srgbClr val="E7E6E6"/>
      </a:lt2>
      <a:accent1>
        <a:srgbClr val="00467F"/>
      </a:accent1>
      <a:accent2>
        <a:srgbClr val="A71C20"/>
      </a:accent2>
      <a:accent3>
        <a:srgbClr val="007E9D"/>
      </a:accent3>
      <a:accent4>
        <a:srgbClr val="FAA61A"/>
      </a:accent4>
      <a:accent5>
        <a:srgbClr val="542785"/>
      </a:accent5>
      <a:accent6>
        <a:srgbClr val="3A7B3C"/>
      </a:accent6>
      <a:hlink>
        <a:srgbClr val="72CEF7"/>
      </a:hlink>
      <a:folHlink>
        <a:srgbClr val="BCCBCE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tat_Standard" id="{EDA7ED6B-2EC9-174C-B1C3-08F61C58E62D}" vid="{5B89CB49-97DD-1E47-ACAE-271F6D2A0D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Collection xmlns="8a71790c-9e2b-4b5c-8262-50f257a38f5a">1</ContentCollec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9223D8398AF942BEB8F00E736DEC64" ma:contentTypeVersion="4" ma:contentTypeDescription="Create a new document." ma:contentTypeScope="" ma:versionID="c87dc3f4fed91b692b923d6c94ea8ef1">
  <xsd:schema xmlns:xsd="http://www.w3.org/2001/XMLSchema" xmlns:xs="http://www.w3.org/2001/XMLSchema" xmlns:p="http://schemas.microsoft.com/office/2006/metadata/properties" xmlns:ns2="8a71790c-9e2b-4b5c-8262-50f257a38f5a" targetNamespace="http://schemas.microsoft.com/office/2006/metadata/properties" ma:root="true" ma:fieldsID="1bc78c2e2f8acc51f25995b2f691a54e" ns2:_="">
    <xsd:import namespace="8a71790c-9e2b-4b5c-8262-50f257a38f5a"/>
    <xsd:element name="properties">
      <xsd:complexType>
        <xsd:sequence>
          <xsd:element name="documentManagement">
            <xsd:complexType>
              <xsd:all>
                <xsd:element ref="ns2:ContentColle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1790c-9e2b-4b5c-8262-50f257a38f5a" elementFormDefault="qualified">
    <xsd:import namespace="http://schemas.microsoft.com/office/2006/documentManagement/types"/>
    <xsd:import namespace="http://schemas.microsoft.com/office/infopath/2007/PartnerControls"/>
    <xsd:element name="ContentCollection" ma:index="4" nillable="true" ma:displayName="ContentCollection" ma:description="Wesinfo - Content Collection (search buckets)" ma:list="{a88fcdae-fa0e-4888-9d48-f23c50695353}" ma:internalName="ContentCollection" ma:readOnly="false" ma:showField="Title" ma:web="8a71790c-9e2b-4b5c-8262-50f257a38f5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A5A21-0660-4AE3-AF5B-779494855B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C072BF-ED8A-4D2F-9147-208E42480E1A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a71790c-9e2b-4b5c-8262-50f257a38f5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7A404E-45A1-4BE9-BF40-54FC98764F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71790c-9e2b-4b5c-8262-50f257a38f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Westat2018</Template>
  <TotalTime>3036</TotalTime>
  <Words>998</Words>
  <Application>Microsoft Office PowerPoint</Application>
  <PresentationFormat>On-screen Show (16:9)</PresentationFormat>
  <Paragraphs>218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.PingFang SC Regular</vt:lpstr>
      <vt:lpstr>Arial</vt:lpstr>
      <vt:lpstr>Calibri</vt:lpstr>
      <vt:lpstr>Verdana</vt:lpstr>
      <vt:lpstr>Zapf Dingbats</vt:lpstr>
      <vt:lpstr>Westat2018</vt:lpstr>
      <vt:lpstr>1_Westat2018</vt:lpstr>
      <vt:lpstr>Recruiting a probability sample of 18 year olds for a longitudinal study on interpersonal violence</vt:lpstr>
      <vt:lpstr>Background</vt:lpstr>
      <vt:lpstr>National Study of Young Adults</vt:lpstr>
      <vt:lpstr>Research Questions</vt:lpstr>
      <vt:lpstr>Sample design</vt:lpstr>
      <vt:lpstr>Sample design</vt:lpstr>
      <vt:lpstr>Recruitment process overview</vt:lpstr>
      <vt:lpstr>Experimemts</vt:lpstr>
      <vt:lpstr>Study website</vt:lpstr>
      <vt:lpstr>Recruitment results</vt:lpstr>
      <vt:lpstr>Estimated percent of 18 year olds responding to  recruitment, wave 1 and wave 2</vt:lpstr>
      <vt:lpstr>Socio-Demographic representation of recruitment  and Wave 1 respondents (base-weighted)</vt:lpstr>
      <vt:lpstr>Retention of respondents by wave by School attendance in last 3 months at time of recruitment (base-weighted)</vt:lpstr>
      <vt:lpstr>Retention of respondents by wave by whether ever been victim of stalking at time of recruitment (base-weighted)</vt:lpstr>
      <vt:lpstr>Wave 2 retention rates by micro-assessment experimental condition by whether or not base weights are applied</vt:lpstr>
      <vt:lpstr>Results of incentive experiments</vt:lpstr>
      <vt:lpstr>Results of experiment with gamefication </vt:lpstr>
      <vt:lpstr>Summary</vt:lpstr>
    </vt:vector>
  </TitlesOfParts>
  <Manager/>
  <Company>Westat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Westat Corporate PowerPoint Template</dc:title>
  <dc:subject>Westat Corporate PowerPoint Template</dc:subject>
  <dc:creator>Westat</dc:creator>
  <cp:keywords>Westat Corporate PowerPoint Template, marketing, presentation, conference presentation, client presentation</cp:keywords>
  <dc:description/>
  <cp:lastModifiedBy>David Cantor</cp:lastModifiedBy>
  <cp:revision>189</cp:revision>
  <cp:lastPrinted>2019-01-25T18:29:40Z</cp:lastPrinted>
  <dcterms:created xsi:type="dcterms:W3CDTF">2019-01-25T19:51:04Z</dcterms:created>
  <dcterms:modified xsi:type="dcterms:W3CDTF">2021-10-23T19:18:56Z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0x0101007B9223D8398AF942BEB8F00E736DEC64</vt:lpwstr>
  </property>
</Properties>
</file>