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IBM Plex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C7ADF7-7200-41BC-8A89-D95BA599A0DB}">
  <a:tblStyle styleId="{53C7ADF7-7200-41BC-8A89-D95BA599A0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IBMPlexSans-italic.fntdata"/><Relationship Id="rId10" Type="http://schemas.openxmlformats.org/officeDocument/2006/relationships/slide" Target="slides/slide4.xml"/><Relationship Id="rId32" Type="http://schemas.openxmlformats.org/officeDocument/2006/relationships/font" Target="fonts/IBMPlex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IBMPlex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b780fb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2b780fb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30df2aa2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30df2aa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means that we expect that: </a:t>
            </a:r>
            <a:endParaRPr/>
          </a:p>
          <a:p>
            <a:pPr indent="0" lvl="0" marL="0" rtl="0" algn="l">
              <a:spcBef>
                <a:spcPts val="0"/>
              </a:spcBef>
              <a:spcAft>
                <a:spcPts val="0"/>
              </a:spcAft>
              <a:buClr>
                <a:schemeClr val="dk1"/>
              </a:buClr>
              <a:buSzPts val="1100"/>
              <a:buFont typeface="Arial"/>
              <a:buNone/>
            </a:pPr>
            <a:r>
              <a:rPr lang="en"/>
              <a:t>Under-representation created by swapping should be more extreme in subpopulations with more different race distributions (compared to US distr.)</a:t>
            </a:r>
            <a:endParaRPr/>
          </a:p>
          <a:p>
            <a:pPr indent="0" lvl="0" marL="0" rtl="0" algn="l">
              <a:spcBef>
                <a:spcPts val="0"/>
              </a:spcBef>
              <a:spcAft>
                <a:spcPts val="0"/>
              </a:spcAft>
              <a:buClr>
                <a:schemeClr val="dk1"/>
              </a:buClr>
              <a:buSzPts val="1100"/>
              <a:buFont typeface="Arial"/>
              <a:buNone/>
            </a:pPr>
            <a:r>
              <a:rPr lang="en"/>
              <a:t>Swapping methods that prioritize unique entries will result in further accuracy degradation in minority subpopulations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are theorems! With proofs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7bd49dc4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7bd49dc4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2aee1df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2aee1df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24a29a88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24a29a8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threshold and group size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7bd49dc4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7bd49dc4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594a807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594a807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594a807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594a807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2b780fb8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2b780fb8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2b780fb8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2b780fb8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2b780fb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2b780fb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30df2aa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30df2aa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2b780fb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2b780fb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2b780fb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2b780fb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594a807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594a807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2b780fb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2b780fb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7bd49dc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7bd49dc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we look at data in QUERY FORMAT (show that those are kind of queries, but looking at multiple variables)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7bd49dc4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7bd49dc4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0df2aa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0df2aa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Decennial Census occurs every 10 years and involves collecting demographic information pertaining to Americans such as age, sex, and race. This data is used for a variety of important decisions, including redistricting and allocation of funds in programs such as Medicaid. The U.S. Census Bureau is statutorily mandated to ensure that this data is not personally identifiable. This privacy is </a:t>
            </a:r>
            <a:r>
              <a:rPr lang="en"/>
              <a:t>important for accuracy as well– a lack of privacy may hurt participation and thus accuracy. In 2010, the Census Bureau de-identified its data using swapping. In 2020, it used differential privacy. In both of these methods, higher accuracy comes with lower privacy.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the importance of both accuracy and privacy in census data, this begs the question: how can we balance data utility and privacy?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b780fb8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b780fb8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Swapping, the de-identification method used by the Census Bureau in 2010, </a:t>
            </a:r>
            <a:r>
              <a:rPr lang="en"/>
              <a:t>involves</a:t>
            </a:r>
            <a:r>
              <a:rPr lang="en"/>
              <a:t> the exchange of data about individuals between groups. In the figure on the right, the green house in the bottom group is being swapped with the yellow house in the top 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swap the green house and the yellow house, we exchange some subset of their data. For example, we may swap their ages and races.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0df2aa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0df2aa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 the de-identification method used by the Census Bureau in 2020, involves adding random noise parametrized by a variable </a:t>
            </a:r>
            <a:r>
              <a:rPr lang="en"/>
              <a:t>epsilon</a:t>
            </a:r>
            <a:r>
              <a:rPr lang="en"/>
              <a:t> to counting queries over a dataset. This random noise usually has mean 0, with variance depending on epsilon. If the noise is structured a certain way, we can achieve a mathematical privacy guarantee known as differential privacy. This means that changing one person’s data only changes the de-identified data by “a little bit,” where “a little bit” depends on epsilon. The figure below shows an example of a DP algorithm operating on demographic data. On the left, we have a table with the population counts of various groups. The first group has age range 15-30, sex F, race White, and population count 126. The de-identified data for this subgroup has count 131. Here, the DP </a:t>
            </a:r>
            <a:r>
              <a:rPr lang="en"/>
              <a:t>mechanism</a:t>
            </a:r>
            <a:r>
              <a:rPr lang="en"/>
              <a:t> adds small random noise. These de-identified counts are close to the true counts, but far enough to prevent learning about any individual.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clear tradeoff between accuracy and privacy, parametrized by epsilon. Lower epsilon means lower accuracy and higher privacy, whereas higher epsilon means higher accuracy and lower privacy.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0df2aa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30df2aa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up to date on alabama (possibly new) case</a:t>
            </a:r>
            <a:endParaRPr/>
          </a:p>
          <a:p>
            <a:pPr indent="0" lvl="0" marL="0" rtl="0" algn="l">
              <a:spcBef>
                <a:spcPts val="0"/>
              </a:spcBef>
              <a:spcAft>
                <a:spcPts val="0"/>
              </a:spcAft>
              <a:buNone/>
            </a:pPr>
            <a:r>
              <a:rPr lang="en"/>
              <a:t>Report published by NCAI</a:t>
            </a:r>
            <a:endParaRPr/>
          </a:p>
          <a:p>
            <a:pPr indent="0" lvl="0" marL="0" rtl="0" algn="l">
              <a:spcBef>
                <a:spcPts val="0"/>
              </a:spcBef>
              <a:spcAft>
                <a:spcPts val="0"/>
              </a:spcAft>
              <a:buNone/>
            </a:pPr>
            <a:r>
              <a:rPr lang="en"/>
              <a:t>Just say court case not district court case</a:t>
            </a:r>
            <a:endParaRPr/>
          </a:p>
          <a:p>
            <a:pPr indent="0" lvl="0" marL="0" rtl="0" algn="l">
              <a:spcBef>
                <a:spcPts val="0"/>
              </a:spcBef>
              <a:spcAft>
                <a:spcPts val="0"/>
              </a:spcAft>
              <a:buNone/>
            </a:pPr>
            <a:r>
              <a:rPr lang="en"/>
              <a:t>We especially focus on minority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ongoing debate surrounding the Census Bureau’s recent decision to switch from swapping to differential privacy. On one hand, the privacy provided by swapping has been shown to be insufficient. Researchers at the census bureau were able to reconstruct 46% of 2010 census data, which was de-identified using swapping. On the other hand, there are numerous concerns about the accuracy of differential privacy. We were especially interested in addressing a concern raised in a report published by the National Congress of American Indians about the effect of DP on minority groups and small towns. You’ll see later that we designed our </a:t>
            </a:r>
            <a:r>
              <a:rPr lang="en"/>
              <a:t>experiments with underrepresented minorities in mind. The accuracy of DP has also been questioned in its use for redistricting; this is the focus of a court case brought by Alabama against the U.S. Dept of Commerce.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these privacy and accuracy issues, there is concern about how the epsilon value of the census bureau’s DP mechanism should be chosen to satisfy both privacy and accuracy needs.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work towards better understanding these issues by analyzing the privacy and accuracy of DP and swapping.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30df2aa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30df2aa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“Filling in a gap of communication” </a:t>
            </a:r>
            <a:endParaRPr/>
          </a:p>
          <a:p>
            <a:pPr indent="0" lvl="0" marL="0" rtl="0" algn="l">
              <a:spcBef>
                <a:spcPts val="0"/>
              </a:spcBef>
              <a:spcAft>
                <a:spcPts val="0"/>
              </a:spcAft>
              <a:buNone/>
            </a:pPr>
            <a:r>
              <a:rPr lang="en"/>
              <a:t>Mention that CB can’t publish swapping implementation bc of privacy concerns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7bd49dc4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7bd49dc4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388873" y="79252"/>
            <a:ext cx="659700" cy="487800"/>
          </a:xfrm>
          <a:prstGeom prst="rect">
            <a:avLst/>
          </a:prstGeom>
          <a:noFill/>
          <a:ln>
            <a:noFill/>
          </a:ln>
        </p:spPr>
        <p:txBody>
          <a:bodyPr anchorCtr="0" anchor="ctr" bIns="91425" lIns="91425" spcFirstLastPara="1" rIns="91425" wrap="square" tIns="91425">
            <a:noAutofit/>
          </a:bodyPr>
          <a:lstStyle>
            <a:lvl1pPr lvl="0" rtl="0" algn="r">
              <a:buNone/>
              <a:defRPr>
                <a:solidFill>
                  <a:schemeClr val="dk2"/>
                </a:solidFill>
              </a:defRPr>
            </a:lvl1pPr>
            <a:lvl2pPr lvl="1" rtl="0" algn="r">
              <a:buNone/>
              <a:defRPr>
                <a:solidFill>
                  <a:schemeClr val="dk2"/>
                </a:solidFill>
              </a:defRPr>
            </a:lvl2pPr>
            <a:lvl3pPr lvl="2" rtl="0" algn="r">
              <a:buNone/>
              <a:defRPr>
                <a:solidFill>
                  <a:schemeClr val="dk2"/>
                </a:solidFill>
              </a:defRPr>
            </a:lvl3pPr>
            <a:lvl4pPr lvl="3" rtl="0" algn="r">
              <a:buNone/>
              <a:defRPr>
                <a:solidFill>
                  <a:schemeClr val="dk2"/>
                </a:solidFill>
              </a:defRPr>
            </a:lvl4pPr>
            <a:lvl5pPr lvl="4" rtl="0" algn="r">
              <a:buNone/>
              <a:defRPr>
                <a:solidFill>
                  <a:schemeClr val="dk2"/>
                </a:solidFill>
              </a:defRPr>
            </a:lvl5pPr>
            <a:lvl6pPr lvl="5" rtl="0" algn="r">
              <a:buNone/>
              <a:defRPr>
                <a:solidFill>
                  <a:schemeClr val="dk2"/>
                </a:solidFill>
              </a:defRPr>
            </a:lvl6pPr>
            <a:lvl7pPr lvl="6" rtl="0" algn="r">
              <a:buNone/>
              <a:defRPr>
                <a:solidFill>
                  <a:schemeClr val="dk2"/>
                </a:solidFill>
              </a:defRPr>
            </a:lvl7pPr>
            <a:lvl8pPr lvl="7" rtl="0" algn="r">
              <a:buNone/>
              <a:defRPr>
                <a:solidFill>
                  <a:schemeClr val="dk2"/>
                </a:solidFill>
              </a:defRPr>
            </a:lvl8pPr>
            <a:lvl9pPr lvl="8" rtl="0" algn="r">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sarah.radway@tufts.edu" TargetMode="External"/><Relationship Id="rId4" Type="http://schemas.openxmlformats.org/officeDocument/2006/relationships/hyperlink" Target="mailto:mchrist@cs.columbia.ed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323400" y="3845975"/>
            <a:ext cx="6627900" cy="730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i="1" lang="en" sz="2200">
                <a:solidFill>
                  <a:schemeClr val="dk1"/>
                </a:solidFill>
                <a:latin typeface="IBM Plex Sans"/>
                <a:ea typeface="IBM Plex Sans"/>
                <a:cs typeface="IBM Plex Sans"/>
                <a:sym typeface="IBM Plex Sans"/>
              </a:rPr>
              <a:t>Miranda Christ* &amp; Sarah Radway^</a:t>
            </a:r>
            <a:endParaRPr i="1" sz="22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i="1" lang="en" sz="2200">
                <a:solidFill>
                  <a:schemeClr val="dk1"/>
                </a:solidFill>
                <a:latin typeface="IBM Plex Sans"/>
                <a:ea typeface="IBM Plex Sans"/>
                <a:cs typeface="IBM Plex Sans"/>
                <a:sym typeface="IBM Plex Sans"/>
              </a:rPr>
              <a:t>Steven M. Bellovin*</a:t>
            </a:r>
            <a:endParaRPr i="1" sz="22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i="1" lang="en" sz="1300">
                <a:solidFill>
                  <a:schemeClr val="dk1"/>
                </a:solidFill>
                <a:latin typeface="IBM Plex Sans"/>
                <a:ea typeface="IBM Plex Sans"/>
                <a:cs typeface="IBM Plex Sans"/>
                <a:sym typeface="IBM Plex Sans"/>
              </a:rPr>
              <a:t>*Columbia University, ^Tufts University</a:t>
            </a:r>
            <a:endParaRPr i="1" sz="1300">
              <a:solidFill>
                <a:schemeClr val="dk1"/>
              </a:solidFill>
              <a:latin typeface="IBM Plex Sans"/>
              <a:ea typeface="IBM Plex Sans"/>
              <a:cs typeface="IBM Plex Sans"/>
              <a:sym typeface="IBM Plex Sans"/>
            </a:endParaRPr>
          </a:p>
        </p:txBody>
      </p:sp>
      <p:sp>
        <p:nvSpPr>
          <p:cNvPr id="55" name="Google Shape;55;p13"/>
          <p:cNvSpPr txBox="1"/>
          <p:nvPr>
            <p:ph type="ctrTitle"/>
          </p:nvPr>
        </p:nvSpPr>
        <p:spPr>
          <a:xfrm>
            <a:off x="682350" y="1045375"/>
            <a:ext cx="7779300" cy="190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latin typeface="IBM Plex Sans"/>
                <a:ea typeface="IBM Plex Sans"/>
                <a:cs typeface="IBM Plex Sans"/>
                <a:sym typeface="IBM Plex Sans"/>
              </a:rPr>
              <a:t>Comparative Analysis of Differential Privacy and Swapping Methods In The Context of The U.S. Census</a:t>
            </a:r>
            <a:endParaRPr sz="3600">
              <a:latin typeface="IBM Plex Sans"/>
              <a:ea typeface="IBM Plex Sans"/>
              <a:cs typeface="IBM Plex Sans"/>
              <a:sym typeface="IBM Plex Sans"/>
            </a:endParaRPr>
          </a:p>
        </p:txBody>
      </p:sp>
      <p:sp>
        <p:nvSpPr>
          <p:cNvPr id="56" name="Google Shape;56;p13"/>
          <p:cNvSpPr/>
          <p:nvPr/>
        </p:nvSpPr>
        <p:spPr>
          <a:xfrm>
            <a:off x="-74775" y="0"/>
            <a:ext cx="9333300" cy="13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94650" y="196125"/>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4775" y="392238"/>
            <a:ext cx="9333300" cy="13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94650" y="588375"/>
            <a:ext cx="9333300" cy="138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rotWithShape="1">
          <a:blip r:embed="rId3">
            <a:alphaModFix/>
          </a:blip>
          <a:srcRect b="31859" l="5569" r="2222" t="32515"/>
          <a:stretch/>
        </p:blipFill>
        <p:spPr>
          <a:xfrm>
            <a:off x="3563875" y="3273303"/>
            <a:ext cx="2016242" cy="4381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55350" y="1248325"/>
            <a:ext cx="5366700" cy="37023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For swapping: </a:t>
            </a:r>
            <a:r>
              <a:rPr lang="en" sz="2200">
                <a:latin typeface="IBM Plex Sans"/>
                <a:ea typeface="IBM Plex Sans"/>
                <a:cs typeface="IBM Plex Sans"/>
                <a:sym typeface="IBM Plex Sans"/>
              </a:rPr>
              <a:t>if a subpopulation differs more from global pop., then there is a higher expected error for counting queries</a:t>
            </a:r>
            <a:endParaRPr sz="2200">
              <a:latin typeface="IBM Plex Sans"/>
              <a:ea typeface="IBM Plex Sans"/>
              <a:cs typeface="IBM Plex Sans"/>
              <a:sym typeface="IBM Plex Sans"/>
            </a:endParaRPr>
          </a:p>
          <a:p>
            <a:pPr indent="-355600" lvl="1" marL="914400" rtl="0" algn="l">
              <a:spcBef>
                <a:spcPts val="0"/>
              </a:spcBef>
              <a:spcAft>
                <a:spcPts val="0"/>
              </a:spcAft>
              <a:buSzPts val="2000"/>
              <a:buFont typeface="IBM Plex Sans"/>
              <a:buChar char="○"/>
            </a:pPr>
            <a:r>
              <a:rPr lang="en" sz="2000">
                <a:latin typeface="IBM Plex Sans"/>
                <a:ea typeface="IBM Plex Sans"/>
                <a:cs typeface="IBM Plex Sans"/>
                <a:sym typeface="IBM Plex Sans"/>
              </a:rPr>
              <a:t>This expected error increases further as swap rate increases</a:t>
            </a:r>
            <a:endParaRPr sz="20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Generally: </a:t>
            </a:r>
            <a:r>
              <a:rPr lang="en" sz="2200">
                <a:latin typeface="IBM Plex Sans"/>
                <a:ea typeface="IBM Plex Sans"/>
                <a:cs typeface="IBM Plex Sans"/>
                <a:sym typeface="IBM Plex Sans"/>
              </a:rPr>
              <a:t>smaller, more diverse subpopulations have </a:t>
            </a:r>
            <a:r>
              <a:rPr i="1" lang="en" sz="2200">
                <a:latin typeface="IBM Plex Sans"/>
                <a:ea typeface="IBM Plex Sans"/>
                <a:cs typeface="IBM Plex Sans"/>
                <a:sym typeface="IBM Plex Sans"/>
              </a:rPr>
              <a:t>exponentially</a:t>
            </a:r>
            <a:r>
              <a:rPr lang="en" sz="2200">
                <a:latin typeface="IBM Plex Sans"/>
                <a:ea typeface="IBM Plex Sans"/>
                <a:cs typeface="IBM Plex Sans"/>
                <a:sym typeface="IBM Plex Sans"/>
              </a:rPr>
              <a:t> more unique entries than larger or more homogeneous subpopulations</a:t>
            </a:r>
            <a:endParaRPr sz="2200">
              <a:latin typeface="IBM Plex Sans"/>
              <a:ea typeface="IBM Plex Sans"/>
              <a:cs typeface="IBM Plex Sans"/>
              <a:sym typeface="IBM Plex Sans"/>
            </a:endParaRPr>
          </a:p>
        </p:txBody>
      </p:sp>
      <p:sp>
        <p:nvSpPr>
          <p:cNvPr id="182" name="Google Shape;182;p22"/>
          <p:cNvSpPr txBox="1"/>
          <p:nvPr>
            <p:ph type="title"/>
          </p:nvPr>
        </p:nvSpPr>
        <p:spPr>
          <a:xfrm>
            <a:off x="193825" y="230725"/>
            <a:ext cx="34869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Theoretical Results</a:t>
            </a:r>
            <a:endParaRPr b="1">
              <a:solidFill>
                <a:schemeClr val="lt1"/>
              </a:solidFill>
              <a:latin typeface="IBM Plex Sans"/>
              <a:ea typeface="IBM Plex Sans"/>
              <a:cs typeface="IBM Plex Sans"/>
              <a:sym typeface="IBM Plex Sans"/>
            </a:endParaRPr>
          </a:p>
        </p:txBody>
      </p:sp>
      <p:sp>
        <p:nvSpPr>
          <p:cNvPr id="183" name="Google Shape;183;p22"/>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5400000">
            <a:off x="6446725" y="1100725"/>
            <a:ext cx="996600" cy="10050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rot="5400000">
            <a:off x="7496800" y="342800"/>
            <a:ext cx="996600" cy="10050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8262710" y="488921"/>
            <a:ext cx="148500" cy="774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8273598" y="566131"/>
            <a:ext cx="126600" cy="93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7920825" y="425505"/>
            <a:ext cx="148500" cy="87300"/>
          </a:xfrm>
          <a:prstGeom prst="triangle">
            <a:avLst>
              <a:gd fmla="val 50000" name="adj"/>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7931712" y="493859"/>
            <a:ext cx="126600" cy="93000"/>
          </a:xfrm>
          <a:prstGeom prst="rect">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7578939" y="488921"/>
            <a:ext cx="148500" cy="774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7589826" y="566131"/>
            <a:ext cx="126600" cy="93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8069331" y="723245"/>
            <a:ext cx="148500" cy="774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8080218" y="800455"/>
            <a:ext cx="126600" cy="93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7783206" y="723245"/>
            <a:ext cx="148500" cy="77400"/>
          </a:xfrm>
          <a:prstGeom prst="triangle">
            <a:avLst>
              <a:gd fmla="val 50000" name="adj"/>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7794093" y="800455"/>
            <a:ext cx="126600" cy="93000"/>
          </a:xfrm>
          <a:prstGeom prst="rect">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7920825" y="1003059"/>
            <a:ext cx="148500" cy="774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931712" y="1080269"/>
            <a:ext cx="126600" cy="93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645587" y="956560"/>
            <a:ext cx="148500" cy="77400"/>
          </a:xfrm>
          <a:prstGeom prst="triangle">
            <a:avLst>
              <a:gd fmla="val 50000" name="adj"/>
            </a:avLst>
          </a:prstGeom>
          <a:solidFill>
            <a:srgbClr val="F1C23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656475" y="1033770"/>
            <a:ext cx="126600" cy="93000"/>
          </a:xfrm>
          <a:prstGeom prst="rect">
            <a:avLst/>
          </a:prstGeom>
          <a:solidFill>
            <a:srgbClr val="F1C23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8196062" y="956560"/>
            <a:ext cx="148500" cy="774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8206949" y="1033770"/>
            <a:ext cx="126600" cy="93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7230560" y="1720206"/>
            <a:ext cx="148500" cy="774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241447" y="1797416"/>
            <a:ext cx="126600" cy="93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870794" y="1890414"/>
            <a:ext cx="148500" cy="774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881681" y="1967624"/>
            <a:ext cx="126600" cy="93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6559073" y="1720206"/>
            <a:ext cx="148500" cy="774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569960" y="1797416"/>
            <a:ext cx="126600" cy="93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6870794" y="1549999"/>
            <a:ext cx="148500" cy="774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6881681" y="1627208"/>
            <a:ext cx="126600" cy="93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131098" y="1338888"/>
            <a:ext cx="148500" cy="774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7141985" y="1420802"/>
            <a:ext cx="126600" cy="93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693327" y="1343592"/>
            <a:ext cx="148500" cy="774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6704215" y="1420802"/>
            <a:ext cx="126600" cy="93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6870794" y="1157560"/>
            <a:ext cx="148500" cy="774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6881681" y="1234770"/>
            <a:ext cx="126600" cy="93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7050234" y="1310475"/>
            <a:ext cx="309900" cy="2394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7564724" y="921902"/>
            <a:ext cx="309900" cy="2394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7138554" y="985054"/>
            <a:ext cx="376800" cy="283500"/>
          </a:xfrm>
          <a:prstGeom prst="bentArrow">
            <a:avLst>
              <a:gd fmla="val 14454" name="adj1"/>
              <a:gd fmla="val 25000" name="adj2"/>
              <a:gd fmla="val 25000" name="adj3"/>
              <a:gd fmla="val 43750" name="adj4"/>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rot="10800000">
            <a:off x="7402374" y="1224190"/>
            <a:ext cx="376800" cy="283500"/>
          </a:xfrm>
          <a:prstGeom prst="bentArrow">
            <a:avLst>
              <a:gd fmla="val 14454" name="adj1"/>
              <a:gd fmla="val 25000" name="adj2"/>
              <a:gd fmla="val 25000" name="adj3"/>
              <a:gd fmla="val 43750" name="adj4"/>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rot="-5400000">
            <a:off x="6551800" y="3499050"/>
            <a:ext cx="938700" cy="9555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rot="5400000">
            <a:off x="7550500" y="2784900"/>
            <a:ext cx="938700" cy="9555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8274240" y="2926997"/>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8284593" y="2999732"/>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7949136" y="2858913"/>
            <a:ext cx="141300" cy="726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7959489" y="2931649"/>
            <a:ext cx="120300" cy="873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624032" y="2926997"/>
            <a:ext cx="141300" cy="726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7634385" y="2999732"/>
            <a:ext cx="120300" cy="873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8090353" y="3147742"/>
            <a:ext cx="141300" cy="726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8100705" y="3220477"/>
            <a:ext cx="120300" cy="873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818273" y="3147742"/>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828626" y="3220477"/>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949136" y="3411340"/>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959489" y="3484076"/>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687409" y="3367536"/>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697762" y="3440272"/>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8210863" y="3367536"/>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221216" y="3440272"/>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292754" y="4086929"/>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303107" y="4159664"/>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6950647" y="4247273"/>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6961000" y="4320009"/>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6654227" y="4086929"/>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6664580" y="4159664"/>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6950647" y="3926585"/>
            <a:ext cx="141300" cy="726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6961000" y="3999320"/>
            <a:ext cx="120300" cy="873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7198173" y="3727708"/>
            <a:ext cx="141300" cy="726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7208526" y="3804875"/>
            <a:ext cx="120300" cy="873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6781892" y="3732139"/>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6792244" y="3804875"/>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6950647" y="3556888"/>
            <a:ext cx="141300" cy="726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6961000" y="3629623"/>
            <a:ext cx="120300" cy="873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7121279" y="3700941"/>
            <a:ext cx="294900" cy="2253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7614027" y="3351122"/>
            <a:ext cx="294900" cy="2253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205264" y="3394379"/>
            <a:ext cx="358200" cy="267000"/>
          </a:xfrm>
          <a:prstGeom prst="bentArrow">
            <a:avLst>
              <a:gd fmla="val 14454" name="adj1"/>
              <a:gd fmla="val 25000" name="adj2"/>
              <a:gd fmla="val 25000" name="adj3"/>
              <a:gd fmla="val 43750" name="adj4"/>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10800000">
            <a:off x="7456239" y="3619728"/>
            <a:ext cx="358200" cy="267000"/>
          </a:xfrm>
          <a:prstGeom prst="bentArrow">
            <a:avLst>
              <a:gd fmla="val 14454" name="adj1"/>
              <a:gd fmla="val 25000" name="adj2"/>
              <a:gd fmla="val 25000" name="adj3"/>
              <a:gd fmla="val 43750" name="adj4"/>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txBox="1"/>
          <p:nvPr/>
        </p:nvSpPr>
        <p:spPr>
          <a:xfrm>
            <a:off x="6551575" y="2086438"/>
            <a:ext cx="207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IBM Plex Sans"/>
                <a:ea typeface="IBM Plex Sans"/>
                <a:cs typeface="IBM Plex Sans"/>
                <a:sym typeface="IBM Plex Sans"/>
              </a:rPr>
              <a:t>h</a:t>
            </a:r>
            <a:r>
              <a:rPr lang="en">
                <a:latin typeface="IBM Plex Sans"/>
                <a:ea typeface="IBM Plex Sans"/>
                <a:cs typeface="IBM Plex Sans"/>
                <a:sym typeface="IBM Plex Sans"/>
              </a:rPr>
              <a:t>igher expected error</a:t>
            </a:r>
            <a:endParaRPr>
              <a:latin typeface="IBM Plex Sans"/>
              <a:ea typeface="IBM Plex Sans"/>
              <a:cs typeface="IBM Plex Sans"/>
              <a:sym typeface="IBM Plex Sans"/>
            </a:endParaRPr>
          </a:p>
        </p:txBody>
      </p:sp>
      <p:sp>
        <p:nvSpPr>
          <p:cNvPr id="258" name="Google Shape;258;p22"/>
          <p:cNvSpPr txBox="1"/>
          <p:nvPr/>
        </p:nvSpPr>
        <p:spPr>
          <a:xfrm>
            <a:off x="6551575" y="4462575"/>
            <a:ext cx="207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IBM Plex Sans"/>
                <a:ea typeface="IBM Plex Sans"/>
                <a:cs typeface="IBM Plex Sans"/>
                <a:sym typeface="IBM Plex Sans"/>
              </a:rPr>
              <a:t>lower</a:t>
            </a:r>
            <a:r>
              <a:rPr lang="en">
                <a:latin typeface="IBM Plex Sans"/>
                <a:ea typeface="IBM Plex Sans"/>
                <a:cs typeface="IBM Plex Sans"/>
                <a:sym typeface="IBM Plex Sans"/>
              </a:rPr>
              <a:t> expected error</a:t>
            </a:r>
            <a:endParaRPr>
              <a:latin typeface="IBM Plex Sans"/>
              <a:ea typeface="IBM Plex Sans"/>
              <a:cs typeface="IBM Plex Sans"/>
              <a:sym typeface="IBM Plex Sans"/>
            </a:endParaRPr>
          </a:p>
        </p:txBody>
      </p:sp>
      <p:sp>
        <p:nvSpPr>
          <p:cNvPr id="259" name="Google Shape;259;p22"/>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ctrTitle"/>
          </p:nvPr>
        </p:nvSpPr>
        <p:spPr>
          <a:xfrm>
            <a:off x="702225" y="1628850"/>
            <a:ext cx="7779300" cy="94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IBM Plex Sans"/>
                <a:ea typeface="IBM Plex Sans"/>
                <a:cs typeface="IBM Plex Sans"/>
                <a:sym typeface="IBM Plex Sans"/>
              </a:rPr>
              <a:t>Experimental Approach</a:t>
            </a:r>
            <a:endParaRPr sz="4400">
              <a:latin typeface="IBM Plex Sans"/>
              <a:ea typeface="IBM Plex Sans"/>
              <a:cs typeface="IBM Plex Sans"/>
              <a:sym typeface="IBM Plex Sans"/>
            </a:endParaRPr>
          </a:p>
        </p:txBody>
      </p:sp>
      <p:sp>
        <p:nvSpPr>
          <p:cNvPr id="265" name="Google Shape;265;p23"/>
          <p:cNvSpPr/>
          <p:nvPr/>
        </p:nvSpPr>
        <p:spPr>
          <a:xfrm>
            <a:off x="-74775" y="0"/>
            <a:ext cx="9333300" cy="13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94650" y="196125"/>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74775" y="392238"/>
            <a:ext cx="9333300" cy="13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94650" y="588375"/>
            <a:ext cx="9333300" cy="138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3"/>
          <p:cNvPicPr preferRelativeResize="0"/>
          <p:nvPr/>
        </p:nvPicPr>
        <p:blipFill rotWithShape="1">
          <a:blip r:embed="rId3">
            <a:alphaModFix/>
          </a:blip>
          <a:srcRect b="31859" l="5569" r="2222" t="32515"/>
          <a:stretch/>
        </p:blipFill>
        <p:spPr>
          <a:xfrm>
            <a:off x="3563875" y="3273303"/>
            <a:ext cx="2016242" cy="438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idx="1" type="body"/>
          </p:nvPr>
        </p:nvSpPr>
        <p:spPr>
          <a:xfrm>
            <a:off x="1245150" y="1111650"/>
            <a:ext cx="6653700" cy="292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IBM Plex Sans"/>
              <a:buChar char="●"/>
            </a:pPr>
            <a:r>
              <a:rPr lang="en" sz="2000">
                <a:solidFill>
                  <a:srgbClr val="073763"/>
                </a:solidFill>
                <a:latin typeface="IBM Plex Sans"/>
                <a:ea typeface="IBM Plex Sans"/>
                <a:cs typeface="IBM Plex Sans"/>
                <a:sym typeface="IBM Plex Sans"/>
              </a:rPr>
              <a:t> </a:t>
            </a:r>
            <a:r>
              <a:rPr lang="en" sz="2000">
                <a:solidFill>
                  <a:schemeClr val="dk1"/>
                </a:solidFill>
                <a:latin typeface="IBM Plex Sans"/>
                <a:ea typeface="IBM Plex Sans"/>
                <a:cs typeface="IBM Plex Sans"/>
                <a:sym typeface="IBM Plex Sans"/>
              </a:rPr>
              <a:t>Why do we need synthetic data?</a:t>
            </a:r>
            <a:endParaRPr sz="2000">
              <a:solidFill>
                <a:schemeClr val="dk1"/>
              </a:solidFill>
              <a:latin typeface="IBM Plex Sans"/>
              <a:ea typeface="IBM Plex Sans"/>
              <a:cs typeface="IBM Plex Sans"/>
              <a:sym typeface="IBM Plex Sans"/>
            </a:endParaRPr>
          </a:p>
          <a:p>
            <a:pPr indent="-355600" lvl="1" marL="914400" rtl="0" algn="l">
              <a:spcBef>
                <a:spcPts val="0"/>
              </a:spcBef>
              <a:spcAft>
                <a:spcPts val="0"/>
              </a:spcAft>
              <a:buSzPts val="2000"/>
              <a:buFont typeface="IBM Plex Sans"/>
              <a:buChar char="○"/>
            </a:pPr>
            <a:r>
              <a:rPr lang="en" sz="1600">
                <a:solidFill>
                  <a:schemeClr val="dk1"/>
                </a:solidFill>
                <a:latin typeface="IBM Plex Sans"/>
                <a:ea typeface="IBM Plex Sans"/>
                <a:cs typeface="IBM Plex Sans"/>
                <a:sym typeface="IBM Plex Sans"/>
              </a:rPr>
              <a:t>Census data releases de-identified query data, not true data</a:t>
            </a:r>
            <a:endParaRPr sz="1600">
              <a:solidFill>
                <a:schemeClr val="dk1"/>
              </a:solidFill>
              <a:latin typeface="IBM Plex Sans"/>
              <a:ea typeface="IBM Plex Sans"/>
              <a:cs typeface="IBM Plex Sans"/>
              <a:sym typeface="IBM Plex Sans"/>
            </a:endParaRPr>
          </a:p>
          <a:p>
            <a:pPr indent="0" lvl="0" marL="914400" rtl="0" algn="l">
              <a:spcBef>
                <a:spcPts val="1200"/>
              </a:spcBef>
              <a:spcAft>
                <a:spcPts val="0"/>
              </a:spcAft>
              <a:buNone/>
            </a:pPr>
            <a:r>
              <a:t/>
            </a:r>
            <a:endParaRPr sz="600">
              <a:solidFill>
                <a:schemeClr val="dk1"/>
              </a:solidFill>
              <a:latin typeface="IBM Plex Sans"/>
              <a:ea typeface="IBM Plex Sans"/>
              <a:cs typeface="IBM Plex Sans"/>
              <a:sym typeface="IBM Plex Sans"/>
            </a:endParaRPr>
          </a:p>
          <a:p>
            <a:pPr indent="-355600" lvl="0" marL="457200" rtl="0" algn="l">
              <a:spcBef>
                <a:spcPts val="0"/>
              </a:spcBef>
              <a:spcAft>
                <a:spcPts val="0"/>
              </a:spcAft>
              <a:buClr>
                <a:schemeClr val="dk1"/>
              </a:buClr>
              <a:buSzPts val="2000"/>
              <a:buFont typeface="IBM Plex Sans"/>
              <a:buChar char="●"/>
            </a:pPr>
            <a:r>
              <a:rPr lang="en" sz="2000">
                <a:solidFill>
                  <a:schemeClr val="dk1"/>
                </a:solidFill>
                <a:latin typeface="IBM Plex Sans"/>
                <a:ea typeface="IBM Plex Sans"/>
                <a:cs typeface="IBM Plex Sans"/>
                <a:sym typeface="IBM Plex Sans"/>
              </a:rPr>
              <a:t>How did we make our synthetic data?</a:t>
            </a:r>
            <a:endParaRPr sz="2000">
              <a:solidFill>
                <a:schemeClr val="dk1"/>
              </a:solidFill>
              <a:latin typeface="IBM Plex Sans"/>
              <a:ea typeface="IBM Plex Sans"/>
              <a:cs typeface="IBM Plex Sans"/>
              <a:sym typeface="IBM Plex Sans"/>
            </a:endParaRPr>
          </a:p>
          <a:p>
            <a:pPr indent="-330200" lvl="1" marL="914400" rtl="0" algn="l">
              <a:spcBef>
                <a:spcPts val="0"/>
              </a:spcBef>
              <a:spcAft>
                <a:spcPts val="0"/>
              </a:spcAft>
              <a:buClr>
                <a:schemeClr val="dk1"/>
              </a:buClr>
              <a:buSzPts val="1600"/>
              <a:buFont typeface="IBM Plex Sans"/>
              <a:buChar char="○"/>
            </a:pPr>
            <a:r>
              <a:rPr lang="en" sz="1600">
                <a:solidFill>
                  <a:schemeClr val="dk1"/>
                </a:solidFill>
                <a:latin typeface="IBM Plex Sans"/>
                <a:ea typeface="IBM Plex Sans"/>
                <a:cs typeface="IBM Plex Sans"/>
                <a:sym typeface="IBM Plex Sans"/>
              </a:rPr>
              <a:t>Used de-identified 2010 US Census block group data</a:t>
            </a:r>
            <a:endParaRPr sz="1600">
              <a:solidFill>
                <a:schemeClr val="dk1"/>
              </a:solidFill>
              <a:latin typeface="IBM Plex Sans"/>
              <a:ea typeface="IBM Plex Sans"/>
              <a:cs typeface="IBM Plex Sans"/>
              <a:sym typeface="IBM Plex Sans"/>
            </a:endParaRPr>
          </a:p>
          <a:p>
            <a:pPr indent="-330200" lvl="1" marL="914400" rtl="0" algn="l">
              <a:spcBef>
                <a:spcPts val="0"/>
              </a:spcBef>
              <a:spcAft>
                <a:spcPts val="0"/>
              </a:spcAft>
              <a:buClr>
                <a:schemeClr val="dk1"/>
              </a:buClr>
              <a:buSzPts val="1600"/>
              <a:buFont typeface="IBM Plex Sans"/>
              <a:buChar char="○"/>
            </a:pPr>
            <a:r>
              <a:rPr lang="en" sz="1600">
                <a:solidFill>
                  <a:schemeClr val="dk1"/>
                </a:solidFill>
                <a:latin typeface="IBM Plex Sans"/>
                <a:ea typeface="IBM Plex Sans"/>
                <a:cs typeface="IBM Plex Sans"/>
                <a:sym typeface="IBM Plex Sans"/>
              </a:rPr>
              <a:t>Fit true distribution for sex, age, household size &amp; tenure</a:t>
            </a:r>
            <a:endParaRPr sz="1600">
              <a:solidFill>
                <a:schemeClr val="dk1"/>
              </a:solidFill>
              <a:latin typeface="IBM Plex Sans"/>
              <a:ea typeface="IBM Plex Sans"/>
              <a:cs typeface="IBM Plex Sans"/>
              <a:sym typeface="IBM Plex Sans"/>
            </a:endParaRPr>
          </a:p>
          <a:p>
            <a:pPr indent="-330200" lvl="1" marL="914400" rtl="0" algn="l">
              <a:spcBef>
                <a:spcPts val="0"/>
              </a:spcBef>
              <a:spcAft>
                <a:spcPts val="0"/>
              </a:spcAft>
              <a:buClr>
                <a:schemeClr val="dk1"/>
              </a:buClr>
              <a:buSzPts val="1600"/>
              <a:buFont typeface="IBM Plex Sans"/>
              <a:buChar char="○"/>
            </a:pPr>
            <a:r>
              <a:rPr lang="en" sz="1600">
                <a:solidFill>
                  <a:schemeClr val="dk1"/>
                </a:solidFill>
                <a:latin typeface="IBM Plex Sans"/>
                <a:ea typeface="IBM Plex Sans"/>
                <a:cs typeface="IBM Plex Sans"/>
                <a:sym typeface="IBM Plex Sans"/>
              </a:rPr>
              <a:t>Used exact de-identified data for race (to represent minorities effectively)</a:t>
            </a:r>
            <a:endParaRPr sz="2000">
              <a:solidFill>
                <a:schemeClr val="dk1"/>
              </a:solidFill>
              <a:latin typeface="IBM Plex Sans"/>
              <a:ea typeface="IBM Plex Sans"/>
              <a:cs typeface="IBM Plex Sans"/>
              <a:sym typeface="IBM Plex Sans"/>
            </a:endParaRPr>
          </a:p>
        </p:txBody>
      </p:sp>
      <p:sp>
        <p:nvSpPr>
          <p:cNvPr id="275" name="Google Shape;275;p24"/>
          <p:cNvSpPr txBox="1"/>
          <p:nvPr>
            <p:ph type="title"/>
          </p:nvPr>
        </p:nvSpPr>
        <p:spPr>
          <a:xfrm>
            <a:off x="193825" y="230725"/>
            <a:ext cx="2624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Synthetic Data</a:t>
            </a:r>
            <a:endParaRPr b="1">
              <a:solidFill>
                <a:schemeClr val="lt1"/>
              </a:solidFill>
              <a:latin typeface="IBM Plex Sans"/>
              <a:ea typeface="IBM Plex Sans"/>
              <a:cs typeface="IBM Plex Sans"/>
              <a:sym typeface="IBM Plex Sans"/>
            </a:endParaRPr>
          </a:p>
        </p:txBody>
      </p:sp>
      <p:graphicFrame>
        <p:nvGraphicFramePr>
          <p:cNvPr id="276" name="Google Shape;276;p24"/>
          <p:cNvGraphicFramePr/>
          <p:nvPr/>
        </p:nvGraphicFramePr>
        <p:xfrm>
          <a:off x="853250" y="3817550"/>
          <a:ext cx="3000000" cy="3000000"/>
        </p:xfrm>
        <a:graphic>
          <a:graphicData uri="http://schemas.openxmlformats.org/drawingml/2006/table">
            <a:tbl>
              <a:tblPr>
                <a:noFill/>
                <a:tableStyleId>{53C7ADF7-7200-41BC-8A89-D95BA599A0DB}</a:tableStyleId>
              </a:tblPr>
              <a:tblGrid>
                <a:gridCol w="941000"/>
                <a:gridCol w="1101750"/>
                <a:gridCol w="1230300"/>
                <a:gridCol w="2173300"/>
                <a:gridCol w="1991150"/>
              </a:tblGrid>
              <a:tr h="470250">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Age</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Sex</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Race</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Household Size</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Household Tenure</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77" name="Google Shape;277;p24"/>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idx="1" type="body"/>
          </p:nvPr>
        </p:nvSpPr>
        <p:spPr>
          <a:xfrm>
            <a:off x="55350" y="1248325"/>
            <a:ext cx="9033300" cy="3702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Method</a:t>
            </a:r>
            <a:r>
              <a:rPr lang="en" sz="2200">
                <a:latin typeface="IBM Plex Sans"/>
                <a:ea typeface="IBM Plex Sans"/>
                <a:cs typeface="IBM Plex Sans"/>
                <a:sym typeface="IBM Plex Sans"/>
              </a:rPr>
              <a:t>: Replications of Swapping and DP algorithms to the best of our ability</a:t>
            </a:r>
            <a:endParaRPr sz="22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lang="en" sz="1800">
                <a:latin typeface="IBM Plex Sans"/>
                <a:ea typeface="IBM Plex Sans"/>
                <a:cs typeface="IBM Plex Sans"/>
                <a:sym typeface="IBM Plex Sans"/>
              </a:rPr>
              <a:t>Why? Swapping algorithm can’t be disclosed, DP algorithm is too expensive </a:t>
            </a:r>
            <a:endParaRPr sz="18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lang="en" sz="1800">
                <a:latin typeface="IBM Plex Sans"/>
                <a:ea typeface="IBM Plex Sans"/>
                <a:cs typeface="IBM Plex Sans"/>
                <a:sym typeface="IBM Plex Sans"/>
              </a:rPr>
              <a:t>Several implementations (swapping similarity thresholds &amp; DP-buckets) of each algorithm for comprehensiveness</a:t>
            </a:r>
            <a:endParaRPr sz="1800">
              <a:latin typeface="IBM Plex Sans"/>
              <a:ea typeface="IBM Plex Sans"/>
              <a:cs typeface="IBM Plex Sans"/>
              <a:sym typeface="IBM Plex Sans"/>
            </a:endParaRPr>
          </a:p>
          <a:p>
            <a:pPr indent="0" lvl="0" marL="914400" rtl="0" algn="l">
              <a:spcBef>
                <a:spcPts val="1200"/>
              </a:spcBef>
              <a:spcAft>
                <a:spcPts val="0"/>
              </a:spcAft>
              <a:buNone/>
            </a:pPr>
            <a:r>
              <a:t/>
            </a:r>
            <a:endParaRPr sz="18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Metrics: </a:t>
            </a:r>
            <a:r>
              <a:rPr lang="en" sz="2200">
                <a:latin typeface="IBM Plex Sans"/>
                <a:ea typeface="IBM Plex Sans"/>
                <a:cs typeface="IBM Plex Sans"/>
                <a:sym typeface="IBM Plex Sans"/>
              </a:rPr>
              <a:t>For minority and overall population representation</a:t>
            </a:r>
            <a:endParaRPr sz="22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i="1" lang="en" sz="1800" u="sng">
                <a:latin typeface="IBM Plex Sans"/>
                <a:ea typeface="IBM Plex Sans"/>
                <a:cs typeface="IBM Plex Sans"/>
                <a:sym typeface="IBM Plex Sans"/>
              </a:rPr>
              <a:t>Accuracy</a:t>
            </a:r>
            <a:r>
              <a:rPr lang="en" sz="1800">
                <a:latin typeface="IBM Plex Sans"/>
                <a:ea typeface="IBM Plex Sans"/>
                <a:cs typeface="IBM Plex Sans"/>
                <a:sym typeface="IBM Plex Sans"/>
              </a:rPr>
              <a:t>: two metrics that show minority and overall representation</a:t>
            </a:r>
            <a:endParaRPr sz="18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i="1" lang="en" sz="1800" u="sng">
                <a:latin typeface="IBM Plex Sans"/>
                <a:ea typeface="IBM Plex Sans"/>
                <a:cs typeface="IBM Plex Sans"/>
                <a:sym typeface="IBM Plex Sans"/>
              </a:rPr>
              <a:t>Privacy:</a:t>
            </a:r>
            <a:r>
              <a:rPr lang="en" sz="1800">
                <a:latin typeface="IBM Plex Sans"/>
                <a:ea typeface="IBM Plex Sans"/>
                <a:cs typeface="IBM Plex Sans"/>
                <a:sym typeface="IBM Plex Sans"/>
              </a:rPr>
              <a:t> Linkage attack with public dataset</a:t>
            </a:r>
            <a:endParaRPr sz="1800">
              <a:latin typeface="IBM Plex Sans"/>
              <a:ea typeface="IBM Plex Sans"/>
              <a:cs typeface="IBM Plex Sans"/>
              <a:sym typeface="IBM Plex Sans"/>
            </a:endParaRPr>
          </a:p>
        </p:txBody>
      </p:sp>
      <p:sp>
        <p:nvSpPr>
          <p:cNvPr id="285" name="Google Shape;285;p25"/>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Method &amp; Metrics</a:t>
            </a:r>
            <a:endParaRPr b="1">
              <a:solidFill>
                <a:schemeClr val="lt1"/>
              </a:solidFill>
              <a:latin typeface="IBM Plex Sans"/>
              <a:ea typeface="IBM Plex Sans"/>
              <a:cs typeface="IBM Plex Sans"/>
              <a:sym typeface="IBM Plex Sans"/>
            </a:endParaRPr>
          </a:p>
        </p:txBody>
      </p:sp>
      <p:sp>
        <p:nvSpPr>
          <p:cNvPr id="286" name="Google Shape;286;p25"/>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ctrTitle"/>
          </p:nvPr>
        </p:nvSpPr>
        <p:spPr>
          <a:xfrm>
            <a:off x="702225" y="1628850"/>
            <a:ext cx="7779300" cy="94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IBM Plex Sans"/>
                <a:ea typeface="IBM Plex Sans"/>
                <a:cs typeface="IBM Plex Sans"/>
                <a:sym typeface="IBM Plex Sans"/>
              </a:rPr>
              <a:t>Experimental Findings</a:t>
            </a:r>
            <a:endParaRPr sz="4400">
              <a:latin typeface="IBM Plex Sans"/>
              <a:ea typeface="IBM Plex Sans"/>
              <a:cs typeface="IBM Plex Sans"/>
              <a:sym typeface="IBM Plex Sans"/>
            </a:endParaRPr>
          </a:p>
        </p:txBody>
      </p:sp>
      <p:sp>
        <p:nvSpPr>
          <p:cNvPr id="294" name="Google Shape;294;p26"/>
          <p:cNvSpPr/>
          <p:nvPr/>
        </p:nvSpPr>
        <p:spPr>
          <a:xfrm>
            <a:off x="-74775" y="0"/>
            <a:ext cx="9333300" cy="13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94650" y="196125"/>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74775" y="392238"/>
            <a:ext cx="9333300" cy="13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94650" y="588375"/>
            <a:ext cx="9333300" cy="138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rotWithShape="1">
          <a:blip r:embed="rId3">
            <a:alphaModFix/>
          </a:blip>
          <a:srcRect b="31859" l="5569" r="2222" t="32515"/>
          <a:stretch/>
        </p:blipFill>
        <p:spPr>
          <a:xfrm>
            <a:off x="3563875" y="3273303"/>
            <a:ext cx="2016242" cy="438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idx="1" type="body"/>
          </p:nvPr>
        </p:nvSpPr>
        <p:spPr>
          <a:xfrm>
            <a:off x="0" y="839363"/>
            <a:ext cx="9227100" cy="416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a:latin typeface="IBM Plex Sans"/>
                <a:ea typeface="IBM Plex Sans"/>
                <a:cs typeface="IBM Plex Sans"/>
                <a:sym typeface="IBM Plex Sans"/>
              </a:rPr>
              <a:t>Why is it hard to directly compare privacy of DP and swapping?</a:t>
            </a:r>
            <a:endParaRPr b="1" sz="2200">
              <a:latin typeface="IBM Plex Sans"/>
              <a:ea typeface="IBM Plex Sans"/>
              <a:cs typeface="IBM Plex Sans"/>
              <a:sym typeface="IBM Plex Sans"/>
            </a:endParaRPr>
          </a:p>
          <a:p>
            <a:pPr indent="0" lvl="0" marL="457200" rtl="0" algn="l">
              <a:spcBef>
                <a:spcPts val="1200"/>
              </a:spcBef>
              <a:spcAft>
                <a:spcPts val="0"/>
              </a:spcAft>
              <a:buNone/>
            </a:pPr>
            <a:r>
              <a:t/>
            </a:r>
            <a:endParaRPr b="1" sz="200">
              <a:latin typeface="IBM Plex Sans"/>
              <a:ea typeface="IBM Plex Sans"/>
              <a:cs typeface="IBM Plex Sans"/>
              <a:sym typeface="IBM Plex Sans"/>
            </a:endParaRPr>
          </a:p>
          <a:p>
            <a:pPr indent="-368300" lvl="0" marL="457200" rtl="0" algn="l">
              <a:spcBef>
                <a:spcPts val="1200"/>
              </a:spcBef>
              <a:spcAft>
                <a:spcPts val="0"/>
              </a:spcAft>
              <a:buSzPts val="2200"/>
              <a:buFont typeface="IBM Plex Sans"/>
              <a:buChar char="●"/>
            </a:pPr>
            <a:r>
              <a:rPr b="1" lang="en" sz="2200">
                <a:latin typeface="IBM Plex Sans"/>
                <a:ea typeface="IBM Plex Sans"/>
                <a:cs typeface="IBM Plex Sans"/>
                <a:sym typeface="IBM Plex Sans"/>
              </a:rPr>
              <a:t>DP: </a:t>
            </a:r>
            <a:r>
              <a:rPr lang="en" sz="2200">
                <a:latin typeface="IBM Plex Sans"/>
                <a:ea typeface="IBM Plex Sans"/>
                <a:cs typeface="IBM Plex Sans"/>
                <a:sym typeface="IBM Plex Sans"/>
              </a:rPr>
              <a:t>Provides privacy guarantee, can only learn about the group</a:t>
            </a:r>
            <a:endParaRPr sz="2200">
              <a:latin typeface="IBM Plex Sans"/>
              <a:ea typeface="IBM Plex Sans"/>
              <a:cs typeface="IBM Plex Sans"/>
              <a:sym typeface="IBM Plex Sans"/>
            </a:endParaRPr>
          </a:p>
          <a:p>
            <a:pPr indent="-368300" lvl="1" marL="914400" rtl="0" algn="l">
              <a:spcBef>
                <a:spcPts val="0"/>
              </a:spcBef>
              <a:spcAft>
                <a:spcPts val="0"/>
              </a:spcAft>
              <a:buSzPts val="2200"/>
              <a:buFont typeface="IBM Plex Sans"/>
              <a:buChar char="○"/>
            </a:pPr>
            <a:r>
              <a:rPr lang="en" sz="2200">
                <a:latin typeface="IBM Plex Sans"/>
                <a:ea typeface="IBM Plex Sans"/>
                <a:cs typeface="IBM Plex Sans"/>
                <a:sym typeface="IBM Plex Sans"/>
              </a:rPr>
              <a:t>“I know that most people with the zip code 10027 were white. Because your zip code is 10027, you are probably white.”</a:t>
            </a:r>
            <a:endParaRPr sz="2200">
              <a:latin typeface="IBM Plex Sans"/>
              <a:ea typeface="IBM Plex Sans"/>
              <a:cs typeface="IBM Plex Sans"/>
              <a:sym typeface="IBM Plex Sans"/>
            </a:endParaRPr>
          </a:p>
          <a:p>
            <a:pPr indent="0" lvl="0" marL="914400" rtl="0" algn="l">
              <a:spcBef>
                <a:spcPts val="1200"/>
              </a:spcBef>
              <a:spcAft>
                <a:spcPts val="0"/>
              </a:spcAft>
              <a:buNone/>
            </a:pPr>
            <a:r>
              <a:t/>
            </a:r>
            <a:endParaRPr sz="200">
              <a:latin typeface="IBM Plex Sans"/>
              <a:ea typeface="IBM Plex Sans"/>
              <a:cs typeface="IBM Plex Sans"/>
              <a:sym typeface="IBM Plex Sans"/>
            </a:endParaRPr>
          </a:p>
          <a:p>
            <a:pPr indent="-368300" lvl="0" marL="457200" rtl="0" algn="l">
              <a:spcBef>
                <a:spcPts val="1200"/>
              </a:spcBef>
              <a:spcAft>
                <a:spcPts val="0"/>
              </a:spcAft>
              <a:buSzPts val="2200"/>
              <a:buFont typeface="IBM Plex Sans"/>
              <a:buChar char="●"/>
            </a:pPr>
            <a:r>
              <a:rPr b="1" lang="en" sz="2200">
                <a:latin typeface="IBM Plex Sans"/>
                <a:ea typeface="IBM Plex Sans"/>
                <a:cs typeface="IBM Plex Sans"/>
                <a:sym typeface="IBM Plex Sans"/>
              </a:rPr>
              <a:t>Swapping: </a:t>
            </a:r>
            <a:r>
              <a:rPr lang="en" sz="2200">
                <a:latin typeface="IBM Plex Sans"/>
                <a:ea typeface="IBM Plex Sans"/>
                <a:cs typeface="IBM Plex Sans"/>
                <a:sym typeface="IBM Plex Sans"/>
              </a:rPr>
              <a:t>Does not provide privacy guarantee</a:t>
            </a:r>
            <a:endParaRPr sz="2200">
              <a:latin typeface="IBM Plex Sans"/>
              <a:ea typeface="IBM Plex Sans"/>
              <a:cs typeface="IBM Plex Sans"/>
              <a:sym typeface="IBM Plex Sans"/>
            </a:endParaRPr>
          </a:p>
          <a:p>
            <a:pPr indent="-368300" lvl="1" marL="914400" rtl="0" algn="l">
              <a:spcBef>
                <a:spcPts val="0"/>
              </a:spcBef>
              <a:spcAft>
                <a:spcPts val="0"/>
              </a:spcAft>
              <a:buSzPts val="2200"/>
              <a:buFont typeface="IBM Plex Sans"/>
              <a:buChar char="○"/>
            </a:pPr>
            <a:r>
              <a:rPr lang="en" sz="2200">
                <a:latin typeface="IBM Plex Sans"/>
                <a:ea typeface="IBM Plex Sans"/>
                <a:cs typeface="IBM Plex Sans"/>
                <a:sym typeface="IBM Plex Sans"/>
              </a:rPr>
              <a:t>“I see that there is only one person with a zip code of 10027 in both datasets. Thus, if your zip code is 10027, this must be your data, and you must be white.” </a:t>
            </a:r>
            <a:endParaRPr sz="2200">
              <a:latin typeface="IBM Plex Sans"/>
              <a:ea typeface="IBM Plex Sans"/>
              <a:cs typeface="IBM Plex Sans"/>
              <a:sym typeface="IBM Plex Sans"/>
            </a:endParaRPr>
          </a:p>
          <a:p>
            <a:pPr indent="0" lvl="0" marL="914400" rtl="0" algn="l">
              <a:spcBef>
                <a:spcPts val="1200"/>
              </a:spcBef>
              <a:spcAft>
                <a:spcPts val="0"/>
              </a:spcAft>
              <a:buNone/>
            </a:pPr>
            <a:r>
              <a:t/>
            </a:r>
            <a:endParaRPr sz="200">
              <a:latin typeface="IBM Plex Sans"/>
              <a:ea typeface="IBM Plex Sans"/>
              <a:cs typeface="IBM Plex Sans"/>
              <a:sym typeface="IBM Plex Sans"/>
            </a:endParaRPr>
          </a:p>
          <a:p>
            <a:pPr indent="0" lvl="0" marL="0" rtl="0" algn="l">
              <a:spcBef>
                <a:spcPts val="1200"/>
              </a:spcBef>
              <a:spcAft>
                <a:spcPts val="1200"/>
              </a:spcAft>
              <a:buNone/>
            </a:pPr>
            <a:r>
              <a:rPr lang="en" sz="2200">
                <a:latin typeface="IBM Plex Sans"/>
                <a:ea typeface="IBM Plex Sans"/>
                <a:cs typeface="IBM Plex Sans"/>
                <a:sym typeface="IBM Plex Sans"/>
              </a:rPr>
              <a:t>Privacy attacks of this type fundamentally CANNOT WORK against DP</a:t>
            </a:r>
            <a:endParaRPr sz="2200">
              <a:latin typeface="IBM Plex Sans"/>
              <a:ea typeface="IBM Plex Sans"/>
              <a:cs typeface="IBM Plex Sans"/>
              <a:sym typeface="IBM Plex Sans"/>
            </a:endParaRPr>
          </a:p>
        </p:txBody>
      </p:sp>
      <p:sp>
        <p:nvSpPr>
          <p:cNvPr id="304" name="Google Shape;304;p27"/>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DP Privacy</a:t>
            </a:r>
            <a:endParaRPr b="1">
              <a:solidFill>
                <a:schemeClr val="lt1"/>
              </a:solidFill>
              <a:latin typeface="IBM Plex Sans"/>
              <a:ea typeface="IBM Plex Sans"/>
              <a:cs typeface="IBM Plex Sans"/>
              <a:sym typeface="IBM Plex Sans"/>
            </a:endParaRPr>
          </a:p>
        </p:txBody>
      </p:sp>
      <p:sp>
        <p:nvSpPr>
          <p:cNvPr id="305" name="Google Shape;305;p27"/>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idx="1" type="body"/>
          </p:nvPr>
        </p:nvSpPr>
        <p:spPr>
          <a:xfrm>
            <a:off x="150025" y="1142474"/>
            <a:ext cx="3193500" cy="3273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IBM Plex Sans"/>
              <a:buChar char="●"/>
            </a:pPr>
            <a:r>
              <a:rPr lang="en" sz="1700">
                <a:latin typeface="IBM Plex Sans"/>
                <a:ea typeface="IBM Plex Sans"/>
                <a:cs typeface="IBM Plex Sans"/>
                <a:sym typeface="IBM Plex Sans"/>
              </a:rPr>
              <a:t>X-axes: de-identification mechanism metrics</a:t>
            </a:r>
            <a:endParaRPr sz="1700">
              <a:latin typeface="IBM Plex Sans"/>
              <a:ea typeface="IBM Plex Sans"/>
              <a:cs typeface="IBM Plex Sans"/>
              <a:sym typeface="IBM Plex Sans"/>
            </a:endParaRPr>
          </a:p>
          <a:p>
            <a:pPr indent="-361950" lvl="1" marL="914400" rtl="0" algn="l">
              <a:spcBef>
                <a:spcPts val="0"/>
              </a:spcBef>
              <a:spcAft>
                <a:spcPts val="0"/>
              </a:spcAft>
              <a:buSzPts val="2100"/>
              <a:buFont typeface="IBM Plex Sans"/>
              <a:buChar char="○"/>
            </a:pPr>
            <a:r>
              <a:rPr lang="en" sz="1700">
                <a:latin typeface="IBM Plex Sans"/>
                <a:ea typeface="IBM Plex Sans"/>
                <a:cs typeface="IBM Plex Sans"/>
                <a:sym typeface="IBM Plex Sans"/>
              </a:rPr>
              <a:t>L → R represents most → least private</a:t>
            </a:r>
            <a:endParaRPr sz="1700">
              <a:latin typeface="IBM Plex Sans"/>
              <a:ea typeface="IBM Plex Sans"/>
              <a:cs typeface="IBM Plex Sans"/>
              <a:sym typeface="IBM Plex Sans"/>
            </a:endParaRPr>
          </a:p>
          <a:p>
            <a:pPr indent="0" lvl="0" marL="914400" rtl="0" algn="l">
              <a:spcBef>
                <a:spcPts val="0"/>
              </a:spcBef>
              <a:spcAft>
                <a:spcPts val="0"/>
              </a:spcAft>
              <a:buNone/>
            </a:pPr>
            <a:r>
              <a:rPr lang="en" sz="1700">
                <a:latin typeface="IBM Plex Sans"/>
                <a:ea typeface="IBM Plex Sans"/>
                <a:cs typeface="IBM Plex Sans"/>
                <a:sym typeface="IBM Plex Sans"/>
              </a:rPr>
              <a:t> </a:t>
            </a:r>
            <a:endParaRPr sz="1700">
              <a:latin typeface="IBM Plex Sans"/>
              <a:ea typeface="IBM Plex Sans"/>
              <a:cs typeface="IBM Plex Sans"/>
              <a:sym typeface="IBM Plex Sans"/>
            </a:endParaRPr>
          </a:p>
          <a:p>
            <a:pPr indent="-336550" lvl="0" marL="457200" rtl="0" algn="l">
              <a:spcBef>
                <a:spcPts val="0"/>
              </a:spcBef>
              <a:spcAft>
                <a:spcPts val="0"/>
              </a:spcAft>
              <a:buSzPts val="1700"/>
              <a:buFont typeface="IBM Plex Sans"/>
              <a:buChar char="●"/>
            </a:pPr>
            <a:r>
              <a:rPr lang="en" sz="1700">
                <a:latin typeface="IBM Plex Sans"/>
                <a:ea typeface="IBM Plex Sans"/>
                <a:cs typeface="IBM Plex Sans"/>
                <a:sym typeface="IBM Plex Sans"/>
              </a:rPr>
              <a:t>Y-axis: represents accuracy (or privacy)</a:t>
            </a:r>
            <a:endParaRPr sz="1700">
              <a:latin typeface="IBM Plex Sans"/>
              <a:ea typeface="IBM Plex Sans"/>
              <a:cs typeface="IBM Plex Sans"/>
              <a:sym typeface="IBM Plex Sans"/>
            </a:endParaRPr>
          </a:p>
          <a:p>
            <a:pPr indent="-336550" lvl="1" marL="914400" rtl="0" algn="l">
              <a:spcBef>
                <a:spcPts val="0"/>
              </a:spcBef>
              <a:spcAft>
                <a:spcPts val="0"/>
              </a:spcAft>
              <a:buSzPts val="1700"/>
              <a:buFont typeface="IBM Plex Sans"/>
              <a:buChar char="○"/>
            </a:pPr>
            <a:r>
              <a:rPr lang="en" sz="1700">
                <a:latin typeface="IBM Plex Sans"/>
                <a:ea typeface="IBM Plex Sans"/>
                <a:cs typeface="IBM Plex Sans"/>
                <a:sym typeface="IBM Plex Sans"/>
              </a:rPr>
              <a:t>Closer to 0 represents better accuracy (or privacy)</a:t>
            </a:r>
            <a:endParaRPr sz="1700">
              <a:latin typeface="IBM Plex Sans"/>
              <a:ea typeface="IBM Plex Sans"/>
              <a:cs typeface="IBM Plex Sans"/>
              <a:sym typeface="IBM Plex Sans"/>
            </a:endParaRPr>
          </a:p>
        </p:txBody>
      </p:sp>
      <p:sp>
        <p:nvSpPr>
          <p:cNvPr id="313" name="Google Shape;313;p28"/>
          <p:cNvSpPr txBox="1"/>
          <p:nvPr>
            <p:ph type="title"/>
          </p:nvPr>
        </p:nvSpPr>
        <p:spPr>
          <a:xfrm>
            <a:off x="193825" y="230725"/>
            <a:ext cx="45213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Breaking Down The Figures </a:t>
            </a:r>
            <a:endParaRPr b="1">
              <a:solidFill>
                <a:schemeClr val="lt1"/>
              </a:solidFill>
              <a:latin typeface="IBM Plex Sans"/>
              <a:ea typeface="IBM Plex Sans"/>
              <a:cs typeface="IBM Plex Sans"/>
              <a:sym typeface="IBM Plex Sans"/>
            </a:endParaRPr>
          </a:p>
        </p:txBody>
      </p:sp>
      <p:sp>
        <p:nvSpPr>
          <p:cNvPr id="314" name="Google Shape;314;p28"/>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7" name="Google Shape;317;p28"/>
          <p:cNvPicPr preferRelativeResize="0"/>
          <p:nvPr/>
        </p:nvPicPr>
        <p:blipFill>
          <a:blip r:embed="rId3">
            <a:alphaModFix/>
          </a:blip>
          <a:stretch>
            <a:fillRect/>
          </a:stretch>
        </p:blipFill>
        <p:spPr>
          <a:xfrm>
            <a:off x="3495925" y="896150"/>
            <a:ext cx="5525174" cy="3829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Privac</a:t>
            </a:r>
            <a:r>
              <a:rPr b="1" lang="en">
                <a:solidFill>
                  <a:schemeClr val="lt1"/>
                </a:solidFill>
                <a:latin typeface="IBM Plex Sans"/>
                <a:ea typeface="IBM Plex Sans"/>
                <a:cs typeface="IBM Plex Sans"/>
                <a:sym typeface="IBM Plex Sans"/>
              </a:rPr>
              <a:t>y</a:t>
            </a:r>
            <a:endParaRPr b="1">
              <a:solidFill>
                <a:schemeClr val="lt1"/>
              </a:solidFill>
              <a:latin typeface="IBM Plex Sans"/>
              <a:ea typeface="IBM Plex Sans"/>
              <a:cs typeface="IBM Plex Sans"/>
              <a:sym typeface="IBM Plex Sans"/>
            </a:endParaRPr>
          </a:p>
        </p:txBody>
      </p:sp>
      <p:sp>
        <p:nvSpPr>
          <p:cNvPr id="323" name="Google Shape;323;p29"/>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txBox="1"/>
          <p:nvPr>
            <p:ph idx="1" type="body"/>
          </p:nvPr>
        </p:nvSpPr>
        <p:spPr>
          <a:xfrm>
            <a:off x="0" y="1719288"/>
            <a:ext cx="4493700" cy="31704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73763"/>
                </a:solidFill>
                <a:latin typeface="IBM Plex Sans"/>
                <a:ea typeface="IBM Plex Sans"/>
                <a:cs typeface="IBM Plex Sans"/>
                <a:sym typeface="IBM Plex Sans"/>
              </a:rPr>
              <a:t>NOT DIVERSE COUNTY</a:t>
            </a:r>
            <a:endParaRPr b="1" sz="1800">
              <a:solidFill>
                <a:srgbClr val="073763"/>
              </a:solidFill>
              <a:latin typeface="IBM Plex Sans"/>
              <a:ea typeface="IBM Plex Sans"/>
              <a:cs typeface="IBM Plex Sans"/>
              <a:sym typeface="IBM Plex Sans"/>
            </a:endParaRPr>
          </a:p>
        </p:txBody>
      </p:sp>
      <p:sp>
        <p:nvSpPr>
          <p:cNvPr id="326" name="Google Shape;326;p29"/>
          <p:cNvSpPr txBox="1"/>
          <p:nvPr>
            <p:ph idx="1" type="body"/>
          </p:nvPr>
        </p:nvSpPr>
        <p:spPr>
          <a:xfrm>
            <a:off x="4650300" y="1719325"/>
            <a:ext cx="4493700" cy="31704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73763"/>
                </a:solidFill>
                <a:latin typeface="IBM Plex Sans"/>
                <a:ea typeface="IBM Plex Sans"/>
                <a:cs typeface="IBM Plex Sans"/>
                <a:sym typeface="IBM Plex Sans"/>
              </a:rPr>
              <a:t>DIVERSE COUNTY</a:t>
            </a:r>
            <a:endParaRPr b="1" sz="1800">
              <a:solidFill>
                <a:srgbClr val="073763"/>
              </a:solidFill>
              <a:latin typeface="IBM Plex Sans"/>
              <a:ea typeface="IBM Plex Sans"/>
              <a:cs typeface="IBM Plex Sans"/>
              <a:sym typeface="IBM Plex Sans"/>
            </a:endParaRPr>
          </a:p>
        </p:txBody>
      </p:sp>
      <p:sp>
        <p:nvSpPr>
          <p:cNvPr id="327" name="Google Shape;327;p29"/>
          <p:cNvSpPr txBox="1"/>
          <p:nvPr/>
        </p:nvSpPr>
        <p:spPr>
          <a:xfrm>
            <a:off x="0" y="894525"/>
            <a:ext cx="92301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IBM Plex Sans"/>
              <a:buChar char="●"/>
            </a:pPr>
            <a:r>
              <a:rPr lang="en" sz="1500">
                <a:solidFill>
                  <a:schemeClr val="dk1"/>
                </a:solidFill>
                <a:latin typeface="IBM Plex Sans"/>
                <a:ea typeface="IBM Plex Sans"/>
                <a:cs typeface="IBM Plex Sans"/>
                <a:sym typeface="IBM Plex Sans"/>
              </a:rPr>
              <a:t>We simulate a linkage attack, matching entries from a de-identified database to a public database.</a:t>
            </a:r>
            <a:endParaRPr sz="1500">
              <a:solidFill>
                <a:schemeClr val="dk1"/>
              </a:solidFill>
              <a:latin typeface="IBM Plex Sans"/>
              <a:ea typeface="IBM Plex Sans"/>
              <a:cs typeface="IBM Plex Sans"/>
              <a:sym typeface="IBM Plex Sans"/>
            </a:endParaRPr>
          </a:p>
          <a:p>
            <a:pPr indent="-323850" lvl="0" marL="457200" rtl="0" algn="l">
              <a:lnSpc>
                <a:spcPct val="115000"/>
              </a:lnSpc>
              <a:spcBef>
                <a:spcPts val="0"/>
              </a:spcBef>
              <a:spcAft>
                <a:spcPts val="0"/>
              </a:spcAft>
              <a:buClr>
                <a:schemeClr val="dk1"/>
              </a:buClr>
              <a:buSzPts val="1500"/>
              <a:buFont typeface="IBM Plex Sans"/>
              <a:buChar char="●"/>
            </a:pPr>
            <a:r>
              <a:rPr lang="en" sz="1500">
                <a:solidFill>
                  <a:schemeClr val="dk1"/>
                </a:solidFill>
                <a:latin typeface="IBM Plex Sans"/>
                <a:ea typeface="IBM Plex Sans"/>
                <a:cs typeface="IBM Plex Sans"/>
                <a:sym typeface="IBM Plex Sans"/>
              </a:rPr>
              <a:t>We try to determine whether an individual has some attribute (e.g. is Hispanic)</a:t>
            </a:r>
            <a:endParaRPr sz="1500">
              <a:solidFill>
                <a:schemeClr val="dk1"/>
              </a:solidFill>
              <a:latin typeface="IBM Plex Sans"/>
              <a:ea typeface="IBM Plex Sans"/>
              <a:cs typeface="IBM Plex Sans"/>
              <a:sym typeface="IBM Plex Sans"/>
            </a:endParaRPr>
          </a:p>
        </p:txBody>
      </p:sp>
      <p:pic>
        <p:nvPicPr>
          <p:cNvPr id="328" name="Google Shape;328;p29"/>
          <p:cNvPicPr preferRelativeResize="0"/>
          <p:nvPr/>
        </p:nvPicPr>
        <p:blipFill>
          <a:blip r:embed="rId3">
            <a:alphaModFix/>
          </a:blip>
          <a:stretch>
            <a:fillRect/>
          </a:stretch>
        </p:blipFill>
        <p:spPr>
          <a:xfrm>
            <a:off x="5000279" y="2078275"/>
            <a:ext cx="3793723" cy="2811450"/>
          </a:xfrm>
          <a:prstGeom prst="rect">
            <a:avLst/>
          </a:prstGeom>
          <a:noFill/>
          <a:ln>
            <a:noFill/>
          </a:ln>
        </p:spPr>
      </p:pic>
      <p:pic>
        <p:nvPicPr>
          <p:cNvPr id="329" name="Google Shape;329;p29"/>
          <p:cNvPicPr preferRelativeResize="0"/>
          <p:nvPr/>
        </p:nvPicPr>
        <p:blipFill>
          <a:blip r:embed="rId4">
            <a:alphaModFix/>
          </a:blip>
          <a:stretch>
            <a:fillRect/>
          </a:stretch>
        </p:blipFill>
        <p:spPr>
          <a:xfrm>
            <a:off x="241914" y="2078275"/>
            <a:ext cx="3772587" cy="2811449"/>
          </a:xfrm>
          <a:prstGeom prst="rect">
            <a:avLst/>
          </a:prstGeom>
          <a:noFill/>
          <a:ln>
            <a:noFill/>
          </a:ln>
        </p:spPr>
      </p:pic>
      <p:sp>
        <p:nvSpPr>
          <p:cNvPr id="330" name="Google Shape;330;p29"/>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Privacy</a:t>
            </a:r>
            <a:endParaRPr b="1">
              <a:solidFill>
                <a:schemeClr val="lt1"/>
              </a:solidFill>
              <a:latin typeface="IBM Plex Sans"/>
              <a:ea typeface="IBM Plex Sans"/>
              <a:cs typeface="IBM Plex Sans"/>
              <a:sym typeface="IBM Plex Sans"/>
            </a:endParaRPr>
          </a:p>
        </p:txBody>
      </p:sp>
      <p:sp>
        <p:nvSpPr>
          <p:cNvPr id="336" name="Google Shape;336;p30"/>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txBox="1"/>
          <p:nvPr>
            <p:ph idx="1" type="body"/>
          </p:nvPr>
        </p:nvSpPr>
        <p:spPr>
          <a:xfrm>
            <a:off x="0" y="919213"/>
            <a:ext cx="4493700" cy="39705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73763"/>
                </a:solidFill>
                <a:latin typeface="IBM Plex Sans"/>
                <a:ea typeface="IBM Plex Sans"/>
                <a:cs typeface="IBM Plex Sans"/>
                <a:sym typeface="IBM Plex Sans"/>
              </a:rPr>
              <a:t>MINORITY POPULATION</a:t>
            </a:r>
            <a:endParaRPr b="1" sz="1800">
              <a:solidFill>
                <a:srgbClr val="073763"/>
              </a:solidFill>
              <a:latin typeface="IBM Plex Sans"/>
              <a:ea typeface="IBM Plex Sans"/>
              <a:cs typeface="IBM Plex Sans"/>
              <a:sym typeface="IBM Plex Sans"/>
            </a:endParaRPr>
          </a:p>
        </p:txBody>
      </p:sp>
      <p:sp>
        <p:nvSpPr>
          <p:cNvPr id="339" name="Google Shape;339;p30"/>
          <p:cNvSpPr txBox="1"/>
          <p:nvPr>
            <p:ph idx="1" type="body"/>
          </p:nvPr>
        </p:nvSpPr>
        <p:spPr>
          <a:xfrm>
            <a:off x="4650300" y="919225"/>
            <a:ext cx="4493700" cy="39705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73763"/>
                </a:solidFill>
                <a:latin typeface="IBM Plex Sans"/>
                <a:ea typeface="IBM Plex Sans"/>
                <a:cs typeface="IBM Plex Sans"/>
                <a:sym typeface="IBM Plex Sans"/>
              </a:rPr>
              <a:t>TOTAL POPULATION</a:t>
            </a:r>
            <a:endParaRPr b="1" sz="1800">
              <a:solidFill>
                <a:srgbClr val="073763"/>
              </a:solidFill>
              <a:latin typeface="IBM Plex Sans"/>
              <a:ea typeface="IBM Plex Sans"/>
              <a:cs typeface="IBM Plex Sans"/>
              <a:sym typeface="IBM Plex Sans"/>
            </a:endParaRPr>
          </a:p>
        </p:txBody>
      </p:sp>
      <p:pic>
        <p:nvPicPr>
          <p:cNvPr id="340" name="Google Shape;340;p30"/>
          <p:cNvPicPr preferRelativeResize="0"/>
          <p:nvPr/>
        </p:nvPicPr>
        <p:blipFill>
          <a:blip r:embed="rId3">
            <a:alphaModFix/>
          </a:blip>
          <a:stretch>
            <a:fillRect/>
          </a:stretch>
        </p:blipFill>
        <p:spPr>
          <a:xfrm>
            <a:off x="4698450" y="1467475"/>
            <a:ext cx="4397400" cy="3258825"/>
          </a:xfrm>
          <a:prstGeom prst="rect">
            <a:avLst/>
          </a:prstGeom>
          <a:noFill/>
          <a:ln>
            <a:noFill/>
          </a:ln>
        </p:spPr>
      </p:pic>
      <p:pic>
        <p:nvPicPr>
          <p:cNvPr id="341" name="Google Shape;341;p30"/>
          <p:cNvPicPr preferRelativeResize="0"/>
          <p:nvPr/>
        </p:nvPicPr>
        <p:blipFill>
          <a:blip r:embed="rId4">
            <a:alphaModFix/>
          </a:blip>
          <a:stretch>
            <a:fillRect/>
          </a:stretch>
        </p:blipFill>
        <p:spPr>
          <a:xfrm>
            <a:off x="62853" y="1508525"/>
            <a:ext cx="4367996" cy="3176725"/>
          </a:xfrm>
          <a:prstGeom prst="rect">
            <a:avLst/>
          </a:prstGeom>
          <a:noFill/>
          <a:ln>
            <a:noFill/>
          </a:ln>
        </p:spPr>
      </p:pic>
      <p:sp>
        <p:nvSpPr>
          <p:cNvPr id="342" name="Google Shape;342;p30"/>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idx="1" type="body"/>
          </p:nvPr>
        </p:nvSpPr>
        <p:spPr>
          <a:xfrm>
            <a:off x="55350" y="927388"/>
            <a:ext cx="4317000" cy="39705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rgbClr val="073763"/>
                </a:solidFill>
                <a:latin typeface="IBM Plex Sans"/>
                <a:ea typeface="IBM Plex Sans"/>
                <a:cs typeface="IBM Plex Sans"/>
                <a:sym typeface="IBM Plex Sans"/>
              </a:rPr>
              <a:t>MEAN SQUARED ERROR (MSE)</a:t>
            </a:r>
            <a:endParaRPr b="1" sz="1100">
              <a:solidFill>
                <a:srgbClr val="073763"/>
              </a:solidFill>
              <a:latin typeface="IBM Plex Sans"/>
              <a:ea typeface="IBM Plex Sans"/>
              <a:cs typeface="IBM Plex Sans"/>
              <a:sym typeface="IBM Plex Sans"/>
            </a:endParaRPr>
          </a:p>
          <a:p>
            <a:pPr indent="-298450" lvl="0" marL="457200" rtl="0" algn="ctr">
              <a:spcBef>
                <a:spcPts val="0"/>
              </a:spcBef>
              <a:spcAft>
                <a:spcPts val="0"/>
              </a:spcAft>
              <a:buClr>
                <a:srgbClr val="073763"/>
              </a:buClr>
              <a:buSzPts val="1100"/>
              <a:buFont typeface="IBM Plex Sans"/>
              <a:buChar char="●"/>
            </a:pPr>
            <a:r>
              <a:rPr b="1" lang="en" sz="1100">
                <a:solidFill>
                  <a:srgbClr val="073763"/>
                </a:solidFill>
                <a:latin typeface="IBM Plex Sans"/>
                <a:ea typeface="IBM Plex Sans"/>
                <a:cs typeface="IBM Plex Sans"/>
                <a:sym typeface="IBM Plex Sans"/>
              </a:rPr>
              <a:t>Considers total population</a:t>
            </a:r>
            <a:endParaRPr b="1" sz="1100">
              <a:solidFill>
                <a:srgbClr val="073763"/>
              </a:solidFill>
              <a:latin typeface="IBM Plex Sans"/>
              <a:ea typeface="IBM Plex Sans"/>
              <a:cs typeface="IBM Plex Sans"/>
              <a:sym typeface="IBM Plex Sans"/>
            </a:endParaRPr>
          </a:p>
        </p:txBody>
      </p:sp>
      <p:sp>
        <p:nvSpPr>
          <p:cNvPr id="348" name="Google Shape;348;p31"/>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Accuracy</a:t>
            </a:r>
            <a:endParaRPr b="1">
              <a:solidFill>
                <a:schemeClr val="lt1"/>
              </a:solidFill>
              <a:latin typeface="IBM Plex Sans"/>
              <a:ea typeface="IBM Plex Sans"/>
              <a:cs typeface="IBM Plex Sans"/>
              <a:sym typeface="IBM Plex Sans"/>
            </a:endParaRPr>
          </a:p>
        </p:txBody>
      </p:sp>
      <p:sp>
        <p:nvSpPr>
          <p:cNvPr id="349" name="Google Shape;349;p31"/>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txBox="1"/>
          <p:nvPr>
            <p:ph idx="1" type="body"/>
          </p:nvPr>
        </p:nvSpPr>
        <p:spPr>
          <a:xfrm>
            <a:off x="4572000" y="927400"/>
            <a:ext cx="4493700" cy="39705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rgbClr val="073763"/>
                </a:solidFill>
                <a:latin typeface="IBM Plex Sans"/>
                <a:ea typeface="IBM Plex Sans"/>
                <a:cs typeface="IBM Plex Sans"/>
                <a:sym typeface="IBM Plex Sans"/>
              </a:rPr>
              <a:t>MU-SMOOTHED KL-DIVERGENCE (μ-KL)</a:t>
            </a:r>
            <a:endParaRPr b="1" sz="1500">
              <a:solidFill>
                <a:srgbClr val="073763"/>
              </a:solidFill>
              <a:latin typeface="IBM Plex Sans"/>
              <a:ea typeface="IBM Plex Sans"/>
              <a:cs typeface="IBM Plex Sans"/>
              <a:sym typeface="IBM Plex Sans"/>
            </a:endParaRPr>
          </a:p>
          <a:p>
            <a:pPr indent="-304800" lvl="0" marL="457200" rtl="0" algn="ctr">
              <a:spcBef>
                <a:spcPts val="0"/>
              </a:spcBef>
              <a:spcAft>
                <a:spcPts val="0"/>
              </a:spcAft>
              <a:buClr>
                <a:srgbClr val="073763"/>
              </a:buClr>
              <a:buSzPts val="1200"/>
              <a:buFont typeface="IBM Plex Sans"/>
              <a:buChar char="●"/>
            </a:pPr>
            <a:r>
              <a:rPr b="1" lang="en" sz="1200">
                <a:solidFill>
                  <a:srgbClr val="073763"/>
                </a:solidFill>
                <a:latin typeface="IBM Plex Sans"/>
                <a:ea typeface="IBM Plex Sans"/>
                <a:cs typeface="IBM Plex Sans"/>
                <a:sym typeface="IBM Plex Sans"/>
              </a:rPr>
              <a:t>Weighs minority populations; see Cummings et al.</a:t>
            </a:r>
            <a:endParaRPr b="1" sz="1200">
              <a:solidFill>
                <a:srgbClr val="073763"/>
              </a:solidFill>
              <a:latin typeface="IBM Plex Sans"/>
              <a:ea typeface="IBM Plex Sans"/>
              <a:cs typeface="IBM Plex Sans"/>
              <a:sym typeface="IBM Plex Sans"/>
            </a:endParaRPr>
          </a:p>
        </p:txBody>
      </p:sp>
      <p:sp>
        <p:nvSpPr>
          <p:cNvPr id="352" name="Google Shape;352;p31"/>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3" name="Google Shape;353;p31"/>
          <p:cNvPicPr preferRelativeResize="0"/>
          <p:nvPr/>
        </p:nvPicPr>
        <p:blipFill>
          <a:blip r:embed="rId3">
            <a:alphaModFix/>
          </a:blip>
          <a:stretch>
            <a:fillRect/>
          </a:stretch>
        </p:blipFill>
        <p:spPr>
          <a:xfrm>
            <a:off x="4594421" y="1561100"/>
            <a:ext cx="4448854" cy="3083550"/>
          </a:xfrm>
          <a:prstGeom prst="rect">
            <a:avLst/>
          </a:prstGeom>
          <a:noFill/>
          <a:ln>
            <a:noFill/>
          </a:ln>
        </p:spPr>
      </p:pic>
      <p:pic>
        <p:nvPicPr>
          <p:cNvPr id="354" name="Google Shape;354;p31"/>
          <p:cNvPicPr preferRelativeResize="0"/>
          <p:nvPr/>
        </p:nvPicPr>
        <p:blipFill>
          <a:blip r:embed="rId4">
            <a:alphaModFix/>
          </a:blip>
          <a:stretch>
            <a:fillRect/>
          </a:stretch>
        </p:blipFill>
        <p:spPr>
          <a:xfrm>
            <a:off x="55350" y="1561075"/>
            <a:ext cx="4317000" cy="3083575"/>
          </a:xfrm>
          <a:prstGeom prst="rect">
            <a:avLst/>
          </a:prstGeom>
          <a:noFill/>
          <a:ln>
            <a:noFill/>
          </a:ln>
        </p:spPr>
      </p:pic>
      <p:pic>
        <p:nvPicPr>
          <p:cNvPr id="355" name="Google Shape;355;p31"/>
          <p:cNvPicPr preferRelativeResize="0"/>
          <p:nvPr/>
        </p:nvPicPr>
        <p:blipFill rotWithShape="1">
          <a:blip r:embed="rId3">
            <a:alphaModFix/>
          </a:blip>
          <a:srcRect b="69248" l="52935" r="3739" t="10288"/>
          <a:stretch/>
        </p:blipFill>
        <p:spPr>
          <a:xfrm>
            <a:off x="1330875" y="1870125"/>
            <a:ext cx="1927474" cy="630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55350" y="1248325"/>
            <a:ext cx="9033300" cy="3702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Background</a:t>
            </a:r>
            <a:endParaRPr b="1" sz="22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lang="en" sz="1800">
                <a:latin typeface="IBM Plex Sans"/>
                <a:ea typeface="IBM Plex Sans"/>
                <a:cs typeface="IBM Plex Sans"/>
                <a:sym typeface="IBM Plex Sans"/>
              </a:rPr>
              <a:t>What are swapping and DP? Why is privacy important?</a:t>
            </a:r>
            <a:endParaRPr sz="18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Theoretical results</a:t>
            </a:r>
            <a:endParaRPr b="1" sz="22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lang="en" sz="1800">
                <a:latin typeface="IBM Plex Sans"/>
                <a:ea typeface="IBM Plex Sans"/>
                <a:cs typeface="IBM Plex Sans"/>
                <a:sym typeface="IBM Plex Sans"/>
              </a:rPr>
              <a:t>In a theoretical model, how do we expect swapping to behave?</a:t>
            </a:r>
            <a:endParaRPr sz="18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Experimental approach</a:t>
            </a:r>
            <a:endParaRPr b="1" sz="22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lang="en" sz="1800">
                <a:latin typeface="IBM Plex Sans"/>
                <a:ea typeface="IBM Plex Sans"/>
                <a:cs typeface="IBM Plex Sans"/>
                <a:sym typeface="IBM Plex Sans"/>
              </a:rPr>
              <a:t>Our method for empirically comparing swapping and DP</a:t>
            </a:r>
            <a:endParaRPr sz="18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Experimental findings</a:t>
            </a:r>
            <a:endParaRPr b="1" sz="2200">
              <a:latin typeface="IBM Plex Sans"/>
              <a:ea typeface="IBM Plex Sans"/>
              <a:cs typeface="IBM Plex Sans"/>
              <a:sym typeface="IBM Plex Sans"/>
            </a:endParaRPr>
          </a:p>
          <a:p>
            <a:pPr indent="-342900" lvl="1" marL="914400" rtl="0" algn="l">
              <a:spcBef>
                <a:spcPts val="0"/>
              </a:spcBef>
              <a:spcAft>
                <a:spcPts val="0"/>
              </a:spcAft>
              <a:buSzPts val="1800"/>
              <a:buFont typeface="IBM Plex Sans"/>
              <a:buChar char="○"/>
            </a:pPr>
            <a:r>
              <a:rPr lang="en" sz="1800">
                <a:latin typeface="IBM Plex Sans"/>
                <a:ea typeface="IBM Plex Sans"/>
                <a:cs typeface="IBM Plex Sans"/>
                <a:sym typeface="IBM Plex Sans"/>
              </a:rPr>
              <a:t>For swapping, good privacy means poor accuracy, especially for diverse counties. DP performs better across varying diversity levels.</a:t>
            </a:r>
            <a:endParaRPr sz="1800">
              <a:latin typeface="IBM Plex Sans"/>
              <a:ea typeface="IBM Plex Sans"/>
              <a:cs typeface="IBM Plex Sans"/>
              <a:sym typeface="IBM Plex Sans"/>
            </a:endParaRPr>
          </a:p>
        </p:txBody>
      </p:sp>
      <p:sp>
        <p:nvSpPr>
          <p:cNvPr id="66" name="Google Shape;66;p14"/>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Roadmap</a:t>
            </a:r>
            <a:endParaRPr b="1">
              <a:solidFill>
                <a:schemeClr val="lt1"/>
              </a:solidFill>
              <a:latin typeface="IBM Plex Sans"/>
              <a:ea typeface="IBM Plex Sans"/>
              <a:cs typeface="IBM Plex Sans"/>
              <a:sym typeface="IBM Plex Sans"/>
            </a:endParaRPr>
          </a:p>
        </p:txBody>
      </p:sp>
      <p:sp>
        <p:nvSpPr>
          <p:cNvPr id="67" name="Google Shape;67;p14"/>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idx="1" type="body"/>
          </p:nvPr>
        </p:nvSpPr>
        <p:spPr>
          <a:xfrm>
            <a:off x="0" y="919213"/>
            <a:ext cx="4493700" cy="39705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73763"/>
                </a:solidFill>
                <a:latin typeface="IBM Plex Sans"/>
                <a:ea typeface="IBM Plex Sans"/>
                <a:cs typeface="IBM Plex Sans"/>
                <a:sym typeface="IBM Plex Sans"/>
              </a:rPr>
              <a:t>NOT </a:t>
            </a:r>
            <a:r>
              <a:rPr b="1" lang="en">
                <a:solidFill>
                  <a:srgbClr val="073763"/>
                </a:solidFill>
                <a:latin typeface="IBM Plex Sans"/>
                <a:ea typeface="IBM Plex Sans"/>
                <a:cs typeface="IBM Plex Sans"/>
                <a:sym typeface="IBM Plex Sans"/>
              </a:rPr>
              <a:t>DIVERSE COUNTY (μ-KL)</a:t>
            </a:r>
            <a:endParaRPr b="1" sz="1800">
              <a:solidFill>
                <a:srgbClr val="073763"/>
              </a:solidFill>
              <a:latin typeface="IBM Plex Sans"/>
              <a:ea typeface="IBM Plex Sans"/>
              <a:cs typeface="IBM Plex Sans"/>
              <a:sym typeface="IBM Plex Sans"/>
            </a:endParaRPr>
          </a:p>
        </p:txBody>
      </p:sp>
      <p:sp>
        <p:nvSpPr>
          <p:cNvPr id="361" name="Google Shape;361;p32"/>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Accuracy</a:t>
            </a:r>
            <a:endParaRPr b="1">
              <a:solidFill>
                <a:schemeClr val="lt1"/>
              </a:solidFill>
              <a:latin typeface="IBM Plex Sans"/>
              <a:ea typeface="IBM Plex Sans"/>
              <a:cs typeface="IBM Plex Sans"/>
              <a:sym typeface="IBM Plex Sans"/>
            </a:endParaRPr>
          </a:p>
        </p:txBody>
      </p:sp>
      <p:sp>
        <p:nvSpPr>
          <p:cNvPr id="362" name="Google Shape;362;p32"/>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txBox="1"/>
          <p:nvPr>
            <p:ph idx="1" type="body"/>
          </p:nvPr>
        </p:nvSpPr>
        <p:spPr>
          <a:xfrm>
            <a:off x="4650300" y="919225"/>
            <a:ext cx="4493700" cy="3970500"/>
          </a:xfrm>
          <a:prstGeom prst="rect">
            <a:avLst/>
          </a:prstGeom>
          <a:ln cap="flat" cmpd="sng" w="38100">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73763"/>
                </a:solidFill>
                <a:latin typeface="IBM Plex Sans"/>
                <a:ea typeface="IBM Plex Sans"/>
                <a:cs typeface="IBM Plex Sans"/>
                <a:sym typeface="IBM Plex Sans"/>
              </a:rPr>
              <a:t>DIVERSE COUNTY (μ-KL)</a:t>
            </a:r>
            <a:endParaRPr b="1" sz="1800">
              <a:solidFill>
                <a:srgbClr val="073763"/>
              </a:solidFill>
              <a:latin typeface="IBM Plex Sans"/>
              <a:ea typeface="IBM Plex Sans"/>
              <a:cs typeface="IBM Plex Sans"/>
              <a:sym typeface="IBM Plex Sans"/>
            </a:endParaRPr>
          </a:p>
        </p:txBody>
      </p:sp>
      <p:sp>
        <p:nvSpPr>
          <p:cNvPr id="365" name="Google Shape;365;p32"/>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6" name="Google Shape;366;p32"/>
          <p:cNvPicPr preferRelativeResize="0"/>
          <p:nvPr/>
        </p:nvPicPr>
        <p:blipFill>
          <a:blip r:embed="rId3">
            <a:alphaModFix/>
          </a:blip>
          <a:stretch>
            <a:fillRect/>
          </a:stretch>
        </p:blipFill>
        <p:spPr>
          <a:xfrm>
            <a:off x="28300" y="1565170"/>
            <a:ext cx="4437099" cy="3075406"/>
          </a:xfrm>
          <a:prstGeom prst="rect">
            <a:avLst/>
          </a:prstGeom>
          <a:noFill/>
          <a:ln>
            <a:noFill/>
          </a:ln>
        </p:spPr>
      </p:pic>
      <p:pic>
        <p:nvPicPr>
          <p:cNvPr id="367" name="Google Shape;367;p32"/>
          <p:cNvPicPr preferRelativeResize="0"/>
          <p:nvPr/>
        </p:nvPicPr>
        <p:blipFill>
          <a:blip r:embed="rId4">
            <a:alphaModFix/>
          </a:blip>
          <a:stretch>
            <a:fillRect/>
          </a:stretch>
        </p:blipFill>
        <p:spPr>
          <a:xfrm>
            <a:off x="4594421" y="1561100"/>
            <a:ext cx="4448854" cy="308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txBox="1"/>
          <p:nvPr>
            <p:ph idx="1" type="body"/>
          </p:nvPr>
        </p:nvSpPr>
        <p:spPr>
          <a:xfrm>
            <a:off x="55350" y="896150"/>
            <a:ext cx="9033300" cy="93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IBM Plex Sans"/>
                <a:ea typeface="IBM Plex Sans"/>
                <a:cs typeface="IBM Plex Sans"/>
                <a:sym typeface="IBM Plex Sans"/>
              </a:rPr>
              <a:t>For swapping, good privacy means poor accuracy, especially for diverse counties. </a:t>
            </a:r>
            <a:endParaRPr>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lang="en">
                <a:solidFill>
                  <a:schemeClr val="dk1"/>
                </a:solidFill>
                <a:latin typeface="IBM Plex Sans"/>
                <a:ea typeface="IBM Plex Sans"/>
                <a:cs typeface="IBM Plex Sans"/>
                <a:sym typeface="IBM Plex Sans"/>
              </a:rPr>
              <a:t>DP, however, performs better across varying diversity levels.</a:t>
            </a:r>
            <a:endParaRPr>
              <a:solidFill>
                <a:schemeClr val="dk1"/>
              </a:solidFill>
              <a:latin typeface="IBM Plex Sans"/>
              <a:ea typeface="IBM Plex Sans"/>
              <a:cs typeface="IBM Plex Sans"/>
              <a:sym typeface="IBM Plex Sans"/>
            </a:endParaRPr>
          </a:p>
        </p:txBody>
      </p:sp>
      <p:sp>
        <p:nvSpPr>
          <p:cNvPr id="373" name="Google Shape;373;p33"/>
          <p:cNvSpPr txBox="1"/>
          <p:nvPr>
            <p:ph type="title"/>
          </p:nvPr>
        </p:nvSpPr>
        <p:spPr>
          <a:xfrm>
            <a:off x="193825" y="230725"/>
            <a:ext cx="34449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Privacy &amp; Accuracy</a:t>
            </a:r>
            <a:endParaRPr b="1">
              <a:solidFill>
                <a:schemeClr val="lt1"/>
              </a:solidFill>
              <a:latin typeface="IBM Plex Sans"/>
              <a:ea typeface="IBM Plex Sans"/>
              <a:cs typeface="IBM Plex Sans"/>
              <a:sym typeface="IBM Plex Sans"/>
            </a:endParaRPr>
          </a:p>
        </p:txBody>
      </p:sp>
      <p:sp>
        <p:nvSpPr>
          <p:cNvPr id="374" name="Google Shape;374;p33"/>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33"/>
          <p:cNvPicPr preferRelativeResize="0"/>
          <p:nvPr/>
        </p:nvPicPr>
        <p:blipFill>
          <a:blip r:embed="rId3">
            <a:alphaModFix/>
          </a:blip>
          <a:stretch>
            <a:fillRect/>
          </a:stretch>
        </p:blipFill>
        <p:spPr>
          <a:xfrm>
            <a:off x="4630925" y="1935588"/>
            <a:ext cx="4214058" cy="3002511"/>
          </a:xfrm>
          <a:prstGeom prst="rect">
            <a:avLst/>
          </a:prstGeom>
          <a:noFill/>
          <a:ln>
            <a:noFill/>
          </a:ln>
        </p:spPr>
      </p:pic>
      <p:sp>
        <p:nvSpPr>
          <p:cNvPr id="377" name="Google Shape;377;p33"/>
          <p:cNvSpPr txBox="1"/>
          <p:nvPr>
            <p:ph idx="12" type="sldNum"/>
          </p:nvPr>
        </p:nvSpPr>
        <p:spPr>
          <a:xfrm>
            <a:off x="8633400" y="138000"/>
            <a:ext cx="510600" cy="38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8" name="Google Shape;378;p33"/>
          <p:cNvPicPr preferRelativeResize="0"/>
          <p:nvPr/>
        </p:nvPicPr>
        <p:blipFill>
          <a:blip r:embed="rId4">
            <a:alphaModFix/>
          </a:blip>
          <a:stretch>
            <a:fillRect/>
          </a:stretch>
        </p:blipFill>
        <p:spPr>
          <a:xfrm>
            <a:off x="123146" y="1706775"/>
            <a:ext cx="4448854" cy="308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idx="1" type="body"/>
          </p:nvPr>
        </p:nvSpPr>
        <p:spPr>
          <a:xfrm>
            <a:off x="96900" y="1045888"/>
            <a:ext cx="8950200" cy="3784800"/>
          </a:xfrm>
          <a:prstGeom prst="rect">
            <a:avLst/>
          </a:prstGeom>
          <a:ln cap="flat" cmpd="sng" w="28575">
            <a:solidFill>
              <a:srgbClr val="3D85C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IBM Plex Sans"/>
                <a:ea typeface="IBM Plex Sans"/>
                <a:cs typeface="IBM Plex Sans"/>
                <a:sym typeface="IBM Plex Sans"/>
              </a:rPr>
              <a:t>While both swapping &amp; DP m</a:t>
            </a:r>
            <a:r>
              <a:rPr lang="en" sz="1900">
                <a:latin typeface="IBM Plex Sans"/>
                <a:ea typeface="IBM Plex Sans"/>
                <a:cs typeface="IBM Plex Sans"/>
                <a:sym typeface="IBM Plex Sans"/>
              </a:rPr>
              <a:t>echanisms could produce</a:t>
            </a:r>
            <a:r>
              <a:rPr b="1" lang="en" sz="1900">
                <a:latin typeface="IBM Plex Sans"/>
                <a:ea typeface="IBM Plex Sans"/>
                <a:cs typeface="IBM Plex Sans"/>
                <a:sym typeface="IBM Plex Sans"/>
              </a:rPr>
              <a:t> comparable</a:t>
            </a:r>
            <a:r>
              <a:rPr b="1" lang="en" sz="1900">
                <a:latin typeface="IBM Plex Sans"/>
                <a:ea typeface="IBM Plex Sans"/>
                <a:cs typeface="IBM Plex Sans"/>
                <a:sym typeface="IBM Plex Sans"/>
              </a:rPr>
              <a:t> accuracy</a:t>
            </a:r>
            <a:r>
              <a:rPr lang="en" sz="1900">
                <a:latin typeface="IBM Plex Sans"/>
                <a:ea typeface="IBM Plex Sans"/>
                <a:cs typeface="IBM Plex Sans"/>
                <a:sym typeface="IBM Plex Sans"/>
              </a:rPr>
              <a:t>:</a:t>
            </a:r>
            <a:endParaRPr sz="1900">
              <a:latin typeface="IBM Plex Sans"/>
              <a:ea typeface="IBM Plex Sans"/>
              <a:cs typeface="IBM Plex Sans"/>
              <a:sym typeface="IBM Plex Sans"/>
            </a:endParaRPr>
          </a:p>
          <a:p>
            <a:pPr indent="-349250" lvl="0" marL="457200" rtl="0" algn="l">
              <a:spcBef>
                <a:spcPts val="1200"/>
              </a:spcBef>
              <a:spcAft>
                <a:spcPts val="0"/>
              </a:spcAft>
              <a:buSzPts val="1900"/>
              <a:buFont typeface="IBM Plex Sans"/>
              <a:buChar char="●"/>
            </a:pPr>
            <a:r>
              <a:rPr b="1" lang="en" sz="2100">
                <a:latin typeface="IBM Plex Sans"/>
                <a:ea typeface="IBM Plex Sans"/>
                <a:cs typeface="IBM Plex Sans"/>
                <a:sym typeface="IBM Plex Sans"/>
              </a:rPr>
              <a:t>Swapping mechanisms</a:t>
            </a:r>
            <a:r>
              <a:rPr lang="en" sz="2100">
                <a:latin typeface="IBM Plex Sans"/>
                <a:ea typeface="IBM Plex Sans"/>
                <a:cs typeface="IBM Plex Sans"/>
                <a:sym typeface="IBM Plex Sans"/>
              </a:rPr>
              <a:t>:</a:t>
            </a:r>
            <a:r>
              <a:rPr lang="en" sz="1900">
                <a:latin typeface="IBM Plex Sans"/>
                <a:ea typeface="IBM Plex Sans"/>
                <a:cs typeface="IBM Plex Sans"/>
                <a:sym typeface="IBM Plex Sans"/>
              </a:rPr>
              <a:t>	</a:t>
            </a:r>
            <a:endParaRPr sz="1900">
              <a:latin typeface="IBM Plex Sans"/>
              <a:ea typeface="IBM Plex Sans"/>
              <a:cs typeface="IBM Plex Sans"/>
              <a:sym typeface="IBM Plex Sans"/>
            </a:endParaRPr>
          </a:p>
          <a:p>
            <a:pPr indent="-349250" lvl="1" marL="914400" rtl="0" algn="l">
              <a:spcBef>
                <a:spcPts val="0"/>
              </a:spcBef>
              <a:spcAft>
                <a:spcPts val="0"/>
              </a:spcAft>
              <a:buSzPts val="1900"/>
              <a:buFont typeface="IBM Plex Sans"/>
              <a:buChar char="○"/>
            </a:pPr>
            <a:r>
              <a:rPr lang="en" sz="1900">
                <a:latin typeface="IBM Plex Sans"/>
                <a:ea typeface="IBM Plex Sans"/>
                <a:cs typeface="IBM Plex Sans"/>
                <a:sym typeface="IBM Plex Sans"/>
              </a:rPr>
              <a:t>Posed a </a:t>
            </a:r>
            <a:r>
              <a:rPr b="1" i="1" lang="en" sz="1900">
                <a:latin typeface="IBM Plex Sans"/>
                <a:ea typeface="IBM Plex Sans"/>
                <a:cs typeface="IBM Plex Sans"/>
                <a:sym typeface="IBM Plex Sans"/>
              </a:rPr>
              <a:t>significant risk of re-identification</a:t>
            </a:r>
            <a:endParaRPr b="1" i="1" sz="1900">
              <a:latin typeface="IBM Plex Sans"/>
              <a:ea typeface="IBM Plex Sans"/>
              <a:cs typeface="IBM Plex Sans"/>
              <a:sym typeface="IBM Plex Sans"/>
            </a:endParaRPr>
          </a:p>
          <a:p>
            <a:pPr indent="-349250" lvl="1" marL="914400" rtl="0" algn="l">
              <a:spcBef>
                <a:spcPts val="0"/>
              </a:spcBef>
              <a:spcAft>
                <a:spcPts val="0"/>
              </a:spcAft>
              <a:buSzPts val="1900"/>
              <a:buFont typeface="IBM Plex Sans"/>
              <a:buChar char="○"/>
            </a:pPr>
            <a:r>
              <a:rPr lang="en" sz="1900">
                <a:latin typeface="IBM Plex Sans"/>
                <a:ea typeface="IBM Plex Sans"/>
                <a:cs typeface="IBM Plex Sans"/>
                <a:sym typeface="IBM Plex Sans"/>
              </a:rPr>
              <a:t>No privacy guarantee: bad utility != good privacy, and vice versa</a:t>
            </a:r>
            <a:endParaRPr sz="1900">
              <a:latin typeface="IBM Plex Sans"/>
              <a:ea typeface="IBM Plex Sans"/>
              <a:cs typeface="IBM Plex Sans"/>
              <a:sym typeface="IBM Plex Sans"/>
            </a:endParaRPr>
          </a:p>
          <a:p>
            <a:pPr indent="-349250" lvl="1" marL="914400" rtl="0" algn="l">
              <a:spcBef>
                <a:spcPts val="0"/>
              </a:spcBef>
              <a:spcAft>
                <a:spcPts val="0"/>
              </a:spcAft>
              <a:buSzPts val="1900"/>
              <a:buFont typeface="IBM Plex Sans"/>
              <a:buChar char="○"/>
            </a:pPr>
            <a:r>
              <a:rPr lang="en" sz="1900">
                <a:latin typeface="IBM Plex Sans"/>
                <a:ea typeface="IBM Plex Sans"/>
                <a:cs typeface="IBM Plex Sans"/>
                <a:sym typeface="IBM Plex Sans"/>
              </a:rPr>
              <a:t>Diverse groups suffered worse accuracy AND privacy, </a:t>
            </a:r>
            <a:r>
              <a:rPr b="1" i="1" lang="en" sz="1900">
                <a:latin typeface="IBM Plex Sans"/>
                <a:ea typeface="IBM Plex Sans"/>
                <a:cs typeface="IBM Plex Sans"/>
                <a:sym typeface="IBM Plex Sans"/>
              </a:rPr>
              <a:t>disproportionately impacting minorities</a:t>
            </a:r>
            <a:endParaRPr b="1" i="1" sz="100">
              <a:latin typeface="IBM Plex Sans"/>
              <a:ea typeface="IBM Plex Sans"/>
              <a:cs typeface="IBM Plex Sans"/>
              <a:sym typeface="IBM Plex Sans"/>
            </a:endParaRPr>
          </a:p>
          <a:p>
            <a:pPr indent="-361950" lvl="0" marL="457200" rtl="0" algn="l">
              <a:spcBef>
                <a:spcPts val="1200"/>
              </a:spcBef>
              <a:spcAft>
                <a:spcPts val="0"/>
              </a:spcAft>
              <a:buSzPts val="2100"/>
              <a:buFont typeface="IBM Plex Sans"/>
              <a:buChar char="●"/>
            </a:pPr>
            <a:r>
              <a:rPr b="1" lang="en" sz="2100">
                <a:latin typeface="IBM Plex Sans"/>
                <a:ea typeface="IBM Plex Sans"/>
                <a:cs typeface="IBM Plex Sans"/>
                <a:sym typeface="IBM Plex Sans"/>
              </a:rPr>
              <a:t>Differentially private mechanisms:</a:t>
            </a:r>
            <a:endParaRPr b="1" sz="2100">
              <a:latin typeface="IBM Plex Sans"/>
              <a:ea typeface="IBM Plex Sans"/>
              <a:cs typeface="IBM Plex Sans"/>
              <a:sym typeface="IBM Plex Sans"/>
            </a:endParaRPr>
          </a:p>
          <a:p>
            <a:pPr indent="-349250" lvl="1" marL="914400" rtl="0" algn="l">
              <a:spcBef>
                <a:spcPts val="0"/>
              </a:spcBef>
              <a:spcAft>
                <a:spcPts val="0"/>
              </a:spcAft>
              <a:buSzPts val="1900"/>
              <a:buFont typeface="IBM Plex Sans"/>
              <a:buChar char="○"/>
            </a:pPr>
            <a:r>
              <a:rPr lang="en" sz="1900">
                <a:latin typeface="IBM Plex Sans"/>
                <a:ea typeface="IBM Plex Sans"/>
                <a:cs typeface="IBM Plex Sans"/>
                <a:sym typeface="IBM Plex Sans"/>
              </a:rPr>
              <a:t>Provide a </a:t>
            </a:r>
            <a:r>
              <a:rPr b="1" i="1" lang="en" sz="1900">
                <a:latin typeface="IBM Plex Sans"/>
                <a:ea typeface="IBM Plex Sans"/>
                <a:cs typeface="IBM Plex Sans"/>
                <a:sym typeface="IBM Plex Sans"/>
              </a:rPr>
              <a:t>direct relationship</a:t>
            </a:r>
            <a:r>
              <a:rPr lang="en" sz="1900">
                <a:latin typeface="IBM Plex Sans"/>
                <a:ea typeface="IBM Plex Sans"/>
                <a:cs typeface="IBM Plex Sans"/>
                <a:sym typeface="IBM Plex Sans"/>
              </a:rPr>
              <a:t>/guarantee between utility and privacy</a:t>
            </a:r>
            <a:endParaRPr sz="1900">
              <a:latin typeface="IBM Plex Sans"/>
              <a:ea typeface="IBM Plex Sans"/>
              <a:cs typeface="IBM Plex Sans"/>
              <a:sym typeface="IBM Plex Sans"/>
            </a:endParaRPr>
          </a:p>
          <a:p>
            <a:pPr indent="-349250" lvl="1" marL="914400" rtl="0" algn="l">
              <a:spcBef>
                <a:spcPts val="0"/>
              </a:spcBef>
              <a:spcAft>
                <a:spcPts val="0"/>
              </a:spcAft>
              <a:buSzPts val="1900"/>
              <a:buFont typeface="IBM Plex Sans"/>
              <a:buChar char="○"/>
            </a:pPr>
            <a:r>
              <a:rPr lang="en" sz="1900">
                <a:latin typeface="IBM Plex Sans"/>
                <a:ea typeface="IBM Plex Sans"/>
                <a:cs typeface="IBM Plex Sans"/>
                <a:sym typeface="IBM Plex Sans"/>
              </a:rPr>
              <a:t>Performed </a:t>
            </a:r>
            <a:r>
              <a:rPr b="1" i="1" lang="en" sz="1900">
                <a:latin typeface="IBM Plex Sans"/>
                <a:ea typeface="IBM Plex Sans"/>
                <a:cs typeface="IBM Plex Sans"/>
                <a:sym typeface="IBM Plex Sans"/>
              </a:rPr>
              <a:t>consistently across groups</a:t>
            </a:r>
            <a:r>
              <a:rPr lang="en" sz="1900">
                <a:latin typeface="IBM Plex Sans"/>
                <a:ea typeface="IBM Plex Sans"/>
                <a:cs typeface="IBM Plex Sans"/>
                <a:sym typeface="IBM Plex Sans"/>
              </a:rPr>
              <a:t> of varying diversity </a:t>
            </a:r>
            <a:endParaRPr sz="1900">
              <a:latin typeface="IBM Plex Sans"/>
              <a:ea typeface="IBM Plex Sans"/>
              <a:cs typeface="IBM Plex Sans"/>
              <a:sym typeface="IBM Plex Sans"/>
            </a:endParaRPr>
          </a:p>
        </p:txBody>
      </p:sp>
      <p:sp>
        <p:nvSpPr>
          <p:cNvPr id="384" name="Google Shape;384;p34"/>
          <p:cNvSpPr txBox="1"/>
          <p:nvPr>
            <p:ph type="title"/>
          </p:nvPr>
        </p:nvSpPr>
        <p:spPr>
          <a:xfrm>
            <a:off x="193825" y="230725"/>
            <a:ext cx="3149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Final Remarks</a:t>
            </a:r>
            <a:endParaRPr b="1">
              <a:solidFill>
                <a:schemeClr val="lt1"/>
              </a:solidFill>
              <a:latin typeface="IBM Plex Sans"/>
              <a:ea typeface="IBM Plex Sans"/>
              <a:cs typeface="IBM Plex Sans"/>
              <a:sym typeface="IBM Plex Sans"/>
            </a:endParaRPr>
          </a:p>
        </p:txBody>
      </p:sp>
      <p:sp>
        <p:nvSpPr>
          <p:cNvPr id="385" name="Google Shape;385;p34"/>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txBox="1"/>
          <p:nvPr/>
        </p:nvSpPr>
        <p:spPr>
          <a:xfrm>
            <a:off x="5020675" y="163075"/>
            <a:ext cx="4123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IBM Plex Sans"/>
                <a:ea typeface="IBM Plex Sans"/>
                <a:cs typeface="IBM Plex Sans"/>
                <a:sym typeface="IBM Plex Sans"/>
              </a:rPr>
              <a:t>Sarah Radway, </a:t>
            </a:r>
            <a:r>
              <a:rPr lang="en" sz="1700" u="sng">
                <a:solidFill>
                  <a:schemeClr val="accent5"/>
                </a:solidFill>
                <a:latin typeface="IBM Plex Sans"/>
                <a:ea typeface="IBM Plex Sans"/>
                <a:cs typeface="IBM Plex Sans"/>
                <a:sym typeface="IBM Plex Sans"/>
                <a:hlinkClick r:id="rId3">
                  <a:extLst>
                    <a:ext uri="{A12FA001-AC4F-418D-AE19-62706E023703}">
                      <ahyp:hlinkClr val="tx"/>
                    </a:ext>
                  </a:extLst>
                </a:hlinkClick>
              </a:rPr>
              <a:t>sarah.radway@tufts.edu</a:t>
            </a:r>
            <a:endParaRPr sz="1700"/>
          </a:p>
          <a:p>
            <a:pPr indent="0" lvl="0" marL="0" rtl="0" algn="l">
              <a:spcBef>
                <a:spcPts val="0"/>
              </a:spcBef>
              <a:spcAft>
                <a:spcPts val="0"/>
              </a:spcAft>
              <a:buNone/>
            </a:pPr>
            <a:r>
              <a:rPr lang="en" sz="1600">
                <a:latin typeface="IBM Plex Sans"/>
                <a:ea typeface="IBM Plex Sans"/>
                <a:cs typeface="IBM Plex Sans"/>
                <a:sym typeface="IBM Plex Sans"/>
              </a:rPr>
              <a:t>Miranda Christ,</a:t>
            </a:r>
            <a:r>
              <a:rPr lang="en" sz="1700">
                <a:latin typeface="IBM Plex Sans"/>
                <a:ea typeface="IBM Plex Sans"/>
                <a:cs typeface="IBM Plex Sans"/>
                <a:sym typeface="IBM Plex Sans"/>
              </a:rPr>
              <a:t> </a:t>
            </a:r>
            <a:r>
              <a:rPr lang="en" sz="1700" u="sng">
                <a:solidFill>
                  <a:schemeClr val="accent5"/>
                </a:solidFill>
                <a:latin typeface="IBM Plex Sans"/>
                <a:ea typeface="IBM Plex Sans"/>
                <a:cs typeface="IBM Plex Sans"/>
                <a:sym typeface="IBM Plex Sans"/>
                <a:hlinkClick r:id="rId4">
                  <a:extLst>
                    <a:ext uri="{A12FA001-AC4F-418D-AE19-62706E023703}">
                      <ahyp:hlinkClr val="tx"/>
                    </a:ext>
                  </a:extLst>
                </a:hlinkClick>
              </a:rPr>
              <a:t>mchrist@cs.columbia.edu</a:t>
            </a:r>
            <a:endParaRPr sz="1700">
              <a:latin typeface="IBM Plex Sans"/>
              <a:ea typeface="IBM Plex Sans"/>
              <a:cs typeface="IBM Plex Sans"/>
              <a:sym typeface="IBM Plex Sans"/>
            </a:endParaRPr>
          </a:p>
        </p:txBody>
      </p:sp>
      <p:sp>
        <p:nvSpPr>
          <p:cNvPr id="388" name="Google Shape;388;p34"/>
          <p:cNvSpPr txBox="1"/>
          <p:nvPr>
            <p:ph idx="12" type="sldNum"/>
          </p:nvPr>
        </p:nvSpPr>
        <p:spPr>
          <a:xfrm>
            <a:off x="8559475" y="79250"/>
            <a:ext cx="584400" cy="33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p:nvPr/>
        </p:nvSpPr>
        <p:spPr>
          <a:xfrm rot="2700000">
            <a:off x="856088" y="2067988"/>
            <a:ext cx="1028024" cy="1007524"/>
          </a:xfrm>
          <a:prstGeom prst="flowChartProcess">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rot="2700000">
            <a:off x="3103388" y="2067988"/>
            <a:ext cx="1028024" cy="1007524"/>
          </a:xfrm>
          <a:prstGeom prst="flowChartProcess">
            <a:avLst/>
          </a:prstGeom>
          <a:solidFill>
            <a:srgbClr val="0B539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rot="2700000">
            <a:off x="5350688" y="2067988"/>
            <a:ext cx="1028024" cy="1007524"/>
          </a:xfrm>
          <a:prstGeom prst="flowChartProcess">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rot="2700000">
            <a:off x="7597988" y="2067988"/>
            <a:ext cx="1028024" cy="1007524"/>
          </a:xfrm>
          <a:prstGeom prst="flowChartProcess">
            <a:avLst/>
          </a:prstGeom>
          <a:solidFill>
            <a:srgbClr val="6FA8D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193825" y="230725"/>
            <a:ext cx="24318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Example</a:t>
            </a:r>
            <a:endParaRPr b="1">
              <a:solidFill>
                <a:schemeClr val="lt1"/>
              </a:solidFill>
              <a:latin typeface="IBM Plex Sans"/>
              <a:ea typeface="IBM Plex Sans"/>
              <a:cs typeface="IBM Plex Sans"/>
              <a:sym typeface="IBM Plex Sans"/>
            </a:endParaRPr>
          </a:p>
        </p:txBody>
      </p:sp>
      <p:sp>
        <p:nvSpPr>
          <p:cNvPr id="402" name="Google Shape;402;p36"/>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36"/>
          <p:cNvSpPr/>
          <p:nvPr/>
        </p:nvSpPr>
        <p:spPr>
          <a:xfrm rot="-5400000">
            <a:off x="1614100" y="1648350"/>
            <a:ext cx="1996200" cy="18468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2993975" y="3086100"/>
            <a:ext cx="429600" cy="36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2993975" y="2871000"/>
            <a:ext cx="429600" cy="2151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2440100" y="3143625"/>
            <a:ext cx="429600" cy="368400"/>
          </a:xfrm>
          <a:prstGeom prst="rect">
            <a:avLst/>
          </a:prstGeom>
          <a:solidFill>
            <a:srgbClr val="50CD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440100" y="2928525"/>
            <a:ext cx="429600" cy="215100"/>
          </a:xfrm>
          <a:prstGeom prst="triangle">
            <a:avLst>
              <a:gd fmla="val 50000" name="adj"/>
            </a:avLst>
          </a:prstGeom>
          <a:solidFill>
            <a:srgbClr val="50CD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1886250" y="3086100"/>
            <a:ext cx="429600" cy="368400"/>
          </a:xfrm>
          <a:prstGeom prst="rect">
            <a:avLst/>
          </a:prstGeom>
          <a:solidFill>
            <a:srgbClr val="50CD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1886263" y="2871000"/>
            <a:ext cx="429600" cy="215100"/>
          </a:xfrm>
          <a:prstGeom prst="triangle">
            <a:avLst>
              <a:gd fmla="val 50000" name="adj"/>
            </a:avLst>
          </a:prstGeom>
          <a:solidFill>
            <a:srgbClr val="50CD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2993975" y="2387550"/>
            <a:ext cx="429600" cy="36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2440125" y="2445075"/>
            <a:ext cx="429600" cy="36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1886275" y="2387550"/>
            <a:ext cx="429600" cy="3684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2440125" y="1821325"/>
            <a:ext cx="429600" cy="3684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440113" y="2222325"/>
            <a:ext cx="429600" cy="215100"/>
          </a:xfrm>
          <a:prstGeom prst="triangle">
            <a:avLst>
              <a:gd fmla="val 5000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1886263" y="2172450"/>
            <a:ext cx="429600" cy="215100"/>
          </a:xfrm>
          <a:prstGeom prst="triangle">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440113" y="1606225"/>
            <a:ext cx="429600" cy="215100"/>
          </a:xfrm>
          <a:prstGeom prst="triangle">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2993963" y="2172450"/>
            <a:ext cx="429600" cy="2151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txBox="1"/>
          <p:nvPr/>
        </p:nvSpPr>
        <p:spPr>
          <a:xfrm>
            <a:off x="848225" y="3609338"/>
            <a:ext cx="2215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700">
                <a:latin typeface="IBM Plex Sans"/>
                <a:ea typeface="IBM Plex Sans"/>
                <a:cs typeface="IBM Plex Sans"/>
                <a:sym typeface="IBM Plex Sans"/>
              </a:rPr>
              <a:t>TRUE DATA</a:t>
            </a:r>
            <a:endParaRPr i="1" sz="2700">
              <a:latin typeface="IBM Plex Sans"/>
              <a:ea typeface="IBM Plex Sans"/>
              <a:cs typeface="IBM Plex Sans"/>
              <a:sym typeface="IBM Plex Sans"/>
            </a:endParaRPr>
          </a:p>
        </p:txBody>
      </p:sp>
      <p:sp>
        <p:nvSpPr>
          <p:cNvPr id="421" name="Google Shape;421;p36"/>
          <p:cNvSpPr/>
          <p:nvPr/>
        </p:nvSpPr>
        <p:spPr>
          <a:xfrm rot="-5400000">
            <a:off x="7256625" y="382522"/>
            <a:ext cx="1767600" cy="18468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8479488" y="1762328"/>
            <a:ext cx="429600" cy="326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8479488" y="1571850"/>
            <a:ext cx="429600" cy="1905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7925613" y="1813269"/>
            <a:ext cx="429600" cy="326100"/>
          </a:xfrm>
          <a:prstGeom prst="rect">
            <a:avLst/>
          </a:prstGeom>
          <a:solidFill>
            <a:srgbClr val="50CD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7925613" y="1622791"/>
            <a:ext cx="429600" cy="190500"/>
          </a:xfrm>
          <a:prstGeom prst="triangle">
            <a:avLst>
              <a:gd fmla="val 50000" name="adj"/>
            </a:avLst>
          </a:prstGeom>
          <a:solidFill>
            <a:srgbClr val="50CD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7371763" y="1762328"/>
            <a:ext cx="429600" cy="326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7371775" y="1571850"/>
            <a:ext cx="429600" cy="1905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8479488" y="1143740"/>
            <a:ext cx="429600" cy="326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7925638" y="1194680"/>
            <a:ext cx="429600" cy="3261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7371788" y="1143740"/>
            <a:ext cx="429600" cy="3261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7925638" y="642329"/>
            <a:ext cx="429600" cy="3261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7925625" y="997428"/>
            <a:ext cx="429600" cy="190500"/>
          </a:xfrm>
          <a:prstGeom prst="triangle">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7371775" y="953262"/>
            <a:ext cx="429600" cy="190500"/>
          </a:xfrm>
          <a:prstGeom prst="triangle">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7925625" y="451851"/>
            <a:ext cx="429600" cy="190500"/>
          </a:xfrm>
          <a:prstGeom prst="triangle">
            <a:avLst>
              <a:gd fmla="val 50000"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8479475" y="953262"/>
            <a:ext cx="429600" cy="1905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36" name="Google Shape;436;p36"/>
          <p:cNvGraphicFramePr/>
          <p:nvPr/>
        </p:nvGraphicFramePr>
        <p:xfrm>
          <a:off x="193825" y="1618488"/>
          <a:ext cx="3000000" cy="3000000"/>
        </p:xfrm>
        <a:graphic>
          <a:graphicData uri="http://schemas.openxmlformats.org/drawingml/2006/table">
            <a:tbl>
              <a:tblPr>
                <a:noFill/>
                <a:tableStyleId>{53C7ADF7-7200-41BC-8A89-D95BA599A0DB}</a:tableStyleId>
              </a:tblPr>
              <a:tblGrid>
                <a:gridCol w="516225"/>
                <a:gridCol w="878950"/>
              </a:tblGrid>
              <a:tr h="440025">
                <a:tc>
                  <a:txBody>
                    <a:bodyPr/>
                    <a:lstStyle/>
                    <a:p>
                      <a:pPr indent="0" lvl="0" marL="0" rtl="0" algn="l">
                        <a:spcBef>
                          <a:spcPts val="0"/>
                        </a:spcBef>
                        <a:spcAft>
                          <a:spcPts val="0"/>
                        </a:spcAft>
                        <a:buNone/>
                      </a:pPr>
                      <a:r>
                        <a:rPr b="1" lang="en" sz="2000">
                          <a:latin typeface="IBM Plex Sans"/>
                          <a:ea typeface="IBM Plex Sans"/>
                          <a:cs typeface="IBM Plex Sans"/>
                          <a:sym typeface="IBM Plex Sans"/>
                        </a:rPr>
                        <a:t>2</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A64D79"/>
                    </a:solidFill>
                  </a:tcPr>
                </a:tc>
              </a:tr>
              <a:tr h="440025">
                <a:tc>
                  <a:txBody>
                    <a:bodyPr/>
                    <a:lstStyle/>
                    <a:p>
                      <a:pPr indent="0" lvl="0" marL="0" rtl="0" algn="l">
                        <a:spcBef>
                          <a:spcPts val="0"/>
                        </a:spcBef>
                        <a:spcAft>
                          <a:spcPts val="0"/>
                        </a:spcAft>
                        <a:buNone/>
                      </a:pPr>
                      <a:r>
                        <a:rPr b="1" lang="en" sz="2000">
                          <a:latin typeface="IBM Plex Sans"/>
                          <a:ea typeface="IBM Plex Sans"/>
                          <a:cs typeface="IBM Plex Sans"/>
                          <a:sym typeface="IBM Plex Sans"/>
                        </a:rPr>
                        <a:t>1</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CC0000"/>
                    </a:solidFill>
                  </a:tcPr>
                </a:tc>
              </a:tr>
              <a:tr h="440025">
                <a:tc>
                  <a:txBody>
                    <a:bodyPr/>
                    <a:lstStyle/>
                    <a:p>
                      <a:pPr indent="0" lvl="0" marL="0" rtl="0" algn="l">
                        <a:spcBef>
                          <a:spcPts val="0"/>
                        </a:spcBef>
                        <a:spcAft>
                          <a:spcPts val="0"/>
                        </a:spcAft>
                        <a:buNone/>
                      </a:pPr>
                      <a:r>
                        <a:rPr b="1" lang="en" sz="2000">
                          <a:latin typeface="IBM Plex Sans"/>
                          <a:ea typeface="IBM Plex Sans"/>
                          <a:cs typeface="IBM Plex Sans"/>
                          <a:sym typeface="IBM Plex Sans"/>
                        </a:rPr>
                        <a:t>2</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50CD19"/>
                    </a:solidFill>
                  </a:tcPr>
                </a:tc>
              </a:tr>
              <a:tr h="440025">
                <a:tc>
                  <a:txBody>
                    <a:bodyPr/>
                    <a:lstStyle/>
                    <a:p>
                      <a:pPr indent="0" lvl="0" marL="0" rtl="0" algn="l">
                        <a:spcBef>
                          <a:spcPts val="0"/>
                        </a:spcBef>
                        <a:spcAft>
                          <a:spcPts val="0"/>
                        </a:spcAft>
                        <a:buNone/>
                      </a:pPr>
                      <a:r>
                        <a:rPr b="1" lang="en" sz="2000">
                          <a:latin typeface="IBM Plex Sans"/>
                          <a:ea typeface="IBM Plex Sans"/>
                          <a:cs typeface="IBM Plex Sans"/>
                          <a:sym typeface="IBM Plex Sans"/>
                        </a:rPr>
                        <a:t>2</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FF9900"/>
                    </a:solidFill>
                  </a:tcPr>
                </a:tc>
              </a:tr>
            </a:tbl>
          </a:graphicData>
        </a:graphic>
      </p:graphicFrame>
      <p:graphicFrame>
        <p:nvGraphicFramePr>
          <p:cNvPr id="437" name="Google Shape;437;p36"/>
          <p:cNvGraphicFramePr/>
          <p:nvPr/>
        </p:nvGraphicFramePr>
        <p:xfrm>
          <a:off x="6005675" y="504349"/>
          <a:ext cx="3000000" cy="3000000"/>
        </p:xfrm>
        <a:graphic>
          <a:graphicData uri="http://schemas.openxmlformats.org/drawingml/2006/table">
            <a:tbl>
              <a:tblPr>
                <a:noFill/>
                <a:tableStyleId>{53C7ADF7-7200-41BC-8A89-D95BA599A0DB}</a:tableStyleId>
              </a:tblPr>
              <a:tblGrid>
                <a:gridCol w="390050"/>
                <a:gridCol w="664100"/>
              </a:tblGrid>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3</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A64D79"/>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0</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CC0000"/>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1</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50CD19"/>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3</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FF9900"/>
                    </a:solidFill>
                  </a:tcPr>
                </a:tc>
              </a:tr>
            </a:tbl>
          </a:graphicData>
        </a:graphic>
      </p:graphicFrame>
      <p:sp>
        <p:nvSpPr>
          <p:cNvPr id="438" name="Google Shape;438;p36"/>
          <p:cNvSpPr/>
          <p:nvPr/>
        </p:nvSpPr>
        <p:spPr>
          <a:xfrm>
            <a:off x="7228175" y="3099064"/>
            <a:ext cx="549944" cy="277220"/>
          </a:xfrm>
          <a:custGeom>
            <a:rect b="b" l="l" r="r" t="t"/>
            <a:pathLst>
              <a:path extrusionOk="0" h="26720" w="44584">
                <a:moveTo>
                  <a:pt x="0" y="26720"/>
                </a:moveTo>
                <a:cubicBezTo>
                  <a:pt x="4985" y="26720"/>
                  <a:pt x="12260" y="25055"/>
                  <a:pt x="13468" y="20218"/>
                </a:cubicBezTo>
                <a:cubicBezTo>
                  <a:pt x="15176" y="13378"/>
                  <a:pt x="13594" y="1957"/>
                  <a:pt x="20434" y="248"/>
                </a:cubicBezTo>
                <a:cubicBezTo>
                  <a:pt x="28370" y="-1735"/>
                  <a:pt x="27602" y="15066"/>
                  <a:pt x="32509" y="21611"/>
                </a:cubicBezTo>
                <a:cubicBezTo>
                  <a:pt x="35035" y="24980"/>
                  <a:pt x="40373" y="25326"/>
                  <a:pt x="44584" y="25326"/>
                </a:cubicBezTo>
              </a:path>
            </a:pathLst>
          </a:custGeom>
          <a:noFill/>
          <a:ln cap="flat" cmpd="sng" w="28575">
            <a:solidFill>
              <a:schemeClr val="dk2"/>
            </a:solidFill>
            <a:prstDash val="solid"/>
            <a:round/>
            <a:headEnd len="med" w="med" type="none"/>
            <a:tailEnd len="med" w="med" type="none"/>
          </a:ln>
        </p:spPr>
      </p:sp>
      <p:sp>
        <p:nvSpPr>
          <p:cNvPr id="439" name="Google Shape;439;p36"/>
          <p:cNvSpPr txBox="1"/>
          <p:nvPr/>
        </p:nvSpPr>
        <p:spPr>
          <a:xfrm>
            <a:off x="3632675" y="1184163"/>
            <a:ext cx="2215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latin typeface="IBM Plex Sans"/>
                <a:ea typeface="IBM Plex Sans"/>
                <a:cs typeface="IBM Plex Sans"/>
                <a:sym typeface="IBM Plex Sans"/>
              </a:rPr>
              <a:t>SWAPPING</a:t>
            </a:r>
            <a:endParaRPr b="1" sz="2700">
              <a:latin typeface="IBM Plex Sans"/>
              <a:ea typeface="IBM Plex Sans"/>
              <a:cs typeface="IBM Plex Sans"/>
              <a:sym typeface="IBM Plex Sans"/>
            </a:endParaRPr>
          </a:p>
        </p:txBody>
      </p:sp>
      <p:graphicFrame>
        <p:nvGraphicFramePr>
          <p:cNvPr id="440" name="Google Shape;440;p36"/>
          <p:cNvGraphicFramePr/>
          <p:nvPr/>
        </p:nvGraphicFramePr>
        <p:xfrm>
          <a:off x="6002000" y="2761488"/>
          <a:ext cx="3000000" cy="3000000"/>
        </p:xfrm>
        <a:graphic>
          <a:graphicData uri="http://schemas.openxmlformats.org/drawingml/2006/table">
            <a:tbl>
              <a:tblPr>
                <a:noFill/>
                <a:tableStyleId>{53C7ADF7-7200-41BC-8A89-D95BA599A0DB}</a:tableStyleId>
              </a:tblPr>
              <a:tblGrid>
                <a:gridCol w="390050"/>
                <a:gridCol w="664100"/>
              </a:tblGrid>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2</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A64D79"/>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1</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CC0000"/>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2</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50CD19"/>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2</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FF9900"/>
                    </a:solidFill>
                  </a:tcPr>
                </a:tc>
              </a:tr>
            </a:tbl>
          </a:graphicData>
        </a:graphic>
      </p:graphicFrame>
      <p:sp>
        <p:nvSpPr>
          <p:cNvPr id="441" name="Google Shape;441;p36"/>
          <p:cNvSpPr txBox="1"/>
          <p:nvPr/>
        </p:nvSpPr>
        <p:spPr>
          <a:xfrm>
            <a:off x="3649750" y="3454500"/>
            <a:ext cx="2215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latin typeface="IBM Plex Sans"/>
                <a:ea typeface="IBM Plex Sans"/>
                <a:cs typeface="IBM Plex Sans"/>
                <a:sym typeface="IBM Plex Sans"/>
              </a:rPr>
              <a:t>DP</a:t>
            </a:r>
            <a:endParaRPr b="1" sz="2700">
              <a:latin typeface="IBM Plex Sans"/>
              <a:ea typeface="IBM Plex Sans"/>
              <a:cs typeface="IBM Plex Sans"/>
              <a:sym typeface="IBM Plex Sans"/>
            </a:endParaRPr>
          </a:p>
        </p:txBody>
      </p:sp>
      <p:graphicFrame>
        <p:nvGraphicFramePr>
          <p:cNvPr id="442" name="Google Shape;442;p36"/>
          <p:cNvGraphicFramePr/>
          <p:nvPr/>
        </p:nvGraphicFramePr>
        <p:xfrm>
          <a:off x="7950150" y="2764736"/>
          <a:ext cx="3000000" cy="3000000"/>
        </p:xfrm>
        <a:graphic>
          <a:graphicData uri="http://schemas.openxmlformats.org/drawingml/2006/table">
            <a:tbl>
              <a:tblPr>
                <a:noFill/>
                <a:tableStyleId>{53C7ADF7-7200-41BC-8A89-D95BA599A0DB}</a:tableStyleId>
              </a:tblPr>
              <a:tblGrid>
                <a:gridCol w="390050"/>
                <a:gridCol w="664100"/>
              </a:tblGrid>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3</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A64D79"/>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0</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CC0000"/>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1</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50CD19"/>
                    </a:solidFill>
                  </a:tcPr>
                </a:tc>
              </a:tr>
              <a:tr h="424400">
                <a:tc>
                  <a:txBody>
                    <a:bodyPr/>
                    <a:lstStyle/>
                    <a:p>
                      <a:pPr indent="0" lvl="0" marL="0" rtl="0" algn="l">
                        <a:spcBef>
                          <a:spcPts val="0"/>
                        </a:spcBef>
                        <a:spcAft>
                          <a:spcPts val="0"/>
                        </a:spcAft>
                        <a:buNone/>
                      </a:pPr>
                      <a:r>
                        <a:rPr b="1" lang="en" sz="1600">
                          <a:latin typeface="IBM Plex Sans"/>
                          <a:ea typeface="IBM Plex Sans"/>
                          <a:cs typeface="IBM Plex Sans"/>
                          <a:sym typeface="IBM Plex Sans"/>
                        </a:rPr>
                        <a:t>3</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tcPr>
                </a:tc>
                <a:tc>
                  <a:txBody>
                    <a:bodyPr/>
                    <a:lstStyle/>
                    <a:p>
                      <a:pPr indent="0" lvl="0" marL="0" rtl="0" algn="l">
                        <a:spcBef>
                          <a:spcPts val="0"/>
                        </a:spcBef>
                        <a:spcAft>
                          <a:spcPts val="0"/>
                        </a:spcAft>
                        <a:buNone/>
                      </a:pPr>
                      <a:r>
                        <a:t/>
                      </a:r>
                      <a:endParaRPr b="1" sz="1600">
                        <a:latin typeface="IBM Plex Sans"/>
                        <a:ea typeface="IBM Plex Sans"/>
                        <a:cs typeface="IBM Plex Sans"/>
                        <a:sym typeface="IBM Plex Sans"/>
                      </a:endParaRPr>
                    </a:p>
                  </a:txBody>
                  <a:tcPr marT="91425" marB="91425" marR="91425" marL="91425">
                    <a:lnL cap="flat" cmpd="sng" w="19050">
                      <a:solidFill>
                        <a:srgbClr val="073763"/>
                      </a:solidFill>
                      <a:prstDash val="solid"/>
                      <a:round/>
                      <a:headEnd len="sm" w="sm" type="none"/>
                      <a:tailEnd len="sm" w="sm" type="none"/>
                    </a:lnL>
                    <a:lnR cap="flat" cmpd="sng" w="19050">
                      <a:solidFill>
                        <a:srgbClr val="073763"/>
                      </a:solidFill>
                      <a:prstDash val="solid"/>
                      <a:round/>
                      <a:headEnd len="sm" w="sm" type="none"/>
                      <a:tailEnd len="sm" w="sm" type="none"/>
                    </a:lnR>
                    <a:lnT cap="flat" cmpd="sng" w="19050">
                      <a:solidFill>
                        <a:srgbClr val="073763"/>
                      </a:solidFill>
                      <a:prstDash val="solid"/>
                      <a:round/>
                      <a:headEnd len="sm" w="sm" type="none"/>
                      <a:tailEnd len="sm" w="sm" type="none"/>
                    </a:lnT>
                    <a:lnB cap="flat" cmpd="sng" w="19050">
                      <a:solidFill>
                        <a:srgbClr val="073763"/>
                      </a:solidFill>
                      <a:prstDash val="solid"/>
                      <a:round/>
                      <a:headEnd len="sm" w="sm" type="none"/>
                      <a:tailEnd len="sm" w="sm" type="none"/>
                    </a:lnB>
                    <a:solidFill>
                      <a:srgbClr val="FF9900"/>
                    </a:solidFill>
                  </a:tcPr>
                </a:tc>
              </a:tr>
            </a:tbl>
          </a:graphicData>
        </a:graphic>
      </p:graphicFrame>
      <p:cxnSp>
        <p:nvCxnSpPr>
          <p:cNvPr id="443" name="Google Shape;443;p36"/>
          <p:cNvCxnSpPr/>
          <p:nvPr/>
        </p:nvCxnSpPr>
        <p:spPr>
          <a:xfrm>
            <a:off x="7203750" y="3666863"/>
            <a:ext cx="598800" cy="0"/>
          </a:xfrm>
          <a:prstGeom prst="straightConnector1">
            <a:avLst/>
          </a:prstGeom>
          <a:noFill/>
          <a:ln cap="flat" cmpd="sng" w="28575">
            <a:solidFill>
              <a:schemeClr val="dk2"/>
            </a:solidFill>
            <a:prstDash val="solid"/>
            <a:round/>
            <a:headEnd len="med" w="med" type="none"/>
            <a:tailEnd len="med" w="med" type="triangle"/>
          </a:ln>
        </p:spPr>
      </p:cxnSp>
      <p:sp>
        <p:nvSpPr>
          <p:cNvPr id="444" name="Google Shape;444;p36"/>
          <p:cNvSpPr/>
          <p:nvPr/>
        </p:nvSpPr>
        <p:spPr>
          <a:xfrm rot="-616">
            <a:off x="3920811" y="3026409"/>
            <a:ext cx="1673700" cy="487800"/>
          </a:xfrm>
          <a:prstGeom prst="rightArrow">
            <a:avLst>
              <a:gd fmla="val 50000" name="adj1"/>
              <a:gd fmla="val 50000" name="adj2"/>
            </a:avLst>
          </a:prstGeom>
          <a:solidFill>
            <a:srgbClr val="073763"/>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rot="-616">
            <a:off x="3903723" y="1761622"/>
            <a:ext cx="1673700" cy="487800"/>
          </a:xfrm>
          <a:prstGeom prst="rightArrow">
            <a:avLst>
              <a:gd fmla="val 50000" name="adj1"/>
              <a:gd fmla="val 50000" name="adj2"/>
            </a:avLst>
          </a:prstGeom>
          <a:solidFill>
            <a:srgbClr val="073763"/>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702225" y="1628850"/>
            <a:ext cx="7779300" cy="94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IBM Plex Sans"/>
                <a:ea typeface="IBM Plex Sans"/>
                <a:cs typeface="IBM Plex Sans"/>
                <a:sym typeface="IBM Plex Sans"/>
              </a:rPr>
              <a:t>Background</a:t>
            </a:r>
            <a:endParaRPr sz="4400">
              <a:latin typeface="IBM Plex Sans"/>
              <a:ea typeface="IBM Plex Sans"/>
              <a:cs typeface="IBM Plex Sans"/>
              <a:sym typeface="IBM Plex Sans"/>
            </a:endParaRPr>
          </a:p>
        </p:txBody>
      </p:sp>
      <p:sp>
        <p:nvSpPr>
          <p:cNvPr id="75" name="Google Shape;75;p15"/>
          <p:cNvSpPr/>
          <p:nvPr/>
        </p:nvSpPr>
        <p:spPr>
          <a:xfrm>
            <a:off x="-74775" y="0"/>
            <a:ext cx="9333300" cy="13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94650" y="196125"/>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74775" y="392238"/>
            <a:ext cx="9333300" cy="13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94650" y="588375"/>
            <a:ext cx="9333300" cy="138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5"/>
          <p:cNvPicPr preferRelativeResize="0"/>
          <p:nvPr/>
        </p:nvPicPr>
        <p:blipFill rotWithShape="1">
          <a:blip r:embed="rId3">
            <a:alphaModFix/>
          </a:blip>
          <a:srcRect b="31859" l="5569" r="2222" t="32515"/>
          <a:stretch/>
        </p:blipFill>
        <p:spPr>
          <a:xfrm>
            <a:off x="3563875" y="3273303"/>
            <a:ext cx="2016242" cy="438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55350" y="1248325"/>
            <a:ext cx="9033300" cy="29778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Font typeface="IBM Plex Sans"/>
              <a:buChar char="●"/>
            </a:pPr>
            <a:r>
              <a:rPr b="1" lang="en" sz="2200">
                <a:latin typeface="IBM Plex Sans"/>
                <a:ea typeface="IBM Plex Sans"/>
                <a:cs typeface="IBM Plex Sans"/>
                <a:sym typeface="IBM Plex Sans"/>
              </a:rPr>
              <a:t>U.S. Decennial Census: </a:t>
            </a:r>
            <a:r>
              <a:rPr lang="en" sz="2200">
                <a:latin typeface="IBM Plex Sans"/>
                <a:ea typeface="IBM Plex Sans"/>
                <a:cs typeface="IBM Plex Sans"/>
                <a:sym typeface="IBM Plex Sans"/>
              </a:rPr>
              <a:t>Demographic info collected every 10 years</a:t>
            </a:r>
            <a:endParaRPr sz="2200">
              <a:latin typeface="IBM Plex Sans"/>
              <a:ea typeface="IBM Plex Sans"/>
              <a:cs typeface="IBM Plex Sans"/>
              <a:sym typeface="IBM Plex Sans"/>
            </a:endParaRPr>
          </a:p>
          <a:p>
            <a:pPr indent="-357822" lvl="0" marL="457200" rtl="0" algn="l">
              <a:spcBef>
                <a:spcPts val="0"/>
              </a:spcBef>
              <a:spcAft>
                <a:spcPts val="0"/>
              </a:spcAft>
              <a:buSzPct val="100000"/>
              <a:buFont typeface="IBM Plex Sans"/>
              <a:buChar char="●"/>
            </a:pPr>
            <a:r>
              <a:rPr b="1" lang="en" sz="2200">
                <a:latin typeface="IBM Plex Sans"/>
                <a:ea typeface="IBM Plex Sans"/>
                <a:cs typeface="IBM Plex Sans"/>
                <a:sym typeface="IBM Plex Sans"/>
              </a:rPr>
              <a:t>Data uses: </a:t>
            </a:r>
            <a:r>
              <a:rPr lang="en" sz="2200">
                <a:latin typeface="IBM Plex Sans"/>
                <a:ea typeface="IBM Plex Sans"/>
                <a:cs typeface="IBM Plex Sans"/>
                <a:sym typeface="IBM Plex Sans"/>
              </a:rPr>
              <a:t>redistricting, funding decisions (Medicaid, Head Start, SNAP, more…)</a:t>
            </a:r>
            <a:endParaRPr b="1" sz="2200">
              <a:latin typeface="IBM Plex Sans"/>
              <a:ea typeface="IBM Plex Sans"/>
              <a:cs typeface="IBM Plex Sans"/>
              <a:sym typeface="IBM Plex Sans"/>
            </a:endParaRPr>
          </a:p>
          <a:p>
            <a:pPr indent="-357822" lvl="0" marL="457200" rtl="0" algn="l">
              <a:spcBef>
                <a:spcPts val="0"/>
              </a:spcBef>
              <a:spcAft>
                <a:spcPts val="0"/>
              </a:spcAft>
              <a:buSzPct val="100000"/>
              <a:buFont typeface="IBM Plex Sans"/>
              <a:buChar char="●"/>
            </a:pPr>
            <a:r>
              <a:rPr b="1" lang="en" sz="2200">
                <a:latin typeface="IBM Plex Sans"/>
                <a:ea typeface="IBM Plex Sans"/>
                <a:cs typeface="IBM Plex Sans"/>
                <a:sym typeface="IBM Plex Sans"/>
              </a:rPr>
              <a:t>Statutory Requirement (13 U.S.C. §9(a)(2)): </a:t>
            </a:r>
            <a:r>
              <a:rPr lang="en" sz="2200">
                <a:latin typeface="IBM Plex Sans"/>
                <a:ea typeface="IBM Plex Sans"/>
                <a:cs typeface="IBM Plex Sans"/>
                <a:sym typeface="IBM Plex Sans"/>
              </a:rPr>
              <a:t>Census data must not be personally identifiable</a:t>
            </a:r>
            <a:endParaRPr sz="2200">
              <a:latin typeface="IBM Plex Sans"/>
              <a:ea typeface="IBM Plex Sans"/>
              <a:cs typeface="IBM Plex Sans"/>
              <a:sym typeface="IBM Plex Sans"/>
            </a:endParaRPr>
          </a:p>
          <a:p>
            <a:pPr indent="-357822" lvl="1" marL="914400" rtl="0" algn="l">
              <a:spcBef>
                <a:spcPts val="0"/>
              </a:spcBef>
              <a:spcAft>
                <a:spcPts val="0"/>
              </a:spcAft>
              <a:buSzPct val="100000"/>
              <a:buFont typeface="IBM Plex Sans"/>
              <a:buChar char="○"/>
            </a:pPr>
            <a:r>
              <a:rPr lang="en" sz="2200">
                <a:latin typeface="IBM Plex Sans"/>
                <a:ea typeface="IBM Plex Sans"/>
                <a:cs typeface="IBM Plex Sans"/>
                <a:sym typeface="IBM Plex Sans"/>
              </a:rPr>
              <a:t>Furthermore, l</a:t>
            </a:r>
            <a:r>
              <a:rPr lang="en" sz="2200">
                <a:latin typeface="IBM Plex Sans"/>
                <a:ea typeface="IBM Plex Sans"/>
                <a:cs typeface="IBM Plex Sans"/>
                <a:sym typeface="IBM Plex Sans"/>
              </a:rPr>
              <a:t>ack of privacy may hurt participation and thus accuracy</a:t>
            </a:r>
            <a:endParaRPr sz="2200">
              <a:latin typeface="IBM Plex Sans"/>
              <a:ea typeface="IBM Plex Sans"/>
              <a:cs typeface="IBM Plex Sans"/>
              <a:sym typeface="IBM Plex Sans"/>
            </a:endParaRPr>
          </a:p>
          <a:p>
            <a:pPr indent="-357822" lvl="1" marL="914400" rtl="0" algn="l">
              <a:spcBef>
                <a:spcPts val="0"/>
              </a:spcBef>
              <a:spcAft>
                <a:spcPts val="0"/>
              </a:spcAft>
              <a:buSzPct val="100000"/>
              <a:buFont typeface="IBM Plex Sans"/>
              <a:buChar char="○"/>
            </a:pPr>
            <a:r>
              <a:rPr lang="en" sz="2200">
                <a:latin typeface="IBM Plex Sans"/>
                <a:ea typeface="IBM Plex Sans"/>
                <a:cs typeface="IBM Plex Sans"/>
                <a:sym typeface="IBM Plex Sans"/>
              </a:rPr>
              <a:t>In 2010, data was de-identified using </a:t>
            </a:r>
            <a:r>
              <a:rPr i="1" lang="en" sz="2200">
                <a:latin typeface="IBM Plex Sans"/>
                <a:ea typeface="IBM Plex Sans"/>
                <a:cs typeface="IBM Plex Sans"/>
                <a:sym typeface="IBM Plex Sans"/>
              </a:rPr>
              <a:t>swapping</a:t>
            </a:r>
            <a:endParaRPr sz="2200">
              <a:latin typeface="IBM Plex Sans"/>
              <a:ea typeface="IBM Plex Sans"/>
              <a:cs typeface="IBM Plex Sans"/>
              <a:sym typeface="IBM Plex Sans"/>
            </a:endParaRPr>
          </a:p>
          <a:p>
            <a:pPr indent="-357822" lvl="1" marL="914400" rtl="0" algn="l">
              <a:spcBef>
                <a:spcPts val="0"/>
              </a:spcBef>
              <a:spcAft>
                <a:spcPts val="0"/>
              </a:spcAft>
              <a:buSzPct val="100000"/>
              <a:buFont typeface="IBM Plex Sans"/>
              <a:buChar char="○"/>
            </a:pPr>
            <a:r>
              <a:rPr lang="en" sz="2200">
                <a:latin typeface="IBM Plex Sans"/>
                <a:ea typeface="IBM Plex Sans"/>
                <a:cs typeface="IBM Plex Sans"/>
                <a:sym typeface="IBM Plex Sans"/>
              </a:rPr>
              <a:t>In 2020, data was de-identified using </a:t>
            </a:r>
            <a:r>
              <a:rPr i="1" lang="en" sz="2200">
                <a:latin typeface="IBM Plex Sans"/>
                <a:ea typeface="IBM Plex Sans"/>
                <a:cs typeface="IBM Plex Sans"/>
                <a:sym typeface="IBM Plex Sans"/>
              </a:rPr>
              <a:t>differential privacy</a:t>
            </a:r>
            <a:endParaRPr sz="2200">
              <a:latin typeface="IBM Plex Sans"/>
              <a:ea typeface="IBM Plex Sans"/>
              <a:cs typeface="IBM Plex Sans"/>
              <a:sym typeface="IBM Plex Sans"/>
            </a:endParaRPr>
          </a:p>
        </p:txBody>
      </p:sp>
      <p:sp>
        <p:nvSpPr>
          <p:cNvPr id="85" name="Google Shape;85;p16"/>
          <p:cNvSpPr txBox="1"/>
          <p:nvPr>
            <p:ph type="title"/>
          </p:nvPr>
        </p:nvSpPr>
        <p:spPr>
          <a:xfrm>
            <a:off x="193825" y="230725"/>
            <a:ext cx="42648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Background: Census</a:t>
            </a:r>
            <a:endParaRPr b="1">
              <a:solidFill>
                <a:schemeClr val="lt1"/>
              </a:solidFill>
              <a:latin typeface="IBM Plex Sans"/>
              <a:ea typeface="IBM Plex Sans"/>
              <a:cs typeface="IBM Plex Sans"/>
              <a:sym typeface="IBM Plex Sans"/>
            </a:endParaRPr>
          </a:p>
        </p:txBody>
      </p:sp>
      <p:sp>
        <p:nvSpPr>
          <p:cNvPr id="86" name="Google Shape;86;p16"/>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 type="body"/>
          </p:nvPr>
        </p:nvSpPr>
        <p:spPr>
          <a:xfrm>
            <a:off x="55350" y="4113925"/>
            <a:ext cx="9033300" cy="895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 sz="2200">
                <a:latin typeface="IBM Plex Sans"/>
                <a:ea typeface="IBM Plex Sans"/>
                <a:cs typeface="IBM Plex Sans"/>
                <a:sym typeface="IBM Plex Sans"/>
              </a:rPr>
              <a:t>How can we balance data utility and privacy?</a:t>
            </a:r>
            <a:endParaRPr b="1" i="1" sz="2200">
              <a:latin typeface="IBM Plex Sans"/>
              <a:ea typeface="IBM Plex Sans"/>
              <a:cs typeface="IBM Plex Sans"/>
              <a:sym typeface="IBM Plex Sans"/>
            </a:endParaRPr>
          </a:p>
        </p:txBody>
      </p:sp>
      <p:sp>
        <p:nvSpPr>
          <p:cNvPr id="89" name="Google Shape;89;p16"/>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193825" y="230725"/>
            <a:ext cx="26247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Swapping</a:t>
            </a:r>
            <a:endParaRPr b="1">
              <a:solidFill>
                <a:schemeClr val="lt1"/>
              </a:solidFill>
              <a:latin typeface="IBM Plex Sans"/>
              <a:ea typeface="IBM Plex Sans"/>
              <a:cs typeface="IBM Plex Sans"/>
              <a:sym typeface="IBM Plex Sans"/>
            </a:endParaRPr>
          </a:p>
        </p:txBody>
      </p:sp>
      <p:sp>
        <p:nvSpPr>
          <p:cNvPr id="95" name="Google Shape;95;p17"/>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5400000">
            <a:off x="3954075" y="2390700"/>
            <a:ext cx="2764800" cy="24648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6529200" y="288000"/>
            <a:ext cx="2764800" cy="2464800"/>
          </a:xfrm>
          <a:prstGeom prst="flowChartDelay">
            <a:avLst/>
          </a:prstGeom>
          <a:solidFill>
            <a:srgbClr val="CFE2F3"/>
          </a:solid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8567950" y="531725"/>
            <a:ext cx="364200" cy="2142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8594650" y="745925"/>
            <a:ext cx="310800" cy="258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7729500" y="331225"/>
            <a:ext cx="364200" cy="214200"/>
          </a:xfrm>
          <a:prstGeom prst="triangle">
            <a:avLst>
              <a:gd fmla="val 50000" name="adj"/>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7756200" y="545425"/>
            <a:ext cx="310800" cy="258000"/>
          </a:xfrm>
          <a:prstGeom prst="rect">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6891050" y="531725"/>
            <a:ext cx="364200" cy="2142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917750" y="745925"/>
            <a:ext cx="310800" cy="258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8067000" y="-674800"/>
            <a:ext cx="364200" cy="2142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8093700" y="-460600"/>
            <a:ext cx="310800" cy="258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7392000" y="1181800"/>
            <a:ext cx="364200" cy="214200"/>
          </a:xfrm>
          <a:prstGeom prst="triangle">
            <a:avLst>
              <a:gd fmla="val 50000" name="adj"/>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7418700" y="1396000"/>
            <a:ext cx="310800" cy="258000"/>
          </a:xfrm>
          <a:prstGeom prst="rect">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729500" y="1958075"/>
            <a:ext cx="364200" cy="2142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756200" y="2172275"/>
            <a:ext cx="310800" cy="258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054500" y="1829075"/>
            <a:ext cx="364200" cy="214200"/>
          </a:xfrm>
          <a:prstGeom prst="triangle">
            <a:avLst>
              <a:gd fmla="val 50000" name="adj"/>
            </a:avLst>
          </a:prstGeom>
          <a:solidFill>
            <a:srgbClr val="F1C23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7081200" y="2043275"/>
            <a:ext cx="310800" cy="258000"/>
          </a:xfrm>
          <a:prstGeom prst="rect">
            <a:avLst/>
          </a:prstGeom>
          <a:solidFill>
            <a:srgbClr val="F1C23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8404500" y="1829075"/>
            <a:ext cx="364200" cy="2142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8431200" y="2043275"/>
            <a:ext cx="310800" cy="258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036675" y="3947625"/>
            <a:ext cx="364200" cy="214200"/>
          </a:xfrm>
          <a:prstGeom prst="triangle">
            <a:avLst>
              <a:gd fmla="val 50000" name="adj"/>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063375" y="4161825"/>
            <a:ext cx="310800" cy="258000"/>
          </a:xfrm>
          <a:prstGeom prst="rect">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5154375" y="4419825"/>
            <a:ext cx="364200" cy="214200"/>
          </a:xfrm>
          <a:prstGeom prst="triangle">
            <a:avLst>
              <a:gd fmla="val 50000" name="adj"/>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5181075" y="4634025"/>
            <a:ext cx="310800" cy="258000"/>
          </a:xfrm>
          <a:prstGeom prst="rect">
            <a:avLst/>
          </a:prstGeom>
          <a:solidFill>
            <a:srgbClr val="CC00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389900" y="3947625"/>
            <a:ext cx="364200" cy="214200"/>
          </a:xfrm>
          <a:prstGeom prst="triangle">
            <a:avLst>
              <a:gd fmla="val 50000" name="adj"/>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4416600" y="4161825"/>
            <a:ext cx="310800" cy="258000"/>
          </a:xfrm>
          <a:prstGeom prst="rect">
            <a:avLst/>
          </a:prstGeom>
          <a:solidFill>
            <a:srgbClr val="FF9900"/>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5154375" y="3475425"/>
            <a:ext cx="364200" cy="2142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5181075" y="3689625"/>
            <a:ext cx="310800" cy="258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5792750" y="2889750"/>
            <a:ext cx="364200" cy="214200"/>
          </a:xfrm>
          <a:prstGeom prst="triangle">
            <a:avLst>
              <a:gd fmla="val 50000" name="adj"/>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5819450" y="3117000"/>
            <a:ext cx="310800" cy="258000"/>
          </a:xfrm>
          <a:prstGeom prst="rect">
            <a:avLst/>
          </a:prstGeom>
          <a:solidFill>
            <a:srgbClr val="50CD1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4719150" y="2902800"/>
            <a:ext cx="364200" cy="2142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4745850" y="3117000"/>
            <a:ext cx="310800" cy="258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5154375" y="2386700"/>
            <a:ext cx="364200" cy="214200"/>
          </a:xfrm>
          <a:prstGeom prst="triangle">
            <a:avLst>
              <a:gd fmla="val 50000" name="adj"/>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5181075" y="2600900"/>
            <a:ext cx="310800" cy="258000"/>
          </a:xfrm>
          <a:prstGeom prst="rect">
            <a:avLst/>
          </a:prstGeom>
          <a:solidFill>
            <a:srgbClr val="A64D79"/>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5594438" y="2810925"/>
            <a:ext cx="760800" cy="6645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856188" y="1732925"/>
            <a:ext cx="760800" cy="6645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5811038" y="1908125"/>
            <a:ext cx="924300" cy="786300"/>
          </a:xfrm>
          <a:prstGeom prst="bentArrow">
            <a:avLst>
              <a:gd fmla="val 14454" name="adj1"/>
              <a:gd fmla="val 25000" name="adj2"/>
              <a:gd fmla="val 25000" name="adj3"/>
              <a:gd fmla="val 43750" name="adj4"/>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10800000">
            <a:off x="6457813" y="2571750"/>
            <a:ext cx="924300" cy="786300"/>
          </a:xfrm>
          <a:prstGeom prst="bentArrow">
            <a:avLst>
              <a:gd fmla="val 14454" name="adj1"/>
              <a:gd fmla="val 25000" name="adj2"/>
              <a:gd fmla="val 25000" name="adj3"/>
              <a:gd fmla="val 43750" name="adj4"/>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ph idx="12" type="sldNum"/>
          </p:nvPr>
        </p:nvSpPr>
        <p:spPr>
          <a:xfrm>
            <a:off x="8420198" y="4572227"/>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7"/>
          <p:cNvSpPr txBox="1"/>
          <p:nvPr>
            <p:ph idx="1" type="body"/>
          </p:nvPr>
        </p:nvSpPr>
        <p:spPr>
          <a:xfrm>
            <a:off x="193825" y="930575"/>
            <a:ext cx="5692800" cy="3841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IBM Plex Sans"/>
              <a:buChar char="●"/>
            </a:pPr>
            <a:r>
              <a:rPr lang="en" sz="2200">
                <a:latin typeface="IBM Plex Sans"/>
                <a:ea typeface="IBM Plex Sans"/>
                <a:cs typeface="IBM Plex Sans"/>
                <a:sym typeface="IBM Plex Sans"/>
              </a:rPr>
              <a:t>Exchange of data about individuals between groups, in order to de-identify</a:t>
            </a:r>
            <a:endParaRPr sz="22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lang="en" sz="2200">
                <a:latin typeface="IBM Plex Sans"/>
                <a:ea typeface="IBM Plex Sans"/>
                <a:cs typeface="IBM Plex Sans"/>
                <a:sym typeface="IBM Plex Sans"/>
              </a:rPr>
              <a:t>Swap selection can be random or based upon a threshold of similarity</a:t>
            </a:r>
            <a:endParaRPr sz="2200">
              <a:latin typeface="IBM Plex Sans"/>
              <a:ea typeface="IBM Plex Sans"/>
              <a:cs typeface="IBM Plex Sans"/>
              <a:sym typeface="IBM Plex Sans"/>
            </a:endParaRPr>
          </a:p>
          <a:p>
            <a:pPr indent="-368300" lvl="0" marL="457200" rtl="0" algn="l">
              <a:lnSpc>
                <a:spcPct val="115000"/>
              </a:lnSpc>
              <a:spcBef>
                <a:spcPts val="0"/>
              </a:spcBef>
              <a:spcAft>
                <a:spcPts val="0"/>
              </a:spcAft>
              <a:buSzPts val="2200"/>
              <a:buFont typeface="IBM Plex Sans"/>
              <a:buChar char="●"/>
            </a:pPr>
            <a:r>
              <a:rPr b="1" lang="en" sz="2200">
                <a:latin typeface="IBM Plex Sans"/>
                <a:ea typeface="IBM Plex Sans"/>
                <a:cs typeface="IBM Plex Sans"/>
                <a:sym typeface="IBM Plex Sans"/>
              </a:rPr>
              <a:t>swap rate</a:t>
            </a:r>
            <a:r>
              <a:rPr lang="en" sz="2200">
                <a:latin typeface="IBM Plex Sans"/>
                <a:ea typeface="IBM Plex Sans"/>
                <a:cs typeface="IBM Plex Sans"/>
                <a:sym typeface="IBM Plex Sans"/>
              </a:rPr>
              <a:t>: proportion of </a:t>
            </a:r>
            <a:endParaRPr sz="2200">
              <a:latin typeface="IBM Plex Sans"/>
              <a:ea typeface="IBM Plex Sans"/>
              <a:cs typeface="IBM Plex Sans"/>
              <a:sym typeface="IBM Plex Sans"/>
            </a:endParaRPr>
          </a:p>
          <a:p>
            <a:pPr indent="0" lvl="0" marL="457200" rtl="0" algn="l">
              <a:lnSpc>
                <a:spcPct val="115000"/>
              </a:lnSpc>
              <a:spcBef>
                <a:spcPts val="0"/>
              </a:spcBef>
              <a:spcAft>
                <a:spcPts val="0"/>
              </a:spcAft>
              <a:buNone/>
            </a:pPr>
            <a:r>
              <a:rPr lang="en" sz="2200">
                <a:latin typeface="IBM Plex Sans"/>
                <a:ea typeface="IBM Plex Sans"/>
                <a:cs typeface="IBM Plex Sans"/>
                <a:sym typeface="IBM Plex Sans"/>
              </a:rPr>
              <a:t>data to be swapped</a:t>
            </a:r>
            <a:endParaRPr sz="2200">
              <a:latin typeface="IBM Plex Sans"/>
              <a:ea typeface="IBM Plex Sans"/>
              <a:cs typeface="IBM Plex Sans"/>
              <a:sym typeface="IBM Plex Sans"/>
            </a:endParaRPr>
          </a:p>
          <a:p>
            <a:pPr indent="-368300" lvl="0" marL="457200" rtl="0" algn="l">
              <a:lnSpc>
                <a:spcPct val="115000"/>
              </a:lnSpc>
              <a:spcBef>
                <a:spcPts val="0"/>
              </a:spcBef>
              <a:spcAft>
                <a:spcPts val="0"/>
              </a:spcAft>
              <a:buSzPts val="2200"/>
              <a:buFont typeface="IBM Plex Sans"/>
              <a:buChar char="●"/>
            </a:pPr>
            <a:r>
              <a:rPr lang="en" sz="2200">
                <a:latin typeface="IBM Plex Sans"/>
                <a:ea typeface="IBM Plex Sans"/>
                <a:cs typeface="IBM Plex Sans"/>
                <a:sym typeface="IBM Plex Sans"/>
              </a:rPr>
              <a:t>Prioritizes unique entries</a:t>
            </a:r>
            <a:endParaRPr sz="2200">
              <a:latin typeface="IBM Plex Sans"/>
              <a:ea typeface="IBM Plex Sans"/>
              <a:cs typeface="IBM Plex Sans"/>
              <a:sym typeface="IBM Plex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1" type="body"/>
          </p:nvPr>
        </p:nvSpPr>
        <p:spPr>
          <a:xfrm>
            <a:off x="193825" y="908200"/>
            <a:ext cx="8854800" cy="2437200"/>
          </a:xfrm>
          <a:prstGeom prst="rect">
            <a:avLst/>
          </a:prstGeom>
        </p:spPr>
        <p:txBody>
          <a:bodyPr anchorCtr="0" anchor="t" bIns="91425" lIns="91425" spcFirstLastPara="1" rIns="91425" wrap="square" tIns="91425">
            <a:normAutofit lnSpcReduction="20000"/>
          </a:bodyPr>
          <a:lstStyle/>
          <a:p>
            <a:pPr indent="-368300" lvl="0" marL="457200" rtl="0" algn="l">
              <a:lnSpc>
                <a:spcPct val="115000"/>
              </a:lnSpc>
              <a:spcBef>
                <a:spcPts val="0"/>
              </a:spcBef>
              <a:spcAft>
                <a:spcPts val="0"/>
              </a:spcAft>
              <a:buSzPts val="2200"/>
              <a:buFont typeface="IBM Plex Sans"/>
              <a:buChar char="●"/>
            </a:pPr>
            <a:r>
              <a:rPr lang="en" sz="2200">
                <a:latin typeface="IBM Plex Sans"/>
                <a:ea typeface="IBM Plex Sans"/>
                <a:cs typeface="IBM Plex Sans"/>
                <a:sym typeface="IBM Plex Sans"/>
              </a:rPr>
              <a:t>Add random noise (parametrized by ε) to make dataset private</a:t>
            </a:r>
            <a:endParaRPr sz="2200">
              <a:latin typeface="IBM Plex Sans"/>
              <a:ea typeface="IBM Plex Sans"/>
              <a:cs typeface="IBM Plex Sans"/>
              <a:sym typeface="IBM Plex Sans"/>
            </a:endParaRPr>
          </a:p>
          <a:p>
            <a:pPr indent="-368300" lvl="1" marL="914400" rtl="0" algn="l">
              <a:lnSpc>
                <a:spcPct val="115000"/>
              </a:lnSpc>
              <a:spcBef>
                <a:spcPts val="0"/>
              </a:spcBef>
              <a:spcAft>
                <a:spcPts val="0"/>
              </a:spcAft>
              <a:buSzPts val="2200"/>
              <a:buFont typeface="IBM Plex Sans"/>
              <a:buChar char="○"/>
            </a:pPr>
            <a:r>
              <a:rPr lang="en" sz="2200">
                <a:latin typeface="IBM Plex Sans"/>
                <a:ea typeface="IBM Plex Sans"/>
                <a:cs typeface="IBM Plex Sans"/>
                <a:sym typeface="IBM Plex Sans"/>
              </a:rPr>
              <a:t>Usually mean 0 noise, with variance depending on ε</a:t>
            </a:r>
            <a:endParaRPr sz="2200">
              <a:latin typeface="IBM Plex Sans"/>
              <a:ea typeface="IBM Plex Sans"/>
              <a:cs typeface="IBM Plex Sans"/>
              <a:sym typeface="IBM Plex Sans"/>
            </a:endParaRPr>
          </a:p>
          <a:p>
            <a:pPr indent="-368300" lvl="0" marL="457200" rtl="0" algn="l">
              <a:lnSpc>
                <a:spcPct val="115000"/>
              </a:lnSpc>
              <a:spcBef>
                <a:spcPts val="0"/>
              </a:spcBef>
              <a:spcAft>
                <a:spcPts val="0"/>
              </a:spcAft>
              <a:buSzPts val="2200"/>
              <a:buFont typeface="IBM Plex Sans"/>
              <a:buChar char="●"/>
            </a:pPr>
            <a:r>
              <a:rPr lang="en" sz="2200">
                <a:latin typeface="IBM Plex Sans"/>
                <a:ea typeface="IBM Plex Sans"/>
                <a:cs typeface="IBM Plex Sans"/>
                <a:sym typeface="IBM Plex Sans"/>
              </a:rPr>
              <a:t>Privacy guarantee: changing one person’s data only changes the de-identified data by “a little bit”</a:t>
            </a:r>
            <a:endParaRPr sz="2200">
              <a:latin typeface="IBM Plex Sans"/>
              <a:ea typeface="IBM Plex Sans"/>
              <a:cs typeface="IBM Plex Sans"/>
              <a:sym typeface="IBM Plex Sans"/>
            </a:endParaRPr>
          </a:p>
          <a:p>
            <a:pPr indent="-368300" lvl="1" marL="914400" rtl="0" algn="l">
              <a:lnSpc>
                <a:spcPct val="115000"/>
              </a:lnSpc>
              <a:spcBef>
                <a:spcPts val="0"/>
              </a:spcBef>
              <a:spcAft>
                <a:spcPts val="0"/>
              </a:spcAft>
              <a:buSzPts val="2200"/>
              <a:buFont typeface="IBM Plex Sans"/>
              <a:buChar char="○"/>
            </a:pPr>
            <a:r>
              <a:rPr lang="en" sz="2200">
                <a:latin typeface="IBM Plex Sans"/>
                <a:ea typeface="IBM Plex Sans"/>
                <a:cs typeface="IBM Plex Sans"/>
                <a:sym typeface="IBM Plex Sans"/>
              </a:rPr>
              <a:t>“A little bit” depends on ε</a:t>
            </a:r>
            <a:endParaRPr sz="2200">
              <a:latin typeface="IBM Plex Sans"/>
              <a:ea typeface="IBM Plex Sans"/>
              <a:cs typeface="IBM Plex Sans"/>
              <a:sym typeface="IBM Plex Sans"/>
            </a:endParaRPr>
          </a:p>
          <a:p>
            <a:pPr indent="-368300" lvl="0" marL="457200" rtl="0" algn="l">
              <a:lnSpc>
                <a:spcPct val="115000"/>
              </a:lnSpc>
              <a:spcBef>
                <a:spcPts val="0"/>
              </a:spcBef>
              <a:spcAft>
                <a:spcPts val="0"/>
              </a:spcAft>
              <a:buSzPts val="2200"/>
              <a:buFont typeface="IBM Plex Sans"/>
              <a:buChar char="●"/>
            </a:pPr>
            <a:r>
              <a:rPr b="1" lang="en" sz="2200">
                <a:latin typeface="IBM Plex Sans"/>
                <a:ea typeface="IBM Plex Sans"/>
                <a:cs typeface="IBM Plex Sans"/>
                <a:sym typeface="IBM Plex Sans"/>
              </a:rPr>
              <a:t>Lower ε: </a:t>
            </a:r>
            <a:r>
              <a:rPr lang="en" sz="2200">
                <a:latin typeface="IBM Plex Sans"/>
                <a:ea typeface="IBM Plex Sans"/>
                <a:cs typeface="IBM Plex Sans"/>
                <a:sym typeface="IBM Plex Sans"/>
              </a:rPr>
              <a:t>lower accuracy; higher privacy. </a:t>
            </a:r>
            <a:r>
              <a:rPr b="1" lang="en" sz="2200">
                <a:latin typeface="IBM Plex Sans"/>
                <a:ea typeface="IBM Plex Sans"/>
                <a:cs typeface="IBM Plex Sans"/>
                <a:sym typeface="IBM Plex Sans"/>
              </a:rPr>
              <a:t>Higher ε: </a:t>
            </a:r>
            <a:r>
              <a:rPr lang="en" sz="2200">
                <a:latin typeface="IBM Plex Sans"/>
                <a:ea typeface="IBM Plex Sans"/>
                <a:cs typeface="IBM Plex Sans"/>
                <a:sym typeface="IBM Plex Sans"/>
              </a:rPr>
              <a:t>higher accuracy; lower privacy</a:t>
            </a:r>
            <a:endParaRPr sz="2200">
              <a:latin typeface="IBM Plex Sans"/>
              <a:ea typeface="IBM Plex Sans"/>
              <a:cs typeface="IBM Plex Sans"/>
              <a:sym typeface="IBM Plex Sans"/>
            </a:endParaRPr>
          </a:p>
        </p:txBody>
      </p:sp>
      <p:sp>
        <p:nvSpPr>
          <p:cNvPr id="140" name="Google Shape;140;p18"/>
          <p:cNvSpPr txBox="1"/>
          <p:nvPr>
            <p:ph type="title"/>
          </p:nvPr>
        </p:nvSpPr>
        <p:spPr>
          <a:xfrm>
            <a:off x="193825" y="230725"/>
            <a:ext cx="34869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Differential Privacy</a:t>
            </a:r>
            <a:endParaRPr b="1">
              <a:solidFill>
                <a:schemeClr val="lt1"/>
              </a:solidFill>
              <a:latin typeface="IBM Plex Sans"/>
              <a:ea typeface="IBM Plex Sans"/>
              <a:cs typeface="IBM Plex Sans"/>
              <a:sym typeface="IBM Plex Sans"/>
            </a:endParaRPr>
          </a:p>
        </p:txBody>
      </p:sp>
      <p:sp>
        <p:nvSpPr>
          <p:cNvPr id="141" name="Google Shape;141;p18"/>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 name="Google Shape;143;p18"/>
          <p:cNvGraphicFramePr/>
          <p:nvPr/>
        </p:nvGraphicFramePr>
        <p:xfrm>
          <a:off x="1006700" y="3474732"/>
          <a:ext cx="3000000" cy="3000000"/>
        </p:xfrm>
        <a:graphic>
          <a:graphicData uri="http://schemas.openxmlformats.org/drawingml/2006/table">
            <a:tbl>
              <a:tblPr>
                <a:noFill/>
                <a:tableStyleId>{53C7ADF7-7200-41BC-8A89-D95BA599A0DB}</a:tableStyleId>
              </a:tblPr>
              <a:tblGrid>
                <a:gridCol w="1038200"/>
                <a:gridCol w="591475"/>
                <a:gridCol w="665500"/>
                <a:gridCol w="1139075"/>
              </a:tblGrid>
              <a:tr h="497775">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Age range</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Sex</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Race</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Pop. count</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r>
              <a:tr h="388250">
                <a:tc>
                  <a:txBody>
                    <a:bodyPr/>
                    <a:lstStyle/>
                    <a:p>
                      <a:pPr indent="0" lvl="0" marL="0" rtl="0" algn="l">
                        <a:spcBef>
                          <a:spcPts val="0"/>
                        </a:spcBef>
                        <a:spcAft>
                          <a:spcPts val="0"/>
                        </a:spcAft>
                        <a:buNone/>
                      </a:pPr>
                      <a:r>
                        <a:rPr lang="en">
                          <a:latin typeface="IBM Plex Sans"/>
                          <a:ea typeface="IBM Plex Sans"/>
                          <a:cs typeface="IBM Plex Sans"/>
                          <a:sym typeface="IBM Plex Sans"/>
                        </a:rPr>
                        <a:t>15-30</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a:latin typeface="IBM Plex Sans"/>
                          <a:ea typeface="IBM Plex Sans"/>
                          <a:cs typeface="IBM Plex Sans"/>
                          <a:sym typeface="IBM Plex Sans"/>
                        </a:rPr>
                        <a:t>F</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a:latin typeface="IBM Plex Sans"/>
                          <a:ea typeface="IBM Plex Sans"/>
                          <a:cs typeface="IBM Plex Sans"/>
                          <a:sym typeface="IBM Plex Sans"/>
                        </a:rPr>
                        <a:t>White</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a:latin typeface="IBM Plex Sans"/>
                          <a:ea typeface="IBM Plex Sans"/>
                          <a:cs typeface="IBM Plex Sans"/>
                          <a:sym typeface="IBM Plex Sans"/>
                        </a:rPr>
                        <a:t>126</a:t>
                      </a:r>
                      <a:endParaRPr b="1">
                        <a:latin typeface="IBM Plex Sans"/>
                        <a:ea typeface="IBM Plex Sans"/>
                        <a:cs typeface="IBM Plex Sans"/>
                        <a:sym typeface="IBM Plex Sans"/>
                      </a:endParaRPr>
                    </a:p>
                  </a:txBody>
                  <a:tcPr marT="91425" marB="91425" marR="91425" marL="91425"/>
                </a:tc>
              </a:tr>
              <a:tr h="388250">
                <a:tc>
                  <a:txBody>
                    <a:bodyPr/>
                    <a:lstStyle/>
                    <a:p>
                      <a:pPr indent="0" lvl="0" marL="0" rtl="0" algn="l">
                        <a:spcBef>
                          <a:spcPts val="0"/>
                        </a:spcBef>
                        <a:spcAft>
                          <a:spcPts val="0"/>
                        </a:spcAft>
                        <a:buNone/>
                      </a:pPr>
                      <a:r>
                        <a:rPr lang="en">
                          <a:latin typeface="IBM Plex Sans"/>
                          <a:ea typeface="IBM Plex Sans"/>
                          <a:cs typeface="IBM Plex Sans"/>
                          <a:sym typeface="IBM Plex Sans"/>
                        </a:rPr>
                        <a:t>30-45</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a:latin typeface="IBM Plex Sans"/>
                          <a:ea typeface="IBM Plex Sans"/>
                          <a:cs typeface="IBM Plex Sans"/>
                          <a:sym typeface="IBM Plex Sans"/>
                        </a:rPr>
                        <a:t>M</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a:latin typeface="IBM Plex Sans"/>
                          <a:ea typeface="IBM Plex Sans"/>
                          <a:cs typeface="IBM Plex Sans"/>
                          <a:sym typeface="IBM Plex Sans"/>
                        </a:rPr>
                        <a:t>Asian</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a:latin typeface="IBM Plex Sans"/>
                          <a:ea typeface="IBM Plex Sans"/>
                          <a:cs typeface="IBM Plex Sans"/>
                          <a:sym typeface="IBM Plex Sans"/>
                        </a:rPr>
                        <a:t>89</a:t>
                      </a:r>
                      <a:endParaRPr b="1">
                        <a:latin typeface="IBM Plex Sans"/>
                        <a:ea typeface="IBM Plex Sans"/>
                        <a:cs typeface="IBM Plex Sans"/>
                        <a:sym typeface="IBM Plex Sans"/>
                      </a:endParaRPr>
                    </a:p>
                  </a:txBody>
                  <a:tcPr marT="91425" marB="91425" marR="91425" marL="91425"/>
                </a:tc>
              </a:tr>
            </a:tbl>
          </a:graphicData>
        </a:graphic>
      </p:graphicFrame>
      <p:cxnSp>
        <p:nvCxnSpPr>
          <p:cNvPr id="144" name="Google Shape;144;p18"/>
          <p:cNvCxnSpPr/>
          <p:nvPr/>
        </p:nvCxnSpPr>
        <p:spPr>
          <a:xfrm>
            <a:off x="4582875" y="4166400"/>
            <a:ext cx="1253400" cy="0"/>
          </a:xfrm>
          <a:prstGeom prst="straightConnector1">
            <a:avLst/>
          </a:prstGeom>
          <a:noFill/>
          <a:ln cap="flat" cmpd="sng" w="76200">
            <a:solidFill>
              <a:schemeClr val="dk2"/>
            </a:solidFill>
            <a:prstDash val="solid"/>
            <a:round/>
            <a:headEnd len="med" w="med" type="none"/>
            <a:tailEnd len="med" w="med" type="triangle"/>
          </a:ln>
        </p:spPr>
      </p:cxnSp>
      <p:graphicFrame>
        <p:nvGraphicFramePr>
          <p:cNvPr id="145" name="Google Shape;145;p18"/>
          <p:cNvGraphicFramePr/>
          <p:nvPr/>
        </p:nvGraphicFramePr>
        <p:xfrm>
          <a:off x="6036675" y="3474732"/>
          <a:ext cx="3000000" cy="3000000"/>
        </p:xfrm>
        <a:graphic>
          <a:graphicData uri="http://schemas.openxmlformats.org/drawingml/2006/table">
            <a:tbl>
              <a:tblPr>
                <a:noFill/>
                <a:tableStyleId>{53C7ADF7-7200-41BC-8A89-D95BA599A0DB}</a:tableStyleId>
              </a:tblPr>
              <a:tblGrid>
                <a:gridCol w="914000"/>
                <a:gridCol w="1186625"/>
              </a:tblGrid>
              <a:tr h="670525">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c>
                  <a:txBody>
                    <a:bodyPr/>
                    <a:lstStyle/>
                    <a:p>
                      <a:pPr indent="0" lvl="0" marL="0" rtl="0" algn="l">
                        <a:spcBef>
                          <a:spcPts val="0"/>
                        </a:spcBef>
                        <a:spcAft>
                          <a:spcPts val="0"/>
                        </a:spcAft>
                        <a:buNone/>
                      </a:pPr>
                      <a:r>
                        <a:rPr b="1" lang="en" sz="1600">
                          <a:solidFill>
                            <a:schemeClr val="lt1"/>
                          </a:solidFill>
                          <a:latin typeface="IBM Plex Sans"/>
                          <a:ea typeface="IBM Plex Sans"/>
                          <a:cs typeface="IBM Plex Sans"/>
                          <a:sym typeface="IBM Plex Sans"/>
                        </a:rPr>
                        <a:t>Pop. count</a:t>
                      </a:r>
                      <a:endParaRPr b="1" sz="1600">
                        <a:solidFill>
                          <a:schemeClr val="lt1"/>
                        </a:solidFill>
                        <a:latin typeface="IBM Plex Sans"/>
                        <a:ea typeface="IBM Plex Sans"/>
                        <a:cs typeface="IBM Plex Sans"/>
                        <a:sym typeface="IBM Plex Sans"/>
                      </a:endParaRPr>
                    </a:p>
                  </a:txBody>
                  <a:tcPr marT="91425" marB="91425" marR="91425" marL="91425">
                    <a:solidFill>
                      <a:srgbClr val="0B5394"/>
                    </a:solidFill>
                  </a:tcPr>
                </a:tc>
              </a:tr>
              <a:tr h="396200">
                <a:tc>
                  <a:txBody>
                    <a:bodyPr/>
                    <a:lstStyle/>
                    <a:p>
                      <a:pPr indent="0" lvl="0" marL="0" rtl="0" algn="l">
                        <a:spcBef>
                          <a:spcPts val="0"/>
                        </a:spcBef>
                        <a:spcAft>
                          <a:spcPts val="0"/>
                        </a:spcAft>
                        <a:buNone/>
                      </a:pPr>
                      <a:r>
                        <a:rPr lang="en">
                          <a:latin typeface="IBM Plex Sans"/>
                          <a:ea typeface="IBM Plex Sans"/>
                          <a:cs typeface="IBM Plex Sans"/>
                          <a:sym typeface="IBM Plex Sans"/>
                        </a:rPr>
                        <a:t>...</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a:latin typeface="IBM Plex Sans"/>
                          <a:ea typeface="IBM Plex Sans"/>
                          <a:cs typeface="IBM Plex Sans"/>
                          <a:sym typeface="IBM Plex Sans"/>
                        </a:rPr>
                        <a:t>131</a:t>
                      </a:r>
                      <a:endParaRPr b="1">
                        <a:latin typeface="IBM Plex Sans"/>
                        <a:ea typeface="IBM Plex Sans"/>
                        <a:cs typeface="IBM Plex Sans"/>
                        <a:sym typeface="IBM Plex Sans"/>
                      </a:endParaRPr>
                    </a:p>
                  </a:txBody>
                  <a:tcPr marT="91425" marB="91425" marR="91425" marL="91425"/>
                </a:tc>
              </a:tr>
              <a:tr h="396200">
                <a:tc>
                  <a:txBody>
                    <a:bodyPr/>
                    <a:lstStyle/>
                    <a:p>
                      <a:pPr indent="0" lvl="0" marL="0" rtl="0" algn="l">
                        <a:spcBef>
                          <a:spcPts val="0"/>
                        </a:spcBef>
                        <a:spcAft>
                          <a:spcPts val="0"/>
                        </a:spcAft>
                        <a:buNone/>
                      </a:pPr>
                      <a:r>
                        <a:rPr lang="en">
                          <a:latin typeface="IBM Plex Sans"/>
                          <a:ea typeface="IBM Plex Sans"/>
                          <a:cs typeface="IBM Plex Sans"/>
                          <a:sym typeface="IBM Plex Sans"/>
                        </a:rPr>
                        <a:t>...</a:t>
                      </a:r>
                      <a:endParaRPr>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a:latin typeface="IBM Plex Sans"/>
                          <a:ea typeface="IBM Plex Sans"/>
                          <a:cs typeface="IBM Plex Sans"/>
                          <a:sym typeface="IBM Plex Sans"/>
                        </a:rPr>
                        <a:t>83</a:t>
                      </a:r>
                      <a:endParaRPr b="1">
                        <a:latin typeface="IBM Plex Sans"/>
                        <a:ea typeface="IBM Plex Sans"/>
                        <a:cs typeface="IBM Plex Sans"/>
                        <a:sym typeface="IBM Plex Sans"/>
                      </a:endParaRPr>
                    </a:p>
                  </a:txBody>
                  <a:tcPr marT="91425" marB="91425" marR="91425" marL="91425"/>
                </a:tc>
              </a:tr>
            </a:tbl>
          </a:graphicData>
        </a:graphic>
      </p:graphicFrame>
      <p:sp>
        <p:nvSpPr>
          <p:cNvPr id="146" name="Google Shape;146;p18"/>
          <p:cNvSpPr/>
          <p:nvPr/>
        </p:nvSpPr>
        <p:spPr>
          <a:xfrm>
            <a:off x="4640275" y="3092028"/>
            <a:ext cx="1114600" cy="668000"/>
          </a:xfrm>
          <a:custGeom>
            <a:rect b="b" l="l" r="r" t="t"/>
            <a:pathLst>
              <a:path extrusionOk="0" h="26720" w="44584">
                <a:moveTo>
                  <a:pt x="0" y="26720"/>
                </a:moveTo>
                <a:cubicBezTo>
                  <a:pt x="4985" y="26720"/>
                  <a:pt x="12260" y="25055"/>
                  <a:pt x="13468" y="20218"/>
                </a:cubicBezTo>
                <a:cubicBezTo>
                  <a:pt x="15176" y="13378"/>
                  <a:pt x="13594" y="1957"/>
                  <a:pt x="20434" y="248"/>
                </a:cubicBezTo>
                <a:cubicBezTo>
                  <a:pt x="28370" y="-1735"/>
                  <a:pt x="27602" y="15066"/>
                  <a:pt x="32509" y="21611"/>
                </a:cubicBezTo>
                <a:cubicBezTo>
                  <a:pt x="35035" y="24980"/>
                  <a:pt x="40373" y="25326"/>
                  <a:pt x="44584" y="25326"/>
                </a:cubicBezTo>
              </a:path>
            </a:pathLst>
          </a:custGeom>
          <a:noFill/>
          <a:ln cap="flat" cmpd="sng" w="28575">
            <a:solidFill>
              <a:schemeClr val="dk2"/>
            </a:solidFill>
            <a:prstDash val="solid"/>
            <a:round/>
            <a:headEnd len="med" w="med" type="none"/>
            <a:tailEnd len="med" w="med" type="none"/>
          </a:ln>
        </p:spPr>
      </p:sp>
      <p:sp>
        <p:nvSpPr>
          <p:cNvPr id="147" name="Google Shape;147;p18"/>
          <p:cNvSpPr txBox="1"/>
          <p:nvPr/>
        </p:nvSpPr>
        <p:spPr>
          <a:xfrm>
            <a:off x="4651875" y="4305725"/>
            <a:ext cx="10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IBM Plex Sans"/>
                <a:ea typeface="IBM Plex Sans"/>
                <a:cs typeface="IBM Plex Sans"/>
                <a:sym typeface="IBM Plex Sans"/>
              </a:rPr>
              <a:t>a</a:t>
            </a:r>
            <a:r>
              <a:rPr lang="en">
                <a:latin typeface="IBM Plex Sans"/>
                <a:ea typeface="IBM Plex Sans"/>
                <a:cs typeface="IBM Plex Sans"/>
                <a:sym typeface="IBM Plex Sans"/>
              </a:rPr>
              <a:t>dd noise</a:t>
            </a:r>
            <a:endParaRPr>
              <a:latin typeface="IBM Plex Sans"/>
              <a:ea typeface="IBM Plex Sans"/>
              <a:cs typeface="IBM Plex Sans"/>
              <a:sym typeface="IBM Plex Sans"/>
            </a:endParaRPr>
          </a:p>
        </p:txBody>
      </p:sp>
      <p:sp>
        <p:nvSpPr>
          <p:cNvPr id="148" name="Google Shape;148;p18"/>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idx="1" type="body"/>
          </p:nvPr>
        </p:nvSpPr>
        <p:spPr>
          <a:xfrm>
            <a:off x="55350" y="942313"/>
            <a:ext cx="9033300" cy="39243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Privacy Concerns</a:t>
            </a:r>
            <a:endParaRPr b="1" sz="2200">
              <a:latin typeface="IBM Plex Sans"/>
              <a:ea typeface="IBM Plex Sans"/>
              <a:cs typeface="IBM Plex Sans"/>
              <a:sym typeface="IBM Plex Sans"/>
            </a:endParaRPr>
          </a:p>
          <a:p>
            <a:pPr indent="-355600" lvl="1" marL="914400" rtl="0" algn="l">
              <a:spcBef>
                <a:spcPts val="0"/>
              </a:spcBef>
              <a:spcAft>
                <a:spcPts val="0"/>
              </a:spcAft>
              <a:buSzPts val="2000"/>
              <a:buFont typeface="IBM Plex Sans"/>
              <a:buChar char="○"/>
            </a:pPr>
            <a:r>
              <a:rPr lang="en" sz="2000">
                <a:latin typeface="IBM Plex Sans"/>
                <a:ea typeface="IBM Plex Sans"/>
                <a:cs typeface="IBM Plex Sans"/>
                <a:sym typeface="IBM Plex Sans"/>
              </a:rPr>
              <a:t>Researchers reconstructed 46% of (swapped) 2010 census data </a:t>
            </a:r>
            <a:endParaRPr sz="20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Accuracy Concerns</a:t>
            </a:r>
            <a:endParaRPr b="1" sz="2200">
              <a:latin typeface="IBM Plex Sans"/>
              <a:ea typeface="IBM Plex Sans"/>
              <a:cs typeface="IBM Plex Sans"/>
              <a:sym typeface="IBM Plex Sans"/>
            </a:endParaRPr>
          </a:p>
          <a:p>
            <a:pPr indent="-355600" lvl="1" marL="914400" rtl="0" algn="l">
              <a:spcBef>
                <a:spcPts val="0"/>
              </a:spcBef>
              <a:spcAft>
                <a:spcPts val="0"/>
              </a:spcAft>
              <a:buSzPts val="2000"/>
              <a:buFont typeface="IBM Plex Sans"/>
              <a:buChar char="○"/>
            </a:pPr>
            <a:r>
              <a:rPr lang="en" sz="2000">
                <a:latin typeface="IBM Plex Sans"/>
                <a:ea typeface="IBM Plex Sans"/>
                <a:cs typeface="IBM Plex Sans"/>
                <a:sym typeface="IBM Plex Sans"/>
              </a:rPr>
              <a:t>Effect of DP on minority groups and small towns </a:t>
            </a:r>
            <a:endParaRPr sz="2000">
              <a:latin typeface="IBM Plex Sans"/>
              <a:ea typeface="IBM Plex Sans"/>
              <a:cs typeface="IBM Plex Sans"/>
              <a:sym typeface="IBM Plex Sans"/>
            </a:endParaRPr>
          </a:p>
          <a:p>
            <a:pPr indent="-355600" lvl="2" marL="1371600" rtl="0" algn="l">
              <a:spcBef>
                <a:spcPts val="0"/>
              </a:spcBef>
              <a:spcAft>
                <a:spcPts val="0"/>
              </a:spcAft>
              <a:buSzPts val="2000"/>
              <a:buFont typeface="IBM Plex Sans"/>
              <a:buChar char="■"/>
            </a:pPr>
            <a:r>
              <a:rPr lang="en" sz="2000">
                <a:latin typeface="IBM Plex Sans"/>
                <a:ea typeface="IBM Plex Sans"/>
                <a:cs typeface="IBM Plex Sans"/>
                <a:sym typeface="IBM Plex Sans"/>
              </a:rPr>
              <a:t>National Congress of American Indians</a:t>
            </a:r>
            <a:endParaRPr sz="2000">
              <a:latin typeface="IBM Plex Sans"/>
              <a:ea typeface="IBM Plex Sans"/>
              <a:cs typeface="IBM Plex Sans"/>
              <a:sym typeface="IBM Plex Sans"/>
            </a:endParaRPr>
          </a:p>
          <a:p>
            <a:pPr indent="-355600" lvl="1" marL="914400" rtl="0" algn="l">
              <a:spcBef>
                <a:spcPts val="0"/>
              </a:spcBef>
              <a:spcAft>
                <a:spcPts val="0"/>
              </a:spcAft>
              <a:buSzPts val="2000"/>
              <a:buFont typeface="IBM Plex Sans"/>
              <a:buChar char="○"/>
            </a:pPr>
            <a:r>
              <a:rPr lang="en" sz="2000">
                <a:latin typeface="IBM Plex Sans"/>
                <a:ea typeface="IBM Plex Sans"/>
                <a:cs typeface="IBM Plex Sans"/>
                <a:sym typeface="IBM Plex Sans"/>
              </a:rPr>
              <a:t>Utility of DP for redistricting (</a:t>
            </a:r>
            <a:r>
              <a:rPr lang="en" sz="2000">
                <a:latin typeface="IBM Plex Sans"/>
                <a:ea typeface="IBM Plex Sans"/>
                <a:cs typeface="IBM Plex Sans"/>
                <a:sym typeface="IBM Plex Sans"/>
              </a:rPr>
              <a:t>Alabama v. U.S. Dept of Commerce)</a:t>
            </a:r>
            <a:endParaRPr sz="2000">
              <a:latin typeface="IBM Plex Sans"/>
              <a:ea typeface="IBM Plex Sans"/>
              <a:cs typeface="IBM Plex Sans"/>
              <a:sym typeface="IBM Plex Sans"/>
            </a:endParaRPr>
          </a:p>
          <a:p>
            <a:pPr indent="-355600" lvl="2" marL="1371600" rtl="0" algn="l">
              <a:spcBef>
                <a:spcPts val="0"/>
              </a:spcBef>
              <a:spcAft>
                <a:spcPts val="0"/>
              </a:spcAft>
              <a:buSzPts val="2000"/>
              <a:buFont typeface="IBM Plex Sans"/>
              <a:buChar char="■"/>
            </a:pPr>
            <a:r>
              <a:rPr lang="en" sz="2000">
                <a:latin typeface="IBM Plex Sans"/>
                <a:ea typeface="IBM Plex Sans"/>
                <a:cs typeface="IBM Plex Sans"/>
                <a:sym typeface="IBM Plex Sans"/>
              </a:rPr>
              <a:t>Court case brought by Alabama arguing that DP-produced data is too inaccurate</a:t>
            </a:r>
            <a:endParaRPr sz="20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Char char="●"/>
            </a:pPr>
            <a:r>
              <a:rPr b="1" lang="en" sz="2200">
                <a:latin typeface="IBM Plex Sans"/>
                <a:ea typeface="IBM Plex Sans"/>
                <a:cs typeface="IBM Plex Sans"/>
                <a:sym typeface="IBM Plex Sans"/>
              </a:rPr>
              <a:t>Privacy and Accuracy Concern: </a:t>
            </a:r>
            <a:r>
              <a:rPr lang="en" sz="2200">
                <a:latin typeface="IBM Plex Sans"/>
                <a:ea typeface="IBM Plex Sans"/>
                <a:cs typeface="IBM Plex Sans"/>
                <a:sym typeface="IBM Plex Sans"/>
              </a:rPr>
              <a:t>H</a:t>
            </a:r>
            <a:r>
              <a:rPr lang="en" sz="2200">
                <a:latin typeface="IBM Plex Sans"/>
                <a:ea typeface="IBM Plex Sans"/>
                <a:cs typeface="IBM Plex Sans"/>
                <a:sym typeface="IBM Plex Sans"/>
              </a:rPr>
              <a:t>ow should the epsilon value be chosen for the Census Bureau’s DP implementation (TopDown Algorithm)?</a:t>
            </a:r>
            <a:endParaRPr sz="2200">
              <a:latin typeface="IBM Plex Sans"/>
              <a:ea typeface="IBM Plex Sans"/>
              <a:cs typeface="IBM Plex Sans"/>
              <a:sym typeface="IBM Plex Sans"/>
            </a:endParaRPr>
          </a:p>
        </p:txBody>
      </p:sp>
      <p:sp>
        <p:nvSpPr>
          <p:cNvPr id="154" name="Google Shape;154;p19"/>
          <p:cNvSpPr txBox="1"/>
          <p:nvPr>
            <p:ph type="title"/>
          </p:nvPr>
        </p:nvSpPr>
        <p:spPr>
          <a:xfrm>
            <a:off x="193825" y="230725"/>
            <a:ext cx="45549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Controversy and Context</a:t>
            </a:r>
            <a:endParaRPr b="1">
              <a:solidFill>
                <a:schemeClr val="lt1"/>
              </a:solidFill>
              <a:latin typeface="IBM Plex Sans"/>
              <a:ea typeface="IBM Plex Sans"/>
              <a:cs typeface="IBM Plex Sans"/>
              <a:sym typeface="IBM Plex Sans"/>
            </a:endParaRPr>
          </a:p>
        </p:txBody>
      </p:sp>
      <p:sp>
        <p:nvSpPr>
          <p:cNvPr id="155" name="Google Shape;155;p19"/>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1" type="body"/>
          </p:nvPr>
        </p:nvSpPr>
        <p:spPr>
          <a:xfrm>
            <a:off x="55350" y="1248325"/>
            <a:ext cx="9033300" cy="370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500">
                <a:latin typeface="IBM Plex Sans"/>
                <a:ea typeface="IBM Plex Sans"/>
                <a:cs typeface="IBM Plex Sans"/>
                <a:sym typeface="IBM Plex Sans"/>
              </a:rPr>
              <a:t>Two flavors of analysis:</a:t>
            </a:r>
            <a:endParaRPr b="1" sz="2500">
              <a:latin typeface="IBM Plex Sans"/>
              <a:ea typeface="IBM Plex Sans"/>
              <a:cs typeface="IBM Plex Sans"/>
              <a:sym typeface="IBM Plex Sans"/>
            </a:endParaRPr>
          </a:p>
          <a:p>
            <a:pPr indent="-368300" lvl="0" marL="457200" rtl="0" algn="l">
              <a:spcBef>
                <a:spcPts val="1200"/>
              </a:spcBef>
              <a:spcAft>
                <a:spcPts val="0"/>
              </a:spcAft>
              <a:buSzPts val="2200"/>
              <a:buFont typeface="IBM Plex Sans"/>
              <a:buAutoNum type="arabicPeriod"/>
            </a:pPr>
            <a:r>
              <a:rPr b="1" lang="en" sz="2200">
                <a:latin typeface="IBM Plex Sans"/>
                <a:ea typeface="IBM Plex Sans"/>
                <a:cs typeface="IBM Plex Sans"/>
                <a:sym typeface="IBM Plex Sans"/>
              </a:rPr>
              <a:t>Theory</a:t>
            </a:r>
            <a:endParaRPr b="1" sz="2200">
              <a:latin typeface="IBM Plex Sans"/>
              <a:ea typeface="IBM Plex Sans"/>
              <a:cs typeface="IBM Plex Sans"/>
              <a:sym typeface="IBM Plex Sans"/>
            </a:endParaRPr>
          </a:p>
          <a:p>
            <a:pPr indent="-368300" lvl="1" marL="1371600" rtl="0" algn="l">
              <a:spcBef>
                <a:spcPts val="0"/>
              </a:spcBef>
              <a:spcAft>
                <a:spcPts val="0"/>
              </a:spcAft>
              <a:buSzPts val="2200"/>
              <a:buFont typeface="IBM Plex Sans"/>
              <a:buChar char="○"/>
            </a:pPr>
            <a:r>
              <a:rPr lang="en" sz="2200">
                <a:latin typeface="IBM Plex Sans"/>
                <a:ea typeface="IBM Plex Sans"/>
                <a:cs typeface="IBM Plex Sans"/>
                <a:sym typeface="IBM Plex Sans"/>
              </a:rPr>
              <a:t>Analyze how we expect swapping to behave</a:t>
            </a:r>
            <a:endParaRPr sz="2200">
              <a:latin typeface="IBM Plex Sans"/>
              <a:ea typeface="IBM Plex Sans"/>
              <a:cs typeface="IBM Plex Sans"/>
              <a:sym typeface="IBM Plex Sans"/>
            </a:endParaRPr>
          </a:p>
          <a:p>
            <a:pPr indent="-368300" lvl="1" marL="1371600" rtl="0" algn="l">
              <a:spcBef>
                <a:spcPts val="0"/>
              </a:spcBef>
              <a:spcAft>
                <a:spcPts val="0"/>
              </a:spcAft>
              <a:buSzPts val="2200"/>
              <a:buFont typeface="IBM Plex Sans"/>
              <a:buChar char="○"/>
            </a:pPr>
            <a:r>
              <a:rPr lang="en" sz="2200">
                <a:latin typeface="IBM Plex Sans"/>
                <a:ea typeface="IBM Plex Sans"/>
                <a:cs typeface="IBM Plex Sans"/>
                <a:sym typeface="IBM Plex Sans"/>
              </a:rPr>
              <a:t>Not implementation dependent; results generalize beyond the U.S. census</a:t>
            </a:r>
            <a:endParaRPr sz="2200">
              <a:latin typeface="IBM Plex Sans"/>
              <a:ea typeface="IBM Plex Sans"/>
              <a:cs typeface="IBM Plex Sans"/>
              <a:sym typeface="IBM Plex Sans"/>
            </a:endParaRPr>
          </a:p>
          <a:p>
            <a:pPr indent="-368300" lvl="0" marL="457200" rtl="0" algn="l">
              <a:spcBef>
                <a:spcPts val="0"/>
              </a:spcBef>
              <a:spcAft>
                <a:spcPts val="0"/>
              </a:spcAft>
              <a:buSzPts val="2200"/>
              <a:buFont typeface="IBM Plex Sans"/>
              <a:buAutoNum type="arabicPeriod"/>
            </a:pPr>
            <a:r>
              <a:rPr b="1" lang="en" sz="2200">
                <a:latin typeface="IBM Plex Sans"/>
                <a:ea typeface="IBM Plex Sans"/>
                <a:cs typeface="IBM Plex Sans"/>
                <a:sym typeface="IBM Plex Sans"/>
              </a:rPr>
              <a:t>Experiments</a:t>
            </a:r>
            <a:endParaRPr b="1" sz="2200">
              <a:latin typeface="IBM Plex Sans"/>
              <a:ea typeface="IBM Plex Sans"/>
              <a:cs typeface="IBM Plex Sans"/>
              <a:sym typeface="IBM Plex Sans"/>
            </a:endParaRPr>
          </a:p>
          <a:p>
            <a:pPr indent="-368300" lvl="1" marL="1371600" rtl="0" algn="l">
              <a:spcBef>
                <a:spcPts val="0"/>
              </a:spcBef>
              <a:spcAft>
                <a:spcPts val="0"/>
              </a:spcAft>
              <a:buSzPts val="2200"/>
              <a:buFont typeface="IBM Plex Sans"/>
              <a:buChar char="○"/>
            </a:pPr>
            <a:r>
              <a:rPr lang="en" sz="2200">
                <a:latin typeface="IBM Plex Sans"/>
                <a:ea typeface="IBM Plex Sans"/>
                <a:cs typeface="IBM Plex Sans"/>
                <a:sym typeface="IBM Plex Sans"/>
              </a:rPr>
              <a:t>Recreate census-like data and simulate their swapping and DP algorithms</a:t>
            </a:r>
            <a:endParaRPr sz="2200">
              <a:latin typeface="IBM Plex Sans"/>
              <a:ea typeface="IBM Plex Sans"/>
              <a:cs typeface="IBM Plex Sans"/>
              <a:sym typeface="IBM Plex Sans"/>
            </a:endParaRPr>
          </a:p>
          <a:p>
            <a:pPr indent="-368300" lvl="1" marL="1371600" rtl="0" algn="l">
              <a:spcBef>
                <a:spcPts val="0"/>
              </a:spcBef>
              <a:spcAft>
                <a:spcPts val="0"/>
              </a:spcAft>
              <a:buSzPts val="2200"/>
              <a:buFont typeface="IBM Plex Sans"/>
              <a:buChar char="○"/>
            </a:pPr>
            <a:r>
              <a:rPr lang="en" sz="2200">
                <a:latin typeface="IBM Plex Sans"/>
                <a:ea typeface="IBM Plex Sans"/>
                <a:cs typeface="IBM Plex Sans"/>
                <a:sym typeface="IBM Plex Sans"/>
              </a:rPr>
              <a:t>Compare the accuracy and privacy of DP and swapping</a:t>
            </a:r>
            <a:endParaRPr b="1" sz="2200">
              <a:latin typeface="IBM Plex Sans"/>
              <a:ea typeface="IBM Plex Sans"/>
              <a:cs typeface="IBM Plex Sans"/>
              <a:sym typeface="IBM Plex Sans"/>
            </a:endParaRPr>
          </a:p>
        </p:txBody>
      </p:sp>
      <p:sp>
        <p:nvSpPr>
          <p:cNvPr id="163" name="Google Shape;163;p20"/>
          <p:cNvSpPr txBox="1"/>
          <p:nvPr>
            <p:ph type="title"/>
          </p:nvPr>
        </p:nvSpPr>
        <p:spPr>
          <a:xfrm>
            <a:off x="193825" y="230725"/>
            <a:ext cx="3184800" cy="572700"/>
          </a:xfrm>
          <a:prstGeom prst="rect">
            <a:avLst/>
          </a:prstGeom>
          <a:solidFill>
            <a:srgbClr val="0B5394"/>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IBM Plex Sans"/>
                <a:ea typeface="IBM Plex Sans"/>
                <a:cs typeface="IBM Plex Sans"/>
                <a:sym typeface="IBM Plex Sans"/>
              </a:rPr>
              <a:t>Our Approach</a:t>
            </a:r>
            <a:endParaRPr b="1">
              <a:solidFill>
                <a:schemeClr val="lt1"/>
              </a:solidFill>
              <a:latin typeface="IBM Plex Sans"/>
              <a:ea typeface="IBM Plex Sans"/>
              <a:cs typeface="IBM Plex Sans"/>
              <a:sym typeface="IBM Plex Sans"/>
            </a:endParaRPr>
          </a:p>
        </p:txBody>
      </p:sp>
      <p:sp>
        <p:nvSpPr>
          <p:cNvPr id="164" name="Google Shape;164;p20"/>
          <p:cNvSpPr/>
          <p:nvPr/>
        </p:nvSpPr>
        <p:spPr>
          <a:xfrm>
            <a:off x="-94650" y="5005488"/>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94650" y="0"/>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ph idx="12" type="sldNum"/>
          </p:nvPr>
        </p:nvSpPr>
        <p:spPr>
          <a:xfrm>
            <a:off x="8388873" y="79252"/>
            <a:ext cx="659700" cy="48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ctrTitle"/>
          </p:nvPr>
        </p:nvSpPr>
        <p:spPr>
          <a:xfrm>
            <a:off x="702225" y="1628850"/>
            <a:ext cx="7779300" cy="94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IBM Plex Sans"/>
                <a:ea typeface="IBM Plex Sans"/>
                <a:cs typeface="IBM Plex Sans"/>
                <a:sym typeface="IBM Plex Sans"/>
              </a:rPr>
              <a:t>Theoretical Results</a:t>
            </a:r>
            <a:endParaRPr sz="4400">
              <a:latin typeface="IBM Plex Sans"/>
              <a:ea typeface="IBM Plex Sans"/>
              <a:cs typeface="IBM Plex Sans"/>
              <a:sym typeface="IBM Plex Sans"/>
            </a:endParaRPr>
          </a:p>
        </p:txBody>
      </p:sp>
      <p:sp>
        <p:nvSpPr>
          <p:cNvPr id="172" name="Google Shape;172;p21"/>
          <p:cNvSpPr/>
          <p:nvPr/>
        </p:nvSpPr>
        <p:spPr>
          <a:xfrm>
            <a:off x="-74775" y="0"/>
            <a:ext cx="9333300" cy="138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94650" y="196125"/>
            <a:ext cx="9333300" cy="138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74775" y="392238"/>
            <a:ext cx="9333300" cy="13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94650" y="588375"/>
            <a:ext cx="9333300" cy="138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1"/>
          <p:cNvPicPr preferRelativeResize="0"/>
          <p:nvPr/>
        </p:nvPicPr>
        <p:blipFill rotWithShape="1">
          <a:blip r:embed="rId3">
            <a:alphaModFix/>
          </a:blip>
          <a:srcRect b="31859" l="5569" r="2222" t="32515"/>
          <a:stretch/>
        </p:blipFill>
        <p:spPr>
          <a:xfrm>
            <a:off x="3563875" y="3273303"/>
            <a:ext cx="2016242" cy="438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