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27"/>
  </p:notesMasterIdLst>
  <p:handoutMasterIdLst>
    <p:handoutMasterId r:id="rId28"/>
  </p:handoutMasterIdLst>
  <p:sldIdLst>
    <p:sldId id="257" r:id="rId2"/>
    <p:sldId id="291" r:id="rId3"/>
    <p:sldId id="521" r:id="rId4"/>
    <p:sldId id="850" r:id="rId5"/>
    <p:sldId id="843" r:id="rId6"/>
    <p:sldId id="830" r:id="rId7"/>
    <p:sldId id="894" r:id="rId8"/>
    <p:sldId id="881" r:id="rId9"/>
    <p:sldId id="883" r:id="rId10"/>
    <p:sldId id="880" r:id="rId11"/>
    <p:sldId id="896" r:id="rId12"/>
    <p:sldId id="872" r:id="rId13"/>
    <p:sldId id="884" r:id="rId14"/>
    <p:sldId id="885" r:id="rId15"/>
    <p:sldId id="887" r:id="rId16"/>
    <p:sldId id="886" r:id="rId17"/>
    <p:sldId id="897" r:id="rId18"/>
    <p:sldId id="888" r:id="rId19"/>
    <p:sldId id="889" r:id="rId20"/>
    <p:sldId id="890" r:id="rId21"/>
    <p:sldId id="892" r:id="rId22"/>
    <p:sldId id="895" r:id="rId23"/>
    <p:sldId id="893" r:id="rId24"/>
    <p:sldId id="715" r:id="rId25"/>
    <p:sldId id="898" r:id="rId2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80044E5-8621-4B21-8C54-0504DE95B349}">
          <p14:sldIdLst>
            <p14:sldId id="257"/>
          </p14:sldIdLst>
        </p14:section>
        <p14:section name="Intro" id="{AB3B45EB-C5CA-4BCE-BF71-096BEF365662}">
          <p14:sldIdLst>
            <p14:sldId id="291"/>
            <p14:sldId id="521"/>
            <p14:sldId id="850"/>
            <p14:sldId id="843"/>
            <p14:sldId id="830"/>
            <p14:sldId id="894"/>
            <p14:sldId id="881"/>
            <p14:sldId id="883"/>
            <p14:sldId id="880"/>
            <p14:sldId id="896"/>
          </p14:sldIdLst>
        </p14:section>
        <p14:section name="1" id="{41A37169-445B-40CD-8635-C380943CC415}">
          <p14:sldIdLst>
            <p14:sldId id="872"/>
            <p14:sldId id="884"/>
            <p14:sldId id="885"/>
            <p14:sldId id="887"/>
            <p14:sldId id="886"/>
            <p14:sldId id="897"/>
            <p14:sldId id="888"/>
            <p14:sldId id="889"/>
            <p14:sldId id="890"/>
            <p14:sldId id="892"/>
            <p14:sldId id="895"/>
            <p14:sldId id="893"/>
          </p14:sldIdLst>
        </p14:section>
        <p14:section name="2" id="{BE6697C8-DF89-46EA-BAAB-2F20444C8B4C}">
          <p14:sldIdLst/>
        </p14:section>
        <p14:section name="3" id="{1AC45ED0-D8FF-425F-8F54-7872B82D4445}">
          <p14:sldIdLst/>
        </p14:section>
        <p14:section name="6" id="{CCD32D25-C6BA-403B-8BCB-F745B80B7211}">
          <p14:sldIdLst/>
        </p14:section>
        <p14:section name="7" id="{79825457-1350-4703-B990-C9E90E5D521A}">
          <p14:sldIdLst/>
        </p14:section>
        <p14:section name="8" id="{8723F4C6-F10F-4291-BA8F-F1C26E3206CC}">
          <p14:sldIdLst/>
        </p14:section>
        <p14:section name="Untitled Section" id="{A5E930E6-5439-4CB6-BB83-7FBB0A73D04B}">
          <p14:sldIdLst/>
        </p14:section>
        <p14:section name="Untitled Section" id="{CACC73AA-DE3C-405C-B6CD-8B086AF23F54}">
          <p14:sldIdLst/>
        </p14:section>
        <p14:section name="Balancing Data Privacy and Accuracy" id="{AB93C9AC-C73D-487C-B0E7-2B83D2216D74}">
          <p14:sldIdLst/>
        </p14:section>
        <p14:section name="11" id="{D090C500-5127-4D64-88C7-4CC9215D56BF}">
          <p14:sldIdLst>
            <p14:sldId id="715"/>
            <p14:sldId id="89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Gary Linus Benedetto (CENSUS/CED FED)" initials="GLB(F" lastIdx="4" clrIdx="6">
    <p:extLst>
      <p:ext uri="{19B8F6BF-5375-455C-9EA6-DF929625EA0E}">
        <p15:presenceInfo xmlns:p15="http://schemas.microsoft.com/office/powerpoint/2012/main" userId="S::Gary.Linus.Benedetto@census.gov::487267d7-e868-427d-a24b-cd5a14c508e9" providerId="AD"/>
      </p:ext>
    </p:extLst>
  </p:cmAuthor>
  <p:cmAuthor id="1" name="Cassandra Ingram (CENSUS/CDAR FED)" initials="CI(F" lastIdx="107" clrIdx="0">
    <p:extLst>
      <p:ext uri="{19B8F6BF-5375-455C-9EA6-DF929625EA0E}">
        <p15:presenceInfo xmlns:p15="http://schemas.microsoft.com/office/powerpoint/2012/main" userId="S-1-5-21-2418650581-3053253586-2785318765-239430" providerId="AD"/>
      </p:ext>
    </p:extLst>
  </p:cmAuthor>
  <p:cmAuthor id="8" name="Rolando Rodriguez (CENSUS/CED FED)" initials="RR(F" lastIdx="15" clrIdx="7">
    <p:extLst>
      <p:ext uri="{19B8F6BF-5375-455C-9EA6-DF929625EA0E}">
        <p15:presenceInfo xmlns:p15="http://schemas.microsoft.com/office/powerpoint/2012/main" userId="S::Rolando.A.Rodriguez@census.gov::d2ada069-ea2a-443d-8452-6d95b4864432" providerId="AD"/>
      </p:ext>
    </p:extLst>
  </p:cmAuthor>
  <p:cmAuthor id="2" name="Gary Benedetto (CENSUS/SEHSD FED)" initials="GB(F" lastIdx="5" clrIdx="1">
    <p:extLst>
      <p:ext uri="{19B8F6BF-5375-455C-9EA6-DF929625EA0E}">
        <p15:presenceInfo xmlns:p15="http://schemas.microsoft.com/office/powerpoint/2012/main" userId="S-1-5-21-2418650581-3053253586-2785318765-15642" providerId="AD"/>
      </p:ext>
    </p:extLst>
  </p:cmAuthor>
  <p:cmAuthor id="3" name="Aref N Dajani (CENSUS/CDAR FED)" initials="" lastIdx="0" clrIdx="2"/>
  <p:cmAuthor id="4" name="Aref N Dajani (CENSUS/CDAR FED)" initials="AND(F" lastIdx="1" clrIdx="3">
    <p:extLst>
      <p:ext uri="{19B8F6BF-5375-455C-9EA6-DF929625EA0E}">
        <p15:presenceInfo xmlns:p15="http://schemas.microsoft.com/office/powerpoint/2012/main" userId="S-1-5-21-2418650581-3053253586-2785318765-25054" providerId="AD"/>
      </p:ext>
    </p:extLst>
  </p:cmAuthor>
  <p:cmAuthor id="5" name="Laura McKenna" initials="LM" lastIdx="30" clrIdx="4">
    <p:extLst>
      <p:ext uri="{19B8F6BF-5375-455C-9EA6-DF929625EA0E}">
        <p15:presenceInfo xmlns:p15="http://schemas.microsoft.com/office/powerpoint/2012/main" userId="74913b3b100525e4" providerId="Windows Live"/>
      </p:ext>
    </p:extLst>
  </p:cmAuthor>
  <p:cmAuthor id="6" name="Caleb R Floyd (CENSUS/CED FED)" initials="CRF(F" lastIdx="1" clrIdx="5">
    <p:extLst>
      <p:ext uri="{19B8F6BF-5375-455C-9EA6-DF929625EA0E}">
        <p15:presenceInfo xmlns:p15="http://schemas.microsoft.com/office/powerpoint/2012/main" userId="S::caleb.r.floyd@census.gov::b02d425f-d184-489b-897f-cea286b519c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57" autoAdjust="0"/>
    <p:restoredTop sz="86089" autoAdjust="0"/>
  </p:normalViewPr>
  <p:slideViewPr>
    <p:cSldViewPr snapToGrid="0">
      <p:cViewPr varScale="1">
        <p:scale>
          <a:sx n="97" d="100"/>
          <a:sy n="97" d="100"/>
        </p:scale>
        <p:origin x="42" y="258"/>
      </p:cViewPr>
      <p:guideLst/>
    </p:cSldViewPr>
  </p:slideViewPr>
  <p:notesTextViewPr>
    <p:cViewPr>
      <p:scale>
        <a:sx n="1" d="1"/>
        <a:sy n="1" d="1"/>
      </p:scale>
      <p:origin x="0" y="0"/>
    </p:cViewPr>
  </p:notesTextViewPr>
  <p:notesViewPr>
    <p:cSldViewPr snapToGrid="0">
      <p:cViewPr varScale="1">
        <p:scale>
          <a:sx n="67" d="100"/>
          <a:sy n="67" d="100"/>
        </p:scale>
        <p:origin x="312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ef Dajani" userId="e6db811ee4cdfecd" providerId="LiveId" clId="{7BA4EBFC-9BA1-4656-9503-54A8B521648C}"/>
    <pc:docChg chg="modSld">
      <pc:chgData name="Aref Dajani" userId="e6db811ee4cdfecd" providerId="LiveId" clId="{7BA4EBFC-9BA1-4656-9503-54A8B521648C}" dt="2021-10-28T03:09:36.354" v="1" actId="6549"/>
      <pc:docMkLst>
        <pc:docMk/>
      </pc:docMkLst>
      <pc:sldChg chg="modSp mod">
        <pc:chgData name="Aref Dajani" userId="e6db811ee4cdfecd" providerId="LiveId" clId="{7BA4EBFC-9BA1-4656-9503-54A8B521648C}" dt="2021-10-28T02:31:05.445" v="0" actId="1036"/>
        <pc:sldMkLst>
          <pc:docMk/>
          <pc:sldMk cId="1729670117" sldId="291"/>
        </pc:sldMkLst>
        <pc:spChg chg="mod">
          <ac:chgData name="Aref Dajani" userId="e6db811ee4cdfecd" providerId="LiveId" clId="{7BA4EBFC-9BA1-4656-9503-54A8B521648C}" dt="2021-10-28T02:31:05.445" v="0" actId="1036"/>
          <ac:spMkLst>
            <pc:docMk/>
            <pc:sldMk cId="1729670117" sldId="291"/>
            <ac:spMk id="2" creationId="{00000000-0000-0000-0000-000000000000}"/>
          </ac:spMkLst>
        </pc:spChg>
      </pc:sldChg>
      <pc:sldChg chg="modSp mod">
        <pc:chgData name="Aref Dajani" userId="e6db811ee4cdfecd" providerId="LiveId" clId="{7BA4EBFC-9BA1-4656-9503-54A8B521648C}" dt="2021-10-28T03:09:36.354" v="1" actId="6549"/>
        <pc:sldMkLst>
          <pc:docMk/>
          <pc:sldMk cId="3033393712" sldId="893"/>
        </pc:sldMkLst>
        <pc:spChg chg="mod">
          <ac:chgData name="Aref Dajani" userId="e6db811ee4cdfecd" providerId="LiveId" clId="{7BA4EBFC-9BA1-4656-9503-54A8B521648C}" dt="2021-10-28T03:09:36.354" v="1" actId="6549"/>
          <ac:spMkLst>
            <pc:docMk/>
            <pc:sldMk cId="3033393712" sldId="893"/>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475" cy="466726"/>
          </a:xfrm>
          <a:prstGeom prst="rect">
            <a:avLst/>
          </a:prstGeom>
        </p:spPr>
        <p:txBody>
          <a:bodyPr vert="horz" lIns="91417" tIns="45708" rIns="91417" bIns="45708" rtlCol="0"/>
          <a:lstStyle>
            <a:lvl1pPr algn="l">
              <a:defRPr sz="1200"/>
            </a:lvl1pPr>
          </a:lstStyle>
          <a:p>
            <a:endParaRPr lang="en-US"/>
          </a:p>
        </p:txBody>
      </p:sp>
      <p:sp>
        <p:nvSpPr>
          <p:cNvPr id="3" name="Date Placeholder 2"/>
          <p:cNvSpPr>
            <a:spLocks noGrp="1"/>
          </p:cNvSpPr>
          <p:nvPr>
            <p:ph type="dt" sz="quarter" idx="1"/>
          </p:nvPr>
        </p:nvSpPr>
        <p:spPr>
          <a:xfrm>
            <a:off x="3970341" y="0"/>
            <a:ext cx="3038475" cy="466726"/>
          </a:xfrm>
          <a:prstGeom prst="rect">
            <a:avLst/>
          </a:prstGeom>
        </p:spPr>
        <p:txBody>
          <a:bodyPr vert="horz" lIns="91417" tIns="45708" rIns="91417" bIns="45708" rtlCol="0"/>
          <a:lstStyle>
            <a:lvl1pPr algn="r">
              <a:defRPr sz="1200"/>
            </a:lvl1pPr>
          </a:lstStyle>
          <a:p>
            <a:fld id="{24CB7BE4-4C02-4F7F-8279-9F8C2F9A1586}" type="datetimeFigureOut">
              <a:rPr lang="en-US" smtClean="0"/>
              <a:t>10/27/2021</a:t>
            </a:fld>
            <a:endParaRPr lang="en-US"/>
          </a:p>
        </p:txBody>
      </p:sp>
      <p:sp>
        <p:nvSpPr>
          <p:cNvPr id="4" name="Footer Placeholder 3"/>
          <p:cNvSpPr>
            <a:spLocks noGrp="1"/>
          </p:cNvSpPr>
          <p:nvPr>
            <p:ph type="ftr" sz="quarter" idx="2"/>
          </p:nvPr>
        </p:nvSpPr>
        <p:spPr>
          <a:xfrm>
            <a:off x="2" y="8829680"/>
            <a:ext cx="3038475" cy="466726"/>
          </a:xfrm>
          <a:prstGeom prst="rect">
            <a:avLst/>
          </a:prstGeom>
        </p:spPr>
        <p:txBody>
          <a:bodyPr vert="horz" lIns="91417" tIns="45708" rIns="91417" bIns="45708" rtlCol="0" anchor="b"/>
          <a:lstStyle>
            <a:lvl1pPr algn="l">
              <a:defRPr sz="1200"/>
            </a:lvl1pPr>
          </a:lstStyle>
          <a:p>
            <a:endParaRPr lang="en-US"/>
          </a:p>
        </p:txBody>
      </p:sp>
      <p:sp>
        <p:nvSpPr>
          <p:cNvPr id="5" name="Slide Number Placeholder 4"/>
          <p:cNvSpPr>
            <a:spLocks noGrp="1"/>
          </p:cNvSpPr>
          <p:nvPr>
            <p:ph type="sldNum" sz="quarter" idx="3"/>
          </p:nvPr>
        </p:nvSpPr>
        <p:spPr>
          <a:xfrm>
            <a:off x="3970341" y="8829680"/>
            <a:ext cx="3038475" cy="466726"/>
          </a:xfrm>
          <a:prstGeom prst="rect">
            <a:avLst/>
          </a:prstGeom>
        </p:spPr>
        <p:txBody>
          <a:bodyPr vert="horz" lIns="91417" tIns="45708" rIns="91417" bIns="45708" rtlCol="0" anchor="b"/>
          <a:lstStyle>
            <a:lvl1pPr algn="r">
              <a:defRPr sz="1200"/>
            </a:lvl1pPr>
          </a:lstStyle>
          <a:p>
            <a:fld id="{5C12200F-CCE6-4885-92CB-D02BACA32F22}" type="slidenum">
              <a:rPr lang="en-US" smtClean="0"/>
              <a:t>‹#›</a:t>
            </a:fld>
            <a:endParaRPr lang="en-US"/>
          </a:p>
        </p:txBody>
      </p:sp>
    </p:spTree>
    <p:extLst>
      <p:ext uri="{BB962C8B-B14F-4D97-AF65-F5344CB8AC3E}">
        <p14:creationId xmlns:p14="http://schemas.microsoft.com/office/powerpoint/2010/main" val="421660386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3037840" cy="466434"/>
          </a:xfrm>
          <a:prstGeom prst="rect">
            <a:avLst/>
          </a:prstGeom>
        </p:spPr>
        <p:txBody>
          <a:bodyPr vert="horz" lIns="93154" tIns="46577" rIns="93154" bIns="46577" rtlCol="0"/>
          <a:lstStyle>
            <a:lvl1pPr algn="l">
              <a:defRPr sz="1200"/>
            </a:lvl1pPr>
          </a:lstStyle>
          <a:p>
            <a:endParaRPr lang="en-US"/>
          </a:p>
        </p:txBody>
      </p:sp>
      <p:sp>
        <p:nvSpPr>
          <p:cNvPr id="3" name="Date Placeholder 2"/>
          <p:cNvSpPr>
            <a:spLocks noGrp="1"/>
          </p:cNvSpPr>
          <p:nvPr>
            <p:ph type="dt" idx="1"/>
          </p:nvPr>
        </p:nvSpPr>
        <p:spPr>
          <a:xfrm>
            <a:off x="3970940" y="3"/>
            <a:ext cx="3037840" cy="466434"/>
          </a:xfrm>
          <a:prstGeom prst="rect">
            <a:avLst/>
          </a:prstGeom>
        </p:spPr>
        <p:txBody>
          <a:bodyPr vert="horz" lIns="93154" tIns="46577" rIns="93154" bIns="46577" rtlCol="0"/>
          <a:lstStyle>
            <a:lvl1pPr algn="r">
              <a:defRPr sz="1200"/>
            </a:lvl1pPr>
          </a:lstStyle>
          <a:p>
            <a:fld id="{E5293430-AE7E-4E39-8A49-8B217DA0BA05}" type="datetimeFigureOut">
              <a:rPr lang="en-US" smtClean="0"/>
              <a:t>10/27/2021</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54" tIns="46577" rIns="93154" bIns="46577" rtlCol="0" anchor="ctr"/>
          <a:lstStyle/>
          <a:p>
            <a:endParaRPr lang="en-US"/>
          </a:p>
        </p:txBody>
      </p:sp>
      <p:sp>
        <p:nvSpPr>
          <p:cNvPr id="5" name="Notes Placeholder 4"/>
          <p:cNvSpPr>
            <a:spLocks noGrp="1"/>
          </p:cNvSpPr>
          <p:nvPr>
            <p:ph type="body" sz="quarter" idx="3"/>
          </p:nvPr>
        </p:nvSpPr>
        <p:spPr>
          <a:xfrm>
            <a:off x="701040" y="4473894"/>
            <a:ext cx="5608320" cy="3660458"/>
          </a:xfrm>
          <a:prstGeom prst="rect">
            <a:avLst/>
          </a:prstGeom>
        </p:spPr>
        <p:txBody>
          <a:bodyPr vert="horz" lIns="93154" tIns="46577" rIns="93154" bIns="4657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70"/>
            <a:ext cx="3037840" cy="466433"/>
          </a:xfrm>
          <a:prstGeom prst="rect">
            <a:avLst/>
          </a:prstGeom>
        </p:spPr>
        <p:txBody>
          <a:bodyPr vert="horz" lIns="93154" tIns="46577" rIns="93154" bIns="46577" rtlCol="0" anchor="b"/>
          <a:lstStyle>
            <a:lvl1pPr algn="l">
              <a:defRPr sz="1200"/>
            </a:lvl1pPr>
          </a:lstStyle>
          <a:p>
            <a:endParaRPr lang="en-US"/>
          </a:p>
        </p:txBody>
      </p:sp>
      <p:sp>
        <p:nvSpPr>
          <p:cNvPr id="7" name="Slide Number Placeholder 6"/>
          <p:cNvSpPr>
            <a:spLocks noGrp="1"/>
          </p:cNvSpPr>
          <p:nvPr>
            <p:ph type="sldNum" sz="quarter" idx="5"/>
          </p:nvPr>
        </p:nvSpPr>
        <p:spPr>
          <a:xfrm>
            <a:off x="3970940" y="8829970"/>
            <a:ext cx="3037840" cy="466433"/>
          </a:xfrm>
          <a:prstGeom prst="rect">
            <a:avLst/>
          </a:prstGeom>
        </p:spPr>
        <p:txBody>
          <a:bodyPr vert="horz" lIns="93154" tIns="46577" rIns="93154" bIns="46577" rtlCol="0" anchor="b"/>
          <a:lstStyle>
            <a:lvl1pPr algn="r">
              <a:defRPr sz="1200"/>
            </a:lvl1pPr>
          </a:lstStyle>
          <a:p>
            <a:fld id="{AB997B68-D63D-47B7-BE00-87B63CFFA223}" type="slidenum">
              <a:rPr lang="en-US" smtClean="0"/>
              <a:t>‹#›</a:t>
            </a:fld>
            <a:endParaRPr lang="en-US"/>
          </a:p>
        </p:txBody>
      </p:sp>
    </p:spTree>
    <p:extLst>
      <p:ext uri="{BB962C8B-B14F-4D97-AF65-F5344CB8AC3E}">
        <p14:creationId xmlns:p14="http://schemas.microsoft.com/office/powerpoint/2010/main" val="294664369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664" indent="-174664">
              <a:buFont typeface="Arial" panose="020B0604020202020204" pitchFamily="34" charset="0"/>
              <a:buChar char="•"/>
            </a:pPr>
            <a:endParaRPr lang="en-US" dirty="0"/>
          </a:p>
        </p:txBody>
      </p:sp>
    </p:spTree>
    <p:extLst>
      <p:ext uri="{BB962C8B-B14F-4D97-AF65-F5344CB8AC3E}">
        <p14:creationId xmlns:p14="http://schemas.microsoft.com/office/powerpoint/2010/main" val="2598647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small epsilon, we can say that the inference about an individual person is essentially the same. For larger epsilon, we can say that for a precise but probably not reasonable definition of “essentially.”</a:t>
            </a:r>
            <a:endParaRPr lang="en-US" dirty="0"/>
          </a:p>
        </p:txBody>
      </p:sp>
      <p:sp>
        <p:nvSpPr>
          <p:cNvPr id="4" name="Slide Number Placeholder 3"/>
          <p:cNvSpPr>
            <a:spLocks noGrp="1"/>
          </p:cNvSpPr>
          <p:nvPr>
            <p:ph type="sldNum" sz="quarter" idx="10"/>
          </p:nvPr>
        </p:nvSpPr>
        <p:spPr/>
        <p:txBody>
          <a:bodyPr/>
          <a:lstStyle/>
          <a:p>
            <a:fld id="{75487CB2-C153-49D4-AFBA-38E54273B7BD}" type="slidenum">
              <a:rPr lang="en-US" smtClean="0"/>
              <a:t>19</a:t>
            </a:fld>
            <a:endParaRPr lang="en-US"/>
          </a:p>
        </p:txBody>
      </p:sp>
    </p:spTree>
    <p:extLst>
      <p:ext uri="{BB962C8B-B14F-4D97-AF65-F5344CB8AC3E}">
        <p14:creationId xmlns:p14="http://schemas.microsoft.com/office/powerpoint/2010/main" val="188356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small epsilon, we can say that the inference about an individual person is essentially the same. For larger epsilon, we can say that for a precise but probably not reasonable definition of “essentially.”</a:t>
            </a:r>
            <a:endParaRPr lang="en-US" dirty="0"/>
          </a:p>
        </p:txBody>
      </p:sp>
      <p:sp>
        <p:nvSpPr>
          <p:cNvPr id="4" name="Slide Number Placeholder 3"/>
          <p:cNvSpPr>
            <a:spLocks noGrp="1"/>
          </p:cNvSpPr>
          <p:nvPr>
            <p:ph type="sldNum" sz="quarter" idx="10"/>
          </p:nvPr>
        </p:nvSpPr>
        <p:spPr/>
        <p:txBody>
          <a:bodyPr/>
          <a:lstStyle/>
          <a:p>
            <a:fld id="{75487CB2-C153-49D4-AFBA-38E54273B7BD}" type="slidenum">
              <a:rPr lang="en-US" smtClean="0"/>
              <a:t>20</a:t>
            </a:fld>
            <a:endParaRPr lang="en-US"/>
          </a:p>
        </p:txBody>
      </p:sp>
    </p:spTree>
    <p:extLst>
      <p:ext uri="{BB962C8B-B14F-4D97-AF65-F5344CB8AC3E}">
        <p14:creationId xmlns:p14="http://schemas.microsoft.com/office/powerpoint/2010/main" val="1637254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small epsilon, we can say that the inference about an individual person is essentially the same. For larger epsilon, we can say that for a precise but probably not reasonable definition of “essentially.”</a:t>
            </a:r>
            <a:endParaRPr lang="en-US" dirty="0"/>
          </a:p>
        </p:txBody>
      </p:sp>
      <p:sp>
        <p:nvSpPr>
          <p:cNvPr id="4" name="Slide Number Placeholder 3"/>
          <p:cNvSpPr>
            <a:spLocks noGrp="1"/>
          </p:cNvSpPr>
          <p:nvPr>
            <p:ph type="sldNum" sz="quarter" idx="10"/>
          </p:nvPr>
        </p:nvSpPr>
        <p:spPr/>
        <p:txBody>
          <a:bodyPr/>
          <a:lstStyle/>
          <a:p>
            <a:fld id="{75487CB2-C153-49D4-AFBA-38E54273B7BD}" type="slidenum">
              <a:rPr lang="en-US" smtClean="0"/>
              <a:t>21</a:t>
            </a:fld>
            <a:endParaRPr lang="en-US"/>
          </a:p>
        </p:txBody>
      </p:sp>
    </p:spTree>
    <p:extLst>
      <p:ext uri="{BB962C8B-B14F-4D97-AF65-F5344CB8AC3E}">
        <p14:creationId xmlns:p14="http://schemas.microsoft.com/office/powerpoint/2010/main" val="992910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small epsilon, we can say that the inference about an individual person is essentially the same. For larger epsilon, we can say that for a precise but probably not reasonable definition of “essentially.”</a:t>
            </a:r>
            <a:endParaRPr lang="en-US" dirty="0"/>
          </a:p>
        </p:txBody>
      </p:sp>
      <p:sp>
        <p:nvSpPr>
          <p:cNvPr id="4" name="Slide Number Placeholder 3"/>
          <p:cNvSpPr>
            <a:spLocks noGrp="1"/>
          </p:cNvSpPr>
          <p:nvPr>
            <p:ph type="sldNum" sz="quarter" idx="10"/>
          </p:nvPr>
        </p:nvSpPr>
        <p:spPr/>
        <p:txBody>
          <a:bodyPr/>
          <a:lstStyle/>
          <a:p>
            <a:fld id="{75487CB2-C153-49D4-AFBA-38E54273B7BD}" type="slidenum">
              <a:rPr lang="en-US" smtClean="0"/>
              <a:t>22</a:t>
            </a:fld>
            <a:endParaRPr lang="en-US"/>
          </a:p>
        </p:txBody>
      </p:sp>
    </p:spTree>
    <p:extLst>
      <p:ext uri="{BB962C8B-B14F-4D97-AF65-F5344CB8AC3E}">
        <p14:creationId xmlns:p14="http://schemas.microsoft.com/office/powerpoint/2010/main" val="4016082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small epsilon, we can say that the inference about an individual person is essentially the same. For larger epsilon, we can say that for a precise but probably not reasonable definition of “essentially.”</a:t>
            </a:r>
            <a:endParaRPr lang="en-US" dirty="0"/>
          </a:p>
        </p:txBody>
      </p:sp>
      <p:sp>
        <p:nvSpPr>
          <p:cNvPr id="4" name="Slide Number Placeholder 3"/>
          <p:cNvSpPr>
            <a:spLocks noGrp="1"/>
          </p:cNvSpPr>
          <p:nvPr>
            <p:ph type="sldNum" sz="quarter" idx="10"/>
          </p:nvPr>
        </p:nvSpPr>
        <p:spPr/>
        <p:txBody>
          <a:bodyPr/>
          <a:lstStyle/>
          <a:p>
            <a:fld id="{75487CB2-C153-49D4-AFBA-38E54273B7BD}" type="slidenum">
              <a:rPr lang="en-US" smtClean="0"/>
              <a:t>23</a:t>
            </a:fld>
            <a:endParaRPr lang="en-US"/>
          </a:p>
        </p:txBody>
      </p:sp>
    </p:spTree>
    <p:extLst>
      <p:ext uri="{BB962C8B-B14F-4D97-AF65-F5344CB8AC3E}">
        <p14:creationId xmlns:p14="http://schemas.microsoft.com/office/powerpoint/2010/main" val="251063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small epsilon, we can say that the inference about an individual person is essentially the same. For larger epsilon, we can say that for a precise but probably not reasonable definition of “essentially.”</a:t>
            </a:r>
            <a:endParaRPr lang="en-US" dirty="0"/>
          </a:p>
        </p:txBody>
      </p:sp>
      <p:sp>
        <p:nvSpPr>
          <p:cNvPr id="4" name="Slide Number Placeholder 3"/>
          <p:cNvSpPr>
            <a:spLocks noGrp="1"/>
          </p:cNvSpPr>
          <p:nvPr>
            <p:ph type="sldNum" sz="quarter" idx="10"/>
          </p:nvPr>
        </p:nvSpPr>
        <p:spPr/>
        <p:txBody>
          <a:bodyPr/>
          <a:lstStyle/>
          <a:p>
            <a:fld id="{75487CB2-C153-49D4-AFBA-38E54273B7BD}" type="slidenum">
              <a:rPr lang="en-US" smtClean="0"/>
              <a:t>25</a:t>
            </a:fld>
            <a:endParaRPr lang="en-US"/>
          </a:p>
        </p:txBody>
      </p:sp>
    </p:spTree>
    <p:extLst>
      <p:ext uri="{BB962C8B-B14F-4D97-AF65-F5344CB8AC3E}">
        <p14:creationId xmlns:p14="http://schemas.microsoft.com/office/powerpoint/2010/main" val="2467734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Taken directly from </a:t>
            </a:r>
          </a:p>
          <a:p>
            <a:r>
              <a:rPr lang="en-US" dirty="0"/>
              <a:t>https://www.dataversity.net/what-are-data-ethics/#:~:text=Data%20Ethics%20describe%20a%20code%20of%20behavior%2C%20specifically,Algorithms%3A%20AI%2C%20artificial%20agents%2C%20machine%20learning%2C%20and%20robots</a:t>
            </a:r>
          </a:p>
        </p:txBody>
      </p:sp>
    </p:spTree>
    <p:extLst>
      <p:ext uri="{BB962C8B-B14F-4D97-AF65-F5344CB8AC3E}">
        <p14:creationId xmlns:p14="http://schemas.microsoft.com/office/powerpoint/2010/main" val="2021066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07" indent="-171407">
              <a:buFont typeface="Arial" panose="020B0604020202020204" pitchFamily="34" charset="0"/>
              <a:buChar char="•"/>
            </a:pPr>
            <a:endParaRPr lang="en-US" dirty="0"/>
          </a:p>
        </p:txBody>
      </p:sp>
    </p:spTree>
    <p:extLst>
      <p:ext uri="{BB962C8B-B14F-4D97-AF65-F5344CB8AC3E}">
        <p14:creationId xmlns:p14="http://schemas.microsoft.com/office/powerpoint/2010/main" val="1524142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07" indent="-171407">
              <a:buFont typeface="Arial" panose="020B0604020202020204" pitchFamily="34" charset="0"/>
              <a:buChar char="•"/>
            </a:pPr>
            <a:endParaRPr lang="en-US" dirty="0"/>
          </a:p>
        </p:txBody>
      </p:sp>
    </p:spTree>
    <p:extLst>
      <p:ext uri="{BB962C8B-B14F-4D97-AF65-F5344CB8AC3E}">
        <p14:creationId xmlns:p14="http://schemas.microsoft.com/office/powerpoint/2010/main" val="1068260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07" indent="-171407">
              <a:buFont typeface="Arial" panose="020B0604020202020204" pitchFamily="34" charset="0"/>
              <a:buChar char="•"/>
            </a:pPr>
            <a:endParaRPr lang="en-US" dirty="0"/>
          </a:p>
        </p:txBody>
      </p:sp>
    </p:spTree>
    <p:extLst>
      <p:ext uri="{BB962C8B-B14F-4D97-AF65-F5344CB8AC3E}">
        <p14:creationId xmlns:p14="http://schemas.microsoft.com/office/powerpoint/2010/main" val="2406162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07" indent="-171407">
              <a:buFont typeface="Arial" panose="020B0604020202020204" pitchFamily="34" charset="0"/>
              <a:buChar char="•"/>
            </a:pPr>
            <a:endParaRPr lang="en-US" dirty="0"/>
          </a:p>
        </p:txBody>
      </p:sp>
    </p:spTree>
    <p:extLst>
      <p:ext uri="{BB962C8B-B14F-4D97-AF65-F5344CB8AC3E}">
        <p14:creationId xmlns:p14="http://schemas.microsoft.com/office/powerpoint/2010/main" val="1077370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07" indent="-171407">
              <a:buFont typeface="Arial" panose="020B0604020202020204" pitchFamily="34" charset="0"/>
              <a:buChar char="•"/>
            </a:pPr>
            <a:endParaRPr lang="en-US" dirty="0"/>
          </a:p>
        </p:txBody>
      </p:sp>
    </p:spTree>
    <p:extLst>
      <p:ext uri="{BB962C8B-B14F-4D97-AF65-F5344CB8AC3E}">
        <p14:creationId xmlns:p14="http://schemas.microsoft.com/office/powerpoint/2010/main" val="881074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07" indent="-171407">
              <a:buFont typeface="Arial" panose="020B0604020202020204" pitchFamily="34" charset="0"/>
              <a:buChar char="•"/>
            </a:pPr>
            <a:endParaRPr lang="en-US" dirty="0"/>
          </a:p>
        </p:txBody>
      </p:sp>
    </p:spTree>
    <p:extLst>
      <p:ext uri="{BB962C8B-B14F-4D97-AF65-F5344CB8AC3E}">
        <p14:creationId xmlns:p14="http://schemas.microsoft.com/office/powerpoint/2010/main" val="2731378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small epsilon, we can say that the inference about an individual person is essentially the same. For larger epsilon, we can say that for a precise but probably not reasonable definition of “essentially.”</a:t>
            </a:r>
            <a:endParaRPr lang="en-US" dirty="0"/>
          </a:p>
        </p:txBody>
      </p:sp>
      <p:sp>
        <p:nvSpPr>
          <p:cNvPr id="4" name="Slide Number Placeholder 3"/>
          <p:cNvSpPr>
            <a:spLocks noGrp="1"/>
          </p:cNvSpPr>
          <p:nvPr>
            <p:ph type="sldNum" sz="quarter" idx="10"/>
          </p:nvPr>
        </p:nvSpPr>
        <p:spPr/>
        <p:txBody>
          <a:bodyPr/>
          <a:lstStyle/>
          <a:p>
            <a:fld id="{75487CB2-C153-49D4-AFBA-38E54273B7BD}" type="slidenum">
              <a:rPr lang="en-US" smtClean="0"/>
              <a:t>18</a:t>
            </a:fld>
            <a:endParaRPr lang="en-US"/>
          </a:p>
        </p:txBody>
      </p:sp>
    </p:spTree>
    <p:extLst>
      <p:ext uri="{BB962C8B-B14F-4D97-AF65-F5344CB8AC3E}">
        <p14:creationId xmlns:p14="http://schemas.microsoft.com/office/powerpoint/2010/main" val="1809725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tint val="75000"/>
                </a:srgb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a:defRPr/>
            </a:pPr>
            <a:r>
              <a:rPr lang="en-US" dirty="0">
                <a:solidFill>
                  <a:srgbClr val="000000">
                    <a:tint val="75000"/>
                  </a:srgbClr>
                </a:solidFill>
              </a:rPr>
              <a:t>Slide </a:t>
            </a:r>
            <a:fld id="{24BFE6D4-27A9-4AE4-9EAE-AF75F97B179B}" type="slidenum">
              <a:rPr lang="en-US" smtClean="0">
                <a:solidFill>
                  <a:srgbClr val="000000">
                    <a:tint val="75000"/>
                  </a:srgbClr>
                </a:solidFill>
              </a:rPr>
              <a:pPr>
                <a:defRPr/>
              </a:pPr>
              <a:t>‹#›</a:t>
            </a:fld>
            <a:r>
              <a:rPr lang="en-US" dirty="0">
                <a:solidFill>
                  <a:srgbClr val="000000">
                    <a:tint val="75000"/>
                  </a:srgbClr>
                </a:solidFill>
              </a:rPr>
              <a:t> of 24</a:t>
            </a:r>
          </a:p>
        </p:txBody>
      </p:sp>
    </p:spTree>
    <p:extLst>
      <p:ext uri="{BB962C8B-B14F-4D97-AF65-F5344CB8AC3E}">
        <p14:creationId xmlns:p14="http://schemas.microsoft.com/office/powerpoint/2010/main" val="71113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tint val="75000"/>
                </a:srgb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BFE6D4-27A9-4AE4-9EAE-AF75F97B179B}" type="slidenum">
              <a:rPr kumimoji="0" lang="en-US" sz="1200" b="1" i="0" u="none" strike="noStrike" kern="1200" cap="none" spc="0" normalizeH="0" baseline="0" noProof="0" smtClean="0">
                <a:ln>
                  <a:noFill/>
                </a:ln>
                <a:solidFill>
                  <a:srgbClr val="000000">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srgbClr val="000000">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1676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tint val="75000"/>
                </a:srgb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BFE6D4-27A9-4AE4-9EAE-AF75F97B179B}" type="slidenum">
              <a:rPr kumimoji="0" lang="en-US" sz="1200" b="1" i="0" u="none" strike="noStrike" kern="1200" cap="none" spc="0" normalizeH="0" baseline="0" noProof="0" smtClean="0">
                <a:ln>
                  <a:noFill/>
                </a:ln>
                <a:solidFill>
                  <a:srgbClr val="000000">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srgbClr val="000000">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3307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tint val="75000"/>
                </a:srgb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BFE6D4-27A9-4AE4-9EAE-AF75F97B179B}" type="slidenum">
              <a:rPr kumimoji="0" lang="en-US" sz="1200" b="1" i="0" u="none" strike="noStrike" kern="1200" cap="none" spc="0" normalizeH="0" baseline="0" noProof="0" smtClean="0">
                <a:ln>
                  <a:noFill/>
                </a:ln>
                <a:solidFill>
                  <a:srgbClr val="000000">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srgbClr val="000000">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7669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tint val="75000"/>
                </a:srgb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BFE6D4-27A9-4AE4-9EAE-AF75F97B179B}" type="slidenum">
              <a:rPr kumimoji="0" lang="en-US" sz="1200" b="1" i="0" u="none" strike="noStrike" kern="1200" cap="none" spc="0" normalizeH="0" baseline="0" noProof="0" smtClean="0">
                <a:ln>
                  <a:noFill/>
                </a:ln>
                <a:solidFill>
                  <a:srgbClr val="000000">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srgbClr val="000000">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0994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tint val="75000"/>
                </a:srgb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BFE6D4-27A9-4AE4-9EAE-AF75F97B179B}" type="slidenum">
              <a:rPr kumimoji="0" lang="en-US" sz="1200" b="1" i="0" u="none" strike="noStrike" kern="1200" cap="none" spc="0" normalizeH="0" baseline="0" noProof="0" smtClean="0">
                <a:ln>
                  <a:noFill/>
                </a:ln>
                <a:solidFill>
                  <a:srgbClr val="000000">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srgbClr val="000000">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0465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tint val="75000"/>
                </a:srgb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BFE6D4-27A9-4AE4-9EAE-AF75F97B179B}" type="slidenum">
              <a:rPr kumimoji="0" lang="en-US" sz="1200" b="1" i="0" u="none" strike="noStrike" kern="1200" cap="none" spc="0" normalizeH="0" baseline="0" noProof="0" smtClean="0">
                <a:ln>
                  <a:noFill/>
                </a:ln>
                <a:solidFill>
                  <a:srgbClr val="000000">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srgbClr val="000000">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0045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tint val="75000"/>
                </a:srgb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BFE6D4-27A9-4AE4-9EAE-AF75F97B179B}" type="slidenum">
              <a:rPr kumimoji="0" lang="en-US" sz="1200" b="1" i="0" u="none" strike="noStrike" kern="1200" cap="none" spc="0" normalizeH="0" baseline="0" noProof="0" smtClean="0">
                <a:ln>
                  <a:noFill/>
                </a:ln>
                <a:solidFill>
                  <a:srgbClr val="000000">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srgbClr val="000000">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8018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tint val="75000"/>
                </a:srgb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BFE6D4-27A9-4AE4-9EAE-AF75F97B179B}" type="slidenum">
              <a:rPr kumimoji="0" lang="en-US" sz="1200" b="1" i="0" u="none" strike="noStrike" kern="1200" cap="none" spc="0" normalizeH="0" baseline="0" noProof="0" smtClean="0">
                <a:ln>
                  <a:noFill/>
                </a:ln>
                <a:solidFill>
                  <a:srgbClr val="000000">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srgbClr val="000000">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2423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tint val="75000"/>
                </a:srgb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BFE6D4-27A9-4AE4-9EAE-AF75F97B179B}" type="slidenum">
              <a:rPr kumimoji="0" lang="en-US" sz="1200" b="1" i="0" u="none" strike="noStrike" kern="1200" cap="none" spc="0" normalizeH="0" baseline="0" noProof="0" smtClean="0">
                <a:ln>
                  <a:noFill/>
                </a:ln>
                <a:solidFill>
                  <a:srgbClr val="000000">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srgbClr val="000000">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1692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tint val="75000"/>
                </a:srgb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BFE6D4-27A9-4AE4-9EAE-AF75F97B179B}" type="slidenum">
              <a:rPr kumimoji="0" lang="en-US" sz="1200" b="1" i="0" u="none" strike="noStrike" kern="1200" cap="none" spc="0" normalizeH="0" baseline="0" noProof="0" smtClean="0">
                <a:ln>
                  <a:noFill/>
                </a:ln>
                <a:solidFill>
                  <a:srgbClr val="000000">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srgbClr val="000000">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0599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tint val="75000"/>
                </a:srgb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4BFE6D4-27A9-4AE4-9EAE-AF75F97B179B}" type="slidenum">
              <a:rPr kumimoji="0" lang="en-US" sz="1200" b="1" i="0" u="none" strike="noStrike" kern="1200" cap="none" spc="0" normalizeH="0" baseline="0" noProof="0" smtClean="0">
                <a:ln>
                  <a:noFill/>
                </a:ln>
                <a:solidFill>
                  <a:srgbClr val="000000">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000000">
                  <a:tint val="75000"/>
                </a:srgb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709DBF00-6528-42F1-B328-44F742AF3A8A}"/>
              </a:ext>
            </a:extLst>
          </p:cNvPr>
          <p:cNvPicPr>
            <a:picLocks noGrp="1" noSelect="1" noRot="1" noMove="1" noResize="1" noEditPoints="1" noAdjustHandles="1" noChangeArrowheads="1" noChangeShapeType="1"/>
          </p:cNvPicPr>
          <p:nvPr userDrawn="1">
            <p:custDataLst>
              <p:tags r:id="rId13"/>
            </p:custDataLst>
          </p:nvPr>
        </p:nvPicPr>
        <p:blipFill>
          <a:blip r:embed="rId14">
            <a:extLst>
              <a:ext uri="{28A0092B-C50C-407E-A947-70E740481C1C}">
                <a14:useLocalDpi xmlns:a14="http://schemas.microsoft.com/office/drawing/2010/main" val="0"/>
              </a:ext>
            </a:extLst>
          </a:blip>
          <a:stretch>
            <a:fillRect/>
          </a:stretch>
        </p:blipFill>
        <p:spPr>
          <a:xfrm>
            <a:off x="335112" y="6013680"/>
            <a:ext cx="3877392" cy="554784"/>
          </a:xfrm>
          <a:prstGeom prst="rect">
            <a:avLst/>
          </a:prstGeom>
        </p:spPr>
      </p:pic>
    </p:spTree>
    <p:extLst>
      <p:ext uri="{BB962C8B-B14F-4D97-AF65-F5344CB8AC3E}">
        <p14:creationId xmlns:p14="http://schemas.microsoft.com/office/powerpoint/2010/main" val="2745653125"/>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hdr="0" ftr="0" dt="0"/>
  <p:txStyles>
    <p:titleStyle>
      <a:lvl1pPr algn="ctr"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2.census.gov/about/policies/foia/records/alabama-vs-doc/abowd-supp-declaration.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mailto:aref.n.dajani@census.gov"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iapp.org/resources/article/fair-information-practice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datagovernance.com/adg_data_governance_governance_and_stewardship/"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9245"/>
            <a:ext cx="11430000" cy="1702837"/>
          </a:xfrm>
        </p:spPr>
        <p:txBody>
          <a:bodyPr>
            <a:normAutofit fontScale="90000"/>
          </a:bodyPr>
          <a:lstStyle/>
          <a:p>
            <a:r>
              <a:rPr lang="en-US" dirty="0">
                <a:latin typeface="Calibri Light" panose="020F0302020204030204" pitchFamily="34" charset="0"/>
              </a:rPr>
              <a:t>Adapting Surveys for Formal Privacy:</a:t>
            </a:r>
            <a:br>
              <a:rPr lang="en-US" dirty="0">
                <a:latin typeface="Calibri Light" panose="020F0302020204030204" pitchFamily="34" charset="0"/>
              </a:rPr>
            </a:br>
            <a:r>
              <a:rPr lang="en-US" dirty="0">
                <a:latin typeface="Calibri Light" panose="020F0302020204030204" pitchFamily="34" charset="0"/>
              </a:rPr>
              <a:t>Where We Are, Where We Are Going</a:t>
            </a:r>
          </a:p>
        </p:txBody>
      </p:sp>
      <p:sp>
        <p:nvSpPr>
          <p:cNvPr id="5" name="Subtitle 4"/>
          <p:cNvSpPr>
            <a:spLocks noGrp="1"/>
          </p:cNvSpPr>
          <p:nvPr>
            <p:ph type="subTitle" idx="1"/>
          </p:nvPr>
        </p:nvSpPr>
        <p:spPr>
          <a:xfrm>
            <a:off x="511019" y="2012082"/>
            <a:ext cx="11277600" cy="3145788"/>
          </a:xfrm>
        </p:spPr>
        <p:txBody>
          <a:bodyPr>
            <a:normAutofit fontScale="92500" lnSpcReduction="10000"/>
          </a:bodyPr>
          <a:lstStyle/>
          <a:p>
            <a:pPr>
              <a:lnSpc>
                <a:spcPct val="120000"/>
              </a:lnSpc>
              <a:spcBef>
                <a:spcPts val="0"/>
              </a:spcBef>
            </a:pPr>
            <a:r>
              <a:rPr lang="en-US" sz="3000" dirty="0">
                <a:solidFill>
                  <a:schemeClr val="tx1"/>
                </a:solidFill>
              </a:rPr>
              <a:t>Aref Dajani, Lead, Innovation and Review Group</a:t>
            </a:r>
          </a:p>
          <a:p>
            <a:pPr>
              <a:lnSpc>
                <a:spcPct val="120000"/>
              </a:lnSpc>
              <a:spcBef>
                <a:spcPts val="0"/>
              </a:spcBef>
            </a:pPr>
            <a:r>
              <a:rPr lang="en-US" sz="3000" dirty="0">
                <a:solidFill>
                  <a:schemeClr val="tx1"/>
                </a:solidFill>
              </a:rPr>
              <a:t>Center for Enterprise Dissemination – Disclosure Avoidance</a:t>
            </a:r>
          </a:p>
          <a:p>
            <a:pPr>
              <a:lnSpc>
                <a:spcPct val="120000"/>
              </a:lnSpc>
              <a:spcBef>
                <a:spcPts val="0"/>
              </a:spcBef>
            </a:pPr>
            <a:r>
              <a:rPr lang="en-US" sz="3000" dirty="0"/>
              <a:t>U.S. Census Bureau</a:t>
            </a:r>
            <a:endParaRPr lang="en-US" sz="1200" dirty="0"/>
          </a:p>
          <a:p>
            <a:pPr>
              <a:lnSpc>
                <a:spcPct val="120000"/>
              </a:lnSpc>
              <a:spcBef>
                <a:spcPts val="0"/>
              </a:spcBef>
            </a:pPr>
            <a:endParaRPr lang="en-US" sz="1200" dirty="0">
              <a:solidFill>
                <a:schemeClr val="tx1"/>
              </a:solidFill>
            </a:endParaRPr>
          </a:p>
          <a:p>
            <a:r>
              <a:rPr lang="en-US" sz="3000" dirty="0"/>
              <a:t>Federal Committee on Statistical Methodology</a:t>
            </a:r>
          </a:p>
          <a:p>
            <a:r>
              <a:rPr lang="en-US" sz="3000" dirty="0"/>
              <a:t>Research and Methodology Conference</a:t>
            </a:r>
          </a:p>
          <a:p>
            <a:r>
              <a:rPr lang="en-US" sz="3000" dirty="0"/>
              <a:t>November 3, 2021</a:t>
            </a:r>
          </a:p>
          <a:p>
            <a:endParaRPr lang="en-US" dirty="0">
              <a:solidFill>
                <a:schemeClr val="tx1"/>
              </a:solidFill>
            </a:endParaRPr>
          </a:p>
        </p:txBody>
      </p:sp>
      <p:sp>
        <p:nvSpPr>
          <p:cNvPr id="3" name="Slide Number Placeholder 2"/>
          <p:cNvSpPr>
            <a:spLocks noGrp="1"/>
          </p:cNvSpPr>
          <p:nvPr>
            <p:ph type="sldNum" sz="quarter" idx="12"/>
          </p:nvPr>
        </p:nvSpPr>
        <p:spPr>
          <a:xfrm>
            <a:off x="4702019" y="6183630"/>
            <a:ext cx="2743200" cy="365125"/>
          </a:xfrm>
        </p:spPr>
        <p:txBody>
          <a:bodyPr/>
          <a:lstStyle/>
          <a:p>
            <a:pPr algn="ctr">
              <a:defRPr/>
            </a:pPr>
            <a:r>
              <a:rPr lang="en-US" dirty="0">
                <a:solidFill>
                  <a:srgbClr val="000000">
                    <a:tint val="75000"/>
                  </a:srgbClr>
                </a:solidFill>
              </a:rPr>
              <a:t>Slide </a:t>
            </a:r>
            <a:fld id="{24BFE6D4-27A9-4AE4-9EAE-AF75F97B179B}" type="slidenum">
              <a:rPr lang="en-US" smtClean="0">
                <a:solidFill>
                  <a:srgbClr val="000000">
                    <a:tint val="75000"/>
                  </a:srgbClr>
                </a:solidFill>
              </a:rPr>
              <a:pPr algn="ctr">
                <a:defRPr/>
              </a:pPr>
              <a:t>1</a:t>
            </a:fld>
            <a:r>
              <a:rPr lang="en-US" dirty="0">
                <a:solidFill>
                  <a:srgbClr val="000000">
                    <a:tint val="75000"/>
                  </a:srgbClr>
                </a:solidFill>
              </a:rPr>
              <a:t> of 24</a:t>
            </a:r>
          </a:p>
        </p:txBody>
      </p:sp>
      <p:sp>
        <p:nvSpPr>
          <p:cNvPr id="7" name="TextBox 6">
            <a:extLst>
              <a:ext uri="{FF2B5EF4-FFF2-40B4-BE49-F238E27FC236}">
                <a16:creationId xmlns:a16="http://schemas.microsoft.com/office/drawing/2014/main" id="{2E8A64E1-1608-4D24-8E4A-BEA07A71E0BA}"/>
              </a:ext>
            </a:extLst>
          </p:cNvPr>
          <p:cNvSpPr txBox="1"/>
          <p:nvPr/>
        </p:nvSpPr>
        <p:spPr>
          <a:xfrm>
            <a:off x="7063740" y="5351106"/>
            <a:ext cx="4724879" cy="1169551"/>
          </a:xfrm>
          <a:prstGeom prst="rect">
            <a:avLst/>
          </a:prstGeom>
          <a:noFill/>
        </p:spPr>
        <p:txBody>
          <a:bodyPr wrap="square" rtlCol="0">
            <a:spAutoFit/>
          </a:bodyPr>
          <a:lstStyle/>
          <a:p>
            <a:r>
              <a:rPr lang="en-US" sz="1400" dirty="0"/>
              <a:t>This presentation is released to inform interested parties of ongoing research and to encourage discussion of work in progress. Any views expressed on statistical, technical, or operational issues are those of the author and not necessarily those of the U.S. Census Bureau.</a:t>
            </a:r>
          </a:p>
        </p:txBody>
      </p:sp>
      <p:sp>
        <p:nvSpPr>
          <p:cNvPr id="8" name="Rectangle 7">
            <a:extLst>
              <a:ext uri="{FF2B5EF4-FFF2-40B4-BE49-F238E27FC236}">
                <a16:creationId xmlns:a16="http://schemas.microsoft.com/office/drawing/2014/main" id="{9553808D-7C13-44B7-AB2E-9608EECFAB1F}"/>
              </a:ext>
            </a:extLst>
          </p:cNvPr>
          <p:cNvSpPr/>
          <p:nvPr/>
        </p:nvSpPr>
        <p:spPr>
          <a:xfrm>
            <a:off x="6988019" y="5257800"/>
            <a:ext cx="4800600" cy="130724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5CEA1DA-49D0-4126-B22F-D127BAC69A11}"/>
              </a:ext>
            </a:extLst>
          </p:cNvPr>
          <p:cNvSpPr/>
          <p:nvPr/>
        </p:nvSpPr>
        <p:spPr>
          <a:xfrm>
            <a:off x="1817511" y="5813778"/>
            <a:ext cx="2743200" cy="8805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3017491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9902"/>
            <a:ext cx="12191999" cy="1385131"/>
          </a:xfrm>
        </p:spPr>
        <p:txBody>
          <a:bodyPr>
            <a:noAutofit/>
          </a:bodyPr>
          <a:lstStyle/>
          <a:p>
            <a:r>
              <a:rPr lang="en-US" dirty="0"/>
              <a:t>Findings from </a:t>
            </a:r>
            <a:br>
              <a:rPr lang="en-US" dirty="0"/>
            </a:br>
            <a:r>
              <a:rPr lang="en-US" dirty="0"/>
              <a:t>Data Re-Identification Attacks</a:t>
            </a:r>
          </a:p>
        </p:txBody>
      </p:sp>
      <p:sp>
        <p:nvSpPr>
          <p:cNvPr id="3" name="Content Placeholder 2"/>
          <p:cNvSpPr>
            <a:spLocks noGrp="1"/>
          </p:cNvSpPr>
          <p:nvPr>
            <p:ph idx="1"/>
          </p:nvPr>
        </p:nvSpPr>
        <p:spPr>
          <a:xfrm>
            <a:off x="740227" y="1766657"/>
            <a:ext cx="10188185" cy="4243526"/>
          </a:xfrm>
        </p:spPr>
        <p:txBody>
          <a:bodyPr>
            <a:normAutofit lnSpcReduction="10000"/>
          </a:bodyPr>
          <a:lstStyle/>
          <a:p>
            <a:r>
              <a:rPr lang="en-US" b="0" i="0" dirty="0">
                <a:solidFill>
                  <a:srgbClr val="222222"/>
                </a:solidFill>
                <a:effectLst/>
                <a:latin typeface="-apple-system"/>
              </a:rPr>
              <a:t>Rocher, L., </a:t>
            </a:r>
            <a:r>
              <a:rPr lang="en-US" b="0" i="0" dirty="0" err="1">
                <a:solidFill>
                  <a:srgbClr val="222222"/>
                </a:solidFill>
                <a:effectLst/>
                <a:latin typeface="-apple-system"/>
              </a:rPr>
              <a:t>Hendrickx</a:t>
            </a:r>
            <a:r>
              <a:rPr lang="en-US" b="0" i="0" dirty="0">
                <a:solidFill>
                  <a:srgbClr val="222222"/>
                </a:solidFill>
                <a:effectLst/>
                <a:latin typeface="-apple-system"/>
              </a:rPr>
              <a:t>, J.M. &amp; de </a:t>
            </a:r>
            <a:r>
              <a:rPr lang="en-US" b="0" i="0" dirty="0" err="1">
                <a:solidFill>
                  <a:srgbClr val="222222"/>
                </a:solidFill>
                <a:effectLst/>
                <a:latin typeface="-apple-system"/>
              </a:rPr>
              <a:t>Montjoye</a:t>
            </a:r>
            <a:r>
              <a:rPr lang="en-US" b="0" i="0" dirty="0">
                <a:solidFill>
                  <a:srgbClr val="222222"/>
                </a:solidFill>
                <a:effectLst/>
                <a:latin typeface="-apple-system"/>
              </a:rPr>
              <a:t>, Y.A. Estimating the success of re-identifications in incomplete datasets using generative models. </a:t>
            </a:r>
            <a:r>
              <a:rPr lang="en-US" b="0" i="1" dirty="0">
                <a:solidFill>
                  <a:srgbClr val="222222"/>
                </a:solidFill>
                <a:effectLst/>
                <a:latin typeface="-apple-system"/>
              </a:rPr>
              <a:t>Nature Communications</a:t>
            </a:r>
            <a:r>
              <a:rPr lang="en-US" b="0" i="0" dirty="0">
                <a:solidFill>
                  <a:srgbClr val="222222"/>
                </a:solidFill>
                <a:effectLst/>
                <a:latin typeface="-apple-system"/>
              </a:rPr>
              <a:t> </a:t>
            </a:r>
            <a:r>
              <a:rPr lang="en-US" b="1" i="0" dirty="0">
                <a:solidFill>
                  <a:srgbClr val="222222"/>
                </a:solidFill>
                <a:effectLst/>
                <a:latin typeface="-apple-system"/>
              </a:rPr>
              <a:t>10, </a:t>
            </a:r>
            <a:r>
              <a:rPr lang="en-US" b="0" i="0" dirty="0">
                <a:solidFill>
                  <a:srgbClr val="222222"/>
                </a:solidFill>
                <a:effectLst/>
                <a:latin typeface="-apple-system"/>
              </a:rPr>
              <a:t>3069 (2019).</a:t>
            </a:r>
          </a:p>
          <a:p>
            <a:pPr lvl="1"/>
            <a:r>
              <a:rPr lang="en-US" dirty="0">
                <a:solidFill>
                  <a:srgbClr val="222222"/>
                </a:solidFill>
                <a:latin typeface="-apple-system"/>
              </a:rPr>
              <a:t>Assertion: “…[W]</a:t>
            </a:r>
            <a:r>
              <a:rPr lang="en-US" b="0" i="0" dirty="0">
                <a:solidFill>
                  <a:srgbClr val="222222"/>
                </a:solidFill>
                <a:effectLst/>
                <a:latin typeface="Harding"/>
              </a:rPr>
              <a:t>e find that 99.98% of Americans would be correctly re-identified in any dataset using 15 demographic attributes.”</a:t>
            </a:r>
          </a:p>
          <a:p>
            <a:r>
              <a:rPr lang="en-US" dirty="0">
                <a:solidFill>
                  <a:srgbClr val="222222"/>
                </a:solidFill>
                <a:latin typeface="Harding"/>
              </a:rPr>
              <a:t>Hayley </a:t>
            </a:r>
            <a:r>
              <a:rPr lang="en-US" dirty="0" err="1">
                <a:solidFill>
                  <a:srgbClr val="222222"/>
                </a:solidFill>
                <a:latin typeface="Harding"/>
              </a:rPr>
              <a:t>Tsukayama</a:t>
            </a:r>
            <a:r>
              <a:rPr lang="en-US" dirty="0">
                <a:solidFill>
                  <a:srgbClr val="222222"/>
                </a:solidFill>
                <a:latin typeface="Harding"/>
              </a:rPr>
              <a:t>, Electronic Frontier Foundation, as quoted in an article in the Washington Post dated September 26, 2021.</a:t>
            </a:r>
          </a:p>
          <a:p>
            <a:pPr lvl="1"/>
            <a:r>
              <a:rPr lang="en-US" dirty="0">
                <a:solidFill>
                  <a:srgbClr val="222222"/>
                </a:solidFill>
                <a:latin typeface="Harding"/>
              </a:rPr>
              <a:t>Assertion: “…de-identified personal data is an oxymoron.”</a:t>
            </a:r>
          </a:p>
          <a:p>
            <a:r>
              <a:rPr lang="en-US" dirty="0">
                <a:solidFill>
                  <a:srgbClr val="222222"/>
                </a:solidFill>
                <a:latin typeface="Harding"/>
              </a:rPr>
              <a:t>Response: All information products from Census Bureau surveys are released with privacy protections beyond the removal of immediate identifiers.</a:t>
            </a:r>
          </a:p>
          <a:p>
            <a:pPr marL="0" indent="0">
              <a:buNone/>
            </a:pPr>
            <a:endParaRPr lang="en-US" dirty="0"/>
          </a:p>
        </p:txBody>
      </p:sp>
      <p:sp>
        <p:nvSpPr>
          <p:cNvPr id="4" name="Slide Number Placeholder 3"/>
          <p:cNvSpPr>
            <a:spLocks noGrp="1"/>
          </p:cNvSpPr>
          <p:nvPr>
            <p:ph type="sldNum" sz="quarter" idx="12"/>
          </p:nvPr>
        </p:nvSpPr>
        <p:spPr>
          <a:xfrm>
            <a:off x="4626428" y="6203950"/>
            <a:ext cx="2743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tint val="75000"/>
                  </a:srgbClr>
                </a:solidFill>
                <a:effectLst/>
                <a:uLnTx/>
                <a:uFillTx/>
                <a:latin typeface="Calibri" panose="020F0502020204030204"/>
                <a:ea typeface="+mn-ea"/>
                <a:cs typeface="+mn-cs"/>
              </a:rPr>
              <a:t>Slide </a:t>
            </a:r>
            <a:fld id="{24BFE6D4-27A9-4AE4-9EAE-AF75F97B179B}" type="slidenum">
              <a:rPr kumimoji="0" lang="en-US" sz="1200" b="1" i="0" u="none" strike="noStrike" kern="1200" cap="none" spc="0" normalizeH="0" baseline="0" noProof="0" smtClean="0">
                <a:ln>
                  <a:noFill/>
                </a:ln>
                <a:solidFill>
                  <a:srgbClr val="000000">
                    <a:tint val="75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r>
              <a:rPr kumimoji="0" lang="en-US" sz="1200" b="1" i="0" u="none" strike="noStrike" kern="1200" cap="none" spc="0" normalizeH="0" baseline="0" noProof="0" dirty="0">
                <a:ln>
                  <a:noFill/>
                </a:ln>
                <a:solidFill>
                  <a:srgbClr val="000000">
                    <a:tint val="75000"/>
                  </a:srgbClr>
                </a:solidFill>
                <a:effectLst/>
                <a:uLnTx/>
                <a:uFillTx/>
                <a:latin typeface="Calibri" panose="020F0502020204030204"/>
                <a:ea typeface="+mn-ea"/>
                <a:cs typeface="+mn-cs"/>
              </a:rPr>
              <a:t> of 24</a:t>
            </a:r>
          </a:p>
        </p:txBody>
      </p:sp>
      <p:sp>
        <p:nvSpPr>
          <p:cNvPr id="5" name="Rectangle 4">
            <a:extLst>
              <a:ext uri="{FF2B5EF4-FFF2-40B4-BE49-F238E27FC236}">
                <a16:creationId xmlns:a16="http://schemas.microsoft.com/office/drawing/2014/main" id="{98CC3D7F-A770-41AA-8B47-441BDE0D800F}"/>
              </a:ext>
            </a:extLst>
          </p:cNvPr>
          <p:cNvSpPr/>
          <p:nvPr/>
        </p:nvSpPr>
        <p:spPr>
          <a:xfrm>
            <a:off x="1817511" y="5813778"/>
            <a:ext cx="2743200" cy="8805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1968719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892"/>
            <a:ext cx="12191999" cy="1385131"/>
          </a:xfrm>
        </p:spPr>
        <p:txBody>
          <a:bodyPr>
            <a:noAutofit/>
          </a:bodyPr>
          <a:lstStyle/>
          <a:p>
            <a:r>
              <a:rPr lang="en-US" dirty="0"/>
              <a:t>Findings from </a:t>
            </a:r>
            <a:br>
              <a:rPr lang="en-US" dirty="0"/>
            </a:br>
            <a:r>
              <a:rPr lang="en-US" dirty="0"/>
              <a:t>Database Reconstruction Attacks</a:t>
            </a:r>
          </a:p>
        </p:txBody>
      </p:sp>
      <p:sp>
        <p:nvSpPr>
          <p:cNvPr id="3" name="Content Placeholder 2"/>
          <p:cNvSpPr>
            <a:spLocks noGrp="1"/>
          </p:cNvSpPr>
          <p:nvPr>
            <p:ph idx="1"/>
          </p:nvPr>
        </p:nvSpPr>
        <p:spPr>
          <a:xfrm>
            <a:off x="99133" y="1422848"/>
            <a:ext cx="11993732" cy="4607510"/>
          </a:xfrm>
        </p:spPr>
        <p:txBody>
          <a:bodyPr>
            <a:normAutofit fontScale="92500" lnSpcReduction="10000"/>
          </a:bodyPr>
          <a:lstStyle/>
          <a:p>
            <a:r>
              <a:rPr lang="en-US" dirty="0">
                <a:solidFill>
                  <a:srgbClr val="222222"/>
                </a:solidFill>
                <a:latin typeface="Harding"/>
              </a:rPr>
              <a:t>State of Alabama v. United States Department of Commerce, Supplemental Declaration of John M. Abowd, April 13, 2021. </a:t>
            </a:r>
            <a:r>
              <a:rPr lang="en-US" dirty="0">
                <a:solidFill>
                  <a:srgbClr val="222222"/>
                </a:solidFill>
                <a:latin typeface="Harding"/>
                <a:hlinkClick r:id="rId3"/>
              </a:rPr>
              <a:t>https://www2.census.gov/about/policies/foia/records/alabama-vs-doc/abowd-supp-declaration.pdf</a:t>
            </a:r>
            <a:endParaRPr lang="en-US" dirty="0">
              <a:solidFill>
                <a:srgbClr val="222222"/>
              </a:solidFill>
              <a:latin typeface="Harding"/>
            </a:endParaRPr>
          </a:p>
          <a:p>
            <a:pPr lvl="1"/>
            <a:r>
              <a:rPr lang="en-US" dirty="0">
                <a:solidFill>
                  <a:srgbClr val="222222"/>
                </a:solidFill>
                <a:latin typeface="Harding"/>
              </a:rPr>
              <a:t>Finding #1: While only 1.12% of persons in large blocks (1,000+ persons) are unique on block, sex, and age, this percentage leaps to 95.06% for the smallest blocks (&lt; 10 persons). [Table 1, Page 17]</a:t>
            </a:r>
          </a:p>
          <a:p>
            <a:pPr lvl="1"/>
            <a:r>
              <a:rPr lang="en-US" dirty="0">
                <a:solidFill>
                  <a:srgbClr val="222222"/>
                </a:solidFill>
                <a:latin typeface="Harding"/>
              </a:rPr>
              <a:t>Finding #2: In a reconstruction-abetted re-identification attack on the 2010 Census using commercial data (combined assets of four suppliers, unduplicated), we confirmed our putative (suspected) reidentifications for the largest blocks at a rate of 20.93%. This rate jumps to 72.24% for the smallest blocks. [Table 2, Page 20]</a:t>
            </a:r>
          </a:p>
          <a:p>
            <a:pPr lvl="1"/>
            <a:r>
              <a:rPr lang="en-US" dirty="0">
                <a:solidFill>
                  <a:srgbClr val="222222"/>
                </a:solidFill>
                <a:latin typeface="Harding"/>
              </a:rPr>
              <a:t>Finding #3: When the source of the above attack is the 2010 Census Edited File instead of commercial data, the rates are 52.59% for the largest blocks and 96.98% for the smallest blocks.</a:t>
            </a:r>
          </a:p>
          <a:p>
            <a:r>
              <a:rPr lang="en-US" dirty="0">
                <a:solidFill>
                  <a:srgbClr val="222222"/>
                </a:solidFill>
                <a:latin typeface="Harding"/>
              </a:rPr>
              <a:t>Response: </a:t>
            </a:r>
            <a:r>
              <a:rPr lang="en-US" b="1" dirty="0">
                <a:solidFill>
                  <a:srgbClr val="222222"/>
                </a:solidFill>
                <a:latin typeface="Harding"/>
              </a:rPr>
              <a:t>All data providers </a:t>
            </a:r>
            <a:r>
              <a:rPr lang="en-US" dirty="0">
                <a:solidFill>
                  <a:srgbClr val="222222"/>
                </a:solidFill>
                <a:latin typeface="Harding"/>
              </a:rPr>
              <a:t>are challenged to responsibly disseminate information products.</a:t>
            </a:r>
            <a:endParaRPr lang="en-US" dirty="0"/>
          </a:p>
          <a:p>
            <a:pPr marL="0" indent="0">
              <a:buNone/>
            </a:pPr>
            <a:endParaRPr lang="en-US" dirty="0"/>
          </a:p>
        </p:txBody>
      </p:sp>
      <p:sp>
        <p:nvSpPr>
          <p:cNvPr id="4" name="Slide Number Placeholder 3"/>
          <p:cNvSpPr>
            <a:spLocks noGrp="1"/>
          </p:cNvSpPr>
          <p:nvPr>
            <p:ph type="sldNum" sz="quarter" idx="12"/>
          </p:nvPr>
        </p:nvSpPr>
        <p:spPr>
          <a:xfrm>
            <a:off x="4626428" y="6203950"/>
            <a:ext cx="2743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tint val="75000"/>
                  </a:srgbClr>
                </a:solidFill>
                <a:effectLst/>
                <a:uLnTx/>
                <a:uFillTx/>
                <a:latin typeface="Calibri" panose="020F0502020204030204"/>
                <a:ea typeface="+mn-ea"/>
                <a:cs typeface="+mn-cs"/>
              </a:rPr>
              <a:t>Slide </a:t>
            </a:r>
            <a:fld id="{24BFE6D4-27A9-4AE4-9EAE-AF75F97B179B}" type="slidenum">
              <a:rPr kumimoji="0" lang="en-US" sz="1200" b="1" i="0" u="none" strike="noStrike" kern="1200" cap="none" spc="0" normalizeH="0" baseline="0" noProof="0" smtClean="0">
                <a:ln>
                  <a:noFill/>
                </a:ln>
                <a:solidFill>
                  <a:srgbClr val="000000">
                    <a:tint val="75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r>
              <a:rPr kumimoji="0" lang="en-US" sz="1200" b="1" i="0" u="none" strike="noStrike" kern="1200" cap="none" spc="0" normalizeH="0" baseline="0" noProof="0" dirty="0">
                <a:ln>
                  <a:noFill/>
                </a:ln>
                <a:solidFill>
                  <a:srgbClr val="000000">
                    <a:tint val="75000"/>
                  </a:srgbClr>
                </a:solidFill>
                <a:effectLst/>
                <a:uLnTx/>
                <a:uFillTx/>
                <a:latin typeface="Calibri" panose="020F0502020204030204"/>
                <a:ea typeface="+mn-ea"/>
                <a:cs typeface="+mn-cs"/>
              </a:rPr>
              <a:t> of 24</a:t>
            </a:r>
          </a:p>
        </p:txBody>
      </p:sp>
      <p:sp>
        <p:nvSpPr>
          <p:cNvPr id="5" name="Rectangle 4">
            <a:extLst>
              <a:ext uri="{FF2B5EF4-FFF2-40B4-BE49-F238E27FC236}">
                <a16:creationId xmlns:a16="http://schemas.microsoft.com/office/drawing/2014/main" id="{98CC3D7F-A770-41AA-8B47-441BDE0D800F}"/>
              </a:ext>
            </a:extLst>
          </p:cNvPr>
          <p:cNvSpPr/>
          <p:nvPr/>
        </p:nvSpPr>
        <p:spPr>
          <a:xfrm>
            <a:off x="1817511" y="6010183"/>
            <a:ext cx="2743200" cy="684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1361174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EC08A-3F55-44E4-BDC6-A10EFBF13FE3}"/>
              </a:ext>
            </a:extLst>
          </p:cNvPr>
          <p:cNvSpPr>
            <a:spLocks noGrp="1"/>
          </p:cNvSpPr>
          <p:nvPr>
            <p:ph type="title"/>
          </p:nvPr>
        </p:nvSpPr>
        <p:spPr>
          <a:xfrm>
            <a:off x="276447" y="413343"/>
            <a:ext cx="11461897" cy="1124124"/>
          </a:xfrm>
        </p:spPr>
        <p:txBody>
          <a:bodyPr>
            <a:noAutofit/>
          </a:bodyPr>
          <a:lstStyle/>
          <a:p>
            <a:pPr algn="ctr"/>
            <a:r>
              <a:rPr lang="en-US" dirty="0"/>
              <a:t>Strengths: Legacy Disclosure Methods that Protect Census Bureau Surveys</a:t>
            </a:r>
          </a:p>
        </p:txBody>
      </p:sp>
      <p:sp>
        <p:nvSpPr>
          <p:cNvPr id="3" name="Content Placeholder 2">
            <a:extLst>
              <a:ext uri="{FF2B5EF4-FFF2-40B4-BE49-F238E27FC236}">
                <a16:creationId xmlns:a16="http://schemas.microsoft.com/office/drawing/2014/main" id="{B9E150E4-12AB-4AFA-9B6E-466BD8B5A6E7}"/>
              </a:ext>
            </a:extLst>
          </p:cNvPr>
          <p:cNvSpPr>
            <a:spLocks noGrp="1"/>
          </p:cNvSpPr>
          <p:nvPr>
            <p:ph idx="1"/>
          </p:nvPr>
        </p:nvSpPr>
        <p:spPr>
          <a:xfrm>
            <a:off x="838200" y="1824464"/>
            <a:ext cx="10515600" cy="4958076"/>
          </a:xfrm>
        </p:spPr>
        <p:txBody>
          <a:bodyPr>
            <a:normAutofit fontScale="92500" lnSpcReduction="10000"/>
          </a:bodyPr>
          <a:lstStyle/>
          <a:p>
            <a:r>
              <a:rPr lang="en-US" dirty="0"/>
              <a:t>A sampling of legacy methods:</a:t>
            </a:r>
          </a:p>
          <a:p>
            <a:pPr lvl="1"/>
            <a:r>
              <a:rPr lang="en-US" dirty="0"/>
              <a:t>Cell Size, Geographic Population, and Economic Data Thresholds</a:t>
            </a:r>
          </a:p>
          <a:p>
            <a:pPr lvl="1">
              <a:spcBef>
                <a:spcPts val="0"/>
              </a:spcBef>
            </a:pPr>
            <a:r>
              <a:rPr lang="en-US" dirty="0"/>
              <a:t>Controlling for Implicit Samples (“slivers” in data)</a:t>
            </a:r>
          </a:p>
          <a:p>
            <a:pPr lvl="1">
              <a:spcBef>
                <a:spcPts val="0"/>
              </a:spcBef>
            </a:pPr>
            <a:r>
              <a:rPr lang="en-US" dirty="0"/>
              <a:t>Cell Suppression</a:t>
            </a:r>
          </a:p>
          <a:p>
            <a:pPr lvl="1">
              <a:spcBef>
                <a:spcPts val="0"/>
              </a:spcBef>
            </a:pPr>
            <a:r>
              <a:rPr lang="en-US" dirty="0"/>
              <a:t>Collapsing and Recoding</a:t>
            </a:r>
          </a:p>
          <a:p>
            <a:pPr lvl="1">
              <a:spcBef>
                <a:spcPts val="0"/>
              </a:spcBef>
            </a:pPr>
            <a:r>
              <a:rPr lang="en-US" dirty="0"/>
              <a:t>Rounding</a:t>
            </a:r>
          </a:p>
          <a:p>
            <a:pPr lvl="1">
              <a:spcBef>
                <a:spcPts val="0"/>
              </a:spcBef>
            </a:pPr>
            <a:r>
              <a:rPr lang="en-US" dirty="0"/>
              <a:t>Top- and bottom-coding</a:t>
            </a:r>
          </a:p>
          <a:p>
            <a:pPr lvl="1">
              <a:spcBef>
                <a:spcPts val="0"/>
              </a:spcBef>
            </a:pPr>
            <a:r>
              <a:rPr lang="en-US" dirty="0"/>
              <a:t>Data swapping</a:t>
            </a:r>
          </a:p>
          <a:p>
            <a:pPr lvl="1">
              <a:spcBef>
                <a:spcPts val="0"/>
              </a:spcBef>
            </a:pPr>
            <a:r>
              <a:rPr lang="en-US" dirty="0"/>
              <a:t>Data synthesis</a:t>
            </a:r>
          </a:p>
          <a:p>
            <a:pPr lvl="1">
              <a:spcBef>
                <a:spcPts val="0"/>
              </a:spcBef>
            </a:pPr>
            <a:r>
              <a:rPr lang="en-US" dirty="0"/>
              <a:t>Noise injection</a:t>
            </a:r>
          </a:p>
          <a:p>
            <a:pPr>
              <a:spcBef>
                <a:spcPts val="0"/>
              </a:spcBef>
            </a:pPr>
            <a:r>
              <a:rPr lang="en-US" dirty="0"/>
              <a:t>Individually and together, these methods protect against specific types of attackers, but they do not formally manage that risk. </a:t>
            </a:r>
          </a:p>
          <a:p>
            <a:pPr lvl="1">
              <a:spcBef>
                <a:spcPts val="0"/>
              </a:spcBef>
            </a:pPr>
            <a:r>
              <a:rPr lang="en-US" dirty="0"/>
              <a:t>“Formal” emphasizes mathematical proofs that hold in very general settings.</a:t>
            </a:r>
          </a:p>
          <a:p>
            <a:pPr lvl="1"/>
            <a:endParaRPr lang="en-US" dirty="0"/>
          </a:p>
          <a:p>
            <a:pPr marL="0" indent="0">
              <a:buNone/>
            </a:pPr>
            <a:r>
              <a:rPr lang="en-US" dirty="0"/>
              <a:t> </a:t>
            </a:r>
          </a:p>
          <a:p>
            <a:endParaRPr lang="en-US" dirty="0"/>
          </a:p>
        </p:txBody>
      </p:sp>
      <p:sp>
        <p:nvSpPr>
          <p:cNvPr id="6" name="Slide Number Placeholder 5"/>
          <p:cNvSpPr>
            <a:spLocks noGrp="1"/>
          </p:cNvSpPr>
          <p:nvPr>
            <p:ph type="sldNum" sz="quarter" idx="12"/>
          </p:nvPr>
        </p:nvSpPr>
        <p:spPr>
          <a:xfrm>
            <a:off x="4724400" y="5962663"/>
            <a:ext cx="2743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tint val="75000"/>
                  </a:srgbClr>
                </a:solidFill>
                <a:effectLst/>
                <a:uLnTx/>
                <a:uFillTx/>
                <a:latin typeface="Calibri" panose="020F0502020204030204"/>
                <a:ea typeface="+mn-ea"/>
                <a:cs typeface="+mn-cs"/>
              </a:rPr>
              <a:t>Slide </a:t>
            </a:r>
            <a:fld id="{24BFE6D4-27A9-4AE4-9EAE-AF75F97B179B}" type="slidenum">
              <a:rPr kumimoji="0" lang="en-US" sz="1200" b="1" i="0" u="none" strike="noStrike" kern="1200" cap="none" spc="0" normalizeH="0" baseline="0" noProof="0" smtClean="0">
                <a:ln>
                  <a:noFill/>
                </a:ln>
                <a:solidFill>
                  <a:srgbClr val="000000">
                    <a:tint val="75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r>
              <a:rPr kumimoji="0" lang="en-US" sz="1200" b="1" i="0" u="none" strike="noStrike" kern="1200" cap="none" spc="0" normalizeH="0" baseline="0" noProof="0" dirty="0">
                <a:ln>
                  <a:noFill/>
                </a:ln>
                <a:solidFill>
                  <a:srgbClr val="000000">
                    <a:tint val="75000"/>
                  </a:srgbClr>
                </a:solidFill>
                <a:effectLst/>
                <a:uLnTx/>
                <a:uFillTx/>
                <a:latin typeface="Calibri" panose="020F0502020204030204"/>
                <a:ea typeface="+mn-ea"/>
                <a:cs typeface="+mn-cs"/>
              </a:rPr>
              <a:t> of 24</a:t>
            </a:r>
          </a:p>
        </p:txBody>
      </p:sp>
      <p:sp>
        <p:nvSpPr>
          <p:cNvPr id="5" name="Rectangle 4">
            <a:extLst>
              <a:ext uri="{FF2B5EF4-FFF2-40B4-BE49-F238E27FC236}">
                <a16:creationId xmlns:a16="http://schemas.microsoft.com/office/drawing/2014/main" id="{B89C8F3E-997A-46D1-817B-8A5727DA2DA9}"/>
              </a:ext>
            </a:extLst>
          </p:cNvPr>
          <p:cNvSpPr/>
          <p:nvPr/>
        </p:nvSpPr>
        <p:spPr>
          <a:xfrm>
            <a:off x="1817511" y="5813778"/>
            <a:ext cx="2743200" cy="8805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2473150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EC08A-3F55-44E4-BDC6-A10EFBF13FE3}"/>
              </a:ext>
            </a:extLst>
          </p:cNvPr>
          <p:cNvSpPr>
            <a:spLocks noGrp="1"/>
          </p:cNvSpPr>
          <p:nvPr>
            <p:ph type="title"/>
          </p:nvPr>
        </p:nvSpPr>
        <p:spPr>
          <a:xfrm>
            <a:off x="276447" y="413343"/>
            <a:ext cx="11461897" cy="1124124"/>
          </a:xfrm>
        </p:spPr>
        <p:txBody>
          <a:bodyPr>
            <a:noAutofit/>
          </a:bodyPr>
          <a:lstStyle/>
          <a:p>
            <a:pPr algn="ctr"/>
            <a:r>
              <a:rPr lang="en-US" dirty="0"/>
              <a:t>Weaknesses and Opportunities (Recap)</a:t>
            </a:r>
          </a:p>
        </p:txBody>
      </p:sp>
      <p:sp>
        <p:nvSpPr>
          <p:cNvPr id="3" name="Content Placeholder 2">
            <a:extLst>
              <a:ext uri="{FF2B5EF4-FFF2-40B4-BE49-F238E27FC236}">
                <a16:creationId xmlns:a16="http://schemas.microsoft.com/office/drawing/2014/main" id="{B9E150E4-12AB-4AFA-9B6E-466BD8B5A6E7}"/>
              </a:ext>
            </a:extLst>
          </p:cNvPr>
          <p:cNvSpPr>
            <a:spLocks noGrp="1"/>
          </p:cNvSpPr>
          <p:nvPr>
            <p:ph idx="1"/>
          </p:nvPr>
        </p:nvSpPr>
        <p:spPr>
          <a:xfrm>
            <a:off x="838200" y="1486581"/>
            <a:ext cx="10515600" cy="4958076"/>
          </a:xfrm>
        </p:spPr>
        <p:txBody>
          <a:bodyPr>
            <a:normAutofit lnSpcReduction="10000"/>
          </a:bodyPr>
          <a:lstStyle/>
          <a:p>
            <a:r>
              <a:rPr lang="en-US" dirty="0"/>
              <a:t>Weaknesses, as restated from before:</a:t>
            </a:r>
          </a:p>
          <a:p>
            <a:pPr lvl="1"/>
            <a:r>
              <a:rPr lang="en-US" dirty="0"/>
              <a:t>Legacy methods do not quantify disclosure risk. </a:t>
            </a:r>
          </a:p>
          <a:p>
            <a:pPr lvl="1"/>
            <a:r>
              <a:rPr lang="en-US" dirty="0"/>
              <a:t>Legacy methods tend to make very strong assumptions about attackers or are ambiguous about the assumptions they've made.</a:t>
            </a:r>
          </a:p>
          <a:p>
            <a:r>
              <a:rPr lang="en-US" dirty="0"/>
              <a:t>Opportunities, restated from before:</a:t>
            </a:r>
          </a:p>
          <a:p>
            <a:pPr lvl="1"/>
            <a:r>
              <a:rPr lang="en-US" dirty="0"/>
              <a:t>Formal privacy offers mathematically provable guarantees that quantify disclosure risk. </a:t>
            </a:r>
          </a:p>
          <a:p>
            <a:pPr lvl="1"/>
            <a:r>
              <a:rPr lang="en-US" dirty="0"/>
              <a:t>Formal privacy allows us to disseminate results with the granularity that our stakeholders seek. </a:t>
            </a:r>
          </a:p>
          <a:p>
            <a:pPr lvl="1"/>
            <a:r>
              <a:rPr lang="en-US" dirty="0"/>
              <a:t>Formal privacy also allows analysts to account for disclosure protection in their data analysis and inference.</a:t>
            </a:r>
          </a:p>
          <a:p>
            <a:pPr lvl="1"/>
            <a:endParaRPr lang="en-US" dirty="0"/>
          </a:p>
          <a:p>
            <a:pPr marL="0" indent="0">
              <a:buNone/>
            </a:pPr>
            <a:r>
              <a:rPr lang="en-US" dirty="0"/>
              <a:t> </a:t>
            </a:r>
          </a:p>
          <a:p>
            <a:endParaRPr lang="en-US" dirty="0"/>
          </a:p>
        </p:txBody>
      </p:sp>
      <p:sp>
        <p:nvSpPr>
          <p:cNvPr id="6" name="Slide Number Placeholder 5"/>
          <p:cNvSpPr>
            <a:spLocks noGrp="1"/>
          </p:cNvSpPr>
          <p:nvPr>
            <p:ph type="sldNum" sz="quarter" idx="12"/>
          </p:nvPr>
        </p:nvSpPr>
        <p:spPr>
          <a:xfrm>
            <a:off x="4724400" y="5962663"/>
            <a:ext cx="2743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tint val="75000"/>
                  </a:srgbClr>
                </a:solidFill>
                <a:effectLst/>
                <a:uLnTx/>
                <a:uFillTx/>
                <a:latin typeface="Calibri" panose="020F0502020204030204"/>
                <a:ea typeface="+mn-ea"/>
                <a:cs typeface="+mn-cs"/>
              </a:rPr>
              <a:t>Slide </a:t>
            </a:r>
            <a:fld id="{24BFE6D4-27A9-4AE4-9EAE-AF75F97B179B}" type="slidenum">
              <a:rPr kumimoji="0" lang="en-US" sz="1200" b="1" i="0" u="none" strike="noStrike" kern="1200" cap="none" spc="0" normalizeH="0" baseline="0" noProof="0" smtClean="0">
                <a:ln>
                  <a:noFill/>
                </a:ln>
                <a:solidFill>
                  <a:srgbClr val="000000">
                    <a:tint val="75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r>
              <a:rPr kumimoji="0" lang="en-US" sz="1200" b="1" i="0" u="none" strike="noStrike" kern="1200" cap="none" spc="0" normalizeH="0" baseline="0" noProof="0" dirty="0">
                <a:ln>
                  <a:noFill/>
                </a:ln>
                <a:solidFill>
                  <a:srgbClr val="000000">
                    <a:tint val="75000"/>
                  </a:srgbClr>
                </a:solidFill>
                <a:effectLst/>
                <a:uLnTx/>
                <a:uFillTx/>
                <a:latin typeface="Calibri" panose="020F0502020204030204"/>
                <a:ea typeface="+mn-ea"/>
                <a:cs typeface="+mn-cs"/>
              </a:rPr>
              <a:t> of 24</a:t>
            </a:r>
          </a:p>
        </p:txBody>
      </p:sp>
      <p:sp>
        <p:nvSpPr>
          <p:cNvPr id="5" name="Rectangle 4">
            <a:extLst>
              <a:ext uri="{FF2B5EF4-FFF2-40B4-BE49-F238E27FC236}">
                <a16:creationId xmlns:a16="http://schemas.microsoft.com/office/drawing/2014/main" id="{FA47C596-9F73-4BD8-B2B8-735395AEC20E}"/>
              </a:ext>
            </a:extLst>
          </p:cNvPr>
          <p:cNvSpPr/>
          <p:nvPr/>
        </p:nvSpPr>
        <p:spPr>
          <a:xfrm>
            <a:off x="1817511" y="5813778"/>
            <a:ext cx="2743200" cy="8805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3215786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EC08A-3F55-44E4-BDC6-A10EFBF13FE3}"/>
              </a:ext>
            </a:extLst>
          </p:cNvPr>
          <p:cNvSpPr>
            <a:spLocks noGrp="1"/>
          </p:cNvSpPr>
          <p:nvPr>
            <p:ph type="title"/>
          </p:nvPr>
        </p:nvSpPr>
        <p:spPr>
          <a:xfrm>
            <a:off x="922020" y="379089"/>
            <a:ext cx="10515600" cy="637563"/>
          </a:xfrm>
        </p:spPr>
        <p:txBody>
          <a:bodyPr>
            <a:noAutofit/>
          </a:bodyPr>
          <a:lstStyle/>
          <a:p>
            <a:pPr algn="ctr"/>
            <a:r>
              <a:rPr lang="en-US" dirty="0"/>
              <a:t>Legacy Noise Injection (Slide 1 of 2)</a:t>
            </a:r>
          </a:p>
        </p:txBody>
      </p:sp>
      <p:sp>
        <p:nvSpPr>
          <p:cNvPr id="3" name="Content Placeholder 2">
            <a:extLst>
              <a:ext uri="{FF2B5EF4-FFF2-40B4-BE49-F238E27FC236}">
                <a16:creationId xmlns:a16="http://schemas.microsoft.com/office/drawing/2014/main" id="{B9E150E4-12AB-4AFA-9B6E-466BD8B5A6E7}"/>
              </a:ext>
            </a:extLst>
          </p:cNvPr>
          <p:cNvSpPr>
            <a:spLocks noGrp="1"/>
          </p:cNvSpPr>
          <p:nvPr>
            <p:ph idx="1"/>
          </p:nvPr>
        </p:nvSpPr>
        <p:spPr>
          <a:xfrm>
            <a:off x="838200" y="1152683"/>
            <a:ext cx="10683240" cy="4838542"/>
          </a:xfrm>
        </p:spPr>
        <p:txBody>
          <a:bodyPr>
            <a:normAutofit/>
          </a:bodyPr>
          <a:lstStyle/>
          <a:p>
            <a:r>
              <a:rPr lang="en-US" dirty="0"/>
              <a:t>Legacy noise injection has been used to hide very unusual characteristics of a person or household at a given point in time that is not caught by population or establishment threshold rules. </a:t>
            </a:r>
          </a:p>
          <a:p>
            <a:r>
              <a:rPr lang="en-US" dirty="0"/>
              <a:t>Consider a married couple where each person is over 90 years old, a person who gave birth to 7 children at one time, or a person who is a practicing physician at the age of 15. All are very unusual circumstances that would probably be in the news. Targeted individuals may have their ages randomly perturbed within pre-specified cutoffs.</a:t>
            </a:r>
          </a:p>
          <a:p>
            <a:endParaRPr lang="en-US" dirty="0"/>
          </a:p>
          <a:p>
            <a:endParaRPr lang="en-US" dirty="0"/>
          </a:p>
          <a:p>
            <a:pPr marL="0" indent="0">
              <a:buNone/>
            </a:pPr>
            <a:endParaRPr lang="en-US" dirty="0"/>
          </a:p>
        </p:txBody>
      </p:sp>
      <p:sp>
        <p:nvSpPr>
          <p:cNvPr id="5" name="Slide Number Placeholder 3"/>
          <p:cNvSpPr txBox="1">
            <a:spLocks/>
          </p:cNvSpPr>
          <p:nvPr/>
        </p:nvSpPr>
        <p:spPr>
          <a:xfrm>
            <a:off x="4724399" y="599122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Slide </a:t>
            </a:r>
            <a:fld id="{03AE04C5-3085-4F64-BC65-54FE2DBF6EB1}" type="slidenum">
              <a:rPr lang="en-US" smtClean="0"/>
              <a:pPr algn="ctr"/>
              <a:t>14</a:t>
            </a:fld>
            <a:r>
              <a:rPr lang="en-US" dirty="0"/>
              <a:t> of 24</a:t>
            </a:r>
          </a:p>
        </p:txBody>
      </p:sp>
      <p:sp>
        <p:nvSpPr>
          <p:cNvPr id="6" name="Rectangle 5">
            <a:extLst>
              <a:ext uri="{FF2B5EF4-FFF2-40B4-BE49-F238E27FC236}">
                <a16:creationId xmlns:a16="http://schemas.microsoft.com/office/drawing/2014/main" id="{4C4A3B46-1F68-4BF2-A5F6-8550ACCDE8A7}"/>
              </a:ext>
            </a:extLst>
          </p:cNvPr>
          <p:cNvSpPr/>
          <p:nvPr/>
        </p:nvSpPr>
        <p:spPr>
          <a:xfrm>
            <a:off x="1817511" y="5813778"/>
            <a:ext cx="2743200" cy="8805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3507152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EC08A-3F55-44E4-BDC6-A10EFBF13FE3}"/>
              </a:ext>
            </a:extLst>
          </p:cNvPr>
          <p:cNvSpPr>
            <a:spLocks noGrp="1"/>
          </p:cNvSpPr>
          <p:nvPr>
            <p:ph type="title"/>
          </p:nvPr>
        </p:nvSpPr>
        <p:spPr>
          <a:xfrm>
            <a:off x="922020" y="379089"/>
            <a:ext cx="10515600" cy="637563"/>
          </a:xfrm>
        </p:spPr>
        <p:txBody>
          <a:bodyPr>
            <a:noAutofit/>
          </a:bodyPr>
          <a:lstStyle/>
          <a:p>
            <a:pPr algn="ctr"/>
            <a:r>
              <a:rPr lang="en-US" dirty="0"/>
              <a:t>Legacy Noise Injection (Slide 2 of 2)</a:t>
            </a:r>
          </a:p>
        </p:txBody>
      </p:sp>
      <p:sp>
        <p:nvSpPr>
          <p:cNvPr id="3" name="Content Placeholder 2">
            <a:extLst>
              <a:ext uri="{FF2B5EF4-FFF2-40B4-BE49-F238E27FC236}">
                <a16:creationId xmlns:a16="http://schemas.microsoft.com/office/drawing/2014/main" id="{B9E150E4-12AB-4AFA-9B6E-466BD8B5A6E7}"/>
              </a:ext>
            </a:extLst>
          </p:cNvPr>
          <p:cNvSpPr>
            <a:spLocks noGrp="1"/>
          </p:cNvSpPr>
          <p:nvPr>
            <p:ph idx="1"/>
          </p:nvPr>
        </p:nvSpPr>
        <p:spPr>
          <a:xfrm>
            <a:off x="838200" y="1152683"/>
            <a:ext cx="10683240" cy="4838542"/>
          </a:xfrm>
        </p:spPr>
        <p:txBody>
          <a:bodyPr>
            <a:normAutofit/>
          </a:bodyPr>
          <a:lstStyle/>
          <a:p>
            <a:r>
              <a:rPr lang="en-US" dirty="0"/>
              <a:t>Noise is also used in longitudinal files to hide a change in a personal or household circumstance that could be found in publicly available records, for example, a birth, death, marriage, or divorce which would be reflected in a longitudinal microdata file. </a:t>
            </a:r>
          </a:p>
          <a:p>
            <a:pPr lvl="1"/>
            <a:r>
              <a:rPr lang="en-US" dirty="0"/>
              <a:t>With multiple attacks with increased information obtained throughout the panel, the disclosure risk for any sampled individual grows.</a:t>
            </a:r>
          </a:p>
          <a:p>
            <a:r>
              <a:rPr lang="en-US" dirty="0"/>
              <a:t>EZS Noise Addition (Evans, </a:t>
            </a:r>
            <a:r>
              <a:rPr lang="en-US" dirty="0" err="1"/>
              <a:t>Zayatz</a:t>
            </a:r>
            <a:r>
              <a:rPr lang="en-US" dirty="0"/>
              <a:t>, </a:t>
            </a:r>
            <a:r>
              <a:rPr lang="en-US" dirty="0" err="1"/>
              <a:t>Slanta</a:t>
            </a:r>
            <a:r>
              <a:rPr lang="en-US" dirty="0"/>
              <a:t>) applies multiplicative noise to magnitude data, typically for economic information products, to avoid cell suppression in tables.</a:t>
            </a:r>
          </a:p>
          <a:p>
            <a:endParaRPr lang="en-US" dirty="0"/>
          </a:p>
          <a:p>
            <a:endParaRPr lang="en-US" dirty="0"/>
          </a:p>
          <a:p>
            <a:pPr marL="0" indent="0">
              <a:buNone/>
            </a:pPr>
            <a:endParaRPr lang="en-US" dirty="0"/>
          </a:p>
        </p:txBody>
      </p:sp>
      <p:sp>
        <p:nvSpPr>
          <p:cNvPr id="5" name="Slide Number Placeholder 3"/>
          <p:cNvSpPr txBox="1">
            <a:spLocks/>
          </p:cNvSpPr>
          <p:nvPr/>
        </p:nvSpPr>
        <p:spPr>
          <a:xfrm>
            <a:off x="4724399" y="599122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Slide </a:t>
            </a:r>
            <a:fld id="{03AE04C5-3085-4F64-BC65-54FE2DBF6EB1}" type="slidenum">
              <a:rPr lang="en-US" smtClean="0"/>
              <a:pPr algn="ctr"/>
              <a:t>15</a:t>
            </a:fld>
            <a:r>
              <a:rPr lang="en-US" dirty="0"/>
              <a:t> of 24</a:t>
            </a:r>
          </a:p>
        </p:txBody>
      </p:sp>
      <p:sp>
        <p:nvSpPr>
          <p:cNvPr id="6" name="Rectangle 5">
            <a:extLst>
              <a:ext uri="{FF2B5EF4-FFF2-40B4-BE49-F238E27FC236}">
                <a16:creationId xmlns:a16="http://schemas.microsoft.com/office/drawing/2014/main" id="{E4BF4066-48CC-47E8-9EBC-0B64C3E2F44E}"/>
              </a:ext>
            </a:extLst>
          </p:cNvPr>
          <p:cNvSpPr/>
          <p:nvPr/>
        </p:nvSpPr>
        <p:spPr>
          <a:xfrm>
            <a:off x="1817511" y="5813778"/>
            <a:ext cx="2743200" cy="8805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2108385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EC08A-3F55-44E4-BDC6-A10EFBF13FE3}"/>
              </a:ext>
            </a:extLst>
          </p:cNvPr>
          <p:cNvSpPr>
            <a:spLocks noGrp="1"/>
          </p:cNvSpPr>
          <p:nvPr>
            <p:ph type="title"/>
          </p:nvPr>
        </p:nvSpPr>
        <p:spPr>
          <a:xfrm>
            <a:off x="0" y="163689"/>
            <a:ext cx="12192000" cy="857243"/>
          </a:xfrm>
        </p:spPr>
        <p:txBody>
          <a:bodyPr>
            <a:noAutofit/>
          </a:bodyPr>
          <a:lstStyle/>
          <a:p>
            <a:r>
              <a:rPr lang="en-US" dirty="0"/>
              <a:t>Formal and Differential Privacy (Slide 1 of 2)</a:t>
            </a:r>
          </a:p>
        </p:txBody>
      </p:sp>
      <p:sp>
        <p:nvSpPr>
          <p:cNvPr id="3" name="Content Placeholder 2">
            <a:extLst>
              <a:ext uri="{FF2B5EF4-FFF2-40B4-BE49-F238E27FC236}">
                <a16:creationId xmlns:a16="http://schemas.microsoft.com/office/drawing/2014/main" id="{B9E150E4-12AB-4AFA-9B6E-466BD8B5A6E7}"/>
              </a:ext>
            </a:extLst>
          </p:cNvPr>
          <p:cNvSpPr>
            <a:spLocks noGrp="1"/>
          </p:cNvSpPr>
          <p:nvPr>
            <p:ph idx="1"/>
          </p:nvPr>
        </p:nvSpPr>
        <p:spPr>
          <a:xfrm>
            <a:off x="497150" y="1152683"/>
            <a:ext cx="11694850" cy="4838542"/>
          </a:xfrm>
        </p:spPr>
        <p:txBody>
          <a:bodyPr>
            <a:normAutofit fontScale="92500" lnSpcReduction="10000"/>
          </a:bodyPr>
          <a:lstStyle/>
          <a:p>
            <a:r>
              <a:rPr lang="en-US" dirty="0"/>
              <a:t>Formal privacy requires a framework for developing a mathematical definition of privacy. Examples are Differential Privacy (DP), Pufferfish, and Blowfish.</a:t>
            </a:r>
          </a:p>
          <a:p>
            <a:pPr lvl="1"/>
            <a:r>
              <a:rPr lang="en-US" dirty="0" err="1"/>
              <a:t>Dwork</a:t>
            </a:r>
            <a:r>
              <a:rPr lang="en-US" dirty="0"/>
              <a:t>, Cynthia, Frank McSherry, </a:t>
            </a:r>
            <a:r>
              <a:rPr lang="en-US" dirty="0" err="1"/>
              <a:t>Kobbi</a:t>
            </a:r>
            <a:r>
              <a:rPr lang="en-US" dirty="0"/>
              <a:t> Nissim, and Adam Smith, “Calibrating Noise to Sensitivity in Private Data Analysis”, Conference of the Theory of Cryptography (2006).</a:t>
            </a:r>
          </a:p>
          <a:p>
            <a:pPr lvl="1"/>
            <a:r>
              <a:rPr lang="en-US" dirty="0" err="1"/>
              <a:t>Kifer</a:t>
            </a:r>
            <a:r>
              <a:rPr lang="en-US" dirty="0"/>
              <a:t>, Daniel and Ashwin </a:t>
            </a:r>
            <a:r>
              <a:rPr lang="en-US" dirty="0" err="1"/>
              <a:t>Machanavajjhala</a:t>
            </a:r>
            <a:r>
              <a:rPr lang="en-US" dirty="0"/>
              <a:t>, “Pufferfish: A Framework for Mathematical Privacy Definitions”, ACM Transactions on Database Systems,, 1. (2014).</a:t>
            </a:r>
          </a:p>
          <a:p>
            <a:pPr lvl="1"/>
            <a:r>
              <a:rPr lang="en-US" dirty="0"/>
              <a:t>He, Xi, Ashwin </a:t>
            </a:r>
            <a:r>
              <a:rPr lang="en-US" dirty="0" err="1"/>
              <a:t>Machanavajjhala</a:t>
            </a:r>
            <a:r>
              <a:rPr lang="en-US" dirty="0"/>
              <a:t>, and Bolin Ding, “Blowfish Policy: Tuning Privacy-Utility Trade-Offs Using Policies”, SIGMOD 2014.</a:t>
            </a:r>
          </a:p>
          <a:p>
            <a:r>
              <a:rPr lang="en-US" dirty="0"/>
              <a:t>Again, “formal” emphasizes mathematical proofs that hold in very general settings. </a:t>
            </a:r>
          </a:p>
          <a:p>
            <a:pPr lvl="1"/>
            <a:r>
              <a:rPr lang="en-US" dirty="0"/>
              <a:t>New definitions of privacy may be developed to fit into this model.</a:t>
            </a:r>
          </a:p>
          <a:p>
            <a:pPr lvl="1"/>
            <a:r>
              <a:rPr lang="en-US" dirty="0"/>
              <a:t>Formal privacy protects data from a wide variety of attackers, now and into the future.</a:t>
            </a:r>
          </a:p>
          <a:p>
            <a:r>
              <a:rPr lang="en-US" dirty="0"/>
              <a:t>DP is a formal privacy framework that requires a privacy parameter or parameters that are related to the bound on privacy loss. It allows a meaningful </a:t>
            </a:r>
            <a:r>
              <a:rPr lang="en-US" u="sng" dirty="0"/>
              <a:t>tradeoff (“sweet spot”) between privacy and accuracy</a:t>
            </a:r>
            <a:r>
              <a:rPr lang="en-US" dirty="0"/>
              <a:t> to be considered.</a:t>
            </a:r>
          </a:p>
          <a:p>
            <a:endParaRPr lang="en-US" dirty="0"/>
          </a:p>
          <a:p>
            <a:endParaRPr lang="en-US" dirty="0"/>
          </a:p>
          <a:p>
            <a:pPr marL="0" indent="0">
              <a:buNone/>
            </a:pPr>
            <a:endParaRPr lang="en-US" dirty="0"/>
          </a:p>
        </p:txBody>
      </p:sp>
      <p:sp>
        <p:nvSpPr>
          <p:cNvPr id="5" name="Slide Number Placeholder 3"/>
          <p:cNvSpPr txBox="1">
            <a:spLocks/>
          </p:cNvSpPr>
          <p:nvPr/>
        </p:nvSpPr>
        <p:spPr>
          <a:xfrm>
            <a:off x="4724399" y="599122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Slide </a:t>
            </a:r>
            <a:fld id="{03AE04C5-3085-4F64-BC65-54FE2DBF6EB1}" type="slidenum">
              <a:rPr lang="en-US" smtClean="0"/>
              <a:pPr algn="ctr"/>
              <a:t>16</a:t>
            </a:fld>
            <a:r>
              <a:rPr lang="en-US" dirty="0"/>
              <a:t> of 24</a:t>
            </a:r>
          </a:p>
        </p:txBody>
      </p:sp>
      <p:sp>
        <p:nvSpPr>
          <p:cNvPr id="6" name="Rectangle 5">
            <a:extLst>
              <a:ext uri="{FF2B5EF4-FFF2-40B4-BE49-F238E27FC236}">
                <a16:creationId xmlns:a16="http://schemas.microsoft.com/office/drawing/2014/main" id="{6BAE7DDB-236B-4477-8688-7A4BFA26F4BC}"/>
              </a:ext>
            </a:extLst>
          </p:cNvPr>
          <p:cNvSpPr/>
          <p:nvPr/>
        </p:nvSpPr>
        <p:spPr>
          <a:xfrm>
            <a:off x="1817511" y="5813778"/>
            <a:ext cx="2743200" cy="8805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3411727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E150E4-12AB-4AFA-9B6E-466BD8B5A6E7}"/>
              </a:ext>
            </a:extLst>
          </p:cNvPr>
          <p:cNvSpPr>
            <a:spLocks noGrp="1"/>
          </p:cNvSpPr>
          <p:nvPr>
            <p:ph idx="1"/>
          </p:nvPr>
        </p:nvSpPr>
        <p:spPr>
          <a:xfrm>
            <a:off x="759293" y="1517808"/>
            <a:ext cx="11246241" cy="4838542"/>
          </a:xfrm>
        </p:spPr>
        <p:txBody>
          <a:bodyPr>
            <a:normAutofit/>
          </a:bodyPr>
          <a:lstStyle/>
          <a:p>
            <a:r>
              <a:rPr lang="en-US" dirty="0"/>
              <a:t>DP was first implemented at the Census Bureau in 2008 for the Longitudinal Economic-Household Database (LEHD – residential side only).</a:t>
            </a:r>
          </a:p>
          <a:p>
            <a:pPr lvl="1"/>
            <a:r>
              <a:rPr lang="en-US" dirty="0" err="1"/>
              <a:t>Machanavajjhala</a:t>
            </a:r>
            <a:r>
              <a:rPr lang="en-US" dirty="0"/>
              <a:t>, Ashwin, Daniel </a:t>
            </a:r>
            <a:r>
              <a:rPr lang="en-US" dirty="0" err="1"/>
              <a:t>Kifer</a:t>
            </a:r>
            <a:r>
              <a:rPr lang="en-US" dirty="0"/>
              <a:t>, John Abowd, Johannes </a:t>
            </a:r>
            <a:r>
              <a:rPr lang="en-US" dirty="0" err="1"/>
              <a:t>Gehrke</a:t>
            </a:r>
            <a:r>
              <a:rPr lang="en-US" dirty="0"/>
              <a:t>, and Lars </a:t>
            </a:r>
            <a:r>
              <a:rPr lang="en-US" dirty="0" err="1"/>
              <a:t>Vilhuber</a:t>
            </a:r>
            <a:r>
              <a:rPr lang="en-US" dirty="0"/>
              <a:t>, “Privacy: Theory Meets Practice On The Map”, IEEE International Conference on Data Engineering. (2008)</a:t>
            </a:r>
          </a:p>
          <a:p>
            <a:r>
              <a:rPr lang="en-US" dirty="0"/>
              <a:t>The 2020 Decennial Census used a process called the </a:t>
            </a:r>
            <a:r>
              <a:rPr lang="en-US" dirty="0" err="1"/>
              <a:t>TopDown</a:t>
            </a:r>
            <a:r>
              <a:rPr lang="en-US" dirty="0"/>
              <a:t> Algorithm (TDA), where the global tradeoff was subdivided -- and noise injected -- at several levels of geography sequentially. One could inject more noise relatively at higher or lower levels of geography.  </a:t>
            </a:r>
          </a:p>
          <a:p>
            <a:pPr lvl="1"/>
            <a:r>
              <a:rPr lang="en-US" dirty="0"/>
              <a:t>Garfinkel, Simson, “Implementing Differential Privacy for the 2020 Census”, </a:t>
            </a:r>
            <a:r>
              <a:rPr lang="en-US" dirty="0" err="1"/>
              <a:t>Usenix</a:t>
            </a:r>
            <a:r>
              <a:rPr lang="en-US" dirty="0"/>
              <a:t> Enigma. (2021)</a:t>
            </a:r>
          </a:p>
          <a:p>
            <a:endParaRPr lang="en-US" dirty="0"/>
          </a:p>
          <a:p>
            <a:endParaRPr lang="en-US" dirty="0"/>
          </a:p>
          <a:p>
            <a:pPr marL="0" indent="0">
              <a:buNone/>
            </a:pPr>
            <a:endParaRPr lang="en-US" dirty="0"/>
          </a:p>
        </p:txBody>
      </p:sp>
      <p:sp>
        <p:nvSpPr>
          <p:cNvPr id="5" name="Slide Number Placeholder 3"/>
          <p:cNvSpPr txBox="1">
            <a:spLocks/>
          </p:cNvSpPr>
          <p:nvPr/>
        </p:nvSpPr>
        <p:spPr>
          <a:xfrm>
            <a:off x="4724399" y="599122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Slide </a:t>
            </a:r>
            <a:fld id="{03AE04C5-3085-4F64-BC65-54FE2DBF6EB1}" type="slidenum">
              <a:rPr lang="en-US" smtClean="0"/>
              <a:pPr algn="ctr"/>
              <a:t>17</a:t>
            </a:fld>
            <a:r>
              <a:rPr lang="en-US" dirty="0"/>
              <a:t> of 24</a:t>
            </a:r>
          </a:p>
        </p:txBody>
      </p:sp>
      <p:sp>
        <p:nvSpPr>
          <p:cNvPr id="6" name="Rectangle 5">
            <a:extLst>
              <a:ext uri="{FF2B5EF4-FFF2-40B4-BE49-F238E27FC236}">
                <a16:creationId xmlns:a16="http://schemas.microsoft.com/office/drawing/2014/main" id="{6BAE7DDB-236B-4477-8688-7A4BFA26F4BC}"/>
              </a:ext>
            </a:extLst>
          </p:cNvPr>
          <p:cNvSpPr/>
          <p:nvPr/>
        </p:nvSpPr>
        <p:spPr>
          <a:xfrm>
            <a:off x="1817511" y="5813778"/>
            <a:ext cx="2743200" cy="8805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Title 1">
            <a:extLst>
              <a:ext uri="{FF2B5EF4-FFF2-40B4-BE49-F238E27FC236}">
                <a16:creationId xmlns:a16="http://schemas.microsoft.com/office/drawing/2014/main" id="{260E39EC-7C4F-4810-8C70-92517BD0DAF7}"/>
              </a:ext>
            </a:extLst>
          </p:cNvPr>
          <p:cNvSpPr>
            <a:spLocks noGrp="1"/>
          </p:cNvSpPr>
          <p:nvPr>
            <p:ph type="title"/>
          </p:nvPr>
        </p:nvSpPr>
        <p:spPr>
          <a:xfrm>
            <a:off x="0" y="163689"/>
            <a:ext cx="12192000" cy="1261280"/>
          </a:xfrm>
        </p:spPr>
        <p:txBody>
          <a:bodyPr>
            <a:noAutofit/>
          </a:bodyPr>
          <a:lstStyle/>
          <a:p>
            <a:r>
              <a:rPr lang="en-US" dirty="0"/>
              <a:t>Formal and Differential Privacy (Slide 2 of 2)</a:t>
            </a:r>
          </a:p>
        </p:txBody>
      </p:sp>
    </p:spTree>
    <p:extLst>
      <p:ext uri="{BB962C8B-B14F-4D97-AF65-F5344CB8AC3E}">
        <p14:creationId xmlns:p14="http://schemas.microsoft.com/office/powerpoint/2010/main" val="2193417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95" y="162242"/>
            <a:ext cx="12192000" cy="864235"/>
          </a:xfrm>
        </p:spPr>
        <p:txBody>
          <a:bodyPr>
            <a:normAutofit/>
          </a:bodyPr>
          <a:lstStyle/>
          <a:p>
            <a:r>
              <a:rPr lang="en-US" dirty="0"/>
              <a:t>DP is a strong guarantee</a:t>
            </a:r>
          </a:p>
        </p:txBody>
      </p:sp>
      <p:sp>
        <p:nvSpPr>
          <p:cNvPr id="3" name="Content Placeholder 2"/>
          <p:cNvSpPr>
            <a:spLocks noGrp="1"/>
          </p:cNvSpPr>
          <p:nvPr>
            <p:ph idx="1"/>
          </p:nvPr>
        </p:nvSpPr>
        <p:spPr>
          <a:xfrm>
            <a:off x="187037" y="1111827"/>
            <a:ext cx="11451588" cy="4719696"/>
          </a:xfrm>
        </p:spPr>
        <p:txBody>
          <a:bodyPr>
            <a:normAutofit lnSpcReduction="10000"/>
          </a:bodyPr>
          <a:lstStyle/>
          <a:p>
            <a:r>
              <a:rPr lang="en-US" dirty="0"/>
              <a:t>DP bounds the </a:t>
            </a:r>
            <a:r>
              <a:rPr lang="en-US" b="1" dirty="0"/>
              <a:t>change</a:t>
            </a:r>
            <a:r>
              <a:rPr lang="en-US" dirty="0"/>
              <a:t> in the inference made about a person or establishment, </a:t>
            </a:r>
            <a:r>
              <a:rPr lang="en-US" b="1" i="1" dirty="0"/>
              <a:t>whether that person/establishment chooses to participate in the survey and is included in the data…or not.</a:t>
            </a:r>
          </a:p>
          <a:p>
            <a:r>
              <a:rPr lang="en-US" dirty="0"/>
              <a:t>The bound is quantified by a privacy loss parameter or parameters. Depending on how the parameter or parameters are set:</a:t>
            </a:r>
          </a:p>
          <a:p>
            <a:pPr lvl="1"/>
            <a:r>
              <a:rPr lang="en-US" dirty="0"/>
              <a:t>We can yield more accurate data as we inject a small amount of noise into the data.</a:t>
            </a:r>
          </a:p>
          <a:p>
            <a:pPr lvl="1"/>
            <a:r>
              <a:rPr lang="en-US" dirty="0"/>
              <a:t>We can yield more private data as we inject a larger amount of noise into the data.</a:t>
            </a:r>
            <a:endParaRPr lang="en-US" b="1" i="1" dirty="0">
              <a:solidFill>
                <a:srgbClr val="FF0000"/>
              </a:solidFill>
            </a:endParaRPr>
          </a:p>
          <a:p>
            <a:r>
              <a:rPr lang="en-US" dirty="0"/>
              <a:t>An algorithm operating on a private database of records satisfies differential privacy if the addition or removal of a single record in a database has a bounded impact on the probability distribution of outputs.  If the total number of records in the database is known, then DP operates by replacing a single record with an arbitrary replacement record.</a:t>
            </a:r>
          </a:p>
        </p:txBody>
      </p:sp>
      <p:sp>
        <p:nvSpPr>
          <p:cNvPr id="5" name="Slide Number Placeholder 3">
            <a:extLst>
              <a:ext uri="{FF2B5EF4-FFF2-40B4-BE49-F238E27FC236}">
                <a16:creationId xmlns:a16="http://schemas.microsoft.com/office/drawing/2014/main" id="{2E4DDB49-F189-417F-9595-4F9A12F01A11}"/>
              </a:ext>
            </a:extLst>
          </p:cNvPr>
          <p:cNvSpPr txBox="1">
            <a:spLocks/>
          </p:cNvSpPr>
          <p:nvPr/>
        </p:nvSpPr>
        <p:spPr>
          <a:xfrm>
            <a:off x="4714240" y="599440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dirty="0">
                <a:solidFill>
                  <a:srgbClr val="000000">
                    <a:tint val="75000"/>
                  </a:srgbClr>
                </a:solidFill>
                <a:latin typeface="Calibri" panose="020F0502020204030204"/>
              </a:rPr>
              <a:t>Slide </a:t>
            </a:r>
            <a:fld id="{24BFE6D4-27A9-4AE4-9EAE-AF75F97B179B}" type="slidenum">
              <a:rPr lang="en-US" smtClean="0">
                <a:solidFill>
                  <a:srgbClr val="000000">
                    <a:tint val="75000"/>
                  </a:srgbClr>
                </a:solidFill>
                <a:latin typeface="Calibri" panose="020F0502020204030204"/>
              </a:rPr>
              <a:pPr algn="ctr">
                <a:defRPr/>
              </a:pPr>
              <a:t>18</a:t>
            </a:fld>
            <a:r>
              <a:rPr lang="en-US" dirty="0">
                <a:solidFill>
                  <a:srgbClr val="000000">
                    <a:tint val="75000"/>
                  </a:srgbClr>
                </a:solidFill>
                <a:latin typeface="Calibri" panose="020F0502020204030204"/>
              </a:rPr>
              <a:t> of 24</a:t>
            </a:r>
          </a:p>
        </p:txBody>
      </p:sp>
      <p:sp>
        <p:nvSpPr>
          <p:cNvPr id="6" name="Rectangle 5">
            <a:extLst>
              <a:ext uri="{FF2B5EF4-FFF2-40B4-BE49-F238E27FC236}">
                <a16:creationId xmlns:a16="http://schemas.microsoft.com/office/drawing/2014/main" id="{8F49D777-66F5-4DE9-9FAE-CE83483283FC}"/>
              </a:ext>
            </a:extLst>
          </p:cNvPr>
          <p:cNvSpPr/>
          <p:nvPr/>
        </p:nvSpPr>
        <p:spPr>
          <a:xfrm>
            <a:off x="1817511" y="5813778"/>
            <a:ext cx="2743200" cy="8805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213328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95" y="162243"/>
            <a:ext cx="12192000" cy="601238"/>
          </a:xfrm>
        </p:spPr>
        <p:txBody>
          <a:bodyPr>
            <a:normAutofit fontScale="90000"/>
          </a:bodyPr>
          <a:lstStyle/>
          <a:p>
            <a:r>
              <a:rPr lang="en-US" dirty="0"/>
              <a:t>Obstacles overcome in 2020.</a:t>
            </a:r>
          </a:p>
        </p:txBody>
      </p:sp>
      <p:sp>
        <p:nvSpPr>
          <p:cNvPr id="3" name="Content Placeholder 2"/>
          <p:cNvSpPr>
            <a:spLocks noGrp="1"/>
          </p:cNvSpPr>
          <p:nvPr>
            <p:ph idx="1"/>
          </p:nvPr>
        </p:nvSpPr>
        <p:spPr>
          <a:xfrm>
            <a:off x="346835" y="838470"/>
            <a:ext cx="11025460" cy="5155929"/>
          </a:xfrm>
        </p:spPr>
        <p:txBody>
          <a:bodyPr>
            <a:normAutofit fontScale="92500" lnSpcReduction="20000"/>
          </a:bodyPr>
          <a:lstStyle/>
          <a:p>
            <a:r>
              <a:rPr lang="en-US" dirty="0"/>
              <a:t>For the 2020 Census, we managed invariants at two levels of geography:</a:t>
            </a:r>
          </a:p>
          <a:p>
            <a:pPr lvl="1"/>
            <a:r>
              <a:rPr lang="en-US" dirty="0"/>
              <a:t>At the state level: population counts. Demographics for persons were not kept invariant.</a:t>
            </a:r>
          </a:p>
          <a:p>
            <a:pPr lvl="1"/>
            <a:r>
              <a:rPr lang="en-US" dirty="0"/>
              <a:t>At the block level: the number of housing units and the number of occupied group quarters by their group quarter type. The number of persons in individual housing units and the number of people in individual group quarters were not kept invariant.</a:t>
            </a:r>
          </a:p>
          <a:p>
            <a:r>
              <a:rPr lang="en-US" dirty="0"/>
              <a:t>The noise injection process distinguished between sampling zeroes and structural zeroes.</a:t>
            </a:r>
          </a:p>
          <a:p>
            <a:pPr lvl="1"/>
            <a:r>
              <a:rPr lang="en-US" dirty="0"/>
              <a:t>Many sampling zeroes can occur. Example: Native Hawaiian Hispanics in Rural Vermont.</a:t>
            </a:r>
          </a:p>
          <a:p>
            <a:pPr lvl="1"/>
            <a:r>
              <a:rPr lang="en-US" dirty="0"/>
              <a:t>Structural zeroes cannot occur, such as with three year old grandmothers.</a:t>
            </a:r>
          </a:p>
          <a:p>
            <a:pPr lvl="1"/>
            <a:r>
              <a:rPr lang="en-US" dirty="0"/>
              <a:t>Sampling zeroes were noise injected, with a nonzero probability of becoming nonzero.</a:t>
            </a:r>
          </a:p>
          <a:p>
            <a:pPr lvl="1"/>
            <a:r>
              <a:rPr lang="en-US" dirty="0"/>
              <a:t>Structural zeroes were not noise injected, leaving their counts as they were: zeroes.</a:t>
            </a:r>
          </a:p>
          <a:p>
            <a:r>
              <a:rPr lang="en-US" dirty="0"/>
              <a:t>The requirement for a microdata file required post-processing to remove negative, non-integer counts, and to enforce hierarchical consistency for certain geographies.</a:t>
            </a:r>
          </a:p>
          <a:p>
            <a:pPr lvl="1"/>
            <a:r>
              <a:rPr lang="en-US" dirty="0"/>
              <a:t>For example, noise injected county population counts summed up to invariant state population counts.</a:t>
            </a:r>
          </a:p>
        </p:txBody>
      </p:sp>
      <p:sp>
        <p:nvSpPr>
          <p:cNvPr id="5" name="Slide Number Placeholder 3">
            <a:extLst>
              <a:ext uri="{FF2B5EF4-FFF2-40B4-BE49-F238E27FC236}">
                <a16:creationId xmlns:a16="http://schemas.microsoft.com/office/drawing/2014/main" id="{2E4DDB49-F189-417F-9595-4F9A12F01A11}"/>
              </a:ext>
            </a:extLst>
          </p:cNvPr>
          <p:cNvSpPr txBox="1">
            <a:spLocks/>
          </p:cNvSpPr>
          <p:nvPr/>
        </p:nvSpPr>
        <p:spPr>
          <a:xfrm>
            <a:off x="4714240" y="599440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dirty="0">
                <a:solidFill>
                  <a:srgbClr val="000000">
                    <a:tint val="75000"/>
                  </a:srgbClr>
                </a:solidFill>
                <a:latin typeface="Calibri" panose="020F0502020204030204"/>
              </a:rPr>
              <a:t>Slide </a:t>
            </a:r>
            <a:fld id="{24BFE6D4-27A9-4AE4-9EAE-AF75F97B179B}" type="slidenum">
              <a:rPr lang="en-US" smtClean="0">
                <a:solidFill>
                  <a:srgbClr val="000000">
                    <a:tint val="75000"/>
                  </a:srgbClr>
                </a:solidFill>
                <a:latin typeface="Calibri" panose="020F0502020204030204"/>
              </a:rPr>
              <a:pPr algn="ctr">
                <a:defRPr/>
              </a:pPr>
              <a:t>19</a:t>
            </a:fld>
            <a:r>
              <a:rPr lang="en-US" dirty="0">
                <a:solidFill>
                  <a:srgbClr val="000000">
                    <a:tint val="75000"/>
                  </a:srgbClr>
                </a:solidFill>
                <a:latin typeface="Calibri" panose="020F0502020204030204"/>
              </a:rPr>
              <a:t> of 24</a:t>
            </a:r>
          </a:p>
        </p:txBody>
      </p:sp>
      <p:sp>
        <p:nvSpPr>
          <p:cNvPr id="6" name="Rectangle 5">
            <a:extLst>
              <a:ext uri="{FF2B5EF4-FFF2-40B4-BE49-F238E27FC236}">
                <a16:creationId xmlns:a16="http://schemas.microsoft.com/office/drawing/2014/main" id="{4EF4FCA0-0A9C-4AC6-B487-A7F7ABD42A6E}"/>
              </a:ext>
            </a:extLst>
          </p:cNvPr>
          <p:cNvSpPr/>
          <p:nvPr/>
        </p:nvSpPr>
        <p:spPr>
          <a:xfrm>
            <a:off x="1817511" y="5813778"/>
            <a:ext cx="2743200" cy="8805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1218759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21" y="309179"/>
            <a:ext cx="12120979" cy="833808"/>
          </a:xfrm>
        </p:spPr>
        <p:txBody>
          <a:bodyPr>
            <a:normAutofit/>
          </a:bodyPr>
          <a:lstStyle/>
          <a:p>
            <a:r>
              <a:rPr lang="en-US" dirty="0"/>
              <a:t>A Clarification and Acknowledgments</a:t>
            </a:r>
          </a:p>
        </p:txBody>
      </p:sp>
      <p:sp>
        <p:nvSpPr>
          <p:cNvPr id="3" name="Content Placeholder 2"/>
          <p:cNvSpPr>
            <a:spLocks noGrp="1"/>
          </p:cNvSpPr>
          <p:nvPr>
            <p:ph idx="1"/>
          </p:nvPr>
        </p:nvSpPr>
        <p:spPr>
          <a:xfrm>
            <a:off x="557356" y="1690688"/>
            <a:ext cx="11234433" cy="4055688"/>
          </a:xfrm>
        </p:spPr>
        <p:txBody>
          <a:bodyPr>
            <a:normAutofit/>
          </a:bodyPr>
          <a:lstStyle/>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a:xfrm>
            <a:off x="4724400" y="6093565"/>
            <a:ext cx="2743200" cy="365125"/>
          </a:xfrm>
        </p:spPr>
        <p:txBody>
          <a:bodyPr/>
          <a:lstStyle/>
          <a:p>
            <a:pPr algn="ctr"/>
            <a:r>
              <a:rPr lang="en-US" dirty="0"/>
              <a:t>Slide </a:t>
            </a:r>
            <a:fld id="{AAB63172-0737-4F58-AA61-0444E81086BA}" type="slidenum">
              <a:rPr lang="en-US" smtClean="0"/>
              <a:pPr algn="ctr"/>
              <a:t>2</a:t>
            </a:fld>
            <a:r>
              <a:rPr lang="en-US" dirty="0"/>
              <a:t> of 24 </a:t>
            </a:r>
          </a:p>
        </p:txBody>
      </p:sp>
      <p:sp>
        <p:nvSpPr>
          <p:cNvPr id="5" name="Content Placeholder 2">
            <a:extLst>
              <a:ext uri="{FF2B5EF4-FFF2-40B4-BE49-F238E27FC236}">
                <a16:creationId xmlns:a16="http://schemas.microsoft.com/office/drawing/2014/main" id="{062BE8B1-6CE5-4E1B-A9F2-CD809525C9DD}"/>
              </a:ext>
            </a:extLst>
          </p:cNvPr>
          <p:cNvSpPr txBox="1">
            <a:spLocks/>
          </p:cNvSpPr>
          <p:nvPr/>
        </p:nvSpPr>
        <p:spPr>
          <a:xfrm>
            <a:off x="557356" y="1299844"/>
            <a:ext cx="11077288" cy="425831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There are several definitions of the word “privacy” in the literature. </a:t>
            </a:r>
          </a:p>
          <a:p>
            <a:pPr lvl="1"/>
            <a:r>
              <a:rPr lang="en-US" dirty="0"/>
              <a:t>In this presentation, privacy refers to managing disclosure risk and protecting the confidentiality of survey respondents. </a:t>
            </a:r>
          </a:p>
          <a:p>
            <a:pPr lvl="1"/>
            <a:r>
              <a:rPr lang="en-US" dirty="0"/>
              <a:t>General information about privacy is documented after the last slide of this slideshow: </a:t>
            </a:r>
            <a:r>
              <a:rPr lang="en-US" i="1" dirty="0"/>
              <a:t>Page 25 of 24.</a:t>
            </a:r>
          </a:p>
          <a:p>
            <a:r>
              <a:rPr lang="en-US" dirty="0"/>
              <a:t>Sincere thanks to my hard-working colleagues in the Center for Enterprise Dissemination – Disclosure Avoidance.</a:t>
            </a:r>
          </a:p>
          <a:p>
            <a:pPr lvl="1"/>
            <a:r>
              <a:rPr lang="en-US" dirty="0"/>
              <a:t>Many of them, too many to list, offered invaluable feedback on earlier drafts of this presentation, including my dry run. </a:t>
            </a:r>
            <a:endParaRPr lang="en-US" i="1" dirty="0"/>
          </a:p>
          <a:p>
            <a:r>
              <a:rPr lang="en-US" dirty="0"/>
              <a:t>Continued thanks to a large team of international experts in formal privacy with whom we collaborate.</a:t>
            </a:r>
          </a:p>
          <a:p>
            <a:pPr lvl="1"/>
            <a:r>
              <a:rPr lang="en-US" i="1" dirty="0"/>
              <a:t>“It takes a village; one even flies his own plane to Washington to meet with us!”</a:t>
            </a:r>
          </a:p>
        </p:txBody>
      </p:sp>
      <p:sp>
        <p:nvSpPr>
          <p:cNvPr id="6" name="Rectangle 5">
            <a:extLst>
              <a:ext uri="{FF2B5EF4-FFF2-40B4-BE49-F238E27FC236}">
                <a16:creationId xmlns:a16="http://schemas.microsoft.com/office/drawing/2014/main" id="{04464024-99CD-47C2-BF34-92292FDB57D6}"/>
              </a:ext>
            </a:extLst>
          </p:cNvPr>
          <p:cNvSpPr/>
          <p:nvPr/>
        </p:nvSpPr>
        <p:spPr>
          <a:xfrm>
            <a:off x="1817511" y="5813778"/>
            <a:ext cx="2743200" cy="8805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1729670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61" y="366428"/>
            <a:ext cx="12192000" cy="1204920"/>
          </a:xfrm>
        </p:spPr>
        <p:txBody>
          <a:bodyPr>
            <a:normAutofit/>
          </a:bodyPr>
          <a:lstStyle/>
          <a:p>
            <a:r>
              <a:rPr lang="en-US" dirty="0"/>
              <a:t>Where the work continues for our surveys</a:t>
            </a:r>
            <a:endParaRPr lang="en-US" sz="4900" dirty="0"/>
          </a:p>
        </p:txBody>
      </p:sp>
      <p:sp>
        <p:nvSpPr>
          <p:cNvPr id="3" name="Content Placeholder 2"/>
          <p:cNvSpPr>
            <a:spLocks noGrp="1"/>
          </p:cNvSpPr>
          <p:nvPr>
            <p:ph idx="1"/>
          </p:nvPr>
        </p:nvSpPr>
        <p:spPr>
          <a:xfrm>
            <a:off x="133771" y="1411550"/>
            <a:ext cx="11495977" cy="4287914"/>
          </a:xfrm>
        </p:spPr>
        <p:txBody>
          <a:bodyPr>
            <a:normAutofit fontScale="92500" lnSpcReduction="10000"/>
          </a:bodyPr>
          <a:lstStyle/>
          <a:p>
            <a:r>
              <a:rPr lang="en-US" dirty="0"/>
              <a:t>Our collaboration is with international experts in formal privacy. We are researching how to implement formal privacy effective for sample surveys.</a:t>
            </a:r>
          </a:p>
          <a:p>
            <a:r>
              <a:rPr lang="en-US" u="sng" dirty="0"/>
              <a:t>Sampling weights</a:t>
            </a:r>
            <a:r>
              <a:rPr lang="en-US" dirty="0"/>
              <a:t> are a challenge because one person included or excluded from a sample represents more than one person. </a:t>
            </a:r>
          </a:p>
          <a:p>
            <a:r>
              <a:rPr lang="en-US" u="sng" dirty="0"/>
              <a:t>Longitudinal panel data</a:t>
            </a:r>
            <a:r>
              <a:rPr lang="en-US" dirty="0"/>
              <a:t> are a challenge because consistency across databases needs to be considered, especially when disseminating microdata that can be bridged across the panel. </a:t>
            </a:r>
          </a:p>
          <a:p>
            <a:pPr lvl="1"/>
            <a:r>
              <a:rPr lang="en-US" dirty="0"/>
              <a:t>When one adds or removes a person, this impacts more than a single observation or a single statistic. It will impact household relationships over time: over the length of the panel.</a:t>
            </a:r>
          </a:p>
          <a:p>
            <a:r>
              <a:rPr lang="en-US" u="sng" dirty="0"/>
              <a:t>Magnitude data</a:t>
            </a:r>
            <a:r>
              <a:rPr lang="en-US" dirty="0"/>
              <a:t> are a challenge because magnitude data are unbounded and highly skewed. </a:t>
            </a:r>
          </a:p>
          <a:p>
            <a:endParaRPr lang="en-US" dirty="0"/>
          </a:p>
        </p:txBody>
      </p:sp>
      <p:sp>
        <p:nvSpPr>
          <p:cNvPr id="5" name="Slide Number Placeholder 3">
            <a:extLst>
              <a:ext uri="{FF2B5EF4-FFF2-40B4-BE49-F238E27FC236}">
                <a16:creationId xmlns:a16="http://schemas.microsoft.com/office/drawing/2014/main" id="{2E4DDB49-F189-417F-9595-4F9A12F01A11}"/>
              </a:ext>
            </a:extLst>
          </p:cNvPr>
          <p:cNvSpPr txBox="1">
            <a:spLocks/>
          </p:cNvSpPr>
          <p:nvPr/>
        </p:nvSpPr>
        <p:spPr>
          <a:xfrm>
            <a:off x="4714240" y="599440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dirty="0">
                <a:solidFill>
                  <a:srgbClr val="000000">
                    <a:tint val="75000"/>
                  </a:srgbClr>
                </a:solidFill>
                <a:latin typeface="Calibri" panose="020F0502020204030204"/>
              </a:rPr>
              <a:t>Slide </a:t>
            </a:r>
            <a:fld id="{24BFE6D4-27A9-4AE4-9EAE-AF75F97B179B}" type="slidenum">
              <a:rPr lang="en-US" smtClean="0">
                <a:solidFill>
                  <a:srgbClr val="000000">
                    <a:tint val="75000"/>
                  </a:srgbClr>
                </a:solidFill>
                <a:latin typeface="Calibri" panose="020F0502020204030204"/>
              </a:rPr>
              <a:pPr algn="ctr">
                <a:defRPr/>
              </a:pPr>
              <a:t>20</a:t>
            </a:fld>
            <a:r>
              <a:rPr lang="en-US" dirty="0">
                <a:solidFill>
                  <a:srgbClr val="000000">
                    <a:tint val="75000"/>
                  </a:srgbClr>
                </a:solidFill>
                <a:latin typeface="Calibri" panose="020F0502020204030204"/>
              </a:rPr>
              <a:t> of 24</a:t>
            </a:r>
          </a:p>
        </p:txBody>
      </p:sp>
      <p:sp>
        <p:nvSpPr>
          <p:cNvPr id="6" name="Rectangle 5">
            <a:extLst>
              <a:ext uri="{FF2B5EF4-FFF2-40B4-BE49-F238E27FC236}">
                <a16:creationId xmlns:a16="http://schemas.microsoft.com/office/drawing/2014/main" id="{3891170F-F60B-4EFD-A4D5-ED72E7663EB2}"/>
              </a:ext>
            </a:extLst>
          </p:cNvPr>
          <p:cNvSpPr/>
          <p:nvPr/>
        </p:nvSpPr>
        <p:spPr>
          <a:xfrm>
            <a:off x="1817511" y="5813778"/>
            <a:ext cx="2743200" cy="8805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3099631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 y="259896"/>
            <a:ext cx="12192000" cy="1240429"/>
          </a:xfrm>
        </p:spPr>
        <p:txBody>
          <a:bodyPr>
            <a:noAutofit/>
          </a:bodyPr>
          <a:lstStyle/>
          <a:p>
            <a:r>
              <a:rPr lang="en-US" sz="4000" dirty="0"/>
              <a:t>We are using the GASP Rule as we develop </a:t>
            </a:r>
            <a:br>
              <a:rPr lang="en-US" sz="4000" dirty="0"/>
            </a:br>
            <a:r>
              <a:rPr lang="en-US" sz="4000" dirty="0"/>
              <a:t>the science and transition to formal privacy. (Slide 1 of 2)</a:t>
            </a:r>
          </a:p>
        </p:txBody>
      </p:sp>
      <p:sp>
        <p:nvSpPr>
          <p:cNvPr id="3" name="Content Placeholder 2"/>
          <p:cNvSpPr>
            <a:spLocks noGrp="1"/>
          </p:cNvSpPr>
          <p:nvPr>
            <p:ph idx="1"/>
          </p:nvPr>
        </p:nvSpPr>
        <p:spPr>
          <a:xfrm>
            <a:off x="426733" y="1578306"/>
            <a:ext cx="11755107" cy="4518735"/>
          </a:xfrm>
        </p:spPr>
        <p:txBody>
          <a:bodyPr>
            <a:normAutofit/>
          </a:bodyPr>
          <a:lstStyle/>
          <a:p>
            <a:r>
              <a:rPr lang="en-US" dirty="0"/>
              <a:t>How are we managing the transition to formal privacy for our surveys?</a:t>
            </a:r>
          </a:p>
          <a:p>
            <a:pPr lvl="1"/>
            <a:r>
              <a:rPr lang="en-US" dirty="0"/>
              <a:t>On the one hand, we have threats we need to counter.</a:t>
            </a:r>
          </a:p>
          <a:p>
            <a:pPr lvl="1"/>
            <a:r>
              <a:rPr lang="en-US" dirty="0"/>
              <a:t>On the other hand, we are continuing to develop the science to counter those threats.</a:t>
            </a:r>
          </a:p>
          <a:p>
            <a:r>
              <a:rPr lang="en-US" dirty="0"/>
              <a:t>GASPs -- Geographic Areas with Small Population -- are sub-national geographies smaller than the least populous U.S. Congressional District at the time that the data were collected (the most recent when in a time series). </a:t>
            </a:r>
          </a:p>
          <a:p>
            <a:pPr lvl="1"/>
            <a:r>
              <a:rPr lang="en-US" dirty="0"/>
              <a:t>These geographic areas can be contiguous or non-contiguous. </a:t>
            </a:r>
          </a:p>
          <a:p>
            <a:r>
              <a:rPr lang="en-US" dirty="0"/>
              <a:t>When disseminating information products, legacy methods can be used when geographies are larger than GASPs. For GASPs, noise injection methods are required, unless affected programs are on an approved exemption list.</a:t>
            </a:r>
          </a:p>
        </p:txBody>
      </p:sp>
      <p:sp>
        <p:nvSpPr>
          <p:cNvPr id="5" name="Slide Number Placeholder 3">
            <a:extLst>
              <a:ext uri="{FF2B5EF4-FFF2-40B4-BE49-F238E27FC236}">
                <a16:creationId xmlns:a16="http://schemas.microsoft.com/office/drawing/2014/main" id="{2E4DDB49-F189-417F-9595-4F9A12F01A11}"/>
              </a:ext>
            </a:extLst>
          </p:cNvPr>
          <p:cNvSpPr txBox="1">
            <a:spLocks/>
          </p:cNvSpPr>
          <p:nvPr/>
        </p:nvSpPr>
        <p:spPr>
          <a:xfrm>
            <a:off x="4714240" y="599440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dirty="0">
                <a:solidFill>
                  <a:srgbClr val="000000">
                    <a:tint val="75000"/>
                  </a:srgbClr>
                </a:solidFill>
                <a:latin typeface="Calibri" panose="020F0502020204030204"/>
              </a:rPr>
              <a:t>Slide </a:t>
            </a:r>
            <a:fld id="{24BFE6D4-27A9-4AE4-9EAE-AF75F97B179B}" type="slidenum">
              <a:rPr lang="en-US" smtClean="0">
                <a:solidFill>
                  <a:srgbClr val="000000">
                    <a:tint val="75000"/>
                  </a:srgbClr>
                </a:solidFill>
                <a:latin typeface="Calibri" panose="020F0502020204030204"/>
              </a:rPr>
              <a:pPr algn="ctr">
                <a:defRPr/>
              </a:pPr>
              <a:t>21</a:t>
            </a:fld>
            <a:r>
              <a:rPr lang="en-US" dirty="0">
                <a:solidFill>
                  <a:srgbClr val="000000">
                    <a:tint val="75000"/>
                  </a:srgbClr>
                </a:solidFill>
                <a:latin typeface="Calibri" panose="020F0502020204030204"/>
              </a:rPr>
              <a:t> of 24</a:t>
            </a:r>
          </a:p>
        </p:txBody>
      </p:sp>
      <p:sp>
        <p:nvSpPr>
          <p:cNvPr id="6" name="Rectangle 5">
            <a:extLst>
              <a:ext uri="{FF2B5EF4-FFF2-40B4-BE49-F238E27FC236}">
                <a16:creationId xmlns:a16="http://schemas.microsoft.com/office/drawing/2014/main" id="{1150A8AE-9AAF-4EBC-A35F-26E5F6D49DCD}"/>
              </a:ext>
            </a:extLst>
          </p:cNvPr>
          <p:cNvSpPr/>
          <p:nvPr/>
        </p:nvSpPr>
        <p:spPr>
          <a:xfrm>
            <a:off x="1817511" y="5813778"/>
            <a:ext cx="2743200" cy="8805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3570328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122" y="1840790"/>
            <a:ext cx="10634843" cy="4518735"/>
          </a:xfrm>
        </p:spPr>
        <p:txBody>
          <a:bodyPr>
            <a:normAutofit/>
          </a:bodyPr>
          <a:lstStyle/>
          <a:p>
            <a:r>
              <a:rPr lang="en-US" dirty="0"/>
              <a:t>Using the GASP Rule encourages programs disseminating information products with the greatest disclosure risk – those with small populations – to be early adopters of noise injection methods. </a:t>
            </a:r>
          </a:p>
          <a:p>
            <a:r>
              <a:rPr lang="en-US" dirty="0"/>
              <a:t>This also encourages programs to adopt noise injection methods to have the opportunity to disseminate information products with small geographies.</a:t>
            </a:r>
          </a:p>
        </p:txBody>
      </p:sp>
      <p:sp>
        <p:nvSpPr>
          <p:cNvPr id="5" name="Slide Number Placeholder 3">
            <a:extLst>
              <a:ext uri="{FF2B5EF4-FFF2-40B4-BE49-F238E27FC236}">
                <a16:creationId xmlns:a16="http://schemas.microsoft.com/office/drawing/2014/main" id="{2E4DDB49-F189-417F-9595-4F9A12F01A11}"/>
              </a:ext>
            </a:extLst>
          </p:cNvPr>
          <p:cNvSpPr txBox="1">
            <a:spLocks/>
          </p:cNvSpPr>
          <p:nvPr/>
        </p:nvSpPr>
        <p:spPr>
          <a:xfrm>
            <a:off x="4714240" y="599440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dirty="0">
                <a:solidFill>
                  <a:srgbClr val="000000">
                    <a:tint val="75000"/>
                  </a:srgbClr>
                </a:solidFill>
                <a:latin typeface="Calibri" panose="020F0502020204030204"/>
              </a:rPr>
              <a:t>Slide </a:t>
            </a:r>
            <a:fld id="{24BFE6D4-27A9-4AE4-9EAE-AF75F97B179B}" type="slidenum">
              <a:rPr lang="en-US" smtClean="0">
                <a:solidFill>
                  <a:srgbClr val="000000">
                    <a:tint val="75000"/>
                  </a:srgbClr>
                </a:solidFill>
                <a:latin typeface="Calibri" panose="020F0502020204030204"/>
              </a:rPr>
              <a:pPr algn="ctr">
                <a:defRPr/>
              </a:pPr>
              <a:t>22</a:t>
            </a:fld>
            <a:r>
              <a:rPr lang="en-US" dirty="0">
                <a:solidFill>
                  <a:srgbClr val="000000">
                    <a:tint val="75000"/>
                  </a:srgbClr>
                </a:solidFill>
                <a:latin typeface="Calibri" panose="020F0502020204030204"/>
              </a:rPr>
              <a:t> of 24</a:t>
            </a:r>
          </a:p>
        </p:txBody>
      </p:sp>
      <p:sp>
        <p:nvSpPr>
          <p:cNvPr id="6" name="Rectangle 5">
            <a:extLst>
              <a:ext uri="{FF2B5EF4-FFF2-40B4-BE49-F238E27FC236}">
                <a16:creationId xmlns:a16="http://schemas.microsoft.com/office/drawing/2014/main" id="{13905CDA-6CA3-4EB5-A30C-2800190AB048}"/>
              </a:ext>
            </a:extLst>
          </p:cNvPr>
          <p:cNvSpPr/>
          <p:nvPr/>
        </p:nvSpPr>
        <p:spPr>
          <a:xfrm>
            <a:off x="1817511" y="5813778"/>
            <a:ext cx="2743200" cy="8805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Title 1">
            <a:extLst>
              <a:ext uri="{FF2B5EF4-FFF2-40B4-BE49-F238E27FC236}">
                <a16:creationId xmlns:a16="http://schemas.microsoft.com/office/drawing/2014/main" id="{BFAA4231-55C7-49E2-AB80-2C73EA8D208F}"/>
              </a:ext>
            </a:extLst>
          </p:cNvPr>
          <p:cNvSpPr txBox="1">
            <a:spLocks/>
          </p:cNvSpPr>
          <p:nvPr/>
        </p:nvSpPr>
        <p:spPr>
          <a:xfrm>
            <a:off x="-129904" y="396295"/>
            <a:ext cx="12192000" cy="1240429"/>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5400" kern="1200">
                <a:solidFill>
                  <a:schemeClr val="tx2"/>
                </a:solidFill>
                <a:latin typeface="+mj-lt"/>
                <a:ea typeface="+mj-ea"/>
                <a:cs typeface="+mj-cs"/>
              </a:defRPr>
            </a:lvl1pPr>
          </a:lstStyle>
          <a:p>
            <a:r>
              <a:rPr lang="en-US" sz="4000" dirty="0"/>
              <a:t>We are using the GASP Rule as we develop </a:t>
            </a:r>
            <a:br>
              <a:rPr lang="en-US" sz="4000" dirty="0"/>
            </a:br>
            <a:r>
              <a:rPr lang="en-US" sz="4000" dirty="0"/>
              <a:t>the science and transition to formal privacy. (Slide 1 of 2)</a:t>
            </a:r>
          </a:p>
        </p:txBody>
      </p:sp>
    </p:spTree>
    <p:extLst>
      <p:ext uri="{BB962C8B-B14F-4D97-AF65-F5344CB8AC3E}">
        <p14:creationId xmlns:p14="http://schemas.microsoft.com/office/powerpoint/2010/main" val="4091692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 y="0"/>
            <a:ext cx="12192000" cy="1240429"/>
          </a:xfrm>
        </p:spPr>
        <p:txBody>
          <a:bodyPr>
            <a:normAutofit/>
          </a:bodyPr>
          <a:lstStyle/>
          <a:p>
            <a:r>
              <a:rPr lang="en-US" dirty="0"/>
              <a:t>Wrap up!</a:t>
            </a:r>
          </a:p>
        </p:txBody>
      </p:sp>
      <p:sp>
        <p:nvSpPr>
          <p:cNvPr id="3" name="Content Placeholder 2"/>
          <p:cNvSpPr>
            <a:spLocks noGrp="1"/>
          </p:cNvSpPr>
          <p:nvPr>
            <p:ph idx="1"/>
          </p:nvPr>
        </p:nvSpPr>
        <p:spPr>
          <a:xfrm>
            <a:off x="426734" y="986901"/>
            <a:ext cx="11755106" cy="4884198"/>
          </a:xfrm>
        </p:spPr>
        <p:txBody>
          <a:bodyPr>
            <a:normAutofit lnSpcReduction="10000"/>
          </a:bodyPr>
          <a:lstStyle/>
          <a:p>
            <a:r>
              <a:rPr lang="en-US" dirty="0"/>
              <a:t>It is not possible to responsibly disseminate information products from any survey or census with </a:t>
            </a:r>
            <a:r>
              <a:rPr lang="en-US" u="sng" dirty="0"/>
              <a:t>no disclosure risk</a:t>
            </a:r>
            <a:r>
              <a:rPr lang="en-US" dirty="0"/>
              <a:t>. </a:t>
            </a:r>
          </a:p>
          <a:p>
            <a:pPr lvl="1"/>
            <a:r>
              <a:rPr lang="en-US" dirty="0"/>
              <a:t>We are transitioning our current surveys to formally manage the risk. This will protect our data against a wide variety of attackers, now and into the future.</a:t>
            </a:r>
          </a:p>
          <a:p>
            <a:pPr lvl="1"/>
            <a:r>
              <a:rPr lang="en-US" dirty="0"/>
              <a:t>As we collaboratively develop the science, we are transitioning from legacy methods to formally private methods for all information products disseminated from our surveys.</a:t>
            </a:r>
          </a:p>
          <a:p>
            <a:r>
              <a:rPr lang="en-US" dirty="0"/>
              <a:t>Implementing formally private noise injection for Census Bureau surveys is both a challenge and an opportunity. As the science is still developing, the implementation </a:t>
            </a:r>
            <a:r>
              <a:rPr lang="en-US"/>
              <a:t>date has </a:t>
            </a:r>
            <a:r>
              <a:rPr lang="en-US" dirty="0"/>
              <a:t>not yet been set.</a:t>
            </a:r>
          </a:p>
          <a:p>
            <a:r>
              <a:rPr lang="en-US" dirty="0"/>
              <a:t>Implementation will magnify our strengths as we address and counter real threats to the privacy of the information products that we disseminate for our surveys at the  Census Bureau.</a:t>
            </a:r>
          </a:p>
          <a:p>
            <a:r>
              <a:rPr lang="en-US" dirty="0"/>
              <a:t>The presentations that follow provide more details on current research.</a:t>
            </a:r>
          </a:p>
        </p:txBody>
      </p:sp>
      <p:sp>
        <p:nvSpPr>
          <p:cNvPr id="5" name="Slide Number Placeholder 3">
            <a:extLst>
              <a:ext uri="{FF2B5EF4-FFF2-40B4-BE49-F238E27FC236}">
                <a16:creationId xmlns:a16="http://schemas.microsoft.com/office/drawing/2014/main" id="{2E4DDB49-F189-417F-9595-4F9A12F01A11}"/>
              </a:ext>
            </a:extLst>
          </p:cNvPr>
          <p:cNvSpPr txBox="1">
            <a:spLocks/>
          </p:cNvSpPr>
          <p:nvPr/>
        </p:nvSpPr>
        <p:spPr>
          <a:xfrm>
            <a:off x="4714240" y="599440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dirty="0">
                <a:solidFill>
                  <a:srgbClr val="000000">
                    <a:tint val="75000"/>
                  </a:srgbClr>
                </a:solidFill>
                <a:latin typeface="Calibri" panose="020F0502020204030204"/>
              </a:rPr>
              <a:t>Slide </a:t>
            </a:r>
            <a:fld id="{24BFE6D4-27A9-4AE4-9EAE-AF75F97B179B}" type="slidenum">
              <a:rPr lang="en-US" smtClean="0">
                <a:solidFill>
                  <a:srgbClr val="000000">
                    <a:tint val="75000"/>
                  </a:srgbClr>
                </a:solidFill>
                <a:latin typeface="Calibri" panose="020F0502020204030204"/>
              </a:rPr>
              <a:pPr algn="ctr">
                <a:defRPr/>
              </a:pPr>
              <a:t>23</a:t>
            </a:fld>
            <a:r>
              <a:rPr lang="en-US" dirty="0">
                <a:solidFill>
                  <a:srgbClr val="000000">
                    <a:tint val="75000"/>
                  </a:srgbClr>
                </a:solidFill>
                <a:latin typeface="Calibri" panose="020F0502020204030204"/>
              </a:rPr>
              <a:t> of 24</a:t>
            </a:r>
          </a:p>
        </p:txBody>
      </p:sp>
      <p:sp>
        <p:nvSpPr>
          <p:cNvPr id="6" name="Rectangle 5">
            <a:extLst>
              <a:ext uri="{FF2B5EF4-FFF2-40B4-BE49-F238E27FC236}">
                <a16:creationId xmlns:a16="http://schemas.microsoft.com/office/drawing/2014/main" id="{88B39034-7E67-4BED-9691-80B963F2B43D}"/>
              </a:ext>
            </a:extLst>
          </p:cNvPr>
          <p:cNvSpPr/>
          <p:nvPr/>
        </p:nvSpPr>
        <p:spPr>
          <a:xfrm>
            <a:off x="1817511" y="5813778"/>
            <a:ext cx="2743200" cy="8805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3033393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030B6-5D05-4BF5-BE30-E628E4F710FF}"/>
              </a:ext>
            </a:extLst>
          </p:cNvPr>
          <p:cNvSpPr>
            <a:spLocks noGrp="1"/>
          </p:cNvSpPr>
          <p:nvPr>
            <p:ph type="title"/>
          </p:nvPr>
        </p:nvSpPr>
        <p:spPr>
          <a:xfrm>
            <a:off x="353312" y="528171"/>
            <a:ext cx="11674549" cy="981075"/>
          </a:xfrm>
        </p:spPr>
        <p:txBody>
          <a:bodyPr>
            <a:normAutofit/>
          </a:bodyPr>
          <a:lstStyle/>
          <a:p>
            <a:r>
              <a:rPr lang="en-US" dirty="0">
                <a:solidFill>
                  <a:schemeClr val="accent6">
                    <a:lumMod val="75000"/>
                  </a:schemeClr>
                </a:solidFill>
                <a:highlight>
                  <a:srgbClr val="FFFF66"/>
                </a:highlight>
                <a:latin typeface="Forte" panose="03060902040502070203" pitchFamily="66" charset="0"/>
                <a:cs typeface="Arial" panose="020B0604020202020204" pitchFamily="34" charset="0"/>
              </a:rPr>
              <a:t>Stay tuned…and thanks!</a:t>
            </a:r>
          </a:p>
        </p:txBody>
      </p:sp>
      <p:sp>
        <p:nvSpPr>
          <p:cNvPr id="3" name="TextBox 2"/>
          <p:cNvSpPr txBox="1"/>
          <p:nvPr/>
        </p:nvSpPr>
        <p:spPr>
          <a:xfrm>
            <a:off x="1351110" y="1872873"/>
            <a:ext cx="9983755" cy="1077218"/>
          </a:xfrm>
          <a:prstGeom prst="rect">
            <a:avLst/>
          </a:prstGeom>
          <a:solidFill>
            <a:srgbClr val="FFCC66"/>
          </a:solidFill>
          <a:ln>
            <a:solidFill>
              <a:schemeClr val="accent6"/>
            </a:solidFill>
          </a:ln>
        </p:spPr>
        <p:txBody>
          <a:bodyPr wrap="square" rtlCol="0">
            <a:spAutoFit/>
          </a:bodyPr>
          <a:lstStyle/>
          <a:p>
            <a:pPr algn="ctr"/>
            <a:r>
              <a:rPr lang="en-US" sz="3200" dirty="0">
                <a:solidFill>
                  <a:srgbClr val="0070C0"/>
                </a:solidFill>
              </a:rPr>
              <a:t>Aref Dajani: (301) 763-1797</a:t>
            </a:r>
          </a:p>
          <a:p>
            <a:pPr algn="ctr"/>
            <a:r>
              <a:rPr lang="en-US" sz="3200" dirty="0">
                <a:solidFill>
                  <a:srgbClr val="0070C0"/>
                </a:solidFill>
                <a:hlinkClick r:id="rId2"/>
              </a:rPr>
              <a:t>aref.n.dajani@census.gov</a:t>
            </a:r>
            <a:endParaRPr lang="en-US" sz="3200" dirty="0">
              <a:solidFill>
                <a:srgbClr val="0070C0"/>
              </a:solidFill>
            </a:endParaRPr>
          </a:p>
        </p:txBody>
      </p:sp>
      <p:sp>
        <p:nvSpPr>
          <p:cNvPr id="5" name="Slide Number Placeholder 3"/>
          <p:cNvSpPr txBox="1">
            <a:spLocks/>
          </p:cNvSpPr>
          <p:nvPr/>
        </p:nvSpPr>
        <p:spPr>
          <a:xfrm>
            <a:off x="4724399" y="599122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Slide </a:t>
            </a:r>
            <a:fld id="{03AE04C5-3085-4F64-BC65-54FE2DBF6EB1}" type="slidenum">
              <a:rPr lang="en-US" smtClean="0"/>
              <a:pPr algn="ctr"/>
              <a:t>24</a:t>
            </a:fld>
            <a:r>
              <a:rPr lang="en-US" dirty="0"/>
              <a:t> of 24</a:t>
            </a:r>
          </a:p>
        </p:txBody>
      </p:sp>
      <p:sp>
        <p:nvSpPr>
          <p:cNvPr id="6" name="Rectangle 5">
            <a:extLst>
              <a:ext uri="{FF2B5EF4-FFF2-40B4-BE49-F238E27FC236}">
                <a16:creationId xmlns:a16="http://schemas.microsoft.com/office/drawing/2014/main" id="{AE0B19F3-C0CB-4A4B-81CA-5649E2A5CD1F}"/>
              </a:ext>
            </a:extLst>
          </p:cNvPr>
          <p:cNvSpPr/>
          <p:nvPr/>
        </p:nvSpPr>
        <p:spPr>
          <a:xfrm>
            <a:off x="1817511" y="5813778"/>
            <a:ext cx="2743200" cy="88053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4202286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 y="0"/>
            <a:ext cx="12192000" cy="1240429"/>
          </a:xfrm>
        </p:spPr>
        <p:txBody>
          <a:bodyPr>
            <a:normAutofit/>
          </a:bodyPr>
          <a:lstStyle/>
          <a:p>
            <a:r>
              <a:rPr lang="en-US" dirty="0"/>
              <a:t>Privacy vs. Confidentiality</a:t>
            </a:r>
          </a:p>
        </p:txBody>
      </p:sp>
      <p:sp>
        <p:nvSpPr>
          <p:cNvPr id="5" name="Slide Number Placeholder 3">
            <a:extLst>
              <a:ext uri="{FF2B5EF4-FFF2-40B4-BE49-F238E27FC236}">
                <a16:creationId xmlns:a16="http://schemas.microsoft.com/office/drawing/2014/main" id="{2E4DDB49-F189-417F-9595-4F9A12F01A11}"/>
              </a:ext>
            </a:extLst>
          </p:cNvPr>
          <p:cNvSpPr txBox="1">
            <a:spLocks/>
          </p:cNvSpPr>
          <p:nvPr/>
        </p:nvSpPr>
        <p:spPr>
          <a:xfrm>
            <a:off x="4714240" y="599440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dirty="0">
                <a:solidFill>
                  <a:srgbClr val="000000">
                    <a:tint val="75000"/>
                  </a:srgbClr>
                </a:solidFill>
                <a:latin typeface="Calibri" panose="020F0502020204030204"/>
              </a:rPr>
              <a:t>Slide </a:t>
            </a:r>
            <a:fld id="{24BFE6D4-27A9-4AE4-9EAE-AF75F97B179B}" type="slidenum">
              <a:rPr lang="en-US" smtClean="0">
                <a:solidFill>
                  <a:srgbClr val="000000">
                    <a:tint val="75000"/>
                  </a:srgbClr>
                </a:solidFill>
                <a:latin typeface="Calibri" panose="020F0502020204030204"/>
              </a:rPr>
              <a:pPr algn="ctr">
                <a:defRPr/>
              </a:pPr>
              <a:t>25</a:t>
            </a:fld>
            <a:r>
              <a:rPr lang="en-US" dirty="0">
                <a:solidFill>
                  <a:srgbClr val="000000">
                    <a:tint val="75000"/>
                  </a:srgbClr>
                </a:solidFill>
                <a:latin typeface="Calibri" panose="020F0502020204030204"/>
              </a:rPr>
              <a:t> of 24</a:t>
            </a:r>
          </a:p>
        </p:txBody>
      </p:sp>
      <p:sp>
        <p:nvSpPr>
          <p:cNvPr id="6" name="Rectangle 5">
            <a:extLst>
              <a:ext uri="{FF2B5EF4-FFF2-40B4-BE49-F238E27FC236}">
                <a16:creationId xmlns:a16="http://schemas.microsoft.com/office/drawing/2014/main" id="{88B39034-7E67-4BED-9691-80B963F2B43D}"/>
              </a:ext>
            </a:extLst>
          </p:cNvPr>
          <p:cNvSpPr/>
          <p:nvPr/>
        </p:nvSpPr>
        <p:spPr>
          <a:xfrm>
            <a:off x="1817511" y="5813778"/>
            <a:ext cx="2743200" cy="8805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Rectangle 2">
            <a:extLst>
              <a:ext uri="{FF2B5EF4-FFF2-40B4-BE49-F238E27FC236}">
                <a16:creationId xmlns:a16="http://schemas.microsoft.com/office/drawing/2014/main" id="{0A4E75BD-EEDE-4385-9B82-1205ADAB511B}"/>
              </a:ext>
            </a:extLst>
          </p:cNvPr>
          <p:cNvSpPr>
            <a:spLocks noGrp="1" noChangeArrowheads="1"/>
          </p:cNvSpPr>
          <p:nvPr>
            <p:ph idx="1"/>
          </p:nvPr>
        </p:nvSpPr>
        <p:spPr bwMode="auto">
          <a:xfrm>
            <a:off x="607379" y="1074509"/>
            <a:ext cx="1134364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terms “privacy” and “confidentiality” are related, but technically distinct. Generally speaking, protecting privacy entails adherence to the full suite of </a:t>
            </a:r>
            <a:r>
              <a:rPr kumimoji="0" lang="en-US" altLang="en-US" sz="2000" b="0" i="0" u="none" strike="noStrike" cap="none" normalizeH="0" baseline="0" dirty="0">
                <a:ln>
                  <a:noFill/>
                </a:ln>
                <a:solidFill>
                  <a:schemeClr val="tx1"/>
                </a:solidFill>
                <a:effectLst/>
                <a:latin typeface="Arial" panose="020B0604020202020204" pitchFamily="34" charset="0"/>
                <a:hlinkClick r:id="rId3" tooltip="https://iapp.org/resources/article/fair-information-practices/"/>
              </a:rPr>
              <a:t>Fair Information Practice Principles</a:t>
            </a:r>
            <a:r>
              <a:rPr kumimoji="0" lang="en-US" altLang="en-US" sz="2000" b="0" i="0" u="none" strike="noStrike" cap="none" normalizeH="0" baseline="0" dirty="0">
                <a:ln>
                  <a:noFill/>
                </a:ln>
                <a:solidFill>
                  <a:schemeClr val="tx1"/>
                </a:solidFill>
                <a:effectLst/>
                <a:latin typeface="Arial" panose="020B0604020202020204" pitchFamily="34" charset="0"/>
              </a:rPr>
              <a:t>, and includes elements of collection and use limitation, purpose specification, and openness, among others. Confidentiality protection, more specifically, is a component of protecting privacy, and typically refers to the protection of data against unauthorized disclosure, access, or use. In the statistical and technical communities, however, “privacy protection” often refers specifically to the various statistical disclosure limitation methods used to protect the confidentiality of individuals’ data. It is this latter conception of privacy protection, specifically statistical safeguards against disclosure, that I will be using throughout this declaration when using the generic term “privacy.” And it is this conception of privacy protection which, for the Census Bureau, includes the methods the Bureau implements to protect the confidentiality of the census data covered by the confidentiality provisions of 13 U.S.C. §§ 8(b) and 9.”</a:t>
            </a: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chemeClr val="tx1"/>
                </a:solidFill>
                <a:effectLst/>
                <a:latin typeface="Arial" panose="020B0604020202020204" pitchFamily="34" charset="0"/>
              </a:rPr>
              <a:t>(excerpted from the Second Declaration of John M. Abowd, Fair Lines America Foundation Inc. v. U.S. Department of Commerce, fn8)</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2709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945"/>
            <a:ext cx="10515600" cy="1325563"/>
          </a:xfrm>
        </p:spPr>
        <p:txBody>
          <a:bodyPr>
            <a:normAutofit/>
          </a:bodyPr>
          <a:lstStyle/>
          <a:p>
            <a:r>
              <a:rPr lang="en-US" dirty="0"/>
              <a:t>Roadmap of Presentation</a:t>
            </a:r>
            <a:endParaRPr lang="en-US" sz="4000" dirty="0"/>
          </a:p>
        </p:txBody>
      </p:sp>
      <p:sp>
        <p:nvSpPr>
          <p:cNvPr id="3" name="Content Placeholder 2"/>
          <p:cNvSpPr>
            <a:spLocks noGrp="1"/>
          </p:cNvSpPr>
          <p:nvPr>
            <p:ph idx="1"/>
          </p:nvPr>
        </p:nvSpPr>
        <p:spPr>
          <a:xfrm>
            <a:off x="600550" y="1290316"/>
            <a:ext cx="11458814" cy="4523461"/>
          </a:xfrm>
        </p:spPr>
        <p:txBody>
          <a:bodyPr>
            <a:normAutofit/>
          </a:bodyPr>
          <a:lstStyle/>
          <a:p>
            <a:pPr lvl="0"/>
            <a:r>
              <a:rPr lang="en-US" dirty="0"/>
              <a:t>Context for the need for formal privacy</a:t>
            </a:r>
          </a:p>
          <a:p>
            <a:pPr lvl="0"/>
            <a:r>
              <a:rPr lang="en-US" dirty="0"/>
              <a:t>Implementation of formal privacy: 2008-present</a:t>
            </a:r>
          </a:p>
          <a:p>
            <a:pPr lvl="0"/>
            <a:r>
              <a:rPr lang="en-US" dirty="0"/>
              <a:t>Challenges that lie ahead</a:t>
            </a:r>
          </a:p>
          <a:p>
            <a:pPr lvl="0"/>
            <a:r>
              <a:rPr lang="en-US" dirty="0"/>
              <a:t>Managing the transition to formal privacy for our surveys</a:t>
            </a:r>
          </a:p>
          <a:p>
            <a:pPr lvl="0"/>
            <a:r>
              <a:rPr lang="en-US" dirty="0"/>
              <a:t>Wrap up</a:t>
            </a:r>
          </a:p>
        </p:txBody>
      </p:sp>
      <p:sp>
        <p:nvSpPr>
          <p:cNvPr id="4" name="Slide Number Placeholder 3"/>
          <p:cNvSpPr>
            <a:spLocks noGrp="1"/>
          </p:cNvSpPr>
          <p:nvPr>
            <p:ph type="sldNum" sz="quarter" idx="12"/>
          </p:nvPr>
        </p:nvSpPr>
        <p:spPr>
          <a:xfrm>
            <a:off x="4724400" y="6112510"/>
            <a:ext cx="2743200" cy="365125"/>
          </a:xfrm>
        </p:spPr>
        <p:txBody>
          <a:bodyPr/>
          <a:lstStyle/>
          <a:p>
            <a:pPr algn="ctr"/>
            <a:r>
              <a:rPr lang="en-US" dirty="0"/>
              <a:t>Slide </a:t>
            </a:r>
            <a:fld id="{AAB63172-0737-4F58-AA61-0444E81086BA}" type="slidenum">
              <a:rPr lang="en-US" smtClean="0"/>
              <a:pPr algn="ctr"/>
              <a:t>3</a:t>
            </a:fld>
            <a:r>
              <a:rPr lang="en-US" dirty="0"/>
              <a:t> of 24 </a:t>
            </a:r>
          </a:p>
        </p:txBody>
      </p:sp>
      <p:sp>
        <p:nvSpPr>
          <p:cNvPr id="5" name="Rectangle 4">
            <a:extLst>
              <a:ext uri="{FF2B5EF4-FFF2-40B4-BE49-F238E27FC236}">
                <a16:creationId xmlns:a16="http://schemas.microsoft.com/office/drawing/2014/main" id="{AE5BBF1F-A4D4-4931-936B-0DD04051994B}"/>
              </a:ext>
            </a:extLst>
          </p:cNvPr>
          <p:cNvSpPr/>
          <p:nvPr/>
        </p:nvSpPr>
        <p:spPr>
          <a:xfrm>
            <a:off x="1817511" y="5813778"/>
            <a:ext cx="2743200" cy="8805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1783852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A8526F-6268-4FFD-94FF-0AC362D53A4C}"/>
              </a:ext>
            </a:extLst>
          </p:cNvPr>
          <p:cNvSpPr>
            <a:spLocks noGrp="1"/>
          </p:cNvSpPr>
          <p:nvPr>
            <p:ph type="title"/>
          </p:nvPr>
        </p:nvSpPr>
        <p:spPr>
          <a:xfrm>
            <a:off x="0" y="365125"/>
            <a:ext cx="12192000" cy="1325563"/>
          </a:xfrm>
        </p:spPr>
        <p:txBody>
          <a:bodyPr>
            <a:normAutofit fontScale="90000"/>
          </a:bodyPr>
          <a:lstStyle/>
          <a:p>
            <a:br>
              <a:rPr lang="en-US" sz="6000" dirty="0"/>
            </a:br>
            <a:r>
              <a:rPr lang="en-US" sz="6000" dirty="0"/>
              <a:t>Data Ethics and Data Stewardship</a:t>
            </a:r>
            <a:br>
              <a:rPr lang="en-US" sz="6000" dirty="0"/>
            </a:br>
            <a:endParaRPr lang="en-US" sz="6000" dirty="0"/>
          </a:p>
        </p:txBody>
      </p:sp>
      <p:sp>
        <p:nvSpPr>
          <p:cNvPr id="6" name="Content Placeholder 5">
            <a:extLst>
              <a:ext uri="{FF2B5EF4-FFF2-40B4-BE49-F238E27FC236}">
                <a16:creationId xmlns:a16="http://schemas.microsoft.com/office/drawing/2014/main" id="{2AA3290A-6777-4BD8-B4FB-018E02D690ED}"/>
              </a:ext>
            </a:extLst>
          </p:cNvPr>
          <p:cNvSpPr>
            <a:spLocks noGrp="1"/>
          </p:cNvSpPr>
          <p:nvPr>
            <p:ph idx="1"/>
          </p:nvPr>
        </p:nvSpPr>
        <p:spPr>
          <a:xfrm>
            <a:off x="828040" y="1497152"/>
            <a:ext cx="10515600" cy="4351338"/>
          </a:xfrm>
        </p:spPr>
        <p:txBody>
          <a:bodyPr>
            <a:normAutofit lnSpcReduction="10000"/>
          </a:bodyPr>
          <a:lstStyle/>
          <a:p>
            <a:r>
              <a:rPr lang="en-US" b="1" dirty="0"/>
              <a:t>Values</a:t>
            </a:r>
            <a:r>
              <a:rPr lang="en-US" dirty="0"/>
              <a:t> are agreed norms that allow teams to achieve a shared vision. </a:t>
            </a:r>
          </a:p>
          <a:p>
            <a:r>
              <a:rPr lang="en-US" b="1" dirty="0"/>
              <a:t>Ethics</a:t>
            </a:r>
            <a:r>
              <a:rPr lang="en-US" dirty="0"/>
              <a:t> are rules, regulations, and affirmations that allow individuals to work in accordance to established principles and guidelines.</a:t>
            </a:r>
          </a:p>
          <a:p>
            <a:r>
              <a:rPr lang="en-US" b="1" dirty="0"/>
              <a:t>Integrity</a:t>
            </a:r>
            <a:r>
              <a:rPr lang="en-US" dirty="0"/>
              <a:t> is being compliant with established values and ethics within an organization: doing the right thing </a:t>
            </a:r>
            <a:r>
              <a:rPr lang="en-US" u="sng" dirty="0"/>
              <a:t>when no one is looking</a:t>
            </a:r>
            <a:r>
              <a:rPr lang="en-US" dirty="0"/>
              <a:t>.</a:t>
            </a:r>
          </a:p>
          <a:p>
            <a:r>
              <a:rPr lang="en-US" b="1" dirty="0"/>
              <a:t>Data Ethics </a:t>
            </a:r>
            <a:r>
              <a:rPr lang="en-US" dirty="0"/>
              <a:t>describe a code of behavior to use when collecting, processing, cleaning, wrangling, analyzing, and disseminating data.</a:t>
            </a:r>
          </a:p>
          <a:p>
            <a:r>
              <a:rPr lang="en-US" dirty="0"/>
              <a:t>According to the </a:t>
            </a:r>
            <a:r>
              <a:rPr lang="en-US" u="sng" dirty="0">
                <a:hlinkClick r:id="rId3"/>
              </a:rPr>
              <a:t>Data Governance Institute</a:t>
            </a:r>
            <a:r>
              <a:rPr lang="en-US" dirty="0"/>
              <a:t>: </a:t>
            </a:r>
          </a:p>
          <a:p>
            <a:pPr marL="457200" lvl="1" indent="0">
              <a:buNone/>
            </a:pPr>
            <a:r>
              <a:rPr lang="en-US" dirty="0"/>
              <a:t>“</a:t>
            </a:r>
            <a:r>
              <a:rPr lang="en-US" b="1" dirty="0"/>
              <a:t>Data Stewardship </a:t>
            </a:r>
            <a:r>
              <a:rPr lang="en-US" dirty="0"/>
              <a:t>is concerned with taking care of data assets that do not belong to the stewards themselves. Data Stewards represent the concerns of others. Some may represent the needs of the entire organization.”</a:t>
            </a:r>
          </a:p>
          <a:p>
            <a:endParaRPr lang="en-US" dirty="0"/>
          </a:p>
          <a:p>
            <a:endParaRPr lang="en-US" dirty="0"/>
          </a:p>
          <a:p>
            <a:endParaRPr lang="en-US" dirty="0"/>
          </a:p>
          <a:p>
            <a:endParaRPr lang="en-US" dirty="0"/>
          </a:p>
          <a:p>
            <a:endParaRPr lang="en-US" dirty="0"/>
          </a:p>
          <a:p>
            <a:endParaRPr lang="en-US" dirty="0"/>
          </a:p>
        </p:txBody>
      </p:sp>
      <p:sp>
        <p:nvSpPr>
          <p:cNvPr id="7" name="Slide Number Placeholder 3">
            <a:extLst>
              <a:ext uri="{FF2B5EF4-FFF2-40B4-BE49-F238E27FC236}">
                <a16:creationId xmlns:a16="http://schemas.microsoft.com/office/drawing/2014/main" id="{1044B9C8-7A0F-4845-8126-D3C94147BDDA}"/>
              </a:ext>
            </a:extLst>
          </p:cNvPr>
          <p:cNvSpPr txBox="1">
            <a:spLocks/>
          </p:cNvSpPr>
          <p:nvPr/>
        </p:nvSpPr>
        <p:spPr>
          <a:xfrm>
            <a:off x="4714240" y="599440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dirty="0">
                <a:solidFill>
                  <a:srgbClr val="000000">
                    <a:tint val="75000"/>
                  </a:srgbClr>
                </a:solidFill>
                <a:latin typeface="Calibri" panose="020F0502020204030204"/>
              </a:rPr>
              <a:t>Slide </a:t>
            </a:r>
            <a:fld id="{24BFE6D4-27A9-4AE4-9EAE-AF75F97B179B}" type="slidenum">
              <a:rPr lang="en-US" smtClean="0">
                <a:solidFill>
                  <a:srgbClr val="000000">
                    <a:tint val="75000"/>
                  </a:srgbClr>
                </a:solidFill>
                <a:latin typeface="Calibri" panose="020F0502020204030204"/>
              </a:rPr>
              <a:pPr algn="ctr">
                <a:defRPr/>
              </a:pPr>
              <a:t>4</a:t>
            </a:fld>
            <a:r>
              <a:rPr lang="en-US" dirty="0">
                <a:solidFill>
                  <a:srgbClr val="000000">
                    <a:tint val="75000"/>
                  </a:srgbClr>
                </a:solidFill>
                <a:latin typeface="Calibri" panose="020F0502020204030204"/>
              </a:rPr>
              <a:t> of 24</a:t>
            </a:r>
          </a:p>
        </p:txBody>
      </p:sp>
    </p:spTree>
    <p:extLst>
      <p:ext uri="{BB962C8B-B14F-4D97-AF65-F5344CB8AC3E}">
        <p14:creationId xmlns:p14="http://schemas.microsoft.com/office/powerpoint/2010/main" val="1070787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1098"/>
            <a:ext cx="12192000" cy="1325563"/>
          </a:xfrm>
        </p:spPr>
        <p:txBody>
          <a:bodyPr>
            <a:noAutofit/>
          </a:bodyPr>
          <a:lstStyle/>
          <a:p>
            <a:r>
              <a:rPr lang="en-US" sz="4800" dirty="0"/>
              <a:t>Strength, Weakness, Opportunity, and Threat (SWOT) Analysis -- Presented in TSWO Order</a:t>
            </a:r>
            <a:endParaRPr lang="en-US" dirty="0"/>
          </a:p>
        </p:txBody>
      </p:sp>
      <p:sp>
        <p:nvSpPr>
          <p:cNvPr id="3" name="Content Placeholder 2"/>
          <p:cNvSpPr>
            <a:spLocks noGrp="1"/>
          </p:cNvSpPr>
          <p:nvPr>
            <p:ph idx="1"/>
          </p:nvPr>
        </p:nvSpPr>
        <p:spPr>
          <a:xfrm>
            <a:off x="338178" y="1559397"/>
            <a:ext cx="11726289" cy="4337332"/>
          </a:xfrm>
        </p:spPr>
        <p:txBody>
          <a:bodyPr>
            <a:normAutofit fontScale="92500" lnSpcReduction="20000"/>
          </a:bodyPr>
          <a:lstStyle/>
          <a:p>
            <a:r>
              <a:rPr lang="en-US" b="1" dirty="0"/>
              <a:t>Threat</a:t>
            </a:r>
            <a:r>
              <a:rPr lang="en-US" dirty="0"/>
              <a:t>: Savvy outside actors with high speed computing power and access to external microdata with personally identifiable information (PII) make it increasingly difficult to protect our data.</a:t>
            </a:r>
          </a:p>
          <a:p>
            <a:pPr lvl="0"/>
            <a:r>
              <a:rPr lang="en-US" b="1" dirty="0"/>
              <a:t>Strength: </a:t>
            </a:r>
            <a:r>
              <a:rPr lang="en-US" dirty="0"/>
              <a:t>The Census Bureau has implemented legacy methods of privacy protection for several decades. All information products undergo disclosure review before release.</a:t>
            </a:r>
          </a:p>
          <a:p>
            <a:pPr lvl="0"/>
            <a:r>
              <a:rPr lang="en-US" b="1" dirty="0"/>
              <a:t>Weakness: </a:t>
            </a:r>
            <a:r>
              <a:rPr lang="en-US" dirty="0"/>
              <a:t>Legacy methods do not quantify disclosure risk. Legacy methods tend to make very strong assumptions about attackers or are ambiguous about the assumptions they've made.</a:t>
            </a:r>
          </a:p>
          <a:p>
            <a:pPr lvl="0"/>
            <a:r>
              <a:rPr lang="en-US" b="1" dirty="0"/>
              <a:t>Opportunity: </a:t>
            </a:r>
            <a:r>
              <a:rPr lang="en-US" dirty="0"/>
              <a:t>Formal privacy offers mathematically provable guarantees that quantify disclosure risk. This allows us to disseminate results with the granularity that our stakeholders seek. This also allow analysts to account for disclosure protection in their data analysis and inference.</a:t>
            </a:r>
          </a:p>
          <a:p>
            <a:pPr>
              <a:spcBef>
                <a:spcPts val="1800"/>
              </a:spcBef>
              <a:buFont typeface="Arial" panose="020B0604020202020204" pitchFamily="34" charset="0"/>
              <a:buChar char="•"/>
            </a:pPr>
            <a:endParaRPr lang="en-US" dirty="0"/>
          </a:p>
          <a:p>
            <a:pPr marL="0" indent="0">
              <a:spcBef>
                <a:spcPts val="1800"/>
              </a:spcBef>
              <a:buNone/>
            </a:pPr>
            <a:endParaRPr lang="en-US" dirty="0"/>
          </a:p>
          <a:p>
            <a:pPr>
              <a:spcBef>
                <a:spcPts val="1800"/>
              </a:spcBef>
              <a:buFont typeface="Arial" panose="020B0604020202020204" pitchFamily="34" charset="0"/>
              <a:buChar char="•"/>
            </a:pPr>
            <a:endParaRPr lang="en-US" dirty="0"/>
          </a:p>
          <a:p>
            <a:pPr>
              <a:spcBef>
                <a:spcPts val="1800"/>
              </a:spcBef>
              <a:buFont typeface="Arial" panose="020B0604020202020204" pitchFamily="34" charset="0"/>
              <a:buChar char="•"/>
            </a:pPr>
            <a:endParaRPr lang="en-US" dirty="0"/>
          </a:p>
          <a:p>
            <a:pPr>
              <a:spcBef>
                <a:spcPts val="1800"/>
              </a:spcBef>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12"/>
          </p:nvPr>
        </p:nvSpPr>
        <p:spPr>
          <a:xfrm>
            <a:off x="4724400" y="6112510"/>
            <a:ext cx="2743200" cy="365125"/>
          </a:xfrm>
        </p:spPr>
        <p:txBody>
          <a:bodyPr/>
          <a:lstStyle/>
          <a:p>
            <a:pPr algn="ctr"/>
            <a:r>
              <a:rPr lang="en-US" dirty="0"/>
              <a:t>Slide </a:t>
            </a:r>
            <a:fld id="{AAB63172-0737-4F58-AA61-0444E81086BA}" type="slidenum">
              <a:rPr lang="en-US" smtClean="0"/>
              <a:pPr algn="ctr"/>
              <a:t>5</a:t>
            </a:fld>
            <a:r>
              <a:rPr lang="en-US" dirty="0"/>
              <a:t> of 24 </a:t>
            </a:r>
          </a:p>
        </p:txBody>
      </p:sp>
      <p:sp>
        <p:nvSpPr>
          <p:cNvPr id="5" name="Rectangle 4">
            <a:extLst>
              <a:ext uri="{FF2B5EF4-FFF2-40B4-BE49-F238E27FC236}">
                <a16:creationId xmlns:a16="http://schemas.microsoft.com/office/drawing/2014/main" id="{43A297A8-6B1A-4B9E-92DF-DA74F41E1C0E}"/>
              </a:ext>
            </a:extLst>
          </p:cNvPr>
          <p:cNvSpPr/>
          <p:nvPr/>
        </p:nvSpPr>
        <p:spPr>
          <a:xfrm>
            <a:off x="1817511" y="5813778"/>
            <a:ext cx="2743200" cy="8805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1594984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040" y="505813"/>
            <a:ext cx="10515600" cy="1331865"/>
          </a:xfrm>
        </p:spPr>
        <p:txBody>
          <a:bodyPr>
            <a:noAutofit/>
          </a:bodyPr>
          <a:lstStyle/>
          <a:p>
            <a:r>
              <a:rPr lang="en-US" dirty="0"/>
              <a:t>Threats to Privacy Protection</a:t>
            </a:r>
            <a:br>
              <a:rPr lang="en-US" dirty="0"/>
            </a:br>
            <a:r>
              <a:rPr lang="en-US" dirty="0"/>
              <a:t>(Slide 1 of 2)</a:t>
            </a:r>
          </a:p>
        </p:txBody>
      </p:sp>
      <p:sp>
        <p:nvSpPr>
          <p:cNvPr id="3" name="Content Placeholder 2"/>
          <p:cNvSpPr>
            <a:spLocks noGrp="1"/>
          </p:cNvSpPr>
          <p:nvPr>
            <p:ph idx="1"/>
          </p:nvPr>
        </p:nvSpPr>
        <p:spPr>
          <a:xfrm>
            <a:off x="699248" y="2037473"/>
            <a:ext cx="11492752" cy="3965294"/>
          </a:xfrm>
        </p:spPr>
        <p:txBody>
          <a:bodyPr>
            <a:normAutofit/>
          </a:bodyPr>
          <a:lstStyle/>
          <a:p>
            <a:r>
              <a:rPr lang="en-US" sz="3000" dirty="0"/>
              <a:t>There are many possible ways to uncover protected confidential data from disseminated information products. </a:t>
            </a:r>
          </a:p>
          <a:p>
            <a:r>
              <a:rPr lang="en-US" sz="3000" dirty="0"/>
              <a:t>We do not know all the ways that external intruders conduct privacy attacks against our data</a:t>
            </a:r>
            <a:r>
              <a:rPr lang="en-US" dirty="0"/>
              <a:t> now…</a:t>
            </a:r>
          </a:p>
          <a:p>
            <a:pPr lvl="1"/>
            <a:r>
              <a:rPr lang="en-US" sz="2600" i="1" dirty="0"/>
              <a:t>or ways they may conduct privacy attacks in the future</a:t>
            </a:r>
            <a:r>
              <a:rPr lang="en-US" sz="2600" dirty="0"/>
              <a:t>. </a:t>
            </a:r>
          </a:p>
          <a:p>
            <a:r>
              <a:rPr lang="en-US" sz="3000" dirty="0"/>
              <a:t>The following slide lists three common threats we know about that outside agents use to engage in privacy attacks. </a:t>
            </a:r>
          </a:p>
          <a:p>
            <a:pPr marL="0" indent="0" algn="ctr">
              <a:buNone/>
            </a:pPr>
            <a:endParaRPr lang="en-US" b="1" dirty="0">
              <a:solidFill>
                <a:srgbClr val="0070C0"/>
              </a:solidFill>
            </a:endParaRPr>
          </a:p>
          <a:p>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a:xfrm>
            <a:off x="4626428" y="6203950"/>
            <a:ext cx="2743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tint val="75000"/>
                  </a:srgbClr>
                </a:solidFill>
                <a:effectLst/>
                <a:uLnTx/>
                <a:uFillTx/>
                <a:latin typeface="Calibri" panose="020F0502020204030204"/>
                <a:ea typeface="+mn-ea"/>
                <a:cs typeface="+mn-cs"/>
              </a:rPr>
              <a:t>Slide </a:t>
            </a:r>
            <a:fld id="{24BFE6D4-27A9-4AE4-9EAE-AF75F97B179B}" type="slidenum">
              <a:rPr kumimoji="0" lang="en-US" sz="1200" b="1" i="0" u="none" strike="noStrike" kern="1200" cap="none" spc="0" normalizeH="0" baseline="0" noProof="0" smtClean="0">
                <a:ln>
                  <a:noFill/>
                </a:ln>
                <a:solidFill>
                  <a:srgbClr val="000000">
                    <a:tint val="75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r>
              <a:rPr kumimoji="0" lang="en-US" sz="1200" b="1" i="0" u="none" strike="noStrike" kern="1200" cap="none" spc="0" normalizeH="0" baseline="0" noProof="0" dirty="0">
                <a:ln>
                  <a:noFill/>
                </a:ln>
                <a:solidFill>
                  <a:srgbClr val="000000">
                    <a:tint val="75000"/>
                  </a:srgbClr>
                </a:solidFill>
                <a:effectLst/>
                <a:uLnTx/>
                <a:uFillTx/>
                <a:latin typeface="Calibri" panose="020F0502020204030204"/>
                <a:ea typeface="+mn-ea"/>
                <a:cs typeface="+mn-cs"/>
              </a:rPr>
              <a:t> of 24</a:t>
            </a:r>
          </a:p>
        </p:txBody>
      </p:sp>
      <p:sp>
        <p:nvSpPr>
          <p:cNvPr id="5" name="Rectangle 4">
            <a:extLst>
              <a:ext uri="{FF2B5EF4-FFF2-40B4-BE49-F238E27FC236}">
                <a16:creationId xmlns:a16="http://schemas.microsoft.com/office/drawing/2014/main" id="{DA4FCCF2-1DDC-4ACD-99A4-07DF40D5D849}"/>
              </a:ext>
            </a:extLst>
          </p:cNvPr>
          <p:cNvSpPr/>
          <p:nvPr/>
        </p:nvSpPr>
        <p:spPr>
          <a:xfrm>
            <a:off x="1817511" y="5813778"/>
            <a:ext cx="2743200" cy="8805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3356147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3689"/>
            <a:ext cx="10515600" cy="1251966"/>
          </a:xfrm>
        </p:spPr>
        <p:txBody>
          <a:bodyPr>
            <a:noAutofit/>
          </a:bodyPr>
          <a:lstStyle/>
          <a:p>
            <a:r>
              <a:rPr lang="en-US" dirty="0"/>
              <a:t>Threats to Privacy Protection</a:t>
            </a:r>
            <a:br>
              <a:rPr lang="en-US" dirty="0"/>
            </a:br>
            <a:r>
              <a:rPr lang="en-US" dirty="0"/>
              <a:t>(Slide 2 of 2)</a:t>
            </a:r>
          </a:p>
        </p:txBody>
      </p:sp>
      <p:sp>
        <p:nvSpPr>
          <p:cNvPr id="3" name="Content Placeholder 2"/>
          <p:cNvSpPr>
            <a:spLocks noGrp="1"/>
          </p:cNvSpPr>
          <p:nvPr>
            <p:ph idx="1"/>
          </p:nvPr>
        </p:nvSpPr>
        <p:spPr>
          <a:xfrm>
            <a:off x="192032" y="1640957"/>
            <a:ext cx="10807402" cy="4562993"/>
          </a:xfrm>
        </p:spPr>
        <p:txBody>
          <a:bodyPr>
            <a:normAutofit fontScale="92500" lnSpcReduction="10000"/>
          </a:bodyPr>
          <a:lstStyle/>
          <a:p>
            <a:pPr marL="0" indent="0">
              <a:buNone/>
            </a:pPr>
            <a:r>
              <a:rPr lang="en-US" sz="3000" b="1" dirty="0"/>
              <a:t>(1) Database reconstruction:</a:t>
            </a:r>
            <a:r>
              <a:rPr lang="en-US" sz="3000" dirty="0"/>
              <a:t> Computational efficiency makes it easier to </a:t>
            </a:r>
            <a:r>
              <a:rPr lang="en-US" sz="3000" u="sng" dirty="0"/>
              <a:t>reconstruct</a:t>
            </a:r>
            <a:r>
              <a:rPr lang="en-US" sz="3000" dirty="0"/>
              <a:t> protected microdata records from published summaries that were generated from protected microdata.</a:t>
            </a:r>
          </a:p>
          <a:p>
            <a:pPr marL="0" indent="0">
              <a:buNone/>
            </a:pPr>
            <a:r>
              <a:rPr lang="en-US" sz="3000" b="1" dirty="0"/>
              <a:t>(2) Data re-identification:</a:t>
            </a:r>
            <a:r>
              <a:rPr lang="en-US" sz="3000" dirty="0"/>
              <a:t> The advent of big data makes it easier to link public use microdata to external data using non-protected information in common, thereby </a:t>
            </a:r>
            <a:r>
              <a:rPr lang="en-US" sz="3000" u="sng" dirty="0"/>
              <a:t>re-identifying</a:t>
            </a:r>
            <a:r>
              <a:rPr lang="en-US" sz="3000" dirty="0"/>
              <a:t> respondents whose identity we are trying to protect.</a:t>
            </a:r>
            <a:endParaRPr lang="en-US" sz="3000" i="1" dirty="0"/>
          </a:p>
          <a:p>
            <a:pPr marL="0" indent="0">
              <a:buNone/>
            </a:pPr>
            <a:r>
              <a:rPr lang="en-US" sz="3000" b="1" dirty="0"/>
              <a:t>(3) Differencing attacks </a:t>
            </a:r>
            <a:r>
              <a:rPr lang="en-US" sz="3000" i="1" dirty="0"/>
              <a:t>aka</a:t>
            </a:r>
            <a:r>
              <a:rPr lang="en-US" sz="3000" dirty="0"/>
              <a:t> </a:t>
            </a:r>
            <a:r>
              <a:rPr lang="en-US" sz="3000" b="1" dirty="0"/>
              <a:t>disclosure by subtraction:</a:t>
            </a:r>
            <a:r>
              <a:rPr lang="en-US" sz="3000" dirty="0"/>
              <a:t> From published tables from protected microdata, one can subtract rows or columns to obtain disclosive “slivers” of protected information, whether the slivers are longitudinal, geographic, or demographic.</a:t>
            </a:r>
          </a:p>
          <a:p>
            <a:pPr marL="457200" lvl="1" indent="0">
              <a:buNone/>
            </a:pPr>
            <a:r>
              <a:rPr lang="en-US" sz="1800" dirty="0"/>
              <a:t> </a:t>
            </a:r>
          </a:p>
          <a:p>
            <a:pPr marL="0" indent="0" algn="ctr">
              <a:buNone/>
            </a:pPr>
            <a:endParaRPr lang="en-US" b="1" dirty="0">
              <a:solidFill>
                <a:srgbClr val="0070C0"/>
              </a:solidFill>
            </a:endParaRPr>
          </a:p>
          <a:p>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a:xfrm>
            <a:off x="4626428" y="6203950"/>
            <a:ext cx="2743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tint val="75000"/>
                  </a:srgbClr>
                </a:solidFill>
                <a:effectLst/>
                <a:uLnTx/>
                <a:uFillTx/>
                <a:latin typeface="Calibri" panose="020F0502020204030204"/>
                <a:ea typeface="+mn-ea"/>
                <a:cs typeface="+mn-cs"/>
              </a:rPr>
              <a:t>Slide </a:t>
            </a:r>
            <a:fld id="{24BFE6D4-27A9-4AE4-9EAE-AF75F97B179B}" type="slidenum">
              <a:rPr kumimoji="0" lang="en-US" sz="1200" b="1" i="0" u="none" strike="noStrike" kern="1200" cap="none" spc="0" normalizeH="0" baseline="0" noProof="0" smtClean="0">
                <a:ln>
                  <a:noFill/>
                </a:ln>
                <a:solidFill>
                  <a:srgbClr val="000000">
                    <a:tint val="75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r>
              <a:rPr kumimoji="0" lang="en-US" sz="1200" b="1" i="0" u="none" strike="noStrike" kern="1200" cap="none" spc="0" normalizeH="0" baseline="0" noProof="0" dirty="0">
                <a:ln>
                  <a:noFill/>
                </a:ln>
                <a:solidFill>
                  <a:srgbClr val="000000">
                    <a:tint val="75000"/>
                  </a:srgbClr>
                </a:solidFill>
                <a:effectLst/>
                <a:uLnTx/>
                <a:uFillTx/>
                <a:latin typeface="Calibri" panose="020F0502020204030204"/>
                <a:ea typeface="+mn-ea"/>
                <a:cs typeface="+mn-cs"/>
              </a:rPr>
              <a:t> of 24</a:t>
            </a:r>
          </a:p>
        </p:txBody>
      </p:sp>
      <p:sp>
        <p:nvSpPr>
          <p:cNvPr id="5" name="Rectangle 4">
            <a:extLst>
              <a:ext uri="{FF2B5EF4-FFF2-40B4-BE49-F238E27FC236}">
                <a16:creationId xmlns:a16="http://schemas.microsoft.com/office/drawing/2014/main" id="{9068A0B4-480A-4C44-A073-1DE5A037031C}"/>
              </a:ext>
            </a:extLst>
          </p:cNvPr>
          <p:cNvSpPr/>
          <p:nvPr/>
        </p:nvSpPr>
        <p:spPr>
          <a:xfrm>
            <a:off x="1817511" y="5813778"/>
            <a:ext cx="2743200" cy="8805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222247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8309" y="249902"/>
            <a:ext cx="10515600" cy="1385131"/>
          </a:xfrm>
        </p:spPr>
        <p:txBody>
          <a:bodyPr>
            <a:noAutofit/>
          </a:bodyPr>
          <a:lstStyle/>
          <a:p>
            <a:r>
              <a:rPr lang="en-US" dirty="0"/>
              <a:t>Example of a Re-Identification Threat (Slide 1 of 2) </a:t>
            </a:r>
          </a:p>
        </p:txBody>
      </p:sp>
      <p:sp>
        <p:nvSpPr>
          <p:cNvPr id="3" name="Content Placeholder 2"/>
          <p:cNvSpPr>
            <a:spLocks noGrp="1"/>
          </p:cNvSpPr>
          <p:nvPr>
            <p:ph idx="1"/>
          </p:nvPr>
        </p:nvSpPr>
        <p:spPr>
          <a:xfrm>
            <a:off x="740226" y="1775535"/>
            <a:ext cx="10871765" cy="4057095"/>
          </a:xfrm>
        </p:spPr>
        <p:txBody>
          <a:bodyPr>
            <a:normAutofit lnSpcReduction="10000"/>
          </a:bodyPr>
          <a:lstStyle/>
          <a:p>
            <a:r>
              <a:rPr lang="en-US" dirty="0"/>
              <a:t>Latanya Sweeney currently serves as Director of the Public Interest Tech Lab at Harvard. </a:t>
            </a:r>
          </a:p>
          <a:p>
            <a:r>
              <a:rPr lang="en-US" dirty="0"/>
              <a:t>While a graduate student at MIT, she re-identified medical information about then-Massachusetts Governor William Weld by consolidating four sources of information:</a:t>
            </a:r>
          </a:p>
          <a:p>
            <a:pPr marL="914400" lvl="1" indent="-457200">
              <a:buFont typeface="+mj-lt"/>
              <a:buAutoNum type="arabicParenR"/>
            </a:pPr>
            <a:r>
              <a:rPr lang="en-US" dirty="0"/>
              <a:t>A newspaper report that he suffered trauma and was being treated in a local hospital.</a:t>
            </a:r>
          </a:p>
          <a:p>
            <a:pPr marL="914400" lvl="1" indent="-457200">
              <a:buFont typeface="+mj-lt"/>
              <a:buAutoNum type="arabicParenR"/>
            </a:pPr>
            <a:r>
              <a:rPr lang="en-US" dirty="0"/>
              <a:t>Publicly available knowledge about his age, race, and sex.</a:t>
            </a:r>
          </a:p>
          <a:p>
            <a:pPr marL="914400" lvl="1" indent="-457200">
              <a:buFont typeface="+mj-lt"/>
              <a:buAutoNum type="arabicParenR"/>
            </a:pPr>
            <a:r>
              <a:rPr lang="en-US" dirty="0"/>
              <a:t>Voter information, also publicly available, that confirmed his identity in Cambridge, Massachusetts where he lived and that his age, race, and sex were unique to him, and… </a:t>
            </a:r>
            <a:r>
              <a:rPr lang="en-US" i="1" dirty="0"/>
              <a:t>&lt; next slide &gt;</a:t>
            </a:r>
          </a:p>
          <a:p>
            <a:pPr marL="514350" indent="-514350">
              <a:buFont typeface="+mj-lt"/>
              <a:buAutoNum type="arabicParenR"/>
            </a:pPr>
            <a:endParaRPr lang="en-US" dirty="0"/>
          </a:p>
          <a:p>
            <a:pPr marL="0" indent="0" algn="ctr">
              <a:buNone/>
            </a:pPr>
            <a:endParaRPr lang="en-US" b="1" dirty="0">
              <a:solidFill>
                <a:srgbClr val="0070C0"/>
              </a:solidFill>
            </a:endParaRPr>
          </a:p>
          <a:p>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a:xfrm>
            <a:off x="4626428" y="6203950"/>
            <a:ext cx="2743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tint val="75000"/>
                  </a:srgbClr>
                </a:solidFill>
                <a:effectLst/>
                <a:uLnTx/>
                <a:uFillTx/>
                <a:latin typeface="Calibri" panose="020F0502020204030204"/>
                <a:ea typeface="+mn-ea"/>
                <a:cs typeface="+mn-cs"/>
              </a:rPr>
              <a:t>Slide </a:t>
            </a:r>
            <a:fld id="{24BFE6D4-27A9-4AE4-9EAE-AF75F97B179B}" type="slidenum">
              <a:rPr kumimoji="0" lang="en-US" sz="1200" b="1" i="0" u="none" strike="noStrike" kern="1200" cap="none" spc="0" normalizeH="0" baseline="0" noProof="0" smtClean="0">
                <a:ln>
                  <a:noFill/>
                </a:ln>
                <a:solidFill>
                  <a:srgbClr val="000000">
                    <a:tint val="75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r>
              <a:rPr kumimoji="0" lang="en-US" sz="1200" b="1" i="0" u="none" strike="noStrike" kern="1200" cap="none" spc="0" normalizeH="0" baseline="0" noProof="0" dirty="0">
                <a:ln>
                  <a:noFill/>
                </a:ln>
                <a:solidFill>
                  <a:srgbClr val="000000">
                    <a:tint val="75000"/>
                  </a:srgbClr>
                </a:solidFill>
                <a:effectLst/>
                <a:uLnTx/>
                <a:uFillTx/>
                <a:latin typeface="Calibri" panose="020F0502020204030204"/>
                <a:ea typeface="+mn-ea"/>
                <a:cs typeface="+mn-cs"/>
              </a:rPr>
              <a:t> of 24</a:t>
            </a:r>
          </a:p>
        </p:txBody>
      </p:sp>
      <p:sp>
        <p:nvSpPr>
          <p:cNvPr id="5" name="Rectangle 4">
            <a:extLst>
              <a:ext uri="{FF2B5EF4-FFF2-40B4-BE49-F238E27FC236}">
                <a16:creationId xmlns:a16="http://schemas.microsoft.com/office/drawing/2014/main" id="{C9D58A81-F87F-4162-B081-8379A7C3F7FC}"/>
              </a:ext>
            </a:extLst>
          </p:cNvPr>
          <p:cNvSpPr/>
          <p:nvPr/>
        </p:nvSpPr>
        <p:spPr>
          <a:xfrm>
            <a:off x="1817511" y="5813778"/>
            <a:ext cx="2743200" cy="8805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844743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8309" y="249902"/>
            <a:ext cx="10515600" cy="1385131"/>
          </a:xfrm>
        </p:spPr>
        <p:txBody>
          <a:bodyPr>
            <a:noAutofit/>
          </a:bodyPr>
          <a:lstStyle/>
          <a:p>
            <a:r>
              <a:rPr lang="en-US" dirty="0"/>
              <a:t>Example of a Re-Identification Threat (Slide 2 of 2) </a:t>
            </a:r>
          </a:p>
        </p:txBody>
      </p:sp>
      <p:sp>
        <p:nvSpPr>
          <p:cNvPr id="3" name="Content Placeholder 2"/>
          <p:cNvSpPr>
            <a:spLocks noGrp="1"/>
          </p:cNvSpPr>
          <p:nvPr>
            <p:ph idx="1"/>
          </p:nvPr>
        </p:nvSpPr>
        <p:spPr>
          <a:xfrm>
            <a:off x="266330" y="1731146"/>
            <a:ext cx="11860567" cy="4216893"/>
          </a:xfrm>
        </p:spPr>
        <p:txBody>
          <a:bodyPr>
            <a:normAutofit fontScale="92500" lnSpcReduction="10000"/>
          </a:bodyPr>
          <a:lstStyle/>
          <a:p>
            <a:r>
              <a:rPr lang="en-US" dirty="0"/>
              <a:t>Fourth source of information:</a:t>
            </a:r>
          </a:p>
          <a:p>
            <a:pPr marL="914400" lvl="1" indent="-457200">
              <a:buFont typeface="+mj-lt"/>
              <a:buAutoNum type="arabicParenR" startAt="4"/>
            </a:pPr>
            <a:r>
              <a:rPr lang="en-US" dirty="0"/>
              <a:t>A hospital discharge summary, de-identified by not reporting clearly personally identifiable information (PII) such as name or address. His age, race, sex, and ZIP code were not suppressed.</a:t>
            </a:r>
          </a:p>
          <a:p>
            <a:r>
              <a:rPr lang="en-US" dirty="0"/>
              <a:t>The hospital released records under the “Safe Harbor” provision in The Health Insurance Portability and Accountability Act of 1996 (HIPAA) to protect health records nationwide. </a:t>
            </a:r>
          </a:p>
          <a:p>
            <a:r>
              <a:rPr lang="en-US" dirty="0"/>
              <a:t>Regrettably, it did not work in this case.</a:t>
            </a:r>
          </a:p>
          <a:p>
            <a:r>
              <a:rPr lang="en-US" dirty="0"/>
              <a:t>The voter registration database was critical as he was (obviously) a registered voter.</a:t>
            </a:r>
          </a:p>
          <a:p>
            <a:pPr lvl="1"/>
            <a:r>
              <a:rPr lang="en-US" dirty="0"/>
              <a:t>His demographics were unique in the registered voter database for Cambridge, Massachusetts. </a:t>
            </a:r>
          </a:p>
          <a:p>
            <a:pPr lvl="1"/>
            <a:r>
              <a:rPr lang="en-US" dirty="0"/>
              <a:t>His demographics might have not been unique across </a:t>
            </a:r>
            <a:r>
              <a:rPr lang="en-US" u="sng" dirty="0"/>
              <a:t>all</a:t>
            </a:r>
            <a:r>
              <a:rPr lang="en-US" dirty="0"/>
              <a:t> residents of Cambridge, Massachusetts.</a:t>
            </a:r>
          </a:p>
          <a:p>
            <a:pPr marL="0" indent="0" algn="ctr">
              <a:buNone/>
            </a:pPr>
            <a:endParaRPr lang="en-US" b="1" dirty="0">
              <a:solidFill>
                <a:srgbClr val="0070C0"/>
              </a:solidFill>
            </a:endParaRPr>
          </a:p>
          <a:p>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a:xfrm>
            <a:off x="4626428" y="6203950"/>
            <a:ext cx="2743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tint val="75000"/>
                  </a:srgbClr>
                </a:solidFill>
                <a:effectLst/>
                <a:uLnTx/>
                <a:uFillTx/>
                <a:latin typeface="Calibri" panose="020F0502020204030204"/>
                <a:ea typeface="+mn-ea"/>
                <a:cs typeface="+mn-cs"/>
              </a:rPr>
              <a:t>Slide </a:t>
            </a:r>
            <a:fld id="{24BFE6D4-27A9-4AE4-9EAE-AF75F97B179B}" type="slidenum">
              <a:rPr kumimoji="0" lang="en-US" sz="1200" b="1" i="0" u="none" strike="noStrike" kern="1200" cap="none" spc="0" normalizeH="0" baseline="0" noProof="0" smtClean="0">
                <a:ln>
                  <a:noFill/>
                </a:ln>
                <a:solidFill>
                  <a:srgbClr val="000000">
                    <a:tint val="75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r>
              <a:rPr kumimoji="0" lang="en-US" sz="1200" b="1" i="0" u="none" strike="noStrike" kern="1200" cap="none" spc="0" normalizeH="0" baseline="0" noProof="0" dirty="0">
                <a:ln>
                  <a:noFill/>
                </a:ln>
                <a:solidFill>
                  <a:srgbClr val="000000">
                    <a:tint val="75000"/>
                  </a:srgbClr>
                </a:solidFill>
                <a:effectLst/>
                <a:uLnTx/>
                <a:uFillTx/>
                <a:latin typeface="Calibri" panose="020F0502020204030204"/>
                <a:ea typeface="+mn-ea"/>
                <a:cs typeface="+mn-cs"/>
              </a:rPr>
              <a:t> of 24</a:t>
            </a:r>
          </a:p>
        </p:txBody>
      </p:sp>
      <p:sp>
        <p:nvSpPr>
          <p:cNvPr id="5" name="Rectangle 4">
            <a:extLst>
              <a:ext uri="{FF2B5EF4-FFF2-40B4-BE49-F238E27FC236}">
                <a16:creationId xmlns:a16="http://schemas.microsoft.com/office/drawing/2014/main" id="{22521364-8524-49CD-A570-2318663C7CAA}"/>
              </a:ext>
            </a:extLst>
          </p:cNvPr>
          <p:cNvSpPr/>
          <p:nvPr/>
        </p:nvSpPr>
        <p:spPr>
          <a:xfrm>
            <a:off x="1817511" y="5813778"/>
            <a:ext cx="2743200" cy="8805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25786122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HAPE_LOCKS" val="1983"/>
</p:tagLst>
</file>

<file path=ppt/theme/theme1.xml><?xml version="1.0" encoding="utf-8"?>
<a:theme xmlns:a="http://schemas.openxmlformats.org/drawingml/2006/main" name="Office Theme">
  <a:themeElements>
    <a:clrScheme name="Census Colors">
      <a:dk1>
        <a:srgbClr val="000000"/>
      </a:dk1>
      <a:lt1>
        <a:srgbClr val="FFFFFF"/>
      </a:lt1>
      <a:dk2>
        <a:srgbClr val="205493"/>
      </a:dk2>
      <a:lt2>
        <a:srgbClr val="A7C0CD"/>
      </a:lt2>
      <a:accent1>
        <a:srgbClr val="78909C"/>
      </a:accent1>
      <a:accent2>
        <a:srgbClr val="4B636E"/>
      </a:accent2>
      <a:accent3>
        <a:srgbClr val="FF7043"/>
      </a:accent3>
      <a:accent4>
        <a:srgbClr val="0095A8"/>
      </a:accent4>
      <a:accent5>
        <a:srgbClr val="981D3D"/>
      </a:accent5>
      <a:accent6>
        <a:srgbClr val="0072BC"/>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Standard Widescreen Template" id="{8196AB31-EAC9-43A6-AB09-884533ACEA3D}" vid="{AEF36F8B-787C-4517-817E-50F3CC1D1B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1190</TotalTime>
  <Words>3591</Words>
  <Application>Microsoft Office PowerPoint</Application>
  <PresentationFormat>Widescreen</PresentationFormat>
  <Paragraphs>226</Paragraphs>
  <Slides>25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-apple-system</vt:lpstr>
      <vt:lpstr>Arial</vt:lpstr>
      <vt:lpstr>Calibri</vt:lpstr>
      <vt:lpstr>Calibri Light</vt:lpstr>
      <vt:lpstr>Forte</vt:lpstr>
      <vt:lpstr>Harding</vt:lpstr>
      <vt:lpstr>Office Theme</vt:lpstr>
      <vt:lpstr>Adapting Surveys for Formal Privacy: Where We Are, Where We Are Going</vt:lpstr>
      <vt:lpstr>A Clarification and Acknowledgments</vt:lpstr>
      <vt:lpstr>Roadmap of Presentation</vt:lpstr>
      <vt:lpstr> Data Ethics and Data Stewardship </vt:lpstr>
      <vt:lpstr>Strength, Weakness, Opportunity, and Threat (SWOT) Analysis -- Presented in TSWO Order</vt:lpstr>
      <vt:lpstr>Threats to Privacy Protection (Slide 1 of 2)</vt:lpstr>
      <vt:lpstr>Threats to Privacy Protection (Slide 2 of 2)</vt:lpstr>
      <vt:lpstr>Example of a Re-Identification Threat (Slide 1 of 2) </vt:lpstr>
      <vt:lpstr>Example of a Re-Identification Threat (Slide 2 of 2) </vt:lpstr>
      <vt:lpstr>Findings from  Data Re-Identification Attacks</vt:lpstr>
      <vt:lpstr>Findings from  Database Reconstruction Attacks</vt:lpstr>
      <vt:lpstr>Strengths: Legacy Disclosure Methods that Protect Census Bureau Surveys</vt:lpstr>
      <vt:lpstr>Weaknesses and Opportunities (Recap)</vt:lpstr>
      <vt:lpstr>Legacy Noise Injection (Slide 1 of 2)</vt:lpstr>
      <vt:lpstr>Legacy Noise Injection (Slide 2 of 2)</vt:lpstr>
      <vt:lpstr>Formal and Differential Privacy (Slide 1 of 2)</vt:lpstr>
      <vt:lpstr>Formal and Differential Privacy (Slide 2 of 2)</vt:lpstr>
      <vt:lpstr>DP is a strong guarantee</vt:lpstr>
      <vt:lpstr>Obstacles overcome in 2020.</vt:lpstr>
      <vt:lpstr>Where the work continues for our surveys</vt:lpstr>
      <vt:lpstr>We are using the GASP Rule as we develop  the science and transition to formal privacy. (Slide 1 of 2)</vt:lpstr>
      <vt:lpstr>PowerPoint Presentation</vt:lpstr>
      <vt:lpstr>Wrap up!</vt:lpstr>
      <vt:lpstr>Stay tuned…and thanks!</vt:lpstr>
      <vt:lpstr>Privacy vs. Confidentiality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Ethics and Differential Privacy</dc:title>
  <dc:creator>Caleb R Floyd (CENSUS/CED FED)</dc:creator>
  <cp:lastModifiedBy>Aref Dajani</cp:lastModifiedBy>
  <cp:revision>246</cp:revision>
  <dcterms:created xsi:type="dcterms:W3CDTF">2021-01-15T15:25:49Z</dcterms:created>
  <dcterms:modified xsi:type="dcterms:W3CDTF">2021-10-28T03:09:44Z</dcterms:modified>
</cp:coreProperties>
</file>