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81" r:id="rId3"/>
    <p:sldId id="286" r:id="rId4"/>
    <p:sldId id="283" r:id="rId5"/>
    <p:sldId id="284" r:id="rId6"/>
    <p:sldId id="285" r:id="rId7"/>
    <p:sldId id="282" r:id="rId8"/>
    <p:sldId id="288" r:id="rId9"/>
    <p:sldId id="287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7" autoAdjust="0"/>
    <p:restoredTop sz="94660"/>
  </p:normalViewPr>
  <p:slideViewPr>
    <p:cSldViewPr>
      <p:cViewPr varScale="1">
        <p:scale>
          <a:sx n="65" d="100"/>
          <a:sy n="65" d="100"/>
        </p:scale>
        <p:origin x="148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62C97-1A91-4D33-9CAA-01A97F8E87CC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6B38-94D7-476C-BBAD-023DFF015D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B475-36A1-40C0-8D1C-9097A8E65752}" type="datetime1">
              <a:rPr lang="en-US" smtClean="0"/>
              <a:t>10/26/2021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6C7A-BDBB-46DA-89CF-EE5399172ED8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FC18F-FEC7-4CBB-A1E3-36932C4CAA7C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2F3A-F2DC-4376-AD54-17AE5CFF71E9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5A4-096E-42F5-857B-8FDA225F31C3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A81D-0742-425A-A0ED-EB552C868894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20A7-1664-40CB-A5F5-3C29879E4CB2}" type="datetime1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E641-F704-425E-A5C1-7F6F2131C90C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105F-99DA-4D8D-8A1B-0F7E6C38793B}" type="datetime1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74CC-2198-4331-BE4A-A674A298957C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B04D-AE55-4D0F-8D96-7CF152D1ECAF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418E9C-CFE7-4A00-A9CE-08CEE7D929B8}" type="datetime1">
              <a:rPr lang="en-US" smtClean="0"/>
              <a:t>10/26/2021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B0FC6A-2FF4-4AFA-8BE5-9808DBFBEB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686800" cy="169862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Franklin Gothic Demi Cond" pitchFamily="34" charset="0"/>
              </a:rPr>
              <a:t> </a:t>
            </a: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ranklin Gothic Demi Cond" pitchFamily="34" charset="0"/>
              </a:rPr>
              <a:t>Discussion of Talks on </a:t>
            </a:r>
            <a:b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ranklin Gothic Demi Cond" pitchFamily="34" charset="0"/>
              </a:rPr>
            </a:br>
            <a:r>
              <a:rPr lang="en-US" sz="44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ranklin Gothic Demi Cond" pitchFamily="34" charset="0"/>
              </a:rPr>
              <a:t>Formal Privacy and Surveys</a:t>
            </a:r>
            <a:endParaRPr lang="en-US" sz="44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Franklin Gothic Demi Con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3048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Jerry Reiter</a:t>
            </a:r>
          </a:p>
          <a:p>
            <a:pPr algn="ctr"/>
            <a:r>
              <a:rPr lang="en-US" dirty="0" smtClean="0"/>
              <a:t>Department of Statistical Science</a:t>
            </a:r>
          </a:p>
          <a:p>
            <a:pPr algn="ctr"/>
            <a:r>
              <a:rPr lang="en-US" dirty="0" smtClean="0"/>
              <a:t>Duke University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Any views expressed are those of the author and not necessarily of </a:t>
            </a:r>
            <a:r>
              <a:rPr lang="en-US" dirty="0" smtClean="0"/>
              <a:t>the </a:t>
            </a:r>
            <a:r>
              <a:rPr lang="en-US" dirty="0"/>
              <a:t>Census </a:t>
            </a:r>
            <a:r>
              <a:rPr lang="en-US" dirty="0" smtClean="0"/>
              <a:t>Bureau.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6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 smtClean="0"/>
              <a:t>thoughts on the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smtClean="0"/>
              <a:t>congratulate </a:t>
            </a:r>
            <a:r>
              <a:rPr lang="en-US" dirty="0" smtClean="0"/>
              <a:t>the presenters on their thought-provoking work, and I look forward to seeing their work develop further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Thank you to the audience for attending our session.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 I will discuss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Aref</a:t>
            </a:r>
            <a:r>
              <a:rPr lang="en-US" dirty="0" smtClean="0"/>
              <a:t> </a:t>
            </a:r>
            <a:r>
              <a:rPr lang="en-US" dirty="0" err="1" smtClean="0"/>
              <a:t>Dajani</a:t>
            </a:r>
            <a:r>
              <a:rPr lang="en-US" dirty="0"/>
              <a:t>.</a:t>
            </a:r>
            <a:r>
              <a:rPr lang="en-US" dirty="0" smtClean="0"/>
              <a:t>  “Adapting </a:t>
            </a:r>
            <a:r>
              <a:rPr lang="en-US" dirty="0"/>
              <a:t>Surveys for Formal Privacy:</a:t>
            </a:r>
            <a:br>
              <a:rPr lang="en-US" dirty="0"/>
            </a:br>
            <a:r>
              <a:rPr lang="en-US" dirty="0"/>
              <a:t>Where We Are, Where We Are </a:t>
            </a:r>
            <a:r>
              <a:rPr lang="en-US" dirty="0" smtClean="0"/>
              <a:t>Going.”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Mark Bun, </a:t>
            </a:r>
            <a:r>
              <a:rPr lang="en-US" dirty="0" err="1"/>
              <a:t>Jörg</a:t>
            </a:r>
            <a:r>
              <a:rPr lang="en-US" dirty="0"/>
              <a:t> </a:t>
            </a:r>
            <a:r>
              <a:rPr lang="en-US" dirty="0" err="1"/>
              <a:t>Drechsler</a:t>
            </a:r>
            <a:r>
              <a:rPr lang="en-US" dirty="0"/>
              <a:t>, Marco </a:t>
            </a:r>
            <a:r>
              <a:rPr lang="en-US" dirty="0" err="1" smtClean="0"/>
              <a:t>Gaboardi</a:t>
            </a:r>
            <a:r>
              <a:rPr lang="en-US" dirty="0" smtClean="0"/>
              <a:t>, </a:t>
            </a:r>
            <a:r>
              <a:rPr lang="en-US" dirty="0"/>
              <a:t>Audra </a:t>
            </a:r>
            <a:r>
              <a:rPr lang="en-US" dirty="0" smtClean="0"/>
              <a:t>McMillan, </a:t>
            </a:r>
            <a:r>
              <a:rPr lang="en-US" dirty="0" err="1" smtClean="0"/>
              <a:t>Jayshree</a:t>
            </a:r>
            <a:r>
              <a:rPr lang="en-US" dirty="0" smtClean="0"/>
              <a:t> </a:t>
            </a:r>
            <a:r>
              <a:rPr lang="en-US" dirty="0" err="1" smtClean="0"/>
              <a:t>Sarathy</a:t>
            </a:r>
            <a:r>
              <a:rPr lang="en-US" dirty="0" smtClean="0"/>
              <a:t>.  “Controlling </a:t>
            </a:r>
            <a:r>
              <a:rPr lang="en-US" dirty="0"/>
              <a:t>Privacy Loss in Survey Sampling: an Analysis of Stratified and Cluster </a:t>
            </a:r>
            <a:r>
              <a:rPr lang="en-US" dirty="0" smtClean="0"/>
              <a:t>Sampling.”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picture remarks on </a:t>
            </a:r>
            <a:r>
              <a:rPr lang="en-US" dirty="0" err="1" smtClean="0"/>
              <a:t>Dajani’s</a:t>
            </a:r>
            <a:r>
              <a:rPr lang="en-US" dirty="0" smtClean="0"/>
              <a:t>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Census Bureau and formal privacy: </a:t>
            </a:r>
            <a:r>
              <a:rPr lang="en-US" dirty="0" smtClean="0"/>
              <a:t>innovative</a:t>
            </a:r>
            <a:r>
              <a:rPr lang="en-US" dirty="0" smtClean="0"/>
              <a:t>, leading edge,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commendable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Big kudos for accurate interpretations of DP definition</a:t>
            </a:r>
          </a:p>
          <a:p>
            <a:pPr lvl="1"/>
            <a:r>
              <a:rPr lang="en-US" dirty="0" smtClean="0"/>
              <a:t>“DP </a:t>
            </a:r>
            <a:r>
              <a:rPr lang="en-US" dirty="0"/>
              <a:t>bounds the </a:t>
            </a:r>
            <a:r>
              <a:rPr lang="en-US" b="1" dirty="0"/>
              <a:t>change</a:t>
            </a:r>
            <a:r>
              <a:rPr lang="en-US" dirty="0"/>
              <a:t> in the inference made about a person or establishment, </a:t>
            </a:r>
            <a:r>
              <a:rPr lang="en-US" b="1" i="1" dirty="0"/>
              <a:t>whether that person/establishment chooses to participate in the survey and is included in the data…or </a:t>
            </a:r>
            <a:r>
              <a:rPr lang="en-US" b="1" i="1" dirty="0" smtClean="0"/>
              <a:t>not.”</a:t>
            </a:r>
          </a:p>
          <a:p>
            <a:pPr lvl="1"/>
            <a:r>
              <a:rPr lang="en-US" dirty="0" smtClean="0"/>
              <a:t>“It </a:t>
            </a:r>
            <a:r>
              <a:rPr lang="en-US" dirty="0"/>
              <a:t>is not possible to responsibly disseminate information products from any survey or census with </a:t>
            </a:r>
            <a:r>
              <a:rPr lang="en-US" u="sng" dirty="0"/>
              <a:t>no disclosure risk</a:t>
            </a:r>
            <a:r>
              <a:rPr lang="en-US" dirty="0" smtClean="0"/>
              <a:t>.”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9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Dajani</a:t>
            </a:r>
            <a:r>
              <a:rPr lang="en-US" dirty="0" smtClean="0"/>
              <a:t>: Specific thoughts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ε represents a </a:t>
            </a:r>
            <a:r>
              <a:rPr lang="en-US" b="1" dirty="0"/>
              <a:t>bound</a:t>
            </a:r>
            <a:r>
              <a:rPr lang="en-US" dirty="0"/>
              <a:t> on the incremental </a:t>
            </a:r>
            <a:r>
              <a:rPr lang="en-US" dirty="0" smtClean="0"/>
              <a:t>risk.</a:t>
            </a:r>
            <a:endParaRPr lang="en-US" dirty="0"/>
          </a:p>
          <a:p>
            <a:pPr lvl="1"/>
            <a:r>
              <a:rPr lang="en-US" dirty="0" smtClean="0"/>
              <a:t>Just because a release is DP does not mean an agency should disregard disclosure risk </a:t>
            </a:r>
            <a:r>
              <a:rPr lang="en-US" dirty="0" smtClean="0"/>
              <a:t>assessments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ε like those used in practical applications could come with disclosure risks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en-US" dirty="0" smtClean="0"/>
              <a:t>Two </a:t>
            </a:r>
            <a:r>
              <a:rPr lang="en-US" dirty="0" smtClean="0"/>
              <a:t>DP algorithms with the same </a:t>
            </a:r>
            <a:r>
              <a:rPr lang="en-US" dirty="0"/>
              <a:t>ε </a:t>
            </a:r>
            <a:r>
              <a:rPr lang="en-US" dirty="0" smtClean="0"/>
              <a:t>could have different disclosure risk properties for different kinds of attacks.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need statistical disclosure risk measures that account for formal privacy protections</a:t>
            </a:r>
          </a:p>
          <a:p>
            <a:pPr lvl="2"/>
            <a:r>
              <a:rPr lang="en-US" dirty="0" smtClean="0"/>
              <a:t>Bayesian approaches (e.g., Reiter 2005) offer paths forward.   But much work to be done….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2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Dajani</a:t>
            </a:r>
            <a:r>
              <a:rPr lang="en-US" dirty="0" smtClean="0"/>
              <a:t>: Specific </a:t>
            </a:r>
            <a:r>
              <a:rPr lang="en-US" dirty="0"/>
              <a:t>t</a:t>
            </a:r>
            <a:r>
              <a:rPr lang="en-US" dirty="0" smtClean="0"/>
              <a:t>houghts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Tension between the </a:t>
            </a:r>
            <a:r>
              <a:rPr lang="en-US" dirty="0" smtClean="0"/>
              <a:t>principled and </a:t>
            </a:r>
            <a:r>
              <a:rPr lang="en-US" dirty="0" smtClean="0"/>
              <a:t>the </a:t>
            </a:r>
            <a:r>
              <a:rPr lang="en-US" dirty="0" smtClean="0"/>
              <a:t>practical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now, it seems that the Census Bureau may not strictly enforce a privacy budget for all queries of a database (e.g., GASP may not be formally private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Sometimes one has to get things done</a:t>
            </a:r>
            <a:r>
              <a:rPr lang="en-US" dirty="0" smtClean="0"/>
              <a:t>!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are the implications for disclosure risk of releasing a mix of formally private and not formally private statistics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6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Dajani</a:t>
            </a:r>
            <a:r>
              <a:rPr lang="en-US" dirty="0" smtClean="0"/>
              <a:t>: Specific thoughts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Disclosure risk assessments often focus on risks that individuals can be re-identified/participated in a database.</a:t>
            </a:r>
          </a:p>
          <a:p>
            <a:r>
              <a:rPr lang="en-US" dirty="0" smtClean="0"/>
              <a:t>For many government surveys and censuses, why should participation be confidential?  </a:t>
            </a:r>
          </a:p>
          <a:p>
            <a:pPr lvl="1"/>
            <a:r>
              <a:rPr lang="en-US" dirty="0" smtClean="0"/>
              <a:t>Does someone knowing that I participated in the ACS have any implication for my well being?  </a:t>
            </a:r>
          </a:p>
          <a:p>
            <a:r>
              <a:rPr lang="en-US" dirty="0" smtClean="0"/>
              <a:t>Laws written in terms of re-identification, but perhaps those should be revisited…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intruder knowing if someone is a member of a dataset may matter for </a:t>
            </a:r>
            <a:r>
              <a:rPr lang="en-US" dirty="0" smtClean="0"/>
              <a:t>some databases, </a:t>
            </a:r>
            <a:r>
              <a:rPr lang="en-US" dirty="0"/>
              <a:t>but </a:t>
            </a:r>
            <a:r>
              <a:rPr lang="en-US" dirty="0" smtClean="0"/>
              <a:t>need it be the default?</a:t>
            </a:r>
          </a:p>
          <a:p>
            <a:r>
              <a:rPr lang="en-US" dirty="0" smtClean="0"/>
              <a:t>Perhaps it is time </a:t>
            </a:r>
            <a:r>
              <a:rPr lang="en-US" dirty="0" smtClean="0"/>
              <a:t>for more f</a:t>
            </a:r>
            <a:r>
              <a:rPr lang="en-US" dirty="0" smtClean="0"/>
              <a:t>ocus </a:t>
            </a:r>
            <a:r>
              <a:rPr lang="en-US" dirty="0" smtClean="0"/>
              <a:t>on attribute disclosures </a:t>
            </a:r>
            <a:r>
              <a:rPr lang="en-US" dirty="0" smtClean="0"/>
              <a:t>than re-identification disclosures.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picture remarks on Bun’s et al.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Investigating DP in complex surveys: moving from </a:t>
            </a:r>
            <a:r>
              <a:rPr lang="en-US" dirty="0" smtClean="0"/>
              <a:t>hypothetical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practical.  </a:t>
            </a:r>
            <a:r>
              <a:rPr lang="en-US" dirty="0" smtClean="0"/>
              <a:t>(A good thing!)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r>
              <a:rPr lang="en-US" dirty="0" smtClean="0"/>
              <a:t>Considering privacy at the </a:t>
            </a:r>
            <a:r>
              <a:rPr lang="en-US" i="1" dirty="0" smtClean="0"/>
              <a:t>design stage</a:t>
            </a:r>
            <a:r>
              <a:rPr lang="en-US" dirty="0" smtClean="0"/>
              <a:t>, not after the data are collected.  (Another good thing!)</a:t>
            </a:r>
          </a:p>
          <a:p>
            <a:endParaRPr lang="en-US" dirty="0"/>
          </a:p>
          <a:p>
            <a:r>
              <a:rPr lang="en-US" dirty="0" smtClean="0"/>
              <a:t>Providing guidance one what kinds of designs might allow for privacy amplification and what might not, and how old intuition from survey sampling may not apply with </a:t>
            </a:r>
            <a:r>
              <a:rPr lang="en-US" dirty="0" smtClean="0"/>
              <a:t>formal </a:t>
            </a:r>
            <a:r>
              <a:rPr lang="en-US" dirty="0" smtClean="0"/>
              <a:t>privacy considerations</a:t>
            </a:r>
            <a:r>
              <a:rPr lang="en-US" dirty="0" smtClean="0"/>
              <a:t>. </a:t>
            </a:r>
            <a:r>
              <a:rPr lang="en-US" dirty="0" smtClean="0"/>
              <a:t>(A trifecta!)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 et al: Specific thoughts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amplification happens with simpler designs.</a:t>
            </a:r>
          </a:p>
          <a:p>
            <a:pPr lvl="1"/>
            <a:r>
              <a:rPr lang="en-US" dirty="0" smtClean="0"/>
              <a:t>DP is also easier to implement without high variance survey weights typical of complex surveys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Should we rethink the use of complex survey designs for some data products, especially those intended primarily for secondary research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ight the </a:t>
            </a:r>
            <a:r>
              <a:rPr lang="en-US" dirty="0" smtClean="0"/>
              <a:t>negative effects of </a:t>
            </a:r>
            <a:r>
              <a:rPr lang="en-US" dirty="0" smtClean="0"/>
              <a:t>privacy </a:t>
            </a:r>
            <a:r>
              <a:rPr lang="en-US" dirty="0" smtClean="0"/>
              <a:t>protection on inferential accuracy outweigh </a:t>
            </a:r>
            <a:r>
              <a:rPr lang="en-US" dirty="0" smtClean="0"/>
              <a:t>the efficiency gains from using </a:t>
            </a:r>
            <a:r>
              <a:rPr lang="en-US" dirty="0" smtClean="0"/>
              <a:t>a complex</a:t>
            </a:r>
            <a:r>
              <a:rPr lang="en-US" dirty="0" smtClean="0"/>
              <a:t> </a:t>
            </a:r>
            <a:r>
              <a:rPr lang="en-US" dirty="0" smtClean="0"/>
              <a:t>sampling design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6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 et al: Specific thoughts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dirty="0" smtClean="0"/>
              <a:t>people/establishments </a:t>
            </a:r>
            <a:r>
              <a:rPr lang="en-US" dirty="0" smtClean="0"/>
              <a:t>are not secretive about their survey participation.</a:t>
            </a:r>
          </a:p>
          <a:p>
            <a:pPr lvl="1"/>
            <a:r>
              <a:rPr lang="en-US" dirty="0" smtClean="0"/>
              <a:t>Neighbors, employers, or partners know individuals who participated in a survey.</a:t>
            </a:r>
          </a:p>
          <a:p>
            <a:pPr lvl="1"/>
            <a:r>
              <a:rPr lang="en-US" dirty="0" smtClean="0"/>
              <a:t>Individuals reveal survey participation on social media.</a:t>
            </a:r>
          </a:p>
          <a:p>
            <a:r>
              <a:rPr lang="en-US" dirty="0" smtClean="0"/>
              <a:t>How does one characterize the privacy amplification when part of the sample is secret and part is not? </a:t>
            </a:r>
          </a:p>
          <a:p>
            <a:endParaRPr lang="en-US" dirty="0"/>
          </a:p>
          <a:p>
            <a:r>
              <a:rPr lang="en-US" dirty="0"/>
              <a:t>What does privacy amplification mean if we no longer are required to protect membership in a survey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24860</TotalTime>
  <Words>712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Franklin Gothic Demi Cond</vt:lpstr>
      <vt:lpstr>Wingdings 2</vt:lpstr>
      <vt:lpstr>Flow</vt:lpstr>
      <vt:lpstr> Discussion of Talks on  Formal Privacy and Surveys</vt:lpstr>
      <vt:lpstr>Talks I will discuss today</vt:lpstr>
      <vt:lpstr>Big picture remarks on Dajani’s talk</vt:lpstr>
      <vt:lpstr>Dajani: Specific thoughts 1</vt:lpstr>
      <vt:lpstr>Dajani: Specific thoughts 2</vt:lpstr>
      <vt:lpstr>Dajani: Specific thoughts 3</vt:lpstr>
      <vt:lpstr>Big picture remarks on Bun’s et al. talk</vt:lpstr>
      <vt:lpstr>Bun et al: Specific thoughts 1</vt:lpstr>
      <vt:lpstr>Bun et al: Specific thoughts 2</vt:lpstr>
      <vt:lpstr>Final thoughts on the papers</vt:lpstr>
    </vt:vector>
  </TitlesOfParts>
  <Company>American Institutes for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Transnational Access and Data Sharing to Solve Common Questions</dc:title>
  <dc:creator>JReiter</dc:creator>
  <cp:lastModifiedBy>Jerry Reiter, Ph.D.</cp:lastModifiedBy>
  <cp:revision>280</cp:revision>
  <dcterms:created xsi:type="dcterms:W3CDTF">2013-11-18T13:25:50Z</dcterms:created>
  <dcterms:modified xsi:type="dcterms:W3CDTF">2021-10-27T00:16:11Z</dcterms:modified>
</cp:coreProperties>
</file>