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83" r:id="rId5"/>
    <p:sldId id="288" r:id="rId6"/>
    <p:sldId id="259" r:id="rId7"/>
    <p:sldId id="290" r:id="rId8"/>
    <p:sldId id="291" r:id="rId9"/>
    <p:sldId id="278" r:id="rId10"/>
    <p:sldId id="276" r:id="rId11"/>
    <p:sldId id="279" r:id="rId12"/>
    <p:sldId id="280" r:id="rId13"/>
    <p:sldId id="292" r:id="rId14"/>
    <p:sldId id="281" r:id="rId15"/>
    <p:sldId id="262" r:id="rId16"/>
    <p:sldId id="268" r:id="rId17"/>
    <p:sldId id="282" r:id="rId18"/>
    <p:sldId id="270" r:id="rId19"/>
    <p:sldId id="274" r:id="rId20"/>
    <p:sldId id="265" r:id="rId21"/>
    <p:sldId id="272" r:id="rId22"/>
    <p:sldId id="28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5"/>
    <p:restoredTop sz="94630"/>
  </p:normalViewPr>
  <p:slideViewPr>
    <p:cSldViewPr snapToGrid="0" snapToObjects="1">
      <p:cViewPr varScale="1">
        <p:scale>
          <a:sx n="84" d="100"/>
          <a:sy n="84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0B87-384E-EE48-9EDA-E67E3BA9B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D6A35-6893-A145-82D8-098609CBB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CDEF-03A5-6042-8FC4-B76717AE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D9CF-6B71-0244-AA12-62A41DFF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3677-943F-C04D-90CA-42BD13E8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35C5-F12D-D24E-AE7A-556EAFAF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B8470-FF9C-6542-8212-E6F2B8E6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9B35-B618-5C49-A7D5-1BF25408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89E5-9083-D843-B25C-D3C71980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6882E-9B69-B846-9D6F-AA493C33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0A3A7-5960-4342-AB28-AF5BB8C5B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27A2-2EAF-5A47-8B6C-0687B9BD1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FEF1-A6EE-8445-9C0E-566CA395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D655B-57DC-C146-975B-63834633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3BB0-9044-9C43-AFF2-1FF8E700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F94D-38D7-A747-823D-9BDEC87E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52BD-E482-8D4D-8AED-66561B55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0DD2-2441-5948-B200-65E78D90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68A3-B899-C949-83FF-37ED80B2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14A4-FF1D-4C42-9E15-C3CCF37A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8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D17D-E8A1-C340-B0CF-9E648E52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281DD-9AED-6541-AE86-9EE8B5C7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1DE3-AB61-9A42-8398-39EFB418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F4C8-1B7C-6944-ADA6-E899564C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6917-1C6A-FF4B-B4EC-7FF4A703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D9BD-D64E-844B-A889-43C996E9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B58-41E9-6646-AF07-506557ACF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65F9-8419-0B45-81DD-BDD7DE55F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80829-F98A-684E-98F8-C69885FD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0014-0CA8-444A-B083-34A6A58C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5195F-300C-D842-B115-73E6B4A1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0473-CF98-A545-B35F-52C3FCEF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DFEA-D0E4-C44B-9C9B-2994E70B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31119-5454-E144-9E75-0EA0A0B2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5586B-A1DB-B64F-B502-2106C552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2810A-AA5D-FA48-9747-F632CA039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5AC0D-083F-7F44-AAAD-9BA2A6D2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F1AE1-E745-A746-99C6-B9A93FD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460ED-93F7-A845-AD83-F8CB0E7D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5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8F76-3D87-E543-A0EE-CB14BD57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CB0D7-1CE3-F04A-A50D-F4C068F7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68DD9-C234-8243-B13B-A525B72F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D7894-4EC4-0348-B487-FC7F1C9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16291-13D0-0A44-8FEE-5B9D3AEB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C1B74-3F82-064D-98F3-F97C1199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443B1-A915-0140-8C2B-5B6B3B02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93B-2A7C-6B4E-B8EA-83C336B6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8C74-63F3-1148-B23C-4C2BD470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65BBF-0B5D-4C49-811E-A659D985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1228-B22F-6944-B46D-E45EA720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6C598-0DDA-3E4D-BFFE-26C9AA03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E1CA-AEA7-C44A-8B78-D2661186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0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C32F-06C4-9F4B-A834-B7926294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F0AE8-0C38-DE4C-A8B7-18D59764E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240C5-D365-394B-B90F-91F1B4C7A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9CB6-B201-014A-8218-F6145712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8225-3734-B042-AA7F-778A9F12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65875-36CA-F748-AD5B-329D2BAE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D1907-CFF9-5D4D-B5C4-8F6697E3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D6CA-31BE-1B4F-BE47-E2D98418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3E1A-B38F-8148-8E07-45F43ECF0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610F-71E1-2B4A-AC0D-7C3B2ACC3C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4A10D-8ABF-A74B-A612-C1BA10736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C951-0228-BC42-80D3-E72AE1C1B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30F4-9C64-244A-9331-A3571A4C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3A70-13C6-1042-9009-61C688336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Privacy Loss in Survey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A87FA-37C6-DC40-B31D-57CD87D5D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30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Mark Bun (Boston University), </a:t>
            </a:r>
            <a:r>
              <a:rPr lang="en-US" dirty="0" err="1"/>
              <a:t>Jörg</a:t>
            </a:r>
            <a:r>
              <a:rPr lang="en-US" dirty="0"/>
              <a:t> Drechsler (IAB), </a:t>
            </a:r>
          </a:p>
          <a:p>
            <a:r>
              <a:rPr lang="en-US" dirty="0"/>
              <a:t>Marco </a:t>
            </a:r>
            <a:r>
              <a:rPr lang="en-US" dirty="0" err="1"/>
              <a:t>Gaboardi</a:t>
            </a:r>
            <a:r>
              <a:rPr lang="en-US" dirty="0"/>
              <a:t> (Boston University), Audra McMillan (Apple), </a:t>
            </a:r>
          </a:p>
          <a:p>
            <a:r>
              <a:rPr lang="en-US" dirty="0"/>
              <a:t>Jayshree Sarathy (Harvard University)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9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150F-ECA2-8E42-8230-6AFCD31C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F346-EC57-6842-8437-413F003B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Q: Can we extend these results to more complex sampling designs? </a:t>
            </a:r>
          </a:p>
          <a:p>
            <a:endParaRPr lang="en-US" dirty="0"/>
          </a:p>
          <a:p>
            <a:r>
              <a:rPr lang="en-US" dirty="0"/>
              <a:t>Privacy amplification not guaranteed for more complex sampling designs </a:t>
            </a:r>
          </a:p>
          <a:p>
            <a:r>
              <a:rPr lang="en-US" dirty="0"/>
              <a:t>Examples from cluster and stratified sampling</a:t>
            </a:r>
          </a:p>
          <a:p>
            <a:r>
              <a:rPr lang="en-US" dirty="0"/>
              <a:t>Insight into more general sampling designs</a:t>
            </a:r>
          </a:p>
        </p:txBody>
      </p:sp>
    </p:spTree>
    <p:extLst>
      <p:ext uri="{BB962C8B-B14F-4D97-AF65-F5344CB8AC3E}">
        <p14:creationId xmlns:p14="http://schemas.microsoft.com/office/powerpoint/2010/main" val="279417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2D98-C1EB-634E-AAF5-05ADBA2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14B2D-FE30-D14C-A807-666C4DAB2A61}"/>
              </a:ext>
            </a:extLst>
          </p:cNvPr>
          <p:cNvSpPr txBox="1"/>
          <p:nvPr/>
        </p:nvSpPr>
        <p:spPr>
          <a:xfrm>
            <a:off x="5932311" y="1814866"/>
            <a:ext cx="39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7E9C7-D11C-484D-89BD-9CC6383DB997}"/>
                  </a:ext>
                </a:extLst>
              </p:cNvPr>
              <p:cNvSpPr txBox="1"/>
              <p:nvPr/>
            </p:nvSpPr>
            <p:spPr>
              <a:xfrm>
                <a:off x="1766711" y="3395310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7E9C7-D11C-484D-89BD-9CC6383DB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11" y="3395310"/>
                <a:ext cx="395111" cy="584775"/>
              </a:xfrm>
              <a:prstGeom prst="rect">
                <a:avLst/>
              </a:prstGeom>
              <a:blipFill>
                <a:blip r:embed="rId2"/>
                <a:stretch>
                  <a:fillRect l="-12500" r="-4062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2609B6-A1DC-C040-8BB0-004A2FF3C08B}"/>
                  </a:ext>
                </a:extLst>
              </p:cNvPr>
              <p:cNvSpPr txBox="1"/>
              <p:nvPr/>
            </p:nvSpPr>
            <p:spPr>
              <a:xfrm>
                <a:off x="3414887" y="3395310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2609B6-A1DC-C040-8BB0-004A2FF3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87" y="3395310"/>
                <a:ext cx="395111" cy="584775"/>
              </a:xfrm>
              <a:prstGeom prst="rect">
                <a:avLst/>
              </a:prstGeom>
              <a:blipFill>
                <a:blip r:embed="rId3"/>
                <a:stretch>
                  <a:fillRect l="-12500" r="-4062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5C1EC2-05D7-DB48-9915-BD14A261318B}"/>
                  </a:ext>
                </a:extLst>
              </p:cNvPr>
              <p:cNvSpPr txBox="1"/>
              <p:nvPr/>
            </p:nvSpPr>
            <p:spPr>
              <a:xfrm>
                <a:off x="5063063" y="3395310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5C1EC2-05D7-DB48-9915-BD14A261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63" y="3395310"/>
                <a:ext cx="395111" cy="584775"/>
              </a:xfrm>
              <a:prstGeom prst="rect">
                <a:avLst/>
              </a:prstGeom>
              <a:blipFill>
                <a:blip r:embed="rId4"/>
                <a:stretch>
                  <a:fillRect l="-12500" r="-4375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B9D6E98-6802-8748-B65D-512E9CF69EB7}"/>
              </a:ext>
            </a:extLst>
          </p:cNvPr>
          <p:cNvSpPr txBox="1"/>
          <p:nvPr/>
        </p:nvSpPr>
        <p:spPr>
          <a:xfrm>
            <a:off x="7123290" y="3395309"/>
            <a:ext cx="39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AACF6F-CD29-0940-9CA9-9E00D1CBD9FB}"/>
                  </a:ext>
                </a:extLst>
              </p:cNvPr>
              <p:cNvSpPr txBox="1"/>
              <p:nvPr/>
            </p:nvSpPr>
            <p:spPr>
              <a:xfrm>
                <a:off x="9183517" y="3395308"/>
                <a:ext cx="53621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AACF6F-CD29-0940-9CA9-9E00D1CBD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517" y="3395308"/>
                <a:ext cx="536217" cy="584776"/>
              </a:xfrm>
              <a:prstGeom prst="rect">
                <a:avLst/>
              </a:prstGeom>
              <a:blipFill>
                <a:blip r:embed="rId5"/>
                <a:stretch>
                  <a:fillRect l="-6977" r="-930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CF9F0D-73B3-584E-8193-BF73781B2112}"/>
              </a:ext>
            </a:extLst>
          </p:cNvPr>
          <p:cNvCxnSpPr>
            <a:cxnSpLocks/>
          </p:cNvCxnSpPr>
          <p:nvPr/>
        </p:nvCxnSpPr>
        <p:spPr>
          <a:xfrm>
            <a:off x="6367650" y="2358795"/>
            <a:ext cx="2643726" cy="1111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C0BB33-34E0-6041-B82F-5D912568CEE7}"/>
              </a:ext>
            </a:extLst>
          </p:cNvPr>
          <p:cNvCxnSpPr>
            <a:cxnSpLocks/>
          </p:cNvCxnSpPr>
          <p:nvPr/>
        </p:nvCxnSpPr>
        <p:spPr>
          <a:xfrm flipH="1">
            <a:off x="5457478" y="2545835"/>
            <a:ext cx="515757" cy="949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EAF50C-3BCC-6746-847A-B3E4F7D84734}"/>
              </a:ext>
            </a:extLst>
          </p:cNvPr>
          <p:cNvCxnSpPr>
            <a:cxnSpLocks/>
          </p:cNvCxnSpPr>
          <p:nvPr/>
        </p:nvCxnSpPr>
        <p:spPr>
          <a:xfrm flipH="1">
            <a:off x="2420749" y="2299724"/>
            <a:ext cx="3299193" cy="1211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C59E8C-F568-754F-8F6E-595118B82138}"/>
              </a:ext>
            </a:extLst>
          </p:cNvPr>
          <p:cNvCxnSpPr>
            <a:cxnSpLocks/>
          </p:cNvCxnSpPr>
          <p:nvPr/>
        </p:nvCxnSpPr>
        <p:spPr>
          <a:xfrm flipH="1">
            <a:off x="3955345" y="2488066"/>
            <a:ext cx="1837257" cy="106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87ABFB-400A-6C47-AEC0-52F7E80A2FCE}"/>
                  </a:ext>
                </a:extLst>
              </p:cNvPr>
              <p:cNvSpPr txBox="1"/>
              <p:nvPr/>
            </p:nvSpPr>
            <p:spPr>
              <a:xfrm>
                <a:off x="3594809" y="4829559"/>
                <a:ext cx="4605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87ABFB-400A-6C47-AEC0-52F7E80A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09" y="4829559"/>
                <a:ext cx="4605867" cy="584775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98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CD9E-709F-AC41-AABE-5EFAB0DE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519C-4DD8-4D48-A306-92163A14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Negligible amplification if size of clusters is large!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Intuition: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Large clusters -&gt; less secrecy of sample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Privacy of records within cluster may not protect privacy of chosen clusters</a:t>
            </a:r>
          </a:p>
        </p:txBody>
      </p:sp>
    </p:spTree>
    <p:extLst>
      <p:ext uri="{BB962C8B-B14F-4D97-AF65-F5344CB8AC3E}">
        <p14:creationId xmlns:p14="http://schemas.microsoft.com/office/powerpoint/2010/main" val="303437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2D98-C1EB-634E-AAF5-05ADBA2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cluster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14B2D-FE30-D14C-A807-666C4DAB2A61}"/>
              </a:ext>
            </a:extLst>
          </p:cNvPr>
          <p:cNvSpPr txBox="1"/>
          <p:nvPr/>
        </p:nvSpPr>
        <p:spPr>
          <a:xfrm>
            <a:off x="5932311" y="1814866"/>
            <a:ext cx="39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7E9C7-D11C-484D-89BD-9CC6383DB997}"/>
                  </a:ext>
                </a:extLst>
              </p:cNvPr>
              <p:cNvSpPr txBox="1"/>
              <p:nvPr/>
            </p:nvSpPr>
            <p:spPr>
              <a:xfrm>
                <a:off x="1766711" y="3395310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7E9C7-D11C-484D-89BD-9CC6383DB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11" y="3395310"/>
                <a:ext cx="395111" cy="584775"/>
              </a:xfrm>
              <a:prstGeom prst="rect">
                <a:avLst/>
              </a:prstGeom>
              <a:blipFill>
                <a:blip r:embed="rId2"/>
                <a:stretch>
                  <a:fillRect l="-12500" r="-4062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2609B6-A1DC-C040-8BB0-004A2FF3C08B}"/>
                  </a:ext>
                </a:extLst>
              </p:cNvPr>
              <p:cNvSpPr txBox="1"/>
              <p:nvPr/>
            </p:nvSpPr>
            <p:spPr>
              <a:xfrm>
                <a:off x="3414887" y="3395310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2609B6-A1DC-C040-8BB0-004A2FF3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87" y="3395310"/>
                <a:ext cx="395111" cy="584775"/>
              </a:xfrm>
              <a:prstGeom prst="rect">
                <a:avLst/>
              </a:prstGeom>
              <a:blipFill>
                <a:blip r:embed="rId3"/>
                <a:stretch>
                  <a:fillRect l="-12500" r="-4062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5C1EC2-05D7-DB48-9915-BD14A261318B}"/>
                  </a:ext>
                </a:extLst>
              </p:cNvPr>
              <p:cNvSpPr txBox="1"/>
              <p:nvPr/>
            </p:nvSpPr>
            <p:spPr>
              <a:xfrm>
                <a:off x="5063063" y="3395310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5C1EC2-05D7-DB48-9915-BD14A261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63" y="3395310"/>
                <a:ext cx="395111" cy="584775"/>
              </a:xfrm>
              <a:prstGeom prst="rect">
                <a:avLst/>
              </a:prstGeom>
              <a:blipFill>
                <a:blip r:embed="rId4"/>
                <a:stretch>
                  <a:fillRect l="-12500" r="-4375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B9D6E98-6802-8748-B65D-512E9CF69EB7}"/>
              </a:ext>
            </a:extLst>
          </p:cNvPr>
          <p:cNvSpPr txBox="1"/>
          <p:nvPr/>
        </p:nvSpPr>
        <p:spPr>
          <a:xfrm>
            <a:off x="7123290" y="3395309"/>
            <a:ext cx="39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AACF6F-CD29-0940-9CA9-9E00D1CBD9FB}"/>
                  </a:ext>
                </a:extLst>
              </p:cNvPr>
              <p:cNvSpPr txBox="1"/>
              <p:nvPr/>
            </p:nvSpPr>
            <p:spPr>
              <a:xfrm>
                <a:off x="9183517" y="3395308"/>
                <a:ext cx="53621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AACF6F-CD29-0940-9CA9-9E00D1CBD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517" y="3395308"/>
                <a:ext cx="536217" cy="584776"/>
              </a:xfrm>
              <a:prstGeom prst="rect">
                <a:avLst/>
              </a:prstGeom>
              <a:blipFill>
                <a:blip r:embed="rId5"/>
                <a:stretch>
                  <a:fillRect l="-6977" r="-930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CF9F0D-73B3-584E-8193-BF73781B2112}"/>
              </a:ext>
            </a:extLst>
          </p:cNvPr>
          <p:cNvCxnSpPr>
            <a:cxnSpLocks/>
          </p:cNvCxnSpPr>
          <p:nvPr/>
        </p:nvCxnSpPr>
        <p:spPr>
          <a:xfrm>
            <a:off x="6367650" y="2358795"/>
            <a:ext cx="2643726" cy="1111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C0BB33-34E0-6041-B82F-5D912568CEE7}"/>
              </a:ext>
            </a:extLst>
          </p:cNvPr>
          <p:cNvCxnSpPr>
            <a:cxnSpLocks/>
          </p:cNvCxnSpPr>
          <p:nvPr/>
        </p:nvCxnSpPr>
        <p:spPr>
          <a:xfrm flipH="1">
            <a:off x="5457478" y="2545835"/>
            <a:ext cx="515757" cy="949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EAF50C-3BCC-6746-847A-B3E4F7D84734}"/>
              </a:ext>
            </a:extLst>
          </p:cNvPr>
          <p:cNvCxnSpPr>
            <a:cxnSpLocks/>
          </p:cNvCxnSpPr>
          <p:nvPr/>
        </p:nvCxnSpPr>
        <p:spPr>
          <a:xfrm flipH="1">
            <a:off x="2420749" y="2299724"/>
            <a:ext cx="3299193" cy="1211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C59E8C-F568-754F-8F6E-595118B82138}"/>
              </a:ext>
            </a:extLst>
          </p:cNvPr>
          <p:cNvCxnSpPr>
            <a:cxnSpLocks/>
          </p:cNvCxnSpPr>
          <p:nvPr/>
        </p:nvCxnSpPr>
        <p:spPr>
          <a:xfrm flipH="1">
            <a:off x="3955345" y="2488066"/>
            <a:ext cx="1837257" cy="106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87ABFB-400A-6C47-AEC0-52F7E80A2FCE}"/>
                  </a:ext>
                </a:extLst>
              </p:cNvPr>
              <p:cNvSpPr txBox="1"/>
              <p:nvPr/>
            </p:nvSpPr>
            <p:spPr>
              <a:xfrm>
                <a:off x="3826932" y="5530034"/>
                <a:ext cx="4605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87ABFB-400A-6C47-AEC0-52F7E80A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32" y="5530034"/>
                <a:ext cx="4605867" cy="584775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B41FB5-A414-1A4B-8415-AD93D540CE83}"/>
                  </a:ext>
                </a:extLst>
              </p:cNvPr>
              <p:cNvSpPr txBox="1"/>
              <p:nvPr/>
            </p:nvSpPr>
            <p:spPr>
              <a:xfrm>
                <a:off x="1766710" y="4608866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B41FB5-A414-1A4B-8415-AD93D540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10" y="4608866"/>
                <a:ext cx="395111" cy="584775"/>
              </a:xfrm>
              <a:prstGeom prst="rect">
                <a:avLst/>
              </a:prstGeom>
              <a:blipFill>
                <a:blip r:embed="rId7"/>
                <a:stretch>
                  <a:fillRect l="-12500" r="-3437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E8C355-C9C2-704B-AC29-E643902697AD}"/>
                  </a:ext>
                </a:extLst>
              </p:cNvPr>
              <p:cNvSpPr txBox="1"/>
              <p:nvPr/>
            </p:nvSpPr>
            <p:spPr>
              <a:xfrm>
                <a:off x="3420186" y="4608867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E8C355-C9C2-704B-AC29-E64390269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86" y="4608867"/>
                <a:ext cx="395111" cy="584775"/>
              </a:xfrm>
              <a:prstGeom prst="rect">
                <a:avLst/>
              </a:prstGeom>
              <a:blipFill>
                <a:blip r:embed="rId8"/>
                <a:stretch>
                  <a:fillRect l="-9375" r="-37500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D0D4F4-C011-234C-B69D-B48807AD3713}"/>
                  </a:ext>
                </a:extLst>
              </p:cNvPr>
              <p:cNvSpPr txBox="1"/>
              <p:nvPr/>
            </p:nvSpPr>
            <p:spPr>
              <a:xfrm>
                <a:off x="5078961" y="4608866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D0D4F4-C011-234C-B69D-B48807AD3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61" y="4608866"/>
                <a:ext cx="395111" cy="584775"/>
              </a:xfrm>
              <a:prstGeom prst="rect">
                <a:avLst/>
              </a:prstGeom>
              <a:blipFill>
                <a:blip r:embed="rId9"/>
                <a:stretch>
                  <a:fillRect l="-9375" r="-4062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541CF0-8891-9B43-BAA3-04581C1EF1AA}"/>
                  </a:ext>
                </a:extLst>
              </p:cNvPr>
              <p:cNvSpPr txBox="1"/>
              <p:nvPr/>
            </p:nvSpPr>
            <p:spPr>
              <a:xfrm>
                <a:off x="9254069" y="4608867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541CF0-8891-9B43-BAA3-04581C1E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069" y="4608867"/>
                <a:ext cx="395111" cy="584775"/>
              </a:xfrm>
              <a:prstGeom prst="rect">
                <a:avLst/>
              </a:prstGeom>
              <a:blipFill>
                <a:blip r:embed="rId10"/>
                <a:stretch>
                  <a:fillRect l="-12500" r="-4062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6C49E1-F87F-654C-AFAF-4FB278469F06}"/>
              </a:ext>
            </a:extLst>
          </p:cNvPr>
          <p:cNvCxnSpPr>
            <a:cxnSpLocks/>
          </p:cNvCxnSpPr>
          <p:nvPr/>
        </p:nvCxnSpPr>
        <p:spPr>
          <a:xfrm>
            <a:off x="2054578" y="4086578"/>
            <a:ext cx="0" cy="5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011D66-8175-434D-9345-1E16FFE461A4}"/>
              </a:ext>
            </a:extLst>
          </p:cNvPr>
          <p:cNvCxnSpPr>
            <a:cxnSpLocks/>
          </p:cNvCxnSpPr>
          <p:nvPr/>
        </p:nvCxnSpPr>
        <p:spPr>
          <a:xfrm>
            <a:off x="3697111" y="4086578"/>
            <a:ext cx="0" cy="5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18ADB4-0B57-0245-99B6-A0E5AE0AC358}"/>
              </a:ext>
            </a:extLst>
          </p:cNvPr>
          <p:cNvCxnSpPr>
            <a:cxnSpLocks/>
          </p:cNvCxnSpPr>
          <p:nvPr/>
        </p:nvCxnSpPr>
        <p:spPr>
          <a:xfrm>
            <a:off x="5362222" y="4086578"/>
            <a:ext cx="0" cy="5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36A61E-0F4A-2649-A87A-D720BC6A699F}"/>
              </a:ext>
            </a:extLst>
          </p:cNvPr>
          <p:cNvCxnSpPr>
            <a:cxnSpLocks/>
          </p:cNvCxnSpPr>
          <p:nvPr/>
        </p:nvCxnSpPr>
        <p:spPr>
          <a:xfrm>
            <a:off x="9544756" y="4086578"/>
            <a:ext cx="0" cy="5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0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2D98-C1EB-634E-AAF5-05ADBA2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14B2D-FE30-D14C-A807-666C4DAB2A61}"/>
              </a:ext>
            </a:extLst>
          </p:cNvPr>
          <p:cNvSpPr txBox="1"/>
          <p:nvPr/>
        </p:nvSpPr>
        <p:spPr>
          <a:xfrm>
            <a:off x="5932311" y="1814866"/>
            <a:ext cx="39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7E9C7-D11C-484D-89BD-9CC6383DB997}"/>
                  </a:ext>
                </a:extLst>
              </p:cNvPr>
              <p:cNvSpPr txBox="1"/>
              <p:nvPr/>
            </p:nvSpPr>
            <p:spPr>
              <a:xfrm>
                <a:off x="1766711" y="3395310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7E9C7-D11C-484D-89BD-9CC6383DB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11" y="3395310"/>
                <a:ext cx="395111" cy="584775"/>
              </a:xfrm>
              <a:prstGeom prst="rect">
                <a:avLst/>
              </a:prstGeom>
              <a:blipFill>
                <a:blip r:embed="rId2"/>
                <a:stretch>
                  <a:fillRect l="-12500" r="-4062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2609B6-A1DC-C040-8BB0-004A2FF3C08B}"/>
                  </a:ext>
                </a:extLst>
              </p:cNvPr>
              <p:cNvSpPr txBox="1"/>
              <p:nvPr/>
            </p:nvSpPr>
            <p:spPr>
              <a:xfrm>
                <a:off x="3414887" y="3395310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2609B6-A1DC-C040-8BB0-004A2FF3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87" y="3395310"/>
                <a:ext cx="395111" cy="584775"/>
              </a:xfrm>
              <a:prstGeom prst="rect">
                <a:avLst/>
              </a:prstGeom>
              <a:blipFill>
                <a:blip r:embed="rId3"/>
                <a:stretch>
                  <a:fillRect l="-12500" r="-4062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5C1EC2-05D7-DB48-9915-BD14A261318B}"/>
                  </a:ext>
                </a:extLst>
              </p:cNvPr>
              <p:cNvSpPr txBox="1"/>
              <p:nvPr/>
            </p:nvSpPr>
            <p:spPr>
              <a:xfrm>
                <a:off x="5063063" y="3395310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5C1EC2-05D7-DB48-9915-BD14A261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63" y="3395310"/>
                <a:ext cx="395111" cy="584775"/>
              </a:xfrm>
              <a:prstGeom prst="rect">
                <a:avLst/>
              </a:prstGeom>
              <a:blipFill>
                <a:blip r:embed="rId4"/>
                <a:stretch>
                  <a:fillRect l="-12500" r="-4375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B9D6E98-6802-8748-B65D-512E9CF69EB7}"/>
              </a:ext>
            </a:extLst>
          </p:cNvPr>
          <p:cNvSpPr txBox="1"/>
          <p:nvPr/>
        </p:nvSpPr>
        <p:spPr>
          <a:xfrm>
            <a:off x="7123290" y="3395309"/>
            <a:ext cx="39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AACF6F-CD29-0940-9CA9-9E00D1CBD9FB}"/>
                  </a:ext>
                </a:extLst>
              </p:cNvPr>
              <p:cNvSpPr txBox="1"/>
              <p:nvPr/>
            </p:nvSpPr>
            <p:spPr>
              <a:xfrm>
                <a:off x="9183517" y="3395308"/>
                <a:ext cx="53621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AACF6F-CD29-0940-9CA9-9E00D1CBD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517" y="3395308"/>
                <a:ext cx="536217" cy="584776"/>
              </a:xfrm>
              <a:prstGeom prst="rect">
                <a:avLst/>
              </a:prstGeom>
              <a:blipFill>
                <a:blip r:embed="rId5"/>
                <a:stretch>
                  <a:fillRect l="-6977" r="-930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CF9F0D-73B3-584E-8193-BF73781B2112}"/>
              </a:ext>
            </a:extLst>
          </p:cNvPr>
          <p:cNvCxnSpPr>
            <a:cxnSpLocks/>
          </p:cNvCxnSpPr>
          <p:nvPr/>
        </p:nvCxnSpPr>
        <p:spPr>
          <a:xfrm>
            <a:off x="6367650" y="2358795"/>
            <a:ext cx="2643726" cy="1111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C0BB33-34E0-6041-B82F-5D912568CEE7}"/>
              </a:ext>
            </a:extLst>
          </p:cNvPr>
          <p:cNvCxnSpPr>
            <a:cxnSpLocks/>
          </p:cNvCxnSpPr>
          <p:nvPr/>
        </p:nvCxnSpPr>
        <p:spPr>
          <a:xfrm flipH="1">
            <a:off x="5457478" y="2545835"/>
            <a:ext cx="515757" cy="949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EAF50C-3BCC-6746-847A-B3E4F7D84734}"/>
              </a:ext>
            </a:extLst>
          </p:cNvPr>
          <p:cNvCxnSpPr>
            <a:cxnSpLocks/>
          </p:cNvCxnSpPr>
          <p:nvPr/>
        </p:nvCxnSpPr>
        <p:spPr>
          <a:xfrm flipH="1">
            <a:off x="2420749" y="2299724"/>
            <a:ext cx="3299193" cy="1211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C59E8C-F568-754F-8F6E-595118B82138}"/>
              </a:ext>
            </a:extLst>
          </p:cNvPr>
          <p:cNvCxnSpPr>
            <a:cxnSpLocks/>
          </p:cNvCxnSpPr>
          <p:nvPr/>
        </p:nvCxnSpPr>
        <p:spPr>
          <a:xfrm flipH="1">
            <a:off x="3955345" y="2488066"/>
            <a:ext cx="1837257" cy="106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87ABFB-400A-6C47-AEC0-52F7E80A2FCE}"/>
                  </a:ext>
                </a:extLst>
              </p:cNvPr>
              <p:cNvSpPr txBox="1"/>
              <p:nvPr/>
            </p:nvSpPr>
            <p:spPr>
              <a:xfrm>
                <a:off x="3256844" y="5664739"/>
                <a:ext cx="567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∪⋯∪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87ABFB-400A-6C47-AEC0-52F7E80A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844" y="5664739"/>
                <a:ext cx="5678311" cy="584775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DF3787-B72F-3D48-8E7A-4348A5E2282E}"/>
                  </a:ext>
                </a:extLst>
              </p:cNvPr>
              <p:cNvSpPr txBox="1"/>
              <p:nvPr/>
            </p:nvSpPr>
            <p:spPr>
              <a:xfrm>
                <a:off x="1766710" y="4608866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DF3787-B72F-3D48-8E7A-4348A5E22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10" y="4608866"/>
                <a:ext cx="395111" cy="584775"/>
              </a:xfrm>
              <a:prstGeom prst="rect">
                <a:avLst/>
              </a:prstGeom>
              <a:blipFill>
                <a:blip r:embed="rId7"/>
                <a:stretch>
                  <a:fillRect l="-12500" r="-3437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3638D7-149E-B84F-B272-BE2C3BDC075E}"/>
                  </a:ext>
                </a:extLst>
              </p:cNvPr>
              <p:cNvSpPr txBox="1"/>
              <p:nvPr/>
            </p:nvSpPr>
            <p:spPr>
              <a:xfrm>
                <a:off x="3420186" y="4608867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3638D7-149E-B84F-B272-BE2C3BDC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86" y="4608867"/>
                <a:ext cx="395111" cy="584775"/>
              </a:xfrm>
              <a:prstGeom prst="rect">
                <a:avLst/>
              </a:prstGeom>
              <a:blipFill>
                <a:blip r:embed="rId8"/>
                <a:stretch>
                  <a:fillRect l="-9375" r="-37500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C5B45-B28A-5E4D-A84E-BDC5A5FC7942}"/>
                  </a:ext>
                </a:extLst>
              </p:cNvPr>
              <p:cNvSpPr txBox="1"/>
              <p:nvPr/>
            </p:nvSpPr>
            <p:spPr>
              <a:xfrm>
                <a:off x="5078961" y="4608866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C5B45-B28A-5E4D-A84E-BDC5A5FC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61" y="4608866"/>
                <a:ext cx="395111" cy="584775"/>
              </a:xfrm>
              <a:prstGeom prst="rect">
                <a:avLst/>
              </a:prstGeom>
              <a:blipFill>
                <a:blip r:embed="rId9"/>
                <a:stretch>
                  <a:fillRect l="-9375" r="-4062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4D9F40-A651-1E49-AF8B-0E6CE972F422}"/>
                  </a:ext>
                </a:extLst>
              </p:cNvPr>
              <p:cNvSpPr txBox="1"/>
              <p:nvPr/>
            </p:nvSpPr>
            <p:spPr>
              <a:xfrm>
                <a:off x="9254069" y="4608867"/>
                <a:ext cx="3951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4D9F40-A651-1E49-AF8B-0E6CE972F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069" y="4608867"/>
                <a:ext cx="395111" cy="584775"/>
              </a:xfrm>
              <a:prstGeom prst="rect">
                <a:avLst/>
              </a:prstGeom>
              <a:blipFill>
                <a:blip r:embed="rId10"/>
                <a:stretch>
                  <a:fillRect l="-12500" r="-4062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0D494F-72C8-0F40-9261-F60AE14BEB74}"/>
              </a:ext>
            </a:extLst>
          </p:cNvPr>
          <p:cNvCxnSpPr>
            <a:cxnSpLocks/>
          </p:cNvCxnSpPr>
          <p:nvPr/>
        </p:nvCxnSpPr>
        <p:spPr>
          <a:xfrm>
            <a:off x="2054578" y="4086578"/>
            <a:ext cx="0" cy="5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F750D1-2D77-0C44-A571-9E8844C5D44E}"/>
              </a:ext>
            </a:extLst>
          </p:cNvPr>
          <p:cNvCxnSpPr>
            <a:cxnSpLocks/>
          </p:cNvCxnSpPr>
          <p:nvPr/>
        </p:nvCxnSpPr>
        <p:spPr>
          <a:xfrm>
            <a:off x="3697111" y="4086578"/>
            <a:ext cx="0" cy="5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221D27-7D34-504C-AFDE-FC7A4F27A021}"/>
              </a:ext>
            </a:extLst>
          </p:cNvPr>
          <p:cNvCxnSpPr>
            <a:cxnSpLocks/>
          </p:cNvCxnSpPr>
          <p:nvPr/>
        </p:nvCxnSpPr>
        <p:spPr>
          <a:xfrm>
            <a:off x="5362222" y="4086578"/>
            <a:ext cx="0" cy="5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64AC04-7AE8-5540-8185-55EFD108AA5A}"/>
              </a:ext>
            </a:extLst>
          </p:cNvPr>
          <p:cNvCxnSpPr>
            <a:cxnSpLocks/>
          </p:cNvCxnSpPr>
          <p:nvPr/>
        </p:nvCxnSpPr>
        <p:spPr>
          <a:xfrm>
            <a:off x="9544756" y="4086578"/>
            <a:ext cx="0" cy="5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8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CE00-ACC4-7949-831C-34B3DB00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E33C0-2DD1-B34E-B297-5C0C102E2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strata.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denote stratum in question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denote an individual </a:t>
                </a:r>
                <a:r>
                  <a:rPr lang="en-US" dirty="0" err="1"/>
                  <a:t>datapoint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Definition: </a:t>
                </a:r>
              </a:p>
              <a:p>
                <a:pPr marL="0" indent="0">
                  <a:buNone/>
                </a:pPr>
                <a:r>
                  <a:rPr lang="en-US" dirty="0"/>
                  <a:t>A mechanism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en-US" i="1" dirty="0"/>
                  <a:t>stratified differential privacy</a:t>
                </a:r>
                <a:r>
                  <a:rPr lang="en-US" dirty="0"/>
                  <a:t> if for all datasets P and </a:t>
                </a:r>
                <a:r>
                  <a:rPr lang="en-US" dirty="0" err="1"/>
                  <a:t>datapoints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indistinguishable.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Allows for different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each stratum.</a:t>
                </a:r>
              </a:p>
              <a:p>
                <a:r>
                  <a:rPr lang="en-US" dirty="0"/>
                  <a:t>Protects </a:t>
                </a:r>
                <a:r>
                  <a:rPr lang="en-US" dirty="0" err="1"/>
                  <a:t>datapoint</a:t>
                </a:r>
                <a:r>
                  <a:rPr lang="en-US" dirty="0"/>
                  <a:t> and stratum it belongs to.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E33C0-2DD1-B34E-B297-5C0C102E2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509" r="-121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A37A46-FCE2-8140-87FB-64EEF0D71825}"/>
              </a:ext>
            </a:extLst>
          </p:cNvPr>
          <p:cNvSpPr txBox="1"/>
          <p:nvPr/>
        </p:nvSpPr>
        <p:spPr>
          <a:xfrm>
            <a:off x="838200" y="3056731"/>
            <a:ext cx="10515600" cy="1754326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1F2E-1A75-4544-8AA2-E10F46D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sampling, proportional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FC1-D6DE-8A4A-819C-3AF4B0EBF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Constant sampling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within each stratum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Deterministic rounding (</a:t>
                </a:r>
                <a:r>
                  <a:rPr lang="en-US" dirty="0" err="1"/>
                  <a:t>ie</a:t>
                </a:r>
                <a:r>
                  <a:rPr lang="en-US" dirty="0"/>
                  <a:t>. take ceiling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can leak information about the dataset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Example: Neighboring datasets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=1/10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Always sample 1 records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2 records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No privacy amplification: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b="0" dirty="0"/>
                  <a:t>How can we fix this?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FC1-D6DE-8A4A-819C-3AF4B0EBF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1F2E-1A75-4544-8AA2-E10F46D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sampling, proportional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FC1-D6DE-8A4A-819C-3AF4B0EBF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Constant sampling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within each stratum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Randomized rounding 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sample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records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el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C00000"/>
                        </a:solidFill>
                      </a:rPr>
                      <m:t>ample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⌉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C00000"/>
                        </a:solidFill>
                      </a:rPr>
                      <m:t>records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Example: Neighboring datasets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=1/10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Always sample 1 records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sample 1 or 2 records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Regain privacy amplification: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!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FC1-D6DE-8A4A-819C-3AF4B0EBF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9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A751D4-FD4F-7B4D-90BF-A0432EFA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52550"/>
            <a:ext cx="5791200" cy="386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AFB39-5E5D-F749-846B-79AB8760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data-independent sampling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0BB2D-3C22-EB4B-9AEB-1215DC521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2550"/>
                <a:ext cx="6275119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be a distribution over sample sizes.</a:t>
                </a:r>
              </a:p>
              <a:p>
                <a:pPr marL="0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records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without replacement.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get amplification,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must be concentrated away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0BB2D-3C22-EB4B-9AEB-1215DC521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2550"/>
                <a:ext cx="6275119" cy="4351338"/>
              </a:xfrm>
              <a:blipFill>
                <a:blip r:embed="rId3"/>
                <a:stretch>
                  <a:fillRect l="-1616" t="-2624" r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7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4686-310F-A34B-84F8-642F9E69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data-dependent sampling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76551-1BC2-7F43-BA89-8C0B5A5DE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denote the data-dependent function that returns the sample size.</a:t>
                </a:r>
              </a:p>
              <a:p>
                <a:pPr lvl="1"/>
                <a:r>
                  <a:rPr lang="en-US" dirty="0" err="1"/>
                  <a:t>Eg.</a:t>
                </a:r>
                <a:r>
                  <a:rPr lang="en-US" dirty="0"/>
                  <a:t> </a:t>
                </a:r>
                <a:r>
                  <a:rPr lang="en-US" dirty="0" err="1"/>
                  <a:t>Neyman</a:t>
                </a:r>
                <a:r>
                  <a:rPr lang="en-US" dirty="0"/>
                  <a:t> allocation:</a:t>
                </a: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</a:t>
                </a:r>
                <a:r>
                  <a:rPr lang="en-US"/>
                  <a:t>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denote a randomized approximation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get privacy amplification,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needs to have large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Challenge for budgeting in practice: may need to sample many more records than planned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76551-1BC2-7F43-BA89-8C0B5A5DE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45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228-30E8-4E40-8B90-4E0F09E7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EF36-F30D-8048-B568-85AA9BC3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Cluster sampling</a:t>
            </a:r>
          </a:p>
          <a:p>
            <a:r>
              <a:rPr lang="en-US" dirty="0"/>
              <a:t>Stratified sampling</a:t>
            </a:r>
          </a:p>
          <a:p>
            <a:r>
              <a:rPr lang="en-US" dirty="0"/>
              <a:t>General findings</a:t>
            </a:r>
          </a:p>
        </p:txBody>
      </p:sp>
    </p:spTree>
    <p:extLst>
      <p:ext uri="{BB962C8B-B14F-4D97-AF65-F5344CB8AC3E}">
        <p14:creationId xmlns:p14="http://schemas.microsoft.com/office/powerpoint/2010/main" val="347578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B72A-C919-B44C-B91A-BA199344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vs. </a:t>
            </a:r>
            <a:r>
              <a:rPr lang="en-US" dirty="0" err="1"/>
              <a:t>Neyman</a:t>
            </a:r>
            <a:r>
              <a:rPr lang="en-US" dirty="0"/>
              <a:t>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8B8A-C4E0-DE47-A9E0-9B69417B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1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optimal in the non-private setting may not be optimal in the private setting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Proportional allocation can perform better than </a:t>
            </a:r>
            <a:r>
              <a:rPr lang="en-US" dirty="0" err="1"/>
              <a:t>Neyman</a:t>
            </a:r>
            <a:r>
              <a:rPr lang="en-US" dirty="0"/>
              <a:t> allocation in high privacy regimes</a:t>
            </a:r>
          </a:p>
          <a:p>
            <a:endParaRPr lang="en-US" dirty="0"/>
          </a:p>
          <a:p>
            <a:r>
              <a:rPr lang="en-US" dirty="0"/>
              <a:t>Discussion question: what practical settings to test this finding?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0AE7C-2C0E-DE4B-A487-34ECB63B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35700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9910-55F4-524F-814B-9992E3D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0C5B-4F3C-614E-988E-EBEB2639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Intuitively, sampling can increase the privacy amplification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But, privacy amplification not guaranteed for complex sampling designs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Amplification can be negligible even when only a small fraction of the population is included in the final sample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If sampling design is data-dependent, privacy degradation can occur -- the sample design itself can reveal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3058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7883-2419-6040-866F-5CC613D2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66" y="2589036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491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35CE-BFBA-AB4B-A3F1-7C4E4BAC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34DF-CC13-764B-B226-67334D37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results</a:t>
            </a:r>
          </a:p>
          <a:p>
            <a:pPr lvl="1"/>
            <a:r>
              <a:rPr lang="en-US" dirty="0"/>
              <a:t>Stratified sampling + proportional allocation with randomized rounding </a:t>
            </a:r>
          </a:p>
          <a:p>
            <a:r>
              <a:rPr lang="en-US" dirty="0"/>
              <a:t>Negative results</a:t>
            </a:r>
          </a:p>
          <a:p>
            <a:pPr lvl="1"/>
            <a:r>
              <a:rPr lang="en-US" dirty="0"/>
              <a:t>Cluster sampling </a:t>
            </a:r>
          </a:p>
          <a:p>
            <a:pPr lvl="1"/>
            <a:r>
              <a:rPr lang="en-US" dirty="0"/>
              <a:t>Stratified sampling + proportional allocation with deterministic rounding</a:t>
            </a:r>
          </a:p>
          <a:p>
            <a:pPr lvl="1"/>
            <a:r>
              <a:rPr lang="en-US" dirty="0"/>
              <a:t>Data-dependent sampling schemes</a:t>
            </a:r>
          </a:p>
          <a:p>
            <a:pPr lvl="1"/>
            <a:r>
              <a:rPr lang="en-US" dirty="0" err="1"/>
              <a:t>Neyman</a:t>
            </a:r>
            <a:r>
              <a:rPr lang="en-US" dirty="0"/>
              <a:t>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9C47-4A7D-C34C-892E-CFE9454A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6909FD-7A95-E245-B64A-54E68E958B0F}"/>
                  </a:ext>
                </a:extLst>
              </p:cNvPr>
              <p:cNvSpPr txBox="1"/>
              <p:nvPr/>
            </p:nvSpPr>
            <p:spPr>
              <a:xfrm>
                <a:off x="838200" y="2256632"/>
                <a:ext cx="10515600" cy="3108543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Definition:</a:t>
                </a:r>
              </a:p>
              <a:p>
                <a:r>
                  <a:rPr lang="en-US" sz="2800" dirty="0"/>
                  <a:t>Mechanism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-differentially private if for all datasets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800" dirty="0"/>
                  <a:t>differing on one record, and for all sets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,</a:t>
                </a:r>
              </a:p>
              <a:p>
                <a:r>
                  <a:rPr lang="en-US" sz="28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where the probabilities are (only) taken over the randomness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6909FD-7A95-E245-B64A-54E68E958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56632"/>
                <a:ext cx="10515600" cy="3108543"/>
              </a:xfrm>
              <a:prstGeom prst="rect">
                <a:avLst/>
              </a:prstGeom>
              <a:blipFill>
                <a:blip r:embed="rId2"/>
                <a:stretch>
                  <a:fillRect l="-1086" t="-2041" r="-965" b="-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90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37B2-0B93-5C46-BD2D-4A9E3137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383AE-53C6-574B-B631-21DC5FE36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30" y="2232562"/>
            <a:ext cx="11572140" cy="2980350"/>
          </a:xfrm>
        </p:spPr>
      </p:pic>
    </p:spTree>
    <p:extLst>
      <p:ext uri="{BB962C8B-B14F-4D97-AF65-F5344CB8AC3E}">
        <p14:creationId xmlns:p14="http://schemas.microsoft.com/office/powerpoint/2010/main" val="337369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37B2-0B93-5C46-BD2D-4A9E3137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383AE-53C6-574B-B631-21DC5FE36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30" y="2232562"/>
            <a:ext cx="11572140" cy="29803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60B079-6368-B846-B840-C26DB91F853F}"/>
                  </a:ext>
                </a:extLst>
              </p:cNvPr>
              <p:cNvSpPr txBox="1"/>
              <p:nvPr/>
            </p:nvSpPr>
            <p:spPr>
              <a:xfrm>
                <a:off x="11074730" y="2373869"/>
                <a:ext cx="5581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60B079-6368-B846-B840-C26DB91F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730" y="2373869"/>
                <a:ext cx="5581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CCC27-3B0E-AA47-B861-B6C299A2F44D}"/>
                  </a:ext>
                </a:extLst>
              </p:cNvPr>
              <p:cNvSpPr txBox="1"/>
              <p:nvPr/>
            </p:nvSpPr>
            <p:spPr>
              <a:xfrm>
                <a:off x="6096000" y="5212912"/>
                <a:ext cx="12845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’ 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CCC27-3B0E-AA47-B861-B6C299A2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12912"/>
                <a:ext cx="1284514" cy="430887"/>
              </a:xfrm>
              <a:prstGeom prst="rect">
                <a:avLst/>
              </a:prstGeom>
              <a:blipFill>
                <a:blip r:embed="rId4"/>
                <a:stretch>
                  <a:fillRect l="-6931" t="-22857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35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F3F8-AFDC-C942-A82E-B073782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amplification by subsampling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581BA-6F5F-B448-9ED2-BA89C427A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simple random sampling with replacement, simple random sampling without replacement, and Poisson sampling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privacy loss parameter used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 is the sampling rate,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resulting privacy loss guarantee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581BA-6F5F-B448-9ED2-BA89C427A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BFC8DA-ADCF-334B-9F6F-03399485D4A4}"/>
              </a:ext>
            </a:extLst>
          </p:cNvPr>
          <p:cNvSpPr txBox="1"/>
          <p:nvPr/>
        </p:nvSpPr>
        <p:spPr>
          <a:xfrm>
            <a:off x="5862638" y="5934670"/>
            <a:ext cx="6329362" cy="92333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Kasiviswanathan</a:t>
            </a:r>
            <a:r>
              <a:rPr lang="en-US" dirty="0"/>
              <a:t>, Lee, Nissim, </a:t>
            </a:r>
            <a:r>
              <a:rPr lang="en-US" dirty="0" err="1"/>
              <a:t>Raskhodnikova</a:t>
            </a:r>
            <a:r>
              <a:rPr lang="en-US" dirty="0"/>
              <a:t>, and Smith (2008)</a:t>
            </a:r>
          </a:p>
          <a:p>
            <a:r>
              <a:rPr lang="en-US" dirty="0"/>
              <a:t>… </a:t>
            </a:r>
          </a:p>
          <a:p>
            <a:r>
              <a:rPr lang="en-US" dirty="0" err="1"/>
              <a:t>Balle</a:t>
            </a:r>
            <a:r>
              <a:rPr lang="en-US" dirty="0"/>
              <a:t>, </a:t>
            </a:r>
            <a:r>
              <a:rPr lang="en-US" dirty="0" err="1"/>
              <a:t>Barthe</a:t>
            </a:r>
            <a:r>
              <a:rPr lang="en-US" dirty="0"/>
              <a:t>, and </a:t>
            </a:r>
            <a:r>
              <a:rPr lang="en-US" dirty="0" err="1"/>
              <a:t>Gaboardi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85349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9DE5-34E3-8E4C-94C0-452BEE0A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C722-1108-B143-A8C2-AFE8F89E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Poisson sampling: </a:t>
            </a:r>
            <a:r>
              <a:rPr lang="en-US" dirty="0" err="1"/>
              <a:t>Kasiviswanathan</a:t>
            </a:r>
            <a:r>
              <a:rPr lang="en-US" dirty="0"/>
              <a:t> et al. 2008, </a:t>
            </a:r>
            <a:r>
              <a:rPr lang="en-US" dirty="0" err="1"/>
              <a:t>Beimel</a:t>
            </a:r>
            <a:r>
              <a:rPr lang="en-US" dirty="0"/>
              <a:t> et al. 2010</a:t>
            </a:r>
          </a:p>
          <a:p>
            <a:r>
              <a:rPr lang="en-US" dirty="0"/>
              <a:t>Simple random sampling with replacement: Bun et al. 2015</a:t>
            </a:r>
          </a:p>
          <a:p>
            <a:r>
              <a:rPr lang="en-US" dirty="0"/>
              <a:t>Simple random sampling without replacement: </a:t>
            </a:r>
            <a:r>
              <a:rPr lang="en-US" dirty="0" err="1"/>
              <a:t>Beimel</a:t>
            </a:r>
            <a:r>
              <a:rPr lang="en-US" dirty="0"/>
              <a:t> et al. 2010, </a:t>
            </a:r>
            <a:r>
              <a:rPr lang="en-US" dirty="0" err="1"/>
              <a:t>Bassily</a:t>
            </a:r>
            <a:r>
              <a:rPr lang="en-US" dirty="0"/>
              <a:t> et al. 2014, Wang et al. 2016</a:t>
            </a:r>
          </a:p>
          <a:p>
            <a:r>
              <a:rPr lang="en-US" dirty="0"/>
              <a:t>Unified analysis through probabilistic couplings: </a:t>
            </a:r>
            <a:r>
              <a:rPr lang="en-US" dirty="0" err="1"/>
              <a:t>Balle</a:t>
            </a:r>
            <a:r>
              <a:rPr lang="en-US" dirty="0"/>
              <a:t> et al. 2018</a:t>
            </a:r>
          </a:p>
        </p:txBody>
      </p:sp>
    </p:spTree>
    <p:extLst>
      <p:ext uri="{BB962C8B-B14F-4D97-AF65-F5344CB8AC3E}">
        <p14:creationId xmlns:p14="http://schemas.microsoft.com/office/powerpoint/2010/main" val="261578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9BFE-6252-214C-911F-C4DE48B4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103437"/>
            <a:ext cx="39928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amplification results </a:t>
            </a:r>
            <a:br>
              <a:rPr lang="en-US" dirty="0"/>
            </a:br>
            <a:r>
              <a:rPr lang="en-US" dirty="0"/>
              <a:t>in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00932-6143-4F46-A3B7-832F3DEA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4" y="0"/>
            <a:ext cx="12013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5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B6B2-C7B3-D645-80B9-B68651C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amplification in practice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E622C-92C8-5449-B329-6DE44D1D9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Dataset S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records, want to 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-DP proportion of employed individuals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Laplace noise with scale 1/300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But, if S is a secret, simple random sample from a population P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individuals</a:t>
                </a:r>
              </a:p>
              <a:p>
                <a:pPr lvl="1"/>
                <a:r>
                  <a:rPr lang="en-US" dirty="0"/>
                  <a:t>Laplace noise with scale 1/300 will yield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get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′=1</m:t>
                    </m:r>
                  </m:oMath>
                </a14:m>
                <a:r>
                  <a:rPr lang="en-US" dirty="0"/>
                  <a:t>, add noise with scale only 1/3000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Intuition: Secrecy of sample -&gt; more privacy -&gt; less noise needed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E622C-92C8-5449-B329-6DE44D1D9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0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949</Words>
  <Application>Microsoft Macintosh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Controlling Privacy Loss in Survey Sampling</vt:lpstr>
      <vt:lpstr>Outline</vt:lpstr>
      <vt:lpstr>Differential Privacy</vt:lpstr>
      <vt:lpstr>Framework</vt:lpstr>
      <vt:lpstr>Framework</vt:lpstr>
      <vt:lpstr>Privacy amplification by subsampling</vt:lpstr>
      <vt:lpstr>Related Work</vt:lpstr>
      <vt:lpstr>Using amplification results  in practice</vt:lpstr>
      <vt:lpstr>Using amplification in practice </vt:lpstr>
      <vt:lpstr>This work</vt:lpstr>
      <vt:lpstr>Cluster sampling</vt:lpstr>
      <vt:lpstr>Cluster sampling</vt:lpstr>
      <vt:lpstr>Multi-stage cluster sampling</vt:lpstr>
      <vt:lpstr>Stratified sampling</vt:lpstr>
      <vt:lpstr>Stratified differential privacy</vt:lpstr>
      <vt:lpstr>Stratified sampling, proportional allocation</vt:lpstr>
      <vt:lpstr>Stratified sampling, proportional allocation</vt:lpstr>
      <vt:lpstr>Randomized data-independent sampling rate</vt:lpstr>
      <vt:lpstr>Randomized data-dependent sampling rate</vt:lpstr>
      <vt:lpstr>Proportional vs. Neyman allocation</vt:lpstr>
      <vt:lpstr>Conclusion</vt:lpstr>
      <vt:lpstr>Thank you!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175</cp:revision>
  <dcterms:created xsi:type="dcterms:W3CDTF">2021-10-21T17:17:26Z</dcterms:created>
  <dcterms:modified xsi:type="dcterms:W3CDTF">2021-10-28T18:50:39Z</dcterms:modified>
</cp:coreProperties>
</file>