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1"/>
  </p:notesMasterIdLst>
  <p:handoutMasterIdLst>
    <p:handoutMasterId r:id="rId22"/>
  </p:handoutMasterIdLst>
  <p:sldIdLst>
    <p:sldId id="256" r:id="rId6"/>
    <p:sldId id="289" r:id="rId7"/>
    <p:sldId id="258" r:id="rId8"/>
    <p:sldId id="313" r:id="rId9"/>
    <p:sldId id="312" r:id="rId10"/>
    <p:sldId id="305" r:id="rId11"/>
    <p:sldId id="315" r:id="rId12"/>
    <p:sldId id="317" r:id="rId13"/>
    <p:sldId id="319" r:id="rId14"/>
    <p:sldId id="320" r:id="rId15"/>
    <p:sldId id="322" r:id="rId16"/>
    <p:sldId id="323" r:id="rId17"/>
    <p:sldId id="324" r:id="rId18"/>
    <p:sldId id="298" r:id="rId19"/>
    <p:sldId id="326" r:id="rId2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i, Jamila - NASS" initials="SJ-N" lastIdx="2" clrIdx="0"/>
  <p:cmAuthor id="2" name="Wilson, Tyler - NASS" initials="WT-N" lastIdx="11" clrIdx="1"/>
  <p:cmAuthor id="3" name="Abreu, Denise - REE-NASS, Washington, DC" initials="AD-RWD" lastIdx="6" clrIdx="2">
    <p:extLst>
      <p:ext uri="{19B8F6BF-5375-455C-9EA6-DF929625EA0E}">
        <p15:presenceInfo xmlns:p15="http://schemas.microsoft.com/office/powerpoint/2012/main" userId="Abreu, Denise - REE-NASS, Washington, D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C6C6C6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0" autoAdjust="0"/>
    <p:restoredTop sz="94249" autoAdjust="0"/>
  </p:normalViewPr>
  <p:slideViewPr>
    <p:cSldViewPr snapToGrid="0">
      <p:cViewPr varScale="1">
        <p:scale>
          <a:sx n="61" d="100"/>
          <a:sy n="61" d="100"/>
        </p:scale>
        <p:origin x="75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286" y="5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CC53D-6C5E-48F6-8449-4E15F05D52B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F9AA6-80EE-4FDD-965E-6EA654D7B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75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F5234E1-5D44-4AB3-8315-542D55A0349A}" type="datetimeFigureOut">
              <a:rPr lang="en-US" smtClean="0"/>
              <a:t>10/26/2021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6DFD9DB-8EBA-42BE-A709-DBA74C0A1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93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FD9DB-8EBA-42BE-A709-DBA74C0A1F3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105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FD9DB-8EBA-42BE-A709-DBA74C0A1F3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92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FD9DB-8EBA-42BE-A709-DBA74C0A1F3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14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FD9DB-8EBA-42BE-A709-DBA74C0A1F3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028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FD9DB-8EBA-42BE-A709-DBA74C0A1F3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71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FD9DB-8EBA-42BE-A709-DBA74C0A1F3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40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FD9DB-8EBA-42BE-A709-DBA74C0A1F3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78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FD9DB-8EBA-42BE-A709-DBA74C0A1F3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097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FD9DB-8EBA-42BE-A709-DBA74C0A1F3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18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FD9DB-8EBA-42BE-A709-DBA74C0A1F3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40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FD9DB-8EBA-42BE-A709-DBA74C0A1F3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61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FD9DB-8EBA-42BE-A709-DBA74C0A1F3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107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FD9DB-8EBA-42BE-A709-DBA74C0A1F3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59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FD9DB-8EBA-42BE-A709-DBA74C0A1F3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100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FD9DB-8EBA-42BE-A709-DBA74C0A1F3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863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AE06-33B6-405D-A987-0322C321FF93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584B-4FDB-4F44-A6C4-1975659C80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9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557B-B3B8-4F0E-95BE-9A753DA183AB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584B-4FDB-4F44-A6C4-1975659C80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81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9DE7-873A-4A12-8227-C850EF71F13D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584B-4FDB-4F44-A6C4-1975659C80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1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2915-B362-4619-84BF-CC9558C1FAD9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584B-4FDB-4F44-A6C4-1975659C80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5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4BEE-8C96-493B-947E-80D2FB9282D7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584B-4FDB-4F44-A6C4-1975659C80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65FB-1BDE-40C5-B886-4E9CDBE8C04A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584B-4FDB-4F44-A6C4-1975659C80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9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B7F5-C2B0-4EDD-BFF7-6F00835CCE75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584B-4FDB-4F44-A6C4-1975659C80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7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A5F6-149B-412E-BA8D-F6BA25E75DBE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584B-4FDB-4F44-A6C4-1975659C80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76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86AC-85A8-4CB9-85B3-B21F51BFB795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584B-4FDB-4F44-A6C4-1975659C80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0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AC16-116C-435F-8F33-7F28C2414FDD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584B-4FDB-4F44-A6C4-1975659C80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59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3FAA-96DC-4835-8F9B-3C935FE57458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584B-4FDB-4F44-A6C4-1975659C80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4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6BD02-0EE0-484A-ABE2-275024B8B34A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C584B-4FDB-4F44-A6C4-1975659C80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3812" y="346691"/>
            <a:ext cx="10058400" cy="163772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</a:t>
            </a:r>
            <a:b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a Web-scraped List-frame for an Agricultural Survey</a:t>
            </a:r>
            <a:b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en-US" sz="4000" dirty="0">
              <a:solidFill>
                <a:srgbClr val="00206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584B-4FDB-4F44-A6C4-1975659C80FA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6741" y="517135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041500-EF1D-4B21-94B5-30C3872F6415}"/>
              </a:ext>
            </a:extLst>
          </p:cNvPr>
          <p:cNvSpPr txBox="1">
            <a:spLocks/>
          </p:cNvSpPr>
          <p:nvPr/>
        </p:nvSpPr>
        <p:spPr>
          <a:xfrm>
            <a:off x="1145541" y="1792358"/>
            <a:ext cx="10058400" cy="15580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</a:t>
            </a:r>
            <a:b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Habtamu Benecha, Bruce A. Craig, Grace Yoon, Zachary Terner*</a:t>
            </a:r>
          </a:p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Denise A. Abreu, Linda J. Young</a:t>
            </a:r>
          </a:p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en-US" sz="2400" dirty="0">
              <a:solidFill>
                <a:srgbClr val="00206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03C8824-809D-45EA-A844-9B6AE9D91D81}"/>
              </a:ext>
            </a:extLst>
          </p:cNvPr>
          <p:cNvSpPr txBox="1">
            <a:spLocks/>
          </p:cNvSpPr>
          <p:nvPr/>
        </p:nvSpPr>
        <p:spPr>
          <a:xfrm>
            <a:off x="1145541" y="2816434"/>
            <a:ext cx="10058400" cy="10729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</a:t>
            </a:r>
            <a:b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 Agricultural Statistics Service (NASS)</a:t>
            </a:r>
            <a:b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United States Department of Agriculture</a:t>
            </a:r>
            <a:endParaRPr lang="en-US" sz="2400" dirty="0">
              <a:solidFill>
                <a:srgbClr val="00206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616E7BB-91A3-4879-BCAE-A0EC29F1A552}"/>
              </a:ext>
            </a:extLst>
          </p:cNvPr>
          <p:cNvSpPr txBox="1">
            <a:spLocks/>
          </p:cNvSpPr>
          <p:nvPr/>
        </p:nvSpPr>
        <p:spPr>
          <a:xfrm>
            <a:off x="1145541" y="4875140"/>
            <a:ext cx="10058400" cy="4789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2060"/>
                </a:solidFill>
              </a:rPr>
              <a:t>FCSM 2021 Research &amp; Policy Conference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4C1502A-1520-4174-8C07-9A7668976932}"/>
              </a:ext>
            </a:extLst>
          </p:cNvPr>
          <p:cNvSpPr txBox="1">
            <a:spLocks/>
          </p:cNvSpPr>
          <p:nvPr/>
        </p:nvSpPr>
        <p:spPr>
          <a:xfrm>
            <a:off x="1066800" y="5284876"/>
            <a:ext cx="10058400" cy="4789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November 3,  2021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73D2C3-A639-47C4-85AF-A4B913D752A2}"/>
              </a:ext>
            </a:extLst>
          </p:cNvPr>
          <p:cNvSpPr txBox="1">
            <a:spLocks/>
          </p:cNvSpPr>
          <p:nvPr/>
        </p:nvSpPr>
        <p:spPr>
          <a:xfrm>
            <a:off x="1474404" y="3942917"/>
            <a:ext cx="10058400" cy="4789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*National Institute of Statistical Sciences (NISS)</a:t>
            </a:r>
          </a:p>
        </p:txBody>
      </p:sp>
    </p:spTree>
    <p:extLst>
      <p:ext uri="{BB962C8B-B14F-4D97-AF65-F5344CB8AC3E}">
        <p14:creationId xmlns:p14="http://schemas.microsoft.com/office/powerpoint/2010/main" val="1492440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60089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899652"/>
            <a:ext cx="11811000" cy="5102943"/>
          </a:xfrm>
        </p:spPr>
        <p:txBody>
          <a:bodyPr>
            <a:noAutofit/>
          </a:bodyPr>
          <a:lstStyle/>
          <a:p>
            <a:pPr marL="0" indent="0">
              <a:spcBef>
                <a:spcPts val="150"/>
              </a:spcBef>
              <a:buNone/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Percent relative differences of the 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land in farms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estimates from JARP and the JAS compared to the 2017 Census estimates 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584B-4FDB-4F44-A6C4-1975659C80FA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0D2FB3-2DCD-4285-B922-7B6913D41AFA}"/>
              </a:ext>
            </a:extLst>
          </p:cNvPr>
          <p:cNvGrpSpPr/>
          <p:nvPr/>
        </p:nvGrpSpPr>
        <p:grpSpPr>
          <a:xfrm>
            <a:off x="1435360" y="1797076"/>
            <a:ext cx="10375639" cy="4114800"/>
            <a:chOff x="1435360" y="1825212"/>
            <a:chExt cx="10375639" cy="41148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99F47E2-6F9A-4401-A6C9-F55191865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435360" y="1825212"/>
              <a:ext cx="8252460" cy="41148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E28EA9-678B-495B-A19C-FDAECB1F63C0}"/>
                </a:ext>
              </a:extLst>
            </p:cNvPr>
            <p:cNvSpPr txBox="1"/>
            <p:nvPr/>
          </p:nvSpPr>
          <p:spPr>
            <a:xfrm>
              <a:off x="9551092" y="3188434"/>
              <a:ext cx="22599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Reference to 2017 Census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6623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55320" y="369452"/>
            <a:ext cx="10393680" cy="980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Alternative Capture-recapture Model: Sampling from the Entire Web-scraped Frame</a:t>
            </a:r>
            <a:endParaRPr lang="en-US" sz="2800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55320" y="1700091"/>
                <a:ext cx="11079480" cy="4306529"/>
              </a:xfrm>
            </p:spPr>
            <p:txBody>
              <a:bodyPr>
                <a:normAutofit fontScale="25000" lnSpcReduction="20000"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96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Neither frame covers the population of farms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96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Extension to Alho (1990)* 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sz="96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- Each frame represents a large sample from the population of potential farms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sz="96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- The two surveys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9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96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9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96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provide sub-samples from the population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96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Probability of inclusion in a survey is defined as a products of</a:t>
                </a:r>
              </a:p>
              <a:p>
                <a:pPr lvl="1">
                  <a:spcBef>
                    <a:spcPts val="1800"/>
                  </a:spcBef>
                  <a:buFontTx/>
                  <a:buChar char="-"/>
                </a:pPr>
                <a:r>
                  <a:rPr lang="en-US" sz="92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probability of capture by the corresponding frame </a:t>
                </a:r>
              </a:p>
              <a:p>
                <a:pPr lvl="1">
                  <a:spcBef>
                    <a:spcPts val="1800"/>
                  </a:spcBef>
                  <a:buFontTx/>
                  <a:buChar char="-"/>
                </a:pPr>
                <a:r>
                  <a:rPr lang="en-US" sz="92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conditional probability of inclusion in the sample given the record was captured by the frame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endParaRPr lang="en-US" sz="5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sz="56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		    * Alho (1990) Logistic Regression in Capture-Recapture Models. </a:t>
                </a:r>
                <a:r>
                  <a:rPr lang="en-US" sz="5600" i="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Biometrics</a:t>
                </a:r>
                <a:r>
                  <a:rPr lang="en-US" sz="56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46(3): 623-635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endPara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1700091"/>
                <a:ext cx="11079480" cy="4306529"/>
              </a:xfrm>
              <a:blipFill>
                <a:blip r:embed="rId3"/>
                <a:stretch>
                  <a:fillRect l="-771" t="-3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EF8BF4-862A-4401-9A33-F5C12069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584B-4FDB-4F44-A6C4-1975659C80F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03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55320" y="207219"/>
            <a:ext cx="10393680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 Alternative Capture-recapture Model</a:t>
            </a:r>
            <a:endParaRPr lang="en-US" sz="2800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</a:pP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798444" y="1017639"/>
                <a:ext cx="11079480" cy="4741477"/>
              </a:xfrm>
            </p:spPr>
            <p:txBody>
              <a:bodyPr>
                <a:normAutofit fontScale="25000" lnSpcReduction="20000"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96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Capture-status: Multinomial distribution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endParaRPr lang="en-US" sz="20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96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Four sets of logistic regression models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endParaRPr lang="en-US" sz="20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96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probability of inclusion in at least one survey,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9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96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estimated</a:t>
                </a:r>
              </a:p>
              <a:p>
                <a:pPr>
                  <a:spcBef>
                    <a:spcPts val="1800"/>
                  </a:spcBef>
                </a:pPr>
                <a:endParaRPr lang="en-US" sz="20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sz="96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Total number of potential farms  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9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  <m:acc>
                      <m:accPr>
                        <m:chr m:val="̂"/>
                        <m:ctrlPr>
                          <a:rPr lang="en-US" sz="9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9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en-US" sz="9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96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9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9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9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9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𝓒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9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acc>
                              <m:accPr>
                                <m:chr m:val="̂"/>
                                <m:ctrlPr>
                                  <a:rPr lang="en-US" sz="9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9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9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den>
                        </m:f>
                      </m:e>
                    </m:nary>
                  </m:oMath>
                </a14:m>
                <a:r>
                  <a:rPr lang="en-US" sz="96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(</a:t>
                </a:r>
                <a14:m>
                  <m:oMath xmlns:m="http://schemas.openxmlformats.org/officeDocument/2006/math">
                    <m:r>
                      <a:rPr lang="en-US" sz="9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𝓒</m:t>
                    </m:r>
                    <m:r>
                      <a:rPr lang="en-US" sz="9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9600" dirty="0">
                    <a:solidFill>
                      <a:srgbClr val="002060"/>
                    </a:solidFill>
                  </a:rPr>
                  <a:t> the set of all captured potential farms)               </a:t>
                </a:r>
                <a:r>
                  <a:rPr lang="en-US" sz="96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(2)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sz="96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number of farms  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                                                                       </a:t>
                </a:r>
                <a:r>
                  <a:rPr lang="en-US" sz="9600" dirty="0">
                    <a:solidFill>
                      <a:srgbClr val="002060"/>
                    </a:solidFill>
                  </a:rPr>
                  <a:t>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9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9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sz="9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9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9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9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9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𝓕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9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acc>
                              <m:accPr>
                                <m:chr m:val="̂"/>
                                <m:ctrlPr>
                                  <a:rPr lang="en-US" sz="9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9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9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den>
                        </m:f>
                      </m:e>
                    </m:nary>
                  </m:oMath>
                </a14:m>
                <a:r>
                  <a:rPr lang="en-US" sz="9600" dirty="0">
                    <a:solidFill>
                      <a:srgbClr val="002060"/>
                    </a:solidFill>
                  </a:rPr>
                  <a:t>  </a:t>
                </a:r>
                <a:r>
                  <a:rPr lang="en-US" sz="96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9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9600" dirty="0">
                    <a:solidFill>
                      <a:srgbClr val="002060"/>
                    </a:solidFill>
                  </a:rPr>
                  <a:t>: the set of all captured farms)                                  </a:t>
                </a:r>
                <a:r>
                  <a:rPr lang="en-US" sz="80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(3)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endParaRPr lang="en-US" sz="9600" i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1800"/>
                  </a:spcBef>
                  <a:buNone/>
                </a:pPr>
                <a:endPara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8444" y="1017639"/>
                <a:ext cx="11079480" cy="4741477"/>
              </a:xfrm>
              <a:blipFill>
                <a:blip r:embed="rId3"/>
                <a:stretch>
                  <a:fillRect l="-881" t="-3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2ADDB3-3B76-49A3-9CBE-106704A6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584B-4FDB-4F44-A6C4-1975659C80F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703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55320" y="207219"/>
            <a:ext cx="10393680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 Study</a:t>
            </a:r>
            <a:endParaRPr lang="en-US" sz="2800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</a:pP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98444" y="781665"/>
            <a:ext cx="11079480" cy="516193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sets of different covariates to generate records for the frames and the surveys; four Bernoulli distributions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Farm status: a function of one variable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 replicates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8F746-D367-47EE-A0B4-7A70D7CFE94F}"/>
              </a:ext>
            </a:extLst>
          </p:cNvPr>
          <p:cNvSpPr/>
          <p:nvPr/>
        </p:nvSpPr>
        <p:spPr>
          <a:xfrm>
            <a:off x="-504886" y="1076264"/>
            <a:ext cx="10393680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</a:pP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72D300-5044-4BA6-A0EE-A60CB76EA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584B-4FDB-4F44-A6C4-1975659C80FA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23C14EE-8C00-4764-80FC-A3029343B4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1501641"/>
                  </p:ext>
                </p:extLst>
              </p:nvPr>
            </p:nvGraphicFramePr>
            <p:xfrm>
              <a:off x="1269494" y="2959689"/>
              <a:ext cx="5194368" cy="294064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8690">
                      <a:extLst>
                        <a:ext uri="{9D8B030D-6E8A-4147-A177-3AD203B41FA5}">
                          <a16:colId xmlns:a16="http://schemas.microsoft.com/office/drawing/2014/main" val="2432575819"/>
                        </a:ext>
                      </a:extLst>
                    </a:gridCol>
                    <a:gridCol w="2635678">
                      <a:extLst>
                        <a:ext uri="{9D8B030D-6E8A-4147-A177-3AD203B41FA5}">
                          <a16:colId xmlns:a16="http://schemas.microsoft.com/office/drawing/2014/main" val="3424341797"/>
                        </a:ext>
                      </a:extLst>
                    </a:gridCol>
                  </a:tblGrid>
                  <a:tr h="458119">
                    <a:tc>
                      <a:txBody>
                        <a:bodyPr/>
                        <a:lstStyle/>
                        <a:p>
                          <a:r>
                            <a:rPr lang="en-US" sz="2300" b="1" dirty="0">
                              <a:solidFill>
                                <a:srgbClr val="002060"/>
                              </a:solidFill>
                            </a:rPr>
                            <a:t>True Number of Potential Farms (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kern="1100" baseline="0" dirty="0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𝑵</m:t>
                              </m:r>
                            </m:oMath>
                          </a14:m>
                          <a:r>
                            <a:rPr lang="en-US" sz="2300" b="1" dirty="0">
                              <a:solidFill>
                                <a:srgbClr val="002060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300" b="1" dirty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Model Estimated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300" b="1" dirty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Mean of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lin"/>
                                  <m:ctrlPr>
                                    <a:rPr kumimoji="0" lang="en-US" sz="2400" b="1" i="1" u="none" strike="noStrike" kern="11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kumimoji="0" lang="en-US" sz="2400" b="1" i="1" u="none" strike="noStrike" kern="11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sz="2400" b="1" i="1" u="none" strike="noStrike" kern="11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Arial" panose="020B0604020202020204" pitchFamily="34" charset="0"/>
                                        </a:rPr>
                                        <m:t>𝑵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kumimoji="0" lang="en-US" sz="2400" b="1" i="1" u="none" strike="noStrike" kern="11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𝑵</m:t>
                                  </m:r>
                                </m:den>
                              </m:f>
                            </m:oMath>
                          </a14:m>
                          <a:endParaRPr lang="en-US" sz="2300" kern="1100" baseline="0" dirty="0">
                            <a:solidFill>
                              <a:srgbClr val="002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4437719"/>
                      </a:ext>
                    </a:extLst>
                  </a:tr>
                  <a:tr h="379828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dirty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25,000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300" dirty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1.064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76782116"/>
                      </a:ext>
                    </a:extLst>
                  </a:tr>
                  <a:tr h="473916">
                    <a:tc>
                      <a:txBody>
                        <a:bodyPr/>
                        <a:lstStyle/>
                        <a:p>
                          <a:pPr marL="0" marR="0" indent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40,000</a:t>
                          </a:r>
                          <a:endParaRPr lang="en-US" sz="2400" dirty="0">
                            <a:solidFill>
                              <a:srgbClr val="00206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300" dirty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1.015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18282176"/>
                      </a:ext>
                    </a:extLst>
                  </a:tr>
                  <a:tr h="471642">
                    <a:tc>
                      <a:txBody>
                        <a:bodyPr/>
                        <a:lstStyle/>
                        <a:p>
                          <a:pPr marL="0" marR="0" indent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60,000</a:t>
                          </a:r>
                          <a:endParaRPr lang="en-US" sz="2400" dirty="0">
                            <a:solidFill>
                              <a:srgbClr val="00206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300" dirty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1.010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5781905"/>
                      </a:ext>
                    </a:extLst>
                  </a:tr>
                  <a:tr h="398880">
                    <a:tc>
                      <a:txBody>
                        <a:bodyPr/>
                        <a:lstStyle/>
                        <a:p>
                          <a:pPr marL="0" marR="0" indent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100,000</a:t>
                          </a:r>
                          <a:endParaRPr lang="en-US" sz="2400" dirty="0">
                            <a:solidFill>
                              <a:srgbClr val="00206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300" dirty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1.009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907632618"/>
                      </a:ext>
                    </a:extLst>
                  </a:tr>
                  <a:tr h="398880">
                    <a:tc>
                      <a:txBody>
                        <a:bodyPr/>
                        <a:lstStyle/>
                        <a:p>
                          <a:pPr marL="0" marR="0" indent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250,000</a:t>
                          </a:r>
                          <a:endParaRPr lang="en-US" sz="2400" dirty="0">
                            <a:solidFill>
                              <a:srgbClr val="00206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300" dirty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1.006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719469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23C14EE-8C00-4764-80FC-A3029343B4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1501641"/>
                  </p:ext>
                </p:extLst>
              </p:nvPr>
            </p:nvGraphicFramePr>
            <p:xfrm>
              <a:off x="1269494" y="2959689"/>
              <a:ext cx="5194368" cy="294064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8690">
                      <a:extLst>
                        <a:ext uri="{9D8B030D-6E8A-4147-A177-3AD203B41FA5}">
                          <a16:colId xmlns:a16="http://schemas.microsoft.com/office/drawing/2014/main" val="2432575819"/>
                        </a:ext>
                      </a:extLst>
                    </a:gridCol>
                    <a:gridCol w="2635678">
                      <a:extLst>
                        <a:ext uri="{9D8B030D-6E8A-4147-A177-3AD203B41FA5}">
                          <a16:colId xmlns:a16="http://schemas.microsoft.com/office/drawing/2014/main" val="3424341797"/>
                        </a:ext>
                      </a:extLst>
                    </a:gridCol>
                  </a:tblGrid>
                  <a:tr h="8174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8" t="-24627" r="-103571" b="-282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7229" t="-24627" r="-462" b="-282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4437719"/>
                      </a:ext>
                    </a:extLst>
                  </a:tr>
                  <a:tr h="379828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dirty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25,000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300" dirty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1.064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76782116"/>
                      </a:ext>
                    </a:extLst>
                  </a:tr>
                  <a:tr h="473916">
                    <a:tc>
                      <a:txBody>
                        <a:bodyPr/>
                        <a:lstStyle/>
                        <a:p>
                          <a:pPr marL="0" marR="0" indent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40,000</a:t>
                          </a:r>
                          <a:endParaRPr lang="en-US" sz="2400" dirty="0">
                            <a:solidFill>
                              <a:srgbClr val="00206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300" dirty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1.015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18282176"/>
                      </a:ext>
                    </a:extLst>
                  </a:tr>
                  <a:tr h="471642">
                    <a:tc>
                      <a:txBody>
                        <a:bodyPr/>
                        <a:lstStyle/>
                        <a:p>
                          <a:pPr marL="0" marR="0" indent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60,000</a:t>
                          </a:r>
                          <a:endParaRPr lang="en-US" sz="2400" dirty="0">
                            <a:solidFill>
                              <a:srgbClr val="00206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300" dirty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1.010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5781905"/>
                      </a:ext>
                    </a:extLst>
                  </a:tr>
                  <a:tr h="398880">
                    <a:tc>
                      <a:txBody>
                        <a:bodyPr/>
                        <a:lstStyle/>
                        <a:p>
                          <a:pPr marL="0" marR="0" indent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100,000</a:t>
                          </a:r>
                          <a:endParaRPr lang="en-US" sz="2400" dirty="0">
                            <a:solidFill>
                              <a:srgbClr val="00206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300" dirty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1.009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907632618"/>
                      </a:ext>
                    </a:extLst>
                  </a:tr>
                  <a:tr h="398880">
                    <a:tc>
                      <a:txBody>
                        <a:bodyPr/>
                        <a:lstStyle/>
                        <a:p>
                          <a:pPr marL="0" marR="0" indent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250,000</a:t>
                          </a:r>
                          <a:endParaRPr lang="en-US" sz="2400" dirty="0">
                            <a:solidFill>
                              <a:srgbClr val="00206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300" dirty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1.006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719469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2A1FC9BF-31E2-4B55-A57C-378ACCDF37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3860433"/>
                  </p:ext>
                </p:extLst>
              </p:nvPr>
            </p:nvGraphicFramePr>
            <p:xfrm>
              <a:off x="6856867" y="2940321"/>
              <a:ext cx="4628052" cy="296001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01544">
                      <a:extLst>
                        <a:ext uri="{9D8B030D-6E8A-4147-A177-3AD203B41FA5}">
                          <a16:colId xmlns:a16="http://schemas.microsoft.com/office/drawing/2014/main" val="856601463"/>
                        </a:ext>
                      </a:extLst>
                    </a:gridCol>
                    <a:gridCol w="2526508">
                      <a:extLst>
                        <a:ext uri="{9D8B030D-6E8A-4147-A177-3AD203B41FA5}">
                          <a16:colId xmlns:a16="http://schemas.microsoft.com/office/drawing/2014/main" val="2854969499"/>
                        </a:ext>
                      </a:extLst>
                    </a:gridCol>
                  </a:tblGrid>
                  <a:tr h="458119">
                    <a:tc>
                      <a:txBody>
                        <a:bodyPr/>
                        <a:lstStyle/>
                        <a:p>
                          <a:r>
                            <a:rPr lang="en-US" sz="2300" b="1" dirty="0">
                              <a:solidFill>
                                <a:srgbClr val="002060"/>
                              </a:solidFill>
                            </a:rPr>
                            <a:t>True Number of Farms (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oMath>
                          </a14:m>
                          <a:r>
                            <a:rPr lang="en-US" sz="2300" b="1" dirty="0">
                              <a:solidFill>
                                <a:srgbClr val="002060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300" b="1" dirty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Model Estimated</a:t>
                          </a:r>
                          <a:endParaRPr kumimoji="0" lang="en-US" sz="23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3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Mean of </a:t>
                          </a:r>
                          <a:r>
                            <a:rPr kumimoji="0" lang="en-US" sz="2400" b="1" i="0" u="none" strike="noStrike" kern="11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lin"/>
                                  <m:ctrlPr>
                                    <a:rPr kumimoji="0" lang="en-US" sz="2400" b="1" i="1" u="none" strike="noStrike" kern="11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kumimoji="0" lang="en-US" sz="2400" b="1" i="1" u="none" strike="noStrike" kern="11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sz="2400" b="1" i="1" u="none" strike="noStrike" kern="11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Arial" panose="020B0604020202020204" pitchFamily="34" charset="0"/>
                                        </a:rPr>
                                        <m:t>𝑭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kumimoji="0" lang="en-US" sz="2400" b="1" i="1" u="none" strike="noStrike" kern="11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𝑭</m:t>
                                  </m:r>
                                </m:den>
                              </m:f>
                            </m:oMath>
                          </a14:m>
                          <a:endParaRPr kumimoji="0" lang="en-US" sz="2400" b="0" i="0" u="none" strike="noStrike" kern="1100" cap="none" spc="0" normalizeH="0" baseline="0" noProof="0" dirty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6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4437719"/>
                      </a:ext>
                    </a:extLst>
                  </a:tr>
                  <a:tr h="379828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dirty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 21,031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300" dirty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1.071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76782116"/>
                      </a:ext>
                    </a:extLst>
                  </a:tr>
                  <a:tr h="473916">
                    <a:tc>
                      <a:txBody>
                        <a:bodyPr/>
                        <a:lstStyle/>
                        <a:p>
                          <a:pPr marL="0" marR="0" indent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33,618</a:t>
                          </a:r>
                          <a:endParaRPr lang="en-US" sz="2400" dirty="0">
                            <a:solidFill>
                              <a:srgbClr val="00206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300" dirty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1.015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18282176"/>
                      </a:ext>
                    </a:extLst>
                  </a:tr>
                  <a:tr h="471642">
                    <a:tc>
                      <a:txBody>
                        <a:bodyPr/>
                        <a:lstStyle/>
                        <a:p>
                          <a:pPr marL="0" marR="0" indent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50,576</a:t>
                          </a:r>
                          <a:endParaRPr lang="en-US" sz="2400" dirty="0">
                            <a:solidFill>
                              <a:srgbClr val="00206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300" dirty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1.010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5781905"/>
                      </a:ext>
                    </a:extLst>
                  </a:tr>
                  <a:tr h="398880">
                    <a:tc>
                      <a:txBody>
                        <a:bodyPr/>
                        <a:lstStyle/>
                        <a:p>
                          <a:pPr marL="0" marR="0" indent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84,296</a:t>
                          </a:r>
                          <a:endParaRPr lang="en-US" sz="2400" dirty="0">
                            <a:solidFill>
                              <a:srgbClr val="00206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300" dirty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1.009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907632618"/>
                      </a:ext>
                    </a:extLst>
                  </a:tr>
                  <a:tr h="398880">
                    <a:tc>
                      <a:txBody>
                        <a:bodyPr/>
                        <a:lstStyle/>
                        <a:p>
                          <a:pPr marL="0" marR="0" indent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210,543</a:t>
                          </a:r>
                          <a:endParaRPr lang="en-US" sz="2400" dirty="0">
                            <a:solidFill>
                              <a:srgbClr val="00206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300" dirty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1.006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719469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2A1FC9BF-31E2-4B55-A57C-378ACCDF37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3860433"/>
                  </p:ext>
                </p:extLst>
              </p:nvPr>
            </p:nvGraphicFramePr>
            <p:xfrm>
              <a:off x="6856867" y="2940321"/>
              <a:ext cx="4628052" cy="296001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01544">
                      <a:extLst>
                        <a:ext uri="{9D8B030D-6E8A-4147-A177-3AD203B41FA5}">
                          <a16:colId xmlns:a16="http://schemas.microsoft.com/office/drawing/2014/main" val="856601463"/>
                        </a:ext>
                      </a:extLst>
                    </a:gridCol>
                    <a:gridCol w="2526508">
                      <a:extLst>
                        <a:ext uri="{9D8B030D-6E8A-4147-A177-3AD203B41FA5}">
                          <a16:colId xmlns:a16="http://schemas.microsoft.com/office/drawing/2014/main" val="2854969499"/>
                        </a:ext>
                      </a:extLst>
                    </a:gridCol>
                  </a:tblGrid>
                  <a:tr h="8368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89" t="-22628" r="-120520" b="-2766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83614" t="-22628" r="-482" b="-2766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4437719"/>
                      </a:ext>
                    </a:extLst>
                  </a:tr>
                  <a:tr h="379828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dirty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 21,031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300" dirty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1.071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76782116"/>
                      </a:ext>
                    </a:extLst>
                  </a:tr>
                  <a:tr h="473916">
                    <a:tc>
                      <a:txBody>
                        <a:bodyPr/>
                        <a:lstStyle/>
                        <a:p>
                          <a:pPr marL="0" marR="0" indent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33,618</a:t>
                          </a:r>
                          <a:endParaRPr lang="en-US" sz="2400" dirty="0">
                            <a:solidFill>
                              <a:srgbClr val="00206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300" dirty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1.015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18282176"/>
                      </a:ext>
                    </a:extLst>
                  </a:tr>
                  <a:tr h="471642">
                    <a:tc>
                      <a:txBody>
                        <a:bodyPr/>
                        <a:lstStyle/>
                        <a:p>
                          <a:pPr marL="0" marR="0" indent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50,576</a:t>
                          </a:r>
                          <a:endParaRPr lang="en-US" sz="2400" dirty="0">
                            <a:solidFill>
                              <a:srgbClr val="00206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300" dirty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1.010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5781905"/>
                      </a:ext>
                    </a:extLst>
                  </a:tr>
                  <a:tr h="398880">
                    <a:tc>
                      <a:txBody>
                        <a:bodyPr/>
                        <a:lstStyle/>
                        <a:p>
                          <a:pPr marL="0" marR="0" indent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84,296</a:t>
                          </a:r>
                          <a:endParaRPr lang="en-US" sz="2400" dirty="0">
                            <a:solidFill>
                              <a:srgbClr val="00206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300" dirty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1.009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907632618"/>
                      </a:ext>
                    </a:extLst>
                  </a:tr>
                  <a:tr h="398880">
                    <a:tc>
                      <a:txBody>
                        <a:bodyPr/>
                        <a:lstStyle/>
                        <a:p>
                          <a:pPr marL="0" marR="0" indent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210,543</a:t>
                          </a:r>
                          <a:endParaRPr lang="en-US" sz="2400" dirty="0">
                            <a:solidFill>
                              <a:srgbClr val="002060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Helvetica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300" dirty="0">
                              <a:solidFill>
                                <a:srgbClr val="00206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1.006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7194694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01047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55320" y="457941"/>
            <a:ext cx="10393680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and future work</a:t>
            </a:r>
            <a:endParaRPr lang="en-US" sz="2800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</a:pP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98444" y="1197334"/>
            <a:ext cx="11079480" cy="4776083"/>
          </a:xfrm>
        </p:spPr>
        <p:txBody>
          <a:bodyPr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Promising results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Many of the estimates are close to results from the JAS,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the Census and multiple-frame analysis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 challenge: under-estimation of some commodity values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Low response-rate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Quality and quantity of covariates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Scraping at state and national levels may improve estimates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Sampling from the entire web-scraped frame (several options for estimation)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C4D540-DBF0-443C-AC3D-C279D442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584B-4FDB-4F44-A6C4-1975659C80F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31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98444" y="1197334"/>
            <a:ext cx="11079480" cy="4776083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b="1" dirty="0">
                <a:solidFill>
                  <a:srgbClr val="002060"/>
                </a:solidFill>
              </a:rPr>
              <a:t>                                              Thank You!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                                               Questions</a:t>
            </a:r>
            <a:r>
              <a:rPr lang="en-US" sz="4000" b="1" dirty="0">
                <a:solidFill>
                  <a:srgbClr val="002060"/>
                </a:solidFill>
              </a:rPr>
              <a:t>?</a:t>
            </a:r>
            <a:br>
              <a:rPr lang="en-US" sz="4000" b="1" dirty="0">
                <a:solidFill>
                  <a:srgbClr val="002060"/>
                </a:solidFill>
              </a:rPr>
            </a:br>
            <a:br>
              <a:rPr lang="en-US" sz="4000" b="1" dirty="0">
                <a:solidFill>
                  <a:srgbClr val="002060"/>
                </a:solidFill>
              </a:rPr>
            </a:br>
            <a:r>
              <a:rPr lang="en-US" sz="4000" b="1" dirty="0">
                <a:solidFill>
                  <a:srgbClr val="002060"/>
                </a:solidFill>
              </a:rPr>
              <a:t>                           </a:t>
            </a:r>
            <a:r>
              <a:rPr lang="en-US" b="1" dirty="0">
                <a:solidFill>
                  <a:srgbClr val="002060"/>
                </a:solidFill>
              </a:rPr>
              <a:t>habtamu.benecha@usda.gov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12EF75-9B37-430D-AC65-FDC9C3E8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584B-4FDB-4F44-A6C4-1975659C80F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36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07921" y="2194560"/>
            <a:ext cx="10884311" cy="211196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</a:t>
            </a:r>
            <a:r>
              <a:rPr lang="en-US" sz="2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Disclaimer</a:t>
            </a:r>
            <a:br>
              <a:rPr lang="en-US" sz="2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findings and conclusions in this presentation are those of the authors and should not be construed to represent any official USDA, or US Government determination or policy.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584B-4FDB-4F44-A6C4-1975659C80F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7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-63343"/>
            <a:ext cx="10515600" cy="105394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9594" y="588470"/>
            <a:ext cx="11254473" cy="536575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June Area Survey (JAS)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Conducted annually</a:t>
            </a:r>
          </a:p>
          <a:p>
            <a:pPr marL="742950" lvl="1" indent="-28575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an area-frame that covers all land in the continental U.S.</a:t>
            </a:r>
          </a:p>
          <a:p>
            <a:pPr marL="742950" lvl="1" indent="-28575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In-person enumeration</a:t>
            </a:r>
          </a:p>
          <a:p>
            <a:pPr marL="742950" lvl="1" indent="-28575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NASS uses the JAS to produce comprehensive estimates of land use and agricultural activities </a:t>
            </a:r>
          </a:p>
          <a:p>
            <a:pPr lvl="2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‒"/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farms and land in farms</a:t>
            </a:r>
          </a:p>
          <a:p>
            <a:pPr marL="914400" lvl="2" indent="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- $1000 in sales or potential sales</a:t>
            </a:r>
          </a:p>
          <a:p>
            <a:pPr lvl="2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‒"/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Undercoverage adjustment for the Census of Agriculture and several   NASS surveys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JAS is an expensive survey; in-person enumeration, maintenance                          of the area-frame, rotation of segments</a:t>
            </a:r>
          </a:p>
          <a:p>
            <a:pPr marL="0" indent="0">
              <a:lnSpc>
                <a:spcPct val="110000"/>
              </a:lnSpc>
              <a:spcBef>
                <a:spcPts val="72"/>
              </a:spcBef>
              <a:buNone/>
            </a:pPr>
            <a:endParaRPr lang="en-US" sz="5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584B-4FDB-4F44-A6C4-1975659C80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8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-63343"/>
            <a:ext cx="10515600" cy="105394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5069" y="1173162"/>
            <a:ext cx="11701862" cy="53657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NASS is exploring ways to lower costs and improve data collection by leveraging new statistical methods and technologies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June Area Research Project (JARP): 2019 Pilot study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 Assess the viability of using a web-scraped list-frame to replace the area-frame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Evaluate the effectiveness of collecting data by mail, telephone and the web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 study design: the 2018 JAS and the 2017 Census are used to evaluate the estimates and the quality of information from the pilot study 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Goals: 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 the estimation approaches and explore alternatives</a:t>
            </a:r>
          </a:p>
          <a:p>
            <a:pPr>
              <a:lnSpc>
                <a:spcPct val="110000"/>
              </a:lnSpc>
            </a:pP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72"/>
              </a:spcBef>
              <a:buNone/>
            </a:pPr>
            <a:endParaRPr lang="en-US" sz="5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584B-4FDB-4F44-A6C4-1975659C80F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91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-63343"/>
            <a:ext cx="10515600" cy="105394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 JARP: Frames and Surveys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3578" y="990600"/>
            <a:ext cx="11144843" cy="5365750"/>
          </a:xfrm>
        </p:spPr>
        <p:txBody>
          <a:bodyPr>
            <a:noAutofit/>
          </a:bodyPr>
          <a:lstStyle/>
          <a:p>
            <a:pPr marL="285750" indent="-285750">
              <a:lnSpc>
                <a:spcPct val="110000"/>
              </a:lnSpc>
            </a:pPr>
            <a:endParaRPr 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10000"/>
              </a:lnSpc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 states: KS, NE, NY, PA</a:t>
            </a:r>
          </a:p>
          <a:p>
            <a:pPr marL="285750" indent="-285750">
              <a:lnSpc>
                <a:spcPct val="110000"/>
              </a:lnSpc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web-scraped list-frame developed for each state by scraping for potential farms </a:t>
            </a:r>
          </a:p>
          <a:p>
            <a:pPr marL="285750" indent="-285750">
              <a:lnSpc>
                <a:spcPct val="110000"/>
              </a:lnSpc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specific and national open-data sources used</a:t>
            </a:r>
          </a:p>
          <a:p>
            <a:pPr marL="457200" lvl="1" indent="0">
              <a:lnSpc>
                <a:spcPct val="110000"/>
              </a:lnSpc>
              <a:spcBef>
                <a:spcPts val="72"/>
              </a:spcBef>
              <a:buNone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National open-data sources for two of the states</a:t>
            </a:r>
          </a:p>
          <a:p>
            <a:pPr marL="457200" lvl="1" indent="0">
              <a:lnSpc>
                <a:spcPct val="110000"/>
              </a:lnSpc>
              <a:spcBef>
                <a:spcPts val="72"/>
              </a:spcBef>
              <a:buNone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National and state-specific sources for the other two states</a:t>
            </a:r>
          </a:p>
          <a:p>
            <a:pPr marL="457200" lvl="1" indent="0">
              <a:lnSpc>
                <a:spcPct val="110000"/>
              </a:lnSpc>
              <a:spcBef>
                <a:spcPts val="72"/>
              </a:spcBef>
              <a:buNone/>
            </a:pPr>
            <a:endParaRPr lang="en-US" sz="5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72"/>
              </a:spcBef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 linkage to NASS’ main list-frame </a:t>
            </a:r>
          </a:p>
          <a:p>
            <a:pPr marL="0" indent="0">
              <a:lnSpc>
                <a:spcPct val="110000"/>
              </a:lnSpc>
              <a:spcBef>
                <a:spcPts val="72"/>
              </a:spcBef>
              <a:buNone/>
            </a:pPr>
            <a:endParaRPr lang="en-US" sz="5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3464" indent="-283464">
              <a:lnSpc>
                <a:spcPct val="110000"/>
              </a:lnSpc>
              <a:spcBef>
                <a:spcPts val="72"/>
              </a:spcBef>
              <a:spcAft>
                <a:spcPts val="1200"/>
              </a:spcAft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 in two phases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584B-4FDB-4F44-A6C4-1975659C80F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8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-63343"/>
            <a:ext cx="10515600" cy="105394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 JARP: Phase 1 Survey 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094043"/>
            <a:ext cx="11811000" cy="4020276"/>
          </a:xfrm>
        </p:spPr>
        <p:txBody>
          <a:bodyPr>
            <a:normAutofit/>
          </a:bodyPr>
          <a:lstStyle/>
          <a:p>
            <a:pPr marL="0" indent="0">
              <a:spcBef>
                <a:spcPts val="150"/>
              </a:spcBef>
              <a:buNone/>
            </a:pPr>
            <a:endParaRPr lang="en-US" sz="2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50"/>
              </a:spcBef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from records on the web-scraped frame not linked to NASS’ list-frame  </a:t>
            </a:r>
          </a:p>
          <a:p>
            <a:pPr marL="0" indent="0">
              <a:spcBef>
                <a:spcPts val="150"/>
              </a:spcBef>
              <a:buNone/>
            </a:pPr>
            <a:endParaRPr lang="en-US" sz="1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50"/>
              </a:spcBef>
              <a:buNone/>
            </a:pPr>
            <a:endParaRPr 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50"/>
              </a:spcBef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data to estimate coverage weights for NASS list frame records</a:t>
            </a:r>
          </a:p>
          <a:p>
            <a:pPr marL="0" indent="0">
              <a:spcBef>
                <a:spcPts val="150"/>
              </a:spcBef>
              <a:buNone/>
            </a:pPr>
            <a:endParaRPr 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50"/>
              </a:spcBef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Screening questionnaire</a:t>
            </a:r>
          </a:p>
          <a:p>
            <a:pPr marL="0" indent="0">
              <a:spcBef>
                <a:spcPts val="150"/>
              </a:spcBef>
              <a:buNone/>
            </a:pP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spcBef>
                <a:spcPts val="72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Determine farm status  </a:t>
            </a:r>
          </a:p>
          <a:p>
            <a:pPr marL="457200" lvl="1" indent="0">
              <a:spcBef>
                <a:spcPts val="72"/>
              </a:spcBef>
              <a:buNone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Collect information for farm records:  mail, web, and telephone</a:t>
            </a:r>
          </a:p>
          <a:p>
            <a:pPr marL="457200" lvl="1" indent="0">
              <a:spcBef>
                <a:spcPts val="72"/>
              </a:spcBef>
              <a:buNone/>
            </a:pPr>
            <a:endParaRPr lang="en-US" sz="2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spcBef>
                <a:spcPts val="72"/>
              </a:spcBef>
              <a:buNone/>
            </a:pPr>
            <a:endParaRPr lang="en-US" sz="23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584B-4FDB-4F44-A6C4-1975659C80F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74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-63343"/>
            <a:ext cx="10515600" cy="105394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 JARP: Phase 2 Survey 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418862"/>
            <a:ext cx="11811000" cy="4020276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50"/>
              </a:spcBef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from records on NASS’ list-frame </a:t>
            </a:r>
          </a:p>
          <a:p>
            <a:pPr marL="0" indent="0">
              <a:spcBef>
                <a:spcPts val="150"/>
              </a:spcBef>
              <a:buNone/>
            </a:pPr>
            <a:endParaRPr 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50"/>
              </a:spcBef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of the Phase 2 sample records linked to both frames</a:t>
            </a:r>
          </a:p>
          <a:p>
            <a:pPr>
              <a:spcBef>
                <a:spcPts val="150"/>
              </a:spcBef>
            </a:pPr>
            <a:endParaRPr 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50"/>
              </a:spcBef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Obtain information consistent with JAS by using mail, web, and telephone</a:t>
            </a:r>
          </a:p>
          <a:p>
            <a:pPr marL="0" indent="0">
              <a:spcBef>
                <a:spcPts val="150"/>
              </a:spcBef>
              <a:buNone/>
            </a:pPr>
            <a:endParaRPr 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50"/>
              </a:spcBef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 JAS estimates using capture-recapture approach</a:t>
            </a:r>
          </a:p>
          <a:p>
            <a:pPr>
              <a:spcBef>
                <a:spcPts val="150"/>
              </a:spcBef>
            </a:pP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50"/>
              </a:spcBef>
            </a:pPr>
            <a:r>
              <a:rPr lang="en-US" sz="2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Farms and non-farms</a:t>
            </a:r>
          </a:p>
          <a:p>
            <a:pPr>
              <a:spcBef>
                <a:spcPts val="150"/>
              </a:spcBef>
            </a:pPr>
            <a:endParaRPr lang="en-US" sz="2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spcBef>
                <a:spcPts val="72"/>
              </a:spcBef>
              <a:buNone/>
            </a:pP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72"/>
              </a:spcBef>
              <a:buNone/>
            </a:pPr>
            <a:r>
              <a:rPr lang="en-US" sz="23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72"/>
              </a:spcBef>
              <a:buNone/>
            </a:pPr>
            <a:endParaRPr lang="en-US" sz="23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584B-4FDB-4F44-A6C4-1975659C80F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14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5394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958645"/>
                <a:ext cx="11811000" cy="5043949"/>
              </a:xfrm>
            </p:spPr>
            <p:txBody>
              <a:bodyPr>
                <a:normAutofit fontScale="92500"/>
              </a:bodyPr>
              <a:lstStyle/>
              <a:p>
                <a:pPr>
                  <a:spcBef>
                    <a:spcPts val="150"/>
                  </a:spcBef>
                </a:pPr>
                <a:r>
                  <a:rPr lang="en-US" sz="24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Number of farms, land in farms, and coverage adjustments for six surveys</a:t>
                </a:r>
              </a:p>
              <a:p>
                <a:pPr marL="0" indent="0">
                  <a:spcBef>
                    <a:spcPts val="150"/>
                  </a:spcBef>
                  <a:buNone/>
                </a:pPr>
                <a:endParaRPr lang="en-US" sz="24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50"/>
                  </a:spcBef>
                </a:pPr>
                <a:r>
                  <a:rPr lang="en-US" sz="24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Capture-recapture approach (Young et.al, 2017</a:t>
                </a:r>
                <a:r>
                  <a:rPr lang="en-US" sz="2400" baseline="300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† </a:t>
                </a:r>
                <a:r>
                  <a:rPr lang="en-US" sz="24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; Hyman et.al, 2021)</a:t>
                </a:r>
              </a:p>
              <a:p>
                <a:pPr marL="0" indent="0">
                  <a:spcBef>
                    <a:spcPts val="150"/>
                  </a:spcBef>
                  <a:buNone/>
                </a:pPr>
                <a:endParaRPr lang="en-US" sz="24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50"/>
                  </a:spcBef>
                </a:pPr>
                <a:r>
                  <a:rPr lang="en-US" sz="24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Coverage and response probabilities</a:t>
                </a:r>
              </a:p>
              <a:p>
                <a:pPr marL="0" indent="0">
                  <a:spcBef>
                    <a:spcPts val="150"/>
                  </a:spcBef>
                  <a:buNone/>
                </a:pPr>
                <a:endParaRPr lang="en-US" sz="22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150"/>
                  </a:spcBef>
                  <a:buNone/>
                </a:pPr>
                <a:endParaRPr lang="en-US" sz="3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150"/>
                  </a:spcBef>
                  <a:buNone/>
                </a:pPr>
                <a:r>
                  <a:rPr lang="en-US" sz="2400" b="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Number of farms and land in farms: </a:t>
                </a:r>
                <a:r>
                  <a:rPr lang="en-US" sz="24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Capture-recapture weight</a:t>
                </a:r>
                <a:endParaRPr lang="en-US" sz="24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150"/>
                  </a:spcBef>
                  <a:buNone/>
                </a:pPr>
                <a:r>
                  <a:rPr lang="en-US" sz="22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 algn="ctr">
                  <a:spcBef>
                    <a:spcPts val="150"/>
                  </a:spcBef>
                  <a:buNone/>
                </a:pPr>
                <a:r>
                  <a:rPr lang="en-US" sz="32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𝑠𝑖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𝑠𝑖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sup>
                        </m:sSubSup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𝑠𝑖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32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     </a:t>
                </a:r>
                <a:r>
                  <a:rPr lang="en-US" sz="20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(1)</a:t>
                </a:r>
                <a:r>
                  <a:rPr lang="en-US" sz="22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72"/>
                  </a:spcBef>
                  <a:buNone/>
                </a:pPr>
                <a:endParaRPr lang="en-US" sz="10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0000"/>
                  </a:lnSpc>
                  <a:spcBef>
                    <a:spcPts val="72"/>
                  </a:spcBef>
                </a:pPr>
                <a:r>
                  <a:rPr lang="en-US" sz="24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Coverage probabilities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𝑠𝑖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and response probabilities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𝑠𝑖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– Logistic regression models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72"/>
                  </a:spcBef>
                  <a:buNone/>
                </a:pPr>
                <a:endParaRPr lang="en-US" sz="5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0000"/>
                  </a:lnSpc>
                  <a:spcBef>
                    <a:spcPts val="72"/>
                  </a:spcBef>
                </a:pPr>
                <a:r>
                  <a:rPr lang="en-US" sz="24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Categorical covariates</a:t>
                </a:r>
              </a:p>
              <a:p>
                <a:pPr marL="0" indent="0">
                  <a:spcBef>
                    <a:spcPts val="150"/>
                  </a:spcBef>
                  <a:buNone/>
                </a:pPr>
                <a:endParaRPr lang="en-US" sz="15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150"/>
                  </a:spcBef>
                  <a:buNone/>
                </a:pPr>
                <a:r>
                  <a:rPr lang="en-US" sz="1600" baseline="300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				† </a:t>
                </a:r>
                <a:r>
                  <a:rPr lang="en-US" sz="15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Young et al. (2017) The 2012 Census of Agriculture: A capture–recapture analysis. 					  Journal of Agricultural, Biological and Environmental Statistics. 22, 523-539.</a:t>
                </a:r>
                <a:endParaRPr lang="en-US" sz="22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958645"/>
                <a:ext cx="11811000" cy="5043949"/>
              </a:xfrm>
              <a:blipFill>
                <a:blip r:embed="rId3"/>
                <a:stretch>
                  <a:fillRect l="-671" t="-1329"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584B-4FDB-4F44-A6C4-1975659C80F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35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60089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899652"/>
            <a:ext cx="11811000" cy="5102943"/>
          </a:xfrm>
        </p:spPr>
        <p:txBody>
          <a:bodyPr>
            <a:noAutofit/>
          </a:bodyPr>
          <a:lstStyle/>
          <a:p>
            <a:pPr marL="0" indent="0">
              <a:spcBef>
                <a:spcPts val="150"/>
              </a:spcBef>
              <a:buNone/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Percent relative differences of the 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farms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estimates from 2019 JARP and 2018 JAS compared to the 2017 Census estimates</a:t>
            </a:r>
          </a:p>
          <a:p>
            <a:pPr marL="0" indent="0">
              <a:spcBef>
                <a:spcPts val="150"/>
              </a:spcBef>
              <a:buNone/>
            </a:pPr>
            <a:endParaRPr 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50"/>
              </a:spcBef>
              <a:buNone/>
            </a:pPr>
            <a:endParaRPr 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584B-4FDB-4F44-A6C4-1975659C80FA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0806B96-9464-4BBC-A43C-CB5656769D36}"/>
              </a:ext>
            </a:extLst>
          </p:cNvPr>
          <p:cNvGrpSpPr/>
          <p:nvPr/>
        </p:nvGrpSpPr>
        <p:grpSpPr>
          <a:xfrm>
            <a:off x="1519768" y="1796716"/>
            <a:ext cx="10291231" cy="4114800"/>
            <a:chOff x="1519768" y="1796716"/>
            <a:chExt cx="10291231" cy="41148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42D85E-BB0C-4BC7-A478-B6D17DB9C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19768" y="1796716"/>
              <a:ext cx="8138160" cy="4114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F6720E-0D8E-4BC1-B7F8-B56F9FBF5124}"/>
                </a:ext>
              </a:extLst>
            </p:cNvPr>
            <p:cNvSpPr txBox="1"/>
            <p:nvPr/>
          </p:nvSpPr>
          <p:spPr>
            <a:xfrm>
              <a:off x="9551092" y="3146230"/>
              <a:ext cx="22599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Reference to 2017 Census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2892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ECM" ma:contentTypeID="0x01010036FE8E1382BC204298EC5A72A9C62284002277093454755B4CBE2812BD9919FF7D" ma:contentTypeVersion="208" ma:contentTypeDescription="Enterprise Content Management " ma:contentTypeScope="" ma:versionID="c6d152d69c8112b7e3c73d59044aae44">
  <xsd:schema xmlns:xsd="http://www.w3.org/2001/XMLSchema" xmlns:xs="http://www.w3.org/2001/XMLSchema" xmlns:p="http://schemas.microsoft.com/office/2006/metadata/properties" xmlns:ns1="http://schemas.microsoft.com/sharepoint/v3" xmlns:ns2="76200ae3-9792-4cd5-8e8b-92297ba56a0d" xmlns:ns3="efdec344-e8ef-4650-bb58-cc069c4d74ae" targetNamespace="http://schemas.microsoft.com/office/2006/metadata/properties" ma:root="true" ma:fieldsID="562ed80c8985c6fed665f00abe6cd743" ns1:_="" ns2:_="" ns3:_="">
    <xsd:import namespace="http://schemas.microsoft.com/sharepoint/v3"/>
    <xsd:import namespace="76200ae3-9792-4cd5-8e8b-92297ba56a0d"/>
    <xsd:import namespace="efdec344-e8ef-4650-bb58-cc069c4d74ae"/>
    <xsd:element name="properties">
      <xsd:complexType>
        <xsd:sequence>
          <xsd:element name="documentManagement">
            <xsd:complexType>
              <xsd:all>
                <xsd:element ref="ns2:Report_x002f_Memo_x0020_Number" minOccurs="0"/>
                <xsd:element ref="ns2:Survey" minOccurs="0"/>
                <xsd:element ref="ns2:SurveyTxt" minOccurs="0"/>
                <xsd:element ref="ns2:SurveyGroupBy1" minOccurs="0"/>
                <xsd:element ref="ns2:Doc_x0020_Category" minOccurs="0"/>
                <xsd:element ref="ns2:BB" minOccurs="0"/>
                <xsd:element ref="ns2:BB-Text" minOccurs="0"/>
                <xsd:element ref="ns2:Approver" minOccurs="0"/>
                <xsd:element ref="ns2:Additional_x0020_Authors" minOccurs="0"/>
                <xsd:element ref="ns2:Approver_x0020_Comments" minOccurs="0"/>
                <xsd:element ref="ns2:Approval_x0020_Date" minOccurs="0"/>
                <xsd:element ref="ns2:Issue_x0020_Date" minOccurs="0"/>
                <xsd:element ref="ns2:Expire_x0020_Date" minOccurs="0"/>
                <xsd:element ref="ns2:Doc-ID" minOccurs="0"/>
                <xsd:element ref="ns2:Posted_x0020_By" minOccurs="0"/>
                <xsd:element ref="ns2:AddMeta" minOccurs="0"/>
                <xsd:element ref="ns2:Runs" minOccurs="0"/>
                <xsd:element ref="ns2:Doc_x0020_Type" minOccurs="0"/>
                <xsd:element ref="ns2:Doc_x0020_Type1" minOccurs="0"/>
                <xsd:element ref="ns2:Doc_x0020_Title" minOccurs="0"/>
                <xsd:element ref="ns1:LikesCount" minOccurs="0"/>
                <xsd:element ref="ns2:PDF1" minOccurs="0"/>
                <xsd:element ref="ns2:NASS_Name" minOccurs="0"/>
                <xsd:element ref="ns2:Doc_x0020_Type_x003a_Retention" minOccurs="0"/>
                <xsd:element ref="ns2:Doc_x0020_Type_x003a_Disposition_x0020_Authority" minOccurs="0"/>
                <xsd:element ref="ns2:AP" minOccurs="0"/>
                <xsd:element ref="ns2:Retain" minOccurs="0"/>
                <xsd:element ref="ns2:ECM_WF_Status" minOccurs="0"/>
                <xsd:element ref="ns2:Review_d" minOccurs="0"/>
                <xsd:element ref="ns2:SFprep2" minOccurs="0"/>
                <xsd:element ref="ns2:TaxCatchAllLabel" minOccurs="0"/>
                <xsd:element ref="ns2:OU1" minOccurs="0"/>
                <xsd:element ref="ns2:Org_x0020_UnitsTaxHTField0" minOccurs="0"/>
                <xsd:element ref="ns3:FWF" minOccurs="0"/>
                <xsd:element ref="ns2:TaxCatchAll" minOccurs="0"/>
                <xsd:element ref="ns2:mde2484b4f47481a86986bfe2d90f834" minOccurs="0"/>
                <xsd:element ref="ns1:RatedBy" minOccurs="0"/>
                <xsd:element ref="ns1:Ratings" minOccurs="0"/>
                <xsd:element ref="ns1:LikedBy" minOccurs="0"/>
                <xsd:element ref="ns2:_dlc_DocId" minOccurs="0"/>
                <xsd:element ref="ns2:_dlc_DocIdUrl" minOccurs="0"/>
                <xsd:element ref="ns2:Pub_URL" minOccurs="0"/>
                <xsd:element ref="ns2:Doc_x0020_Type_x003a_File_x0020_Code" minOccurs="0"/>
                <xsd:element ref="ns3:j3a747e444af4d8db52bee177bb4bb08" minOccurs="0"/>
                <xsd:element ref="ns2:Doc_x0020_Type_x003a_Disposition" minOccurs="0"/>
                <xsd:element ref="ns3:j1d7a17283c44351b8861f38368b3f4a" minOccurs="0"/>
                <xsd:element ref="ns3:SurveyGroupBy0" minOccurs="0"/>
                <xsd:element ref="ns2:pf497c84604c4d9182a7cb072310c2fe" minOccurs="0"/>
                <xsd:element ref="ns2:nee10210d87d4ee593a668b11feb5dde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ikesCount" ma:index="35" nillable="true" ma:displayName="Number of Likes" ma:internalName="LikesCount">
      <xsd:simpleType>
        <xsd:restriction base="dms:Unknown"/>
      </xsd:simpleType>
    </xsd:element>
    <xsd:element name="RatedBy" ma:index="57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58" nillable="true" ma:displayName="User ratings" ma:description="User ratings for the item" ma:hidden="true" ma:internalName="Ratings">
      <xsd:simpleType>
        <xsd:restriction base="dms:Note"/>
      </xsd:simpleType>
    </xsd:element>
    <xsd:element name="LikedBy" ma:index="60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200ae3-9792-4cd5-8e8b-92297ba56a0d" elementFormDefault="qualified">
    <xsd:import namespace="http://schemas.microsoft.com/office/2006/documentManagement/types"/>
    <xsd:import namespace="http://schemas.microsoft.com/office/infopath/2007/PartnerControls"/>
    <xsd:element name="Report_x002f_Memo_x0020_Number" ma:index="2" nillable="true" ma:displayName="Report/Memo Number" ma:description="Enter the official number associated with this document if there is one." ma:internalName="Report_x002F_Memo_x0020_Number">
      <xsd:simpleType>
        <xsd:restriction base="dms:Text">
          <xsd:maxLength value="255"/>
        </xsd:restriction>
      </xsd:simpleType>
    </xsd:element>
    <xsd:element name="Survey" ma:index="6" nillable="true" ma:displayName="Survey-LU" ma:hidden="true" ma:list="{d7621dfe-e8cb-4aac-9b08-0d11b16c0c8f}" ma:internalName="Survey" ma:readOnly="false" ma:showField="Sample_Name" ma:web="76200ae3-9792-4cd5-8e8b-92297ba56a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urveyTxt" ma:index="7" nillable="true" ma:displayName="SurveyTxt" ma:description="System column that contains text of Survey column value(s)." ma:internalName="SurveyTxt" ma:readOnly="false">
      <xsd:simpleType>
        <xsd:restriction base="dms:Text">
          <xsd:maxLength value="255"/>
        </xsd:restriction>
      </xsd:simpleType>
    </xsd:element>
    <xsd:element name="SurveyGroupBy1" ma:index="8" nillable="true" ma:displayName="SurveyGroupBy" ma:description="First Survey Used for NASSdocs By Survey view" ma:internalName="SurveyGroupBy1" ma:readOnly="false">
      <xsd:simpleType>
        <xsd:restriction base="dms:Text">
          <xsd:maxLength value="255"/>
        </xsd:restriction>
      </xsd:simpleType>
    </xsd:element>
    <xsd:element name="Doc_x0020_Category" ma:index="10" nillable="true" ma:displayName="Doc Category-LU" ma:description="Standard Document Category" ma:hidden="true" ma:list="{07623b6b-f47d-4559-98a9-035ca159761f}" ma:internalName="Doc_x0020_Category" ma:readOnly="false" ma:showField="Title" ma:web="76200ae3-9792-4cd5-8e8b-92297ba56a0d">
      <xsd:simpleType>
        <xsd:restriction base="dms:Lookup"/>
      </xsd:simpleType>
    </xsd:element>
    <xsd:element name="BB" ma:index="11" nillable="true" ma:displayName="Announce" ma:default="No" ma:description="Do you wish to post a NASS Announcement for this document?" ma:format="RadioButtons" ma:internalName="BB">
      <xsd:simpleType>
        <xsd:restriction base="dms:Choice">
          <xsd:enumeration value="Yes"/>
          <xsd:enumeration value="No"/>
        </xsd:restriction>
      </xsd:simpleType>
    </xsd:element>
    <xsd:element name="BB-Text" ma:index="12" nillable="true" ma:displayName="Announcement-Text" ma:description="Enter text to be included with the document Announcement Board post." ma:internalName="BB_x002d_Text" ma:readOnly="false">
      <xsd:simpleType>
        <xsd:restriction base="dms:Note"/>
      </xsd:simpleType>
    </xsd:element>
    <xsd:element name="Approver" ma:index="13" nillable="true" ma:displayName="Author / Approver" ma:description="Enter the name of the Primary Author / Approver or Contact Person for this document." ma:indexed="true" ma:list="UserInfo" ma:SharePointGroup="0" ma:internalName="Approv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dditional_x0020_Authors" ma:index="14" nillable="true" ma:displayName="Additional Authors" ma:description="Additional people associated with this document." ma:list="UserInfo" ma:SharePointGroup="0" ma:internalName="Additional_x0020_Authors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pprover_x0020_Comments" ma:index="15" nillable="true" ma:displayName="Notes" ma:description="Enter notes for this document that will be available to reviewers and future publishers." ma:internalName="Approver_x0020_Comments" ma:readOnly="false">
      <xsd:simpleType>
        <xsd:restriction base="dms:Note">
          <xsd:maxLength value="255"/>
        </xsd:restriction>
      </xsd:simpleType>
    </xsd:element>
    <xsd:element name="Approval_x0020_Date" ma:index="16" nillable="true" ma:displayName="Approval Date" ma:description="Enter the approval date." ma:format="DateOnly" ma:internalName="Approval_x0020_Date">
      <xsd:simpleType>
        <xsd:restriction base="dms:DateTime"/>
      </xsd:simpleType>
    </xsd:element>
    <xsd:element name="Issue_x0020_Date" ma:index="17" nillable="true" ma:displayName="Issue Date" ma:default="[today]" ma:description="Issue Date of Document" ma:format="DateOnly" ma:indexed="true" ma:internalName="Issue_x0020_Date">
      <xsd:simpleType>
        <xsd:restriction base="dms:DateTime"/>
      </xsd:simpleType>
    </xsd:element>
    <xsd:element name="Expire_x0020_Date" ma:index="19" nillable="true" ma:displayName="Expire Date" ma:description="Date document expires and will no Longer be available in views." ma:format="DateOnly" ma:internalName="Expire_x0020_Date">
      <xsd:simpleType>
        <xsd:restriction base="dms:DateTime"/>
      </xsd:simpleType>
    </xsd:element>
    <xsd:element name="Doc-ID" ma:index="27" nillable="true" ma:displayName="Doc-ID" ma:decimals="0" ma:description="Key Filter field for ID" ma:indexed="true" ma:internalName="Doc_x002d_ID" ma:readOnly="false">
      <xsd:simpleType>
        <xsd:restriction base="dms:Number"/>
      </xsd:simpleType>
    </xsd:element>
    <xsd:element name="Posted_x0020_By" ma:index="28" nillable="true" ma:displayName="Posted By" ma:description="Name of the person who posted this document." ma:indexed="true" ma:list="UserInfo" ma:SharePointGroup="0" ma:internalName="Posted_x0020_By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ddMeta" ma:index="29" nillable="true" ma:displayName="Action" ma:default="Draft" ma:format="Dropdown" ma:internalName="AddMeta">
      <xsd:simpleType>
        <xsd:restriction base="dms:Choice">
          <xsd:enumeration value="Draft"/>
          <xsd:enumeration value="Run"/>
          <xsd:enumeration value="Metadata"/>
          <xsd:enumeration value="Approve"/>
          <xsd:enumeration value="Publish"/>
          <xsd:enumeration value="Done"/>
          <xsd:enumeration value="PDF"/>
          <xsd:enumeration value="Rejected"/>
          <xsd:enumeration value="ReApprove"/>
          <xsd:enumeration value="Published"/>
        </xsd:restriction>
      </xsd:simpleType>
    </xsd:element>
    <xsd:element name="Runs" ma:index="30" nillable="true" ma:displayName="Runs" ma:decimals="0" ma:default="0" ma:description="Number of times the workflow has been run." ma:internalName="Runs" ma:readOnly="false">
      <xsd:simpleType>
        <xsd:restriction base="dms:Number"/>
      </xsd:simpleType>
    </xsd:element>
    <xsd:element name="Doc_x0020_Type" ma:index="31" nillable="true" ma:displayName="DT-MMD" ma:default="Function:Sub Function:" ma:description="Document Type will be coppied to this column by document center workflow." ma:internalName="Doc_x0020_Type" ma:readOnly="false">
      <xsd:simpleType>
        <xsd:restriction base="dms:Text">
          <xsd:maxLength value="255"/>
        </xsd:restriction>
      </xsd:simpleType>
    </xsd:element>
    <xsd:element name="Doc_x0020_Type1" ma:index="32" nillable="true" ma:displayName="Doc Type" ma:description="Looks up document type in NASS Documents master list to retrieve additional information" ma:list="{f0c4f557-10e0-49ba-9c71-5fa9756bb01e}" ma:internalName="Doc_x0020_Type1" ma:showField="Title" ma:web="76200ae3-9792-4cd5-8e8b-92297ba56a0d">
      <xsd:simpleType>
        <xsd:restriction base="dms:Lookup"/>
      </xsd:simpleType>
    </xsd:element>
    <xsd:element name="Doc_x0020_Title" ma:index="34" nillable="true" ma:displayName="Doc Title" ma:description="Click on the Title to Open the Document" ma:format="Hyperlink" ma:internalName="Doc_x0020_Titl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PDF1" ma:index="36" nillable="true" ma:displayName="PDF" ma:default="Do not Convert to a PDF" ma:description="Do you want this document to be converted to a pdf when published to the NASSdocsCenter? (May take up to 45 minutes to complete)." ma:format="Dropdown" ma:internalName="_x0050_DF1" ma:readOnly="false">
      <xsd:simpleType>
        <xsd:restriction base="dms:Choice">
          <xsd:enumeration value="Convert to a PDF"/>
          <xsd:enumeration value="Do not Convert to a PDF"/>
        </xsd:restriction>
      </xsd:simpleType>
    </xsd:element>
    <xsd:element name="NASS_Name" ma:index="37" nillable="true" ma:displayName="NASSdoc_Name" ma:description="File Name across all versions of this document" ma:internalName="NASS_Name">
      <xsd:simpleType>
        <xsd:restriction base="dms:Text">
          <xsd:maxLength value="255"/>
        </xsd:restriction>
      </xsd:simpleType>
    </xsd:element>
    <xsd:element name="Doc_x0020_Type_x003a_Retention" ma:index="39" nillable="true" ma:displayName="Doc Type:Retention" ma:list="{f0c4f557-10e0-49ba-9c71-5fa9756bb01e}" ma:internalName="Doc_x0020_Type_x003A_Retention" ma:readOnly="true" ma:showField="Retention" ma:web="76200ae3-9792-4cd5-8e8b-92297ba56a0d">
      <xsd:simpleType>
        <xsd:restriction base="dms:Lookup"/>
      </xsd:simpleType>
    </xsd:element>
    <xsd:element name="Doc_x0020_Type_x003a_Disposition_x0020_Authority" ma:index="40" nillable="true" ma:displayName="Doc Type:Disposition Authority" ma:list="{f0c4f557-10e0-49ba-9c71-5fa9756bb01e}" ma:internalName="Doc_x0020_Type_x003A_Disposition_x0020_Authority" ma:readOnly="true" ma:showField="Disposition_x0020_Authority" ma:web="76200ae3-9792-4cd5-8e8b-92297ba56a0d">
      <xsd:simpleType>
        <xsd:restriction base="dms:Lookup"/>
      </xsd:simpleType>
    </xsd:element>
    <xsd:element name="AP" ma:index="42" nillable="true" ma:displayName="AP" ma:default="No" ma:description="Is the submitter an approved publisher" ma:format="Dropdown" ma:hidden="true" ma:internalName="AP" ma:readOnly="false">
      <xsd:simpleType>
        <xsd:restriction base="dms:Choice">
          <xsd:enumeration value="Yes"/>
          <xsd:enumeration value="No"/>
        </xsd:restriction>
      </xsd:simpleType>
    </xsd:element>
    <xsd:element name="Retain" ma:index="43" nillable="true" ma:displayName="Retain" ma:default="1" ma:hidden="true" ma:internalName="Retain" ma:readOnly="false" ma:percentage="FALSE">
      <xsd:simpleType>
        <xsd:restriction base="dms:Number">
          <xsd:maxInclusive value="99"/>
          <xsd:minInclusive value="1"/>
        </xsd:restriction>
      </xsd:simpleType>
    </xsd:element>
    <xsd:element name="ECM_WF_Status" ma:index="44" nillable="true" ma:displayName="ECM_WF_Status" ma:default="Ready to Run" ma:description="ECM Work Flow Status" ma:format="Dropdown" ma:hidden="true" ma:internalName="ECM_WF_Status" ma:readOnly="false">
      <xsd:simpleType>
        <xsd:restriction base="dms:Choice">
          <xsd:enumeration value="Ready to Run"/>
          <xsd:enumeration value="Adding Metada"/>
          <xsd:enumeration value="Waiting for Approval"/>
          <xsd:enumeration value="Ready to Publish"/>
          <xsd:enumeration value="Publishing"/>
          <xsd:enumeration value="ECM WF Finished"/>
        </xsd:restriction>
      </xsd:simpleType>
    </xsd:element>
    <xsd:element name="Review_d" ma:index="45" nillable="true" ma:displayName="Review_d" ma:description="Date Field for Review Date" ma:format="DateOnly" ma:hidden="true" ma:internalName="Review_d" ma:readOnly="false">
      <xsd:simpleType>
        <xsd:restriction base="dms:DateTime"/>
      </xsd:simpleType>
    </xsd:element>
    <xsd:element name="SFprep2" ma:index="46" nillable="true" ma:displayName="SFprep2" ma:default="Sub Function:" ma:hidden="true" ma:internalName="SFprep2" ma:readOnly="false">
      <xsd:simpleType>
        <xsd:restriction base="dms:Text">
          <xsd:maxLength value="255"/>
        </xsd:restriction>
      </xsd:simpleType>
    </xsd:element>
    <xsd:element name="TaxCatchAllLabel" ma:index="47" nillable="true" ma:displayName="Taxonomy Catch All Column1" ma:hidden="true" ma:list="{a396e965-e87c-4960-a299-8282d564d967}" ma:internalName="TaxCatchAllLabel" ma:readOnly="true" ma:showField="CatchAllDataLabel" ma:web="76200ae3-9792-4cd5-8e8b-92297ba56a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U1" ma:index="49" nillable="true" ma:displayName="OU1" ma:default="Level1:Level2|" ma:description="Text field for extracting Org Unit" ma:hidden="true" ma:internalName="_x004f_U1" ma:readOnly="false">
      <xsd:simpleType>
        <xsd:restriction base="dms:Text">
          <xsd:maxLength value="255"/>
        </xsd:restriction>
      </xsd:simpleType>
    </xsd:element>
    <xsd:element name="Org_x0020_UnitsTaxHTField0" ma:index="50" ma:taxonomy="true" ma:internalName="Org_x0020_UnitsTaxHTField0" ma:taxonomyFieldName="Org_x0020_Units" ma:displayName="Org Unit" ma:readOnly="false" ma:default="" ma:fieldId="{41e9e565-1901-4472-bc47-4b4615e8baa2}" ma:sspId="a2ddc140-6b57-4eb3-9c5d-9ee8b65b5945" ma:termSetId="4254e028-4f35-46f4-a1dc-ce69310143e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52" nillable="true" ma:displayName="Taxonomy Catch All Column" ma:hidden="true" ma:list="{a396e965-e87c-4960-a299-8282d564d967}" ma:internalName="TaxCatchAll" ma:showField="CatchAllData" ma:web="76200ae3-9792-4cd5-8e8b-92297ba56a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de2484b4f47481a86986bfe2d90f834" ma:index="54" ma:taxonomy="true" ma:internalName="mde2484b4f47481a86986bfe2d90f834" ma:taxonomyFieldName="Document_x0020_Type" ma:displayName="Document Type" ma:default="" ma:fieldId="{6de2484b-4f47-481a-8698-6bfe2d90f834}" ma:sspId="a2ddc140-6b57-4eb3-9c5d-9ee8b65b5945" ma:termSetId="466de066-8c16-4da3-9517-f1f61cdf4ac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_dlc_DocId" ma:index="6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7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Pub_URL" ma:index="71" nillable="true" ma:displayName="Pub_URL" ma:description="Link to publishing document" ma:format="Hyperlink" ma:hidden="true" ma:internalName="Pub_URL0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Doc_x0020_Type_x003a_File_x0020_Code" ma:index="72" nillable="true" ma:displayName="Doc Type:File Code" ma:list="{f0c4f557-10e0-49ba-9c71-5fa9756bb01e}" ma:internalName="Doc_x0020_Type_x003A_File_x0020_Code" ma:readOnly="true" ma:showField="Document_x0020_Code" ma:web="76200ae3-9792-4cd5-8e8b-92297ba56a0d">
      <xsd:simpleType>
        <xsd:restriction base="dms:Lookup"/>
      </xsd:simpleType>
    </xsd:element>
    <xsd:element name="Doc_x0020_Type_x003a_Disposition" ma:index="74" nillable="true" ma:displayName="Doc Type:Disposition" ma:list="{f0c4f557-10e0-49ba-9c71-5fa9756bb01e}" ma:internalName="Doc_x0020_Type_x003A_Disposition" ma:readOnly="true" ma:showField="Disposition" ma:web="76200ae3-9792-4cd5-8e8b-92297ba56a0d">
      <xsd:simpleType>
        <xsd:restriction base="dms:Lookup"/>
      </xsd:simpleType>
    </xsd:element>
    <xsd:element name="pf497c84604c4d9182a7cb072310c2fe" ma:index="77" ma:taxonomy="true" ma:internalName="pf497c84604c4d9182a7cb072310c2fe" ma:taxonomyFieldName="Doc_x0020_Category1" ma:displayName="Doc Category" ma:indexed="true" ma:default="" ma:fieldId="{9f497c84-604c-4d91-82a7-cb072310c2fe}" ma:sspId="a2ddc140-6b57-4eb3-9c5d-9ee8b65b5945" ma:termSetId="1e6cd529-0c1e-43e1-b887-a1ce7f1a12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ee10210d87d4ee593a668b11feb5dde" ma:index="79" nillable="true" ma:taxonomy="true" ma:internalName="nee10210d87d4ee593a668b11feb5dde" ma:taxonomyFieldName="Survey1" ma:displayName="Survey" ma:default="" ma:fieldId="{7ee10210-d87d-4ee5-93a6-68b11feb5dde}" ma:taxonomyMulti="true" ma:sspId="a2ddc140-6b57-4eb3-9c5d-9ee8b65b5945" ma:termSetId="df16009a-ca5c-4dd2-92ed-4b6eacb5abb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_dlc_DocIdPersistId" ma:index="8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dec344-e8ef-4650-bb58-cc069c4d74ae" elementFormDefault="qualified">
    <xsd:import namespace="http://schemas.microsoft.com/office/2006/documentManagement/types"/>
    <xsd:import namespace="http://schemas.microsoft.com/office/infopath/2007/PartnerControls"/>
    <xsd:element name="FWF" ma:index="51" nillable="true" ma:displayName="FWF" ma:decimals="0" ma:default="0" ma:description="FWF" ma:hidden="true" ma:internalName="FWF" ma:readOnly="false" ma:percentage="FALSE">
      <xsd:simpleType>
        <xsd:restriction base="dms:Number"/>
      </xsd:simpleType>
    </xsd:element>
    <xsd:element name="j3a747e444af4d8db52bee177bb4bb08" ma:index="73" nillable="true" ma:taxonomy="true" ma:internalName="j3a747e444af4d8db52bee177bb4bb08" ma:taxonomyFieldName="Doc_x0020_Category0" ma:displayName="Doc Category-MMD" ma:readOnly="false" ma:default="" ma:fieldId="{33a747e4-44af-4d8d-b52b-ee177bb4bb08}" ma:sspId="a2ddc140-6b57-4eb3-9c5d-9ee8b65b5945" ma:termSetId="1e6cd529-0c1e-43e1-b887-a1ce7f1a12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1d7a17283c44351b8861f38368b3f4a" ma:index="75" nillable="true" ma:taxonomy="true" ma:internalName="j1d7a17283c44351b8861f38368b3f4a" ma:taxonomyFieldName="Survey0" ma:displayName="Survey-MMD" ma:readOnly="false" ma:default="" ma:fieldId="{31d7a172-83c4-4351-b886-1f38368b3f4a}" ma:taxonomyMulti="true" ma:sspId="a2ddc140-6b57-4eb3-9c5d-9ee8b65b5945" ma:termSetId="df16009a-ca5c-4dd2-92ed-4b6eacb5abb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urveyGroupBy0" ma:index="76" nillable="true" ma:displayName="SurveyGroupBy_DEL" ma:description="First Survey Used for NASSdocs By Survey view" ma:hidden="true" ma:internalName="SurveyGroupBy0" ma:readOnly="fals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sue_x0020_Date xmlns="76200ae3-9792-4cd5-8e8b-92297ba56a0d">2017-05-02T06:00:00+00:00</Issue_x0020_Date>
    <Doc_x0020_Type xmlns="76200ae3-9792-4cd5-8e8b-92297ba56a0d">Communications:Public Relations:Survey - Routine publicity records for surveys such as scripts and announcements - FO New Releases and web site * 602|ff6a3578-655e-40df-99cb-734defbdc0ff</Doc_x0020_Type>
    <OU1 xmlns="76200ae3-9792-4cd5-8e8b-92297ba56a0d">OA:PAO|f084ad81-e6cf-4995-a23a-022d61cd5175</OU1>
    <Doc_x0020_Title xmlns="76200ae3-9792-4cd5-8e8b-92297ba56a0d">
      <Url>http://nassportal/NASSdocs/Documents/NASS_Widescreen_Template.pptx</Url>
      <Description>NASS PowerPoint Template (2017)</Description>
    </Doc_x0020_Title>
    <AP xmlns="76200ae3-9792-4cd5-8e8b-92297ba56a0d">Yes</AP>
    <Retain xmlns="76200ae3-9792-4cd5-8e8b-92297ba56a0d">3</Retain>
    <BB-Text xmlns="76200ae3-9792-4cd5-8e8b-92297ba56a0d" xsi:nil="true"/>
    <Doc_x0020_Type1 xmlns="76200ae3-9792-4cd5-8e8b-92297ba56a0d">602</Doc_x0020_Type1>
    <Doc_x0020_Category xmlns="76200ae3-9792-4cd5-8e8b-92297ba56a0d">15</Doc_x0020_Category>
    <Expire_x0020_Date xmlns="76200ae3-9792-4cd5-8e8b-92297ba56a0d">2020-05-02T06:00:00+00:00</Expire_x0020_Date>
    <Additional_x0020_Authors xmlns="76200ae3-9792-4cd5-8e8b-92297ba56a0d">
      <UserInfo>
        <DisplayName>i:0#.w|nassad\barrja</DisplayName>
        <AccountId>5784</AccountId>
        <AccountType/>
      </UserInfo>
    </Additional_x0020_Authors>
    <Approver_x0020_Comments xmlns="76200ae3-9792-4cd5-8e8b-92297ba56a0d">Use this PowerPoint template for official NASS presentations on wide-screen displays.</Approver_x0020_Comments>
    <Doc-ID xmlns="76200ae3-9792-4cd5-8e8b-92297ba56a0d">15214</Doc-ID>
    <PDF1 xmlns="76200ae3-9792-4cd5-8e8b-92297ba56a0d">Do not Convert to a PDF</PDF1>
    <Posted_x0020_By xmlns="76200ae3-9792-4cd5-8e8b-92297ba56a0d">
      <UserInfo>
        <DisplayName>Barrett, James - NASS</DisplayName>
        <AccountId>5784</AccountId>
        <AccountType/>
      </UserInfo>
    </Posted_x0020_By>
    <Org_x0020_UnitsTaxHTField0 xmlns="76200ae3-9792-4cd5-8e8b-92297ba56a0d">
      <Terms xmlns="http://schemas.microsoft.com/office/infopath/2007/PartnerControls">
        <TermInfo xmlns="http://schemas.microsoft.com/office/infopath/2007/PartnerControls">
          <TermName xmlns="http://schemas.microsoft.com/office/infopath/2007/PartnerControls">PAO</TermName>
          <TermId xmlns="http://schemas.microsoft.com/office/infopath/2007/PartnerControls">f084ad81-e6cf-4995-a23a-022d61cd5175</TermId>
        </TermInfo>
      </Terms>
    </Org_x0020_UnitsTaxHTField0>
    <Survey xmlns="76200ae3-9792-4cd5-8e8b-92297ba56a0d">
      <Value>239</Value>
    </Survey>
    <SFprep2 xmlns="76200ae3-9792-4cd5-8e8b-92297ba56a0d">Sub Function:</SFprep2>
    <Approver xmlns="76200ae3-9792-4cd5-8e8b-92297ba56a0d">
      <UserInfo>
        <DisplayName>Edwards, Melanie - NASS</DisplayName>
        <AccountId>2288</AccountId>
        <AccountType/>
      </UserInfo>
    </Approver>
    <TaxCatchAll xmlns="76200ae3-9792-4cd5-8e8b-92297ba56a0d">
      <Value>741</Value>
      <Value>726</Value>
      <Value>339</Value>
      <Value>513</Value>
    </TaxCatchAll>
    <BB xmlns="76200ae3-9792-4cd5-8e8b-92297ba56a0d">Yes</BB>
    <mde2484b4f47481a86986bfe2d90f834 xmlns="76200ae3-9792-4cd5-8e8b-92297ba56a0d">
      <Terms xmlns="http://schemas.microsoft.com/office/infopath/2007/PartnerControls">
        <TermInfo xmlns="http://schemas.microsoft.com/office/infopath/2007/PartnerControls">
          <TermName xmlns="http://schemas.microsoft.com/office/infopath/2007/PartnerControls">Survey - Routine publicity records for surveys such as scripts and announcements - FO New Releases and web site * 602</TermName>
          <TermId xmlns="http://schemas.microsoft.com/office/infopath/2007/PartnerControls">ff6a3578-655e-40df-99cb-734defbdc0ff</TermId>
        </TermInfo>
      </Terms>
    </mde2484b4f47481a86986bfe2d90f834>
    <Review_d xmlns="76200ae3-9792-4cd5-8e8b-92297ba56a0d">2017-05-02T06:00:00+00:00</Review_d>
    <Approval_x0020_Date xmlns="76200ae3-9792-4cd5-8e8b-92297ba56a0d">2017-05-02T06:00:00+00:00</Approval_x0020_Date>
    <AddMeta xmlns="76200ae3-9792-4cd5-8e8b-92297ba56a0d">Done</AddMeta>
    <SurveyTxt xmlns="76200ae3-9792-4cd5-8e8b-92297ba56a0d">General Surveys</SurveyTxt>
    <ECM_WF_Status xmlns="76200ae3-9792-4cd5-8e8b-92297ba56a0d">Ready to Run</ECM_WF_Status>
    <Report_x002f_Memo_x0020_Number xmlns="76200ae3-9792-4cd5-8e8b-92297ba56a0d" xsi:nil="true"/>
    <Runs xmlns="76200ae3-9792-4cd5-8e8b-92297ba56a0d">2</Runs>
    <_dlc_DocId xmlns="76200ae3-9792-4cd5-8e8b-92297ba56a0d">7SHCQ2CVWV3J-642-15214</_dlc_DocId>
    <_dlc_DocIdUrl xmlns="76200ae3-9792-4cd5-8e8b-92297ba56a0d">
      <Url>http://nassportal/NASSdocs/_layouts/15/DocIdRedir.aspx?ID=7SHCQ2CVWV3J-642-15214</Url>
      <Description>7SHCQ2CVWV3J-642-15214</Description>
    </_dlc_DocIdUrl>
    <LikesCount xmlns="http://schemas.microsoft.com/sharepoint/v3" xsi:nil="true"/>
    <Ratings xmlns="http://schemas.microsoft.com/sharepoint/v3" xsi:nil="true"/>
    <FWF xmlns="efdec344-e8ef-4650-bb58-cc069c4d74ae">0</FWF>
    <LikedBy xmlns="http://schemas.microsoft.com/sharepoint/v3">
      <UserInfo>
        <DisplayName/>
        <AccountId xsi:nil="true"/>
        <AccountType/>
      </UserInfo>
    </LikedBy>
    <RatedBy xmlns="http://schemas.microsoft.com/sharepoint/v3">
      <UserInfo>
        <DisplayName/>
        <AccountId xsi:nil="true"/>
        <AccountType/>
      </UserInfo>
    </RatedBy>
    <NASS_Name xmlns="76200ae3-9792-4cd5-8e8b-92297ba56a0d" xsi:nil="true"/>
    <Pub_URL xmlns="76200ae3-9792-4cd5-8e8b-92297ba56a0d" xsi:nil="true">
      <Url xsi:nil="true"/>
      <Description xsi:nil="true"/>
    </Pub_URL>
    <j3a747e444af4d8db52bee177bb4bb08 xmlns="efdec344-e8ef-4650-bb58-cc069c4d74ae">
      <Terms xmlns="http://schemas.microsoft.com/office/infopath/2007/PartnerControls"/>
    </j3a747e444af4d8db52bee177bb4bb08>
    <j1d7a17283c44351b8861f38368b3f4a xmlns="efdec344-e8ef-4650-bb58-cc069c4d74ae">
      <Terms xmlns="http://schemas.microsoft.com/office/infopath/2007/PartnerControls"/>
    </j1d7a17283c44351b8861f38368b3f4a>
    <SurveyGroupBy0 xmlns="efdec344-e8ef-4650-bb58-cc069c4d74ae" xsi:nil="true"/>
    <SurveyGroupBy1 xmlns="76200ae3-9792-4cd5-8e8b-92297ba56a0d">General Surveys</SurveyGroupBy1>
    <nee10210d87d4ee593a668b11feb5dde xmlns="76200ae3-9792-4cd5-8e8b-92297ba56a0d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General Surveys * 239</TermName>
          <TermId xmlns="http://schemas.microsoft.com/office/infopath/2007/PartnerControls">dd965679-567a-4739-87f3-5d0b2bd0fb5b</TermId>
        </TermInfo>
      </Terms>
    </nee10210d87d4ee593a668b11feb5dde>
    <pf497c84604c4d9182a7cb072310c2fe xmlns="76200ae3-9792-4cd5-8e8b-92297ba56a0d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Template * 15</TermName>
          <TermId xmlns="http://schemas.microsoft.com/office/infopath/2007/PartnerControls">afe787b5-1f2c-48d8-91f3-57b5b96e540d</TermId>
        </TermInfo>
      </Terms>
    </pf497c84604c4d9182a7cb072310c2fe>
  </documentManagement>
</p:properties>
</file>

<file path=customXml/itemProps1.xml><?xml version="1.0" encoding="utf-8"?>
<ds:datastoreItem xmlns:ds="http://schemas.openxmlformats.org/officeDocument/2006/customXml" ds:itemID="{64F526E6-B63D-4E9C-8801-7C4710D792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BBF4B4-5F4F-40C9-9CA3-A9BB21A7135F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3880D958-2597-432A-B4DB-B32171B822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6200ae3-9792-4cd5-8e8b-92297ba56a0d"/>
    <ds:schemaRef ds:uri="efdec344-e8ef-4650-bb58-cc069c4d74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7FC2E33-A915-4A3A-9F44-D860E7A61A43}">
  <ds:schemaRefs>
    <ds:schemaRef ds:uri="http://schemas.microsoft.com/office/2006/metadata/properties"/>
    <ds:schemaRef ds:uri="http://schemas.microsoft.com/office/infopath/2007/PartnerControls"/>
    <ds:schemaRef ds:uri="76200ae3-9792-4cd5-8e8b-92297ba56a0d"/>
    <ds:schemaRef ds:uri="http://schemas.microsoft.com/sharepoint/v3"/>
    <ds:schemaRef ds:uri="efdec344-e8ef-4650-bb58-cc069c4d74a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11166</TotalTime>
  <Words>1006</Words>
  <Application>Microsoft Office PowerPoint</Application>
  <PresentationFormat>Widescreen</PresentationFormat>
  <Paragraphs>205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 Theme</vt:lpstr>
      <vt:lpstr>   Using a Web-scraped List-frame for an Agricultural Survey </vt:lpstr>
      <vt:lpstr>                             Disclaimer  The findings and conclusions in this presentation are those of the authors and should not be construed to represent any official USDA, or US Government determination or policy. </vt:lpstr>
      <vt:lpstr>Background</vt:lpstr>
      <vt:lpstr>Background</vt:lpstr>
      <vt:lpstr>2019 JARP: Frames and Surveys</vt:lpstr>
      <vt:lpstr> 2019 JARP: Phase 1 Survey  </vt:lpstr>
      <vt:lpstr>2019 JARP: Phase 2 Survey  </vt:lpstr>
      <vt:lpstr>Estimation</vt:lpstr>
      <vt:lpstr>Results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NASS PowerPoint Template (2017)</dc:title>
  <dc:creator>Amanda Morris</dc:creator>
  <cp:lastModifiedBy>Benecha, Habtamu - REE-NASS, Washington, DC</cp:lastModifiedBy>
  <cp:revision>527</cp:revision>
  <cp:lastPrinted>2019-11-12T16:43:14Z</cp:lastPrinted>
  <dcterms:created xsi:type="dcterms:W3CDTF">2017-04-27T21:14:34Z</dcterms:created>
  <dcterms:modified xsi:type="dcterms:W3CDTF">2021-10-26T18:36:38Z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0x01010036FE8E1382BC204298EC5A72A9C62284002277093454755B4CBE2812BD9919FF7D</vt:lpwstr>
  </property>
  <property fmtid="{D5CDD505-2E9C-101B-9397-08002B2CF9AE}" pid="3" name="_dlc_DocIdItemGuid">
    <vt:lpwstr>bfb94058-587b-427b-8346-02613b12287e</vt:lpwstr>
  </property>
  <property fmtid="{D5CDD505-2E9C-101B-9397-08002B2CF9AE}" pid="4" name="Org Units">
    <vt:lpwstr>339;#PAO|f084ad81-e6cf-4995-a23a-022d61cd5175</vt:lpwstr>
  </property>
  <property fmtid="{D5CDD505-2E9C-101B-9397-08002B2CF9AE}" pid="5" name="Document Type">
    <vt:lpwstr>513;#Survey - Routine publicity records for surveys such as scripts and announcements - FO New Releases and web site * 602|ff6a3578-655e-40df-99cb-734defbdc0ff</vt:lpwstr>
  </property>
  <property fmtid="{D5CDD505-2E9C-101B-9397-08002B2CF9AE}" pid="6" name="WorkflowChangePath">
    <vt:lpwstr>0526581c-644f-4abf-81be-77fa4ce82320,5;0526581c-644f-4abf-81be-77fa4ce82320,5;f9e3a44e-0c94-48a8-816d-0b24f6e02f89,6;f9e3a44e-0c94-48a8-816d-0b24f6e02f89,6;f9e3a44e-0c94-48a8-816d-0b24f6e02f89,6;f9e3a44e-0c94-48a8-816d-0b24f6e02f89,6;f9e3a44e-0c94-48a8-81</vt:lpwstr>
  </property>
  <property fmtid="{D5CDD505-2E9C-101B-9397-08002B2CF9AE}" pid="7" name="Order">
    <vt:r8>1142000</vt:r8>
  </property>
  <property fmtid="{D5CDD505-2E9C-101B-9397-08002B2CF9AE}" pid="8" name="bb-cat-txt1">
    <vt:lpwstr>22;#NASS</vt:lpwstr>
  </property>
  <property fmtid="{D5CDD505-2E9C-101B-9397-08002B2CF9AE}" pid="9" name="Doc Category1">
    <vt:lpwstr>741;#Template * 15|afe787b5-1f2c-48d8-91f3-57b5b96e540d</vt:lpwstr>
  </property>
  <property fmtid="{D5CDD505-2E9C-101B-9397-08002B2CF9AE}" pid="10" name="Survey1">
    <vt:lpwstr>726;#General Surveys * 239|dd965679-567a-4739-87f3-5d0b2bd0fb5b</vt:lpwstr>
  </property>
  <property fmtid="{D5CDD505-2E9C-101B-9397-08002B2CF9AE}" pid="11" name="Doc Category0">
    <vt:lpwstr/>
  </property>
  <property fmtid="{D5CDD505-2E9C-101B-9397-08002B2CF9AE}" pid="12" name="Survey0">
    <vt:lpwstr/>
  </property>
</Properties>
</file>