
<file path=[Content_Types].xml><?xml version="1.0" encoding="utf-8"?>
<Types xmlns="http://schemas.openxmlformats.org/package/2006/content-types">
  <Override PartName="/ppt/slideLayouts/slideLayout27.xml" ContentType="application/vnd.openxmlformats-officedocument.presentationml.slideLayout+xml"/>
  <Override PartName="/ppt/slides/slide18.xml" ContentType="application/vnd.openxmlformats-officedocument.presentationml.slide+xml"/>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s/slide9.xml" ContentType="application/vnd.openxmlformats-officedocument.presentationml.slide+xml"/>
  <Override PartName="/ppt/notesSlides/notesSlide4.xml" ContentType="application/vnd.openxmlformats-officedocument.presentationml.notesSlide+xml"/>
  <Default Extension="emf" ContentType="image/x-emf"/>
  <Override PartName="/ppt/slides/slide14.xml" ContentType="application/vnd.openxmlformats-officedocument.presentationml.slide+xml"/>
  <Override PartName="/customXml/itemProps1.xml" ContentType="application/vnd.openxmlformats-officedocument.customXmlProperties+xml"/>
  <Override PartName="/ppt/slideLayouts/slideLayout9.xml" ContentType="application/vnd.openxmlformats-officedocument.presentationml.slideLayout+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Masters/slideMaster2.xml" ContentType="application/vnd.openxmlformats-officedocument.presentationml.slideMaster+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Layouts/slideLayout28.xml" ContentType="application/vnd.openxmlformats-officedocument.presentationml.slideLayout+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docProps/custom.xml" ContentType="application/vnd.openxmlformats-officedocument.custom-properties+xml"/>
  <Override PartName="/ppt/slides/slide15.xml" ContentType="application/vnd.openxmlformats-officedocument.presentationml.slide+xml"/>
  <Override PartName="/customXml/itemProps2.xml" ContentType="application/vnd.openxmlformats-officedocument.customXmlProperties+xml"/>
  <Override PartName="/ppt/slideLayouts/slideLayout12.xml" ContentType="application/vnd.openxmlformats-officedocument.presentationml.slideLayout+xml"/>
  <Override PartName="/ppt/slides/slide6.xml" ContentType="application/vnd.openxmlformats-officedocument.presentationml.slide+xml"/>
  <Override PartName="/ppt/slideLayouts/slideLayout20.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s/slide16.xml" ContentType="application/vnd.openxmlformats-officedocument.presentationml.slide+xml"/>
  <Override PartName="/customXml/itemProps3.xml" ContentType="application/vnd.openxmlformats-officedocument.customXmlProperties+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21.xml" ContentType="application/vnd.openxmlformats-officedocument.presentationml.slideLayout+xml"/>
  <Override PartName="/ppt/presentation.xml" ContentType="application/vnd.openxmlformats-officedocument.presentationml.presentation.main+xml"/>
  <Override PartName="/ppt/notesSlides/notesSlide2.xml" ContentType="application/vnd.openxmlformats-officedocument.presentationml.notesSlide+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commentAuthors.xml" ContentType="application/vnd.openxmlformats-officedocument.presentationml.commentAuthors+xml"/>
  <Override PartName="/ppt/slideLayouts/slideLayout3.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ppt/slides/slide20.xml" ContentType="application/vnd.openxmlformats-officedocument.presentationml.slide+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comments/comment1.xml" ContentType="application/vnd.openxmlformats-officedocument.presentationml.comments+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notesSlides/notesSlide3.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changesInfos/changesInfo1.xml" ContentType="application/vnd.ms-powerpoint.changesinfo+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991" r:id="rId4"/>
    <p:sldMasterId id="2147484013" r:id="rId5"/>
  </p:sldMasterIdLst>
  <p:notesMasterIdLst>
    <p:notesMasterId r:id="rId28"/>
  </p:notesMasterIdLst>
  <p:handoutMasterIdLst>
    <p:handoutMasterId r:id="rId29"/>
  </p:handoutMasterIdLst>
  <p:sldIdLst>
    <p:sldId id="256" r:id="rId6"/>
    <p:sldId id="257" r:id="rId7"/>
    <p:sldId id="258" r:id="rId8"/>
    <p:sldId id="278" r:id="rId9"/>
    <p:sldId id="260" r:id="rId10"/>
    <p:sldId id="261" r:id="rId11"/>
    <p:sldId id="262" r:id="rId12"/>
    <p:sldId id="263" r:id="rId13"/>
    <p:sldId id="264" r:id="rId14"/>
    <p:sldId id="265" r:id="rId15"/>
    <p:sldId id="269" r:id="rId16"/>
    <p:sldId id="280" r:id="rId17"/>
    <p:sldId id="266" r:id="rId18"/>
    <p:sldId id="267" r:id="rId19"/>
    <p:sldId id="268" r:id="rId20"/>
    <p:sldId id="273" r:id="rId21"/>
    <p:sldId id="270" r:id="rId22"/>
    <p:sldId id="271" r:id="rId23"/>
    <p:sldId id="272" r:id="rId24"/>
    <p:sldId id="276" r:id="rId25"/>
    <p:sldId id="279" r:id="rId26"/>
    <p:sldId id="277" r:id="rId27"/>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5pPr>
    <a:lvl6pPr marL="2286000" algn="l" defTabSz="914400" rtl="0" eaLnBrk="1" latinLnBrk="0" hangingPunct="1">
      <a:defRPr kern="1200">
        <a:solidFill>
          <a:schemeClr val="tx1"/>
        </a:solidFill>
        <a:latin typeface="Arial" charset="0"/>
        <a:ea typeface="ヒラギノ角ゴ Pro W3" pitchFamily="1" charset="-128"/>
        <a:cs typeface="+mn-cs"/>
      </a:defRPr>
    </a:lvl6pPr>
    <a:lvl7pPr marL="2743200" algn="l" defTabSz="914400" rtl="0" eaLnBrk="1" latinLnBrk="0" hangingPunct="1">
      <a:defRPr kern="1200">
        <a:solidFill>
          <a:schemeClr val="tx1"/>
        </a:solidFill>
        <a:latin typeface="Arial" charset="0"/>
        <a:ea typeface="ヒラギノ角ゴ Pro W3" pitchFamily="1" charset="-128"/>
        <a:cs typeface="+mn-cs"/>
      </a:defRPr>
    </a:lvl7pPr>
    <a:lvl8pPr marL="3200400" algn="l" defTabSz="914400" rtl="0" eaLnBrk="1" latinLnBrk="0" hangingPunct="1">
      <a:defRPr kern="1200">
        <a:solidFill>
          <a:schemeClr val="tx1"/>
        </a:solidFill>
        <a:latin typeface="Arial" charset="0"/>
        <a:ea typeface="ヒラギノ角ゴ Pro W3" pitchFamily="1" charset="-128"/>
        <a:cs typeface="+mn-cs"/>
      </a:defRPr>
    </a:lvl8pPr>
    <a:lvl9pPr marL="3657600" algn="l" defTabSz="914400" rtl="0" eaLnBrk="1" latinLnBrk="0" hangingPunct="1">
      <a:defRPr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473" userDrawn="1">
          <p15:clr>
            <a:srgbClr val="A4A3A4"/>
          </p15:clr>
        </p15:guide>
        <p15:guide id="2" pos="2880" userDrawn="1">
          <p15:clr>
            <a:srgbClr val="A4A3A4"/>
          </p15:clr>
        </p15:guide>
        <p15:guide id="3" orient="horz" pos="816" userDrawn="1">
          <p15:clr>
            <a:srgbClr val="A4A3A4"/>
          </p15:clr>
        </p15:guide>
      </p15:sldGuideLst>
    </p:ext>
    <p:ext uri="{2D200454-40CA-4A62-9FC3-DE9A4176ACB9}">
      <p15:notesGuideLst xmlns:p15="http://schemas.microsoft.com/office/powerpoint/2012/main" xmlns:p="http://schemas.openxmlformats.org/presentationml/2006/main" xmlns:r="http://schemas.openxmlformats.org/officeDocument/2006/relationships" xmlns:a="http://schemas.openxmlformats.org/drawingml/2006/main" xmlns=""/>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1" name="Snaauw, Roxanne" initials="SR" lastIdx="1" clrIdx="0">
    <p:extLst>
      <p:ext uri="{19B8F6BF-5375-455C-9EA6-DF929625EA0E}">
        <p15:presenceInfo xmlns:p15="http://schemas.microsoft.com/office/powerpoint/2012/main" xmlns:p="http://schemas.openxmlformats.org/presentationml/2006/main" xmlns:r="http://schemas.openxmlformats.org/officeDocument/2006/relationships" xmlns:a="http://schemas.openxmlformats.org/drawingml/2006/main" xmlns="" userId="S::snaauw@rti.org::de62bdac-1fd0-4289-90d6-42778e05db0d" providerId="AD"/>
      </p:ext>
    </p:extLst>
  </p:cmAuth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F264A"/>
    <a:srgbClr val="00A3E0"/>
    <a:srgbClr val="D0DF00"/>
    <a:srgbClr val="C4A05A"/>
    <a:srgbClr val="B0008E"/>
    <a:srgbClr val="EA7600"/>
    <a:srgbClr val="CE0E2D"/>
    <a:srgbClr val="0A347E"/>
    <a:srgbClr val="3EB2C7"/>
    <a:srgbClr val="E7E9E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BF61F6-6547-4022-8B37-75A9C618CF84}" v="8" dt="2021-10-22T16:30:02.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110"/>
    <p:restoredTop sz="92109"/>
  </p:normalViewPr>
  <p:slideViewPr>
    <p:cSldViewPr snapToGrid="0">
      <p:cViewPr varScale="1">
        <p:scale>
          <a:sx n="140" d="100"/>
          <a:sy n="140" d="100"/>
        </p:scale>
        <p:origin x="-1576" y="-104"/>
      </p:cViewPr>
      <p:guideLst>
        <p:guide orient="horz" pos="473"/>
        <p:guide orient="horz" pos="816"/>
        <p:guide pos="2880"/>
      </p:guideLst>
    </p:cSldViewPr>
  </p:slideViewPr>
  <p:notesTextViewPr>
    <p:cViewPr>
      <p:scale>
        <a:sx n="1" d="1"/>
        <a:sy n="1" d="1"/>
      </p:scale>
      <p:origin x="0" y="0"/>
    </p:cViewPr>
  </p:notesTextViewPr>
  <p:sorterViewPr>
    <p:cViewPr>
      <p:scale>
        <a:sx n="100" d="100"/>
        <a:sy n="100" d="100"/>
      </p:scale>
      <p:origin x="0" y="-208"/>
    </p:cViewPr>
  </p:sorter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hen, Steven" userId="6595dd85-0e99-4abb-9480-0ce26795a2d0" providerId="ADAL" clId="{74BF61F6-6547-4022-8B37-75A9C618CF84}"/>
    <pc:docChg chg="undo custSel delSld modSld">
      <pc:chgData name="Cohen, Steven" userId="6595dd85-0e99-4abb-9480-0ce26795a2d0" providerId="ADAL" clId="{74BF61F6-6547-4022-8B37-75A9C618CF84}" dt="2021-10-25T22:02:03.010" v="657" actId="20577"/>
      <pc:docMkLst>
        <pc:docMk/>
      </pc:docMkLst>
      <pc:sldChg chg="modSp mod">
        <pc:chgData name="Cohen, Steven" userId="6595dd85-0e99-4abb-9480-0ce26795a2d0" providerId="ADAL" clId="{74BF61F6-6547-4022-8B37-75A9C618CF84}" dt="2021-10-25T22:02:03.010" v="657" actId="20577"/>
        <pc:sldMkLst>
          <pc:docMk/>
          <pc:sldMk cId="4131874698" sldId="257"/>
        </pc:sldMkLst>
        <pc:spChg chg="mod">
          <ac:chgData name="Cohen, Steven" userId="6595dd85-0e99-4abb-9480-0ce26795a2d0" providerId="ADAL" clId="{74BF61F6-6547-4022-8B37-75A9C618CF84}" dt="2021-10-25T22:01:53.409" v="656" actId="6549"/>
          <ac:spMkLst>
            <pc:docMk/>
            <pc:sldMk cId="4131874698" sldId="257"/>
            <ac:spMk id="2" creationId="{00000000-0000-0000-0000-000000000000}"/>
          </ac:spMkLst>
        </pc:spChg>
        <pc:spChg chg="mod">
          <ac:chgData name="Cohen, Steven" userId="6595dd85-0e99-4abb-9480-0ce26795a2d0" providerId="ADAL" clId="{74BF61F6-6547-4022-8B37-75A9C618CF84}" dt="2021-10-25T22:02:03.010" v="657" actId="20577"/>
          <ac:spMkLst>
            <pc:docMk/>
            <pc:sldMk cId="4131874698" sldId="257"/>
            <ac:spMk id="3" creationId="{00000000-0000-0000-0000-000000000000}"/>
          </ac:spMkLst>
        </pc:spChg>
      </pc:sldChg>
      <pc:sldChg chg="modSp mod">
        <pc:chgData name="Cohen, Steven" userId="6595dd85-0e99-4abb-9480-0ce26795a2d0" providerId="ADAL" clId="{74BF61F6-6547-4022-8B37-75A9C618CF84}" dt="2021-10-25T16:24:00.735" v="652" actId="114"/>
        <pc:sldMkLst>
          <pc:docMk/>
          <pc:sldMk cId="993212138" sldId="264"/>
        </pc:sldMkLst>
        <pc:spChg chg="mod">
          <ac:chgData name="Cohen, Steven" userId="6595dd85-0e99-4abb-9480-0ce26795a2d0" providerId="ADAL" clId="{74BF61F6-6547-4022-8B37-75A9C618CF84}" dt="2021-10-25T16:24:00.735" v="652" actId="114"/>
          <ac:spMkLst>
            <pc:docMk/>
            <pc:sldMk cId="993212138" sldId="264"/>
            <ac:spMk id="3" creationId="{5758405B-379B-4AA2-AB76-1F5CD8F4F855}"/>
          </ac:spMkLst>
        </pc:spChg>
      </pc:sldChg>
      <pc:sldChg chg="modSp mod">
        <pc:chgData name="Cohen, Steven" userId="6595dd85-0e99-4abb-9480-0ce26795a2d0" providerId="ADAL" clId="{74BF61F6-6547-4022-8B37-75A9C618CF84}" dt="2021-10-22T15:42:17.074" v="581" actId="114"/>
        <pc:sldMkLst>
          <pc:docMk/>
          <pc:sldMk cId="1943372915" sldId="268"/>
        </pc:sldMkLst>
        <pc:spChg chg="mod">
          <ac:chgData name="Cohen, Steven" userId="6595dd85-0e99-4abb-9480-0ce26795a2d0" providerId="ADAL" clId="{74BF61F6-6547-4022-8B37-75A9C618CF84}" dt="2021-10-22T15:42:17.074" v="581" actId="114"/>
          <ac:spMkLst>
            <pc:docMk/>
            <pc:sldMk cId="1943372915" sldId="268"/>
            <ac:spMk id="3" creationId="{872DD755-093A-49AA-AEF8-654C7F437B44}"/>
          </ac:spMkLst>
        </pc:spChg>
      </pc:sldChg>
      <pc:sldChg chg="modSp mod">
        <pc:chgData name="Cohen, Steven" userId="6595dd85-0e99-4abb-9480-0ce26795a2d0" providerId="ADAL" clId="{74BF61F6-6547-4022-8B37-75A9C618CF84}" dt="2021-10-22T15:22:45.322" v="316" actId="6549"/>
        <pc:sldMkLst>
          <pc:docMk/>
          <pc:sldMk cId="701739612" sldId="269"/>
        </pc:sldMkLst>
        <pc:spChg chg="mod">
          <ac:chgData name="Cohen, Steven" userId="6595dd85-0e99-4abb-9480-0ce26795a2d0" providerId="ADAL" clId="{74BF61F6-6547-4022-8B37-75A9C618CF84}" dt="2021-10-22T15:22:45.322" v="316" actId="6549"/>
          <ac:spMkLst>
            <pc:docMk/>
            <pc:sldMk cId="701739612" sldId="269"/>
            <ac:spMk id="3" creationId="{A17EEFF2-F51F-484E-BDDF-9B12FF54D438}"/>
          </ac:spMkLst>
        </pc:spChg>
      </pc:sldChg>
      <pc:sldChg chg="del">
        <pc:chgData name="Cohen, Steven" userId="6595dd85-0e99-4abb-9480-0ce26795a2d0" providerId="ADAL" clId="{74BF61F6-6547-4022-8B37-75A9C618CF84}" dt="2021-10-22T15:42:40.032" v="583" actId="47"/>
        <pc:sldMkLst>
          <pc:docMk/>
          <pc:sldMk cId="1510305562" sldId="273"/>
        </pc:sldMkLst>
      </pc:sldChg>
      <pc:sldChg chg="modSp mod">
        <pc:chgData name="Cohen, Steven" userId="6595dd85-0e99-4abb-9480-0ce26795a2d0" providerId="ADAL" clId="{74BF61F6-6547-4022-8B37-75A9C618CF84}" dt="2021-10-25T16:23:10.964" v="648" actId="6549"/>
        <pc:sldMkLst>
          <pc:docMk/>
          <pc:sldMk cId="3333593302" sldId="273"/>
        </pc:sldMkLst>
        <pc:spChg chg="mod">
          <ac:chgData name="Cohen, Steven" userId="6595dd85-0e99-4abb-9480-0ce26795a2d0" providerId="ADAL" clId="{74BF61F6-6547-4022-8B37-75A9C618CF84}" dt="2021-10-25T16:23:10.964" v="648" actId="6549"/>
          <ac:spMkLst>
            <pc:docMk/>
            <pc:sldMk cId="3333593302" sldId="273"/>
            <ac:spMk id="3" creationId="{00000000-0000-0000-0000-000000000000}"/>
          </ac:spMkLst>
        </pc:spChg>
      </pc:sldChg>
      <pc:sldChg chg="modSp mod">
        <pc:chgData name="Cohen, Steven" userId="6595dd85-0e99-4abb-9480-0ce26795a2d0" providerId="ADAL" clId="{74BF61F6-6547-4022-8B37-75A9C618CF84}" dt="2021-10-25T16:22:01.009" v="591" actId="20577"/>
        <pc:sldMkLst>
          <pc:docMk/>
          <pc:sldMk cId="4125379665" sldId="276"/>
        </pc:sldMkLst>
        <pc:spChg chg="mod">
          <ac:chgData name="Cohen, Steven" userId="6595dd85-0e99-4abb-9480-0ce26795a2d0" providerId="ADAL" clId="{74BF61F6-6547-4022-8B37-75A9C618CF84}" dt="2021-10-25T16:22:01.009" v="591" actId="20577"/>
          <ac:spMkLst>
            <pc:docMk/>
            <pc:sldMk cId="4125379665" sldId="276"/>
            <ac:spMk id="3" creationId="{C41C5655-114E-43E0-ABF3-A3A1DEC21927}"/>
          </ac:spMkLst>
        </pc:spChg>
      </pc:sldChg>
      <pc:sldChg chg="modSp mod">
        <pc:chgData name="Cohen, Steven" userId="6595dd85-0e99-4abb-9480-0ce26795a2d0" providerId="ADAL" clId="{74BF61F6-6547-4022-8B37-75A9C618CF84}" dt="2021-10-25T16:25:52.382" v="654" actId="114"/>
        <pc:sldMkLst>
          <pc:docMk/>
          <pc:sldMk cId="3367522676" sldId="279"/>
        </pc:sldMkLst>
        <pc:spChg chg="mod">
          <ac:chgData name="Cohen, Steven" userId="6595dd85-0e99-4abb-9480-0ce26795a2d0" providerId="ADAL" clId="{74BF61F6-6547-4022-8B37-75A9C618CF84}" dt="2021-10-25T16:25:52.382" v="654" actId="114"/>
          <ac:spMkLst>
            <pc:docMk/>
            <pc:sldMk cId="3367522676" sldId="279"/>
            <ac:spMk id="3" creationId="{C41C5655-114E-43E0-ABF3-A3A1DEC21927}"/>
          </ac:spMkLst>
        </pc:spChg>
      </pc:sldChg>
      <pc:sldChg chg="modSp mod">
        <pc:chgData name="Cohen, Steven" userId="6595dd85-0e99-4abb-9480-0ce26795a2d0" providerId="ADAL" clId="{74BF61F6-6547-4022-8B37-75A9C618CF84}" dt="2021-10-22T15:40:55.148" v="579" actId="6549"/>
        <pc:sldMkLst>
          <pc:docMk/>
          <pc:sldMk cId="355326462" sldId="280"/>
        </pc:sldMkLst>
        <pc:spChg chg="mod">
          <ac:chgData name="Cohen, Steven" userId="6595dd85-0e99-4abb-9480-0ce26795a2d0" providerId="ADAL" clId="{74BF61F6-6547-4022-8B37-75A9C618CF84}" dt="2021-10-22T15:40:55.148" v="579" actId="6549"/>
          <ac:spMkLst>
            <pc:docMk/>
            <pc:sldMk cId="355326462" sldId="280"/>
            <ac:spMk id="3" creationId="{A17EEFF2-F51F-484E-BDDF-9B12FF54D438}"/>
          </ac:spMkLst>
        </pc:spChg>
      </pc:sldChg>
      <pc:sldChg chg="del">
        <pc:chgData name="Cohen, Steven" userId="6595dd85-0e99-4abb-9480-0ce26795a2d0" providerId="ADAL" clId="{74BF61F6-6547-4022-8B37-75A9C618CF84}" dt="2021-10-22T15:42:23.395" v="582" actId="47"/>
        <pc:sldMkLst>
          <pc:docMk/>
          <pc:sldMk cId="269056582" sldId="281"/>
        </pc:sldMkLst>
      </pc:sldChg>
    </pc:docChg>
  </pc:docChgLst>
</pc:chgInfo>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1" dt="2021-10-18T09:42:21.408" idx="1">
    <p:pos x="10" y="10"/>
    <p:text>There was a screenshot almost 20" wide here. I cropped all but the picture part of it to fit.</p:text>
    <p:extLst>
      <p:ext uri="{C676402C-5697-4E1C-873F-D02D1690AC5C}">
        <p15:threadingInfo xmlns:p15="http://schemas.microsoft.com/office/powerpoint/2012/main" xmlns:p="http://schemas.openxmlformats.org/presentationml/2006/main" xmlns:r="http://schemas.openxmlformats.org/officeDocument/2006/relationships" xmlns:a="http://schemas.openxmlformats.org/drawingml/2006/main" xmlns=""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1" y="0"/>
            <a:ext cx="3028207" cy="464185"/>
          </a:xfrm>
          <a:prstGeom prst="rect">
            <a:avLst/>
          </a:prstGeom>
          <a:noFill/>
          <a:ln w="9525">
            <a:noFill/>
            <a:miter lim="800000"/>
            <a:headEnd/>
            <a:tailEnd/>
          </a:ln>
          <a:effectLst/>
        </p:spPr>
        <p:txBody>
          <a:bodyPr vert="horz" wrap="square" lIns="91219" tIns="45608" rIns="91219" bIns="45608" numCol="1" anchor="t" anchorCtr="0" compatLnSpc="1">
            <a:prstTxWarp prst="textNoShape">
              <a:avLst/>
            </a:prstTxWarp>
          </a:bodyPr>
          <a:lstStyle>
            <a:lvl1pPr defTabSz="912790">
              <a:defRPr sz="1200">
                <a:latin typeface="Arial" charset="0"/>
              </a:defRPr>
            </a:lvl1pPr>
          </a:lstStyle>
          <a:p>
            <a:pPr>
              <a:defRPr/>
            </a:pPr>
            <a:endParaRPr lang="en-US" dirty="0"/>
          </a:p>
        </p:txBody>
      </p:sp>
      <p:sp>
        <p:nvSpPr>
          <p:cNvPr id="207875" name="Rectangle 3"/>
          <p:cNvSpPr>
            <a:spLocks noGrp="1" noChangeArrowheads="1"/>
          </p:cNvSpPr>
          <p:nvPr>
            <p:ph type="dt" sz="quarter" idx="1"/>
          </p:nvPr>
        </p:nvSpPr>
        <p:spPr bwMode="auto">
          <a:xfrm>
            <a:off x="3955209" y="0"/>
            <a:ext cx="3028207" cy="464185"/>
          </a:xfrm>
          <a:prstGeom prst="rect">
            <a:avLst/>
          </a:prstGeom>
          <a:noFill/>
          <a:ln w="9525">
            <a:noFill/>
            <a:miter lim="800000"/>
            <a:headEnd/>
            <a:tailEnd/>
          </a:ln>
          <a:effectLst/>
        </p:spPr>
        <p:txBody>
          <a:bodyPr vert="horz" wrap="square" lIns="91219" tIns="45608" rIns="91219" bIns="45608" numCol="1" anchor="t" anchorCtr="0" compatLnSpc="1">
            <a:prstTxWarp prst="textNoShape">
              <a:avLst/>
            </a:prstTxWarp>
          </a:bodyPr>
          <a:lstStyle>
            <a:lvl1pPr algn="r" defTabSz="912790">
              <a:defRPr sz="1200">
                <a:latin typeface="Arial" charset="0"/>
              </a:defRPr>
            </a:lvl1pPr>
          </a:lstStyle>
          <a:p>
            <a:pPr>
              <a:defRPr/>
            </a:pPr>
            <a:endParaRPr lang="en-US" dirty="0"/>
          </a:p>
        </p:txBody>
      </p:sp>
      <p:sp>
        <p:nvSpPr>
          <p:cNvPr id="207876" name="Rectangle 4"/>
          <p:cNvSpPr>
            <a:spLocks noGrp="1" noChangeArrowheads="1"/>
          </p:cNvSpPr>
          <p:nvPr>
            <p:ph type="ftr" sz="quarter" idx="2"/>
          </p:nvPr>
        </p:nvSpPr>
        <p:spPr bwMode="auto">
          <a:xfrm>
            <a:off x="1" y="8817926"/>
            <a:ext cx="3028207" cy="464185"/>
          </a:xfrm>
          <a:prstGeom prst="rect">
            <a:avLst/>
          </a:prstGeom>
          <a:noFill/>
          <a:ln w="9525">
            <a:noFill/>
            <a:miter lim="800000"/>
            <a:headEnd/>
            <a:tailEnd/>
          </a:ln>
          <a:effectLst/>
        </p:spPr>
        <p:txBody>
          <a:bodyPr vert="horz" wrap="square" lIns="91219" tIns="45608" rIns="91219" bIns="45608" numCol="1" anchor="b" anchorCtr="0" compatLnSpc="1">
            <a:prstTxWarp prst="textNoShape">
              <a:avLst/>
            </a:prstTxWarp>
          </a:bodyPr>
          <a:lstStyle>
            <a:lvl1pPr defTabSz="912790">
              <a:defRPr sz="1200">
                <a:latin typeface="Arial" charset="0"/>
              </a:defRPr>
            </a:lvl1pPr>
          </a:lstStyle>
          <a:p>
            <a:pPr>
              <a:defRPr/>
            </a:pPr>
            <a:endParaRPr lang="en-US" dirty="0"/>
          </a:p>
        </p:txBody>
      </p:sp>
      <p:sp>
        <p:nvSpPr>
          <p:cNvPr id="207877" name="Rectangle 5"/>
          <p:cNvSpPr>
            <a:spLocks noGrp="1" noChangeArrowheads="1"/>
          </p:cNvSpPr>
          <p:nvPr>
            <p:ph type="sldNum" sz="quarter" idx="3"/>
          </p:nvPr>
        </p:nvSpPr>
        <p:spPr bwMode="auto">
          <a:xfrm>
            <a:off x="3955209" y="8817926"/>
            <a:ext cx="3028207" cy="464185"/>
          </a:xfrm>
          <a:prstGeom prst="rect">
            <a:avLst/>
          </a:prstGeom>
          <a:noFill/>
          <a:ln w="9525">
            <a:noFill/>
            <a:miter lim="800000"/>
            <a:headEnd/>
            <a:tailEnd/>
          </a:ln>
          <a:effectLst/>
        </p:spPr>
        <p:txBody>
          <a:bodyPr vert="horz" wrap="square" lIns="91219" tIns="45608" rIns="91219" bIns="45608" numCol="1" anchor="b" anchorCtr="0" compatLnSpc="1">
            <a:prstTxWarp prst="textNoShape">
              <a:avLst/>
            </a:prstTxWarp>
          </a:bodyPr>
          <a:lstStyle>
            <a:lvl1pPr algn="r" defTabSz="912790">
              <a:defRPr sz="1200">
                <a:latin typeface="Arial" charset="0"/>
              </a:defRPr>
            </a:lvl1pPr>
          </a:lstStyle>
          <a:p>
            <a:pPr>
              <a:defRPr/>
            </a:pPr>
            <a:fld id="{F14AD3AF-E853-41DD-9C6B-157657455CBF}"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57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8207" cy="46418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lvl1pPr defTabSz="930251">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956794" y="0"/>
            <a:ext cx="3028206" cy="46418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lvl1pPr algn="r" defTabSz="930251">
              <a:defRPr sz="1200">
                <a:latin typeface="Arial"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1757" y="4409758"/>
            <a:ext cx="5121488" cy="417766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8819515"/>
            <a:ext cx="3028207" cy="464185"/>
          </a:xfrm>
          <a:prstGeom prst="rect">
            <a:avLst/>
          </a:prstGeom>
          <a:noFill/>
          <a:ln w="9525">
            <a:noFill/>
            <a:miter lim="800000"/>
            <a:headEnd/>
            <a:tailEnd/>
          </a:ln>
        </p:spPr>
        <p:txBody>
          <a:bodyPr vert="horz" wrap="square" lIns="92951" tIns="46476" rIns="92951" bIns="46476" numCol="1" anchor="b" anchorCtr="0" compatLnSpc="1">
            <a:prstTxWarp prst="textNoShape">
              <a:avLst/>
            </a:prstTxWarp>
          </a:bodyPr>
          <a:lstStyle>
            <a:lvl1pPr defTabSz="930251">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956794" y="8819515"/>
            <a:ext cx="3028206" cy="464185"/>
          </a:xfrm>
          <a:prstGeom prst="rect">
            <a:avLst/>
          </a:prstGeom>
          <a:noFill/>
          <a:ln w="9525">
            <a:noFill/>
            <a:miter lim="800000"/>
            <a:headEnd/>
            <a:tailEnd/>
          </a:ln>
        </p:spPr>
        <p:txBody>
          <a:bodyPr vert="horz" wrap="square" lIns="92951" tIns="46476" rIns="92951" bIns="46476" numCol="1" anchor="b" anchorCtr="0" compatLnSpc="1">
            <a:prstTxWarp prst="textNoShape">
              <a:avLst/>
            </a:prstTxWarp>
          </a:bodyPr>
          <a:lstStyle>
            <a:lvl1pPr algn="r" defTabSz="930251">
              <a:defRPr sz="1200">
                <a:latin typeface="Arial" charset="0"/>
              </a:defRPr>
            </a:lvl1pPr>
          </a:lstStyle>
          <a:p>
            <a:pPr>
              <a:defRPr/>
            </a:pPr>
            <a:fld id="{8DB8C9F8-2507-43B8-94EB-5DEE5D53B02A}"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4486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15730997"/>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ea typeface="+mn-ea"/>
                <a:cs typeface="+mn-cs"/>
              </a:rPr>
              <a:t>Estimates of the health insurance status of the U.S. civilian noninstitutionalized population are critical to policymakers and others concerned with access to medical care and the cost and quality of that care. Health insurance helps people get timely access to medical care and protects them against the risk of expensive and unanticipated medical events. </a:t>
            </a: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74985266"/>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61835875"/>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DB8C9F8-2507-43B8-94EB-5DEE5D53B02A}" type="slidenum">
              <a:rPr lang="en-US" smtClean="0"/>
              <a:pPr>
                <a:defRPr/>
              </a:pPr>
              <a:t>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723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png"/><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w/Map, 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506794E-A6BE-2940-826C-679610EBB363}"/>
              </a:ext>
            </a:extLst>
          </p:cNvPr>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954" r="2954"/>
          <a:stretch/>
        </p:blipFill>
        <p:spPr>
          <a:xfrm>
            <a:off x="3962400" y="1"/>
            <a:ext cx="5201116" cy="4663945"/>
          </a:xfrm>
          <a:prstGeom prst="rect">
            <a:avLst/>
          </a:prstGeom>
        </p:spPr>
      </p:pic>
      <p:sp>
        <p:nvSpPr>
          <p:cNvPr id="16" name="Rectangle 1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1ED81528-7BE5-8240-B3F7-7581CFA993BB}"/>
              </a:ext>
            </a:extLst>
          </p:cNvPr>
          <p:cNvSpPr/>
          <p:nvPr userDrawn="1"/>
        </p:nvSpPr>
        <p:spPr>
          <a:xfrm>
            <a:off x="0" y="6510528"/>
            <a:ext cx="9144000" cy="353568"/>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7" name="Footer Placeholder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5BF82BD-0602-1845-B870-F0F9F8575380}"/>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pic>
        <p:nvPicPr>
          <p:cNvPr id="14" name="Picture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7179475-7FE7-704F-96FB-9C1D46D5FD35}"/>
              </a:ext>
            </a:extLst>
          </p:cNvPr>
          <p:cNvPicPr>
            <a:picLocks noChangeAspect="1"/>
          </p:cNvPicPr>
          <p:nvPr userDrawn="1"/>
        </p:nvPicPr>
        <p:blipFill rotWithShape="1">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a:stretch/>
        </p:blipFill>
        <p:spPr>
          <a:xfrm>
            <a:off x="311919" y="5275567"/>
            <a:ext cx="1206500" cy="558800"/>
          </a:xfrm>
          <a:prstGeom prst="rect">
            <a:avLst/>
          </a:prstGeom>
        </p:spPr>
      </p:pic>
      <p:sp>
        <p:nvSpPr>
          <p:cNvPr id="12" name="Text Box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AC64515-2573-A54D-8C70-ABDEEAFCF5AF}"/>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a:solidFill>
                  <a:schemeClr val="bg2">
                    <a:lumMod val="60000"/>
                    <a:lumOff val="40000"/>
                  </a:schemeClr>
                </a:solidFill>
                <a:latin typeface="+mj-lt"/>
              </a:rPr>
              <a:t>www.rti.org</a:t>
            </a:r>
          </a:p>
        </p:txBody>
      </p:sp>
      <p:sp>
        <p:nvSpPr>
          <p:cNvPr id="18" name="TextBox 17">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4CF8DA85-61E5-F64B-9F6A-DD9A4EF815B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5958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59" y="182880"/>
            <a:ext cx="8842248" cy="763285"/>
          </a:xfrm>
          <a:prstGeom prst="rect">
            <a:avLst/>
          </a:prstGeom>
        </p:spPr>
        <p:txBody>
          <a:bodyPr lIns="91440"/>
          <a:lstStyle/>
          <a:p>
            <a:r>
              <a:rPr lang="en-US"/>
              <a:t>Click to edit Master title style</a:t>
            </a:r>
          </a:p>
        </p:txBody>
      </p:sp>
      <p:sp>
        <p:nvSpPr>
          <p:cNvPr id="3" name="Slide Number Placeholder 2"/>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4" name="Footer Placeholder 3"/>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5"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4C1541A8-5C7E-6E46-ACBD-CE47CA8F7E1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Line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37160" y="182882"/>
            <a:ext cx="8842248" cy="1280351"/>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6"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1B3C36CA-EFDA-4F46-B4DF-F3F8B94C636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ction">
    <p:spTree>
      <p:nvGrpSpPr>
        <p:cNvPr id="1" name=""/>
        <p:cNvGrpSpPr/>
        <p:nvPr/>
      </p:nvGrpSpPr>
      <p:grpSpPr>
        <a:xfrm>
          <a:off x="0" y="0"/>
          <a:ext cx="0" cy="0"/>
          <a:chOff x="0" y="0"/>
          <a:chExt cx="0" cy="0"/>
        </a:xfrm>
      </p:grpSpPr>
      <p:sp>
        <p:nvSpPr>
          <p:cNvPr id="4" name="Rectangle 3"/>
          <p:cNvSpPr/>
          <p:nvPr userDrawn="1"/>
        </p:nvSpPr>
        <p:spPr>
          <a:xfrm>
            <a:off x="0" y="0"/>
            <a:ext cx="9144000" cy="3733800"/>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descr="A picture containing woman&#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A4A30D0-0F66-5E47-A324-3313C852AF39}"/>
              </a:ext>
            </a:extLst>
          </p:cNvPr>
          <p:cNvPicPr>
            <a:picLocks noChangeAspect="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5407"/>
          <a:stretch/>
        </p:blipFill>
        <p:spPr>
          <a:xfrm>
            <a:off x="0" y="7450"/>
            <a:ext cx="9144000" cy="3733799"/>
          </a:xfrm>
          <a:prstGeom prst="rect">
            <a:avLst/>
          </a:prstGeom>
        </p:spPr>
      </p:pic>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5" name="Rectangle 2"/>
          <p:cNvSpPr>
            <a:spLocks noGrp="1" noChangeArrowheads="1"/>
          </p:cNvSpPr>
          <p:nvPr>
            <p:ph type="ctrTitle" hasCustomPrompt="1"/>
          </p:nvPr>
        </p:nvSpPr>
        <p:spPr>
          <a:xfrm>
            <a:off x="152400" y="2699903"/>
            <a:ext cx="6781800" cy="763285"/>
          </a:xfrm>
          <a:prstGeom prst="rect">
            <a:avLst/>
          </a:prstGeom>
          <a:noFill/>
        </p:spPr>
        <p:txBody>
          <a:bodyPr l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title style</a:t>
            </a:r>
          </a:p>
        </p:txBody>
      </p:sp>
      <p:sp>
        <p:nvSpPr>
          <p:cNvPr id="8"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134570B-76D0-6041-A2C8-63C68E619B47}"/>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86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4"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A8A571F-8021-AD41-BEF0-8F5D84FBFC7D}"/>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Full Image">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35A3D7B-6B7C-ED4F-9433-DE249028556E}"/>
              </a:ext>
            </a:extLst>
          </p:cNvPr>
          <p:cNvSpPr>
            <a:spLocks noGrp="1"/>
          </p:cNvSpPr>
          <p:nvPr>
            <p:ph type="sldNum" sz="quarter" idx="10"/>
          </p:nvPr>
        </p:nvSpPr>
        <p:spPr>
          <a:xfrm>
            <a:off x="0" y="6522720"/>
            <a:ext cx="347472" cy="292608"/>
          </a:xfrm>
          <a:prstGeom prst="rect">
            <a:avLst/>
          </a:prstGeom>
        </p:spPr>
        <p:txBody>
          <a:bodyPr/>
          <a:lstStyle>
            <a:lvl1pPr>
              <a:defRPr>
                <a:solidFill>
                  <a:schemeClr val="accent1">
                    <a:lumMod val="40000"/>
                    <a:lumOff val="60000"/>
                  </a:schemeClr>
                </a:solidFill>
              </a:defRPr>
            </a:lvl1pPr>
          </a:lstStyle>
          <a:p>
            <a:fld id="{D4325D4D-289E-48C1-B277-2BEB492A7D19}" type="slidenum">
              <a:rPr lang="en-US" smtClean="0"/>
              <a:pPr/>
              <a:t>‹#›</a:t>
            </a:fld>
            <a:endParaRPr lang="en-US" dirty="0"/>
          </a:p>
        </p:txBody>
      </p:sp>
      <p:sp>
        <p:nvSpPr>
          <p:cNvPr id="4"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F6A6C95-5BEB-D74F-A2EA-6B392D9B3046}"/>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accent1">
                    <a:lumMod val="40000"/>
                    <a:lumOff val="60000"/>
                  </a:schemeClr>
                </a:solidFill>
                <a:latin typeface="Arial" charset="0"/>
                <a:ea typeface="ヒラギノ角ゴ Pro W3" pitchFamily="1" charset="-128"/>
                <a:cs typeface="+mn-cs"/>
              </a:defRPr>
            </a:lvl1pPr>
          </a:lstStyle>
          <a:p>
            <a:endParaRPr lang="en-US" dirty="0"/>
          </a:p>
        </p:txBody>
      </p:sp>
      <p:sp>
        <p:nvSpPr>
          <p:cNvPr id="5" name="Footer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4CE6D566-749E-3A4F-B010-9244406C590B}"/>
              </a:ext>
            </a:extLst>
          </p:cNvPr>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3918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sp>
        <p:nvSpPr>
          <p:cNvPr id="27" name="Rectangle 26"/>
          <p:cNvSpPr/>
          <p:nvPr userDrawn="1"/>
        </p:nvSpPr>
        <p:spPr>
          <a:xfrm>
            <a:off x="0" y="6536268"/>
            <a:ext cx="9144000" cy="32173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9" name="Text Box 14"/>
          <p:cNvSpPr txBox="1">
            <a:spLocks noChangeArrowheads="1"/>
          </p:cNvSpPr>
          <p:nvPr userDrawn="1"/>
        </p:nvSpPr>
        <p:spPr bwMode="auto">
          <a:xfrm>
            <a:off x="7255934" y="6519334"/>
            <a:ext cx="1160463" cy="304800"/>
          </a:xfrm>
          <a:prstGeom prst="rect">
            <a:avLst/>
          </a:prstGeom>
          <a:noFill/>
          <a:ln w="9525" algn="ctr">
            <a:noFill/>
            <a:miter lim="800000"/>
            <a:headEnd/>
            <a:tailEnd/>
          </a:ln>
          <a:effectLst/>
        </p:spPr>
        <p:txBody>
          <a:bodyPr wrap="none">
            <a:spAutoFit/>
          </a:bodyPr>
          <a:lstStyle/>
          <a:p>
            <a:pPr>
              <a:defRPr/>
            </a:pPr>
            <a:r>
              <a:rPr lang="en-US" sz="1400" b="1" dirty="0">
                <a:solidFill>
                  <a:schemeClr val="accent1">
                    <a:lumMod val="20000"/>
                    <a:lumOff val="80000"/>
                  </a:schemeClr>
                </a:solidFill>
              </a:rPr>
              <a:t>www.rti.org</a:t>
            </a:r>
          </a:p>
        </p:txBody>
      </p:sp>
      <p:sp>
        <p:nvSpPr>
          <p:cNvPr id="18" name="Rectangle 17"/>
          <p:cNvSpPr/>
          <p:nvPr userDrawn="1"/>
        </p:nvSpPr>
        <p:spPr>
          <a:xfrm>
            <a:off x="0" y="0"/>
            <a:ext cx="9144000" cy="28194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25" name="Picture 24"/>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33400" y="596900"/>
            <a:ext cx="914400" cy="368300"/>
          </a:xfrm>
          <a:prstGeom prst="rect">
            <a:avLst/>
          </a:prstGeom>
        </p:spPr>
      </p:pic>
      <p:sp>
        <p:nvSpPr>
          <p:cNvPr id="130050" name="Rectangle 2"/>
          <p:cNvSpPr>
            <a:spLocks noGrp="1" noChangeArrowheads="1"/>
          </p:cNvSpPr>
          <p:nvPr>
            <p:ph type="ctrTitle"/>
          </p:nvPr>
        </p:nvSpPr>
        <p:spPr>
          <a:xfrm>
            <a:off x="1828800" y="498157"/>
            <a:ext cx="6934200" cy="676656"/>
          </a:xfrm>
          <a:noFill/>
        </p:spPr>
        <p:txBody>
          <a:bodyPr rIns="91440"/>
          <a:lstStyle>
            <a:lvl1pPr algn="r">
              <a:defRPr sz="2800" b="1">
                <a:solidFill>
                  <a:schemeClr val="bg1"/>
                </a:solidFill>
                <a:latin typeface="Arial"/>
                <a:cs typeface="Arial"/>
              </a:defRPr>
            </a:lvl1pPr>
          </a:lstStyle>
          <a:p>
            <a:r>
              <a:rPr lang="en-US"/>
              <a:t>Click to edit Master title style</a:t>
            </a:r>
            <a:endParaRPr lang="en-US" dirty="0"/>
          </a:p>
        </p:txBody>
      </p:sp>
      <p:sp>
        <p:nvSpPr>
          <p:cNvPr id="130051" name="Rectangle 3"/>
          <p:cNvSpPr>
            <a:spLocks noGrp="1" noChangeArrowheads="1"/>
          </p:cNvSpPr>
          <p:nvPr>
            <p:ph type="subTitle" idx="1"/>
          </p:nvPr>
        </p:nvSpPr>
        <p:spPr>
          <a:xfrm>
            <a:off x="1828800" y="1600200"/>
            <a:ext cx="6934200" cy="381000"/>
          </a:xfrm>
        </p:spPr>
        <p:txBody>
          <a:bodyPr/>
          <a:lstStyle>
            <a:lvl1pPr marL="0" indent="0" algn="r">
              <a:buFont typeface="Wingdings" pitchFamily="1" charset="2"/>
              <a:buNone/>
              <a:defRPr lang="en-US" sz="2000" kern="1200" dirty="0">
                <a:solidFill>
                  <a:srgbClr val="FFFFFF"/>
                </a:solidFill>
                <a:latin typeface="Arial" charset="0"/>
                <a:ea typeface="ヒラギノ角ゴ Pro W3" pitchFamily="1" charset="-128"/>
                <a:cs typeface="+mn-cs"/>
              </a:defRPr>
            </a:lvl1pPr>
          </a:lstStyle>
          <a:p>
            <a:r>
              <a:rPr lang="en-US"/>
              <a:t>Click to edit Master subtitle style</a:t>
            </a:r>
            <a:endParaRPr lang="en-US" dirty="0"/>
          </a:p>
        </p:txBody>
      </p:sp>
      <p:sp>
        <p:nvSpPr>
          <p:cNvPr id="13" name="Slide Number Placeholder 12"/>
          <p:cNvSpPr>
            <a:spLocks noGrp="1"/>
          </p:cNvSpPr>
          <p:nvPr>
            <p:ph type="sldNum" sz="quarter" idx="10"/>
          </p:nvPr>
        </p:nvSpPr>
        <p:spPr>
          <a:solidFill>
            <a:schemeClr val="accent1">
              <a:lumMod val="50000"/>
            </a:schemeClr>
          </a:solidFill>
        </p:spPr>
        <p:txBody>
          <a:bodyPr/>
          <a:lstStyle/>
          <a:p>
            <a:fld id="{D4325D4D-289E-48C1-B277-2BEB492A7D19}" type="slidenum">
              <a:rPr lang="en-US" smtClean="0"/>
              <a:pPr/>
              <a:t>‹#›</a:t>
            </a:fld>
            <a:endParaRPr lang="en-US" dirty="0"/>
          </a:p>
        </p:txBody>
      </p:sp>
      <p:sp>
        <p:nvSpPr>
          <p:cNvPr id="14" name="Footer Placeholder 13"/>
          <p:cNvSpPr>
            <a:spLocks noGrp="1"/>
          </p:cNvSpPr>
          <p:nvPr>
            <p:ph type="ftr" sz="quarter" idx="11"/>
          </p:nvPr>
        </p:nvSpPr>
        <p:spPr>
          <a:solidFill>
            <a:srgbClr val="BF311A"/>
          </a:solidFill>
          <a:ln>
            <a:noFill/>
          </a:ln>
        </p:spPr>
        <p:txBody>
          <a:bodyPr/>
          <a:lstStyle/>
          <a:p>
            <a:r>
              <a:rPr lang="en-US" dirty="0"/>
              <a:t>CONFIDENTIAL</a:t>
            </a:r>
          </a:p>
        </p:txBody>
      </p:sp>
      <p:sp>
        <p:nvSpPr>
          <p:cNvPr id="17" name="Text Placeholder 16"/>
          <p:cNvSpPr>
            <a:spLocks noGrp="1"/>
          </p:cNvSpPr>
          <p:nvPr>
            <p:ph type="body" sz="quarter" idx="15" hasCustomPrompt="1"/>
          </p:nvPr>
        </p:nvSpPr>
        <p:spPr>
          <a:xfrm>
            <a:off x="1828800" y="2133600"/>
            <a:ext cx="6934200" cy="685800"/>
          </a:xfrm>
        </p:spPr>
        <p:txBody>
          <a:bodyPr/>
          <a:lstStyle>
            <a:lvl1pPr marL="0" indent="0" algn="r">
              <a:buNone/>
              <a:defRPr sz="1600">
                <a:solidFill>
                  <a:srgbClr val="BCDDFB"/>
                </a:solidFill>
              </a:defRPr>
            </a:lvl1pPr>
          </a:lstStyle>
          <a:p>
            <a:pPr lvl="0"/>
            <a:r>
              <a:rPr lang="en-US" dirty="0"/>
              <a:t>Presenter</a:t>
            </a:r>
          </a:p>
          <a:p>
            <a:pPr lvl="0"/>
            <a:r>
              <a:rPr lang="en-US" dirty="0"/>
              <a:t>Date</a:t>
            </a:r>
          </a:p>
        </p:txBody>
      </p:sp>
      <p:sp>
        <p:nvSpPr>
          <p:cNvPr id="30" name="TextBox 29"/>
          <p:cNvSpPr txBox="1"/>
          <p:nvPr userDrawn="1"/>
        </p:nvSpPr>
        <p:spPr>
          <a:xfrm>
            <a:off x="2057400" y="6604456"/>
            <a:ext cx="4357032" cy="215444"/>
          </a:xfrm>
          <a:prstGeom prst="rect">
            <a:avLst/>
          </a:prstGeom>
          <a:noFill/>
        </p:spPr>
        <p:txBody>
          <a:bodyPr wrap="non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kern="1200" baseline="0" dirty="0">
                <a:solidFill>
                  <a:schemeClr val="bg2">
                    <a:lumMod val="60000"/>
                    <a:lumOff val="40000"/>
                  </a:schemeClr>
                </a:solidFill>
                <a:latin typeface="Arial" charset="0"/>
                <a:ea typeface="ヒラギノ角ゴ Pro W3" pitchFamily="1" charset="-128"/>
                <a:cs typeface="+mn-cs"/>
              </a:rPr>
              <a:t>RTI International is a registered trademark and a trade name of Research Triangle Institute.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23829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w/Map,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E9C0D74-8215-E048-9311-E6F9AE523AC6}"/>
              </a:ext>
            </a:extLst>
          </p:cNvPr>
          <p:cNvSpPr/>
          <p:nvPr userDrawn="1"/>
        </p:nvSpPr>
        <p:spPr bwMode="auto">
          <a:xfrm>
            <a:off x="0" y="290800"/>
            <a:ext cx="9144000" cy="656720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5" name="Rectangle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70E9AF1-E1B5-4545-97D5-DEBD3F555475}"/>
              </a:ext>
            </a:extLst>
          </p:cNvPr>
          <p:cNvSpPr/>
          <p:nvPr userDrawn="1"/>
        </p:nvSpPr>
        <p:spPr bwMode="auto">
          <a:xfrm>
            <a:off x="0" y="1532034"/>
            <a:ext cx="9144000" cy="501684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814C29D-AA17-9A4A-B77F-9236F0F092C4}"/>
              </a:ext>
            </a:extLst>
          </p:cNvPr>
          <p:cNvPicPr>
            <a:picLocks noChangeAspect="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4812"/>
          <a:stretch/>
        </p:blipFill>
        <p:spPr>
          <a:xfrm>
            <a:off x="0" y="-3161"/>
            <a:ext cx="9144000" cy="6840855"/>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381000" y="5346175"/>
            <a:ext cx="1088136" cy="438277"/>
          </a:xfrm>
          <a:prstGeom prst="rect">
            <a:avLst/>
          </a:prstGeom>
        </p:spPr>
      </p:pic>
      <p:pic>
        <p:nvPicPr>
          <p:cNvPr id="18" name="Picture 17">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94A9458-44E0-B648-B24A-8D3A24A75537}"/>
              </a:ext>
            </a:extLst>
          </p:cNvPr>
          <p:cNvPicPr>
            <a:picLocks noChangeAspect="1"/>
          </p:cNvPicPr>
          <p:nvPr userDrawn="1"/>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954" r="2954"/>
          <a:stretch/>
        </p:blipFill>
        <p:spPr>
          <a:xfrm>
            <a:off x="3962400" y="1"/>
            <a:ext cx="5201116" cy="4663945"/>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21" name="Rectangle 2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3A47128-5E4A-7347-B36B-4896782A71A3}"/>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6" name="Text Box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55EE6F6-18B2-BC46-A2EA-966E41518BE1}"/>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a:solidFill>
                  <a:schemeClr val="bg2">
                    <a:lumMod val="60000"/>
                    <a:lumOff val="40000"/>
                  </a:schemeClr>
                </a:solidFill>
                <a:latin typeface="+mj-lt"/>
              </a:rPr>
              <a:t>www.rti.org</a:t>
            </a:r>
          </a:p>
        </p:txBody>
      </p:sp>
      <p:sp>
        <p:nvSpPr>
          <p:cNvPr id="17" name="TextBox 1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4A40484-49C5-8742-BDD2-DB1CE8628FF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25" name="Footer Placeholder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27A5716-B40A-A14A-9E04-14AB9C9C1A77}"/>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10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1_Title Slide w/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E9C0D74-8215-E048-9311-E6F9AE523AC6}"/>
              </a:ext>
            </a:extLst>
          </p:cNvPr>
          <p:cNvSpPr/>
          <p:nvPr userDrawn="1"/>
        </p:nvSpPr>
        <p:spPr bwMode="auto">
          <a:xfrm>
            <a:off x="0" y="290800"/>
            <a:ext cx="9144000" cy="656720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814C29D-AA17-9A4A-B77F-9236F0F092C4}"/>
              </a:ext>
            </a:extLst>
          </p:cNvPr>
          <p:cNvPicPr>
            <a:picLocks noChangeAspect="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4812"/>
          <a:stretch/>
        </p:blipFill>
        <p:spPr>
          <a:xfrm>
            <a:off x="0" y="-3161"/>
            <a:ext cx="9144000" cy="6840855"/>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381000" y="5346175"/>
            <a:ext cx="1088136" cy="438277"/>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21" name="Rectangle 2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3A47128-5E4A-7347-B36B-4896782A71A3}"/>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6" name="Text Box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55EE6F6-18B2-BC46-A2EA-966E41518BE1}"/>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a:solidFill>
                  <a:schemeClr val="bg2">
                    <a:lumMod val="60000"/>
                    <a:lumOff val="40000"/>
                  </a:schemeClr>
                </a:solidFill>
                <a:latin typeface="+mj-lt"/>
              </a:rPr>
              <a:t>www.rti.org</a:t>
            </a:r>
          </a:p>
        </p:txBody>
      </p:sp>
      <p:sp>
        <p:nvSpPr>
          <p:cNvPr id="17" name="TextBox 1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4A40484-49C5-8742-BDD2-DB1CE8628FF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25" name="Footer Placeholder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27A5716-B40A-A14A-9E04-14AB9C9C1A77}"/>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00961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2_Title Slide w/Blue circle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E9C0D74-8215-E048-9311-E6F9AE523AC6}"/>
              </a:ext>
            </a:extLst>
          </p:cNvPr>
          <p:cNvSpPr/>
          <p:nvPr userDrawn="1"/>
        </p:nvSpPr>
        <p:spPr bwMode="auto">
          <a:xfrm>
            <a:off x="0" y="290800"/>
            <a:ext cx="9144000" cy="656720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814C29D-AA17-9A4A-B77F-9236F0F092C4}"/>
              </a:ext>
            </a:extLst>
          </p:cNvPr>
          <p:cNvPicPr>
            <a:picLocks noChangeAspect="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4812"/>
          <a:stretch/>
        </p:blipFill>
        <p:spPr>
          <a:xfrm>
            <a:off x="0" y="-3161"/>
            <a:ext cx="9144000" cy="6840855"/>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381000" y="5346175"/>
            <a:ext cx="1088136" cy="438277"/>
          </a:xfrm>
          <a:prstGeom prst="rect">
            <a:avLst/>
          </a:prstGeom>
        </p:spPr>
      </p:pic>
      <p:sp>
        <p:nvSpPr>
          <p:cNvPr id="21" name="Rectangle 2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3A47128-5E4A-7347-B36B-4896782A71A3}"/>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6" name="Text Box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55EE6F6-18B2-BC46-A2EA-966E41518BE1}"/>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a:solidFill>
                  <a:schemeClr val="bg2">
                    <a:lumMod val="60000"/>
                    <a:lumOff val="40000"/>
                  </a:schemeClr>
                </a:solidFill>
                <a:latin typeface="+mj-lt"/>
              </a:rPr>
              <a:t>www.rti.org</a:t>
            </a:r>
          </a:p>
        </p:txBody>
      </p:sp>
      <p:sp>
        <p:nvSpPr>
          <p:cNvPr id="17" name="TextBox 1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4A40484-49C5-8742-BDD2-DB1CE8628FF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25" name="Footer Placeholder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27A5716-B40A-A14A-9E04-14AB9C9C1A77}"/>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pic>
        <p:nvPicPr>
          <p:cNvPr id="12" name="Picture 11" descr="A close up of a necklace&#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145B452-1069-1E4A-A4E6-4302D1098D90}"/>
              </a:ext>
            </a:extLst>
          </p:cNvPr>
          <p:cNvPicPr>
            <a:picLocks noChangeAspect="1"/>
          </p:cNvPicPr>
          <p:nvPr userDrawn="1"/>
        </p:nvPicPr>
        <p:blipFill rotWithShape="1">
          <a:blip r:embed="rId4" cstate="print">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2820"/>
          <a:stretch/>
        </p:blipFill>
        <p:spPr>
          <a:xfrm>
            <a:off x="2017540" y="2824"/>
            <a:ext cx="7158555" cy="6469888"/>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7517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2" name="Title 1"/>
          <p:cNvSpPr>
            <a:spLocks noGrp="1"/>
          </p:cNvSpPr>
          <p:nvPr>
            <p:ph type="title"/>
          </p:nvPr>
        </p:nvSpPr>
        <p:spPr>
          <a:xfrm>
            <a:off x="137160" y="182880"/>
            <a:ext cx="8842248"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1"/>
            <a:ext cx="8842248" cy="4729163"/>
          </a:xfrm>
          <a:prstGeom prst="rect">
            <a:avLst/>
          </a:prstGeom>
        </p:spPr>
        <p:txBody>
          <a:bodyPr/>
          <a:lstStyle>
            <a:lvl1pPr marL="300559" indent="-300559">
              <a:buFont typeface="Courier New" panose="02070309020205020404" pitchFamily="49" charset="0"/>
              <a:buChar char="o"/>
              <a:defRPr/>
            </a:lvl1pPr>
            <a:lvl2pPr marL="609585" indent="-309026">
              <a:buFont typeface="Arial" panose="020B0604020202020204" pitchFamily="34" charset="0"/>
              <a:buChar char="•"/>
              <a:defRPr/>
            </a:lvl2pPr>
            <a:lvl3pPr marL="905911" indent="-296326">
              <a:buFont typeface="System Font Regular"/>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6"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BCEA345-BB26-0B46-AD00-867C69FE448E}"/>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2017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w/Blank">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381000" y="5346175"/>
            <a:ext cx="1088136" cy="438277"/>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19" name="Rectangle 18">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8BBE33F-0F18-3E4F-90D6-31ACAD4E1DC5}"/>
              </a:ext>
            </a:extLst>
          </p:cNvPr>
          <p:cNvSpPr/>
          <p:nvPr userDrawn="1"/>
        </p:nvSpPr>
        <p:spPr>
          <a:xfrm>
            <a:off x="0" y="6510528"/>
            <a:ext cx="9144000" cy="353568"/>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1" name="Footer Placeholder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197015B4-9CD5-1641-B9B6-4D3A7DAE75F1}"/>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3" name="Text Box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AC87EB9-7CB4-BC46-B487-92B6D475D25C}"/>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a:solidFill>
                  <a:schemeClr val="bg2">
                    <a:lumMod val="60000"/>
                    <a:lumOff val="40000"/>
                  </a:schemeClr>
                </a:solidFill>
                <a:latin typeface="+mj-lt"/>
              </a:rPr>
              <a:t>www.rti.org</a:t>
            </a:r>
          </a:p>
        </p:txBody>
      </p:sp>
      <p:sp>
        <p:nvSpPr>
          <p:cNvPr id="16" name="TextBox 1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34125B5-A142-4545-B31A-7C0E86ED168B}"/>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17497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Content, Image Right">
    <p:spTree>
      <p:nvGrpSpPr>
        <p:cNvPr id="1" name=""/>
        <p:cNvGrpSpPr/>
        <p:nvPr/>
      </p:nvGrpSpPr>
      <p:grpSpPr>
        <a:xfrm>
          <a:off x="0" y="0"/>
          <a:ext cx="0" cy="0"/>
          <a:chOff x="0" y="0"/>
          <a:chExt cx="0" cy="0"/>
        </a:xfrm>
      </p:grpSpPr>
      <p:pic>
        <p:nvPicPr>
          <p:cNvPr id="11" name="Picture 10" descr="A close up of a necklace&#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7FF2BB6-F88B-7845-AC4C-AA524A8DB440}"/>
              </a:ext>
            </a:extLst>
          </p:cNvPr>
          <p:cNvPicPr>
            <a:picLocks noChangeAspect="1"/>
          </p:cNvPicPr>
          <p:nvPr userDrawn="1"/>
        </p:nvPicPr>
        <p:blipFill rotWithShape="1">
          <a:blip r:embed="rId2" cstate="print">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3167"/>
          <a:stretch/>
        </p:blipFill>
        <p:spPr>
          <a:xfrm>
            <a:off x="2017541" y="2824"/>
            <a:ext cx="7126460" cy="6469888"/>
          </a:xfrm>
          <a:prstGeom prst="rect">
            <a:avLst/>
          </a:prstGeom>
        </p:spPr>
      </p:pic>
      <p:sp>
        <p:nvSpPr>
          <p:cNvPr id="2" name="Title 1"/>
          <p:cNvSpPr>
            <a:spLocks noGrp="1"/>
          </p:cNvSpPr>
          <p:nvPr>
            <p:ph type="title"/>
          </p:nvPr>
        </p:nvSpPr>
        <p:spPr>
          <a:xfrm>
            <a:off x="137160" y="182880"/>
            <a:ext cx="458724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0"/>
            <a:ext cx="458724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9"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4C0BCCB-1C9C-B24C-B0E3-05CDDC7B92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8843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Content, Image Left">
    <p:spTree>
      <p:nvGrpSpPr>
        <p:cNvPr id="1" name=""/>
        <p:cNvGrpSpPr/>
        <p:nvPr/>
      </p:nvGrpSpPr>
      <p:grpSpPr>
        <a:xfrm>
          <a:off x="0" y="0"/>
          <a:ext cx="0" cy="0"/>
          <a:chOff x="0" y="0"/>
          <a:chExt cx="0" cy="0"/>
        </a:xfrm>
      </p:grpSpPr>
      <p:pic>
        <p:nvPicPr>
          <p:cNvPr id="12" name="Picture 11" descr="A close up of a necklace&#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956E69D-A1A3-5A41-88AC-98D706BC6853}"/>
              </a:ext>
            </a:extLst>
          </p:cNvPr>
          <p:cNvPicPr>
            <a:picLocks noChangeAspect="1"/>
          </p:cNvPicPr>
          <p:nvPr userDrawn="1"/>
        </p:nvPicPr>
        <p:blipFill rotWithShape="1">
          <a:blip r:embed="rId2" cstate="print">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3113"/>
          <a:stretch/>
        </p:blipFill>
        <p:spPr>
          <a:xfrm flipH="1">
            <a:off x="-1" y="2824"/>
            <a:ext cx="7131431" cy="6469888"/>
          </a:xfrm>
          <a:prstGeom prst="rect">
            <a:avLst/>
          </a:prstGeom>
        </p:spPr>
      </p:pic>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2" name="Title 1"/>
          <p:cNvSpPr>
            <a:spLocks noGrp="1"/>
          </p:cNvSpPr>
          <p:nvPr>
            <p:ph type="title"/>
          </p:nvPr>
        </p:nvSpPr>
        <p:spPr>
          <a:xfrm>
            <a:off x="3886200" y="182880"/>
            <a:ext cx="510540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3886200" y="1219200"/>
            <a:ext cx="510540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6E97108-5B3A-1549-8EE2-D48DEAC59D6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91943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wo-Line Title and 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 y="182880"/>
            <a:ext cx="8842248" cy="129540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3" name="Content Placeholder 2"/>
          <p:cNvSpPr>
            <a:spLocks noGrp="1"/>
          </p:cNvSpPr>
          <p:nvPr>
            <p:ph idx="1"/>
          </p:nvPr>
        </p:nvSpPr>
        <p:spPr>
          <a:xfrm>
            <a:off x="137160" y="1701800"/>
            <a:ext cx="8842248" cy="45720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6"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8B3AD92-FD44-3C4D-855B-57B30FF2DC83}"/>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56821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763285"/>
          </a:xfrm>
          <a:prstGeom prst="rect">
            <a:avLst/>
          </a:prstGeom>
        </p:spPr>
        <p:txBody>
          <a:bodyPr lIns="91440" tIns="91440" rIns="182880" bIns="91440"/>
          <a:lstStyle>
            <a:lvl1pPr marL="0">
              <a:defRPr/>
            </a:lvl1pPr>
          </a:lstStyle>
          <a:p>
            <a:r>
              <a:rPr lang="en-US"/>
              <a:t>Click to edit Master title style</a:t>
            </a:r>
          </a:p>
        </p:txBody>
      </p:sp>
      <p:sp>
        <p:nvSpPr>
          <p:cNvPr id="5" name="Slide Number Placeholder 4"/>
          <p:cNvSpPr>
            <a:spLocks noGrp="1"/>
          </p:cNvSpPr>
          <p:nvPr>
            <p:ph type="sldNum" sz="quarter" idx="10"/>
          </p:nvPr>
        </p:nvSpPr>
        <p:spPr>
          <a:xfrm>
            <a:off x="0" y="6522720"/>
            <a:ext cx="347472" cy="292608"/>
          </a:xfrm>
          <a:prstGeom prst="rect">
            <a:avLst/>
          </a:prstGeom>
          <a:noFill/>
        </p:spPr>
        <p:txBody>
          <a:bodyPr/>
          <a:lstStyle/>
          <a:p>
            <a:fld id="{D4325D4D-289E-48C1-B277-2BEB492A7D19}" type="slidenum">
              <a:rPr lang="en-US" smtClean="0"/>
              <a:pPr/>
              <a:t>‹#›</a:t>
            </a:fld>
            <a:endParaRPr lang="en-US" dirty="0"/>
          </a:p>
        </p:txBody>
      </p:sp>
      <p:sp>
        <p:nvSpPr>
          <p:cNvPr id="6" name="Footer Placeholder 5"/>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11" name="Content Placeholder 10"/>
          <p:cNvSpPr>
            <a:spLocks noGrp="1"/>
          </p:cNvSpPr>
          <p:nvPr>
            <p:ph sz="quarter" idx="12"/>
          </p:nvPr>
        </p:nvSpPr>
        <p:spPr>
          <a:xfrm>
            <a:off x="137162" y="1219200"/>
            <a:ext cx="4206241"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3" name="Content Placeholder 12"/>
          <p:cNvSpPr>
            <a:spLocks noGrp="1"/>
          </p:cNvSpPr>
          <p:nvPr>
            <p:ph sz="quarter" idx="13"/>
          </p:nvPr>
        </p:nvSpPr>
        <p:spPr>
          <a:xfrm>
            <a:off x="4572000" y="1219200"/>
            <a:ext cx="4407408"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7"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4DC99FE-BAF3-9B47-A974-E761F68CC59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3779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Line Title Plus 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7160" y="182880"/>
            <a:ext cx="8842248" cy="128016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6" name="Slide Number Placeholder 5"/>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7" name="Footer Placeholder 6"/>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8" name="Content Placeholder 7"/>
          <p:cNvSpPr>
            <a:spLocks noGrp="1"/>
          </p:cNvSpPr>
          <p:nvPr>
            <p:ph sz="quarter" idx="12"/>
          </p:nvPr>
        </p:nvSpPr>
        <p:spPr>
          <a:xfrm>
            <a:off x="137160" y="1691640"/>
            <a:ext cx="4331208" cy="4582160"/>
          </a:xfrm>
          <a:prstGeom prst="rect">
            <a:avLst/>
          </a:prstGeom>
        </p:spPr>
        <p:txBody>
          <a:bodyPr/>
          <a:lstStyle>
            <a:lvl1pPr>
              <a:defRPr sz="2000"/>
            </a:lvl1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3"/>
          </p:nvPr>
        </p:nvSpPr>
        <p:spPr>
          <a:xfrm>
            <a:off x="4648200" y="1691640"/>
            <a:ext cx="4331208" cy="4582160"/>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9"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48B961D3-6572-F44B-BBD5-C4B1D0CD47A8}"/>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72449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59" y="182880"/>
            <a:ext cx="8842248" cy="763285"/>
          </a:xfrm>
          <a:prstGeom prst="rect">
            <a:avLst/>
          </a:prstGeom>
        </p:spPr>
        <p:txBody>
          <a:bodyPr lIns="91440"/>
          <a:lstStyle/>
          <a:p>
            <a:r>
              <a:rPr lang="en-US"/>
              <a:t>Click to edit Master title style</a:t>
            </a:r>
          </a:p>
        </p:txBody>
      </p:sp>
      <p:sp>
        <p:nvSpPr>
          <p:cNvPr id="3" name="Slide Number Placeholder 2"/>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4" name="Footer Placeholder 3"/>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5"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4C1541A8-5C7E-6E46-ACBD-CE47CA8F7E1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45161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Line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37160" y="182882"/>
            <a:ext cx="8842248" cy="1280351"/>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6"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1B3C36CA-EFDA-4F46-B4DF-F3F8B94C636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73320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ction">
    <p:spTree>
      <p:nvGrpSpPr>
        <p:cNvPr id="1" name=""/>
        <p:cNvGrpSpPr/>
        <p:nvPr/>
      </p:nvGrpSpPr>
      <p:grpSpPr>
        <a:xfrm>
          <a:off x="0" y="0"/>
          <a:ext cx="0" cy="0"/>
          <a:chOff x="0" y="0"/>
          <a:chExt cx="0" cy="0"/>
        </a:xfrm>
      </p:grpSpPr>
      <p:pic>
        <p:nvPicPr>
          <p:cNvPr id="12" name="Picture 11" descr="A picture containing woman&#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A4A30D0-0F66-5E47-A324-3313C852AF39}"/>
              </a:ext>
            </a:extLst>
          </p:cNvPr>
          <p:cNvPicPr>
            <a:picLocks noChangeAspect="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5407"/>
          <a:stretch/>
        </p:blipFill>
        <p:spPr>
          <a:xfrm>
            <a:off x="0" y="0"/>
            <a:ext cx="9144000" cy="3733799"/>
          </a:xfrm>
          <a:prstGeom prst="rect">
            <a:avLst/>
          </a:prstGeom>
        </p:spPr>
      </p:pic>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5" name="Rectangle 2"/>
          <p:cNvSpPr>
            <a:spLocks noGrp="1" noChangeArrowheads="1"/>
          </p:cNvSpPr>
          <p:nvPr>
            <p:ph type="ctrTitle" hasCustomPrompt="1"/>
          </p:nvPr>
        </p:nvSpPr>
        <p:spPr>
          <a:xfrm>
            <a:off x="152400" y="2699903"/>
            <a:ext cx="6781800" cy="763285"/>
          </a:xfrm>
          <a:prstGeom prst="rect">
            <a:avLst/>
          </a:prstGeom>
          <a:noFill/>
        </p:spPr>
        <p:txBody>
          <a:bodyPr l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title style</a:t>
            </a:r>
          </a:p>
        </p:txBody>
      </p:sp>
      <p:sp>
        <p:nvSpPr>
          <p:cNvPr id="8"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134570B-76D0-6041-A2C8-63C68E619B47}"/>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822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4"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A8A571F-8021-AD41-BEF0-8F5D84FBFC7D}"/>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514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w/Image, White">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a:t>Presenter</a:t>
            </a:r>
          </a:p>
          <a:p>
            <a:pPr lvl="0"/>
            <a:r>
              <a:rPr lang="en-US"/>
              <a:t>Date</a:t>
            </a:r>
          </a:p>
        </p:txBody>
      </p:sp>
      <p:sp>
        <p:nvSpPr>
          <p:cNvPr id="16" name="Rectangle 1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82FDBB3-20AD-0642-85B4-30E9C29B1F61}"/>
              </a:ext>
            </a:extLst>
          </p:cNvPr>
          <p:cNvSpPr/>
          <p:nvPr userDrawn="1"/>
        </p:nvSpPr>
        <p:spPr>
          <a:xfrm>
            <a:off x="0" y="6513692"/>
            <a:ext cx="9144000" cy="350405"/>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4" name="Footer Placeholder 13"/>
          <p:cNvSpPr>
            <a:spLocks noGrp="1"/>
          </p:cNvSpPr>
          <p:nvPr userDrawn="1">
            <p:ph type="ftr" sz="quarter" idx="11"/>
          </p:nvPr>
        </p:nvSpPr>
        <p:spPr>
          <a:xfrm>
            <a:off x="8001000" y="6510528"/>
            <a:ext cx="1143000" cy="353568"/>
          </a:xfrm>
          <a:prstGeom prst="rect">
            <a:avLst/>
          </a:prstGeom>
        </p:spPr>
        <p:txBody>
          <a:bodyPr/>
          <a:lstStyle/>
          <a:p>
            <a:r>
              <a:rPr lang="en-US" dirty="0"/>
              <a:t>CONFIDENTIAL</a:t>
            </a:r>
          </a:p>
        </p:txBody>
      </p:sp>
      <p:pic>
        <p:nvPicPr>
          <p:cNvPr id="32" name="Picture 3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4DE6614-EFAC-4240-BEB1-45E0850FAD58}"/>
              </a:ext>
            </a:extLst>
          </p:cNvPr>
          <p:cNvPicPr>
            <a:picLocks noChangeAspect="1"/>
          </p:cNvPicPr>
          <p:nvPr userDrawn="1"/>
        </p:nvPicPr>
        <p:blipFill rotWithShape="1">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a:stretch/>
        </p:blipFill>
        <p:spPr>
          <a:xfrm>
            <a:off x="311919" y="5275567"/>
            <a:ext cx="1206500" cy="558800"/>
          </a:xfrm>
          <a:prstGeom prst="rect">
            <a:avLst/>
          </a:prstGeom>
        </p:spPr>
      </p:pic>
      <p:sp>
        <p:nvSpPr>
          <p:cNvPr id="12" name="TextBox 1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C68EF52-B769-A649-BA3E-BCF06AC465D0}"/>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17" name="Text Box 1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C9F1318-6B2A-574F-8BCD-1B6C15B602EA}"/>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a:solidFill>
                  <a:schemeClr val="bg2">
                    <a:lumMod val="60000"/>
                    <a:lumOff val="40000"/>
                  </a:schemeClr>
                </a:solidFill>
                <a:latin typeface="+mj-lt"/>
              </a:rPr>
              <a:t>www.rti.org</a:t>
            </a:r>
          </a:p>
        </p:txBody>
      </p:sp>
      <p:pic>
        <p:nvPicPr>
          <p:cNvPr id="18" name="Picture 17" descr="A close up of a necklace&#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B7433BA-EE6D-5E44-B352-CB0D4A4FA8DE}"/>
              </a:ext>
            </a:extLst>
          </p:cNvPr>
          <p:cNvPicPr>
            <a:picLocks noChangeAspect="1"/>
          </p:cNvPicPr>
          <p:nvPr userDrawn="1"/>
        </p:nvPicPr>
        <p:blipFill rotWithShape="1">
          <a:blip r:embed="rId3" cstate="print">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3167"/>
          <a:stretch/>
        </p:blipFill>
        <p:spPr>
          <a:xfrm>
            <a:off x="2017541" y="20150"/>
            <a:ext cx="7126460" cy="64698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2" name="Title 1"/>
          <p:cNvSpPr>
            <a:spLocks noGrp="1"/>
          </p:cNvSpPr>
          <p:nvPr>
            <p:ph type="title"/>
          </p:nvPr>
        </p:nvSpPr>
        <p:spPr>
          <a:xfrm>
            <a:off x="137160" y="182880"/>
            <a:ext cx="8842248"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1"/>
            <a:ext cx="8842248" cy="4729163"/>
          </a:xfrm>
          <a:prstGeom prst="rect">
            <a:avLst/>
          </a:prstGeom>
        </p:spPr>
        <p:txBody>
          <a:bodyPr/>
          <a:lstStyle>
            <a:lvl1pPr marL="300559" indent="-300559">
              <a:buFont typeface="Courier New" panose="02070309020205020404" pitchFamily="49" charset="0"/>
              <a:buChar char="o"/>
              <a:defRPr/>
            </a:lvl1pPr>
            <a:lvl2pPr marL="609585" indent="-309026">
              <a:buFont typeface="Arial" panose="020B0604020202020204" pitchFamily="34" charset="0"/>
              <a:buChar char="•"/>
              <a:defRPr/>
            </a:lvl2pPr>
            <a:lvl3pPr marL="905911" indent="-296326">
              <a:buFont typeface="System Font Regular"/>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6"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BCEA345-BB26-0B46-AD00-867C69FE448E}"/>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Content, Image Right">
    <p:spTree>
      <p:nvGrpSpPr>
        <p:cNvPr id="1" name=""/>
        <p:cNvGrpSpPr/>
        <p:nvPr/>
      </p:nvGrpSpPr>
      <p:grpSpPr>
        <a:xfrm>
          <a:off x="0" y="0"/>
          <a:ext cx="0" cy="0"/>
          <a:chOff x="0" y="0"/>
          <a:chExt cx="0" cy="0"/>
        </a:xfrm>
      </p:grpSpPr>
      <p:pic>
        <p:nvPicPr>
          <p:cNvPr id="11" name="Picture 10" descr="A close up of a necklace&#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4F70DC9-7BBA-8045-B629-85546A2D1F65}"/>
              </a:ext>
            </a:extLst>
          </p:cNvPr>
          <p:cNvPicPr>
            <a:picLocks noChangeAspect="1"/>
          </p:cNvPicPr>
          <p:nvPr userDrawn="1"/>
        </p:nvPicPr>
        <p:blipFill rotWithShape="1">
          <a:blip r:embed="rId2" cstate="print">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3167"/>
          <a:stretch/>
        </p:blipFill>
        <p:spPr>
          <a:xfrm>
            <a:off x="2017541" y="2824"/>
            <a:ext cx="7126460" cy="6469888"/>
          </a:xfrm>
          <a:prstGeom prst="rect">
            <a:avLst/>
          </a:prstGeom>
        </p:spPr>
      </p:pic>
      <p:sp>
        <p:nvSpPr>
          <p:cNvPr id="2" name="Title 1"/>
          <p:cNvSpPr>
            <a:spLocks noGrp="1"/>
          </p:cNvSpPr>
          <p:nvPr>
            <p:ph type="title"/>
          </p:nvPr>
        </p:nvSpPr>
        <p:spPr>
          <a:xfrm>
            <a:off x="137160" y="182880"/>
            <a:ext cx="458724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0"/>
            <a:ext cx="458724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9"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4C0BCCB-1C9C-B24C-B0E3-05CDDC7B92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8124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Content, Image Left">
    <p:spTree>
      <p:nvGrpSpPr>
        <p:cNvPr id="1" name=""/>
        <p:cNvGrpSpPr/>
        <p:nvPr/>
      </p:nvGrpSpPr>
      <p:grpSpPr>
        <a:xfrm>
          <a:off x="0" y="0"/>
          <a:ext cx="0" cy="0"/>
          <a:chOff x="0" y="0"/>
          <a:chExt cx="0" cy="0"/>
        </a:xfrm>
      </p:grpSpPr>
      <p:pic>
        <p:nvPicPr>
          <p:cNvPr id="10" name="Picture 9" descr="A close up of a necklace&#10;&#10;Description automatically generated">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A772A64-9A3E-A647-8BD3-6D1579C194A8}"/>
              </a:ext>
            </a:extLst>
          </p:cNvPr>
          <p:cNvPicPr>
            <a:picLocks noChangeAspect="1"/>
          </p:cNvPicPr>
          <p:nvPr userDrawn="1"/>
        </p:nvPicPr>
        <p:blipFill rotWithShape="1">
          <a:blip r:embed="rId2" cstate="print">
            <a:alphaModFix/>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3113"/>
          <a:stretch/>
        </p:blipFill>
        <p:spPr>
          <a:xfrm flipH="1">
            <a:off x="-1" y="2824"/>
            <a:ext cx="7131431" cy="6469888"/>
          </a:xfrm>
          <a:prstGeom prst="rect">
            <a:avLst/>
          </a:prstGeom>
        </p:spPr>
      </p:pic>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2" name="Title 1"/>
          <p:cNvSpPr>
            <a:spLocks noGrp="1"/>
          </p:cNvSpPr>
          <p:nvPr>
            <p:ph type="title"/>
          </p:nvPr>
        </p:nvSpPr>
        <p:spPr>
          <a:xfrm>
            <a:off x="3886200" y="182880"/>
            <a:ext cx="510540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3886200" y="1219200"/>
            <a:ext cx="510540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6E97108-5B3A-1549-8EE2-D48DEAC59D6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3749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wo-Line Title and 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 y="182880"/>
            <a:ext cx="8842248" cy="129540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3" name="Content Placeholder 2"/>
          <p:cNvSpPr>
            <a:spLocks noGrp="1"/>
          </p:cNvSpPr>
          <p:nvPr>
            <p:ph idx="1"/>
          </p:nvPr>
        </p:nvSpPr>
        <p:spPr>
          <a:xfrm>
            <a:off x="137160" y="1701800"/>
            <a:ext cx="8842248" cy="4572000"/>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6"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8B3AD92-FD44-3C4D-855B-57B30FF2DC83}"/>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763285"/>
          </a:xfrm>
          <a:prstGeom prst="rect">
            <a:avLst/>
          </a:prstGeom>
        </p:spPr>
        <p:txBody>
          <a:bodyPr lIns="91440" tIns="91440" rIns="182880" bIns="91440"/>
          <a:lstStyle>
            <a:lvl1pPr marL="0">
              <a:defRPr/>
            </a:lvl1pPr>
          </a:lstStyle>
          <a:p>
            <a:r>
              <a:rPr lang="en-US"/>
              <a:t>Click to edit Master title style</a:t>
            </a:r>
          </a:p>
        </p:txBody>
      </p:sp>
      <p:sp>
        <p:nvSpPr>
          <p:cNvPr id="5" name="Slide Number Placeholder 4"/>
          <p:cNvSpPr>
            <a:spLocks noGrp="1"/>
          </p:cNvSpPr>
          <p:nvPr>
            <p:ph type="sldNum" sz="quarter" idx="10"/>
          </p:nvPr>
        </p:nvSpPr>
        <p:spPr>
          <a:xfrm>
            <a:off x="0" y="6522720"/>
            <a:ext cx="347472" cy="292608"/>
          </a:xfrm>
          <a:prstGeom prst="rect">
            <a:avLst/>
          </a:prstGeom>
          <a:noFill/>
        </p:spPr>
        <p:txBody>
          <a:bodyPr/>
          <a:lstStyle/>
          <a:p>
            <a:fld id="{D4325D4D-289E-48C1-B277-2BEB492A7D19}" type="slidenum">
              <a:rPr lang="en-US" smtClean="0"/>
              <a:pPr/>
              <a:t>‹#›</a:t>
            </a:fld>
            <a:endParaRPr lang="en-US" dirty="0"/>
          </a:p>
        </p:txBody>
      </p:sp>
      <p:sp>
        <p:nvSpPr>
          <p:cNvPr id="6" name="Footer Placeholder 5"/>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11" name="Content Placeholder 10"/>
          <p:cNvSpPr>
            <a:spLocks noGrp="1"/>
          </p:cNvSpPr>
          <p:nvPr>
            <p:ph sz="quarter" idx="12"/>
          </p:nvPr>
        </p:nvSpPr>
        <p:spPr>
          <a:xfrm>
            <a:off x="137162" y="1219200"/>
            <a:ext cx="4206241" cy="5054600"/>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13" name="Content Placeholder 12"/>
          <p:cNvSpPr>
            <a:spLocks noGrp="1"/>
          </p:cNvSpPr>
          <p:nvPr>
            <p:ph sz="quarter" idx="13"/>
          </p:nvPr>
        </p:nvSpPr>
        <p:spPr>
          <a:xfrm>
            <a:off x="4572000" y="1219200"/>
            <a:ext cx="4407408"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7"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4DC99FE-BAF3-9B47-A974-E761F68CC59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Line Title Plus 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7160" y="182880"/>
            <a:ext cx="8842248" cy="1280160"/>
          </a:xfrm>
          <a:prstGeom prst="rect">
            <a:avLst/>
          </a:prstGeom>
        </p:spPr>
        <p:txBody>
          <a:bodyPr lIns="91440" tIns="91440" rIns="182880" bIns="91440"/>
          <a:lstStyle>
            <a:lvl1pPr marL="0">
              <a:lnSpc>
                <a:spcPct val="90000"/>
              </a:lnSpc>
              <a:defRPr baseline="0"/>
            </a:lvl1pPr>
          </a:lstStyle>
          <a:p>
            <a:r>
              <a:rPr lang="en-US" dirty="0"/>
              <a:t>Click to edit Master title style. This one can wrap to two lines. Filler copy added.</a:t>
            </a:r>
          </a:p>
        </p:txBody>
      </p:sp>
      <p:sp>
        <p:nvSpPr>
          <p:cNvPr id="6" name="Slide Number Placeholder 5"/>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dirty="0"/>
          </a:p>
        </p:txBody>
      </p:sp>
      <p:sp>
        <p:nvSpPr>
          <p:cNvPr id="7" name="Footer Placeholder 6"/>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8" name="Content Placeholder 7"/>
          <p:cNvSpPr>
            <a:spLocks noGrp="1"/>
          </p:cNvSpPr>
          <p:nvPr>
            <p:ph sz="quarter" idx="12"/>
          </p:nvPr>
        </p:nvSpPr>
        <p:spPr>
          <a:xfrm>
            <a:off x="137160" y="1691640"/>
            <a:ext cx="4331208" cy="4582160"/>
          </a:xfrm>
          <a:prstGeom prst="rect">
            <a:avLst/>
          </a:prstGeom>
        </p:spPr>
        <p:txBody>
          <a:bodyPr/>
          <a:lstStyle>
            <a:lvl1pPr>
              <a:defRPr sz="2000"/>
            </a:lvl1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3"/>
          </p:nvPr>
        </p:nvSpPr>
        <p:spPr>
          <a:xfrm>
            <a:off x="4648200" y="1691640"/>
            <a:ext cx="4331208" cy="4582160"/>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9"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48B961D3-6572-F44B-BBD5-C4B1D0CD47A8}"/>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theme" Target="../theme/theme2.xml"/><Relationship Id="rId15" Type="http://schemas.openxmlformats.org/officeDocument/2006/relationships/image" Target="../media/image6.pn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6A0FAE8-EC5B-E544-8559-C68F353E8179}"/>
              </a:ext>
            </a:extLst>
          </p:cNvPr>
          <p:cNvSpPr/>
          <p:nvPr userDrawn="1"/>
        </p:nvSpPr>
        <p:spPr>
          <a:xfrm>
            <a:off x="0" y="6510528"/>
            <a:ext cx="9144000" cy="353568"/>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026" name="Rectangle 2"/>
          <p:cNvSpPr>
            <a:spLocks noGrp="1" noChangeArrowheads="1"/>
          </p:cNvSpPr>
          <p:nvPr>
            <p:ph type="title"/>
          </p:nvPr>
        </p:nvSpPr>
        <p:spPr bwMode="auto">
          <a:xfrm>
            <a:off x="137160" y="182880"/>
            <a:ext cx="8842248" cy="763285"/>
          </a:xfrm>
          <a:prstGeom prst="rect">
            <a:avLst/>
          </a:prstGeom>
          <a:noFill/>
          <a:ln w="9525" algn="ctr">
            <a:noFill/>
            <a:miter lim="800000"/>
            <a:headEnd/>
            <a:tailEnd/>
          </a:ln>
        </p:spPr>
        <p:txBody>
          <a:bodyPr vert="horz" wrap="square" lIns="182880" tIns="91440" rIns="182880" bIns="91440" numCol="1" anchor="ctr"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137160" y="1217592"/>
            <a:ext cx="8842248" cy="5157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 name="Footer Placeholder 9"/>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1" name="Slide Number Placeholder 10"/>
          <p:cNvSpPr>
            <a:spLocks noGrp="1"/>
          </p:cNvSpPr>
          <p:nvPr>
            <p:ph type="sldNum" sz="quarter" idx="4"/>
          </p:nvPr>
        </p:nvSpPr>
        <p:spPr>
          <a:xfrm>
            <a:off x="0" y="6522720"/>
            <a:ext cx="347472" cy="292608"/>
          </a:xfrm>
          <a:prstGeom prst="rect">
            <a:avLst/>
          </a:prstGeom>
          <a:noFill/>
        </p:spPr>
        <p:txBody>
          <a:bodyPr vert="horz" lIns="91440" tIns="45720" rIns="91440" bIns="45720" rtlCol="0" anchor="ctr"/>
          <a:lstStyle>
            <a:lvl1pPr algn="ctr">
              <a:defRPr sz="1067">
                <a:solidFill>
                  <a:schemeClr val="bg1"/>
                </a:solidFill>
              </a:defRPr>
            </a:lvl1pPr>
          </a:lstStyle>
          <a:p>
            <a:fld id="{D4325D4D-289E-48C1-B277-2BEB492A7D19}" type="slidenum">
              <a:rPr lang="en-US" smtClean="0"/>
              <a:pPr/>
              <a:t>‹#›</a:t>
            </a:fld>
            <a:endParaRPr lang="en-US" dirty="0"/>
          </a:p>
        </p:txBody>
      </p:sp>
      <p:sp>
        <p:nvSpPr>
          <p:cNvPr id="2"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155EEC9-DDCC-B144-8594-B99EED8536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005" r:id="rId1"/>
    <p:sldLayoutId id="2147484003" r:id="rId2"/>
    <p:sldLayoutId id="2147483992" r:id="rId3"/>
    <p:sldLayoutId id="2147483994" r:id="rId4"/>
    <p:sldLayoutId id="2147484006" r:id="rId5"/>
    <p:sldLayoutId id="2147484007" r:id="rId6"/>
    <p:sldLayoutId id="2147483995" r:id="rId7"/>
    <p:sldLayoutId id="2147483996" r:id="rId8"/>
    <p:sldLayoutId id="2147483997" r:id="rId9"/>
    <p:sldLayoutId id="2147483998" r:id="rId10"/>
    <p:sldLayoutId id="2147483999" r:id="rId11"/>
    <p:sldLayoutId id="2147484002" r:id="rId12"/>
    <p:sldLayoutId id="2147484000" r:id="rId13"/>
    <p:sldLayoutId id="2147484008" r:id="rId14"/>
    <p:sldLayoutId id="2147484009" r:id="rId15"/>
  </p:sldLayoutIdLst>
  <p:hf sldNum="0" hdr="0" dt="0"/>
  <p:txStyles>
    <p:titleStyle>
      <a:lvl1pPr marL="0" algn="l" rtl="0" eaLnBrk="1" fontAlgn="base" hangingPunct="1">
        <a:lnSpc>
          <a:spcPct val="90000"/>
        </a:lnSpc>
        <a:spcBef>
          <a:spcPct val="0"/>
        </a:spcBef>
        <a:spcAft>
          <a:spcPct val="0"/>
        </a:spcAft>
        <a:defRPr sz="2800" b="0" i="0">
          <a:solidFill>
            <a:schemeClr val="accent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4267">
          <a:solidFill>
            <a:schemeClr val="bg1"/>
          </a:solidFill>
          <a:latin typeface="Arial Narrow" pitchFamily="1" charset="0"/>
          <a:cs typeface="Arial" charset="0"/>
        </a:defRPr>
      </a:lvl2pPr>
      <a:lvl3pPr algn="l" rtl="0" eaLnBrk="1" fontAlgn="base" hangingPunct="1">
        <a:spcBef>
          <a:spcPct val="0"/>
        </a:spcBef>
        <a:spcAft>
          <a:spcPct val="0"/>
        </a:spcAft>
        <a:defRPr sz="4267">
          <a:solidFill>
            <a:schemeClr val="bg1"/>
          </a:solidFill>
          <a:latin typeface="Arial Narrow" pitchFamily="1" charset="0"/>
          <a:cs typeface="Arial" charset="0"/>
        </a:defRPr>
      </a:lvl3pPr>
      <a:lvl4pPr algn="l" rtl="0" eaLnBrk="1" fontAlgn="base" hangingPunct="1">
        <a:spcBef>
          <a:spcPct val="0"/>
        </a:spcBef>
        <a:spcAft>
          <a:spcPct val="0"/>
        </a:spcAft>
        <a:defRPr sz="4267">
          <a:solidFill>
            <a:schemeClr val="bg1"/>
          </a:solidFill>
          <a:latin typeface="Arial Narrow" pitchFamily="1" charset="0"/>
          <a:cs typeface="Arial" charset="0"/>
        </a:defRPr>
      </a:lvl4pPr>
      <a:lvl5pPr algn="l" rtl="0" eaLnBrk="1" fontAlgn="base" hangingPunct="1">
        <a:spcBef>
          <a:spcPct val="0"/>
        </a:spcBef>
        <a:spcAft>
          <a:spcPct val="0"/>
        </a:spcAft>
        <a:defRPr sz="4267">
          <a:solidFill>
            <a:schemeClr val="bg1"/>
          </a:solidFill>
          <a:latin typeface="Arial Narrow" pitchFamily="1" charset="0"/>
          <a:cs typeface="Arial" charset="0"/>
        </a:defRPr>
      </a:lvl5pPr>
      <a:lvl6pPr marL="609585" algn="l" rtl="0" eaLnBrk="1" fontAlgn="base" hangingPunct="1">
        <a:spcBef>
          <a:spcPct val="0"/>
        </a:spcBef>
        <a:spcAft>
          <a:spcPct val="0"/>
        </a:spcAft>
        <a:defRPr sz="4267">
          <a:solidFill>
            <a:schemeClr val="bg1"/>
          </a:solidFill>
          <a:latin typeface="Arial Narrow" pitchFamily="1" charset="0"/>
          <a:cs typeface="Arial" charset="0"/>
        </a:defRPr>
      </a:lvl6pPr>
      <a:lvl7pPr marL="1219170" algn="l" rtl="0" eaLnBrk="1" fontAlgn="base" hangingPunct="1">
        <a:spcBef>
          <a:spcPct val="0"/>
        </a:spcBef>
        <a:spcAft>
          <a:spcPct val="0"/>
        </a:spcAft>
        <a:defRPr sz="4267">
          <a:solidFill>
            <a:schemeClr val="bg1"/>
          </a:solidFill>
          <a:latin typeface="Arial Narrow" pitchFamily="1" charset="0"/>
          <a:cs typeface="Arial" charset="0"/>
        </a:defRPr>
      </a:lvl7pPr>
      <a:lvl8pPr marL="1828754" algn="l" rtl="0" eaLnBrk="1" fontAlgn="base" hangingPunct="1">
        <a:spcBef>
          <a:spcPct val="0"/>
        </a:spcBef>
        <a:spcAft>
          <a:spcPct val="0"/>
        </a:spcAft>
        <a:defRPr sz="4267">
          <a:solidFill>
            <a:schemeClr val="bg1"/>
          </a:solidFill>
          <a:latin typeface="Arial Narrow" pitchFamily="1" charset="0"/>
          <a:cs typeface="Arial" charset="0"/>
        </a:defRPr>
      </a:lvl8pPr>
      <a:lvl9pPr marL="2438339" algn="l" rtl="0" eaLnBrk="1" fontAlgn="base" hangingPunct="1">
        <a:spcBef>
          <a:spcPct val="0"/>
        </a:spcBef>
        <a:spcAft>
          <a:spcPct val="0"/>
        </a:spcAft>
        <a:defRPr sz="4267">
          <a:solidFill>
            <a:schemeClr val="bg1"/>
          </a:solidFill>
          <a:latin typeface="Arial Narrow" pitchFamily="1" charset="0"/>
          <a:cs typeface="Arial" charset="0"/>
        </a:defRPr>
      </a:lvl9pPr>
    </p:titleStyle>
    <p:bodyStyle>
      <a:lvl1pPr marL="300559" indent="-300559" algn="l" rtl="0" eaLnBrk="1" fontAlgn="base" hangingPunct="1">
        <a:spcBef>
          <a:spcPct val="20000"/>
        </a:spcBef>
        <a:spcAft>
          <a:spcPts val="600"/>
        </a:spcAft>
        <a:buClrTx/>
        <a:buSzPct val="80000"/>
        <a:buFont typeface="Courier New" panose="02070309020205020404" pitchFamily="49" charset="0"/>
        <a:buChar char="o"/>
        <a:defRPr sz="2000">
          <a:solidFill>
            <a:schemeClr val="bg2">
              <a:lumMod val="50000"/>
            </a:schemeClr>
          </a:solidFill>
          <a:latin typeface="+mn-lt"/>
          <a:ea typeface="+mn-ea"/>
          <a:cs typeface="+mn-cs"/>
        </a:defRPr>
      </a:lvl1pPr>
      <a:lvl2pPr marL="609585" indent="-309026"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905911" indent="-296326"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2133547" indent="-304792" algn="l" rtl="0" eaLnBrk="1" fontAlgn="base" hangingPunct="1">
        <a:spcBef>
          <a:spcPct val="20000"/>
        </a:spcBef>
        <a:spcAft>
          <a:spcPct val="0"/>
        </a:spcAft>
        <a:buClr>
          <a:srgbClr val="003F82"/>
        </a:buClr>
        <a:buSzPct val="80000"/>
        <a:buFont typeface="Wingdings" pitchFamily="2" charset="2"/>
        <a:buChar char="§"/>
        <a:defRPr sz="1867">
          <a:solidFill>
            <a:schemeClr val="tx1"/>
          </a:solidFill>
          <a:latin typeface="+mn-lt"/>
          <a:cs typeface="+mn-cs"/>
        </a:defRPr>
      </a:lvl4pPr>
      <a:lvl5pPr marL="2743131" indent="-304792" algn="l" rtl="0" eaLnBrk="1" fontAlgn="base" hangingPunct="1">
        <a:spcBef>
          <a:spcPct val="20000"/>
        </a:spcBef>
        <a:spcAft>
          <a:spcPct val="0"/>
        </a:spcAft>
        <a:buClr>
          <a:srgbClr val="003F82"/>
        </a:buClr>
        <a:buSzPct val="80000"/>
        <a:buFont typeface="Wingdings" pitchFamily="2" charset="2"/>
        <a:buChar char="§"/>
        <a:defRPr sz="1600">
          <a:solidFill>
            <a:schemeClr val="tx1"/>
          </a:solidFill>
          <a:latin typeface="+mn-lt"/>
          <a:cs typeface="+mn-cs"/>
        </a:defRPr>
      </a:lvl5pPr>
      <a:lvl6pPr marL="335271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6pPr>
      <a:lvl7pPr marL="3962301"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7pPr>
      <a:lvl8pPr marL="457188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8pPr>
      <a:lvl9pPr marL="5181470"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6D0769B-938A-C542-923A-DB040D48BFA7}"/>
              </a:ext>
            </a:extLst>
          </p:cNvPr>
          <p:cNvSpPr/>
          <p:nvPr userDrawn="1"/>
        </p:nvSpPr>
        <p:spPr bwMode="auto">
          <a:xfrm>
            <a:off x="0" y="1081885"/>
            <a:ext cx="9144000" cy="5593235"/>
          </a:xfrm>
          <a:prstGeom prst="rect">
            <a:avLst/>
          </a:prstGeom>
          <a:gradFill>
            <a:gsLst>
              <a:gs pos="0">
                <a:schemeClr val="accent1">
                  <a:lumMod val="50000"/>
                  <a:alpha val="0"/>
                </a:schemeClr>
              </a:gs>
              <a:gs pos="100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pic>
        <p:nvPicPr>
          <p:cNvPr id="9" name="Picture 8">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4483FE0-0472-C648-976E-F4AEDEA52B18}"/>
              </a:ext>
            </a:extLst>
          </p:cNvPr>
          <p:cNvPicPr>
            <a:picLocks noChangeAspect="1"/>
          </p:cNvPicPr>
          <p:nvPr userDrawn="1"/>
        </p:nvPicPr>
        <p:blipFill rotWithShape="1">
          <a:blip r:embed="rId1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rcRect r="24812"/>
          <a:stretch/>
        </p:blipFill>
        <p:spPr>
          <a:xfrm>
            <a:off x="0" y="-3161"/>
            <a:ext cx="9144000" cy="6840855"/>
          </a:xfrm>
          <a:prstGeom prst="rect">
            <a:avLst/>
          </a:prstGeom>
        </p:spPr>
      </p:pic>
      <p:sp>
        <p:nvSpPr>
          <p:cNvPr id="14" name="Rectangle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6A0FAE8-EC5B-E544-8559-C68F353E8179}"/>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026" name="Rectangle 2"/>
          <p:cNvSpPr>
            <a:spLocks noGrp="1" noChangeArrowheads="1"/>
          </p:cNvSpPr>
          <p:nvPr>
            <p:ph type="title"/>
          </p:nvPr>
        </p:nvSpPr>
        <p:spPr bwMode="auto">
          <a:xfrm>
            <a:off x="137160" y="182880"/>
            <a:ext cx="8842248" cy="763285"/>
          </a:xfrm>
          <a:prstGeom prst="rect">
            <a:avLst/>
          </a:prstGeom>
          <a:noFill/>
          <a:ln w="9525" algn="ctr">
            <a:noFill/>
            <a:miter lim="800000"/>
            <a:headEnd/>
            <a:tailEnd/>
          </a:ln>
        </p:spPr>
        <p:txBody>
          <a:bodyPr vert="horz" wrap="square" lIns="182880" tIns="91440" rIns="182880" bIns="91440" numCol="1" anchor="ctr"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137160" y="1217592"/>
            <a:ext cx="8842248" cy="5157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 name="Footer Placeholder 9"/>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1" name="Slide Number Placeholder 10"/>
          <p:cNvSpPr>
            <a:spLocks noGrp="1"/>
          </p:cNvSpPr>
          <p:nvPr>
            <p:ph type="sldNum" sz="quarter" idx="4"/>
          </p:nvPr>
        </p:nvSpPr>
        <p:spPr>
          <a:xfrm>
            <a:off x="0" y="6522720"/>
            <a:ext cx="347472" cy="292608"/>
          </a:xfrm>
          <a:prstGeom prst="rect">
            <a:avLst/>
          </a:prstGeom>
          <a:noFill/>
        </p:spPr>
        <p:txBody>
          <a:bodyPr vert="horz" lIns="91440" tIns="45720" rIns="91440" bIns="45720" rtlCol="0" anchor="ctr"/>
          <a:lstStyle>
            <a:lvl1pPr algn="ctr">
              <a:defRPr sz="1067">
                <a:solidFill>
                  <a:schemeClr val="bg1"/>
                </a:solidFill>
              </a:defRPr>
            </a:lvl1pPr>
          </a:lstStyle>
          <a:p>
            <a:fld id="{D4325D4D-289E-48C1-B277-2BEB492A7D19}" type="slidenum">
              <a:rPr lang="en-US" smtClean="0"/>
              <a:pPr/>
              <a:t>‹#›</a:t>
            </a:fld>
            <a:endParaRPr lang="en-US" dirty="0"/>
          </a:p>
        </p:txBody>
      </p:sp>
      <p:sp>
        <p:nvSpPr>
          <p:cNvPr id="2" name="Date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155EEC9-DDCC-B144-8594-B99EED8536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09837276"/>
      </p:ext>
    </p:extLst>
  </p:cSld>
  <p:clrMap bg1="lt1" tx1="dk1" bg2="lt2" tx2="dk2" accent1="accent1" accent2="accent2" accent3="accent3" accent4="accent4" accent5="accent5" accent6="accent6" hlink="hlink" folHlink="folHlink"/>
  <p:sldLayoutIdLst>
    <p:sldLayoutId id="2147484015" r:id="rId1"/>
    <p:sldLayoutId id="2147484028" r:id="rId2"/>
    <p:sldLayoutId id="2147484029"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Lst>
  <p:hf sldNum="0" hdr="0" dt="0"/>
  <p:txStyles>
    <p:titleStyle>
      <a:lvl1pPr marL="0" algn="l" rtl="0" eaLnBrk="1" fontAlgn="base" hangingPunct="1">
        <a:lnSpc>
          <a:spcPct val="90000"/>
        </a:lnSpc>
        <a:spcBef>
          <a:spcPct val="0"/>
        </a:spcBef>
        <a:spcAft>
          <a:spcPct val="0"/>
        </a:spcAft>
        <a:defRPr sz="2800" b="0" i="0">
          <a:solidFill>
            <a:schemeClr val="bg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4267">
          <a:solidFill>
            <a:schemeClr val="bg1"/>
          </a:solidFill>
          <a:latin typeface="Arial Narrow" pitchFamily="1" charset="0"/>
          <a:cs typeface="Arial" charset="0"/>
        </a:defRPr>
      </a:lvl2pPr>
      <a:lvl3pPr algn="l" rtl="0" eaLnBrk="1" fontAlgn="base" hangingPunct="1">
        <a:spcBef>
          <a:spcPct val="0"/>
        </a:spcBef>
        <a:spcAft>
          <a:spcPct val="0"/>
        </a:spcAft>
        <a:defRPr sz="4267">
          <a:solidFill>
            <a:schemeClr val="bg1"/>
          </a:solidFill>
          <a:latin typeface="Arial Narrow" pitchFamily="1" charset="0"/>
          <a:cs typeface="Arial" charset="0"/>
        </a:defRPr>
      </a:lvl3pPr>
      <a:lvl4pPr algn="l" rtl="0" eaLnBrk="1" fontAlgn="base" hangingPunct="1">
        <a:spcBef>
          <a:spcPct val="0"/>
        </a:spcBef>
        <a:spcAft>
          <a:spcPct val="0"/>
        </a:spcAft>
        <a:defRPr sz="4267">
          <a:solidFill>
            <a:schemeClr val="bg1"/>
          </a:solidFill>
          <a:latin typeface="Arial Narrow" pitchFamily="1" charset="0"/>
          <a:cs typeface="Arial" charset="0"/>
        </a:defRPr>
      </a:lvl4pPr>
      <a:lvl5pPr algn="l" rtl="0" eaLnBrk="1" fontAlgn="base" hangingPunct="1">
        <a:spcBef>
          <a:spcPct val="0"/>
        </a:spcBef>
        <a:spcAft>
          <a:spcPct val="0"/>
        </a:spcAft>
        <a:defRPr sz="4267">
          <a:solidFill>
            <a:schemeClr val="bg1"/>
          </a:solidFill>
          <a:latin typeface="Arial Narrow" pitchFamily="1" charset="0"/>
          <a:cs typeface="Arial" charset="0"/>
        </a:defRPr>
      </a:lvl5pPr>
      <a:lvl6pPr marL="609585" algn="l" rtl="0" eaLnBrk="1" fontAlgn="base" hangingPunct="1">
        <a:spcBef>
          <a:spcPct val="0"/>
        </a:spcBef>
        <a:spcAft>
          <a:spcPct val="0"/>
        </a:spcAft>
        <a:defRPr sz="4267">
          <a:solidFill>
            <a:schemeClr val="bg1"/>
          </a:solidFill>
          <a:latin typeface="Arial Narrow" pitchFamily="1" charset="0"/>
          <a:cs typeface="Arial" charset="0"/>
        </a:defRPr>
      </a:lvl6pPr>
      <a:lvl7pPr marL="1219170" algn="l" rtl="0" eaLnBrk="1" fontAlgn="base" hangingPunct="1">
        <a:spcBef>
          <a:spcPct val="0"/>
        </a:spcBef>
        <a:spcAft>
          <a:spcPct val="0"/>
        </a:spcAft>
        <a:defRPr sz="4267">
          <a:solidFill>
            <a:schemeClr val="bg1"/>
          </a:solidFill>
          <a:latin typeface="Arial Narrow" pitchFamily="1" charset="0"/>
          <a:cs typeface="Arial" charset="0"/>
        </a:defRPr>
      </a:lvl7pPr>
      <a:lvl8pPr marL="1828754" algn="l" rtl="0" eaLnBrk="1" fontAlgn="base" hangingPunct="1">
        <a:spcBef>
          <a:spcPct val="0"/>
        </a:spcBef>
        <a:spcAft>
          <a:spcPct val="0"/>
        </a:spcAft>
        <a:defRPr sz="4267">
          <a:solidFill>
            <a:schemeClr val="bg1"/>
          </a:solidFill>
          <a:latin typeface="Arial Narrow" pitchFamily="1" charset="0"/>
          <a:cs typeface="Arial" charset="0"/>
        </a:defRPr>
      </a:lvl8pPr>
      <a:lvl9pPr marL="2438339" algn="l" rtl="0" eaLnBrk="1" fontAlgn="base" hangingPunct="1">
        <a:spcBef>
          <a:spcPct val="0"/>
        </a:spcBef>
        <a:spcAft>
          <a:spcPct val="0"/>
        </a:spcAft>
        <a:defRPr sz="4267">
          <a:solidFill>
            <a:schemeClr val="bg1"/>
          </a:solidFill>
          <a:latin typeface="Arial Narrow" pitchFamily="1" charset="0"/>
          <a:cs typeface="Arial" charset="0"/>
        </a:defRPr>
      </a:lvl9pPr>
    </p:titleStyle>
    <p:bodyStyle>
      <a:lvl1pPr marL="300559" indent="-300559" algn="l" rtl="0" eaLnBrk="1" fontAlgn="base" hangingPunct="1">
        <a:spcBef>
          <a:spcPct val="20000"/>
        </a:spcBef>
        <a:spcAft>
          <a:spcPct val="0"/>
        </a:spcAft>
        <a:buClrTx/>
        <a:buSzPct val="80000"/>
        <a:buFont typeface="Courier New" panose="02070309020205020404" pitchFamily="49" charset="0"/>
        <a:buChar char="o"/>
        <a:defRPr sz="2000">
          <a:solidFill>
            <a:schemeClr val="bg1"/>
          </a:solidFill>
          <a:latin typeface="+mn-lt"/>
          <a:ea typeface="+mn-ea"/>
          <a:cs typeface="+mn-cs"/>
        </a:defRPr>
      </a:lvl1pPr>
      <a:lvl2pPr marL="609585" indent="-309026" algn="l" rtl="0" eaLnBrk="1" fontAlgn="base" hangingPunct="1">
        <a:spcBef>
          <a:spcPct val="20000"/>
        </a:spcBef>
        <a:spcAft>
          <a:spcPct val="0"/>
        </a:spcAft>
        <a:buClrTx/>
        <a:buSzPct val="80000"/>
        <a:buFont typeface="Arial" panose="020B0604020202020204" pitchFamily="34" charset="0"/>
        <a:buChar char="•"/>
        <a:tabLst/>
        <a:defRPr sz="1800">
          <a:solidFill>
            <a:schemeClr val="bg1"/>
          </a:solidFill>
          <a:latin typeface="+mn-lt"/>
          <a:cs typeface="+mn-cs"/>
        </a:defRPr>
      </a:lvl2pPr>
      <a:lvl3pPr marL="905911" indent="-296326" algn="l" rtl="0" eaLnBrk="1" fontAlgn="base" hangingPunct="1">
        <a:spcBef>
          <a:spcPct val="20000"/>
        </a:spcBef>
        <a:spcAft>
          <a:spcPct val="0"/>
        </a:spcAft>
        <a:buClrTx/>
        <a:buSzPct val="80000"/>
        <a:buFont typeface="System Font Regular"/>
        <a:buChar char="-"/>
        <a:defRPr sz="1600">
          <a:solidFill>
            <a:schemeClr val="bg1"/>
          </a:solidFill>
          <a:latin typeface="+mn-lt"/>
          <a:cs typeface="+mn-cs"/>
        </a:defRPr>
      </a:lvl3pPr>
      <a:lvl4pPr marL="2133547" indent="-304792" algn="l" rtl="0" eaLnBrk="1" fontAlgn="base" hangingPunct="1">
        <a:spcBef>
          <a:spcPct val="20000"/>
        </a:spcBef>
        <a:spcAft>
          <a:spcPct val="0"/>
        </a:spcAft>
        <a:buClr>
          <a:srgbClr val="003F82"/>
        </a:buClr>
        <a:buSzPct val="80000"/>
        <a:buFont typeface="Wingdings" pitchFamily="2" charset="2"/>
        <a:buChar char="§"/>
        <a:defRPr sz="1867">
          <a:solidFill>
            <a:schemeClr val="tx1"/>
          </a:solidFill>
          <a:latin typeface="+mn-lt"/>
          <a:cs typeface="+mn-cs"/>
        </a:defRPr>
      </a:lvl4pPr>
      <a:lvl5pPr marL="2743131" indent="-304792" algn="l" rtl="0" eaLnBrk="1" fontAlgn="base" hangingPunct="1">
        <a:spcBef>
          <a:spcPct val="20000"/>
        </a:spcBef>
        <a:spcAft>
          <a:spcPct val="0"/>
        </a:spcAft>
        <a:buClr>
          <a:srgbClr val="003F82"/>
        </a:buClr>
        <a:buSzPct val="80000"/>
        <a:buFont typeface="Wingdings" pitchFamily="2" charset="2"/>
        <a:buChar char="§"/>
        <a:defRPr sz="1600">
          <a:solidFill>
            <a:schemeClr val="tx1"/>
          </a:solidFill>
          <a:latin typeface="+mn-lt"/>
          <a:cs typeface="+mn-cs"/>
        </a:defRPr>
      </a:lvl5pPr>
      <a:lvl6pPr marL="335271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6pPr>
      <a:lvl7pPr marL="3962301"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7pPr>
      <a:lvl8pPr marL="457188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8pPr>
      <a:lvl9pPr marL="5181470"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17226/2489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mailto:scohen@rti.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 name="Title 18"/>
          <p:cNvSpPr>
            <a:spLocks noGrp="1"/>
          </p:cNvSpPr>
          <p:nvPr>
            <p:ph type="ctrTitle"/>
          </p:nvPr>
        </p:nvSpPr>
        <p:spPr>
          <a:xfrm>
            <a:off x="290513" y="157317"/>
            <a:ext cx="5431861" cy="1988982"/>
          </a:xfrm>
        </p:spPr>
        <p:txBody>
          <a:bodyPr/>
          <a:lstStyle/>
          <a:p>
            <a:r>
              <a:rPr lang="en-US" dirty="0"/>
              <a:t/>
            </a:r>
            <a:br>
              <a:rPr lang="en-US" dirty="0"/>
            </a:br>
            <a:r>
              <a:rPr lang="en-US" dirty="0"/>
              <a:t/>
            </a:r>
            <a:br>
              <a:rPr lang="en-US" dirty="0"/>
            </a:br>
            <a:r>
              <a:rPr lang="en-US" dirty="0"/>
              <a:t>Innovations in Health Insurance Data </a:t>
            </a:r>
            <a:br>
              <a:rPr lang="en-US" dirty="0"/>
            </a:br>
            <a:r>
              <a:rPr lang="en-US" dirty="0"/>
              <a:t>Collection and Measurement</a:t>
            </a:r>
            <a:br>
              <a:rPr lang="en-US" dirty="0"/>
            </a:br>
            <a:r>
              <a:rPr lang="en-US" dirty="0"/>
              <a:t>Across Federal Surveys</a:t>
            </a:r>
            <a:br>
              <a:rPr lang="en-US" dirty="0"/>
            </a:br>
            <a:r>
              <a:rPr lang="en-US" dirty="0"/>
              <a:t/>
            </a:r>
            <a:br>
              <a:rPr lang="en-US" dirty="0"/>
            </a:br>
            <a:r>
              <a:rPr lang="en-US" dirty="0"/>
              <a:t> </a:t>
            </a:r>
          </a:p>
        </p:txBody>
      </p:sp>
      <p:sp>
        <p:nvSpPr>
          <p:cNvPr id="22" name="Text Placeholder 21"/>
          <p:cNvSpPr>
            <a:spLocks noGrp="1"/>
          </p:cNvSpPr>
          <p:nvPr>
            <p:ph type="body" sz="quarter" idx="15"/>
          </p:nvPr>
        </p:nvSpPr>
        <p:spPr>
          <a:xfrm>
            <a:off x="290442" y="2349499"/>
            <a:ext cx="3671961" cy="812800"/>
          </a:xfrm>
        </p:spPr>
        <p:txBody>
          <a:bodyPr/>
          <a:lstStyle/>
          <a:p>
            <a:r>
              <a:rPr lang="en-US" dirty="0"/>
              <a:t>Steven B. Cohen, PhD</a:t>
            </a:r>
            <a:br>
              <a:rPr lang="en-US" dirty="0"/>
            </a:br>
            <a:r>
              <a:rPr lang="en-US" dirty="0"/>
              <a:t>Vice President, Statistical and Data Sciences</a:t>
            </a:r>
          </a:p>
          <a:p>
            <a:endParaRPr lang="en-US" dirty="0"/>
          </a:p>
          <a:p>
            <a:r>
              <a:rPr lang="en-US" dirty="0"/>
              <a:t>Federal Committee on Statistical Methodology Research and Policy Conference</a:t>
            </a:r>
          </a:p>
          <a:p>
            <a:endParaRPr lang="en-US" dirty="0"/>
          </a:p>
          <a:p>
            <a:r>
              <a:rPr lang="en-US" dirty="0"/>
              <a:t>November 2021</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73329496"/>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54CCCB5-AA4F-4C20-A92B-9DC630BEA597}"/>
              </a:ext>
            </a:extLst>
          </p:cNvPr>
          <p:cNvSpPr>
            <a:spLocks noGrp="1"/>
          </p:cNvSpPr>
          <p:nvPr>
            <p:ph type="title"/>
          </p:nvPr>
        </p:nvSpPr>
        <p:spPr/>
        <p:txBody>
          <a:bodyPr/>
          <a:lstStyle/>
          <a:p>
            <a:r>
              <a:rPr lang="en-US" dirty="0"/>
              <a:t>Comparability of Uninsured Estimates from Federal Surveys</a:t>
            </a:r>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963B4D4-C5AB-464F-A229-0AA56BA255A3}"/>
              </a:ext>
            </a:extLst>
          </p:cNvPr>
          <p:cNvSpPr>
            <a:spLocks noGrp="1"/>
          </p:cNvSpPr>
          <p:nvPr>
            <p:ph type="sldNum" sz="quarter" idx="10"/>
          </p:nvPr>
        </p:nvSpPr>
        <p:spPr/>
        <p:txBody>
          <a:bodyPr/>
          <a:lstStyle/>
          <a:p>
            <a:fld id="{D4325D4D-289E-48C1-B277-2BEB492A7D19}" type="slidenum">
              <a:rPr lang="en-US" smtClean="0"/>
              <a:pPr/>
              <a:t>10</a:t>
            </a:fld>
            <a:endParaRPr lang="en-US" dirty="0"/>
          </a:p>
        </p:txBody>
      </p:sp>
      <p:pic>
        <p:nvPicPr>
          <p:cNvPr id="10" name="Content Placeholder 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2FEA2F2-7F07-4BED-8F97-C63B212D4684}"/>
              </a:ext>
            </a:extLst>
          </p:cNvPr>
          <p:cNvPicPr>
            <a:picLocks noGrp="1" noChangeAspect="1"/>
          </p:cNvPicPr>
          <p:nvPr>
            <p:ph idx="1"/>
          </p:nvPr>
        </p:nvPicPr>
        <p:blipFill rotWithShape="1">
          <a:blip r:embed="rId2"/>
          <a:srcRect l="23150" t="18052" r="28185" b="6356"/>
          <a:stretch/>
        </p:blipFill>
        <p:spPr>
          <a:xfrm>
            <a:off x="1592826" y="732500"/>
            <a:ext cx="6626942" cy="5790219"/>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8023676"/>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B9C11F6-460B-42CB-B967-25A1336FC323}"/>
              </a:ext>
            </a:extLst>
          </p:cNvPr>
          <p:cNvSpPr>
            <a:spLocks noGrp="1"/>
          </p:cNvSpPr>
          <p:nvPr>
            <p:ph type="title"/>
          </p:nvPr>
        </p:nvSpPr>
        <p:spPr/>
        <p:txBody>
          <a:bodyPr/>
          <a:lstStyle/>
          <a:p>
            <a:pPr marL="0" indent="0">
              <a:defRPr/>
            </a:pPr>
            <a:r>
              <a:rPr lang="en-US" sz="2400" dirty="0"/>
              <a:t>Decomposing Data Processing Improvements on Estimates Health Insurance Coverage in the CPS ASEC—</a:t>
            </a:r>
            <a:r>
              <a:rPr lang="en-US" sz="2400" dirty="0">
                <a:effectLst/>
                <a:ea typeface="Calibri" panose="020F0502020204030204" pitchFamily="34" charset="0"/>
              </a:rPr>
              <a:t>Laryssa Mykyta, Amy Steinweg, and Katherine Keisler-Starkey, </a:t>
            </a:r>
            <a:r>
              <a:rPr lang="en-US" sz="2400" dirty="0"/>
              <a:t>U.S. Census Bureau</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17EEFF2-F51F-484E-BDDF-9B12FF54D438}"/>
              </a:ext>
            </a:extLst>
          </p:cNvPr>
          <p:cNvSpPr>
            <a:spLocks noGrp="1"/>
          </p:cNvSpPr>
          <p:nvPr>
            <p:ph idx="1"/>
          </p:nvPr>
        </p:nvSpPr>
        <p:spPr/>
        <p:txBody>
          <a:bodyPr/>
          <a:lstStyle/>
          <a:p>
            <a:pPr marL="0" indent="0">
              <a:buNone/>
            </a:pPr>
            <a:r>
              <a:rPr lang="en-US" sz="2000" dirty="0"/>
              <a:t>CPS ASEC questionnaire redesigned (2014) to address 1) h</a:t>
            </a:r>
            <a:r>
              <a:rPr lang="en-US" dirty="0"/>
              <a:t>igher national uninsurance estimates relative to other surveys and 2) to capture ACA and the Marketplace coverage.</a:t>
            </a:r>
          </a:p>
          <a:p>
            <a:pPr marL="0" indent="0">
              <a:buNone/>
            </a:pPr>
            <a:r>
              <a:rPr lang="en-US" dirty="0"/>
              <a:t>Processing system redesigned (2019) to use sub-annual coverage information by type and across people within a unit.</a:t>
            </a:r>
          </a:p>
          <a:p>
            <a:pPr marL="0" indent="0">
              <a:buNone/>
            </a:pPr>
            <a:r>
              <a:rPr lang="en-US" dirty="0"/>
              <a:t>Impact: </a:t>
            </a:r>
          </a:p>
          <a:p>
            <a:r>
              <a:rPr lang="en-US" dirty="0"/>
              <a:t>reduction in uninsured rate with updated processing system relative to legacy processing system</a:t>
            </a:r>
          </a:p>
          <a:p>
            <a:r>
              <a:rPr lang="en-US" dirty="0"/>
              <a:t>reduction in multiple coverage </a:t>
            </a:r>
          </a:p>
          <a:p>
            <a:r>
              <a:rPr lang="en-US" dirty="0"/>
              <a:t>imputed cases more likely to mirror coverage of non-imputed cases </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872758A-5B8F-4961-8497-9AAA514622F0}"/>
              </a:ext>
            </a:extLst>
          </p:cNvPr>
          <p:cNvSpPr>
            <a:spLocks noGrp="1"/>
          </p:cNvSpPr>
          <p:nvPr>
            <p:ph type="sldNum" sz="quarter" idx="10"/>
          </p:nvPr>
        </p:nvSpPr>
        <p:spPr/>
        <p:txBody>
          <a:bodyPr/>
          <a:lstStyle/>
          <a:p>
            <a:fld id="{D4325D4D-289E-48C1-B277-2BEB492A7D19}" type="slidenum">
              <a:rPr lang="en-US" smtClean="0"/>
              <a:pPr/>
              <a:t>11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01739612"/>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B9C11F6-460B-42CB-B967-25A1336FC323}"/>
              </a:ext>
            </a:extLst>
          </p:cNvPr>
          <p:cNvSpPr>
            <a:spLocks noGrp="1"/>
          </p:cNvSpPr>
          <p:nvPr>
            <p:ph type="title"/>
          </p:nvPr>
        </p:nvSpPr>
        <p:spPr/>
        <p:txBody>
          <a:bodyPr/>
          <a:lstStyle/>
          <a:p>
            <a:pPr marL="0" indent="0">
              <a:defRPr/>
            </a:pPr>
            <a:r>
              <a:rPr lang="en-US" sz="2400" dirty="0"/>
              <a:t>Decomposing Data Processing Improvements on Estimates Health Insurance Coverage in the CPS ASEC—</a:t>
            </a:r>
            <a:r>
              <a:rPr lang="en-US" sz="2400" dirty="0">
                <a:effectLst/>
                <a:ea typeface="Calibri" panose="020F0502020204030204" pitchFamily="34" charset="0"/>
              </a:rPr>
              <a:t>Laryssa Mykyta, Amy Steinweg, and Katherine Keisler-Starkey, </a:t>
            </a:r>
            <a:r>
              <a:rPr lang="en-US" sz="2400" dirty="0"/>
              <a:t>U.S. Census Bureau</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17EEFF2-F51F-484E-BDDF-9B12FF54D438}"/>
              </a:ext>
            </a:extLst>
          </p:cNvPr>
          <p:cNvSpPr>
            <a:spLocks noGrp="1"/>
          </p:cNvSpPr>
          <p:nvPr>
            <p:ph idx="1"/>
          </p:nvPr>
        </p:nvSpPr>
        <p:spPr>
          <a:xfrm>
            <a:off x="137160" y="1478280"/>
            <a:ext cx="8842248" cy="4795520"/>
          </a:xfrm>
        </p:spPr>
        <p:txBody>
          <a:bodyPr/>
          <a:lstStyle/>
          <a:p>
            <a:pPr marL="0" indent="0">
              <a:buNone/>
            </a:pPr>
            <a:r>
              <a:rPr lang="en-US" i="1" dirty="0">
                <a:highlight>
                  <a:srgbClr val="FFFF00"/>
                </a:highlight>
              </a:rPr>
              <a:t>Ongoing commitment to research initiatives that advance data quality and  integrity. </a:t>
            </a:r>
          </a:p>
          <a:p>
            <a:pPr marL="0" indent="0">
              <a:buNone/>
            </a:pPr>
            <a:r>
              <a:rPr lang="en-US" dirty="0"/>
              <a:t>Future efforts focused on determining the relative contribution of specific processing steps on health coverage estimates:</a:t>
            </a:r>
          </a:p>
          <a:p>
            <a:r>
              <a:rPr lang="en-US" dirty="0"/>
              <a:t>Preprocessing</a:t>
            </a:r>
          </a:p>
          <a:p>
            <a:r>
              <a:rPr lang="en-US" dirty="0"/>
              <a:t>HIUs</a:t>
            </a:r>
          </a:p>
          <a:p>
            <a:r>
              <a:rPr lang="en-US" dirty="0"/>
              <a:t>Item and Unit imputations</a:t>
            </a:r>
          </a:p>
          <a:p>
            <a:r>
              <a:rPr lang="en-US" dirty="0"/>
              <a:t>Income imputations</a:t>
            </a:r>
          </a:p>
          <a:p>
            <a:pPr marL="0" indent="0">
              <a:buNone/>
            </a:pPr>
            <a:r>
              <a:rPr lang="en-US" dirty="0"/>
              <a:t>Further attention to evaluations of Medicaid estimates via </a:t>
            </a:r>
            <a:r>
              <a:rPr lang="en-US" dirty="0">
                <a:highlight>
                  <a:srgbClr val="FFFF00"/>
                </a:highlight>
              </a:rPr>
              <a:t>benchmarking with Medicaid administrative records</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872758A-5B8F-4961-8497-9AAA514622F0}"/>
              </a:ext>
            </a:extLst>
          </p:cNvPr>
          <p:cNvSpPr>
            <a:spLocks noGrp="1"/>
          </p:cNvSpPr>
          <p:nvPr>
            <p:ph type="sldNum" sz="quarter" idx="10"/>
          </p:nvPr>
        </p:nvSpPr>
        <p:spPr/>
        <p:txBody>
          <a:bodyPr/>
          <a:lstStyle/>
          <a:p>
            <a:fld id="{D4325D4D-289E-48C1-B277-2BEB492A7D19}" type="slidenum">
              <a:rPr lang="en-US" smtClean="0"/>
              <a:pPr/>
              <a:t>12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5326462"/>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21CFCBD-93AC-44FA-9C98-4E0EC44B6692}"/>
              </a:ext>
            </a:extLst>
          </p:cNvPr>
          <p:cNvSpPr>
            <a:spLocks noGrp="1"/>
          </p:cNvSpPr>
          <p:nvPr>
            <p:ph type="title"/>
          </p:nvPr>
        </p:nvSpPr>
        <p:spPr/>
        <p:txBody>
          <a:bodyPr/>
          <a:lstStyle/>
          <a:p>
            <a:r>
              <a:rPr lang="en-US" sz="2800" dirty="0"/>
              <a:t>Improving Measurement of VA Health Coverage Among Military Veterans on the National Health Interview Survey—</a:t>
            </a:r>
            <a:r>
              <a:rPr lang="en-US" sz="2800" dirty="0">
                <a:effectLst/>
                <a:ea typeface="Calibri" panose="020F0502020204030204" pitchFamily="34" charset="0"/>
              </a:rPr>
              <a:t>Robin A. Cohen and Carla E. Zelaya, </a:t>
            </a:r>
            <a:r>
              <a:rPr lang="en-US" sz="2800" dirty="0"/>
              <a:t>NCHS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72DD755-093A-49AA-AEF8-654C7F437B44}"/>
              </a:ext>
            </a:extLst>
          </p:cNvPr>
          <p:cNvSpPr>
            <a:spLocks noGrp="1"/>
          </p:cNvSpPr>
          <p:nvPr>
            <p:ph idx="1"/>
          </p:nvPr>
        </p:nvSpPr>
        <p:spPr/>
        <p:txBody>
          <a:bodyPr/>
          <a:lstStyle/>
          <a:p>
            <a:pPr marL="0" indent="0">
              <a:spcBef>
                <a:spcPts val="0"/>
              </a:spcBef>
              <a:spcAft>
                <a:spcPts val="1200"/>
              </a:spcAft>
              <a:buNone/>
            </a:pPr>
            <a:r>
              <a:rPr lang="en-US" dirty="0"/>
              <a:t>Issue: In 2017, the United States Department of Veterans Affairs (VA) estimated that 8.8 million were enrolled in VA Health Care, NHIS estimates (3.5 million) fell short.</a:t>
            </a:r>
          </a:p>
          <a:p>
            <a:pPr marL="0" indent="0">
              <a:spcBef>
                <a:spcPts val="0"/>
              </a:spcBef>
              <a:spcAft>
                <a:spcPts val="1200"/>
              </a:spcAft>
              <a:buNone/>
            </a:pPr>
            <a:r>
              <a:rPr lang="en-US" dirty="0"/>
              <a:t>Potential Solution: Probe added for Veterans who did not indicate their VA coverage in the NHIS health insurance section.</a:t>
            </a:r>
          </a:p>
          <a:p>
            <a:pPr marL="0" indent="0">
              <a:spcBef>
                <a:spcPts val="0"/>
              </a:spcBef>
              <a:spcAft>
                <a:spcPts val="1200"/>
              </a:spcAft>
              <a:buNone/>
            </a:pPr>
            <a:r>
              <a:rPr lang="en-US" i="1" dirty="0">
                <a:highlight>
                  <a:srgbClr val="FFFF00"/>
                </a:highlight>
              </a:rPr>
              <a:t>Have you/has {person} ever used or enrolled in VA Health Care?</a:t>
            </a:r>
          </a:p>
          <a:p>
            <a:pPr marL="0" indent="0">
              <a:spcBef>
                <a:spcPts val="0"/>
              </a:spcBef>
              <a:spcAft>
                <a:spcPts val="1200"/>
              </a:spcAft>
              <a:buNone/>
            </a:pPr>
            <a:r>
              <a:rPr lang="en-US" dirty="0"/>
              <a:t>Impact Assessment: Evaluation conducted with the inclusion of the VA coverage Probe in the 2018 NHIS. </a:t>
            </a:r>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91FE7D7-8292-4570-A55F-EF76C0CFF6A8}"/>
              </a:ext>
            </a:extLst>
          </p:cNvPr>
          <p:cNvSpPr>
            <a:spLocks noGrp="1"/>
          </p:cNvSpPr>
          <p:nvPr>
            <p:ph type="sldNum" sz="quarter" idx="10"/>
          </p:nvPr>
        </p:nvSpPr>
        <p:spPr/>
        <p:txBody>
          <a:bodyPr/>
          <a:lstStyle/>
          <a:p>
            <a:fld id="{D4325D4D-289E-48C1-B277-2BEB492A7D19}" type="slidenum">
              <a:rPr lang="en-US" smtClean="0"/>
              <a:pPr/>
              <a:t>13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57259342"/>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21CFCBD-93AC-44FA-9C98-4E0EC44B6692}"/>
              </a:ext>
            </a:extLst>
          </p:cNvPr>
          <p:cNvSpPr>
            <a:spLocks noGrp="1"/>
          </p:cNvSpPr>
          <p:nvPr>
            <p:ph type="title"/>
          </p:nvPr>
        </p:nvSpPr>
        <p:spPr/>
        <p:txBody>
          <a:bodyPr/>
          <a:lstStyle/>
          <a:p>
            <a:r>
              <a:rPr lang="en-US" sz="2800" dirty="0"/>
              <a:t>Improving Measurement of VA Health Coverage Among Military Veterans on the National Health Interview Survey—</a:t>
            </a:r>
            <a:r>
              <a:rPr lang="en-US" sz="2800" dirty="0">
                <a:effectLst/>
                <a:ea typeface="Calibri" panose="020F0502020204030204" pitchFamily="34" charset="0"/>
              </a:rPr>
              <a:t>Robin A. Cohen and Carla E. Zelaya, </a:t>
            </a:r>
            <a:r>
              <a:rPr lang="en-US" sz="2800" dirty="0"/>
              <a:t>NCHS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72DD755-093A-49AA-AEF8-654C7F437B44}"/>
              </a:ext>
            </a:extLst>
          </p:cNvPr>
          <p:cNvSpPr>
            <a:spLocks noGrp="1"/>
          </p:cNvSpPr>
          <p:nvPr>
            <p:ph idx="1"/>
          </p:nvPr>
        </p:nvSpPr>
        <p:spPr>
          <a:xfrm>
            <a:off x="265470" y="1720645"/>
            <a:ext cx="8576777" cy="4802075"/>
          </a:xfrm>
        </p:spPr>
        <p:txBody>
          <a:bodyPr/>
          <a:lstStyle/>
          <a:p>
            <a:pPr marL="0" indent="0">
              <a:buNone/>
            </a:pPr>
            <a:r>
              <a:rPr lang="en-US" dirty="0"/>
              <a:t>Results: The use of the probe question was successful in identifying more VA coverage among Veterans. NHIS associated VA coverage estimates are now in greater alignment with the VA administrative statistics.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91FE7D7-8292-4570-A55F-EF76C0CFF6A8}"/>
              </a:ext>
            </a:extLst>
          </p:cNvPr>
          <p:cNvSpPr>
            <a:spLocks noGrp="1"/>
          </p:cNvSpPr>
          <p:nvPr>
            <p:ph type="sldNum" sz="quarter" idx="10"/>
          </p:nvPr>
        </p:nvSpPr>
        <p:spPr/>
        <p:txBody>
          <a:bodyPr/>
          <a:lstStyle/>
          <a:p>
            <a:fld id="{D4325D4D-289E-48C1-B277-2BEB492A7D19}" type="slidenum">
              <a:rPr lang="en-US" smtClean="0"/>
              <a:pPr/>
              <a:t>14</a:t>
            </a:fld>
            <a:endParaRPr lang="en-US" dirty="0"/>
          </a:p>
        </p:txBody>
      </p:sp>
      <p:pic>
        <p:nvPicPr>
          <p:cNvPr id="5" name="Picture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8FA34D5-3B22-4DE8-9336-442150E66FA1}"/>
              </a:ext>
            </a:extLst>
          </p:cNvPr>
          <p:cNvPicPr>
            <a:picLocks noChangeAspect="1"/>
          </p:cNvPicPr>
          <p:nvPr/>
        </p:nvPicPr>
        <p:blipFill>
          <a:blip r:embed="rId2"/>
          <a:stretch>
            <a:fillRect/>
          </a:stretch>
        </p:blipFill>
        <p:spPr>
          <a:xfrm>
            <a:off x="265470" y="2802194"/>
            <a:ext cx="7430730" cy="3471606"/>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35545476"/>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21CFCBD-93AC-44FA-9C98-4E0EC44B6692}"/>
              </a:ext>
            </a:extLst>
          </p:cNvPr>
          <p:cNvSpPr>
            <a:spLocks noGrp="1"/>
          </p:cNvSpPr>
          <p:nvPr>
            <p:ph type="title"/>
          </p:nvPr>
        </p:nvSpPr>
        <p:spPr/>
        <p:txBody>
          <a:bodyPr/>
          <a:lstStyle/>
          <a:p>
            <a:r>
              <a:rPr lang="en-US" sz="2800" dirty="0"/>
              <a:t>Improving Measurement of VA Health Coverage Among Military Veterans on the National Health Interview Survey—</a:t>
            </a:r>
            <a:r>
              <a:rPr lang="en-US" sz="2800" dirty="0">
                <a:effectLst/>
                <a:ea typeface="Calibri" panose="020F0502020204030204" pitchFamily="34" charset="0"/>
              </a:rPr>
              <a:t>Robin A. Cohen and Carla E. Zelaya, </a:t>
            </a:r>
            <a:r>
              <a:rPr lang="en-US" sz="2800" dirty="0"/>
              <a:t>NCHS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72DD755-093A-49AA-AEF8-654C7F437B44}"/>
              </a:ext>
            </a:extLst>
          </p:cNvPr>
          <p:cNvSpPr>
            <a:spLocks noGrp="1"/>
          </p:cNvSpPr>
          <p:nvPr>
            <p:ph idx="1"/>
          </p:nvPr>
        </p:nvSpPr>
        <p:spPr/>
        <p:txBody>
          <a:bodyPr/>
          <a:lstStyle/>
          <a:p>
            <a:pPr>
              <a:defRPr/>
            </a:pPr>
            <a:endParaRPr lang="en-US" dirty="0"/>
          </a:p>
          <a:p>
            <a:pPr marL="0" indent="0">
              <a:spcBef>
                <a:spcPts val="0"/>
              </a:spcBef>
              <a:spcAft>
                <a:spcPts val="1200"/>
              </a:spcAft>
              <a:buNone/>
              <a:defRPr/>
            </a:pPr>
            <a:r>
              <a:rPr lang="en-US" dirty="0"/>
              <a:t>Analytical results also indicated improved reporting of VA coverage via the probe by those with </a:t>
            </a:r>
            <a:r>
              <a:rPr lang="en-US" dirty="0">
                <a:highlight>
                  <a:srgbClr val="FFFF00"/>
                </a:highlight>
              </a:rPr>
              <a:t>other public or private coverage; the employed; married participants, those in fair or poor health status, and with proxy respondents.</a:t>
            </a:r>
          </a:p>
          <a:p>
            <a:pPr marL="0" indent="0">
              <a:spcBef>
                <a:spcPts val="0"/>
              </a:spcBef>
              <a:spcAft>
                <a:spcPts val="1200"/>
              </a:spcAft>
              <a:buNone/>
              <a:defRPr/>
            </a:pPr>
            <a:r>
              <a:rPr lang="en-US" dirty="0"/>
              <a:t>In addition to the descriptive results, it would be of benefit to see the direct results of the multivariate model.</a:t>
            </a:r>
          </a:p>
          <a:p>
            <a:pPr marL="0" indent="0">
              <a:spcBef>
                <a:spcPts val="0"/>
              </a:spcBef>
              <a:spcAft>
                <a:spcPts val="1200"/>
              </a:spcAft>
              <a:buNone/>
              <a:defRPr/>
            </a:pPr>
            <a:r>
              <a:rPr lang="en-US" i="1" dirty="0">
                <a:highlight>
                  <a:srgbClr val="FFFF00"/>
                </a:highlight>
              </a:rPr>
              <a:t>Further improvements in accuracy likely with the forthcoming planned data linkage between NHIS and VA administrative data. </a:t>
            </a:r>
          </a:p>
          <a:p>
            <a:pPr marL="0" indent="0">
              <a:spcBef>
                <a:spcPts val="0"/>
              </a:spcBef>
              <a:spcAft>
                <a:spcPts val="1200"/>
              </a:spcAft>
              <a:buNone/>
              <a:defRPr/>
            </a:pPr>
            <a:r>
              <a:rPr lang="en-US" i="1" dirty="0">
                <a:highlight>
                  <a:srgbClr val="FFFF00"/>
                </a:highlight>
              </a:rPr>
              <a:t>MEPS will also benefit by these improvements for this measure given its linkage to NHIS.</a:t>
            </a:r>
          </a:p>
          <a:p>
            <a:pPr marL="0" indent="0">
              <a:spcBef>
                <a:spcPts val="0"/>
              </a:spcBef>
              <a:spcAft>
                <a:spcPts val="1200"/>
              </a:spcAft>
              <a:buNone/>
              <a:defRPr/>
            </a:pPr>
            <a:endParaRPr lang="en-US" dirty="0"/>
          </a:p>
          <a:p>
            <a:pPr marL="0" indent="0">
              <a:buNone/>
              <a:defRPr/>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91FE7D7-8292-4570-A55F-EF76C0CFF6A8}"/>
              </a:ext>
            </a:extLst>
          </p:cNvPr>
          <p:cNvSpPr>
            <a:spLocks noGrp="1"/>
          </p:cNvSpPr>
          <p:nvPr>
            <p:ph type="sldNum" sz="quarter" idx="10"/>
          </p:nvPr>
        </p:nvSpPr>
        <p:spPr/>
        <p:txBody>
          <a:bodyPr/>
          <a:lstStyle/>
          <a:p>
            <a:fld id="{D4325D4D-289E-48C1-B277-2BEB492A7D19}" type="slidenum">
              <a:rPr lang="en-US" smtClean="0"/>
              <a:pPr/>
              <a:t>15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3372915"/>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Advantages of Data Integration Model</a:t>
            </a:r>
          </a:p>
        </p:txBody>
      </p:sp>
      <p:sp>
        <p:nvSpPr>
          <p:cNvPr id="3" name="Content Placeholder 2"/>
          <p:cNvSpPr>
            <a:spLocks noGrp="1"/>
          </p:cNvSpPr>
          <p:nvPr>
            <p:ph idx="1"/>
          </p:nvPr>
        </p:nvSpPr>
        <p:spPr/>
        <p:txBody>
          <a:bodyPr/>
          <a:lstStyle/>
          <a:p>
            <a:pPr>
              <a:spcBef>
                <a:spcPts val="0"/>
              </a:spcBef>
            </a:pPr>
            <a:r>
              <a:rPr lang="en-US" dirty="0"/>
              <a:t>Data integration is a process in which related and supplemental data from multiple sources are connected into a unified structure.</a:t>
            </a:r>
          </a:p>
          <a:p>
            <a:r>
              <a:rPr lang="en-US" dirty="0"/>
              <a:t>The resulting integrated data resource serves as a platform to enhance analytic efforts.</a:t>
            </a:r>
          </a:p>
          <a:p>
            <a:r>
              <a:rPr lang="en-US" dirty="0"/>
              <a:t>The data integration model facilitates greater analytic utility for each of the component data sets as a consequence of their “connectivity.”</a:t>
            </a:r>
          </a:p>
          <a:p>
            <a:r>
              <a:rPr lang="en-US" dirty="0"/>
              <a:t>Data integration is often implemented in a data warehouse or data enclave setting to ensure the extraction, linkage, and structure of the combined data resources are presented in a unified manner, while also serving to protect confidentiality.</a:t>
            </a:r>
          </a:p>
          <a:p>
            <a:endParaRPr lang="en-US" dirty="0"/>
          </a:p>
        </p:txBody>
      </p:sp>
      <p:sp>
        <p:nvSpPr>
          <p:cNvPr id="4" name="Slide Number Placeholder 3"/>
          <p:cNvSpPr>
            <a:spLocks noGrp="1"/>
          </p:cNvSpPr>
          <p:nvPr>
            <p:ph type="sldNum" sz="quarter" idx="10"/>
          </p:nvPr>
        </p:nvSpPr>
        <p:spPr/>
        <p:txBody>
          <a:bodyPr/>
          <a:lstStyle/>
          <a:p>
            <a:fld id="{D4325D4D-289E-48C1-B277-2BEB492A7D19}" type="slidenum">
              <a:rPr lang="en-US" smtClean="0"/>
              <a:pPr/>
              <a:t>16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3593302"/>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F2EBD63-4D3C-424D-A5B4-C73C139B3A3F}"/>
              </a:ext>
            </a:extLst>
          </p:cNvPr>
          <p:cNvSpPr>
            <a:spLocks noGrp="1"/>
          </p:cNvSpPr>
          <p:nvPr>
            <p:ph type="title"/>
          </p:nvPr>
        </p:nvSpPr>
        <p:spPr>
          <a:xfrm>
            <a:off x="137160" y="182880"/>
            <a:ext cx="8842248" cy="1295400"/>
          </a:xfrm>
        </p:spPr>
        <p:txBody>
          <a:bodyPr/>
          <a:lstStyle/>
          <a:p>
            <a:r>
              <a:rPr lang="en-US" dirty="0"/>
              <a:t>Using Insurance Claims Data in the Medical Price Indexes—Daniel Wang, John Bieler, Brian Parker, Caleb Cho, and Brett Matsumoto, BLS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3EA152A-1DD2-4305-926F-7ADED6E1B3C3}"/>
              </a:ext>
            </a:extLst>
          </p:cNvPr>
          <p:cNvSpPr>
            <a:spLocks noGrp="1"/>
          </p:cNvSpPr>
          <p:nvPr>
            <p:ph idx="1"/>
          </p:nvPr>
        </p:nvSpPr>
        <p:spPr>
          <a:xfrm>
            <a:off x="137160" y="1701800"/>
            <a:ext cx="8842248" cy="4572000"/>
          </a:xfrm>
        </p:spPr>
        <p:txBody>
          <a:bodyPr/>
          <a:lstStyle/>
          <a:p>
            <a:pPr marL="0" indent="0">
              <a:buNone/>
            </a:pPr>
            <a:r>
              <a:rPr lang="en-US" dirty="0"/>
              <a:t>Current Medical Pricing methodology is dependent on household survey (CES) and medical provider data.</a:t>
            </a:r>
          </a:p>
          <a:p>
            <a:pPr marL="0" indent="0">
              <a:buNone/>
            </a:pPr>
            <a:r>
              <a:rPr lang="en-US" dirty="0"/>
              <a:t>Quality of the current pricing approach is impacted by </a:t>
            </a:r>
            <a:r>
              <a:rPr lang="en-US" i="1" dirty="0"/>
              <a:t>declining household survey response rates, declining cooperation by medical providers, rising costs for data retrieval, and representational concerns</a:t>
            </a:r>
            <a:r>
              <a:rPr lang="en-US" dirty="0"/>
              <a:t>.</a:t>
            </a:r>
          </a:p>
          <a:p>
            <a:pPr marL="0" indent="0">
              <a:buNone/>
            </a:pPr>
            <a:r>
              <a:rPr lang="en-US" dirty="0"/>
              <a:t>Claims data have been utilized in the past to create price and expenditure indexes using MarketScan data and to construct disease-based expenditure indexes in the BEA Healthcare Satellite Account in concert with MEPS data.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331A65E-639A-42EE-B026-2BA74D82B234}"/>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17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7907846"/>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F2EBD63-4D3C-424D-A5B4-C73C139B3A3F}"/>
              </a:ext>
            </a:extLst>
          </p:cNvPr>
          <p:cNvSpPr>
            <a:spLocks noGrp="1"/>
          </p:cNvSpPr>
          <p:nvPr>
            <p:ph type="title"/>
          </p:nvPr>
        </p:nvSpPr>
        <p:spPr>
          <a:xfrm>
            <a:off x="137160" y="182880"/>
            <a:ext cx="8842248" cy="1295400"/>
          </a:xfrm>
        </p:spPr>
        <p:txBody>
          <a:bodyPr/>
          <a:lstStyle/>
          <a:p>
            <a:r>
              <a:rPr lang="en-US" dirty="0"/>
              <a:t>Using Insurance Claims Data in the Medical Price Indexes—Daniel Wang, John Bieler, Brian Parker, Caleb Cho, and Brett Matsumoto, BLS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3EA152A-1DD2-4305-926F-7ADED6E1B3C3}"/>
              </a:ext>
            </a:extLst>
          </p:cNvPr>
          <p:cNvSpPr>
            <a:spLocks noGrp="1"/>
          </p:cNvSpPr>
          <p:nvPr>
            <p:ph idx="1"/>
          </p:nvPr>
        </p:nvSpPr>
        <p:spPr>
          <a:xfrm>
            <a:off x="137160" y="1701800"/>
            <a:ext cx="8842248" cy="4572000"/>
          </a:xfrm>
        </p:spPr>
        <p:txBody>
          <a:bodyPr/>
          <a:lstStyle/>
          <a:p>
            <a:pPr marL="0" indent="0">
              <a:buNone/>
            </a:pPr>
            <a:r>
              <a:rPr lang="en-US" dirty="0"/>
              <a:t>BLS conducted a Two-Phased Evaluation of the viability and utility of the use of medical claims data in the quantification of medical price indexes.</a:t>
            </a:r>
          </a:p>
          <a:p>
            <a:pPr marL="0" indent="0">
              <a:buNone/>
            </a:pPr>
            <a:r>
              <a:rPr lang="en-US" dirty="0"/>
              <a:t>The evaluation compared the revised estimates with CPI based results and a benchmark for the same time period: based on the Phase II data from a medical claims data aggregator for all CPI areas.</a:t>
            </a:r>
          </a:p>
          <a:p>
            <a:pPr marL="0" indent="0">
              <a:buNone/>
            </a:pPr>
            <a:r>
              <a:rPr lang="en-US" dirty="0"/>
              <a:t>The all-payer index was developed by combining insurance data with CPI cash and Medicare prices.</a:t>
            </a:r>
          </a:p>
          <a:p>
            <a:pPr marL="0" indent="0">
              <a:buNone/>
            </a:pPr>
            <a:r>
              <a:rPr lang="en-US" dirty="0"/>
              <a:t>Study findings appear to support the use of claims data in quantification of the medical price indexes. </a:t>
            </a:r>
          </a:p>
          <a:p>
            <a:pPr marL="0" indent="0">
              <a:buNone/>
            </a:pPr>
            <a:r>
              <a:rPr lang="en-US" dirty="0"/>
              <a:t>Future efforts include full scale implementation with continued attention to ongoing evaluations of accuracy.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331A65E-639A-42EE-B026-2BA74D82B234}"/>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18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99271442"/>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8E24761-B59F-4AC9-929A-C625DB6C83C4}"/>
              </a:ext>
            </a:extLst>
          </p:cNvPr>
          <p:cNvSpPr>
            <a:spLocks noGrp="1"/>
          </p:cNvSpPr>
          <p:nvPr>
            <p:ph type="title"/>
          </p:nvPr>
        </p:nvSpPr>
        <p:spPr>
          <a:xfrm>
            <a:off x="137160" y="182880"/>
            <a:ext cx="8842248" cy="763285"/>
          </a:xfrm>
        </p:spPr>
        <p:txBody>
          <a:bodyPr/>
          <a:lstStyle/>
          <a:p>
            <a:r>
              <a:rPr lang="en-US" dirty="0"/>
              <a:t>Related Initiatives </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3B83F1D-E6F5-4B9C-A47D-CA24D9B9CF3D}"/>
              </a:ext>
            </a:extLst>
          </p:cNvPr>
          <p:cNvSpPr>
            <a:spLocks noGrp="1"/>
          </p:cNvSpPr>
          <p:nvPr>
            <p:ph idx="1"/>
          </p:nvPr>
        </p:nvSpPr>
        <p:spPr>
          <a:xfrm>
            <a:off x="137160" y="1219201"/>
            <a:ext cx="8842248" cy="4729163"/>
          </a:xfrm>
        </p:spPr>
        <p:txBody>
          <a:bodyPr/>
          <a:lstStyle/>
          <a:p>
            <a:pPr marL="0" indent="0">
              <a:buNone/>
            </a:pPr>
            <a:r>
              <a:rPr lang="en-US" i="1" dirty="0"/>
              <a:t>National Academies of Sciences, Engineering, and Medicine. 2017. Federal Statistics, Multiple Data Sources, and Privacy Protection: Next Steps. Washington, DC: The National Academies Press. </a:t>
            </a:r>
            <a:r>
              <a:rPr lang="en-US" i="1" dirty="0">
                <a:hlinkClick r:id="rId2"/>
              </a:rPr>
              <a:t>https://doi.org/10.17226/24893</a:t>
            </a:r>
            <a:r>
              <a:rPr lang="en-US" dirty="0"/>
              <a:t> </a:t>
            </a:r>
          </a:p>
          <a:p>
            <a:pPr marL="0" indent="0">
              <a:buNone/>
            </a:pPr>
            <a:r>
              <a:rPr lang="en-US" dirty="0"/>
              <a:t>New data sources provide opportunities to develop a new paradigm that can improve timeliness, geographic or subpopulation detail, and statistical efficiency.</a:t>
            </a:r>
          </a:p>
          <a:p>
            <a:pPr marL="0" indent="0">
              <a:buNone/>
            </a:pPr>
            <a:r>
              <a:rPr lang="en-US" dirty="0"/>
              <a:t>Potential to reduce the costs of producing federal statistics.</a:t>
            </a:r>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A873CB0-6498-48DC-957B-0CCDE17DC18E}"/>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19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53335108"/>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763285"/>
          </a:xfrm>
        </p:spPr>
        <p:txBody>
          <a:bodyPr/>
          <a:lstStyle/>
          <a:p>
            <a:r>
              <a:rPr lang="en-US" dirty="0"/>
              <a:t>The Need for High-Quality Data on Health Insurance Coverage</a:t>
            </a:r>
          </a:p>
        </p:txBody>
      </p:sp>
      <p:sp>
        <p:nvSpPr>
          <p:cNvPr id="3" name="Content Placeholder 2"/>
          <p:cNvSpPr>
            <a:spLocks noGrp="1"/>
          </p:cNvSpPr>
          <p:nvPr>
            <p:ph idx="1"/>
          </p:nvPr>
        </p:nvSpPr>
        <p:spPr>
          <a:xfrm>
            <a:off x="137160" y="1219201"/>
            <a:ext cx="8842248" cy="4729163"/>
          </a:xfrm>
        </p:spPr>
        <p:txBody>
          <a:bodyPr/>
          <a:lstStyle/>
          <a:p>
            <a:pPr marL="0" indent="0">
              <a:buNone/>
            </a:pPr>
            <a:r>
              <a:rPr lang="en-US" noProof="0" dirty="0"/>
              <a:t>Health insurance coverage helps facilitate timely access to medical care and protects against the risk of expensive and unanticipated medical events.</a:t>
            </a:r>
          </a:p>
          <a:p>
            <a:pPr marL="0" indent="0">
              <a:buNone/>
            </a:pPr>
            <a:r>
              <a:rPr lang="en-US" dirty="0"/>
              <a:t>Comprehensive data on insurance coverage are essential to the identification of strategies to improve access, foster appropriate use, and reduce </a:t>
            </a:r>
            <a:r>
              <a:rPr lang="en-US"/>
              <a:t>unnecessary expenditures.</a:t>
            </a:r>
            <a:endParaRPr lang="en-US" dirty="0"/>
          </a:p>
          <a:p>
            <a:pPr marL="0" indent="0">
              <a:buNone/>
            </a:pPr>
            <a:r>
              <a:rPr lang="en-US" dirty="0"/>
              <a:t>The Affordable Care Act (ACA) was enacted with major provisions to expand health insurance coverage, control health care costs, and improve the health care delivery system.</a:t>
            </a:r>
          </a:p>
          <a:p>
            <a:pPr marL="0" indent="0">
              <a:buNone/>
            </a:pPr>
            <a:r>
              <a:rPr lang="en-US" dirty="0"/>
              <a:t>The identification of those population subgroups most likely to remain uninsured is essential to the formulation of efficient, effective, and targeted policy interventions.</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a:xfrm>
            <a:off x="0" y="6522720"/>
            <a:ext cx="347472" cy="292608"/>
          </a:xfrm>
        </p:spPr>
        <p:txBody>
          <a:bodyPr/>
          <a:lstStyle/>
          <a:p>
            <a:fld id="{D4325D4D-289E-48C1-B277-2BEB492A7D19}"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31874698"/>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A3C3C5D-B0B9-4099-B8FD-B9487D6AAF5A}"/>
              </a:ext>
            </a:extLst>
          </p:cNvPr>
          <p:cNvSpPr>
            <a:spLocks noGrp="1"/>
          </p:cNvSpPr>
          <p:nvPr>
            <p:ph type="title"/>
          </p:nvPr>
        </p:nvSpPr>
        <p:spPr>
          <a:xfrm>
            <a:off x="137160" y="182880"/>
            <a:ext cx="8842248" cy="763285"/>
          </a:xfrm>
        </p:spPr>
        <p:txBody>
          <a:bodyPr/>
          <a:lstStyle/>
          <a:p>
            <a:r>
              <a:rPr lang="en-US" dirty="0"/>
              <a:t>Ongoing Challenges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C41C5655-114E-43E0-ABF3-A3A1DEC21927}"/>
              </a:ext>
            </a:extLst>
          </p:cNvPr>
          <p:cNvSpPr>
            <a:spLocks noGrp="1"/>
          </p:cNvSpPr>
          <p:nvPr>
            <p:ph idx="1"/>
          </p:nvPr>
        </p:nvSpPr>
        <p:spPr>
          <a:xfrm>
            <a:off x="137160" y="1219201"/>
            <a:ext cx="8842248" cy="4729163"/>
          </a:xfrm>
        </p:spPr>
        <p:txBody>
          <a:bodyPr/>
          <a:lstStyle/>
          <a:p>
            <a:pPr marL="0" indent="0">
              <a:buNone/>
            </a:pPr>
            <a:endParaRPr lang="en-US" dirty="0"/>
          </a:p>
          <a:p>
            <a:pPr marL="0" indent="0">
              <a:buNone/>
            </a:pPr>
            <a:r>
              <a:rPr lang="en-US" dirty="0"/>
              <a:t>Maintaining Data Quality and Integrity: Declining levels of participation and trust, addressing conflicting estimates, greater demands for timeliness and efficiencies.</a:t>
            </a:r>
          </a:p>
          <a:p>
            <a:pPr marL="0" indent="0">
              <a:buNone/>
            </a:pPr>
            <a:r>
              <a:rPr lang="en-US" dirty="0"/>
              <a:t>Combining Data Sources While Protecting Privacy: Balancing risks and benefits, identification of models to optimize enhancements and insure adherence to confidentiality provisions.</a:t>
            </a:r>
          </a:p>
          <a:p>
            <a:pPr marL="0" indent="0">
              <a:buNone/>
            </a:pPr>
            <a:r>
              <a:rPr lang="en-US" dirty="0"/>
              <a:t>Budget Constraints: Leveraging available funding to best to preserve the availability of relevant, accurate, and objective data to inform crucial decisions that impact on our well-being.</a:t>
            </a:r>
          </a:p>
          <a:p>
            <a:pPr marL="0" indent="0">
              <a:buNone/>
            </a:pPr>
            <a:r>
              <a:rPr lang="en-US" b="1" i="1" dirty="0"/>
              <a:t>.</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5D3C0CF-94D3-4618-976E-8BB3D5B2A8EE}"/>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20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5379665"/>
      </p:ext>
    </p:extLst>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8A3C3C5D-B0B9-4099-B8FD-B9487D6AAF5A}"/>
              </a:ext>
            </a:extLst>
          </p:cNvPr>
          <p:cNvSpPr>
            <a:spLocks noGrp="1"/>
          </p:cNvSpPr>
          <p:nvPr>
            <p:ph type="title"/>
          </p:nvPr>
        </p:nvSpPr>
        <p:spPr>
          <a:xfrm>
            <a:off x="137160" y="182880"/>
            <a:ext cx="8842248" cy="763285"/>
          </a:xfrm>
        </p:spPr>
        <p:txBody>
          <a:bodyPr/>
          <a:lstStyle/>
          <a:p>
            <a:r>
              <a:rPr lang="en-US" dirty="0"/>
              <a:t>Ongoing Challenges</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C41C5655-114E-43E0-ABF3-A3A1DEC21927}"/>
              </a:ext>
            </a:extLst>
          </p:cNvPr>
          <p:cNvSpPr>
            <a:spLocks noGrp="1"/>
          </p:cNvSpPr>
          <p:nvPr>
            <p:ph idx="1"/>
          </p:nvPr>
        </p:nvSpPr>
        <p:spPr>
          <a:xfrm>
            <a:off x="137160" y="1219201"/>
            <a:ext cx="8842248" cy="4729163"/>
          </a:xfrm>
        </p:spPr>
        <p:txBody>
          <a:bodyPr/>
          <a:lstStyle/>
          <a:p>
            <a:pPr marL="0" indent="0">
              <a:buNone/>
            </a:pPr>
            <a:endParaRPr lang="en-US" dirty="0"/>
          </a:p>
          <a:p>
            <a:pPr marL="0" indent="0">
              <a:buNone/>
            </a:pPr>
            <a:endParaRPr lang="en-US" dirty="0"/>
          </a:p>
          <a:p>
            <a:pPr marL="0" indent="0">
              <a:buNone/>
            </a:pPr>
            <a:r>
              <a:rPr lang="en-US" i="1" dirty="0">
                <a:highlight>
                  <a:srgbClr val="FFFF00"/>
                </a:highlight>
              </a:rPr>
              <a:t>Provision of support for research initiatives that advance data quality, integrity and innovations. </a:t>
            </a:r>
          </a:p>
          <a:p>
            <a:pPr marL="0" indent="0">
              <a:buNone/>
            </a:pPr>
            <a:endParaRPr lang="en-US" b="1" i="1" dirty="0"/>
          </a:p>
          <a:p>
            <a:pPr marL="0" indent="0">
              <a:buNone/>
            </a:pPr>
            <a:r>
              <a:rPr lang="en-US" b="1" i="1" dirty="0"/>
              <a:t>All the presentations in this session are illustrative of ongoing efforts to help address these ongoing challenges confronting the federal statistical system to improve the quality and utility national health insurance coverage estimates.</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5D3C0CF-94D3-4618-976E-8BB3D5B2A8EE}"/>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21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7522676"/>
      </p:ext>
    </p:extLst>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1335005-D3B7-4AC9-9C05-B5A77DC8310A}"/>
              </a:ext>
            </a:extLst>
          </p:cNvPr>
          <p:cNvSpPr>
            <a:spLocks noGrp="1"/>
          </p:cNvSpPr>
          <p:nvPr>
            <p:ph type="title"/>
          </p:nvPr>
        </p:nvSpPr>
        <p:spPr>
          <a:xfrm>
            <a:off x="136525" y="182563"/>
            <a:ext cx="5192559" cy="1469256"/>
          </a:xfrm>
        </p:spPr>
        <p:txBody>
          <a:bodyPr/>
          <a:lstStyle/>
          <a:p>
            <a:r>
              <a:rPr lang="en-US" noProof="0" dirty="0"/>
              <a:t>Innovations in Health Insurance Data Collection and Measurement</a:t>
            </a:r>
            <a:br>
              <a:rPr lang="en-US" noProof="0" dirty="0"/>
            </a:br>
            <a:r>
              <a:rPr lang="en-US" noProof="0" dirty="0"/>
              <a:t>Across Federal Surveys</a:t>
            </a:r>
            <a:endParaRPr lang="en-US" dirty="0"/>
          </a:p>
        </p:txBody>
      </p:sp>
      <p:sp>
        <p:nvSpPr>
          <p:cNvPr id="2" name="Content Placeholder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A46C5D4-83CE-4174-A807-97C8CD538705}"/>
              </a:ext>
            </a:extLst>
          </p:cNvPr>
          <p:cNvSpPr>
            <a:spLocks noGrp="1"/>
          </p:cNvSpPr>
          <p:nvPr>
            <p:ph idx="1"/>
          </p:nvPr>
        </p:nvSpPr>
        <p:spPr>
          <a:xfrm>
            <a:off x="136525" y="2045110"/>
            <a:ext cx="4587875" cy="4349340"/>
          </a:xfrm>
        </p:spPr>
        <p:txBody>
          <a:bodyPr/>
          <a:lstStyle/>
          <a:p>
            <a:pPr marL="0" indent="0">
              <a:buNone/>
            </a:pPr>
            <a:endParaRPr lang="en-US" sz="2800" dirty="0"/>
          </a:p>
          <a:p>
            <a:pPr marL="0" indent="0">
              <a:buNone/>
            </a:pPr>
            <a:r>
              <a:rPr lang="en-US" sz="2800" b="1" i="1" dirty="0"/>
              <a:t>Thank you!</a:t>
            </a:r>
          </a:p>
          <a:p>
            <a:pPr marL="0" indent="0">
              <a:buNone/>
            </a:pPr>
            <a:endParaRPr lang="en-US" sz="2800" dirty="0"/>
          </a:p>
          <a:p>
            <a:pPr marL="0" indent="0">
              <a:buNone/>
            </a:pPr>
            <a:r>
              <a:rPr lang="en-US" sz="2400" dirty="0"/>
              <a:t>Steven B. Cohen, PhD</a:t>
            </a:r>
          </a:p>
          <a:p>
            <a:pPr marL="0" indent="0">
              <a:buNone/>
            </a:pPr>
            <a:r>
              <a:rPr lang="en-US" sz="2400" dirty="0">
                <a:hlinkClick r:id="rId2">
                  <a:extLst>
                    <a:ext uri="{A12FA001-AC4F-418D-AE19-62706E023703}">
                      <ahyp:hlinkClr xmlns:ahyp="http://schemas.microsoft.com/office/drawing/2018/hyperlinkcolor" xmlns:p="http://schemas.openxmlformats.org/presentationml/2006/main" xmlns:r="http://schemas.openxmlformats.org/officeDocument/2006/relationships" xmlns:a="http://schemas.openxmlformats.org/drawingml/2006/main" xmlns="" val="tx"/>
                    </a:ext>
                  </a:extLst>
                </a:hlinkClick>
              </a:rPr>
              <a:t>scohen@rti.org</a:t>
            </a:r>
            <a:endParaRPr lang="en-US" sz="2400" dirty="0"/>
          </a:p>
        </p:txBody>
      </p:sp>
      <p:sp>
        <p:nvSpPr>
          <p:cNvPr id="7" name="Slide Number Placeholder 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7BAE51E-DAD8-4059-90DE-43ADED9702C0}"/>
              </a:ext>
            </a:extLst>
          </p:cNvPr>
          <p:cNvSpPr>
            <a:spLocks noGrp="1"/>
          </p:cNvSpPr>
          <p:nvPr>
            <p:ph type="sldNum" sz="quarter" idx="10"/>
          </p:nvPr>
        </p:nvSpPr>
        <p:spPr/>
        <p:txBody>
          <a:bodyPr/>
          <a:lstStyle/>
          <a:p>
            <a:fld id="{D4325D4D-289E-48C1-B277-2BEB492A7D19}" type="slidenum">
              <a:rPr lang="en-US" smtClean="0"/>
              <a:pPr/>
              <a:t>22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7780155"/>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1295400"/>
          </a:xfrm>
        </p:spPr>
        <p:txBody>
          <a:bodyPr/>
          <a:lstStyle/>
          <a:p>
            <a:r>
              <a:rPr lang="en-US" dirty="0"/>
              <a:t>Enhancing the Quality of Health Insurance Data and Measurement</a:t>
            </a:r>
          </a:p>
        </p:txBody>
      </p:sp>
      <p:sp>
        <p:nvSpPr>
          <p:cNvPr id="3" name="Content Placeholder 2"/>
          <p:cNvSpPr>
            <a:spLocks noGrp="1"/>
          </p:cNvSpPr>
          <p:nvPr>
            <p:ph idx="1"/>
          </p:nvPr>
        </p:nvSpPr>
        <p:spPr>
          <a:xfrm>
            <a:off x="137160" y="1701800"/>
            <a:ext cx="8842248" cy="4572000"/>
          </a:xfrm>
        </p:spPr>
        <p:txBody>
          <a:bodyPr/>
          <a:lstStyle/>
          <a:p>
            <a:r>
              <a:rPr lang="en-US" noProof="0" dirty="0"/>
              <a:t>Timely, accurate, and relevant data on health insurance coverage are essential inputs to evidence-based decision-making and policy formulation.</a:t>
            </a:r>
          </a:p>
          <a:p>
            <a:r>
              <a:rPr lang="en-US" noProof="0" dirty="0"/>
              <a:t>Alignment with the Federal Data Strategy to advance the principles and best practices in implementing data innovations that drive more value for the public.</a:t>
            </a:r>
          </a:p>
          <a:p>
            <a:r>
              <a:rPr lang="en-US" noProof="0" dirty="0"/>
              <a:t>Attention to relevance: Ensuring that data are appropriate, accurate, objective, accessible, useful, understandable, and timely.</a:t>
            </a:r>
          </a:p>
          <a:p>
            <a:endParaRPr lang="en-US" dirty="0"/>
          </a:p>
        </p:txBody>
      </p:sp>
      <p:sp>
        <p:nvSpPr>
          <p:cNvPr id="4" name="Slide Number Placeholder 3"/>
          <p:cNvSpPr>
            <a:spLocks noGrp="1"/>
          </p:cNvSpPr>
          <p:nvPr>
            <p:ph type="sldNum" sz="quarter" idx="10"/>
          </p:nvPr>
        </p:nvSpPr>
        <p:spPr>
          <a:xfrm>
            <a:off x="0" y="6522720"/>
            <a:ext cx="347472" cy="292608"/>
          </a:xfrm>
        </p:spPr>
        <p:txBody>
          <a:bodyPr/>
          <a:lstStyle/>
          <a:p>
            <a:fld id="{D4325D4D-289E-48C1-B277-2BEB492A7D19}" type="slidenum">
              <a:rPr lang="en-US" smtClean="0"/>
              <a:pPr/>
              <a:t>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97313850"/>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1295400"/>
          </a:xfrm>
        </p:spPr>
        <p:txBody>
          <a:bodyPr/>
          <a:lstStyle/>
          <a:p>
            <a:r>
              <a:rPr lang="en-US" dirty="0"/>
              <a:t>Enhancing the Quality of Health Insurance Data and Measurement</a:t>
            </a:r>
          </a:p>
        </p:txBody>
      </p:sp>
      <p:sp>
        <p:nvSpPr>
          <p:cNvPr id="3" name="Content Placeholder 2"/>
          <p:cNvSpPr>
            <a:spLocks noGrp="1"/>
          </p:cNvSpPr>
          <p:nvPr>
            <p:ph idx="1"/>
          </p:nvPr>
        </p:nvSpPr>
        <p:spPr>
          <a:xfrm>
            <a:off x="137160" y="1701800"/>
            <a:ext cx="8842248" cy="4572000"/>
          </a:xfrm>
        </p:spPr>
        <p:txBody>
          <a:bodyPr/>
          <a:lstStyle/>
          <a:p>
            <a:r>
              <a:rPr lang="en-US" i="1" dirty="0">
                <a:highlight>
                  <a:srgbClr val="FFFF00"/>
                </a:highlight>
              </a:rPr>
              <a:t>Recent DHHS Data Council Focus: Evaluation of Existing Capacity, Content, Comparability, and Alignment of Federal Health Insurance Coverage Estimates</a:t>
            </a:r>
            <a:r>
              <a:rPr lang="en-US" i="1" dirty="0"/>
              <a:t>. </a:t>
            </a:r>
          </a:p>
          <a:p>
            <a:endParaRPr lang="en-US" i="1" dirty="0"/>
          </a:p>
          <a:p>
            <a:r>
              <a:rPr lang="en-US" dirty="0"/>
              <a:t>Presentations in session reflect ongoing efforts to enhance quality of coverage estimates.</a:t>
            </a:r>
          </a:p>
        </p:txBody>
      </p:sp>
      <p:sp>
        <p:nvSpPr>
          <p:cNvPr id="4" name="Slide Number Placeholder 3"/>
          <p:cNvSpPr>
            <a:spLocks noGrp="1"/>
          </p:cNvSpPr>
          <p:nvPr>
            <p:ph type="sldNum" sz="quarter" idx="10"/>
          </p:nvPr>
        </p:nvSpPr>
        <p:spPr>
          <a:xfrm>
            <a:off x="0" y="6522720"/>
            <a:ext cx="347472" cy="292608"/>
          </a:xfrm>
        </p:spPr>
        <p:txBody>
          <a:bodyPr/>
          <a:lstStyle/>
          <a:p>
            <a:fld id="{D4325D4D-289E-48C1-B277-2BEB492A7D19}" type="slidenum">
              <a:rPr lang="en-US" smtClean="0"/>
              <a:pPr/>
              <a:t>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6477946"/>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37160" y="182880"/>
            <a:ext cx="8842248" cy="1295400"/>
          </a:xfrm>
        </p:spPr>
        <p:txBody>
          <a:bodyPr/>
          <a:lstStyle/>
          <a:p>
            <a:r>
              <a:rPr lang="en-US" dirty="0"/>
              <a:t>Innovations in Health Insurance Data Collection and Measurement</a:t>
            </a:r>
          </a:p>
        </p:txBody>
      </p:sp>
      <p:sp>
        <p:nvSpPr>
          <p:cNvPr id="114691" name="Rectangle 3"/>
          <p:cNvSpPr>
            <a:spLocks noGrp="1" noChangeArrowheads="1"/>
          </p:cNvSpPr>
          <p:nvPr>
            <p:ph idx="1"/>
          </p:nvPr>
        </p:nvSpPr>
        <p:spPr>
          <a:xfrm>
            <a:off x="137160" y="1701800"/>
            <a:ext cx="8842248" cy="4572000"/>
          </a:xfrm>
        </p:spPr>
        <p:txBody>
          <a:bodyPr/>
          <a:lstStyle/>
          <a:p>
            <a:pPr marL="0" indent="0">
              <a:buNone/>
            </a:pPr>
            <a:r>
              <a:rPr lang="en-US" i="1" dirty="0">
                <a:solidFill>
                  <a:schemeClr val="accent1"/>
                </a:solidFill>
              </a:rPr>
              <a:t>Presentations</a:t>
            </a:r>
          </a:p>
          <a:p>
            <a:pPr marL="0" indent="0">
              <a:buNone/>
            </a:pPr>
            <a:r>
              <a:rPr lang="en-US" dirty="0"/>
              <a:t>Two Times a Charm? Verifying Reports of Uninsurance in a National Survey, AHRQ</a:t>
            </a:r>
          </a:p>
          <a:p>
            <a:pPr marL="0" indent="0">
              <a:buNone/>
            </a:pPr>
            <a:r>
              <a:rPr lang="en-US" dirty="0"/>
              <a:t>Improving Measurement of VA Health Coverage among Military Veterans on the National Health Interview Survey, NCHS</a:t>
            </a:r>
          </a:p>
          <a:p>
            <a:pPr marL="0" indent="0">
              <a:buNone/>
            </a:pPr>
            <a:r>
              <a:rPr lang="en-US" dirty="0"/>
              <a:t>Decomposing Data Processing Improvements on Estimates Health Insurance Coverage in the Current Population Survey Annual Social and Economic Supplement, U.S. Census Bureau</a:t>
            </a:r>
          </a:p>
          <a:p>
            <a:pPr marL="0" indent="0">
              <a:buNone/>
            </a:pPr>
            <a:r>
              <a:rPr lang="en-US" dirty="0"/>
              <a:t>Using Insurance Claims Data in the Medical Price Indexes, BLS</a:t>
            </a:r>
          </a:p>
        </p:txBody>
      </p:sp>
      <p:sp>
        <p:nvSpPr>
          <p:cNvPr id="2" name="Slide Number Placeholder 1"/>
          <p:cNvSpPr>
            <a:spLocks noGrp="1"/>
          </p:cNvSpPr>
          <p:nvPr>
            <p:ph type="sldNum" sz="quarter" idx="10"/>
          </p:nvPr>
        </p:nvSpPr>
        <p:spPr>
          <a:xfrm>
            <a:off x="0" y="6522720"/>
            <a:ext cx="347472" cy="292608"/>
          </a:xfrm>
        </p:spPr>
        <p:txBody>
          <a:bodyPr/>
          <a:lstStyle/>
          <a:p>
            <a:fld id="{D4325D4D-289E-48C1-B277-2BEB492A7D19}" type="slidenum">
              <a:rPr lang="en-US" smtClean="0"/>
              <a:pPr/>
              <a:t>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4768725"/>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C8BBC17-FBBB-462D-93A8-823A780320C6}"/>
              </a:ext>
            </a:extLst>
          </p:cNvPr>
          <p:cNvSpPr>
            <a:spLocks noGrp="1"/>
          </p:cNvSpPr>
          <p:nvPr>
            <p:ph type="title"/>
          </p:nvPr>
        </p:nvSpPr>
        <p:spPr>
          <a:xfrm>
            <a:off x="137160" y="182880"/>
            <a:ext cx="8842248" cy="1295400"/>
          </a:xfrm>
        </p:spPr>
        <p:txBody>
          <a:bodyPr/>
          <a:lstStyle/>
          <a:p>
            <a:r>
              <a:rPr lang="en-US" dirty="0"/>
              <a:t>Two Times a Charm? Verifying Reports of Uninsurance in a National Survey—Paul Jacobs and Patricia Keenan, AHRQ</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758405B-379B-4AA2-AB76-1F5CD8F4F855}"/>
              </a:ext>
            </a:extLst>
          </p:cNvPr>
          <p:cNvSpPr>
            <a:spLocks noGrp="1"/>
          </p:cNvSpPr>
          <p:nvPr>
            <p:ph idx="1"/>
          </p:nvPr>
        </p:nvSpPr>
        <p:spPr>
          <a:xfrm>
            <a:off x="137160" y="1701800"/>
            <a:ext cx="8842248" cy="4572000"/>
          </a:xfrm>
        </p:spPr>
        <p:txBody>
          <a:bodyPr/>
          <a:lstStyle/>
          <a:p>
            <a:pPr marL="0" indent="0">
              <a:buNone/>
            </a:pPr>
            <a:r>
              <a:rPr lang="en-US" dirty="0"/>
              <a:t>Several household surveys include a health insurance verification question: National Health Interview Survey (NHIS), Current Population Survey (CPS). </a:t>
            </a:r>
          </a:p>
          <a:p>
            <a:pPr marL="0" indent="0">
              <a:buNone/>
            </a:pPr>
            <a:r>
              <a:rPr lang="en-US" dirty="0"/>
              <a:t>DHHS Data Council Health Insurance Workgroup Recommendations: </a:t>
            </a:r>
          </a:p>
          <a:p>
            <a:pPr marL="461963" indent="0">
              <a:buNone/>
            </a:pPr>
            <a:r>
              <a:rPr lang="en-US" i="1" dirty="0">
                <a:highlight>
                  <a:srgbClr val="FFFF00"/>
                </a:highlight>
              </a:rPr>
              <a:t>We recommend that the MEPS add probes to the 2018 MEPS questionnaire for individuals to verify insurance coverage and lack of coverage</a:t>
            </a:r>
          </a:p>
          <a:p>
            <a:pPr marL="0" indent="0">
              <a:buNone/>
            </a:pPr>
            <a:r>
              <a:rPr lang="en-US" dirty="0"/>
              <a:t>AHRQ followed the recommendation: Added in MEPS beginning in 2018 and administered after the initial health insurance questions.</a:t>
            </a:r>
          </a:p>
          <a:p>
            <a:pPr marL="0" indent="0">
              <a:buNone/>
            </a:pPr>
            <a:r>
              <a:rPr lang="en-US" dirty="0"/>
              <a:t>Coverage verification question in general alignment with CPS insurance questions.</a:t>
            </a:r>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A6DFC89-D807-4CC1-BF4C-7652D60C0CE6}"/>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68428388"/>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C8BBC17-FBBB-462D-93A8-823A780320C6}"/>
              </a:ext>
            </a:extLst>
          </p:cNvPr>
          <p:cNvSpPr>
            <a:spLocks noGrp="1"/>
          </p:cNvSpPr>
          <p:nvPr>
            <p:ph type="title"/>
          </p:nvPr>
        </p:nvSpPr>
        <p:spPr/>
        <p:txBody>
          <a:bodyPr/>
          <a:lstStyle/>
          <a:p>
            <a:r>
              <a:rPr lang="en-US" sz="2800" dirty="0"/>
              <a:t>Two Times a Charm? Verifying Reports of Uninsurance in a National Survey—</a:t>
            </a:r>
            <a:r>
              <a:rPr lang="en-US" sz="2800" dirty="0">
                <a:effectLst/>
                <a:ea typeface="Calibri" panose="020F0502020204030204" pitchFamily="34" charset="0"/>
              </a:rPr>
              <a:t>Paul Jacobs and Patricia Keenan, </a:t>
            </a:r>
            <a:r>
              <a:rPr lang="en-US" sz="2800" dirty="0"/>
              <a:t>AHRQ</a:t>
            </a:r>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A6DFC89-D807-4CC1-BF4C-7652D60C0CE6}"/>
              </a:ext>
            </a:extLst>
          </p:cNvPr>
          <p:cNvSpPr>
            <a:spLocks noGrp="1"/>
          </p:cNvSpPr>
          <p:nvPr>
            <p:ph type="sldNum" sz="quarter" idx="10"/>
          </p:nvPr>
        </p:nvSpPr>
        <p:spPr/>
        <p:txBody>
          <a:bodyPr/>
          <a:lstStyle/>
          <a:p>
            <a:fld id="{D4325D4D-289E-48C1-B277-2BEB492A7D19}" type="slidenum">
              <a:rPr lang="en-US" smtClean="0"/>
              <a:pPr/>
              <a:t>7</a:t>
            </a:fld>
            <a:endParaRPr lang="en-US" dirty="0"/>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758405B-379B-4AA2-AB76-1F5CD8F4F855}"/>
              </a:ext>
            </a:extLst>
          </p:cNvPr>
          <p:cNvSpPr>
            <a:spLocks noGrp="1"/>
          </p:cNvSpPr>
          <p:nvPr>
            <p:ph idx="4294967295"/>
          </p:nvPr>
        </p:nvSpPr>
        <p:spPr>
          <a:xfrm>
            <a:off x="0" y="1676400"/>
            <a:ext cx="8229600" cy="4449763"/>
          </a:xfrm>
        </p:spPr>
        <p:txBody>
          <a:bodyPr/>
          <a:lstStyle/>
          <a:p>
            <a:pPr marL="0" indent="0">
              <a:buNone/>
            </a:pPr>
            <a:endParaRPr lang="en-US" sz="1800" b="1" i="0" u="none" strike="noStrike" baseline="0" dirty="0">
              <a:solidFill>
                <a:srgbClr val="000000"/>
              </a:solidFill>
              <a:latin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11D27D3-1A1C-4AB0-A493-E449CD7EDAB4}"/>
              </a:ext>
            </a:extLst>
          </p:cNvPr>
          <p:cNvPicPr>
            <a:picLocks noChangeAspect="1"/>
          </p:cNvPicPr>
          <p:nvPr/>
        </p:nvPicPr>
        <p:blipFill>
          <a:blip r:embed="rId2"/>
          <a:stretch>
            <a:fillRect/>
          </a:stretch>
        </p:blipFill>
        <p:spPr>
          <a:xfrm>
            <a:off x="590708" y="1714351"/>
            <a:ext cx="7791291" cy="444976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3155551"/>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C8BBC17-FBBB-462D-93A8-823A780320C6}"/>
              </a:ext>
            </a:extLst>
          </p:cNvPr>
          <p:cNvSpPr>
            <a:spLocks noGrp="1"/>
          </p:cNvSpPr>
          <p:nvPr>
            <p:ph type="title"/>
          </p:nvPr>
        </p:nvSpPr>
        <p:spPr/>
        <p:txBody>
          <a:bodyPr/>
          <a:lstStyle/>
          <a:p>
            <a:r>
              <a:rPr lang="en-US" sz="2800" dirty="0"/>
              <a:t>Two Times a Charm? Verifying Reports of Uninsurance in a National Survey—</a:t>
            </a:r>
            <a:r>
              <a:rPr lang="en-US" sz="2800" dirty="0">
                <a:effectLst/>
                <a:ea typeface="Calibri" panose="020F0502020204030204" pitchFamily="34" charset="0"/>
              </a:rPr>
              <a:t>Paul Jacobs and Patricia Keenan, </a:t>
            </a:r>
            <a:r>
              <a:rPr lang="en-US" sz="2800" dirty="0"/>
              <a:t>AHRQ</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758405B-379B-4AA2-AB76-1F5CD8F4F855}"/>
              </a:ext>
            </a:extLst>
          </p:cNvPr>
          <p:cNvSpPr>
            <a:spLocks noGrp="1"/>
          </p:cNvSpPr>
          <p:nvPr>
            <p:ph idx="1"/>
          </p:nvPr>
        </p:nvSpPr>
        <p:spPr/>
        <p:txBody>
          <a:bodyPr/>
          <a:lstStyle/>
          <a:p>
            <a:pPr marL="0" indent="0">
              <a:buNone/>
            </a:pPr>
            <a:r>
              <a:rPr lang="en-US" dirty="0"/>
              <a:t>Study also compared additional percentages reporting insurance coverage through inclusion of MEPS verification question by demographics, health spending, and family arrangements; and by sources of coverage.</a:t>
            </a:r>
          </a:p>
          <a:p>
            <a:pPr marL="0" indent="0">
              <a:buNone/>
            </a:pPr>
            <a:r>
              <a:rPr lang="en-US" dirty="0"/>
              <a:t>The most most visible shifts toward insured coverage status occurred for:</a:t>
            </a:r>
          </a:p>
          <a:p>
            <a:r>
              <a:rPr lang="en-US" dirty="0"/>
              <a:t>those without annual health expenditures</a:t>
            </a:r>
          </a:p>
          <a:p>
            <a:r>
              <a:rPr lang="en-US" dirty="0"/>
              <a:t>extended family members (e.g., grandchild, sibling)</a:t>
            </a:r>
          </a:p>
          <a:p>
            <a:r>
              <a:rPr lang="en-US" dirty="0"/>
              <a:t>ESI policyholders living outside household, or ESI not obtained from main job</a:t>
            </a:r>
          </a:p>
          <a:p>
            <a:r>
              <a:rPr lang="en-US" dirty="0"/>
              <a:t>non-Hispanic individuals, other race</a:t>
            </a:r>
          </a:p>
          <a:p>
            <a:r>
              <a:rPr lang="en-US" dirty="0"/>
              <a:t>Individuals without post secondary educational degrees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A6DFC89-D807-4CC1-BF4C-7652D60C0CE6}"/>
              </a:ext>
            </a:extLst>
          </p:cNvPr>
          <p:cNvSpPr>
            <a:spLocks noGrp="1"/>
          </p:cNvSpPr>
          <p:nvPr>
            <p:ph type="sldNum" sz="quarter" idx="10"/>
          </p:nvPr>
        </p:nvSpPr>
        <p:spPr/>
        <p:txBody>
          <a:bodyPr/>
          <a:lstStyle/>
          <a:p>
            <a:fld id="{D4325D4D-289E-48C1-B277-2BEB492A7D19}" type="slidenum">
              <a:rPr lang="en-US" smtClean="0"/>
              <a:pPr/>
              <a:t>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38746165"/>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C8BBC17-FBBB-462D-93A8-823A780320C6}"/>
              </a:ext>
            </a:extLst>
          </p:cNvPr>
          <p:cNvSpPr>
            <a:spLocks noGrp="1"/>
          </p:cNvSpPr>
          <p:nvPr>
            <p:ph type="title"/>
          </p:nvPr>
        </p:nvSpPr>
        <p:spPr>
          <a:xfrm>
            <a:off x="137160" y="182880"/>
            <a:ext cx="8842248" cy="1295400"/>
          </a:xfrm>
        </p:spPr>
        <p:txBody>
          <a:bodyPr/>
          <a:lstStyle/>
          <a:p>
            <a:r>
              <a:rPr lang="en-US" dirty="0"/>
              <a:t>Two Times a Charm? Verifying Reports of Uninsurance in a National Survey—Paul Jacobs and Patricia Keenan, AHRQ</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758405B-379B-4AA2-AB76-1F5CD8F4F855}"/>
              </a:ext>
            </a:extLst>
          </p:cNvPr>
          <p:cNvSpPr>
            <a:spLocks noGrp="1"/>
          </p:cNvSpPr>
          <p:nvPr>
            <p:ph idx="1"/>
          </p:nvPr>
        </p:nvSpPr>
        <p:spPr>
          <a:xfrm>
            <a:off x="137160" y="1701800"/>
            <a:ext cx="8842248" cy="4572000"/>
          </a:xfrm>
        </p:spPr>
        <p:txBody>
          <a:bodyPr/>
          <a:lstStyle/>
          <a:p>
            <a:pPr marL="0" lvl="0" indent="0">
              <a:buNone/>
            </a:pPr>
            <a:r>
              <a:rPr lang="en-US" noProof="0" dirty="0"/>
              <a:t>Verification-based coverage status also contributed to a substantial representation of those with Marketplace coverage. </a:t>
            </a:r>
          </a:p>
          <a:p>
            <a:pPr marL="0" indent="0">
              <a:buNone/>
            </a:pPr>
            <a:endParaRPr lang="en-US" dirty="0"/>
          </a:p>
          <a:p>
            <a:pPr marL="0" indent="0">
              <a:buNone/>
            </a:pPr>
            <a:r>
              <a:rPr lang="en-US" i="1" dirty="0">
                <a:highlight>
                  <a:srgbClr val="FFFF00"/>
                </a:highlight>
              </a:rPr>
              <a:t>Inclusion of the coverage verification question in MEPS significantly reduced year-end point-in-time national estimates of the uninsured derived from the MEPS.</a:t>
            </a:r>
          </a:p>
        </p:txBody>
      </p:sp>
      <p:sp>
        <p:nvSpPr>
          <p:cNvPr id="4" name="Slide Number Placeholder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A6DFC89-D807-4CC1-BF4C-7652D60C0CE6}"/>
              </a:ext>
            </a:extLst>
          </p:cNvPr>
          <p:cNvSpPr>
            <a:spLocks noGrp="1"/>
          </p:cNvSpPr>
          <p:nvPr>
            <p:ph type="sldNum" sz="quarter" idx="10"/>
          </p:nvPr>
        </p:nvSpPr>
        <p:spPr>
          <a:xfrm>
            <a:off x="0" y="6522720"/>
            <a:ext cx="347472" cy="292608"/>
          </a:xfrm>
        </p:spPr>
        <p:txBody>
          <a:bodyPr/>
          <a:lstStyle/>
          <a:p>
            <a:fld id="{D4325D4D-289E-48C1-B277-2BEB492A7D19}" type="slidenum">
              <a:rPr lang="en-US" smtClean="0"/>
              <a:pPr/>
              <a:t>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93212138"/>
      </p:ext>
    </p:extLst>
  </p:cSld>
  <p:clrMapOvr>
    <a:masterClrMapping/>
  </p:clrMapOvr>
</p:sld>
</file>

<file path=ppt/theme/theme1.xml><?xml version="1.0" encoding="utf-8"?>
<a:theme xmlns:a="http://schemas.openxmlformats.org/drawingml/2006/main" name="RTI Corporate (White)">
  <a:themeElements>
    <a:clrScheme name="RTI New 6">
      <a:dk1>
        <a:srgbClr val="000000"/>
      </a:dk1>
      <a:lt1>
        <a:srgbClr val="FFFFFF"/>
      </a:lt1>
      <a:dk2>
        <a:srgbClr val="000000"/>
      </a:dk2>
      <a:lt2>
        <a:srgbClr val="808080"/>
      </a:lt2>
      <a:accent1>
        <a:srgbClr val="1E4E96"/>
      </a:accent1>
      <a:accent2>
        <a:srgbClr val="00A3E0"/>
      </a:accent2>
      <a:accent3>
        <a:srgbClr val="68478D"/>
      </a:accent3>
      <a:accent4>
        <a:srgbClr val="83BD00"/>
      </a:accent4>
      <a:accent5>
        <a:srgbClr val="FFC845"/>
      </a:accent5>
      <a:accent6>
        <a:srgbClr val="FF595D"/>
      </a:accent6>
      <a:hlink>
        <a:srgbClr val="0045C7"/>
      </a:hlink>
      <a:folHlink>
        <a:srgbClr val="5D6EC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a="http://schemas.openxmlformats.org/drawingml/2006/main" xmlns="" name="RTI_PPT_standard" id="{0747BAFB-1328-A547-A6BB-5EA05F5E03F7}" vid="{9E9C07C8-3EFF-B54F-9647-94775B32B24A}"/>
    </a:ext>
  </a:extLst>
</a:theme>
</file>

<file path=ppt/theme/theme2.xml><?xml version="1.0" encoding="utf-8"?>
<a:theme xmlns:a="http://schemas.openxmlformats.org/drawingml/2006/main" name="RTI Corporate Blue)">
  <a:themeElements>
    <a:clrScheme name="RTI New 6">
      <a:dk1>
        <a:srgbClr val="000000"/>
      </a:dk1>
      <a:lt1>
        <a:srgbClr val="FFFFFF"/>
      </a:lt1>
      <a:dk2>
        <a:srgbClr val="000000"/>
      </a:dk2>
      <a:lt2>
        <a:srgbClr val="808080"/>
      </a:lt2>
      <a:accent1>
        <a:srgbClr val="1E4E96"/>
      </a:accent1>
      <a:accent2>
        <a:srgbClr val="00A3E0"/>
      </a:accent2>
      <a:accent3>
        <a:srgbClr val="68478D"/>
      </a:accent3>
      <a:accent4>
        <a:srgbClr val="83BD00"/>
      </a:accent4>
      <a:accent5>
        <a:srgbClr val="FFC845"/>
      </a:accent5>
      <a:accent6>
        <a:srgbClr val="FF595D"/>
      </a:accent6>
      <a:hlink>
        <a:srgbClr val="0045C7"/>
      </a:hlink>
      <a:folHlink>
        <a:srgbClr val="5D6EC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a="http://schemas.openxmlformats.org/drawingml/2006/main" xmlns="" name="RTI_PPT_standard" id="{0747BAFB-1328-A547-A6BB-5EA05F5E03F7}" vid="{B3E11B6A-DF6D-C34E-9258-5D3567B5DAE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33B557D6BB6447AAAB41C42362CB86" ma:contentTypeVersion="15" ma:contentTypeDescription="Create a new document." ma:contentTypeScope="" ma:versionID="0ff557d785d15082001e98d651c1007e">
  <xsd:schema xmlns:xsd="http://www.w3.org/2001/XMLSchema" xmlns:xs="http://www.w3.org/2001/XMLSchema" xmlns:p="http://schemas.microsoft.com/office/2006/metadata/properties" xmlns:ns1="893535dc-a6ba-4ab3-bc6b-b8b74b13bb21" xmlns:ns3="875bb054-f2b3-4b76-a793-0cfc50037577" targetNamespace="http://schemas.microsoft.com/office/2006/metadata/properties" ma:root="true" ma:fieldsID="218a12435424a71bbddb699b678b9fcf" ns1:_="" ns3:_="">
    <xsd:import namespace="893535dc-a6ba-4ab3-bc6b-b8b74b13bb21"/>
    <xsd:import namespace="875bb054-f2b3-4b76-a793-0cfc50037577"/>
    <xsd:element name="properties">
      <xsd:complexType>
        <xsd:sequence>
          <xsd:element name="documentManagement">
            <xsd:complexType>
              <xsd:all>
                <xsd:element ref="ns1:Order0" minOccurs="0"/>
                <xsd:element ref="ns1:Size" minOccurs="0"/>
                <xsd:element ref="ns1:Color" minOccurs="0"/>
                <xsd:element ref="ns1:MediaServiceMetadata" minOccurs="0"/>
                <xsd:element ref="ns1:MediaServiceFastMetadata" minOccurs="0"/>
                <xsd:element ref="ns1:MediaServiceAutoTags" minOccurs="0"/>
                <xsd:element ref="ns1:MediaServiceOCR" minOccurs="0"/>
                <xsd:element ref="ns1:MediaServiceGenerationTime" minOccurs="0"/>
                <xsd:element ref="ns1:MediaServiceEventHashCode" minOccurs="0"/>
                <xsd:element ref="ns1:MediaServiceAutoKeyPoints" minOccurs="0"/>
                <xsd:element ref="ns1:MediaServiceKeyPoints" minOccurs="0"/>
                <xsd:element ref="ns1:MediaServiceDateTaken" minOccurs="0"/>
                <xsd:element ref="ns3:SharedWithUsers" minOccurs="0"/>
                <xsd:element ref="ns3:SharedWithDetails" minOccurs="0"/>
                <xsd:element ref="ns1: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3535dc-a6ba-4ab3-bc6b-b8b74b13bb21" elementFormDefault="qualified">
    <xsd:import namespace="http://schemas.microsoft.com/office/2006/documentManagement/types"/>
    <xsd:import namespace="http://schemas.microsoft.com/office/infopath/2007/PartnerControls"/>
    <xsd:element name="Order0" ma:index="0" nillable="true" ma:displayName="Order" ma:format="Dropdown" ma:internalName="Order0" ma:percentage="FALSE">
      <xsd:simpleType>
        <xsd:restriction base="dms:Number"/>
      </xsd:simpleType>
    </xsd:element>
    <xsd:element name="Size" ma:index="3" nillable="true" ma:displayName="Size" ma:format="Dropdown" ma:internalName="Size">
      <xsd:simpleType>
        <xsd:restriction base="dms:Text">
          <xsd:maxLength value="255"/>
        </xsd:restriction>
      </xsd:simpleType>
    </xsd:element>
    <xsd:element name="Color" ma:index="4" nillable="true" ma:displayName="Color" ma:format="Dropdown" ma:internalName="Color">
      <xsd:simpleType>
        <xsd:restriction base="dms:Text">
          <xsd:maxLength value="255"/>
        </xsd:restriction>
      </xsd:simpleType>
    </xsd:element>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AutoTags" ma:index="9" nillable="true" ma:displayName="Tags" ma:internalName="MediaServiceAutoTags" ma:readOnly="true">
      <xsd:simpleType>
        <xsd:restriction base="dms:Text"/>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5bb054-f2b3-4b76-a793-0cfc50037577"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rder0 xmlns="893535dc-a6ba-4ab3-bc6b-b8b74b13bb21" xsi:nil="true"/>
    <Size xmlns="893535dc-a6ba-4ab3-bc6b-b8b74b13bb21" xsi:nil="true"/>
    <Color xmlns="893535dc-a6ba-4ab3-bc6b-b8b74b13bb21" xsi:nil="true"/>
  </documentManagement>
</p:properties>
</file>

<file path=customXml/itemProps1.xml><?xml version="1.0" encoding="utf-8"?>
<ds:datastoreItem xmlns:ds="http://schemas.openxmlformats.org/officeDocument/2006/customXml" ds:itemID="{3ED3283F-2D80-4812-A64A-0BE90591BA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3535dc-a6ba-4ab3-bc6b-b8b74b13bb21"/>
    <ds:schemaRef ds:uri="875bb054-f2b3-4b76-a793-0cfc50037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66EE0-959F-431F-97ED-A925EF99E94F}">
  <ds:schemaRefs>
    <ds:schemaRef ds:uri="http://schemas.microsoft.com/sharepoint/v3/contenttype/forms"/>
  </ds:schemaRefs>
</ds:datastoreItem>
</file>

<file path=customXml/itemProps3.xml><?xml version="1.0" encoding="utf-8"?>
<ds:datastoreItem xmlns:ds="http://schemas.openxmlformats.org/officeDocument/2006/customXml" ds:itemID="{9B9CB693-0DEF-4114-9482-174E83C8CC1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875bb054-f2b3-4b76-a793-0cfc50037577"/>
    <ds:schemaRef ds:uri="893535dc-a6ba-4ab3-bc6b-b8b74b13bb2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338</TotalTime>
  <Words>1844</Words>
  <Application>Microsoft Macintosh PowerPoint</Application>
  <PresentationFormat>On-screen Show (4:3)</PresentationFormat>
  <Paragraphs>155</Paragraphs>
  <Slides>22</Slides>
  <Notes>4</Notes>
  <HiddenSlides>0</HiddenSlides>
  <MMClips>0</MMClips>
  <ScaleCrop>false</ScaleCrop>
  <HeadingPairs>
    <vt:vector size="4" baseType="variant">
      <vt:variant>
        <vt:lpstr>Design Template</vt:lpstr>
      </vt:variant>
      <vt:variant>
        <vt:i4>2</vt:i4>
      </vt:variant>
      <vt:variant>
        <vt:lpstr>Slide Titles</vt:lpstr>
      </vt:variant>
      <vt:variant>
        <vt:i4>22</vt:i4>
      </vt:variant>
    </vt:vector>
  </HeadingPairs>
  <TitlesOfParts>
    <vt:vector size="24" baseType="lpstr">
      <vt:lpstr>RTI Corporate (White)</vt:lpstr>
      <vt:lpstr>RTI Corporate Blue)</vt:lpstr>
      <vt:lpstr>  Innovations in Health Insurance Data  Collection and Measurement Across Federal Surveys   </vt:lpstr>
      <vt:lpstr>The Need for High-Quality Data on Health Insurance Coverage</vt:lpstr>
      <vt:lpstr>Enhancing the Quality of Health Insurance Data and Measurement</vt:lpstr>
      <vt:lpstr>Enhancing the Quality of Health Insurance Data and Measurement</vt:lpstr>
      <vt:lpstr>Innovations in Health Insurance Data Collection and Measurement</vt:lpstr>
      <vt:lpstr>Two Times a Charm? Verifying Reports of Uninsurance in a National Survey—Paul Jacobs and Patricia Keenan, AHRQ</vt:lpstr>
      <vt:lpstr>Two Times a Charm? Verifying Reports of Uninsurance in a National Survey—Paul Jacobs and Patricia Keenan, AHRQ</vt:lpstr>
      <vt:lpstr>Two Times a Charm? Verifying Reports of Uninsurance in a National Survey—Paul Jacobs and Patricia Keenan, AHRQ</vt:lpstr>
      <vt:lpstr>Two Times a Charm? Verifying Reports of Uninsurance in a National Survey—Paul Jacobs and Patricia Keenan, AHRQ</vt:lpstr>
      <vt:lpstr>Comparability of Uninsured Estimates from Federal Surveys</vt:lpstr>
      <vt:lpstr>Decomposing Data Processing Improvements on Estimates Health Insurance Coverage in the CPS ASEC—Laryssa Mykyta, Amy Steinweg, and Katherine Keisler-Starkey, U.S. Census Bureau</vt:lpstr>
      <vt:lpstr>Decomposing Data Processing Improvements on Estimates Health Insurance Coverage in the CPS ASEC—Laryssa Mykyta, Amy Steinweg, and Katherine Keisler-Starkey, U.S. Census Bureau</vt:lpstr>
      <vt:lpstr>Improving Measurement of VA Health Coverage Among Military Veterans on the National Health Interview Survey—Robin A. Cohen and Carla E. Zelaya, NCHS</vt:lpstr>
      <vt:lpstr>Improving Measurement of VA Health Coverage Among Military Veterans on the National Health Interview Survey—Robin A. Cohen and Carla E. Zelaya, NCHS</vt:lpstr>
      <vt:lpstr>Improving Measurement of VA Health Coverage Among Military Veterans on the National Health Interview Survey—Robin A. Cohen and Carla E. Zelaya, NCHS</vt:lpstr>
      <vt:lpstr>Advantages of Data Integration Model</vt:lpstr>
      <vt:lpstr>Using Insurance Claims Data in the Medical Price Indexes—Daniel Wang, John Bieler, Brian Parker, Caleb Cho, and Brett Matsumoto, BLS</vt:lpstr>
      <vt:lpstr>Using Insurance Claims Data in the Medical Price Indexes—Daniel Wang, John Bieler, Brian Parker, Caleb Cho, and Brett Matsumoto, BLS</vt:lpstr>
      <vt:lpstr>Related Initiatives </vt:lpstr>
      <vt:lpstr>Ongoing Challenges</vt:lpstr>
      <vt:lpstr>Ongoing Challenges</vt:lpstr>
      <vt:lpstr>Innovations in Health Insurance Data Collection and Measurement Across Federal Surveys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FY20 – FY22 Total Rewards Strategy</dc:title>
  <dc:creator>Clifford, Alisa</dc:creator>
  <cp:lastModifiedBy>Terri Wise</cp:lastModifiedBy>
  <cp:revision>10</cp:revision>
  <dcterms:created xsi:type="dcterms:W3CDTF">2021-12-13T19:53:54Z</dcterms:created>
  <dcterms:modified xsi:type="dcterms:W3CDTF">2021-12-13T19:54:10Z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0x0101005C33B557D6BB6447AAAB41C42362CB86</vt:lpwstr>
  </property>
</Properties>
</file>