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4"/>
  </p:notesMasterIdLst>
  <p:sldIdLst>
    <p:sldId id="428" r:id="rId3"/>
    <p:sldId id="574" r:id="rId4"/>
    <p:sldId id="427" r:id="rId5"/>
    <p:sldId id="272" r:id="rId6"/>
    <p:sldId id="575" r:id="rId7"/>
    <p:sldId id="261" r:id="rId8"/>
    <p:sldId id="576" r:id="rId9"/>
    <p:sldId id="577" r:id="rId10"/>
    <p:sldId id="578" r:id="rId11"/>
    <p:sldId id="580" r:id="rId12"/>
    <p:sldId id="5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9B72C-6030-4E0A-AB7D-6075DCA44EE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BD19FD2-0453-4619-BAE1-A577E3B9BF8E}">
      <dgm:prSet phldrT="[Text]" custT="1"/>
      <dgm:spPr/>
      <dgm:t>
        <a:bodyPr/>
        <a:lstStyle/>
        <a:p>
          <a:pPr algn="l"/>
          <a:r>
            <a:rPr lang="en-US" sz="1800" b="1" dirty="0"/>
            <a:t>Households</a:t>
          </a:r>
        </a:p>
      </dgm:t>
    </dgm:pt>
    <dgm:pt modelId="{F893B191-360F-45E8-B960-8A5A97AFEF17}" type="parTrans" cxnId="{FFEDA16F-856D-4AC3-A7C9-E14EA64AAFB6}">
      <dgm:prSet/>
      <dgm:spPr/>
      <dgm:t>
        <a:bodyPr/>
        <a:lstStyle/>
        <a:p>
          <a:endParaRPr lang="en-US"/>
        </a:p>
      </dgm:t>
    </dgm:pt>
    <dgm:pt modelId="{B71B3E43-6153-49F2-BC56-5C3A625A2495}" type="sibTrans" cxnId="{FFEDA16F-856D-4AC3-A7C9-E14EA64AAFB6}">
      <dgm:prSet/>
      <dgm:spPr/>
      <dgm:t>
        <a:bodyPr/>
        <a:lstStyle/>
        <a:p>
          <a:endParaRPr lang="en-US"/>
        </a:p>
      </dgm:t>
    </dgm:pt>
    <dgm:pt modelId="{91CE0280-E554-40CE-AB6D-CAEA9C9CD80A}">
      <dgm:prSet phldrT="[Text]" custT="1"/>
      <dgm:spPr/>
      <dgm:t>
        <a:bodyPr/>
        <a:lstStyle/>
        <a:p>
          <a:pPr defTabSz="914400"/>
          <a:r>
            <a:rPr lang="en-US" sz="1800" dirty="0"/>
            <a:t>Income</a:t>
          </a:r>
        </a:p>
      </dgm:t>
    </dgm:pt>
    <dgm:pt modelId="{9CA7CDA8-2500-4D40-885A-42E0E65096B8}" type="parTrans" cxnId="{3CB8C59C-2592-447D-87F5-FDA7FF688599}">
      <dgm:prSet/>
      <dgm:spPr/>
      <dgm:t>
        <a:bodyPr/>
        <a:lstStyle/>
        <a:p>
          <a:endParaRPr lang="en-US"/>
        </a:p>
      </dgm:t>
    </dgm:pt>
    <dgm:pt modelId="{7CA05E61-967F-40AE-AF2C-8ED78C11F9DF}" type="sibTrans" cxnId="{3CB8C59C-2592-447D-87F5-FDA7FF688599}">
      <dgm:prSet/>
      <dgm:spPr/>
      <dgm:t>
        <a:bodyPr/>
        <a:lstStyle/>
        <a:p>
          <a:endParaRPr lang="en-US"/>
        </a:p>
      </dgm:t>
    </dgm:pt>
    <dgm:pt modelId="{B18063C4-F750-4887-8C24-0BA0836E43F5}">
      <dgm:prSet phldrT="[Text]" custT="1"/>
      <dgm:spPr/>
      <dgm:t>
        <a:bodyPr/>
        <a:lstStyle/>
        <a:p>
          <a:pPr defTabSz="914400"/>
          <a:r>
            <a:rPr lang="en-US" sz="1800" dirty="0"/>
            <a:t>Food assistance program participation</a:t>
          </a:r>
        </a:p>
      </dgm:t>
    </dgm:pt>
    <dgm:pt modelId="{FC3B8779-C3EE-4738-9949-FC5C91130374}" type="parTrans" cxnId="{ABF26036-5BE6-48FF-AA4C-D96F454F6AD7}">
      <dgm:prSet/>
      <dgm:spPr/>
      <dgm:t>
        <a:bodyPr/>
        <a:lstStyle/>
        <a:p>
          <a:endParaRPr lang="en-US"/>
        </a:p>
      </dgm:t>
    </dgm:pt>
    <dgm:pt modelId="{1225D2AB-3B35-4793-AA78-EE89FF5688E6}" type="sibTrans" cxnId="{ABF26036-5BE6-48FF-AA4C-D96F454F6AD7}">
      <dgm:prSet/>
      <dgm:spPr/>
      <dgm:t>
        <a:bodyPr/>
        <a:lstStyle/>
        <a:p>
          <a:endParaRPr lang="en-US"/>
        </a:p>
      </dgm:t>
    </dgm:pt>
    <dgm:pt modelId="{7DD14499-D074-4824-A388-61220394666C}">
      <dgm:prSet phldrT="[Text]" custT="1"/>
      <dgm:spPr/>
      <dgm:t>
        <a:bodyPr/>
        <a:lstStyle/>
        <a:p>
          <a:pPr algn="l"/>
          <a:r>
            <a:rPr lang="en-US" sz="1800" b="1" dirty="0"/>
            <a:t>Individuals</a:t>
          </a:r>
          <a:endParaRPr lang="en-US" sz="1500" dirty="0"/>
        </a:p>
      </dgm:t>
    </dgm:pt>
    <dgm:pt modelId="{0E15FF1C-D968-401C-A1E9-05D0895DBB7F}" type="parTrans" cxnId="{E99F0BA9-7F1C-40EF-8E7F-ABEE2ED945E4}">
      <dgm:prSet/>
      <dgm:spPr/>
      <dgm:t>
        <a:bodyPr/>
        <a:lstStyle/>
        <a:p>
          <a:endParaRPr lang="en-US"/>
        </a:p>
      </dgm:t>
    </dgm:pt>
    <dgm:pt modelId="{951FE19C-0998-4C78-8F11-32CD789EBE09}" type="sibTrans" cxnId="{E99F0BA9-7F1C-40EF-8E7F-ABEE2ED945E4}">
      <dgm:prSet/>
      <dgm:spPr/>
      <dgm:t>
        <a:bodyPr/>
        <a:lstStyle/>
        <a:p>
          <a:endParaRPr lang="en-US"/>
        </a:p>
      </dgm:t>
    </dgm:pt>
    <dgm:pt modelId="{8F24FAD7-3D47-490E-80D9-D1DCBADA8A5D}">
      <dgm:prSet phldrT="[Text]" custT="1"/>
      <dgm:spPr/>
      <dgm:t>
        <a:bodyPr/>
        <a:lstStyle/>
        <a:p>
          <a:r>
            <a:rPr lang="en-US" sz="1800" dirty="0"/>
            <a:t>Demographics</a:t>
          </a:r>
        </a:p>
      </dgm:t>
    </dgm:pt>
    <dgm:pt modelId="{C3DDE4D8-3DB0-47FC-B704-5074827FCA6C}" type="parTrans" cxnId="{4AA97F7C-25FC-4BFD-80BF-1F2725CEF15F}">
      <dgm:prSet/>
      <dgm:spPr/>
      <dgm:t>
        <a:bodyPr/>
        <a:lstStyle/>
        <a:p>
          <a:endParaRPr lang="en-US"/>
        </a:p>
      </dgm:t>
    </dgm:pt>
    <dgm:pt modelId="{D7CC031A-E8E1-4A16-BDC4-70470DB0BEEA}" type="sibTrans" cxnId="{4AA97F7C-25FC-4BFD-80BF-1F2725CEF15F}">
      <dgm:prSet/>
      <dgm:spPr/>
      <dgm:t>
        <a:bodyPr/>
        <a:lstStyle/>
        <a:p>
          <a:endParaRPr lang="en-US"/>
        </a:p>
      </dgm:t>
    </dgm:pt>
    <dgm:pt modelId="{2C25C378-E6F8-4952-89C3-9FF6A53827D8}">
      <dgm:prSet phldrT="[Text]" custT="1"/>
      <dgm:spPr/>
      <dgm:t>
        <a:bodyPr/>
        <a:lstStyle/>
        <a:p>
          <a:pPr algn="l"/>
          <a:r>
            <a:rPr lang="en-US" sz="1800" b="1" dirty="0"/>
            <a:t>Events</a:t>
          </a:r>
          <a:endParaRPr lang="en-US" sz="1500" dirty="0"/>
        </a:p>
      </dgm:t>
    </dgm:pt>
    <dgm:pt modelId="{9BAF8A5E-20AA-4877-A416-D8AD104503A1}" type="parTrans" cxnId="{8A99B149-78A8-4CEC-8AF0-31D1013C4BE8}">
      <dgm:prSet/>
      <dgm:spPr/>
      <dgm:t>
        <a:bodyPr/>
        <a:lstStyle/>
        <a:p>
          <a:endParaRPr lang="en-US"/>
        </a:p>
      </dgm:t>
    </dgm:pt>
    <dgm:pt modelId="{22F7A7E6-CCBF-4B7F-95B3-FC6EFA7C12A3}" type="sibTrans" cxnId="{8A99B149-78A8-4CEC-8AF0-31D1013C4BE8}">
      <dgm:prSet/>
      <dgm:spPr/>
      <dgm:t>
        <a:bodyPr/>
        <a:lstStyle/>
        <a:p>
          <a:endParaRPr lang="en-US"/>
        </a:p>
      </dgm:t>
    </dgm:pt>
    <dgm:pt modelId="{1D673BDD-381F-408B-84F0-4047BF50B949}">
      <dgm:prSet phldrT="[Text]" custT="1"/>
      <dgm:spPr/>
      <dgm:t>
        <a:bodyPr/>
        <a:lstStyle/>
        <a:p>
          <a:r>
            <a:rPr lang="en-US" sz="1800" dirty="0"/>
            <a:t>Place</a:t>
          </a:r>
        </a:p>
      </dgm:t>
    </dgm:pt>
    <dgm:pt modelId="{B4222CBF-76D9-40FA-A2AD-1D56254991DA}" type="parTrans" cxnId="{60670DD1-3C4B-4823-B0AD-3D2946A71CF2}">
      <dgm:prSet/>
      <dgm:spPr/>
      <dgm:t>
        <a:bodyPr/>
        <a:lstStyle/>
        <a:p>
          <a:endParaRPr lang="en-US"/>
        </a:p>
      </dgm:t>
    </dgm:pt>
    <dgm:pt modelId="{BE338CBD-8E86-4D4B-A7A1-59483F323011}" type="sibTrans" cxnId="{60670DD1-3C4B-4823-B0AD-3D2946A71CF2}">
      <dgm:prSet/>
      <dgm:spPr/>
      <dgm:t>
        <a:bodyPr/>
        <a:lstStyle/>
        <a:p>
          <a:endParaRPr lang="en-US"/>
        </a:p>
      </dgm:t>
    </dgm:pt>
    <dgm:pt modelId="{C6735A85-179A-4A82-9D98-908AF22F3F20}">
      <dgm:prSet phldrT="[Text]" custT="1"/>
      <dgm:spPr/>
      <dgm:t>
        <a:bodyPr/>
        <a:lstStyle/>
        <a:p>
          <a:r>
            <a:rPr lang="en-US" sz="1800" dirty="0"/>
            <a:t>Payment type</a:t>
          </a:r>
          <a:endParaRPr lang="en-US" sz="1600" dirty="0"/>
        </a:p>
      </dgm:t>
    </dgm:pt>
    <dgm:pt modelId="{661686BA-346E-4503-A3CB-F5BD681AF212}" type="parTrans" cxnId="{5612369D-1650-4FDC-A35E-90C74A124FB0}">
      <dgm:prSet/>
      <dgm:spPr/>
      <dgm:t>
        <a:bodyPr/>
        <a:lstStyle/>
        <a:p>
          <a:endParaRPr lang="en-US"/>
        </a:p>
      </dgm:t>
    </dgm:pt>
    <dgm:pt modelId="{24AD0512-3159-4A3A-8A59-1C977DE923DF}" type="sibTrans" cxnId="{5612369D-1650-4FDC-A35E-90C74A124FB0}">
      <dgm:prSet/>
      <dgm:spPr/>
      <dgm:t>
        <a:bodyPr/>
        <a:lstStyle/>
        <a:p>
          <a:endParaRPr lang="en-US"/>
        </a:p>
      </dgm:t>
    </dgm:pt>
    <dgm:pt modelId="{F5DE7436-CA03-48AA-B123-0385746F98DD}">
      <dgm:prSet custT="1"/>
      <dgm:spPr/>
      <dgm:t>
        <a:bodyPr/>
        <a:lstStyle/>
        <a:p>
          <a:pPr algn="l"/>
          <a:r>
            <a:rPr lang="en-US" sz="1800" b="1" dirty="0"/>
            <a:t>Items</a:t>
          </a:r>
          <a:endParaRPr lang="en-US" sz="1600" b="1" dirty="0"/>
        </a:p>
      </dgm:t>
    </dgm:pt>
    <dgm:pt modelId="{521C85C8-F6C9-420F-AF31-CC4A09758A5A}" type="parTrans" cxnId="{252009E0-D15B-43A6-9402-5DF8F9096F62}">
      <dgm:prSet/>
      <dgm:spPr/>
      <dgm:t>
        <a:bodyPr/>
        <a:lstStyle/>
        <a:p>
          <a:endParaRPr lang="en-US"/>
        </a:p>
      </dgm:t>
    </dgm:pt>
    <dgm:pt modelId="{142DF9A3-24B8-4420-B40C-91A2F28E794D}" type="sibTrans" cxnId="{252009E0-D15B-43A6-9402-5DF8F9096F62}">
      <dgm:prSet/>
      <dgm:spPr/>
      <dgm:t>
        <a:bodyPr/>
        <a:lstStyle/>
        <a:p>
          <a:endParaRPr lang="en-US"/>
        </a:p>
      </dgm:t>
    </dgm:pt>
    <dgm:pt modelId="{73A56354-71D6-4DF2-8BF4-D51E7AF079A3}">
      <dgm:prSet phldrT="[Text]" custT="1"/>
      <dgm:spPr/>
      <dgm:t>
        <a:bodyPr/>
        <a:lstStyle/>
        <a:p>
          <a:pPr defTabSz="914400"/>
          <a:r>
            <a:rPr lang="en-US" sz="1800" dirty="0"/>
            <a:t>Food security</a:t>
          </a:r>
        </a:p>
      </dgm:t>
    </dgm:pt>
    <dgm:pt modelId="{456593C9-7A40-48B7-B9F6-A7221AD3D049}" type="parTrans" cxnId="{6793FCAD-81A8-4406-B18D-F60254FE16D5}">
      <dgm:prSet/>
      <dgm:spPr/>
      <dgm:t>
        <a:bodyPr/>
        <a:lstStyle/>
        <a:p>
          <a:endParaRPr lang="en-US"/>
        </a:p>
      </dgm:t>
    </dgm:pt>
    <dgm:pt modelId="{984FD87D-B9EC-4F26-8A85-0C2EB30A0395}" type="sibTrans" cxnId="{6793FCAD-81A8-4406-B18D-F60254FE16D5}">
      <dgm:prSet/>
      <dgm:spPr/>
      <dgm:t>
        <a:bodyPr/>
        <a:lstStyle/>
        <a:p>
          <a:endParaRPr lang="en-US"/>
        </a:p>
      </dgm:t>
    </dgm:pt>
    <dgm:pt modelId="{AFE29B5F-0753-4A26-A5B1-A10D640F2347}">
      <dgm:prSet phldrT="[Text]" custT="1"/>
      <dgm:spPr/>
      <dgm:t>
        <a:bodyPr/>
        <a:lstStyle/>
        <a:p>
          <a:pPr defTabSz="914400"/>
          <a:r>
            <a:rPr lang="en-US" sz="1800" dirty="0"/>
            <a:t>Diet and nutrition knowledge</a:t>
          </a:r>
        </a:p>
      </dgm:t>
    </dgm:pt>
    <dgm:pt modelId="{8EA80B5C-AAA4-4A7C-B231-9D2D677D5655}" type="parTrans" cxnId="{883E1CFA-85EE-42CF-A910-F52AB7309442}">
      <dgm:prSet/>
      <dgm:spPr/>
      <dgm:t>
        <a:bodyPr/>
        <a:lstStyle/>
        <a:p>
          <a:endParaRPr lang="en-US"/>
        </a:p>
      </dgm:t>
    </dgm:pt>
    <dgm:pt modelId="{08BB0A51-54CC-4AAB-83BA-8FD56E67F093}" type="sibTrans" cxnId="{883E1CFA-85EE-42CF-A910-F52AB7309442}">
      <dgm:prSet/>
      <dgm:spPr/>
      <dgm:t>
        <a:bodyPr/>
        <a:lstStyle/>
        <a:p>
          <a:endParaRPr lang="en-US"/>
        </a:p>
      </dgm:t>
    </dgm:pt>
    <dgm:pt modelId="{88D9BEC7-21E9-4FEA-9C4B-FBDB2B64C449}">
      <dgm:prSet phldrT="[Text]" custT="1"/>
      <dgm:spPr/>
      <dgm:t>
        <a:bodyPr/>
        <a:lstStyle/>
        <a:p>
          <a:r>
            <a:rPr lang="en-US" sz="1800" dirty="0"/>
            <a:t>Total paid</a:t>
          </a:r>
        </a:p>
      </dgm:t>
    </dgm:pt>
    <dgm:pt modelId="{468FB806-3438-4A65-BCB7-C3FB354DF36E}" type="parTrans" cxnId="{FCD5A187-07A9-4CF0-A5A5-5DA40156F861}">
      <dgm:prSet/>
      <dgm:spPr/>
      <dgm:t>
        <a:bodyPr/>
        <a:lstStyle/>
        <a:p>
          <a:endParaRPr lang="en-US"/>
        </a:p>
      </dgm:t>
    </dgm:pt>
    <dgm:pt modelId="{282B56B8-D1E1-4A1B-90A2-19BCFB87DEF6}" type="sibTrans" cxnId="{FCD5A187-07A9-4CF0-A5A5-5DA40156F861}">
      <dgm:prSet/>
      <dgm:spPr/>
      <dgm:t>
        <a:bodyPr/>
        <a:lstStyle/>
        <a:p>
          <a:endParaRPr lang="en-US"/>
        </a:p>
      </dgm:t>
    </dgm:pt>
    <dgm:pt modelId="{872FF5E1-5A76-436B-8BD4-A1A7A41BC91E}">
      <dgm:prSet custT="1"/>
      <dgm:spPr/>
      <dgm:t>
        <a:bodyPr/>
        <a:lstStyle/>
        <a:p>
          <a:r>
            <a:rPr lang="en-US" sz="1800" dirty="0"/>
            <a:t>Descriptions</a:t>
          </a:r>
        </a:p>
      </dgm:t>
    </dgm:pt>
    <dgm:pt modelId="{CEDE0DD8-9875-4162-B2F9-713FDDF869A0}" type="parTrans" cxnId="{E90EEA25-F428-4C24-AC59-A2BDF411FCDD}">
      <dgm:prSet/>
      <dgm:spPr/>
      <dgm:t>
        <a:bodyPr/>
        <a:lstStyle/>
        <a:p>
          <a:endParaRPr lang="en-US"/>
        </a:p>
      </dgm:t>
    </dgm:pt>
    <dgm:pt modelId="{6E87FBFE-54D2-426A-B0AE-F0510BBBE1CF}" type="sibTrans" cxnId="{E90EEA25-F428-4C24-AC59-A2BDF411FCDD}">
      <dgm:prSet/>
      <dgm:spPr/>
      <dgm:t>
        <a:bodyPr/>
        <a:lstStyle/>
        <a:p>
          <a:endParaRPr lang="en-US"/>
        </a:p>
      </dgm:t>
    </dgm:pt>
    <dgm:pt modelId="{89400D56-CBB1-4447-B4B6-CC9BC6FB79CD}">
      <dgm:prSet custT="1"/>
      <dgm:spPr/>
      <dgm:t>
        <a:bodyPr/>
        <a:lstStyle/>
        <a:p>
          <a:r>
            <a:rPr lang="en-US" sz="1800" dirty="0"/>
            <a:t>Quantities</a:t>
          </a:r>
        </a:p>
      </dgm:t>
    </dgm:pt>
    <dgm:pt modelId="{D6D793EA-E048-4EE2-A143-46F4FA1FA335}" type="parTrans" cxnId="{861721DD-62C0-455A-A84D-81500409A1D8}">
      <dgm:prSet/>
      <dgm:spPr/>
      <dgm:t>
        <a:bodyPr/>
        <a:lstStyle/>
        <a:p>
          <a:endParaRPr lang="en-US"/>
        </a:p>
      </dgm:t>
    </dgm:pt>
    <dgm:pt modelId="{EC5978AF-1EBB-4772-A89A-BF2C1BB4E349}" type="sibTrans" cxnId="{861721DD-62C0-455A-A84D-81500409A1D8}">
      <dgm:prSet/>
      <dgm:spPr/>
      <dgm:t>
        <a:bodyPr/>
        <a:lstStyle/>
        <a:p>
          <a:endParaRPr lang="en-US"/>
        </a:p>
      </dgm:t>
    </dgm:pt>
    <dgm:pt modelId="{73078D7F-CABD-415A-8EAB-98007BBDB0A8}">
      <dgm:prSet custT="1"/>
      <dgm:spPr/>
      <dgm:t>
        <a:bodyPr/>
        <a:lstStyle/>
        <a:p>
          <a:r>
            <a:rPr lang="en-US" sz="1800" dirty="0"/>
            <a:t>Expenditures</a:t>
          </a:r>
        </a:p>
      </dgm:t>
    </dgm:pt>
    <dgm:pt modelId="{C3ED1C3E-C23E-4F01-96BB-DD1F32246EB8}" type="parTrans" cxnId="{3BC9CE5F-04BA-4E59-AC3A-C634B3C98634}">
      <dgm:prSet/>
      <dgm:spPr/>
      <dgm:t>
        <a:bodyPr/>
        <a:lstStyle/>
        <a:p>
          <a:endParaRPr lang="en-US"/>
        </a:p>
      </dgm:t>
    </dgm:pt>
    <dgm:pt modelId="{D42561F5-94D4-4403-B55F-CFCD5F06FE73}" type="sibTrans" cxnId="{3BC9CE5F-04BA-4E59-AC3A-C634B3C98634}">
      <dgm:prSet/>
      <dgm:spPr/>
      <dgm:t>
        <a:bodyPr/>
        <a:lstStyle/>
        <a:p>
          <a:endParaRPr lang="en-US"/>
        </a:p>
      </dgm:t>
    </dgm:pt>
    <dgm:pt modelId="{D93B2859-3A74-4FE1-8B9E-17A6390205D0}">
      <dgm:prSet phldrT="[Text]" custT="1"/>
      <dgm:spPr/>
      <dgm:t>
        <a:bodyPr/>
        <a:lstStyle/>
        <a:p>
          <a:r>
            <a:rPr lang="en-US" sz="1800" dirty="0"/>
            <a:t>Eating occasions</a:t>
          </a:r>
        </a:p>
      </dgm:t>
    </dgm:pt>
    <dgm:pt modelId="{ACE33C1F-A1CA-4534-BBC1-DBF971A1D087}" type="parTrans" cxnId="{47306329-DFE3-4DAD-810C-24F140CF9973}">
      <dgm:prSet/>
      <dgm:spPr/>
      <dgm:t>
        <a:bodyPr/>
        <a:lstStyle/>
        <a:p>
          <a:endParaRPr lang="en-US"/>
        </a:p>
      </dgm:t>
    </dgm:pt>
    <dgm:pt modelId="{A8205290-C5DB-457C-BF89-96A31E951635}" type="sibTrans" cxnId="{47306329-DFE3-4DAD-810C-24F140CF9973}">
      <dgm:prSet/>
      <dgm:spPr/>
      <dgm:t>
        <a:bodyPr/>
        <a:lstStyle/>
        <a:p>
          <a:endParaRPr lang="en-US"/>
        </a:p>
      </dgm:t>
    </dgm:pt>
    <dgm:pt modelId="{BF9F0CA8-EC98-4733-9861-C6973AB65CBB}">
      <dgm:prSet phldrT="[Text]" custT="1"/>
      <dgm:spPr/>
      <dgm:t>
        <a:bodyPr/>
        <a:lstStyle/>
        <a:p>
          <a:r>
            <a:rPr lang="en-US" sz="1800" dirty="0"/>
            <a:t>School attendance</a:t>
          </a:r>
        </a:p>
      </dgm:t>
    </dgm:pt>
    <dgm:pt modelId="{2B69159C-A614-46B6-9DE5-A68E2F103E39}" type="parTrans" cxnId="{C288A8D2-614A-48B1-AE68-9CFB3B859A06}">
      <dgm:prSet/>
      <dgm:spPr/>
      <dgm:t>
        <a:bodyPr/>
        <a:lstStyle/>
        <a:p>
          <a:endParaRPr lang="en-US"/>
        </a:p>
      </dgm:t>
    </dgm:pt>
    <dgm:pt modelId="{D93868CC-2368-4BAA-B49A-4BADB659FC0E}" type="sibTrans" cxnId="{C288A8D2-614A-48B1-AE68-9CFB3B859A06}">
      <dgm:prSet/>
      <dgm:spPr/>
      <dgm:t>
        <a:bodyPr/>
        <a:lstStyle/>
        <a:p>
          <a:endParaRPr lang="en-US"/>
        </a:p>
      </dgm:t>
    </dgm:pt>
    <dgm:pt modelId="{FDEEF582-CDA3-4C6A-ACBA-18AAD1D7FE26}">
      <dgm:prSet phldrT="[Text]" custT="1"/>
      <dgm:spPr/>
      <dgm:t>
        <a:bodyPr/>
        <a:lstStyle/>
        <a:p>
          <a:r>
            <a:rPr lang="en-US" sz="1800" dirty="0"/>
            <a:t>Dietary restrictions</a:t>
          </a:r>
          <a:endParaRPr lang="en-US" sz="1600" dirty="0"/>
        </a:p>
      </dgm:t>
    </dgm:pt>
    <dgm:pt modelId="{C442F376-94D1-4BB8-9368-D1B812E45A24}" type="parTrans" cxnId="{CB6407EF-B3F8-4FB5-B138-58FAAE75C8A0}">
      <dgm:prSet/>
      <dgm:spPr/>
      <dgm:t>
        <a:bodyPr/>
        <a:lstStyle/>
        <a:p>
          <a:endParaRPr lang="en-US"/>
        </a:p>
      </dgm:t>
    </dgm:pt>
    <dgm:pt modelId="{B86AFE00-68E2-416E-A403-C8D4AD7974EE}" type="sibTrans" cxnId="{CB6407EF-B3F8-4FB5-B138-58FAAE75C8A0}">
      <dgm:prSet/>
      <dgm:spPr/>
      <dgm:t>
        <a:bodyPr/>
        <a:lstStyle/>
        <a:p>
          <a:endParaRPr lang="en-US"/>
        </a:p>
      </dgm:t>
    </dgm:pt>
    <dgm:pt modelId="{04755325-16B0-430E-A65E-A681556863BD}">
      <dgm:prSet custT="1"/>
      <dgm:spPr/>
      <dgm:t>
        <a:bodyPr/>
        <a:lstStyle/>
        <a:p>
          <a:r>
            <a:rPr lang="en-US" sz="1800" dirty="0"/>
            <a:t>Prices</a:t>
          </a:r>
          <a:endParaRPr lang="en-US" sz="1600" dirty="0"/>
        </a:p>
      </dgm:t>
    </dgm:pt>
    <dgm:pt modelId="{D65CD8A3-7097-41BE-8888-2F0BE428440F}" type="parTrans" cxnId="{9721B4A0-F689-41AA-A85B-3C5E455AC881}">
      <dgm:prSet/>
      <dgm:spPr/>
      <dgm:t>
        <a:bodyPr/>
        <a:lstStyle/>
        <a:p>
          <a:endParaRPr lang="en-US"/>
        </a:p>
      </dgm:t>
    </dgm:pt>
    <dgm:pt modelId="{063F10E5-BDBC-4642-A563-A0308DB6A0DA}" type="sibTrans" cxnId="{9721B4A0-F689-41AA-A85B-3C5E455AC881}">
      <dgm:prSet/>
      <dgm:spPr/>
      <dgm:t>
        <a:bodyPr/>
        <a:lstStyle/>
        <a:p>
          <a:endParaRPr lang="en-US"/>
        </a:p>
      </dgm:t>
    </dgm:pt>
    <dgm:pt modelId="{1E0768F3-0769-4AC5-9872-B62031848A98}" type="pres">
      <dgm:prSet presAssocID="{EBD9B72C-6030-4E0A-AB7D-6075DCA44EE6}" presName="Name0" presStyleCnt="0">
        <dgm:presLayoutVars>
          <dgm:dir/>
          <dgm:animLvl val="lvl"/>
          <dgm:resizeHandles val="exact"/>
        </dgm:presLayoutVars>
      </dgm:prSet>
      <dgm:spPr/>
    </dgm:pt>
    <dgm:pt modelId="{EA25D548-96EA-4936-BDFE-938C51394392}" type="pres">
      <dgm:prSet presAssocID="{5BD19FD2-0453-4619-BAE1-A577E3B9BF8E}" presName="composite" presStyleCnt="0"/>
      <dgm:spPr/>
    </dgm:pt>
    <dgm:pt modelId="{40ED0951-6E58-4A6B-B698-C4FDAFEE41BA}" type="pres">
      <dgm:prSet presAssocID="{5BD19FD2-0453-4619-BAE1-A577E3B9BF8E}" presName="parTx" presStyleLbl="alignNode1" presStyleIdx="0" presStyleCnt="4" custScaleX="120218">
        <dgm:presLayoutVars>
          <dgm:chMax val="0"/>
          <dgm:chPref val="0"/>
          <dgm:bulletEnabled val="1"/>
        </dgm:presLayoutVars>
      </dgm:prSet>
      <dgm:spPr/>
    </dgm:pt>
    <dgm:pt modelId="{6EB3E2B1-2C5B-4AA9-82BA-8FC106031871}" type="pres">
      <dgm:prSet presAssocID="{5BD19FD2-0453-4619-BAE1-A577E3B9BF8E}" presName="desTx" presStyleLbl="alignAccFollowNode1" presStyleIdx="0" presStyleCnt="4" custScaleX="120218">
        <dgm:presLayoutVars>
          <dgm:bulletEnabled val="1"/>
        </dgm:presLayoutVars>
      </dgm:prSet>
      <dgm:spPr/>
    </dgm:pt>
    <dgm:pt modelId="{7C69F967-5E33-4674-A3D5-480A4987E063}" type="pres">
      <dgm:prSet presAssocID="{B71B3E43-6153-49F2-BC56-5C3A625A2495}" presName="space" presStyleCnt="0"/>
      <dgm:spPr/>
    </dgm:pt>
    <dgm:pt modelId="{BFAA1126-3249-4B8E-B0F5-5A22C2DFEB5C}" type="pres">
      <dgm:prSet presAssocID="{7DD14499-D074-4824-A388-61220394666C}" presName="composite" presStyleCnt="0"/>
      <dgm:spPr/>
    </dgm:pt>
    <dgm:pt modelId="{8EE72322-604E-4BF9-A929-2C340E76BEDF}" type="pres">
      <dgm:prSet presAssocID="{7DD14499-D074-4824-A388-61220394666C}" presName="parTx" presStyleLbl="alignNode1" presStyleIdx="1" presStyleCnt="4" custScaleX="120218">
        <dgm:presLayoutVars>
          <dgm:chMax val="0"/>
          <dgm:chPref val="0"/>
          <dgm:bulletEnabled val="1"/>
        </dgm:presLayoutVars>
      </dgm:prSet>
      <dgm:spPr/>
    </dgm:pt>
    <dgm:pt modelId="{883544E6-18FF-4966-8A80-BA0ED5FAD1F4}" type="pres">
      <dgm:prSet presAssocID="{7DD14499-D074-4824-A388-61220394666C}" presName="desTx" presStyleLbl="alignAccFollowNode1" presStyleIdx="1" presStyleCnt="4" custScaleX="120218">
        <dgm:presLayoutVars>
          <dgm:bulletEnabled val="1"/>
        </dgm:presLayoutVars>
      </dgm:prSet>
      <dgm:spPr/>
    </dgm:pt>
    <dgm:pt modelId="{D92F5CE2-677A-4785-A4CD-8B5458FEF7C6}" type="pres">
      <dgm:prSet presAssocID="{951FE19C-0998-4C78-8F11-32CD789EBE09}" presName="space" presStyleCnt="0"/>
      <dgm:spPr/>
    </dgm:pt>
    <dgm:pt modelId="{FC31AFA0-6BC2-4171-A276-13F4CED540B8}" type="pres">
      <dgm:prSet presAssocID="{2C25C378-E6F8-4952-89C3-9FF6A53827D8}" presName="composite" presStyleCnt="0"/>
      <dgm:spPr/>
    </dgm:pt>
    <dgm:pt modelId="{AE557C2D-957C-46F4-BA70-D2A7AB9D57A1}" type="pres">
      <dgm:prSet presAssocID="{2C25C378-E6F8-4952-89C3-9FF6A53827D8}" presName="parTx" presStyleLbl="alignNode1" presStyleIdx="2" presStyleCnt="4" custScaleX="120218">
        <dgm:presLayoutVars>
          <dgm:chMax val="0"/>
          <dgm:chPref val="0"/>
          <dgm:bulletEnabled val="1"/>
        </dgm:presLayoutVars>
      </dgm:prSet>
      <dgm:spPr/>
    </dgm:pt>
    <dgm:pt modelId="{636B4C41-AE24-461F-920C-B0676186EC70}" type="pres">
      <dgm:prSet presAssocID="{2C25C378-E6F8-4952-89C3-9FF6A53827D8}" presName="desTx" presStyleLbl="alignAccFollowNode1" presStyleIdx="2" presStyleCnt="4" custScaleX="120218">
        <dgm:presLayoutVars>
          <dgm:bulletEnabled val="1"/>
        </dgm:presLayoutVars>
      </dgm:prSet>
      <dgm:spPr/>
    </dgm:pt>
    <dgm:pt modelId="{634E407B-29B6-4DD9-BF1E-DD6D03CE90AB}" type="pres">
      <dgm:prSet presAssocID="{22F7A7E6-CCBF-4B7F-95B3-FC6EFA7C12A3}" presName="space" presStyleCnt="0"/>
      <dgm:spPr/>
    </dgm:pt>
    <dgm:pt modelId="{3908E821-463F-4CCC-A540-6E0CF7C378D6}" type="pres">
      <dgm:prSet presAssocID="{F5DE7436-CA03-48AA-B123-0385746F98DD}" presName="composite" presStyleCnt="0"/>
      <dgm:spPr/>
    </dgm:pt>
    <dgm:pt modelId="{0A8A5BB5-D4A2-4A3C-B075-E1DFA2264918}" type="pres">
      <dgm:prSet presAssocID="{F5DE7436-CA03-48AA-B123-0385746F98DD}" presName="parTx" presStyleLbl="alignNode1" presStyleIdx="3" presStyleCnt="4" custScaleX="120218">
        <dgm:presLayoutVars>
          <dgm:chMax val="0"/>
          <dgm:chPref val="0"/>
          <dgm:bulletEnabled val="1"/>
        </dgm:presLayoutVars>
      </dgm:prSet>
      <dgm:spPr/>
    </dgm:pt>
    <dgm:pt modelId="{D48D9B39-0D29-419C-941A-57A8E848EE62}" type="pres">
      <dgm:prSet presAssocID="{F5DE7436-CA03-48AA-B123-0385746F98DD}" presName="desTx" presStyleLbl="alignAccFollowNode1" presStyleIdx="3" presStyleCnt="4" custScaleX="120218" custLinFactNeighborX="-410" custLinFactNeighborY="1449">
        <dgm:presLayoutVars>
          <dgm:bulletEnabled val="1"/>
        </dgm:presLayoutVars>
      </dgm:prSet>
      <dgm:spPr/>
    </dgm:pt>
  </dgm:ptLst>
  <dgm:cxnLst>
    <dgm:cxn modelId="{F4740306-D3BB-41C0-9F35-9028FD25ED0E}" type="presOf" srcId="{F5DE7436-CA03-48AA-B123-0385746F98DD}" destId="{0A8A5BB5-D4A2-4A3C-B075-E1DFA2264918}" srcOrd="0" destOrd="0" presId="urn:microsoft.com/office/officeart/2005/8/layout/hList1"/>
    <dgm:cxn modelId="{8867D217-33F6-4B17-B959-98B1BCE94981}" type="presOf" srcId="{FDEEF582-CDA3-4C6A-ACBA-18AAD1D7FE26}" destId="{883544E6-18FF-4966-8A80-BA0ED5FAD1F4}" srcOrd="0" destOrd="3" presId="urn:microsoft.com/office/officeart/2005/8/layout/hList1"/>
    <dgm:cxn modelId="{00B02E1A-5F6A-40A4-A189-0073C9B4479A}" type="presOf" srcId="{BF9F0CA8-EC98-4733-9861-C6973AB65CBB}" destId="{883544E6-18FF-4966-8A80-BA0ED5FAD1F4}" srcOrd="0" destOrd="2" presId="urn:microsoft.com/office/officeart/2005/8/layout/hList1"/>
    <dgm:cxn modelId="{8F06D41F-7D1B-49B1-B3E8-CDA914816FB6}" type="presOf" srcId="{88D9BEC7-21E9-4FEA-9C4B-FBDB2B64C449}" destId="{636B4C41-AE24-461F-920C-B0676186EC70}" srcOrd="0" destOrd="1" presId="urn:microsoft.com/office/officeart/2005/8/layout/hList1"/>
    <dgm:cxn modelId="{2413DA1F-2A99-46D3-BF53-5F0F773D68A2}" type="presOf" srcId="{5BD19FD2-0453-4619-BAE1-A577E3B9BF8E}" destId="{40ED0951-6E58-4A6B-B698-C4FDAFEE41BA}" srcOrd="0" destOrd="0" presId="urn:microsoft.com/office/officeart/2005/8/layout/hList1"/>
    <dgm:cxn modelId="{E90EEA25-F428-4C24-AC59-A2BDF411FCDD}" srcId="{F5DE7436-CA03-48AA-B123-0385746F98DD}" destId="{872FF5E1-5A76-436B-8BD4-A1A7A41BC91E}" srcOrd="0" destOrd="0" parTransId="{CEDE0DD8-9875-4162-B2F9-713FDDF869A0}" sibTransId="{6E87FBFE-54D2-426A-B0AE-F0510BBBE1CF}"/>
    <dgm:cxn modelId="{47306329-DFE3-4DAD-810C-24F140CF9973}" srcId="{7DD14499-D074-4824-A388-61220394666C}" destId="{D93B2859-3A74-4FE1-8B9E-17A6390205D0}" srcOrd="1" destOrd="0" parTransId="{ACE33C1F-A1CA-4534-BBC1-DBF971A1D087}" sibTransId="{A8205290-C5DB-457C-BF89-96A31E951635}"/>
    <dgm:cxn modelId="{2111E635-4E17-483D-B892-15EFC798287A}" type="presOf" srcId="{89400D56-CBB1-4447-B4B6-CC9BC6FB79CD}" destId="{D48D9B39-0D29-419C-941A-57A8E848EE62}" srcOrd="0" destOrd="1" presId="urn:microsoft.com/office/officeart/2005/8/layout/hList1"/>
    <dgm:cxn modelId="{ABF26036-5BE6-48FF-AA4C-D96F454F6AD7}" srcId="{5BD19FD2-0453-4619-BAE1-A577E3B9BF8E}" destId="{B18063C4-F750-4887-8C24-0BA0836E43F5}" srcOrd="3" destOrd="0" parTransId="{FC3B8779-C3EE-4738-9949-FC5C91130374}" sibTransId="{1225D2AB-3B35-4793-AA78-EE89FF5688E6}"/>
    <dgm:cxn modelId="{3BC9CE5F-04BA-4E59-AC3A-C634B3C98634}" srcId="{F5DE7436-CA03-48AA-B123-0385746F98DD}" destId="{73078D7F-CABD-415A-8EAB-98007BBDB0A8}" srcOrd="2" destOrd="0" parTransId="{C3ED1C3E-C23E-4F01-96BB-DD1F32246EB8}" sibTransId="{D42561F5-94D4-4403-B55F-CFCD5F06FE73}"/>
    <dgm:cxn modelId="{8A99B149-78A8-4CEC-8AF0-31D1013C4BE8}" srcId="{EBD9B72C-6030-4E0A-AB7D-6075DCA44EE6}" destId="{2C25C378-E6F8-4952-89C3-9FF6A53827D8}" srcOrd="2" destOrd="0" parTransId="{9BAF8A5E-20AA-4877-A416-D8AD104503A1}" sibTransId="{22F7A7E6-CCBF-4B7F-95B3-FC6EFA7C12A3}"/>
    <dgm:cxn modelId="{DBD7224F-59DC-4CC4-B797-C195039429C6}" type="presOf" srcId="{91CE0280-E554-40CE-AB6D-CAEA9C9CD80A}" destId="{6EB3E2B1-2C5B-4AA9-82BA-8FC106031871}" srcOrd="0" destOrd="0" presId="urn:microsoft.com/office/officeart/2005/8/layout/hList1"/>
    <dgm:cxn modelId="{FFEDA16F-856D-4AC3-A7C9-E14EA64AAFB6}" srcId="{EBD9B72C-6030-4E0A-AB7D-6075DCA44EE6}" destId="{5BD19FD2-0453-4619-BAE1-A577E3B9BF8E}" srcOrd="0" destOrd="0" parTransId="{F893B191-360F-45E8-B960-8A5A97AFEF17}" sibTransId="{B71B3E43-6153-49F2-BC56-5C3A625A2495}"/>
    <dgm:cxn modelId="{BA6EBB51-63E3-4DB0-BDDA-59BC86344D04}" type="presOf" srcId="{D93B2859-3A74-4FE1-8B9E-17A6390205D0}" destId="{883544E6-18FF-4966-8A80-BA0ED5FAD1F4}" srcOrd="0" destOrd="1" presId="urn:microsoft.com/office/officeart/2005/8/layout/hList1"/>
    <dgm:cxn modelId="{8A18BD55-9011-4EA9-AE21-69FBD71835C8}" type="presOf" srcId="{1D673BDD-381F-408B-84F0-4047BF50B949}" destId="{636B4C41-AE24-461F-920C-B0676186EC70}" srcOrd="0" destOrd="0" presId="urn:microsoft.com/office/officeart/2005/8/layout/hList1"/>
    <dgm:cxn modelId="{AFF1607C-6BD2-4576-AF60-ACA48395DC34}" type="presOf" srcId="{73A56354-71D6-4DF2-8BF4-D51E7AF079A3}" destId="{6EB3E2B1-2C5B-4AA9-82BA-8FC106031871}" srcOrd="0" destOrd="1" presId="urn:microsoft.com/office/officeart/2005/8/layout/hList1"/>
    <dgm:cxn modelId="{4AA97F7C-25FC-4BFD-80BF-1F2725CEF15F}" srcId="{7DD14499-D074-4824-A388-61220394666C}" destId="{8F24FAD7-3D47-490E-80D9-D1DCBADA8A5D}" srcOrd="0" destOrd="0" parTransId="{C3DDE4D8-3DB0-47FC-B704-5074827FCA6C}" sibTransId="{D7CC031A-E8E1-4A16-BDC4-70470DB0BEEA}"/>
    <dgm:cxn modelId="{36451183-7659-45AA-9388-F9A87458717B}" type="presOf" srcId="{872FF5E1-5A76-436B-8BD4-A1A7A41BC91E}" destId="{D48D9B39-0D29-419C-941A-57A8E848EE62}" srcOrd="0" destOrd="0" presId="urn:microsoft.com/office/officeart/2005/8/layout/hList1"/>
    <dgm:cxn modelId="{FCD5A187-07A9-4CF0-A5A5-5DA40156F861}" srcId="{2C25C378-E6F8-4952-89C3-9FF6A53827D8}" destId="{88D9BEC7-21E9-4FEA-9C4B-FBDB2B64C449}" srcOrd="1" destOrd="0" parTransId="{468FB806-3438-4A65-BCB7-C3FB354DF36E}" sibTransId="{282B56B8-D1E1-4A1B-90A2-19BCFB87DEF6}"/>
    <dgm:cxn modelId="{F47CFB9B-BF13-4A31-923C-8DE6C0283922}" type="presOf" srcId="{2C25C378-E6F8-4952-89C3-9FF6A53827D8}" destId="{AE557C2D-957C-46F4-BA70-D2A7AB9D57A1}" srcOrd="0" destOrd="0" presId="urn:microsoft.com/office/officeart/2005/8/layout/hList1"/>
    <dgm:cxn modelId="{3CB8C59C-2592-447D-87F5-FDA7FF688599}" srcId="{5BD19FD2-0453-4619-BAE1-A577E3B9BF8E}" destId="{91CE0280-E554-40CE-AB6D-CAEA9C9CD80A}" srcOrd="0" destOrd="0" parTransId="{9CA7CDA8-2500-4D40-885A-42E0E65096B8}" sibTransId="{7CA05E61-967F-40AE-AF2C-8ED78C11F9DF}"/>
    <dgm:cxn modelId="{5612369D-1650-4FDC-A35E-90C74A124FB0}" srcId="{2C25C378-E6F8-4952-89C3-9FF6A53827D8}" destId="{C6735A85-179A-4A82-9D98-908AF22F3F20}" srcOrd="2" destOrd="0" parTransId="{661686BA-346E-4503-A3CB-F5BD681AF212}" sibTransId="{24AD0512-3159-4A3A-8A59-1C977DE923DF}"/>
    <dgm:cxn modelId="{4A3BF39E-C8DA-4B60-B851-41A39BEC4EE0}" type="presOf" srcId="{B18063C4-F750-4887-8C24-0BA0836E43F5}" destId="{6EB3E2B1-2C5B-4AA9-82BA-8FC106031871}" srcOrd="0" destOrd="3" presId="urn:microsoft.com/office/officeart/2005/8/layout/hList1"/>
    <dgm:cxn modelId="{9721B4A0-F689-41AA-A85B-3C5E455AC881}" srcId="{F5DE7436-CA03-48AA-B123-0385746F98DD}" destId="{04755325-16B0-430E-A65E-A681556863BD}" srcOrd="3" destOrd="0" parTransId="{D65CD8A3-7097-41BE-8888-2F0BE428440F}" sibTransId="{063F10E5-BDBC-4642-A563-A0308DB6A0DA}"/>
    <dgm:cxn modelId="{E99F0BA9-7F1C-40EF-8E7F-ABEE2ED945E4}" srcId="{EBD9B72C-6030-4E0A-AB7D-6075DCA44EE6}" destId="{7DD14499-D074-4824-A388-61220394666C}" srcOrd="1" destOrd="0" parTransId="{0E15FF1C-D968-401C-A1E9-05D0895DBB7F}" sibTransId="{951FE19C-0998-4C78-8F11-32CD789EBE09}"/>
    <dgm:cxn modelId="{74EA39AA-F61D-465C-883E-8132994E9DEB}" type="presOf" srcId="{04755325-16B0-430E-A65E-A681556863BD}" destId="{D48D9B39-0D29-419C-941A-57A8E848EE62}" srcOrd="0" destOrd="3" presId="urn:microsoft.com/office/officeart/2005/8/layout/hList1"/>
    <dgm:cxn modelId="{6793FCAD-81A8-4406-B18D-F60254FE16D5}" srcId="{5BD19FD2-0453-4619-BAE1-A577E3B9BF8E}" destId="{73A56354-71D6-4DF2-8BF4-D51E7AF079A3}" srcOrd="1" destOrd="0" parTransId="{456593C9-7A40-48B7-B9F6-A7221AD3D049}" sibTransId="{984FD87D-B9EC-4F26-8A85-0C2EB30A0395}"/>
    <dgm:cxn modelId="{D4A33CB5-1CCF-4BF9-B318-2FD2867F029B}" type="presOf" srcId="{73078D7F-CABD-415A-8EAB-98007BBDB0A8}" destId="{D48D9B39-0D29-419C-941A-57A8E848EE62}" srcOrd="0" destOrd="2" presId="urn:microsoft.com/office/officeart/2005/8/layout/hList1"/>
    <dgm:cxn modelId="{03B4E4B6-DFEE-4EE7-9617-FE130D63F9AB}" type="presOf" srcId="{C6735A85-179A-4A82-9D98-908AF22F3F20}" destId="{636B4C41-AE24-461F-920C-B0676186EC70}" srcOrd="0" destOrd="2" presId="urn:microsoft.com/office/officeart/2005/8/layout/hList1"/>
    <dgm:cxn modelId="{640918C7-A76C-4F22-98BF-15F688ECD7C3}" type="presOf" srcId="{EBD9B72C-6030-4E0A-AB7D-6075DCA44EE6}" destId="{1E0768F3-0769-4AC5-9872-B62031848A98}" srcOrd="0" destOrd="0" presId="urn:microsoft.com/office/officeart/2005/8/layout/hList1"/>
    <dgm:cxn modelId="{60670DD1-3C4B-4823-B0AD-3D2946A71CF2}" srcId="{2C25C378-E6F8-4952-89C3-9FF6A53827D8}" destId="{1D673BDD-381F-408B-84F0-4047BF50B949}" srcOrd="0" destOrd="0" parTransId="{B4222CBF-76D9-40FA-A2AD-1D56254991DA}" sibTransId="{BE338CBD-8E86-4D4B-A7A1-59483F323011}"/>
    <dgm:cxn modelId="{C288A8D2-614A-48B1-AE68-9CFB3B859A06}" srcId="{7DD14499-D074-4824-A388-61220394666C}" destId="{BF9F0CA8-EC98-4733-9861-C6973AB65CBB}" srcOrd="2" destOrd="0" parTransId="{2B69159C-A614-46B6-9DE5-A68E2F103E39}" sibTransId="{D93868CC-2368-4BAA-B49A-4BADB659FC0E}"/>
    <dgm:cxn modelId="{861721DD-62C0-455A-A84D-81500409A1D8}" srcId="{F5DE7436-CA03-48AA-B123-0385746F98DD}" destId="{89400D56-CBB1-4447-B4B6-CC9BC6FB79CD}" srcOrd="1" destOrd="0" parTransId="{D6D793EA-E048-4EE2-A143-46F4FA1FA335}" sibTransId="{EC5978AF-1EBB-4772-A89A-BF2C1BB4E349}"/>
    <dgm:cxn modelId="{0EEAEADE-3CA5-4CD9-9542-4C5DC062C0F4}" type="presOf" srcId="{AFE29B5F-0753-4A26-A5B1-A10D640F2347}" destId="{6EB3E2B1-2C5B-4AA9-82BA-8FC106031871}" srcOrd="0" destOrd="2" presId="urn:microsoft.com/office/officeart/2005/8/layout/hList1"/>
    <dgm:cxn modelId="{252009E0-D15B-43A6-9402-5DF8F9096F62}" srcId="{EBD9B72C-6030-4E0A-AB7D-6075DCA44EE6}" destId="{F5DE7436-CA03-48AA-B123-0385746F98DD}" srcOrd="3" destOrd="0" parTransId="{521C85C8-F6C9-420F-AF31-CC4A09758A5A}" sibTransId="{142DF9A3-24B8-4420-B40C-91A2F28E794D}"/>
    <dgm:cxn modelId="{DB6588EC-349E-4A42-8E16-238C53C3A412}" type="presOf" srcId="{7DD14499-D074-4824-A388-61220394666C}" destId="{8EE72322-604E-4BF9-A929-2C340E76BEDF}" srcOrd="0" destOrd="0" presId="urn:microsoft.com/office/officeart/2005/8/layout/hList1"/>
    <dgm:cxn modelId="{CB6407EF-B3F8-4FB5-B138-58FAAE75C8A0}" srcId="{7DD14499-D074-4824-A388-61220394666C}" destId="{FDEEF582-CDA3-4C6A-ACBA-18AAD1D7FE26}" srcOrd="3" destOrd="0" parTransId="{C442F376-94D1-4BB8-9368-D1B812E45A24}" sibTransId="{B86AFE00-68E2-416E-A403-C8D4AD7974EE}"/>
    <dgm:cxn modelId="{883E1CFA-85EE-42CF-A910-F52AB7309442}" srcId="{5BD19FD2-0453-4619-BAE1-A577E3B9BF8E}" destId="{AFE29B5F-0753-4A26-A5B1-A10D640F2347}" srcOrd="2" destOrd="0" parTransId="{8EA80B5C-AAA4-4A7C-B231-9D2D677D5655}" sibTransId="{08BB0A51-54CC-4AAB-83BA-8FD56E67F093}"/>
    <dgm:cxn modelId="{19455AFF-3F74-4E4F-9E53-E2E570390A4A}" type="presOf" srcId="{8F24FAD7-3D47-490E-80D9-D1DCBADA8A5D}" destId="{883544E6-18FF-4966-8A80-BA0ED5FAD1F4}" srcOrd="0" destOrd="0" presId="urn:microsoft.com/office/officeart/2005/8/layout/hList1"/>
    <dgm:cxn modelId="{B5991C90-18AA-4AB5-B42A-56EBE5E2AFC9}" type="presParOf" srcId="{1E0768F3-0769-4AC5-9872-B62031848A98}" destId="{EA25D548-96EA-4936-BDFE-938C51394392}" srcOrd="0" destOrd="0" presId="urn:microsoft.com/office/officeart/2005/8/layout/hList1"/>
    <dgm:cxn modelId="{3F67D562-6274-49AF-955B-FB1CA9EEBEFA}" type="presParOf" srcId="{EA25D548-96EA-4936-BDFE-938C51394392}" destId="{40ED0951-6E58-4A6B-B698-C4FDAFEE41BA}" srcOrd="0" destOrd="0" presId="urn:microsoft.com/office/officeart/2005/8/layout/hList1"/>
    <dgm:cxn modelId="{53B9515B-FF20-4807-9ABD-FB617DDB737D}" type="presParOf" srcId="{EA25D548-96EA-4936-BDFE-938C51394392}" destId="{6EB3E2B1-2C5B-4AA9-82BA-8FC106031871}" srcOrd="1" destOrd="0" presId="urn:microsoft.com/office/officeart/2005/8/layout/hList1"/>
    <dgm:cxn modelId="{95FF2257-8F1B-4B9F-9801-2667FA0967CD}" type="presParOf" srcId="{1E0768F3-0769-4AC5-9872-B62031848A98}" destId="{7C69F967-5E33-4674-A3D5-480A4987E063}" srcOrd="1" destOrd="0" presId="urn:microsoft.com/office/officeart/2005/8/layout/hList1"/>
    <dgm:cxn modelId="{0FAA8660-E3E8-4BD1-9198-186CD278D227}" type="presParOf" srcId="{1E0768F3-0769-4AC5-9872-B62031848A98}" destId="{BFAA1126-3249-4B8E-B0F5-5A22C2DFEB5C}" srcOrd="2" destOrd="0" presId="urn:microsoft.com/office/officeart/2005/8/layout/hList1"/>
    <dgm:cxn modelId="{5BC028EC-3DFB-426E-8868-61ED93952B7C}" type="presParOf" srcId="{BFAA1126-3249-4B8E-B0F5-5A22C2DFEB5C}" destId="{8EE72322-604E-4BF9-A929-2C340E76BEDF}" srcOrd="0" destOrd="0" presId="urn:microsoft.com/office/officeart/2005/8/layout/hList1"/>
    <dgm:cxn modelId="{E5C94722-9E50-42D4-BDD3-0378105846AE}" type="presParOf" srcId="{BFAA1126-3249-4B8E-B0F5-5A22C2DFEB5C}" destId="{883544E6-18FF-4966-8A80-BA0ED5FAD1F4}" srcOrd="1" destOrd="0" presId="urn:microsoft.com/office/officeart/2005/8/layout/hList1"/>
    <dgm:cxn modelId="{5939DC6E-09BA-4C26-8E93-BE29E3D73AEF}" type="presParOf" srcId="{1E0768F3-0769-4AC5-9872-B62031848A98}" destId="{D92F5CE2-677A-4785-A4CD-8B5458FEF7C6}" srcOrd="3" destOrd="0" presId="urn:microsoft.com/office/officeart/2005/8/layout/hList1"/>
    <dgm:cxn modelId="{9D2B55BF-4C42-410C-997F-7550176F1C8F}" type="presParOf" srcId="{1E0768F3-0769-4AC5-9872-B62031848A98}" destId="{FC31AFA0-6BC2-4171-A276-13F4CED540B8}" srcOrd="4" destOrd="0" presId="urn:microsoft.com/office/officeart/2005/8/layout/hList1"/>
    <dgm:cxn modelId="{CCBA7580-212E-4E0D-AFA4-CAECA748DEC5}" type="presParOf" srcId="{FC31AFA0-6BC2-4171-A276-13F4CED540B8}" destId="{AE557C2D-957C-46F4-BA70-D2A7AB9D57A1}" srcOrd="0" destOrd="0" presId="urn:microsoft.com/office/officeart/2005/8/layout/hList1"/>
    <dgm:cxn modelId="{75161C3A-55D5-413E-9D6B-180BE39DEF67}" type="presParOf" srcId="{FC31AFA0-6BC2-4171-A276-13F4CED540B8}" destId="{636B4C41-AE24-461F-920C-B0676186EC70}" srcOrd="1" destOrd="0" presId="urn:microsoft.com/office/officeart/2005/8/layout/hList1"/>
    <dgm:cxn modelId="{D6CBD4FD-8464-4CDC-A8FA-B9EE7168AD3F}" type="presParOf" srcId="{1E0768F3-0769-4AC5-9872-B62031848A98}" destId="{634E407B-29B6-4DD9-BF1E-DD6D03CE90AB}" srcOrd="5" destOrd="0" presId="urn:microsoft.com/office/officeart/2005/8/layout/hList1"/>
    <dgm:cxn modelId="{4142497E-0EDD-4542-B680-20608961D9CA}" type="presParOf" srcId="{1E0768F3-0769-4AC5-9872-B62031848A98}" destId="{3908E821-463F-4CCC-A540-6E0CF7C378D6}" srcOrd="6" destOrd="0" presId="urn:microsoft.com/office/officeart/2005/8/layout/hList1"/>
    <dgm:cxn modelId="{B329035A-BC7C-4F4A-92F8-AFF0C19B5023}" type="presParOf" srcId="{3908E821-463F-4CCC-A540-6E0CF7C378D6}" destId="{0A8A5BB5-D4A2-4A3C-B075-E1DFA2264918}" srcOrd="0" destOrd="0" presId="urn:microsoft.com/office/officeart/2005/8/layout/hList1"/>
    <dgm:cxn modelId="{07E238CC-716C-4114-BD12-E9C06F5B8B1B}" type="presParOf" srcId="{3908E821-463F-4CCC-A540-6E0CF7C378D6}" destId="{D48D9B39-0D29-419C-941A-57A8E848EE6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D0951-6E58-4A6B-B698-C4FDAFEE41BA}">
      <dsp:nvSpPr>
        <dsp:cNvPr id="0" name=""/>
        <dsp:cNvSpPr/>
      </dsp:nvSpPr>
      <dsp:spPr>
        <a:xfrm>
          <a:off x="8246" y="-82256"/>
          <a:ext cx="2488913" cy="400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t>Households</a:t>
          </a:r>
        </a:p>
      </dsp:txBody>
      <dsp:txXfrm>
        <a:off x="8246" y="-82256"/>
        <a:ext cx="2488913" cy="400853"/>
      </dsp:txXfrm>
    </dsp:sp>
    <dsp:sp modelId="{6EB3E2B1-2C5B-4AA9-82BA-8FC106031871}">
      <dsp:nvSpPr>
        <dsp:cNvPr id="0" name=""/>
        <dsp:cNvSpPr/>
      </dsp:nvSpPr>
      <dsp:spPr>
        <a:xfrm>
          <a:off x="8246" y="318596"/>
          <a:ext cx="2488913" cy="21410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914400">
            <a:lnSpc>
              <a:spcPct val="90000"/>
            </a:lnSpc>
            <a:spcBef>
              <a:spcPct val="0"/>
            </a:spcBef>
            <a:spcAft>
              <a:spcPct val="15000"/>
            </a:spcAft>
            <a:buChar char="•"/>
          </a:pPr>
          <a:r>
            <a:rPr lang="en-US" sz="1800" kern="1200" dirty="0"/>
            <a:t>Income</a:t>
          </a:r>
        </a:p>
        <a:p>
          <a:pPr marL="171450" lvl="1" indent="-171450" algn="l" defTabSz="914400">
            <a:lnSpc>
              <a:spcPct val="90000"/>
            </a:lnSpc>
            <a:spcBef>
              <a:spcPct val="0"/>
            </a:spcBef>
            <a:spcAft>
              <a:spcPct val="15000"/>
            </a:spcAft>
            <a:buChar char="•"/>
          </a:pPr>
          <a:r>
            <a:rPr lang="en-US" sz="1800" kern="1200" dirty="0"/>
            <a:t>Food security</a:t>
          </a:r>
        </a:p>
        <a:p>
          <a:pPr marL="171450" lvl="1" indent="-171450" algn="l" defTabSz="914400">
            <a:lnSpc>
              <a:spcPct val="90000"/>
            </a:lnSpc>
            <a:spcBef>
              <a:spcPct val="0"/>
            </a:spcBef>
            <a:spcAft>
              <a:spcPct val="15000"/>
            </a:spcAft>
            <a:buChar char="•"/>
          </a:pPr>
          <a:r>
            <a:rPr lang="en-US" sz="1800" kern="1200" dirty="0"/>
            <a:t>Diet and nutrition knowledge</a:t>
          </a:r>
        </a:p>
        <a:p>
          <a:pPr marL="171450" lvl="1" indent="-171450" algn="l" defTabSz="914400">
            <a:lnSpc>
              <a:spcPct val="90000"/>
            </a:lnSpc>
            <a:spcBef>
              <a:spcPct val="0"/>
            </a:spcBef>
            <a:spcAft>
              <a:spcPct val="15000"/>
            </a:spcAft>
            <a:buChar char="•"/>
          </a:pPr>
          <a:r>
            <a:rPr lang="en-US" sz="1800" kern="1200" dirty="0"/>
            <a:t>Food assistance program participation</a:t>
          </a:r>
        </a:p>
      </dsp:txBody>
      <dsp:txXfrm>
        <a:off x="8246" y="318596"/>
        <a:ext cx="2488913" cy="2141099"/>
      </dsp:txXfrm>
    </dsp:sp>
    <dsp:sp modelId="{8EE72322-604E-4BF9-A929-2C340E76BEDF}">
      <dsp:nvSpPr>
        <dsp:cNvPr id="0" name=""/>
        <dsp:cNvSpPr/>
      </dsp:nvSpPr>
      <dsp:spPr>
        <a:xfrm>
          <a:off x="2786723" y="-82256"/>
          <a:ext cx="2488913" cy="400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t>Individuals</a:t>
          </a:r>
          <a:endParaRPr lang="en-US" sz="1500" kern="1200" dirty="0"/>
        </a:p>
      </dsp:txBody>
      <dsp:txXfrm>
        <a:off x="2786723" y="-82256"/>
        <a:ext cx="2488913" cy="400853"/>
      </dsp:txXfrm>
    </dsp:sp>
    <dsp:sp modelId="{883544E6-18FF-4966-8A80-BA0ED5FAD1F4}">
      <dsp:nvSpPr>
        <dsp:cNvPr id="0" name=""/>
        <dsp:cNvSpPr/>
      </dsp:nvSpPr>
      <dsp:spPr>
        <a:xfrm>
          <a:off x="2786723" y="318596"/>
          <a:ext cx="2488913" cy="21410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Demographics</a:t>
          </a:r>
        </a:p>
        <a:p>
          <a:pPr marL="171450" lvl="1" indent="-171450" algn="l" defTabSz="800100">
            <a:lnSpc>
              <a:spcPct val="90000"/>
            </a:lnSpc>
            <a:spcBef>
              <a:spcPct val="0"/>
            </a:spcBef>
            <a:spcAft>
              <a:spcPct val="15000"/>
            </a:spcAft>
            <a:buChar char="•"/>
          </a:pPr>
          <a:r>
            <a:rPr lang="en-US" sz="1800" kern="1200" dirty="0"/>
            <a:t>Eating occasions</a:t>
          </a:r>
        </a:p>
        <a:p>
          <a:pPr marL="171450" lvl="1" indent="-171450" algn="l" defTabSz="800100">
            <a:lnSpc>
              <a:spcPct val="90000"/>
            </a:lnSpc>
            <a:spcBef>
              <a:spcPct val="0"/>
            </a:spcBef>
            <a:spcAft>
              <a:spcPct val="15000"/>
            </a:spcAft>
            <a:buChar char="•"/>
          </a:pPr>
          <a:r>
            <a:rPr lang="en-US" sz="1800" kern="1200" dirty="0"/>
            <a:t>School attendance</a:t>
          </a:r>
        </a:p>
        <a:p>
          <a:pPr marL="171450" lvl="1" indent="-171450" algn="l" defTabSz="800100">
            <a:lnSpc>
              <a:spcPct val="90000"/>
            </a:lnSpc>
            <a:spcBef>
              <a:spcPct val="0"/>
            </a:spcBef>
            <a:spcAft>
              <a:spcPct val="15000"/>
            </a:spcAft>
            <a:buChar char="•"/>
          </a:pPr>
          <a:r>
            <a:rPr lang="en-US" sz="1800" kern="1200" dirty="0"/>
            <a:t>Dietary restrictions</a:t>
          </a:r>
          <a:endParaRPr lang="en-US" sz="1600" kern="1200" dirty="0"/>
        </a:p>
      </dsp:txBody>
      <dsp:txXfrm>
        <a:off x="2786723" y="318596"/>
        <a:ext cx="2488913" cy="2141099"/>
      </dsp:txXfrm>
    </dsp:sp>
    <dsp:sp modelId="{AE557C2D-957C-46F4-BA70-D2A7AB9D57A1}">
      <dsp:nvSpPr>
        <dsp:cNvPr id="0" name=""/>
        <dsp:cNvSpPr/>
      </dsp:nvSpPr>
      <dsp:spPr>
        <a:xfrm>
          <a:off x="5565201" y="-82256"/>
          <a:ext cx="2488913" cy="400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t>Events</a:t>
          </a:r>
          <a:endParaRPr lang="en-US" sz="1500" kern="1200" dirty="0"/>
        </a:p>
      </dsp:txBody>
      <dsp:txXfrm>
        <a:off x="5565201" y="-82256"/>
        <a:ext cx="2488913" cy="400853"/>
      </dsp:txXfrm>
    </dsp:sp>
    <dsp:sp modelId="{636B4C41-AE24-461F-920C-B0676186EC70}">
      <dsp:nvSpPr>
        <dsp:cNvPr id="0" name=""/>
        <dsp:cNvSpPr/>
      </dsp:nvSpPr>
      <dsp:spPr>
        <a:xfrm>
          <a:off x="5565201" y="318596"/>
          <a:ext cx="2488913" cy="21410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Place</a:t>
          </a:r>
        </a:p>
        <a:p>
          <a:pPr marL="171450" lvl="1" indent="-171450" algn="l" defTabSz="800100">
            <a:lnSpc>
              <a:spcPct val="90000"/>
            </a:lnSpc>
            <a:spcBef>
              <a:spcPct val="0"/>
            </a:spcBef>
            <a:spcAft>
              <a:spcPct val="15000"/>
            </a:spcAft>
            <a:buChar char="•"/>
          </a:pPr>
          <a:r>
            <a:rPr lang="en-US" sz="1800" kern="1200" dirty="0"/>
            <a:t>Total paid</a:t>
          </a:r>
        </a:p>
        <a:p>
          <a:pPr marL="171450" lvl="1" indent="-171450" algn="l" defTabSz="800100">
            <a:lnSpc>
              <a:spcPct val="90000"/>
            </a:lnSpc>
            <a:spcBef>
              <a:spcPct val="0"/>
            </a:spcBef>
            <a:spcAft>
              <a:spcPct val="15000"/>
            </a:spcAft>
            <a:buChar char="•"/>
          </a:pPr>
          <a:r>
            <a:rPr lang="en-US" sz="1800" kern="1200" dirty="0"/>
            <a:t>Payment type</a:t>
          </a:r>
          <a:endParaRPr lang="en-US" sz="1600" kern="1200" dirty="0"/>
        </a:p>
      </dsp:txBody>
      <dsp:txXfrm>
        <a:off x="5565201" y="318596"/>
        <a:ext cx="2488913" cy="2141099"/>
      </dsp:txXfrm>
    </dsp:sp>
    <dsp:sp modelId="{0A8A5BB5-D4A2-4A3C-B075-E1DFA2264918}">
      <dsp:nvSpPr>
        <dsp:cNvPr id="0" name=""/>
        <dsp:cNvSpPr/>
      </dsp:nvSpPr>
      <dsp:spPr>
        <a:xfrm>
          <a:off x="8343678" y="-82256"/>
          <a:ext cx="2488913" cy="4008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t>Items</a:t>
          </a:r>
          <a:endParaRPr lang="en-US" sz="1600" b="1" kern="1200" dirty="0"/>
        </a:p>
      </dsp:txBody>
      <dsp:txXfrm>
        <a:off x="8343678" y="-82256"/>
        <a:ext cx="2488913" cy="400853"/>
      </dsp:txXfrm>
    </dsp:sp>
    <dsp:sp modelId="{D48D9B39-0D29-419C-941A-57A8E848EE62}">
      <dsp:nvSpPr>
        <dsp:cNvPr id="0" name=""/>
        <dsp:cNvSpPr/>
      </dsp:nvSpPr>
      <dsp:spPr>
        <a:xfrm>
          <a:off x="8335190" y="318596"/>
          <a:ext cx="2488913" cy="21410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Descriptions</a:t>
          </a:r>
        </a:p>
        <a:p>
          <a:pPr marL="171450" lvl="1" indent="-171450" algn="l" defTabSz="800100">
            <a:lnSpc>
              <a:spcPct val="90000"/>
            </a:lnSpc>
            <a:spcBef>
              <a:spcPct val="0"/>
            </a:spcBef>
            <a:spcAft>
              <a:spcPct val="15000"/>
            </a:spcAft>
            <a:buChar char="•"/>
          </a:pPr>
          <a:r>
            <a:rPr lang="en-US" sz="1800" kern="1200" dirty="0"/>
            <a:t>Quantities</a:t>
          </a:r>
        </a:p>
        <a:p>
          <a:pPr marL="171450" lvl="1" indent="-171450" algn="l" defTabSz="800100">
            <a:lnSpc>
              <a:spcPct val="90000"/>
            </a:lnSpc>
            <a:spcBef>
              <a:spcPct val="0"/>
            </a:spcBef>
            <a:spcAft>
              <a:spcPct val="15000"/>
            </a:spcAft>
            <a:buChar char="•"/>
          </a:pPr>
          <a:r>
            <a:rPr lang="en-US" sz="1800" kern="1200" dirty="0"/>
            <a:t>Expenditures</a:t>
          </a:r>
        </a:p>
        <a:p>
          <a:pPr marL="171450" lvl="1" indent="-171450" algn="l" defTabSz="800100">
            <a:lnSpc>
              <a:spcPct val="90000"/>
            </a:lnSpc>
            <a:spcBef>
              <a:spcPct val="0"/>
            </a:spcBef>
            <a:spcAft>
              <a:spcPct val="15000"/>
            </a:spcAft>
            <a:buChar char="•"/>
          </a:pPr>
          <a:r>
            <a:rPr lang="en-US" sz="1800" kern="1200" dirty="0"/>
            <a:t>Prices</a:t>
          </a:r>
          <a:endParaRPr lang="en-US" sz="1600" kern="1200" dirty="0"/>
        </a:p>
      </dsp:txBody>
      <dsp:txXfrm>
        <a:off x="8335190" y="318596"/>
        <a:ext cx="2488913" cy="21410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251B4-2621-4412-B5EE-60388E2F682A}"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15BAB-8222-4299-8FDC-DB34093071EF}" type="slidenum">
              <a:rPr lang="en-US" smtClean="0"/>
              <a:t>‹#›</a:t>
            </a:fld>
            <a:endParaRPr lang="en-US"/>
          </a:p>
        </p:txBody>
      </p:sp>
    </p:spTree>
    <p:extLst>
      <p:ext uri="{BB962C8B-B14F-4D97-AF65-F5344CB8AC3E}">
        <p14:creationId xmlns:p14="http://schemas.microsoft.com/office/powerpoint/2010/main" val="36415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5963" y="1162050"/>
            <a:ext cx="5578475" cy="3138488"/>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62FD9E-0548-417A-B2C8-9EC4D87D51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097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FE39C-47F3-4959-8648-37B151D11CBC}" type="slidenum">
              <a:rPr lang="en-US" smtClean="0"/>
              <a:t>6</a:t>
            </a:fld>
            <a:endParaRPr lang="en-US"/>
          </a:p>
        </p:txBody>
      </p:sp>
    </p:spTree>
    <p:extLst>
      <p:ext uri="{BB962C8B-B14F-4D97-AF65-F5344CB8AC3E}">
        <p14:creationId xmlns:p14="http://schemas.microsoft.com/office/powerpoint/2010/main" val="371554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0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77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631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955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43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ue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0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7355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10972800" cy="28956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07109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5943878"/>
            <a:ext cx="12192000" cy="914123"/>
          </a:xfrm>
          <a:prstGeom prst="rect">
            <a:avLst/>
          </a:prstGeom>
        </p:spPr>
      </p:pic>
      <p:sp>
        <p:nvSpPr>
          <p:cNvPr id="5" name="Title Placeholder 4"/>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txBox="1">
            <a:spLocks/>
          </p:cNvSpPr>
          <p:nvPr userDrawn="1"/>
        </p:nvSpPr>
        <p:spPr>
          <a:xfrm>
            <a:off x="11074400" y="6549155"/>
            <a:ext cx="1016000" cy="30749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0BA3FA7-BEB2-4323-A93B-546EB2C33319}" type="slidenum">
              <a:rPr lang="en-US" sz="1200" smtClean="0">
                <a:solidFill>
                  <a:schemeClr val="bg1"/>
                </a:solidFill>
              </a:rPr>
              <a:pPr algn="ctr"/>
              <a:t>‹#›</a:t>
            </a:fld>
            <a:endParaRPr lang="en-US" sz="1200" dirty="0">
              <a:solidFill>
                <a:schemeClr val="bg1"/>
              </a:solidFill>
            </a:endParaRPr>
          </a:p>
        </p:txBody>
      </p:sp>
    </p:spTree>
    <p:extLst>
      <p:ext uri="{BB962C8B-B14F-4D97-AF65-F5344CB8AC3E}">
        <p14:creationId xmlns:p14="http://schemas.microsoft.com/office/powerpoint/2010/main" val="206855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9" y="0"/>
            <a:ext cx="12192000" cy="1180050"/>
          </a:xfrm>
          <a:prstGeom prst="rect">
            <a:avLst/>
          </a:prstGeom>
        </p:spPr>
      </p:pic>
      <p:pic>
        <p:nvPicPr>
          <p:cNvPr id="3" name="Picture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5932798"/>
            <a:ext cx="12192000" cy="925203"/>
          </a:xfrm>
          <a:prstGeom prst="rect">
            <a:avLst/>
          </a:prstGeom>
        </p:spPr>
      </p:pic>
    </p:spTree>
    <p:extLst>
      <p:ext uri="{BB962C8B-B14F-4D97-AF65-F5344CB8AC3E}">
        <p14:creationId xmlns:p14="http://schemas.microsoft.com/office/powerpoint/2010/main" val="379207562"/>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C7A6-FCCE-4C68-8663-3EA0E7DFB9BA}"/>
              </a:ext>
            </a:extLst>
          </p:cNvPr>
          <p:cNvSpPr>
            <a:spLocks noGrp="1"/>
          </p:cNvSpPr>
          <p:nvPr>
            <p:ph type="title"/>
          </p:nvPr>
        </p:nvSpPr>
        <p:spPr>
          <a:xfrm>
            <a:off x="560773" y="1348666"/>
            <a:ext cx="11070454" cy="3657600"/>
          </a:xfrm>
        </p:spPr>
        <p:txBody>
          <a:bodyPr/>
          <a:lstStyle/>
          <a:p>
            <a:r>
              <a:rPr lang="en-US" sz="3200" b="1" dirty="0">
                <a:effectLst>
                  <a:outerShdw blurRad="38100" dist="38100" dir="2700000" algn="tl">
                    <a:srgbClr val="000000">
                      <a:alpha val="43137"/>
                    </a:srgbClr>
                  </a:outerShdw>
                </a:effectLst>
              </a:rPr>
              <a:t>Subsampling to Reduce Nonresponse Bias in the National Food Acquisition and Purchase Survey (FoodAPS)</a:t>
            </a:r>
            <a:br>
              <a:rPr lang="en-US" sz="3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 </a:t>
            </a:r>
            <a:br>
              <a:rPr lang="en-US" sz="2400" b="1" dirty="0">
                <a:solidFill>
                  <a:prstClr val="black"/>
                </a:solidFill>
              </a:rPr>
            </a:br>
            <a:r>
              <a:rPr lang="en-US" sz="2400" b="1" dirty="0">
                <a:solidFill>
                  <a:prstClr val="black"/>
                </a:solidFill>
              </a:rPr>
              <a:t>Jeffrey M. Gonzalez</a:t>
            </a:r>
            <a:br>
              <a:rPr lang="en-US" sz="2400" b="1" dirty="0">
                <a:solidFill>
                  <a:prstClr val="black"/>
                </a:solidFill>
              </a:rPr>
            </a:br>
            <a:r>
              <a:rPr lang="en-US" sz="1600" dirty="0">
                <a:solidFill>
                  <a:prstClr val="black"/>
                </a:solidFill>
              </a:rPr>
              <a:t>Economic Research Service</a:t>
            </a:r>
            <a:br>
              <a:rPr lang="en-US" sz="1600" dirty="0">
                <a:solidFill>
                  <a:prstClr val="black"/>
                </a:solidFill>
              </a:rPr>
            </a:br>
            <a:br>
              <a:rPr lang="en-US" sz="1600" dirty="0">
                <a:solidFill>
                  <a:prstClr val="black"/>
                </a:solidFill>
              </a:rPr>
            </a:br>
            <a:r>
              <a:rPr lang="en-US" sz="2000" b="1" dirty="0">
                <a:solidFill>
                  <a:prstClr val="black"/>
                </a:solidFill>
              </a:rPr>
              <a:t>Darcy Miller and Joseph Rodhouse</a:t>
            </a:r>
            <a:br>
              <a:rPr lang="en-US" sz="2000" b="1" dirty="0">
                <a:solidFill>
                  <a:prstClr val="black"/>
                </a:solidFill>
              </a:rPr>
            </a:br>
            <a:r>
              <a:rPr lang="en-US" sz="1600" dirty="0">
                <a:solidFill>
                  <a:prstClr val="black"/>
                </a:solidFill>
              </a:rPr>
              <a:t>National Agricultural Statistics Service</a:t>
            </a:r>
            <a:br>
              <a:rPr lang="en-US" sz="2000" b="1" dirty="0">
                <a:solidFill>
                  <a:prstClr val="black"/>
                </a:solidFill>
              </a:rPr>
            </a:br>
            <a:r>
              <a:rPr lang="en-US" sz="1600" b="1" dirty="0">
                <a:solidFill>
                  <a:prstClr val="black"/>
                </a:solidFill>
              </a:rPr>
              <a:t> </a:t>
            </a:r>
            <a:br>
              <a:rPr lang="en-US" sz="2800" b="1" dirty="0">
                <a:solidFill>
                  <a:prstClr val="black"/>
                </a:solidFill>
              </a:rPr>
            </a:br>
            <a:r>
              <a:rPr lang="en-US" sz="2400" b="1" dirty="0">
                <a:solidFill>
                  <a:prstClr val="black"/>
                </a:solidFill>
              </a:rPr>
              <a:t>2021 Federal Committee on Statistical Methodology Research and Policy Conference</a:t>
            </a:r>
            <a:br>
              <a:rPr lang="en-US" sz="2400" b="1" dirty="0">
                <a:solidFill>
                  <a:prstClr val="black"/>
                </a:solidFill>
              </a:rPr>
            </a:br>
            <a:r>
              <a:rPr lang="en-US" sz="400" b="1" dirty="0">
                <a:solidFill>
                  <a:prstClr val="black"/>
                </a:solidFill>
              </a:rPr>
              <a:t> </a:t>
            </a:r>
            <a:br>
              <a:rPr lang="en-US" sz="2400" b="1" dirty="0">
                <a:solidFill>
                  <a:prstClr val="black"/>
                </a:solidFill>
              </a:rPr>
            </a:br>
            <a:r>
              <a:rPr lang="en-US" sz="1800" dirty="0">
                <a:solidFill>
                  <a:prstClr val="black"/>
                </a:solidFill>
              </a:rPr>
              <a:t>Session G-4. Data Quality-Nonresponse Bias </a:t>
            </a:r>
            <a:br>
              <a:rPr lang="en-US" sz="1800" dirty="0">
                <a:solidFill>
                  <a:prstClr val="black"/>
                </a:solidFill>
              </a:rPr>
            </a:br>
            <a:r>
              <a:rPr lang="en-US" sz="400" dirty="0">
                <a:solidFill>
                  <a:prstClr val="black"/>
                </a:solidFill>
              </a:rPr>
              <a:t> </a:t>
            </a:r>
            <a:br>
              <a:rPr lang="en-US" sz="2400" b="1" dirty="0">
                <a:solidFill>
                  <a:prstClr val="black"/>
                </a:solidFill>
              </a:rPr>
            </a:br>
            <a:r>
              <a:rPr lang="en-US" sz="1600" dirty="0">
                <a:solidFill>
                  <a:prstClr val="black"/>
                </a:solidFill>
              </a:rPr>
              <a:t>Wednesday, November 3, 2021</a:t>
            </a:r>
            <a:endParaRPr lang="en-US" dirty="0"/>
          </a:p>
        </p:txBody>
      </p:sp>
      <p:sp>
        <p:nvSpPr>
          <p:cNvPr id="3" name="TextBox 2">
            <a:extLst>
              <a:ext uri="{FF2B5EF4-FFF2-40B4-BE49-F238E27FC236}">
                <a16:creationId xmlns:a16="http://schemas.microsoft.com/office/drawing/2014/main" id="{AE04579B-669C-4276-AAE4-FD52CE4B0E1C}"/>
              </a:ext>
            </a:extLst>
          </p:cNvPr>
          <p:cNvSpPr txBox="1"/>
          <p:nvPr/>
        </p:nvSpPr>
        <p:spPr>
          <a:xfrm>
            <a:off x="892575" y="5509334"/>
            <a:ext cx="10406849" cy="461665"/>
          </a:xfrm>
          <a:prstGeom prst="rect">
            <a:avLst/>
          </a:prstGeom>
          <a:noFill/>
        </p:spPr>
        <p:txBody>
          <a:bodyPr wrap="square" rtlCol="0">
            <a:spAutoFit/>
          </a:bodyPr>
          <a:lstStyle/>
          <a:p>
            <a:r>
              <a:rPr lang="en-US" sz="1200" dirty="0"/>
              <a:t>Disclaimer: The findings and conclusions in this presentation are those of the authors and should not be construed to represent any official USDA or U.S. Government determination or policy.</a:t>
            </a:r>
          </a:p>
        </p:txBody>
      </p:sp>
    </p:spTree>
    <p:extLst>
      <p:ext uri="{BB962C8B-B14F-4D97-AF65-F5344CB8AC3E}">
        <p14:creationId xmlns:p14="http://schemas.microsoft.com/office/powerpoint/2010/main" val="138255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74E3E6-182A-4A01-9E03-CD8359169135}"/>
              </a:ext>
            </a:extLst>
          </p:cNvPr>
          <p:cNvSpPr>
            <a:spLocks noGrp="1"/>
          </p:cNvSpPr>
          <p:nvPr>
            <p:ph type="title"/>
          </p:nvPr>
        </p:nvSpPr>
        <p:spPr/>
        <p:txBody>
          <a:bodyPr>
            <a:normAutofit/>
          </a:bodyPr>
          <a:lstStyle/>
          <a:p>
            <a:pPr algn="l"/>
            <a:r>
              <a:rPr lang="en-US" sz="3200" b="1" dirty="0">
                <a:effectLst>
                  <a:outerShdw blurRad="38100" dist="38100" dir="2700000" algn="tl">
                    <a:srgbClr val="000000">
                      <a:alpha val="43137"/>
                    </a:srgbClr>
                  </a:outerShdw>
                </a:effectLst>
              </a:rPr>
              <a:t>Next steps and simulation setup</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9987E2B9-DCAB-436F-B8E5-1453192CD97F}"/>
              </a:ext>
            </a:extLst>
          </p:cNvPr>
          <p:cNvSpPr>
            <a:spLocks noGrp="1"/>
          </p:cNvSpPr>
          <p:nvPr>
            <p:ph idx="1"/>
          </p:nvPr>
        </p:nvSpPr>
        <p:spPr>
          <a:xfrm>
            <a:off x="609600" y="1114433"/>
            <a:ext cx="10972800" cy="5011732"/>
          </a:xfrm>
        </p:spPr>
        <p:txBody>
          <a:bodyPr>
            <a:normAutofit fontScale="92500" lnSpcReduction="10000"/>
          </a:bodyPr>
          <a:lstStyle/>
          <a:p>
            <a:pPr marL="0" indent="0">
              <a:buNone/>
            </a:pPr>
            <a:r>
              <a:rPr lang="en-US" dirty="0"/>
              <a:t>Three simulation conditions</a:t>
            </a:r>
          </a:p>
          <a:p>
            <a:pPr marL="514350" indent="-514350">
              <a:buAutoNum type="arabicPeriod"/>
            </a:pPr>
            <a:r>
              <a:rPr lang="en-US" dirty="0"/>
              <a:t>Completely random</a:t>
            </a:r>
          </a:p>
          <a:p>
            <a:pPr marL="514350" indent="-514350">
              <a:buAutoNum type="arabicPeriod"/>
            </a:pPr>
            <a:r>
              <a:rPr lang="en-US" dirty="0"/>
              <a:t>Conditional on respondent characteristics</a:t>
            </a:r>
          </a:p>
          <a:p>
            <a:pPr marL="514350" indent="-514350">
              <a:buAutoNum type="arabicPeriod"/>
            </a:pPr>
            <a:r>
              <a:rPr lang="en-US" dirty="0"/>
              <a:t>Conditional on observed response behaviors</a:t>
            </a:r>
          </a:p>
          <a:p>
            <a:pPr marL="0" indent="0">
              <a:buNone/>
            </a:pPr>
            <a:endParaRPr lang="en-US" dirty="0"/>
          </a:p>
          <a:p>
            <a:pPr marL="0" indent="0">
              <a:buNone/>
            </a:pPr>
            <a:r>
              <a:rPr lang="en-US" dirty="0"/>
              <a:t>Layers of evaluation</a:t>
            </a:r>
          </a:p>
          <a:p>
            <a:pPr marL="514350" indent="-514350">
              <a:buAutoNum type="arabicPeriod"/>
            </a:pPr>
            <a:r>
              <a:rPr lang="en-US" dirty="0"/>
              <a:t>Potential for burden reduction</a:t>
            </a:r>
          </a:p>
          <a:p>
            <a:pPr marL="514350" indent="-514350">
              <a:buAutoNum type="arabicPeriod"/>
            </a:pPr>
            <a:r>
              <a:rPr lang="en-US" dirty="0"/>
              <a:t>Traditional survey sampling features, </a:t>
            </a:r>
            <a:r>
              <a:rPr lang="en-US" dirty="0" err="1"/>
              <a:t>e.g</a:t>
            </a:r>
            <a:r>
              <a:rPr lang="en-US" dirty="0"/>
              <a:t>, design effects and CVs on average aggregate weekly expenditures, number of events, items per event</a:t>
            </a:r>
          </a:p>
        </p:txBody>
      </p:sp>
      <p:cxnSp>
        <p:nvCxnSpPr>
          <p:cNvPr id="7" name="Straight Connector 6">
            <a:extLst>
              <a:ext uri="{FF2B5EF4-FFF2-40B4-BE49-F238E27FC236}">
                <a16:creationId xmlns:a16="http://schemas.microsoft.com/office/drawing/2014/main" id="{EEBE3FC3-8467-411F-A242-F478E0A335D4}"/>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56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49F979-BC1B-4C60-A39B-3DCD6F2120FF}"/>
              </a:ext>
            </a:extLst>
          </p:cNvPr>
          <p:cNvSpPr>
            <a:spLocks noGrp="1"/>
          </p:cNvSpPr>
          <p:nvPr>
            <p:ph type="title"/>
          </p:nvPr>
        </p:nvSpPr>
        <p:spPr/>
        <p:txBody>
          <a:bodyPr>
            <a:normAutofit fontScale="90000"/>
          </a:bodyPr>
          <a:lstStyle/>
          <a:p>
            <a:pPr algn="l"/>
            <a:r>
              <a:rPr lang="en-US" sz="4000" b="1" dirty="0">
                <a:effectLst>
                  <a:outerShdw blurRad="38100" dist="38100" dir="2700000" algn="tl">
                    <a:srgbClr val="000000">
                      <a:alpha val="43137"/>
                    </a:srgbClr>
                  </a:outerShdw>
                </a:effectLst>
              </a:rPr>
              <a:t>Foundation for FoodAPS-2</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D492DF55-0320-4B57-AEC6-7F5A5C7228A5}"/>
              </a:ext>
            </a:extLst>
          </p:cNvPr>
          <p:cNvSpPr>
            <a:spLocks noGrp="1"/>
          </p:cNvSpPr>
          <p:nvPr>
            <p:ph idx="1"/>
          </p:nvPr>
        </p:nvSpPr>
        <p:spPr>
          <a:xfrm>
            <a:off x="609600" y="1074209"/>
            <a:ext cx="10972800" cy="5051956"/>
          </a:xfrm>
        </p:spPr>
        <p:txBody>
          <a:bodyPr>
            <a:normAutofit fontScale="85000" lnSpcReduction="20000"/>
          </a:bodyPr>
          <a:lstStyle/>
          <a:p>
            <a:pPr marL="0" indent="0">
              <a:buNone/>
            </a:pPr>
            <a:r>
              <a:rPr lang="en-US" dirty="0"/>
              <a:t>Field Test to be conducted in 2022:</a:t>
            </a:r>
          </a:p>
          <a:p>
            <a:r>
              <a:rPr lang="en-US" dirty="0"/>
              <a:t>Serve as a </a:t>
            </a:r>
            <a:r>
              <a:rPr lang="en-US" b="1" dirty="0">
                <a:effectLst>
                  <a:outerShdw blurRad="38100" dist="38100" dir="2700000" algn="tl">
                    <a:srgbClr val="000000">
                      <a:alpha val="43137"/>
                    </a:srgbClr>
                  </a:outerShdw>
                </a:effectLst>
              </a:rPr>
              <a:t>dress rehearsal</a:t>
            </a:r>
            <a:r>
              <a:rPr lang="en-US" dirty="0"/>
              <a:t> for the full collection</a:t>
            </a:r>
          </a:p>
          <a:p>
            <a:r>
              <a:rPr lang="en-US" dirty="0"/>
              <a:t>Incentives experiment to evaluate the effect of </a:t>
            </a:r>
            <a:r>
              <a:rPr lang="en-US" b="1" dirty="0">
                <a:effectLst>
                  <a:outerShdw blurRad="38100" dist="38100" dir="2700000" algn="tl">
                    <a:srgbClr val="000000">
                      <a:alpha val="43137"/>
                    </a:srgbClr>
                  </a:outerShdw>
                </a:effectLst>
              </a:rPr>
              <a:t>doubling the daily incentive </a:t>
            </a:r>
            <a:r>
              <a:rPr lang="en-US" dirty="0"/>
              <a:t>for Food Log reporting at Day 4</a:t>
            </a:r>
          </a:p>
          <a:p>
            <a:r>
              <a:rPr lang="en-US" dirty="0"/>
              <a:t>Obtain data survey costs </a:t>
            </a:r>
          </a:p>
          <a:p>
            <a:r>
              <a:rPr lang="en-US" dirty="0"/>
              <a:t>Analyze and model </a:t>
            </a:r>
            <a:r>
              <a:rPr lang="en-US" b="1" dirty="0">
                <a:effectLst>
                  <a:outerShdw blurRad="38100" dist="38100" dir="2700000" algn="tl">
                    <a:srgbClr val="000000">
                      <a:alpha val="43137"/>
                    </a:srgbClr>
                  </a:outerShdw>
                </a:effectLst>
              </a:rPr>
              <a:t>paradata</a:t>
            </a:r>
            <a:r>
              <a:rPr lang="en-US" dirty="0"/>
              <a:t> to propose interventions for the full collection</a:t>
            </a:r>
          </a:p>
          <a:p>
            <a:pPr marL="0" indent="0">
              <a:buNone/>
            </a:pPr>
            <a:endParaRPr lang="en-US" dirty="0"/>
          </a:p>
          <a:p>
            <a:pPr marL="0" indent="0">
              <a:buNone/>
            </a:pPr>
            <a:r>
              <a:rPr lang="en-US" dirty="0"/>
              <a:t>Examples of planned paradata for collection:</a:t>
            </a:r>
          </a:p>
          <a:p>
            <a:pPr marL="914400" lvl="1" indent="-514350">
              <a:buFont typeface="+mj-lt"/>
              <a:buAutoNum type="arabicPeriod"/>
            </a:pPr>
            <a:r>
              <a:rPr lang="en-US" dirty="0"/>
              <a:t>Is </a:t>
            </a:r>
            <a:r>
              <a:rPr lang="en-US"/>
              <a:t>GPS enabled?</a:t>
            </a:r>
            <a:endParaRPr lang="en-US" dirty="0"/>
          </a:p>
          <a:p>
            <a:pPr marL="914400" lvl="1" indent="-514350">
              <a:buFont typeface="+mj-lt"/>
              <a:buAutoNum type="arabicPeriod"/>
            </a:pPr>
            <a:r>
              <a:rPr lang="en-US" dirty="0"/>
              <a:t>Taps at the “Help Button” </a:t>
            </a:r>
          </a:p>
          <a:p>
            <a:pPr marL="914400" lvl="1" indent="-514350">
              <a:buFont typeface="+mj-lt"/>
              <a:buAutoNum type="arabicPeriod"/>
            </a:pPr>
            <a:r>
              <a:rPr lang="en-US" dirty="0"/>
              <a:t>Receipt upload</a:t>
            </a:r>
          </a:p>
          <a:p>
            <a:pPr marL="914400" lvl="1" indent="-514350">
              <a:buFont typeface="+mj-lt"/>
              <a:buAutoNum type="arabicPeriod"/>
            </a:pPr>
            <a:r>
              <a:rPr lang="en-US" dirty="0"/>
              <a:t>Food item picture upload</a:t>
            </a:r>
          </a:p>
        </p:txBody>
      </p:sp>
      <p:cxnSp>
        <p:nvCxnSpPr>
          <p:cNvPr id="7" name="Straight Connector 6">
            <a:extLst>
              <a:ext uri="{FF2B5EF4-FFF2-40B4-BE49-F238E27FC236}">
                <a16:creationId xmlns:a16="http://schemas.microsoft.com/office/drawing/2014/main" id="{728260D7-8A33-42C0-A742-7C6D68ABE2CC}"/>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77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A7EC9A-0D1B-4D7B-9460-377E83D32B42}"/>
              </a:ext>
            </a:extLst>
          </p:cNvPr>
          <p:cNvSpPr>
            <a:spLocks noGrp="1"/>
          </p:cNvSpPr>
          <p:nvPr>
            <p:ph type="title"/>
          </p:nvPr>
        </p:nvSpPr>
        <p:spPr/>
        <p:txBody>
          <a:bodyPr>
            <a:normAutofit fontScale="90000"/>
          </a:bodyPr>
          <a:lstStyle/>
          <a:p>
            <a:pPr algn="l"/>
            <a:r>
              <a:rPr lang="en-US" sz="3600" b="1" dirty="0">
                <a:effectLst>
                  <a:outerShdw blurRad="38100" dist="38100" dir="2700000" algn="tl">
                    <a:srgbClr val="000000">
                      <a:alpha val="43137"/>
                    </a:srgbClr>
                  </a:outerShdw>
                </a:effectLst>
              </a:rPr>
              <a:t>Necessary steps in the development of responsive designs</a:t>
            </a:r>
            <a:br>
              <a:rPr lang="en-US" dirty="0"/>
            </a:br>
            <a:endParaRPr lang="en-US" dirty="0"/>
          </a:p>
        </p:txBody>
      </p:sp>
      <p:sp>
        <p:nvSpPr>
          <p:cNvPr id="4" name="Content Placeholder 3">
            <a:extLst>
              <a:ext uri="{FF2B5EF4-FFF2-40B4-BE49-F238E27FC236}">
                <a16:creationId xmlns:a16="http://schemas.microsoft.com/office/drawing/2014/main" id="{7659AB0E-CF70-46EA-A7A1-385FDA248D9D}"/>
              </a:ext>
            </a:extLst>
          </p:cNvPr>
          <p:cNvSpPr>
            <a:spLocks noGrp="1"/>
          </p:cNvSpPr>
          <p:nvPr>
            <p:ph idx="1"/>
          </p:nvPr>
        </p:nvSpPr>
        <p:spPr>
          <a:xfrm>
            <a:off x="609600" y="1074207"/>
            <a:ext cx="10972800" cy="5051958"/>
          </a:xfrm>
        </p:spPr>
        <p:txBody>
          <a:bodyPr>
            <a:normAutofit/>
          </a:bodyPr>
          <a:lstStyle/>
          <a:p>
            <a:pPr marL="0" indent="0">
              <a:buNone/>
            </a:pPr>
            <a:r>
              <a:rPr lang="en-US" sz="2800" dirty="0"/>
              <a:t>From Groves and </a:t>
            </a:r>
            <a:r>
              <a:rPr lang="en-US" sz="2800" dirty="0" err="1"/>
              <a:t>Heeringa</a:t>
            </a:r>
            <a:r>
              <a:rPr lang="en-US" sz="2800" dirty="0"/>
              <a:t> (2006):</a:t>
            </a:r>
          </a:p>
          <a:p>
            <a:pPr marL="0" indent="0">
              <a:buNone/>
            </a:pPr>
            <a:endParaRPr lang="en-US" sz="2400" dirty="0"/>
          </a:p>
          <a:p>
            <a:pPr marL="0" indent="0">
              <a:buNone/>
            </a:pPr>
            <a:r>
              <a:rPr lang="en-US" sz="2400" dirty="0"/>
              <a:t>“…the field needs to study how the survey statistician should best model paradata from early phases. In a real sense, responsive designs are model-assisted designs, not just on sample design issues, but on all the aspects of the data collection. These models, as all models, are imperfect characterizations of the world. They need </a:t>
            </a:r>
          </a:p>
          <a:p>
            <a:pPr lvl="1">
              <a:buFont typeface="Arial" panose="020B0604020202020204" pitchFamily="34" charset="0"/>
              <a:buChar char="•"/>
            </a:pPr>
            <a:r>
              <a:rPr lang="en-US" sz="2400" dirty="0"/>
              <a:t>development, </a:t>
            </a:r>
          </a:p>
          <a:p>
            <a:pPr lvl="1">
              <a:buFont typeface="Arial" panose="020B0604020202020204" pitchFamily="34" charset="0"/>
              <a:buChar char="•"/>
            </a:pPr>
            <a:r>
              <a:rPr lang="en-US" sz="2400" dirty="0"/>
              <a:t>sensitivity analyses for alternative specifications, </a:t>
            </a:r>
          </a:p>
          <a:p>
            <a:pPr lvl="1">
              <a:buFont typeface="Arial" panose="020B0604020202020204" pitchFamily="34" charset="0"/>
              <a:buChar char="•"/>
            </a:pPr>
            <a:r>
              <a:rPr lang="en-US" sz="2400" dirty="0"/>
              <a:t>diagnostic scrutiny, </a:t>
            </a:r>
          </a:p>
          <a:p>
            <a:pPr lvl="1">
              <a:buFont typeface="Arial" panose="020B0604020202020204" pitchFamily="34" charset="0"/>
              <a:buChar char="•"/>
            </a:pPr>
            <a:r>
              <a:rPr lang="en-US" sz="2400" dirty="0"/>
              <a:t>studies of the meaning of outliers, etc.”</a:t>
            </a:r>
          </a:p>
        </p:txBody>
      </p:sp>
      <p:cxnSp>
        <p:nvCxnSpPr>
          <p:cNvPr id="5" name="Straight Connector 4">
            <a:extLst>
              <a:ext uri="{FF2B5EF4-FFF2-40B4-BE49-F238E27FC236}">
                <a16:creationId xmlns:a16="http://schemas.microsoft.com/office/drawing/2014/main" id="{82642E63-115D-47B4-B081-A0B8A90AA4F1}"/>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90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27C6-DC48-49C6-AE9A-8F7ADAD9B0BE}"/>
              </a:ext>
            </a:extLst>
          </p:cNvPr>
          <p:cNvSpPr>
            <a:spLocks noGrp="1"/>
          </p:cNvSpPr>
          <p:nvPr>
            <p:ph type="title"/>
          </p:nvPr>
        </p:nvSpPr>
        <p:spPr/>
        <p:txBody>
          <a:bodyPr>
            <a:noAutofit/>
          </a:bodyPr>
          <a:lstStyle/>
          <a:p>
            <a:pPr algn="l"/>
            <a:r>
              <a:rPr lang="en-US" sz="3200" b="1" dirty="0">
                <a:effectLst>
                  <a:outerShdw blurRad="38100" dist="38100" dir="2700000" algn="tl">
                    <a:srgbClr val="000000">
                      <a:alpha val="43137"/>
                    </a:srgbClr>
                  </a:outerShdw>
                </a:effectLst>
              </a:rPr>
              <a:t>National Household Food Acquisition and Purchase Survey</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2DEED6-55EB-4397-9280-AE6A9FC549D2}"/>
              </a:ext>
            </a:extLst>
          </p:cNvPr>
          <p:cNvSpPr>
            <a:spLocks noGrp="1"/>
          </p:cNvSpPr>
          <p:nvPr>
            <p:ph idx="1"/>
          </p:nvPr>
        </p:nvSpPr>
        <p:spPr>
          <a:xfrm>
            <a:off x="609600" y="1123955"/>
            <a:ext cx="10972800" cy="5002210"/>
          </a:xfrm>
        </p:spPr>
        <p:txBody>
          <a:bodyPr>
            <a:normAutofit fontScale="92500" lnSpcReduction="10000"/>
          </a:bodyPr>
          <a:lstStyle/>
          <a:p>
            <a:pPr marL="0" indent="0">
              <a:buNone/>
            </a:pPr>
            <a:r>
              <a:rPr lang="en-US" sz="2800" b="1" dirty="0">
                <a:effectLst>
                  <a:outerShdw blurRad="38100" dist="38100" dir="2700000" algn="tl">
                    <a:srgbClr val="000000">
                      <a:alpha val="43137"/>
                    </a:srgbClr>
                  </a:outerShdw>
                </a:effectLst>
              </a:rPr>
              <a:t>Relevance</a:t>
            </a:r>
            <a:r>
              <a:rPr lang="en-US" sz="2800" dirty="0"/>
              <a:t>: First </a:t>
            </a:r>
            <a:r>
              <a:rPr lang="en-US" sz="2800" b="1" dirty="0">
                <a:effectLst>
                  <a:outerShdw blurRad="38100" dist="38100" dir="2700000" algn="tl">
                    <a:srgbClr val="000000">
                      <a:alpha val="43137"/>
                    </a:srgbClr>
                  </a:outerShdw>
                </a:effectLst>
              </a:rPr>
              <a:t>nationally representative </a:t>
            </a:r>
            <a:r>
              <a:rPr lang="en-US" sz="2800" dirty="0"/>
              <a:t>survey to collect </a:t>
            </a:r>
            <a:r>
              <a:rPr lang="en-US" sz="2800" b="1" dirty="0">
                <a:effectLst>
                  <a:outerShdw blurRad="38100" dist="38100" dir="2700000" algn="tl">
                    <a:srgbClr val="000000">
                      <a:alpha val="43137"/>
                    </a:srgbClr>
                  </a:outerShdw>
                </a:effectLst>
              </a:rPr>
              <a:t>unique</a:t>
            </a:r>
            <a:r>
              <a:rPr lang="en-US" sz="2800" dirty="0"/>
              <a:t> and </a:t>
            </a:r>
            <a:r>
              <a:rPr lang="en-US" sz="2800" b="1" dirty="0">
                <a:effectLst>
                  <a:outerShdw blurRad="38100" dist="38100" dir="2700000" algn="tl">
                    <a:srgbClr val="000000">
                      <a:alpha val="43137"/>
                    </a:srgbClr>
                  </a:outerShdw>
                </a:effectLst>
              </a:rPr>
              <a:t>comprehensive</a:t>
            </a:r>
            <a:r>
              <a:rPr lang="en-US" sz="2800" dirty="0"/>
              <a:t> data on h</a:t>
            </a:r>
            <a:r>
              <a:rPr lang="en-US" sz="2800" dirty="0">
                <a:latin typeface="Calibri" panose="020F0502020204030204" pitchFamily="34" charset="0"/>
                <a:cs typeface="Calibri" panose="020F0502020204030204" pitchFamily="34" charset="0"/>
              </a:rPr>
              <a:t>ousehold food purchases and acquisitions</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FoodAPS-1: April 2012-January 2013</a:t>
            </a:r>
          </a:p>
          <a:p>
            <a:pPr marL="685800" lvl="1" indent="-342900">
              <a:buAutoNum type="arabicPeriod"/>
            </a:pPr>
            <a:r>
              <a:rPr lang="en-US" sz="2400" dirty="0"/>
              <a:t>All acquisitions over a 7-day period, including </a:t>
            </a:r>
            <a:r>
              <a:rPr lang="en-US" sz="2400" b="1" dirty="0">
                <a:effectLst>
                  <a:outerShdw blurRad="38100" dist="38100" dir="2700000" algn="tl">
                    <a:srgbClr val="000000">
                      <a:alpha val="43137"/>
                    </a:srgbClr>
                  </a:outerShdw>
                </a:effectLst>
              </a:rPr>
              <a:t>FAH</a:t>
            </a:r>
            <a:r>
              <a:rPr lang="en-US" sz="2400" dirty="0"/>
              <a:t>, </a:t>
            </a:r>
            <a:r>
              <a:rPr lang="en-US" sz="2400" b="1" dirty="0">
                <a:effectLst>
                  <a:outerShdw blurRad="38100" dist="38100" dir="2700000" algn="tl">
                    <a:srgbClr val="000000">
                      <a:alpha val="43137"/>
                    </a:srgbClr>
                  </a:outerShdw>
                </a:effectLst>
              </a:rPr>
              <a:t>FAFH</a:t>
            </a:r>
            <a:r>
              <a:rPr lang="en-US" sz="2400" dirty="0"/>
              <a:t>, and </a:t>
            </a:r>
            <a:r>
              <a:rPr lang="en-US" sz="2400" b="1" dirty="0">
                <a:effectLst>
                  <a:outerShdw blurRad="38100" dist="38100" dir="2700000" algn="tl">
                    <a:srgbClr val="000000">
                      <a:alpha val="43137"/>
                    </a:srgbClr>
                  </a:outerShdw>
                </a:effectLst>
              </a:rPr>
              <a:t>free</a:t>
            </a:r>
            <a:r>
              <a:rPr lang="en-US" sz="2400" b="1" i="1" dirty="0"/>
              <a:t> </a:t>
            </a:r>
            <a:r>
              <a:rPr lang="en-US" sz="2400" b="1" dirty="0">
                <a:effectLst>
                  <a:outerShdw blurRad="38100" dist="38100" dir="2700000" algn="tl">
                    <a:srgbClr val="000000">
                      <a:alpha val="43137"/>
                    </a:srgbClr>
                  </a:outerShdw>
                </a:effectLst>
              </a:rPr>
              <a:t>foods</a:t>
            </a:r>
          </a:p>
          <a:p>
            <a:pPr marL="685800" lvl="1" indent="-342900">
              <a:buAutoNum type="arabicPeriod"/>
            </a:pPr>
            <a:r>
              <a:rPr lang="en-US" sz="2400" dirty="0"/>
              <a:t>Details on </a:t>
            </a:r>
            <a:r>
              <a:rPr lang="en-US" sz="2400" b="1" dirty="0">
                <a:effectLst>
                  <a:outerShdw blurRad="38100" dist="38100" dir="2700000" algn="tl">
                    <a:srgbClr val="000000">
                      <a:alpha val="43137"/>
                    </a:srgbClr>
                  </a:outerShdw>
                </a:effectLst>
              </a:rPr>
              <a:t>food items </a:t>
            </a:r>
            <a:r>
              <a:rPr lang="en-US" sz="2400" dirty="0"/>
              <a:t>and </a:t>
            </a:r>
            <a:r>
              <a:rPr lang="en-US" sz="2400" b="1" dirty="0">
                <a:effectLst>
                  <a:outerShdw blurRad="38100" dist="38100" dir="2700000" algn="tl">
                    <a:srgbClr val="000000">
                      <a:alpha val="43137"/>
                    </a:srgbClr>
                  </a:outerShdw>
                </a:effectLst>
              </a:rPr>
              <a:t>acquisition events</a:t>
            </a:r>
            <a:endParaRPr lang="en-US" sz="2400" dirty="0">
              <a:effectLst>
                <a:outerShdw blurRad="38100" dist="38100" dir="2700000" algn="tl">
                  <a:srgbClr val="000000">
                    <a:alpha val="43137"/>
                  </a:srgbClr>
                </a:outerShdw>
              </a:effectLst>
            </a:endParaRPr>
          </a:p>
          <a:p>
            <a:pPr marL="685800" lvl="1" indent="-342900">
              <a:buAutoNum type="arabicPeriod"/>
            </a:pPr>
            <a:r>
              <a:rPr lang="en-US" sz="2400" dirty="0"/>
              <a:t>Factors </a:t>
            </a:r>
            <a:r>
              <a:rPr lang="en-US" sz="2400" dirty="0">
                <a:solidFill>
                  <a:srgbClr val="000000"/>
                </a:solidFill>
                <a:latin typeface="Public Sans"/>
              </a:rPr>
              <a:t>that affect </a:t>
            </a:r>
            <a:r>
              <a:rPr lang="en-US" sz="2400" b="1" dirty="0">
                <a:solidFill>
                  <a:srgbClr val="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food purchase decisions</a:t>
            </a:r>
          </a:p>
          <a:p>
            <a:pPr marL="685800" lvl="1" indent="-342900">
              <a:buAutoNum type="arabicPeriod"/>
            </a:pPr>
            <a:r>
              <a:rPr lang="en-US" sz="2400" dirty="0">
                <a:solidFill>
                  <a:srgbClr val="000000"/>
                </a:solidFill>
                <a:latin typeface="Public Sans"/>
              </a:rPr>
              <a:t>Focus on </a:t>
            </a:r>
            <a:r>
              <a:rPr lang="en-US" sz="2400" b="1" dirty="0">
                <a:solidFill>
                  <a:srgbClr val="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SNAP</a:t>
            </a:r>
            <a:r>
              <a:rPr lang="en-US" sz="2400" b="1" i="1" dirty="0">
                <a:solidFill>
                  <a:srgbClr val="000000"/>
                </a:solidFill>
                <a:latin typeface="Calibri" panose="020F0502020204030204" pitchFamily="34" charset="0"/>
                <a:cs typeface="Calibri" panose="020F0502020204030204" pitchFamily="34" charset="0"/>
              </a:rPr>
              <a:t> </a:t>
            </a:r>
            <a:r>
              <a:rPr lang="en-US" sz="2400" dirty="0">
                <a:solidFill>
                  <a:srgbClr val="000000"/>
                </a:solidFill>
                <a:latin typeface="Public Sans"/>
              </a:rPr>
              <a:t>and</a:t>
            </a:r>
            <a:r>
              <a:rPr lang="en-US" sz="2400" b="1" dirty="0">
                <a:solidFill>
                  <a:srgbClr val="000000"/>
                </a:solidFill>
                <a:effectLst>
                  <a:outerShdw blurRad="38100" dist="38100" dir="2700000" algn="tl">
                    <a:srgbClr val="000000">
                      <a:alpha val="43137"/>
                    </a:srgbClr>
                  </a:outerShdw>
                </a:effectLst>
                <a:latin typeface="Public Sans"/>
              </a:rPr>
              <a:t> </a:t>
            </a:r>
            <a:r>
              <a:rPr lang="en-US" sz="2400" b="1" dirty="0">
                <a:solidFill>
                  <a:srgbClr val="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low-income</a:t>
            </a:r>
            <a:r>
              <a:rPr lang="en-US" sz="2400" b="1" dirty="0">
                <a:solidFill>
                  <a:srgbClr val="000000"/>
                </a:solidFill>
                <a:effectLst>
                  <a:outerShdw blurRad="38100" dist="38100" dir="2700000" algn="tl">
                    <a:srgbClr val="000000">
                      <a:alpha val="43137"/>
                    </a:srgbClr>
                  </a:outerShdw>
                </a:effectLst>
                <a:latin typeface="Public Sans"/>
              </a:rPr>
              <a:t> </a:t>
            </a:r>
            <a:r>
              <a:rPr lang="en-US" sz="2400" dirty="0">
                <a:solidFill>
                  <a:srgbClr val="000000"/>
                </a:solidFill>
                <a:latin typeface="Public Sans"/>
              </a:rPr>
              <a:t>households</a:t>
            </a:r>
          </a:p>
          <a:p>
            <a:pPr marL="0" indent="-57150">
              <a:buNone/>
            </a:pPr>
            <a:endParaRPr lang="en-US" sz="2800" dirty="0">
              <a:highlight>
                <a:srgbClr val="FFFF00"/>
              </a:highlight>
            </a:endParaRPr>
          </a:p>
          <a:p>
            <a:pPr marL="0" indent="-57150">
              <a:buNone/>
            </a:pPr>
            <a:r>
              <a:rPr lang="en-US" sz="2800" dirty="0"/>
              <a:t>Supports </a:t>
            </a:r>
            <a:r>
              <a:rPr lang="en-US" sz="2800" b="1" dirty="0">
                <a:effectLst>
                  <a:outerShdw blurRad="38100" dist="38100" dir="2700000" algn="tl">
                    <a:srgbClr val="000000">
                      <a:alpha val="43137"/>
                    </a:srgbClr>
                  </a:outerShdw>
                </a:effectLst>
              </a:rPr>
              <a:t>research</a:t>
            </a:r>
            <a:r>
              <a:rPr lang="en-US" sz="2800" dirty="0"/>
              <a:t> and informs </a:t>
            </a:r>
            <a:r>
              <a:rPr lang="en-US" sz="2800" b="1" dirty="0">
                <a:effectLst>
                  <a:outerShdw blurRad="38100" dist="38100" dir="2700000" algn="tl">
                    <a:srgbClr val="000000">
                      <a:alpha val="43137"/>
                    </a:srgbClr>
                  </a:outerShdw>
                </a:effectLst>
              </a:rPr>
              <a:t>policy-making</a:t>
            </a:r>
            <a:r>
              <a:rPr lang="en-US" sz="2800" dirty="0"/>
              <a:t> on topics related to food demand, diet quality, obesity, food security, food assistance, food access, food waste, and climate change.</a:t>
            </a:r>
          </a:p>
          <a:p>
            <a:pPr marL="0" indent="0">
              <a:buNone/>
            </a:pPr>
            <a:endParaRPr lang="en-US" dirty="0">
              <a:latin typeface="Calibri" panose="020F0502020204030204" pitchFamily="34" charset="0"/>
              <a:cs typeface="Calibri" panose="020F0502020204030204" pitchFamily="34" charset="0"/>
            </a:endParaRPr>
          </a:p>
          <a:p>
            <a:endParaRPr lang="en-US" dirty="0"/>
          </a:p>
        </p:txBody>
      </p:sp>
      <p:cxnSp>
        <p:nvCxnSpPr>
          <p:cNvPr id="4" name="Straight Connector 3">
            <a:extLst>
              <a:ext uri="{FF2B5EF4-FFF2-40B4-BE49-F238E27FC236}">
                <a16:creationId xmlns:a16="http://schemas.microsoft.com/office/drawing/2014/main" id="{3B3FC4EC-81F9-4070-8413-4F35D5C9BF08}"/>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0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508718809"/>
              </p:ext>
            </p:extLst>
          </p:nvPr>
        </p:nvGraphicFramePr>
        <p:xfrm>
          <a:off x="609600" y="1097280"/>
          <a:ext cx="10840839" cy="2377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C:\Users\brown_a\AppData\Local\Microsoft\Windows\Temporary Internet Files\Content.IE5\Q9MTYO1P\HHP_38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878" y="3840162"/>
            <a:ext cx="1134498"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elephone.jpg"/>
          <p:cNvPicPr>
            <a:picLocks noChangeAspect="1"/>
          </p:cNvPicPr>
          <p:nvPr/>
        </p:nvPicPr>
        <p:blipFill>
          <a:blip r:embed="rId9" cstate="print"/>
          <a:stretch>
            <a:fillRect/>
          </a:stretch>
        </p:blipFill>
        <p:spPr>
          <a:xfrm>
            <a:off x="623407" y="4960987"/>
            <a:ext cx="1139969" cy="914400"/>
          </a:xfrm>
          <a:prstGeom prst="rect">
            <a:avLst/>
          </a:prstGeom>
        </p:spPr>
      </p:pic>
      <p:pic>
        <p:nvPicPr>
          <p:cNvPr id="13" name="Picture 12"/>
          <p:cNvPicPr>
            <a:picLocks noChangeAspect="1"/>
          </p:cNvPicPr>
          <p:nvPr/>
        </p:nvPicPr>
        <p:blipFill>
          <a:blip r:embed="rId10" cstate="print"/>
          <a:srcRect l="26146" r="26286"/>
          <a:stretch>
            <a:fillRect/>
          </a:stretch>
        </p:blipFill>
        <p:spPr bwMode="auto">
          <a:xfrm>
            <a:off x="2089566" y="3772267"/>
            <a:ext cx="1602951" cy="2103120"/>
          </a:xfrm>
          <a:prstGeom prst="rect">
            <a:avLst/>
          </a:prstGeom>
          <a:noFill/>
          <a:ln w="9525">
            <a:solidFill>
              <a:schemeClr val="bg1">
                <a:lumMod val="75000"/>
              </a:schemeClr>
            </a:solidFill>
            <a:miter lim="800000"/>
            <a:headEnd/>
            <a:tailEnd/>
          </a:ln>
        </p:spPr>
      </p:pic>
      <p:cxnSp>
        <p:nvCxnSpPr>
          <p:cNvPr id="14" name="Straight Connector 13"/>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0F54E187-9D62-41D9-AAD5-3FA9F0EC0D5D}"/>
              </a:ext>
            </a:extLst>
          </p:cNvPr>
          <p:cNvSpPr>
            <a:spLocks noGrp="1"/>
          </p:cNvSpPr>
          <p:nvPr>
            <p:ph type="title"/>
          </p:nvPr>
        </p:nvSpPr>
        <p:spPr>
          <a:xfrm>
            <a:off x="609600" y="274638"/>
            <a:ext cx="10972800" cy="1143000"/>
          </a:xfrm>
        </p:spPr>
        <p:txBody>
          <a:bodyPr>
            <a:noAutofit/>
          </a:bodyPr>
          <a:lstStyle/>
          <a:p>
            <a:pPr algn="l"/>
            <a:r>
              <a:rPr lang="en-US" sz="3200" b="1" dirty="0">
                <a:effectLst>
                  <a:outerShdw blurRad="38100" dist="38100" dir="2700000" algn="tl">
                    <a:srgbClr val="000000">
                      <a:alpha val="43137"/>
                    </a:srgbClr>
                  </a:outerShdw>
                </a:effectLst>
              </a:rPr>
              <a:t>FoodAPS-1 constructs, measurement, and collection protocols</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197D625-1BD4-405C-8121-8806878E88B3}"/>
              </a:ext>
            </a:extLst>
          </p:cNvPr>
          <p:cNvPicPr>
            <a:picLocks noChangeAspect="1"/>
          </p:cNvPicPr>
          <p:nvPr/>
        </p:nvPicPr>
        <p:blipFill>
          <a:blip r:embed="rId11"/>
          <a:stretch>
            <a:fillRect/>
          </a:stretch>
        </p:blipFill>
        <p:spPr>
          <a:xfrm>
            <a:off x="4018707" y="2789655"/>
            <a:ext cx="7574366" cy="3383280"/>
          </a:xfrm>
          <a:prstGeom prst="rect">
            <a:avLst/>
          </a:prstGeom>
        </p:spPr>
      </p:pic>
    </p:spTree>
    <p:extLst>
      <p:ext uri="{BB962C8B-B14F-4D97-AF65-F5344CB8AC3E}">
        <p14:creationId xmlns:p14="http://schemas.microsoft.com/office/powerpoint/2010/main" val="306099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ADAFE1-8E09-4523-87F0-02EE09508674}"/>
              </a:ext>
            </a:extLst>
          </p:cNvPr>
          <p:cNvSpPr>
            <a:spLocks noGrp="1"/>
          </p:cNvSpPr>
          <p:nvPr>
            <p:ph type="title"/>
          </p:nvPr>
        </p:nvSpPr>
        <p:spPr/>
        <p:txBody>
          <a:bodyPr>
            <a:normAutofit/>
          </a:bodyPr>
          <a:lstStyle/>
          <a:p>
            <a:pPr algn="l"/>
            <a:r>
              <a:rPr lang="en-US" sz="3200" b="1" dirty="0">
                <a:effectLst>
                  <a:outerShdw blurRad="38100" dist="38100" dir="2700000" algn="tl">
                    <a:srgbClr val="000000">
                      <a:alpha val="43137"/>
                    </a:srgbClr>
                  </a:outerShdw>
                </a:effectLst>
              </a:rPr>
              <a:t>Data quality, nonresponse, and burden in FoodAPS-1</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F07838E2-9CB1-4640-A7CC-58E31742DEAF}"/>
              </a:ext>
            </a:extLst>
          </p:cNvPr>
          <p:cNvSpPr>
            <a:spLocks noGrp="1"/>
          </p:cNvSpPr>
          <p:nvPr>
            <p:ph idx="1"/>
          </p:nvPr>
        </p:nvSpPr>
        <p:spPr>
          <a:xfrm>
            <a:off x="609600" y="1074207"/>
            <a:ext cx="10972800" cy="5051958"/>
          </a:xfrm>
        </p:spPr>
        <p:txBody>
          <a:bodyPr>
            <a:normAutofit fontScale="77500" lnSpcReduction="20000"/>
          </a:bodyPr>
          <a:lstStyle/>
          <a:p>
            <a:pPr marL="0" indent="0">
              <a:buNone/>
            </a:pPr>
            <a:r>
              <a:rPr lang="en-US" sz="2800" dirty="0"/>
              <a:t>Major findings:</a:t>
            </a:r>
            <a:endParaRPr lang="en-US" sz="800" dirty="0"/>
          </a:p>
          <a:p>
            <a:pPr marL="0" indent="0">
              <a:buNone/>
            </a:pPr>
            <a:r>
              <a:rPr lang="en-US" sz="800" dirty="0"/>
              <a:t> </a:t>
            </a:r>
            <a:endParaRPr lang="en-US" sz="2800" dirty="0"/>
          </a:p>
          <a:p>
            <a:r>
              <a:rPr lang="en-US" sz="2800" dirty="0"/>
              <a:t>Nonresponse and underreporting of food acquisition events tended to increase across the survey week</a:t>
            </a:r>
            <a:r>
              <a:rPr lang="da-DK" sz="2800" dirty="0"/>
              <a:t> </a:t>
            </a:r>
            <a:r>
              <a:rPr lang="da-DK" sz="1800" dirty="0"/>
              <a:t>(Hu et al 2017; Maitland and Li 2016)</a:t>
            </a:r>
            <a:endParaRPr lang="da-DK" sz="800" dirty="0"/>
          </a:p>
          <a:p>
            <a:pPr marL="0" indent="0">
              <a:buNone/>
            </a:pPr>
            <a:endParaRPr lang="en-US" sz="800" dirty="0"/>
          </a:p>
          <a:p>
            <a:r>
              <a:rPr lang="en-US" sz="2800" dirty="0"/>
              <a:t>Large households had significantly lower response rates to in-person interviews and telephone calls  </a:t>
            </a:r>
            <a:r>
              <a:rPr lang="en-US" sz="1900" dirty="0"/>
              <a:t>(Yan and Maitland 2016)</a:t>
            </a:r>
            <a:r>
              <a:rPr lang="en-US" sz="2800" dirty="0"/>
              <a:t> </a:t>
            </a:r>
            <a:endParaRPr lang="en-US" sz="600" dirty="0"/>
          </a:p>
          <a:p>
            <a:pPr marL="0" indent="0">
              <a:buNone/>
            </a:pPr>
            <a:endParaRPr lang="en-US" sz="900" dirty="0"/>
          </a:p>
          <a:p>
            <a:r>
              <a:rPr lang="en-US" sz="2800" dirty="0"/>
              <a:t>Large households reported significantly fewer per-person food events and food items than smaller households </a:t>
            </a:r>
            <a:r>
              <a:rPr lang="en-US" sz="1800" dirty="0"/>
              <a:t>(Yan and Maitland 2016) </a:t>
            </a:r>
            <a:r>
              <a:rPr lang="en-US" sz="2800" dirty="0"/>
              <a:t>but characteristics like income and SNAP-status were significantly associated with higher expenditure reporting </a:t>
            </a:r>
            <a:r>
              <a:rPr lang="en-US" sz="1800" dirty="0"/>
              <a:t>(Hu et al 2017) </a:t>
            </a:r>
          </a:p>
          <a:p>
            <a:endParaRPr lang="en-US" sz="900" dirty="0"/>
          </a:p>
          <a:p>
            <a:r>
              <a:rPr lang="en-US" sz="2800" dirty="0"/>
              <a:t>Several socio-demographic factors, including race, ethnicity, and education, are related to the likelihood of refusing to report or failing to confirm no acquisitions </a:t>
            </a:r>
            <a:r>
              <a:rPr lang="en-US" sz="1800" dirty="0"/>
              <a:t>(Maitland and Li 2016)</a:t>
            </a:r>
          </a:p>
          <a:p>
            <a:pPr marL="0" indent="0">
              <a:buNone/>
            </a:pPr>
            <a:endParaRPr lang="en-US" sz="2800" dirty="0"/>
          </a:p>
          <a:p>
            <a:pPr marL="0" indent="0">
              <a:buNone/>
            </a:pPr>
            <a:endParaRPr lang="en-US" sz="2800" dirty="0"/>
          </a:p>
          <a:p>
            <a:pPr marL="0" indent="0">
              <a:buNone/>
            </a:pPr>
            <a:r>
              <a:rPr lang="en-US" sz="2800" b="1" dirty="0">
                <a:effectLst>
                  <a:outerShdw blurRad="38100" dist="38100" dir="2700000" algn="tl">
                    <a:srgbClr val="000000">
                      <a:alpha val="43137"/>
                    </a:srgbClr>
                  </a:outerShdw>
                </a:effectLst>
              </a:rPr>
              <a:t>Key challenge</a:t>
            </a:r>
            <a:r>
              <a:rPr lang="en-US" sz="2800" dirty="0"/>
              <a:t> for FoodAPS-2 is to find ways to minimize burden and increase reporting over the survey period.</a:t>
            </a:r>
          </a:p>
        </p:txBody>
      </p:sp>
      <p:cxnSp>
        <p:nvCxnSpPr>
          <p:cNvPr id="7" name="Straight Connector 6">
            <a:extLst>
              <a:ext uri="{FF2B5EF4-FFF2-40B4-BE49-F238E27FC236}">
                <a16:creationId xmlns:a16="http://schemas.microsoft.com/office/drawing/2014/main" id="{38CB698C-3698-46E5-A833-BCDEC3EEC7E0}"/>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1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a:effectLst>
                  <a:outerShdw blurRad="38100" dist="38100" dir="2700000" algn="tl">
                    <a:srgbClr val="000000">
                      <a:alpha val="43137"/>
                    </a:srgbClr>
                  </a:outerShdw>
                </a:effectLst>
              </a:rPr>
              <a:t>Goals for FoodAPS-2</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838199" y="1118585"/>
            <a:ext cx="8001001" cy="5058377"/>
          </a:xfrm>
        </p:spPr>
        <p:txBody>
          <a:bodyPr>
            <a:normAutofit fontScale="25000" lnSpcReduction="20000"/>
          </a:bodyPr>
          <a:lstStyle/>
          <a:p>
            <a:pPr marL="0" indent="0">
              <a:buNone/>
            </a:pPr>
            <a:r>
              <a:rPr lang="en-US" sz="8800" b="1" dirty="0">
                <a:effectLst>
                  <a:outerShdw blurRad="38100" dist="38100" dir="2700000" algn="tl">
                    <a:srgbClr val="000000">
                      <a:alpha val="43137"/>
                    </a:srgbClr>
                  </a:outerShdw>
                </a:effectLst>
              </a:rPr>
              <a:t>Capture higher quality data </a:t>
            </a:r>
            <a:r>
              <a:rPr lang="en-US" sz="8800" dirty="0"/>
              <a:t>and </a:t>
            </a:r>
            <a:r>
              <a:rPr lang="en-US" sz="8800" b="1" dirty="0">
                <a:effectLst>
                  <a:outerShdw blurRad="38100" dist="38100" dir="2700000" algn="tl">
                    <a:srgbClr val="000000">
                      <a:alpha val="43137"/>
                    </a:srgbClr>
                  </a:outerShdw>
                </a:effectLst>
              </a:rPr>
              <a:t>reduce backend processing</a:t>
            </a:r>
            <a:r>
              <a:rPr lang="en-US" sz="8800" dirty="0"/>
              <a:t> </a:t>
            </a:r>
            <a:r>
              <a:rPr lang="en-US" sz="8800" b="1" dirty="0">
                <a:effectLst>
                  <a:outerShdw blurRad="38100" dist="38100" dir="2700000" algn="tl">
                    <a:srgbClr val="000000">
                      <a:alpha val="43137"/>
                    </a:srgbClr>
                  </a:outerShdw>
                </a:effectLst>
              </a:rPr>
              <a:t>time:</a:t>
            </a:r>
          </a:p>
          <a:p>
            <a:r>
              <a:rPr lang="en-US" sz="8800" dirty="0"/>
              <a:t>Leverage smartphone technologies (e.g., built-in camera and GPS location services)</a:t>
            </a:r>
          </a:p>
          <a:p>
            <a:r>
              <a:rPr lang="en-US" sz="8800" dirty="0"/>
              <a:t>Implement survey methodological enhancements (e.g., tailored communications and collection strategies, incentives) </a:t>
            </a:r>
          </a:p>
          <a:p>
            <a:pPr marL="0" indent="0">
              <a:buNone/>
            </a:pPr>
            <a:endParaRPr lang="en-US" sz="4000" dirty="0"/>
          </a:p>
          <a:p>
            <a:pPr marL="0" indent="0">
              <a:buNone/>
            </a:pPr>
            <a:endParaRPr lang="en-US" sz="4000" dirty="0"/>
          </a:p>
          <a:p>
            <a:pPr marL="0" indent="0">
              <a:buNone/>
            </a:pPr>
            <a:r>
              <a:rPr lang="en-US" sz="8800" dirty="0"/>
              <a:t>Same survey concepts as FoodAPS-1 plus </a:t>
            </a:r>
            <a:r>
              <a:rPr lang="en-US" sz="8800" b="1" dirty="0">
                <a:effectLst>
                  <a:outerShdw blurRad="38100" dist="38100" dir="2700000" algn="tl">
                    <a:srgbClr val="000000">
                      <a:alpha val="43137"/>
                    </a:srgbClr>
                  </a:outerShdw>
                </a:effectLst>
              </a:rPr>
              <a:t>new for FoodAPS-2</a:t>
            </a:r>
            <a:r>
              <a:rPr lang="en-US" sz="8800" dirty="0"/>
              <a:t>:</a:t>
            </a:r>
          </a:p>
          <a:p>
            <a:r>
              <a:rPr lang="en-US" sz="8800" b="1" dirty="0">
                <a:effectLst>
                  <a:outerShdw blurRad="38100" dist="38100" dir="2700000" algn="tl">
                    <a:srgbClr val="000000">
                      <a:alpha val="43137"/>
                    </a:srgbClr>
                  </a:outerShdw>
                </a:effectLst>
              </a:rPr>
              <a:t>12-month</a:t>
            </a:r>
            <a:r>
              <a:rPr lang="en-US" sz="8800" dirty="0"/>
              <a:t> data collection period</a:t>
            </a:r>
          </a:p>
          <a:p>
            <a:r>
              <a:rPr lang="en-US" sz="8800" b="1" dirty="0">
                <a:effectLst>
                  <a:outerShdw blurRad="38100" dist="38100" dir="2700000" algn="tl">
                    <a:srgbClr val="000000">
                      <a:alpha val="43137"/>
                    </a:srgbClr>
                  </a:outerShdw>
                </a:effectLst>
              </a:rPr>
              <a:t>Expanded target population </a:t>
            </a:r>
            <a:r>
              <a:rPr lang="en-US" sz="8800" dirty="0"/>
              <a:t>to cover Alaska and Hawaii </a:t>
            </a:r>
          </a:p>
          <a:p>
            <a:r>
              <a:rPr lang="en-US" sz="8800" dirty="0"/>
              <a:t>WIC as a sampling domain leading to </a:t>
            </a:r>
            <a:r>
              <a:rPr lang="en-US" sz="8800" b="1" dirty="0">
                <a:effectLst>
                  <a:outerShdw blurRad="38100" dist="38100" dir="2700000" algn="tl">
                    <a:srgbClr val="000000">
                      <a:alpha val="43137"/>
                    </a:srgbClr>
                  </a:outerShdw>
                </a:effectLst>
              </a:rPr>
              <a:t>larger WIC sample</a:t>
            </a:r>
          </a:p>
          <a:p>
            <a:r>
              <a:rPr lang="en-US" sz="8800" b="1" dirty="0">
                <a:effectLst>
                  <a:outerShdw blurRad="38100" dist="38100" dir="2700000" algn="tl">
                    <a:srgbClr val="000000">
                      <a:alpha val="43137"/>
                    </a:srgbClr>
                  </a:outerShdw>
                </a:effectLst>
              </a:rPr>
              <a:t>Better identification </a:t>
            </a:r>
            <a:r>
              <a:rPr lang="en-US" sz="8800" dirty="0"/>
              <a:t>of SNAP, WIC, and school meal program participants</a:t>
            </a:r>
          </a:p>
          <a:p>
            <a:r>
              <a:rPr lang="en-US" sz="8800" dirty="0"/>
              <a:t>Addition of </a:t>
            </a:r>
            <a:r>
              <a:rPr lang="en-US" sz="8800" b="1" dirty="0">
                <a:effectLst>
                  <a:outerShdw blurRad="38100" dist="38100" dir="2700000" algn="tl">
                    <a:srgbClr val="000000">
                      <a:alpha val="43137"/>
                    </a:srgbClr>
                  </a:outerShdw>
                </a:effectLst>
              </a:rPr>
              <a:t>new survey concepts </a:t>
            </a:r>
            <a:r>
              <a:rPr lang="en-US" sz="8800" dirty="0"/>
              <a:t>– Feeding America, food pantry usage, veterans’ status, online ordering, etc.</a:t>
            </a:r>
          </a:p>
          <a:p>
            <a:r>
              <a:rPr lang="en-US" sz="8800" dirty="0"/>
              <a:t>Native smartphone application, </a:t>
            </a:r>
            <a:r>
              <a:rPr lang="en-US" sz="8800" b="1" dirty="0">
                <a:effectLst>
                  <a:outerShdw blurRad="38100" dist="38100" dir="2700000" algn="tl">
                    <a:srgbClr val="000000">
                      <a:alpha val="43137"/>
                    </a:srgbClr>
                  </a:outerShdw>
                </a:effectLst>
              </a:rPr>
              <a:t>FoodLogger</a:t>
            </a:r>
          </a:p>
          <a:p>
            <a:pPr marL="0" indent="0">
              <a:buNone/>
            </a:pPr>
            <a:endParaRPr lang="en-US" b="1" i="1" dirty="0"/>
          </a:p>
          <a:p>
            <a:pPr marL="0" indent="0">
              <a:buNone/>
            </a:pPr>
            <a:endParaRPr lang="en-US" dirty="0"/>
          </a:p>
          <a:p>
            <a:endParaRPr lang="en-US" dirty="0"/>
          </a:p>
        </p:txBody>
      </p:sp>
      <p:grpSp>
        <p:nvGrpSpPr>
          <p:cNvPr id="9" name="Group 8">
            <a:extLst>
              <a:ext uri="{FF2B5EF4-FFF2-40B4-BE49-F238E27FC236}">
                <a16:creationId xmlns:a16="http://schemas.microsoft.com/office/drawing/2014/main" id="{55211EBC-1BB6-4B3D-ACE9-B199DBEE8815}"/>
              </a:ext>
            </a:extLst>
          </p:cNvPr>
          <p:cNvGrpSpPr>
            <a:grpSpLocks noChangeAspect="1"/>
          </p:cNvGrpSpPr>
          <p:nvPr/>
        </p:nvGrpSpPr>
        <p:grpSpPr>
          <a:xfrm>
            <a:off x="8936311" y="1509554"/>
            <a:ext cx="2417489" cy="4754880"/>
            <a:chOff x="9703496" y="1051560"/>
            <a:chExt cx="2417491" cy="4754880"/>
          </a:xfrm>
        </p:grpSpPr>
        <p:pic>
          <p:nvPicPr>
            <p:cNvPr id="10" name="Picture 9">
              <a:extLst>
                <a:ext uri="{FF2B5EF4-FFF2-40B4-BE49-F238E27FC236}">
                  <a16:creationId xmlns:a16="http://schemas.microsoft.com/office/drawing/2014/main" id="{9660C445-1753-48EF-B989-B66089A3278E}"/>
                </a:ext>
              </a:extLst>
            </p:cNvPr>
            <p:cNvPicPr>
              <a:picLocks noChangeAspect="1"/>
            </p:cNvPicPr>
            <p:nvPr/>
          </p:nvPicPr>
          <p:blipFill>
            <a:blip r:embed="rId3"/>
            <a:stretch>
              <a:fillRect/>
            </a:stretch>
          </p:blipFill>
          <p:spPr>
            <a:xfrm>
              <a:off x="9703496" y="1051560"/>
              <a:ext cx="2417491" cy="4754880"/>
            </a:xfrm>
            <a:prstGeom prst="rect">
              <a:avLst/>
            </a:prstGeom>
          </p:spPr>
        </p:pic>
        <p:pic>
          <p:nvPicPr>
            <p:cNvPr id="11" name="Picture 10">
              <a:extLst>
                <a:ext uri="{FF2B5EF4-FFF2-40B4-BE49-F238E27FC236}">
                  <a16:creationId xmlns:a16="http://schemas.microsoft.com/office/drawing/2014/main" id="{5CA00A5F-1043-4ABF-807F-EE0728A02060}"/>
                </a:ext>
              </a:extLst>
            </p:cNvPr>
            <p:cNvPicPr>
              <a:picLocks/>
            </p:cNvPicPr>
            <p:nvPr/>
          </p:nvPicPr>
          <p:blipFill rotWithShape="1">
            <a:blip r:embed="rId4"/>
            <a:srcRect l="5623" t="559" r="5231" b="6746"/>
            <a:stretch/>
          </p:blipFill>
          <p:spPr>
            <a:xfrm>
              <a:off x="9825910" y="1188720"/>
              <a:ext cx="2103120" cy="44805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cxnSp>
        <p:nvCxnSpPr>
          <p:cNvPr id="8" name="Straight Connector 7">
            <a:extLst>
              <a:ext uri="{FF2B5EF4-FFF2-40B4-BE49-F238E27FC236}">
                <a16:creationId xmlns:a16="http://schemas.microsoft.com/office/drawing/2014/main" id="{D9E864D7-12B7-4026-AE9C-65B399AEC7F8}"/>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56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30D0F-63AD-482F-97F9-ED8E68207846}"/>
              </a:ext>
            </a:extLst>
          </p:cNvPr>
          <p:cNvSpPr>
            <a:spLocks noGrp="1"/>
          </p:cNvSpPr>
          <p:nvPr>
            <p:ph type="title"/>
          </p:nvPr>
        </p:nvSpPr>
        <p:spPr/>
        <p:txBody>
          <a:bodyPr>
            <a:normAutofit fontScale="90000"/>
          </a:bodyPr>
          <a:lstStyle/>
          <a:p>
            <a:pPr algn="l"/>
            <a:r>
              <a:rPr lang="en-US" sz="3600" b="1" dirty="0">
                <a:effectLst>
                  <a:outerShdw blurRad="38100" dist="38100" dir="2700000" algn="tl">
                    <a:srgbClr val="000000">
                      <a:alpha val="43137"/>
                    </a:srgbClr>
                  </a:outerShdw>
                </a:effectLst>
              </a:rPr>
              <a:t>Primary research question</a:t>
            </a:r>
            <a:br>
              <a:rPr lang="en-US" dirty="0"/>
            </a:br>
            <a:endParaRPr lang="en-US" dirty="0"/>
          </a:p>
        </p:txBody>
      </p:sp>
      <p:sp>
        <p:nvSpPr>
          <p:cNvPr id="6" name="Content Placeholder 5">
            <a:extLst>
              <a:ext uri="{FF2B5EF4-FFF2-40B4-BE49-F238E27FC236}">
                <a16:creationId xmlns:a16="http://schemas.microsoft.com/office/drawing/2014/main" id="{899F926D-4E61-4AFD-B744-C93596AAB291}"/>
              </a:ext>
            </a:extLst>
          </p:cNvPr>
          <p:cNvSpPr>
            <a:spLocks noGrp="1"/>
          </p:cNvSpPr>
          <p:nvPr>
            <p:ph idx="1"/>
          </p:nvPr>
        </p:nvSpPr>
        <p:spPr>
          <a:xfrm>
            <a:off x="609600" y="1123963"/>
            <a:ext cx="10972800" cy="5002202"/>
          </a:xfrm>
        </p:spPr>
        <p:txBody>
          <a:bodyPr>
            <a:normAutofit fontScale="92500" lnSpcReduction="10000"/>
          </a:bodyPr>
          <a:lstStyle/>
          <a:p>
            <a:pPr marL="0" indent="0">
              <a:buNone/>
            </a:pPr>
            <a:r>
              <a:rPr lang="en-US" sz="2800" dirty="0"/>
              <a:t>Are responsive design or subsampling strategies feasible in FoodAPS-2 to achieve further reductions in response burden and improve data quality? </a:t>
            </a:r>
          </a:p>
          <a:p>
            <a:pPr marL="0" indent="0">
              <a:buNone/>
            </a:pPr>
            <a:endParaRPr lang="en-US" sz="2800" dirty="0"/>
          </a:p>
          <a:p>
            <a:pPr marL="0" indent="0">
              <a:buNone/>
            </a:pPr>
            <a:r>
              <a:rPr lang="en-US" sz="2800" dirty="0"/>
              <a:t>Strategies conditional on participating in the seven-day food log and:</a:t>
            </a:r>
          </a:p>
          <a:p>
            <a:r>
              <a:rPr lang="en-US" sz="2800" dirty="0"/>
              <a:t>Sample characteristics and linked administrative data</a:t>
            </a:r>
          </a:p>
          <a:p>
            <a:r>
              <a:rPr lang="en-US" sz="2800" dirty="0"/>
              <a:t>Household- and individual- level characteristics</a:t>
            </a:r>
          </a:p>
          <a:p>
            <a:r>
              <a:rPr lang="en-US" sz="2800" dirty="0"/>
              <a:t>Respondent behaviors and tasks (e.g., save receipt, barcode scanning)</a:t>
            </a:r>
          </a:p>
          <a:p>
            <a:r>
              <a:rPr lang="en-US" sz="2800" dirty="0"/>
              <a:t>Survey items (e.g., report status, total amount paid)</a:t>
            </a:r>
          </a:p>
          <a:p>
            <a:pPr marL="0" indent="0">
              <a:buNone/>
            </a:pPr>
            <a:endParaRPr lang="en-US" sz="2800" dirty="0"/>
          </a:p>
          <a:p>
            <a:pPr marL="0" indent="0">
              <a:buNone/>
            </a:pPr>
            <a:r>
              <a:rPr lang="en-US" sz="2800" b="1" dirty="0">
                <a:effectLst>
                  <a:outerShdw blurRad="38100" dist="38100" dir="2700000" algn="tl">
                    <a:srgbClr val="000000">
                      <a:alpha val="43137"/>
                    </a:srgbClr>
                  </a:outerShdw>
                </a:effectLst>
              </a:rPr>
              <a:t>Motivation</a:t>
            </a:r>
            <a:r>
              <a:rPr lang="en-US" sz="2800" dirty="0"/>
              <a:t>: Certain response behaviors are less burdensome but may still yield complete and accurate data</a:t>
            </a:r>
          </a:p>
        </p:txBody>
      </p:sp>
      <p:cxnSp>
        <p:nvCxnSpPr>
          <p:cNvPr id="7" name="Straight Connector 6">
            <a:extLst>
              <a:ext uri="{FF2B5EF4-FFF2-40B4-BE49-F238E27FC236}">
                <a16:creationId xmlns:a16="http://schemas.microsoft.com/office/drawing/2014/main" id="{1B9F50FF-C159-4B77-A1AB-3F9E9D1A2CAD}"/>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99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30D0F-63AD-482F-97F9-ED8E68207846}"/>
              </a:ext>
            </a:extLst>
          </p:cNvPr>
          <p:cNvSpPr>
            <a:spLocks noGrp="1"/>
          </p:cNvSpPr>
          <p:nvPr>
            <p:ph type="title"/>
          </p:nvPr>
        </p:nvSpPr>
        <p:spPr/>
        <p:txBody>
          <a:bodyPr>
            <a:normAutofit fontScale="90000"/>
          </a:bodyPr>
          <a:lstStyle/>
          <a:p>
            <a:pPr algn="l"/>
            <a:r>
              <a:rPr lang="en-US" sz="3600" b="1" dirty="0">
                <a:effectLst>
                  <a:outerShdw blurRad="38100" dist="38100" dir="2700000" algn="tl">
                    <a:srgbClr val="000000">
                      <a:alpha val="43137"/>
                    </a:srgbClr>
                  </a:outerShdw>
                </a:effectLst>
              </a:rPr>
              <a:t>FoodAPS-1 data description and other sample characteristics</a:t>
            </a:r>
            <a:br>
              <a:rPr lang="en-US" dirty="0"/>
            </a:br>
            <a:endParaRPr lang="en-US" dirty="0"/>
          </a:p>
        </p:txBody>
      </p:sp>
      <p:sp>
        <p:nvSpPr>
          <p:cNvPr id="6" name="Content Placeholder 5">
            <a:extLst>
              <a:ext uri="{FF2B5EF4-FFF2-40B4-BE49-F238E27FC236}">
                <a16:creationId xmlns:a16="http://schemas.microsoft.com/office/drawing/2014/main" id="{899F926D-4E61-4AFD-B744-C93596AAB291}"/>
              </a:ext>
            </a:extLst>
          </p:cNvPr>
          <p:cNvSpPr>
            <a:spLocks noGrp="1"/>
          </p:cNvSpPr>
          <p:nvPr>
            <p:ph idx="1"/>
          </p:nvPr>
        </p:nvSpPr>
        <p:spPr>
          <a:xfrm>
            <a:off x="609600" y="1009651"/>
            <a:ext cx="10972800" cy="2419344"/>
          </a:xfrm>
        </p:spPr>
        <p:txBody>
          <a:bodyPr/>
          <a:lstStyle/>
          <a:p>
            <a:r>
              <a:rPr lang="en-US" sz="2400" dirty="0"/>
              <a:t>14,317 individuals living in 4,826 households with an overall response rate of 41.5%</a:t>
            </a:r>
          </a:p>
          <a:p>
            <a:r>
              <a:rPr lang="en-US" sz="2400" dirty="0"/>
              <a:t>Paradata includes contact and call history and acquisition report status</a:t>
            </a:r>
          </a:p>
          <a:p>
            <a:pPr marL="0" indent="0">
              <a:buNone/>
            </a:pPr>
            <a:endParaRPr lang="en-US" dirty="0"/>
          </a:p>
        </p:txBody>
      </p:sp>
      <p:cxnSp>
        <p:nvCxnSpPr>
          <p:cNvPr id="7" name="Straight Connector 6">
            <a:extLst>
              <a:ext uri="{FF2B5EF4-FFF2-40B4-BE49-F238E27FC236}">
                <a16:creationId xmlns:a16="http://schemas.microsoft.com/office/drawing/2014/main" id="{1B9F50FF-C159-4B77-A1AB-3F9E9D1A2CAD}"/>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8D2DC72-3DA5-4A68-8D30-53002F2D5749}"/>
              </a:ext>
            </a:extLst>
          </p:cNvPr>
          <p:cNvGraphicFramePr>
            <a:graphicFrameLocks noGrp="1"/>
          </p:cNvGraphicFramePr>
          <p:nvPr>
            <p:extLst>
              <p:ext uri="{D42A27DB-BD31-4B8C-83A1-F6EECF244321}">
                <p14:modId xmlns:p14="http://schemas.microsoft.com/office/powerpoint/2010/main" val="3430529567"/>
              </p:ext>
            </p:extLst>
          </p:nvPr>
        </p:nvGraphicFramePr>
        <p:xfrm>
          <a:off x="285768" y="1959915"/>
          <a:ext cx="6034092" cy="4023360"/>
        </p:xfrm>
        <a:graphic>
          <a:graphicData uri="http://schemas.openxmlformats.org/drawingml/2006/table">
            <a:tbl>
              <a:tblPr firstRow="1" bandRow="1">
                <a:tableStyleId>{5C22544A-7EE6-4342-B048-85BDC9FD1C3A}</a:tableStyleId>
              </a:tblPr>
              <a:tblGrid>
                <a:gridCol w="567376">
                  <a:extLst>
                    <a:ext uri="{9D8B030D-6E8A-4147-A177-3AD203B41FA5}">
                      <a16:colId xmlns:a16="http://schemas.microsoft.com/office/drawing/2014/main" val="411078006"/>
                    </a:ext>
                  </a:extLst>
                </a:gridCol>
                <a:gridCol w="1627061">
                  <a:extLst>
                    <a:ext uri="{9D8B030D-6E8A-4147-A177-3AD203B41FA5}">
                      <a16:colId xmlns:a16="http://schemas.microsoft.com/office/drawing/2014/main" val="3513930367"/>
                    </a:ext>
                  </a:extLst>
                </a:gridCol>
                <a:gridCol w="1106297">
                  <a:extLst>
                    <a:ext uri="{9D8B030D-6E8A-4147-A177-3AD203B41FA5}">
                      <a16:colId xmlns:a16="http://schemas.microsoft.com/office/drawing/2014/main" val="2514418516"/>
                    </a:ext>
                  </a:extLst>
                </a:gridCol>
                <a:gridCol w="1627061">
                  <a:extLst>
                    <a:ext uri="{9D8B030D-6E8A-4147-A177-3AD203B41FA5}">
                      <a16:colId xmlns:a16="http://schemas.microsoft.com/office/drawing/2014/main" val="563069142"/>
                    </a:ext>
                  </a:extLst>
                </a:gridCol>
                <a:gridCol w="1106297">
                  <a:extLst>
                    <a:ext uri="{9D8B030D-6E8A-4147-A177-3AD203B41FA5}">
                      <a16:colId xmlns:a16="http://schemas.microsoft.com/office/drawing/2014/main" val="1576887981"/>
                    </a:ext>
                  </a:extLst>
                </a:gridCol>
              </a:tblGrid>
              <a:tr h="294189">
                <a:tc gridSpan="5">
                  <a:txBody>
                    <a:bodyPr/>
                    <a:lstStyle/>
                    <a:p>
                      <a:r>
                        <a:rPr lang="en-US" dirty="0"/>
                        <a:t>Distribution of the number of days on which individuals are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73095484"/>
                  </a:ext>
                </a:extLst>
              </a:tr>
              <a:tr h="294189">
                <a:tc>
                  <a:txBody>
                    <a:bodyPr/>
                    <a:lstStyle/>
                    <a:p>
                      <a:endParaRPr lang="en-US" dirty="0"/>
                    </a:p>
                  </a:txBody>
                  <a:tcPr/>
                </a:tc>
                <a:tc gridSpan="2">
                  <a:txBody>
                    <a:bodyPr/>
                    <a:lstStyle/>
                    <a:p>
                      <a:pPr algn="ctr"/>
                      <a:r>
                        <a:rPr lang="en-US" dirty="0"/>
                        <a:t>Confirmed</a:t>
                      </a:r>
                    </a:p>
                  </a:txBody>
                  <a:tcPr/>
                </a:tc>
                <a:tc hMerge="1">
                  <a:txBody>
                    <a:bodyPr/>
                    <a:lstStyle/>
                    <a:p>
                      <a:endParaRPr lang="en-US" dirty="0"/>
                    </a:p>
                  </a:txBody>
                  <a:tcPr/>
                </a:tc>
                <a:tc gridSpan="2">
                  <a:txBody>
                    <a:bodyPr/>
                    <a:lstStyle/>
                    <a:p>
                      <a:pPr algn="ctr"/>
                      <a:r>
                        <a:rPr lang="en-US" dirty="0"/>
                        <a:t>Unconfirmed</a:t>
                      </a:r>
                    </a:p>
                  </a:txBody>
                  <a:tcPr/>
                </a:tc>
                <a:tc hMerge="1">
                  <a:txBody>
                    <a:bodyPr/>
                    <a:lstStyle/>
                    <a:p>
                      <a:endParaRPr lang="en-US" dirty="0"/>
                    </a:p>
                  </a:txBody>
                  <a:tcPr/>
                </a:tc>
                <a:extLst>
                  <a:ext uri="{0D108BD9-81ED-4DB2-BD59-A6C34878D82A}">
                    <a16:rowId xmlns:a16="http://schemas.microsoft.com/office/drawing/2014/main" val="1873429666"/>
                  </a:ext>
                </a:extLst>
              </a:tr>
              <a:tr h="294189">
                <a:tc>
                  <a:txBody>
                    <a:bodyPr/>
                    <a:lstStyle/>
                    <a:p>
                      <a:r>
                        <a:rPr lang="en-US" dirty="0"/>
                        <a:t>Day</a:t>
                      </a:r>
                    </a:p>
                  </a:txBody>
                  <a:tcPr/>
                </a:tc>
                <a:tc>
                  <a:txBody>
                    <a:bodyPr/>
                    <a:lstStyle/>
                    <a:p>
                      <a:pPr algn="ctr"/>
                      <a:r>
                        <a:rPr lang="en-US" dirty="0"/>
                        <a:t>Percentage (%)</a:t>
                      </a:r>
                    </a:p>
                  </a:txBody>
                  <a:tcPr/>
                </a:tc>
                <a:tc>
                  <a:txBody>
                    <a:bodyPr/>
                    <a:lstStyle/>
                    <a:p>
                      <a:pPr algn="ctr"/>
                      <a:r>
                        <a:rPr lang="en-US" dirty="0"/>
                        <a:t>Count (n)</a:t>
                      </a:r>
                    </a:p>
                  </a:txBody>
                  <a:tcPr/>
                </a:tc>
                <a:tc>
                  <a:txBody>
                    <a:bodyPr/>
                    <a:lstStyle/>
                    <a:p>
                      <a:pPr algn="ctr"/>
                      <a:r>
                        <a:rPr lang="en-US" dirty="0"/>
                        <a:t>Percentage (%)</a:t>
                      </a:r>
                    </a:p>
                  </a:txBody>
                  <a:tcPr/>
                </a:tc>
                <a:tc>
                  <a:txBody>
                    <a:bodyPr/>
                    <a:lstStyle/>
                    <a:p>
                      <a:pPr algn="ctr"/>
                      <a:r>
                        <a:rPr lang="en-US" dirty="0"/>
                        <a:t>Count (n)</a:t>
                      </a:r>
                    </a:p>
                  </a:txBody>
                  <a:tcPr/>
                </a:tc>
                <a:extLst>
                  <a:ext uri="{0D108BD9-81ED-4DB2-BD59-A6C34878D82A}">
                    <a16:rowId xmlns:a16="http://schemas.microsoft.com/office/drawing/2014/main" val="3152170078"/>
                  </a:ext>
                </a:extLst>
              </a:tr>
              <a:tr h="294189">
                <a:tc>
                  <a:txBody>
                    <a:bodyPr/>
                    <a:lstStyle/>
                    <a:p>
                      <a:r>
                        <a:rPr lang="en-US" dirty="0"/>
                        <a:t>0</a:t>
                      </a:r>
                    </a:p>
                  </a:txBody>
                  <a:tcPr/>
                </a:tc>
                <a:tc>
                  <a:txBody>
                    <a:bodyPr/>
                    <a:lstStyle/>
                    <a:p>
                      <a:pPr algn="r"/>
                      <a:r>
                        <a:rPr lang="en-US" dirty="0"/>
                        <a:t>5.9</a:t>
                      </a:r>
                    </a:p>
                  </a:txBody>
                  <a:tcPr/>
                </a:tc>
                <a:tc>
                  <a:txBody>
                    <a:bodyPr/>
                    <a:lstStyle/>
                    <a:p>
                      <a:pPr algn="r"/>
                      <a:r>
                        <a:rPr lang="en-US" dirty="0"/>
                        <a:t>683</a:t>
                      </a:r>
                    </a:p>
                  </a:txBody>
                  <a:tcPr/>
                </a:tc>
                <a:tc>
                  <a:txBody>
                    <a:bodyPr/>
                    <a:lstStyle/>
                    <a:p>
                      <a:pPr algn="r"/>
                      <a:r>
                        <a:rPr lang="en-US" dirty="0"/>
                        <a:t>76.0</a:t>
                      </a:r>
                    </a:p>
                  </a:txBody>
                  <a:tcPr/>
                </a:tc>
                <a:tc>
                  <a:txBody>
                    <a:bodyPr/>
                    <a:lstStyle/>
                    <a:p>
                      <a:pPr algn="r"/>
                      <a:r>
                        <a:rPr lang="en-US" dirty="0"/>
                        <a:t>8,781</a:t>
                      </a:r>
                    </a:p>
                  </a:txBody>
                  <a:tcPr/>
                </a:tc>
                <a:extLst>
                  <a:ext uri="{0D108BD9-81ED-4DB2-BD59-A6C34878D82A}">
                    <a16:rowId xmlns:a16="http://schemas.microsoft.com/office/drawing/2014/main" val="99044136"/>
                  </a:ext>
                </a:extLst>
              </a:tr>
              <a:tr h="294189">
                <a:tc>
                  <a:txBody>
                    <a:bodyPr/>
                    <a:lstStyle/>
                    <a:p>
                      <a:r>
                        <a:rPr lang="en-US" dirty="0"/>
                        <a:t>1</a:t>
                      </a:r>
                    </a:p>
                  </a:txBody>
                  <a:tcPr/>
                </a:tc>
                <a:tc>
                  <a:txBody>
                    <a:bodyPr/>
                    <a:lstStyle/>
                    <a:p>
                      <a:pPr algn="r"/>
                      <a:r>
                        <a:rPr lang="en-US" dirty="0"/>
                        <a:t>2.4</a:t>
                      </a:r>
                    </a:p>
                  </a:txBody>
                  <a:tcPr/>
                </a:tc>
                <a:tc>
                  <a:txBody>
                    <a:bodyPr/>
                    <a:lstStyle/>
                    <a:p>
                      <a:pPr algn="r"/>
                      <a:r>
                        <a:rPr lang="en-US" dirty="0"/>
                        <a:t>279</a:t>
                      </a:r>
                    </a:p>
                  </a:txBody>
                  <a:tcPr/>
                </a:tc>
                <a:tc>
                  <a:txBody>
                    <a:bodyPr/>
                    <a:lstStyle/>
                    <a:p>
                      <a:pPr algn="r"/>
                      <a:r>
                        <a:rPr lang="en-US" dirty="0"/>
                        <a:t>9.4</a:t>
                      </a:r>
                    </a:p>
                  </a:txBody>
                  <a:tcPr/>
                </a:tc>
                <a:tc>
                  <a:txBody>
                    <a:bodyPr/>
                    <a:lstStyle/>
                    <a:p>
                      <a:pPr algn="r"/>
                      <a:r>
                        <a:rPr lang="en-US" dirty="0"/>
                        <a:t>1,089</a:t>
                      </a:r>
                    </a:p>
                  </a:txBody>
                  <a:tcPr/>
                </a:tc>
                <a:extLst>
                  <a:ext uri="{0D108BD9-81ED-4DB2-BD59-A6C34878D82A}">
                    <a16:rowId xmlns:a16="http://schemas.microsoft.com/office/drawing/2014/main" val="1372568058"/>
                  </a:ext>
                </a:extLst>
              </a:tr>
              <a:tr h="294189">
                <a:tc>
                  <a:txBody>
                    <a:bodyPr/>
                    <a:lstStyle/>
                    <a:p>
                      <a:r>
                        <a:rPr lang="en-US" dirty="0"/>
                        <a:t>2</a:t>
                      </a:r>
                    </a:p>
                  </a:txBody>
                  <a:tcPr/>
                </a:tc>
                <a:tc>
                  <a:txBody>
                    <a:bodyPr/>
                    <a:lstStyle/>
                    <a:p>
                      <a:pPr algn="r"/>
                      <a:r>
                        <a:rPr lang="en-US" dirty="0"/>
                        <a:t>2.3</a:t>
                      </a:r>
                    </a:p>
                  </a:txBody>
                  <a:tcPr/>
                </a:tc>
                <a:tc>
                  <a:txBody>
                    <a:bodyPr/>
                    <a:lstStyle/>
                    <a:p>
                      <a:pPr algn="r"/>
                      <a:r>
                        <a:rPr lang="en-US" dirty="0"/>
                        <a:t>267</a:t>
                      </a:r>
                    </a:p>
                  </a:txBody>
                  <a:tcPr/>
                </a:tc>
                <a:tc>
                  <a:txBody>
                    <a:bodyPr/>
                    <a:lstStyle/>
                    <a:p>
                      <a:pPr algn="r"/>
                      <a:r>
                        <a:rPr lang="en-US" dirty="0"/>
                        <a:t>5.0</a:t>
                      </a:r>
                    </a:p>
                  </a:txBody>
                  <a:tcPr/>
                </a:tc>
                <a:tc>
                  <a:txBody>
                    <a:bodyPr/>
                    <a:lstStyle/>
                    <a:p>
                      <a:pPr algn="r"/>
                      <a:r>
                        <a:rPr lang="en-US" dirty="0"/>
                        <a:t>573</a:t>
                      </a:r>
                    </a:p>
                  </a:txBody>
                  <a:tcPr/>
                </a:tc>
                <a:extLst>
                  <a:ext uri="{0D108BD9-81ED-4DB2-BD59-A6C34878D82A}">
                    <a16:rowId xmlns:a16="http://schemas.microsoft.com/office/drawing/2014/main" val="41105179"/>
                  </a:ext>
                </a:extLst>
              </a:tr>
              <a:tr h="294189">
                <a:tc>
                  <a:txBody>
                    <a:bodyPr/>
                    <a:lstStyle/>
                    <a:p>
                      <a:r>
                        <a:rPr lang="en-US" dirty="0"/>
                        <a:t>3</a:t>
                      </a:r>
                    </a:p>
                  </a:txBody>
                  <a:tcPr/>
                </a:tc>
                <a:tc>
                  <a:txBody>
                    <a:bodyPr/>
                    <a:lstStyle/>
                    <a:p>
                      <a:pPr algn="r"/>
                      <a:r>
                        <a:rPr lang="en-US" dirty="0"/>
                        <a:t>2.0</a:t>
                      </a:r>
                    </a:p>
                  </a:txBody>
                  <a:tcPr/>
                </a:tc>
                <a:tc>
                  <a:txBody>
                    <a:bodyPr/>
                    <a:lstStyle/>
                    <a:p>
                      <a:pPr algn="r"/>
                      <a:r>
                        <a:rPr lang="en-US" dirty="0"/>
                        <a:t>227</a:t>
                      </a:r>
                    </a:p>
                  </a:txBody>
                  <a:tcPr/>
                </a:tc>
                <a:tc>
                  <a:txBody>
                    <a:bodyPr/>
                    <a:lstStyle/>
                    <a:p>
                      <a:pPr algn="r"/>
                      <a:r>
                        <a:rPr lang="en-US" dirty="0"/>
                        <a:t>2.0</a:t>
                      </a:r>
                    </a:p>
                  </a:txBody>
                  <a:tcPr/>
                </a:tc>
                <a:tc>
                  <a:txBody>
                    <a:bodyPr/>
                    <a:lstStyle/>
                    <a:p>
                      <a:pPr algn="r"/>
                      <a:r>
                        <a:rPr lang="en-US" dirty="0"/>
                        <a:t>225</a:t>
                      </a:r>
                    </a:p>
                  </a:txBody>
                  <a:tcPr/>
                </a:tc>
                <a:extLst>
                  <a:ext uri="{0D108BD9-81ED-4DB2-BD59-A6C34878D82A}">
                    <a16:rowId xmlns:a16="http://schemas.microsoft.com/office/drawing/2014/main" val="3348081437"/>
                  </a:ext>
                </a:extLst>
              </a:tr>
              <a:tr h="294189">
                <a:tc>
                  <a:txBody>
                    <a:bodyPr/>
                    <a:lstStyle/>
                    <a:p>
                      <a:r>
                        <a:rPr lang="en-US" dirty="0"/>
                        <a:t>4</a:t>
                      </a:r>
                    </a:p>
                  </a:txBody>
                  <a:tcPr/>
                </a:tc>
                <a:tc>
                  <a:txBody>
                    <a:bodyPr/>
                    <a:lstStyle/>
                    <a:p>
                      <a:pPr algn="r"/>
                      <a:r>
                        <a:rPr lang="en-US" dirty="0"/>
                        <a:t>2.1</a:t>
                      </a:r>
                    </a:p>
                  </a:txBody>
                  <a:tcPr/>
                </a:tc>
                <a:tc>
                  <a:txBody>
                    <a:bodyPr/>
                    <a:lstStyle/>
                    <a:p>
                      <a:pPr algn="r"/>
                      <a:r>
                        <a:rPr lang="en-US" dirty="0"/>
                        <a:t>245</a:t>
                      </a:r>
                    </a:p>
                  </a:txBody>
                  <a:tcPr/>
                </a:tc>
                <a:tc>
                  <a:txBody>
                    <a:bodyPr/>
                    <a:lstStyle/>
                    <a:p>
                      <a:pPr algn="r"/>
                      <a:r>
                        <a:rPr lang="en-US" dirty="0"/>
                        <a:t>1.5</a:t>
                      </a:r>
                    </a:p>
                  </a:txBody>
                  <a:tcPr/>
                </a:tc>
                <a:tc>
                  <a:txBody>
                    <a:bodyPr/>
                    <a:lstStyle/>
                    <a:p>
                      <a:pPr algn="r"/>
                      <a:r>
                        <a:rPr lang="en-US" dirty="0"/>
                        <a:t>177</a:t>
                      </a:r>
                    </a:p>
                  </a:txBody>
                  <a:tcPr/>
                </a:tc>
                <a:extLst>
                  <a:ext uri="{0D108BD9-81ED-4DB2-BD59-A6C34878D82A}">
                    <a16:rowId xmlns:a16="http://schemas.microsoft.com/office/drawing/2014/main" val="877330347"/>
                  </a:ext>
                </a:extLst>
              </a:tr>
              <a:tr h="294189">
                <a:tc>
                  <a:txBody>
                    <a:bodyPr/>
                    <a:lstStyle/>
                    <a:p>
                      <a:r>
                        <a:rPr lang="en-US" dirty="0"/>
                        <a:t>5</a:t>
                      </a:r>
                    </a:p>
                  </a:txBody>
                  <a:tcPr/>
                </a:tc>
                <a:tc>
                  <a:txBody>
                    <a:bodyPr/>
                    <a:lstStyle/>
                    <a:p>
                      <a:pPr algn="r"/>
                      <a:r>
                        <a:rPr lang="en-US" dirty="0"/>
                        <a:t>4.9</a:t>
                      </a:r>
                    </a:p>
                  </a:txBody>
                  <a:tcPr/>
                </a:tc>
                <a:tc>
                  <a:txBody>
                    <a:bodyPr/>
                    <a:lstStyle/>
                    <a:p>
                      <a:pPr algn="r"/>
                      <a:r>
                        <a:rPr lang="en-US" dirty="0"/>
                        <a:t>566</a:t>
                      </a:r>
                    </a:p>
                  </a:txBody>
                  <a:tcPr/>
                </a:tc>
                <a:tc>
                  <a:txBody>
                    <a:bodyPr/>
                    <a:lstStyle/>
                    <a:p>
                      <a:pPr algn="r"/>
                      <a:r>
                        <a:rPr lang="en-US" dirty="0"/>
                        <a:t>1.7</a:t>
                      </a:r>
                    </a:p>
                  </a:txBody>
                  <a:tcPr/>
                </a:tc>
                <a:tc>
                  <a:txBody>
                    <a:bodyPr/>
                    <a:lstStyle/>
                    <a:p>
                      <a:pPr algn="r"/>
                      <a:r>
                        <a:rPr lang="en-US" dirty="0"/>
                        <a:t>198</a:t>
                      </a:r>
                    </a:p>
                  </a:txBody>
                  <a:tcPr/>
                </a:tc>
                <a:extLst>
                  <a:ext uri="{0D108BD9-81ED-4DB2-BD59-A6C34878D82A}">
                    <a16:rowId xmlns:a16="http://schemas.microsoft.com/office/drawing/2014/main" val="3272975443"/>
                  </a:ext>
                </a:extLst>
              </a:tr>
              <a:tr h="294189">
                <a:tc>
                  <a:txBody>
                    <a:bodyPr/>
                    <a:lstStyle/>
                    <a:p>
                      <a:r>
                        <a:rPr lang="en-US" dirty="0"/>
                        <a:t>6</a:t>
                      </a:r>
                    </a:p>
                  </a:txBody>
                  <a:tcPr/>
                </a:tc>
                <a:tc>
                  <a:txBody>
                    <a:bodyPr/>
                    <a:lstStyle/>
                    <a:p>
                      <a:pPr algn="r"/>
                      <a:r>
                        <a:rPr lang="en-US" dirty="0"/>
                        <a:t>9.0</a:t>
                      </a:r>
                    </a:p>
                  </a:txBody>
                  <a:tcPr/>
                </a:tc>
                <a:tc>
                  <a:txBody>
                    <a:bodyPr/>
                    <a:lstStyle/>
                    <a:p>
                      <a:pPr algn="r"/>
                      <a:r>
                        <a:rPr lang="en-US" dirty="0"/>
                        <a:t>1,040</a:t>
                      </a:r>
                    </a:p>
                  </a:txBody>
                  <a:tcPr/>
                </a:tc>
                <a:tc>
                  <a:txBody>
                    <a:bodyPr/>
                    <a:lstStyle/>
                    <a:p>
                      <a:pPr algn="r"/>
                      <a:r>
                        <a:rPr lang="en-US" dirty="0"/>
                        <a:t>1.4</a:t>
                      </a:r>
                    </a:p>
                  </a:txBody>
                  <a:tcPr/>
                </a:tc>
                <a:tc>
                  <a:txBody>
                    <a:bodyPr/>
                    <a:lstStyle/>
                    <a:p>
                      <a:pPr algn="r"/>
                      <a:r>
                        <a:rPr lang="en-US" dirty="0"/>
                        <a:t>156</a:t>
                      </a:r>
                    </a:p>
                  </a:txBody>
                  <a:tcPr/>
                </a:tc>
                <a:extLst>
                  <a:ext uri="{0D108BD9-81ED-4DB2-BD59-A6C34878D82A}">
                    <a16:rowId xmlns:a16="http://schemas.microsoft.com/office/drawing/2014/main" val="1769927526"/>
                  </a:ext>
                </a:extLst>
              </a:tr>
              <a:tr h="294189">
                <a:tc>
                  <a:txBody>
                    <a:bodyPr/>
                    <a:lstStyle/>
                    <a:p>
                      <a:r>
                        <a:rPr lang="en-US" dirty="0"/>
                        <a:t>7</a:t>
                      </a:r>
                    </a:p>
                  </a:txBody>
                  <a:tcPr/>
                </a:tc>
                <a:tc>
                  <a:txBody>
                    <a:bodyPr/>
                    <a:lstStyle/>
                    <a:p>
                      <a:pPr algn="r"/>
                      <a:r>
                        <a:rPr lang="en-US" dirty="0"/>
                        <a:t>71.4</a:t>
                      </a:r>
                    </a:p>
                  </a:txBody>
                  <a:tcPr/>
                </a:tc>
                <a:tc>
                  <a:txBody>
                    <a:bodyPr/>
                    <a:lstStyle/>
                    <a:p>
                      <a:pPr algn="r"/>
                      <a:r>
                        <a:rPr lang="en-US" dirty="0"/>
                        <a:t>8,245</a:t>
                      </a:r>
                    </a:p>
                  </a:txBody>
                  <a:tcPr/>
                </a:tc>
                <a:tc>
                  <a:txBody>
                    <a:bodyPr/>
                    <a:lstStyle/>
                    <a:p>
                      <a:pPr algn="r"/>
                      <a:r>
                        <a:rPr lang="en-US" dirty="0"/>
                        <a:t>3.1</a:t>
                      </a:r>
                    </a:p>
                  </a:txBody>
                  <a:tcPr/>
                </a:tc>
                <a:tc>
                  <a:txBody>
                    <a:bodyPr/>
                    <a:lstStyle/>
                    <a:p>
                      <a:pPr algn="r"/>
                      <a:r>
                        <a:rPr lang="en-US" dirty="0"/>
                        <a:t>352</a:t>
                      </a:r>
                    </a:p>
                  </a:txBody>
                  <a:tcPr/>
                </a:tc>
                <a:extLst>
                  <a:ext uri="{0D108BD9-81ED-4DB2-BD59-A6C34878D82A}">
                    <a16:rowId xmlns:a16="http://schemas.microsoft.com/office/drawing/2014/main" val="365280641"/>
                  </a:ext>
                </a:extLst>
              </a:tr>
            </a:tbl>
          </a:graphicData>
        </a:graphic>
      </p:graphicFrame>
      <p:sp>
        <p:nvSpPr>
          <p:cNvPr id="3" name="TextBox 2">
            <a:extLst>
              <a:ext uri="{FF2B5EF4-FFF2-40B4-BE49-F238E27FC236}">
                <a16:creationId xmlns:a16="http://schemas.microsoft.com/office/drawing/2014/main" id="{D8352D68-43DF-430A-AEEA-5DB88B7A204E}"/>
              </a:ext>
            </a:extLst>
          </p:cNvPr>
          <p:cNvSpPr txBox="1"/>
          <p:nvPr/>
        </p:nvSpPr>
        <p:spPr>
          <a:xfrm>
            <a:off x="9866662" y="5971927"/>
            <a:ext cx="2271944" cy="307777"/>
          </a:xfrm>
          <a:prstGeom prst="rect">
            <a:avLst/>
          </a:prstGeom>
          <a:noFill/>
        </p:spPr>
        <p:txBody>
          <a:bodyPr wrap="square" rtlCol="0">
            <a:spAutoFit/>
          </a:bodyPr>
          <a:lstStyle/>
          <a:p>
            <a:pPr algn="r"/>
            <a:r>
              <a:rPr lang="en-US" sz="1400" dirty="0"/>
              <a:t>Adapted from: Hu et al 2020</a:t>
            </a:r>
            <a:endParaRPr lang="en-US" dirty="0"/>
          </a:p>
        </p:txBody>
      </p:sp>
      <p:sp>
        <p:nvSpPr>
          <p:cNvPr id="4" name="TextBox 3">
            <a:extLst>
              <a:ext uri="{FF2B5EF4-FFF2-40B4-BE49-F238E27FC236}">
                <a16:creationId xmlns:a16="http://schemas.microsoft.com/office/drawing/2014/main" id="{7E4E7BDB-8928-4F1E-A2D2-5AFD4F433067}"/>
              </a:ext>
            </a:extLst>
          </p:cNvPr>
          <p:cNvSpPr txBox="1"/>
          <p:nvPr/>
        </p:nvSpPr>
        <p:spPr>
          <a:xfrm>
            <a:off x="8105312" y="3360082"/>
            <a:ext cx="3248487" cy="1200329"/>
          </a:xfrm>
          <a:prstGeom prst="rect">
            <a:avLst/>
          </a:prstGeom>
          <a:noFill/>
        </p:spPr>
        <p:txBody>
          <a:bodyPr wrap="square" rtlCol="0">
            <a:spAutoFit/>
          </a:bodyPr>
          <a:lstStyle/>
          <a:p>
            <a:r>
              <a:rPr lang="en-US" dirty="0"/>
              <a:t>Confirmed acquisition indicates individuals who indicated that they did or did not acquire any food on that day.</a:t>
            </a:r>
          </a:p>
        </p:txBody>
      </p:sp>
      <p:pic>
        <p:nvPicPr>
          <p:cNvPr id="8" name="Picture 7">
            <a:extLst>
              <a:ext uri="{FF2B5EF4-FFF2-40B4-BE49-F238E27FC236}">
                <a16:creationId xmlns:a16="http://schemas.microsoft.com/office/drawing/2014/main" id="{8E1D2657-7A74-437F-BCC8-25DBBD134E9D}"/>
              </a:ext>
            </a:extLst>
          </p:cNvPr>
          <p:cNvPicPr>
            <a:picLocks noChangeAspect="1"/>
          </p:cNvPicPr>
          <p:nvPr/>
        </p:nvPicPr>
        <p:blipFill>
          <a:blip r:embed="rId2"/>
          <a:stretch>
            <a:fillRect/>
          </a:stretch>
        </p:blipFill>
        <p:spPr>
          <a:xfrm>
            <a:off x="6472261" y="2282189"/>
            <a:ext cx="5510189" cy="3566160"/>
          </a:xfrm>
          <a:prstGeom prst="rect">
            <a:avLst/>
          </a:prstGeom>
        </p:spPr>
      </p:pic>
      <p:sp>
        <p:nvSpPr>
          <p:cNvPr id="9" name="TextBox 8">
            <a:extLst>
              <a:ext uri="{FF2B5EF4-FFF2-40B4-BE49-F238E27FC236}">
                <a16:creationId xmlns:a16="http://schemas.microsoft.com/office/drawing/2014/main" id="{F923DB36-BD3A-4FD5-A33D-58022684078C}"/>
              </a:ext>
            </a:extLst>
          </p:cNvPr>
          <p:cNvSpPr txBox="1"/>
          <p:nvPr/>
        </p:nvSpPr>
        <p:spPr>
          <a:xfrm>
            <a:off x="6615117" y="1903950"/>
            <a:ext cx="5523489" cy="369332"/>
          </a:xfrm>
          <a:prstGeom prst="rect">
            <a:avLst/>
          </a:prstGeom>
          <a:noFill/>
        </p:spPr>
        <p:txBody>
          <a:bodyPr wrap="square" rtlCol="0">
            <a:spAutoFit/>
          </a:bodyPr>
          <a:lstStyle/>
          <a:p>
            <a:r>
              <a:rPr lang="en-US" dirty="0"/>
              <a:t>Estimated posterior probabilities of being confirmed </a:t>
            </a:r>
          </a:p>
        </p:txBody>
      </p:sp>
    </p:spTree>
    <p:extLst>
      <p:ext uri="{BB962C8B-B14F-4D97-AF65-F5344CB8AC3E}">
        <p14:creationId xmlns:p14="http://schemas.microsoft.com/office/powerpoint/2010/main" val="292762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74E3E6-182A-4A01-9E03-CD8359169135}"/>
              </a:ext>
            </a:extLst>
          </p:cNvPr>
          <p:cNvSpPr>
            <a:spLocks noGrp="1"/>
          </p:cNvSpPr>
          <p:nvPr>
            <p:ph type="title"/>
          </p:nvPr>
        </p:nvSpPr>
        <p:spPr/>
        <p:txBody>
          <a:bodyPr>
            <a:normAutofit/>
          </a:bodyPr>
          <a:lstStyle/>
          <a:p>
            <a:pPr algn="l"/>
            <a:r>
              <a:rPr lang="en-US" sz="3200" b="1" dirty="0">
                <a:effectLst>
                  <a:outerShdw blurRad="38100" dist="38100" dir="2700000" algn="tl">
                    <a:srgbClr val="000000">
                      <a:alpha val="43137"/>
                    </a:srgbClr>
                  </a:outerShdw>
                </a:effectLst>
              </a:rPr>
              <a:t>FAH and FAFH event- and item-level information</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graphicFrame>
        <p:nvGraphicFramePr>
          <p:cNvPr id="12" name="Table 12">
            <a:extLst>
              <a:ext uri="{FF2B5EF4-FFF2-40B4-BE49-F238E27FC236}">
                <a16:creationId xmlns:a16="http://schemas.microsoft.com/office/drawing/2014/main" id="{74BB1B33-E9B4-4249-A0A6-4BE2279AEAD8}"/>
              </a:ext>
            </a:extLst>
          </p:cNvPr>
          <p:cNvGraphicFramePr>
            <a:graphicFrameLocks noGrp="1"/>
          </p:cNvGraphicFramePr>
          <p:nvPr>
            <p:ph sz="half" idx="1"/>
            <p:extLst>
              <p:ext uri="{D42A27DB-BD31-4B8C-83A1-F6EECF244321}">
                <p14:modId xmlns:p14="http://schemas.microsoft.com/office/powerpoint/2010/main" val="3897535616"/>
              </p:ext>
            </p:extLst>
          </p:nvPr>
        </p:nvGraphicFramePr>
        <p:xfrm>
          <a:off x="609600" y="1417638"/>
          <a:ext cx="5384799" cy="2225040"/>
        </p:xfrm>
        <a:graphic>
          <a:graphicData uri="http://schemas.openxmlformats.org/drawingml/2006/table">
            <a:tbl>
              <a:tblPr firstRow="1" bandRow="1">
                <a:tableStyleId>{5C22544A-7EE6-4342-B048-85BDC9FD1C3A}</a:tableStyleId>
              </a:tblPr>
              <a:tblGrid>
                <a:gridCol w="3207798">
                  <a:extLst>
                    <a:ext uri="{9D8B030D-6E8A-4147-A177-3AD203B41FA5}">
                      <a16:colId xmlns:a16="http://schemas.microsoft.com/office/drawing/2014/main" val="3201173636"/>
                    </a:ext>
                  </a:extLst>
                </a:gridCol>
                <a:gridCol w="1029810">
                  <a:extLst>
                    <a:ext uri="{9D8B030D-6E8A-4147-A177-3AD203B41FA5}">
                      <a16:colId xmlns:a16="http://schemas.microsoft.com/office/drawing/2014/main" val="163293346"/>
                    </a:ext>
                  </a:extLst>
                </a:gridCol>
                <a:gridCol w="1147191">
                  <a:extLst>
                    <a:ext uri="{9D8B030D-6E8A-4147-A177-3AD203B41FA5}">
                      <a16:colId xmlns:a16="http://schemas.microsoft.com/office/drawing/2014/main" val="2043827582"/>
                    </a:ext>
                  </a:extLst>
                </a:gridCol>
              </a:tblGrid>
              <a:tr h="370840">
                <a:tc gridSpan="3">
                  <a:txBody>
                    <a:bodyPr/>
                    <a:lstStyle/>
                    <a:p>
                      <a:r>
                        <a:rPr lang="en-US" dirty="0"/>
                        <a:t>Method in which item was reported (FAH events)</a:t>
                      </a:r>
                    </a:p>
                  </a:txBody>
                  <a:tcPr marL="91413" marR="91413"/>
                </a:tc>
                <a:tc hMerge="1">
                  <a:txBody>
                    <a:bodyPr/>
                    <a:lstStyle/>
                    <a:p>
                      <a:endParaRPr lang="en-US" dirty="0"/>
                    </a:p>
                  </a:txBody>
                  <a:tcPr marL="91413" marR="91413"/>
                </a:tc>
                <a:tc hMerge="1">
                  <a:txBody>
                    <a:bodyPr/>
                    <a:lstStyle/>
                    <a:p>
                      <a:endParaRPr lang="en-US" dirty="0"/>
                    </a:p>
                  </a:txBody>
                  <a:tcPr marL="91413" marR="91413"/>
                </a:tc>
                <a:extLst>
                  <a:ext uri="{0D108BD9-81ED-4DB2-BD59-A6C34878D82A}">
                    <a16:rowId xmlns:a16="http://schemas.microsoft.com/office/drawing/2014/main" val="1306366217"/>
                  </a:ext>
                </a:extLst>
              </a:tr>
              <a:tr h="370840">
                <a:tc>
                  <a:txBody>
                    <a:bodyPr/>
                    <a:lstStyle/>
                    <a:p>
                      <a:endParaRPr lang="en-US" dirty="0"/>
                    </a:p>
                  </a:txBody>
                  <a:tcPr marL="91413" marR="91413"/>
                </a:tc>
                <a:tc>
                  <a:txBody>
                    <a:bodyPr/>
                    <a:lstStyle/>
                    <a:p>
                      <a:r>
                        <a:rPr lang="en-US" dirty="0"/>
                        <a:t>Count</a:t>
                      </a:r>
                    </a:p>
                  </a:txBody>
                  <a:tcPr marL="91413" marR="91413"/>
                </a:tc>
                <a:tc>
                  <a:txBody>
                    <a:bodyPr/>
                    <a:lstStyle/>
                    <a:p>
                      <a:r>
                        <a:rPr lang="en-US" dirty="0"/>
                        <a:t>Percent</a:t>
                      </a:r>
                    </a:p>
                  </a:txBody>
                  <a:tcPr marL="91413" marR="91413"/>
                </a:tc>
                <a:extLst>
                  <a:ext uri="{0D108BD9-81ED-4DB2-BD59-A6C34878D82A}">
                    <a16:rowId xmlns:a16="http://schemas.microsoft.com/office/drawing/2014/main" val="212544804"/>
                  </a:ext>
                </a:extLst>
              </a:tr>
              <a:tr h="370840">
                <a:tc>
                  <a:txBody>
                    <a:bodyPr/>
                    <a:lstStyle/>
                    <a:p>
                      <a:r>
                        <a:rPr lang="en-US" dirty="0"/>
                        <a:t>Scanned UPC code on package</a:t>
                      </a:r>
                    </a:p>
                  </a:txBody>
                  <a:tcPr marL="91413" marR="91413"/>
                </a:tc>
                <a:tc>
                  <a:txBody>
                    <a:bodyPr/>
                    <a:lstStyle/>
                    <a:p>
                      <a:pPr algn="r"/>
                      <a:r>
                        <a:rPr lang="en-US" dirty="0"/>
                        <a:t>88,084</a:t>
                      </a:r>
                    </a:p>
                  </a:txBody>
                  <a:tcPr marL="91413" marR="91413"/>
                </a:tc>
                <a:tc>
                  <a:txBody>
                    <a:bodyPr/>
                    <a:lstStyle/>
                    <a:p>
                      <a:pPr algn="r"/>
                      <a:r>
                        <a:rPr lang="en-US" dirty="0"/>
                        <a:t>61.58</a:t>
                      </a:r>
                    </a:p>
                  </a:txBody>
                  <a:tcPr marL="91413" marR="91413"/>
                </a:tc>
                <a:extLst>
                  <a:ext uri="{0D108BD9-81ED-4DB2-BD59-A6C34878D82A}">
                    <a16:rowId xmlns:a16="http://schemas.microsoft.com/office/drawing/2014/main" val="4000570731"/>
                  </a:ext>
                </a:extLst>
              </a:tr>
              <a:tr h="370840">
                <a:tc>
                  <a:txBody>
                    <a:bodyPr/>
                    <a:lstStyle/>
                    <a:p>
                      <a:r>
                        <a:rPr lang="en-US" dirty="0"/>
                        <a:t>Scanned food book barcode</a:t>
                      </a:r>
                    </a:p>
                  </a:txBody>
                  <a:tcPr marL="91413" marR="91413"/>
                </a:tc>
                <a:tc>
                  <a:txBody>
                    <a:bodyPr/>
                    <a:lstStyle/>
                    <a:p>
                      <a:pPr algn="r"/>
                      <a:r>
                        <a:rPr lang="en-US" dirty="0"/>
                        <a:t>9,386</a:t>
                      </a:r>
                    </a:p>
                  </a:txBody>
                  <a:tcPr marL="91413" marR="91413"/>
                </a:tc>
                <a:tc>
                  <a:txBody>
                    <a:bodyPr/>
                    <a:lstStyle/>
                    <a:p>
                      <a:pPr algn="r"/>
                      <a:r>
                        <a:rPr lang="en-US" dirty="0"/>
                        <a:t>6.56</a:t>
                      </a:r>
                    </a:p>
                  </a:txBody>
                  <a:tcPr marL="91413" marR="91413"/>
                </a:tc>
                <a:extLst>
                  <a:ext uri="{0D108BD9-81ED-4DB2-BD59-A6C34878D82A}">
                    <a16:rowId xmlns:a16="http://schemas.microsoft.com/office/drawing/2014/main" val="2068879392"/>
                  </a:ext>
                </a:extLst>
              </a:tr>
              <a:tr h="370840">
                <a:tc>
                  <a:txBody>
                    <a:bodyPr/>
                    <a:lstStyle/>
                    <a:p>
                      <a:r>
                        <a:rPr lang="en-US" dirty="0"/>
                        <a:t>Survey book </a:t>
                      </a:r>
                    </a:p>
                  </a:txBody>
                  <a:tcPr marL="91413" marR="91413"/>
                </a:tc>
                <a:tc>
                  <a:txBody>
                    <a:bodyPr/>
                    <a:lstStyle/>
                    <a:p>
                      <a:pPr algn="r"/>
                      <a:r>
                        <a:rPr lang="en-US" dirty="0"/>
                        <a:t>11,070</a:t>
                      </a:r>
                    </a:p>
                  </a:txBody>
                  <a:tcPr marL="91413" marR="91413"/>
                </a:tc>
                <a:tc>
                  <a:txBody>
                    <a:bodyPr/>
                    <a:lstStyle/>
                    <a:p>
                      <a:pPr algn="r"/>
                      <a:r>
                        <a:rPr lang="en-US" dirty="0"/>
                        <a:t>7.74</a:t>
                      </a:r>
                    </a:p>
                  </a:txBody>
                  <a:tcPr marL="91413" marR="91413"/>
                </a:tc>
                <a:extLst>
                  <a:ext uri="{0D108BD9-81ED-4DB2-BD59-A6C34878D82A}">
                    <a16:rowId xmlns:a16="http://schemas.microsoft.com/office/drawing/2014/main" val="916072879"/>
                  </a:ext>
                </a:extLst>
              </a:tr>
              <a:tr h="370840">
                <a:tc>
                  <a:txBody>
                    <a:bodyPr/>
                    <a:lstStyle/>
                    <a:p>
                      <a:r>
                        <a:rPr lang="en-US" dirty="0"/>
                        <a:t>Receipt</a:t>
                      </a:r>
                    </a:p>
                  </a:txBody>
                  <a:tcPr marL="91413" marR="91413"/>
                </a:tc>
                <a:tc>
                  <a:txBody>
                    <a:bodyPr/>
                    <a:lstStyle/>
                    <a:p>
                      <a:pPr algn="r"/>
                      <a:r>
                        <a:rPr lang="en-US" dirty="0"/>
                        <a:t>34,510</a:t>
                      </a:r>
                    </a:p>
                  </a:txBody>
                  <a:tcPr marL="91413" marR="91413"/>
                </a:tc>
                <a:tc>
                  <a:txBody>
                    <a:bodyPr/>
                    <a:lstStyle/>
                    <a:p>
                      <a:pPr algn="r"/>
                      <a:r>
                        <a:rPr lang="en-US" dirty="0"/>
                        <a:t>24.12</a:t>
                      </a:r>
                    </a:p>
                  </a:txBody>
                  <a:tcPr marL="91413" marR="91413"/>
                </a:tc>
                <a:extLst>
                  <a:ext uri="{0D108BD9-81ED-4DB2-BD59-A6C34878D82A}">
                    <a16:rowId xmlns:a16="http://schemas.microsoft.com/office/drawing/2014/main" val="3678753739"/>
                  </a:ext>
                </a:extLst>
              </a:tr>
            </a:tbl>
          </a:graphicData>
        </a:graphic>
      </p:graphicFrame>
      <p:cxnSp>
        <p:nvCxnSpPr>
          <p:cNvPr id="7" name="Straight Connector 6">
            <a:extLst>
              <a:ext uri="{FF2B5EF4-FFF2-40B4-BE49-F238E27FC236}">
                <a16:creationId xmlns:a16="http://schemas.microsoft.com/office/drawing/2014/main" id="{EEBE3FC3-8467-411F-A242-F478E0A335D4}"/>
              </a:ext>
            </a:extLst>
          </p:cNvPr>
          <p:cNvCxnSpPr/>
          <p:nvPr/>
        </p:nvCxnSpPr>
        <p:spPr>
          <a:xfrm>
            <a:off x="838200" y="886073"/>
            <a:ext cx="1051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04DB1A-53B4-46B3-8238-46268F0B33D2}"/>
              </a:ext>
            </a:extLst>
          </p:cNvPr>
          <p:cNvSpPr txBox="1"/>
          <p:nvPr/>
        </p:nvSpPr>
        <p:spPr>
          <a:xfrm>
            <a:off x="2255520" y="4552598"/>
            <a:ext cx="3840480" cy="646331"/>
          </a:xfrm>
          <a:prstGeom prst="rect">
            <a:avLst/>
          </a:prstGeom>
          <a:noFill/>
        </p:spPr>
        <p:txBody>
          <a:bodyPr wrap="square" rtlCol="0">
            <a:spAutoFit/>
          </a:bodyPr>
          <a:lstStyle/>
          <a:p>
            <a:r>
              <a:rPr lang="en-US" dirty="0"/>
              <a:t>Total number of FAH events: 15,998</a:t>
            </a:r>
          </a:p>
          <a:p>
            <a:r>
              <a:rPr lang="en-US" dirty="0"/>
              <a:t>Total number of FAH items: 143,050</a:t>
            </a:r>
          </a:p>
        </p:txBody>
      </p:sp>
      <p:graphicFrame>
        <p:nvGraphicFramePr>
          <p:cNvPr id="15" name="Table 12">
            <a:extLst>
              <a:ext uri="{FF2B5EF4-FFF2-40B4-BE49-F238E27FC236}">
                <a16:creationId xmlns:a16="http://schemas.microsoft.com/office/drawing/2014/main" id="{843487BC-71E2-4BF9-A7D7-3ECEA218BA27}"/>
              </a:ext>
            </a:extLst>
          </p:cNvPr>
          <p:cNvGraphicFramePr>
            <a:graphicFrameLocks/>
          </p:cNvGraphicFramePr>
          <p:nvPr>
            <p:extLst>
              <p:ext uri="{D42A27DB-BD31-4B8C-83A1-F6EECF244321}">
                <p14:modId xmlns:p14="http://schemas.microsoft.com/office/powerpoint/2010/main" val="286887768"/>
              </p:ext>
            </p:extLst>
          </p:nvPr>
        </p:nvGraphicFramePr>
        <p:xfrm>
          <a:off x="6197601" y="1417638"/>
          <a:ext cx="5384799" cy="2225040"/>
        </p:xfrm>
        <a:graphic>
          <a:graphicData uri="http://schemas.openxmlformats.org/drawingml/2006/table">
            <a:tbl>
              <a:tblPr firstRow="1" bandRow="1">
                <a:tableStyleId>{5C22544A-7EE6-4342-B048-85BDC9FD1C3A}</a:tableStyleId>
              </a:tblPr>
              <a:tblGrid>
                <a:gridCol w="3207798">
                  <a:extLst>
                    <a:ext uri="{9D8B030D-6E8A-4147-A177-3AD203B41FA5}">
                      <a16:colId xmlns:a16="http://schemas.microsoft.com/office/drawing/2014/main" val="3201173636"/>
                    </a:ext>
                  </a:extLst>
                </a:gridCol>
                <a:gridCol w="1029810">
                  <a:extLst>
                    <a:ext uri="{9D8B030D-6E8A-4147-A177-3AD203B41FA5}">
                      <a16:colId xmlns:a16="http://schemas.microsoft.com/office/drawing/2014/main" val="163293346"/>
                    </a:ext>
                  </a:extLst>
                </a:gridCol>
                <a:gridCol w="1147191">
                  <a:extLst>
                    <a:ext uri="{9D8B030D-6E8A-4147-A177-3AD203B41FA5}">
                      <a16:colId xmlns:a16="http://schemas.microsoft.com/office/drawing/2014/main" val="2043827582"/>
                    </a:ext>
                  </a:extLst>
                </a:gridCol>
              </a:tblGrid>
              <a:tr h="370840">
                <a:tc gridSpan="3">
                  <a:txBody>
                    <a:bodyPr/>
                    <a:lstStyle/>
                    <a:p>
                      <a:r>
                        <a:rPr lang="en-US" dirty="0"/>
                        <a:t>Saved receipt (FAFH events)</a:t>
                      </a:r>
                    </a:p>
                  </a:txBody>
                  <a:tcPr marL="91413" marR="91413"/>
                </a:tc>
                <a:tc hMerge="1">
                  <a:txBody>
                    <a:bodyPr/>
                    <a:lstStyle/>
                    <a:p>
                      <a:endParaRPr lang="en-US" dirty="0"/>
                    </a:p>
                  </a:txBody>
                  <a:tcPr marL="91413" marR="91413"/>
                </a:tc>
                <a:tc hMerge="1">
                  <a:txBody>
                    <a:bodyPr/>
                    <a:lstStyle/>
                    <a:p>
                      <a:endParaRPr lang="en-US" dirty="0"/>
                    </a:p>
                  </a:txBody>
                  <a:tcPr marL="91413" marR="91413"/>
                </a:tc>
                <a:extLst>
                  <a:ext uri="{0D108BD9-81ED-4DB2-BD59-A6C34878D82A}">
                    <a16:rowId xmlns:a16="http://schemas.microsoft.com/office/drawing/2014/main" val="1306366217"/>
                  </a:ext>
                </a:extLst>
              </a:tr>
              <a:tr h="370840">
                <a:tc>
                  <a:txBody>
                    <a:bodyPr/>
                    <a:lstStyle/>
                    <a:p>
                      <a:endParaRPr lang="en-US" dirty="0"/>
                    </a:p>
                  </a:txBody>
                  <a:tcPr marL="91413" marR="91413"/>
                </a:tc>
                <a:tc>
                  <a:txBody>
                    <a:bodyPr/>
                    <a:lstStyle/>
                    <a:p>
                      <a:r>
                        <a:rPr lang="en-US" dirty="0"/>
                        <a:t>Count</a:t>
                      </a:r>
                    </a:p>
                  </a:txBody>
                  <a:tcPr marL="91413" marR="91413"/>
                </a:tc>
                <a:tc>
                  <a:txBody>
                    <a:bodyPr/>
                    <a:lstStyle/>
                    <a:p>
                      <a:r>
                        <a:rPr lang="en-US" dirty="0"/>
                        <a:t>Percent</a:t>
                      </a:r>
                    </a:p>
                  </a:txBody>
                  <a:tcPr marL="91413" marR="91413"/>
                </a:tc>
                <a:extLst>
                  <a:ext uri="{0D108BD9-81ED-4DB2-BD59-A6C34878D82A}">
                    <a16:rowId xmlns:a16="http://schemas.microsoft.com/office/drawing/2014/main" val="212544804"/>
                  </a:ext>
                </a:extLst>
              </a:tr>
              <a:tr h="370840">
                <a:tc>
                  <a:txBody>
                    <a:bodyPr/>
                    <a:lstStyle/>
                    <a:p>
                      <a:r>
                        <a:rPr lang="en-US" dirty="0"/>
                        <a:t>No receipt was provided</a:t>
                      </a:r>
                    </a:p>
                  </a:txBody>
                  <a:tcPr marL="91413" marR="91413"/>
                </a:tc>
                <a:tc>
                  <a:txBody>
                    <a:bodyPr/>
                    <a:lstStyle/>
                    <a:p>
                      <a:pPr algn="r"/>
                      <a:r>
                        <a:rPr lang="en-US" dirty="0"/>
                        <a:t>25,290</a:t>
                      </a:r>
                    </a:p>
                  </a:txBody>
                  <a:tcPr marL="91413" marR="91413"/>
                </a:tc>
                <a:tc>
                  <a:txBody>
                    <a:bodyPr/>
                    <a:lstStyle/>
                    <a:p>
                      <a:pPr algn="r"/>
                      <a:r>
                        <a:rPr lang="en-US" dirty="0"/>
                        <a:t>66.24</a:t>
                      </a:r>
                    </a:p>
                  </a:txBody>
                  <a:tcPr marL="91413" marR="91413"/>
                </a:tc>
                <a:extLst>
                  <a:ext uri="{0D108BD9-81ED-4DB2-BD59-A6C34878D82A}">
                    <a16:rowId xmlns:a16="http://schemas.microsoft.com/office/drawing/2014/main" val="4000570731"/>
                  </a:ext>
                </a:extLst>
              </a:tr>
              <a:tr h="370840">
                <a:tc>
                  <a:txBody>
                    <a:bodyPr/>
                    <a:lstStyle/>
                    <a:p>
                      <a:r>
                        <a:rPr lang="en-US" dirty="0"/>
                        <a:t>Indicated saved </a:t>
                      </a:r>
                    </a:p>
                  </a:txBody>
                  <a:tcPr marL="91413" marR="91413"/>
                </a:tc>
                <a:tc>
                  <a:txBody>
                    <a:bodyPr/>
                    <a:lstStyle/>
                    <a:p>
                      <a:pPr algn="r"/>
                      <a:r>
                        <a:rPr lang="en-US" dirty="0"/>
                        <a:t>10,574</a:t>
                      </a:r>
                    </a:p>
                  </a:txBody>
                  <a:tcPr marL="91413" marR="91413"/>
                </a:tc>
                <a:tc>
                  <a:txBody>
                    <a:bodyPr/>
                    <a:lstStyle/>
                    <a:p>
                      <a:pPr algn="r"/>
                      <a:r>
                        <a:rPr lang="en-US" dirty="0"/>
                        <a:t>27.70</a:t>
                      </a:r>
                    </a:p>
                  </a:txBody>
                  <a:tcPr marL="91413" marR="91413"/>
                </a:tc>
                <a:extLst>
                  <a:ext uri="{0D108BD9-81ED-4DB2-BD59-A6C34878D82A}">
                    <a16:rowId xmlns:a16="http://schemas.microsoft.com/office/drawing/2014/main" val="2068879392"/>
                  </a:ext>
                </a:extLst>
              </a:tr>
              <a:tr h="370840">
                <a:tc>
                  <a:txBody>
                    <a:bodyPr/>
                    <a:lstStyle/>
                    <a:p>
                      <a:r>
                        <a:rPr lang="en-US" dirty="0"/>
                        <a:t>Itemized provided</a:t>
                      </a:r>
                    </a:p>
                  </a:txBody>
                  <a:tcPr marL="91413" marR="91413"/>
                </a:tc>
                <a:tc>
                  <a:txBody>
                    <a:bodyPr/>
                    <a:lstStyle/>
                    <a:p>
                      <a:pPr algn="r"/>
                      <a:r>
                        <a:rPr lang="en-US" dirty="0"/>
                        <a:t>96</a:t>
                      </a:r>
                    </a:p>
                  </a:txBody>
                  <a:tcPr marL="91413" marR="91413"/>
                </a:tc>
                <a:tc>
                  <a:txBody>
                    <a:bodyPr/>
                    <a:lstStyle/>
                    <a:p>
                      <a:pPr algn="r"/>
                      <a:r>
                        <a:rPr lang="en-US" dirty="0"/>
                        <a:t>0.25</a:t>
                      </a:r>
                    </a:p>
                  </a:txBody>
                  <a:tcPr marL="91413" marR="91413"/>
                </a:tc>
                <a:extLst>
                  <a:ext uri="{0D108BD9-81ED-4DB2-BD59-A6C34878D82A}">
                    <a16:rowId xmlns:a16="http://schemas.microsoft.com/office/drawing/2014/main" val="916072879"/>
                  </a:ext>
                </a:extLst>
              </a:tr>
              <a:tr h="370840">
                <a:tc>
                  <a:txBody>
                    <a:bodyPr/>
                    <a:lstStyle/>
                    <a:p>
                      <a:r>
                        <a:rPr lang="en-US" dirty="0"/>
                        <a:t>Provided, condition unknown</a:t>
                      </a:r>
                    </a:p>
                  </a:txBody>
                  <a:tcPr marL="91413" marR="91413"/>
                </a:tc>
                <a:tc>
                  <a:txBody>
                    <a:bodyPr/>
                    <a:lstStyle/>
                    <a:p>
                      <a:pPr algn="r"/>
                      <a:r>
                        <a:rPr lang="en-US" dirty="0"/>
                        <a:t>2,218</a:t>
                      </a:r>
                    </a:p>
                  </a:txBody>
                  <a:tcPr marL="91413" marR="91413"/>
                </a:tc>
                <a:tc>
                  <a:txBody>
                    <a:bodyPr/>
                    <a:lstStyle/>
                    <a:p>
                      <a:pPr algn="r"/>
                      <a:r>
                        <a:rPr lang="en-US" dirty="0"/>
                        <a:t>5.81</a:t>
                      </a:r>
                    </a:p>
                  </a:txBody>
                  <a:tcPr marL="91413" marR="91413"/>
                </a:tc>
                <a:extLst>
                  <a:ext uri="{0D108BD9-81ED-4DB2-BD59-A6C34878D82A}">
                    <a16:rowId xmlns:a16="http://schemas.microsoft.com/office/drawing/2014/main" val="3678753739"/>
                  </a:ext>
                </a:extLst>
              </a:tr>
            </a:tbl>
          </a:graphicData>
        </a:graphic>
      </p:graphicFrame>
      <p:pic>
        <p:nvPicPr>
          <p:cNvPr id="16" name="Picture 15">
            <a:extLst>
              <a:ext uri="{FF2B5EF4-FFF2-40B4-BE49-F238E27FC236}">
                <a16:creationId xmlns:a16="http://schemas.microsoft.com/office/drawing/2014/main" id="{DA8F0763-0F97-448C-AA82-9AF40DFA479E}"/>
              </a:ext>
            </a:extLst>
          </p:cNvPr>
          <p:cNvPicPr>
            <a:picLocks noChangeAspect="1"/>
          </p:cNvPicPr>
          <p:nvPr/>
        </p:nvPicPr>
        <p:blipFill>
          <a:blip r:embed="rId2"/>
          <a:stretch>
            <a:fillRect/>
          </a:stretch>
        </p:blipFill>
        <p:spPr>
          <a:xfrm>
            <a:off x="609600" y="3863182"/>
            <a:ext cx="1645920" cy="2025165"/>
          </a:xfrm>
          <a:prstGeom prst="rect">
            <a:avLst/>
          </a:prstGeom>
        </p:spPr>
      </p:pic>
      <p:sp>
        <p:nvSpPr>
          <p:cNvPr id="17" name="TextBox 16">
            <a:extLst>
              <a:ext uri="{FF2B5EF4-FFF2-40B4-BE49-F238E27FC236}">
                <a16:creationId xmlns:a16="http://schemas.microsoft.com/office/drawing/2014/main" id="{15C42A31-6A44-4FBE-A0D9-DC04CEBBD657}"/>
              </a:ext>
            </a:extLst>
          </p:cNvPr>
          <p:cNvSpPr txBox="1"/>
          <p:nvPr/>
        </p:nvSpPr>
        <p:spPr>
          <a:xfrm>
            <a:off x="7741920" y="4552597"/>
            <a:ext cx="3840480" cy="646331"/>
          </a:xfrm>
          <a:prstGeom prst="rect">
            <a:avLst/>
          </a:prstGeom>
          <a:noFill/>
        </p:spPr>
        <p:txBody>
          <a:bodyPr wrap="square" rtlCol="0">
            <a:spAutoFit/>
          </a:bodyPr>
          <a:lstStyle/>
          <a:p>
            <a:r>
              <a:rPr lang="en-US" dirty="0"/>
              <a:t>Total number of FAFH events: 39,120</a:t>
            </a:r>
          </a:p>
          <a:p>
            <a:r>
              <a:rPr lang="en-US" dirty="0"/>
              <a:t>Total number of FAFH items: 116,074 	</a:t>
            </a:r>
          </a:p>
        </p:txBody>
      </p:sp>
      <p:pic>
        <p:nvPicPr>
          <p:cNvPr id="18" name="Picture 17">
            <a:extLst>
              <a:ext uri="{FF2B5EF4-FFF2-40B4-BE49-F238E27FC236}">
                <a16:creationId xmlns:a16="http://schemas.microsoft.com/office/drawing/2014/main" id="{BB0BC031-B75B-4C01-88C5-98AD43849710}"/>
              </a:ext>
            </a:extLst>
          </p:cNvPr>
          <p:cNvPicPr>
            <a:picLocks noChangeAspect="1"/>
          </p:cNvPicPr>
          <p:nvPr/>
        </p:nvPicPr>
        <p:blipFill>
          <a:blip r:embed="rId3"/>
          <a:stretch>
            <a:fillRect/>
          </a:stretch>
        </p:blipFill>
        <p:spPr>
          <a:xfrm>
            <a:off x="6054197" y="4281402"/>
            <a:ext cx="1729527" cy="1188720"/>
          </a:xfrm>
          <a:prstGeom prst="rect">
            <a:avLst/>
          </a:prstGeom>
        </p:spPr>
      </p:pic>
    </p:spTree>
    <p:extLst>
      <p:ext uri="{BB962C8B-B14F-4D97-AF65-F5344CB8AC3E}">
        <p14:creationId xmlns:p14="http://schemas.microsoft.com/office/powerpoint/2010/main" val="32909589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RS 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6199</TotalTime>
  <Words>1058</Words>
  <Application>Microsoft Office PowerPoint</Application>
  <PresentationFormat>Widescreen</PresentationFormat>
  <Paragraphs>189</Paragraphs>
  <Slides>11</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Public Sans</vt:lpstr>
      <vt:lpstr>Custom Design</vt:lpstr>
      <vt:lpstr>ERS Title Page</vt:lpstr>
      <vt:lpstr>Subsampling to Reduce Nonresponse Bias in the National Food Acquisition and Purchase Survey (FoodAPS)   Jeffrey M. Gonzalez Economic Research Service  Darcy Miller and Joseph Rodhouse National Agricultural Statistics Service   2021 Federal Committee on Statistical Methodology Research and Policy Conference   Session G-4. Data Quality-Nonresponse Bias    Wednesday, November 3, 2021</vt:lpstr>
      <vt:lpstr>Necessary steps in the development of responsive designs </vt:lpstr>
      <vt:lpstr>National Household Food Acquisition and Purchase Survey </vt:lpstr>
      <vt:lpstr>FoodAPS-1 constructs, measurement, and collection protocols </vt:lpstr>
      <vt:lpstr>Data quality, nonresponse, and burden in FoodAPS-1 </vt:lpstr>
      <vt:lpstr>Goals for FoodAPS-2 </vt:lpstr>
      <vt:lpstr>Primary research question </vt:lpstr>
      <vt:lpstr>FoodAPS-1 data description and other sample characteristics </vt:lpstr>
      <vt:lpstr>FAH and FAFH event- and item-level information </vt:lpstr>
      <vt:lpstr>Next steps and simulation setup </vt:lpstr>
      <vt:lpstr>Foundation for FoodAPS-2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Gonzalez, Jeffrey - REE-ERS, Washington, DC</dc:creator>
  <cp:lastModifiedBy>Gonzalez, Jeffrey - REE-ERS, Washington, DC</cp:lastModifiedBy>
  <cp:revision>55</cp:revision>
  <dcterms:created xsi:type="dcterms:W3CDTF">2021-10-08T18:41:09Z</dcterms:created>
  <dcterms:modified xsi:type="dcterms:W3CDTF">2021-10-18T14:18:02Z</dcterms:modified>
</cp:coreProperties>
</file>