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01" r:id="rId3"/>
    <p:sldId id="399" r:id="rId4"/>
    <p:sldId id="400" r:id="rId5"/>
    <p:sldId id="383" r:id="rId6"/>
    <p:sldId id="257" r:id="rId7"/>
    <p:sldId id="402" r:id="rId8"/>
    <p:sldId id="384" r:id="rId9"/>
    <p:sldId id="261" r:id="rId10"/>
    <p:sldId id="385" r:id="rId11"/>
    <p:sldId id="386" r:id="rId12"/>
    <p:sldId id="387" r:id="rId13"/>
    <p:sldId id="389" r:id="rId14"/>
    <p:sldId id="390" r:id="rId15"/>
    <p:sldId id="391" r:id="rId16"/>
    <p:sldId id="362" r:id="rId17"/>
    <p:sldId id="393" r:id="rId18"/>
    <p:sldId id="405" r:id="rId19"/>
    <p:sldId id="394" r:id="rId20"/>
    <p:sldId id="397" r:id="rId21"/>
    <p:sldId id="398" r:id="rId22"/>
    <p:sldId id="356" r:id="rId23"/>
    <p:sldId id="333"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p15:clr>
            <a:srgbClr val="A4A3A4"/>
          </p15:clr>
        </p15:guide>
        <p15:guide id="2" pos="5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Donel, Ann" initials="MA" lastIdx="8" clrIdx="0">
    <p:extLst>
      <p:ext uri="{19B8F6BF-5375-455C-9EA6-DF929625EA0E}">
        <p15:presenceInfo xmlns:p15="http://schemas.microsoft.com/office/powerpoint/2012/main" userId="S-1-5-21-75260257-676945368-1897138802-273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92202" autoAdjust="0"/>
  </p:normalViewPr>
  <p:slideViewPr>
    <p:cSldViewPr>
      <p:cViewPr varScale="1">
        <p:scale>
          <a:sx n="78" d="100"/>
          <a:sy n="78" d="100"/>
        </p:scale>
        <p:origin x="1386" y="90"/>
      </p:cViewPr>
      <p:guideLst>
        <p:guide orient="horz" pos="624"/>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10" tIns="46655" rIns="93310" bIns="46655"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10" tIns="46655" rIns="93310" bIns="46655" rtlCol="0"/>
          <a:lstStyle>
            <a:lvl1pPr algn="r">
              <a:defRPr sz="1200"/>
            </a:lvl1pPr>
          </a:lstStyle>
          <a:p>
            <a:fld id="{6F9B66D8-D586-6B46-ABB6-773E4FC7525F}" type="datetimeFigureOut">
              <a:rPr lang="en-US" smtClean="0"/>
              <a:t>10/18/2021</a:t>
            </a:fld>
            <a:endParaRPr lang="en-US" dirty="0"/>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10" tIns="46655" rIns="93310" bIns="46655" rtlCol="0" anchor="ctr"/>
          <a:lstStyle/>
          <a:p>
            <a:endParaRPr lang="en-US" dirty="0"/>
          </a:p>
        </p:txBody>
      </p:sp>
      <p:sp>
        <p:nvSpPr>
          <p:cNvPr id="5" name="Notes Placeholder 4"/>
          <p:cNvSpPr>
            <a:spLocks noGrp="1"/>
          </p:cNvSpPr>
          <p:nvPr>
            <p:ph type="body" sz="quarter" idx="3"/>
          </p:nvPr>
        </p:nvSpPr>
        <p:spPr>
          <a:xfrm>
            <a:off x="702310" y="4480005"/>
            <a:ext cx="5618480" cy="3665458"/>
          </a:xfrm>
          <a:prstGeom prst="rect">
            <a:avLst/>
          </a:prstGeom>
        </p:spPr>
        <p:txBody>
          <a:bodyPr vert="horz" lIns="93310" tIns="46655" rIns="93310" bIns="466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10" tIns="46655" rIns="93310" bIns="4665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10" tIns="46655" rIns="93310" bIns="46655" rtlCol="0" anchor="b"/>
          <a:lstStyle>
            <a:lvl1pPr algn="r">
              <a:defRPr sz="1200"/>
            </a:lvl1pPr>
          </a:lstStyle>
          <a:p>
            <a:fld id="{5CEB353C-816D-A442-BDDB-FEC34ABCCCAA}" type="slidenum">
              <a:rPr lang="en-US" smtClean="0"/>
              <a:t>‹#›</a:t>
            </a:fld>
            <a:endParaRPr lang="en-US" dirty="0"/>
          </a:p>
        </p:txBody>
      </p:sp>
    </p:spTree>
    <p:extLst>
      <p:ext uri="{BB962C8B-B14F-4D97-AF65-F5344CB8AC3E}">
        <p14:creationId xmlns:p14="http://schemas.microsoft.com/office/powerpoint/2010/main" val="195043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B0FC7C-E775-4F31-B852-CE2146D4A351}"/>
              </a:ext>
            </a:extLst>
          </p:cNvPr>
          <p:cNvSpPr>
            <a:spLocks noGrp="1"/>
          </p:cNvSpPr>
          <p:nvPr>
            <p:ph type="body" idx="1"/>
          </p:nvPr>
        </p:nvSpPr>
        <p:spPr/>
        <p:txBody>
          <a:bodyPr/>
          <a:lstStyle/>
          <a:p>
            <a:r>
              <a:rPr lang="en-US" dirty="0"/>
              <a:t>In theory, the line between remote services and essential services is a little fuzzy.  For example, which category does housing fall into?  In practice, this distinction doesn’t really matter for product unavailability – so I won’t discuss it further.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DBE1B4D-2A49-48EE-88DC-87867AEBB9F0}"/>
              </a:ext>
            </a:extLst>
          </p:cNvPr>
          <p:cNvSpPr>
            <a:spLocks noGrp="1"/>
          </p:cNvSpPr>
          <p:nvPr>
            <p:ph type="body" idx="1"/>
          </p:nvPr>
        </p:nvSpPr>
        <p:spPr/>
        <p:txBody>
          <a:bodyPr/>
          <a:lstStyle/>
          <a:p>
            <a:r>
              <a:rPr lang="en-US" dirty="0"/>
              <a:t>The paper does not distinguish between consumers who could not purchase a product because it was banned by the government, and businesses which stopped producing a product to avoid coronavirus transmission, consumers who stopped buying a product because of coronavirus transmission, or other complex reasons for product unavailability.  </a:t>
            </a:r>
          </a:p>
          <a:p>
            <a:endParaRPr lang="en-US" dirty="0"/>
          </a:p>
          <a:p>
            <a:r>
              <a:rPr lang="en-US" dirty="0"/>
              <a:t>Google tracks time spent at grocery stores and pharmacies in a separate category – so those essential retailers don’t really influence this paper’s analysis.  Similarly, health care facilities aren’t included in the retail and recreation category.  The essential businesses studied here include general merchandise stores, auto supply stores, laundromats, etc. stayed open.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ATUS regional data doesn’t match BEA’s geofips data precisely.  The paper uses its best judgment to match the regions which are close, and then drops regions which can’t be matched.</a:t>
            </a:r>
          </a:p>
        </p:txBody>
      </p:sp>
      <p:sp>
        <p:nvSpPr>
          <p:cNvPr id="4" name="Slide Number Placeholder 3"/>
          <p:cNvSpPr>
            <a:spLocks noGrp="1"/>
          </p:cNvSpPr>
          <p:nvPr>
            <p:ph type="sldNum" sz="quarter" idx="10"/>
          </p:nvPr>
        </p:nvSpPr>
        <p:spPr/>
        <p:txBody>
          <a:bodyPr/>
          <a:lstStyle/>
          <a:p>
            <a:fld id="{5CEB353C-816D-A442-BDDB-FEC34ABCCCAA}" type="slidenum">
              <a:rPr lang="en-US" smtClean="0"/>
              <a:t>16</a:t>
            </a:fld>
            <a:endParaRPr lang="en-US" dirty="0"/>
          </a:p>
        </p:txBody>
      </p:sp>
    </p:spTree>
    <p:extLst>
      <p:ext uri="{BB962C8B-B14F-4D97-AF65-F5344CB8AC3E}">
        <p14:creationId xmlns:p14="http://schemas.microsoft.com/office/powerpoint/2010/main" val="192358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97385D-8CCC-4C1C-B8BE-D213FCDD2FFD}"/>
              </a:ext>
            </a:extLst>
          </p:cNvPr>
          <p:cNvSpPr>
            <a:spLocks noGrp="1"/>
          </p:cNvSpPr>
          <p:nvPr>
            <p:ph type="body" idx="1"/>
          </p:nvPr>
        </p:nvSpPr>
        <p:spPr/>
        <p:txBody>
          <a:bodyPr/>
          <a:lstStyle/>
          <a:p>
            <a:r>
              <a:rPr lang="en-US" dirty="0"/>
              <a:t>The unadjusted mobility data show much more recovery than the adjusted data.  This is due to the fact that mobility is seasonal and normally increases when weather gets good.  </a:t>
            </a:r>
          </a:p>
        </p:txBody>
      </p:sp>
    </p:spTree>
    <p:extLst>
      <p:ext uri="{BB962C8B-B14F-4D97-AF65-F5344CB8AC3E}">
        <p14:creationId xmlns:p14="http://schemas.microsoft.com/office/powerpoint/2010/main" val="3031412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483CCDF-E30E-4D19-9AC3-275BC23A63DD}"/>
              </a:ext>
            </a:extLst>
          </p:cNvPr>
          <p:cNvSpPr>
            <a:spLocks noGrp="1"/>
          </p:cNvSpPr>
          <p:nvPr>
            <p:ph type="body" idx="1"/>
          </p:nvPr>
        </p:nvSpPr>
        <p:spPr/>
        <p:txBody>
          <a:bodyPr/>
          <a:lstStyle/>
          <a:p>
            <a:r>
              <a:rPr lang="en-US" dirty="0"/>
              <a:t>This graph shows that high income states have both higher theoretical inflation in a full stay-in-place policy, and also higher theoretical inflation in actual stay-in-place behavior.  The two lines have the same slope because high income states typically imposed much stricter stay-in-place policies than poorer states.  In other words, all state exempted the same absolute spending share.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669E948-BF59-4849-B863-D4A8C289300B}"/>
              </a:ext>
            </a:extLst>
          </p:cNvPr>
          <p:cNvSpPr>
            <a:spLocks noGrp="1"/>
          </p:cNvSpPr>
          <p:nvPr>
            <p:ph type="body" idx="1"/>
          </p:nvPr>
        </p:nvSpPr>
        <p:spPr/>
        <p:txBody>
          <a:bodyPr/>
          <a:lstStyle/>
          <a:p>
            <a:r>
              <a:rPr lang="en-US" dirty="0"/>
              <a:t>This paper doesn’t study any health effect, so it doesn’t address the benefits from stay-in-place policies.  Instead, it focuses on quantifying one cost using price measurement theory.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 percent for available housing; 27 percent for available goods; 5 percent for unavailable goods; 31 percent for available services; 17 percent for unavailable services; and 2 percent for unavailable amenities</a:t>
            </a:r>
          </a:p>
          <a:p>
            <a:endParaRPr lang="en-US" dirty="0"/>
          </a:p>
        </p:txBody>
      </p:sp>
      <p:sp>
        <p:nvSpPr>
          <p:cNvPr id="4" name="Slide Number Placeholder 3"/>
          <p:cNvSpPr>
            <a:spLocks noGrp="1"/>
          </p:cNvSpPr>
          <p:nvPr>
            <p:ph type="sldNum" sz="quarter" idx="10"/>
          </p:nvPr>
        </p:nvSpPr>
        <p:spPr/>
        <p:txBody>
          <a:bodyPr/>
          <a:lstStyle/>
          <a:p>
            <a:fld id="{5CEB353C-816D-A442-BDDB-FEC34ABCCCAA}" type="slidenum">
              <a:rPr lang="en-US" smtClean="0"/>
              <a:t>22</a:t>
            </a:fld>
            <a:endParaRPr lang="en-US" dirty="0"/>
          </a:p>
        </p:txBody>
      </p:sp>
    </p:spTree>
    <p:extLst>
      <p:ext uri="{BB962C8B-B14F-4D97-AF65-F5344CB8AC3E}">
        <p14:creationId xmlns:p14="http://schemas.microsoft.com/office/powerpoint/2010/main" val="3144916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Partial reopenings are generally much more complicated than full stay-in-place orders.  In addition, compliance with official government orders has fallen dramatically.  As a result, it may be much harder to analyze prices in the Q2 than Q1.</a:t>
            </a:r>
          </a:p>
          <a:p>
            <a:endParaRPr lang="en-US" dirty="0"/>
          </a:p>
        </p:txBody>
      </p:sp>
      <p:sp>
        <p:nvSpPr>
          <p:cNvPr id="4" name="Slide Number Placeholder 3"/>
          <p:cNvSpPr>
            <a:spLocks noGrp="1"/>
          </p:cNvSpPr>
          <p:nvPr>
            <p:ph type="sldNum" sz="quarter" idx="10"/>
          </p:nvPr>
        </p:nvSpPr>
        <p:spPr/>
        <p:txBody>
          <a:bodyPr/>
          <a:lstStyle/>
          <a:p>
            <a:fld id="{5CEB353C-816D-A442-BDDB-FEC34ABCCCAA}" type="slidenum">
              <a:rPr lang="en-US" smtClean="0"/>
              <a:t>23</a:t>
            </a:fld>
            <a:endParaRPr lang="en-US" dirty="0"/>
          </a:p>
        </p:txBody>
      </p:sp>
    </p:spTree>
    <p:extLst>
      <p:ext uri="{BB962C8B-B14F-4D97-AF65-F5344CB8AC3E}">
        <p14:creationId xmlns:p14="http://schemas.microsoft.com/office/powerpoint/2010/main" val="25225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 businesses might list a price on their website – but that listed price is not economically meaningful</a:t>
            </a:r>
          </a:p>
        </p:txBody>
      </p:sp>
      <p:sp>
        <p:nvSpPr>
          <p:cNvPr id="4" name="Slide Number Placeholder 3"/>
          <p:cNvSpPr>
            <a:spLocks noGrp="1"/>
          </p:cNvSpPr>
          <p:nvPr>
            <p:ph type="sldNum" sz="quarter" idx="10"/>
          </p:nvPr>
        </p:nvSpPr>
        <p:spPr/>
        <p:txBody>
          <a:bodyPr/>
          <a:lstStyle/>
          <a:p>
            <a:fld id="{5CEB353C-816D-A442-BDDB-FEC34ABCCCAA}" type="slidenum">
              <a:rPr lang="en-US" smtClean="0"/>
              <a:t>6</a:t>
            </a:fld>
            <a:endParaRPr lang="en-US" dirty="0"/>
          </a:p>
        </p:txBody>
      </p:sp>
    </p:spTree>
    <p:extLst>
      <p:ext uri="{BB962C8B-B14F-4D97-AF65-F5344CB8AC3E}">
        <p14:creationId xmlns:p14="http://schemas.microsoft.com/office/powerpoint/2010/main" val="1779396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fairly sure that’s how BLS handled products which are only available remotely.  In fact, BLS did the same for essential products early in the pandemic because they didn’t want to send </a:t>
            </a:r>
            <a:r>
              <a:rPr lang="en-US" dirty="0" err="1"/>
              <a:t>surveyers</a:t>
            </a:r>
            <a:r>
              <a:rPr lang="en-US" dirty="0"/>
              <a:t> to stores unnecessarily.</a:t>
            </a:r>
          </a:p>
          <a:p>
            <a:r>
              <a:rPr lang="en-US" dirty="0"/>
              <a:t>I’m less sure that’s how BLS handled completely unavailable products.  It’s also possible that they just took reported list prices for those products from store websites and other sources.  The two different methods might matter during an era of very rapid inflation – but that wasn’t the case early in the coronavirus pandemic.</a:t>
            </a:r>
          </a:p>
          <a:p>
            <a:r>
              <a:rPr lang="en-US" dirty="0"/>
              <a:t>In practice, this paper isn’t really concerned with measuring official inflation precisely.  So, it’s not going to analyze BLS’s method in much detail.</a:t>
            </a:r>
          </a:p>
        </p:txBody>
      </p:sp>
      <p:sp>
        <p:nvSpPr>
          <p:cNvPr id="4" name="Slide Number Placeholder 3"/>
          <p:cNvSpPr>
            <a:spLocks noGrp="1"/>
          </p:cNvSpPr>
          <p:nvPr>
            <p:ph type="sldNum" sz="quarter" idx="10"/>
          </p:nvPr>
        </p:nvSpPr>
        <p:spPr/>
        <p:txBody>
          <a:bodyPr/>
          <a:lstStyle/>
          <a:p>
            <a:fld id="{5CEB353C-816D-A442-BDDB-FEC34ABCCCAA}" type="slidenum">
              <a:rPr lang="en-US" smtClean="0"/>
              <a:t>7</a:t>
            </a:fld>
            <a:endParaRPr lang="en-US" dirty="0"/>
          </a:p>
        </p:txBody>
      </p:sp>
    </p:spTree>
    <p:extLst>
      <p:ext uri="{BB962C8B-B14F-4D97-AF65-F5344CB8AC3E}">
        <p14:creationId xmlns:p14="http://schemas.microsoft.com/office/powerpoint/2010/main" val="293369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590AA1-AEF2-49FF-832F-B7D06D62F1D3}"/>
              </a:ext>
            </a:extLst>
          </p:cNvPr>
          <p:cNvSpPr>
            <a:spLocks noGrp="1"/>
          </p:cNvSpPr>
          <p:nvPr>
            <p:ph type="body" idx="1"/>
          </p:nvPr>
        </p:nvSpPr>
        <p:spPr/>
        <p:txBody>
          <a:bodyPr/>
          <a:lstStyle/>
          <a:p>
            <a:r>
              <a:rPr lang="en-US" dirty="0"/>
              <a:t>In theory, one could have a bad equilibrium where everybody prefers remote but they’re stuck in-person because of coordination issues, government rules, etc.  That story might make sense for something like office work or medical care.  But it clearly doesn’t apply to products like electronics, books, restaurant meals where there was a larger and easy to use remote market in 2019.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services that can be delivered remotely remained available throughout the coronavirus pandemic.  But sports cable was canceled because live events were considered too dangerous.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may be true that the remote service is produced by the same industry as the in-person service and has the same product code.  But that doesn’t mean that they’re even partial substitutes.</a:t>
            </a:r>
          </a:p>
          <a:p>
            <a:endParaRPr lang="en-US" dirty="0"/>
          </a:p>
          <a:p>
            <a:endParaRPr lang="en-US" dirty="0"/>
          </a:p>
          <a:p>
            <a:r>
              <a:rPr lang="en-US" dirty="0"/>
              <a:t>Appendix A has much more details on the model set-up and the data used to solve it.</a:t>
            </a:r>
          </a:p>
          <a:p>
            <a:endParaRPr lang="en-US" dirty="0"/>
          </a:p>
          <a:p>
            <a:r>
              <a:rPr lang="en-US" dirty="0"/>
              <a:t>If anything, the price premium that tourists pay for leisure amenities is probably a lower bound.  After all, most people think that Broadway plays, skiing, and other tourist amenities are less important than non-emergency medical care, childcare, etc.</a:t>
            </a:r>
          </a:p>
        </p:txBody>
      </p:sp>
      <p:sp>
        <p:nvSpPr>
          <p:cNvPr id="4" name="Slide Number Placeholder 3"/>
          <p:cNvSpPr>
            <a:spLocks noGrp="1"/>
          </p:cNvSpPr>
          <p:nvPr>
            <p:ph type="sldNum" sz="quarter" idx="5"/>
          </p:nvPr>
        </p:nvSpPr>
        <p:spPr/>
        <p:txBody>
          <a:bodyPr/>
          <a:lstStyle/>
          <a:p>
            <a:fld id="{5CEB353C-816D-A442-BDDB-FEC34ABCCCAA}" type="slidenum">
              <a:rPr lang="en-US" smtClean="0"/>
              <a:t>9</a:t>
            </a:fld>
            <a:endParaRPr lang="en-US" dirty="0"/>
          </a:p>
        </p:txBody>
      </p:sp>
    </p:spTree>
    <p:extLst>
      <p:ext uri="{BB962C8B-B14F-4D97-AF65-F5344CB8AC3E}">
        <p14:creationId xmlns:p14="http://schemas.microsoft.com/office/powerpoint/2010/main" val="341743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020E391-3B08-47B9-8081-9885895D8253}"/>
              </a:ext>
            </a:extLst>
          </p:cNvPr>
          <p:cNvSpPr>
            <a:spLocks noGrp="1"/>
          </p:cNvSpPr>
          <p:nvPr>
            <p:ph type="body" idx="1"/>
          </p:nvPr>
        </p:nvSpPr>
        <p:spPr/>
        <p:txBody>
          <a:bodyPr/>
          <a:lstStyle/>
          <a:p>
            <a:r>
              <a:rPr lang="en-US" dirty="0"/>
              <a:t>The 4.3 number is based on pre-pandemic data.  So, it measures elasticity relative to offline shopping rather than elasticity when non-essential stores are closed.</a:t>
            </a:r>
          </a:p>
          <a:p>
            <a:r>
              <a:rPr lang="en-US" dirty="0"/>
              <a:t>Given those two parameters, one can easily calculate aggregate inflation by simply multiplying the budget share for products which are only available remotely by 0.23 and the budget share for products that are completely unavailable by 0.59</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09801"/>
            <a:ext cx="6400800" cy="685799"/>
          </a:xfrm>
        </p:spPr>
        <p:txBody>
          <a:bodyPr anchor="t"/>
          <a:lstStyle>
            <a:lvl1pPr algn="ctr">
              <a:defRPr b="1">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2971800"/>
            <a:ext cx="6400800" cy="457200"/>
          </a:xfrm>
        </p:spPr>
        <p:txBody>
          <a:bodyPr anchor="ctr">
            <a:normAutofit/>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66584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D1B2E3-3E40-5040-904C-5D9B1F512E40}"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2C37F8-DB9F-4D58-B490-F5ECA928CAA2}" type="slidenum">
              <a:rPr lang="en-US" smtClean="0"/>
              <a:t>‹#›</a:t>
            </a:fld>
            <a:endParaRPr lang="en-US" dirty="0"/>
          </a:p>
        </p:txBody>
      </p:sp>
    </p:spTree>
    <p:extLst>
      <p:ext uri="{BB962C8B-B14F-4D97-AF65-F5344CB8AC3E}">
        <p14:creationId xmlns:p14="http://schemas.microsoft.com/office/powerpoint/2010/main" val="72623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CB230B-F642-8349-A125-BF1F59E38F31}" type="datetime1">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2C37F8-DB9F-4D58-B490-F5ECA928CAA2}" type="slidenum">
              <a:rPr lang="en-US" smtClean="0"/>
              <a:t>‹#›</a:t>
            </a:fld>
            <a:endParaRPr lang="en-US" dirty="0"/>
          </a:p>
        </p:txBody>
      </p:sp>
    </p:spTree>
    <p:extLst>
      <p:ext uri="{BB962C8B-B14F-4D97-AF65-F5344CB8AC3E}">
        <p14:creationId xmlns:p14="http://schemas.microsoft.com/office/powerpoint/2010/main" val="32292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600"/>
            <a:ext cx="4040188" cy="609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57400"/>
            <a:ext cx="4040188" cy="4068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71600"/>
            <a:ext cx="4041775" cy="609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57400"/>
            <a:ext cx="4041775" cy="4068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626EB9-9C7D-3A49-A17C-A84D39731E9F}" type="datetime1">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2C37F8-DB9F-4D58-B490-F5ECA928CAA2}" type="slidenum">
              <a:rPr lang="en-US" smtClean="0"/>
              <a:t>‹#›</a:t>
            </a:fld>
            <a:endParaRPr lang="en-US" dirty="0"/>
          </a:p>
        </p:txBody>
      </p:sp>
    </p:spTree>
    <p:extLst>
      <p:ext uri="{BB962C8B-B14F-4D97-AF65-F5344CB8AC3E}">
        <p14:creationId xmlns:p14="http://schemas.microsoft.com/office/powerpoint/2010/main" val="5991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1AAD25-49FD-FA48-8544-F37D530E0C71}" type="datetime1">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2C37F8-DB9F-4D58-B490-F5ECA928CAA2}" type="slidenum">
              <a:rPr lang="en-US" smtClean="0"/>
              <a:t>‹#›</a:t>
            </a:fld>
            <a:endParaRPr lang="en-US" dirty="0"/>
          </a:p>
        </p:txBody>
      </p:sp>
    </p:spTree>
    <p:extLst>
      <p:ext uri="{BB962C8B-B14F-4D97-AF65-F5344CB8AC3E}">
        <p14:creationId xmlns:p14="http://schemas.microsoft.com/office/powerpoint/2010/main" val="22615224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6858000" cy="914400"/>
          </a:xfrm>
          <a:prstGeom prst="rect">
            <a:avLst/>
          </a:prstGeom>
        </p:spPr>
        <p:txBody>
          <a:bodyPr vert="horz" lIns="91440" tIns="45720" rIns="9144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447800"/>
            <a:ext cx="82296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96200" y="6613525"/>
            <a:ext cx="990600" cy="168275"/>
          </a:xfrm>
          <a:prstGeom prst="rect">
            <a:avLst/>
          </a:prstGeom>
        </p:spPr>
        <p:txBody>
          <a:bodyPr vert="horz" lIns="91440" tIns="45720" rIns="91440" bIns="45720" rtlCol="0" anchor="ctr"/>
          <a:lstStyle>
            <a:lvl1pPr algn="r">
              <a:defRPr sz="1200">
                <a:solidFill>
                  <a:schemeClr val="tx1">
                    <a:tint val="75000"/>
                  </a:schemeClr>
                </a:solidFill>
              </a:defRPr>
            </a:lvl1pPr>
          </a:lstStyle>
          <a:p>
            <a:fld id="{D27CA874-385D-7D40-8483-886A8DD3C4DA}" type="datetime1">
              <a:rPr lang="en-US" smtClean="0"/>
              <a:t>10/18/2021</a:t>
            </a:fld>
            <a:endParaRPr lang="en-US" dirty="0"/>
          </a:p>
        </p:txBody>
      </p:sp>
      <p:sp>
        <p:nvSpPr>
          <p:cNvPr id="5" name="Footer Placeholder 4"/>
          <p:cNvSpPr>
            <a:spLocks noGrp="1"/>
          </p:cNvSpPr>
          <p:nvPr>
            <p:ph type="ftr" sz="quarter" idx="3"/>
          </p:nvPr>
        </p:nvSpPr>
        <p:spPr>
          <a:xfrm>
            <a:off x="457200" y="6356350"/>
            <a:ext cx="655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153400" y="6340475"/>
            <a:ext cx="533400" cy="196850"/>
          </a:xfrm>
          <a:prstGeom prst="rect">
            <a:avLst/>
          </a:prstGeom>
        </p:spPr>
        <p:txBody>
          <a:bodyPr vert="horz" lIns="91440" tIns="45720" rIns="91440" bIns="45720" rtlCol="0" anchor="ctr"/>
          <a:lstStyle>
            <a:lvl1pPr algn="r">
              <a:defRPr sz="1200">
                <a:solidFill>
                  <a:schemeClr val="tx1">
                    <a:tint val="75000"/>
                  </a:schemeClr>
                </a:solidFill>
              </a:defRPr>
            </a:lvl1pPr>
          </a:lstStyle>
          <a:p>
            <a:fld id="{2F2C37F8-DB9F-4D58-B490-F5ECA928CAA2}" type="slidenum">
              <a:rPr lang="en-US" smtClean="0"/>
              <a:t>‹#›</a:t>
            </a:fld>
            <a:endParaRPr lang="en-US" dirty="0"/>
          </a:p>
        </p:txBody>
      </p:sp>
    </p:spTree>
    <p:extLst>
      <p:ext uri="{BB962C8B-B14F-4D97-AF65-F5344CB8AC3E}">
        <p14:creationId xmlns:p14="http://schemas.microsoft.com/office/powerpoint/2010/main" val="229805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hdr="0" ftr="0"/>
  <p:txStyles>
    <p:titleStyle>
      <a:lvl1pPr algn="l" defTabSz="914400" rtl="0" eaLnBrk="1" latinLnBrk="0" hangingPunct="1">
        <a:spcBef>
          <a:spcPct val="0"/>
        </a:spcBef>
        <a:buNone/>
        <a:defRPr sz="3600" b="0" kern="1200">
          <a:solidFill>
            <a:schemeClr val="accent6"/>
          </a:solidFill>
          <a:latin typeface="+mj-lt"/>
          <a:ea typeface="+mj-ea"/>
          <a:cs typeface="+mj-cs"/>
        </a:defRPr>
      </a:lvl1pPr>
    </p:titleStyle>
    <p:bodyStyle>
      <a:lvl1pPr marL="230188" indent="-222250" algn="l" defTabSz="914400" rtl="0" eaLnBrk="1" latinLnBrk="0" hangingPunct="1">
        <a:spcBef>
          <a:spcPts val="300"/>
        </a:spcBef>
        <a:spcAft>
          <a:spcPts val="600"/>
        </a:spcAft>
        <a:buFont typeface="Arial" panose="020B0604020202020204" pitchFamily="34" charset="0"/>
        <a:buChar char="•"/>
        <a:tabLst/>
        <a:defRPr sz="3200" kern="1200">
          <a:solidFill>
            <a:schemeClr val="tx1"/>
          </a:solidFill>
          <a:latin typeface="+mn-lt"/>
          <a:ea typeface="+mn-ea"/>
          <a:cs typeface="+mn-cs"/>
        </a:defRPr>
      </a:lvl1pPr>
      <a:lvl2pPr marL="685800" indent="-287338" algn="l" defTabSz="914400" rtl="0" eaLnBrk="1" latinLnBrk="0" hangingPunct="1">
        <a:spcBef>
          <a:spcPts val="300"/>
        </a:spcBef>
        <a:spcAft>
          <a:spcPts val="600"/>
        </a:spcAft>
        <a:buFont typeface="Arial" panose="020B0604020202020204" pitchFamily="34" charset="0"/>
        <a:buChar char="–"/>
        <a:tabLst/>
        <a:defRPr sz="2800" kern="1200">
          <a:solidFill>
            <a:schemeClr val="tx1"/>
          </a:solidFill>
          <a:latin typeface="+mn-lt"/>
          <a:ea typeface="+mn-ea"/>
          <a:cs typeface="+mn-cs"/>
        </a:defRPr>
      </a:lvl2pPr>
      <a:lvl3pPr marL="1143000" indent="-228600" algn="l" defTabSz="914400" rtl="0" eaLnBrk="1" latinLnBrk="0" hangingPunct="1">
        <a:spcBef>
          <a:spcPts val="300"/>
        </a:spcBef>
        <a:spcAft>
          <a:spcPts val="600"/>
        </a:spcAft>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300"/>
        </a:spcBef>
        <a:spcAft>
          <a:spcPts val="60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300"/>
        </a:spcBef>
        <a:spcAft>
          <a:spcPts val="6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752600"/>
            <a:ext cx="6567159" cy="1524000"/>
          </a:xfrm>
        </p:spPr>
        <p:txBody>
          <a:bodyPr>
            <a:normAutofit fontScale="90000"/>
          </a:bodyPr>
          <a:lstStyle/>
          <a:p>
            <a:r>
              <a:rPr lang="en-US" sz="4000" dirty="0"/>
              <a:t>Theoretical Inflation During Stay-in-Place Behavior</a:t>
            </a:r>
            <a:br>
              <a:rPr lang="en-US" sz="2700" dirty="0"/>
            </a:br>
            <a:br>
              <a:rPr lang="en-US" sz="2700" dirty="0"/>
            </a:br>
            <a:r>
              <a:rPr lang="en-US" sz="2700" dirty="0"/>
              <a:t>by Rachel Soloveichik</a:t>
            </a:r>
            <a:br>
              <a:rPr lang="en-US" sz="3200" dirty="0"/>
            </a:br>
            <a:endParaRPr lang="en-US" sz="3200" dirty="0"/>
          </a:p>
        </p:txBody>
      </p:sp>
      <p:sp>
        <p:nvSpPr>
          <p:cNvPr id="6" name="Subtitle 2"/>
          <p:cNvSpPr txBox="1">
            <a:spLocks/>
          </p:cNvSpPr>
          <p:nvPr/>
        </p:nvSpPr>
        <p:spPr>
          <a:xfrm>
            <a:off x="900441" y="4724400"/>
            <a:ext cx="7343118" cy="1055584"/>
          </a:xfrm>
          <a:prstGeom prst="rect">
            <a:avLst/>
          </a:prstGeom>
        </p:spPr>
        <p:txBody>
          <a:bodyPr vert="horz" lIns="91440" tIns="45720" rIns="91440" bIns="45720" rtlCol="0" anchor="ctr">
            <a:normAutofit/>
          </a:bodyPr>
          <a:lstStyle>
            <a:lvl1pPr marL="0" indent="0" algn="ctr" defTabSz="914400" rtl="0" eaLnBrk="1" latinLnBrk="0" hangingPunct="1">
              <a:spcBef>
                <a:spcPts val="300"/>
              </a:spcBef>
              <a:spcAft>
                <a:spcPts val="600"/>
              </a:spcAft>
              <a:buFont typeface="Arial" panose="020B0604020202020204" pitchFamily="34" charset="0"/>
              <a:buNone/>
              <a:tabLst/>
              <a:defRPr sz="1800" kern="1200">
                <a:solidFill>
                  <a:schemeClr val="tx1">
                    <a:tint val="75000"/>
                  </a:schemeClr>
                </a:solidFill>
                <a:latin typeface="+mn-lt"/>
                <a:ea typeface="+mn-ea"/>
                <a:cs typeface="+mn-cs"/>
              </a:defRPr>
            </a:lvl1pPr>
            <a:lvl2pPr marL="457200" indent="0" algn="ctr" defTabSz="914400" rtl="0" eaLnBrk="1" latinLnBrk="0" hangingPunct="1">
              <a:spcBef>
                <a:spcPts val="300"/>
              </a:spcBef>
              <a:spcAft>
                <a:spcPts val="600"/>
              </a:spcAft>
              <a:buFont typeface="Arial" panose="020B0604020202020204" pitchFamily="34" charset="0"/>
              <a:buNone/>
              <a:tabLst/>
              <a:defRPr sz="2800" kern="1200">
                <a:solidFill>
                  <a:schemeClr val="tx1">
                    <a:tint val="75000"/>
                  </a:schemeClr>
                </a:solidFill>
                <a:latin typeface="+mn-lt"/>
                <a:ea typeface="+mn-ea"/>
                <a:cs typeface="+mn-cs"/>
              </a:defRPr>
            </a:lvl2pPr>
            <a:lvl3pPr marL="914400" indent="0" algn="ctr" defTabSz="914400" rtl="0" eaLnBrk="1" latinLnBrk="0" hangingPunct="1">
              <a:spcBef>
                <a:spcPts val="300"/>
              </a:spcBef>
              <a:spcAft>
                <a:spcPts val="60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300"/>
              </a:spcBef>
              <a:spcAft>
                <a:spcPts val="60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300"/>
              </a:spcBef>
              <a:spcAft>
                <a:spcPts val="60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spcBef>
                <a:spcPct val="50000"/>
              </a:spcBef>
            </a:pPr>
            <a:r>
              <a:rPr lang="en-US" sz="2400" b="1" dirty="0">
                <a:solidFill>
                  <a:schemeClr val="tx1"/>
                </a:solidFill>
                <a:latin typeface="Constantia" pitchFamily="18" charset="0"/>
              </a:rPr>
              <a:t>Virtual FCSM Conference, November 2021</a:t>
            </a:r>
          </a:p>
        </p:txBody>
      </p:sp>
      <p:sp>
        <p:nvSpPr>
          <p:cNvPr id="4" name="Subtitle 2">
            <a:extLst>
              <a:ext uri="{FF2B5EF4-FFF2-40B4-BE49-F238E27FC236}">
                <a16:creationId xmlns:a16="http://schemas.microsoft.com/office/drawing/2014/main" id="{93A664B7-7B2F-44C0-A45E-2858DEDD0A43}"/>
              </a:ext>
            </a:extLst>
          </p:cNvPr>
          <p:cNvSpPr txBox="1">
            <a:spLocks/>
          </p:cNvSpPr>
          <p:nvPr/>
        </p:nvSpPr>
        <p:spPr>
          <a:xfrm>
            <a:off x="304800" y="5779984"/>
            <a:ext cx="8217877" cy="1248888"/>
          </a:xfrm>
          <a:prstGeom prst="rect">
            <a:avLst/>
          </a:prstGeom>
        </p:spPr>
        <p:txBody>
          <a:bodyPr vert="horz" lIns="68580" tIns="34290" rIns="68580" bIns="34290" rtlCol="0" anchor="ctr">
            <a:normAutofit/>
          </a:bodyPr>
          <a:lstStyle>
            <a:lvl1pPr marL="0" indent="0" algn="ctr" defTabSz="914400" rtl="0" eaLnBrk="1" latinLnBrk="0" hangingPunct="1">
              <a:spcBef>
                <a:spcPts val="300"/>
              </a:spcBef>
              <a:spcAft>
                <a:spcPts val="600"/>
              </a:spcAft>
              <a:buFont typeface="Arial" panose="020B0604020202020204" pitchFamily="34" charset="0"/>
              <a:buNone/>
              <a:tabLst/>
              <a:defRPr sz="1800" kern="1200">
                <a:solidFill>
                  <a:schemeClr val="tx1">
                    <a:tint val="75000"/>
                  </a:schemeClr>
                </a:solidFill>
                <a:latin typeface="+mn-lt"/>
                <a:ea typeface="+mn-ea"/>
                <a:cs typeface="+mn-cs"/>
              </a:defRPr>
            </a:lvl1pPr>
            <a:lvl2pPr marL="457200" indent="0" algn="ctr" defTabSz="914400" rtl="0" eaLnBrk="1" latinLnBrk="0" hangingPunct="1">
              <a:spcBef>
                <a:spcPts val="300"/>
              </a:spcBef>
              <a:spcAft>
                <a:spcPts val="600"/>
              </a:spcAft>
              <a:buFont typeface="Arial" panose="020B0604020202020204" pitchFamily="34" charset="0"/>
              <a:buNone/>
              <a:tabLst/>
              <a:defRPr sz="2800" kern="1200">
                <a:solidFill>
                  <a:schemeClr val="tx1">
                    <a:tint val="75000"/>
                  </a:schemeClr>
                </a:solidFill>
                <a:latin typeface="+mn-lt"/>
                <a:ea typeface="+mn-ea"/>
                <a:cs typeface="+mn-cs"/>
              </a:defRPr>
            </a:lvl2pPr>
            <a:lvl3pPr marL="914400" indent="0" algn="ctr" defTabSz="914400" rtl="0" eaLnBrk="1" latinLnBrk="0" hangingPunct="1">
              <a:spcBef>
                <a:spcPts val="300"/>
              </a:spcBef>
              <a:spcAft>
                <a:spcPts val="60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ts val="300"/>
              </a:spcBef>
              <a:spcAft>
                <a:spcPts val="60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ts val="300"/>
              </a:spcBef>
              <a:spcAft>
                <a:spcPts val="60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spcBef>
                <a:spcPct val="50000"/>
              </a:spcBef>
            </a:pPr>
            <a:r>
              <a:rPr lang="en-US" dirty="0">
                <a:solidFill>
                  <a:srgbClr val="004C97"/>
                </a:solidFill>
                <a:latin typeface="Calibri" panose="020F0502020204030204" pitchFamily="34" charset="0"/>
              </a:rPr>
              <a:t>Disclaimer: </a:t>
            </a:r>
            <a:r>
              <a:rPr lang="en-US" dirty="0">
                <a:solidFill>
                  <a:srgbClr val="004C97"/>
                </a:solidFill>
              </a:rPr>
              <a:t>The views in this presentation reflect those of the author and not necessarily those of the Department of Commerce or the Bureau of Economic Analysis.</a:t>
            </a:r>
            <a:endParaRPr lang="en-US" dirty="0">
              <a:solidFill>
                <a:srgbClr val="004C97"/>
              </a:solidFill>
              <a:latin typeface="Calibri" panose="020F0502020204030204" pitchFamily="34" charset="0"/>
            </a:endParaRPr>
          </a:p>
        </p:txBody>
      </p:sp>
    </p:spTree>
    <p:extLst>
      <p:ext uri="{BB962C8B-B14F-4D97-AF65-F5344CB8AC3E}">
        <p14:creationId xmlns:p14="http://schemas.microsoft.com/office/powerpoint/2010/main" val="3792284030"/>
      </p:ext>
    </p:extLst>
  </p:cSld>
  <p:clrMapOvr>
    <a:masterClrMapping/>
  </p:clrMapOvr>
  <mc:AlternateContent xmlns:mc="http://schemas.openxmlformats.org/markup-compatibility/2006" xmlns:p14="http://schemas.microsoft.com/office/powerpoint/2010/main">
    <mc:Choice Requires="p14">
      <p:transition spd="slow" p14:dur="2000" advTm="12465"/>
    </mc:Choice>
    <mc:Fallback xmlns="">
      <p:transition spd="slow" advTm="124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162800" cy="914400"/>
          </a:xfrm>
        </p:spPr>
        <p:txBody>
          <a:bodyPr>
            <a:normAutofit/>
          </a:bodyPr>
          <a:lstStyle/>
          <a:p>
            <a:r>
              <a:rPr lang="en-US" sz="3200" dirty="0">
                <a:solidFill>
                  <a:srgbClr val="004C97"/>
                </a:solidFill>
              </a:rPr>
              <a:t>Calculating Theoretical Inflation</a:t>
            </a:r>
          </a:p>
        </p:txBody>
      </p:sp>
      <p:sp>
        <p:nvSpPr>
          <p:cNvPr id="3" name="Content Placeholder 2"/>
          <p:cNvSpPr>
            <a:spLocks noGrp="1"/>
          </p:cNvSpPr>
          <p:nvPr>
            <p:ph idx="1"/>
          </p:nvPr>
        </p:nvSpPr>
        <p:spPr>
          <a:xfrm>
            <a:off x="460872" y="1325696"/>
            <a:ext cx="8229600" cy="5334000"/>
          </a:xfrm>
        </p:spPr>
        <p:txBody>
          <a:bodyPr>
            <a:normAutofit fontScale="25000" lnSpcReduction="20000"/>
          </a:bodyPr>
          <a:lstStyle/>
          <a:p>
            <a:pPr>
              <a:lnSpc>
                <a:spcPct val="120000"/>
              </a:lnSpc>
            </a:pPr>
            <a:r>
              <a:rPr lang="en-US" sz="12000" dirty="0"/>
              <a:t>Products which are only available remotely:</a:t>
            </a:r>
          </a:p>
          <a:p>
            <a:pPr lvl="1">
              <a:lnSpc>
                <a:spcPct val="120000"/>
              </a:lnSpc>
            </a:pPr>
            <a:r>
              <a:rPr lang="en-US" sz="8000" dirty="0"/>
              <a:t>Elasticity of online shopping is estimated at 4.3 (</a:t>
            </a:r>
            <a:r>
              <a:rPr lang="en-US" sz="8000" dirty="0" err="1"/>
              <a:t>Dolfen</a:t>
            </a:r>
            <a:r>
              <a:rPr lang="en-US" sz="8000" dirty="0"/>
              <a:t> et al. 2021)</a:t>
            </a:r>
          </a:p>
          <a:p>
            <a:pPr lvl="1">
              <a:lnSpc>
                <a:spcPct val="120000"/>
              </a:lnSpc>
            </a:pPr>
            <a:r>
              <a:rPr lang="en-US" sz="8000" dirty="0"/>
              <a:t>Theoretical price for product = (official price for product)*(1+1/4.3) </a:t>
            </a:r>
          </a:p>
          <a:p>
            <a:pPr lvl="1">
              <a:lnSpc>
                <a:spcPct val="120000"/>
              </a:lnSpc>
            </a:pPr>
            <a:endParaRPr lang="en-US" sz="2400" dirty="0"/>
          </a:p>
          <a:p>
            <a:pPr>
              <a:lnSpc>
                <a:spcPct val="120000"/>
              </a:lnSpc>
            </a:pPr>
            <a:r>
              <a:rPr lang="en-US" sz="12000" dirty="0"/>
              <a:t>Products which are completely unavailable:</a:t>
            </a:r>
          </a:p>
          <a:p>
            <a:pPr lvl="1">
              <a:lnSpc>
                <a:spcPct val="120000"/>
              </a:lnSpc>
            </a:pPr>
            <a:r>
              <a:rPr lang="en-US" sz="8000" dirty="0"/>
              <a:t>Elasticity for unavailable products is estimated at 1.7 based on a model of tourist behavior and BEA’s regional price parities</a:t>
            </a:r>
          </a:p>
          <a:p>
            <a:pPr lvl="1">
              <a:lnSpc>
                <a:spcPct val="120000"/>
              </a:lnSpc>
            </a:pPr>
            <a:r>
              <a:rPr lang="en-US" sz="8000" dirty="0"/>
              <a:t>Theoretical price for product = (official price for product)*(1+1/1.7)</a:t>
            </a:r>
          </a:p>
          <a:p>
            <a:pPr lvl="1">
              <a:lnSpc>
                <a:spcPct val="120000"/>
              </a:lnSpc>
            </a:pPr>
            <a:endParaRPr lang="en-US" sz="2400" dirty="0"/>
          </a:p>
          <a:p>
            <a:pPr>
              <a:lnSpc>
                <a:spcPct val="120000"/>
              </a:lnSpc>
            </a:pPr>
            <a:r>
              <a:rPr lang="en-US" sz="12000" dirty="0"/>
              <a:t>Aggregate inflation formula:</a:t>
            </a:r>
          </a:p>
          <a:p>
            <a:pPr marL="7938" indent="0" algn="ctr">
              <a:lnSpc>
                <a:spcPct val="120000"/>
              </a:lnSpc>
              <a:buNone/>
            </a:pPr>
            <a:r>
              <a:rPr lang="en-US" sz="8000" dirty="0"/>
              <a:t>Theoretical inflation = Official inflation +</a:t>
            </a:r>
          </a:p>
          <a:p>
            <a:pPr marL="7938" indent="0" algn="ctr">
              <a:lnSpc>
                <a:spcPct val="120000"/>
              </a:lnSpc>
              <a:buNone/>
            </a:pPr>
            <a:r>
              <a:rPr lang="en-US" sz="8000" dirty="0"/>
              <a:t> (normal budget share for products that are only available remotely)*0.23+</a:t>
            </a:r>
          </a:p>
          <a:p>
            <a:pPr marL="7938" indent="0" algn="ctr">
              <a:lnSpc>
                <a:spcPct val="120000"/>
              </a:lnSpc>
              <a:buNone/>
            </a:pPr>
            <a:r>
              <a:rPr lang="en-US" sz="8000" dirty="0"/>
              <a:t>(normal budget share for completely unavailable products)*0.59</a:t>
            </a:r>
          </a:p>
        </p:txBody>
      </p:sp>
      <p:sp>
        <p:nvSpPr>
          <p:cNvPr id="5" name="Slide Number Placeholder 4"/>
          <p:cNvSpPr>
            <a:spLocks noGrp="1"/>
          </p:cNvSpPr>
          <p:nvPr>
            <p:ph type="sldNum" sz="quarter" idx="12"/>
          </p:nvPr>
        </p:nvSpPr>
        <p:spPr/>
        <p:txBody>
          <a:bodyPr/>
          <a:lstStyle/>
          <a:p>
            <a:fld id="{2F2C37F8-DB9F-4D58-B490-F5ECA928CAA2}" type="slidenum">
              <a:rPr lang="en-US" smtClean="0"/>
              <a:t>10</a:t>
            </a:fld>
            <a:endParaRPr lang="en-US" dirty="0"/>
          </a:p>
        </p:txBody>
      </p:sp>
      <p:sp>
        <p:nvSpPr>
          <p:cNvPr id="10" name="Oval 9">
            <a:extLst>
              <a:ext uri="{FF2B5EF4-FFF2-40B4-BE49-F238E27FC236}">
                <a16:creationId xmlns:a16="http://schemas.microsoft.com/office/drawing/2014/main" id="{7B5936F2-527D-454C-B0B8-B43CAA65E18F}"/>
              </a:ext>
            </a:extLst>
          </p:cNvPr>
          <p:cNvSpPr/>
          <p:nvPr/>
        </p:nvSpPr>
        <p:spPr>
          <a:xfrm>
            <a:off x="342900" y="2286000"/>
            <a:ext cx="8458200" cy="609600"/>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28967E3E-A77D-4EE8-90C4-30B0FBC4B2BC}"/>
              </a:ext>
            </a:extLst>
          </p:cNvPr>
          <p:cNvSpPr/>
          <p:nvPr/>
        </p:nvSpPr>
        <p:spPr>
          <a:xfrm>
            <a:off x="224928" y="4168048"/>
            <a:ext cx="8458200" cy="609600"/>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0471988"/>
      </p:ext>
    </p:extLst>
  </p:cSld>
  <p:clrMapOvr>
    <a:masterClrMapping/>
  </p:clrMapOvr>
  <mc:AlternateContent xmlns:mc="http://schemas.openxmlformats.org/markup-compatibility/2006" xmlns:p14="http://schemas.microsoft.com/office/powerpoint/2010/main">
    <mc:Choice Requires="p14">
      <p:transition spd="slow" p14:dur="2000" advTm="56359"/>
    </mc:Choice>
    <mc:Fallback xmlns="">
      <p:transition spd="slow" advTm="5635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672589" cy="914400"/>
          </a:xfrm>
        </p:spPr>
        <p:txBody>
          <a:bodyPr>
            <a:normAutofit fontScale="90000"/>
          </a:bodyPr>
          <a:lstStyle/>
          <a:p>
            <a:r>
              <a:rPr lang="en-US" dirty="0">
                <a:solidFill>
                  <a:srgbClr val="004C97"/>
                </a:solidFill>
              </a:rPr>
              <a:t>Measuring Theoretical Inflation By State:</a:t>
            </a:r>
            <a:br>
              <a:rPr lang="en-US" dirty="0">
                <a:solidFill>
                  <a:srgbClr val="004C97"/>
                </a:solidFill>
              </a:rPr>
            </a:br>
            <a:r>
              <a:rPr lang="en-US" sz="3100" dirty="0">
                <a:solidFill>
                  <a:srgbClr val="004C97"/>
                </a:solidFill>
              </a:rPr>
              <a:t>Hypothetical Impact of a Full Stay-in-Place Policy</a:t>
            </a:r>
          </a:p>
        </p:txBody>
      </p:sp>
      <p:sp>
        <p:nvSpPr>
          <p:cNvPr id="3" name="Content Placeholder 2"/>
          <p:cNvSpPr>
            <a:spLocks noGrp="1"/>
          </p:cNvSpPr>
          <p:nvPr>
            <p:ph idx="1"/>
          </p:nvPr>
        </p:nvSpPr>
        <p:spPr>
          <a:xfrm>
            <a:off x="457200" y="1219437"/>
            <a:ext cx="8229600" cy="5335331"/>
          </a:xfrm>
        </p:spPr>
        <p:txBody>
          <a:bodyPr>
            <a:normAutofit fontScale="25000" lnSpcReduction="20000"/>
          </a:bodyPr>
          <a:lstStyle/>
          <a:p>
            <a:pPr>
              <a:lnSpc>
                <a:spcPct val="120000"/>
              </a:lnSpc>
            </a:pPr>
            <a:r>
              <a:rPr lang="en-US" sz="12400" dirty="0"/>
              <a:t>Assumptions:</a:t>
            </a:r>
          </a:p>
          <a:p>
            <a:pPr lvl="1">
              <a:lnSpc>
                <a:spcPct val="120000"/>
              </a:lnSpc>
            </a:pPr>
            <a:r>
              <a:rPr lang="en-US" sz="8000" dirty="0"/>
              <a:t>Goods and services purchased remotely in 2019 are available</a:t>
            </a:r>
          </a:p>
          <a:p>
            <a:pPr lvl="1">
              <a:lnSpc>
                <a:spcPct val="120000"/>
              </a:lnSpc>
            </a:pPr>
            <a:r>
              <a:rPr lang="en-US" sz="8000" dirty="0"/>
              <a:t>Essential in-person services are available, but non-essential in-person services are either only available remotely or completely unavailable</a:t>
            </a:r>
          </a:p>
          <a:p>
            <a:pPr lvl="1">
              <a:lnSpc>
                <a:spcPct val="120000"/>
              </a:lnSpc>
            </a:pPr>
            <a:r>
              <a:rPr lang="en-US" sz="8000" dirty="0"/>
              <a:t>Goods purchased in-person at essential retailers are available, but other goods are only available remotely</a:t>
            </a:r>
          </a:p>
          <a:p>
            <a:pPr lvl="1">
              <a:lnSpc>
                <a:spcPct val="120000"/>
              </a:lnSpc>
            </a:pPr>
            <a:endParaRPr lang="en-US" sz="2400" dirty="0"/>
          </a:p>
          <a:p>
            <a:pPr>
              <a:lnSpc>
                <a:spcPct val="120000"/>
              </a:lnSpc>
            </a:pPr>
            <a:r>
              <a:rPr lang="en-US" sz="12400" dirty="0"/>
              <a:t>Datasets used:</a:t>
            </a:r>
          </a:p>
          <a:p>
            <a:pPr lvl="1">
              <a:lnSpc>
                <a:spcPct val="120000"/>
              </a:lnSpc>
            </a:pPr>
            <a:r>
              <a:rPr lang="en-US" sz="8000" dirty="0"/>
              <a:t>Product detail by state and industry from the 2017 Economic Census</a:t>
            </a:r>
          </a:p>
          <a:p>
            <a:pPr lvl="1">
              <a:lnSpc>
                <a:spcPct val="120000"/>
              </a:lnSpc>
            </a:pPr>
            <a:r>
              <a:rPr lang="en-US" sz="8000" dirty="0"/>
              <a:t>BEA’s statistics report 15 categories of consumer spending by state</a:t>
            </a:r>
          </a:p>
          <a:p>
            <a:pPr lvl="1">
              <a:lnSpc>
                <a:spcPct val="120000"/>
              </a:lnSpc>
            </a:pPr>
            <a:r>
              <a:rPr lang="en-US" sz="8000" dirty="0"/>
              <a:t>Earnest Research reports remote shopping by purchaser residence </a:t>
            </a:r>
          </a:p>
          <a:p>
            <a:pPr lvl="1">
              <a:lnSpc>
                <a:spcPct val="120000"/>
              </a:lnSpc>
            </a:pPr>
            <a:r>
              <a:rPr lang="en-US" sz="8000" dirty="0"/>
              <a:t>Section 2 of the paper estimates spending and availability for 52 subcategories of consumer spending by state</a:t>
            </a:r>
          </a:p>
          <a:p>
            <a:pPr lvl="1">
              <a:lnSpc>
                <a:spcPct val="120000"/>
              </a:lnSpc>
            </a:pPr>
            <a:endParaRPr lang="en-US" sz="8000" dirty="0"/>
          </a:p>
        </p:txBody>
      </p:sp>
      <p:sp>
        <p:nvSpPr>
          <p:cNvPr id="5" name="Slide Number Placeholder 4"/>
          <p:cNvSpPr>
            <a:spLocks noGrp="1"/>
          </p:cNvSpPr>
          <p:nvPr>
            <p:ph type="sldNum" sz="quarter" idx="12"/>
          </p:nvPr>
        </p:nvSpPr>
        <p:spPr/>
        <p:txBody>
          <a:bodyPr/>
          <a:lstStyle/>
          <a:p>
            <a:fld id="{2F2C37F8-DB9F-4D58-B490-F5ECA928CAA2}" type="slidenum">
              <a:rPr lang="en-US" smtClean="0"/>
              <a:t>11</a:t>
            </a:fld>
            <a:endParaRPr lang="en-US" dirty="0"/>
          </a:p>
        </p:txBody>
      </p:sp>
    </p:spTree>
    <p:extLst>
      <p:ext uri="{BB962C8B-B14F-4D97-AF65-F5344CB8AC3E}">
        <p14:creationId xmlns:p14="http://schemas.microsoft.com/office/powerpoint/2010/main" val="3278867272"/>
      </p:ext>
    </p:extLst>
  </p:cSld>
  <p:clrMapOvr>
    <a:masterClrMapping/>
  </p:clrMapOvr>
  <mc:AlternateContent xmlns:mc="http://schemas.openxmlformats.org/markup-compatibility/2006" xmlns:p14="http://schemas.microsoft.com/office/powerpoint/2010/main">
    <mc:Choice Requires="p14">
      <p:transition spd="slow" p14:dur="2000" advTm="30570"/>
    </mc:Choice>
    <mc:Fallback xmlns="">
      <p:transition spd="slow" advTm="305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81800" cy="914400"/>
          </a:xfrm>
        </p:spPr>
        <p:txBody>
          <a:bodyPr>
            <a:normAutofit/>
          </a:bodyPr>
          <a:lstStyle/>
          <a:p>
            <a:r>
              <a:rPr lang="en-US" dirty="0">
                <a:solidFill>
                  <a:srgbClr val="004C97"/>
                </a:solidFill>
              </a:rPr>
              <a:t>Essential Products in 2019</a:t>
            </a:r>
            <a:endParaRPr lang="en-US" sz="2700" dirty="0">
              <a:solidFill>
                <a:srgbClr val="004C97"/>
              </a:solidFill>
            </a:endParaRPr>
          </a:p>
        </p:txBody>
      </p:sp>
      <p:sp>
        <p:nvSpPr>
          <p:cNvPr id="5" name="Slide Number Placeholder 4"/>
          <p:cNvSpPr>
            <a:spLocks noGrp="1"/>
          </p:cNvSpPr>
          <p:nvPr>
            <p:ph type="sldNum" sz="quarter" idx="12"/>
          </p:nvPr>
        </p:nvSpPr>
        <p:spPr/>
        <p:txBody>
          <a:bodyPr/>
          <a:lstStyle/>
          <a:p>
            <a:fld id="{2F2C37F8-DB9F-4D58-B490-F5ECA928CAA2}" type="slidenum">
              <a:rPr lang="en-US" smtClean="0"/>
              <a:t>12</a:t>
            </a:fld>
            <a:endParaRPr lang="en-US" dirty="0"/>
          </a:p>
        </p:txBody>
      </p:sp>
      <p:pic>
        <p:nvPicPr>
          <p:cNvPr id="10" name="Content Placeholder 9">
            <a:extLst>
              <a:ext uri="{FF2B5EF4-FFF2-40B4-BE49-F238E27FC236}">
                <a16:creationId xmlns:a16="http://schemas.microsoft.com/office/drawing/2014/main" id="{F92C46FE-7AAD-43E6-BEAF-81597D4D63B9}"/>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1140117409"/>
      </p:ext>
    </p:extLst>
  </p:cSld>
  <p:clrMapOvr>
    <a:masterClrMapping/>
  </p:clrMapOvr>
  <mc:AlternateContent xmlns:mc="http://schemas.openxmlformats.org/markup-compatibility/2006" xmlns:p14="http://schemas.microsoft.com/office/powerpoint/2010/main">
    <mc:Choice Requires="p14">
      <p:transition spd="slow" p14:dur="2000" advTm="42496"/>
    </mc:Choice>
    <mc:Fallback xmlns="">
      <p:transition spd="slow" advTm="424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781800" cy="914400"/>
          </a:xfrm>
        </p:spPr>
        <p:txBody>
          <a:bodyPr>
            <a:noAutofit/>
          </a:bodyPr>
          <a:lstStyle/>
          <a:p>
            <a:r>
              <a:rPr lang="en-US" sz="2800" dirty="0">
                <a:solidFill>
                  <a:srgbClr val="004C97"/>
                </a:solidFill>
              </a:rPr>
              <a:t>Nonessential Goods Sold in Essential Stores</a:t>
            </a:r>
          </a:p>
        </p:txBody>
      </p:sp>
      <p:sp>
        <p:nvSpPr>
          <p:cNvPr id="5" name="Slide Number Placeholder 4"/>
          <p:cNvSpPr>
            <a:spLocks noGrp="1"/>
          </p:cNvSpPr>
          <p:nvPr>
            <p:ph type="sldNum" sz="quarter" idx="12"/>
          </p:nvPr>
        </p:nvSpPr>
        <p:spPr/>
        <p:txBody>
          <a:bodyPr/>
          <a:lstStyle/>
          <a:p>
            <a:fld id="{2F2C37F8-DB9F-4D58-B490-F5ECA928CAA2}" type="slidenum">
              <a:rPr lang="en-US" smtClean="0"/>
              <a:t>13</a:t>
            </a:fld>
            <a:endParaRPr lang="en-US" dirty="0"/>
          </a:p>
        </p:txBody>
      </p:sp>
      <p:pic>
        <p:nvPicPr>
          <p:cNvPr id="7" name="Content Placeholder 6">
            <a:extLst>
              <a:ext uri="{FF2B5EF4-FFF2-40B4-BE49-F238E27FC236}">
                <a16:creationId xmlns:a16="http://schemas.microsoft.com/office/drawing/2014/main" id="{B9DD613B-6631-4BB8-A2CC-9455C99C838B}"/>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1644926942"/>
      </p:ext>
    </p:extLst>
  </p:cSld>
  <p:clrMapOvr>
    <a:masterClrMapping/>
  </p:clrMapOvr>
  <mc:AlternateContent xmlns:mc="http://schemas.openxmlformats.org/markup-compatibility/2006" xmlns:p14="http://schemas.microsoft.com/office/powerpoint/2010/main">
    <mc:Choice Requires="p14">
      <p:transition spd="slow" p14:dur="2000" advTm="58997"/>
    </mc:Choice>
    <mc:Fallback xmlns="">
      <p:transition spd="slow" advTm="5899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162800" cy="914400"/>
          </a:xfrm>
        </p:spPr>
        <p:txBody>
          <a:bodyPr>
            <a:noAutofit/>
          </a:bodyPr>
          <a:lstStyle/>
          <a:p>
            <a:r>
              <a:rPr lang="en-US" sz="2800" dirty="0">
                <a:solidFill>
                  <a:srgbClr val="004C97"/>
                </a:solidFill>
              </a:rPr>
              <a:t>Theoretical Inflation in a Full Stay-In-Place Policy</a:t>
            </a:r>
          </a:p>
        </p:txBody>
      </p:sp>
      <p:sp>
        <p:nvSpPr>
          <p:cNvPr id="5" name="Slide Number Placeholder 4"/>
          <p:cNvSpPr>
            <a:spLocks noGrp="1"/>
          </p:cNvSpPr>
          <p:nvPr>
            <p:ph type="sldNum" sz="quarter" idx="12"/>
          </p:nvPr>
        </p:nvSpPr>
        <p:spPr/>
        <p:txBody>
          <a:bodyPr/>
          <a:lstStyle/>
          <a:p>
            <a:fld id="{2F2C37F8-DB9F-4D58-B490-F5ECA928CAA2}" type="slidenum">
              <a:rPr lang="en-US" smtClean="0"/>
              <a:t>14</a:t>
            </a:fld>
            <a:endParaRPr lang="en-US" dirty="0"/>
          </a:p>
        </p:txBody>
      </p:sp>
      <p:pic>
        <p:nvPicPr>
          <p:cNvPr id="6" name="Content Placeholder 5">
            <a:extLst>
              <a:ext uri="{FF2B5EF4-FFF2-40B4-BE49-F238E27FC236}">
                <a16:creationId xmlns:a16="http://schemas.microsoft.com/office/drawing/2014/main" id="{126950B4-5FC6-4FB8-B0FB-653304ACE3CC}"/>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2147652030"/>
      </p:ext>
    </p:extLst>
  </p:cSld>
  <p:clrMapOvr>
    <a:masterClrMapping/>
  </p:clrMapOvr>
  <mc:AlternateContent xmlns:mc="http://schemas.openxmlformats.org/markup-compatibility/2006" xmlns:p14="http://schemas.microsoft.com/office/powerpoint/2010/main">
    <mc:Choice Requires="p14">
      <p:transition spd="slow" p14:dur="2000" advTm="29527"/>
    </mc:Choice>
    <mc:Fallback xmlns="">
      <p:transition spd="slow" advTm="2952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32"/>
            <a:ext cx="7672589" cy="533400"/>
          </a:xfrm>
        </p:spPr>
        <p:txBody>
          <a:bodyPr>
            <a:normAutofit fontScale="90000"/>
          </a:bodyPr>
          <a:lstStyle/>
          <a:p>
            <a:r>
              <a:rPr lang="en-US" dirty="0">
                <a:solidFill>
                  <a:srgbClr val="004C97"/>
                </a:solidFill>
              </a:rPr>
              <a:t>Measuring Theoretical Inflation By State:</a:t>
            </a:r>
            <a:br>
              <a:rPr lang="en-US" dirty="0">
                <a:solidFill>
                  <a:srgbClr val="004C97"/>
                </a:solidFill>
              </a:rPr>
            </a:br>
            <a:r>
              <a:rPr lang="en-US" sz="3100" dirty="0">
                <a:solidFill>
                  <a:srgbClr val="004C97"/>
                </a:solidFill>
              </a:rPr>
              <a:t>Observed Impact of Actual Stay-in-Place Behavior</a:t>
            </a:r>
          </a:p>
        </p:txBody>
      </p:sp>
      <p:sp>
        <p:nvSpPr>
          <p:cNvPr id="3" name="Content Placeholder 2"/>
          <p:cNvSpPr>
            <a:spLocks noGrp="1"/>
          </p:cNvSpPr>
          <p:nvPr>
            <p:ph idx="1"/>
          </p:nvPr>
        </p:nvSpPr>
        <p:spPr>
          <a:xfrm>
            <a:off x="457200" y="1371600"/>
            <a:ext cx="8229600" cy="5335331"/>
          </a:xfrm>
        </p:spPr>
        <p:txBody>
          <a:bodyPr>
            <a:normAutofit fontScale="25000" lnSpcReduction="20000"/>
          </a:bodyPr>
          <a:lstStyle/>
          <a:p>
            <a:pPr>
              <a:lnSpc>
                <a:spcPct val="120000"/>
              </a:lnSpc>
            </a:pPr>
            <a:r>
              <a:rPr lang="en-US" sz="12400" dirty="0"/>
              <a:t>Data tracking actual stay-in-place behavior by state and month was not located</a:t>
            </a:r>
          </a:p>
          <a:p>
            <a:pPr lvl="1">
              <a:lnSpc>
                <a:spcPct val="120000"/>
              </a:lnSpc>
            </a:pPr>
            <a:r>
              <a:rPr lang="en-US" sz="8000" dirty="0"/>
              <a:t>Some sources track official government rules – but the actual stay-in-place behavior depend on voluntary choices as well as laws</a:t>
            </a:r>
          </a:p>
          <a:p>
            <a:pPr marL="398462" lvl="1" indent="0">
              <a:lnSpc>
                <a:spcPct val="120000"/>
              </a:lnSpc>
              <a:buNone/>
            </a:pPr>
            <a:endParaRPr lang="en-US" sz="2400" dirty="0"/>
          </a:p>
          <a:p>
            <a:pPr>
              <a:lnSpc>
                <a:spcPct val="120000"/>
              </a:lnSpc>
            </a:pPr>
            <a:r>
              <a:rPr lang="en-US" sz="12400" dirty="0"/>
              <a:t>Google’s COVID-19 community mobility reports are used to proxy for theoretical inflation:</a:t>
            </a:r>
          </a:p>
          <a:p>
            <a:pPr lvl="1">
              <a:lnSpc>
                <a:spcPct val="120000"/>
              </a:lnSpc>
            </a:pPr>
            <a:r>
              <a:rPr lang="en-US" sz="8000" dirty="0"/>
              <a:t>Assumption: time spent at retail and recreational locations proxies for availability of nonessential products sold both there and elsewhere</a:t>
            </a:r>
          </a:p>
          <a:p>
            <a:pPr lvl="1">
              <a:lnSpc>
                <a:spcPct val="120000"/>
              </a:lnSpc>
            </a:pPr>
            <a:r>
              <a:rPr lang="en-US" sz="8000" dirty="0"/>
              <a:t>Assumption: Google’s sample of smartphones is representative of overall consumer spending</a:t>
            </a:r>
          </a:p>
          <a:p>
            <a:pPr lvl="1">
              <a:lnSpc>
                <a:spcPct val="120000"/>
              </a:lnSpc>
            </a:pPr>
            <a:r>
              <a:rPr lang="en-US" sz="8000" dirty="0"/>
              <a:t>Assumption: theoretical inflation is linearly with product unavailability</a:t>
            </a:r>
          </a:p>
        </p:txBody>
      </p:sp>
      <p:sp>
        <p:nvSpPr>
          <p:cNvPr id="5" name="Slide Number Placeholder 4"/>
          <p:cNvSpPr>
            <a:spLocks noGrp="1"/>
          </p:cNvSpPr>
          <p:nvPr>
            <p:ph type="sldNum" sz="quarter" idx="12"/>
          </p:nvPr>
        </p:nvSpPr>
        <p:spPr/>
        <p:txBody>
          <a:bodyPr/>
          <a:lstStyle/>
          <a:p>
            <a:fld id="{2F2C37F8-DB9F-4D58-B490-F5ECA928CAA2}" type="slidenum">
              <a:rPr lang="en-US" smtClean="0"/>
              <a:t>15</a:t>
            </a:fld>
            <a:endParaRPr lang="en-US" dirty="0"/>
          </a:p>
        </p:txBody>
      </p:sp>
    </p:spTree>
    <p:extLst>
      <p:ext uri="{BB962C8B-B14F-4D97-AF65-F5344CB8AC3E}">
        <p14:creationId xmlns:p14="http://schemas.microsoft.com/office/powerpoint/2010/main" val="151168593"/>
      </p:ext>
    </p:extLst>
  </p:cSld>
  <p:clrMapOvr>
    <a:masterClrMapping/>
  </p:clrMapOvr>
  <mc:AlternateContent xmlns:mc="http://schemas.openxmlformats.org/markup-compatibility/2006" xmlns:p14="http://schemas.microsoft.com/office/powerpoint/2010/main">
    <mc:Choice Requires="p14">
      <p:transition spd="slow" p14:dur="2000" advTm="73315"/>
    </mc:Choice>
    <mc:Fallback xmlns="">
      <p:transition spd="slow" advTm="733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1"/>
            <a:ext cx="7467600" cy="914400"/>
          </a:xfrm>
        </p:spPr>
        <p:txBody>
          <a:bodyPr>
            <a:normAutofit/>
          </a:bodyPr>
          <a:lstStyle/>
          <a:p>
            <a:r>
              <a:rPr lang="en-US" sz="3200" dirty="0">
                <a:solidFill>
                  <a:srgbClr val="004C97"/>
                </a:solidFill>
              </a:rPr>
              <a:t>Raw Monthly Retail Time, Selected States</a:t>
            </a:r>
          </a:p>
        </p:txBody>
      </p:sp>
      <p:sp>
        <p:nvSpPr>
          <p:cNvPr id="5" name="Slide Number Placeholder 4"/>
          <p:cNvSpPr>
            <a:spLocks noGrp="1"/>
          </p:cNvSpPr>
          <p:nvPr>
            <p:ph type="sldNum" sz="quarter" idx="12"/>
          </p:nvPr>
        </p:nvSpPr>
        <p:spPr/>
        <p:txBody>
          <a:bodyPr/>
          <a:lstStyle/>
          <a:p>
            <a:fld id="{2F2C37F8-DB9F-4D58-B490-F5ECA928CAA2}" type="slidenum">
              <a:rPr lang="en-US" smtClean="0"/>
              <a:t>16</a:t>
            </a:fld>
            <a:endParaRPr lang="en-US" dirty="0"/>
          </a:p>
        </p:txBody>
      </p:sp>
      <p:pic>
        <p:nvPicPr>
          <p:cNvPr id="7" name="Content Placeholder 6">
            <a:extLst>
              <a:ext uri="{FF2B5EF4-FFF2-40B4-BE49-F238E27FC236}">
                <a16:creationId xmlns:a16="http://schemas.microsoft.com/office/drawing/2014/main" id="{557A33F9-64E0-40F1-B883-1A90A07B4773}"/>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1764083091"/>
      </p:ext>
    </p:extLst>
  </p:cSld>
  <p:clrMapOvr>
    <a:masterClrMapping/>
  </p:clrMapOvr>
  <mc:AlternateContent xmlns:mc="http://schemas.openxmlformats.org/markup-compatibility/2006" xmlns:p14="http://schemas.microsoft.com/office/powerpoint/2010/main">
    <mc:Choice Requires="p14">
      <p:transition spd="slow" p14:dur="2000" advTm="41136"/>
    </mc:Choice>
    <mc:Fallback xmlns="">
      <p:transition spd="slow" advTm="4113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672589" cy="533400"/>
          </a:xfrm>
        </p:spPr>
        <p:txBody>
          <a:bodyPr>
            <a:normAutofit fontScale="90000"/>
          </a:bodyPr>
          <a:lstStyle/>
          <a:p>
            <a:r>
              <a:rPr lang="en-US" dirty="0">
                <a:solidFill>
                  <a:srgbClr val="004C97"/>
                </a:solidFill>
              </a:rPr>
              <a:t>Adjustments to Google’s Raw Retail Time</a:t>
            </a:r>
            <a:br>
              <a:rPr lang="en-US" dirty="0">
                <a:solidFill>
                  <a:srgbClr val="004C97"/>
                </a:solidFill>
              </a:rPr>
            </a:br>
            <a:endParaRPr lang="en-US" sz="3100" dirty="0">
              <a:solidFill>
                <a:srgbClr val="004C97"/>
              </a:solidFill>
            </a:endParaRPr>
          </a:p>
        </p:txBody>
      </p:sp>
      <p:sp>
        <p:nvSpPr>
          <p:cNvPr id="3" name="Content Placeholder 2"/>
          <p:cNvSpPr>
            <a:spLocks noGrp="1"/>
          </p:cNvSpPr>
          <p:nvPr>
            <p:ph idx="1"/>
          </p:nvPr>
        </p:nvSpPr>
        <p:spPr>
          <a:xfrm>
            <a:off x="457200" y="1219437"/>
            <a:ext cx="8229600" cy="5335331"/>
          </a:xfrm>
        </p:spPr>
        <p:txBody>
          <a:bodyPr>
            <a:normAutofit fontScale="25000" lnSpcReduction="20000"/>
          </a:bodyPr>
          <a:lstStyle/>
          <a:p>
            <a:pPr>
              <a:lnSpc>
                <a:spcPct val="120000"/>
              </a:lnSpc>
            </a:pPr>
            <a:r>
              <a:rPr lang="en-US" sz="12400" dirty="0"/>
              <a:t>Daily retail time is higher during moderate weather, so the paper controls for daily weather</a:t>
            </a:r>
          </a:p>
          <a:p>
            <a:pPr lvl="1">
              <a:lnSpc>
                <a:spcPct val="120000"/>
              </a:lnSpc>
            </a:pPr>
            <a:r>
              <a:rPr lang="en-US" sz="8000" dirty="0"/>
              <a:t>Weather matters more when sunset is later because people have more time to enjoy the pleasant weather after work</a:t>
            </a:r>
          </a:p>
          <a:p>
            <a:pPr lvl="1">
              <a:lnSpc>
                <a:spcPct val="120000"/>
              </a:lnSpc>
            </a:pPr>
            <a:r>
              <a:rPr lang="en-US" sz="8000" dirty="0"/>
              <a:t>The impact of weather is similar before and during coronavirus</a:t>
            </a:r>
          </a:p>
          <a:p>
            <a:pPr>
              <a:lnSpc>
                <a:spcPct val="120000"/>
              </a:lnSpc>
            </a:pPr>
            <a:endParaRPr lang="en-US" dirty="0"/>
          </a:p>
          <a:p>
            <a:pPr>
              <a:lnSpc>
                <a:spcPct val="120000"/>
              </a:lnSpc>
            </a:pPr>
            <a:r>
              <a:rPr lang="en-US" sz="12400" dirty="0"/>
              <a:t>Daily retail time is adjusted for holidays using data from the American Time Use Survey (ATUS)</a:t>
            </a:r>
          </a:p>
          <a:p>
            <a:pPr marL="398462" lvl="1" indent="0">
              <a:lnSpc>
                <a:spcPct val="120000"/>
              </a:lnSpc>
              <a:buNone/>
            </a:pPr>
            <a:endParaRPr lang="en-US" sz="2400" dirty="0"/>
          </a:p>
          <a:p>
            <a:pPr>
              <a:lnSpc>
                <a:spcPct val="120000"/>
              </a:lnSpc>
            </a:pPr>
            <a:r>
              <a:rPr lang="en-US" sz="12400" dirty="0"/>
              <a:t>Google’s category ‘retail and recreation’ includes essential stores – so retail time can’t fall to zero</a:t>
            </a:r>
          </a:p>
          <a:p>
            <a:pPr lvl="1">
              <a:lnSpc>
                <a:spcPct val="120000"/>
              </a:lnSpc>
            </a:pPr>
            <a:r>
              <a:rPr lang="en-US" sz="8000" dirty="0"/>
              <a:t>Adjusted mobility formula: (observed mobility)/(potential mobility)</a:t>
            </a:r>
          </a:p>
        </p:txBody>
      </p:sp>
      <p:sp>
        <p:nvSpPr>
          <p:cNvPr id="5" name="Slide Number Placeholder 4"/>
          <p:cNvSpPr>
            <a:spLocks noGrp="1"/>
          </p:cNvSpPr>
          <p:nvPr>
            <p:ph type="sldNum" sz="quarter" idx="12"/>
          </p:nvPr>
        </p:nvSpPr>
        <p:spPr/>
        <p:txBody>
          <a:bodyPr/>
          <a:lstStyle/>
          <a:p>
            <a:fld id="{2F2C37F8-DB9F-4D58-B490-F5ECA928CAA2}" type="slidenum">
              <a:rPr lang="en-US" smtClean="0"/>
              <a:t>17</a:t>
            </a:fld>
            <a:endParaRPr lang="en-US" dirty="0"/>
          </a:p>
        </p:txBody>
      </p:sp>
    </p:spTree>
    <p:extLst>
      <p:ext uri="{BB962C8B-B14F-4D97-AF65-F5344CB8AC3E}">
        <p14:creationId xmlns:p14="http://schemas.microsoft.com/office/powerpoint/2010/main" val="3418860738"/>
      </p:ext>
    </p:extLst>
  </p:cSld>
  <p:clrMapOvr>
    <a:masterClrMapping/>
  </p:clrMapOvr>
  <mc:AlternateContent xmlns:mc="http://schemas.openxmlformats.org/markup-compatibility/2006" xmlns:p14="http://schemas.microsoft.com/office/powerpoint/2010/main">
    <mc:Choice Requires="p14">
      <p:transition spd="slow" p14:dur="2000" advTm="32090"/>
    </mc:Choice>
    <mc:Fallback xmlns="">
      <p:transition spd="slow" advTm="320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1"/>
            <a:ext cx="7467600" cy="914400"/>
          </a:xfrm>
        </p:spPr>
        <p:txBody>
          <a:bodyPr>
            <a:normAutofit fontScale="90000"/>
          </a:bodyPr>
          <a:lstStyle/>
          <a:p>
            <a:r>
              <a:rPr lang="en-US" sz="3200" dirty="0">
                <a:solidFill>
                  <a:srgbClr val="004C97"/>
                </a:solidFill>
              </a:rPr>
              <a:t>Adjusted vs. Unadjusted Mobility, Smoothed</a:t>
            </a:r>
          </a:p>
        </p:txBody>
      </p:sp>
      <p:sp>
        <p:nvSpPr>
          <p:cNvPr id="5" name="Slide Number Placeholder 4"/>
          <p:cNvSpPr>
            <a:spLocks noGrp="1"/>
          </p:cNvSpPr>
          <p:nvPr>
            <p:ph type="sldNum" sz="quarter" idx="12"/>
          </p:nvPr>
        </p:nvSpPr>
        <p:spPr/>
        <p:txBody>
          <a:bodyPr/>
          <a:lstStyle/>
          <a:p>
            <a:fld id="{2F2C37F8-DB9F-4D58-B490-F5ECA928CAA2}" type="slidenum">
              <a:rPr lang="en-US" smtClean="0"/>
              <a:t>18</a:t>
            </a:fld>
            <a:endParaRPr lang="en-US" dirty="0"/>
          </a:p>
        </p:txBody>
      </p:sp>
      <p:pic>
        <p:nvPicPr>
          <p:cNvPr id="6" name="Content Placeholder 5">
            <a:extLst>
              <a:ext uri="{FF2B5EF4-FFF2-40B4-BE49-F238E27FC236}">
                <a16:creationId xmlns:a16="http://schemas.microsoft.com/office/drawing/2014/main" id="{E8834857-7568-4792-A8AC-A2E1C9148E55}"/>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3417980042"/>
      </p:ext>
    </p:extLst>
  </p:cSld>
  <p:clrMapOvr>
    <a:masterClrMapping/>
  </p:clrMapOvr>
  <mc:AlternateContent xmlns:mc="http://schemas.openxmlformats.org/markup-compatibility/2006" xmlns:p14="http://schemas.microsoft.com/office/powerpoint/2010/main">
    <mc:Choice Requires="p14">
      <p:transition spd="slow" p14:dur="2000" advTm="47729"/>
    </mc:Choice>
    <mc:Fallback xmlns="">
      <p:transition spd="slow" advTm="4772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467600" cy="762000"/>
          </a:xfrm>
        </p:spPr>
        <p:txBody>
          <a:bodyPr>
            <a:noAutofit/>
          </a:bodyPr>
          <a:lstStyle/>
          <a:p>
            <a:r>
              <a:rPr lang="en-US" sz="3200" dirty="0">
                <a:solidFill>
                  <a:srgbClr val="004C97"/>
                </a:solidFill>
              </a:rPr>
              <a:t>Unadjusted Minus Adjusted Mobility, </a:t>
            </a:r>
            <a:r>
              <a:rPr lang="en-US" sz="2800" dirty="0">
                <a:solidFill>
                  <a:srgbClr val="004C97"/>
                </a:solidFill>
              </a:rPr>
              <a:t>Average 3/20-6/21</a:t>
            </a:r>
            <a:br>
              <a:rPr lang="en-US" sz="2800" dirty="0">
                <a:solidFill>
                  <a:srgbClr val="004C97"/>
                </a:solidFill>
              </a:rPr>
            </a:br>
            <a:endParaRPr lang="en-US" sz="2800" dirty="0">
              <a:solidFill>
                <a:srgbClr val="004C97"/>
              </a:solidFill>
            </a:endParaRPr>
          </a:p>
        </p:txBody>
      </p:sp>
      <p:sp>
        <p:nvSpPr>
          <p:cNvPr id="5" name="Slide Number Placeholder 4"/>
          <p:cNvSpPr>
            <a:spLocks noGrp="1"/>
          </p:cNvSpPr>
          <p:nvPr>
            <p:ph type="sldNum" sz="quarter" idx="12"/>
          </p:nvPr>
        </p:nvSpPr>
        <p:spPr/>
        <p:txBody>
          <a:bodyPr/>
          <a:lstStyle/>
          <a:p>
            <a:fld id="{2F2C37F8-DB9F-4D58-B490-F5ECA928CAA2}" type="slidenum">
              <a:rPr lang="en-US" smtClean="0"/>
              <a:t>19</a:t>
            </a:fld>
            <a:endParaRPr lang="en-US" dirty="0"/>
          </a:p>
        </p:txBody>
      </p:sp>
      <p:pic>
        <p:nvPicPr>
          <p:cNvPr id="9" name="Content Placeholder 8">
            <a:extLst>
              <a:ext uri="{FF2B5EF4-FFF2-40B4-BE49-F238E27FC236}">
                <a16:creationId xmlns:a16="http://schemas.microsoft.com/office/drawing/2014/main" id="{B81A099E-CDA7-461B-A93D-30AB8A6AE88A}"/>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2587545593"/>
      </p:ext>
    </p:extLst>
  </p:cSld>
  <p:clrMapOvr>
    <a:masterClrMapping/>
  </p:clrMapOvr>
  <mc:AlternateContent xmlns:mc="http://schemas.openxmlformats.org/markup-compatibility/2006" xmlns:p14="http://schemas.microsoft.com/office/powerpoint/2010/main">
    <mc:Choice Requires="p14">
      <p:transition spd="slow" p14:dur="2000" advTm="37323"/>
    </mc:Choice>
    <mc:Fallback xmlns="">
      <p:transition spd="slow" advTm="373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04"/>
            <a:ext cx="6884894" cy="914400"/>
          </a:xfrm>
        </p:spPr>
        <p:txBody>
          <a:bodyPr>
            <a:normAutofit/>
          </a:bodyPr>
          <a:lstStyle/>
          <a:p>
            <a:r>
              <a:rPr lang="en-US" sz="2900" dirty="0">
                <a:solidFill>
                  <a:srgbClr val="004C97"/>
                </a:solidFill>
              </a:rPr>
              <a:t>Outline of Talk</a:t>
            </a:r>
          </a:p>
        </p:txBody>
      </p:sp>
      <p:sp>
        <p:nvSpPr>
          <p:cNvPr id="5" name="Slide Number Placeholder 4"/>
          <p:cNvSpPr>
            <a:spLocks noGrp="1"/>
          </p:cNvSpPr>
          <p:nvPr>
            <p:ph type="sldNum" sz="quarter" idx="12"/>
          </p:nvPr>
        </p:nvSpPr>
        <p:spPr/>
        <p:txBody>
          <a:bodyPr/>
          <a:lstStyle/>
          <a:p>
            <a:fld id="{2F2C37F8-DB9F-4D58-B490-F5ECA928CAA2}" type="slidenum">
              <a:rPr lang="en-US" smtClean="0"/>
              <a:t>2</a:t>
            </a:fld>
            <a:endParaRPr lang="en-US" dirty="0"/>
          </a:p>
        </p:txBody>
      </p:sp>
      <p:sp>
        <p:nvSpPr>
          <p:cNvPr id="11" name="Content Placeholder 2">
            <a:extLst>
              <a:ext uri="{FF2B5EF4-FFF2-40B4-BE49-F238E27FC236}">
                <a16:creationId xmlns:a16="http://schemas.microsoft.com/office/drawing/2014/main" id="{7A5DBE75-A637-415C-9DC7-A66BACF8B3A3}"/>
              </a:ext>
            </a:extLst>
          </p:cNvPr>
          <p:cNvSpPr>
            <a:spLocks noGrp="1"/>
          </p:cNvSpPr>
          <p:nvPr>
            <p:ph idx="1"/>
          </p:nvPr>
        </p:nvSpPr>
        <p:spPr>
          <a:xfrm>
            <a:off x="228600" y="1219200"/>
            <a:ext cx="8658995" cy="5791200"/>
          </a:xfrm>
        </p:spPr>
        <p:txBody>
          <a:bodyPr>
            <a:normAutofit fontScale="40000" lnSpcReduction="20000"/>
          </a:bodyPr>
          <a:lstStyle/>
          <a:p>
            <a:pPr>
              <a:lnSpc>
                <a:spcPct val="90000"/>
              </a:lnSpc>
            </a:pPr>
            <a:r>
              <a:rPr lang="en-US" sz="9200" dirty="0"/>
              <a:t>Preview of empirical results</a:t>
            </a:r>
          </a:p>
          <a:p>
            <a:pPr>
              <a:lnSpc>
                <a:spcPct val="90000"/>
              </a:lnSpc>
            </a:pPr>
            <a:endParaRPr lang="en-US" sz="7000" dirty="0"/>
          </a:p>
          <a:p>
            <a:pPr>
              <a:lnSpc>
                <a:spcPct val="90000"/>
              </a:lnSpc>
            </a:pPr>
            <a:r>
              <a:rPr lang="en-US" sz="9200" dirty="0"/>
              <a:t>Discussion of price measurement literature</a:t>
            </a:r>
          </a:p>
          <a:p>
            <a:pPr>
              <a:lnSpc>
                <a:spcPct val="90000"/>
              </a:lnSpc>
            </a:pPr>
            <a:endParaRPr lang="en-US" sz="7000" dirty="0"/>
          </a:p>
          <a:p>
            <a:pPr>
              <a:lnSpc>
                <a:spcPct val="90000"/>
              </a:lnSpc>
            </a:pPr>
            <a:r>
              <a:rPr lang="en-US" sz="9200" dirty="0"/>
              <a:t>Imputing prices for unavailable products:</a:t>
            </a:r>
          </a:p>
          <a:p>
            <a:pPr lvl="1">
              <a:lnSpc>
                <a:spcPct val="90000"/>
              </a:lnSpc>
            </a:pPr>
            <a:r>
              <a:rPr lang="en-US" sz="5000" dirty="0"/>
              <a:t>Official price index method</a:t>
            </a:r>
          </a:p>
          <a:p>
            <a:pPr lvl="1">
              <a:lnSpc>
                <a:spcPct val="90000"/>
              </a:lnSpc>
            </a:pPr>
            <a:r>
              <a:rPr lang="en-US" sz="5000" dirty="0"/>
              <a:t>Theoretical method for products which are only available remotely</a:t>
            </a:r>
          </a:p>
          <a:p>
            <a:pPr lvl="1">
              <a:lnSpc>
                <a:spcPct val="90000"/>
              </a:lnSpc>
            </a:pPr>
            <a:r>
              <a:rPr lang="en-US" sz="5000" dirty="0"/>
              <a:t>Theoretical method for products which are completely unavailable</a:t>
            </a:r>
          </a:p>
          <a:p>
            <a:pPr lvl="1">
              <a:lnSpc>
                <a:spcPct val="90000"/>
              </a:lnSpc>
            </a:pPr>
            <a:endParaRPr lang="en-US" sz="6600" dirty="0"/>
          </a:p>
          <a:p>
            <a:pPr>
              <a:lnSpc>
                <a:spcPct val="90000"/>
              </a:lnSpc>
            </a:pPr>
            <a:r>
              <a:rPr lang="en-US" sz="9200" dirty="0"/>
              <a:t>Measuring theoretical inflation by state:</a:t>
            </a:r>
          </a:p>
          <a:p>
            <a:pPr lvl="1">
              <a:lnSpc>
                <a:spcPct val="90000"/>
              </a:lnSpc>
            </a:pPr>
            <a:r>
              <a:rPr lang="en-US" sz="5000" dirty="0"/>
              <a:t>Hypothetical impact of a full stay-in-place policy</a:t>
            </a:r>
          </a:p>
          <a:p>
            <a:pPr lvl="1">
              <a:lnSpc>
                <a:spcPct val="90000"/>
              </a:lnSpc>
            </a:pPr>
            <a:r>
              <a:rPr lang="en-US" sz="5000" dirty="0"/>
              <a:t>Observed impact of actual stay-in-place policies</a:t>
            </a:r>
          </a:p>
          <a:p>
            <a:pPr marL="7938" indent="0">
              <a:lnSpc>
                <a:spcPct val="90000"/>
              </a:lnSpc>
              <a:buNone/>
            </a:pPr>
            <a:endParaRPr lang="en-US" sz="5000" dirty="0"/>
          </a:p>
        </p:txBody>
      </p:sp>
    </p:spTree>
    <p:extLst>
      <p:ext uri="{BB962C8B-B14F-4D97-AF65-F5344CB8AC3E}">
        <p14:creationId xmlns:p14="http://schemas.microsoft.com/office/powerpoint/2010/main" val="3176082473"/>
      </p:ext>
    </p:extLst>
  </p:cSld>
  <p:clrMapOvr>
    <a:masterClrMapping/>
  </p:clrMapOvr>
  <mc:AlternateContent xmlns:mc="http://schemas.openxmlformats.org/markup-compatibility/2006" xmlns:p14="http://schemas.microsoft.com/office/powerpoint/2010/main">
    <mc:Choice Requires="p14">
      <p:transition spd="slow" p14:dur="2000" advTm="23897"/>
    </mc:Choice>
    <mc:Fallback xmlns="">
      <p:transition spd="slow" advTm="238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391400" cy="914400"/>
          </a:xfrm>
        </p:spPr>
        <p:txBody>
          <a:bodyPr>
            <a:noAutofit/>
          </a:bodyPr>
          <a:lstStyle/>
          <a:p>
            <a:r>
              <a:rPr lang="en-US" sz="3200" dirty="0">
                <a:solidFill>
                  <a:srgbClr val="004C97"/>
                </a:solidFill>
              </a:rPr>
              <a:t>Average Theoretical Inflation by State</a:t>
            </a:r>
            <a:endParaRPr lang="en-US" sz="2800" dirty="0">
              <a:solidFill>
                <a:srgbClr val="004C97"/>
              </a:solidFill>
            </a:endParaRPr>
          </a:p>
        </p:txBody>
      </p:sp>
      <p:sp>
        <p:nvSpPr>
          <p:cNvPr id="5" name="Slide Number Placeholder 4"/>
          <p:cNvSpPr>
            <a:spLocks noGrp="1"/>
          </p:cNvSpPr>
          <p:nvPr>
            <p:ph type="sldNum" sz="quarter" idx="12"/>
          </p:nvPr>
        </p:nvSpPr>
        <p:spPr/>
        <p:txBody>
          <a:bodyPr/>
          <a:lstStyle/>
          <a:p>
            <a:fld id="{2F2C37F8-DB9F-4D58-B490-F5ECA928CAA2}" type="slidenum">
              <a:rPr lang="en-US" smtClean="0"/>
              <a:t>20</a:t>
            </a:fld>
            <a:endParaRPr lang="en-US" dirty="0"/>
          </a:p>
        </p:txBody>
      </p:sp>
      <p:pic>
        <p:nvPicPr>
          <p:cNvPr id="10" name="Content Placeholder 9">
            <a:extLst>
              <a:ext uri="{FF2B5EF4-FFF2-40B4-BE49-F238E27FC236}">
                <a16:creationId xmlns:a16="http://schemas.microsoft.com/office/drawing/2014/main" id="{448C5C10-71C1-43EB-802F-C11837B5427B}"/>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3337455667"/>
      </p:ext>
    </p:extLst>
  </p:cSld>
  <p:clrMapOvr>
    <a:masterClrMapping/>
  </p:clrMapOvr>
  <mc:AlternateContent xmlns:mc="http://schemas.openxmlformats.org/markup-compatibility/2006" xmlns:p14="http://schemas.microsoft.com/office/powerpoint/2010/main">
    <mc:Choice Requires="p14">
      <p:transition spd="slow" p14:dur="2000" advTm="53089"/>
    </mc:Choice>
    <mc:Fallback xmlns="">
      <p:transition spd="slow" advTm="5308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315200" cy="914400"/>
          </a:xfrm>
        </p:spPr>
        <p:txBody>
          <a:bodyPr>
            <a:normAutofit/>
          </a:bodyPr>
          <a:lstStyle/>
          <a:p>
            <a:r>
              <a:rPr lang="en-US" dirty="0">
                <a:solidFill>
                  <a:srgbClr val="004C97"/>
                </a:solidFill>
              </a:rPr>
              <a:t>Cumulative Inflation, U.S. Average</a:t>
            </a:r>
          </a:p>
        </p:txBody>
      </p:sp>
      <p:sp>
        <p:nvSpPr>
          <p:cNvPr id="5" name="Slide Number Placeholder 4"/>
          <p:cNvSpPr>
            <a:spLocks noGrp="1"/>
          </p:cNvSpPr>
          <p:nvPr>
            <p:ph type="sldNum" sz="quarter" idx="12"/>
          </p:nvPr>
        </p:nvSpPr>
        <p:spPr/>
        <p:txBody>
          <a:bodyPr/>
          <a:lstStyle/>
          <a:p>
            <a:fld id="{2F2C37F8-DB9F-4D58-B490-F5ECA928CAA2}" type="slidenum">
              <a:rPr lang="en-US" smtClean="0"/>
              <a:t>21</a:t>
            </a:fld>
            <a:endParaRPr lang="en-US" dirty="0"/>
          </a:p>
        </p:txBody>
      </p:sp>
      <p:pic>
        <p:nvPicPr>
          <p:cNvPr id="7" name="Content Placeholder 6">
            <a:extLst>
              <a:ext uri="{FF2B5EF4-FFF2-40B4-BE49-F238E27FC236}">
                <a16:creationId xmlns:a16="http://schemas.microsoft.com/office/drawing/2014/main" id="{BAE50A28-2931-4813-9923-BB2BCE0F2CE7}"/>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3411904168"/>
      </p:ext>
    </p:extLst>
  </p:cSld>
  <p:clrMapOvr>
    <a:masterClrMapping/>
  </p:clrMapOvr>
  <mc:AlternateContent xmlns:mc="http://schemas.openxmlformats.org/markup-compatibility/2006" xmlns:p14="http://schemas.microsoft.com/office/powerpoint/2010/main">
    <mc:Choice Requires="p14">
      <p:transition spd="slow" p14:dur="2000" advTm="51770"/>
    </mc:Choice>
    <mc:Fallback xmlns="">
      <p:transition spd="slow" advTm="5177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315200" cy="914400"/>
          </a:xfrm>
        </p:spPr>
        <p:txBody>
          <a:bodyPr>
            <a:normAutofit/>
          </a:bodyPr>
          <a:lstStyle/>
          <a:p>
            <a:r>
              <a:rPr lang="en-US" dirty="0">
                <a:solidFill>
                  <a:srgbClr val="004C97"/>
                </a:solidFill>
              </a:rPr>
              <a:t>Inequality Across States by Quarter</a:t>
            </a:r>
          </a:p>
        </p:txBody>
      </p:sp>
      <p:sp>
        <p:nvSpPr>
          <p:cNvPr id="5" name="Slide Number Placeholder 4"/>
          <p:cNvSpPr>
            <a:spLocks noGrp="1"/>
          </p:cNvSpPr>
          <p:nvPr>
            <p:ph type="sldNum" sz="quarter" idx="12"/>
          </p:nvPr>
        </p:nvSpPr>
        <p:spPr/>
        <p:txBody>
          <a:bodyPr/>
          <a:lstStyle/>
          <a:p>
            <a:fld id="{2F2C37F8-DB9F-4D58-B490-F5ECA928CAA2}" type="slidenum">
              <a:rPr lang="en-US" smtClean="0"/>
              <a:t>22</a:t>
            </a:fld>
            <a:endParaRPr lang="en-US" dirty="0"/>
          </a:p>
        </p:txBody>
      </p:sp>
      <p:pic>
        <p:nvPicPr>
          <p:cNvPr id="6" name="Content Placeholder 5">
            <a:extLst>
              <a:ext uri="{FF2B5EF4-FFF2-40B4-BE49-F238E27FC236}">
                <a16:creationId xmlns:a16="http://schemas.microsoft.com/office/drawing/2014/main" id="{8B84A750-6783-4012-8863-925DFB15EB57}"/>
              </a:ext>
            </a:extLst>
          </p:cNvPr>
          <p:cNvPicPr>
            <a:picLocks noGrp="1"/>
          </p:cNvPicPr>
          <p:nvPr>
            <p:ph idx="1"/>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2799479740"/>
      </p:ext>
    </p:extLst>
  </p:cSld>
  <p:clrMapOvr>
    <a:masterClrMapping/>
  </p:clrMapOvr>
  <mc:AlternateContent xmlns:mc="http://schemas.openxmlformats.org/markup-compatibility/2006" xmlns:p14="http://schemas.microsoft.com/office/powerpoint/2010/main">
    <mc:Choice Requires="p14">
      <p:transition spd="slow" p14:dur="2000" advTm="52138"/>
    </mc:Choice>
    <mc:Fallback xmlns="">
      <p:transition spd="slow" advTm="5213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4C97"/>
                </a:solidFill>
              </a:rPr>
              <a:t>Conclusion</a:t>
            </a:r>
            <a:endParaRPr lang="en-US" strike="sngStrike" dirty="0">
              <a:solidFill>
                <a:srgbClr val="004C97"/>
              </a:solidFill>
            </a:endParaRPr>
          </a:p>
        </p:txBody>
      </p:sp>
      <p:sp>
        <p:nvSpPr>
          <p:cNvPr id="3" name="Content Placeholder 2"/>
          <p:cNvSpPr>
            <a:spLocks noGrp="1"/>
          </p:cNvSpPr>
          <p:nvPr>
            <p:ph idx="1"/>
          </p:nvPr>
        </p:nvSpPr>
        <p:spPr>
          <a:xfrm>
            <a:off x="441251" y="1371600"/>
            <a:ext cx="8229600" cy="5257800"/>
          </a:xfrm>
        </p:spPr>
        <p:txBody>
          <a:bodyPr>
            <a:normAutofit fontScale="32500" lnSpcReduction="20000"/>
          </a:bodyPr>
          <a:lstStyle/>
          <a:p>
            <a:pPr>
              <a:lnSpc>
                <a:spcPct val="110000"/>
              </a:lnSpc>
            </a:pPr>
            <a:r>
              <a:rPr lang="en-US" sz="8600" dirty="0"/>
              <a:t>This paper developed a simple formula to calculate theoretical inflation during stay-in-place behavior</a:t>
            </a:r>
          </a:p>
          <a:p>
            <a:pPr lvl="1">
              <a:lnSpc>
                <a:spcPct val="120000"/>
              </a:lnSpc>
            </a:pPr>
            <a:r>
              <a:rPr lang="en-US" sz="6200" dirty="0"/>
              <a:t>The theoretical model in this paper does not imply any data problems or computational mistakes with published government price indexes</a:t>
            </a:r>
          </a:p>
          <a:p>
            <a:pPr marL="7938" indent="0">
              <a:lnSpc>
                <a:spcPct val="120000"/>
              </a:lnSpc>
              <a:buNone/>
            </a:pPr>
            <a:endParaRPr lang="en-US" sz="900" dirty="0"/>
          </a:p>
          <a:p>
            <a:pPr>
              <a:lnSpc>
                <a:spcPct val="120000"/>
              </a:lnSpc>
            </a:pPr>
            <a:r>
              <a:rPr lang="en-US" sz="8600" dirty="0"/>
              <a:t>Revisions to monthly inflation:</a:t>
            </a:r>
          </a:p>
          <a:p>
            <a:pPr lvl="1">
              <a:lnSpc>
                <a:spcPct val="120000"/>
              </a:lnSpc>
            </a:pPr>
            <a:r>
              <a:rPr lang="en-US" sz="6200" dirty="0"/>
              <a:t>0.11 (official) vs. 0.47 (theoretical) percentage point for 2020</a:t>
            </a:r>
          </a:p>
          <a:p>
            <a:pPr lvl="1">
              <a:lnSpc>
                <a:spcPct val="120000"/>
              </a:lnSpc>
            </a:pPr>
            <a:r>
              <a:rPr lang="en-US" sz="6200" dirty="0"/>
              <a:t>0.22 (official) vs. -0.11 (theoretical) for first half 2021</a:t>
            </a:r>
          </a:p>
          <a:p>
            <a:pPr lvl="1">
              <a:lnSpc>
                <a:spcPct val="120000"/>
              </a:lnSpc>
            </a:pPr>
            <a:endParaRPr lang="en-US" sz="800" dirty="0"/>
          </a:p>
          <a:p>
            <a:pPr>
              <a:lnSpc>
                <a:spcPct val="120000"/>
              </a:lnSpc>
            </a:pPr>
            <a:r>
              <a:rPr lang="en-US" sz="8600"/>
              <a:t>Higher </a:t>
            </a:r>
            <a:r>
              <a:rPr lang="en-US" sz="8600" dirty="0"/>
              <a:t>income states have higher theoretical inflation</a:t>
            </a:r>
          </a:p>
          <a:p>
            <a:pPr lvl="1">
              <a:lnSpc>
                <a:spcPct val="120000"/>
              </a:lnSpc>
            </a:pPr>
            <a:r>
              <a:rPr lang="en-US" sz="6200" dirty="0"/>
              <a:t>Based on official statistics, the paper calculates that real regional inequality in 2020 grew 3 percent</a:t>
            </a:r>
          </a:p>
          <a:p>
            <a:pPr lvl="1">
              <a:lnSpc>
                <a:spcPct val="120000"/>
              </a:lnSpc>
            </a:pPr>
            <a:r>
              <a:rPr lang="en-US" sz="6200" dirty="0"/>
              <a:t>This reverses to a 4 percent decline in theoretical regional inequality</a:t>
            </a:r>
          </a:p>
        </p:txBody>
      </p:sp>
      <p:sp>
        <p:nvSpPr>
          <p:cNvPr id="5" name="Slide Number Placeholder 4"/>
          <p:cNvSpPr>
            <a:spLocks noGrp="1"/>
          </p:cNvSpPr>
          <p:nvPr>
            <p:ph type="sldNum" sz="quarter" idx="12"/>
          </p:nvPr>
        </p:nvSpPr>
        <p:spPr/>
        <p:txBody>
          <a:bodyPr/>
          <a:lstStyle/>
          <a:p>
            <a:fld id="{2F2C37F8-DB9F-4D58-B490-F5ECA928CAA2}" type="slidenum">
              <a:rPr lang="en-US" smtClean="0"/>
              <a:t>23</a:t>
            </a:fld>
            <a:endParaRPr lang="en-US" dirty="0"/>
          </a:p>
        </p:txBody>
      </p:sp>
    </p:spTree>
    <p:extLst>
      <p:ext uri="{BB962C8B-B14F-4D97-AF65-F5344CB8AC3E}">
        <p14:creationId xmlns:p14="http://schemas.microsoft.com/office/powerpoint/2010/main" val="1366859591"/>
      </p:ext>
    </p:extLst>
  </p:cSld>
  <p:clrMapOvr>
    <a:masterClrMapping/>
  </p:clrMapOvr>
  <mc:AlternateContent xmlns:mc="http://schemas.openxmlformats.org/markup-compatibility/2006" xmlns:p14="http://schemas.microsoft.com/office/powerpoint/2010/main">
    <mc:Choice Requires="p14">
      <p:transition spd="slow" p14:dur="2000" advTm="67853"/>
    </mc:Choice>
    <mc:Fallback xmlns="">
      <p:transition spd="slow" advTm="678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04"/>
            <a:ext cx="6884894" cy="914400"/>
          </a:xfrm>
        </p:spPr>
        <p:txBody>
          <a:bodyPr>
            <a:normAutofit fontScale="90000"/>
          </a:bodyPr>
          <a:lstStyle/>
          <a:p>
            <a:r>
              <a:rPr lang="en-US" sz="2900" dirty="0">
                <a:solidFill>
                  <a:srgbClr val="004C97"/>
                </a:solidFill>
              </a:rPr>
              <a:t>Preview of Results: Cumulative Inflation in U.S.</a:t>
            </a:r>
          </a:p>
        </p:txBody>
      </p:sp>
      <p:sp>
        <p:nvSpPr>
          <p:cNvPr id="5" name="Slide Number Placeholder 4"/>
          <p:cNvSpPr>
            <a:spLocks noGrp="1"/>
          </p:cNvSpPr>
          <p:nvPr>
            <p:ph type="sldNum" sz="quarter" idx="12"/>
          </p:nvPr>
        </p:nvSpPr>
        <p:spPr/>
        <p:txBody>
          <a:bodyPr/>
          <a:lstStyle/>
          <a:p>
            <a:fld id="{2F2C37F8-DB9F-4D58-B490-F5ECA928CAA2}" type="slidenum">
              <a:rPr lang="en-US" smtClean="0"/>
              <a:t>3</a:t>
            </a:fld>
            <a:endParaRPr lang="en-US" dirty="0"/>
          </a:p>
        </p:txBody>
      </p:sp>
      <p:pic>
        <p:nvPicPr>
          <p:cNvPr id="3" name="Picture 2">
            <a:extLst>
              <a:ext uri="{FF2B5EF4-FFF2-40B4-BE49-F238E27FC236}">
                <a16:creationId xmlns:a16="http://schemas.microsoft.com/office/drawing/2014/main" id="{8F575A15-EE63-47D5-A6E7-5A1857B42CDC}"/>
              </a:ext>
            </a:extLst>
          </p:cNvPr>
          <p:cNvPicPr>
            <a:picLocks/>
          </p:cNvPicPr>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3160322274"/>
      </p:ext>
    </p:extLst>
  </p:cSld>
  <p:clrMapOvr>
    <a:masterClrMapping/>
  </p:clrMapOvr>
  <mc:AlternateContent xmlns:mc="http://schemas.openxmlformats.org/markup-compatibility/2006" xmlns:p14="http://schemas.microsoft.com/office/powerpoint/2010/main">
    <mc:Choice Requires="p14">
      <p:transition spd="slow" p14:dur="2000" advTm="81119"/>
    </mc:Choice>
    <mc:Fallback xmlns="">
      <p:transition spd="slow" advTm="811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04"/>
            <a:ext cx="6884894" cy="914400"/>
          </a:xfrm>
        </p:spPr>
        <p:txBody>
          <a:bodyPr>
            <a:normAutofit/>
          </a:bodyPr>
          <a:lstStyle/>
          <a:p>
            <a:r>
              <a:rPr lang="en-US" sz="2900" dirty="0">
                <a:solidFill>
                  <a:srgbClr val="004C97"/>
                </a:solidFill>
              </a:rPr>
              <a:t>Preview of Results: Inequality Across States</a:t>
            </a:r>
          </a:p>
        </p:txBody>
      </p:sp>
      <p:sp>
        <p:nvSpPr>
          <p:cNvPr id="5" name="Slide Number Placeholder 4"/>
          <p:cNvSpPr>
            <a:spLocks noGrp="1"/>
          </p:cNvSpPr>
          <p:nvPr>
            <p:ph type="sldNum" sz="quarter" idx="12"/>
          </p:nvPr>
        </p:nvSpPr>
        <p:spPr/>
        <p:txBody>
          <a:bodyPr/>
          <a:lstStyle/>
          <a:p>
            <a:fld id="{2F2C37F8-DB9F-4D58-B490-F5ECA928CAA2}" type="slidenum">
              <a:rPr lang="en-US" smtClean="0"/>
              <a:t>4</a:t>
            </a:fld>
            <a:endParaRPr lang="en-US" dirty="0"/>
          </a:p>
        </p:txBody>
      </p:sp>
      <p:pic>
        <p:nvPicPr>
          <p:cNvPr id="4" name="Picture 3">
            <a:extLst>
              <a:ext uri="{FF2B5EF4-FFF2-40B4-BE49-F238E27FC236}">
                <a16:creationId xmlns:a16="http://schemas.microsoft.com/office/drawing/2014/main" id="{E942B814-597D-4F80-B7B4-921282455974}"/>
              </a:ext>
            </a:extLst>
          </p:cNvPr>
          <p:cNvPicPr>
            <a:picLocks/>
          </p:cNvPicPr>
          <p:nvPr/>
        </p:nvPicPr>
        <p:blipFill>
          <a:blip r:embed="rId3"/>
          <a:stretch>
            <a:fillRect/>
          </a:stretch>
        </p:blipFill>
        <p:spPr>
          <a:xfrm>
            <a:off x="457200" y="1371600"/>
            <a:ext cx="8229600" cy="5029200"/>
          </a:xfrm>
          <a:prstGeom prst="rect">
            <a:avLst/>
          </a:prstGeom>
        </p:spPr>
      </p:pic>
    </p:spTree>
    <p:extLst>
      <p:ext uri="{BB962C8B-B14F-4D97-AF65-F5344CB8AC3E}">
        <p14:creationId xmlns:p14="http://schemas.microsoft.com/office/powerpoint/2010/main" val="1826124061"/>
      </p:ext>
    </p:extLst>
  </p:cSld>
  <p:clrMapOvr>
    <a:masterClrMapping/>
  </p:clrMapOvr>
  <mc:AlternateContent xmlns:mc="http://schemas.openxmlformats.org/markup-compatibility/2006" xmlns:p14="http://schemas.microsoft.com/office/powerpoint/2010/main">
    <mc:Choice Requires="p14">
      <p:transition spd="slow" p14:dur="2000" advTm="47071"/>
    </mc:Choice>
    <mc:Fallback xmlns="">
      <p:transition spd="slow" advTm="47071"/>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914400"/>
          </a:xfrm>
        </p:spPr>
        <p:txBody>
          <a:bodyPr>
            <a:normAutofit/>
          </a:bodyPr>
          <a:lstStyle/>
          <a:p>
            <a:r>
              <a:rPr lang="en-US" sz="2800" dirty="0">
                <a:solidFill>
                  <a:srgbClr val="004C97"/>
                </a:solidFill>
              </a:rPr>
              <a:t>Previous Price Index Research</a:t>
            </a:r>
            <a:endParaRPr lang="en-US" sz="2800" strike="sngStrike" dirty="0">
              <a:solidFill>
                <a:srgbClr val="FF0000"/>
              </a:solidFill>
            </a:endParaRPr>
          </a:p>
        </p:txBody>
      </p:sp>
      <p:sp>
        <p:nvSpPr>
          <p:cNvPr id="3" name="Content Placeholder 2"/>
          <p:cNvSpPr>
            <a:spLocks noGrp="1"/>
          </p:cNvSpPr>
          <p:nvPr>
            <p:ph idx="1"/>
          </p:nvPr>
        </p:nvSpPr>
        <p:spPr>
          <a:xfrm>
            <a:off x="457200" y="1295400"/>
            <a:ext cx="8229600" cy="5562600"/>
          </a:xfrm>
        </p:spPr>
        <p:txBody>
          <a:bodyPr>
            <a:noAutofit/>
          </a:bodyPr>
          <a:lstStyle/>
          <a:p>
            <a:pPr>
              <a:lnSpc>
                <a:spcPct val="110000"/>
              </a:lnSpc>
            </a:pPr>
            <a:r>
              <a:rPr lang="en-US" sz="2800" dirty="0"/>
              <a:t>Theoretical papers studying imputed prices:</a:t>
            </a:r>
          </a:p>
          <a:p>
            <a:pPr lvl="1">
              <a:lnSpc>
                <a:spcPct val="110000"/>
              </a:lnSpc>
            </a:pPr>
            <a:r>
              <a:rPr lang="en-US" sz="2000" dirty="0"/>
              <a:t>“New Goods”: (Hausman 1999), (Hausman 1997), (</a:t>
            </a:r>
            <a:r>
              <a:rPr lang="en-US" sz="2000" dirty="0" err="1"/>
              <a:t>Petrin</a:t>
            </a:r>
            <a:r>
              <a:rPr lang="en-US" sz="2000" dirty="0"/>
              <a:t> 2002), (</a:t>
            </a:r>
            <a:r>
              <a:rPr lang="en-US" sz="2000" dirty="0" err="1"/>
              <a:t>Goolsbee</a:t>
            </a:r>
            <a:r>
              <a:rPr lang="en-US" sz="2000" dirty="0"/>
              <a:t> and </a:t>
            </a:r>
            <a:r>
              <a:rPr lang="en-US" sz="2000" dirty="0" err="1"/>
              <a:t>Petrin</a:t>
            </a:r>
            <a:r>
              <a:rPr lang="en-US" sz="2000" dirty="0"/>
              <a:t> 2004), (Berndt et al. 1996), (Nordhaus 1996), (Diewert and </a:t>
            </a:r>
            <a:r>
              <a:rPr lang="en-US" sz="2000" dirty="0" err="1"/>
              <a:t>Feenstra</a:t>
            </a:r>
            <a:r>
              <a:rPr lang="en-US" sz="2000" dirty="0"/>
              <a:t> 2019), and (Diewert et al. 2019)</a:t>
            </a:r>
          </a:p>
          <a:p>
            <a:pPr lvl="1">
              <a:lnSpc>
                <a:spcPct val="110000"/>
              </a:lnSpc>
            </a:pPr>
            <a:r>
              <a:rPr lang="en-US" sz="2000" dirty="0"/>
              <a:t>“Outlet Substitution Bias”: (Reinsdorf 1993), (Hausman and </a:t>
            </a:r>
            <a:r>
              <a:rPr lang="en-US" sz="2000" dirty="0" err="1"/>
              <a:t>Liebtag</a:t>
            </a:r>
            <a:r>
              <a:rPr lang="en-US" sz="2000" dirty="0"/>
              <a:t> 2009), and (</a:t>
            </a:r>
            <a:r>
              <a:rPr lang="en-US" sz="2000" dirty="0" err="1"/>
              <a:t>Greenlees</a:t>
            </a:r>
            <a:r>
              <a:rPr lang="en-US" sz="2000" dirty="0"/>
              <a:t> and </a:t>
            </a:r>
            <a:r>
              <a:rPr lang="en-US" sz="2000" dirty="0" err="1"/>
              <a:t>Mclelland</a:t>
            </a:r>
            <a:r>
              <a:rPr lang="en-US" sz="2000" dirty="0"/>
              <a:t> 2008)</a:t>
            </a:r>
          </a:p>
          <a:p>
            <a:pPr lvl="1">
              <a:lnSpc>
                <a:spcPct val="110000"/>
              </a:lnSpc>
            </a:pPr>
            <a:r>
              <a:rPr lang="en-US" sz="2000" dirty="0"/>
              <a:t>“Variety Bias”: (</a:t>
            </a:r>
            <a:r>
              <a:rPr lang="en-US" sz="2000" dirty="0" err="1"/>
              <a:t>Feenstra</a:t>
            </a:r>
            <a:r>
              <a:rPr lang="en-US" sz="2000" dirty="0"/>
              <a:t> 1994), (</a:t>
            </a:r>
            <a:r>
              <a:rPr lang="en-US" sz="2000" dirty="0" err="1"/>
              <a:t>Broda</a:t>
            </a:r>
            <a:r>
              <a:rPr lang="en-US" sz="2000" dirty="0"/>
              <a:t> and Weinstein 2010), (</a:t>
            </a:r>
            <a:r>
              <a:rPr lang="en-US" sz="2000" dirty="0" err="1"/>
              <a:t>Handbury</a:t>
            </a:r>
            <a:r>
              <a:rPr lang="en-US" sz="2000" dirty="0"/>
              <a:t> and Weinstein 2014), and (</a:t>
            </a:r>
            <a:r>
              <a:rPr lang="en-US" sz="2000" dirty="0" err="1"/>
              <a:t>Dolfen</a:t>
            </a:r>
            <a:r>
              <a:rPr lang="en-US" sz="2000" dirty="0"/>
              <a:t> et al. 2021)</a:t>
            </a:r>
          </a:p>
          <a:p>
            <a:pPr lvl="1">
              <a:lnSpc>
                <a:spcPct val="110000"/>
              </a:lnSpc>
            </a:pPr>
            <a:endParaRPr lang="en-US" sz="600" dirty="0"/>
          </a:p>
          <a:p>
            <a:pPr>
              <a:lnSpc>
                <a:spcPct val="110000"/>
              </a:lnSpc>
            </a:pPr>
            <a:r>
              <a:rPr lang="en-US" sz="2800" dirty="0"/>
              <a:t>Measurement papers studying practical issues:</a:t>
            </a:r>
          </a:p>
          <a:p>
            <a:pPr lvl="1">
              <a:lnSpc>
                <a:spcPct val="110000"/>
              </a:lnSpc>
            </a:pPr>
            <a:r>
              <a:rPr lang="en-US" sz="2000" dirty="0"/>
              <a:t>Price aggregation formulas: (Diewert 2003), (Diewert 2001), (</a:t>
            </a:r>
            <a:r>
              <a:rPr lang="en-US" sz="2000" dirty="0" err="1"/>
              <a:t>Passero</a:t>
            </a:r>
            <a:r>
              <a:rPr lang="en-US" sz="2000" dirty="0"/>
              <a:t>, Garner, and McCully 2015), and (Barret, </a:t>
            </a:r>
            <a:r>
              <a:rPr lang="en-US" sz="2000" dirty="0" err="1"/>
              <a:t>Levell</a:t>
            </a:r>
            <a:r>
              <a:rPr lang="en-US" sz="2000" dirty="0"/>
              <a:t>, and Milligan 2015) </a:t>
            </a:r>
          </a:p>
          <a:p>
            <a:pPr lvl="1">
              <a:lnSpc>
                <a:spcPct val="110000"/>
              </a:lnSpc>
            </a:pPr>
            <a:r>
              <a:rPr lang="en-US" sz="2000" dirty="0"/>
              <a:t>Price weights in pandemics: (Cavallo 2020) and (Diewert and Fox 2020)</a:t>
            </a:r>
          </a:p>
          <a:p>
            <a:pPr marL="7938" indent="0">
              <a:lnSpc>
                <a:spcPct val="120000"/>
              </a:lnSpc>
              <a:buNone/>
            </a:pPr>
            <a:endParaRPr lang="en-US" sz="600" dirty="0"/>
          </a:p>
        </p:txBody>
      </p:sp>
      <p:sp>
        <p:nvSpPr>
          <p:cNvPr id="5" name="Slide Number Placeholder 4"/>
          <p:cNvSpPr>
            <a:spLocks noGrp="1"/>
          </p:cNvSpPr>
          <p:nvPr>
            <p:ph type="sldNum" sz="quarter" idx="12"/>
          </p:nvPr>
        </p:nvSpPr>
        <p:spPr/>
        <p:txBody>
          <a:bodyPr/>
          <a:lstStyle/>
          <a:p>
            <a:fld id="{2F2C37F8-DB9F-4D58-B490-F5ECA928CAA2}" type="slidenum">
              <a:rPr lang="en-US" smtClean="0"/>
              <a:t>5</a:t>
            </a:fld>
            <a:endParaRPr lang="en-US" dirty="0"/>
          </a:p>
        </p:txBody>
      </p:sp>
    </p:spTree>
    <p:extLst>
      <p:ext uri="{BB962C8B-B14F-4D97-AF65-F5344CB8AC3E}">
        <p14:creationId xmlns:p14="http://schemas.microsoft.com/office/powerpoint/2010/main" val="146145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914400"/>
          </a:xfrm>
        </p:spPr>
        <p:txBody>
          <a:bodyPr>
            <a:normAutofit/>
          </a:bodyPr>
          <a:lstStyle/>
          <a:p>
            <a:pPr algn="ctr"/>
            <a:r>
              <a:rPr lang="en-US" sz="3200" dirty="0">
                <a:solidFill>
                  <a:srgbClr val="004C97"/>
                </a:solidFill>
              </a:rPr>
              <a:t>Theoretical Price Measurement Problem</a:t>
            </a:r>
          </a:p>
        </p:txBody>
      </p:sp>
      <p:sp>
        <p:nvSpPr>
          <p:cNvPr id="3" name="Content Placeholder 2"/>
          <p:cNvSpPr>
            <a:spLocks noGrp="1"/>
          </p:cNvSpPr>
          <p:nvPr>
            <p:ph idx="1"/>
          </p:nvPr>
        </p:nvSpPr>
        <p:spPr>
          <a:xfrm>
            <a:off x="457200" y="1294069"/>
            <a:ext cx="8229600" cy="5029200"/>
          </a:xfrm>
        </p:spPr>
        <p:txBody>
          <a:bodyPr>
            <a:normAutofit/>
          </a:bodyPr>
          <a:lstStyle/>
          <a:p>
            <a:pPr>
              <a:lnSpc>
                <a:spcPct val="90000"/>
              </a:lnSpc>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90000"/>
              </a:lnSpc>
            </a:pPr>
            <a:r>
              <a:rPr lang="en-US" sz="3400" dirty="0">
                <a:latin typeface="Calibri" panose="020F0502020204030204" pitchFamily="34" charset="0"/>
                <a:ea typeface="Times New Roman" panose="02020603050405020304" pitchFamily="18" charset="0"/>
                <a:cs typeface="Times New Roman" panose="02020603050405020304" pitchFamily="18" charset="0"/>
              </a:rPr>
              <a:t>Standard price indexes summarize prices for products 1 to n into a single value</a:t>
            </a:r>
          </a:p>
          <a:p>
            <a:pPr lvl="1">
              <a:lnSpc>
                <a:spcPct val="90000"/>
              </a:lnSpc>
            </a:pP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Laspeyres</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Price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Index</a:t>
            </a:r>
            <a:r>
              <a:rPr lang="en-US" sz="2000" baseline="-25000" dirty="0" err="1">
                <a:effectLst/>
                <a:latin typeface="Calibri" panose="020F0502020204030204" pitchFamily="34" charset="0"/>
                <a:ea typeface="Times New Roman" panose="02020603050405020304" pitchFamily="18" charset="0"/>
                <a:cs typeface="Times New Roman" panose="02020603050405020304" pitchFamily="18" charset="0"/>
              </a:rPr>
              <a:t>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2000" dirty="0">
                <a:effectLst/>
                <a:latin typeface="Calibri" panose="020F0502020204030204" pitchFamily="34" charset="0"/>
                <a:ea typeface="Times New Roman" panose="02020603050405020304" pitchFamily="18" charset="0"/>
                <a:cs typeface="Calibri" panose="020F0502020204030204" pitchFamily="34" charset="0"/>
              </a:rPr>
              <a:t>w</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10</a:t>
            </a:r>
            <a:r>
              <a:rPr lang="en-US" sz="2000" dirty="0">
                <a:effectLst/>
                <a:latin typeface="Calibri" panose="020F0502020204030204" pitchFamily="34" charset="0"/>
                <a:ea typeface="Times New Roman" panose="02020603050405020304" pitchFamily="18" charset="0"/>
                <a:cs typeface="Calibri" panose="020F0502020204030204" pitchFamily="34" charset="0"/>
              </a:rPr>
              <a:t>(p</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1t</a:t>
            </a:r>
            <a:r>
              <a:rPr lang="en-US" sz="2000" dirty="0">
                <a:effectLst/>
                <a:latin typeface="Calibri" panose="020F0502020204030204" pitchFamily="34" charset="0"/>
                <a:ea typeface="Times New Roman" panose="02020603050405020304" pitchFamily="18" charset="0"/>
                <a:cs typeface="Calibri" panose="020F0502020204030204" pitchFamily="34" charset="0"/>
              </a:rPr>
              <a:t>/p</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10</a:t>
            </a:r>
            <a:r>
              <a:rPr lang="en-US" sz="2000" dirty="0">
                <a:effectLst/>
                <a:latin typeface="Calibri" panose="020F0502020204030204" pitchFamily="34" charset="0"/>
                <a:ea typeface="Times New Roman" panose="02020603050405020304" pitchFamily="18" charset="0"/>
                <a:cs typeface="Calibri" panose="020F0502020204030204" pitchFamily="34" charset="0"/>
              </a:rPr>
              <a:t>)+ w</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20</a:t>
            </a:r>
            <a:r>
              <a:rPr lang="en-US" sz="2000" dirty="0">
                <a:effectLst/>
                <a:latin typeface="Calibri" panose="020F0502020204030204" pitchFamily="34" charset="0"/>
                <a:ea typeface="Times New Roman" panose="02020603050405020304" pitchFamily="18" charset="0"/>
                <a:cs typeface="Calibri" panose="020F0502020204030204" pitchFamily="34" charset="0"/>
              </a:rPr>
              <a:t>(p</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2t</a:t>
            </a:r>
            <a:r>
              <a:rPr lang="en-US" sz="2000" dirty="0">
                <a:effectLst/>
                <a:latin typeface="Calibri" panose="020F0502020204030204" pitchFamily="34" charset="0"/>
                <a:ea typeface="Times New Roman" panose="02020603050405020304" pitchFamily="18" charset="0"/>
                <a:cs typeface="Calibri" panose="020F0502020204030204" pitchFamily="34" charset="0"/>
              </a:rPr>
              <a:t>/p</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20</a:t>
            </a:r>
            <a:r>
              <a:rPr lang="en-US" sz="2000" dirty="0">
                <a:effectLst/>
                <a:latin typeface="Calibri" panose="020F0502020204030204" pitchFamily="34" charset="0"/>
                <a:ea typeface="Times New Roman" panose="02020603050405020304" pitchFamily="18" charset="0"/>
                <a:cs typeface="Calibri" panose="020F0502020204030204" pitchFamily="34" charset="0"/>
              </a:rPr>
              <a:t>)+…+ w</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n0</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p</a:t>
            </a:r>
            <a:r>
              <a:rPr lang="en-US" sz="2000" baseline="-25000" dirty="0" err="1">
                <a:effectLst/>
                <a:latin typeface="Calibri" panose="020F0502020204030204" pitchFamily="34" charset="0"/>
                <a:ea typeface="Times New Roman" panose="02020603050405020304" pitchFamily="18" charset="0"/>
                <a:cs typeface="Calibri" panose="020F0502020204030204" pitchFamily="34" charset="0"/>
              </a:rPr>
              <a:t>nt</a:t>
            </a:r>
            <a:r>
              <a:rPr lang="en-US" sz="2000" dirty="0">
                <a:effectLst/>
                <a:latin typeface="Calibri" panose="020F0502020204030204" pitchFamily="34" charset="0"/>
                <a:ea typeface="Times New Roman" panose="02020603050405020304" pitchFamily="18" charset="0"/>
                <a:cs typeface="Calibri" panose="020F0502020204030204" pitchFamily="34" charset="0"/>
              </a:rPr>
              <a:t>/p</a:t>
            </a:r>
            <a:r>
              <a:rPr lang="en-US" sz="2000" baseline="-25000" dirty="0">
                <a:effectLst/>
                <a:latin typeface="Calibri" panose="020F0502020204030204" pitchFamily="34" charset="0"/>
                <a:ea typeface="Times New Roman" panose="02020603050405020304" pitchFamily="18" charset="0"/>
                <a:cs typeface="Calibri" panose="020F0502020204030204" pitchFamily="34" charset="0"/>
              </a:rPr>
              <a:t>n0</a:t>
            </a:r>
            <a:r>
              <a:rPr lang="en-US" sz="2000" dirty="0">
                <a:effectLst/>
                <a:latin typeface="Calibri" panose="020F0502020204030204" pitchFamily="34" charset="0"/>
                <a:ea typeface="Times New Roman" panose="02020603050405020304" pitchFamily="18" charset="0"/>
                <a:cs typeface="Calibri" panose="020F0502020204030204" pitchFamily="34" charset="0"/>
              </a:rPr>
              <a:t>)</a:t>
            </a:r>
          </a:p>
          <a:p>
            <a:pPr lvl="1">
              <a:lnSpc>
                <a:spcPct val="90000"/>
              </a:lnSpc>
            </a:pPr>
            <a:endParaRPr lang="en-US" sz="600" dirty="0"/>
          </a:p>
          <a:p>
            <a:pPr>
              <a:lnSpc>
                <a:spcPct val="90000"/>
              </a:lnSpc>
            </a:pPr>
            <a:r>
              <a:rPr lang="en-US" sz="3300" dirty="0"/>
              <a:t>Standard price index formulas require prices for every product in the market basket</a:t>
            </a:r>
          </a:p>
          <a:p>
            <a:pPr lvl="1">
              <a:lnSpc>
                <a:spcPct val="90000"/>
              </a:lnSpc>
            </a:pPr>
            <a:r>
              <a:rPr lang="en-US" sz="2000" dirty="0"/>
              <a:t>Economists generally can’t observe unavailable product prices</a:t>
            </a:r>
          </a:p>
          <a:p>
            <a:pPr lvl="1">
              <a:lnSpc>
                <a:spcPct val="90000"/>
              </a:lnSpc>
            </a:pPr>
            <a:r>
              <a:rPr lang="en-US" sz="2000" dirty="0"/>
              <a:t>Some businesses might list a price for unavailable products – but that list price isn’t economically meaningful</a:t>
            </a:r>
          </a:p>
        </p:txBody>
      </p:sp>
      <p:sp>
        <p:nvSpPr>
          <p:cNvPr id="5" name="Slide Number Placeholder 4"/>
          <p:cNvSpPr>
            <a:spLocks noGrp="1"/>
          </p:cNvSpPr>
          <p:nvPr>
            <p:ph type="sldNum" sz="quarter" idx="12"/>
          </p:nvPr>
        </p:nvSpPr>
        <p:spPr/>
        <p:txBody>
          <a:bodyPr/>
          <a:lstStyle/>
          <a:p>
            <a:fld id="{2F2C37F8-DB9F-4D58-B490-F5ECA928CAA2}" type="slidenum">
              <a:rPr lang="en-US" smtClean="0"/>
              <a:t>6</a:t>
            </a:fld>
            <a:endParaRPr lang="en-US" dirty="0"/>
          </a:p>
        </p:txBody>
      </p:sp>
    </p:spTree>
    <p:extLst>
      <p:ext uri="{BB962C8B-B14F-4D97-AF65-F5344CB8AC3E}">
        <p14:creationId xmlns:p14="http://schemas.microsoft.com/office/powerpoint/2010/main" val="3647667766"/>
      </p:ext>
    </p:extLst>
  </p:cSld>
  <p:clrMapOvr>
    <a:masterClrMapping/>
  </p:clrMapOvr>
  <mc:AlternateContent xmlns:mc="http://schemas.openxmlformats.org/markup-compatibility/2006" xmlns:p14="http://schemas.microsoft.com/office/powerpoint/2010/main">
    <mc:Choice Requires="p14">
      <p:transition spd="slow" p14:dur="2000" advTm="79457"/>
    </mc:Choice>
    <mc:Fallback xmlns="">
      <p:transition spd="slow" advTm="794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914400"/>
          </a:xfrm>
        </p:spPr>
        <p:txBody>
          <a:bodyPr>
            <a:normAutofit/>
          </a:bodyPr>
          <a:lstStyle/>
          <a:p>
            <a:pPr algn="ctr"/>
            <a:r>
              <a:rPr lang="en-US" sz="3200" dirty="0">
                <a:solidFill>
                  <a:srgbClr val="004C97"/>
                </a:solidFill>
              </a:rPr>
              <a:t>Official Price Index Imputation Method</a:t>
            </a:r>
          </a:p>
        </p:txBody>
      </p:sp>
      <p:sp>
        <p:nvSpPr>
          <p:cNvPr id="3" name="Content Placeholder 2"/>
          <p:cNvSpPr>
            <a:spLocks noGrp="1"/>
          </p:cNvSpPr>
          <p:nvPr>
            <p:ph idx="1"/>
          </p:nvPr>
        </p:nvSpPr>
        <p:spPr>
          <a:xfrm>
            <a:off x="457200" y="1294069"/>
            <a:ext cx="8229600" cy="5029200"/>
          </a:xfrm>
        </p:spPr>
        <p:txBody>
          <a:bodyPr>
            <a:normAutofit fontScale="85000" lnSpcReduction="10000"/>
          </a:bodyPr>
          <a:lstStyle/>
          <a:p>
            <a:pPr>
              <a:lnSpc>
                <a:spcPct val="90000"/>
              </a:lnSpc>
            </a:pPr>
            <a:r>
              <a:rPr lang="en-US" sz="3800" dirty="0"/>
              <a:t>Bureau of Labor Statistics (BLS) assumption:</a:t>
            </a:r>
          </a:p>
          <a:p>
            <a:pPr lvl="1">
              <a:lnSpc>
                <a:spcPct val="90000"/>
              </a:lnSpc>
            </a:pPr>
            <a:r>
              <a:rPr lang="en-US" sz="2400" dirty="0"/>
              <a:t>Imputed prices for unavailable products track observed prices for similar available products</a:t>
            </a:r>
          </a:p>
          <a:p>
            <a:pPr lvl="1">
              <a:lnSpc>
                <a:spcPct val="90000"/>
              </a:lnSpc>
            </a:pPr>
            <a:r>
              <a:rPr lang="en-US" sz="2400" dirty="0"/>
              <a:t>This assumption works well in normal economic times (Bradley 2003)</a:t>
            </a:r>
          </a:p>
          <a:p>
            <a:pPr lvl="1">
              <a:lnSpc>
                <a:spcPct val="90000"/>
              </a:lnSpc>
            </a:pPr>
            <a:r>
              <a:rPr lang="en-US" sz="2400" dirty="0"/>
              <a:t>BEA’s price indexes are based on BLS price indexes</a:t>
            </a:r>
          </a:p>
          <a:p>
            <a:pPr lvl="1">
              <a:lnSpc>
                <a:spcPct val="90000"/>
              </a:lnSpc>
            </a:pPr>
            <a:endParaRPr lang="en-US" sz="600" dirty="0"/>
          </a:p>
          <a:p>
            <a:pPr>
              <a:lnSpc>
                <a:spcPct val="90000"/>
              </a:lnSpc>
            </a:pPr>
            <a:r>
              <a:rPr lang="en-US" sz="3800" dirty="0"/>
              <a:t>Products which are only available remotely:</a:t>
            </a:r>
          </a:p>
          <a:p>
            <a:pPr lvl="1">
              <a:lnSpc>
                <a:spcPct val="90000"/>
              </a:lnSpc>
            </a:pPr>
            <a:r>
              <a:rPr lang="en-US" sz="2400" dirty="0"/>
              <a:t>Assumption: BLS links remote prices at a retail outlet to the previous in-person prices at that retail outlet without adjustment</a:t>
            </a:r>
          </a:p>
          <a:p>
            <a:pPr>
              <a:lnSpc>
                <a:spcPct val="90000"/>
              </a:lnSpc>
            </a:pPr>
            <a:endParaRPr lang="en-US" sz="800" dirty="0"/>
          </a:p>
          <a:p>
            <a:pPr>
              <a:lnSpc>
                <a:spcPct val="90000"/>
              </a:lnSpc>
            </a:pPr>
            <a:r>
              <a:rPr lang="en-US" sz="3800" dirty="0"/>
              <a:t>Products which are completely unavailable:</a:t>
            </a:r>
          </a:p>
          <a:p>
            <a:pPr lvl="1">
              <a:lnSpc>
                <a:spcPct val="90000"/>
              </a:lnSpc>
            </a:pPr>
            <a:r>
              <a:rPr lang="en-US" sz="2400" dirty="0"/>
              <a:t>Assumption: BLS links each unavailable product with a similar available product and uses that product’s observed prices as an extrapolator</a:t>
            </a:r>
          </a:p>
        </p:txBody>
      </p:sp>
      <p:sp>
        <p:nvSpPr>
          <p:cNvPr id="5" name="Slide Number Placeholder 4"/>
          <p:cNvSpPr>
            <a:spLocks noGrp="1"/>
          </p:cNvSpPr>
          <p:nvPr>
            <p:ph type="sldNum" sz="quarter" idx="12"/>
          </p:nvPr>
        </p:nvSpPr>
        <p:spPr/>
        <p:txBody>
          <a:bodyPr/>
          <a:lstStyle/>
          <a:p>
            <a:fld id="{2F2C37F8-DB9F-4D58-B490-F5ECA928CAA2}" type="slidenum">
              <a:rPr lang="en-US" smtClean="0"/>
              <a:t>7</a:t>
            </a:fld>
            <a:endParaRPr lang="en-US" dirty="0"/>
          </a:p>
        </p:txBody>
      </p:sp>
    </p:spTree>
    <p:extLst>
      <p:ext uri="{BB962C8B-B14F-4D97-AF65-F5344CB8AC3E}">
        <p14:creationId xmlns:p14="http://schemas.microsoft.com/office/powerpoint/2010/main" val="4106942877"/>
      </p:ext>
    </p:extLst>
  </p:cSld>
  <p:clrMapOvr>
    <a:masterClrMapping/>
  </p:clrMapOvr>
  <mc:AlternateContent xmlns:mc="http://schemas.openxmlformats.org/markup-compatibility/2006" xmlns:p14="http://schemas.microsoft.com/office/powerpoint/2010/main">
    <mc:Choice Requires="p14">
      <p:transition spd="slow" p14:dur="2000" advTm="85147"/>
    </mc:Choice>
    <mc:Fallback xmlns="">
      <p:transition spd="slow" advTm="8514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92075"/>
            <a:ext cx="6858000" cy="914400"/>
          </a:xfrm>
        </p:spPr>
        <p:txBody>
          <a:bodyPr>
            <a:normAutofit/>
          </a:bodyPr>
          <a:lstStyle/>
          <a:p>
            <a:r>
              <a:rPr lang="en-US" dirty="0">
                <a:solidFill>
                  <a:srgbClr val="004C97"/>
                </a:solidFill>
              </a:rPr>
              <a:t>Products Only Available Remotely</a:t>
            </a:r>
            <a:endParaRPr lang="en-US" sz="3100" dirty="0">
              <a:solidFill>
                <a:srgbClr val="004C97"/>
              </a:solidFill>
            </a:endParaRPr>
          </a:p>
        </p:txBody>
      </p:sp>
      <p:sp>
        <p:nvSpPr>
          <p:cNvPr id="5" name="Slide Number Placeholder 4"/>
          <p:cNvSpPr>
            <a:spLocks noGrp="1"/>
          </p:cNvSpPr>
          <p:nvPr>
            <p:ph type="sldNum" sz="quarter" idx="12"/>
          </p:nvPr>
        </p:nvSpPr>
        <p:spPr/>
        <p:txBody>
          <a:bodyPr/>
          <a:lstStyle/>
          <a:p>
            <a:fld id="{2F2C37F8-DB9F-4D58-B490-F5ECA928CAA2}" type="slidenum">
              <a:rPr lang="en-US" smtClean="0"/>
              <a:t>8</a:t>
            </a:fld>
            <a:endParaRPr lang="en-US" dirty="0"/>
          </a:p>
        </p:txBody>
      </p:sp>
      <p:sp>
        <p:nvSpPr>
          <p:cNvPr id="9" name="Content Placeholder 2">
            <a:extLst>
              <a:ext uri="{FF2B5EF4-FFF2-40B4-BE49-F238E27FC236}">
                <a16:creationId xmlns:a16="http://schemas.microsoft.com/office/drawing/2014/main" id="{F19BE3D7-037C-4843-98CF-E3D29D266765}"/>
              </a:ext>
            </a:extLst>
          </p:cNvPr>
          <p:cNvSpPr>
            <a:spLocks noGrp="1"/>
          </p:cNvSpPr>
          <p:nvPr>
            <p:ph idx="1"/>
          </p:nvPr>
        </p:nvSpPr>
        <p:spPr>
          <a:xfrm>
            <a:off x="342900" y="1199026"/>
            <a:ext cx="8458200" cy="1524001"/>
          </a:xfrm>
        </p:spPr>
        <p:txBody>
          <a:bodyPr>
            <a:normAutofit fontScale="25000" lnSpcReduction="20000"/>
          </a:bodyPr>
          <a:lstStyle/>
          <a:p>
            <a:pPr>
              <a:lnSpc>
                <a:spcPct val="120000"/>
              </a:lnSpc>
            </a:pPr>
            <a:r>
              <a:rPr lang="en-US" sz="12800" dirty="0"/>
              <a:t>Assumption: remote shopping is only a partial substitute for in-person shopping</a:t>
            </a:r>
          </a:p>
          <a:p>
            <a:pPr lvl="1">
              <a:lnSpc>
                <a:spcPct val="120000"/>
              </a:lnSpc>
            </a:pPr>
            <a:r>
              <a:rPr lang="en-US" sz="8000" dirty="0"/>
              <a:t>All nonessential goods and some nonessential services are unavailable in-person but available remotely during a full stay-in-place policy.</a:t>
            </a:r>
          </a:p>
          <a:p>
            <a:pPr lvl="1">
              <a:lnSpc>
                <a:spcPct val="120000"/>
              </a:lnSpc>
            </a:pPr>
            <a:r>
              <a:rPr lang="en-US" sz="8000" dirty="0"/>
              <a:t>The welfare loss from unavailable in-person shopping tracks the welfare gain from the introduction of remote shopping</a:t>
            </a:r>
          </a:p>
          <a:p>
            <a:pPr marL="7938" indent="0">
              <a:lnSpc>
                <a:spcPct val="90000"/>
              </a:lnSpc>
              <a:buNone/>
            </a:pPr>
            <a:endParaRPr lang="en-US" sz="3100" dirty="0"/>
          </a:p>
        </p:txBody>
      </p:sp>
      <p:sp>
        <p:nvSpPr>
          <p:cNvPr id="13" name="Content Placeholder 2">
            <a:extLst>
              <a:ext uri="{FF2B5EF4-FFF2-40B4-BE49-F238E27FC236}">
                <a16:creationId xmlns:a16="http://schemas.microsoft.com/office/drawing/2014/main" id="{329610C7-4FE8-4D2C-A3AF-1612F1485003}"/>
              </a:ext>
            </a:extLst>
          </p:cNvPr>
          <p:cNvSpPr txBox="1">
            <a:spLocks/>
          </p:cNvSpPr>
          <p:nvPr/>
        </p:nvSpPr>
        <p:spPr>
          <a:xfrm>
            <a:off x="1905000" y="6348022"/>
            <a:ext cx="5644652" cy="378605"/>
          </a:xfrm>
          <a:prstGeom prst="rect">
            <a:avLst/>
          </a:prstGeom>
          <a:noFill/>
        </p:spPr>
        <p:txBody>
          <a:bodyPr vert="horz" lIns="68580" tIns="34290" rIns="68580" bIns="3429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5954" indent="0">
              <a:lnSpc>
                <a:spcPct val="90000"/>
              </a:lnSpc>
              <a:buNone/>
            </a:pPr>
            <a:r>
              <a:rPr lang="en-US" sz="2000" b="1" dirty="0"/>
              <a:t>Restaurant Meal: In-Person vs. Remote</a:t>
            </a:r>
          </a:p>
        </p:txBody>
      </p:sp>
      <p:pic>
        <p:nvPicPr>
          <p:cNvPr id="12" name="Picture 11">
            <a:extLst>
              <a:ext uri="{FF2B5EF4-FFF2-40B4-BE49-F238E27FC236}">
                <a16:creationId xmlns:a16="http://schemas.microsoft.com/office/drawing/2014/main" id="{F17EDD09-20F8-439A-8C89-69B3ECE5467B}"/>
              </a:ext>
            </a:extLst>
          </p:cNvPr>
          <p:cNvPicPr>
            <a:picLocks/>
          </p:cNvPicPr>
          <p:nvPr/>
        </p:nvPicPr>
        <p:blipFill>
          <a:blip r:embed="rId3"/>
          <a:stretch>
            <a:fillRect/>
          </a:stretch>
        </p:blipFill>
        <p:spPr>
          <a:xfrm>
            <a:off x="670737" y="3733800"/>
            <a:ext cx="3639312" cy="2432304"/>
          </a:xfrm>
          <a:prstGeom prst="rect">
            <a:avLst/>
          </a:prstGeom>
        </p:spPr>
      </p:pic>
      <p:pic>
        <p:nvPicPr>
          <p:cNvPr id="14" name="Picture 13">
            <a:extLst>
              <a:ext uri="{FF2B5EF4-FFF2-40B4-BE49-F238E27FC236}">
                <a16:creationId xmlns:a16="http://schemas.microsoft.com/office/drawing/2014/main" id="{65AB2729-45DE-4F01-8793-8A7063E8E56F}"/>
              </a:ext>
            </a:extLst>
          </p:cNvPr>
          <p:cNvPicPr>
            <a:picLocks/>
          </p:cNvPicPr>
          <p:nvPr/>
        </p:nvPicPr>
        <p:blipFill>
          <a:blip r:embed="rId4"/>
          <a:stretch>
            <a:fillRect/>
          </a:stretch>
        </p:blipFill>
        <p:spPr>
          <a:xfrm>
            <a:off x="4823318" y="3744433"/>
            <a:ext cx="3639312" cy="2432304"/>
          </a:xfrm>
          <a:prstGeom prst="rect">
            <a:avLst/>
          </a:prstGeom>
        </p:spPr>
      </p:pic>
    </p:spTree>
    <p:extLst>
      <p:ext uri="{BB962C8B-B14F-4D97-AF65-F5344CB8AC3E}">
        <p14:creationId xmlns:p14="http://schemas.microsoft.com/office/powerpoint/2010/main" val="1987390757"/>
      </p:ext>
    </p:extLst>
  </p:cSld>
  <p:clrMapOvr>
    <a:masterClrMapping/>
  </p:clrMapOvr>
  <mc:AlternateContent xmlns:mc="http://schemas.openxmlformats.org/markup-compatibility/2006" xmlns:p14="http://schemas.microsoft.com/office/powerpoint/2010/main">
    <mc:Choice Requires="p14">
      <p:transition spd="slow" p14:dur="2000" advTm="53897"/>
    </mc:Choice>
    <mc:Fallback xmlns="">
      <p:transition spd="slow" advTm="538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92075"/>
            <a:ext cx="6858000" cy="914400"/>
          </a:xfrm>
        </p:spPr>
        <p:txBody>
          <a:bodyPr>
            <a:normAutofit/>
          </a:bodyPr>
          <a:lstStyle/>
          <a:p>
            <a:r>
              <a:rPr lang="en-US" dirty="0">
                <a:solidFill>
                  <a:srgbClr val="004C97"/>
                </a:solidFill>
              </a:rPr>
              <a:t>Completely Unavailable Products</a:t>
            </a:r>
            <a:endParaRPr lang="en-US" sz="3100" dirty="0">
              <a:solidFill>
                <a:srgbClr val="004C97"/>
              </a:solidFill>
            </a:endParaRPr>
          </a:p>
        </p:txBody>
      </p:sp>
      <p:sp>
        <p:nvSpPr>
          <p:cNvPr id="5" name="Slide Number Placeholder 4"/>
          <p:cNvSpPr>
            <a:spLocks noGrp="1"/>
          </p:cNvSpPr>
          <p:nvPr>
            <p:ph type="sldNum" sz="quarter" idx="12"/>
          </p:nvPr>
        </p:nvSpPr>
        <p:spPr/>
        <p:txBody>
          <a:bodyPr/>
          <a:lstStyle/>
          <a:p>
            <a:fld id="{2F2C37F8-DB9F-4D58-B490-F5ECA928CAA2}" type="slidenum">
              <a:rPr lang="en-US" smtClean="0"/>
              <a:t>9</a:t>
            </a:fld>
            <a:endParaRPr lang="en-US" dirty="0"/>
          </a:p>
        </p:txBody>
      </p:sp>
      <p:sp>
        <p:nvSpPr>
          <p:cNvPr id="9" name="Content Placeholder 2">
            <a:extLst>
              <a:ext uri="{FF2B5EF4-FFF2-40B4-BE49-F238E27FC236}">
                <a16:creationId xmlns:a16="http://schemas.microsoft.com/office/drawing/2014/main" id="{F19BE3D7-037C-4843-98CF-E3D29D266765}"/>
              </a:ext>
            </a:extLst>
          </p:cNvPr>
          <p:cNvSpPr>
            <a:spLocks noGrp="1"/>
          </p:cNvSpPr>
          <p:nvPr>
            <p:ph idx="1"/>
          </p:nvPr>
        </p:nvSpPr>
        <p:spPr>
          <a:xfrm>
            <a:off x="342900" y="1078684"/>
            <a:ext cx="8458200" cy="1524001"/>
          </a:xfrm>
        </p:spPr>
        <p:txBody>
          <a:bodyPr>
            <a:normAutofit fontScale="25000" lnSpcReduction="20000"/>
          </a:bodyPr>
          <a:lstStyle/>
          <a:p>
            <a:pPr>
              <a:lnSpc>
                <a:spcPct val="120000"/>
              </a:lnSpc>
            </a:pPr>
            <a:r>
              <a:rPr lang="en-US" sz="12400" dirty="0"/>
              <a:t>Assumption: remote services aren’t even partial substitutes for some in-person services</a:t>
            </a:r>
          </a:p>
          <a:p>
            <a:pPr lvl="1">
              <a:lnSpc>
                <a:spcPct val="120000"/>
              </a:lnSpc>
            </a:pPr>
            <a:r>
              <a:rPr lang="en-US" sz="8000" dirty="0"/>
              <a:t>Most nonessential in-person services are completely unavailable during a full stay-in-place policy</a:t>
            </a:r>
          </a:p>
          <a:p>
            <a:pPr lvl="1">
              <a:lnSpc>
                <a:spcPct val="120000"/>
              </a:lnSpc>
            </a:pPr>
            <a:r>
              <a:rPr lang="en-US" sz="8000" dirty="0"/>
              <a:t>Assumption: the welfare loss from completely unavailable products tracks the welfare gain for tourists from specialized leisure amenities</a:t>
            </a:r>
            <a:endParaRPr lang="en-US" sz="3100" dirty="0"/>
          </a:p>
        </p:txBody>
      </p:sp>
      <p:sp>
        <p:nvSpPr>
          <p:cNvPr id="13" name="Content Placeholder 2">
            <a:extLst>
              <a:ext uri="{FF2B5EF4-FFF2-40B4-BE49-F238E27FC236}">
                <a16:creationId xmlns:a16="http://schemas.microsoft.com/office/drawing/2014/main" id="{329610C7-4FE8-4D2C-A3AF-1612F1485003}"/>
              </a:ext>
            </a:extLst>
          </p:cNvPr>
          <p:cNvSpPr txBox="1">
            <a:spLocks/>
          </p:cNvSpPr>
          <p:nvPr/>
        </p:nvSpPr>
        <p:spPr>
          <a:xfrm>
            <a:off x="2362200" y="6378575"/>
            <a:ext cx="5644652" cy="378605"/>
          </a:xfrm>
          <a:prstGeom prst="rect">
            <a:avLst/>
          </a:prstGeom>
          <a:noFill/>
        </p:spPr>
        <p:txBody>
          <a:bodyPr vert="horz" lIns="68580" tIns="34290" rIns="68580" bIns="3429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5954" indent="0">
              <a:lnSpc>
                <a:spcPct val="90000"/>
              </a:lnSpc>
              <a:buNone/>
            </a:pPr>
            <a:r>
              <a:rPr lang="en-US" sz="2000" b="1" dirty="0"/>
              <a:t>Gambling: In-person vs. Remote</a:t>
            </a:r>
          </a:p>
        </p:txBody>
      </p:sp>
      <p:pic>
        <p:nvPicPr>
          <p:cNvPr id="10" name="Picture 9">
            <a:extLst>
              <a:ext uri="{FF2B5EF4-FFF2-40B4-BE49-F238E27FC236}">
                <a16:creationId xmlns:a16="http://schemas.microsoft.com/office/drawing/2014/main" id="{E9584CF0-50B5-42A6-A2EB-54B3D92A5E08}"/>
              </a:ext>
            </a:extLst>
          </p:cNvPr>
          <p:cNvPicPr>
            <a:picLocks noChangeAspect="1"/>
          </p:cNvPicPr>
          <p:nvPr/>
        </p:nvPicPr>
        <p:blipFill>
          <a:blip r:embed="rId3"/>
          <a:stretch>
            <a:fillRect/>
          </a:stretch>
        </p:blipFill>
        <p:spPr>
          <a:xfrm>
            <a:off x="685800" y="3581400"/>
            <a:ext cx="3642538" cy="2428359"/>
          </a:xfrm>
          <a:prstGeom prst="rect">
            <a:avLst/>
          </a:prstGeom>
        </p:spPr>
      </p:pic>
      <p:pic>
        <p:nvPicPr>
          <p:cNvPr id="3" name="Picture 2">
            <a:extLst>
              <a:ext uri="{FF2B5EF4-FFF2-40B4-BE49-F238E27FC236}">
                <a16:creationId xmlns:a16="http://schemas.microsoft.com/office/drawing/2014/main" id="{2E2D79CB-3C91-4258-9075-4A043CD3EC3C}"/>
              </a:ext>
            </a:extLst>
          </p:cNvPr>
          <p:cNvPicPr>
            <a:picLocks noChangeAspect="1"/>
          </p:cNvPicPr>
          <p:nvPr/>
        </p:nvPicPr>
        <p:blipFill>
          <a:blip r:embed="rId4"/>
          <a:stretch>
            <a:fillRect/>
          </a:stretch>
        </p:blipFill>
        <p:spPr>
          <a:xfrm>
            <a:off x="4780473" y="3565042"/>
            <a:ext cx="3639627" cy="2607158"/>
          </a:xfrm>
          <a:prstGeom prst="rect">
            <a:avLst/>
          </a:prstGeom>
        </p:spPr>
      </p:pic>
    </p:spTree>
    <p:extLst>
      <p:ext uri="{BB962C8B-B14F-4D97-AF65-F5344CB8AC3E}">
        <p14:creationId xmlns:p14="http://schemas.microsoft.com/office/powerpoint/2010/main" val="2524831895"/>
      </p:ext>
    </p:extLst>
  </p:cSld>
  <p:clrMapOvr>
    <a:masterClrMapping/>
  </p:clrMapOvr>
  <mc:AlternateContent xmlns:mc="http://schemas.openxmlformats.org/markup-compatibility/2006" xmlns:p14="http://schemas.microsoft.com/office/powerpoint/2010/main">
    <mc:Choice Requires="p14">
      <p:transition spd="slow" p14:dur="2000" advTm="62466"/>
    </mc:Choice>
    <mc:Fallback xmlns="">
      <p:transition spd="slow" advTm="62466"/>
    </mc:Fallback>
  </mc:AlternateContent>
</p:sld>
</file>

<file path=ppt/theme/theme1.xml><?xml version="1.0" encoding="utf-8"?>
<a:theme xmlns:a="http://schemas.openxmlformats.org/drawingml/2006/main" name="BEA-PPT-ArtDeco-Style">
  <a:themeElements>
    <a:clrScheme name="BEA-Colors-2016 1">
      <a:dk1>
        <a:srgbClr val="000000"/>
      </a:dk1>
      <a:lt1>
        <a:srgbClr val="FFFFFF"/>
      </a:lt1>
      <a:dk2>
        <a:srgbClr val="004C97"/>
      </a:dk2>
      <a:lt2>
        <a:srgbClr val="FFE9C3"/>
      </a:lt2>
      <a:accent1>
        <a:srgbClr val="004C97"/>
      </a:accent1>
      <a:accent2>
        <a:srgbClr val="0097A9"/>
      </a:accent2>
      <a:accent3>
        <a:srgbClr val="2DCCD3"/>
      </a:accent3>
      <a:accent4>
        <a:srgbClr val="D86018"/>
      </a:accent4>
      <a:accent5>
        <a:srgbClr val="F2A900"/>
      </a:accent5>
      <a:accent6>
        <a:srgbClr val="9EA2A2"/>
      </a:accent6>
      <a:hlink>
        <a:srgbClr val="6CACE4"/>
      </a:hlink>
      <a:folHlink>
        <a:srgbClr val="B5255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DBF52633-3455-B44F-8B2F-B841AE4E5D5D}" vid="{D50747F6-7093-5144-936F-CB3C0D1AC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14640</TotalTime>
  <Words>1972</Words>
  <Application>Microsoft Office PowerPoint</Application>
  <PresentationFormat>On-screen Show (4:3)</PresentationFormat>
  <Paragraphs>170</Paragraphs>
  <Slides>23</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Constantia</vt:lpstr>
      <vt:lpstr>BEA-PPT-ArtDeco-Style</vt:lpstr>
      <vt:lpstr>Theoretical Inflation During Stay-in-Place Behavior  by Rachel Soloveichik </vt:lpstr>
      <vt:lpstr>Outline of Talk</vt:lpstr>
      <vt:lpstr>Preview of Results: Cumulative Inflation in U.S.</vt:lpstr>
      <vt:lpstr>Preview of Results: Inequality Across States</vt:lpstr>
      <vt:lpstr>Previous Price Index Research</vt:lpstr>
      <vt:lpstr>Theoretical Price Measurement Problem</vt:lpstr>
      <vt:lpstr>Official Price Index Imputation Method</vt:lpstr>
      <vt:lpstr>Products Only Available Remotely</vt:lpstr>
      <vt:lpstr>Completely Unavailable Products</vt:lpstr>
      <vt:lpstr>Calculating Theoretical Inflation</vt:lpstr>
      <vt:lpstr>Measuring Theoretical Inflation By State: Hypothetical Impact of a Full Stay-in-Place Policy</vt:lpstr>
      <vt:lpstr>Essential Products in 2019</vt:lpstr>
      <vt:lpstr>Nonessential Goods Sold in Essential Stores</vt:lpstr>
      <vt:lpstr>Theoretical Inflation in a Full Stay-In-Place Policy</vt:lpstr>
      <vt:lpstr>Measuring Theoretical Inflation By State: Observed Impact of Actual Stay-in-Place Behavior</vt:lpstr>
      <vt:lpstr>Raw Monthly Retail Time, Selected States</vt:lpstr>
      <vt:lpstr>Adjustments to Google’s Raw Retail Time </vt:lpstr>
      <vt:lpstr>Adjusted vs. Unadjusted Mobility, Smoothed</vt:lpstr>
      <vt:lpstr>Unadjusted Minus Adjusted Mobility, Average 3/20-6/21 </vt:lpstr>
      <vt:lpstr>Average Theoretical Inflation by State</vt:lpstr>
      <vt:lpstr>Cumulative Inflation, U.S. Average</vt:lpstr>
      <vt:lpstr>Inequality Across States by Quarter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Living Indexes When Products Are Unavailable by Rachel Soloveichik</dc:title>
  <dc:creator>Soloveichik, Rachel</dc:creator>
  <cp:lastModifiedBy>Soloveichik, Rachel</cp:lastModifiedBy>
  <cp:revision>252</cp:revision>
  <dcterms:created xsi:type="dcterms:W3CDTF">2020-08-28T19:39:48Z</dcterms:created>
  <dcterms:modified xsi:type="dcterms:W3CDTF">2021-10-18T22:30:42Z</dcterms:modified>
</cp:coreProperties>
</file>