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7" r:id="rId5"/>
    <p:sldId id="270" r:id="rId6"/>
    <p:sldId id="282" r:id="rId7"/>
    <p:sldId id="271" r:id="rId8"/>
    <p:sldId id="275" r:id="rId9"/>
    <p:sldId id="272" r:id="rId10"/>
    <p:sldId id="280" r:id="rId11"/>
    <p:sldId id="273" r:id="rId12"/>
    <p:sldId id="274" r:id="rId13"/>
    <p:sldId id="276" r:id="rId14"/>
    <p:sldId id="285" r:id="rId15"/>
    <p:sldId id="277" r:id="rId16"/>
    <p:sldId id="278" r:id="rId17"/>
    <p:sldId id="286" r:id="rId18"/>
    <p:sldId id="287" r:id="rId19"/>
    <p:sldId id="288" r:id="rId20"/>
    <p:sldId id="279" r:id="rId21"/>
    <p:sldId id="283" r:id="rId2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0" autoAdjust="0"/>
    <p:restoredTop sz="68460" autoAdjust="0"/>
  </p:normalViewPr>
  <p:slideViewPr>
    <p:cSldViewPr snapToGrid="0">
      <p:cViewPr varScale="1">
        <p:scale>
          <a:sx n="54" d="100"/>
          <a:sy n="54" d="100"/>
        </p:scale>
        <p:origin x="114"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A235F9E-7F22-46ED-A69C-0DF20990157C}" type="datetimeFigureOut">
              <a:rPr lang="en-US" smtClean="0"/>
              <a:t>10/27/2021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6A33367-C7DD-4070-8A8A-4A94FB71ED67}" type="slidenum">
              <a:rPr lang="en-US" smtClean="0"/>
              <a:t>‹#›</a:t>
            </a:fld>
            <a:endParaRPr lang="en-US"/>
          </a:p>
        </p:txBody>
      </p:sp>
    </p:spTree>
    <p:extLst>
      <p:ext uri="{BB962C8B-B14F-4D97-AF65-F5344CB8AC3E}">
        <p14:creationId xmlns:p14="http://schemas.microsoft.com/office/powerpoint/2010/main" val="379885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13</a:t>
            </a:fld>
            <a:endParaRPr lang="en-US"/>
          </a:p>
        </p:txBody>
      </p:sp>
    </p:spTree>
    <p:extLst>
      <p:ext uri="{BB962C8B-B14F-4D97-AF65-F5344CB8AC3E}">
        <p14:creationId xmlns:p14="http://schemas.microsoft.com/office/powerpoint/2010/main" val="3475671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pPr defTabSz="931774">
              <a:defRPr/>
            </a:pPr>
            <a:fld id="{17F7DA87-FA83-4B3B-95F7-ECCD970FB029}" type="slidenum">
              <a:rPr lang="en-US">
                <a:solidFill>
                  <a:prstClr val="black"/>
                </a:solidFill>
                <a:latin typeface="Calibri"/>
              </a:rPr>
              <a:pPr defTabSz="931774">
                <a:defRPr/>
              </a:pPr>
              <a:t>18</a:t>
            </a:fld>
            <a:endParaRPr lang="en-US">
              <a:solidFill>
                <a:prstClr val="black"/>
              </a:solidFill>
              <a:latin typeface="Calibri"/>
            </a:endParaRPr>
          </a:p>
        </p:txBody>
      </p:sp>
    </p:spTree>
    <p:extLst>
      <p:ext uri="{BB962C8B-B14F-4D97-AF65-F5344CB8AC3E}">
        <p14:creationId xmlns:p14="http://schemas.microsoft.com/office/powerpoint/2010/main" val="4129312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428639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20302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25711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83500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35010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68667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438400" y="6319447"/>
            <a:ext cx="27432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59955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2438400" y="6319447"/>
            <a:ext cx="27432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03069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438400" y="6319447"/>
            <a:ext cx="27432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64034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82912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19473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3ECC8-719A-498E-B101-491B6A35558E}" type="slidenum">
              <a:rPr lang="en-US" smtClean="0"/>
              <a:t>‹#›</a:t>
            </a:fld>
            <a:endParaRPr lang="en-US"/>
          </a:p>
        </p:txBody>
      </p:sp>
      <p:pic>
        <p:nvPicPr>
          <p:cNvPr id="8" name="Picture 7"/>
          <p:cNvPicPr>
            <a:picLocks noSelect="1"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5325" y="5796743"/>
            <a:ext cx="1810669" cy="1030313"/>
          </a:xfrm>
          <a:prstGeom prst="rect">
            <a:avLst/>
          </a:prstGeom>
        </p:spPr>
      </p:pic>
    </p:spTree>
    <p:extLst>
      <p:ext uri="{BB962C8B-B14F-4D97-AF65-F5344CB8AC3E}">
        <p14:creationId xmlns:p14="http://schemas.microsoft.com/office/powerpoint/2010/main" val="2338593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liana.e.fox@census.gov"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0585-4140-42AF-83B7-D41AEBD80C38}"/>
              </a:ext>
            </a:extLst>
          </p:cNvPr>
          <p:cNvSpPr>
            <a:spLocks noGrp="1"/>
          </p:cNvSpPr>
          <p:nvPr>
            <p:ph type="ctrTitle"/>
          </p:nvPr>
        </p:nvSpPr>
        <p:spPr>
          <a:xfrm>
            <a:off x="143434" y="172103"/>
            <a:ext cx="11851341" cy="3682721"/>
          </a:xfrm>
        </p:spPr>
        <p:txBody>
          <a:bodyPr>
            <a:normAutofit/>
          </a:bodyPr>
          <a:lstStyle/>
          <a:p>
            <a:r>
              <a:rPr lang="en-US" sz="4400" dirty="0"/>
              <a:t>Discussion of Final Report of the ITWG on Evaluating Alternative Measures of Poverty—Income Measure</a:t>
            </a:r>
            <a:br>
              <a:rPr lang="en-US" dirty="0"/>
            </a:br>
            <a:br>
              <a:rPr lang="en-US" dirty="0"/>
            </a:br>
            <a:endParaRPr lang="en-US" sz="4000" dirty="0"/>
          </a:p>
        </p:txBody>
      </p:sp>
      <p:sp>
        <p:nvSpPr>
          <p:cNvPr id="3" name="Rectangle 25">
            <a:extLst>
              <a:ext uri="{FF2B5EF4-FFF2-40B4-BE49-F238E27FC236}">
                <a16:creationId xmlns:a16="http://schemas.microsoft.com/office/drawing/2014/main" id="{D6B5C22A-BF81-484D-87C9-063A16ACC3B4}"/>
              </a:ext>
            </a:extLst>
          </p:cNvPr>
          <p:cNvSpPr>
            <a:spLocks noGrp="1" noChangeArrowheads="1"/>
          </p:cNvSpPr>
          <p:nvPr>
            <p:ph type="subTitle" idx="1"/>
          </p:nvPr>
        </p:nvSpPr>
        <p:spPr>
          <a:xfrm>
            <a:off x="1" y="3064042"/>
            <a:ext cx="12191999" cy="3057272"/>
          </a:xfrm>
        </p:spPr>
        <p:txBody>
          <a:bodyPr>
            <a:noAutofit/>
          </a:bodyPr>
          <a:lstStyle/>
          <a:p>
            <a:pPr>
              <a:spcBef>
                <a:spcPct val="0"/>
              </a:spcBef>
              <a:buClrTx/>
            </a:pPr>
            <a:r>
              <a:rPr lang="en-US" sz="1800" b="1" dirty="0">
                <a:solidFill>
                  <a:schemeClr val="tx1"/>
                </a:solidFill>
                <a:latin typeface="Arial" pitchFamily="34" charset="0"/>
                <a:cs typeface="Arial" pitchFamily="34" charset="0"/>
              </a:rPr>
              <a:t>Liana E. Fox</a:t>
            </a:r>
          </a:p>
          <a:p>
            <a:pPr>
              <a:spcBef>
                <a:spcPct val="0"/>
              </a:spcBef>
              <a:buClrTx/>
            </a:pPr>
            <a:r>
              <a:rPr lang="en-US" sz="1800" dirty="0">
                <a:solidFill>
                  <a:schemeClr val="tx1"/>
                </a:solidFill>
                <a:latin typeface="Arial" pitchFamily="34" charset="0"/>
                <a:cs typeface="Arial" pitchFamily="34" charset="0"/>
              </a:rPr>
              <a:t>U.S. Census Bureau</a:t>
            </a:r>
          </a:p>
          <a:p>
            <a:pPr>
              <a:spcBef>
                <a:spcPct val="0"/>
              </a:spcBef>
              <a:buClrTx/>
            </a:pPr>
            <a:endParaRPr lang="en-US" sz="1800" dirty="0">
              <a:solidFill>
                <a:schemeClr val="tx1"/>
              </a:solidFill>
              <a:latin typeface="Arial" pitchFamily="34" charset="0"/>
              <a:cs typeface="Arial" pitchFamily="34" charset="0"/>
            </a:endParaRPr>
          </a:p>
          <a:p>
            <a:pPr>
              <a:spcBef>
                <a:spcPct val="0"/>
              </a:spcBef>
              <a:buClrTx/>
            </a:pPr>
            <a:endParaRPr lang="en-US" sz="1800" dirty="0">
              <a:solidFill>
                <a:schemeClr val="tx1"/>
              </a:solidFill>
              <a:latin typeface="Arial" pitchFamily="34" charset="0"/>
              <a:cs typeface="Arial" pitchFamily="34" charset="0"/>
            </a:endParaRPr>
          </a:p>
          <a:p>
            <a:r>
              <a:rPr lang="en-US" sz="1800" dirty="0">
                <a:solidFill>
                  <a:schemeClr val="tx1"/>
                </a:solidFill>
                <a:latin typeface="Arial" pitchFamily="34" charset="0"/>
                <a:cs typeface="Arial" pitchFamily="34" charset="0"/>
              </a:rPr>
              <a:t>FCSM 2021 Research and Policy Conference</a:t>
            </a:r>
          </a:p>
          <a:p>
            <a:r>
              <a:rPr lang="en-US" sz="1800" dirty="0">
                <a:solidFill>
                  <a:schemeClr val="tx1"/>
                </a:solidFill>
                <a:latin typeface="Arial" pitchFamily="34" charset="0"/>
                <a:cs typeface="Arial" pitchFamily="34" charset="0"/>
              </a:rPr>
              <a:t>November 4, 2021</a:t>
            </a:r>
          </a:p>
        </p:txBody>
      </p:sp>
      <p:sp>
        <p:nvSpPr>
          <p:cNvPr id="4" name="Content Placeholder 5">
            <a:extLst>
              <a:ext uri="{FF2B5EF4-FFF2-40B4-BE49-F238E27FC236}">
                <a16:creationId xmlns:a16="http://schemas.microsoft.com/office/drawing/2014/main" id="{1033BD9E-B439-4ECF-81C3-918978CF873D}"/>
              </a:ext>
            </a:extLst>
          </p:cNvPr>
          <p:cNvSpPr txBox="1">
            <a:spLocks/>
          </p:cNvSpPr>
          <p:nvPr/>
        </p:nvSpPr>
        <p:spPr>
          <a:xfrm>
            <a:off x="2415804" y="5672137"/>
            <a:ext cx="9220384" cy="11858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None/>
            </a:pPr>
            <a:r>
              <a:rPr lang="en-US" sz="1400" i="1" dirty="0"/>
              <a:t>	The views expressed in this research, including those related to statistical, methodological, technical, or operational issues, are solely those of the author and do not necessarily reflect the official positions or policies of the U.S. Census Bureau. The author accepts responsibility for all errors. This presentation is released to inform interested parties of ongoing research and to encourage discussion of work in progress. This presentation has undergone more limited review than official publications.</a:t>
            </a:r>
            <a:endParaRPr lang="en-US" sz="1400" b="1" i="1" dirty="0"/>
          </a:p>
        </p:txBody>
      </p:sp>
    </p:spTree>
    <p:extLst>
      <p:ext uri="{BB962C8B-B14F-4D97-AF65-F5344CB8AC3E}">
        <p14:creationId xmlns:p14="http://schemas.microsoft.com/office/powerpoint/2010/main" val="2937750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E45E-5AF4-4731-B019-71E5527970FC}"/>
              </a:ext>
            </a:extLst>
          </p:cNvPr>
          <p:cNvSpPr>
            <a:spLocks noGrp="1"/>
          </p:cNvSpPr>
          <p:nvPr>
            <p:ph type="title"/>
          </p:nvPr>
        </p:nvSpPr>
        <p:spPr>
          <a:xfrm>
            <a:off x="419099" y="375330"/>
            <a:ext cx="11353801" cy="1325563"/>
          </a:xfrm>
        </p:spPr>
        <p:txBody>
          <a:bodyPr/>
          <a:lstStyle/>
          <a:p>
            <a:r>
              <a:rPr lang="en-US" dirty="0"/>
              <a:t>Service Flows from Housing and Vehicle (Rec. 20)</a:t>
            </a:r>
          </a:p>
        </p:txBody>
      </p:sp>
      <p:sp>
        <p:nvSpPr>
          <p:cNvPr id="3" name="Content Placeholder 2">
            <a:extLst>
              <a:ext uri="{FF2B5EF4-FFF2-40B4-BE49-F238E27FC236}">
                <a16:creationId xmlns:a16="http://schemas.microsoft.com/office/drawing/2014/main" id="{3687EBB3-0D47-4D20-B8C4-8E85C6DAFC65}"/>
              </a:ext>
            </a:extLst>
          </p:cNvPr>
          <p:cNvSpPr>
            <a:spLocks noGrp="1"/>
          </p:cNvSpPr>
          <p:nvPr>
            <p:ph idx="1"/>
          </p:nvPr>
        </p:nvSpPr>
        <p:spPr/>
        <p:txBody>
          <a:bodyPr>
            <a:normAutofit lnSpcReduction="10000"/>
          </a:bodyPr>
          <a:lstStyle/>
          <a:p>
            <a:r>
              <a:rPr lang="en-US" dirty="0"/>
              <a:t>The Working Group recommends that further research be undertaken to evaluate alternative methods to estimate the net value of service flows from owner-occupied shelter and the net value of the service flows from owned vehicles to be included in the income resource measures, including the possibility of imputing such values using statistical methods and data from the CE Survey. Such research should consider the availability of data from the CPS ASEC and ACS.</a:t>
            </a:r>
          </a:p>
          <a:p>
            <a:endParaRPr lang="en-US" i="1" dirty="0"/>
          </a:p>
          <a:p>
            <a:r>
              <a:rPr lang="en-US" i="1" dirty="0"/>
              <a:t>Current status: </a:t>
            </a:r>
            <a:r>
              <a:rPr lang="en-US" dirty="0"/>
              <a:t>The CPS ASEC does not currently ask adequate questions to estimate service flows from vehicles. Research on potential ways to impute from other sources is needed.</a:t>
            </a:r>
          </a:p>
        </p:txBody>
      </p:sp>
      <p:sp>
        <p:nvSpPr>
          <p:cNvPr id="4" name="Slide Number Placeholder 3">
            <a:extLst>
              <a:ext uri="{FF2B5EF4-FFF2-40B4-BE49-F238E27FC236}">
                <a16:creationId xmlns:a16="http://schemas.microsoft.com/office/drawing/2014/main" id="{70ABF6B3-4160-4E87-9E5C-879C338B6E2A}"/>
              </a:ext>
            </a:extLst>
          </p:cNvPr>
          <p:cNvSpPr>
            <a:spLocks noGrp="1"/>
          </p:cNvSpPr>
          <p:nvPr>
            <p:ph type="sldNum" sz="quarter" idx="12"/>
          </p:nvPr>
        </p:nvSpPr>
        <p:spPr/>
        <p:txBody>
          <a:bodyPr/>
          <a:lstStyle/>
          <a:p>
            <a:fld id="{FC63ECC8-719A-498E-B101-491B6A35558E}" type="slidenum">
              <a:rPr lang="en-US" smtClean="0"/>
              <a:t>10</a:t>
            </a:fld>
            <a:endParaRPr lang="en-US"/>
          </a:p>
        </p:txBody>
      </p:sp>
    </p:spTree>
    <p:extLst>
      <p:ext uri="{BB962C8B-B14F-4D97-AF65-F5344CB8AC3E}">
        <p14:creationId xmlns:p14="http://schemas.microsoft.com/office/powerpoint/2010/main" val="1079758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CB048-264C-40BC-912B-8428E74F2BD0}"/>
              </a:ext>
            </a:extLst>
          </p:cNvPr>
          <p:cNvSpPr>
            <a:spLocks noGrp="1"/>
          </p:cNvSpPr>
          <p:nvPr>
            <p:ph type="title"/>
          </p:nvPr>
        </p:nvSpPr>
        <p:spPr/>
        <p:txBody>
          <a:bodyPr/>
          <a:lstStyle/>
          <a:p>
            <a:r>
              <a:rPr lang="en-US" dirty="0"/>
              <a:t>Implementation Issues</a:t>
            </a:r>
          </a:p>
        </p:txBody>
      </p:sp>
      <p:sp>
        <p:nvSpPr>
          <p:cNvPr id="3" name="Text Placeholder 2">
            <a:extLst>
              <a:ext uri="{FF2B5EF4-FFF2-40B4-BE49-F238E27FC236}">
                <a16:creationId xmlns:a16="http://schemas.microsoft.com/office/drawing/2014/main" id="{605B1E4C-D231-41EC-B22C-19E1CC098417}"/>
              </a:ext>
            </a:extLst>
          </p:cNvPr>
          <p:cNvSpPr>
            <a:spLocks noGrp="1"/>
          </p:cNvSpPr>
          <p:nvPr>
            <p:ph type="body" idx="1"/>
          </p:nvPr>
        </p:nvSpPr>
        <p:spPr/>
        <p:txBody>
          <a:bodyPr/>
          <a:lstStyle/>
          <a:p>
            <a:r>
              <a:rPr lang="en-US" dirty="0"/>
              <a:t>For Income-based Poverty Measure(s)</a:t>
            </a:r>
          </a:p>
        </p:txBody>
      </p:sp>
      <p:sp>
        <p:nvSpPr>
          <p:cNvPr id="4" name="Slide Number Placeholder 3">
            <a:extLst>
              <a:ext uri="{FF2B5EF4-FFF2-40B4-BE49-F238E27FC236}">
                <a16:creationId xmlns:a16="http://schemas.microsoft.com/office/drawing/2014/main" id="{5477618A-4EC0-45DB-A6B8-701025FBF3E0}"/>
              </a:ext>
            </a:extLst>
          </p:cNvPr>
          <p:cNvSpPr>
            <a:spLocks noGrp="1"/>
          </p:cNvSpPr>
          <p:nvPr>
            <p:ph type="sldNum" sz="quarter" idx="12"/>
          </p:nvPr>
        </p:nvSpPr>
        <p:spPr/>
        <p:txBody>
          <a:bodyPr/>
          <a:lstStyle/>
          <a:p>
            <a:fld id="{FC63ECC8-719A-498E-B101-491B6A35558E}" type="slidenum">
              <a:rPr lang="en-US" smtClean="0"/>
              <a:t>11</a:t>
            </a:fld>
            <a:endParaRPr lang="en-US"/>
          </a:p>
        </p:txBody>
      </p:sp>
    </p:spTree>
    <p:extLst>
      <p:ext uri="{BB962C8B-B14F-4D97-AF65-F5344CB8AC3E}">
        <p14:creationId xmlns:p14="http://schemas.microsoft.com/office/powerpoint/2010/main" val="262520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1F12-0FB5-44F9-996F-FEB4688AD0C0}"/>
              </a:ext>
            </a:extLst>
          </p:cNvPr>
          <p:cNvSpPr>
            <a:spLocks noGrp="1"/>
          </p:cNvSpPr>
          <p:nvPr>
            <p:ph type="title"/>
          </p:nvPr>
        </p:nvSpPr>
        <p:spPr/>
        <p:txBody>
          <a:bodyPr/>
          <a:lstStyle/>
          <a:p>
            <a:r>
              <a:rPr lang="en-US" dirty="0"/>
              <a:t>Choice of Survey (Rec. 21)</a:t>
            </a:r>
          </a:p>
        </p:txBody>
      </p:sp>
      <p:sp>
        <p:nvSpPr>
          <p:cNvPr id="3" name="Content Placeholder 2">
            <a:extLst>
              <a:ext uri="{FF2B5EF4-FFF2-40B4-BE49-F238E27FC236}">
                <a16:creationId xmlns:a16="http://schemas.microsoft.com/office/drawing/2014/main" id="{82EBBBEB-63B3-4F0E-8A2C-9545306D4549}"/>
              </a:ext>
            </a:extLst>
          </p:cNvPr>
          <p:cNvSpPr>
            <a:spLocks noGrp="1"/>
          </p:cNvSpPr>
          <p:nvPr>
            <p:ph idx="1"/>
          </p:nvPr>
        </p:nvSpPr>
        <p:spPr/>
        <p:txBody>
          <a:bodyPr/>
          <a:lstStyle/>
          <a:p>
            <a:r>
              <a:rPr lang="en-US" dirty="0"/>
              <a:t>The Working Group recommends that the Census Bureau use CPS ASEC for an alternative income-based resource measure. </a:t>
            </a:r>
          </a:p>
        </p:txBody>
      </p:sp>
      <p:sp>
        <p:nvSpPr>
          <p:cNvPr id="4" name="Slide Number Placeholder 3">
            <a:extLst>
              <a:ext uri="{FF2B5EF4-FFF2-40B4-BE49-F238E27FC236}">
                <a16:creationId xmlns:a16="http://schemas.microsoft.com/office/drawing/2014/main" id="{742083E6-90BC-49DA-9DF3-3E8271458C5B}"/>
              </a:ext>
            </a:extLst>
          </p:cNvPr>
          <p:cNvSpPr>
            <a:spLocks noGrp="1"/>
          </p:cNvSpPr>
          <p:nvPr>
            <p:ph type="sldNum" sz="quarter" idx="12"/>
          </p:nvPr>
        </p:nvSpPr>
        <p:spPr/>
        <p:txBody>
          <a:bodyPr/>
          <a:lstStyle/>
          <a:p>
            <a:fld id="{FC63ECC8-719A-498E-B101-491B6A35558E}" type="slidenum">
              <a:rPr lang="en-US" smtClean="0"/>
              <a:t>12</a:t>
            </a:fld>
            <a:endParaRPr lang="en-US"/>
          </a:p>
        </p:txBody>
      </p:sp>
    </p:spTree>
    <p:extLst>
      <p:ext uri="{BB962C8B-B14F-4D97-AF65-F5344CB8AC3E}">
        <p14:creationId xmlns:p14="http://schemas.microsoft.com/office/powerpoint/2010/main" val="1007366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CBD9F-1B8F-4ACD-ADD6-2BC33DA72093}"/>
              </a:ext>
            </a:extLst>
          </p:cNvPr>
          <p:cNvSpPr>
            <a:spLocks noGrp="1"/>
          </p:cNvSpPr>
          <p:nvPr>
            <p:ph type="title"/>
          </p:nvPr>
        </p:nvSpPr>
        <p:spPr/>
        <p:txBody>
          <a:bodyPr/>
          <a:lstStyle/>
          <a:p>
            <a:r>
              <a:rPr lang="en-US" dirty="0"/>
              <a:t>Correcting for missing/misreported data (Rec. </a:t>
            </a:r>
            <a:r>
              <a:rPr lang="en-US"/>
              <a:t>22)</a:t>
            </a:r>
            <a:endParaRPr lang="en-US" dirty="0"/>
          </a:p>
        </p:txBody>
      </p:sp>
      <p:sp>
        <p:nvSpPr>
          <p:cNvPr id="3" name="Content Placeholder 2">
            <a:extLst>
              <a:ext uri="{FF2B5EF4-FFF2-40B4-BE49-F238E27FC236}">
                <a16:creationId xmlns:a16="http://schemas.microsoft.com/office/drawing/2014/main" id="{91EBAEAC-F201-416F-845F-633CFF6E204D}"/>
              </a:ext>
            </a:extLst>
          </p:cNvPr>
          <p:cNvSpPr>
            <a:spLocks noGrp="1"/>
          </p:cNvSpPr>
          <p:nvPr>
            <p:ph idx="1"/>
          </p:nvPr>
        </p:nvSpPr>
        <p:spPr/>
        <p:txBody>
          <a:bodyPr>
            <a:normAutofit/>
          </a:bodyPr>
          <a:lstStyle/>
          <a:p>
            <a:r>
              <a:rPr lang="en-US" dirty="0"/>
              <a:t>The Working Group recommends, taking into consideration the following three approaches: </a:t>
            </a:r>
          </a:p>
          <a:p>
            <a:pPr lvl="1"/>
            <a:r>
              <a:rPr lang="en-US" dirty="0"/>
              <a:t>Methods that combine administrative data with survey data are the preferred approach for adjusting survey data to correct for misreporting and missing data. </a:t>
            </a:r>
          </a:p>
          <a:p>
            <a:pPr lvl="1"/>
            <a:r>
              <a:rPr lang="en-US" dirty="0"/>
              <a:t>When survey reports conflict with administrative records for particular individuals, research should examine criteria to determine which source to use for the poverty estimates. </a:t>
            </a:r>
          </a:p>
          <a:p>
            <a:pPr lvl="1"/>
            <a:r>
              <a:rPr lang="en-US" dirty="0"/>
              <a:t>Regression-based modeling (with or without individual-level or aggregate administrative data) can also improve the quality of estimates of income, expenditures, and program participation. </a:t>
            </a:r>
          </a:p>
        </p:txBody>
      </p:sp>
      <p:sp>
        <p:nvSpPr>
          <p:cNvPr id="4" name="Slide Number Placeholder 3">
            <a:extLst>
              <a:ext uri="{FF2B5EF4-FFF2-40B4-BE49-F238E27FC236}">
                <a16:creationId xmlns:a16="http://schemas.microsoft.com/office/drawing/2014/main" id="{2D232F55-3315-470E-8159-B8D50B648D8F}"/>
              </a:ext>
            </a:extLst>
          </p:cNvPr>
          <p:cNvSpPr>
            <a:spLocks noGrp="1"/>
          </p:cNvSpPr>
          <p:nvPr>
            <p:ph type="sldNum" sz="quarter" idx="12"/>
          </p:nvPr>
        </p:nvSpPr>
        <p:spPr/>
        <p:txBody>
          <a:bodyPr/>
          <a:lstStyle/>
          <a:p>
            <a:fld id="{FC63ECC8-719A-498E-B101-491B6A35558E}" type="slidenum">
              <a:rPr lang="en-US" smtClean="0"/>
              <a:t>13</a:t>
            </a:fld>
            <a:endParaRPr lang="en-US"/>
          </a:p>
        </p:txBody>
      </p:sp>
    </p:spTree>
    <p:extLst>
      <p:ext uri="{BB962C8B-B14F-4D97-AF65-F5344CB8AC3E}">
        <p14:creationId xmlns:p14="http://schemas.microsoft.com/office/powerpoint/2010/main" val="800912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174C-EDC7-4BD0-8E91-BB58D436344D}"/>
              </a:ext>
            </a:extLst>
          </p:cNvPr>
          <p:cNvSpPr>
            <a:spLocks noGrp="1"/>
          </p:cNvSpPr>
          <p:nvPr>
            <p:ph type="title"/>
          </p:nvPr>
        </p:nvSpPr>
        <p:spPr/>
        <p:txBody>
          <a:bodyPr/>
          <a:lstStyle/>
          <a:p>
            <a:r>
              <a:rPr lang="en-US" dirty="0"/>
              <a:t>Administrative Data Use Considerations</a:t>
            </a:r>
          </a:p>
        </p:txBody>
      </p:sp>
      <p:sp>
        <p:nvSpPr>
          <p:cNvPr id="3" name="Content Placeholder 2">
            <a:extLst>
              <a:ext uri="{FF2B5EF4-FFF2-40B4-BE49-F238E27FC236}">
                <a16:creationId xmlns:a16="http://schemas.microsoft.com/office/drawing/2014/main" id="{1A96C1CC-8E9B-4806-99F5-FA72ED53A8CA}"/>
              </a:ext>
            </a:extLst>
          </p:cNvPr>
          <p:cNvSpPr>
            <a:spLocks noGrp="1"/>
          </p:cNvSpPr>
          <p:nvPr>
            <p:ph idx="1"/>
          </p:nvPr>
        </p:nvSpPr>
        <p:spPr/>
        <p:txBody>
          <a:bodyPr/>
          <a:lstStyle/>
          <a:p>
            <a:r>
              <a:rPr lang="en-US" dirty="0"/>
              <a:t>Availability and permission to use administrative records in production</a:t>
            </a:r>
          </a:p>
          <a:p>
            <a:r>
              <a:rPr lang="en-US" dirty="0"/>
              <a:t>Administrative record quality and other issues</a:t>
            </a:r>
          </a:p>
          <a:p>
            <a:r>
              <a:rPr lang="en-US" dirty="0"/>
              <a:t>Trade-offs between timeliness and accuracy of estimates</a:t>
            </a:r>
          </a:p>
        </p:txBody>
      </p:sp>
      <p:sp>
        <p:nvSpPr>
          <p:cNvPr id="4" name="Slide Number Placeholder 3">
            <a:extLst>
              <a:ext uri="{FF2B5EF4-FFF2-40B4-BE49-F238E27FC236}">
                <a16:creationId xmlns:a16="http://schemas.microsoft.com/office/drawing/2014/main" id="{B425D0BE-3E3B-4BE5-AAF0-47FDD19BA36B}"/>
              </a:ext>
            </a:extLst>
          </p:cNvPr>
          <p:cNvSpPr>
            <a:spLocks noGrp="1"/>
          </p:cNvSpPr>
          <p:nvPr>
            <p:ph type="sldNum" sz="quarter" idx="12"/>
          </p:nvPr>
        </p:nvSpPr>
        <p:spPr/>
        <p:txBody>
          <a:bodyPr/>
          <a:lstStyle/>
          <a:p>
            <a:fld id="{FC63ECC8-719A-498E-B101-491B6A35558E}" type="slidenum">
              <a:rPr lang="en-US" smtClean="0"/>
              <a:t>14</a:t>
            </a:fld>
            <a:endParaRPr lang="en-US"/>
          </a:p>
        </p:txBody>
      </p:sp>
    </p:spTree>
    <p:extLst>
      <p:ext uri="{BB962C8B-B14F-4D97-AF65-F5344CB8AC3E}">
        <p14:creationId xmlns:p14="http://schemas.microsoft.com/office/powerpoint/2010/main" val="1750606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A6B1B-664C-495D-A717-67D0811215A7}"/>
              </a:ext>
            </a:extLst>
          </p:cNvPr>
          <p:cNvSpPr>
            <a:spLocks noGrp="1"/>
          </p:cNvSpPr>
          <p:nvPr>
            <p:ph type="title"/>
          </p:nvPr>
        </p:nvSpPr>
        <p:spPr/>
        <p:txBody>
          <a:bodyPr/>
          <a:lstStyle/>
          <a:p>
            <a:r>
              <a:rPr lang="en-US" dirty="0"/>
              <a:t>National Experimental Well-being Statistics (NEWS)</a:t>
            </a:r>
          </a:p>
        </p:txBody>
      </p:sp>
      <p:sp>
        <p:nvSpPr>
          <p:cNvPr id="3" name="Content Placeholder 2">
            <a:extLst>
              <a:ext uri="{FF2B5EF4-FFF2-40B4-BE49-F238E27FC236}">
                <a16:creationId xmlns:a16="http://schemas.microsoft.com/office/drawing/2014/main" id="{0A1ACBE9-DBC1-4C89-B408-7A1C6CFC03DF}"/>
              </a:ext>
            </a:extLst>
          </p:cNvPr>
          <p:cNvSpPr>
            <a:spLocks noGrp="1"/>
          </p:cNvSpPr>
          <p:nvPr>
            <p:ph idx="1"/>
          </p:nvPr>
        </p:nvSpPr>
        <p:spPr/>
        <p:txBody>
          <a:bodyPr>
            <a:normAutofit/>
          </a:bodyPr>
          <a:lstStyle/>
          <a:p>
            <a:r>
              <a:rPr lang="en-US" dirty="0"/>
              <a:t>GOALS: </a:t>
            </a:r>
            <a:r>
              <a:rPr lang="en-US" sz="3200" dirty="0"/>
              <a:t>Rethink how we can produce income and resource statistics</a:t>
            </a:r>
          </a:p>
          <a:p>
            <a:pPr lvl="1"/>
            <a:r>
              <a:rPr lang="en-US" sz="2800" dirty="0"/>
              <a:t>What is the best possible estimate given all the data currently available at Census for a given income/resource statistic?</a:t>
            </a:r>
          </a:p>
          <a:p>
            <a:pPr lvl="1"/>
            <a:r>
              <a:rPr lang="en-US" sz="2800" dirty="0"/>
              <a:t>Expand the set of income statistics we produce</a:t>
            </a:r>
          </a:p>
          <a:p>
            <a:r>
              <a:rPr lang="en-US" sz="3200" dirty="0"/>
              <a:t>Move beyond work characterizing measurement error or correcting specific sources of error toward estimates that address as many measurement issues as possible, simultaneously (with complete geographic coverage)</a:t>
            </a:r>
          </a:p>
          <a:p>
            <a:pPr lvl="3"/>
            <a:endParaRPr lang="en-US" sz="2200" dirty="0"/>
          </a:p>
          <a:p>
            <a:endParaRPr lang="en-US" dirty="0"/>
          </a:p>
        </p:txBody>
      </p:sp>
      <p:sp>
        <p:nvSpPr>
          <p:cNvPr id="4" name="Slide Number Placeholder 3">
            <a:extLst>
              <a:ext uri="{FF2B5EF4-FFF2-40B4-BE49-F238E27FC236}">
                <a16:creationId xmlns:a16="http://schemas.microsoft.com/office/drawing/2014/main" id="{93375B4D-C9C3-4C31-917F-7550AF722519}"/>
              </a:ext>
            </a:extLst>
          </p:cNvPr>
          <p:cNvSpPr>
            <a:spLocks noGrp="1"/>
          </p:cNvSpPr>
          <p:nvPr>
            <p:ph type="sldNum" sz="quarter" idx="12"/>
          </p:nvPr>
        </p:nvSpPr>
        <p:spPr/>
        <p:txBody>
          <a:bodyPr/>
          <a:lstStyle/>
          <a:p>
            <a:fld id="{FC63ECC8-719A-498E-B101-491B6A35558E}" type="slidenum">
              <a:rPr lang="en-US" smtClean="0"/>
              <a:t>15</a:t>
            </a:fld>
            <a:endParaRPr lang="en-US"/>
          </a:p>
        </p:txBody>
      </p:sp>
    </p:spTree>
    <p:extLst>
      <p:ext uri="{BB962C8B-B14F-4D97-AF65-F5344CB8AC3E}">
        <p14:creationId xmlns:p14="http://schemas.microsoft.com/office/powerpoint/2010/main" val="2472444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52460-BCA7-4172-81CE-D45A1C31A49A}"/>
              </a:ext>
            </a:extLst>
          </p:cNvPr>
          <p:cNvSpPr>
            <a:spLocks noGrp="1"/>
          </p:cNvSpPr>
          <p:nvPr>
            <p:ph type="title"/>
          </p:nvPr>
        </p:nvSpPr>
        <p:spPr/>
        <p:txBody>
          <a:bodyPr/>
          <a:lstStyle/>
          <a:p>
            <a:r>
              <a:rPr lang="en-US" dirty="0"/>
              <a:t>NEWS (cont.)</a:t>
            </a:r>
          </a:p>
        </p:txBody>
      </p:sp>
      <p:sp>
        <p:nvSpPr>
          <p:cNvPr id="3" name="Content Placeholder 2">
            <a:extLst>
              <a:ext uri="{FF2B5EF4-FFF2-40B4-BE49-F238E27FC236}">
                <a16:creationId xmlns:a16="http://schemas.microsoft.com/office/drawing/2014/main" id="{9B9E241E-12C0-4011-886F-D7C56F6E7453}"/>
              </a:ext>
            </a:extLst>
          </p:cNvPr>
          <p:cNvSpPr>
            <a:spLocks noGrp="1"/>
          </p:cNvSpPr>
          <p:nvPr>
            <p:ph idx="1"/>
          </p:nvPr>
        </p:nvSpPr>
        <p:spPr/>
        <p:txBody>
          <a:bodyPr>
            <a:normAutofit lnSpcReduction="10000"/>
          </a:bodyPr>
          <a:lstStyle/>
          <a:p>
            <a:r>
              <a:rPr lang="en-US" sz="3200" dirty="0"/>
              <a:t>Experimental </a:t>
            </a:r>
          </a:p>
          <a:p>
            <a:pPr lvl="1"/>
            <a:r>
              <a:rPr lang="en-US" sz="2800" dirty="0"/>
              <a:t>Updated regularly with additional data and better methods </a:t>
            </a:r>
          </a:p>
          <a:p>
            <a:pPr lvl="1"/>
            <a:r>
              <a:rPr lang="en-US" sz="2800" dirty="0"/>
              <a:t>Longer term – move to regular production</a:t>
            </a:r>
          </a:p>
          <a:p>
            <a:r>
              <a:rPr lang="en-US" sz="3200" dirty="0"/>
              <a:t>Transparent and replicable</a:t>
            </a:r>
          </a:p>
          <a:p>
            <a:pPr lvl="1"/>
            <a:r>
              <a:rPr lang="en-US" sz="2800" dirty="0"/>
              <a:t>Decisions about how to use survey and administrative income are well-documented, supported, and apolitical</a:t>
            </a:r>
          </a:p>
          <a:p>
            <a:pPr lvl="1"/>
            <a:r>
              <a:rPr lang="en-US" sz="2800" dirty="0"/>
              <a:t>Create linked microdata and code database that is accessible through the RDC system</a:t>
            </a:r>
          </a:p>
          <a:p>
            <a:pPr lvl="1"/>
            <a:r>
              <a:rPr lang="en-US" sz="2800" dirty="0"/>
              <a:t>Long term – create a set of synthetic data sets (akin to the SIPP Synthetic Beta) for public release?</a:t>
            </a:r>
          </a:p>
          <a:p>
            <a:endParaRPr lang="en-US" dirty="0"/>
          </a:p>
        </p:txBody>
      </p:sp>
      <p:sp>
        <p:nvSpPr>
          <p:cNvPr id="4" name="Slide Number Placeholder 3">
            <a:extLst>
              <a:ext uri="{FF2B5EF4-FFF2-40B4-BE49-F238E27FC236}">
                <a16:creationId xmlns:a16="http://schemas.microsoft.com/office/drawing/2014/main" id="{F3620463-4167-432C-A030-4B80297ACEF4}"/>
              </a:ext>
            </a:extLst>
          </p:cNvPr>
          <p:cNvSpPr>
            <a:spLocks noGrp="1"/>
          </p:cNvSpPr>
          <p:nvPr>
            <p:ph type="sldNum" sz="quarter" idx="12"/>
          </p:nvPr>
        </p:nvSpPr>
        <p:spPr/>
        <p:txBody>
          <a:bodyPr/>
          <a:lstStyle/>
          <a:p>
            <a:fld id="{FC63ECC8-719A-498E-B101-491B6A35558E}" type="slidenum">
              <a:rPr lang="en-US" smtClean="0"/>
              <a:t>16</a:t>
            </a:fld>
            <a:endParaRPr lang="en-US"/>
          </a:p>
        </p:txBody>
      </p:sp>
    </p:spTree>
    <p:extLst>
      <p:ext uri="{BB962C8B-B14F-4D97-AF65-F5344CB8AC3E}">
        <p14:creationId xmlns:p14="http://schemas.microsoft.com/office/powerpoint/2010/main" val="2507887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0803D-2904-475E-BF11-3698DC6B2561}"/>
              </a:ext>
            </a:extLst>
          </p:cNvPr>
          <p:cNvSpPr>
            <a:spLocks noGrp="1"/>
          </p:cNvSpPr>
          <p:nvPr>
            <p:ph type="title"/>
          </p:nvPr>
        </p:nvSpPr>
        <p:spPr/>
        <p:txBody>
          <a:bodyPr/>
          <a:lstStyle/>
          <a:p>
            <a:r>
              <a:rPr lang="en-US" dirty="0"/>
              <a:t>Future directions (Rec 23 &amp; 24)</a:t>
            </a:r>
          </a:p>
        </p:txBody>
      </p:sp>
      <p:sp>
        <p:nvSpPr>
          <p:cNvPr id="3" name="Content Placeholder 2">
            <a:extLst>
              <a:ext uri="{FF2B5EF4-FFF2-40B4-BE49-F238E27FC236}">
                <a16:creationId xmlns:a16="http://schemas.microsoft.com/office/drawing/2014/main" id="{A22E502E-8E95-432C-8F16-6E1100ED993B}"/>
              </a:ext>
            </a:extLst>
          </p:cNvPr>
          <p:cNvSpPr>
            <a:spLocks noGrp="1"/>
          </p:cNvSpPr>
          <p:nvPr>
            <p:ph idx="1"/>
          </p:nvPr>
        </p:nvSpPr>
        <p:spPr/>
        <p:txBody>
          <a:bodyPr/>
          <a:lstStyle/>
          <a:p>
            <a:r>
              <a:rPr lang="en-US" dirty="0"/>
              <a:t>The Working Group recommends that the advisory structure recommended previously should vet decisions about data sources, adjustment strategies, and other assumptions. This advisory structure should consider and discuss continued research into availability and applicability of administrative data sources. </a:t>
            </a:r>
          </a:p>
          <a:p>
            <a:r>
              <a:rPr lang="en-US" dirty="0"/>
              <a:t>The Working Group recommends that the Census Bureau and the Bureau of Labor Statistics continue to research, and possibly implement, ways to reduce survey burden and improve the quality of resulting data through increased access and use of administrative data in surveys, including the CPS ASEC, ACS, and CE. </a:t>
            </a:r>
          </a:p>
          <a:p>
            <a:endParaRPr lang="en-US" dirty="0"/>
          </a:p>
        </p:txBody>
      </p:sp>
      <p:sp>
        <p:nvSpPr>
          <p:cNvPr id="4" name="Slide Number Placeholder 3">
            <a:extLst>
              <a:ext uri="{FF2B5EF4-FFF2-40B4-BE49-F238E27FC236}">
                <a16:creationId xmlns:a16="http://schemas.microsoft.com/office/drawing/2014/main" id="{5484CDFC-31B3-4447-A8CB-BE7B433349D2}"/>
              </a:ext>
            </a:extLst>
          </p:cNvPr>
          <p:cNvSpPr>
            <a:spLocks noGrp="1"/>
          </p:cNvSpPr>
          <p:nvPr>
            <p:ph type="sldNum" sz="quarter" idx="12"/>
          </p:nvPr>
        </p:nvSpPr>
        <p:spPr/>
        <p:txBody>
          <a:bodyPr/>
          <a:lstStyle/>
          <a:p>
            <a:fld id="{FC63ECC8-719A-498E-B101-491B6A35558E}" type="slidenum">
              <a:rPr lang="en-US" smtClean="0"/>
              <a:t>17</a:t>
            </a:fld>
            <a:endParaRPr lang="en-US"/>
          </a:p>
        </p:txBody>
      </p:sp>
    </p:spTree>
    <p:extLst>
      <p:ext uri="{BB962C8B-B14F-4D97-AF65-F5344CB8AC3E}">
        <p14:creationId xmlns:p14="http://schemas.microsoft.com/office/powerpoint/2010/main" val="462939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69865"/>
            <a:ext cx="10972800" cy="1143000"/>
          </a:xfrm>
        </p:spPr>
        <p:txBody>
          <a:bodyPr/>
          <a:lstStyle/>
          <a:p>
            <a:r>
              <a:rPr lang="en-US" b="1" dirty="0"/>
              <a:t>Contact</a:t>
            </a:r>
          </a:p>
        </p:txBody>
      </p:sp>
      <p:sp>
        <p:nvSpPr>
          <p:cNvPr id="2" name="Content Placeholder 1"/>
          <p:cNvSpPr>
            <a:spLocks noGrp="1"/>
          </p:cNvSpPr>
          <p:nvPr>
            <p:ph idx="1"/>
          </p:nvPr>
        </p:nvSpPr>
        <p:spPr>
          <a:xfrm>
            <a:off x="609600" y="2438399"/>
            <a:ext cx="10972800" cy="3722073"/>
          </a:xfrm>
        </p:spPr>
        <p:txBody>
          <a:bodyPr>
            <a:normAutofit/>
          </a:bodyPr>
          <a:lstStyle/>
          <a:p>
            <a:pPr marL="0" indent="0" algn="ctr">
              <a:spcBef>
                <a:spcPct val="0"/>
              </a:spcBef>
              <a:buClrTx/>
              <a:buNone/>
            </a:pPr>
            <a:r>
              <a:rPr lang="en-US" sz="2600" b="1" dirty="0">
                <a:latin typeface="Arial" pitchFamily="34" charset="0"/>
                <a:cs typeface="Arial" pitchFamily="34" charset="0"/>
              </a:rPr>
              <a:t>Liana E. Fox</a:t>
            </a:r>
          </a:p>
          <a:p>
            <a:pPr marL="0" indent="0" algn="ctr">
              <a:spcBef>
                <a:spcPct val="0"/>
              </a:spcBef>
              <a:buClrTx/>
              <a:buNone/>
            </a:pPr>
            <a:r>
              <a:rPr lang="en-US" sz="2600" dirty="0">
                <a:latin typeface="Arial" pitchFamily="34" charset="0"/>
                <a:cs typeface="Arial" pitchFamily="34" charset="0"/>
              </a:rPr>
              <a:t>Social, Economic &amp; Housing Division</a:t>
            </a:r>
          </a:p>
          <a:p>
            <a:pPr marL="0" indent="0" algn="ctr">
              <a:spcBef>
                <a:spcPct val="0"/>
              </a:spcBef>
              <a:buClrTx/>
              <a:buNone/>
            </a:pPr>
            <a:r>
              <a:rPr lang="en-US" sz="2600" dirty="0">
                <a:latin typeface="Arial" pitchFamily="34" charset="0"/>
                <a:cs typeface="Arial" pitchFamily="34" charset="0"/>
              </a:rPr>
              <a:t>U.S. Census Bureau</a:t>
            </a:r>
          </a:p>
          <a:p>
            <a:pPr marL="0" indent="0" algn="ctr">
              <a:spcBef>
                <a:spcPct val="0"/>
              </a:spcBef>
              <a:buClrTx/>
              <a:buNone/>
            </a:pPr>
            <a:r>
              <a:rPr lang="en-US" sz="2600" dirty="0">
                <a:solidFill>
                  <a:srgbClr val="AE1612"/>
                </a:solidFill>
                <a:latin typeface="Arial" pitchFamily="34" charset="0"/>
                <a:cs typeface="Arial" pitchFamily="34" charset="0"/>
                <a:hlinkClick r:id="rId3"/>
              </a:rPr>
              <a:t>liana.e.fox@census.gov</a:t>
            </a:r>
            <a:endParaRPr lang="en-US" sz="2600" dirty="0">
              <a:solidFill>
                <a:srgbClr val="AE1612"/>
              </a:solidFill>
              <a:latin typeface="Arial" pitchFamily="34" charset="0"/>
              <a:cs typeface="Arial" pitchFamily="34" charset="0"/>
            </a:endParaRPr>
          </a:p>
          <a:p>
            <a:pPr marL="0" indent="0" algn="ctr">
              <a:spcBef>
                <a:spcPct val="0"/>
              </a:spcBef>
              <a:buClrTx/>
              <a:buNone/>
            </a:pPr>
            <a:endParaRPr lang="en-US" sz="2600" dirty="0">
              <a:solidFill>
                <a:srgbClr val="AE1612"/>
              </a:solidFill>
              <a:latin typeface="Arial" pitchFamily="34" charset="0"/>
              <a:cs typeface="Arial" pitchFamily="34" charset="0"/>
            </a:endParaRPr>
          </a:p>
          <a:p>
            <a:pPr marL="0" indent="0" algn="ctr">
              <a:spcBef>
                <a:spcPct val="0"/>
              </a:spcBef>
              <a:buClrTx/>
              <a:buNone/>
            </a:pPr>
            <a:endParaRPr lang="en-US" sz="2600" dirty="0">
              <a:latin typeface="Arial" panose="020B0604020202020204" pitchFamily="34" charset="0"/>
              <a:cs typeface="Arial" panose="020B0604020202020204" pitchFamily="34" charset="0"/>
            </a:endParaRPr>
          </a:p>
          <a:p>
            <a:pPr marL="0" indent="0" algn="ctr">
              <a:spcBef>
                <a:spcPct val="0"/>
              </a:spcBef>
              <a:buClrTx/>
              <a:buNone/>
            </a:pPr>
            <a:endParaRPr lang="en-US" sz="2600" b="1" dirty="0">
              <a:latin typeface="Arial" pitchFamily="34" charset="0"/>
              <a:cs typeface="Arial" pitchFamily="34" charset="0"/>
            </a:endParaRPr>
          </a:p>
          <a:p>
            <a:pPr marL="0" indent="0" algn="ctr">
              <a:spcBef>
                <a:spcPct val="0"/>
              </a:spcBef>
              <a:buClrTx/>
              <a:buNone/>
            </a:pPr>
            <a:endParaRPr lang="en-US" sz="2600" dirty="0">
              <a:solidFill>
                <a:srgbClr val="AE1612"/>
              </a:solidFill>
              <a:latin typeface="Arial" pitchFamily="34" charset="0"/>
              <a:cs typeface="Arial" pitchFamily="34" charset="0"/>
            </a:endParaRPr>
          </a:p>
        </p:txBody>
      </p:sp>
      <p:sp>
        <p:nvSpPr>
          <p:cNvPr id="5" name="Slide Number Placeholder 4"/>
          <p:cNvSpPr>
            <a:spLocks noGrp="1"/>
          </p:cNvSpPr>
          <p:nvPr>
            <p:ph type="sldNum" sz="quarter" idx="12"/>
          </p:nvPr>
        </p:nvSpPr>
        <p:spPr/>
        <p:txBody>
          <a:bodyPr vert="horz" lIns="91440" tIns="45720" rIns="91440" bIns="45720" rtlCol="0" anchor="ctr"/>
          <a:lstStyle/>
          <a:p>
            <a:fld id="{03AE04C5-3085-4F64-BC65-54FE2DBF6EB1}" type="slidenum">
              <a:rPr lang="en-US"/>
              <a:pPr/>
              <a:t>18</a:t>
            </a:fld>
            <a:endParaRPr lang="en-US" dirty="0"/>
          </a:p>
        </p:txBody>
      </p:sp>
    </p:spTree>
    <p:extLst>
      <p:ext uri="{BB962C8B-B14F-4D97-AF65-F5344CB8AC3E}">
        <p14:creationId xmlns:p14="http://schemas.microsoft.com/office/powerpoint/2010/main" val="123320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489A-3035-4334-8354-6789E62C7CC1}"/>
              </a:ext>
            </a:extLst>
          </p:cNvPr>
          <p:cNvSpPr>
            <a:spLocks noGrp="1"/>
          </p:cNvSpPr>
          <p:nvPr>
            <p:ph type="title"/>
          </p:nvPr>
        </p:nvSpPr>
        <p:spPr/>
        <p:txBody>
          <a:bodyPr/>
          <a:lstStyle/>
          <a:p>
            <a:r>
              <a:rPr lang="en-US" dirty="0"/>
              <a:t>Income Measure—Major Components</a:t>
            </a:r>
          </a:p>
        </p:txBody>
      </p:sp>
      <p:sp>
        <p:nvSpPr>
          <p:cNvPr id="3" name="Content Placeholder 2">
            <a:extLst>
              <a:ext uri="{FF2B5EF4-FFF2-40B4-BE49-F238E27FC236}">
                <a16:creationId xmlns:a16="http://schemas.microsoft.com/office/drawing/2014/main" id="{2E682A29-AF5C-4207-8334-54A1F1144141}"/>
              </a:ext>
            </a:extLst>
          </p:cNvPr>
          <p:cNvSpPr>
            <a:spLocks noGrp="1"/>
          </p:cNvSpPr>
          <p:nvPr>
            <p:ph idx="1"/>
          </p:nvPr>
        </p:nvSpPr>
        <p:spPr/>
        <p:txBody>
          <a:bodyPr/>
          <a:lstStyle/>
          <a:p>
            <a:r>
              <a:rPr lang="en-US" dirty="0"/>
              <a:t>ITWG’s mission was to examine alternative poverty measures—not replace existing official or supplemental poverty (SPM) measures</a:t>
            </a:r>
          </a:p>
          <a:p>
            <a:r>
              <a:rPr lang="en-US" dirty="0"/>
              <a:t>Main components:</a:t>
            </a:r>
          </a:p>
          <a:p>
            <a:pPr lvl="1"/>
            <a:r>
              <a:rPr lang="en-US" dirty="0"/>
              <a:t>Need to account for in-kind transfers and taxes</a:t>
            </a:r>
          </a:p>
          <a:p>
            <a:pPr lvl="1"/>
            <a:r>
              <a:rPr lang="en-US" dirty="0"/>
              <a:t>Need to correct for survey misreporting</a:t>
            </a:r>
          </a:p>
          <a:p>
            <a:pPr lvl="1"/>
            <a:r>
              <a:rPr lang="en-US" dirty="0"/>
              <a:t>Need to adequately capture resource sharing unit</a:t>
            </a:r>
          </a:p>
          <a:p>
            <a:r>
              <a:rPr lang="en-US" dirty="0"/>
              <a:t>Important note:</a:t>
            </a:r>
          </a:p>
          <a:p>
            <a:pPr lvl="1"/>
            <a:r>
              <a:rPr lang="en-US" dirty="0"/>
              <a:t>Did not come to consensus on thresholds</a:t>
            </a:r>
          </a:p>
          <a:p>
            <a:endParaRPr lang="en-US" dirty="0"/>
          </a:p>
        </p:txBody>
      </p:sp>
      <p:sp>
        <p:nvSpPr>
          <p:cNvPr id="4" name="Slide Number Placeholder 3">
            <a:extLst>
              <a:ext uri="{FF2B5EF4-FFF2-40B4-BE49-F238E27FC236}">
                <a16:creationId xmlns:a16="http://schemas.microsoft.com/office/drawing/2014/main" id="{C7329057-8BCF-4CD4-908D-78DC7A37F770}"/>
              </a:ext>
            </a:extLst>
          </p:cNvPr>
          <p:cNvSpPr>
            <a:spLocks noGrp="1"/>
          </p:cNvSpPr>
          <p:nvPr>
            <p:ph type="sldNum" sz="quarter" idx="12"/>
          </p:nvPr>
        </p:nvSpPr>
        <p:spPr/>
        <p:txBody>
          <a:bodyPr/>
          <a:lstStyle/>
          <a:p>
            <a:fld id="{FC63ECC8-719A-498E-B101-491B6A35558E}" type="slidenum">
              <a:rPr lang="en-US" smtClean="0"/>
              <a:t>2</a:t>
            </a:fld>
            <a:endParaRPr lang="en-US"/>
          </a:p>
        </p:txBody>
      </p:sp>
    </p:spTree>
    <p:extLst>
      <p:ext uri="{BB962C8B-B14F-4D97-AF65-F5344CB8AC3E}">
        <p14:creationId xmlns:p14="http://schemas.microsoft.com/office/powerpoint/2010/main" val="197449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CB048-264C-40BC-912B-8428E74F2BD0}"/>
              </a:ext>
            </a:extLst>
          </p:cNvPr>
          <p:cNvSpPr>
            <a:spLocks noGrp="1"/>
          </p:cNvSpPr>
          <p:nvPr>
            <p:ph type="title"/>
          </p:nvPr>
        </p:nvSpPr>
        <p:spPr/>
        <p:txBody>
          <a:bodyPr/>
          <a:lstStyle/>
          <a:p>
            <a:r>
              <a:rPr lang="en-US" dirty="0"/>
              <a:t>Recommendations </a:t>
            </a:r>
          </a:p>
        </p:txBody>
      </p:sp>
      <p:sp>
        <p:nvSpPr>
          <p:cNvPr id="3" name="Text Placeholder 2">
            <a:extLst>
              <a:ext uri="{FF2B5EF4-FFF2-40B4-BE49-F238E27FC236}">
                <a16:creationId xmlns:a16="http://schemas.microsoft.com/office/drawing/2014/main" id="{605B1E4C-D231-41EC-B22C-19E1CC098417}"/>
              </a:ext>
            </a:extLst>
          </p:cNvPr>
          <p:cNvSpPr>
            <a:spLocks noGrp="1"/>
          </p:cNvSpPr>
          <p:nvPr>
            <p:ph type="body" idx="1"/>
          </p:nvPr>
        </p:nvSpPr>
        <p:spPr/>
        <p:txBody>
          <a:bodyPr/>
          <a:lstStyle/>
          <a:p>
            <a:r>
              <a:rPr lang="en-US" dirty="0"/>
              <a:t>For Income-based Poverty Measure(s)</a:t>
            </a:r>
          </a:p>
        </p:txBody>
      </p:sp>
      <p:sp>
        <p:nvSpPr>
          <p:cNvPr id="4" name="Slide Number Placeholder 3">
            <a:extLst>
              <a:ext uri="{FF2B5EF4-FFF2-40B4-BE49-F238E27FC236}">
                <a16:creationId xmlns:a16="http://schemas.microsoft.com/office/drawing/2014/main" id="{5477618A-4EC0-45DB-A6B8-701025FBF3E0}"/>
              </a:ext>
            </a:extLst>
          </p:cNvPr>
          <p:cNvSpPr>
            <a:spLocks noGrp="1"/>
          </p:cNvSpPr>
          <p:nvPr>
            <p:ph type="sldNum" sz="quarter" idx="12"/>
          </p:nvPr>
        </p:nvSpPr>
        <p:spPr/>
        <p:txBody>
          <a:bodyPr/>
          <a:lstStyle/>
          <a:p>
            <a:fld id="{FC63ECC8-719A-498E-B101-491B6A35558E}" type="slidenum">
              <a:rPr lang="en-US" smtClean="0"/>
              <a:t>3</a:t>
            </a:fld>
            <a:endParaRPr lang="en-US"/>
          </a:p>
        </p:txBody>
      </p:sp>
    </p:spTree>
    <p:extLst>
      <p:ext uri="{BB962C8B-B14F-4D97-AF65-F5344CB8AC3E}">
        <p14:creationId xmlns:p14="http://schemas.microsoft.com/office/powerpoint/2010/main" val="381389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A2F1-198C-46CE-8099-51E02D7371AF}"/>
              </a:ext>
            </a:extLst>
          </p:cNvPr>
          <p:cNvSpPr>
            <a:spLocks noGrp="1"/>
          </p:cNvSpPr>
          <p:nvPr>
            <p:ph type="title"/>
          </p:nvPr>
        </p:nvSpPr>
        <p:spPr/>
        <p:txBody>
          <a:bodyPr/>
          <a:lstStyle/>
          <a:p>
            <a:r>
              <a:rPr lang="en-US" dirty="0"/>
              <a:t>Child Support (Rec. 8)</a:t>
            </a:r>
          </a:p>
        </p:txBody>
      </p:sp>
      <p:sp>
        <p:nvSpPr>
          <p:cNvPr id="3" name="Content Placeholder 2">
            <a:extLst>
              <a:ext uri="{FF2B5EF4-FFF2-40B4-BE49-F238E27FC236}">
                <a16:creationId xmlns:a16="http://schemas.microsoft.com/office/drawing/2014/main" id="{CD40EC9C-2873-4CFC-9C41-13C385C4639E}"/>
              </a:ext>
            </a:extLst>
          </p:cNvPr>
          <p:cNvSpPr>
            <a:spLocks noGrp="1"/>
          </p:cNvSpPr>
          <p:nvPr>
            <p:ph idx="1"/>
          </p:nvPr>
        </p:nvSpPr>
        <p:spPr/>
        <p:txBody>
          <a:bodyPr/>
          <a:lstStyle/>
          <a:p>
            <a:r>
              <a:rPr lang="en-US" dirty="0"/>
              <a:t>The Working Group recommends subtracting child support payments from resource totals for income-based measures. </a:t>
            </a:r>
          </a:p>
          <a:p>
            <a:endParaRPr lang="en-US" dirty="0"/>
          </a:p>
          <a:p>
            <a:r>
              <a:rPr lang="en-US" i="1" dirty="0"/>
              <a:t>Current status: </a:t>
            </a:r>
            <a:r>
              <a:rPr lang="en-US" dirty="0"/>
              <a:t>Census currently collects this information in CPS ASEC and subtracts in SPM.</a:t>
            </a:r>
          </a:p>
          <a:p>
            <a:endParaRPr lang="en-US" dirty="0"/>
          </a:p>
        </p:txBody>
      </p:sp>
      <p:sp>
        <p:nvSpPr>
          <p:cNvPr id="4" name="Slide Number Placeholder 3">
            <a:extLst>
              <a:ext uri="{FF2B5EF4-FFF2-40B4-BE49-F238E27FC236}">
                <a16:creationId xmlns:a16="http://schemas.microsoft.com/office/drawing/2014/main" id="{109A5AF5-2D3E-4D6A-9689-C28EC73D79D0}"/>
              </a:ext>
            </a:extLst>
          </p:cNvPr>
          <p:cNvSpPr>
            <a:spLocks noGrp="1"/>
          </p:cNvSpPr>
          <p:nvPr>
            <p:ph type="sldNum" sz="quarter" idx="12"/>
          </p:nvPr>
        </p:nvSpPr>
        <p:spPr/>
        <p:txBody>
          <a:bodyPr/>
          <a:lstStyle/>
          <a:p>
            <a:fld id="{FC63ECC8-719A-498E-B101-491B6A35558E}" type="slidenum">
              <a:rPr lang="en-US" smtClean="0"/>
              <a:t>4</a:t>
            </a:fld>
            <a:endParaRPr lang="en-US"/>
          </a:p>
        </p:txBody>
      </p:sp>
    </p:spTree>
    <p:extLst>
      <p:ext uri="{BB962C8B-B14F-4D97-AF65-F5344CB8AC3E}">
        <p14:creationId xmlns:p14="http://schemas.microsoft.com/office/powerpoint/2010/main" val="576136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A2F1-198C-46CE-8099-51E02D7371AF}"/>
              </a:ext>
            </a:extLst>
          </p:cNvPr>
          <p:cNvSpPr>
            <a:spLocks noGrp="1"/>
          </p:cNvSpPr>
          <p:nvPr>
            <p:ph type="title"/>
          </p:nvPr>
        </p:nvSpPr>
        <p:spPr/>
        <p:txBody>
          <a:bodyPr/>
          <a:lstStyle/>
          <a:p>
            <a:r>
              <a:rPr lang="en-US" dirty="0"/>
              <a:t>Work and Childcare Expenditures (Rec. 9-10)</a:t>
            </a:r>
          </a:p>
        </p:txBody>
      </p:sp>
      <p:sp>
        <p:nvSpPr>
          <p:cNvPr id="3" name="Content Placeholder 2">
            <a:extLst>
              <a:ext uri="{FF2B5EF4-FFF2-40B4-BE49-F238E27FC236}">
                <a16:creationId xmlns:a16="http://schemas.microsoft.com/office/drawing/2014/main" id="{CD40EC9C-2873-4CFC-9C41-13C385C4639E}"/>
              </a:ext>
            </a:extLst>
          </p:cNvPr>
          <p:cNvSpPr>
            <a:spLocks noGrp="1"/>
          </p:cNvSpPr>
          <p:nvPr>
            <p:ph idx="1"/>
          </p:nvPr>
        </p:nvSpPr>
        <p:spPr/>
        <p:txBody>
          <a:bodyPr>
            <a:normAutofit fontScale="92500" lnSpcReduction="10000"/>
          </a:bodyPr>
          <a:lstStyle/>
          <a:p>
            <a:r>
              <a:rPr lang="en-US" dirty="0"/>
              <a:t>The Working Group recommends that expenditures needed to work including childcare expenditures be subtracted from family resources for any new recommended poverty measures and that total childcare expenditures be capped because it is difficult to distinguish between childcare necessary to work versus other childcare. </a:t>
            </a:r>
          </a:p>
          <a:p>
            <a:r>
              <a:rPr lang="en-US" dirty="0"/>
              <a:t>The Working Group recommends continued work to improve measurement of childcare and other work-related expenditures and methods to cap them.</a:t>
            </a:r>
          </a:p>
          <a:p>
            <a:endParaRPr lang="en-US" i="1" dirty="0"/>
          </a:p>
          <a:p>
            <a:r>
              <a:rPr lang="en-US" i="1" dirty="0"/>
              <a:t>Current status: </a:t>
            </a:r>
            <a:r>
              <a:rPr lang="en-US" dirty="0"/>
              <a:t>Census currently collects/estimates this information in CPS ASEC and subtracts in SPM. Research is ongoing on improvements.</a:t>
            </a:r>
          </a:p>
          <a:p>
            <a:endParaRPr lang="en-US" dirty="0"/>
          </a:p>
        </p:txBody>
      </p:sp>
      <p:sp>
        <p:nvSpPr>
          <p:cNvPr id="4" name="Slide Number Placeholder 3">
            <a:extLst>
              <a:ext uri="{FF2B5EF4-FFF2-40B4-BE49-F238E27FC236}">
                <a16:creationId xmlns:a16="http://schemas.microsoft.com/office/drawing/2014/main" id="{109A5AF5-2D3E-4D6A-9689-C28EC73D79D0}"/>
              </a:ext>
            </a:extLst>
          </p:cNvPr>
          <p:cNvSpPr>
            <a:spLocks noGrp="1"/>
          </p:cNvSpPr>
          <p:nvPr>
            <p:ph type="sldNum" sz="quarter" idx="12"/>
          </p:nvPr>
        </p:nvSpPr>
        <p:spPr/>
        <p:txBody>
          <a:bodyPr/>
          <a:lstStyle/>
          <a:p>
            <a:fld id="{FC63ECC8-719A-498E-B101-491B6A35558E}" type="slidenum">
              <a:rPr lang="en-US" smtClean="0"/>
              <a:t>5</a:t>
            </a:fld>
            <a:endParaRPr lang="en-US"/>
          </a:p>
        </p:txBody>
      </p:sp>
    </p:spTree>
    <p:extLst>
      <p:ext uri="{BB962C8B-B14F-4D97-AF65-F5344CB8AC3E}">
        <p14:creationId xmlns:p14="http://schemas.microsoft.com/office/powerpoint/2010/main" val="314912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7D2C9-200E-4DD3-B1B3-D532FB79E4F3}"/>
              </a:ext>
            </a:extLst>
          </p:cNvPr>
          <p:cNvSpPr>
            <a:spLocks noGrp="1"/>
          </p:cNvSpPr>
          <p:nvPr>
            <p:ph type="title"/>
          </p:nvPr>
        </p:nvSpPr>
        <p:spPr/>
        <p:txBody>
          <a:bodyPr/>
          <a:lstStyle/>
          <a:p>
            <a:r>
              <a:rPr lang="en-US" dirty="0"/>
              <a:t>Post-tax income (Rec. 11)</a:t>
            </a:r>
          </a:p>
        </p:txBody>
      </p:sp>
      <p:sp>
        <p:nvSpPr>
          <p:cNvPr id="3" name="Content Placeholder 2">
            <a:extLst>
              <a:ext uri="{FF2B5EF4-FFF2-40B4-BE49-F238E27FC236}">
                <a16:creationId xmlns:a16="http://schemas.microsoft.com/office/drawing/2014/main" id="{F29F27FD-BF89-4241-B7DB-87CE2221D338}"/>
              </a:ext>
            </a:extLst>
          </p:cNvPr>
          <p:cNvSpPr>
            <a:spLocks noGrp="1"/>
          </p:cNvSpPr>
          <p:nvPr>
            <p:ph idx="1"/>
          </p:nvPr>
        </p:nvSpPr>
        <p:spPr/>
        <p:txBody>
          <a:bodyPr/>
          <a:lstStyle/>
          <a:p>
            <a:r>
              <a:rPr lang="en-US" dirty="0"/>
              <a:t>The Working Group recommends that income be adjusted, as feasible, for federal, state and local income and payroll taxes and credits in a new income-based resource measure.</a:t>
            </a:r>
          </a:p>
          <a:p>
            <a:endParaRPr lang="en-US" i="1" dirty="0"/>
          </a:p>
          <a:p>
            <a:r>
              <a:rPr lang="en-US" i="1" dirty="0"/>
              <a:t>Current status: </a:t>
            </a:r>
            <a:r>
              <a:rPr lang="en-US" dirty="0"/>
              <a:t>Census currently models state and federal income and payroll taxes in CPS ASEC and subtracts in SPM.</a:t>
            </a:r>
          </a:p>
          <a:p>
            <a:endParaRPr lang="en-US" dirty="0"/>
          </a:p>
        </p:txBody>
      </p:sp>
      <p:sp>
        <p:nvSpPr>
          <p:cNvPr id="4" name="Slide Number Placeholder 3">
            <a:extLst>
              <a:ext uri="{FF2B5EF4-FFF2-40B4-BE49-F238E27FC236}">
                <a16:creationId xmlns:a16="http://schemas.microsoft.com/office/drawing/2014/main" id="{3193C10E-9561-4D8B-9628-C3AF4BFBD372}"/>
              </a:ext>
            </a:extLst>
          </p:cNvPr>
          <p:cNvSpPr>
            <a:spLocks noGrp="1"/>
          </p:cNvSpPr>
          <p:nvPr>
            <p:ph type="sldNum" sz="quarter" idx="12"/>
          </p:nvPr>
        </p:nvSpPr>
        <p:spPr/>
        <p:txBody>
          <a:bodyPr/>
          <a:lstStyle/>
          <a:p>
            <a:fld id="{FC63ECC8-719A-498E-B101-491B6A35558E}" type="slidenum">
              <a:rPr lang="en-US" smtClean="0"/>
              <a:t>6</a:t>
            </a:fld>
            <a:endParaRPr lang="en-US"/>
          </a:p>
        </p:txBody>
      </p:sp>
    </p:spTree>
    <p:extLst>
      <p:ext uri="{BB962C8B-B14F-4D97-AF65-F5344CB8AC3E}">
        <p14:creationId xmlns:p14="http://schemas.microsoft.com/office/powerpoint/2010/main" val="2082068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509AC-3ED2-4EE5-A624-B1DE275B6A58}"/>
              </a:ext>
            </a:extLst>
          </p:cNvPr>
          <p:cNvSpPr>
            <a:spLocks noGrp="1"/>
          </p:cNvSpPr>
          <p:nvPr>
            <p:ph type="title"/>
          </p:nvPr>
        </p:nvSpPr>
        <p:spPr/>
        <p:txBody>
          <a:bodyPr/>
          <a:lstStyle/>
          <a:p>
            <a:r>
              <a:rPr lang="en-US" dirty="0"/>
              <a:t>Health Insurance (Rec. 13-16)</a:t>
            </a:r>
          </a:p>
        </p:txBody>
      </p:sp>
      <p:sp>
        <p:nvSpPr>
          <p:cNvPr id="3" name="Content Placeholder 2">
            <a:extLst>
              <a:ext uri="{FF2B5EF4-FFF2-40B4-BE49-F238E27FC236}">
                <a16:creationId xmlns:a16="http://schemas.microsoft.com/office/drawing/2014/main" id="{134CF0F0-481F-4920-B384-6C843F62F5D4}"/>
              </a:ext>
            </a:extLst>
          </p:cNvPr>
          <p:cNvSpPr>
            <a:spLocks noGrp="1"/>
          </p:cNvSpPr>
          <p:nvPr>
            <p:ph idx="1"/>
          </p:nvPr>
        </p:nvSpPr>
        <p:spPr/>
        <p:txBody>
          <a:bodyPr>
            <a:normAutofit/>
          </a:bodyPr>
          <a:lstStyle/>
          <a:p>
            <a:r>
              <a:rPr lang="en-US" dirty="0"/>
              <a:t>The value of health insurance should not depend on the disability or health status of individuals.</a:t>
            </a:r>
          </a:p>
          <a:p>
            <a:r>
              <a:rPr lang="en-US" dirty="0"/>
              <a:t>The value of health insurance should ideally depend on a person’s resources but the precise method to implement this should be the subject of further research. In the interim, the market value of health insurance (with values that do not depend on the health status of the recipient) should be capped at some share of total resources.</a:t>
            </a:r>
          </a:p>
          <a:p>
            <a:r>
              <a:rPr lang="en-US" dirty="0"/>
              <a:t>The value of health insurance should ideally not constitute a majority of resources for people near the poverty threshold.</a:t>
            </a:r>
          </a:p>
        </p:txBody>
      </p:sp>
      <p:sp>
        <p:nvSpPr>
          <p:cNvPr id="4" name="Slide Number Placeholder 3">
            <a:extLst>
              <a:ext uri="{FF2B5EF4-FFF2-40B4-BE49-F238E27FC236}">
                <a16:creationId xmlns:a16="http://schemas.microsoft.com/office/drawing/2014/main" id="{AD511606-16E6-413A-8AB0-ECC93F171892}"/>
              </a:ext>
            </a:extLst>
          </p:cNvPr>
          <p:cNvSpPr>
            <a:spLocks noGrp="1"/>
          </p:cNvSpPr>
          <p:nvPr>
            <p:ph type="sldNum" sz="quarter" idx="12"/>
          </p:nvPr>
        </p:nvSpPr>
        <p:spPr/>
        <p:txBody>
          <a:bodyPr/>
          <a:lstStyle/>
          <a:p>
            <a:fld id="{FC63ECC8-719A-498E-B101-491B6A35558E}" type="slidenum">
              <a:rPr lang="en-US" smtClean="0"/>
              <a:t>7</a:t>
            </a:fld>
            <a:endParaRPr lang="en-US"/>
          </a:p>
        </p:txBody>
      </p:sp>
    </p:spTree>
    <p:extLst>
      <p:ext uri="{BB962C8B-B14F-4D97-AF65-F5344CB8AC3E}">
        <p14:creationId xmlns:p14="http://schemas.microsoft.com/office/powerpoint/2010/main" val="404814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509AC-3ED2-4EE5-A624-B1DE275B6A58}"/>
              </a:ext>
            </a:extLst>
          </p:cNvPr>
          <p:cNvSpPr>
            <a:spLocks noGrp="1"/>
          </p:cNvSpPr>
          <p:nvPr>
            <p:ph type="title"/>
          </p:nvPr>
        </p:nvSpPr>
        <p:spPr/>
        <p:txBody>
          <a:bodyPr/>
          <a:lstStyle/>
          <a:p>
            <a:r>
              <a:rPr lang="en-US" dirty="0"/>
              <a:t>Health Insurance (cont.)</a:t>
            </a:r>
          </a:p>
        </p:txBody>
      </p:sp>
      <p:sp>
        <p:nvSpPr>
          <p:cNvPr id="3" name="Content Placeholder 2">
            <a:extLst>
              <a:ext uri="{FF2B5EF4-FFF2-40B4-BE49-F238E27FC236}">
                <a16:creationId xmlns:a16="http://schemas.microsoft.com/office/drawing/2014/main" id="{134CF0F0-481F-4920-B384-6C843F62F5D4}"/>
              </a:ext>
            </a:extLst>
          </p:cNvPr>
          <p:cNvSpPr>
            <a:spLocks noGrp="1"/>
          </p:cNvSpPr>
          <p:nvPr>
            <p:ph idx="1"/>
          </p:nvPr>
        </p:nvSpPr>
        <p:spPr/>
        <p:txBody>
          <a:bodyPr>
            <a:normAutofit/>
          </a:bodyPr>
          <a:lstStyle/>
          <a:p>
            <a:r>
              <a:rPr lang="en-US" dirty="0"/>
              <a:t>Two sets of income resource measures and two sets of consumption resource measures should be produced. For each type of resource measure, one set should not include a value of health insurance, and the other set should include some value of health insurance.</a:t>
            </a:r>
          </a:p>
          <a:p>
            <a:endParaRPr lang="en-US" dirty="0"/>
          </a:p>
          <a:p>
            <a:r>
              <a:rPr lang="en-US" i="1" dirty="0"/>
              <a:t>Current status: </a:t>
            </a:r>
            <a:r>
              <a:rPr lang="en-US" dirty="0"/>
              <a:t>Census currently asks about out-of-pocket medical expenditures in CPS ASEC and subtracts in SPM. We are currently exploring the feasibility of implementing a health-inclusive poverty measure.</a:t>
            </a:r>
          </a:p>
          <a:p>
            <a:endParaRPr lang="en-US" dirty="0"/>
          </a:p>
        </p:txBody>
      </p:sp>
      <p:sp>
        <p:nvSpPr>
          <p:cNvPr id="4" name="Slide Number Placeholder 3">
            <a:extLst>
              <a:ext uri="{FF2B5EF4-FFF2-40B4-BE49-F238E27FC236}">
                <a16:creationId xmlns:a16="http://schemas.microsoft.com/office/drawing/2014/main" id="{AD511606-16E6-413A-8AB0-ECC93F171892}"/>
              </a:ext>
            </a:extLst>
          </p:cNvPr>
          <p:cNvSpPr>
            <a:spLocks noGrp="1"/>
          </p:cNvSpPr>
          <p:nvPr>
            <p:ph type="sldNum" sz="quarter" idx="12"/>
          </p:nvPr>
        </p:nvSpPr>
        <p:spPr/>
        <p:txBody>
          <a:bodyPr/>
          <a:lstStyle/>
          <a:p>
            <a:fld id="{FC63ECC8-719A-498E-B101-491B6A35558E}" type="slidenum">
              <a:rPr lang="en-US" smtClean="0"/>
              <a:t>8</a:t>
            </a:fld>
            <a:endParaRPr lang="en-US"/>
          </a:p>
        </p:txBody>
      </p:sp>
    </p:spTree>
    <p:extLst>
      <p:ext uri="{BB962C8B-B14F-4D97-AF65-F5344CB8AC3E}">
        <p14:creationId xmlns:p14="http://schemas.microsoft.com/office/powerpoint/2010/main" val="951089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946CB-3C22-490E-915F-F75FC0E4FB45}"/>
              </a:ext>
            </a:extLst>
          </p:cNvPr>
          <p:cNvSpPr>
            <a:spLocks noGrp="1"/>
          </p:cNvSpPr>
          <p:nvPr>
            <p:ph type="title"/>
          </p:nvPr>
        </p:nvSpPr>
        <p:spPr/>
        <p:txBody>
          <a:bodyPr/>
          <a:lstStyle/>
          <a:p>
            <a:r>
              <a:rPr lang="en-US" dirty="0"/>
              <a:t>Education (Rec. 17-19)</a:t>
            </a:r>
          </a:p>
        </p:txBody>
      </p:sp>
      <p:sp>
        <p:nvSpPr>
          <p:cNvPr id="3" name="Content Placeholder 2">
            <a:extLst>
              <a:ext uri="{FF2B5EF4-FFF2-40B4-BE49-F238E27FC236}">
                <a16:creationId xmlns:a16="http://schemas.microsoft.com/office/drawing/2014/main" id="{74ADF3BA-8925-4143-914A-6CFBB2223658}"/>
              </a:ext>
            </a:extLst>
          </p:cNvPr>
          <p:cNvSpPr>
            <a:spLocks noGrp="1"/>
          </p:cNvSpPr>
          <p:nvPr>
            <p:ph idx="1"/>
          </p:nvPr>
        </p:nvSpPr>
        <p:spPr/>
        <p:txBody>
          <a:bodyPr>
            <a:normAutofit fontScale="92500" lnSpcReduction="20000"/>
          </a:bodyPr>
          <a:lstStyle/>
          <a:p>
            <a:r>
              <a:rPr lang="en-US" dirty="0"/>
              <a:t>The Working Group recommends that expenditures on education be excluded from the recommended extended income-based and consumption-based resource measures because education is generally considered an investment in human capital. </a:t>
            </a:r>
          </a:p>
          <a:p>
            <a:r>
              <a:rPr lang="en-US" dirty="0"/>
              <a:t>The Working Group recommends that, at this juncture, personal educational expenses not be subtracted from the extended income-based resource measure. However, the Working Group recommends a future advisory structure revisit the issue of deducting out-of-pocket education expenditures on tuition and other educational items if the data quality makes it feasible. </a:t>
            </a:r>
          </a:p>
          <a:p>
            <a:r>
              <a:rPr lang="en-US" dirty="0"/>
              <a:t>The Working Group recommends continued research and additional stakeholder and expert engagement on whether and how to treat education within resource measures.</a:t>
            </a:r>
          </a:p>
        </p:txBody>
      </p:sp>
      <p:sp>
        <p:nvSpPr>
          <p:cNvPr id="4" name="Slide Number Placeholder 3">
            <a:extLst>
              <a:ext uri="{FF2B5EF4-FFF2-40B4-BE49-F238E27FC236}">
                <a16:creationId xmlns:a16="http://schemas.microsoft.com/office/drawing/2014/main" id="{F696C48E-148A-44F5-983F-F2DEC68BAAD7}"/>
              </a:ext>
            </a:extLst>
          </p:cNvPr>
          <p:cNvSpPr>
            <a:spLocks noGrp="1"/>
          </p:cNvSpPr>
          <p:nvPr>
            <p:ph type="sldNum" sz="quarter" idx="12"/>
          </p:nvPr>
        </p:nvSpPr>
        <p:spPr/>
        <p:txBody>
          <a:bodyPr/>
          <a:lstStyle/>
          <a:p>
            <a:fld id="{FC63ECC8-719A-498E-B101-491B6A35558E}" type="slidenum">
              <a:rPr lang="en-US" smtClean="0"/>
              <a:t>9</a:t>
            </a:fld>
            <a:endParaRPr lang="en-US"/>
          </a:p>
        </p:txBody>
      </p:sp>
    </p:spTree>
    <p:extLst>
      <p:ext uri="{BB962C8B-B14F-4D97-AF65-F5344CB8AC3E}">
        <p14:creationId xmlns:p14="http://schemas.microsoft.com/office/powerpoint/2010/main" val="3270065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Standard Template Document Labeling Version 11-25-2019" id="{2B29FCDE-9991-402A-BF7C-68A845CABF27}" vid="{4C5D4FD4-241C-44A8-88F4-A8E870F593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FE28DCF60A55469A767A693C98DF30" ma:contentTypeVersion="11" ma:contentTypeDescription="Create a new document." ma:contentTypeScope="" ma:versionID="fd15eec54e9a16b88682b5772339e0fc">
  <xsd:schema xmlns:xsd="http://www.w3.org/2001/XMLSchema" xmlns:xs="http://www.w3.org/2001/XMLSchema" xmlns:p="http://schemas.microsoft.com/office/2006/metadata/properties" xmlns:ns3="caecc2cd-c125-47bb-b7d8-61f5602bf9df" xmlns:ns4="f42af4b1-c551-450a-9f89-76df0847d194" targetNamespace="http://schemas.microsoft.com/office/2006/metadata/properties" ma:root="true" ma:fieldsID="b9f4a88b264629eea6c93697b8a79db7" ns3:_="" ns4:_="">
    <xsd:import namespace="caecc2cd-c125-47bb-b7d8-61f5602bf9df"/>
    <xsd:import namespace="f42af4b1-c551-450a-9f89-76df0847d19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ecc2cd-c125-47bb-b7d8-61f5602bf9d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2af4b1-c551-450a-9f89-76df0847d19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9D7FDE-784D-4DEC-B49C-6F84CF51374D}">
  <ds:schemaRefs>
    <ds:schemaRef ds:uri="http://purl.org/dc/terms/"/>
    <ds:schemaRef ds:uri="http://schemas.microsoft.com/office/2006/documentManagement/types"/>
    <ds:schemaRef ds:uri="http://www.w3.org/XML/1998/namespace"/>
    <ds:schemaRef ds:uri="http://schemas.microsoft.com/office/infopath/2007/PartnerControls"/>
    <ds:schemaRef ds:uri="http://purl.org/dc/elements/1.1/"/>
    <ds:schemaRef ds:uri="f42af4b1-c551-450a-9f89-76df0847d194"/>
    <ds:schemaRef ds:uri="http://schemas.microsoft.com/office/2006/metadata/properties"/>
    <ds:schemaRef ds:uri="http://schemas.openxmlformats.org/package/2006/metadata/core-properties"/>
    <ds:schemaRef ds:uri="caecc2cd-c125-47bb-b7d8-61f5602bf9df"/>
    <ds:schemaRef ds:uri="http://purl.org/dc/dcmitype/"/>
  </ds:schemaRefs>
</ds:datastoreItem>
</file>

<file path=customXml/itemProps2.xml><?xml version="1.0" encoding="utf-8"?>
<ds:datastoreItem xmlns:ds="http://schemas.openxmlformats.org/officeDocument/2006/customXml" ds:itemID="{4D92B14D-EDFD-4FDD-92C0-0DF7EDA55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ecc2cd-c125-47bb-b7d8-61f5602bf9df"/>
    <ds:schemaRef ds:uri="f42af4b1-c551-450a-9f89-76df0847d1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ABB135-AD88-424B-A70F-93719B4573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 Standard Template Document Labeling Version 11-25-2019</Template>
  <TotalTime>909</TotalTime>
  <Words>1273</Words>
  <Application>Microsoft Office PowerPoint</Application>
  <PresentationFormat>Widescreen</PresentationFormat>
  <Paragraphs>102</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Discussion of Final Report of the ITWG on Evaluating Alternative Measures of Poverty—Income Measure  </vt:lpstr>
      <vt:lpstr>Income Measure—Major Components</vt:lpstr>
      <vt:lpstr>Recommendations </vt:lpstr>
      <vt:lpstr>Child Support (Rec. 8)</vt:lpstr>
      <vt:lpstr>Work and Childcare Expenditures (Rec. 9-10)</vt:lpstr>
      <vt:lpstr>Post-tax income (Rec. 11)</vt:lpstr>
      <vt:lpstr>Health Insurance (Rec. 13-16)</vt:lpstr>
      <vt:lpstr>Health Insurance (cont.)</vt:lpstr>
      <vt:lpstr>Education (Rec. 17-19)</vt:lpstr>
      <vt:lpstr>Service Flows from Housing and Vehicle (Rec. 20)</vt:lpstr>
      <vt:lpstr>Implementation Issues</vt:lpstr>
      <vt:lpstr>Choice of Survey (Rec. 21)</vt:lpstr>
      <vt:lpstr>Correcting for missing/misreported data (Rec. 22)</vt:lpstr>
      <vt:lpstr>Administrative Data Use Considerations</vt:lpstr>
      <vt:lpstr>National Experimental Well-being Statistics (NEWS)</vt:lpstr>
      <vt:lpstr>NEWS (cont.)</vt:lpstr>
      <vt:lpstr>Future directions (Rec 23 &amp; 24)</vt:lpstr>
      <vt:lpstr>Contact</vt:lpstr>
    </vt:vector>
  </TitlesOfParts>
  <Company>Bureau of the Census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of Final Report of the ITWG on Evaluating Alternative Measures of Poverty—Income Measure  Liana Fox, U.S. Census Bureau FCSM 2021 November 4, 2021</dc:title>
  <dc:creator>Liana Fox (CENSUS/SEHSD FED)</dc:creator>
  <cp:lastModifiedBy>Liana Fox (CENSUS/SEHSD FED)</cp:lastModifiedBy>
  <cp:revision>12</cp:revision>
  <dcterms:created xsi:type="dcterms:W3CDTF">2021-10-19T17:43:18Z</dcterms:created>
  <dcterms:modified xsi:type="dcterms:W3CDTF">2021-10-27T04:06:35Z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0x01010019FE28DCF60A55469A767A693C98DF30</vt:lpwstr>
  </property>
</Properties>
</file>