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8" r:id="rId4"/>
    <p:sldMasterId id="2147483670" r:id="rId5"/>
    <p:sldMasterId id="2147483699" r:id="rId6"/>
    <p:sldMasterId id="2147483709" r:id="rId7"/>
    <p:sldMasterId id="2147483711" r:id="rId8"/>
    <p:sldMasterId id="2147483714" r:id="rId9"/>
    <p:sldMasterId id="2147483717" r:id="rId10"/>
    <p:sldMasterId id="2147483719" r:id="rId11"/>
    <p:sldMasterId id="2147483727" r:id="rId12"/>
  </p:sldMasterIdLst>
  <p:notesMasterIdLst>
    <p:notesMasterId r:id="rId40"/>
  </p:notesMasterIdLst>
  <p:handoutMasterIdLst>
    <p:handoutMasterId r:id="rId41"/>
  </p:handoutMasterIdLst>
  <p:sldIdLst>
    <p:sldId id="945" r:id="rId13"/>
    <p:sldId id="946" r:id="rId14"/>
    <p:sldId id="923" r:id="rId15"/>
    <p:sldId id="949" r:id="rId16"/>
    <p:sldId id="927" r:id="rId17"/>
    <p:sldId id="473" r:id="rId18"/>
    <p:sldId id="938" r:id="rId19"/>
    <p:sldId id="937" r:id="rId20"/>
    <p:sldId id="518" r:id="rId21"/>
    <p:sldId id="947" r:id="rId22"/>
    <p:sldId id="469" r:id="rId23"/>
    <p:sldId id="460" r:id="rId24"/>
    <p:sldId id="463" r:id="rId25"/>
    <p:sldId id="921" r:id="rId26"/>
    <p:sldId id="943" r:id="rId27"/>
    <p:sldId id="942" r:id="rId28"/>
    <p:sldId id="461" r:id="rId29"/>
    <p:sldId id="940" r:id="rId30"/>
    <p:sldId id="462" r:id="rId31"/>
    <p:sldId id="939" r:id="rId32"/>
    <p:sldId id="935" r:id="rId33"/>
    <p:sldId id="934" r:id="rId34"/>
    <p:sldId id="313" r:id="rId35"/>
    <p:sldId id="944" r:id="rId36"/>
    <p:sldId id="276" r:id="rId37"/>
    <p:sldId id="302" r:id="rId38"/>
    <p:sldId id="933" r:id="rId3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ller, Christopher - BLS" initials="MC-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192168"/>
    <a:srgbClr val="000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69221" autoAdjust="0"/>
  </p:normalViewPr>
  <p:slideViewPr>
    <p:cSldViewPr snapToGrid="0" showGuides="1">
      <p:cViewPr varScale="1">
        <p:scale>
          <a:sx n="59" d="100"/>
          <a:sy n="59" d="100"/>
        </p:scale>
        <p:origin x="1512" y="62"/>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64" d="100"/>
          <a:sy n="64" d="100"/>
        </p:scale>
        <p:origin x="3158"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presProps" Target="presProp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tableStyles" Target="tableStyles.xml"/><Relationship Id="rId20" Type="http://schemas.openxmlformats.org/officeDocument/2006/relationships/slide" Target="slides/slide8.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84720D-6980-4EF1-8945-FEB7F98A781C}" type="doc">
      <dgm:prSet loTypeId="urn:microsoft.com/office/officeart/2005/8/layout/arrow2" loCatId="process" qsTypeId="urn:microsoft.com/office/officeart/2005/8/quickstyle/simple1" qsCatId="simple" csTypeId="urn:microsoft.com/office/officeart/2005/8/colors/accent1_2" csCatId="accent1" phldr="1"/>
      <dgm:spPr/>
    </dgm:pt>
    <dgm:pt modelId="{21434D83-7692-473C-888C-51522C6B5CAE}">
      <dgm:prSet phldrT="[Text]"/>
      <dgm:spPr/>
      <dgm:t>
        <a:bodyPr/>
        <a:lstStyle/>
        <a:p>
          <a:r>
            <a:rPr lang="en-US" dirty="0"/>
            <a:t>2013: Redesign Plan approved</a:t>
          </a:r>
        </a:p>
      </dgm:t>
    </dgm:pt>
    <dgm:pt modelId="{890BCAEA-9C65-4114-9D11-414AE1EC4822}" type="parTrans" cxnId="{4DC88E90-9569-41BA-AC62-886ED2BD4B4F}">
      <dgm:prSet/>
      <dgm:spPr/>
      <dgm:t>
        <a:bodyPr/>
        <a:lstStyle/>
        <a:p>
          <a:endParaRPr lang="en-US"/>
        </a:p>
      </dgm:t>
    </dgm:pt>
    <dgm:pt modelId="{D01C7F8E-9CBB-4CAF-AF48-FBF9EEA929A6}" type="sibTrans" cxnId="{4DC88E90-9569-41BA-AC62-886ED2BD4B4F}">
      <dgm:prSet/>
      <dgm:spPr/>
      <dgm:t>
        <a:bodyPr/>
        <a:lstStyle/>
        <a:p>
          <a:endParaRPr lang="en-US"/>
        </a:p>
      </dgm:t>
    </dgm:pt>
    <dgm:pt modelId="{DC2ACFCD-524B-4E69-8C5C-BBADCD70075A}">
      <dgm:prSet phldrT="[Text]"/>
      <dgm:spPr/>
      <dgm:t>
        <a:bodyPr/>
        <a:lstStyle/>
        <a:p>
          <a:r>
            <a:rPr lang="en-US" dirty="0"/>
            <a:t>2015: Proof of Concept Test complete</a:t>
          </a:r>
        </a:p>
      </dgm:t>
    </dgm:pt>
    <dgm:pt modelId="{BF24C5C9-768B-413B-B9F9-17B5D4538BC2}" type="parTrans" cxnId="{F42E6015-7989-444D-82DF-CCEDF860C915}">
      <dgm:prSet/>
      <dgm:spPr/>
      <dgm:t>
        <a:bodyPr/>
        <a:lstStyle/>
        <a:p>
          <a:endParaRPr lang="en-US"/>
        </a:p>
      </dgm:t>
    </dgm:pt>
    <dgm:pt modelId="{6A677BE5-A49B-4720-BE09-30762C3A334F}" type="sibTrans" cxnId="{F42E6015-7989-444D-82DF-CCEDF860C915}">
      <dgm:prSet/>
      <dgm:spPr/>
      <dgm:t>
        <a:bodyPr/>
        <a:lstStyle/>
        <a:p>
          <a:endParaRPr lang="en-US"/>
        </a:p>
      </dgm:t>
    </dgm:pt>
    <dgm:pt modelId="{CDB930F7-E307-4B1C-A052-D90EC012E4F3}">
      <dgm:prSet phldrT="[Text]"/>
      <dgm:spPr/>
      <dgm:t>
        <a:bodyPr/>
        <a:lstStyle/>
        <a:p>
          <a:r>
            <a:rPr lang="en-US" dirty="0"/>
            <a:t>2016: Incentives Test complete</a:t>
          </a:r>
        </a:p>
      </dgm:t>
    </dgm:pt>
    <dgm:pt modelId="{4DB5D4C9-20CA-4BA5-8622-4E3E8803F380}" type="parTrans" cxnId="{479CC5B3-E964-459A-B9F5-64C43BE8F811}">
      <dgm:prSet/>
      <dgm:spPr/>
      <dgm:t>
        <a:bodyPr/>
        <a:lstStyle/>
        <a:p>
          <a:endParaRPr lang="en-US"/>
        </a:p>
      </dgm:t>
    </dgm:pt>
    <dgm:pt modelId="{65BA57F6-B950-464E-8CD9-661FE644B2F8}" type="sibTrans" cxnId="{479CC5B3-E964-459A-B9F5-64C43BE8F811}">
      <dgm:prSet/>
      <dgm:spPr/>
      <dgm:t>
        <a:bodyPr/>
        <a:lstStyle/>
        <a:p>
          <a:endParaRPr lang="en-US"/>
        </a:p>
      </dgm:t>
    </dgm:pt>
    <dgm:pt modelId="{6F1F2D7F-A2AF-42B5-A681-22A2B24F2CE5}">
      <dgm:prSet phldrT="[Text]"/>
      <dgm:spPr/>
      <dgm:t>
        <a:bodyPr/>
        <a:lstStyle/>
        <a:p>
          <a:pPr algn="l"/>
          <a:r>
            <a:rPr lang="en-US" dirty="0"/>
            <a:t>2020: Large Scale Feasibility </a:t>
          </a:r>
          <a:r>
            <a:rPr lang="en-US" dirty="0">
              <a:solidFill>
                <a:schemeClr val="tx1"/>
              </a:solidFill>
            </a:rPr>
            <a:t>Online Diary </a:t>
          </a:r>
          <a:r>
            <a:rPr lang="en-US" dirty="0"/>
            <a:t>Test (LSF) complete</a:t>
          </a:r>
        </a:p>
      </dgm:t>
    </dgm:pt>
    <dgm:pt modelId="{8CE83934-E844-4E62-B152-7D1884847E85}" type="parTrans" cxnId="{5CFE78AF-3384-42C7-9245-4C473E0EBE55}">
      <dgm:prSet/>
      <dgm:spPr/>
      <dgm:t>
        <a:bodyPr/>
        <a:lstStyle/>
        <a:p>
          <a:endParaRPr lang="en-US"/>
        </a:p>
      </dgm:t>
    </dgm:pt>
    <dgm:pt modelId="{509C8D63-9345-4233-B64C-2E7FB35FF9AC}" type="sibTrans" cxnId="{5CFE78AF-3384-42C7-9245-4C473E0EBE55}">
      <dgm:prSet/>
      <dgm:spPr/>
      <dgm:t>
        <a:bodyPr/>
        <a:lstStyle/>
        <a:p>
          <a:endParaRPr lang="en-US"/>
        </a:p>
      </dgm:t>
    </dgm:pt>
    <dgm:pt modelId="{1739BC3F-F66F-432E-B20D-5055A259FB06}">
      <dgm:prSet phldrT="[Text]"/>
      <dgm:spPr/>
      <dgm:t>
        <a:bodyPr/>
        <a:lstStyle/>
        <a:p>
          <a:r>
            <a:rPr lang="en-US" dirty="0"/>
            <a:t>2022:</a:t>
          </a:r>
        </a:p>
        <a:p>
          <a:r>
            <a:rPr lang="en-US" dirty="0"/>
            <a:t>Online Diary Implementation</a:t>
          </a:r>
        </a:p>
      </dgm:t>
    </dgm:pt>
    <dgm:pt modelId="{480150D6-8608-422D-AD10-F7DCEF0FC212}" type="parTrans" cxnId="{09255E42-E4D0-4A84-90EE-E80921F067A1}">
      <dgm:prSet/>
      <dgm:spPr/>
      <dgm:t>
        <a:bodyPr/>
        <a:lstStyle/>
        <a:p>
          <a:endParaRPr lang="en-US"/>
        </a:p>
      </dgm:t>
    </dgm:pt>
    <dgm:pt modelId="{1B289351-CF57-47B7-9EB9-AE9DD9E72251}" type="sibTrans" cxnId="{09255E42-E4D0-4A84-90EE-E80921F067A1}">
      <dgm:prSet/>
      <dgm:spPr/>
      <dgm:t>
        <a:bodyPr/>
        <a:lstStyle/>
        <a:p>
          <a:endParaRPr lang="en-US"/>
        </a:p>
      </dgm:t>
    </dgm:pt>
    <dgm:pt modelId="{D3A0F013-4271-4335-9D2B-1B340969C42D}" type="pres">
      <dgm:prSet presAssocID="{1384720D-6980-4EF1-8945-FEB7F98A781C}" presName="arrowDiagram" presStyleCnt="0">
        <dgm:presLayoutVars>
          <dgm:chMax val="5"/>
          <dgm:dir/>
          <dgm:resizeHandles val="exact"/>
        </dgm:presLayoutVars>
      </dgm:prSet>
      <dgm:spPr/>
    </dgm:pt>
    <dgm:pt modelId="{A27D7901-6E02-447E-8EA0-F3B89E0146F8}" type="pres">
      <dgm:prSet presAssocID="{1384720D-6980-4EF1-8945-FEB7F98A781C}" presName="arrow" presStyleLbl="bgShp" presStyleIdx="0" presStyleCnt="1" custScaleX="118964" custLinFactNeighborX="-3773" custLinFactNeighborY="-1458"/>
      <dgm:spPr/>
    </dgm:pt>
    <dgm:pt modelId="{5C0EF37D-1811-448D-96AC-6224F72997C7}" type="pres">
      <dgm:prSet presAssocID="{1384720D-6980-4EF1-8945-FEB7F98A781C}" presName="arrowDiagram5" presStyleCnt="0"/>
      <dgm:spPr/>
    </dgm:pt>
    <dgm:pt modelId="{B4487B44-8481-43D4-9F5B-44820491B46E}" type="pres">
      <dgm:prSet presAssocID="{21434D83-7692-473C-888C-51522C6B5CAE}" presName="bullet5a" presStyleLbl="node1" presStyleIdx="0" presStyleCnt="5" custLinFactX="-100000" custLinFactY="-100000" custLinFactNeighborX="-112312" custLinFactNeighborY="-121605"/>
      <dgm:spPr/>
    </dgm:pt>
    <dgm:pt modelId="{A3933064-D4D6-4651-8055-F8043A4F488B}" type="pres">
      <dgm:prSet presAssocID="{21434D83-7692-473C-888C-51522C6B5CAE}" presName="textBox5a" presStyleLbl="revTx" presStyleIdx="0" presStyleCnt="5" custScaleX="134058" custScaleY="109694" custLinFactNeighborX="-46491" custLinFactNeighborY="-2171">
        <dgm:presLayoutVars>
          <dgm:bulletEnabled val="1"/>
        </dgm:presLayoutVars>
      </dgm:prSet>
      <dgm:spPr/>
    </dgm:pt>
    <dgm:pt modelId="{7F432D4A-AB6F-4C99-A6C0-3FA8C549F5DC}" type="pres">
      <dgm:prSet presAssocID="{DC2ACFCD-524B-4E69-8C5C-BBADCD70075A}" presName="bullet5b" presStyleLbl="node1" presStyleIdx="1" presStyleCnt="5" custLinFactNeighborX="-43270" custLinFactNeighborY="-84915"/>
      <dgm:spPr/>
    </dgm:pt>
    <dgm:pt modelId="{77578713-606F-4A9C-A250-3B641E2AECB1}" type="pres">
      <dgm:prSet presAssocID="{DC2ACFCD-524B-4E69-8C5C-BBADCD70075A}" presName="textBox5b" presStyleLbl="revTx" presStyleIdx="1" presStyleCnt="5" custScaleX="80695" custScaleY="63582" custLinFactNeighborX="-42434" custLinFactNeighborY="-9323">
        <dgm:presLayoutVars>
          <dgm:bulletEnabled val="1"/>
        </dgm:presLayoutVars>
      </dgm:prSet>
      <dgm:spPr/>
    </dgm:pt>
    <dgm:pt modelId="{34761680-37E5-4035-BB3E-A763D6CD78DA}" type="pres">
      <dgm:prSet presAssocID="{CDB930F7-E307-4B1C-A052-D90EC012E4F3}" presName="bullet5c" presStyleLbl="node1" presStyleIdx="2" presStyleCnt="5" custLinFactNeighborX="-35419" custLinFactNeighborY="-17481"/>
      <dgm:spPr/>
    </dgm:pt>
    <dgm:pt modelId="{B6A98C70-3241-44F9-B92C-36B23F664698}" type="pres">
      <dgm:prSet presAssocID="{CDB930F7-E307-4B1C-A052-D90EC012E4F3}" presName="textBox5c" presStyleLbl="revTx" presStyleIdx="2" presStyleCnt="5" custAng="0" custScaleX="86882" custScaleY="69186" custLinFactNeighborX="-42704" custLinFactNeighborY="275">
        <dgm:presLayoutVars>
          <dgm:bulletEnabled val="1"/>
        </dgm:presLayoutVars>
      </dgm:prSet>
      <dgm:spPr/>
    </dgm:pt>
    <dgm:pt modelId="{FE1AD776-EBE5-4D99-A8A8-241F29BA134C}" type="pres">
      <dgm:prSet presAssocID="{6F1F2D7F-A2AF-42B5-A681-22A2B24F2CE5}" presName="bullet5d" presStyleLbl="node1" presStyleIdx="3" presStyleCnt="5" custLinFactNeighborX="-53131" custLinFactNeighborY="11872"/>
      <dgm:spPr/>
    </dgm:pt>
    <dgm:pt modelId="{87FC6CB9-846D-4530-A1D2-E9E6ADA7BDEC}" type="pres">
      <dgm:prSet presAssocID="{6F1F2D7F-A2AF-42B5-A681-22A2B24F2CE5}" presName="textBox5d" presStyleLbl="revTx" presStyleIdx="3" presStyleCnt="5" custAng="0" custScaleX="95137" custScaleY="58815" custLinFactNeighborX="-54155" custLinFactNeighborY="-950">
        <dgm:presLayoutVars>
          <dgm:bulletEnabled val="1"/>
        </dgm:presLayoutVars>
      </dgm:prSet>
      <dgm:spPr/>
    </dgm:pt>
    <dgm:pt modelId="{DD56F30C-72D2-4F96-BE82-378562FD9BE0}" type="pres">
      <dgm:prSet presAssocID="{1739BC3F-F66F-432E-B20D-5055A259FB06}" presName="bullet5e" presStyleLbl="node1" presStyleIdx="4" presStyleCnt="5" custLinFactNeighborX="-50837" custLinFactNeighborY="14675"/>
      <dgm:spPr/>
    </dgm:pt>
    <dgm:pt modelId="{BD25E7CA-C1E2-4C98-8097-74BDD3550EFB}" type="pres">
      <dgm:prSet presAssocID="{1739BC3F-F66F-432E-B20D-5055A259FB06}" presName="textBox5e" presStyleLbl="revTx" presStyleIdx="4" presStyleCnt="5" custScaleX="110146" custScaleY="32265" custLinFactNeighborX="-57519" custLinFactNeighborY="-14384">
        <dgm:presLayoutVars>
          <dgm:bulletEnabled val="1"/>
        </dgm:presLayoutVars>
      </dgm:prSet>
      <dgm:spPr/>
    </dgm:pt>
  </dgm:ptLst>
  <dgm:cxnLst>
    <dgm:cxn modelId="{F42E6015-7989-444D-82DF-CCEDF860C915}" srcId="{1384720D-6980-4EF1-8945-FEB7F98A781C}" destId="{DC2ACFCD-524B-4E69-8C5C-BBADCD70075A}" srcOrd="1" destOrd="0" parTransId="{BF24C5C9-768B-413B-B9F9-17B5D4538BC2}" sibTransId="{6A677BE5-A49B-4720-BE09-30762C3A334F}"/>
    <dgm:cxn modelId="{AF872323-C40D-424F-A944-038A08EFD3A0}" type="presOf" srcId="{1739BC3F-F66F-432E-B20D-5055A259FB06}" destId="{BD25E7CA-C1E2-4C98-8097-74BDD3550EFB}" srcOrd="0" destOrd="0" presId="urn:microsoft.com/office/officeart/2005/8/layout/arrow2"/>
    <dgm:cxn modelId="{09255E42-E4D0-4A84-90EE-E80921F067A1}" srcId="{1384720D-6980-4EF1-8945-FEB7F98A781C}" destId="{1739BC3F-F66F-432E-B20D-5055A259FB06}" srcOrd="4" destOrd="0" parTransId="{480150D6-8608-422D-AD10-F7DCEF0FC212}" sibTransId="{1B289351-CF57-47B7-9EB9-AE9DD9E72251}"/>
    <dgm:cxn modelId="{09E48663-71DF-4DA6-941E-9208F0E7A987}" type="presOf" srcId="{1384720D-6980-4EF1-8945-FEB7F98A781C}" destId="{D3A0F013-4271-4335-9D2B-1B340969C42D}" srcOrd="0" destOrd="0" presId="urn:microsoft.com/office/officeart/2005/8/layout/arrow2"/>
    <dgm:cxn modelId="{41EE4070-F32D-46E1-BED1-52DF77D43345}" type="presOf" srcId="{DC2ACFCD-524B-4E69-8C5C-BBADCD70075A}" destId="{77578713-606F-4A9C-A250-3B641E2AECB1}" srcOrd="0" destOrd="0" presId="urn:microsoft.com/office/officeart/2005/8/layout/arrow2"/>
    <dgm:cxn modelId="{9D703974-F398-4188-8F49-328AED5BB533}" type="presOf" srcId="{21434D83-7692-473C-888C-51522C6B5CAE}" destId="{A3933064-D4D6-4651-8055-F8043A4F488B}" srcOrd="0" destOrd="0" presId="urn:microsoft.com/office/officeart/2005/8/layout/arrow2"/>
    <dgm:cxn modelId="{475E708F-1DAC-487D-9EBF-65EDFCAEDC61}" type="presOf" srcId="{6F1F2D7F-A2AF-42B5-A681-22A2B24F2CE5}" destId="{87FC6CB9-846D-4530-A1D2-E9E6ADA7BDEC}" srcOrd="0" destOrd="0" presId="urn:microsoft.com/office/officeart/2005/8/layout/arrow2"/>
    <dgm:cxn modelId="{4DC88E90-9569-41BA-AC62-886ED2BD4B4F}" srcId="{1384720D-6980-4EF1-8945-FEB7F98A781C}" destId="{21434D83-7692-473C-888C-51522C6B5CAE}" srcOrd="0" destOrd="0" parTransId="{890BCAEA-9C65-4114-9D11-414AE1EC4822}" sibTransId="{D01C7F8E-9CBB-4CAF-AF48-FBF9EEA929A6}"/>
    <dgm:cxn modelId="{0E43CBAD-21D8-4D92-A006-9BDAD183031B}" type="presOf" srcId="{CDB930F7-E307-4B1C-A052-D90EC012E4F3}" destId="{B6A98C70-3241-44F9-B92C-36B23F664698}" srcOrd="0" destOrd="0" presId="urn:microsoft.com/office/officeart/2005/8/layout/arrow2"/>
    <dgm:cxn modelId="{5CFE78AF-3384-42C7-9245-4C473E0EBE55}" srcId="{1384720D-6980-4EF1-8945-FEB7F98A781C}" destId="{6F1F2D7F-A2AF-42B5-A681-22A2B24F2CE5}" srcOrd="3" destOrd="0" parTransId="{8CE83934-E844-4E62-B152-7D1884847E85}" sibTransId="{509C8D63-9345-4233-B64C-2E7FB35FF9AC}"/>
    <dgm:cxn modelId="{479CC5B3-E964-459A-B9F5-64C43BE8F811}" srcId="{1384720D-6980-4EF1-8945-FEB7F98A781C}" destId="{CDB930F7-E307-4B1C-A052-D90EC012E4F3}" srcOrd="2" destOrd="0" parTransId="{4DB5D4C9-20CA-4BA5-8622-4E3E8803F380}" sibTransId="{65BA57F6-B950-464E-8CD9-661FE644B2F8}"/>
    <dgm:cxn modelId="{35E78814-436F-4AA0-9B1A-EBE4596849F3}" type="presParOf" srcId="{D3A0F013-4271-4335-9D2B-1B340969C42D}" destId="{A27D7901-6E02-447E-8EA0-F3B89E0146F8}" srcOrd="0" destOrd="0" presId="urn:microsoft.com/office/officeart/2005/8/layout/arrow2"/>
    <dgm:cxn modelId="{D9398F9E-023D-4319-AFCE-EEB7BF11B0EC}" type="presParOf" srcId="{D3A0F013-4271-4335-9D2B-1B340969C42D}" destId="{5C0EF37D-1811-448D-96AC-6224F72997C7}" srcOrd="1" destOrd="0" presId="urn:microsoft.com/office/officeart/2005/8/layout/arrow2"/>
    <dgm:cxn modelId="{832857A2-0FD4-493C-A9E2-21C7D565AB5F}" type="presParOf" srcId="{5C0EF37D-1811-448D-96AC-6224F72997C7}" destId="{B4487B44-8481-43D4-9F5B-44820491B46E}" srcOrd="0" destOrd="0" presId="urn:microsoft.com/office/officeart/2005/8/layout/arrow2"/>
    <dgm:cxn modelId="{556361A2-C776-4FE8-A028-8FB01C11C69E}" type="presParOf" srcId="{5C0EF37D-1811-448D-96AC-6224F72997C7}" destId="{A3933064-D4D6-4651-8055-F8043A4F488B}" srcOrd="1" destOrd="0" presId="urn:microsoft.com/office/officeart/2005/8/layout/arrow2"/>
    <dgm:cxn modelId="{F2726BDF-3CF3-49CB-814D-9A5E105F9BCD}" type="presParOf" srcId="{5C0EF37D-1811-448D-96AC-6224F72997C7}" destId="{7F432D4A-AB6F-4C99-A6C0-3FA8C549F5DC}" srcOrd="2" destOrd="0" presId="urn:microsoft.com/office/officeart/2005/8/layout/arrow2"/>
    <dgm:cxn modelId="{B14B8A82-77E0-4FE6-B2FC-703632C9F9CB}" type="presParOf" srcId="{5C0EF37D-1811-448D-96AC-6224F72997C7}" destId="{77578713-606F-4A9C-A250-3B641E2AECB1}" srcOrd="3" destOrd="0" presId="urn:microsoft.com/office/officeart/2005/8/layout/arrow2"/>
    <dgm:cxn modelId="{9F15DC3F-FB3E-4C55-909D-A04E9B84745B}" type="presParOf" srcId="{5C0EF37D-1811-448D-96AC-6224F72997C7}" destId="{34761680-37E5-4035-BB3E-A763D6CD78DA}" srcOrd="4" destOrd="0" presId="urn:microsoft.com/office/officeart/2005/8/layout/arrow2"/>
    <dgm:cxn modelId="{4557B959-B7B1-494D-9573-94007923A0DD}" type="presParOf" srcId="{5C0EF37D-1811-448D-96AC-6224F72997C7}" destId="{B6A98C70-3241-44F9-B92C-36B23F664698}" srcOrd="5" destOrd="0" presId="urn:microsoft.com/office/officeart/2005/8/layout/arrow2"/>
    <dgm:cxn modelId="{0525F9F2-4440-47F6-8979-E99EE468EEDA}" type="presParOf" srcId="{5C0EF37D-1811-448D-96AC-6224F72997C7}" destId="{FE1AD776-EBE5-4D99-A8A8-241F29BA134C}" srcOrd="6" destOrd="0" presId="urn:microsoft.com/office/officeart/2005/8/layout/arrow2"/>
    <dgm:cxn modelId="{3A052CD5-47AA-4A9F-BB1E-AB431EDDD77B}" type="presParOf" srcId="{5C0EF37D-1811-448D-96AC-6224F72997C7}" destId="{87FC6CB9-846D-4530-A1D2-E9E6ADA7BDEC}" srcOrd="7" destOrd="0" presId="urn:microsoft.com/office/officeart/2005/8/layout/arrow2"/>
    <dgm:cxn modelId="{9CFE9C23-A4AD-46CA-AD92-CE59376A9D39}" type="presParOf" srcId="{5C0EF37D-1811-448D-96AC-6224F72997C7}" destId="{DD56F30C-72D2-4F96-BE82-378562FD9BE0}" srcOrd="8" destOrd="0" presId="urn:microsoft.com/office/officeart/2005/8/layout/arrow2"/>
    <dgm:cxn modelId="{7B44115C-658A-4B7C-950D-BB6BBDF7F77E}" type="presParOf" srcId="{5C0EF37D-1811-448D-96AC-6224F72997C7}" destId="{BD25E7CA-C1E2-4C98-8097-74BDD3550EFB}"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D7901-6E02-447E-8EA0-F3B89E0146F8}">
      <dsp:nvSpPr>
        <dsp:cNvPr id="0" name=""/>
        <dsp:cNvSpPr/>
      </dsp:nvSpPr>
      <dsp:spPr>
        <a:xfrm>
          <a:off x="333976" y="-32789"/>
          <a:ext cx="10820598" cy="568480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487B44-8481-43D4-9F5B-44820491B46E}">
      <dsp:nvSpPr>
        <dsp:cNvPr id="0" name=""/>
        <dsp:cNvSpPr/>
      </dsp:nvSpPr>
      <dsp:spPr>
        <a:xfrm>
          <a:off x="1991377" y="3730833"/>
          <a:ext cx="209200" cy="2092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933064-D4D6-4651-8055-F8043A4F488B}">
      <dsp:nvSpPr>
        <dsp:cNvPr id="0" name=""/>
        <dsp:cNvSpPr/>
      </dsp:nvSpPr>
      <dsp:spPr>
        <a:xfrm>
          <a:off x="1783273" y="4204080"/>
          <a:ext cx="1597348" cy="148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1" tIns="0" rIns="0" bIns="0" numCol="1" spcCol="1270" anchor="t" anchorCtr="0">
          <a:noAutofit/>
        </a:bodyPr>
        <a:lstStyle/>
        <a:p>
          <a:pPr marL="0" lvl="0" indent="0" algn="l" defTabSz="844550">
            <a:lnSpc>
              <a:spcPct val="90000"/>
            </a:lnSpc>
            <a:spcBef>
              <a:spcPct val="0"/>
            </a:spcBef>
            <a:spcAft>
              <a:spcPct val="35000"/>
            </a:spcAft>
            <a:buNone/>
          </a:pPr>
          <a:r>
            <a:rPr lang="en-US" sz="1900" kern="1200" dirty="0"/>
            <a:t>2013: Redesign Plan approved</a:t>
          </a:r>
        </a:p>
      </dsp:txBody>
      <dsp:txXfrm>
        <a:off x="1783273" y="4204080"/>
        <a:ext cx="1597348" cy="1484142"/>
      </dsp:txXfrm>
    </dsp:sp>
    <dsp:sp modelId="{7F432D4A-AB6F-4C99-A6C0-3FA8C549F5DC}">
      <dsp:nvSpPr>
        <dsp:cNvPr id="0" name=""/>
        <dsp:cNvSpPr/>
      </dsp:nvSpPr>
      <dsp:spPr>
        <a:xfrm>
          <a:off x="3426264" y="2828311"/>
          <a:ext cx="327444" cy="3274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578713-606F-4A9C-A250-3B641E2AECB1}">
      <dsp:nvSpPr>
        <dsp:cNvPr id="0" name=""/>
        <dsp:cNvSpPr/>
      </dsp:nvSpPr>
      <dsp:spPr>
        <a:xfrm>
          <a:off x="3236709" y="3481741"/>
          <a:ext cx="1218401" cy="151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506" tIns="0" rIns="0" bIns="0" numCol="1" spcCol="1270" anchor="t" anchorCtr="0">
          <a:noAutofit/>
        </a:bodyPr>
        <a:lstStyle/>
        <a:p>
          <a:pPr marL="0" lvl="0" indent="0" algn="l" defTabSz="844550">
            <a:lnSpc>
              <a:spcPct val="90000"/>
            </a:lnSpc>
            <a:spcBef>
              <a:spcPct val="0"/>
            </a:spcBef>
            <a:spcAft>
              <a:spcPct val="35000"/>
            </a:spcAft>
            <a:buNone/>
          </a:pPr>
          <a:r>
            <a:rPr lang="en-US" sz="1900" kern="1200" dirty="0"/>
            <a:t>2015: Proof of Concept Test complete</a:t>
          </a:r>
        </a:p>
      </dsp:txBody>
      <dsp:txXfrm>
        <a:off x="3236709" y="3481741"/>
        <a:ext cx="1218401" cy="1514481"/>
      </dsp:txXfrm>
    </dsp:sp>
    <dsp:sp modelId="{34761680-37E5-4035-BB3E-A763D6CD78DA}">
      <dsp:nvSpPr>
        <dsp:cNvPr id="0" name=""/>
        <dsp:cNvSpPr/>
      </dsp:nvSpPr>
      <dsp:spPr>
        <a:xfrm>
          <a:off x="4868623" y="2162538"/>
          <a:ext cx="436593" cy="43659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A98C70-3241-44F9-B92C-36B23F664698}">
      <dsp:nvSpPr>
        <dsp:cNvPr id="0" name=""/>
        <dsp:cNvSpPr/>
      </dsp:nvSpPr>
      <dsp:spPr>
        <a:xfrm>
          <a:off x="4607042" y="2958174"/>
          <a:ext cx="1525186" cy="2210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1342" tIns="0" rIns="0" bIns="0" numCol="1" spcCol="1270" anchor="t" anchorCtr="0">
          <a:noAutofit/>
        </a:bodyPr>
        <a:lstStyle/>
        <a:p>
          <a:pPr marL="0" lvl="0" indent="0" algn="l" defTabSz="844550">
            <a:lnSpc>
              <a:spcPct val="90000"/>
            </a:lnSpc>
            <a:spcBef>
              <a:spcPct val="0"/>
            </a:spcBef>
            <a:spcAft>
              <a:spcPct val="35000"/>
            </a:spcAft>
            <a:buNone/>
          </a:pPr>
          <a:r>
            <a:rPr lang="en-US" sz="1900" kern="1200" dirty="0"/>
            <a:t>2016: Incentives Test complete</a:t>
          </a:r>
        </a:p>
      </dsp:txBody>
      <dsp:txXfrm>
        <a:off x="4607042" y="2958174"/>
        <a:ext cx="1525186" cy="2210396"/>
      </dsp:txXfrm>
    </dsp:sp>
    <dsp:sp modelId="{FE1AD776-EBE5-4D99-A8A8-241F29BA134C}">
      <dsp:nvSpPr>
        <dsp:cNvPr id="0" name=""/>
        <dsp:cNvSpPr/>
      </dsp:nvSpPr>
      <dsp:spPr>
        <a:xfrm>
          <a:off x="6415435" y="1628180"/>
          <a:ext cx="563932" cy="56393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FC6CB9-846D-4530-A1D2-E9E6ADA7BDEC}">
      <dsp:nvSpPr>
        <dsp:cNvPr id="0" name=""/>
        <dsp:cNvSpPr/>
      </dsp:nvSpPr>
      <dsp:spPr>
        <a:xfrm>
          <a:off x="6056103" y="2591344"/>
          <a:ext cx="1730673" cy="2240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816" tIns="0" rIns="0" bIns="0" numCol="1" spcCol="1270" anchor="t" anchorCtr="0">
          <a:noAutofit/>
        </a:bodyPr>
        <a:lstStyle/>
        <a:p>
          <a:pPr marL="0" lvl="0" indent="0" algn="l" defTabSz="844550">
            <a:lnSpc>
              <a:spcPct val="90000"/>
            </a:lnSpc>
            <a:spcBef>
              <a:spcPct val="0"/>
            </a:spcBef>
            <a:spcAft>
              <a:spcPct val="35000"/>
            </a:spcAft>
            <a:buNone/>
          </a:pPr>
          <a:r>
            <a:rPr lang="en-US" sz="1900" kern="1200" dirty="0"/>
            <a:t>2020: Large Scale Feasibility </a:t>
          </a:r>
          <a:r>
            <a:rPr lang="en-US" sz="1900" kern="1200" dirty="0">
              <a:solidFill>
                <a:schemeClr val="tx1"/>
              </a:solidFill>
            </a:rPr>
            <a:t>Online Diary </a:t>
          </a:r>
          <a:r>
            <a:rPr lang="en-US" sz="1900" kern="1200" dirty="0"/>
            <a:t>Test (LSF) complete</a:t>
          </a:r>
        </a:p>
      </dsp:txBody>
      <dsp:txXfrm>
        <a:off x="6056103" y="2591344"/>
        <a:ext cx="1730673" cy="2240157"/>
      </dsp:txXfrm>
    </dsp:sp>
    <dsp:sp modelId="{DD56F30C-72D2-4F96-BE82-378562FD9BE0}">
      <dsp:nvSpPr>
        <dsp:cNvPr id="0" name=""/>
        <dsp:cNvSpPr/>
      </dsp:nvSpPr>
      <dsp:spPr>
        <a:xfrm>
          <a:off x="8091589" y="1214168"/>
          <a:ext cx="718559" cy="71855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25E7CA-C1E2-4C98-8097-74BDD3550EFB}">
      <dsp:nvSpPr>
        <dsp:cNvPr id="0" name=""/>
        <dsp:cNvSpPr/>
      </dsp:nvSpPr>
      <dsp:spPr>
        <a:xfrm>
          <a:off x="7677528" y="2283192"/>
          <a:ext cx="2003708" cy="1349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0750" tIns="0" rIns="0" bIns="0" numCol="1" spcCol="1270" anchor="t" anchorCtr="0">
          <a:noAutofit/>
        </a:bodyPr>
        <a:lstStyle/>
        <a:p>
          <a:pPr marL="0" lvl="0" indent="0" algn="l" defTabSz="844550">
            <a:lnSpc>
              <a:spcPct val="90000"/>
            </a:lnSpc>
            <a:spcBef>
              <a:spcPct val="0"/>
            </a:spcBef>
            <a:spcAft>
              <a:spcPct val="35000"/>
            </a:spcAft>
            <a:buNone/>
          </a:pPr>
          <a:r>
            <a:rPr lang="en-US" sz="1900" kern="1200" dirty="0"/>
            <a:t>2022:</a:t>
          </a:r>
        </a:p>
        <a:p>
          <a:pPr marL="0" lvl="0" indent="0" algn="l" defTabSz="844550">
            <a:lnSpc>
              <a:spcPct val="90000"/>
            </a:lnSpc>
            <a:spcBef>
              <a:spcPct val="0"/>
            </a:spcBef>
            <a:spcAft>
              <a:spcPct val="35000"/>
            </a:spcAft>
            <a:buNone/>
          </a:pPr>
          <a:r>
            <a:rPr lang="en-US" sz="1900" kern="1200" dirty="0"/>
            <a:t>Online Diary Implementation</a:t>
          </a:r>
        </a:p>
      </dsp:txBody>
      <dsp:txXfrm>
        <a:off x="7677528" y="2283192"/>
        <a:ext cx="2003708" cy="1349973"/>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353D39A-FB07-40D8-B455-E5E7D563DE76}" type="datetimeFigureOut">
              <a:rPr lang="en-US" smtClean="0"/>
              <a:t>10/30/2021</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4A58EA67-873D-465F-B78C-7C9FBF3A957E}" type="slidenum">
              <a:rPr lang="en-US" smtClean="0"/>
              <a:t>‹#›</a:t>
            </a:fld>
            <a:endParaRPr lang="en-US" dirty="0"/>
          </a:p>
        </p:txBody>
      </p:sp>
    </p:spTree>
    <p:extLst>
      <p:ext uri="{BB962C8B-B14F-4D97-AF65-F5344CB8AC3E}">
        <p14:creationId xmlns:p14="http://schemas.microsoft.com/office/powerpoint/2010/main" val="3610004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A6DFD64C-C62D-4114-B900-E80AD947A42A}" type="datetimeFigureOut">
              <a:rPr lang="en-US" smtClean="0"/>
              <a:t>10/30/2021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9C2A1F67-6641-45FC-AB01-630029B1AF8C}" type="slidenum">
              <a:rPr lang="en-US" smtClean="0"/>
              <a:t>‹#›</a:t>
            </a:fld>
            <a:endParaRPr lang="en-US" dirty="0"/>
          </a:p>
        </p:txBody>
      </p:sp>
    </p:spTree>
    <p:extLst>
      <p:ext uri="{BB962C8B-B14F-4D97-AF65-F5344CB8AC3E}">
        <p14:creationId xmlns:p14="http://schemas.microsoft.com/office/powerpoint/2010/main" val="2304869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A1F67-6641-45FC-AB01-630029B1AF8C}" type="slidenum">
              <a:rPr lang="en-US" smtClean="0"/>
              <a:t>1</a:t>
            </a:fld>
            <a:endParaRPr lang="en-US" dirty="0"/>
          </a:p>
        </p:txBody>
      </p:sp>
    </p:spTree>
    <p:extLst>
      <p:ext uri="{BB962C8B-B14F-4D97-AF65-F5344CB8AC3E}">
        <p14:creationId xmlns:p14="http://schemas.microsoft.com/office/powerpoint/2010/main" val="2088526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2A1F67-6641-45FC-AB01-630029B1AF8C}" type="slidenum">
              <a:rPr lang="en-US" smtClean="0"/>
              <a:t>11</a:t>
            </a:fld>
            <a:endParaRPr lang="en-US" dirty="0"/>
          </a:p>
        </p:txBody>
      </p:sp>
    </p:spTree>
    <p:extLst>
      <p:ext uri="{BB962C8B-B14F-4D97-AF65-F5344CB8AC3E}">
        <p14:creationId xmlns:p14="http://schemas.microsoft.com/office/powerpoint/2010/main" val="4287260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4530" y="4473892"/>
            <a:ext cx="5608320" cy="3660458"/>
          </a:xfrm>
        </p:spPr>
        <p:txBody>
          <a:bodyPr/>
          <a:lstStyle/>
          <a:p>
            <a:pPr marL="0" marR="0">
              <a:lnSpc>
                <a:spcPct val="107000"/>
              </a:lnSpc>
              <a:spcBef>
                <a:spcPts val="0"/>
              </a:spcBef>
              <a:spcAft>
                <a:spcPts val="0"/>
              </a:spcAft>
            </a:pPr>
            <a:r>
              <a:rPr lang="en-US" sz="1800" dirty="0"/>
              <a:t>Income Recommendations # 20: Service Flows and Other Asset Flows</a:t>
            </a:r>
            <a:br>
              <a:rPr lang="en-US" b="0" i="0" u="none" strike="noStrike" baseline="0" dirty="0">
                <a:latin typeface="Calibri" panose="020F0502020204030204" pitchFamily="34" charset="0"/>
              </a:rPr>
            </a:br>
            <a:r>
              <a:rPr lang="en-US" i="1" dirty="0">
                <a:solidFill>
                  <a:srgbClr val="0070C1"/>
                </a:solidFill>
                <a:effectLst/>
                <a:latin typeface="Calibri-Italic"/>
                <a:ea typeface="Calibri" panose="020F0502020204030204" pitchFamily="34" charset="0"/>
                <a:cs typeface="Calibri-Italic"/>
              </a:rPr>
              <a:t>20. The Working Group recommends that further research be undertaken to evaluate alternative methods to estimate the net value of service flows from owner-occupied shelter and the net value of the service flows from owned vehicles to be included in the income resource measures, including the possibility of imputing such values using statistical methods and data from the CE Survey. Such research should consider the availability of data from the CPS ASEC and ACS.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p>
          <a:p>
            <a:pPr algn="l"/>
            <a:r>
              <a:rPr lang="en-US" b="0" i="0" u="none" strike="noStrike" baseline="0" dirty="0">
                <a:latin typeface="Calibri" panose="020F0502020204030204" pitchFamily="34" charset="0"/>
              </a:rPr>
              <a:t>The conceptual framework, underlying the idea that the income or service flows from owner-occupied housing (including second homes) and vehicles be included, is that if two households have identical incomes but one owns a home or vehicle and the other does not, the household with the home or vehicle is often better off than the household without.</a:t>
            </a:r>
          </a:p>
          <a:p>
            <a:pPr algn="l"/>
            <a:r>
              <a:rPr lang="en-US" b="0" i="0" u="none" strike="noStrike" baseline="0" dirty="0">
                <a:latin typeface="Calibri" panose="020F0502020204030204" pitchFamily="34" charset="0"/>
              </a:rPr>
              <a:t>From owner-occupied housing and vehicles. PLUS value for the net service flows from household durables and including the value of unpaid domestic services (i.e. home production for the consumption of one’s sharing unit) are included in the conceptual definition of income.</a:t>
            </a:r>
            <a:endParaRPr lang="en-US" dirty="0">
              <a:solidFill>
                <a:srgbClr val="333333"/>
              </a:solidFill>
            </a:endParaRPr>
          </a:p>
          <a:p>
            <a:endParaRPr lang="en-US" sz="1000" dirty="0"/>
          </a:p>
        </p:txBody>
      </p:sp>
      <p:sp>
        <p:nvSpPr>
          <p:cNvPr id="4" name="Slide Number Placeholder 3"/>
          <p:cNvSpPr>
            <a:spLocks noGrp="1"/>
          </p:cNvSpPr>
          <p:nvPr>
            <p:ph type="sldNum" sz="quarter" idx="5"/>
          </p:nvPr>
        </p:nvSpPr>
        <p:spPr/>
        <p:txBody>
          <a:bodyPr/>
          <a:lstStyle/>
          <a:p>
            <a:fld id="{9C2A1F67-6641-45FC-AB01-630029B1AF8C}" type="slidenum">
              <a:rPr lang="en-US" smtClean="0"/>
              <a:t>13</a:t>
            </a:fld>
            <a:endParaRPr lang="en-US" dirty="0"/>
          </a:p>
        </p:txBody>
      </p:sp>
    </p:spTree>
    <p:extLst>
      <p:ext uri="{BB962C8B-B14F-4D97-AF65-F5344CB8AC3E}">
        <p14:creationId xmlns:p14="http://schemas.microsoft.com/office/powerpoint/2010/main" val="1400959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rPr>
              <a:t>Prior to questions below, there are targeted questions asking about men’s suits/uniforms and clothing services. Hence “all other”. </a:t>
            </a:r>
            <a:endParaRPr lang="en-US" sz="1400" dirty="0">
              <a:effectLst/>
              <a:latin typeface="Calibri" panose="020F0502020204030204" pitchFamily="34" charset="0"/>
              <a:ea typeface="Calibri" panose="020F0502020204030204" pitchFamily="34" charset="0"/>
            </a:endParaRPr>
          </a:p>
          <a:p>
            <a:pPr marL="0" marR="0">
              <a:spcBef>
                <a:spcPts val="0"/>
              </a:spcBef>
              <a:spcAft>
                <a:spcPts val="0"/>
              </a:spcAft>
            </a:pPr>
            <a:endParaRPr lang="en-US" sz="1400" dirty="0">
              <a:latin typeface="Calibri" panose="020F0502020204030204" pitchFamily="34" charset="0"/>
              <a:ea typeface="Calibri" panose="020F0502020204030204" pitchFamily="34" charset="0"/>
            </a:endParaRPr>
          </a:p>
          <a:p>
            <a:pPr marL="0" marR="0">
              <a:spcBef>
                <a:spcPts val="0"/>
              </a:spcBef>
              <a:spcAft>
                <a:spcPts val="0"/>
              </a:spcAft>
            </a:pPr>
            <a:r>
              <a:rPr lang="en-US" sz="1400" dirty="0">
                <a:effectLst/>
                <a:latin typeface="Calibri" panose="020F0502020204030204" pitchFamily="34" charset="0"/>
                <a:ea typeface="Calibri" panose="020F0502020204030204" pitchFamily="34" charset="0"/>
              </a:rPr>
              <a:t>Now I am going to ask about clothing, footwear, and accessory expenses for your household. </a:t>
            </a:r>
          </a:p>
          <a:p>
            <a:pPr marL="0" marR="0">
              <a:spcBef>
                <a:spcPts val="0"/>
              </a:spcBef>
              <a:spcAft>
                <a:spcPts val="0"/>
              </a:spcAft>
            </a:pPr>
            <a:r>
              <a:rPr lang="en-US" sz="1400" dirty="0">
                <a:effectLst/>
                <a:latin typeface="Calibri" panose="020F0502020204030204" pitchFamily="34" charset="0"/>
                <a:ea typeface="Calibri" panose="020F0502020204030204" pitchFamily="34" charset="0"/>
              </a:rPr>
              <a:t>Since the first of (reference month), how much (have/has) (you/your household) spent on ALL OTHER clothing, footwear, and accessories for (yourself/the following people in your household)? (Names of person 18</a:t>
            </a:r>
          </a:p>
          <a:p>
            <a:pPr marL="0" marR="0">
              <a:spcBef>
                <a:spcPts val="0"/>
              </a:spcBef>
              <a:spcAft>
                <a:spcPts val="0"/>
              </a:spcAft>
            </a:pPr>
            <a:r>
              <a:rPr lang="en-US" sz="1400" dirty="0">
                <a:effectLst/>
                <a:latin typeface="Calibri" panose="020F0502020204030204" pitchFamily="34" charset="0"/>
                <a:ea typeface="Calibri" panose="020F0502020204030204" pitchFamily="34" charset="0"/>
              </a:rPr>
              <a:t>Since the first of (reference month), how much (have/has) (you/your household) spent on ALL OTHER clothing, footwear, and accessories for (Childs name/the following people in your household)? (Names of person 0-17) </a:t>
            </a:r>
          </a:p>
          <a:p>
            <a:pPr marL="0" marR="0">
              <a:spcBef>
                <a:spcPts val="0"/>
              </a:spcBef>
              <a:spcAft>
                <a:spcPts val="0"/>
              </a:spcAft>
            </a:pPr>
            <a:r>
              <a:rPr lang="en-US" sz="1400" dirty="0">
                <a:effectLst/>
                <a:latin typeface="Calibri" panose="020F0502020204030204" pitchFamily="34" charset="0"/>
                <a:ea typeface="Calibri" panose="020F0502020204030204" pitchFamily="34" charset="0"/>
              </a:rPr>
              <a:t>Since the first of (reference month), how much (have/has) (you/your household) spent on ALL OTHER clothing, footwear, and accessories for those outside of your household</a:t>
            </a:r>
          </a:p>
          <a:p>
            <a:endParaRPr lang="en-US" dirty="0"/>
          </a:p>
        </p:txBody>
      </p:sp>
      <p:sp>
        <p:nvSpPr>
          <p:cNvPr id="4" name="Slide Number Placeholder 3"/>
          <p:cNvSpPr>
            <a:spLocks noGrp="1"/>
          </p:cNvSpPr>
          <p:nvPr>
            <p:ph type="sldNum" sz="quarter" idx="5"/>
          </p:nvPr>
        </p:nvSpPr>
        <p:spPr/>
        <p:txBody>
          <a:bodyPr/>
          <a:lstStyle/>
          <a:p>
            <a:fld id="{9C2A1F67-6641-45FC-AB01-630029B1AF8C}" type="slidenum">
              <a:rPr lang="en-US" smtClean="0"/>
              <a:t>16</a:t>
            </a:fld>
            <a:endParaRPr lang="en-US" dirty="0"/>
          </a:p>
        </p:txBody>
      </p:sp>
    </p:spTree>
    <p:extLst>
      <p:ext uri="{BB962C8B-B14F-4D97-AF65-F5344CB8AC3E}">
        <p14:creationId xmlns:p14="http://schemas.microsoft.com/office/powerpoint/2010/main" val="2524793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2A1F67-6641-45FC-AB01-630029B1AF8C}" type="slidenum">
              <a:rPr lang="en-US" smtClean="0"/>
              <a:t>20</a:t>
            </a:fld>
            <a:endParaRPr lang="en-US" dirty="0"/>
          </a:p>
        </p:txBody>
      </p:sp>
    </p:spTree>
    <p:extLst>
      <p:ext uri="{BB962C8B-B14F-4D97-AF65-F5344CB8AC3E}">
        <p14:creationId xmlns:p14="http://schemas.microsoft.com/office/powerpoint/2010/main" val="163178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2A1F67-6641-45FC-AB01-630029B1AF8C}" type="slidenum">
              <a:rPr lang="en-US" smtClean="0"/>
              <a:t>22</a:t>
            </a:fld>
            <a:endParaRPr lang="en-US" dirty="0"/>
          </a:p>
        </p:txBody>
      </p:sp>
    </p:spTree>
    <p:extLst>
      <p:ext uri="{BB962C8B-B14F-4D97-AF65-F5344CB8AC3E}">
        <p14:creationId xmlns:p14="http://schemas.microsoft.com/office/powerpoint/2010/main" val="3312008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baseline="0" dirty="0"/>
              <a:t>Here is the design that we currently use for the CE surveys to create our annual expenditure estimates. Like I said - those of you that are new and are planning to stick around for the microdata user’s workshop, there will be  a lot more detail on the CE surveys and design over the next 3 days. </a:t>
            </a:r>
          </a:p>
          <a:p>
            <a:endParaRPr lang="en-US" sz="1000" dirty="0"/>
          </a:p>
          <a:p>
            <a:r>
              <a:rPr lang="en-US" sz="1000" dirty="0"/>
              <a:t>The</a:t>
            </a:r>
            <a:r>
              <a:rPr lang="en-US" sz="1000" baseline="0" dirty="0"/>
              <a:t> current </a:t>
            </a:r>
            <a:r>
              <a:rPr lang="en-US" sz="1000" dirty="0"/>
              <a:t>survey consists of 2 separate surveys with independent samples: the interview survey and the diary survey. The</a:t>
            </a:r>
            <a:r>
              <a:rPr lang="en-US" sz="1000" baseline="0" dirty="0"/>
              <a:t> Interview survey is collected over 4 waves via a personal visit from a Census interviewer and covers a 3 month recall. It’s designed to capture large or recurring expenses that a respondent can reasonably remember over a 3 month period. </a:t>
            </a:r>
          </a:p>
          <a:p>
            <a:r>
              <a:rPr lang="en-US" sz="1000" baseline="0" dirty="0"/>
              <a:t>The diary survey, in contrast, is designed to capture smaller, more frequently purchased items. The current design is to collect this with two one-week paper diaries. Although, you’ll note the </a:t>
            </a:r>
            <a:r>
              <a:rPr lang="en-US" sz="1000" baseline="0" dirty="0" err="1"/>
              <a:t>asterix</a:t>
            </a:r>
            <a:r>
              <a:rPr lang="en-US" sz="1000" baseline="0" dirty="0"/>
              <a:t>…we are currently using online diaries that were developed for our most recent field test as a contingency due to the pandemic, though the online diary has not been </a:t>
            </a:r>
            <a:r>
              <a:rPr lang="en-US" sz="1000" i="1" baseline="0" dirty="0"/>
              <a:t>officially </a:t>
            </a:r>
            <a:r>
              <a:rPr lang="en-US" sz="1000" baseline="0" dirty="0"/>
              <a:t>implemented. But I’ll discuss that a little later. </a:t>
            </a:r>
          </a:p>
          <a:p>
            <a:endParaRPr lang="en-US" sz="1000" dirty="0"/>
          </a:p>
          <a:p>
            <a:r>
              <a:rPr lang="en-US" sz="1000" dirty="0"/>
              <a:t>Data from the two surveys are combined to produce CE estimates. </a:t>
            </a:r>
          </a:p>
        </p:txBody>
      </p:sp>
      <p:sp>
        <p:nvSpPr>
          <p:cNvPr id="4" name="Slide Number Placeholder 3"/>
          <p:cNvSpPr>
            <a:spLocks noGrp="1"/>
          </p:cNvSpPr>
          <p:nvPr>
            <p:ph type="sldNum" sz="quarter" idx="10"/>
          </p:nvPr>
        </p:nvSpPr>
        <p:spPr/>
        <p:txBody>
          <a:bodyPr/>
          <a:lstStyle/>
          <a:p>
            <a:pPr>
              <a:defRPr/>
            </a:pPr>
            <a:fld id="{50C6223D-39D7-40D9-A3CF-CA4FE755EF6F}" type="slidenum">
              <a:rPr lang="en-US" smtClean="0"/>
              <a:pPr>
                <a:defRPr/>
              </a:pPr>
              <a:t>23</a:t>
            </a:fld>
            <a:endParaRPr lang="en-US" dirty="0"/>
          </a:p>
        </p:txBody>
      </p:sp>
    </p:spTree>
    <p:extLst>
      <p:ext uri="{BB962C8B-B14F-4D97-AF65-F5344CB8AC3E}">
        <p14:creationId xmlns:p14="http://schemas.microsoft.com/office/powerpoint/2010/main" val="4077253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CE launched the Gemini redesign project several years ago with an aim to improve </a:t>
            </a:r>
            <a:r>
              <a:rPr lang="en-US" dirty="0"/>
              <a:t>data quality in the Consumer Expenditure Surveys…. particularly</a:t>
            </a:r>
            <a:r>
              <a:rPr lang="en-US" baseline="0" dirty="0"/>
              <a:t> by r</a:t>
            </a:r>
            <a:r>
              <a:rPr lang="en-US" dirty="0"/>
              <a:t>educing measurement 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the redesign</a:t>
            </a:r>
            <a:r>
              <a:rPr lang="en-US" baseline="0" dirty="0"/>
              <a:t> plan was approved in 2013, we’ve been working towards testing different elements of the design to assess what works and what hasn’t worked. </a:t>
            </a:r>
            <a:endParaRPr lang="en-US" dirty="0"/>
          </a:p>
          <a:p>
            <a:r>
              <a:rPr lang="en-US" baseline="0" dirty="0"/>
              <a:t>This is the timeline of where we’ve been and where we are. </a:t>
            </a:r>
          </a:p>
          <a:p>
            <a:r>
              <a:rPr lang="en-US" baseline="0" dirty="0"/>
              <a:t>As I mentioned our redesign plan was approved in 2013, which we went on to test in 2015. Following that we conducted an incentives test, which was one of the components of the redesign.</a:t>
            </a:r>
          </a:p>
          <a:p>
            <a:endParaRPr lang="en-US" baseline="0" dirty="0"/>
          </a:p>
          <a:p>
            <a:r>
              <a:rPr lang="en-US" baseline="0" dirty="0"/>
              <a:t>You’ll notice a small break in the timeline…I didn’t know how best to portray that back in early 2018, we slightly shifted from the original redesign plan due to cost constraints and moved into a phased implementation of several of the redesign plans main elements, which I’ll discuss in the next slides</a:t>
            </a:r>
          </a:p>
          <a:p>
            <a:endParaRPr lang="en-US" baseline="0" dirty="0"/>
          </a:p>
          <a:p>
            <a:r>
              <a:rPr lang="en-US" baseline="0" dirty="0"/>
              <a:t>But – continuing on with the timeline</a:t>
            </a:r>
          </a:p>
          <a:p>
            <a:r>
              <a:rPr lang="en-US" baseline="0" dirty="0"/>
              <a:t>We just finished up a large scale feasibility test of the online diary </a:t>
            </a:r>
          </a:p>
          <a:p>
            <a:r>
              <a:rPr lang="en-US" baseline="0" dirty="0"/>
              <a:t>We are starting the implementation phase of our redesign. </a:t>
            </a:r>
          </a:p>
        </p:txBody>
      </p:sp>
      <p:sp>
        <p:nvSpPr>
          <p:cNvPr id="4" name="Slide Number Placeholder 3"/>
          <p:cNvSpPr>
            <a:spLocks noGrp="1"/>
          </p:cNvSpPr>
          <p:nvPr>
            <p:ph type="sldNum" sz="quarter" idx="10"/>
          </p:nvPr>
        </p:nvSpPr>
        <p:spPr/>
        <p:txBody>
          <a:bodyPr/>
          <a:lstStyle/>
          <a:p>
            <a:fld id="{8045AC28-0907-4CE6-8C9F-D117A7CA3FCD}" type="slidenum">
              <a:rPr lang="en-US" smtClean="0"/>
              <a:t>25</a:t>
            </a:fld>
            <a:endParaRPr lang="en-US" dirty="0"/>
          </a:p>
        </p:txBody>
      </p:sp>
    </p:spTree>
    <p:extLst>
      <p:ext uri="{BB962C8B-B14F-4D97-AF65-F5344CB8AC3E}">
        <p14:creationId xmlns:p14="http://schemas.microsoft.com/office/powerpoint/2010/main" val="1315401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2A1F67-6641-45FC-AB01-630029B1AF8C}" type="slidenum">
              <a:rPr lang="en-US" smtClean="0"/>
              <a:t>26</a:t>
            </a:fld>
            <a:endParaRPr lang="en-US" dirty="0"/>
          </a:p>
        </p:txBody>
      </p:sp>
    </p:spTree>
    <p:extLst>
      <p:ext uri="{BB962C8B-B14F-4D97-AF65-F5344CB8AC3E}">
        <p14:creationId xmlns:p14="http://schemas.microsoft.com/office/powerpoint/2010/main" val="3547171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DCE69-FCA8-4CFE-A382-36144CE14BB0}" type="slidenum">
              <a:rPr lang="en-US">
                <a:solidFill>
                  <a:prstClr val="black"/>
                </a:solidFill>
              </a:rPr>
              <a:pPr/>
              <a:t>27</a:t>
            </a:fld>
            <a:endParaRPr lang="en-US" dirty="0">
              <a:solidFill>
                <a:prstClr val="black"/>
              </a:solidFill>
            </a:endParaRPr>
          </a:p>
        </p:txBody>
      </p:sp>
      <p:sp>
        <p:nvSpPr>
          <p:cNvPr id="80898" name="Rectangle 2"/>
          <p:cNvSpPr>
            <a:spLocks noGrp="1" noRot="1" noChangeAspect="1" noChangeArrowheads="1" noTextEdit="1"/>
          </p:cNvSpPr>
          <p:nvPr>
            <p:ph type="sldImg"/>
          </p:nvPr>
        </p:nvSpPr>
        <p:spPr>
          <a:xfrm>
            <a:off x="717550" y="1162050"/>
            <a:ext cx="5575300" cy="3136900"/>
          </a:xfrm>
          <a:ln/>
        </p:spPr>
      </p:sp>
      <p:sp>
        <p:nvSpPr>
          <p:cNvPr id="808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7341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rPr>
              <a:t>Only comments regarding recommendations as only one response based on Report, but another based on ITWG discussions before report completed.</a:t>
            </a:r>
          </a:p>
          <a:p>
            <a:pPr marL="0" marR="0">
              <a:spcBef>
                <a:spcPts val="0"/>
              </a:spcBef>
              <a:spcAft>
                <a:spcPts val="0"/>
              </a:spcAft>
            </a:pPr>
            <a:r>
              <a:rPr lang="en-US" sz="1800" dirty="0">
                <a:effectLst/>
                <a:latin typeface="Calibri" panose="020F0502020204030204" pitchFamily="34" charset="0"/>
                <a:ea typeface="Times New Roman" panose="02020603050405020304" pitchFamily="18" charset="0"/>
              </a:rPr>
              <a:t>Comments regarding CE regular work on data quality, research within DPINR, and BLS initiative to produce a consumption measure of economic well-being</a:t>
            </a:r>
            <a:br>
              <a:rPr lang="en-US" sz="1800" dirty="0">
                <a:effectLst/>
                <a:latin typeface="Calibri" panose="020F0502020204030204" pitchFamily="34" charset="0"/>
                <a:ea typeface="Times New Roman" panose="02020603050405020304" pitchFamily="18" charset="0"/>
              </a:rPr>
            </a:br>
            <a:br>
              <a:rPr lang="en-US" sz="1800" dirty="0">
                <a:effectLst/>
                <a:latin typeface="Calibri" panose="020F0502020204030204" pitchFamily="34" charset="0"/>
                <a:ea typeface="Times New Roman" panose="02020603050405020304" pitchFamily="18" charset="0"/>
              </a:rPr>
            </a:br>
            <a:r>
              <a:rPr lang="en-US" sz="1800" dirty="0">
                <a:effectLst/>
                <a:latin typeface="Calibri" panose="020F0502020204030204" pitchFamily="34" charset="0"/>
                <a:ea typeface="Times New Roman" panose="02020603050405020304" pitchFamily="18" charset="0"/>
              </a:rPr>
              <a:t>However ongoing BLS research/change in data collection regarding data quality, and BLS initiative to produce a consumption measure of economic well-being . </a:t>
            </a:r>
            <a:endParaRPr lang="en-US" dirty="0"/>
          </a:p>
        </p:txBody>
      </p:sp>
      <p:sp>
        <p:nvSpPr>
          <p:cNvPr id="4" name="Slide Number Placeholder 3"/>
          <p:cNvSpPr>
            <a:spLocks noGrp="1"/>
          </p:cNvSpPr>
          <p:nvPr>
            <p:ph type="sldNum" sz="quarter" idx="5"/>
          </p:nvPr>
        </p:nvSpPr>
        <p:spPr/>
        <p:txBody>
          <a:bodyPr/>
          <a:lstStyle/>
          <a:p>
            <a:fld id="{9C2A1F67-6641-45FC-AB01-630029B1AF8C}" type="slidenum">
              <a:rPr lang="en-US" smtClean="0"/>
              <a:t>2</a:t>
            </a:fld>
            <a:endParaRPr lang="en-US" dirty="0"/>
          </a:p>
        </p:txBody>
      </p:sp>
    </p:spTree>
    <p:extLst>
      <p:ext uri="{BB962C8B-B14F-4D97-AF65-F5344CB8AC3E}">
        <p14:creationId xmlns:p14="http://schemas.microsoft.com/office/powerpoint/2010/main" val="2762805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400" b="0" i="0" u="none" strike="noStrike" baseline="0" dirty="0">
                <a:latin typeface="Calibri" panose="020F0502020204030204" pitchFamily="34" charset="0"/>
              </a:rPr>
              <a:t>A family could achieve this consumption through using income, savings, accruing debt, or other means. (UNECE 2017)</a:t>
            </a:r>
            <a:endParaRPr lang="en-US" sz="1400" dirty="0">
              <a:solidFill>
                <a:srgbClr val="333333"/>
              </a:solidFill>
            </a:endParaRPr>
          </a:p>
          <a:p>
            <a:pPr algn="l"/>
            <a:r>
              <a:rPr lang="en-US" sz="1400" dirty="0">
                <a:solidFill>
                  <a:srgbClr val="333333"/>
                </a:solidFill>
              </a:rPr>
              <a:t>Consumption reflects use of resources</a:t>
            </a:r>
          </a:p>
          <a:p>
            <a:pPr lvl="1"/>
            <a:r>
              <a:rPr lang="en-US" b="0" i="0" u="none" strike="noStrike" baseline="0" dirty="0">
                <a:solidFill>
                  <a:srgbClr val="333333"/>
                </a:solidFill>
                <a:latin typeface="Calibri" panose="020F0502020204030204" pitchFamily="34" charset="0"/>
              </a:rPr>
              <a:t>Income</a:t>
            </a:r>
            <a:endParaRPr lang="en-US" dirty="0">
              <a:solidFill>
                <a:srgbClr val="333333"/>
              </a:solidFill>
            </a:endParaRPr>
          </a:p>
          <a:p>
            <a:pPr lvl="1"/>
            <a:r>
              <a:rPr lang="en-US" dirty="0">
                <a:solidFill>
                  <a:srgbClr val="333333"/>
                </a:solidFill>
              </a:rPr>
              <a:t>Access to debt</a:t>
            </a:r>
          </a:p>
          <a:p>
            <a:pPr lvl="1"/>
            <a:r>
              <a:rPr lang="en-US" dirty="0">
                <a:solidFill>
                  <a:srgbClr val="333333"/>
                </a:solidFill>
              </a:rPr>
              <a:t>Financial assets</a:t>
            </a:r>
          </a:p>
          <a:p>
            <a:pPr lvl="1"/>
            <a:r>
              <a:rPr lang="en-US" b="0" i="0" u="none" strike="noStrike" baseline="0" dirty="0">
                <a:solidFill>
                  <a:srgbClr val="333333"/>
                </a:solidFill>
                <a:latin typeface="Calibri" panose="020F0502020204030204" pitchFamily="34" charset="0"/>
              </a:rPr>
              <a:t>Non-fina</a:t>
            </a:r>
            <a:r>
              <a:rPr lang="en-US" dirty="0">
                <a:solidFill>
                  <a:srgbClr val="333333"/>
                </a:solidFill>
              </a:rPr>
              <a:t>ncial assets</a:t>
            </a:r>
          </a:p>
          <a:p>
            <a:pPr lvl="1"/>
            <a:r>
              <a:rPr lang="en-US" b="0" i="0" u="none" strike="noStrike" baseline="0" dirty="0">
                <a:solidFill>
                  <a:srgbClr val="333333"/>
                </a:solidFill>
                <a:latin typeface="Calibri" panose="020F0502020204030204" pitchFamily="34" charset="0"/>
              </a:rPr>
              <a:t>Time</a:t>
            </a:r>
            <a:endParaRPr lang="en-US" sz="1050" b="0" i="0" u="none" strike="noStrike" baseline="0" dirty="0">
              <a:solidFill>
                <a:srgbClr val="333333"/>
              </a:solidFill>
              <a:latin typeface="Calibri" panose="020F0502020204030204" pitchFamily="34" charset="0"/>
            </a:endParaRPr>
          </a:p>
          <a:p>
            <a:pPr algn="l"/>
            <a:r>
              <a:rPr lang="en-US" sz="1400" b="0" i="0" u="none" strike="noStrike" baseline="0" dirty="0">
                <a:latin typeface="Calibri" panose="020F0502020204030204" pitchFamily="34" charset="0"/>
              </a:rPr>
              <a:t>Families may more accurately report expenditures than income, and conceptually consumption may better reflect their material circumstances because it could reflect the actual consumption a family achieved, rather than what income is available to them to purchase those goods and services.</a:t>
            </a:r>
            <a:br>
              <a:rPr lang="en-US" sz="1400" b="0" i="0" u="none" strike="noStrike" baseline="0" dirty="0">
                <a:latin typeface="Calibri" panose="020F0502020204030204" pitchFamily="34" charset="0"/>
              </a:rPr>
            </a:br>
            <a:endParaRPr lang="en-US" sz="1400" b="0" i="0" u="none" strike="noStrike" baseline="0" dirty="0">
              <a:latin typeface="Calibri" panose="020F0502020204030204" pitchFamily="34" charset="0"/>
            </a:endParaRPr>
          </a:p>
          <a:p>
            <a:pPr algn="l"/>
            <a:r>
              <a:rPr lang="en-US" sz="1400" b="0" i="0" u="none" strike="noStrike" baseline="0" dirty="0">
                <a:latin typeface="Calibri" panose="020F0502020204030204" pitchFamily="34" charset="0"/>
              </a:rPr>
              <a:t>For </a:t>
            </a:r>
            <a:r>
              <a:rPr lang="en-US" sz="1400" dirty="0"/>
              <a:t>r</a:t>
            </a:r>
            <a:r>
              <a:rPr lang="en-US" sz="1400" b="0" i="0" u="none" strike="noStrike" baseline="0" dirty="0">
                <a:latin typeface="Calibri" panose="020F0502020204030204" pitchFamily="34" charset="0"/>
              </a:rPr>
              <a:t>esearch using expenditures and or/or consumption to measure material well-being, e.g.,</a:t>
            </a:r>
          </a:p>
          <a:p>
            <a:pPr lvl="1"/>
            <a:r>
              <a:rPr lang="en-US" dirty="0"/>
              <a:t>Earlier: </a:t>
            </a:r>
            <a:r>
              <a:rPr lang="en-US" b="0" i="0" u="none" strike="noStrike" baseline="0" dirty="0">
                <a:latin typeface="Calibri" panose="020F0502020204030204" pitchFamily="34" charset="0"/>
              </a:rPr>
              <a:t>Cutler and Katz (1991), Garner (1993), Poterba (1991), </a:t>
            </a:r>
            <a:r>
              <a:rPr lang="en-US" b="0" i="0" u="none" strike="noStrike" baseline="0" dirty="0" err="1">
                <a:latin typeface="Calibri" panose="020F0502020204030204" pitchFamily="34" charset="0"/>
              </a:rPr>
              <a:t>Slesnick</a:t>
            </a:r>
            <a:r>
              <a:rPr lang="en-US" b="0" i="0" u="none" strike="noStrike" baseline="0" dirty="0">
                <a:latin typeface="Calibri" panose="020F0502020204030204" pitchFamily="34" charset="0"/>
              </a:rPr>
              <a:t> (1993, 2001). </a:t>
            </a:r>
            <a:r>
              <a:rPr lang="en-US" dirty="0"/>
              <a:t>More recent:</a:t>
            </a:r>
            <a:r>
              <a:rPr lang="en-US" b="0" i="0" u="none" strike="noStrike" baseline="0" dirty="0">
                <a:latin typeface="Calibri" panose="020F0502020204030204" pitchFamily="34" charset="0"/>
              </a:rPr>
              <a:t> Johnson et al. (2005), Meyer and Sullivan (2012), Fisher et al. (2015), and Meyer and Sullivan (2018)</a:t>
            </a:r>
            <a:endParaRPr lang="en-US" sz="1050" dirty="0"/>
          </a:p>
          <a:p>
            <a:endParaRPr lang="en-US" dirty="0"/>
          </a:p>
        </p:txBody>
      </p:sp>
      <p:sp>
        <p:nvSpPr>
          <p:cNvPr id="4" name="Slide Number Placeholder 3"/>
          <p:cNvSpPr>
            <a:spLocks noGrp="1"/>
          </p:cNvSpPr>
          <p:nvPr>
            <p:ph type="sldNum" sz="quarter" idx="5"/>
          </p:nvPr>
        </p:nvSpPr>
        <p:spPr/>
        <p:txBody>
          <a:bodyPr/>
          <a:lstStyle/>
          <a:p>
            <a:fld id="{9C2A1F67-6641-45FC-AB01-630029B1AF8C}" type="slidenum">
              <a:rPr lang="en-US" smtClean="0"/>
              <a:t>3</a:t>
            </a:fld>
            <a:endParaRPr lang="en-US" dirty="0"/>
          </a:p>
        </p:txBody>
      </p:sp>
    </p:spTree>
    <p:extLst>
      <p:ext uri="{BB962C8B-B14F-4D97-AF65-F5344CB8AC3E}">
        <p14:creationId xmlns:p14="http://schemas.microsoft.com/office/powerpoint/2010/main" val="749001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7550" y="4473892"/>
            <a:ext cx="5608320" cy="4822508"/>
          </a:xfrm>
        </p:spPr>
        <p:txBody>
          <a:bodyPr/>
          <a:lstStyle/>
          <a:p>
            <a:pPr algn="l"/>
            <a:r>
              <a:rPr lang="en-US" b="0" i="0" dirty="0">
                <a:solidFill>
                  <a:srgbClr val="4F4F4F"/>
                </a:solidFill>
                <a:effectLst/>
                <a:latin typeface="DM Sans"/>
              </a:rPr>
              <a:t>Youth years: the individual’s level of income is lower than consumption needs, which are financed through loans or transfers from family, generating a phase of dis-saving. </a:t>
            </a:r>
          </a:p>
          <a:p>
            <a:pPr algn="l"/>
            <a:r>
              <a:rPr lang="en-US" b="0" i="0" dirty="0">
                <a:solidFill>
                  <a:srgbClr val="4F4F4F"/>
                </a:solidFill>
                <a:effectLst/>
                <a:latin typeface="DM Sans"/>
              </a:rPr>
              <a:t>In the second stage, that of working life, the individual’s income allows them not only to meet their consumption needs, but also to generate a surplus in the form of savings. </a:t>
            </a:r>
          </a:p>
          <a:p>
            <a:pPr algn="l"/>
            <a:r>
              <a:rPr lang="en-US" b="0" i="0" dirty="0">
                <a:solidFill>
                  <a:srgbClr val="4F4F4F"/>
                </a:solidFill>
                <a:effectLst/>
                <a:latin typeface="DM Sans"/>
              </a:rPr>
              <a:t>Finally, in the third stage, the retirement stage, there is again a process of dis-saving, in which the individual uses the savings that were generated throughout their working life (once the compensation for the initial stage of dis-saving has been discounted) to meet their consumption needs.</a:t>
            </a:r>
          </a:p>
          <a:p>
            <a:pPr>
              <a:spcBef>
                <a:spcPct val="0"/>
              </a:spcBef>
            </a:pPr>
            <a:r>
              <a:rPr lang="en-US" sz="1200" dirty="0"/>
              <a:t>Challenge to the life-cycle model has been directed at its basic underlying assumption, that people make rational,  consistent, intertemporal plans, that they act as if they are maximizing a utility function defined over the periods of life, according to “the received theory  of consumer choice over time à la Fisher” (Modigliani 1975, p. 5). .. Economists behavioral assumptions about consumer choice have long been challenged by psychologists and others but, until recently, these critiques have not had much effect on mainstream economic analysis. </a:t>
            </a:r>
          </a:p>
          <a:p>
            <a:pPr algn="l"/>
            <a:endParaRPr lang="en-US" dirty="0"/>
          </a:p>
          <a:p>
            <a:pPr algn="l"/>
            <a:endParaRPr lang="en-US" dirty="0"/>
          </a:p>
          <a:p>
            <a:pPr algn="l"/>
            <a:r>
              <a:rPr lang="en-US" dirty="0"/>
              <a:t>Deaton, Angus, “Franco Modigliani and the life-cycle theory of consumption *“, </a:t>
            </a:r>
            <a:r>
              <a:rPr lang="en-US" i="1" dirty="0"/>
              <a:t>BNL Quarterly Review</a:t>
            </a:r>
            <a:r>
              <a:rPr lang="en-US" dirty="0"/>
              <a:t>, vol. LVIII, </a:t>
            </a:r>
            <a:r>
              <a:rPr lang="en-US" dirty="0" err="1"/>
              <a:t>nos</a:t>
            </a:r>
            <a:r>
              <a:rPr lang="en-US" dirty="0"/>
              <a:t> 233-234, June-September 2005, pp. 91-107. ‘</a:t>
            </a:r>
          </a:p>
          <a:p>
            <a:r>
              <a:rPr lang="en-US" dirty="0"/>
              <a:t>BNL =</a:t>
            </a:r>
            <a:r>
              <a:rPr lang="en-US" b="0" i="0" dirty="0">
                <a:solidFill>
                  <a:srgbClr val="008241"/>
                </a:solidFill>
                <a:effectLst/>
                <a:latin typeface="Verdana" panose="020B0604030504040204" pitchFamily="34" charset="0"/>
              </a:rPr>
              <a:t>Banca Nazionale del </a:t>
            </a:r>
            <a:r>
              <a:rPr lang="en-US" b="0" i="0" dirty="0" err="1">
                <a:solidFill>
                  <a:srgbClr val="008241"/>
                </a:solidFill>
                <a:effectLst/>
                <a:latin typeface="Verdana" panose="020B0604030504040204" pitchFamily="34" charset="0"/>
              </a:rPr>
              <a:t>Lavoro</a:t>
            </a:r>
            <a:endParaRPr lang="en-US" b="0" i="0" dirty="0">
              <a:solidFill>
                <a:srgbClr val="008241"/>
              </a:solidFill>
              <a:effectLst/>
              <a:latin typeface="Verdana" panose="020B0604030504040204" pitchFamily="34" charset="0"/>
            </a:endParaRPr>
          </a:p>
          <a:p>
            <a:pPr algn="l"/>
            <a:br>
              <a:rPr lang="en-US" dirty="0"/>
            </a:br>
            <a:r>
              <a:rPr lang="en-US" b="0" i="0" dirty="0">
                <a:solidFill>
                  <a:srgbClr val="4F4F4F"/>
                </a:solidFill>
                <a:effectLst/>
                <a:latin typeface="DM Sans"/>
              </a:rPr>
              <a:t>1. Franco Modigliani, an Italian-American economist, received the Nobel Prize in Economics for his studies on microeconomics, especially for his life-cycle hypothesis—which originated in Keynes’s work—and for his analysis of how financial markets operate. More specifically, the life-cycle hypothesis suggests that individuals plan their consumption and savings behavior over the course of their lives.</a:t>
            </a:r>
          </a:p>
          <a:p>
            <a:pPr algn="l"/>
            <a:r>
              <a:rPr lang="en-US" b="0" i="0" dirty="0">
                <a:solidFill>
                  <a:srgbClr val="4F4F4F"/>
                </a:solidFill>
                <a:effectLst/>
                <a:latin typeface="DM Sans"/>
              </a:rPr>
              <a:t>2. Modigliani’s study concludes that, during their economically active period, individuals save and accumulate capital that they use during their retirement. The first stage is the pre-work life stage; the second is the working life stage itself; and the third is the retirement stage once the cycle of productive activity has come to an end.</a:t>
            </a:r>
          </a:p>
        </p:txBody>
      </p:sp>
      <p:sp>
        <p:nvSpPr>
          <p:cNvPr id="4" name="Slide Number Placeholder 3"/>
          <p:cNvSpPr>
            <a:spLocks noGrp="1"/>
          </p:cNvSpPr>
          <p:nvPr>
            <p:ph type="sldNum" sz="quarter" idx="5"/>
          </p:nvPr>
        </p:nvSpPr>
        <p:spPr/>
        <p:txBody>
          <a:bodyPr/>
          <a:lstStyle/>
          <a:p>
            <a:fld id="{9C2A1F67-6641-45FC-AB01-630029B1AF8C}" type="slidenum">
              <a:rPr lang="en-US" smtClean="0"/>
              <a:t>4</a:t>
            </a:fld>
            <a:endParaRPr lang="en-US" dirty="0"/>
          </a:p>
        </p:txBody>
      </p:sp>
    </p:spTree>
    <p:extLst>
      <p:ext uri="{BB962C8B-B14F-4D97-AF65-F5344CB8AC3E}">
        <p14:creationId xmlns:p14="http://schemas.microsoft.com/office/powerpoint/2010/main" val="108706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Calibri" panose="020F0502020204030204" pitchFamily="34" charset="0"/>
              </a:rPr>
              <a:t>Researchers begin by summing most categories of expenditures, such as food eaten at home, food eaten away from home, rent, utilities, transportation, clothing and other goods and services. Expenditures that are made through SNAP food assistance program would also be included. Some other social transfers </a:t>
            </a:r>
            <a:r>
              <a:rPr lang="en-US" sz="1200" b="0" i="0" u="none" strike="noStrike" baseline="0" dirty="0" err="1">
                <a:latin typeface="Calibri" panose="020F0502020204030204" pitchFamily="34" charset="0"/>
              </a:rPr>
              <a:t>inkind</a:t>
            </a:r>
            <a:r>
              <a:rPr lang="en-US" sz="1200" b="0" i="0" u="none" strike="noStrike" baseline="0" dirty="0">
                <a:latin typeface="Calibri" panose="020F0502020204030204" pitchFamily="34" charset="0"/>
              </a:rPr>
              <a:t> such as WIC would also be included in consumption measures as they would be in comprehensive income measures. </a:t>
            </a:r>
          </a:p>
          <a:p>
            <a:pPr algn="l"/>
            <a:r>
              <a:rPr lang="en-US" sz="1200" b="0" i="0" u="none" strike="noStrike" baseline="0" dirty="0">
                <a:latin typeface="Calibri" panose="020F0502020204030204" pitchFamily="34" charset="0"/>
              </a:rPr>
              <a:t>Certain categories of expenditures have been thought of as enhancing future consumption and thus, have been typically excluded, such as pension contributions and education expenses. (See, for example, Cutler and Katz 1991; </a:t>
            </a:r>
            <a:r>
              <a:rPr lang="en-US" sz="1200" b="0" i="0" u="none" strike="noStrike" baseline="0" dirty="0" err="1">
                <a:latin typeface="Calibri" panose="020F0502020204030204" pitchFamily="34" charset="0"/>
              </a:rPr>
              <a:t>Slesnick</a:t>
            </a:r>
            <a:r>
              <a:rPr lang="en-US" sz="1200" b="0" i="0" u="none" strike="noStrike" baseline="0" dirty="0">
                <a:latin typeface="Calibri" panose="020F0502020204030204" pitchFamily="34" charset="0"/>
              </a:rPr>
              <a:t> 1993; Meyer and Sullivan 2012b; Fisher et al. 2015.) Health expenditures are less uniformly excluded, since they have both substantial investment and immediate consumption features. </a:t>
            </a:r>
          </a:p>
          <a:p>
            <a:pPr algn="l"/>
            <a:r>
              <a:rPr lang="en-US" sz="1200" b="0" i="0" u="none" strike="noStrike" baseline="0" dirty="0">
                <a:latin typeface="Calibri" panose="020F0502020204030204" pitchFamily="34" charset="0"/>
              </a:rPr>
              <a:t>The Working Group proposes a variant on this approach where a value of any public or private health insurance coverage that an individual has is included. Current expenditures on owned vehicles and homes are also typically excluded. Instead, the value of service flows is calculated for these, using methods like those previously described in an earlier section, and included as part of consumption. (p.49)</a:t>
            </a:r>
            <a:br>
              <a:rPr lang="en-US" sz="1200" b="0" i="0" u="none" strike="noStrike" baseline="0" dirty="0">
                <a:latin typeface="Calibri" panose="020F0502020204030204" pitchFamily="34" charset="0"/>
              </a:rPr>
            </a:br>
            <a:endParaRPr lang="en-US" sz="1200" b="0" i="0" u="none" strike="noStrike" baseline="0" dirty="0">
              <a:latin typeface="Calibri" panose="020F0502020204030204" pitchFamily="34" charset="0"/>
            </a:endParaRPr>
          </a:p>
          <a:p>
            <a:pPr algn="l"/>
            <a:r>
              <a:rPr lang="en-US" sz="1200" b="0" i="0" u="none" strike="noStrike" baseline="0" dirty="0">
                <a:latin typeface="Calibri" panose="020F0502020204030204" pitchFamily="34" charset="0"/>
              </a:rPr>
              <a:t>The main source of consumption data in the U.S. is the CE Interview Survey.</a:t>
            </a:r>
            <a:endParaRPr lang="en-US" sz="1200" dirty="0">
              <a:solidFill>
                <a:srgbClr val="333333"/>
              </a:solidFill>
            </a:endParaRPr>
          </a:p>
          <a:p>
            <a:endParaRPr lang="en-US" dirty="0"/>
          </a:p>
        </p:txBody>
      </p:sp>
      <p:sp>
        <p:nvSpPr>
          <p:cNvPr id="4" name="Slide Number Placeholder 3"/>
          <p:cNvSpPr>
            <a:spLocks noGrp="1"/>
          </p:cNvSpPr>
          <p:nvPr>
            <p:ph type="sldNum" sz="quarter" idx="5"/>
          </p:nvPr>
        </p:nvSpPr>
        <p:spPr/>
        <p:txBody>
          <a:bodyPr/>
          <a:lstStyle/>
          <a:p>
            <a:fld id="{9C2A1F67-6641-45FC-AB01-630029B1AF8C}" type="slidenum">
              <a:rPr lang="en-US" smtClean="0"/>
              <a:t>5</a:t>
            </a:fld>
            <a:endParaRPr lang="en-US" dirty="0"/>
          </a:p>
        </p:txBody>
      </p:sp>
    </p:spTree>
    <p:extLst>
      <p:ext uri="{BB962C8B-B14F-4D97-AF65-F5344CB8AC3E}">
        <p14:creationId xmlns:p14="http://schemas.microsoft.com/office/powerpoint/2010/main" val="3141241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As noted by Garner and Verbrugge (2009), “In standard frictionless </a:t>
            </a:r>
            <a:r>
              <a:rPr lang="en-US" sz="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Jorgesonian</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capital theory with competitive markets, a durable good’s rental costs will equal its </a:t>
            </a:r>
            <a:r>
              <a:rPr lang="en-US" sz="1200"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 ant</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user cost, suggesting that these alternative measurements of the value of the flow services should be roughly equivalent.” However, empirically, values based on the two approaches diverge.</a:t>
            </a:r>
            <a:endParaRPr lang="en-US" sz="12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C2A1F67-6641-45FC-AB01-630029B1AF8C}" type="slidenum">
              <a:rPr lang="en-US" smtClean="0"/>
              <a:t>6</a:t>
            </a:fld>
            <a:endParaRPr lang="en-US" dirty="0"/>
          </a:p>
        </p:txBody>
      </p:sp>
    </p:spTree>
    <p:extLst>
      <p:ext uri="{BB962C8B-B14F-4D97-AF65-F5344CB8AC3E}">
        <p14:creationId xmlns:p14="http://schemas.microsoft.com/office/powerpoint/2010/main" val="2209583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As noted by Garner and Verbrugge (2009), “In standard frictionless </a:t>
            </a:r>
            <a:r>
              <a:rPr lang="en-US" sz="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Jorgesonian</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capital theory with competitive markets, a durable good’s rental costs will equal its </a:t>
            </a:r>
            <a:r>
              <a:rPr lang="en-US" sz="1200"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 ant</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user cost, suggesting that these alternative measurements of the value of the flow services should be roughly equivalent.” However, empirically, values based on the two approaches diverge.</a:t>
            </a:r>
          </a:p>
          <a:p>
            <a:endParaRPr lang="en-US"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solidFill>
                <a:srgbClr val="000000"/>
              </a:solidFill>
              <a:effectLst/>
              <a:latin typeface="Times New Roman" panose="02020603050405020304" pitchFamily="18" charset="0"/>
              <a:ea typeface="Times New Roman" panose="02020603050405020304" pitchFamily="18" charset="0"/>
            </a:endParaRPr>
          </a:p>
          <a:p>
            <a:pPr>
              <a:spcBef>
                <a:spcPts val="0"/>
              </a:spcBef>
              <a:spcAft>
                <a:spcPts val="0"/>
              </a:spcAft>
              <a:defRPr/>
            </a:pPr>
            <a:r>
              <a:rPr lang="en-US" sz="2000" dirty="0">
                <a:latin typeface="Calibri" panose="020F0502020204030204" pitchFamily="34" charset="0"/>
                <a:cs typeface="Calibri" panose="020F0502020204030204" pitchFamily="34" charset="0"/>
              </a:rPr>
              <a:t>User costs of capital</a:t>
            </a:r>
          </a:p>
          <a:p>
            <a:pPr lvl="1">
              <a:spcBef>
                <a:spcPts val="0"/>
              </a:spcBef>
              <a:spcAft>
                <a:spcPts val="0"/>
              </a:spcAft>
              <a:buFont typeface="Wingdings" panose="05000000000000000000" pitchFamily="2" charset="2"/>
              <a:buChar char="§"/>
              <a:defRPr/>
            </a:pPr>
            <a:r>
              <a:rPr lang="en-US" sz="1600" b="0" i="0" u="none" strike="noStrike" baseline="0" dirty="0">
                <a:latin typeface="AdvGulliv-R"/>
              </a:rPr>
              <a:t>Market value of home</a:t>
            </a:r>
          </a:p>
          <a:p>
            <a:pPr lvl="1">
              <a:spcBef>
                <a:spcPts val="0"/>
              </a:spcBef>
              <a:spcAft>
                <a:spcPts val="0"/>
              </a:spcAft>
              <a:buFont typeface="Wingdings" panose="05000000000000000000" pitchFamily="2" charset="2"/>
              <a:buChar char="§"/>
              <a:defRPr/>
            </a:pPr>
            <a:r>
              <a:rPr lang="en-US" sz="1600" dirty="0">
                <a:latin typeface="AdvGulliv-R"/>
              </a:rPr>
              <a:t>Nominal mortgage rate</a:t>
            </a:r>
          </a:p>
          <a:p>
            <a:pPr lvl="1">
              <a:spcBef>
                <a:spcPts val="0"/>
              </a:spcBef>
              <a:spcAft>
                <a:spcPts val="0"/>
              </a:spcAft>
              <a:buFont typeface="Wingdings" panose="05000000000000000000" pitchFamily="2" charset="2"/>
              <a:buChar char="§"/>
              <a:defRPr/>
            </a:pPr>
            <a:r>
              <a:rPr lang="en-US" sz="1600" b="0" i="0" u="none" strike="noStrike" baseline="0" dirty="0">
                <a:latin typeface="AdvGulliv-R"/>
              </a:rPr>
              <a:t>Depreciation, maintenance and repairs, </a:t>
            </a:r>
            <a:r>
              <a:rPr lang="en-US" sz="1600" dirty="0">
                <a:latin typeface="AdvGulliv-R"/>
              </a:rPr>
              <a:t>insurance</a:t>
            </a:r>
          </a:p>
          <a:p>
            <a:pPr lvl="1">
              <a:spcBef>
                <a:spcPts val="0"/>
              </a:spcBef>
              <a:spcAft>
                <a:spcPts val="0"/>
              </a:spcAft>
              <a:buFont typeface="Wingdings" panose="05000000000000000000" pitchFamily="2" charset="2"/>
              <a:buChar char="§"/>
              <a:defRPr/>
            </a:pPr>
            <a:r>
              <a:rPr lang="en-US" sz="1600" b="0" i="0" u="none" strike="noStrike" baseline="0" dirty="0">
                <a:latin typeface="AdvGulliv-R"/>
              </a:rPr>
              <a:t>Property tax rate</a:t>
            </a:r>
          </a:p>
          <a:p>
            <a:pPr lvl="1">
              <a:spcBef>
                <a:spcPts val="0"/>
              </a:spcBef>
              <a:spcAft>
                <a:spcPts val="0"/>
              </a:spcAft>
              <a:buFont typeface="Wingdings" panose="05000000000000000000" pitchFamily="2" charset="2"/>
              <a:buChar char="§"/>
              <a:defRPr/>
            </a:pPr>
            <a:r>
              <a:rPr lang="en-US" sz="1600" dirty="0">
                <a:latin typeface="AdvGulliv-R"/>
              </a:rPr>
              <a:t>Income t</a:t>
            </a:r>
            <a:r>
              <a:rPr lang="en-US" sz="1600" b="0" i="0" u="none" strike="noStrike" baseline="0" dirty="0">
                <a:latin typeface="AdvGulliv-R"/>
              </a:rPr>
              <a:t>ax rate (will lower user costs)</a:t>
            </a:r>
          </a:p>
          <a:p>
            <a:pPr lvl="1">
              <a:spcBef>
                <a:spcPts val="0"/>
              </a:spcBef>
              <a:spcAft>
                <a:spcPts val="0"/>
              </a:spcAft>
              <a:buFont typeface="Wingdings" panose="05000000000000000000" pitchFamily="2" charset="2"/>
              <a:buChar char="§"/>
              <a:defRPr/>
            </a:pPr>
            <a:r>
              <a:rPr lang="en-US" sz="1600" dirty="0">
                <a:latin typeface="AdvGulliv-R"/>
              </a:rPr>
              <a:t>E</a:t>
            </a:r>
            <a:r>
              <a:rPr lang="en-US" sz="1600" b="0" i="0" u="none" strike="noStrike" baseline="0" dirty="0">
                <a:latin typeface="AdvGulliv-R"/>
              </a:rPr>
              <a:t>xpected appreciation rate (will lower user costs)</a:t>
            </a:r>
          </a:p>
          <a:p>
            <a:pPr>
              <a:spcBef>
                <a:spcPts val="0"/>
              </a:spcBef>
              <a:spcAft>
                <a:spcPts val="0"/>
              </a:spcAft>
              <a:defRPr/>
            </a:pPr>
            <a:r>
              <a:rPr lang="en-US" sz="2000" dirty="0">
                <a:latin typeface="Calibri" panose="020F0502020204030204" pitchFamily="34" charset="0"/>
                <a:cs typeface="Calibri" panose="020F0502020204030204" pitchFamily="34" charset="0"/>
              </a:rPr>
              <a:t>Return to investment</a:t>
            </a:r>
          </a:p>
          <a:p>
            <a:pPr lvl="1">
              <a:spcBef>
                <a:spcPts val="0"/>
              </a:spcBef>
              <a:spcAft>
                <a:spcPts val="0"/>
              </a:spcAft>
              <a:buFont typeface="Wingdings" panose="05000000000000000000" pitchFamily="2" charset="2"/>
              <a:buChar char="§"/>
              <a:defRPr/>
            </a:pPr>
            <a:r>
              <a:rPr lang="en-US" sz="1600" dirty="0"/>
              <a:t>Gross implicit rent =c</a:t>
            </a:r>
            <a:r>
              <a:rPr lang="en-US" sz="1600" dirty="0">
                <a:latin typeface="Calibri" panose="020F0502020204030204" pitchFamily="34" charset="0"/>
                <a:cs typeface="Calibri" panose="020F0502020204030204" pitchFamily="34" charset="0"/>
              </a:rPr>
              <a:t>apitalization rate*market value of home</a:t>
            </a:r>
          </a:p>
          <a:p>
            <a:endParaRPr lang="en-US" dirty="0"/>
          </a:p>
        </p:txBody>
      </p:sp>
      <p:sp>
        <p:nvSpPr>
          <p:cNvPr id="4" name="Slide Number Placeholder 3"/>
          <p:cNvSpPr>
            <a:spLocks noGrp="1"/>
          </p:cNvSpPr>
          <p:nvPr>
            <p:ph type="sldNum" sz="quarter" idx="5"/>
          </p:nvPr>
        </p:nvSpPr>
        <p:spPr/>
        <p:txBody>
          <a:bodyPr/>
          <a:lstStyle/>
          <a:p>
            <a:fld id="{9C2A1F67-6641-45FC-AB01-630029B1AF8C}" type="slidenum">
              <a:rPr lang="en-US" smtClean="0"/>
              <a:t>7</a:t>
            </a:fld>
            <a:endParaRPr lang="en-US" dirty="0"/>
          </a:p>
        </p:txBody>
      </p:sp>
    </p:spTree>
    <p:extLst>
      <p:ext uri="{BB962C8B-B14F-4D97-AF65-F5344CB8AC3E}">
        <p14:creationId xmlns:p14="http://schemas.microsoft.com/office/powerpoint/2010/main" val="2944473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As noted by Garner and Verbrugge (2009), “In standard frictionless </a:t>
            </a:r>
            <a:r>
              <a:rPr lang="en-US" sz="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Jorgesonian</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capital theory with competitive markets, a durable good’s rental costs will equal its </a:t>
            </a:r>
            <a:r>
              <a:rPr lang="en-US" sz="1200"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 ant</a:t>
            </a:r>
            <a:r>
              <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user cost, suggesting that these alternative measurements of the value of the flow services should be roughly equivalent.” However, empirically, values based on the two approaches diverge.</a:t>
            </a:r>
            <a:endParaRPr lang="en-US" sz="12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C2A1F67-6641-45FC-AB01-630029B1AF8C}" type="slidenum">
              <a:rPr lang="en-US" smtClean="0"/>
              <a:t>8</a:t>
            </a:fld>
            <a:endParaRPr lang="en-US" dirty="0"/>
          </a:p>
        </p:txBody>
      </p:sp>
    </p:spTree>
    <p:extLst>
      <p:ext uri="{BB962C8B-B14F-4D97-AF65-F5344CB8AC3E}">
        <p14:creationId xmlns:p14="http://schemas.microsoft.com/office/powerpoint/2010/main" val="793704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i="1" dirty="0"/>
              <a:t>(including part of the property currently being used for business, farming, or rented/home today) </a:t>
            </a:r>
            <a:r>
              <a:rPr lang="en-US" dirty="0"/>
              <a:t>“</a:t>
            </a:r>
          </a:p>
          <a:p>
            <a:r>
              <a:rPr lang="en-US" dirty="0"/>
              <a:t>What are the following variables used for? Other properties?</a:t>
            </a:r>
          </a:p>
          <a:p>
            <a:endParaRPr lang="en-US" dirty="0"/>
          </a:p>
          <a:p>
            <a:r>
              <a:rPr lang="en-US" dirty="0"/>
              <a:t>03I RNTEQV2X </a:t>
            </a:r>
            <a:r>
              <a:rPr lang="en-US" dirty="0" err="1"/>
              <a:t>RNTEQV2X</a:t>
            </a:r>
            <a:r>
              <a:rPr lang="en-US" dirty="0"/>
              <a:t> If someone were to rent this home today, how much do you think it would rent for? IF (RNTEQV2X </a:t>
            </a:r>
            <a:r>
              <a:rPr lang="en-US" dirty="0" err="1"/>
              <a:t>lt</a:t>
            </a:r>
            <a:r>
              <a:rPr lang="en-US" dirty="0"/>
              <a:t> 200 or </a:t>
            </a:r>
            <a:r>
              <a:rPr lang="en-US" dirty="0" err="1"/>
              <a:t>gt</a:t>
            </a:r>
            <a:r>
              <a:rPr lang="en-US" dirty="0"/>
              <a:t> 800) AND (ne DK and ne RF) then </a:t>
            </a:r>
            <a:r>
              <a:rPr lang="en-US" dirty="0" err="1"/>
              <a:t>goto</a:t>
            </a:r>
            <a:r>
              <a:rPr lang="en-US" dirty="0"/>
              <a:t> ERR1_RNTEQV2X ELSE </a:t>
            </a:r>
            <a:r>
              <a:rPr lang="en-US" dirty="0" err="1"/>
              <a:t>goto</a:t>
            </a:r>
            <a:r>
              <a:rPr lang="en-US" dirty="0"/>
              <a:t> RENTPERD 03I RENTPERD </a:t>
            </a:r>
            <a:r>
              <a:rPr lang="en-US" dirty="0" err="1"/>
              <a:t>RENTPERD</a:t>
            </a:r>
            <a:r>
              <a:rPr lang="en-US" dirty="0"/>
              <a:t> Ask if not already stated. </a:t>
            </a:r>
          </a:p>
          <a:p>
            <a:endParaRPr lang="en-US" dirty="0"/>
          </a:p>
          <a:p>
            <a:r>
              <a:rPr lang="en-US" dirty="0"/>
              <a:t>What period of time does this rental amount cover? 1. Week 2. Month 3. Quarter 4. Other specify 1-3,DK,RF: </a:t>
            </a:r>
            <a:r>
              <a:rPr lang="en-US" dirty="0" err="1"/>
              <a:t>Goto</a:t>
            </a:r>
            <a:r>
              <a:rPr lang="en-US" dirty="0"/>
              <a:t> RENTUTIL 4: </a:t>
            </a:r>
            <a:r>
              <a:rPr lang="en-US" dirty="0" err="1"/>
              <a:t>Goto</a:t>
            </a:r>
            <a:r>
              <a:rPr lang="en-US" dirty="0"/>
              <a:t> RNPEROTH 03I RNPEROTH </a:t>
            </a:r>
            <a:r>
              <a:rPr lang="en-US" dirty="0" err="1"/>
              <a:t>RNPEROTH</a:t>
            </a:r>
            <a:r>
              <a:rPr lang="en-US" dirty="0"/>
              <a:t> Specify: </a:t>
            </a:r>
            <a:r>
              <a:rPr lang="en-US" dirty="0" err="1"/>
              <a:t>Goto</a:t>
            </a:r>
            <a:r>
              <a:rPr lang="en-US" dirty="0"/>
              <a:t> RENTUTIL 03I RENTUTIL </a:t>
            </a:r>
            <a:r>
              <a:rPr lang="en-US" dirty="0" err="1"/>
              <a:t>RENTUTIL</a:t>
            </a:r>
            <a:r>
              <a:rPr lang="en-US" dirty="0"/>
              <a:t> </a:t>
            </a:r>
          </a:p>
          <a:p>
            <a:endParaRPr lang="en-US" dirty="0"/>
          </a:p>
          <a:p>
            <a:r>
              <a:rPr lang="en-US" dirty="0"/>
              <a:t>Does this amount include utilities? 1. Yes 2. No</a:t>
            </a:r>
          </a:p>
        </p:txBody>
      </p:sp>
      <p:sp>
        <p:nvSpPr>
          <p:cNvPr id="4" name="Slide Number Placeholder 3"/>
          <p:cNvSpPr>
            <a:spLocks noGrp="1"/>
          </p:cNvSpPr>
          <p:nvPr>
            <p:ph type="sldNum" sz="quarter" idx="5"/>
          </p:nvPr>
        </p:nvSpPr>
        <p:spPr/>
        <p:txBody>
          <a:bodyPr/>
          <a:lstStyle/>
          <a:p>
            <a:fld id="{5C315EC6-3E12-48DD-A3FD-53ED9E68398E}" type="slidenum">
              <a:rPr lang="en-US" smtClean="0"/>
              <a:t>9</a:t>
            </a:fld>
            <a:endParaRPr lang="en-US"/>
          </a:p>
        </p:txBody>
      </p:sp>
    </p:spTree>
    <p:extLst>
      <p:ext uri="{BB962C8B-B14F-4D97-AF65-F5344CB8AC3E}">
        <p14:creationId xmlns:p14="http://schemas.microsoft.com/office/powerpoint/2010/main" val="880618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9" name="Subtitle 2"/>
          <p:cNvSpPr>
            <a:spLocks noGrp="1"/>
          </p:cNvSpPr>
          <p:nvPr>
            <p:ph type="subTitle" idx="4294967295"/>
          </p:nvPr>
        </p:nvSpPr>
        <p:spPr>
          <a:xfrm>
            <a:off x="609600" y="1970532"/>
            <a:ext cx="10972800" cy="1175005"/>
          </a:xfrm>
          <a:prstGeom prst="rect">
            <a:avLst/>
          </a:prstGeom>
        </p:spPr>
        <p:txBody>
          <a:bodyPr/>
          <a:lstStyle>
            <a:lvl1pPr>
              <a:lnSpc>
                <a:spcPts val="4500"/>
              </a:lnSpc>
              <a:spcBef>
                <a:spcPts val="600"/>
              </a:spcBef>
              <a:defRPr/>
            </a:lvl1pPr>
          </a:lstStyle>
          <a:p>
            <a:r>
              <a:rPr lang="en-US"/>
              <a:t>Click to edit Master subtitle style</a:t>
            </a:r>
            <a:endParaRPr lang="en-US" dirty="0"/>
          </a:p>
        </p:txBody>
      </p:sp>
      <p:sp>
        <p:nvSpPr>
          <p:cNvPr id="3" name="Title 1"/>
          <p:cNvSpPr>
            <a:spLocks noGrp="1"/>
          </p:cNvSpPr>
          <p:nvPr>
            <p:ph type="title" hasCustomPrompt="1"/>
          </p:nvPr>
        </p:nvSpPr>
        <p:spPr>
          <a:xfrm>
            <a:off x="609600" y="443483"/>
            <a:ext cx="10972800" cy="1527048"/>
          </a:xfrm>
          <a:prstGeom prst="rect">
            <a:avLst/>
          </a:prstGeom>
        </p:spPr>
        <p:txBody>
          <a:bodyPr/>
          <a:lstStyle>
            <a:lvl1pPr>
              <a:lnSpc>
                <a:spcPts val="5700"/>
              </a:lnSpc>
              <a:spcBef>
                <a:spcPts val="600"/>
              </a:spcBef>
              <a:defRPr>
                <a:solidFill>
                  <a:schemeClr val="bg1"/>
                </a:solidFill>
                <a:latin typeface="Calibri" panose="020F0502020204030204" pitchFamily="34" charset="0"/>
                <a:cs typeface="Calibri" panose="020F0502020204030204" pitchFamily="34" charset="0"/>
              </a:defRPr>
            </a:lvl1pPr>
          </a:lstStyle>
          <a:p>
            <a:r>
              <a:rPr lang="en-US" dirty="0"/>
              <a:t>Click, add Presentation title</a:t>
            </a:r>
          </a:p>
        </p:txBody>
      </p:sp>
    </p:spTree>
    <p:extLst>
      <p:ext uri="{BB962C8B-B14F-4D97-AF65-F5344CB8AC3E}">
        <p14:creationId xmlns:p14="http://schemas.microsoft.com/office/powerpoint/2010/main" val="604162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12192000" cy="1439056"/>
          </a:xfrm>
          <a:prstGeom prst="rect">
            <a:avLst/>
          </a:prstGeom>
          <a:solidFill>
            <a:srgbClr val="D7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 name="Title 1"/>
          <p:cNvSpPr>
            <a:spLocks noGrp="1"/>
          </p:cNvSpPr>
          <p:nvPr>
            <p:ph type="title"/>
          </p:nvPr>
        </p:nvSpPr>
        <p:spPr>
          <a:xfrm>
            <a:off x="495300" y="457200"/>
            <a:ext cx="11201400" cy="804672"/>
          </a:xfrm>
        </p:spPr>
        <p:txBody>
          <a:bodyPr/>
          <a:lstStyle>
            <a:lvl1pPr>
              <a:defRPr>
                <a:solidFill>
                  <a:srgbClr val="192168"/>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319131" y="1722440"/>
            <a:ext cx="11201400" cy="3992563"/>
          </a:xfrm>
        </p:spPr>
        <p:txBody>
          <a:bodyPr/>
          <a:lstStyle>
            <a:lvl1pPr>
              <a:defRPr baseline="0">
                <a:solidFill>
                  <a:srgbClr val="192168"/>
                </a:solidFill>
                <a:latin typeface="Calibri" panose="020F0502020204030204" pitchFamily="34" charset="0"/>
                <a:cs typeface="Calibri" panose="020F0502020204030204" pitchFamily="34" charset="0"/>
              </a:defRPr>
            </a:lvl1pPr>
            <a:lvl2pPr>
              <a:defRPr>
                <a:solidFill>
                  <a:srgbClr val="192168"/>
                </a:solidFill>
                <a:latin typeface="Calibri" panose="020F0502020204030204" pitchFamily="34" charset="0"/>
                <a:cs typeface="Calibri" panose="020F0502020204030204" pitchFamily="34" charset="0"/>
              </a:defRPr>
            </a:lvl2pPr>
            <a:lvl3pPr>
              <a:defRPr>
                <a:solidFill>
                  <a:srgbClr val="192168"/>
                </a:solidFill>
                <a:latin typeface="Calibri" panose="020F0502020204030204" pitchFamily="34" charset="0"/>
                <a:cs typeface="Calibri" panose="020F0502020204030204" pitchFamily="34" charset="0"/>
              </a:defRPr>
            </a:lvl3pPr>
            <a:lvl4pPr>
              <a:defRPr>
                <a:solidFill>
                  <a:srgbClr val="192168"/>
                </a:solidFill>
                <a:latin typeface="Calibri" panose="020F0502020204030204" pitchFamily="34" charset="0"/>
                <a:cs typeface="Calibri" panose="020F0502020204030204" pitchFamily="34" charset="0"/>
              </a:defRPr>
            </a:lvl4pPr>
            <a:lvl5pPr>
              <a:buClr>
                <a:srgbClr val="CE1126"/>
              </a:buCl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 (not recommended)</a:t>
            </a:r>
          </a:p>
        </p:txBody>
      </p:sp>
    </p:spTree>
    <p:extLst>
      <p:ext uri="{BB962C8B-B14F-4D97-AF65-F5344CB8AC3E}">
        <p14:creationId xmlns:p14="http://schemas.microsoft.com/office/powerpoint/2010/main" val="3826443042"/>
      </p:ext>
    </p:extLst>
  </p:cSld>
  <p:clrMapOvr>
    <a:masterClrMapping/>
  </p:clrMapOvr>
  <p:extLst>
    <p:ext uri="{DCECCB84-F9BA-43D5-87BE-67443E8EF086}">
      <p15:sldGuideLst xmlns:p15="http://schemas.microsoft.com/office/powerpoint/2012/main">
        <p15:guide id="1" orient="horz" pos="28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8545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489635" y="1641021"/>
            <a:ext cx="5314951" cy="44010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quarter" idx="11"/>
          </p:nvPr>
        </p:nvSpPr>
        <p:spPr>
          <a:xfrm>
            <a:off x="6381750" y="1641021"/>
            <a:ext cx="5314951" cy="44010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5348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505962" y="1958975"/>
            <a:ext cx="5314951" cy="40830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quarter" idx="11"/>
          </p:nvPr>
        </p:nvSpPr>
        <p:spPr>
          <a:xfrm>
            <a:off x="6381750" y="1958975"/>
            <a:ext cx="5314951" cy="40830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p:nvPr>
        </p:nvSpPr>
        <p:spPr>
          <a:xfrm>
            <a:off x="505967" y="1493840"/>
            <a:ext cx="5314951" cy="358775"/>
          </a:xfrm>
        </p:spPr>
        <p:txBody>
          <a:bodyPr/>
          <a:lstStyle>
            <a:lvl1pPr marL="0" indent="0">
              <a:buNone/>
              <a:defRPr sz="1800">
                <a:solidFill>
                  <a:schemeClr val="tx1"/>
                </a:solidFill>
              </a:defRPr>
            </a:lvl1pPr>
          </a:lstStyle>
          <a:p>
            <a:pPr lvl="0"/>
            <a:endParaRPr lang="en-US" dirty="0"/>
          </a:p>
        </p:txBody>
      </p:sp>
      <p:sp>
        <p:nvSpPr>
          <p:cNvPr id="7" name="Text Placeholder 5"/>
          <p:cNvSpPr>
            <a:spLocks noGrp="1"/>
          </p:cNvSpPr>
          <p:nvPr>
            <p:ph type="body" sz="quarter" idx="13"/>
          </p:nvPr>
        </p:nvSpPr>
        <p:spPr>
          <a:xfrm>
            <a:off x="6381750" y="1493839"/>
            <a:ext cx="5314951" cy="358775"/>
          </a:xfrm>
        </p:spPr>
        <p:txBody>
          <a:bodyPr/>
          <a:lstStyle>
            <a:lvl1pPr marL="0" indent="0">
              <a:buNone/>
              <a:defRPr sz="1800">
                <a:solidFill>
                  <a:schemeClr val="tx1"/>
                </a:solidFill>
              </a:defRPr>
            </a:lvl1pPr>
          </a:lstStyle>
          <a:p>
            <a:pPr lvl="0"/>
            <a:endParaRPr lang="en-US" dirty="0"/>
          </a:p>
        </p:txBody>
      </p:sp>
    </p:spTree>
    <p:extLst>
      <p:ext uri="{BB962C8B-B14F-4D97-AF65-F5344CB8AC3E}">
        <p14:creationId xmlns:p14="http://schemas.microsoft.com/office/powerpoint/2010/main" val="886505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2552473"/>
            <a:ext cx="11201400" cy="1823585"/>
          </a:xfrm>
        </p:spPr>
        <p:txBody>
          <a:bodyPr/>
          <a:lstStyle>
            <a:lvl1pPr>
              <a:defRPr/>
            </a:lvl1pPr>
          </a:lstStyle>
          <a:p>
            <a:r>
              <a:rPr lang="en-US" dirty="0"/>
              <a:t>Click to edit Master section style</a:t>
            </a:r>
          </a:p>
        </p:txBody>
      </p:sp>
    </p:spTree>
    <p:extLst>
      <p:ext uri="{BB962C8B-B14F-4D97-AF65-F5344CB8AC3E}">
        <p14:creationId xmlns:p14="http://schemas.microsoft.com/office/powerpoint/2010/main" val="3610501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5608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955722" y="555627"/>
            <a:ext cx="6702879" cy="5421313"/>
          </a:xfrm>
        </p:spPr>
        <p:txBody>
          <a:bodyPr/>
          <a:lstStyle>
            <a:lvl1pPr marL="0" indent="0">
              <a:buNone/>
              <a:defRPr/>
            </a:lvl1pPr>
          </a:lstStyle>
          <a:p>
            <a:pPr lvl="0"/>
            <a:endParaRPr lang="en-US" dirty="0"/>
          </a:p>
        </p:txBody>
      </p:sp>
      <p:sp>
        <p:nvSpPr>
          <p:cNvPr id="6" name="Text Placeholder 5"/>
          <p:cNvSpPr>
            <a:spLocks noGrp="1"/>
          </p:cNvSpPr>
          <p:nvPr>
            <p:ph type="body" sz="quarter" idx="11"/>
          </p:nvPr>
        </p:nvSpPr>
        <p:spPr>
          <a:xfrm>
            <a:off x="415926" y="555172"/>
            <a:ext cx="4522788" cy="800100"/>
          </a:xfrm>
        </p:spPr>
        <p:txBody>
          <a:bodyPr/>
          <a:lstStyle>
            <a:lvl1pPr marL="0" indent="0">
              <a:buNone/>
              <a:defRPr/>
            </a:lvl1pPr>
            <a:lvl2pPr marL="342900" indent="0" algn="l">
              <a:buNone/>
              <a:defRPr sz="1800">
                <a:solidFill>
                  <a:schemeClr val="tx1"/>
                </a:solidFill>
              </a:defRPr>
            </a:lvl2pPr>
          </a:lstStyle>
          <a:p>
            <a:pPr lvl="0"/>
            <a:endParaRPr lang="en-US" dirty="0"/>
          </a:p>
        </p:txBody>
      </p:sp>
      <p:sp>
        <p:nvSpPr>
          <p:cNvPr id="8" name="Text Placeholder 7"/>
          <p:cNvSpPr>
            <a:spLocks noGrp="1"/>
          </p:cNvSpPr>
          <p:nvPr>
            <p:ph type="body" sz="quarter" idx="12"/>
          </p:nvPr>
        </p:nvSpPr>
        <p:spPr>
          <a:xfrm>
            <a:off x="415926" y="1355727"/>
            <a:ext cx="4522788" cy="46212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4507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78133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86969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339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5095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804672"/>
          </a:xfrm>
        </p:spPr>
        <p:txBody>
          <a:bodyPr/>
          <a:lstStyle>
            <a:lvl1pPr>
              <a:defRPr>
                <a:solidFill>
                  <a:srgbClr val="192168"/>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609600" y="1722438"/>
            <a:ext cx="10972800" cy="3992563"/>
          </a:xfrm>
        </p:spPr>
        <p:txBody>
          <a:bodyPr/>
          <a:lstStyle>
            <a:lvl1pPr>
              <a:defRPr baseline="0">
                <a:solidFill>
                  <a:srgbClr val="192168"/>
                </a:solidFill>
                <a:latin typeface="Calibri" panose="020F0502020204030204" pitchFamily="34" charset="0"/>
                <a:cs typeface="Calibri" panose="020F0502020204030204" pitchFamily="34" charset="0"/>
              </a:defRPr>
            </a:lvl1pPr>
            <a:lvl2pPr>
              <a:defRPr>
                <a:solidFill>
                  <a:srgbClr val="192168"/>
                </a:solidFill>
                <a:latin typeface="Calibri" panose="020F0502020204030204" pitchFamily="34" charset="0"/>
                <a:cs typeface="Calibri" panose="020F0502020204030204" pitchFamily="34" charset="0"/>
              </a:defRPr>
            </a:lvl2pPr>
            <a:lvl3pPr>
              <a:defRPr>
                <a:solidFill>
                  <a:srgbClr val="192168"/>
                </a:solidFill>
                <a:latin typeface="Calibri" panose="020F0502020204030204" pitchFamily="34" charset="0"/>
                <a:cs typeface="Calibri" panose="020F0502020204030204" pitchFamily="34" charset="0"/>
              </a:defRPr>
            </a:lvl3pPr>
            <a:lvl4pPr>
              <a:defRPr>
                <a:solidFill>
                  <a:srgbClr val="192168"/>
                </a:solidFill>
                <a:latin typeface="Calibri" panose="020F0502020204030204" pitchFamily="34" charset="0"/>
                <a:cs typeface="Calibri" panose="020F0502020204030204" pitchFamily="34" charset="0"/>
              </a:defRPr>
            </a:lvl4pPr>
            <a:lvl5pPr>
              <a:buClr>
                <a:srgbClr val="CE1126"/>
              </a:buCl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 (not recommended)</a:t>
            </a:r>
          </a:p>
        </p:txBody>
      </p:sp>
      <p:sp>
        <p:nvSpPr>
          <p:cNvPr id="8" name="Footer Placeholder 4"/>
          <p:cNvSpPr txBox="1">
            <a:spLocks/>
          </p:cNvSpPr>
          <p:nvPr userDrawn="1"/>
        </p:nvSpPr>
        <p:spPr>
          <a:xfrm>
            <a:off x="528533" y="6335377"/>
            <a:ext cx="77216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1050" spc="45" smtClean="0">
                <a:solidFill>
                  <a:srgbClr val="002060"/>
                </a:solidFill>
                <a:latin typeface="Century Gothic" panose="020B0502020202020204" pitchFamily="34" charset="0"/>
              </a:rPr>
              <a:pPr>
                <a:defRPr/>
              </a:pPr>
              <a:t>‹#›</a:t>
            </a:fld>
            <a:r>
              <a:rPr lang="en-US" sz="1600" spc="45" dirty="0">
                <a:solidFill>
                  <a:srgbClr val="002060"/>
                </a:solidFill>
                <a:latin typeface="Century Gothic" panose="020B0502020202020204" pitchFamily="34" charset="0"/>
              </a:rPr>
              <a:t> </a:t>
            </a:r>
            <a:r>
              <a:rPr lang="en-US" sz="1500" cap="small" spc="30" dirty="0">
                <a:solidFill>
                  <a:srgbClr val="002060"/>
                </a:solidFill>
                <a:latin typeface="Century Gothic" panose="020B0502020202020204" pitchFamily="34" charset="0"/>
              </a:rPr>
              <a:t>—</a:t>
            </a:r>
            <a:r>
              <a:rPr lang="en-US" sz="1600" spc="45" dirty="0">
                <a:solidFill>
                  <a:srgbClr val="002060"/>
                </a:solidFill>
                <a:latin typeface="Century Gothic" panose="020B0502020202020204" pitchFamily="34" charset="0"/>
              </a:rPr>
              <a:t> </a:t>
            </a:r>
            <a:r>
              <a:rPr lang="en-US" sz="1500" cap="small" spc="30" dirty="0">
                <a:solidFill>
                  <a:srgbClr val="002060"/>
                </a:solidFill>
                <a:latin typeface="Century Gothic" panose="020B0502020202020204" pitchFamily="34" charset="0"/>
              </a:rPr>
              <a:t>U.S. Bureau of Labor Statistics</a:t>
            </a:r>
            <a:r>
              <a:rPr lang="en-US" sz="1050" spc="45" dirty="0">
                <a:solidFill>
                  <a:srgbClr val="002060"/>
                </a:solidFill>
                <a:latin typeface="Century Gothic" panose="020B0502020202020204" pitchFamily="34" charset="0"/>
              </a:rPr>
              <a:t> • </a:t>
            </a:r>
            <a:r>
              <a:rPr lang="en-US" sz="1050" b="1" spc="45" dirty="0">
                <a:solidFill>
                  <a:srgbClr val="002060"/>
                </a:solidFill>
                <a:latin typeface="Century Gothic" panose="020B0502020202020204" pitchFamily="34" charset="0"/>
              </a:rPr>
              <a:t>bls.gov</a:t>
            </a:r>
          </a:p>
        </p:txBody>
      </p:sp>
    </p:spTree>
    <p:extLst>
      <p:ext uri="{BB962C8B-B14F-4D97-AF65-F5344CB8AC3E}">
        <p14:creationId xmlns:p14="http://schemas.microsoft.com/office/powerpoint/2010/main" val="880543428"/>
      </p:ext>
    </p:extLst>
  </p:cSld>
  <p:clrMapOvr>
    <a:masterClrMapping/>
  </p:clrMapOvr>
  <p:extLst>
    <p:ext uri="{DCECCB84-F9BA-43D5-87BE-67443E8EF086}">
      <p15:sldGuideLst xmlns:p15="http://schemas.microsoft.com/office/powerpoint/2012/main">
        <p15:guide id="1" pos="288">
          <p15:clr>
            <a:srgbClr val="FBAE40"/>
          </p15:clr>
        </p15:guide>
        <p15:guide id="2" pos="5472">
          <p15:clr>
            <a:srgbClr val="FBAE40"/>
          </p15:clr>
        </p15:guide>
        <p15:guide id="3" orient="horz" pos="28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548218" y="1689101"/>
            <a:ext cx="5496983" cy="45640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quarter" idx="11"/>
          </p:nvPr>
        </p:nvSpPr>
        <p:spPr>
          <a:xfrm>
            <a:off x="6356351" y="1689101"/>
            <a:ext cx="5496983" cy="45640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19116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4573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609601" y="2093913"/>
            <a:ext cx="5162551" cy="40560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quarter" idx="11"/>
          </p:nvPr>
        </p:nvSpPr>
        <p:spPr>
          <a:xfrm>
            <a:off x="6419850" y="2093913"/>
            <a:ext cx="5162551" cy="4056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2" hasCustomPrompt="1"/>
          </p:nvPr>
        </p:nvSpPr>
        <p:spPr>
          <a:xfrm>
            <a:off x="609601" y="1608139"/>
            <a:ext cx="5162551" cy="485775"/>
          </a:xfrm>
        </p:spPr>
        <p:txBody>
          <a:bodyPr/>
          <a:lstStyle>
            <a:lvl1pPr marL="0" indent="0">
              <a:buFontTx/>
              <a:buNone/>
              <a:defRPr sz="2800"/>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r>
              <a:rPr lang="en-US" dirty="0"/>
              <a:t>Compare title</a:t>
            </a:r>
          </a:p>
        </p:txBody>
      </p:sp>
      <p:sp>
        <p:nvSpPr>
          <p:cNvPr id="8" name="Text Placeholder 6"/>
          <p:cNvSpPr>
            <a:spLocks noGrp="1"/>
          </p:cNvSpPr>
          <p:nvPr>
            <p:ph type="body" sz="quarter" idx="13" hasCustomPrompt="1"/>
          </p:nvPr>
        </p:nvSpPr>
        <p:spPr>
          <a:xfrm>
            <a:off x="6419849" y="1608139"/>
            <a:ext cx="5162551" cy="485775"/>
          </a:xfrm>
        </p:spPr>
        <p:txBody>
          <a:bodyPr/>
          <a:lstStyle>
            <a:lvl1pPr marL="0" indent="0">
              <a:buFontTx/>
              <a:buNone/>
              <a:defRPr sz="2800"/>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r>
              <a:rPr lang="en-US" dirty="0"/>
              <a:t>Compare title</a:t>
            </a:r>
          </a:p>
        </p:txBody>
      </p:sp>
    </p:spTree>
    <p:extLst>
      <p:ext uri="{BB962C8B-B14F-4D97-AF65-F5344CB8AC3E}">
        <p14:creationId xmlns:p14="http://schemas.microsoft.com/office/powerpoint/2010/main" val="23643716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7755" y="2516393"/>
            <a:ext cx="10972800" cy="1096962"/>
          </a:xfrm>
        </p:spPr>
        <p:txBody>
          <a:bodyPr/>
          <a:lstStyle>
            <a:lvl1pPr>
              <a:defRPr sz="5400"/>
            </a:lvl1pPr>
          </a:lstStyle>
          <a:p>
            <a:r>
              <a:rPr lang="en-US" dirty="0"/>
              <a:t>Click to edit section title</a:t>
            </a:r>
          </a:p>
        </p:txBody>
      </p:sp>
    </p:spTree>
    <p:extLst>
      <p:ext uri="{BB962C8B-B14F-4D97-AF65-F5344CB8AC3E}">
        <p14:creationId xmlns:p14="http://schemas.microsoft.com/office/powerpoint/2010/main" val="15749609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4572001" y="722672"/>
            <a:ext cx="6980903" cy="5257442"/>
          </a:xfrm>
        </p:spPr>
        <p:txBody>
          <a:bodyPr/>
          <a:lstStyle>
            <a:lvl1pPr marL="0" indent="0">
              <a:buNone/>
              <a:defRPr/>
            </a:lvl1pPr>
          </a:lstStyle>
          <a:p>
            <a:pPr lvl="0"/>
            <a:r>
              <a:rPr lang="en-US" dirty="0"/>
              <a:t>Object</a:t>
            </a:r>
          </a:p>
        </p:txBody>
      </p:sp>
      <p:sp>
        <p:nvSpPr>
          <p:cNvPr id="6" name="Content Placeholder 5"/>
          <p:cNvSpPr>
            <a:spLocks noGrp="1"/>
          </p:cNvSpPr>
          <p:nvPr>
            <p:ph sz="quarter" idx="11"/>
          </p:nvPr>
        </p:nvSpPr>
        <p:spPr>
          <a:xfrm>
            <a:off x="531285" y="1526459"/>
            <a:ext cx="4040715" cy="44536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2" hasCustomPrompt="1"/>
          </p:nvPr>
        </p:nvSpPr>
        <p:spPr>
          <a:xfrm>
            <a:off x="531285" y="722672"/>
            <a:ext cx="4040715" cy="738188"/>
          </a:xfrm>
        </p:spPr>
        <p:txBody>
          <a:bodyPr/>
          <a:lstStyle>
            <a:lvl1pPr marL="0" indent="0">
              <a:buNone/>
              <a:defRPr baseline="0"/>
            </a:lvl1pPr>
          </a:lstStyle>
          <a:p>
            <a:pPr lvl="0"/>
            <a:r>
              <a:rPr lang="en-US" dirty="0"/>
              <a:t>Click to add text</a:t>
            </a:r>
          </a:p>
        </p:txBody>
      </p:sp>
    </p:spTree>
    <p:extLst>
      <p:ext uri="{BB962C8B-B14F-4D97-AF65-F5344CB8AC3E}">
        <p14:creationId xmlns:p14="http://schemas.microsoft.com/office/powerpoint/2010/main" val="148041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498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804672"/>
          </a:xfrm>
        </p:spPr>
        <p:txBody>
          <a:bodyPr/>
          <a:lstStyle>
            <a:lvl1pPr>
              <a:defRPr>
                <a:solidFill>
                  <a:srgbClr val="192168"/>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609600" y="1722438"/>
            <a:ext cx="10972800" cy="3992563"/>
          </a:xfrm>
        </p:spPr>
        <p:txBody>
          <a:bodyPr/>
          <a:lstStyle>
            <a:lvl1pPr>
              <a:defRPr baseline="0">
                <a:solidFill>
                  <a:srgbClr val="192168"/>
                </a:solidFill>
                <a:latin typeface="Calibri" panose="020F0502020204030204" pitchFamily="34" charset="0"/>
                <a:cs typeface="Calibri" panose="020F0502020204030204" pitchFamily="34" charset="0"/>
              </a:defRPr>
            </a:lvl1pPr>
            <a:lvl2pPr>
              <a:defRPr>
                <a:solidFill>
                  <a:srgbClr val="192168"/>
                </a:solidFill>
                <a:latin typeface="Calibri" panose="020F0502020204030204" pitchFamily="34" charset="0"/>
                <a:cs typeface="Calibri" panose="020F0502020204030204" pitchFamily="34" charset="0"/>
              </a:defRPr>
            </a:lvl2pPr>
            <a:lvl3pPr>
              <a:defRPr>
                <a:solidFill>
                  <a:srgbClr val="192168"/>
                </a:solidFill>
                <a:latin typeface="Calibri" panose="020F0502020204030204" pitchFamily="34" charset="0"/>
                <a:cs typeface="Calibri" panose="020F0502020204030204" pitchFamily="34" charset="0"/>
              </a:defRPr>
            </a:lvl3pPr>
            <a:lvl4pPr>
              <a:defRPr>
                <a:solidFill>
                  <a:srgbClr val="192168"/>
                </a:solidFill>
                <a:latin typeface="Calibri" panose="020F0502020204030204" pitchFamily="34" charset="0"/>
                <a:cs typeface="Calibri" panose="020F0502020204030204" pitchFamily="34" charset="0"/>
              </a:defRPr>
            </a:lvl4pPr>
            <a:lvl5pPr>
              <a:buClr>
                <a:srgbClr val="CE1126"/>
              </a:buCl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 (not recommended)</a:t>
            </a:r>
          </a:p>
        </p:txBody>
      </p:sp>
    </p:spTree>
    <p:extLst>
      <p:ext uri="{BB962C8B-B14F-4D97-AF65-F5344CB8AC3E}">
        <p14:creationId xmlns:p14="http://schemas.microsoft.com/office/powerpoint/2010/main" val="450941745"/>
      </p:ext>
    </p:extLst>
  </p:cSld>
  <p:clrMapOvr>
    <a:masterClrMapping/>
  </p:clrMapOvr>
  <p:extLst>
    <p:ext uri="{DCECCB84-F9BA-43D5-87BE-67443E8EF086}">
      <p15:sldGuideLst xmlns:p15="http://schemas.microsoft.com/office/powerpoint/2012/main">
        <p15:guide id="1" pos="384" userDrawn="1">
          <p15:clr>
            <a:srgbClr val="FBAE40"/>
          </p15:clr>
        </p15:guide>
        <p15:guide id="2" pos="7296" userDrawn="1">
          <p15:clr>
            <a:srgbClr val="FBAE40"/>
          </p15:clr>
        </p15:guide>
        <p15:guide id="3" orient="horz" pos="28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548218" y="1689101"/>
            <a:ext cx="5496983" cy="45640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quarter" idx="11"/>
          </p:nvPr>
        </p:nvSpPr>
        <p:spPr>
          <a:xfrm>
            <a:off x="6356351" y="1689101"/>
            <a:ext cx="5496983" cy="45640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1655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33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609601" y="2093913"/>
            <a:ext cx="5162551" cy="40560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quarter" idx="11"/>
          </p:nvPr>
        </p:nvSpPr>
        <p:spPr>
          <a:xfrm>
            <a:off x="6419850" y="2093913"/>
            <a:ext cx="5162551" cy="4056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2" hasCustomPrompt="1"/>
          </p:nvPr>
        </p:nvSpPr>
        <p:spPr>
          <a:xfrm>
            <a:off x="609601" y="1608139"/>
            <a:ext cx="5162551" cy="485775"/>
          </a:xfrm>
        </p:spPr>
        <p:txBody>
          <a:bodyPr/>
          <a:lstStyle>
            <a:lvl1pPr marL="0" indent="0">
              <a:buFontTx/>
              <a:buNone/>
              <a:defRPr sz="2800"/>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r>
              <a:rPr lang="en-US" dirty="0"/>
              <a:t>Compare title</a:t>
            </a:r>
          </a:p>
        </p:txBody>
      </p:sp>
      <p:sp>
        <p:nvSpPr>
          <p:cNvPr id="8" name="Text Placeholder 6"/>
          <p:cNvSpPr>
            <a:spLocks noGrp="1"/>
          </p:cNvSpPr>
          <p:nvPr>
            <p:ph type="body" sz="quarter" idx="13" hasCustomPrompt="1"/>
          </p:nvPr>
        </p:nvSpPr>
        <p:spPr>
          <a:xfrm>
            <a:off x="6419849" y="1608139"/>
            <a:ext cx="5162551" cy="485775"/>
          </a:xfrm>
        </p:spPr>
        <p:txBody>
          <a:bodyPr/>
          <a:lstStyle>
            <a:lvl1pPr marL="0" indent="0">
              <a:buFontTx/>
              <a:buNone/>
              <a:defRPr sz="2800"/>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r>
              <a:rPr lang="en-US" dirty="0"/>
              <a:t>Compare title</a:t>
            </a:r>
          </a:p>
        </p:txBody>
      </p:sp>
    </p:spTree>
    <p:extLst>
      <p:ext uri="{BB962C8B-B14F-4D97-AF65-F5344CB8AC3E}">
        <p14:creationId xmlns:p14="http://schemas.microsoft.com/office/powerpoint/2010/main" val="766495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7755" y="2516393"/>
            <a:ext cx="10972800" cy="1096962"/>
          </a:xfrm>
        </p:spPr>
        <p:txBody>
          <a:bodyPr/>
          <a:lstStyle>
            <a:lvl1pPr>
              <a:defRPr sz="5400"/>
            </a:lvl1pPr>
          </a:lstStyle>
          <a:p>
            <a:r>
              <a:rPr lang="en-US" dirty="0"/>
              <a:t>Click to edit section title</a:t>
            </a:r>
          </a:p>
        </p:txBody>
      </p:sp>
    </p:spTree>
    <p:extLst>
      <p:ext uri="{BB962C8B-B14F-4D97-AF65-F5344CB8AC3E}">
        <p14:creationId xmlns:p14="http://schemas.microsoft.com/office/powerpoint/2010/main" val="173018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4572001" y="722672"/>
            <a:ext cx="6980903" cy="5257442"/>
          </a:xfrm>
        </p:spPr>
        <p:txBody>
          <a:bodyPr/>
          <a:lstStyle>
            <a:lvl1pPr marL="0" indent="0">
              <a:buNone/>
              <a:defRPr/>
            </a:lvl1pPr>
          </a:lstStyle>
          <a:p>
            <a:pPr lvl="0"/>
            <a:r>
              <a:rPr lang="en-US" dirty="0"/>
              <a:t>Object</a:t>
            </a:r>
          </a:p>
        </p:txBody>
      </p:sp>
      <p:sp>
        <p:nvSpPr>
          <p:cNvPr id="6" name="Content Placeholder 5"/>
          <p:cNvSpPr>
            <a:spLocks noGrp="1"/>
          </p:cNvSpPr>
          <p:nvPr>
            <p:ph sz="quarter" idx="11"/>
          </p:nvPr>
        </p:nvSpPr>
        <p:spPr>
          <a:xfrm>
            <a:off x="531285" y="1526459"/>
            <a:ext cx="4040715" cy="44536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2" hasCustomPrompt="1"/>
          </p:nvPr>
        </p:nvSpPr>
        <p:spPr>
          <a:xfrm>
            <a:off x="531285" y="722672"/>
            <a:ext cx="4040715" cy="738188"/>
          </a:xfrm>
        </p:spPr>
        <p:txBody>
          <a:bodyPr/>
          <a:lstStyle>
            <a:lvl1pPr marL="0" indent="0">
              <a:buNone/>
              <a:defRPr baseline="0"/>
            </a:lvl1pPr>
          </a:lstStyle>
          <a:p>
            <a:pPr lvl="0"/>
            <a:r>
              <a:rPr lang="en-US" dirty="0"/>
              <a:t>Click to add text</a:t>
            </a:r>
          </a:p>
        </p:txBody>
      </p:sp>
    </p:spTree>
    <p:extLst>
      <p:ext uri="{BB962C8B-B14F-4D97-AF65-F5344CB8AC3E}">
        <p14:creationId xmlns:p14="http://schemas.microsoft.com/office/powerpoint/2010/main" val="1178053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4.png"/><Relationship Id="rId4" Type="http://schemas.openxmlformats.org/officeDocument/2006/relationships/slideLayout" Target="../slideLayouts/slideLayout6.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4.png"/><Relationship Id="rId5" Type="http://schemas.openxmlformats.org/officeDocument/2006/relationships/slideLayout" Target="../slideLayouts/slideLayout14.xml"/><Relationship Id="rId10" Type="http://schemas.openxmlformats.org/officeDocument/2006/relationships/theme" Target="../theme/theme3.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theme" Target="../theme/theme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theme" Target="../theme/theme5.xml"/><Relationship Id="rId4" Type="http://schemas.openxmlformats.org/officeDocument/2006/relationships/image" Target="../media/image7.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theme" Target="../theme/theme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theme" Target="../theme/theme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image" Target="../media/image4.png"/><Relationship Id="rId4" Type="http://schemas.openxmlformats.org/officeDocument/2006/relationships/slideLayout" Target="../slideLayouts/slideLayout22.xml"/><Relationship Id="rId9"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theme" Target="../theme/theme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1368425"/>
          </a:xfrm>
          <a:prstGeom prst="rect">
            <a:avLst/>
          </a:prstGeom>
        </p:spPr>
        <p:txBody>
          <a:bodyPr vert="horz" lIns="91440" tIns="45720" rIns="91440" bIns="45720" rtlCol="0" anchor="b" anchorCtr="0">
            <a:normAutofit/>
          </a:bodyPr>
          <a:lstStyle/>
          <a:p>
            <a:endParaRPr lang="en-US" dirty="0"/>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8173" y="5763463"/>
            <a:ext cx="11683275" cy="976557"/>
          </a:xfrm>
          <a:prstGeom prst="rect">
            <a:avLst/>
          </a:prstGeom>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87689" y="6185131"/>
            <a:ext cx="1186040" cy="532394"/>
          </a:xfrm>
          <a:prstGeom prst="rect">
            <a:avLst/>
          </a:prstGeom>
        </p:spPr>
      </p:pic>
      <p:sp>
        <p:nvSpPr>
          <p:cNvPr id="10" name="Footer Placeholder 4"/>
          <p:cNvSpPr txBox="1">
            <a:spLocks/>
          </p:cNvSpPr>
          <p:nvPr userDrawn="1"/>
        </p:nvSpPr>
        <p:spPr>
          <a:xfrm>
            <a:off x="609601" y="6002569"/>
            <a:ext cx="6240865"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100" b="0" i="0" dirty="0">
                <a:solidFill>
                  <a:schemeClr val="tx1"/>
                </a:solidFill>
                <a:latin typeface="Century Gothic" panose="020B0502020202020204" pitchFamily="34" charset="0"/>
              </a:rPr>
              <a:t>Any opinions expressed in this presentation are those of the author and do not constitute policy of the Bureau of Labor Statistics.</a:t>
            </a:r>
          </a:p>
        </p:txBody>
      </p:sp>
    </p:spTree>
    <p:extLst>
      <p:ext uri="{BB962C8B-B14F-4D97-AF65-F5344CB8AC3E}">
        <p14:creationId xmlns:p14="http://schemas.microsoft.com/office/powerpoint/2010/main" val="1807257929"/>
      </p:ext>
    </p:extLst>
  </p:cSld>
  <p:clrMap bg1="dk1" tx1="lt1" bg2="dk2" tx2="lt2" accent1="accent1" accent2="accent2" accent3="accent3" accent4="accent4" accent5="accent5" accent6="accent6" hlink="hlink" folHlink="folHlink"/>
  <p:sldLayoutIdLst>
    <p:sldLayoutId id="2147483689" r:id="rId1"/>
    <p:sldLayoutId id="2147483696" r:id="rId2"/>
  </p:sldLayoutIdLst>
  <p:txStyles>
    <p:titleStyle>
      <a:lvl1pPr algn="ctr" defTabSz="914400" rtl="0" eaLnBrk="1" latinLnBrk="0" hangingPunct="1">
        <a:lnSpc>
          <a:spcPct val="90000"/>
        </a:lnSpc>
        <a:spcBef>
          <a:spcPct val="0"/>
        </a:spcBef>
        <a:buNone/>
        <a:defRPr sz="4800" b="1" kern="1200">
          <a:solidFill>
            <a:schemeClr val="bg1"/>
          </a:solidFill>
          <a:latin typeface="Century Gothic" panose="020B0502020202020204" pitchFamily="34" charset="0"/>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bg1"/>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296" userDrawn="1">
          <p15:clr>
            <a:srgbClr val="F26B43"/>
          </p15:clr>
        </p15:guide>
        <p15:guide id="3" orient="horz"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26464" y="5832062"/>
            <a:ext cx="11739073" cy="976557"/>
          </a:xfrm>
          <a:prstGeom prst="rect">
            <a:avLst/>
          </a:prstGeom>
        </p:spPr>
      </p:pic>
      <p:sp>
        <p:nvSpPr>
          <p:cNvPr id="1026" name="Title Placeholder 1"/>
          <p:cNvSpPr>
            <a:spLocks noGrp="1"/>
          </p:cNvSpPr>
          <p:nvPr userDrawn="1">
            <p:ph type="title"/>
          </p:nvPr>
        </p:nvSpPr>
        <p:spPr bwMode="auto">
          <a:xfrm>
            <a:off x="609600" y="274638"/>
            <a:ext cx="10972800" cy="1096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title</a:t>
            </a:r>
          </a:p>
        </p:txBody>
      </p:sp>
      <p:sp>
        <p:nvSpPr>
          <p:cNvPr id="1027" name="Text Placeholder 2"/>
          <p:cNvSpPr>
            <a:spLocks noGrp="1"/>
          </p:cNvSpPr>
          <p:nvPr userDrawn="1">
            <p:ph type="body" idx="1"/>
          </p:nvPr>
        </p:nvSpPr>
        <p:spPr bwMode="auto">
          <a:xfrm>
            <a:off x="609600" y="1752601"/>
            <a:ext cx="10972800" cy="3960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text</a:t>
            </a:r>
          </a:p>
          <a:p>
            <a:pPr lvl="1"/>
            <a:r>
              <a:rPr lang="en-US" dirty="0"/>
              <a:t>Second level</a:t>
            </a:r>
          </a:p>
          <a:p>
            <a:pPr lvl="2"/>
            <a:r>
              <a:rPr lang="en-US" dirty="0"/>
              <a:t>Third level</a:t>
            </a:r>
          </a:p>
          <a:p>
            <a:pPr lvl="3"/>
            <a:r>
              <a:rPr lang="en-US" dirty="0"/>
              <a:t>Fourth level (not recommended)</a:t>
            </a:r>
          </a:p>
          <a:p>
            <a:pPr lvl="4"/>
            <a:endParaRPr lang="en-US" dirty="0"/>
          </a:p>
          <a:p>
            <a:pPr lvl="3"/>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564307" y="6281317"/>
            <a:ext cx="1054263" cy="473242"/>
          </a:xfrm>
          <a:prstGeom prst="rect">
            <a:avLst/>
          </a:prstGeom>
        </p:spPr>
      </p:pic>
      <p:sp>
        <p:nvSpPr>
          <p:cNvPr id="8" name="Footer Placeholder 4"/>
          <p:cNvSpPr txBox="1">
            <a:spLocks/>
          </p:cNvSpPr>
          <p:nvPr userDrawn="1"/>
        </p:nvSpPr>
        <p:spPr>
          <a:xfrm>
            <a:off x="528533" y="6335377"/>
            <a:ext cx="77216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900" b="0" kern="1200" spc="45" smtClean="0">
                <a:solidFill>
                  <a:srgbClr val="002060"/>
                </a:solidFill>
                <a:latin typeface="Century Gothic" panose="020B0502020202020204" pitchFamily="34" charset="0"/>
                <a:ea typeface="+mn-ea"/>
                <a:cs typeface="Tahoma" pitchFamily="34" charset="0"/>
              </a:rPr>
              <a:pPr/>
              <a:t>‹#›</a:t>
            </a:fld>
            <a:r>
              <a:rPr lang="en-US" sz="1200" spc="45" dirty="0">
                <a:solidFill>
                  <a:srgbClr val="002060"/>
                </a:solidFill>
                <a:latin typeface="Century Gothic" panose="020B0502020202020204" pitchFamily="34" charset="0"/>
              </a:rPr>
              <a:t> </a:t>
            </a:r>
            <a:r>
              <a:rPr lang="en-US" sz="1200" cap="small" spc="30" dirty="0">
                <a:solidFill>
                  <a:srgbClr val="002060"/>
                </a:solidFill>
                <a:latin typeface="Century Gothic" panose="020B0502020202020204" pitchFamily="34" charset="0"/>
              </a:rPr>
              <a:t>—</a:t>
            </a:r>
            <a:r>
              <a:rPr lang="en-US" sz="1200" spc="45" dirty="0">
                <a:solidFill>
                  <a:srgbClr val="002060"/>
                </a:solidFill>
                <a:latin typeface="Century Gothic" panose="020B0502020202020204" pitchFamily="34" charset="0"/>
              </a:rPr>
              <a:t> </a:t>
            </a:r>
            <a:r>
              <a:rPr lang="en-US" sz="1200" cap="small" spc="30" dirty="0">
                <a:solidFill>
                  <a:srgbClr val="002060"/>
                </a:solidFill>
                <a:latin typeface="Century Gothic" panose="020B0502020202020204" pitchFamily="34" charset="0"/>
              </a:rPr>
              <a:t>U.S. Bureau of Labor Statistics</a:t>
            </a:r>
            <a:r>
              <a:rPr lang="en-US" sz="900" spc="45" dirty="0">
                <a:solidFill>
                  <a:srgbClr val="002060"/>
                </a:solidFill>
                <a:latin typeface="Century Gothic" panose="020B0502020202020204" pitchFamily="34" charset="0"/>
              </a:rPr>
              <a:t> • </a:t>
            </a:r>
            <a:r>
              <a:rPr lang="en-US" sz="900" b="1" spc="45" dirty="0">
                <a:solidFill>
                  <a:srgbClr val="002060"/>
                </a:solidFill>
                <a:latin typeface="Century Gothic" panose="020B0502020202020204" pitchFamily="34" charset="0"/>
              </a:rPr>
              <a:t>bls.gov</a:t>
            </a:r>
          </a:p>
        </p:txBody>
      </p:sp>
    </p:spTree>
    <p:extLst>
      <p:ext uri="{BB962C8B-B14F-4D97-AF65-F5344CB8AC3E}">
        <p14:creationId xmlns:p14="http://schemas.microsoft.com/office/powerpoint/2010/main" val="1686485968"/>
      </p:ext>
    </p:extLst>
  </p:cSld>
  <p:clrMap bg1="lt1" tx1="dk1" bg2="lt2" tx2="dk2" accent1="accent1" accent2="accent2" accent3="accent3" accent4="accent4" accent5="accent5" accent6="accent6" hlink="hlink" folHlink="folHlink"/>
  <p:sldLayoutIdLst>
    <p:sldLayoutId id="2147483691" r:id="rId1"/>
    <p:sldLayoutId id="2147483671" r:id="rId2"/>
    <p:sldLayoutId id="2147483690" r:id="rId3"/>
    <p:sldLayoutId id="2147483695" r:id="rId4"/>
    <p:sldLayoutId id="2147483692" r:id="rId5"/>
    <p:sldLayoutId id="2147483693" r:id="rId6"/>
    <p:sldLayoutId id="2147483694" r:id="rId7"/>
  </p:sldLayoutIdLst>
  <p:hf hdr="0" dt="0"/>
  <p:txStyles>
    <p:titleStyle>
      <a:lvl1pPr algn="ctr" rtl="0" eaLnBrk="0" fontAlgn="base" hangingPunct="0">
        <a:spcBef>
          <a:spcPct val="0"/>
        </a:spcBef>
        <a:spcAft>
          <a:spcPct val="0"/>
        </a:spcAft>
        <a:defRPr sz="4400" b="1" kern="1200">
          <a:solidFill>
            <a:srgbClr val="192168"/>
          </a:solidFill>
          <a:latin typeface="Calibri" panose="020F0502020204030204" pitchFamily="34" charset="0"/>
          <a:ea typeface="+mj-ea"/>
          <a:cs typeface="Calibri" panose="020F0502020204030204" pitchFamily="34" charset="0"/>
        </a:defRPr>
      </a:lvl1pPr>
      <a:lvl2pPr algn="ctr" rtl="0" eaLnBrk="0" fontAlgn="base" hangingPunct="0">
        <a:spcBef>
          <a:spcPct val="0"/>
        </a:spcBef>
        <a:spcAft>
          <a:spcPct val="0"/>
        </a:spcAft>
        <a:defRPr sz="4400" b="1">
          <a:solidFill>
            <a:srgbClr val="192168"/>
          </a:solidFill>
          <a:latin typeface="Tahoma" pitchFamily="34" charset="0"/>
          <a:cs typeface="Tahoma" pitchFamily="34" charset="0"/>
        </a:defRPr>
      </a:lvl2pPr>
      <a:lvl3pPr algn="ctr" rtl="0" eaLnBrk="0" fontAlgn="base" hangingPunct="0">
        <a:spcBef>
          <a:spcPct val="0"/>
        </a:spcBef>
        <a:spcAft>
          <a:spcPct val="0"/>
        </a:spcAft>
        <a:defRPr sz="4400" b="1">
          <a:solidFill>
            <a:srgbClr val="192168"/>
          </a:solidFill>
          <a:latin typeface="Tahoma" pitchFamily="34" charset="0"/>
          <a:cs typeface="Tahoma" pitchFamily="34" charset="0"/>
        </a:defRPr>
      </a:lvl3pPr>
      <a:lvl4pPr algn="ctr" rtl="0" eaLnBrk="0" fontAlgn="base" hangingPunct="0">
        <a:spcBef>
          <a:spcPct val="0"/>
        </a:spcBef>
        <a:spcAft>
          <a:spcPct val="0"/>
        </a:spcAft>
        <a:defRPr sz="4400" b="1">
          <a:solidFill>
            <a:srgbClr val="192168"/>
          </a:solidFill>
          <a:latin typeface="Tahoma" pitchFamily="34" charset="0"/>
          <a:cs typeface="Tahoma" pitchFamily="34" charset="0"/>
        </a:defRPr>
      </a:lvl4pPr>
      <a:lvl5pPr algn="ctr" rtl="0" eaLnBrk="0" fontAlgn="base" hangingPunct="0">
        <a:spcBef>
          <a:spcPct val="0"/>
        </a:spcBef>
        <a:spcAft>
          <a:spcPct val="0"/>
        </a:spcAft>
        <a:defRPr sz="4400" b="1">
          <a:solidFill>
            <a:srgbClr val="192168"/>
          </a:solidFill>
          <a:latin typeface="Tahoma" pitchFamily="34" charset="0"/>
          <a:cs typeface="Tahoma" pitchFamily="34" charset="0"/>
        </a:defRPr>
      </a:lvl5pPr>
      <a:lvl6pPr marL="457200" algn="ctr" rtl="0" fontAlgn="base">
        <a:spcBef>
          <a:spcPct val="0"/>
        </a:spcBef>
        <a:spcAft>
          <a:spcPct val="0"/>
        </a:spcAft>
        <a:defRPr sz="4400" b="1">
          <a:solidFill>
            <a:schemeClr val="bg1"/>
          </a:solidFill>
          <a:latin typeface="Tahoma" pitchFamily="34" charset="0"/>
          <a:cs typeface="Tahoma" pitchFamily="34" charset="0"/>
        </a:defRPr>
      </a:lvl6pPr>
      <a:lvl7pPr marL="914400" algn="ctr" rtl="0" fontAlgn="base">
        <a:spcBef>
          <a:spcPct val="0"/>
        </a:spcBef>
        <a:spcAft>
          <a:spcPct val="0"/>
        </a:spcAft>
        <a:defRPr sz="4400" b="1">
          <a:solidFill>
            <a:schemeClr val="bg1"/>
          </a:solidFill>
          <a:latin typeface="Tahoma" pitchFamily="34" charset="0"/>
          <a:cs typeface="Tahoma" pitchFamily="34" charset="0"/>
        </a:defRPr>
      </a:lvl7pPr>
      <a:lvl8pPr marL="1371600" algn="ctr" rtl="0" fontAlgn="base">
        <a:spcBef>
          <a:spcPct val="0"/>
        </a:spcBef>
        <a:spcAft>
          <a:spcPct val="0"/>
        </a:spcAft>
        <a:defRPr sz="4400" b="1">
          <a:solidFill>
            <a:schemeClr val="bg1"/>
          </a:solidFill>
          <a:latin typeface="Tahoma" pitchFamily="34" charset="0"/>
          <a:cs typeface="Tahoma" pitchFamily="34" charset="0"/>
        </a:defRPr>
      </a:lvl8pPr>
      <a:lvl9pPr marL="1828800" algn="ctr" rtl="0" fontAlgn="base">
        <a:spcBef>
          <a:spcPct val="0"/>
        </a:spcBef>
        <a:spcAft>
          <a:spcPct val="0"/>
        </a:spcAft>
        <a:defRPr sz="4400" b="1">
          <a:solidFill>
            <a:schemeClr val="bg1"/>
          </a:solidFill>
          <a:latin typeface="Tahoma" pitchFamily="34" charset="0"/>
          <a:cs typeface="Tahoma" pitchFamily="34" charset="0"/>
        </a:defRPr>
      </a:lvl9pPr>
    </p:titleStyle>
    <p:bodyStyle>
      <a:lvl1pPr marL="342900" indent="-342900" algn="l" rtl="0" eaLnBrk="0" fontAlgn="base" hangingPunct="0">
        <a:spcBef>
          <a:spcPct val="20000"/>
        </a:spcBef>
        <a:spcAft>
          <a:spcPct val="0"/>
        </a:spcAft>
        <a:buClr>
          <a:srgbClr val="CE1126"/>
        </a:buClr>
        <a:buSzPct val="80000"/>
        <a:buFont typeface="Wingdings" pitchFamily="2" charset="2"/>
        <a:buChar char=""/>
        <a:defRPr sz="3200" kern="1200">
          <a:solidFill>
            <a:srgbClr val="192168"/>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Clr>
          <a:srgbClr val="CE1126"/>
        </a:buClr>
        <a:buFont typeface="Wingdings 3" pitchFamily="18" charset="2"/>
        <a:buChar char=""/>
        <a:defRPr sz="2800" kern="1200">
          <a:solidFill>
            <a:srgbClr val="192168"/>
          </a:solidFill>
          <a:latin typeface="Calibri" panose="020F0502020204030204" pitchFamily="34" charset="0"/>
          <a:ea typeface="+mn-ea"/>
          <a:cs typeface="Calibri" panose="020F0502020204030204" pitchFamily="34" charset="0"/>
        </a:defRPr>
      </a:lvl2pPr>
      <a:lvl3pPr marL="1143000" indent="-228600" algn="l" rtl="0" eaLnBrk="0" fontAlgn="base" hangingPunct="0">
        <a:spcBef>
          <a:spcPct val="20000"/>
        </a:spcBef>
        <a:spcAft>
          <a:spcPct val="0"/>
        </a:spcAft>
        <a:buClr>
          <a:srgbClr val="CE1126"/>
        </a:buClr>
        <a:buFont typeface="Calibri" pitchFamily="34" charset="0"/>
        <a:buChar char="–"/>
        <a:defRPr sz="2400" kern="1200">
          <a:solidFill>
            <a:srgbClr val="192168"/>
          </a:solidFill>
          <a:latin typeface="Calibri" panose="020F0502020204030204" pitchFamily="34" charset="0"/>
          <a:ea typeface="+mn-ea"/>
          <a:cs typeface="Calibri" panose="020F0502020204030204" pitchFamily="34" charset="0"/>
        </a:defRPr>
      </a:lvl3pPr>
      <a:lvl4pPr marL="1600200" indent="-228600" algn="l" rtl="0" eaLnBrk="0" fontAlgn="base" hangingPunct="0">
        <a:spcBef>
          <a:spcPct val="20000"/>
        </a:spcBef>
        <a:spcAft>
          <a:spcPct val="0"/>
        </a:spcAft>
        <a:buClr>
          <a:srgbClr val="CE1126"/>
        </a:buClr>
        <a:buSzPct val="125000"/>
        <a:buFont typeface="Arial" charset="0"/>
        <a:buChar char="•"/>
        <a:defRPr sz="2000" kern="1200">
          <a:solidFill>
            <a:srgbClr val="192168"/>
          </a:solidFill>
          <a:latin typeface="Calibri" panose="020F0502020204030204" pitchFamily="34" charset="0"/>
          <a:ea typeface="+mn-ea"/>
          <a:cs typeface="Calibri" panose="020F0502020204030204" pitchFamily="34" charset="0"/>
        </a:defRPr>
      </a:lvl4pPr>
      <a:lvl5pPr marL="2057400" indent="-228600" algn="l" rtl="0" eaLnBrk="0" fontAlgn="base" hangingPunct="0">
        <a:spcBef>
          <a:spcPct val="20000"/>
        </a:spcBef>
        <a:spcAft>
          <a:spcPct val="0"/>
        </a:spcAft>
        <a:buFont typeface="Wingdings" pitchFamily="2" charset="2"/>
        <a:buChar char="v"/>
        <a:defRPr sz="2000" kern="1200">
          <a:solidFill>
            <a:srgbClr val="000000"/>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296" userDrawn="1">
          <p15:clr>
            <a:srgbClr val="F26B43"/>
          </p15:clr>
        </p15:guide>
        <p15:guide id="3" orient="horz" pos="28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userDrawn="1">
            <p:ph type="title"/>
          </p:nvPr>
        </p:nvSpPr>
        <p:spPr bwMode="auto">
          <a:xfrm>
            <a:off x="495300" y="274638"/>
            <a:ext cx="11201400" cy="1096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title</a:t>
            </a:r>
          </a:p>
        </p:txBody>
      </p:sp>
      <p:sp>
        <p:nvSpPr>
          <p:cNvPr id="1027" name="Text Placeholder 2"/>
          <p:cNvSpPr>
            <a:spLocks noGrp="1"/>
          </p:cNvSpPr>
          <p:nvPr userDrawn="1">
            <p:ph type="body" idx="1"/>
          </p:nvPr>
        </p:nvSpPr>
        <p:spPr bwMode="auto">
          <a:xfrm>
            <a:off x="495300" y="1752601"/>
            <a:ext cx="11201400" cy="3960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text</a:t>
            </a:r>
          </a:p>
          <a:p>
            <a:pPr lvl="1"/>
            <a:r>
              <a:rPr lang="en-US" dirty="0"/>
              <a:t>Second level</a:t>
            </a:r>
          </a:p>
          <a:p>
            <a:pPr lvl="2"/>
            <a:r>
              <a:rPr lang="en-US" dirty="0"/>
              <a:t>Third level</a:t>
            </a:r>
          </a:p>
          <a:p>
            <a:pPr lvl="3"/>
            <a:r>
              <a:rPr lang="en-US" dirty="0"/>
              <a:t>Fourth level (not recommended)</a:t>
            </a:r>
          </a:p>
          <a:p>
            <a:pPr lvl="4"/>
            <a:endParaRPr lang="en-US" dirty="0"/>
          </a:p>
          <a:p>
            <a:pPr lvl="3"/>
            <a:endParaRPr lang="en-US" dirty="0"/>
          </a:p>
        </p:txBody>
      </p:sp>
      <p:sp>
        <p:nvSpPr>
          <p:cNvPr id="8" name="Footer Placeholder 4"/>
          <p:cNvSpPr txBox="1">
            <a:spLocks/>
          </p:cNvSpPr>
          <p:nvPr userDrawn="1"/>
        </p:nvSpPr>
        <p:spPr>
          <a:xfrm>
            <a:off x="488043" y="6335379"/>
            <a:ext cx="7749391" cy="365125"/>
          </a:xfrm>
          <a:prstGeom prst="rect">
            <a:avLst/>
          </a:prstGeom>
        </p:spPr>
        <p:txBody>
          <a:bodyPr vert="horz" wrap="square" lIns="51435" tIns="25718" rIns="51435" bIns="25718"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788" spc="34" smtClean="0">
                <a:solidFill>
                  <a:srgbClr val="002060"/>
                </a:solidFill>
                <a:latin typeface="Century Gothic" panose="020B0502020202020204" pitchFamily="34" charset="0"/>
              </a:rPr>
              <a:pPr>
                <a:defRPr/>
              </a:pPr>
              <a:t>‹#›</a:t>
            </a:fld>
            <a:r>
              <a:rPr lang="en-US" sz="1200" spc="34" dirty="0">
                <a:solidFill>
                  <a:srgbClr val="002060"/>
                </a:solidFill>
                <a:latin typeface="Century Gothic" panose="020B0502020202020204" pitchFamily="34" charset="0"/>
              </a:rPr>
              <a:t> </a:t>
            </a:r>
            <a:r>
              <a:rPr lang="en-US" sz="1125" cap="small" spc="23" dirty="0">
                <a:solidFill>
                  <a:srgbClr val="002060"/>
                </a:solidFill>
                <a:latin typeface="Century Gothic" panose="020B0502020202020204" pitchFamily="34" charset="0"/>
              </a:rPr>
              <a:t>—</a:t>
            </a:r>
            <a:r>
              <a:rPr lang="en-US" sz="1200" spc="34" dirty="0">
                <a:solidFill>
                  <a:srgbClr val="002060"/>
                </a:solidFill>
                <a:latin typeface="Century Gothic" panose="020B0502020202020204" pitchFamily="34" charset="0"/>
              </a:rPr>
              <a:t> </a:t>
            </a:r>
            <a:r>
              <a:rPr lang="en-US" sz="1125" cap="small" spc="23" dirty="0">
                <a:solidFill>
                  <a:srgbClr val="002060"/>
                </a:solidFill>
                <a:latin typeface="Century Gothic" panose="020B0502020202020204" pitchFamily="34" charset="0"/>
              </a:rPr>
              <a:t>U.S. Bureau of Labor Statistics</a:t>
            </a:r>
            <a:r>
              <a:rPr lang="en-US" sz="788" spc="34" dirty="0">
                <a:solidFill>
                  <a:srgbClr val="002060"/>
                </a:solidFill>
                <a:latin typeface="Century Gothic" panose="020B0502020202020204" pitchFamily="34" charset="0"/>
              </a:rPr>
              <a:t> • </a:t>
            </a:r>
            <a:r>
              <a:rPr lang="en-US" sz="788" b="1" spc="34" dirty="0">
                <a:solidFill>
                  <a:srgbClr val="002060"/>
                </a:solidFill>
                <a:latin typeface="Century Gothic" panose="020B0502020202020204" pitchFamily="34" charset="0"/>
              </a:rPr>
              <a:t>bls.gov</a:t>
            </a:r>
          </a:p>
        </p:txBody>
      </p:sp>
      <p:pic>
        <p:nvPicPr>
          <p:cNvPr id="9" name="Picture 8"/>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586552" y="6172200"/>
            <a:ext cx="1098497" cy="657464"/>
          </a:xfrm>
          <a:prstGeom prst="rect">
            <a:avLst/>
          </a:prstGeom>
        </p:spPr>
      </p:pic>
      <p:pic>
        <p:nvPicPr>
          <p:cNvPr id="2" name="Picture 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85142" y="5829624"/>
            <a:ext cx="11212287" cy="1022876"/>
          </a:xfrm>
          <a:prstGeom prst="rect">
            <a:avLst/>
          </a:prstGeom>
        </p:spPr>
      </p:pic>
    </p:spTree>
    <p:extLst>
      <p:ext uri="{BB962C8B-B14F-4D97-AF65-F5344CB8AC3E}">
        <p14:creationId xmlns:p14="http://schemas.microsoft.com/office/powerpoint/2010/main" val="174728014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28" r:id="rId9"/>
  </p:sldLayoutIdLst>
  <p:hf sldNum="0" hdr="0" ftr="0" dt="0"/>
  <p:txStyles>
    <p:titleStyle>
      <a:lvl1pPr algn="ctr" rtl="0" eaLnBrk="0" fontAlgn="base" hangingPunct="0">
        <a:spcBef>
          <a:spcPct val="0"/>
        </a:spcBef>
        <a:spcAft>
          <a:spcPct val="0"/>
        </a:spcAft>
        <a:defRPr sz="3300" b="0" kern="1200">
          <a:solidFill>
            <a:srgbClr val="192168"/>
          </a:solidFill>
          <a:latin typeface="Century Gothic" panose="020B0502020202020204" pitchFamily="34" charset="0"/>
          <a:ea typeface="+mj-ea"/>
          <a:cs typeface="Calibri" panose="020F0502020204030204" pitchFamily="34" charset="0"/>
        </a:defRPr>
      </a:lvl1pPr>
      <a:lvl2pPr algn="ctr" rtl="0" eaLnBrk="0" fontAlgn="base" hangingPunct="0">
        <a:spcBef>
          <a:spcPct val="0"/>
        </a:spcBef>
        <a:spcAft>
          <a:spcPct val="0"/>
        </a:spcAft>
        <a:defRPr sz="3300" b="1">
          <a:solidFill>
            <a:srgbClr val="192168"/>
          </a:solidFill>
          <a:latin typeface="Tahoma" pitchFamily="34" charset="0"/>
          <a:cs typeface="Tahoma" pitchFamily="34" charset="0"/>
        </a:defRPr>
      </a:lvl2pPr>
      <a:lvl3pPr algn="ctr" rtl="0" eaLnBrk="0" fontAlgn="base" hangingPunct="0">
        <a:spcBef>
          <a:spcPct val="0"/>
        </a:spcBef>
        <a:spcAft>
          <a:spcPct val="0"/>
        </a:spcAft>
        <a:defRPr sz="3300" b="1">
          <a:solidFill>
            <a:srgbClr val="192168"/>
          </a:solidFill>
          <a:latin typeface="Tahoma" pitchFamily="34" charset="0"/>
          <a:cs typeface="Tahoma" pitchFamily="34" charset="0"/>
        </a:defRPr>
      </a:lvl3pPr>
      <a:lvl4pPr algn="ctr" rtl="0" eaLnBrk="0" fontAlgn="base" hangingPunct="0">
        <a:spcBef>
          <a:spcPct val="0"/>
        </a:spcBef>
        <a:spcAft>
          <a:spcPct val="0"/>
        </a:spcAft>
        <a:defRPr sz="3300" b="1">
          <a:solidFill>
            <a:srgbClr val="192168"/>
          </a:solidFill>
          <a:latin typeface="Tahoma" pitchFamily="34" charset="0"/>
          <a:cs typeface="Tahoma" pitchFamily="34" charset="0"/>
        </a:defRPr>
      </a:lvl4pPr>
      <a:lvl5pPr algn="ctr" rtl="0" eaLnBrk="0" fontAlgn="base" hangingPunct="0">
        <a:spcBef>
          <a:spcPct val="0"/>
        </a:spcBef>
        <a:spcAft>
          <a:spcPct val="0"/>
        </a:spcAft>
        <a:defRPr sz="3300" b="1">
          <a:solidFill>
            <a:srgbClr val="192168"/>
          </a:solidFill>
          <a:latin typeface="Tahoma" pitchFamily="34" charset="0"/>
          <a:cs typeface="Tahoma" pitchFamily="34" charset="0"/>
        </a:defRPr>
      </a:lvl5pPr>
      <a:lvl6pPr marL="342900" algn="ctr" rtl="0" fontAlgn="base">
        <a:spcBef>
          <a:spcPct val="0"/>
        </a:spcBef>
        <a:spcAft>
          <a:spcPct val="0"/>
        </a:spcAft>
        <a:defRPr sz="3300" b="1">
          <a:solidFill>
            <a:schemeClr val="bg1"/>
          </a:solidFill>
          <a:latin typeface="Tahoma" pitchFamily="34" charset="0"/>
          <a:cs typeface="Tahoma" pitchFamily="34" charset="0"/>
        </a:defRPr>
      </a:lvl6pPr>
      <a:lvl7pPr marL="685800" algn="ctr" rtl="0" fontAlgn="base">
        <a:spcBef>
          <a:spcPct val="0"/>
        </a:spcBef>
        <a:spcAft>
          <a:spcPct val="0"/>
        </a:spcAft>
        <a:defRPr sz="3300" b="1">
          <a:solidFill>
            <a:schemeClr val="bg1"/>
          </a:solidFill>
          <a:latin typeface="Tahoma" pitchFamily="34" charset="0"/>
          <a:cs typeface="Tahoma" pitchFamily="34" charset="0"/>
        </a:defRPr>
      </a:lvl7pPr>
      <a:lvl8pPr marL="1028700" algn="ctr" rtl="0" fontAlgn="base">
        <a:spcBef>
          <a:spcPct val="0"/>
        </a:spcBef>
        <a:spcAft>
          <a:spcPct val="0"/>
        </a:spcAft>
        <a:defRPr sz="3300" b="1">
          <a:solidFill>
            <a:schemeClr val="bg1"/>
          </a:solidFill>
          <a:latin typeface="Tahoma" pitchFamily="34" charset="0"/>
          <a:cs typeface="Tahoma" pitchFamily="34" charset="0"/>
        </a:defRPr>
      </a:lvl8pPr>
      <a:lvl9pPr marL="1371600" algn="ctr" rtl="0" fontAlgn="base">
        <a:spcBef>
          <a:spcPct val="0"/>
        </a:spcBef>
        <a:spcAft>
          <a:spcPct val="0"/>
        </a:spcAft>
        <a:defRPr sz="3300" b="1">
          <a:solidFill>
            <a:schemeClr val="bg1"/>
          </a:solidFill>
          <a:latin typeface="Tahoma" pitchFamily="34" charset="0"/>
          <a:cs typeface="Tahoma" pitchFamily="34" charset="0"/>
        </a:defRPr>
      </a:lvl9pPr>
    </p:titleStyle>
    <p:bodyStyle>
      <a:lvl1pPr marL="257175" indent="-257175" algn="l" rtl="0" eaLnBrk="0" fontAlgn="base" hangingPunct="0">
        <a:spcBef>
          <a:spcPct val="20000"/>
        </a:spcBef>
        <a:spcAft>
          <a:spcPct val="0"/>
        </a:spcAft>
        <a:buClr>
          <a:srgbClr val="CE1126"/>
        </a:buClr>
        <a:buSzPct val="80000"/>
        <a:buFont typeface="Wingdings" pitchFamily="2" charset="2"/>
        <a:buChar char=""/>
        <a:defRPr sz="2400" kern="1200">
          <a:solidFill>
            <a:srgbClr val="192168"/>
          </a:solidFill>
          <a:latin typeface="Century Gothic" panose="020B0502020202020204" pitchFamily="34" charset="0"/>
          <a:ea typeface="+mn-ea"/>
          <a:cs typeface="Calibri" panose="020F0502020204030204" pitchFamily="34" charset="0"/>
        </a:defRPr>
      </a:lvl1pPr>
      <a:lvl2pPr marL="557213" indent="-214313" algn="l" rtl="0" eaLnBrk="0" fontAlgn="base" hangingPunct="0">
        <a:spcBef>
          <a:spcPct val="20000"/>
        </a:spcBef>
        <a:spcAft>
          <a:spcPct val="0"/>
        </a:spcAft>
        <a:buClr>
          <a:srgbClr val="CE1126"/>
        </a:buClr>
        <a:buFont typeface="Wingdings 3" pitchFamily="18" charset="2"/>
        <a:buChar char=""/>
        <a:defRPr sz="2100" kern="1200">
          <a:solidFill>
            <a:srgbClr val="192168"/>
          </a:solidFill>
          <a:latin typeface="Century Gothic" panose="020B0502020202020204" pitchFamily="34" charset="0"/>
          <a:ea typeface="+mn-ea"/>
          <a:cs typeface="Calibri" panose="020F0502020204030204" pitchFamily="34" charset="0"/>
        </a:defRPr>
      </a:lvl2pPr>
      <a:lvl3pPr marL="857250" indent="-171450" algn="l" rtl="0" eaLnBrk="0" fontAlgn="base" hangingPunct="0">
        <a:spcBef>
          <a:spcPct val="20000"/>
        </a:spcBef>
        <a:spcAft>
          <a:spcPct val="0"/>
        </a:spcAft>
        <a:buClr>
          <a:srgbClr val="CE1126"/>
        </a:buClr>
        <a:buFont typeface="Calibri" pitchFamily="34" charset="0"/>
        <a:buChar char="–"/>
        <a:defRPr sz="1800" kern="1200">
          <a:solidFill>
            <a:srgbClr val="192168"/>
          </a:solidFill>
          <a:latin typeface="Century Gothic" panose="020B0502020202020204" pitchFamily="34" charset="0"/>
          <a:ea typeface="+mn-ea"/>
          <a:cs typeface="Calibri" panose="020F0502020204030204" pitchFamily="34" charset="0"/>
        </a:defRPr>
      </a:lvl3pPr>
      <a:lvl4pPr marL="1200150" indent="-171450" algn="l" rtl="0" eaLnBrk="0" fontAlgn="base" hangingPunct="0">
        <a:spcBef>
          <a:spcPct val="20000"/>
        </a:spcBef>
        <a:spcAft>
          <a:spcPct val="0"/>
        </a:spcAft>
        <a:buClr>
          <a:srgbClr val="CE1126"/>
        </a:buClr>
        <a:buSzPct val="125000"/>
        <a:buFont typeface="Arial" charset="0"/>
        <a:buChar char="•"/>
        <a:defRPr sz="1500" kern="1200">
          <a:solidFill>
            <a:srgbClr val="192168"/>
          </a:solidFill>
          <a:latin typeface="Century Gothic" panose="020B0502020202020204" pitchFamily="34" charset="0"/>
          <a:ea typeface="+mn-ea"/>
          <a:cs typeface="Calibri" panose="020F0502020204030204" pitchFamily="34" charset="0"/>
        </a:defRPr>
      </a:lvl4pPr>
      <a:lvl5pPr marL="1543050" indent="-171450" algn="l" rtl="0" eaLnBrk="0" fontAlgn="base" hangingPunct="0">
        <a:spcBef>
          <a:spcPct val="20000"/>
        </a:spcBef>
        <a:spcAft>
          <a:spcPct val="0"/>
        </a:spcAft>
        <a:buFont typeface="Wingdings" pitchFamily="2" charset="2"/>
        <a:buChar char="v"/>
        <a:defRPr sz="1500" kern="1200">
          <a:solidFill>
            <a:srgbClr val="000000"/>
          </a:solidFill>
          <a:latin typeface="Tahoma" pitchFamily="34" charset="0"/>
          <a:ea typeface="+mn-ea"/>
          <a:cs typeface="Tahoma"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9824" userDrawn="1">
          <p15:clr>
            <a:srgbClr val="F26B43"/>
          </p15:clr>
        </p15:guide>
        <p15:guide id="3" orient="horz" pos="2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3" r="4623"/>
          <a:stretch/>
        </p:blipFill>
        <p:spPr>
          <a:xfrm>
            <a:off x="-233987" y="0"/>
            <a:ext cx="12425988" cy="6858000"/>
          </a:xfrm>
          <a:prstGeom prst="rect">
            <a:avLst/>
          </a:prstGeom>
        </p:spPr>
      </p:pic>
      <p:sp>
        <p:nvSpPr>
          <p:cNvPr id="2" name="Title Placeholder 1"/>
          <p:cNvSpPr>
            <a:spLocks noGrp="1"/>
          </p:cNvSpPr>
          <p:nvPr>
            <p:ph type="title"/>
          </p:nvPr>
        </p:nvSpPr>
        <p:spPr>
          <a:xfrm>
            <a:off x="609600" y="457200"/>
            <a:ext cx="10972800" cy="1368425"/>
          </a:xfrm>
          <a:prstGeom prst="rect">
            <a:avLst/>
          </a:prstGeom>
        </p:spPr>
        <p:txBody>
          <a:bodyPr vert="horz" lIns="91440" tIns="45720" rIns="91440" bIns="45720" rtlCol="0" anchor="t">
            <a:normAutofit/>
          </a:bodyPr>
          <a:lstStyle/>
          <a:p>
            <a:r>
              <a:rPr lang="en-US" dirty="0"/>
              <a:t>Click to edit title</a:t>
            </a:r>
          </a:p>
        </p:txBody>
      </p:sp>
      <p:sp>
        <p:nvSpPr>
          <p:cNvPr id="3" name="Text Placeholder 2"/>
          <p:cNvSpPr>
            <a:spLocks noGrp="1"/>
          </p:cNvSpPr>
          <p:nvPr>
            <p:ph type="body" idx="1"/>
          </p:nvPr>
        </p:nvSpPr>
        <p:spPr>
          <a:xfrm>
            <a:off x="609600" y="1825625"/>
            <a:ext cx="10972800" cy="1056120"/>
          </a:xfrm>
          <a:prstGeom prst="rect">
            <a:avLst/>
          </a:prstGeom>
        </p:spPr>
        <p:txBody>
          <a:bodyPr vert="horz" lIns="91440" tIns="45720" rIns="91440" bIns="45720" rtlCol="0">
            <a:normAutofit/>
          </a:bodyPr>
          <a:lstStyle/>
          <a:p>
            <a:pPr lvl="0"/>
            <a:r>
              <a:rPr lang="en-US" dirty="0"/>
              <a:t>Click to add subtitle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189" y="5881446"/>
            <a:ext cx="11252936" cy="976557"/>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75391" y="6205585"/>
            <a:ext cx="1354996" cy="608236"/>
          </a:xfrm>
          <a:prstGeom prst="rect">
            <a:avLst/>
          </a:prstGeom>
        </p:spPr>
      </p:pic>
      <p:sp>
        <p:nvSpPr>
          <p:cNvPr id="10" name="Footer Placeholder 4"/>
          <p:cNvSpPr txBox="1">
            <a:spLocks/>
          </p:cNvSpPr>
          <p:nvPr userDrawn="1"/>
        </p:nvSpPr>
        <p:spPr>
          <a:xfrm>
            <a:off x="528533" y="6335377"/>
            <a:ext cx="77216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1050" spc="45" smtClean="0">
                <a:solidFill>
                  <a:prstClr val="white"/>
                </a:solidFill>
                <a:latin typeface="Century Gothic" panose="020B0502020202020204" pitchFamily="34" charset="0"/>
              </a:rPr>
              <a:pPr>
                <a:defRPr/>
              </a:pPr>
              <a:t>‹#›</a:t>
            </a:fld>
            <a:r>
              <a:rPr lang="en-US" sz="1600" spc="45" dirty="0">
                <a:solidFill>
                  <a:prstClr val="white"/>
                </a:solidFill>
                <a:latin typeface="Century Gothic" panose="020B0502020202020204" pitchFamily="34" charset="0"/>
              </a:rPr>
              <a:t> </a:t>
            </a:r>
            <a:r>
              <a:rPr lang="en-US" sz="1500" cap="small" spc="30" dirty="0">
                <a:solidFill>
                  <a:prstClr val="white"/>
                </a:solidFill>
                <a:latin typeface="Century Gothic" panose="020B0502020202020204" pitchFamily="34" charset="0"/>
              </a:rPr>
              <a:t>—</a:t>
            </a:r>
            <a:r>
              <a:rPr lang="en-US" sz="1600" spc="45" dirty="0">
                <a:solidFill>
                  <a:prstClr val="white"/>
                </a:solidFill>
                <a:latin typeface="Century Gothic" panose="020B0502020202020204" pitchFamily="34" charset="0"/>
              </a:rPr>
              <a:t> </a:t>
            </a:r>
            <a:r>
              <a:rPr lang="en-US" sz="1500" cap="small" spc="30" dirty="0">
                <a:solidFill>
                  <a:prstClr val="white"/>
                </a:solidFill>
                <a:latin typeface="Century Gothic" panose="020B0502020202020204" pitchFamily="34" charset="0"/>
              </a:rPr>
              <a:t>U.S. Bureau of Labor Statistics</a:t>
            </a:r>
            <a:r>
              <a:rPr lang="en-US" sz="1050" spc="45" dirty="0">
                <a:solidFill>
                  <a:prstClr val="white"/>
                </a:solidFill>
                <a:latin typeface="Century Gothic" panose="020B0502020202020204" pitchFamily="34" charset="0"/>
              </a:rPr>
              <a:t> • </a:t>
            </a:r>
            <a:r>
              <a:rPr lang="en-US" sz="1050" b="1" spc="45" dirty="0">
                <a:solidFill>
                  <a:prstClr val="white"/>
                </a:solidFill>
                <a:latin typeface="Century Gothic" panose="020B0502020202020204" pitchFamily="34" charset="0"/>
              </a:rPr>
              <a:t>bls.gov</a:t>
            </a:r>
          </a:p>
        </p:txBody>
      </p:sp>
    </p:spTree>
    <p:extLst>
      <p:ext uri="{BB962C8B-B14F-4D97-AF65-F5344CB8AC3E}">
        <p14:creationId xmlns:p14="http://schemas.microsoft.com/office/powerpoint/2010/main" val="2130034116"/>
      </p:ext>
    </p:extLst>
  </p:cSld>
  <p:clrMap bg1="lt1" tx1="dk1" bg2="lt2" tx2="dk2" accent1="accent1" accent2="accent2" accent3="accent3" accent4="accent4" accent5="accent5" accent6="accent6" hlink="hlink" folHlink="folHlink"/>
  <p:txStyles>
    <p:titleStyle>
      <a:lvl1pPr algn="ctr" defTabSz="914400" rtl="0" eaLnBrk="1" latinLnBrk="0" hangingPunct="1">
        <a:lnSpc>
          <a:spcPct val="90000"/>
        </a:lnSpc>
        <a:spcBef>
          <a:spcPct val="0"/>
        </a:spcBef>
        <a:buNone/>
        <a:defRPr sz="5400" b="1" kern="1200">
          <a:solidFill>
            <a:schemeClr val="bg1"/>
          </a:solidFill>
          <a:latin typeface="+mn-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F26B43"/>
          </p15:clr>
        </p15:guide>
        <p15:guide id="2" pos="5472">
          <p15:clr>
            <a:srgbClr val="F26B43"/>
          </p15:clr>
        </p15:guide>
        <p15:guide id="3" orient="horz" pos="2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3" r="4623"/>
          <a:stretch/>
        </p:blipFill>
        <p:spPr>
          <a:xfrm>
            <a:off x="-233987" y="0"/>
            <a:ext cx="12425988" cy="6858000"/>
          </a:xfrm>
          <a:prstGeom prst="rect">
            <a:avLst/>
          </a:prstGeom>
        </p:spPr>
      </p:pic>
      <p:sp>
        <p:nvSpPr>
          <p:cNvPr id="2" name="Title Placeholder 1"/>
          <p:cNvSpPr>
            <a:spLocks noGrp="1"/>
          </p:cNvSpPr>
          <p:nvPr>
            <p:ph type="title"/>
          </p:nvPr>
        </p:nvSpPr>
        <p:spPr>
          <a:xfrm>
            <a:off x="495300" y="457202"/>
            <a:ext cx="11201400" cy="1368425"/>
          </a:xfrm>
          <a:prstGeom prst="rect">
            <a:avLst/>
          </a:prstGeom>
        </p:spPr>
        <p:txBody>
          <a:bodyPr vert="horz" lIns="91440" tIns="45720" rIns="91440" bIns="45720" rtlCol="0" anchor="t">
            <a:normAutofit/>
          </a:bodyPr>
          <a:lstStyle/>
          <a:p>
            <a:r>
              <a:rPr lang="en-US" dirty="0"/>
              <a:t>Click to edit title</a:t>
            </a:r>
          </a:p>
        </p:txBody>
      </p:sp>
      <p:sp>
        <p:nvSpPr>
          <p:cNvPr id="3" name="Text Placeholder 2"/>
          <p:cNvSpPr>
            <a:spLocks noGrp="1"/>
          </p:cNvSpPr>
          <p:nvPr>
            <p:ph type="body" idx="1"/>
          </p:nvPr>
        </p:nvSpPr>
        <p:spPr>
          <a:xfrm>
            <a:off x="495300" y="1825625"/>
            <a:ext cx="11201400" cy="1056120"/>
          </a:xfrm>
          <a:prstGeom prst="rect">
            <a:avLst/>
          </a:prstGeom>
        </p:spPr>
        <p:txBody>
          <a:bodyPr vert="horz" lIns="91440" tIns="45720" rIns="91440" bIns="45720" rtlCol="0">
            <a:normAutofit/>
          </a:bodyPr>
          <a:lstStyle/>
          <a:p>
            <a:pPr lvl="0"/>
            <a:r>
              <a:rPr lang="en-US" dirty="0"/>
              <a:t>Click to add subtitle</a:t>
            </a:r>
          </a:p>
        </p:txBody>
      </p:sp>
      <p:sp>
        <p:nvSpPr>
          <p:cNvPr id="10" name="Footer Placeholder 4"/>
          <p:cNvSpPr txBox="1">
            <a:spLocks/>
          </p:cNvSpPr>
          <p:nvPr userDrawn="1"/>
        </p:nvSpPr>
        <p:spPr>
          <a:xfrm>
            <a:off x="495301" y="6335379"/>
            <a:ext cx="7754833" cy="365125"/>
          </a:xfrm>
          <a:prstGeom prst="rect">
            <a:avLst/>
          </a:prstGeom>
        </p:spPr>
        <p:txBody>
          <a:bodyPr vert="horz" wrap="square" lIns="51435" tIns="25718" rIns="51435" bIns="25718"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788" spc="34" smtClean="0">
                <a:solidFill>
                  <a:prstClr val="white"/>
                </a:solidFill>
                <a:latin typeface="Century Gothic" panose="020B0502020202020204" pitchFamily="34" charset="0"/>
              </a:rPr>
              <a:pPr>
                <a:defRPr/>
              </a:pPr>
              <a:t>‹#›</a:t>
            </a:fld>
            <a:r>
              <a:rPr lang="en-US" sz="1200" spc="34" dirty="0">
                <a:solidFill>
                  <a:prstClr val="white"/>
                </a:solidFill>
                <a:latin typeface="Century Gothic" panose="020B0502020202020204" pitchFamily="34" charset="0"/>
              </a:rPr>
              <a:t> </a:t>
            </a:r>
            <a:r>
              <a:rPr lang="en-US" sz="1125" cap="small" spc="23" dirty="0">
                <a:solidFill>
                  <a:prstClr val="white"/>
                </a:solidFill>
                <a:latin typeface="Century Gothic" panose="020B0502020202020204" pitchFamily="34" charset="0"/>
              </a:rPr>
              <a:t>—</a:t>
            </a:r>
            <a:r>
              <a:rPr lang="en-US" sz="1200" spc="34" dirty="0">
                <a:solidFill>
                  <a:prstClr val="white"/>
                </a:solidFill>
                <a:latin typeface="Century Gothic" panose="020B0502020202020204" pitchFamily="34" charset="0"/>
              </a:rPr>
              <a:t> </a:t>
            </a:r>
            <a:r>
              <a:rPr lang="en-US" sz="1125" cap="small" spc="23" dirty="0">
                <a:solidFill>
                  <a:prstClr val="white"/>
                </a:solidFill>
                <a:latin typeface="Century Gothic" panose="020B0502020202020204" pitchFamily="34" charset="0"/>
              </a:rPr>
              <a:t>U.S. Bureau of Labor Statistics</a:t>
            </a:r>
            <a:r>
              <a:rPr lang="en-US" sz="788" spc="34" dirty="0">
                <a:solidFill>
                  <a:prstClr val="white"/>
                </a:solidFill>
                <a:latin typeface="Century Gothic" panose="020B0502020202020204" pitchFamily="34" charset="0"/>
              </a:rPr>
              <a:t> • </a:t>
            </a:r>
            <a:r>
              <a:rPr lang="en-US" sz="788" b="1" spc="34" dirty="0">
                <a:solidFill>
                  <a:prstClr val="white"/>
                </a:solidFill>
                <a:latin typeface="Century Gothic" panose="020B0502020202020204" pitchFamily="34" charset="0"/>
              </a:rPr>
              <a:t>bls.gov</a:t>
            </a: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87569" y="6176385"/>
            <a:ext cx="1065035" cy="637436"/>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22627" y="5828258"/>
            <a:ext cx="11178308" cy="1019776"/>
          </a:xfrm>
          <a:prstGeom prst="rect">
            <a:avLst/>
          </a:prstGeom>
        </p:spPr>
      </p:pic>
    </p:spTree>
    <p:extLst>
      <p:ext uri="{BB962C8B-B14F-4D97-AF65-F5344CB8AC3E}">
        <p14:creationId xmlns:p14="http://schemas.microsoft.com/office/powerpoint/2010/main" val="1690038427"/>
      </p:ext>
    </p:extLst>
  </p:cSld>
  <p:clrMap bg1="lt1" tx1="dk1" bg2="lt2" tx2="dk2" accent1="accent1" accent2="accent2" accent3="accent3" accent4="accent4" accent5="accent5" accent6="accent6" hlink="hlink" folHlink="folHlink"/>
  <p:txStyles>
    <p:titleStyle>
      <a:lvl1pPr algn="ctr" defTabSz="685800" rtl="0" eaLnBrk="1" latinLnBrk="0" hangingPunct="1">
        <a:lnSpc>
          <a:spcPct val="90000"/>
        </a:lnSpc>
        <a:spcBef>
          <a:spcPct val="0"/>
        </a:spcBef>
        <a:buNone/>
        <a:defRPr sz="4050" b="1" kern="1200">
          <a:solidFill>
            <a:schemeClr val="bg1"/>
          </a:solidFill>
          <a:latin typeface="+mn-lt"/>
          <a:ea typeface="+mj-ea"/>
          <a:cs typeface="+mj-cs"/>
        </a:defRPr>
      </a:lvl1pPr>
    </p:titleStyle>
    <p:bodyStyle>
      <a:lvl1pPr marL="0" indent="0" algn="ctr" defTabSz="685800" rtl="0" eaLnBrk="1" latinLnBrk="0" hangingPunct="1">
        <a:lnSpc>
          <a:spcPct val="90000"/>
        </a:lnSpc>
        <a:spcBef>
          <a:spcPts val="750"/>
        </a:spcBef>
        <a:buFont typeface="Arial" panose="020B0604020202020204" pitchFamily="34" charset="0"/>
        <a:buNone/>
        <a:defRPr sz="3000" b="1" kern="120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5526">
          <p15:clr>
            <a:srgbClr val="F26B43"/>
          </p15:clr>
        </p15:guide>
        <p15:guide id="3" orient="horz" pos="2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3" r="4623"/>
          <a:stretch/>
        </p:blipFill>
        <p:spPr>
          <a:xfrm>
            <a:off x="-233987" y="0"/>
            <a:ext cx="12425988" cy="6858000"/>
          </a:xfrm>
          <a:prstGeom prst="rect">
            <a:avLst/>
          </a:prstGeom>
        </p:spPr>
      </p:pic>
      <p:sp>
        <p:nvSpPr>
          <p:cNvPr id="2" name="Title Placeholder 1"/>
          <p:cNvSpPr>
            <a:spLocks noGrp="1"/>
          </p:cNvSpPr>
          <p:nvPr>
            <p:ph type="title"/>
          </p:nvPr>
        </p:nvSpPr>
        <p:spPr>
          <a:xfrm>
            <a:off x="609600" y="457200"/>
            <a:ext cx="10972800" cy="1368425"/>
          </a:xfrm>
          <a:prstGeom prst="rect">
            <a:avLst/>
          </a:prstGeom>
        </p:spPr>
        <p:txBody>
          <a:bodyPr vert="horz" lIns="91440" tIns="45720" rIns="91440" bIns="45720" rtlCol="0" anchor="t">
            <a:normAutofit/>
          </a:bodyPr>
          <a:lstStyle/>
          <a:p>
            <a:r>
              <a:rPr lang="en-US" dirty="0"/>
              <a:t>Click to edit title</a:t>
            </a:r>
          </a:p>
        </p:txBody>
      </p:sp>
      <p:sp>
        <p:nvSpPr>
          <p:cNvPr id="3" name="Text Placeholder 2"/>
          <p:cNvSpPr>
            <a:spLocks noGrp="1"/>
          </p:cNvSpPr>
          <p:nvPr>
            <p:ph type="body" idx="1"/>
          </p:nvPr>
        </p:nvSpPr>
        <p:spPr>
          <a:xfrm>
            <a:off x="609600" y="1825625"/>
            <a:ext cx="10972800" cy="1056120"/>
          </a:xfrm>
          <a:prstGeom prst="rect">
            <a:avLst/>
          </a:prstGeom>
        </p:spPr>
        <p:txBody>
          <a:bodyPr vert="horz" lIns="91440" tIns="45720" rIns="91440" bIns="45720" rtlCol="0">
            <a:normAutofit/>
          </a:bodyPr>
          <a:lstStyle/>
          <a:p>
            <a:pPr lvl="0"/>
            <a:r>
              <a:rPr lang="en-US" dirty="0"/>
              <a:t>Click to add subtitle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189" y="5881446"/>
            <a:ext cx="11252936" cy="976557"/>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75391" y="6205585"/>
            <a:ext cx="1354996" cy="608236"/>
          </a:xfrm>
          <a:prstGeom prst="rect">
            <a:avLst/>
          </a:prstGeom>
        </p:spPr>
      </p:pic>
      <p:sp>
        <p:nvSpPr>
          <p:cNvPr id="10" name="Footer Placeholder 4"/>
          <p:cNvSpPr txBox="1">
            <a:spLocks/>
          </p:cNvSpPr>
          <p:nvPr userDrawn="1"/>
        </p:nvSpPr>
        <p:spPr>
          <a:xfrm>
            <a:off x="528533" y="6335377"/>
            <a:ext cx="77216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1050" spc="45" smtClean="0">
                <a:solidFill>
                  <a:prstClr val="white"/>
                </a:solidFill>
                <a:latin typeface="Century Gothic" panose="020B0502020202020204" pitchFamily="34" charset="0"/>
              </a:rPr>
              <a:pPr>
                <a:defRPr/>
              </a:pPr>
              <a:t>‹#›</a:t>
            </a:fld>
            <a:r>
              <a:rPr lang="en-US" sz="1600" spc="45" dirty="0">
                <a:solidFill>
                  <a:prstClr val="white"/>
                </a:solidFill>
                <a:latin typeface="Century Gothic" panose="020B0502020202020204" pitchFamily="34" charset="0"/>
              </a:rPr>
              <a:t> </a:t>
            </a:r>
            <a:r>
              <a:rPr lang="en-US" sz="1500" cap="small" spc="30" dirty="0">
                <a:solidFill>
                  <a:prstClr val="white"/>
                </a:solidFill>
                <a:latin typeface="Century Gothic" panose="020B0502020202020204" pitchFamily="34" charset="0"/>
              </a:rPr>
              <a:t>—</a:t>
            </a:r>
            <a:r>
              <a:rPr lang="en-US" sz="1600" spc="45" dirty="0">
                <a:solidFill>
                  <a:prstClr val="white"/>
                </a:solidFill>
                <a:latin typeface="Century Gothic" panose="020B0502020202020204" pitchFamily="34" charset="0"/>
              </a:rPr>
              <a:t> </a:t>
            </a:r>
            <a:r>
              <a:rPr lang="en-US" sz="1500" cap="small" spc="30" dirty="0">
                <a:solidFill>
                  <a:prstClr val="white"/>
                </a:solidFill>
                <a:latin typeface="Century Gothic" panose="020B0502020202020204" pitchFamily="34" charset="0"/>
              </a:rPr>
              <a:t>U.S. Bureau of Labor Statistics</a:t>
            </a:r>
            <a:r>
              <a:rPr lang="en-US" sz="1050" spc="45" dirty="0">
                <a:solidFill>
                  <a:prstClr val="white"/>
                </a:solidFill>
                <a:latin typeface="Century Gothic" panose="020B0502020202020204" pitchFamily="34" charset="0"/>
              </a:rPr>
              <a:t> • </a:t>
            </a:r>
            <a:r>
              <a:rPr lang="en-US" sz="1050" b="1" spc="45" dirty="0">
                <a:solidFill>
                  <a:prstClr val="white"/>
                </a:solidFill>
                <a:latin typeface="Century Gothic" panose="020B0502020202020204" pitchFamily="34" charset="0"/>
              </a:rPr>
              <a:t>bls.gov</a:t>
            </a:r>
          </a:p>
        </p:txBody>
      </p:sp>
    </p:spTree>
    <p:extLst>
      <p:ext uri="{BB962C8B-B14F-4D97-AF65-F5344CB8AC3E}">
        <p14:creationId xmlns:p14="http://schemas.microsoft.com/office/powerpoint/2010/main" val="3528597749"/>
      </p:ext>
    </p:extLst>
  </p:cSld>
  <p:clrMap bg1="lt1" tx1="dk1" bg2="lt2" tx2="dk2" accent1="accent1" accent2="accent2" accent3="accent3" accent4="accent4" accent5="accent5" accent6="accent6" hlink="hlink" folHlink="folHlink"/>
  <p:txStyles>
    <p:titleStyle>
      <a:lvl1pPr algn="ctr" defTabSz="914400" rtl="0" eaLnBrk="1" latinLnBrk="0" hangingPunct="1">
        <a:lnSpc>
          <a:spcPct val="90000"/>
        </a:lnSpc>
        <a:spcBef>
          <a:spcPct val="0"/>
        </a:spcBef>
        <a:buNone/>
        <a:defRPr sz="5400" b="1" kern="1200">
          <a:solidFill>
            <a:schemeClr val="bg1"/>
          </a:solidFill>
          <a:latin typeface="+mn-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F26B43"/>
          </p15:clr>
        </p15:guide>
        <p15:guide id="2" pos="5472">
          <p15:clr>
            <a:srgbClr val="F26B43"/>
          </p15:clr>
        </p15:guide>
        <p15:guide id="3" orient="horz" pos="2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3" r="4623"/>
          <a:stretch/>
        </p:blipFill>
        <p:spPr>
          <a:xfrm>
            <a:off x="-233987" y="0"/>
            <a:ext cx="12425988" cy="6858000"/>
          </a:xfrm>
          <a:prstGeom prst="rect">
            <a:avLst/>
          </a:prstGeom>
        </p:spPr>
      </p:pic>
      <p:sp>
        <p:nvSpPr>
          <p:cNvPr id="2" name="Title Placeholder 1"/>
          <p:cNvSpPr>
            <a:spLocks noGrp="1"/>
          </p:cNvSpPr>
          <p:nvPr>
            <p:ph type="title"/>
          </p:nvPr>
        </p:nvSpPr>
        <p:spPr>
          <a:xfrm>
            <a:off x="609600" y="457200"/>
            <a:ext cx="10972800" cy="1368425"/>
          </a:xfrm>
          <a:prstGeom prst="rect">
            <a:avLst/>
          </a:prstGeom>
        </p:spPr>
        <p:txBody>
          <a:bodyPr vert="horz" lIns="91440" tIns="45720" rIns="91440" bIns="45720" rtlCol="0" anchor="t">
            <a:normAutofit/>
          </a:bodyPr>
          <a:lstStyle/>
          <a:p>
            <a:r>
              <a:rPr lang="en-US" dirty="0"/>
              <a:t>Click to edit title</a:t>
            </a:r>
          </a:p>
        </p:txBody>
      </p:sp>
      <p:sp>
        <p:nvSpPr>
          <p:cNvPr id="3" name="Text Placeholder 2"/>
          <p:cNvSpPr>
            <a:spLocks noGrp="1"/>
          </p:cNvSpPr>
          <p:nvPr>
            <p:ph type="body" idx="1"/>
          </p:nvPr>
        </p:nvSpPr>
        <p:spPr>
          <a:xfrm>
            <a:off x="609600" y="1825625"/>
            <a:ext cx="10972800" cy="1056120"/>
          </a:xfrm>
          <a:prstGeom prst="rect">
            <a:avLst/>
          </a:prstGeom>
        </p:spPr>
        <p:txBody>
          <a:bodyPr vert="horz" lIns="91440" tIns="45720" rIns="91440" bIns="45720" rtlCol="0">
            <a:normAutofit/>
          </a:bodyPr>
          <a:lstStyle/>
          <a:p>
            <a:pPr lvl="0"/>
            <a:r>
              <a:rPr lang="en-US" dirty="0"/>
              <a:t>Click to add subtitle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189" y="5881446"/>
            <a:ext cx="11252936" cy="976557"/>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75391" y="6205585"/>
            <a:ext cx="1354996" cy="608236"/>
          </a:xfrm>
          <a:prstGeom prst="rect">
            <a:avLst/>
          </a:prstGeom>
        </p:spPr>
      </p:pic>
      <p:sp>
        <p:nvSpPr>
          <p:cNvPr id="10" name="Footer Placeholder 4"/>
          <p:cNvSpPr txBox="1">
            <a:spLocks/>
          </p:cNvSpPr>
          <p:nvPr userDrawn="1"/>
        </p:nvSpPr>
        <p:spPr>
          <a:xfrm>
            <a:off x="528533" y="6335377"/>
            <a:ext cx="77216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1050" spc="45" smtClean="0">
                <a:solidFill>
                  <a:prstClr val="white"/>
                </a:solidFill>
                <a:latin typeface="Century Gothic" panose="020B0502020202020204" pitchFamily="34" charset="0"/>
              </a:rPr>
              <a:pPr>
                <a:defRPr/>
              </a:pPr>
              <a:t>‹#›</a:t>
            </a:fld>
            <a:r>
              <a:rPr lang="en-US" sz="1600" spc="45" dirty="0">
                <a:solidFill>
                  <a:prstClr val="white"/>
                </a:solidFill>
                <a:latin typeface="Century Gothic" panose="020B0502020202020204" pitchFamily="34" charset="0"/>
              </a:rPr>
              <a:t> </a:t>
            </a:r>
            <a:r>
              <a:rPr lang="en-US" sz="1500" cap="small" spc="30" dirty="0">
                <a:solidFill>
                  <a:prstClr val="white"/>
                </a:solidFill>
                <a:latin typeface="Century Gothic" panose="020B0502020202020204" pitchFamily="34" charset="0"/>
              </a:rPr>
              <a:t>—</a:t>
            </a:r>
            <a:r>
              <a:rPr lang="en-US" sz="1600" spc="45" dirty="0">
                <a:solidFill>
                  <a:prstClr val="white"/>
                </a:solidFill>
                <a:latin typeface="Century Gothic" panose="020B0502020202020204" pitchFamily="34" charset="0"/>
              </a:rPr>
              <a:t> </a:t>
            </a:r>
            <a:r>
              <a:rPr lang="en-US" sz="1500" cap="small" spc="30" dirty="0">
                <a:solidFill>
                  <a:prstClr val="white"/>
                </a:solidFill>
                <a:latin typeface="Century Gothic" panose="020B0502020202020204" pitchFamily="34" charset="0"/>
              </a:rPr>
              <a:t>U.S. Bureau of Labor Statistics</a:t>
            </a:r>
            <a:r>
              <a:rPr lang="en-US" sz="1050" spc="45" dirty="0">
                <a:solidFill>
                  <a:prstClr val="white"/>
                </a:solidFill>
                <a:latin typeface="Century Gothic" panose="020B0502020202020204" pitchFamily="34" charset="0"/>
              </a:rPr>
              <a:t> • </a:t>
            </a:r>
            <a:r>
              <a:rPr lang="en-US" sz="1050" b="1" spc="45" dirty="0">
                <a:solidFill>
                  <a:prstClr val="white"/>
                </a:solidFill>
                <a:latin typeface="Century Gothic" panose="020B0502020202020204" pitchFamily="34" charset="0"/>
              </a:rPr>
              <a:t>bls.gov</a:t>
            </a:r>
          </a:p>
        </p:txBody>
      </p:sp>
    </p:spTree>
    <p:extLst>
      <p:ext uri="{BB962C8B-B14F-4D97-AF65-F5344CB8AC3E}">
        <p14:creationId xmlns:p14="http://schemas.microsoft.com/office/powerpoint/2010/main" val="3460193112"/>
      </p:ext>
    </p:extLst>
  </p:cSld>
  <p:clrMap bg1="lt1" tx1="dk1" bg2="lt2" tx2="dk2" accent1="accent1" accent2="accent2" accent3="accent3" accent4="accent4" accent5="accent5" accent6="accent6" hlink="hlink" folHlink="folHlink"/>
  <p:txStyles>
    <p:titleStyle>
      <a:lvl1pPr algn="ctr" defTabSz="914400" rtl="0" eaLnBrk="1" latinLnBrk="0" hangingPunct="1">
        <a:lnSpc>
          <a:spcPct val="90000"/>
        </a:lnSpc>
        <a:spcBef>
          <a:spcPct val="0"/>
        </a:spcBef>
        <a:buNone/>
        <a:defRPr sz="5400" b="1" kern="1200">
          <a:solidFill>
            <a:schemeClr val="bg1"/>
          </a:solidFill>
          <a:latin typeface="+mn-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F26B43"/>
          </p15:clr>
        </p15:guide>
        <p15:guide id="2" pos="5472">
          <p15:clr>
            <a:srgbClr val="F26B43"/>
          </p15:clr>
        </p15:guide>
        <p15:guide id="3" orient="horz" pos="2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29464" y="5899732"/>
            <a:ext cx="11252936" cy="976557"/>
          </a:xfrm>
          <a:prstGeom prst="rect">
            <a:avLst/>
          </a:prstGeom>
        </p:spPr>
      </p:pic>
      <p:sp>
        <p:nvSpPr>
          <p:cNvPr id="1026" name="Title Placeholder 1"/>
          <p:cNvSpPr>
            <a:spLocks noGrp="1"/>
          </p:cNvSpPr>
          <p:nvPr userDrawn="1">
            <p:ph type="title"/>
          </p:nvPr>
        </p:nvSpPr>
        <p:spPr bwMode="auto">
          <a:xfrm>
            <a:off x="609600" y="274638"/>
            <a:ext cx="10972800" cy="1096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title</a:t>
            </a:r>
          </a:p>
        </p:txBody>
      </p:sp>
      <p:sp>
        <p:nvSpPr>
          <p:cNvPr id="1027" name="Text Placeholder 2"/>
          <p:cNvSpPr>
            <a:spLocks noGrp="1"/>
          </p:cNvSpPr>
          <p:nvPr userDrawn="1">
            <p:ph type="body" idx="1"/>
          </p:nvPr>
        </p:nvSpPr>
        <p:spPr bwMode="auto">
          <a:xfrm>
            <a:off x="609600" y="1752601"/>
            <a:ext cx="10972800" cy="3960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text</a:t>
            </a:r>
          </a:p>
          <a:p>
            <a:pPr lvl="1"/>
            <a:r>
              <a:rPr lang="en-US" dirty="0"/>
              <a:t>Second level</a:t>
            </a:r>
          </a:p>
          <a:p>
            <a:pPr lvl="2"/>
            <a:r>
              <a:rPr lang="en-US" dirty="0"/>
              <a:t>Third level</a:t>
            </a:r>
          </a:p>
          <a:p>
            <a:pPr lvl="3"/>
            <a:r>
              <a:rPr lang="en-US" dirty="0"/>
              <a:t>Fourth level (not recommended)</a:t>
            </a:r>
          </a:p>
          <a:p>
            <a:pPr lvl="4"/>
            <a:endParaRPr lang="en-US" dirty="0"/>
          </a:p>
          <a:p>
            <a:pPr lvl="3"/>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184665" y="6199678"/>
            <a:ext cx="1356564" cy="608940"/>
          </a:xfrm>
          <a:prstGeom prst="rect">
            <a:avLst/>
          </a:prstGeom>
        </p:spPr>
      </p:pic>
      <p:sp>
        <p:nvSpPr>
          <p:cNvPr id="8" name="Footer Placeholder 4"/>
          <p:cNvSpPr txBox="1">
            <a:spLocks/>
          </p:cNvSpPr>
          <p:nvPr userDrawn="1"/>
        </p:nvSpPr>
        <p:spPr>
          <a:xfrm>
            <a:off x="528533" y="6335377"/>
            <a:ext cx="77216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1050" spc="45" smtClean="0">
                <a:solidFill>
                  <a:srgbClr val="002060"/>
                </a:solidFill>
                <a:latin typeface="Century Gothic" panose="020B0502020202020204" pitchFamily="34" charset="0"/>
              </a:rPr>
              <a:pPr>
                <a:defRPr/>
              </a:pPr>
              <a:t>‹#›</a:t>
            </a:fld>
            <a:r>
              <a:rPr lang="en-US" sz="1600" spc="45" dirty="0">
                <a:solidFill>
                  <a:srgbClr val="002060"/>
                </a:solidFill>
                <a:latin typeface="Century Gothic" panose="020B0502020202020204" pitchFamily="34" charset="0"/>
              </a:rPr>
              <a:t> </a:t>
            </a:r>
            <a:r>
              <a:rPr lang="en-US" sz="1500" cap="small" spc="30" dirty="0">
                <a:solidFill>
                  <a:srgbClr val="002060"/>
                </a:solidFill>
                <a:latin typeface="Century Gothic" panose="020B0502020202020204" pitchFamily="34" charset="0"/>
              </a:rPr>
              <a:t>—</a:t>
            </a:r>
            <a:r>
              <a:rPr lang="en-US" sz="1600" spc="45" dirty="0">
                <a:solidFill>
                  <a:srgbClr val="002060"/>
                </a:solidFill>
                <a:latin typeface="Century Gothic" panose="020B0502020202020204" pitchFamily="34" charset="0"/>
              </a:rPr>
              <a:t> </a:t>
            </a:r>
            <a:r>
              <a:rPr lang="en-US" sz="1500" cap="small" spc="30" dirty="0">
                <a:solidFill>
                  <a:srgbClr val="002060"/>
                </a:solidFill>
                <a:latin typeface="Century Gothic" panose="020B0502020202020204" pitchFamily="34" charset="0"/>
              </a:rPr>
              <a:t>U.S. Bureau of Labor Statistics</a:t>
            </a:r>
            <a:r>
              <a:rPr lang="en-US" sz="1050" spc="45" dirty="0">
                <a:solidFill>
                  <a:srgbClr val="002060"/>
                </a:solidFill>
                <a:latin typeface="Century Gothic" panose="020B0502020202020204" pitchFamily="34" charset="0"/>
              </a:rPr>
              <a:t> • </a:t>
            </a:r>
            <a:r>
              <a:rPr lang="en-US" sz="1050" b="1" spc="45" dirty="0">
                <a:solidFill>
                  <a:srgbClr val="002060"/>
                </a:solidFill>
                <a:latin typeface="Century Gothic" panose="020B0502020202020204" pitchFamily="34" charset="0"/>
              </a:rPr>
              <a:t>bls.gov</a:t>
            </a:r>
          </a:p>
        </p:txBody>
      </p:sp>
    </p:spTree>
    <p:extLst>
      <p:ext uri="{BB962C8B-B14F-4D97-AF65-F5344CB8AC3E}">
        <p14:creationId xmlns:p14="http://schemas.microsoft.com/office/powerpoint/2010/main" val="268462701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Lst>
  <p:hf hdr="0" dt="0"/>
  <p:txStyles>
    <p:titleStyle>
      <a:lvl1pPr algn="ctr" rtl="0" eaLnBrk="0" fontAlgn="base" hangingPunct="0">
        <a:spcBef>
          <a:spcPct val="0"/>
        </a:spcBef>
        <a:spcAft>
          <a:spcPct val="0"/>
        </a:spcAft>
        <a:defRPr sz="4400" b="1" kern="1200">
          <a:solidFill>
            <a:srgbClr val="192168"/>
          </a:solidFill>
          <a:latin typeface="Calibri" panose="020F0502020204030204" pitchFamily="34" charset="0"/>
          <a:ea typeface="+mj-ea"/>
          <a:cs typeface="Calibri" panose="020F0502020204030204" pitchFamily="34" charset="0"/>
        </a:defRPr>
      </a:lvl1pPr>
      <a:lvl2pPr algn="ctr" rtl="0" eaLnBrk="0" fontAlgn="base" hangingPunct="0">
        <a:spcBef>
          <a:spcPct val="0"/>
        </a:spcBef>
        <a:spcAft>
          <a:spcPct val="0"/>
        </a:spcAft>
        <a:defRPr sz="4400" b="1">
          <a:solidFill>
            <a:srgbClr val="192168"/>
          </a:solidFill>
          <a:latin typeface="Tahoma" pitchFamily="34" charset="0"/>
          <a:cs typeface="Tahoma" pitchFamily="34" charset="0"/>
        </a:defRPr>
      </a:lvl2pPr>
      <a:lvl3pPr algn="ctr" rtl="0" eaLnBrk="0" fontAlgn="base" hangingPunct="0">
        <a:spcBef>
          <a:spcPct val="0"/>
        </a:spcBef>
        <a:spcAft>
          <a:spcPct val="0"/>
        </a:spcAft>
        <a:defRPr sz="4400" b="1">
          <a:solidFill>
            <a:srgbClr val="192168"/>
          </a:solidFill>
          <a:latin typeface="Tahoma" pitchFamily="34" charset="0"/>
          <a:cs typeface="Tahoma" pitchFamily="34" charset="0"/>
        </a:defRPr>
      </a:lvl3pPr>
      <a:lvl4pPr algn="ctr" rtl="0" eaLnBrk="0" fontAlgn="base" hangingPunct="0">
        <a:spcBef>
          <a:spcPct val="0"/>
        </a:spcBef>
        <a:spcAft>
          <a:spcPct val="0"/>
        </a:spcAft>
        <a:defRPr sz="4400" b="1">
          <a:solidFill>
            <a:srgbClr val="192168"/>
          </a:solidFill>
          <a:latin typeface="Tahoma" pitchFamily="34" charset="0"/>
          <a:cs typeface="Tahoma" pitchFamily="34" charset="0"/>
        </a:defRPr>
      </a:lvl4pPr>
      <a:lvl5pPr algn="ctr" rtl="0" eaLnBrk="0" fontAlgn="base" hangingPunct="0">
        <a:spcBef>
          <a:spcPct val="0"/>
        </a:spcBef>
        <a:spcAft>
          <a:spcPct val="0"/>
        </a:spcAft>
        <a:defRPr sz="4400" b="1">
          <a:solidFill>
            <a:srgbClr val="192168"/>
          </a:solidFill>
          <a:latin typeface="Tahoma" pitchFamily="34" charset="0"/>
          <a:cs typeface="Tahoma" pitchFamily="34" charset="0"/>
        </a:defRPr>
      </a:lvl5pPr>
      <a:lvl6pPr marL="457200" algn="ctr" rtl="0" fontAlgn="base">
        <a:spcBef>
          <a:spcPct val="0"/>
        </a:spcBef>
        <a:spcAft>
          <a:spcPct val="0"/>
        </a:spcAft>
        <a:defRPr sz="4400" b="1">
          <a:solidFill>
            <a:schemeClr val="bg1"/>
          </a:solidFill>
          <a:latin typeface="Tahoma" pitchFamily="34" charset="0"/>
          <a:cs typeface="Tahoma" pitchFamily="34" charset="0"/>
        </a:defRPr>
      </a:lvl6pPr>
      <a:lvl7pPr marL="914400" algn="ctr" rtl="0" fontAlgn="base">
        <a:spcBef>
          <a:spcPct val="0"/>
        </a:spcBef>
        <a:spcAft>
          <a:spcPct val="0"/>
        </a:spcAft>
        <a:defRPr sz="4400" b="1">
          <a:solidFill>
            <a:schemeClr val="bg1"/>
          </a:solidFill>
          <a:latin typeface="Tahoma" pitchFamily="34" charset="0"/>
          <a:cs typeface="Tahoma" pitchFamily="34" charset="0"/>
        </a:defRPr>
      </a:lvl7pPr>
      <a:lvl8pPr marL="1371600" algn="ctr" rtl="0" fontAlgn="base">
        <a:spcBef>
          <a:spcPct val="0"/>
        </a:spcBef>
        <a:spcAft>
          <a:spcPct val="0"/>
        </a:spcAft>
        <a:defRPr sz="4400" b="1">
          <a:solidFill>
            <a:schemeClr val="bg1"/>
          </a:solidFill>
          <a:latin typeface="Tahoma" pitchFamily="34" charset="0"/>
          <a:cs typeface="Tahoma" pitchFamily="34" charset="0"/>
        </a:defRPr>
      </a:lvl8pPr>
      <a:lvl9pPr marL="1828800" algn="ctr" rtl="0" fontAlgn="base">
        <a:spcBef>
          <a:spcPct val="0"/>
        </a:spcBef>
        <a:spcAft>
          <a:spcPct val="0"/>
        </a:spcAft>
        <a:defRPr sz="4400" b="1">
          <a:solidFill>
            <a:schemeClr val="bg1"/>
          </a:solidFill>
          <a:latin typeface="Tahoma" pitchFamily="34" charset="0"/>
          <a:cs typeface="Tahoma" pitchFamily="34" charset="0"/>
        </a:defRPr>
      </a:lvl9pPr>
    </p:titleStyle>
    <p:bodyStyle>
      <a:lvl1pPr marL="342900" indent="-342900" algn="l" rtl="0" eaLnBrk="0" fontAlgn="base" hangingPunct="0">
        <a:spcBef>
          <a:spcPct val="20000"/>
        </a:spcBef>
        <a:spcAft>
          <a:spcPct val="0"/>
        </a:spcAft>
        <a:buClr>
          <a:srgbClr val="CE1126"/>
        </a:buClr>
        <a:buSzPct val="80000"/>
        <a:buFont typeface="Wingdings" pitchFamily="2" charset="2"/>
        <a:buChar char=""/>
        <a:defRPr sz="3200" kern="1200">
          <a:solidFill>
            <a:srgbClr val="192168"/>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Clr>
          <a:srgbClr val="CE1126"/>
        </a:buClr>
        <a:buFont typeface="Wingdings 3" pitchFamily="18" charset="2"/>
        <a:buChar char=""/>
        <a:defRPr sz="2800" kern="1200">
          <a:solidFill>
            <a:srgbClr val="192168"/>
          </a:solidFill>
          <a:latin typeface="Calibri" panose="020F0502020204030204" pitchFamily="34" charset="0"/>
          <a:ea typeface="+mn-ea"/>
          <a:cs typeface="Calibri" panose="020F0502020204030204" pitchFamily="34" charset="0"/>
        </a:defRPr>
      </a:lvl2pPr>
      <a:lvl3pPr marL="1143000" indent="-228600" algn="l" rtl="0" eaLnBrk="0" fontAlgn="base" hangingPunct="0">
        <a:spcBef>
          <a:spcPct val="20000"/>
        </a:spcBef>
        <a:spcAft>
          <a:spcPct val="0"/>
        </a:spcAft>
        <a:buClr>
          <a:srgbClr val="CE1126"/>
        </a:buClr>
        <a:buFont typeface="Calibri" pitchFamily="34" charset="0"/>
        <a:buChar char="–"/>
        <a:defRPr sz="2400" kern="1200">
          <a:solidFill>
            <a:srgbClr val="192168"/>
          </a:solidFill>
          <a:latin typeface="Calibri" panose="020F0502020204030204" pitchFamily="34" charset="0"/>
          <a:ea typeface="+mn-ea"/>
          <a:cs typeface="Calibri" panose="020F0502020204030204" pitchFamily="34" charset="0"/>
        </a:defRPr>
      </a:lvl3pPr>
      <a:lvl4pPr marL="1600200" indent="-228600" algn="l" rtl="0" eaLnBrk="0" fontAlgn="base" hangingPunct="0">
        <a:spcBef>
          <a:spcPct val="20000"/>
        </a:spcBef>
        <a:spcAft>
          <a:spcPct val="0"/>
        </a:spcAft>
        <a:buClr>
          <a:srgbClr val="CE1126"/>
        </a:buClr>
        <a:buSzPct val="125000"/>
        <a:buFont typeface="Arial" charset="0"/>
        <a:buChar char="•"/>
        <a:defRPr sz="2000" kern="1200">
          <a:solidFill>
            <a:srgbClr val="192168"/>
          </a:solidFill>
          <a:latin typeface="Calibri" panose="020F0502020204030204" pitchFamily="34" charset="0"/>
          <a:ea typeface="+mn-ea"/>
          <a:cs typeface="Calibri" panose="020F0502020204030204" pitchFamily="34" charset="0"/>
        </a:defRPr>
      </a:lvl4pPr>
      <a:lvl5pPr marL="2057400" indent="-228600" algn="l" rtl="0" eaLnBrk="0" fontAlgn="base" hangingPunct="0">
        <a:spcBef>
          <a:spcPct val="20000"/>
        </a:spcBef>
        <a:spcAft>
          <a:spcPct val="0"/>
        </a:spcAft>
        <a:buFont typeface="Wingdings" pitchFamily="2" charset="2"/>
        <a:buChar char="v"/>
        <a:defRPr sz="2000" kern="1200">
          <a:solidFill>
            <a:srgbClr val="000000"/>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F26B43"/>
          </p15:clr>
        </p15:guide>
        <p15:guide id="2" pos="5472">
          <p15:clr>
            <a:srgbClr val="F26B43"/>
          </p15:clr>
        </p15:guide>
        <p15:guide id="3" orient="horz" pos="288">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084" r="9955"/>
          <a:stretch/>
        </p:blipFill>
        <p:spPr>
          <a:xfrm>
            <a:off x="0" y="1"/>
            <a:ext cx="12192000" cy="6858000"/>
          </a:xfrm>
          <a:prstGeom prst="rect">
            <a:avLst/>
          </a:prstGeom>
        </p:spPr>
      </p:pic>
      <p:sp>
        <p:nvSpPr>
          <p:cNvPr id="8" name="TextBox 7"/>
          <p:cNvSpPr txBox="1"/>
          <p:nvPr userDrawn="1"/>
        </p:nvSpPr>
        <p:spPr>
          <a:xfrm>
            <a:off x="609600" y="466344"/>
            <a:ext cx="10972800" cy="923330"/>
          </a:xfrm>
          <a:prstGeom prst="rect">
            <a:avLst/>
          </a:prstGeom>
          <a:noFill/>
        </p:spPr>
        <p:txBody>
          <a:bodyPr wrap="square" rtlCol="0">
            <a:spAutoFit/>
          </a:bodyPr>
          <a:lstStyle/>
          <a:p>
            <a:pPr algn="ctr"/>
            <a:r>
              <a:rPr lang="en-US" sz="5400" b="1" dirty="0">
                <a:solidFill>
                  <a:prstClr val="white"/>
                </a:solidFill>
              </a:rPr>
              <a:t>Contact Information</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189" y="5881446"/>
            <a:ext cx="11252936" cy="976557"/>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75391" y="6205585"/>
            <a:ext cx="1354996" cy="608236"/>
          </a:xfrm>
          <a:prstGeom prst="rect">
            <a:avLst/>
          </a:prstGeom>
        </p:spPr>
      </p:pic>
      <p:sp>
        <p:nvSpPr>
          <p:cNvPr id="11" name="Footer Placeholder 4"/>
          <p:cNvSpPr txBox="1">
            <a:spLocks/>
          </p:cNvSpPr>
          <p:nvPr userDrawn="1"/>
        </p:nvSpPr>
        <p:spPr>
          <a:xfrm>
            <a:off x="528533" y="6335377"/>
            <a:ext cx="77216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1050" spc="45" smtClean="0">
                <a:solidFill>
                  <a:prstClr val="white"/>
                </a:solidFill>
                <a:latin typeface="Century Gothic" panose="020B0502020202020204" pitchFamily="34" charset="0"/>
              </a:rPr>
              <a:pPr>
                <a:defRPr/>
              </a:pPr>
              <a:t>‹#›</a:t>
            </a:fld>
            <a:r>
              <a:rPr lang="en-US" sz="1600" spc="45" dirty="0">
                <a:solidFill>
                  <a:prstClr val="white"/>
                </a:solidFill>
                <a:latin typeface="Century Gothic" panose="020B0502020202020204" pitchFamily="34" charset="0"/>
              </a:rPr>
              <a:t> </a:t>
            </a:r>
            <a:r>
              <a:rPr lang="en-US" sz="1500" cap="small" spc="30" dirty="0">
                <a:solidFill>
                  <a:prstClr val="white"/>
                </a:solidFill>
                <a:latin typeface="Century Gothic" panose="020B0502020202020204" pitchFamily="34" charset="0"/>
              </a:rPr>
              <a:t>—</a:t>
            </a:r>
            <a:r>
              <a:rPr lang="en-US" sz="1600" spc="45" dirty="0">
                <a:solidFill>
                  <a:prstClr val="white"/>
                </a:solidFill>
                <a:latin typeface="Century Gothic" panose="020B0502020202020204" pitchFamily="34" charset="0"/>
              </a:rPr>
              <a:t> </a:t>
            </a:r>
            <a:r>
              <a:rPr lang="en-US" sz="1500" cap="small" spc="30" dirty="0">
                <a:solidFill>
                  <a:prstClr val="white"/>
                </a:solidFill>
                <a:latin typeface="Century Gothic" panose="020B0502020202020204" pitchFamily="34" charset="0"/>
              </a:rPr>
              <a:t>U.S. Bureau of Labor Statistics</a:t>
            </a:r>
            <a:r>
              <a:rPr lang="en-US" sz="1050" spc="45" dirty="0">
                <a:solidFill>
                  <a:prstClr val="white"/>
                </a:solidFill>
                <a:latin typeface="Century Gothic" panose="020B0502020202020204" pitchFamily="34" charset="0"/>
              </a:rPr>
              <a:t> • </a:t>
            </a:r>
            <a:r>
              <a:rPr lang="en-US" sz="1050" b="1" spc="45" dirty="0">
                <a:solidFill>
                  <a:prstClr val="white"/>
                </a:solidFill>
                <a:latin typeface="Century Gothic" panose="020B0502020202020204" pitchFamily="34" charset="0"/>
              </a:rPr>
              <a:t>bls.gov</a:t>
            </a:r>
          </a:p>
        </p:txBody>
      </p:sp>
    </p:spTree>
    <p:extLst>
      <p:ext uri="{BB962C8B-B14F-4D97-AF65-F5344CB8AC3E}">
        <p14:creationId xmlns:p14="http://schemas.microsoft.com/office/powerpoint/2010/main" val="3860539062"/>
      </p:ext>
    </p:extLst>
  </p:cSld>
  <p:clrMap bg1="lt1" tx1="dk1" bg2="lt2" tx2="dk2" accent1="accent1" accent2="accent2" accent3="accent3" accent4="accent4" accent5="accent5" accent6="accent6" hlink="hlink" folHlink="folHlink"/>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F26B43"/>
          </p15:clr>
        </p15:guide>
        <p15:guide id="2" pos="5472">
          <p15:clr>
            <a:srgbClr val="F26B43"/>
          </p15:clr>
        </p15:guide>
        <p15:guide id="3" orient="horz"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s://stats.bls.gov/cex/consump_symposium.htm"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hyperlink" Target="mailto:Garner.thesia@BLS.gov"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jpeg"/><Relationship Id="rId3" Type="http://schemas.openxmlformats.org/officeDocument/2006/relationships/image" Target="../media/image9.jpeg"/><Relationship Id="rId7" Type="http://schemas.openxmlformats.org/officeDocument/2006/relationships/image" Target="../media/image12.jpeg"/><Relationship Id="rId12"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1.emf"/><Relationship Id="rId11" Type="http://schemas.openxmlformats.org/officeDocument/2006/relationships/image" Target="../media/image16.jpeg"/><Relationship Id="rId5" Type="http://schemas.openxmlformats.org/officeDocument/2006/relationships/oleObject" Target="../embeddings/oleObject1.bin"/><Relationship Id="rId15" Type="http://schemas.openxmlformats.org/officeDocument/2006/relationships/image" Target="../media/image20.jpeg"/><Relationship Id="rId10" Type="http://schemas.openxmlformats.org/officeDocument/2006/relationships/image" Target="../media/image15.png"/><Relationship Id="rId4" Type="http://schemas.openxmlformats.org/officeDocument/2006/relationships/image" Target="../media/image10.jpeg"/><Relationship Id="rId9" Type="http://schemas.openxmlformats.org/officeDocument/2006/relationships/image" Target="../media/image14.png"/><Relationship Id="rId14" Type="http://schemas.openxmlformats.org/officeDocument/2006/relationships/image" Target="../media/image1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6266B4-47FD-46E5-B5C5-BE8E1499CE20}"/>
              </a:ext>
            </a:extLst>
          </p:cNvPr>
          <p:cNvSpPr>
            <a:spLocks noGrp="1"/>
          </p:cNvSpPr>
          <p:nvPr>
            <p:ph type="title"/>
          </p:nvPr>
        </p:nvSpPr>
        <p:spPr>
          <a:xfrm>
            <a:off x="609600" y="274637"/>
            <a:ext cx="10972800" cy="2694473"/>
          </a:xfrm>
        </p:spPr>
        <p:txBody>
          <a:bodyPr/>
          <a:lstStyle/>
          <a:p>
            <a:r>
              <a:rPr lang="en-US" sz="3200" b="1" dirty="0">
                <a:latin typeface="+mn-lt"/>
              </a:rPr>
              <a:t>Discussion of Final Report of the Interagency Technical Working Group (ITWG) on Evaluating Alternative Measures of Poverty:</a:t>
            </a:r>
            <a:br>
              <a:rPr lang="en-US" sz="3200" b="1" dirty="0">
                <a:latin typeface="+mn-lt"/>
              </a:rPr>
            </a:br>
            <a:br>
              <a:rPr lang="en-US" sz="3600" dirty="0">
                <a:latin typeface="+mn-lt"/>
              </a:rPr>
            </a:br>
            <a:r>
              <a:rPr lang="en-US" sz="4400" b="1" dirty="0">
                <a:latin typeface="+mn-lt"/>
              </a:rPr>
              <a:t>Consumption as a Resource Measure</a:t>
            </a:r>
            <a:br>
              <a:rPr lang="en-US" sz="4400" dirty="0"/>
            </a:br>
            <a:endParaRPr lang="en-US" dirty="0">
              <a:solidFill>
                <a:srgbClr val="FF0000"/>
              </a:solidFill>
            </a:endParaRPr>
          </a:p>
        </p:txBody>
      </p:sp>
      <p:sp>
        <p:nvSpPr>
          <p:cNvPr id="6" name="TextBox 5">
            <a:extLst>
              <a:ext uri="{FF2B5EF4-FFF2-40B4-BE49-F238E27FC236}">
                <a16:creationId xmlns:a16="http://schemas.microsoft.com/office/drawing/2014/main" id="{6B4EA6D6-1120-436D-B9EB-2B04CEC14873}"/>
              </a:ext>
            </a:extLst>
          </p:cNvPr>
          <p:cNvSpPr txBox="1"/>
          <p:nvPr/>
        </p:nvSpPr>
        <p:spPr>
          <a:xfrm>
            <a:off x="1524000" y="3077865"/>
            <a:ext cx="9144000" cy="2954655"/>
          </a:xfrm>
          <a:prstGeom prst="rect">
            <a:avLst/>
          </a:prstGeom>
          <a:noFill/>
        </p:spPr>
        <p:txBody>
          <a:bodyPr wrap="square" rtlCol="0">
            <a:spAutoFit/>
          </a:bodyPr>
          <a:lstStyle/>
          <a:p>
            <a:pPr algn="ctr">
              <a:spcBef>
                <a:spcPct val="0"/>
              </a:spcBef>
              <a:buClrTx/>
            </a:pPr>
            <a:r>
              <a:rPr lang="en-US" sz="2400" b="1" dirty="0">
                <a:solidFill>
                  <a:schemeClr val="tx1"/>
                </a:solidFill>
                <a:cs typeface="Arial" pitchFamily="34" charset="0"/>
              </a:rPr>
              <a:t>Thesia I. Garner</a:t>
            </a:r>
          </a:p>
          <a:p>
            <a:pPr algn="ctr">
              <a:spcBef>
                <a:spcPct val="0"/>
              </a:spcBef>
              <a:buClrTx/>
            </a:pPr>
            <a:r>
              <a:rPr lang="en-US" sz="2400" dirty="0">
                <a:solidFill>
                  <a:schemeClr val="tx1"/>
                </a:solidFill>
                <a:cs typeface="Arial" pitchFamily="34" charset="0"/>
              </a:rPr>
              <a:t>Bureau of Labor Statistics (BLS)</a:t>
            </a:r>
          </a:p>
          <a:p>
            <a:pPr algn="ctr">
              <a:spcBef>
                <a:spcPct val="0"/>
              </a:spcBef>
              <a:buClrTx/>
            </a:pPr>
            <a:r>
              <a:rPr lang="en-US" sz="2400" dirty="0">
                <a:cs typeface="Arial" pitchFamily="34" charset="0"/>
              </a:rPr>
              <a:t>Division of Price and Index Number Research (DPINR)</a:t>
            </a:r>
            <a:endParaRPr lang="en-US" sz="2400" dirty="0">
              <a:solidFill>
                <a:schemeClr val="tx1"/>
              </a:solidFill>
              <a:cs typeface="Arial" pitchFamily="34" charset="0"/>
            </a:endParaRPr>
          </a:p>
          <a:p>
            <a:pPr algn="ctr">
              <a:spcBef>
                <a:spcPct val="0"/>
              </a:spcBef>
              <a:buClrTx/>
            </a:pPr>
            <a:endParaRPr lang="en-US" sz="2400" dirty="0">
              <a:solidFill>
                <a:schemeClr val="tx1"/>
              </a:solidFill>
              <a:cs typeface="Arial" pitchFamily="34" charset="0"/>
            </a:endParaRPr>
          </a:p>
          <a:p>
            <a:pPr algn="ctr"/>
            <a:r>
              <a:rPr lang="en-US" sz="2400" dirty="0">
                <a:solidFill>
                  <a:schemeClr val="tx1"/>
                </a:solidFill>
                <a:cs typeface="Arial" pitchFamily="34" charset="0"/>
              </a:rPr>
              <a:t>FCSM 2021 Research and Policy Conference</a:t>
            </a:r>
          </a:p>
          <a:p>
            <a:pPr algn="ctr"/>
            <a:r>
              <a:rPr lang="en-US" sz="2400" dirty="0">
                <a:solidFill>
                  <a:schemeClr val="tx1"/>
                </a:solidFill>
                <a:cs typeface="Arial" pitchFamily="34" charset="0"/>
              </a:rPr>
              <a:t>November 4, 2021</a:t>
            </a:r>
            <a:br>
              <a:rPr lang="en-US" sz="2400" dirty="0">
                <a:solidFill>
                  <a:schemeClr val="tx1"/>
                </a:solidFill>
                <a:cs typeface="Arial" pitchFamily="34" charset="0"/>
              </a:rPr>
            </a:br>
            <a:endParaRPr lang="en-US" sz="2400" dirty="0">
              <a:solidFill>
                <a:schemeClr val="tx1"/>
              </a:solidFill>
              <a:cs typeface="Arial" pitchFamily="34" charset="0"/>
            </a:endParaRPr>
          </a:p>
          <a:p>
            <a:pPr algn="ctr"/>
            <a:r>
              <a:rPr lang="en-US" i="1" dirty="0">
                <a:ln w="0">
                  <a:noFill/>
                </a:ln>
                <a:cs typeface="Arial" pitchFamily="34" charset="0"/>
              </a:rPr>
              <a:t>(revised October 30, 2021)</a:t>
            </a:r>
            <a:endParaRPr lang="en-US" sz="4400" b="1" dirty="0">
              <a:ln w="12700">
                <a:solidFill>
                  <a:schemeClr val="bg1"/>
                </a:solidFill>
              </a:ln>
              <a:ea typeface="Verdana" panose="020B0604030504040204" pitchFamily="34" charset="0"/>
              <a:cs typeface="Segoe UI" panose="020B0502040204020203" pitchFamily="34" charset="0"/>
            </a:endParaRPr>
          </a:p>
        </p:txBody>
      </p:sp>
    </p:spTree>
    <p:extLst>
      <p:ext uri="{BB962C8B-B14F-4D97-AF65-F5344CB8AC3E}">
        <p14:creationId xmlns:p14="http://schemas.microsoft.com/office/powerpoint/2010/main" val="2318074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6983-59C0-42B7-9631-0F2812D688F6}"/>
              </a:ext>
            </a:extLst>
          </p:cNvPr>
          <p:cNvSpPr>
            <a:spLocks noGrp="1"/>
          </p:cNvSpPr>
          <p:nvPr>
            <p:ph type="title"/>
          </p:nvPr>
        </p:nvSpPr>
        <p:spPr>
          <a:xfrm>
            <a:off x="1243446" y="3716255"/>
            <a:ext cx="11201400" cy="876527"/>
          </a:xfrm>
        </p:spPr>
        <p:txBody>
          <a:bodyPr/>
          <a:lstStyle/>
          <a:p>
            <a:pPr algn="l"/>
            <a:r>
              <a:rPr lang="en-US" sz="4000" b="1" dirty="0">
                <a:latin typeface="+mn-lt"/>
              </a:rPr>
              <a:t>Recommendations</a:t>
            </a:r>
          </a:p>
        </p:txBody>
      </p:sp>
    </p:spTree>
    <p:extLst>
      <p:ext uri="{BB962C8B-B14F-4D97-AF65-F5344CB8AC3E}">
        <p14:creationId xmlns:p14="http://schemas.microsoft.com/office/powerpoint/2010/main" val="2377247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AD5-87FD-472D-AFE7-BC02E26835B5}"/>
              </a:ext>
            </a:extLst>
          </p:cNvPr>
          <p:cNvSpPr>
            <a:spLocks noGrp="1"/>
          </p:cNvSpPr>
          <p:nvPr>
            <p:ph type="title"/>
          </p:nvPr>
        </p:nvSpPr>
        <p:spPr/>
        <p:txBody>
          <a:bodyPr/>
          <a:lstStyle/>
          <a:p>
            <a:r>
              <a:rPr lang="en-US" sz="3200" b="1" dirty="0"/>
              <a:t>Accounting for Health in Consumption </a:t>
            </a:r>
          </a:p>
        </p:txBody>
      </p:sp>
      <p:sp>
        <p:nvSpPr>
          <p:cNvPr id="3" name="Content Placeholder 2">
            <a:extLst>
              <a:ext uri="{FF2B5EF4-FFF2-40B4-BE49-F238E27FC236}">
                <a16:creationId xmlns:a16="http://schemas.microsoft.com/office/drawing/2014/main" id="{54BBA6D6-7F5F-4E85-B401-F260F1A8D44A}"/>
              </a:ext>
            </a:extLst>
          </p:cNvPr>
          <p:cNvSpPr>
            <a:spLocks noGrp="1"/>
          </p:cNvSpPr>
          <p:nvPr>
            <p:ph idx="1"/>
          </p:nvPr>
        </p:nvSpPr>
        <p:spPr>
          <a:xfrm>
            <a:off x="365760" y="1544398"/>
            <a:ext cx="11201400" cy="4856402"/>
          </a:xfrm>
        </p:spPr>
        <p:txBody>
          <a:bodyPr/>
          <a:lstStyle/>
          <a:p>
            <a:pPr algn="l"/>
            <a:r>
              <a:rPr lang="en-US" dirty="0"/>
              <a:t>Recommendations #5, 13, 14, 15, 16 </a:t>
            </a:r>
          </a:p>
          <a:p>
            <a:pPr algn="l"/>
            <a:r>
              <a:rPr lang="en-US" sz="2000" u="none" strike="noStrike" baseline="0" dirty="0">
                <a:solidFill>
                  <a:srgbClr val="0070C1"/>
                </a:solidFill>
                <a:latin typeface="Calibri-Italic"/>
              </a:rPr>
              <a:t>Recommendation 5</a:t>
            </a:r>
            <a:r>
              <a:rPr lang="en-US" sz="2000" i="1" u="none" strike="noStrike" baseline="0" dirty="0">
                <a:solidFill>
                  <a:srgbClr val="0070C1"/>
                </a:solidFill>
                <a:latin typeface="Calibri-Italic"/>
              </a:rPr>
              <a:t>. The Working Group recommends that the </a:t>
            </a:r>
            <a:r>
              <a:rPr lang="en-US" sz="2000" b="1" i="1" u="none" strike="noStrike" baseline="0" dirty="0">
                <a:solidFill>
                  <a:srgbClr val="0070C1"/>
                </a:solidFill>
                <a:latin typeface="Calibri-Italic"/>
              </a:rPr>
              <a:t>Bureau of Labor Statistics develop and </a:t>
            </a:r>
            <a:r>
              <a:rPr lang="en-US" sz="2000" b="1" i="1" u="none" strike="noStrike" baseline="0" dirty="0">
                <a:solidFill>
                  <a:srgbClr val="0070C0"/>
                </a:solidFill>
                <a:latin typeface="Calibri-Italic"/>
              </a:rPr>
              <a:t>publish two new sets </a:t>
            </a:r>
            <a:r>
              <a:rPr lang="en-US" sz="2000" i="1" u="none" strike="noStrike" baseline="0" dirty="0">
                <a:solidFill>
                  <a:srgbClr val="0070C1"/>
                </a:solidFill>
                <a:latin typeface="Calibri-Italic"/>
              </a:rPr>
              <a:t>of research measures of consumption-based resources</a:t>
            </a:r>
          </a:p>
          <a:p>
            <a:pPr marL="800100" lvl="1" indent="-457200">
              <a:buFont typeface="+mj-lt"/>
              <a:buAutoNum type="arabicPeriod"/>
            </a:pPr>
            <a:r>
              <a:rPr lang="en-US" sz="2000" i="1" u="none" strike="noStrike" baseline="0" dirty="0">
                <a:solidFill>
                  <a:srgbClr val="0070C1"/>
                </a:solidFill>
                <a:latin typeface="Calibri-Italic"/>
              </a:rPr>
              <a:t>Includes a value of health insurance </a:t>
            </a:r>
            <a:r>
              <a:rPr lang="en-US" sz="1800" u="none" strike="noStrike" baseline="0" dirty="0">
                <a:solidFill>
                  <a:schemeClr val="tx1"/>
                </a:solidFill>
                <a:latin typeface="Calibri-Italic"/>
              </a:rPr>
              <a:t>(e.g., market value, willingness to pay, fungible value)</a:t>
            </a:r>
            <a:endParaRPr lang="en-US" sz="1800" u="none" strike="noStrike" baseline="0" dirty="0">
              <a:solidFill>
                <a:schemeClr val="tx1"/>
              </a:solidFill>
              <a:latin typeface="+mn-lt"/>
            </a:endParaRPr>
          </a:p>
          <a:p>
            <a:pPr marL="800100" lvl="1" indent="-457200">
              <a:buFont typeface="+mj-lt"/>
              <a:buAutoNum type="arabicPeriod"/>
            </a:pPr>
            <a:r>
              <a:rPr lang="en-US" sz="2000" i="1" dirty="0">
                <a:solidFill>
                  <a:srgbClr val="0070C1"/>
                </a:solidFill>
                <a:latin typeface="Calibri-Italic"/>
              </a:rPr>
              <a:t>Does not include a value of health insurance</a:t>
            </a:r>
          </a:p>
          <a:p>
            <a:endParaRPr lang="en-US" sz="2300" b="1" i="1" dirty="0">
              <a:solidFill>
                <a:srgbClr val="0070C1"/>
              </a:solidFill>
              <a:latin typeface="Calibri-Italic"/>
            </a:endParaRPr>
          </a:p>
          <a:p>
            <a:r>
              <a:rPr lang="en-US" sz="2000" dirty="0"/>
              <a:t>T</a:t>
            </a:r>
            <a:r>
              <a:rPr lang="en-US" sz="2000" b="0" i="0" u="none" strike="noStrike" baseline="0" dirty="0">
                <a:latin typeface="Calibri" panose="020F0502020204030204" pitchFamily="34" charset="0"/>
              </a:rPr>
              <a:t>reatment of </a:t>
            </a:r>
            <a:r>
              <a:rPr lang="en-US" sz="2000" b="1" i="0" u="none" strike="noStrike" baseline="0" dirty="0">
                <a:solidFill>
                  <a:srgbClr val="002060"/>
                </a:solidFill>
                <a:latin typeface="Calibri" panose="020F0502020204030204" pitchFamily="34" charset="0"/>
              </a:rPr>
              <a:t>non-premium medical out-of- pocket expenditures not covered by insurance, </a:t>
            </a:r>
            <a:r>
              <a:rPr lang="en-US" sz="2000" b="0" i="0" u="none" strike="noStrike" baseline="0" dirty="0">
                <a:solidFill>
                  <a:srgbClr val="002060"/>
                </a:solidFill>
                <a:latin typeface="Calibri" panose="020F0502020204030204" pitchFamily="34" charset="0"/>
              </a:rPr>
              <a:t>e.g., co-pays, deductibles, prescription drugs, and over the counter items requires </a:t>
            </a:r>
            <a:r>
              <a:rPr lang="en-US" sz="2000" b="1" i="0" u="none" strike="noStrike" baseline="0" dirty="0">
                <a:solidFill>
                  <a:srgbClr val="002060"/>
                </a:solidFill>
                <a:latin typeface="Calibri" panose="020F0502020204030204" pitchFamily="34" charset="0"/>
              </a:rPr>
              <a:t>further research </a:t>
            </a:r>
          </a:p>
          <a:p>
            <a:endParaRPr lang="en-US" sz="1800" b="1" dirty="0">
              <a:solidFill>
                <a:srgbClr val="0070C0"/>
              </a:solidFill>
            </a:endParaRPr>
          </a:p>
          <a:p>
            <a:pPr>
              <a:buFont typeface="Wingdings" panose="05000000000000000000" pitchFamily="2" charset="2"/>
              <a:buChar char="Ø"/>
            </a:pPr>
            <a:r>
              <a:rPr lang="en-US" sz="2000" i="0" u="none" strike="noStrike" baseline="0" dirty="0">
                <a:solidFill>
                  <a:srgbClr val="002060"/>
                </a:solidFill>
                <a:latin typeface="Calibri" panose="020F0502020204030204" pitchFamily="34" charset="0"/>
              </a:rPr>
              <a:t>Current status</a:t>
            </a:r>
          </a:p>
          <a:p>
            <a:pPr lvl="1">
              <a:buFont typeface="Wingdings" panose="05000000000000000000" pitchFamily="2" charset="2"/>
              <a:buChar char="§"/>
            </a:pPr>
            <a:r>
              <a:rPr lang="en-US" sz="2000" dirty="0">
                <a:solidFill>
                  <a:srgbClr val="002060"/>
                </a:solidFill>
              </a:rPr>
              <a:t>No plans in response </a:t>
            </a:r>
            <a:r>
              <a:rPr lang="en-US" sz="2000" i="0" u="none" strike="noStrike" baseline="0" dirty="0">
                <a:solidFill>
                  <a:srgbClr val="002060"/>
                </a:solidFill>
                <a:latin typeface="Calibri" panose="020F0502020204030204" pitchFamily="34" charset="0"/>
              </a:rPr>
              <a:t>to ITWG Report</a:t>
            </a:r>
          </a:p>
          <a:p>
            <a:pPr lvl="1">
              <a:buFont typeface="Wingdings" panose="05000000000000000000" pitchFamily="2" charset="2"/>
              <a:buChar char="§"/>
            </a:pPr>
            <a:r>
              <a:rPr lang="en-US" sz="2000" i="0" u="none" strike="noStrike" baseline="0" dirty="0">
                <a:solidFill>
                  <a:srgbClr val="002060"/>
                </a:solidFill>
                <a:latin typeface="Calibri" panose="020F0502020204030204" pitchFamily="34" charset="0"/>
              </a:rPr>
              <a:t>Related: BLS research initiative to develop a consumption measure of economic well-being, and measure of consumption expenditures for distributional accounts (CE-PCE project)</a:t>
            </a:r>
          </a:p>
        </p:txBody>
      </p:sp>
    </p:spTree>
    <p:extLst>
      <p:ext uri="{BB962C8B-B14F-4D97-AF65-F5344CB8AC3E}">
        <p14:creationId xmlns:p14="http://schemas.microsoft.com/office/powerpoint/2010/main" val="295742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AD5-87FD-472D-AFE7-BC02E26835B5}"/>
              </a:ext>
            </a:extLst>
          </p:cNvPr>
          <p:cNvSpPr>
            <a:spLocks noGrp="1"/>
          </p:cNvSpPr>
          <p:nvPr>
            <p:ph type="title"/>
          </p:nvPr>
        </p:nvSpPr>
        <p:spPr/>
        <p:txBody>
          <a:bodyPr/>
          <a:lstStyle/>
          <a:p>
            <a:r>
              <a:rPr lang="en-US" sz="3200" b="1" dirty="0"/>
              <a:t>Recommendations #17, 19: Education</a:t>
            </a:r>
          </a:p>
        </p:txBody>
      </p:sp>
      <p:sp>
        <p:nvSpPr>
          <p:cNvPr id="3" name="Content Placeholder 2">
            <a:extLst>
              <a:ext uri="{FF2B5EF4-FFF2-40B4-BE49-F238E27FC236}">
                <a16:creationId xmlns:a16="http://schemas.microsoft.com/office/drawing/2014/main" id="{54BBA6D6-7F5F-4E85-B401-F260F1A8D44A}"/>
              </a:ext>
            </a:extLst>
          </p:cNvPr>
          <p:cNvSpPr>
            <a:spLocks noGrp="1"/>
          </p:cNvSpPr>
          <p:nvPr>
            <p:ph idx="1"/>
          </p:nvPr>
        </p:nvSpPr>
        <p:spPr>
          <a:xfrm>
            <a:off x="495300" y="1564798"/>
            <a:ext cx="11201400" cy="3992563"/>
          </a:xfrm>
        </p:spPr>
        <p:txBody>
          <a:bodyPr/>
          <a:lstStyle/>
          <a:p>
            <a:pPr algn="l"/>
            <a:r>
              <a:rPr lang="en-US" sz="2000" i="1" u="none" strike="noStrike" baseline="0" dirty="0">
                <a:solidFill>
                  <a:srgbClr val="0070C1"/>
                </a:solidFill>
                <a:latin typeface="Calibri-Italic"/>
              </a:rPr>
              <a:t>17. The Working Group recommends that expenditures on </a:t>
            </a:r>
            <a:r>
              <a:rPr lang="en-US" sz="2000" b="1" i="1" u="none" strike="noStrike" baseline="0" dirty="0">
                <a:solidFill>
                  <a:srgbClr val="0070C0"/>
                </a:solidFill>
                <a:latin typeface="Calibri-Italic"/>
              </a:rPr>
              <a:t>education be excluded </a:t>
            </a:r>
            <a:r>
              <a:rPr lang="en-US" sz="2000" i="1" u="none" strike="noStrike" baseline="0" dirty="0">
                <a:solidFill>
                  <a:srgbClr val="0070C1"/>
                </a:solidFill>
                <a:latin typeface="Calibri-Italic"/>
              </a:rPr>
              <a:t>from the recommended extended income-based and consumption-based resource measures because education is generally considered an investment in human capital.</a:t>
            </a:r>
            <a:br>
              <a:rPr lang="en-US" sz="2000" i="1" u="none" strike="noStrike" baseline="0" dirty="0">
                <a:solidFill>
                  <a:srgbClr val="0070C1"/>
                </a:solidFill>
                <a:latin typeface="Calibri-Italic"/>
              </a:rPr>
            </a:br>
            <a:endParaRPr lang="en-US" sz="2000" i="1" u="none" strike="noStrike" baseline="0" dirty="0">
              <a:solidFill>
                <a:srgbClr val="0070C1"/>
              </a:solidFill>
              <a:latin typeface="Calibri-Italic"/>
            </a:endParaRPr>
          </a:p>
          <a:p>
            <a:pPr algn="l"/>
            <a:r>
              <a:rPr lang="en-US" sz="2000" i="1" u="none" strike="noStrike" baseline="0" dirty="0">
                <a:solidFill>
                  <a:srgbClr val="0070C1"/>
                </a:solidFill>
                <a:latin typeface="Calibri-Italic"/>
              </a:rPr>
              <a:t>19. The Working Group recommends</a:t>
            </a:r>
            <a:r>
              <a:rPr lang="en-US" sz="2000" b="1" i="1" u="none" strike="noStrike" baseline="0" dirty="0">
                <a:solidFill>
                  <a:srgbClr val="00B0F0"/>
                </a:solidFill>
                <a:latin typeface="Calibri-Italic"/>
              </a:rPr>
              <a:t> </a:t>
            </a:r>
            <a:r>
              <a:rPr lang="en-US" sz="2000" b="1" i="1" u="none" strike="noStrike" baseline="0" dirty="0">
                <a:solidFill>
                  <a:srgbClr val="0070C0"/>
                </a:solidFill>
                <a:latin typeface="Calibri-Italic"/>
              </a:rPr>
              <a:t>continued research and additional stakeholder and expert engagement </a:t>
            </a:r>
            <a:r>
              <a:rPr lang="en-US" sz="2000" i="1" u="none" strike="noStrike" baseline="0" dirty="0">
                <a:solidFill>
                  <a:srgbClr val="0070C1"/>
                </a:solidFill>
                <a:latin typeface="Calibri-Italic"/>
              </a:rPr>
              <a:t>on whether and how to treat education within resource measures.</a:t>
            </a:r>
            <a:br>
              <a:rPr lang="en-US" sz="1800" b="0" i="1" u="none" strike="noStrike" baseline="0" dirty="0">
                <a:solidFill>
                  <a:srgbClr val="0070C1"/>
                </a:solidFill>
                <a:latin typeface="Calibri-Italic"/>
              </a:rPr>
            </a:br>
            <a:br>
              <a:rPr lang="en-US" sz="1800" b="0" i="1" u="none" strike="noStrike" baseline="0" dirty="0">
                <a:solidFill>
                  <a:srgbClr val="0070C1"/>
                </a:solidFill>
                <a:latin typeface="Calibri-Italic"/>
              </a:rPr>
            </a:br>
            <a:br>
              <a:rPr lang="en-US" sz="1800" b="0" i="1" u="none" strike="noStrike" baseline="0" dirty="0">
                <a:solidFill>
                  <a:srgbClr val="0070C1"/>
                </a:solidFill>
                <a:latin typeface="Calibri-Italic"/>
              </a:rPr>
            </a:br>
            <a:endParaRPr lang="en-US" sz="1800" b="0" i="0" u="none" strike="noStrike" baseline="0" dirty="0">
              <a:latin typeface="Calibri" panose="020F0502020204030204" pitchFamily="34" charset="0"/>
            </a:endParaRPr>
          </a:p>
          <a:p>
            <a:pPr>
              <a:buFont typeface="Wingdings" panose="05000000000000000000" pitchFamily="2" charset="2"/>
              <a:buChar char="Ø"/>
            </a:pPr>
            <a:r>
              <a:rPr lang="en-US" sz="2000" i="0" u="none" strike="noStrike" baseline="0" dirty="0">
                <a:solidFill>
                  <a:srgbClr val="002060"/>
                </a:solidFill>
                <a:latin typeface="Calibri" panose="020F0502020204030204" pitchFamily="34" charset="0"/>
              </a:rPr>
              <a:t>Current status</a:t>
            </a:r>
          </a:p>
          <a:p>
            <a:pPr lvl="1">
              <a:buFont typeface="Wingdings" panose="05000000000000000000" pitchFamily="2" charset="2"/>
              <a:buChar char="§"/>
            </a:pPr>
            <a:r>
              <a:rPr lang="en-US" sz="2000" dirty="0">
                <a:solidFill>
                  <a:srgbClr val="002060"/>
                </a:solidFill>
              </a:rPr>
              <a:t>No plans in response </a:t>
            </a:r>
            <a:r>
              <a:rPr lang="en-US" sz="2000" i="0" u="none" strike="noStrike" baseline="0" dirty="0">
                <a:solidFill>
                  <a:srgbClr val="002060"/>
                </a:solidFill>
                <a:latin typeface="Calibri" panose="020F0502020204030204" pitchFamily="34" charset="0"/>
              </a:rPr>
              <a:t>to ITWG Report</a:t>
            </a:r>
          </a:p>
          <a:p>
            <a:pPr lvl="1">
              <a:buFont typeface="Wingdings" panose="05000000000000000000" pitchFamily="2" charset="2"/>
              <a:buChar char="§"/>
            </a:pPr>
            <a:endParaRPr lang="en-US" sz="2000" i="0" u="none" strike="noStrike" baseline="0" dirty="0">
              <a:solidFill>
                <a:srgbClr val="002060"/>
              </a:solidFill>
              <a:latin typeface="Calibri" panose="020F0502020204030204" pitchFamily="34" charset="0"/>
            </a:endParaRPr>
          </a:p>
          <a:p>
            <a:pPr algn="l"/>
            <a:endParaRPr lang="en-US" sz="1800" dirty="0">
              <a:solidFill>
                <a:srgbClr val="333333"/>
              </a:solidFill>
            </a:endParaRPr>
          </a:p>
        </p:txBody>
      </p:sp>
    </p:spTree>
    <p:extLst>
      <p:ext uri="{BB962C8B-B14F-4D97-AF65-F5344CB8AC3E}">
        <p14:creationId xmlns:p14="http://schemas.microsoft.com/office/powerpoint/2010/main" val="342579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AD5-87FD-472D-AFE7-BC02E26835B5}"/>
              </a:ext>
            </a:extLst>
          </p:cNvPr>
          <p:cNvSpPr>
            <a:spLocks noGrp="1"/>
          </p:cNvSpPr>
          <p:nvPr>
            <p:ph type="title"/>
          </p:nvPr>
        </p:nvSpPr>
        <p:spPr>
          <a:xfrm>
            <a:off x="355002" y="446442"/>
            <a:ext cx="11596744" cy="804672"/>
          </a:xfrm>
        </p:spPr>
        <p:txBody>
          <a:bodyPr/>
          <a:lstStyle/>
          <a:p>
            <a:r>
              <a:rPr lang="en-US" sz="3200" b="1" dirty="0"/>
              <a:t>Recommendation # 27: Service Flows from Non-financial Assets </a:t>
            </a:r>
          </a:p>
        </p:txBody>
      </p:sp>
      <p:sp>
        <p:nvSpPr>
          <p:cNvPr id="3" name="Content Placeholder 2">
            <a:extLst>
              <a:ext uri="{FF2B5EF4-FFF2-40B4-BE49-F238E27FC236}">
                <a16:creationId xmlns:a16="http://schemas.microsoft.com/office/drawing/2014/main" id="{54BBA6D6-7F5F-4E85-B401-F260F1A8D44A}"/>
              </a:ext>
            </a:extLst>
          </p:cNvPr>
          <p:cNvSpPr>
            <a:spLocks noGrp="1"/>
          </p:cNvSpPr>
          <p:nvPr>
            <p:ph idx="1"/>
          </p:nvPr>
        </p:nvSpPr>
        <p:spPr>
          <a:xfrm>
            <a:off x="495300" y="1602889"/>
            <a:ext cx="11201400" cy="4539727"/>
          </a:xfrm>
        </p:spPr>
        <p:txBody>
          <a:bodyPr/>
          <a:lstStyle/>
          <a:p>
            <a:pPr algn="l"/>
            <a:r>
              <a:rPr lang="en-US" sz="2000" b="0" i="1" u="none" strike="noStrike" baseline="0" dirty="0">
                <a:solidFill>
                  <a:srgbClr val="0070C1"/>
                </a:solidFill>
                <a:latin typeface="Calibri-Italic"/>
              </a:rPr>
              <a:t>27. The Working Group recommends that the </a:t>
            </a:r>
            <a:r>
              <a:rPr lang="en-US" sz="2000" b="1" i="1" u="none" strike="noStrike" baseline="0" dirty="0">
                <a:solidFill>
                  <a:srgbClr val="0070C0"/>
                </a:solidFill>
                <a:latin typeface="Calibri-Italic"/>
              </a:rPr>
              <a:t>value of service flows from owner-occupied shelter and the value of the service flows from owned vehicles </a:t>
            </a:r>
            <a:r>
              <a:rPr lang="en-US" sz="2000" b="0" i="1" u="none" strike="noStrike" baseline="0" dirty="0">
                <a:solidFill>
                  <a:srgbClr val="0070C0"/>
                </a:solidFill>
                <a:latin typeface="Calibri-Italic"/>
              </a:rPr>
              <a:t>be included </a:t>
            </a:r>
            <a:r>
              <a:rPr lang="en-US" sz="2000" b="0" i="1" u="none" strike="noStrike" baseline="0" dirty="0">
                <a:solidFill>
                  <a:srgbClr val="0070C1"/>
                </a:solidFill>
                <a:latin typeface="Calibri-Italic"/>
              </a:rPr>
              <a:t>in the consumption resource measures.</a:t>
            </a:r>
          </a:p>
          <a:p>
            <a:pPr algn="l"/>
            <a:endParaRPr lang="en-US" sz="2000" i="1" dirty="0">
              <a:solidFill>
                <a:srgbClr val="0070C1"/>
              </a:solidFill>
              <a:latin typeface="Calibri-Italic"/>
              <a:ea typeface="Calibri" panose="020F0502020204030204" pitchFamily="34" charset="0"/>
              <a:cs typeface="Calibri-Italic"/>
            </a:endParaRPr>
          </a:p>
          <a:p>
            <a:pPr algn="l"/>
            <a:endParaRPr lang="en-US" sz="2000" b="1" i="1" dirty="0">
              <a:solidFill>
                <a:srgbClr val="0070C1"/>
              </a:solidFill>
              <a:latin typeface="Calibri-Italic"/>
              <a:ea typeface="Calibri" panose="020F0502020204030204" pitchFamily="34" charset="0"/>
              <a:cs typeface="Calibri-Italic"/>
            </a:endParaRPr>
          </a:p>
          <a:p>
            <a:pPr algn="l"/>
            <a:endParaRPr lang="en-US" sz="2000" b="1" i="1" dirty="0">
              <a:solidFill>
                <a:srgbClr val="0070C1"/>
              </a:solidFill>
              <a:latin typeface="Calibri-Italic"/>
              <a:ea typeface="Calibri" panose="020F0502020204030204" pitchFamily="34" charset="0"/>
              <a:cs typeface="Calibri-Italic"/>
            </a:endParaRPr>
          </a:p>
          <a:p>
            <a:pPr algn="l"/>
            <a:endParaRPr lang="en-US" sz="2000" b="1" i="1" dirty="0">
              <a:solidFill>
                <a:srgbClr val="0070C1"/>
              </a:solidFill>
              <a:latin typeface="Calibri-Italic"/>
              <a:ea typeface="Calibri" panose="020F0502020204030204" pitchFamily="34" charset="0"/>
              <a:cs typeface="Calibri-Italic"/>
            </a:endParaRPr>
          </a:p>
          <a:p>
            <a:pPr algn="l"/>
            <a:endParaRPr lang="en-US" sz="2000" b="1" i="1" dirty="0">
              <a:solidFill>
                <a:srgbClr val="0070C1"/>
              </a:solidFill>
              <a:latin typeface="Calibri-Italic"/>
              <a:ea typeface="Calibri" panose="020F0502020204030204" pitchFamily="34" charset="0"/>
              <a:cs typeface="Calibri-Italic"/>
            </a:endParaRPr>
          </a:p>
          <a:p>
            <a:pPr algn="l"/>
            <a:endParaRPr lang="en-US" sz="2000" b="1" i="1" dirty="0">
              <a:solidFill>
                <a:srgbClr val="0070C1"/>
              </a:solidFill>
              <a:latin typeface="Calibri-Italic"/>
              <a:ea typeface="Calibri" panose="020F0502020204030204" pitchFamily="34" charset="0"/>
              <a:cs typeface="Calibri-Italic"/>
            </a:endParaRPr>
          </a:p>
          <a:p>
            <a:pPr>
              <a:buFont typeface="Wingdings" panose="05000000000000000000" pitchFamily="2" charset="2"/>
              <a:buChar char="Ø"/>
            </a:pPr>
            <a:r>
              <a:rPr lang="en-US" sz="2000" i="0" u="none" strike="noStrike" baseline="0" dirty="0">
                <a:solidFill>
                  <a:srgbClr val="002060"/>
                </a:solidFill>
                <a:latin typeface="Calibri" panose="020F0502020204030204" pitchFamily="34" charset="0"/>
              </a:rPr>
              <a:t>Current status</a:t>
            </a:r>
          </a:p>
          <a:p>
            <a:pPr lvl="1">
              <a:buFont typeface="Wingdings" panose="05000000000000000000" pitchFamily="2" charset="2"/>
              <a:buChar char="§"/>
            </a:pPr>
            <a:r>
              <a:rPr lang="en-US" sz="2000" dirty="0">
                <a:solidFill>
                  <a:srgbClr val="002060"/>
                </a:solidFill>
              </a:rPr>
              <a:t>CE Interview already includes rental equivalence for owner-occupied housing</a:t>
            </a:r>
          </a:p>
          <a:p>
            <a:pPr lvl="1">
              <a:buFont typeface="Wingdings" panose="05000000000000000000" pitchFamily="2" charset="2"/>
              <a:buChar char="§"/>
            </a:pPr>
            <a:r>
              <a:rPr lang="en-US" sz="2000" i="0" u="none" strike="noStrike" baseline="0" dirty="0">
                <a:solidFill>
                  <a:srgbClr val="002060"/>
                </a:solidFill>
                <a:latin typeface="Calibri" panose="020F0502020204030204" pitchFamily="34" charset="0"/>
              </a:rPr>
              <a:t>Related: BLS research to produce flow of services cars</a:t>
            </a:r>
            <a:r>
              <a:rPr lang="en-US" sz="2000" i="0" u="none" strike="noStrike" dirty="0">
                <a:solidFill>
                  <a:srgbClr val="002060"/>
                </a:solidFill>
                <a:latin typeface="Calibri" panose="020F0502020204030204" pitchFamily="34" charset="0"/>
              </a:rPr>
              <a:t> and trucks</a:t>
            </a:r>
            <a:endParaRPr lang="en-US" sz="2000" i="0" u="none" strike="noStrike" baseline="0" dirty="0">
              <a:solidFill>
                <a:srgbClr val="002060"/>
              </a:solidFill>
              <a:latin typeface="Calibri" panose="020F0502020204030204" pitchFamily="34" charset="0"/>
            </a:endParaRPr>
          </a:p>
        </p:txBody>
      </p:sp>
      <p:pic>
        <p:nvPicPr>
          <p:cNvPr id="5" name="Picture 4">
            <a:extLst>
              <a:ext uri="{FF2B5EF4-FFF2-40B4-BE49-F238E27FC236}">
                <a16:creationId xmlns:a16="http://schemas.microsoft.com/office/drawing/2014/main" id="{A76E193C-36B4-4DEE-87A4-D2FD0D997196}"/>
              </a:ext>
            </a:extLst>
          </p:cNvPr>
          <p:cNvPicPr>
            <a:picLocks noChangeAspect="1"/>
          </p:cNvPicPr>
          <p:nvPr/>
        </p:nvPicPr>
        <p:blipFill>
          <a:blip r:embed="rId3"/>
          <a:stretch>
            <a:fillRect/>
          </a:stretch>
        </p:blipFill>
        <p:spPr>
          <a:xfrm>
            <a:off x="948392" y="2808369"/>
            <a:ext cx="1892897" cy="1417818"/>
          </a:xfrm>
          <a:prstGeom prst="rect">
            <a:avLst/>
          </a:prstGeom>
        </p:spPr>
      </p:pic>
      <p:pic>
        <p:nvPicPr>
          <p:cNvPr id="2050" name="Picture 2" descr="What Is A Condo? Beginner&amp;#39;s Guide To Housing Types | Bankrate">
            <a:extLst>
              <a:ext uri="{FF2B5EF4-FFF2-40B4-BE49-F238E27FC236}">
                <a16:creationId xmlns:a16="http://schemas.microsoft.com/office/drawing/2014/main" id="{66161B27-680A-4BE2-AB53-8F12DD32D7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8319" y="2808369"/>
            <a:ext cx="2512060" cy="14130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200+ Free Pickup Truck &amp;amp; Truck Images">
            <a:extLst>
              <a:ext uri="{FF2B5EF4-FFF2-40B4-BE49-F238E27FC236}">
                <a16:creationId xmlns:a16="http://schemas.microsoft.com/office/drawing/2014/main" id="{7A1C6AC7-A056-4289-8A21-60155EF618C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73458" y="2808370"/>
            <a:ext cx="2119551" cy="14130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lue Bmw Sedan Near Green Lawn Grass">
            <a:extLst>
              <a:ext uri="{FF2B5EF4-FFF2-40B4-BE49-F238E27FC236}">
                <a16:creationId xmlns:a16="http://schemas.microsoft.com/office/drawing/2014/main" id="{355FF4A4-BE1A-41FC-8B33-F0A8ED39BB0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87409" y="2756117"/>
            <a:ext cx="2514720" cy="1413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35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AD5-87FD-472D-AFE7-BC02E26835B5}"/>
              </a:ext>
            </a:extLst>
          </p:cNvPr>
          <p:cNvSpPr>
            <a:spLocks noGrp="1"/>
          </p:cNvSpPr>
          <p:nvPr>
            <p:ph type="title"/>
          </p:nvPr>
        </p:nvSpPr>
        <p:spPr>
          <a:xfrm>
            <a:off x="495300" y="338865"/>
            <a:ext cx="11201400" cy="804672"/>
          </a:xfrm>
        </p:spPr>
        <p:txBody>
          <a:bodyPr/>
          <a:lstStyle/>
          <a:p>
            <a:r>
              <a:rPr lang="en-US" sz="3200" b="1" dirty="0"/>
              <a:t>Recommendations #6, 23: Administrative Data</a:t>
            </a:r>
          </a:p>
        </p:txBody>
      </p:sp>
      <p:sp>
        <p:nvSpPr>
          <p:cNvPr id="3" name="Content Placeholder 2">
            <a:extLst>
              <a:ext uri="{FF2B5EF4-FFF2-40B4-BE49-F238E27FC236}">
                <a16:creationId xmlns:a16="http://schemas.microsoft.com/office/drawing/2014/main" id="{54BBA6D6-7F5F-4E85-B401-F260F1A8D44A}"/>
              </a:ext>
            </a:extLst>
          </p:cNvPr>
          <p:cNvSpPr>
            <a:spLocks noGrp="1"/>
          </p:cNvSpPr>
          <p:nvPr>
            <p:ph idx="1"/>
          </p:nvPr>
        </p:nvSpPr>
        <p:spPr>
          <a:xfrm>
            <a:off x="495300" y="1432718"/>
            <a:ext cx="11201400" cy="4892778"/>
          </a:xfrm>
        </p:spPr>
        <p:txBody>
          <a:bodyPr/>
          <a:lstStyle/>
          <a:p>
            <a:pPr algn="l"/>
            <a:r>
              <a:rPr lang="en-US" sz="2000" b="0" i="1" u="none" strike="noStrike" baseline="0" dirty="0">
                <a:solidFill>
                  <a:srgbClr val="0070C1"/>
                </a:solidFill>
                <a:latin typeface="Calibri-Italic"/>
              </a:rPr>
              <a:t>6. The Working Group recommends that the Census Bureau and the Bureau of Labor Statistics </a:t>
            </a:r>
            <a:r>
              <a:rPr lang="en-US" sz="2000" b="0" i="1" u="none" strike="noStrike" baseline="0" dirty="0">
                <a:solidFill>
                  <a:srgbClr val="0070C0"/>
                </a:solidFill>
                <a:latin typeface="Calibri-Italic"/>
              </a:rPr>
              <a:t>use, where available and when appropriate, </a:t>
            </a:r>
            <a:r>
              <a:rPr lang="en-US" sz="2000" b="1" i="1" u="none" strike="noStrike" baseline="0" dirty="0">
                <a:solidFill>
                  <a:srgbClr val="0070C0"/>
                </a:solidFill>
                <a:latin typeface="Calibri-Italic"/>
              </a:rPr>
              <a:t>administrative data </a:t>
            </a:r>
            <a:r>
              <a:rPr lang="en-US" sz="2000" b="0" i="1" u="none" strike="noStrike" baseline="0" dirty="0">
                <a:solidFill>
                  <a:srgbClr val="0070C0"/>
                </a:solidFill>
                <a:latin typeface="Calibri-Italic"/>
              </a:rPr>
              <a:t>to </a:t>
            </a:r>
            <a:r>
              <a:rPr lang="en-US" sz="2000" b="1" i="1" u="none" strike="noStrike" baseline="0" dirty="0">
                <a:solidFill>
                  <a:srgbClr val="0070C0"/>
                </a:solidFill>
                <a:latin typeface="Calibri-Italic"/>
              </a:rPr>
              <a:t>supplement or replace </a:t>
            </a:r>
            <a:r>
              <a:rPr lang="en-US" sz="2000" b="0" i="1" u="none" strike="noStrike" baseline="0" dirty="0">
                <a:solidFill>
                  <a:srgbClr val="0070C0"/>
                </a:solidFill>
                <a:latin typeface="Calibri-Italic"/>
              </a:rPr>
              <a:t>the use of survey data </a:t>
            </a:r>
            <a:r>
              <a:rPr lang="en-US" sz="2000" b="0" i="1" u="none" strike="noStrike" baseline="0" dirty="0">
                <a:solidFill>
                  <a:srgbClr val="0070C1"/>
                </a:solidFill>
                <a:latin typeface="Calibri-Italic"/>
              </a:rPr>
              <a:t>for developing the recommended measures.</a:t>
            </a:r>
            <a:br>
              <a:rPr lang="en-US" sz="2000" b="0" i="1" u="none" strike="noStrike" baseline="0" dirty="0">
                <a:solidFill>
                  <a:srgbClr val="0070C1"/>
                </a:solidFill>
                <a:latin typeface="Calibri-Italic"/>
              </a:rPr>
            </a:br>
            <a:endParaRPr lang="en-US" sz="2000" b="0" i="1" u="none" strike="noStrike" baseline="0" dirty="0">
              <a:solidFill>
                <a:srgbClr val="0070C1"/>
              </a:solidFill>
              <a:latin typeface="Calibri-Italic"/>
            </a:endParaRPr>
          </a:p>
          <a:p>
            <a:r>
              <a:rPr lang="en-US" sz="2000" b="0" i="1" u="none" strike="noStrike" baseline="0" dirty="0">
                <a:solidFill>
                  <a:srgbClr val="0070C1"/>
                </a:solidFill>
                <a:latin typeface="Calibri-Italic"/>
              </a:rPr>
              <a:t>23. The Working Group recommends that the </a:t>
            </a:r>
            <a:r>
              <a:rPr lang="en-US" sz="2000" b="1" i="1" u="none" strike="noStrike" baseline="0" dirty="0">
                <a:solidFill>
                  <a:srgbClr val="0070C0"/>
                </a:solidFill>
                <a:latin typeface="Calibri-Italic"/>
              </a:rPr>
              <a:t>advisory structure </a:t>
            </a:r>
            <a:r>
              <a:rPr lang="en-US" sz="2000" b="0" i="1" u="none" strike="noStrike" baseline="0" dirty="0">
                <a:solidFill>
                  <a:srgbClr val="0070C1"/>
                </a:solidFill>
                <a:latin typeface="Calibri-Italic"/>
              </a:rPr>
              <a:t>recommended previously should vet decisions about data sources, adjustment strategies, and other assumptions. This advisory structure should </a:t>
            </a:r>
            <a:r>
              <a:rPr lang="en-US" sz="2000" b="1" i="1" u="none" strike="noStrike" baseline="0" dirty="0">
                <a:solidFill>
                  <a:srgbClr val="0070C1"/>
                </a:solidFill>
                <a:latin typeface="Calibri-Italic"/>
              </a:rPr>
              <a:t>consider and discuss continued research into availability and applicability of administrative data sources.</a:t>
            </a:r>
            <a:br>
              <a:rPr lang="en-US" sz="1800" b="1" i="1" u="none" strike="noStrike" baseline="0" dirty="0">
                <a:solidFill>
                  <a:srgbClr val="0070C1"/>
                </a:solidFill>
                <a:latin typeface="Calibri-Italic"/>
              </a:rPr>
            </a:br>
            <a:endParaRPr lang="en-US" sz="1800" b="1" i="1" u="none" strike="noStrike" baseline="0" dirty="0">
              <a:solidFill>
                <a:srgbClr val="0070C1"/>
              </a:solidFill>
              <a:latin typeface="Calibri-Italic"/>
            </a:endParaRPr>
          </a:p>
          <a:p>
            <a:pPr>
              <a:buFont typeface="Wingdings" panose="05000000000000000000" pitchFamily="2" charset="2"/>
              <a:buChar char="Ø"/>
            </a:pPr>
            <a:r>
              <a:rPr lang="en-US" sz="2000" i="0" u="none" strike="noStrike" baseline="0" dirty="0">
                <a:solidFill>
                  <a:srgbClr val="002060"/>
                </a:solidFill>
                <a:latin typeface="Calibri" panose="020F0502020204030204" pitchFamily="34" charset="0"/>
              </a:rPr>
              <a:t>Current status</a:t>
            </a:r>
          </a:p>
          <a:p>
            <a:pPr lvl="1">
              <a:buFont typeface="Wingdings" panose="05000000000000000000" pitchFamily="2" charset="2"/>
              <a:buChar char="§"/>
            </a:pPr>
            <a:r>
              <a:rPr lang="en-US" sz="2000" dirty="0">
                <a:solidFill>
                  <a:srgbClr val="002060"/>
                </a:solidFill>
              </a:rPr>
              <a:t>No plans in response </a:t>
            </a:r>
            <a:r>
              <a:rPr lang="en-US" sz="2000" i="0" u="none" strike="noStrike" baseline="0" dirty="0">
                <a:solidFill>
                  <a:srgbClr val="002060"/>
                </a:solidFill>
                <a:latin typeface="Calibri" panose="020F0502020204030204" pitchFamily="34" charset="0"/>
              </a:rPr>
              <a:t>to ITWG Report</a:t>
            </a:r>
          </a:p>
          <a:p>
            <a:pPr lvl="1">
              <a:buFont typeface="Wingdings" panose="05000000000000000000" pitchFamily="2" charset="2"/>
              <a:buChar char="§"/>
            </a:pPr>
            <a:r>
              <a:rPr lang="en-US" sz="2000" i="0" u="none" strike="noStrike" baseline="0" dirty="0">
                <a:solidFill>
                  <a:srgbClr val="002060"/>
                </a:solidFill>
                <a:latin typeface="Calibri" panose="020F0502020204030204" pitchFamily="34" charset="0"/>
              </a:rPr>
              <a:t>Related: regular CE work to improve data quality</a:t>
            </a:r>
          </a:p>
          <a:p>
            <a:pPr lvl="2">
              <a:buFont typeface="Wingdings" panose="05000000000000000000" pitchFamily="2" charset="2"/>
              <a:buChar char="§"/>
            </a:pPr>
            <a:r>
              <a:rPr lang="en-US" i="0" u="none" strike="noStrike" baseline="0" dirty="0">
                <a:solidFill>
                  <a:srgbClr val="002060"/>
                </a:solidFill>
                <a:latin typeface="Calibri" panose="020F0502020204030204" pitchFamily="34" charset="0"/>
              </a:rPr>
              <a:t>Proof of concept project: match of CE Interview and HUD administrative data for</a:t>
            </a:r>
            <a:r>
              <a:rPr lang="en-US" dirty="0">
                <a:solidFill>
                  <a:srgbClr val="002060"/>
                </a:solidFill>
                <a:effectLst/>
                <a:latin typeface="+mn-lt"/>
                <a:ea typeface="Calibri" panose="020F0502020204030204" pitchFamily="34" charset="0"/>
              </a:rPr>
              <a:t> 2013 to 2017 for voucher recipients and consumer units living in public housing (under revision)</a:t>
            </a:r>
            <a:endParaRPr lang="en-US" i="0" u="none" strike="noStrike" baseline="0" dirty="0">
              <a:solidFill>
                <a:srgbClr val="002060"/>
              </a:solidFill>
              <a:latin typeface="Calibri" panose="020F0502020204030204" pitchFamily="34" charset="0"/>
            </a:endParaRPr>
          </a:p>
          <a:p>
            <a:endParaRPr lang="en-US" sz="1800" b="0" i="1" u="none" strike="noStrike" baseline="0" dirty="0">
              <a:solidFill>
                <a:srgbClr val="0070C1"/>
              </a:solidFill>
              <a:latin typeface="Calibri-Italic"/>
            </a:endParaRPr>
          </a:p>
        </p:txBody>
      </p:sp>
    </p:spTree>
    <p:extLst>
      <p:ext uri="{BB962C8B-B14F-4D97-AF65-F5344CB8AC3E}">
        <p14:creationId xmlns:p14="http://schemas.microsoft.com/office/powerpoint/2010/main" val="1486253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AD5-87FD-472D-AFE7-BC02E26835B5}"/>
              </a:ext>
            </a:extLst>
          </p:cNvPr>
          <p:cNvSpPr>
            <a:spLocks noGrp="1"/>
          </p:cNvSpPr>
          <p:nvPr>
            <p:ph type="title"/>
          </p:nvPr>
        </p:nvSpPr>
        <p:spPr>
          <a:xfrm>
            <a:off x="495300" y="435684"/>
            <a:ext cx="11201400" cy="804672"/>
          </a:xfrm>
        </p:spPr>
        <p:txBody>
          <a:bodyPr/>
          <a:lstStyle/>
          <a:p>
            <a:r>
              <a:rPr lang="en-US" sz="3200" b="1" dirty="0"/>
              <a:t>Recommendation #22 (in part): Model-Based Approaches</a:t>
            </a:r>
          </a:p>
        </p:txBody>
      </p:sp>
      <p:sp>
        <p:nvSpPr>
          <p:cNvPr id="3" name="Content Placeholder 2">
            <a:extLst>
              <a:ext uri="{FF2B5EF4-FFF2-40B4-BE49-F238E27FC236}">
                <a16:creationId xmlns:a16="http://schemas.microsoft.com/office/drawing/2014/main" id="{54BBA6D6-7F5F-4E85-B401-F260F1A8D44A}"/>
              </a:ext>
            </a:extLst>
          </p:cNvPr>
          <p:cNvSpPr>
            <a:spLocks noGrp="1"/>
          </p:cNvSpPr>
          <p:nvPr>
            <p:ph idx="1"/>
          </p:nvPr>
        </p:nvSpPr>
        <p:spPr>
          <a:xfrm>
            <a:off x="495300" y="1680912"/>
            <a:ext cx="11201400" cy="4892778"/>
          </a:xfrm>
        </p:spPr>
        <p:txBody>
          <a:bodyPr/>
          <a:lstStyle/>
          <a:p>
            <a:pPr marL="0" marR="0">
              <a:lnSpc>
                <a:spcPct val="107000"/>
              </a:lnSpc>
              <a:spcBef>
                <a:spcPts val="0"/>
              </a:spcBef>
              <a:spcAft>
                <a:spcPts val="0"/>
              </a:spcAft>
            </a:pPr>
            <a:r>
              <a:rPr lang="en-US" sz="2000" i="1" dirty="0">
                <a:solidFill>
                  <a:srgbClr val="0070C1"/>
                </a:solidFill>
                <a:effectLst/>
                <a:latin typeface="Calibri-Italic"/>
                <a:ea typeface="Calibri" panose="020F0502020204030204" pitchFamily="34" charset="0"/>
                <a:cs typeface="Calibri-Italic"/>
              </a:rPr>
              <a:t>… </a:t>
            </a:r>
            <a:r>
              <a:rPr lang="en-US" sz="2000" b="1" i="1" dirty="0">
                <a:solidFill>
                  <a:srgbClr val="0070C1"/>
                </a:solidFill>
                <a:effectLst/>
                <a:latin typeface="Calibri-Italic"/>
                <a:ea typeface="Calibri" panose="020F0502020204030204" pitchFamily="34" charset="0"/>
                <a:cs typeface="Calibri-Italic"/>
              </a:rPr>
              <a:t>Regression-based modeling </a:t>
            </a:r>
            <a:r>
              <a:rPr lang="en-US" sz="2000" i="1" dirty="0">
                <a:solidFill>
                  <a:srgbClr val="0070C1"/>
                </a:solidFill>
                <a:effectLst/>
                <a:latin typeface="Calibri-Italic"/>
                <a:ea typeface="Calibri" panose="020F0502020204030204" pitchFamily="34" charset="0"/>
                <a:cs typeface="Calibri-Italic"/>
              </a:rPr>
              <a:t>(with or without individual-level or aggregate administrative data) can also </a:t>
            </a:r>
            <a:r>
              <a:rPr lang="en-US" sz="2000" b="1" i="1" dirty="0">
                <a:solidFill>
                  <a:srgbClr val="0070C1"/>
                </a:solidFill>
                <a:effectLst/>
                <a:latin typeface="Calibri-Italic"/>
                <a:ea typeface="Calibri" panose="020F0502020204030204" pitchFamily="34" charset="0"/>
                <a:cs typeface="Calibri-Italic"/>
              </a:rPr>
              <a:t>improve the quality of estimates of income, expenditures, and program participation</a:t>
            </a:r>
            <a:r>
              <a:rPr lang="en-US" sz="2000" i="1" dirty="0">
                <a:solidFill>
                  <a:srgbClr val="0070C1"/>
                </a:solidFill>
                <a:effectLst/>
                <a:latin typeface="Calibri-Italic"/>
                <a:ea typeface="Calibri" panose="020F0502020204030204" pitchFamily="34" charset="0"/>
                <a:cs typeface="Calibri-Italic"/>
              </a:rPr>
              <a:t>…</a:t>
            </a:r>
            <a:br>
              <a:rPr lang="en-US" sz="1800" b="1" i="1" dirty="0">
                <a:solidFill>
                  <a:srgbClr val="0070C1"/>
                </a:solidFill>
                <a:effectLst/>
                <a:latin typeface="Calibri-Italic"/>
                <a:ea typeface="Calibri" panose="020F0502020204030204" pitchFamily="34" charset="0"/>
                <a:cs typeface="Calibri-Italic"/>
              </a:rPr>
            </a:br>
            <a:br>
              <a:rPr lang="en-US" sz="1800" b="1" i="1" dirty="0">
                <a:solidFill>
                  <a:srgbClr val="0070C1"/>
                </a:solidFill>
                <a:effectLst/>
                <a:latin typeface="Calibri-Italic"/>
                <a:ea typeface="Calibri" panose="020F0502020204030204" pitchFamily="34" charset="0"/>
                <a:cs typeface="Calibri-Italic"/>
              </a:rPr>
            </a:br>
            <a:endParaRPr lang="en-US" sz="1800" i="1" u="none" strike="noStrike" baseline="0" dirty="0">
              <a:solidFill>
                <a:srgbClr val="0070C1"/>
              </a:solidFill>
              <a:latin typeface="Calibri-Italic"/>
            </a:endParaRPr>
          </a:p>
          <a:p>
            <a:pPr>
              <a:buFont typeface="Wingdings" panose="05000000000000000000" pitchFamily="2" charset="2"/>
              <a:buChar char="Ø"/>
            </a:pPr>
            <a:r>
              <a:rPr lang="en-US" sz="2000" i="0" u="none" strike="noStrike" baseline="0" dirty="0">
                <a:solidFill>
                  <a:srgbClr val="002060"/>
                </a:solidFill>
                <a:latin typeface="Calibri" panose="020F0502020204030204" pitchFamily="34" charset="0"/>
              </a:rPr>
              <a:t>Current status</a:t>
            </a:r>
          </a:p>
          <a:p>
            <a:pPr lvl="1">
              <a:buFont typeface="Wingdings" panose="05000000000000000000" pitchFamily="2" charset="2"/>
              <a:buChar char="§"/>
            </a:pPr>
            <a:r>
              <a:rPr lang="en-US" sz="2000" dirty="0">
                <a:solidFill>
                  <a:srgbClr val="002060"/>
                </a:solidFill>
              </a:rPr>
              <a:t>No plans in response </a:t>
            </a:r>
            <a:r>
              <a:rPr lang="en-US" sz="2000" i="0" u="none" strike="noStrike" baseline="0" dirty="0">
                <a:solidFill>
                  <a:srgbClr val="002060"/>
                </a:solidFill>
                <a:latin typeface="Calibri" panose="020F0502020204030204" pitchFamily="34" charset="0"/>
              </a:rPr>
              <a:t>to ITWG Report</a:t>
            </a:r>
          </a:p>
          <a:p>
            <a:pPr lvl="1">
              <a:buFont typeface="Wingdings" panose="05000000000000000000" pitchFamily="2" charset="2"/>
              <a:buChar char="§"/>
            </a:pPr>
            <a:r>
              <a:rPr lang="en-US" sz="2000" i="0" u="none" strike="noStrike" baseline="0" dirty="0">
                <a:solidFill>
                  <a:srgbClr val="002060"/>
                </a:solidFill>
                <a:latin typeface="Calibri" panose="020F0502020204030204" pitchFamily="34" charset="0"/>
              </a:rPr>
              <a:t>Related: research for Supplemental Poverty Measure (SPM) thresholds could be adapted for production of consumption-based resource</a:t>
            </a:r>
          </a:p>
          <a:p>
            <a:pPr lvl="2">
              <a:buFont typeface="Wingdings" panose="05000000000000000000" pitchFamily="2" charset="2"/>
              <a:buChar char="§"/>
            </a:pPr>
            <a:r>
              <a:rPr lang="en-US" i="0" u="none" strike="noStrike" baseline="0" dirty="0">
                <a:solidFill>
                  <a:srgbClr val="002060"/>
                </a:solidFill>
                <a:latin typeface="Calibri" panose="020F0502020204030204" pitchFamily="34" charset="0"/>
              </a:rPr>
              <a:t>Imputation of non-collected in-kind benefits in the CE for NSLP, WIC, home energy assistance using CPS ASEC in combination with CE, and NSLP and WIC benefits data from USDA</a:t>
            </a:r>
          </a:p>
          <a:p>
            <a:pPr lvl="2">
              <a:buFont typeface="Wingdings" panose="05000000000000000000" pitchFamily="2" charset="2"/>
              <a:buChar char="§"/>
            </a:pPr>
            <a:r>
              <a:rPr lang="en-US" dirty="0">
                <a:solidFill>
                  <a:srgbClr val="002060"/>
                </a:solidFill>
              </a:rPr>
              <a:t>Imputation of </a:t>
            </a:r>
            <a:r>
              <a:rPr lang="en-US" dirty="0">
                <a:ln w="0">
                  <a:noFill/>
                </a:ln>
                <a:latin typeface="Segoe UI" panose="020B0502040204020203" pitchFamily="34" charset="0"/>
                <a:cs typeface="Segoe UI" panose="020B0502040204020203" pitchFamily="34" charset="0"/>
              </a:rPr>
              <a:t>“market” rents, using CE Interview data for renters paying “market” rents and renters living in public housing, rent-controlled units, receiving financial assistance with rent (e.g., voucher), rent as pay</a:t>
            </a:r>
            <a:endParaRPr lang="en-US" i="0" u="none" strike="noStrike" baseline="0" dirty="0">
              <a:solidFill>
                <a:srgbClr val="002060"/>
              </a:solidFill>
              <a:latin typeface="Calibri" panose="020F0502020204030204" pitchFamily="34" charset="0"/>
            </a:endParaRPr>
          </a:p>
          <a:p>
            <a:endParaRPr lang="en-US" sz="1800" b="0" i="1" u="none" strike="noStrike" baseline="0" dirty="0">
              <a:solidFill>
                <a:srgbClr val="0070C1"/>
              </a:solidFill>
              <a:latin typeface="Calibri-Italic"/>
            </a:endParaRPr>
          </a:p>
        </p:txBody>
      </p:sp>
    </p:spTree>
    <p:extLst>
      <p:ext uri="{BB962C8B-B14F-4D97-AF65-F5344CB8AC3E}">
        <p14:creationId xmlns:p14="http://schemas.microsoft.com/office/powerpoint/2010/main" val="2943159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AD5-87FD-472D-AFE7-BC02E26835B5}"/>
              </a:ext>
            </a:extLst>
          </p:cNvPr>
          <p:cNvSpPr>
            <a:spLocks noGrp="1"/>
          </p:cNvSpPr>
          <p:nvPr>
            <p:ph type="title"/>
          </p:nvPr>
        </p:nvSpPr>
        <p:spPr>
          <a:xfrm>
            <a:off x="495300" y="392653"/>
            <a:ext cx="11201400" cy="804672"/>
          </a:xfrm>
        </p:spPr>
        <p:txBody>
          <a:bodyPr/>
          <a:lstStyle/>
          <a:p>
            <a:r>
              <a:rPr lang="en-US" sz="3200" b="1" dirty="0"/>
              <a:t>Recommendation #24: Data Quality</a:t>
            </a:r>
          </a:p>
        </p:txBody>
      </p:sp>
      <p:sp>
        <p:nvSpPr>
          <p:cNvPr id="3" name="Content Placeholder 2">
            <a:extLst>
              <a:ext uri="{FF2B5EF4-FFF2-40B4-BE49-F238E27FC236}">
                <a16:creationId xmlns:a16="http://schemas.microsoft.com/office/drawing/2014/main" id="{54BBA6D6-7F5F-4E85-B401-F260F1A8D44A}"/>
              </a:ext>
            </a:extLst>
          </p:cNvPr>
          <p:cNvSpPr>
            <a:spLocks noGrp="1"/>
          </p:cNvSpPr>
          <p:nvPr>
            <p:ph idx="1"/>
          </p:nvPr>
        </p:nvSpPr>
        <p:spPr>
          <a:xfrm>
            <a:off x="495300" y="1367404"/>
            <a:ext cx="11201400" cy="4892778"/>
          </a:xfrm>
        </p:spPr>
        <p:txBody>
          <a:bodyPr/>
          <a:lstStyle/>
          <a:p>
            <a:pPr marL="0" marR="0">
              <a:lnSpc>
                <a:spcPct val="107000"/>
              </a:lnSpc>
              <a:spcBef>
                <a:spcPts val="0"/>
              </a:spcBef>
              <a:spcAft>
                <a:spcPts val="0"/>
              </a:spcAft>
            </a:pPr>
            <a:r>
              <a:rPr lang="en-US" sz="2000" i="1" dirty="0">
                <a:solidFill>
                  <a:srgbClr val="0070C1"/>
                </a:solidFill>
                <a:effectLst/>
                <a:latin typeface="Calibri-Italic"/>
                <a:ea typeface="Calibri" panose="020F0502020204030204" pitchFamily="34" charset="0"/>
                <a:cs typeface="Calibri-Italic"/>
              </a:rPr>
              <a:t>24. The Working Group recommends that the Census Bureau and the</a:t>
            </a:r>
            <a:r>
              <a:rPr lang="en-US" sz="2000" b="1" i="1" dirty="0">
                <a:solidFill>
                  <a:srgbClr val="0070C1"/>
                </a:solidFill>
                <a:effectLst/>
                <a:latin typeface="Calibri-Italic"/>
                <a:ea typeface="Calibri" panose="020F0502020204030204" pitchFamily="34" charset="0"/>
                <a:cs typeface="Calibri-Italic"/>
              </a:rPr>
              <a:t> Bureau of Labor Statistics continue to research, and possibly implement, ways to reduce survey burden </a:t>
            </a:r>
            <a:r>
              <a:rPr lang="en-US" sz="2000" i="1" dirty="0">
                <a:solidFill>
                  <a:srgbClr val="0070C1"/>
                </a:solidFill>
                <a:effectLst/>
                <a:latin typeface="Calibri-Italic"/>
                <a:ea typeface="Calibri" panose="020F0502020204030204" pitchFamily="34" charset="0"/>
                <a:cs typeface="Calibri-Italic"/>
              </a:rPr>
              <a:t>and i</a:t>
            </a:r>
            <a:r>
              <a:rPr lang="en-US" sz="2000" i="1" dirty="0">
                <a:solidFill>
                  <a:srgbClr val="0070C1"/>
                </a:solidFill>
                <a:latin typeface="Calibri-Italic"/>
                <a:ea typeface="Calibri" panose="020F0502020204030204" pitchFamily="34" charset="0"/>
                <a:cs typeface="Calibri-Italic"/>
              </a:rPr>
              <a:t>mprove the quality of resulting data through increased access and use of administrative data in surveys, including the </a:t>
            </a:r>
            <a:r>
              <a:rPr lang="en-US" sz="2000" b="1" i="1" dirty="0">
                <a:solidFill>
                  <a:srgbClr val="0070C1"/>
                </a:solidFill>
                <a:latin typeface="Calibri-Italic"/>
                <a:ea typeface="Calibri" panose="020F0502020204030204" pitchFamily="34" charset="0"/>
                <a:cs typeface="Calibri-Italic"/>
              </a:rPr>
              <a:t>… CE</a:t>
            </a:r>
            <a:r>
              <a:rPr lang="en-US" sz="2000" i="1" dirty="0">
                <a:solidFill>
                  <a:srgbClr val="0070C1"/>
                </a:solidFill>
                <a:latin typeface="Calibri-Italic"/>
                <a:ea typeface="Calibri" panose="020F0502020204030204" pitchFamily="34" charset="0"/>
                <a:cs typeface="Calibri-Italic"/>
              </a:rPr>
              <a:t>.</a:t>
            </a:r>
            <a:br>
              <a:rPr lang="en-US" sz="1800" b="1" i="1" dirty="0">
                <a:solidFill>
                  <a:srgbClr val="0070C1"/>
                </a:solidFill>
                <a:effectLst/>
                <a:latin typeface="Calibri-Italic"/>
                <a:ea typeface="Calibri" panose="020F0502020204030204" pitchFamily="34" charset="0"/>
                <a:cs typeface="Calibri-Italic"/>
              </a:rPr>
            </a:br>
            <a:br>
              <a:rPr lang="en-US" sz="1800" b="1" i="1" dirty="0">
                <a:solidFill>
                  <a:srgbClr val="0070C1"/>
                </a:solidFill>
                <a:effectLst/>
                <a:latin typeface="Calibri-Italic"/>
                <a:ea typeface="Calibri" panose="020F0502020204030204" pitchFamily="34" charset="0"/>
                <a:cs typeface="Calibri-Italic"/>
              </a:rPr>
            </a:br>
            <a:r>
              <a:rPr lang="en-US" sz="2000" i="0" u="none" strike="noStrike" baseline="0" dirty="0">
                <a:solidFill>
                  <a:srgbClr val="002060"/>
                </a:solidFill>
                <a:latin typeface="Calibri" panose="020F0502020204030204" pitchFamily="34" charset="0"/>
              </a:rPr>
              <a:t>Current status</a:t>
            </a:r>
          </a:p>
          <a:p>
            <a:pPr lvl="1">
              <a:buFont typeface="Wingdings" panose="05000000000000000000" pitchFamily="2" charset="2"/>
              <a:buChar char="§"/>
            </a:pPr>
            <a:r>
              <a:rPr lang="en-US" sz="2000" dirty="0">
                <a:solidFill>
                  <a:srgbClr val="002060"/>
                </a:solidFill>
              </a:rPr>
              <a:t>No plans in response </a:t>
            </a:r>
            <a:r>
              <a:rPr lang="en-US" sz="2000" i="0" u="none" strike="noStrike" baseline="0" dirty="0">
                <a:solidFill>
                  <a:srgbClr val="002060"/>
                </a:solidFill>
                <a:latin typeface="Calibri" panose="020F0502020204030204" pitchFamily="34" charset="0"/>
              </a:rPr>
              <a:t>to ITWG Report</a:t>
            </a:r>
          </a:p>
          <a:p>
            <a:pPr lvl="1">
              <a:buFont typeface="Wingdings" panose="05000000000000000000" pitchFamily="2" charset="2"/>
              <a:buChar char="§"/>
            </a:pPr>
            <a:r>
              <a:rPr lang="en-US" sz="2000" i="0" u="none" strike="noStrike" baseline="0" dirty="0">
                <a:solidFill>
                  <a:srgbClr val="002060"/>
                </a:solidFill>
                <a:latin typeface="Calibri" panose="020F0502020204030204" pitchFamily="34" charset="0"/>
              </a:rPr>
              <a:t>Related: regular CE work to improve data quality</a:t>
            </a:r>
          </a:p>
          <a:p>
            <a:pPr lvl="2">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rPr>
              <a:t>Developing streamlined Interview questionnaire (some on progress, others first phase April 2023)</a:t>
            </a:r>
          </a:p>
          <a:p>
            <a:pPr lvl="3">
              <a:buFont typeface="Wingdings" panose="05000000000000000000" pitchFamily="2" charset="2"/>
              <a:buChar char="§"/>
            </a:pPr>
            <a:r>
              <a:rPr lang="en-US" sz="2000" dirty="0"/>
              <a:t>Reduce the level of detail started April 2021 (e.g., for apparel, can no longer distinguish between men and women, or boys and girls, or infants; only by age group: 18 years and older; 0-17 years of age)</a:t>
            </a:r>
          </a:p>
          <a:p>
            <a:pPr lvl="3">
              <a:buFont typeface="Wingdings" panose="05000000000000000000" pitchFamily="2" charset="2"/>
              <a:buChar char="§"/>
            </a:pPr>
            <a:r>
              <a:rPr lang="en-US" sz="2000" dirty="0"/>
              <a:t>Facilitate the use of records</a:t>
            </a:r>
          </a:p>
          <a:p>
            <a:pPr lvl="3">
              <a:buFont typeface="Wingdings" panose="05000000000000000000" pitchFamily="2" charset="2"/>
              <a:buChar char="§"/>
            </a:pPr>
            <a:r>
              <a:rPr lang="en-US" sz="2000" dirty="0"/>
              <a:t>Some changes to the order and section organization</a:t>
            </a:r>
          </a:p>
          <a:p>
            <a:pPr lvl="2">
              <a:buFont typeface="Wingdings" panose="05000000000000000000" pitchFamily="2" charset="2"/>
              <a:buChar char="§"/>
            </a:pPr>
            <a:r>
              <a:rPr lang="en-US" dirty="0">
                <a:effectLst/>
                <a:latin typeface="Calibri" panose="020F0502020204030204" pitchFamily="34" charset="0"/>
                <a:ea typeface="Calibri" panose="020F0502020204030204" pitchFamily="34" charset="0"/>
              </a:rPr>
              <a:t>Developing Consumer Assisted Recorded Interview (CARI) for Interview to be implement in July 2022; goal to improve data collection and question wording</a:t>
            </a:r>
            <a:endParaRPr lang="en-US" b="0" i="1" u="none" strike="noStrike" baseline="0" dirty="0">
              <a:solidFill>
                <a:srgbClr val="0070C1"/>
              </a:solidFill>
              <a:latin typeface="Calibri-Italic"/>
            </a:endParaRPr>
          </a:p>
        </p:txBody>
      </p:sp>
    </p:spTree>
    <p:extLst>
      <p:ext uri="{BB962C8B-B14F-4D97-AF65-F5344CB8AC3E}">
        <p14:creationId xmlns:p14="http://schemas.microsoft.com/office/powerpoint/2010/main" val="3748715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AD5-87FD-472D-AFE7-BC02E26835B5}"/>
              </a:ext>
            </a:extLst>
          </p:cNvPr>
          <p:cNvSpPr>
            <a:spLocks noGrp="1"/>
          </p:cNvSpPr>
          <p:nvPr>
            <p:ph type="title"/>
          </p:nvPr>
        </p:nvSpPr>
        <p:spPr>
          <a:xfrm>
            <a:off x="495300" y="425682"/>
            <a:ext cx="11201400" cy="1060226"/>
          </a:xfrm>
        </p:spPr>
        <p:txBody>
          <a:bodyPr/>
          <a:lstStyle/>
          <a:p>
            <a:r>
              <a:rPr lang="en-US" sz="3200" b="1" dirty="0"/>
              <a:t>Recommendation # 26: Data Source</a:t>
            </a:r>
            <a:br>
              <a:rPr lang="en-US" sz="3200" b="1" dirty="0"/>
            </a:br>
            <a:endParaRPr lang="en-US" sz="3200" b="1" dirty="0"/>
          </a:p>
        </p:txBody>
      </p:sp>
      <p:sp>
        <p:nvSpPr>
          <p:cNvPr id="3" name="Content Placeholder 2">
            <a:extLst>
              <a:ext uri="{FF2B5EF4-FFF2-40B4-BE49-F238E27FC236}">
                <a16:creationId xmlns:a16="http://schemas.microsoft.com/office/drawing/2014/main" id="{54BBA6D6-7F5F-4E85-B401-F260F1A8D44A}"/>
              </a:ext>
            </a:extLst>
          </p:cNvPr>
          <p:cNvSpPr>
            <a:spLocks noGrp="1"/>
          </p:cNvSpPr>
          <p:nvPr>
            <p:ph idx="1"/>
          </p:nvPr>
        </p:nvSpPr>
        <p:spPr>
          <a:xfrm>
            <a:off x="709258" y="1539696"/>
            <a:ext cx="11201400" cy="5135424"/>
          </a:xfrm>
        </p:spPr>
        <p:txBody>
          <a:bodyPr/>
          <a:lstStyle/>
          <a:p>
            <a:pPr>
              <a:buFont typeface="Wingdings" panose="05000000000000000000" pitchFamily="2" charset="2"/>
              <a:buChar char="Ø"/>
            </a:pPr>
            <a:r>
              <a:rPr lang="en-US" sz="2000" b="0" i="1" u="none" strike="noStrike" baseline="0" dirty="0">
                <a:solidFill>
                  <a:srgbClr val="0070C1"/>
                </a:solidFill>
                <a:latin typeface="Calibri-Italic"/>
              </a:rPr>
              <a:t>26. The Working Group recommends that the </a:t>
            </a:r>
            <a:r>
              <a:rPr lang="en-US" sz="2000" b="1" i="1" u="none" strike="noStrike" baseline="0" dirty="0">
                <a:solidFill>
                  <a:srgbClr val="0070C0"/>
                </a:solidFill>
                <a:latin typeface="Calibri-Italic"/>
              </a:rPr>
              <a:t>Bureau of Labor Statistics </a:t>
            </a:r>
            <a:r>
              <a:rPr lang="en-US" sz="2000" b="0" i="1" u="none" strike="noStrike" baseline="0" dirty="0">
                <a:solidFill>
                  <a:srgbClr val="0070C0"/>
                </a:solidFill>
                <a:latin typeface="Calibri-Italic"/>
              </a:rPr>
              <a:t>use the </a:t>
            </a:r>
            <a:r>
              <a:rPr lang="en-US" sz="2000" b="1" i="1" u="none" strike="noStrike" baseline="0" dirty="0">
                <a:solidFill>
                  <a:srgbClr val="0070C0"/>
                </a:solidFill>
                <a:latin typeface="Calibri-Italic"/>
              </a:rPr>
              <a:t>CE Interview Survey </a:t>
            </a:r>
            <a:r>
              <a:rPr lang="en-US" sz="2000" b="0" i="1" u="none" strike="noStrike" baseline="0" dirty="0">
                <a:solidFill>
                  <a:srgbClr val="0070C0"/>
                </a:solidFill>
                <a:latin typeface="Calibri-Italic"/>
              </a:rPr>
              <a:t>data to </a:t>
            </a:r>
            <a:r>
              <a:rPr lang="en-US" sz="2000" b="1" i="1" u="none" strike="noStrike" baseline="0" dirty="0">
                <a:solidFill>
                  <a:srgbClr val="0070C0"/>
                </a:solidFill>
                <a:latin typeface="Calibri-Italic"/>
              </a:rPr>
              <a:t>research and develop a consumption-based resource measure</a:t>
            </a:r>
            <a:r>
              <a:rPr lang="en-US" sz="2000" b="0" i="1" u="none" strike="noStrike" baseline="0" dirty="0">
                <a:solidFill>
                  <a:srgbClr val="0070C0"/>
                </a:solidFill>
                <a:latin typeface="Calibri-Italic"/>
              </a:rPr>
              <a:t>.</a:t>
            </a:r>
            <a:br>
              <a:rPr lang="en-US" sz="1800" b="0" i="1" u="none" strike="noStrike" baseline="0" dirty="0">
                <a:solidFill>
                  <a:srgbClr val="0070C0"/>
                </a:solidFill>
                <a:latin typeface="Calibri-Italic"/>
              </a:rPr>
            </a:br>
            <a:br>
              <a:rPr lang="en-US" sz="1800" b="0" i="1" u="none" strike="noStrike" baseline="0" dirty="0">
                <a:solidFill>
                  <a:srgbClr val="0070C0"/>
                </a:solidFill>
                <a:latin typeface="Calibri-Italic"/>
              </a:rPr>
            </a:br>
            <a:br>
              <a:rPr lang="en-US" sz="1800" b="0" i="1" u="none" strike="noStrike" baseline="0" dirty="0">
                <a:solidFill>
                  <a:srgbClr val="0070C0"/>
                </a:solidFill>
                <a:latin typeface="Calibri-Italic"/>
              </a:rPr>
            </a:br>
            <a:br>
              <a:rPr lang="en-US" sz="1800" b="0" i="1" u="none" strike="noStrike" baseline="0" dirty="0">
                <a:solidFill>
                  <a:srgbClr val="0070C0"/>
                </a:solidFill>
                <a:latin typeface="Calibri-Italic"/>
              </a:rPr>
            </a:br>
            <a:br>
              <a:rPr lang="en-US" sz="1800" b="0" i="1" u="none" strike="noStrike" baseline="0" dirty="0">
                <a:solidFill>
                  <a:srgbClr val="0070C0"/>
                </a:solidFill>
                <a:latin typeface="Calibri-Italic"/>
              </a:rPr>
            </a:br>
            <a:br>
              <a:rPr lang="en-US" sz="1800" b="0" i="1" u="none" strike="noStrike" baseline="0" dirty="0">
                <a:solidFill>
                  <a:srgbClr val="0070C0"/>
                </a:solidFill>
                <a:latin typeface="Calibri-Italic"/>
              </a:rPr>
            </a:br>
            <a:endParaRPr lang="en-US" sz="1800" b="0" i="1" u="none" strike="noStrike" baseline="0" dirty="0">
              <a:solidFill>
                <a:srgbClr val="0070C0"/>
              </a:solidFill>
              <a:latin typeface="Calibri-Italic"/>
            </a:endParaRPr>
          </a:p>
          <a:p>
            <a:pPr>
              <a:buFont typeface="Wingdings" panose="05000000000000000000" pitchFamily="2" charset="2"/>
              <a:buChar char="Ø"/>
            </a:pPr>
            <a:r>
              <a:rPr lang="en-US" sz="2000" i="0" u="none" strike="noStrike" baseline="0" dirty="0">
                <a:solidFill>
                  <a:srgbClr val="002060"/>
                </a:solidFill>
                <a:latin typeface="Calibri" panose="020F0502020204030204" pitchFamily="34" charset="0"/>
              </a:rPr>
              <a:t>Current status</a:t>
            </a:r>
          </a:p>
          <a:p>
            <a:pPr lvl="1">
              <a:buFont typeface="Wingdings" panose="05000000000000000000" pitchFamily="2" charset="2"/>
              <a:buChar char="§"/>
            </a:pPr>
            <a:r>
              <a:rPr lang="en-US" sz="2000" i="0" u="none" strike="noStrike" baseline="0" dirty="0">
                <a:solidFill>
                  <a:srgbClr val="002060"/>
                </a:solidFill>
                <a:latin typeface="Calibri" panose="020F0502020204030204" pitchFamily="34" charset="0"/>
              </a:rPr>
              <a:t>Response to ITWG Recommendation #26: planned presentation on consumption resource poverty during ASSA/AEA Annual Meetings 2022 </a:t>
            </a:r>
          </a:p>
          <a:p>
            <a:pPr lvl="1">
              <a:buFont typeface="Wingdings" panose="05000000000000000000" pitchFamily="2" charset="2"/>
              <a:buChar char="§"/>
            </a:pPr>
            <a:r>
              <a:rPr lang="en-US" sz="2000" i="0" u="none" strike="noStrike" baseline="0" dirty="0">
                <a:solidFill>
                  <a:srgbClr val="002060"/>
                </a:solidFill>
                <a:latin typeface="Calibri" panose="020F0502020204030204" pitchFamily="34" charset="0"/>
              </a:rPr>
              <a:t>Related: BLS research initiative to develop a consumption measure of economic well-being</a:t>
            </a:r>
            <a:br>
              <a:rPr lang="en-US" sz="1800" b="0" i="1" u="none" strike="noStrike" baseline="0" dirty="0">
                <a:solidFill>
                  <a:srgbClr val="0070C0"/>
                </a:solidFill>
                <a:latin typeface="Calibri-Italic"/>
              </a:rPr>
            </a:br>
            <a:br>
              <a:rPr lang="en-US" sz="1500" b="1" i="1" dirty="0">
                <a:solidFill>
                  <a:srgbClr val="0070C1"/>
                </a:solidFill>
                <a:effectLst/>
                <a:latin typeface="Calibri-Italic"/>
                <a:ea typeface="Calibri" panose="020F0502020204030204" pitchFamily="34" charset="0"/>
                <a:cs typeface="Calibri-Italic"/>
              </a:rPr>
            </a:br>
            <a:endParaRPr lang="en-US" sz="1500" b="1" i="1" dirty="0">
              <a:solidFill>
                <a:srgbClr val="0070C1"/>
              </a:solidFill>
              <a:effectLst/>
              <a:latin typeface="Calibri-Italic"/>
              <a:ea typeface="Calibri" panose="020F0502020204030204" pitchFamily="34" charset="0"/>
              <a:cs typeface="Calibri-Italic"/>
            </a:endParaRPr>
          </a:p>
        </p:txBody>
      </p:sp>
      <p:sp>
        <p:nvSpPr>
          <p:cNvPr id="4" name="Rectangle: Rounded Corners 3">
            <a:extLst>
              <a:ext uri="{FF2B5EF4-FFF2-40B4-BE49-F238E27FC236}">
                <a16:creationId xmlns:a16="http://schemas.microsoft.com/office/drawing/2014/main" id="{511438D1-9EDC-4FA5-B115-403B4D4E1E0A}"/>
              </a:ext>
            </a:extLst>
          </p:cNvPr>
          <p:cNvSpPr/>
          <p:nvPr/>
        </p:nvSpPr>
        <p:spPr>
          <a:xfrm>
            <a:off x="759460" y="4303058"/>
            <a:ext cx="10793058" cy="6669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498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AD5-87FD-472D-AFE7-BC02E26835B5}"/>
              </a:ext>
            </a:extLst>
          </p:cNvPr>
          <p:cNvSpPr>
            <a:spLocks noGrp="1"/>
          </p:cNvSpPr>
          <p:nvPr>
            <p:ph type="title"/>
          </p:nvPr>
        </p:nvSpPr>
        <p:spPr>
          <a:xfrm>
            <a:off x="495300" y="510391"/>
            <a:ext cx="11201400" cy="726738"/>
          </a:xfrm>
        </p:spPr>
        <p:txBody>
          <a:bodyPr/>
          <a:lstStyle/>
          <a:p>
            <a:r>
              <a:rPr lang="en-US" sz="3200" b="1" dirty="0"/>
              <a:t>Recommendations # 28, 29: Geographic Area for Estimates  </a:t>
            </a:r>
          </a:p>
        </p:txBody>
      </p:sp>
      <p:sp>
        <p:nvSpPr>
          <p:cNvPr id="3" name="Content Placeholder 2">
            <a:extLst>
              <a:ext uri="{FF2B5EF4-FFF2-40B4-BE49-F238E27FC236}">
                <a16:creationId xmlns:a16="http://schemas.microsoft.com/office/drawing/2014/main" id="{54BBA6D6-7F5F-4E85-B401-F260F1A8D44A}"/>
              </a:ext>
            </a:extLst>
          </p:cNvPr>
          <p:cNvSpPr>
            <a:spLocks noGrp="1"/>
          </p:cNvSpPr>
          <p:nvPr>
            <p:ph idx="1"/>
          </p:nvPr>
        </p:nvSpPr>
        <p:spPr>
          <a:xfrm>
            <a:off x="698500" y="1753496"/>
            <a:ext cx="11201400" cy="4820024"/>
          </a:xfrm>
        </p:spPr>
        <p:txBody>
          <a:bodyPr/>
          <a:lstStyle/>
          <a:p>
            <a:pPr marL="0" marR="0">
              <a:lnSpc>
                <a:spcPct val="107000"/>
              </a:lnSpc>
              <a:spcBef>
                <a:spcPts val="0"/>
              </a:spcBef>
              <a:spcAft>
                <a:spcPts val="0"/>
              </a:spcAft>
            </a:pPr>
            <a:r>
              <a:rPr lang="en-US" sz="2000" i="1" dirty="0">
                <a:solidFill>
                  <a:srgbClr val="0070C1"/>
                </a:solidFill>
                <a:effectLst/>
                <a:latin typeface="Calibri-Italic"/>
                <a:ea typeface="Calibri" panose="020F0502020204030204" pitchFamily="34" charset="0"/>
                <a:cs typeface="Calibri-Italic"/>
              </a:rPr>
              <a:t>28. The Working Group recommends that the </a:t>
            </a:r>
            <a:r>
              <a:rPr lang="en-US" sz="2000" b="1" i="1" dirty="0">
                <a:solidFill>
                  <a:srgbClr val="0070C1"/>
                </a:solidFill>
                <a:effectLst/>
                <a:latin typeface="Calibri-Italic"/>
                <a:ea typeface="Calibri" panose="020F0502020204030204" pitchFamily="34" charset="0"/>
                <a:cs typeface="Calibri-Italic"/>
              </a:rPr>
              <a:t>CE Interview serve as the primary data source </a:t>
            </a:r>
            <a:r>
              <a:rPr lang="en-US" sz="2000" i="1" dirty="0">
                <a:solidFill>
                  <a:srgbClr val="0070C1"/>
                </a:solidFill>
                <a:effectLst/>
                <a:latin typeface="Calibri-Italic"/>
                <a:ea typeface="Calibri" panose="020F0502020204030204" pitchFamily="34" charset="0"/>
                <a:cs typeface="Calibri-Italic"/>
              </a:rPr>
              <a:t>for the production of the consumption resource measures, with </a:t>
            </a:r>
            <a:r>
              <a:rPr lang="en-US" sz="2000" b="1" i="1" dirty="0">
                <a:solidFill>
                  <a:srgbClr val="0070C1"/>
                </a:solidFill>
                <a:effectLst/>
                <a:latin typeface="Calibri-Italic"/>
                <a:ea typeface="Calibri" panose="020F0502020204030204" pitchFamily="34" charset="0"/>
                <a:cs typeface="Calibri-Italic"/>
              </a:rPr>
              <a:t>estimates produced at the state level</a:t>
            </a:r>
            <a:r>
              <a:rPr lang="en-US" sz="2000" i="1" dirty="0">
                <a:solidFill>
                  <a:srgbClr val="0070C1"/>
                </a:solidFill>
                <a:effectLst/>
                <a:latin typeface="Calibri-Italic"/>
                <a:ea typeface="Calibri" panose="020F0502020204030204" pitchFamily="34" charset="0"/>
                <a:cs typeface="Calibri-Italic"/>
              </a:rPr>
              <a:t>.</a:t>
            </a:r>
            <a:br>
              <a:rPr lang="en-US" sz="2000" i="1" dirty="0">
                <a:solidFill>
                  <a:srgbClr val="0070C1"/>
                </a:solidFill>
                <a:effectLst/>
                <a:latin typeface="Calibri-Italic"/>
                <a:ea typeface="Calibri" panose="020F0502020204030204" pitchFamily="34" charset="0"/>
                <a:cs typeface="Calibri-Italic"/>
              </a:rPr>
            </a:br>
            <a:endParaRPr lang="en-US" sz="2000" i="1" dirty="0">
              <a:solidFill>
                <a:srgbClr val="0070C1"/>
              </a:solidFill>
              <a:effectLst/>
              <a:latin typeface="Calibri-Italic"/>
              <a:ea typeface="Calibri" panose="020F0502020204030204" pitchFamily="34" charset="0"/>
              <a:cs typeface="Calibri-Italic"/>
            </a:endParaRPr>
          </a:p>
          <a:p>
            <a:pPr marL="0" marR="0">
              <a:lnSpc>
                <a:spcPct val="107000"/>
              </a:lnSpc>
              <a:spcBef>
                <a:spcPts val="0"/>
              </a:spcBef>
              <a:spcAft>
                <a:spcPts val="0"/>
              </a:spcAft>
            </a:pPr>
            <a:r>
              <a:rPr lang="en-US" sz="2000" i="1" dirty="0">
                <a:solidFill>
                  <a:srgbClr val="0070C1"/>
                </a:solidFill>
                <a:effectLst/>
                <a:latin typeface="Calibri-Italic"/>
                <a:ea typeface="Calibri" panose="020F0502020204030204" pitchFamily="34" charset="0"/>
                <a:cs typeface="Calibri-Italic"/>
              </a:rPr>
              <a:t>29. The Working Group recommends that the </a:t>
            </a:r>
            <a:r>
              <a:rPr lang="en-US" sz="2000" b="1" i="1" dirty="0">
                <a:solidFill>
                  <a:srgbClr val="0070C1"/>
                </a:solidFill>
                <a:effectLst/>
                <a:latin typeface="Calibri-Italic"/>
                <a:ea typeface="Calibri" panose="020F0502020204030204" pitchFamily="34" charset="0"/>
                <a:cs typeface="Calibri-Italic"/>
              </a:rPr>
              <a:t>current CE Interview Survey serve as the interim data source </a:t>
            </a:r>
            <a:r>
              <a:rPr lang="en-US" sz="2000" i="1" dirty="0">
                <a:solidFill>
                  <a:srgbClr val="0070C1"/>
                </a:solidFill>
                <a:effectLst/>
                <a:latin typeface="Calibri-Italic"/>
                <a:ea typeface="Calibri" panose="020F0502020204030204" pitchFamily="34" charset="0"/>
                <a:cs typeface="Calibri-Italic"/>
              </a:rPr>
              <a:t>for the production of the consumption resource measures, with </a:t>
            </a:r>
            <a:r>
              <a:rPr lang="en-US" sz="2000" b="1" i="1" dirty="0">
                <a:solidFill>
                  <a:srgbClr val="0070C1"/>
                </a:solidFill>
                <a:effectLst/>
                <a:latin typeface="Calibri-Italic"/>
                <a:ea typeface="Calibri" panose="020F0502020204030204" pitchFamily="34" charset="0"/>
                <a:cs typeface="Calibri-Italic"/>
              </a:rPr>
              <a:t>estimates produced at the Census Division level.</a:t>
            </a:r>
            <a:br>
              <a:rPr lang="en-US" sz="2000" i="1" dirty="0">
                <a:solidFill>
                  <a:srgbClr val="0070C1"/>
                </a:solidFill>
                <a:effectLst/>
                <a:latin typeface="Calibri-Italic"/>
                <a:ea typeface="Calibri" panose="020F0502020204030204" pitchFamily="34" charset="0"/>
                <a:cs typeface="Calibri-Italic"/>
              </a:rPr>
            </a:br>
            <a:br>
              <a:rPr lang="en-US" sz="2000" i="1" dirty="0">
                <a:solidFill>
                  <a:srgbClr val="0070C1"/>
                </a:solidFill>
                <a:effectLst/>
                <a:latin typeface="Calibri-Italic"/>
                <a:ea typeface="Calibri" panose="020F0502020204030204" pitchFamily="34" charset="0"/>
                <a:cs typeface="Calibri-Italic"/>
              </a:rPr>
            </a:br>
            <a:br>
              <a:rPr lang="en-US" sz="2000" i="1" dirty="0">
                <a:solidFill>
                  <a:srgbClr val="0070C1"/>
                </a:solidFill>
                <a:effectLst/>
                <a:latin typeface="Calibri-Italic"/>
                <a:ea typeface="Calibri" panose="020F0502020204030204" pitchFamily="34" charset="0"/>
                <a:cs typeface="Calibri-Italic"/>
              </a:rPr>
            </a:br>
            <a:endParaRPr lang="en-US" sz="2000" i="1" dirty="0">
              <a:solidFill>
                <a:srgbClr val="0070C1"/>
              </a:solidFill>
              <a:effectLst/>
              <a:latin typeface="Calibri-Italic"/>
              <a:ea typeface="Calibri" panose="020F0502020204030204" pitchFamily="34" charset="0"/>
              <a:cs typeface="Calibri-Italic"/>
            </a:endParaRPr>
          </a:p>
          <a:p>
            <a:pPr>
              <a:buFont typeface="Wingdings" panose="05000000000000000000" pitchFamily="2" charset="2"/>
              <a:buChar char="Ø"/>
            </a:pPr>
            <a:r>
              <a:rPr lang="en-US" sz="2000" i="0" u="none" strike="noStrike" baseline="0" dirty="0">
                <a:solidFill>
                  <a:srgbClr val="002060"/>
                </a:solidFill>
                <a:latin typeface="Calibri" panose="020F0502020204030204" pitchFamily="34" charset="0"/>
              </a:rPr>
              <a:t>Current status</a:t>
            </a:r>
          </a:p>
          <a:p>
            <a:pPr lvl="1">
              <a:buFont typeface="Wingdings" panose="05000000000000000000" pitchFamily="2" charset="2"/>
              <a:buChar char="§"/>
            </a:pPr>
            <a:r>
              <a:rPr lang="en-US" sz="2000" dirty="0">
                <a:solidFill>
                  <a:srgbClr val="002060"/>
                </a:solidFill>
              </a:rPr>
              <a:t>No plans in response </a:t>
            </a:r>
            <a:r>
              <a:rPr lang="en-US" sz="2000" i="0" u="none" strike="noStrike" baseline="0" dirty="0">
                <a:solidFill>
                  <a:srgbClr val="002060"/>
                </a:solidFill>
                <a:latin typeface="Calibri" panose="020F0502020204030204" pitchFamily="34" charset="0"/>
              </a:rPr>
              <a:t>to ITWG Recommendations</a:t>
            </a:r>
            <a:br>
              <a:rPr lang="en-US" sz="2000" i="1" dirty="0">
                <a:solidFill>
                  <a:srgbClr val="0070C1"/>
                </a:solidFill>
                <a:effectLst/>
                <a:latin typeface="Calibri-Italic"/>
                <a:ea typeface="Calibri" panose="020F0502020204030204" pitchFamily="34" charset="0"/>
                <a:cs typeface="Calibri-Italic"/>
              </a:rPr>
            </a:br>
            <a:br>
              <a:rPr lang="en-US" sz="1500" b="1" i="1" dirty="0">
                <a:solidFill>
                  <a:srgbClr val="0070C1"/>
                </a:solidFill>
                <a:effectLst/>
                <a:latin typeface="Calibri-Italic"/>
                <a:ea typeface="Calibri" panose="020F0502020204030204" pitchFamily="34" charset="0"/>
                <a:cs typeface="Calibri-Italic"/>
              </a:rPr>
            </a:br>
            <a:endParaRPr lang="en-US" sz="1500" b="1" i="1" dirty="0">
              <a:solidFill>
                <a:srgbClr val="0070C1"/>
              </a:solidFill>
              <a:effectLst/>
              <a:latin typeface="Calibri-Italic"/>
              <a:ea typeface="Calibri" panose="020F0502020204030204" pitchFamily="34" charset="0"/>
              <a:cs typeface="Calibri-Italic"/>
            </a:endParaRPr>
          </a:p>
        </p:txBody>
      </p:sp>
    </p:spTree>
    <p:extLst>
      <p:ext uri="{BB962C8B-B14F-4D97-AF65-F5344CB8AC3E}">
        <p14:creationId xmlns:p14="http://schemas.microsoft.com/office/powerpoint/2010/main" val="3899917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AD5-87FD-472D-AFE7-BC02E26835B5}"/>
              </a:ext>
            </a:extLst>
          </p:cNvPr>
          <p:cNvSpPr>
            <a:spLocks noGrp="1"/>
          </p:cNvSpPr>
          <p:nvPr>
            <p:ph type="title"/>
          </p:nvPr>
        </p:nvSpPr>
        <p:spPr/>
        <p:txBody>
          <a:bodyPr/>
          <a:lstStyle/>
          <a:p>
            <a:r>
              <a:rPr lang="en-US" sz="3200" b="1" dirty="0"/>
              <a:t>Recommendation # 25: Funding </a:t>
            </a:r>
          </a:p>
        </p:txBody>
      </p:sp>
      <p:sp>
        <p:nvSpPr>
          <p:cNvPr id="3" name="Content Placeholder 2">
            <a:extLst>
              <a:ext uri="{FF2B5EF4-FFF2-40B4-BE49-F238E27FC236}">
                <a16:creationId xmlns:a16="http://schemas.microsoft.com/office/drawing/2014/main" id="{54BBA6D6-7F5F-4E85-B401-F260F1A8D44A}"/>
              </a:ext>
            </a:extLst>
          </p:cNvPr>
          <p:cNvSpPr>
            <a:spLocks noGrp="1"/>
          </p:cNvSpPr>
          <p:nvPr>
            <p:ph idx="1"/>
          </p:nvPr>
        </p:nvSpPr>
        <p:spPr>
          <a:xfrm>
            <a:off x="495300" y="1463198"/>
            <a:ext cx="11201400" cy="4937602"/>
          </a:xfrm>
        </p:spPr>
        <p:txBody>
          <a:bodyPr/>
          <a:lstStyle/>
          <a:p>
            <a:pPr marL="0" marR="0">
              <a:lnSpc>
                <a:spcPct val="107000"/>
              </a:lnSpc>
              <a:spcBef>
                <a:spcPts val="0"/>
              </a:spcBef>
              <a:spcAft>
                <a:spcPts val="0"/>
              </a:spcAft>
            </a:pPr>
            <a:r>
              <a:rPr lang="en-US" sz="1800" i="1" dirty="0">
                <a:solidFill>
                  <a:srgbClr val="0070C1"/>
                </a:solidFill>
                <a:effectLst/>
                <a:latin typeface="Calibri-Italic"/>
                <a:ea typeface="Calibri" panose="020F0502020204030204" pitchFamily="34" charset="0"/>
                <a:cs typeface="Calibri-Italic"/>
              </a:rPr>
              <a:t>25. The Working Group recommends </a:t>
            </a:r>
            <a:r>
              <a:rPr lang="en-US" sz="1800" b="1" i="1" dirty="0">
                <a:solidFill>
                  <a:srgbClr val="0070C0"/>
                </a:solidFill>
                <a:effectLst/>
                <a:latin typeface="Calibri-Italic"/>
                <a:ea typeface="Calibri" panose="020F0502020204030204" pitchFamily="34" charset="0"/>
                <a:cs typeface="Calibri-Italic"/>
              </a:rPr>
              <a:t>funding support </a:t>
            </a:r>
            <a:r>
              <a:rPr lang="en-US" sz="1800" i="1" dirty="0">
                <a:solidFill>
                  <a:srgbClr val="0070C0"/>
                </a:solidFill>
                <a:effectLst/>
                <a:latin typeface="Calibri-Italic"/>
                <a:ea typeface="Calibri" panose="020F0502020204030204" pitchFamily="34" charset="0"/>
                <a:cs typeface="Calibri-Italic"/>
              </a:rPr>
              <a:t>of the work to develop the new recommended measures, including funding to support BLS to </a:t>
            </a:r>
            <a:r>
              <a:rPr lang="en-US" sz="1800" b="1" i="1" dirty="0">
                <a:solidFill>
                  <a:srgbClr val="0070C0"/>
                </a:solidFill>
                <a:effectLst/>
                <a:latin typeface="Calibri-Italic"/>
                <a:ea typeface="Calibri" panose="020F0502020204030204" pitchFamily="34" charset="0"/>
                <a:cs typeface="Calibri-Italic"/>
              </a:rPr>
              <a:t>research the nature and construction of a potential consumption-based poverty measure and improve the CE program</a:t>
            </a:r>
            <a:r>
              <a:rPr lang="en-US" sz="1800" i="1" dirty="0">
                <a:solidFill>
                  <a:srgbClr val="0070C0"/>
                </a:solidFill>
                <a:effectLst/>
                <a:latin typeface="Calibri-Italic"/>
                <a:ea typeface="Calibri" panose="020F0502020204030204" pitchFamily="34" charset="0"/>
                <a:cs typeface="Calibri-Italic"/>
              </a:rPr>
              <a:t> in support of improved poverty measurement. A proposal requesting $7.1 million was included in the fiscal year 2021 President’s Budget.</a:t>
            </a:r>
            <a:br>
              <a:rPr lang="en-US" sz="2000" b="1" i="1" dirty="0">
                <a:solidFill>
                  <a:srgbClr val="0070C0"/>
                </a:solidFill>
                <a:effectLst/>
                <a:latin typeface="Calibri-Italic"/>
                <a:ea typeface="Calibri" panose="020F0502020204030204" pitchFamily="34" charset="0"/>
                <a:cs typeface="Calibri-Italic"/>
              </a:rPr>
            </a:br>
            <a:endParaRPr lang="en-US" sz="2000" b="1" i="1" dirty="0">
              <a:solidFill>
                <a:srgbClr val="0070C0"/>
              </a:solidFill>
              <a:effectLst/>
              <a:latin typeface="Calibri-Italic"/>
              <a:ea typeface="Calibri" panose="020F0502020204030204" pitchFamily="34" charset="0"/>
              <a:cs typeface="Calibri-Italic"/>
            </a:endParaRPr>
          </a:p>
          <a:p>
            <a:pPr marL="0" marR="0">
              <a:spcBef>
                <a:spcPts val="0"/>
              </a:spcBef>
              <a:spcAft>
                <a:spcPts val="600"/>
              </a:spcAft>
            </a:pPr>
            <a:r>
              <a:rPr lang="en-US" sz="1800" dirty="0">
                <a:solidFill>
                  <a:srgbClr val="1F497D"/>
                </a:solidFill>
                <a:effectLst/>
                <a:latin typeface="Calibri" panose="020F0502020204030204" pitchFamily="34" charset="0"/>
                <a:ea typeface="Calibri" panose="020F0502020204030204" pitchFamily="34" charset="0"/>
              </a:rPr>
              <a:t>$7.1 million included in President’s FY2021 Budget request to Congress for BLS</a:t>
            </a:r>
          </a:p>
          <a:p>
            <a:pPr marL="557784" lvl="1">
              <a:spcBef>
                <a:spcPts val="0"/>
              </a:spcBef>
              <a:spcAft>
                <a:spcPts val="600"/>
              </a:spcAft>
            </a:pPr>
            <a:r>
              <a:rPr lang="en-US" sz="1600" dirty="0">
                <a:ea typeface="Calibri" panose="020F0502020204030204" pitchFamily="34" charset="0"/>
                <a:cs typeface="Times New Roman" panose="02020603050405020304" pitchFamily="18" charset="0"/>
              </a:rPr>
              <a:t>Conduct r</a:t>
            </a:r>
            <a:r>
              <a:rPr lang="en-US" sz="1600" dirty="0">
                <a:effectLst/>
                <a:latin typeface="Calibri" panose="020F0502020204030204" pitchFamily="34" charset="0"/>
                <a:ea typeface="Calibri" panose="020F0502020204030204" pitchFamily="34" charset="0"/>
                <a:cs typeface="Times New Roman" panose="02020603050405020304" pitchFamily="18" charset="0"/>
              </a:rPr>
              <a:t>esearch on potential consumption-based poverty measure</a:t>
            </a:r>
            <a:endParaRPr lang="en-US" sz="1600" dirty="0">
              <a:solidFill>
                <a:srgbClr val="1F497D"/>
              </a:solidFill>
              <a:ea typeface="Calibri" panose="020F0502020204030204" pitchFamily="34" charset="0"/>
            </a:endParaRPr>
          </a:p>
          <a:p>
            <a:pPr marL="557784" lvl="1">
              <a:spcBef>
                <a:spcPts val="0"/>
              </a:spcBef>
              <a:spcAft>
                <a:spcPts val="600"/>
              </a:spcAft>
            </a:pPr>
            <a:r>
              <a:rPr lang="en-US" sz="1600" dirty="0">
                <a:solidFill>
                  <a:srgbClr val="1F497D"/>
                </a:solidFill>
                <a:ea typeface="Calibri" panose="020F0502020204030204" pitchFamily="34" charset="0"/>
              </a:rPr>
              <a:t>Improvement in CE program in support of production-quality</a:t>
            </a:r>
            <a:r>
              <a:rPr lang="en-US" sz="1600" dirty="0">
                <a:effectLst/>
                <a:latin typeface="Calibri" panose="020F0502020204030204" pitchFamily="34" charset="0"/>
                <a:ea typeface="Calibri" panose="020F0502020204030204" pitchFamily="34" charset="0"/>
                <a:cs typeface="Times New Roman" panose="02020603050405020304" pitchFamily="18" charset="0"/>
              </a:rPr>
              <a:t> SPM thresholds</a:t>
            </a:r>
          </a:p>
          <a:p>
            <a:pPr marL="257746">
              <a:spcBef>
                <a:spcPts val="0"/>
              </a:spcBef>
              <a:spcAft>
                <a:spcPts val="600"/>
              </a:spcAft>
            </a:pPr>
            <a:r>
              <a:rPr lang="en-US" sz="1800" dirty="0">
                <a:solidFill>
                  <a:srgbClr val="1F497D"/>
                </a:solidFill>
                <a:effectLst/>
                <a:latin typeface="Calibri" panose="020F0502020204030204" pitchFamily="34" charset="0"/>
                <a:ea typeface="Calibri" panose="020F0502020204030204" pitchFamily="34" charset="0"/>
              </a:rPr>
              <a:t>Funds not included in the final FY2021 appropriation from Congress</a:t>
            </a:r>
            <a:br>
              <a:rPr lang="en-US" sz="1800" dirty="0">
                <a:solidFill>
                  <a:srgbClr val="1F497D"/>
                </a:solidFill>
                <a:effectLst/>
                <a:latin typeface="Calibri" panose="020F0502020204030204" pitchFamily="34" charset="0"/>
                <a:ea typeface="Calibri" panose="020F0502020204030204" pitchFamily="34" charset="0"/>
              </a:rPr>
            </a:br>
            <a:endParaRPr lang="en-US" sz="2000" dirty="0">
              <a:solidFill>
                <a:srgbClr val="1F497D"/>
              </a:solidFill>
              <a:effectLst/>
              <a:latin typeface="Calibri" panose="020F0502020204030204" pitchFamily="34" charset="0"/>
              <a:ea typeface="Calibri" panose="020F0502020204030204" pitchFamily="34" charset="0"/>
            </a:endParaRPr>
          </a:p>
          <a:p>
            <a:pPr>
              <a:buFont typeface="Wingdings" panose="05000000000000000000" pitchFamily="2" charset="2"/>
              <a:buChar char="Ø"/>
            </a:pPr>
            <a:r>
              <a:rPr lang="en-US" sz="1800" i="0" u="none" strike="noStrike" baseline="0" dirty="0">
                <a:solidFill>
                  <a:srgbClr val="002060"/>
                </a:solidFill>
                <a:latin typeface="Calibri" panose="020F0502020204030204" pitchFamily="34" charset="0"/>
              </a:rPr>
              <a:t>Current status</a:t>
            </a:r>
          </a:p>
          <a:p>
            <a:pPr lvl="1">
              <a:buFont typeface="Wingdings" panose="05000000000000000000" pitchFamily="2" charset="2"/>
              <a:buChar char="§"/>
            </a:pPr>
            <a:r>
              <a:rPr lang="en-US" sz="1800" dirty="0">
                <a:solidFill>
                  <a:srgbClr val="002060"/>
                </a:solidFill>
              </a:rPr>
              <a:t>No additional plans in response </a:t>
            </a:r>
            <a:r>
              <a:rPr lang="en-US" sz="1800" i="0" u="none" strike="noStrike" baseline="0" dirty="0">
                <a:solidFill>
                  <a:srgbClr val="002060"/>
                </a:solidFill>
                <a:latin typeface="Calibri" panose="020F0502020204030204" pitchFamily="34" charset="0"/>
              </a:rPr>
              <a:t>to ITWG Report   (request made in 2020 during ITWG meetings)</a:t>
            </a:r>
          </a:p>
          <a:p>
            <a:pPr lvl="1">
              <a:buFont typeface="Wingdings" panose="05000000000000000000" pitchFamily="2" charset="2"/>
              <a:buChar char="§"/>
            </a:pPr>
            <a:r>
              <a:rPr lang="en-US" sz="1800" dirty="0">
                <a:solidFill>
                  <a:srgbClr val="1F497D"/>
                </a:solidFill>
                <a:effectLst/>
                <a:latin typeface="Calibri" panose="020F0502020204030204" pitchFamily="34" charset="0"/>
                <a:ea typeface="Calibri" panose="020F0502020204030204" pitchFamily="34" charset="0"/>
              </a:rPr>
              <a:t>Continues to be much interest within BLS supporting this work</a:t>
            </a:r>
          </a:p>
          <a:p>
            <a:pPr lvl="1">
              <a:buFont typeface="Wingdings" panose="05000000000000000000" pitchFamily="2" charset="2"/>
              <a:buChar char="§"/>
            </a:pPr>
            <a:r>
              <a:rPr lang="en-US" sz="1800" i="0" u="none" strike="noStrike" baseline="0" dirty="0">
                <a:solidFill>
                  <a:srgbClr val="002060"/>
                </a:solidFill>
                <a:latin typeface="Calibri" panose="020F0502020204030204" pitchFamily="34" charset="0"/>
              </a:rPr>
              <a:t>Related: BLS research initiative to develop a consumption measure of economic well-being</a:t>
            </a:r>
            <a:endParaRPr lang="en-US" sz="1800" dirty="0">
              <a:effectLst/>
              <a:latin typeface="Calibri" panose="020F0502020204030204" pitchFamily="34" charset="0"/>
              <a:ea typeface="Calibri" panose="020F0502020204030204" pitchFamily="34"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D333270-0BB1-4D8B-ABA2-F47B12BB205F}"/>
              </a:ext>
            </a:extLst>
          </p:cNvPr>
          <p:cNvSpPr/>
          <p:nvPr/>
        </p:nvSpPr>
        <p:spPr>
          <a:xfrm>
            <a:off x="5647765" y="4959275"/>
            <a:ext cx="4453666" cy="4410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2376776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AD5-87FD-472D-AFE7-BC02E26835B5}"/>
              </a:ext>
            </a:extLst>
          </p:cNvPr>
          <p:cNvSpPr>
            <a:spLocks noGrp="1"/>
          </p:cNvSpPr>
          <p:nvPr>
            <p:ph type="title"/>
          </p:nvPr>
        </p:nvSpPr>
        <p:spPr/>
        <p:txBody>
          <a:bodyPr/>
          <a:lstStyle/>
          <a:p>
            <a:r>
              <a:rPr lang="en-US" sz="4000" b="1" dirty="0"/>
              <a:t>Outline</a:t>
            </a:r>
          </a:p>
        </p:txBody>
      </p:sp>
      <p:sp>
        <p:nvSpPr>
          <p:cNvPr id="3" name="Content Placeholder 2">
            <a:extLst>
              <a:ext uri="{FF2B5EF4-FFF2-40B4-BE49-F238E27FC236}">
                <a16:creationId xmlns:a16="http://schemas.microsoft.com/office/drawing/2014/main" id="{54BBA6D6-7F5F-4E85-B401-F260F1A8D44A}"/>
              </a:ext>
            </a:extLst>
          </p:cNvPr>
          <p:cNvSpPr>
            <a:spLocks noGrp="1"/>
          </p:cNvSpPr>
          <p:nvPr>
            <p:ph idx="1"/>
          </p:nvPr>
        </p:nvSpPr>
        <p:spPr>
          <a:xfrm>
            <a:off x="587829" y="1524158"/>
            <a:ext cx="11404344" cy="4693762"/>
          </a:xfrm>
        </p:spPr>
        <p:txBody>
          <a:bodyPr/>
          <a:lstStyle/>
          <a:p>
            <a:pPr algn="l"/>
            <a:r>
              <a:rPr lang="en-US" sz="3200" u="none" strike="noStrike" baseline="0" dirty="0">
                <a:solidFill>
                  <a:srgbClr val="002060"/>
                </a:solidFill>
                <a:latin typeface="Calibri-Italic"/>
              </a:rPr>
              <a:t>Why a consumption-based measure of resources?</a:t>
            </a:r>
          </a:p>
          <a:p>
            <a:pPr algn="l"/>
            <a:r>
              <a:rPr lang="en-US" sz="3200" dirty="0">
                <a:solidFill>
                  <a:srgbClr val="002060"/>
                </a:solidFill>
                <a:latin typeface="Calibri-Italic"/>
              </a:rPr>
              <a:t>What to include? How to define?</a:t>
            </a:r>
          </a:p>
          <a:p>
            <a:pPr algn="l"/>
            <a:r>
              <a:rPr lang="en-US" sz="3200" u="none" strike="noStrike" baseline="0" dirty="0">
                <a:solidFill>
                  <a:srgbClr val="002060"/>
                </a:solidFill>
                <a:latin typeface="Calibri-Italic"/>
              </a:rPr>
              <a:t>Recommendations and comments </a:t>
            </a:r>
          </a:p>
          <a:p>
            <a:pPr lvl="1"/>
            <a:r>
              <a:rPr lang="en-US" sz="2800" u="none" strike="noStrike" baseline="0" dirty="0">
                <a:solidFill>
                  <a:srgbClr val="002060"/>
                </a:solidFill>
                <a:latin typeface="Calibri-Italic"/>
              </a:rPr>
              <a:t>Select challenging components </a:t>
            </a:r>
            <a:r>
              <a:rPr lang="en-US" sz="2400" u="none" strike="noStrike" baseline="0" dirty="0">
                <a:solidFill>
                  <a:srgbClr val="002060"/>
                </a:solidFill>
                <a:latin typeface="Calibri-Italic"/>
              </a:rPr>
              <a:t>(i.e., education, health, non-financial assets)</a:t>
            </a:r>
            <a:endParaRPr lang="en-US" sz="2800" u="none" strike="noStrike" baseline="0" dirty="0">
              <a:solidFill>
                <a:srgbClr val="002060"/>
              </a:solidFill>
              <a:latin typeface="Calibri-Italic"/>
            </a:endParaRPr>
          </a:p>
          <a:p>
            <a:pPr lvl="1"/>
            <a:r>
              <a:rPr lang="en-US" sz="2800" dirty="0">
                <a:solidFill>
                  <a:srgbClr val="002060"/>
                </a:solidFill>
                <a:latin typeface="Calibri-Italic"/>
              </a:rPr>
              <a:t>Data quality including administrative data</a:t>
            </a:r>
          </a:p>
          <a:p>
            <a:pPr lvl="1"/>
            <a:r>
              <a:rPr lang="en-US" sz="2800" dirty="0">
                <a:solidFill>
                  <a:srgbClr val="002060"/>
                </a:solidFill>
                <a:latin typeface="Calibri-Italic"/>
              </a:rPr>
              <a:t>Data source</a:t>
            </a:r>
          </a:p>
          <a:p>
            <a:pPr lvl="1"/>
            <a:r>
              <a:rPr lang="en-US" sz="2800" dirty="0">
                <a:solidFill>
                  <a:srgbClr val="002060"/>
                </a:solidFill>
                <a:latin typeface="Calibri-Italic"/>
              </a:rPr>
              <a:t>Funding</a:t>
            </a:r>
          </a:p>
          <a:p>
            <a:r>
              <a:rPr lang="en-US" sz="3200" dirty="0">
                <a:solidFill>
                  <a:srgbClr val="002060"/>
                </a:solidFill>
                <a:latin typeface="Calibri-Italic"/>
              </a:rPr>
              <a:t>Implementation and future direction</a:t>
            </a:r>
            <a:endParaRPr lang="en-US" sz="3600" dirty="0">
              <a:solidFill>
                <a:srgbClr val="002060"/>
              </a:solidFill>
              <a:latin typeface="Calibri-Italic"/>
            </a:endParaRPr>
          </a:p>
        </p:txBody>
      </p:sp>
    </p:spTree>
    <p:extLst>
      <p:ext uri="{BB962C8B-B14F-4D97-AF65-F5344CB8AC3E}">
        <p14:creationId xmlns:p14="http://schemas.microsoft.com/office/powerpoint/2010/main" val="3402291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AD5-87FD-472D-AFE7-BC02E26835B5}"/>
              </a:ext>
            </a:extLst>
          </p:cNvPr>
          <p:cNvSpPr>
            <a:spLocks noGrp="1"/>
          </p:cNvSpPr>
          <p:nvPr>
            <p:ph type="title"/>
          </p:nvPr>
        </p:nvSpPr>
        <p:spPr>
          <a:xfrm>
            <a:off x="495300" y="381298"/>
            <a:ext cx="11201400" cy="1060226"/>
          </a:xfrm>
        </p:spPr>
        <p:txBody>
          <a:bodyPr/>
          <a:lstStyle/>
          <a:p>
            <a:r>
              <a:rPr lang="en-US" sz="3200" b="1" dirty="0"/>
              <a:t>Recommendation #1: Engage with Stakeholders</a:t>
            </a:r>
          </a:p>
        </p:txBody>
      </p:sp>
      <p:sp>
        <p:nvSpPr>
          <p:cNvPr id="3" name="Content Placeholder 2">
            <a:extLst>
              <a:ext uri="{FF2B5EF4-FFF2-40B4-BE49-F238E27FC236}">
                <a16:creationId xmlns:a16="http://schemas.microsoft.com/office/drawing/2014/main" id="{54BBA6D6-7F5F-4E85-B401-F260F1A8D44A}"/>
              </a:ext>
            </a:extLst>
          </p:cNvPr>
          <p:cNvSpPr>
            <a:spLocks noGrp="1"/>
          </p:cNvSpPr>
          <p:nvPr>
            <p:ph idx="1"/>
          </p:nvPr>
        </p:nvSpPr>
        <p:spPr>
          <a:xfrm>
            <a:off x="287383" y="1658030"/>
            <a:ext cx="11904617" cy="4538375"/>
          </a:xfrm>
        </p:spPr>
        <p:txBody>
          <a:bodyPr/>
          <a:lstStyle/>
          <a:p>
            <a:r>
              <a:rPr lang="en-US" sz="2000" i="1" dirty="0">
                <a:solidFill>
                  <a:srgbClr val="0070C1"/>
                </a:solidFill>
                <a:effectLst/>
                <a:latin typeface="Calibri-Italic"/>
                <a:ea typeface="Calibri" panose="020F0502020204030204" pitchFamily="34" charset="0"/>
                <a:cs typeface="Calibri-Italic"/>
              </a:rPr>
              <a:t>The Working Group recommends that the Census Bureau and the </a:t>
            </a:r>
            <a:r>
              <a:rPr lang="en-US" sz="2000" b="1" i="1" dirty="0">
                <a:solidFill>
                  <a:srgbClr val="0070C1"/>
                </a:solidFill>
                <a:effectLst/>
                <a:latin typeface="Calibri-Italic"/>
                <a:ea typeface="Calibri" panose="020F0502020204030204" pitchFamily="34" charset="0"/>
                <a:cs typeface="Calibri-Italic"/>
              </a:rPr>
              <a:t>Bureau of Labor Statistics engage with stakeholders and other experts throughout the development of the recommended measures…</a:t>
            </a:r>
            <a:br>
              <a:rPr lang="en-US" sz="2000" b="1" i="1" dirty="0">
                <a:solidFill>
                  <a:srgbClr val="0070C1"/>
                </a:solidFill>
                <a:effectLst/>
                <a:latin typeface="Calibri-Italic"/>
                <a:ea typeface="Calibri" panose="020F0502020204030204" pitchFamily="34" charset="0"/>
                <a:cs typeface="Calibri-Italic"/>
              </a:rPr>
            </a:br>
            <a:br>
              <a:rPr lang="en-US" sz="2000" b="1" i="1" dirty="0">
                <a:solidFill>
                  <a:srgbClr val="0070C1"/>
                </a:solidFill>
                <a:effectLst/>
                <a:latin typeface="Calibri-Italic"/>
                <a:ea typeface="Calibri" panose="020F0502020204030204" pitchFamily="34" charset="0"/>
                <a:cs typeface="Calibri-Italic"/>
              </a:rPr>
            </a:br>
            <a:br>
              <a:rPr lang="en-US" sz="2000" b="1" i="1" dirty="0">
                <a:solidFill>
                  <a:srgbClr val="0070C1"/>
                </a:solidFill>
                <a:effectLst/>
                <a:latin typeface="Calibri-Italic"/>
                <a:ea typeface="Calibri" panose="020F0502020204030204" pitchFamily="34" charset="0"/>
                <a:cs typeface="Calibri-Italic"/>
              </a:rPr>
            </a:br>
            <a:br>
              <a:rPr lang="en-US" sz="2000" b="1" i="1" dirty="0">
                <a:solidFill>
                  <a:srgbClr val="0070C1"/>
                </a:solidFill>
                <a:effectLst/>
                <a:latin typeface="Calibri-Italic"/>
                <a:ea typeface="Calibri" panose="020F0502020204030204" pitchFamily="34" charset="0"/>
                <a:cs typeface="Calibri-Italic"/>
              </a:rPr>
            </a:br>
            <a:br>
              <a:rPr lang="en-US" sz="1500" b="1" i="1" dirty="0">
                <a:solidFill>
                  <a:srgbClr val="0070C1"/>
                </a:solidFill>
                <a:effectLst/>
                <a:latin typeface="Calibri-Italic"/>
                <a:ea typeface="Calibri" panose="020F0502020204030204" pitchFamily="34" charset="0"/>
                <a:cs typeface="Calibri-Italic"/>
              </a:rPr>
            </a:br>
            <a:endParaRPr lang="en-US" sz="1500" b="1" i="1" dirty="0">
              <a:solidFill>
                <a:srgbClr val="0070C1"/>
              </a:solidFill>
              <a:effectLst/>
              <a:latin typeface="Calibri-Italic"/>
              <a:ea typeface="Calibri" panose="020F0502020204030204" pitchFamily="34" charset="0"/>
              <a:cs typeface="Calibri-Italic"/>
            </a:endParaRPr>
          </a:p>
          <a:p>
            <a:pPr>
              <a:buFont typeface="Wingdings" panose="05000000000000000000" pitchFamily="2" charset="2"/>
              <a:buChar char="Ø"/>
            </a:pPr>
            <a:r>
              <a:rPr lang="en-US" sz="2000" i="0" u="none" strike="noStrike" baseline="0" dirty="0">
                <a:solidFill>
                  <a:srgbClr val="002060"/>
                </a:solidFill>
                <a:latin typeface="Calibri" panose="020F0502020204030204" pitchFamily="34" charset="0"/>
              </a:rPr>
              <a:t>Current status</a:t>
            </a:r>
          </a:p>
          <a:p>
            <a:pPr lvl="1">
              <a:buFont typeface="Wingdings" panose="05000000000000000000" pitchFamily="2" charset="2"/>
              <a:buChar char="§"/>
            </a:pPr>
            <a:r>
              <a:rPr lang="en-US" sz="2000" dirty="0">
                <a:solidFill>
                  <a:srgbClr val="002060"/>
                </a:solidFill>
              </a:rPr>
              <a:t>No plans in response </a:t>
            </a:r>
            <a:r>
              <a:rPr lang="en-US" sz="2000" i="0" u="none" strike="noStrike" baseline="0" dirty="0">
                <a:solidFill>
                  <a:srgbClr val="002060"/>
                </a:solidFill>
                <a:latin typeface="Calibri" panose="020F0502020204030204" pitchFamily="34" charset="0"/>
              </a:rPr>
              <a:t>to ITWG Report</a:t>
            </a:r>
          </a:p>
          <a:p>
            <a:pPr lvl="1">
              <a:buFont typeface="Wingdings" panose="05000000000000000000" pitchFamily="2" charset="2"/>
              <a:buChar char="§"/>
            </a:pPr>
            <a:r>
              <a:rPr lang="en-US" sz="2000" i="0" u="none" strike="noStrike" baseline="0" dirty="0">
                <a:solidFill>
                  <a:srgbClr val="002060"/>
                </a:solidFill>
                <a:latin typeface="Calibri" panose="020F0502020204030204" pitchFamily="34" charset="0"/>
              </a:rPr>
              <a:t>Related BLS research initiative to develop a consumption measure of economic well-being</a:t>
            </a:r>
          </a:p>
          <a:p>
            <a:pPr lvl="2">
              <a:buFont typeface="Wingdings" panose="05000000000000000000" pitchFamily="2" charset="2"/>
              <a:buChar char="§"/>
            </a:pPr>
            <a:r>
              <a:rPr lang="en-US" sz="1700" dirty="0">
                <a:solidFill>
                  <a:srgbClr val="002060"/>
                </a:solidFill>
              </a:rPr>
              <a:t>Consumption Symposium, virtual in September 22-23, 2021 (see </a:t>
            </a:r>
            <a:r>
              <a:rPr lang="en-US" sz="1700" dirty="0">
                <a:solidFill>
                  <a:srgbClr val="00B0F0"/>
                </a:solidFill>
                <a:hlinkClick r:id="rId3">
                  <a:extLst>
                    <a:ext uri="{A12FA001-AC4F-418D-AE19-62706E023703}">
                      <ahyp:hlinkClr xmlns:ahyp="http://schemas.microsoft.com/office/drawing/2018/hyperlinkcolor" val="tx"/>
                    </a:ext>
                  </a:extLst>
                </a:hlinkClick>
              </a:rPr>
              <a:t>https://stats.bls.gov/cex/consump_symposium.htm</a:t>
            </a:r>
            <a:r>
              <a:rPr lang="en-US" sz="1700" dirty="0">
                <a:solidFill>
                  <a:srgbClr val="00B0F0"/>
                </a:solidFill>
              </a:rPr>
              <a:t> </a:t>
            </a:r>
            <a:r>
              <a:rPr lang="en-US" sz="1700" dirty="0">
                <a:solidFill>
                  <a:srgbClr val="002060"/>
                </a:solidFill>
              </a:rPr>
              <a:t>)</a:t>
            </a:r>
          </a:p>
          <a:p>
            <a:pPr lvl="2">
              <a:buFont typeface="Wingdings" panose="05000000000000000000" pitchFamily="2" charset="2"/>
              <a:buChar char="§"/>
            </a:pPr>
            <a:r>
              <a:rPr lang="en-US" sz="1700" dirty="0">
                <a:solidFill>
                  <a:srgbClr val="002060"/>
                </a:solidFill>
              </a:rPr>
              <a:t>Federal Statistics Advisory Committee (FESAC) meeting, December 10, 2021</a:t>
            </a:r>
          </a:p>
          <a:p>
            <a:pPr lvl="2">
              <a:buFont typeface="Wingdings" panose="05000000000000000000" pitchFamily="2" charset="2"/>
              <a:buChar char="§"/>
            </a:pPr>
            <a:r>
              <a:rPr lang="en-US" sz="1700" dirty="0">
                <a:solidFill>
                  <a:srgbClr val="002060"/>
                </a:solidFill>
              </a:rPr>
              <a:t>Research presentation during ASSA/AEA 2022</a:t>
            </a:r>
          </a:p>
          <a:p>
            <a:pPr lvl="2">
              <a:buFont typeface="Wingdings" panose="05000000000000000000" pitchFamily="2" charset="2"/>
              <a:buChar char="§"/>
            </a:pPr>
            <a:endParaRPr lang="en-US" sz="1700" dirty="0">
              <a:solidFill>
                <a:srgbClr val="002060"/>
              </a:solidFill>
            </a:endParaRPr>
          </a:p>
        </p:txBody>
      </p:sp>
    </p:spTree>
    <p:extLst>
      <p:ext uri="{BB962C8B-B14F-4D97-AF65-F5344CB8AC3E}">
        <p14:creationId xmlns:p14="http://schemas.microsoft.com/office/powerpoint/2010/main" val="2058145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1" y="148107"/>
            <a:ext cx="11058860" cy="1282660"/>
          </a:xfrm>
        </p:spPr>
        <p:txBody>
          <a:bodyPr/>
          <a:lstStyle/>
          <a:p>
            <a:r>
              <a:rPr lang="en-US" sz="3200" b="1" dirty="0"/>
              <a:t>Challenges for a Consumption Resource Measure: </a:t>
            </a:r>
            <a:br>
              <a:rPr lang="en-US" sz="3200" b="1" dirty="0"/>
            </a:br>
            <a:r>
              <a:rPr lang="en-US" sz="3200" b="1" dirty="0"/>
              <a:t>Implementation Issues and Future Direction</a:t>
            </a:r>
          </a:p>
        </p:txBody>
      </p:sp>
      <p:sp>
        <p:nvSpPr>
          <p:cNvPr id="3" name="Content Placeholder 2"/>
          <p:cNvSpPr>
            <a:spLocks noGrp="1"/>
          </p:cNvSpPr>
          <p:nvPr>
            <p:ph idx="1"/>
          </p:nvPr>
        </p:nvSpPr>
        <p:spPr>
          <a:xfrm>
            <a:off x="1021080" y="1578684"/>
            <a:ext cx="10149840" cy="5004996"/>
          </a:xfrm>
        </p:spPr>
        <p:txBody>
          <a:bodyPr/>
          <a:lstStyle/>
          <a:p>
            <a:r>
              <a:rPr lang="en-US" dirty="0"/>
              <a:t>Implementation</a:t>
            </a:r>
          </a:p>
          <a:p>
            <a:pPr lvl="1"/>
            <a:r>
              <a:rPr lang="en-US" sz="2000" dirty="0"/>
              <a:t>Consumer Expenditure Survey</a:t>
            </a:r>
            <a:endParaRPr lang="en-US" sz="1400" dirty="0"/>
          </a:p>
          <a:p>
            <a:pPr lvl="2"/>
            <a:r>
              <a:rPr lang="en-US" sz="1600" dirty="0"/>
              <a:t>Interview, Diary, both</a:t>
            </a:r>
          </a:p>
          <a:p>
            <a:pPr lvl="2"/>
            <a:r>
              <a:rPr lang="en-US" sz="1600" dirty="0"/>
              <a:t>Sample size, geography</a:t>
            </a:r>
          </a:p>
          <a:p>
            <a:pPr lvl="2"/>
            <a:r>
              <a:rPr lang="en-US" sz="1600" dirty="0"/>
              <a:t>No to little data collected on in-kind transfers (public, private) </a:t>
            </a:r>
          </a:p>
          <a:p>
            <a:pPr lvl="2"/>
            <a:r>
              <a:rPr lang="en-US" sz="1600" dirty="0"/>
              <a:t>Misreporting and under-estimates</a:t>
            </a:r>
          </a:p>
          <a:p>
            <a:pPr lvl="2"/>
            <a:r>
              <a:rPr lang="en-US" sz="1600" dirty="0"/>
              <a:t>Redesign efforts could complicate production of a consistent measure of consumption over time</a:t>
            </a:r>
          </a:p>
          <a:p>
            <a:pPr lvl="1"/>
            <a:r>
              <a:rPr lang="en-US" sz="2000" dirty="0"/>
              <a:t>Administrative data </a:t>
            </a:r>
            <a:r>
              <a:rPr lang="en-US" sz="1400" dirty="0"/>
              <a:t>(e.g., public in-kind benefits)</a:t>
            </a:r>
            <a:endParaRPr lang="en-US" sz="2000" dirty="0"/>
          </a:p>
          <a:p>
            <a:pPr lvl="2"/>
            <a:r>
              <a:rPr lang="en-US" sz="1600" dirty="0"/>
              <a:t>Availability, coverage, quality, timeliness</a:t>
            </a:r>
          </a:p>
          <a:p>
            <a:pPr lvl="2"/>
            <a:r>
              <a:rPr lang="en-US" sz="1600" dirty="0"/>
              <a:t>Permission to use</a:t>
            </a:r>
          </a:p>
          <a:p>
            <a:pPr lvl="2"/>
            <a:r>
              <a:rPr lang="en-US" sz="1600" dirty="0"/>
              <a:t>Alignment with survey concepts</a:t>
            </a:r>
          </a:p>
          <a:p>
            <a:pPr lvl="2"/>
            <a:r>
              <a:rPr lang="en-US" sz="1600" dirty="0"/>
              <a:t>Disagreement between administrative and survey sources</a:t>
            </a:r>
          </a:p>
          <a:p>
            <a:pPr lvl="1"/>
            <a:r>
              <a:rPr lang="en-US" sz="2000" dirty="0"/>
              <a:t>Imputation methods</a:t>
            </a:r>
          </a:p>
          <a:p>
            <a:r>
              <a:rPr lang="en-US" sz="2000" dirty="0"/>
              <a:t>Future Direction: integrate ITWG Recommendations with BLS initiative</a:t>
            </a:r>
            <a:r>
              <a:rPr lang="en-US" sz="2000" i="0" u="none" strike="noStrike" baseline="0" dirty="0">
                <a:solidFill>
                  <a:srgbClr val="002060"/>
                </a:solidFill>
                <a:latin typeface="Calibri" panose="020F0502020204030204" pitchFamily="34" charset="0"/>
              </a:rPr>
              <a:t> to produce a consumption measure of economic well-being</a:t>
            </a:r>
            <a:endParaRPr lang="en-US" sz="2000" dirty="0"/>
          </a:p>
          <a:p>
            <a:pPr marL="914400" lvl="2" indent="0">
              <a:buNone/>
            </a:pPr>
            <a:endParaRPr lang="en-US" dirty="0"/>
          </a:p>
        </p:txBody>
      </p:sp>
    </p:spTree>
    <p:extLst>
      <p:ext uri="{BB962C8B-B14F-4D97-AF65-F5344CB8AC3E}">
        <p14:creationId xmlns:p14="http://schemas.microsoft.com/office/powerpoint/2010/main" val="2758051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6266B4-47FD-46E5-B5C5-BE8E1499CE20}"/>
              </a:ext>
            </a:extLst>
          </p:cNvPr>
          <p:cNvSpPr>
            <a:spLocks noGrp="1"/>
          </p:cNvSpPr>
          <p:nvPr>
            <p:ph type="title"/>
          </p:nvPr>
        </p:nvSpPr>
        <p:spPr>
          <a:xfrm>
            <a:off x="495300" y="646955"/>
            <a:ext cx="11201400" cy="1096962"/>
          </a:xfrm>
        </p:spPr>
        <p:txBody>
          <a:bodyPr/>
          <a:lstStyle/>
          <a:p>
            <a:r>
              <a:rPr lang="en-US" sz="3200" b="1" dirty="0">
                <a:solidFill>
                  <a:srgbClr val="002060"/>
                </a:solidFill>
                <a:latin typeface="+mn-lt"/>
              </a:rPr>
              <a:t>Contact</a:t>
            </a:r>
          </a:p>
        </p:txBody>
      </p:sp>
      <p:sp>
        <p:nvSpPr>
          <p:cNvPr id="6" name="TextBox 5">
            <a:extLst>
              <a:ext uri="{FF2B5EF4-FFF2-40B4-BE49-F238E27FC236}">
                <a16:creationId xmlns:a16="http://schemas.microsoft.com/office/drawing/2014/main" id="{6B4EA6D6-1120-436D-B9EB-2B04CEC14873}"/>
              </a:ext>
            </a:extLst>
          </p:cNvPr>
          <p:cNvSpPr txBox="1"/>
          <p:nvPr/>
        </p:nvSpPr>
        <p:spPr>
          <a:xfrm>
            <a:off x="1524000" y="1743917"/>
            <a:ext cx="9144000" cy="4832092"/>
          </a:xfrm>
          <a:prstGeom prst="rect">
            <a:avLst/>
          </a:prstGeom>
          <a:noFill/>
        </p:spPr>
        <p:txBody>
          <a:bodyPr wrap="square" rtlCol="0">
            <a:spAutoFit/>
          </a:bodyPr>
          <a:lstStyle/>
          <a:p>
            <a:pPr algn="ctr">
              <a:spcBef>
                <a:spcPct val="0"/>
              </a:spcBef>
              <a:buClrTx/>
            </a:pPr>
            <a:r>
              <a:rPr lang="en-US" sz="2400" b="1" dirty="0">
                <a:solidFill>
                  <a:schemeClr val="tx1"/>
                </a:solidFill>
                <a:cs typeface="Arial" pitchFamily="34" charset="0"/>
              </a:rPr>
              <a:t>Thesia I. Garner, Ph.D.</a:t>
            </a:r>
          </a:p>
          <a:p>
            <a:pPr algn="ctr">
              <a:spcBef>
                <a:spcPct val="0"/>
              </a:spcBef>
              <a:buClrTx/>
            </a:pPr>
            <a:r>
              <a:rPr lang="en-US" sz="2400" dirty="0">
                <a:solidFill>
                  <a:schemeClr val="tx1"/>
                </a:solidFill>
                <a:cs typeface="Arial" pitchFamily="34" charset="0"/>
              </a:rPr>
              <a:t>Chief, Division of Price and Index Number Research</a:t>
            </a:r>
          </a:p>
          <a:p>
            <a:pPr algn="ctr">
              <a:spcBef>
                <a:spcPct val="0"/>
              </a:spcBef>
              <a:buClrTx/>
            </a:pPr>
            <a:r>
              <a:rPr lang="en-US" sz="2400" dirty="0">
                <a:solidFill>
                  <a:schemeClr val="tx1"/>
                </a:solidFill>
                <a:cs typeface="Arial" pitchFamily="34" charset="0"/>
              </a:rPr>
              <a:t>Office of Prices and Living Condition</a:t>
            </a:r>
          </a:p>
          <a:p>
            <a:pPr algn="ctr">
              <a:spcBef>
                <a:spcPct val="0"/>
              </a:spcBef>
              <a:buClrTx/>
            </a:pPr>
            <a:r>
              <a:rPr lang="en-US" sz="2400" dirty="0">
                <a:solidFill>
                  <a:schemeClr val="tx1"/>
                </a:solidFill>
                <a:cs typeface="Arial" pitchFamily="34" charset="0"/>
              </a:rPr>
              <a:t>Bureau of Labor Statistics</a:t>
            </a:r>
          </a:p>
          <a:p>
            <a:pPr algn="ctr">
              <a:spcBef>
                <a:spcPct val="0"/>
              </a:spcBef>
              <a:buClrTx/>
            </a:pPr>
            <a:r>
              <a:rPr lang="en-US" sz="2400" dirty="0">
                <a:cs typeface="Arial" pitchFamily="34" charset="0"/>
              </a:rPr>
              <a:t>Washington, DC 20212</a:t>
            </a:r>
            <a:br>
              <a:rPr lang="en-US" sz="2400" dirty="0">
                <a:solidFill>
                  <a:schemeClr val="tx1"/>
                </a:solidFill>
                <a:cs typeface="Arial" pitchFamily="34" charset="0"/>
              </a:rPr>
            </a:br>
            <a:endParaRPr lang="en-US" sz="2400" dirty="0">
              <a:solidFill>
                <a:schemeClr val="tx1"/>
              </a:solidFill>
              <a:cs typeface="Arial" pitchFamily="34" charset="0"/>
            </a:endParaRPr>
          </a:p>
          <a:p>
            <a:pPr algn="ctr">
              <a:spcBef>
                <a:spcPct val="0"/>
              </a:spcBef>
              <a:buClrTx/>
            </a:pPr>
            <a:endParaRPr lang="en-US" sz="2400" dirty="0">
              <a:cs typeface="Arial" pitchFamily="34" charset="0"/>
            </a:endParaRPr>
          </a:p>
          <a:p>
            <a:pPr algn="ctr">
              <a:spcBef>
                <a:spcPct val="0"/>
              </a:spcBef>
              <a:buClrTx/>
            </a:pPr>
            <a:r>
              <a:rPr lang="en-US" sz="2400" dirty="0">
                <a:solidFill>
                  <a:schemeClr val="tx1">
                    <a:lumMod val="75000"/>
                    <a:lumOff val="25000"/>
                  </a:schemeClr>
                </a:solidFill>
                <a:cs typeface="Arial" pitchFamily="34" charset="0"/>
                <a:hlinkClick r:id="rId3">
                  <a:extLst>
                    <a:ext uri="{A12FA001-AC4F-418D-AE19-62706E023703}">
                      <ahyp:hlinkClr xmlns:ahyp="http://schemas.microsoft.com/office/drawing/2018/hyperlinkcolor" val="tx"/>
                    </a:ext>
                  </a:extLst>
                </a:hlinkClick>
              </a:rPr>
              <a:t>Garner.Thesia@BLS.gov</a:t>
            </a:r>
            <a:endParaRPr lang="en-US" sz="2400" dirty="0">
              <a:solidFill>
                <a:schemeClr val="tx1">
                  <a:lumMod val="75000"/>
                  <a:lumOff val="25000"/>
                </a:schemeClr>
              </a:solidFill>
              <a:cs typeface="Arial" pitchFamily="34" charset="0"/>
            </a:endParaRPr>
          </a:p>
          <a:p>
            <a:pPr algn="ctr">
              <a:spcBef>
                <a:spcPct val="0"/>
              </a:spcBef>
              <a:buClrTx/>
            </a:pPr>
            <a:r>
              <a:rPr lang="en-US" sz="2400" dirty="0">
                <a:cs typeface="Arial" pitchFamily="34" charset="0"/>
              </a:rPr>
              <a:t>Office telephone: (202) 691 6576</a:t>
            </a:r>
            <a:endParaRPr lang="en-US" sz="2400" dirty="0">
              <a:solidFill>
                <a:schemeClr val="tx1"/>
              </a:solidFill>
              <a:cs typeface="Arial" pitchFamily="34" charset="0"/>
            </a:endParaRPr>
          </a:p>
          <a:p>
            <a:pPr algn="ctr">
              <a:spcBef>
                <a:spcPct val="0"/>
              </a:spcBef>
              <a:buClrTx/>
            </a:pPr>
            <a:endParaRPr lang="en-US" sz="2400" dirty="0">
              <a:solidFill>
                <a:schemeClr val="tx1"/>
              </a:solidFill>
              <a:latin typeface="Arial" pitchFamily="34" charset="0"/>
              <a:cs typeface="Arial" pitchFamily="34" charset="0"/>
            </a:endParaRPr>
          </a:p>
          <a:p>
            <a:pPr algn="ctr">
              <a:spcBef>
                <a:spcPct val="0"/>
              </a:spcBef>
              <a:buClrTx/>
            </a:pPr>
            <a:endParaRPr lang="en-US" sz="2400" dirty="0">
              <a:solidFill>
                <a:schemeClr val="tx1"/>
              </a:solidFill>
              <a:latin typeface="Arial" pitchFamily="34" charset="0"/>
              <a:cs typeface="Arial" pitchFamily="34" charset="0"/>
            </a:endParaRPr>
          </a:p>
          <a:p>
            <a:pPr algn="ctr"/>
            <a:endParaRPr lang="en-US" sz="4400" b="1" dirty="0">
              <a:ln w="12700">
                <a:solidFill>
                  <a:schemeClr val="bg1"/>
                </a:solidFill>
              </a:ln>
              <a:latin typeface="Segoe UI" panose="020B0502040204020203" pitchFamily="34" charset="0"/>
              <a:ea typeface="Verdana" panose="020B0604030504040204" pitchFamily="34" charset="0"/>
              <a:cs typeface="Segoe UI" panose="020B0502040204020203" pitchFamily="34" charset="0"/>
            </a:endParaRPr>
          </a:p>
        </p:txBody>
      </p:sp>
    </p:spTree>
    <p:extLst>
      <p:ext uri="{BB962C8B-B14F-4D97-AF65-F5344CB8AC3E}">
        <p14:creationId xmlns:p14="http://schemas.microsoft.com/office/powerpoint/2010/main" val="744403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Current CE Design</a:t>
            </a:r>
          </a:p>
        </p:txBody>
      </p:sp>
      <p:sp>
        <p:nvSpPr>
          <p:cNvPr id="10" name="Text Box 16"/>
          <p:cNvSpPr txBox="1">
            <a:spLocks noChangeArrowheads="1"/>
          </p:cNvSpPr>
          <p:nvPr/>
        </p:nvSpPr>
        <p:spPr bwMode="auto">
          <a:xfrm>
            <a:off x="4233672" y="5165151"/>
            <a:ext cx="3724656" cy="685800"/>
          </a:xfrm>
          <a:prstGeom prst="rect">
            <a:avLst/>
          </a:prstGeom>
          <a:solidFill>
            <a:schemeClr val="bg1"/>
          </a:solidFill>
          <a:ln w="9525">
            <a:solidFill>
              <a:schemeClr val="tx1"/>
            </a:solidFill>
            <a:miter lim="800000"/>
            <a:headEnd/>
            <a:tailEnd/>
          </a:ln>
          <a:effectLst/>
        </p:spPr>
        <p:txBody>
          <a:bodyPr/>
          <a:lstStyle/>
          <a:p>
            <a:pPr algn="ctr">
              <a:spcBef>
                <a:spcPct val="50000"/>
              </a:spcBef>
            </a:pPr>
            <a:r>
              <a:rPr lang="en-US" sz="2000" b="1" dirty="0">
                <a:solidFill>
                  <a:schemeClr val="accent6"/>
                </a:solidFill>
              </a:rPr>
              <a:t>Consumer Expenditure Survey Estimates</a:t>
            </a:r>
          </a:p>
        </p:txBody>
      </p:sp>
      <p:sp>
        <p:nvSpPr>
          <p:cNvPr id="17" name="TextBox 16"/>
          <p:cNvSpPr txBox="1"/>
          <p:nvPr/>
        </p:nvSpPr>
        <p:spPr>
          <a:xfrm>
            <a:off x="2286000" y="3428100"/>
            <a:ext cx="3962400" cy="1459992"/>
          </a:xfrm>
          <a:prstGeom prst="rect">
            <a:avLst/>
          </a:prstGeom>
        </p:spPr>
        <p:txBody>
          <a:bodyPr vert="horz" wrap="square" lIns="91440" tIns="45720" rIns="91440" bIns="45720" rtlCol="0" anchor="t">
            <a:noAutofit/>
          </a:bodyPr>
          <a:lstStyle/>
          <a:p>
            <a:pPr>
              <a:spcBef>
                <a:spcPct val="0"/>
              </a:spcBef>
              <a:buFontTx/>
              <a:buChar char="-"/>
            </a:pPr>
            <a:r>
              <a:rPr lang="en-US" dirty="0">
                <a:solidFill>
                  <a:srgbClr val="000066"/>
                </a:solidFill>
                <a:latin typeface="Tahoma" pitchFamily="34" charset="0"/>
                <a:ea typeface="Tahoma" panose="020B0604030504040204" pitchFamily="34" charset="0"/>
                <a:cs typeface="Tahoma" pitchFamily="34" charset="0"/>
              </a:rPr>
              <a:t> 4 waves of personal interviews</a:t>
            </a:r>
          </a:p>
          <a:p>
            <a:pPr>
              <a:spcBef>
                <a:spcPct val="0"/>
              </a:spcBef>
              <a:buFontTx/>
              <a:buChar char="-"/>
            </a:pPr>
            <a:r>
              <a:rPr lang="en-US" dirty="0">
                <a:solidFill>
                  <a:srgbClr val="000066"/>
                </a:solidFill>
                <a:latin typeface="Tahoma" pitchFamily="34" charset="0"/>
                <a:ea typeface="Tahoma" panose="020B0604030504040204" pitchFamily="34" charset="0"/>
                <a:cs typeface="Tahoma" pitchFamily="34" charset="0"/>
              </a:rPr>
              <a:t> 3-month recall</a:t>
            </a:r>
          </a:p>
          <a:p>
            <a:pPr>
              <a:spcBef>
                <a:spcPct val="0"/>
              </a:spcBef>
              <a:buFontTx/>
              <a:buChar char="-"/>
            </a:pPr>
            <a:r>
              <a:rPr lang="en-US" dirty="0">
                <a:solidFill>
                  <a:srgbClr val="000066"/>
                </a:solidFill>
                <a:latin typeface="Tahoma" pitchFamily="34" charset="0"/>
                <a:ea typeface="Tahoma" panose="020B0604030504040204" pitchFamily="34" charset="0"/>
                <a:cs typeface="Tahoma" pitchFamily="34" charset="0"/>
              </a:rPr>
              <a:t> Large or recurring expenditures</a:t>
            </a:r>
          </a:p>
          <a:p>
            <a:pPr>
              <a:spcBef>
                <a:spcPct val="0"/>
              </a:spcBef>
              <a:buFontTx/>
              <a:buChar char="-"/>
            </a:pPr>
            <a:endParaRPr lang="en-US" dirty="0">
              <a:latin typeface="Tahoma" pitchFamily="34" charset="0"/>
              <a:ea typeface="+mj-ea"/>
              <a:cs typeface="Tahoma" pitchFamily="34" charset="0"/>
            </a:endParaRPr>
          </a:p>
          <a:p>
            <a:pPr>
              <a:spcBef>
                <a:spcPct val="0"/>
              </a:spcBef>
            </a:pPr>
            <a:endParaRPr lang="en-US" dirty="0">
              <a:latin typeface="Tahoma" pitchFamily="34" charset="0"/>
              <a:ea typeface="+mj-ea"/>
              <a:cs typeface="Tahoma" pitchFamily="34" charset="0"/>
            </a:endParaRPr>
          </a:p>
        </p:txBody>
      </p:sp>
      <p:sp>
        <p:nvSpPr>
          <p:cNvPr id="19" name="TextBox 18"/>
          <p:cNvSpPr txBox="1"/>
          <p:nvPr/>
        </p:nvSpPr>
        <p:spPr>
          <a:xfrm>
            <a:off x="6248400" y="3405522"/>
            <a:ext cx="4419600" cy="1459992"/>
          </a:xfrm>
          <a:prstGeom prst="rect">
            <a:avLst/>
          </a:prstGeom>
        </p:spPr>
        <p:txBody>
          <a:bodyPr vert="horz" wrap="square" lIns="91440" tIns="45720" rIns="91440" bIns="45720" rtlCol="0" anchor="t">
            <a:noAutofit/>
          </a:bodyPr>
          <a:lstStyle/>
          <a:p>
            <a:pPr>
              <a:spcBef>
                <a:spcPct val="0"/>
              </a:spcBef>
              <a:buFontTx/>
              <a:buChar char="-"/>
            </a:pPr>
            <a:r>
              <a:rPr lang="en-US" dirty="0">
                <a:solidFill>
                  <a:srgbClr val="000066"/>
                </a:solidFill>
                <a:latin typeface="Tahoma" pitchFamily="34" charset="0"/>
                <a:ea typeface="Tahoma" panose="020B0604030504040204" pitchFamily="34" charset="0"/>
                <a:cs typeface="Tahoma" pitchFamily="34" charset="0"/>
              </a:rPr>
              <a:t> 2 one-week household paper* diaries</a:t>
            </a:r>
          </a:p>
          <a:p>
            <a:pPr>
              <a:spcBef>
                <a:spcPct val="0"/>
              </a:spcBef>
              <a:buFontTx/>
              <a:buChar char="-"/>
            </a:pPr>
            <a:r>
              <a:rPr lang="en-US" dirty="0">
                <a:solidFill>
                  <a:srgbClr val="000066"/>
                </a:solidFill>
                <a:latin typeface="Tahoma" pitchFamily="34" charset="0"/>
                <a:ea typeface="Tahoma" panose="020B0604030504040204" pitchFamily="34" charset="0"/>
                <a:cs typeface="Tahoma" pitchFamily="34" charset="0"/>
              </a:rPr>
              <a:t> Contemporaneous recall</a:t>
            </a:r>
          </a:p>
          <a:p>
            <a:pPr>
              <a:spcBef>
                <a:spcPct val="0"/>
              </a:spcBef>
              <a:buFontTx/>
              <a:buChar char="-"/>
            </a:pPr>
            <a:r>
              <a:rPr lang="en-US" dirty="0">
                <a:solidFill>
                  <a:srgbClr val="000066"/>
                </a:solidFill>
                <a:latin typeface="Tahoma" pitchFamily="34" charset="0"/>
                <a:ea typeface="Tahoma" panose="020B0604030504040204" pitchFamily="34" charset="0"/>
                <a:cs typeface="Tahoma" pitchFamily="34" charset="0"/>
              </a:rPr>
              <a:t> Small, frequently purchased items</a:t>
            </a:r>
          </a:p>
          <a:p>
            <a:pPr>
              <a:spcBef>
                <a:spcPct val="0"/>
              </a:spcBef>
              <a:buFontTx/>
              <a:buChar char="-"/>
            </a:pPr>
            <a:endParaRPr lang="en-US" dirty="0">
              <a:latin typeface="Tahoma" pitchFamily="34" charset="0"/>
              <a:ea typeface="+mj-ea"/>
              <a:cs typeface="Tahoma" pitchFamily="34" charset="0"/>
            </a:endParaRPr>
          </a:p>
          <a:p>
            <a:pPr>
              <a:spcBef>
                <a:spcPct val="0"/>
              </a:spcBef>
              <a:buFontTx/>
              <a:buChar char="-"/>
            </a:pPr>
            <a:endParaRPr lang="en-US" dirty="0">
              <a:latin typeface="Tahoma" pitchFamily="34" charset="0"/>
              <a:ea typeface="+mj-ea"/>
              <a:cs typeface="Tahoma" pitchFamily="34" charset="0"/>
            </a:endParaRPr>
          </a:p>
        </p:txBody>
      </p:sp>
      <p:grpSp>
        <p:nvGrpSpPr>
          <p:cNvPr id="14" name="Group 13"/>
          <p:cNvGrpSpPr/>
          <p:nvPr/>
        </p:nvGrpSpPr>
        <p:grpSpPr>
          <a:xfrm>
            <a:off x="7542245" y="1458439"/>
            <a:ext cx="1069910" cy="1719072"/>
            <a:chOff x="1408386" y="1886689"/>
            <a:chExt cx="2005049" cy="2916537"/>
          </a:xfrm>
        </p:grpSpPr>
        <p:pic>
          <p:nvPicPr>
            <p:cNvPr id="15" name="Picture 14"/>
            <p:cNvPicPr>
              <a:picLocks noChangeAspect="1"/>
            </p:cNvPicPr>
            <p:nvPr/>
          </p:nvPicPr>
          <p:blipFill>
            <a:blip r:embed="rId3"/>
            <a:stretch>
              <a:fillRect/>
            </a:stretch>
          </p:blipFill>
          <p:spPr>
            <a:xfrm>
              <a:off x="1408386" y="1886689"/>
              <a:ext cx="1716014" cy="2701075"/>
            </a:xfrm>
            <a:prstGeom prst="rect">
              <a:avLst/>
            </a:prstGeom>
            <a:ln>
              <a:solidFill>
                <a:schemeClr val="accent1"/>
              </a:solidFill>
            </a:ln>
          </p:spPr>
        </p:pic>
        <p:pic>
          <p:nvPicPr>
            <p:cNvPr id="16" name="Picture 15"/>
            <p:cNvPicPr>
              <a:picLocks noChangeAspect="1"/>
            </p:cNvPicPr>
            <p:nvPr/>
          </p:nvPicPr>
          <p:blipFill>
            <a:blip r:embed="rId3"/>
            <a:stretch>
              <a:fillRect/>
            </a:stretch>
          </p:blipFill>
          <p:spPr>
            <a:xfrm>
              <a:off x="1697421" y="2102151"/>
              <a:ext cx="1716014" cy="2701075"/>
            </a:xfrm>
            <a:prstGeom prst="rect">
              <a:avLst/>
            </a:prstGeom>
            <a:ln>
              <a:solidFill>
                <a:schemeClr val="accent1"/>
              </a:solidFill>
            </a:ln>
          </p:spPr>
        </p:pic>
      </p:grpSp>
      <p:pic>
        <p:nvPicPr>
          <p:cNvPr id="18" name="Picture 2" descr="C:\Users\Paszkiewicz_L\AppData\Local\Microsoft\Windows\Temporary Internet Files\Content.IE5\22B6NA06\MP900448494[1].jpg"/>
          <p:cNvPicPr>
            <a:picLocks noChangeAspect="1" noChangeArrowheads="1"/>
          </p:cNvPicPr>
          <p:nvPr/>
        </p:nvPicPr>
        <p:blipFill>
          <a:blip r:embed="rId4" cstate="print"/>
          <a:srcRect/>
          <a:stretch>
            <a:fillRect/>
          </a:stretch>
        </p:blipFill>
        <p:spPr bwMode="auto">
          <a:xfrm>
            <a:off x="2835888" y="1554042"/>
            <a:ext cx="2427268" cy="1618178"/>
          </a:xfrm>
          <a:prstGeom prst="rect">
            <a:avLst/>
          </a:prstGeom>
          <a:noFill/>
        </p:spPr>
      </p:pic>
      <p:sp>
        <p:nvSpPr>
          <p:cNvPr id="20" name="Down Arrow 19"/>
          <p:cNvSpPr/>
          <p:nvPr/>
        </p:nvSpPr>
        <p:spPr>
          <a:xfrm>
            <a:off x="4730496" y="4534228"/>
            <a:ext cx="484632" cy="523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6982319" y="4522199"/>
            <a:ext cx="484632" cy="523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F2D9A81-FD3C-4F7C-927F-9AF97A7BF051}"/>
              </a:ext>
            </a:extLst>
          </p:cNvPr>
          <p:cNvSpPr txBox="1"/>
          <p:nvPr/>
        </p:nvSpPr>
        <p:spPr>
          <a:xfrm>
            <a:off x="3614570" y="6281452"/>
            <a:ext cx="6336254" cy="775079"/>
          </a:xfrm>
          <a:prstGeom prst="rect">
            <a:avLst/>
          </a:prstGeom>
        </p:spPr>
        <p:txBody>
          <a:bodyPr vert="horz" wrap="none" lIns="91440" tIns="45720" rIns="91440" bIns="45720" rtlCol="0" anchor="ctr">
            <a:normAutofit/>
          </a:bodyPr>
          <a:lstStyle/>
          <a:p>
            <a:pPr>
              <a:lnSpc>
                <a:spcPts val="3300"/>
              </a:lnSpc>
            </a:pPr>
            <a:r>
              <a:rPr lang="en-US" sz="1200" b="0" dirty="0"/>
              <a:t>Slide from presentation by Laura Erhard, CE Division, Survey Methods Symposium, July 20, 2021</a:t>
            </a:r>
          </a:p>
          <a:p>
            <a:pPr marL="0" marR="0" indent="0" algn="ctr" defTabSz="914400" rtl="0" eaLnBrk="1" fontAlgn="auto" latinLnBrk="0" hangingPunct="1">
              <a:lnSpc>
                <a:spcPct val="100000"/>
              </a:lnSpc>
              <a:spcBef>
                <a:spcPct val="0"/>
              </a:spcBef>
              <a:spcAft>
                <a:spcPts val="0"/>
              </a:spcAft>
              <a:buClrTx/>
              <a:buSzTx/>
              <a:buFontTx/>
              <a:buNone/>
              <a:tabLst/>
            </a:pPr>
            <a:endParaRPr kumimoji="0" lang="en-US" sz="1200" b="1" i="0" u="none" strike="noStrike" kern="1200" cap="none" spc="0" normalizeH="0" baseline="0" noProof="0" dirty="0">
              <a:ln>
                <a:noFill/>
              </a:ln>
              <a:solidFill>
                <a:schemeClr val="bg1"/>
              </a:solidFill>
              <a:effectLst/>
              <a:uLnTx/>
              <a:uFillTx/>
              <a:latin typeface="Tahoma" pitchFamily="34" charset="0"/>
              <a:ea typeface="+mj-ea"/>
              <a:cs typeface="Tahoma" pitchFamily="34" charset="0"/>
            </a:endParaRPr>
          </a:p>
        </p:txBody>
      </p:sp>
    </p:spTree>
    <p:extLst>
      <p:ext uri="{BB962C8B-B14F-4D97-AF65-F5344CB8AC3E}">
        <p14:creationId xmlns:p14="http://schemas.microsoft.com/office/powerpoint/2010/main" val="1416383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AD5-87FD-472D-AFE7-BC02E26835B5}"/>
              </a:ext>
            </a:extLst>
          </p:cNvPr>
          <p:cNvSpPr>
            <a:spLocks noGrp="1"/>
          </p:cNvSpPr>
          <p:nvPr>
            <p:ph type="title"/>
          </p:nvPr>
        </p:nvSpPr>
        <p:spPr>
          <a:xfrm>
            <a:off x="495300" y="284480"/>
            <a:ext cx="11201400" cy="1060226"/>
          </a:xfrm>
        </p:spPr>
        <p:txBody>
          <a:bodyPr/>
          <a:lstStyle/>
          <a:p>
            <a:r>
              <a:rPr lang="en-US" b="1" dirty="0"/>
              <a:t>CE Design  </a:t>
            </a:r>
          </a:p>
        </p:txBody>
      </p:sp>
      <p:sp>
        <p:nvSpPr>
          <p:cNvPr id="3" name="Content Placeholder 2">
            <a:extLst>
              <a:ext uri="{FF2B5EF4-FFF2-40B4-BE49-F238E27FC236}">
                <a16:creationId xmlns:a16="http://schemas.microsoft.com/office/drawing/2014/main" id="{54BBA6D6-7F5F-4E85-B401-F260F1A8D44A}"/>
              </a:ext>
            </a:extLst>
          </p:cNvPr>
          <p:cNvSpPr>
            <a:spLocks noGrp="1"/>
          </p:cNvSpPr>
          <p:nvPr>
            <p:ph idx="1"/>
          </p:nvPr>
        </p:nvSpPr>
        <p:spPr>
          <a:xfrm>
            <a:off x="698500" y="1438096"/>
            <a:ext cx="11201400" cy="5135424"/>
          </a:xfrm>
        </p:spPr>
        <p:txBody>
          <a:bodyPr/>
          <a:lstStyle/>
          <a:p>
            <a:pPr marL="286321" indent="-285750">
              <a:lnSpc>
                <a:spcPct val="107000"/>
              </a:lnSpc>
              <a:spcBef>
                <a:spcPts val="0"/>
              </a:spcBef>
              <a:spcAft>
                <a:spcPts val="0"/>
              </a:spcAft>
              <a:buFont typeface="Wingdings" panose="05000000000000000000" pitchFamily="2" charset="2"/>
              <a:buChar char="Ø"/>
            </a:pPr>
            <a:r>
              <a:rPr lang="en-US" sz="1800" b="1" dirty="0">
                <a:ea typeface="Calibri" panose="020F0502020204030204" pitchFamily="34" charset="0"/>
                <a:cs typeface="Times New Roman" panose="02020603050405020304" pitchFamily="18" charset="0"/>
              </a:rPr>
              <a:t>CE Diary and Interview</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286321" indent="-285750">
              <a:lnSpc>
                <a:spcPct val="107000"/>
              </a:lnSpc>
              <a:spcBef>
                <a:spcPts val="0"/>
              </a:spcBef>
              <a:spcAft>
                <a:spcPts val="0"/>
              </a:spcAft>
              <a:buFont typeface="Wingdings" panose="05000000000000000000" pitchFamily="2" charset="2"/>
              <a:buChar char="Ø"/>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CE Interview</a:t>
            </a:r>
          </a:p>
          <a:p>
            <a:pPr marL="629221" lvl="1" indent="-285750">
              <a:lnSpc>
                <a:spcPct val="107000"/>
              </a:lnSpc>
              <a:spcBef>
                <a:spcPts val="0"/>
              </a:spcBef>
              <a:spcAft>
                <a:spcPts val="0"/>
              </a:spcAft>
              <a:buFont typeface="Wingdings" panose="05000000000000000000" pitchFamily="2" charset="2"/>
              <a:buChar char="v"/>
            </a:pPr>
            <a:r>
              <a:rPr lang="en-US" sz="1500" dirty="0">
                <a:ea typeface="Calibri" panose="020F0502020204030204" pitchFamily="34" charset="0"/>
                <a:cs typeface="Times New Roman" panose="02020603050405020304" pitchFamily="18" charset="0"/>
              </a:rPr>
              <a:t>Current design: 4 interviews, 3- month reference period</a:t>
            </a:r>
          </a:p>
          <a:p>
            <a:pPr marL="629221" lvl="1" indent="-285750">
              <a:lnSpc>
                <a:spcPct val="107000"/>
              </a:lnSpc>
              <a:spcBef>
                <a:spcPts val="0"/>
              </a:spcBef>
              <a:spcAft>
                <a:spcPts val="0"/>
              </a:spcAft>
              <a:buFont typeface="Wingdings" panose="05000000000000000000" pitchFamily="2" charset="2"/>
              <a:buChar char="v"/>
            </a:pPr>
            <a:r>
              <a:rPr lang="en-US" sz="1500" dirty="0">
                <a:effectLst/>
                <a:latin typeface="Calibri" panose="020F0502020204030204" pitchFamily="34" charset="0"/>
                <a:ea typeface="Calibri" panose="020F0502020204030204" pitchFamily="34" charset="0"/>
                <a:cs typeface="Times New Roman" panose="02020603050405020304" pitchFamily="18" charset="0"/>
              </a:rPr>
              <a:t>No requirement that consumer units remain in 4 quarters (quarterly data assumed independent; no longitudinal weights)</a:t>
            </a:r>
            <a:endParaRPr lang="en-US" sz="1500" dirty="0">
              <a:ea typeface="Calibri" panose="020F0502020204030204" pitchFamily="34" charset="0"/>
              <a:cs typeface="Times New Roman" panose="02020603050405020304" pitchFamily="18" charset="0"/>
            </a:endParaRPr>
          </a:p>
          <a:p>
            <a:pPr marL="629221" lvl="1" indent="-285750">
              <a:lnSpc>
                <a:spcPct val="107000"/>
              </a:lnSpc>
              <a:spcBef>
                <a:spcPts val="0"/>
              </a:spcBef>
              <a:spcAft>
                <a:spcPts val="0"/>
              </a:spcAft>
              <a:buFont typeface="Wingdings" panose="05000000000000000000" pitchFamily="2" charset="2"/>
              <a:buChar char="v"/>
            </a:pPr>
            <a:r>
              <a:rPr lang="en-US" sz="1500" dirty="0">
                <a:ea typeface="Calibri" panose="020F0502020204030204" pitchFamily="34" charset="0"/>
                <a:cs typeface="Times New Roman" panose="02020603050405020304" pitchFamily="18" charset="0"/>
              </a:rPr>
              <a:t>Consumer units (CUs) enter the sample on a rolling, not calendar-year, basis (data collection period, for example, </a:t>
            </a:r>
            <a:r>
              <a:rPr lang="en-US" sz="1500" b="1" dirty="0">
                <a:ea typeface="Calibri" panose="020F0502020204030204" pitchFamily="34" charset="0"/>
                <a:cs typeface="Times New Roman" panose="02020603050405020304" pitchFamily="18" charset="0"/>
              </a:rPr>
              <a:t>first interview in June 2020 </a:t>
            </a:r>
            <a:r>
              <a:rPr lang="en-US" sz="1500" dirty="0">
                <a:ea typeface="Calibri" panose="020F0502020204030204" pitchFamily="34" charset="0"/>
                <a:cs typeface="Times New Roman" panose="02020603050405020304" pitchFamily="18" charset="0"/>
              </a:rPr>
              <a:t>reference period of March, April, and May 2020; and </a:t>
            </a:r>
            <a:r>
              <a:rPr lang="en-US" sz="1500" b="1" dirty="0">
                <a:ea typeface="Calibri" panose="020F0502020204030204" pitchFamily="34" charset="0"/>
                <a:cs typeface="Times New Roman" panose="02020603050405020304" pitchFamily="18" charset="0"/>
              </a:rPr>
              <a:t>last interview in February 2021 </a:t>
            </a:r>
            <a:r>
              <a:rPr lang="en-US" sz="1500" dirty="0">
                <a:ea typeface="Calibri" panose="020F0502020204030204" pitchFamily="34" charset="0"/>
                <a:cs typeface="Times New Roman" panose="02020603050405020304" pitchFamily="18" charset="0"/>
              </a:rPr>
              <a:t>with reference period of December 2020 through February 2021) </a:t>
            </a:r>
          </a:p>
          <a:p>
            <a:pPr marL="629221" lvl="1" indent="-285750">
              <a:lnSpc>
                <a:spcPct val="107000"/>
              </a:lnSpc>
              <a:spcBef>
                <a:spcPts val="0"/>
              </a:spcBef>
              <a:spcAft>
                <a:spcPts val="0"/>
              </a:spcAft>
              <a:buFont typeface="Wingdings" panose="05000000000000000000" pitchFamily="2" charset="2"/>
              <a:buChar char="v"/>
            </a:pPr>
            <a:r>
              <a:rPr lang="en-US" sz="1500" dirty="0">
                <a:effectLst/>
                <a:latin typeface="Calibri" panose="020F0502020204030204" pitchFamily="34" charset="0"/>
                <a:ea typeface="Calibri" panose="020F0502020204030204" pitchFamily="34" charset="0"/>
                <a:cs typeface="Times New Roman" panose="02020603050405020304" pitchFamily="18" charset="0"/>
              </a:rPr>
              <a:t>Relevant data for consumption measure: expenditures, rental equivalence of owned home, stock of owned vehicles, presence of health insurance (private-self, employer-provided, Medicaid, Medicare, other government), CU demographic variables</a:t>
            </a:r>
            <a:br>
              <a:rPr lang="en-US" sz="1500" dirty="0">
                <a:effectLst/>
                <a:latin typeface="Calibri" panose="020F0502020204030204" pitchFamily="34" charset="0"/>
                <a:ea typeface="Calibri" panose="020F0502020204030204" pitchFamily="34" charset="0"/>
                <a:cs typeface="Times New Roman" panose="02020603050405020304" pitchFamily="18" charset="0"/>
              </a:rPr>
            </a:b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0070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22423"/>
            <a:ext cx="11201400" cy="804672"/>
          </a:xfrm>
        </p:spPr>
        <p:txBody>
          <a:bodyPr/>
          <a:lstStyle/>
          <a:p>
            <a:r>
              <a:rPr lang="en-US" sz="3200" b="1" dirty="0"/>
              <a:t>Gemini Redesign Plan</a:t>
            </a:r>
          </a:p>
        </p:txBody>
      </p:sp>
      <p:sp>
        <p:nvSpPr>
          <p:cNvPr id="3" name="Content Placeholder 2"/>
          <p:cNvSpPr>
            <a:spLocks noGrp="1"/>
          </p:cNvSpPr>
          <p:nvPr>
            <p:ph idx="1"/>
          </p:nvPr>
        </p:nvSpPr>
        <p:spPr/>
        <p:txBody>
          <a:bodyPr/>
          <a:lstStyle/>
          <a:p>
            <a:pPr marL="0" indent="0">
              <a:buNone/>
            </a:pPr>
            <a:endParaRPr lang="en-US" sz="4000" dirty="0"/>
          </a:p>
          <a:p>
            <a:pPr lvl="1"/>
            <a:endParaRPr lang="en-US" sz="3600" dirty="0"/>
          </a:p>
        </p:txBody>
      </p:sp>
      <p:graphicFrame>
        <p:nvGraphicFramePr>
          <p:cNvPr id="9" name="Diagram 8"/>
          <p:cNvGraphicFramePr/>
          <p:nvPr/>
        </p:nvGraphicFramePr>
        <p:xfrm>
          <a:off x="-240415" y="760562"/>
          <a:ext cx="12174912" cy="56848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p:cNvSpPr txBox="1"/>
          <p:nvPr/>
        </p:nvSpPr>
        <p:spPr>
          <a:xfrm>
            <a:off x="10817524" y="1639019"/>
            <a:ext cx="914400" cy="914400"/>
          </a:xfrm>
          <a:prstGeom prst="rect">
            <a:avLst/>
          </a:prstGeom>
        </p:spPr>
        <p:txBody>
          <a:bodyPr vert="horz" wrap="none" lIns="91440" tIns="45720" rIns="91440" bIns="45720" rtlCol="0" anchor="ctr">
            <a:normAutofit/>
          </a:bodyPr>
          <a:lstStyle/>
          <a:p>
            <a:pPr algn="ctr">
              <a:spcBef>
                <a:spcPct val="0"/>
              </a:spcBef>
            </a:pPr>
            <a:endParaRPr lang="en-US" sz="3600" dirty="0">
              <a:solidFill>
                <a:schemeClr val="bg1"/>
              </a:solidFill>
              <a:latin typeface="Tahoma" pitchFamily="34" charset="0"/>
              <a:ea typeface="+mj-ea"/>
              <a:cs typeface="Tahoma" pitchFamily="34" charset="0"/>
            </a:endParaRPr>
          </a:p>
        </p:txBody>
      </p:sp>
      <p:grpSp>
        <p:nvGrpSpPr>
          <p:cNvPr id="16" name="Group 15"/>
          <p:cNvGrpSpPr/>
          <p:nvPr/>
        </p:nvGrpSpPr>
        <p:grpSpPr>
          <a:xfrm>
            <a:off x="9333187" y="583324"/>
            <a:ext cx="2904057" cy="4790738"/>
            <a:chOff x="7714774" y="1500789"/>
            <a:chExt cx="1886401" cy="4477882"/>
          </a:xfrm>
        </p:grpSpPr>
        <p:sp>
          <p:nvSpPr>
            <p:cNvPr id="17" name="Rectangle 16"/>
            <p:cNvSpPr/>
            <p:nvPr/>
          </p:nvSpPr>
          <p:spPr>
            <a:xfrm>
              <a:off x="7714774" y="1500789"/>
              <a:ext cx="1819138" cy="418401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Rectangle 17"/>
            <p:cNvSpPr/>
            <p:nvPr/>
          </p:nvSpPr>
          <p:spPr>
            <a:xfrm>
              <a:off x="8091790" y="3548403"/>
              <a:ext cx="1509385" cy="243026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80751" tIns="0" rIns="0" bIns="0" numCol="1" spcCol="1270" anchor="t" anchorCtr="0">
              <a:noAutofit/>
            </a:bodyPr>
            <a:lstStyle/>
            <a:p>
              <a:pPr defTabSz="977876">
                <a:lnSpc>
                  <a:spcPct val="90000"/>
                </a:lnSpc>
                <a:spcBef>
                  <a:spcPct val="0"/>
                </a:spcBef>
                <a:spcAft>
                  <a:spcPct val="35000"/>
                </a:spcAft>
              </a:pPr>
              <a:r>
                <a:rPr lang="en-US" sz="1900" dirty="0">
                  <a:solidFill>
                    <a:schemeClr val="tx1"/>
                  </a:solidFill>
                </a:rPr>
                <a:t>2023 onwards: </a:t>
              </a:r>
            </a:p>
            <a:p>
              <a:pPr defTabSz="977876">
                <a:lnSpc>
                  <a:spcPct val="90000"/>
                </a:lnSpc>
                <a:spcBef>
                  <a:spcPct val="0"/>
                </a:spcBef>
                <a:spcAft>
                  <a:spcPct val="35000"/>
                </a:spcAft>
              </a:pPr>
              <a:r>
                <a:rPr lang="en-US" sz="1900" dirty="0">
                  <a:solidFill>
                    <a:schemeClr val="tx1"/>
                  </a:solidFill>
                </a:rPr>
                <a:t>Phased Implementation of Streamlined Questionnaire</a:t>
              </a:r>
            </a:p>
          </p:txBody>
        </p:sp>
      </p:grpSp>
      <p:sp>
        <p:nvSpPr>
          <p:cNvPr id="15" name="Oval 14"/>
          <p:cNvSpPr/>
          <p:nvPr/>
        </p:nvSpPr>
        <p:spPr>
          <a:xfrm>
            <a:off x="9477043" y="1680656"/>
            <a:ext cx="873099" cy="83112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Oval 3"/>
          <p:cNvSpPr/>
          <p:nvPr/>
        </p:nvSpPr>
        <p:spPr>
          <a:xfrm>
            <a:off x="7178040" y="2377440"/>
            <a:ext cx="182880" cy="13434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46520" y="951389"/>
            <a:ext cx="1310640" cy="746760"/>
          </a:xfrm>
          <a:prstGeom prst="rect">
            <a:avLst/>
          </a:prstGeom>
        </p:spPr>
        <p:txBody>
          <a:bodyPr vert="horz" wrap="square" lIns="91440" tIns="45720" rIns="91440" bIns="45720" rtlCol="0" anchor="ctr">
            <a:normAutofit fontScale="70000" lnSpcReduction="20000"/>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3600" b="0" i="0" u="none" strike="noStrike" kern="1200" cap="none" spc="0" normalizeH="0" baseline="0" noProof="0" dirty="0">
                <a:ln>
                  <a:noFill/>
                </a:ln>
                <a:effectLst/>
                <a:uLnTx/>
                <a:uFillTx/>
                <a:latin typeface="Tahoma" pitchFamily="34" charset="0"/>
                <a:ea typeface="+mj-ea"/>
                <a:cs typeface="Tahoma" pitchFamily="34" charset="0"/>
              </a:rPr>
              <a:t>You</a:t>
            </a:r>
            <a:r>
              <a:rPr kumimoji="0" lang="en-US" sz="3600" b="0" i="0" u="none" strike="noStrike" kern="1200" cap="none" spc="0" normalizeH="0" noProof="0" dirty="0">
                <a:ln>
                  <a:noFill/>
                </a:ln>
                <a:effectLst/>
                <a:uLnTx/>
                <a:uFillTx/>
                <a:latin typeface="Tahoma" pitchFamily="34" charset="0"/>
                <a:ea typeface="+mj-ea"/>
                <a:cs typeface="Tahoma" pitchFamily="34" charset="0"/>
              </a:rPr>
              <a:t> are here!</a:t>
            </a:r>
            <a:endParaRPr kumimoji="0" lang="en-US" sz="3600" b="0" i="0" u="none" strike="noStrike" kern="1200" cap="none" spc="0" normalizeH="0" baseline="0" noProof="0" dirty="0">
              <a:ln>
                <a:noFill/>
              </a:ln>
              <a:effectLst/>
              <a:uLnTx/>
              <a:uFillTx/>
              <a:latin typeface="Tahoma" pitchFamily="34" charset="0"/>
              <a:ea typeface="+mj-ea"/>
              <a:cs typeface="Tahoma" pitchFamily="34" charset="0"/>
            </a:endParaRPr>
          </a:p>
        </p:txBody>
      </p:sp>
      <p:cxnSp>
        <p:nvCxnSpPr>
          <p:cNvPr id="10" name="Straight Arrow Connector 9"/>
          <p:cNvCxnSpPr/>
          <p:nvPr/>
        </p:nvCxnSpPr>
        <p:spPr>
          <a:xfrm>
            <a:off x="7132320" y="1627140"/>
            <a:ext cx="91440" cy="638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H="1">
            <a:off x="5145171" y="2629855"/>
            <a:ext cx="1005842" cy="501014"/>
          </a:xfrm>
          <a:prstGeom prst="bentConnector3">
            <a:avLst/>
          </a:prstGeom>
          <a:ln>
            <a:solidFill>
              <a:schemeClr val="bg1"/>
            </a:solidFill>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105A1143-36C1-4DA1-8DB1-D9C1FAFC20EF}"/>
              </a:ext>
            </a:extLst>
          </p:cNvPr>
          <p:cNvSpPr txBox="1"/>
          <p:nvPr/>
        </p:nvSpPr>
        <p:spPr>
          <a:xfrm>
            <a:off x="3614570" y="6281452"/>
            <a:ext cx="6336254" cy="775079"/>
          </a:xfrm>
          <a:prstGeom prst="rect">
            <a:avLst/>
          </a:prstGeom>
        </p:spPr>
        <p:txBody>
          <a:bodyPr vert="horz" wrap="none" lIns="91440" tIns="45720" rIns="91440" bIns="45720" rtlCol="0" anchor="ctr">
            <a:normAutofit/>
          </a:bodyPr>
          <a:lstStyle/>
          <a:p>
            <a:pPr>
              <a:lnSpc>
                <a:spcPts val="3300"/>
              </a:lnSpc>
            </a:pPr>
            <a:r>
              <a:rPr lang="en-US" sz="1200" b="0" dirty="0"/>
              <a:t>Slide from presentation by Laura Erhard, CE Division, Survey Methods Symposium, July 20, 2021</a:t>
            </a:r>
          </a:p>
          <a:p>
            <a:pPr marL="0" marR="0" indent="0" algn="ctr" defTabSz="914400" rtl="0" eaLnBrk="1" fontAlgn="auto" latinLnBrk="0" hangingPunct="1">
              <a:lnSpc>
                <a:spcPct val="100000"/>
              </a:lnSpc>
              <a:spcBef>
                <a:spcPct val="0"/>
              </a:spcBef>
              <a:spcAft>
                <a:spcPts val="0"/>
              </a:spcAft>
              <a:buClrTx/>
              <a:buSzTx/>
              <a:buFontTx/>
              <a:buNone/>
              <a:tabLst/>
            </a:pPr>
            <a:endParaRPr kumimoji="0" lang="en-US" sz="1200" b="1" i="0" u="none" strike="noStrike" kern="1200" cap="none" spc="0" normalizeH="0" baseline="0" noProof="0" dirty="0">
              <a:ln>
                <a:noFill/>
              </a:ln>
              <a:solidFill>
                <a:schemeClr val="bg1"/>
              </a:solidFill>
              <a:effectLst/>
              <a:uLnTx/>
              <a:uFillTx/>
              <a:latin typeface="Tahoma" pitchFamily="34" charset="0"/>
              <a:ea typeface="+mj-ea"/>
              <a:cs typeface="Tahoma" pitchFamily="34" charset="0"/>
            </a:endParaRPr>
          </a:p>
        </p:txBody>
      </p:sp>
    </p:spTree>
    <p:extLst>
      <p:ext uri="{BB962C8B-B14F-4D97-AF65-F5344CB8AC3E}">
        <p14:creationId xmlns:p14="http://schemas.microsoft.com/office/powerpoint/2010/main" val="1735372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19708"/>
            <a:ext cx="8229600" cy="804672"/>
          </a:xfrm>
        </p:spPr>
        <p:txBody>
          <a:bodyPr/>
          <a:lstStyle/>
          <a:p>
            <a:pPr marL="0" marR="0">
              <a:spcBef>
                <a:spcPts val="0"/>
              </a:spcBef>
              <a:spcAft>
                <a:spcPts val="0"/>
              </a:spcAft>
            </a:pPr>
            <a:r>
              <a:rPr lang="en-US" b="1" dirty="0"/>
              <a:t>BLS Production of a Consumption Measure</a:t>
            </a:r>
            <a:br>
              <a:rPr lang="en-US" b="1" dirty="0"/>
            </a:br>
            <a:endParaRPr lang="en-US" b="1" dirty="0"/>
          </a:p>
        </p:txBody>
      </p:sp>
      <p:sp>
        <p:nvSpPr>
          <p:cNvPr id="3" name="Content Placeholder 2"/>
          <p:cNvSpPr>
            <a:spLocks noGrp="1"/>
          </p:cNvSpPr>
          <p:nvPr>
            <p:ph idx="1"/>
          </p:nvPr>
        </p:nvSpPr>
        <p:spPr>
          <a:xfrm>
            <a:off x="473336" y="1374288"/>
            <a:ext cx="11607502" cy="5064003"/>
          </a:xfrm>
        </p:spPr>
        <p:txBody>
          <a:bodyPr/>
          <a:lstStyle/>
          <a:p>
            <a:r>
              <a:rPr lang="en-US" sz="2400" dirty="0"/>
              <a:t>Who?</a:t>
            </a:r>
          </a:p>
          <a:p>
            <a:pPr lvl="1"/>
            <a:r>
              <a:rPr lang="en-US" sz="2000" dirty="0"/>
              <a:t>Researchers and staff in Divisions of Price and Index Number Research (DPINR) and Consumer Expenditure Surveys (DCES) with assistance from OEUS and outside research community</a:t>
            </a:r>
          </a:p>
          <a:p>
            <a:pPr lvl="1"/>
            <a:r>
              <a:rPr lang="en-US" sz="2000" dirty="0"/>
              <a:t>Support from Commissioner Beach </a:t>
            </a:r>
            <a:r>
              <a:rPr lang="en-US" sz="1600" dirty="0"/>
              <a:t>(April 2021)</a:t>
            </a:r>
          </a:p>
          <a:p>
            <a:pPr algn="l"/>
            <a:r>
              <a:rPr lang="en-US" sz="2400" dirty="0"/>
              <a:t>What?</a:t>
            </a:r>
            <a:r>
              <a:rPr lang="en-US" sz="1100" b="0" i="1" u="none" strike="noStrike" baseline="0" dirty="0">
                <a:solidFill>
                  <a:srgbClr val="000000"/>
                </a:solidFill>
                <a:latin typeface="Caecilia-Italic"/>
              </a:rPr>
              <a:t> </a:t>
            </a:r>
          </a:p>
          <a:p>
            <a:pPr lvl="1"/>
            <a:r>
              <a:rPr lang="en-US" sz="1600" b="0" i="1" u="none" strike="noStrike" baseline="0" dirty="0">
                <a:solidFill>
                  <a:srgbClr val="000000"/>
                </a:solidFill>
                <a:latin typeface="+mn-lt"/>
              </a:rPr>
              <a:t>OECD 2013 Framework definition</a:t>
            </a:r>
          </a:p>
          <a:p>
            <a:pPr lvl="1"/>
            <a:r>
              <a:rPr lang="en-US" sz="1600" b="0" i="1" u="none" strike="noStrike" baseline="0" dirty="0">
                <a:solidFill>
                  <a:srgbClr val="000000"/>
                </a:solidFill>
                <a:latin typeface="+mn-lt"/>
              </a:rPr>
              <a:t>Consumption expenditure -</a:t>
            </a:r>
            <a:r>
              <a:rPr lang="en-US" sz="1600" b="0" i="0" u="none" strike="noStrike" baseline="0" dirty="0">
                <a:solidFill>
                  <a:srgbClr val="000000"/>
                </a:solidFill>
                <a:latin typeface="+mn-lt"/>
              </a:rPr>
              <a:t> value of consumption goods and services used or paid for by a household to directly meet its needs</a:t>
            </a:r>
          </a:p>
          <a:p>
            <a:pPr lvl="2"/>
            <a:r>
              <a:rPr lang="en-US" sz="1600" dirty="0">
                <a:solidFill>
                  <a:srgbClr val="000000"/>
                </a:solidFill>
                <a:latin typeface="+mn-lt"/>
              </a:rPr>
              <a:t>purchase of goods and services in the market</a:t>
            </a:r>
            <a:endParaRPr lang="en-US" sz="1600" dirty="0">
              <a:solidFill>
                <a:srgbClr val="00B0F0"/>
              </a:solidFill>
              <a:latin typeface="+mn-lt"/>
            </a:endParaRPr>
          </a:p>
          <a:p>
            <a:pPr lvl="2"/>
            <a:r>
              <a:rPr lang="en-US" sz="1600" dirty="0">
                <a:solidFill>
                  <a:srgbClr val="000000"/>
                </a:solidFill>
                <a:latin typeface="+mn-lt"/>
              </a:rPr>
              <a:t>consumption flows from owner-occupied housing, vehicles</a:t>
            </a:r>
            <a:r>
              <a:rPr lang="en-US" sz="1600" dirty="0">
                <a:solidFill>
                  <a:srgbClr val="00B0F0"/>
                </a:solidFill>
                <a:latin typeface="+mn-lt"/>
              </a:rPr>
              <a:t>, </a:t>
            </a:r>
            <a:r>
              <a:rPr lang="en-US" sz="1600" dirty="0">
                <a:solidFill>
                  <a:srgbClr val="000000"/>
                </a:solidFill>
                <a:latin typeface="+mn-lt"/>
              </a:rPr>
              <a:t>and durables</a:t>
            </a:r>
          </a:p>
          <a:p>
            <a:pPr lvl="2"/>
            <a:r>
              <a:rPr lang="en-US" sz="1600" dirty="0">
                <a:solidFill>
                  <a:srgbClr val="000000"/>
                </a:solidFill>
                <a:latin typeface="+mn-lt"/>
              </a:rPr>
              <a:t>in-kind transfers from employers</a:t>
            </a:r>
          </a:p>
          <a:p>
            <a:pPr lvl="2"/>
            <a:r>
              <a:rPr lang="en-US" sz="1600" dirty="0">
                <a:solidFill>
                  <a:srgbClr val="000000"/>
                </a:solidFill>
                <a:latin typeface="+mn-lt"/>
              </a:rPr>
              <a:t>barter of goods and services </a:t>
            </a:r>
          </a:p>
          <a:p>
            <a:pPr lvl="2"/>
            <a:r>
              <a:rPr lang="en-US" sz="1600" dirty="0">
                <a:solidFill>
                  <a:srgbClr val="000000"/>
                </a:solidFill>
                <a:latin typeface="+mn-lt"/>
              </a:rPr>
              <a:t>household’s own production of goods and services consumed</a:t>
            </a:r>
          </a:p>
          <a:p>
            <a:pPr lvl="2"/>
            <a:r>
              <a:rPr lang="en-US" sz="1600" dirty="0">
                <a:solidFill>
                  <a:srgbClr val="000000"/>
                </a:solidFill>
                <a:latin typeface="+mn-lt"/>
              </a:rPr>
              <a:t>transfers in-kind from other households (e.g., gifts) and from businesses</a:t>
            </a:r>
            <a:endParaRPr lang="en-US" sz="1600" b="0" i="0" u="none" strike="noStrike" baseline="0" dirty="0">
              <a:solidFill>
                <a:srgbClr val="000000"/>
              </a:solidFill>
              <a:latin typeface="+mn-lt"/>
            </a:endParaRPr>
          </a:p>
          <a:p>
            <a:pPr lvl="1"/>
            <a:r>
              <a:rPr lang="en-US" sz="1600" b="1" i="1" u="none" strike="noStrike" baseline="0" dirty="0">
                <a:solidFill>
                  <a:srgbClr val="FF0000"/>
                </a:solidFill>
                <a:latin typeface="+mn-lt"/>
              </a:rPr>
              <a:t>GOAL: Actual final consumption </a:t>
            </a:r>
            <a:r>
              <a:rPr lang="en-US" sz="1600" b="0" i="1" u="none" strike="noStrike" baseline="0" dirty="0">
                <a:solidFill>
                  <a:srgbClr val="000000"/>
                </a:solidFill>
                <a:latin typeface="+mn-lt"/>
              </a:rPr>
              <a:t>- </a:t>
            </a:r>
            <a:r>
              <a:rPr lang="en-US" sz="1600" b="0" i="0" u="none" strike="noStrike" baseline="0" dirty="0">
                <a:solidFill>
                  <a:srgbClr val="000000"/>
                </a:solidFill>
                <a:latin typeface="+mn-lt"/>
              </a:rPr>
              <a:t> sum of </a:t>
            </a:r>
          </a:p>
          <a:p>
            <a:pPr lvl="2"/>
            <a:r>
              <a:rPr lang="en-US" sz="1600" b="0" i="0" u="none" strike="noStrike" baseline="0" dirty="0">
                <a:solidFill>
                  <a:srgbClr val="000000"/>
                </a:solidFill>
                <a:latin typeface="+mn-lt"/>
              </a:rPr>
              <a:t>consumption expenditure  </a:t>
            </a:r>
          </a:p>
          <a:p>
            <a:pPr lvl="2"/>
            <a:r>
              <a:rPr lang="en-US" sz="1600" b="0" i="0" u="none" strike="noStrike" baseline="0" dirty="0">
                <a:solidFill>
                  <a:srgbClr val="000000"/>
                </a:solidFill>
                <a:latin typeface="+mn-lt"/>
              </a:rPr>
              <a:t>value of social transfers in kind provided by government </a:t>
            </a:r>
            <a:r>
              <a:rPr lang="en-US" sz="1600" b="0" u="none" strike="noStrike" baseline="0" dirty="0">
                <a:solidFill>
                  <a:srgbClr val="000000"/>
                </a:solidFill>
                <a:latin typeface="+mn-lt"/>
              </a:rPr>
              <a:t>and non-profit institutions </a:t>
            </a:r>
          </a:p>
          <a:p>
            <a:pPr marL="514350" lvl="1" indent="0">
              <a:buNone/>
            </a:pPr>
            <a:r>
              <a:rPr lang="en-US" sz="1050" dirty="0">
                <a:latin typeface="+mn-lt"/>
              </a:rPr>
              <a:t>Source: OECD (2013), </a:t>
            </a:r>
            <a:r>
              <a:rPr lang="en-US" sz="1050" i="1" dirty="0">
                <a:latin typeface="+mn-lt"/>
              </a:rPr>
              <a:t>OECD Framework for Statistics on the Distribution of Household Income, Consumption and Wealth</a:t>
            </a:r>
            <a:r>
              <a:rPr lang="en-US" sz="1050" dirty="0">
                <a:latin typeface="+mn-lt"/>
              </a:rPr>
              <a:t>, OECD Publishing, Paris, Chapter 5. Household Consumption, p.104.  </a:t>
            </a:r>
            <a:endParaRPr lang="en-US" sz="2400" dirty="0"/>
          </a:p>
          <a:p>
            <a:endParaRPr lang="en-US" sz="2400" dirty="0"/>
          </a:p>
          <a:p>
            <a:pPr marL="914400" lvl="2" indent="0">
              <a:buNone/>
            </a:pPr>
            <a:endParaRPr lang="en-US" dirty="0"/>
          </a:p>
        </p:txBody>
      </p:sp>
    </p:spTree>
    <p:extLst>
      <p:ext uri="{BB962C8B-B14F-4D97-AF65-F5344CB8AC3E}">
        <p14:creationId xmlns:p14="http://schemas.microsoft.com/office/powerpoint/2010/main" val="732702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b="1" dirty="0"/>
              <a:t>Activities at BLS: Consumption Symposium and Beyond</a:t>
            </a:r>
            <a:endParaRPr lang="en-US" dirty="0"/>
          </a:p>
        </p:txBody>
      </p:sp>
      <p:sp>
        <p:nvSpPr>
          <p:cNvPr id="25603" name="Rectangle 3"/>
          <p:cNvSpPr>
            <a:spLocks noGrp="1" noChangeArrowheads="1"/>
          </p:cNvSpPr>
          <p:nvPr>
            <p:ph idx="1"/>
          </p:nvPr>
        </p:nvSpPr>
        <p:spPr>
          <a:xfrm>
            <a:off x="495300" y="1261872"/>
            <a:ext cx="11696700" cy="5150962"/>
          </a:xfrm>
        </p:spPr>
        <p:txBody>
          <a:bodyPr/>
          <a:lstStyle/>
          <a:p>
            <a:r>
              <a:rPr lang="en-US" dirty="0">
                <a:ln w="0">
                  <a:noFill/>
                </a:ln>
                <a:latin typeface="+mn-lt"/>
                <a:cs typeface="Segoe UI" panose="020B0502040204020203" pitchFamily="34" charset="0"/>
              </a:rPr>
              <a:t>Consumption Symposium</a:t>
            </a:r>
          </a:p>
          <a:p>
            <a:pPr lvl="1"/>
            <a:r>
              <a:rPr lang="en-US" sz="2000" dirty="0">
                <a:ln w="0">
                  <a:noFill/>
                </a:ln>
                <a:latin typeface="+mn-lt"/>
                <a:cs typeface="Segoe UI" panose="020B0502040204020203" pitchFamily="34" charset="0"/>
              </a:rPr>
              <a:t>Topics</a:t>
            </a:r>
          </a:p>
          <a:p>
            <a:pPr lvl="2"/>
            <a:r>
              <a:rPr lang="en-US" dirty="0">
                <a:ln w="0">
                  <a:noFill/>
                </a:ln>
                <a:latin typeface="+mn-lt"/>
                <a:cs typeface="Segoe UI" panose="020B0502040204020203" pitchFamily="34" charset="0"/>
              </a:rPr>
              <a:t>Theory, concepts</a:t>
            </a:r>
          </a:p>
          <a:p>
            <a:pPr lvl="2"/>
            <a:r>
              <a:rPr lang="en-US" dirty="0">
                <a:ln w="0">
                  <a:noFill/>
                </a:ln>
                <a:latin typeface="+mn-lt"/>
                <a:cs typeface="Segoe UI" panose="020B0502040204020203" pitchFamily="34" charset="0"/>
              </a:rPr>
              <a:t>Non-traditional views/measures of consumption (e.g., time in consumption, within household sharing/allocation, as part of multidimensional measures)</a:t>
            </a:r>
          </a:p>
          <a:p>
            <a:pPr lvl="2"/>
            <a:r>
              <a:rPr lang="en-US" dirty="0">
                <a:ln w="0">
                  <a:noFill/>
                </a:ln>
                <a:latin typeface="+mn-lt"/>
                <a:cs typeface="Segoe UI" panose="020B0502040204020203" pitchFamily="34" charset="0"/>
              </a:rPr>
              <a:t>In-kind benefits and use of administrative data</a:t>
            </a:r>
          </a:p>
          <a:p>
            <a:pPr lvl="2"/>
            <a:r>
              <a:rPr lang="en-US" dirty="0">
                <a:ln w="0">
                  <a:noFill/>
                </a:ln>
                <a:latin typeface="+mn-lt"/>
                <a:cs typeface="Segoe UI" panose="020B0502040204020203" pitchFamily="34" charset="0"/>
              </a:rPr>
              <a:t>Durables</a:t>
            </a:r>
          </a:p>
          <a:p>
            <a:pPr lvl="2"/>
            <a:r>
              <a:rPr lang="en-US" dirty="0">
                <a:ln w="0">
                  <a:noFill/>
                </a:ln>
                <a:latin typeface="+mn-lt"/>
                <a:cs typeface="Segoe UI" panose="020B0502040204020203" pitchFamily="34" charset="0"/>
              </a:rPr>
              <a:t>Health insurance</a:t>
            </a:r>
          </a:p>
          <a:p>
            <a:pPr lvl="2"/>
            <a:r>
              <a:rPr lang="en-US" dirty="0">
                <a:ln w="0">
                  <a:noFill/>
                </a:ln>
                <a:latin typeface="+mn-lt"/>
                <a:cs typeface="Segoe UI" panose="020B0502040204020203" pitchFamily="34" charset="0"/>
              </a:rPr>
              <a:t>Home production</a:t>
            </a:r>
          </a:p>
          <a:p>
            <a:r>
              <a:rPr lang="en-US" dirty="0">
                <a:ln w="0">
                  <a:noFill/>
                </a:ln>
                <a:latin typeface="+mn-lt"/>
                <a:cs typeface="Segoe UI" panose="020B0502040204020203" pitchFamily="34" charset="0"/>
              </a:rPr>
              <a:t>Next steps</a:t>
            </a:r>
          </a:p>
          <a:p>
            <a:pPr lvl="1"/>
            <a:r>
              <a:rPr lang="en-US" sz="2000" dirty="0">
                <a:ln w="0">
                  <a:noFill/>
                </a:ln>
                <a:latin typeface="+mn-lt"/>
                <a:cs typeface="Segoe UI" panose="020B0502040204020203" pitchFamily="34" charset="0"/>
              </a:rPr>
              <a:t>Internal/external document (past, present, future) </a:t>
            </a:r>
          </a:p>
          <a:p>
            <a:pPr lvl="1"/>
            <a:r>
              <a:rPr lang="en-US" sz="2000" dirty="0">
                <a:ln w="0">
                  <a:noFill/>
                </a:ln>
                <a:latin typeface="+mn-lt"/>
                <a:cs typeface="Segoe UI" panose="020B0502040204020203" pitchFamily="34" charset="0"/>
              </a:rPr>
              <a:t>Building on earlier CE framework  (2000)</a:t>
            </a:r>
          </a:p>
          <a:p>
            <a:pPr lvl="2"/>
            <a:r>
              <a:rPr lang="en-US" dirty="0">
                <a:ln w="0">
                  <a:noFill/>
                </a:ln>
                <a:latin typeface="+mn-lt"/>
                <a:cs typeface="Segoe UI" panose="020B0502040204020203" pitchFamily="34" charset="0"/>
              </a:rPr>
              <a:t>Follow international standards/guidelines</a:t>
            </a:r>
          </a:p>
          <a:p>
            <a:pPr lvl="2"/>
            <a:r>
              <a:rPr lang="en-US" dirty="0">
                <a:ln w="0">
                  <a:noFill/>
                </a:ln>
                <a:latin typeface="+mn-lt"/>
                <a:cs typeface="Segoe UI" panose="020B0502040204020203" pitchFamily="34" charset="0"/>
              </a:rPr>
              <a:t>Moving from CE publication definition of expenditures to consumption measure</a:t>
            </a:r>
            <a:r>
              <a:rPr lang="en-US" i="0" u="none" strike="noStrike" baseline="0" dirty="0">
                <a:solidFill>
                  <a:srgbClr val="002060"/>
                </a:solidFill>
                <a:latin typeface="+mn-lt"/>
              </a:rPr>
              <a:t> of economic well-being</a:t>
            </a:r>
            <a:endParaRPr lang="en-US" dirty="0">
              <a:ln w="0">
                <a:noFill/>
              </a:ln>
              <a:latin typeface="+mn-lt"/>
              <a:cs typeface="Segoe UI" panose="020B0502040204020203" pitchFamily="34" charset="0"/>
            </a:endParaRPr>
          </a:p>
          <a:p>
            <a:pPr lvl="2"/>
            <a:r>
              <a:rPr lang="en-US" dirty="0">
                <a:ln w="0">
                  <a:noFill/>
                </a:ln>
                <a:latin typeface="+mn-lt"/>
                <a:cs typeface="Segoe UI" panose="020B0502040204020203" pitchFamily="34" charset="0"/>
              </a:rPr>
              <a:t>Developing measures for uses (e.g., CE to PCE distributional accounts, poverty measurement)</a:t>
            </a:r>
          </a:p>
        </p:txBody>
      </p:sp>
    </p:spTree>
    <p:extLst>
      <p:ext uri="{BB962C8B-B14F-4D97-AF65-F5344CB8AC3E}">
        <p14:creationId xmlns:p14="http://schemas.microsoft.com/office/powerpoint/2010/main" val="262307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AD5-87FD-472D-AFE7-BC02E26835B5}"/>
              </a:ext>
            </a:extLst>
          </p:cNvPr>
          <p:cNvSpPr>
            <a:spLocks noGrp="1"/>
          </p:cNvSpPr>
          <p:nvPr>
            <p:ph type="title"/>
          </p:nvPr>
        </p:nvSpPr>
        <p:spPr/>
        <p:txBody>
          <a:bodyPr/>
          <a:lstStyle/>
          <a:p>
            <a:r>
              <a:rPr lang="en-US" sz="3600" b="1" dirty="0"/>
              <a:t>Why a Consumption-Based Measure of Resources?</a:t>
            </a:r>
            <a:endParaRPr lang="en-US" b="1" dirty="0"/>
          </a:p>
        </p:txBody>
      </p:sp>
      <p:sp>
        <p:nvSpPr>
          <p:cNvPr id="3" name="Content Placeholder 2">
            <a:extLst>
              <a:ext uri="{FF2B5EF4-FFF2-40B4-BE49-F238E27FC236}">
                <a16:creationId xmlns:a16="http://schemas.microsoft.com/office/drawing/2014/main" id="{54BBA6D6-7F5F-4E85-B401-F260F1A8D44A}"/>
              </a:ext>
            </a:extLst>
          </p:cNvPr>
          <p:cNvSpPr>
            <a:spLocks noGrp="1"/>
          </p:cNvSpPr>
          <p:nvPr>
            <p:ph idx="1"/>
          </p:nvPr>
        </p:nvSpPr>
        <p:spPr>
          <a:xfrm>
            <a:off x="495299" y="1417179"/>
            <a:ext cx="11470277" cy="5252561"/>
          </a:xfrm>
        </p:spPr>
        <p:txBody>
          <a:bodyPr/>
          <a:lstStyle/>
          <a:p>
            <a:pPr>
              <a:buFont typeface="Wingdings" panose="05000000000000000000" pitchFamily="2" charset="2"/>
              <a:buChar char="Ø"/>
            </a:pPr>
            <a:r>
              <a:rPr lang="en-US" dirty="0">
                <a:solidFill>
                  <a:srgbClr val="002060"/>
                </a:solidFill>
                <a:latin typeface="+mn-lt"/>
              </a:rPr>
              <a:t>Focus on not how we could live, </a:t>
            </a:r>
            <a:r>
              <a:rPr lang="en-US" b="1" i="1" dirty="0">
                <a:solidFill>
                  <a:srgbClr val="002060"/>
                </a:solidFill>
                <a:latin typeface="+mn-lt"/>
              </a:rPr>
              <a:t>but how we do live…</a:t>
            </a:r>
            <a:br>
              <a:rPr lang="en-US" sz="1800" dirty="0">
                <a:solidFill>
                  <a:srgbClr val="002060"/>
                </a:solidFill>
              </a:rPr>
            </a:br>
            <a:endParaRPr lang="en-US" sz="1800" b="0" i="0" u="none" strike="noStrike" baseline="0" dirty="0">
              <a:solidFill>
                <a:srgbClr val="002060"/>
              </a:solidFill>
              <a:latin typeface="Calibri" panose="020F0502020204030204" pitchFamily="34" charset="0"/>
            </a:endParaRPr>
          </a:p>
          <a:p>
            <a:r>
              <a:rPr lang="en-US" sz="2000" b="0" i="0" u="none" strike="noStrike" baseline="0" dirty="0">
                <a:solidFill>
                  <a:srgbClr val="002060"/>
                </a:solidFill>
                <a:latin typeface="Calibri" panose="020F0502020204030204" pitchFamily="34" charset="0"/>
              </a:rPr>
              <a:t>Consumption-based measure may more directly capture the resources available to a family if it records the consumption that was actually achieved</a:t>
            </a:r>
          </a:p>
          <a:p>
            <a:r>
              <a:rPr lang="en-US" sz="2000" dirty="0">
                <a:solidFill>
                  <a:srgbClr val="002060"/>
                </a:solidFill>
                <a:latin typeface="+mn-lt"/>
              </a:rPr>
              <a:t>Conceptually, such a measure reflects long-run “resources” and one’s ability to smooth consumption over life cycle</a:t>
            </a:r>
          </a:p>
          <a:p>
            <a:r>
              <a:rPr lang="en-US" sz="2000" dirty="0">
                <a:solidFill>
                  <a:srgbClr val="002060"/>
                </a:solidFill>
                <a:latin typeface="+mn-lt"/>
              </a:rPr>
              <a:t>Depends on</a:t>
            </a:r>
          </a:p>
          <a:p>
            <a:pPr lvl="1"/>
            <a:r>
              <a:rPr lang="en-US" sz="1800" dirty="0">
                <a:solidFill>
                  <a:srgbClr val="002060"/>
                </a:solidFill>
                <a:latin typeface="+mn-lt"/>
              </a:rPr>
              <a:t>Current income; public and private transfers/in-kind benefits; assets (financial and non-financial); access to credit</a:t>
            </a:r>
          </a:p>
          <a:p>
            <a:pPr lvl="1"/>
            <a:r>
              <a:rPr lang="en-US" sz="1800" dirty="0">
                <a:solidFill>
                  <a:srgbClr val="002060"/>
                </a:solidFill>
                <a:latin typeface="+mn-lt"/>
              </a:rPr>
              <a:t>Stage in one’s life-cycle, changes in family composition</a:t>
            </a:r>
          </a:p>
          <a:p>
            <a:pPr lvl="1"/>
            <a:r>
              <a:rPr lang="en-US" sz="1800" dirty="0">
                <a:solidFill>
                  <a:srgbClr val="002060"/>
                </a:solidFill>
                <a:latin typeface="+mn-lt"/>
              </a:rPr>
              <a:t>Expectations/uncertainty about future income, employment, inflation, bequest motives, preferences</a:t>
            </a:r>
          </a:p>
          <a:p>
            <a:pPr lvl="1"/>
            <a:r>
              <a:rPr lang="en-US" sz="1800" dirty="0">
                <a:solidFill>
                  <a:srgbClr val="002060"/>
                </a:solidFill>
                <a:latin typeface="+mn-lt"/>
              </a:rPr>
              <a:t>Time</a:t>
            </a:r>
          </a:p>
          <a:p>
            <a:r>
              <a:rPr lang="en-US" sz="2000" dirty="0">
                <a:solidFill>
                  <a:srgbClr val="002060"/>
                </a:solidFill>
                <a:latin typeface="+mn-lt"/>
              </a:rPr>
              <a:t>Examples of pros and cons</a:t>
            </a:r>
          </a:p>
          <a:p>
            <a:pPr lvl="1"/>
            <a:r>
              <a:rPr lang="en-US" sz="1800" dirty="0">
                <a:solidFill>
                  <a:srgbClr val="002060"/>
                </a:solidFill>
                <a:latin typeface="+mn-lt"/>
              </a:rPr>
              <a:t>Good measure to identify who is poor based on material deprivation</a:t>
            </a:r>
          </a:p>
          <a:p>
            <a:pPr lvl="2">
              <a:buFont typeface="Wingdings" panose="05000000000000000000" pitchFamily="2" charset="2"/>
              <a:buChar char="v"/>
            </a:pPr>
            <a:r>
              <a:rPr lang="en-US" sz="1400" dirty="0">
                <a:solidFill>
                  <a:srgbClr val="002060"/>
                </a:solidFill>
                <a:latin typeface="+mn-lt"/>
              </a:rPr>
              <a:t>Empirical studies suggest that people </a:t>
            </a:r>
            <a:r>
              <a:rPr lang="en-US" sz="1400" i="1" dirty="0">
                <a:solidFill>
                  <a:srgbClr val="002060"/>
                </a:solidFill>
                <a:latin typeface="+mn-lt"/>
              </a:rPr>
              <a:t>may</a:t>
            </a:r>
            <a:r>
              <a:rPr lang="en-US" sz="1400" dirty="0">
                <a:solidFill>
                  <a:srgbClr val="002060"/>
                </a:solidFill>
                <a:latin typeface="+mn-lt"/>
              </a:rPr>
              <a:t> report more accurately expenditures (a component of consumption) than income</a:t>
            </a:r>
          </a:p>
          <a:p>
            <a:pPr lvl="1"/>
            <a:r>
              <a:rPr lang="en-US" sz="1800" dirty="0">
                <a:solidFill>
                  <a:srgbClr val="002060"/>
                </a:solidFill>
                <a:latin typeface="+mn-lt"/>
              </a:rPr>
              <a:t>May not be a good if interested in short-term impacts of temporary fluctuations income</a:t>
            </a:r>
          </a:p>
          <a:p>
            <a:pPr lvl="1"/>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830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AD5-87FD-472D-AFE7-BC02E26835B5}"/>
              </a:ext>
            </a:extLst>
          </p:cNvPr>
          <p:cNvSpPr>
            <a:spLocks noGrp="1"/>
          </p:cNvSpPr>
          <p:nvPr>
            <p:ph type="title"/>
          </p:nvPr>
        </p:nvSpPr>
        <p:spPr>
          <a:xfrm>
            <a:off x="279918" y="315595"/>
            <a:ext cx="11672596" cy="921164"/>
          </a:xfrm>
        </p:spPr>
        <p:txBody>
          <a:bodyPr/>
          <a:lstStyle/>
          <a:p>
            <a:r>
              <a:rPr lang="en-US" sz="3200" b="1" dirty="0"/>
              <a:t>Life Cycle Theory of Consumption</a:t>
            </a:r>
            <a:r>
              <a:rPr lang="en-US" sz="1100" b="0" i="0" dirty="0">
                <a:solidFill>
                  <a:srgbClr val="4F4F4F"/>
                </a:solidFill>
                <a:effectLst/>
                <a:latin typeface="DM Sans"/>
              </a:rPr>
              <a:t> </a:t>
            </a:r>
            <a:br>
              <a:rPr lang="en-US" sz="1100" b="0" i="0" dirty="0">
                <a:solidFill>
                  <a:srgbClr val="4F4F4F"/>
                </a:solidFill>
                <a:effectLst/>
                <a:latin typeface="DM Sans"/>
              </a:rPr>
            </a:br>
            <a:r>
              <a:rPr lang="en-US" sz="2200" b="0" i="0" dirty="0">
                <a:solidFill>
                  <a:srgbClr val="002060"/>
                </a:solidFill>
                <a:effectLst/>
                <a:latin typeface="+mn-lt"/>
              </a:rPr>
              <a:t>suggests that individuals plan their consumption and savings behavior over the course of their lives</a:t>
            </a:r>
            <a:endParaRPr lang="en-US" sz="2200" b="1" dirty="0">
              <a:solidFill>
                <a:srgbClr val="002060"/>
              </a:solidFill>
              <a:latin typeface="+mn-lt"/>
            </a:endParaRPr>
          </a:p>
        </p:txBody>
      </p:sp>
      <p:pic>
        <p:nvPicPr>
          <p:cNvPr id="1026" name="Picture 2" descr="picture">
            <a:extLst>
              <a:ext uri="{FF2B5EF4-FFF2-40B4-BE49-F238E27FC236}">
                <a16:creationId xmlns:a16="http://schemas.microsoft.com/office/drawing/2014/main" id="{D74EA0A2-6C9C-415B-B5BE-49006193049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8381" y="1531308"/>
            <a:ext cx="10011747" cy="48640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C5884AF-8C54-4D57-A232-7F1CCA0C3D94}"/>
              </a:ext>
            </a:extLst>
          </p:cNvPr>
          <p:cNvSpPr txBox="1"/>
          <p:nvPr/>
        </p:nvSpPr>
        <p:spPr>
          <a:xfrm>
            <a:off x="3275668" y="6578915"/>
            <a:ext cx="10226351" cy="276999"/>
          </a:xfrm>
          <a:prstGeom prst="rect">
            <a:avLst/>
          </a:prstGeom>
          <a:noFill/>
        </p:spPr>
        <p:txBody>
          <a:bodyPr wrap="square">
            <a:spAutoFit/>
          </a:bodyPr>
          <a:lstStyle/>
          <a:p>
            <a:r>
              <a:rPr lang="en-US" sz="1200" dirty="0"/>
              <a:t>Image address: https://www.oecd-ilibrary.org/sites/9789264281288-12-en/images/images/graphics/g9-1.png</a:t>
            </a:r>
          </a:p>
        </p:txBody>
      </p:sp>
      <p:sp>
        <p:nvSpPr>
          <p:cNvPr id="5" name="TextBox 4">
            <a:extLst>
              <a:ext uri="{FF2B5EF4-FFF2-40B4-BE49-F238E27FC236}">
                <a16:creationId xmlns:a16="http://schemas.microsoft.com/office/drawing/2014/main" id="{BB48B7B7-63DE-4FCB-871C-626B2D65270F}"/>
              </a:ext>
            </a:extLst>
          </p:cNvPr>
          <p:cNvSpPr txBox="1"/>
          <p:nvPr/>
        </p:nvSpPr>
        <p:spPr>
          <a:xfrm>
            <a:off x="3953688" y="5162998"/>
            <a:ext cx="3209731" cy="541175"/>
          </a:xfrm>
          <a:prstGeom prst="rect">
            <a:avLst/>
          </a:prstGeom>
        </p:spPr>
        <p:txBody>
          <a:bodyPr vert="horz" wrap="none" lIns="91440" tIns="45720" rIns="91440" bIns="45720" rtlCol="0" anchor="ctr">
            <a:norm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2000" b="0" i="0" u="none" strike="noStrike" kern="1200" cap="none" spc="0" normalizeH="0" baseline="0" noProof="0" dirty="0">
                <a:ln>
                  <a:noFill/>
                </a:ln>
                <a:solidFill>
                  <a:srgbClr val="00B0F0"/>
                </a:solidFill>
                <a:effectLst/>
                <a:uLnTx/>
                <a:uFillTx/>
                <a:latin typeface="Tahoma" pitchFamily="34" charset="0"/>
                <a:ea typeface="+mj-ea"/>
                <a:cs typeface="Tahoma" pitchFamily="34" charset="0"/>
              </a:rPr>
              <a:t>Working years</a:t>
            </a:r>
          </a:p>
        </p:txBody>
      </p:sp>
      <p:sp>
        <p:nvSpPr>
          <p:cNvPr id="8" name="TextBox 7">
            <a:extLst>
              <a:ext uri="{FF2B5EF4-FFF2-40B4-BE49-F238E27FC236}">
                <a16:creationId xmlns:a16="http://schemas.microsoft.com/office/drawing/2014/main" id="{F8819FC0-DE51-44F3-B4C5-2D34C7A9DC2A}"/>
              </a:ext>
            </a:extLst>
          </p:cNvPr>
          <p:cNvSpPr txBox="1"/>
          <p:nvPr/>
        </p:nvSpPr>
        <p:spPr>
          <a:xfrm>
            <a:off x="8241260" y="5160651"/>
            <a:ext cx="1349827" cy="541175"/>
          </a:xfrm>
          <a:prstGeom prst="rect">
            <a:avLst/>
          </a:prstGeom>
        </p:spPr>
        <p:txBody>
          <a:bodyPr vert="horz" wrap="none" lIns="91440" tIns="45720" rIns="91440" bIns="45720" rtlCol="0" anchor="ctr">
            <a:normAutofit fontScale="85000" lnSpcReduction="20000"/>
          </a:bodyPr>
          <a:lstStyle/>
          <a:p>
            <a:pPr marL="0" marR="0" indent="0" defTabSz="914400" rtl="0" eaLnBrk="1" fontAlgn="auto" latinLnBrk="0" hangingPunct="1">
              <a:lnSpc>
                <a:spcPct val="100000"/>
              </a:lnSpc>
              <a:spcBef>
                <a:spcPct val="0"/>
              </a:spcBef>
              <a:spcAft>
                <a:spcPts val="0"/>
              </a:spcAft>
              <a:buClrTx/>
              <a:buSzTx/>
              <a:buFontTx/>
              <a:buNone/>
              <a:tabLst/>
            </a:pPr>
            <a:r>
              <a:rPr kumimoji="0" lang="en-US" sz="2000" b="0" i="0" u="none" strike="noStrike" kern="1200" cap="none" spc="0" normalizeH="0" baseline="0" noProof="0" dirty="0">
                <a:ln>
                  <a:noFill/>
                </a:ln>
                <a:solidFill>
                  <a:srgbClr val="00B0F0"/>
                </a:solidFill>
                <a:effectLst/>
                <a:uLnTx/>
                <a:uFillTx/>
                <a:latin typeface="Tahoma" pitchFamily="34" charset="0"/>
                <a:ea typeface="+mj-ea"/>
                <a:cs typeface="Tahoma" pitchFamily="34" charset="0"/>
              </a:rPr>
              <a:t>Retirement</a:t>
            </a:r>
          </a:p>
          <a:p>
            <a:pPr marL="0" marR="0" indent="0" defTabSz="914400" rtl="0" eaLnBrk="1" fontAlgn="auto" latinLnBrk="0" hangingPunct="1">
              <a:lnSpc>
                <a:spcPct val="100000"/>
              </a:lnSpc>
              <a:spcBef>
                <a:spcPct val="0"/>
              </a:spcBef>
              <a:spcAft>
                <a:spcPts val="0"/>
              </a:spcAft>
              <a:buClrTx/>
              <a:buSzTx/>
              <a:buFontTx/>
              <a:buNone/>
              <a:tabLst/>
            </a:pPr>
            <a:r>
              <a:rPr kumimoji="0" lang="en-US" sz="2000" b="0" i="0" u="none" strike="noStrike" kern="1200" cap="none" spc="0" normalizeH="0" baseline="0" noProof="0" dirty="0">
                <a:ln>
                  <a:noFill/>
                </a:ln>
                <a:solidFill>
                  <a:srgbClr val="00B0F0"/>
                </a:solidFill>
                <a:effectLst/>
                <a:uLnTx/>
                <a:uFillTx/>
                <a:latin typeface="Tahoma" pitchFamily="34" charset="0"/>
                <a:ea typeface="+mj-ea"/>
                <a:cs typeface="Tahoma" pitchFamily="34" charset="0"/>
              </a:rPr>
              <a:t> years</a:t>
            </a:r>
          </a:p>
        </p:txBody>
      </p:sp>
      <p:sp>
        <p:nvSpPr>
          <p:cNvPr id="9" name="TextBox 8">
            <a:extLst>
              <a:ext uri="{FF2B5EF4-FFF2-40B4-BE49-F238E27FC236}">
                <a16:creationId xmlns:a16="http://schemas.microsoft.com/office/drawing/2014/main" id="{E542595A-DFB2-44EE-BCE4-91673A6B5595}"/>
              </a:ext>
            </a:extLst>
          </p:cNvPr>
          <p:cNvSpPr txBox="1"/>
          <p:nvPr/>
        </p:nvSpPr>
        <p:spPr>
          <a:xfrm>
            <a:off x="2527509" y="5332690"/>
            <a:ext cx="951724" cy="541175"/>
          </a:xfrm>
          <a:prstGeom prst="rect">
            <a:avLst/>
          </a:prstGeom>
        </p:spPr>
        <p:txBody>
          <a:bodyPr vert="horz" wrap="none" lIns="91440" tIns="45720" rIns="91440" bIns="45720" rtlCol="0" anchor="ctr">
            <a:normAutofit fontScale="85000" lnSpcReduction="20000"/>
          </a:bodyPr>
          <a:lstStyle/>
          <a:p>
            <a:pPr marL="0" marR="0" indent="0" defTabSz="914400" rtl="0" eaLnBrk="1" fontAlgn="auto" latinLnBrk="0" hangingPunct="1">
              <a:lnSpc>
                <a:spcPct val="100000"/>
              </a:lnSpc>
              <a:spcBef>
                <a:spcPct val="0"/>
              </a:spcBef>
              <a:spcAft>
                <a:spcPts val="0"/>
              </a:spcAft>
              <a:buClrTx/>
              <a:buSzTx/>
              <a:buFontTx/>
              <a:buNone/>
              <a:tabLst/>
            </a:pPr>
            <a:r>
              <a:rPr lang="en-US" sz="2000" dirty="0">
                <a:solidFill>
                  <a:srgbClr val="00B0F0"/>
                </a:solidFill>
                <a:latin typeface="Tahoma" pitchFamily="34" charset="0"/>
                <a:ea typeface="+mj-ea"/>
                <a:cs typeface="Tahoma" pitchFamily="34" charset="0"/>
              </a:rPr>
              <a:t>Youth</a:t>
            </a:r>
            <a:r>
              <a:rPr kumimoji="0" lang="en-US" sz="2000" b="0" i="0" u="none" strike="noStrike" kern="1200" cap="none" spc="0" normalizeH="0" baseline="0" noProof="0" dirty="0">
                <a:ln>
                  <a:noFill/>
                </a:ln>
                <a:solidFill>
                  <a:srgbClr val="00B0F0"/>
                </a:solidFill>
                <a:effectLst/>
                <a:uLnTx/>
                <a:uFillTx/>
                <a:latin typeface="Tahoma" pitchFamily="34" charset="0"/>
                <a:ea typeface="+mj-ea"/>
                <a:cs typeface="Tahoma" pitchFamily="34" charset="0"/>
              </a:rPr>
              <a:t> </a:t>
            </a:r>
          </a:p>
          <a:p>
            <a:pPr marL="0" marR="0" indent="0" defTabSz="914400" rtl="0" eaLnBrk="1" fontAlgn="auto" latinLnBrk="0" hangingPunct="1">
              <a:lnSpc>
                <a:spcPct val="100000"/>
              </a:lnSpc>
              <a:spcBef>
                <a:spcPct val="0"/>
              </a:spcBef>
              <a:spcAft>
                <a:spcPts val="0"/>
              </a:spcAft>
              <a:buClrTx/>
              <a:buSzTx/>
              <a:buFontTx/>
              <a:buNone/>
              <a:tabLst/>
            </a:pPr>
            <a:r>
              <a:rPr kumimoji="0" lang="en-US" sz="2000" b="0" i="0" u="none" strike="noStrike" kern="1200" cap="none" spc="0" normalizeH="0" baseline="0" noProof="0" dirty="0">
                <a:ln>
                  <a:noFill/>
                </a:ln>
                <a:solidFill>
                  <a:srgbClr val="00B0F0"/>
                </a:solidFill>
                <a:effectLst/>
                <a:uLnTx/>
                <a:uFillTx/>
                <a:latin typeface="Tahoma" pitchFamily="34" charset="0"/>
                <a:ea typeface="+mj-ea"/>
                <a:cs typeface="Tahoma" pitchFamily="34" charset="0"/>
              </a:rPr>
              <a:t>years</a:t>
            </a:r>
          </a:p>
        </p:txBody>
      </p:sp>
      <p:sp>
        <p:nvSpPr>
          <p:cNvPr id="10" name="TextBox 9">
            <a:extLst>
              <a:ext uri="{FF2B5EF4-FFF2-40B4-BE49-F238E27FC236}">
                <a16:creationId xmlns:a16="http://schemas.microsoft.com/office/drawing/2014/main" id="{746D9468-EB7C-4B1D-A8CF-649A664475C9}"/>
              </a:ext>
            </a:extLst>
          </p:cNvPr>
          <p:cNvSpPr txBox="1"/>
          <p:nvPr/>
        </p:nvSpPr>
        <p:spPr>
          <a:xfrm>
            <a:off x="844036" y="4890063"/>
            <a:ext cx="1446246" cy="541175"/>
          </a:xfrm>
          <a:prstGeom prst="rect">
            <a:avLst/>
          </a:prstGeom>
        </p:spPr>
        <p:txBody>
          <a:bodyPr vert="horz" wrap="none" lIns="91440" tIns="45720" rIns="91440" bIns="45720" rtlCol="0" anchor="ctr">
            <a:normAutofit/>
          </a:bodyPr>
          <a:lstStyle/>
          <a:p>
            <a:pPr marL="0" marR="0" indent="0" defTabSz="914400" rtl="0" eaLnBrk="1" fontAlgn="auto" latinLnBrk="0" hangingPunct="1">
              <a:lnSpc>
                <a:spcPct val="100000"/>
              </a:lnSpc>
              <a:spcBef>
                <a:spcPct val="0"/>
              </a:spcBef>
              <a:spcAft>
                <a:spcPts val="0"/>
              </a:spcAft>
              <a:buClrTx/>
              <a:buSzTx/>
              <a:buFontTx/>
              <a:buNone/>
              <a:tabLst/>
            </a:pPr>
            <a:r>
              <a:rPr lang="en-US" sz="1400" dirty="0">
                <a:solidFill>
                  <a:srgbClr val="FF3300"/>
                </a:solidFill>
                <a:latin typeface="Tahoma" pitchFamily="34" charset="0"/>
                <a:ea typeface="+mj-ea"/>
                <a:cs typeface="Tahoma" pitchFamily="34" charset="0"/>
              </a:rPr>
              <a:t>Loans</a:t>
            </a:r>
          </a:p>
          <a:p>
            <a:pPr marL="0" marR="0" indent="0" defTabSz="914400" rtl="0" eaLnBrk="1" fontAlgn="auto" latinLnBrk="0" hangingPunct="1">
              <a:lnSpc>
                <a:spcPct val="100000"/>
              </a:lnSpc>
              <a:spcBef>
                <a:spcPct val="0"/>
              </a:spcBef>
              <a:spcAft>
                <a:spcPts val="0"/>
              </a:spcAft>
              <a:buClrTx/>
              <a:buSzTx/>
              <a:buFontTx/>
              <a:buNone/>
              <a:tabLst/>
            </a:pPr>
            <a:r>
              <a:rPr kumimoji="0" lang="en-US" sz="1400" b="0" i="0" u="none" strike="noStrike" kern="1200" cap="none" spc="0" normalizeH="0" baseline="0" noProof="0" dirty="0">
                <a:ln>
                  <a:noFill/>
                </a:ln>
                <a:solidFill>
                  <a:srgbClr val="FF3300"/>
                </a:solidFill>
                <a:effectLst/>
                <a:uLnTx/>
                <a:uFillTx/>
                <a:latin typeface="Tahoma" pitchFamily="34" charset="0"/>
                <a:ea typeface="+mj-ea"/>
                <a:cs typeface="Tahoma" pitchFamily="34" charset="0"/>
              </a:rPr>
              <a:t>Transfers from family</a:t>
            </a:r>
          </a:p>
        </p:txBody>
      </p:sp>
      <p:sp>
        <p:nvSpPr>
          <p:cNvPr id="11" name="TextBox 10">
            <a:extLst>
              <a:ext uri="{FF2B5EF4-FFF2-40B4-BE49-F238E27FC236}">
                <a16:creationId xmlns:a16="http://schemas.microsoft.com/office/drawing/2014/main" id="{235272FC-28D4-4C83-996F-4AB67F3BC591}"/>
              </a:ext>
            </a:extLst>
          </p:cNvPr>
          <p:cNvSpPr txBox="1"/>
          <p:nvPr/>
        </p:nvSpPr>
        <p:spPr>
          <a:xfrm>
            <a:off x="9826377" y="4187693"/>
            <a:ext cx="1713724" cy="653118"/>
          </a:xfrm>
          <a:prstGeom prst="rect">
            <a:avLst/>
          </a:prstGeom>
        </p:spPr>
        <p:txBody>
          <a:bodyPr vert="horz" wrap="none" lIns="91440" tIns="45720" rIns="91440" bIns="45720" rtlCol="0" anchor="ctr">
            <a:normAutofit/>
          </a:bodyPr>
          <a:lstStyle/>
          <a:p>
            <a:pPr marL="0" marR="0" indent="0" defTabSz="914400" rtl="0" eaLnBrk="1" fontAlgn="auto" latinLnBrk="0" hangingPunct="1">
              <a:lnSpc>
                <a:spcPct val="100000"/>
              </a:lnSpc>
              <a:spcBef>
                <a:spcPct val="0"/>
              </a:spcBef>
              <a:spcAft>
                <a:spcPts val="0"/>
              </a:spcAft>
              <a:buClrTx/>
              <a:buSzTx/>
              <a:buFontTx/>
              <a:buNone/>
              <a:tabLst/>
            </a:pPr>
            <a:r>
              <a:rPr lang="en-US" sz="1400" dirty="0">
                <a:solidFill>
                  <a:srgbClr val="FF3300"/>
                </a:solidFill>
                <a:latin typeface="Tahoma" pitchFamily="34" charset="0"/>
                <a:ea typeface="+mj-ea"/>
                <a:cs typeface="Tahoma" pitchFamily="34" charset="0"/>
              </a:rPr>
              <a:t>from assets</a:t>
            </a:r>
          </a:p>
          <a:p>
            <a:pPr marL="0" marR="0" indent="0" defTabSz="914400" rtl="0" eaLnBrk="1" fontAlgn="auto" latinLnBrk="0" hangingPunct="1">
              <a:lnSpc>
                <a:spcPct val="100000"/>
              </a:lnSpc>
              <a:spcBef>
                <a:spcPct val="0"/>
              </a:spcBef>
              <a:spcAft>
                <a:spcPts val="0"/>
              </a:spcAft>
              <a:buClrTx/>
              <a:buSzTx/>
              <a:buFontTx/>
              <a:buNone/>
              <a:tabLst/>
            </a:pPr>
            <a:r>
              <a:rPr lang="en-US" sz="1400" dirty="0">
                <a:solidFill>
                  <a:srgbClr val="FF3300"/>
                </a:solidFill>
                <a:latin typeface="Tahoma" pitchFamily="34" charset="0"/>
                <a:ea typeface="+mj-ea"/>
                <a:cs typeface="Tahoma" pitchFamily="34" charset="0"/>
              </a:rPr>
              <a:t>i</a:t>
            </a:r>
            <a:r>
              <a:rPr kumimoji="0" lang="en-US" sz="1400" b="0" i="0" u="none" strike="noStrike" kern="1200" cap="none" spc="0" normalizeH="0" baseline="0" noProof="0" dirty="0" err="1">
                <a:ln>
                  <a:noFill/>
                </a:ln>
                <a:solidFill>
                  <a:srgbClr val="FF3300"/>
                </a:solidFill>
                <a:effectLst/>
                <a:uLnTx/>
                <a:uFillTx/>
                <a:latin typeface="Tahoma" pitchFamily="34" charset="0"/>
                <a:ea typeface="+mj-ea"/>
                <a:cs typeface="Tahoma" pitchFamily="34" charset="0"/>
              </a:rPr>
              <a:t>ncluding</a:t>
            </a:r>
            <a:r>
              <a:rPr kumimoji="0" lang="en-US" sz="1400" b="0" i="0" u="none" strike="noStrike" kern="1200" cap="none" spc="0" normalizeH="0" baseline="0" noProof="0" dirty="0">
                <a:ln>
                  <a:noFill/>
                </a:ln>
                <a:solidFill>
                  <a:srgbClr val="FF3300"/>
                </a:solidFill>
                <a:effectLst/>
                <a:uLnTx/>
                <a:uFillTx/>
                <a:latin typeface="Tahoma" pitchFamily="34" charset="0"/>
                <a:ea typeface="+mj-ea"/>
                <a:cs typeface="Tahoma" pitchFamily="34" charset="0"/>
              </a:rPr>
              <a:t> pensions</a:t>
            </a:r>
          </a:p>
        </p:txBody>
      </p:sp>
    </p:spTree>
    <p:extLst>
      <p:ext uri="{BB962C8B-B14F-4D97-AF65-F5344CB8AC3E}">
        <p14:creationId xmlns:p14="http://schemas.microsoft.com/office/powerpoint/2010/main" val="649222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21615764-1A88-4FF2-A672-DFF7FBA26D4E}"/>
              </a:ext>
            </a:extLst>
          </p:cNvPr>
          <p:cNvSpPr/>
          <p:nvPr/>
        </p:nvSpPr>
        <p:spPr>
          <a:xfrm>
            <a:off x="355600" y="1564798"/>
            <a:ext cx="11341100" cy="13224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noFill/>
            </a:endParaRPr>
          </a:p>
        </p:txBody>
      </p:sp>
      <p:sp>
        <p:nvSpPr>
          <p:cNvPr id="2" name="Title 1">
            <a:extLst>
              <a:ext uri="{FF2B5EF4-FFF2-40B4-BE49-F238E27FC236}">
                <a16:creationId xmlns:a16="http://schemas.microsoft.com/office/drawing/2014/main" id="{DFDDAAD5-87FD-472D-AFE7-BC02E26835B5}"/>
              </a:ext>
            </a:extLst>
          </p:cNvPr>
          <p:cNvSpPr>
            <a:spLocks noGrp="1"/>
          </p:cNvSpPr>
          <p:nvPr>
            <p:ph type="title"/>
          </p:nvPr>
        </p:nvSpPr>
        <p:spPr/>
        <p:txBody>
          <a:bodyPr/>
          <a:lstStyle/>
          <a:p>
            <a:r>
              <a:rPr lang="en-US" sz="3200" b="1" dirty="0"/>
              <a:t>Consumption—What to Include? How to Define?</a:t>
            </a:r>
          </a:p>
        </p:txBody>
      </p:sp>
      <p:sp>
        <p:nvSpPr>
          <p:cNvPr id="3" name="Content Placeholder 2">
            <a:extLst>
              <a:ext uri="{FF2B5EF4-FFF2-40B4-BE49-F238E27FC236}">
                <a16:creationId xmlns:a16="http://schemas.microsoft.com/office/drawing/2014/main" id="{54BBA6D6-7F5F-4E85-B401-F260F1A8D44A}"/>
              </a:ext>
            </a:extLst>
          </p:cNvPr>
          <p:cNvSpPr>
            <a:spLocks noGrp="1"/>
          </p:cNvSpPr>
          <p:nvPr>
            <p:ph idx="1"/>
          </p:nvPr>
        </p:nvSpPr>
        <p:spPr>
          <a:xfrm>
            <a:off x="495300" y="1564798"/>
            <a:ext cx="5173980" cy="3992563"/>
          </a:xfrm>
        </p:spPr>
        <p:txBody>
          <a:bodyPr/>
          <a:lstStyle/>
          <a:p>
            <a:pPr algn="l"/>
            <a:r>
              <a:rPr lang="en-US" b="0" i="0" u="none" strike="noStrike" baseline="0" dirty="0">
                <a:solidFill>
                  <a:schemeClr val="tx1"/>
                </a:solidFill>
                <a:latin typeface="Calibri" panose="020F0502020204030204" pitchFamily="34" charset="0"/>
              </a:rPr>
              <a:t>Expenditures</a:t>
            </a:r>
            <a:br>
              <a:rPr lang="en-US" b="0" i="0" u="none" strike="noStrike" baseline="0" dirty="0">
                <a:latin typeface="Calibri" panose="020F0502020204030204" pitchFamily="34" charset="0"/>
              </a:rPr>
            </a:br>
            <a:br>
              <a:rPr lang="en-US" b="0" i="0" u="none" strike="noStrike" baseline="0" dirty="0">
                <a:latin typeface="Calibri" panose="020F0502020204030204" pitchFamily="34" charset="0"/>
              </a:rPr>
            </a:br>
            <a:br>
              <a:rPr lang="en-US" b="0" i="0" u="none" strike="noStrike" baseline="0" dirty="0">
                <a:latin typeface="Calibri" panose="020F0502020204030204" pitchFamily="34" charset="0"/>
              </a:rPr>
            </a:br>
            <a:endParaRPr lang="en-US" b="0" i="0" u="none" strike="noStrike" baseline="0" dirty="0">
              <a:latin typeface="Calibri" panose="020F0502020204030204" pitchFamily="34" charset="0"/>
            </a:endParaRPr>
          </a:p>
          <a:p>
            <a:pPr algn="l"/>
            <a:r>
              <a:rPr lang="en-US" dirty="0"/>
              <a:t>In-kind benefits</a:t>
            </a:r>
            <a:br>
              <a:rPr lang="en-US" dirty="0"/>
            </a:br>
            <a:br>
              <a:rPr lang="en-US" dirty="0"/>
            </a:br>
            <a:br>
              <a:rPr lang="en-US" dirty="0"/>
            </a:br>
            <a:endParaRPr lang="en-US" dirty="0"/>
          </a:p>
          <a:p>
            <a:pPr algn="l"/>
            <a:r>
              <a:rPr lang="en-US" b="0" i="0" u="none" strike="noStrike" baseline="0" dirty="0">
                <a:latin typeface="Calibri" panose="020F0502020204030204" pitchFamily="34" charset="0"/>
              </a:rPr>
              <a:t>Flow of services</a:t>
            </a:r>
          </a:p>
        </p:txBody>
      </p:sp>
      <p:pic>
        <p:nvPicPr>
          <p:cNvPr id="8" name="Picture 4" descr="WIC Feature image">
            <a:extLst>
              <a:ext uri="{FF2B5EF4-FFF2-40B4-BE49-F238E27FC236}">
                <a16:creationId xmlns:a16="http://schemas.microsoft.com/office/drawing/2014/main" id="{6E40A7E8-61F1-421B-9FD4-F53587B8B0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7834" y="3329646"/>
            <a:ext cx="1428506" cy="10083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E315F6D-C0E3-40CD-88EF-A93D9FAFDB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59873" y="3367735"/>
            <a:ext cx="2097404" cy="9321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ontent Placeholder 13">
            <a:extLst>
              <a:ext uri="{FF2B5EF4-FFF2-40B4-BE49-F238E27FC236}">
                <a16:creationId xmlns:a16="http://schemas.microsoft.com/office/drawing/2014/main" id="{62599EA1-9800-442B-ADC3-52B6931098A4}"/>
              </a:ext>
            </a:extLst>
          </p:cNvPr>
          <p:cNvGraphicFramePr>
            <a:graphicFrameLocks noChangeAspect="1"/>
          </p:cNvGraphicFramePr>
          <p:nvPr>
            <p:extLst>
              <p:ext uri="{D42A27DB-BD31-4B8C-83A1-F6EECF244321}">
                <p14:modId xmlns:p14="http://schemas.microsoft.com/office/powerpoint/2010/main" val="4229676122"/>
              </p:ext>
            </p:extLst>
          </p:nvPr>
        </p:nvGraphicFramePr>
        <p:xfrm>
          <a:off x="4754411" y="3306304"/>
          <a:ext cx="924859" cy="1196877"/>
        </p:xfrm>
        <a:graphic>
          <a:graphicData uri="http://schemas.openxmlformats.org/presentationml/2006/ole">
            <mc:AlternateContent xmlns:mc="http://schemas.openxmlformats.org/markup-compatibility/2006">
              <mc:Choice xmlns:v="urn:schemas-microsoft-com:vml" Requires="v">
                <p:oleObj name="Acrobat Document" r:id="rId5" imgW="4663069" imgH="6034757" progId="Acrobat.Document.DC">
                  <p:embed/>
                </p:oleObj>
              </mc:Choice>
              <mc:Fallback>
                <p:oleObj name="Acrobat Document" r:id="rId5" imgW="4663069" imgH="6034757" progId="Acrobat.Document.DC">
                  <p:embed/>
                  <p:pic>
                    <p:nvPicPr>
                      <p:cNvPr id="14" name="Content Placeholder 13">
                        <a:extLst>
                          <a:ext uri="{FF2B5EF4-FFF2-40B4-BE49-F238E27FC236}">
                            <a16:creationId xmlns:a16="http://schemas.microsoft.com/office/drawing/2014/main" id="{5D883165-654E-4D63-B7EE-7D1BA058B8BC}"/>
                          </a:ext>
                        </a:extLst>
                      </p:cNvPr>
                      <p:cNvPicPr/>
                      <p:nvPr/>
                    </p:nvPicPr>
                    <p:blipFill>
                      <a:blip r:embed="rId6"/>
                      <a:stretch>
                        <a:fillRect/>
                      </a:stretch>
                    </p:blipFill>
                    <p:spPr>
                      <a:xfrm>
                        <a:off x="4754411" y="3306304"/>
                        <a:ext cx="924859" cy="1196877"/>
                      </a:xfrm>
                      <a:prstGeom prst="rect">
                        <a:avLst/>
                      </a:prstGeom>
                    </p:spPr>
                  </p:pic>
                </p:oleObj>
              </mc:Fallback>
            </mc:AlternateContent>
          </a:graphicData>
        </a:graphic>
      </p:graphicFrame>
      <p:pic>
        <p:nvPicPr>
          <p:cNvPr id="11" name="Picture 6" descr="Low Income Home Energy Assistance Program (LIHEAP)">
            <a:extLst>
              <a:ext uri="{FF2B5EF4-FFF2-40B4-BE49-F238E27FC236}">
                <a16:creationId xmlns:a16="http://schemas.microsoft.com/office/drawing/2014/main" id="{C0BC96D7-70AE-4C70-A108-3A6895B13E7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37880" y="3164680"/>
            <a:ext cx="1586901" cy="1322417"/>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14">
            <a:extLst>
              <a:ext uri="{FF2B5EF4-FFF2-40B4-BE49-F238E27FC236}">
                <a16:creationId xmlns:a16="http://schemas.microsoft.com/office/drawing/2014/main" id="{373B0F48-2A8B-43C2-968C-ADC0426A4B24}"/>
              </a:ext>
            </a:extLst>
          </p:cNvPr>
          <p:cNvSpPr/>
          <p:nvPr/>
        </p:nvSpPr>
        <p:spPr>
          <a:xfrm>
            <a:off x="355600" y="3148596"/>
            <a:ext cx="11341100" cy="13224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noFill/>
            </a:endParaRPr>
          </a:p>
        </p:txBody>
      </p:sp>
      <p:sp>
        <p:nvSpPr>
          <p:cNvPr id="16" name="Rectangle: Rounded Corners 15">
            <a:extLst>
              <a:ext uri="{FF2B5EF4-FFF2-40B4-BE49-F238E27FC236}">
                <a16:creationId xmlns:a16="http://schemas.microsoft.com/office/drawing/2014/main" id="{C68C1C06-367E-4B7B-A0CF-CF1762682244}"/>
              </a:ext>
            </a:extLst>
          </p:cNvPr>
          <p:cNvSpPr/>
          <p:nvPr/>
        </p:nvSpPr>
        <p:spPr>
          <a:xfrm>
            <a:off x="355600" y="4685240"/>
            <a:ext cx="6552975" cy="13224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noFill/>
            </a:endParaRPr>
          </a:p>
        </p:txBody>
      </p:sp>
      <p:sp>
        <p:nvSpPr>
          <p:cNvPr id="17" name="Rectangle 16">
            <a:extLst>
              <a:ext uri="{FF2B5EF4-FFF2-40B4-BE49-F238E27FC236}">
                <a16:creationId xmlns:a16="http://schemas.microsoft.com/office/drawing/2014/main" id="{F2CFFD4D-67F2-477B-B49E-3CA164A42F40}"/>
              </a:ext>
            </a:extLst>
          </p:cNvPr>
          <p:cNvSpPr/>
          <p:nvPr/>
        </p:nvSpPr>
        <p:spPr>
          <a:xfrm>
            <a:off x="7015333" y="4543420"/>
            <a:ext cx="5022304" cy="2092409"/>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7C32C9-68BA-491B-9931-1BE153D6761D}"/>
              </a:ext>
            </a:extLst>
          </p:cNvPr>
          <p:cNvSpPr txBox="1"/>
          <p:nvPr/>
        </p:nvSpPr>
        <p:spPr>
          <a:xfrm>
            <a:off x="7011411" y="4543420"/>
            <a:ext cx="4523698" cy="1932550"/>
          </a:xfrm>
          <a:prstGeom prst="rect">
            <a:avLst/>
          </a:prstGeom>
        </p:spPr>
        <p:txBody>
          <a:bodyPr vert="horz" wrap="none" lIns="91440" tIns="45720" rIns="91440" bIns="45720" rtlCol="0" anchor="ctr">
            <a:normAutofit lnSpcReduction="10000"/>
          </a:bodyPr>
          <a:lstStyle/>
          <a:p>
            <a:pPr marL="285750" indent="-285750" algn="l">
              <a:buClr>
                <a:srgbClr val="FF0000"/>
              </a:buClr>
              <a:buFont typeface="Wingdings" panose="05000000000000000000" pitchFamily="2" charset="2"/>
              <a:buChar char="v"/>
            </a:pPr>
            <a:r>
              <a:rPr lang="en-US" b="0" i="0" u="none" strike="noStrike" baseline="0" dirty="0">
                <a:solidFill>
                  <a:srgbClr val="002060"/>
                </a:solidFill>
              </a:rPr>
              <a:t>Exclude expenditures</a:t>
            </a:r>
          </a:p>
          <a:p>
            <a:pPr marL="742950" lvl="1" indent="-285750">
              <a:buClr>
                <a:srgbClr val="FF0000"/>
              </a:buClr>
              <a:buFont typeface="Wingdings" panose="05000000000000000000" pitchFamily="2" charset="2"/>
              <a:buChar char="§"/>
            </a:pPr>
            <a:r>
              <a:rPr lang="en-US" b="0" i="0" u="none" strike="noStrike" baseline="0" dirty="0">
                <a:solidFill>
                  <a:srgbClr val="002060"/>
                </a:solidFill>
              </a:rPr>
              <a:t>Allocations to pensions and life insurance</a:t>
            </a:r>
            <a:br>
              <a:rPr lang="en-US" b="0" i="0" u="none" strike="noStrike" baseline="0" dirty="0">
                <a:solidFill>
                  <a:srgbClr val="002060"/>
                </a:solidFill>
              </a:rPr>
            </a:br>
            <a:r>
              <a:rPr lang="en-US" b="0" i="0" u="none" strike="noStrike" baseline="0" dirty="0">
                <a:solidFill>
                  <a:srgbClr val="002060"/>
                </a:solidFill>
              </a:rPr>
              <a:t> are assumed to enh</a:t>
            </a:r>
            <a:r>
              <a:rPr lang="en-US" dirty="0">
                <a:solidFill>
                  <a:srgbClr val="002060"/>
                </a:solidFill>
              </a:rPr>
              <a:t>ance future consumption</a:t>
            </a:r>
          </a:p>
          <a:p>
            <a:pPr marL="742950" lvl="1" indent="-285750">
              <a:buClr>
                <a:srgbClr val="FF0000"/>
              </a:buClr>
              <a:buFont typeface="Wingdings" panose="05000000000000000000" pitchFamily="2" charset="2"/>
              <a:buChar char="§"/>
            </a:pPr>
            <a:r>
              <a:rPr lang="en-US" dirty="0">
                <a:solidFill>
                  <a:srgbClr val="002060"/>
                </a:solidFill>
              </a:rPr>
              <a:t>Owned shelter and vehicle purchases</a:t>
            </a:r>
          </a:p>
          <a:p>
            <a:pPr marL="285750" indent="-285750" algn="l">
              <a:buClr>
                <a:srgbClr val="FF0000"/>
              </a:buClr>
              <a:buFont typeface="Wingdings" panose="05000000000000000000" pitchFamily="2" charset="2"/>
              <a:buChar char="v"/>
            </a:pPr>
            <a:r>
              <a:rPr lang="en-US" dirty="0">
                <a:solidFill>
                  <a:srgbClr val="002060"/>
                </a:solidFill>
              </a:rPr>
              <a:t>To include or exclude?</a:t>
            </a:r>
          </a:p>
          <a:p>
            <a:pPr marL="742950" lvl="1" indent="-285750">
              <a:buClr>
                <a:srgbClr val="FF0000"/>
              </a:buClr>
              <a:buFont typeface="Wingdings" panose="05000000000000000000" pitchFamily="2" charset="2"/>
              <a:buChar char="§"/>
            </a:pPr>
            <a:r>
              <a:rPr lang="en-US" sz="1600" b="0" i="0" u="none" strike="noStrike" baseline="0" dirty="0">
                <a:solidFill>
                  <a:srgbClr val="002060"/>
                </a:solidFill>
                <a:latin typeface="Calibri" panose="020F0502020204030204" pitchFamily="34" charset="0"/>
              </a:rPr>
              <a:t>Health expenses </a:t>
            </a:r>
          </a:p>
          <a:p>
            <a:pPr marL="742950" lvl="1" indent="-285750">
              <a:buClr>
                <a:srgbClr val="FF0000"/>
              </a:buClr>
              <a:buFont typeface="Wingdings" panose="05000000000000000000" pitchFamily="2" charset="2"/>
              <a:buChar char="§"/>
            </a:pPr>
            <a:r>
              <a:rPr lang="en-US" sz="1600" b="0" i="0" u="none" strike="noStrike" baseline="0" dirty="0">
                <a:solidFill>
                  <a:srgbClr val="002060"/>
                </a:solidFill>
                <a:latin typeface="Calibri" panose="020F0502020204030204" pitchFamily="34" charset="0"/>
              </a:rPr>
              <a:t>Education expenditures</a:t>
            </a:r>
            <a:endParaRPr kumimoji="0" lang="en-US" sz="1600" b="0" i="0" u="none" strike="noStrike" kern="1200" cap="none" spc="0" normalizeH="0" baseline="0" noProof="0" dirty="0">
              <a:ln>
                <a:noFill/>
              </a:ln>
              <a:solidFill>
                <a:srgbClr val="002060"/>
              </a:solidFill>
              <a:effectLst/>
              <a:uLnTx/>
              <a:uFillTx/>
              <a:latin typeface="Tahoma" pitchFamily="34" charset="0"/>
              <a:ea typeface="+mj-ea"/>
              <a:cs typeface="Tahoma" pitchFamily="34" charset="0"/>
            </a:endParaRPr>
          </a:p>
        </p:txBody>
      </p:sp>
      <p:pic>
        <p:nvPicPr>
          <p:cNvPr id="4" name="Picture 2" descr="http://www.lifebridgeblogs.org/wp-content/uploads/2012/10/food-pyramid.jpg">
            <a:extLst>
              <a:ext uri="{FF2B5EF4-FFF2-40B4-BE49-F238E27FC236}">
                <a16:creationId xmlns:a16="http://schemas.microsoft.com/office/drawing/2014/main" id="{00D03EF9-8E87-4151-BBE5-933BEBCB529D}"/>
              </a:ext>
            </a:extLst>
          </p:cNvPr>
          <p:cNvPicPr>
            <a:picLocks noChangeAspect="1" noChangeArrowheads="1"/>
          </p:cNvPicPr>
          <p:nvPr/>
        </p:nvPicPr>
        <p:blipFill>
          <a:blip r:embed="rId8" cstate="print"/>
          <a:srcRect/>
          <a:stretch>
            <a:fillRect/>
          </a:stretch>
        </p:blipFill>
        <p:spPr bwMode="auto">
          <a:xfrm>
            <a:off x="2464485" y="1748269"/>
            <a:ext cx="1471101" cy="1105053"/>
          </a:xfrm>
          <a:prstGeom prst="rect">
            <a:avLst/>
          </a:prstGeom>
          <a:noFill/>
        </p:spPr>
      </p:pic>
      <p:pic>
        <p:nvPicPr>
          <p:cNvPr id="5" name="Picture 4">
            <a:extLst>
              <a:ext uri="{FF2B5EF4-FFF2-40B4-BE49-F238E27FC236}">
                <a16:creationId xmlns:a16="http://schemas.microsoft.com/office/drawing/2014/main" id="{C5C9CD46-C91A-40A5-B663-B9DA18E72697}"/>
              </a:ext>
            </a:extLst>
          </p:cNvPr>
          <p:cNvPicPr>
            <a:picLocks noChangeAspect="1"/>
          </p:cNvPicPr>
          <p:nvPr/>
        </p:nvPicPr>
        <p:blipFill>
          <a:blip r:embed="rId9"/>
          <a:stretch>
            <a:fillRect/>
          </a:stretch>
        </p:blipFill>
        <p:spPr>
          <a:xfrm>
            <a:off x="4144083" y="1754119"/>
            <a:ext cx="1638432" cy="944181"/>
          </a:xfrm>
          <a:prstGeom prst="rect">
            <a:avLst/>
          </a:prstGeom>
        </p:spPr>
      </p:pic>
      <p:pic>
        <p:nvPicPr>
          <p:cNvPr id="13" name="Picture 12">
            <a:extLst>
              <a:ext uri="{FF2B5EF4-FFF2-40B4-BE49-F238E27FC236}">
                <a16:creationId xmlns:a16="http://schemas.microsoft.com/office/drawing/2014/main" id="{C4B6B184-DF2E-4A94-B157-7C9232972C24}"/>
              </a:ext>
            </a:extLst>
          </p:cNvPr>
          <p:cNvPicPr>
            <a:picLocks noChangeAspect="1"/>
          </p:cNvPicPr>
          <p:nvPr/>
        </p:nvPicPr>
        <p:blipFill>
          <a:blip r:embed="rId10"/>
          <a:stretch>
            <a:fillRect/>
          </a:stretch>
        </p:blipFill>
        <p:spPr>
          <a:xfrm>
            <a:off x="4899046" y="4788299"/>
            <a:ext cx="1828460" cy="1116298"/>
          </a:xfrm>
          <a:prstGeom prst="rect">
            <a:avLst/>
          </a:prstGeom>
        </p:spPr>
      </p:pic>
      <p:pic>
        <p:nvPicPr>
          <p:cNvPr id="20" name="Picture 19" descr="Person doing deadlift">
            <a:extLst>
              <a:ext uri="{FF2B5EF4-FFF2-40B4-BE49-F238E27FC236}">
                <a16:creationId xmlns:a16="http://schemas.microsoft.com/office/drawing/2014/main" id="{5D76405C-4FB3-406F-95A9-D6B7D098759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874014" y="3255973"/>
            <a:ext cx="1622254" cy="1082031"/>
          </a:xfrm>
          <a:prstGeom prst="rect">
            <a:avLst/>
          </a:prstGeom>
        </p:spPr>
      </p:pic>
      <p:pic>
        <p:nvPicPr>
          <p:cNvPr id="22" name="Picture 21" descr="Man in a train">
            <a:extLst>
              <a:ext uri="{FF2B5EF4-FFF2-40B4-BE49-F238E27FC236}">
                <a16:creationId xmlns:a16="http://schemas.microsoft.com/office/drawing/2014/main" id="{BE6E4EE7-A78C-4760-8419-2CC25BAF2FB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526485" y="1648263"/>
            <a:ext cx="1759339" cy="1172892"/>
          </a:xfrm>
          <a:prstGeom prst="rect">
            <a:avLst/>
          </a:prstGeom>
        </p:spPr>
      </p:pic>
      <p:pic>
        <p:nvPicPr>
          <p:cNvPr id="24" name="Picture 23" descr="One glowing fluorescent bulb amonst unlit incandescent bulbs">
            <a:extLst>
              <a:ext uri="{FF2B5EF4-FFF2-40B4-BE49-F238E27FC236}">
                <a16:creationId xmlns:a16="http://schemas.microsoft.com/office/drawing/2014/main" id="{BAE647E8-6FA4-4AA7-A8F5-A4DDA076FBAD}"/>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22505" y="1668650"/>
            <a:ext cx="1541921" cy="1156441"/>
          </a:xfrm>
          <a:prstGeom prst="rect">
            <a:avLst/>
          </a:prstGeom>
        </p:spPr>
      </p:pic>
      <p:pic>
        <p:nvPicPr>
          <p:cNvPr id="26" name="Picture 25" descr="Man checking his phone">
            <a:extLst>
              <a:ext uri="{FF2B5EF4-FFF2-40B4-BE49-F238E27FC236}">
                <a16:creationId xmlns:a16="http://schemas.microsoft.com/office/drawing/2014/main" id="{24EC871F-634B-4AE7-A4AC-32E898D38EA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615078" y="1648264"/>
            <a:ext cx="1759338" cy="1172891"/>
          </a:xfrm>
          <a:prstGeom prst="rect">
            <a:avLst/>
          </a:prstGeom>
        </p:spPr>
      </p:pic>
      <p:pic>
        <p:nvPicPr>
          <p:cNvPr id="27" name="Picture 6" descr="Blue Bmw Sedan Near Green Lawn Grass">
            <a:extLst>
              <a:ext uri="{FF2B5EF4-FFF2-40B4-BE49-F238E27FC236}">
                <a16:creationId xmlns:a16="http://schemas.microsoft.com/office/drawing/2014/main" id="{EE302DCA-18ED-4FDA-AA10-5114F43C9402}"/>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17834" y="4877176"/>
            <a:ext cx="1828460" cy="1027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993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AD5-87FD-472D-AFE7-BC02E26835B5}"/>
              </a:ext>
            </a:extLst>
          </p:cNvPr>
          <p:cNvSpPr>
            <a:spLocks noGrp="1"/>
          </p:cNvSpPr>
          <p:nvPr>
            <p:ph type="title"/>
          </p:nvPr>
        </p:nvSpPr>
        <p:spPr/>
        <p:txBody>
          <a:bodyPr/>
          <a:lstStyle/>
          <a:p>
            <a:r>
              <a:rPr lang="en-US" sz="3200" b="1" dirty="0"/>
              <a:t>Consumption: Service Flows from Non-financial Assets</a:t>
            </a:r>
          </a:p>
        </p:txBody>
      </p:sp>
      <p:sp>
        <p:nvSpPr>
          <p:cNvPr id="3" name="Content Placeholder 2">
            <a:extLst>
              <a:ext uri="{FF2B5EF4-FFF2-40B4-BE49-F238E27FC236}">
                <a16:creationId xmlns:a16="http://schemas.microsoft.com/office/drawing/2014/main" id="{54BBA6D6-7F5F-4E85-B401-F260F1A8D44A}"/>
              </a:ext>
            </a:extLst>
          </p:cNvPr>
          <p:cNvSpPr>
            <a:spLocks noGrp="1"/>
          </p:cNvSpPr>
          <p:nvPr>
            <p:ph idx="1"/>
          </p:nvPr>
        </p:nvSpPr>
        <p:spPr>
          <a:xfrm>
            <a:off x="495300" y="1455940"/>
            <a:ext cx="11201400" cy="4944859"/>
          </a:xfrm>
        </p:spPr>
        <p:txBody>
          <a:bodyPr/>
          <a:lstStyle/>
          <a:p>
            <a:pPr algn="l"/>
            <a:r>
              <a:rPr lang="en-US" sz="2000" b="0" i="0" u="none" strike="noStrike" baseline="0" dirty="0">
                <a:latin typeface="+mn-lt"/>
              </a:rPr>
              <a:t>Why account for service flows? </a:t>
            </a:r>
          </a:p>
          <a:p>
            <a:pPr lvl="1"/>
            <a:r>
              <a:rPr lang="en-US" sz="1800" b="0" i="0" u="none" strike="noStrike" baseline="0" dirty="0">
                <a:latin typeface="+mn-lt"/>
              </a:rPr>
              <a:t>Because we do not “consume” the house or car, instead we “consume” the flows of services (market or consumption value) from these</a:t>
            </a:r>
            <a:br>
              <a:rPr lang="en-US" sz="1800" b="0" i="0" u="none" strike="noStrike" baseline="0" dirty="0">
                <a:latin typeface="+mn-lt"/>
              </a:rPr>
            </a:br>
            <a:endParaRPr lang="en-US" sz="1800" b="0" i="0" u="none" strike="noStrike" baseline="0" dirty="0">
              <a:latin typeface="+mn-lt"/>
            </a:endParaRPr>
          </a:p>
          <a:p>
            <a:pPr algn="l"/>
            <a:r>
              <a:rPr lang="en-US" sz="2000" dirty="0">
                <a:latin typeface="+mn-lt"/>
              </a:rPr>
              <a:t>Primarily t</a:t>
            </a:r>
            <a:r>
              <a:rPr lang="en-US" sz="2000" b="0" i="0" u="none" strike="noStrike" baseline="0" dirty="0">
                <a:latin typeface="+mn-lt"/>
              </a:rPr>
              <a:t>wo main valuation approaches used internationally</a:t>
            </a:r>
          </a:p>
          <a:p>
            <a:pPr lvl="1"/>
            <a:r>
              <a:rPr lang="en-US" sz="1800" dirty="0">
                <a:latin typeface="+mn-lt"/>
              </a:rPr>
              <a:t>U</a:t>
            </a:r>
            <a:r>
              <a:rPr lang="en-US" sz="1800" b="0" i="0" u="none" strike="noStrike" baseline="0" dirty="0">
                <a:latin typeface="+mn-lt"/>
              </a:rPr>
              <a:t>ser costs </a:t>
            </a:r>
          </a:p>
          <a:p>
            <a:pPr lvl="1"/>
            <a:r>
              <a:rPr lang="en-US" sz="1800" dirty="0">
                <a:latin typeface="+mn-lt"/>
              </a:rPr>
              <a:t>R</a:t>
            </a:r>
            <a:r>
              <a:rPr lang="en-US" sz="1800" b="0" i="0" u="none" strike="noStrike" baseline="0" dirty="0">
                <a:latin typeface="+mn-lt"/>
              </a:rPr>
              <a:t>ental equivalence </a:t>
            </a:r>
          </a:p>
          <a:p>
            <a:r>
              <a:rPr lang="en-US" sz="2000" b="0" i="0" u="none" strike="noStrike" baseline="0" dirty="0">
                <a:latin typeface="+mn-lt"/>
              </a:rPr>
              <a:t>Both to measure change over time in the value for the flow of services consumed by owner-occupants or vehicle owners </a:t>
            </a:r>
          </a:p>
          <a:p>
            <a:pPr marL="0" marR="0">
              <a:spcBef>
                <a:spcPts val="0"/>
              </a:spcBef>
              <a:spcAft>
                <a:spcPts val="0"/>
              </a:spcAft>
            </a:pPr>
            <a:r>
              <a:rPr lang="en-US" sz="2000" b="0" i="0" u="none" strike="noStrike" baseline="0" dirty="0">
                <a:latin typeface="+mn-lt"/>
              </a:rPr>
              <a:t>In theory, both approaches should produce equivalent values, but rarely do </a:t>
            </a:r>
            <a:r>
              <a:rPr lang="en-US" sz="2000" dirty="0">
                <a:latin typeface="+mn-lt"/>
              </a:rPr>
              <a:t>empirically</a:t>
            </a:r>
            <a:endParaRPr lang="en-US" sz="2000" b="0" i="0" u="none" strike="noStrike" baseline="0" dirty="0">
              <a:latin typeface="+mn-lt"/>
            </a:endParaRPr>
          </a:p>
          <a:p>
            <a:r>
              <a:rPr lang="en-US" sz="2000" dirty="0">
                <a:solidFill>
                  <a:srgbClr val="002060"/>
                </a:solidFill>
                <a:effectLst/>
                <a:latin typeface="Calibri" panose="020F0502020204030204" pitchFamily="34" charset="0"/>
                <a:ea typeface="Times New Roman" panose="02020603050405020304" pitchFamily="18" charset="0"/>
              </a:rPr>
              <a:t>Literature </a:t>
            </a:r>
          </a:p>
          <a:p>
            <a:pPr lvl="1"/>
            <a:r>
              <a:rPr lang="en-US" sz="1800" dirty="0">
                <a:solidFill>
                  <a:srgbClr val="002060"/>
                </a:solidFill>
                <a:ea typeface="Times New Roman" panose="02020603050405020304" pitchFamily="18" charset="0"/>
              </a:rPr>
              <a:t>F</a:t>
            </a:r>
            <a:r>
              <a:rPr lang="en-US" sz="1800" dirty="0">
                <a:solidFill>
                  <a:srgbClr val="002060"/>
                </a:solidFill>
                <a:effectLst/>
                <a:latin typeface="Calibri" panose="020F0502020204030204" pitchFamily="34" charset="0"/>
                <a:ea typeface="Times New Roman" panose="02020603050405020304" pitchFamily="18" charset="0"/>
              </a:rPr>
              <a:t>ocuses on owner-occupied housing </a:t>
            </a:r>
          </a:p>
          <a:p>
            <a:pPr lvl="1"/>
            <a:r>
              <a:rPr lang="en-US" sz="1800" dirty="0">
                <a:solidFill>
                  <a:srgbClr val="002060"/>
                </a:solidFill>
                <a:ea typeface="Times New Roman" panose="02020603050405020304" pitchFamily="18" charset="0"/>
              </a:rPr>
              <a:t>Im</a:t>
            </a:r>
            <a:r>
              <a:rPr lang="en-US" sz="1800" dirty="0">
                <a:solidFill>
                  <a:srgbClr val="002060"/>
                </a:solidFill>
                <a:effectLst/>
                <a:latin typeface="Calibri" panose="020F0502020204030204" pitchFamily="34" charset="0"/>
                <a:ea typeface="Times New Roman" panose="02020603050405020304" pitchFamily="18" charset="0"/>
              </a:rPr>
              <a:t>plication that the same or similar methods can be used for durables or non-financial assets like vehicles (see ILO 2003, paragraph 292)</a:t>
            </a:r>
            <a:endParaRPr lang="en-US" sz="1800" dirty="0">
              <a:solidFill>
                <a:srgbClr val="002060"/>
              </a:solidFill>
              <a:latin typeface="+mn-lt"/>
            </a:endParaRPr>
          </a:p>
        </p:txBody>
      </p:sp>
    </p:spTree>
    <p:extLst>
      <p:ext uri="{BB962C8B-B14F-4D97-AF65-F5344CB8AC3E}">
        <p14:creationId xmlns:p14="http://schemas.microsoft.com/office/powerpoint/2010/main" val="248933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AD5-87FD-472D-AFE7-BC02E26835B5}"/>
              </a:ext>
            </a:extLst>
          </p:cNvPr>
          <p:cNvSpPr>
            <a:spLocks noGrp="1"/>
          </p:cNvSpPr>
          <p:nvPr>
            <p:ph type="title"/>
          </p:nvPr>
        </p:nvSpPr>
        <p:spPr/>
        <p:txBody>
          <a:bodyPr/>
          <a:lstStyle/>
          <a:p>
            <a:r>
              <a:rPr lang="en-US" sz="3200" b="1" dirty="0"/>
              <a:t>Consumption: Service Flows Defined in Terms of User Costs</a:t>
            </a:r>
          </a:p>
        </p:txBody>
      </p:sp>
      <p:sp>
        <p:nvSpPr>
          <p:cNvPr id="3" name="Content Placeholder 2">
            <a:extLst>
              <a:ext uri="{FF2B5EF4-FFF2-40B4-BE49-F238E27FC236}">
                <a16:creationId xmlns:a16="http://schemas.microsoft.com/office/drawing/2014/main" id="{54BBA6D6-7F5F-4E85-B401-F260F1A8D44A}"/>
              </a:ext>
            </a:extLst>
          </p:cNvPr>
          <p:cNvSpPr>
            <a:spLocks noGrp="1"/>
          </p:cNvSpPr>
          <p:nvPr>
            <p:ph idx="1"/>
          </p:nvPr>
        </p:nvSpPr>
        <p:spPr>
          <a:xfrm>
            <a:off x="495300" y="1371601"/>
            <a:ext cx="11201400" cy="5029200"/>
          </a:xfrm>
        </p:spPr>
        <p:txBody>
          <a:bodyPr/>
          <a:lstStyle/>
          <a:p>
            <a:r>
              <a:rPr lang="en-US" b="1" i="1" u="none" strike="noStrike" baseline="0" dirty="0">
                <a:latin typeface="+mn-lt"/>
              </a:rPr>
              <a:t>Costs of producing (using) the service</a:t>
            </a:r>
            <a:r>
              <a:rPr lang="en-US" b="0" i="0" u="none" strike="noStrike" baseline="0" dirty="0">
                <a:latin typeface="+mn-lt"/>
              </a:rPr>
              <a:t>: “…</a:t>
            </a:r>
            <a:r>
              <a:rPr lang="en-US" b="1" i="0" u="none" strike="noStrike" baseline="0" dirty="0">
                <a:latin typeface="+mn-lt"/>
              </a:rPr>
              <a:t>user cost approach </a:t>
            </a:r>
            <a:r>
              <a:rPr lang="en-US" b="0" i="0" u="none" strike="noStrike" baseline="0" dirty="0">
                <a:latin typeface="+mn-lt"/>
              </a:rPr>
              <a:t>attempts to measure the </a:t>
            </a:r>
            <a:r>
              <a:rPr lang="en-US" b="0" i="1" u="none" strike="noStrike" baseline="0" dirty="0">
                <a:latin typeface="+mn-lt"/>
              </a:rPr>
              <a:t>changes in the cost </a:t>
            </a:r>
            <a:r>
              <a:rPr lang="en-US" b="0" i="0" u="none" strike="noStrike" baseline="0" dirty="0">
                <a:latin typeface="+mn-lt"/>
              </a:rPr>
              <a:t>to owner-occupiers of using the dwelling; user costs account for both recurring costs and the opportunity cost of having money tied up in the dwelling rather than being used for some other purpose” (ILO 2004, p. 179).</a:t>
            </a:r>
            <a:br>
              <a:rPr lang="en-US" b="0" i="0" u="none" strike="noStrike" baseline="0" dirty="0">
                <a:latin typeface="+mn-lt"/>
              </a:rPr>
            </a:br>
            <a:endParaRPr lang="en-US" b="0" i="0" u="none" strike="noStrike" baseline="0" dirty="0">
              <a:latin typeface="+mn-lt"/>
            </a:endParaRPr>
          </a:p>
          <a:p>
            <a:r>
              <a:rPr lang="en-US" dirty="0">
                <a:solidFill>
                  <a:srgbClr val="002060"/>
                </a:solidFill>
                <a:effectLst/>
                <a:latin typeface="Calibri" panose="020F0502020204030204" pitchFamily="34" charset="0"/>
                <a:ea typeface="Times New Roman" panose="02020603050405020304" pitchFamily="18" charset="0"/>
              </a:rPr>
              <a:t>Components of user costs</a:t>
            </a:r>
          </a:p>
          <a:p>
            <a:pPr lvl="1"/>
            <a:r>
              <a:rPr lang="en-US" sz="2000" dirty="0">
                <a:solidFill>
                  <a:srgbClr val="002060"/>
                </a:solidFill>
                <a:effectLst/>
                <a:latin typeface="+mn-lt"/>
                <a:ea typeface="Times New Roman" panose="02020603050405020304" pitchFamily="18" charset="0"/>
              </a:rPr>
              <a:t>Recurring costs like mortgage interest payments, property taxes, property insurance, and routine maintenance and repairs (including those for major appliances included in the shelter unit when covered by the rental contract) </a:t>
            </a:r>
          </a:p>
          <a:p>
            <a:pPr lvl="1"/>
            <a:r>
              <a:rPr lang="en-US" sz="2000" dirty="0">
                <a:solidFill>
                  <a:srgbClr val="002060"/>
                </a:solidFill>
                <a:effectLst/>
                <a:latin typeface="+mn-lt"/>
                <a:ea typeface="Times New Roman" panose="02020603050405020304" pitchFamily="18" charset="0"/>
              </a:rPr>
              <a:t>Opportunity costs of investing in this shelter property as opposed to another asset or for another purpose</a:t>
            </a:r>
          </a:p>
          <a:p>
            <a:pPr lvl="1"/>
            <a:r>
              <a:rPr lang="en-US" sz="2000" dirty="0">
                <a:solidFill>
                  <a:srgbClr val="002060"/>
                </a:solidFill>
                <a:latin typeface="+mn-lt"/>
                <a:ea typeface="Times New Roman" panose="02020603050405020304" pitchFamily="18" charset="0"/>
              </a:rPr>
              <a:t>Depreciation rate</a:t>
            </a:r>
          </a:p>
          <a:p>
            <a:pPr lvl="1"/>
            <a:r>
              <a:rPr lang="en-US" sz="2000" dirty="0">
                <a:solidFill>
                  <a:srgbClr val="002060"/>
                </a:solidFill>
                <a:latin typeface="+mn-lt"/>
                <a:ea typeface="Times New Roman" panose="02020603050405020304" pitchFamily="18" charset="0"/>
              </a:rPr>
              <a:t>E</a:t>
            </a:r>
            <a:r>
              <a:rPr lang="en-US" sz="2000" dirty="0">
                <a:solidFill>
                  <a:srgbClr val="002060"/>
                </a:solidFill>
                <a:effectLst/>
                <a:latin typeface="+mn-lt"/>
                <a:ea typeface="Times New Roman" panose="02020603050405020304" pitchFamily="18" charset="0"/>
              </a:rPr>
              <a:t>xpected appreciation rate </a:t>
            </a:r>
          </a:p>
          <a:p>
            <a:pPr lvl="1"/>
            <a:r>
              <a:rPr lang="en-US" sz="2000" dirty="0">
                <a:solidFill>
                  <a:srgbClr val="002060"/>
                </a:solidFill>
                <a:latin typeface="+mn-lt"/>
                <a:ea typeface="Times New Roman" panose="02020603050405020304" pitchFamily="18" charset="0"/>
              </a:rPr>
              <a:t>Income tax rate (advantages of owning: </a:t>
            </a:r>
            <a:r>
              <a:rPr lang="en-US" sz="2000" dirty="0">
                <a:solidFill>
                  <a:srgbClr val="002060"/>
                </a:solidFill>
                <a:effectLst/>
                <a:latin typeface="+mn-lt"/>
                <a:ea typeface="Times New Roman" panose="02020603050405020304" pitchFamily="18" charset="0"/>
              </a:rPr>
              <a:t>lowers user costs)</a:t>
            </a:r>
            <a:endParaRPr lang="en-US" sz="2000" dirty="0">
              <a:solidFill>
                <a:srgbClr val="002060"/>
              </a:solidFill>
              <a:latin typeface="+mn-lt"/>
            </a:endParaRPr>
          </a:p>
          <a:p>
            <a:endParaRPr lang="en-US" b="0" i="0" u="none" strike="noStrike" baseline="0" dirty="0">
              <a:latin typeface="+mn-lt"/>
            </a:endParaRPr>
          </a:p>
        </p:txBody>
      </p:sp>
    </p:spTree>
    <p:extLst>
      <p:ext uri="{BB962C8B-B14F-4D97-AF65-F5344CB8AC3E}">
        <p14:creationId xmlns:p14="http://schemas.microsoft.com/office/powerpoint/2010/main" val="836178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AAD5-87FD-472D-AFE7-BC02E26835B5}"/>
              </a:ext>
            </a:extLst>
          </p:cNvPr>
          <p:cNvSpPr>
            <a:spLocks noGrp="1"/>
          </p:cNvSpPr>
          <p:nvPr>
            <p:ph type="title"/>
          </p:nvPr>
        </p:nvSpPr>
        <p:spPr>
          <a:xfrm>
            <a:off x="216946" y="349625"/>
            <a:ext cx="11758108" cy="804672"/>
          </a:xfrm>
        </p:spPr>
        <p:txBody>
          <a:bodyPr/>
          <a:lstStyle/>
          <a:p>
            <a:r>
              <a:rPr lang="en-US" sz="3200" b="1" dirty="0"/>
              <a:t>Consumption: Service Flows Defined in Terms of Rental Equivalence</a:t>
            </a:r>
          </a:p>
        </p:txBody>
      </p:sp>
      <p:sp>
        <p:nvSpPr>
          <p:cNvPr id="3" name="Content Placeholder 2">
            <a:extLst>
              <a:ext uri="{FF2B5EF4-FFF2-40B4-BE49-F238E27FC236}">
                <a16:creationId xmlns:a16="http://schemas.microsoft.com/office/drawing/2014/main" id="{54BBA6D6-7F5F-4E85-B401-F260F1A8D44A}"/>
              </a:ext>
            </a:extLst>
          </p:cNvPr>
          <p:cNvSpPr>
            <a:spLocks noGrp="1"/>
          </p:cNvSpPr>
          <p:nvPr>
            <p:ph idx="1"/>
          </p:nvPr>
        </p:nvSpPr>
        <p:spPr>
          <a:xfrm>
            <a:off x="495300" y="1563516"/>
            <a:ext cx="11201400" cy="4944859"/>
          </a:xfrm>
        </p:spPr>
        <p:txBody>
          <a:bodyPr/>
          <a:lstStyle/>
          <a:p>
            <a:r>
              <a:rPr lang="en-US" b="1" i="1" u="none" strike="noStrike" baseline="0" dirty="0">
                <a:latin typeface="+mn-lt"/>
              </a:rPr>
              <a:t>Selling price of the service:  </a:t>
            </a:r>
            <a:r>
              <a:rPr lang="en-US" b="0" i="0" u="none" strike="noStrike" baseline="0" dirty="0">
                <a:latin typeface="+mn-lt"/>
              </a:rPr>
              <a:t>“…</a:t>
            </a:r>
            <a:r>
              <a:rPr lang="en-US" b="1" i="0" u="none" strike="noStrike" baseline="0" dirty="0">
                <a:latin typeface="+mn-lt"/>
              </a:rPr>
              <a:t>rental equivalence approach </a:t>
            </a:r>
            <a:r>
              <a:rPr lang="en-US" b="0" i="0" u="none" strike="noStrike" baseline="0" dirty="0">
                <a:latin typeface="+mn-lt"/>
              </a:rPr>
              <a:t>attempts to measure the </a:t>
            </a:r>
            <a:r>
              <a:rPr lang="en-US" b="0" i="1" u="none" strike="noStrike" baseline="0" dirty="0">
                <a:latin typeface="+mn-lt"/>
              </a:rPr>
              <a:t>change in the price </a:t>
            </a:r>
            <a:r>
              <a:rPr lang="en-US" b="0" i="0" u="none" strike="noStrike" baseline="0" dirty="0">
                <a:latin typeface="+mn-lt"/>
              </a:rPr>
              <a:t>of the housing service consumed by owner-occupants by estimating the market value of those services” (ILO 2004, p. 180)</a:t>
            </a:r>
            <a:br>
              <a:rPr lang="en-US" b="0" i="0" u="none" strike="noStrike" baseline="0" dirty="0">
                <a:latin typeface="+mn-lt"/>
              </a:rPr>
            </a:br>
            <a:endParaRPr lang="en-US" b="0" i="0" u="none" strike="noStrike" baseline="0" dirty="0">
              <a:latin typeface="+mn-lt"/>
            </a:endParaRPr>
          </a:p>
          <a:p>
            <a:r>
              <a:rPr lang="en-US" sz="2000" dirty="0">
                <a:solidFill>
                  <a:srgbClr val="002060"/>
                </a:solidFill>
                <a:ea typeface="Times New Roman" panose="02020603050405020304" pitchFamily="18" charset="0"/>
              </a:rPr>
              <a:t>Market rent that landlord would charge for a unit (selling price of the service provided by the housing structure)</a:t>
            </a:r>
          </a:p>
          <a:p>
            <a:r>
              <a:rPr lang="en-US" sz="2000" dirty="0">
                <a:solidFill>
                  <a:srgbClr val="002060"/>
                </a:solidFill>
                <a:ea typeface="Times New Roman" panose="02020603050405020304" pitchFamily="18" charset="0"/>
              </a:rPr>
              <a:t>The rent an owner occupant would pay to rent her own home</a:t>
            </a:r>
          </a:p>
          <a:p>
            <a:r>
              <a:rPr lang="en-US" sz="2000" dirty="0">
                <a:solidFill>
                  <a:srgbClr val="002060"/>
                </a:solidFill>
                <a:ea typeface="Times New Roman" panose="02020603050405020304" pitchFamily="18" charset="0"/>
              </a:rPr>
              <a:t>In the U.S., service flows from major appliances (e.g., refrigerators, stoves) are included in comparable rental units, unlike in many European countries, and thus are implicitly included in rental equivalence</a:t>
            </a:r>
          </a:p>
          <a:p>
            <a:r>
              <a:rPr lang="en-US" sz="2000" dirty="0">
                <a:solidFill>
                  <a:srgbClr val="002060"/>
                </a:solidFill>
                <a:ea typeface="Times New Roman" panose="02020603050405020304" pitchFamily="18" charset="0"/>
              </a:rPr>
              <a:t>Most often used valuation approaches</a:t>
            </a:r>
          </a:p>
          <a:p>
            <a:pPr lvl="1"/>
            <a:r>
              <a:rPr lang="en-US" sz="1800" dirty="0">
                <a:latin typeface="Calibri" panose="020F0502020204030204" pitchFamily="34" charset="0"/>
                <a:cs typeface="Calibri" panose="020F0502020204030204" pitchFamily="34" charset="0"/>
              </a:rPr>
              <a:t>Imputed rents (e.g., from regression models) + “premium”</a:t>
            </a:r>
          </a:p>
          <a:p>
            <a:pPr lvl="1"/>
            <a:r>
              <a:rPr lang="en-US" sz="1800" dirty="0">
                <a:solidFill>
                  <a:srgbClr val="002060"/>
                </a:solidFill>
                <a:ea typeface="Times New Roman" panose="02020603050405020304" pitchFamily="18" charset="0"/>
              </a:rPr>
              <a:t>Reported rental equivalence (asked in CE Interview)</a:t>
            </a:r>
            <a:endParaRPr lang="en-US" sz="1800" dirty="0">
              <a:solidFill>
                <a:srgbClr val="002060"/>
              </a:solidFill>
              <a:latin typeface="+mn-lt"/>
            </a:endParaRPr>
          </a:p>
          <a:p>
            <a:endParaRPr lang="en-US" b="0" i="0" u="none" strike="noStrike" baseline="0" dirty="0">
              <a:latin typeface="+mn-lt"/>
            </a:endParaRPr>
          </a:p>
          <a:p>
            <a:endParaRPr lang="en-US" dirty="0">
              <a:solidFill>
                <a:srgbClr val="333333"/>
              </a:solidFill>
              <a:latin typeface="+mn-lt"/>
            </a:endParaRPr>
          </a:p>
          <a:p>
            <a:endParaRPr lang="en-US" dirty="0">
              <a:solidFill>
                <a:srgbClr val="333333"/>
              </a:solidFill>
              <a:latin typeface="+mn-lt"/>
            </a:endParaRPr>
          </a:p>
        </p:txBody>
      </p:sp>
    </p:spTree>
    <p:extLst>
      <p:ext uri="{BB962C8B-B14F-4D97-AF65-F5344CB8AC3E}">
        <p14:creationId xmlns:p14="http://schemas.microsoft.com/office/powerpoint/2010/main" val="1343405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0AD1-EA65-4D91-B937-BCC4298A965C}"/>
              </a:ext>
            </a:extLst>
          </p:cNvPr>
          <p:cNvSpPr>
            <a:spLocks noGrp="1"/>
          </p:cNvSpPr>
          <p:nvPr>
            <p:ph type="title"/>
          </p:nvPr>
        </p:nvSpPr>
        <p:spPr/>
        <p:txBody>
          <a:bodyPr/>
          <a:lstStyle/>
          <a:p>
            <a:r>
              <a:rPr lang="en-US" sz="3200" b="1" dirty="0"/>
              <a:t>Rental Equivalence and Adjustments for Renter-like Expenditures</a:t>
            </a:r>
          </a:p>
        </p:txBody>
      </p:sp>
      <p:sp>
        <p:nvSpPr>
          <p:cNvPr id="3" name="Content Placeholder 2">
            <a:extLst>
              <a:ext uri="{FF2B5EF4-FFF2-40B4-BE49-F238E27FC236}">
                <a16:creationId xmlns:a16="http://schemas.microsoft.com/office/drawing/2014/main" id="{B4A36D78-84B8-4D7E-9168-E2EACB7E0D34}"/>
              </a:ext>
            </a:extLst>
          </p:cNvPr>
          <p:cNvSpPr>
            <a:spLocks noGrp="1"/>
          </p:cNvSpPr>
          <p:nvPr>
            <p:ph idx="1"/>
          </p:nvPr>
        </p:nvSpPr>
        <p:spPr>
          <a:xfrm>
            <a:off x="609600" y="1513331"/>
            <a:ext cx="10972800" cy="4709915"/>
          </a:xfrm>
        </p:spPr>
        <p:txBody>
          <a:bodyPr/>
          <a:lstStyle/>
          <a:p>
            <a:r>
              <a:rPr lang="en-US" sz="2300" dirty="0"/>
              <a:t>Rental equivalence question in CE Interview</a:t>
            </a:r>
            <a:br>
              <a:rPr lang="en-US" sz="2300" i="1" dirty="0"/>
            </a:br>
            <a:r>
              <a:rPr lang="en-US" sz="2300" i="1" dirty="0"/>
              <a:t>If someone were to rent this “dwelling” how much do you think it would rent for monthly, unfurnished and without utilities?</a:t>
            </a:r>
            <a:br>
              <a:rPr lang="en-US" sz="2300" i="1" dirty="0"/>
            </a:br>
            <a:endParaRPr lang="en-US" sz="2300" i="1" dirty="0"/>
          </a:p>
          <a:p>
            <a:r>
              <a:rPr lang="en-US" sz="2300" dirty="0"/>
              <a:t>Optional treatments for owner shelter-related expenses (those not implicitly included in rental equivalence)</a:t>
            </a:r>
          </a:p>
          <a:p>
            <a:pPr marL="800100" lvl="1" indent="-457200">
              <a:buFont typeface="+mj-lt"/>
              <a:buAutoNum type="arabicPeriod"/>
            </a:pPr>
            <a:r>
              <a:rPr lang="en-US" sz="2000" dirty="0"/>
              <a:t>Exclude all</a:t>
            </a:r>
          </a:p>
          <a:p>
            <a:pPr marL="800100" lvl="1" indent="-457200">
              <a:buFont typeface="+mj-lt"/>
              <a:buAutoNum type="arabicPeriod"/>
            </a:pPr>
            <a:r>
              <a:rPr lang="en-US" sz="2000" dirty="0"/>
              <a:t>Ratio adjust as is done for Consumer Price Index to make them “renter-like”, for example</a:t>
            </a:r>
          </a:p>
          <a:p>
            <a:pPr marL="1100137" lvl="2" indent="-457200">
              <a:buFont typeface="Wingdings" panose="05000000000000000000" pitchFamily="2" charset="2"/>
              <a:buChar char="§"/>
            </a:pPr>
            <a:r>
              <a:rPr lang="en-US" dirty="0">
                <a:effectLst/>
                <a:latin typeface="Calibri" panose="020F0502020204030204" pitchFamily="34" charset="0"/>
                <a:ea typeface="Calibri" panose="020F0502020204030204" pitchFamily="34" charset="0"/>
              </a:rPr>
              <a:t>Adjust expenditure for homeowners’ insuranc</a:t>
            </a:r>
            <a:r>
              <a:rPr lang="en-US" dirty="0">
                <a:ea typeface="Calibri" panose="020F0502020204030204" pitchFamily="34" charset="0"/>
              </a:rPr>
              <a:t>e premium by a</a:t>
            </a:r>
            <a:r>
              <a:rPr lang="en-US" dirty="0">
                <a:effectLst/>
                <a:latin typeface="Calibri" panose="020F0502020204030204" pitchFamily="34" charset="0"/>
                <a:ea typeface="Calibri" panose="020F0502020204030204" pitchFamily="34" charset="0"/>
              </a:rPr>
              <a:t> factor is 0.41 to reflect the  share that only covers </a:t>
            </a:r>
            <a:r>
              <a:rPr lang="en-US" dirty="0">
                <a:ea typeface="Calibri" panose="020F0502020204030204" pitchFamily="34" charset="0"/>
              </a:rPr>
              <a:t>“</a:t>
            </a:r>
            <a:r>
              <a:rPr lang="en-US" dirty="0">
                <a:effectLst/>
                <a:latin typeface="Calibri" panose="020F0502020204030204" pitchFamily="34" charset="0"/>
                <a:ea typeface="Calibri" panose="020F0502020204030204" pitchFamily="34" charset="0"/>
              </a:rPr>
              <a:t>contents and personal items” (tenants’ insurance) </a:t>
            </a:r>
            <a:endParaRPr lang="en-US" dirty="0"/>
          </a:p>
          <a:p>
            <a:pPr marL="1100137" lvl="2" indent="-457200">
              <a:buFont typeface="Wingdings" panose="05000000000000000000" pitchFamily="2" charset="2"/>
              <a:buChar char="§"/>
            </a:pPr>
            <a:r>
              <a:rPr lang="en-US" dirty="0"/>
              <a:t>Adjust expenditures for homeowners’ landscape maintenance by a factor of 0.061</a:t>
            </a:r>
            <a:r>
              <a:rPr lang="en-US" dirty="0">
                <a:solidFill>
                  <a:srgbClr val="1F497D"/>
                </a:solidFill>
                <a:effectLst/>
                <a:latin typeface="Calibri" panose="020F0502020204030204" pitchFamily="34" charset="0"/>
                <a:ea typeface="Calibri" panose="020F0502020204030204" pitchFamily="34" charset="0"/>
              </a:rPr>
              <a:t> to reflect share not covered by rental equivalence (rental contracts that require renter to maintains the yard at their own expense)</a:t>
            </a:r>
            <a:endParaRPr lang="en-US" dirty="0"/>
          </a:p>
        </p:txBody>
      </p:sp>
    </p:spTree>
    <p:extLst>
      <p:ext uri="{BB962C8B-B14F-4D97-AF65-F5344CB8AC3E}">
        <p14:creationId xmlns:p14="http://schemas.microsoft.com/office/powerpoint/2010/main" val="921595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lc_townhall17_cpi_gis_draft1.potx" id="{6B05208A-4292-4BF9-8FE3-C7747CCE367E}" vid="{B0509B2F-4827-49DB-A97D-BBCE245A870F}"/>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S Trendline Content Slide">
  <a:themeElements>
    <a:clrScheme name="Custom 1">
      <a:dk1>
        <a:srgbClr val="002060"/>
      </a:dk1>
      <a:lt1>
        <a:sysClr val="window" lastClr="FFFFFF"/>
      </a:lt1>
      <a:dk2>
        <a:srgbClr val="002060"/>
      </a:dk2>
      <a:lt2>
        <a:srgbClr val="FFFFFF"/>
      </a:lt2>
      <a:accent1>
        <a:srgbClr val="3E3F67"/>
      </a:accent1>
      <a:accent2>
        <a:srgbClr val="FFC000"/>
      </a:accent2>
      <a:accent3>
        <a:srgbClr val="C00000"/>
      </a:accent3>
      <a:accent4>
        <a:srgbClr val="00B0F0"/>
      </a:accent4>
      <a:accent5>
        <a:srgbClr val="92D050"/>
      </a:accent5>
      <a:accent6>
        <a:srgbClr val="244448"/>
      </a:accent6>
      <a:hlink>
        <a:srgbClr val="00B0F0"/>
      </a:hlink>
      <a:folHlink>
        <a:srgbClr val="00B0F0"/>
      </a:folHlink>
    </a:clrScheme>
    <a:fontScheme name="BLS Font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a:bodyPr>
      <a:lstStyle>
        <a:defPPr marL="0" marR="0" indent="0" algn="ctr"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chemeClr val="bg1"/>
            </a:solidFill>
            <a:effectLst/>
            <a:uLnTx/>
            <a:uFillTx/>
            <a:latin typeface="Tahoma" pitchFamily="34" charset="0"/>
            <a:ea typeface="+mj-ea"/>
            <a:cs typeface="Tahoma" pitchFamily="34" charset="0"/>
          </a:defRPr>
        </a:defPPr>
      </a:lstStyle>
    </a:txDef>
  </a:objectDefaults>
  <a:extraClrSchemeLst/>
  <a:extLst>
    <a:ext uri="{05A4C25C-085E-4340-85A3-A5531E510DB2}">
      <thm15:themeFamily xmlns:thm15="http://schemas.microsoft.com/office/thememl/2012/main" name="oplc_townhall17_cpi_gis_draft1.potx" id="{6B05208A-4292-4BF9-8FE3-C7747CCE367E}" vid="{A6CEB2C6-81C4-4B80-92E6-59DA71E4BF4D}"/>
    </a:ext>
  </a:extLst>
</a:theme>
</file>

<file path=ppt/theme/theme3.xml><?xml version="1.0" encoding="utf-8"?>
<a:theme xmlns:a="http://schemas.openxmlformats.org/drawingml/2006/main" name="1_BLS Trendline Content Slide">
  <a:themeElements>
    <a:clrScheme name="BLS Custom 1">
      <a:dk1>
        <a:srgbClr val="002060"/>
      </a:dk1>
      <a:lt1>
        <a:sysClr val="window" lastClr="FFFFFF"/>
      </a:lt1>
      <a:dk2>
        <a:srgbClr val="002060"/>
      </a:dk2>
      <a:lt2>
        <a:srgbClr val="FFFFFF"/>
      </a:lt2>
      <a:accent1>
        <a:srgbClr val="3E3F67"/>
      </a:accent1>
      <a:accent2>
        <a:srgbClr val="FFC000"/>
      </a:accent2>
      <a:accent3>
        <a:srgbClr val="C00000"/>
      </a:accent3>
      <a:accent4>
        <a:srgbClr val="00B0F0"/>
      </a:accent4>
      <a:accent5>
        <a:srgbClr val="92D050"/>
      </a:accent5>
      <a:accent6>
        <a:srgbClr val="244448"/>
      </a:accent6>
      <a:hlink>
        <a:srgbClr val="FFC000"/>
      </a:hlink>
      <a:folHlink>
        <a:srgbClr val="FFC0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a:bodyPr>
      <a:lstStyle>
        <a:defPPr marL="0" marR="0" indent="0" algn="ctr"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chemeClr val="bg1"/>
            </a:solidFill>
            <a:effectLst/>
            <a:uLnTx/>
            <a:uFillTx/>
            <a:latin typeface="Tahoma" pitchFamily="34" charset="0"/>
            <a:ea typeface="+mj-ea"/>
            <a:cs typeface="Tahoma" pitchFamily="34" charset="0"/>
          </a:defRPr>
        </a:defPPr>
      </a:lstStyle>
    </a:txDef>
  </a:objectDefaults>
  <a:extraClrSchemeLst/>
  <a:extLst>
    <a:ext uri="{05A4C25C-085E-4340-85A3-A5531E510DB2}">
      <thm15:themeFamily xmlns:thm15="http://schemas.microsoft.com/office/thememl/2012/main" name="BLS-Brand_core-widescreen-slides.potx" id="{8B463721-2292-4D51-8B29-E0D9271BDCA1}" vid="{9A93DA68-C9E9-419A-A878-A267FC6CF6D5}"/>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ponse Challenges for OPLC Surveys.potx" id="{738F91FB-EAE6-4AE2-92B3-2DCC949143AC}" vid="{862DE15D-0964-4559-9372-A790697021F7}"/>
    </a:ext>
  </a:extLst>
</a:theme>
</file>

<file path=ppt/theme/theme5.xml><?xml version="1.0" encoding="utf-8"?>
<a:theme xmlns:a="http://schemas.openxmlformats.org/drawingml/2006/main" name="2_Custom Design">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S-Brand_core-widescreen-slides.potx" id="{EF0090F2-93A8-4A4D-B539-A380A752E5F4}" vid="{A599D729-591D-4759-9ED8-301693338D9F}"/>
    </a:ext>
  </a:extLst>
</a:theme>
</file>

<file path=ppt/theme/theme6.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ponse Challenges for OPLC Surveys.potx" id="{738F91FB-EAE6-4AE2-92B3-2DCC949143AC}" vid="{862DE15D-0964-4559-9372-A790697021F7}"/>
    </a:ext>
  </a:extLst>
</a:theme>
</file>

<file path=ppt/theme/theme7.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ponse Challenges for OPLC Surveys.potx" id="{738F91FB-EAE6-4AE2-92B3-2DCC949143AC}" vid="{862DE15D-0964-4559-9372-A790697021F7}"/>
    </a:ext>
  </a:extLst>
</a:theme>
</file>

<file path=ppt/theme/theme8.xml><?xml version="1.0" encoding="utf-8"?>
<a:theme xmlns:a="http://schemas.openxmlformats.org/drawingml/2006/main" name="2_BLS Trendline Content Slide">
  <a:themeElements>
    <a:clrScheme name="Custom 1">
      <a:dk1>
        <a:srgbClr val="002060"/>
      </a:dk1>
      <a:lt1>
        <a:sysClr val="window" lastClr="FFFFFF"/>
      </a:lt1>
      <a:dk2>
        <a:srgbClr val="002060"/>
      </a:dk2>
      <a:lt2>
        <a:srgbClr val="FFFFFF"/>
      </a:lt2>
      <a:accent1>
        <a:srgbClr val="3E3F67"/>
      </a:accent1>
      <a:accent2>
        <a:srgbClr val="FFC000"/>
      </a:accent2>
      <a:accent3>
        <a:srgbClr val="C00000"/>
      </a:accent3>
      <a:accent4>
        <a:srgbClr val="00B0F0"/>
      </a:accent4>
      <a:accent5>
        <a:srgbClr val="92D050"/>
      </a:accent5>
      <a:accent6>
        <a:srgbClr val="244448"/>
      </a:accent6>
      <a:hlink>
        <a:srgbClr val="00B0F0"/>
      </a:hlink>
      <a:folHlink>
        <a:srgbClr val="00B0F0"/>
      </a:folHlink>
    </a:clrScheme>
    <a:fontScheme name="BLS Font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a:bodyPr>
      <a:lstStyle>
        <a:defPPr marL="0" marR="0" indent="0" algn="ctr"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chemeClr val="bg1"/>
            </a:solidFill>
            <a:effectLst/>
            <a:uLnTx/>
            <a:uFillTx/>
            <a:latin typeface="Tahoma" pitchFamily="34" charset="0"/>
            <a:ea typeface="+mj-ea"/>
            <a:cs typeface="Tahoma" pitchFamily="34" charset="0"/>
          </a:defRPr>
        </a:defPPr>
      </a:lstStyle>
    </a:txDef>
  </a:objectDefaults>
  <a:extraClrSchemeLst/>
  <a:extLst>
    <a:ext uri="{05A4C25C-085E-4340-85A3-A5531E510DB2}">
      <thm15:themeFamily xmlns:thm15="http://schemas.microsoft.com/office/thememl/2012/main" name="Response Challenges for OPLC Surveys.potx" id="{738F91FB-EAE6-4AE2-92B3-2DCC949143AC}" vid="{22873F71-58AF-43D0-BE16-5D3A003FFB3B}"/>
    </a:ext>
  </a:extLst>
</a:theme>
</file>

<file path=ppt/theme/theme9.xml><?xml version="1.0" encoding="utf-8"?>
<a:theme xmlns:a="http://schemas.openxmlformats.org/drawingml/2006/main" name="1_Contact Information">
  <a:themeElements>
    <a:clrScheme name="Custom 4">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ponse Challenges for OPLC Surveys.potx" id="{738F91FB-EAE6-4AE2-92B3-2DCC949143AC}" vid="{55A87491-87C7-4B27-82C1-812D17C289B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58BFB9BA783CD44A736931EF77A5161" ma:contentTypeVersion="10" ma:contentTypeDescription="Create a new document." ma:contentTypeScope="" ma:versionID="2912b1c93baaf04c504d8ed93f465a38">
  <xsd:schema xmlns:xsd="http://www.w3.org/2001/XMLSchema" xmlns:xs="http://www.w3.org/2001/XMLSchema" xmlns:p="http://schemas.microsoft.com/office/2006/metadata/properties" xmlns:ns3="feda39b2-3ec0-49f2-8444-808ca86adee2" xmlns:ns4="69485dbe-23fa-4de6-bbfd-2b6f05902e21" targetNamespace="http://schemas.microsoft.com/office/2006/metadata/properties" ma:root="true" ma:fieldsID="7e048bf539478ba923498b167f9b67ca" ns3:_="" ns4:_="">
    <xsd:import namespace="feda39b2-3ec0-49f2-8444-808ca86adee2"/>
    <xsd:import namespace="69485dbe-23fa-4de6-bbfd-2b6f05902e21"/>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da39b2-3ec0-49f2-8444-808ca86ade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9485dbe-23fa-4de6-bbfd-2b6f05902e21"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3A76F4-F74D-477C-AF3E-AF4CB3310336}">
  <ds:schemaRefs>
    <ds:schemaRef ds:uri="http://schemas.microsoft.com/sharepoint/v3/contenttype/forms"/>
  </ds:schemaRefs>
</ds:datastoreItem>
</file>

<file path=customXml/itemProps2.xml><?xml version="1.0" encoding="utf-8"?>
<ds:datastoreItem xmlns:ds="http://schemas.openxmlformats.org/officeDocument/2006/customXml" ds:itemID="{F1398030-AF9F-440D-889C-7485A04DE42E}">
  <ds:schemaRefs>
    <ds:schemaRef ds:uri="feda39b2-3ec0-49f2-8444-808ca86adee2"/>
    <ds:schemaRef ds:uri="http://schemas.microsoft.com/office/infopath/2007/PartnerControls"/>
    <ds:schemaRef ds:uri="http://purl.org/dc/elements/1.1/"/>
    <ds:schemaRef ds:uri="http://schemas.openxmlformats.org/package/2006/metadata/core-properties"/>
    <ds:schemaRef ds:uri="http://purl.org/dc/terms/"/>
    <ds:schemaRef ds:uri="http://schemas.microsoft.com/office/2006/documentManagement/types"/>
    <ds:schemaRef ds:uri="http://purl.org/dc/dcmitype/"/>
    <ds:schemaRef ds:uri="http://schemas.microsoft.com/office/2006/metadata/properties"/>
    <ds:schemaRef ds:uri="http://www.w3.org/XML/1998/namespace"/>
    <ds:schemaRef ds:uri="69485dbe-23fa-4de6-bbfd-2b6f05902e21"/>
  </ds:schemaRefs>
</ds:datastoreItem>
</file>

<file path=customXml/itemProps3.xml><?xml version="1.0" encoding="utf-8"?>
<ds:datastoreItem xmlns:ds="http://schemas.openxmlformats.org/officeDocument/2006/customXml" ds:itemID="{4BB19FC8-152B-42EF-B508-BF58EBA72B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da39b2-3ec0-49f2-8444-808ca86adee2"/>
    <ds:schemaRef ds:uri="69485dbe-23fa-4de6-bbfd-2b6f05902e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oplc_townhall17_cpi_gis_draft1</Template>
  <TotalTime>21842</TotalTime>
  <Words>4849</Words>
  <Application>Microsoft Office PowerPoint</Application>
  <PresentationFormat>Widescreen</PresentationFormat>
  <Paragraphs>341</Paragraphs>
  <Slides>27</Slides>
  <Notes>18</Notes>
  <HiddenSlides>0</HiddenSlides>
  <MMClips>0</MMClips>
  <ScaleCrop>false</ScaleCrop>
  <HeadingPairs>
    <vt:vector size="8" baseType="variant">
      <vt:variant>
        <vt:lpstr>Fonts Used</vt:lpstr>
      </vt:variant>
      <vt:variant>
        <vt:i4>13</vt:i4>
      </vt:variant>
      <vt:variant>
        <vt:lpstr>Theme</vt:lpstr>
      </vt:variant>
      <vt:variant>
        <vt:i4>9</vt:i4>
      </vt:variant>
      <vt:variant>
        <vt:lpstr>Embedded OLE Servers</vt:lpstr>
      </vt:variant>
      <vt:variant>
        <vt:i4>1</vt:i4>
      </vt:variant>
      <vt:variant>
        <vt:lpstr>Slide Titles</vt:lpstr>
      </vt:variant>
      <vt:variant>
        <vt:i4>27</vt:i4>
      </vt:variant>
    </vt:vector>
  </HeadingPairs>
  <TitlesOfParts>
    <vt:vector size="50" baseType="lpstr">
      <vt:lpstr>AdvGulliv-R</vt:lpstr>
      <vt:lpstr>Arial</vt:lpstr>
      <vt:lpstr>Caecilia-Italic</vt:lpstr>
      <vt:lpstr>Calibri</vt:lpstr>
      <vt:lpstr>Calibri-Italic</vt:lpstr>
      <vt:lpstr>Century Gothic</vt:lpstr>
      <vt:lpstr>DM Sans</vt:lpstr>
      <vt:lpstr>Segoe UI</vt:lpstr>
      <vt:lpstr>Tahoma</vt:lpstr>
      <vt:lpstr>Times New Roman</vt:lpstr>
      <vt:lpstr>Verdana</vt:lpstr>
      <vt:lpstr>Wingdings</vt:lpstr>
      <vt:lpstr>Wingdings 3</vt:lpstr>
      <vt:lpstr>Custom Design</vt:lpstr>
      <vt:lpstr>BLS Trendline Content Slide</vt:lpstr>
      <vt:lpstr>1_BLS Trendline Content Slide</vt:lpstr>
      <vt:lpstr>1_Custom Design</vt:lpstr>
      <vt:lpstr>2_Custom Design</vt:lpstr>
      <vt:lpstr>3_Custom Design</vt:lpstr>
      <vt:lpstr>4_Custom Design</vt:lpstr>
      <vt:lpstr>2_BLS Trendline Content Slide</vt:lpstr>
      <vt:lpstr>1_Contact Information</vt:lpstr>
      <vt:lpstr>Acrobat Document</vt:lpstr>
      <vt:lpstr>Discussion of Final Report of the Interagency Technical Working Group (ITWG) on Evaluating Alternative Measures of Poverty:  Consumption as a Resource Measure </vt:lpstr>
      <vt:lpstr>Outline</vt:lpstr>
      <vt:lpstr>Why a Consumption-Based Measure of Resources?</vt:lpstr>
      <vt:lpstr>Life Cycle Theory of Consumption  suggests that individuals plan their consumption and savings behavior over the course of their lives</vt:lpstr>
      <vt:lpstr>Consumption—What to Include? How to Define?</vt:lpstr>
      <vt:lpstr>Consumption: Service Flows from Non-financial Assets</vt:lpstr>
      <vt:lpstr>Consumption: Service Flows Defined in Terms of User Costs</vt:lpstr>
      <vt:lpstr>Consumption: Service Flows Defined in Terms of Rental Equivalence</vt:lpstr>
      <vt:lpstr>Rental Equivalence and Adjustments for Renter-like Expenditures</vt:lpstr>
      <vt:lpstr>Recommendations</vt:lpstr>
      <vt:lpstr>Accounting for Health in Consumption </vt:lpstr>
      <vt:lpstr>Recommendations #17, 19: Education</vt:lpstr>
      <vt:lpstr>Recommendation # 27: Service Flows from Non-financial Assets </vt:lpstr>
      <vt:lpstr>Recommendations #6, 23: Administrative Data</vt:lpstr>
      <vt:lpstr>Recommendation #22 (in part): Model-Based Approaches</vt:lpstr>
      <vt:lpstr>Recommendation #24: Data Quality</vt:lpstr>
      <vt:lpstr>Recommendation # 26: Data Source </vt:lpstr>
      <vt:lpstr>Recommendations # 28, 29: Geographic Area for Estimates  </vt:lpstr>
      <vt:lpstr>Recommendation # 25: Funding </vt:lpstr>
      <vt:lpstr>Recommendation #1: Engage with Stakeholders</vt:lpstr>
      <vt:lpstr>Challenges for a Consumption Resource Measure:  Implementation Issues and Future Direction</vt:lpstr>
      <vt:lpstr>Contact</vt:lpstr>
      <vt:lpstr>Current CE Design</vt:lpstr>
      <vt:lpstr>CE Design  </vt:lpstr>
      <vt:lpstr>Gemini Redesign Plan</vt:lpstr>
      <vt:lpstr>BLS Production of a Consumption Measure </vt:lpstr>
      <vt:lpstr>Activities at BLS: Consumption Symposium and Beyond</vt:lpstr>
    </vt:vector>
  </TitlesOfParts>
  <Company>Bureau of Labor Statistics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Christopher - BLS</dc:creator>
  <cp:lastModifiedBy>Garner, Thesia - BLS</cp:lastModifiedBy>
  <cp:revision>679</cp:revision>
  <cp:lastPrinted>2018-04-19T15:33:17Z</cp:lastPrinted>
  <dcterms:created xsi:type="dcterms:W3CDTF">2017-05-01T12:31:17Z</dcterms:created>
  <dcterms:modified xsi:type="dcterms:W3CDTF">2021-10-30T19:14:05Z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0x010100358BFB9BA783CD44A736931EF77A5161</vt:lpwstr>
  </property>
  <property fmtid="{D5CDD505-2E9C-101B-9397-08002B2CF9AE}" pid="3" name="_dlc_DocIdItemGuid">
    <vt:lpwstr>c224316e-f660-4052-a0db-e38d45fd25f8</vt:lpwstr>
  </property>
</Properties>
</file>