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463" r:id="rId2"/>
    <p:sldId id="485" r:id="rId3"/>
    <p:sldId id="475" r:id="rId4"/>
    <p:sldId id="525" r:id="rId5"/>
    <p:sldId id="528" r:id="rId6"/>
    <p:sldId id="526" r:id="rId7"/>
    <p:sldId id="486" r:id="rId8"/>
    <p:sldId id="379" r:id="rId9"/>
    <p:sldId id="514" r:id="rId10"/>
    <p:sldId id="519" r:id="rId11"/>
    <p:sldId id="521" r:id="rId12"/>
    <p:sldId id="522" r:id="rId13"/>
    <p:sldId id="529" r:id="rId14"/>
    <p:sldId id="530" r:id="rId15"/>
    <p:sldId id="513" r:id="rId16"/>
    <p:sldId id="533" r:id="rId17"/>
    <p:sldId id="532"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8"/>
    <a:srgbClr val="3E393B"/>
    <a:srgbClr val="F9FAF9"/>
    <a:srgbClr val="474345"/>
    <a:srgbClr val="4D494B"/>
    <a:srgbClr val="A64C24"/>
    <a:srgbClr val="534F51"/>
    <a:srgbClr val="F0BA1B"/>
    <a:srgbClr val="F7F6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3"/>
    <p:restoredTop sz="96327" autoAdjust="0"/>
  </p:normalViewPr>
  <p:slideViewPr>
    <p:cSldViewPr snapToGrid="0" snapToObjects="1" showGuides="1">
      <p:cViewPr varScale="1">
        <p:scale>
          <a:sx n="109" d="100"/>
          <a:sy n="109" d="100"/>
        </p:scale>
        <p:origin x="232" y="168"/>
      </p:cViewPr>
      <p:guideLst>
        <p:guide orient="horz" pos="2160"/>
        <p:guide pos="3840"/>
      </p:guideLst>
    </p:cSldViewPr>
  </p:slideViewPr>
  <p:notesTextViewPr>
    <p:cViewPr>
      <p:scale>
        <a:sx n="1" d="1"/>
        <a:sy n="1" d="1"/>
      </p:scale>
      <p:origin x="0" y="0"/>
    </p:cViewPr>
  </p:notesTextViewPr>
  <p:sorterViewPr>
    <p:cViewPr>
      <p:scale>
        <a:sx n="66" d="100"/>
        <a:sy n="66" d="100"/>
      </p:scale>
      <p:origin x="0" y="-1050"/>
    </p:cViewPr>
  </p:sorterViewPr>
  <p:notesViewPr>
    <p:cSldViewPr snapToGrid="0" snapToObjects="1">
      <p:cViewPr varScale="1">
        <p:scale>
          <a:sx n="116" d="100"/>
          <a:sy n="116" d="100"/>
        </p:scale>
        <p:origin x="30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35E4EA1-A99D-B048-BA0C-79C029FED16D}" type="datetimeFigureOut">
              <a:t>10/29/21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929975D-F705-A745-832F-2C52B7964343}" type="slidenum">
              <a:t>‹#›</a:t>
            </a:fld>
            <a:endParaRPr lang="en-US" dirty="0"/>
          </a:p>
        </p:txBody>
      </p:sp>
    </p:spTree>
    <p:extLst>
      <p:ext uri="{BB962C8B-B14F-4D97-AF65-F5344CB8AC3E}">
        <p14:creationId xmlns:p14="http://schemas.microsoft.com/office/powerpoint/2010/main" val="1670123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9341F68-DADF-2547-A6B4-F95624CB91F3}" type="datetimeFigureOut">
              <a:rPr lang="en-US" smtClean="0"/>
              <a:t>10/29/21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C910B79-A433-044A-A8FC-6C2E1104D2AB}" type="slidenum">
              <a:rPr lang="en-US" smtClean="0"/>
              <a:t>‹#›</a:t>
            </a:fld>
            <a:endParaRPr lang="en-US" dirty="0"/>
          </a:p>
        </p:txBody>
      </p:sp>
    </p:spTree>
    <p:extLst>
      <p:ext uri="{BB962C8B-B14F-4D97-AF65-F5344CB8AC3E}">
        <p14:creationId xmlns:p14="http://schemas.microsoft.com/office/powerpoint/2010/main" val="63060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910B79-A433-044A-A8FC-6C2E1104D2AB}" type="slidenum">
              <a:rPr lang="en-US" smtClean="0"/>
              <a:t>1</a:t>
            </a:fld>
            <a:endParaRPr lang="en-US" dirty="0"/>
          </a:p>
        </p:txBody>
      </p:sp>
    </p:spTree>
    <p:extLst>
      <p:ext uri="{BB962C8B-B14F-4D97-AF65-F5344CB8AC3E}">
        <p14:creationId xmlns:p14="http://schemas.microsoft.com/office/powerpoint/2010/main" val="930050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457200"/>
            <a:ext cx="3721608" cy="1007936"/>
          </a:xfrm>
          <a:prstGeom prst="rect">
            <a:avLst/>
          </a:prstGeom>
        </p:spPr>
      </p:pic>
      <p:sp>
        <p:nvSpPr>
          <p:cNvPr id="4" name="TextBox 3"/>
          <p:cNvSpPr txBox="1"/>
          <p:nvPr userDrawn="1"/>
        </p:nvSpPr>
        <p:spPr>
          <a:xfrm>
            <a:off x="265815" y="-496181"/>
            <a:ext cx="158491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a:t>
            </a:r>
            <a:r>
              <a:rPr lang="en-US" sz="1200" b="1" dirty="0">
                <a:solidFill>
                  <a:schemeClr val="accent2"/>
                </a:solidFill>
              </a:rPr>
              <a:t>Cover A</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Light">
    <p:bg>
      <p:bgPr>
        <a:solidFill>
          <a:schemeClr val="bg2">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dirty="0"/>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tx1"/>
                </a:solidFill>
                <a:latin typeface="+mj-lt"/>
              </a:defRPr>
            </a:lvl1pPr>
          </a:lstStyle>
          <a:p>
            <a:r>
              <a:rPr lang="en-US"/>
              <a:t>Click to edit Master title style</a:t>
            </a:r>
            <a:endParaRPr lang="en-US" dirty="0"/>
          </a:p>
        </p:txBody>
      </p:sp>
      <p:sp>
        <p:nvSpPr>
          <p:cNvPr id="6" name="TextBox 5"/>
          <p:cNvSpPr txBox="1"/>
          <p:nvPr userDrawn="1"/>
        </p:nvSpPr>
        <p:spPr>
          <a:xfrm>
            <a:off x="265815" y="-496181"/>
            <a:ext cx="1936955"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Light</a:t>
            </a:r>
            <a:endParaRPr lang="en-US" sz="1200" b="1" dirty="0">
              <a:solidFill>
                <a:schemeClr val="accent2"/>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solidFill>
                  <a:schemeClr val="tx1"/>
                </a:solidFill>
              </a:defRPr>
            </a:lvl1pPr>
          </a:lstStyle>
          <a:p>
            <a:fld id="{B68F88C8-0A9A-DA43-95C8-7FE161A05352}" type="slidenum">
              <a:rPr lang="en-US" smtClean="0"/>
              <a:pPr/>
              <a:t>‹#›</a:t>
            </a:fld>
            <a:endParaRPr lang="en-US" dirty="0"/>
          </a:p>
        </p:txBody>
      </p:sp>
      <p:sp>
        <p:nvSpPr>
          <p:cNvPr id="10" name="Title 1"/>
          <p:cNvSpPr>
            <a:spLocks noGrp="1"/>
          </p:cNvSpPr>
          <p:nvPr>
            <p:ph type="title"/>
          </p:nvPr>
        </p:nvSpPr>
        <p:spPr>
          <a:xfrm>
            <a:off x="457200" y="533400"/>
            <a:ext cx="11277600" cy="1157288"/>
          </a:xfrm>
        </p:spPr>
        <p:txBody>
          <a:bodyPr anchor="t" anchorCtr="0">
            <a:noAutofit/>
          </a:bodyPr>
          <a:lstStyle/>
          <a:p>
            <a:r>
              <a:rPr lang="en-US"/>
              <a:t>Click to edit Master title style</a:t>
            </a:r>
            <a:endParaRPr lang="en-US" dirty="0"/>
          </a:p>
        </p:txBody>
      </p:sp>
      <p:sp>
        <p:nvSpPr>
          <p:cNvPr id="12"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5" name="TextBox 4"/>
          <p:cNvSpPr txBox="1"/>
          <p:nvPr userDrawn="1"/>
        </p:nvSpPr>
        <p:spPr>
          <a:xfrm>
            <a:off x="265815" y="-496181"/>
            <a:ext cx="1860156"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Light</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dirty="0"/>
          </a:p>
        </p:txBody>
      </p:sp>
      <p:sp>
        <p:nvSpPr>
          <p:cNvPr id="6" name="Title 1"/>
          <p:cNvSpPr>
            <a:spLocks noGrp="1"/>
          </p:cNvSpPr>
          <p:nvPr>
            <p:ph type="title"/>
          </p:nvPr>
        </p:nvSpPr>
        <p:spPr>
          <a:xfrm>
            <a:off x="457200" y="533400"/>
            <a:ext cx="11277600" cy="1157288"/>
          </a:xfrm>
        </p:spPr>
        <p:txBody>
          <a:bodyPr anchor="t" anchorCtr="0">
            <a:noAutofit/>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5"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8" name="TextBox 7"/>
          <p:cNvSpPr txBox="1"/>
          <p:nvPr userDrawn="1"/>
        </p:nvSpPr>
        <p:spPr>
          <a:xfrm>
            <a:off x="265815" y="-496181"/>
            <a:ext cx="1820939"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Dark</a:t>
            </a:r>
            <a:endParaRPr lang="en-US" sz="1200" b="1" dirty="0">
              <a:solidFill>
                <a:schemeClr val="accent2"/>
              </a:solidFill>
            </a:endParaRPr>
          </a:p>
        </p:txBody>
      </p:sp>
      <p:sp>
        <p:nvSpPr>
          <p:cNvPr id="9" name="Oval 8"/>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Oval 9"/>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1" name="Oval 10"/>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Oval 11"/>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3" name="Oval 12"/>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4" name="TextBox 13"/>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8F88C8-0A9A-DA43-95C8-7FE161A05352}" type="slidenum">
              <a:rPr lang="en-US" smtClean="0"/>
              <a:t>‹#›</a:t>
            </a:fld>
            <a:endParaRPr lang="en-US" dirty="0"/>
          </a:p>
        </p:txBody>
      </p:sp>
      <p:sp>
        <p:nvSpPr>
          <p:cNvPr id="3" name="TextBox 2"/>
          <p:cNvSpPr txBox="1"/>
          <p:nvPr userDrawn="1"/>
        </p:nvSpPr>
        <p:spPr>
          <a:xfrm>
            <a:off x="265815" y="-496181"/>
            <a:ext cx="1415941"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Blank</a:t>
            </a:r>
            <a:endParaRPr lang="en-US" sz="1200" b="1" dirty="0">
              <a:solidFill>
                <a:schemeClr val="accent2"/>
              </a:solidFill>
            </a:endParaRPr>
          </a:p>
        </p:txBody>
      </p:sp>
    </p:spTree>
    <p:extLst>
      <p:ext uri="{BB962C8B-B14F-4D97-AF65-F5344CB8AC3E}">
        <p14:creationId xmlns:p14="http://schemas.microsoft.com/office/powerpoint/2010/main" val="115299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2" y="533402"/>
            <a:ext cx="10968567" cy="568325"/>
          </a:xfrm>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607484" y="1219201"/>
            <a:ext cx="10547349" cy="4273550"/>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769031"/>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 with image">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1" y="0"/>
            <a:ext cx="12192000" cy="3300984"/>
          </a:xfrm>
          <a:solidFill>
            <a:schemeClr val="bg2">
              <a:lumMod val="85000"/>
            </a:schemeClr>
          </a:solidFill>
        </p:spPr>
        <p:txBody>
          <a:bodyPr lIns="182880" rIns="182880" anchor="t"/>
          <a:lstStyle>
            <a:lvl1pPr marL="0" indent="0" algn="ctr">
              <a:spcAft>
                <a:spcPts val="0"/>
              </a:spcAft>
              <a:buNone/>
              <a:defRPr baseline="0">
                <a:solidFill>
                  <a:schemeClr val="bg1"/>
                </a:solidFill>
              </a:defRPr>
            </a:lvl1pPr>
          </a:lstStyle>
          <a:p>
            <a:br>
              <a:rPr lang="en-US" dirty="0"/>
            </a:br>
            <a:r>
              <a:rPr lang="en-US" dirty="0"/>
              <a:t>Drag picture to placeholder or click icon to add from a file.</a:t>
            </a:r>
            <a:br>
              <a:rPr lang="en-US" dirty="0"/>
            </a:br>
            <a:r>
              <a:rPr lang="en-US" dirty="0"/>
              <a:t>Photo will be cropped to 960x260 pixels.</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5488944"/>
            <a:ext cx="3721608" cy="1007936"/>
          </a:xfrm>
          <a:prstGeom prst="rect">
            <a:avLst/>
          </a:prstGeom>
        </p:spPr>
      </p:pic>
      <p:sp>
        <p:nvSpPr>
          <p:cNvPr id="6" name="TextBox 5"/>
          <p:cNvSpPr txBox="1"/>
          <p:nvPr userDrawn="1"/>
        </p:nvSpPr>
        <p:spPr>
          <a:xfrm>
            <a:off x="265815" y="-496181"/>
            <a:ext cx="2432059" cy="483989"/>
          </a:xfrm>
          <a:prstGeom prst="round2SameRect">
            <a:avLst/>
          </a:prstGeom>
          <a:solidFill>
            <a:srgbClr val="F9FAF9"/>
          </a:solidFill>
          <a:ln w="6350">
            <a:solidFill>
              <a:schemeClr val="accent2"/>
            </a:solidFill>
            <a:prstDash val="solid"/>
          </a:ln>
        </p:spPr>
        <p:txBody>
          <a:bodyPr wrap="none" lIns="182880" tIns="91440" rIns="182880" bIns="182880" rtlCol="0">
            <a:spAutoFit/>
          </a:bodyPr>
          <a:lstStyle>
            <a:defPPr>
              <a:defRPr lang="en-US"/>
            </a:defPPr>
            <a:lvl1pPr>
              <a:defRPr sz="1200" b="1">
                <a:solidFill>
                  <a:schemeClr val="accent2"/>
                </a:solidFill>
              </a:defRPr>
            </a:lvl1pPr>
          </a:lstStyle>
          <a:p>
            <a:pPr lvl="0"/>
            <a:r>
              <a:rPr lang="en-US" dirty="0"/>
              <a:t>Master: Cover B with image</a:t>
            </a:r>
          </a:p>
        </p:txBody>
      </p:sp>
      <p:sp>
        <p:nvSpPr>
          <p:cNvPr id="7" name="Text Placeholder 4">
            <a:extLst>
              <a:ext uri="{FF2B5EF4-FFF2-40B4-BE49-F238E27FC236}">
                <a16:creationId xmlns:a16="http://schemas.microsoft.com/office/drawing/2014/main" id="{59602185-155F-114D-ABC9-23953F6B44C7}"/>
              </a:ext>
            </a:extLst>
          </p:cNvPr>
          <p:cNvSpPr>
            <a:spLocks noGrp="1"/>
          </p:cNvSpPr>
          <p:nvPr>
            <p:ph type="body" sz="quarter" idx="11" hasCustomPrompt="1"/>
          </p:nvPr>
        </p:nvSpPr>
        <p:spPr>
          <a:xfrm>
            <a:off x="6096000" y="5725684"/>
            <a:ext cx="5638800" cy="417677"/>
          </a:xfrm>
        </p:spPr>
        <p:txBody>
          <a:bodyPr anchor="b">
            <a:normAutofit/>
          </a:bodyPr>
          <a:lstStyle>
            <a:lvl1pPr marL="0" indent="0" algn="r">
              <a:buNone/>
              <a:defRPr sz="1200">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optional author</a:t>
            </a:r>
          </a:p>
        </p:txBody>
      </p:sp>
    </p:spTree>
  </p:cSld>
  <p:clrMapOvr>
    <a:masterClrMapping/>
  </p:clrMapOvr>
  <p:transition>
    <p:fade/>
  </p:transition>
  <p:extLst>
    <p:ext uri="{DCECCB84-F9BA-43D5-87BE-67443E8EF086}">
      <p15:sldGuideLst xmlns:p15="http://schemas.microsoft.com/office/powerpoint/2012/main">
        <p15:guide id="2" orient="horz" pos="2088" userDrawn="1">
          <p15:clr>
            <a:srgbClr val="FBAE40"/>
          </p15:clr>
        </p15:guide>
        <p15:guide id="3" orient="horz" pos="3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68F88C8-0A9A-DA43-95C8-7FE161A05352}" type="slidenum">
              <a:rPr lang="en-US" smtClean="0"/>
              <a:t>‹#›</a:t>
            </a:fld>
            <a:endParaRPr lang="en-US" dirty="0"/>
          </a:p>
        </p:txBody>
      </p:sp>
      <p:sp>
        <p:nvSpPr>
          <p:cNvPr id="6" name="TextBox 5"/>
          <p:cNvSpPr txBox="1"/>
          <p:nvPr userDrawn="1"/>
        </p:nvSpPr>
        <p:spPr>
          <a:xfrm>
            <a:off x="265815" y="-496181"/>
            <a:ext cx="169067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Only</a:t>
            </a:r>
            <a:endParaRPr lang="en-US" sz="1200" b="1" dirty="0">
              <a:solidFill>
                <a:schemeClr val="accent2"/>
              </a:solidFill>
            </a:endParaRPr>
          </a:p>
        </p:txBody>
      </p:sp>
      <p:sp>
        <p:nvSpPr>
          <p:cNvPr id="7" name="Text Placeholder 2">
            <a:extLst>
              <a:ext uri="{FF2B5EF4-FFF2-40B4-BE49-F238E27FC236}">
                <a16:creationId xmlns:a16="http://schemas.microsoft.com/office/drawing/2014/main" id="{273CC05F-D06D-3140-B072-F1CAE0BC36A3}"/>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368754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dirty="0"/>
          </a:p>
        </p:txBody>
      </p:sp>
      <p:sp>
        <p:nvSpPr>
          <p:cNvPr id="7" name="Title 6"/>
          <p:cNvSpPr>
            <a:spLocks noGrp="1"/>
          </p:cNvSpPr>
          <p:nvPr>
            <p:ph type="title"/>
          </p:nvPr>
        </p:nvSpPr>
        <p:spPr/>
        <p:txBody>
          <a:bodyPr lIns="0" rIns="0" anchor="t" anchorCtr="0">
            <a:noAutofit/>
          </a:bodyPr>
          <a:lstStyle>
            <a:lvl1pPr>
              <a:defRPr b="1" baseline="0">
                <a:latin typeface="+mj-lt"/>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457200" y="1690688"/>
            <a:ext cx="10214658" cy="4367212"/>
          </a:xfrm>
        </p:spPr>
        <p:txBody>
          <a:bodyPr tIns="0" bIns="91440">
            <a:noAutofit/>
          </a:bodyPr>
          <a:lstStyle>
            <a:lvl1pPr>
              <a:lnSpc>
                <a:spcPct val="108000"/>
              </a:lnSpc>
              <a:spcBef>
                <a:spcPts val="0"/>
              </a:spcBef>
              <a:spcAft>
                <a:spcPts val="1600"/>
              </a:spcAft>
              <a:defRPr baseline="0">
                <a:latin typeface="+mn-lt"/>
              </a:defRPr>
            </a:lvl1pPr>
            <a:lvl2pPr>
              <a:lnSpc>
                <a:spcPct val="108000"/>
              </a:lnSpc>
              <a:spcBef>
                <a:spcPts val="0"/>
              </a:spcBef>
              <a:spcAft>
                <a:spcPts val="1600"/>
              </a:spcAft>
              <a:defRPr>
                <a:latin typeface="+mn-lt"/>
              </a:defRPr>
            </a:lvl2pPr>
            <a:lvl3pPr>
              <a:lnSpc>
                <a:spcPct val="108000"/>
              </a:lnSpc>
              <a:spcBef>
                <a:spcPts val="0"/>
              </a:spcBef>
              <a:spcAft>
                <a:spcPts val="1600"/>
              </a:spcAft>
              <a:defRPr>
                <a:latin typeface="+mn-lt"/>
              </a:defRPr>
            </a:lvl3pPr>
            <a:lvl4pPr>
              <a:lnSpc>
                <a:spcPct val="108000"/>
              </a:lnSpc>
              <a:spcBef>
                <a:spcPts val="0"/>
              </a:spcBef>
              <a:spcAft>
                <a:spcPts val="1600"/>
              </a:spcAft>
              <a:defRPr>
                <a:latin typeface="+mn-lt"/>
              </a:defRPr>
            </a:lvl4pPr>
            <a:lvl5pPr>
              <a:lnSpc>
                <a:spcPct val="108000"/>
              </a:lnSpc>
              <a:spcBef>
                <a:spcPts val="0"/>
              </a:spcBef>
              <a:spcAft>
                <a:spcPts val="1600"/>
              </a:spcAf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265815" y="-496181"/>
            <a:ext cx="199950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 Bullets</a:t>
            </a:r>
            <a:endParaRPr lang="en-US" sz="1200" b="1" dirty="0">
              <a:solidFill>
                <a:schemeClr val="accent2"/>
              </a:solidFill>
            </a:endParaRPr>
          </a:p>
        </p:txBody>
      </p:sp>
      <p:sp>
        <p:nvSpPr>
          <p:cNvPr id="8" name="Text Placeholder 2"/>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Larg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dirty="0"/>
          </a:p>
        </p:txBody>
      </p:sp>
      <p:sp>
        <p:nvSpPr>
          <p:cNvPr id="9" name="Rectangle 8"/>
          <p:cNvSpPr/>
          <p:nvPr userDrawn="1"/>
        </p:nvSpPr>
        <p:spPr>
          <a:xfrm>
            <a:off x="5265861" y="812181"/>
            <a:ext cx="5908591" cy="4987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p:txBody>
          <a:bodyPr lIns="0" rIns="0" anchor="t" anchorCtr="0">
            <a:noAutofit/>
          </a:bodyPr>
          <a:lstStyle>
            <a:lvl1pPr>
              <a:defRPr sz="3400" baseline="0">
                <a:latin typeface="+mj-lt"/>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457200" y="1690688"/>
            <a:ext cx="10214658" cy="4367212"/>
          </a:xfrm>
        </p:spPr>
        <p:txBody>
          <a:bodyPr tIns="0" bIns="91440">
            <a:noAutofit/>
          </a:bodyPr>
          <a:lstStyle>
            <a:lvl1pPr marL="457200" indent="-457200">
              <a:lnSpc>
                <a:spcPct val="108000"/>
              </a:lnSpc>
              <a:spcAft>
                <a:spcPts val="1200"/>
              </a:spcAft>
              <a:defRPr sz="3200" baseline="0">
                <a:latin typeface="+mn-lt"/>
              </a:defRPr>
            </a:lvl1pPr>
            <a:lvl2pPr marL="914400" indent="-457200">
              <a:lnSpc>
                <a:spcPct val="108000"/>
              </a:lnSpc>
              <a:spcAft>
                <a:spcPts val="1200"/>
              </a:spcAft>
              <a:defRPr sz="2800" baseline="0">
                <a:latin typeface="+mn-lt"/>
              </a:defRPr>
            </a:lvl2pPr>
            <a:lvl3pPr marL="1371600" indent="-457200">
              <a:lnSpc>
                <a:spcPct val="108000"/>
              </a:lnSpc>
              <a:spcAft>
                <a:spcPts val="1200"/>
              </a:spcAft>
              <a:defRPr sz="2800" baseline="0">
                <a:latin typeface="+mn-lt"/>
              </a:defRPr>
            </a:lvl3pPr>
            <a:lvl4pPr marL="1828800" indent="-457200">
              <a:lnSpc>
                <a:spcPct val="108000"/>
              </a:lnSpc>
              <a:spcAft>
                <a:spcPts val="1200"/>
              </a:spcAft>
              <a:defRPr sz="2800" baseline="0">
                <a:latin typeface="+mn-lt"/>
              </a:defRPr>
            </a:lvl4pPr>
            <a:lvl5pPr marL="2286000" indent="-457200">
              <a:lnSpc>
                <a:spcPct val="108000"/>
              </a:lnSpc>
              <a:spcAft>
                <a:spcPts val="1200"/>
              </a:spcAft>
              <a:defRPr sz="2800" baseline="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265815" y="-496181"/>
            <a:ext cx="247009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 Large Bullets</a:t>
            </a:r>
            <a:endParaRPr lang="en-US" sz="1200" b="1" dirty="0">
              <a:solidFill>
                <a:schemeClr val="accent2"/>
              </a:solidFill>
            </a:endParaRPr>
          </a:p>
        </p:txBody>
      </p:sp>
      <p:sp>
        <p:nvSpPr>
          <p:cNvPr id="10" name="Text Placeholder 2">
            <a:extLst>
              <a:ext uri="{FF2B5EF4-FFF2-40B4-BE49-F238E27FC236}">
                <a16:creationId xmlns:a16="http://schemas.microsoft.com/office/drawing/2014/main" id="{49344CE9-DF0E-244E-9177-5BB7481879A3}"/>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with annotation">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dirty="0"/>
          </a:p>
        </p:txBody>
      </p:sp>
      <p:sp>
        <p:nvSpPr>
          <p:cNvPr id="9" name="Rectangle 8"/>
          <p:cNvSpPr/>
          <p:nvPr userDrawn="1"/>
        </p:nvSpPr>
        <p:spPr>
          <a:xfrm>
            <a:off x="5257800" y="533400"/>
            <a:ext cx="6477000" cy="552450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457200" y="533400"/>
            <a:ext cx="3829050" cy="5524500"/>
          </a:xfrm>
        </p:spPr>
        <p:txBody>
          <a:bodyPr anchor="ctr">
            <a:norm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10" name="TextBox 9"/>
          <p:cNvSpPr txBox="1"/>
          <p:nvPr userDrawn="1"/>
        </p:nvSpPr>
        <p:spPr>
          <a:xfrm>
            <a:off x="265815" y="-496181"/>
            <a:ext cx="263881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a:t>
            </a:r>
            <a:endParaRPr lang="en-US" sz="1200" b="1" dirty="0">
              <a:solidFill>
                <a:schemeClr val="accent2"/>
              </a:solidFill>
            </a:endParaRPr>
          </a:p>
        </p:txBody>
      </p:sp>
      <p:sp>
        <p:nvSpPr>
          <p:cNvPr id="3"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65C98F9E-B192-D84C-A126-928C54F5048C}"/>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with bullet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dirty="0"/>
          </a:p>
        </p:txBody>
      </p:sp>
      <p:sp>
        <p:nvSpPr>
          <p:cNvPr id="6" name="Title 5"/>
          <p:cNvSpPr>
            <a:spLocks noGrp="1"/>
          </p:cNvSpPr>
          <p:nvPr>
            <p:ph type="title"/>
          </p:nvPr>
        </p:nvSpPr>
        <p:spPr>
          <a:xfrm>
            <a:off x="457200" y="533400"/>
            <a:ext cx="3657600" cy="1711036"/>
          </a:xfrm>
        </p:spPr>
        <p:txBody>
          <a:bodyPr anchor="b">
            <a:no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3" name="Text Placeholder 2"/>
          <p:cNvSpPr>
            <a:spLocks noGrp="1"/>
          </p:cNvSpPr>
          <p:nvPr>
            <p:ph type="body" sz="quarter" idx="11"/>
          </p:nvPr>
        </p:nvSpPr>
        <p:spPr>
          <a:xfrm>
            <a:off x="457200" y="2481263"/>
            <a:ext cx="3657600" cy="3254375"/>
          </a:xfrm>
        </p:spPr>
        <p:txBody>
          <a:bodyPr>
            <a:noAutofit/>
          </a:bodyPr>
          <a:lstStyle>
            <a:lvl1pPr>
              <a:defRPr sz="2200" baseline="0">
                <a:solidFill>
                  <a:schemeClr val="tx1"/>
                </a:solidFill>
              </a:defRPr>
            </a:lvl1pPr>
            <a:lvl2pPr>
              <a:defRPr sz="2200" baseline="0">
                <a:solidFill>
                  <a:schemeClr val="tx1"/>
                </a:solidFill>
              </a:defRPr>
            </a:lvl2pPr>
            <a:lvl3pPr>
              <a:defRPr sz="2200" baseline="0">
                <a:solidFill>
                  <a:schemeClr val="tx1"/>
                </a:solidFill>
              </a:defRPr>
            </a:lvl3pPr>
            <a:lvl4pPr>
              <a:defRPr sz="2200" baseline="0">
                <a:solidFill>
                  <a:schemeClr val="tx1"/>
                </a:solidFill>
              </a:defRPr>
            </a:lvl4pPr>
            <a:lvl5pPr>
              <a:defRPr sz="22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265815" y="-496181"/>
            <a:ext cx="331858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 + bullets</a:t>
            </a:r>
            <a:endParaRPr lang="en-US" sz="1200" b="1" dirty="0">
              <a:solidFill>
                <a:schemeClr val="accent2"/>
              </a:solidFill>
            </a:endParaRPr>
          </a:p>
        </p:txBody>
      </p:sp>
      <p:sp>
        <p:nvSpPr>
          <p:cNvPr id="11"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accent2">
                    <a:lumMod val="60000"/>
                    <a:lumOff val="40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D7D7F6C5-3DA8-6043-843B-8F5B92A0628A}"/>
              </a:ext>
            </a:extLst>
          </p:cNvPr>
          <p:cNvSpPr>
            <a:spLocks noGrp="1"/>
          </p:cNvSpPr>
          <p:nvPr>
            <p:ph type="body" sz="quarter" idx="12"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a:gsLst>
            <a:gs pos="0">
              <a:schemeClr val="accent1"/>
            </a:gs>
            <a:gs pos="97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dirty="0"/>
          </a:p>
        </p:txBody>
      </p:sp>
      <p:sp>
        <p:nvSpPr>
          <p:cNvPr id="5" name="Title 4"/>
          <p:cNvSpPr>
            <a:spLocks noGrp="1"/>
          </p:cNvSpPr>
          <p:nvPr>
            <p:ph type="title" hasCustomPrompt="1"/>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dirty="0"/>
              <a:t>Click to add a divider title</a:t>
            </a:r>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120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Blue</a:t>
            </a:r>
            <a:endParaRPr lang="en-US" sz="1200" b="1" dirty="0">
              <a:solidFill>
                <a:schemeClr val="accent2"/>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dirty="0"/>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a:t>Click to edit Master title style</a:t>
            </a:r>
            <a:endParaRPr lang="en-US" dirty="0"/>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773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Dark</a:t>
            </a:r>
            <a:endParaRPr lang="en-US" sz="1200" b="1" dirty="0">
              <a:solidFill>
                <a:schemeClr val="accent2"/>
              </a:solidFill>
            </a:endParaRPr>
          </a:p>
        </p:txBody>
      </p:sp>
      <p:sp>
        <p:nvSpPr>
          <p:cNvPr id="8" name="Oval 7"/>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Oval 8"/>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Oval 9"/>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3" name="TextBox 12"/>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11277600" cy="1157288"/>
          </a:xfrm>
          <a:prstGeom prst="rect">
            <a:avLst/>
          </a:prstGeom>
        </p:spPr>
        <p:txBody>
          <a:bodyPr vert="horz" lIns="0" tIns="45720" rIns="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423227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dirty="0"/>
          </a:p>
        </p:txBody>
      </p:sp>
      <p:pic>
        <p:nvPicPr>
          <p:cNvPr id="8" name="Picture 7"/>
          <p:cNvPicPr>
            <a:picLocks noChangeAspect="1"/>
          </p:cNvPicPr>
          <p:nvPr userDrawn="1"/>
        </p:nvPicPr>
        <p:blipFill rotWithShape="1">
          <a:blip r:embed="rId16">
            <a:extLst>
              <a:ext uri="{28A0092B-C50C-407E-A947-70E740481C1C}">
                <a14:useLocalDpi xmlns:a14="http://schemas.microsoft.com/office/drawing/2010/main"/>
              </a:ext>
            </a:extLst>
          </a:blip>
          <a:srcRect l="14990" t="-24944" r="1"/>
          <a:stretch/>
        </p:blipFill>
        <p:spPr>
          <a:xfrm>
            <a:off x="320675" y="6521450"/>
            <a:ext cx="2391113" cy="102824"/>
          </a:xfrm>
          <a:prstGeom prst="rect">
            <a:avLst/>
          </a:prstGeom>
        </p:spPr>
      </p:pic>
      <p:sp>
        <p:nvSpPr>
          <p:cNvPr id="4" name="Oval 3"/>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7" name="Oval 6"/>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Oval 8"/>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5" name="TextBox 4"/>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
        <p:nvSpPr>
          <p:cNvPr id="13" name="TextBox 12"/>
          <p:cNvSpPr txBox="1"/>
          <p:nvPr userDrawn="1"/>
        </p:nvSpPr>
        <p:spPr>
          <a:xfrm>
            <a:off x="10525186" y="7020156"/>
            <a:ext cx="1697901" cy="246221"/>
          </a:xfrm>
          <a:prstGeom prst="rect">
            <a:avLst/>
          </a:prstGeom>
          <a:noFill/>
        </p:spPr>
        <p:txBody>
          <a:bodyPr vert="horz" wrap="none" rtlCol="0">
            <a:spAutoFit/>
          </a:bodyPr>
          <a:lstStyle/>
          <a:p>
            <a:pPr algn="r"/>
            <a:r>
              <a:rPr lang="en-US" sz="1000" b="1" spc="0" dirty="0">
                <a:solidFill>
                  <a:schemeClr val="tx1">
                    <a:lumMod val="60000"/>
                    <a:lumOff val="40000"/>
                  </a:schemeClr>
                </a:solidFill>
              </a:rPr>
              <a:t>TEMPLATE VERSION 2.2</a:t>
            </a:r>
            <a:endParaRPr lang="en-US" sz="1000" b="1" spc="0" dirty="0">
              <a:solidFill>
                <a:schemeClr val="tx1"/>
              </a:solidFill>
            </a:endParaRPr>
          </a:p>
        </p:txBody>
      </p:sp>
    </p:spTree>
    <p:extLst>
      <p:ext uri="{BB962C8B-B14F-4D97-AF65-F5344CB8AC3E}">
        <p14:creationId xmlns:p14="http://schemas.microsoft.com/office/powerpoint/2010/main" val="467279208"/>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54" r:id="rId3"/>
    <p:sldLayoutId id="2147483658" r:id="rId4"/>
    <p:sldLayoutId id="2147483675" r:id="rId5"/>
    <p:sldLayoutId id="2147483656" r:id="rId6"/>
    <p:sldLayoutId id="2147483677" r:id="rId7"/>
    <p:sldLayoutId id="2147483657" r:id="rId8"/>
    <p:sldLayoutId id="2147483674" r:id="rId9"/>
    <p:sldLayoutId id="2147483676" r:id="rId10"/>
    <p:sldLayoutId id="2147483682" r:id="rId11"/>
    <p:sldLayoutId id="2147483683" r:id="rId12"/>
    <p:sldLayoutId id="2147483655" r:id="rId13"/>
    <p:sldLayoutId id="2147483684" r:id="rId14"/>
  </p:sldLayoutIdLst>
  <p:transition>
    <p:fade/>
  </p:transition>
  <p:hf hdr="0" ftr="0" dt="0"/>
  <p:txStyles>
    <p:titleStyle>
      <a:lvl1pPr algn="l" defTabSz="914400" rtl="0" eaLnBrk="1" latinLnBrk="0" hangingPunct="1">
        <a:lnSpc>
          <a:spcPct val="90000"/>
        </a:lnSpc>
        <a:spcBef>
          <a:spcPct val="0"/>
        </a:spcBef>
        <a:buNone/>
        <a:defRPr sz="3400" b="1" kern="12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600"/>
        </a:spcAft>
        <a:buClr>
          <a:schemeClr val="accent1"/>
        </a:buClr>
        <a:buFont typeface="Wingdings"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600"/>
        </a:spcAft>
        <a:buClr>
          <a:schemeClr val="accent1"/>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336">
          <p15:clr>
            <a:srgbClr val="F26B43"/>
          </p15:clr>
        </p15:guide>
        <p15:guide id="5" orient="horz" pos="3816">
          <p15:clr>
            <a:srgbClr val="F26B43"/>
          </p15:clr>
        </p15:guide>
        <p15:guide id="6" pos="2592">
          <p15:clr>
            <a:srgbClr val="F26B43"/>
          </p15:clr>
        </p15:guide>
        <p15:guide id="7" pos="7392">
          <p15:clr>
            <a:srgbClr val="F26B43"/>
          </p15:clr>
        </p15:guide>
        <p15:guide id="8"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nber.org/system/files/chapters/c14441/c14441.pdf" TargetMode="External"/><Relationship Id="rId2" Type="http://schemas.openxmlformats.org/officeDocument/2006/relationships/hyperlink" Target="mailto:lwheaton@urban.org" TargetMode="External"/><Relationship Id="rId1" Type="http://schemas.openxmlformats.org/officeDocument/2006/relationships/slideLayout" Target="../slideLayouts/slideLayout4.xml"/><Relationship Id="rId4" Type="http://schemas.openxmlformats.org/officeDocument/2006/relationships/hyperlink" Target="https://www.census.gov/content/dam/Census/library/working-papers/2018/demo/SEHSD-WP2018-3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irp.wisc.edu/resource/poverty-measurement-for-the-next-generation-findings-from-the-interagency-technical-working-group-on-evaluating-alternative-measures-of-poverty/" TargetMode="External"/><Relationship Id="rId2" Type="http://schemas.openxmlformats.org/officeDocument/2006/relationships/hyperlink" Target="https://www.brookings.edu/events/time-to-update-how-we-measure-poverty-evaluating-alternatives-measures-of-poverty/"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7304"/>
            <a:ext cx="2849217" cy="430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00071248"/>
              </p:ext>
            </p:extLst>
          </p:nvPr>
        </p:nvGraphicFramePr>
        <p:xfrm>
          <a:off x="360947" y="3593372"/>
          <a:ext cx="11514221" cy="1764258"/>
        </p:xfrm>
        <a:graphic>
          <a:graphicData uri="http://schemas.openxmlformats.org/drawingml/2006/table">
            <a:tbl>
              <a:tblPr firstRow="1" bandRow="1">
                <a:tableStyleId>{5C22544A-7EE6-4342-B048-85BDC9FD1C3A}</a:tableStyleId>
              </a:tblPr>
              <a:tblGrid>
                <a:gridCol w="11514221">
                  <a:extLst>
                    <a:ext uri="{9D8B030D-6E8A-4147-A177-3AD203B41FA5}">
                      <a16:colId xmlns:a16="http://schemas.microsoft.com/office/drawing/2014/main" val="20000"/>
                    </a:ext>
                  </a:extLst>
                </a:gridCol>
              </a:tblGrid>
              <a:tr h="155762">
                <a:tc>
                  <a:txBody>
                    <a:bodyPr/>
                    <a:lstStyle/>
                    <a:p>
                      <a:pPr marL="0" marR="0" lvl="0" indent="0" algn="l" defTabSz="914400" rtl="0" eaLnBrk="1" fontAlgn="auto" latinLnBrk="0" hangingPunct="1">
                        <a:lnSpc>
                          <a:spcPct val="100000"/>
                        </a:lnSpc>
                        <a:spcBef>
                          <a:spcPts val="0"/>
                        </a:spcBef>
                        <a:spcAft>
                          <a:spcPts val="1600"/>
                        </a:spcAft>
                        <a:buClr>
                          <a:srgbClr val="139DEC"/>
                        </a:buClr>
                        <a:buSzTx/>
                        <a:buFontTx/>
                        <a:buNone/>
                        <a:tabLst/>
                        <a:defRPr/>
                      </a:pPr>
                      <a:endParaRPr kumimoji="0" lang="en-US" sz="1200" b="0" i="0" u="none" strike="noStrike" kern="1200" cap="none" spc="0" normalizeH="0" baseline="0" noProof="0" dirty="0">
                        <a:ln>
                          <a:noFill/>
                        </a:ln>
                        <a:solidFill>
                          <a:srgbClr val="139DEC"/>
                        </a:solidFill>
                        <a:effectLst/>
                        <a:uLnTx/>
                        <a:uFillTx/>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46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94546"/>
                          </a:solidFill>
                          <a:effectLst/>
                          <a:uLnTx/>
                          <a:uFillTx/>
                          <a:latin typeface="Lato"/>
                          <a:ea typeface="+mn-ea"/>
                          <a:cs typeface="+mn-cs"/>
                        </a:rPr>
                        <a:t>Comments: Final Report of the Interagency Technical Working Group on Evaluating Alternative Measures of Poverty</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5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139DEC"/>
                        </a:solidFill>
                        <a:effectLst/>
                        <a:uLnTx/>
                        <a:uFillTx/>
                        <a:latin typeface="+mn-lt"/>
                        <a:ea typeface="+mn-ea"/>
                        <a:cs typeface="+mn-cs"/>
                      </a:endParaRPr>
                    </a:p>
                  </a:txBody>
                  <a:tcPr marL="0" marR="0" marT="9144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4" b="24"/>
          <a:stretch>
            <a:fillRect/>
          </a:stretch>
        </p:blipFill>
        <p:spPr/>
      </p:pic>
      <p:sp>
        <p:nvSpPr>
          <p:cNvPr id="9" name="Text Placeholder 8">
            <a:extLst>
              <a:ext uri="{FF2B5EF4-FFF2-40B4-BE49-F238E27FC236}">
                <a16:creationId xmlns:a16="http://schemas.microsoft.com/office/drawing/2014/main" id="{07218511-DF20-46AB-9A80-4786D34E79D9}"/>
              </a:ext>
            </a:extLst>
          </p:cNvPr>
          <p:cNvSpPr>
            <a:spLocks noGrp="1"/>
          </p:cNvSpPr>
          <p:nvPr>
            <p:ph type="body" sz="quarter" idx="11"/>
          </p:nvPr>
        </p:nvSpPr>
        <p:spPr>
          <a:xfrm>
            <a:off x="7480300" y="5725684"/>
            <a:ext cx="3606800" cy="417677"/>
          </a:xfrm>
        </p:spPr>
        <p:txBody>
          <a:bodyPr>
            <a:noAutofit/>
          </a:bodyPr>
          <a:lstStyle/>
          <a:p>
            <a:r>
              <a:rPr lang="en-US" sz="1800" dirty="0">
                <a:solidFill>
                  <a:schemeClr val="tx1"/>
                </a:solidFill>
              </a:rPr>
              <a:t>Laura Wheaton</a:t>
            </a:r>
          </a:p>
        </p:txBody>
      </p:sp>
      <p:sp>
        <p:nvSpPr>
          <p:cNvPr id="3" name="TextBox 2">
            <a:extLst>
              <a:ext uri="{FF2B5EF4-FFF2-40B4-BE49-F238E27FC236}">
                <a16:creationId xmlns:a16="http://schemas.microsoft.com/office/drawing/2014/main" id="{C46C6FBA-5624-462C-82BA-DF659FFB6030}"/>
              </a:ext>
            </a:extLst>
          </p:cNvPr>
          <p:cNvSpPr txBox="1"/>
          <p:nvPr/>
        </p:nvSpPr>
        <p:spPr>
          <a:xfrm>
            <a:off x="6275294" y="5218492"/>
            <a:ext cx="5027706" cy="646331"/>
          </a:xfrm>
          <a:prstGeom prst="rect">
            <a:avLst/>
          </a:prstGeom>
          <a:noFill/>
        </p:spPr>
        <p:txBody>
          <a:bodyPr wrap="square" rtlCol="0">
            <a:spAutoFit/>
          </a:bodyPr>
          <a:lstStyle/>
          <a:p>
            <a:pPr algn="r"/>
            <a:r>
              <a:rPr lang="en-US" dirty="0"/>
              <a:t>FCSM 2021 Research and Policy Conference    </a:t>
            </a:r>
          </a:p>
          <a:p>
            <a:pPr algn="r"/>
            <a:r>
              <a:rPr lang="en-US" dirty="0"/>
              <a:t>November 4, 2021</a:t>
            </a:r>
          </a:p>
        </p:txBody>
      </p:sp>
    </p:spTree>
    <p:extLst>
      <p:ext uri="{BB962C8B-B14F-4D97-AF65-F5344CB8AC3E}">
        <p14:creationId xmlns:p14="http://schemas.microsoft.com/office/powerpoint/2010/main" val="13705503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10</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Example One: </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marL="0" indent="0">
              <a:spcAft>
                <a:spcPts val="1200"/>
              </a:spcAft>
              <a:buNone/>
            </a:pPr>
            <a:r>
              <a:rPr lang="en-US" sz="2800" i="1" dirty="0"/>
              <a:t>Research finds that …(CPS) tax imputations introduce substantial error in overall taxes, as well as tax credits. Errors in both measures can be sharply introduced even with a limited set of administrative tax data (Meyer, Wu, Finley, </a:t>
            </a:r>
            <a:r>
              <a:rPr lang="en-US" sz="2800" i="1" dirty="0" err="1"/>
              <a:t>Langetieg</a:t>
            </a:r>
            <a:r>
              <a:rPr lang="en-US" sz="2800" i="1" dirty="0"/>
              <a:t>, </a:t>
            </a:r>
            <a:r>
              <a:rPr lang="en-US" sz="2800" i="1" dirty="0" err="1"/>
              <a:t>Medalia</a:t>
            </a:r>
            <a:r>
              <a:rPr lang="en-US" sz="2800" i="1" dirty="0"/>
              <a:t>, Payne, and Plumley 2020)</a:t>
            </a:r>
          </a:p>
          <a:p>
            <a:pPr marL="0" indent="0" algn="r">
              <a:spcAft>
                <a:spcPts val="1200"/>
              </a:spcAft>
              <a:buNone/>
            </a:pPr>
            <a:r>
              <a:rPr lang="en-US" sz="2800" dirty="0"/>
              <a:t>(ITWG page 43)</a:t>
            </a:r>
          </a:p>
          <a:p>
            <a:pPr marL="0" indent="0">
              <a:spcAft>
                <a:spcPts val="1200"/>
              </a:spcAft>
              <a:buNone/>
            </a:pPr>
            <a:endParaRPr lang="en-US" sz="2800" dirty="0"/>
          </a:p>
          <a:p>
            <a:pPr marL="0" indent="0">
              <a:spcAft>
                <a:spcPts val="1200"/>
              </a:spcAft>
              <a:buNone/>
            </a:pPr>
            <a:r>
              <a:rPr lang="en-US" sz="2800" dirty="0"/>
              <a:t>An important distinction: this study does not test the accuracy of the CPS tax calculator, but rather shows that taxes estimated on CPS income and family characteristics differ from taxes based on linked admin data for income, filing status, and dependency.</a:t>
            </a:r>
          </a:p>
          <a:p>
            <a:pPr marL="0" indent="0">
              <a:spcAft>
                <a:spcPts val="1200"/>
              </a:spcAft>
              <a:buNone/>
            </a:pPr>
            <a:endParaRPr lang="en-US" sz="2800" dirty="0"/>
          </a:p>
          <a:p>
            <a:pPr marL="0" indent="0">
              <a:spcAft>
                <a:spcPts val="1200"/>
              </a:spcAft>
              <a:buNone/>
            </a:pPr>
            <a:endParaRPr lang="en-US" sz="2800" dirty="0"/>
          </a:p>
          <a:p>
            <a:pPr marL="0" indent="0">
              <a:spcAft>
                <a:spcPts val="1200"/>
              </a:spcAft>
              <a:buNone/>
            </a:pPr>
            <a:endParaRPr lang="en-US" sz="28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2748606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11</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Consistency is important:</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a:spcAft>
                <a:spcPts val="1200"/>
              </a:spcAft>
            </a:pPr>
            <a:r>
              <a:rPr lang="en-US" sz="2800" dirty="0"/>
              <a:t>To accurately measure available income, taxes must reflect the income included in resources for the poverty measure:</a:t>
            </a:r>
          </a:p>
          <a:p>
            <a:pPr lvl="1">
              <a:spcAft>
                <a:spcPts val="1200"/>
              </a:spcAft>
            </a:pPr>
            <a:r>
              <a:rPr lang="en-US" sz="2600" dirty="0"/>
              <a:t>If taxes are from linked data, income should be too.</a:t>
            </a:r>
          </a:p>
          <a:p>
            <a:pPr lvl="1">
              <a:spcAft>
                <a:spcPts val="1200"/>
              </a:spcAft>
            </a:pPr>
            <a:r>
              <a:rPr lang="en-US" sz="2600" dirty="0"/>
              <a:t>If a poverty measure uses survey income, taxes and tax credits should be calculated based on the survey income.</a:t>
            </a:r>
          </a:p>
          <a:p>
            <a:pPr>
              <a:spcAft>
                <a:spcPts val="1200"/>
              </a:spcAft>
            </a:pPr>
            <a:r>
              <a:rPr lang="en-US" sz="2800" dirty="0"/>
              <a:t>If family structure differs in tax data and survey data, we should understand:</a:t>
            </a:r>
          </a:p>
          <a:p>
            <a:pPr lvl="1">
              <a:spcAft>
                <a:spcPts val="1200"/>
              </a:spcAft>
            </a:pPr>
            <a:r>
              <a:rPr lang="en-US" sz="2600" dirty="0"/>
              <a:t>To what extent is this noncompliance? What do we do about that?</a:t>
            </a:r>
          </a:p>
          <a:p>
            <a:pPr lvl="1">
              <a:spcAft>
                <a:spcPts val="1200"/>
              </a:spcAft>
            </a:pPr>
            <a:r>
              <a:rPr lang="en-US" sz="2600" dirty="0"/>
              <a:t>To what extent is this survey error or recent household change?</a:t>
            </a:r>
          </a:p>
          <a:p>
            <a:pPr marL="0" indent="0">
              <a:spcAft>
                <a:spcPts val="1200"/>
              </a:spcAft>
              <a:buNone/>
            </a:pPr>
            <a:endParaRPr lang="en-US" sz="2800" dirty="0"/>
          </a:p>
          <a:p>
            <a:pPr lvl="1">
              <a:spcAft>
                <a:spcPts val="1200"/>
              </a:spcAft>
            </a:pPr>
            <a:endParaRPr lang="en-US" sz="2400" dirty="0"/>
          </a:p>
          <a:p>
            <a:pPr lvl="1" algn="r">
              <a:spcAft>
                <a:spcPts val="1200"/>
              </a:spcAft>
            </a:pPr>
            <a:endParaRPr lang="en-US" sz="26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36468513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12</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Example 2:</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marL="0" indent="0">
              <a:spcAft>
                <a:spcPts val="1200"/>
              </a:spcAft>
              <a:buNone/>
            </a:pPr>
            <a:r>
              <a:rPr lang="en-US" sz="2800" dirty="0"/>
              <a:t>Shantz and Fox (2018)</a:t>
            </a:r>
          </a:p>
          <a:p>
            <a:pPr>
              <a:spcAft>
                <a:spcPts val="1200"/>
              </a:spcAft>
            </a:pPr>
            <a:r>
              <a:rPr lang="en-US" sz="2800" dirty="0"/>
              <a:t>Link SNAP administrative data to CPS ASEC data</a:t>
            </a:r>
          </a:p>
          <a:p>
            <a:pPr>
              <a:spcAft>
                <a:spcPts val="1200"/>
              </a:spcAft>
            </a:pPr>
            <a:r>
              <a:rPr lang="en-US" sz="2800" dirty="0"/>
              <a:t>Compare actual receipt and TRIM3 simulated receipt</a:t>
            </a:r>
          </a:p>
          <a:p>
            <a:pPr>
              <a:spcAft>
                <a:spcPts val="1200"/>
              </a:spcAft>
            </a:pPr>
            <a:r>
              <a:rPr lang="en-US" sz="2800" dirty="0"/>
              <a:t>Conclude that TRIM3 “over-assigns” SNAP to lowest income people</a:t>
            </a:r>
            <a:endParaRPr lang="en-US" sz="2600" dirty="0"/>
          </a:p>
          <a:p>
            <a:pPr marL="0" indent="0">
              <a:spcAft>
                <a:spcPts val="1200"/>
              </a:spcAft>
              <a:buNone/>
            </a:pPr>
            <a:endParaRPr lang="en-US" sz="28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27919609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13</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Example 2 (continued):</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marL="0" indent="0">
              <a:spcAft>
                <a:spcPts val="1200"/>
              </a:spcAft>
              <a:buNone/>
            </a:pPr>
            <a:r>
              <a:rPr lang="en-US" sz="2800" dirty="0"/>
              <a:t>Mathematica and the Urban Institute:</a:t>
            </a:r>
            <a:endParaRPr lang="en-US" sz="2600" dirty="0"/>
          </a:p>
          <a:p>
            <a:pPr>
              <a:spcAft>
                <a:spcPts val="1200"/>
              </a:spcAft>
            </a:pPr>
            <a:r>
              <a:rPr lang="en-US" sz="2800" dirty="0"/>
              <a:t>Consistently find </a:t>
            </a:r>
            <a:r>
              <a:rPr lang="en-US" sz="2800" b="1" dirty="0"/>
              <a:t>fewer </a:t>
            </a:r>
            <a:r>
              <a:rPr lang="en-US" sz="2800" dirty="0"/>
              <a:t>very</a:t>
            </a:r>
            <a:r>
              <a:rPr lang="en-US" sz="2800" b="1" dirty="0"/>
              <a:t> </a:t>
            </a:r>
            <a:r>
              <a:rPr lang="en-US" sz="2800" dirty="0"/>
              <a:t>low-income people eligible for SNAP in survey data than receive SNAP according to administrative data</a:t>
            </a:r>
          </a:p>
          <a:p>
            <a:pPr>
              <a:spcAft>
                <a:spcPts val="1200"/>
              </a:spcAft>
            </a:pPr>
            <a:r>
              <a:rPr lang="en-US" sz="2800" dirty="0"/>
              <a:t>Find </a:t>
            </a:r>
            <a:r>
              <a:rPr lang="en-US" sz="2800" b="1" dirty="0"/>
              <a:t>fewer</a:t>
            </a:r>
            <a:r>
              <a:rPr lang="en-US" sz="2800" dirty="0"/>
              <a:t> one adult plus child families eligible for SNAP than participate according to administrative data</a:t>
            </a:r>
          </a:p>
          <a:p>
            <a:pPr marL="0" indent="0">
              <a:spcAft>
                <a:spcPts val="1200"/>
              </a:spcAft>
              <a:buNone/>
            </a:pPr>
            <a:r>
              <a:rPr lang="en-US" sz="2800" dirty="0"/>
              <a:t>As a result, TRIM3 assigns SNAP to most eligible one adult plus child families and very low-income households, </a:t>
            </a:r>
            <a:r>
              <a:rPr lang="en-US" sz="2800" b="1" dirty="0"/>
              <a:t>yet still does not find enough</a:t>
            </a:r>
            <a:r>
              <a:rPr lang="en-US" sz="2800" dirty="0"/>
              <a:t>.</a:t>
            </a:r>
          </a:p>
          <a:p>
            <a:pPr marL="0" indent="0">
              <a:spcAft>
                <a:spcPts val="1200"/>
              </a:spcAft>
              <a:buNone/>
            </a:pPr>
            <a:endParaRPr lang="en-US" sz="2600" dirty="0"/>
          </a:p>
          <a:p>
            <a:pPr marL="0" indent="0">
              <a:spcAft>
                <a:spcPts val="1200"/>
              </a:spcAft>
              <a:buNone/>
            </a:pPr>
            <a:r>
              <a:rPr lang="en-US" sz="2600" dirty="0"/>
              <a:t>Source: Wheaton, </a:t>
            </a:r>
            <a:r>
              <a:rPr lang="en-US" sz="2600" dirty="0" err="1"/>
              <a:t>Wemmerus</a:t>
            </a:r>
            <a:r>
              <a:rPr lang="en-US" sz="2600" dirty="0"/>
              <a:t>, Godfrey (WWG) (2021)</a:t>
            </a:r>
          </a:p>
          <a:p>
            <a:pPr marL="0" indent="0">
              <a:spcAft>
                <a:spcPts val="1200"/>
              </a:spcAft>
              <a:buNone/>
            </a:pPr>
            <a:endParaRPr lang="en-US" sz="2800" dirty="0"/>
          </a:p>
          <a:p>
            <a:pPr>
              <a:spcAft>
                <a:spcPts val="1200"/>
              </a:spcAft>
            </a:pPr>
            <a:endParaRPr lang="en-US" sz="2800" dirty="0"/>
          </a:p>
          <a:p>
            <a:pPr>
              <a:spcAft>
                <a:spcPts val="1200"/>
              </a:spcAft>
            </a:pPr>
            <a:endParaRPr lang="en-US" sz="28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33592040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14</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It is important to understand the apparently contradictory results</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a:spcAft>
                <a:spcPts val="1200"/>
              </a:spcAft>
            </a:pPr>
            <a:r>
              <a:rPr lang="en-US" sz="2800" dirty="0"/>
              <a:t>WWG analyze linked SNAP and CPS data for 3-states and find:</a:t>
            </a:r>
          </a:p>
          <a:p>
            <a:pPr lvl="1">
              <a:spcAft>
                <a:spcPts val="1200"/>
              </a:spcAft>
            </a:pPr>
            <a:r>
              <a:rPr lang="en-US" sz="2600" dirty="0"/>
              <a:t>Income imputation is much higher among linked SNAP cases found ineligible by TRIM3 than among those found eligible.</a:t>
            </a:r>
          </a:p>
          <a:p>
            <a:pPr lvl="1">
              <a:spcAft>
                <a:spcPts val="1200"/>
              </a:spcAft>
            </a:pPr>
            <a:r>
              <a:rPr lang="en-US" sz="2600" dirty="0"/>
              <a:t>One adult plus child SNAP recipients and recipients with very low income are less likely to respond to the CPS ASEC and appear to be underrepresented.</a:t>
            </a:r>
          </a:p>
          <a:p>
            <a:pPr lvl="1">
              <a:spcAft>
                <a:spcPts val="1200"/>
              </a:spcAft>
            </a:pPr>
            <a:r>
              <a:rPr lang="en-US" sz="2600" dirty="0"/>
              <a:t>Over 40 percent of one adult plus child cases do not appear to be one adult plus child in TRIM3 (case adult or kids are absent from the household; spouse or partner is included in the TRIM3 unit).</a:t>
            </a:r>
          </a:p>
          <a:p>
            <a:pPr lvl="1">
              <a:spcAft>
                <a:spcPts val="1200"/>
              </a:spcAft>
            </a:pPr>
            <a:r>
              <a:rPr lang="en-US" sz="2600" dirty="0"/>
              <a:t>Do the findings hold in other states?</a:t>
            </a:r>
          </a:p>
          <a:p>
            <a:pPr lvl="1">
              <a:spcAft>
                <a:spcPts val="1200"/>
              </a:spcAft>
            </a:pPr>
            <a:endParaRPr lang="en-US" sz="2600" dirty="0"/>
          </a:p>
          <a:p>
            <a:pPr marL="0" indent="0">
              <a:spcAft>
                <a:spcPts val="1200"/>
              </a:spcAft>
              <a:buNone/>
            </a:pPr>
            <a:endParaRPr lang="en-US" sz="2800" dirty="0"/>
          </a:p>
          <a:p>
            <a:pPr>
              <a:spcAft>
                <a:spcPts val="1200"/>
              </a:spcAft>
            </a:pPr>
            <a:endParaRPr lang="en-US" sz="2800" dirty="0"/>
          </a:p>
          <a:p>
            <a:pPr>
              <a:spcAft>
                <a:spcPts val="1200"/>
              </a:spcAft>
            </a:pPr>
            <a:endParaRPr lang="en-US" sz="28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26478357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15</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457200" y="533400"/>
            <a:ext cx="11277600" cy="976745"/>
          </a:xfrm>
        </p:spPr>
        <p:txBody>
          <a:bodyPr/>
          <a:lstStyle/>
          <a:p>
            <a:r>
              <a:rPr lang="en-US" dirty="0"/>
              <a:t>In Summary:</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lvl="0">
              <a:spcAft>
                <a:spcPts val="1200"/>
              </a:spcAft>
            </a:pPr>
            <a:endParaRPr lang="en-US" sz="2800" dirty="0"/>
          </a:p>
          <a:p>
            <a:pPr lvl="0">
              <a:spcAft>
                <a:spcPts val="1200"/>
              </a:spcAft>
            </a:pPr>
            <a:r>
              <a:rPr lang="en-US" sz="2800" dirty="0"/>
              <a:t>Rules-based approach reflects taxes and benefits that are consistent with the income and household composition as observed in the  survey.</a:t>
            </a:r>
          </a:p>
          <a:p>
            <a:pPr lvl="0">
              <a:spcAft>
                <a:spcPts val="1200"/>
              </a:spcAft>
            </a:pPr>
            <a:r>
              <a:rPr lang="en-US" sz="2800" dirty="0"/>
              <a:t>If linked-data approach obtains different results, we should understand why.</a:t>
            </a:r>
          </a:p>
          <a:p>
            <a:pPr lvl="0">
              <a:spcAft>
                <a:spcPts val="1200"/>
              </a:spcAft>
            </a:pPr>
            <a:r>
              <a:rPr lang="en-US" sz="2800" dirty="0"/>
              <a:t>Solutions may differ, depending on the reason for the difference.</a:t>
            </a:r>
            <a:endParaRPr lang="en-US" sz="2400" dirty="0"/>
          </a:p>
          <a:p>
            <a:pPr marL="457200" lvl="1" indent="0">
              <a:spcAft>
                <a:spcPts val="1200"/>
              </a:spcAft>
              <a:buNone/>
            </a:pPr>
            <a:endParaRPr lang="en-US" sz="2400" dirty="0"/>
          </a:p>
          <a:p>
            <a:pPr lvl="1">
              <a:spcAft>
                <a:spcPts val="1200"/>
              </a:spcAft>
            </a:pPr>
            <a:endParaRPr lang="en-US" sz="24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41200182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16</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457200" y="533400"/>
            <a:ext cx="11277600" cy="976745"/>
          </a:xfrm>
        </p:spPr>
        <p:txBody>
          <a:bodyPr/>
          <a:lstStyle/>
          <a:p>
            <a:r>
              <a:rPr lang="en-US" dirty="0"/>
              <a:t>In Summary (continued)</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a:spcAft>
                <a:spcPts val="1200"/>
              </a:spcAft>
            </a:pPr>
            <a:r>
              <a:rPr lang="en-US" sz="2800" dirty="0"/>
              <a:t>Avoid assigning a benefit from admin data that is inconsistent with income imputed to a survey respondent. </a:t>
            </a:r>
          </a:p>
          <a:p>
            <a:pPr lvl="0">
              <a:spcAft>
                <a:spcPts val="1200"/>
              </a:spcAft>
            </a:pPr>
            <a:r>
              <a:rPr lang="en-US" sz="2800" dirty="0"/>
              <a:t>Household composition changes and reporting errors may make an admin data benefit inconsistent with family income.</a:t>
            </a:r>
          </a:p>
          <a:p>
            <a:pPr>
              <a:spcAft>
                <a:spcPts val="1200"/>
              </a:spcAft>
            </a:pPr>
            <a:r>
              <a:rPr lang="en-US" sz="2800" dirty="0"/>
              <a:t>Income used to calculate taxes should be consistent with the income included in resources.</a:t>
            </a:r>
          </a:p>
          <a:p>
            <a:pPr>
              <a:spcAft>
                <a:spcPts val="1200"/>
              </a:spcAft>
            </a:pPr>
            <a:r>
              <a:rPr lang="en-US" sz="2800" dirty="0"/>
              <a:t>Consider how to handle noncompliant receipt.</a:t>
            </a:r>
          </a:p>
          <a:p>
            <a:pPr>
              <a:spcAft>
                <a:spcPts val="1200"/>
              </a:spcAft>
            </a:pPr>
            <a:r>
              <a:rPr lang="en-US" sz="2800" dirty="0"/>
              <a:t>Assess underrepresentation of subgroups in survey data and consider how best to compensate for this.</a:t>
            </a:r>
          </a:p>
          <a:p>
            <a:pPr marL="0" lvl="0" indent="0">
              <a:spcAft>
                <a:spcPts val="1200"/>
              </a:spcAft>
              <a:buNone/>
            </a:pPr>
            <a:endParaRPr lang="en-US" sz="2400" dirty="0"/>
          </a:p>
          <a:p>
            <a:pPr marL="457200" lvl="1" indent="0">
              <a:spcAft>
                <a:spcPts val="1200"/>
              </a:spcAft>
              <a:buNone/>
            </a:pPr>
            <a:endParaRPr lang="en-US" sz="2400" dirty="0"/>
          </a:p>
          <a:p>
            <a:pPr lvl="1">
              <a:spcAft>
                <a:spcPts val="1200"/>
              </a:spcAft>
            </a:pPr>
            <a:endParaRPr lang="en-US" sz="24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21428354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17</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457200" y="533400"/>
            <a:ext cx="11277600" cy="711993"/>
          </a:xfrm>
        </p:spPr>
        <p:txBody>
          <a:bodyPr/>
          <a:lstStyle/>
          <a:p>
            <a:r>
              <a:rPr lang="en-US" dirty="0"/>
              <a:t>Contact and References:</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marL="457200" lvl="1" indent="0">
              <a:spcAft>
                <a:spcPts val="1200"/>
              </a:spcAft>
              <a:buNone/>
            </a:pPr>
            <a:r>
              <a:rPr lang="en-US" sz="2400" dirty="0"/>
              <a:t>Contact: Laura Wheaton: </a:t>
            </a:r>
            <a:r>
              <a:rPr lang="en-US" sz="2400" dirty="0">
                <a:hlinkClick r:id="rId2"/>
              </a:rPr>
              <a:t>lwheaton@urban.org</a:t>
            </a:r>
            <a:endParaRPr lang="en-US" sz="2400" dirty="0"/>
          </a:p>
          <a:p>
            <a:pPr marL="457200" lvl="1" indent="0">
              <a:spcAft>
                <a:spcPts val="1200"/>
              </a:spcAft>
              <a:buNone/>
            </a:pPr>
            <a:r>
              <a:rPr lang="en-US" sz="2400" dirty="0"/>
              <a:t>Meyer, Wu, Finley, </a:t>
            </a:r>
            <a:r>
              <a:rPr lang="en-US" sz="2400" dirty="0" err="1"/>
              <a:t>Langetieg</a:t>
            </a:r>
            <a:r>
              <a:rPr lang="en-US" sz="2400" dirty="0"/>
              <a:t>, </a:t>
            </a:r>
            <a:r>
              <a:rPr lang="en-US" sz="2400" dirty="0" err="1"/>
              <a:t>Medalia</a:t>
            </a:r>
            <a:r>
              <a:rPr lang="en-US" sz="2400" dirty="0"/>
              <a:t>, Payne, and Plumley (2020)</a:t>
            </a:r>
          </a:p>
          <a:p>
            <a:pPr marL="457200" lvl="1" indent="0">
              <a:spcAft>
                <a:spcPts val="1200"/>
              </a:spcAft>
              <a:buNone/>
            </a:pPr>
            <a:r>
              <a:rPr lang="en-US" sz="2400" dirty="0">
                <a:hlinkClick r:id="rId3"/>
              </a:rPr>
              <a:t>https://www.nber.org/system/files/chapters/c14441/c14441.pdf</a:t>
            </a:r>
            <a:endParaRPr lang="en-US" sz="2400" dirty="0"/>
          </a:p>
          <a:p>
            <a:pPr marL="457200" lvl="1" indent="0">
              <a:spcAft>
                <a:spcPts val="1200"/>
              </a:spcAft>
              <a:buNone/>
            </a:pPr>
            <a:r>
              <a:rPr lang="en-US" sz="2400" dirty="0"/>
              <a:t>Shantz and Fox (2018)</a:t>
            </a:r>
          </a:p>
          <a:p>
            <a:pPr marL="457200" lvl="1" indent="0">
              <a:spcAft>
                <a:spcPts val="1200"/>
              </a:spcAft>
              <a:buNone/>
            </a:pPr>
            <a:r>
              <a:rPr lang="en-US" sz="2400" dirty="0">
                <a:hlinkClick r:id="rId4"/>
              </a:rPr>
              <a:t>https://www.census.gov/content/dam/Census/library/working-papers/2018/demo/SEHSD-WP2018-30.pdf</a:t>
            </a:r>
            <a:r>
              <a:rPr lang="en-US" sz="2400" dirty="0"/>
              <a:t> </a:t>
            </a:r>
          </a:p>
          <a:p>
            <a:pPr marL="457200" lvl="1" indent="0">
              <a:spcAft>
                <a:spcPts val="1200"/>
              </a:spcAft>
              <a:buNone/>
            </a:pPr>
            <a:r>
              <a:rPr lang="en-US" sz="2600" dirty="0"/>
              <a:t>Wheaton, </a:t>
            </a:r>
            <a:r>
              <a:rPr lang="en-US" sz="2600" dirty="0" err="1"/>
              <a:t>Wemmerus</a:t>
            </a:r>
            <a:r>
              <a:rPr lang="en-US" sz="2600" dirty="0"/>
              <a:t>, and Godfrey (2021) </a:t>
            </a:r>
          </a:p>
          <a:p>
            <a:pPr marL="457200" lvl="1" indent="0">
              <a:spcAft>
                <a:spcPts val="1200"/>
              </a:spcAft>
              <a:buNone/>
            </a:pPr>
            <a:r>
              <a:rPr lang="en-US" sz="2600" dirty="0"/>
              <a:t>(not yet posted, available from Laura Wheaton)</a:t>
            </a:r>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34103504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CBBB8-8FFB-4216-B847-884BC163EA8B}"/>
              </a:ext>
            </a:extLst>
          </p:cNvPr>
          <p:cNvSpPr>
            <a:spLocks noGrp="1"/>
          </p:cNvSpPr>
          <p:nvPr>
            <p:ph type="sldNum" sz="quarter" idx="4"/>
          </p:nvPr>
        </p:nvSpPr>
        <p:spPr/>
        <p:txBody>
          <a:bodyPr/>
          <a:lstStyle/>
          <a:p>
            <a:fld id="{B68F88C8-0A9A-DA43-95C8-7FE161A05352}" type="slidenum">
              <a:rPr lang="en-US" smtClean="0"/>
              <a:pPr/>
              <a:t>2</a:t>
            </a:fld>
            <a:endParaRPr lang="en-US" dirty="0"/>
          </a:p>
        </p:txBody>
      </p:sp>
      <p:sp>
        <p:nvSpPr>
          <p:cNvPr id="3" name="Title 2">
            <a:extLst>
              <a:ext uri="{FF2B5EF4-FFF2-40B4-BE49-F238E27FC236}">
                <a16:creationId xmlns:a16="http://schemas.microsoft.com/office/drawing/2014/main" id="{2B04BB00-F88A-47F1-8595-D5B7ACFE3EA9}"/>
              </a:ext>
            </a:extLst>
          </p:cNvPr>
          <p:cNvSpPr>
            <a:spLocks noGrp="1"/>
          </p:cNvSpPr>
          <p:nvPr>
            <p:ph type="title"/>
          </p:nvPr>
        </p:nvSpPr>
        <p:spPr>
          <a:xfrm>
            <a:off x="457200" y="533400"/>
            <a:ext cx="11277600" cy="663388"/>
          </a:xfrm>
        </p:spPr>
        <p:txBody>
          <a:bodyPr/>
          <a:lstStyle/>
          <a:p>
            <a:r>
              <a:rPr lang="en-US" dirty="0"/>
              <a:t>My Comments</a:t>
            </a:r>
          </a:p>
        </p:txBody>
      </p:sp>
      <p:sp>
        <p:nvSpPr>
          <p:cNvPr id="4" name="Text Placeholder 3">
            <a:extLst>
              <a:ext uri="{FF2B5EF4-FFF2-40B4-BE49-F238E27FC236}">
                <a16:creationId xmlns:a16="http://schemas.microsoft.com/office/drawing/2014/main" id="{69F8925B-A008-4DD1-A6FA-5ED059890204}"/>
              </a:ext>
            </a:extLst>
          </p:cNvPr>
          <p:cNvSpPr>
            <a:spLocks noGrp="1"/>
          </p:cNvSpPr>
          <p:nvPr>
            <p:ph type="body" sz="quarter" idx="10"/>
          </p:nvPr>
        </p:nvSpPr>
        <p:spPr>
          <a:xfrm>
            <a:off x="457200" y="1196788"/>
            <a:ext cx="10214658" cy="5127811"/>
          </a:xfrm>
        </p:spPr>
        <p:txBody>
          <a:bodyPr/>
          <a:lstStyle/>
          <a:p>
            <a:pPr lvl="1"/>
            <a:r>
              <a:rPr lang="en-US" sz="2600" dirty="0"/>
              <a:t>Race and ethnicity</a:t>
            </a:r>
          </a:p>
          <a:p>
            <a:pPr lvl="1"/>
            <a:r>
              <a:rPr lang="en-US" sz="2600" dirty="0"/>
              <a:t>Excluded populations</a:t>
            </a:r>
          </a:p>
          <a:p>
            <a:pPr lvl="1"/>
            <a:r>
              <a:rPr lang="en-US" sz="2600" dirty="0"/>
              <a:t>Consumption and Income Poverty</a:t>
            </a:r>
          </a:p>
          <a:p>
            <a:pPr lvl="1"/>
            <a:r>
              <a:rPr lang="en-US" sz="2600" dirty="0"/>
              <a:t>Health Coverage</a:t>
            </a:r>
          </a:p>
          <a:p>
            <a:pPr lvl="1"/>
            <a:r>
              <a:rPr lang="en-US" sz="2600" dirty="0"/>
              <a:t>Linked administrative data and rules-based approaches to assigning benefits and taxes in the survey data</a:t>
            </a:r>
          </a:p>
          <a:p>
            <a:pPr marL="0" indent="0">
              <a:buNone/>
            </a:pPr>
            <a:endParaRPr lang="en-US" sz="2800" dirty="0"/>
          </a:p>
        </p:txBody>
      </p:sp>
      <p:sp>
        <p:nvSpPr>
          <p:cNvPr id="5" name="Text Placeholder 4">
            <a:extLst>
              <a:ext uri="{FF2B5EF4-FFF2-40B4-BE49-F238E27FC236}">
                <a16:creationId xmlns:a16="http://schemas.microsoft.com/office/drawing/2014/main" id="{3007C442-625E-4894-8215-A2061D8AB6BE}"/>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2028055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CA9C5-A5BB-417D-BFA5-36C632B5AD62}"/>
              </a:ext>
            </a:extLst>
          </p:cNvPr>
          <p:cNvSpPr>
            <a:spLocks noGrp="1"/>
          </p:cNvSpPr>
          <p:nvPr>
            <p:ph type="sldNum" sz="quarter" idx="4"/>
          </p:nvPr>
        </p:nvSpPr>
        <p:spPr/>
        <p:txBody>
          <a:bodyPr/>
          <a:lstStyle/>
          <a:p>
            <a:fld id="{B68F88C8-0A9A-DA43-95C8-7FE161A05352}" type="slidenum">
              <a:rPr lang="en-US" smtClean="0"/>
              <a:pPr/>
              <a:t>3</a:t>
            </a:fld>
            <a:endParaRPr lang="en-US" dirty="0"/>
          </a:p>
        </p:txBody>
      </p:sp>
      <p:sp>
        <p:nvSpPr>
          <p:cNvPr id="3" name="Title 2">
            <a:extLst>
              <a:ext uri="{FF2B5EF4-FFF2-40B4-BE49-F238E27FC236}">
                <a16:creationId xmlns:a16="http://schemas.microsoft.com/office/drawing/2014/main" id="{6B6DF4E4-F904-4480-BF80-E1C4854A10BF}"/>
              </a:ext>
            </a:extLst>
          </p:cNvPr>
          <p:cNvSpPr>
            <a:spLocks noGrp="1"/>
          </p:cNvSpPr>
          <p:nvPr>
            <p:ph type="title"/>
          </p:nvPr>
        </p:nvSpPr>
        <p:spPr>
          <a:xfrm>
            <a:off x="457200" y="533400"/>
            <a:ext cx="11277600" cy="747480"/>
          </a:xfrm>
        </p:spPr>
        <p:txBody>
          <a:bodyPr/>
          <a:lstStyle/>
          <a:p>
            <a:r>
              <a:rPr lang="en-US" sz="3600" dirty="0"/>
              <a:t>Informative discussions on-line at:</a:t>
            </a:r>
            <a:br>
              <a:rPr lang="en-US" sz="3600" dirty="0"/>
            </a:br>
            <a:endParaRPr lang="en-US" dirty="0"/>
          </a:p>
        </p:txBody>
      </p:sp>
      <p:sp>
        <p:nvSpPr>
          <p:cNvPr id="4" name="Text Placeholder 3">
            <a:extLst>
              <a:ext uri="{FF2B5EF4-FFF2-40B4-BE49-F238E27FC236}">
                <a16:creationId xmlns:a16="http://schemas.microsoft.com/office/drawing/2014/main" id="{AC268E8F-A2ED-4B0F-9F62-12574F3AC988}"/>
              </a:ext>
            </a:extLst>
          </p:cNvPr>
          <p:cNvSpPr>
            <a:spLocks noGrp="1"/>
          </p:cNvSpPr>
          <p:nvPr>
            <p:ph type="body" sz="quarter" idx="10"/>
          </p:nvPr>
        </p:nvSpPr>
        <p:spPr>
          <a:xfrm>
            <a:off x="457200" y="1866900"/>
            <a:ext cx="10214658" cy="3781192"/>
          </a:xfrm>
        </p:spPr>
        <p:txBody>
          <a:bodyPr/>
          <a:lstStyle/>
          <a:p>
            <a:pPr marL="0" indent="0">
              <a:buNone/>
            </a:pPr>
            <a:r>
              <a:rPr lang="en-US" sz="2400" dirty="0"/>
              <a:t>Brookings Institution and AEI:</a:t>
            </a:r>
          </a:p>
          <a:p>
            <a:r>
              <a:rPr lang="en-US" sz="2400" u="sng" dirty="0">
                <a:hlinkClick r:id="rId2"/>
              </a:rPr>
              <a:t>https://www.brookings.edu/events/time-to-update-how-we-measure-poverty-evaluating-alternatives-measures-of-poverty/</a:t>
            </a:r>
            <a:endParaRPr lang="en-US" sz="2400" u="sng" dirty="0"/>
          </a:p>
          <a:p>
            <a:pPr marL="0" indent="0">
              <a:buNone/>
            </a:pPr>
            <a:r>
              <a:rPr lang="en-US" sz="2400" dirty="0"/>
              <a:t>Institute for Research on Poverty:</a:t>
            </a:r>
          </a:p>
          <a:p>
            <a:r>
              <a:rPr lang="en-US" sz="2400" u="sng" dirty="0">
                <a:hlinkClick r:id="rId3"/>
              </a:rPr>
              <a:t>https://www.irp.wisc.edu/resource/poverty-measurement-for-the-next-generation-findings-from-the-interagency-technical-working-group-on-evaluating-alternative-measures-of-poverty/</a:t>
            </a:r>
            <a:endParaRPr lang="en-US" sz="2400" dirty="0"/>
          </a:p>
          <a:p>
            <a:pPr marL="0" indent="0">
              <a:buNone/>
            </a:pPr>
            <a:endParaRPr lang="en-US" sz="2400" dirty="0"/>
          </a:p>
          <a:p>
            <a:pPr marL="457200" lvl="1" indent="0">
              <a:buNone/>
            </a:pPr>
            <a:endParaRPr lang="en-US" sz="2600" dirty="0"/>
          </a:p>
          <a:p>
            <a:pPr lvl="1"/>
            <a:endParaRPr lang="en-US" sz="2600" dirty="0"/>
          </a:p>
          <a:p>
            <a:pPr lvl="1"/>
            <a:endParaRPr lang="en-US" sz="2600" dirty="0"/>
          </a:p>
        </p:txBody>
      </p:sp>
      <p:sp>
        <p:nvSpPr>
          <p:cNvPr id="5" name="Text Placeholder 4">
            <a:extLst>
              <a:ext uri="{FF2B5EF4-FFF2-40B4-BE49-F238E27FC236}">
                <a16:creationId xmlns:a16="http://schemas.microsoft.com/office/drawing/2014/main" id="{278D1DEC-2A0D-4036-A5B7-F7572FE3C451}"/>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3503464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511FF-CF5F-4C24-B8FC-44878D2CE992}"/>
              </a:ext>
            </a:extLst>
          </p:cNvPr>
          <p:cNvSpPr>
            <a:spLocks noGrp="1"/>
          </p:cNvSpPr>
          <p:nvPr>
            <p:ph type="sldNum" sz="quarter" idx="4"/>
          </p:nvPr>
        </p:nvSpPr>
        <p:spPr/>
        <p:txBody>
          <a:bodyPr/>
          <a:lstStyle/>
          <a:p>
            <a:fld id="{B68F88C8-0A9A-DA43-95C8-7FE161A05352}" type="slidenum">
              <a:rPr lang="en-US" smtClean="0"/>
              <a:pPr/>
              <a:t>4</a:t>
            </a:fld>
            <a:endParaRPr lang="en-US" dirty="0"/>
          </a:p>
        </p:txBody>
      </p:sp>
      <p:sp>
        <p:nvSpPr>
          <p:cNvPr id="3" name="Title 2">
            <a:extLst>
              <a:ext uri="{FF2B5EF4-FFF2-40B4-BE49-F238E27FC236}">
                <a16:creationId xmlns:a16="http://schemas.microsoft.com/office/drawing/2014/main" id="{F22BB39F-D5A5-4960-B8A1-54E304D8F246}"/>
              </a:ext>
            </a:extLst>
          </p:cNvPr>
          <p:cNvSpPr>
            <a:spLocks noGrp="1"/>
          </p:cNvSpPr>
          <p:nvPr>
            <p:ph type="title"/>
          </p:nvPr>
        </p:nvSpPr>
        <p:spPr>
          <a:xfrm>
            <a:off x="457200" y="533400"/>
            <a:ext cx="10960100" cy="569259"/>
          </a:xfrm>
        </p:spPr>
        <p:txBody>
          <a:bodyPr/>
          <a:lstStyle/>
          <a:p>
            <a:r>
              <a:rPr lang="en-US" dirty="0"/>
              <a:t>Consider Race and Ethnicity</a:t>
            </a:r>
          </a:p>
        </p:txBody>
      </p:sp>
      <p:sp>
        <p:nvSpPr>
          <p:cNvPr id="4" name="Text Placeholder 3">
            <a:extLst>
              <a:ext uri="{FF2B5EF4-FFF2-40B4-BE49-F238E27FC236}">
                <a16:creationId xmlns:a16="http://schemas.microsoft.com/office/drawing/2014/main" id="{04BD56D1-E522-4C0C-9055-36724F6CF9A2}"/>
              </a:ext>
            </a:extLst>
          </p:cNvPr>
          <p:cNvSpPr>
            <a:spLocks noGrp="1"/>
          </p:cNvSpPr>
          <p:nvPr>
            <p:ph type="body" sz="quarter" idx="10"/>
          </p:nvPr>
        </p:nvSpPr>
        <p:spPr>
          <a:xfrm>
            <a:off x="457200" y="1317771"/>
            <a:ext cx="10515600" cy="4740129"/>
          </a:xfrm>
        </p:spPr>
        <p:txBody>
          <a:bodyPr/>
          <a:lstStyle/>
          <a:p>
            <a:r>
              <a:rPr lang="en-US" sz="2600" dirty="0"/>
              <a:t>ITWG report predates current surge in interest in racial equity</a:t>
            </a:r>
          </a:p>
          <a:p>
            <a:r>
              <a:rPr lang="en-US" sz="2600" dirty="0"/>
              <a:t>Measures will be called on and used to address equity issues</a:t>
            </a:r>
          </a:p>
          <a:p>
            <a:r>
              <a:rPr lang="en-US" sz="2600" dirty="0"/>
              <a:t>My recommendation:</a:t>
            </a:r>
          </a:p>
          <a:p>
            <a:pPr lvl="1"/>
            <a:r>
              <a:rPr lang="en-US" sz="2400" dirty="0"/>
              <a:t>Review new and existing measures with eye toward their strengths and limitations for different groups and ability to examine equity issues</a:t>
            </a:r>
          </a:p>
          <a:p>
            <a:pPr lvl="1"/>
            <a:r>
              <a:rPr lang="en-US" sz="2400" dirty="0"/>
              <a:t>Address data quality:</a:t>
            </a:r>
          </a:p>
          <a:p>
            <a:pPr lvl="2"/>
            <a:r>
              <a:rPr lang="en-US" sz="2200" dirty="0"/>
              <a:t>Sample size limitations (especially Consumer Expenditure Survey)</a:t>
            </a:r>
          </a:p>
          <a:p>
            <a:pPr lvl="2"/>
            <a:r>
              <a:rPr lang="en-US" sz="2200" dirty="0"/>
              <a:t>Higher survey undercoverage of Black and Hispanic people</a:t>
            </a:r>
          </a:p>
          <a:p>
            <a:pPr marL="0" indent="0">
              <a:buNone/>
            </a:pPr>
            <a:r>
              <a:rPr lang="en-US" sz="2600" i="1" dirty="0"/>
              <a:t>.</a:t>
            </a:r>
          </a:p>
        </p:txBody>
      </p:sp>
      <p:sp>
        <p:nvSpPr>
          <p:cNvPr id="5" name="Text Placeholder 4">
            <a:extLst>
              <a:ext uri="{FF2B5EF4-FFF2-40B4-BE49-F238E27FC236}">
                <a16:creationId xmlns:a16="http://schemas.microsoft.com/office/drawing/2014/main" id="{0BFC8DB3-3684-402C-8AC0-88F23B90317A}"/>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14582969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111AC9-5891-415C-884E-656114A6A1F8}"/>
              </a:ext>
            </a:extLst>
          </p:cNvPr>
          <p:cNvSpPr>
            <a:spLocks noGrp="1"/>
          </p:cNvSpPr>
          <p:nvPr>
            <p:ph type="sldNum" sz="quarter" idx="4"/>
          </p:nvPr>
        </p:nvSpPr>
        <p:spPr/>
        <p:txBody>
          <a:bodyPr/>
          <a:lstStyle/>
          <a:p>
            <a:fld id="{B68F88C8-0A9A-DA43-95C8-7FE161A05352}" type="slidenum">
              <a:rPr lang="en-US" smtClean="0"/>
              <a:pPr/>
              <a:t>5</a:t>
            </a:fld>
            <a:endParaRPr lang="en-US" dirty="0"/>
          </a:p>
        </p:txBody>
      </p:sp>
      <p:sp>
        <p:nvSpPr>
          <p:cNvPr id="3" name="Title 2">
            <a:extLst>
              <a:ext uri="{FF2B5EF4-FFF2-40B4-BE49-F238E27FC236}">
                <a16:creationId xmlns:a16="http://schemas.microsoft.com/office/drawing/2014/main" id="{DCEB06FF-F736-4B41-8CD8-5F7EF7D28670}"/>
              </a:ext>
            </a:extLst>
          </p:cNvPr>
          <p:cNvSpPr>
            <a:spLocks noGrp="1"/>
          </p:cNvSpPr>
          <p:nvPr>
            <p:ph type="title"/>
          </p:nvPr>
        </p:nvSpPr>
        <p:spPr/>
        <p:txBody>
          <a:bodyPr/>
          <a:lstStyle/>
          <a:p>
            <a:r>
              <a:rPr lang="en-US" dirty="0"/>
              <a:t>Address excluded populations</a:t>
            </a:r>
            <a:br>
              <a:rPr lang="en-US" dirty="0"/>
            </a:br>
            <a:endParaRPr lang="en-US" dirty="0"/>
          </a:p>
        </p:txBody>
      </p:sp>
      <p:sp>
        <p:nvSpPr>
          <p:cNvPr id="4" name="Text Placeholder 3">
            <a:extLst>
              <a:ext uri="{FF2B5EF4-FFF2-40B4-BE49-F238E27FC236}">
                <a16:creationId xmlns:a16="http://schemas.microsoft.com/office/drawing/2014/main" id="{0D6B5540-E5C8-4AAB-9549-4B765336790A}"/>
              </a:ext>
            </a:extLst>
          </p:cNvPr>
          <p:cNvSpPr>
            <a:spLocks noGrp="1"/>
          </p:cNvSpPr>
          <p:nvPr>
            <p:ph type="body" sz="quarter" idx="10"/>
          </p:nvPr>
        </p:nvSpPr>
        <p:spPr>
          <a:xfrm>
            <a:off x="457200" y="1245394"/>
            <a:ext cx="10214658" cy="4588736"/>
          </a:xfrm>
        </p:spPr>
        <p:txBody>
          <a:bodyPr/>
          <a:lstStyle/>
          <a:p>
            <a:pPr lvl="0"/>
            <a:r>
              <a:rPr lang="en-US" dirty="0"/>
              <a:t>ITWG expressed need for more attention to populations excluded from poverty statistics: e.g., people who are homeless, incarcerated, or in the military</a:t>
            </a:r>
          </a:p>
          <a:p>
            <a:pPr lvl="0"/>
            <a:r>
              <a:rPr lang="en-US" dirty="0"/>
              <a:t> Agreed, we would ideally know:</a:t>
            </a:r>
          </a:p>
          <a:p>
            <a:pPr lvl="1"/>
            <a:r>
              <a:rPr lang="en-US" dirty="0"/>
              <a:t>How does exclusion of these groups affect poverty rates?</a:t>
            </a:r>
          </a:p>
          <a:p>
            <a:pPr lvl="1"/>
            <a:r>
              <a:rPr lang="en-US" dirty="0"/>
              <a:t>Do changes over time in homelessness and incarceration affect poverty trends?</a:t>
            </a:r>
          </a:p>
          <a:p>
            <a:pPr lvl="1"/>
            <a:r>
              <a:rPr lang="en-US" dirty="0"/>
              <a:t>Do effects vary by race and ethnicity?</a:t>
            </a:r>
          </a:p>
          <a:p>
            <a:r>
              <a:rPr lang="en-US" dirty="0"/>
              <a:t>We also need to know:</a:t>
            </a:r>
          </a:p>
          <a:p>
            <a:pPr lvl="1"/>
            <a:r>
              <a:rPr lang="en-US" dirty="0"/>
              <a:t>How well do surveys cover secondary families in doubled-up households? </a:t>
            </a:r>
          </a:p>
          <a:p>
            <a:pPr lvl="1"/>
            <a:r>
              <a:rPr lang="en-US" dirty="0"/>
              <a:t>Are people who move between friends and family members fully represented?</a:t>
            </a:r>
          </a:p>
          <a:p>
            <a:pPr lvl="1"/>
            <a:endParaRPr lang="en-US" dirty="0"/>
          </a:p>
        </p:txBody>
      </p:sp>
      <p:sp>
        <p:nvSpPr>
          <p:cNvPr id="7" name="Text Placeholder 6">
            <a:extLst>
              <a:ext uri="{FF2B5EF4-FFF2-40B4-BE49-F238E27FC236}">
                <a16:creationId xmlns:a16="http://schemas.microsoft.com/office/drawing/2014/main" id="{4EAA8D3F-39DD-43B4-920D-41CF45331CF5}"/>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620980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8BEE0-9BDF-0C4A-B7AA-15DCF80FBF9E}"/>
              </a:ext>
            </a:extLst>
          </p:cNvPr>
          <p:cNvSpPr>
            <a:spLocks noGrp="1"/>
          </p:cNvSpPr>
          <p:nvPr>
            <p:ph type="sldNum" sz="quarter" idx="4"/>
          </p:nvPr>
        </p:nvSpPr>
        <p:spPr/>
        <p:txBody>
          <a:bodyPr/>
          <a:lstStyle/>
          <a:p>
            <a:fld id="{B68F88C8-0A9A-DA43-95C8-7FE161A05352}" type="slidenum">
              <a:rPr lang="en-US" smtClean="0"/>
              <a:pPr/>
              <a:t>6</a:t>
            </a:fld>
            <a:endParaRPr lang="en-US" dirty="0"/>
          </a:p>
        </p:txBody>
      </p:sp>
      <p:sp>
        <p:nvSpPr>
          <p:cNvPr id="3" name="Title 2">
            <a:extLst>
              <a:ext uri="{FF2B5EF4-FFF2-40B4-BE49-F238E27FC236}">
                <a16:creationId xmlns:a16="http://schemas.microsoft.com/office/drawing/2014/main" id="{7DFBBD24-6BE8-1A48-B3CE-8CFF16183DEB}"/>
              </a:ext>
            </a:extLst>
          </p:cNvPr>
          <p:cNvSpPr>
            <a:spLocks noGrp="1"/>
          </p:cNvSpPr>
          <p:nvPr>
            <p:ph type="title"/>
          </p:nvPr>
        </p:nvSpPr>
        <p:spPr/>
        <p:txBody>
          <a:bodyPr/>
          <a:lstStyle/>
          <a:p>
            <a:r>
              <a:rPr lang="en-US" dirty="0"/>
              <a:t>Consider differing insights gained from consumption and income measures</a:t>
            </a:r>
          </a:p>
        </p:txBody>
      </p:sp>
      <p:sp>
        <p:nvSpPr>
          <p:cNvPr id="4" name="Text Placeholder 3">
            <a:extLst>
              <a:ext uri="{FF2B5EF4-FFF2-40B4-BE49-F238E27FC236}">
                <a16:creationId xmlns:a16="http://schemas.microsoft.com/office/drawing/2014/main" id="{EAD5F39C-3C38-B746-80BE-C4A52EB9B043}"/>
              </a:ext>
            </a:extLst>
          </p:cNvPr>
          <p:cNvSpPr>
            <a:spLocks noGrp="1"/>
          </p:cNvSpPr>
          <p:nvPr>
            <p:ph type="body" sz="quarter" idx="10"/>
          </p:nvPr>
        </p:nvSpPr>
        <p:spPr/>
        <p:txBody>
          <a:bodyPr/>
          <a:lstStyle/>
          <a:p>
            <a:r>
              <a:rPr lang="en-US" dirty="0"/>
              <a:t>Valuable to consider who is poor by both measures, or who is poor just by one, and reasons for differing results</a:t>
            </a:r>
          </a:p>
          <a:p>
            <a:r>
              <a:rPr lang="en-US" dirty="0"/>
              <a:t>Could poverty by one measure but not another be treated as a “warning flag”?</a:t>
            </a:r>
          </a:p>
          <a:p>
            <a:r>
              <a:rPr lang="en-US" dirty="0"/>
              <a:t>Important to keep subgroups at forefront in these comparisons</a:t>
            </a:r>
          </a:p>
          <a:p>
            <a:pPr lvl="1"/>
            <a:r>
              <a:rPr lang="en-US" dirty="0"/>
              <a:t>What does poverty by one measure and not by the other imply at different life stages?</a:t>
            </a:r>
          </a:p>
          <a:p>
            <a:pPr lvl="1"/>
            <a:r>
              <a:rPr lang="en-US" dirty="0"/>
              <a:t>What do differences imply when comparing poverty rates for racial and ethnic groups with differing levels of home ownership and wealth, geographic distribution, or other factors?</a:t>
            </a:r>
          </a:p>
          <a:p>
            <a:endParaRPr lang="en-US" dirty="0"/>
          </a:p>
        </p:txBody>
      </p:sp>
      <p:sp>
        <p:nvSpPr>
          <p:cNvPr id="5" name="Text Placeholder 4">
            <a:extLst>
              <a:ext uri="{FF2B5EF4-FFF2-40B4-BE49-F238E27FC236}">
                <a16:creationId xmlns:a16="http://schemas.microsoft.com/office/drawing/2014/main" id="{C2E4C9B7-6BF5-4646-B1A7-86032E15F6E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285397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511FF-CF5F-4C24-B8FC-44878D2CE992}"/>
              </a:ext>
            </a:extLst>
          </p:cNvPr>
          <p:cNvSpPr>
            <a:spLocks noGrp="1"/>
          </p:cNvSpPr>
          <p:nvPr>
            <p:ph type="sldNum" sz="quarter" idx="4"/>
          </p:nvPr>
        </p:nvSpPr>
        <p:spPr/>
        <p:txBody>
          <a:bodyPr/>
          <a:lstStyle/>
          <a:p>
            <a:fld id="{B68F88C8-0A9A-DA43-95C8-7FE161A05352}" type="slidenum">
              <a:rPr lang="en-US" smtClean="0"/>
              <a:pPr/>
              <a:t>7</a:t>
            </a:fld>
            <a:endParaRPr lang="en-US" dirty="0"/>
          </a:p>
        </p:txBody>
      </p:sp>
      <p:sp>
        <p:nvSpPr>
          <p:cNvPr id="3" name="Title 2">
            <a:extLst>
              <a:ext uri="{FF2B5EF4-FFF2-40B4-BE49-F238E27FC236}">
                <a16:creationId xmlns:a16="http://schemas.microsoft.com/office/drawing/2014/main" id="{F22BB39F-D5A5-4960-B8A1-54E304D8F246}"/>
              </a:ext>
            </a:extLst>
          </p:cNvPr>
          <p:cNvSpPr>
            <a:spLocks noGrp="1"/>
          </p:cNvSpPr>
          <p:nvPr>
            <p:ph type="title"/>
          </p:nvPr>
        </p:nvSpPr>
        <p:spPr>
          <a:xfrm>
            <a:off x="457200" y="533400"/>
            <a:ext cx="10960100" cy="569259"/>
          </a:xfrm>
        </p:spPr>
        <p:txBody>
          <a:bodyPr/>
          <a:lstStyle/>
          <a:p>
            <a:r>
              <a:rPr lang="en-US" dirty="0"/>
              <a:t>Reconsider the approach to health coverage:</a:t>
            </a:r>
          </a:p>
        </p:txBody>
      </p:sp>
      <p:sp>
        <p:nvSpPr>
          <p:cNvPr id="4" name="Text Placeholder 3">
            <a:extLst>
              <a:ext uri="{FF2B5EF4-FFF2-40B4-BE49-F238E27FC236}">
                <a16:creationId xmlns:a16="http://schemas.microsoft.com/office/drawing/2014/main" id="{04BD56D1-E522-4C0C-9055-36724F6CF9A2}"/>
              </a:ext>
            </a:extLst>
          </p:cNvPr>
          <p:cNvSpPr>
            <a:spLocks noGrp="1"/>
          </p:cNvSpPr>
          <p:nvPr>
            <p:ph type="body" sz="quarter" idx="10"/>
          </p:nvPr>
        </p:nvSpPr>
        <p:spPr>
          <a:xfrm>
            <a:off x="457200" y="1317771"/>
            <a:ext cx="10515600" cy="4740129"/>
          </a:xfrm>
        </p:spPr>
        <p:txBody>
          <a:bodyPr/>
          <a:lstStyle/>
          <a:p>
            <a:pPr marL="0" indent="0">
              <a:buNone/>
            </a:pPr>
            <a:endParaRPr lang="en-US" sz="2600" dirty="0"/>
          </a:p>
          <a:p>
            <a:pPr marL="0" indent="0">
              <a:buNone/>
            </a:pPr>
            <a:r>
              <a:rPr lang="en-US" sz="2600" i="1" dirty="0"/>
              <a:t>The value of health insurance should ideally depend on a person’s resources but the precise method to implement this should be the subject of further research. In the interim, the market value of health insurance (with values that do not depend on the health status of the recipient) should be capped at some share of total resources.</a:t>
            </a:r>
          </a:p>
          <a:p>
            <a:pPr marL="0" indent="0" algn="r">
              <a:buNone/>
            </a:pPr>
            <a:r>
              <a:rPr lang="en-US" sz="2600" dirty="0"/>
              <a:t>(ITWG page 29)</a:t>
            </a:r>
          </a:p>
          <a:p>
            <a:pPr marL="0" indent="0">
              <a:buNone/>
            </a:pPr>
            <a:endParaRPr lang="en-US" sz="2600" i="1" dirty="0"/>
          </a:p>
        </p:txBody>
      </p:sp>
      <p:sp>
        <p:nvSpPr>
          <p:cNvPr id="5" name="Text Placeholder 4">
            <a:extLst>
              <a:ext uri="{FF2B5EF4-FFF2-40B4-BE49-F238E27FC236}">
                <a16:creationId xmlns:a16="http://schemas.microsoft.com/office/drawing/2014/main" id="{0BFC8DB3-3684-402C-8AC0-88F23B90317A}"/>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14173973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FFA36FE-6793-44B2-A230-9DF5A7962DEC}"/>
              </a:ext>
            </a:extLst>
          </p:cNvPr>
          <p:cNvSpPr>
            <a:spLocks noGrp="1" noChangeArrowheads="1"/>
          </p:cNvSpPr>
          <p:nvPr>
            <p:ph type="title"/>
          </p:nvPr>
        </p:nvSpPr>
        <p:spPr>
          <a:xfrm>
            <a:off x="833719" y="533401"/>
            <a:ext cx="9373908" cy="568325"/>
          </a:xfrm>
        </p:spPr>
        <p:txBody>
          <a:bodyPr>
            <a:normAutofit/>
          </a:bodyPr>
          <a:lstStyle/>
          <a:p>
            <a:pPr eaLnBrk="1" hangingPunct="1">
              <a:defRPr/>
            </a:pPr>
            <a:r>
              <a:rPr lang="en-US" altLang="en-US" sz="3400" dirty="0"/>
              <a:t>Health coverage</a:t>
            </a:r>
          </a:p>
        </p:txBody>
      </p:sp>
      <p:sp>
        <p:nvSpPr>
          <p:cNvPr id="36867" name="Rectangle 3">
            <a:extLst>
              <a:ext uri="{FF2B5EF4-FFF2-40B4-BE49-F238E27FC236}">
                <a16:creationId xmlns:a16="http://schemas.microsoft.com/office/drawing/2014/main" id="{9D3A5CBE-485F-4482-9B04-E38EA069F147}"/>
              </a:ext>
            </a:extLst>
          </p:cNvPr>
          <p:cNvSpPr>
            <a:spLocks noGrp="1" noChangeArrowheads="1"/>
          </p:cNvSpPr>
          <p:nvPr>
            <p:ph idx="1"/>
          </p:nvPr>
        </p:nvSpPr>
        <p:spPr>
          <a:xfrm>
            <a:off x="833718" y="1101726"/>
            <a:ext cx="10555941" cy="5241925"/>
          </a:xfrm>
        </p:spPr>
        <p:txBody>
          <a:bodyPr>
            <a:noAutofit/>
          </a:bodyPr>
          <a:lstStyle/>
          <a:p>
            <a:pPr eaLnBrk="1" hangingPunct="1">
              <a:lnSpc>
                <a:spcPct val="100000"/>
              </a:lnSpc>
              <a:spcBef>
                <a:spcPct val="0"/>
              </a:spcBef>
              <a:spcAft>
                <a:spcPts val="0"/>
              </a:spcAft>
            </a:pPr>
            <a:endParaRPr lang="en-US" altLang="en-US" sz="2400" dirty="0">
              <a:latin typeface="Lato Regular" pitchFamily="34" charset="0"/>
              <a:cs typeface="Lato Regular" pitchFamily="34" charset="0"/>
            </a:endParaRPr>
          </a:p>
          <a:p>
            <a:pPr>
              <a:spcBef>
                <a:spcPct val="0"/>
              </a:spcBef>
              <a:spcAft>
                <a:spcPts val="0"/>
              </a:spcAft>
            </a:pPr>
            <a:r>
              <a:rPr lang="en-US" altLang="en-US" sz="2400" dirty="0">
                <a:latin typeface="Lato Regular" pitchFamily="34" charset="0"/>
                <a:cs typeface="Lato Regular" pitchFamily="34" charset="0"/>
              </a:rPr>
              <a:t>My concern:</a:t>
            </a:r>
          </a:p>
          <a:p>
            <a:pPr lvl="1">
              <a:spcBef>
                <a:spcPct val="0"/>
              </a:spcBef>
              <a:spcAft>
                <a:spcPts val="0"/>
              </a:spcAft>
            </a:pPr>
            <a:r>
              <a:rPr lang="en-US" altLang="en-US" sz="2600" dirty="0">
                <a:latin typeface="Lato Regular" pitchFamily="34" charset="0"/>
                <a:cs typeface="Lato Regular" pitchFamily="34" charset="0"/>
              </a:rPr>
              <a:t>Although this recognizes health coverage is worth less than the equivalent amount of cash to a low-income person, it essentially treats health coverage as worth less to lower income people, </a:t>
            </a:r>
            <a:r>
              <a:rPr lang="en-US" altLang="en-US" sz="2600" b="1" dirty="0">
                <a:latin typeface="Lato Regular" pitchFamily="34" charset="0"/>
                <a:cs typeface="Lato Regular" pitchFamily="34" charset="0"/>
              </a:rPr>
              <a:t>because they are lower income.</a:t>
            </a:r>
          </a:p>
          <a:p>
            <a:pPr marL="0" indent="0">
              <a:spcBef>
                <a:spcPct val="0"/>
              </a:spcBef>
              <a:spcAft>
                <a:spcPts val="0"/>
              </a:spcAft>
              <a:buNone/>
            </a:pPr>
            <a:endParaRPr lang="en-US" altLang="en-US" sz="2400" dirty="0">
              <a:latin typeface="Lato Regular" pitchFamily="34" charset="0"/>
              <a:cs typeface="Lato Regular" pitchFamily="34" charset="0"/>
            </a:endParaRPr>
          </a:p>
          <a:p>
            <a:pPr>
              <a:spcBef>
                <a:spcPct val="0"/>
              </a:spcBef>
              <a:spcAft>
                <a:spcPts val="0"/>
              </a:spcAft>
            </a:pPr>
            <a:r>
              <a:rPr lang="en-US" altLang="en-US" sz="2400" dirty="0">
                <a:latin typeface="Lato Regular" pitchFamily="34" charset="0"/>
                <a:cs typeface="Lato Regular" pitchFamily="34" charset="0"/>
              </a:rPr>
              <a:t>My recommendation:</a:t>
            </a:r>
          </a:p>
          <a:p>
            <a:pPr lvl="1">
              <a:spcBef>
                <a:spcPct val="0"/>
              </a:spcBef>
              <a:spcAft>
                <a:spcPts val="0"/>
              </a:spcAft>
            </a:pPr>
            <a:r>
              <a:rPr lang="en-US" altLang="en-US" sz="2600" dirty="0">
                <a:latin typeface="Lato Regular" pitchFamily="34" charset="0"/>
                <a:cs typeface="Lato Regular" pitchFamily="34" charset="0"/>
              </a:rPr>
              <a:t>Build the need into the thresholds and count coverage toward filling that need</a:t>
            </a:r>
          </a:p>
          <a:p>
            <a:pPr lvl="2">
              <a:spcBef>
                <a:spcPct val="0"/>
              </a:spcBef>
              <a:spcAft>
                <a:spcPts val="0"/>
              </a:spcAft>
            </a:pPr>
            <a:r>
              <a:rPr lang="en-US" altLang="en-US" sz="2400" dirty="0">
                <a:latin typeface="Lato Regular" pitchFamily="34" charset="0"/>
                <a:cs typeface="Lato Regular" pitchFamily="34" charset="0"/>
              </a:rPr>
              <a:t> e.g., H</a:t>
            </a:r>
            <a:r>
              <a:rPr lang="en-US" sz="2400" dirty="0">
                <a:latin typeface="Lato Regular" pitchFamily="34" charset="0"/>
              </a:rPr>
              <a:t>ealth Inclusive Poverty Measure (HIPM) produced by Dahlia </a:t>
            </a:r>
            <a:r>
              <a:rPr lang="en-US" sz="2400" dirty="0" err="1">
                <a:latin typeface="Lato Regular" pitchFamily="34" charset="0"/>
              </a:rPr>
              <a:t>Remler</a:t>
            </a:r>
            <a:r>
              <a:rPr lang="en-US" sz="2400" dirty="0">
                <a:latin typeface="Lato Regular" pitchFamily="34" charset="0"/>
              </a:rPr>
              <a:t>, Sanders </a:t>
            </a:r>
            <a:r>
              <a:rPr lang="en-US" sz="2400" dirty="0" err="1">
                <a:latin typeface="Lato Regular" pitchFamily="34" charset="0"/>
              </a:rPr>
              <a:t>Korenman</a:t>
            </a:r>
            <a:r>
              <a:rPr lang="en-US" sz="2400" dirty="0">
                <a:latin typeface="Lato Regular" pitchFamily="34" charset="0"/>
              </a:rPr>
              <a:t>, and colleagues</a:t>
            </a:r>
            <a:endParaRPr lang="en-US" altLang="en-US" sz="2400" dirty="0">
              <a:latin typeface="Lato Regular" pitchFamily="34" charset="0"/>
              <a:cs typeface="Lato Regular" pitchFamily="34" charset="0"/>
            </a:endParaRPr>
          </a:p>
          <a:p>
            <a:pPr>
              <a:spcBef>
                <a:spcPct val="0"/>
              </a:spcBef>
              <a:spcAft>
                <a:spcPts val="0"/>
              </a:spcAft>
            </a:pPr>
            <a:endParaRPr lang="en-US" altLang="en-US" sz="2400" dirty="0">
              <a:latin typeface="Lato Regular" pitchFamily="34" charset="0"/>
              <a:cs typeface="Lato Regular" pitchFamily="34" charset="0"/>
            </a:endParaRPr>
          </a:p>
          <a:p>
            <a:pPr lvl="1">
              <a:spcBef>
                <a:spcPct val="0"/>
              </a:spcBef>
              <a:spcAft>
                <a:spcPts val="0"/>
              </a:spcAft>
            </a:pPr>
            <a:endParaRPr lang="en-US" altLang="en-US" sz="2600" dirty="0">
              <a:latin typeface="Lato Regular" pitchFamily="34" charset="0"/>
              <a:cs typeface="Lato Regular" pitchFamily="34" charset="0"/>
            </a:endParaRPr>
          </a:p>
          <a:p>
            <a:pPr lvl="1">
              <a:spcBef>
                <a:spcPct val="0"/>
              </a:spcBef>
              <a:spcAft>
                <a:spcPts val="0"/>
              </a:spcAft>
            </a:pPr>
            <a:endParaRPr lang="en-US" altLang="en-US" sz="2600" dirty="0">
              <a:latin typeface="Lato Regular" pitchFamily="34" charset="0"/>
              <a:cs typeface="Lato Regular" pitchFamily="34" charset="0"/>
            </a:endParaRPr>
          </a:p>
          <a:p>
            <a:pPr marL="457200" lvl="1" indent="0" eaLnBrk="1" hangingPunct="1">
              <a:lnSpc>
                <a:spcPct val="100000"/>
              </a:lnSpc>
              <a:spcBef>
                <a:spcPct val="0"/>
              </a:spcBef>
              <a:spcAft>
                <a:spcPts val="0"/>
              </a:spcAft>
              <a:buNone/>
            </a:pPr>
            <a:endParaRPr lang="en-US" altLang="en-US" sz="1000" dirty="0">
              <a:latin typeface="Lato Regular" pitchFamily="34" charset="0"/>
              <a:cs typeface="Lato Regular"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DD73A-7319-49D3-9925-6EBA50E46EFA}"/>
              </a:ext>
            </a:extLst>
          </p:cNvPr>
          <p:cNvSpPr>
            <a:spLocks noGrp="1"/>
          </p:cNvSpPr>
          <p:nvPr>
            <p:ph type="sldNum" sz="quarter" idx="4"/>
          </p:nvPr>
        </p:nvSpPr>
        <p:spPr/>
        <p:txBody>
          <a:bodyPr/>
          <a:lstStyle/>
          <a:p>
            <a:fld id="{B68F88C8-0A9A-DA43-95C8-7FE161A05352}" type="slidenum">
              <a:rPr lang="en-US" smtClean="0"/>
              <a:pPr/>
              <a:t>9</a:t>
            </a:fld>
            <a:endParaRPr lang="en-US" dirty="0"/>
          </a:p>
        </p:txBody>
      </p:sp>
      <p:sp>
        <p:nvSpPr>
          <p:cNvPr id="3" name="Title 2">
            <a:extLst>
              <a:ext uri="{FF2B5EF4-FFF2-40B4-BE49-F238E27FC236}">
                <a16:creationId xmlns:a16="http://schemas.microsoft.com/office/drawing/2014/main" id="{0FAD6457-D3D7-4BAD-BAAC-8C7C2955D0E6}"/>
              </a:ext>
            </a:extLst>
          </p:cNvPr>
          <p:cNvSpPr>
            <a:spLocks noGrp="1"/>
          </p:cNvSpPr>
          <p:nvPr>
            <p:ph type="title"/>
          </p:nvPr>
        </p:nvSpPr>
        <p:spPr>
          <a:xfrm>
            <a:off x="549565" y="336296"/>
            <a:ext cx="11277600" cy="711993"/>
          </a:xfrm>
        </p:spPr>
        <p:txBody>
          <a:bodyPr/>
          <a:lstStyle/>
          <a:p>
            <a:r>
              <a:rPr lang="en-US" sz="2800" dirty="0"/>
              <a:t>Learn from the inconsistencies in rules-based and administrative data approaches</a:t>
            </a:r>
          </a:p>
        </p:txBody>
      </p:sp>
      <p:sp>
        <p:nvSpPr>
          <p:cNvPr id="4" name="Text Placeholder 3">
            <a:extLst>
              <a:ext uri="{FF2B5EF4-FFF2-40B4-BE49-F238E27FC236}">
                <a16:creationId xmlns:a16="http://schemas.microsoft.com/office/drawing/2014/main" id="{40DCCFBC-DCF5-45DF-9EEA-5E6F4705DD3D}"/>
              </a:ext>
            </a:extLst>
          </p:cNvPr>
          <p:cNvSpPr>
            <a:spLocks noGrp="1"/>
          </p:cNvSpPr>
          <p:nvPr>
            <p:ph type="body" sz="quarter" idx="10"/>
          </p:nvPr>
        </p:nvSpPr>
        <p:spPr>
          <a:xfrm>
            <a:off x="457199" y="1245393"/>
            <a:ext cx="11277600" cy="5222316"/>
          </a:xfrm>
        </p:spPr>
        <p:txBody>
          <a:bodyPr/>
          <a:lstStyle/>
          <a:p>
            <a:pPr lvl="0">
              <a:spcAft>
                <a:spcPts val="1200"/>
              </a:spcAft>
            </a:pPr>
            <a:endParaRPr lang="en-US" sz="2400" dirty="0"/>
          </a:p>
          <a:p>
            <a:pPr lvl="0">
              <a:spcAft>
                <a:spcPts val="1200"/>
              </a:spcAft>
            </a:pPr>
            <a:r>
              <a:rPr lang="en-US" sz="2400" dirty="0"/>
              <a:t>ITWG: </a:t>
            </a:r>
            <a:r>
              <a:rPr lang="en-US" sz="2400" i="1" dirty="0"/>
              <a:t>Methods that combine administrative data with survey data are the preferred approach for adjusting survey data to correct for underreporting.</a:t>
            </a:r>
            <a:endParaRPr lang="en-US" sz="2400" dirty="0"/>
          </a:p>
          <a:p>
            <a:pPr lvl="0">
              <a:spcAft>
                <a:spcPts val="1200"/>
              </a:spcAft>
            </a:pPr>
            <a:r>
              <a:rPr lang="en-US" sz="2400" dirty="0"/>
              <a:t>Administrative data research often treats linked administrative data as a “gold standard” to which rules-based approach should be compared.</a:t>
            </a:r>
          </a:p>
          <a:p>
            <a:pPr lvl="0">
              <a:spcAft>
                <a:spcPts val="1200"/>
              </a:spcAft>
            </a:pPr>
            <a:r>
              <a:rPr lang="en-US" sz="2400" dirty="0"/>
              <a:t>However, rules-based approaches:</a:t>
            </a:r>
          </a:p>
          <a:p>
            <a:pPr lvl="1">
              <a:spcAft>
                <a:spcPts val="1200"/>
              </a:spcAft>
            </a:pPr>
            <a:r>
              <a:rPr lang="en-US" sz="2200" dirty="0"/>
              <a:t>Are consistent with family and income characteristics as represented in the survey</a:t>
            </a:r>
          </a:p>
          <a:p>
            <a:pPr lvl="1">
              <a:spcAft>
                <a:spcPts val="1200"/>
              </a:spcAft>
            </a:pPr>
            <a:r>
              <a:rPr lang="en-US" sz="2200" dirty="0"/>
              <a:t>Have been vetted by decades of research and multiple research teams</a:t>
            </a:r>
          </a:p>
          <a:p>
            <a:pPr>
              <a:spcAft>
                <a:spcPts val="1200"/>
              </a:spcAft>
            </a:pPr>
            <a:r>
              <a:rPr lang="en-US" sz="2400" dirty="0"/>
              <a:t>Differing results should not lead us to automatically reject rules-based approaches, but rather to ask “Why?”</a:t>
            </a:r>
          </a:p>
          <a:p>
            <a:pPr marL="0" indent="0">
              <a:spcAft>
                <a:spcPts val="1200"/>
              </a:spcAft>
              <a:buNone/>
            </a:pPr>
            <a:endParaRPr lang="en-US" sz="2800" dirty="0"/>
          </a:p>
        </p:txBody>
      </p:sp>
      <p:sp>
        <p:nvSpPr>
          <p:cNvPr id="5" name="Text Placeholder 4">
            <a:extLst>
              <a:ext uri="{FF2B5EF4-FFF2-40B4-BE49-F238E27FC236}">
                <a16:creationId xmlns:a16="http://schemas.microsoft.com/office/drawing/2014/main" id="{80AB1CF8-49AA-4F44-8820-35745EEB5783}"/>
              </a:ext>
            </a:extLst>
          </p:cNvPr>
          <p:cNvSpPr>
            <a:spLocks noGrp="1"/>
          </p:cNvSpPr>
          <p:nvPr>
            <p:ph type="body" sz="quarter" idx="11"/>
          </p:nvPr>
        </p:nvSpPr>
        <p:spPr>
          <a:xfrm>
            <a:off x="457200" y="10511"/>
            <a:ext cx="184731" cy="307777"/>
          </a:xfrm>
        </p:spPr>
        <p:txBody>
          <a:bodyPr/>
          <a:lstStyle/>
          <a:p>
            <a:endParaRPr lang="en-US" dirty="0"/>
          </a:p>
        </p:txBody>
      </p:sp>
    </p:spTree>
    <p:extLst>
      <p:ext uri="{BB962C8B-B14F-4D97-AF65-F5344CB8AC3E}">
        <p14:creationId xmlns:p14="http://schemas.microsoft.com/office/powerpoint/2010/main" val="2333500680"/>
      </p:ext>
    </p:extLst>
  </p:cSld>
  <p:clrMapOvr>
    <a:masterClrMapping/>
  </p:clrMapOvr>
  <p:transition>
    <p:fade/>
  </p:transition>
</p:sld>
</file>

<file path=ppt/theme/theme1.xml><?xml version="1.0" encoding="utf-8"?>
<a:theme xmlns:a="http://schemas.openxmlformats.org/drawingml/2006/main" name="Office Theme">
  <a:themeElements>
    <a:clrScheme name="Custom 2">
      <a:dk1>
        <a:srgbClr val="494546"/>
      </a:dk1>
      <a:lt1>
        <a:srgbClr val="FFFFFF"/>
      </a:lt1>
      <a:dk2>
        <a:srgbClr val="1A8ECE"/>
      </a:dk2>
      <a:lt2>
        <a:srgbClr val="FFFFFF"/>
      </a:lt2>
      <a:accent1>
        <a:srgbClr val="169CEC"/>
      </a:accent1>
      <a:accent2>
        <a:srgbClr val="C8C8C8"/>
      </a:accent2>
      <a:accent3>
        <a:srgbClr val="FCB300"/>
      </a:accent3>
      <a:accent4>
        <a:srgbClr val="E50178"/>
      </a:accent4>
      <a:accent5>
        <a:srgbClr val="44AD32"/>
      </a:accent5>
      <a:accent6>
        <a:srgbClr val="D31117"/>
      </a:accent6>
      <a:hlink>
        <a:srgbClr val="169CEC"/>
      </a:hlink>
      <a:folHlink>
        <a:srgbClr val="169CEC"/>
      </a:folHlink>
    </a:clrScheme>
    <a:fontScheme name="Urban">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F6163B9-95B4-4A43-8556-1E97DEF8FB86}" vid="{800FCFEA-0A6B-EF47-B500-634D80F964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Urban-Powerpoint-Template</Template>
  <TotalTime>4629</TotalTime>
  <Words>1314</Words>
  <Application>Microsoft Macintosh PowerPoint</Application>
  <PresentationFormat>Widescreen</PresentationFormat>
  <Paragraphs>134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Lato</vt:lpstr>
      <vt:lpstr>Lato Regular</vt:lpstr>
      <vt:lpstr>Wingdings</vt:lpstr>
      <vt:lpstr>Office Theme</vt:lpstr>
      <vt:lpstr>PowerPoint Presentation</vt:lpstr>
      <vt:lpstr>My Comments</vt:lpstr>
      <vt:lpstr>Informative discussions on-line at: </vt:lpstr>
      <vt:lpstr>Consider Race and Ethnicity</vt:lpstr>
      <vt:lpstr>Address excluded populations </vt:lpstr>
      <vt:lpstr>Consider differing insights gained from consumption and income measures</vt:lpstr>
      <vt:lpstr>Reconsider the approach to health coverage:</vt:lpstr>
      <vt:lpstr>Health coverage</vt:lpstr>
      <vt:lpstr>Learn from the inconsistencies in rules-based and administrative data approaches</vt:lpstr>
      <vt:lpstr>Example One: </vt:lpstr>
      <vt:lpstr>Consistency is important:</vt:lpstr>
      <vt:lpstr>Example 2:</vt:lpstr>
      <vt:lpstr>Example 2 (continued):</vt:lpstr>
      <vt:lpstr>It is important to understand the apparently contradictory results</vt:lpstr>
      <vt:lpstr>In Summary:</vt:lpstr>
      <vt:lpstr>In Summary (continued)</vt:lpstr>
      <vt:lpstr>Contact and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Knowles, Sarah</dc:creator>
  <cp:keywords/>
  <dc:description>Template version 2.2</dc:description>
  <cp:lastModifiedBy>Wheaton, Laura</cp:lastModifiedBy>
  <cp:revision>159</cp:revision>
  <cp:lastPrinted>2018-02-15T21:27:47Z</cp:lastPrinted>
  <dcterms:created xsi:type="dcterms:W3CDTF">2021-04-23T17:22:35Z</dcterms:created>
  <dcterms:modified xsi:type="dcterms:W3CDTF">2021-11-01T05:18:40Z</dcterms:modified>
  <cp:category/>
</cp:coreProperties>
</file>