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91" r:id="rId4"/>
    <p:sldMasterId id="2147484013" r:id="rId5"/>
  </p:sldMasterIdLst>
  <p:notesMasterIdLst>
    <p:notesMasterId r:id="rId25"/>
  </p:notesMasterIdLst>
  <p:handoutMasterIdLst>
    <p:handoutMasterId r:id="rId26"/>
  </p:handoutMasterIdLst>
  <p:sldIdLst>
    <p:sldId id="256" r:id="rId6"/>
    <p:sldId id="653" r:id="rId7"/>
    <p:sldId id="654" r:id="rId8"/>
    <p:sldId id="679" r:id="rId9"/>
    <p:sldId id="661" r:id="rId10"/>
    <p:sldId id="662" r:id="rId11"/>
    <p:sldId id="663" r:id="rId12"/>
    <p:sldId id="664" r:id="rId13"/>
    <p:sldId id="665" r:id="rId14"/>
    <p:sldId id="657" r:id="rId15"/>
    <p:sldId id="666" r:id="rId16"/>
    <p:sldId id="672" r:id="rId17"/>
    <p:sldId id="668" r:id="rId18"/>
    <p:sldId id="680" r:id="rId19"/>
    <p:sldId id="678" r:id="rId20"/>
    <p:sldId id="667" r:id="rId21"/>
    <p:sldId id="682" r:id="rId22"/>
    <p:sldId id="674" r:id="rId23"/>
    <p:sldId id="652" r:id="rId24"/>
  </p:sldIdLst>
  <p:sldSz cx="9144000" cy="5143500" type="screen16x9"/>
  <p:notesSz cx="6985000" cy="92837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5pPr>
    <a:lvl6pPr marL="2286000" algn="l" defTabSz="914400" rtl="0" eaLnBrk="1" latinLnBrk="0" hangingPunct="1">
      <a:defRPr kern="1200">
        <a:solidFill>
          <a:schemeClr val="tx1"/>
        </a:solidFill>
        <a:latin typeface="Arial" charset="0"/>
        <a:ea typeface="ヒラギノ角ゴ Pro W3" pitchFamily="1" charset="-128"/>
        <a:cs typeface="+mn-cs"/>
      </a:defRPr>
    </a:lvl6pPr>
    <a:lvl7pPr marL="2743200" algn="l" defTabSz="914400" rtl="0" eaLnBrk="1" latinLnBrk="0" hangingPunct="1">
      <a:defRPr kern="1200">
        <a:solidFill>
          <a:schemeClr val="tx1"/>
        </a:solidFill>
        <a:latin typeface="Arial" charset="0"/>
        <a:ea typeface="ヒラギノ角ゴ Pro W3" pitchFamily="1" charset="-128"/>
        <a:cs typeface="+mn-cs"/>
      </a:defRPr>
    </a:lvl7pPr>
    <a:lvl8pPr marL="3200400" algn="l" defTabSz="914400" rtl="0" eaLnBrk="1" latinLnBrk="0" hangingPunct="1">
      <a:defRPr kern="1200">
        <a:solidFill>
          <a:schemeClr val="tx1"/>
        </a:solidFill>
        <a:latin typeface="Arial" charset="0"/>
        <a:ea typeface="ヒラギノ角ゴ Pro W3" pitchFamily="1" charset="-128"/>
        <a:cs typeface="+mn-cs"/>
      </a:defRPr>
    </a:lvl8pPr>
    <a:lvl9pPr marL="3657600" algn="l" defTabSz="914400" rtl="0" eaLnBrk="1" latinLnBrk="0" hangingPunct="1">
      <a:defRPr kern="1200">
        <a:solidFill>
          <a:schemeClr val="tx1"/>
        </a:solidFill>
        <a:latin typeface="Arial" charset="0"/>
        <a:ea typeface="ヒラギノ角ゴ Pro W3" pitchFamily="1" charset="-128"/>
        <a:cs typeface="+mn-cs"/>
      </a:defRPr>
    </a:lvl9pPr>
  </p:defaultTextStyle>
  <p:extLst>
    <p:ext uri="{EFAFB233-063F-42B5-8137-9DF3F51BA10A}">
      <p15:sldGuideLst xmlns:p15="http://schemas.microsoft.com/office/powerpoint/2012/main">
        <p15:guide id="1" orient="horz" pos="355" userDrawn="1">
          <p15:clr>
            <a:srgbClr val="A4A3A4"/>
          </p15:clr>
        </p15:guide>
        <p15:guide id="2" pos="2880" userDrawn="1">
          <p15:clr>
            <a:srgbClr val="A4A3A4"/>
          </p15:clr>
        </p15:guide>
        <p15:guide id="3" orient="horz" pos="6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ackburn, Katherine" initials="BK" lastIdx="17" clrIdx="0">
    <p:extLst>
      <p:ext uri="{19B8F6BF-5375-455C-9EA6-DF929625EA0E}">
        <p15:presenceInfo xmlns:p15="http://schemas.microsoft.com/office/powerpoint/2012/main" userId="S::kblackburn@rti.org::011d244c-d775-4fc9-ab14-84660e7fc9ed" providerId="AD"/>
      </p:ext>
    </p:extLst>
  </p:cmAuthor>
  <p:cmAuthor id="2" name="Eckman, Stephanie" initials="ES" lastIdx="7" clrIdx="1">
    <p:extLst>
      <p:ext uri="{19B8F6BF-5375-455C-9EA6-DF929625EA0E}">
        <p15:presenceInfo xmlns:p15="http://schemas.microsoft.com/office/powerpoint/2012/main" userId="S::seckman@rti.org::4a3dbd56-0d8c-4ab6-abae-df7fb8338b10" providerId="AD"/>
      </p:ext>
    </p:extLst>
  </p:cmAuthor>
  <p:cmAuthor id="3" name="Einaudi, Peter" initials="PBE" lastIdx="4" clrIdx="2">
    <p:extLst>
      <p:ext uri="{19B8F6BF-5375-455C-9EA6-DF929625EA0E}">
        <p15:presenceInfo xmlns:p15="http://schemas.microsoft.com/office/powerpoint/2012/main" userId="Einaudi, Peter" providerId="None"/>
      </p:ext>
    </p:extLst>
  </p:cmAuthor>
  <p:cmAuthor id="4" name="Baumgartner, Peter" initials="BP" lastIdx="1" clrIdx="3">
    <p:extLst>
      <p:ext uri="{19B8F6BF-5375-455C-9EA6-DF929625EA0E}">
        <p15:presenceInfo xmlns:p15="http://schemas.microsoft.com/office/powerpoint/2012/main" userId="S::pbaumgartner@rti.org::5a992231-915d-4530-83a4-cb0825c23cc9" providerId="AD"/>
      </p:ext>
    </p:extLst>
  </p:cmAuthor>
  <p:cmAuthor id="5" name="Kang, Kelly H." initials="KKH" lastIdx="9" clrIdx="4">
    <p:extLst>
      <p:ext uri="{19B8F6BF-5375-455C-9EA6-DF929625EA0E}">
        <p15:presenceInfo xmlns:p15="http://schemas.microsoft.com/office/powerpoint/2012/main" userId="S::0703338459@nsf.gov::59bd7ce7-9c30-456f-91ab-eb9fbb101d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7DBDF"/>
    <a:srgbClr val="003A7A"/>
    <a:srgbClr val="097EFF"/>
    <a:srgbClr val="002E5F"/>
    <a:srgbClr val="0A357E"/>
    <a:srgbClr val="00A3E0"/>
    <a:srgbClr val="5B6770"/>
    <a:srgbClr val="69D8FF"/>
    <a:srgbClr val="9EA8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4" autoAdjust="0"/>
    <p:restoredTop sz="63455" autoAdjust="0"/>
  </p:normalViewPr>
  <p:slideViewPr>
    <p:cSldViewPr snapToGrid="0">
      <p:cViewPr varScale="1">
        <p:scale>
          <a:sx n="90" d="100"/>
          <a:sy n="90" d="100"/>
        </p:scale>
        <p:origin x="1878" y="90"/>
      </p:cViewPr>
      <p:guideLst>
        <p:guide orient="horz" pos="355"/>
        <p:guide pos="2880"/>
        <p:guide orient="horz" pos="612"/>
      </p:guideLst>
    </p:cSldViewPr>
  </p:slideViewPr>
  <p:notesTextViewPr>
    <p:cViewPr>
      <p:scale>
        <a:sx n="1" d="1"/>
        <a:sy n="1" d="1"/>
      </p:scale>
      <p:origin x="0" y="0"/>
    </p:cViewPr>
  </p:notesTextViewPr>
  <p:sorterViewPr>
    <p:cViewPr>
      <p:scale>
        <a:sx n="100" d="100"/>
        <a:sy n="100" d="100"/>
      </p:scale>
      <p:origin x="0" y="-20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g, Kelly H." userId="59bd7ce7-9c30-456f-91ab-eb9fbb101d9e" providerId="ADAL" clId="{B16C02F0-8135-4BA3-93AB-3EDE3159253E}"/>
    <pc:docChg chg="delSld modSld">
      <pc:chgData name="Kang, Kelly H." userId="59bd7ce7-9c30-456f-91ab-eb9fbb101d9e" providerId="ADAL" clId="{B16C02F0-8135-4BA3-93AB-3EDE3159253E}" dt="2021-10-22T13:38:37.433" v="6" actId="404"/>
      <pc:docMkLst>
        <pc:docMk/>
      </pc:docMkLst>
      <pc:sldChg chg="modSp mod">
        <pc:chgData name="Kang, Kelly H." userId="59bd7ce7-9c30-456f-91ab-eb9fbb101d9e" providerId="ADAL" clId="{B16C02F0-8135-4BA3-93AB-3EDE3159253E}" dt="2021-10-22T13:38:37.433" v="6" actId="404"/>
        <pc:sldMkLst>
          <pc:docMk/>
          <pc:sldMk cId="3540230361" sldId="654"/>
        </pc:sldMkLst>
        <pc:spChg chg="mod">
          <ac:chgData name="Kang, Kelly H." userId="59bd7ce7-9c30-456f-91ab-eb9fbb101d9e" providerId="ADAL" clId="{B16C02F0-8135-4BA3-93AB-3EDE3159253E}" dt="2021-10-22T13:38:37.433" v="6" actId="404"/>
          <ac:spMkLst>
            <pc:docMk/>
            <pc:sldMk cId="3540230361" sldId="654"/>
            <ac:spMk id="11" creationId="{96CCB52D-A492-48AC-AB90-CF1FB792BB62}"/>
          </ac:spMkLst>
        </pc:spChg>
      </pc:sldChg>
      <pc:sldChg chg="del">
        <pc:chgData name="Kang, Kelly H." userId="59bd7ce7-9c30-456f-91ab-eb9fbb101d9e" providerId="ADAL" clId="{B16C02F0-8135-4BA3-93AB-3EDE3159253E}" dt="2021-10-22T13:38:08.586" v="0" actId="47"/>
        <pc:sldMkLst>
          <pc:docMk/>
          <pc:sldMk cId="3059896961" sldId="683"/>
        </pc:sldMkLst>
      </pc:sldChg>
      <pc:sldChg chg="del">
        <pc:chgData name="Kang, Kelly H." userId="59bd7ce7-9c30-456f-91ab-eb9fbb101d9e" providerId="ADAL" clId="{B16C02F0-8135-4BA3-93AB-3EDE3159253E}" dt="2021-10-22T13:38:10.046" v="1" actId="47"/>
        <pc:sldMkLst>
          <pc:docMk/>
          <pc:sldMk cId="4197333462" sldId="684"/>
        </pc:sldMkLst>
      </pc:sldChg>
      <pc:sldChg chg="del">
        <pc:chgData name="Kang, Kelly H." userId="59bd7ce7-9c30-456f-91ab-eb9fbb101d9e" providerId="ADAL" clId="{B16C02F0-8135-4BA3-93AB-3EDE3159253E}" dt="2021-10-22T13:38:11.425" v="2" actId="47"/>
        <pc:sldMkLst>
          <pc:docMk/>
          <pc:sldMk cId="973418286" sldId="685"/>
        </pc:sldMkLst>
      </pc:sldChg>
      <pc:sldChg chg="del">
        <pc:chgData name="Kang, Kelly H." userId="59bd7ce7-9c30-456f-91ab-eb9fbb101d9e" providerId="ADAL" clId="{B16C02F0-8135-4BA3-93AB-3EDE3159253E}" dt="2021-10-22T13:38:13.285" v="4" actId="47"/>
        <pc:sldMkLst>
          <pc:docMk/>
          <pc:sldMk cId="2711588966" sldId="686"/>
        </pc:sldMkLst>
      </pc:sldChg>
      <pc:sldChg chg="del">
        <pc:chgData name="Kang, Kelly H." userId="59bd7ce7-9c30-456f-91ab-eb9fbb101d9e" providerId="ADAL" clId="{B16C02F0-8135-4BA3-93AB-3EDE3159253E}" dt="2021-10-22T13:38:12.467" v="3" actId="47"/>
        <pc:sldMkLst>
          <pc:docMk/>
          <pc:sldMk cId="2026120452" sldId="687"/>
        </pc:sldMkLst>
      </pc:sldChg>
      <pc:sldChg chg="del">
        <pc:chgData name="Kang, Kelly H." userId="59bd7ce7-9c30-456f-91ab-eb9fbb101d9e" providerId="ADAL" clId="{B16C02F0-8135-4BA3-93AB-3EDE3159253E}" dt="2021-10-22T13:38:14.079" v="5" actId="47"/>
        <pc:sldMkLst>
          <pc:docMk/>
          <pc:sldMk cId="730632096" sldId="68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D792A-A5B7-435B-916D-02609B91E394}"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C8A3E286-129B-4E2B-ABB2-06BF7F694D09}">
      <dgm:prSet phldrT="[Text]" custT="1"/>
      <dgm:spPr/>
      <dgm:t>
        <a:bodyPr/>
        <a:lstStyle/>
        <a:p>
          <a:pPr marL="111125" indent="0">
            <a:lnSpc>
              <a:spcPct val="100000"/>
            </a:lnSpc>
          </a:pPr>
          <a:r>
            <a:rPr lang="en-US" sz="2000" dirty="0">
              <a:solidFill>
                <a:schemeClr val="bg1"/>
              </a:solidFill>
            </a:rPr>
            <a:t>Reran process on all responses received before Feb 17, 2021 (n=49,903)</a:t>
          </a:r>
        </a:p>
      </dgm:t>
    </dgm:pt>
    <dgm:pt modelId="{9AC2757D-A528-4282-96F4-59B040142109}" type="parTrans" cxnId="{4F440C91-2B37-4766-B8C7-70A4C6778884}">
      <dgm:prSet/>
      <dgm:spPr/>
      <dgm:t>
        <a:bodyPr/>
        <a:lstStyle/>
        <a:p>
          <a:endParaRPr lang="en-US"/>
        </a:p>
      </dgm:t>
    </dgm:pt>
    <dgm:pt modelId="{7A8B09EA-0AFF-4A0B-9323-1411D2C5D9FD}" type="sibTrans" cxnId="{4F440C91-2B37-4766-B8C7-70A4C6778884}">
      <dgm:prSet/>
      <dgm:spPr/>
      <dgm:t>
        <a:bodyPr/>
        <a:lstStyle/>
        <a:p>
          <a:endParaRPr lang="en-US"/>
        </a:p>
      </dgm:t>
    </dgm:pt>
    <dgm:pt modelId="{4DF4A23E-F655-4904-BAE6-25C6F4F02EAB}">
      <dgm:prSet phldrT="[Text]" custT="1"/>
      <dgm:spPr/>
      <dgm:t>
        <a:bodyPr/>
        <a:lstStyle/>
        <a:p>
          <a:pPr>
            <a:spcBef>
              <a:spcPts val="0"/>
            </a:spcBef>
            <a:spcAft>
              <a:spcPts val="1200"/>
            </a:spcAft>
          </a:pPr>
          <a:r>
            <a:rPr lang="en-US" sz="2000" dirty="0">
              <a:solidFill>
                <a:srgbClr val="404040"/>
              </a:solidFill>
            </a:rPr>
            <a:t>NLP of text responses</a:t>
          </a:r>
          <a:endParaRPr lang="en-US" sz="2000" dirty="0"/>
        </a:p>
      </dgm:t>
    </dgm:pt>
    <dgm:pt modelId="{BE2DD766-48C4-4930-A0FF-482553BD5351}" type="parTrans" cxnId="{EC485F3C-69D3-4A77-8614-D82EDF139686}">
      <dgm:prSet/>
      <dgm:spPr/>
      <dgm:t>
        <a:bodyPr/>
        <a:lstStyle/>
        <a:p>
          <a:endParaRPr lang="en-US"/>
        </a:p>
      </dgm:t>
    </dgm:pt>
    <dgm:pt modelId="{D6008114-516B-495C-9FD5-BCACE18FA69C}" type="sibTrans" cxnId="{EC485F3C-69D3-4A77-8614-D82EDF139686}">
      <dgm:prSet/>
      <dgm:spPr/>
      <dgm:t>
        <a:bodyPr/>
        <a:lstStyle/>
        <a:p>
          <a:endParaRPr lang="en-US"/>
        </a:p>
      </dgm:t>
    </dgm:pt>
    <dgm:pt modelId="{902C17D1-940B-4A9C-9F75-13C5A829BC07}">
      <dgm:prSet phldrT="[Text]" custT="1"/>
      <dgm:spPr/>
      <dgm:t>
        <a:bodyPr/>
        <a:lstStyle/>
        <a:p>
          <a:pPr marL="0" indent="111125"/>
          <a:r>
            <a:rPr lang="en-US" sz="2000" dirty="0">
              <a:solidFill>
                <a:schemeClr val="bg1"/>
              </a:solidFill>
            </a:rPr>
            <a:t>Analysis Goals</a:t>
          </a:r>
        </a:p>
      </dgm:t>
    </dgm:pt>
    <dgm:pt modelId="{E223A973-8A20-4775-8750-CF7CA3285A4F}" type="parTrans" cxnId="{42A2619F-813F-43BC-BDEF-B7568366108C}">
      <dgm:prSet/>
      <dgm:spPr/>
      <dgm:t>
        <a:bodyPr/>
        <a:lstStyle/>
        <a:p>
          <a:endParaRPr lang="en-US"/>
        </a:p>
      </dgm:t>
    </dgm:pt>
    <dgm:pt modelId="{85BB36AF-5C6B-4F02-8223-90650E0286E3}" type="sibTrans" cxnId="{42A2619F-813F-43BC-BDEF-B7568366108C}">
      <dgm:prSet/>
      <dgm:spPr/>
      <dgm:t>
        <a:bodyPr/>
        <a:lstStyle/>
        <a:p>
          <a:endParaRPr lang="en-US"/>
        </a:p>
      </dgm:t>
    </dgm:pt>
    <dgm:pt modelId="{C18A1E8D-C9E6-4767-850D-AB26BF75D584}">
      <dgm:prSet phldrT="[Text]" custT="1"/>
      <dgm:spPr/>
      <dgm:t>
        <a:bodyPr/>
        <a:lstStyle/>
        <a:p>
          <a:pPr>
            <a:spcAft>
              <a:spcPts val="1200"/>
            </a:spcAft>
          </a:pPr>
          <a:r>
            <a:rPr lang="en-US" sz="2000" kern="1200" dirty="0">
              <a:solidFill>
                <a:srgbClr val="404040"/>
              </a:solidFill>
            </a:rPr>
            <a:t>Assess </a:t>
          </a:r>
          <a:r>
            <a:rPr lang="en-US" sz="2000" kern="1200" dirty="0">
              <a:solidFill>
                <a:srgbClr val="404040"/>
              </a:solidFill>
              <a:latin typeface="Arial" panose="020B0604020202020204"/>
              <a:ea typeface="+mn-ea"/>
              <a:cs typeface="+mn-cs"/>
            </a:rPr>
            <a:t>changes in responses over </a:t>
          </a:r>
          <a:r>
            <a:rPr lang="en-US" sz="2000" kern="1200" dirty="0">
              <a:solidFill>
                <a:srgbClr val="404040"/>
              </a:solidFill>
            </a:rPr>
            <a:t>time</a:t>
          </a:r>
          <a:endParaRPr lang="en-US" sz="2000" kern="1200" dirty="0"/>
        </a:p>
      </dgm:t>
    </dgm:pt>
    <dgm:pt modelId="{295E7F31-E06D-442C-B304-46E289486E45}" type="parTrans" cxnId="{CD272B6D-33C3-44AC-9AC2-56ADA4F61805}">
      <dgm:prSet/>
      <dgm:spPr/>
      <dgm:t>
        <a:bodyPr/>
        <a:lstStyle/>
        <a:p>
          <a:endParaRPr lang="en-US"/>
        </a:p>
      </dgm:t>
    </dgm:pt>
    <dgm:pt modelId="{57051B96-E0F2-4487-9E90-F56A02B09DBE}" type="sibTrans" cxnId="{CD272B6D-33C3-44AC-9AC2-56ADA4F61805}">
      <dgm:prSet/>
      <dgm:spPr/>
      <dgm:t>
        <a:bodyPr/>
        <a:lstStyle/>
        <a:p>
          <a:endParaRPr lang="en-US"/>
        </a:p>
      </dgm:t>
    </dgm:pt>
    <dgm:pt modelId="{F9C5D8E5-085E-4D20-A93C-5165A698432A}">
      <dgm:prSet custT="1"/>
      <dgm:spPr/>
      <dgm:t>
        <a:bodyPr/>
        <a:lstStyle/>
        <a:p>
          <a:pPr>
            <a:spcBef>
              <a:spcPct val="0"/>
            </a:spcBef>
            <a:spcAft>
              <a:spcPct val="20000"/>
            </a:spcAft>
          </a:pPr>
          <a:r>
            <a:rPr lang="en-US" sz="2000" dirty="0">
              <a:solidFill>
                <a:srgbClr val="404040"/>
              </a:solidFill>
            </a:rPr>
            <a:t>Clustering algorithm</a:t>
          </a:r>
        </a:p>
      </dgm:t>
    </dgm:pt>
    <dgm:pt modelId="{C1766F8D-3277-4E26-9637-41A2682BDFA5}" type="parTrans" cxnId="{75F073F0-93A1-45E8-ABD7-4083A7ECC2E9}">
      <dgm:prSet/>
      <dgm:spPr/>
      <dgm:t>
        <a:bodyPr/>
        <a:lstStyle/>
        <a:p>
          <a:endParaRPr lang="en-US"/>
        </a:p>
      </dgm:t>
    </dgm:pt>
    <dgm:pt modelId="{64C7B69F-CBCA-4256-9B1E-3E505E777C1A}" type="sibTrans" cxnId="{75F073F0-93A1-45E8-ABD7-4083A7ECC2E9}">
      <dgm:prSet/>
      <dgm:spPr/>
      <dgm:t>
        <a:bodyPr/>
        <a:lstStyle/>
        <a:p>
          <a:endParaRPr lang="en-US"/>
        </a:p>
      </dgm:t>
    </dgm:pt>
    <dgm:pt modelId="{DB13447C-2D00-4914-99DB-1384E440EEA1}">
      <dgm:prSet custT="1"/>
      <dgm:spPr/>
      <dgm:t>
        <a:bodyPr/>
        <a:lstStyle/>
        <a:p>
          <a:pPr>
            <a:spcAft>
              <a:spcPct val="20000"/>
            </a:spcAft>
          </a:pPr>
          <a:r>
            <a:rPr lang="en-US" sz="2000" kern="1200" dirty="0">
              <a:solidFill>
                <a:srgbClr val="404040"/>
              </a:solidFill>
            </a:rPr>
            <a:t>Uncover possible new response options to include</a:t>
          </a:r>
        </a:p>
      </dgm:t>
    </dgm:pt>
    <dgm:pt modelId="{B6D41F11-BCC6-4AA7-8204-FCC68FDD95F7}" type="parTrans" cxnId="{9B0941C1-1B23-41C8-9C67-EFA9BB36B1CC}">
      <dgm:prSet/>
      <dgm:spPr/>
      <dgm:t>
        <a:bodyPr/>
        <a:lstStyle/>
        <a:p>
          <a:endParaRPr lang="en-US"/>
        </a:p>
      </dgm:t>
    </dgm:pt>
    <dgm:pt modelId="{56CDC6EC-30EF-4291-AED2-4ABAC3017D01}" type="sibTrans" cxnId="{9B0941C1-1B23-41C8-9C67-EFA9BB36B1CC}">
      <dgm:prSet/>
      <dgm:spPr/>
      <dgm:t>
        <a:bodyPr/>
        <a:lstStyle/>
        <a:p>
          <a:endParaRPr lang="en-US"/>
        </a:p>
      </dgm:t>
    </dgm:pt>
    <dgm:pt modelId="{2F8CFF37-17E4-48EE-B84D-210C2E4158C1}">
      <dgm:prSet phldrT="[Text]" custT="1"/>
      <dgm:spPr/>
      <dgm:t>
        <a:bodyPr/>
        <a:lstStyle/>
        <a:p>
          <a:pPr>
            <a:spcBef>
              <a:spcPts val="600"/>
            </a:spcBef>
            <a:spcAft>
              <a:spcPct val="20000"/>
            </a:spcAft>
          </a:pPr>
          <a:endParaRPr lang="en-US" sz="1050" dirty="0"/>
        </a:p>
      </dgm:t>
    </dgm:pt>
    <dgm:pt modelId="{A3EFCC7A-82E8-41C4-9DF7-ED9A968FF3D9}" type="parTrans" cxnId="{DCF666D5-72C0-4C2A-8D4D-D24A71FFDE64}">
      <dgm:prSet/>
      <dgm:spPr/>
      <dgm:t>
        <a:bodyPr/>
        <a:lstStyle/>
        <a:p>
          <a:endParaRPr lang="en-US"/>
        </a:p>
      </dgm:t>
    </dgm:pt>
    <dgm:pt modelId="{043F2E76-B4F6-4144-815A-98AF77AFD246}" type="sibTrans" cxnId="{DCF666D5-72C0-4C2A-8D4D-D24A71FFDE64}">
      <dgm:prSet/>
      <dgm:spPr/>
      <dgm:t>
        <a:bodyPr/>
        <a:lstStyle/>
        <a:p>
          <a:endParaRPr lang="en-US"/>
        </a:p>
      </dgm:t>
    </dgm:pt>
    <dgm:pt modelId="{C84E3226-1E6B-4FDB-A27D-86E2A64470CF}">
      <dgm:prSet phldrT="[Text]" custT="1"/>
      <dgm:spPr/>
      <dgm:t>
        <a:bodyPr/>
        <a:lstStyle/>
        <a:p>
          <a:pPr>
            <a:spcAft>
              <a:spcPct val="20000"/>
            </a:spcAft>
          </a:pPr>
          <a:endParaRPr lang="en-US" sz="800" kern="1200" dirty="0"/>
        </a:p>
      </dgm:t>
    </dgm:pt>
    <dgm:pt modelId="{B02DF9FC-AF65-4620-B715-56FB313C511E}" type="parTrans" cxnId="{93A1A133-529A-4AAC-81AE-88637247A5AA}">
      <dgm:prSet/>
      <dgm:spPr/>
      <dgm:t>
        <a:bodyPr/>
        <a:lstStyle/>
        <a:p>
          <a:endParaRPr lang="en-US"/>
        </a:p>
      </dgm:t>
    </dgm:pt>
    <dgm:pt modelId="{92D0BC75-107E-40B0-9A1A-465742D69C5C}" type="sibTrans" cxnId="{93A1A133-529A-4AAC-81AE-88637247A5AA}">
      <dgm:prSet/>
      <dgm:spPr/>
      <dgm:t>
        <a:bodyPr/>
        <a:lstStyle/>
        <a:p>
          <a:endParaRPr lang="en-US"/>
        </a:p>
      </dgm:t>
    </dgm:pt>
    <dgm:pt modelId="{37FB31F0-6DD9-4042-9B8C-A9D7FDA93BAA}" type="pres">
      <dgm:prSet presAssocID="{770D792A-A5B7-435B-916D-02609B91E394}" presName="linear" presStyleCnt="0">
        <dgm:presLayoutVars>
          <dgm:animLvl val="lvl"/>
          <dgm:resizeHandles val="exact"/>
        </dgm:presLayoutVars>
      </dgm:prSet>
      <dgm:spPr/>
    </dgm:pt>
    <dgm:pt modelId="{15F3235C-E6E1-4DB7-A0B8-EA02CC1511C8}" type="pres">
      <dgm:prSet presAssocID="{C8A3E286-129B-4E2B-ABB2-06BF7F694D09}" presName="parentText" presStyleLbl="node1" presStyleIdx="0" presStyleCnt="2" custScaleY="64089" custLinFactNeighborX="1761" custLinFactNeighborY="2876">
        <dgm:presLayoutVars>
          <dgm:chMax val="0"/>
          <dgm:bulletEnabled val="1"/>
        </dgm:presLayoutVars>
      </dgm:prSet>
      <dgm:spPr/>
    </dgm:pt>
    <dgm:pt modelId="{B12CC760-283E-486F-A344-EBE76D946611}" type="pres">
      <dgm:prSet presAssocID="{C8A3E286-129B-4E2B-ABB2-06BF7F694D09}" presName="childText" presStyleLbl="revTx" presStyleIdx="0" presStyleCnt="2">
        <dgm:presLayoutVars>
          <dgm:bulletEnabled val="1"/>
        </dgm:presLayoutVars>
      </dgm:prSet>
      <dgm:spPr/>
    </dgm:pt>
    <dgm:pt modelId="{6CFC6DAA-6F26-4EDB-93DA-880A55D6A6E8}" type="pres">
      <dgm:prSet presAssocID="{902C17D1-940B-4A9C-9F75-13C5A829BC07}" presName="parentText" presStyleLbl="node1" presStyleIdx="1" presStyleCnt="2" custScaleY="48805">
        <dgm:presLayoutVars>
          <dgm:chMax val="0"/>
          <dgm:bulletEnabled val="1"/>
        </dgm:presLayoutVars>
      </dgm:prSet>
      <dgm:spPr/>
    </dgm:pt>
    <dgm:pt modelId="{39354900-9640-43CE-8F15-422BE8C76634}" type="pres">
      <dgm:prSet presAssocID="{902C17D1-940B-4A9C-9F75-13C5A829BC07}" presName="childText" presStyleLbl="revTx" presStyleIdx="1" presStyleCnt="2">
        <dgm:presLayoutVars>
          <dgm:bulletEnabled val="1"/>
        </dgm:presLayoutVars>
      </dgm:prSet>
      <dgm:spPr/>
    </dgm:pt>
  </dgm:ptLst>
  <dgm:cxnLst>
    <dgm:cxn modelId="{FACCDA14-6B39-421F-9075-0FC0958EF5EB}" type="presOf" srcId="{C8A3E286-129B-4E2B-ABB2-06BF7F694D09}" destId="{15F3235C-E6E1-4DB7-A0B8-EA02CC1511C8}" srcOrd="0" destOrd="0" presId="urn:microsoft.com/office/officeart/2005/8/layout/vList2"/>
    <dgm:cxn modelId="{69594418-D9B7-40C8-B161-820444A6B664}" type="presOf" srcId="{770D792A-A5B7-435B-916D-02609B91E394}" destId="{37FB31F0-6DD9-4042-9B8C-A9D7FDA93BAA}" srcOrd="0" destOrd="0" presId="urn:microsoft.com/office/officeart/2005/8/layout/vList2"/>
    <dgm:cxn modelId="{CC6BDD1C-1125-4A58-86AE-A2BB910E3E50}" type="presOf" srcId="{2F8CFF37-17E4-48EE-B84D-210C2E4158C1}" destId="{B12CC760-283E-486F-A344-EBE76D946611}" srcOrd="0" destOrd="0" presId="urn:microsoft.com/office/officeart/2005/8/layout/vList2"/>
    <dgm:cxn modelId="{41479227-74E6-4CC4-AEBD-8ABC23C60DC2}" type="presOf" srcId="{F9C5D8E5-085E-4D20-A93C-5165A698432A}" destId="{B12CC760-283E-486F-A344-EBE76D946611}" srcOrd="0" destOrd="2" presId="urn:microsoft.com/office/officeart/2005/8/layout/vList2"/>
    <dgm:cxn modelId="{8051E627-6FE4-40C1-898F-2A5EEC4AFA4A}" type="presOf" srcId="{C84E3226-1E6B-4FDB-A27D-86E2A64470CF}" destId="{39354900-9640-43CE-8F15-422BE8C76634}" srcOrd="0" destOrd="0" presId="urn:microsoft.com/office/officeart/2005/8/layout/vList2"/>
    <dgm:cxn modelId="{93A1A133-529A-4AAC-81AE-88637247A5AA}" srcId="{902C17D1-940B-4A9C-9F75-13C5A829BC07}" destId="{C84E3226-1E6B-4FDB-A27D-86E2A64470CF}" srcOrd="0" destOrd="0" parTransId="{B02DF9FC-AF65-4620-B715-56FB313C511E}" sibTransId="{92D0BC75-107E-40B0-9A1A-465742D69C5C}"/>
    <dgm:cxn modelId="{EC485F3C-69D3-4A77-8614-D82EDF139686}" srcId="{C8A3E286-129B-4E2B-ABB2-06BF7F694D09}" destId="{4DF4A23E-F655-4904-BAE6-25C6F4F02EAB}" srcOrd="1" destOrd="0" parTransId="{BE2DD766-48C4-4930-A0FF-482553BD5351}" sibTransId="{D6008114-516B-495C-9FD5-BCACE18FA69C}"/>
    <dgm:cxn modelId="{EAB1F25D-A549-4712-B7AE-1CAA2AA3DF20}" type="presOf" srcId="{4DF4A23E-F655-4904-BAE6-25C6F4F02EAB}" destId="{B12CC760-283E-486F-A344-EBE76D946611}" srcOrd="0" destOrd="1" presId="urn:microsoft.com/office/officeart/2005/8/layout/vList2"/>
    <dgm:cxn modelId="{CD272B6D-33C3-44AC-9AC2-56ADA4F61805}" srcId="{902C17D1-940B-4A9C-9F75-13C5A829BC07}" destId="{C18A1E8D-C9E6-4767-850D-AB26BF75D584}" srcOrd="1" destOrd="0" parTransId="{295E7F31-E06D-442C-B304-46E289486E45}" sibTransId="{57051B96-E0F2-4487-9E90-F56A02B09DBE}"/>
    <dgm:cxn modelId="{0F2E7E79-DACB-458F-B4BB-2D60924B7B3F}" type="presOf" srcId="{902C17D1-940B-4A9C-9F75-13C5A829BC07}" destId="{6CFC6DAA-6F26-4EDB-93DA-880A55D6A6E8}" srcOrd="0" destOrd="0" presId="urn:microsoft.com/office/officeart/2005/8/layout/vList2"/>
    <dgm:cxn modelId="{4F440C91-2B37-4766-B8C7-70A4C6778884}" srcId="{770D792A-A5B7-435B-916D-02609B91E394}" destId="{C8A3E286-129B-4E2B-ABB2-06BF7F694D09}" srcOrd="0" destOrd="0" parTransId="{9AC2757D-A528-4282-96F4-59B040142109}" sibTransId="{7A8B09EA-0AFF-4A0B-9323-1411D2C5D9FD}"/>
    <dgm:cxn modelId="{20631898-F3B0-4A2B-8970-E11A325CC3C8}" type="presOf" srcId="{C18A1E8D-C9E6-4767-850D-AB26BF75D584}" destId="{39354900-9640-43CE-8F15-422BE8C76634}" srcOrd="0" destOrd="1" presId="urn:microsoft.com/office/officeart/2005/8/layout/vList2"/>
    <dgm:cxn modelId="{42A2619F-813F-43BC-BDEF-B7568366108C}" srcId="{770D792A-A5B7-435B-916D-02609B91E394}" destId="{902C17D1-940B-4A9C-9F75-13C5A829BC07}" srcOrd="1" destOrd="0" parTransId="{E223A973-8A20-4775-8750-CF7CA3285A4F}" sibTransId="{85BB36AF-5C6B-4F02-8223-90650E0286E3}"/>
    <dgm:cxn modelId="{9B0941C1-1B23-41C8-9C67-EFA9BB36B1CC}" srcId="{902C17D1-940B-4A9C-9F75-13C5A829BC07}" destId="{DB13447C-2D00-4914-99DB-1384E440EEA1}" srcOrd="2" destOrd="0" parTransId="{B6D41F11-BCC6-4AA7-8204-FCC68FDD95F7}" sibTransId="{56CDC6EC-30EF-4291-AED2-4ABAC3017D01}"/>
    <dgm:cxn modelId="{0B58E1C2-EA93-4302-86BD-4854B0478D55}" type="presOf" srcId="{DB13447C-2D00-4914-99DB-1384E440EEA1}" destId="{39354900-9640-43CE-8F15-422BE8C76634}" srcOrd="0" destOrd="2" presId="urn:microsoft.com/office/officeart/2005/8/layout/vList2"/>
    <dgm:cxn modelId="{DCF666D5-72C0-4C2A-8D4D-D24A71FFDE64}" srcId="{C8A3E286-129B-4E2B-ABB2-06BF7F694D09}" destId="{2F8CFF37-17E4-48EE-B84D-210C2E4158C1}" srcOrd="0" destOrd="0" parTransId="{A3EFCC7A-82E8-41C4-9DF7-ED9A968FF3D9}" sibTransId="{043F2E76-B4F6-4144-815A-98AF77AFD246}"/>
    <dgm:cxn modelId="{75F073F0-93A1-45E8-ABD7-4083A7ECC2E9}" srcId="{C8A3E286-129B-4E2B-ABB2-06BF7F694D09}" destId="{F9C5D8E5-085E-4D20-A93C-5165A698432A}" srcOrd="2" destOrd="0" parTransId="{C1766F8D-3277-4E26-9637-41A2682BDFA5}" sibTransId="{64C7B69F-CBCA-4256-9B1E-3E505E777C1A}"/>
    <dgm:cxn modelId="{7D04B0F0-DB1E-46FD-8C2C-8711D498060C}" type="presParOf" srcId="{37FB31F0-6DD9-4042-9B8C-A9D7FDA93BAA}" destId="{15F3235C-E6E1-4DB7-A0B8-EA02CC1511C8}" srcOrd="0" destOrd="0" presId="urn:microsoft.com/office/officeart/2005/8/layout/vList2"/>
    <dgm:cxn modelId="{A45CA207-100F-4D04-A132-3BF6A08B4EE6}" type="presParOf" srcId="{37FB31F0-6DD9-4042-9B8C-A9D7FDA93BAA}" destId="{B12CC760-283E-486F-A344-EBE76D946611}" srcOrd="1" destOrd="0" presId="urn:microsoft.com/office/officeart/2005/8/layout/vList2"/>
    <dgm:cxn modelId="{8DDD5FE0-A0D6-40F5-AFE8-24938ED59E07}" type="presParOf" srcId="{37FB31F0-6DD9-4042-9B8C-A9D7FDA93BAA}" destId="{6CFC6DAA-6F26-4EDB-93DA-880A55D6A6E8}" srcOrd="2" destOrd="0" presId="urn:microsoft.com/office/officeart/2005/8/layout/vList2"/>
    <dgm:cxn modelId="{45533DB5-3420-4CCD-A3DE-48BA10CBFB5D}" type="presParOf" srcId="{37FB31F0-6DD9-4042-9B8C-A9D7FDA93BAA}" destId="{39354900-9640-43CE-8F15-422BE8C76634}"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3235C-E6E1-4DB7-A0B8-EA02CC1511C8}">
      <dsp:nvSpPr>
        <dsp:cNvPr id="0" name=""/>
        <dsp:cNvSpPr/>
      </dsp:nvSpPr>
      <dsp:spPr>
        <a:xfrm>
          <a:off x="0" y="326360"/>
          <a:ext cx="7972452" cy="767837"/>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111125" lvl="0" indent="0" algn="l" defTabSz="889000">
            <a:lnSpc>
              <a:spcPct val="100000"/>
            </a:lnSpc>
            <a:spcBef>
              <a:spcPct val="0"/>
            </a:spcBef>
            <a:spcAft>
              <a:spcPct val="35000"/>
            </a:spcAft>
            <a:buNone/>
          </a:pPr>
          <a:r>
            <a:rPr lang="en-US" sz="2000" kern="1200" dirty="0">
              <a:solidFill>
                <a:schemeClr val="bg1"/>
              </a:solidFill>
            </a:rPr>
            <a:t>Reran process on all responses received before Feb 17, 2021 (n=49,903)</a:t>
          </a:r>
        </a:p>
      </dsp:txBody>
      <dsp:txXfrm>
        <a:off x="37483" y="363843"/>
        <a:ext cx="7897486" cy="692871"/>
      </dsp:txXfrm>
    </dsp:sp>
    <dsp:sp modelId="{B12CC760-283E-486F-A344-EBE76D946611}">
      <dsp:nvSpPr>
        <dsp:cNvPr id="0" name=""/>
        <dsp:cNvSpPr/>
      </dsp:nvSpPr>
      <dsp:spPr>
        <a:xfrm>
          <a:off x="0" y="1063717"/>
          <a:ext cx="7972452"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125" tIns="13970" rIns="78232" bIns="13970" numCol="1" spcCol="1270" anchor="t" anchorCtr="0">
          <a:noAutofit/>
        </a:bodyPr>
        <a:lstStyle/>
        <a:p>
          <a:pPr marL="57150" lvl="1" indent="-57150" algn="l" defTabSz="466725">
            <a:lnSpc>
              <a:spcPct val="90000"/>
            </a:lnSpc>
            <a:spcBef>
              <a:spcPct val="0"/>
            </a:spcBef>
            <a:spcAft>
              <a:spcPct val="20000"/>
            </a:spcAft>
            <a:buChar char="•"/>
          </a:pPr>
          <a:endParaRPr lang="en-US" sz="1050" kern="1200" dirty="0"/>
        </a:p>
        <a:p>
          <a:pPr marL="228600" lvl="1" indent="-228600" algn="l" defTabSz="889000">
            <a:lnSpc>
              <a:spcPct val="90000"/>
            </a:lnSpc>
            <a:spcBef>
              <a:spcPct val="0"/>
            </a:spcBef>
            <a:spcAft>
              <a:spcPts val="1200"/>
            </a:spcAft>
            <a:buChar char="•"/>
          </a:pPr>
          <a:r>
            <a:rPr lang="en-US" sz="2000" kern="1200" dirty="0">
              <a:solidFill>
                <a:srgbClr val="404040"/>
              </a:solidFill>
            </a:rPr>
            <a:t>NLP of text responses</a:t>
          </a:r>
          <a:endParaRPr lang="en-US" sz="2000" kern="1200" dirty="0"/>
        </a:p>
        <a:p>
          <a:pPr marL="228600" lvl="1" indent="-228600" algn="l" defTabSz="889000">
            <a:lnSpc>
              <a:spcPct val="90000"/>
            </a:lnSpc>
            <a:spcBef>
              <a:spcPct val="0"/>
            </a:spcBef>
            <a:spcAft>
              <a:spcPct val="20000"/>
            </a:spcAft>
            <a:buChar char="•"/>
          </a:pPr>
          <a:r>
            <a:rPr lang="en-US" sz="2000" kern="1200" dirty="0">
              <a:solidFill>
                <a:srgbClr val="404040"/>
              </a:solidFill>
            </a:rPr>
            <a:t>Clustering algorithm</a:t>
          </a:r>
        </a:p>
      </dsp:txBody>
      <dsp:txXfrm>
        <a:off x="0" y="1063717"/>
        <a:ext cx="7972452" cy="1059840"/>
      </dsp:txXfrm>
    </dsp:sp>
    <dsp:sp modelId="{6CFC6DAA-6F26-4EDB-93DA-880A55D6A6E8}">
      <dsp:nvSpPr>
        <dsp:cNvPr id="0" name=""/>
        <dsp:cNvSpPr/>
      </dsp:nvSpPr>
      <dsp:spPr>
        <a:xfrm>
          <a:off x="0" y="2123557"/>
          <a:ext cx="7972452" cy="584722"/>
        </a:xfrm>
        <a:prstGeom prst="roundRect">
          <a:avLst/>
        </a:prstGeom>
        <a:solidFill>
          <a:schemeClr val="accent2">
            <a:shade val="80000"/>
            <a:hueOff val="588483"/>
            <a:satOff val="-33205"/>
            <a:lumOff val="352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111125" algn="l" defTabSz="889000">
            <a:lnSpc>
              <a:spcPct val="90000"/>
            </a:lnSpc>
            <a:spcBef>
              <a:spcPct val="0"/>
            </a:spcBef>
            <a:spcAft>
              <a:spcPct val="35000"/>
            </a:spcAft>
            <a:buNone/>
          </a:pPr>
          <a:r>
            <a:rPr lang="en-US" sz="2000" kern="1200" dirty="0">
              <a:solidFill>
                <a:schemeClr val="bg1"/>
              </a:solidFill>
            </a:rPr>
            <a:t>Analysis Goals</a:t>
          </a:r>
        </a:p>
      </dsp:txBody>
      <dsp:txXfrm>
        <a:off x="28544" y="2152101"/>
        <a:ext cx="7915364" cy="527634"/>
      </dsp:txXfrm>
    </dsp:sp>
    <dsp:sp modelId="{39354900-9640-43CE-8F15-422BE8C76634}">
      <dsp:nvSpPr>
        <dsp:cNvPr id="0" name=""/>
        <dsp:cNvSpPr/>
      </dsp:nvSpPr>
      <dsp:spPr>
        <a:xfrm>
          <a:off x="0" y="2708280"/>
          <a:ext cx="7972452"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125" tIns="10160" rIns="56896" bIns="10160" numCol="1" spcCol="1270" anchor="t" anchorCtr="0">
          <a:noAutofit/>
        </a:bodyPr>
        <a:lstStyle/>
        <a:p>
          <a:pPr marL="57150" lvl="1" indent="-57150" algn="l" defTabSz="355600">
            <a:lnSpc>
              <a:spcPct val="90000"/>
            </a:lnSpc>
            <a:spcBef>
              <a:spcPct val="0"/>
            </a:spcBef>
            <a:spcAft>
              <a:spcPct val="20000"/>
            </a:spcAft>
            <a:buChar char="•"/>
          </a:pPr>
          <a:endParaRPr lang="en-US" sz="800" kern="1200" dirty="0"/>
        </a:p>
        <a:p>
          <a:pPr marL="228600" lvl="1" indent="-228600" algn="l" defTabSz="889000">
            <a:lnSpc>
              <a:spcPct val="90000"/>
            </a:lnSpc>
            <a:spcBef>
              <a:spcPct val="0"/>
            </a:spcBef>
            <a:spcAft>
              <a:spcPts val="1200"/>
            </a:spcAft>
            <a:buChar char="•"/>
          </a:pPr>
          <a:r>
            <a:rPr lang="en-US" sz="2000" kern="1200" dirty="0">
              <a:solidFill>
                <a:srgbClr val="404040"/>
              </a:solidFill>
            </a:rPr>
            <a:t>Assess </a:t>
          </a:r>
          <a:r>
            <a:rPr lang="en-US" sz="2000" kern="1200" dirty="0">
              <a:solidFill>
                <a:srgbClr val="404040"/>
              </a:solidFill>
              <a:latin typeface="Arial" panose="020B0604020202020204"/>
              <a:ea typeface="+mn-ea"/>
              <a:cs typeface="+mn-cs"/>
            </a:rPr>
            <a:t>changes in responses over </a:t>
          </a:r>
          <a:r>
            <a:rPr lang="en-US" sz="2000" kern="1200" dirty="0">
              <a:solidFill>
                <a:srgbClr val="404040"/>
              </a:solidFill>
            </a:rPr>
            <a:t>time</a:t>
          </a:r>
          <a:endParaRPr lang="en-US" sz="2000" kern="1200" dirty="0"/>
        </a:p>
        <a:p>
          <a:pPr marL="228600" lvl="1" indent="-228600" algn="l" defTabSz="889000">
            <a:lnSpc>
              <a:spcPct val="90000"/>
            </a:lnSpc>
            <a:spcBef>
              <a:spcPct val="0"/>
            </a:spcBef>
            <a:spcAft>
              <a:spcPct val="20000"/>
            </a:spcAft>
            <a:buChar char="•"/>
          </a:pPr>
          <a:r>
            <a:rPr lang="en-US" sz="2000" kern="1200" dirty="0">
              <a:solidFill>
                <a:srgbClr val="404040"/>
              </a:solidFill>
            </a:rPr>
            <a:t>Uncover possible new response options to include</a:t>
          </a:r>
        </a:p>
      </dsp:txBody>
      <dsp:txXfrm>
        <a:off x="0" y="2708280"/>
        <a:ext cx="7972452"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1" y="0"/>
            <a:ext cx="3028207" cy="464185"/>
          </a:xfrm>
          <a:prstGeom prst="rect">
            <a:avLst/>
          </a:prstGeom>
          <a:noFill/>
          <a:ln w="9525">
            <a:noFill/>
            <a:miter lim="800000"/>
            <a:headEnd/>
            <a:tailEnd/>
          </a:ln>
          <a:effectLst/>
        </p:spPr>
        <p:txBody>
          <a:bodyPr vert="horz" wrap="square" lIns="91219" tIns="45608" rIns="91219" bIns="45608" numCol="1" anchor="t" anchorCtr="0" compatLnSpc="1">
            <a:prstTxWarp prst="textNoShape">
              <a:avLst/>
            </a:prstTxWarp>
          </a:bodyPr>
          <a:lstStyle>
            <a:lvl1pPr defTabSz="912790">
              <a:defRPr sz="1200">
                <a:latin typeface="Arial" charset="0"/>
              </a:defRPr>
            </a:lvl1pPr>
          </a:lstStyle>
          <a:p>
            <a:pPr>
              <a:defRPr/>
            </a:pPr>
            <a:endParaRPr lang="en-US"/>
          </a:p>
        </p:txBody>
      </p:sp>
      <p:sp>
        <p:nvSpPr>
          <p:cNvPr id="207875" name="Rectangle 3"/>
          <p:cNvSpPr>
            <a:spLocks noGrp="1" noChangeArrowheads="1"/>
          </p:cNvSpPr>
          <p:nvPr>
            <p:ph type="dt" sz="quarter" idx="1"/>
          </p:nvPr>
        </p:nvSpPr>
        <p:spPr bwMode="auto">
          <a:xfrm>
            <a:off x="3955209" y="0"/>
            <a:ext cx="3028207" cy="464185"/>
          </a:xfrm>
          <a:prstGeom prst="rect">
            <a:avLst/>
          </a:prstGeom>
          <a:noFill/>
          <a:ln w="9525">
            <a:noFill/>
            <a:miter lim="800000"/>
            <a:headEnd/>
            <a:tailEnd/>
          </a:ln>
          <a:effectLst/>
        </p:spPr>
        <p:txBody>
          <a:bodyPr vert="horz" wrap="square" lIns="91219" tIns="45608" rIns="91219" bIns="45608" numCol="1" anchor="t" anchorCtr="0" compatLnSpc="1">
            <a:prstTxWarp prst="textNoShape">
              <a:avLst/>
            </a:prstTxWarp>
          </a:bodyPr>
          <a:lstStyle>
            <a:lvl1pPr algn="r" defTabSz="912790">
              <a:defRPr sz="1200">
                <a:latin typeface="Arial" charset="0"/>
              </a:defRPr>
            </a:lvl1pPr>
          </a:lstStyle>
          <a:p>
            <a:pPr>
              <a:defRPr/>
            </a:pPr>
            <a:endParaRPr lang="en-US"/>
          </a:p>
        </p:txBody>
      </p:sp>
      <p:sp>
        <p:nvSpPr>
          <p:cNvPr id="207876" name="Rectangle 4"/>
          <p:cNvSpPr>
            <a:spLocks noGrp="1" noChangeArrowheads="1"/>
          </p:cNvSpPr>
          <p:nvPr>
            <p:ph type="ftr" sz="quarter" idx="2"/>
          </p:nvPr>
        </p:nvSpPr>
        <p:spPr bwMode="auto">
          <a:xfrm>
            <a:off x="1" y="8817926"/>
            <a:ext cx="3028207" cy="464185"/>
          </a:xfrm>
          <a:prstGeom prst="rect">
            <a:avLst/>
          </a:prstGeom>
          <a:noFill/>
          <a:ln w="9525">
            <a:noFill/>
            <a:miter lim="800000"/>
            <a:headEnd/>
            <a:tailEnd/>
          </a:ln>
          <a:effectLst/>
        </p:spPr>
        <p:txBody>
          <a:bodyPr vert="horz" wrap="square" lIns="91219" tIns="45608" rIns="91219" bIns="45608" numCol="1" anchor="b" anchorCtr="0" compatLnSpc="1">
            <a:prstTxWarp prst="textNoShape">
              <a:avLst/>
            </a:prstTxWarp>
          </a:bodyPr>
          <a:lstStyle>
            <a:lvl1pPr defTabSz="912790">
              <a:defRPr sz="1200">
                <a:latin typeface="Arial" charset="0"/>
              </a:defRPr>
            </a:lvl1pPr>
          </a:lstStyle>
          <a:p>
            <a:pPr>
              <a:defRPr/>
            </a:pPr>
            <a:endParaRPr lang="en-US"/>
          </a:p>
        </p:txBody>
      </p:sp>
      <p:sp>
        <p:nvSpPr>
          <p:cNvPr id="207877" name="Rectangle 5"/>
          <p:cNvSpPr>
            <a:spLocks noGrp="1" noChangeArrowheads="1"/>
          </p:cNvSpPr>
          <p:nvPr>
            <p:ph type="sldNum" sz="quarter" idx="3"/>
          </p:nvPr>
        </p:nvSpPr>
        <p:spPr bwMode="auto">
          <a:xfrm>
            <a:off x="3955209" y="8817926"/>
            <a:ext cx="3028207" cy="464185"/>
          </a:xfrm>
          <a:prstGeom prst="rect">
            <a:avLst/>
          </a:prstGeom>
          <a:noFill/>
          <a:ln w="9525">
            <a:noFill/>
            <a:miter lim="800000"/>
            <a:headEnd/>
            <a:tailEnd/>
          </a:ln>
          <a:effectLst/>
        </p:spPr>
        <p:txBody>
          <a:bodyPr vert="horz" wrap="square" lIns="91219" tIns="45608" rIns="91219" bIns="45608" numCol="1" anchor="b" anchorCtr="0" compatLnSpc="1">
            <a:prstTxWarp prst="textNoShape">
              <a:avLst/>
            </a:prstTxWarp>
          </a:bodyPr>
          <a:lstStyle>
            <a:lvl1pPr algn="r" defTabSz="912790">
              <a:defRPr sz="1200">
                <a:latin typeface="Arial" charset="0"/>
              </a:defRPr>
            </a:lvl1pPr>
          </a:lstStyle>
          <a:p>
            <a:pPr>
              <a:defRPr/>
            </a:pPr>
            <a:fld id="{F14AD3AF-E853-41DD-9C6B-157657455CBF}" type="slidenum">
              <a:rPr lang="en-US"/>
              <a:pPr>
                <a:defRPr/>
              </a:pPr>
              <a:t>‹#›</a:t>
            </a:fld>
            <a:endParaRPr lang="en-US"/>
          </a:p>
        </p:txBody>
      </p:sp>
    </p:spTree>
    <p:extLst>
      <p:ext uri="{BB962C8B-B14F-4D97-AF65-F5344CB8AC3E}">
        <p14:creationId xmlns:p14="http://schemas.microsoft.com/office/powerpoint/2010/main" val="37357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8207" cy="464185"/>
          </a:xfrm>
          <a:prstGeom prst="rect">
            <a:avLst/>
          </a:prstGeom>
          <a:noFill/>
          <a:ln w="9525">
            <a:noFill/>
            <a:miter lim="800000"/>
            <a:headEnd/>
            <a:tailEnd/>
          </a:ln>
        </p:spPr>
        <p:txBody>
          <a:bodyPr vert="horz" wrap="square" lIns="92951" tIns="46476" rIns="92951" bIns="46476" numCol="1" anchor="t" anchorCtr="0" compatLnSpc="1">
            <a:prstTxWarp prst="textNoShape">
              <a:avLst/>
            </a:prstTxWarp>
          </a:bodyPr>
          <a:lstStyle>
            <a:lvl1pPr defTabSz="93025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956794" y="0"/>
            <a:ext cx="3028206" cy="464185"/>
          </a:xfrm>
          <a:prstGeom prst="rect">
            <a:avLst/>
          </a:prstGeom>
          <a:noFill/>
          <a:ln w="9525">
            <a:noFill/>
            <a:miter lim="800000"/>
            <a:headEnd/>
            <a:tailEnd/>
          </a:ln>
        </p:spPr>
        <p:txBody>
          <a:bodyPr vert="horz" wrap="square" lIns="92951" tIns="46476" rIns="92951" bIns="46476" numCol="1" anchor="t" anchorCtr="0" compatLnSpc="1">
            <a:prstTxWarp prst="textNoShape">
              <a:avLst/>
            </a:prstTxWarp>
          </a:bodyPr>
          <a:lstStyle>
            <a:lvl1pPr algn="r" defTabSz="930251">
              <a:defRPr sz="1200">
                <a:latin typeface="Arial"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98463" y="695325"/>
            <a:ext cx="6188075" cy="34813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1757" y="4409758"/>
            <a:ext cx="5121488" cy="4177665"/>
          </a:xfrm>
          <a:prstGeom prst="rect">
            <a:avLst/>
          </a:prstGeom>
          <a:noFill/>
          <a:ln w="9525">
            <a:noFill/>
            <a:miter lim="800000"/>
            <a:headEnd/>
            <a:tailEnd/>
          </a:ln>
        </p:spPr>
        <p:txBody>
          <a:bodyPr vert="horz" wrap="square" lIns="92951" tIns="46476" rIns="92951" bIns="4647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1" y="8819515"/>
            <a:ext cx="3028207" cy="464185"/>
          </a:xfrm>
          <a:prstGeom prst="rect">
            <a:avLst/>
          </a:prstGeom>
          <a:noFill/>
          <a:ln w="9525">
            <a:noFill/>
            <a:miter lim="800000"/>
            <a:headEnd/>
            <a:tailEnd/>
          </a:ln>
        </p:spPr>
        <p:txBody>
          <a:bodyPr vert="horz" wrap="square" lIns="92951" tIns="46476" rIns="92951" bIns="46476" numCol="1" anchor="b" anchorCtr="0" compatLnSpc="1">
            <a:prstTxWarp prst="textNoShape">
              <a:avLst/>
            </a:prstTxWarp>
          </a:bodyPr>
          <a:lstStyle>
            <a:lvl1pPr defTabSz="93025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56794" y="8819515"/>
            <a:ext cx="3028206" cy="464185"/>
          </a:xfrm>
          <a:prstGeom prst="rect">
            <a:avLst/>
          </a:prstGeom>
          <a:noFill/>
          <a:ln w="9525">
            <a:noFill/>
            <a:miter lim="800000"/>
            <a:headEnd/>
            <a:tailEnd/>
          </a:ln>
        </p:spPr>
        <p:txBody>
          <a:bodyPr vert="horz" wrap="square" lIns="92951" tIns="46476" rIns="92951" bIns="46476" numCol="1" anchor="b" anchorCtr="0" compatLnSpc="1">
            <a:prstTxWarp prst="textNoShape">
              <a:avLst/>
            </a:prstTxWarp>
          </a:bodyPr>
          <a:lstStyle>
            <a:lvl1pPr algn="r" defTabSz="930251">
              <a:defRPr sz="1200">
                <a:latin typeface="Arial" charset="0"/>
              </a:defRPr>
            </a:lvl1pPr>
          </a:lstStyle>
          <a:p>
            <a:pPr>
              <a:defRPr/>
            </a:pPr>
            <a:fld id="{8DB8C9F8-2507-43B8-94EB-5DEE5D53B02A}" type="slidenum">
              <a:rPr lang="en-US"/>
              <a:pPr>
                <a:defRPr/>
              </a:pPr>
              <a:t>‹#›</a:t>
            </a:fld>
            <a:endParaRPr lang="en-US"/>
          </a:p>
        </p:txBody>
      </p:sp>
    </p:spTree>
    <p:extLst>
      <p:ext uri="{BB962C8B-B14F-4D97-AF65-F5344CB8AC3E}">
        <p14:creationId xmlns:p14="http://schemas.microsoft.com/office/powerpoint/2010/main" val="3894486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1</a:t>
            </a:fld>
            <a:endParaRPr lang="en-US"/>
          </a:p>
        </p:txBody>
      </p:sp>
    </p:spTree>
    <p:extLst>
      <p:ext uri="{BB962C8B-B14F-4D97-AF65-F5344CB8AC3E}">
        <p14:creationId xmlns:p14="http://schemas.microsoft.com/office/powerpoint/2010/main" val="2984916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After we had the revised questions and response options, we tested them via cognitive interviews.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cognitive interviews consisted of one-on-one in-depth interviews with recruited doctoral students over Zoom.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Respondents to answered the survey questions, and then answered a series of probes about each question, diving further into their understanding of the question text and their response process.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diverse sample across public vs private institutions, sex, citizenship status, and field of study was selected to represent the SED survey population as much as possible.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10</a:t>
            </a:fld>
            <a:endParaRPr lang="en-US"/>
          </a:p>
        </p:txBody>
      </p:sp>
    </p:spTree>
    <p:extLst>
      <p:ext uri="{BB962C8B-B14F-4D97-AF65-F5344CB8AC3E}">
        <p14:creationId xmlns:p14="http://schemas.microsoft.com/office/powerpoint/2010/main" val="35303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Our final qualitative findings suggested question changes, which consisted primarily of small tweaks.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example, we found that respondents sometimes forgot the original question stem when answering the follow ups, so we included reminders in follow up questions (e.g., “long-term career plans”).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also confirmed that the closed ended questions captured the majority of participants’ experiences during the pandemic.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did uncover evidence of some themes that were missing in the new survey questions.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lvl="1"/>
            <a:r>
              <a:rPr lang="en-US" dirty="0"/>
              <a:t>Limited access to collaborators/advisors as a “resource”</a:t>
            </a:r>
          </a:p>
          <a:p>
            <a:pPr lvl="1"/>
            <a:r>
              <a:rPr lang="en-US" dirty="0"/>
              <a:t>Limited networking opportunities </a:t>
            </a:r>
          </a:p>
          <a:p>
            <a:pPr lvl="1"/>
            <a:r>
              <a:rPr lang="en-US" dirty="0"/>
              <a:t>Mental health during the pandemic</a:t>
            </a:r>
          </a:p>
          <a:p>
            <a:pPr lvl="1"/>
            <a:r>
              <a:rPr lang="en-US" dirty="0"/>
              <a:t>And we found that respondents sometimes wanted to talk about positive impacts of the pandemic:</a:t>
            </a:r>
          </a:p>
          <a:p>
            <a:pPr lvl="1"/>
            <a:r>
              <a:rPr lang="en-US" dirty="0"/>
              <a:t>	Opportunities increased because of remote work option</a:t>
            </a:r>
          </a:p>
          <a:p>
            <a:pPr lvl="1"/>
            <a:r>
              <a:rPr lang="en-US" dirty="0"/>
              <a:t>	speed up timeline</a:t>
            </a:r>
          </a:p>
          <a:p>
            <a:pPr lvl="1"/>
            <a:r>
              <a:rPr lang="en-US" dirty="0"/>
              <a:t>	more time to work</a:t>
            </a:r>
          </a:p>
          <a:p>
            <a:pPr lvl="1"/>
            <a:r>
              <a:rPr lang="en-US" dirty="0"/>
              <a:t>	involved in pandemic-related research</a:t>
            </a:r>
          </a:p>
          <a:p>
            <a:pPr lvl="1"/>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11</a:t>
            </a:fld>
            <a:endParaRPr lang="en-US"/>
          </a:p>
        </p:txBody>
      </p:sp>
    </p:spTree>
    <p:extLst>
      <p:ext uri="{BB962C8B-B14F-4D97-AF65-F5344CB8AC3E}">
        <p14:creationId xmlns:p14="http://schemas.microsoft.com/office/powerpoint/2010/main" val="426221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the quantitative arm of the analysis. </a:t>
            </a:r>
          </a:p>
          <a:p>
            <a:endParaRPr lang="en-US" dirty="0"/>
          </a:p>
          <a:p>
            <a:r>
              <a:rPr lang="en-US" dirty="0"/>
              <a:t>We used the same 4,021 responses that were used in the manual coding. </a:t>
            </a:r>
          </a:p>
          <a:p>
            <a:endParaRPr lang="en-US"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First, we used natural language processing to an embedding of each text response. The algorithm turns the text response into a vector of numbers</a:t>
            </a:r>
            <a:r>
              <a:rPr lang="en-US" sz="1200" dirty="0">
                <a:effectLst/>
                <a:latin typeface="Times New Roman" panose="02020603050405020304" pitchFamily="18" charset="0"/>
                <a:ea typeface="Cambria" panose="02040503050406030204" pitchFamily="18" charset="0"/>
              </a:rPr>
              <a:t>. </a:t>
            </a:r>
          </a:p>
          <a:p>
            <a:pPr marL="171450" indent="-171450">
              <a:buFont typeface="Arial" panose="020B0604020202020204" pitchFamily="34" charset="0"/>
              <a:buChar char="•"/>
            </a:pPr>
            <a:r>
              <a:rPr lang="en-US" dirty="0"/>
              <a:t>Next, a clustering algorithm was used to group similar vectors into clusters. The clustering algorithm assigned a cluster to about 2/3rds of responses (responses not assigned a cluster were not similar enough to other groups of responses)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initial analysis identified clusters that were similar to those found in the qualitative analysis, but also identified clusters that were not included in the qualitative work </a:t>
            </a:r>
          </a:p>
          <a:p>
            <a:endParaRPr lang="en-US" dirty="0"/>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12</a:t>
            </a:fld>
            <a:endParaRPr lang="en-US"/>
          </a:p>
        </p:txBody>
      </p:sp>
    </p:spTree>
    <p:extLst>
      <p:ext uri="{BB962C8B-B14F-4D97-AF65-F5344CB8AC3E}">
        <p14:creationId xmlns:p14="http://schemas.microsoft.com/office/powerpoint/2010/main" val="382660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Then we used a larger set of responses collected during the 2021 round and repeated the analysis. The goals for </a:t>
            </a:r>
            <a:r>
              <a:rPr lang="en-US" sz="1200" u="sng" dirty="0">
                <a:effectLst/>
                <a:latin typeface="Times New Roman" panose="02020603050405020304" pitchFamily="18" charset="0"/>
                <a:ea typeface="Cambria" panose="02040503050406030204" pitchFamily="18" charset="0"/>
                <a:cs typeface="Times New Roman" panose="02020603050405020304" pitchFamily="18" charset="0"/>
              </a:rPr>
              <a:t>this full analysis </a:t>
            </a: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step were:</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dirty="0"/>
              <a:t>to examine changes in the open-ended responses over time – as you likely remember, during this stage of the pandemic, things were changing quickly</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dirty="0"/>
              <a:t>to assess whether additional response options should be added to the close-ended follow-up questions for the 2022 SED.  </a:t>
            </a:r>
            <a:endParaRPr lang="en-US" sz="1200" dirty="0">
              <a:effectLst/>
              <a:latin typeface="Arial" charset="0"/>
              <a:ea typeface="ヒラギノ角ゴ Pro W3" pitchFamily="1" charset="-128"/>
              <a:cs typeface="+mn-cs"/>
            </a:endParaRP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200" dirty="0">
              <a:effectLst/>
              <a:latin typeface="Arial" charset="0"/>
              <a:ea typeface="ヒラギノ角ゴ Pro W3" pitchFamily="1" charset="-128"/>
              <a:cs typeface="+mn-cs"/>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a:effectLst/>
                <a:latin typeface="Arial" charset="0"/>
                <a:ea typeface="ヒラギノ角ゴ Pro W3" pitchFamily="1" charset="-128"/>
                <a:cs typeface="+mn-cs"/>
              </a:rPr>
              <a:t>We found that t</a:t>
            </a: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he proportion of responses that are uncoded, outliers, or “other” increased in the full predicted dataset. </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dirty="0">
              <a:effectLst/>
              <a:latin typeface="Times New Roman" panose="02020603050405020304" pitchFamily="18" charset="0"/>
              <a:ea typeface="Cambria" panose="020405030504060302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dirty="0">
                <a:effectLst/>
                <a:highlight>
                  <a:srgbClr val="FFFF00"/>
                </a:highlight>
                <a:latin typeface="Times New Roman" panose="02020603050405020304" pitchFamily="18" charset="0"/>
                <a:ea typeface="Cambria" panose="02040503050406030204" pitchFamily="18" charset="0"/>
                <a:cs typeface="Times New Roman" panose="02020603050405020304" pitchFamily="18" charset="0"/>
              </a:rPr>
              <a:t>If these proportions had remained relatively similar across datasets, we could have justified keeping the existing coding scheme, </a:t>
            </a:r>
            <a:r>
              <a:rPr lang="en-US" sz="1200" b="0" dirty="0">
                <a:effectLst/>
                <a:latin typeface="Times New Roman" panose="02020603050405020304" pitchFamily="18" charset="0"/>
                <a:ea typeface="Cambria" panose="02040503050406030204" pitchFamily="18" charset="0"/>
                <a:cs typeface="Times New Roman" panose="02020603050405020304" pitchFamily="18" charset="0"/>
              </a:rPr>
              <a:t>however, this was not </a:t>
            </a:r>
            <a:r>
              <a:rPr lang="en-US" sz="1200" b="0" dirty="0">
                <a:effectLst/>
                <a:highlight>
                  <a:srgbClr val="FFFF00"/>
                </a:highlight>
                <a:latin typeface="Times New Roman" panose="02020603050405020304" pitchFamily="18" charset="0"/>
                <a:ea typeface="Cambria" panose="02040503050406030204" pitchFamily="18" charset="0"/>
                <a:cs typeface="Times New Roman" panose="02020603050405020304" pitchFamily="18" charset="0"/>
              </a:rPr>
              <a:t>the case.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13</a:t>
            </a:fld>
            <a:endParaRPr lang="en-US"/>
          </a:p>
        </p:txBody>
      </p:sp>
    </p:spTree>
    <p:extLst>
      <p:ext uri="{BB962C8B-B14F-4D97-AF65-F5344CB8AC3E}">
        <p14:creationId xmlns:p14="http://schemas.microsoft.com/office/powerpoint/2010/main" val="3861170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reminder, at this point in the project we had two sets of proposed clusters or themes </a:t>
            </a:r>
          </a:p>
          <a:p>
            <a:pPr marL="171450" indent="-171450">
              <a:buFont typeface="Arial" panose="020B0604020202020204" pitchFamily="34" charset="0"/>
              <a:buChar char="•"/>
            </a:pPr>
            <a:r>
              <a:rPr lang="en-US" dirty="0"/>
              <a:t>One coming out of the cognitive interviews</a:t>
            </a:r>
          </a:p>
          <a:p>
            <a:pPr marL="171450" indent="-171450">
              <a:buFont typeface="Arial" panose="020B0604020202020204" pitchFamily="34" charset="0"/>
              <a:buChar char="•"/>
            </a:pPr>
            <a:r>
              <a:rPr lang="en-US" dirty="0"/>
              <a:t>One coming out of the quantitative analysis on the large data set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So a natural question is whether there is any agreement between the two</a:t>
            </a: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14</a:t>
            </a:fld>
            <a:endParaRPr lang="en-US"/>
          </a:p>
        </p:txBody>
      </p:sp>
    </p:spTree>
    <p:extLst>
      <p:ext uri="{BB962C8B-B14F-4D97-AF65-F5344CB8AC3E}">
        <p14:creationId xmlns:p14="http://schemas.microsoft.com/office/powerpoint/2010/main" val="3067920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Here are examples of the clusters that emerged with the largest number of responses. These clusters were captured in both sets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 example is the cluster “lab closure”, which maps onto the response option: “</a:t>
            </a:r>
            <a:r>
              <a:rPr lang="en-US" sz="1200" u="none" strike="noStrike" dirty="0">
                <a:solidFill>
                  <a:schemeClr val="bg2">
                    <a:lumMod val="50000"/>
                  </a:schemeClr>
                </a:solidFill>
                <a:effectLst/>
              </a:rPr>
              <a:t>As a result of the pandemic, I have limited or no access to resources I need (e.g., lab, data, hardware, software, human subjects, archives).” </a:t>
            </a:r>
          </a:p>
          <a:p>
            <a:endParaRPr lang="en-US" dirty="0"/>
          </a:p>
          <a:p>
            <a:r>
              <a:rPr lang="en-US" dirty="0"/>
              <a:t>This topic was captured in both the </a:t>
            </a:r>
            <a:r>
              <a:rPr lang="en-US" u="sng" dirty="0"/>
              <a:t>qualitative and quantitative </a:t>
            </a:r>
            <a:r>
              <a:rPr lang="en-US" dirty="0"/>
              <a:t>analyses</a:t>
            </a: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15</a:t>
            </a:fld>
            <a:endParaRPr lang="en-US"/>
          </a:p>
        </p:txBody>
      </p:sp>
    </p:spTree>
    <p:extLst>
      <p:ext uri="{BB962C8B-B14F-4D97-AF65-F5344CB8AC3E}">
        <p14:creationId xmlns:p14="http://schemas.microsoft.com/office/powerpoint/2010/main" val="3631581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surprised and pleased to see how well the themes identified by the qualitative and quantitative approaches agreed.  </a:t>
            </a:r>
          </a:p>
          <a:p>
            <a:endParaRPr lang="en-US" dirty="0"/>
          </a:p>
          <a:p>
            <a:r>
              <a:rPr lang="en-US" dirty="0"/>
              <a:t>Of the 54 quantitatively derived clusters, 49 were related to the topics identified through our manual review. The topics unique to the quantitative analysis were about personal illness, childcare issues, and serious consideration of working remotely in the future. </a:t>
            </a:r>
          </a:p>
          <a:p>
            <a:endParaRPr lang="en-US" dirty="0"/>
          </a:p>
          <a:p>
            <a:r>
              <a:rPr lang="en-US" dirty="0"/>
              <a:t>Of the qualitatively developed clusters, only 2 were not clearly associated with the NLP clusters. These focused on missed opportunities for collaboration or attending conferences in person and a general uncertainty about the future.  </a:t>
            </a:r>
          </a:p>
          <a:p>
            <a:endParaRPr lang="en-US" dirty="0"/>
          </a:p>
          <a:p>
            <a:r>
              <a:rPr lang="en-US" dirty="0"/>
              <a:t>All clusters on the edges of the Venn diagram had relatively few responses associated with them.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404040"/>
                </a:solidFill>
              </a:rPr>
              <a:t>While the themes overlapped, the relative importance of the themes varied by method. For example, the proportion of responses in quantitatively derived clusters about timeline disruptions (delays or accelerations) was double the proportion found in the initial manual review of responses. This finding made sense as the manual coding was based on the responses provided early in the data collection while the quantitative analysis included many more responses and responses from those who were graduating later in the academic year who had more opportunity for their timelines to change.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900" dirty="0">
                <a:effectLst/>
                <a:latin typeface="Calibri" panose="020F0502020204030204" pitchFamily="34" charset="0"/>
                <a:ea typeface="Calibri" panose="020F0502020204030204" pitchFamily="34" charset="0"/>
                <a:cs typeface="Arial" panose="020B0604020202020204" pitchFamily="34" charset="0"/>
              </a:rPr>
              <a:t>Similarly, while the cognitive interview data showed us that many people spoke about their mental health difficulties, the cluster analysis revealed that responses to the survey questions were much less focused on mental health issues. </a:t>
            </a:r>
            <a:r>
              <a:rPr lang="en-US" dirty="0"/>
              <a:t>Participants may have seen the cognitive interview as a space to vent and discuss the struggles they faced in the past year. This environment could have led to a higher report of mental health issues compared with spontaneous report on the open-ended survey questions. </a:t>
            </a:r>
            <a:r>
              <a:rPr lang="en-US" sz="800" dirty="0">
                <a:effectLst/>
                <a:latin typeface="Calibri" panose="020F0502020204030204" pitchFamily="34" charset="0"/>
                <a:ea typeface="Calibri" panose="020F0502020204030204" pitchFamily="34" charset="0"/>
                <a:cs typeface="Arial" panose="020B0604020202020204" pitchFamily="34" charset="0"/>
              </a:rPr>
              <a:t>Due to the goals of the COVID questions in the SED, and the small percentage of overall responses focused on mental health issues, we decided not to proceed with adding a new question.</a:t>
            </a: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16</a:t>
            </a:fld>
            <a:endParaRPr lang="en-US"/>
          </a:p>
        </p:txBody>
      </p:sp>
    </p:spTree>
    <p:extLst>
      <p:ext uri="{BB962C8B-B14F-4D97-AF65-F5344CB8AC3E}">
        <p14:creationId xmlns:p14="http://schemas.microsoft.com/office/powerpoint/2010/main" val="3554737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 the qualitative and quantitative data helped guide the decision process of what question changes to implement, as well as give weight to the new themes that came up during cognitive interviewing. Because of the overlap between the themes that emerged in the qualitative and quantitative data, we were able to inform the decision about whether to move forward with new topics. </a:t>
            </a:r>
          </a:p>
          <a:p>
            <a:endParaRPr lang="en-US" dirty="0"/>
          </a:p>
          <a:p>
            <a:r>
              <a:rPr lang="en-US" dirty="0"/>
              <a:t>For example, the topic about mental health. This topic came up during almost half of the cognitive interviews. However, during the cluster analysis, two clusters emerged, </a:t>
            </a:r>
            <a:r>
              <a:rPr lang="en-US" sz="1800" dirty="0">
                <a:effectLst/>
                <a:latin typeface="Calibri" panose="020F0502020204030204" pitchFamily="34" charset="0"/>
                <a:ea typeface="Calibri" panose="020F0502020204030204" pitchFamily="34" charset="0"/>
                <a:cs typeface="Arial" panose="020B0604020202020204" pitchFamily="34" charset="0"/>
              </a:rPr>
              <a:t>one focused on emotional and personal issues (1.8% of responses to COVG) and another about isolation and the lack of social interaction (6.1% of responses to COVG). Together, these two clusters contain 1.7% of responses across all questions, and 7.9% of responses to the original COVG. While the cognitive interview data showed us that many people spoke about their mental health difficulties, the cluster analysis revealed that responses to the survey questions were much less focused on mental health issues. Due to the goals of the COVID questions in the SED, and the small percentage of overall responses focused on mental health issues, we decided not to proceed with adding a new question.</a:t>
            </a:r>
          </a:p>
          <a:p>
            <a:endParaRPr lang="en-US" dirty="0"/>
          </a:p>
          <a:p>
            <a:r>
              <a:rPr lang="en-US" dirty="0"/>
              <a:t>Another possible issue around this topic of mental health is that participants may have seen the interview as a space to vent and discuss the struggles they faced in the past year. This environment could have led to a higher report of mental health issues compared with spontaneous report on the open-ended survey questions.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A limiting factor of cognitive interviews is how much weight to give the feedback that comes up during the interviews. Using the combination of both the quantitative and qualitative analysis helped us make a decision about how much importance mental health issues hold for doctoral students during the pandemic. </a:t>
            </a:r>
          </a:p>
          <a:p>
            <a:endParaRPr lang="en-US" dirty="0"/>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17</a:t>
            </a:fld>
            <a:endParaRPr lang="en-US"/>
          </a:p>
        </p:txBody>
      </p:sp>
    </p:spTree>
    <p:extLst>
      <p:ext uri="{BB962C8B-B14F-4D97-AF65-F5344CB8AC3E}">
        <p14:creationId xmlns:p14="http://schemas.microsoft.com/office/powerpoint/2010/main" val="3554737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While it is rare to be able to implement open-ended questions on such a large survey, the technique was helpful to confirm what question changes to move forward with. The quantitative analysis also confirmed that the manual coding and closed ended questions that were created included the majority of respondent’s issues around the pandemic.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the future, this technique could help to:</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1. Identify new response options for questions with open-ended responses. Given the overlap in the manually developed codes and the quantitatively developed clusters, it would be faster to use NLP to identify the key themes and have methodologists review the </a:t>
            </a:r>
            <a:r>
              <a:rPr lang="en-US" dirty="0" err="1"/>
              <a:t>unclustered</a:t>
            </a:r>
            <a:r>
              <a:rPr lang="en-US" dirty="0"/>
              <a:t> responses to see if there are important themes missed by the NLP coding.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2. Reduce cognitive interview burden (time and money) by supplementing cognitive interview work with NLP. The cognitive interviews could focus more on wording and understanding of the questions.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3. While it was not the focus of  this presentation, the quant. approach will be most useful in coding the open-ended responses to specified response categories (substantially reducing labor costs). </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18</a:t>
            </a:fld>
            <a:endParaRPr lang="en-US"/>
          </a:p>
        </p:txBody>
      </p:sp>
    </p:spTree>
    <p:extLst>
      <p:ext uri="{BB962C8B-B14F-4D97-AF65-F5344CB8AC3E}">
        <p14:creationId xmlns:p14="http://schemas.microsoft.com/office/powerpoint/2010/main" val="1442825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DB8C9F8-2507-43B8-94EB-5DEE5D53B02A}" type="slidenum">
              <a:rPr lang="en-US" smtClean="0"/>
              <a:pPr>
                <a:defRPr/>
              </a:pPr>
              <a:t>19</a:t>
            </a:fld>
            <a:endParaRPr lang="en-US"/>
          </a:p>
        </p:txBody>
      </p:sp>
    </p:spTree>
    <p:extLst>
      <p:ext uri="{BB962C8B-B14F-4D97-AF65-F5344CB8AC3E}">
        <p14:creationId xmlns:p14="http://schemas.microsoft.com/office/powerpoint/2010/main" val="205033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t>Sponsored by the National Science Foundation, the National Institutes of Health, the U.S. Department of Education, and the National Endowment for the Humanities, 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Survey of Earned Doctorates or </a:t>
            </a:r>
            <a:r>
              <a:rPr lang="en-US" sz="1800" dirty="0"/>
              <a:t>SED is an </a:t>
            </a:r>
            <a:r>
              <a:rPr lang="en-US" sz="1800" b="1" dirty="0"/>
              <a:t>annual census of all individuals who earn a research doctorate in the US</a:t>
            </a:r>
            <a:r>
              <a:rPr lang="en-US" sz="1800" dirty="0"/>
              <a:t>. This survey is conducted to assess the changing characteristics of doctorate recipients over time and initial postdoctoral employment opportunities over time and support informed decision making about how to support and improve </a:t>
            </a:r>
            <a:r>
              <a:rPr lang="en-US" sz="1800" dirty="0">
                <a:solidFill>
                  <a:schemeClr val="tx1"/>
                </a:solidFill>
              </a:rPr>
              <a:t>of this country’s doctoral education system.</a:t>
            </a:r>
            <a:endParaRPr lang="en-US" sz="1800" dirty="0"/>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 202</a:t>
            </a: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the SED fielded new questions to collect data about the impact of the COVID pandemic on doctoral students.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Because the situation was novel, open-ended follow-up questions were used to obtain more information, which is rare for a survey with about 55,000 respondents per year</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The responses captured from the open-ended follow up questions for the COVID impact areas in 2021 survey were used to develop a set of close-ended follow-up questions for the 2022 survey.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2</a:t>
            </a:fld>
            <a:endParaRPr lang="en-US"/>
          </a:p>
        </p:txBody>
      </p:sp>
    </p:spTree>
    <p:extLst>
      <p:ext uri="{BB962C8B-B14F-4D97-AF65-F5344CB8AC3E}">
        <p14:creationId xmlns:p14="http://schemas.microsoft.com/office/powerpoint/2010/main" val="99649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6000"/>
              </a:lnSpc>
              <a:spcBef>
                <a:spcPts val="0"/>
              </a:spcBef>
              <a:spcAft>
                <a:spcPts val="600"/>
              </a:spcAft>
              <a:buClrTx/>
              <a:buSzTx/>
              <a:buFontTx/>
              <a:buNone/>
              <a:tabLst>
                <a:tab pos="228600" algn="l"/>
              </a:tabLst>
              <a:defRPr/>
            </a:pPr>
            <a:r>
              <a:rPr lang="en-US" sz="1800" dirty="0"/>
              <a:t>7 COVID impact core questions were added to 2021 SED with Yes or No option.  ‘Yes’ response had a follow-up open-ended question to capture more specific verbatim responses.</a:t>
            </a:r>
          </a:p>
          <a:p>
            <a:pPr marL="0" marR="0">
              <a:lnSpc>
                <a:spcPct val="106000"/>
              </a:lnSpc>
              <a:spcBef>
                <a:spcPts val="0"/>
              </a:spcBef>
              <a:spcAft>
                <a:spcPts val="600"/>
              </a:spcAft>
              <a:tabLst>
                <a:tab pos="228600" algn="l"/>
              </a:tabLst>
            </a:pPr>
            <a:endParaRPr lang="en-US" sz="1800" b="1" dirty="0">
              <a:solidFill>
                <a:srgbClr val="4472C4"/>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6000"/>
              </a:lnSpc>
              <a:spcBef>
                <a:spcPts val="0"/>
              </a:spcBef>
              <a:spcAft>
                <a:spcPts val="600"/>
              </a:spcAft>
              <a:tabLst>
                <a:tab pos="228600" algn="l"/>
              </a:tabLst>
            </a:pPr>
            <a:r>
              <a:rPr lang="en-US" sz="1800" b="1" dirty="0">
                <a:solidFill>
                  <a:srgbClr val="4472C4"/>
                </a:solidFill>
                <a:effectLst/>
                <a:latin typeface="Calibri" panose="020F0502020204030204" pitchFamily="34" charset="0"/>
                <a:ea typeface="Malgun Gothic" panose="020B0503020000020004" pitchFamily="34" charset="-127"/>
                <a:cs typeface="Times New Roman" panose="02020603050405020304" pitchFamily="18" charset="0"/>
              </a:rPr>
              <a:t>Open end follow up questions:</a:t>
            </a:r>
          </a:p>
          <a:p>
            <a:pPr marL="182880" marR="0" indent="-182880">
              <a:lnSpc>
                <a:spcPct val="106000"/>
              </a:lnSpc>
              <a:spcBef>
                <a:spcPts val="0"/>
              </a:spcBef>
              <a:spcAft>
                <a:spcPts val="0"/>
              </a:spcAft>
              <a:buFont typeface="+mj-lt"/>
              <a:buAutoNum type="arabicPeriod"/>
              <a:tabLst>
                <a:tab pos="228600" algn="l"/>
              </a:tabLst>
            </a:pPr>
            <a:r>
              <a:rPr lang="en-US" sz="1800" b="0" dirty="0">
                <a:effectLst/>
                <a:latin typeface="Calibri" panose="020F0502020204030204" pitchFamily="34" charset="0"/>
                <a:ea typeface="Malgun Gothic" panose="020B0503020000020004" pitchFamily="34" charset="-127"/>
                <a:cs typeface="Times New Roman" panose="02020603050405020304" pitchFamily="18" charset="0"/>
              </a:rPr>
              <a:t>How did the timeline for completing your doctoral degree change?</a:t>
            </a:r>
          </a:p>
          <a:p>
            <a:pPr marL="182880" marR="0" lvl="0" indent="-182880" algn="l" defTabSz="914400" rtl="0" eaLnBrk="0" fontAlgn="base" latinLnBrk="0" hangingPunct="0">
              <a:lnSpc>
                <a:spcPct val="106000"/>
              </a:lnSpc>
              <a:spcBef>
                <a:spcPts val="0"/>
              </a:spcBef>
              <a:spcAft>
                <a:spcPts val="0"/>
              </a:spcAft>
              <a:buClrTx/>
              <a:buSzTx/>
              <a:buFont typeface="+mj-lt"/>
              <a:buAutoNum type="arabicPeriod"/>
              <a:tabLst>
                <a:tab pos="228600" algn="l"/>
              </a:tabLst>
              <a:defRPr/>
            </a:pPr>
            <a:r>
              <a:rPr lang="en-US" sz="1800" b="0" dirty="0">
                <a:effectLst/>
                <a:latin typeface="Calibri" panose="020F0502020204030204" pitchFamily="34" charset="0"/>
                <a:ea typeface="Malgun Gothic" panose="020B0503020000020004" pitchFamily="34" charset="-127"/>
                <a:cs typeface="Times New Roman" panose="02020603050405020304" pitchFamily="18" charset="0"/>
              </a:rPr>
              <a:t>How was your research disrupted?</a:t>
            </a:r>
          </a:p>
          <a:p>
            <a:pPr marL="182880" marR="0" lvl="0" indent="-182880" algn="l" defTabSz="914400" rtl="0" eaLnBrk="0" fontAlgn="base" latinLnBrk="0" hangingPunct="0">
              <a:lnSpc>
                <a:spcPct val="106000"/>
              </a:lnSpc>
              <a:spcBef>
                <a:spcPts val="0"/>
              </a:spcBef>
              <a:spcAft>
                <a:spcPts val="0"/>
              </a:spcAft>
              <a:buClrTx/>
              <a:buSzTx/>
              <a:buFont typeface="+mj-lt"/>
              <a:buAutoNum type="arabicPeriod"/>
              <a:tabLst>
                <a:tab pos="228600" algn="l"/>
              </a:tabLst>
              <a:defRPr/>
            </a:pPr>
            <a:r>
              <a:rPr lang="en-US" sz="1800" b="0" dirty="0">
                <a:effectLst/>
                <a:latin typeface="Calibri" panose="020F0502020204030204" pitchFamily="34" charset="0"/>
                <a:ea typeface="Calibri" panose="020F0502020204030204" pitchFamily="34" charset="0"/>
                <a:cs typeface="Calibri" panose="020F0502020204030204" pitchFamily="34" charset="0"/>
              </a:rPr>
              <a:t>How was your funding reduced or suspended?</a:t>
            </a:r>
          </a:p>
          <a:p>
            <a:pPr marL="182880" marR="0" lvl="0" indent="-182880" algn="l" defTabSz="914400" rtl="0" eaLnBrk="0" fontAlgn="base" latinLnBrk="0" hangingPunct="0">
              <a:lnSpc>
                <a:spcPct val="106000"/>
              </a:lnSpc>
              <a:spcBef>
                <a:spcPts val="0"/>
              </a:spcBef>
              <a:spcAft>
                <a:spcPts val="0"/>
              </a:spcAft>
              <a:buClrTx/>
              <a:buSzTx/>
              <a:buFont typeface="+mj-lt"/>
              <a:buAutoNum type="arabicPeriod"/>
              <a:tabLst>
                <a:tab pos="228600" algn="l"/>
              </a:tabLst>
              <a:defRPr/>
            </a:pPr>
            <a:r>
              <a:rPr lang="en-US" sz="1800" b="0" dirty="0">
                <a:effectLst/>
                <a:latin typeface="Calibri" panose="020F0502020204030204" pitchFamily="34" charset="0"/>
                <a:ea typeface="Calibri" panose="020F0502020204030204" pitchFamily="34" charset="0"/>
                <a:cs typeface="Calibri" panose="020F0502020204030204" pitchFamily="34" charset="0"/>
              </a:rPr>
              <a:t>How did your employment or education plans change?</a:t>
            </a:r>
          </a:p>
          <a:p>
            <a:pPr marL="182880" marR="0" indent="-182880">
              <a:lnSpc>
                <a:spcPct val="106000"/>
              </a:lnSpc>
              <a:spcBef>
                <a:spcPts val="0"/>
              </a:spcBef>
              <a:spcAft>
                <a:spcPts val="0"/>
              </a:spcAft>
              <a:buFont typeface="+mj-lt"/>
              <a:buAutoNum type="arabicPeriod"/>
              <a:tabLst>
                <a:tab pos="228600" algn="l"/>
              </a:tabLst>
            </a:pPr>
            <a:r>
              <a:rPr lang="en-US" sz="1800" b="0" dirty="0">
                <a:effectLst/>
                <a:latin typeface="Calibri" panose="020F0502020204030204" pitchFamily="34" charset="0"/>
                <a:ea typeface="Malgun Gothic" panose="020B0503020000020004" pitchFamily="34" charset="-127"/>
                <a:cs typeface="Times New Roman" panose="02020603050405020304" pitchFamily="18" charset="0"/>
              </a:rPr>
              <a:t>How did your career plans or goals change?</a:t>
            </a:r>
          </a:p>
          <a:p>
            <a:pPr marL="182880" marR="0" lvl="0" indent="-182880" algn="l" defTabSz="914400" rtl="0" eaLnBrk="0" fontAlgn="base" latinLnBrk="0" hangingPunct="0">
              <a:lnSpc>
                <a:spcPct val="106000"/>
              </a:lnSpc>
              <a:spcBef>
                <a:spcPts val="0"/>
              </a:spcBef>
              <a:spcAft>
                <a:spcPts val="0"/>
              </a:spcAft>
              <a:buClrTx/>
              <a:buSzTx/>
              <a:buFont typeface="+mj-lt"/>
              <a:buAutoNum type="arabicPeriod"/>
              <a:tabLst>
                <a:tab pos="228600" algn="l"/>
              </a:tabLst>
              <a:defRPr/>
            </a:pPr>
            <a:r>
              <a:rPr lang="en-US" sz="1800" b="0" dirty="0">
                <a:effectLst/>
                <a:latin typeface="Calibri" panose="020F0502020204030204" pitchFamily="34" charset="0"/>
                <a:ea typeface="Malgun Gothic" panose="020B0503020000020004" pitchFamily="34" charset="-127"/>
                <a:cs typeface="Times New Roman" panose="02020603050405020304" pitchFamily="18" charset="0"/>
              </a:rPr>
              <a:t>How did it impact your decision on where to live in the year after graduation?</a:t>
            </a:r>
          </a:p>
          <a:p>
            <a:pPr marL="182880" marR="0" lvl="0" indent="-182880" algn="l" defTabSz="914400" rtl="0" eaLnBrk="0" fontAlgn="base" latinLnBrk="0" hangingPunct="0">
              <a:lnSpc>
                <a:spcPct val="106000"/>
              </a:lnSpc>
              <a:spcBef>
                <a:spcPts val="0"/>
              </a:spcBef>
              <a:spcAft>
                <a:spcPts val="0"/>
              </a:spcAft>
              <a:buClrTx/>
              <a:buSzTx/>
              <a:buFont typeface="+mj-lt"/>
              <a:buAutoNum type="arabicPeriod"/>
              <a:tabLst>
                <a:tab pos="228600" algn="l"/>
              </a:tabLst>
              <a:defRPr/>
            </a:pPr>
            <a:r>
              <a:rPr lang="en-US" sz="1800" b="0" dirty="0">
                <a:effectLst/>
                <a:latin typeface="Calibri" panose="020F0502020204030204" pitchFamily="34" charset="0"/>
                <a:ea typeface="Malgun Gothic" panose="020B0503020000020004" pitchFamily="34" charset="-127"/>
                <a:cs typeface="Times New Roman" panose="02020603050405020304" pitchFamily="18" charset="0"/>
              </a:rPr>
              <a:t>In what other ways did your graduate experience or your plans change?</a:t>
            </a:r>
          </a:p>
          <a:p>
            <a:pPr marL="0" marR="0">
              <a:lnSpc>
                <a:spcPct val="106000"/>
              </a:lnSpc>
              <a:spcBef>
                <a:spcPts val="0"/>
              </a:spcBef>
              <a:spcAft>
                <a:spcPts val="0"/>
              </a:spcAft>
              <a:tabLst>
                <a:tab pos="228600" algn="l"/>
              </a:tabLs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r>
              <a:rPr lang="en-US" b="0" dirty="0"/>
              <a:t>These questions went through some cognitive testing to confirm the wording, and then were implemented on the </a:t>
            </a:r>
            <a:r>
              <a:rPr lang="en-US" b="0" u="sng" dirty="0"/>
              <a:t>2021 SED</a:t>
            </a:r>
            <a:r>
              <a:rPr lang="en-US" b="0" dirty="0"/>
              <a:t>. </a:t>
            </a:r>
          </a:p>
          <a:p>
            <a:endParaRPr lang="en-US" b="0" dirty="0"/>
          </a:p>
          <a:p>
            <a:r>
              <a:rPr lang="en-US" b="0" dirty="0"/>
              <a:t>For the 2022 round, we wanted to:</a:t>
            </a:r>
          </a:p>
          <a:p>
            <a:pPr marL="171450" indent="-171450">
              <a:buFont typeface="Arial" panose="020B0604020202020204" pitchFamily="34" charset="0"/>
              <a:buChar char="•"/>
            </a:pPr>
            <a:r>
              <a:rPr lang="en-US" b="0" dirty="0"/>
              <a:t>Revise questions to make them more clear</a:t>
            </a:r>
          </a:p>
          <a:p>
            <a:pPr marL="171450" indent="-171450">
              <a:buFont typeface="Arial" panose="020B0604020202020204" pitchFamily="34" charset="0"/>
              <a:buChar char="•"/>
            </a:pPr>
            <a:r>
              <a:rPr lang="en-US" b="0" dirty="0"/>
              <a:t>provide closed response options that included the most commonly mentioned themes </a:t>
            </a:r>
            <a:r>
              <a:rPr lang="en-US" b="0" u="sng" dirty="0">
                <a:solidFill>
                  <a:srgbClr val="FF0000"/>
                </a:solidFill>
              </a:rPr>
              <a:t>from the open-ended responses reported in 2021.</a:t>
            </a: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3</a:t>
            </a:fld>
            <a:endParaRPr lang="en-US"/>
          </a:p>
        </p:txBody>
      </p:sp>
    </p:spTree>
    <p:extLst>
      <p:ext uri="{BB962C8B-B14F-4D97-AF65-F5344CB8AC3E}">
        <p14:creationId xmlns:p14="http://schemas.microsoft.com/office/powerpoint/2010/main" val="185688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the timeline for the project. </a:t>
            </a:r>
          </a:p>
          <a:p>
            <a:endParaRPr lang="en-US" dirty="0"/>
          </a:p>
          <a:p>
            <a:r>
              <a:rPr lang="en-US" dirty="0"/>
              <a:t>The open ended responses collected from the 2021 SED respondents were used in two different ways. I will refer to these throughout the presentation as the “qualitative arm” which is the process shown on top in this diagram, and the “quantitative arm” which is the process shown on bottom. </a:t>
            </a:r>
          </a:p>
          <a:p>
            <a:endParaRPr lang="en-US" dirty="0"/>
          </a:p>
          <a:p>
            <a:pPr marL="228600" lvl="0" indent="-2286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survey staff reviewed the open-ended verbatim responses to develop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and manually code </a:t>
            </a:r>
            <a:r>
              <a:rPr lang="en-US" sz="1800" dirty="0">
                <a:effectLst/>
                <a:latin typeface="Calibri" panose="020F0502020204030204" pitchFamily="34" charset="0"/>
                <a:ea typeface="Calibri" panose="020F0502020204030204" pitchFamily="34" charset="0"/>
                <a:cs typeface="Times New Roman" panose="02020603050405020304" pitchFamily="18" charset="0"/>
              </a:rPr>
              <a:t>response options for the close-ended follow-up question for each impact area. </a:t>
            </a:r>
          </a:p>
          <a:p>
            <a:pPr marL="800100" lvl="1" indent="-342900">
              <a:buFont typeface="+mj-l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new closed-ended questions were then evaluated with cognitive interviews. </a:t>
            </a:r>
          </a:p>
          <a:p>
            <a:pPr marL="800100" lvl="1" indent="-342900">
              <a:buFont typeface="+mj-l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resulted in a report based on the qualitative data collected from the cognitive interviews. </a:t>
            </a:r>
          </a:p>
          <a:p>
            <a:pPr marL="228600" indent="-228600">
              <a:buAutoNum type="arabicPeriod"/>
            </a:pPr>
            <a:r>
              <a:rPr lang="en-US" sz="1800" dirty="0">
                <a:effectLst/>
                <a:latin typeface="Calibri" panose="020F0502020204030204" pitchFamily="34" charset="0"/>
                <a:cs typeface="Times New Roman" panose="02020603050405020304" pitchFamily="18" charset="0"/>
              </a:rPr>
              <a:t>Simultaneously, t</a:t>
            </a:r>
            <a:r>
              <a:rPr lang="en-US" sz="1800" dirty="0"/>
              <a:t>he “quantitative arm” of the project used </a:t>
            </a:r>
            <a:r>
              <a:rPr lang="en-US" sz="1800" dirty="0">
                <a:effectLst/>
                <a:latin typeface="Calibri" panose="020F0502020204030204" pitchFamily="34" charset="0"/>
                <a:ea typeface="Calibri" panose="020F0502020204030204" pitchFamily="34" charset="0"/>
                <a:cs typeface="Times New Roman" panose="02020603050405020304" pitchFamily="18" charset="0"/>
              </a:rPr>
              <a:t>natural language processing and cluster analysis of the same open-ended verbatim responses to identify clusters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of common themes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28600" indent="-2286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arms contributed to decisions on the final response options for the close-ended questions to be added in the 2022 SED. </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Similar themes emerged from the NLP &amp; cluster analysis and the manual coding &amp; cognitive interviews. </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results suggest that data science techniques work well to supplement cognitive interviews for questionnaire testing. </a:t>
            </a:r>
          </a:p>
          <a:p>
            <a:pPr marL="228600" indent="-228600">
              <a:buAutoNum type="arabicPeriod"/>
            </a:pPr>
            <a:endParaRPr lang="en-US" dirty="0"/>
          </a:p>
          <a:p>
            <a:pPr marL="0" indent="0">
              <a:buNone/>
            </a:pPr>
            <a:r>
              <a:rPr lang="en-US" dirty="0"/>
              <a:t>Now we will walk through these steps more in depth. </a:t>
            </a: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4</a:t>
            </a:fld>
            <a:endParaRPr lang="en-US"/>
          </a:p>
        </p:txBody>
      </p:sp>
    </p:spTree>
    <p:extLst>
      <p:ext uri="{BB962C8B-B14F-4D97-AF65-F5344CB8AC3E}">
        <p14:creationId xmlns:p14="http://schemas.microsoft.com/office/powerpoint/2010/main" val="3374224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focus on the qualitative arm of the research. </a:t>
            </a:r>
          </a:p>
          <a:p>
            <a:endParaRPr lang="en-US" dirty="0"/>
          </a:p>
          <a:p>
            <a:r>
              <a:rPr lang="en-US" dirty="0"/>
              <a:t>The dataset used for the qualitative research contained 4,021 responses from the first 1,305 respondents in the 2021 SED. </a:t>
            </a:r>
          </a:p>
          <a:p>
            <a:endParaRPr lang="en-US" dirty="0"/>
          </a:p>
          <a:p>
            <a:r>
              <a:rPr lang="en-US" dirty="0"/>
              <a:t>These respondents open ended responses were manually coded into themes to develop close-ended responses </a:t>
            </a:r>
            <a:r>
              <a:rPr lang="en-US" u="sng" dirty="0"/>
              <a:t>to test </a:t>
            </a:r>
            <a:r>
              <a:rPr lang="en-US" dirty="0"/>
              <a:t>for the 2022 SED. </a:t>
            </a: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5</a:t>
            </a:fld>
            <a:endParaRPr lang="en-US"/>
          </a:p>
        </p:txBody>
      </p:sp>
    </p:spTree>
    <p:extLst>
      <p:ext uri="{BB962C8B-B14F-4D97-AF65-F5344CB8AC3E}">
        <p14:creationId xmlns:p14="http://schemas.microsoft.com/office/powerpoint/2010/main" val="988290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6000"/>
              </a:lnSpc>
              <a:spcBef>
                <a:spcPts val="0"/>
              </a:spcBef>
              <a:spcAft>
                <a:spcPts val="600"/>
              </a:spcAft>
              <a:buClrTx/>
              <a:buSzTx/>
              <a:buFontTx/>
              <a:buNone/>
              <a:tabLst>
                <a:tab pos="228600" algn="l"/>
              </a:tabLst>
              <a:defRPr/>
            </a:pPr>
            <a:r>
              <a:rPr lang="en-US" b="0" dirty="0"/>
              <a:t>Based on the results of the manual coding, we revised the impact questions to provide more context and specific examples. </a:t>
            </a:r>
          </a:p>
          <a:p>
            <a:pPr marL="0" marR="0" lvl="0" indent="0" algn="l" defTabSz="914400" rtl="0" eaLnBrk="0" fontAlgn="base" latinLnBrk="0" hangingPunct="0">
              <a:lnSpc>
                <a:spcPct val="106000"/>
              </a:lnSpc>
              <a:spcBef>
                <a:spcPts val="0"/>
              </a:spcBef>
              <a:spcAft>
                <a:spcPts val="600"/>
              </a:spcAft>
              <a:buClrTx/>
              <a:buSzTx/>
              <a:buFontTx/>
              <a:buNone/>
              <a:tabLst>
                <a:tab pos="228600" algn="l"/>
              </a:tabLst>
              <a:defRPr/>
            </a:pPr>
            <a:endParaRPr lang="en-US" b="0" dirty="0"/>
          </a:p>
          <a:p>
            <a:pPr marL="0" marR="0" lvl="0" indent="0" algn="l" defTabSz="914400" rtl="0" eaLnBrk="0" fontAlgn="base" latinLnBrk="0" hangingPunct="0">
              <a:lnSpc>
                <a:spcPct val="106000"/>
              </a:lnSpc>
              <a:spcBef>
                <a:spcPts val="0"/>
              </a:spcBef>
              <a:spcAft>
                <a:spcPts val="600"/>
              </a:spcAft>
              <a:buClrTx/>
              <a:buSzTx/>
              <a:buFontTx/>
              <a:buNone/>
              <a:tabLst>
                <a:tab pos="228600" algn="l"/>
              </a:tabLst>
              <a:defRPr/>
            </a:pPr>
            <a:r>
              <a:rPr lang="en-US" b="0" dirty="0"/>
              <a:t>We also developed closed-ended responses. </a:t>
            </a:r>
          </a:p>
          <a:p>
            <a:pPr marL="0" marR="0">
              <a:lnSpc>
                <a:spcPct val="106000"/>
              </a:lnSpc>
              <a:spcBef>
                <a:spcPts val="0"/>
              </a:spcBef>
              <a:spcAft>
                <a:spcPts val="600"/>
              </a:spcAft>
              <a:tabLst>
                <a:tab pos="228600" algn="l"/>
              </a:tabLst>
            </a:pPr>
            <a:endParaRPr lang="en-US" b="0" dirty="0"/>
          </a:p>
          <a:p>
            <a:pPr marL="0" marR="0">
              <a:lnSpc>
                <a:spcPct val="106000"/>
              </a:lnSpc>
              <a:spcBef>
                <a:spcPts val="0"/>
              </a:spcBef>
              <a:spcAft>
                <a:spcPts val="600"/>
              </a:spcAft>
              <a:tabLst>
                <a:tab pos="228600" algn="l"/>
              </a:tabLst>
            </a:pPr>
            <a:r>
              <a:rPr lang="en-US" b="0" dirty="0"/>
              <a:t>On the left are the revised COVID impact questions. In the instrument, these were presented in a grid with yes/no response options. </a:t>
            </a:r>
          </a:p>
          <a:p>
            <a:pPr marL="0" marR="0">
              <a:lnSpc>
                <a:spcPct val="106000"/>
              </a:lnSpc>
              <a:spcBef>
                <a:spcPts val="0"/>
              </a:spcBef>
              <a:spcAft>
                <a:spcPts val="600"/>
              </a:spcAft>
              <a:tabLst>
                <a:tab pos="228600" algn="l"/>
              </a:tabLst>
            </a:pPr>
            <a:endParaRPr lang="en-US" b="0" dirty="0"/>
          </a:p>
          <a:p>
            <a:pPr marL="0" marR="0">
              <a:lnSpc>
                <a:spcPct val="106000"/>
              </a:lnSpc>
              <a:spcBef>
                <a:spcPts val="0"/>
              </a:spcBef>
              <a:spcAft>
                <a:spcPts val="600"/>
              </a:spcAft>
              <a:tabLst>
                <a:tab pos="228600" algn="l"/>
              </a:tabLst>
            </a:pPr>
            <a:r>
              <a:rPr lang="en-US" b="0" dirty="0"/>
              <a:t>Each YES response triggered follow up questions about the impact on the students’ studies or future plans. </a:t>
            </a: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6</a:t>
            </a:fld>
            <a:endParaRPr lang="en-US"/>
          </a:p>
        </p:txBody>
      </p:sp>
    </p:spTree>
    <p:extLst>
      <p:ext uri="{BB962C8B-B14F-4D97-AF65-F5344CB8AC3E}">
        <p14:creationId xmlns:p14="http://schemas.microsoft.com/office/powerpoint/2010/main" val="103880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6000"/>
              </a:lnSpc>
              <a:spcBef>
                <a:spcPts val="0"/>
              </a:spcBef>
              <a:spcAft>
                <a:spcPts val="600"/>
              </a:spcAft>
              <a:tabLst>
                <a:tab pos="228600" algn="l"/>
              </a:tabLst>
            </a:pPr>
            <a:r>
              <a:rPr lang="en-US" b="0" dirty="0"/>
              <a:t>Here is the follow up question about the COVID impact on the doctoral student’s research. </a:t>
            </a: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7</a:t>
            </a:fld>
            <a:endParaRPr lang="en-US"/>
          </a:p>
        </p:txBody>
      </p:sp>
    </p:spTree>
    <p:extLst>
      <p:ext uri="{BB962C8B-B14F-4D97-AF65-F5344CB8AC3E}">
        <p14:creationId xmlns:p14="http://schemas.microsoft.com/office/powerpoint/2010/main" val="22163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6000"/>
              </a:lnSpc>
              <a:spcBef>
                <a:spcPts val="0"/>
              </a:spcBef>
              <a:spcAft>
                <a:spcPts val="600"/>
              </a:spcAft>
              <a:tabLst>
                <a:tab pos="228600" algn="l"/>
              </a:tabLst>
            </a:pPr>
            <a:r>
              <a:rPr lang="en-US" b="0" dirty="0"/>
              <a:t>And the impact on immediate postgraduate plans. </a:t>
            </a: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8</a:t>
            </a:fld>
            <a:endParaRPr lang="en-US"/>
          </a:p>
        </p:txBody>
      </p:sp>
    </p:spTree>
    <p:extLst>
      <p:ext uri="{BB962C8B-B14F-4D97-AF65-F5344CB8AC3E}">
        <p14:creationId xmlns:p14="http://schemas.microsoft.com/office/powerpoint/2010/main" val="308316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6000"/>
              </a:lnSpc>
              <a:spcBef>
                <a:spcPts val="0"/>
              </a:spcBef>
              <a:spcAft>
                <a:spcPts val="600"/>
              </a:spcAft>
              <a:tabLst>
                <a:tab pos="228600" algn="l"/>
              </a:tabLst>
            </a:pPr>
            <a:r>
              <a:rPr lang="en-US" b="0" dirty="0"/>
              <a:t>And the impact on long term career plans. </a:t>
            </a:r>
          </a:p>
          <a:p>
            <a:pPr marL="0" marR="0">
              <a:lnSpc>
                <a:spcPct val="106000"/>
              </a:lnSpc>
              <a:spcBef>
                <a:spcPts val="0"/>
              </a:spcBef>
              <a:spcAft>
                <a:spcPts val="600"/>
              </a:spcAft>
              <a:tabLst>
                <a:tab pos="228600" algn="l"/>
              </a:tabLst>
            </a:pPr>
            <a:endParaRPr lang="en-US" b="0" dirty="0"/>
          </a:p>
          <a:p>
            <a:pPr marL="0" marR="0">
              <a:lnSpc>
                <a:spcPct val="106000"/>
              </a:lnSpc>
              <a:spcBef>
                <a:spcPts val="0"/>
              </a:spcBef>
              <a:spcAft>
                <a:spcPts val="600"/>
              </a:spcAft>
              <a:tabLst>
                <a:tab pos="228600" algn="l"/>
              </a:tabLst>
            </a:pPr>
            <a:r>
              <a:rPr lang="en-US" b="0" dirty="0"/>
              <a:t>Note that each set of closed-end responses has an Other-Specify option </a:t>
            </a:r>
          </a:p>
          <a:p>
            <a:pPr marL="0" marR="0">
              <a:lnSpc>
                <a:spcPct val="106000"/>
              </a:lnSpc>
              <a:spcBef>
                <a:spcPts val="0"/>
              </a:spcBef>
              <a:spcAft>
                <a:spcPts val="600"/>
              </a:spcAft>
              <a:tabLst>
                <a:tab pos="228600" algn="l"/>
              </a:tabLst>
            </a:pPr>
            <a:endParaRPr lang="en-US" b="0" dirty="0"/>
          </a:p>
          <a:p>
            <a:pPr marL="0" marR="0">
              <a:lnSpc>
                <a:spcPct val="106000"/>
              </a:lnSpc>
              <a:spcBef>
                <a:spcPts val="0"/>
              </a:spcBef>
              <a:spcAft>
                <a:spcPts val="600"/>
              </a:spcAft>
              <a:tabLst>
                <a:tab pos="228600" algn="l"/>
              </a:tabLst>
            </a:pPr>
            <a:r>
              <a:rPr lang="en-US" b="0" dirty="0"/>
              <a:t>Additionally, the final impact question “The pandemic changed my graduate experience or career plans in other ways” is also followed up with an open-ended question as catch-all. </a:t>
            </a:r>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9</a:t>
            </a:fld>
            <a:endParaRPr lang="en-US"/>
          </a:p>
        </p:txBody>
      </p:sp>
    </p:spTree>
    <p:extLst>
      <p:ext uri="{BB962C8B-B14F-4D97-AF65-F5344CB8AC3E}">
        <p14:creationId xmlns:p14="http://schemas.microsoft.com/office/powerpoint/2010/main" val="8069979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Map, Whi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6794E-A6BE-2940-826C-679610EBB363}"/>
              </a:ext>
            </a:extLst>
          </p:cNvPr>
          <p:cNvPicPr>
            <a:picLocks noChangeAspect="1"/>
          </p:cNvPicPr>
          <p:nvPr userDrawn="1"/>
        </p:nvPicPr>
        <p:blipFill>
          <a:blip r:embed="rId2">
            <a:extLst>
              <a:ext uri="{28A0092B-C50C-407E-A947-70E740481C1C}">
                <a14:useLocalDpi xmlns:a14="http://schemas.microsoft.com/office/drawing/2010/main" val="0"/>
              </a:ext>
            </a:extLst>
          </a:blip>
          <a:srcRect l="2954" r="2954"/>
          <a:stretch/>
        </p:blipFill>
        <p:spPr>
          <a:xfrm>
            <a:off x="3962400" y="0"/>
            <a:ext cx="5181600" cy="4646496"/>
          </a:xfrm>
          <a:prstGeom prst="rect">
            <a:avLst/>
          </a:prstGeom>
        </p:spPr>
      </p:pic>
      <p:sp>
        <p:nvSpPr>
          <p:cNvPr id="130050" name="Rectangle 2"/>
          <p:cNvSpPr>
            <a:spLocks noGrp="1" noChangeArrowheads="1"/>
          </p:cNvSpPr>
          <p:nvPr>
            <p:ph type="ctrTitle"/>
          </p:nvPr>
        </p:nvSpPr>
        <p:spPr>
          <a:xfrm>
            <a:off x="290439" y="294792"/>
            <a:ext cx="4662561" cy="572464"/>
          </a:xfrm>
          <a:prstGeom prst="rect">
            <a:avLst/>
          </a:prstGeom>
          <a:noFill/>
        </p:spPr>
        <p:txBody>
          <a:bodyPr lIns="91440" rIns="91440"/>
          <a:lstStyle>
            <a:lvl1pPr algn="l">
              <a:defRPr b="1" i="0">
                <a:solidFill>
                  <a:schemeClr val="accent1"/>
                </a:solidFill>
                <a:latin typeface="Arial Narrow" panose="020B0604020202020204" pitchFamily="34" charset="0"/>
                <a:cs typeface="Arial Narrow" panose="020B0604020202020204" pitchFamily="34" charset="0"/>
              </a:defRPr>
            </a:lvl1pPr>
          </a:lstStyle>
          <a:p>
            <a:r>
              <a:rPr lang="en-US"/>
              <a:t>Click to edit Master title style</a:t>
            </a:r>
            <a:endParaRPr lang="en-US" dirty="0"/>
          </a:p>
        </p:txBody>
      </p:sp>
      <p:sp>
        <p:nvSpPr>
          <p:cNvPr id="130051" name="Rectangle 3"/>
          <p:cNvSpPr>
            <a:spLocks noGrp="1" noChangeArrowheads="1"/>
          </p:cNvSpPr>
          <p:nvPr userDrawn="1">
            <p:ph type="subTitle" idx="1"/>
          </p:nvPr>
        </p:nvSpPr>
        <p:spPr>
          <a:xfrm>
            <a:off x="290440" y="1152524"/>
            <a:ext cx="4662560" cy="457200"/>
          </a:xfrm>
          <a:prstGeom prst="rect">
            <a:avLst/>
          </a:prstGeom>
        </p:spPr>
        <p:txBody>
          <a:bodyPr/>
          <a:lstStyle>
            <a:lvl1pPr marL="0" indent="0" algn="l">
              <a:buFont typeface="Wingdings" pitchFamily="1" charset="2"/>
              <a:buNone/>
              <a:defRPr sz="2000" b="0" i="0">
                <a:solidFill>
                  <a:schemeClr val="tx1"/>
                </a:solidFill>
                <a:latin typeface="Arial Narrow" panose="020B0604020202020204" pitchFamily="34" charset="0"/>
                <a:cs typeface="Arial Narrow" panose="020B0604020202020204" pitchFamily="34" charset="0"/>
              </a:defRPr>
            </a:lvl1pPr>
          </a:lstStyle>
          <a:p>
            <a:r>
              <a:rPr lang="en-US"/>
              <a:t>Click to edit Master subtitle style</a:t>
            </a:r>
            <a:endParaRPr lang="en-US" dirty="0"/>
          </a:p>
        </p:txBody>
      </p:sp>
      <p:sp>
        <p:nvSpPr>
          <p:cNvPr id="23" name="Text Placeholder 16"/>
          <p:cNvSpPr>
            <a:spLocks noGrp="1"/>
          </p:cNvSpPr>
          <p:nvPr>
            <p:ph type="body" sz="quarter" idx="15" hasCustomPrompt="1"/>
          </p:nvPr>
        </p:nvSpPr>
        <p:spPr>
          <a:xfrm>
            <a:off x="290439" y="1762124"/>
            <a:ext cx="3671961" cy="609600"/>
          </a:xfrm>
          <a:prstGeom prst="rect">
            <a:avLst/>
          </a:prstGeom>
        </p:spPr>
        <p:txBody>
          <a:bodyPr/>
          <a:lstStyle>
            <a:lvl1pPr marL="0" indent="0" algn="l">
              <a:buNone/>
              <a:defRPr sz="1600" b="0" i="0">
                <a:solidFill>
                  <a:schemeClr val="bg2"/>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
        <p:nvSpPr>
          <p:cNvPr id="13" name="Rectangle 12">
            <a:extLst>
              <a:ext uri="{FF2B5EF4-FFF2-40B4-BE49-F238E27FC236}">
                <a16:creationId xmlns:a16="http://schemas.microsoft.com/office/drawing/2014/main" id="{08E8577B-8E27-6B43-8606-B7C04E5289F9}"/>
              </a:ext>
            </a:extLst>
          </p:cNvPr>
          <p:cNvSpPr/>
          <p:nvPr userDrawn="1"/>
        </p:nvSpPr>
        <p:spPr>
          <a:xfrm>
            <a:off x="0" y="4882896"/>
            <a:ext cx="9144000" cy="276617"/>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14" name="Picture 13">
            <a:extLst>
              <a:ext uri="{FF2B5EF4-FFF2-40B4-BE49-F238E27FC236}">
                <a16:creationId xmlns:a16="http://schemas.microsoft.com/office/drawing/2014/main" id="{B7179475-7FE7-704F-96FB-9C1D46D5FD3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08297" y="4187282"/>
            <a:ext cx="1212082" cy="567888"/>
          </a:xfrm>
          <a:prstGeom prst="rect">
            <a:avLst/>
          </a:prstGeom>
        </p:spPr>
      </p:pic>
      <p:sp>
        <p:nvSpPr>
          <p:cNvPr id="12" name="Text Box 14">
            <a:extLst>
              <a:ext uri="{FF2B5EF4-FFF2-40B4-BE49-F238E27FC236}">
                <a16:creationId xmlns:a16="http://schemas.microsoft.com/office/drawing/2014/main" id="{5AC64515-2573-A54D-8C70-ABDEEAFCF5AF}"/>
              </a:ext>
            </a:extLst>
          </p:cNvPr>
          <p:cNvSpPr txBox="1">
            <a:spLocks noChangeArrowheads="1"/>
          </p:cNvSpPr>
          <p:nvPr userDrawn="1"/>
        </p:nvSpPr>
        <p:spPr bwMode="auto">
          <a:xfrm>
            <a:off x="256902" y="4873370"/>
            <a:ext cx="874214" cy="276999"/>
          </a:xfrm>
          <a:prstGeom prst="rect">
            <a:avLst/>
          </a:prstGeom>
          <a:noFill/>
          <a:ln w="9525" algn="ctr">
            <a:noFill/>
            <a:miter lim="800000"/>
            <a:headEnd/>
            <a:tailEnd/>
          </a:ln>
          <a:effectLst/>
        </p:spPr>
        <p:txBody>
          <a:bodyPr wrap="none">
            <a:spAutoFit/>
          </a:bodyPr>
          <a:lstStyle/>
          <a:p>
            <a:pPr>
              <a:defRPr/>
            </a:pPr>
            <a:r>
              <a:rPr lang="en-US" sz="1200" b="1">
                <a:solidFill>
                  <a:schemeClr val="bg2">
                    <a:lumMod val="60000"/>
                    <a:lumOff val="40000"/>
                  </a:schemeClr>
                </a:solidFill>
                <a:latin typeface="+mj-lt"/>
              </a:rPr>
              <a:t>www.rti.org</a:t>
            </a:r>
          </a:p>
        </p:txBody>
      </p:sp>
      <p:sp>
        <p:nvSpPr>
          <p:cNvPr id="18" name="TextBox 17">
            <a:extLst>
              <a:ext uri="{FF2B5EF4-FFF2-40B4-BE49-F238E27FC236}">
                <a16:creationId xmlns:a16="http://schemas.microsoft.com/office/drawing/2014/main" id="{4CF8DA85-61E5-F64B-9F6A-DD9A4EF815BD}"/>
              </a:ext>
            </a:extLst>
          </p:cNvPr>
          <p:cNvSpPr txBox="1"/>
          <p:nvPr userDrawn="1"/>
        </p:nvSpPr>
        <p:spPr>
          <a:xfrm>
            <a:off x="1218168" y="4931764"/>
            <a:ext cx="5687776" cy="215444"/>
          </a:xfrm>
          <a:prstGeom prst="rect">
            <a:avLst/>
          </a:prstGeom>
          <a:noFill/>
        </p:spPr>
        <p:txBody>
          <a:bodyPr wrap="none" rtlCol="0">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Tree>
    <p:extLst>
      <p:ext uri="{BB962C8B-B14F-4D97-AF65-F5344CB8AC3E}">
        <p14:creationId xmlns:p14="http://schemas.microsoft.com/office/powerpoint/2010/main" val="95958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59" y="137160"/>
            <a:ext cx="8842248" cy="572464"/>
          </a:xfrm>
          <a:prstGeom prst="rect">
            <a:avLst/>
          </a:prstGeom>
        </p:spPr>
        <p:txBody>
          <a:bodyPr lIns="91440"/>
          <a:lstStyle/>
          <a:p>
            <a:r>
              <a:rPr lang="en-US"/>
              <a:t>Click to edit Master title style</a:t>
            </a:r>
          </a:p>
        </p:txBody>
      </p:sp>
      <p:sp>
        <p:nvSpPr>
          <p:cNvPr id="3" name="Slide Number Placeholder 2"/>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4" name="Footer Placeholder 3"/>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5" name="Date Placeholder 1">
            <a:extLst>
              <a:ext uri="{FF2B5EF4-FFF2-40B4-BE49-F238E27FC236}">
                <a16:creationId xmlns:a16="http://schemas.microsoft.com/office/drawing/2014/main" id="{4C1541A8-5C7E-6E46-ACBD-CE47CA8F7E15}"/>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Line 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37160" y="137160"/>
            <a:ext cx="8842248" cy="960263"/>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4" name="Slide Number Placeholder 3"/>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6" name="Date Placeholder 1">
            <a:extLst>
              <a:ext uri="{FF2B5EF4-FFF2-40B4-BE49-F238E27FC236}">
                <a16:creationId xmlns:a16="http://schemas.microsoft.com/office/drawing/2014/main" id="{1B3C36CA-EFDA-4F46-B4DF-F3F8B94C636C}"/>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4" name="Rectangle 3"/>
          <p:cNvSpPr/>
          <p:nvPr userDrawn="1"/>
        </p:nvSpPr>
        <p:spPr>
          <a:xfrm>
            <a:off x="0" y="0"/>
            <a:ext cx="9144000" cy="2800350"/>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12" name="Picture 11" descr="A picture containing woman&#10;&#10;Description automatically generated">
            <a:extLst>
              <a:ext uri="{FF2B5EF4-FFF2-40B4-BE49-F238E27FC236}">
                <a16:creationId xmlns:a16="http://schemas.microsoft.com/office/drawing/2014/main" id="{0A4A30D0-0F66-5E47-A324-3313C852AF3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9144000" cy="2794762"/>
          </a:xfrm>
          <a:prstGeom prst="rect">
            <a:avLst/>
          </a:prstGeom>
        </p:spPr>
      </p:pic>
      <p:sp>
        <p:nvSpPr>
          <p:cNvPr id="2" name="Slide Number Placeholder 1"/>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3" name="Footer Placeholder 2"/>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5" name="Rectangle 2"/>
          <p:cNvSpPr>
            <a:spLocks noGrp="1" noChangeArrowheads="1"/>
          </p:cNvSpPr>
          <p:nvPr>
            <p:ph type="ctrTitle" hasCustomPrompt="1"/>
          </p:nvPr>
        </p:nvSpPr>
        <p:spPr>
          <a:xfrm>
            <a:off x="152400" y="2024926"/>
            <a:ext cx="6781800" cy="572464"/>
          </a:xfrm>
          <a:prstGeom prst="rect">
            <a:avLst/>
          </a:prstGeom>
          <a:noFill/>
        </p:spPr>
        <p:txBody>
          <a:bodyPr l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title style</a:t>
            </a:r>
          </a:p>
        </p:txBody>
      </p:sp>
      <p:sp>
        <p:nvSpPr>
          <p:cNvPr id="8" name="Date Placeholder 1">
            <a:extLst>
              <a:ext uri="{FF2B5EF4-FFF2-40B4-BE49-F238E27FC236}">
                <a16:creationId xmlns:a16="http://schemas.microsoft.com/office/drawing/2014/main" id="{D134570B-76D0-6041-A2C8-63C68E619B47}"/>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389861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3" name="Footer Placeholder 2"/>
          <p:cNvSpPr>
            <a:spLocks noGrp="1"/>
          </p:cNvSpPr>
          <p:nvPr>
            <p:ph type="ftr" sz="quarter" idx="11"/>
          </p:nvPr>
        </p:nvSpPr>
        <p:spPr>
          <a:xfrm>
            <a:off x="8001000" y="4882896"/>
            <a:ext cx="1143000" cy="265176"/>
          </a:xfrm>
          <a:prstGeom prst="rect">
            <a:avLst/>
          </a:prstGeom>
        </p:spPr>
        <p:txBody>
          <a:bodyPr/>
          <a:lstStyle/>
          <a:p>
            <a:r>
              <a:rPr lang="en-US" dirty="0"/>
              <a:t>CONFIDENTIAL</a:t>
            </a:r>
          </a:p>
        </p:txBody>
      </p:sp>
      <p:sp>
        <p:nvSpPr>
          <p:cNvPr id="4" name="Date Placeholder 1">
            <a:extLst>
              <a:ext uri="{FF2B5EF4-FFF2-40B4-BE49-F238E27FC236}">
                <a16:creationId xmlns:a16="http://schemas.microsoft.com/office/drawing/2014/main" id="{FA8A571F-8021-AD41-BEF0-8F5D84FBFC7D}"/>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F35A3D7B-6B7C-ED4F-9433-DE249028556E}"/>
              </a:ext>
            </a:extLst>
          </p:cNvPr>
          <p:cNvSpPr>
            <a:spLocks noGrp="1"/>
          </p:cNvSpPr>
          <p:nvPr>
            <p:ph type="sldNum" sz="quarter" idx="10"/>
          </p:nvPr>
        </p:nvSpPr>
        <p:spPr>
          <a:xfrm>
            <a:off x="0" y="4892040"/>
            <a:ext cx="347472" cy="219456"/>
          </a:xfrm>
          <a:prstGeom prst="rect">
            <a:avLst/>
          </a:prstGeom>
        </p:spPr>
        <p:txBody>
          <a:bodyPr/>
          <a:lstStyle>
            <a:lvl1pPr>
              <a:defRPr>
                <a:solidFill>
                  <a:schemeClr val="accent1">
                    <a:lumMod val="40000"/>
                    <a:lumOff val="60000"/>
                  </a:schemeClr>
                </a:solidFill>
              </a:defRPr>
            </a:lvl1pPr>
          </a:lstStyle>
          <a:p>
            <a:fld id="{D4325D4D-289E-48C1-B277-2BEB492A7D19}" type="slidenum">
              <a:rPr lang="en-US" smtClean="0"/>
              <a:pPr/>
              <a:t>‹#›</a:t>
            </a:fld>
            <a:endParaRPr lang="en-US"/>
          </a:p>
        </p:txBody>
      </p:sp>
      <p:sp>
        <p:nvSpPr>
          <p:cNvPr id="4" name="Date Placeholder 1">
            <a:extLst>
              <a:ext uri="{FF2B5EF4-FFF2-40B4-BE49-F238E27FC236}">
                <a16:creationId xmlns:a16="http://schemas.microsoft.com/office/drawing/2014/main" id="{DF6A6C95-5BEB-D74F-A2EA-6B392D9B3046}"/>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accent1">
                    <a:lumMod val="40000"/>
                    <a:lumOff val="60000"/>
                  </a:schemeClr>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
        <p:nvSpPr>
          <p:cNvPr id="5" name="Footer Placeholder 2">
            <a:extLst>
              <a:ext uri="{FF2B5EF4-FFF2-40B4-BE49-F238E27FC236}">
                <a16:creationId xmlns:a16="http://schemas.microsoft.com/office/drawing/2014/main" id="{4CE6D566-749E-3A4F-B010-9244406C590B}"/>
              </a:ext>
            </a:extLst>
          </p:cNvPr>
          <p:cNvSpPr>
            <a:spLocks noGrp="1"/>
          </p:cNvSpPr>
          <p:nvPr>
            <p:ph type="ftr" sz="quarter" idx="11"/>
          </p:nvPr>
        </p:nvSpPr>
        <p:spPr>
          <a:xfrm>
            <a:off x="8001000" y="4882896"/>
            <a:ext cx="1143000" cy="265176"/>
          </a:xfrm>
          <a:prstGeom prst="rect">
            <a:avLst/>
          </a:prstGeom>
        </p:spPr>
        <p:txBody>
          <a:bodyPr/>
          <a:lstStyle/>
          <a:p>
            <a:r>
              <a:rPr lang="en-US" dirty="0"/>
              <a:t>CONFIDENTIAL</a:t>
            </a:r>
          </a:p>
        </p:txBody>
      </p:sp>
    </p:spTree>
    <p:extLst>
      <p:ext uri="{BB962C8B-B14F-4D97-AF65-F5344CB8AC3E}">
        <p14:creationId xmlns:p14="http://schemas.microsoft.com/office/powerpoint/2010/main" val="2739183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EAA216C1-AB2E-40F5-9FEB-99A051529BBC}"/>
              </a:ext>
            </a:extLst>
          </p:cNvPr>
          <p:cNvSpPr>
            <a:spLocks noGrp="1"/>
          </p:cNvSpPr>
          <p:nvPr>
            <p:ph type="pic" sz="quarter" idx="10" hasCustomPrompt="1"/>
          </p:nvPr>
        </p:nvSpPr>
        <p:spPr>
          <a:xfrm>
            <a:off x="1021194" y="1962266"/>
            <a:ext cx="665560" cy="666750"/>
          </a:xfrm>
        </p:spPr>
        <p:txBody>
          <a:bodyPr>
            <a:normAutofit/>
          </a:bodyPr>
          <a:lstStyle>
            <a:lvl1pPr marL="0" indent="0">
              <a:buNone/>
              <a:defRPr sz="750"/>
            </a:lvl1pPr>
          </a:lstStyle>
          <a:p>
            <a:r>
              <a:rPr lang="en-US" dirty="0"/>
              <a:t>ICON</a:t>
            </a:r>
          </a:p>
        </p:txBody>
      </p:sp>
      <p:sp>
        <p:nvSpPr>
          <p:cNvPr id="36" name="Picture Placeholder 34">
            <a:extLst>
              <a:ext uri="{FF2B5EF4-FFF2-40B4-BE49-F238E27FC236}">
                <a16:creationId xmlns:a16="http://schemas.microsoft.com/office/drawing/2014/main" id="{FAEA8B42-3F7F-41AD-BABE-4EEB23482AE7}"/>
              </a:ext>
            </a:extLst>
          </p:cNvPr>
          <p:cNvSpPr>
            <a:spLocks noGrp="1"/>
          </p:cNvSpPr>
          <p:nvPr>
            <p:ph type="pic" sz="quarter" idx="11" hasCustomPrompt="1"/>
          </p:nvPr>
        </p:nvSpPr>
        <p:spPr>
          <a:xfrm>
            <a:off x="3315697" y="1962266"/>
            <a:ext cx="665560" cy="666750"/>
          </a:xfrm>
        </p:spPr>
        <p:txBody>
          <a:bodyPr>
            <a:normAutofit/>
          </a:bodyPr>
          <a:lstStyle>
            <a:lvl1pPr marL="0" indent="0">
              <a:buNone/>
              <a:defRPr sz="750"/>
            </a:lvl1pPr>
          </a:lstStyle>
          <a:p>
            <a:r>
              <a:rPr lang="en-US" dirty="0"/>
              <a:t>ICON</a:t>
            </a:r>
          </a:p>
        </p:txBody>
      </p:sp>
      <p:sp>
        <p:nvSpPr>
          <p:cNvPr id="37" name="Picture Placeholder 34">
            <a:extLst>
              <a:ext uri="{FF2B5EF4-FFF2-40B4-BE49-F238E27FC236}">
                <a16:creationId xmlns:a16="http://schemas.microsoft.com/office/drawing/2014/main" id="{7567D676-2C80-4141-893B-11FCC59F8435}"/>
              </a:ext>
            </a:extLst>
          </p:cNvPr>
          <p:cNvSpPr>
            <a:spLocks noGrp="1"/>
          </p:cNvSpPr>
          <p:nvPr>
            <p:ph type="pic" sz="quarter" idx="12" hasCustomPrompt="1"/>
          </p:nvPr>
        </p:nvSpPr>
        <p:spPr>
          <a:xfrm>
            <a:off x="5555475" y="1962266"/>
            <a:ext cx="665560" cy="666750"/>
          </a:xfrm>
        </p:spPr>
        <p:txBody>
          <a:bodyPr>
            <a:normAutofit/>
          </a:bodyPr>
          <a:lstStyle>
            <a:lvl1pPr marL="0" indent="0">
              <a:buNone/>
              <a:defRPr sz="750"/>
            </a:lvl1pPr>
          </a:lstStyle>
          <a:p>
            <a:r>
              <a:rPr lang="en-US" dirty="0"/>
              <a:t>ICON</a:t>
            </a:r>
          </a:p>
        </p:txBody>
      </p:sp>
      <p:sp>
        <p:nvSpPr>
          <p:cNvPr id="38" name="Picture Placeholder 34">
            <a:extLst>
              <a:ext uri="{FF2B5EF4-FFF2-40B4-BE49-F238E27FC236}">
                <a16:creationId xmlns:a16="http://schemas.microsoft.com/office/drawing/2014/main" id="{6F952DCC-32A4-47A9-94B1-DD217C6081C8}"/>
              </a:ext>
            </a:extLst>
          </p:cNvPr>
          <p:cNvSpPr>
            <a:spLocks noGrp="1"/>
          </p:cNvSpPr>
          <p:nvPr>
            <p:ph type="pic" sz="quarter" idx="13" hasCustomPrompt="1"/>
          </p:nvPr>
        </p:nvSpPr>
        <p:spPr>
          <a:xfrm>
            <a:off x="7842712" y="1962266"/>
            <a:ext cx="665560" cy="666750"/>
          </a:xfrm>
        </p:spPr>
        <p:txBody>
          <a:bodyPr>
            <a:normAutofit/>
          </a:bodyPr>
          <a:lstStyle>
            <a:lvl1pPr marL="0" indent="0">
              <a:buNone/>
              <a:defRPr sz="750"/>
            </a:lvl1pPr>
          </a:lstStyle>
          <a:p>
            <a:r>
              <a:rPr lang="en-US" dirty="0"/>
              <a:t>ICON</a:t>
            </a:r>
          </a:p>
        </p:txBody>
      </p:sp>
      <p:sp>
        <p:nvSpPr>
          <p:cNvPr id="40" name="Text Placeholder 39">
            <a:extLst>
              <a:ext uri="{FF2B5EF4-FFF2-40B4-BE49-F238E27FC236}">
                <a16:creationId xmlns:a16="http://schemas.microsoft.com/office/drawing/2014/main" id="{26074907-686A-4144-BB8F-791A360F4CA9}"/>
              </a:ext>
            </a:extLst>
          </p:cNvPr>
          <p:cNvSpPr>
            <a:spLocks noGrp="1"/>
          </p:cNvSpPr>
          <p:nvPr>
            <p:ph type="body" sz="quarter" idx="14"/>
          </p:nvPr>
        </p:nvSpPr>
        <p:spPr>
          <a:xfrm>
            <a:off x="329733" y="3368479"/>
            <a:ext cx="1619249" cy="451247"/>
          </a:xfrm>
        </p:spPr>
        <p:txBody>
          <a:bodyPr>
            <a:noAutofit/>
          </a:bodyPr>
          <a:lstStyle>
            <a:lvl1pPr marL="0" indent="0" algn="ctr">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a:t>Click to edit Master text styles</a:t>
            </a:r>
          </a:p>
        </p:txBody>
      </p:sp>
      <p:sp>
        <p:nvSpPr>
          <p:cNvPr id="41" name="Text Placeholder 39">
            <a:extLst>
              <a:ext uri="{FF2B5EF4-FFF2-40B4-BE49-F238E27FC236}">
                <a16:creationId xmlns:a16="http://schemas.microsoft.com/office/drawing/2014/main" id="{008E0623-EC20-45C5-91A6-0F11089BC4D6}"/>
              </a:ext>
            </a:extLst>
          </p:cNvPr>
          <p:cNvSpPr>
            <a:spLocks noGrp="1"/>
          </p:cNvSpPr>
          <p:nvPr>
            <p:ph type="body" sz="quarter" idx="15"/>
          </p:nvPr>
        </p:nvSpPr>
        <p:spPr>
          <a:xfrm>
            <a:off x="2685102" y="3368479"/>
            <a:ext cx="1487795" cy="451247"/>
          </a:xfrm>
        </p:spPr>
        <p:txBody>
          <a:bodyPr>
            <a:noAutofit/>
          </a:bodyPr>
          <a:lstStyle>
            <a:lvl1pPr marL="0" indent="0" algn="ctr">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a:t>Click to edit Master text styles</a:t>
            </a:r>
          </a:p>
        </p:txBody>
      </p:sp>
      <p:sp>
        <p:nvSpPr>
          <p:cNvPr id="44" name="Text Placeholder 39">
            <a:extLst>
              <a:ext uri="{FF2B5EF4-FFF2-40B4-BE49-F238E27FC236}">
                <a16:creationId xmlns:a16="http://schemas.microsoft.com/office/drawing/2014/main" id="{61293D0A-B2E6-4C99-A936-14475FCCE59B}"/>
              </a:ext>
            </a:extLst>
          </p:cNvPr>
          <p:cNvSpPr>
            <a:spLocks noGrp="1"/>
          </p:cNvSpPr>
          <p:nvPr>
            <p:ph type="body" sz="quarter" idx="16"/>
          </p:nvPr>
        </p:nvSpPr>
        <p:spPr>
          <a:xfrm>
            <a:off x="4971103" y="3368479"/>
            <a:ext cx="1487795" cy="451247"/>
          </a:xfrm>
        </p:spPr>
        <p:txBody>
          <a:bodyPr>
            <a:noAutofit/>
          </a:bodyPr>
          <a:lstStyle>
            <a:lvl1pPr marL="0" indent="0" algn="ctr">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a:t>Click to edit Master text styles</a:t>
            </a:r>
          </a:p>
        </p:txBody>
      </p:sp>
      <p:sp>
        <p:nvSpPr>
          <p:cNvPr id="45" name="Text Placeholder 39">
            <a:extLst>
              <a:ext uri="{FF2B5EF4-FFF2-40B4-BE49-F238E27FC236}">
                <a16:creationId xmlns:a16="http://schemas.microsoft.com/office/drawing/2014/main" id="{1527FC22-EC4A-4577-9F30-4B76AC7BCE0A}"/>
              </a:ext>
            </a:extLst>
          </p:cNvPr>
          <p:cNvSpPr>
            <a:spLocks noGrp="1"/>
          </p:cNvSpPr>
          <p:nvPr>
            <p:ph type="body" sz="quarter" idx="17"/>
          </p:nvPr>
        </p:nvSpPr>
        <p:spPr>
          <a:xfrm>
            <a:off x="7257102" y="3368479"/>
            <a:ext cx="1487795" cy="451247"/>
          </a:xfrm>
        </p:spPr>
        <p:txBody>
          <a:bodyPr>
            <a:noAutofit/>
          </a:bodyPr>
          <a:lstStyle>
            <a:lvl1pPr marL="0" indent="0" algn="ctr">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a:t>Click to edit Master text styles</a:t>
            </a:r>
          </a:p>
        </p:txBody>
      </p:sp>
      <p:sp>
        <p:nvSpPr>
          <p:cNvPr id="47" name="Text Placeholder 46">
            <a:extLst>
              <a:ext uri="{FF2B5EF4-FFF2-40B4-BE49-F238E27FC236}">
                <a16:creationId xmlns:a16="http://schemas.microsoft.com/office/drawing/2014/main" id="{ED77457B-088A-4D58-BA8E-B758F3A6A0B0}"/>
              </a:ext>
            </a:extLst>
          </p:cNvPr>
          <p:cNvSpPr>
            <a:spLocks noGrp="1"/>
          </p:cNvSpPr>
          <p:nvPr>
            <p:ph type="body" sz="quarter" idx="18" hasCustomPrompt="1"/>
          </p:nvPr>
        </p:nvSpPr>
        <p:spPr>
          <a:xfrm>
            <a:off x="175093" y="3014638"/>
            <a:ext cx="1939457" cy="276983"/>
          </a:xfrm>
        </p:spPr>
        <p:txBody>
          <a:bodyPr>
            <a:noAutofit/>
          </a:bodyPr>
          <a:lstStyle>
            <a:lvl1pPr marL="0" indent="0" algn="ctr">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Edit</a:t>
            </a:r>
          </a:p>
        </p:txBody>
      </p:sp>
      <p:sp>
        <p:nvSpPr>
          <p:cNvPr id="48" name="Text Placeholder 46">
            <a:extLst>
              <a:ext uri="{FF2B5EF4-FFF2-40B4-BE49-F238E27FC236}">
                <a16:creationId xmlns:a16="http://schemas.microsoft.com/office/drawing/2014/main" id="{DD29B92B-5D6C-4077-8F1A-743E03C13A11}"/>
              </a:ext>
            </a:extLst>
          </p:cNvPr>
          <p:cNvSpPr>
            <a:spLocks noGrp="1"/>
          </p:cNvSpPr>
          <p:nvPr>
            <p:ph type="body" sz="quarter" idx="19" hasCustomPrompt="1"/>
          </p:nvPr>
        </p:nvSpPr>
        <p:spPr>
          <a:xfrm>
            <a:off x="2461093" y="3014638"/>
            <a:ext cx="1939457" cy="276983"/>
          </a:xfrm>
        </p:spPr>
        <p:txBody>
          <a:bodyPr>
            <a:noAutofit/>
          </a:bodyPr>
          <a:lstStyle>
            <a:lvl1pPr marL="0" indent="0" algn="ctr">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Edit</a:t>
            </a:r>
          </a:p>
        </p:txBody>
      </p:sp>
      <p:sp>
        <p:nvSpPr>
          <p:cNvPr id="49" name="Text Placeholder 46">
            <a:extLst>
              <a:ext uri="{FF2B5EF4-FFF2-40B4-BE49-F238E27FC236}">
                <a16:creationId xmlns:a16="http://schemas.microsoft.com/office/drawing/2014/main" id="{13F3E81B-98F9-43EF-B142-E08146C84EC6}"/>
              </a:ext>
            </a:extLst>
          </p:cNvPr>
          <p:cNvSpPr>
            <a:spLocks noGrp="1"/>
          </p:cNvSpPr>
          <p:nvPr>
            <p:ph type="body" sz="quarter" idx="20" hasCustomPrompt="1"/>
          </p:nvPr>
        </p:nvSpPr>
        <p:spPr>
          <a:xfrm>
            <a:off x="4744609" y="3014638"/>
            <a:ext cx="1939457" cy="276983"/>
          </a:xfrm>
        </p:spPr>
        <p:txBody>
          <a:bodyPr>
            <a:noAutofit/>
          </a:bodyPr>
          <a:lstStyle>
            <a:lvl1pPr marL="0" indent="0" algn="ctr">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Edit</a:t>
            </a:r>
          </a:p>
        </p:txBody>
      </p:sp>
      <p:sp>
        <p:nvSpPr>
          <p:cNvPr id="50" name="Text Placeholder 46">
            <a:extLst>
              <a:ext uri="{FF2B5EF4-FFF2-40B4-BE49-F238E27FC236}">
                <a16:creationId xmlns:a16="http://schemas.microsoft.com/office/drawing/2014/main" id="{DBC70D5F-BACB-4A84-A4D0-71ECD4393E28}"/>
              </a:ext>
            </a:extLst>
          </p:cNvPr>
          <p:cNvSpPr>
            <a:spLocks noGrp="1"/>
          </p:cNvSpPr>
          <p:nvPr>
            <p:ph type="body" sz="quarter" idx="21" hasCustomPrompt="1"/>
          </p:nvPr>
        </p:nvSpPr>
        <p:spPr>
          <a:xfrm>
            <a:off x="7030609" y="3014638"/>
            <a:ext cx="1939457" cy="276983"/>
          </a:xfrm>
        </p:spPr>
        <p:txBody>
          <a:bodyPr>
            <a:noAutofit/>
          </a:bodyPr>
          <a:lstStyle>
            <a:lvl1pPr marL="0" indent="0" algn="ctr">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Edit</a:t>
            </a:r>
          </a:p>
        </p:txBody>
      </p:sp>
      <p:sp>
        <p:nvSpPr>
          <p:cNvPr id="2" name="Title 1">
            <a:extLst>
              <a:ext uri="{FF2B5EF4-FFF2-40B4-BE49-F238E27FC236}">
                <a16:creationId xmlns:a16="http://schemas.microsoft.com/office/drawing/2014/main" id="{CDFE23D0-0FF0-42C6-B15F-A719DFDD5264}"/>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65606231"/>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Map, Blue">
    <p:spTree>
      <p:nvGrpSpPr>
        <p:cNvPr id="1" name=""/>
        <p:cNvGrpSpPr/>
        <p:nvPr/>
      </p:nvGrpSpPr>
      <p:grpSpPr>
        <a:xfrm>
          <a:off x="0" y="0"/>
          <a:ext cx="0" cy="0"/>
          <a:chOff x="0" y="0"/>
          <a:chExt cx="0" cy="0"/>
        </a:xfrm>
      </p:grpSpPr>
      <p:sp>
        <p:nvSpPr>
          <p:cNvPr id="18" name="Rectangle 17"/>
          <p:cNvSpPr/>
          <p:nvPr userDrawn="1"/>
        </p:nvSpPr>
        <p:spPr>
          <a:xfrm>
            <a:off x="0" y="0"/>
            <a:ext cx="9144000" cy="5156200"/>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AE9C0D74-8215-E048-9311-E6F9AE523AC6}"/>
              </a:ext>
            </a:extLst>
          </p:cNvPr>
          <p:cNvSpPr/>
          <p:nvPr userDrawn="1"/>
        </p:nvSpPr>
        <p:spPr bwMode="auto">
          <a:xfrm>
            <a:off x="0" y="-10500"/>
            <a:ext cx="9144000" cy="501684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pic>
        <p:nvPicPr>
          <p:cNvPr id="20" name="Picture 19">
            <a:extLst>
              <a:ext uri="{FF2B5EF4-FFF2-40B4-BE49-F238E27FC236}">
                <a16:creationId xmlns:a16="http://schemas.microsoft.com/office/drawing/2014/main" id="{E0047878-6B9B-2648-B68D-15B60C4A4CF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81000" y="4009630"/>
            <a:ext cx="1086624" cy="437668"/>
          </a:xfrm>
          <a:prstGeom prst="rect">
            <a:avLst/>
          </a:prstGeom>
        </p:spPr>
      </p:pic>
      <p:pic>
        <p:nvPicPr>
          <p:cNvPr id="3" name="Picture 2">
            <a:extLst>
              <a:ext uri="{FF2B5EF4-FFF2-40B4-BE49-F238E27FC236}">
                <a16:creationId xmlns:a16="http://schemas.microsoft.com/office/drawing/2014/main" id="{E506794E-A6BE-2940-826C-679610EBB363}"/>
              </a:ext>
            </a:extLst>
          </p:cNvPr>
          <p:cNvPicPr>
            <a:picLocks noChangeAspect="1"/>
          </p:cNvPicPr>
          <p:nvPr userDrawn="1"/>
        </p:nvPicPr>
        <p:blipFill>
          <a:blip r:embed="rId4">
            <a:extLst>
              <a:ext uri="{28A0092B-C50C-407E-A947-70E740481C1C}">
                <a14:useLocalDpi xmlns:a14="http://schemas.microsoft.com/office/drawing/2010/main" val="0"/>
              </a:ext>
            </a:extLst>
          </a:blip>
          <a:srcRect l="2954" r="2954"/>
          <a:stretch/>
        </p:blipFill>
        <p:spPr>
          <a:xfrm>
            <a:off x="3962400" y="0"/>
            <a:ext cx="5181600" cy="4646496"/>
          </a:xfrm>
          <a:prstGeom prst="rect">
            <a:avLst/>
          </a:prstGeom>
        </p:spPr>
      </p:pic>
      <p:sp>
        <p:nvSpPr>
          <p:cNvPr id="130050" name="Rectangle 2"/>
          <p:cNvSpPr>
            <a:spLocks noGrp="1" noChangeArrowheads="1"/>
          </p:cNvSpPr>
          <p:nvPr>
            <p:ph type="ctrTitle"/>
          </p:nvPr>
        </p:nvSpPr>
        <p:spPr>
          <a:xfrm>
            <a:off x="290439" y="294792"/>
            <a:ext cx="4662561" cy="572464"/>
          </a:xfrm>
          <a:prstGeom prst="rect">
            <a:avLst/>
          </a:prstGeom>
          <a:noFill/>
        </p:spPr>
        <p:txBody>
          <a:bodyPr lIns="91440" rIns="91440"/>
          <a:lstStyle>
            <a:lvl1pPr algn="l">
              <a:defRPr b="1" i="0">
                <a:solidFill>
                  <a:schemeClr val="bg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152524"/>
            <a:ext cx="4662560" cy="457200"/>
          </a:xfrm>
          <a:prstGeom prst="rect">
            <a:avLst/>
          </a:prstGeom>
        </p:spPr>
        <p:txBody>
          <a:bodyPr/>
          <a:lstStyle>
            <a:lvl1pPr marL="0" indent="0" algn="l">
              <a:buFont typeface="Wingdings" pitchFamily="1" charset="2"/>
              <a:buNone/>
              <a:defRPr sz="2000" b="0" i="0">
                <a:solidFill>
                  <a:srgbClr val="FFFFFF"/>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39" y="1762124"/>
            <a:ext cx="3671961" cy="609600"/>
          </a:xfrm>
          <a:prstGeom prst="rect">
            <a:avLst/>
          </a:prstGeom>
        </p:spPr>
        <p:txBody>
          <a:bodyPr/>
          <a:lstStyle>
            <a:lvl1pPr marL="0" indent="0" algn="l">
              <a:buNone/>
              <a:defRPr sz="1600" b="0" i="0">
                <a:solidFill>
                  <a:schemeClr val="bg1">
                    <a:lumMod val="75000"/>
                  </a:schemeClr>
                </a:solidFill>
                <a:latin typeface="Arial Narrow" panose="020B0604020202020204" pitchFamily="34" charset="0"/>
                <a:cs typeface="Arial Narrow" panose="020B0604020202020204" pitchFamily="34" charset="0"/>
              </a:defRPr>
            </a:lvl1pPr>
          </a:lstStyle>
          <a:p>
            <a:pPr lvl="0"/>
            <a:r>
              <a:rPr lang="en-US"/>
              <a:t>Presenter</a:t>
            </a:r>
          </a:p>
          <a:p>
            <a:pPr lvl="0"/>
            <a:r>
              <a:rPr lang="en-US"/>
              <a:t>Date</a:t>
            </a:r>
          </a:p>
        </p:txBody>
      </p:sp>
      <p:sp>
        <p:nvSpPr>
          <p:cNvPr id="24" name="Rectangle 23">
            <a:extLst>
              <a:ext uri="{FF2B5EF4-FFF2-40B4-BE49-F238E27FC236}">
                <a16:creationId xmlns:a16="http://schemas.microsoft.com/office/drawing/2014/main" id="{85FDCACE-487E-C446-9CAE-286ECCF03EEE}"/>
              </a:ext>
            </a:extLst>
          </p:cNvPr>
          <p:cNvSpPr/>
          <p:nvPr userDrawn="1"/>
        </p:nvSpPr>
        <p:spPr>
          <a:xfrm>
            <a:off x="0" y="4882896"/>
            <a:ext cx="9144000" cy="26280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5" name="Footer Placeholder 13">
            <a:extLst>
              <a:ext uri="{FF2B5EF4-FFF2-40B4-BE49-F238E27FC236}">
                <a16:creationId xmlns:a16="http://schemas.microsoft.com/office/drawing/2014/main" id="{DE614C68-2BC7-9347-A228-B493586C876C}"/>
              </a:ext>
            </a:extLst>
          </p:cNvPr>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14" name="Text Box 14">
            <a:extLst>
              <a:ext uri="{FF2B5EF4-FFF2-40B4-BE49-F238E27FC236}">
                <a16:creationId xmlns:a16="http://schemas.microsoft.com/office/drawing/2014/main" id="{FD1379DC-0AAB-674F-B5F7-C0FC6012F09F}"/>
              </a:ext>
            </a:extLst>
          </p:cNvPr>
          <p:cNvSpPr txBox="1">
            <a:spLocks noChangeArrowheads="1"/>
          </p:cNvSpPr>
          <p:nvPr userDrawn="1"/>
        </p:nvSpPr>
        <p:spPr bwMode="auto">
          <a:xfrm>
            <a:off x="256902" y="4873370"/>
            <a:ext cx="874214" cy="276999"/>
          </a:xfrm>
          <a:prstGeom prst="rect">
            <a:avLst/>
          </a:prstGeom>
          <a:noFill/>
          <a:ln w="9525" algn="ctr">
            <a:noFill/>
            <a:miter lim="800000"/>
            <a:headEnd/>
            <a:tailEnd/>
          </a:ln>
          <a:effectLst/>
        </p:spPr>
        <p:txBody>
          <a:bodyPr wrap="none">
            <a:spAutoFit/>
          </a:bodyPr>
          <a:lstStyle/>
          <a:p>
            <a:pPr>
              <a:defRPr/>
            </a:pPr>
            <a:r>
              <a:rPr lang="en-US" sz="1200" b="1">
                <a:solidFill>
                  <a:schemeClr val="bg2">
                    <a:lumMod val="60000"/>
                    <a:lumOff val="40000"/>
                  </a:schemeClr>
                </a:solidFill>
                <a:latin typeface="+mj-lt"/>
              </a:rPr>
              <a:t>www.rti.org</a:t>
            </a:r>
          </a:p>
        </p:txBody>
      </p:sp>
      <p:sp>
        <p:nvSpPr>
          <p:cNvPr id="16" name="TextBox 15">
            <a:extLst>
              <a:ext uri="{FF2B5EF4-FFF2-40B4-BE49-F238E27FC236}">
                <a16:creationId xmlns:a16="http://schemas.microsoft.com/office/drawing/2014/main" id="{08B4A1AE-DD48-F346-B760-5939935BB620}"/>
              </a:ext>
            </a:extLst>
          </p:cNvPr>
          <p:cNvSpPr txBox="1"/>
          <p:nvPr userDrawn="1"/>
        </p:nvSpPr>
        <p:spPr>
          <a:xfrm>
            <a:off x="1218168" y="4931764"/>
            <a:ext cx="5687776" cy="215444"/>
          </a:xfrm>
          <a:prstGeom prst="rect">
            <a:avLst/>
          </a:prstGeom>
          <a:noFill/>
        </p:spPr>
        <p:txBody>
          <a:bodyPr wrap="none" rtlCol="0">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Tree>
    <p:extLst>
      <p:ext uri="{BB962C8B-B14F-4D97-AF65-F5344CB8AC3E}">
        <p14:creationId xmlns:p14="http://schemas.microsoft.com/office/powerpoint/2010/main" val="17310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lide w/ Blue">
    <p:spTree>
      <p:nvGrpSpPr>
        <p:cNvPr id="1" name=""/>
        <p:cNvGrpSpPr/>
        <p:nvPr/>
      </p:nvGrpSpPr>
      <p:grpSpPr>
        <a:xfrm>
          <a:off x="0" y="0"/>
          <a:ext cx="0" cy="0"/>
          <a:chOff x="0" y="0"/>
          <a:chExt cx="0" cy="0"/>
        </a:xfrm>
      </p:grpSpPr>
      <p:sp>
        <p:nvSpPr>
          <p:cNvPr id="18" name="Rectangle 17"/>
          <p:cNvSpPr/>
          <p:nvPr userDrawn="1"/>
        </p:nvSpPr>
        <p:spPr>
          <a:xfrm>
            <a:off x="0" y="0"/>
            <a:ext cx="9144000" cy="5156200"/>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AE9C0D74-8215-E048-9311-E6F9AE523AC6}"/>
              </a:ext>
            </a:extLst>
          </p:cNvPr>
          <p:cNvSpPr/>
          <p:nvPr userDrawn="1"/>
        </p:nvSpPr>
        <p:spPr bwMode="auto">
          <a:xfrm>
            <a:off x="0" y="-10500"/>
            <a:ext cx="9144000" cy="501684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pic>
        <p:nvPicPr>
          <p:cNvPr id="20" name="Picture 19">
            <a:extLst>
              <a:ext uri="{FF2B5EF4-FFF2-40B4-BE49-F238E27FC236}">
                <a16:creationId xmlns:a16="http://schemas.microsoft.com/office/drawing/2014/main" id="{E0047878-6B9B-2648-B68D-15B60C4A4CF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81000" y="4009630"/>
            <a:ext cx="1086624" cy="437668"/>
          </a:xfrm>
          <a:prstGeom prst="rect">
            <a:avLst/>
          </a:prstGeom>
        </p:spPr>
      </p:pic>
      <p:sp>
        <p:nvSpPr>
          <p:cNvPr id="130050" name="Rectangle 2"/>
          <p:cNvSpPr>
            <a:spLocks noGrp="1" noChangeArrowheads="1"/>
          </p:cNvSpPr>
          <p:nvPr>
            <p:ph type="ctrTitle"/>
          </p:nvPr>
        </p:nvSpPr>
        <p:spPr>
          <a:xfrm>
            <a:off x="290439" y="294792"/>
            <a:ext cx="4662561" cy="572464"/>
          </a:xfrm>
          <a:prstGeom prst="rect">
            <a:avLst/>
          </a:prstGeom>
          <a:noFill/>
        </p:spPr>
        <p:txBody>
          <a:bodyPr lIns="91440" rIns="91440"/>
          <a:lstStyle>
            <a:lvl1pPr algn="l">
              <a:defRPr b="1" i="0">
                <a:solidFill>
                  <a:schemeClr val="bg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152524"/>
            <a:ext cx="4662560" cy="457200"/>
          </a:xfrm>
          <a:prstGeom prst="rect">
            <a:avLst/>
          </a:prstGeom>
        </p:spPr>
        <p:txBody>
          <a:bodyPr/>
          <a:lstStyle>
            <a:lvl1pPr marL="0" indent="0" algn="l">
              <a:buFont typeface="Wingdings" pitchFamily="1" charset="2"/>
              <a:buNone/>
              <a:defRPr sz="2000" b="0" i="0">
                <a:solidFill>
                  <a:srgbClr val="FFFFFF"/>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39" y="1762124"/>
            <a:ext cx="3671961" cy="609600"/>
          </a:xfrm>
          <a:prstGeom prst="rect">
            <a:avLst/>
          </a:prstGeom>
        </p:spPr>
        <p:txBody>
          <a:bodyPr/>
          <a:lstStyle>
            <a:lvl1pPr marL="0" indent="0" algn="l">
              <a:buNone/>
              <a:defRPr sz="1600" b="0" i="0">
                <a:solidFill>
                  <a:schemeClr val="bg1">
                    <a:lumMod val="75000"/>
                  </a:schemeClr>
                </a:solidFill>
                <a:latin typeface="Arial Narrow" panose="020B0604020202020204" pitchFamily="34" charset="0"/>
                <a:cs typeface="Arial Narrow" panose="020B0604020202020204" pitchFamily="34" charset="0"/>
              </a:defRPr>
            </a:lvl1pPr>
          </a:lstStyle>
          <a:p>
            <a:pPr lvl="0"/>
            <a:r>
              <a:rPr lang="en-US"/>
              <a:t>Presenter</a:t>
            </a:r>
          </a:p>
          <a:p>
            <a:pPr lvl="0"/>
            <a:r>
              <a:rPr lang="en-US"/>
              <a:t>Date</a:t>
            </a:r>
          </a:p>
        </p:txBody>
      </p:sp>
      <p:sp>
        <p:nvSpPr>
          <p:cNvPr id="24" name="Rectangle 23">
            <a:extLst>
              <a:ext uri="{FF2B5EF4-FFF2-40B4-BE49-F238E27FC236}">
                <a16:creationId xmlns:a16="http://schemas.microsoft.com/office/drawing/2014/main" id="{85FDCACE-487E-C446-9CAE-286ECCF03EEE}"/>
              </a:ext>
            </a:extLst>
          </p:cNvPr>
          <p:cNvSpPr/>
          <p:nvPr userDrawn="1"/>
        </p:nvSpPr>
        <p:spPr>
          <a:xfrm>
            <a:off x="0" y="4882896"/>
            <a:ext cx="9144000" cy="26280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5" name="Footer Placeholder 13">
            <a:extLst>
              <a:ext uri="{FF2B5EF4-FFF2-40B4-BE49-F238E27FC236}">
                <a16:creationId xmlns:a16="http://schemas.microsoft.com/office/drawing/2014/main" id="{DE614C68-2BC7-9347-A228-B493586C876C}"/>
              </a:ext>
            </a:extLst>
          </p:cNvPr>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14" name="Text Box 14">
            <a:extLst>
              <a:ext uri="{FF2B5EF4-FFF2-40B4-BE49-F238E27FC236}">
                <a16:creationId xmlns:a16="http://schemas.microsoft.com/office/drawing/2014/main" id="{FD1379DC-0AAB-674F-B5F7-C0FC6012F09F}"/>
              </a:ext>
            </a:extLst>
          </p:cNvPr>
          <p:cNvSpPr txBox="1">
            <a:spLocks noChangeArrowheads="1"/>
          </p:cNvSpPr>
          <p:nvPr userDrawn="1"/>
        </p:nvSpPr>
        <p:spPr bwMode="auto">
          <a:xfrm>
            <a:off x="256902" y="4873370"/>
            <a:ext cx="874214" cy="276999"/>
          </a:xfrm>
          <a:prstGeom prst="rect">
            <a:avLst/>
          </a:prstGeom>
          <a:noFill/>
          <a:ln w="9525" algn="ctr">
            <a:noFill/>
            <a:miter lim="800000"/>
            <a:headEnd/>
            <a:tailEnd/>
          </a:ln>
          <a:effectLst/>
        </p:spPr>
        <p:txBody>
          <a:bodyPr wrap="none">
            <a:spAutoFit/>
          </a:bodyPr>
          <a:lstStyle/>
          <a:p>
            <a:pPr>
              <a:defRPr/>
            </a:pPr>
            <a:r>
              <a:rPr lang="en-US" sz="1200" b="1">
                <a:solidFill>
                  <a:schemeClr val="bg2">
                    <a:lumMod val="60000"/>
                    <a:lumOff val="40000"/>
                  </a:schemeClr>
                </a:solidFill>
                <a:latin typeface="+mj-lt"/>
              </a:rPr>
              <a:t>www.rti.org</a:t>
            </a:r>
          </a:p>
        </p:txBody>
      </p:sp>
      <p:sp>
        <p:nvSpPr>
          <p:cNvPr id="16" name="TextBox 15">
            <a:extLst>
              <a:ext uri="{FF2B5EF4-FFF2-40B4-BE49-F238E27FC236}">
                <a16:creationId xmlns:a16="http://schemas.microsoft.com/office/drawing/2014/main" id="{08B4A1AE-DD48-F346-B760-5939935BB620}"/>
              </a:ext>
            </a:extLst>
          </p:cNvPr>
          <p:cNvSpPr txBox="1"/>
          <p:nvPr userDrawn="1"/>
        </p:nvSpPr>
        <p:spPr>
          <a:xfrm>
            <a:off x="1218168" y="4931764"/>
            <a:ext cx="5687776" cy="215444"/>
          </a:xfrm>
          <a:prstGeom prst="rect">
            <a:avLst/>
          </a:prstGeom>
          <a:noFill/>
        </p:spPr>
        <p:txBody>
          <a:bodyPr wrap="none" rtlCol="0">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Tree>
    <p:extLst>
      <p:ext uri="{BB962C8B-B14F-4D97-AF65-F5344CB8AC3E}">
        <p14:creationId xmlns:p14="http://schemas.microsoft.com/office/powerpoint/2010/main" val="4232662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w/Image, Blue">
    <p:spTree>
      <p:nvGrpSpPr>
        <p:cNvPr id="1" name=""/>
        <p:cNvGrpSpPr/>
        <p:nvPr/>
      </p:nvGrpSpPr>
      <p:grpSpPr>
        <a:xfrm>
          <a:off x="0" y="0"/>
          <a:ext cx="0" cy="0"/>
          <a:chOff x="0" y="0"/>
          <a:chExt cx="0" cy="0"/>
        </a:xfrm>
      </p:grpSpPr>
      <p:sp>
        <p:nvSpPr>
          <p:cNvPr id="18" name="Rectangle 17"/>
          <p:cNvSpPr/>
          <p:nvPr userDrawn="1"/>
        </p:nvSpPr>
        <p:spPr>
          <a:xfrm>
            <a:off x="0" y="0"/>
            <a:ext cx="9144000" cy="5156200"/>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9" name="Rectangle 18">
            <a:extLst>
              <a:ext uri="{FF2B5EF4-FFF2-40B4-BE49-F238E27FC236}">
                <a16:creationId xmlns:a16="http://schemas.microsoft.com/office/drawing/2014/main" id="{6A126F23-DEC4-7641-800F-0A019CA95E36}"/>
              </a:ext>
            </a:extLst>
          </p:cNvPr>
          <p:cNvSpPr/>
          <p:nvPr userDrawn="1"/>
        </p:nvSpPr>
        <p:spPr bwMode="auto">
          <a:xfrm>
            <a:off x="0" y="-10500"/>
            <a:ext cx="9144000" cy="501684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pic>
        <p:nvPicPr>
          <p:cNvPr id="14" name="Picture 13">
            <a:extLst>
              <a:ext uri="{FF2B5EF4-FFF2-40B4-BE49-F238E27FC236}">
                <a16:creationId xmlns:a16="http://schemas.microsoft.com/office/drawing/2014/main" id="{0CC2DEB6-48AC-FF4A-B43F-EAA460917CB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descr="A close up of a necklace&#10;&#10;Description automatically generated">
            <a:extLst>
              <a:ext uri="{FF2B5EF4-FFF2-40B4-BE49-F238E27FC236}">
                <a16:creationId xmlns:a16="http://schemas.microsoft.com/office/drawing/2014/main" id="{B33AEB36-9C96-D64D-B5E6-9E77C071C630}"/>
              </a:ext>
            </a:extLst>
          </p:cNvPr>
          <p:cNvPicPr>
            <a:picLocks noChangeAspect="1"/>
          </p:cNvPicPr>
          <p:nvPr userDrawn="1"/>
        </p:nvPicPr>
        <p:blipFill rotWithShape="1">
          <a:blip r:embed="rId3" cstate="print">
            <a:alphaModFix/>
            <a:extLst>
              <a:ext uri="{28A0092B-C50C-407E-A947-70E740481C1C}">
                <a14:useLocalDpi xmlns:a14="http://schemas.microsoft.com/office/drawing/2010/main"/>
              </a:ext>
            </a:extLst>
          </a:blip>
          <a:srcRect/>
          <a:stretch/>
        </p:blipFill>
        <p:spPr>
          <a:xfrm>
            <a:off x="2196425" y="13065"/>
            <a:ext cx="6947575" cy="4846590"/>
          </a:xfrm>
          <a:prstGeom prst="rect">
            <a:avLst/>
          </a:prstGeom>
        </p:spPr>
      </p:pic>
      <p:sp>
        <p:nvSpPr>
          <p:cNvPr id="16" name="Rectangle 15">
            <a:extLst>
              <a:ext uri="{FF2B5EF4-FFF2-40B4-BE49-F238E27FC236}">
                <a16:creationId xmlns:a16="http://schemas.microsoft.com/office/drawing/2014/main" id="{79EAD636-8CA7-CA41-A71A-13078B0AFDCD}"/>
              </a:ext>
            </a:extLst>
          </p:cNvPr>
          <p:cNvSpPr/>
          <p:nvPr userDrawn="1"/>
        </p:nvSpPr>
        <p:spPr>
          <a:xfrm>
            <a:off x="0" y="4885281"/>
            <a:ext cx="9144000" cy="26280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Text Box 14">
            <a:extLst>
              <a:ext uri="{FF2B5EF4-FFF2-40B4-BE49-F238E27FC236}">
                <a16:creationId xmlns:a16="http://schemas.microsoft.com/office/drawing/2014/main" id="{DA24BF72-C04C-0040-9CD8-CE96D37A1B87}"/>
              </a:ext>
            </a:extLst>
          </p:cNvPr>
          <p:cNvSpPr txBox="1">
            <a:spLocks noChangeArrowheads="1"/>
          </p:cNvSpPr>
          <p:nvPr userDrawn="1"/>
        </p:nvSpPr>
        <p:spPr bwMode="auto">
          <a:xfrm>
            <a:off x="256902" y="4873370"/>
            <a:ext cx="874214" cy="276999"/>
          </a:xfrm>
          <a:prstGeom prst="rect">
            <a:avLst/>
          </a:prstGeom>
          <a:noFill/>
          <a:ln w="9525" algn="ctr">
            <a:noFill/>
            <a:miter lim="800000"/>
            <a:headEnd/>
            <a:tailEnd/>
          </a:ln>
          <a:effectLst/>
        </p:spPr>
        <p:txBody>
          <a:bodyPr wrap="none">
            <a:spAutoFit/>
          </a:bodyPr>
          <a:lstStyle/>
          <a:p>
            <a:pPr>
              <a:defRPr/>
            </a:pPr>
            <a:r>
              <a:rPr lang="en-US" sz="1200" b="1">
                <a:solidFill>
                  <a:schemeClr val="bg2">
                    <a:lumMod val="60000"/>
                    <a:lumOff val="40000"/>
                  </a:schemeClr>
                </a:solidFill>
                <a:latin typeface="+mj-lt"/>
              </a:rPr>
              <a:t>www.rti.org</a:t>
            </a:r>
          </a:p>
        </p:txBody>
      </p:sp>
      <p:pic>
        <p:nvPicPr>
          <p:cNvPr id="22" name="Picture 21"/>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81000" y="4009630"/>
            <a:ext cx="1086624" cy="437668"/>
          </a:xfrm>
          <a:prstGeom prst="rect">
            <a:avLst/>
          </a:prstGeom>
        </p:spPr>
      </p:pic>
      <p:sp>
        <p:nvSpPr>
          <p:cNvPr id="130050" name="Rectangle 2"/>
          <p:cNvSpPr>
            <a:spLocks noGrp="1" noChangeArrowheads="1"/>
          </p:cNvSpPr>
          <p:nvPr>
            <p:ph type="ctrTitle"/>
          </p:nvPr>
        </p:nvSpPr>
        <p:spPr>
          <a:xfrm>
            <a:off x="290439" y="294792"/>
            <a:ext cx="4662561" cy="572464"/>
          </a:xfrm>
          <a:prstGeom prst="rect">
            <a:avLst/>
          </a:prstGeom>
          <a:noFill/>
        </p:spPr>
        <p:txBody>
          <a:bodyPr lIns="91440" rIns="91440"/>
          <a:lstStyle>
            <a:lvl1pPr algn="l">
              <a:defRPr b="1" i="0">
                <a:solidFill>
                  <a:schemeClr val="bg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152524"/>
            <a:ext cx="4662560" cy="457200"/>
          </a:xfrm>
          <a:prstGeom prst="rect">
            <a:avLst/>
          </a:prstGeom>
        </p:spPr>
        <p:txBody>
          <a:bodyPr/>
          <a:lstStyle>
            <a:lvl1pPr marL="0" indent="0" algn="l">
              <a:buFont typeface="Wingdings" pitchFamily="1" charset="2"/>
              <a:buNone/>
              <a:defRPr sz="2000" b="0" i="0">
                <a:solidFill>
                  <a:srgbClr val="FFFFFF"/>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39" y="1762124"/>
            <a:ext cx="3671961" cy="609600"/>
          </a:xfrm>
          <a:prstGeom prst="rect">
            <a:avLst/>
          </a:prstGeom>
        </p:spPr>
        <p:txBody>
          <a:bodyPr/>
          <a:lstStyle>
            <a:lvl1pPr marL="0" indent="0" algn="l">
              <a:buNone/>
              <a:defRPr sz="1600" b="0" i="0">
                <a:solidFill>
                  <a:schemeClr val="bg1">
                    <a:lumMod val="75000"/>
                  </a:schemeClr>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
        <p:nvSpPr>
          <p:cNvPr id="20" name="Footer Placeholder 13">
            <a:extLst>
              <a:ext uri="{FF2B5EF4-FFF2-40B4-BE49-F238E27FC236}">
                <a16:creationId xmlns:a16="http://schemas.microsoft.com/office/drawing/2014/main" id="{C0650DCC-2166-304C-B136-0D8602FD0D81}"/>
              </a:ext>
            </a:extLst>
          </p:cNvPr>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17" name="TextBox 16">
            <a:extLst>
              <a:ext uri="{FF2B5EF4-FFF2-40B4-BE49-F238E27FC236}">
                <a16:creationId xmlns:a16="http://schemas.microsoft.com/office/drawing/2014/main" id="{2BE3B423-6E60-274B-9A28-4B6495FD4556}"/>
              </a:ext>
            </a:extLst>
          </p:cNvPr>
          <p:cNvSpPr txBox="1"/>
          <p:nvPr userDrawn="1"/>
        </p:nvSpPr>
        <p:spPr>
          <a:xfrm>
            <a:off x="1218168" y="4931764"/>
            <a:ext cx="5687776" cy="215444"/>
          </a:xfrm>
          <a:prstGeom prst="rect">
            <a:avLst/>
          </a:prstGeom>
          <a:noFill/>
        </p:spPr>
        <p:txBody>
          <a:bodyPr wrap="none" rtlCol="0">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Tree>
    <p:extLst>
      <p:ext uri="{BB962C8B-B14F-4D97-AF65-F5344CB8AC3E}">
        <p14:creationId xmlns:p14="http://schemas.microsoft.com/office/powerpoint/2010/main" val="1969431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2" name="Title 1"/>
          <p:cNvSpPr>
            <a:spLocks noGrp="1"/>
          </p:cNvSpPr>
          <p:nvPr>
            <p:ph type="title"/>
          </p:nvPr>
        </p:nvSpPr>
        <p:spPr>
          <a:xfrm>
            <a:off x="137160" y="137160"/>
            <a:ext cx="8842248" cy="572464"/>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914400"/>
            <a:ext cx="8842248" cy="3546872"/>
          </a:xfrm>
          <a:prstGeom prst="rect">
            <a:avLst/>
          </a:prstGeom>
        </p:spPr>
        <p:txBody>
          <a:bodyPr/>
          <a:lstStyle>
            <a:lvl1pPr marL="225425" indent="-225425">
              <a:buFont typeface="Courier New" panose="02070309020205020404" pitchFamily="49" charset="0"/>
              <a:buChar char="o"/>
              <a:defRPr/>
            </a:lvl1pPr>
            <a:lvl2pPr marL="457200" indent="-231775">
              <a:buFont typeface="Arial" panose="020B0604020202020204" pitchFamily="34" charset="0"/>
              <a:buChar char="•"/>
              <a:defRPr/>
            </a:lvl2pPr>
            <a:lvl3pPr marL="679450" indent="-222250">
              <a:buFont typeface="System Font Regular"/>
              <a:buChar char="-"/>
              <a:defRPr/>
            </a:lvl3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6" name="Date Placeholder 1">
            <a:extLst>
              <a:ext uri="{FF2B5EF4-FFF2-40B4-BE49-F238E27FC236}">
                <a16:creationId xmlns:a16="http://schemas.microsoft.com/office/drawing/2014/main" id="{BBCEA345-BB26-0B46-AD00-867C69FE448E}"/>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392017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Blank">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81000" y="4009630"/>
            <a:ext cx="1086624" cy="437668"/>
          </a:xfrm>
          <a:prstGeom prst="rect">
            <a:avLst/>
          </a:prstGeom>
        </p:spPr>
      </p:pic>
      <p:sp>
        <p:nvSpPr>
          <p:cNvPr id="130050" name="Rectangle 2"/>
          <p:cNvSpPr>
            <a:spLocks noGrp="1" noChangeArrowheads="1"/>
          </p:cNvSpPr>
          <p:nvPr>
            <p:ph type="ctrTitle"/>
          </p:nvPr>
        </p:nvSpPr>
        <p:spPr>
          <a:xfrm>
            <a:off x="290439" y="294792"/>
            <a:ext cx="4662561" cy="572464"/>
          </a:xfrm>
          <a:prstGeom prst="rect">
            <a:avLst/>
          </a:prstGeom>
          <a:noFill/>
        </p:spPr>
        <p:txBody>
          <a:bodyPr lIns="91440" rIns="91440"/>
          <a:lstStyle>
            <a:lvl1pPr algn="l">
              <a:defRPr b="1" i="0">
                <a:solidFill>
                  <a:schemeClr val="accent1"/>
                </a:solidFill>
                <a:latin typeface="Arial Narrow" panose="020B0604020202020204" pitchFamily="34" charset="0"/>
                <a:cs typeface="Arial Narrow" panose="020B0604020202020204" pitchFamily="34" charset="0"/>
              </a:defRPr>
            </a:lvl1pPr>
          </a:lstStyle>
          <a:p>
            <a:r>
              <a:rPr lang="en-US"/>
              <a:t>Click to edit Master title style</a:t>
            </a:r>
            <a:endParaRPr lang="en-US" dirty="0"/>
          </a:p>
        </p:txBody>
      </p:sp>
      <p:sp>
        <p:nvSpPr>
          <p:cNvPr id="130051" name="Rectangle 3"/>
          <p:cNvSpPr>
            <a:spLocks noGrp="1" noChangeArrowheads="1"/>
          </p:cNvSpPr>
          <p:nvPr userDrawn="1">
            <p:ph type="subTitle" idx="1"/>
          </p:nvPr>
        </p:nvSpPr>
        <p:spPr>
          <a:xfrm>
            <a:off x="290440" y="1152524"/>
            <a:ext cx="4662560" cy="457200"/>
          </a:xfrm>
          <a:prstGeom prst="rect">
            <a:avLst/>
          </a:prstGeom>
        </p:spPr>
        <p:txBody>
          <a:bodyPr/>
          <a:lstStyle>
            <a:lvl1pPr marL="0" indent="0" algn="l">
              <a:buFont typeface="Wingdings" pitchFamily="1" charset="2"/>
              <a:buNone/>
              <a:defRPr sz="2000" b="0" i="0">
                <a:solidFill>
                  <a:schemeClr val="tx1"/>
                </a:solidFill>
                <a:latin typeface="Arial Narrow" panose="020B0604020202020204" pitchFamily="34" charset="0"/>
                <a:cs typeface="Arial Narrow" panose="020B0604020202020204" pitchFamily="34" charset="0"/>
              </a:defRPr>
            </a:lvl1pPr>
          </a:lstStyle>
          <a:p>
            <a:r>
              <a:rPr lang="en-US"/>
              <a:t>Click to edit Master subtitle style</a:t>
            </a:r>
            <a:endParaRPr lang="en-US" dirty="0"/>
          </a:p>
        </p:txBody>
      </p:sp>
      <p:sp>
        <p:nvSpPr>
          <p:cNvPr id="23" name="Text Placeholder 16"/>
          <p:cNvSpPr>
            <a:spLocks noGrp="1"/>
          </p:cNvSpPr>
          <p:nvPr>
            <p:ph type="body" sz="quarter" idx="15" hasCustomPrompt="1"/>
          </p:nvPr>
        </p:nvSpPr>
        <p:spPr>
          <a:xfrm>
            <a:off x="290439" y="1762124"/>
            <a:ext cx="3671961" cy="609600"/>
          </a:xfrm>
          <a:prstGeom prst="rect">
            <a:avLst/>
          </a:prstGeom>
        </p:spPr>
        <p:txBody>
          <a:bodyPr/>
          <a:lstStyle>
            <a:lvl1pPr marL="0" indent="0" algn="l">
              <a:buNone/>
              <a:defRPr sz="1600" b="0" i="0">
                <a:solidFill>
                  <a:schemeClr val="bg2"/>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
        <p:nvSpPr>
          <p:cNvPr id="24" name="Rectangle 23">
            <a:extLst>
              <a:ext uri="{FF2B5EF4-FFF2-40B4-BE49-F238E27FC236}">
                <a16:creationId xmlns:a16="http://schemas.microsoft.com/office/drawing/2014/main" id="{85FDCACE-487E-C446-9CAE-286ECCF03EEE}"/>
              </a:ext>
            </a:extLst>
          </p:cNvPr>
          <p:cNvSpPr/>
          <p:nvPr userDrawn="1"/>
        </p:nvSpPr>
        <p:spPr>
          <a:xfrm>
            <a:off x="0" y="4882896"/>
            <a:ext cx="9144000" cy="262804"/>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5" name="Footer Placeholder 13">
            <a:extLst>
              <a:ext uri="{FF2B5EF4-FFF2-40B4-BE49-F238E27FC236}">
                <a16:creationId xmlns:a16="http://schemas.microsoft.com/office/drawing/2014/main" id="{DE614C68-2BC7-9347-A228-B493586C876C}"/>
              </a:ext>
            </a:extLst>
          </p:cNvPr>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14" name="Text Box 14">
            <a:extLst>
              <a:ext uri="{FF2B5EF4-FFF2-40B4-BE49-F238E27FC236}">
                <a16:creationId xmlns:a16="http://schemas.microsoft.com/office/drawing/2014/main" id="{FD1379DC-0AAB-674F-B5F7-C0FC6012F09F}"/>
              </a:ext>
            </a:extLst>
          </p:cNvPr>
          <p:cNvSpPr txBox="1">
            <a:spLocks noChangeArrowheads="1"/>
          </p:cNvSpPr>
          <p:nvPr userDrawn="1"/>
        </p:nvSpPr>
        <p:spPr bwMode="auto">
          <a:xfrm>
            <a:off x="256902" y="4873370"/>
            <a:ext cx="874214" cy="276999"/>
          </a:xfrm>
          <a:prstGeom prst="rect">
            <a:avLst/>
          </a:prstGeom>
          <a:noFill/>
          <a:ln w="9525" algn="ctr">
            <a:noFill/>
            <a:miter lim="800000"/>
            <a:headEnd/>
            <a:tailEnd/>
          </a:ln>
          <a:effectLst/>
        </p:spPr>
        <p:txBody>
          <a:bodyPr wrap="none">
            <a:spAutoFit/>
          </a:bodyPr>
          <a:lstStyle/>
          <a:p>
            <a:pPr>
              <a:defRPr/>
            </a:pPr>
            <a:r>
              <a:rPr lang="en-US" sz="1200" b="1">
                <a:solidFill>
                  <a:schemeClr val="bg2">
                    <a:lumMod val="60000"/>
                    <a:lumOff val="40000"/>
                  </a:schemeClr>
                </a:solidFill>
                <a:latin typeface="+mj-lt"/>
              </a:rPr>
              <a:t>www.rti.org</a:t>
            </a:r>
          </a:p>
        </p:txBody>
      </p:sp>
      <p:sp>
        <p:nvSpPr>
          <p:cNvPr id="21" name="TextBox 20">
            <a:extLst>
              <a:ext uri="{FF2B5EF4-FFF2-40B4-BE49-F238E27FC236}">
                <a16:creationId xmlns:a16="http://schemas.microsoft.com/office/drawing/2014/main" id="{DCE9EBF9-1042-954A-BC31-5B08760F1302}"/>
              </a:ext>
            </a:extLst>
          </p:cNvPr>
          <p:cNvSpPr txBox="1"/>
          <p:nvPr userDrawn="1"/>
        </p:nvSpPr>
        <p:spPr>
          <a:xfrm>
            <a:off x="1218168" y="4931764"/>
            <a:ext cx="5687776" cy="215444"/>
          </a:xfrm>
          <a:prstGeom prst="rect">
            <a:avLst/>
          </a:prstGeom>
          <a:noFill/>
        </p:spPr>
        <p:txBody>
          <a:bodyPr wrap="none" rtlCol="0">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Tree>
    <p:extLst>
      <p:ext uri="{BB962C8B-B14F-4D97-AF65-F5344CB8AC3E}">
        <p14:creationId xmlns:p14="http://schemas.microsoft.com/office/powerpoint/2010/main" val="1217497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Image Right">
    <p:spTree>
      <p:nvGrpSpPr>
        <p:cNvPr id="1" name=""/>
        <p:cNvGrpSpPr/>
        <p:nvPr/>
      </p:nvGrpSpPr>
      <p:grpSpPr>
        <a:xfrm>
          <a:off x="0" y="0"/>
          <a:ext cx="0" cy="0"/>
          <a:chOff x="0" y="0"/>
          <a:chExt cx="0" cy="0"/>
        </a:xfrm>
      </p:grpSpPr>
      <p:pic>
        <p:nvPicPr>
          <p:cNvPr id="10" name="Picture 9" descr="A close up of a necklace&#10;&#10;Description automatically generated">
            <a:extLst>
              <a:ext uri="{FF2B5EF4-FFF2-40B4-BE49-F238E27FC236}">
                <a16:creationId xmlns:a16="http://schemas.microsoft.com/office/drawing/2014/main" id="{5FDE42CE-1A87-1A4D-AD45-88C57675F8A9}"/>
              </a:ext>
            </a:extLst>
          </p:cNvPr>
          <p:cNvPicPr>
            <a:picLocks noChangeAspect="1"/>
          </p:cNvPicPr>
          <p:nvPr userDrawn="1"/>
        </p:nvPicPr>
        <p:blipFill rotWithShape="1">
          <a:blip r:embed="rId2">
            <a:extLst>
              <a:ext uri="{28A0092B-C50C-407E-A947-70E740481C1C}">
                <a14:useLocalDpi xmlns:a14="http://schemas.microsoft.com/office/drawing/2010/main"/>
              </a:ext>
            </a:extLst>
          </a:blip>
          <a:srcRect t="29739" r="12759"/>
          <a:stretch/>
        </p:blipFill>
        <p:spPr>
          <a:xfrm>
            <a:off x="2049374" y="0"/>
            <a:ext cx="7094626" cy="5409566"/>
          </a:xfrm>
          <a:prstGeom prst="rect">
            <a:avLst/>
          </a:prstGeom>
        </p:spPr>
      </p:pic>
      <p:sp>
        <p:nvSpPr>
          <p:cNvPr id="2" name="Title 1"/>
          <p:cNvSpPr>
            <a:spLocks noGrp="1"/>
          </p:cNvSpPr>
          <p:nvPr>
            <p:ph type="title"/>
          </p:nvPr>
        </p:nvSpPr>
        <p:spPr>
          <a:xfrm>
            <a:off x="137160" y="137160"/>
            <a:ext cx="4587240" cy="572464"/>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914400"/>
            <a:ext cx="4587240" cy="3881628"/>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9" name="Date Placeholder 1">
            <a:extLst>
              <a:ext uri="{FF2B5EF4-FFF2-40B4-BE49-F238E27FC236}">
                <a16:creationId xmlns:a16="http://schemas.microsoft.com/office/drawing/2014/main" id="{A4C0BCCB-1C9C-B24C-B0E3-05CDDC7B92A1}"/>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3088435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Image Lef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2" name="Title 1"/>
          <p:cNvSpPr>
            <a:spLocks noGrp="1"/>
          </p:cNvSpPr>
          <p:nvPr>
            <p:ph type="title"/>
          </p:nvPr>
        </p:nvSpPr>
        <p:spPr>
          <a:xfrm>
            <a:off x="3886200" y="137160"/>
            <a:ext cx="5105400" cy="572464"/>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3886200" y="914400"/>
            <a:ext cx="5105400" cy="3881628"/>
          </a:xfrm>
          <a:prstGeom prst="rect">
            <a:avLst/>
          </a:prstGeom>
        </p:spPr>
        <p:txBody>
          <a:bodyPr/>
          <a:lstStyle/>
          <a:p>
            <a:pPr lvl="0"/>
            <a:r>
              <a:rPr lang="en-US"/>
              <a:t>Click to edit Master text styles</a:t>
            </a:r>
          </a:p>
          <a:p>
            <a:pPr lvl="1"/>
            <a:r>
              <a:rPr lang="en-US"/>
              <a:t>Second level</a:t>
            </a:r>
          </a:p>
          <a:p>
            <a:pPr lvl="2"/>
            <a:r>
              <a:rPr lang="en-US"/>
              <a:t>Third level</a:t>
            </a:r>
          </a:p>
        </p:txBody>
      </p:sp>
      <p:pic>
        <p:nvPicPr>
          <p:cNvPr id="8" name="Picture 7" descr="A close up of a necklace&#10;&#10;Description automatically generated">
            <a:extLst>
              <a:ext uri="{FF2B5EF4-FFF2-40B4-BE49-F238E27FC236}">
                <a16:creationId xmlns:a16="http://schemas.microsoft.com/office/drawing/2014/main" id="{6D55DB36-90E3-0A43-900F-6A3BB259E0A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t="29751" r="20463"/>
          <a:stretch/>
        </p:blipFill>
        <p:spPr>
          <a:xfrm flipH="1">
            <a:off x="0" y="0"/>
            <a:ext cx="6545516" cy="5406518"/>
          </a:xfrm>
          <a:prstGeom prst="rect">
            <a:avLst/>
          </a:prstGeom>
          <a:ln>
            <a:noFill/>
          </a:ln>
        </p:spPr>
      </p:pic>
      <p:sp>
        <p:nvSpPr>
          <p:cNvPr id="9" name="Date Placeholder 1">
            <a:extLst>
              <a:ext uri="{FF2B5EF4-FFF2-40B4-BE49-F238E27FC236}">
                <a16:creationId xmlns:a16="http://schemas.microsoft.com/office/drawing/2014/main" id="{A6E97108-5B3A-1549-8EE2-D48DEAC59D65}"/>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37919431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wo-Line Title and Sing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 y="137160"/>
            <a:ext cx="8842248" cy="971550"/>
          </a:xfrm>
          <a:prstGeom prst="rect">
            <a:avLst/>
          </a:prstGeom>
        </p:spPr>
        <p:txBody>
          <a:bodyPr lIns="91440" tIns="91440" rIns="182880" bIns="91440"/>
          <a:lstStyle>
            <a:lvl1pPr marL="0">
              <a:lnSpc>
                <a:spcPct val="90000"/>
              </a:lnSpc>
              <a:defRPr baseline="0"/>
            </a:lvl1pPr>
          </a:lstStyle>
          <a:p>
            <a:r>
              <a:rPr lang="en-US" dirty="0"/>
              <a:t>Click to edit Master title style. This one can wrap to two lines. Filler copy added.</a:t>
            </a:r>
          </a:p>
        </p:txBody>
      </p:sp>
      <p:sp>
        <p:nvSpPr>
          <p:cNvPr id="3" name="Content Placeholder 2"/>
          <p:cNvSpPr>
            <a:spLocks noGrp="1"/>
          </p:cNvSpPr>
          <p:nvPr>
            <p:ph idx="1"/>
          </p:nvPr>
        </p:nvSpPr>
        <p:spPr>
          <a:xfrm>
            <a:off x="137160" y="1276350"/>
            <a:ext cx="8842248" cy="34290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6" name="Date Placeholder 1">
            <a:extLst>
              <a:ext uri="{FF2B5EF4-FFF2-40B4-BE49-F238E27FC236}">
                <a16:creationId xmlns:a16="http://schemas.microsoft.com/office/drawing/2014/main" id="{98B3AD92-FD44-3C4D-855B-57B30FF2DC83}"/>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456821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 y="137160"/>
            <a:ext cx="8842248" cy="572464"/>
          </a:xfrm>
          <a:prstGeom prst="rect">
            <a:avLst/>
          </a:prstGeom>
        </p:spPr>
        <p:txBody>
          <a:bodyPr lIns="91440" tIns="91440" rIns="182880" bIns="91440"/>
          <a:lstStyle>
            <a:lvl1pPr marL="0">
              <a:defRPr/>
            </a:lvl1pPr>
          </a:lstStyle>
          <a:p>
            <a:r>
              <a:rPr lang="en-US"/>
              <a:t>Click to edit Master title style</a:t>
            </a:r>
          </a:p>
        </p:txBody>
      </p:sp>
      <p:sp>
        <p:nvSpPr>
          <p:cNvPr id="5" name="Slide Number Placeholder 4"/>
          <p:cNvSpPr>
            <a:spLocks noGrp="1"/>
          </p:cNvSpPr>
          <p:nvPr>
            <p:ph type="sldNum" sz="quarter" idx="10"/>
          </p:nvPr>
        </p:nvSpPr>
        <p:spPr>
          <a:xfrm>
            <a:off x="0" y="4892040"/>
            <a:ext cx="347472" cy="219456"/>
          </a:xfrm>
          <a:prstGeom prst="rect">
            <a:avLst/>
          </a:prstGeom>
          <a:noFill/>
        </p:spPr>
        <p:txBody>
          <a:bodyPr/>
          <a:lstStyle/>
          <a:p>
            <a:fld id="{D4325D4D-289E-48C1-B277-2BEB492A7D19}" type="slidenum">
              <a:rPr lang="en-US" smtClean="0"/>
              <a:pPr/>
              <a:t>‹#›</a:t>
            </a:fld>
            <a:endParaRPr lang="en-US"/>
          </a:p>
        </p:txBody>
      </p:sp>
      <p:sp>
        <p:nvSpPr>
          <p:cNvPr id="6" name="Footer Placeholder 5"/>
          <p:cNvSpPr>
            <a:spLocks noGrp="1"/>
          </p:cNvSpPr>
          <p:nvPr>
            <p:ph type="ftr" sz="quarter" idx="11"/>
          </p:nvPr>
        </p:nvSpPr>
        <p:spPr>
          <a:xfrm>
            <a:off x="8001000" y="4882896"/>
            <a:ext cx="1143000" cy="265176"/>
          </a:xfrm>
          <a:prstGeom prst="rect">
            <a:avLst/>
          </a:prstGeom>
        </p:spPr>
        <p:txBody>
          <a:bodyPr/>
          <a:lstStyle/>
          <a:p>
            <a:r>
              <a:rPr lang="en-US" dirty="0"/>
              <a:t>CONFIDENTIAL</a:t>
            </a:r>
          </a:p>
        </p:txBody>
      </p:sp>
      <p:sp>
        <p:nvSpPr>
          <p:cNvPr id="11" name="Content Placeholder 10"/>
          <p:cNvSpPr>
            <a:spLocks noGrp="1"/>
          </p:cNvSpPr>
          <p:nvPr>
            <p:ph sz="quarter" idx="12"/>
          </p:nvPr>
        </p:nvSpPr>
        <p:spPr>
          <a:xfrm>
            <a:off x="137159" y="914400"/>
            <a:ext cx="4206241" cy="3790950"/>
          </a:xfrm>
          <a:prstGeom prst="rect">
            <a:avLst/>
          </a:prstGeom>
        </p:spPr>
        <p:txBody>
          <a:bodyPr/>
          <a:lstStyle/>
          <a:p>
            <a:pPr lvl="0"/>
            <a:r>
              <a:rPr lang="en-US" dirty="0"/>
              <a:t>Click to edit Master text styles</a:t>
            </a:r>
          </a:p>
          <a:p>
            <a:pPr lvl="1"/>
            <a:r>
              <a:rPr lang="en-US" dirty="0"/>
              <a:t>Second level</a:t>
            </a:r>
          </a:p>
          <a:p>
            <a:pPr lvl="2"/>
            <a:r>
              <a:rPr lang="en-US" dirty="0"/>
              <a:t>Third level</a:t>
            </a:r>
          </a:p>
        </p:txBody>
      </p:sp>
      <p:sp>
        <p:nvSpPr>
          <p:cNvPr id="13" name="Content Placeholder 12"/>
          <p:cNvSpPr>
            <a:spLocks noGrp="1"/>
          </p:cNvSpPr>
          <p:nvPr>
            <p:ph sz="quarter" idx="13"/>
          </p:nvPr>
        </p:nvSpPr>
        <p:spPr>
          <a:xfrm>
            <a:off x="4572000" y="914400"/>
            <a:ext cx="4407408" cy="379095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7" name="Date Placeholder 1">
            <a:extLst>
              <a:ext uri="{FF2B5EF4-FFF2-40B4-BE49-F238E27FC236}">
                <a16:creationId xmlns:a16="http://schemas.microsoft.com/office/drawing/2014/main" id="{94DC99FE-BAF3-9B47-A974-E761F68CC59C}"/>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423779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Line Title Plus Two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37160" y="137160"/>
            <a:ext cx="8842248" cy="960120"/>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6" name="Slide Number Placeholder 5"/>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7" name="Footer Placeholder 6"/>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8" name="Content Placeholder 7"/>
          <p:cNvSpPr>
            <a:spLocks noGrp="1"/>
          </p:cNvSpPr>
          <p:nvPr>
            <p:ph sz="quarter" idx="12"/>
          </p:nvPr>
        </p:nvSpPr>
        <p:spPr>
          <a:xfrm>
            <a:off x="137160" y="1268730"/>
            <a:ext cx="4331208" cy="3436620"/>
          </a:xfrm>
          <a:prstGeom prst="rect">
            <a:avLst/>
          </a:prstGeom>
        </p:spPr>
        <p:txBody>
          <a:bodyPr/>
          <a:lstStyle>
            <a:lvl1pPr>
              <a:defRPr sz="2000"/>
            </a:lvl1pPr>
          </a:lstStyle>
          <a:p>
            <a:pPr lvl="0"/>
            <a:r>
              <a:rPr lang="en-US" dirty="0"/>
              <a:t>Click to edit Master text styles</a:t>
            </a:r>
          </a:p>
          <a:p>
            <a:pPr lvl="1"/>
            <a:r>
              <a:rPr lang="en-US" dirty="0"/>
              <a:t>Second level</a:t>
            </a:r>
          </a:p>
          <a:p>
            <a:pPr lvl="2"/>
            <a:r>
              <a:rPr lang="en-US" dirty="0"/>
              <a:t>Third level</a:t>
            </a:r>
          </a:p>
        </p:txBody>
      </p:sp>
      <p:sp>
        <p:nvSpPr>
          <p:cNvPr id="10" name="Content Placeholder 9"/>
          <p:cNvSpPr>
            <a:spLocks noGrp="1"/>
          </p:cNvSpPr>
          <p:nvPr>
            <p:ph sz="quarter" idx="13"/>
          </p:nvPr>
        </p:nvSpPr>
        <p:spPr>
          <a:xfrm>
            <a:off x="4648200" y="1268730"/>
            <a:ext cx="4331208" cy="343662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9" name="Date Placeholder 1">
            <a:extLst>
              <a:ext uri="{FF2B5EF4-FFF2-40B4-BE49-F238E27FC236}">
                <a16:creationId xmlns:a16="http://schemas.microsoft.com/office/drawing/2014/main" id="{48B961D3-6572-F44B-BBD5-C4B1D0CD47A8}"/>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3372449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59" y="137160"/>
            <a:ext cx="8842248" cy="572464"/>
          </a:xfrm>
          <a:prstGeom prst="rect">
            <a:avLst/>
          </a:prstGeom>
        </p:spPr>
        <p:txBody>
          <a:bodyPr lIns="91440"/>
          <a:lstStyle/>
          <a:p>
            <a:r>
              <a:rPr lang="en-US"/>
              <a:t>Click to edit Master title style</a:t>
            </a:r>
          </a:p>
        </p:txBody>
      </p:sp>
      <p:sp>
        <p:nvSpPr>
          <p:cNvPr id="3" name="Slide Number Placeholder 2"/>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4" name="Footer Placeholder 3"/>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5" name="Date Placeholder 1">
            <a:extLst>
              <a:ext uri="{FF2B5EF4-FFF2-40B4-BE49-F238E27FC236}">
                <a16:creationId xmlns:a16="http://schemas.microsoft.com/office/drawing/2014/main" id="{4C1541A8-5C7E-6E46-ACBD-CE47CA8F7E15}"/>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24451610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Line 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37160" y="137160"/>
            <a:ext cx="8842248" cy="960263"/>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4" name="Slide Number Placeholder 3"/>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6" name="Date Placeholder 1">
            <a:extLst>
              <a:ext uri="{FF2B5EF4-FFF2-40B4-BE49-F238E27FC236}">
                <a16:creationId xmlns:a16="http://schemas.microsoft.com/office/drawing/2014/main" id="{1B3C36CA-EFDA-4F46-B4DF-F3F8B94C636C}"/>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2873320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12" name="Picture 11" descr="A picture containing woman&#10;&#10;Description automatically generated">
            <a:extLst>
              <a:ext uri="{FF2B5EF4-FFF2-40B4-BE49-F238E27FC236}">
                <a16:creationId xmlns:a16="http://schemas.microsoft.com/office/drawing/2014/main" id="{0A4A30D0-0F66-5E47-A324-3313C852AF3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9144000" cy="2794762"/>
          </a:xfrm>
          <a:prstGeom prst="rect">
            <a:avLst/>
          </a:prstGeom>
        </p:spPr>
      </p:pic>
      <p:sp>
        <p:nvSpPr>
          <p:cNvPr id="2" name="Slide Number Placeholder 1"/>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3" name="Footer Placeholder 2"/>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5" name="Rectangle 2"/>
          <p:cNvSpPr>
            <a:spLocks noGrp="1" noChangeArrowheads="1"/>
          </p:cNvSpPr>
          <p:nvPr>
            <p:ph type="ctrTitle" hasCustomPrompt="1"/>
          </p:nvPr>
        </p:nvSpPr>
        <p:spPr>
          <a:xfrm>
            <a:off x="152400" y="2024926"/>
            <a:ext cx="6781800" cy="572464"/>
          </a:xfrm>
          <a:prstGeom prst="rect">
            <a:avLst/>
          </a:prstGeom>
          <a:noFill/>
        </p:spPr>
        <p:txBody>
          <a:bodyPr l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title style</a:t>
            </a:r>
          </a:p>
        </p:txBody>
      </p:sp>
      <p:sp>
        <p:nvSpPr>
          <p:cNvPr id="8" name="Date Placeholder 1">
            <a:extLst>
              <a:ext uri="{FF2B5EF4-FFF2-40B4-BE49-F238E27FC236}">
                <a16:creationId xmlns:a16="http://schemas.microsoft.com/office/drawing/2014/main" id="{D134570B-76D0-6041-A2C8-63C68E619B47}"/>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27882263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3" name="Footer Placeholder 2"/>
          <p:cNvSpPr>
            <a:spLocks noGrp="1"/>
          </p:cNvSpPr>
          <p:nvPr>
            <p:ph type="ftr" sz="quarter" idx="11"/>
          </p:nvPr>
        </p:nvSpPr>
        <p:spPr>
          <a:xfrm>
            <a:off x="8001000" y="4882896"/>
            <a:ext cx="1143000" cy="265176"/>
          </a:xfrm>
          <a:prstGeom prst="rect">
            <a:avLst/>
          </a:prstGeom>
        </p:spPr>
        <p:txBody>
          <a:bodyPr/>
          <a:lstStyle/>
          <a:p>
            <a:r>
              <a:rPr lang="en-US" dirty="0"/>
              <a:t>CONFIDENTIAL</a:t>
            </a:r>
          </a:p>
        </p:txBody>
      </p:sp>
      <p:sp>
        <p:nvSpPr>
          <p:cNvPr id="4" name="Date Placeholder 1">
            <a:extLst>
              <a:ext uri="{FF2B5EF4-FFF2-40B4-BE49-F238E27FC236}">
                <a16:creationId xmlns:a16="http://schemas.microsoft.com/office/drawing/2014/main" id="{FA8A571F-8021-AD41-BEF0-8F5D84FBFC7D}"/>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164514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mage, White">
    <p:spTree>
      <p:nvGrpSpPr>
        <p:cNvPr id="1" name=""/>
        <p:cNvGrpSpPr/>
        <p:nvPr/>
      </p:nvGrpSpPr>
      <p:grpSpPr>
        <a:xfrm>
          <a:off x="0" y="0"/>
          <a:ext cx="0" cy="0"/>
          <a:chOff x="0" y="0"/>
          <a:chExt cx="0" cy="0"/>
        </a:xfrm>
      </p:grpSpPr>
      <p:pic>
        <p:nvPicPr>
          <p:cNvPr id="27" name="Picture 26" descr="A close up of a necklace&#10;&#10;Description automatically generated">
            <a:extLst>
              <a:ext uri="{FF2B5EF4-FFF2-40B4-BE49-F238E27FC236}">
                <a16:creationId xmlns:a16="http://schemas.microsoft.com/office/drawing/2014/main" id="{46BAF619-5291-D744-9759-CB4521E60624}"/>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a:xfrm>
            <a:off x="2196425" y="13058"/>
            <a:ext cx="6947575" cy="4846590"/>
          </a:xfrm>
          <a:prstGeom prst="rect">
            <a:avLst/>
          </a:prstGeom>
        </p:spPr>
      </p:pic>
      <p:sp>
        <p:nvSpPr>
          <p:cNvPr id="130050" name="Rectangle 2"/>
          <p:cNvSpPr>
            <a:spLocks noGrp="1" noChangeArrowheads="1"/>
          </p:cNvSpPr>
          <p:nvPr>
            <p:ph type="ctrTitle"/>
          </p:nvPr>
        </p:nvSpPr>
        <p:spPr>
          <a:xfrm>
            <a:off x="290439" y="294792"/>
            <a:ext cx="4662561" cy="572464"/>
          </a:xfrm>
          <a:prstGeom prst="rect">
            <a:avLst/>
          </a:prstGeom>
          <a:noFill/>
        </p:spPr>
        <p:txBody>
          <a:bodyPr lIns="91440" rIns="91440"/>
          <a:lstStyle>
            <a:lvl1pPr algn="l">
              <a:defRPr b="1" i="0">
                <a:solidFill>
                  <a:schemeClr val="accent1"/>
                </a:solidFill>
                <a:latin typeface="Arial Narrow" panose="020B0604020202020204" pitchFamily="34" charset="0"/>
                <a:cs typeface="Arial Narrow" panose="020B0604020202020204" pitchFamily="34" charset="0"/>
              </a:defRPr>
            </a:lvl1pPr>
          </a:lstStyle>
          <a:p>
            <a:r>
              <a:rPr lang="en-US"/>
              <a:t>Click to edit Master title style</a:t>
            </a:r>
            <a:endParaRPr lang="en-US" dirty="0"/>
          </a:p>
        </p:txBody>
      </p:sp>
      <p:sp>
        <p:nvSpPr>
          <p:cNvPr id="130051" name="Rectangle 3"/>
          <p:cNvSpPr>
            <a:spLocks noGrp="1" noChangeArrowheads="1"/>
          </p:cNvSpPr>
          <p:nvPr userDrawn="1">
            <p:ph type="subTitle" idx="1"/>
          </p:nvPr>
        </p:nvSpPr>
        <p:spPr>
          <a:xfrm>
            <a:off x="290440" y="1152524"/>
            <a:ext cx="4662560" cy="457200"/>
          </a:xfrm>
          <a:prstGeom prst="rect">
            <a:avLst/>
          </a:prstGeom>
        </p:spPr>
        <p:txBody>
          <a:bodyPr/>
          <a:lstStyle>
            <a:lvl1pPr marL="0" indent="0" algn="l">
              <a:buFont typeface="Wingdings" pitchFamily="1" charset="2"/>
              <a:buNone/>
              <a:defRPr sz="2000" b="0" i="0">
                <a:solidFill>
                  <a:schemeClr val="tx1"/>
                </a:solidFill>
                <a:latin typeface="Arial Narrow" panose="020B0604020202020204" pitchFamily="34" charset="0"/>
                <a:cs typeface="Arial Narrow" panose="020B0604020202020204" pitchFamily="34" charset="0"/>
              </a:defRPr>
            </a:lvl1pPr>
          </a:lstStyle>
          <a:p>
            <a:r>
              <a:rPr lang="en-US"/>
              <a:t>Click to edit Master subtitle style</a:t>
            </a:r>
            <a:endParaRPr lang="en-US" dirty="0"/>
          </a:p>
        </p:txBody>
      </p:sp>
      <p:sp>
        <p:nvSpPr>
          <p:cNvPr id="23" name="Text Placeholder 16"/>
          <p:cNvSpPr>
            <a:spLocks noGrp="1"/>
          </p:cNvSpPr>
          <p:nvPr>
            <p:ph type="body" sz="quarter" idx="15" hasCustomPrompt="1"/>
          </p:nvPr>
        </p:nvSpPr>
        <p:spPr>
          <a:xfrm>
            <a:off x="290439" y="1762124"/>
            <a:ext cx="3671961" cy="609600"/>
          </a:xfrm>
          <a:prstGeom prst="rect">
            <a:avLst/>
          </a:prstGeom>
        </p:spPr>
        <p:txBody>
          <a:bodyPr/>
          <a:lstStyle>
            <a:lvl1pPr marL="0" indent="0" algn="l">
              <a:buNone/>
              <a:defRPr sz="1600" b="0" i="0">
                <a:solidFill>
                  <a:schemeClr val="bg2"/>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
        <p:nvSpPr>
          <p:cNvPr id="16" name="Rectangle 15">
            <a:extLst>
              <a:ext uri="{FF2B5EF4-FFF2-40B4-BE49-F238E27FC236}">
                <a16:creationId xmlns:a16="http://schemas.microsoft.com/office/drawing/2014/main" id="{982FDBB3-20AD-0642-85B4-30E9C29B1F61}"/>
              </a:ext>
            </a:extLst>
          </p:cNvPr>
          <p:cNvSpPr/>
          <p:nvPr userDrawn="1"/>
        </p:nvSpPr>
        <p:spPr>
          <a:xfrm>
            <a:off x="0" y="4885268"/>
            <a:ext cx="9144000" cy="262804"/>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4" name="Footer Placeholder 13"/>
          <p:cNvSpPr>
            <a:spLocks noGrp="1"/>
          </p:cNvSpPr>
          <p:nvPr userDrawn="1">
            <p:ph type="ftr" sz="quarter" idx="11"/>
          </p:nvPr>
        </p:nvSpPr>
        <p:spPr>
          <a:xfrm>
            <a:off x="8001000" y="4882896"/>
            <a:ext cx="1143000" cy="265176"/>
          </a:xfrm>
          <a:prstGeom prst="rect">
            <a:avLst/>
          </a:prstGeom>
        </p:spPr>
        <p:txBody>
          <a:bodyPr/>
          <a:lstStyle/>
          <a:p>
            <a:r>
              <a:rPr lang="en-US"/>
              <a:t>CONFIDENTIAL</a:t>
            </a:r>
          </a:p>
        </p:txBody>
      </p:sp>
      <p:pic>
        <p:nvPicPr>
          <p:cNvPr id="32" name="Picture 31">
            <a:extLst>
              <a:ext uri="{FF2B5EF4-FFF2-40B4-BE49-F238E27FC236}">
                <a16:creationId xmlns:a16="http://schemas.microsoft.com/office/drawing/2014/main" id="{74DE6614-EFAC-4240-BEB1-45E0850FAD58}"/>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11919" y="3956675"/>
            <a:ext cx="1212082" cy="567888"/>
          </a:xfrm>
          <a:prstGeom prst="rect">
            <a:avLst/>
          </a:prstGeom>
        </p:spPr>
      </p:pic>
      <p:sp>
        <p:nvSpPr>
          <p:cNvPr id="13" name="Text Box 14">
            <a:extLst>
              <a:ext uri="{FF2B5EF4-FFF2-40B4-BE49-F238E27FC236}">
                <a16:creationId xmlns:a16="http://schemas.microsoft.com/office/drawing/2014/main" id="{C8F324A8-8EC5-0C47-8FEC-67872943563D}"/>
              </a:ext>
            </a:extLst>
          </p:cNvPr>
          <p:cNvSpPr txBox="1">
            <a:spLocks noChangeArrowheads="1"/>
          </p:cNvSpPr>
          <p:nvPr userDrawn="1"/>
        </p:nvSpPr>
        <p:spPr bwMode="auto">
          <a:xfrm>
            <a:off x="256902" y="4873370"/>
            <a:ext cx="874214" cy="276999"/>
          </a:xfrm>
          <a:prstGeom prst="rect">
            <a:avLst/>
          </a:prstGeom>
          <a:noFill/>
          <a:ln w="9525" algn="ctr">
            <a:noFill/>
            <a:miter lim="800000"/>
            <a:headEnd/>
            <a:tailEnd/>
          </a:ln>
          <a:effectLst/>
        </p:spPr>
        <p:txBody>
          <a:bodyPr wrap="none">
            <a:spAutoFit/>
          </a:bodyPr>
          <a:lstStyle/>
          <a:p>
            <a:pPr>
              <a:defRPr/>
            </a:pPr>
            <a:r>
              <a:rPr lang="en-US" sz="1200" b="1">
                <a:solidFill>
                  <a:schemeClr val="bg2">
                    <a:lumMod val="60000"/>
                    <a:lumOff val="40000"/>
                  </a:schemeClr>
                </a:solidFill>
                <a:latin typeface="+mj-lt"/>
              </a:rPr>
              <a:t>www.rti.org</a:t>
            </a:r>
          </a:p>
        </p:txBody>
      </p:sp>
      <p:sp>
        <p:nvSpPr>
          <p:cNvPr id="15" name="TextBox 14">
            <a:extLst>
              <a:ext uri="{FF2B5EF4-FFF2-40B4-BE49-F238E27FC236}">
                <a16:creationId xmlns:a16="http://schemas.microsoft.com/office/drawing/2014/main" id="{7AED35CF-9F51-984F-BDC1-B8BC1B1881BD}"/>
              </a:ext>
            </a:extLst>
          </p:cNvPr>
          <p:cNvSpPr txBox="1"/>
          <p:nvPr userDrawn="1"/>
        </p:nvSpPr>
        <p:spPr>
          <a:xfrm>
            <a:off x="1218168" y="4931764"/>
            <a:ext cx="5687776" cy="215444"/>
          </a:xfrm>
          <a:prstGeom prst="rect">
            <a:avLst/>
          </a:prstGeom>
          <a:noFill/>
        </p:spPr>
        <p:txBody>
          <a:bodyPr wrap="none" rtlCol="0">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2" name="Title 1"/>
          <p:cNvSpPr>
            <a:spLocks noGrp="1"/>
          </p:cNvSpPr>
          <p:nvPr>
            <p:ph type="title"/>
          </p:nvPr>
        </p:nvSpPr>
        <p:spPr>
          <a:xfrm>
            <a:off x="137160" y="137160"/>
            <a:ext cx="8842248" cy="572464"/>
          </a:xfrm>
          <a:prstGeom prst="rect">
            <a:avLst/>
          </a:prstGeom>
        </p:spPr>
        <p:txBody>
          <a:bodyPr lIns="91440"/>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7160" y="914400"/>
            <a:ext cx="8842248" cy="3546872"/>
          </a:xfrm>
          <a:prstGeom prst="rect">
            <a:avLst/>
          </a:prstGeom>
        </p:spPr>
        <p:txBody>
          <a:bodyPr/>
          <a:lstStyle>
            <a:lvl1pPr marL="225425" indent="-225425">
              <a:buFont typeface="Courier New" panose="02070309020205020404" pitchFamily="49" charset="0"/>
              <a:buChar char="o"/>
              <a:defRPr/>
            </a:lvl1pPr>
            <a:lvl2pPr marL="457200" indent="-231775">
              <a:buFont typeface="Arial" panose="020B0604020202020204" pitchFamily="34" charset="0"/>
              <a:buChar char="•"/>
              <a:defRPr/>
            </a:lvl2pPr>
            <a:lvl3pPr marL="679450" indent="-222250">
              <a:buFont typeface="System Font Regular"/>
              <a:buChar char="-"/>
              <a:defRPr/>
            </a:lvl3p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6" name="Date Placeholder 1">
            <a:extLst>
              <a:ext uri="{FF2B5EF4-FFF2-40B4-BE49-F238E27FC236}">
                <a16:creationId xmlns:a16="http://schemas.microsoft.com/office/drawing/2014/main" id="{BBCEA345-BB26-0B46-AD00-867C69FE448E}"/>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Image Right">
    <p:spTree>
      <p:nvGrpSpPr>
        <p:cNvPr id="1" name=""/>
        <p:cNvGrpSpPr/>
        <p:nvPr/>
      </p:nvGrpSpPr>
      <p:grpSpPr>
        <a:xfrm>
          <a:off x="0" y="0"/>
          <a:ext cx="0" cy="0"/>
          <a:chOff x="0" y="0"/>
          <a:chExt cx="0" cy="0"/>
        </a:xfrm>
      </p:grpSpPr>
      <p:pic>
        <p:nvPicPr>
          <p:cNvPr id="10" name="Picture 9" descr="A close up of a necklace&#10;&#10;Description automatically generated">
            <a:extLst>
              <a:ext uri="{FF2B5EF4-FFF2-40B4-BE49-F238E27FC236}">
                <a16:creationId xmlns:a16="http://schemas.microsoft.com/office/drawing/2014/main" id="{5FDE42CE-1A87-1A4D-AD45-88C57675F8A9}"/>
              </a:ext>
            </a:extLst>
          </p:cNvPr>
          <p:cNvPicPr>
            <a:picLocks noChangeAspect="1"/>
          </p:cNvPicPr>
          <p:nvPr userDrawn="1"/>
        </p:nvPicPr>
        <p:blipFill rotWithShape="1">
          <a:blip r:embed="rId2">
            <a:extLst>
              <a:ext uri="{28A0092B-C50C-407E-A947-70E740481C1C}">
                <a14:useLocalDpi xmlns:a14="http://schemas.microsoft.com/office/drawing/2010/main"/>
              </a:ext>
            </a:extLst>
          </a:blip>
          <a:srcRect t="29838" r="12759"/>
          <a:stretch/>
        </p:blipFill>
        <p:spPr>
          <a:xfrm>
            <a:off x="2049374" y="0"/>
            <a:ext cx="7094626" cy="5401882"/>
          </a:xfrm>
          <a:prstGeom prst="rect">
            <a:avLst/>
          </a:prstGeom>
        </p:spPr>
      </p:pic>
      <p:sp>
        <p:nvSpPr>
          <p:cNvPr id="2" name="Title 1"/>
          <p:cNvSpPr>
            <a:spLocks noGrp="1"/>
          </p:cNvSpPr>
          <p:nvPr>
            <p:ph type="title"/>
          </p:nvPr>
        </p:nvSpPr>
        <p:spPr>
          <a:xfrm>
            <a:off x="137160" y="137160"/>
            <a:ext cx="4587240" cy="572464"/>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914400"/>
            <a:ext cx="4587240" cy="3881628"/>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9" name="Date Placeholder 1">
            <a:extLst>
              <a:ext uri="{FF2B5EF4-FFF2-40B4-BE49-F238E27FC236}">
                <a16:creationId xmlns:a16="http://schemas.microsoft.com/office/drawing/2014/main" id="{A4C0BCCB-1C9C-B24C-B0E3-05CDDC7B92A1}"/>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198124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Image Lef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2" name="Title 1"/>
          <p:cNvSpPr>
            <a:spLocks noGrp="1"/>
          </p:cNvSpPr>
          <p:nvPr>
            <p:ph type="title"/>
          </p:nvPr>
        </p:nvSpPr>
        <p:spPr>
          <a:xfrm>
            <a:off x="3886200" y="137160"/>
            <a:ext cx="5105400" cy="572464"/>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3886200" y="914400"/>
            <a:ext cx="5105400" cy="3881628"/>
          </a:xfrm>
          <a:prstGeom prst="rect">
            <a:avLst/>
          </a:prstGeom>
        </p:spPr>
        <p:txBody>
          <a:bodyPr/>
          <a:lstStyle/>
          <a:p>
            <a:pPr lvl="0"/>
            <a:r>
              <a:rPr lang="en-US"/>
              <a:t>Click to edit Master text styles</a:t>
            </a:r>
          </a:p>
          <a:p>
            <a:pPr lvl="1"/>
            <a:r>
              <a:rPr lang="en-US"/>
              <a:t>Second level</a:t>
            </a:r>
          </a:p>
          <a:p>
            <a:pPr lvl="2"/>
            <a:r>
              <a:rPr lang="en-US"/>
              <a:t>Third level</a:t>
            </a:r>
          </a:p>
        </p:txBody>
      </p:sp>
      <p:pic>
        <p:nvPicPr>
          <p:cNvPr id="8" name="Picture 7" descr="A close up of a necklace&#10;&#10;Description automatically generated">
            <a:extLst>
              <a:ext uri="{FF2B5EF4-FFF2-40B4-BE49-F238E27FC236}">
                <a16:creationId xmlns:a16="http://schemas.microsoft.com/office/drawing/2014/main" id="{6D55DB36-90E3-0A43-900F-6A3BB259E0A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t="29751" r="20463"/>
          <a:stretch/>
        </p:blipFill>
        <p:spPr>
          <a:xfrm flipH="1">
            <a:off x="0" y="-1"/>
            <a:ext cx="6545516" cy="5406519"/>
          </a:xfrm>
          <a:prstGeom prst="rect">
            <a:avLst/>
          </a:prstGeom>
          <a:ln>
            <a:noFill/>
          </a:ln>
        </p:spPr>
      </p:pic>
      <p:sp>
        <p:nvSpPr>
          <p:cNvPr id="9" name="Date Placeholder 1">
            <a:extLst>
              <a:ext uri="{FF2B5EF4-FFF2-40B4-BE49-F238E27FC236}">
                <a16:creationId xmlns:a16="http://schemas.microsoft.com/office/drawing/2014/main" id="{A6E97108-5B3A-1549-8EE2-D48DEAC59D65}"/>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343749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Line Title and Sing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 y="137160"/>
            <a:ext cx="8842248" cy="971550"/>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3" name="Content Placeholder 2"/>
          <p:cNvSpPr>
            <a:spLocks noGrp="1"/>
          </p:cNvSpPr>
          <p:nvPr>
            <p:ph idx="1"/>
          </p:nvPr>
        </p:nvSpPr>
        <p:spPr>
          <a:xfrm>
            <a:off x="137160" y="1276350"/>
            <a:ext cx="8842248" cy="34290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6" name="Date Placeholder 1">
            <a:extLst>
              <a:ext uri="{FF2B5EF4-FFF2-40B4-BE49-F238E27FC236}">
                <a16:creationId xmlns:a16="http://schemas.microsoft.com/office/drawing/2014/main" id="{98B3AD92-FD44-3C4D-855B-57B30FF2DC83}"/>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 y="137160"/>
            <a:ext cx="8842248" cy="572464"/>
          </a:xfrm>
          <a:prstGeom prst="rect">
            <a:avLst/>
          </a:prstGeom>
        </p:spPr>
        <p:txBody>
          <a:bodyPr lIns="91440" tIns="91440" rIns="182880" bIns="91440"/>
          <a:lstStyle>
            <a:lvl1pPr marL="0">
              <a:defRPr/>
            </a:lvl1pPr>
          </a:lstStyle>
          <a:p>
            <a:r>
              <a:rPr lang="en-US"/>
              <a:t>Click to edit Master title style</a:t>
            </a:r>
          </a:p>
        </p:txBody>
      </p:sp>
      <p:sp>
        <p:nvSpPr>
          <p:cNvPr id="5" name="Slide Number Placeholder 4"/>
          <p:cNvSpPr>
            <a:spLocks noGrp="1"/>
          </p:cNvSpPr>
          <p:nvPr>
            <p:ph type="sldNum" sz="quarter" idx="10"/>
          </p:nvPr>
        </p:nvSpPr>
        <p:spPr>
          <a:xfrm>
            <a:off x="0" y="4892040"/>
            <a:ext cx="347472" cy="219456"/>
          </a:xfrm>
          <a:prstGeom prst="rect">
            <a:avLst/>
          </a:prstGeom>
          <a:noFill/>
        </p:spPr>
        <p:txBody>
          <a:bodyPr/>
          <a:lstStyle/>
          <a:p>
            <a:fld id="{D4325D4D-289E-48C1-B277-2BEB492A7D19}" type="slidenum">
              <a:rPr lang="en-US" smtClean="0"/>
              <a:pPr/>
              <a:t>‹#›</a:t>
            </a:fld>
            <a:endParaRPr lang="en-US"/>
          </a:p>
        </p:txBody>
      </p:sp>
      <p:sp>
        <p:nvSpPr>
          <p:cNvPr id="6" name="Footer Placeholder 5"/>
          <p:cNvSpPr>
            <a:spLocks noGrp="1"/>
          </p:cNvSpPr>
          <p:nvPr>
            <p:ph type="ftr" sz="quarter" idx="11"/>
          </p:nvPr>
        </p:nvSpPr>
        <p:spPr>
          <a:xfrm>
            <a:off x="8001000" y="4882896"/>
            <a:ext cx="1143000" cy="265176"/>
          </a:xfrm>
          <a:prstGeom prst="rect">
            <a:avLst/>
          </a:prstGeom>
        </p:spPr>
        <p:txBody>
          <a:bodyPr/>
          <a:lstStyle/>
          <a:p>
            <a:r>
              <a:rPr lang="en-US" dirty="0"/>
              <a:t>CONFIDENTIAL</a:t>
            </a:r>
          </a:p>
        </p:txBody>
      </p:sp>
      <p:sp>
        <p:nvSpPr>
          <p:cNvPr id="11" name="Content Placeholder 10"/>
          <p:cNvSpPr>
            <a:spLocks noGrp="1"/>
          </p:cNvSpPr>
          <p:nvPr>
            <p:ph sz="quarter" idx="12"/>
          </p:nvPr>
        </p:nvSpPr>
        <p:spPr>
          <a:xfrm>
            <a:off x="137159" y="914400"/>
            <a:ext cx="4206241" cy="379095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3" name="Content Placeholder 12"/>
          <p:cNvSpPr>
            <a:spLocks noGrp="1"/>
          </p:cNvSpPr>
          <p:nvPr>
            <p:ph sz="quarter" idx="13"/>
          </p:nvPr>
        </p:nvSpPr>
        <p:spPr>
          <a:xfrm>
            <a:off x="4572000" y="914400"/>
            <a:ext cx="4407408" cy="379095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7" name="Date Placeholder 1">
            <a:extLst>
              <a:ext uri="{FF2B5EF4-FFF2-40B4-BE49-F238E27FC236}">
                <a16:creationId xmlns:a16="http://schemas.microsoft.com/office/drawing/2014/main" id="{94DC99FE-BAF3-9B47-A974-E761F68CC59C}"/>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Line Title Plus Two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37160" y="137160"/>
            <a:ext cx="8842248" cy="960120"/>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6" name="Slide Number Placeholder 5"/>
          <p:cNvSpPr>
            <a:spLocks noGrp="1"/>
          </p:cNvSpPr>
          <p:nvPr>
            <p:ph type="sldNum" sz="quarter" idx="10"/>
          </p:nvPr>
        </p:nvSpPr>
        <p:spPr>
          <a:xfrm>
            <a:off x="0" y="4892040"/>
            <a:ext cx="347472" cy="219456"/>
          </a:xfrm>
          <a:prstGeom prst="rect">
            <a:avLst/>
          </a:prstGeom>
        </p:spPr>
        <p:txBody>
          <a:bodyPr/>
          <a:lstStyle/>
          <a:p>
            <a:fld id="{D4325D4D-289E-48C1-B277-2BEB492A7D19}" type="slidenum">
              <a:rPr lang="en-US" smtClean="0"/>
              <a:pPr/>
              <a:t>‹#›</a:t>
            </a:fld>
            <a:endParaRPr lang="en-US"/>
          </a:p>
        </p:txBody>
      </p:sp>
      <p:sp>
        <p:nvSpPr>
          <p:cNvPr id="7" name="Footer Placeholder 6"/>
          <p:cNvSpPr>
            <a:spLocks noGrp="1"/>
          </p:cNvSpPr>
          <p:nvPr>
            <p:ph type="ftr" sz="quarter" idx="11"/>
          </p:nvPr>
        </p:nvSpPr>
        <p:spPr>
          <a:xfrm>
            <a:off x="8001000" y="4882896"/>
            <a:ext cx="1143000" cy="265176"/>
          </a:xfrm>
          <a:prstGeom prst="rect">
            <a:avLst/>
          </a:prstGeom>
        </p:spPr>
        <p:txBody>
          <a:bodyPr/>
          <a:lstStyle/>
          <a:p>
            <a:r>
              <a:rPr lang="en-US"/>
              <a:t>CONFIDENTIAL</a:t>
            </a:r>
          </a:p>
        </p:txBody>
      </p:sp>
      <p:sp>
        <p:nvSpPr>
          <p:cNvPr id="8" name="Content Placeholder 7"/>
          <p:cNvSpPr>
            <a:spLocks noGrp="1"/>
          </p:cNvSpPr>
          <p:nvPr>
            <p:ph sz="quarter" idx="12"/>
          </p:nvPr>
        </p:nvSpPr>
        <p:spPr>
          <a:xfrm>
            <a:off x="137160" y="1268730"/>
            <a:ext cx="4331208" cy="3436620"/>
          </a:xfrm>
          <a:prstGeom prst="rect">
            <a:avLst/>
          </a:prstGeom>
        </p:spPr>
        <p:txBody>
          <a:bodyPr/>
          <a:lstStyle>
            <a:lvl1pPr>
              <a:defRPr sz="2000"/>
            </a:lvl1pPr>
          </a:lstStyle>
          <a:p>
            <a:pPr lvl="0"/>
            <a:r>
              <a:rPr lang="en-US"/>
              <a:t>Click to edit Master text styles</a:t>
            </a:r>
          </a:p>
          <a:p>
            <a:pPr lvl="1"/>
            <a:r>
              <a:rPr lang="en-US"/>
              <a:t>Second level</a:t>
            </a:r>
          </a:p>
          <a:p>
            <a:pPr lvl="2"/>
            <a:r>
              <a:rPr lang="en-US"/>
              <a:t>Third level</a:t>
            </a:r>
          </a:p>
        </p:txBody>
      </p:sp>
      <p:sp>
        <p:nvSpPr>
          <p:cNvPr id="10" name="Content Placeholder 9"/>
          <p:cNvSpPr>
            <a:spLocks noGrp="1"/>
          </p:cNvSpPr>
          <p:nvPr>
            <p:ph sz="quarter" idx="13"/>
          </p:nvPr>
        </p:nvSpPr>
        <p:spPr>
          <a:xfrm>
            <a:off x="4648200" y="1268730"/>
            <a:ext cx="4331208" cy="343662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9" name="Date Placeholder 1">
            <a:extLst>
              <a:ext uri="{FF2B5EF4-FFF2-40B4-BE49-F238E27FC236}">
                <a16:creationId xmlns:a16="http://schemas.microsoft.com/office/drawing/2014/main" id="{48B961D3-6572-F44B-BBD5-C4B1D0CD47A8}"/>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7.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6A0FAE8-EC5B-E544-8559-C68F353E8179}"/>
              </a:ext>
            </a:extLst>
          </p:cNvPr>
          <p:cNvSpPr/>
          <p:nvPr userDrawn="1"/>
        </p:nvSpPr>
        <p:spPr>
          <a:xfrm>
            <a:off x="0" y="4882896"/>
            <a:ext cx="9144000" cy="265176"/>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026" name="Rectangle 2"/>
          <p:cNvSpPr>
            <a:spLocks noGrp="1" noChangeArrowheads="1"/>
          </p:cNvSpPr>
          <p:nvPr>
            <p:ph type="title"/>
          </p:nvPr>
        </p:nvSpPr>
        <p:spPr bwMode="auto">
          <a:xfrm>
            <a:off x="137160" y="137160"/>
            <a:ext cx="8842248" cy="572464"/>
          </a:xfrm>
          <a:prstGeom prst="rect">
            <a:avLst/>
          </a:prstGeom>
          <a:noFill/>
          <a:ln w="9525" algn="ctr">
            <a:noFill/>
            <a:miter lim="800000"/>
            <a:headEnd/>
            <a:tailEnd/>
          </a:ln>
        </p:spPr>
        <p:txBody>
          <a:bodyPr vert="horz" wrap="square" lIns="182880" tIns="91440" rIns="182880" bIns="91440" numCol="1" anchor="ctr" anchorCtr="0" compatLnSpc="1">
            <a:prstTxWarp prst="textNoShape">
              <a:avLst/>
            </a:prstTxWarp>
            <a:no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37160" y="913194"/>
            <a:ext cx="8842248" cy="3867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1" name="Slide Number Placeholder 10"/>
          <p:cNvSpPr>
            <a:spLocks noGrp="1"/>
          </p:cNvSpPr>
          <p:nvPr>
            <p:ph type="sldNum" sz="quarter" idx="4"/>
          </p:nvPr>
        </p:nvSpPr>
        <p:spPr>
          <a:xfrm>
            <a:off x="0" y="4892040"/>
            <a:ext cx="347472" cy="219456"/>
          </a:xfrm>
          <a:prstGeom prst="rect">
            <a:avLst/>
          </a:prstGeom>
          <a:noFill/>
        </p:spPr>
        <p:txBody>
          <a:bodyPr vert="horz" lIns="91440" tIns="45720" rIns="91440" bIns="45720" rtlCol="0" anchor="ctr"/>
          <a:lstStyle>
            <a:lvl1pPr algn="ctr">
              <a:defRPr sz="800">
                <a:solidFill>
                  <a:schemeClr val="bg1"/>
                </a:solidFill>
              </a:defRPr>
            </a:lvl1pPr>
          </a:lstStyle>
          <a:p>
            <a:fld id="{D4325D4D-289E-48C1-B277-2BEB492A7D19}" type="slidenum">
              <a:rPr lang="en-US" smtClean="0"/>
              <a:pPr/>
              <a:t>‹#›</a:t>
            </a:fld>
            <a:endParaRPr lang="en-US" dirty="0"/>
          </a:p>
        </p:txBody>
      </p:sp>
      <p:sp>
        <p:nvSpPr>
          <p:cNvPr id="2" name="Date Placeholder 1">
            <a:extLst>
              <a:ext uri="{FF2B5EF4-FFF2-40B4-BE49-F238E27FC236}">
                <a16:creationId xmlns:a16="http://schemas.microsoft.com/office/drawing/2014/main" id="{9155EEC9-DDCC-B144-8594-B99EED8536A1}"/>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cSld>
  <p:clrMap bg1="lt1" tx1="dk1" bg2="lt2" tx2="dk2" accent1="accent1" accent2="accent2" accent3="accent3" accent4="accent4" accent5="accent5" accent6="accent6" hlink="hlink" folHlink="folHlink"/>
  <p:sldLayoutIdLst>
    <p:sldLayoutId id="2147484005" r:id="rId1"/>
    <p:sldLayoutId id="2147484003" r:id="rId2"/>
    <p:sldLayoutId id="2147483992" r:id="rId3"/>
    <p:sldLayoutId id="2147483994" r:id="rId4"/>
    <p:sldLayoutId id="2147484006" r:id="rId5"/>
    <p:sldLayoutId id="2147484007" r:id="rId6"/>
    <p:sldLayoutId id="2147483995" r:id="rId7"/>
    <p:sldLayoutId id="2147483996" r:id="rId8"/>
    <p:sldLayoutId id="2147483997" r:id="rId9"/>
    <p:sldLayoutId id="2147483998" r:id="rId10"/>
    <p:sldLayoutId id="2147483999" r:id="rId11"/>
    <p:sldLayoutId id="2147484002" r:id="rId12"/>
    <p:sldLayoutId id="2147484000" r:id="rId13"/>
    <p:sldLayoutId id="2147484008" r:id="rId14"/>
    <p:sldLayoutId id="2147484029" r:id="rId15"/>
  </p:sldLayoutIdLst>
  <p:hf hdr="0" dt="0"/>
  <p:txStyles>
    <p:titleStyle>
      <a:lvl1pPr marL="0" algn="l" rtl="0" eaLnBrk="1" fontAlgn="base" hangingPunct="1">
        <a:lnSpc>
          <a:spcPct val="90000"/>
        </a:lnSpc>
        <a:spcBef>
          <a:spcPct val="0"/>
        </a:spcBef>
        <a:spcAft>
          <a:spcPct val="0"/>
        </a:spcAft>
        <a:defRPr sz="2800" b="0" i="0">
          <a:solidFill>
            <a:schemeClr val="accent1"/>
          </a:solidFill>
          <a:latin typeface="Arial Narrow" panose="020B0604020202020204" pitchFamily="34" charset="0"/>
          <a:ea typeface="+mj-ea"/>
          <a:cs typeface="Arial Narrow" panose="020B0604020202020204" pitchFamily="34" charset="0"/>
        </a:defRPr>
      </a:lvl1pPr>
      <a:lvl2pPr algn="l" rtl="0" eaLnBrk="1" fontAlgn="base" hangingPunct="1">
        <a:spcBef>
          <a:spcPct val="0"/>
        </a:spcBef>
        <a:spcAft>
          <a:spcPct val="0"/>
        </a:spcAft>
        <a:defRPr sz="3200">
          <a:solidFill>
            <a:schemeClr val="bg1"/>
          </a:solidFill>
          <a:latin typeface="Arial Narrow" pitchFamily="1" charset="0"/>
          <a:cs typeface="Arial" charset="0"/>
        </a:defRPr>
      </a:lvl2pPr>
      <a:lvl3pPr algn="l" rtl="0" eaLnBrk="1" fontAlgn="base" hangingPunct="1">
        <a:spcBef>
          <a:spcPct val="0"/>
        </a:spcBef>
        <a:spcAft>
          <a:spcPct val="0"/>
        </a:spcAft>
        <a:defRPr sz="3200">
          <a:solidFill>
            <a:schemeClr val="bg1"/>
          </a:solidFill>
          <a:latin typeface="Arial Narrow" pitchFamily="1" charset="0"/>
          <a:cs typeface="Arial" charset="0"/>
        </a:defRPr>
      </a:lvl3pPr>
      <a:lvl4pPr algn="l" rtl="0" eaLnBrk="1" fontAlgn="base" hangingPunct="1">
        <a:spcBef>
          <a:spcPct val="0"/>
        </a:spcBef>
        <a:spcAft>
          <a:spcPct val="0"/>
        </a:spcAft>
        <a:defRPr sz="3200">
          <a:solidFill>
            <a:schemeClr val="bg1"/>
          </a:solidFill>
          <a:latin typeface="Arial Narrow" pitchFamily="1" charset="0"/>
          <a:cs typeface="Arial" charset="0"/>
        </a:defRPr>
      </a:lvl4pPr>
      <a:lvl5pPr algn="l" rtl="0" eaLnBrk="1" fontAlgn="base" hangingPunct="1">
        <a:spcBef>
          <a:spcPct val="0"/>
        </a:spcBef>
        <a:spcAft>
          <a:spcPct val="0"/>
        </a:spcAft>
        <a:defRPr sz="3200">
          <a:solidFill>
            <a:schemeClr val="bg1"/>
          </a:solidFill>
          <a:latin typeface="Arial Narrow" pitchFamily="1" charset="0"/>
          <a:cs typeface="Arial" charset="0"/>
        </a:defRPr>
      </a:lvl5pPr>
      <a:lvl6pPr marL="457200" algn="l" rtl="0" eaLnBrk="1" fontAlgn="base" hangingPunct="1">
        <a:spcBef>
          <a:spcPct val="0"/>
        </a:spcBef>
        <a:spcAft>
          <a:spcPct val="0"/>
        </a:spcAft>
        <a:defRPr sz="3200">
          <a:solidFill>
            <a:schemeClr val="bg1"/>
          </a:solidFill>
          <a:latin typeface="Arial Narrow" pitchFamily="1" charset="0"/>
          <a:cs typeface="Arial" charset="0"/>
        </a:defRPr>
      </a:lvl6pPr>
      <a:lvl7pPr marL="914400" algn="l" rtl="0" eaLnBrk="1" fontAlgn="base" hangingPunct="1">
        <a:spcBef>
          <a:spcPct val="0"/>
        </a:spcBef>
        <a:spcAft>
          <a:spcPct val="0"/>
        </a:spcAft>
        <a:defRPr sz="3200">
          <a:solidFill>
            <a:schemeClr val="bg1"/>
          </a:solidFill>
          <a:latin typeface="Arial Narrow" pitchFamily="1" charset="0"/>
          <a:cs typeface="Arial" charset="0"/>
        </a:defRPr>
      </a:lvl7pPr>
      <a:lvl8pPr marL="1371600" algn="l" rtl="0" eaLnBrk="1" fontAlgn="base" hangingPunct="1">
        <a:spcBef>
          <a:spcPct val="0"/>
        </a:spcBef>
        <a:spcAft>
          <a:spcPct val="0"/>
        </a:spcAft>
        <a:defRPr sz="3200">
          <a:solidFill>
            <a:schemeClr val="bg1"/>
          </a:solidFill>
          <a:latin typeface="Arial Narrow" pitchFamily="1" charset="0"/>
          <a:cs typeface="Arial" charset="0"/>
        </a:defRPr>
      </a:lvl8pPr>
      <a:lvl9pPr marL="1828800" algn="l" rtl="0" eaLnBrk="1" fontAlgn="base" hangingPunct="1">
        <a:spcBef>
          <a:spcPct val="0"/>
        </a:spcBef>
        <a:spcAft>
          <a:spcPct val="0"/>
        </a:spcAft>
        <a:defRPr sz="3200">
          <a:solidFill>
            <a:schemeClr val="bg1"/>
          </a:solidFill>
          <a:latin typeface="Arial Narrow" pitchFamily="1" charset="0"/>
          <a:cs typeface="Arial" charset="0"/>
        </a:defRPr>
      </a:lvl9pPr>
    </p:titleStyle>
    <p:bodyStyle>
      <a:lvl1pPr marL="225425" indent="-225425" algn="l" rtl="0" eaLnBrk="1" fontAlgn="base" hangingPunct="1">
        <a:spcBef>
          <a:spcPct val="20000"/>
        </a:spcBef>
        <a:spcAft>
          <a:spcPct val="0"/>
        </a:spcAft>
        <a:buClrTx/>
        <a:buSzPct val="80000"/>
        <a:buFont typeface="Courier New" panose="02070309020205020404" pitchFamily="49" charset="0"/>
        <a:buChar char="o"/>
        <a:defRPr sz="2000">
          <a:solidFill>
            <a:schemeClr val="bg2">
              <a:lumMod val="50000"/>
            </a:schemeClr>
          </a:solidFill>
          <a:latin typeface="+mn-lt"/>
          <a:ea typeface="+mn-ea"/>
          <a:cs typeface="+mn-cs"/>
        </a:defRPr>
      </a:lvl1pPr>
      <a:lvl2pPr marL="457200" indent="-231775" algn="l" rtl="0" eaLnBrk="1" fontAlgn="base" hangingPunct="1">
        <a:spcBef>
          <a:spcPct val="20000"/>
        </a:spcBef>
        <a:spcAft>
          <a:spcPct val="0"/>
        </a:spcAft>
        <a:buClrTx/>
        <a:buSzPct val="80000"/>
        <a:buFont typeface="Arial" panose="020B0604020202020204" pitchFamily="34" charset="0"/>
        <a:buChar char="•"/>
        <a:tabLst/>
        <a:defRPr sz="1800">
          <a:solidFill>
            <a:schemeClr val="bg2">
              <a:lumMod val="50000"/>
            </a:schemeClr>
          </a:solidFill>
          <a:latin typeface="+mn-lt"/>
          <a:cs typeface="+mn-cs"/>
        </a:defRPr>
      </a:lvl2pPr>
      <a:lvl3pPr marL="679450" indent="-222250" algn="l" rtl="0" eaLnBrk="1" fontAlgn="base" hangingPunct="1">
        <a:spcBef>
          <a:spcPct val="20000"/>
        </a:spcBef>
        <a:spcAft>
          <a:spcPct val="0"/>
        </a:spcAft>
        <a:buClrTx/>
        <a:buSzPct val="80000"/>
        <a:buFont typeface="System Font Regular"/>
        <a:buChar char="-"/>
        <a:defRPr sz="1600">
          <a:solidFill>
            <a:schemeClr val="bg2">
              <a:lumMod val="50000"/>
            </a:schemeClr>
          </a:solidFill>
          <a:latin typeface="+mn-lt"/>
          <a:cs typeface="+mn-cs"/>
        </a:defRPr>
      </a:lvl3pPr>
      <a:lvl4pPr marL="1600200" indent="-228600" algn="l" rtl="0" eaLnBrk="1" fontAlgn="base" hangingPunct="1">
        <a:spcBef>
          <a:spcPct val="20000"/>
        </a:spcBef>
        <a:spcAft>
          <a:spcPct val="0"/>
        </a:spcAft>
        <a:buClr>
          <a:srgbClr val="003F82"/>
        </a:buClr>
        <a:buSzPct val="80000"/>
        <a:buFont typeface="Wingdings" pitchFamily="2" charset="2"/>
        <a:buChar char="§"/>
        <a:defRPr sz="1400">
          <a:solidFill>
            <a:schemeClr val="tx1"/>
          </a:solidFill>
          <a:latin typeface="+mn-lt"/>
          <a:cs typeface="+mn-cs"/>
        </a:defRPr>
      </a:lvl4pPr>
      <a:lvl5pPr marL="2057400" indent="-228600" algn="l" rtl="0" eaLnBrk="1" fontAlgn="base" hangingPunct="1">
        <a:spcBef>
          <a:spcPct val="20000"/>
        </a:spcBef>
        <a:spcAft>
          <a:spcPct val="0"/>
        </a:spcAft>
        <a:buClr>
          <a:srgbClr val="003F82"/>
        </a:buClr>
        <a:buSzPct val="80000"/>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D0769B-938A-C542-923A-DB040D48BFA7}"/>
              </a:ext>
            </a:extLst>
          </p:cNvPr>
          <p:cNvSpPr/>
          <p:nvPr userDrawn="1"/>
        </p:nvSpPr>
        <p:spPr bwMode="auto">
          <a:xfrm>
            <a:off x="29464" y="957189"/>
            <a:ext cx="9144000" cy="4194926"/>
          </a:xfrm>
          <a:prstGeom prst="rect">
            <a:avLst/>
          </a:prstGeom>
          <a:gradFill>
            <a:gsLst>
              <a:gs pos="0">
                <a:schemeClr val="accent1">
                  <a:lumMod val="50000"/>
                  <a:alpha val="0"/>
                </a:schemeClr>
              </a:gs>
              <a:gs pos="100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pic>
        <p:nvPicPr>
          <p:cNvPr id="9" name="Picture 8">
            <a:extLst>
              <a:ext uri="{FF2B5EF4-FFF2-40B4-BE49-F238E27FC236}">
                <a16:creationId xmlns:a16="http://schemas.microsoft.com/office/drawing/2014/main" id="{09CF758B-4890-6F4B-A2A9-639C7968978C}"/>
              </a:ext>
            </a:extLst>
          </p:cNvPr>
          <p:cNvPicPr>
            <a:picLocks noChangeAspect="1"/>
          </p:cNvPicPr>
          <p:nvPr userDrawn="1"/>
        </p:nvPicPr>
        <p:blipFill rotWithShape="1">
          <a:blip r:embed="rId15" cstate="print">
            <a:extLst>
              <a:ext uri="{28A0092B-C50C-407E-A947-70E740481C1C}">
                <a14:useLocalDpi xmlns:a14="http://schemas.microsoft.com/office/drawing/2010/main"/>
              </a:ext>
            </a:extLst>
          </a:blip>
          <a:srcRect r="24812" b="24812"/>
          <a:stretch/>
        </p:blipFill>
        <p:spPr>
          <a:xfrm>
            <a:off x="0" y="0"/>
            <a:ext cx="9144000" cy="5143500"/>
          </a:xfrm>
          <a:prstGeom prst="rect">
            <a:avLst/>
          </a:prstGeom>
        </p:spPr>
      </p:pic>
      <p:sp>
        <p:nvSpPr>
          <p:cNvPr id="14" name="Rectangle 13">
            <a:extLst>
              <a:ext uri="{FF2B5EF4-FFF2-40B4-BE49-F238E27FC236}">
                <a16:creationId xmlns:a16="http://schemas.microsoft.com/office/drawing/2014/main" id="{B6A0FAE8-EC5B-E544-8559-C68F353E8179}"/>
              </a:ext>
            </a:extLst>
          </p:cNvPr>
          <p:cNvSpPr/>
          <p:nvPr userDrawn="1"/>
        </p:nvSpPr>
        <p:spPr>
          <a:xfrm>
            <a:off x="0" y="4882896"/>
            <a:ext cx="9144000" cy="265176"/>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026" name="Rectangle 2"/>
          <p:cNvSpPr>
            <a:spLocks noGrp="1" noChangeArrowheads="1"/>
          </p:cNvSpPr>
          <p:nvPr>
            <p:ph type="title"/>
          </p:nvPr>
        </p:nvSpPr>
        <p:spPr bwMode="auto">
          <a:xfrm>
            <a:off x="137160" y="137160"/>
            <a:ext cx="8842248" cy="572464"/>
          </a:xfrm>
          <a:prstGeom prst="rect">
            <a:avLst/>
          </a:prstGeom>
          <a:noFill/>
          <a:ln w="9525" algn="ctr">
            <a:noFill/>
            <a:miter lim="800000"/>
            <a:headEnd/>
            <a:tailEnd/>
          </a:ln>
        </p:spPr>
        <p:txBody>
          <a:bodyPr vert="horz" wrap="square" lIns="182880" tIns="91440" rIns="182880" bIns="91440" numCol="1" anchor="ctr"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137160" y="913194"/>
            <a:ext cx="8842248" cy="3867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1" name="Slide Number Placeholder 10"/>
          <p:cNvSpPr>
            <a:spLocks noGrp="1"/>
          </p:cNvSpPr>
          <p:nvPr>
            <p:ph type="sldNum" sz="quarter" idx="4"/>
          </p:nvPr>
        </p:nvSpPr>
        <p:spPr>
          <a:xfrm>
            <a:off x="0" y="4892040"/>
            <a:ext cx="347472" cy="219456"/>
          </a:xfrm>
          <a:prstGeom prst="rect">
            <a:avLst/>
          </a:prstGeom>
          <a:noFill/>
        </p:spPr>
        <p:txBody>
          <a:bodyPr vert="horz" lIns="91440" tIns="45720" rIns="91440" bIns="45720" rtlCol="0" anchor="ctr"/>
          <a:lstStyle>
            <a:lvl1pPr algn="ctr">
              <a:defRPr sz="800">
                <a:solidFill>
                  <a:schemeClr val="bg1"/>
                </a:solidFill>
              </a:defRPr>
            </a:lvl1pPr>
          </a:lstStyle>
          <a:p>
            <a:fld id="{D4325D4D-289E-48C1-B277-2BEB492A7D19}" type="slidenum">
              <a:rPr lang="en-US" smtClean="0"/>
              <a:pPr/>
              <a:t>‹#›</a:t>
            </a:fld>
            <a:endParaRPr lang="en-US" dirty="0"/>
          </a:p>
        </p:txBody>
      </p:sp>
      <p:sp>
        <p:nvSpPr>
          <p:cNvPr id="2" name="Date Placeholder 1">
            <a:extLst>
              <a:ext uri="{FF2B5EF4-FFF2-40B4-BE49-F238E27FC236}">
                <a16:creationId xmlns:a16="http://schemas.microsoft.com/office/drawing/2014/main" id="{9155EEC9-DDCC-B144-8594-B99EED8536A1}"/>
              </a:ext>
            </a:extLst>
          </p:cNvPr>
          <p:cNvSpPr>
            <a:spLocks noGrp="1"/>
          </p:cNvSpPr>
          <p:nvPr>
            <p:ph type="dt" sz="half" idx="2"/>
          </p:nvPr>
        </p:nvSpPr>
        <p:spPr>
          <a:xfrm>
            <a:off x="406400" y="4892040"/>
            <a:ext cx="1143000" cy="219456"/>
          </a:xfrm>
          <a:prstGeom prst="rect">
            <a:avLst/>
          </a:prstGeom>
        </p:spPr>
        <p:txBody>
          <a:bodyPr vert="horz" lIns="91440" tIns="45720" rIns="91440" bIns="45720" rtlCol="0" anchor="ctr"/>
          <a:lstStyle>
            <a:lvl1pPr algn="l">
              <a:defRPr lang="en-US" sz="800" kern="1200" smtClean="0">
                <a:solidFill>
                  <a:schemeClr val="bg1"/>
                </a:solidFill>
                <a:latin typeface="Arial" charset="0"/>
                <a:ea typeface="ヒラギノ角ゴ Pro W3" pitchFamily="1" charset="-128"/>
                <a:cs typeface="+mn-cs"/>
              </a:defRPr>
            </a:lvl1pPr>
          </a:lstStyle>
          <a:p>
            <a:fld id="{9229DA6E-A3B8-1947-8505-491B829906F8}" type="datetimeFigureOut">
              <a:rPr lang="en-US" smtClean="0"/>
              <a:pPr/>
              <a:t>10/22/2021</a:t>
            </a:fld>
            <a:endParaRPr lang="en-US" dirty="0"/>
          </a:p>
        </p:txBody>
      </p:sp>
    </p:spTree>
    <p:extLst>
      <p:ext uri="{BB962C8B-B14F-4D97-AF65-F5344CB8AC3E}">
        <p14:creationId xmlns:p14="http://schemas.microsoft.com/office/powerpoint/2010/main" val="3409837276"/>
      </p:ext>
    </p:extLst>
  </p:cSld>
  <p:clrMap bg1="lt1" tx1="dk1" bg2="lt2" tx2="dk2" accent1="accent1" accent2="accent2" accent3="accent3" accent4="accent4" accent5="accent5" accent6="accent6" hlink="hlink" folHlink="folHlink"/>
  <p:sldLayoutIdLst>
    <p:sldLayoutId id="2147484015" r:id="rId1"/>
    <p:sldLayoutId id="2147484028"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Lst>
  <p:hf hdr="0" dt="0"/>
  <p:txStyles>
    <p:titleStyle>
      <a:lvl1pPr marL="0" algn="l" rtl="0" eaLnBrk="1" fontAlgn="base" hangingPunct="1">
        <a:lnSpc>
          <a:spcPct val="90000"/>
        </a:lnSpc>
        <a:spcBef>
          <a:spcPct val="0"/>
        </a:spcBef>
        <a:spcAft>
          <a:spcPct val="0"/>
        </a:spcAft>
        <a:defRPr sz="2800" b="0" i="0">
          <a:solidFill>
            <a:schemeClr val="bg1"/>
          </a:solidFill>
          <a:latin typeface="Arial Narrow" panose="020B0604020202020204" pitchFamily="34" charset="0"/>
          <a:ea typeface="+mj-ea"/>
          <a:cs typeface="Arial Narrow" panose="020B0604020202020204" pitchFamily="34" charset="0"/>
        </a:defRPr>
      </a:lvl1pPr>
      <a:lvl2pPr algn="l" rtl="0" eaLnBrk="1" fontAlgn="base" hangingPunct="1">
        <a:spcBef>
          <a:spcPct val="0"/>
        </a:spcBef>
        <a:spcAft>
          <a:spcPct val="0"/>
        </a:spcAft>
        <a:defRPr sz="3200">
          <a:solidFill>
            <a:schemeClr val="bg1"/>
          </a:solidFill>
          <a:latin typeface="Arial Narrow" pitchFamily="1" charset="0"/>
          <a:cs typeface="Arial" charset="0"/>
        </a:defRPr>
      </a:lvl2pPr>
      <a:lvl3pPr algn="l" rtl="0" eaLnBrk="1" fontAlgn="base" hangingPunct="1">
        <a:spcBef>
          <a:spcPct val="0"/>
        </a:spcBef>
        <a:spcAft>
          <a:spcPct val="0"/>
        </a:spcAft>
        <a:defRPr sz="3200">
          <a:solidFill>
            <a:schemeClr val="bg1"/>
          </a:solidFill>
          <a:latin typeface="Arial Narrow" pitchFamily="1" charset="0"/>
          <a:cs typeface="Arial" charset="0"/>
        </a:defRPr>
      </a:lvl3pPr>
      <a:lvl4pPr algn="l" rtl="0" eaLnBrk="1" fontAlgn="base" hangingPunct="1">
        <a:spcBef>
          <a:spcPct val="0"/>
        </a:spcBef>
        <a:spcAft>
          <a:spcPct val="0"/>
        </a:spcAft>
        <a:defRPr sz="3200">
          <a:solidFill>
            <a:schemeClr val="bg1"/>
          </a:solidFill>
          <a:latin typeface="Arial Narrow" pitchFamily="1" charset="0"/>
          <a:cs typeface="Arial" charset="0"/>
        </a:defRPr>
      </a:lvl4pPr>
      <a:lvl5pPr algn="l" rtl="0" eaLnBrk="1" fontAlgn="base" hangingPunct="1">
        <a:spcBef>
          <a:spcPct val="0"/>
        </a:spcBef>
        <a:spcAft>
          <a:spcPct val="0"/>
        </a:spcAft>
        <a:defRPr sz="3200">
          <a:solidFill>
            <a:schemeClr val="bg1"/>
          </a:solidFill>
          <a:latin typeface="Arial Narrow" pitchFamily="1" charset="0"/>
          <a:cs typeface="Arial" charset="0"/>
        </a:defRPr>
      </a:lvl5pPr>
      <a:lvl6pPr marL="457200" algn="l" rtl="0" eaLnBrk="1" fontAlgn="base" hangingPunct="1">
        <a:spcBef>
          <a:spcPct val="0"/>
        </a:spcBef>
        <a:spcAft>
          <a:spcPct val="0"/>
        </a:spcAft>
        <a:defRPr sz="3200">
          <a:solidFill>
            <a:schemeClr val="bg1"/>
          </a:solidFill>
          <a:latin typeface="Arial Narrow" pitchFamily="1" charset="0"/>
          <a:cs typeface="Arial" charset="0"/>
        </a:defRPr>
      </a:lvl6pPr>
      <a:lvl7pPr marL="914400" algn="l" rtl="0" eaLnBrk="1" fontAlgn="base" hangingPunct="1">
        <a:spcBef>
          <a:spcPct val="0"/>
        </a:spcBef>
        <a:spcAft>
          <a:spcPct val="0"/>
        </a:spcAft>
        <a:defRPr sz="3200">
          <a:solidFill>
            <a:schemeClr val="bg1"/>
          </a:solidFill>
          <a:latin typeface="Arial Narrow" pitchFamily="1" charset="0"/>
          <a:cs typeface="Arial" charset="0"/>
        </a:defRPr>
      </a:lvl7pPr>
      <a:lvl8pPr marL="1371600" algn="l" rtl="0" eaLnBrk="1" fontAlgn="base" hangingPunct="1">
        <a:spcBef>
          <a:spcPct val="0"/>
        </a:spcBef>
        <a:spcAft>
          <a:spcPct val="0"/>
        </a:spcAft>
        <a:defRPr sz="3200">
          <a:solidFill>
            <a:schemeClr val="bg1"/>
          </a:solidFill>
          <a:latin typeface="Arial Narrow" pitchFamily="1" charset="0"/>
          <a:cs typeface="Arial" charset="0"/>
        </a:defRPr>
      </a:lvl8pPr>
      <a:lvl9pPr marL="1828800" algn="l" rtl="0" eaLnBrk="1" fontAlgn="base" hangingPunct="1">
        <a:spcBef>
          <a:spcPct val="0"/>
        </a:spcBef>
        <a:spcAft>
          <a:spcPct val="0"/>
        </a:spcAft>
        <a:defRPr sz="3200">
          <a:solidFill>
            <a:schemeClr val="bg1"/>
          </a:solidFill>
          <a:latin typeface="Arial Narrow" pitchFamily="1" charset="0"/>
          <a:cs typeface="Arial" charset="0"/>
        </a:defRPr>
      </a:lvl9pPr>
    </p:titleStyle>
    <p:bodyStyle>
      <a:lvl1pPr marL="225425" indent="-225425" algn="l" rtl="0" eaLnBrk="1" fontAlgn="base" hangingPunct="1">
        <a:spcBef>
          <a:spcPct val="20000"/>
        </a:spcBef>
        <a:spcAft>
          <a:spcPct val="0"/>
        </a:spcAft>
        <a:buClrTx/>
        <a:buSzPct val="80000"/>
        <a:buFont typeface="Courier New" panose="02070309020205020404" pitchFamily="49" charset="0"/>
        <a:buChar char="o"/>
        <a:defRPr sz="2000">
          <a:solidFill>
            <a:schemeClr val="bg1"/>
          </a:solidFill>
          <a:latin typeface="+mn-lt"/>
          <a:ea typeface="+mn-ea"/>
          <a:cs typeface="+mn-cs"/>
        </a:defRPr>
      </a:lvl1pPr>
      <a:lvl2pPr marL="457200" indent="-231775" algn="l" rtl="0" eaLnBrk="1" fontAlgn="base" hangingPunct="1">
        <a:spcBef>
          <a:spcPct val="20000"/>
        </a:spcBef>
        <a:spcAft>
          <a:spcPct val="0"/>
        </a:spcAft>
        <a:buClrTx/>
        <a:buSzPct val="80000"/>
        <a:buFont typeface="Arial" panose="020B0604020202020204" pitchFamily="34" charset="0"/>
        <a:buChar char="•"/>
        <a:tabLst/>
        <a:defRPr sz="1800">
          <a:solidFill>
            <a:schemeClr val="bg1"/>
          </a:solidFill>
          <a:latin typeface="+mn-lt"/>
          <a:cs typeface="+mn-cs"/>
        </a:defRPr>
      </a:lvl2pPr>
      <a:lvl3pPr marL="679450" indent="-222250" algn="l" rtl="0" eaLnBrk="1" fontAlgn="base" hangingPunct="1">
        <a:spcBef>
          <a:spcPct val="20000"/>
        </a:spcBef>
        <a:spcAft>
          <a:spcPct val="0"/>
        </a:spcAft>
        <a:buClrTx/>
        <a:buSzPct val="80000"/>
        <a:buFont typeface="System Font Regular"/>
        <a:buChar char="-"/>
        <a:defRPr sz="1600">
          <a:solidFill>
            <a:schemeClr val="bg1"/>
          </a:solidFill>
          <a:latin typeface="+mn-lt"/>
          <a:cs typeface="+mn-cs"/>
        </a:defRPr>
      </a:lvl3pPr>
      <a:lvl4pPr marL="1600200" indent="-228600" algn="l" rtl="0" eaLnBrk="1" fontAlgn="base" hangingPunct="1">
        <a:spcBef>
          <a:spcPct val="20000"/>
        </a:spcBef>
        <a:spcAft>
          <a:spcPct val="0"/>
        </a:spcAft>
        <a:buClr>
          <a:srgbClr val="003F82"/>
        </a:buClr>
        <a:buSzPct val="80000"/>
        <a:buFont typeface="Wingdings" pitchFamily="2" charset="2"/>
        <a:buChar char="§"/>
        <a:defRPr sz="1400">
          <a:solidFill>
            <a:schemeClr val="tx1"/>
          </a:solidFill>
          <a:latin typeface="+mn-lt"/>
          <a:cs typeface="+mn-cs"/>
        </a:defRPr>
      </a:lvl4pPr>
      <a:lvl5pPr marL="2057400" indent="-228600" algn="l" rtl="0" eaLnBrk="1" fontAlgn="base" hangingPunct="1">
        <a:spcBef>
          <a:spcPct val="20000"/>
        </a:spcBef>
        <a:spcAft>
          <a:spcPct val="0"/>
        </a:spcAft>
        <a:buClr>
          <a:srgbClr val="003F82"/>
        </a:buClr>
        <a:buSzPct val="80000"/>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png"/><Relationship Id="rId7" Type="http://schemas.openxmlformats.org/officeDocument/2006/relationships/diagramQuickStyle" Target="../diagrams/quickStyle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svg"/><Relationship Id="rId9" Type="http://schemas.microsoft.com/office/2007/relationships/diagramDrawing" Target="../diagrams/drawing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AC28-2545-534A-B42F-947F5455896B}"/>
              </a:ext>
            </a:extLst>
          </p:cNvPr>
          <p:cNvSpPr>
            <a:spLocks noGrp="1"/>
          </p:cNvSpPr>
          <p:nvPr>
            <p:ph type="ctrTitle"/>
          </p:nvPr>
        </p:nvSpPr>
        <p:spPr>
          <a:xfrm>
            <a:off x="290439" y="768010"/>
            <a:ext cx="5688330" cy="572464"/>
          </a:xfrm>
        </p:spPr>
        <p:txBody>
          <a:bodyPr/>
          <a:lstStyle/>
          <a:p>
            <a:r>
              <a:rPr lang="en-US" dirty="0">
                <a:latin typeface="+mn-lt"/>
              </a:rPr>
              <a:t>Supplementing Cognitive Interviewing with Natural Language Processing Approaches from Data Science</a:t>
            </a:r>
          </a:p>
        </p:txBody>
      </p:sp>
      <p:sp>
        <p:nvSpPr>
          <p:cNvPr id="4" name="Text Placeholder 3">
            <a:extLst>
              <a:ext uri="{FF2B5EF4-FFF2-40B4-BE49-F238E27FC236}">
                <a16:creationId xmlns:a16="http://schemas.microsoft.com/office/drawing/2014/main" id="{3781D856-37F4-8541-A934-2D80C4B0DD68}"/>
              </a:ext>
            </a:extLst>
          </p:cNvPr>
          <p:cNvSpPr>
            <a:spLocks noGrp="1"/>
          </p:cNvSpPr>
          <p:nvPr>
            <p:ph type="body" sz="quarter" idx="15"/>
          </p:nvPr>
        </p:nvSpPr>
        <p:spPr>
          <a:xfrm>
            <a:off x="290439" y="2015418"/>
            <a:ext cx="6189874" cy="609600"/>
          </a:xfrm>
        </p:spPr>
        <p:txBody>
          <a:bodyPr/>
          <a:lstStyle/>
          <a:p>
            <a:r>
              <a:rPr lang="en-US" dirty="0"/>
              <a:t>Stephanie Eckman, RTI International</a:t>
            </a:r>
          </a:p>
          <a:p>
            <a:r>
              <a:rPr lang="en-US" dirty="0"/>
              <a:t>Katherine Blackburn, RTI International</a:t>
            </a:r>
          </a:p>
          <a:p>
            <a:r>
              <a:rPr lang="en-US" dirty="0"/>
              <a:t>Peter Baumgartner, RTI International</a:t>
            </a:r>
          </a:p>
          <a:p>
            <a:r>
              <a:rPr lang="en-US" dirty="0"/>
              <a:t>David Henderson, RTI International</a:t>
            </a:r>
          </a:p>
          <a:p>
            <a:r>
              <a:rPr lang="en-US" dirty="0"/>
              <a:t>Y. Patrick Hsieh, RTI International</a:t>
            </a:r>
          </a:p>
          <a:p>
            <a:r>
              <a:rPr lang="en-US" dirty="0"/>
              <a:t>Patricia Green, RTI International</a:t>
            </a:r>
          </a:p>
          <a:p>
            <a:r>
              <a:rPr lang="en-US" dirty="0"/>
              <a:t>Kelly Kang, National Center for Science and Engineering Statistics (NCSES)</a:t>
            </a:r>
          </a:p>
          <a:p>
            <a:endParaRPr lang="en-US" dirty="0"/>
          </a:p>
        </p:txBody>
      </p:sp>
    </p:spTree>
    <p:extLst>
      <p:ext uri="{BB962C8B-B14F-4D97-AF65-F5344CB8AC3E}">
        <p14:creationId xmlns:p14="http://schemas.microsoft.com/office/powerpoint/2010/main" val="697004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8D3F40-2A84-4670-9235-A9336C86DE52}"/>
              </a:ext>
            </a:extLst>
          </p:cNvPr>
          <p:cNvSpPr>
            <a:spLocks noGrp="1"/>
          </p:cNvSpPr>
          <p:nvPr>
            <p:ph type="title"/>
          </p:nvPr>
        </p:nvSpPr>
        <p:spPr/>
        <p:txBody>
          <a:bodyPr/>
          <a:lstStyle/>
          <a:p>
            <a:r>
              <a:rPr lang="en-US" b="1" dirty="0">
                <a:latin typeface="+mn-lt"/>
              </a:rPr>
              <a:t>Cognitive Interviews</a:t>
            </a:r>
          </a:p>
        </p:txBody>
      </p:sp>
      <p:sp>
        <p:nvSpPr>
          <p:cNvPr id="4" name="Content Placeholder 3">
            <a:extLst>
              <a:ext uri="{FF2B5EF4-FFF2-40B4-BE49-F238E27FC236}">
                <a16:creationId xmlns:a16="http://schemas.microsoft.com/office/drawing/2014/main" id="{F07B0FCF-7AA1-449E-A387-FE0956EFD5FB}"/>
              </a:ext>
            </a:extLst>
          </p:cNvPr>
          <p:cNvSpPr>
            <a:spLocks noGrp="1"/>
          </p:cNvSpPr>
          <p:nvPr>
            <p:ph idx="1"/>
          </p:nvPr>
        </p:nvSpPr>
        <p:spPr>
          <a:xfrm>
            <a:off x="150876" y="884680"/>
            <a:ext cx="8842248" cy="3778760"/>
          </a:xfrm>
        </p:spPr>
        <p:txBody>
          <a:bodyPr/>
          <a:lstStyle/>
          <a:p>
            <a:pPr>
              <a:spcAft>
                <a:spcPts val="300"/>
              </a:spcAft>
            </a:pPr>
            <a:r>
              <a:rPr lang="en-US" dirty="0"/>
              <a:t>One-on-one in-depth interviews with recruited doctoral students over Zoom</a:t>
            </a:r>
          </a:p>
          <a:p>
            <a:r>
              <a:rPr lang="en-US" dirty="0"/>
              <a:t>Tested new question wording – comprehension, response process, and missing themes</a:t>
            </a:r>
          </a:p>
        </p:txBody>
      </p:sp>
      <p:sp>
        <p:nvSpPr>
          <p:cNvPr id="5" name="Slide Number Placeholder 4">
            <a:extLst>
              <a:ext uri="{FF2B5EF4-FFF2-40B4-BE49-F238E27FC236}">
                <a16:creationId xmlns:a16="http://schemas.microsoft.com/office/drawing/2014/main" id="{DA643CB3-2F80-4D8A-8EC9-D4F4E0485B82}"/>
              </a:ext>
            </a:extLst>
          </p:cNvPr>
          <p:cNvSpPr>
            <a:spLocks noGrp="1"/>
          </p:cNvSpPr>
          <p:nvPr>
            <p:ph type="sldNum" sz="quarter" idx="10"/>
          </p:nvPr>
        </p:nvSpPr>
        <p:spPr/>
        <p:txBody>
          <a:bodyPr/>
          <a:lstStyle/>
          <a:p>
            <a:fld id="{D4325D4D-289E-48C1-B277-2BEB492A7D19}" type="slidenum">
              <a:rPr lang="en-US" smtClean="0"/>
              <a:pPr/>
              <a:t>10</a:t>
            </a:fld>
            <a:endParaRPr lang="en-US"/>
          </a:p>
        </p:txBody>
      </p:sp>
      <p:grpSp>
        <p:nvGrpSpPr>
          <p:cNvPr id="6" name="Group 5">
            <a:extLst>
              <a:ext uri="{FF2B5EF4-FFF2-40B4-BE49-F238E27FC236}">
                <a16:creationId xmlns:a16="http://schemas.microsoft.com/office/drawing/2014/main" id="{D5AE9D28-7E65-4A05-ACE8-B525C070BEE1}"/>
              </a:ext>
            </a:extLst>
          </p:cNvPr>
          <p:cNvGrpSpPr/>
          <p:nvPr/>
        </p:nvGrpSpPr>
        <p:grpSpPr>
          <a:xfrm>
            <a:off x="8349324" y="62039"/>
            <a:ext cx="746909" cy="714095"/>
            <a:chOff x="5455568" y="3151795"/>
            <a:chExt cx="746909" cy="714095"/>
          </a:xfrm>
        </p:grpSpPr>
        <p:sp>
          <p:nvSpPr>
            <p:cNvPr id="7" name="Oval 6">
              <a:extLst>
                <a:ext uri="{FF2B5EF4-FFF2-40B4-BE49-F238E27FC236}">
                  <a16:creationId xmlns:a16="http://schemas.microsoft.com/office/drawing/2014/main" id="{AEBE2C42-1AC9-4E53-9FCC-41855C176B5F}"/>
                </a:ext>
                <a:ext uri="{C183D7F6-B498-43B3-948B-1728B52AA6E4}">
                  <adec:decorative xmlns:adec="http://schemas.microsoft.com/office/drawing/2017/decorative" val="1"/>
                </a:ext>
              </a:extLst>
            </p:cNvPr>
            <p:cNvSpPr/>
            <p:nvPr/>
          </p:nvSpPr>
          <p:spPr>
            <a:xfrm>
              <a:off x="5455568" y="3235168"/>
              <a:ext cx="630722" cy="630722"/>
            </a:xfrm>
            <a:prstGeom prst="ellipse">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Call center outline">
              <a:extLst>
                <a:ext uri="{FF2B5EF4-FFF2-40B4-BE49-F238E27FC236}">
                  <a16:creationId xmlns:a16="http://schemas.microsoft.com/office/drawing/2014/main" id="{618697E4-2D06-4BFE-8B7B-EE60B9B711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1756" y="3151795"/>
              <a:ext cx="630721" cy="630721"/>
            </a:xfrm>
            <a:prstGeom prst="rect">
              <a:avLst/>
            </a:prstGeom>
          </p:spPr>
        </p:pic>
      </p:grpSp>
      <p:sp>
        <p:nvSpPr>
          <p:cNvPr id="11" name="TextBox 10">
            <a:extLst>
              <a:ext uri="{FF2B5EF4-FFF2-40B4-BE49-F238E27FC236}">
                <a16:creationId xmlns:a16="http://schemas.microsoft.com/office/drawing/2014/main" id="{D54A0401-1320-43C8-A95A-C47E17AA1880}"/>
              </a:ext>
            </a:extLst>
          </p:cNvPr>
          <p:cNvSpPr txBox="1"/>
          <p:nvPr/>
        </p:nvSpPr>
        <p:spPr>
          <a:xfrm>
            <a:off x="1589208" y="2240518"/>
            <a:ext cx="6411792" cy="369332"/>
          </a:xfrm>
          <a:prstGeom prst="rect">
            <a:avLst/>
          </a:prstGeom>
          <a:noFill/>
        </p:spPr>
        <p:txBody>
          <a:bodyPr wrap="square" rtlCol="0">
            <a:spAutoFit/>
          </a:bodyPr>
          <a:lstStyle/>
          <a:p>
            <a:pPr lvl="0"/>
            <a:r>
              <a:rPr lang="en-US" dirty="0">
                <a:solidFill>
                  <a:schemeClr val="bg2">
                    <a:lumMod val="50000"/>
                  </a:schemeClr>
                </a:solidFill>
              </a:rPr>
              <a:t>Interviewers trained to conduct cognitive interviews</a:t>
            </a:r>
          </a:p>
        </p:txBody>
      </p:sp>
      <p:sp>
        <p:nvSpPr>
          <p:cNvPr id="13" name="TextBox 12">
            <a:extLst>
              <a:ext uri="{FF2B5EF4-FFF2-40B4-BE49-F238E27FC236}">
                <a16:creationId xmlns:a16="http://schemas.microsoft.com/office/drawing/2014/main" id="{19349788-26E7-485F-8A70-984F6A26C993}"/>
              </a:ext>
            </a:extLst>
          </p:cNvPr>
          <p:cNvSpPr txBox="1"/>
          <p:nvPr/>
        </p:nvSpPr>
        <p:spPr>
          <a:xfrm>
            <a:off x="1589208" y="3082527"/>
            <a:ext cx="6411792" cy="369332"/>
          </a:xfrm>
          <a:prstGeom prst="rect">
            <a:avLst/>
          </a:prstGeom>
          <a:noFill/>
        </p:spPr>
        <p:txBody>
          <a:bodyPr wrap="square" rtlCol="0">
            <a:spAutoFit/>
          </a:bodyPr>
          <a:lstStyle/>
          <a:p>
            <a:pPr lvl="0"/>
            <a:r>
              <a:rPr lang="en-US" u="none" strike="noStrike" dirty="0">
                <a:solidFill>
                  <a:schemeClr val="bg2">
                    <a:lumMod val="50000"/>
                  </a:schemeClr>
                </a:solidFill>
                <a:effectLst/>
              </a:rPr>
              <a:t>Cognitive interviews completed</a:t>
            </a:r>
          </a:p>
        </p:txBody>
      </p:sp>
      <p:sp>
        <p:nvSpPr>
          <p:cNvPr id="15" name="TextBox 14">
            <a:extLst>
              <a:ext uri="{FF2B5EF4-FFF2-40B4-BE49-F238E27FC236}">
                <a16:creationId xmlns:a16="http://schemas.microsoft.com/office/drawing/2014/main" id="{35884A92-0692-4336-899A-EF8D9F441C98}"/>
              </a:ext>
            </a:extLst>
          </p:cNvPr>
          <p:cNvSpPr txBox="1"/>
          <p:nvPr/>
        </p:nvSpPr>
        <p:spPr>
          <a:xfrm>
            <a:off x="1589208" y="3865565"/>
            <a:ext cx="6411792" cy="646331"/>
          </a:xfrm>
          <a:prstGeom prst="rect">
            <a:avLst/>
          </a:prstGeom>
          <a:noFill/>
        </p:spPr>
        <p:txBody>
          <a:bodyPr wrap="square" rtlCol="0">
            <a:spAutoFit/>
          </a:bodyPr>
          <a:lstStyle/>
          <a:p>
            <a:pPr lvl="0"/>
            <a:r>
              <a:rPr lang="en-US" dirty="0">
                <a:solidFill>
                  <a:schemeClr val="bg2">
                    <a:lumMod val="50000"/>
                  </a:schemeClr>
                </a:solidFill>
              </a:rPr>
              <a:t>Approximate hours for training, completing interviews, writing notes, analyzing results, and producing reports</a:t>
            </a:r>
          </a:p>
        </p:txBody>
      </p:sp>
      <p:sp>
        <p:nvSpPr>
          <p:cNvPr id="18" name="Oval 17" descr="timeline markers">
            <a:extLst>
              <a:ext uri="{FF2B5EF4-FFF2-40B4-BE49-F238E27FC236}">
                <a16:creationId xmlns:a16="http://schemas.microsoft.com/office/drawing/2014/main" id="{A9E51DB9-7029-4AE9-9ED5-83E021D09DE7}"/>
              </a:ext>
            </a:extLst>
          </p:cNvPr>
          <p:cNvSpPr/>
          <p:nvPr/>
        </p:nvSpPr>
        <p:spPr>
          <a:xfrm>
            <a:off x="791973" y="2105740"/>
            <a:ext cx="744763" cy="701226"/>
          </a:xfrm>
          <a:prstGeom prst="ellipse">
            <a:avLst/>
          </a:prstGeom>
          <a:solidFill>
            <a:srgbClr val="1E4F96"/>
          </a:solidFill>
          <a:ln w="19050">
            <a:solidFill>
              <a:srgbClr val="1E4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solidFill>
                </a:ln>
                <a:solidFill>
                  <a:schemeClr val="bg1"/>
                </a:solidFill>
              </a:rPr>
              <a:t>4</a:t>
            </a:r>
          </a:p>
        </p:txBody>
      </p:sp>
      <p:sp>
        <p:nvSpPr>
          <p:cNvPr id="19" name="Oval 18" descr="timeline markers">
            <a:extLst>
              <a:ext uri="{FF2B5EF4-FFF2-40B4-BE49-F238E27FC236}">
                <a16:creationId xmlns:a16="http://schemas.microsoft.com/office/drawing/2014/main" id="{21C3CF5B-1AD3-4601-A40B-52B681514416}"/>
              </a:ext>
            </a:extLst>
          </p:cNvPr>
          <p:cNvSpPr/>
          <p:nvPr/>
        </p:nvSpPr>
        <p:spPr>
          <a:xfrm>
            <a:off x="791973" y="2960786"/>
            <a:ext cx="744763" cy="701226"/>
          </a:xfrm>
          <a:prstGeom prst="ellipse">
            <a:avLst/>
          </a:prstGeom>
          <a:solidFill>
            <a:srgbClr val="00A3E0"/>
          </a:solidFill>
          <a:ln w="1905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solidFill>
                </a:ln>
                <a:solidFill>
                  <a:schemeClr val="bg1"/>
                </a:solidFill>
              </a:rPr>
              <a:t>60</a:t>
            </a:r>
            <a:endParaRPr lang="en-US" dirty="0">
              <a:ln>
                <a:solidFill>
                  <a:srgbClr val="000000"/>
                </a:solidFill>
              </a:ln>
            </a:endParaRPr>
          </a:p>
        </p:txBody>
      </p:sp>
      <p:sp>
        <p:nvSpPr>
          <p:cNvPr id="20" name="Oval 19" descr="timeline markers">
            <a:extLst>
              <a:ext uri="{FF2B5EF4-FFF2-40B4-BE49-F238E27FC236}">
                <a16:creationId xmlns:a16="http://schemas.microsoft.com/office/drawing/2014/main" id="{3CAFEBFF-EE89-4EEA-B5F8-41D06B4F85ED}"/>
              </a:ext>
            </a:extLst>
          </p:cNvPr>
          <p:cNvSpPr/>
          <p:nvPr/>
        </p:nvSpPr>
        <p:spPr>
          <a:xfrm>
            <a:off x="791973" y="3846312"/>
            <a:ext cx="744763" cy="701226"/>
          </a:xfrm>
          <a:prstGeom prst="ellipse">
            <a:avLst/>
          </a:prstGeom>
          <a:solidFill>
            <a:srgbClr val="69D8FF"/>
          </a:solidFill>
          <a:ln w="19050">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chemeClr val="bg1"/>
                  </a:solidFill>
                </a:ln>
                <a:solidFill>
                  <a:schemeClr val="bg1"/>
                </a:solidFill>
              </a:rPr>
              <a:t>500</a:t>
            </a:r>
            <a:endParaRPr lang="en-US" sz="1600" dirty="0">
              <a:ln>
                <a:solidFill>
                  <a:srgbClr val="000000"/>
                </a:solidFill>
              </a:ln>
            </a:endParaRPr>
          </a:p>
        </p:txBody>
      </p:sp>
    </p:spTree>
    <p:extLst>
      <p:ext uri="{BB962C8B-B14F-4D97-AF65-F5344CB8AC3E}">
        <p14:creationId xmlns:p14="http://schemas.microsoft.com/office/powerpoint/2010/main" val="304270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C6C48A-9161-470D-84F1-02D077ACAFF3}"/>
              </a:ext>
            </a:extLst>
          </p:cNvPr>
          <p:cNvSpPr>
            <a:spLocks noGrp="1"/>
          </p:cNvSpPr>
          <p:nvPr>
            <p:ph type="title"/>
          </p:nvPr>
        </p:nvSpPr>
        <p:spPr/>
        <p:txBody>
          <a:bodyPr/>
          <a:lstStyle/>
          <a:p>
            <a:r>
              <a:rPr lang="en-US" b="1" dirty="0">
                <a:latin typeface="+mn-lt"/>
              </a:rPr>
              <a:t>Qualitative Findings – Cognitive Interviews</a:t>
            </a:r>
          </a:p>
        </p:txBody>
      </p:sp>
      <p:sp>
        <p:nvSpPr>
          <p:cNvPr id="4" name="Content Placeholder 3">
            <a:extLst>
              <a:ext uri="{FF2B5EF4-FFF2-40B4-BE49-F238E27FC236}">
                <a16:creationId xmlns:a16="http://schemas.microsoft.com/office/drawing/2014/main" id="{BDADC20C-9530-481A-80E9-4BC8C1F0584F}"/>
              </a:ext>
            </a:extLst>
          </p:cNvPr>
          <p:cNvSpPr>
            <a:spLocks noGrp="1"/>
          </p:cNvSpPr>
          <p:nvPr>
            <p:ph idx="1"/>
          </p:nvPr>
        </p:nvSpPr>
        <p:spPr>
          <a:xfrm>
            <a:off x="137160" y="914400"/>
            <a:ext cx="8842248" cy="3820160"/>
          </a:xfrm>
        </p:spPr>
        <p:txBody>
          <a:bodyPr/>
          <a:lstStyle/>
          <a:p>
            <a:pPr>
              <a:spcAft>
                <a:spcPts val="600"/>
              </a:spcAft>
            </a:pPr>
            <a:r>
              <a:rPr lang="en-US" dirty="0"/>
              <a:t>Recommended question changes (small tweaks)</a:t>
            </a:r>
          </a:p>
          <a:p>
            <a:pPr>
              <a:spcAft>
                <a:spcPts val="600"/>
              </a:spcAft>
            </a:pPr>
            <a:r>
              <a:rPr lang="en-US" dirty="0"/>
              <a:t>Confirmation of previous manually coded themes </a:t>
            </a:r>
          </a:p>
          <a:p>
            <a:pPr>
              <a:spcAft>
                <a:spcPts val="300"/>
              </a:spcAft>
            </a:pPr>
            <a:r>
              <a:rPr lang="en-US" dirty="0"/>
              <a:t>Missing themes</a:t>
            </a:r>
            <a:endParaRPr lang="en-US" dirty="0">
              <a:solidFill>
                <a:srgbClr val="404040"/>
              </a:solidFill>
            </a:endParaRPr>
          </a:p>
          <a:p>
            <a:pPr lvl="1">
              <a:spcAft>
                <a:spcPts val="600"/>
              </a:spcAft>
            </a:pPr>
            <a:r>
              <a:rPr lang="en-US" dirty="0">
                <a:solidFill>
                  <a:srgbClr val="404040"/>
                </a:solidFill>
              </a:rPr>
              <a:t>Limited access to collaborators/advisors as a “resource”</a:t>
            </a:r>
          </a:p>
          <a:p>
            <a:pPr lvl="1">
              <a:spcAft>
                <a:spcPts val="600"/>
              </a:spcAft>
            </a:pPr>
            <a:r>
              <a:rPr lang="en-US" dirty="0">
                <a:solidFill>
                  <a:srgbClr val="404040"/>
                </a:solidFill>
              </a:rPr>
              <a:t>Limited networking opportunities</a:t>
            </a:r>
          </a:p>
          <a:p>
            <a:pPr lvl="1">
              <a:spcAft>
                <a:spcPts val="600"/>
              </a:spcAft>
            </a:pPr>
            <a:r>
              <a:rPr lang="en-US" dirty="0">
                <a:solidFill>
                  <a:srgbClr val="404040"/>
                </a:solidFill>
              </a:rPr>
              <a:t>Mental health</a:t>
            </a:r>
          </a:p>
          <a:p>
            <a:pPr lvl="1">
              <a:spcAft>
                <a:spcPts val="300"/>
              </a:spcAft>
            </a:pPr>
            <a:r>
              <a:rPr lang="en-US" dirty="0">
                <a:solidFill>
                  <a:srgbClr val="404040"/>
                </a:solidFill>
              </a:rPr>
              <a:t>Positive impacts</a:t>
            </a:r>
          </a:p>
          <a:p>
            <a:pPr lvl="2"/>
            <a:r>
              <a:rPr lang="en-US" dirty="0">
                <a:solidFill>
                  <a:srgbClr val="404040"/>
                </a:solidFill>
              </a:rPr>
              <a:t>Accelerated doctorate completion timeline, more time to work, opportunities for pandemic-related research</a:t>
            </a:r>
          </a:p>
          <a:p>
            <a:pPr lvl="2"/>
            <a:r>
              <a:rPr lang="en-US" dirty="0">
                <a:solidFill>
                  <a:srgbClr val="404040"/>
                </a:solidFill>
              </a:rPr>
              <a:t>Increased job opportunities because </a:t>
            </a:r>
            <a:r>
              <a:rPr lang="en-US" dirty="0"/>
              <a:t>of remote work option</a:t>
            </a:r>
          </a:p>
          <a:p>
            <a:endParaRPr lang="en-US" dirty="0"/>
          </a:p>
        </p:txBody>
      </p:sp>
      <p:sp>
        <p:nvSpPr>
          <p:cNvPr id="5" name="Slide Number Placeholder 4">
            <a:extLst>
              <a:ext uri="{FF2B5EF4-FFF2-40B4-BE49-F238E27FC236}">
                <a16:creationId xmlns:a16="http://schemas.microsoft.com/office/drawing/2014/main" id="{DA4E9A45-3712-411E-8B09-0939F87DB5DF}"/>
              </a:ext>
            </a:extLst>
          </p:cNvPr>
          <p:cNvSpPr>
            <a:spLocks noGrp="1"/>
          </p:cNvSpPr>
          <p:nvPr>
            <p:ph type="sldNum" sz="quarter" idx="10"/>
          </p:nvPr>
        </p:nvSpPr>
        <p:spPr/>
        <p:txBody>
          <a:bodyPr/>
          <a:lstStyle/>
          <a:p>
            <a:fld id="{D4325D4D-289E-48C1-B277-2BEB492A7D19}" type="slidenum">
              <a:rPr lang="en-US" smtClean="0"/>
              <a:pPr/>
              <a:t>11</a:t>
            </a:fld>
            <a:endParaRPr lang="en-US"/>
          </a:p>
        </p:txBody>
      </p:sp>
      <p:grpSp>
        <p:nvGrpSpPr>
          <p:cNvPr id="6" name="Group 5">
            <a:extLst>
              <a:ext uri="{FF2B5EF4-FFF2-40B4-BE49-F238E27FC236}">
                <a16:creationId xmlns:a16="http://schemas.microsoft.com/office/drawing/2014/main" id="{3AB4E302-1C23-4691-B5D4-83EC9CDE27F0}"/>
              </a:ext>
            </a:extLst>
          </p:cNvPr>
          <p:cNvGrpSpPr/>
          <p:nvPr/>
        </p:nvGrpSpPr>
        <p:grpSpPr>
          <a:xfrm>
            <a:off x="8321937" y="67107"/>
            <a:ext cx="753746" cy="712570"/>
            <a:chOff x="7808104" y="3220964"/>
            <a:chExt cx="753746" cy="712570"/>
          </a:xfrm>
        </p:grpSpPr>
        <p:sp>
          <p:nvSpPr>
            <p:cNvPr id="7" name="Oval 6">
              <a:extLst>
                <a:ext uri="{FF2B5EF4-FFF2-40B4-BE49-F238E27FC236}">
                  <a16:creationId xmlns:a16="http://schemas.microsoft.com/office/drawing/2014/main" id="{6007DE28-68C2-45C1-B801-AEE7379B546D}"/>
                </a:ext>
                <a:ext uri="{C183D7F6-B498-43B3-948B-1728B52AA6E4}">
                  <adec:decorative xmlns:adec="http://schemas.microsoft.com/office/drawing/2017/decorative" val="1"/>
                </a:ext>
              </a:extLst>
            </p:cNvPr>
            <p:cNvSpPr/>
            <p:nvPr/>
          </p:nvSpPr>
          <p:spPr>
            <a:xfrm>
              <a:off x="7808104" y="3302812"/>
              <a:ext cx="630722" cy="630722"/>
            </a:xfrm>
            <a:prstGeom prst="ellipse">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Document outline">
              <a:extLst>
                <a:ext uri="{FF2B5EF4-FFF2-40B4-BE49-F238E27FC236}">
                  <a16:creationId xmlns:a16="http://schemas.microsoft.com/office/drawing/2014/main" id="{8F3AED84-1FFC-477E-AAA5-9893C6149E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1128" y="3220964"/>
              <a:ext cx="630722" cy="630722"/>
            </a:xfrm>
            <a:prstGeom prst="rect">
              <a:avLst/>
            </a:prstGeom>
          </p:spPr>
        </p:pic>
      </p:grpSp>
    </p:spTree>
    <p:extLst>
      <p:ext uri="{BB962C8B-B14F-4D97-AF65-F5344CB8AC3E}">
        <p14:creationId xmlns:p14="http://schemas.microsoft.com/office/powerpoint/2010/main" val="1823375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D9545CA-0006-4F61-8938-63A95685489D}"/>
              </a:ext>
            </a:extLst>
          </p:cNvPr>
          <p:cNvSpPr>
            <a:spLocks noGrp="1"/>
          </p:cNvSpPr>
          <p:nvPr>
            <p:ph sz="quarter" idx="12"/>
          </p:nvPr>
        </p:nvSpPr>
        <p:spPr>
          <a:xfrm>
            <a:off x="-1" y="850790"/>
            <a:ext cx="4826001" cy="4041249"/>
          </a:xfrm>
          <a:solidFill>
            <a:srgbClr val="D7DBDF"/>
          </a:solidFill>
        </p:spPr>
        <p:txBody>
          <a:bodyPr/>
          <a:lstStyle/>
          <a:p>
            <a:pPr marL="174625" indent="0">
              <a:buNone/>
            </a:pPr>
            <a:endParaRPr lang="en-US" sz="800" dirty="0"/>
          </a:p>
          <a:p>
            <a:pPr marL="233363" indent="0">
              <a:buNone/>
            </a:pPr>
            <a:r>
              <a:rPr lang="en-US" sz="1800" kern="1200" dirty="0">
                <a:solidFill>
                  <a:srgbClr val="404040"/>
                </a:solidFill>
                <a:latin typeface="Arial" charset="0"/>
                <a:ea typeface="ヒラギノ角ゴ Pro W3" pitchFamily="1" charset="-128"/>
              </a:rPr>
              <a:t>4,021 open-ended verbatim responses from 1,305 respondents</a:t>
            </a:r>
          </a:p>
          <a:p>
            <a:pPr marL="0" indent="0">
              <a:buNone/>
            </a:pPr>
            <a:endParaRPr lang="en-US" dirty="0">
              <a:solidFill>
                <a:srgbClr val="404040"/>
              </a:solidFill>
            </a:endParaRPr>
          </a:p>
          <a:p>
            <a:pPr marL="0" indent="0">
              <a:buNone/>
            </a:pPr>
            <a:endParaRPr lang="en-US" dirty="0">
              <a:solidFill>
                <a:srgbClr val="404040"/>
              </a:solidFill>
            </a:endParaRPr>
          </a:p>
          <a:p>
            <a:pPr marL="0" indent="0">
              <a:buNone/>
            </a:pPr>
            <a:endParaRPr lang="en-US" sz="1400" dirty="0">
              <a:solidFill>
                <a:srgbClr val="404040"/>
              </a:solidFill>
            </a:endParaRPr>
          </a:p>
          <a:p>
            <a:pPr marL="457200" indent="-228600"/>
            <a:endParaRPr lang="en-US" sz="1600" dirty="0">
              <a:solidFill>
                <a:srgbClr val="404040"/>
              </a:solidFill>
            </a:endParaRPr>
          </a:p>
          <a:p>
            <a:pPr marL="228600" indent="0">
              <a:spcBef>
                <a:spcPts val="600"/>
              </a:spcBef>
              <a:buNone/>
            </a:pPr>
            <a:endParaRPr lang="en-US" sz="1050" dirty="0">
              <a:solidFill>
                <a:srgbClr val="404040"/>
              </a:solidFill>
            </a:endParaRPr>
          </a:p>
          <a:p>
            <a:pPr marL="228600" indent="0">
              <a:spcBef>
                <a:spcPts val="600"/>
              </a:spcBef>
              <a:buNone/>
            </a:pPr>
            <a:endParaRPr lang="en-US" sz="1050" dirty="0">
              <a:solidFill>
                <a:srgbClr val="404040"/>
              </a:solidFill>
            </a:endParaRPr>
          </a:p>
          <a:p>
            <a:pPr marL="228600" indent="0">
              <a:spcBef>
                <a:spcPts val="600"/>
              </a:spcBef>
              <a:buNone/>
            </a:pPr>
            <a:endParaRPr lang="en-US" sz="1050" dirty="0">
              <a:solidFill>
                <a:srgbClr val="404040"/>
              </a:solidFill>
            </a:endParaRPr>
          </a:p>
          <a:p>
            <a:pPr marL="228600" indent="0">
              <a:spcBef>
                <a:spcPts val="600"/>
              </a:spcBef>
              <a:buNone/>
            </a:pPr>
            <a:endParaRPr lang="en-US" sz="1050" dirty="0">
              <a:solidFill>
                <a:srgbClr val="404040"/>
              </a:solidFill>
            </a:endParaRPr>
          </a:p>
          <a:p>
            <a:pPr marL="228600" indent="0">
              <a:spcBef>
                <a:spcPts val="600"/>
              </a:spcBef>
              <a:buNone/>
            </a:pPr>
            <a:endParaRPr lang="en-US" sz="1050" dirty="0">
              <a:solidFill>
                <a:srgbClr val="404040"/>
              </a:solidFill>
            </a:endParaRPr>
          </a:p>
          <a:p>
            <a:pPr marL="228600" indent="0">
              <a:spcBef>
                <a:spcPts val="600"/>
              </a:spcBef>
              <a:buNone/>
            </a:pPr>
            <a:endParaRPr lang="en-US" sz="1050" dirty="0">
              <a:solidFill>
                <a:srgbClr val="404040"/>
              </a:solidFill>
            </a:endParaRPr>
          </a:p>
          <a:p>
            <a:pPr marL="228600" indent="0">
              <a:spcBef>
                <a:spcPts val="600"/>
              </a:spcBef>
              <a:buNone/>
            </a:pPr>
            <a:endParaRPr lang="en-US" sz="1050" dirty="0">
              <a:solidFill>
                <a:srgbClr val="404040"/>
              </a:solidFill>
            </a:endParaRPr>
          </a:p>
        </p:txBody>
      </p:sp>
      <p:sp>
        <p:nvSpPr>
          <p:cNvPr id="3" name="Slide Number Placeholder 2">
            <a:extLst>
              <a:ext uri="{FF2B5EF4-FFF2-40B4-BE49-F238E27FC236}">
                <a16:creationId xmlns:a16="http://schemas.microsoft.com/office/drawing/2014/main" id="{B190634F-F6DC-4287-AC0D-85311B8A196C}"/>
              </a:ext>
            </a:extLst>
          </p:cNvPr>
          <p:cNvSpPr>
            <a:spLocks noGrp="1"/>
          </p:cNvSpPr>
          <p:nvPr>
            <p:ph type="sldNum" sz="quarter" idx="10"/>
          </p:nvPr>
        </p:nvSpPr>
        <p:spPr/>
        <p:txBody>
          <a:bodyPr/>
          <a:lstStyle/>
          <a:p>
            <a:fld id="{D4325D4D-289E-48C1-B277-2BEB492A7D19}" type="slidenum">
              <a:rPr lang="en-US" smtClean="0"/>
              <a:pPr/>
              <a:t>12</a:t>
            </a:fld>
            <a:endParaRPr lang="en-US" dirty="0"/>
          </a:p>
        </p:txBody>
      </p:sp>
      <p:grpSp>
        <p:nvGrpSpPr>
          <p:cNvPr id="24" name="Group 23">
            <a:extLst>
              <a:ext uri="{FF2B5EF4-FFF2-40B4-BE49-F238E27FC236}">
                <a16:creationId xmlns:a16="http://schemas.microsoft.com/office/drawing/2014/main" id="{D2CB1A14-210C-4DEE-875C-7AA73FA7E0B3}"/>
              </a:ext>
            </a:extLst>
          </p:cNvPr>
          <p:cNvGrpSpPr/>
          <p:nvPr/>
        </p:nvGrpSpPr>
        <p:grpSpPr>
          <a:xfrm>
            <a:off x="8343107" y="6974"/>
            <a:ext cx="800893" cy="702650"/>
            <a:chOff x="601731" y="2591763"/>
            <a:chExt cx="800893" cy="702650"/>
          </a:xfrm>
        </p:grpSpPr>
        <p:sp>
          <p:nvSpPr>
            <p:cNvPr id="8" name="Oval 7">
              <a:extLst>
                <a:ext uri="{FF2B5EF4-FFF2-40B4-BE49-F238E27FC236}">
                  <a16:creationId xmlns:a16="http://schemas.microsoft.com/office/drawing/2014/main" id="{F4CCC25B-1597-4DEB-AC19-B806EC71CE04}"/>
                </a:ext>
                <a:ext uri="{C183D7F6-B498-43B3-948B-1728B52AA6E4}">
                  <adec:decorative xmlns:adec="http://schemas.microsoft.com/office/drawing/2017/decorative" val="1"/>
                </a:ext>
              </a:extLst>
            </p:cNvPr>
            <p:cNvSpPr/>
            <p:nvPr/>
          </p:nvSpPr>
          <p:spPr>
            <a:xfrm>
              <a:off x="601731" y="2663691"/>
              <a:ext cx="630722" cy="630722"/>
            </a:xfrm>
            <a:prstGeom prst="ellipse">
              <a:avLst/>
            </a:prstGeom>
            <a:solidFill>
              <a:srgbClr val="00A3E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9" name="Graphic 8" descr="Network outline">
              <a:extLst>
                <a:ext uri="{FF2B5EF4-FFF2-40B4-BE49-F238E27FC236}">
                  <a16:creationId xmlns:a16="http://schemas.microsoft.com/office/drawing/2014/main" id="{C8BC464A-3919-431A-B6B8-D4721B5C9A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527" y="2591763"/>
              <a:ext cx="666097" cy="666097"/>
            </a:xfrm>
            <a:prstGeom prst="rect">
              <a:avLst/>
            </a:prstGeom>
          </p:spPr>
        </p:pic>
      </p:grpSp>
      <p:sp>
        <p:nvSpPr>
          <p:cNvPr id="15" name="Title 2">
            <a:extLst>
              <a:ext uri="{FF2B5EF4-FFF2-40B4-BE49-F238E27FC236}">
                <a16:creationId xmlns:a16="http://schemas.microsoft.com/office/drawing/2014/main" id="{78218039-73B8-4623-A7E7-14C2EF230E32}"/>
              </a:ext>
            </a:extLst>
          </p:cNvPr>
          <p:cNvSpPr>
            <a:spLocks noGrp="1"/>
          </p:cNvSpPr>
          <p:nvPr>
            <p:ph type="title"/>
          </p:nvPr>
        </p:nvSpPr>
        <p:spPr>
          <a:xfrm>
            <a:off x="137160" y="137160"/>
            <a:ext cx="8842248" cy="572464"/>
          </a:xfrm>
        </p:spPr>
        <p:txBody>
          <a:bodyPr/>
          <a:lstStyle/>
          <a:p>
            <a:r>
              <a:rPr lang="en-US" b="1" dirty="0">
                <a:latin typeface="+mn-lt"/>
              </a:rPr>
              <a:t>Quantitative: Initial Analysis</a:t>
            </a:r>
          </a:p>
        </p:txBody>
      </p:sp>
      <p:sp>
        <p:nvSpPr>
          <p:cNvPr id="19" name="Rectangle 18">
            <a:extLst>
              <a:ext uri="{FF2B5EF4-FFF2-40B4-BE49-F238E27FC236}">
                <a16:creationId xmlns:a16="http://schemas.microsoft.com/office/drawing/2014/main" id="{8567D40E-047F-4754-9572-A66CC1C5C253}"/>
              </a:ext>
            </a:extLst>
          </p:cNvPr>
          <p:cNvSpPr/>
          <p:nvPr/>
        </p:nvSpPr>
        <p:spPr bwMode="auto">
          <a:xfrm>
            <a:off x="167380" y="1834599"/>
            <a:ext cx="4063379" cy="497940"/>
          </a:xfrm>
          <a:prstGeom prst="rect">
            <a:avLst/>
          </a:prstGeom>
          <a:solidFill>
            <a:srgbClr val="00A3E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a:ln>
                <a:noFill/>
              </a:ln>
              <a:solidFill>
                <a:schemeClr val="tx1"/>
              </a:solidFill>
              <a:effectLst/>
              <a:latin typeface="Arial" charset="0"/>
              <a:ea typeface="ヒラギノ角ゴ Pro W3" pitchFamily="1" charset="-128"/>
            </a:endParaRPr>
          </a:p>
        </p:txBody>
      </p:sp>
      <p:sp>
        <p:nvSpPr>
          <p:cNvPr id="20" name="Rectangle 19">
            <a:extLst>
              <a:ext uri="{FF2B5EF4-FFF2-40B4-BE49-F238E27FC236}">
                <a16:creationId xmlns:a16="http://schemas.microsoft.com/office/drawing/2014/main" id="{C69D736B-5660-47E7-AA1F-EDE22A749AB3}"/>
              </a:ext>
            </a:extLst>
          </p:cNvPr>
          <p:cNvSpPr/>
          <p:nvPr/>
        </p:nvSpPr>
        <p:spPr bwMode="auto">
          <a:xfrm>
            <a:off x="149670" y="1834599"/>
            <a:ext cx="1042964" cy="497940"/>
          </a:xfrm>
          <a:prstGeom prst="rect">
            <a:avLst/>
          </a:prstGeom>
          <a:solidFill>
            <a:srgbClr val="D7DBD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dirty="0">
              <a:ln>
                <a:noFill/>
              </a:ln>
              <a:solidFill>
                <a:schemeClr val="tx1"/>
              </a:solidFill>
              <a:effectLst/>
              <a:latin typeface="Arial" charset="0"/>
              <a:ea typeface="ヒラギノ角ゴ Pro W3" pitchFamily="1" charset="-128"/>
            </a:endParaRPr>
          </a:p>
        </p:txBody>
      </p:sp>
      <p:sp>
        <p:nvSpPr>
          <p:cNvPr id="21" name="TextBox 20">
            <a:extLst>
              <a:ext uri="{FF2B5EF4-FFF2-40B4-BE49-F238E27FC236}">
                <a16:creationId xmlns:a16="http://schemas.microsoft.com/office/drawing/2014/main" id="{215BAD7B-B444-47EC-B693-D4A8C9338C17}"/>
              </a:ext>
            </a:extLst>
          </p:cNvPr>
          <p:cNvSpPr txBox="1"/>
          <p:nvPr/>
        </p:nvSpPr>
        <p:spPr>
          <a:xfrm>
            <a:off x="1409891" y="1903708"/>
            <a:ext cx="2820866" cy="1600438"/>
          </a:xfrm>
          <a:prstGeom prst="rect">
            <a:avLst/>
          </a:prstGeom>
          <a:noFill/>
        </p:spPr>
        <p:txBody>
          <a:bodyPr wrap="square" rtlCol="0">
            <a:spAutoFit/>
          </a:bodyPr>
          <a:lstStyle/>
          <a:p>
            <a:pPr>
              <a:tabLst>
                <a:tab pos="4975225" algn="l"/>
              </a:tabLst>
            </a:pPr>
            <a:r>
              <a:rPr lang="en-US" dirty="0">
                <a:solidFill>
                  <a:schemeClr val="bg1"/>
                </a:solidFill>
              </a:rPr>
              <a:t>NLP of text responses</a:t>
            </a:r>
          </a:p>
          <a:p>
            <a:endParaRPr lang="en-US" sz="800" dirty="0"/>
          </a:p>
          <a:p>
            <a:pPr marL="173038" indent="-173038">
              <a:buFont typeface="Arial" panose="020B0604020202020204" pitchFamily="34" charset="0"/>
              <a:buChar char="•"/>
            </a:pPr>
            <a:r>
              <a:rPr lang="en-US" dirty="0"/>
              <a:t>Create semantic embedding for each response, represented by a vector</a:t>
            </a:r>
          </a:p>
        </p:txBody>
      </p:sp>
      <p:sp>
        <p:nvSpPr>
          <p:cNvPr id="22" name="Rectangle 21">
            <a:extLst>
              <a:ext uri="{FF2B5EF4-FFF2-40B4-BE49-F238E27FC236}">
                <a16:creationId xmlns:a16="http://schemas.microsoft.com/office/drawing/2014/main" id="{67DF3442-93ED-458A-A753-632BD9B912E4}"/>
              </a:ext>
            </a:extLst>
          </p:cNvPr>
          <p:cNvSpPr/>
          <p:nvPr/>
        </p:nvSpPr>
        <p:spPr bwMode="auto">
          <a:xfrm>
            <a:off x="167378" y="3624035"/>
            <a:ext cx="4063379" cy="497940"/>
          </a:xfrm>
          <a:prstGeom prst="rect">
            <a:avLst/>
          </a:prstGeom>
          <a:solidFill>
            <a:srgbClr val="0A35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dirty="0">
              <a:ln>
                <a:noFill/>
              </a:ln>
              <a:solidFill>
                <a:schemeClr val="tx1"/>
              </a:solidFill>
              <a:effectLst/>
              <a:latin typeface="Arial" charset="0"/>
              <a:ea typeface="ヒラギノ角ゴ Pro W3" pitchFamily="1" charset="-128"/>
            </a:endParaRPr>
          </a:p>
        </p:txBody>
      </p:sp>
      <p:sp>
        <p:nvSpPr>
          <p:cNvPr id="23" name="Rectangle 22">
            <a:extLst>
              <a:ext uri="{FF2B5EF4-FFF2-40B4-BE49-F238E27FC236}">
                <a16:creationId xmlns:a16="http://schemas.microsoft.com/office/drawing/2014/main" id="{01BC0D90-CB5E-4694-9018-35A40E84A885}"/>
              </a:ext>
            </a:extLst>
          </p:cNvPr>
          <p:cNvSpPr/>
          <p:nvPr/>
        </p:nvSpPr>
        <p:spPr bwMode="auto">
          <a:xfrm>
            <a:off x="149670" y="3624034"/>
            <a:ext cx="1004934" cy="497940"/>
          </a:xfrm>
          <a:prstGeom prst="rect">
            <a:avLst/>
          </a:prstGeom>
          <a:solidFill>
            <a:srgbClr val="D7DBD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dirty="0">
              <a:ln>
                <a:noFill/>
              </a:ln>
              <a:solidFill>
                <a:schemeClr val="tx1"/>
              </a:solidFill>
              <a:effectLst/>
              <a:latin typeface="Arial" charset="0"/>
              <a:ea typeface="ヒラギノ角ゴ Pro W3" pitchFamily="1" charset="-128"/>
            </a:endParaRPr>
          </a:p>
        </p:txBody>
      </p:sp>
      <p:sp>
        <p:nvSpPr>
          <p:cNvPr id="30" name="TextBox 29">
            <a:extLst>
              <a:ext uri="{FF2B5EF4-FFF2-40B4-BE49-F238E27FC236}">
                <a16:creationId xmlns:a16="http://schemas.microsoft.com/office/drawing/2014/main" id="{08BE767D-5928-4266-BE5A-EB8FF38408B6}"/>
              </a:ext>
            </a:extLst>
          </p:cNvPr>
          <p:cNvSpPr txBox="1"/>
          <p:nvPr/>
        </p:nvSpPr>
        <p:spPr>
          <a:xfrm>
            <a:off x="249422" y="1893383"/>
            <a:ext cx="1004935" cy="369332"/>
          </a:xfrm>
          <a:prstGeom prst="rect">
            <a:avLst/>
          </a:prstGeom>
          <a:noFill/>
        </p:spPr>
        <p:txBody>
          <a:bodyPr wrap="square" rtlCol="0">
            <a:spAutoFit/>
          </a:bodyPr>
          <a:lstStyle/>
          <a:p>
            <a:r>
              <a:rPr lang="en-US" dirty="0"/>
              <a:t>Step 1</a:t>
            </a:r>
          </a:p>
        </p:txBody>
      </p:sp>
      <p:sp>
        <p:nvSpPr>
          <p:cNvPr id="31" name="TextBox 30">
            <a:extLst>
              <a:ext uri="{FF2B5EF4-FFF2-40B4-BE49-F238E27FC236}">
                <a16:creationId xmlns:a16="http://schemas.microsoft.com/office/drawing/2014/main" id="{2089F4FC-94EE-4265-B32C-98E81880656C}"/>
              </a:ext>
            </a:extLst>
          </p:cNvPr>
          <p:cNvSpPr txBox="1"/>
          <p:nvPr/>
        </p:nvSpPr>
        <p:spPr>
          <a:xfrm>
            <a:off x="185400" y="3678178"/>
            <a:ext cx="1074938" cy="369332"/>
          </a:xfrm>
          <a:prstGeom prst="rect">
            <a:avLst/>
          </a:prstGeom>
          <a:noFill/>
        </p:spPr>
        <p:txBody>
          <a:bodyPr wrap="square" rtlCol="0">
            <a:spAutoFit/>
          </a:bodyPr>
          <a:lstStyle/>
          <a:p>
            <a:r>
              <a:rPr lang="en-US" dirty="0"/>
              <a:t>Step 2</a:t>
            </a:r>
          </a:p>
        </p:txBody>
      </p:sp>
      <p:sp>
        <p:nvSpPr>
          <p:cNvPr id="2" name="TextBox 1">
            <a:extLst>
              <a:ext uri="{FF2B5EF4-FFF2-40B4-BE49-F238E27FC236}">
                <a16:creationId xmlns:a16="http://schemas.microsoft.com/office/drawing/2014/main" id="{4A2F64A5-2578-499B-926E-2F4826244ADE}"/>
              </a:ext>
            </a:extLst>
          </p:cNvPr>
          <p:cNvSpPr txBox="1"/>
          <p:nvPr/>
        </p:nvSpPr>
        <p:spPr>
          <a:xfrm>
            <a:off x="4826000" y="850790"/>
            <a:ext cx="4132601" cy="4616648"/>
          </a:xfrm>
          <a:prstGeom prst="rect">
            <a:avLst/>
          </a:prstGeom>
          <a:noFill/>
        </p:spPr>
        <p:txBody>
          <a:bodyPr wrap="square" rtlCol="0">
            <a:spAutoFit/>
          </a:bodyPr>
          <a:lstStyle/>
          <a:p>
            <a:pPr marL="457200" indent="-282575">
              <a:spcAft>
                <a:spcPts val="1800"/>
              </a:spcAft>
              <a:buNone/>
            </a:pPr>
            <a:r>
              <a:rPr lang="en-US" b="1" dirty="0">
                <a:solidFill>
                  <a:srgbClr val="404040"/>
                </a:solidFill>
              </a:rPr>
              <a:t>Findings:</a:t>
            </a:r>
          </a:p>
          <a:p>
            <a:pPr marL="460375" indent="-285750">
              <a:spcAft>
                <a:spcPts val="1800"/>
              </a:spcAft>
              <a:buFont typeface="Arial" panose="020B0604020202020204" pitchFamily="34" charset="0"/>
              <a:buChar char="•"/>
            </a:pPr>
            <a:r>
              <a:rPr lang="en-US" sz="1800" dirty="0">
                <a:solidFill>
                  <a:srgbClr val="404040"/>
                </a:solidFill>
              </a:rPr>
              <a:t>Cluster analysis supported key findings from qualitative analysis</a:t>
            </a:r>
          </a:p>
          <a:p>
            <a:pPr marL="457200" indent="-228600">
              <a:buFont typeface="Arial" panose="020B0604020202020204" pitchFamily="34" charset="0"/>
              <a:buChar char="•"/>
            </a:pPr>
            <a:r>
              <a:rPr lang="en-US" sz="1800" dirty="0">
                <a:solidFill>
                  <a:srgbClr val="404040"/>
                </a:solidFill>
              </a:rPr>
              <a:t>Identified new themes missing from initial qualitative analysis</a:t>
            </a:r>
          </a:p>
          <a:p>
            <a:pPr marL="457200" indent="-228600">
              <a:buFont typeface="Arial" panose="020B0604020202020204" pitchFamily="34" charset="0"/>
              <a:buChar char="•"/>
            </a:pPr>
            <a:endParaRPr lang="en-US" dirty="0">
              <a:solidFill>
                <a:srgbClr val="404040"/>
              </a:solidFill>
            </a:endParaRPr>
          </a:p>
          <a:p>
            <a:pPr marL="457200" indent="-228600">
              <a:buFont typeface="Arial" panose="020B0604020202020204" pitchFamily="34" charset="0"/>
              <a:buChar char="•"/>
            </a:pPr>
            <a:endParaRPr lang="en-US" sz="1800" dirty="0">
              <a:solidFill>
                <a:srgbClr val="404040"/>
              </a:solidFill>
            </a:endParaRPr>
          </a:p>
          <a:p>
            <a:pPr marL="457200" indent="-228600">
              <a:buFont typeface="Arial" panose="020B0604020202020204" pitchFamily="34" charset="0"/>
              <a:buChar char="•"/>
            </a:pPr>
            <a:endParaRPr lang="en-US" dirty="0">
              <a:solidFill>
                <a:srgbClr val="404040"/>
              </a:solidFill>
            </a:endParaRPr>
          </a:p>
          <a:p>
            <a:pPr marL="457200" indent="-228600">
              <a:buFont typeface="Arial" panose="020B0604020202020204" pitchFamily="34" charset="0"/>
              <a:buChar char="•"/>
            </a:pPr>
            <a:endParaRPr lang="en-US" dirty="0">
              <a:solidFill>
                <a:srgbClr val="404040"/>
              </a:solidFill>
            </a:endParaRPr>
          </a:p>
          <a:p>
            <a:pPr marL="457200" indent="-228600">
              <a:buFont typeface="Arial" panose="020B0604020202020204" pitchFamily="34" charset="0"/>
              <a:buChar char="•"/>
            </a:pPr>
            <a:endParaRPr lang="en-US" dirty="0">
              <a:solidFill>
                <a:srgbClr val="404040"/>
              </a:solidFill>
            </a:endParaRPr>
          </a:p>
          <a:p>
            <a:pPr marL="457200" indent="-228600">
              <a:buFont typeface="Arial" panose="020B0604020202020204" pitchFamily="34" charset="0"/>
              <a:buChar char="•"/>
            </a:pPr>
            <a:endParaRPr lang="en-US" dirty="0">
              <a:solidFill>
                <a:srgbClr val="404040"/>
              </a:solidFill>
            </a:endParaRPr>
          </a:p>
          <a:p>
            <a:pPr marL="457200" indent="-228600">
              <a:buFont typeface="Arial" panose="020B0604020202020204" pitchFamily="34" charset="0"/>
              <a:buChar char="•"/>
            </a:pPr>
            <a:endParaRPr lang="en-US" sz="1100" dirty="0">
              <a:solidFill>
                <a:srgbClr val="404040"/>
              </a:solidFill>
            </a:endParaRPr>
          </a:p>
          <a:p>
            <a:pPr marL="228600"/>
            <a:r>
              <a:rPr lang="en-US" sz="1200" dirty="0">
                <a:solidFill>
                  <a:srgbClr val="404040"/>
                </a:solidFill>
              </a:rPr>
              <a:t>NLP = Natural Language Processing</a:t>
            </a:r>
          </a:p>
          <a:p>
            <a:pPr marL="228600"/>
            <a:endParaRPr lang="en-US" sz="1800" dirty="0">
              <a:solidFill>
                <a:srgbClr val="404040"/>
              </a:solidFill>
            </a:endParaRPr>
          </a:p>
          <a:p>
            <a:endParaRPr lang="en-US" dirty="0"/>
          </a:p>
        </p:txBody>
      </p:sp>
      <p:sp>
        <p:nvSpPr>
          <p:cNvPr id="32" name="TextBox 31">
            <a:extLst>
              <a:ext uri="{FF2B5EF4-FFF2-40B4-BE49-F238E27FC236}">
                <a16:creationId xmlns:a16="http://schemas.microsoft.com/office/drawing/2014/main" id="{E817A498-F1DB-42BB-92CA-F3CD539CF799}"/>
              </a:ext>
            </a:extLst>
          </p:cNvPr>
          <p:cNvSpPr txBox="1"/>
          <p:nvPr/>
        </p:nvSpPr>
        <p:spPr>
          <a:xfrm>
            <a:off x="1375420" y="3678178"/>
            <a:ext cx="2942582" cy="1338828"/>
          </a:xfrm>
          <a:prstGeom prst="rect">
            <a:avLst/>
          </a:prstGeom>
          <a:noFill/>
        </p:spPr>
        <p:txBody>
          <a:bodyPr wrap="square" rtlCol="0">
            <a:spAutoFit/>
          </a:bodyPr>
          <a:lstStyle/>
          <a:p>
            <a:r>
              <a:rPr lang="en-US" dirty="0">
                <a:solidFill>
                  <a:schemeClr val="bg1"/>
                </a:solidFill>
              </a:rPr>
              <a:t>Clustering algorithm</a:t>
            </a:r>
          </a:p>
          <a:p>
            <a:endParaRPr lang="en-US" sz="900" dirty="0"/>
          </a:p>
          <a:p>
            <a:pPr marL="233363" indent="-233363">
              <a:buFont typeface="Arial" panose="020B0604020202020204" pitchFamily="34" charset="0"/>
              <a:buChar char="•"/>
            </a:pPr>
            <a:r>
              <a:rPr lang="en-US" dirty="0"/>
              <a:t>Group similar vectors into clusters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1251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08580-0724-460C-8D3B-F165D490827B}"/>
              </a:ext>
            </a:extLst>
          </p:cNvPr>
          <p:cNvSpPr>
            <a:spLocks noGrp="1"/>
          </p:cNvSpPr>
          <p:nvPr>
            <p:ph type="title"/>
          </p:nvPr>
        </p:nvSpPr>
        <p:spPr>
          <a:xfrm>
            <a:off x="170171" y="173971"/>
            <a:ext cx="8842248" cy="572464"/>
          </a:xfrm>
        </p:spPr>
        <p:txBody>
          <a:bodyPr/>
          <a:lstStyle/>
          <a:p>
            <a:r>
              <a:rPr lang="en-US" b="1" dirty="0">
                <a:latin typeface="+mj-lt"/>
              </a:rPr>
              <a:t>Quantitative: Full Analysis</a:t>
            </a:r>
          </a:p>
        </p:txBody>
      </p:sp>
      <p:sp>
        <p:nvSpPr>
          <p:cNvPr id="5" name="Slide Number Placeholder 4">
            <a:extLst>
              <a:ext uri="{FF2B5EF4-FFF2-40B4-BE49-F238E27FC236}">
                <a16:creationId xmlns:a16="http://schemas.microsoft.com/office/drawing/2014/main" id="{AF33A746-6D99-4CC1-A104-FE70446F76F8}"/>
              </a:ext>
            </a:extLst>
          </p:cNvPr>
          <p:cNvSpPr>
            <a:spLocks noGrp="1"/>
          </p:cNvSpPr>
          <p:nvPr>
            <p:ph type="sldNum" sz="quarter" idx="10"/>
          </p:nvPr>
        </p:nvSpPr>
        <p:spPr/>
        <p:txBody>
          <a:bodyPr/>
          <a:lstStyle/>
          <a:p>
            <a:fld id="{D4325D4D-289E-48C1-B277-2BEB492A7D19}" type="slidenum">
              <a:rPr lang="en-US" smtClean="0"/>
              <a:pPr/>
              <a:t>13</a:t>
            </a:fld>
            <a:endParaRPr lang="en-US"/>
          </a:p>
        </p:txBody>
      </p:sp>
      <p:grpSp>
        <p:nvGrpSpPr>
          <p:cNvPr id="6" name="Group 5">
            <a:extLst>
              <a:ext uri="{FF2B5EF4-FFF2-40B4-BE49-F238E27FC236}">
                <a16:creationId xmlns:a16="http://schemas.microsoft.com/office/drawing/2014/main" id="{ABF33A42-9E77-4089-8BBB-3CEA653E6243}"/>
              </a:ext>
            </a:extLst>
          </p:cNvPr>
          <p:cNvGrpSpPr/>
          <p:nvPr/>
        </p:nvGrpSpPr>
        <p:grpSpPr>
          <a:xfrm>
            <a:off x="8343107" y="61594"/>
            <a:ext cx="800893" cy="702650"/>
            <a:chOff x="5399640" y="951520"/>
            <a:chExt cx="800893" cy="702650"/>
          </a:xfrm>
        </p:grpSpPr>
        <p:sp>
          <p:nvSpPr>
            <p:cNvPr id="7" name="Oval 6">
              <a:extLst>
                <a:ext uri="{FF2B5EF4-FFF2-40B4-BE49-F238E27FC236}">
                  <a16:creationId xmlns:a16="http://schemas.microsoft.com/office/drawing/2014/main" id="{E72FA299-7207-4864-A088-F2C62EF1E671}"/>
                </a:ext>
                <a:ext uri="{C183D7F6-B498-43B3-948B-1728B52AA6E4}">
                  <adec:decorative xmlns:adec="http://schemas.microsoft.com/office/drawing/2017/decorative" val="1"/>
                </a:ext>
              </a:extLst>
            </p:cNvPr>
            <p:cNvSpPr/>
            <p:nvPr/>
          </p:nvSpPr>
          <p:spPr>
            <a:xfrm>
              <a:off x="5399640" y="1023448"/>
              <a:ext cx="630722" cy="630722"/>
            </a:xfrm>
            <a:prstGeom prst="ellipse">
              <a:avLst/>
            </a:prstGeom>
            <a:solidFill>
              <a:srgbClr val="00A3E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8" name="Graphic 7" descr="Network outline">
              <a:extLst>
                <a:ext uri="{FF2B5EF4-FFF2-40B4-BE49-F238E27FC236}">
                  <a16:creationId xmlns:a16="http://schemas.microsoft.com/office/drawing/2014/main" id="{26361DAE-5497-4185-8E47-A8C8BAAF25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4436" y="951520"/>
              <a:ext cx="666097" cy="666097"/>
            </a:xfrm>
            <a:prstGeom prst="rect">
              <a:avLst/>
            </a:prstGeom>
          </p:spPr>
        </p:pic>
      </p:grpSp>
      <p:graphicFrame>
        <p:nvGraphicFramePr>
          <p:cNvPr id="21" name="Diagram 20">
            <a:extLst>
              <a:ext uri="{FF2B5EF4-FFF2-40B4-BE49-F238E27FC236}">
                <a16:creationId xmlns:a16="http://schemas.microsoft.com/office/drawing/2014/main" id="{A4762E4D-49A0-4513-A36A-9B3B036D8D66}"/>
              </a:ext>
            </a:extLst>
          </p:cNvPr>
          <p:cNvGraphicFramePr/>
          <p:nvPr>
            <p:extLst>
              <p:ext uri="{D42A27DB-BD31-4B8C-83A1-F6EECF244321}">
                <p14:modId xmlns:p14="http://schemas.microsoft.com/office/powerpoint/2010/main" val="3045704458"/>
              </p:ext>
            </p:extLst>
          </p:nvPr>
        </p:nvGraphicFramePr>
        <p:xfrm>
          <a:off x="365076" y="709624"/>
          <a:ext cx="7972452"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15642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Arc 93">
            <a:extLst>
              <a:ext uri="{FF2B5EF4-FFF2-40B4-BE49-F238E27FC236}">
                <a16:creationId xmlns:a16="http://schemas.microsoft.com/office/drawing/2014/main" id="{32C92E67-47BE-4A92-9DD3-3882BB52D27F}"/>
              </a:ext>
            </a:extLst>
          </p:cNvPr>
          <p:cNvSpPr/>
          <p:nvPr/>
        </p:nvSpPr>
        <p:spPr bwMode="auto">
          <a:xfrm flipH="1" flipV="1">
            <a:off x="1064437" y="1884497"/>
            <a:ext cx="1242960" cy="1192919"/>
          </a:xfrm>
          <a:prstGeom prst="arc">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a typeface="ヒラギノ角ゴ Pro W3" pitchFamily="1" charset="-128"/>
            </a:endParaRPr>
          </a:p>
        </p:txBody>
      </p:sp>
      <p:sp>
        <p:nvSpPr>
          <p:cNvPr id="93" name="Arc 92">
            <a:extLst>
              <a:ext uri="{FF2B5EF4-FFF2-40B4-BE49-F238E27FC236}">
                <a16:creationId xmlns:a16="http://schemas.microsoft.com/office/drawing/2014/main" id="{CDD44491-193B-49CC-9EED-DB4C43134373}"/>
              </a:ext>
            </a:extLst>
          </p:cNvPr>
          <p:cNvSpPr/>
          <p:nvPr/>
        </p:nvSpPr>
        <p:spPr bwMode="auto">
          <a:xfrm flipH="1">
            <a:off x="1038111" y="1887749"/>
            <a:ext cx="1242960" cy="1192919"/>
          </a:xfrm>
          <a:prstGeom prst="arc">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cxnSp>
        <p:nvCxnSpPr>
          <p:cNvPr id="65" name="Straight Connector 64" descr="timeline">
            <a:extLst>
              <a:ext uri="{FF2B5EF4-FFF2-40B4-BE49-F238E27FC236}">
                <a16:creationId xmlns:a16="http://schemas.microsoft.com/office/drawing/2014/main" id="{36916B8F-17A9-4AAE-A8FB-E2FFDA296CAA}"/>
              </a:ext>
            </a:extLst>
          </p:cNvPr>
          <p:cNvCxnSpPr>
            <a:cxnSpLocks/>
          </p:cNvCxnSpPr>
          <p:nvPr/>
        </p:nvCxnSpPr>
        <p:spPr>
          <a:xfrm flipH="1">
            <a:off x="1676268" y="3073463"/>
            <a:ext cx="6005823" cy="1082"/>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cxnSp>
        <p:nvCxnSpPr>
          <p:cNvPr id="55" name="Straight Connector 54" descr="timeline">
            <a:extLst>
              <a:ext uri="{FF2B5EF4-FFF2-40B4-BE49-F238E27FC236}">
                <a16:creationId xmlns:a16="http://schemas.microsoft.com/office/drawing/2014/main" id="{03EF01C1-5F44-4071-A9AA-CE6ADA1A5F59}"/>
              </a:ext>
            </a:extLst>
          </p:cNvPr>
          <p:cNvCxnSpPr>
            <a:cxnSpLocks/>
          </p:cNvCxnSpPr>
          <p:nvPr/>
        </p:nvCxnSpPr>
        <p:spPr>
          <a:xfrm flipH="1">
            <a:off x="1634911" y="1881620"/>
            <a:ext cx="6047180" cy="1"/>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49" name="Oval 48" descr="timeline markers">
            <a:extLst>
              <a:ext uri="{FF2B5EF4-FFF2-40B4-BE49-F238E27FC236}">
                <a16:creationId xmlns:a16="http://schemas.microsoft.com/office/drawing/2014/main" id="{5B5DE130-A1BB-4953-B61E-0F2854B4BF5A}"/>
              </a:ext>
            </a:extLst>
          </p:cNvPr>
          <p:cNvSpPr/>
          <p:nvPr/>
        </p:nvSpPr>
        <p:spPr>
          <a:xfrm>
            <a:off x="2554356" y="3016347"/>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0" name="Text Placeholder 19">
            <a:extLst>
              <a:ext uri="{FF2B5EF4-FFF2-40B4-BE49-F238E27FC236}">
                <a16:creationId xmlns:a16="http://schemas.microsoft.com/office/drawing/2014/main" id="{4A642F3E-3C03-4E20-ABCA-E003162FC000}"/>
              </a:ext>
            </a:extLst>
          </p:cNvPr>
          <p:cNvSpPr>
            <a:spLocks noGrp="1"/>
          </p:cNvSpPr>
          <p:nvPr>
            <p:ph type="body" sz="quarter" idx="20"/>
          </p:nvPr>
        </p:nvSpPr>
        <p:spPr>
          <a:xfrm>
            <a:off x="1691786" y="4177897"/>
            <a:ext cx="1939457" cy="276983"/>
          </a:xfrm>
        </p:spPr>
        <p:txBody>
          <a:bodyPr/>
          <a:lstStyle/>
          <a:p>
            <a:r>
              <a:rPr lang="en-US" dirty="0"/>
              <a:t>NLP Cluster Analysis</a:t>
            </a:r>
          </a:p>
          <a:p>
            <a:r>
              <a:rPr lang="en-US" dirty="0"/>
              <a:t>Initial</a:t>
            </a:r>
          </a:p>
        </p:txBody>
      </p:sp>
      <p:sp>
        <p:nvSpPr>
          <p:cNvPr id="21" name="Text Placeholder 20">
            <a:extLst>
              <a:ext uri="{FF2B5EF4-FFF2-40B4-BE49-F238E27FC236}">
                <a16:creationId xmlns:a16="http://schemas.microsoft.com/office/drawing/2014/main" id="{77D8C714-BC59-4848-A254-B9834EBACE42}"/>
              </a:ext>
            </a:extLst>
          </p:cNvPr>
          <p:cNvSpPr>
            <a:spLocks noGrp="1"/>
          </p:cNvSpPr>
          <p:nvPr>
            <p:ph type="body" sz="quarter" idx="21"/>
          </p:nvPr>
        </p:nvSpPr>
        <p:spPr>
          <a:xfrm>
            <a:off x="5920012" y="4190228"/>
            <a:ext cx="1939457" cy="276983"/>
          </a:xfrm>
        </p:spPr>
        <p:txBody>
          <a:bodyPr/>
          <a:lstStyle/>
          <a:p>
            <a:r>
              <a:rPr lang="en-US" dirty="0">
                <a:solidFill>
                  <a:srgbClr val="404040"/>
                </a:solidFill>
              </a:rPr>
              <a:t>Quantitative Results</a:t>
            </a:r>
          </a:p>
        </p:txBody>
      </p:sp>
      <p:sp>
        <p:nvSpPr>
          <p:cNvPr id="4" name="Title 3">
            <a:extLst>
              <a:ext uri="{FF2B5EF4-FFF2-40B4-BE49-F238E27FC236}">
                <a16:creationId xmlns:a16="http://schemas.microsoft.com/office/drawing/2014/main" id="{804827BC-1867-4AEF-8917-48108BFA283D}"/>
              </a:ext>
            </a:extLst>
          </p:cNvPr>
          <p:cNvSpPr>
            <a:spLocks noGrp="1"/>
          </p:cNvSpPr>
          <p:nvPr>
            <p:ph type="title"/>
          </p:nvPr>
        </p:nvSpPr>
        <p:spPr/>
        <p:txBody>
          <a:bodyPr/>
          <a:lstStyle/>
          <a:p>
            <a:r>
              <a:rPr lang="en-US" b="1" dirty="0">
                <a:solidFill>
                  <a:srgbClr val="003A7A"/>
                </a:solidFill>
                <a:latin typeface="+mn-lt"/>
              </a:rPr>
              <a:t>Question Revision Process</a:t>
            </a:r>
          </a:p>
        </p:txBody>
      </p:sp>
      <p:sp>
        <p:nvSpPr>
          <p:cNvPr id="67" name="Text Placeholder 17">
            <a:extLst>
              <a:ext uri="{FF2B5EF4-FFF2-40B4-BE49-F238E27FC236}">
                <a16:creationId xmlns:a16="http://schemas.microsoft.com/office/drawing/2014/main" id="{6A01CE00-13E9-40E0-8A89-E1859C8FEEC9}"/>
              </a:ext>
            </a:extLst>
          </p:cNvPr>
          <p:cNvSpPr txBox="1">
            <a:spLocks/>
          </p:cNvSpPr>
          <p:nvPr/>
        </p:nvSpPr>
        <p:spPr bwMode="auto">
          <a:xfrm>
            <a:off x="1651795" y="2005479"/>
            <a:ext cx="1939457" cy="276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t>Manual Coding &amp; New Questions</a:t>
            </a:r>
          </a:p>
        </p:txBody>
      </p:sp>
      <p:sp>
        <p:nvSpPr>
          <p:cNvPr id="69" name="Oval 68" descr="timeline markers">
            <a:extLst>
              <a:ext uri="{FF2B5EF4-FFF2-40B4-BE49-F238E27FC236}">
                <a16:creationId xmlns:a16="http://schemas.microsoft.com/office/drawing/2014/main" id="{F04395E7-CF7D-4AA4-A929-122973ED25AC}"/>
              </a:ext>
            </a:extLst>
          </p:cNvPr>
          <p:cNvSpPr/>
          <p:nvPr/>
        </p:nvSpPr>
        <p:spPr>
          <a:xfrm>
            <a:off x="4652984" y="1827351"/>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73" name="Oval 72" descr="timeline markers">
            <a:extLst>
              <a:ext uri="{FF2B5EF4-FFF2-40B4-BE49-F238E27FC236}">
                <a16:creationId xmlns:a16="http://schemas.microsoft.com/office/drawing/2014/main" id="{4EFB094D-99D8-4AC2-8667-C540F28A2D9F}"/>
              </a:ext>
            </a:extLst>
          </p:cNvPr>
          <p:cNvSpPr/>
          <p:nvPr/>
        </p:nvSpPr>
        <p:spPr>
          <a:xfrm>
            <a:off x="6761797" y="2999347"/>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72" name="Text Placeholder 17">
            <a:extLst>
              <a:ext uri="{FF2B5EF4-FFF2-40B4-BE49-F238E27FC236}">
                <a16:creationId xmlns:a16="http://schemas.microsoft.com/office/drawing/2014/main" id="{5A588FE7-D3A4-4E43-9992-ACBDD077A670}"/>
              </a:ext>
            </a:extLst>
          </p:cNvPr>
          <p:cNvSpPr txBox="1">
            <a:spLocks/>
          </p:cNvSpPr>
          <p:nvPr/>
        </p:nvSpPr>
        <p:spPr bwMode="auto">
          <a:xfrm>
            <a:off x="3749989" y="2005479"/>
            <a:ext cx="1939457" cy="276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t>Cognitive </a:t>
            </a:r>
          </a:p>
          <a:p>
            <a:r>
              <a:rPr lang="en-US" kern="0" dirty="0"/>
              <a:t>Interviews</a:t>
            </a:r>
          </a:p>
          <a:p>
            <a:endParaRPr lang="en-US" kern="0" dirty="0"/>
          </a:p>
        </p:txBody>
      </p:sp>
      <p:sp>
        <p:nvSpPr>
          <p:cNvPr id="79" name="Text Placeholder 17">
            <a:extLst>
              <a:ext uri="{FF2B5EF4-FFF2-40B4-BE49-F238E27FC236}">
                <a16:creationId xmlns:a16="http://schemas.microsoft.com/office/drawing/2014/main" id="{B73EB52A-3036-43B6-9AE4-829E387A6EFE}"/>
              </a:ext>
            </a:extLst>
          </p:cNvPr>
          <p:cNvSpPr txBox="1">
            <a:spLocks/>
          </p:cNvSpPr>
          <p:nvPr/>
        </p:nvSpPr>
        <p:spPr bwMode="auto">
          <a:xfrm>
            <a:off x="5848184" y="2005479"/>
            <a:ext cx="1939457" cy="276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solidFill>
                  <a:srgbClr val="404040"/>
                </a:solidFill>
              </a:rPr>
              <a:t>Qualitative Results</a:t>
            </a:r>
          </a:p>
          <a:p>
            <a:endParaRPr lang="en-US" kern="0" dirty="0"/>
          </a:p>
        </p:txBody>
      </p:sp>
      <p:grpSp>
        <p:nvGrpSpPr>
          <p:cNvPr id="10" name="Group 9">
            <a:extLst>
              <a:ext uri="{FF2B5EF4-FFF2-40B4-BE49-F238E27FC236}">
                <a16:creationId xmlns:a16="http://schemas.microsoft.com/office/drawing/2014/main" id="{7B0DBC43-06DB-4BE9-904F-DF58D93428A1}"/>
              </a:ext>
            </a:extLst>
          </p:cNvPr>
          <p:cNvGrpSpPr/>
          <p:nvPr/>
        </p:nvGrpSpPr>
        <p:grpSpPr>
          <a:xfrm>
            <a:off x="732651" y="2101834"/>
            <a:ext cx="684275" cy="630722"/>
            <a:chOff x="2930761" y="1023448"/>
            <a:chExt cx="684275" cy="630722"/>
          </a:xfrm>
        </p:grpSpPr>
        <p:sp>
          <p:nvSpPr>
            <p:cNvPr id="46" name="Oval 45">
              <a:extLst>
                <a:ext uri="{FF2B5EF4-FFF2-40B4-BE49-F238E27FC236}">
                  <a16:creationId xmlns:a16="http://schemas.microsoft.com/office/drawing/2014/main" id="{BC4B4EEA-C4AC-44FD-A69B-008A1CDDA310}"/>
                </a:ext>
                <a:ext uri="{C183D7F6-B498-43B3-948B-1728B52AA6E4}">
                  <adec:decorative xmlns:adec="http://schemas.microsoft.com/office/drawing/2017/decorative" val="1"/>
                </a:ext>
              </a:extLst>
            </p:cNvPr>
            <p:cNvSpPr/>
            <p:nvPr/>
          </p:nvSpPr>
          <p:spPr>
            <a:xfrm>
              <a:off x="2930761" y="1023448"/>
              <a:ext cx="630722" cy="630722"/>
            </a:xfrm>
            <a:prstGeom prst="ellipse">
              <a:avLst/>
            </a:prstGeom>
            <a:solidFill>
              <a:srgbClr val="003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Picture Placeholder 90" descr="Statistics outline">
              <a:extLst>
                <a:ext uri="{FF2B5EF4-FFF2-40B4-BE49-F238E27FC236}">
                  <a16:creationId xmlns:a16="http://schemas.microsoft.com/office/drawing/2014/main" id="{F97EE53F-764A-4F89-BED3-DD0EDEDDC4E5}"/>
                </a:ext>
              </a:extLst>
            </p:cNvPr>
            <p:cNvGrpSpPr/>
            <p:nvPr/>
          </p:nvGrpSpPr>
          <p:grpSpPr>
            <a:xfrm>
              <a:off x="3143799" y="1024182"/>
              <a:ext cx="471237" cy="472281"/>
              <a:chOff x="3143799" y="1024182"/>
              <a:chExt cx="471237" cy="472281"/>
            </a:xfrm>
            <a:solidFill>
              <a:srgbClr val="000000"/>
            </a:solidFill>
          </p:grpSpPr>
          <p:sp>
            <p:nvSpPr>
              <p:cNvPr id="5" name="Freeform: Shape 4">
                <a:extLst>
                  <a:ext uri="{FF2B5EF4-FFF2-40B4-BE49-F238E27FC236}">
                    <a16:creationId xmlns:a16="http://schemas.microsoft.com/office/drawing/2014/main" id="{14AECC56-38D5-4878-930A-FA72718AFC65}"/>
                  </a:ext>
                </a:extLst>
              </p:cNvPr>
              <p:cNvSpPr/>
              <p:nvPr/>
            </p:nvSpPr>
            <p:spPr>
              <a:xfrm>
                <a:off x="3143799" y="1024182"/>
                <a:ext cx="471237" cy="472281"/>
              </a:xfrm>
              <a:custGeom>
                <a:avLst/>
                <a:gdLst>
                  <a:gd name="connsiteX0" fmla="*/ 13866 w 471237"/>
                  <a:gd name="connsiteY0" fmla="*/ 0 h 472281"/>
                  <a:gd name="connsiteX1" fmla="*/ 0 w 471237"/>
                  <a:gd name="connsiteY1" fmla="*/ 0 h 472281"/>
                  <a:gd name="connsiteX2" fmla="*/ 0 w 471237"/>
                  <a:gd name="connsiteY2" fmla="*/ 472281 h 472281"/>
                  <a:gd name="connsiteX3" fmla="*/ 471237 w 471237"/>
                  <a:gd name="connsiteY3" fmla="*/ 472281 h 472281"/>
                  <a:gd name="connsiteX4" fmla="*/ 471237 w 471237"/>
                  <a:gd name="connsiteY4" fmla="*/ 458391 h 472281"/>
                  <a:gd name="connsiteX5" fmla="*/ 13866 w 471237"/>
                  <a:gd name="connsiteY5" fmla="*/ 458391 h 472281"/>
                  <a:gd name="connsiteX6" fmla="*/ 13866 w 471237"/>
                  <a:gd name="connsiteY6" fmla="*/ 0 h 47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237" h="472281">
                    <a:moveTo>
                      <a:pt x="13866" y="0"/>
                    </a:moveTo>
                    <a:lnTo>
                      <a:pt x="0" y="0"/>
                    </a:lnTo>
                    <a:lnTo>
                      <a:pt x="0" y="472281"/>
                    </a:lnTo>
                    <a:lnTo>
                      <a:pt x="471237" y="472281"/>
                    </a:lnTo>
                    <a:lnTo>
                      <a:pt x="471237" y="458391"/>
                    </a:lnTo>
                    <a:lnTo>
                      <a:pt x="13866" y="458391"/>
                    </a:lnTo>
                    <a:lnTo>
                      <a:pt x="13866" y="0"/>
                    </a:lnTo>
                    <a:close/>
                  </a:path>
                </a:pathLst>
              </a:custGeom>
              <a:solidFill>
                <a:srgbClr val="000000"/>
              </a:solidFill>
              <a:ln w="684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357E0E7-F435-411B-87A5-6A8DA4AE4221}"/>
                  </a:ext>
                </a:extLst>
              </p:cNvPr>
              <p:cNvSpPr/>
              <p:nvPr/>
            </p:nvSpPr>
            <p:spPr>
              <a:xfrm>
                <a:off x="3220068" y="1044823"/>
                <a:ext cx="346840" cy="375241"/>
              </a:xfrm>
              <a:custGeom>
                <a:avLst/>
                <a:gdLst>
                  <a:gd name="connsiteX0" fmla="*/ 27732 w 346840"/>
                  <a:gd name="connsiteY0" fmla="*/ 375242 h 375241"/>
                  <a:gd name="connsiteX1" fmla="*/ 55436 w 346840"/>
                  <a:gd name="connsiteY1" fmla="*/ 347599 h 375241"/>
                  <a:gd name="connsiteX2" fmla="*/ 44371 w 346840"/>
                  <a:gd name="connsiteY2" fmla="*/ 325381 h 375241"/>
                  <a:gd name="connsiteX3" fmla="*/ 104549 w 346840"/>
                  <a:gd name="connsiteY3" fmla="*/ 139045 h 375241"/>
                  <a:gd name="connsiteX4" fmla="*/ 116058 w 346840"/>
                  <a:gd name="connsiteY4" fmla="*/ 136219 h 375241"/>
                  <a:gd name="connsiteX5" fmla="*/ 222339 w 346840"/>
                  <a:gd name="connsiteY5" fmla="*/ 217347 h 375241"/>
                  <a:gd name="connsiteX6" fmla="*/ 244421 w 346840"/>
                  <a:gd name="connsiteY6" fmla="*/ 249816 h 375241"/>
                  <a:gd name="connsiteX7" fmla="*/ 276832 w 346840"/>
                  <a:gd name="connsiteY7" fmla="*/ 227695 h 375241"/>
                  <a:gd name="connsiteX8" fmla="*/ 277317 w 346840"/>
                  <a:gd name="connsiteY8" fmla="*/ 222445 h 375241"/>
                  <a:gd name="connsiteX9" fmla="*/ 266800 w 346840"/>
                  <a:gd name="connsiteY9" fmla="*/ 200817 h 375241"/>
                  <a:gd name="connsiteX10" fmla="*/ 316987 w 346840"/>
                  <a:gd name="connsiteY10" fmla="*/ 55563 h 375241"/>
                  <a:gd name="connsiteX11" fmla="*/ 318915 w 346840"/>
                  <a:gd name="connsiteY11" fmla="*/ 55757 h 375241"/>
                  <a:gd name="connsiteX12" fmla="*/ 346841 w 346840"/>
                  <a:gd name="connsiteY12" fmla="*/ 27976 h 375241"/>
                  <a:gd name="connsiteX13" fmla="*/ 319109 w 346840"/>
                  <a:gd name="connsiteY13" fmla="*/ 0 h 375241"/>
                  <a:gd name="connsiteX14" fmla="*/ 291183 w 346840"/>
                  <a:gd name="connsiteY14" fmla="*/ 27781 h 375241"/>
                  <a:gd name="connsiteX15" fmla="*/ 303808 w 346840"/>
                  <a:gd name="connsiteY15" fmla="*/ 51229 h 375241"/>
                  <a:gd name="connsiteX16" fmla="*/ 254092 w 346840"/>
                  <a:gd name="connsiteY16" fmla="*/ 195115 h 375241"/>
                  <a:gd name="connsiteX17" fmla="*/ 249586 w 346840"/>
                  <a:gd name="connsiteY17" fmla="*/ 194663 h 375241"/>
                  <a:gd name="connsiteX18" fmla="*/ 228517 w 346840"/>
                  <a:gd name="connsiteY18" fmla="*/ 204574 h 375241"/>
                  <a:gd name="connsiteX19" fmla="*/ 126873 w 346840"/>
                  <a:gd name="connsiteY19" fmla="*/ 126995 h 375241"/>
                  <a:gd name="connsiteX20" fmla="*/ 119861 w 346840"/>
                  <a:gd name="connsiteY20" fmla="*/ 88270 h 375241"/>
                  <a:gd name="connsiteX21" fmla="*/ 81205 w 346840"/>
                  <a:gd name="connsiteY21" fmla="*/ 95295 h 375241"/>
                  <a:gd name="connsiteX22" fmla="*/ 88216 w 346840"/>
                  <a:gd name="connsiteY22" fmla="*/ 134020 h 375241"/>
                  <a:gd name="connsiteX23" fmla="*/ 91065 w 346840"/>
                  <a:gd name="connsiteY23" fmla="*/ 135753 h 375241"/>
                  <a:gd name="connsiteX24" fmla="*/ 31538 w 346840"/>
                  <a:gd name="connsiteY24" fmla="*/ 320061 h 375241"/>
                  <a:gd name="connsiteX25" fmla="*/ 274 w 346840"/>
                  <a:gd name="connsiteY25" fmla="*/ 343650 h 375241"/>
                  <a:gd name="connsiteX26" fmla="*/ 23821 w 346840"/>
                  <a:gd name="connsiteY26" fmla="*/ 374971 h 375241"/>
                  <a:gd name="connsiteX27" fmla="*/ 27732 w 346840"/>
                  <a:gd name="connsiteY27" fmla="*/ 375242 h 37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6840" h="375241">
                    <a:moveTo>
                      <a:pt x="27732" y="375242"/>
                    </a:moveTo>
                    <a:cubicBezTo>
                      <a:pt x="43002" y="375272"/>
                      <a:pt x="55406" y="362896"/>
                      <a:pt x="55436" y="347599"/>
                    </a:cubicBezTo>
                    <a:cubicBezTo>
                      <a:pt x="55454" y="338859"/>
                      <a:pt x="51352" y="330623"/>
                      <a:pt x="44371" y="325381"/>
                    </a:cubicBezTo>
                    <a:lnTo>
                      <a:pt x="104549" y="139045"/>
                    </a:lnTo>
                    <a:cubicBezTo>
                      <a:pt x="108544" y="138951"/>
                      <a:pt x="112471" y="137986"/>
                      <a:pt x="116058" y="136219"/>
                    </a:cubicBezTo>
                    <a:lnTo>
                      <a:pt x="222339" y="217347"/>
                    </a:lnTo>
                    <a:cubicBezTo>
                      <a:pt x="219487" y="232422"/>
                      <a:pt x="229373" y="246958"/>
                      <a:pt x="244421" y="249816"/>
                    </a:cubicBezTo>
                    <a:cubicBezTo>
                      <a:pt x="259469" y="252673"/>
                      <a:pt x="273980" y="242769"/>
                      <a:pt x="276832" y="227695"/>
                    </a:cubicBezTo>
                    <a:cubicBezTo>
                      <a:pt x="277160" y="225965"/>
                      <a:pt x="277322" y="224206"/>
                      <a:pt x="277317" y="222445"/>
                    </a:cubicBezTo>
                    <a:cubicBezTo>
                      <a:pt x="277297" y="214004"/>
                      <a:pt x="273422" y="206036"/>
                      <a:pt x="266800" y="200817"/>
                    </a:cubicBezTo>
                    <a:lnTo>
                      <a:pt x="316987" y="55563"/>
                    </a:lnTo>
                    <a:cubicBezTo>
                      <a:pt x="317639" y="55611"/>
                      <a:pt x="318256" y="55757"/>
                      <a:pt x="318915" y="55757"/>
                    </a:cubicBezTo>
                    <a:cubicBezTo>
                      <a:pt x="334284" y="55811"/>
                      <a:pt x="346787" y="43373"/>
                      <a:pt x="346841" y="27976"/>
                    </a:cubicBezTo>
                    <a:cubicBezTo>
                      <a:pt x="346894" y="12580"/>
                      <a:pt x="334479" y="54"/>
                      <a:pt x="319109" y="0"/>
                    </a:cubicBezTo>
                    <a:cubicBezTo>
                      <a:pt x="303740" y="-53"/>
                      <a:pt x="291237" y="12385"/>
                      <a:pt x="291183" y="27781"/>
                    </a:cubicBezTo>
                    <a:cubicBezTo>
                      <a:pt x="291151" y="37236"/>
                      <a:pt x="295903" y="46064"/>
                      <a:pt x="303808" y="51229"/>
                    </a:cubicBezTo>
                    <a:lnTo>
                      <a:pt x="254092" y="195115"/>
                    </a:lnTo>
                    <a:cubicBezTo>
                      <a:pt x="252604" y="194844"/>
                      <a:pt x="251098" y="194693"/>
                      <a:pt x="249586" y="194663"/>
                    </a:cubicBezTo>
                    <a:cubicBezTo>
                      <a:pt x="241446" y="194685"/>
                      <a:pt x="233732" y="198313"/>
                      <a:pt x="228517" y="204574"/>
                    </a:cubicBezTo>
                    <a:lnTo>
                      <a:pt x="126873" y="126995"/>
                    </a:lnTo>
                    <a:cubicBezTo>
                      <a:pt x="135611" y="114362"/>
                      <a:pt x="132472" y="97023"/>
                      <a:pt x="119861" y="88270"/>
                    </a:cubicBezTo>
                    <a:cubicBezTo>
                      <a:pt x="107249" y="79516"/>
                      <a:pt x="89943" y="82661"/>
                      <a:pt x="81205" y="95295"/>
                    </a:cubicBezTo>
                    <a:cubicBezTo>
                      <a:pt x="72466" y="107928"/>
                      <a:pt x="75605" y="125267"/>
                      <a:pt x="88216" y="134020"/>
                    </a:cubicBezTo>
                    <a:cubicBezTo>
                      <a:pt x="89130" y="134654"/>
                      <a:pt x="90081" y="135233"/>
                      <a:pt x="91065" y="135753"/>
                    </a:cubicBezTo>
                    <a:lnTo>
                      <a:pt x="31538" y="320061"/>
                    </a:lnTo>
                    <a:cubicBezTo>
                      <a:pt x="16403" y="317926"/>
                      <a:pt x="2405" y="328487"/>
                      <a:pt x="274" y="343650"/>
                    </a:cubicBezTo>
                    <a:cubicBezTo>
                      <a:pt x="-1857" y="358813"/>
                      <a:pt x="8685" y="372836"/>
                      <a:pt x="23821" y="374971"/>
                    </a:cubicBezTo>
                    <a:cubicBezTo>
                      <a:pt x="25117" y="375153"/>
                      <a:pt x="26424" y="375244"/>
                      <a:pt x="27732" y="375242"/>
                    </a:cubicBezTo>
                    <a:close/>
                  </a:path>
                </a:pathLst>
              </a:custGeom>
              <a:solidFill>
                <a:srgbClr val="000000"/>
              </a:solidFill>
              <a:ln w="6846"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4E29E057-C47A-4482-83FD-5CBDDCFB6A6A}"/>
              </a:ext>
            </a:extLst>
          </p:cNvPr>
          <p:cNvGrpSpPr/>
          <p:nvPr/>
        </p:nvGrpSpPr>
        <p:grpSpPr>
          <a:xfrm>
            <a:off x="2307397" y="3311885"/>
            <a:ext cx="800893" cy="702650"/>
            <a:chOff x="5399640" y="951520"/>
            <a:chExt cx="800893" cy="702650"/>
          </a:xfrm>
        </p:grpSpPr>
        <p:sp>
          <p:nvSpPr>
            <p:cNvPr id="7" name="Oval 6">
              <a:extLst>
                <a:ext uri="{FF2B5EF4-FFF2-40B4-BE49-F238E27FC236}">
                  <a16:creationId xmlns:a16="http://schemas.microsoft.com/office/drawing/2014/main" id="{65807496-C5CC-447F-B619-323F22AABA5F}"/>
                </a:ext>
                <a:ext uri="{C183D7F6-B498-43B3-948B-1728B52AA6E4}">
                  <adec:decorative xmlns:adec="http://schemas.microsoft.com/office/drawing/2017/decorative" val="1"/>
                </a:ext>
              </a:extLst>
            </p:cNvPr>
            <p:cNvSpPr/>
            <p:nvPr/>
          </p:nvSpPr>
          <p:spPr>
            <a:xfrm>
              <a:off x="5399640" y="1023448"/>
              <a:ext cx="630722" cy="630722"/>
            </a:xfrm>
            <a:prstGeom prst="ellipse">
              <a:avLst/>
            </a:prstGeom>
            <a:solidFill>
              <a:srgbClr val="00A3E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95" name="Graphic 94" descr="Network outline">
              <a:extLst>
                <a:ext uri="{FF2B5EF4-FFF2-40B4-BE49-F238E27FC236}">
                  <a16:creationId xmlns:a16="http://schemas.microsoft.com/office/drawing/2014/main" id="{25BC8C47-9B62-461B-8560-619B4AEBE7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4436" y="951520"/>
              <a:ext cx="666097" cy="666097"/>
            </a:xfrm>
            <a:prstGeom prst="rect">
              <a:avLst/>
            </a:prstGeom>
          </p:spPr>
        </p:pic>
      </p:grpSp>
      <p:grpSp>
        <p:nvGrpSpPr>
          <p:cNvPr id="13" name="Group 12">
            <a:extLst>
              <a:ext uri="{FF2B5EF4-FFF2-40B4-BE49-F238E27FC236}">
                <a16:creationId xmlns:a16="http://schemas.microsoft.com/office/drawing/2014/main" id="{17EAE00A-A067-4C0C-9959-0B4BAC0A2110}"/>
              </a:ext>
            </a:extLst>
          </p:cNvPr>
          <p:cNvGrpSpPr/>
          <p:nvPr/>
        </p:nvGrpSpPr>
        <p:grpSpPr>
          <a:xfrm>
            <a:off x="6443297" y="3328864"/>
            <a:ext cx="788026" cy="696217"/>
            <a:chOff x="7685639" y="957953"/>
            <a:chExt cx="788026" cy="696217"/>
          </a:xfrm>
        </p:grpSpPr>
        <p:sp>
          <p:nvSpPr>
            <p:cNvPr id="43" name="Oval 42">
              <a:extLst>
                <a:ext uri="{FF2B5EF4-FFF2-40B4-BE49-F238E27FC236}">
                  <a16:creationId xmlns:a16="http://schemas.microsoft.com/office/drawing/2014/main" id="{FF1881B7-2C83-4EEC-9B49-173395A3F1D0}"/>
                </a:ext>
                <a:ext uri="{C183D7F6-B498-43B3-948B-1728B52AA6E4}">
                  <adec:decorative xmlns:adec="http://schemas.microsoft.com/office/drawing/2017/decorative" val="1"/>
                </a:ext>
              </a:extLst>
            </p:cNvPr>
            <p:cNvSpPr/>
            <p:nvPr/>
          </p:nvSpPr>
          <p:spPr>
            <a:xfrm>
              <a:off x="7685639" y="1023448"/>
              <a:ext cx="630722" cy="630722"/>
            </a:xfrm>
            <a:prstGeom prst="ellipse">
              <a:avLst/>
            </a:prstGeom>
            <a:solidFill>
              <a:srgbClr val="5B677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9" name="Graphic 98" descr="Presentation with pie chart outline">
              <a:extLst>
                <a:ext uri="{FF2B5EF4-FFF2-40B4-BE49-F238E27FC236}">
                  <a16:creationId xmlns:a16="http://schemas.microsoft.com/office/drawing/2014/main" id="{0FD19906-851B-4A98-A22F-93FA3CCAD0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8104" y="957953"/>
              <a:ext cx="665561" cy="665561"/>
            </a:xfrm>
            <a:prstGeom prst="rect">
              <a:avLst/>
            </a:prstGeom>
          </p:spPr>
        </p:pic>
      </p:grpSp>
      <p:grpSp>
        <p:nvGrpSpPr>
          <p:cNvPr id="108" name="Group 107">
            <a:extLst>
              <a:ext uri="{FF2B5EF4-FFF2-40B4-BE49-F238E27FC236}">
                <a16:creationId xmlns:a16="http://schemas.microsoft.com/office/drawing/2014/main" id="{9CE08A2E-E52F-4748-A815-678312AB6B72}"/>
              </a:ext>
            </a:extLst>
          </p:cNvPr>
          <p:cNvGrpSpPr/>
          <p:nvPr/>
        </p:nvGrpSpPr>
        <p:grpSpPr>
          <a:xfrm>
            <a:off x="2270422" y="882729"/>
            <a:ext cx="774104" cy="702576"/>
            <a:chOff x="3032629" y="3220620"/>
            <a:chExt cx="774104" cy="702576"/>
          </a:xfrm>
        </p:grpSpPr>
        <p:sp>
          <p:nvSpPr>
            <p:cNvPr id="63" name="Oval 62">
              <a:extLst>
                <a:ext uri="{FF2B5EF4-FFF2-40B4-BE49-F238E27FC236}">
                  <a16:creationId xmlns:a16="http://schemas.microsoft.com/office/drawing/2014/main" id="{C340C17C-EA4D-458C-AED1-EC580853F0DD}"/>
                </a:ext>
                <a:ext uri="{C183D7F6-B498-43B3-948B-1728B52AA6E4}">
                  <adec:decorative xmlns:adec="http://schemas.microsoft.com/office/drawing/2017/decorative" val="1"/>
                </a:ext>
              </a:extLst>
            </p:cNvPr>
            <p:cNvSpPr/>
            <p:nvPr/>
          </p:nvSpPr>
          <p:spPr>
            <a:xfrm>
              <a:off x="3032629" y="3292474"/>
              <a:ext cx="630722" cy="630722"/>
            </a:xfrm>
            <a:prstGeom prst="ellipse">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 name="Graphic 102" descr="Abacus outline">
              <a:extLst>
                <a:ext uri="{FF2B5EF4-FFF2-40B4-BE49-F238E27FC236}">
                  <a16:creationId xmlns:a16="http://schemas.microsoft.com/office/drawing/2014/main" id="{54D60EA6-A358-476D-A6A2-494D428955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76011" y="3220620"/>
              <a:ext cx="630722" cy="630722"/>
            </a:xfrm>
            <a:prstGeom prst="rect">
              <a:avLst/>
            </a:prstGeom>
          </p:spPr>
        </p:pic>
      </p:grpSp>
      <p:grpSp>
        <p:nvGrpSpPr>
          <p:cNvPr id="109" name="Group 108">
            <a:extLst>
              <a:ext uri="{FF2B5EF4-FFF2-40B4-BE49-F238E27FC236}">
                <a16:creationId xmlns:a16="http://schemas.microsoft.com/office/drawing/2014/main" id="{19D4D034-3A70-4A00-B00E-DE9900779FD4}"/>
              </a:ext>
            </a:extLst>
          </p:cNvPr>
          <p:cNvGrpSpPr/>
          <p:nvPr/>
        </p:nvGrpSpPr>
        <p:grpSpPr>
          <a:xfrm>
            <a:off x="4419622" y="882729"/>
            <a:ext cx="746909" cy="714095"/>
            <a:chOff x="5455568" y="3151795"/>
            <a:chExt cx="746909" cy="714095"/>
          </a:xfrm>
        </p:grpSpPr>
        <p:sp>
          <p:nvSpPr>
            <p:cNvPr id="68" name="Oval 67">
              <a:extLst>
                <a:ext uri="{FF2B5EF4-FFF2-40B4-BE49-F238E27FC236}">
                  <a16:creationId xmlns:a16="http://schemas.microsoft.com/office/drawing/2014/main" id="{F8EADB56-2330-4C5E-B4D3-ADBE8B3094F7}"/>
                </a:ext>
                <a:ext uri="{C183D7F6-B498-43B3-948B-1728B52AA6E4}">
                  <adec:decorative xmlns:adec="http://schemas.microsoft.com/office/drawing/2017/decorative" val="1"/>
                </a:ext>
              </a:extLst>
            </p:cNvPr>
            <p:cNvSpPr/>
            <p:nvPr/>
          </p:nvSpPr>
          <p:spPr>
            <a:xfrm>
              <a:off x="5455568" y="3235168"/>
              <a:ext cx="630722" cy="630722"/>
            </a:xfrm>
            <a:prstGeom prst="ellipse">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 name="Graphic 104" descr="Call center outline">
              <a:extLst>
                <a:ext uri="{FF2B5EF4-FFF2-40B4-BE49-F238E27FC236}">
                  <a16:creationId xmlns:a16="http://schemas.microsoft.com/office/drawing/2014/main" id="{25DC3167-0432-4DA4-8A15-3CDB205422E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71756" y="3151795"/>
              <a:ext cx="630721" cy="630721"/>
            </a:xfrm>
            <a:prstGeom prst="rect">
              <a:avLst/>
            </a:prstGeom>
          </p:spPr>
        </p:pic>
      </p:grpSp>
      <p:grpSp>
        <p:nvGrpSpPr>
          <p:cNvPr id="110" name="Group 109">
            <a:extLst>
              <a:ext uri="{FF2B5EF4-FFF2-40B4-BE49-F238E27FC236}">
                <a16:creationId xmlns:a16="http://schemas.microsoft.com/office/drawing/2014/main" id="{18DCFEA1-DF6D-414F-84DC-B3FB1BD57C25}"/>
              </a:ext>
            </a:extLst>
          </p:cNvPr>
          <p:cNvGrpSpPr/>
          <p:nvPr/>
        </p:nvGrpSpPr>
        <p:grpSpPr>
          <a:xfrm>
            <a:off x="6450188" y="897969"/>
            <a:ext cx="753746" cy="712570"/>
            <a:chOff x="7808104" y="3220964"/>
            <a:chExt cx="753746" cy="712570"/>
          </a:xfrm>
        </p:grpSpPr>
        <p:sp>
          <p:nvSpPr>
            <p:cNvPr id="75" name="Oval 74">
              <a:extLst>
                <a:ext uri="{FF2B5EF4-FFF2-40B4-BE49-F238E27FC236}">
                  <a16:creationId xmlns:a16="http://schemas.microsoft.com/office/drawing/2014/main" id="{A6488D61-D4E1-4F29-92D7-49E791409B3A}"/>
                </a:ext>
                <a:ext uri="{C183D7F6-B498-43B3-948B-1728B52AA6E4}">
                  <adec:decorative xmlns:adec="http://schemas.microsoft.com/office/drawing/2017/decorative" val="1"/>
                </a:ext>
              </a:extLst>
            </p:cNvPr>
            <p:cNvSpPr/>
            <p:nvPr/>
          </p:nvSpPr>
          <p:spPr>
            <a:xfrm>
              <a:off x="7808104" y="3302812"/>
              <a:ext cx="630722" cy="630722"/>
            </a:xfrm>
            <a:prstGeom prst="ellipse">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7" name="Graphic 106" descr="Document outline">
              <a:extLst>
                <a:ext uri="{FF2B5EF4-FFF2-40B4-BE49-F238E27FC236}">
                  <a16:creationId xmlns:a16="http://schemas.microsoft.com/office/drawing/2014/main" id="{99856B22-4936-4800-A1F7-D84B5E0DF42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31128" y="3220964"/>
              <a:ext cx="630722" cy="630722"/>
            </a:xfrm>
            <a:prstGeom prst="rect">
              <a:avLst/>
            </a:prstGeom>
          </p:spPr>
        </p:pic>
      </p:grpSp>
      <p:sp>
        <p:nvSpPr>
          <p:cNvPr id="60" name="Slide Number Placeholder 1">
            <a:extLst>
              <a:ext uri="{FF2B5EF4-FFF2-40B4-BE49-F238E27FC236}">
                <a16:creationId xmlns:a16="http://schemas.microsoft.com/office/drawing/2014/main" id="{7DE4AFC1-4FA6-471C-B16E-F8DAB361D657}"/>
              </a:ext>
            </a:extLst>
          </p:cNvPr>
          <p:cNvSpPr txBox="1">
            <a:spLocks/>
          </p:cNvSpPr>
          <p:nvPr/>
        </p:nvSpPr>
        <p:spPr bwMode="auto">
          <a:xfrm>
            <a:off x="0" y="4892040"/>
            <a:ext cx="347472" cy="219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l" rtl="0" eaLnBrk="1" fontAlgn="base" hangingPunct="1">
              <a:spcBef>
                <a:spcPct val="20000"/>
              </a:spcBef>
              <a:spcAft>
                <a:spcPct val="0"/>
              </a:spcAft>
              <a:buClrTx/>
              <a:buSzPct val="80000"/>
              <a:buFont typeface="Courier New" panose="02070309020205020404" pitchFamily="49" charset="0"/>
              <a:buNone/>
              <a:defRPr sz="750">
                <a:solidFill>
                  <a:schemeClr val="bg2">
                    <a:lumMod val="50000"/>
                  </a:schemeClr>
                </a:solidFill>
                <a:latin typeface="+mn-lt"/>
                <a:ea typeface="+mn-ea"/>
                <a:cs typeface="+mn-cs"/>
              </a:defRPr>
            </a:lvl1pPr>
            <a:lvl2pPr marL="457200" indent="-231775" algn="l" rtl="0" eaLnBrk="1" fontAlgn="base" hangingPunct="1">
              <a:spcBef>
                <a:spcPct val="20000"/>
              </a:spcBef>
              <a:spcAft>
                <a:spcPct val="0"/>
              </a:spcAft>
              <a:buClrTx/>
              <a:buSzPct val="80000"/>
              <a:buFont typeface="Arial" panose="020B0604020202020204" pitchFamily="34" charset="0"/>
              <a:buChar char="•"/>
              <a:tabLst/>
              <a:defRPr sz="1800">
                <a:solidFill>
                  <a:schemeClr val="bg2">
                    <a:lumMod val="50000"/>
                  </a:schemeClr>
                </a:solidFill>
                <a:latin typeface="+mn-lt"/>
                <a:cs typeface="+mn-cs"/>
              </a:defRPr>
            </a:lvl2pPr>
            <a:lvl3pPr marL="679450" indent="-222250" algn="l" rtl="0" eaLnBrk="1" fontAlgn="base" hangingPunct="1">
              <a:spcBef>
                <a:spcPct val="20000"/>
              </a:spcBef>
              <a:spcAft>
                <a:spcPct val="0"/>
              </a:spcAft>
              <a:buClrTx/>
              <a:buSzPct val="80000"/>
              <a:buFont typeface="System Font Regular"/>
              <a:buChar char="-"/>
              <a:defRPr sz="1600">
                <a:solidFill>
                  <a:schemeClr val="bg2">
                    <a:lumMod val="50000"/>
                  </a:schemeClr>
                </a:solidFill>
                <a:latin typeface="+mn-lt"/>
                <a:cs typeface="+mn-cs"/>
              </a:defRPr>
            </a:lvl3pPr>
            <a:lvl4pPr marL="1600200" indent="-228600" algn="l" rtl="0" eaLnBrk="1" fontAlgn="base" hangingPunct="1">
              <a:spcBef>
                <a:spcPct val="20000"/>
              </a:spcBef>
              <a:spcAft>
                <a:spcPct val="0"/>
              </a:spcAft>
              <a:buClr>
                <a:srgbClr val="003F82"/>
              </a:buClr>
              <a:buSzPct val="80000"/>
              <a:buFont typeface="Wingdings" pitchFamily="2" charset="2"/>
              <a:buChar char="§"/>
              <a:defRPr sz="1400">
                <a:solidFill>
                  <a:schemeClr val="tx1"/>
                </a:solidFill>
                <a:latin typeface="+mn-lt"/>
                <a:cs typeface="+mn-cs"/>
              </a:defRPr>
            </a:lvl4pPr>
            <a:lvl5pPr marL="2057400" indent="-228600" algn="l" rtl="0" eaLnBrk="1" fontAlgn="base" hangingPunct="1">
              <a:spcBef>
                <a:spcPct val="20000"/>
              </a:spcBef>
              <a:spcAft>
                <a:spcPct val="0"/>
              </a:spcAft>
              <a:buClr>
                <a:srgbClr val="003F82"/>
              </a:buClr>
              <a:buSzPct val="80000"/>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fld id="{D4325D4D-289E-48C1-B277-2BEB492A7D19}" type="slidenum">
              <a:rPr lang="en-US" kern="0" smtClean="0">
                <a:solidFill>
                  <a:schemeClr val="bg1"/>
                </a:solidFill>
              </a:rPr>
              <a:pPr/>
              <a:t>14</a:t>
            </a:fld>
            <a:endParaRPr lang="en-US" kern="0">
              <a:solidFill>
                <a:schemeClr val="bg1"/>
              </a:solidFill>
            </a:endParaRPr>
          </a:p>
        </p:txBody>
      </p:sp>
      <p:sp>
        <p:nvSpPr>
          <p:cNvPr id="70" name="Text Placeholder 17">
            <a:extLst>
              <a:ext uri="{FF2B5EF4-FFF2-40B4-BE49-F238E27FC236}">
                <a16:creationId xmlns:a16="http://schemas.microsoft.com/office/drawing/2014/main" id="{AAC159E9-D9C4-46BB-AADD-2CE421D3CB23}"/>
              </a:ext>
            </a:extLst>
          </p:cNvPr>
          <p:cNvSpPr txBox="1">
            <a:spLocks/>
          </p:cNvSpPr>
          <p:nvPr/>
        </p:nvSpPr>
        <p:spPr bwMode="auto">
          <a:xfrm>
            <a:off x="-100525" y="2693988"/>
            <a:ext cx="1596987" cy="5724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solidFill>
                  <a:srgbClr val="404040"/>
                </a:solidFill>
              </a:rPr>
              <a:t>Open-End </a:t>
            </a:r>
          </a:p>
          <a:p>
            <a:r>
              <a:rPr lang="en-US" kern="0" dirty="0">
                <a:solidFill>
                  <a:srgbClr val="404040"/>
                </a:solidFill>
              </a:rPr>
              <a:t>Verbatim Data</a:t>
            </a:r>
          </a:p>
          <a:p>
            <a:endParaRPr lang="en-US" kern="0" dirty="0"/>
          </a:p>
        </p:txBody>
      </p:sp>
      <p:sp>
        <p:nvSpPr>
          <p:cNvPr id="84" name="Arc 83">
            <a:extLst>
              <a:ext uri="{FF2B5EF4-FFF2-40B4-BE49-F238E27FC236}">
                <a16:creationId xmlns:a16="http://schemas.microsoft.com/office/drawing/2014/main" id="{220A5B90-EB08-43CE-9CAA-10274C869349}"/>
              </a:ext>
            </a:extLst>
          </p:cNvPr>
          <p:cNvSpPr/>
          <p:nvPr/>
        </p:nvSpPr>
        <p:spPr bwMode="auto">
          <a:xfrm>
            <a:off x="7057466" y="1881616"/>
            <a:ext cx="1242960" cy="1192919"/>
          </a:xfrm>
          <a:prstGeom prst="arc">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85" name="Arc 84">
            <a:extLst>
              <a:ext uri="{FF2B5EF4-FFF2-40B4-BE49-F238E27FC236}">
                <a16:creationId xmlns:a16="http://schemas.microsoft.com/office/drawing/2014/main" id="{C5BF390A-6AD2-4D37-861B-DCA51AEF59B1}"/>
              </a:ext>
            </a:extLst>
          </p:cNvPr>
          <p:cNvSpPr/>
          <p:nvPr/>
        </p:nvSpPr>
        <p:spPr bwMode="auto">
          <a:xfrm flipV="1">
            <a:off x="7057014" y="1885502"/>
            <a:ext cx="1242960" cy="1192919"/>
          </a:xfrm>
          <a:prstGeom prst="arc">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grpSp>
        <p:nvGrpSpPr>
          <p:cNvPr id="50" name="Group 49">
            <a:extLst>
              <a:ext uri="{FF2B5EF4-FFF2-40B4-BE49-F238E27FC236}">
                <a16:creationId xmlns:a16="http://schemas.microsoft.com/office/drawing/2014/main" id="{1EA6192E-07D2-476F-A81D-36AF746C9CBD}"/>
              </a:ext>
            </a:extLst>
          </p:cNvPr>
          <p:cNvGrpSpPr/>
          <p:nvPr/>
        </p:nvGrpSpPr>
        <p:grpSpPr>
          <a:xfrm>
            <a:off x="7916388" y="2005479"/>
            <a:ext cx="730175" cy="717873"/>
            <a:chOff x="7786848" y="2005479"/>
            <a:chExt cx="730175" cy="717873"/>
          </a:xfrm>
        </p:grpSpPr>
        <p:sp>
          <p:nvSpPr>
            <p:cNvPr id="88" name="Oval 87">
              <a:extLst>
                <a:ext uri="{FF2B5EF4-FFF2-40B4-BE49-F238E27FC236}">
                  <a16:creationId xmlns:a16="http://schemas.microsoft.com/office/drawing/2014/main" id="{824A8E82-A5A7-495B-9DFE-09AF223BD6AE}"/>
                </a:ext>
                <a:ext uri="{C183D7F6-B498-43B3-948B-1728B52AA6E4}">
                  <adec:decorative xmlns:adec="http://schemas.microsoft.com/office/drawing/2017/decorative" val="1"/>
                </a:ext>
              </a:extLst>
            </p:cNvPr>
            <p:cNvSpPr/>
            <p:nvPr/>
          </p:nvSpPr>
          <p:spPr>
            <a:xfrm>
              <a:off x="7786848" y="2092630"/>
              <a:ext cx="630722" cy="630722"/>
            </a:xfrm>
            <a:prstGeom prst="ellipse">
              <a:avLst/>
            </a:prstGeom>
            <a:solidFill>
              <a:srgbClr val="097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Graphic 30" descr="Badge Question Mark outline">
              <a:extLst>
                <a:ext uri="{FF2B5EF4-FFF2-40B4-BE49-F238E27FC236}">
                  <a16:creationId xmlns:a16="http://schemas.microsoft.com/office/drawing/2014/main" id="{D8505123-7CBD-4C01-854D-E026D298AF9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86301" y="2005479"/>
              <a:ext cx="630722" cy="630722"/>
            </a:xfrm>
            <a:prstGeom prst="rect">
              <a:avLst/>
            </a:prstGeom>
          </p:spPr>
        </p:pic>
      </p:grpSp>
      <p:sp>
        <p:nvSpPr>
          <p:cNvPr id="90" name="Text Placeholder 17">
            <a:extLst>
              <a:ext uri="{FF2B5EF4-FFF2-40B4-BE49-F238E27FC236}">
                <a16:creationId xmlns:a16="http://schemas.microsoft.com/office/drawing/2014/main" id="{B6028B88-CC26-4AD1-A439-0BCDFE7C4340}"/>
              </a:ext>
            </a:extLst>
          </p:cNvPr>
          <p:cNvSpPr txBox="1">
            <a:spLocks/>
          </p:cNvSpPr>
          <p:nvPr/>
        </p:nvSpPr>
        <p:spPr bwMode="auto">
          <a:xfrm>
            <a:off x="7579680" y="2755882"/>
            <a:ext cx="1939457" cy="276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t>Revised </a:t>
            </a:r>
          </a:p>
          <a:p>
            <a:r>
              <a:rPr lang="en-US" kern="0" dirty="0"/>
              <a:t>Questions</a:t>
            </a:r>
          </a:p>
          <a:p>
            <a:endParaRPr lang="en-US" kern="0" dirty="0"/>
          </a:p>
        </p:txBody>
      </p:sp>
      <p:sp>
        <p:nvSpPr>
          <p:cNvPr id="106" name="Oval 105" descr="timeline markers">
            <a:extLst>
              <a:ext uri="{FF2B5EF4-FFF2-40B4-BE49-F238E27FC236}">
                <a16:creationId xmlns:a16="http://schemas.microsoft.com/office/drawing/2014/main" id="{C285BD56-BC86-4166-BEAE-9665120A2FD9}"/>
              </a:ext>
            </a:extLst>
          </p:cNvPr>
          <p:cNvSpPr/>
          <p:nvPr/>
        </p:nvSpPr>
        <p:spPr>
          <a:xfrm>
            <a:off x="2544172" y="1827351"/>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11" name="Oval 110" descr="timeline markers">
            <a:extLst>
              <a:ext uri="{FF2B5EF4-FFF2-40B4-BE49-F238E27FC236}">
                <a16:creationId xmlns:a16="http://schemas.microsoft.com/office/drawing/2014/main" id="{06BF2D0E-17A3-40BE-B0DE-A7E677402CEF}"/>
              </a:ext>
            </a:extLst>
          </p:cNvPr>
          <p:cNvSpPr/>
          <p:nvPr/>
        </p:nvSpPr>
        <p:spPr>
          <a:xfrm>
            <a:off x="6761797" y="1827351"/>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1" name="Arrow: Right 40">
            <a:extLst>
              <a:ext uri="{FF2B5EF4-FFF2-40B4-BE49-F238E27FC236}">
                <a16:creationId xmlns:a16="http://schemas.microsoft.com/office/drawing/2014/main" id="{18601EF1-8235-4F43-B719-A218DA58773B}"/>
              </a:ext>
            </a:extLst>
          </p:cNvPr>
          <p:cNvSpPr/>
          <p:nvPr/>
        </p:nvSpPr>
        <p:spPr bwMode="auto">
          <a:xfrm>
            <a:off x="1661736" y="1788607"/>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2" name="Arrow: Right 111">
            <a:extLst>
              <a:ext uri="{FF2B5EF4-FFF2-40B4-BE49-F238E27FC236}">
                <a16:creationId xmlns:a16="http://schemas.microsoft.com/office/drawing/2014/main" id="{86F73312-B284-437B-AEC2-B9CFBEBA842B}"/>
              </a:ext>
            </a:extLst>
          </p:cNvPr>
          <p:cNvSpPr/>
          <p:nvPr/>
        </p:nvSpPr>
        <p:spPr bwMode="auto">
          <a:xfrm>
            <a:off x="3593249" y="2976083"/>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3" name="Arrow: Right 112">
            <a:extLst>
              <a:ext uri="{FF2B5EF4-FFF2-40B4-BE49-F238E27FC236}">
                <a16:creationId xmlns:a16="http://schemas.microsoft.com/office/drawing/2014/main" id="{C9E80D9C-9F52-462A-B1EE-14BE4ECAA887}"/>
              </a:ext>
            </a:extLst>
          </p:cNvPr>
          <p:cNvSpPr/>
          <p:nvPr/>
        </p:nvSpPr>
        <p:spPr bwMode="auto">
          <a:xfrm>
            <a:off x="5653057" y="1788607"/>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4" name="Arrow: Right 113">
            <a:extLst>
              <a:ext uri="{FF2B5EF4-FFF2-40B4-BE49-F238E27FC236}">
                <a16:creationId xmlns:a16="http://schemas.microsoft.com/office/drawing/2014/main" id="{A549B8EA-A6B8-4340-83D8-0B8347F1348B}"/>
              </a:ext>
            </a:extLst>
          </p:cNvPr>
          <p:cNvSpPr/>
          <p:nvPr/>
        </p:nvSpPr>
        <p:spPr bwMode="auto">
          <a:xfrm>
            <a:off x="5634148" y="2987630"/>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5" name="Arrow: Right 114">
            <a:extLst>
              <a:ext uri="{FF2B5EF4-FFF2-40B4-BE49-F238E27FC236}">
                <a16:creationId xmlns:a16="http://schemas.microsoft.com/office/drawing/2014/main" id="{72C6DFB8-04FA-4D6D-8769-3A266D523028}"/>
              </a:ext>
            </a:extLst>
          </p:cNvPr>
          <p:cNvSpPr/>
          <p:nvPr/>
        </p:nvSpPr>
        <p:spPr bwMode="auto">
          <a:xfrm>
            <a:off x="7530693" y="1788978"/>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6" name="Arrow: Right 115">
            <a:extLst>
              <a:ext uri="{FF2B5EF4-FFF2-40B4-BE49-F238E27FC236}">
                <a16:creationId xmlns:a16="http://schemas.microsoft.com/office/drawing/2014/main" id="{BCC0CCFB-B62E-4D1F-8697-35C6178BB0B5}"/>
              </a:ext>
            </a:extLst>
          </p:cNvPr>
          <p:cNvSpPr/>
          <p:nvPr/>
        </p:nvSpPr>
        <p:spPr bwMode="auto">
          <a:xfrm>
            <a:off x="7523084" y="2988001"/>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7" name="Arrow: Right 116">
            <a:extLst>
              <a:ext uri="{FF2B5EF4-FFF2-40B4-BE49-F238E27FC236}">
                <a16:creationId xmlns:a16="http://schemas.microsoft.com/office/drawing/2014/main" id="{5C3C469C-5A30-486F-A5DA-54A3F9CE3B30}"/>
              </a:ext>
            </a:extLst>
          </p:cNvPr>
          <p:cNvSpPr/>
          <p:nvPr/>
        </p:nvSpPr>
        <p:spPr bwMode="auto">
          <a:xfrm>
            <a:off x="3603401" y="1798074"/>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52" name="Text Placeholder 19">
            <a:extLst>
              <a:ext uri="{FF2B5EF4-FFF2-40B4-BE49-F238E27FC236}">
                <a16:creationId xmlns:a16="http://schemas.microsoft.com/office/drawing/2014/main" id="{D916BC88-340D-4E54-9BE8-7EAB0E8830AF}"/>
              </a:ext>
            </a:extLst>
          </p:cNvPr>
          <p:cNvSpPr txBox="1">
            <a:spLocks/>
          </p:cNvSpPr>
          <p:nvPr/>
        </p:nvSpPr>
        <p:spPr bwMode="auto">
          <a:xfrm>
            <a:off x="3834906" y="4177897"/>
            <a:ext cx="1939457" cy="276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t>NLP Cluster Analysis</a:t>
            </a:r>
          </a:p>
          <a:p>
            <a:r>
              <a:rPr lang="en-US" kern="0" dirty="0"/>
              <a:t>Full</a:t>
            </a:r>
          </a:p>
        </p:txBody>
      </p:sp>
      <p:grpSp>
        <p:nvGrpSpPr>
          <p:cNvPr id="53" name="Group 52">
            <a:extLst>
              <a:ext uri="{FF2B5EF4-FFF2-40B4-BE49-F238E27FC236}">
                <a16:creationId xmlns:a16="http://schemas.microsoft.com/office/drawing/2014/main" id="{EAFFE5DC-8DF3-43B0-AB3B-CE5569DFC3C9}"/>
              </a:ext>
            </a:extLst>
          </p:cNvPr>
          <p:cNvGrpSpPr/>
          <p:nvPr/>
        </p:nvGrpSpPr>
        <p:grpSpPr>
          <a:xfrm>
            <a:off x="4450517" y="3311885"/>
            <a:ext cx="800893" cy="702650"/>
            <a:chOff x="5399640" y="951520"/>
            <a:chExt cx="800893" cy="702650"/>
          </a:xfrm>
        </p:grpSpPr>
        <p:sp>
          <p:nvSpPr>
            <p:cNvPr id="54" name="Oval 53">
              <a:extLst>
                <a:ext uri="{FF2B5EF4-FFF2-40B4-BE49-F238E27FC236}">
                  <a16:creationId xmlns:a16="http://schemas.microsoft.com/office/drawing/2014/main" id="{DF437FAA-D503-4F45-824F-92CF14552A0C}"/>
                </a:ext>
                <a:ext uri="{C183D7F6-B498-43B3-948B-1728B52AA6E4}">
                  <adec:decorative xmlns:adec="http://schemas.microsoft.com/office/drawing/2017/decorative" val="1"/>
                </a:ext>
              </a:extLst>
            </p:cNvPr>
            <p:cNvSpPr/>
            <p:nvPr/>
          </p:nvSpPr>
          <p:spPr>
            <a:xfrm>
              <a:off x="5399640" y="1023448"/>
              <a:ext cx="630722" cy="630722"/>
            </a:xfrm>
            <a:prstGeom prst="ellipse">
              <a:avLst/>
            </a:prstGeom>
            <a:solidFill>
              <a:srgbClr val="00A3E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56" name="Graphic 55" descr="Network outline">
              <a:extLst>
                <a:ext uri="{FF2B5EF4-FFF2-40B4-BE49-F238E27FC236}">
                  <a16:creationId xmlns:a16="http://schemas.microsoft.com/office/drawing/2014/main" id="{DE7071E6-0E5A-4FC9-B9BE-DF04A09E6C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4436" y="951520"/>
              <a:ext cx="666097" cy="666097"/>
            </a:xfrm>
            <a:prstGeom prst="rect">
              <a:avLst/>
            </a:prstGeom>
          </p:spPr>
        </p:pic>
      </p:grpSp>
      <p:sp>
        <p:nvSpPr>
          <p:cNvPr id="57" name="Oval 56" descr="timeline markers">
            <a:extLst>
              <a:ext uri="{FF2B5EF4-FFF2-40B4-BE49-F238E27FC236}">
                <a16:creationId xmlns:a16="http://schemas.microsoft.com/office/drawing/2014/main" id="{C75A53B6-CD93-44A5-8474-773B476818F1}"/>
              </a:ext>
            </a:extLst>
          </p:cNvPr>
          <p:cNvSpPr/>
          <p:nvPr/>
        </p:nvSpPr>
        <p:spPr>
          <a:xfrm>
            <a:off x="4659840" y="3022822"/>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58" name="Arrow: Right 57">
            <a:extLst>
              <a:ext uri="{FF2B5EF4-FFF2-40B4-BE49-F238E27FC236}">
                <a16:creationId xmlns:a16="http://schemas.microsoft.com/office/drawing/2014/main" id="{7B013391-932B-41B4-A845-A17BDCCADB66}"/>
              </a:ext>
            </a:extLst>
          </p:cNvPr>
          <p:cNvSpPr/>
          <p:nvPr/>
        </p:nvSpPr>
        <p:spPr bwMode="auto">
          <a:xfrm>
            <a:off x="1669961" y="2991282"/>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2" name="Rectangle 1">
            <a:extLst>
              <a:ext uri="{FF2B5EF4-FFF2-40B4-BE49-F238E27FC236}">
                <a16:creationId xmlns:a16="http://schemas.microsoft.com/office/drawing/2014/main" id="{D2DD54E5-6507-445F-BDB6-01A6C43E83E6}"/>
              </a:ext>
            </a:extLst>
          </p:cNvPr>
          <p:cNvSpPr/>
          <p:nvPr/>
        </p:nvSpPr>
        <p:spPr bwMode="auto">
          <a:xfrm>
            <a:off x="0" y="709624"/>
            <a:ext cx="5912169" cy="3944672"/>
          </a:xfrm>
          <a:prstGeom prst="rect">
            <a:avLst/>
          </a:prstGeom>
          <a:solidFill>
            <a:schemeClr val="bg1">
              <a:alpha val="7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276692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D0B249-F3E9-43C6-9D3E-965BD4567A44}"/>
              </a:ext>
            </a:extLst>
          </p:cNvPr>
          <p:cNvSpPr>
            <a:spLocks noGrp="1"/>
          </p:cNvSpPr>
          <p:nvPr>
            <p:ph type="title"/>
          </p:nvPr>
        </p:nvSpPr>
        <p:spPr>
          <a:xfrm>
            <a:off x="169963" y="150992"/>
            <a:ext cx="8194135" cy="807720"/>
          </a:xfrm>
        </p:spPr>
        <p:txBody>
          <a:bodyPr/>
          <a:lstStyle/>
          <a:p>
            <a:pPr>
              <a:lnSpc>
                <a:spcPct val="100000"/>
              </a:lnSpc>
            </a:pPr>
            <a:r>
              <a:rPr lang="en-US" b="1" dirty="0">
                <a:solidFill>
                  <a:srgbClr val="003A7A"/>
                </a:solidFill>
                <a:latin typeface="+mn-lt"/>
              </a:rPr>
              <a:t>Qualitative and Quantitative Methods Identified Similar Themes</a:t>
            </a:r>
          </a:p>
        </p:txBody>
      </p:sp>
      <p:sp>
        <p:nvSpPr>
          <p:cNvPr id="5" name="Slide Number Placeholder 4">
            <a:extLst>
              <a:ext uri="{FF2B5EF4-FFF2-40B4-BE49-F238E27FC236}">
                <a16:creationId xmlns:a16="http://schemas.microsoft.com/office/drawing/2014/main" id="{4AEC8E70-74FE-40CF-A425-8148170CC566}"/>
              </a:ext>
            </a:extLst>
          </p:cNvPr>
          <p:cNvSpPr>
            <a:spLocks noGrp="1"/>
          </p:cNvSpPr>
          <p:nvPr>
            <p:ph type="sldNum" sz="quarter" idx="10"/>
          </p:nvPr>
        </p:nvSpPr>
        <p:spPr/>
        <p:txBody>
          <a:bodyPr/>
          <a:lstStyle/>
          <a:p>
            <a:fld id="{D4325D4D-289E-48C1-B277-2BEB492A7D19}" type="slidenum">
              <a:rPr lang="en-US" smtClean="0"/>
              <a:pPr/>
              <a:t>15</a:t>
            </a:fld>
            <a:endParaRPr lang="en-US"/>
          </a:p>
        </p:txBody>
      </p:sp>
      <p:grpSp>
        <p:nvGrpSpPr>
          <p:cNvPr id="12" name="Group 11">
            <a:extLst>
              <a:ext uri="{FF2B5EF4-FFF2-40B4-BE49-F238E27FC236}">
                <a16:creationId xmlns:a16="http://schemas.microsoft.com/office/drawing/2014/main" id="{8C8D5D7F-1062-469D-94F2-3E666A38DBEA}"/>
              </a:ext>
            </a:extLst>
          </p:cNvPr>
          <p:cNvGrpSpPr/>
          <p:nvPr/>
        </p:nvGrpSpPr>
        <p:grpSpPr>
          <a:xfrm>
            <a:off x="8413825" y="0"/>
            <a:ext cx="730175" cy="717873"/>
            <a:chOff x="7786848" y="2005479"/>
            <a:chExt cx="730175" cy="717873"/>
          </a:xfrm>
        </p:grpSpPr>
        <p:sp>
          <p:nvSpPr>
            <p:cNvPr id="13" name="Oval 12">
              <a:extLst>
                <a:ext uri="{FF2B5EF4-FFF2-40B4-BE49-F238E27FC236}">
                  <a16:creationId xmlns:a16="http://schemas.microsoft.com/office/drawing/2014/main" id="{81C5654B-82E4-4C3C-8D0E-970AE9A17A82}"/>
                </a:ext>
                <a:ext uri="{C183D7F6-B498-43B3-948B-1728B52AA6E4}">
                  <adec:decorative xmlns:adec="http://schemas.microsoft.com/office/drawing/2017/decorative" val="1"/>
                </a:ext>
              </a:extLst>
            </p:cNvPr>
            <p:cNvSpPr/>
            <p:nvPr/>
          </p:nvSpPr>
          <p:spPr>
            <a:xfrm>
              <a:off x="7786848" y="2092630"/>
              <a:ext cx="630722" cy="630722"/>
            </a:xfrm>
            <a:prstGeom prst="ellipse">
              <a:avLst/>
            </a:prstGeom>
            <a:solidFill>
              <a:srgbClr val="097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Badge Question Mark outline">
              <a:extLst>
                <a:ext uri="{FF2B5EF4-FFF2-40B4-BE49-F238E27FC236}">
                  <a16:creationId xmlns:a16="http://schemas.microsoft.com/office/drawing/2014/main" id="{66F436ED-228D-4C33-A57C-814CF1CA5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6301" y="2005479"/>
              <a:ext cx="630722" cy="630722"/>
            </a:xfrm>
            <a:prstGeom prst="rect">
              <a:avLst/>
            </a:prstGeom>
          </p:spPr>
        </p:pic>
      </p:grpSp>
      <p:sp>
        <p:nvSpPr>
          <p:cNvPr id="6" name="TextBox 5">
            <a:extLst>
              <a:ext uri="{FF2B5EF4-FFF2-40B4-BE49-F238E27FC236}">
                <a16:creationId xmlns:a16="http://schemas.microsoft.com/office/drawing/2014/main" id="{19F37FF1-9AF7-40AA-875C-104E0112BB7D}"/>
              </a:ext>
            </a:extLst>
          </p:cNvPr>
          <p:cNvSpPr txBox="1"/>
          <p:nvPr/>
        </p:nvSpPr>
        <p:spPr>
          <a:xfrm>
            <a:off x="169963" y="1247993"/>
            <a:ext cx="3582433" cy="461665"/>
          </a:xfrm>
          <a:prstGeom prst="rect">
            <a:avLst/>
          </a:prstGeom>
          <a:noFill/>
        </p:spPr>
        <p:txBody>
          <a:bodyPr wrap="square" rtlCol="0">
            <a:spAutoFit/>
          </a:bodyPr>
          <a:lstStyle/>
          <a:p>
            <a:r>
              <a:rPr lang="en-US" sz="2400" b="1" dirty="0"/>
              <a:t>Qualitative: 27 Clusters</a:t>
            </a:r>
          </a:p>
        </p:txBody>
      </p:sp>
      <p:sp>
        <p:nvSpPr>
          <p:cNvPr id="15" name="TextBox 14">
            <a:extLst>
              <a:ext uri="{FF2B5EF4-FFF2-40B4-BE49-F238E27FC236}">
                <a16:creationId xmlns:a16="http://schemas.microsoft.com/office/drawing/2014/main" id="{3BD4EFD8-9A14-4990-9090-11428DD42D0F}"/>
              </a:ext>
            </a:extLst>
          </p:cNvPr>
          <p:cNvSpPr txBox="1"/>
          <p:nvPr/>
        </p:nvSpPr>
        <p:spPr>
          <a:xfrm>
            <a:off x="5096256" y="1247992"/>
            <a:ext cx="4047744" cy="461665"/>
          </a:xfrm>
          <a:prstGeom prst="rect">
            <a:avLst/>
          </a:prstGeom>
          <a:noFill/>
        </p:spPr>
        <p:txBody>
          <a:bodyPr wrap="square" rtlCol="0">
            <a:spAutoFit/>
          </a:bodyPr>
          <a:lstStyle/>
          <a:p>
            <a:r>
              <a:rPr lang="en-US" sz="2400" b="1" dirty="0"/>
              <a:t>Quantitative: 54 Clusters</a:t>
            </a:r>
          </a:p>
        </p:txBody>
      </p:sp>
      <p:sp>
        <p:nvSpPr>
          <p:cNvPr id="16" name="TextBox 15">
            <a:extLst>
              <a:ext uri="{FF2B5EF4-FFF2-40B4-BE49-F238E27FC236}">
                <a16:creationId xmlns:a16="http://schemas.microsoft.com/office/drawing/2014/main" id="{AE3E857D-2A2F-4CB0-9695-1C3E19418915}"/>
              </a:ext>
            </a:extLst>
          </p:cNvPr>
          <p:cNvSpPr txBox="1"/>
          <p:nvPr/>
        </p:nvSpPr>
        <p:spPr>
          <a:xfrm>
            <a:off x="2592324" y="1998937"/>
            <a:ext cx="3959352" cy="2492990"/>
          </a:xfrm>
          <a:prstGeom prst="rect">
            <a:avLst/>
          </a:prstGeom>
          <a:noFill/>
        </p:spPr>
        <p:txBody>
          <a:bodyPr wrap="square" rtlCol="0">
            <a:spAutoFit/>
          </a:bodyPr>
          <a:lstStyle/>
          <a:p>
            <a:pPr>
              <a:spcAft>
                <a:spcPts val="600"/>
              </a:spcAft>
            </a:pPr>
            <a:r>
              <a:rPr lang="en-US" dirty="0">
                <a:solidFill>
                  <a:srgbClr val="404040"/>
                </a:solidFill>
              </a:rPr>
              <a:t>Research setbacks and delays</a:t>
            </a:r>
          </a:p>
          <a:p>
            <a:pPr>
              <a:spcAft>
                <a:spcPts val="600"/>
              </a:spcAft>
            </a:pPr>
            <a:r>
              <a:rPr lang="en-US" dirty="0">
                <a:solidFill>
                  <a:srgbClr val="404040"/>
                </a:solidFill>
              </a:rPr>
              <a:t>Lab closure</a:t>
            </a:r>
          </a:p>
          <a:p>
            <a:pPr>
              <a:spcAft>
                <a:spcPts val="600"/>
              </a:spcAft>
            </a:pPr>
            <a:r>
              <a:rPr lang="en-US" dirty="0">
                <a:solidFill>
                  <a:srgbClr val="404040"/>
                </a:solidFill>
              </a:rPr>
              <a:t>Employment difficulties</a:t>
            </a:r>
          </a:p>
          <a:p>
            <a:pPr>
              <a:spcAft>
                <a:spcPts val="600"/>
              </a:spcAft>
            </a:pPr>
            <a:r>
              <a:rPr lang="en-US" dirty="0">
                <a:solidFill>
                  <a:srgbClr val="404040"/>
                </a:solidFill>
              </a:rPr>
              <a:t>Change to postdoc plans</a:t>
            </a:r>
          </a:p>
          <a:p>
            <a:pPr>
              <a:spcAft>
                <a:spcPts val="600"/>
              </a:spcAft>
            </a:pPr>
            <a:r>
              <a:rPr lang="en-US" dirty="0">
                <a:solidFill>
                  <a:srgbClr val="404040"/>
                </a:solidFill>
              </a:rPr>
              <a:t>Reconsidering academia</a:t>
            </a:r>
          </a:p>
          <a:p>
            <a:pPr>
              <a:spcAft>
                <a:spcPts val="600"/>
              </a:spcAft>
            </a:pPr>
            <a:r>
              <a:rPr lang="en-US" dirty="0">
                <a:solidFill>
                  <a:srgbClr val="404040"/>
                </a:solidFill>
              </a:rPr>
              <a:t>Accelerated and delayed graduation</a:t>
            </a:r>
          </a:p>
          <a:p>
            <a:pPr>
              <a:spcAft>
                <a:spcPts val="600"/>
              </a:spcAft>
            </a:pPr>
            <a:r>
              <a:rPr lang="en-US" dirty="0">
                <a:solidFill>
                  <a:srgbClr val="404040"/>
                </a:solidFill>
              </a:rPr>
              <a:t>Relocation or travel issues</a:t>
            </a:r>
          </a:p>
        </p:txBody>
      </p:sp>
    </p:spTree>
    <p:extLst>
      <p:ext uri="{BB962C8B-B14F-4D97-AF65-F5344CB8AC3E}">
        <p14:creationId xmlns:p14="http://schemas.microsoft.com/office/powerpoint/2010/main" val="294819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33C38F2-68BB-4598-80EB-A8FA61452078}"/>
              </a:ext>
            </a:extLst>
          </p:cNvPr>
          <p:cNvSpPr/>
          <p:nvPr/>
        </p:nvSpPr>
        <p:spPr bwMode="auto">
          <a:xfrm>
            <a:off x="2145225" y="1047727"/>
            <a:ext cx="6665738" cy="3626426"/>
          </a:xfrm>
          <a:prstGeom prst="ellipse">
            <a:avLst/>
          </a:prstGeom>
          <a:solidFill>
            <a:schemeClr val="accent1">
              <a:alpha val="2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 name="Oval 10">
            <a:extLst>
              <a:ext uri="{FF2B5EF4-FFF2-40B4-BE49-F238E27FC236}">
                <a16:creationId xmlns:a16="http://schemas.microsoft.com/office/drawing/2014/main" id="{C45FD4CD-5BBE-4613-8541-89F2D2DC80EB}"/>
              </a:ext>
            </a:extLst>
          </p:cNvPr>
          <p:cNvSpPr/>
          <p:nvPr/>
        </p:nvSpPr>
        <p:spPr bwMode="auto">
          <a:xfrm>
            <a:off x="152658" y="1145385"/>
            <a:ext cx="6494441" cy="3626426"/>
          </a:xfrm>
          <a:prstGeom prst="ellipse">
            <a:avLst/>
          </a:prstGeom>
          <a:solidFill>
            <a:srgbClr val="92D050">
              <a:alpha val="2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a typeface="ヒラギノ角ゴ Pro W3" pitchFamily="1" charset="-128"/>
            </a:endParaRPr>
          </a:p>
        </p:txBody>
      </p:sp>
      <p:sp>
        <p:nvSpPr>
          <p:cNvPr id="5" name="Slide Number Placeholder 4">
            <a:extLst>
              <a:ext uri="{FF2B5EF4-FFF2-40B4-BE49-F238E27FC236}">
                <a16:creationId xmlns:a16="http://schemas.microsoft.com/office/drawing/2014/main" id="{4AEC8E70-74FE-40CF-A425-8148170CC566}"/>
              </a:ext>
            </a:extLst>
          </p:cNvPr>
          <p:cNvSpPr>
            <a:spLocks noGrp="1"/>
          </p:cNvSpPr>
          <p:nvPr>
            <p:ph type="sldNum" sz="quarter" idx="10"/>
          </p:nvPr>
        </p:nvSpPr>
        <p:spPr/>
        <p:txBody>
          <a:bodyPr/>
          <a:lstStyle/>
          <a:p>
            <a:fld id="{D4325D4D-289E-48C1-B277-2BEB492A7D19}" type="slidenum">
              <a:rPr lang="en-US" smtClean="0"/>
              <a:pPr/>
              <a:t>16</a:t>
            </a:fld>
            <a:endParaRPr lang="en-US"/>
          </a:p>
        </p:txBody>
      </p:sp>
      <p:grpSp>
        <p:nvGrpSpPr>
          <p:cNvPr id="12" name="Group 11">
            <a:extLst>
              <a:ext uri="{FF2B5EF4-FFF2-40B4-BE49-F238E27FC236}">
                <a16:creationId xmlns:a16="http://schemas.microsoft.com/office/drawing/2014/main" id="{8C8D5D7F-1062-469D-94F2-3E666A38DBEA}"/>
              </a:ext>
            </a:extLst>
          </p:cNvPr>
          <p:cNvGrpSpPr/>
          <p:nvPr/>
        </p:nvGrpSpPr>
        <p:grpSpPr>
          <a:xfrm>
            <a:off x="8413825" y="0"/>
            <a:ext cx="730175" cy="717873"/>
            <a:chOff x="7786848" y="2005479"/>
            <a:chExt cx="730175" cy="717873"/>
          </a:xfrm>
        </p:grpSpPr>
        <p:sp>
          <p:nvSpPr>
            <p:cNvPr id="13" name="Oval 12">
              <a:extLst>
                <a:ext uri="{FF2B5EF4-FFF2-40B4-BE49-F238E27FC236}">
                  <a16:creationId xmlns:a16="http://schemas.microsoft.com/office/drawing/2014/main" id="{81C5654B-82E4-4C3C-8D0E-970AE9A17A82}"/>
                </a:ext>
                <a:ext uri="{C183D7F6-B498-43B3-948B-1728B52AA6E4}">
                  <adec:decorative xmlns:adec="http://schemas.microsoft.com/office/drawing/2017/decorative" val="1"/>
                </a:ext>
              </a:extLst>
            </p:cNvPr>
            <p:cNvSpPr/>
            <p:nvPr/>
          </p:nvSpPr>
          <p:spPr>
            <a:xfrm>
              <a:off x="7786848" y="2092630"/>
              <a:ext cx="630722" cy="630722"/>
            </a:xfrm>
            <a:prstGeom prst="ellipse">
              <a:avLst/>
            </a:prstGeom>
            <a:solidFill>
              <a:srgbClr val="097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Badge Question Mark outline">
              <a:extLst>
                <a:ext uri="{FF2B5EF4-FFF2-40B4-BE49-F238E27FC236}">
                  <a16:creationId xmlns:a16="http://schemas.microsoft.com/office/drawing/2014/main" id="{66F436ED-228D-4C33-A57C-814CF1CA5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6301" y="2005479"/>
              <a:ext cx="630722" cy="630722"/>
            </a:xfrm>
            <a:prstGeom prst="rect">
              <a:avLst/>
            </a:prstGeom>
          </p:spPr>
        </p:pic>
      </p:grpSp>
      <p:sp>
        <p:nvSpPr>
          <p:cNvPr id="9" name="Content Placeholder 3">
            <a:extLst>
              <a:ext uri="{FF2B5EF4-FFF2-40B4-BE49-F238E27FC236}">
                <a16:creationId xmlns:a16="http://schemas.microsoft.com/office/drawing/2014/main" id="{4EF3BD7E-0510-40F1-9E0C-64D99D838975}"/>
              </a:ext>
            </a:extLst>
          </p:cNvPr>
          <p:cNvSpPr txBox="1">
            <a:spLocks/>
          </p:cNvSpPr>
          <p:nvPr/>
        </p:nvSpPr>
        <p:spPr bwMode="auto">
          <a:xfrm>
            <a:off x="6512138" y="1587915"/>
            <a:ext cx="2675296" cy="27103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5425" indent="-225425" algn="l" rtl="0" eaLnBrk="1" fontAlgn="base" hangingPunct="1">
              <a:spcBef>
                <a:spcPct val="20000"/>
              </a:spcBef>
              <a:spcAft>
                <a:spcPct val="0"/>
              </a:spcAft>
              <a:buClrTx/>
              <a:buSzPct val="80000"/>
              <a:buFont typeface="Courier New" panose="02070309020205020404" pitchFamily="49" charset="0"/>
              <a:buChar char="o"/>
              <a:defRPr sz="2000">
                <a:solidFill>
                  <a:schemeClr val="bg2">
                    <a:lumMod val="50000"/>
                  </a:schemeClr>
                </a:solidFill>
                <a:latin typeface="+mn-lt"/>
                <a:ea typeface="+mn-ea"/>
                <a:cs typeface="+mn-cs"/>
              </a:defRPr>
            </a:lvl1pPr>
            <a:lvl2pPr marL="457200" indent="-231775" algn="l" rtl="0" eaLnBrk="1" fontAlgn="base" hangingPunct="1">
              <a:spcBef>
                <a:spcPct val="20000"/>
              </a:spcBef>
              <a:spcAft>
                <a:spcPct val="0"/>
              </a:spcAft>
              <a:buClrTx/>
              <a:buSzPct val="80000"/>
              <a:buFont typeface="Arial" panose="020B0604020202020204" pitchFamily="34" charset="0"/>
              <a:buChar char="•"/>
              <a:tabLst/>
              <a:defRPr sz="1800">
                <a:solidFill>
                  <a:schemeClr val="bg2">
                    <a:lumMod val="50000"/>
                  </a:schemeClr>
                </a:solidFill>
                <a:latin typeface="+mn-lt"/>
                <a:cs typeface="+mn-cs"/>
              </a:defRPr>
            </a:lvl2pPr>
            <a:lvl3pPr marL="679450" indent="-222250" algn="l" rtl="0" eaLnBrk="1" fontAlgn="base" hangingPunct="1">
              <a:spcBef>
                <a:spcPct val="20000"/>
              </a:spcBef>
              <a:spcAft>
                <a:spcPct val="0"/>
              </a:spcAft>
              <a:buClrTx/>
              <a:buSzPct val="80000"/>
              <a:buFont typeface="System Font Regular"/>
              <a:buChar char="-"/>
              <a:defRPr sz="1600">
                <a:solidFill>
                  <a:schemeClr val="bg2">
                    <a:lumMod val="50000"/>
                  </a:schemeClr>
                </a:solidFill>
                <a:latin typeface="+mn-lt"/>
                <a:cs typeface="+mn-cs"/>
              </a:defRPr>
            </a:lvl3pPr>
            <a:lvl4pPr marL="1600200" indent="-228600" algn="l" rtl="0" eaLnBrk="1" fontAlgn="base" hangingPunct="1">
              <a:spcBef>
                <a:spcPct val="20000"/>
              </a:spcBef>
              <a:spcAft>
                <a:spcPct val="0"/>
              </a:spcAft>
              <a:buClr>
                <a:srgbClr val="003F82"/>
              </a:buClr>
              <a:buSzPct val="80000"/>
              <a:buFont typeface="Wingdings" pitchFamily="2" charset="2"/>
              <a:buChar char="§"/>
              <a:defRPr sz="1400">
                <a:solidFill>
                  <a:schemeClr val="tx1"/>
                </a:solidFill>
                <a:latin typeface="+mn-lt"/>
                <a:cs typeface="+mn-cs"/>
              </a:defRPr>
            </a:lvl4pPr>
            <a:lvl5pPr marL="2057400" indent="-228600" algn="l" rtl="0" eaLnBrk="1" fontAlgn="base" hangingPunct="1">
              <a:spcBef>
                <a:spcPct val="20000"/>
              </a:spcBef>
              <a:spcAft>
                <a:spcPct val="0"/>
              </a:spcAft>
              <a:buClr>
                <a:srgbClr val="003F82"/>
              </a:buClr>
              <a:buSzPct val="80000"/>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pPr marL="173038" indent="-173038">
              <a:spcBef>
                <a:spcPts val="600"/>
              </a:spcBef>
              <a:spcAft>
                <a:spcPts val="200"/>
              </a:spcAft>
              <a:buNone/>
            </a:pPr>
            <a:r>
              <a:rPr lang="en-US" sz="1600" kern="0" dirty="0">
                <a:solidFill>
                  <a:srgbClr val="404040"/>
                </a:solidFill>
              </a:rPr>
              <a:t>5 clusters: </a:t>
            </a:r>
          </a:p>
          <a:p>
            <a:pPr marL="173038" marR="0" indent="-173038">
              <a:spcBef>
                <a:spcPts val="600"/>
              </a:spcBef>
              <a:spcAft>
                <a:spcPts val="200"/>
              </a:spcAft>
            </a:pPr>
            <a:r>
              <a:rPr lang="en-US" sz="1600" dirty="0">
                <a:ea typeface="Calibri" panose="020F0502020204030204" pitchFamily="34" charset="0"/>
                <a:cs typeface="Times New Roman" panose="02020603050405020304" pitchFamily="18" charset="0"/>
              </a:rPr>
              <a:t>t</a:t>
            </a:r>
            <a:r>
              <a:rPr lang="en-US" sz="1600" dirty="0">
                <a:effectLst/>
                <a:ea typeface="Calibri" panose="020F0502020204030204" pitchFamily="34" charset="0"/>
                <a:cs typeface="Times New Roman" panose="02020603050405020304" pitchFamily="18" charset="0"/>
              </a:rPr>
              <a:t>ransition to </a:t>
            </a:r>
            <a:r>
              <a:rPr lang="en-US" sz="1600" dirty="0">
                <a:ea typeface="Calibri" panose="020F0502020204030204" pitchFamily="34" charset="0"/>
                <a:cs typeface="Times New Roman" panose="02020603050405020304" pitchFamily="18" charset="0"/>
              </a:rPr>
              <a:t>r</a:t>
            </a:r>
            <a:r>
              <a:rPr lang="en-US" sz="1600" dirty="0">
                <a:effectLst/>
                <a:ea typeface="Calibri" panose="020F0502020204030204" pitchFamily="34" charset="0"/>
                <a:cs typeface="Times New Roman" panose="02020603050405020304" pitchFamily="18" charset="0"/>
              </a:rPr>
              <a:t>emote work</a:t>
            </a:r>
          </a:p>
          <a:p>
            <a:pPr marL="173038" marR="0" indent="-173038">
              <a:spcBef>
                <a:spcPts val="600"/>
              </a:spcBef>
              <a:spcAft>
                <a:spcPts val="200"/>
              </a:spcAft>
            </a:pPr>
            <a:r>
              <a:rPr lang="en-US" sz="1600" dirty="0">
                <a:ea typeface="Calibri" panose="020F0502020204030204" pitchFamily="34" charset="0"/>
                <a:cs typeface="Times New Roman" panose="02020603050405020304" pitchFamily="18" charset="0"/>
              </a:rPr>
              <a:t>c</a:t>
            </a:r>
            <a:r>
              <a:rPr lang="en-US" sz="1600" dirty="0">
                <a:effectLst/>
                <a:ea typeface="Calibri" panose="020F0502020204030204" pitchFamily="34" charset="0"/>
                <a:cs typeface="Times New Roman" panose="02020603050405020304" pitchFamily="18" charset="0"/>
              </a:rPr>
              <a:t>onsidering remote employment</a:t>
            </a:r>
          </a:p>
          <a:p>
            <a:pPr marL="173038" marR="0" indent="-173038">
              <a:spcBef>
                <a:spcPts val="600"/>
              </a:spcBef>
              <a:spcAft>
                <a:spcPts val="200"/>
              </a:spcAft>
            </a:pPr>
            <a:r>
              <a:rPr lang="en-US" sz="1600" dirty="0">
                <a:ea typeface="Calibri" panose="020F0502020204030204" pitchFamily="34" charset="0"/>
                <a:cs typeface="Times New Roman" panose="02020603050405020304" pitchFamily="18" charset="0"/>
              </a:rPr>
              <a:t>i</a:t>
            </a:r>
            <a:r>
              <a:rPr lang="en-US" sz="1600" dirty="0">
                <a:effectLst/>
                <a:ea typeface="Calibri" panose="020F0502020204030204" pitchFamily="34" charset="0"/>
                <a:cs typeface="Times New Roman" panose="02020603050405020304" pitchFamily="18" charset="0"/>
              </a:rPr>
              <a:t>llness of self or family</a:t>
            </a:r>
          </a:p>
          <a:p>
            <a:pPr marL="173038" marR="0" indent="-173038">
              <a:spcBef>
                <a:spcPts val="600"/>
              </a:spcBef>
              <a:spcAft>
                <a:spcPts val="200"/>
              </a:spcAft>
            </a:pPr>
            <a:r>
              <a:rPr lang="en-US" sz="1600" dirty="0">
                <a:effectLst/>
                <a:ea typeface="Calibri" panose="020F0502020204030204" pitchFamily="34" charset="0"/>
                <a:cs typeface="Times New Roman" panose="02020603050405020304" pitchFamily="18" charset="0"/>
              </a:rPr>
              <a:t>personal health/ family/childcare issues</a:t>
            </a:r>
          </a:p>
          <a:p>
            <a:pPr marL="173038" marR="0" indent="-173038">
              <a:spcBef>
                <a:spcPts val="600"/>
              </a:spcBef>
              <a:spcAft>
                <a:spcPts val="200"/>
              </a:spcAft>
            </a:pPr>
            <a:r>
              <a:rPr lang="en-US" sz="1600" dirty="0">
                <a:effectLst/>
                <a:ea typeface="Calibri" panose="020F0502020204030204" pitchFamily="34" charset="0"/>
                <a:cs typeface="Times New Roman" panose="02020603050405020304" pitchFamily="18" charset="0"/>
              </a:rPr>
              <a:t>childcare impacting dissertation</a:t>
            </a:r>
          </a:p>
          <a:p>
            <a:endParaRPr lang="en-US" sz="1800" kern="0" dirty="0">
              <a:solidFill>
                <a:srgbClr val="404040"/>
              </a:solidFill>
            </a:endParaRPr>
          </a:p>
        </p:txBody>
      </p:sp>
      <p:sp>
        <p:nvSpPr>
          <p:cNvPr id="8" name="Content Placeholder 3">
            <a:extLst>
              <a:ext uri="{FF2B5EF4-FFF2-40B4-BE49-F238E27FC236}">
                <a16:creationId xmlns:a16="http://schemas.microsoft.com/office/drawing/2014/main" id="{79CC4BF3-AC00-4764-B43C-105EDD46A2BA}"/>
              </a:ext>
            </a:extLst>
          </p:cNvPr>
          <p:cNvSpPr txBox="1">
            <a:spLocks/>
          </p:cNvSpPr>
          <p:nvPr/>
        </p:nvSpPr>
        <p:spPr bwMode="auto">
          <a:xfrm>
            <a:off x="199051" y="1684909"/>
            <a:ext cx="1899782" cy="17495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5425" indent="-225425" algn="l" rtl="0" eaLnBrk="1" fontAlgn="base" hangingPunct="1">
              <a:spcBef>
                <a:spcPct val="20000"/>
              </a:spcBef>
              <a:spcAft>
                <a:spcPct val="0"/>
              </a:spcAft>
              <a:buClrTx/>
              <a:buSzPct val="80000"/>
              <a:buFont typeface="Courier New" panose="02070309020205020404" pitchFamily="49" charset="0"/>
              <a:buChar char="o"/>
              <a:defRPr sz="2000">
                <a:solidFill>
                  <a:schemeClr val="bg2">
                    <a:lumMod val="50000"/>
                  </a:schemeClr>
                </a:solidFill>
                <a:latin typeface="+mn-lt"/>
                <a:ea typeface="+mn-ea"/>
                <a:cs typeface="+mn-cs"/>
              </a:defRPr>
            </a:lvl1pPr>
            <a:lvl2pPr marL="457200" indent="-231775" algn="l" rtl="0" eaLnBrk="1" fontAlgn="base" hangingPunct="1">
              <a:spcBef>
                <a:spcPct val="20000"/>
              </a:spcBef>
              <a:spcAft>
                <a:spcPct val="0"/>
              </a:spcAft>
              <a:buClrTx/>
              <a:buSzPct val="80000"/>
              <a:buFont typeface="Arial" panose="020B0604020202020204" pitchFamily="34" charset="0"/>
              <a:buChar char="•"/>
              <a:tabLst/>
              <a:defRPr sz="1800">
                <a:solidFill>
                  <a:schemeClr val="bg2">
                    <a:lumMod val="50000"/>
                  </a:schemeClr>
                </a:solidFill>
                <a:latin typeface="+mn-lt"/>
                <a:cs typeface="+mn-cs"/>
              </a:defRPr>
            </a:lvl2pPr>
            <a:lvl3pPr marL="679450" indent="-222250" algn="l" rtl="0" eaLnBrk="1" fontAlgn="base" hangingPunct="1">
              <a:spcBef>
                <a:spcPct val="20000"/>
              </a:spcBef>
              <a:spcAft>
                <a:spcPct val="0"/>
              </a:spcAft>
              <a:buClrTx/>
              <a:buSzPct val="80000"/>
              <a:buFont typeface="System Font Regular"/>
              <a:buChar char="-"/>
              <a:defRPr sz="1600">
                <a:solidFill>
                  <a:schemeClr val="bg2">
                    <a:lumMod val="50000"/>
                  </a:schemeClr>
                </a:solidFill>
                <a:latin typeface="+mn-lt"/>
                <a:cs typeface="+mn-cs"/>
              </a:defRPr>
            </a:lvl3pPr>
            <a:lvl4pPr marL="1600200" indent="-228600" algn="l" rtl="0" eaLnBrk="1" fontAlgn="base" hangingPunct="1">
              <a:spcBef>
                <a:spcPct val="20000"/>
              </a:spcBef>
              <a:spcAft>
                <a:spcPct val="0"/>
              </a:spcAft>
              <a:buClr>
                <a:srgbClr val="003F82"/>
              </a:buClr>
              <a:buSzPct val="80000"/>
              <a:buFont typeface="Wingdings" pitchFamily="2" charset="2"/>
              <a:buChar char="§"/>
              <a:defRPr sz="1400">
                <a:solidFill>
                  <a:schemeClr val="tx1"/>
                </a:solidFill>
                <a:latin typeface="+mn-lt"/>
                <a:cs typeface="+mn-cs"/>
              </a:defRPr>
            </a:lvl4pPr>
            <a:lvl5pPr marL="2057400" indent="-228600" algn="l" rtl="0" eaLnBrk="1" fontAlgn="base" hangingPunct="1">
              <a:spcBef>
                <a:spcPct val="20000"/>
              </a:spcBef>
              <a:spcAft>
                <a:spcPct val="0"/>
              </a:spcAft>
              <a:buClr>
                <a:srgbClr val="003F82"/>
              </a:buClr>
              <a:buSzPct val="80000"/>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pPr marL="0" indent="0">
              <a:spcAft>
                <a:spcPts val="600"/>
              </a:spcAft>
              <a:buNone/>
            </a:pPr>
            <a:r>
              <a:rPr lang="en-US" sz="1600" dirty="0">
                <a:solidFill>
                  <a:srgbClr val="404040"/>
                </a:solidFill>
                <a:latin typeface="Arial" charset="0"/>
                <a:ea typeface="ヒラギノ角ゴ Pro W3" pitchFamily="1" charset="-128"/>
              </a:rPr>
              <a:t>2 clusters:</a:t>
            </a:r>
          </a:p>
          <a:p>
            <a:pPr>
              <a:spcAft>
                <a:spcPts val="600"/>
              </a:spcAft>
            </a:pPr>
            <a:r>
              <a:rPr lang="en-US" sz="1600" dirty="0">
                <a:solidFill>
                  <a:srgbClr val="404040"/>
                </a:solidFill>
                <a:latin typeface="Arial" charset="0"/>
                <a:ea typeface="ヒラギノ角ゴ Pro W3" pitchFamily="1" charset="-128"/>
              </a:rPr>
              <a:t>missed opportunities</a:t>
            </a:r>
          </a:p>
          <a:p>
            <a:pPr>
              <a:spcAft>
                <a:spcPts val="600"/>
              </a:spcAft>
            </a:pPr>
            <a:r>
              <a:rPr lang="en-US" sz="1600" dirty="0">
                <a:solidFill>
                  <a:srgbClr val="404040"/>
                </a:solidFill>
                <a:latin typeface="Arial" charset="0"/>
                <a:ea typeface="ヒラギノ角ゴ Pro W3" pitchFamily="1" charset="-128"/>
              </a:rPr>
              <a:t>general uncertainty</a:t>
            </a:r>
          </a:p>
          <a:p>
            <a:endParaRPr lang="en-US" kern="0" dirty="0">
              <a:solidFill>
                <a:srgbClr val="404040"/>
              </a:solidFill>
            </a:endParaRPr>
          </a:p>
        </p:txBody>
      </p:sp>
      <p:sp>
        <p:nvSpPr>
          <p:cNvPr id="6" name="TextBox 5">
            <a:extLst>
              <a:ext uri="{FF2B5EF4-FFF2-40B4-BE49-F238E27FC236}">
                <a16:creationId xmlns:a16="http://schemas.microsoft.com/office/drawing/2014/main" id="{19F37FF1-9AF7-40AA-875C-104E0112BB7D}"/>
              </a:ext>
            </a:extLst>
          </p:cNvPr>
          <p:cNvSpPr txBox="1"/>
          <p:nvPr/>
        </p:nvSpPr>
        <p:spPr>
          <a:xfrm>
            <a:off x="159326" y="1116321"/>
            <a:ext cx="3582433" cy="461665"/>
          </a:xfrm>
          <a:prstGeom prst="rect">
            <a:avLst/>
          </a:prstGeom>
          <a:noFill/>
        </p:spPr>
        <p:txBody>
          <a:bodyPr wrap="square" rtlCol="0">
            <a:spAutoFit/>
          </a:bodyPr>
          <a:lstStyle/>
          <a:p>
            <a:r>
              <a:rPr lang="en-US" sz="2400" b="1" dirty="0"/>
              <a:t>Qualitative: 27 Clusters</a:t>
            </a:r>
          </a:p>
        </p:txBody>
      </p:sp>
      <p:sp>
        <p:nvSpPr>
          <p:cNvPr id="15" name="TextBox 14">
            <a:extLst>
              <a:ext uri="{FF2B5EF4-FFF2-40B4-BE49-F238E27FC236}">
                <a16:creationId xmlns:a16="http://schemas.microsoft.com/office/drawing/2014/main" id="{3BD4EFD8-9A14-4990-9090-11428DD42D0F}"/>
              </a:ext>
            </a:extLst>
          </p:cNvPr>
          <p:cNvSpPr txBox="1"/>
          <p:nvPr/>
        </p:nvSpPr>
        <p:spPr>
          <a:xfrm>
            <a:off x="5208183" y="1078586"/>
            <a:ext cx="3959353" cy="461665"/>
          </a:xfrm>
          <a:prstGeom prst="rect">
            <a:avLst/>
          </a:prstGeom>
          <a:noFill/>
        </p:spPr>
        <p:txBody>
          <a:bodyPr wrap="square" rtlCol="0">
            <a:spAutoFit/>
          </a:bodyPr>
          <a:lstStyle/>
          <a:p>
            <a:r>
              <a:rPr lang="en-US" sz="2400" b="1" dirty="0"/>
              <a:t>Quantitative: 54 Clusters</a:t>
            </a:r>
          </a:p>
        </p:txBody>
      </p:sp>
      <p:sp>
        <p:nvSpPr>
          <p:cNvPr id="16" name="TextBox 15">
            <a:extLst>
              <a:ext uri="{FF2B5EF4-FFF2-40B4-BE49-F238E27FC236}">
                <a16:creationId xmlns:a16="http://schemas.microsoft.com/office/drawing/2014/main" id="{AE3E857D-2A2F-4CB0-9695-1C3E19418915}"/>
              </a:ext>
            </a:extLst>
          </p:cNvPr>
          <p:cNvSpPr txBox="1"/>
          <p:nvPr/>
        </p:nvSpPr>
        <p:spPr>
          <a:xfrm>
            <a:off x="2592324" y="1551782"/>
            <a:ext cx="3959352" cy="2769989"/>
          </a:xfrm>
          <a:prstGeom prst="rect">
            <a:avLst/>
          </a:prstGeom>
          <a:noFill/>
        </p:spPr>
        <p:txBody>
          <a:bodyPr wrap="square" rtlCol="0">
            <a:spAutoFit/>
          </a:bodyPr>
          <a:lstStyle/>
          <a:p>
            <a:pPr>
              <a:spcAft>
                <a:spcPts val="600"/>
              </a:spcAft>
            </a:pPr>
            <a:r>
              <a:rPr lang="en-US" dirty="0">
                <a:solidFill>
                  <a:srgbClr val="404040"/>
                </a:solidFill>
              </a:rPr>
              <a:t>Research</a:t>
            </a:r>
            <a:r>
              <a:rPr lang="en-US" dirty="0"/>
              <a:t> </a:t>
            </a:r>
            <a:r>
              <a:rPr lang="en-US" dirty="0">
                <a:solidFill>
                  <a:srgbClr val="404040"/>
                </a:solidFill>
              </a:rPr>
              <a:t>setbacks and delays</a:t>
            </a:r>
          </a:p>
          <a:p>
            <a:pPr>
              <a:spcAft>
                <a:spcPts val="600"/>
              </a:spcAft>
            </a:pPr>
            <a:r>
              <a:rPr lang="en-US" dirty="0">
                <a:solidFill>
                  <a:srgbClr val="404040"/>
                </a:solidFill>
              </a:rPr>
              <a:t>Lab closure</a:t>
            </a:r>
          </a:p>
          <a:p>
            <a:pPr>
              <a:spcAft>
                <a:spcPts val="600"/>
              </a:spcAft>
            </a:pPr>
            <a:r>
              <a:rPr lang="en-US" dirty="0">
                <a:solidFill>
                  <a:srgbClr val="404040"/>
                </a:solidFill>
              </a:rPr>
              <a:t>Employment difficulties</a:t>
            </a:r>
          </a:p>
          <a:p>
            <a:pPr>
              <a:spcAft>
                <a:spcPts val="600"/>
              </a:spcAft>
            </a:pPr>
            <a:r>
              <a:rPr lang="en-US" dirty="0">
                <a:solidFill>
                  <a:srgbClr val="404040"/>
                </a:solidFill>
              </a:rPr>
              <a:t>Change to postdoc plans</a:t>
            </a:r>
          </a:p>
          <a:p>
            <a:pPr>
              <a:spcAft>
                <a:spcPts val="600"/>
              </a:spcAft>
            </a:pPr>
            <a:r>
              <a:rPr lang="en-US" dirty="0">
                <a:solidFill>
                  <a:srgbClr val="404040"/>
                </a:solidFill>
              </a:rPr>
              <a:t>Reconsidering academia</a:t>
            </a:r>
          </a:p>
          <a:p>
            <a:pPr>
              <a:spcAft>
                <a:spcPts val="600"/>
              </a:spcAft>
            </a:pPr>
            <a:r>
              <a:rPr lang="en-US" dirty="0">
                <a:solidFill>
                  <a:srgbClr val="404040"/>
                </a:solidFill>
              </a:rPr>
              <a:t>Accelerated and delayed graduation</a:t>
            </a:r>
          </a:p>
          <a:p>
            <a:r>
              <a:rPr lang="en-US" dirty="0">
                <a:solidFill>
                  <a:srgbClr val="404040"/>
                </a:solidFill>
              </a:rPr>
              <a:t>Relocation or travel issues</a:t>
            </a:r>
          </a:p>
          <a:p>
            <a:endParaRPr lang="en-US" dirty="0"/>
          </a:p>
        </p:txBody>
      </p:sp>
      <p:sp>
        <p:nvSpPr>
          <p:cNvPr id="18" name="Title 2">
            <a:extLst>
              <a:ext uri="{FF2B5EF4-FFF2-40B4-BE49-F238E27FC236}">
                <a16:creationId xmlns:a16="http://schemas.microsoft.com/office/drawing/2014/main" id="{6C8C30A0-1F10-4113-9140-37556301FA58}"/>
              </a:ext>
            </a:extLst>
          </p:cNvPr>
          <p:cNvSpPr>
            <a:spLocks noGrp="1"/>
          </p:cNvSpPr>
          <p:nvPr>
            <p:ph type="title"/>
          </p:nvPr>
        </p:nvSpPr>
        <p:spPr>
          <a:xfrm>
            <a:off x="169963" y="150992"/>
            <a:ext cx="8194135" cy="807720"/>
          </a:xfrm>
        </p:spPr>
        <p:txBody>
          <a:bodyPr/>
          <a:lstStyle/>
          <a:p>
            <a:pPr>
              <a:lnSpc>
                <a:spcPct val="100000"/>
              </a:lnSpc>
            </a:pPr>
            <a:r>
              <a:rPr lang="en-US" b="1" dirty="0">
                <a:solidFill>
                  <a:srgbClr val="003A7A"/>
                </a:solidFill>
                <a:latin typeface="+mn-lt"/>
              </a:rPr>
              <a:t>Qualitative and Quantitative Methods Identified Similar Themes</a:t>
            </a:r>
          </a:p>
        </p:txBody>
      </p:sp>
    </p:spTree>
    <p:extLst>
      <p:ext uri="{BB962C8B-B14F-4D97-AF65-F5344CB8AC3E}">
        <p14:creationId xmlns:p14="http://schemas.microsoft.com/office/powerpoint/2010/main" val="3079853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D0B249-F3E9-43C6-9D3E-965BD4567A44}"/>
              </a:ext>
            </a:extLst>
          </p:cNvPr>
          <p:cNvSpPr>
            <a:spLocks noGrp="1"/>
          </p:cNvSpPr>
          <p:nvPr>
            <p:ph type="title"/>
          </p:nvPr>
        </p:nvSpPr>
        <p:spPr>
          <a:xfrm>
            <a:off x="150876" y="179270"/>
            <a:ext cx="8842248" cy="807720"/>
          </a:xfrm>
        </p:spPr>
        <p:txBody>
          <a:bodyPr/>
          <a:lstStyle/>
          <a:p>
            <a:r>
              <a:rPr lang="en-US" b="1" dirty="0">
                <a:solidFill>
                  <a:srgbClr val="003A7A"/>
                </a:solidFill>
                <a:latin typeface="+mj-lt"/>
              </a:rPr>
              <a:t>Qualitative and Quantitative Findings Together– </a:t>
            </a:r>
            <a:br>
              <a:rPr lang="en-US" b="1" dirty="0">
                <a:solidFill>
                  <a:srgbClr val="003A7A"/>
                </a:solidFill>
                <a:latin typeface="+mj-lt"/>
              </a:rPr>
            </a:br>
            <a:r>
              <a:rPr lang="en-US" b="1" dirty="0">
                <a:solidFill>
                  <a:srgbClr val="003A7A"/>
                </a:solidFill>
                <a:latin typeface="+mj-lt"/>
              </a:rPr>
              <a:t>Revised Questions</a:t>
            </a:r>
          </a:p>
        </p:txBody>
      </p:sp>
      <p:sp>
        <p:nvSpPr>
          <p:cNvPr id="4" name="Content Placeholder 3">
            <a:extLst>
              <a:ext uri="{FF2B5EF4-FFF2-40B4-BE49-F238E27FC236}">
                <a16:creationId xmlns:a16="http://schemas.microsoft.com/office/drawing/2014/main" id="{4AC55FE9-6CC1-40FC-9B06-AE974539990D}"/>
              </a:ext>
            </a:extLst>
          </p:cNvPr>
          <p:cNvSpPr>
            <a:spLocks noGrp="1"/>
          </p:cNvSpPr>
          <p:nvPr>
            <p:ph idx="1"/>
          </p:nvPr>
        </p:nvSpPr>
        <p:spPr>
          <a:xfrm>
            <a:off x="173736" y="1256106"/>
            <a:ext cx="8580120" cy="3546872"/>
          </a:xfrm>
        </p:spPr>
        <p:txBody>
          <a:bodyPr/>
          <a:lstStyle/>
          <a:p>
            <a:pPr>
              <a:spcAft>
                <a:spcPts val="600"/>
              </a:spcAft>
            </a:pPr>
            <a:r>
              <a:rPr lang="en-US" dirty="0"/>
              <a:t>Cognitive interviews are limited</a:t>
            </a:r>
          </a:p>
          <a:p>
            <a:pPr lvl="1"/>
            <a:r>
              <a:rPr lang="en-US" i="1" dirty="0"/>
              <a:t>How much weight do you put on the feedback received during the interviews as you make </a:t>
            </a:r>
            <a:r>
              <a:rPr lang="en-US" i="1" dirty="0">
                <a:solidFill>
                  <a:srgbClr val="404040"/>
                </a:solidFill>
              </a:rPr>
              <a:t>question changes? </a:t>
            </a:r>
          </a:p>
          <a:p>
            <a:endParaRPr lang="en-US" sz="1600" dirty="0">
              <a:solidFill>
                <a:srgbClr val="404040"/>
              </a:solidFill>
            </a:endParaRPr>
          </a:p>
          <a:p>
            <a:pPr>
              <a:spcAft>
                <a:spcPts val="600"/>
              </a:spcAft>
            </a:pPr>
            <a:r>
              <a:rPr lang="en-US" dirty="0">
                <a:solidFill>
                  <a:srgbClr val="404040"/>
                </a:solidFill>
              </a:rPr>
              <a:t>NLP &amp; Cluster Analysis helped to guide the changes with increased confidence</a:t>
            </a:r>
          </a:p>
          <a:p>
            <a:pPr lvl="1"/>
            <a:r>
              <a:rPr lang="en-US" i="1" dirty="0">
                <a:solidFill>
                  <a:srgbClr val="404040"/>
                </a:solidFill>
              </a:rPr>
              <a:t>Example: Mental health came up frequently during the interviews but was a relatively small cluster within the NLP/ML analysis</a:t>
            </a:r>
          </a:p>
        </p:txBody>
      </p:sp>
      <p:sp>
        <p:nvSpPr>
          <p:cNvPr id="5" name="Slide Number Placeholder 4">
            <a:extLst>
              <a:ext uri="{FF2B5EF4-FFF2-40B4-BE49-F238E27FC236}">
                <a16:creationId xmlns:a16="http://schemas.microsoft.com/office/drawing/2014/main" id="{4AEC8E70-74FE-40CF-A425-8148170CC566}"/>
              </a:ext>
            </a:extLst>
          </p:cNvPr>
          <p:cNvSpPr>
            <a:spLocks noGrp="1"/>
          </p:cNvSpPr>
          <p:nvPr>
            <p:ph type="sldNum" sz="quarter" idx="10"/>
          </p:nvPr>
        </p:nvSpPr>
        <p:spPr/>
        <p:txBody>
          <a:bodyPr/>
          <a:lstStyle/>
          <a:p>
            <a:fld id="{D4325D4D-289E-48C1-B277-2BEB492A7D19}" type="slidenum">
              <a:rPr lang="en-US" smtClean="0"/>
              <a:pPr/>
              <a:t>17</a:t>
            </a:fld>
            <a:endParaRPr lang="en-US"/>
          </a:p>
        </p:txBody>
      </p:sp>
      <p:grpSp>
        <p:nvGrpSpPr>
          <p:cNvPr id="12" name="Group 11">
            <a:extLst>
              <a:ext uri="{FF2B5EF4-FFF2-40B4-BE49-F238E27FC236}">
                <a16:creationId xmlns:a16="http://schemas.microsoft.com/office/drawing/2014/main" id="{8C8D5D7F-1062-469D-94F2-3E666A38DBEA}"/>
              </a:ext>
            </a:extLst>
          </p:cNvPr>
          <p:cNvGrpSpPr/>
          <p:nvPr/>
        </p:nvGrpSpPr>
        <p:grpSpPr>
          <a:xfrm>
            <a:off x="8413825" y="0"/>
            <a:ext cx="730175" cy="717873"/>
            <a:chOff x="7786848" y="2005479"/>
            <a:chExt cx="730175" cy="717873"/>
          </a:xfrm>
        </p:grpSpPr>
        <p:sp>
          <p:nvSpPr>
            <p:cNvPr id="13" name="Oval 12">
              <a:extLst>
                <a:ext uri="{FF2B5EF4-FFF2-40B4-BE49-F238E27FC236}">
                  <a16:creationId xmlns:a16="http://schemas.microsoft.com/office/drawing/2014/main" id="{81C5654B-82E4-4C3C-8D0E-970AE9A17A82}"/>
                </a:ext>
                <a:ext uri="{C183D7F6-B498-43B3-948B-1728B52AA6E4}">
                  <adec:decorative xmlns:adec="http://schemas.microsoft.com/office/drawing/2017/decorative" val="1"/>
                </a:ext>
              </a:extLst>
            </p:cNvPr>
            <p:cNvSpPr/>
            <p:nvPr/>
          </p:nvSpPr>
          <p:spPr>
            <a:xfrm>
              <a:off x="7786848" y="2092630"/>
              <a:ext cx="630722" cy="630722"/>
            </a:xfrm>
            <a:prstGeom prst="ellipse">
              <a:avLst/>
            </a:prstGeom>
            <a:solidFill>
              <a:srgbClr val="097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Badge Question Mark outline">
              <a:extLst>
                <a:ext uri="{FF2B5EF4-FFF2-40B4-BE49-F238E27FC236}">
                  <a16:creationId xmlns:a16="http://schemas.microsoft.com/office/drawing/2014/main" id="{66F436ED-228D-4C33-A57C-814CF1CA5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6301" y="2005479"/>
              <a:ext cx="630722" cy="630722"/>
            </a:xfrm>
            <a:prstGeom prst="rect">
              <a:avLst/>
            </a:prstGeom>
          </p:spPr>
        </p:pic>
      </p:grpSp>
    </p:spTree>
    <p:extLst>
      <p:ext uri="{BB962C8B-B14F-4D97-AF65-F5344CB8AC3E}">
        <p14:creationId xmlns:p14="http://schemas.microsoft.com/office/powerpoint/2010/main" val="1167653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35310C-108F-47FB-BEAD-B903FBB62426}"/>
              </a:ext>
            </a:extLst>
          </p:cNvPr>
          <p:cNvSpPr>
            <a:spLocks noGrp="1"/>
          </p:cNvSpPr>
          <p:nvPr>
            <p:ph type="sldNum" sz="quarter" idx="10"/>
          </p:nvPr>
        </p:nvSpPr>
        <p:spPr/>
        <p:txBody>
          <a:bodyPr/>
          <a:lstStyle/>
          <a:p>
            <a:fld id="{D4325D4D-289E-48C1-B277-2BEB492A7D19}" type="slidenum">
              <a:rPr lang="en-US" smtClean="0"/>
              <a:pPr/>
              <a:t>18</a:t>
            </a:fld>
            <a:endParaRPr lang="en-US"/>
          </a:p>
        </p:txBody>
      </p:sp>
      <p:sp>
        <p:nvSpPr>
          <p:cNvPr id="4" name="Title 3">
            <a:extLst>
              <a:ext uri="{FF2B5EF4-FFF2-40B4-BE49-F238E27FC236}">
                <a16:creationId xmlns:a16="http://schemas.microsoft.com/office/drawing/2014/main" id="{96CF3ABF-204C-45C7-8AAE-528B815E5FC9}"/>
              </a:ext>
            </a:extLst>
          </p:cNvPr>
          <p:cNvSpPr>
            <a:spLocks noGrp="1"/>
          </p:cNvSpPr>
          <p:nvPr>
            <p:ph type="title"/>
          </p:nvPr>
        </p:nvSpPr>
        <p:spPr>
          <a:xfrm>
            <a:off x="3596640" y="235738"/>
            <a:ext cx="5105400" cy="572464"/>
          </a:xfrm>
        </p:spPr>
        <p:txBody>
          <a:bodyPr/>
          <a:lstStyle/>
          <a:p>
            <a:r>
              <a:rPr lang="en-US" b="1" dirty="0">
                <a:latin typeface="+mj-lt"/>
              </a:rPr>
              <a:t>Future Applications</a:t>
            </a:r>
          </a:p>
        </p:txBody>
      </p:sp>
      <p:sp>
        <p:nvSpPr>
          <p:cNvPr id="5" name="Content Placeholder 4">
            <a:extLst>
              <a:ext uri="{FF2B5EF4-FFF2-40B4-BE49-F238E27FC236}">
                <a16:creationId xmlns:a16="http://schemas.microsoft.com/office/drawing/2014/main" id="{4200E2F5-E264-4CBF-9772-E66D7F688DF6}"/>
              </a:ext>
            </a:extLst>
          </p:cNvPr>
          <p:cNvSpPr>
            <a:spLocks noGrp="1"/>
          </p:cNvSpPr>
          <p:nvPr>
            <p:ph idx="1"/>
          </p:nvPr>
        </p:nvSpPr>
        <p:spPr>
          <a:xfrm>
            <a:off x="3596640" y="914734"/>
            <a:ext cx="5394960" cy="3753638"/>
          </a:xfrm>
        </p:spPr>
        <p:txBody>
          <a:bodyPr/>
          <a:lstStyle/>
          <a:p>
            <a:pPr>
              <a:spcAft>
                <a:spcPts val="300"/>
              </a:spcAft>
            </a:pPr>
            <a:r>
              <a:rPr lang="en-US" dirty="0"/>
              <a:t>Use NLP rather than coding to identify themes in </a:t>
            </a:r>
            <a:r>
              <a:rPr lang="en-US" dirty="0">
                <a:solidFill>
                  <a:srgbClr val="404040"/>
                </a:solidFill>
              </a:rPr>
              <a:t>open ended responses</a:t>
            </a:r>
          </a:p>
          <a:p>
            <a:pPr marL="396875" lvl="1" indent="-171450">
              <a:spcBef>
                <a:spcPts val="432"/>
              </a:spcBef>
              <a:spcAft>
                <a:spcPts val="1200"/>
              </a:spcAft>
            </a:pPr>
            <a:r>
              <a:rPr lang="en-US" dirty="0">
                <a:solidFill>
                  <a:srgbClr val="404040"/>
                </a:solidFill>
              </a:rPr>
              <a:t>Cost of NLP clustering (n=50K text responses) ≈ Cost of manual coding (n=4K text responses)</a:t>
            </a:r>
          </a:p>
          <a:p>
            <a:pPr>
              <a:spcAft>
                <a:spcPts val="1200"/>
              </a:spcAft>
            </a:pPr>
            <a:r>
              <a:rPr lang="en-US" dirty="0">
                <a:solidFill>
                  <a:srgbClr val="404040"/>
                </a:solidFill>
              </a:rPr>
              <a:t>Fewer cognitive interviews needed to test and validate coded responses </a:t>
            </a:r>
          </a:p>
          <a:p>
            <a:pPr>
              <a:spcAft>
                <a:spcPts val="0"/>
              </a:spcAft>
            </a:pPr>
            <a:r>
              <a:rPr lang="en-US" dirty="0">
                <a:solidFill>
                  <a:srgbClr val="404040"/>
                </a:solidFill>
              </a:rPr>
              <a:t>Use machine learning to code Other-specify responses</a:t>
            </a:r>
          </a:p>
          <a:p>
            <a:pPr lvl="1">
              <a:spcAft>
                <a:spcPts val="0"/>
              </a:spcAft>
            </a:pPr>
            <a:r>
              <a:rPr lang="en-US" dirty="0">
                <a:solidFill>
                  <a:srgbClr val="404040"/>
                </a:solidFill>
              </a:rPr>
              <a:t>Identify needed changes to existing response options</a:t>
            </a:r>
          </a:p>
        </p:txBody>
      </p:sp>
    </p:spTree>
    <p:extLst>
      <p:ext uri="{BB962C8B-B14F-4D97-AF65-F5344CB8AC3E}">
        <p14:creationId xmlns:p14="http://schemas.microsoft.com/office/powerpoint/2010/main" val="151161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3900363"/>
            <a:ext cx="6572250" cy="636777"/>
          </a:xfrm>
          <a:prstGeom prst="rect">
            <a:avLst/>
          </a:prstGeom>
          <a:noFill/>
        </p:spPr>
        <p:txBody>
          <a:bodyPr wrap="square" rtlCol="0">
            <a:spAutoFit/>
          </a:bodyPr>
          <a:lstStyle/>
          <a:p>
            <a:pPr>
              <a:lnSpc>
                <a:spcPct val="70000"/>
              </a:lnSpc>
            </a:pPr>
            <a:r>
              <a:rPr lang="en-US" sz="4950" b="1" dirty="0">
                <a:solidFill>
                  <a:schemeClr val="bg1"/>
                </a:solidFill>
              </a:rPr>
              <a:t>Thank you</a:t>
            </a:r>
          </a:p>
        </p:txBody>
      </p:sp>
      <p:sp>
        <p:nvSpPr>
          <p:cNvPr id="6" name="Slide Number Placeholder 2"/>
          <p:cNvSpPr>
            <a:spLocks noGrp="1"/>
          </p:cNvSpPr>
          <p:nvPr>
            <p:ph type="sldNum" sz="quarter" idx="10"/>
          </p:nvPr>
        </p:nvSpPr>
        <p:spPr/>
        <p:txBody>
          <a:bodyPr/>
          <a:lstStyle/>
          <a:p>
            <a:fld id="{D4325D4D-289E-48C1-B277-2BEB492A7D19}" type="slidenum">
              <a:rPr lang="en-US" smtClean="0">
                <a:solidFill>
                  <a:srgbClr val="FFFFFF"/>
                </a:solidFill>
              </a:rPr>
              <a:pPr/>
              <a:t>19</a:t>
            </a:fld>
            <a:endParaRPr lang="en-US">
              <a:solidFill>
                <a:srgbClr val="FFFFFF"/>
              </a:solidFill>
            </a:endParaRPr>
          </a:p>
        </p:txBody>
      </p:sp>
      <p:sp>
        <p:nvSpPr>
          <p:cNvPr id="2" name="TextBox 1">
            <a:extLst>
              <a:ext uri="{FF2B5EF4-FFF2-40B4-BE49-F238E27FC236}">
                <a16:creationId xmlns:a16="http://schemas.microsoft.com/office/drawing/2014/main" id="{8684150C-6822-4F2F-9597-A789A25694EE}"/>
              </a:ext>
            </a:extLst>
          </p:cNvPr>
          <p:cNvSpPr txBox="1"/>
          <p:nvPr/>
        </p:nvSpPr>
        <p:spPr>
          <a:xfrm>
            <a:off x="1851660" y="838200"/>
            <a:ext cx="4842510" cy="3077766"/>
          </a:xfrm>
          <a:prstGeom prst="rect">
            <a:avLst/>
          </a:prstGeom>
          <a:noFill/>
        </p:spPr>
        <p:txBody>
          <a:bodyPr wrap="square" rtlCol="0">
            <a:spAutoFit/>
          </a:bodyPr>
          <a:lstStyle/>
          <a:p>
            <a:pPr algn="ctr"/>
            <a:r>
              <a:rPr lang="en-US" sz="4000" b="1" dirty="0">
                <a:solidFill>
                  <a:srgbClr val="404040"/>
                </a:solidFill>
              </a:rPr>
              <a:t>Thank you!  </a:t>
            </a:r>
          </a:p>
          <a:p>
            <a:pPr algn="ctr"/>
            <a:endParaRPr lang="en-US" sz="4000" b="1" dirty="0">
              <a:solidFill>
                <a:srgbClr val="404040"/>
              </a:solidFill>
            </a:endParaRPr>
          </a:p>
          <a:p>
            <a:endParaRPr lang="en-US" dirty="0">
              <a:solidFill>
                <a:srgbClr val="404040"/>
              </a:solidFill>
            </a:endParaRPr>
          </a:p>
          <a:p>
            <a:pPr algn="ctr"/>
            <a:r>
              <a:rPr lang="en-US" sz="2000" dirty="0">
                <a:solidFill>
                  <a:srgbClr val="404040"/>
                </a:solidFill>
              </a:rPr>
              <a:t>For more information, contact:</a:t>
            </a:r>
          </a:p>
          <a:p>
            <a:pPr algn="ctr"/>
            <a:endParaRPr lang="en-US" sz="2000" dirty="0">
              <a:solidFill>
                <a:srgbClr val="404040"/>
              </a:solidFill>
            </a:endParaRPr>
          </a:p>
          <a:p>
            <a:pPr algn="ctr"/>
            <a:r>
              <a:rPr lang="en-US" sz="2000" dirty="0">
                <a:solidFill>
                  <a:srgbClr val="404040"/>
                </a:solidFill>
              </a:rPr>
              <a:t>Stephanie Eckman (seckman@rti.org) </a:t>
            </a:r>
          </a:p>
          <a:p>
            <a:pPr algn="ctr"/>
            <a:endParaRPr lang="en-US" dirty="0"/>
          </a:p>
          <a:p>
            <a:endParaRPr lang="en-US" dirty="0"/>
          </a:p>
        </p:txBody>
      </p:sp>
    </p:spTree>
    <p:extLst>
      <p:ext uri="{BB962C8B-B14F-4D97-AF65-F5344CB8AC3E}">
        <p14:creationId xmlns:p14="http://schemas.microsoft.com/office/powerpoint/2010/main" val="126162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4AF4C0-FBD5-4D6B-9EEF-2547188C098C}"/>
              </a:ext>
            </a:extLst>
          </p:cNvPr>
          <p:cNvSpPr>
            <a:spLocks noGrp="1"/>
          </p:cNvSpPr>
          <p:nvPr>
            <p:ph type="sldNum" sz="quarter" idx="10"/>
          </p:nvPr>
        </p:nvSpPr>
        <p:spPr/>
        <p:txBody>
          <a:bodyPr/>
          <a:lstStyle/>
          <a:p>
            <a:fld id="{D4325D4D-289E-48C1-B277-2BEB492A7D19}" type="slidenum">
              <a:rPr lang="en-US" smtClean="0"/>
              <a:pPr/>
              <a:t>2</a:t>
            </a:fld>
            <a:endParaRPr lang="en-US"/>
          </a:p>
        </p:txBody>
      </p:sp>
      <p:sp>
        <p:nvSpPr>
          <p:cNvPr id="4" name="Title 3">
            <a:extLst>
              <a:ext uri="{FF2B5EF4-FFF2-40B4-BE49-F238E27FC236}">
                <a16:creationId xmlns:a16="http://schemas.microsoft.com/office/drawing/2014/main" id="{D7075379-35FC-49F7-86BF-A24E767C5CEF}"/>
              </a:ext>
            </a:extLst>
          </p:cNvPr>
          <p:cNvSpPr>
            <a:spLocks noGrp="1"/>
          </p:cNvSpPr>
          <p:nvPr>
            <p:ph type="title"/>
          </p:nvPr>
        </p:nvSpPr>
        <p:spPr>
          <a:xfrm>
            <a:off x="3550920" y="104341"/>
            <a:ext cx="5105400" cy="572464"/>
          </a:xfrm>
        </p:spPr>
        <p:txBody>
          <a:bodyPr/>
          <a:lstStyle/>
          <a:p>
            <a:r>
              <a:rPr lang="en-US" b="1" dirty="0">
                <a:latin typeface="+mj-lt"/>
              </a:rPr>
              <a:t>COVID Module for SED</a:t>
            </a:r>
          </a:p>
        </p:txBody>
      </p:sp>
      <p:sp>
        <p:nvSpPr>
          <p:cNvPr id="5" name="Content Placeholder 4">
            <a:extLst>
              <a:ext uri="{FF2B5EF4-FFF2-40B4-BE49-F238E27FC236}">
                <a16:creationId xmlns:a16="http://schemas.microsoft.com/office/drawing/2014/main" id="{838D2A10-1A08-4897-9E78-98AB2DB70E8D}"/>
              </a:ext>
            </a:extLst>
          </p:cNvPr>
          <p:cNvSpPr>
            <a:spLocks noGrp="1"/>
          </p:cNvSpPr>
          <p:nvPr>
            <p:ph idx="1"/>
          </p:nvPr>
        </p:nvSpPr>
        <p:spPr>
          <a:xfrm>
            <a:off x="3444240" y="769699"/>
            <a:ext cx="5501640" cy="3881628"/>
          </a:xfrm>
        </p:spPr>
        <p:txBody>
          <a:bodyPr/>
          <a:lstStyle/>
          <a:p>
            <a:r>
              <a:rPr lang="en-US" dirty="0">
                <a:solidFill>
                  <a:srgbClr val="404040"/>
                </a:solidFill>
              </a:rPr>
              <a:t>Survey of Earned Doctorates (SED)</a:t>
            </a:r>
          </a:p>
          <a:p>
            <a:pPr>
              <a:spcBef>
                <a:spcPts val="252"/>
              </a:spcBef>
            </a:pPr>
            <a:endParaRPr lang="en-US" sz="1050" dirty="0">
              <a:solidFill>
                <a:srgbClr val="404040"/>
              </a:solidFill>
            </a:endParaRPr>
          </a:p>
          <a:p>
            <a:pPr>
              <a:spcBef>
                <a:spcPts val="0"/>
              </a:spcBef>
            </a:pPr>
            <a:r>
              <a:rPr lang="en-US" dirty="0">
                <a:solidFill>
                  <a:srgbClr val="404040"/>
                </a:solidFill>
              </a:rPr>
              <a:t>New questions measuring the impact of COVID pandemic on doctoral students’ graduate experiences and career plans</a:t>
            </a:r>
          </a:p>
          <a:p>
            <a:endParaRPr lang="en-US" sz="1050" dirty="0">
              <a:solidFill>
                <a:srgbClr val="404040"/>
              </a:solidFill>
            </a:endParaRPr>
          </a:p>
          <a:p>
            <a:pPr>
              <a:spcBef>
                <a:spcPts val="0"/>
              </a:spcBef>
              <a:spcAft>
                <a:spcPts val="0"/>
              </a:spcAft>
            </a:pPr>
            <a:r>
              <a:rPr lang="en-US" dirty="0">
                <a:solidFill>
                  <a:srgbClr val="404040"/>
                </a:solidFill>
              </a:rPr>
              <a:t>2021 SED (July 2020-June 2021 graduates): </a:t>
            </a:r>
          </a:p>
          <a:p>
            <a:pPr lvl="1"/>
            <a:r>
              <a:rPr lang="en-US" dirty="0">
                <a:solidFill>
                  <a:srgbClr val="404040"/>
                </a:solidFill>
              </a:rPr>
              <a:t>Added questions on the impact areas </a:t>
            </a:r>
          </a:p>
          <a:p>
            <a:pPr lvl="1"/>
            <a:r>
              <a:rPr lang="en-US" dirty="0">
                <a:solidFill>
                  <a:srgbClr val="404040"/>
                </a:solidFill>
              </a:rPr>
              <a:t>Followed by open-ended questions</a:t>
            </a:r>
          </a:p>
          <a:p>
            <a:pPr lvl="1"/>
            <a:endParaRPr lang="en-US" sz="1050" dirty="0">
              <a:solidFill>
                <a:srgbClr val="404040"/>
              </a:solidFill>
            </a:endParaRPr>
          </a:p>
          <a:p>
            <a:pPr>
              <a:spcBef>
                <a:spcPts val="0"/>
              </a:spcBef>
            </a:pPr>
            <a:r>
              <a:rPr lang="en-US" dirty="0">
                <a:solidFill>
                  <a:srgbClr val="404040"/>
                </a:solidFill>
              </a:rPr>
              <a:t>2022 SED (July 2020-June 2022 graduates): </a:t>
            </a:r>
          </a:p>
          <a:p>
            <a:pPr lvl="1"/>
            <a:r>
              <a:rPr lang="en-US" dirty="0">
                <a:solidFill>
                  <a:srgbClr val="404040"/>
                </a:solidFill>
              </a:rPr>
              <a:t>Similar questions on the impact areas</a:t>
            </a:r>
          </a:p>
          <a:p>
            <a:pPr lvl="1"/>
            <a:r>
              <a:rPr lang="en-US" dirty="0">
                <a:solidFill>
                  <a:srgbClr val="404040"/>
                </a:solidFill>
              </a:rPr>
              <a:t>Followed by close-ended questions </a:t>
            </a:r>
          </a:p>
        </p:txBody>
      </p:sp>
    </p:spTree>
    <p:extLst>
      <p:ext uri="{BB962C8B-B14F-4D97-AF65-F5344CB8AC3E}">
        <p14:creationId xmlns:p14="http://schemas.microsoft.com/office/powerpoint/2010/main" val="404561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B0B88-8A13-4CC7-BDF7-E3763C3E6B02}"/>
              </a:ext>
            </a:extLst>
          </p:cNvPr>
          <p:cNvSpPr>
            <a:spLocks noGrp="1"/>
          </p:cNvSpPr>
          <p:nvPr>
            <p:ph type="title"/>
          </p:nvPr>
        </p:nvSpPr>
        <p:spPr>
          <a:xfrm>
            <a:off x="137160" y="66821"/>
            <a:ext cx="8842248" cy="706764"/>
          </a:xfrm>
        </p:spPr>
        <p:txBody>
          <a:bodyPr wrap="square" anchor="ctr">
            <a:normAutofit/>
          </a:bodyPr>
          <a:lstStyle/>
          <a:p>
            <a:r>
              <a:rPr lang="en-US" b="1" dirty="0">
                <a:latin typeface="+mn-lt"/>
              </a:rPr>
              <a:t>Starting Point: COVID Impact Questions</a:t>
            </a:r>
          </a:p>
        </p:txBody>
      </p:sp>
      <p:sp>
        <p:nvSpPr>
          <p:cNvPr id="5" name="Slide Number Placeholder 4">
            <a:extLst>
              <a:ext uri="{FF2B5EF4-FFF2-40B4-BE49-F238E27FC236}">
                <a16:creationId xmlns:a16="http://schemas.microsoft.com/office/drawing/2014/main" id="{227AF42A-24E8-4E9E-9B59-7D51D77B8599}"/>
              </a:ext>
            </a:extLst>
          </p:cNvPr>
          <p:cNvSpPr>
            <a:spLocks noGrp="1"/>
          </p:cNvSpPr>
          <p:nvPr>
            <p:ph type="sldNum" sz="quarter" idx="10"/>
          </p:nvPr>
        </p:nvSpPr>
        <p:spPr>
          <a:xfrm>
            <a:off x="0" y="4892040"/>
            <a:ext cx="347472" cy="219456"/>
          </a:xfrm>
        </p:spPr>
        <p:txBody>
          <a:bodyPr anchor="ctr">
            <a:normAutofit/>
          </a:bodyPr>
          <a:lstStyle/>
          <a:p>
            <a:pPr>
              <a:spcAft>
                <a:spcPts val="600"/>
              </a:spcAft>
            </a:pPr>
            <a:fld id="{D4325D4D-289E-48C1-B277-2BEB492A7D19}" type="slidenum">
              <a:rPr lang="en-US" smtClean="0"/>
              <a:pPr>
                <a:spcAft>
                  <a:spcPts val="600"/>
                </a:spcAft>
              </a:pPr>
              <a:t>3</a:t>
            </a:fld>
            <a:endParaRPr lang="en-US"/>
          </a:p>
        </p:txBody>
      </p:sp>
      <p:sp>
        <p:nvSpPr>
          <p:cNvPr id="11" name="Content Placeholder 5">
            <a:extLst>
              <a:ext uri="{FF2B5EF4-FFF2-40B4-BE49-F238E27FC236}">
                <a16:creationId xmlns:a16="http://schemas.microsoft.com/office/drawing/2014/main" id="{96CCB52D-A492-48AC-AB90-CF1FB792BB62}"/>
              </a:ext>
            </a:extLst>
          </p:cNvPr>
          <p:cNvSpPr>
            <a:spLocks noGrp="1"/>
          </p:cNvSpPr>
          <p:nvPr>
            <p:ph sz="quarter" idx="13"/>
          </p:nvPr>
        </p:nvSpPr>
        <p:spPr>
          <a:xfrm>
            <a:off x="4785632" y="825892"/>
            <a:ext cx="4331208" cy="3721209"/>
          </a:xfrm>
        </p:spPr>
        <p:txBody>
          <a:bodyPr/>
          <a:lstStyle/>
          <a:p>
            <a:pPr>
              <a:spcAft>
                <a:spcPts val="600"/>
              </a:spcAft>
            </a:pPr>
            <a:r>
              <a:rPr lang="en-US" dirty="0">
                <a:solidFill>
                  <a:srgbClr val="404040"/>
                </a:solidFill>
              </a:rPr>
              <a:t>Questions added in 2021</a:t>
            </a:r>
          </a:p>
          <a:p>
            <a:pPr lvl="1"/>
            <a:r>
              <a:rPr lang="en-US" dirty="0">
                <a:solidFill>
                  <a:srgbClr val="404040"/>
                </a:solidFill>
              </a:rPr>
              <a:t>Yes and No response options</a:t>
            </a:r>
          </a:p>
          <a:p>
            <a:pPr lvl="1"/>
            <a:endParaRPr lang="en-US" sz="1600" dirty="0">
              <a:solidFill>
                <a:srgbClr val="404040"/>
              </a:solidFill>
            </a:endParaRPr>
          </a:p>
          <a:p>
            <a:pPr>
              <a:spcAft>
                <a:spcPts val="600"/>
              </a:spcAft>
            </a:pPr>
            <a:r>
              <a:rPr lang="en-US" dirty="0">
                <a:solidFill>
                  <a:srgbClr val="404040"/>
                </a:solidFill>
              </a:rPr>
              <a:t>Each Yes response followed by open-ended question </a:t>
            </a:r>
            <a:r>
              <a:rPr lang="en-US" sz="1800" dirty="0">
                <a:solidFill>
                  <a:srgbClr val="404040"/>
                </a:solidFill>
              </a:rPr>
              <a:t>(with Yes and No response options)</a:t>
            </a:r>
          </a:p>
          <a:p>
            <a:pPr lvl="1">
              <a:spcAft>
                <a:spcPts val="600"/>
              </a:spcAft>
            </a:pPr>
            <a:r>
              <a:rPr lang="en-US" dirty="0">
                <a:solidFill>
                  <a:srgbClr val="404040"/>
                </a:solidFill>
              </a:rPr>
              <a:t>How did the timeline for completing your doctoral degree change?</a:t>
            </a:r>
          </a:p>
          <a:p>
            <a:pPr lvl="1">
              <a:spcAft>
                <a:spcPts val="600"/>
              </a:spcAft>
            </a:pPr>
            <a:r>
              <a:rPr lang="en-US" dirty="0">
                <a:solidFill>
                  <a:srgbClr val="404040"/>
                </a:solidFill>
              </a:rPr>
              <a:t>How was your research disrupted?</a:t>
            </a:r>
          </a:p>
          <a:p>
            <a:pPr lvl="1"/>
            <a:r>
              <a:rPr lang="en-US" dirty="0">
                <a:solidFill>
                  <a:srgbClr val="404040"/>
                </a:solidFill>
              </a:rPr>
              <a:t>etc.</a:t>
            </a:r>
          </a:p>
        </p:txBody>
      </p:sp>
      <p:cxnSp>
        <p:nvCxnSpPr>
          <p:cNvPr id="12" name="Straight Connector 11" descr="timeline">
            <a:extLst>
              <a:ext uri="{FF2B5EF4-FFF2-40B4-BE49-F238E27FC236}">
                <a16:creationId xmlns:a16="http://schemas.microsoft.com/office/drawing/2014/main" id="{9811248E-418B-4E4A-98C1-43F5D521F71A}"/>
              </a:ext>
            </a:extLst>
          </p:cNvPr>
          <p:cNvCxnSpPr>
            <a:cxnSpLocks/>
          </p:cNvCxnSpPr>
          <p:nvPr/>
        </p:nvCxnSpPr>
        <p:spPr>
          <a:xfrm flipV="1">
            <a:off x="456067" y="913805"/>
            <a:ext cx="0" cy="372121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16" name="Oval 15" descr="timeline markers">
            <a:extLst>
              <a:ext uri="{FF2B5EF4-FFF2-40B4-BE49-F238E27FC236}">
                <a16:creationId xmlns:a16="http://schemas.microsoft.com/office/drawing/2014/main" id="{AF541C43-5BEE-4475-8E6F-4A17BBAE4A03}"/>
              </a:ext>
            </a:extLst>
          </p:cNvPr>
          <p:cNvSpPr/>
          <p:nvPr/>
        </p:nvSpPr>
        <p:spPr>
          <a:xfrm>
            <a:off x="310956" y="904445"/>
            <a:ext cx="274320" cy="274320"/>
          </a:xfrm>
          <a:prstGeom prst="ellipse">
            <a:avLst/>
          </a:prstGeom>
          <a:solidFill>
            <a:srgbClr val="002E5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7" name="TextBox 16">
            <a:extLst>
              <a:ext uri="{FF2B5EF4-FFF2-40B4-BE49-F238E27FC236}">
                <a16:creationId xmlns:a16="http://schemas.microsoft.com/office/drawing/2014/main" id="{F8D401F0-1A3C-438B-B4DA-7D9AEE2DA421}"/>
              </a:ext>
            </a:extLst>
          </p:cNvPr>
          <p:cNvSpPr txBox="1"/>
          <p:nvPr/>
        </p:nvSpPr>
        <p:spPr>
          <a:xfrm>
            <a:off x="593227" y="904445"/>
            <a:ext cx="4039342" cy="276999"/>
          </a:xfrm>
          <a:prstGeom prst="rect">
            <a:avLst/>
          </a:prstGeom>
          <a:noFill/>
        </p:spPr>
        <p:txBody>
          <a:bodyPr wrap="square" rtlCol="0">
            <a:spAutoFit/>
          </a:bodyPr>
          <a:lstStyle/>
          <a:p>
            <a:pPr lvl="0"/>
            <a:r>
              <a:rPr lang="en-US" sz="1200" dirty="0">
                <a:solidFill>
                  <a:schemeClr val="bg2">
                    <a:lumMod val="50000"/>
                  </a:schemeClr>
                </a:solidFill>
              </a:rPr>
              <a:t>The timeline for completing my doctoral degree changed.</a:t>
            </a:r>
          </a:p>
        </p:txBody>
      </p:sp>
      <p:sp>
        <p:nvSpPr>
          <p:cNvPr id="18" name="Oval 17" descr="timeline markers">
            <a:extLst>
              <a:ext uri="{FF2B5EF4-FFF2-40B4-BE49-F238E27FC236}">
                <a16:creationId xmlns:a16="http://schemas.microsoft.com/office/drawing/2014/main" id="{579460CC-4AD0-46CE-A430-0533A35D4DF6}"/>
              </a:ext>
            </a:extLst>
          </p:cNvPr>
          <p:cNvSpPr/>
          <p:nvPr/>
        </p:nvSpPr>
        <p:spPr>
          <a:xfrm>
            <a:off x="318906" y="1432247"/>
            <a:ext cx="274320" cy="274320"/>
          </a:xfrm>
          <a:prstGeom prst="ellipse">
            <a:avLst/>
          </a:prstGeom>
          <a:solidFill>
            <a:srgbClr val="1E4F96"/>
          </a:solidFill>
          <a:ln w="19050">
            <a:solidFill>
              <a:srgbClr val="1E4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9" name="TextBox 18">
            <a:extLst>
              <a:ext uri="{FF2B5EF4-FFF2-40B4-BE49-F238E27FC236}">
                <a16:creationId xmlns:a16="http://schemas.microsoft.com/office/drawing/2014/main" id="{1AF22F23-9D6B-4F05-B32F-A6851AC3ADB4}"/>
              </a:ext>
            </a:extLst>
          </p:cNvPr>
          <p:cNvSpPr txBox="1"/>
          <p:nvPr/>
        </p:nvSpPr>
        <p:spPr>
          <a:xfrm>
            <a:off x="593227" y="1403800"/>
            <a:ext cx="4039342" cy="276999"/>
          </a:xfrm>
          <a:prstGeom prst="rect">
            <a:avLst/>
          </a:prstGeom>
          <a:noFill/>
        </p:spPr>
        <p:txBody>
          <a:bodyPr wrap="square" rtlCol="0">
            <a:spAutoFit/>
          </a:bodyPr>
          <a:lstStyle/>
          <a:p>
            <a:pPr lvl="0"/>
            <a:r>
              <a:rPr lang="en-US" sz="1200" dirty="0">
                <a:solidFill>
                  <a:schemeClr val="bg2">
                    <a:lumMod val="50000"/>
                  </a:schemeClr>
                </a:solidFill>
              </a:rPr>
              <a:t>My </a:t>
            </a:r>
            <a:r>
              <a:rPr lang="en-US" sz="1200" u="none" strike="noStrike" dirty="0">
                <a:solidFill>
                  <a:schemeClr val="bg2">
                    <a:lumMod val="50000"/>
                  </a:schemeClr>
                </a:solidFill>
                <a:effectLst/>
              </a:rPr>
              <a:t>research was disrupted.</a:t>
            </a:r>
            <a:endParaRPr lang="en-US" sz="1200" dirty="0">
              <a:solidFill>
                <a:schemeClr val="bg2">
                  <a:lumMod val="50000"/>
                </a:schemeClr>
              </a:solidFill>
            </a:endParaRPr>
          </a:p>
        </p:txBody>
      </p:sp>
      <p:sp>
        <p:nvSpPr>
          <p:cNvPr id="22" name="Oval 21" descr="timeline markers">
            <a:extLst>
              <a:ext uri="{FF2B5EF4-FFF2-40B4-BE49-F238E27FC236}">
                <a16:creationId xmlns:a16="http://schemas.microsoft.com/office/drawing/2014/main" id="{22E484EF-C1F0-4E47-8B12-5B0ADEBD08B7}"/>
              </a:ext>
            </a:extLst>
          </p:cNvPr>
          <p:cNvSpPr/>
          <p:nvPr/>
        </p:nvSpPr>
        <p:spPr>
          <a:xfrm>
            <a:off x="310956" y="1969979"/>
            <a:ext cx="274320" cy="274320"/>
          </a:xfrm>
          <a:prstGeom prst="ellipse">
            <a:avLst/>
          </a:prstGeom>
          <a:solidFill>
            <a:srgbClr val="00A3E0"/>
          </a:solidFill>
          <a:ln w="1905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3" name="TextBox 22">
            <a:extLst>
              <a:ext uri="{FF2B5EF4-FFF2-40B4-BE49-F238E27FC236}">
                <a16:creationId xmlns:a16="http://schemas.microsoft.com/office/drawing/2014/main" id="{C5BD77DB-D35A-4AC2-9BF0-110CED30A2F7}"/>
              </a:ext>
            </a:extLst>
          </p:cNvPr>
          <p:cNvSpPr txBox="1"/>
          <p:nvPr/>
        </p:nvSpPr>
        <p:spPr>
          <a:xfrm>
            <a:off x="593226" y="1954518"/>
            <a:ext cx="4228865" cy="276999"/>
          </a:xfrm>
          <a:prstGeom prst="rect">
            <a:avLst/>
          </a:prstGeom>
          <a:noFill/>
        </p:spPr>
        <p:txBody>
          <a:bodyPr wrap="square" rtlCol="0">
            <a:spAutoFit/>
          </a:bodyPr>
          <a:lstStyle/>
          <a:p>
            <a:pPr lvl="0"/>
            <a:r>
              <a:rPr lang="en-US" sz="1200" u="none" strike="noStrike" dirty="0">
                <a:solidFill>
                  <a:schemeClr val="bg2">
                    <a:lumMod val="50000"/>
                  </a:schemeClr>
                </a:solidFill>
                <a:effectLst/>
              </a:rPr>
              <a:t>Funding for my doctoral studies was reduced or suspended.</a:t>
            </a:r>
            <a:endParaRPr lang="en-US" sz="1200" dirty="0">
              <a:solidFill>
                <a:schemeClr val="bg2">
                  <a:lumMod val="50000"/>
                </a:schemeClr>
              </a:solidFill>
            </a:endParaRPr>
          </a:p>
        </p:txBody>
      </p:sp>
      <p:sp>
        <p:nvSpPr>
          <p:cNvPr id="24" name="Oval 23" descr="timeline markers">
            <a:extLst>
              <a:ext uri="{FF2B5EF4-FFF2-40B4-BE49-F238E27FC236}">
                <a16:creationId xmlns:a16="http://schemas.microsoft.com/office/drawing/2014/main" id="{63BAC9BA-3C0B-4F0B-891A-56B147C490A3}"/>
              </a:ext>
            </a:extLst>
          </p:cNvPr>
          <p:cNvSpPr/>
          <p:nvPr/>
        </p:nvSpPr>
        <p:spPr>
          <a:xfrm>
            <a:off x="310956" y="2559265"/>
            <a:ext cx="274320" cy="274320"/>
          </a:xfrm>
          <a:prstGeom prst="ellipse">
            <a:avLst/>
          </a:prstGeom>
          <a:solidFill>
            <a:srgbClr val="69D8FF"/>
          </a:solidFill>
          <a:ln w="19050">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5" name="TextBox 24">
            <a:extLst>
              <a:ext uri="{FF2B5EF4-FFF2-40B4-BE49-F238E27FC236}">
                <a16:creationId xmlns:a16="http://schemas.microsoft.com/office/drawing/2014/main" id="{EAFFAF65-F820-4CBB-9819-5CFD11F835A6}"/>
              </a:ext>
            </a:extLst>
          </p:cNvPr>
          <p:cNvSpPr txBox="1"/>
          <p:nvPr/>
        </p:nvSpPr>
        <p:spPr>
          <a:xfrm>
            <a:off x="593227" y="2443681"/>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My immediate postgraduate employment or education plans changed. </a:t>
            </a:r>
            <a:endParaRPr lang="en-US" sz="1200" dirty="0">
              <a:solidFill>
                <a:schemeClr val="bg2">
                  <a:lumMod val="50000"/>
                </a:schemeClr>
              </a:solidFill>
            </a:endParaRPr>
          </a:p>
        </p:txBody>
      </p:sp>
      <p:sp>
        <p:nvSpPr>
          <p:cNvPr id="26" name="Oval 25" descr="timeline markers">
            <a:extLst>
              <a:ext uri="{FF2B5EF4-FFF2-40B4-BE49-F238E27FC236}">
                <a16:creationId xmlns:a16="http://schemas.microsoft.com/office/drawing/2014/main" id="{A9A3BE97-8D03-4029-9505-F45C510D07B9}"/>
              </a:ext>
            </a:extLst>
          </p:cNvPr>
          <p:cNvSpPr/>
          <p:nvPr/>
        </p:nvSpPr>
        <p:spPr>
          <a:xfrm>
            <a:off x="318906" y="3145614"/>
            <a:ext cx="274320" cy="274320"/>
          </a:xfrm>
          <a:prstGeom prst="ellipse">
            <a:avLst/>
          </a:prstGeom>
          <a:solidFill>
            <a:srgbClr val="5B6770"/>
          </a:solidFill>
          <a:ln w="1905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7" name="TextBox 26">
            <a:extLst>
              <a:ext uri="{FF2B5EF4-FFF2-40B4-BE49-F238E27FC236}">
                <a16:creationId xmlns:a16="http://schemas.microsoft.com/office/drawing/2014/main" id="{44A433B1-771F-459A-8D43-E76427DD41C2}"/>
              </a:ext>
            </a:extLst>
          </p:cNvPr>
          <p:cNvSpPr txBox="1"/>
          <p:nvPr/>
        </p:nvSpPr>
        <p:spPr>
          <a:xfrm>
            <a:off x="593227" y="3070364"/>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My longer term career plans or goals changed (e.g., type of employer, research focus).</a:t>
            </a:r>
            <a:endParaRPr lang="en-US" sz="1200" dirty="0">
              <a:solidFill>
                <a:schemeClr val="bg2">
                  <a:lumMod val="50000"/>
                </a:schemeClr>
              </a:solidFill>
            </a:endParaRPr>
          </a:p>
        </p:txBody>
      </p:sp>
      <p:sp>
        <p:nvSpPr>
          <p:cNvPr id="28" name="Oval 27" descr="timeline markers">
            <a:extLst>
              <a:ext uri="{FF2B5EF4-FFF2-40B4-BE49-F238E27FC236}">
                <a16:creationId xmlns:a16="http://schemas.microsoft.com/office/drawing/2014/main" id="{FA5FDC45-40F6-48F8-9E1A-13F57E83BD87}"/>
              </a:ext>
            </a:extLst>
          </p:cNvPr>
          <p:cNvSpPr/>
          <p:nvPr/>
        </p:nvSpPr>
        <p:spPr>
          <a:xfrm>
            <a:off x="310956" y="3747755"/>
            <a:ext cx="274320" cy="274320"/>
          </a:xfrm>
          <a:prstGeom prst="ellipse">
            <a:avLst/>
          </a:prstGeom>
          <a:solidFill>
            <a:srgbClr val="9EA8B0"/>
          </a:solidFill>
          <a:ln w="19050">
            <a:solidFill>
              <a:srgbClr val="9EA8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9" name="TextBox 28">
            <a:extLst>
              <a:ext uri="{FF2B5EF4-FFF2-40B4-BE49-F238E27FC236}">
                <a16:creationId xmlns:a16="http://schemas.microsoft.com/office/drawing/2014/main" id="{1EE49250-D133-4D63-BB62-274997854EC3}"/>
              </a:ext>
            </a:extLst>
          </p:cNvPr>
          <p:cNvSpPr txBox="1"/>
          <p:nvPr/>
        </p:nvSpPr>
        <p:spPr>
          <a:xfrm>
            <a:off x="601179" y="3672245"/>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My plans about where to live in the year after graduation were affected.</a:t>
            </a:r>
            <a:endParaRPr lang="en-US" sz="1200" dirty="0">
              <a:solidFill>
                <a:schemeClr val="bg2">
                  <a:lumMod val="50000"/>
                </a:schemeClr>
              </a:solidFill>
            </a:endParaRPr>
          </a:p>
        </p:txBody>
      </p:sp>
      <p:sp>
        <p:nvSpPr>
          <p:cNvPr id="30" name="Oval 29" descr="timeline markers">
            <a:extLst>
              <a:ext uri="{FF2B5EF4-FFF2-40B4-BE49-F238E27FC236}">
                <a16:creationId xmlns:a16="http://schemas.microsoft.com/office/drawing/2014/main" id="{A5813446-2BF6-44B1-83B1-A37B767EC3A3}"/>
              </a:ext>
            </a:extLst>
          </p:cNvPr>
          <p:cNvSpPr/>
          <p:nvPr/>
        </p:nvSpPr>
        <p:spPr>
          <a:xfrm>
            <a:off x="310956" y="4368041"/>
            <a:ext cx="274320" cy="274320"/>
          </a:xfrm>
          <a:prstGeom prst="ellipse">
            <a:avLst/>
          </a:prstGeom>
          <a:solidFill>
            <a:srgbClr val="D7DBDF"/>
          </a:solidFill>
          <a:ln w="19050">
            <a:solidFill>
              <a:srgbClr val="D7D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31" name="TextBox 30">
            <a:extLst>
              <a:ext uri="{FF2B5EF4-FFF2-40B4-BE49-F238E27FC236}">
                <a16:creationId xmlns:a16="http://schemas.microsoft.com/office/drawing/2014/main" id="{0F288294-115D-4B4E-8FB4-AFCFEFC81A36}"/>
              </a:ext>
            </a:extLst>
          </p:cNvPr>
          <p:cNvSpPr txBox="1"/>
          <p:nvPr/>
        </p:nvSpPr>
        <p:spPr>
          <a:xfrm>
            <a:off x="593227" y="4274126"/>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My graduate experience or career plans changed in other ways.</a:t>
            </a:r>
            <a:endParaRPr lang="en-US" sz="1200" dirty="0">
              <a:solidFill>
                <a:schemeClr val="bg2">
                  <a:lumMod val="50000"/>
                </a:schemeClr>
              </a:solidFill>
            </a:endParaRPr>
          </a:p>
        </p:txBody>
      </p:sp>
      <p:grpSp>
        <p:nvGrpSpPr>
          <p:cNvPr id="32" name="Group 31">
            <a:extLst>
              <a:ext uri="{FF2B5EF4-FFF2-40B4-BE49-F238E27FC236}">
                <a16:creationId xmlns:a16="http://schemas.microsoft.com/office/drawing/2014/main" id="{42446763-D8F9-421A-9A9B-60012D8BB2F4}"/>
              </a:ext>
            </a:extLst>
          </p:cNvPr>
          <p:cNvGrpSpPr/>
          <p:nvPr/>
        </p:nvGrpSpPr>
        <p:grpSpPr>
          <a:xfrm>
            <a:off x="8357443" y="59529"/>
            <a:ext cx="786557" cy="702650"/>
            <a:chOff x="823997" y="951520"/>
            <a:chExt cx="786557" cy="702650"/>
          </a:xfrm>
        </p:grpSpPr>
        <p:sp>
          <p:nvSpPr>
            <p:cNvPr id="33" name="Oval 32">
              <a:extLst>
                <a:ext uri="{FF2B5EF4-FFF2-40B4-BE49-F238E27FC236}">
                  <a16:creationId xmlns:a16="http://schemas.microsoft.com/office/drawing/2014/main" id="{37238C9D-DD61-43B4-A6D7-E64382275D1D}"/>
                </a:ext>
                <a:ext uri="{C183D7F6-B498-43B3-948B-1728B52AA6E4}">
                  <adec:decorative xmlns:adec="http://schemas.microsoft.com/office/drawing/2017/decorative" val="1"/>
                </a:ext>
              </a:extLst>
            </p:cNvPr>
            <p:cNvSpPr/>
            <p:nvPr/>
          </p:nvSpPr>
          <p:spPr>
            <a:xfrm>
              <a:off x="823997" y="1023448"/>
              <a:ext cx="630722" cy="630722"/>
            </a:xfrm>
            <a:prstGeom prst="ellipse">
              <a:avLst/>
            </a:prstGeom>
            <a:solidFill>
              <a:srgbClr val="3EB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List outline">
              <a:extLst>
                <a:ext uri="{FF2B5EF4-FFF2-40B4-BE49-F238E27FC236}">
                  <a16:creationId xmlns:a16="http://schemas.microsoft.com/office/drawing/2014/main" id="{7F41C105-643D-4677-8E49-E000D8810D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9832" y="951520"/>
              <a:ext cx="630722" cy="630722"/>
            </a:xfrm>
            <a:prstGeom prst="rect">
              <a:avLst/>
            </a:prstGeom>
          </p:spPr>
        </p:pic>
      </p:grpSp>
    </p:spTree>
    <p:extLst>
      <p:ext uri="{BB962C8B-B14F-4D97-AF65-F5344CB8AC3E}">
        <p14:creationId xmlns:p14="http://schemas.microsoft.com/office/powerpoint/2010/main" val="354023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Arc 93">
            <a:extLst>
              <a:ext uri="{FF2B5EF4-FFF2-40B4-BE49-F238E27FC236}">
                <a16:creationId xmlns:a16="http://schemas.microsoft.com/office/drawing/2014/main" id="{32C92E67-47BE-4A92-9DD3-3882BB52D27F}"/>
              </a:ext>
            </a:extLst>
          </p:cNvPr>
          <p:cNvSpPr/>
          <p:nvPr/>
        </p:nvSpPr>
        <p:spPr bwMode="auto">
          <a:xfrm flipH="1" flipV="1">
            <a:off x="1064437" y="1884497"/>
            <a:ext cx="1242960" cy="1192919"/>
          </a:xfrm>
          <a:prstGeom prst="arc">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a typeface="ヒラギノ角ゴ Pro W3" pitchFamily="1" charset="-128"/>
            </a:endParaRPr>
          </a:p>
        </p:txBody>
      </p:sp>
      <p:sp>
        <p:nvSpPr>
          <p:cNvPr id="93" name="Arc 92">
            <a:extLst>
              <a:ext uri="{FF2B5EF4-FFF2-40B4-BE49-F238E27FC236}">
                <a16:creationId xmlns:a16="http://schemas.microsoft.com/office/drawing/2014/main" id="{CDD44491-193B-49CC-9EED-DB4C43134373}"/>
              </a:ext>
            </a:extLst>
          </p:cNvPr>
          <p:cNvSpPr/>
          <p:nvPr/>
        </p:nvSpPr>
        <p:spPr bwMode="auto">
          <a:xfrm flipH="1">
            <a:off x="1038111" y="1887749"/>
            <a:ext cx="1242960" cy="1192919"/>
          </a:xfrm>
          <a:prstGeom prst="arc">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cxnSp>
        <p:nvCxnSpPr>
          <p:cNvPr id="65" name="Straight Connector 64" descr="timeline">
            <a:extLst>
              <a:ext uri="{FF2B5EF4-FFF2-40B4-BE49-F238E27FC236}">
                <a16:creationId xmlns:a16="http://schemas.microsoft.com/office/drawing/2014/main" id="{36916B8F-17A9-4AAE-A8FB-E2FFDA296CAA}"/>
              </a:ext>
            </a:extLst>
          </p:cNvPr>
          <p:cNvCxnSpPr>
            <a:cxnSpLocks/>
          </p:cNvCxnSpPr>
          <p:nvPr/>
        </p:nvCxnSpPr>
        <p:spPr>
          <a:xfrm flipH="1">
            <a:off x="1676268" y="3073463"/>
            <a:ext cx="6005823" cy="1082"/>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cxnSp>
        <p:nvCxnSpPr>
          <p:cNvPr id="55" name="Straight Connector 54" descr="timeline">
            <a:extLst>
              <a:ext uri="{FF2B5EF4-FFF2-40B4-BE49-F238E27FC236}">
                <a16:creationId xmlns:a16="http://schemas.microsoft.com/office/drawing/2014/main" id="{03EF01C1-5F44-4071-A9AA-CE6ADA1A5F59}"/>
              </a:ext>
            </a:extLst>
          </p:cNvPr>
          <p:cNvCxnSpPr>
            <a:cxnSpLocks/>
          </p:cNvCxnSpPr>
          <p:nvPr/>
        </p:nvCxnSpPr>
        <p:spPr>
          <a:xfrm flipH="1">
            <a:off x="1634911" y="1881620"/>
            <a:ext cx="6047180" cy="1"/>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49" name="Oval 48" descr="timeline markers">
            <a:extLst>
              <a:ext uri="{FF2B5EF4-FFF2-40B4-BE49-F238E27FC236}">
                <a16:creationId xmlns:a16="http://schemas.microsoft.com/office/drawing/2014/main" id="{5B5DE130-A1BB-4953-B61E-0F2854B4BF5A}"/>
              </a:ext>
            </a:extLst>
          </p:cNvPr>
          <p:cNvSpPr/>
          <p:nvPr/>
        </p:nvSpPr>
        <p:spPr>
          <a:xfrm>
            <a:off x="2554356" y="3016347"/>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0" name="Text Placeholder 19">
            <a:extLst>
              <a:ext uri="{FF2B5EF4-FFF2-40B4-BE49-F238E27FC236}">
                <a16:creationId xmlns:a16="http://schemas.microsoft.com/office/drawing/2014/main" id="{4A642F3E-3C03-4E20-ABCA-E003162FC000}"/>
              </a:ext>
            </a:extLst>
          </p:cNvPr>
          <p:cNvSpPr>
            <a:spLocks noGrp="1"/>
          </p:cNvSpPr>
          <p:nvPr>
            <p:ph type="body" sz="quarter" idx="20"/>
          </p:nvPr>
        </p:nvSpPr>
        <p:spPr>
          <a:xfrm>
            <a:off x="1691786" y="4177897"/>
            <a:ext cx="1939457" cy="276983"/>
          </a:xfrm>
        </p:spPr>
        <p:txBody>
          <a:bodyPr/>
          <a:lstStyle/>
          <a:p>
            <a:r>
              <a:rPr lang="en-US" dirty="0"/>
              <a:t>NLP Cluster Analysis</a:t>
            </a:r>
          </a:p>
          <a:p>
            <a:r>
              <a:rPr lang="en-US" dirty="0"/>
              <a:t>Initial</a:t>
            </a:r>
          </a:p>
        </p:txBody>
      </p:sp>
      <p:sp>
        <p:nvSpPr>
          <p:cNvPr id="21" name="Text Placeholder 20">
            <a:extLst>
              <a:ext uri="{FF2B5EF4-FFF2-40B4-BE49-F238E27FC236}">
                <a16:creationId xmlns:a16="http://schemas.microsoft.com/office/drawing/2014/main" id="{77D8C714-BC59-4848-A254-B9834EBACE42}"/>
              </a:ext>
            </a:extLst>
          </p:cNvPr>
          <p:cNvSpPr>
            <a:spLocks noGrp="1"/>
          </p:cNvSpPr>
          <p:nvPr>
            <p:ph type="body" sz="quarter" idx="21"/>
          </p:nvPr>
        </p:nvSpPr>
        <p:spPr>
          <a:xfrm>
            <a:off x="5920012" y="4190228"/>
            <a:ext cx="1939457" cy="276983"/>
          </a:xfrm>
        </p:spPr>
        <p:txBody>
          <a:bodyPr/>
          <a:lstStyle/>
          <a:p>
            <a:r>
              <a:rPr lang="en-US" dirty="0">
                <a:solidFill>
                  <a:srgbClr val="404040"/>
                </a:solidFill>
              </a:rPr>
              <a:t>Quantitative Results</a:t>
            </a:r>
          </a:p>
        </p:txBody>
      </p:sp>
      <p:sp>
        <p:nvSpPr>
          <p:cNvPr id="4" name="Title 3">
            <a:extLst>
              <a:ext uri="{FF2B5EF4-FFF2-40B4-BE49-F238E27FC236}">
                <a16:creationId xmlns:a16="http://schemas.microsoft.com/office/drawing/2014/main" id="{804827BC-1867-4AEF-8917-48108BFA283D}"/>
              </a:ext>
            </a:extLst>
          </p:cNvPr>
          <p:cNvSpPr>
            <a:spLocks noGrp="1"/>
          </p:cNvSpPr>
          <p:nvPr>
            <p:ph type="title"/>
          </p:nvPr>
        </p:nvSpPr>
        <p:spPr/>
        <p:txBody>
          <a:bodyPr/>
          <a:lstStyle/>
          <a:p>
            <a:r>
              <a:rPr lang="en-US" b="1" dirty="0">
                <a:solidFill>
                  <a:srgbClr val="003A7A"/>
                </a:solidFill>
                <a:latin typeface="+mn-lt"/>
              </a:rPr>
              <a:t>Question Revision Process</a:t>
            </a:r>
          </a:p>
        </p:txBody>
      </p:sp>
      <p:sp>
        <p:nvSpPr>
          <p:cNvPr id="67" name="Text Placeholder 17">
            <a:extLst>
              <a:ext uri="{FF2B5EF4-FFF2-40B4-BE49-F238E27FC236}">
                <a16:creationId xmlns:a16="http://schemas.microsoft.com/office/drawing/2014/main" id="{6A01CE00-13E9-40E0-8A89-E1859C8FEEC9}"/>
              </a:ext>
            </a:extLst>
          </p:cNvPr>
          <p:cNvSpPr txBox="1">
            <a:spLocks/>
          </p:cNvSpPr>
          <p:nvPr/>
        </p:nvSpPr>
        <p:spPr bwMode="auto">
          <a:xfrm>
            <a:off x="1651795" y="2005479"/>
            <a:ext cx="1939457" cy="276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t>Manual Coding &amp; New Questions</a:t>
            </a:r>
          </a:p>
        </p:txBody>
      </p:sp>
      <p:sp>
        <p:nvSpPr>
          <p:cNvPr id="69" name="Oval 68" descr="timeline markers">
            <a:extLst>
              <a:ext uri="{FF2B5EF4-FFF2-40B4-BE49-F238E27FC236}">
                <a16:creationId xmlns:a16="http://schemas.microsoft.com/office/drawing/2014/main" id="{F04395E7-CF7D-4AA4-A929-122973ED25AC}"/>
              </a:ext>
            </a:extLst>
          </p:cNvPr>
          <p:cNvSpPr/>
          <p:nvPr/>
        </p:nvSpPr>
        <p:spPr>
          <a:xfrm>
            <a:off x="4652984" y="1827351"/>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73" name="Oval 72" descr="timeline markers">
            <a:extLst>
              <a:ext uri="{FF2B5EF4-FFF2-40B4-BE49-F238E27FC236}">
                <a16:creationId xmlns:a16="http://schemas.microsoft.com/office/drawing/2014/main" id="{4EFB094D-99D8-4AC2-8667-C540F28A2D9F}"/>
              </a:ext>
            </a:extLst>
          </p:cNvPr>
          <p:cNvSpPr/>
          <p:nvPr/>
        </p:nvSpPr>
        <p:spPr>
          <a:xfrm>
            <a:off x="6761797" y="2999347"/>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72" name="Text Placeholder 17">
            <a:extLst>
              <a:ext uri="{FF2B5EF4-FFF2-40B4-BE49-F238E27FC236}">
                <a16:creationId xmlns:a16="http://schemas.microsoft.com/office/drawing/2014/main" id="{5A588FE7-D3A4-4E43-9992-ACBDD077A670}"/>
              </a:ext>
            </a:extLst>
          </p:cNvPr>
          <p:cNvSpPr txBox="1">
            <a:spLocks/>
          </p:cNvSpPr>
          <p:nvPr/>
        </p:nvSpPr>
        <p:spPr bwMode="auto">
          <a:xfrm>
            <a:off x="3749989" y="2005479"/>
            <a:ext cx="1939457" cy="276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t>Cognitive </a:t>
            </a:r>
          </a:p>
          <a:p>
            <a:r>
              <a:rPr lang="en-US" kern="0" dirty="0"/>
              <a:t>Interviews</a:t>
            </a:r>
          </a:p>
          <a:p>
            <a:endParaRPr lang="en-US" kern="0" dirty="0"/>
          </a:p>
        </p:txBody>
      </p:sp>
      <p:sp>
        <p:nvSpPr>
          <p:cNvPr id="79" name="Text Placeholder 17">
            <a:extLst>
              <a:ext uri="{FF2B5EF4-FFF2-40B4-BE49-F238E27FC236}">
                <a16:creationId xmlns:a16="http://schemas.microsoft.com/office/drawing/2014/main" id="{B73EB52A-3036-43B6-9AE4-829E387A6EFE}"/>
              </a:ext>
            </a:extLst>
          </p:cNvPr>
          <p:cNvSpPr txBox="1">
            <a:spLocks/>
          </p:cNvSpPr>
          <p:nvPr/>
        </p:nvSpPr>
        <p:spPr bwMode="auto">
          <a:xfrm>
            <a:off x="5848184" y="2005479"/>
            <a:ext cx="1939457" cy="276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solidFill>
                  <a:srgbClr val="404040"/>
                </a:solidFill>
              </a:rPr>
              <a:t>Qualitative Results</a:t>
            </a:r>
          </a:p>
          <a:p>
            <a:endParaRPr lang="en-US" kern="0" dirty="0"/>
          </a:p>
        </p:txBody>
      </p:sp>
      <p:grpSp>
        <p:nvGrpSpPr>
          <p:cNvPr id="10" name="Group 9">
            <a:extLst>
              <a:ext uri="{FF2B5EF4-FFF2-40B4-BE49-F238E27FC236}">
                <a16:creationId xmlns:a16="http://schemas.microsoft.com/office/drawing/2014/main" id="{7B0DBC43-06DB-4BE9-904F-DF58D93428A1}"/>
              </a:ext>
            </a:extLst>
          </p:cNvPr>
          <p:cNvGrpSpPr/>
          <p:nvPr/>
        </p:nvGrpSpPr>
        <p:grpSpPr>
          <a:xfrm>
            <a:off x="732651" y="2101834"/>
            <a:ext cx="684275" cy="630722"/>
            <a:chOff x="2930761" y="1023448"/>
            <a:chExt cx="684275" cy="630722"/>
          </a:xfrm>
        </p:grpSpPr>
        <p:sp>
          <p:nvSpPr>
            <p:cNvPr id="46" name="Oval 45">
              <a:extLst>
                <a:ext uri="{FF2B5EF4-FFF2-40B4-BE49-F238E27FC236}">
                  <a16:creationId xmlns:a16="http://schemas.microsoft.com/office/drawing/2014/main" id="{BC4B4EEA-C4AC-44FD-A69B-008A1CDDA310}"/>
                </a:ext>
                <a:ext uri="{C183D7F6-B498-43B3-948B-1728B52AA6E4}">
                  <adec:decorative xmlns:adec="http://schemas.microsoft.com/office/drawing/2017/decorative" val="1"/>
                </a:ext>
              </a:extLst>
            </p:cNvPr>
            <p:cNvSpPr/>
            <p:nvPr/>
          </p:nvSpPr>
          <p:spPr>
            <a:xfrm>
              <a:off x="2930761" y="1023448"/>
              <a:ext cx="630722" cy="630722"/>
            </a:xfrm>
            <a:prstGeom prst="ellipse">
              <a:avLst/>
            </a:prstGeom>
            <a:solidFill>
              <a:srgbClr val="003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Picture Placeholder 90" descr="Statistics outline">
              <a:extLst>
                <a:ext uri="{FF2B5EF4-FFF2-40B4-BE49-F238E27FC236}">
                  <a16:creationId xmlns:a16="http://schemas.microsoft.com/office/drawing/2014/main" id="{F97EE53F-764A-4F89-BED3-DD0EDEDDC4E5}"/>
                </a:ext>
              </a:extLst>
            </p:cNvPr>
            <p:cNvGrpSpPr/>
            <p:nvPr/>
          </p:nvGrpSpPr>
          <p:grpSpPr>
            <a:xfrm>
              <a:off x="3143799" y="1024182"/>
              <a:ext cx="471237" cy="472281"/>
              <a:chOff x="3143799" y="1024182"/>
              <a:chExt cx="471237" cy="472281"/>
            </a:xfrm>
            <a:solidFill>
              <a:srgbClr val="000000"/>
            </a:solidFill>
          </p:grpSpPr>
          <p:sp>
            <p:nvSpPr>
              <p:cNvPr id="5" name="Freeform: Shape 4">
                <a:extLst>
                  <a:ext uri="{FF2B5EF4-FFF2-40B4-BE49-F238E27FC236}">
                    <a16:creationId xmlns:a16="http://schemas.microsoft.com/office/drawing/2014/main" id="{14AECC56-38D5-4878-930A-FA72718AFC65}"/>
                  </a:ext>
                </a:extLst>
              </p:cNvPr>
              <p:cNvSpPr/>
              <p:nvPr/>
            </p:nvSpPr>
            <p:spPr>
              <a:xfrm>
                <a:off x="3143799" y="1024182"/>
                <a:ext cx="471237" cy="472281"/>
              </a:xfrm>
              <a:custGeom>
                <a:avLst/>
                <a:gdLst>
                  <a:gd name="connsiteX0" fmla="*/ 13866 w 471237"/>
                  <a:gd name="connsiteY0" fmla="*/ 0 h 472281"/>
                  <a:gd name="connsiteX1" fmla="*/ 0 w 471237"/>
                  <a:gd name="connsiteY1" fmla="*/ 0 h 472281"/>
                  <a:gd name="connsiteX2" fmla="*/ 0 w 471237"/>
                  <a:gd name="connsiteY2" fmla="*/ 472281 h 472281"/>
                  <a:gd name="connsiteX3" fmla="*/ 471237 w 471237"/>
                  <a:gd name="connsiteY3" fmla="*/ 472281 h 472281"/>
                  <a:gd name="connsiteX4" fmla="*/ 471237 w 471237"/>
                  <a:gd name="connsiteY4" fmla="*/ 458391 h 472281"/>
                  <a:gd name="connsiteX5" fmla="*/ 13866 w 471237"/>
                  <a:gd name="connsiteY5" fmla="*/ 458391 h 472281"/>
                  <a:gd name="connsiteX6" fmla="*/ 13866 w 471237"/>
                  <a:gd name="connsiteY6" fmla="*/ 0 h 47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237" h="472281">
                    <a:moveTo>
                      <a:pt x="13866" y="0"/>
                    </a:moveTo>
                    <a:lnTo>
                      <a:pt x="0" y="0"/>
                    </a:lnTo>
                    <a:lnTo>
                      <a:pt x="0" y="472281"/>
                    </a:lnTo>
                    <a:lnTo>
                      <a:pt x="471237" y="472281"/>
                    </a:lnTo>
                    <a:lnTo>
                      <a:pt x="471237" y="458391"/>
                    </a:lnTo>
                    <a:lnTo>
                      <a:pt x="13866" y="458391"/>
                    </a:lnTo>
                    <a:lnTo>
                      <a:pt x="13866" y="0"/>
                    </a:lnTo>
                    <a:close/>
                  </a:path>
                </a:pathLst>
              </a:custGeom>
              <a:solidFill>
                <a:srgbClr val="000000"/>
              </a:solidFill>
              <a:ln w="684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357E0E7-F435-411B-87A5-6A8DA4AE4221}"/>
                  </a:ext>
                </a:extLst>
              </p:cNvPr>
              <p:cNvSpPr/>
              <p:nvPr/>
            </p:nvSpPr>
            <p:spPr>
              <a:xfrm>
                <a:off x="3220068" y="1044823"/>
                <a:ext cx="346840" cy="375241"/>
              </a:xfrm>
              <a:custGeom>
                <a:avLst/>
                <a:gdLst>
                  <a:gd name="connsiteX0" fmla="*/ 27732 w 346840"/>
                  <a:gd name="connsiteY0" fmla="*/ 375242 h 375241"/>
                  <a:gd name="connsiteX1" fmla="*/ 55436 w 346840"/>
                  <a:gd name="connsiteY1" fmla="*/ 347599 h 375241"/>
                  <a:gd name="connsiteX2" fmla="*/ 44371 w 346840"/>
                  <a:gd name="connsiteY2" fmla="*/ 325381 h 375241"/>
                  <a:gd name="connsiteX3" fmla="*/ 104549 w 346840"/>
                  <a:gd name="connsiteY3" fmla="*/ 139045 h 375241"/>
                  <a:gd name="connsiteX4" fmla="*/ 116058 w 346840"/>
                  <a:gd name="connsiteY4" fmla="*/ 136219 h 375241"/>
                  <a:gd name="connsiteX5" fmla="*/ 222339 w 346840"/>
                  <a:gd name="connsiteY5" fmla="*/ 217347 h 375241"/>
                  <a:gd name="connsiteX6" fmla="*/ 244421 w 346840"/>
                  <a:gd name="connsiteY6" fmla="*/ 249816 h 375241"/>
                  <a:gd name="connsiteX7" fmla="*/ 276832 w 346840"/>
                  <a:gd name="connsiteY7" fmla="*/ 227695 h 375241"/>
                  <a:gd name="connsiteX8" fmla="*/ 277317 w 346840"/>
                  <a:gd name="connsiteY8" fmla="*/ 222445 h 375241"/>
                  <a:gd name="connsiteX9" fmla="*/ 266800 w 346840"/>
                  <a:gd name="connsiteY9" fmla="*/ 200817 h 375241"/>
                  <a:gd name="connsiteX10" fmla="*/ 316987 w 346840"/>
                  <a:gd name="connsiteY10" fmla="*/ 55563 h 375241"/>
                  <a:gd name="connsiteX11" fmla="*/ 318915 w 346840"/>
                  <a:gd name="connsiteY11" fmla="*/ 55757 h 375241"/>
                  <a:gd name="connsiteX12" fmla="*/ 346841 w 346840"/>
                  <a:gd name="connsiteY12" fmla="*/ 27976 h 375241"/>
                  <a:gd name="connsiteX13" fmla="*/ 319109 w 346840"/>
                  <a:gd name="connsiteY13" fmla="*/ 0 h 375241"/>
                  <a:gd name="connsiteX14" fmla="*/ 291183 w 346840"/>
                  <a:gd name="connsiteY14" fmla="*/ 27781 h 375241"/>
                  <a:gd name="connsiteX15" fmla="*/ 303808 w 346840"/>
                  <a:gd name="connsiteY15" fmla="*/ 51229 h 375241"/>
                  <a:gd name="connsiteX16" fmla="*/ 254092 w 346840"/>
                  <a:gd name="connsiteY16" fmla="*/ 195115 h 375241"/>
                  <a:gd name="connsiteX17" fmla="*/ 249586 w 346840"/>
                  <a:gd name="connsiteY17" fmla="*/ 194663 h 375241"/>
                  <a:gd name="connsiteX18" fmla="*/ 228517 w 346840"/>
                  <a:gd name="connsiteY18" fmla="*/ 204574 h 375241"/>
                  <a:gd name="connsiteX19" fmla="*/ 126873 w 346840"/>
                  <a:gd name="connsiteY19" fmla="*/ 126995 h 375241"/>
                  <a:gd name="connsiteX20" fmla="*/ 119861 w 346840"/>
                  <a:gd name="connsiteY20" fmla="*/ 88270 h 375241"/>
                  <a:gd name="connsiteX21" fmla="*/ 81205 w 346840"/>
                  <a:gd name="connsiteY21" fmla="*/ 95295 h 375241"/>
                  <a:gd name="connsiteX22" fmla="*/ 88216 w 346840"/>
                  <a:gd name="connsiteY22" fmla="*/ 134020 h 375241"/>
                  <a:gd name="connsiteX23" fmla="*/ 91065 w 346840"/>
                  <a:gd name="connsiteY23" fmla="*/ 135753 h 375241"/>
                  <a:gd name="connsiteX24" fmla="*/ 31538 w 346840"/>
                  <a:gd name="connsiteY24" fmla="*/ 320061 h 375241"/>
                  <a:gd name="connsiteX25" fmla="*/ 274 w 346840"/>
                  <a:gd name="connsiteY25" fmla="*/ 343650 h 375241"/>
                  <a:gd name="connsiteX26" fmla="*/ 23821 w 346840"/>
                  <a:gd name="connsiteY26" fmla="*/ 374971 h 375241"/>
                  <a:gd name="connsiteX27" fmla="*/ 27732 w 346840"/>
                  <a:gd name="connsiteY27" fmla="*/ 375242 h 37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6840" h="375241">
                    <a:moveTo>
                      <a:pt x="27732" y="375242"/>
                    </a:moveTo>
                    <a:cubicBezTo>
                      <a:pt x="43002" y="375272"/>
                      <a:pt x="55406" y="362896"/>
                      <a:pt x="55436" y="347599"/>
                    </a:cubicBezTo>
                    <a:cubicBezTo>
                      <a:pt x="55454" y="338859"/>
                      <a:pt x="51352" y="330623"/>
                      <a:pt x="44371" y="325381"/>
                    </a:cubicBezTo>
                    <a:lnTo>
                      <a:pt x="104549" y="139045"/>
                    </a:lnTo>
                    <a:cubicBezTo>
                      <a:pt x="108544" y="138951"/>
                      <a:pt x="112471" y="137986"/>
                      <a:pt x="116058" y="136219"/>
                    </a:cubicBezTo>
                    <a:lnTo>
                      <a:pt x="222339" y="217347"/>
                    </a:lnTo>
                    <a:cubicBezTo>
                      <a:pt x="219487" y="232422"/>
                      <a:pt x="229373" y="246958"/>
                      <a:pt x="244421" y="249816"/>
                    </a:cubicBezTo>
                    <a:cubicBezTo>
                      <a:pt x="259469" y="252673"/>
                      <a:pt x="273980" y="242769"/>
                      <a:pt x="276832" y="227695"/>
                    </a:cubicBezTo>
                    <a:cubicBezTo>
                      <a:pt x="277160" y="225965"/>
                      <a:pt x="277322" y="224206"/>
                      <a:pt x="277317" y="222445"/>
                    </a:cubicBezTo>
                    <a:cubicBezTo>
                      <a:pt x="277297" y="214004"/>
                      <a:pt x="273422" y="206036"/>
                      <a:pt x="266800" y="200817"/>
                    </a:cubicBezTo>
                    <a:lnTo>
                      <a:pt x="316987" y="55563"/>
                    </a:lnTo>
                    <a:cubicBezTo>
                      <a:pt x="317639" y="55611"/>
                      <a:pt x="318256" y="55757"/>
                      <a:pt x="318915" y="55757"/>
                    </a:cubicBezTo>
                    <a:cubicBezTo>
                      <a:pt x="334284" y="55811"/>
                      <a:pt x="346787" y="43373"/>
                      <a:pt x="346841" y="27976"/>
                    </a:cubicBezTo>
                    <a:cubicBezTo>
                      <a:pt x="346894" y="12580"/>
                      <a:pt x="334479" y="54"/>
                      <a:pt x="319109" y="0"/>
                    </a:cubicBezTo>
                    <a:cubicBezTo>
                      <a:pt x="303740" y="-53"/>
                      <a:pt x="291237" y="12385"/>
                      <a:pt x="291183" y="27781"/>
                    </a:cubicBezTo>
                    <a:cubicBezTo>
                      <a:pt x="291151" y="37236"/>
                      <a:pt x="295903" y="46064"/>
                      <a:pt x="303808" y="51229"/>
                    </a:cubicBezTo>
                    <a:lnTo>
                      <a:pt x="254092" y="195115"/>
                    </a:lnTo>
                    <a:cubicBezTo>
                      <a:pt x="252604" y="194844"/>
                      <a:pt x="251098" y="194693"/>
                      <a:pt x="249586" y="194663"/>
                    </a:cubicBezTo>
                    <a:cubicBezTo>
                      <a:pt x="241446" y="194685"/>
                      <a:pt x="233732" y="198313"/>
                      <a:pt x="228517" y="204574"/>
                    </a:cubicBezTo>
                    <a:lnTo>
                      <a:pt x="126873" y="126995"/>
                    </a:lnTo>
                    <a:cubicBezTo>
                      <a:pt x="135611" y="114362"/>
                      <a:pt x="132472" y="97023"/>
                      <a:pt x="119861" y="88270"/>
                    </a:cubicBezTo>
                    <a:cubicBezTo>
                      <a:pt x="107249" y="79516"/>
                      <a:pt x="89943" y="82661"/>
                      <a:pt x="81205" y="95295"/>
                    </a:cubicBezTo>
                    <a:cubicBezTo>
                      <a:pt x="72466" y="107928"/>
                      <a:pt x="75605" y="125267"/>
                      <a:pt x="88216" y="134020"/>
                    </a:cubicBezTo>
                    <a:cubicBezTo>
                      <a:pt x="89130" y="134654"/>
                      <a:pt x="90081" y="135233"/>
                      <a:pt x="91065" y="135753"/>
                    </a:cubicBezTo>
                    <a:lnTo>
                      <a:pt x="31538" y="320061"/>
                    </a:lnTo>
                    <a:cubicBezTo>
                      <a:pt x="16403" y="317926"/>
                      <a:pt x="2405" y="328487"/>
                      <a:pt x="274" y="343650"/>
                    </a:cubicBezTo>
                    <a:cubicBezTo>
                      <a:pt x="-1857" y="358813"/>
                      <a:pt x="8685" y="372836"/>
                      <a:pt x="23821" y="374971"/>
                    </a:cubicBezTo>
                    <a:cubicBezTo>
                      <a:pt x="25117" y="375153"/>
                      <a:pt x="26424" y="375244"/>
                      <a:pt x="27732" y="375242"/>
                    </a:cubicBezTo>
                    <a:close/>
                  </a:path>
                </a:pathLst>
              </a:custGeom>
              <a:solidFill>
                <a:srgbClr val="000000"/>
              </a:solidFill>
              <a:ln w="6846"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4E29E057-C47A-4482-83FD-5CBDDCFB6A6A}"/>
              </a:ext>
            </a:extLst>
          </p:cNvPr>
          <p:cNvGrpSpPr/>
          <p:nvPr/>
        </p:nvGrpSpPr>
        <p:grpSpPr>
          <a:xfrm>
            <a:off x="2307397" y="3311885"/>
            <a:ext cx="800893" cy="702650"/>
            <a:chOff x="5399640" y="951520"/>
            <a:chExt cx="800893" cy="702650"/>
          </a:xfrm>
        </p:grpSpPr>
        <p:sp>
          <p:nvSpPr>
            <p:cNvPr id="7" name="Oval 6">
              <a:extLst>
                <a:ext uri="{FF2B5EF4-FFF2-40B4-BE49-F238E27FC236}">
                  <a16:creationId xmlns:a16="http://schemas.microsoft.com/office/drawing/2014/main" id="{65807496-C5CC-447F-B619-323F22AABA5F}"/>
                </a:ext>
                <a:ext uri="{C183D7F6-B498-43B3-948B-1728B52AA6E4}">
                  <adec:decorative xmlns:adec="http://schemas.microsoft.com/office/drawing/2017/decorative" val="1"/>
                </a:ext>
              </a:extLst>
            </p:cNvPr>
            <p:cNvSpPr/>
            <p:nvPr/>
          </p:nvSpPr>
          <p:spPr>
            <a:xfrm>
              <a:off x="5399640" y="1023448"/>
              <a:ext cx="630722" cy="630722"/>
            </a:xfrm>
            <a:prstGeom prst="ellipse">
              <a:avLst/>
            </a:prstGeom>
            <a:solidFill>
              <a:srgbClr val="00A3E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95" name="Graphic 94" descr="Network outline">
              <a:extLst>
                <a:ext uri="{FF2B5EF4-FFF2-40B4-BE49-F238E27FC236}">
                  <a16:creationId xmlns:a16="http://schemas.microsoft.com/office/drawing/2014/main" id="{25BC8C47-9B62-461B-8560-619B4AEBE7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4436" y="951520"/>
              <a:ext cx="666097" cy="666097"/>
            </a:xfrm>
            <a:prstGeom prst="rect">
              <a:avLst/>
            </a:prstGeom>
          </p:spPr>
        </p:pic>
      </p:grpSp>
      <p:grpSp>
        <p:nvGrpSpPr>
          <p:cNvPr id="13" name="Group 12">
            <a:extLst>
              <a:ext uri="{FF2B5EF4-FFF2-40B4-BE49-F238E27FC236}">
                <a16:creationId xmlns:a16="http://schemas.microsoft.com/office/drawing/2014/main" id="{17EAE00A-A067-4C0C-9959-0B4BAC0A2110}"/>
              </a:ext>
            </a:extLst>
          </p:cNvPr>
          <p:cNvGrpSpPr/>
          <p:nvPr/>
        </p:nvGrpSpPr>
        <p:grpSpPr>
          <a:xfrm>
            <a:off x="6443297" y="3328864"/>
            <a:ext cx="788026" cy="696217"/>
            <a:chOff x="7685639" y="957953"/>
            <a:chExt cx="788026" cy="696217"/>
          </a:xfrm>
        </p:grpSpPr>
        <p:sp>
          <p:nvSpPr>
            <p:cNvPr id="43" name="Oval 42">
              <a:extLst>
                <a:ext uri="{FF2B5EF4-FFF2-40B4-BE49-F238E27FC236}">
                  <a16:creationId xmlns:a16="http://schemas.microsoft.com/office/drawing/2014/main" id="{FF1881B7-2C83-4EEC-9B49-173395A3F1D0}"/>
                </a:ext>
                <a:ext uri="{C183D7F6-B498-43B3-948B-1728B52AA6E4}">
                  <adec:decorative xmlns:adec="http://schemas.microsoft.com/office/drawing/2017/decorative" val="1"/>
                </a:ext>
              </a:extLst>
            </p:cNvPr>
            <p:cNvSpPr/>
            <p:nvPr/>
          </p:nvSpPr>
          <p:spPr>
            <a:xfrm>
              <a:off x="7685639" y="1023448"/>
              <a:ext cx="630722" cy="630722"/>
            </a:xfrm>
            <a:prstGeom prst="ellipse">
              <a:avLst/>
            </a:prstGeom>
            <a:solidFill>
              <a:srgbClr val="5B677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9" name="Graphic 98" descr="Presentation with pie chart outline">
              <a:extLst>
                <a:ext uri="{FF2B5EF4-FFF2-40B4-BE49-F238E27FC236}">
                  <a16:creationId xmlns:a16="http://schemas.microsoft.com/office/drawing/2014/main" id="{0FD19906-851B-4A98-A22F-93FA3CCAD0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8104" y="957953"/>
              <a:ext cx="665561" cy="665561"/>
            </a:xfrm>
            <a:prstGeom prst="rect">
              <a:avLst/>
            </a:prstGeom>
          </p:spPr>
        </p:pic>
      </p:grpSp>
      <p:grpSp>
        <p:nvGrpSpPr>
          <p:cNvPr id="108" name="Group 107">
            <a:extLst>
              <a:ext uri="{FF2B5EF4-FFF2-40B4-BE49-F238E27FC236}">
                <a16:creationId xmlns:a16="http://schemas.microsoft.com/office/drawing/2014/main" id="{9CE08A2E-E52F-4748-A815-678312AB6B72}"/>
              </a:ext>
            </a:extLst>
          </p:cNvPr>
          <p:cNvGrpSpPr/>
          <p:nvPr/>
        </p:nvGrpSpPr>
        <p:grpSpPr>
          <a:xfrm>
            <a:off x="2270422" y="882729"/>
            <a:ext cx="774104" cy="702576"/>
            <a:chOff x="3032629" y="3220620"/>
            <a:chExt cx="774104" cy="702576"/>
          </a:xfrm>
        </p:grpSpPr>
        <p:sp>
          <p:nvSpPr>
            <p:cNvPr id="63" name="Oval 62">
              <a:extLst>
                <a:ext uri="{FF2B5EF4-FFF2-40B4-BE49-F238E27FC236}">
                  <a16:creationId xmlns:a16="http://schemas.microsoft.com/office/drawing/2014/main" id="{C340C17C-EA4D-458C-AED1-EC580853F0DD}"/>
                </a:ext>
                <a:ext uri="{C183D7F6-B498-43B3-948B-1728B52AA6E4}">
                  <adec:decorative xmlns:adec="http://schemas.microsoft.com/office/drawing/2017/decorative" val="1"/>
                </a:ext>
              </a:extLst>
            </p:cNvPr>
            <p:cNvSpPr/>
            <p:nvPr/>
          </p:nvSpPr>
          <p:spPr>
            <a:xfrm>
              <a:off x="3032629" y="3292474"/>
              <a:ext cx="630722" cy="630722"/>
            </a:xfrm>
            <a:prstGeom prst="ellipse">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 name="Graphic 102" descr="Abacus outline">
              <a:extLst>
                <a:ext uri="{FF2B5EF4-FFF2-40B4-BE49-F238E27FC236}">
                  <a16:creationId xmlns:a16="http://schemas.microsoft.com/office/drawing/2014/main" id="{54D60EA6-A358-476D-A6A2-494D428955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76011" y="3220620"/>
              <a:ext cx="630722" cy="630722"/>
            </a:xfrm>
            <a:prstGeom prst="rect">
              <a:avLst/>
            </a:prstGeom>
          </p:spPr>
        </p:pic>
      </p:grpSp>
      <p:grpSp>
        <p:nvGrpSpPr>
          <p:cNvPr id="109" name="Group 108">
            <a:extLst>
              <a:ext uri="{FF2B5EF4-FFF2-40B4-BE49-F238E27FC236}">
                <a16:creationId xmlns:a16="http://schemas.microsoft.com/office/drawing/2014/main" id="{19D4D034-3A70-4A00-B00E-DE9900779FD4}"/>
              </a:ext>
            </a:extLst>
          </p:cNvPr>
          <p:cNvGrpSpPr/>
          <p:nvPr/>
        </p:nvGrpSpPr>
        <p:grpSpPr>
          <a:xfrm>
            <a:off x="4419622" y="882729"/>
            <a:ext cx="746909" cy="714095"/>
            <a:chOff x="5455568" y="3151795"/>
            <a:chExt cx="746909" cy="714095"/>
          </a:xfrm>
        </p:grpSpPr>
        <p:sp>
          <p:nvSpPr>
            <p:cNvPr id="68" name="Oval 67">
              <a:extLst>
                <a:ext uri="{FF2B5EF4-FFF2-40B4-BE49-F238E27FC236}">
                  <a16:creationId xmlns:a16="http://schemas.microsoft.com/office/drawing/2014/main" id="{F8EADB56-2330-4C5E-B4D3-ADBE8B3094F7}"/>
                </a:ext>
                <a:ext uri="{C183D7F6-B498-43B3-948B-1728B52AA6E4}">
                  <adec:decorative xmlns:adec="http://schemas.microsoft.com/office/drawing/2017/decorative" val="1"/>
                </a:ext>
              </a:extLst>
            </p:cNvPr>
            <p:cNvSpPr/>
            <p:nvPr/>
          </p:nvSpPr>
          <p:spPr>
            <a:xfrm>
              <a:off x="5455568" y="3235168"/>
              <a:ext cx="630722" cy="630722"/>
            </a:xfrm>
            <a:prstGeom prst="ellipse">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 name="Graphic 104" descr="Call center outline">
              <a:extLst>
                <a:ext uri="{FF2B5EF4-FFF2-40B4-BE49-F238E27FC236}">
                  <a16:creationId xmlns:a16="http://schemas.microsoft.com/office/drawing/2014/main" id="{25DC3167-0432-4DA4-8A15-3CDB205422E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71756" y="3151795"/>
              <a:ext cx="630721" cy="630721"/>
            </a:xfrm>
            <a:prstGeom prst="rect">
              <a:avLst/>
            </a:prstGeom>
          </p:spPr>
        </p:pic>
      </p:grpSp>
      <p:grpSp>
        <p:nvGrpSpPr>
          <p:cNvPr id="110" name="Group 109">
            <a:extLst>
              <a:ext uri="{FF2B5EF4-FFF2-40B4-BE49-F238E27FC236}">
                <a16:creationId xmlns:a16="http://schemas.microsoft.com/office/drawing/2014/main" id="{18DCFEA1-DF6D-414F-84DC-B3FB1BD57C25}"/>
              </a:ext>
            </a:extLst>
          </p:cNvPr>
          <p:cNvGrpSpPr/>
          <p:nvPr/>
        </p:nvGrpSpPr>
        <p:grpSpPr>
          <a:xfrm>
            <a:off x="6450188" y="897969"/>
            <a:ext cx="753746" cy="712570"/>
            <a:chOff x="7808104" y="3220964"/>
            <a:chExt cx="753746" cy="712570"/>
          </a:xfrm>
        </p:grpSpPr>
        <p:sp>
          <p:nvSpPr>
            <p:cNvPr id="75" name="Oval 74">
              <a:extLst>
                <a:ext uri="{FF2B5EF4-FFF2-40B4-BE49-F238E27FC236}">
                  <a16:creationId xmlns:a16="http://schemas.microsoft.com/office/drawing/2014/main" id="{A6488D61-D4E1-4F29-92D7-49E791409B3A}"/>
                </a:ext>
                <a:ext uri="{C183D7F6-B498-43B3-948B-1728B52AA6E4}">
                  <adec:decorative xmlns:adec="http://schemas.microsoft.com/office/drawing/2017/decorative" val="1"/>
                </a:ext>
              </a:extLst>
            </p:cNvPr>
            <p:cNvSpPr/>
            <p:nvPr/>
          </p:nvSpPr>
          <p:spPr>
            <a:xfrm>
              <a:off x="7808104" y="3302812"/>
              <a:ext cx="630722" cy="630722"/>
            </a:xfrm>
            <a:prstGeom prst="ellipse">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7" name="Graphic 106" descr="Document outline">
              <a:extLst>
                <a:ext uri="{FF2B5EF4-FFF2-40B4-BE49-F238E27FC236}">
                  <a16:creationId xmlns:a16="http://schemas.microsoft.com/office/drawing/2014/main" id="{99856B22-4936-4800-A1F7-D84B5E0DF42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31128" y="3220964"/>
              <a:ext cx="630722" cy="630722"/>
            </a:xfrm>
            <a:prstGeom prst="rect">
              <a:avLst/>
            </a:prstGeom>
          </p:spPr>
        </p:pic>
      </p:grpSp>
      <p:sp>
        <p:nvSpPr>
          <p:cNvPr id="60" name="Slide Number Placeholder 1">
            <a:extLst>
              <a:ext uri="{FF2B5EF4-FFF2-40B4-BE49-F238E27FC236}">
                <a16:creationId xmlns:a16="http://schemas.microsoft.com/office/drawing/2014/main" id="{7DE4AFC1-4FA6-471C-B16E-F8DAB361D657}"/>
              </a:ext>
            </a:extLst>
          </p:cNvPr>
          <p:cNvSpPr txBox="1">
            <a:spLocks/>
          </p:cNvSpPr>
          <p:nvPr/>
        </p:nvSpPr>
        <p:spPr bwMode="auto">
          <a:xfrm>
            <a:off x="0" y="4892040"/>
            <a:ext cx="347472" cy="219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l" rtl="0" eaLnBrk="1" fontAlgn="base" hangingPunct="1">
              <a:spcBef>
                <a:spcPct val="20000"/>
              </a:spcBef>
              <a:spcAft>
                <a:spcPct val="0"/>
              </a:spcAft>
              <a:buClrTx/>
              <a:buSzPct val="80000"/>
              <a:buFont typeface="Courier New" panose="02070309020205020404" pitchFamily="49" charset="0"/>
              <a:buNone/>
              <a:defRPr sz="750">
                <a:solidFill>
                  <a:schemeClr val="bg2">
                    <a:lumMod val="50000"/>
                  </a:schemeClr>
                </a:solidFill>
                <a:latin typeface="+mn-lt"/>
                <a:ea typeface="+mn-ea"/>
                <a:cs typeface="+mn-cs"/>
              </a:defRPr>
            </a:lvl1pPr>
            <a:lvl2pPr marL="457200" indent="-231775" algn="l" rtl="0" eaLnBrk="1" fontAlgn="base" hangingPunct="1">
              <a:spcBef>
                <a:spcPct val="20000"/>
              </a:spcBef>
              <a:spcAft>
                <a:spcPct val="0"/>
              </a:spcAft>
              <a:buClrTx/>
              <a:buSzPct val="80000"/>
              <a:buFont typeface="Arial" panose="020B0604020202020204" pitchFamily="34" charset="0"/>
              <a:buChar char="•"/>
              <a:tabLst/>
              <a:defRPr sz="1800">
                <a:solidFill>
                  <a:schemeClr val="bg2">
                    <a:lumMod val="50000"/>
                  </a:schemeClr>
                </a:solidFill>
                <a:latin typeface="+mn-lt"/>
                <a:cs typeface="+mn-cs"/>
              </a:defRPr>
            </a:lvl2pPr>
            <a:lvl3pPr marL="679450" indent="-222250" algn="l" rtl="0" eaLnBrk="1" fontAlgn="base" hangingPunct="1">
              <a:spcBef>
                <a:spcPct val="20000"/>
              </a:spcBef>
              <a:spcAft>
                <a:spcPct val="0"/>
              </a:spcAft>
              <a:buClrTx/>
              <a:buSzPct val="80000"/>
              <a:buFont typeface="System Font Regular"/>
              <a:buChar char="-"/>
              <a:defRPr sz="1600">
                <a:solidFill>
                  <a:schemeClr val="bg2">
                    <a:lumMod val="50000"/>
                  </a:schemeClr>
                </a:solidFill>
                <a:latin typeface="+mn-lt"/>
                <a:cs typeface="+mn-cs"/>
              </a:defRPr>
            </a:lvl3pPr>
            <a:lvl4pPr marL="1600200" indent="-228600" algn="l" rtl="0" eaLnBrk="1" fontAlgn="base" hangingPunct="1">
              <a:spcBef>
                <a:spcPct val="20000"/>
              </a:spcBef>
              <a:spcAft>
                <a:spcPct val="0"/>
              </a:spcAft>
              <a:buClr>
                <a:srgbClr val="003F82"/>
              </a:buClr>
              <a:buSzPct val="80000"/>
              <a:buFont typeface="Wingdings" pitchFamily="2" charset="2"/>
              <a:buChar char="§"/>
              <a:defRPr sz="1400">
                <a:solidFill>
                  <a:schemeClr val="tx1"/>
                </a:solidFill>
                <a:latin typeface="+mn-lt"/>
                <a:cs typeface="+mn-cs"/>
              </a:defRPr>
            </a:lvl4pPr>
            <a:lvl5pPr marL="2057400" indent="-228600" algn="l" rtl="0" eaLnBrk="1" fontAlgn="base" hangingPunct="1">
              <a:spcBef>
                <a:spcPct val="20000"/>
              </a:spcBef>
              <a:spcAft>
                <a:spcPct val="0"/>
              </a:spcAft>
              <a:buClr>
                <a:srgbClr val="003F82"/>
              </a:buClr>
              <a:buSzPct val="80000"/>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fld id="{D4325D4D-289E-48C1-B277-2BEB492A7D19}" type="slidenum">
              <a:rPr lang="en-US" kern="0" smtClean="0">
                <a:solidFill>
                  <a:schemeClr val="bg1"/>
                </a:solidFill>
              </a:rPr>
              <a:pPr/>
              <a:t>4</a:t>
            </a:fld>
            <a:endParaRPr lang="en-US" kern="0">
              <a:solidFill>
                <a:schemeClr val="bg1"/>
              </a:solidFill>
            </a:endParaRPr>
          </a:p>
        </p:txBody>
      </p:sp>
      <p:sp>
        <p:nvSpPr>
          <p:cNvPr id="70" name="Text Placeholder 17">
            <a:extLst>
              <a:ext uri="{FF2B5EF4-FFF2-40B4-BE49-F238E27FC236}">
                <a16:creationId xmlns:a16="http://schemas.microsoft.com/office/drawing/2014/main" id="{AAC159E9-D9C4-46BB-AADD-2CE421D3CB23}"/>
              </a:ext>
            </a:extLst>
          </p:cNvPr>
          <p:cNvSpPr txBox="1">
            <a:spLocks/>
          </p:cNvSpPr>
          <p:nvPr/>
        </p:nvSpPr>
        <p:spPr bwMode="auto">
          <a:xfrm>
            <a:off x="-100525" y="2693988"/>
            <a:ext cx="1596987" cy="5724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solidFill>
                  <a:srgbClr val="404040"/>
                </a:solidFill>
              </a:rPr>
              <a:t>Open-End </a:t>
            </a:r>
          </a:p>
          <a:p>
            <a:r>
              <a:rPr lang="en-US" kern="0" dirty="0">
                <a:solidFill>
                  <a:srgbClr val="404040"/>
                </a:solidFill>
              </a:rPr>
              <a:t>Verbatim Data</a:t>
            </a:r>
          </a:p>
          <a:p>
            <a:endParaRPr lang="en-US" kern="0" dirty="0"/>
          </a:p>
        </p:txBody>
      </p:sp>
      <p:sp>
        <p:nvSpPr>
          <p:cNvPr id="84" name="Arc 83">
            <a:extLst>
              <a:ext uri="{FF2B5EF4-FFF2-40B4-BE49-F238E27FC236}">
                <a16:creationId xmlns:a16="http://schemas.microsoft.com/office/drawing/2014/main" id="{220A5B90-EB08-43CE-9CAA-10274C869349}"/>
              </a:ext>
            </a:extLst>
          </p:cNvPr>
          <p:cNvSpPr/>
          <p:nvPr/>
        </p:nvSpPr>
        <p:spPr bwMode="auto">
          <a:xfrm>
            <a:off x="7057466" y="1881616"/>
            <a:ext cx="1242960" cy="1192919"/>
          </a:xfrm>
          <a:prstGeom prst="arc">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85" name="Arc 84">
            <a:extLst>
              <a:ext uri="{FF2B5EF4-FFF2-40B4-BE49-F238E27FC236}">
                <a16:creationId xmlns:a16="http://schemas.microsoft.com/office/drawing/2014/main" id="{C5BF390A-6AD2-4D37-861B-DCA51AEF59B1}"/>
              </a:ext>
            </a:extLst>
          </p:cNvPr>
          <p:cNvSpPr/>
          <p:nvPr/>
        </p:nvSpPr>
        <p:spPr bwMode="auto">
          <a:xfrm flipV="1">
            <a:off x="7057014" y="1885502"/>
            <a:ext cx="1242960" cy="1192919"/>
          </a:xfrm>
          <a:prstGeom prst="arc">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grpSp>
        <p:nvGrpSpPr>
          <p:cNvPr id="50" name="Group 49">
            <a:extLst>
              <a:ext uri="{FF2B5EF4-FFF2-40B4-BE49-F238E27FC236}">
                <a16:creationId xmlns:a16="http://schemas.microsoft.com/office/drawing/2014/main" id="{1EA6192E-07D2-476F-A81D-36AF746C9CBD}"/>
              </a:ext>
            </a:extLst>
          </p:cNvPr>
          <p:cNvGrpSpPr/>
          <p:nvPr/>
        </p:nvGrpSpPr>
        <p:grpSpPr>
          <a:xfrm>
            <a:off x="7916388" y="2005479"/>
            <a:ext cx="730175" cy="717873"/>
            <a:chOff x="7786848" y="2005479"/>
            <a:chExt cx="730175" cy="717873"/>
          </a:xfrm>
        </p:grpSpPr>
        <p:sp>
          <p:nvSpPr>
            <p:cNvPr id="88" name="Oval 87">
              <a:extLst>
                <a:ext uri="{FF2B5EF4-FFF2-40B4-BE49-F238E27FC236}">
                  <a16:creationId xmlns:a16="http://schemas.microsoft.com/office/drawing/2014/main" id="{824A8E82-A5A7-495B-9DFE-09AF223BD6AE}"/>
                </a:ext>
                <a:ext uri="{C183D7F6-B498-43B3-948B-1728B52AA6E4}">
                  <adec:decorative xmlns:adec="http://schemas.microsoft.com/office/drawing/2017/decorative" val="1"/>
                </a:ext>
              </a:extLst>
            </p:cNvPr>
            <p:cNvSpPr/>
            <p:nvPr/>
          </p:nvSpPr>
          <p:spPr>
            <a:xfrm>
              <a:off x="7786848" y="2092630"/>
              <a:ext cx="630722" cy="630722"/>
            </a:xfrm>
            <a:prstGeom prst="ellipse">
              <a:avLst/>
            </a:prstGeom>
            <a:solidFill>
              <a:srgbClr val="097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Graphic 30" descr="Badge Question Mark outline">
              <a:extLst>
                <a:ext uri="{FF2B5EF4-FFF2-40B4-BE49-F238E27FC236}">
                  <a16:creationId xmlns:a16="http://schemas.microsoft.com/office/drawing/2014/main" id="{D8505123-7CBD-4C01-854D-E026D298AF9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86301" y="2005479"/>
              <a:ext cx="630722" cy="630722"/>
            </a:xfrm>
            <a:prstGeom prst="rect">
              <a:avLst/>
            </a:prstGeom>
          </p:spPr>
        </p:pic>
      </p:grpSp>
      <p:sp>
        <p:nvSpPr>
          <p:cNvPr id="90" name="Text Placeholder 17">
            <a:extLst>
              <a:ext uri="{FF2B5EF4-FFF2-40B4-BE49-F238E27FC236}">
                <a16:creationId xmlns:a16="http://schemas.microsoft.com/office/drawing/2014/main" id="{B6028B88-CC26-4AD1-A439-0BCDFE7C4340}"/>
              </a:ext>
            </a:extLst>
          </p:cNvPr>
          <p:cNvSpPr txBox="1">
            <a:spLocks/>
          </p:cNvSpPr>
          <p:nvPr/>
        </p:nvSpPr>
        <p:spPr bwMode="auto">
          <a:xfrm>
            <a:off x="7579680" y="2755882"/>
            <a:ext cx="1939457" cy="276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t>Revised </a:t>
            </a:r>
          </a:p>
          <a:p>
            <a:r>
              <a:rPr lang="en-US" kern="0" dirty="0"/>
              <a:t>Questions</a:t>
            </a:r>
          </a:p>
          <a:p>
            <a:endParaRPr lang="en-US" kern="0" dirty="0"/>
          </a:p>
        </p:txBody>
      </p:sp>
      <p:sp>
        <p:nvSpPr>
          <p:cNvPr id="106" name="Oval 105" descr="timeline markers">
            <a:extLst>
              <a:ext uri="{FF2B5EF4-FFF2-40B4-BE49-F238E27FC236}">
                <a16:creationId xmlns:a16="http://schemas.microsoft.com/office/drawing/2014/main" id="{C285BD56-BC86-4166-BEAE-9665120A2FD9}"/>
              </a:ext>
            </a:extLst>
          </p:cNvPr>
          <p:cNvSpPr/>
          <p:nvPr/>
        </p:nvSpPr>
        <p:spPr>
          <a:xfrm>
            <a:off x="2544172" y="1827351"/>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11" name="Oval 110" descr="timeline markers">
            <a:extLst>
              <a:ext uri="{FF2B5EF4-FFF2-40B4-BE49-F238E27FC236}">
                <a16:creationId xmlns:a16="http://schemas.microsoft.com/office/drawing/2014/main" id="{06BF2D0E-17A3-40BE-B0DE-A7E677402CEF}"/>
              </a:ext>
            </a:extLst>
          </p:cNvPr>
          <p:cNvSpPr/>
          <p:nvPr/>
        </p:nvSpPr>
        <p:spPr>
          <a:xfrm>
            <a:off x="6761797" y="1827351"/>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1" name="Arrow: Right 40">
            <a:extLst>
              <a:ext uri="{FF2B5EF4-FFF2-40B4-BE49-F238E27FC236}">
                <a16:creationId xmlns:a16="http://schemas.microsoft.com/office/drawing/2014/main" id="{18601EF1-8235-4F43-B719-A218DA58773B}"/>
              </a:ext>
            </a:extLst>
          </p:cNvPr>
          <p:cNvSpPr/>
          <p:nvPr/>
        </p:nvSpPr>
        <p:spPr bwMode="auto">
          <a:xfrm>
            <a:off x="1661736" y="1788607"/>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2" name="Arrow: Right 111">
            <a:extLst>
              <a:ext uri="{FF2B5EF4-FFF2-40B4-BE49-F238E27FC236}">
                <a16:creationId xmlns:a16="http://schemas.microsoft.com/office/drawing/2014/main" id="{86F73312-B284-437B-AEC2-B9CFBEBA842B}"/>
              </a:ext>
            </a:extLst>
          </p:cNvPr>
          <p:cNvSpPr/>
          <p:nvPr/>
        </p:nvSpPr>
        <p:spPr bwMode="auto">
          <a:xfrm>
            <a:off x="3593249" y="2976083"/>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3" name="Arrow: Right 112">
            <a:extLst>
              <a:ext uri="{FF2B5EF4-FFF2-40B4-BE49-F238E27FC236}">
                <a16:creationId xmlns:a16="http://schemas.microsoft.com/office/drawing/2014/main" id="{C9E80D9C-9F52-462A-B1EE-14BE4ECAA887}"/>
              </a:ext>
            </a:extLst>
          </p:cNvPr>
          <p:cNvSpPr/>
          <p:nvPr/>
        </p:nvSpPr>
        <p:spPr bwMode="auto">
          <a:xfrm>
            <a:off x="5653057" y="1788607"/>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4" name="Arrow: Right 113">
            <a:extLst>
              <a:ext uri="{FF2B5EF4-FFF2-40B4-BE49-F238E27FC236}">
                <a16:creationId xmlns:a16="http://schemas.microsoft.com/office/drawing/2014/main" id="{A549B8EA-A6B8-4340-83D8-0B8347F1348B}"/>
              </a:ext>
            </a:extLst>
          </p:cNvPr>
          <p:cNvSpPr/>
          <p:nvPr/>
        </p:nvSpPr>
        <p:spPr bwMode="auto">
          <a:xfrm>
            <a:off x="5634148" y="2987630"/>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5" name="Arrow: Right 114">
            <a:extLst>
              <a:ext uri="{FF2B5EF4-FFF2-40B4-BE49-F238E27FC236}">
                <a16:creationId xmlns:a16="http://schemas.microsoft.com/office/drawing/2014/main" id="{72C6DFB8-04FA-4D6D-8769-3A266D523028}"/>
              </a:ext>
            </a:extLst>
          </p:cNvPr>
          <p:cNvSpPr/>
          <p:nvPr/>
        </p:nvSpPr>
        <p:spPr bwMode="auto">
          <a:xfrm>
            <a:off x="7530693" y="1788978"/>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6" name="Arrow: Right 115">
            <a:extLst>
              <a:ext uri="{FF2B5EF4-FFF2-40B4-BE49-F238E27FC236}">
                <a16:creationId xmlns:a16="http://schemas.microsoft.com/office/drawing/2014/main" id="{BCC0CCFB-B62E-4D1F-8697-35C6178BB0B5}"/>
              </a:ext>
            </a:extLst>
          </p:cNvPr>
          <p:cNvSpPr/>
          <p:nvPr/>
        </p:nvSpPr>
        <p:spPr bwMode="auto">
          <a:xfrm>
            <a:off x="7523084" y="2988001"/>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117" name="Arrow: Right 116">
            <a:extLst>
              <a:ext uri="{FF2B5EF4-FFF2-40B4-BE49-F238E27FC236}">
                <a16:creationId xmlns:a16="http://schemas.microsoft.com/office/drawing/2014/main" id="{5C3C469C-5A30-486F-A5DA-54A3F9CE3B30}"/>
              </a:ext>
            </a:extLst>
          </p:cNvPr>
          <p:cNvSpPr/>
          <p:nvPr/>
        </p:nvSpPr>
        <p:spPr bwMode="auto">
          <a:xfrm>
            <a:off x="3603401" y="1798074"/>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52" name="Text Placeholder 19">
            <a:extLst>
              <a:ext uri="{FF2B5EF4-FFF2-40B4-BE49-F238E27FC236}">
                <a16:creationId xmlns:a16="http://schemas.microsoft.com/office/drawing/2014/main" id="{D916BC88-340D-4E54-9BE8-7EAB0E8830AF}"/>
              </a:ext>
            </a:extLst>
          </p:cNvPr>
          <p:cNvSpPr txBox="1">
            <a:spLocks/>
          </p:cNvSpPr>
          <p:nvPr/>
        </p:nvSpPr>
        <p:spPr bwMode="auto">
          <a:xfrm>
            <a:off x="3834906" y="4177897"/>
            <a:ext cx="1939457" cy="276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1" fontAlgn="base" hangingPunct="1">
              <a:lnSpc>
                <a:spcPct val="100000"/>
              </a:lnSpc>
              <a:spcBef>
                <a:spcPts val="0"/>
              </a:spcBef>
              <a:spcAft>
                <a:spcPct val="0"/>
              </a:spcAft>
              <a:buClrTx/>
              <a:buSzPct val="80000"/>
              <a:buFont typeface="Courier New" panose="02070309020205020404" pitchFamily="49" charset="0"/>
              <a:buNone/>
              <a:defRPr sz="1350" b="1">
                <a:solidFill>
                  <a:schemeClr val="bg2">
                    <a:lumMod val="50000"/>
                  </a:schemeClr>
                </a:solidFill>
                <a:latin typeface="+mj-lt"/>
                <a:ea typeface="+mn-ea"/>
                <a:cs typeface="+mn-cs"/>
              </a:defRPr>
            </a:lvl1pPr>
            <a:lvl2pPr marL="342900" indent="0" algn="l" rtl="0" eaLnBrk="1" fontAlgn="base" hangingPunct="1">
              <a:spcBef>
                <a:spcPct val="20000"/>
              </a:spcBef>
              <a:spcAft>
                <a:spcPct val="0"/>
              </a:spcAft>
              <a:buClrTx/>
              <a:buSzPct val="80000"/>
              <a:buFont typeface="Arial" panose="020B0604020202020204" pitchFamily="34" charset="0"/>
              <a:buNone/>
              <a:tabLst/>
              <a:defRPr sz="1350">
                <a:solidFill>
                  <a:schemeClr val="bg2">
                    <a:lumMod val="50000"/>
                  </a:schemeClr>
                </a:solidFill>
                <a:latin typeface="+mn-lt"/>
                <a:cs typeface="+mn-cs"/>
              </a:defRPr>
            </a:lvl2pPr>
            <a:lvl3pPr marL="685800" indent="0" algn="l" rtl="0" eaLnBrk="1" fontAlgn="base" hangingPunct="1">
              <a:spcBef>
                <a:spcPct val="20000"/>
              </a:spcBef>
              <a:spcAft>
                <a:spcPct val="0"/>
              </a:spcAft>
              <a:buClrTx/>
              <a:buSzPct val="80000"/>
              <a:buFont typeface="System Font Regular"/>
              <a:buNone/>
              <a:defRPr sz="1350">
                <a:solidFill>
                  <a:schemeClr val="bg2">
                    <a:lumMod val="50000"/>
                  </a:schemeClr>
                </a:solidFill>
                <a:latin typeface="+mn-lt"/>
                <a:cs typeface="+mn-cs"/>
              </a:defRPr>
            </a:lvl3pPr>
            <a:lvl4pPr marL="10287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4pPr>
            <a:lvl5pPr marL="1371600" indent="0" algn="l" rtl="0" eaLnBrk="1" fontAlgn="base" hangingPunct="1">
              <a:spcBef>
                <a:spcPct val="20000"/>
              </a:spcBef>
              <a:spcAft>
                <a:spcPct val="0"/>
              </a:spcAft>
              <a:buClr>
                <a:srgbClr val="003F82"/>
              </a:buClr>
              <a:buSzPct val="80000"/>
              <a:buFont typeface="Wingdings" pitchFamily="2" charset="2"/>
              <a:buNone/>
              <a:defRPr sz="1350">
                <a:solidFill>
                  <a:schemeClr val="tx1"/>
                </a:solidFill>
                <a:latin typeface="+mn-lt"/>
                <a:cs typeface="+mn-cs"/>
              </a:defRPr>
            </a:lvl5pPr>
            <a:lvl6pPr marL="25146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rgbClr val="003F82"/>
              </a:buClr>
              <a:buSzPct val="80000"/>
              <a:buFont typeface="Wingdings" pitchFamily="1" charset="2"/>
              <a:buChar char="§"/>
              <a:defRPr sz="1200">
                <a:solidFill>
                  <a:schemeClr val="tx1"/>
                </a:solidFill>
                <a:latin typeface="+mn-lt"/>
                <a:cs typeface="+mn-cs"/>
              </a:defRPr>
            </a:lvl9pPr>
          </a:lstStyle>
          <a:p>
            <a:r>
              <a:rPr lang="en-US" kern="0" dirty="0"/>
              <a:t>NLP Cluster Analysis</a:t>
            </a:r>
          </a:p>
          <a:p>
            <a:r>
              <a:rPr lang="en-US" kern="0" dirty="0"/>
              <a:t>Full</a:t>
            </a:r>
          </a:p>
        </p:txBody>
      </p:sp>
      <p:grpSp>
        <p:nvGrpSpPr>
          <p:cNvPr id="53" name="Group 52">
            <a:extLst>
              <a:ext uri="{FF2B5EF4-FFF2-40B4-BE49-F238E27FC236}">
                <a16:creationId xmlns:a16="http://schemas.microsoft.com/office/drawing/2014/main" id="{EAFFE5DC-8DF3-43B0-AB3B-CE5569DFC3C9}"/>
              </a:ext>
            </a:extLst>
          </p:cNvPr>
          <p:cNvGrpSpPr/>
          <p:nvPr/>
        </p:nvGrpSpPr>
        <p:grpSpPr>
          <a:xfrm>
            <a:off x="4450517" y="3311885"/>
            <a:ext cx="800893" cy="702650"/>
            <a:chOff x="5399640" y="951520"/>
            <a:chExt cx="800893" cy="702650"/>
          </a:xfrm>
        </p:grpSpPr>
        <p:sp>
          <p:nvSpPr>
            <p:cNvPr id="54" name="Oval 53">
              <a:extLst>
                <a:ext uri="{FF2B5EF4-FFF2-40B4-BE49-F238E27FC236}">
                  <a16:creationId xmlns:a16="http://schemas.microsoft.com/office/drawing/2014/main" id="{DF437FAA-D503-4F45-824F-92CF14552A0C}"/>
                </a:ext>
                <a:ext uri="{C183D7F6-B498-43B3-948B-1728B52AA6E4}">
                  <adec:decorative xmlns:adec="http://schemas.microsoft.com/office/drawing/2017/decorative" val="1"/>
                </a:ext>
              </a:extLst>
            </p:cNvPr>
            <p:cNvSpPr/>
            <p:nvPr/>
          </p:nvSpPr>
          <p:spPr>
            <a:xfrm>
              <a:off x="5399640" y="1023448"/>
              <a:ext cx="630722" cy="630722"/>
            </a:xfrm>
            <a:prstGeom prst="ellipse">
              <a:avLst/>
            </a:prstGeom>
            <a:solidFill>
              <a:srgbClr val="00A3E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56" name="Graphic 55" descr="Network outline">
              <a:extLst>
                <a:ext uri="{FF2B5EF4-FFF2-40B4-BE49-F238E27FC236}">
                  <a16:creationId xmlns:a16="http://schemas.microsoft.com/office/drawing/2014/main" id="{DE7071E6-0E5A-4FC9-B9BE-DF04A09E6C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4436" y="951520"/>
              <a:ext cx="666097" cy="666097"/>
            </a:xfrm>
            <a:prstGeom prst="rect">
              <a:avLst/>
            </a:prstGeom>
          </p:spPr>
        </p:pic>
      </p:grpSp>
      <p:sp>
        <p:nvSpPr>
          <p:cNvPr id="57" name="Oval 56" descr="timeline markers">
            <a:extLst>
              <a:ext uri="{FF2B5EF4-FFF2-40B4-BE49-F238E27FC236}">
                <a16:creationId xmlns:a16="http://schemas.microsoft.com/office/drawing/2014/main" id="{C75A53B6-CD93-44A5-8474-773B476818F1}"/>
              </a:ext>
            </a:extLst>
          </p:cNvPr>
          <p:cNvSpPr/>
          <p:nvPr/>
        </p:nvSpPr>
        <p:spPr>
          <a:xfrm>
            <a:off x="4659840" y="3022822"/>
            <a:ext cx="126723" cy="12672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58" name="Arrow: Right 57">
            <a:extLst>
              <a:ext uri="{FF2B5EF4-FFF2-40B4-BE49-F238E27FC236}">
                <a16:creationId xmlns:a16="http://schemas.microsoft.com/office/drawing/2014/main" id="{7B013391-932B-41B4-A845-A17BDCCADB66}"/>
              </a:ext>
            </a:extLst>
          </p:cNvPr>
          <p:cNvSpPr/>
          <p:nvPr/>
        </p:nvSpPr>
        <p:spPr bwMode="auto">
          <a:xfrm>
            <a:off x="1669961" y="2991282"/>
            <a:ext cx="278021" cy="1852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75779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90634F-F6DC-4287-AC0D-85311B8A196C}"/>
              </a:ext>
            </a:extLst>
          </p:cNvPr>
          <p:cNvSpPr>
            <a:spLocks noGrp="1"/>
          </p:cNvSpPr>
          <p:nvPr>
            <p:ph type="sldNum" sz="quarter" idx="10"/>
          </p:nvPr>
        </p:nvSpPr>
        <p:spPr/>
        <p:txBody>
          <a:bodyPr/>
          <a:lstStyle/>
          <a:p>
            <a:fld id="{D4325D4D-289E-48C1-B277-2BEB492A7D19}" type="slidenum">
              <a:rPr lang="en-US" smtClean="0"/>
              <a:pPr/>
              <a:t>5</a:t>
            </a:fld>
            <a:endParaRPr lang="en-US"/>
          </a:p>
        </p:txBody>
      </p:sp>
      <p:sp>
        <p:nvSpPr>
          <p:cNvPr id="5" name="Content Placeholder 4">
            <a:extLst>
              <a:ext uri="{FF2B5EF4-FFF2-40B4-BE49-F238E27FC236}">
                <a16:creationId xmlns:a16="http://schemas.microsoft.com/office/drawing/2014/main" id="{ED9545CA-0006-4F61-8938-63A95685489D}"/>
              </a:ext>
            </a:extLst>
          </p:cNvPr>
          <p:cNvSpPr>
            <a:spLocks noGrp="1"/>
          </p:cNvSpPr>
          <p:nvPr>
            <p:ph sz="quarter" idx="12"/>
          </p:nvPr>
        </p:nvSpPr>
        <p:spPr>
          <a:xfrm>
            <a:off x="0" y="850790"/>
            <a:ext cx="8842248" cy="4041249"/>
          </a:xfrm>
          <a:solidFill>
            <a:srgbClr val="D7DBDF"/>
          </a:solidFill>
        </p:spPr>
        <p:txBody>
          <a:bodyPr/>
          <a:lstStyle/>
          <a:p>
            <a:pPr>
              <a:spcBef>
                <a:spcPts val="600"/>
              </a:spcBef>
            </a:pPr>
            <a:endParaRPr lang="en-US" dirty="0"/>
          </a:p>
          <a:p>
            <a:pPr marL="284163" indent="0">
              <a:spcBef>
                <a:spcPts val="0"/>
              </a:spcBef>
              <a:buNone/>
            </a:pPr>
            <a:r>
              <a:rPr lang="en-US" dirty="0">
                <a:solidFill>
                  <a:srgbClr val="404040"/>
                </a:solidFill>
              </a:rPr>
              <a:t>4,021 open-ended responses from 1,305 respondents to 2021 COVID impact questions</a:t>
            </a:r>
          </a:p>
          <a:p>
            <a:pPr marL="0" indent="0">
              <a:buNone/>
            </a:pPr>
            <a:endParaRPr lang="en-US" dirty="0"/>
          </a:p>
          <a:p>
            <a:pPr marL="0" indent="0">
              <a:buNone/>
            </a:pPr>
            <a:endParaRPr lang="en-US" dirty="0"/>
          </a:p>
        </p:txBody>
      </p:sp>
      <p:sp>
        <p:nvSpPr>
          <p:cNvPr id="15" name="Title 2">
            <a:extLst>
              <a:ext uri="{FF2B5EF4-FFF2-40B4-BE49-F238E27FC236}">
                <a16:creationId xmlns:a16="http://schemas.microsoft.com/office/drawing/2014/main" id="{78218039-73B8-4623-A7E7-14C2EF230E32}"/>
              </a:ext>
            </a:extLst>
          </p:cNvPr>
          <p:cNvSpPr>
            <a:spLocks noGrp="1"/>
          </p:cNvSpPr>
          <p:nvPr>
            <p:ph type="title"/>
          </p:nvPr>
        </p:nvSpPr>
        <p:spPr>
          <a:xfrm>
            <a:off x="137160" y="137160"/>
            <a:ext cx="8842248" cy="572464"/>
          </a:xfrm>
        </p:spPr>
        <p:txBody>
          <a:bodyPr/>
          <a:lstStyle/>
          <a:p>
            <a:r>
              <a:rPr lang="en-US" b="1" dirty="0">
                <a:latin typeface="+mn-lt"/>
              </a:rPr>
              <a:t>Qualitative: Question Testing</a:t>
            </a:r>
          </a:p>
        </p:txBody>
      </p:sp>
      <p:sp>
        <p:nvSpPr>
          <p:cNvPr id="17" name="TextBox 16">
            <a:extLst>
              <a:ext uri="{FF2B5EF4-FFF2-40B4-BE49-F238E27FC236}">
                <a16:creationId xmlns:a16="http://schemas.microsoft.com/office/drawing/2014/main" id="{5BE2488E-0A09-4A7B-BF7B-A4B018E8DF23}"/>
              </a:ext>
            </a:extLst>
          </p:cNvPr>
          <p:cNvSpPr txBox="1"/>
          <p:nvPr/>
        </p:nvSpPr>
        <p:spPr>
          <a:xfrm>
            <a:off x="1285793" y="2042083"/>
            <a:ext cx="7256476" cy="1000274"/>
          </a:xfrm>
          <a:prstGeom prst="rect">
            <a:avLst/>
          </a:prstGeom>
          <a:noFill/>
        </p:spPr>
        <p:txBody>
          <a:bodyPr wrap="square" rtlCol="0">
            <a:spAutoFit/>
          </a:bodyPr>
          <a:lstStyle/>
          <a:p>
            <a:pPr marL="174625" indent="-174625">
              <a:spcAft>
                <a:spcPts val="600"/>
              </a:spcAft>
              <a:buFont typeface="Arial" panose="020B0604020202020204" pitchFamily="34" charset="0"/>
              <a:buChar char="•"/>
            </a:pPr>
            <a:r>
              <a:rPr lang="en-US" dirty="0">
                <a:solidFill>
                  <a:srgbClr val="404040"/>
                </a:solidFill>
              </a:rPr>
              <a:t>Manually coded into themes</a:t>
            </a:r>
          </a:p>
          <a:p>
            <a:pPr marL="174625" indent="-174625">
              <a:buFont typeface="Arial" panose="020B0604020202020204" pitchFamily="34" charset="0"/>
              <a:buChar char="•"/>
            </a:pPr>
            <a:r>
              <a:rPr lang="en-US" dirty="0">
                <a:solidFill>
                  <a:srgbClr val="404040"/>
                </a:solidFill>
              </a:rPr>
              <a:t>Used to create response options for the closed ended follow-up questions for further testing</a:t>
            </a:r>
          </a:p>
        </p:txBody>
      </p:sp>
      <p:grpSp>
        <p:nvGrpSpPr>
          <p:cNvPr id="23" name="Group 22">
            <a:extLst>
              <a:ext uri="{FF2B5EF4-FFF2-40B4-BE49-F238E27FC236}">
                <a16:creationId xmlns:a16="http://schemas.microsoft.com/office/drawing/2014/main" id="{5F3F8EE3-062A-455A-AE5C-8C24428126FA}"/>
              </a:ext>
            </a:extLst>
          </p:cNvPr>
          <p:cNvGrpSpPr/>
          <p:nvPr/>
        </p:nvGrpSpPr>
        <p:grpSpPr>
          <a:xfrm>
            <a:off x="450729" y="2125903"/>
            <a:ext cx="774104" cy="702576"/>
            <a:chOff x="3032629" y="3225789"/>
            <a:chExt cx="774104" cy="702576"/>
          </a:xfrm>
        </p:grpSpPr>
        <p:sp>
          <p:nvSpPr>
            <p:cNvPr id="20" name="Oval 19">
              <a:extLst>
                <a:ext uri="{FF2B5EF4-FFF2-40B4-BE49-F238E27FC236}">
                  <a16:creationId xmlns:a16="http://schemas.microsoft.com/office/drawing/2014/main" id="{62B9578A-6354-42FD-B5B4-E8B0E578FB66}"/>
                </a:ext>
                <a:ext uri="{C183D7F6-B498-43B3-948B-1728B52AA6E4}">
                  <adec:decorative xmlns:adec="http://schemas.microsoft.com/office/drawing/2017/decorative" val="1"/>
                </a:ext>
              </a:extLst>
            </p:cNvPr>
            <p:cNvSpPr/>
            <p:nvPr/>
          </p:nvSpPr>
          <p:spPr>
            <a:xfrm>
              <a:off x="3032629" y="3297643"/>
              <a:ext cx="630722" cy="630722"/>
            </a:xfrm>
            <a:prstGeom prst="ellipse">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phic 21" descr="Abacus outline">
              <a:extLst>
                <a:ext uri="{FF2B5EF4-FFF2-40B4-BE49-F238E27FC236}">
                  <a16:creationId xmlns:a16="http://schemas.microsoft.com/office/drawing/2014/main" id="{1353EF6A-37DF-4972-AC4B-4ECF0C797B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6011" y="3225789"/>
              <a:ext cx="630722" cy="630722"/>
            </a:xfrm>
            <a:prstGeom prst="rect">
              <a:avLst/>
            </a:prstGeom>
          </p:spPr>
        </p:pic>
      </p:grpSp>
      <p:grpSp>
        <p:nvGrpSpPr>
          <p:cNvPr id="16" name="Group 15">
            <a:extLst>
              <a:ext uri="{FF2B5EF4-FFF2-40B4-BE49-F238E27FC236}">
                <a16:creationId xmlns:a16="http://schemas.microsoft.com/office/drawing/2014/main" id="{F16E2420-39EB-4F35-9FB3-AB26F289B809}"/>
              </a:ext>
            </a:extLst>
          </p:cNvPr>
          <p:cNvGrpSpPr/>
          <p:nvPr/>
        </p:nvGrpSpPr>
        <p:grpSpPr>
          <a:xfrm>
            <a:off x="8415154" y="75437"/>
            <a:ext cx="684275" cy="630722"/>
            <a:chOff x="2930761" y="1023448"/>
            <a:chExt cx="684275" cy="630722"/>
          </a:xfrm>
        </p:grpSpPr>
        <p:sp>
          <p:nvSpPr>
            <p:cNvPr id="18" name="Oval 17">
              <a:extLst>
                <a:ext uri="{FF2B5EF4-FFF2-40B4-BE49-F238E27FC236}">
                  <a16:creationId xmlns:a16="http://schemas.microsoft.com/office/drawing/2014/main" id="{1774EE58-636C-4591-A0FE-64CEAEA6CFE2}"/>
                </a:ext>
                <a:ext uri="{C183D7F6-B498-43B3-948B-1728B52AA6E4}">
                  <adec:decorative xmlns:adec="http://schemas.microsoft.com/office/drawing/2017/decorative" val="1"/>
                </a:ext>
              </a:extLst>
            </p:cNvPr>
            <p:cNvSpPr/>
            <p:nvPr/>
          </p:nvSpPr>
          <p:spPr>
            <a:xfrm>
              <a:off x="2930761" y="1023448"/>
              <a:ext cx="630722" cy="630722"/>
            </a:xfrm>
            <a:prstGeom prst="ellipse">
              <a:avLst/>
            </a:prstGeom>
            <a:solidFill>
              <a:srgbClr val="003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Picture Placeholder 90" descr="Statistics outline">
              <a:extLst>
                <a:ext uri="{FF2B5EF4-FFF2-40B4-BE49-F238E27FC236}">
                  <a16:creationId xmlns:a16="http://schemas.microsoft.com/office/drawing/2014/main" id="{7C0B2B3E-AF01-4213-8427-509E0064BBD9}"/>
                </a:ext>
              </a:extLst>
            </p:cNvPr>
            <p:cNvGrpSpPr/>
            <p:nvPr/>
          </p:nvGrpSpPr>
          <p:grpSpPr>
            <a:xfrm>
              <a:off x="3143799" y="1024182"/>
              <a:ext cx="471237" cy="472281"/>
              <a:chOff x="3143799" y="1024182"/>
              <a:chExt cx="471237" cy="472281"/>
            </a:xfrm>
            <a:solidFill>
              <a:srgbClr val="000000"/>
            </a:solidFill>
          </p:grpSpPr>
          <p:sp>
            <p:nvSpPr>
              <p:cNvPr id="21" name="Freeform: Shape 20">
                <a:extLst>
                  <a:ext uri="{FF2B5EF4-FFF2-40B4-BE49-F238E27FC236}">
                    <a16:creationId xmlns:a16="http://schemas.microsoft.com/office/drawing/2014/main" id="{B458B66A-56C4-450C-BE38-D1A5289186F3}"/>
                  </a:ext>
                </a:extLst>
              </p:cNvPr>
              <p:cNvSpPr/>
              <p:nvPr/>
            </p:nvSpPr>
            <p:spPr>
              <a:xfrm>
                <a:off x="3143799" y="1024182"/>
                <a:ext cx="471237" cy="472281"/>
              </a:xfrm>
              <a:custGeom>
                <a:avLst/>
                <a:gdLst>
                  <a:gd name="connsiteX0" fmla="*/ 13866 w 471237"/>
                  <a:gd name="connsiteY0" fmla="*/ 0 h 472281"/>
                  <a:gd name="connsiteX1" fmla="*/ 0 w 471237"/>
                  <a:gd name="connsiteY1" fmla="*/ 0 h 472281"/>
                  <a:gd name="connsiteX2" fmla="*/ 0 w 471237"/>
                  <a:gd name="connsiteY2" fmla="*/ 472281 h 472281"/>
                  <a:gd name="connsiteX3" fmla="*/ 471237 w 471237"/>
                  <a:gd name="connsiteY3" fmla="*/ 472281 h 472281"/>
                  <a:gd name="connsiteX4" fmla="*/ 471237 w 471237"/>
                  <a:gd name="connsiteY4" fmla="*/ 458391 h 472281"/>
                  <a:gd name="connsiteX5" fmla="*/ 13866 w 471237"/>
                  <a:gd name="connsiteY5" fmla="*/ 458391 h 472281"/>
                  <a:gd name="connsiteX6" fmla="*/ 13866 w 471237"/>
                  <a:gd name="connsiteY6" fmla="*/ 0 h 47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237" h="472281">
                    <a:moveTo>
                      <a:pt x="13866" y="0"/>
                    </a:moveTo>
                    <a:lnTo>
                      <a:pt x="0" y="0"/>
                    </a:lnTo>
                    <a:lnTo>
                      <a:pt x="0" y="472281"/>
                    </a:lnTo>
                    <a:lnTo>
                      <a:pt x="471237" y="472281"/>
                    </a:lnTo>
                    <a:lnTo>
                      <a:pt x="471237" y="458391"/>
                    </a:lnTo>
                    <a:lnTo>
                      <a:pt x="13866" y="458391"/>
                    </a:lnTo>
                    <a:lnTo>
                      <a:pt x="13866" y="0"/>
                    </a:lnTo>
                    <a:close/>
                  </a:path>
                </a:pathLst>
              </a:custGeom>
              <a:solidFill>
                <a:srgbClr val="000000"/>
              </a:solidFill>
              <a:ln w="684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45E54CF-C9F0-4BF4-B682-2CA2E6A69668}"/>
                  </a:ext>
                </a:extLst>
              </p:cNvPr>
              <p:cNvSpPr/>
              <p:nvPr/>
            </p:nvSpPr>
            <p:spPr>
              <a:xfrm>
                <a:off x="3220068" y="1044823"/>
                <a:ext cx="346840" cy="375241"/>
              </a:xfrm>
              <a:custGeom>
                <a:avLst/>
                <a:gdLst>
                  <a:gd name="connsiteX0" fmla="*/ 27732 w 346840"/>
                  <a:gd name="connsiteY0" fmla="*/ 375242 h 375241"/>
                  <a:gd name="connsiteX1" fmla="*/ 55436 w 346840"/>
                  <a:gd name="connsiteY1" fmla="*/ 347599 h 375241"/>
                  <a:gd name="connsiteX2" fmla="*/ 44371 w 346840"/>
                  <a:gd name="connsiteY2" fmla="*/ 325381 h 375241"/>
                  <a:gd name="connsiteX3" fmla="*/ 104549 w 346840"/>
                  <a:gd name="connsiteY3" fmla="*/ 139045 h 375241"/>
                  <a:gd name="connsiteX4" fmla="*/ 116058 w 346840"/>
                  <a:gd name="connsiteY4" fmla="*/ 136219 h 375241"/>
                  <a:gd name="connsiteX5" fmla="*/ 222339 w 346840"/>
                  <a:gd name="connsiteY5" fmla="*/ 217347 h 375241"/>
                  <a:gd name="connsiteX6" fmla="*/ 244421 w 346840"/>
                  <a:gd name="connsiteY6" fmla="*/ 249816 h 375241"/>
                  <a:gd name="connsiteX7" fmla="*/ 276832 w 346840"/>
                  <a:gd name="connsiteY7" fmla="*/ 227695 h 375241"/>
                  <a:gd name="connsiteX8" fmla="*/ 277317 w 346840"/>
                  <a:gd name="connsiteY8" fmla="*/ 222445 h 375241"/>
                  <a:gd name="connsiteX9" fmla="*/ 266800 w 346840"/>
                  <a:gd name="connsiteY9" fmla="*/ 200817 h 375241"/>
                  <a:gd name="connsiteX10" fmla="*/ 316987 w 346840"/>
                  <a:gd name="connsiteY10" fmla="*/ 55563 h 375241"/>
                  <a:gd name="connsiteX11" fmla="*/ 318915 w 346840"/>
                  <a:gd name="connsiteY11" fmla="*/ 55757 h 375241"/>
                  <a:gd name="connsiteX12" fmla="*/ 346841 w 346840"/>
                  <a:gd name="connsiteY12" fmla="*/ 27976 h 375241"/>
                  <a:gd name="connsiteX13" fmla="*/ 319109 w 346840"/>
                  <a:gd name="connsiteY13" fmla="*/ 0 h 375241"/>
                  <a:gd name="connsiteX14" fmla="*/ 291183 w 346840"/>
                  <a:gd name="connsiteY14" fmla="*/ 27781 h 375241"/>
                  <a:gd name="connsiteX15" fmla="*/ 303808 w 346840"/>
                  <a:gd name="connsiteY15" fmla="*/ 51229 h 375241"/>
                  <a:gd name="connsiteX16" fmla="*/ 254092 w 346840"/>
                  <a:gd name="connsiteY16" fmla="*/ 195115 h 375241"/>
                  <a:gd name="connsiteX17" fmla="*/ 249586 w 346840"/>
                  <a:gd name="connsiteY17" fmla="*/ 194663 h 375241"/>
                  <a:gd name="connsiteX18" fmla="*/ 228517 w 346840"/>
                  <a:gd name="connsiteY18" fmla="*/ 204574 h 375241"/>
                  <a:gd name="connsiteX19" fmla="*/ 126873 w 346840"/>
                  <a:gd name="connsiteY19" fmla="*/ 126995 h 375241"/>
                  <a:gd name="connsiteX20" fmla="*/ 119861 w 346840"/>
                  <a:gd name="connsiteY20" fmla="*/ 88270 h 375241"/>
                  <a:gd name="connsiteX21" fmla="*/ 81205 w 346840"/>
                  <a:gd name="connsiteY21" fmla="*/ 95295 h 375241"/>
                  <a:gd name="connsiteX22" fmla="*/ 88216 w 346840"/>
                  <a:gd name="connsiteY22" fmla="*/ 134020 h 375241"/>
                  <a:gd name="connsiteX23" fmla="*/ 91065 w 346840"/>
                  <a:gd name="connsiteY23" fmla="*/ 135753 h 375241"/>
                  <a:gd name="connsiteX24" fmla="*/ 31538 w 346840"/>
                  <a:gd name="connsiteY24" fmla="*/ 320061 h 375241"/>
                  <a:gd name="connsiteX25" fmla="*/ 274 w 346840"/>
                  <a:gd name="connsiteY25" fmla="*/ 343650 h 375241"/>
                  <a:gd name="connsiteX26" fmla="*/ 23821 w 346840"/>
                  <a:gd name="connsiteY26" fmla="*/ 374971 h 375241"/>
                  <a:gd name="connsiteX27" fmla="*/ 27732 w 346840"/>
                  <a:gd name="connsiteY27" fmla="*/ 375242 h 37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6840" h="375241">
                    <a:moveTo>
                      <a:pt x="27732" y="375242"/>
                    </a:moveTo>
                    <a:cubicBezTo>
                      <a:pt x="43002" y="375272"/>
                      <a:pt x="55406" y="362896"/>
                      <a:pt x="55436" y="347599"/>
                    </a:cubicBezTo>
                    <a:cubicBezTo>
                      <a:pt x="55454" y="338859"/>
                      <a:pt x="51352" y="330623"/>
                      <a:pt x="44371" y="325381"/>
                    </a:cubicBezTo>
                    <a:lnTo>
                      <a:pt x="104549" y="139045"/>
                    </a:lnTo>
                    <a:cubicBezTo>
                      <a:pt x="108544" y="138951"/>
                      <a:pt x="112471" y="137986"/>
                      <a:pt x="116058" y="136219"/>
                    </a:cubicBezTo>
                    <a:lnTo>
                      <a:pt x="222339" y="217347"/>
                    </a:lnTo>
                    <a:cubicBezTo>
                      <a:pt x="219487" y="232422"/>
                      <a:pt x="229373" y="246958"/>
                      <a:pt x="244421" y="249816"/>
                    </a:cubicBezTo>
                    <a:cubicBezTo>
                      <a:pt x="259469" y="252673"/>
                      <a:pt x="273980" y="242769"/>
                      <a:pt x="276832" y="227695"/>
                    </a:cubicBezTo>
                    <a:cubicBezTo>
                      <a:pt x="277160" y="225965"/>
                      <a:pt x="277322" y="224206"/>
                      <a:pt x="277317" y="222445"/>
                    </a:cubicBezTo>
                    <a:cubicBezTo>
                      <a:pt x="277297" y="214004"/>
                      <a:pt x="273422" y="206036"/>
                      <a:pt x="266800" y="200817"/>
                    </a:cubicBezTo>
                    <a:lnTo>
                      <a:pt x="316987" y="55563"/>
                    </a:lnTo>
                    <a:cubicBezTo>
                      <a:pt x="317639" y="55611"/>
                      <a:pt x="318256" y="55757"/>
                      <a:pt x="318915" y="55757"/>
                    </a:cubicBezTo>
                    <a:cubicBezTo>
                      <a:pt x="334284" y="55811"/>
                      <a:pt x="346787" y="43373"/>
                      <a:pt x="346841" y="27976"/>
                    </a:cubicBezTo>
                    <a:cubicBezTo>
                      <a:pt x="346894" y="12580"/>
                      <a:pt x="334479" y="54"/>
                      <a:pt x="319109" y="0"/>
                    </a:cubicBezTo>
                    <a:cubicBezTo>
                      <a:pt x="303740" y="-53"/>
                      <a:pt x="291237" y="12385"/>
                      <a:pt x="291183" y="27781"/>
                    </a:cubicBezTo>
                    <a:cubicBezTo>
                      <a:pt x="291151" y="37236"/>
                      <a:pt x="295903" y="46064"/>
                      <a:pt x="303808" y="51229"/>
                    </a:cubicBezTo>
                    <a:lnTo>
                      <a:pt x="254092" y="195115"/>
                    </a:lnTo>
                    <a:cubicBezTo>
                      <a:pt x="252604" y="194844"/>
                      <a:pt x="251098" y="194693"/>
                      <a:pt x="249586" y="194663"/>
                    </a:cubicBezTo>
                    <a:cubicBezTo>
                      <a:pt x="241446" y="194685"/>
                      <a:pt x="233732" y="198313"/>
                      <a:pt x="228517" y="204574"/>
                    </a:cubicBezTo>
                    <a:lnTo>
                      <a:pt x="126873" y="126995"/>
                    </a:lnTo>
                    <a:cubicBezTo>
                      <a:pt x="135611" y="114362"/>
                      <a:pt x="132472" y="97023"/>
                      <a:pt x="119861" y="88270"/>
                    </a:cubicBezTo>
                    <a:cubicBezTo>
                      <a:pt x="107249" y="79516"/>
                      <a:pt x="89943" y="82661"/>
                      <a:pt x="81205" y="95295"/>
                    </a:cubicBezTo>
                    <a:cubicBezTo>
                      <a:pt x="72466" y="107928"/>
                      <a:pt x="75605" y="125267"/>
                      <a:pt x="88216" y="134020"/>
                    </a:cubicBezTo>
                    <a:cubicBezTo>
                      <a:pt x="89130" y="134654"/>
                      <a:pt x="90081" y="135233"/>
                      <a:pt x="91065" y="135753"/>
                    </a:cubicBezTo>
                    <a:lnTo>
                      <a:pt x="31538" y="320061"/>
                    </a:lnTo>
                    <a:cubicBezTo>
                      <a:pt x="16403" y="317926"/>
                      <a:pt x="2405" y="328487"/>
                      <a:pt x="274" y="343650"/>
                    </a:cubicBezTo>
                    <a:cubicBezTo>
                      <a:pt x="-1857" y="358813"/>
                      <a:pt x="8685" y="372836"/>
                      <a:pt x="23821" y="374971"/>
                    </a:cubicBezTo>
                    <a:cubicBezTo>
                      <a:pt x="25117" y="375153"/>
                      <a:pt x="26424" y="375244"/>
                      <a:pt x="27732" y="375242"/>
                    </a:cubicBezTo>
                    <a:close/>
                  </a:path>
                </a:pathLst>
              </a:custGeom>
              <a:solidFill>
                <a:srgbClr val="000000"/>
              </a:solidFill>
              <a:ln w="6846"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36374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B0B88-8A13-4CC7-BDF7-E3763C3E6B02}"/>
              </a:ext>
            </a:extLst>
          </p:cNvPr>
          <p:cNvSpPr>
            <a:spLocks noGrp="1"/>
          </p:cNvSpPr>
          <p:nvPr>
            <p:ph type="title"/>
          </p:nvPr>
        </p:nvSpPr>
        <p:spPr>
          <a:xfrm>
            <a:off x="173736" y="38527"/>
            <a:ext cx="8842248" cy="761665"/>
          </a:xfrm>
        </p:spPr>
        <p:txBody>
          <a:bodyPr wrap="square" anchor="ctr">
            <a:normAutofit/>
          </a:bodyPr>
          <a:lstStyle/>
          <a:p>
            <a:r>
              <a:rPr lang="en-US" b="1" dirty="0">
                <a:solidFill>
                  <a:srgbClr val="003A7A"/>
                </a:solidFill>
                <a:latin typeface="+mn-lt"/>
              </a:rPr>
              <a:t>Revised COVID Impact Questions </a:t>
            </a:r>
          </a:p>
        </p:txBody>
      </p:sp>
      <p:sp>
        <p:nvSpPr>
          <p:cNvPr id="5" name="Slide Number Placeholder 4">
            <a:extLst>
              <a:ext uri="{FF2B5EF4-FFF2-40B4-BE49-F238E27FC236}">
                <a16:creationId xmlns:a16="http://schemas.microsoft.com/office/drawing/2014/main" id="{227AF42A-24E8-4E9E-9B59-7D51D77B8599}"/>
              </a:ext>
            </a:extLst>
          </p:cNvPr>
          <p:cNvSpPr>
            <a:spLocks noGrp="1"/>
          </p:cNvSpPr>
          <p:nvPr>
            <p:ph type="sldNum" sz="quarter" idx="10"/>
          </p:nvPr>
        </p:nvSpPr>
        <p:spPr>
          <a:xfrm>
            <a:off x="0" y="4892040"/>
            <a:ext cx="347472" cy="219456"/>
          </a:xfrm>
        </p:spPr>
        <p:txBody>
          <a:bodyPr anchor="ctr">
            <a:normAutofit/>
          </a:bodyPr>
          <a:lstStyle/>
          <a:p>
            <a:pPr>
              <a:spcAft>
                <a:spcPts val="600"/>
              </a:spcAft>
            </a:pPr>
            <a:fld id="{D4325D4D-289E-48C1-B277-2BEB492A7D19}" type="slidenum">
              <a:rPr lang="en-US" smtClean="0"/>
              <a:pPr>
                <a:spcAft>
                  <a:spcPts val="600"/>
                </a:spcAft>
              </a:pPr>
              <a:t>6</a:t>
            </a:fld>
            <a:endParaRPr lang="en-US"/>
          </a:p>
        </p:txBody>
      </p:sp>
      <p:sp>
        <p:nvSpPr>
          <p:cNvPr id="11" name="Content Placeholder 5">
            <a:extLst>
              <a:ext uri="{FF2B5EF4-FFF2-40B4-BE49-F238E27FC236}">
                <a16:creationId xmlns:a16="http://schemas.microsoft.com/office/drawing/2014/main" id="{96CCB52D-A492-48AC-AB90-CF1FB792BB62}"/>
              </a:ext>
            </a:extLst>
          </p:cNvPr>
          <p:cNvSpPr>
            <a:spLocks noGrp="1"/>
          </p:cNvSpPr>
          <p:nvPr>
            <p:ph sz="quarter" idx="13"/>
          </p:nvPr>
        </p:nvSpPr>
        <p:spPr>
          <a:xfrm>
            <a:off x="4617715" y="845087"/>
            <a:ext cx="4331208" cy="3436620"/>
          </a:xfrm>
        </p:spPr>
        <p:txBody>
          <a:bodyPr/>
          <a:lstStyle/>
          <a:p>
            <a:pPr>
              <a:spcAft>
                <a:spcPts val="300"/>
              </a:spcAft>
            </a:pPr>
            <a:r>
              <a:rPr lang="en-US" dirty="0">
                <a:solidFill>
                  <a:srgbClr val="404040"/>
                </a:solidFill>
              </a:rPr>
              <a:t>Questions in 2022</a:t>
            </a:r>
          </a:p>
          <a:p>
            <a:pPr lvl="1">
              <a:spcAft>
                <a:spcPts val="1800"/>
              </a:spcAft>
            </a:pPr>
            <a:r>
              <a:rPr lang="en-US" dirty="0">
                <a:solidFill>
                  <a:srgbClr val="404040"/>
                </a:solidFill>
              </a:rPr>
              <a:t>Same Yes or No response options</a:t>
            </a:r>
          </a:p>
          <a:p>
            <a:pPr>
              <a:spcAft>
                <a:spcPts val="1800"/>
              </a:spcAft>
            </a:pPr>
            <a:r>
              <a:rPr lang="en-US" dirty="0">
                <a:solidFill>
                  <a:srgbClr val="404040"/>
                </a:solidFill>
              </a:rPr>
              <a:t>Added more context in the questions with examples </a:t>
            </a:r>
          </a:p>
          <a:p>
            <a:pPr>
              <a:spcAft>
                <a:spcPts val="600"/>
              </a:spcAft>
            </a:pPr>
            <a:r>
              <a:rPr lang="en-US" dirty="0">
                <a:solidFill>
                  <a:srgbClr val="404040"/>
                </a:solidFill>
              </a:rPr>
              <a:t>Closed-ended follow-up items </a:t>
            </a:r>
            <a:r>
              <a:rPr lang="en-US" sz="1800" dirty="0">
                <a:solidFill>
                  <a:srgbClr val="404040"/>
                </a:solidFill>
              </a:rPr>
              <a:t>(with Yes and No response options) </a:t>
            </a:r>
            <a:r>
              <a:rPr lang="en-US" dirty="0">
                <a:solidFill>
                  <a:srgbClr val="404040"/>
                </a:solidFill>
              </a:rPr>
              <a:t>added to capture primary responses provided in 2021</a:t>
            </a:r>
          </a:p>
          <a:p>
            <a:pPr marL="0" indent="0">
              <a:buNone/>
            </a:pPr>
            <a:endParaRPr lang="en-US" dirty="0"/>
          </a:p>
        </p:txBody>
      </p:sp>
      <p:cxnSp>
        <p:nvCxnSpPr>
          <p:cNvPr id="12" name="Straight Connector 11" descr="timeline">
            <a:extLst>
              <a:ext uri="{FF2B5EF4-FFF2-40B4-BE49-F238E27FC236}">
                <a16:creationId xmlns:a16="http://schemas.microsoft.com/office/drawing/2014/main" id="{9811248E-418B-4E4A-98C1-43F5D521F71A}"/>
              </a:ext>
            </a:extLst>
          </p:cNvPr>
          <p:cNvCxnSpPr>
            <a:cxnSpLocks/>
          </p:cNvCxnSpPr>
          <p:nvPr/>
        </p:nvCxnSpPr>
        <p:spPr>
          <a:xfrm flipV="1">
            <a:off x="418357" y="885080"/>
            <a:ext cx="0" cy="372121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16" name="Oval 15" descr="timeline markers">
            <a:extLst>
              <a:ext uri="{FF2B5EF4-FFF2-40B4-BE49-F238E27FC236}">
                <a16:creationId xmlns:a16="http://schemas.microsoft.com/office/drawing/2014/main" id="{AF541C43-5BEE-4475-8E6F-4A17BBAE4A03}"/>
              </a:ext>
            </a:extLst>
          </p:cNvPr>
          <p:cNvSpPr/>
          <p:nvPr/>
        </p:nvSpPr>
        <p:spPr>
          <a:xfrm>
            <a:off x="273246" y="875720"/>
            <a:ext cx="274320" cy="274320"/>
          </a:xfrm>
          <a:prstGeom prst="ellipse">
            <a:avLst/>
          </a:prstGeom>
          <a:solidFill>
            <a:srgbClr val="002E5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7" name="TextBox 16">
            <a:extLst>
              <a:ext uri="{FF2B5EF4-FFF2-40B4-BE49-F238E27FC236}">
                <a16:creationId xmlns:a16="http://schemas.microsoft.com/office/drawing/2014/main" id="{F8D401F0-1A3C-438B-B4DA-7D9AEE2DA421}"/>
              </a:ext>
            </a:extLst>
          </p:cNvPr>
          <p:cNvSpPr txBox="1"/>
          <p:nvPr/>
        </p:nvSpPr>
        <p:spPr>
          <a:xfrm>
            <a:off x="547566" y="782047"/>
            <a:ext cx="3795833" cy="461665"/>
          </a:xfrm>
          <a:prstGeom prst="rect">
            <a:avLst/>
          </a:prstGeom>
          <a:noFill/>
        </p:spPr>
        <p:txBody>
          <a:bodyPr wrap="square" rtlCol="0">
            <a:spAutoFit/>
          </a:bodyPr>
          <a:lstStyle/>
          <a:p>
            <a:pPr lvl="0"/>
            <a:r>
              <a:rPr lang="en-US" sz="1200" dirty="0">
                <a:solidFill>
                  <a:schemeClr val="bg2">
                    <a:lumMod val="50000"/>
                  </a:schemeClr>
                </a:solidFill>
              </a:rPr>
              <a:t>The pandemic changed the timeline for completing my doctoral degree. </a:t>
            </a:r>
          </a:p>
        </p:txBody>
      </p:sp>
      <p:sp>
        <p:nvSpPr>
          <p:cNvPr id="18" name="Oval 17" descr="timeline markers">
            <a:extLst>
              <a:ext uri="{FF2B5EF4-FFF2-40B4-BE49-F238E27FC236}">
                <a16:creationId xmlns:a16="http://schemas.microsoft.com/office/drawing/2014/main" id="{579460CC-4AD0-46CE-A430-0533A35D4DF6}"/>
              </a:ext>
            </a:extLst>
          </p:cNvPr>
          <p:cNvSpPr/>
          <p:nvPr/>
        </p:nvSpPr>
        <p:spPr>
          <a:xfrm>
            <a:off x="273246" y="1452986"/>
            <a:ext cx="274320" cy="274320"/>
          </a:xfrm>
          <a:prstGeom prst="ellipse">
            <a:avLst/>
          </a:prstGeom>
          <a:solidFill>
            <a:srgbClr val="1E4F96"/>
          </a:solidFill>
          <a:ln w="19050">
            <a:solidFill>
              <a:srgbClr val="1E4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9" name="TextBox 18">
            <a:extLst>
              <a:ext uri="{FF2B5EF4-FFF2-40B4-BE49-F238E27FC236}">
                <a16:creationId xmlns:a16="http://schemas.microsoft.com/office/drawing/2014/main" id="{1AF22F23-9D6B-4F05-B32F-A6851AC3ADB4}"/>
              </a:ext>
            </a:extLst>
          </p:cNvPr>
          <p:cNvSpPr txBox="1"/>
          <p:nvPr/>
        </p:nvSpPr>
        <p:spPr>
          <a:xfrm>
            <a:off x="547566" y="1367575"/>
            <a:ext cx="4039342" cy="461665"/>
          </a:xfrm>
          <a:prstGeom prst="rect">
            <a:avLst/>
          </a:prstGeom>
          <a:noFill/>
        </p:spPr>
        <p:txBody>
          <a:bodyPr wrap="square" rtlCol="0">
            <a:spAutoFit/>
          </a:bodyPr>
          <a:lstStyle/>
          <a:p>
            <a:pPr lvl="0"/>
            <a:r>
              <a:rPr lang="en-US" sz="1200" dirty="0">
                <a:solidFill>
                  <a:schemeClr val="bg2">
                    <a:lumMod val="50000"/>
                  </a:schemeClr>
                </a:solidFill>
              </a:rPr>
              <a:t>The pandemic led to a reduction or suspension of funding for my doctoral studies. </a:t>
            </a:r>
          </a:p>
        </p:txBody>
      </p:sp>
      <p:sp>
        <p:nvSpPr>
          <p:cNvPr id="22" name="Oval 21" descr="timeline markers">
            <a:extLst>
              <a:ext uri="{FF2B5EF4-FFF2-40B4-BE49-F238E27FC236}">
                <a16:creationId xmlns:a16="http://schemas.microsoft.com/office/drawing/2014/main" id="{22E484EF-C1F0-4E47-8B12-5B0ADEBD08B7}"/>
              </a:ext>
            </a:extLst>
          </p:cNvPr>
          <p:cNvSpPr/>
          <p:nvPr/>
        </p:nvSpPr>
        <p:spPr>
          <a:xfrm>
            <a:off x="273246" y="2030252"/>
            <a:ext cx="274320" cy="274320"/>
          </a:xfrm>
          <a:prstGeom prst="ellipse">
            <a:avLst/>
          </a:prstGeom>
          <a:solidFill>
            <a:srgbClr val="00A3E0"/>
          </a:solidFill>
          <a:ln w="1905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3" name="TextBox 22">
            <a:extLst>
              <a:ext uri="{FF2B5EF4-FFF2-40B4-BE49-F238E27FC236}">
                <a16:creationId xmlns:a16="http://schemas.microsoft.com/office/drawing/2014/main" id="{C5BD77DB-D35A-4AC2-9BF0-110CED30A2F7}"/>
              </a:ext>
            </a:extLst>
          </p:cNvPr>
          <p:cNvSpPr txBox="1"/>
          <p:nvPr/>
        </p:nvSpPr>
        <p:spPr>
          <a:xfrm>
            <a:off x="547566" y="1934466"/>
            <a:ext cx="3948234"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affected my </a:t>
            </a:r>
            <a:r>
              <a:rPr lang="en-US" sz="1200" u="none" strike="noStrike" dirty="0">
                <a:solidFill>
                  <a:srgbClr val="404040"/>
                </a:solidFill>
                <a:effectLst/>
              </a:rPr>
              <a:t>research (</a:t>
            </a:r>
            <a:r>
              <a:rPr lang="en-US" sz="1200" i="1" u="none" strike="noStrike" dirty="0">
                <a:solidFill>
                  <a:srgbClr val="404040"/>
                </a:solidFill>
                <a:effectLst/>
              </a:rPr>
              <a:t>e.g., limited access to resources, changed research plan</a:t>
            </a:r>
            <a:r>
              <a:rPr lang="en-US" sz="1200" u="none" strike="noStrike" dirty="0">
                <a:solidFill>
                  <a:srgbClr val="404040"/>
                </a:solidFill>
                <a:effectLst/>
              </a:rPr>
              <a:t>).</a:t>
            </a:r>
          </a:p>
        </p:txBody>
      </p:sp>
      <p:sp>
        <p:nvSpPr>
          <p:cNvPr id="24" name="Oval 23" descr="timeline markers">
            <a:extLst>
              <a:ext uri="{FF2B5EF4-FFF2-40B4-BE49-F238E27FC236}">
                <a16:creationId xmlns:a16="http://schemas.microsoft.com/office/drawing/2014/main" id="{63BAC9BA-3C0B-4F0B-891A-56B147C490A3}"/>
              </a:ext>
            </a:extLst>
          </p:cNvPr>
          <p:cNvSpPr/>
          <p:nvPr/>
        </p:nvSpPr>
        <p:spPr>
          <a:xfrm>
            <a:off x="273246" y="2607518"/>
            <a:ext cx="274320" cy="274320"/>
          </a:xfrm>
          <a:prstGeom prst="ellipse">
            <a:avLst/>
          </a:prstGeom>
          <a:solidFill>
            <a:srgbClr val="69D8FF"/>
          </a:solidFill>
          <a:ln w="19050">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5" name="TextBox 24">
            <a:extLst>
              <a:ext uri="{FF2B5EF4-FFF2-40B4-BE49-F238E27FC236}">
                <a16:creationId xmlns:a16="http://schemas.microsoft.com/office/drawing/2014/main" id="{EAFFAF65-F820-4CBB-9819-5CFD11F835A6}"/>
              </a:ext>
            </a:extLst>
          </p:cNvPr>
          <p:cNvSpPr txBox="1"/>
          <p:nvPr/>
        </p:nvSpPr>
        <p:spPr>
          <a:xfrm>
            <a:off x="547566" y="2415471"/>
            <a:ext cx="3795831" cy="646331"/>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t>
            </a:r>
            <a:r>
              <a:rPr lang="en-US" sz="1200" u="none" strike="noStrike" dirty="0">
                <a:solidFill>
                  <a:srgbClr val="404040"/>
                </a:solidFill>
                <a:effectLst/>
              </a:rPr>
              <a:t>changed my immediate postgraduate employment plans (</a:t>
            </a:r>
            <a:r>
              <a:rPr lang="en-US" sz="1200" i="1" u="none" strike="noStrike" dirty="0">
                <a:solidFill>
                  <a:srgbClr val="404040"/>
                </a:solidFill>
                <a:effectLst/>
              </a:rPr>
              <a:t>e.g., limited job opportunities, less desirable employment, work visa status</a:t>
            </a:r>
            <a:r>
              <a:rPr lang="en-US" sz="1200" u="none" strike="noStrike" dirty="0">
                <a:solidFill>
                  <a:srgbClr val="404040"/>
                </a:solidFill>
                <a:effectLst/>
              </a:rPr>
              <a:t>).</a:t>
            </a:r>
          </a:p>
        </p:txBody>
      </p:sp>
      <p:sp>
        <p:nvSpPr>
          <p:cNvPr id="26" name="Oval 25" descr="timeline markers">
            <a:extLst>
              <a:ext uri="{FF2B5EF4-FFF2-40B4-BE49-F238E27FC236}">
                <a16:creationId xmlns:a16="http://schemas.microsoft.com/office/drawing/2014/main" id="{A9A3BE97-8D03-4029-9505-F45C510D07B9}"/>
              </a:ext>
            </a:extLst>
          </p:cNvPr>
          <p:cNvSpPr/>
          <p:nvPr/>
        </p:nvSpPr>
        <p:spPr>
          <a:xfrm>
            <a:off x="273246" y="3184784"/>
            <a:ext cx="274320" cy="274320"/>
          </a:xfrm>
          <a:prstGeom prst="ellipse">
            <a:avLst/>
          </a:prstGeom>
          <a:solidFill>
            <a:srgbClr val="5B6770"/>
          </a:solidFill>
          <a:ln w="1905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7" name="TextBox 26">
            <a:extLst>
              <a:ext uri="{FF2B5EF4-FFF2-40B4-BE49-F238E27FC236}">
                <a16:creationId xmlns:a16="http://schemas.microsoft.com/office/drawing/2014/main" id="{44A433B1-771F-459A-8D43-E76427DD41C2}"/>
              </a:ext>
            </a:extLst>
          </p:cNvPr>
          <p:cNvSpPr txBox="1"/>
          <p:nvPr/>
        </p:nvSpPr>
        <p:spPr>
          <a:xfrm>
            <a:off x="547566" y="3112784"/>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changed my </a:t>
            </a:r>
            <a:r>
              <a:rPr lang="en-US" sz="1200" u="none" strike="noStrike" dirty="0">
                <a:solidFill>
                  <a:srgbClr val="404040"/>
                </a:solidFill>
                <a:effectLst/>
              </a:rPr>
              <a:t>longer term career plans (</a:t>
            </a:r>
            <a:r>
              <a:rPr lang="en-US" sz="1200" i="1" u="none" strike="noStrike" dirty="0">
                <a:solidFill>
                  <a:srgbClr val="404040"/>
                </a:solidFill>
                <a:effectLst/>
              </a:rPr>
              <a:t>e.g., pursuit of different type of job or employer</a:t>
            </a:r>
            <a:r>
              <a:rPr lang="en-US" sz="1200" u="none" strike="noStrike" dirty="0">
                <a:solidFill>
                  <a:srgbClr val="404040"/>
                </a:solidFill>
                <a:effectLst/>
              </a:rPr>
              <a:t>).</a:t>
            </a:r>
          </a:p>
        </p:txBody>
      </p:sp>
      <p:sp>
        <p:nvSpPr>
          <p:cNvPr id="28" name="Oval 27" descr="timeline markers">
            <a:extLst>
              <a:ext uri="{FF2B5EF4-FFF2-40B4-BE49-F238E27FC236}">
                <a16:creationId xmlns:a16="http://schemas.microsoft.com/office/drawing/2014/main" id="{FA5FDC45-40F6-48F8-9E1A-13F57E83BD87}"/>
              </a:ext>
            </a:extLst>
          </p:cNvPr>
          <p:cNvSpPr/>
          <p:nvPr/>
        </p:nvSpPr>
        <p:spPr>
          <a:xfrm>
            <a:off x="273246" y="3762050"/>
            <a:ext cx="274320" cy="274320"/>
          </a:xfrm>
          <a:prstGeom prst="ellipse">
            <a:avLst/>
          </a:prstGeom>
          <a:solidFill>
            <a:srgbClr val="9EA8B0"/>
          </a:solidFill>
          <a:ln w="19050">
            <a:solidFill>
              <a:srgbClr val="9EA8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9" name="TextBox 28">
            <a:extLst>
              <a:ext uri="{FF2B5EF4-FFF2-40B4-BE49-F238E27FC236}">
                <a16:creationId xmlns:a16="http://schemas.microsoft.com/office/drawing/2014/main" id="{1EE49250-D133-4D63-BB62-274997854EC3}"/>
              </a:ext>
            </a:extLst>
          </p:cNvPr>
          <p:cNvSpPr txBox="1"/>
          <p:nvPr/>
        </p:nvSpPr>
        <p:spPr>
          <a:xfrm>
            <a:off x="547566" y="3672837"/>
            <a:ext cx="3795829"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affected my plans about where to live in the year after graduation. </a:t>
            </a:r>
          </a:p>
        </p:txBody>
      </p:sp>
      <p:sp>
        <p:nvSpPr>
          <p:cNvPr id="30" name="Oval 29" descr="timeline markers">
            <a:extLst>
              <a:ext uri="{FF2B5EF4-FFF2-40B4-BE49-F238E27FC236}">
                <a16:creationId xmlns:a16="http://schemas.microsoft.com/office/drawing/2014/main" id="{A5813446-2BF6-44B1-83B1-A37B767EC3A3}"/>
              </a:ext>
            </a:extLst>
          </p:cNvPr>
          <p:cNvSpPr/>
          <p:nvPr/>
        </p:nvSpPr>
        <p:spPr>
          <a:xfrm>
            <a:off x="273246" y="4339316"/>
            <a:ext cx="274320" cy="274320"/>
          </a:xfrm>
          <a:prstGeom prst="ellipse">
            <a:avLst/>
          </a:prstGeom>
          <a:solidFill>
            <a:srgbClr val="D7DBDF"/>
          </a:solidFill>
          <a:ln w="19050">
            <a:solidFill>
              <a:srgbClr val="D7D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31" name="TextBox 30">
            <a:extLst>
              <a:ext uri="{FF2B5EF4-FFF2-40B4-BE49-F238E27FC236}">
                <a16:creationId xmlns:a16="http://schemas.microsoft.com/office/drawing/2014/main" id="{0F288294-115D-4B4E-8FB4-AFCFEFC81A36}"/>
              </a:ext>
            </a:extLst>
          </p:cNvPr>
          <p:cNvSpPr txBox="1"/>
          <p:nvPr/>
        </p:nvSpPr>
        <p:spPr>
          <a:xfrm>
            <a:off x="547566" y="4245401"/>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changed my graduate experience or career plans in other ways.</a:t>
            </a:r>
          </a:p>
        </p:txBody>
      </p:sp>
      <p:grpSp>
        <p:nvGrpSpPr>
          <p:cNvPr id="35" name="Group 34">
            <a:extLst>
              <a:ext uri="{FF2B5EF4-FFF2-40B4-BE49-F238E27FC236}">
                <a16:creationId xmlns:a16="http://schemas.microsoft.com/office/drawing/2014/main" id="{C6FCEC31-9C4B-4614-88FA-DAD80927176A}"/>
              </a:ext>
            </a:extLst>
          </p:cNvPr>
          <p:cNvGrpSpPr/>
          <p:nvPr/>
        </p:nvGrpSpPr>
        <p:grpSpPr>
          <a:xfrm>
            <a:off x="8315304" y="54592"/>
            <a:ext cx="774104" cy="702576"/>
            <a:chOff x="3032629" y="3225789"/>
            <a:chExt cx="774104" cy="702576"/>
          </a:xfrm>
        </p:grpSpPr>
        <p:sp>
          <p:nvSpPr>
            <p:cNvPr id="36" name="Oval 35">
              <a:extLst>
                <a:ext uri="{FF2B5EF4-FFF2-40B4-BE49-F238E27FC236}">
                  <a16:creationId xmlns:a16="http://schemas.microsoft.com/office/drawing/2014/main" id="{9DB77F4F-0F88-406F-993D-6451E4C379CC}"/>
                </a:ext>
                <a:ext uri="{C183D7F6-B498-43B3-948B-1728B52AA6E4}">
                  <adec:decorative xmlns:adec="http://schemas.microsoft.com/office/drawing/2017/decorative" val="1"/>
                </a:ext>
              </a:extLst>
            </p:cNvPr>
            <p:cNvSpPr/>
            <p:nvPr/>
          </p:nvSpPr>
          <p:spPr>
            <a:xfrm>
              <a:off x="3032629" y="3297643"/>
              <a:ext cx="630722" cy="630722"/>
            </a:xfrm>
            <a:prstGeom prst="ellipse">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Graphic 36" descr="Abacus outline">
              <a:extLst>
                <a:ext uri="{FF2B5EF4-FFF2-40B4-BE49-F238E27FC236}">
                  <a16:creationId xmlns:a16="http://schemas.microsoft.com/office/drawing/2014/main" id="{BCD648DE-5FBD-49F2-BD52-D3559B221F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6011" y="3225789"/>
              <a:ext cx="630722" cy="630722"/>
            </a:xfrm>
            <a:prstGeom prst="rect">
              <a:avLst/>
            </a:prstGeom>
          </p:spPr>
        </p:pic>
      </p:grpSp>
    </p:spTree>
    <p:extLst>
      <p:ext uri="{BB962C8B-B14F-4D97-AF65-F5344CB8AC3E}">
        <p14:creationId xmlns:p14="http://schemas.microsoft.com/office/powerpoint/2010/main" val="294242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27AF42A-24E8-4E9E-9B59-7D51D77B8599}"/>
              </a:ext>
            </a:extLst>
          </p:cNvPr>
          <p:cNvSpPr>
            <a:spLocks noGrp="1"/>
          </p:cNvSpPr>
          <p:nvPr>
            <p:ph type="sldNum" sz="quarter" idx="10"/>
          </p:nvPr>
        </p:nvSpPr>
        <p:spPr>
          <a:xfrm>
            <a:off x="0" y="4892040"/>
            <a:ext cx="347472" cy="219456"/>
          </a:xfrm>
        </p:spPr>
        <p:txBody>
          <a:bodyPr anchor="ctr">
            <a:normAutofit/>
          </a:bodyPr>
          <a:lstStyle/>
          <a:p>
            <a:pPr>
              <a:spcAft>
                <a:spcPts val="600"/>
              </a:spcAft>
            </a:pPr>
            <a:fld id="{D4325D4D-289E-48C1-B277-2BEB492A7D19}" type="slidenum">
              <a:rPr lang="en-US" smtClean="0"/>
              <a:pPr>
                <a:spcAft>
                  <a:spcPts val="600"/>
                </a:spcAft>
              </a:pPr>
              <a:t>7</a:t>
            </a:fld>
            <a:endParaRPr lang="en-US"/>
          </a:p>
        </p:txBody>
      </p:sp>
      <p:cxnSp>
        <p:nvCxnSpPr>
          <p:cNvPr id="12" name="Straight Connector 11" descr="timeline">
            <a:extLst>
              <a:ext uri="{FF2B5EF4-FFF2-40B4-BE49-F238E27FC236}">
                <a16:creationId xmlns:a16="http://schemas.microsoft.com/office/drawing/2014/main" id="{9811248E-418B-4E4A-98C1-43F5D521F71A}"/>
              </a:ext>
            </a:extLst>
          </p:cNvPr>
          <p:cNvCxnSpPr>
            <a:cxnSpLocks/>
          </p:cNvCxnSpPr>
          <p:nvPr/>
        </p:nvCxnSpPr>
        <p:spPr>
          <a:xfrm flipV="1">
            <a:off x="425977" y="900320"/>
            <a:ext cx="0" cy="372121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16" name="Oval 15" descr="timeline markers">
            <a:extLst>
              <a:ext uri="{FF2B5EF4-FFF2-40B4-BE49-F238E27FC236}">
                <a16:creationId xmlns:a16="http://schemas.microsoft.com/office/drawing/2014/main" id="{AF541C43-5BEE-4475-8E6F-4A17BBAE4A03}"/>
              </a:ext>
            </a:extLst>
          </p:cNvPr>
          <p:cNvSpPr/>
          <p:nvPr/>
        </p:nvSpPr>
        <p:spPr>
          <a:xfrm>
            <a:off x="280866" y="890960"/>
            <a:ext cx="274320" cy="274320"/>
          </a:xfrm>
          <a:prstGeom prst="ellipse">
            <a:avLst/>
          </a:prstGeom>
          <a:solidFill>
            <a:srgbClr val="002E5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7" name="TextBox 16">
            <a:extLst>
              <a:ext uri="{FF2B5EF4-FFF2-40B4-BE49-F238E27FC236}">
                <a16:creationId xmlns:a16="http://schemas.microsoft.com/office/drawing/2014/main" id="{F8D401F0-1A3C-438B-B4DA-7D9AEE2DA421}"/>
              </a:ext>
            </a:extLst>
          </p:cNvPr>
          <p:cNvSpPr txBox="1"/>
          <p:nvPr/>
        </p:nvSpPr>
        <p:spPr>
          <a:xfrm>
            <a:off x="555186" y="797287"/>
            <a:ext cx="4039342" cy="461665"/>
          </a:xfrm>
          <a:prstGeom prst="rect">
            <a:avLst/>
          </a:prstGeom>
          <a:noFill/>
        </p:spPr>
        <p:txBody>
          <a:bodyPr wrap="square" rtlCol="0">
            <a:spAutoFit/>
          </a:bodyPr>
          <a:lstStyle/>
          <a:p>
            <a:pPr lvl="0"/>
            <a:r>
              <a:rPr lang="en-US" sz="1200" dirty="0">
                <a:solidFill>
                  <a:schemeClr val="bg2">
                    <a:lumMod val="50000"/>
                  </a:schemeClr>
                </a:solidFill>
              </a:rPr>
              <a:t>The pandemic changed the timeline for completing my doctoral degree. </a:t>
            </a:r>
          </a:p>
        </p:txBody>
      </p:sp>
      <p:sp>
        <p:nvSpPr>
          <p:cNvPr id="18" name="Oval 17" descr="timeline markers">
            <a:extLst>
              <a:ext uri="{FF2B5EF4-FFF2-40B4-BE49-F238E27FC236}">
                <a16:creationId xmlns:a16="http://schemas.microsoft.com/office/drawing/2014/main" id="{579460CC-4AD0-46CE-A430-0533A35D4DF6}"/>
              </a:ext>
            </a:extLst>
          </p:cNvPr>
          <p:cNvSpPr/>
          <p:nvPr/>
        </p:nvSpPr>
        <p:spPr>
          <a:xfrm>
            <a:off x="280866" y="1376786"/>
            <a:ext cx="274320" cy="274320"/>
          </a:xfrm>
          <a:prstGeom prst="ellipse">
            <a:avLst/>
          </a:prstGeom>
          <a:solidFill>
            <a:srgbClr val="1E4F96"/>
          </a:solidFill>
          <a:ln w="19050">
            <a:solidFill>
              <a:srgbClr val="1E4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9" name="TextBox 18">
            <a:extLst>
              <a:ext uri="{FF2B5EF4-FFF2-40B4-BE49-F238E27FC236}">
                <a16:creationId xmlns:a16="http://schemas.microsoft.com/office/drawing/2014/main" id="{1AF22F23-9D6B-4F05-B32F-A6851AC3ADB4}"/>
              </a:ext>
            </a:extLst>
          </p:cNvPr>
          <p:cNvSpPr txBox="1"/>
          <p:nvPr/>
        </p:nvSpPr>
        <p:spPr>
          <a:xfrm>
            <a:off x="564383" y="1286579"/>
            <a:ext cx="4039342" cy="461665"/>
          </a:xfrm>
          <a:prstGeom prst="rect">
            <a:avLst/>
          </a:prstGeom>
          <a:noFill/>
        </p:spPr>
        <p:txBody>
          <a:bodyPr wrap="square" rtlCol="0">
            <a:spAutoFit/>
          </a:bodyPr>
          <a:lstStyle/>
          <a:p>
            <a:pPr lvl="0"/>
            <a:r>
              <a:rPr lang="en-US" sz="1200" dirty="0">
                <a:solidFill>
                  <a:schemeClr val="bg2">
                    <a:lumMod val="50000"/>
                  </a:schemeClr>
                </a:solidFill>
              </a:rPr>
              <a:t>The pandemic led to a reduction or suspension of funding for my doctoral studies. </a:t>
            </a:r>
          </a:p>
        </p:txBody>
      </p:sp>
      <p:sp>
        <p:nvSpPr>
          <p:cNvPr id="22" name="Oval 21" descr="timeline markers">
            <a:extLst>
              <a:ext uri="{FF2B5EF4-FFF2-40B4-BE49-F238E27FC236}">
                <a16:creationId xmlns:a16="http://schemas.microsoft.com/office/drawing/2014/main" id="{22E484EF-C1F0-4E47-8B12-5B0ADEBD08B7}"/>
              </a:ext>
            </a:extLst>
          </p:cNvPr>
          <p:cNvSpPr/>
          <p:nvPr/>
        </p:nvSpPr>
        <p:spPr>
          <a:xfrm>
            <a:off x="280866" y="2045492"/>
            <a:ext cx="274320" cy="274320"/>
          </a:xfrm>
          <a:prstGeom prst="ellipse">
            <a:avLst/>
          </a:prstGeom>
          <a:solidFill>
            <a:srgbClr val="00A3E0"/>
          </a:solidFill>
          <a:ln w="1905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3" name="TextBox 22">
            <a:extLst>
              <a:ext uri="{FF2B5EF4-FFF2-40B4-BE49-F238E27FC236}">
                <a16:creationId xmlns:a16="http://schemas.microsoft.com/office/drawing/2014/main" id="{C5BD77DB-D35A-4AC2-9BF0-110CED30A2F7}"/>
              </a:ext>
            </a:extLst>
          </p:cNvPr>
          <p:cNvSpPr txBox="1"/>
          <p:nvPr/>
        </p:nvSpPr>
        <p:spPr>
          <a:xfrm>
            <a:off x="555186" y="1980186"/>
            <a:ext cx="4039342" cy="461665"/>
          </a:xfrm>
          <a:prstGeom prst="rect">
            <a:avLst/>
          </a:prstGeom>
          <a:noFill/>
        </p:spPr>
        <p:txBody>
          <a:bodyPr wrap="square" rtlCol="0">
            <a:spAutoFit/>
          </a:bodyPr>
          <a:lstStyle/>
          <a:p>
            <a:pPr lvl="0"/>
            <a:r>
              <a:rPr lang="en-US" sz="1200" b="1" u="none" strike="noStrike" dirty="0">
                <a:solidFill>
                  <a:schemeClr val="bg2">
                    <a:lumMod val="50000"/>
                  </a:schemeClr>
                </a:solidFill>
                <a:effectLst/>
              </a:rPr>
              <a:t>The pandemic affected my </a:t>
            </a:r>
            <a:r>
              <a:rPr lang="en-US" sz="1200" b="1" u="none" strike="noStrike" dirty="0">
                <a:solidFill>
                  <a:srgbClr val="404040"/>
                </a:solidFill>
                <a:effectLst/>
              </a:rPr>
              <a:t>research (</a:t>
            </a:r>
            <a:r>
              <a:rPr lang="en-US" sz="1200" b="1" i="1" u="none" strike="noStrike" dirty="0">
                <a:solidFill>
                  <a:srgbClr val="404040"/>
                </a:solidFill>
                <a:effectLst/>
              </a:rPr>
              <a:t>e.g., limited access to resources, changed research plan</a:t>
            </a:r>
            <a:r>
              <a:rPr lang="en-US" sz="1200" b="1" u="none" strike="noStrike" dirty="0">
                <a:solidFill>
                  <a:srgbClr val="404040"/>
                </a:solidFill>
                <a:effectLst/>
              </a:rPr>
              <a:t>).</a:t>
            </a:r>
          </a:p>
        </p:txBody>
      </p:sp>
      <p:sp>
        <p:nvSpPr>
          <p:cNvPr id="24" name="Oval 23" descr="timeline markers">
            <a:extLst>
              <a:ext uri="{FF2B5EF4-FFF2-40B4-BE49-F238E27FC236}">
                <a16:creationId xmlns:a16="http://schemas.microsoft.com/office/drawing/2014/main" id="{63BAC9BA-3C0B-4F0B-891A-56B147C490A3}"/>
              </a:ext>
            </a:extLst>
          </p:cNvPr>
          <p:cNvSpPr/>
          <p:nvPr/>
        </p:nvSpPr>
        <p:spPr>
          <a:xfrm>
            <a:off x="280866" y="2897078"/>
            <a:ext cx="274320" cy="274320"/>
          </a:xfrm>
          <a:prstGeom prst="ellipse">
            <a:avLst/>
          </a:prstGeom>
          <a:solidFill>
            <a:srgbClr val="69D8FF"/>
          </a:solidFill>
          <a:ln w="19050">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5" name="TextBox 24">
            <a:extLst>
              <a:ext uri="{FF2B5EF4-FFF2-40B4-BE49-F238E27FC236}">
                <a16:creationId xmlns:a16="http://schemas.microsoft.com/office/drawing/2014/main" id="{EAFFAF65-F820-4CBB-9819-5CFD11F835A6}"/>
              </a:ext>
            </a:extLst>
          </p:cNvPr>
          <p:cNvSpPr txBox="1"/>
          <p:nvPr/>
        </p:nvSpPr>
        <p:spPr>
          <a:xfrm>
            <a:off x="571089" y="2707413"/>
            <a:ext cx="4039342" cy="646331"/>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t>
            </a:r>
            <a:r>
              <a:rPr lang="en-US" sz="1200" u="none" strike="noStrike" dirty="0">
                <a:solidFill>
                  <a:srgbClr val="404040"/>
                </a:solidFill>
                <a:effectLst/>
              </a:rPr>
              <a:t>changed my immediate postgraduate employment plans (</a:t>
            </a:r>
            <a:r>
              <a:rPr lang="en-US" sz="1200" i="1" u="none" strike="noStrike" dirty="0">
                <a:solidFill>
                  <a:srgbClr val="404040"/>
                </a:solidFill>
                <a:effectLst/>
              </a:rPr>
              <a:t>e.g., limited job opportunities, less desirable employment, work visa status</a:t>
            </a:r>
            <a:r>
              <a:rPr lang="en-US" sz="1200" u="none" strike="noStrike" dirty="0">
                <a:solidFill>
                  <a:srgbClr val="404040"/>
                </a:solidFill>
                <a:effectLst/>
              </a:rPr>
              <a:t>).</a:t>
            </a:r>
          </a:p>
        </p:txBody>
      </p:sp>
      <p:sp>
        <p:nvSpPr>
          <p:cNvPr id="26" name="Oval 25" descr="timeline markers">
            <a:extLst>
              <a:ext uri="{FF2B5EF4-FFF2-40B4-BE49-F238E27FC236}">
                <a16:creationId xmlns:a16="http://schemas.microsoft.com/office/drawing/2014/main" id="{A9A3BE97-8D03-4029-9505-F45C510D07B9}"/>
              </a:ext>
            </a:extLst>
          </p:cNvPr>
          <p:cNvSpPr/>
          <p:nvPr/>
        </p:nvSpPr>
        <p:spPr>
          <a:xfrm>
            <a:off x="280866" y="3443864"/>
            <a:ext cx="274320" cy="274320"/>
          </a:xfrm>
          <a:prstGeom prst="ellipse">
            <a:avLst/>
          </a:prstGeom>
          <a:solidFill>
            <a:srgbClr val="5B6770"/>
          </a:solidFill>
          <a:ln w="1905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7" name="TextBox 26">
            <a:extLst>
              <a:ext uri="{FF2B5EF4-FFF2-40B4-BE49-F238E27FC236}">
                <a16:creationId xmlns:a16="http://schemas.microsoft.com/office/drawing/2014/main" id="{44A433B1-771F-459A-8D43-E76427DD41C2}"/>
              </a:ext>
            </a:extLst>
          </p:cNvPr>
          <p:cNvSpPr txBox="1"/>
          <p:nvPr/>
        </p:nvSpPr>
        <p:spPr>
          <a:xfrm>
            <a:off x="555186" y="3349004"/>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t>
            </a:r>
            <a:r>
              <a:rPr lang="en-US" sz="1200" u="none" strike="noStrike" dirty="0">
                <a:solidFill>
                  <a:srgbClr val="404040"/>
                </a:solidFill>
                <a:effectLst/>
              </a:rPr>
              <a:t>changed my longer term career plans (</a:t>
            </a:r>
            <a:r>
              <a:rPr lang="en-US" sz="1200" i="1" u="none" strike="noStrike" dirty="0">
                <a:solidFill>
                  <a:srgbClr val="404040"/>
                </a:solidFill>
                <a:effectLst/>
              </a:rPr>
              <a:t>e.g., pursuit of different type of job or employer</a:t>
            </a:r>
            <a:r>
              <a:rPr lang="en-US" sz="1200" u="none" strike="noStrike" dirty="0">
                <a:solidFill>
                  <a:srgbClr val="404040"/>
                </a:solidFill>
                <a:effectLst/>
              </a:rPr>
              <a:t>).</a:t>
            </a:r>
          </a:p>
        </p:txBody>
      </p:sp>
      <p:sp>
        <p:nvSpPr>
          <p:cNvPr id="28" name="Oval 27" descr="timeline markers">
            <a:extLst>
              <a:ext uri="{FF2B5EF4-FFF2-40B4-BE49-F238E27FC236}">
                <a16:creationId xmlns:a16="http://schemas.microsoft.com/office/drawing/2014/main" id="{FA5FDC45-40F6-48F8-9E1A-13F57E83BD87}"/>
              </a:ext>
            </a:extLst>
          </p:cNvPr>
          <p:cNvSpPr/>
          <p:nvPr/>
        </p:nvSpPr>
        <p:spPr>
          <a:xfrm>
            <a:off x="280866" y="3937310"/>
            <a:ext cx="274320" cy="274320"/>
          </a:xfrm>
          <a:prstGeom prst="ellipse">
            <a:avLst/>
          </a:prstGeom>
          <a:solidFill>
            <a:srgbClr val="9EA8B0"/>
          </a:solidFill>
          <a:ln w="19050">
            <a:solidFill>
              <a:srgbClr val="9EA8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9" name="TextBox 28">
            <a:extLst>
              <a:ext uri="{FF2B5EF4-FFF2-40B4-BE49-F238E27FC236}">
                <a16:creationId xmlns:a16="http://schemas.microsoft.com/office/drawing/2014/main" id="{1EE49250-D133-4D63-BB62-274997854EC3}"/>
              </a:ext>
            </a:extLst>
          </p:cNvPr>
          <p:cNvSpPr txBox="1"/>
          <p:nvPr/>
        </p:nvSpPr>
        <p:spPr>
          <a:xfrm>
            <a:off x="555186" y="3848097"/>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affected my plans about where to live in the year after graduation. </a:t>
            </a:r>
          </a:p>
        </p:txBody>
      </p:sp>
      <p:sp>
        <p:nvSpPr>
          <p:cNvPr id="30" name="Oval 29" descr="timeline markers">
            <a:extLst>
              <a:ext uri="{FF2B5EF4-FFF2-40B4-BE49-F238E27FC236}">
                <a16:creationId xmlns:a16="http://schemas.microsoft.com/office/drawing/2014/main" id="{A5813446-2BF6-44B1-83B1-A37B767EC3A3}"/>
              </a:ext>
            </a:extLst>
          </p:cNvPr>
          <p:cNvSpPr/>
          <p:nvPr/>
        </p:nvSpPr>
        <p:spPr>
          <a:xfrm>
            <a:off x="280866" y="4438376"/>
            <a:ext cx="274320" cy="274320"/>
          </a:xfrm>
          <a:prstGeom prst="ellipse">
            <a:avLst/>
          </a:prstGeom>
          <a:solidFill>
            <a:srgbClr val="D7DBDF"/>
          </a:solidFill>
          <a:ln w="19050">
            <a:solidFill>
              <a:srgbClr val="D7D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31" name="TextBox 30">
            <a:extLst>
              <a:ext uri="{FF2B5EF4-FFF2-40B4-BE49-F238E27FC236}">
                <a16:creationId xmlns:a16="http://schemas.microsoft.com/office/drawing/2014/main" id="{0F288294-115D-4B4E-8FB4-AFCFEFC81A36}"/>
              </a:ext>
            </a:extLst>
          </p:cNvPr>
          <p:cNvSpPr txBox="1"/>
          <p:nvPr/>
        </p:nvSpPr>
        <p:spPr>
          <a:xfrm>
            <a:off x="555186" y="4329221"/>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changed my graduate experience or career plans in other ways.</a:t>
            </a:r>
          </a:p>
        </p:txBody>
      </p:sp>
      <p:grpSp>
        <p:nvGrpSpPr>
          <p:cNvPr id="32" name="Group 31">
            <a:extLst>
              <a:ext uri="{FF2B5EF4-FFF2-40B4-BE49-F238E27FC236}">
                <a16:creationId xmlns:a16="http://schemas.microsoft.com/office/drawing/2014/main" id="{115D61A2-9334-4BAA-B290-B972BC47FBBD}"/>
              </a:ext>
            </a:extLst>
          </p:cNvPr>
          <p:cNvGrpSpPr/>
          <p:nvPr/>
        </p:nvGrpSpPr>
        <p:grpSpPr>
          <a:xfrm>
            <a:off x="54165" y="54679"/>
            <a:ext cx="774104" cy="702576"/>
            <a:chOff x="3032629" y="3225789"/>
            <a:chExt cx="774104" cy="702576"/>
          </a:xfrm>
        </p:grpSpPr>
        <p:sp>
          <p:nvSpPr>
            <p:cNvPr id="33" name="Oval 32">
              <a:extLst>
                <a:ext uri="{FF2B5EF4-FFF2-40B4-BE49-F238E27FC236}">
                  <a16:creationId xmlns:a16="http://schemas.microsoft.com/office/drawing/2014/main" id="{1908A7AC-D9C0-4068-A080-1EB406DC383A}"/>
                </a:ext>
                <a:ext uri="{C183D7F6-B498-43B3-948B-1728B52AA6E4}">
                  <adec:decorative xmlns:adec="http://schemas.microsoft.com/office/drawing/2017/decorative" val="1"/>
                </a:ext>
              </a:extLst>
            </p:cNvPr>
            <p:cNvSpPr/>
            <p:nvPr/>
          </p:nvSpPr>
          <p:spPr>
            <a:xfrm>
              <a:off x="3032629" y="3297643"/>
              <a:ext cx="630722" cy="630722"/>
            </a:xfrm>
            <a:prstGeom prst="ellipse">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Abacus outline">
              <a:extLst>
                <a:ext uri="{FF2B5EF4-FFF2-40B4-BE49-F238E27FC236}">
                  <a16:creationId xmlns:a16="http://schemas.microsoft.com/office/drawing/2014/main" id="{56916940-4EEE-4339-8BEE-BE274A20E3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6011" y="3225789"/>
              <a:ext cx="630722" cy="630722"/>
            </a:xfrm>
            <a:prstGeom prst="rect">
              <a:avLst/>
            </a:prstGeom>
          </p:spPr>
        </p:pic>
      </p:grpSp>
      <p:sp>
        <p:nvSpPr>
          <p:cNvPr id="35" name="Title 2">
            <a:extLst>
              <a:ext uri="{FF2B5EF4-FFF2-40B4-BE49-F238E27FC236}">
                <a16:creationId xmlns:a16="http://schemas.microsoft.com/office/drawing/2014/main" id="{EACFAD85-46DF-41CD-B13A-CE43DCE22236}"/>
              </a:ext>
            </a:extLst>
          </p:cNvPr>
          <p:cNvSpPr txBox="1">
            <a:spLocks/>
          </p:cNvSpPr>
          <p:nvPr/>
        </p:nvSpPr>
        <p:spPr bwMode="auto">
          <a:xfrm>
            <a:off x="4765625" y="61061"/>
            <a:ext cx="3880464" cy="761665"/>
          </a:xfrm>
          <a:prstGeom prst="rect">
            <a:avLst/>
          </a:prstGeom>
          <a:noFill/>
          <a:ln w="9525" algn="ctr">
            <a:noFill/>
            <a:miter lim="800000"/>
            <a:headEnd/>
            <a:tailEnd/>
          </a:ln>
        </p:spPr>
        <p:txBody>
          <a:bodyPr vert="horz" wrap="square" lIns="91440" tIns="91440" rIns="182880" bIns="91440" numCol="1" anchor="ctr" anchorCtr="0" compatLnSpc="1">
            <a:prstTxWarp prst="textNoShape">
              <a:avLst/>
            </a:prstTxWarp>
            <a:normAutofit/>
          </a:bodyPr>
          <a:lstStyle>
            <a:lvl1pPr marL="0" algn="l" rtl="0" eaLnBrk="1" fontAlgn="base" hangingPunct="1">
              <a:lnSpc>
                <a:spcPct val="90000"/>
              </a:lnSpc>
              <a:spcBef>
                <a:spcPct val="0"/>
              </a:spcBef>
              <a:spcAft>
                <a:spcPct val="0"/>
              </a:spcAft>
              <a:defRPr sz="2800" b="0" i="0" baseline="0">
                <a:solidFill>
                  <a:schemeClr val="accent1"/>
                </a:solidFill>
                <a:latin typeface="Arial Narrow" panose="020B0604020202020204" pitchFamily="34" charset="0"/>
                <a:ea typeface="+mj-ea"/>
                <a:cs typeface="Arial Narrow" panose="020B0604020202020204" pitchFamily="34" charset="0"/>
              </a:defRPr>
            </a:lvl1pPr>
            <a:lvl2pPr algn="l" rtl="0" eaLnBrk="1" fontAlgn="base" hangingPunct="1">
              <a:spcBef>
                <a:spcPct val="0"/>
              </a:spcBef>
              <a:spcAft>
                <a:spcPct val="0"/>
              </a:spcAft>
              <a:defRPr sz="3200">
                <a:solidFill>
                  <a:schemeClr val="bg1"/>
                </a:solidFill>
                <a:latin typeface="Arial Narrow" pitchFamily="1" charset="0"/>
                <a:cs typeface="Arial" charset="0"/>
              </a:defRPr>
            </a:lvl2pPr>
            <a:lvl3pPr algn="l" rtl="0" eaLnBrk="1" fontAlgn="base" hangingPunct="1">
              <a:spcBef>
                <a:spcPct val="0"/>
              </a:spcBef>
              <a:spcAft>
                <a:spcPct val="0"/>
              </a:spcAft>
              <a:defRPr sz="3200">
                <a:solidFill>
                  <a:schemeClr val="bg1"/>
                </a:solidFill>
                <a:latin typeface="Arial Narrow" pitchFamily="1" charset="0"/>
                <a:cs typeface="Arial" charset="0"/>
              </a:defRPr>
            </a:lvl3pPr>
            <a:lvl4pPr algn="l" rtl="0" eaLnBrk="1" fontAlgn="base" hangingPunct="1">
              <a:spcBef>
                <a:spcPct val="0"/>
              </a:spcBef>
              <a:spcAft>
                <a:spcPct val="0"/>
              </a:spcAft>
              <a:defRPr sz="3200">
                <a:solidFill>
                  <a:schemeClr val="bg1"/>
                </a:solidFill>
                <a:latin typeface="Arial Narrow" pitchFamily="1" charset="0"/>
                <a:cs typeface="Arial" charset="0"/>
              </a:defRPr>
            </a:lvl4pPr>
            <a:lvl5pPr algn="l" rtl="0" eaLnBrk="1" fontAlgn="base" hangingPunct="1">
              <a:spcBef>
                <a:spcPct val="0"/>
              </a:spcBef>
              <a:spcAft>
                <a:spcPct val="0"/>
              </a:spcAft>
              <a:defRPr sz="3200">
                <a:solidFill>
                  <a:schemeClr val="bg1"/>
                </a:solidFill>
                <a:latin typeface="Arial Narrow" pitchFamily="1" charset="0"/>
                <a:cs typeface="Arial" charset="0"/>
              </a:defRPr>
            </a:lvl5pPr>
            <a:lvl6pPr marL="457200" algn="l" rtl="0" eaLnBrk="1" fontAlgn="base" hangingPunct="1">
              <a:spcBef>
                <a:spcPct val="0"/>
              </a:spcBef>
              <a:spcAft>
                <a:spcPct val="0"/>
              </a:spcAft>
              <a:defRPr sz="3200">
                <a:solidFill>
                  <a:schemeClr val="bg1"/>
                </a:solidFill>
                <a:latin typeface="Arial Narrow" pitchFamily="1" charset="0"/>
                <a:cs typeface="Arial" charset="0"/>
              </a:defRPr>
            </a:lvl6pPr>
            <a:lvl7pPr marL="914400" algn="l" rtl="0" eaLnBrk="1" fontAlgn="base" hangingPunct="1">
              <a:spcBef>
                <a:spcPct val="0"/>
              </a:spcBef>
              <a:spcAft>
                <a:spcPct val="0"/>
              </a:spcAft>
              <a:defRPr sz="3200">
                <a:solidFill>
                  <a:schemeClr val="bg1"/>
                </a:solidFill>
                <a:latin typeface="Arial Narrow" pitchFamily="1" charset="0"/>
                <a:cs typeface="Arial" charset="0"/>
              </a:defRPr>
            </a:lvl7pPr>
            <a:lvl8pPr marL="1371600" algn="l" rtl="0" eaLnBrk="1" fontAlgn="base" hangingPunct="1">
              <a:spcBef>
                <a:spcPct val="0"/>
              </a:spcBef>
              <a:spcAft>
                <a:spcPct val="0"/>
              </a:spcAft>
              <a:defRPr sz="3200">
                <a:solidFill>
                  <a:schemeClr val="bg1"/>
                </a:solidFill>
                <a:latin typeface="Arial Narrow" pitchFamily="1" charset="0"/>
                <a:cs typeface="Arial" charset="0"/>
              </a:defRPr>
            </a:lvl8pPr>
            <a:lvl9pPr marL="1828800" algn="l" rtl="0" eaLnBrk="1" fontAlgn="base" hangingPunct="1">
              <a:spcBef>
                <a:spcPct val="0"/>
              </a:spcBef>
              <a:spcAft>
                <a:spcPct val="0"/>
              </a:spcAft>
              <a:defRPr sz="3200">
                <a:solidFill>
                  <a:schemeClr val="bg1"/>
                </a:solidFill>
                <a:latin typeface="Arial Narrow" pitchFamily="1" charset="0"/>
                <a:cs typeface="Arial" charset="0"/>
              </a:defRPr>
            </a:lvl9pPr>
          </a:lstStyle>
          <a:p>
            <a:r>
              <a:rPr lang="en-US" b="1" kern="0" dirty="0">
                <a:solidFill>
                  <a:srgbClr val="003A7A"/>
                </a:solidFill>
                <a:latin typeface="+mn-lt"/>
              </a:rPr>
              <a:t>New Follow-up Items </a:t>
            </a:r>
          </a:p>
        </p:txBody>
      </p:sp>
      <p:sp>
        <p:nvSpPr>
          <p:cNvPr id="10" name="TextBox 9">
            <a:extLst>
              <a:ext uri="{FF2B5EF4-FFF2-40B4-BE49-F238E27FC236}">
                <a16:creationId xmlns:a16="http://schemas.microsoft.com/office/drawing/2014/main" id="{D6149D43-5C09-4BC2-B868-8AE5C3D9ED64}"/>
              </a:ext>
            </a:extLst>
          </p:cNvPr>
          <p:cNvSpPr txBox="1"/>
          <p:nvPr/>
        </p:nvSpPr>
        <p:spPr>
          <a:xfrm>
            <a:off x="4868848" y="797287"/>
            <a:ext cx="3674019" cy="523220"/>
          </a:xfrm>
          <a:prstGeom prst="rect">
            <a:avLst/>
          </a:prstGeom>
          <a:noFill/>
        </p:spPr>
        <p:txBody>
          <a:bodyPr wrap="none" rtlCol="0">
            <a:spAutoFit/>
          </a:bodyPr>
          <a:lstStyle/>
          <a:p>
            <a:pPr marL="171450" indent="-171450">
              <a:buFont typeface="Arial" panose="020B0604020202020204" pitchFamily="34" charset="0"/>
              <a:buChar char="•"/>
            </a:pPr>
            <a:r>
              <a:rPr lang="en-US" sz="1400" dirty="0">
                <a:solidFill>
                  <a:srgbClr val="404040"/>
                </a:solidFill>
              </a:rPr>
              <a:t>(</a:t>
            </a:r>
            <a:r>
              <a:rPr lang="en-US" sz="1400" i="1" dirty="0">
                <a:solidFill>
                  <a:srgbClr val="404040"/>
                </a:solidFill>
              </a:rPr>
              <a:t>If Yes</a:t>
            </a:r>
            <a:r>
              <a:rPr lang="en-US" sz="1400" dirty="0">
                <a:solidFill>
                  <a:srgbClr val="404040"/>
                </a:solidFill>
              </a:rPr>
              <a:t>)  How was your research affected?</a:t>
            </a:r>
          </a:p>
          <a:p>
            <a:r>
              <a:rPr lang="en-US" sz="1400" dirty="0">
                <a:solidFill>
                  <a:srgbClr val="404040"/>
                </a:solidFill>
              </a:rPr>
              <a:t>                 </a:t>
            </a:r>
            <a:r>
              <a:rPr lang="en-US" sz="1200" i="1" dirty="0">
                <a:solidFill>
                  <a:srgbClr val="404040"/>
                </a:solidFill>
              </a:rPr>
              <a:t>Select Yes or No for each</a:t>
            </a:r>
            <a:endParaRPr lang="en-US" sz="1400" dirty="0">
              <a:solidFill>
                <a:srgbClr val="404040"/>
              </a:solidFill>
            </a:endParaRPr>
          </a:p>
        </p:txBody>
      </p:sp>
      <p:sp>
        <p:nvSpPr>
          <p:cNvPr id="43" name="Arrow: Pentagon 42">
            <a:extLst>
              <a:ext uri="{FF2B5EF4-FFF2-40B4-BE49-F238E27FC236}">
                <a16:creationId xmlns:a16="http://schemas.microsoft.com/office/drawing/2014/main" id="{8A35F09C-09A8-4ACB-B1E6-BA17645B7982}"/>
              </a:ext>
            </a:extLst>
          </p:cNvPr>
          <p:cNvSpPr/>
          <p:nvPr/>
        </p:nvSpPr>
        <p:spPr bwMode="auto">
          <a:xfrm rot="10800000">
            <a:off x="4594528" y="1335132"/>
            <a:ext cx="766638" cy="2081683"/>
          </a:xfrm>
          <a:prstGeom prst="homePlate">
            <a:avLst/>
          </a:prstGeom>
          <a:solidFill>
            <a:schemeClr val="bg1"/>
          </a:solidFill>
          <a:ln w="76200" cap="flat" cmpd="sng" algn="ctr">
            <a:solidFill>
              <a:srgbClr val="00A3E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a typeface="ヒラギノ角ゴ Pro W3" pitchFamily="1" charset="-128"/>
            </a:endParaRPr>
          </a:p>
        </p:txBody>
      </p:sp>
      <p:sp>
        <p:nvSpPr>
          <p:cNvPr id="44" name="Rectangle 43">
            <a:extLst>
              <a:ext uri="{FF2B5EF4-FFF2-40B4-BE49-F238E27FC236}">
                <a16:creationId xmlns:a16="http://schemas.microsoft.com/office/drawing/2014/main" id="{8B4FDF52-DB70-4BD9-A47D-357F73253323}"/>
              </a:ext>
            </a:extLst>
          </p:cNvPr>
          <p:cNvSpPr/>
          <p:nvPr/>
        </p:nvSpPr>
        <p:spPr bwMode="auto">
          <a:xfrm>
            <a:off x="5210092" y="1335133"/>
            <a:ext cx="3568889" cy="2081686"/>
          </a:xfrm>
          <a:prstGeom prst="rect">
            <a:avLst/>
          </a:prstGeom>
          <a:solidFill>
            <a:schemeClr val="bg1"/>
          </a:solidFill>
          <a:ln w="76200" cap="flat" cmpd="sng" algn="ctr">
            <a:solidFill>
              <a:srgbClr val="00A3E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a typeface="ヒラギノ角ゴ Pro W3" pitchFamily="1" charset="-128"/>
            </a:endParaRPr>
          </a:p>
        </p:txBody>
      </p:sp>
      <p:sp>
        <p:nvSpPr>
          <p:cNvPr id="45" name="Rectangle 44">
            <a:extLst>
              <a:ext uri="{FF2B5EF4-FFF2-40B4-BE49-F238E27FC236}">
                <a16:creationId xmlns:a16="http://schemas.microsoft.com/office/drawing/2014/main" id="{4A108791-9EA6-47D2-8178-1EFCE9872CBC}"/>
              </a:ext>
            </a:extLst>
          </p:cNvPr>
          <p:cNvSpPr/>
          <p:nvPr/>
        </p:nvSpPr>
        <p:spPr bwMode="auto">
          <a:xfrm>
            <a:off x="5126524" y="1376785"/>
            <a:ext cx="3439100" cy="18660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graphicFrame>
        <p:nvGraphicFramePr>
          <p:cNvPr id="46" name="Table 45">
            <a:extLst>
              <a:ext uri="{FF2B5EF4-FFF2-40B4-BE49-F238E27FC236}">
                <a16:creationId xmlns:a16="http://schemas.microsoft.com/office/drawing/2014/main" id="{2492DFEE-0108-4DD0-AAF1-E259680A04C1}"/>
              </a:ext>
            </a:extLst>
          </p:cNvPr>
          <p:cNvGraphicFramePr>
            <a:graphicFrameLocks noGrp="1"/>
          </p:cNvGraphicFramePr>
          <p:nvPr>
            <p:extLst>
              <p:ext uri="{D42A27DB-BD31-4B8C-83A1-F6EECF244321}">
                <p14:modId xmlns:p14="http://schemas.microsoft.com/office/powerpoint/2010/main" val="3728849153"/>
              </p:ext>
            </p:extLst>
          </p:nvPr>
        </p:nvGraphicFramePr>
        <p:xfrm>
          <a:off x="5123121" y="1377950"/>
          <a:ext cx="3563003" cy="2017600"/>
        </p:xfrm>
        <a:graphic>
          <a:graphicData uri="http://schemas.openxmlformats.org/drawingml/2006/table">
            <a:tbl>
              <a:tblPr>
                <a:tableStyleId>{5C22544A-7EE6-4342-B048-85BDC9FD1C3A}</a:tableStyleId>
              </a:tblPr>
              <a:tblGrid>
                <a:gridCol w="3563003">
                  <a:extLst>
                    <a:ext uri="{9D8B030D-6E8A-4147-A177-3AD203B41FA5}">
                      <a16:colId xmlns:a16="http://schemas.microsoft.com/office/drawing/2014/main" val="1174887482"/>
                    </a:ext>
                  </a:extLst>
                </a:gridCol>
              </a:tblGrid>
              <a:tr h="834532">
                <a:tc>
                  <a:txBody>
                    <a:bodyPr/>
                    <a:lstStyle/>
                    <a:p>
                      <a:pPr algn="l" fontAlgn="ctr"/>
                      <a:r>
                        <a:rPr lang="en-US" sz="1200" u="none" strike="noStrike" dirty="0">
                          <a:solidFill>
                            <a:srgbClr val="404040"/>
                          </a:solidFill>
                          <a:effectLst/>
                        </a:rPr>
                        <a:t>As a result of the pandemic, I have limited or no access to resources I need (</a:t>
                      </a:r>
                      <a:r>
                        <a:rPr lang="en-US" sz="1200" i="1" u="none" strike="noStrike" dirty="0">
                          <a:solidFill>
                            <a:srgbClr val="404040"/>
                          </a:solidFill>
                          <a:effectLst/>
                        </a:rPr>
                        <a:t>e.g., lab, data, hardware, software, human subjects, archives</a:t>
                      </a:r>
                      <a:r>
                        <a:rPr lang="en-US" sz="1200" u="none" strike="noStrike" dirty="0">
                          <a:solidFill>
                            <a:srgbClr val="404040"/>
                          </a:solidFill>
                          <a:effectLst/>
                        </a:rPr>
                        <a:t>).</a:t>
                      </a:r>
                      <a:endParaRPr lang="en-US" sz="1200" b="0" i="0" u="none" strike="noStrike" dirty="0">
                        <a:solidFill>
                          <a:srgbClr val="404040"/>
                        </a:solidFill>
                        <a:effectLst/>
                        <a:latin typeface="Arial" panose="020B0604020202020204" pitchFamily="34" charset="0"/>
                      </a:endParaRPr>
                    </a:p>
                  </a:txBody>
                  <a:tcPr marL="6350" marR="6350" marT="6350" marB="0" anchor="ctr">
                    <a:lnL w="12700" cmpd="sng">
                      <a:noFill/>
                    </a:lnL>
                    <a:lnR w="12700" cmpd="sng">
                      <a:noFill/>
                    </a:lnR>
                    <a:lnT w="12700" cmpd="sng">
                      <a:noFill/>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1132229"/>
                  </a:ext>
                </a:extLst>
              </a:tr>
              <a:tr h="740448">
                <a:tc>
                  <a:txBody>
                    <a:bodyPr/>
                    <a:lstStyle/>
                    <a:p>
                      <a:pPr algn="l" fontAlgn="ctr"/>
                      <a:r>
                        <a:rPr lang="en-US" sz="1200" u="none" strike="noStrike" dirty="0">
                          <a:solidFill>
                            <a:srgbClr val="404040"/>
                          </a:solidFill>
                          <a:effectLst/>
                        </a:rPr>
                        <a:t>I had to make changes to my research plan (</a:t>
                      </a:r>
                      <a:r>
                        <a:rPr lang="en-US" sz="1200" i="1" u="none" strike="noStrike" dirty="0">
                          <a:solidFill>
                            <a:srgbClr val="404040"/>
                          </a:solidFill>
                          <a:effectLst/>
                        </a:rPr>
                        <a:t>e.g., goals, topic, focus, approach, scope</a:t>
                      </a:r>
                      <a:r>
                        <a:rPr lang="en-US" sz="1200" u="none" strike="noStrike" dirty="0">
                          <a:solidFill>
                            <a:srgbClr val="404040"/>
                          </a:solidFill>
                          <a:effectLst/>
                        </a:rPr>
                        <a:t>) as a result of the pandemic.</a:t>
                      </a:r>
                      <a:endParaRPr lang="en-US" sz="1200" b="0" i="0" u="none" strike="noStrike" dirty="0">
                        <a:solidFill>
                          <a:srgbClr val="404040"/>
                        </a:solidFill>
                        <a:effectLst/>
                        <a:latin typeface="Arial" panose="020B0604020202020204" pitchFamily="34" charset="0"/>
                      </a:endParaRPr>
                    </a:p>
                  </a:txBody>
                  <a:tcPr marL="6350" marR="6350" marT="6350" marB="0" anchor="ctr">
                    <a:lnL w="12700" cmpd="sng">
                      <a:noFill/>
                    </a:lnL>
                    <a:lnR w="12700" cmpd="sng">
                      <a:noFill/>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1970922"/>
                  </a:ext>
                </a:extLst>
              </a:tr>
              <a:tr h="442620">
                <a:tc>
                  <a:txBody>
                    <a:bodyPr/>
                    <a:lstStyle/>
                    <a:p>
                      <a:pPr algn="l" fontAlgn="ctr"/>
                      <a:r>
                        <a:rPr lang="en-US" sz="1200" u="none" strike="noStrike" dirty="0">
                          <a:solidFill>
                            <a:srgbClr val="404040"/>
                          </a:solidFill>
                          <a:effectLst/>
                        </a:rPr>
                        <a:t>The pandemic disrupted my research in other ways - </a:t>
                      </a:r>
                      <a:r>
                        <a:rPr lang="en-US" sz="1200" i="1" u="none" strike="noStrike" dirty="0">
                          <a:solidFill>
                            <a:srgbClr val="404040"/>
                          </a:solidFill>
                          <a:effectLst/>
                        </a:rPr>
                        <a:t>Specify</a:t>
                      </a:r>
                      <a:r>
                        <a:rPr lang="en-US" sz="1200" u="none" strike="noStrike" dirty="0">
                          <a:solidFill>
                            <a:srgbClr val="404040"/>
                          </a:solidFill>
                          <a:effectLst/>
                        </a:rPr>
                        <a:t>: </a:t>
                      </a:r>
                      <a:endParaRPr lang="en-US" sz="1200" b="0" i="0" u="none" strike="noStrike" dirty="0">
                        <a:solidFill>
                          <a:srgbClr val="404040"/>
                        </a:solidFill>
                        <a:effectLst/>
                        <a:latin typeface="Arial" panose="020B0604020202020204" pitchFamily="34" charset="0"/>
                      </a:endParaRPr>
                    </a:p>
                  </a:txBody>
                  <a:tcPr marL="6350" marR="6350" marT="6350" marB="0" anchor="ctr">
                    <a:lnL w="12700" cmpd="sng">
                      <a:noFill/>
                    </a:lnL>
                    <a:lnR w="12700" cmpd="sng">
                      <a:noFill/>
                    </a:lnR>
                    <a:lnT w="12700"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3274756"/>
                  </a:ext>
                </a:extLst>
              </a:tr>
            </a:tbl>
          </a:graphicData>
        </a:graphic>
      </p:graphicFrame>
    </p:spTree>
    <p:extLst>
      <p:ext uri="{BB962C8B-B14F-4D97-AF65-F5344CB8AC3E}">
        <p14:creationId xmlns:p14="http://schemas.microsoft.com/office/powerpoint/2010/main" val="380796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27AF42A-24E8-4E9E-9B59-7D51D77B8599}"/>
              </a:ext>
            </a:extLst>
          </p:cNvPr>
          <p:cNvSpPr>
            <a:spLocks noGrp="1"/>
          </p:cNvSpPr>
          <p:nvPr>
            <p:ph type="sldNum" sz="quarter" idx="10"/>
          </p:nvPr>
        </p:nvSpPr>
        <p:spPr>
          <a:xfrm>
            <a:off x="0" y="4892040"/>
            <a:ext cx="347472" cy="219456"/>
          </a:xfrm>
        </p:spPr>
        <p:txBody>
          <a:bodyPr anchor="ctr">
            <a:normAutofit/>
          </a:bodyPr>
          <a:lstStyle/>
          <a:p>
            <a:pPr>
              <a:spcAft>
                <a:spcPts val="600"/>
              </a:spcAft>
            </a:pPr>
            <a:fld id="{D4325D4D-289E-48C1-B277-2BEB492A7D19}" type="slidenum">
              <a:rPr lang="en-US" smtClean="0"/>
              <a:pPr>
                <a:spcAft>
                  <a:spcPts val="600"/>
                </a:spcAft>
              </a:pPr>
              <a:t>8</a:t>
            </a:fld>
            <a:endParaRPr lang="en-US"/>
          </a:p>
        </p:txBody>
      </p:sp>
      <p:sp>
        <p:nvSpPr>
          <p:cNvPr id="7" name="Arrow: Pentagon 6">
            <a:extLst>
              <a:ext uri="{FF2B5EF4-FFF2-40B4-BE49-F238E27FC236}">
                <a16:creationId xmlns:a16="http://schemas.microsoft.com/office/drawing/2014/main" id="{99D14176-1095-4F8D-8EA4-E1478B23C5A5}"/>
              </a:ext>
            </a:extLst>
          </p:cNvPr>
          <p:cNvSpPr/>
          <p:nvPr/>
        </p:nvSpPr>
        <p:spPr bwMode="auto">
          <a:xfrm rot="10800000">
            <a:off x="4566031" y="1522249"/>
            <a:ext cx="941565" cy="2333940"/>
          </a:xfrm>
          <a:prstGeom prst="homePlate">
            <a:avLst/>
          </a:prstGeom>
          <a:solidFill>
            <a:schemeClr val="bg1"/>
          </a:solidFill>
          <a:ln w="76200" cap="flat" cmpd="sng" algn="ctr">
            <a:solidFill>
              <a:srgbClr val="69D8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8" name="Rectangle 7">
            <a:extLst>
              <a:ext uri="{FF2B5EF4-FFF2-40B4-BE49-F238E27FC236}">
                <a16:creationId xmlns:a16="http://schemas.microsoft.com/office/drawing/2014/main" id="{08E09DFE-7930-49BA-95DC-7E7BBA85CEF5}"/>
              </a:ext>
            </a:extLst>
          </p:cNvPr>
          <p:cNvSpPr/>
          <p:nvPr/>
        </p:nvSpPr>
        <p:spPr bwMode="auto">
          <a:xfrm>
            <a:off x="5356525" y="1522248"/>
            <a:ext cx="3411189" cy="2333943"/>
          </a:xfrm>
          <a:prstGeom prst="rect">
            <a:avLst/>
          </a:prstGeom>
          <a:solidFill>
            <a:schemeClr val="bg1"/>
          </a:solidFill>
          <a:ln w="76200" cap="flat" cmpd="sng" algn="ctr">
            <a:solidFill>
              <a:srgbClr val="69D8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grpSp>
        <p:nvGrpSpPr>
          <p:cNvPr id="32" name="Group 31">
            <a:extLst>
              <a:ext uri="{FF2B5EF4-FFF2-40B4-BE49-F238E27FC236}">
                <a16:creationId xmlns:a16="http://schemas.microsoft.com/office/drawing/2014/main" id="{6695A288-C3B7-4F6B-9E1B-930AF3C8075C}"/>
              </a:ext>
            </a:extLst>
          </p:cNvPr>
          <p:cNvGrpSpPr/>
          <p:nvPr/>
        </p:nvGrpSpPr>
        <p:grpSpPr>
          <a:xfrm>
            <a:off x="69406" y="38100"/>
            <a:ext cx="774104" cy="702576"/>
            <a:chOff x="3032629" y="3225789"/>
            <a:chExt cx="774104" cy="702576"/>
          </a:xfrm>
        </p:grpSpPr>
        <p:sp>
          <p:nvSpPr>
            <p:cNvPr id="33" name="Oval 32">
              <a:extLst>
                <a:ext uri="{FF2B5EF4-FFF2-40B4-BE49-F238E27FC236}">
                  <a16:creationId xmlns:a16="http://schemas.microsoft.com/office/drawing/2014/main" id="{7A4E9E7D-7296-4D9F-93D2-35793472BB89}"/>
                </a:ext>
                <a:ext uri="{C183D7F6-B498-43B3-948B-1728B52AA6E4}">
                  <adec:decorative xmlns:adec="http://schemas.microsoft.com/office/drawing/2017/decorative" val="1"/>
                </a:ext>
              </a:extLst>
            </p:cNvPr>
            <p:cNvSpPr/>
            <p:nvPr/>
          </p:nvSpPr>
          <p:spPr>
            <a:xfrm>
              <a:off x="3032629" y="3297643"/>
              <a:ext cx="630722" cy="630722"/>
            </a:xfrm>
            <a:prstGeom prst="ellipse">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Abacus outline">
              <a:extLst>
                <a:ext uri="{FF2B5EF4-FFF2-40B4-BE49-F238E27FC236}">
                  <a16:creationId xmlns:a16="http://schemas.microsoft.com/office/drawing/2014/main" id="{AA182D85-A566-47DE-AA29-351E6379F6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6011" y="3225789"/>
              <a:ext cx="630722" cy="630722"/>
            </a:xfrm>
            <a:prstGeom prst="rect">
              <a:avLst/>
            </a:prstGeom>
          </p:spPr>
        </p:pic>
      </p:grpSp>
      <p:sp>
        <p:nvSpPr>
          <p:cNvPr id="35" name="Rectangle 34">
            <a:extLst>
              <a:ext uri="{FF2B5EF4-FFF2-40B4-BE49-F238E27FC236}">
                <a16:creationId xmlns:a16="http://schemas.microsoft.com/office/drawing/2014/main" id="{F5020F93-434F-431C-99F6-717E8FB4E2C0}"/>
              </a:ext>
            </a:extLst>
          </p:cNvPr>
          <p:cNvSpPr/>
          <p:nvPr/>
        </p:nvSpPr>
        <p:spPr bwMode="auto">
          <a:xfrm>
            <a:off x="5280766" y="1818731"/>
            <a:ext cx="3439100" cy="200626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graphicFrame>
        <p:nvGraphicFramePr>
          <p:cNvPr id="4" name="Table 3">
            <a:extLst>
              <a:ext uri="{FF2B5EF4-FFF2-40B4-BE49-F238E27FC236}">
                <a16:creationId xmlns:a16="http://schemas.microsoft.com/office/drawing/2014/main" id="{A36C2CC1-0757-413E-A14C-6B00DF85414A}"/>
              </a:ext>
            </a:extLst>
          </p:cNvPr>
          <p:cNvGraphicFramePr>
            <a:graphicFrameLocks noGrp="1"/>
          </p:cNvGraphicFramePr>
          <p:nvPr>
            <p:extLst>
              <p:ext uri="{D42A27DB-BD31-4B8C-83A1-F6EECF244321}">
                <p14:modId xmlns:p14="http://schemas.microsoft.com/office/powerpoint/2010/main" val="495729548"/>
              </p:ext>
            </p:extLst>
          </p:nvPr>
        </p:nvGraphicFramePr>
        <p:xfrm>
          <a:off x="5195346" y="1560985"/>
          <a:ext cx="3411189" cy="2256467"/>
        </p:xfrm>
        <a:graphic>
          <a:graphicData uri="http://schemas.openxmlformats.org/drawingml/2006/table">
            <a:tbl>
              <a:tblPr>
                <a:tableStyleId>{5C22544A-7EE6-4342-B048-85BDC9FD1C3A}</a:tableStyleId>
              </a:tblPr>
              <a:tblGrid>
                <a:gridCol w="3411189">
                  <a:extLst>
                    <a:ext uri="{9D8B030D-6E8A-4147-A177-3AD203B41FA5}">
                      <a16:colId xmlns:a16="http://schemas.microsoft.com/office/drawing/2014/main" val="1542792155"/>
                    </a:ext>
                  </a:extLst>
                </a:gridCol>
              </a:tblGrid>
              <a:tr h="462451">
                <a:tc>
                  <a:txBody>
                    <a:bodyPr/>
                    <a:lstStyle/>
                    <a:p>
                      <a:pPr marL="0" algn="l" defTabSz="914400" rtl="0" eaLnBrk="1" fontAlgn="ctr" latinLnBrk="0" hangingPunct="1"/>
                      <a:r>
                        <a:rPr lang="en-US" sz="1200" u="none" strike="noStrike" kern="1200" dirty="0">
                          <a:solidFill>
                            <a:schemeClr val="bg2">
                              <a:lumMod val="50000"/>
                            </a:schemeClr>
                          </a:solidFill>
                          <a:effectLst/>
                          <a:latin typeface="+mn-lt"/>
                          <a:ea typeface="+mn-ea"/>
                          <a:cs typeface="+mn-cs"/>
                        </a:rPr>
                        <a:t>As a result of the pandemic, there are limited job opportunities in the employment I desire.</a:t>
                      </a:r>
                    </a:p>
                  </a:txBody>
                  <a:tcPr marL="6350" marR="6350" marT="6350" marB="0" anchor="ctr">
                    <a:lnL w="12700" cmpd="sng">
                      <a:noFill/>
                    </a:lnL>
                    <a:lnR w="12700" cmpd="sng">
                      <a:noFill/>
                    </a:lnR>
                    <a:lnT w="12700" cmpd="sng">
                      <a:noFill/>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868404"/>
                  </a:ext>
                </a:extLst>
              </a:tr>
              <a:tr h="641560">
                <a:tc>
                  <a:txBody>
                    <a:bodyPr/>
                    <a:lstStyle/>
                    <a:p>
                      <a:pPr marL="0" algn="l" defTabSz="914400" rtl="0" eaLnBrk="1" fontAlgn="ctr" latinLnBrk="0" hangingPunct="1"/>
                      <a:r>
                        <a:rPr lang="en-US" sz="1200" u="none" strike="noStrike" kern="1200" dirty="0">
                          <a:solidFill>
                            <a:schemeClr val="bg2">
                              <a:lumMod val="50000"/>
                            </a:schemeClr>
                          </a:solidFill>
                          <a:effectLst/>
                          <a:latin typeface="+mn-lt"/>
                          <a:ea typeface="+mn-ea"/>
                          <a:cs typeface="+mn-cs"/>
                        </a:rPr>
                        <a:t>I may have to accept a less desirable job in terms of the type of position, employer, and/or location as a result of the pandemic.</a:t>
                      </a:r>
                    </a:p>
                  </a:txBody>
                  <a:tcPr marL="6350" marR="6350" marT="6350" marB="0" anchor="ctr">
                    <a:lnL w="12700" cmpd="sng">
                      <a:noFill/>
                    </a:lnL>
                    <a:lnR w="12700" cmpd="sng">
                      <a:noFill/>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1501285"/>
                  </a:ext>
                </a:extLst>
              </a:tr>
              <a:tr h="462451">
                <a:tc>
                  <a:txBody>
                    <a:bodyPr/>
                    <a:lstStyle/>
                    <a:p>
                      <a:pPr marL="0" algn="l" defTabSz="914400" rtl="0" eaLnBrk="1" fontAlgn="ctr" latinLnBrk="0" hangingPunct="1"/>
                      <a:r>
                        <a:rPr lang="en-US" sz="1200" u="none" strike="noStrike" kern="1200" dirty="0">
                          <a:solidFill>
                            <a:schemeClr val="bg2">
                              <a:lumMod val="50000"/>
                            </a:schemeClr>
                          </a:solidFill>
                          <a:effectLst/>
                          <a:latin typeface="+mn-lt"/>
                          <a:ea typeface="+mn-ea"/>
                          <a:cs typeface="+mn-cs"/>
                        </a:rPr>
                        <a:t>I encountered difficulty with my visa status or international travel as a result of the pandemic.</a:t>
                      </a:r>
                    </a:p>
                  </a:txBody>
                  <a:tcPr marL="6350" marR="6350" marT="6350" marB="0" anchor="ctr">
                    <a:lnL w="12700" cmpd="sng">
                      <a:noFill/>
                    </a:lnL>
                    <a:lnR w="12700" cmpd="sng">
                      <a:noFill/>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4503801"/>
                  </a:ext>
                </a:extLst>
              </a:tr>
              <a:tr h="690005">
                <a:tc>
                  <a:txBody>
                    <a:bodyPr/>
                    <a:lstStyle/>
                    <a:p>
                      <a:pPr marL="0" algn="l" defTabSz="914400" rtl="0" eaLnBrk="1" fontAlgn="ctr" latinLnBrk="0" hangingPunct="1"/>
                      <a:r>
                        <a:rPr lang="en-US" sz="1200" u="none" strike="noStrike" kern="1200" dirty="0">
                          <a:solidFill>
                            <a:schemeClr val="bg2">
                              <a:lumMod val="50000"/>
                            </a:schemeClr>
                          </a:solidFill>
                          <a:effectLst/>
                          <a:latin typeface="+mn-lt"/>
                          <a:ea typeface="+mn-ea"/>
                          <a:cs typeface="+mn-cs"/>
                        </a:rPr>
                        <a:t>The pandemic changed my immediate postgraduate employment plans in other ways - </a:t>
                      </a:r>
                      <a:r>
                        <a:rPr lang="en-US" sz="1200" i="1" u="none" strike="noStrike" kern="1200" dirty="0">
                          <a:solidFill>
                            <a:schemeClr val="bg2">
                              <a:lumMod val="50000"/>
                            </a:schemeClr>
                          </a:solidFill>
                          <a:effectLst/>
                          <a:latin typeface="+mn-lt"/>
                          <a:ea typeface="+mn-ea"/>
                          <a:cs typeface="+mn-cs"/>
                        </a:rPr>
                        <a:t>Specify</a:t>
                      </a:r>
                      <a:r>
                        <a:rPr lang="en-US" sz="1200" u="none" strike="noStrike" kern="1200" dirty="0">
                          <a:solidFill>
                            <a:schemeClr val="bg2">
                              <a:lumMod val="50000"/>
                            </a:schemeClr>
                          </a:solidFill>
                          <a:effectLst/>
                          <a:latin typeface="+mn-lt"/>
                          <a:ea typeface="+mn-ea"/>
                          <a:cs typeface="+mn-cs"/>
                        </a:rPr>
                        <a:t>:</a:t>
                      </a:r>
                    </a:p>
                  </a:txBody>
                  <a:tcPr marL="6350" marR="6350" marT="6350" marB="0" anchor="ctr">
                    <a:lnL w="12700" cmpd="sng">
                      <a:noFill/>
                    </a:lnL>
                    <a:lnR w="12700" cmpd="sng">
                      <a:noFill/>
                    </a:lnR>
                    <a:lnT w="12700"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9437480"/>
                  </a:ext>
                </a:extLst>
              </a:tr>
            </a:tbl>
          </a:graphicData>
        </a:graphic>
      </p:graphicFrame>
      <p:sp>
        <p:nvSpPr>
          <p:cNvPr id="36" name="Title 2">
            <a:extLst>
              <a:ext uri="{FF2B5EF4-FFF2-40B4-BE49-F238E27FC236}">
                <a16:creationId xmlns:a16="http://schemas.microsoft.com/office/drawing/2014/main" id="{A08380F6-1552-40E5-AD36-B9BC12EE8036}"/>
              </a:ext>
            </a:extLst>
          </p:cNvPr>
          <p:cNvSpPr txBox="1">
            <a:spLocks/>
          </p:cNvSpPr>
          <p:nvPr/>
        </p:nvSpPr>
        <p:spPr bwMode="auto">
          <a:xfrm>
            <a:off x="4864390" y="123415"/>
            <a:ext cx="3903324" cy="761665"/>
          </a:xfrm>
          <a:prstGeom prst="rect">
            <a:avLst/>
          </a:prstGeom>
          <a:noFill/>
          <a:ln w="9525" algn="ctr">
            <a:noFill/>
            <a:miter lim="800000"/>
            <a:headEnd/>
            <a:tailEnd/>
          </a:ln>
        </p:spPr>
        <p:txBody>
          <a:bodyPr vert="horz" wrap="square" lIns="91440" tIns="91440" rIns="182880" bIns="91440" numCol="1" anchor="ctr" anchorCtr="0" compatLnSpc="1">
            <a:prstTxWarp prst="textNoShape">
              <a:avLst/>
            </a:prstTxWarp>
            <a:normAutofit/>
          </a:bodyPr>
          <a:lstStyle>
            <a:lvl1pPr marL="0" algn="l" rtl="0" eaLnBrk="1" fontAlgn="base" hangingPunct="1">
              <a:lnSpc>
                <a:spcPct val="90000"/>
              </a:lnSpc>
              <a:spcBef>
                <a:spcPct val="0"/>
              </a:spcBef>
              <a:spcAft>
                <a:spcPct val="0"/>
              </a:spcAft>
              <a:defRPr sz="2800" b="0" i="0" baseline="0">
                <a:solidFill>
                  <a:schemeClr val="accent1"/>
                </a:solidFill>
                <a:latin typeface="Arial Narrow" panose="020B0604020202020204" pitchFamily="34" charset="0"/>
                <a:ea typeface="+mj-ea"/>
                <a:cs typeface="Arial Narrow" panose="020B0604020202020204" pitchFamily="34" charset="0"/>
              </a:defRPr>
            </a:lvl1pPr>
            <a:lvl2pPr algn="l" rtl="0" eaLnBrk="1" fontAlgn="base" hangingPunct="1">
              <a:spcBef>
                <a:spcPct val="0"/>
              </a:spcBef>
              <a:spcAft>
                <a:spcPct val="0"/>
              </a:spcAft>
              <a:defRPr sz="3200">
                <a:solidFill>
                  <a:schemeClr val="bg1"/>
                </a:solidFill>
                <a:latin typeface="Arial Narrow" pitchFamily="1" charset="0"/>
                <a:cs typeface="Arial" charset="0"/>
              </a:defRPr>
            </a:lvl2pPr>
            <a:lvl3pPr algn="l" rtl="0" eaLnBrk="1" fontAlgn="base" hangingPunct="1">
              <a:spcBef>
                <a:spcPct val="0"/>
              </a:spcBef>
              <a:spcAft>
                <a:spcPct val="0"/>
              </a:spcAft>
              <a:defRPr sz="3200">
                <a:solidFill>
                  <a:schemeClr val="bg1"/>
                </a:solidFill>
                <a:latin typeface="Arial Narrow" pitchFamily="1" charset="0"/>
                <a:cs typeface="Arial" charset="0"/>
              </a:defRPr>
            </a:lvl3pPr>
            <a:lvl4pPr algn="l" rtl="0" eaLnBrk="1" fontAlgn="base" hangingPunct="1">
              <a:spcBef>
                <a:spcPct val="0"/>
              </a:spcBef>
              <a:spcAft>
                <a:spcPct val="0"/>
              </a:spcAft>
              <a:defRPr sz="3200">
                <a:solidFill>
                  <a:schemeClr val="bg1"/>
                </a:solidFill>
                <a:latin typeface="Arial Narrow" pitchFamily="1" charset="0"/>
                <a:cs typeface="Arial" charset="0"/>
              </a:defRPr>
            </a:lvl4pPr>
            <a:lvl5pPr algn="l" rtl="0" eaLnBrk="1" fontAlgn="base" hangingPunct="1">
              <a:spcBef>
                <a:spcPct val="0"/>
              </a:spcBef>
              <a:spcAft>
                <a:spcPct val="0"/>
              </a:spcAft>
              <a:defRPr sz="3200">
                <a:solidFill>
                  <a:schemeClr val="bg1"/>
                </a:solidFill>
                <a:latin typeface="Arial Narrow" pitchFamily="1" charset="0"/>
                <a:cs typeface="Arial" charset="0"/>
              </a:defRPr>
            </a:lvl5pPr>
            <a:lvl6pPr marL="457200" algn="l" rtl="0" eaLnBrk="1" fontAlgn="base" hangingPunct="1">
              <a:spcBef>
                <a:spcPct val="0"/>
              </a:spcBef>
              <a:spcAft>
                <a:spcPct val="0"/>
              </a:spcAft>
              <a:defRPr sz="3200">
                <a:solidFill>
                  <a:schemeClr val="bg1"/>
                </a:solidFill>
                <a:latin typeface="Arial Narrow" pitchFamily="1" charset="0"/>
                <a:cs typeface="Arial" charset="0"/>
              </a:defRPr>
            </a:lvl6pPr>
            <a:lvl7pPr marL="914400" algn="l" rtl="0" eaLnBrk="1" fontAlgn="base" hangingPunct="1">
              <a:spcBef>
                <a:spcPct val="0"/>
              </a:spcBef>
              <a:spcAft>
                <a:spcPct val="0"/>
              </a:spcAft>
              <a:defRPr sz="3200">
                <a:solidFill>
                  <a:schemeClr val="bg1"/>
                </a:solidFill>
                <a:latin typeface="Arial Narrow" pitchFamily="1" charset="0"/>
                <a:cs typeface="Arial" charset="0"/>
              </a:defRPr>
            </a:lvl7pPr>
            <a:lvl8pPr marL="1371600" algn="l" rtl="0" eaLnBrk="1" fontAlgn="base" hangingPunct="1">
              <a:spcBef>
                <a:spcPct val="0"/>
              </a:spcBef>
              <a:spcAft>
                <a:spcPct val="0"/>
              </a:spcAft>
              <a:defRPr sz="3200">
                <a:solidFill>
                  <a:schemeClr val="bg1"/>
                </a:solidFill>
                <a:latin typeface="Arial Narrow" pitchFamily="1" charset="0"/>
                <a:cs typeface="Arial" charset="0"/>
              </a:defRPr>
            </a:lvl8pPr>
            <a:lvl9pPr marL="1828800" algn="l" rtl="0" eaLnBrk="1" fontAlgn="base" hangingPunct="1">
              <a:spcBef>
                <a:spcPct val="0"/>
              </a:spcBef>
              <a:spcAft>
                <a:spcPct val="0"/>
              </a:spcAft>
              <a:defRPr sz="3200">
                <a:solidFill>
                  <a:schemeClr val="bg1"/>
                </a:solidFill>
                <a:latin typeface="Arial Narrow" pitchFamily="1" charset="0"/>
                <a:cs typeface="Arial" charset="0"/>
              </a:defRPr>
            </a:lvl9pPr>
          </a:lstStyle>
          <a:p>
            <a:r>
              <a:rPr lang="en-US" b="1" kern="0" dirty="0">
                <a:solidFill>
                  <a:srgbClr val="003A7A"/>
                </a:solidFill>
                <a:latin typeface="+mn-lt"/>
              </a:rPr>
              <a:t>New Follow-up Items </a:t>
            </a:r>
          </a:p>
        </p:txBody>
      </p:sp>
      <p:cxnSp>
        <p:nvCxnSpPr>
          <p:cNvPr id="37" name="Straight Connector 36" descr="timeline">
            <a:extLst>
              <a:ext uri="{FF2B5EF4-FFF2-40B4-BE49-F238E27FC236}">
                <a16:creationId xmlns:a16="http://schemas.microsoft.com/office/drawing/2014/main" id="{87D11F6A-7948-4C0A-898F-005619BBCF87}"/>
              </a:ext>
            </a:extLst>
          </p:cNvPr>
          <p:cNvCxnSpPr>
            <a:cxnSpLocks/>
          </p:cNvCxnSpPr>
          <p:nvPr/>
        </p:nvCxnSpPr>
        <p:spPr>
          <a:xfrm flipV="1">
            <a:off x="418357" y="885080"/>
            <a:ext cx="0" cy="372121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38" name="Oval 37" descr="timeline markers">
            <a:extLst>
              <a:ext uri="{FF2B5EF4-FFF2-40B4-BE49-F238E27FC236}">
                <a16:creationId xmlns:a16="http://schemas.microsoft.com/office/drawing/2014/main" id="{BED3EBD2-44E7-404E-BE86-62B939A2BD83}"/>
              </a:ext>
            </a:extLst>
          </p:cNvPr>
          <p:cNvSpPr/>
          <p:nvPr/>
        </p:nvSpPr>
        <p:spPr>
          <a:xfrm>
            <a:off x="273246" y="875720"/>
            <a:ext cx="274320" cy="274320"/>
          </a:xfrm>
          <a:prstGeom prst="ellipse">
            <a:avLst/>
          </a:prstGeom>
          <a:solidFill>
            <a:srgbClr val="002E5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39" name="TextBox 38">
            <a:extLst>
              <a:ext uri="{FF2B5EF4-FFF2-40B4-BE49-F238E27FC236}">
                <a16:creationId xmlns:a16="http://schemas.microsoft.com/office/drawing/2014/main" id="{91A7D883-8475-4505-93AF-D576BBF04AD2}"/>
              </a:ext>
            </a:extLst>
          </p:cNvPr>
          <p:cNvSpPr txBox="1"/>
          <p:nvPr/>
        </p:nvSpPr>
        <p:spPr>
          <a:xfrm>
            <a:off x="547566" y="782047"/>
            <a:ext cx="3795833" cy="461665"/>
          </a:xfrm>
          <a:prstGeom prst="rect">
            <a:avLst/>
          </a:prstGeom>
          <a:noFill/>
        </p:spPr>
        <p:txBody>
          <a:bodyPr wrap="square" rtlCol="0">
            <a:spAutoFit/>
          </a:bodyPr>
          <a:lstStyle/>
          <a:p>
            <a:pPr lvl="0"/>
            <a:r>
              <a:rPr lang="en-US" sz="1200" dirty="0">
                <a:solidFill>
                  <a:schemeClr val="bg2">
                    <a:lumMod val="50000"/>
                  </a:schemeClr>
                </a:solidFill>
              </a:rPr>
              <a:t>The pandemic changed the timeline for completing my doctoral degree. </a:t>
            </a:r>
          </a:p>
        </p:txBody>
      </p:sp>
      <p:sp>
        <p:nvSpPr>
          <p:cNvPr id="40" name="Oval 39" descr="timeline markers">
            <a:extLst>
              <a:ext uri="{FF2B5EF4-FFF2-40B4-BE49-F238E27FC236}">
                <a16:creationId xmlns:a16="http://schemas.microsoft.com/office/drawing/2014/main" id="{C14445D0-EA5F-407A-AE98-6E05EFCE8883}"/>
              </a:ext>
            </a:extLst>
          </p:cNvPr>
          <p:cNvSpPr/>
          <p:nvPr/>
        </p:nvSpPr>
        <p:spPr>
          <a:xfrm>
            <a:off x="273246" y="1346306"/>
            <a:ext cx="274320" cy="274320"/>
          </a:xfrm>
          <a:prstGeom prst="ellipse">
            <a:avLst/>
          </a:prstGeom>
          <a:solidFill>
            <a:srgbClr val="1E4F96"/>
          </a:solidFill>
          <a:ln w="19050">
            <a:solidFill>
              <a:srgbClr val="1E4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1" name="TextBox 40">
            <a:extLst>
              <a:ext uri="{FF2B5EF4-FFF2-40B4-BE49-F238E27FC236}">
                <a16:creationId xmlns:a16="http://schemas.microsoft.com/office/drawing/2014/main" id="{07A01F22-5E61-4F4A-9675-B2228ECAF96A}"/>
              </a:ext>
            </a:extLst>
          </p:cNvPr>
          <p:cNvSpPr txBox="1"/>
          <p:nvPr/>
        </p:nvSpPr>
        <p:spPr>
          <a:xfrm>
            <a:off x="540278" y="1259539"/>
            <a:ext cx="4039342" cy="461665"/>
          </a:xfrm>
          <a:prstGeom prst="rect">
            <a:avLst/>
          </a:prstGeom>
          <a:noFill/>
        </p:spPr>
        <p:txBody>
          <a:bodyPr wrap="square" rtlCol="0">
            <a:spAutoFit/>
          </a:bodyPr>
          <a:lstStyle/>
          <a:p>
            <a:pPr lvl="0"/>
            <a:r>
              <a:rPr lang="en-US" sz="1200" dirty="0">
                <a:solidFill>
                  <a:schemeClr val="bg2">
                    <a:lumMod val="50000"/>
                  </a:schemeClr>
                </a:solidFill>
              </a:rPr>
              <a:t>The pandemic led to a reduction or suspension of funding for my doctoral studies. </a:t>
            </a:r>
          </a:p>
        </p:txBody>
      </p:sp>
      <p:sp>
        <p:nvSpPr>
          <p:cNvPr id="42" name="Oval 41" descr="timeline markers">
            <a:extLst>
              <a:ext uri="{FF2B5EF4-FFF2-40B4-BE49-F238E27FC236}">
                <a16:creationId xmlns:a16="http://schemas.microsoft.com/office/drawing/2014/main" id="{1D20B74F-3CFF-4126-8998-CD697D35E47E}"/>
              </a:ext>
            </a:extLst>
          </p:cNvPr>
          <p:cNvSpPr/>
          <p:nvPr/>
        </p:nvSpPr>
        <p:spPr>
          <a:xfrm>
            <a:off x="273246" y="1839752"/>
            <a:ext cx="274320" cy="274320"/>
          </a:xfrm>
          <a:prstGeom prst="ellipse">
            <a:avLst/>
          </a:prstGeom>
          <a:solidFill>
            <a:srgbClr val="00A3E0"/>
          </a:solidFill>
          <a:ln w="1905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3" name="TextBox 42">
            <a:extLst>
              <a:ext uri="{FF2B5EF4-FFF2-40B4-BE49-F238E27FC236}">
                <a16:creationId xmlns:a16="http://schemas.microsoft.com/office/drawing/2014/main" id="{ADC9AB4D-1D58-4B2D-A3B9-39A63DBD4DCE}"/>
              </a:ext>
            </a:extLst>
          </p:cNvPr>
          <p:cNvSpPr txBox="1"/>
          <p:nvPr/>
        </p:nvSpPr>
        <p:spPr>
          <a:xfrm>
            <a:off x="547566" y="1743966"/>
            <a:ext cx="3948234"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affected my </a:t>
            </a:r>
            <a:r>
              <a:rPr lang="en-US" sz="1200" u="none" strike="noStrike" dirty="0">
                <a:solidFill>
                  <a:srgbClr val="404040"/>
                </a:solidFill>
                <a:effectLst/>
              </a:rPr>
              <a:t>research (</a:t>
            </a:r>
            <a:r>
              <a:rPr lang="en-US" sz="1200" i="1" u="none" strike="noStrike" dirty="0">
                <a:solidFill>
                  <a:srgbClr val="404040"/>
                </a:solidFill>
                <a:effectLst/>
              </a:rPr>
              <a:t>e.g., limited access to resources, changed research plan</a:t>
            </a:r>
            <a:r>
              <a:rPr lang="en-US" sz="1200" u="none" strike="noStrike" dirty="0">
                <a:solidFill>
                  <a:srgbClr val="404040"/>
                </a:solidFill>
                <a:effectLst/>
              </a:rPr>
              <a:t>).</a:t>
            </a:r>
          </a:p>
        </p:txBody>
      </p:sp>
      <p:sp>
        <p:nvSpPr>
          <p:cNvPr id="44" name="Oval 43" descr="timeline markers">
            <a:extLst>
              <a:ext uri="{FF2B5EF4-FFF2-40B4-BE49-F238E27FC236}">
                <a16:creationId xmlns:a16="http://schemas.microsoft.com/office/drawing/2014/main" id="{18960AB2-F9F7-4D19-9B4D-C60D66156A2B}"/>
              </a:ext>
            </a:extLst>
          </p:cNvPr>
          <p:cNvSpPr/>
          <p:nvPr/>
        </p:nvSpPr>
        <p:spPr>
          <a:xfrm>
            <a:off x="273246" y="2554178"/>
            <a:ext cx="274320" cy="274320"/>
          </a:xfrm>
          <a:prstGeom prst="ellipse">
            <a:avLst/>
          </a:prstGeom>
          <a:solidFill>
            <a:srgbClr val="69D8FF"/>
          </a:solidFill>
          <a:ln w="19050">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5" name="TextBox 44">
            <a:extLst>
              <a:ext uri="{FF2B5EF4-FFF2-40B4-BE49-F238E27FC236}">
                <a16:creationId xmlns:a16="http://schemas.microsoft.com/office/drawing/2014/main" id="{3695AD1C-7CCF-4848-A78D-24076CF25D01}"/>
              </a:ext>
            </a:extLst>
          </p:cNvPr>
          <p:cNvSpPr txBox="1"/>
          <p:nvPr/>
        </p:nvSpPr>
        <p:spPr>
          <a:xfrm>
            <a:off x="547566" y="2294559"/>
            <a:ext cx="3795831" cy="830997"/>
          </a:xfrm>
          <a:prstGeom prst="rect">
            <a:avLst/>
          </a:prstGeom>
          <a:noFill/>
        </p:spPr>
        <p:txBody>
          <a:bodyPr wrap="square" rtlCol="0">
            <a:spAutoFit/>
          </a:bodyPr>
          <a:lstStyle/>
          <a:p>
            <a:pPr lvl="0"/>
            <a:r>
              <a:rPr lang="en-US" sz="1200" b="1" u="none" strike="noStrike" dirty="0">
                <a:solidFill>
                  <a:schemeClr val="bg2">
                    <a:lumMod val="50000"/>
                  </a:schemeClr>
                </a:solidFill>
                <a:effectLst/>
              </a:rPr>
              <a:t>The </a:t>
            </a:r>
            <a:r>
              <a:rPr lang="en-US" sz="1200" b="1" u="none" strike="noStrike" dirty="0">
                <a:solidFill>
                  <a:srgbClr val="404040"/>
                </a:solidFill>
                <a:effectLst/>
              </a:rPr>
              <a:t>pandemic changed my immediate postgraduate employment plans (</a:t>
            </a:r>
            <a:r>
              <a:rPr lang="en-US" sz="1200" b="1" i="1" u="none" strike="noStrike" dirty="0">
                <a:solidFill>
                  <a:srgbClr val="404040"/>
                </a:solidFill>
                <a:effectLst/>
              </a:rPr>
              <a:t>e.g., limited job opportunities, less desirable employment, work visa status</a:t>
            </a:r>
            <a:r>
              <a:rPr lang="en-US" sz="1200" b="1" u="none" strike="noStrike" dirty="0">
                <a:solidFill>
                  <a:srgbClr val="404040"/>
                </a:solidFill>
                <a:effectLst/>
              </a:rPr>
              <a:t>).</a:t>
            </a:r>
          </a:p>
        </p:txBody>
      </p:sp>
      <p:sp>
        <p:nvSpPr>
          <p:cNvPr id="46" name="Oval 45" descr="timeline markers">
            <a:extLst>
              <a:ext uri="{FF2B5EF4-FFF2-40B4-BE49-F238E27FC236}">
                <a16:creationId xmlns:a16="http://schemas.microsoft.com/office/drawing/2014/main" id="{103ED9AF-DE6B-4A64-81D9-1E2D795311E0}"/>
              </a:ext>
            </a:extLst>
          </p:cNvPr>
          <p:cNvSpPr/>
          <p:nvPr/>
        </p:nvSpPr>
        <p:spPr>
          <a:xfrm>
            <a:off x="273246" y="3344804"/>
            <a:ext cx="274320" cy="274320"/>
          </a:xfrm>
          <a:prstGeom prst="ellipse">
            <a:avLst/>
          </a:prstGeom>
          <a:solidFill>
            <a:srgbClr val="5B6770"/>
          </a:solidFill>
          <a:ln w="1905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7" name="TextBox 46">
            <a:extLst>
              <a:ext uri="{FF2B5EF4-FFF2-40B4-BE49-F238E27FC236}">
                <a16:creationId xmlns:a16="http://schemas.microsoft.com/office/drawing/2014/main" id="{62AC3490-BFF3-438A-8628-C57C90990751}"/>
              </a:ext>
            </a:extLst>
          </p:cNvPr>
          <p:cNvSpPr txBox="1"/>
          <p:nvPr/>
        </p:nvSpPr>
        <p:spPr>
          <a:xfrm>
            <a:off x="547566" y="3242324"/>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t>
            </a:r>
            <a:r>
              <a:rPr lang="en-US" sz="1200" u="none" strike="noStrike" dirty="0">
                <a:solidFill>
                  <a:srgbClr val="404040"/>
                </a:solidFill>
                <a:effectLst/>
              </a:rPr>
              <a:t>changed my longer term career plans (</a:t>
            </a:r>
            <a:r>
              <a:rPr lang="en-US" sz="1200" i="1" u="none" strike="noStrike" dirty="0">
                <a:solidFill>
                  <a:srgbClr val="404040"/>
                </a:solidFill>
                <a:effectLst/>
              </a:rPr>
              <a:t>e.g., pursuit of different type of job or employer</a:t>
            </a:r>
            <a:r>
              <a:rPr lang="en-US" sz="1200" u="none" strike="noStrike" dirty="0">
                <a:solidFill>
                  <a:srgbClr val="404040"/>
                </a:solidFill>
                <a:effectLst/>
              </a:rPr>
              <a:t>).</a:t>
            </a:r>
          </a:p>
        </p:txBody>
      </p:sp>
      <p:sp>
        <p:nvSpPr>
          <p:cNvPr id="48" name="Oval 47" descr="timeline markers">
            <a:extLst>
              <a:ext uri="{FF2B5EF4-FFF2-40B4-BE49-F238E27FC236}">
                <a16:creationId xmlns:a16="http://schemas.microsoft.com/office/drawing/2014/main" id="{787C9951-F8E0-474B-84CD-4971AA46D67A}"/>
              </a:ext>
            </a:extLst>
          </p:cNvPr>
          <p:cNvSpPr/>
          <p:nvPr/>
        </p:nvSpPr>
        <p:spPr>
          <a:xfrm>
            <a:off x="273246" y="3853490"/>
            <a:ext cx="274320" cy="274320"/>
          </a:xfrm>
          <a:prstGeom prst="ellipse">
            <a:avLst/>
          </a:prstGeom>
          <a:solidFill>
            <a:srgbClr val="9EA8B0"/>
          </a:solidFill>
          <a:ln w="19050">
            <a:solidFill>
              <a:srgbClr val="9EA8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9" name="TextBox 48">
            <a:extLst>
              <a:ext uri="{FF2B5EF4-FFF2-40B4-BE49-F238E27FC236}">
                <a16:creationId xmlns:a16="http://schemas.microsoft.com/office/drawing/2014/main" id="{18D0CE18-CEAE-4546-A5B1-340DF6F7B713}"/>
              </a:ext>
            </a:extLst>
          </p:cNvPr>
          <p:cNvSpPr txBox="1"/>
          <p:nvPr/>
        </p:nvSpPr>
        <p:spPr>
          <a:xfrm>
            <a:off x="547566" y="3756657"/>
            <a:ext cx="3795829"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affected my plans about where to live in the year after graduation. </a:t>
            </a:r>
          </a:p>
        </p:txBody>
      </p:sp>
      <p:sp>
        <p:nvSpPr>
          <p:cNvPr id="50" name="Oval 49" descr="timeline markers">
            <a:extLst>
              <a:ext uri="{FF2B5EF4-FFF2-40B4-BE49-F238E27FC236}">
                <a16:creationId xmlns:a16="http://schemas.microsoft.com/office/drawing/2014/main" id="{55071169-DECC-42F4-ACB0-19E2C6033657}"/>
              </a:ext>
            </a:extLst>
          </p:cNvPr>
          <p:cNvSpPr/>
          <p:nvPr/>
        </p:nvSpPr>
        <p:spPr>
          <a:xfrm>
            <a:off x="273246" y="4339316"/>
            <a:ext cx="274320" cy="274320"/>
          </a:xfrm>
          <a:prstGeom prst="ellipse">
            <a:avLst/>
          </a:prstGeom>
          <a:solidFill>
            <a:srgbClr val="D7DBDF"/>
          </a:solidFill>
          <a:ln w="19050">
            <a:solidFill>
              <a:srgbClr val="D7D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51" name="TextBox 50">
            <a:extLst>
              <a:ext uri="{FF2B5EF4-FFF2-40B4-BE49-F238E27FC236}">
                <a16:creationId xmlns:a16="http://schemas.microsoft.com/office/drawing/2014/main" id="{360404D0-F524-4ABF-8096-4C90D64ACD53}"/>
              </a:ext>
            </a:extLst>
          </p:cNvPr>
          <p:cNvSpPr txBox="1"/>
          <p:nvPr/>
        </p:nvSpPr>
        <p:spPr>
          <a:xfrm>
            <a:off x="547566" y="4245401"/>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changed my graduate experience or career plans in other ways.</a:t>
            </a:r>
          </a:p>
        </p:txBody>
      </p:sp>
      <p:sp>
        <p:nvSpPr>
          <p:cNvPr id="52" name="TextBox 51">
            <a:extLst>
              <a:ext uri="{FF2B5EF4-FFF2-40B4-BE49-F238E27FC236}">
                <a16:creationId xmlns:a16="http://schemas.microsoft.com/office/drawing/2014/main" id="{02567A42-8432-4524-B646-110ED3F93012}"/>
              </a:ext>
            </a:extLst>
          </p:cNvPr>
          <p:cNvSpPr txBox="1"/>
          <p:nvPr/>
        </p:nvSpPr>
        <p:spPr>
          <a:xfrm>
            <a:off x="4864390" y="888430"/>
            <a:ext cx="4039337" cy="523220"/>
          </a:xfrm>
          <a:prstGeom prst="rect">
            <a:avLst/>
          </a:prstGeom>
          <a:noFill/>
        </p:spPr>
        <p:txBody>
          <a:bodyPr wrap="square" rtlCol="0">
            <a:spAutoFit/>
          </a:bodyPr>
          <a:lstStyle/>
          <a:p>
            <a:pPr marL="171450" indent="-171450">
              <a:buFont typeface="Arial" panose="020B0604020202020204" pitchFamily="34" charset="0"/>
              <a:buChar char="•"/>
            </a:pPr>
            <a:r>
              <a:rPr lang="en-US" sz="1400" dirty="0">
                <a:solidFill>
                  <a:srgbClr val="404040"/>
                </a:solidFill>
              </a:rPr>
              <a:t>(</a:t>
            </a:r>
            <a:r>
              <a:rPr lang="en-US" sz="1400" i="1" dirty="0">
                <a:solidFill>
                  <a:srgbClr val="404040"/>
                </a:solidFill>
              </a:rPr>
              <a:t>If Yes</a:t>
            </a:r>
            <a:r>
              <a:rPr lang="en-US" sz="1400" dirty="0">
                <a:solidFill>
                  <a:srgbClr val="404040"/>
                </a:solidFill>
              </a:rPr>
              <a:t>)  How did your immediate postgraduate plans change? </a:t>
            </a:r>
            <a:r>
              <a:rPr lang="en-US" sz="1200" i="1" dirty="0">
                <a:solidFill>
                  <a:srgbClr val="404040"/>
                </a:solidFill>
              </a:rPr>
              <a:t>Select Yes or No for each</a:t>
            </a:r>
            <a:endParaRPr lang="en-US" sz="1400" dirty="0">
              <a:solidFill>
                <a:srgbClr val="404040"/>
              </a:solidFill>
            </a:endParaRPr>
          </a:p>
        </p:txBody>
      </p:sp>
    </p:spTree>
    <p:extLst>
      <p:ext uri="{BB962C8B-B14F-4D97-AF65-F5344CB8AC3E}">
        <p14:creationId xmlns:p14="http://schemas.microsoft.com/office/powerpoint/2010/main" val="263828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27AF42A-24E8-4E9E-9B59-7D51D77B8599}"/>
              </a:ext>
            </a:extLst>
          </p:cNvPr>
          <p:cNvSpPr>
            <a:spLocks noGrp="1"/>
          </p:cNvSpPr>
          <p:nvPr>
            <p:ph type="sldNum" sz="quarter" idx="10"/>
          </p:nvPr>
        </p:nvSpPr>
        <p:spPr>
          <a:xfrm>
            <a:off x="0" y="4892040"/>
            <a:ext cx="347472" cy="219456"/>
          </a:xfrm>
        </p:spPr>
        <p:txBody>
          <a:bodyPr anchor="ctr">
            <a:normAutofit/>
          </a:bodyPr>
          <a:lstStyle/>
          <a:p>
            <a:pPr>
              <a:spcAft>
                <a:spcPts val="600"/>
              </a:spcAft>
            </a:pPr>
            <a:fld id="{D4325D4D-289E-48C1-B277-2BEB492A7D19}" type="slidenum">
              <a:rPr lang="en-US" smtClean="0"/>
              <a:pPr>
                <a:spcAft>
                  <a:spcPts val="600"/>
                </a:spcAft>
              </a:pPr>
              <a:t>9</a:t>
            </a:fld>
            <a:endParaRPr lang="en-US"/>
          </a:p>
        </p:txBody>
      </p:sp>
      <p:sp>
        <p:nvSpPr>
          <p:cNvPr id="7" name="Arrow: Pentagon 6">
            <a:extLst>
              <a:ext uri="{FF2B5EF4-FFF2-40B4-BE49-F238E27FC236}">
                <a16:creationId xmlns:a16="http://schemas.microsoft.com/office/drawing/2014/main" id="{99D14176-1095-4F8D-8EA4-E1478B23C5A5}"/>
              </a:ext>
            </a:extLst>
          </p:cNvPr>
          <p:cNvSpPr/>
          <p:nvPr/>
        </p:nvSpPr>
        <p:spPr bwMode="auto">
          <a:xfrm rot="10800000">
            <a:off x="4429539" y="2092621"/>
            <a:ext cx="1021080" cy="2333940"/>
          </a:xfrm>
          <a:prstGeom prst="homePlate">
            <a:avLst/>
          </a:prstGeom>
          <a:solidFill>
            <a:schemeClr val="bg1"/>
          </a:solidFill>
          <a:ln w="76200" cap="flat" cmpd="sng" algn="ctr">
            <a:solidFill>
              <a:srgbClr val="5B677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sp>
        <p:nvSpPr>
          <p:cNvPr id="8" name="Rectangle 7">
            <a:extLst>
              <a:ext uri="{FF2B5EF4-FFF2-40B4-BE49-F238E27FC236}">
                <a16:creationId xmlns:a16="http://schemas.microsoft.com/office/drawing/2014/main" id="{08E09DFE-7930-49BA-95DC-7E7BBA85CEF5}"/>
              </a:ext>
            </a:extLst>
          </p:cNvPr>
          <p:cNvSpPr/>
          <p:nvPr/>
        </p:nvSpPr>
        <p:spPr bwMode="auto">
          <a:xfrm>
            <a:off x="5299547" y="2092620"/>
            <a:ext cx="3571207" cy="2333943"/>
          </a:xfrm>
          <a:prstGeom prst="rect">
            <a:avLst/>
          </a:prstGeom>
          <a:solidFill>
            <a:schemeClr val="bg1"/>
          </a:solidFill>
          <a:ln w="76200" cap="flat" cmpd="sng" algn="ctr">
            <a:solidFill>
              <a:srgbClr val="5B677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graphicFrame>
        <p:nvGraphicFramePr>
          <p:cNvPr id="4" name="Table 3">
            <a:extLst>
              <a:ext uri="{FF2B5EF4-FFF2-40B4-BE49-F238E27FC236}">
                <a16:creationId xmlns:a16="http://schemas.microsoft.com/office/drawing/2014/main" id="{A36C2CC1-0757-413E-A14C-6B00DF85414A}"/>
              </a:ext>
            </a:extLst>
          </p:cNvPr>
          <p:cNvGraphicFramePr>
            <a:graphicFrameLocks noGrp="1"/>
          </p:cNvGraphicFramePr>
          <p:nvPr>
            <p:extLst>
              <p:ext uri="{D42A27DB-BD31-4B8C-83A1-F6EECF244321}">
                <p14:modId xmlns:p14="http://schemas.microsoft.com/office/powerpoint/2010/main" val="2104827064"/>
              </p:ext>
            </p:extLst>
          </p:nvPr>
        </p:nvGraphicFramePr>
        <p:xfrm>
          <a:off x="5033288" y="2136932"/>
          <a:ext cx="3583466" cy="2249665"/>
        </p:xfrm>
        <a:graphic>
          <a:graphicData uri="http://schemas.openxmlformats.org/drawingml/2006/table">
            <a:tbl>
              <a:tblPr>
                <a:tableStyleId>{5C22544A-7EE6-4342-B048-85BDC9FD1C3A}</a:tableStyleId>
              </a:tblPr>
              <a:tblGrid>
                <a:gridCol w="3583466">
                  <a:extLst>
                    <a:ext uri="{9D8B030D-6E8A-4147-A177-3AD203B41FA5}">
                      <a16:colId xmlns:a16="http://schemas.microsoft.com/office/drawing/2014/main" val="1542792155"/>
                    </a:ext>
                  </a:extLst>
                </a:gridCol>
              </a:tblGrid>
              <a:tr h="616157">
                <a:tc>
                  <a:txBody>
                    <a:bodyPr/>
                    <a:lstStyle/>
                    <a:p>
                      <a:pPr algn="l" fontAlgn="ctr"/>
                      <a:r>
                        <a:rPr lang="en-US" sz="1200" b="0" i="0" u="none" strike="noStrike" dirty="0">
                          <a:solidFill>
                            <a:schemeClr val="bg2">
                              <a:lumMod val="50000"/>
                            </a:schemeClr>
                          </a:solidFill>
                          <a:effectLst/>
                          <a:latin typeface="Arial" panose="020B0604020202020204" pitchFamily="34" charset="0"/>
                        </a:rPr>
                        <a:t>As a result of the pandemic, I plan to pursue my career in a different type of job or field than I had considered before.</a:t>
                      </a:r>
                    </a:p>
                  </a:txBody>
                  <a:tcPr marL="6350" marR="6350" marT="6350" marB="0" anchor="ctr">
                    <a:lnL w="12700" cmpd="sng">
                      <a:noFill/>
                    </a:lnL>
                    <a:lnR w="12700" cmpd="sng">
                      <a:noFill/>
                    </a:lnR>
                    <a:lnT w="12700" cmpd="sng">
                      <a:noFill/>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868404"/>
                  </a:ext>
                </a:extLst>
              </a:tr>
              <a:tr h="732421">
                <a:tc>
                  <a:txBody>
                    <a:bodyPr/>
                    <a:lstStyle/>
                    <a:p>
                      <a:pPr algn="l" fontAlgn="ctr"/>
                      <a:r>
                        <a:rPr lang="en-US" sz="1200" b="0" i="0" u="none" strike="noStrike" dirty="0">
                          <a:solidFill>
                            <a:schemeClr val="bg2">
                              <a:lumMod val="50000"/>
                            </a:schemeClr>
                          </a:solidFill>
                          <a:effectLst/>
                          <a:latin typeface="Arial" panose="020B0604020202020204" pitchFamily="34" charset="0"/>
                        </a:rPr>
                        <a:t>I plan to pursue my career with a different type of employer (</a:t>
                      </a:r>
                      <a:r>
                        <a:rPr lang="en-US" sz="1200" b="0" i="1" u="none" strike="noStrike" dirty="0">
                          <a:solidFill>
                            <a:schemeClr val="bg2">
                              <a:lumMod val="50000"/>
                            </a:schemeClr>
                          </a:solidFill>
                          <a:effectLst/>
                          <a:latin typeface="Arial" panose="020B0604020202020204" pitchFamily="34" charset="0"/>
                        </a:rPr>
                        <a:t>e.g., from academe to industry</a:t>
                      </a:r>
                      <a:r>
                        <a:rPr lang="en-US" sz="1200" b="0" i="0" u="none" strike="noStrike" dirty="0">
                          <a:solidFill>
                            <a:schemeClr val="bg2">
                              <a:lumMod val="50000"/>
                            </a:schemeClr>
                          </a:solidFill>
                          <a:effectLst/>
                          <a:latin typeface="Arial" panose="020B0604020202020204" pitchFamily="34" charset="0"/>
                        </a:rPr>
                        <a:t>) than I had considered before as a result of the pandemic.</a:t>
                      </a:r>
                    </a:p>
                  </a:txBody>
                  <a:tcPr marL="6350" marR="6350" marT="6350" marB="0" anchor="ctr">
                    <a:lnL w="12700" cmpd="sng">
                      <a:noFill/>
                    </a:lnL>
                    <a:lnR w="12700" cmpd="sng">
                      <a:noFill/>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1501285"/>
                  </a:ext>
                </a:extLst>
              </a:tr>
              <a:tr h="470900">
                <a:tc>
                  <a:txBody>
                    <a:bodyPr/>
                    <a:lstStyle/>
                    <a:p>
                      <a:pPr algn="l" fontAlgn="ctr"/>
                      <a:r>
                        <a:rPr lang="en-US" sz="1200" b="0" i="0" u="none" strike="noStrike" dirty="0">
                          <a:solidFill>
                            <a:schemeClr val="bg2">
                              <a:lumMod val="50000"/>
                            </a:schemeClr>
                          </a:solidFill>
                          <a:effectLst/>
                          <a:latin typeface="Arial" panose="020B0604020202020204" pitchFamily="34" charset="0"/>
                        </a:rPr>
                        <a:t>The pandemic opened new opportunities in the areas I had not considered before.</a:t>
                      </a:r>
                    </a:p>
                  </a:txBody>
                  <a:tcPr marL="6350" marR="6350" marT="6350" marB="0" anchor="ctr">
                    <a:lnL w="12700" cmpd="sng">
                      <a:noFill/>
                    </a:lnL>
                    <a:lnR w="12700" cmpd="sng">
                      <a:noFill/>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4503801"/>
                  </a:ext>
                </a:extLst>
              </a:tr>
              <a:tr h="430187">
                <a:tc>
                  <a:txBody>
                    <a:bodyPr/>
                    <a:lstStyle/>
                    <a:p>
                      <a:pPr algn="l" fontAlgn="ctr"/>
                      <a:r>
                        <a:rPr lang="en-US" sz="1200" b="0" i="0" u="none" strike="noStrike" dirty="0">
                          <a:solidFill>
                            <a:schemeClr val="bg2">
                              <a:lumMod val="50000"/>
                            </a:schemeClr>
                          </a:solidFill>
                          <a:effectLst/>
                          <a:latin typeface="Arial" panose="020B0604020202020204" pitchFamily="34" charset="0"/>
                        </a:rPr>
                        <a:t>The pandemic changed my longer-term career plans in other ways – </a:t>
                      </a:r>
                      <a:r>
                        <a:rPr lang="en-US" sz="1200" b="0" i="1" u="none" strike="noStrike" dirty="0">
                          <a:solidFill>
                            <a:schemeClr val="bg2">
                              <a:lumMod val="50000"/>
                            </a:schemeClr>
                          </a:solidFill>
                          <a:effectLst/>
                          <a:latin typeface="Arial" panose="020B0604020202020204" pitchFamily="34" charset="0"/>
                        </a:rPr>
                        <a:t>Specify</a:t>
                      </a:r>
                      <a:r>
                        <a:rPr lang="en-US" sz="1200" b="0" i="0" u="none" strike="noStrike" dirty="0">
                          <a:solidFill>
                            <a:schemeClr val="bg2">
                              <a:lumMod val="50000"/>
                            </a:schemeClr>
                          </a:solidFill>
                          <a:effectLst/>
                          <a:latin typeface="Arial" panose="020B0604020202020204" pitchFamily="34" charset="0"/>
                        </a:rPr>
                        <a:t>:</a:t>
                      </a:r>
                    </a:p>
                  </a:txBody>
                  <a:tcPr marL="6350" marR="6350" marT="6350" marB="0" anchor="ctr">
                    <a:lnL w="12700" cmpd="sng">
                      <a:noFill/>
                    </a:lnL>
                    <a:lnR w="12700" cmpd="sng">
                      <a:noFill/>
                    </a:lnR>
                    <a:lnT w="12700"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9437480"/>
                  </a:ext>
                </a:extLst>
              </a:tr>
            </a:tbl>
          </a:graphicData>
        </a:graphic>
      </p:graphicFrame>
      <p:grpSp>
        <p:nvGrpSpPr>
          <p:cNvPr id="32" name="Group 31">
            <a:extLst>
              <a:ext uri="{FF2B5EF4-FFF2-40B4-BE49-F238E27FC236}">
                <a16:creationId xmlns:a16="http://schemas.microsoft.com/office/drawing/2014/main" id="{C8719A14-DC1A-44E7-8C03-CEC204341FB4}"/>
              </a:ext>
            </a:extLst>
          </p:cNvPr>
          <p:cNvGrpSpPr/>
          <p:nvPr/>
        </p:nvGrpSpPr>
        <p:grpSpPr>
          <a:xfrm>
            <a:off x="69406" y="14287"/>
            <a:ext cx="774104" cy="702576"/>
            <a:chOff x="3032629" y="3225789"/>
            <a:chExt cx="774104" cy="702576"/>
          </a:xfrm>
        </p:grpSpPr>
        <p:sp>
          <p:nvSpPr>
            <p:cNvPr id="33" name="Oval 32">
              <a:extLst>
                <a:ext uri="{FF2B5EF4-FFF2-40B4-BE49-F238E27FC236}">
                  <a16:creationId xmlns:a16="http://schemas.microsoft.com/office/drawing/2014/main" id="{4F65AD24-8CCF-4091-B881-37B8BFBC2A3F}"/>
                </a:ext>
                <a:ext uri="{C183D7F6-B498-43B3-948B-1728B52AA6E4}">
                  <adec:decorative xmlns:adec="http://schemas.microsoft.com/office/drawing/2017/decorative" val="1"/>
                </a:ext>
              </a:extLst>
            </p:cNvPr>
            <p:cNvSpPr/>
            <p:nvPr/>
          </p:nvSpPr>
          <p:spPr>
            <a:xfrm>
              <a:off x="3032629" y="3297643"/>
              <a:ext cx="630722" cy="630722"/>
            </a:xfrm>
            <a:prstGeom prst="ellipse">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Abacus outline">
              <a:extLst>
                <a:ext uri="{FF2B5EF4-FFF2-40B4-BE49-F238E27FC236}">
                  <a16:creationId xmlns:a16="http://schemas.microsoft.com/office/drawing/2014/main" id="{E355EFA6-502F-4DBE-98BB-DD149BDEDD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6011" y="3225789"/>
              <a:ext cx="630722" cy="630722"/>
            </a:xfrm>
            <a:prstGeom prst="rect">
              <a:avLst/>
            </a:prstGeom>
          </p:spPr>
        </p:pic>
      </p:grpSp>
      <p:sp>
        <p:nvSpPr>
          <p:cNvPr id="35" name="Title 2">
            <a:extLst>
              <a:ext uri="{FF2B5EF4-FFF2-40B4-BE49-F238E27FC236}">
                <a16:creationId xmlns:a16="http://schemas.microsoft.com/office/drawing/2014/main" id="{36A02ECC-05EA-427B-BA10-0BA454CB80E2}"/>
              </a:ext>
            </a:extLst>
          </p:cNvPr>
          <p:cNvSpPr txBox="1">
            <a:spLocks/>
          </p:cNvSpPr>
          <p:nvPr/>
        </p:nvSpPr>
        <p:spPr bwMode="auto">
          <a:xfrm>
            <a:off x="4800603" y="153627"/>
            <a:ext cx="3702984" cy="761665"/>
          </a:xfrm>
          <a:prstGeom prst="rect">
            <a:avLst/>
          </a:prstGeom>
          <a:noFill/>
          <a:ln w="9525" algn="ctr">
            <a:noFill/>
            <a:miter lim="800000"/>
            <a:headEnd/>
            <a:tailEnd/>
          </a:ln>
        </p:spPr>
        <p:txBody>
          <a:bodyPr vert="horz" wrap="square" lIns="91440" tIns="91440" rIns="182880" bIns="91440" numCol="1" anchor="ctr" anchorCtr="0" compatLnSpc="1">
            <a:prstTxWarp prst="textNoShape">
              <a:avLst/>
            </a:prstTxWarp>
            <a:normAutofit fontScale="92500"/>
          </a:bodyPr>
          <a:lstStyle>
            <a:lvl1pPr marL="0" algn="l" rtl="0" eaLnBrk="1" fontAlgn="base" hangingPunct="1">
              <a:lnSpc>
                <a:spcPct val="90000"/>
              </a:lnSpc>
              <a:spcBef>
                <a:spcPct val="0"/>
              </a:spcBef>
              <a:spcAft>
                <a:spcPct val="0"/>
              </a:spcAft>
              <a:defRPr sz="2800" b="0" i="0" baseline="0">
                <a:solidFill>
                  <a:schemeClr val="accent1"/>
                </a:solidFill>
                <a:latin typeface="Arial Narrow" panose="020B0604020202020204" pitchFamily="34" charset="0"/>
                <a:ea typeface="+mj-ea"/>
                <a:cs typeface="Arial Narrow" panose="020B0604020202020204" pitchFamily="34" charset="0"/>
              </a:defRPr>
            </a:lvl1pPr>
            <a:lvl2pPr algn="l" rtl="0" eaLnBrk="1" fontAlgn="base" hangingPunct="1">
              <a:spcBef>
                <a:spcPct val="0"/>
              </a:spcBef>
              <a:spcAft>
                <a:spcPct val="0"/>
              </a:spcAft>
              <a:defRPr sz="3200">
                <a:solidFill>
                  <a:schemeClr val="bg1"/>
                </a:solidFill>
                <a:latin typeface="Arial Narrow" pitchFamily="1" charset="0"/>
                <a:cs typeface="Arial" charset="0"/>
              </a:defRPr>
            </a:lvl2pPr>
            <a:lvl3pPr algn="l" rtl="0" eaLnBrk="1" fontAlgn="base" hangingPunct="1">
              <a:spcBef>
                <a:spcPct val="0"/>
              </a:spcBef>
              <a:spcAft>
                <a:spcPct val="0"/>
              </a:spcAft>
              <a:defRPr sz="3200">
                <a:solidFill>
                  <a:schemeClr val="bg1"/>
                </a:solidFill>
                <a:latin typeface="Arial Narrow" pitchFamily="1" charset="0"/>
                <a:cs typeface="Arial" charset="0"/>
              </a:defRPr>
            </a:lvl3pPr>
            <a:lvl4pPr algn="l" rtl="0" eaLnBrk="1" fontAlgn="base" hangingPunct="1">
              <a:spcBef>
                <a:spcPct val="0"/>
              </a:spcBef>
              <a:spcAft>
                <a:spcPct val="0"/>
              </a:spcAft>
              <a:defRPr sz="3200">
                <a:solidFill>
                  <a:schemeClr val="bg1"/>
                </a:solidFill>
                <a:latin typeface="Arial Narrow" pitchFamily="1" charset="0"/>
                <a:cs typeface="Arial" charset="0"/>
              </a:defRPr>
            </a:lvl4pPr>
            <a:lvl5pPr algn="l" rtl="0" eaLnBrk="1" fontAlgn="base" hangingPunct="1">
              <a:spcBef>
                <a:spcPct val="0"/>
              </a:spcBef>
              <a:spcAft>
                <a:spcPct val="0"/>
              </a:spcAft>
              <a:defRPr sz="3200">
                <a:solidFill>
                  <a:schemeClr val="bg1"/>
                </a:solidFill>
                <a:latin typeface="Arial Narrow" pitchFamily="1" charset="0"/>
                <a:cs typeface="Arial" charset="0"/>
              </a:defRPr>
            </a:lvl5pPr>
            <a:lvl6pPr marL="457200" algn="l" rtl="0" eaLnBrk="1" fontAlgn="base" hangingPunct="1">
              <a:spcBef>
                <a:spcPct val="0"/>
              </a:spcBef>
              <a:spcAft>
                <a:spcPct val="0"/>
              </a:spcAft>
              <a:defRPr sz="3200">
                <a:solidFill>
                  <a:schemeClr val="bg1"/>
                </a:solidFill>
                <a:latin typeface="Arial Narrow" pitchFamily="1" charset="0"/>
                <a:cs typeface="Arial" charset="0"/>
              </a:defRPr>
            </a:lvl6pPr>
            <a:lvl7pPr marL="914400" algn="l" rtl="0" eaLnBrk="1" fontAlgn="base" hangingPunct="1">
              <a:spcBef>
                <a:spcPct val="0"/>
              </a:spcBef>
              <a:spcAft>
                <a:spcPct val="0"/>
              </a:spcAft>
              <a:defRPr sz="3200">
                <a:solidFill>
                  <a:schemeClr val="bg1"/>
                </a:solidFill>
                <a:latin typeface="Arial Narrow" pitchFamily="1" charset="0"/>
                <a:cs typeface="Arial" charset="0"/>
              </a:defRPr>
            </a:lvl7pPr>
            <a:lvl8pPr marL="1371600" algn="l" rtl="0" eaLnBrk="1" fontAlgn="base" hangingPunct="1">
              <a:spcBef>
                <a:spcPct val="0"/>
              </a:spcBef>
              <a:spcAft>
                <a:spcPct val="0"/>
              </a:spcAft>
              <a:defRPr sz="3200">
                <a:solidFill>
                  <a:schemeClr val="bg1"/>
                </a:solidFill>
                <a:latin typeface="Arial Narrow" pitchFamily="1" charset="0"/>
                <a:cs typeface="Arial" charset="0"/>
              </a:defRPr>
            </a:lvl8pPr>
            <a:lvl9pPr marL="1828800" algn="l" rtl="0" eaLnBrk="1" fontAlgn="base" hangingPunct="1">
              <a:spcBef>
                <a:spcPct val="0"/>
              </a:spcBef>
              <a:spcAft>
                <a:spcPct val="0"/>
              </a:spcAft>
              <a:defRPr sz="3200">
                <a:solidFill>
                  <a:schemeClr val="bg1"/>
                </a:solidFill>
                <a:latin typeface="Arial Narrow" pitchFamily="1" charset="0"/>
                <a:cs typeface="Arial" charset="0"/>
              </a:defRPr>
            </a:lvl9pPr>
          </a:lstStyle>
          <a:p>
            <a:r>
              <a:rPr lang="en-US" b="1" kern="0" dirty="0">
                <a:solidFill>
                  <a:srgbClr val="003A7A"/>
                </a:solidFill>
                <a:latin typeface="+mn-lt"/>
              </a:rPr>
              <a:t>New Follow-up Items </a:t>
            </a:r>
          </a:p>
        </p:txBody>
      </p:sp>
      <p:cxnSp>
        <p:nvCxnSpPr>
          <p:cNvPr id="36" name="Straight Connector 35" descr="timeline">
            <a:extLst>
              <a:ext uri="{FF2B5EF4-FFF2-40B4-BE49-F238E27FC236}">
                <a16:creationId xmlns:a16="http://schemas.microsoft.com/office/drawing/2014/main" id="{EE7CD9F2-0019-4B83-B12D-02873DFF1F00}"/>
              </a:ext>
            </a:extLst>
          </p:cNvPr>
          <p:cNvCxnSpPr>
            <a:cxnSpLocks/>
          </p:cNvCxnSpPr>
          <p:nvPr/>
        </p:nvCxnSpPr>
        <p:spPr>
          <a:xfrm flipV="1">
            <a:off x="418357" y="885080"/>
            <a:ext cx="0" cy="372121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37" name="Oval 36" descr="timeline markers">
            <a:extLst>
              <a:ext uri="{FF2B5EF4-FFF2-40B4-BE49-F238E27FC236}">
                <a16:creationId xmlns:a16="http://schemas.microsoft.com/office/drawing/2014/main" id="{29173ECE-4F46-4008-BE54-05E334158E36}"/>
              </a:ext>
            </a:extLst>
          </p:cNvPr>
          <p:cNvSpPr/>
          <p:nvPr/>
        </p:nvSpPr>
        <p:spPr>
          <a:xfrm>
            <a:off x="273246" y="875720"/>
            <a:ext cx="274320" cy="274320"/>
          </a:xfrm>
          <a:prstGeom prst="ellipse">
            <a:avLst/>
          </a:prstGeom>
          <a:solidFill>
            <a:srgbClr val="002E5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38" name="TextBox 37">
            <a:extLst>
              <a:ext uri="{FF2B5EF4-FFF2-40B4-BE49-F238E27FC236}">
                <a16:creationId xmlns:a16="http://schemas.microsoft.com/office/drawing/2014/main" id="{02ED8695-9562-4914-A0E7-FC5324A2DA8D}"/>
              </a:ext>
            </a:extLst>
          </p:cNvPr>
          <p:cNvSpPr txBox="1"/>
          <p:nvPr/>
        </p:nvSpPr>
        <p:spPr>
          <a:xfrm>
            <a:off x="547566" y="782047"/>
            <a:ext cx="3795833" cy="461665"/>
          </a:xfrm>
          <a:prstGeom prst="rect">
            <a:avLst/>
          </a:prstGeom>
          <a:noFill/>
        </p:spPr>
        <p:txBody>
          <a:bodyPr wrap="square" rtlCol="0">
            <a:spAutoFit/>
          </a:bodyPr>
          <a:lstStyle/>
          <a:p>
            <a:pPr lvl="0"/>
            <a:r>
              <a:rPr lang="en-US" sz="1200" dirty="0">
                <a:solidFill>
                  <a:schemeClr val="bg2">
                    <a:lumMod val="50000"/>
                  </a:schemeClr>
                </a:solidFill>
              </a:rPr>
              <a:t>The pandemic changed the timeline for completing my doctoral degree. </a:t>
            </a:r>
          </a:p>
        </p:txBody>
      </p:sp>
      <p:sp>
        <p:nvSpPr>
          <p:cNvPr id="39" name="Oval 38" descr="timeline markers">
            <a:extLst>
              <a:ext uri="{FF2B5EF4-FFF2-40B4-BE49-F238E27FC236}">
                <a16:creationId xmlns:a16="http://schemas.microsoft.com/office/drawing/2014/main" id="{0EA30DB0-8DA2-4C1A-8B43-9E58DFAEF3D5}"/>
              </a:ext>
            </a:extLst>
          </p:cNvPr>
          <p:cNvSpPr/>
          <p:nvPr/>
        </p:nvSpPr>
        <p:spPr>
          <a:xfrm>
            <a:off x="273246" y="1361546"/>
            <a:ext cx="274320" cy="274320"/>
          </a:xfrm>
          <a:prstGeom prst="ellipse">
            <a:avLst/>
          </a:prstGeom>
          <a:solidFill>
            <a:srgbClr val="1E4F96"/>
          </a:solidFill>
          <a:ln w="19050">
            <a:solidFill>
              <a:srgbClr val="1E4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0" name="TextBox 39">
            <a:extLst>
              <a:ext uri="{FF2B5EF4-FFF2-40B4-BE49-F238E27FC236}">
                <a16:creationId xmlns:a16="http://schemas.microsoft.com/office/drawing/2014/main" id="{7545671D-0493-4F38-9B5C-701CFE735F75}"/>
              </a:ext>
            </a:extLst>
          </p:cNvPr>
          <p:cNvSpPr txBox="1"/>
          <p:nvPr/>
        </p:nvSpPr>
        <p:spPr>
          <a:xfrm>
            <a:off x="540278" y="1259539"/>
            <a:ext cx="4039342" cy="461665"/>
          </a:xfrm>
          <a:prstGeom prst="rect">
            <a:avLst/>
          </a:prstGeom>
          <a:noFill/>
        </p:spPr>
        <p:txBody>
          <a:bodyPr wrap="square" rtlCol="0">
            <a:spAutoFit/>
          </a:bodyPr>
          <a:lstStyle/>
          <a:p>
            <a:pPr lvl="0"/>
            <a:r>
              <a:rPr lang="en-US" sz="1200" dirty="0">
                <a:solidFill>
                  <a:schemeClr val="bg2">
                    <a:lumMod val="50000"/>
                  </a:schemeClr>
                </a:solidFill>
              </a:rPr>
              <a:t>The pandemic led to a reduction or suspension of funding for my doctoral studies. </a:t>
            </a:r>
          </a:p>
        </p:txBody>
      </p:sp>
      <p:sp>
        <p:nvSpPr>
          <p:cNvPr id="41" name="Oval 40" descr="timeline markers">
            <a:extLst>
              <a:ext uri="{FF2B5EF4-FFF2-40B4-BE49-F238E27FC236}">
                <a16:creationId xmlns:a16="http://schemas.microsoft.com/office/drawing/2014/main" id="{62B0AF76-65C0-47E9-BC89-21F05A19FD96}"/>
              </a:ext>
            </a:extLst>
          </p:cNvPr>
          <p:cNvSpPr/>
          <p:nvPr/>
        </p:nvSpPr>
        <p:spPr>
          <a:xfrm>
            <a:off x="273246" y="1862612"/>
            <a:ext cx="274320" cy="274320"/>
          </a:xfrm>
          <a:prstGeom prst="ellipse">
            <a:avLst/>
          </a:prstGeom>
          <a:solidFill>
            <a:srgbClr val="00A3E0"/>
          </a:solidFill>
          <a:ln w="1905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2" name="TextBox 41">
            <a:extLst>
              <a:ext uri="{FF2B5EF4-FFF2-40B4-BE49-F238E27FC236}">
                <a16:creationId xmlns:a16="http://schemas.microsoft.com/office/drawing/2014/main" id="{2BF63F08-1A77-47AC-8345-DAF639038A5E}"/>
              </a:ext>
            </a:extLst>
          </p:cNvPr>
          <p:cNvSpPr txBox="1"/>
          <p:nvPr/>
        </p:nvSpPr>
        <p:spPr>
          <a:xfrm>
            <a:off x="547566" y="1759206"/>
            <a:ext cx="3948234"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t>
            </a:r>
            <a:r>
              <a:rPr lang="en-US" sz="1200" u="none" strike="noStrike" dirty="0">
                <a:solidFill>
                  <a:srgbClr val="404040"/>
                </a:solidFill>
                <a:effectLst/>
              </a:rPr>
              <a:t>affected my research (</a:t>
            </a:r>
            <a:r>
              <a:rPr lang="en-US" sz="1200" i="1" u="none" strike="noStrike" dirty="0">
                <a:solidFill>
                  <a:srgbClr val="404040"/>
                </a:solidFill>
                <a:effectLst/>
              </a:rPr>
              <a:t>e.g., limited access to resources, changed research plan</a:t>
            </a:r>
            <a:r>
              <a:rPr lang="en-US" sz="1200" u="none" strike="noStrike" dirty="0">
                <a:solidFill>
                  <a:srgbClr val="404040"/>
                </a:solidFill>
                <a:effectLst/>
              </a:rPr>
              <a:t>).</a:t>
            </a:r>
          </a:p>
        </p:txBody>
      </p:sp>
      <p:sp>
        <p:nvSpPr>
          <p:cNvPr id="43" name="Oval 42" descr="timeline markers">
            <a:extLst>
              <a:ext uri="{FF2B5EF4-FFF2-40B4-BE49-F238E27FC236}">
                <a16:creationId xmlns:a16="http://schemas.microsoft.com/office/drawing/2014/main" id="{F7AD762D-ACE2-4C6B-8AEF-D207AE84BD2D}"/>
              </a:ext>
            </a:extLst>
          </p:cNvPr>
          <p:cNvSpPr/>
          <p:nvPr/>
        </p:nvSpPr>
        <p:spPr>
          <a:xfrm>
            <a:off x="273246" y="2378918"/>
            <a:ext cx="274320" cy="274320"/>
          </a:xfrm>
          <a:prstGeom prst="ellipse">
            <a:avLst/>
          </a:prstGeom>
          <a:solidFill>
            <a:srgbClr val="69D8FF"/>
          </a:solidFill>
          <a:ln w="19050">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4" name="TextBox 43">
            <a:extLst>
              <a:ext uri="{FF2B5EF4-FFF2-40B4-BE49-F238E27FC236}">
                <a16:creationId xmlns:a16="http://schemas.microsoft.com/office/drawing/2014/main" id="{0247818C-0EFA-405F-9868-2954DFFC86AE}"/>
              </a:ext>
            </a:extLst>
          </p:cNvPr>
          <p:cNvSpPr txBox="1"/>
          <p:nvPr/>
        </p:nvSpPr>
        <p:spPr>
          <a:xfrm>
            <a:off x="547566" y="2247376"/>
            <a:ext cx="3795831" cy="646331"/>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t>
            </a:r>
            <a:r>
              <a:rPr lang="en-US" sz="1200" u="none" strike="noStrike" dirty="0">
                <a:solidFill>
                  <a:srgbClr val="404040"/>
                </a:solidFill>
                <a:effectLst/>
              </a:rPr>
              <a:t>changed my immediate postgraduate employment plans (</a:t>
            </a:r>
            <a:r>
              <a:rPr lang="en-US" sz="1200" i="1" u="none" strike="noStrike" dirty="0">
                <a:solidFill>
                  <a:srgbClr val="404040"/>
                </a:solidFill>
                <a:effectLst/>
              </a:rPr>
              <a:t>e.g., limited job opportunities, less desirable employment, work visa status</a:t>
            </a:r>
            <a:r>
              <a:rPr lang="en-US" sz="1200" u="none" strike="noStrike" dirty="0">
                <a:solidFill>
                  <a:srgbClr val="404040"/>
                </a:solidFill>
                <a:effectLst/>
              </a:rPr>
              <a:t>).</a:t>
            </a:r>
          </a:p>
        </p:txBody>
      </p:sp>
      <p:sp>
        <p:nvSpPr>
          <p:cNvPr id="45" name="Oval 44" descr="timeline markers">
            <a:extLst>
              <a:ext uri="{FF2B5EF4-FFF2-40B4-BE49-F238E27FC236}">
                <a16:creationId xmlns:a16="http://schemas.microsoft.com/office/drawing/2014/main" id="{5E8FFBF9-D08B-4505-92FC-24BE33DFE005}"/>
              </a:ext>
            </a:extLst>
          </p:cNvPr>
          <p:cNvSpPr/>
          <p:nvPr/>
        </p:nvSpPr>
        <p:spPr>
          <a:xfrm>
            <a:off x="273246" y="3177164"/>
            <a:ext cx="274320" cy="274320"/>
          </a:xfrm>
          <a:prstGeom prst="ellipse">
            <a:avLst/>
          </a:prstGeom>
          <a:solidFill>
            <a:srgbClr val="5B6770"/>
          </a:solidFill>
          <a:ln w="1905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6" name="TextBox 45">
            <a:extLst>
              <a:ext uri="{FF2B5EF4-FFF2-40B4-BE49-F238E27FC236}">
                <a16:creationId xmlns:a16="http://schemas.microsoft.com/office/drawing/2014/main" id="{9C3452F1-4386-4CF2-AA89-27855557A0EA}"/>
              </a:ext>
            </a:extLst>
          </p:cNvPr>
          <p:cNvSpPr txBox="1"/>
          <p:nvPr/>
        </p:nvSpPr>
        <p:spPr>
          <a:xfrm>
            <a:off x="547566" y="3001919"/>
            <a:ext cx="3752763" cy="646331"/>
          </a:xfrm>
          <a:prstGeom prst="rect">
            <a:avLst/>
          </a:prstGeom>
          <a:noFill/>
        </p:spPr>
        <p:txBody>
          <a:bodyPr wrap="square" rtlCol="0">
            <a:spAutoFit/>
          </a:bodyPr>
          <a:lstStyle/>
          <a:p>
            <a:pPr lvl="0"/>
            <a:r>
              <a:rPr lang="en-US" sz="1200" b="1" u="none" strike="noStrike" dirty="0">
                <a:solidFill>
                  <a:schemeClr val="bg2">
                    <a:lumMod val="50000"/>
                  </a:schemeClr>
                </a:solidFill>
                <a:effectLst/>
              </a:rPr>
              <a:t>The pandemic changed </a:t>
            </a:r>
            <a:r>
              <a:rPr lang="en-US" sz="1200" b="1" u="none" strike="noStrike" dirty="0">
                <a:solidFill>
                  <a:srgbClr val="404040"/>
                </a:solidFill>
                <a:effectLst/>
              </a:rPr>
              <a:t>my longer-term career plans (</a:t>
            </a:r>
            <a:r>
              <a:rPr lang="en-US" sz="1200" b="1" i="1" u="none" strike="noStrike" dirty="0">
                <a:solidFill>
                  <a:srgbClr val="404040"/>
                </a:solidFill>
                <a:effectLst/>
              </a:rPr>
              <a:t>e.g., pursuit of different type of job or employer</a:t>
            </a:r>
            <a:r>
              <a:rPr lang="en-US" sz="1200" b="1" u="none" strike="noStrike" dirty="0">
                <a:solidFill>
                  <a:schemeClr val="bg2">
                    <a:lumMod val="50000"/>
                  </a:schemeClr>
                </a:solidFill>
                <a:effectLst/>
              </a:rPr>
              <a:t>).</a:t>
            </a:r>
          </a:p>
        </p:txBody>
      </p:sp>
      <p:sp>
        <p:nvSpPr>
          <p:cNvPr id="47" name="Oval 46" descr="timeline markers">
            <a:extLst>
              <a:ext uri="{FF2B5EF4-FFF2-40B4-BE49-F238E27FC236}">
                <a16:creationId xmlns:a16="http://schemas.microsoft.com/office/drawing/2014/main" id="{C782F580-1653-4E25-8363-74CBE496023F}"/>
              </a:ext>
            </a:extLst>
          </p:cNvPr>
          <p:cNvSpPr/>
          <p:nvPr/>
        </p:nvSpPr>
        <p:spPr>
          <a:xfrm>
            <a:off x="273246" y="3838250"/>
            <a:ext cx="274320" cy="274320"/>
          </a:xfrm>
          <a:prstGeom prst="ellipse">
            <a:avLst/>
          </a:prstGeom>
          <a:solidFill>
            <a:srgbClr val="9EA8B0"/>
          </a:solidFill>
          <a:ln w="19050">
            <a:solidFill>
              <a:srgbClr val="9EA8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48" name="TextBox 47">
            <a:extLst>
              <a:ext uri="{FF2B5EF4-FFF2-40B4-BE49-F238E27FC236}">
                <a16:creationId xmlns:a16="http://schemas.microsoft.com/office/drawing/2014/main" id="{500E8D3C-C50A-412D-B2E4-D1A27FF6CB24}"/>
              </a:ext>
            </a:extLst>
          </p:cNvPr>
          <p:cNvSpPr txBox="1"/>
          <p:nvPr/>
        </p:nvSpPr>
        <p:spPr>
          <a:xfrm>
            <a:off x="547566" y="3764277"/>
            <a:ext cx="3795829"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affected my plans about where to live in the year after graduation. </a:t>
            </a:r>
          </a:p>
        </p:txBody>
      </p:sp>
      <p:sp>
        <p:nvSpPr>
          <p:cNvPr id="49" name="Oval 48" descr="timeline markers">
            <a:extLst>
              <a:ext uri="{FF2B5EF4-FFF2-40B4-BE49-F238E27FC236}">
                <a16:creationId xmlns:a16="http://schemas.microsoft.com/office/drawing/2014/main" id="{AE124C7E-3A58-4656-8699-EAE3735A017D}"/>
              </a:ext>
            </a:extLst>
          </p:cNvPr>
          <p:cNvSpPr/>
          <p:nvPr/>
        </p:nvSpPr>
        <p:spPr>
          <a:xfrm>
            <a:off x="273246" y="4339316"/>
            <a:ext cx="274320" cy="274320"/>
          </a:xfrm>
          <a:prstGeom prst="ellipse">
            <a:avLst/>
          </a:prstGeom>
          <a:solidFill>
            <a:srgbClr val="D7DBDF"/>
          </a:solidFill>
          <a:ln w="19050">
            <a:solidFill>
              <a:srgbClr val="D7D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50" name="TextBox 49">
            <a:extLst>
              <a:ext uri="{FF2B5EF4-FFF2-40B4-BE49-F238E27FC236}">
                <a16:creationId xmlns:a16="http://schemas.microsoft.com/office/drawing/2014/main" id="{E06D8917-9E52-4657-811B-E448CC7EB554}"/>
              </a:ext>
            </a:extLst>
          </p:cNvPr>
          <p:cNvSpPr txBox="1"/>
          <p:nvPr/>
        </p:nvSpPr>
        <p:spPr>
          <a:xfrm>
            <a:off x="547566" y="4245401"/>
            <a:ext cx="4039342" cy="461665"/>
          </a:xfrm>
          <a:prstGeom prst="rect">
            <a:avLst/>
          </a:prstGeom>
          <a:noFill/>
        </p:spPr>
        <p:txBody>
          <a:bodyPr wrap="square" rtlCol="0">
            <a:spAutoFit/>
          </a:bodyPr>
          <a:lstStyle/>
          <a:p>
            <a:pPr lvl="0"/>
            <a:r>
              <a:rPr lang="en-US" sz="1200" u="none" strike="noStrike" dirty="0">
                <a:solidFill>
                  <a:schemeClr val="bg2">
                    <a:lumMod val="50000"/>
                  </a:schemeClr>
                </a:solidFill>
                <a:effectLst/>
              </a:rPr>
              <a:t>The pandemic changed my graduate experience or career plans in other ways.</a:t>
            </a:r>
          </a:p>
        </p:txBody>
      </p:sp>
      <p:sp>
        <p:nvSpPr>
          <p:cNvPr id="51" name="TextBox 50">
            <a:extLst>
              <a:ext uri="{FF2B5EF4-FFF2-40B4-BE49-F238E27FC236}">
                <a16:creationId xmlns:a16="http://schemas.microsoft.com/office/drawing/2014/main" id="{A7389A21-57EA-49D3-A25B-982E50CB6B7B}"/>
              </a:ext>
            </a:extLst>
          </p:cNvPr>
          <p:cNvSpPr txBox="1"/>
          <p:nvPr/>
        </p:nvSpPr>
        <p:spPr>
          <a:xfrm>
            <a:off x="4831417" y="1485002"/>
            <a:ext cx="4039337" cy="523220"/>
          </a:xfrm>
          <a:prstGeom prst="rect">
            <a:avLst/>
          </a:prstGeom>
          <a:noFill/>
        </p:spPr>
        <p:txBody>
          <a:bodyPr wrap="square" rtlCol="0">
            <a:spAutoFit/>
          </a:bodyPr>
          <a:lstStyle/>
          <a:p>
            <a:pPr marL="171450" indent="-171450">
              <a:buFont typeface="Arial" panose="020B0604020202020204" pitchFamily="34" charset="0"/>
              <a:buChar char="•"/>
            </a:pPr>
            <a:r>
              <a:rPr lang="en-US" sz="1400" dirty="0">
                <a:solidFill>
                  <a:srgbClr val="404040"/>
                </a:solidFill>
              </a:rPr>
              <a:t>(</a:t>
            </a:r>
            <a:r>
              <a:rPr lang="en-US" sz="1400" i="1" dirty="0">
                <a:solidFill>
                  <a:srgbClr val="404040"/>
                </a:solidFill>
              </a:rPr>
              <a:t>If Yes</a:t>
            </a:r>
            <a:r>
              <a:rPr lang="en-US" sz="1400" dirty="0">
                <a:solidFill>
                  <a:srgbClr val="404040"/>
                </a:solidFill>
              </a:rPr>
              <a:t>)  How did your longer-term career plans change?   </a:t>
            </a:r>
            <a:r>
              <a:rPr lang="en-US" sz="1200" i="1" dirty="0">
                <a:solidFill>
                  <a:srgbClr val="404040"/>
                </a:solidFill>
              </a:rPr>
              <a:t>Select Yes or No for each</a:t>
            </a:r>
            <a:endParaRPr lang="en-US" sz="1400" dirty="0">
              <a:solidFill>
                <a:srgbClr val="404040"/>
              </a:solidFill>
            </a:endParaRPr>
          </a:p>
        </p:txBody>
      </p:sp>
    </p:spTree>
    <p:extLst>
      <p:ext uri="{BB962C8B-B14F-4D97-AF65-F5344CB8AC3E}">
        <p14:creationId xmlns:p14="http://schemas.microsoft.com/office/powerpoint/2010/main" val="1985498439"/>
      </p:ext>
    </p:extLst>
  </p:cSld>
  <p:clrMapOvr>
    <a:masterClrMapping/>
  </p:clrMapOvr>
</p:sld>
</file>

<file path=ppt/theme/theme1.xml><?xml version="1.0" encoding="utf-8"?>
<a:theme xmlns:a="http://schemas.openxmlformats.org/drawingml/2006/main" name="RTI Corporate (White)">
  <a:themeElements>
    <a:clrScheme name="RTI New 6">
      <a:dk1>
        <a:srgbClr val="000000"/>
      </a:dk1>
      <a:lt1>
        <a:srgbClr val="FFFFFF"/>
      </a:lt1>
      <a:dk2>
        <a:srgbClr val="000000"/>
      </a:dk2>
      <a:lt2>
        <a:srgbClr val="808080"/>
      </a:lt2>
      <a:accent1>
        <a:srgbClr val="1E4E96"/>
      </a:accent1>
      <a:accent2>
        <a:srgbClr val="00A3E0"/>
      </a:accent2>
      <a:accent3>
        <a:srgbClr val="68478D"/>
      </a:accent3>
      <a:accent4>
        <a:srgbClr val="83BD00"/>
      </a:accent4>
      <a:accent5>
        <a:srgbClr val="FFC845"/>
      </a:accent5>
      <a:accent6>
        <a:srgbClr val="FF595D"/>
      </a:accent6>
      <a:hlink>
        <a:srgbClr val="0045C7"/>
      </a:hlink>
      <a:folHlink>
        <a:srgbClr val="5D6EC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TI_PPT_wide" id="{369A2017-7487-164E-88BD-AA43789A3503}" vid="{2C68425E-E31D-0A4C-8C61-B90891C9BAFE}"/>
    </a:ext>
  </a:extLst>
</a:theme>
</file>

<file path=ppt/theme/theme2.xml><?xml version="1.0" encoding="utf-8"?>
<a:theme xmlns:a="http://schemas.openxmlformats.org/drawingml/2006/main" name="RTI Corporate (Blue)">
  <a:themeElements>
    <a:clrScheme name="RTI New 6">
      <a:dk1>
        <a:srgbClr val="000000"/>
      </a:dk1>
      <a:lt1>
        <a:srgbClr val="FFFFFF"/>
      </a:lt1>
      <a:dk2>
        <a:srgbClr val="000000"/>
      </a:dk2>
      <a:lt2>
        <a:srgbClr val="808080"/>
      </a:lt2>
      <a:accent1>
        <a:srgbClr val="1E4E96"/>
      </a:accent1>
      <a:accent2>
        <a:srgbClr val="00A3E0"/>
      </a:accent2>
      <a:accent3>
        <a:srgbClr val="68478D"/>
      </a:accent3>
      <a:accent4>
        <a:srgbClr val="83BD00"/>
      </a:accent4>
      <a:accent5>
        <a:srgbClr val="FFC845"/>
      </a:accent5>
      <a:accent6>
        <a:srgbClr val="FF595D"/>
      </a:accent6>
      <a:hlink>
        <a:srgbClr val="0045C7"/>
      </a:hlink>
      <a:folHlink>
        <a:srgbClr val="5D6EC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TI_PPT_wide" id="{369A2017-7487-164E-88BD-AA43789A3503}" vid="{157B3736-1C93-EF4B-B068-B3F343D59CF2}"/>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Order0 xmlns="893535dc-a6ba-4ab3-bc6b-b8b74b13bb21" xsi:nil="true"/>
    <Size xmlns="893535dc-a6ba-4ab3-bc6b-b8b74b13bb21" xsi:nil="true"/>
    <Color xmlns="893535dc-a6ba-4ab3-bc6b-b8b74b13bb2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33B557D6BB6447AAAB41C42362CB86" ma:contentTypeVersion="15" ma:contentTypeDescription="Create a new document." ma:contentTypeScope="" ma:versionID="0ff557d785d15082001e98d651c1007e">
  <xsd:schema xmlns:xsd="http://www.w3.org/2001/XMLSchema" xmlns:xs="http://www.w3.org/2001/XMLSchema" xmlns:p="http://schemas.microsoft.com/office/2006/metadata/properties" xmlns:ns1="893535dc-a6ba-4ab3-bc6b-b8b74b13bb21" xmlns:ns3="875bb054-f2b3-4b76-a793-0cfc50037577" targetNamespace="http://schemas.microsoft.com/office/2006/metadata/properties" ma:root="true" ma:fieldsID="218a12435424a71bbddb699b678b9fcf" ns1:_="" ns3:_="">
    <xsd:import namespace="893535dc-a6ba-4ab3-bc6b-b8b74b13bb21"/>
    <xsd:import namespace="875bb054-f2b3-4b76-a793-0cfc50037577"/>
    <xsd:element name="properties">
      <xsd:complexType>
        <xsd:sequence>
          <xsd:element name="documentManagement">
            <xsd:complexType>
              <xsd:all>
                <xsd:element ref="ns1:Order0" minOccurs="0"/>
                <xsd:element ref="ns1:Size" minOccurs="0"/>
                <xsd:element ref="ns1:Color" minOccurs="0"/>
                <xsd:element ref="ns1:MediaServiceMetadata" minOccurs="0"/>
                <xsd:element ref="ns1:MediaServiceFastMetadata" minOccurs="0"/>
                <xsd:element ref="ns1:MediaServiceAutoTags" minOccurs="0"/>
                <xsd:element ref="ns1:MediaServiceOCR" minOccurs="0"/>
                <xsd:element ref="ns1:MediaServiceGenerationTime" minOccurs="0"/>
                <xsd:element ref="ns1:MediaServiceEventHashCode" minOccurs="0"/>
                <xsd:element ref="ns1:MediaServiceAutoKeyPoints" minOccurs="0"/>
                <xsd:element ref="ns1:MediaServiceKeyPoints" minOccurs="0"/>
                <xsd:element ref="ns1:MediaServiceDateTaken" minOccurs="0"/>
                <xsd:element ref="ns3:SharedWithUsers" minOccurs="0"/>
                <xsd:element ref="ns3:SharedWithDetails" minOccurs="0"/>
                <xsd:element ref="ns1: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3535dc-a6ba-4ab3-bc6b-b8b74b13bb21" elementFormDefault="qualified">
    <xsd:import namespace="http://schemas.microsoft.com/office/2006/documentManagement/types"/>
    <xsd:import namespace="http://schemas.microsoft.com/office/infopath/2007/PartnerControls"/>
    <xsd:element name="Order0" ma:index="0" nillable="true" ma:displayName="Order" ma:format="Dropdown" ma:internalName="Order0" ma:percentage="FALSE">
      <xsd:simpleType>
        <xsd:restriction base="dms:Number"/>
      </xsd:simpleType>
    </xsd:element>
    <xsd:element name="Size" ma:index="3" nillable="true" ma:displayName="Size" ma:format="Dropdown" ma:internalName="Size">
      <xsd:simpleType>
        <xsd:restriction base="dms:Text">
          <xsd:maxLength value="255"/>
        </xsd:restriction>
      </xsd:simpleType>
    </xsd:element>
    <xsd:element name="Color" ma:index="4" nillable="true" ma:displayName="Color" ma:format="Dropdown" ma:internalName="Color">
      <xsd:simpleType>
        <xsd:restriction base="dms:Text">
          <xsd:maxLength value="255"/>
        </xsd:restriction>
      </xsd:simpleType>
    </xsd:element>
    <xsd:element name="MediaServiceMetadata" ma:index="7" nillable="true" ma:displayName="MediaServiceMetadata" ma:hidden="true" ma:internalName="MediaServiceMetadata" ma:readOnly="true">
      <xsd:simpleType>
        <xsd:restriction base="dms:Note"/>
      </xsd:simpleType>
    </xsd:element>
    <xsd:element name="MediaServiceFastMetadata" ma:index="8" nillable="true" ma:displayName="MediaServiceFastMetadata" ma:hidden="true" ma:internalName="MediaServiceFastMetadata" ma:readOnly="true">
      <xsd:simpleType>
        <xsd:restriction base="dms:Note"/>
      </xsd:simpleType>
    </xsd:element>
    <xsd:element name="MediaServiceAutoTags" ma:index="9" nillable="true" ma:displayName="Tags" ma:internalName="MediaServiceAutoTags" ma:readOnly="true">
      <xsd:simpleType>
        <xsd:restriction base="dms:Text"/>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5bb054-f2b3-4b76-a793-0cfc50037577"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466EE0-959F-431F-97ED-A925EF99E94F}">
  <ds:schemaRefs>
    <ds:schemaRef ds:uri="http://schemas.microsoft.com/sharepoint/v3/contenttype/forms"/>
  </ds:schemaRefs>
</ds:datastoreItem>
</file>

<file path=customXml/itemProps2.xml><?xml version="1.0" encoding="utf-8"?>
<ds:datastoreItem xmlns:ds="http://schemas.openxmlformats.org/officeDocument/2006/customXml" ds:itemID="{9B9CB693-0DEF-4114-9482-174E83C8CC11}">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893535dc-a6ba-4ab3-bc6b-b8b74b13bb21"/>
    <ds:schemaRef ds:uri="http://purl.org/dc/elements/1.1/"/>
    <ds:schemaRef ds:uri="http://schemas.microsoft.com/office/2006/metadata/properties"/>
    <ds:schemaRef ds:uri="875bb054-f2b3-4b76-a793-0cfc50037577"/>
    <ds:schemaRef ds:uri="http://www.w3.org/XML/1998/namespace"/>
  </ds:schemaRefs>
</ds:datastoreItem>
</file>

<file path=customXml/itemProps3.xml><?xml version="1.0" encoding="utf-8"?>
<ds:datastoreItem xmlns:ds="http://schemas.openxmlformats.org/officeDocument/2006/customXml" ds:itemID="{05CBC370-14C0-4012-9DCB-8A7D13E45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3535dc-a6ba-4ab3-bc6b-b8b74b13bb21"/>
    <ds:schemaRef ds:uri="875bb054-f2b3-4b76-a793-0cfc500375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RTI_PPT_wide</Template>
  <TotalTime>30591</TotalTime>
  <Words>3904</Words>
  <Application>Microsoft Office PowerPoint</Application>
  <PresentationFormat>On-screen Show (16:9)</PresentationFormat>
  <Paragraphs>393</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Arial Narrow</vt:lpstr>
      <vt:lpstr>Calibri</vt:lpstr>
      <vt:lpstr>Courier New</vt:lpstr>
      <vt:lpstr>System Font Regular</vt:lpstr>
      <vt:lpstr>Times New Roman</vt:lpstr>
      <vt:lpstr>Wingdings</vt:lpstr>
      <vt:lpstr>RTI Corporate (White)</vt:lpstr>
      <vt:lpstr>RTI Corporate (Blue)</vt:lpstr>
      <vt:lpstr>Supplementing Cognitive Interviewing with Natural Language Processing Approaches from Data Science</vt:lpstr>
      <vt:lpstr>COVID Module for SED</vt:lpstr>
      <vt:lpstr>Starting Point: COVID Impact Questions</vt:lpstr>
      <vt:lpstr>Question Revision Process</vt:lpstr>
      <vt:lpstr>Qualitative: Question Testing</vt:lpstr>
      <vt:lpstr>Revised COVID Impact Questions </vt:lpstr>
      <vt:lpstr>PowerPoint Presentation</vt:lpstr>
      <vt:lpstr>PowerPoint Presentation</vt:lpstr>
      <vt:lpstr>PowerPoint Presentation</vt:lpstr>
      <vt:lpstr>Cognitive Interviews</vt:lpstr>
      <vt:lpstr>Qualitative Findings – Cognitive Interviews</vt:lpstr>
      <vt:lpstr>Quantitative: Initial Analysis</vt:lpstr>
      <vt:lpstr>Quantitative: Full Analysis</vt:lpstr>
      <vt:lpstr>Question Revision Process</vt:lpstr>
      <vt:lpstr>Qualitative and Quantitative Methods Identified Similar Themes</vt:lpstr>
      <vt:lpstr>Qualitative and Quantitative Methods Identified Similar Themes</vt:lpstr>
      <vt:lpstr>Qualitative and Quantitative Findings Together–  Revised Questions</vt:lpstr>
      <vt:lpstr>Future Applications</vt:lpstr>
      <vt:lpstr>PowerPoint Presentation</vt:lpstr>
    </vt:vector>
  </TitlesOfParts>
  <Company>RTI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Blackburn, Katherine</dc:creator>
  <cp:lastModifiedBy>Stephanie Eckman</cp:lastModifiedBy>
  <cp:revision>83</cp:revision>
  <cp:lastPrinted>2020-02-14T14:03:35Z</cp:lastPrinted>
  <dcterms:created xsi:type="dcterms:W3CDTF">2021-08-19T15:01:34Z</dcterms:created>
  <dcterms:modified xsi:type="dcterms:W3CDTF">2021-10-22T14:48:49Z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0x0101005C33B557D6BB6447AAAB41C42362CB86</vt:lpwstr>
  </property>
</Properties>
</file>