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27"/>
  </p:notesMasterIdLst>
  <p:handoutMasterIdLst>
    <p:handoutMasterId r:id="rId28"/>
  </p:handoutMasterIdLst>
  <p:sldIdLst>
    <p:sldId id="259" r:id="rId6"/>
    <p:sldId id="289" r:id="rId7"/>
    <p:sldId id="277" r:id="rId8"/>
    <p:sldId id="305" r:id="rId9"/>
    <p:sldId id="325" r:id="rId10"/>
    <p:sldId id="278" r:id="rId11"/>
    <p:sldId id="295" r:id="rId12"/>
    <p:sldId id="296" r:id="rId13"/>
    <p:sldId id="326" r:id="rId14"/>
    <p:sldId id="329" r:id="rId15"/>
    <p:sldId id="338" r:id="rId16"/>
    <p:sldId id="335" r:id="rId17"/>
    <p:sldId id="342" r:id="rId18"/>
    <p:sldId id="331" r:id="rId19"/>
    <p:sldId id="334" r:id="rId20"/>
    <p:sldId id="333" r:id="rId21"/>
    <p:sldId id="343" r:id="rId22"/>
    <p:sldId id="336" r:id="rId23"/>
    <p:sldId id="341" r:id="rId24"/>
    <p:sldId id="337" r:id="rId25"/>
    <p:sldId id="330"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E5F8F9"/>
    <a:srgbClr val="00BDC2"/>
    <a:srgbClr val="00BEC3"/>
    <a:srgbClr val="00BFC4"/>
    <a:srgbClr val="F8766D"/>
    <a:srgbClr val="9CC1FF"/>
    <a:srgbClr val="EFF5FF"/>
    <a:srgbClr val="00BA38"/>
    <a:srgbClr val="E5F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86288" autoAdjust="0"/>
  </p:normalViewPr>
  <p:slideViewPr>
    <p:cSldViewPr>
      <p:cViewPr>
        <p:scale>
          <a:sx n="67" d="100"/>
          <a:sy n="67" d="100"/>
        </p:scale>
        <p:origin x="604" y="48"/>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p:cViewPr varScale="1">
        <p:scale>
          <a:sx n="75" d="100"/>
          <a:sy n="75" d="100"/>
        </p:scale>
        <p:origin x="-17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8" tIns="46584" rIns="93168" bIns="46584"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68" tIns="46584" rIns="93168" bIns="46584" rtlCol="0"/>
          <a:lstStyle>
            <a:lvl1pPr algn="r">
              <a:defRPr sz="1200"/>
            </a:lvl1pPr>
          </a:lstStyle>
          <a:p>
            <a:fld id="{B0E40ABE-DCA6-4B7A-B1BC-961182C98C1E}" type="datetimeFigureOut">
              <a:rPr lang="en-US" smtClean="0"/>
              <a:pPr/>
              <a:t>9/29/2021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68" tIns="46584" rIns="93168" bIns="46584"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8" tIns="46584" rIns="93168" bIns="46584"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8" tIns="46584" rIns="93168" bIns="46584"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8" tIns="46584" rIns="93168" bIns="46584" rtlCol="0"/>
          <a:lstStyle>
            <a:lvl1pPr algn="r">
              <a:defRPr sz="1200"/>
            </a:lvl1pPr>
          </a:lstStyle>
          <a:p>
            <a:fld id="{BB106A1E-4DC8-4B97-9735-D05403F9CA2D}" type="datetimeFigureOut">
              <a:rPr lang="en-US" smtClean="0"/>
              <a:t>9/29/2021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8" tIns="46584" rIns="93168" bIns="46584" rtlCol="0" anchor="ctr"/>
          <a:lstStyle/>
          <a:p>
            <a:endParaRPr lang="en-US"/>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3168" tIns="46584" rIns="93168" bIns="465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8" tIns="46584" rIns="93168"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8" tIns="46584" rIns="93168" bIns="46584" rtlCol="0" anchor="b"/>
          <a:lstStyle>
            <a:lvl1pPr algn="r">
              <a:defRPr sz="1200"/>
            </a:lvl1pPr>
          </a:lstStyle>
          <a:p>
            <a:fld id="{B17BA40C-25F7-4A81-B7B0-365A5351FE20}" type="slidenum">
              <a:rPr lang="en-US" smtClean="0"/>
              <a:t>‹#›</a:t>
            </a:fld>
            <a:endParaRPr lang="en-US"/>
          </a:p>
        </p:txBody>
      </p:sp>
    </p:spTree>
    <p:extLst>
      <p:ext uri="{BB962C8B-B14F-4D97-AF65-F5344CB8AC3E}">
        <p14:creationId xmlns:p14="http://schemas.microsoft.com/office/powerpoint/2010/main" val="2614974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1</a:t>
            </a:fld>
            <a:endParaRPr lang="en-US"/>
          </a:p>
        </p:txBody>
      </p:sp>
    </p:spTree>
    <p:extLst>
      <p:ext uri="{BB962C8B-B14F-4D97-AF65-F5344CB8AC3E}">
        <p14:creationId xmlns:p14="http://schemas.microsoft.com/office/powerpoint/2010/main" val="3410639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Civilian (e.g. not military), non-institutionalized (e.g. no nursing homes, no jails) population.</a:t>
            </a:r>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3</a:t>
            </a:fld>
            <a:endParaRPr lang="en-US"/>
          </a:p>
        </p:txBody>
      </p:sp>
    </p:spTree>
    <p:extLst>
      <p:ext uri="{BB962C8B-B14F-4D97-AF65-F5344CB8AC3E}">
        <p14:creationId xmlns:p14="http://schemas.microsoft.com/office/powerpoint/2010/main" val="151117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start by interviewing each household, to ask about recent medical events (utilization). Then, with their permission, we go to their providers to get detailed information about the event, particularly expenditure data, (e.g. total charge, how much was paid by the patient, how much was paid by insurance.)</a:t>
            </a:r>
          </a:p>
          <a:p>
            <a:endParaRPr lang="en-US" baseline="0" dirty="0"/>
          </a:p>
          <a:p>
            <a:r>
              <a:rPr lang="en-US" baseline="0" dirty="0"/>
              <a:t>MPC is considered the gold standard, but we also collect similar expenditure data from HC.</a:t>
            </a:r>
          </a:p>
          <a:p>
            <a:endParaRPr lang="en-US" baseline="0" dirty="0"/>
          </a:p>
          <a:p>
            <a:r>
              <a:rPr lang="en-US" baseline="0" dirty="0"/>
              <a:t>Which providers we contact (All ER/HS, etc.)</a:t>
            </a:r>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4</a:t>
            </a:fld>
            <a:endParaRPr lang="en-US"/>
          </a:p>
        </p:txBody>
      </p:sp>
    </p:spTree>
    <p:extLst>
      <p:ext uri="{BB962C8B-B14F-4D97-AF65-F5344CB8AC3E}">
        <p14:creationId xmlns:p14="http://schemas.microsoft.com/office/powerpoint/2010/main" val="242594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MPC is considered the gold standard, so we use that data whenever possible. </a:t>
            </a:r>
          </a:p>
          <a:p>
            <a:endParaRPr lang="en-US" baseline="0" dirty="0"/>
          </a:p>
          <a:p>
            <a:r>
              <a:rPr lang="en-US" baseline="0" dirty="0"/>
              <a:t>If MPC is not available, then we use the data that the HC provided.</a:t>
            </a:r>
          </a:p>
          <a:p>
            <a:endParaRPr lang="en-US" baseline="0" dirty="0"/>
          </a:p>
          <a:p>
            <a:r>
              <a:rPr lang="en-US" baseline="0" dirty="0"/>
              <a:t>If neither are available, then we impute (using predictive mean matching)</a:t>
            </a:r>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6</a:t>
            </a:fld>
            <a:endParaRPr lang="en-US"/>
          </a:p>
        </p:txBody>
      </p:sp>
    </p:spTree>
    <p:extLst>
      <p:ext uri="{BB962C8B-B14F-4D97-AF65-F5344CB8AC3E}">
        <p14:creationId xmlns:p14="http://schemas.microsoft.com/office/powerpoint/2010/main" val="34718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events with </a:t>
            </a:r>
            <a:r>
              <a:rPr lang="en-US" baseline="0" dirty="0"/>
              <a:t>complete MPC data get assigned MPC data</a:t>
            </a:r>
          </a:p>
          <a:p>
            <a:endParaRPr lang="en-US" baseline="0" dirty="0"/>
          </a:p>
          <a:p>
            <a:r>
              <a:rPr lang="en-US" baseline="0" dirty="0"/>
              <a:t>Otherwise, events with complete HC data get assigned HC data, and don’t enter into the imputation </a:t>
            </a:r>
          </a:p>
          <a:p>
            <a:endParaRPr lang="en-US" baseline="0" dirty="0"/>
          </a:p>
          <a:p>
            <a:r>
              <a:rPr lang="en-US" baseline="0" dirty="0"/>
              <a:t>Otherwise, the event is imputed, and is a recipient</a:t>
            </a:r>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7</a:t>
            </a:fld>
            <a:endParaRPr lang="en-US"/>
          </a:p>
        </p:txBody>
      </p:sp>
    </p:spTree>
    <p:extLst>
      <p:ext uri="{BB962C8B-B14F-4D97-AF65-F5344CB8AC3E}">
        <p14:creationId xmlns:p14="http://schemas.microsoft.com/office/powerpoint/2010/main" val="61285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8</a:t>
            </a:fld>
            <a:endParaRPr lang="en-US"/>
          </a:p>
        </p:txBody>
      </p:sp>
    </p:spTree>
    <p:extLst>
      <p:ext uri="{BB962C8B-B14F-4D97-AF65-F5344CB8AC3E}">
        <p14:creationId xmlns:p14="http://schemas.microsoft.com/office/powerpoint/2010/main" val="92477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type.</a:t>
            </a:r>
          </a:p>
          <a:p>
            <a:r>
              <a:rPr lang="en-US" dirty="0"/>
              <a:t>Different predictors</a:t>
            </a:r>
            <a:r>
              <a:rPr lang="en-US" baseline="0" dirty="0"/>
              <a:t> for each MLR</a:t>
            </a:r>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9</a:t>
            </a:fld>
            <a:endParaRPr lang="en-US"/>
          </a:p>
        </p:txBody>
      </p:sp>
    </p:spTree>
    <p:extLst>
      <p:ext uri="{BB962C8B-B14F-4D97-AF65-F5344CB8AC3E}">
        <p14:creationId xmlns:p14="http://schemas.microsoft.com/office/powerpoint/2010/main" val="259066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11</a:t>
            </a:fld>
            <a:endParaRPr lang="en-US"/>
          </a:p>
        </p:txBody>
      </p:sp>
    </p:spTree>
    <p:extLst>
      <p:ext uri="{BB962C8B-B14F-4D97-AF65-F5344CB8AC3E}">
        <p14:creationId xmlns:p14="http://schemas.microsoft.com/office/powerpoint/2010/main" val="376432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Kaggle</a:t>
            </a:r>
            <a:r>
              <a:rPr lang="en-US" dirty="0"/>
              <a:t>” competition – give all algorithms same data set, same covariates (a.k.a. features), same outcome (a.k.a. label, target), same matching process.</a:t>
            </a:r>
          </a:p>
          <a:p>
            <a:r>
              <a:rPr lang="en-US" dirty="0"/>
              <a:t>Using data only from previously identified donors </a:t>
            </a:r>
          </a:p>
          <a:p>
            <a:pPr lvl="1"/>
            <a:r>
              <a:rPr lang="en-US" dirty="0"/>
              <a:t>Split data into training data (‘donors’) and test data (‘recipients’)</a:t>
            </a:r>
          </a:p>
          <a:p>
            <a:r>
              <a:rPr lang="en-US" dirty="0"/>
              <a:t>Produce imputations for all event types</a:t>
            </a:r>
          </a:p>
          <a:p>
            <a:pPr lvl="1"/>
            <a:r>
              <a:rPr lang="en-US" dirty="0"/>
              <a:t>Estimate process on single years of data and pooled years of data</a:t>
            </a:r>
          </a:p>
          <a:p>
            <a:r>
              <a:rPr lang="en-US" dirty="0"/>
              <a:t>Compare fit</a:t>
            </a:r>
          </a:p>
          <a:p>
            <a:pPr lvl="1"/>
            <a:r>
              <a:rPr lang="en-US" dirty="0"/>
              <a:t>RMSE, MAE, R</a:t>
            </a:r>
            <a:r>
              <a:rPr lang="en-US" baseline="30000" dirty="0"/>
              <a:t>2</a:t>
            </a:r>
            <a:r>
              <a:rPr lang="en-US" dirty="0"/>
              <a:t>, etc.</a:t>
            </a:r>
          </a:p>
          <a:p>
            <a:r>
              <a:rPr lang="en-US" dirty="0"/>
              <a:t>Compare matches</a:t>
            </a:r>
          </a:p>
          <a:p>
            <a:r>
              <a:rPr lang="en-US" dirty="0"/>
              <a:t>Compare expenditure estimates</a:t>
            </a:r>
          </a:p>
          <a:p>
            <a:endParaRPr lang="en-US" dirty="0"/>
          </a:p>
        </p:txBody>
      </p:sp>
      <p:sp>
        <p:nvSpPr>
          <p:cNvPr id="4" name="Slide Number Placeholder 3"/>
          <p:cNvSpPr>
            <a:spLocks noGrp="1"/>
          </p:cNvSpPr>
          <p:nvPr>
            <p:ph type="sldNum" sz="quarter" idx="10"/>
          </p:nvPr>
        </p:nvSpPr>
        <p:spPr/>
        <p:txBody>
          <a:bodyPr/>
          <a:lstStyle/>
          <a:p>
            <a:fld id="{B17BA40C-25F7-4A81-B7B0-365A5351FE20}" type="slidenum">
              <a:rPr lang="en-US" smtClean="0"/>
              <a:t>12</a:t>
            </a:fld>
            <a:endParaRPr lang="en-US"/>
          </a:p>
        </p:txBody>
      </p:sp>
    </p:spTree>
    <p:extLst>
      <p:ext uri="{BB962C8B-B14F-4D97-AF65-F5344CB8AC3E}">
        <p14:creationId xmlns:p14="http://schemas.microsoft.com/office/powerpoint/2010/main" val="258224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3352800"/>
            <a:ext cx="103632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828800" y="4876800"/>
            <a:ext cx="85344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Calibri" panose="020F0502020204030204" pitchFamily="34" charset="0"/>
                <a:cs typeface="Calibri" panose="020F0502020204030204" pitchFamily="34" charset="0"/>
              </a:defRPr>
            </a:lvl1pPr>
          </a:lstStyle>
          <a:p>
            <a:r>
              <a:rPr lang="en-US" dirty="0"/>
              <a:t>Click to edit Master title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atin typeface="Calibri" panose="020F0502020204030204" pitchFamily="34" charset="0"/>
                <a:cs typeface="Calibri" panose="020F0502020204030204" pitchFamily="34" charset="0"/>
              </a:defRPr>
            </a:lvl1pPr>
          </a:lstStyle>
          <a:p>
            <a:fld id="{85F5B7A5-34A7-4AB0-A34F-A4DF2002FA9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981326"/>
            <a:ext cx="10363200" cy="1362075"/>
          </a:xfrm>
        </p:spPr>
        <p:txBody>
          <a:bodyPr anchor="t"/>
          <a:lstStyle>
            <a:lvl1pPr algn="ctr">
              <a:defRPr sz="4000" b="1" cap="all">
                <a:solidFill>
                  <a:schemeClr val="tx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963084" y="4343401"/>
            <a:ext cx="10363200" cy="1500187"/>
          </a:xfrm>
        </p:spPr>
        <p:txBody>
          <a:bodyPr anchor="b"/>
          <a:lstStyle>
            <a:lvl1pPr marL="0" indent="0" algn="ctr">
              <a:buNone/>
              <a:defRPr sz="200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lvl1pPr>
              <a:defRPr>
                <a:latin typeface="Calibri" panose="020F0502020204030204" pitchFamily="34" charset="0"/>
                <a:cs typeface="Calibri" panose="020F0502020204030204" pitchFamily="34" charset="0"/>
              </a:defRPr>
            </a:lvl1pPr>
          </a:lstStyle>
          <a:p>
            <a:fld id="{85F5B7A5-34A7-4AB0-A34F-A4DF2002FA9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a:t>
            </a:r>
          </a:p>
        </p:txBody>
      </p:sp>
      <p:sp>
        <p:nvSpPr>
          <p:cNvPr id="3" name="Text Placeholder 2"/>
          <p:cNvSpPr>
            <a:spLocks noGrp="1"/>
          </p:cNvSpPr>
          <p:nvPr>
            <p:ph type="body" idx="1"/>
          </p:nvPr>
        </p:nvSpPr>
        <p:spPr>
          <a:xfrm>
            <a:off x="609600" y="1447801"/>
            <a:ext cx="5386917" cy="727075"/>
          </a:xfrm>
        </p:spPr>
        <p:txBody>
          <a:bodyPr anchor="b"/>
          <a:lstStyle>
            <a:lvl1pPr marL="0" indent="0">
              <a:buNone/>
              <a:defRPr sz="24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47801"/>
            <a:ext cx="5389033" cy="727075"/>
          </a:xfrm>
        </p:spPr>
        <p:txBody>
          <a:bodyPr anchor="b"/>
          <a:lstStyle>
            <a:lvl1pPr marL="0" indent="0">
              <a:buNone/>
              <a:defRPr sz="24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atin typeface="Calibri" panose="020F0502020204030204" pitchFamily="34" charset="0"/>
                <a:cs typeface="Calibri" panose="020F0502020204030204" pitchFamily="34" charset="0"/>
              </a:defRPr>
            </a:lvl1pPr>
          </a:lstStyle>
          <a:p>
            <a:fld id="{85F5B7A5-34A7-4AB0-A34F-A4DF2002FA9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Slide Number Placeholder 2"/>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304800"/>
            <a:ext cx="88392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609600" y="1646238"/>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4" name="Slide Number Placeholder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5B7A5-34A7-4AB0-A34F-A4DF2002FA9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200400"/>
            <a:ext cx="109728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609600" y="4953001"/>
            <a:ext cx="109728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971800"/>
            <a:ext cx="9829800" cy="1600200"/>
          </a:xfrm>
        </p:spPr>
        <p:txBody>
          <a:bodyPr>
            <a:normAutofit fontScale="90000"/>
          </a:bodyPr>
          <a:lstStyle/>
          <a:p>
            <a:r>
              <a:rPr lang="en-US" dirty="0"/>
              <a:t>Using machine-learning algorithms to improve imputation in the Medical Expenditure Panel Survey</a:t>
            </a:r>
            <a:endParaRPr lang="en-US" b="0" dirty="0">
              <a:latin typeface="+mj-lt"/>
            </a:endParaRPr>
          </a:p>
        </p:txBody>
      </p:sp>
      <p:sp>
        <p:nvSpPr>
          <p:cNvPr id="3" name="Content Placeholder 2"/>
          <p:cNvSpPr>
            <a:spLocks noGrp="1"/>
          </p:cNvSpPr>
          <p:nvPr>
            <p:ph idx="1"/>
          </p:nvPr>
        </p:nvSpPr>
        <p:spPr/>
        <p:txBody>
          <a:bodyPr>
            <a:normAutofit fontScale="85000" lnSpcReduction="20000"/>
          </a:bodyPr>
          <a:lstStyle/>
          <a:p>
            <a:r>
              <a:rPr lang="en-US" dirty="0">
                <a:solidFill>
                  <a:schemeClr val="tx1">
                    <a:lumMod val="65000"/>
                    <a:lumOff val="35000"/>
                  </a:schemeClr>
                </a:solidFill>
                <a:latin typeface="+mj-lt"/>
              </a:rPr>
              <a:t>Chandler McClellan, Emily M. Mitchell, Jerrod Anderson, and Samuel H. Zuvekas</a:t>
            </a:r>
          </a:p>
          <a:p>
            <a:r>
              <a:rPr lang="en-US" dirty="0">
                <a:solidFill>
                  <a:schemeClr val="tx1">
                    <a:lumMod val="65000"/>
                    <a:lumOff val="35000"/>
                  </a:schemeClr>
                </a:solidFill>
                <a:latin typeface="+mj-lt"/>
              </a:rPr>
              <a:t>Federal Committee on Statistical Methodology Annual Meeting</a:t>
            </a:r>
          </a:p>
          <a:p>
            <a:r>
              <a:rPr lang="en-US" dirty="0">
                <a:solidFill>
                  <a:schemeClr val="tx1">
                    <a:lumMod val="65000"/>
                    <a:lumOff val="35000"/>
                  </a:schemeClr>
                </a:solidFill>
                <a:latin typeface="+mj-lt"/>
              </a:rPr>
              <a:t>2021</a:t>
            </a:r>
          </a:p>
        </p:txBody>
      </p:sp>
    </p:spTree>
    <p:extLst>
      <p:ext uri="{BB962C8B-B14F-4D97-AF65-F5344CB8AC3E}">
        <p14:creationId xmlns:p14="http://schemas.microsoft.com/office/powerpoint/2010/main" val="87751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do better?</a:t>
            </a:r>
          </a:p>
        </p:txBody>
      </p:sp>
      <p:sp>
        <p:nvSpPr>
          <p:cNvPr id="3" name="Content Placeholder 2"/>
          <p:cNvSpPr>
            <a:spLocks noGrp="1"/>
          </p:cNvSpPr>
          <p:nvPr>
            <p:ph idx="1"/>
          </p:nvPr>
        </p:nvSpPr>
        <p:spPr/>
        <p:txBody>
          <a:bodyPr>
            <a:normAutofit fontScale="92500" lnSpcReduction="10000"/>
          </a:bodyPr>
          <a:lstStyle/>
          <a:p>
            <a:r>
              <a:rPr lang="en-US" dirty="0"/>
              <a:t>Modeling algorithm/fit</a:t>
            </a:r>
          </a:p>
          <a:p>
            <a:pPr lvl="1"/>
            <a:r>
              <a:rPr lang="en-US" dirty="0"/>
              <a:t>Currently OLS</a:t>
            </a:r>
          </a:p>
          <a:p>
            <a:pPr lvl="1"/>
            <a:r>
              <a:rPr lang="en-US" dirty="0"/>
              <a:t>Machine learning offers alternatives for prediction</a:t>
            </a:r>
          </a:p>
          <a:p>
            <a:pPr lvl="2"/>
            <a:r>
              <a:rPr lang="en-US" dirty="0"/>
              <a:t>Neural Networks</a:t>
            </a:r>
          </a:p>
          <a:p>
            <a:pPr lvl="2"/>
            <a:r>
              <a:rPr lang="en-US" dirty="0"/>
              <a:t>Random Forests</a:t>
            </a:r>
          </a:p>
          <a:p>
            <a:pPr lvl="2"/>
            <a:r>
              <a:rPr lang="en-US" dirty="0"/>
              <a:t>Gradient Boosting</a:t>
            </a:r>
          </a:p>
          <a:p>
            <a:pPr lvl="2"/>
            <a:r>
              <a:rPr lang="en-US" dirty="0"/>
              <a:t>Stacked Ensemble</a:t>
            </a:r>
          </a:p>
          <a:p>
            <a:pPr lvl="1"/>
            <a:r>
              <a:rPr lang="en-US" dirty="0"/>
              <a:t>Training completed with H2O.ai</a:t>
            </a:r>
          </a:p>
          <a:p>
            <a:r>
              <a:rPr lang="en-US" dirty="0"/>
              <a:t>Matching</a:t>
            </a:r>
          </a:p>
          <a:p>
            <a:pPr lvl="1"/>
            <a:r>
              <a:rPr lang="en-US" dirty="0"/>
              <a:t>Currently match on single target – Total Expenditure</a:t>
            </a:r>
          </a:p>
          <a:p>
            <a:pPr lvl="1"/>
            <a:r>
              <a:rPr lang="en-US" dirty="0"/>
              <a:t>Alternatively predict and match on Total Expenditure and Payment Sources</a:t>
            </a:r>
          </a:p>
          <a:p>
            <a:pPr lvl="1"/>
            <a:r>
              <a:rPr lang="en-US" dirty="0"/>
              <a:t>Better alignment on payment sources and eliminate need for XGROUPS</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pPr/>
              <a:t>10</a:t>
            </a:fld>
            <a:endParaRPr lang="en-US" dirty="0"/>
          </a:p>
        </p:txBody>
      </p:sp>
    </p:spTree>
    <p:extLst>
      <p:ext uri="{BB962C8B-B14F-4D97-AF65-F5344CB8AC3E}">
        <p14:creationId xmlns:p14="http://schemas.microsoft.com/office/powerpoint/2010/main" val="219753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Predictive Mean Matching</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11</a:t>
            </a:fld>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657600" y="1676322"/>
                <a:ext cx="288476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𝑠𝑑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𝑋</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𝛽</m:t>
                      </m:r>
                      <m:r>
                        <a:rPr lang="en-US" sz="2800" b="0" i="1" smtClean="0">
                          <a:latin typeface="Cambria Math" panose="02040503050406030204" pitchFamily="18" charset="0"/>
                        </a:rPr>
                        <m:t>)+ </m:t>
                      </m:r>
                      <m:r>
                        <m:rPr>
                          <m:sty m:val="p"/>
                        </m:rPr>
                        <a:rPr lang="en-US" sz="2800" b="0" i="1" smtClean="0">
                          <a:latin typeface="Cambria Math" panose="02040503050406030204" pitchFamily="18" charset="0"/>
                        </a:rPr>
                        <m:t>ϵ</m:t>
                      </m:r>
                    </m:oMath>
                  </m:oMathPara>
                </a14:m>
                <a:endParaRPr lang="en-US" sz="2800" b="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57600" y="1676322"/>
                <a:ext cx="288476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49330" y="2872736"/>
                <a:ext cx="2215478"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𝑠</m:t>
                          </m:r>
                          <m:r>
                            <a:rPr lang="en-US" sz="2800" i="1">
                              <a:latin typeface="Cambria Math" panose="02040503050406030204" pitchFamily="18" charset="0"/>
                            </a:rPr>
                            <m:t>𝑑</m:t>
                          </m:r>
                        </m:sub>
                      </m:sSub>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𝑑</m:t>
                          </m:r>
                        </m:sub>
                      </m:s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𝛽</m:t>
                          </m:r>
                        </m:e>
                      </m:acc>
                      <m:r>
                        <a:rPr lang="en-US" sz="2800" b="0" i="1" smtClean="0">
                          <a:latin typeface="Cambria Math" panose="02040503050406030204" pitchFamily="18" charset="0"/>
                        </a:rPr>
                        <m:t>)</m:t>
                      </m:r>
                    </m:oMath>
                  </m:oMathPara>
                </a14:m>
                <a:endParaRPr lang="en-US" sz="2800" b="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49330" y="2872736"/>
                <a:ext cx="2215478" cy="4542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63389" y="2860330"/>
                <a:ext cx="2137124"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𝑠𝑟</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𝑋</m:t>
                          </m:r>
                        </m:e>
                        <m:sub>
                          <m:r>
                            <a:rPr lang="en-US" sz="2800" b="0" i="1" smtClean="0">
                              <a:latin typeface="Cambria Math" panose="02040503050406030204" pitchFamily="18" charset="0"/>
                            </a:rPr>
                            <m:t>𝑟</m:t>
                          </m:r>
                        </m:sub>
                      </m:s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𝛽</m:t>
                          </m:r>
                        </m:e>
                      </m:acc>
                      <m:r>
                        <a:rPr lang="en-US" sz="2800" b="0" i="1" smtClean="0">
                          <a:latin typeface="Cambria Math" panose="02040503050406030204" pitchFamily="18" charset="0"/>
                        </a:rPr>
                        <m:t>)</m:t>
                      </m:r>
                    </m:oMath>
                  </m:oMathPara>
                </a14:m>
                <a:endParaRPr lang="en-US" sz="2800" b="0" dirty="0"/>
              </a:p>
            </p:txBody>
          </p:sp>
        </mc:Choice>
        <mc:Fallback xmlns="">
          <p:sp>
            <p:nvSpPr>
              <p:cNvPr id="15" name="TextBox 14"/>
              <p:cNvSpPr txBox="1">
                <a:spLocks noRot="1" noChangeAspect="1" noMove="1" noResize="1" noEditPoints="1" noAdjustHandles="1" noChangeArrowheads="1" noChangeShapeType="1" noTextEdit="1"/>
              </p:cNvSpPr>
              <p:nvPr/>
            </p:nvSpPr>
            <p:spPr>
              <a:xfrm>
                <a:off x="6963389" y="2860330"/>
                <a:ext cx="2137124" cy="4542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40941" y="4244813"/>
                <a:ext cx="3322448" cy="7343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𝛿</m:t>
                      </m:r>
                      <m:r>
                        <a:rPr lang="en-US" sz="2800"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𝑑</m:t>
                              </m:r>
                            </m:lim>
                          </m:limLow>
                        </m:fName>
                        <m:e>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=1</m:t>
                                      </m:r>
                                    </m:sub>
                                    <m:sup>
                                      <m:r>
                                        <a:rPr lang="en-US" i="1">
                                          <a:latin typeface="Cambria Math" panose="02040503050406030204" pitchFamily="18" charset="0"/>
                                        </a:rPr>
                                        <m:t>11</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𝑠𝑟</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𝑠𝑑</m:t>
                                                      </m:r>
                                                    </m:sub>
                                                  </m:sSub>
                                                </m:e>
                                              </m:acc>
                                            </m:e>
                                          </m:d>
                                        </m:e>
                                        <m:sup>
                                          <m:r>
                                            <a:rPr lang="en-US" i="1">
                                              <a:latin typeface="Cambria Math" panose="02040503050406030204" pitchFamily="18" charset="0"/>
                                            </a:rPr>
                                            <m:t>2</m:t>
                                          </m:r>
                                        </m:sup>
                                      </m:sSup>
                                    </m:e>
                                  </m:nary>
                                </m:e>
                              </m:rad>
                            </m:e>
                          </m:d>
                        </m:e>
                      </m:func>
                    </m:oMath>
                  </m:oMathPara>
                </a14:m>
                <a:endParaRPr lang="en-US" sz="2400" b="0" dirty="0"/>
              </a:p>
            </p:txBody>
          </p:sp>
        </mc:Choice>
        <mc:Fallback xmlns="">
          <p:sp>
            <p:nvSpPr>
              <p:cNvPr id="16" name="TextBox 15"/>
              <p:cNvSpPr txBox="1">
                <a:spLocks noRot="1" noChangeAspect="1" noMove="1" noResize="1" noEditPoints="1" noAdjustHandles="1" noChangeArrowheads="1" noChangeShapeType="1" noTextEdit="1"/>
              </p:cNvSpPr>
              <p:nvPr/>
            </p:nvSpPr>
            <p:spPr>
              <a:xfrm>
                <a:off x="3640941" y="4244813"/>
                <a:ext cx="3322448" cy="7343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930843" y="1646281"/>
                <a:ext cx="2008690"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1" i="1" smtClean="0">
                              <a:latin typeface="Cambria Math" panose="02040503050406030204" pitchFamily="18" charset="0"/>
                            </a:rPr>
                            <m:t>𝑬𝑿</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𝑷</m:t>
                              </m:r>
                            </m:e>
                            <m:sub>
                              <m:r>
                                <a:rPr lang="en-US" sz="2800" b="1" i="1" smtClean="0">
                                  <a:latin typeface="Cambria Math" panose="02040503050406030204" pitchFamily="18" charset="0"/>
                                </a:rPr>
                                <m:t>𝒔</m:t>
                              </m:r>
                            </m:sub>
                          </m:sSub>
                        </m:e>
                      </m:rad>
                    </m:oMath>
                  </m:oMathPara>
                </a14:m>
                <a:endParaRPr lang="en-US" sz="2800" b="0" dirty="0">
                  <a:latin typeface="Calibri" panose="020F0502020204030204" pitchFamily="34" charset="0"/>
                  <a:cs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30843" y="1646281"/>
                <a:ext cx="2008690" cy="521810"/>
              </a:xfrm>
              <a:prstGeom prst="rect">
                <a:avLst/>
              </a:prstGeom>
              <a:blipFill>
                <a:blip r:embed="rId7"/>
                <a:stretch>
                  <a:fillRect/>
                </a:stretch>
              </a:blipFill>
            </p:spPr>
            <p:txBody>
              <a:bodyPr/>
              <a:lstStyle/>
              <a:p>
                <a:r>
                  <a:rPr lang="en-US">
                    <a:noFill/>
                  </a:rPr>
                  <a:t> </a:t>
                </a:r>
              </a:p>
            </p:txBody>
          </p:sp>
        </mc:Fallback>
      </mc:AlternateContent>
      <p:sp>
        <p:nvSpPr>
          <p:cNvPr id="14" name="TextBox 13"/>
          <p:cNvSpPr txBox="1"/>
          <p:nvPr/>
        </p:nvSpPr>
        <p:spPr>
          <a:xfrm>
            <a:off x="3912863" y="3378687"/>
            <a:ext cx="1055930" cy="369332"/>
          </a:xfrm>
          <a:prstGeom prst="rect">
            <a:avLst/>
          </a:prstGeom>
          <a:noFill/>
        </p:spPr>
        <p:txBody>
          <a:bodyPr wrap="none" lIns="0" tIns="0" rIns="0" bIns="0" rtlCol="0">
            <a:spAutoFit/>
          </a:bodyPr>
          <a:lstStyle/>
          <a:p>
            <a:r>
              <a:rPr lang="en-US" sz="2400" b="0" dirty="0">
                <a:solidFill>
                  <a:schemeClr val="bg1">
                    <a:lumMod val="50000"/>
                  </a:schemeClr>
                </a:solidFill>
                <a:latin typeface="Calibri" panose="020F0502020204030204" pitchFamily="34" charset="0"/>
                <a:cs typeface="Calibri" panose="020F0502020204030204" pitchFamily="34" charset="0"/>
              </a:rPr>
              <a:t>(donors)</a:t>
            </a:r>
          </a:p>
        </p:txBody>
      </p:sp>
      <p:sp>
        <p:nvSpPr>
          <p:cNvPr id="17" name="TextBox 16"/>
          <p:cNvSpPr txBox="1"/>
          <p:nvPr/>
        </p:nvSpPr>
        <p:spPr>
          <a:xfrm>
            <a:off x="7086600" y="3410353"/>
            <a:ext cx="1411733" cy="369332"/>
          </a:xfrm>
          <a:prstGeom prst="rect">
            <a:avLst/>
          </a:prstGeom>
          <a:noFill/>
        </p:spPr>
        <p:txBody>
          <a:bodyPr wrap="none" lIns="0" tIns="0" rIns="0" bIns="0" rtlCol="0">
            <a:spAutoFit/>
          </a:bodyPr>
          <a:lstStyle/>
          <a:p>
            <a:r>
              <a:rPr lang="en-US" sz="2400" b="0" dirty="0">
                <a:solidFill>
                  <a:schemeClr val="bg1">
                    <a:lumMod val="50000"/>
                  </a:schemeClr>
                </a:solidFill>
                <a:latin typeface="Calibri" panose="020F0502020204030204" pitchFamily="34" charset="0"/>
                <a:cs typeface="Calibri" panose="020F0502020204030204" pitchFamily="34" charset="0"/>
              </a:rPr>
              <a:t>(recipients)</a:t>
            </a:r>
          </a:p>
        </p:txBody>
      </p:sp>
      <p:graphicFrame>
        <p:nvGraphicFramePr>
          <p:cNvPr id="5" name="Table 4"/>
          <p:cNvGraphicFramePr>
            <a:graphicFrameLocks noGrp="1"/>
          </p:cNvGraphicFramePr>
          <p:nvPr>
            <p:extLst>
              <p:ext uri="{D42A27DB-BD31-4B8C-83A1-F6EECF244321}">
                <p14:modId xmlns:p14="http://schemas.microsoft.com/office/powerpoint/2010/main" val="3145986500"/>
              </p:ext>
            </p:extLst>
          </p:nvPr>
        </p:nvGraphicFramePr>
        <p:xfrm>
          <a:off x="575615" y="1523999"/>
          <a:ext cx="3226092" cy="5197476"/>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3858064385"/>
                    </a:ext>
                  </a:extLst>
                </a:gridCol>
                <a:gridCol w="2692692">
                  <a:extLst>
                    <a:ext uri="{9D8B030D-6E8A-4147-A177-3AD203B41FA5}">
                      <a16:colId xmlns:a16="http://schemas.microsoft.com/office/drawing/2014/main" val="2273729733"/>
                    </a:ext>
                  </a:extLst>
                </a:gridCol>
              </a:tblGrid>
              <a:tr h="1299369">
                <a:tc>
                  <a:txBody>
                    <a:bodyPr/>
                    <a:lstStyle/>
                    <a:p>
                      <a:r>
                        <a:rPr lang="en-US" sz="3600" dirty="0">
                          <a:latin typeface="Calibri" panose="020F0502020204030204" pitchFamily="34" charset="0"/>
                          <a:cs typeface="Calibri" panose="020F0502020204030204" pitchFamily="34" charset="0"/>
                        </a:rPr>
                        <a:t>1.</a:t>
                      </a:r>
                    </a:p>
                  </a:txBody>
                  <a:tcPr/>
                </a:tc>
                <a:tc>
                  <a:txBody>
                    <a:bodyPr/>
                    <a:lstStyle/>
                    <a:p>
                      <a:r>
                        <a:rPr lang="en-US" sz="3600" dirty="0">
                          <a:latin typeface="Calibri" panose="020F0502020204030204" pitchFamily="34" charset="0"/>
                          <a:cs typeface="Calibri" panose="020F0502020204030204" pitchFamily="34" charset="0"/>
                        </a:rPr>
                        <a:t>Model</a:t>
                      </a:r>
                    </a:p>
                  </a:txBody>
                  <a:tcPr/>
                </a:tc>
                <a:extLst>
                  <a:ext uri="{0D108BD9-81ED-4DB2-BD59-A6C34878D82A}">
                    <a16:rowId xmlns:a16="http://schemas.microsoft.com/office/drawing/2014/main" val="1774344655"/>
                  </a:ext>
                </a:extLst>
              </a:tr>
              <a:tr h="1299369">
                <a:tc>
                  <a:txBody>
                    <a:bodyPr/>
                    <a:lstStyle/>
                    <a:p>
                      <a:r>
                        <a:rPr lang="en-US" sz="3600" dirty="0">
                          <a:latin typeface="Calibri" panose="020F0502020204030204" pitchFamily="34" charset="0"/>
                          <a:cs typeface="Calibri" panose="020F0502020204030204" pitchFamily="34" charset="0"/>
                        </a:rPr>
                        <a:t>2.</a:t>
                      </a:r>
                    </a:p>
                  </a:txBody>
                  <a:tcPr/>
                </a:tc>
                <a:tc>
                  <a:txBody>
                    <a:bodyPr/>
                    <a:lstStyle/>
                    <a:p>
                      <a:r>
                        <a:rPr lang="en-US" sz="3600" dirty="0">
                          <a:latin typeface="Calibri" panose="020F0502020204030204" pitchFamily="34" charset="0"/>
                          <a:cs typeface="Calibri" panose="020F0502020204030204" pitchFamily="34" charset="0"/>
                        </a:rPr>
                        <a:t>Fit</a:t>
                      </a:r>
                    </a:p>
                  </a:txBody>
                  <a:tcPr/>
                </a:tc>
                <a:extLst>
                  <a:ext uri="{0D108BD9-81ED-4DB2-BD59-A6C34878D82A}">
                    <a16:rowId xmlns:a16="http://schemas.microsoft.com/office/drawing/2014/main" val="4251265314"/>
                  </a:ext>
                </a:extLst>
              </a:tr>
              <a:tr h="1299369">
                <a:tc>
                  <a:txBody>
                    <a:bodyPr/>
                    <a:lstStyle/>
                    <a:p>
                      <a:r>
                        <a:rPr lang="en-US" sz="3600" dirty="0">
                          <a:latin typeface="Calibri" panose="020F0502020204030204" pitchFamily="34" charset="0"/>
                          <a:cs typeface="Calibri" panose="020F0502020204030204" pitchFamily="34" charset="0"/>
                        </a:rPr>
                        <a:t>3.</a:t>
                      </a:r>
                    </a:p>
                  </a:txBody>
                  <a:tcPr/>
                </a:tc>
                <a:tc>
                  <a:txBody>
                    <a:bodyPr/>
                    <a:lstStyle/>
                    <a:p>
                      <a:r>
                        <a:rPr lang="en-US" sz="3600" dirty="0">
                          <a:latin typeface="Calibri" panose="020F0502020204030204" pitchFamily="34" charset="0"/>
                          <a:cs typeface="Calibri" panose="020F0502020204030204" pitchFamily="34" charset="0"/>
                        </a:rPr>
                        <a:t>Match</a:t>
                      </a:r>
                    </a:p>
                  </a:txBody>
                  <a:tcPr/>
                </a:tc>
                <a:extLst>
                  <a:ext uri="{0D108BD9-81ED-4DB2-BD59-A6C34878D82A}">
                    <a16:rowId xmlns:a16="http://schemas.microsoft.com/office/drawing/2014/main" val="1831891408"/>
                  </a:ext>
                </a:extLst>
              </a:tr>
              <a:tr h="1299369">
                <a:tc>
                  <a:txBody>
                    <a:bodyPr/>
                    <a:lstStyle/>
                    <a:p>
                      <a:r>
                        <a:rPr lang="en-US" sz="3600" dirty="0">
                          <a:latin typeface="Calibri" panose="020F0502020204030204" pitchFamily="34" charset="0"/>
                          <a:cs typeface="Calibri" panose="020F0502020204030204" pitchFamily="34" charset="0"/>
                        </a:rPr>
                        <a:t>4.</a:t>
                      </a:r>
                    </a:p>
                  </a:txBody>
                  <a:tcPr/>
                </a:tc>
                <a:tc>
                  <a:txBody>
                    <a:bodyPr/>
                    <a:lstStyle/>
                    <a:p>
                      <a:r>
                        <a:rPr lang="en-US" sz="3600" dirty="0">
                          <a:latin typeface="Calibri" panose="020F0502020204030204" pitchFamily="34" charset="0"/>
                          <a:cs typeface="Calibri" panose="020F0502020204030204" pitchFamily="34" charset="0"/>
                        </a:rPr>
                        <a:t>Impute</a:t>
                      </a:r>
                    </a:p>
                  </a:txBody>
                  <a:tcPr/>
                </a:tc>
                <a:extLst>
                  <a:ext uri="{0D108BD9-81ED-4DB2-BD59-A6C34878D82A}">
                    <a16:rowId xmlns:a16="http://schemas.microsoft.com/office/drawing/2014/main" val="3996398564"/>
                  </a:ext>
                </a:extLst>
              </a:tr>
            </a:tbl>
          </a:graphicData>
        </a:graphic>
      </p:graphicFrame>
      <mc:AlternateContent xmlns:mc="http://schemas.openxmlformats.org/markup-compatibility/2006">
        <mc:Choice xmlns:a14="http://schemas.microsoft.com/office/drawing/2010/main" Requires="a14">
          <p:sp>
            <p:nvSpPr>
              <p:cNvPr id="24" name="TextBox 23"/>
              <p:cNvSpPr txBox="1"/>
              <p:nvPr/>
            </p:nvSpPr>
            <p:spPr>
              <a:xfrm>
                <a:off x="3624260" y="5471474"/>
                <a:ext cx="15186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𝑦</m:t>
                          </m:r>
                        </m:e>
                        <m:sub>
                          <m:r>
                            <a:rPr lang="en-US" sz="2800" b="0" i="1" smtClean="0">
                              <a:latin typeface="Cambria Math" panose="02040503050406030204" pitchFamily="18" charset="0"/>
                            </a:rPr>
                            <m:t>𝑑</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oMath>
                  </m:oMathPara>
                </a14:m>
                <a:endParaRPr lang="en-US" sz="2800" b="0" dirty="0"/>
              </a:p>
            </p:txBody>
          </p:sp>
        </mc:Choice>
        <mc:Fallback>
          <p:sp>
            <p:nvSpPr>
              <p:cNvPr id="24" name="TextBox 23"/>
              <p:cNvSpPr txBox="1">
                <a:spLocks noRot="1" noChangeAspect="1" noMove="1" noResize="1" noEditPoints="1" noAdjustHandles="1" noChangeArrowheads="1" noChangeShapeType="1" noTextEdit="1"/>
              </p:cNvSpPr>
              <p:nvPr/>
            </p:nvSpPr>
            <p:spPr>
              <a:xfrm>
                <a:off x="3624260" y="5471474"/>
                <a:ext cx="1518684" cy="430887"/>
              </a:xfrm>
              <a:prstGeom prst="rect">
                <a:avLst/>
              </a:prstGeom>
              <a:blipFill>
                <a:blip r:embed="rId8"/>
                <a:stretch>
                  <a:fillRect/>
                </a:stretch>
              </a:blipFill>
            </p:spPr>
            <p:txBody>
              <a:bodyPr/>
              <a:lstStyle/>
              <a:p>
                <a:r>
                  <a:rPr lang="en-US">
                    <a:noFill/>
                  </a:rPr>
                  <a:t> </a:t>
                </a:r>
              </a:p>
            </p:txBody>
          </p:sp>
        </mc:Fallback>
      </mc:AlternateContent>
      <p:sp>
        <p:nvSpPr>
          <p:cNvPr id="6" name="Right Arrow 5"/>
          <p:cNvSpPr/>
          <p:nvPr/>
        </p:nvSpPr>
        <p:spPr>
          <a:xfrm>
            <a:off x="4154064" y="5688275"/>
            <a:ext cx="459075" cy="1706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98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PMM – testing alternatives</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7935742"/>
              </p:ext>
            </p:extLst>
          </p:nvPr>
        </p:nvGraphicFramePr>
        <p:xfrm>
          <a:off x="117430" y="1360973"/>
          <a:ext cx="3107043" cy="4878647"/>
        </p:xfrm>
        <a:graphic>
          <a:graphicData uri="http://schemas.openxmlformats.org/drawingml/2006/table">
            <a:tbl>
              <a:tblPr firstRow="1" bandRow="1">
                <a:tableStyleId>{5C22544A-7EE6-4342-B048-85BDC9FD1C3A}</a:tableStyleId>
              </a:tblPr>
              <a:tblGrid>
                <a:gridCol w="1299567">
                  <a:extLst>
                    <a:ext uri="{9D8B030D-6E8A-4147-A177-3AD203B41FA5}">
                      <a16:colId xmlns:a16="http://schemas.microsoft.com/office/drawing/2014/main" val="876946705"/>
                    </a:ext>
                  </a:extLst>
                </a:gridCol>
                <a:gridCol w="905815">
                  <a:extLst>
                    <a:ext uri="{9D8B030D-6E8A-4147-A177-3AD203B41FA5}">
                      <a16:colId xmlns:a16="http://schemas.microsoft.com/office/drawing/2014/main" val="3934333110"/>
                    </a:ext>
                  </a:extLst>
                </a:gridCol>
                <a:gridCol w="901661">
                  <a:extLst>
                    <a:ext uri="{9D8B030D-6E8A-4147-A177-3AD203B41FA5}">
                      <a16:colId xmlns:a16="http://schemas.microsoft.com/office/drawing/2014/main" val="2780304941"/>
                    </a:ext>
                  </a:extLst>
                </a:gridCol>
              </a:tblGrid>
              <a:tr h="611768">
                <a:tc>
                  <a:txBody>
                    <a:bodyPr/>
                    <a:lstStyle/>
                    <a:p>
                      <a:pPr algn="ctr"/>
                      <a:endParaRPr lang="en-US" sz="1400" dirty="0">
                        <a:latin typeface="+mn-lt"/>
                      </a:endParaRPr>
                    </a:p>
                  </a:txBody>
                  <a:tcPr anchor="ctr">
                    <a:noFill/>
                  </a:tcPr>
                </a:tc>
                <a:tc>
                  <a:txBody>
                    <a:bodyPr/>
                    <a:lstStyle/>
                    <a:p>
                      <a:pPr algn="ctr"/>
                      <a:r>
                        <a:rPr lang="en-US" sz="1400" dirty="0">
                          <a:solidFill>
                            <a:sysClr val="windowText" lastClr="000000"/>
                          </a:solidFill>
                          <a:latin typeface="+mn-lt"/>
                        </a:rPr>
                        <a:t>HC data</a:t>
                      </a:r>
                    </a:p>
                  </a:txBody>
                  <a:tcPr anchor="ctr">
                    <a:noFill/>
                  </a:tcPr>
                </a:tc>
                <a:tc>
                  <a:txBody>
                    <a:bodyPr/>
                    <a:lstStyle/>
                    <a:p>
                      <a:pPr algn="ctr"/>
                      <a:r>
                        <a:rPr lang="en-US" sz="1400" dirty="0">
                          <a:solidFill>
                            <a:sysClr val="windowText" lastClr="000000"/>
                          </a:solidFill>
                          <a:latin typeface="+mn-lt"/>
                        </a:rPr>
                        <a:t>MPC data</a:t>
                      </a:r>
                    </a:p>
                  </a:txBody>
                  <a:tcPr anchor="ctr">
                    <a:noFill/>
                  </a:tcPr>
                </a:tc>
                <a:extLst>
                  <a:ext uri="{0D108BD9-81ED-4DB2-BD59-A6C34878D82A}">
                    <a16:rowId xmlns:a16="http://schemas.microsoft.com/office/drawing/2014/main" val="2868267364"/>
                  </a:ext>
                </a:extLst>
              </a:tr>
              <a:tr h="458505">
                <a:tc>
                  <a:txBody>
                    <a:bodyPr/>
                    <a:lstStyle/>
                    <a:p>
                      <a:pPr algn="l"/>
                      <a:r>
                        <a:rPr lang="en-US" sz="1400" dirty="0">
                          <a:latin typeface="+mn-lt"/>
                        </a:rPr>
                        <a:t>IMPFLAG = 1</a:t>
                      </a:r>
                    </a:p>
                  </a:txBody>
                  <a:tcPr anchor="ctr">
                    <a:noFill/>
                  </a:tcPr>
                </a:tc>
                <a:tc>
                  <a:txBody>
                    <a:bodyPr/>
                    <a:lstStyle/>
                    <a:p>
                      <a:pPr algn="ctr"/>
                      <a:r>
                        <a:rPr lang="en-US" sz="1400" b="1" dirty="0">
                          <a:solidFill>
                            <a:schemeClr val="bg1">
                              <a:lumMod val="50000"/>
                            </a:schemeClr>
                          </a:solidFill>
                          <a:latin typeface="+mn-lt"/>
                        </a:rPr>
                        <a:t>X</a:t>
                      </a:r>
                    </a:p>
                  </a:txBody>
                  <a:tcPr anchor="ctr">
                    <a:solidFill>
                      <a:schemeClr val="bg1">
                        <a:lumMod val="85000"/>
                      </a:schemeClr>
                    </a:solidFill>
                  </a:tcPr>
                </a:tc>
                <a:tc>
                  <a:txBody>
                    <a:bodyPr/>
                    <a:lstStyle/>
                    <a:p>
                      <a:pPr algn="ctr"/>
                      <a:endParaRPr lang="en-US" sz="1400" b="1" dirty="0">
                        <a:solidFill>
                          <a:schemeClr val="bg1">
                            <a:lumMod val="50000"/>
                          </a:schemeClr>
                        </a:solidFill>
                        <a:latin typeface="+mn-lt"/>
                      </a:endParaRPr>
                    </a:p>
                  </a:txBody>
                  <a:tcPr anchor="ctr">
                    <a:solidFill>
                      <a:schemeClr val="bg1">
                        <a:lumMod val="85000"/>
                      </a:schemeClr>
                    </a:solidFill>
                  </a:tcPr>
                </a:tc>
                <a:extLst>
                  <a:ext uri="{0D108BD9-81ED-4DB2-BD59-A6C34878D82A}">
                    <a16:rowId xmlns:a16="http://schemas.microsoft.com/office/drawing/2014/main" val="3909618141"/>
                  </a:ext>
                </a:extLst>
              </a:tr>
              <a:tr h="1415751">
                <a:tc>
                  <a:txBody>
                    <a:bodyPr/>
                    <a:lstStyle/>
                    <a:p>
                      <a:pPr algn="l"/>
                      <a:r>
                        <a:rPr lang="en-US" sz="1400" dirty="0">
                          <a:latin typeface="+mn-lt"/>
                        </a:rPr>
                        <a:t>IMPFLAG = 2</a:t>
                      </a:r>
                    </a:p>
                  </a:txBody>
                  <a:tcPr anchor="ctr">
                    <a:noFill/>
                  </a:tcPr>
                </a:tc>
                <a:tc>
                  <a:txBody>
                    <a:bodyPr/>
                    <a:lstStyle/>
                    <a:p>
                      <a:pPr algn="ctr"/>
                      <a:r>
                        <a:rPr lang="en-US" sz="1400" b="1" dirty="0">
                          <a:latin typeface="+mn-lt"/>
                        </a:rPr>
                        <a:t>X</a:t>
                      </a:r>
                    </a:p>
                  </a:txBody>
                  <a:tcPr anchor="ctr">
                    <a:solidFill>
                      <a:schemeClr val="accent6">
                        <a:lumMod val="40000"/>
                        <a:lumOff val="60000"/>
                      </a:schemeClr>
                    </a:solidFill>
                  </a:tcPr>
                </a:tc>
                <a:tc>
                  <a:txBody>
                    <a:bodyPr/>
                    <a:lstStyle/>
                    <a:p>
                      <a:pPr algn="ctr"/>
                      <a:r>
                        <a:rPr lang="en-US" sz="1400" b="1" dirty="0">
                          <a:latin typeface="+mn-lt"/>
                        </a:rPr>
                        <a:t>X</a:t>
                      </a:r>
                    </a:p>
                  </a:txBody>
                  <a:tcPr anchor="ctr">
                    <a:solidFill>
                      <a:schemeClr val="accent6">
                        <a:lumMod val="40000"/>
                        <a:lumOff val="60000"/>
                      </a:schemeClr>
                    </a:solidFill>
                  </a:tcPr>
                </a:tc>
                <a:extLst>
                  <a:ext uri="{0D108BD9-81ED-4DB2-BD59-A6C34878D82A}">
                    <a16:rowId xmlns:a16="http://schemas.microsoft.com/office/drawing/2014/main" val="277414144"/>
                  </a:ext>
                </a:extLst>
              </a:tr>
              <a:tr h="332373">
                <a:tc>
                  <a:txBody>
                    <a:bodyPr/>
                    <a:lstStyle/>
                    <a:p>
                      <a:pPr algn="l"/>
                      <a:r>
                        <a:rPr lang="en-US" sz="1400" dirty="0">
                          <a:latin typeface="+mn-lt"/>
                        </a:rPr>
                        <a:t>IMPFLAG = 5</a:t>
                      </a:r>
                    </a:p>
                    <a:p>
                      <a:pPr algn="l"/>
                      <a:r>
                        <a:rPr lang="en-US" sz="1400" dirty="0">
                          <a:latin typeface="+mn-lt"/>
                        </a:rPr>
                        <a:t>(capitated)</a:t>
                      </a:r>
                    </a:p>
                  </a:txBody>
                  <a:tcPr anchor="ctr">
                    <a:noFill/>
                  </a:tcPr>
                </a:tc>
                <a:tc>
                  <a:txBody>
                    <a:bodyPr/>
                    <a:lstStyle/>
                    <a:p>
                      <a:pPr algn="ctr"/>
                      <a:r>
                        <a:rPr lang="en-US" sz="1400" b="1" dirty="0">
                          <a:solidFill>
                            <a:schemeClr val="bg1">
                              <a:lumMod val="50000"/>
                            </a:schemeClr>
                          </a:solidFill>
                          <a:latin typeface="+mn-lt"/>
                        </a:rPr>
                        <a:t>X</a:t>
                      </a:r>
                    </a:p>
                  </a:txBody>
                  <a:tcPr anchor="ctr">
                    <a:solidFill>
                      <a:schemeClr val="bg1">
                        <a:lumMod val="85000"/>
                      </a:schemeClr>
                    </a:solidFill>
                  </a:tcPr>
                </a:tc>
                <a:tc>
                  <a:txBody>
                    <a:bodyPr/>
                    <a:lstStyle/>
                    <a:p>
                      <a:pPr algn="ctr"/>
                      <a:r>
                        <a:rPr lang="en-US" sz="1400" b="1" dirty="0">
                          <a:solidFill>
                            <a:schemeClr val="bg1">
                              <a:lumMod val="50000"/>
                            </a:schemeClr>
                          </a:solidFill>
                          <a:latin typeface="+mn-lt"/>
                        </a:rPr>
                        <a:t>X</a:t>
                      </a:r>
                    </a:p>
                  </a:txBody>
                  <a:tcPr anchor="ctr">
                    <a:solidFill>
                      <a:schemeClr val="bg1">
                        <a:lumMod val="85000"/>
                      </a:schemeClr>
                    </a:solidFill>
                  </a:tcPr>
                </a:tc>
                <a:extLst>
                  <a:ext uri="{0D108BD9-81ED-4DB2-BD59-A6C34878D82A}">
                    <a16:rowId xmlns:a16="http://schemas.microsoft.com/office/drawing/2014/main" val="2950386225"/>
                  </a:ext>
                </a:extLst>
              </a:tr>
              <a:tr h="1874463">
                <a:tc>
                  <a:txBody>
                    <a:bodyPr/>
                    <a:lstStyle/>
                    <a:p>
                      <a:pPr algn="l"/>
                      <a:r>
                        <a:rPr lang="en-US" sz="1400" dirty="0">
                          <a:latin typeface="+mn-lt"/>
                        </a:rPr>
                        <a:t>IMPFLAG = 3/4</a:t>
                      </a:r>
                    </a:p>
                  </a:txBody>
                  <a:tcPr anchor="ctr">
                    <a:noFill/>
                  </a:tcPr>
                </a:tc>
                <a:tc>
                  <a:txBody>
                    <a:bodyPr/>
                    <a:lstStyle/>
                    <a:p>
                      <a:pPr algn="ctr"/>
                      <a:endParaRPr lang="en-US" sz="1400" b="1" dirty="0">
                        <a:solidFill>
                          <a:schemeClr val="bg1">
                            <a:lumMod val="50000"/>
                          </a:schemeClr>
                        </a:solidFill>
                        <a:latin typeface="+mn-lt"/>
                      </a:endParaRPr>
                    </a:p>
                  </a:txBody>
                  <a:tcPr anchor="ctr">
                    <a:solidFill>
                      <a:schemeClr val="bg1">
                        <a:lumMod val="85000"/>
                      </a:schemeClr>
                    </a:solidFill>
                  </a:tcPr>
                </a:tc>
                <a:tc>
                  <a:txBody>
                    <a:bodyPr/>
                    <a:lstStyle/>
                    <a:p>
                      <a:pPr algn="ctr"/>
                      <a:endParaRPr lang="en-US" sz="1400" b="1" dirty="0">
                        <a:solidFill>
                          <a:schemeClr val="bg1">
                            <a:lumMod val="50000"/>
                          </a:schemeClr>
                        </a:solidFill>
                        <a:latin typeface="+mn-lt"/>
                      </a:endParaRPr>
                    </a:p>
                  </a:txBody>
                  <a:tcPr anchor="ctr">
                    <a:solidFill>
                      <a:schemeClr val="bg1">
                        <a:lumMod val="85000"/>
                      </a:schemeClr>
                    </a:solidFill>
                  </a:tcPr>
                </a:tc>
                <a:extLst>
                  <a:ext uri="{0D108BD9-81ED-4DB2-BD59-A6C34878D82A}">
                    <a16:rowId xmlns:a16="http://schemas.microsoft.com/office/drawing/2014/main" val="19529242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1419204"/>
              </p:ext>
            </p:extLst>
          </p:nvPr>
        </p:nvGraphicFramePr>
        <p:xfrm>
          <a:off x="10095230" y="2191971"/>
          <a:ext cx="1546317" cy="1748124"/>
        </p:xfrm>
        <a:graphic>
          <a:graphicData uri="http://schemas.openxmlformats.org/drawingml/2006/table">
            <a:tbl>
              <a:tblPr bandRow="1">
                <a:tableStyleId>{5C22544A-7EE6-4342-B048-85BDC9FD1C3A}</a:tableStyleId>
              </a:tblPr>
              <a:tblGrid>
                <a:gridCol w="774936">
                  <a:extLst>
                    <a:ext uri="{9D8B030D-6E8A-4147-A177-3AD203B41FA5}">
                      <a16:colId xmlns:a16="http://schemas.microsoft.com/office/drawing/2014/main" val="3934333110"/>
                    </a:ext>
                  </a:extLst>
                </a:gridCol>
                <a:gridCol w="771381">
                  <a:extLst>
                    <a:ext uri="{9D8B030D-6E8A-4147-A177-3AD203B41FA5}">
                      <a16:colId xmlns:a16="http://schemas.microsoft.com/office/drawing/2014/main" val="2780304941"/>
                    </a:ext>
                  </a:extLst>
                </a:gridCol>
              </a:tblGrid>
              <a:tr h="1415751">
                <a:tc>
                  <a:txBody>
                    <a:bodyPr/>
                    <a:lstStyle/>
                    <a:p>
                      <a:pPr algn="ctr"/>
                      <a:r>
                        <a:rPr lang="en-US" sz="1400" b="1" dirty="0">
                          <a:latin typeface="+mn-lt"/>
                        </a:rPr>
                        <a:t>X</a:t>
                      </a:r>
                    </a:p>
                  </a:txBody>
                  <a:tcPr anchor="ctr">
                    <a:solidFill>
                      <a:srgbClr val="9DC3E6"/>
                    </a:solidFill>
                  </a:tcPr>
                </a:tc>
                <a:tc>
                  <a:txBody>
                    <a:bodyPr/>
                    <a:lstStyle/>
                    <a:p>
                      <a:pPr algn="ctr"/>
                      <a:r>
                        <a:rPr lang="en-US" sz="1400" b="1" dirty="0">
                          <a:latin typeface="+mn-lt"/>
                        </a:rPr>
                        <a:t>X</a:t>
                      </a:r>
                    </a:p>
                  </a:txBody>
                  <a:tcPr anchor="ctr">
                    <a:solidFill>
                      <a:srgbClr val="9DC3E6"/>
                    </a:solidFill>
                  </a:tcPr>
                </a:tc>
                <a:extLst>
                  <a:ext uri="{0D108BD9-81ED-4DB2-BD59-A6C34878D82A}">
                    <a16:rowId xmlns:a16="http://schemas.microsoft.com/office/drawing/2014/main" val="277414144"/>
                  </a:ext>
                </a:extLst>
              </a:tr>
              <a:tr h="332373">
                <a:tc>
                  <a:txBody>
                    <a:bodyPr/>
                    <a:lstStyle/>
                    <a:p>
                      <a:pPr algn="ctr"/>
                      <a:r>
                        <a:rPr lang="en-US" sz="1400" b="1" dirty="0">
                          <a:latin typeface="+mn-lt"/>
                        </a:rPr>
                        <a:t>X</a:t>
                      </a:r>
                    </a:p>
                  </a:txBody>
                  <a:tcPr anchor="ctr">
                    <a:solidFill>
                      <a:srgbClr val="9DC3E6"/>
                    </a:solidFill>
                  </a:tcPr>
                </a:tc>
                <a:tc>
                  <a:txBody>
                    <a:bodyPr/>
                    <a:lstStyle/>
                    <a:p>
                      <a:pPr algn="ctr"/>
                      <a:r>
                        <a:rPr lang="en-US" sz="1400" b="1" dirty="0">
                          <a:latin typeface="+mn-lt"/>
                        </a:rPr>
                        <a:t>X</a:t>
                      </a:r>
                    </a:p>
                  </a:txBody>
                  <a:tcPr anchor="ctr">
                    <a:solidFill>
                      <a:srgbClr val="9DC3E6"/>
                    </a:solidFill>
                  </a:tcPr>
                </a:tc>
                <a:extLst>
                  <a:ext uri="{0D108BD9-81ED-4DB2-BD59-A6C34878D82A}">
                    <a16:rowId xmlns:a16="http://schemas.microsoft.com/office/drawing/2014/main" val="295038622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99258250"/>
              </p:ext>
            </p:extLst>
          </p:nvPr>
        </p:nvGraphicFramePr>
        <p:xfrm>
          <a:off x="7928044" y="2224366"/>
          <a:ext cx="1680971" cy="1874463"/>
        </p:xfrm>
        <a:graphic>
          <a:graphicData uri="http://schemas.openxmlformats.org/drawingml/2006/table">
            <a:tbl>
              <a:tblPr bandRow="1">
                <a:tableStyleId>{5C22544A-7EE6-4342-B048-85BDC9FD1C3A}</a:tableStyleId>
              </a:tblPr>
              <a:tblGrid>
                <a:gridCol w="842417">
                  <a:extLst>
                    <a:ext uri="{9D8B030D-6E8A-4147-A177-3AD203B41FA5}">
                      <a16:colId xmlns:a16="http://schemas.microsoft.com/office/drawing/2014/main" val="3934333110"/>
                    </a:ext>
                  </a:extLst>
                </a:gridCol>
                <a:gridCol w="838554">
                  <a:extLst>
                    <a:ext uri="{9D8B030D-6E8A-4147-A177-3AD203B41FA5}">
                      <a16:colId xmlns:a16="http://schemas.microsoft.com/office/drawing/2014/main" val="2780304941"/>
                    </a:ext>
                  </a:extLst>
                </a:gridCol>
              </a:tblGrid>
              <a:tr h="1874463">
                <a:tc>
                  <a:txBody>
                    <a:bodyPr/>
                    <a:lstStyle/>
                    <a:p>
                      <a:pPr algn="ctr"/>
                      <a:endParaRPr lang="en-US" sz="1400" b="1" dirty="0">
                        <a:latin typeface="+mn-lt"/>
                      </a:endParaRPr>
                    </a:p>
                  </a:txBody>
                  <a:tcPr anchor="ctr">
                    <a:solidFill>
                      <a:srgbClr val="BDD7EE"/>
                    </a:solidFill>
                  </a:tcPr>
                </a:tc>
                <a:tc>
                  <a:txBody>
                    <a:bodyPr/>
                    <a:lstStyle/>
                    <a:p>
                      <a:pPr algn="ctr"/>
                      <a:endParaRPr lang="en-US" sz="1400" b="1" dirty="0">
                        <a:latin typeface="+mn-lt"/>
                      </a:endParaRPr>
                    </a:p>
                  </a:txBody>
                  <a:tcPr anchor="ctr">
                    <a:solidFill>
                      <a:srgbClr val="BDD7EE"/>
                    </a:solidFill>
                  </a:tcPr>
                </a:tc>
                <a:extLst>
                  <a:ext uri="{0D108BD9-81ED-4DB2-BD59-A6C34878D82A}">
                    <a16:rowId xmlns:a16="http://schemas.microsoft.com/office/drawing/2014/main" val="1952924241"/>
                  </a:ext>
                </a:extLst>
              </a:tr>
            </a:tbl>
          </a:graphicData>
        </a:graphic>
      </p:graphicFrame>
      <p:sp>
        <p:nvSpPr>
          <p:cNvPr id="10" name="Rectangle 9"/>
          <p:cNvSpPr/>
          <p:nvPr/>
        </p:nvSpPr>
        <p:spPr>
          <a:xfrm>
            <a:off x="10095230" y="1862988"/>
            <a:ext cx="1546317" cy="285750"/>
          </a:xfrm>
          <a:prstGeom prst="rect">
            <a:avLst/>
          </a:prstGeom>
          <a:solidFill>
            <a:srgbClr val="9DC3E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donors</a:t>
            </a:r>
          </a:p>
        </p:txBody>
      </p:sp>
      <p:sp>
        <p:nvSpPr>
          <p:cNvPr id="11" name="Rectangle 10"/>
          <p:cNvSpPr/>
          <p:nvPr/>
        </p:nvSpPr>
        <p:spPr>
          <a:xfrm>
            <a:off x="7928044" y="1862988"/>
            <a:ext cx="1680971" cy="285750"/>
          </a:xfrm>
          <a:prstGeom prst="rect">
            <a:avLst/>
          </a:prstGeom>
          <a:solidFill>
            <a:srgbClr val="BDD7EE"/>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 recipients</a:t>
            </a:r>
          </a:p>
        </p:txBody>
      </p:sp>
      <p:sp>
        <p:nvSpPr>
          <p:cNvPr id="12" name="Rectangle 11"/>
          <p:cNvSpPr/>
          <p:nvPr/>
        </p:nvSpPr>
        <p:spPr>
          <a:xfrm>
            <a:off x="7928044" y="1312405"/>
            <a:ext cx="3713503"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Match Vector</a:t>
            </a:r>
          </a:p>
        </p:txBody>
      </p:sp>
      <p:cxnSp>
        <p:nvCxnSpPr>
          <p:cNvPr id="13" name="Straight Arrow Connector 12"/>
          <p:cNvCxnSpPr/>
          <p:nvPr/>
        </p:nvCxnSpPr>
        <p:spPr>
          <a:xfrm flipH="1">
            <a:off x="9609015" y="2425878"/>
            <a:ext cx="486215"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609015" y="2684810"/>
            <a:ext cx="486215"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609015" y="2923642"/>
            <a:ext cx="486215"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9609015" y="3269256"/>
            <a:ext cx="486215"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609015" y="3472331"/>
            <a:ext cx="486215"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928042" y="4515970"/>
            <a:ext cx="3713503"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 Impute</a:t>
            </a:r>
          </a:p>
        </p:txBody>
      </p:sp>
      <p:graphicFrame>
        <p:nvGraphicFramePr>
          <p:cNvPr id="19" name="Table 18"/>
          <p:cNvGraphicFramePr>
            <a:graphicFrameLocks noGrp="1"/>
          </p:cNvGraphicFramePr>
          <p:nvPr>
            <p:extLst>
              <p:ext uri="{D42A27DB-BD31-4B8C-83A1-F6EECF244321}">
                <p14:modId xmlns:p14="http://schemas.microsoft.com/office/powerpoint/2010/main" val="2881997397"/>
              </p:ext>
            </p:extLst>
          </p:nvPr>
        </p:nvGraphicFramePr>
        <p:xfrm>
          <a:off x="7928041" y="5357323"/>
          <a:ext cx="1680972" cy="731520"/>
        </p:xfrm>
        <a:graphic>
          <a:graphicData uri="http://schemas.openxmlformats.org/drawingml/2006/table">
            <a:tbl>
              <a:tblPr firstRow="1" bandRow="1">
                <a:tableStyleId>{5940675A-B579-460E-94D1-54222C63F5DA}</a:tableStyleId>
              </a:tblPr>
              <a:tblGrid>
                <a:gridCol w="840486">
                  <a:extLst>
                    <a:ext uri="{9D8B030D-6E8A-4147-A177-3AD203B41FA5}">
                      <a16:colId xmlns:a16="http://schemas.microsoft.com/office/drawing/2014/main" val="349769129"/>
                    </a:ext>
                  </a:extLst>
                </a:gridCol>
                <a:gridCol w="840486">
                  <a:extLst>
                    <a:ext uri="{9D8B030D-6E8A-4147-A177-3AD203B41FA5}">
                      <a16:colId xmlns:a16="http://schemas.microsoft.com/office/drawing/2014/main" val="4257657842"/>
                    </a:ext>
                  </a:extLst>
                </a:gridCol>
              </a:tblGrid>
              <a:tr h="254771">
                <a:tc>
                  <a:txBody>
                    <a:bodyPr/>
                    <a:lstStyle/>
                    <a:p>
                      <a:pPr algn="ctr"/>
                      <a:r>
                        <a:rPr lang="en-US" sz="1200" dirty="0"/>
                        <a:t>SUMPAYX</a:t>
                      </a:r>
                    </a:p>
                  </a:txBody>
                  <a:tcPr/>
                </a:tc>
                <a:tc>
                  <a:txBody>
                    <a:bodyPr/>
                    <a:lstStyle/>
                    <a:p>
                      <a:pPr algn="ctr"/>
                      <a:r>
                        <a:rPr lang="en-US" sz="1200" dirty="0"/>
                        <a:t>TLCHRG</a:t>
                      </a:r>
                    </a:p>
                  </a:txBody>
                  <a:tcPr/>
                </a:tc>
                <a:extLst>
                  <a:ext uri="{0D108BD9-81ED-4DB2-BD59-A6C34878D82A}">
                    <a16:rowId xmlns:a16="http://schemas.microsoft.com/office/drawing/2014/main" val="2610788000"/>
                  </a:ext>
                </a:extLst>
              </a:tr>
              <a:tr h="254771">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82762911"/>
                  </a:ext>
                </a:extLst>
              </a:tr>
            </a:tbl>
          </a:graphicData>
        </a:graphic>
      </p:graphicFrame>
      <p:sp>
        <p:nvSpPr>
          <p:cNvPr id="20" name="Rectangle 19"/>
          <p:cNvSpPr/>
          <p:nvPr/>
        </p:nvSpPr>
        <p:spPr>
          <a:xfrm>
            <a:off x="3802104" y="1686929"/>
            <a:ext cx="1346421" cy="19862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Train</a:t>
            </a:r>
          </a:p>
          <a:p>
            <a:pPr algn="ctr"/>
            <a:r>
              <a:rPr lang="en-US" sz="1200" dirty="0">
                <a:solidFill>
                  <a:schemeClr val="tx1"/>
                </a:solidFill>
              </a:rPr>
              <a:t>‘new donors’</a:t>
            </a:r>
          </a:p>
        </p:txBody>
      </p:sp>
      <p:sp>
        <p:nvSpPr>
          <p:cNvPr id="21" name="Rectangle 20"/>
          <p:cNvSpPr/>
          <p:nvPr/>
        </p:nvSpPr>
        <p:spPr>
          <a:xfrm>
            <a:off x="3802104" y="3715072"/>
            <a:ext cx="1346421" cy="10980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r>
              <a:rPr lang="en-US" sz="1200" dirty="0">
                <a:solidFill>
                  <a:schemeClr val="tx1"/>
                </a:solidFill>
              </a:rPr>
              <a:t> </a:t>
            </a:r>
          </a:p>
          <a:p>
            <a:pPr algn="ctr"/>
            <a:r>
              <a:rPr lang="en-US" sz="1200" dirty="0">
                <a:solidFill>
                  <a:schemeClr val="tx1"/>
                </a:solidFill>
              </a:rPr>
              <a:t>‘new recipients’</a:t>
            </a:r>
          </a:p>
        </p:txBody>
      </p:sp>
      <p:cxnSp>
        <p:nvCxnSpPr>
          <p:cNvPr id="22" name="Straight Connector 21"/>
          <p:cNvCxnSpPr/>
          <p:nvPr/>
        </p:nvCxnSpPr>
        <p:spPr>
          <a:xfrm flipV="1">
            <a:off x="3224473" y="1683532"/>
            <a:ext cx="577631" cy="762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24473" y="3852185"/>
            <a:ext cx="553803" cy="96093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01318" y="2386900"/>
            <a:ext cx="1649494"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Fit ML algorithm</a:t>
            </a:r>
          </a:p>
        </p:txBody>
      </p:sp>
      <p:sp>
        <p:nvSpPr>
          <p:cNvPr id="25" name="Rectangle 24"/>
          <p:cNvSpPr/>
          <p:nvPr/>
        </p:nvSpPr>
        <p:spPr>
          <a:xfrm>
            <a:off x="5665806" y="4055041"/>
            <a:ext cx="1649494"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 Predict </a:t>
            </a:r>
          </a:p>
        </p:txBody>
      </p:sp>
      <p:sp>
        <p:nvSpPr>
          <p:cNvPr id="26" name="Right Arrow 25"/>
          <p:cNvSpPr/>
          <p:nvPr/>
        </p:nvSpPr>
        <p:spPr>
          <a:xfrm>
            <a:off x="5220168" y="2492816"/>
            <a:ext cx="355107" cy="204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228582" y="4140210"/>
            <a:ext cx="355107" cy="204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5400000">
            <a:off x="6039490" y="3317665"/>
            <a:ext cx="988812" cy="221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095228" y="4997206"/>
            <a:ext cx="1546317" cy="285750"/>
          </a:xfrm>
          <a:prstGeom prst="rect">
            <a:avLst/>
          </a:prstGeom>
          <a:solidFill>
            <a:srgbClr val="9DC3E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donors</a:t>
            </a:r>
          </a:p>
        </p:txBody>
      </p:sp>
      <p:sp>
        <p:nvSpPr>
          <p:cNvPr id="30" name="Rectangle 29"/>
          <p:cNvSpPr/>
          <p:nvPr/>
        </p:nvSpPr>
        <p:spPr>
          <a:xfrm>
            <a:off x="7928042" y="4997206"/>
            <a:ext cx="1680971" cy="285750"/>
          </a:xfrm>
          <a:prstGeom prst="rect">
            <a:avLst/>
          </a:prstGeom>
          <a:solidFill>
            <a:srgbClr val="BDD7EE"/>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 recipients</a:t>
            </a:r>
          </a:p>
        </p:txBody>
      </p:sp>
      <p:sp>
        <p:nvSpPr>
          <p:cNvPr id="31" name="Rounded Rectangle 30"/>
          <p:cNvSpPr/>
          <p:nvPr/>
        </p:nvSpPr>
        <p:spPr>
          <a:xfrm>
            <a:off x="5665806" y="4487432"/>
            <a:ext cx="1649494" cy="9989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EVALUATE R^2</a:t>
            </a:r>
          </a:p>
          <a:p>
            <a:pPr algn="ctr"/>
            <a:r>
              <a:rPr lang="en-US" sz="1100" dirty="0">
                <a:solidFill>
                  <a:schemeClr val="bg1"/>
                </a:solidFill>
              </a:rPr>
              <a:t>Compare </a:t>
            </a:r>
            <a:r>
              <a:rPr lang="en-US" sz="1100" dirty="0" err="1">
                <a:solidFill>
                  <a:schemeClr val="bg1"/>
                </a:solidFill>
              </a:rPr>
              <a:t>Ypred</a:t>
            </a:r>
            <a:r>
              <a:rPr lang="en-US" sz="1100" dirty="0">
                <a:solidFill>
                  <a:schemeClr val="bg1"/>
                </a:solidFill>
              </a:rPr>
              <a:t> to </a:t>
            </a:r>
            <a:r>
              <a:rPr lang="en-US" sz="1100" dirty="0" err="1">
                <a:solidFill>
                  <a:schemeClr val="bg1"/>
                </a:solidFill>
              </a:rPr>
              <a:t>Ytrue</a:t>
            </a:r>
            <a:endParaRPr lang="en-US" dirty="0">
              <a:solidFill>
                <a:schemeClr val="bg1"/>
              </a:solidFill>
            </a:endParaRPr>
          </a:p>
        </p:txBody>
      </p:sp>
      <p:sp>
        <p:nvSpPr>
          <p:cNvPr id="32" name="Rounded Rectangle 31"/>
          <p:cNvSpPr/>
          <p:nvPr/>
        </p:nvSpPr>
        <p:spPr>
          <a:xfrm>
            <a:off x="7928042" y="6116548"/>
            <a:ext cx="1749358" cy="7414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EVALUATE R^2</a:t>
            </a:r>
          </a:p>
          <a:p>
            <a:pPr algn="ctr"/>
            <a:r>
              <a:rPr lang="en-US" sz="1100" dirty="0">
                <a:solidFill>
                  <a:schemeClr val="bg1"/>
                </a:solidFill>
              </a:rPr>
              <a:t>Compare </a:t>
            </a:r>
            <a:r>
              <a:rPr lang="en-US" sz="1100" dirty="0" err="1">
                <a:solidFill>
                  <a:schemeClr val="bg1"/>
                </a:solidFill>
              </a:rPr>
              <a:t>Yimp</a:t>
            </a:r>
            <a:r>
              <a:rPr lang="en-US" sz="1100" dirty="0">
                <a:solidFill>
                  <a:schemeClr val="bg1"/>
                </a:solidFill>
              </a:rPr>
              <a:t> to </a:t>
            </a:r>
            <a:r>
              <a:rPr lang="en-US" sz="1100" dirty="0" err="1">
                <a:solidFill>
                  <a:schemeClr val="bg1"/>
                </a:solidFill>
              </a:rPr>
              <a:t>Ytrue</a:t>
            </a:r>
            <a:endParaRPr lang="en-US" dirty="0">
              <a:solidFill>
                <a:schemeClr val="bg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3099514763"/>
              </p:ext>
            </p:extLst>
          </p:nvPr>
        </p:nvGraphicFramePr>
        <p:xfrm>
          <a:off x="10027900" y="5357323"/>
          <a:ext cx="1680972" cy="731520"/>
        </p:xfrm>
        <a:graphic>
          <a:graphicData uri="http://schemas.openxmlformats.org/drawingml/2006/table">
            <a:tbl>
              <a:tblPr firstRow="1" bandRow="1">
                <a:tableStyleId>{5940675A-B579-460E-94D1-54222C63F5DA}</a:tableStyleId>
              </a:tblPr>
              <a:tblGrid>
                <a:gridCol w="840486">
                  <a:extLst>
                    <a:ext uri="{9D8B030D-6E8A-4147-A177-3AD203B41FA5}">
                      <a16:colId xmlns:a16="http://schemas.microsoft.com/office/drawing/2014/main" val="349769129"/>
                    </a:ext>
                  </a:extLst>
                </a:gridCol>
                <a:gridCol w="840486">
                  <a:extLst>
                    <a:ext uri="{9D8B030D-6E8A-4147-A177-3AD203B41FA5}">
                      <a16:colId xmlns:a16="http://schemas.microsoft.com/office/drawing/2014/main" val="4257657842"/>
                    </a:ext>
                  </a:extLst>
                </a:gridCol>
              </a:tblGrid>
              <a:tr h="254771">
                <a:tc>
                  <a:txBody>
                    <a:bodyPr/>
                    <a:lstStyle/>
                    <a:p>
                      <a:pPr algn="ctr"/>
                      <a:r>
                        <a:rPr lang="en-US" sz="1200" dirty="0"/>
                        <a:t>SUMPAYX</a:t>
                      </a:r>
                    </a:p>
                  </a:txBody>
                  <a:tcPr/>
                </a:tc>
                <a:tc>
                  <a:txBody>
                    <a:bodyPr/>
                    <a:lstStyle/>
                    <a:p>
                      <a:pPr algn="ctr"/>
                      <a:r>
                        <a:rPr lang="en-US" sz="1200" dirty="0"/>
                        <a:t>TLCHRG</a:t>
                      </a:r>
                    </a:p>
                  </a:txBody>
                  <a:tcPr/>
                </a:tc>
                <a:extLst>
                  <a:ext uri="{0D108BD9-81ED-4DB2-BD59-A6C34878D82A}">
                    <a16:rowId xmlns:a16="http://schemas.microsoft.com/office/drawing/2014/main" val="2610788000"/>
                  </a:ext>
                </a:extLst>
              </a:tr>
              <a:tr h="254771">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82762911"/>
                  </a:ext>
                </a:extLst>
              </a:tr>
            </a:tbl>
          </a:graphicData>
        </a:graphic>
      </p:graphicFrame>
      <p:cxnSp>
        <p:nvCxnSpPr>
          <p:cNvPr id="34" name="Straight Connector 33"/>
          <p:cNvCxnSpPr/>
          <p:nvPr/>
        </p:nvCxnSpPr>
        <p:spPr>
          <a:xfrm>
            <a:off x="7502529" y="1106805"/>
            <a:ext cx="0" cy="557147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8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4E1-FBE7-443C-A2BA-421BC3CB2BD7}"/>
              </a:ext>
            </a:extLst>
          </p:cNvPr>
          <p:cNvSpPr>
            <a:spLocks noGrp="1"/>
          </p:cNvSpPr>
          <p:nvPr>
            <p:ph type="title"/>
          </p:nvPr>
        </p:nvSpPr>
        <p:spPr/>
        <p:txBody>
          <a:bodyPr>
            <a:normAutofit fontScale="90000"/>
          </a:bodyPr>
          <a:lstStyle/>
          <a:p>
            <a:r>
              <a:rPr lang="en-US" dirty="0"/>
              <a:t>Accuracy Evaluation</a:t>
            </a:r>
          </a:p>
        </p:txBody>
      </p:sp>
      <p:sp>
        <p:nvSpPr>
          <p:cNvPr id="5" name="Text Placeholder 4">
            <a:extLst>
              <a:ext uri="{FF2B5EF4-FFF2-40B4-BE49-F238E27FC236}">
                <a16:creationId xmlns:a16="http://schemas.microsoft.com/office/drawing/2014/main" id="{A37AC0BD-406C-4290-A8BA-3C3CF290ECC8}"/>
              </a:ext>
            </a:extLst>
          </p:cNvPr>
          <p:cNvSpPr>
            <a:spLocks noGrp="1"/>
          </p:cNvSpPr>
          <p:nvPr>
            <p:ph type="body" idx="1"/>
          </p:nvPr>
        </p:nvSpPr>
        <p:spPr/>
        <p:txBody>
          <a:bodyPr/>
          <a:lstStyle/>
          <a:p>
            <a:r>
              <a:rPr lang="en-US" dirty="0"/>
              <a:t>Prediction R^2</a:t>
            </a:r>
          </a:p>
        </p:txBody>
      </p:sp>
      <p:sp>
        <p:nvSpPr>
          <p:cNvPr id="7" name="Text Placeholder 6">
            <a:extLst>
              <a:ext uri="{FF2B5EF4-FFF2-40B4-BE49-F238E27FC236}">
                <a16:creationId xmlns:a16="http://schemas.microsoft.com/office/drawing/2014/main" id="{32D7FF16-DC9A-4D78-A21B-09F166C858E4}"/>
              </a:ext>
            </a:extLst>
          </p:cNvPr>
          <p:cNvSpPr>
            <a:spLocks noGrp="1"/>
          </p:cNvSpPr>
          <p:nvPr>
            <p:ph type="body" sz="quarter" idx="3"/>
          </p:nvPr>
        </p:nvSpPr>
        <p:spPr/>
        <p:txBody>
          <a:bodyPr/>
          <a:lstStyle/>
          <a:p>
            <a:r>
              <a:rPr lang="en-US" dirty="0"/>
              <a:t>Imputation R^2</a:t>
            </a:r>
          </a:p>
        </p:txBody>
      </p:sp>
      <p:sp>
        <p:nvSpPr>
          <p:cNvPr id="4" name="Slide Number Placeholder 3">
            <a:extLst>
              <a:ext uri="{FF2B5EF4-FFF2-40B4-BE49-F238E27FC236}">
                <a16:creationId xmlns:a16="http://schemas.microsoft.com/office/drawing/2014/main" id="{19AB0B06-3FAB-462D-8526-E7EC20F80114}"/>
              </a:ext>
            </a:extLst>
          </p:cNvPr>
          <p:cNvSpPr>
            <a:spLocks noGrp="1"/>
          </p:cNvSpPr>
          <p:nvPr>
            <p:ph type="sldNum" sz="quarter" idx="10"/>
          </p:nvPr>
        </p:nvSpPr>
        <p:spPr/>
        <p:txBody>
          <a:bodyPr/>
          <a:lstStyle/>
          <a:p>
            <a:fld id="{85F5B7A5-34A7-4AB0-A34F-A4DF2002FA98}" type="slidenum">
              <a:rPr lang="en-US" smtClean="0"/>
              <a:pPr/>
              <a:t>13</a:t>
            </a:fld>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7C40553-757F-42D9-BB57-E8A3F9D31613}"/>
                  </a:ext>
                </a:extLst>
              </p:cNvPr>
              <p:cNvSpPr txBox="1"/>
              <p:nvPr/>
            </p:nvSpPr>
            <p:spPr>
              <a:xfrm>
                <a:off x="1066800" y="3352800"/>
                <a:ext cx="3810000" cy="93820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=1 − </m:t>
                      </m:r>
                      <m:f>
                        <m:fPr>
                          <m:ctrlPr>
                            <a:rPr lang="en-US" sz="2800" b="0" i="1" smtClean="0">
                              <a:latin typeface="Cambria Math" panose="02040503050406030204" pitchFamily="18" charset="0"/>
                            </a:rPr>
                          </m:ctrlPr>
                        </m:fPr>
                        <m:num>
                          <m:nary>
                            <m:naryPr>
                              <m:chr m:val="∑"/>
                              <m:limLoc m:val="subSup"/>
                              <m:supHide m:val="on"/>
                              <m:ctrlPr>
                                <a:rPr lang="en-US" sz="2800" b="0" i="1" smtClean="0">
                                  <a:latin typeface="Cambria Math" panose="02040503050406030204" pitchFamily="18" charset="0"/>
                                </a:rPr>
                              </m:ctrlPr>
                            </m:naryPr>
                            <m:sub>
                              <m:r>
                                <m:rPr>
                                  <m:brk m:alnAt="9"/>
                                </m:rPr>
                                <a:rPr lang="en-US" sz="2800" b="0" i="1" smtClean="0">
                                  <a:latin typeface="Cambria Math" panose="02040503050406030204" pitchFamily="18" charset="0"/>
                                </a:rPr>
                                <m:t>𝑟</m:t>
                              </m:r>
                            </m:sub>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e>
                                      </m:acc>
                                    </m:e>
                                  </m:d>
                                </m:e>
                                <m:sup>
                                  <m:r>
                                    <a:rPr lang="en-US" sz="2800" b="0" i="1" smtClean="0">
                                      <a:latin typeface="Cambria Math" panose="02040503050406030204" pitchFamily="18" charset="0"/>
                                    </a:rPr>
                                    <m:t>2</m:t>
                                  </m:r>
                                </m:sup>
                              </m:sSup>
                            </m:e>
                          </m:nary>
                        </m:num>
                        <m:den>
                          <m:nary>
                            <m:naryPr>
                              <m:chr m:val="∑"/>
                              <m:limLoc m:val="subSup"/>
                              <m:supHide m:val="on"/>
                              <m:ctrlPr>
                                <a:rPr lang="en-US" sz="2800" i="1">
                                  <a:latin typeface="Cambria Math" panose="02040503050406030204" pitchFamily="18" charset="0"/>
                                </a:rPr>
                              </m:ctrlPr>
                            </m:naryPr>
                            <m:sub>
                              <m:r>
                                <m:rPr>
                                  <m:brk m:alnAt="9"/>
                                </m:rPr>
                                <a:rPr lang="en-US" sz="2800" i="1">
                                  <a:latin typeface="Cambria Math" panose="02040503050406030204" pitchFamily="18" charset="0"/>
                                </a:rPr>
                                <m:t>𝑟</m:t>
                              </m:r>
                            </m: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𝑟</m:t>
                                          </m:r>
                                        </m:sub>
                                      </m:sSub>
                                      <m:r>
                                        <a:rPr lang="en-US" sz="2800" i="1">
                                          <a:latin typeface="Cambria Math" panose="02040503050406030204" pitchFamily="18" charset="0"/>
                                        </a:rPr>
                                        <m:t>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e>
                                      </m:acc>
                                    </m:e>
                                  </m:d>
                                </m:e>
                                <m:sup>
                                  <m:r>
                                    <a:rPr lang="en-US" sz="2800" i="1">
                                      <a:latin typeface="Cambria Math" panose="02040503050406030204" pitchFamily="18" charset="0"/>
                                    </a:rPr>
                                    <m:t>2</m:t>
                                  </m:r>
                                </m:sup>
                              </m:sSup>
                            </m:e>
                          </m:nary>
                        </m:den>
                      </m:f>
                      <m:r>
                        <a:rPr lang="en-US" sz="2800" b="0" i="1" smtClean="0">
                          <a:latin typeface="Cambria Math" panose="02040503050406030204" pitchFamily="18" charset="0"/>
                        </a:rPr>
                        <m:t>  </m:t>
                      </m:r>
                    </m:oMath>
                  </m:oMathPara>
                </a14:m>
                <a:endParaRPr lang="en-US" dirty="0"/>
              </a:p>
            </p:txBody>
          </p:sp>
        </mc:Choice>
        <mc:Fallback>
          <p:sp>
            <p:nvSpPr>
              <p:cNvPr id="12" name="TextBox 11">
                <a:extLst>
                  <a:ext uri="{FF2B5EF4-FFF2-40B4-BE49-F238E27FC236}">
                    <a16:creationId xmlns:a16="http://schemas.microsoft.com/office/drawing/2014/main" id="{67C40553-757F-42D9-BB57-E8A3F9D31613}"/>
                  </a:ext>
                </a:extLst>
              </p:cNvPr>
              <p:cNvSpPr txBox="1">
                <a:spLocks noRot="1" noChangeAspect="1" noMove="1" noResize="1" noEditPoints="1" noAdjustHandles="1" noChangeArrowheads="1" noChangeShapeType="1" noTextEdit="1"/>
              </p:cNvSpPr>
              <p:nvPr/>
            </p:nvSpPr>
            <p:spPr>
              <a:xfrm>
                <a:off x="1066800" y="3352800"/>
                <a:ext cx="3810000" cy="93820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5DA5D459-63F6-4E20-A954-2B8DD52A003A}"/>
                  </a:ext>
                </a:extLst>
              </p:cNvPr>
              <p:cNvSpPr txBox="1">
                <a:spLocks noGrp="1"/>
              </p:cNvSpPr>
              <p:nvPr>
                <p:ph sz="quarter" idx="4"/>
              </p:nvPr>
            </p:nvSpPr>
            <p:spPr>
              <a:xfrm>
                <a:off x="5996517" y="3352800"/>
                <a:ext cx="5389562" cy="938206"/>
              </a:xfrm>
              <a:prstGeom prst="rect">
                <a:avLst/>
              </a:prstGeom>
              <a:noFill/>
            </p:spPr>
            <p:txBody>
              <a:bodyPr wrap="square" lIns="0" tIns="0" rIns="0" bIns="0"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=1 − </m:t>
                      </m:r>
                      <m:f>
                        <m:fPr>
                          <m:ctrlPr>
                            <a:rPr lang="en-US" sz="2800" b="0" i="1" smtClean="0">
                              <a:latin typeface="Cambria Math" panose="02040503050406030204" pitchFamily="18" charset="0"/>
                            </a:rPr>
                          </m:ctrlPr>
                        </m:fPr>
                        <m:num>
                          <m:nary>
                            <m:naryPr>
                              <m:chr m:val="∑"/>
                              <m:limLoc m:val="subSup"/>
                              <m:supHide m:val="on"/>
                              <m:ctrlPr>
                                <a:rPr lang="en-US" sz="2800" b="0" i="1" smtClean="0">
                                  <a:latin typeface="Cambria Math" panose="02040503050406030204" pitchFamily="18" charset="0"/>
                                </a:rPr>
                              </m:ctrlPr>
                            </m:naryPr>
                            <m:sub>
                              <m:r>
                                <m:rPr>
                                  <m:brk m:alnAt="9"/>
                                </m:rPr>
                                <a:rPr lang="en-US" sz="2800" b="0" i="1" smtClean="0">
                                  <a:latin typeface="Cambria Math" panose="02040503050406030204" pitchFamily="18" charset="0"/>
                                </a:rPr>
                                <m:t>𝑟</m:t>
                              </m:r>
                            </m:sub>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r>
                                        <a:rPr lang="en-US" sz="2800" b="0" i="1" smtClean="0">
                                          <a:latin typeface="Cambria Math" panose="02040503050406030204" pitchFamily="18" charset="0"/>
                                        </a:rPr>
                                        <m:t> −</m:t>
                                      </m:r>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𝑦</m:t>
                                          </m:r>
                                        </m:e>
                                        <m:sub>
                                          <m:r>
                                            <a:rPr lang="en-US" sz="2800" i="1">
                                              <a:latin typeface="Cambria Math" panose="02040503050406030204" pitchFamily="18" charset="0"/>
                                            </a:rPr>
                                            <m:t>𝑑</m:t>
                                          </m:r>
                                        </m:sub>
                                        <m:sup>
                                          <m:r>
                                            <a:rPr lang="en-US" sz="2800" b="0" i="1" smtClean="0">
                                              <a:latin typeface="Cambria Math" panose="02040503050406030204" pitchFamily="18" charset="0"/>
                                            </a:rPr>
                                            <m:t>∗</m:t>
                                          </m:r>
                                        </m:sup>
                                      </m:sSubSup>
                                    </m:e>
                                  </m:d>
                                </m:e>
                                <m:sup>
                                  <m:r>
                                    <a:rPr lang="en-US" sz="2800" b="0" i="1" smtClean="0">
                                      <a:latin typeface="Cambria Math" panose="02040503050406030204" pitchFamily="18" charset="0"/>
                                    </a:rPr>
                                    <m:t>2</m:t>
                                  </m:r>
                                </m:sup>
                              </m:sSup>
                            </m:e>
                          </m:nary>
                        </m:num>
                        <m:den>
                          <m:nary>
                            <m:naryPr>
                              <m:chr m:val="∑"/>
                              <m:limLoc m:val="subSup"/>
                              <m:supHide m:val="on"/>
                              <m:ctrlPr>
                                <a:rPr lang="en-US" sz="2800" i="1">
                                  <a:latin typeface="Cambria Math" panose="02040503050406030204" pitchFamily="18" charset="0"/>
                                </a:rPr>
                              </m:ctrlPr>
                            </m:naryPr>
                            <m:sub>
                              <m:r>
                                <m:rPr>
                                  <m:brk m:alnAt="9"/>
                                </m:rPr>
                                <a:rPr lang="en-US" sz="2800" i="1">
                                  <a:latin typeface="Cambria Math" panose="02040503050406030204" pitchFamily="18" charset="0"/>
                                </a:rPr>
                                <m:t>𝑟</m:t>
                              </m:r>
                            </m: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𝑟</m:t>
                                          </m:r>
                                        </m:sub>
                                      </m:sSub>
                                      <m:r>
                                        <a:rPr lang="en-US" sz="2800" i="1">
                                          <a:latin typeface="Cambria Math" panose="02040503050406030204" pitchFamily="18" charset="0"/>
                                        </a:rPr>
                                        <m:t>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e>
                                      </m:acc>
                                    </m:e>
                                  </m:d>
                                </m:e>
                                <m:sup>
                                  <m:r>
                                    <a:rPr lang="en-US" sz="2800" i="1">
                                      <a:latin typeface="Cambria Math" panose="02040503050406030204" pitchFamily="18" charset="0"/>
                                    </a:rPr>
                                    <m:t>2</m:t>
                                  </m:r>
                                </m:sup>
                              </m:sSup>
                            </m:e>
                          </m:nary>
                        </m:den>
                      </m:f>
                      <m:r>
                        <a:rPr lang="en-US" sz="2800" b="0" i="1" smtClean="0">
                          <a:latin typeface="Cambria Math" panose="02040503050406030204" pitchFamily="18" charset="0"/>
                        </a:rPr>
                        <m:t>  </m:t>
                      </m:r>
                    </m:oMath>
                  </m:oMathPara>
                </a14:m>
                <a:endParaRPr lang="en-US" dirty="0"/>
              </a:p>
            </p:txBody>
          </p:sp>
        </mc:Choice>
        <mc:Fallback>
          <p:sp>
            <p:nvSpPr>
              <p:cNvPr id="15" name="Content Placeholder 14">
                <a:extLst>
                  <a:ext uri="{FF2B5EF4-FFF2-40B4-BE49-F238E27FC236}">
                    <a16:creationId xmlns:a16="http://schemas.microsoft.com/office/drawing/2014/main" id="{5DA5D459-63F6-4E20-A954-2B8DD52A003A}"/>
                  </a:ext>
                </a:extLst>
              </p:cNvPr>
              <p:cNvSpPr txBox="1">
                <a:spLocks noGrp="1" noRot="1" noChangeAspect="1" noMove="1" noResize="1" noEditPoints="1" noAdjustHandles="1" noChangeArrowheads="1" noChangeShapeType="1" noTextEdit="1"/>
              </p:cNvSpPr>
              <p:nvPr>
                <p:ph sz="quarter" idx="4"/>
              </p:nvPr>
            </p:nvSpPr>
            <p:spPr>
              <a:xfrm>
                <a:off x="5996517" y="3352800"/>
                <a:ext cx="5389562" cy="93820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137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Prediction Accuracy – Single Target</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14</a:t>
            </a:fld>
            <a:endParaRPr lang="en-US" dirty="0"/>
          </a:p>
        </p:txBody>
      </p:sp>
      <p:graphicFrame>
        <p:nvGraphicFramePr>
          <p:cNvPr id="3" name="Table 2">
            <a:extLst>
              <a:ext uri="{FF2B5EF4-FFF2-40B4-BE49-F238E27FC236}">
                <a16:creationId xmlns:a16="http://schemas.microsoft.com/office/drawing/2014/main" id="{EC086F19-7991-44B3-9488-02EA3D9E6424}"/>
              </a:ext>
            </a:extLst>
          </p:cNvPr>
          <p:cNvGraphicFramePr>
            <a:graphicFrameLocks noGrp="1"/>
          </p:cNvGraphicFramePr>
          <p:nvPr>
            <p:extLst>
              <p:ext uri="{D42A27DB-BD31-4B8C-83A1-F6EECF244321}">
                <p14:modId xmlns:p14="http://schemas.microsoft.com/office/powerpoint/2010/main" val="1359191360"/>
              </p:ext>
            </p:extLst>
          </p:nvPr>
        </p:nvGraphicFramePr>
        <p:xfrm>
          <a:off x="0" y="1600198"/>
          <a:ext cx="12049496" cy="4756153"/>
        </p:xfrm>
        <a:graphic>
          <a:graphicData uri="http://schemas.openxmlformats.org/drawingml/2006/table">
            <a:tbl>
              <a:tblPr firstRow="1" firstCol="1" bandRow="1">
                <a:tableStyleId>{5C22544A-7EE6-4342-B048-85BDC9FD1C3A}</a:tableStyleId>
              </a:tblPr>
              <a:tblGrid>
                <a:gridCol w="4285323">
                  <a:extLst>
                    <a:ext uri="{9D8B030D-6E8A-4147-A177-3AD203B41FA5}">
                      <a16:colId xmlns:a16="http://schemas.microsoft.com/office/drawing/2014/main" val="3777888416"/>
                    </a:ext>
                  </a:extLst>
                </a:gridCol>
                <a:gridCol w="2008745">
                  <a:extLst>
                    <a:ext uri="{9D8B030D-6E8A-4147-A177-3AD203B41FA5}">
                      <a16:colId xmlns:a16="http://schemas.microsoft.com/office/drawing/2014/main" val="4185093194"/>
                    </a:ext>
                  </a:extLst>
                </a:gridCol>
                <a:gridCol w="2316532">
                  <a:extLst>
                    <a:ext uri="{9D8B030D-6E8A-4147-A177-3AD203B41FA5}">
                      <a16:colId xmlns:a16="http://schemas.microsoft.com/office/drawing/2014/main" val="1721726094"/>
                    </a:ext>
                  </a:extLst>
                </a:gridCol>
                <a:gridCol w="1600200">
                  <a:extLst>
                    <a:ext uri="{9D8B030D-6E8A-4147-A177-3AD203B41FA5}">
                      <a16:colId xmlns:a16="http://schemas.microsoft.com/office/drawing/2014/main" val="2125026020"/>
                    </a:ext>
                  </a:extLst>
                </a:gridCol>
                <a:gridCol w="1838696">
                  <a:extLst>
                    <a:ext uri="{9D8B030D-6E8A-4147-A177-3AD203B41FA5}">
                      <a16:colId xmlns:a16="http://schemas.microsoft.com/office/drawing/2014/main" val="1190236065"/>
                    </a:ext>
                  </a:extLst>
                </a:gridCol>
              </a:tblGrid>
              <a:tr h="517876">
                <a:tc>
                  <a:txBody>
                    <a:bodyPr/>
                    <a:lstStyle/>
                    <a:p>
                      <a:pPr marL="0" marR="0" algn="ctr">
                        <a:lnSpc>
                          <a:spcPct val="107000"/>
                        </a:lnSpc>
                        <a:spcBef>
                          <a:spcPts val="0"/>
                        </a:spcBef>
                        <a:spcAft>
                          <a:spcPts val="0"/>
                        </a:spcAft>
                      </a:pPr>
                      <a:r>
                        <a:rPr lang="en-US" sz="2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marL="0" marR="0" algn="ctr">
                        <a:lnSpc>
                          <a:spcPct val="107000"/>
                        </a:lnSpc>
                        <a:spcBef>
                          <a:spcPts val="0"/>
                        </a:spcBef>
                        <a:spcAft>
                          <a:spcPts val="0"/>
                        </a:spcAft>
                      </a:pPr>
                      <a:r>
                        <a:rPr lang="en-US" sz="2400">
                          <a:effectLst/>
                        </a:rPr>
                        <a:t>Event 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5284543"/>
                  </a:ext>
                </a:extLst>
              </a:tr>
              <a:tr h="974531">
                <a:tc>
                  <a:txBody>
                    <a:bodyPr/>
                    <a:lstStyle/>
                    <a:p>
                      <a:pPr marL="0" marR="0" algn="ctr">
                        <a:lnSpc>
                          <a:spcPct val="107000"/>
                        </a:lnSpc>
                        <a:spcBef>
                          <a:spcPts val="0"/>
                        </a:spcBef>
                        <a:spcAft>
                          <a:spcPts val="0"/>
                        </a:spcAft>
                      </a:pPr>
                      <a:r>
                        <a:rPr lang="en-US" sz="2800" dirty="0">
                          <a:effectLst/>
                        </a:rPr>
                        <a:t>Algorithm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Emergency Room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Hospitalization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Outpatient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Medical Visit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3214644"/>
                  </a:ext>
                </a:extLst>
              </a:tr>
              <a:tr h="474705">
                <a:tc>
                  <a:txBody>
                    <a:bodyPr/>
                    <a:lstStyle/>
                    <a:p>
                      <a:pPr marL="0" marR="0" algn="ctr">
                        <a:lnSpc>
                          <a:spcPct val="107000"/>
                        </a:lnSpc>
                        <a:spcBef>
                          <a:spcPts val="0"/>
                        </a:spcBef>
                        <a:spcAft>
                          <a:spcPts val="0"/>
                        </a:spcAft>
                      </a:pPr>
                      <a:r>
                        <a:rPr lang="en-US" sz="2400">
                          <a:effectLst/>
                        </a:rPr>
                        <a:t>Ordinary Least Squares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0.27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0.365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0.264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0.086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4353932"/>
                  </a:ext>
                </a:extLst>
              </a:tr>
              <a:tr h="474705">
                <a:tc>
                  <a:txBody>
                    <a:bodyPr/>
                    <a:lstStyle/>
                    <a:p>
                      <a:pPr marL="0" marR="0" algn="ctr">
                        <a:lnSpc>
                          <a:spcPct val="107000"/>
                        </a:lnSpc>
                        <a:spcBef>
                          <a:spcPts val="0"/>
                        </a:spcBef>
                        <a:spcAft>
                          <a:spcPts val="0"/>
                        </a:spcAft>
                      </a:pPr>
                      <a:r>
                        <a:rPr lang="en-US" sz="2400">
                          <a:effectLst/>
                        </a:rPr>
                        <a:t>Stacked Ensemble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0.358</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0.46</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0.44</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0.352</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813631"/>
                  </a:ext>
                </a:extLst>
              </a:tr>
              <a:tr h="890221">
                <a:tc>
                  <a:txBody>
                    <a:bodyPr/>
                    <a:lstStyle/>
                    <a:p>
                      <a:pPr marL="0" marR="0" algn="ctr">
                        <a:lnSpc>
                          <a:spcPct val="107000"/>
                        </a:lnSpc>
                        <a:spcBef>
                          <a:spcPts val="0"/>
                        </a:spcBef>
                        <a:spcAft>
                          <a:spcPts val="0"/>
                        </a:spcAft>
                      </a:pPr>
                      <a:r>
                        <a:rPr lang="en-US" sz="2400">
                          <a:effectLst/>
                        </a:rPr>
                        <a:t>Gradient Boosting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0.318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0.413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0.428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6352182"/>
                  </a:ext>
                </a:extLst>
              </a:tr>
              <a:tr h="474705">
                <a:tc>
                  <a:txBody>
                    <a:bodyPr/>
                    <a:lstStyle/>
                    <a:p>
                      <a:pPr marL="0" marR="0" algn="ctr">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0.318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0.411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0.396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0.341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9486481"/>
                  </a:ext>
                </a:extLst>
              </a:tr>
              <a:tr h="474705">
                <a:tc>
                  <a:txBody>
                    <a:bodyPr/>
                    <a:lstStyle/>
                    <a:p>
                      <a:pPr marL="0" marR="0" algn="ctr">
                        <a:lnSpc>
                          <a:spcPct val="107000"/>
                        </a:lnSpc>
                        <a:spcBef>
                          <a:spcPts val="0"/>
                        </a:spcBef>
                        <a:spcAft>
                          <a:spcPts val="0"/>
                        </a:spcAft>
                      </a:pPr>
                      <a:r>
                        <a:rPr lang="en-US" sz="2400">
                          <a:effectLst/>
                        </a:rPr>
                        <a:t>Extreme Random Forest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0.415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0.408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9558599"/>
                  </a:ext>
                </a:extLst>
              </a:tr>
              <a:tr h="474705">
                <a:tc>
                  <a:txBody>
                    <a:bodyPr/>
                    <a:lstStyle/>
                    <a:p>
                      <a:pPr marL="0" marR="0" algn="ctr">
                        <a:lnSpc>
                          <a:spcPct val="107000"/>
                        </a:lnSpc>
                        <a:spcBef>
                          <a:spcPts val="0"/>
                        </a:spcBef>
                        <a:spcAft>
                          <a:spcPts val="0"/>
                        </a:spcAft>
                      </a:pPr>
                      <a:r>
                        <a:rPr lang="en-US" sz="2400">
                          <a:effectLst/>
                        </a:rPr>
                        <a:t>Deep Neural Net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0.283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0.424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0.375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0.219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72022895"/>
                  </a:ext>
                </a:extLst>
              </a:tr>
            </a:tbl>
          </a:graphicData>
        </a:graphic>
      </p:graphicFrame>
    </p:spTree>
    <p:extLst>
      <p:ext uri="{BB962C8B-B14F-4D97-AF65-F5344CB8AC3E}">
        <p14:creationId xmlns:p14="http://schemas.microsoft.com/office/powerpoint/2010/main" val="251490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Imputation Accuracy – Single Target</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15</a:t>
            </a:fld>
            <a:endParaRPr lang="en-US" dirty="0"/>
          </a:p>
        </p:txBody>
      </p:sp>
      <p:graphicFrame>
        <p:nvGraphicFramePr>
          <p:cNvPr id="3" name="Table 2">
            <a:extLst>
              <a:ext uri="{FF2B5EF4-FFF2-40B4-BE49-F238E27FC236}">
                <a16:creationId xmlns:a16="http://schemas.microsoft.com/office/drawing/2014/main" id="{CB3DC8F3-C660-4145-B46E-83BF0CD0EBD7}"/>
              </a:ext>
            </a:extLst>
          </p:cNvPr>
          <p:cNvGraphicFramePr>
            <a:graphicFrameLocks noGrp="1"/>
          </p:cNvGraphicFramePr>
          <p:nvPr>
            <p:extLst>
              <p:ext uri="{D42A27DB-BD31-4B8C-83A1-F6EECF244321}">
                <p14:modId xmlns:p14="http://schemas.microsoft.com/office/powerpoint/2010/main" val="4176698642"/>
              </p:ext>
            </p:extLst>
          </p:nvPr>
        </p:nvGraphicFramePr>
        <p:xfrm>
          <a:off x="190500" y="1371643"/>
          <a:ext cx="11811000" cy="5333999"/>
        </p:xfrm>
        <a:graphic>
          <a:graphicData uri="http://schemas.openxmlformats.org/drawingml/2006/table">
            <a:tbl>
              <a:tblPr firstRow="1" firstCol="1" bandRow="1">
                <a:tableStyleId>{5C22544A-7EE6-4342-B048-85BDC9FD1C3A}</a:tableStyleId>
              </a:tblPr>
              <a:tblGrid>
                <a:gridCol w="4200504">
                  <a:extLst>
                    <a:ext uri="{9D8B030D-6E8A-4147-A177-3AD203B41FA5}">
                      <a16:colId xmlns:a16="http://schemas.microsoft.com/office/drawing/2014/main" val="3573355237"/>
                    </a:ext>
                  </a:extLst>
                </a:gridCol>
                <a:gridCol w="1968986">
                  <a:extLst>
                    <a:ext uri="{9D8B030D-6E8A-4147-A177-3AD203B41FA5}">
                      <a16:colId xmlns:a16="http://schemas.microsoft.com/office/drawing/2014/main" val="2523654979"/>
                    </a:ext>
                  </a:extLst>
                </a:gridCol>
                <a:gridCol w="2250610">
                  <a:extLst>
                    <a:ext uri="{9D8B030D-6E8A-4147-A177-3AD203B41FA5}">
                      <a16:colId xmlns:a16="http://schemas.microsoft.com/office/drawing/2014/main" val="61263635"/>
                    </a:ext>
                  </a:extLst>
                </a:gridCol>
                <a:gridCol w="1905000">
                  <a:extLst>
                    <a:ext uri="{9D8B030D-6E8A-4147-A177-3AD203B41FA5}">
                      <a16:colId xmlns:a16="http://schemas.microsoft.com/office/drawing/2014/main" val="2597385547"/>
                    </a:ext>
                  </a:extLst>
                </a:gridCol>
                <a:gridCol w="1485900">
                  <a:extLst>
                    <a:ext uri="{9D8B030D-6E8A-4147-A177-3AD203B41FA5}">
                      <a16:colId xmlns:a16="http://schemas.microsoft.com/office/drawing/2014/main" val="1939437750"/>
                    </a:ext>
                  </a:extLst>
                </a:gridCol>
              </a:tblGrid>
              <a:tr h="636392">
                <a:tc>
                  <a:txBody>
                    <a:bodyPr/>
                    <a:lstStyle/>
                    <a:p>
                      <a:pPr marL="0" marR="0" algn="ctr">
                        <a:lnSpc>
                          <a:spcPct val="107000"/>
                        </a:lnSpc>
                        <a:spcBef>
                          <a:spcPts val="0"/>
                        </a:spcBef>
                        <a:spcAft>
                          <a:spcPts val="0"/>
                        </a:spcAft>
                      </a:pPr>
                      <a:r>
                        <a:rPr lang="en-US" sz="2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marL="0" marR="0" algn="ctr">
                        <a:lnSpc>
                          <a:spcPct val="107000"/>
                        </a:lnSpc>
                        <a:spcBef>
                          <a:spcPts val="0"/>
                        </a:spcBef>
                        <a:spcAft>
                          <a:spcPts val="0"/>
                        </a:spcAft>
                      </a:pPr>
                      <a:r>
                        <a:rPr lang="en-US" sz="2400">
                          <a:effectLst/>
                        </a:rPr>
                        <a:t>Event 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4177115"/>
                  </a:ext>
                </a:extLst>
              </a:tr>
              <a:tr h="1197555">
                <a:tc>
                  <a:txBody>
                    <a:bodyPr/>
                    <a:lstStyle/>
                    <a:p>
                      <a:pPr marL="0" marR="0" algn="ctr">
                        <a:lnSpc>
                          <a:spcPct val="107000"/>
                        </a:lnSpc>
                        <a:spcBef>
                          <a:spcPts val="0"/>
                        </a:spcBef>
                        <a:spcAft>
                          <a:spcPts val="0"/>
                        </a:spcAft>
                      </a:pPr>
                      <a:r>
                        <a:rPr lang="en-US" sz="2800" dirty="0">
                          <a:effectLst/>
                        </a:rPr>
                        <a:t>Algorithm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Emergency Room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Hospitalization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Outpatient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Medical Visit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0062193"/>
                  </a:ext>
                </a:extLst>
              </a:tr>
              <a:tr h="583342">
                <a:tc>
                  <a:txBody>
                    <a:bodyPr/>
                    <a:lstStyle/>
                    <a:p>
                      <a:pPr marL="0" marR="0" algn="ctr">
                        <a:lnSpc>
                          <a:spcPct val="107000"/>
                        </a:lnSpc>
                        <a:spcBef>
                          <a:spcPts val="0"/>
                        </a:spcBef>
                        <a:spcAft>
                          <a:spcPts val="0"/>
                        </a:spcAft>
                      </a:pPr>
                      <a:r>
                        <a:rPr lang="en-US" sz="2400">
                          <a:effectLst/>
                        </a:rPr>
                        <a:t>Ordinary Least Squares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-0.438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0.071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-0.127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-0.298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21712863"/>
                  </a:ext>
                </a:extLst>
              </a:tr>
              <a:tr h="583342">
                <a:tc>
                  <a:txBody>
                    <a:bodyPr/>
                    <a:lstStyle/>
                    <a:p>
                      <a:pPr marL="0" marR="0" algn="ctr">
                        <a:lnSpc>
                          <a:spcPct val="107000"/>
                        </a:lnSpc>
                        <a:spcBef>
                          <a:spcPts val="0"/>
                        </a:spcBef>
                        <a:spcAft>
                          <a:spcPts val="0"/>
                        </a:spcAft>
                      </a:pPr>
                      <a:r>
                        <a:rPr lang="en-US" sz="2400">
                          <a:effectLst/>
                        </a:rPr>
                        <a:t>Stacked Ensemble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0.25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0.408</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0.069</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0.069</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45170788"/>
                  </a:ext>
                </a:extLst>
              </a:tr>
              <a:tr h="583342">
                <a:tc>
                  <a:txBody>
                    <a:bodyPr/>
                    <a:lstStyle/>
                    <a:p>
                      <a:pPr marL="0" marR="0" algn="ctr">
                        <a:lnSpc>
                          <a:spcPct val="107000"/>
                        </a:lnSpc>
                        <a:spcBef>
                          <a:spcPts val="0"/>
                        </a:spcBef>
                        <a:spcAft>
                          <a:spcPts val="0"/>
                        </a:spcAft>
                      </a:pPr>
                      <a:r>
                        <a:rPr lang="en-US" sz="2400">
                          <a:effectLst/>
                        </a:rPr>
                        <a:t>Gradient Boosting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0.06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0.345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0.038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0.019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5591154"/>
                  </a:ext>
                </a:extLst>
              </a:tr>
              <a:tr h="583342">
                <a:tc>
                  <a:txBody>
                    <a:bodyPr/>
                    <a:lstStyle/>
                    <a:p>
                      <a:pPr marL="0" marR="0" algn="ctr">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b="1" dirty="0">
                          <a:effectLst/>
                        </a:rPr>
                        <a:t>0.263</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0.396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0.014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0.052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28663223"/>
                  </a:ext>
                </a:extLst>
              </a:tr>
              <a:tr h="583342">
                <a:tc>
                  <a:txBody>
                    <a:bodyPr/>
                    <a:lstStyle/>
                    <a:p>
                      <a:pPr marL="0" marR="0" algn="ctr">
                        <a:lnSpc>
                          <a:spcPct val="107000"/>
                        </a:lnSpc>
                        <a:spcBef>
                          <a:spcPts val="0"/>
                        </a:spcBef>
                        <a:spcAft>
                          <a:spcPts val="0"/>
                        </a:spcAft>
                      </a:pPr>
                      <a:r>
                        <a:rPr lang="en-US" sz="2400">
                          <a:effectLst/>
                        </a:rPr>
                        <a:t>Extreme Random Forest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0.172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0.393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0.015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0.047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1522596"/>
                  </a:ext>
                </a:extLst>
              </a:tr>
              <a:tr h="583342">
                <a:tc>
                  <a:txBody>
                    <a:bodyPr/>
                    <a:lstStyle/>
                    <a:p>
                      <a:pPr marL="0" marR="0" algn="ctr">
                        <a:lnSpc>
                          <a:spcPct val="107000"/>
                        </a:lnSpc>
                        <a:spcBef>
                          <a:spcPts val="0"/>
                        </a:spcBef>
                        <a:spcAft>
                          <a:spcPts val="0"/>
                        </a:spcAft>
                      </a:pPr>
                      <a:r>
                        <a:rPr lang="en-US" sz="2400">
                          <a:effectLst/>
                        </a:rPr>
                        <a:t>Deep Neural Net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-0.062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0.37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a:effectLst/>
                        </a:rPr>
                        <a:t>-0.173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-0.195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78139795"/>
                  </a:ext>
                </a:extLst>
              </a:tr>
            </a:tbl>
          </a:graphicData>
        </a:graphic>
      </p:graphicFrame>
    </p:spTree>
    <p:extLst>
      <p:ext uri="{BB962C8B-B14F-4D97-AF65-F5344CB8AC3E}">
        <p14:creationId xmlns:p14="http://schemas.microsoft.com/office/powerpoint/2010/main" val="85986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Stacked Ensemble Prediction Accuracy – Payment Source</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16</a:t>
            </a:fld>
            <a:endParaRPr lang="en-US" dirty="0"/>
          </a:p>
        </p:txBody>
      </p:sp>
      <p:graphicFrame>
        <p:nvGraphicFramePr>
          <p:cNvPr id="3" name="Table 2">
            <a:extLst>
              <a:ext uri="{FF2B5EF4-FFF2-40B4-BE49-F238E27FC236}">
                <a16:creationId xmlns:a16="http://schemas.microsoft.com/office/drawing/2014/main" id="{0F6BD05D-28B1-44D4-9A4B-83652CD03F4E}"/>
              </a:ext>
            </a:extLst>
          </p:cNvPr>
          <p:cNvGraphicFramePr>
            <a:graphicFrameLocks noGrp="1"/>
          </p:cNvGraphicFramePr>
          <p:nvPr>
            <p:extLst>
              <p:ext uri="{D42A27DB-BD31-4B8C-83A1-F6EECF244321}">
                <p14:modId xmlns:p14="http://schemas.microsoft.com/office/powerpoint/2010/main" val="1941516473"/>
              </p:ext>
            </p:extLst>
          </p:nvPr>
        </p:nvGraphicFramePr>
        <p:xfrm>
          <a:off x="1828800" y="1157958"/>
          <a:ext cx="8686800" cy="5700042"/>
        </p:xfrm>
        <a:graphic>
          <a:graphicData uri="http://schemas.openxmlformats.org/drawingml/2006/table">
            <a:tbl>
              <a:tblPr firstRow="1" firstCol="1" bandRow="1">
                <a:tableStyleId>{5C22544A-7EE6-4342-B048-85BDC9FD1C3A}</a:tableStyleId>
              </a:tblPr>
              <a:tblGrid>
                <a:gridCol w="2475752">
                  <a:extLst>
                    <a:ext uri="{9D8B030D-6E8A-4147-A177-3AD203B41FA5}">
                      <a16:colId xmlns:a16="http://schemas.microsoft.com/office/drawing/2014/main" val="1858595983"/>
                    </a:ext>
                  </a:extLst>
                </a:gridCol>
                <a:gridCol w="1526022">
                  <a:extLst>
                    <a:ext uri="{9D8B030D-6E8A-4147-A177-3AD203B41FA5}">
                      <a16:colId xmlns:a16="http://schemas.microsoft.com/office/drawing/2014/main" val="3157361237"/>
                    </a:ext>
                  </a:extLst>
                </a:gridCol>
                <a:gridCol w="1959394">
                  <a:extLst>
                    <a:ext uri="{9D8B030D-6E8A-4147-A177-3AD203B41FA5}">
                      <a16:colId xmlns:a16="http://schemas.microsoft.com/office/drawing/2014/main" val="3053060098"/>
                    </a:ext>
                  </a:extLst>
                </a:gridCol>
                <a:gridCol w="1510347">
                  <a:extLst>
                    <a:ext uri="{9D8B030D-6E8A-4147-A177-3AD203B41FA5}">
                      <a16:colId xmlns:a16="http://schemas.microsoft.com/office/drawing/2014/main" val="3913366780"/>
                    </a:ext>
                  </a:extLst>
                </a:gridCol>
                <a:gridCol w="1215285">
                  <a:extLst>
                    <a:ext uri="{9D8B030D-6E8A-4147-A177-3AD203B41FA5}">
                      <a16:colId xmlns:a16="http://schemas.microsoft.com/office/drawing/2014/main" val="2089176359"/>
                    </a:ext>
                  </a:extLst>
                </a:gridCol>
              </a:tblGrid>
              <a:tr h="430120">
                <a:tc>
                  <a:txBody>
                    <a:bodyPr/>
                    <a:lstStyle/>
                    <a:p>
                      <a:pPr marL="0" marR="0">
                        <a:lnSpc>
                          <a:spcPct val="107000"/>
                        </a:lnSpc>
                        <a:spcBef>
                          <a:spcPts val="0"/>
                        </a:spcBef>
                        <a:spcAft>
                          <a:spcPts val="0"/>
                        </a:spcAft>
                      </a:pPr>
                      <a:r>
                        <a:rPr lang="en-U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marL="0" marR="0" algn="ctr">
                        <a:lnSpc>
                          <a:spcPct val="107000"/>
                        </a:lnSpc>
                        <a:spcBef>
                          <a:spcPts val="0"/>
                        </a:spcBef>
                        <a:spcAft>
                          <a:spcPts val="0"/>
                        </a:spcAft>
                      </a:pPr>
                      <a:r>
                        <a:rPr lang="en-US" sz="2000">
                          <a:effectLst/>
                        </a:rPr>
                        <a:t>Event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681856"/>
                  </a:ext>
                </a:extLst>
              </a:tr>
              <a:tr h="694752">
                <a:tc>
                  <a:txBody>
                    <a:bodyPr/>
                    <a:lstStyle/>
                    <a:p>
                      <a:pPr marL="0" marR="0" algn="ctr">
                        <a:lnSpc>
                          <a:spcPct val="107000"/>
                        </a:lnSpc>
                        <a:spcBef>
                          <a:spcPts val="0"/>
                        </a:spcBef>
                        <a:spcAft>
                          <a:spcPts val="0"/>
                        </a:spcAft>
                      </a:pPr>
                      <a:r>
                        <a:rPr lang="en-US" sz="2400" dirty="0">
                          <a:effectLst/>
                        </a:rPr>
                        <a:t>Expenditure Type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Emergency Room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Hospitalization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Outpatient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Medical Visit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2283813"/>
                  </a:ext>
                </a:extLst>
              </a:tr>
              <a:tr h="430120">
                <a:tc>
                  <a:txBody>
                    <a:bodyPr/>
                    <a:lstStyle/>
                    <a:p>
                      <a:pPr marL="0" marR="0">
                        <a:lnSpc>
                          <a:spcPct val="107000"/>
                        </a:lnSpc>
                        <a:spcBef>
                          <a:spcPts val="0"/>
                        </a:spcBef>
                        <a:spcAft>
                          <a:spcPts val="0"/>
                        </a:spcAft>
                      </a:pPr>
                      <a:r>
                        <a:rPr lang="en-US" sz="2000" dirty="0">
                          <a:effectLst/>
                        </a:rPr>
                        <a:t>Out of Pocket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0.714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0.503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0.717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6623642"/>
                  </a:ext>
                </a:extLst>
              </a:tr>
              <a:tr h="430120">
                <a:tc>
                  <a:txBody>
                    <a:bodyPr/>
                    <a:lstStyle/>
                    <a:p>
                      <a:pPr marL="0" marR="0">
                        <a:lnSpc>
                          <a:spcPct val="107000"/>
                        </a:lnSpc>
                        <a:spcBef>
                          <a:spcPts val="0"/>
                        </a:spcBef>
                        <a:spcAft>
                          <a:spcPts val="0"/>
                        </a:spcAft>
                      </a:pPr>
                      <a:r>
                        <a:rPr lang="en-US" sz="2000">
                          <a:effectLst/>
                        </a:rPr>
                        <a:t>Medicare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dirty="0">
                          <a:effectLst/>
                        </a:rPr>
                        <a:t>0.754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0.758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0.597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5738152"/>
                  </a:ext>
                </a:extLst>
              </a:tr>
              <a:tr h="430120">
                <a:tc>
                  <a:txBody>
                    <a:bodyPr/>
                    <a:lstStyle/>
                    <a:p>
                      <a:pPr marL="0" marR="0">
                        <a:lnSpc>
                          <a:spcPct val="107000"/>
                        </a:lnSpc>
                        <a:spcBef>
                          <a:spcPts val="0"/>
                        </a:spcBef>
                        <a:spcAft>
                          <a:spcPts val="0"/>
                        </a:spcAft>
                      </a:pPr>
                      <a:r>
                        <a:rPr lang="en-US" sz="2000">
                          <a:effectLst/>
                        </a:rPr>
                        <a:t>Medicaid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dirty="0">
                          <a:effectLst/>
                        </a:rPr>
                        <a:t>0.658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0.711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0.659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0.716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0977903"/>
                  </a:ext>
                </a:extLst>
              </a:tr>
              <a:tr h="430120">
                <a:tc>
                  <a:txBody>
                    <a:bodyPr/>
                    <a:lstStyle/>
                    <a:p>
                      <a:pPr marL="0" marR="0">
                        <a:lnSpc>
                          <a:spcPct val="107000"/>
                        </a:lnSpc>
                        <a:spcBef>
                          <a:spcPts val="0"/>
                        </a:spcBef>
                        <a:spcAft>
                          <a:spcPts val="0"/>
                        </a:spcAft>
                      </a:pPr>
                      <a:r>
                        <a:rPr lang="en-US" sz="2000">
                          <a:effectLst/>
                        </a:rPr>
                        <a:t>Private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0.649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530282"/>
                  </a:ext>
                </a:extLst>
              </a:tr>
              <a:tr h="430120">
                <a:tc>
                  <a:txBody>
                    <a:bodyPr/>
                    <a:lstStyle/>
                    <a:p>
                      <a:pPr marL="0" marR="0">
                        <a:lnSpc>
                          <a:spcPct val="107000"/>
                        </a:lnSpc>
                        <a:spcBef>
                          <a:spcPts val="0"/>
                        </a:spcBef>
                        <a:spcAft>
                          <a:spcPts val="0"/>
                        </a:spcAft>
                      </a:pPr>
                      <a:r>
                        <a:rPr lang="en-US" sz="2000">
                          <a:effectLst/>
                        </a:rPr>
                        <a:t>VA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dirty="0">
                          <a:effectLst/>
                        </a:rPr>
                        <a:t>0.991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0.634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0.915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0.802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9394612"/>
                  </a:ext>
                </a:extLst>
              </a:tr>
              <a:tr h="430120">
                <a:tc>
                  <a:txBody>
                    <a:bodyPr/>
                    <a:lstStyle/>
                    <a:p>
                      <a:pPr marL="0" marR="0">
                        <a:lnSpc>
                          <a:spcPct val="107000"/>
                        </a:lnSpc>
                        <a:spcBef>
                          <a:spcPts val="0"/>
                        </a:spcBef>
                        <a:spcAft>
                          <a:spcPts val="0"/>
                        </a:spcAft>
                      </a:pPr>
                      <a:r>
                        <a:rPr lang="en-US" sz="2000">
                          <a:effectLst/>
                        </a:rPr>
                        <a:t>Tricare/CHAMPUS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0.675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0.739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0.486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0.848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4528582"/>
                  </a:ext>
                </a:extLst>
              </a:tr>
              <a:tr h="430120">
                <a:tc>
                  <a:txBody>
                    <a:bodyPr/>
                    <a:lstStyle/>
                    <a:p>
                      <a:pPr marL="0" marR="0">
                        <a:lnSpc>
                          <a:spcPct val="107000"/>
                        </a:lnSpc>
                        <a:spcBef>
                          <a:spcPts val="0"/>
                        </a:spcBef>
                        <a:spcAft>
                          <a:spcPts val="0"/>
                        </a:spcAft>
                      </a:pPr>
                      <a:r>
                        <a:rPr lang="en-US" sz="2000">
                          <a:effectLst/>
                        </a:rPr>
                        <a:t>Other State and Local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-0.616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0.997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0.484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0.813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9036279"/>
                  </a:ext>
                </a:extLst>
              </a:tr>
              <a:tr h="430120">
                <a:tc>
                  <a:txBody>
                    <a:bodyPr/>
                    <a:lstStyle/>
                    <a:p>
                      <a:pPr marL="0" marR="0">
                        <a:lnSpc>
                          <a:spcPct val="107000"/>
                        </a:lnSpc>
                        <a:spcBef>
                          <a:spcPts val="0"/>
                        </a:spcBef>
                        <a:spcAft>
                          <a:spcPts val="0"/>
                        </a:spcAft>
                      </a:pPr>
                      <a:r>
                        <a:rPr lang="en-US" sz="2000">
                          <a:effectLst/>
                        </a:rPr>
                        <a:t>Worker's Comp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0.709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0.528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0.716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823371"/>
                  </a:ext>
                </a:extLst>
              </a:tr>
              <a:tr h="430120">
                <a:tc>
                  <a:txBody>
                    <a:bodyPr/>
                    <a:lstStyle/>
                    <a:p>
                      <a:pPr marL="0" marR="0">
                        <a:lnSpc>
                          <a:spcPct val="107000"/>
                        </a:lnSpc>
                        <a:spcBef>
                          <a:spcPts val="0"/>
                        </a:spcBef>
                        <a:spcAft>
                          <a:spcPts val="0"/>
                        </a:spcAft>
                      </a:pPr>
                      <a:r>
                        <a:rPr lang="en-US" sz="2000">
                          <a:effectLst/>
                        </a:rPr>
                        <a:t>Other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-0.044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0.655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0.739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3938560"/>
                  </a:ext>
                </a:extLst>
              </a:tr>
              <a:tr h="430120">
                <a:tc>
                  <a:txBody>
                    <a:bodyPr/>
                    <a:lstStyle/>
                    <a:p>
                      <a:pPr marL="0" marR="0">
                        <a:lnSpc>
                          <a:spcPct val="107000"/>
                        </a:lnSpc>
                        <a:spcBef>
                          <a:spcPts val="0"/>
                        </a:spcBef>
                        <a:spcAft>
                          <a:spcPts val="0"/>
                        </a:spcAft>
                      </a:pPr>
                      <a:r>
                        <a:rPr lang="en-US" sz="2000">
                          <a:effectLst/>
                        </a:rPr>
                        <a:t>Total Expenditure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000">
                          <a:effectLst/>
                        </a:rPr>
                        <a:t>0.254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0.452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0.41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0.332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1622018"/>
                  </a:ext>
                </a:extLst>
              </a:tr>
            </a:tbl>
          </a:graphicData>
        </a:graphic>
      </p:graphicFrame>
    </p:spTree>
    <p:extLst>
      <p:ext uri="{BB962C8B-B14F-4D97-AF65-F5344CB8AC3E}">
        <p14:creationId xmlns:p14="http://schemas.microsoft.com/office/powerpoint/2010/main" val="150483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349-F886-46D6-B38A-04F71246E79B}"/>
              </a:ext>
            </a:extLst>
          </p:cNvPr>
          <p:cNvSpPr>
            <a:spLocks noGrp="1"/>
          </p:cNvSpPr>
          <p:nvPr>
            <p:ph type="title"/>
          </p:nvPr>
        </p:nvSpPr>
        <p:spPr>
          <a:xfrm>
            <a:off x="1676400" y="304800"/>
            <a:ext cx="8839200" cy="617884"/>
          </a:xfrm>
        </p:spPr>
        <p:txBody>
          <a:bodyPr>
            <a:normAutofit fontScale="90000"/>
          </a:bodyPr>
          <a:lstStyle/>
          <a:p>
            <a:r>
              <a:rPr lang="en-US" dirty="0"/>
              <a:t>Average Imputation Accuracy across Payment Sources of Vector Matching</a:t>
            </a:r>
          </a:p>
        </p:txBody>
      </p:sp>
      <p:graphicFrame>
        <p:nvGraphicFramePr>
          <p:cNvPr id="5" name="Content Placeholder 4">
            <a:extLst>
              <a:ext uri="{FF2B5EF4-FFF2-40B4-BE49-F238E27FC236}">
                <a16:creationId xmlns:a16="http://schemas.microsoft.com/office/drawing/2014/main" id="{FF23C0A8-D4E1-4E67-BE64-178141FE97B0}"/>
              </a:ext>
            </a:extLst>
          </p:cNvPr>
          <p:cNvGraphicFramePr>
            <a:graphicFrameLocks noGrp="1"/>
          </p:cNvGraphicFramePr>
          <p:nvPr>
            <p:ph idx="1"/>
            <p:extLst>
              <p:ext uri="{D42A27DB-BD31-4B8C-83A1-F6EECF244321}">
                <p14:modId xmlns:p14="http://schemas.microsoft.com/office/powerpoint/2010/main" val="3871877006"/>
              </p:ext>
            </p:extLst>
          </p:nvPr>
        </p:nvGraphicFramePr>
        <p:xfrm>
          <a:off x="1676400" y="1905000"/>
          <a:ext cx="8305800" cy="3276599"/>
        </p:xfrm>
        <a:graphic>
          <a:graphicData uri="http://schemas.openxmlformats.org/drawingml/2006/table">
            <a:tbl>
              <a:tblPr firstRow="1" firstCol="1" bandRow="1"/>
              <a:tblGrid>
                <a:gridCol w="1661160">
                  <a:extLst>
                    <a:ext uri="{9D8B030D-6E8A-4147-A177-3AD203B41FA5}">
                      <a16:colId xmlns:a16="http://schemas.microsoft.com/office/drawing/2014/main" val="3708322901"/>
                    </a:ext>
                  </a:extLst>
                </a:gridCol>
                <a:gridCol w="1661160">
                  <a:extLst>
                    <a:ext uri="{9D8B030D-6E8A-4147-A177-3AD203B41FA5}">
                      <a16:colId xmlns:a16="http://schemas.microsoft.com/office/drawing/2014/main" val="2405254977"/>
                    </a:ext>
                  </a:extLst>
                </a:gridCol>
                <a:gridCol w="1661160">
                  <a:extLst>
                    <a:ext uri="{9D8B030D-6E8A-4147-A177-3AD203B41FA5}">
                      <a16:colId xmlns:a16="http://schemas.microsoft.com/office/drawing/2014/main" val="263492143"/>
                    </a:ext>
                  </a:extLst>
                </a:gridCol>
                <a:gridCol w="1661160">
                  <a:extLst>
                    <a:ext uri="{9D8B030D-6E8A-4147-A177-3AD203B41FA5}">
                      <a16:colId xmlns:a16="http://schemas.microsoft.com/office/drawing/2014/main" val="1636942794"/>
                    </a:ext>
                  </a:extLst>
                </a:gridCol>
                <a:gridCol w="1661160">
                  <a:extLst>
                    <a:ext uri="{9D8B030D-6E8A-4147-A177-3AD203B41FA5}">
                      <a16:colId xmlns:a16="http://schemas.microsoft.com/office/drawing/2014/main" val="2138734185"/>
                    </a:ext>
                  </a:extLst>
                </a:gridCol>
              </a:tblGrid>
              <a:tr h="1292033">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accent1"/>
                    </a:solidFill>
                  </a:tcPr>
                </a:tc>
                <a:tc>
                  <a:txBody>
                    <a:bodyPr/>
                    <a:lstStyle/>
                    <a:p>
                      <a:pPr algn="ctr" rtl="0" fontAlgn="ctr"/>
                      <a:r>
                        <a:rPr lang="en-US" sz="1800" b="1" i="0" u="none" strike="noStrike" dirty="0">
                          <a:solidFill>
                            <a:srgbClr val="FFFFFF"/>
                          </a:solidFill>
                          <a:effectLst/>
                          <a:latin typeface="Arial" panose="020B0604020202020204" pitchFamily="34" charset="0"/>
                        </a:rPr>
                        <a:t>Emergency Room</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800" b="1" i="0" u="none" strike="noStrike">
                          <a:solidFill>
                            <a:srgbClr val="FFFFFF"/>
                          </a:solidFill>
                          <a:effectLst/>
                          <a:latin typeface="Arial" panose="020B0604020202020204" pitchFamily="34" charset="0"/>
                        </a:rPr>
                        <a:t>Hospitalization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800" b="1" i="0" u="none" strike="noStrike">
                          <a:solidFill>
                            <a:srgbClr val="FFFFFF"/>
                          </a:solidFill>
                          <a:effectLst/>
                          <a:latin typeface="Arial" panose="020B0604020202020204" pitchFamily="34" charset="0"/>
                        </a:rPr>
                        <a:t>Outpatient</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800" b="1" i="0" u="none" strike="noStrike">
                          <a:solidFill>
                            <a:srgbClr val="FFFFFF"/>
                          </a:solidFill>
                          <a:effectLst/>
                          <a:latin typeface="Arial" panose="020B0604020202020204" pitchFamily="34" charset="0"/>
                        </a:rPr>
                        <a:t>Medical Visit</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477225210"/>
                  </a:ext>
                </a:extLst>
              </a:tr>
              <a:tr h="661522">
                <a:tc>
                  <a:txBody>
                    <a:bodyPr/>
                    <a:lstStyle/>
                    <a:p>
                      <a:pPr algn="ctr" rtl="0" fontAlgn="ctr"/>
                      <a:r>
                        <a:rPr lang="en-US" sz="1800" b="0" i="0" u="none" strike="noStrike">
                          <a:solidFill>
                            <a:srgbClr val="000000"/>
                          </a:solidFill>
                          <a:effectLst/>
                          <a:latin typeface="Arial" panose="020B0604020202020204" pitchFamily="34" charset="0"/>
                        </a:rPr>
                        <a:t>OLS- Single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fontAlgn="b"/>
                      <a:r>
                        <a:rPr lang="en-US" sz="2000" b="0" i="0" u="none" strike="noStrike" dirty="0">
                          <a:solidFill>
                            <a:srgbClr val="000000"/>
                          </a:solidFill>
                          <a:effectLst/>
                          <a:latin typeface="Calibri" panose="020F0502020204030204" pitchFamily="34" charset="0"/>
                        </a:rPr>
                        <a:t>-3.771</a:t>
                      </a:r>
                    </a:p>
                  </a:txBody>
                  <a:tcPr marL="6350" marR="6350" marT="6350" marB="0" anchor="ctr">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-1.995</a:t>
                      </a:r>
                    </a:p>
                  </a:txBody>
                  <a:tcPr marL="6350" marR="6350" marT="6350" marB="0" anchor="ctr">
                    <a:lnL>
                      <a:noFill/>
                    </a:lnL>
                    <a:lnR>
                      <a:noFill/>
                    </a:lnR>
                    <a:lnT w="19050" cap="flat" cmpd="sng" algn="ctr">
                      <a:solidFill>
                        <a:srgbClr val="FFFFFF"/>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-0.233</a:t>
                      </a:r>
                    </a:p>
                  </a:txBody>
                  <a:tcPr marL="6350" marR="6350" marT="6350" marB="0" anchor="ctr">
                    <a:lnL>
                      <a:noFill/>
                    </a:lnL>
                    <a:lnR>
                      <a:noFill/>
                    </a:lnR>
                    <a:lnT w="19050" cap="flat" cmpd="sng" algn="ctr">
                      <a:solidFill>
                        <a:srgbClr val="FFFFFF"/>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-0.220</a:t>
                      </a:r>
                    </a:p>
                  </a:txBody>
                  <a:tcPr marL="6350" marR="6350" marT="6350" marB="0" anchor="ctr">
                    <a:lnL>
                      <a:noFill/>
                    </a:lnL>
                    <a:lnR>
                      <a:noFill/>
                    </a:lnR>
                    <a:lnT w="19050" cap="flat" cmpd="sng" algn="ctr">
                      <a:solidFill>
                        <a:srgbClr val="FFFFFF"/>
                      </a:solidFill>
                      <a:prstDash val="solid"/>
                      <a:round/>
                      <a:headEnd type="none" w="med" len="med"/>
                      <a:tailEnd type="none" w="med" len="med"/>
                    </a:lnT>
                    <a:lnB>
                      <a:noFill/>
                    </a:lnB>
                  </a:tcPr>
                </a:tc>
                <a:extLst>
                  <a:ext uri="{0D108BD9-81ED-4DB2-BD59-A6C34878D82A}">
                    <a16:rowId xmlns:a16="http://schemas.microsoft.com/office/drawing/2014/main" val="769640113"/>
                  </a:ext>
                </a:extLst>
              </a:tr>
              <a:tr h="661522">
                <a:tc>
                  <a:txBody>
                    <a:bodyPr/>
                    <a:lstStyle/>
                    <a:p>
                      <a:pPr algn="ctr" rtl="0" fontAlgn="ctr"/>
                      <a:r>
                        <a:rPr lang="en-US" sz="1800" b="0" i="0" u="none" strike="noStrike">
                          <a:solidFill>
                            <a:srgbClr val="000000"/>
                          </a:solidFill>
                          <a:effectLst/>
                          <a:latin typeface="Arial" panose="020B0604020202020204" pitchFamily="34" charset="0"/>
                        </a:rPr>
                        <a:t>SE - Single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fontAlgn="b"/>
                      <a:r>
                        <a:rPr lang="en-US" sz="2000" b="0" i="0" u="none" strike="noStrike" dirty="0">
                          <a:solidFill>
                            <a:srgbClr val="000000"/>
                          </a:solidFill>
                          <a:effectLst/>
                          <a:latin typeface="Calibri" panose="020F0502020204030204" pitchFamily="34" charset="0"/>
                        </a:rPr>
                        <a:t>-2.110</a:t>
                      </a:r>
                    </a:p>
                  </a:txBody>
                  <a:tcPr marL="6350" marR="6350" marT="6350" marB="0" anchor="ctr">
                    <a:lnL w="12700" cap="flat" cmpd="sng" algn="ctr">
                      <a:solidFill>
                        <a:srgbClr val="FFFFFF"/>
                      </a:solidFill>
                      <a:prstDash val="solid"/>
                      <a:round/>
                      <a:headEnd type="none" w="med" len="med"/>
                      <a:tailEnd type="none" w="med" len="med"/>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-2.029</a:t>
                      </a:r>
                    </a:p>
                  </a:txBody>
                  <a:tcPr marL="6350" marR="6350" marT="635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-0.208</a:t>
                      </a:r>
                    </a:p>
                  </a:txBody>
                  <a:tcPr marL="6350" marR="6350" marT="635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-0.064</a:t>
                      </a:r>
                    </a:p>
                  </a:txBody>
                  <a:tcPr marL="6350" marR="6350" marT="6350" marB="0" anchor="ctr">
                    <a:lnL>
                      <a:noFill/>
                    </a:lnL>
                    <a:lnR>
                      <a:noFill/>
                    </a:lnR>
                    <a:lnT>
                      <a:noFill/>
                    </a:lnT>
                    <a:lnB>
                      <a:noFill/>
                    </a:lnB>
                  </a:tcPr>
                </a:tc>
                <a:extLst>
                  <a:ext uri="{0D108BD9-81ED-4DB2-BD59-A6C34878D82A}">
                    <a16:rowId xmlns:a16="http://schemas.microsoft.com/office/drawing/2014/main" val="4223686502"/>
                  </a:ext>
                </a:extLst>
              </a:tr>
              <a:tr h="661522">
                <a:tc>
                  <a:txBody>
                    <a:bodyPr/>
                    <a:lstStyle/>
                    <a:p>
                      <a:pPr algn="ctr" rtl="0" fontAlgn="ctr"/>
                      <a:r>
                        <a:rPr lang="en-US" sz="1800" b="0" i="0" u="none" strike="noStrike">
                          <a:solidFill>
                            <a:srgbClr val="000000"/>
                          </a:solidFill>
                          <a:effectLst/>
                          <a:latin typeface="Arial" panose="020B0604020202020204" pitchFamily="34" charset="0"/>
                        </a:rPr>
                        <a:t>SE - Vector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b"/>
                      <a:r>
                        <a:rPr lang="en-US" sz="2000" b="0" i="0" u="none" strike="noStrike" dirty="0">
                          <a:solidFill>
                            <a:srgbClr val="000000"/>
                          </a:solidFill>
                          <a:effectLst/>
                          <a:latin typeface="Calibri" panose="020F0502020204030204" pitchFamily="34" charset="0"/>
                        </a:rPr>
                        <a:t>0.613</a:t>
                      </a:r>
                    </a:p>
                  </a:txBody>
                  <a:tcPr marL="6350" marR="6350" marT="6350" marB="0" anchor="ctr">
                    <a:lnL w="12700" cap="flat" cmpd="sng" algn="ctr">
                      <a:solidFill>
                        <a:srgbClr val="FFFFFF"/>
                      </a:solidFill>
                      <a:prstDash val="solid"/>
                      <a:round/>
                      <a:headEnd type="none" w="med" len="med"/>
                      <a:tailEnd type="none" w="med" len="med"/>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0.427</a:t>
                      </a:r>
                    </a:p>
                  </a:txBody>
                  <a:tcPr marL="6350" marR="6350" marT="635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0.386</a:t>
                      </a:r>
                    </a:p>
                  </a:txBody>
                  <a:tcPr marL="6350" marR="6350" marT="635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0.615</a:t>
                      </a:r>
                    </a:p>
                  </a:txBody>
                  <a:tcPr marL="6350" marR="6350" marT="6350" marB="0" anchor="ctr">
                    <a:lnL>
                      <a:noFill/>
                    </a:lnL>
                    <a:lnR>
                      <a:noFill/>
                    </a:lnR>
                    <a:lnT>
                      <a:noFill/>
                    </a:lnT>
                    <a:lnB>
                      <a:noFill/>
                    </a:lnB>
                  </a:tcPr>
                </a:tc>
                <a:extLst>
                  <a:ext uri="{0D108BD9-81ED-4DB2-BD59-A6C34878D82A}">
                    <a16:rowId xmlns:a16="http://schemas.microsoft.com/office/drawing/2014/main" val="2693112052"/>
                  </a:ext>
                </a:extLst>
              </a:tr>
            </a:tbl>
          </a:graphicData>
        </a:graphic>
      </p:graphicFrame>
      <p:sp>
        <p:nvSpPr>
          <p:cNvPr id="4" name="Slide Number Placeholder 3">
            <a:extLst>
              <a:ext uri="{FF2B5EF4-FFF2-40B4-BE49-F238E27FC236}">
                <a16:creationId xmlns:a16="http://schemas.microsoft.com/office/drawing/2014/main" id="{A9194007-EB5F-425F-B8D5-A97CB4AE01F1}"/>
              </a:ext>
            </a:extLst>
          </p:cNvPr>
          <p:cNvSpPr>
            <a:spLocks noGrp="1"/>
          </p:cNvSpPr>
          <p:nvPr>
            <p:ph type="sldNum" sz="quarter" idx="10"/>
          </p:nvPr>
        </p:nvSpPr>
        <p:spPr>
          <a:xfrm>
            <a:off x="8610600" y="6356351"/>
            <a:ext cx="2743200" cy="365125"/>
          </a:xfrm>
        </p:spPr>
        <p:txBody>
          <a:bodyPr/>
          <a:lstStyle/>
          <a:p>
            <a:fld id="{85F5B7A5-34A7-4AB0-A34F-A4DF2002FA98}" type="slidenum">
              <a:rPr lang="en-US" smtClean="0"/>
              <a:pPr/>
              <a:t>17</a:t>
            </a:fld>
            <a:endParaRPr lang="en-US" dirty="0"/>
          </a:p>
        </p:txBody>
      </p:sp>
    </p:spTree>
    <p:extLst>
      <p:ext uri="{BB962C8B-B14F-4D97-AF65-F5344CB8AC3E}">
        <p14:creationId xmlns:p14="http://schemas.microsoft.com/office/powerpoint/2010/main" val="377218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Imputation Accuracy – Vector Matching</a:t>
            </a:r>
          </a:p>
        </p:txBody>
      </p:sp>
      <p:sp>
        <p:nvSpPr>
          <p:cNvPr id="4" name="Slide Number Placeholder 3"/>
          <p:cNvSpPr>
            <a:spLocks noGrp="1"/>
          </p:cNvSpPr>
          <p:nvPr>
            <p:ph type="sldNum" sz="quarter" idx="10"/>
          </p:nvPr>
        </p:nvSpPr>
        <p:spPr/>
        <p:txBody>
          <a:bodyPr/>
          <a:lstStyle/>
          <a:p>
            <a:fld id="{85F5B7A5-34A7-4AB0-A34F-A4DF2002FA98}" type="slidenum">
              <a:rPr lang="en-US" smtClean="0"/>
              <a:pPr/>
              <a:t>18</a:t>
            </a:fld>
            <a:endParaRPr lang="en-US" dirty="0"/>
          </a:p>
        </p:txBody>
      </p:sp>
      <p:graphicFrame>
        <p:nvGraphicFramePr>
          <p:cNvPr id="3" name="Table 2">
            <a:extLst>
              <a:ext uri="{FF2B5EF4-FFF2-40B4-BE49-F238E27FC236}">
                <a16:creationId xmlns:a16="http://schemas.microsoft.com/office/drawing/2014/main" id="{B0B09241-45E4-4E1F-86DB-038212601BDF}"/>
              </a:ext>
            </a:extLst>
          </p:cNvPr>
          <p:cNvGraphicFramePr>
            <a:graphicFrameLocks noGrp="1"/>
          </p:cNvGraphicFramePr>
          <p:nvPr>
            <p:extLst>
              <p:ext uri="{D42A27DB-BD31-4B8C-83A1-F6EECF244321}">
                <p14:modId xmlns:p14="http://schemas.microsoft.com/office/powerpoint/2010/main" val="3450044897"/>
              </p:ext>
            </p:extLst>
          </p:nvPr>
        </p:nvGraphicFramePr>
        <p:xfrm>
          <a:off x="76200" y="1295401"/>
          <a:ext cx="11963401" cy="5470149"/>
        </p:xfrm>
        <a:graphic>
          <a:graphicData uri="http://schemas.openxmlformats.org/drawingml/2006/table">
            <a:tbl>
              <a:tblPr firstRow="1" firstCol="1" bandRow="1">
                <a:tableStyleId>{5C22544A-7EE6-4342-B048-85BDC9FD1C3A}</a:tableStyleId>
              </a:tblPr>
              <a:tblGrid>
                <a:gridCol w="1673913">
                  <a:extLst>
                    <a:ext uri="{9D8B030D-6E8A-4147-A177-3AD203B41FA5}">
                      <a16:colId xmlns:a16="http://schemas.microsoft.com/office/drawing/2014/main" val="3546052674"/>
                    </a:ext>
                  </a:extLst>
                </a:gridCol>
                <a:gridCol w="913043">
                  <a:extLst>
                    <a:ext uri="{9D8B030D-6E8A-4147-A177-3AD203B41FA5}">
                      <a16:colId xmlns:a16="http://schemas.microsoft.com/office/drawing/2014/main" val="1909455058"/>
                    </a:ext>
                  </a:extLst>
                </a:gridCol>
                <a:gridCol w="836956">
                  <a:extLst>
                    <a:ext uri="{9D8B030D-6E8A-4147-A177-3AD203B41FA5}">
                      <a16:colId xmlns:a16="http://schemas.microsoft.com/office/drawing/2014/main" val="3811943691"/>
                    </a:ext>
                  </a:extLst>
                </a:gridCol>
                <a:gridCol w="836956">
                  <a:extLst>
                    <a:ext uri="{9D8B030D-6E8A-4147-A177-3AD203B41FA5}">
                      <a16:colId xmlns:a16="http://schemas.microsoft.com/office/drawing/2014/main" val="2496361426"/>
                    </a:ext>
                  </a:extLst>
                </a:gridCol>
                <a:gridCol w="913043">
                  <a:extLst>
                    <a:ext uri="{9D8B030D-6E8A-4147-A177-3AD203B41FA5}">
                      <a16:colId xmlns:a16="http://schemas.microsoft.com/office/drawing/2014/main" val="1225093626"/>
                    </a:ext>
                  </a:extLst>
                </a:gridCol>
                <a:gridCol w="836956">
                  <a:extLst>
                    <a:ext uri="{9D8B030D-6E8A-4147-A177-3AD203B41FA5}">
                      <a16:colId xmlns:a16="http://schemas.microsoft.com/office/drawing/2014/main" val="476269193"/>
                    </a:ext>
                  </a:extLst>
                </a:gridCol>
                <a:gridCol w="836956">
                  <a:extLst>
                    <a:ext uri="{9D8B030D-6E8A-4147-A177-3AD203B41FA5}">
                      <a16:colId xmlns:a16="http://schemas.microsoft.com/office/drawing/2014/main" val="628192106"/>
                    </a:ext>
                  </a:extLst>
                </a:gridCol>
                <a:gridCol w="913043">
                  <a:extLst>
                    <a:ext uri="{9D8B030D-6E8A-4147-A177-3AD203B41FA5}">
                      <a16:colId xmlns:a16="http://schemas.microsoft.com/office/drawing/2014/main" val="552916478"/>
                    </a:ext>
                  </a:extLst>
                </a:gridCol>
                <a:gridCol w="836956">
                  <a:extLst>
                    <a:ext uri="{9D8B030D-6E8A-4147-A177-3AD203B41FA5}">
                      <a16:colId xmlns:a16="http://schemas.microsoft.com/office/drawing/2014/main" val="785431909"/>
                    </a:ext>
                  </a:extLst>
                </a:gridCol>
                <a:gridCol w="836956">
                  <a:extLst>
                    <a:ext uri="{9D8B030D-6E8A-4147-A177-3AD203B41FA5}">
                      <a16:colId xmlns:a16="http://schemas.microsoft.com/office/drawing/2014/main" val="106875856"/>
                    </a:ext>
                  </a:extLst>
                </a:gridCol>
                <a:gridCol w="836956">
                  <a:extLst>
                    <a:ext uri="{9D8B030D-6E8A-4147-A177-3AD203B41FA5}">
                      <a16:colId xmlns:a16="http://schemas.microsoft.com/office/drawing/2014/main" val="3827452390"/>
                    </a:ext>
                  </a:extLst>
                </a:gridCol>
                <a:gridCol w="836956">
                  <a:extLst>
                    <a:ext uri="{9D8B030D-6E8A-4147-A177-3AD203B41FA5}">
                      <a16:colId xmlns:a16="http://schemas.microsoft.com/office/drawing/2014/main" val="2064825844"/>
                    </a:ext>
                  </a:extLst>
                </a:gridCol>
                <a:gridCol w="854711">
                  <a:extLst>
                    <a:ext uri="{9D8B030D-6E8A-4147-A177-3AD203B41FA5}">
                      <a16:colId xmlns:a16="http://schemas.microsoft.com/office/drawing/2014/main" val="2003545916"/>
                    </a:ext>
                  </a:extLst>
                </a:gridCol>
              </a:tblGrid>
              <a:tr h="141795">
                <a:tc>
                  <a:txBody>
                    <a:bodyPr/>
                    <a:lstStyle/>
                    <a:p>
                      <a:pPr marL="0" marR="0" algn="ctr">
                        <a:lnSpc>
                          <a:spcPct val="107000"/>
                        </a:lnSpc>
                        <a:spcBef>
                          <a:spcPts val="0"/>
                        </a:spcBef>
                        <a:spcAft>
                          <a:spcPts val="0"/>
                        </a:spcAft>
                      </a:pPr>
                      <a:r>
                        <a:rPr lang="en-US" sz="12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gridSpan="12">
                  <a:txBody>
                    <a:bodyPr/>
                    <a:lstStyle/>
                    <a:p>
                      <a:pPr marL="0" marR="0" algn="ctr">
                        <a:lnSpc>
                          <a:spcPct val="107000"/>
                        </a:lnSpc>
                        <a:spcBef>
                          <a:spcPts val="0"/>
                        </a:spcBef>
                        <a:spcAft>
                          <a:spcPts val="0"/>
                        </a:spcAft>
                      </a:pPr>
                      <a:r>
                        <a:rPr lang="en-US" sz="1200">
                          <a:effectLst/>
                        </a:rPr>
                        <a:t>Event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3021499"/>
                  </a:ext>
                </a:extLst>
              </a:tr>
              <a:tr h="291076">
                <a:tc>
                  <a:txBody>
                    <a:bodyPr/>
                    <a:lstStyle/>
                    <a:p>
                      <a:pPr marL="0" marR="0" algn="ctr">
                        <a:lnSpc>
                          <a:spcPct val="107000"/>
                        </a:lnSpc>
                        <a:spcBef>
                          <a:spcPts val="0"/>
                        </a:spcBef>
                        <a:spcAft>
                          <a:spcPts val="0"/>
                        </a:spcAft>
                      </a:pPr>
                      <a:r>
                        <a:rPr lang="en-US" sz="1200" dirty="0">
                          <a:effectLst/>
                        </a:rPr>
                        <a:t>Source of Payment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gridSpan="3">
                  <a:txBody>
                    <a:bodyPr/>
                    <a:lstStyle/>
                    <a:p>
                      <a:pPr marL="0" marR="0" algn="ctr">
                        <a:lnSpc>
                          <a:spcPct val="107000"/>
                        </a:lnSpc>
                        <a:spcBef>
                          <a:spcPts val="0"/>
                        </a:spcBef>
                        <a:spcAft>
                          <a:spcPts val="0"/>
                        </a:spcAft>
                      </a:pPr>
                      <a:r>
                        <a:rPr lang="en-US" sz="1200">
                          <a:effectLst/>
                        </a:rPr>
                        <a:t>Emergency Room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200">
                          <a:effectLst/>
                        </a:rPr>
                        <a:t>Hospitalization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200">
                          <a:effectLst/>
                        </a:rPr>
                        <a:t>Outpatient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200">
                          <a:effectLst/>
                        </a:rPr>
                        <a:t>Medical Visit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8217581"/>
                  </a:ext>
                </a:extLst>
              </a:tr>
              <a:tr h="589638">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200" dirty="0">
                          <a:effectLst/>
                        </a:rPr>
                        <a:t>OLS- Single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Single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Vector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a:effectLst/>
                        </a:rPr>
                        <a:t>OLS- Single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Single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Vector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OLS- Single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Single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Vector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OLS- Single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Single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200" dirty="0">
                          <a:effectLst/>
                        </a:rPr>
                        <a:t>SE - Vector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1327194898"/>
                  </a:ext>
                </a:extLst>
              </a:tr>
              <a:tr h="440357">
                <a:tc>
                  <a:txBody>
                    <a:bodyPr/>
                    <a:lstStyle/>
                    <a:p>
                      <a:pPr marL="0" marR="0">
                        <a:lnSpc>
                          <a:spcPct val="107000"/>
                        </a:lnSpc>
                        <a:spcBef>
                          <a:spcPts val="0"/>
                        </a:spcBef>
                        <a:spcAft>
                          <a:spcPts val="0"/>
                        </a:spcAft>
                      </a:pPr>
                      <a:r>
                        <a:rPr lang="en-US" sz="1200">
                          <a:effectLst/>
                        </a:rPr>
                        <a:t>Out of Pocket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dirty="0">
                          <a:effectLst/>
                        </a:rPr>
                        <a:t>-0.913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-17.9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0.224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-0.312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-0.149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907081863"/>
                  </a:ext>
                </a:extLst>
              </a:tr>
              <a:tr h="440357">
                <a:tc>
                  <a:txBody>
                    <a:bodyPr/>
                    <a:lstStyle/>
                    <a:p>
                      <a:pPr marL="0" marR="0">
                        <a:lnSpc>
                          <a:spcPct val="107000"/>
                        </a:lnSpc>
                        <a:spcBef>
                          <a:spcPts val="0"/>
                        </a:spcBef>
                        <a:spcAft>
                          <a:spcPts val="0"/>
                        </a:spcAft>
                      </a:pPr>
                      <a:r>
                        <a:rPr lang="en-US" sz="1200">
                          <a:effectLst/>
                        </a:rPr>
                        <a:t>Medicare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-1.36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0.759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-1.16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-0.699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4274598435"/>
                  </a:ext>
                </a:extLst>
              </a:tr>
              <a:tr h="440357">
                <a:tc>
                  <a:txBody>
                    <a:bodyPr/>
                    <a:lstStyle/>
                    <a:p>
                      <a:pPr marL="0" marR="0">
                        <a:lnSpc>
                          <a:spcPct val="107000"/>
                        </a:lnSpc>
                        <a:spcBef>
                          <a:spcPts val="0"/>
                        </a:spcBef>
                        <a:spcAft>
                          <a:spcPts val="0"/>
                        </a:spcAft>
                      </a:pPr>
                      <a:r>
                        <a:rPr lang="en-US" sz="1200">
                          <a:effectLst/>
                        </a:rPr>
                        <a:t>Medicaid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-0.129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-0.076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-0.357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3463223968"/>
                  </a:ext>
                </a:extLst>
              </a:tr>
              <a:tr h="440357">
                <a:tc>
                  <a:txBody>
                    <a:bodyPr/>
                    <a:lstStyle/>
                    <a:p>
                      <a:pPr marL="0" marR="0">
                        <a:lnSpc>
                          <a:spcPct val="107000"/>
                        </a:lnSpc>
                        <a:spcBef>
                          <a:spcPts val="0"/>
                        </a:spcBef>
                        <a:spcAft>
                          <a:spcPts val="0"/>
                        </a:spcAft>
                      </a:pPr>
                      <a:r>
                        <a:rPr lang="en-US" sz="1200">
                          <a:effectLst/>
                        </a:rPr>
                        <a:t>Private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-1.71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-0.134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0.49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-0.615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-0.322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2812439443"/>
                  </a:ext>
                </a:extLst>
              </a:tr>
              <a:tr h="440357">
                <a:tc>
                  <a:txBody>
                    <a:bodyPr/>
                    <a:lstStyle/>
                    <a:p>
                      <a:pPr marL="0" marR="0">
                        <a:lnSpc>
                          <a:spcPct val="107000"/>
                        </a:lnSpc>
                        <a:spcBef>
                          <a:spcPts val="0"/>
                        </a:spcBef>
                        <a:spcAft>
                          <a:spcPts val="0"/>
                        </a:spcAft>
                      </a:pPr>
                      <a:r>
                        <a:rPr lang="en-US" sz="1200">
                          <a:effectLst/>
                        </a:rPr>
                        <a:t>Veteran’s Admin.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-0.082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0.325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0.166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0.316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0.792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1513217644"/>
                  </a:ext>
                </a:extLst>
              </a:tr>
              <a:tr h="440357">
                <a:tc>
                  <a:txBody>
                    <a:bodyPr/>
                    <a:lstStyle/>
                    <a:p>
                      <a:pPr marL="0" marR="0">
                        <a:lnSpc>
                          <a:spcPct val="107000"/>
                        </a:lnSpc>
                        <a:spcBef>
                          <a:spcPts val="0"/>
                        </a:spcBef>
                        <a:spcAft>
                          <a:spcPts val="0"/>
                        </a:spcAft>
                      </a:pPr>
                      <a:r>
                        <a:rPr lang="en-US" sz="1200">
                          <a:effectLst/>
                        </a:rPr>
                        <a:t>Tricare/CHAMPUS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-4.38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0.02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-0.672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-1.43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613926217"/>
                  </a:ext>
                </a:extLst>
              </a:tr>
              <a:tr h="440357">
                <a:tc>
                  <a:txBody>
                    <a:bodyPr/>
                    <a:lstStyle/>
                    <a:p>
                      <a:pPr marL="0" marR="0">
                        <a:lnSpc>
                          <a:spcPct val="107000"/>
                        </a:lnSpc>
                        <a:spcBef>
                          <a:spcPts val="0"/>
                        </a:spcBef>
                        <a:spcAft>
                          <a:spcPts val="0"/>
                        </a:spcAft>
                      </a:pPr>
                      <a:r>
                        <a:rPr lang="en-US" sz="1200">
                          <a:effectLst/>
                        </a:rPr>
                        <a:t>Other State and Local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-28.6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-9.46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0.771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0.515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0.931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3345521795"/>
                  </a:ext>
                </a:extLst>
              </a:tr>
              <a:tr h="440357">
                <a:tc>
                  <a:txBody>
                    <a:bodyPr/>
                    <a:lstStyle/>
                    <a:p>
                      <a:pPr marL="0" marR="0">
                        <a:lnSpc>
                          <a:spcPct val="107000"/>
                        </a:lnSpc>
                        <a:spcBef>
                          <a:spcPts val="0"/>
                        </a:spcBef>
                        <a:spcAft>
                          <a:spcPts val="0"/>
                        </a:spcAft>
                      </a:pPr>
                      <a:r>
                        <a:rPr lang="en-US" sz="1200">
                          <a:effectLst/>
                        </a:rPr>
                        <a:t>Worker's Comp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-0.066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0.881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0.523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0.186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0.684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1169063715"/>
                  </a:ext>
                </a:extLst>
              </a:tr>
              <a:tr h="440357">
                <a:tc>
                  <a:txBody>
                    <a:bodyPr/>
                    <a:lstStyle/>
                    <a:p>
                      <a:pPr marL="0" marR="0">
                        <a:lnSpc>
                          <a:spcPct val="107000"/>
                        </a:lnSpc>
                        <a:spcBef>
                          <a:spcPts val="0"/>
                        </a:spcBef>
                        <a:spcAft>
                          <a:spcPts val="0"/>
                        </a:spcAft>
                      </a:pPr>
                      <a:r>
                        <a:rPr lang="en-US" sz="1200">
                          <a:effectLst/>
                        </a:rPr>
                        <a:t>Other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-0.04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-0.293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0.626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-0.797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-0.088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0.723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637403309"/>
                  </a:ext>
                </a:extLst>
              </a:tr>
              <a:tr h="440357">
                <a:tc>
                  <a:txBody>
                    <a:bodyPr/>
                    <a:lstStyle/>
                    <a:p>
                      <a:pPr marL="0" marR="0">
                        <a:lnSpc>
                          <a:spcPct val="107000"/>
                        </a:lnSpc>
                        <a:spcBef>
                          <a:spcPts val="0"/>
                        </a:spcBef>
                        <a:spcAft>
                          <a:spcPts val="0"/>
                        </a:spcAft>
                      </a:pPr>
                      <a:r>
                        <a:rPr lang="en-US" sz="1200">
                          <a:effectLst/>
                        </a:rPr>
                        <a:t>Total Expenditure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nchor="b"/>
                </a:tc>
                <a:tc>
                  <a:txBody>
                    <a:bodyPr/>
                    <a:lstStyle/>
                    <a:p>
                      <a:pPr marL="0" marR="0" algn="ctr">
                        <a:lnSpc>
                          <a:spcPct val="107000"/>
                        </a:lnSpc>
                        <a:spcBef>
                          <a:spcPts val="0"/>
                        </a:spcBef>
                        <a:spcAft>
                          <a:spcPts val="0"/>
                        </a:spcAft>
                      </a:pPr>
                      <a:r>
                        <a:rPr lang="en-US" sz="1800">
                          <a:effectLst/>
                        </a:rPr>
                        <a:t>-0.438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0.438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0.069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0.162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a:effectLst/>
                        </a:rPr>
                        <a:t>-0.298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0.069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tc>
                  <a:txBody>
                    <a:bodyPr/>
                    <a:lstStyle/>
                    <a:p>
                      <a:pPr marL="0" marR="0" algn="ctr">
                        <a:lnSpc>
                          <a:spcPct val="107000"/>
                        </a:lnSpc>
                        <a:spcBef>
                          <a:spcPts val="0"/>
                        </a:spcBef>
                        <a:spcAft>
                          <a:spcPts val="0"/>
                        </a:spcAft>
                      </a:pPr>
                      <a:r>
                        <a:rPr lang="en-US" sz="1800" dirty="0">
                          <a:effectLst/>
                        </a:rPr>
                        <a:t>0.072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3735" marT="0" marB="0"/>
                </a:tc>
                <a:extLst>
                  <a:ext uri="{0D108BD9-81ED-4DB2-BD59-A6C34878D82A}">
                    <a16:rowId xmlns:a16="http://schemas.microsoft.com/office/drawing/2014/main" val="1300785118"/>
                  </a:ext>
                </a:extLst>
              </a:tr>
            </a:tbl>
          </a:graphicData>
        </a:graphic>
      </p:graphicFrame>
    </p:spTree>
    <p:extLst>
      <p:ext uri="{BB962C8B-B14F-4D97-AF65-F5344CB8AC3E}">
        <p14:creationId xmlns:p14="http://schemas.microsoft.com/office/powerpoint/2010/main" val="247683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0527-3A4B-45E7-B680-4EE4ABE833D2}"/>
              </a:ext>
            </a:extLst>
          </p:cNvPr>
          <p:cNvSpPr>
            <a:spLocks noGrp="1"/>
          </p:cNvSpPr>
          <p:nvPr>
            <p:ph type="title"/>
          </p:nvPr>
        </p:nvSpPr>
        <p:spPr/>
        <p:txBody>
          <a:bodyPr>
            <a:normAutofit fontScale="90000"/>
          </a:bodyPr>
          <a:lstStyle/>
          <a:p>
            <a:r>
              <a:rPr lang="en-US" dirty="0"/>
              <a:t>Matching – Proportion of Imputed with exact Sources of Payment Pattern as True</a:t>
            </a:r>
          </a:p>
        </p:txBody>
      </p:sp>
      <p:graphicFrame>
        <p:nvGraphicFramePr>
          <p:cNvPr id="5" name="Content Placeholder 4">
            <a:extLst>
              <a:ext uri="{FF2B5EF4-FFF2-40B4-BE49-F238E27FC236}">
                <a16:creationId xmlns:a16="http://schemas.microsoft.com/office/drawing/2014/main" id="{C3029A46-7548-41C8-B41E-A86142E63C38}"/>
              </a:ext>
            </a:extLst>
          </p:cNvPr>
          <p:cNvGraphicFramePr>
            <a:graphicFrameLocks noGrp="1"/>
          </p:cNvGraphicFramePr>
          <p:nvPr>
            <p:ph idx="1"/>
            <p:extLst>
              <p:ext uri="{D42A27DB-BD31-4B8C-83A1-F6EECF244321}">
                <p14:modId xmlns:p14="http://schemas.microsoft.com/office/powerpoint/2010/main" val="2625903832"/>
              </p:ext>
            </p:extLst>
          </p:nvPr>
        </p:nvGraphicFramePr>
        <p:xfrm>
          <a:off x="2057400" y="1981200"/>
          <a:ext cx="7924800" cy="4038599"/>
        </p:xfrm>
        <a:graphic>
          <a:graphicData uri="http://schemas.openxmlformats.org/drawingml/2006/table">
            <a:tbl>
              <a:tblPr>
                <a:tableStyleId>{5C22544A-7EE6-4342-B048-85BDC9FD1C3A}</a:tableStyleId>
              </a:tblPr>
              <a:tblGrid>
                <a:gridCol w="2641600">
                  <a:extLst>
                    <a:ext uri="{9D8B030D-6E8A-4147-A177-3AD203B41FA5}">
                      <a16:colId xmlns:a16="http://schemas.microsoft.com/office/drawing/2014/main" val="3388892073"/>
                    </a:ext>
                  </a:extLst>
                </a:gridCol>
                <a:gridCol w="2641600">
                  <a:extLst>
                    <a:ext uri="{9D8B030D-6E8A-4147-A177-3AD203B41FA5}">
                      <a16:colId xmlns:a16="http://schemas.microsoft.com/office/drawing/2014/main" val="3597194462"/>
                    </a:ext>
                  </a:extLst>
                </a:gridCol>
                <a:gridCol w="2641600">
                  <a:extLst>
                    <a:ext uri="{9D8B030D-6E8A-4147-A177-3AD203B41FA5}">
                      <a16:colId xmlns:a16="http://schemas.microsoft.com/office/drawing/2014/main" val="1949694572"/>
                    </a:ext>
                  </a:extLst>
                </a:gridCol>
              </a:tblGrid>
              <a:tr h="1279603">
                <a:tc>
                  <a:txBody>
                    <a:bodyPr/>
                    <a:lstStyle/>
                    <a:p>
                      <a:pPr algn="l" fontAlgn="b"/>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XGROUP</a:t>
                      </a:r>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a:effectLst/>
                        </a:rPr>
                        <a:t>Vector</a:t>
                      </a:r>
                      <a:endParaRPr lang="en-US" sz="3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3400298"/>
                  </a:ext>
                </a:extLst>
              </a:tr>
              <a:tr h="689749">
                <a:tc>
                  <a:txBody>
                    <a:bodyPr/>
                    <a:lstStyle/>
                    <a:p>
                      <a:pPr algn="l" fontAlgn="b"/>
                      <a:r>
                        <a:rPr lang="en-US" sz="3600" u="none" strike="noStrike" dirty="0">
                          <a:effectLst/>
                        </a:rPr>
                        <a:t>ER</a:t>
                      </a:r>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60.81</a:t>
                      </a:r>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98.27</a:t>
                      </a:r>
                      <a:endParaRPr lang="en-US" sz="3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2352956"/>
                  </a:ext>
                </a:extLst>
              </a:tr>
              <a:tr h="689749">
                <a:tc>
                  <a:txBody>
                    <a:bodyPr/>
                    <a:lstStyle/>
                    <a:p>
                      <a:pPr algn="l" fontAlgn="b"/>
                      <a:r>
                        <a:rPr lang="en-US" sz="3600" u="none" strike="noStrike">
                          <a:effectLst/>
                        </a:rPr>
                        <a:t>HS</a:t>
                      </a:r>
                      <a:endParaRPr lang="en-US" sz="3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59.47</a:t>
                      </a:r>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95.00</a:t>
                      </a:r>
                      <a:endParaRPr lang="en-US" sz="3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3566433"/>
                  </a:ext>
                </a:extLst>
              </a:tr>
              <a:tr h="689749">
                <a:tc>
                  <a:txBody>
                    <a:bodyPr/>
                    <a:lstStyle/>
                    <a:p>
                      <a:pPr algn="l" fontAlgn="b"/>
                      <a:r>
                        <a:rPr lang="en-US" sz="3600" u="none" strike="noStrike">
                          <a:effectLst/>
                        </a:rPr>
                        <a:t>ME</a:t>
                      </a:r>
                      <a:endParaRPr lang="en-US" sz="3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64.72</a:t>
                      </a:r>
                      <a:endParaRPr lang="en-US" sz="3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97.08</a:t>
                      </a:r>
                      <a:endParaRPr lang="en-US" sz="3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2660450"/>
                  </a:ext>
                </a:extLst>
              </a:tr>
              <a:tr h="689749">
                <a:tc>
                  <a:txBody>
                    <a:bodyPr/>
                    <a:lstStyle/>
                    <a:p>
                      <a:pPr algn="l" fontAlgn="b"/>
                      <a:r>
                        <a:rPr lang="en-US" sz="3600" u="none" strike="noStrike">
                          <a:effectLst/>
                        </a:rPr>
                        <a:t>OP</a:t>
                      </a:r>
                      <a:endParaRPr lang="en-US" sz="3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a:effectLst/>
                        </a:rPr>
                        <a:t>71.90</a:t>
                      </a:r>
                      <a:endParaRPr lang="en-US" sz="3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3600" u="none" strike="noStrike" dirty="0">
                          <a:effectLst/>
                        </a:rPr>
                        <a:t>99.00</a:t>
                      </a:r>
                      <a:endParaRPr lang="en-US" sz="3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591626"/>
                  </a:ext>
                </a:extLst>
              </a:tr>
            </a:tbl>
          </a:graphicData>
        </a:graphic>
      </p:graphicFrame>
      <p:sp>
        <p:nvSpPr>
          <p:cNvPr id="4" name="Slide Number Placeholder 3">
            <a:extLst>
              <a:ext uri="{FF2B5EF4-FFF2-40B4-BE49-F238E27FC236}">
                <a16:creationId xmlns:a16="http://schemas.microsoft.com/office/drawing/2014/main" id="{A24F9794-14F4-40C9-9A0A-5E1987FCCB5D}"/>
              </a:ext>
            </a:extLst>
          </p:cNvPr>
          <p:cNvSpPr>
            <a:spLocks noGrp="1"/>
          </p:cNvSpPr>
          <p:nvPr>
            <p:ph type="sldNum" sz="quarter" idx="10"/>
          </p:nvPr>
        </p:nvSpPr>
        <p:spPr/>
        <p:txBody>
          <a:bodyPr/>
          <a:lstStyle/>
          <a:p>
            <a:fld id="{85F5B7A5-34A7-4AB0-A34F-A4DF2002FA98}" type="slidenum">
              <a:rPr lang="en-US" smtClean="0"/>
              <a:pPr/>
              <a:t>19</a:t>
            </a:fld>
            <a:endParaRPr lang="en-US" dirty="0"/>
          </a:p>
        </p:txBody>
      </p:sp>
    </p:spTree>
    <p:extLst>
      <p:ext uri="{BB962C8B-B14F-4D97-AF65-F5344CB8AC3E}">
        <p14:creationId xmlns:p14="http://schemas.microsoft.com/office/powerpoint/2010/main" val="354718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Disclaimer</a:t>
            </a:r>
          </a:p>
        </p:txBody>
      </p:sp>
      <p:sp>
        <p:nvSpPr>
          <p:cNvPr id="3" name="Content Placeholder 2"/>
          <p:cNvSpPr>
            <a:spLocks noGrp="1"/>
          </p:cNvSpPr>
          <p:nvPr>
            <p:ph idx="1"/>
          </p:nvPr>
        </p:nvSpPr>
        <p:spPr>
          <a:xfrm>
            <a:off x="609600" y="2667000"/>
            <a:ext cx="10972800" cy="3505201"/>
          </a:xfrm>
        </p:spPr>
        <p:txBody>
          <a:bodyPr>
            <a:normAutofit/>
          </a:bodyPr>
          <a:lstStyle/>
          <a:p>
            <a:pPr marL="0" indent="0" algn="ctr">
              <a:spcBef>
                <a:spcPts val="0"/>
              </a:spcBef>
              <a:spcAft>
                <a:spcPts val="1800"/>
              </a:spcAft>
              <a:buNone/>
            </a:pPr>
            <a:r>
              <a:rPr lang="en-US" sz="3600" dirty="0"/>
              <a:t>The views expressed in this presentation are those of the author and no official endorsement by the Department of Health and Human Services or the Agency for Healthcare Research and Quality is intended or should be inferred.</a:t>
            </a:r>
          </a:p>
        </p:txBody>
      </p:sp>
      <p:sp>
        <p:nvSpPr>
          <p:cNvPr id="4" name="Slide Number Placeholder 3"/>
          <p:cNvSpPr>
            <a:spLocks noGrp="1"/>
          </p:cNvSpPr>
          <p:nvPr>
            <p:ph type="sldNum" sz="quarter" idx="10"/>
          </p:nvPr>
        </p:nvSpPr>
        <p:spPr/>
        <p:txBody>
          <a:bodyPr/>
          <a:lstStyle/>
          <a:p>
            <a:fld id="{85F5B7A5-34A7-4AB0-A34F-A4DF2002FA98}" type="slidenum">
              <a:rPr lang="en-US" smtClean="0"/>
              <a:pPr/>
              <a:t>2</a:t>
            </a:fld>
            <a:endParaRPr lang="en-US" dirty="0"/>
          </a:p>
        </p:txBody>
      </p:sp>
    </p:spTree>
    <p:extLst>
      <p:ext uri="{BB962C8B-B14F-4D97-AF65-F5344CB8AC3E}">
        <p14:creationId xmlns:p14="http://schemas.microsoft.com/office/powerpoint/2010/main" val="263202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Prediction Vs. Imputation</a:t>
            </a:r>
          </a:p>
        </p:txBody>
      </p:sp>
      <p:sp>
        <p:nvSpPr>
          <p:cNvPr id="4" name="Slide Number Placeholder 3"/>
          <p:cNvSpPr>
            <a:spLocks noGrp="1"/>
          </p:cNvSpPr>
          <p:nvPr>
            <p:ph type="sldNum" sz="quarter" idx="10"/>
          </p:nvPr>
        </p:nvSpPr>
        <p:spPr/>
        <p:txBody>
          <a:bodyPr/>
          <a:lstStyle/>
          <a:p>
            <a:fld id="{85F5B7A5-34A7-4AB0-A34F-A4DF2002FA98}" type="slidenum">
              <a:rPr lang="en-US" smtClean="0"/>
              <a:pPr/>
              <a:t>20</a:t>
            </a:fld>
            <a:endParaRPr lang="en-US" dirty="0"/>
          </a:p>
        </p:txBody>
      </p:sp>
      <p:pic>
        <p:nvPicPr>
          <p:cNvPr id="6" name="Picture 5">
            <a:extLst>
              <a:ext uri="{FF2B5EF4-FFF2-40B4-BE49-F238E27FC236}">
                <a16:creationId xmlns:a16="http://schemas.microsoft.com/office/drawing/2014/main" id="{4928F830-E1D7-48C3-9094-9EA44A17CBF0}"/>
              </a:ext>
            </a:extLst>
          </p:cNvPr>
          <p:cNvPicPr/>
          <p:nvPr/>
        </p:nvPicPr>
        <p:blipFill>
          <a:blip r:embed="rId2">
            <a:extLst>
              <a:ext uri="{28A0092B-C50C-407E-A947-70E740481C1C}">
                <a14:useLocalDpi xmlns:a14="http://schemas.microsoft.com/office/drawing/2010/main" val="0"/>
              </a:ext>
            </a:extLst>
          </a:blip>
          <a:stretch>
            <a:fillRect/>
          </a:stretch>
        </p:blipFill>
        <p:spPr>
          <a:xfrm>
            <a:off x="565533" y="2167575"/>
            <a:ext cx="5814618" cy="3395026"/>
          </a:xfrm>
          <a:prstGeom prst="rect">
            <a:avLst/>
          </a:prstGeom>
        </p:spPr>
      </p:pic>
      <p:pic>
        <p:nvPicPr>
          <p:cNvPr id="7" name="Picture 6">
            <a:extLst>
              <a:ext uri="{FF2B5EF4-FFF2-40B4-BE49-F238E27FC236}">
                <a16:creationId xmlns:a16="http://schemas.microsoft.com/office/drawing/2014/main" id="{624683FD-E783-4ADA-AC34-4FF0B3DF2A40}"/>
              </a:ext>
            </a:extLst>
          </p:cNvPr>
          <p:cNvPicPr/>
          <p:nvPr/>
        </p:nvPicPr>
        <p:blipFill>
          <a:blip r:embed="rId3">
            <a:extLst>
              <a:ext uri="{28A0092B-C50C-407E-A947-70E740481C1C}">
                <a14:useLocalDpi xmlns:a14="http://schemas.microsoft.com/office/drawing/2010/main" val="0"/>
              </a:ext>
            </a:extLst>
          </a:blip>
          <a:stretch>
            <a:fillRect/>
          </a:stretch>
        </p:blipFill>
        <p:spPr>
          <a:xfrm>
            <a:off x="6380151" y="2077299"/>
            <a:ext cx="6040449" cy="3609552"/>
          </a:xfrm>
          <a:prstGeom prst="rect">
            <a:avLst/>
          </a:prstGeom>
        </p:spPr>
      </p:pic>
      <p:sp>
        <p:nvSpPr>
          <p:cNvPr id="3" name="TextBox 2">
            <a:extLst>
              <a:ext uri="{FF2B5EF4-FFF2-40B4-BE49-F238E27FC236}">
                <a16:creationId xmlns:a16="http://schemas.microsoft.com/office/drawing/2014/main" id="{49BF5A83-CD13-445A-BB63-D24BEC66AE73}"/>
              </a:ext>
            </a:extLst>
          </p:cNvPr>
          <p:cNvSpPr txBox="1"/>
          <p:nvPr/>
        </p:nvSpPr>
        <p:spPr>
          <a:xfrm>
            <a:off x="2394333" y="1840468"/>
            <a:ext cx="3124200" cy="369332"/>
          </a:xfrm>
          <a:prstGeom prst="rect">
            <a:avLst/>
          </a:prstGeom>
          <a:noFill/>
        </p:spPr>
        <p:txBody>
          <a:bodyPr wrap="square" rtlCol="0">
            <a:spAutoFit/>
          </a:bodyPr>
          <a:lstStyle/>
          <a:p>
            <a:r>
              <a:rPr lang="en-US" dirty="0"/>
              <a:t>Predicted</a:t>
            </a:r>
          </a:p>
        </p:txBody>
      </p:sp>
      <p:sp>
        <p:nvSpPr>
          <p:cNvPr id="8" name="TextBox 7">
            <a:extLst>
              <a:ext uri="{FF2B5EF4-FFF2-40B4-BE49-F238E27FC236}">
                <a16:creationId xmlns:a16="http://schemas.microsoft.com/office/drawing/2014/main" id="{8D32BF46-BA24-4D0E-94CC-AF32CEB3F942}"/>
              </a:ext>
            </a:extLst>
          </p:cNvPr>
          <p:cNvSpPr txBox="1"/>
          <p:nvPr/>
        </p:nvSpPr>
        <p:spPr>
          <a:xfrm>
            <a:off x="8642733" y="1840468"/>
            <a:ext cx="1676400" cy="369332"/>
          </a:xfrm>
          <a:prstGeom prst="rect">
            <a:avLst/>
          </a:prstGeom>
          <a:noFill/>
        </p:spPr>
        <p:txBody>
          <a:bodyPr wrap="square" rtlCol="0">
            <a:spAutoFit/>
          </a:bodyPr>
          <a:lstStyle/>
          <a:p>
            <a:r>
              <a:rPr lang="en-US" dirty="0"/>
              <a:t>Imputed</a:t>
            </a:r>
          </a:p>
        </p:txBody>
      </p:sp>
    </p:spTree>
    <p:extLst>
      <p:ext uri="{BB962C8B-B14F-4D97-AF65-F5344CB8AC3E}">
        <p14:creationId xmlns:p14="http://schemas.microsoft.com/office/powerpoint/2010/main" val="1375098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a:t>
            </a:r>
          </a:p>
        </p:txBody>
      </p:sp>
      <p:sp>
        <p:nvSpPr>
          <p:cNvPr id="3" name="Content Placeholder 2"/>
          <p:cNvSpPr>
            <a:spLocks noGrp="1"/>
          </p:cNvSpPr>
          <p:nvPr>
            <p:ph idx="1"/>
          </p:nvPr>
        </p:nvSpPr>
        <p:spPr/>
        <p:txBody>
          <a:bodyPr/>
          <a:lstStyle/>
          <a:p>
            <a:r>
              <a:rPr lang="en-US" dirty="0"/>
              <a:t>ML algorithms produce better predictions than OLS</a:t>
            </a:r>
          </a:p>
          <a:p>
            <a:r>
              <a:rPr lang="en-US" dirty="0"/>
              <a:t>Predictions tend to compress distributions.</a:t>
            </a:r>
          </a:p>
          <a:p>
            <a:pPr lvl="1"/>
            <a:r>
              <a:rPr lang="en-US" dirty="0"/>
              <a:t>Overestimate at low end, Underestimate at high end</a:t>
            </a:r>
          </a:p>
          <a:p>
            <a:pPr lvl="1"/>
            <a:r>
              <a:rPr lang="en-US" dirty="0"/>
              <a:t>Matching addresses this</a:t>
            </a:r>
          </a:p>
          <a:p>
            <a:r>
              <a:rPr lang="en-US" dirty="0"/>
              <a:t>Better matching with ML as well.</a:t>
            </a:r>
          </a:p>
          <a:p>
            <a:r>
              <a:rPr lang="en-US" dirty="0"/>
              <a:t>Even better matching by expanding number of targets</a:t>
            </a:r>
          </a:p>
          <a:p>
            <a:endParaRPr lang="en-US" dirty="0"/>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pPr/>
              <a:t>21</a:t>
            </a:fld>
            <a:endParaRPr lang="en-US" dirty="0"/>
          </a:p>
        </p:txBody>
      </p:sp>
    </p:spTree>
    <p:extLst>
      <p:ext uri="{BB962C8B-B14F-4D97-AF65-F5344CB8AC3E}">
        <p14:creationId xmlns:p14="http://schemas.microsoft.com/office/powerpoint/2010/main" val="260991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11277600" cy="4648201"/>
          </a:xfrm>
        </p:spPr>
        <p:txBody>
          <a:bodyPr/>
          <a:lstStyle/>
          <a:p>
            <a:pPr marL="61913" lvl="1" indent="0">
              <a:buNone/>
            </a:pPr>
            <a:r>
              <a:rPr lang="en-US" sz="3200" dirty="0"/>
              <a:t>Data on </a:t>
            </a:r>
            <a:r>
              <a:rPr lang="en-US" sz="3200" u="sng" dirty="0"/>
              <a:t>frequency</a:t>
            </a:r>
            <a:r>
              <a:rPr lang="en-US" sz="3200" dirty="0"/>
              <a:t> and </a:t>
            </a:r>
            <a:r>
              <a:rPr lang="en-US" sz="3200" u="sng" dirty="0"/>
              <a:t>cost</a:t>
            </a:r>
            <a:r>
              <a:rPr lang="en-US" sz="3200" dirty="0"/>
              <a:t> of health services</a:t>
            </a:r>
          </a:p>
          <a:p>
            <a:pPr lvl="1"/>
            <a:r>
              <a:rPr lang="en-US" dirty="0"/>
              <a:t>Nationally-representative</a:t>
            </a:r>
          </a:p>
          <a:p>
            <a:pPr lvl="1"/>
            <a:r>
              <a:rPr lang="en-US" dirty="0"/>
              <a:t>Civilian, non-institutionalized U.S. population</a:t>
            </a:r>
          </a:p>
          <a:p>
            <a:pPr lvl="1"/>
            <a:r>
              <a:rPr lang="en-US" dirty="0"/>
              <a:t>Annually, since 1996</a:t>
            </a:r>
          </a:p>
          <a:p>
            <a:pPr lvl="1"/>
            <a:r>
              <a:rPr lang="en-US" dirty="0"/>
              <a:t>Public-use files</a:t>
            </a:r>
          </a:p>
          <a:p>
            <a:pPr lvl="1"/>
            <a:endParaRPr lang="en-US" dirty="0"/>
          </a:p>
          <a:p>
            <a:pPr lvl="1"/>
            <a:endParaRPr lang="en-US" dirty="0"/>
          </a:p>
          <a:p>
            <a:pPr lvl="1"/>
            <a:endParaRPr lang="en-US" dirty="0"/>
          </a:p>
        </p:txBody>
      </p:sp>
      <p:pic>
        <p:nvPicPr>
          <p:cNvPr id="6" name="Picture 5"/>
          <p:cNvPicPr>
            <a:picLocks noChangeAspect="1"/>
          </p:cNvPicPr>
          <p:nvPr/>
        </p:nvPicPr>
        <p:blipFill>
          <a:blip r:embed="rId3"/>
          <a:stretch>
            <a:fillRect/>
          </a:stretch>
        </p:blipFill>
        <p:spPr>
          <a:xfrm>
            <a:off x="7840943" y="2057400"/>
            <a:ext cx="3834068" cy="4361859"/>
          </a:xfrm>
          <a:prstGeom prst="rect">
            <a:avLst/>
          </a:prstGeom>
        </p:spPr>
      </p:pic>
      <p:sp>
        <p:nvSpPr>
          <p:cNvPr id="2" name="Title 1"/>
          <p:cNvSpPr>
            <a:spLocks noGrp="1"/>
          </p:cNvSpPr>
          <p:nvPr>
            <p:ph type="title"/>
          </p:nvPr>
        </p:nvSpPr>
        <p:spPr/>
        <p:txBody>
          <a:bodyPr>
            <a:normAutofit fontScale="90000"/>
          </a:bodyPr>
          <a:lstStyle/>
          <a:p>
            <a:r>
              <a:rPr lang="en-US" dirty="0"/>
              <a:t>Medical Expenditure Panel Survey (MEPS)</a:t>
            </a:r>
          </a:p>
        </p:txBody>
      </p:sp>
      <p:sp>
        <p:nvSpPr>
          <p:cNvPr id="4" name="Slide Number Placeholder 3"/>
          <p:cNvSpPr>
            <a:spLocks noGrp="1"/>
          </p:cNvSpPr>
          <p:nvPr>
            <p:ph type="sldNum" sz="quarter" idx="10"/>
          </p:nvPr>
        </p:nvSpPr>
        <p:spPr/>
        <p:txBody>
          <a:bodyPr/>
          <a:lstStyle/>
          <a:p>
            <a:fld id="{85F5B7A5-34A7-4AB0-A34F-A4DF2002FA98}" type="slidenum">
              <a:rPr lang="en-US" smtClean="0"/>
              <a:pPr/>
              <a:t>3</a:t>
            </a:fld>
            <a:endParaRPr lang="en-US" dirty="0"/>
          </a:p>
        </p:txBody>
      </p:sp>
      <p:sp>
        <p:nvSpPr>
          <p:cNvPr id="10" name="Rectangular Callout 9"/>
          <p:cNvSpPr/>
          <p:nvPr/>
        </p:nvSpPr>
        <p:spPr>
          <a:xfrm rot="10800000">
            <a:off x="1600200" y="4486572"/>
            <a:ext cx="6629400" cy="1143000"/>
          </a:xfrm>
          <a:prstGeom prst="wedgeRectCallout">
            <a:avLst>
              <a:gd name="adj1" fmla="val -43542"/>
              <a:gd name="adj2" fmla="val 102131"/>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92815" y="4646175"/>
            <a:ext cx="6705600" cy="830997"/>
          </a:xfrm>
          <a:prstGeom prst="rect">
            <a:avLst/>
          </a:prstGeom>
        </p:spPr>
        <p:txBody>
          <a:bodyPr wrap="square">
            <a:spAutoFit/>
          </a:bodyPr>
          <a:lstStyle/>
          <a:p>
            <a:r>
              <a:rPr lang="en-US" sz="2400" i="1" dirty="0">
                <a:solidFill>
                  <a:srgbClr val="404042"/>
                </a:solidFill>
                <a:latin typeface="Roboto"/>
              </a:rPr>
              <a:t>“MEPS data are the number one single source of data for papers published in Health Affairs.”</a:t>
            </a:r>
            <a:endParaRPr lang="en-US" sz="2400" i="1" dirty="0"/>
          </a:p>
        </p:txBody>
      </p:sp>
    </p:spTree>
    <p:extLst>
      <p:ext uri="{BB962C8B-B14F-4D97-AF65-F5344CB8AC3E}">
        <p14:creationId xmlns:p14="http://schemas.microsoft.com/office/powerpoint/2010/main" val="217490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Medical </a:t>
            </a:r>
            <a:r>
              <a:rPr lang="en-US" u="sng" dirty="0"/>
              <a:t>E</a:t>
            </a:r>
            <a:r>
              <a:rPr lang="en-US" dirty="0"/>
              <a:t>xpenditure Panel Survey (MEPS)</a:t>
            </a:r>
          </a:p>
        </p:txBody>
      </p:sp>
      <p:sp>
        <p:nvSpPr>
          <p:cNvPr id="17" name="Rounded Rectangle 16"/>
          <p:cNvSpPr/>
          <p:nvPr/>
        </p:nvSpPr>
        <p:spPr>
          <a:xfrm>
            <a:off x="4467948" y="1598440"/>
            <a:ext cx="5029201" cy="900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ysClr val="windowText" lastClr="000000"/>
                </a:solidFill>
                <a:latin typeface="Calibri" panose="020F0502020204030204" pitchFamily="34" charset="0"/>
              </a:rPr>
              <a:t>Household Component (HC)</a:t>
            </a:r>
          </a:p>
        </p:txBody>
      </p:sp>
      <p:pic>
        <p:nvPicPr>
          <p:cNvPr id="31" name="Picture 30" descr="File:Hospital font awesome.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3226420"/>
            <a:ext cx="964580" cy="964580"/>
          </a:xfrm>
          <a:prstGeom prst="rect">
            <a:avLst/>
          </a:prstGeom>
        </p:spPr>
      </p:pic>
      <p:sp>
        <p:nvSpPr>
          <p:cNvPr id="32" name="Rounded Rectangle 31"/>
          <p:cNvSpPr/>
          <p:nvPr/>
        </p:nvSpPr>
        <p:spPr>
          <a:xfrm>
            <a:off x="4467948" y="3221975"/>
            <a:ext cx="6553200" cy="900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ysClr val="windowText" lastClr="000000"/>
                </a:solidFill>
                <a:latin typeface="Calibri" panose="020F0502020204030204" pitchFamily="34" charset="0"/>
              </a:rPr>
              <a:t>Medical Provider Component (MPC)</a:t>
            </a:r>
          </a:p>
        </p:txBody>
      </p:sp>
      <p:pic>
        <p:nvPicPr>
          <p:cNvPr id="1030" name="Picture 6" descr="Image result for house icon"/>
          <p:cNvPicPr>
            <a:picLocks noChangeAspect="1" noChangeArrowheads="1"/>
          </p:cNvPicPr>
          <p:nvPr/>
        </p:nvPicPr>
        <p:blipFill>
          <a:blip r:embed="rId4" cstate="print">
            <a:biLevel thresh="50000"/>
            <a:extLst>
              <a:ext uri="{28A0092B-C50C-407E-A947-70E740481C1C}">
                <a14:useLocalDpi xmlns:a14="http://schemas.microsoft.com/office/drawing/2010/main" val="0"/>
              </a:ext>
            </a:extLst>
          </a:blip>
          <a:srcRect/>
          <a:stretch>
            <a:fillRect/>
          </a:stretch>
        </p:blipFill>
        <p:spPr bwMode="auto">
          <a:xfrm>
            <a:off x="3301690" y="15240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5" name="Down Arrow 14"/>
          <p:cNvSpPr/>
          <p:nvPr/>
        </p:nvSpPr>
        <p:spPr>
          <a:xfrm>
            <a:off x="3591346" y="2520502"/>
            <a:ext cx="335089" cy="603698"/>
          </a:xfrm>
          <a:prstGeom prst="downArrow">
            <a:avLst/>
          </a:prstGeom>
          <a:solidFill>
            <a:srgbClr val="682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a:spLocks noGrp="1"/>
          </p:cNvSpPr>
          <p:nvPr>
            <p:ph type="sldNum" sz="quarter" idx="10"/>
          </p:nvPr>
        </p:nvSpPr>
        <p:spPr>
          <a:xfrm>
            <a:off x="8610600" y="6356351"/>
            <a:ext cx="2743200" cy="365125"/>
          </a:xfrm>
        </p:spPr>
        <p:txBody>
          <a:bodyPr/>
          <a:lstStyle/>
          <a:p>
            <a:fld id="{85F5B7A5-34A7-4AB0-A34F-A4DF2002FA98}" type="slidenum">
              <a:rPr lang="en-US" smtClean="0"/>
              <a:pPr/>
              <a:t>4</a:t>
            </a:fld>
            <a:endParaRPr lang="en-US" dirty="0"/>
          </a:p>
        </p:txBody>
      </p:sp>
      <p:sp>
        <p:nvSpPr>
          <p:cNvPr id="4" name="Rounded Rectangle 3"/>
          <p:cNvSpPr/>
          <p:nvPr/>
        </p:nvSpPr>
        <p:spPr>
          <a:xfrm>
            <a:off x="838200" y="1598441"/>
            <a:ext cx="2337561" cy="9220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latin typeface="Calibri" panose="020F0502020204030204" pitchFamily="34" charset="0"/>
                <a:cs typeface="Calibri" panose="020F0502020204030204" pitchFamily="34" charset="0"/>
              </a:rPr>
              <a:t>Utilization</a:t>
            </a:r>
          </a:p>
          <a:p>
            <a:pPr algn="ctr"/>
            <a:r>
              <a:rPr lang="en-US" sz="2000" b="1" dirty="0">
                <a:solidFill>
                  <a:sysClr val="windowText" lastClr="000000"/>
                </a:solidFill>
                <a:latin typeface="Calibri" panose="020F0502020204030204" pitchFamily="34" charset="0"/>
                <a:cs typeface="Calibri" panose="020F0502020204030204" pitchFamily="34" charset="0"/>
              </a:rPr>
              <a:t>Expenditures</a:t>
            </a:r>
          </a:p>
        </p:txBody>
      </p:sp>
      <p:sp>
        <p:nvSpPr>
          <p:cNvPr id="12" name="Rounded Rectangle 11"/>
          <p:cNvSpPr/>
          <p:nvPr/>
        </p:nvSpPr>
        <p:spPr>
          <a:xfrm>
            <a:off x="838200" y="3412973"/>
            <a:ext cx="2337561" cy="73388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latin typeface="Calibri" panose="020F0502020204030204" pitchFamily="34" charset="0"/>
                <a:cs typeface="Calibri" panose="020F0502020204030204" pitchFamily="34" charset="0"/>
              </a:rPr>
              <a:t>Expenditures</a:t>
            </a:r>
          </a:p>
        </p:txBody>
      </p:sp>
      <p:sp>
        <p:nvSpPr>
          <p:cNvPr id="3" name="TextBox 2">
            <a:extLst>
              <a:ext uri="{FF2B5EF4-FFF2-40B4-BE49-F238E27FC236}">
                <a16:creationId xmlns:a16="http://schemas.microsoft.com/office/drawing/2014/main" id="{8CB004DB-AF9A-4A50-94DA-2FB7E54397CD}"/>
              </a:ext>
            </a:extLst>
          </p:cNvPr>
          <p:cNvSpPr txBox="1"/>
          <p:nvPr/>
        </p:nvSpPr>
        <p:spPr>
          <a:xfrm>
            <a:off x="1143000" y="4724400"/>
            <a:ext cx="9878148" cy="1200329"/>
          </a:xfrm>
          <a:prstGeom prst="rect">
            <a:avLst/>
          </a:prstGeom>
          <a:noFill/>
        </p:spPr>
        <p:txBody>
          <a:bodyPr wrap="square" rtlCol="0">
            <a:spAutoFit/>
          </a:bodyPr>
          <a:lstStyle/>
          <a:p>
            <a:pPr algn="ctr"/>
            <a:r>
              <a:rPr lang="en-US" dirty="0"/>
              <a:t>Event Types: ER, Inpatient, Outpatient, Medical Visits</a:t>
            </a:r>
          </a:p>
          <a:p>
            <a:pPr algn="ctr"/>
            <a:endParaRPr lang="en-US" dirty="0"/>
          </a:p>
          <a:p>
            <a:pPr algn="ctr"/>
            <a:r>
              <a:rPr lang="en-US" dirty="0"/>
              <a:t>Sources of Payments: Total Expenditure, Out-of-pocket, Medicare, Medicaid, Private Insurance, VA, </a:t>
            </a:r>
            <a:r>
              <a:rPr lang="en-US" dirty="0" err="1"/>
              <a:t>TriCare</a:t>
            </a:r>
            <a:r>
              <a:rPr lang="en-US" dirty="0"/>
              <a:t>/CHAMPUS, State and Local, Worker’s Comp., Other </a:t>
            </a:r>
          </a:p>
        </p:txBody>
      </p:sp>
    </p:spTree>
    <p:extLst>
      <p:ext uri="{BB962C8B-B14F-4D97-AF65-F5344CB8AC3E}">
        <p14:creationId xmlns:p14="http://schemas.microsoft.com/office/powerpoint/2010/main" val="337608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Missing Data</a:t>
            </a:r>
          </a:p>
        </p:txBody>
      </p:sp>
      <p:sp>
        <p:nvSpPr>
          <p:cNvPr id="3" name="Content Placeholder 2"/>
          <p:cNvSpPr>
            <a:spLocks noGrp="1"/>
          </p:cNvSpPr>
          <p:nvPr>
            <p:ph idx="1"/>
          </p:nvPr>
        </p:nvSpPr>
        <p:spPr>
          <a:xfrm>
            <a:off x="609600" y="1376536"/>
            <a:ext cx="10972800" cy="4525963"/>
          </a:xfrm>
        </p:spPr>
        <p:txBody>
          <a:bodyPr/>
          <a:lstStyle/>
          <a:p>
            <a:r>
              <a:rPr lang="en-US" dirty="0"/>
              <a:t>Households don’t remember</a:t>
            </a:r>
          </a:p>
        </p:txBody>
      </p:sp>
      <p:sp>
        <p:nvSpPr>
          <p:cNvPr id="4" name="Slide Number Placeholder 3"/>
          <p:cNvSpPr>
            <a:spLocks noGrp="1"/>
          </p:cNvSpPr>
          <p:nvPr>
            <p:ph type="sldNum" sz="quarter" idx="10"/>
          </p:nvPr>
        </p:nvSpPr>
        <p:spPr/>
        <p:txBody>
          <a:bodyPr/>
          <a:lstStyle/>
          <a:p>
            <a:fld id="{85F5B7A5-34A7-4AB0-A34F-A4DF2002FA98}" type="slidenum">
              <a:rPr lang="en-US" smtClean="0"/>
              <a:pPr/>
              <a:t>5</a:t>
            </a:fld>
            <a:endParaRPr lang="en-US" dirty="0"/>
          </a:p>
        </p:txBody>
      </p:sp>
      <p:pic>
        <p:nvPicPr>
          <p:cNvPr id="6" name="Picture 5">
            <a:extLst>
              <a:ext uri="{FF2B5EF4-FFF2-40B4-BE49-F238E27FC236}">
                <a16:creationId xmlns:a16="http://schemas.microsoft.com/office/drawing/2014/main" id="{ED38B785-C1F1-42F9-82A0-222E48CCC555}"/>
              </a:ext>
            </a:extLst>
          </p:cNvPr>
          <p:cNvPicPr/>
          <p:nvPr/>
        </p:nvPicPr>
        <p:blipFill>
          <a:blip r:embed="rId2">
            <a:extLst>
              <a:ext uri="{28A0092B-C50C-407E-A947-70E740481C1C}">
                <a14:useLocalDpi xmlns:a14="http://schemas.microsoft.com/office/drawing/2010/main" val="0"/>
              </a:ext>
            </a:extLst>
          </a:blip>
          <a:stretch>
            <a:fillRect/>
          </a:stretch>
        </p:blipFill>
        <p:spPr>
          <a:xfrm>
            <a:off x="2743200" y="2374900"/>
            <a:ext cx="6403975" cy="4483100"/>
          </a:xfrm>
          <a:prstGeom prst="rect">
            <a:avLst/>
          </a:prstGeom>
        </p:spPr>
      </p:pic>
      <p:sp>
        <p:nvSpPr>
          <p:cNvPr id="7" name="Rectangle 6">
            <a:extLst>
              <a:ext uri="{FF2B5EF4-FFF2-40B4-BE49-F238E27FC236}">
                <a16:creationId xmlns:a16="http://schemas.microsoft.com/office/drawing/2014/main" id="{9F52F8F0-4B45-4FE9-BE3F-1DA976DECC02}"/>
              </a:ext>
            </a:extLst>
          </p:cNvPr>
          <p:cNvSpPr/>
          <p:nvPr/>
        </p:nvSpPr>
        <p:spPr>
          <a:xfrm>
            <a:off x="2585852" y="1828800"/>
            <a:ext cx="6096000" cy="670440"/>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Trends in the Proportion of Medical Events with Imputed Total Expenditure Values in the MEPS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8D18216-2B45-459E-A42A-14E9FA474E3F}"/>
              </a:ext>
            </a:extLst>
          </p:cNvPr>
          <p:cNvSpPr/>
          <p:nvPr/>
        </p:nvSpPr>
        <p:spPr>
          <a:xfrm>
            <a:off x="8719623" y="3846240"/>
            <a:ext cx="309748"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9F478C6-F92F-4E53-8350-3373F5D9A108}"/>
              </a:ext>
            </a:extLst>
          </p:cNvPr>
          <p:cNvSpPr txBox="1"/>
          <p:nvPr/>
        </p:nvSpPr>
        <p:spPr>
          <a:xfrm>
            <a:off x="8610600" y="3781168"/>
            <a:ext cx="1981200" cy="307777"/>
          </a:xfrm>
          <a:prstGeom prst="rect">
            <a:avLst/>
          </a:prstGeom>
          <a:noFill/>
        </p:spPr>
        <p:txBody>
          <a:bodyPr wrap="square" rtlCol="0">
            <a:spAutoFit/>
          </a:bodyPr>
          <a:lstStyle/>
          <a:p>
            <a:r>
              <a:rPr lang="en-US" sz="1400" dirty="0"/>
              <a:t>Emergency Room</a:t>
            </a:r>
          </a:p>
        </p:txBody>
      </p:sp>
      <p:sp>
        <p:nvSpPr>
          <p:cNvPr id="9" name="TextBox 8">
            <a:extLst>
              <a:ext uri="{FF2B5EF4-FFF2-40B4-BE49-F238E27FC236}">
                <a16:creationId xmlns:a16="http://schemas.microsoft.com/office/drawing/2014/main" id="{2F5E63BC-D5CD-4478-AC32-FE7493DB801A}"/>
              </a:ext>
            </a:extLst>
          </p:cNvPr>
          <p:cNvSpPr txBox="1"/>
          <p:nvPr/>
        </p:nvSpPr>
        <p:spPr>
          <a:xfrm>
            <a:off x="8610600" y="4073723"/>
            <a:ext cx="1981200" cy="307777"/>
          </a:xfrm>
          <a:prstGeom prst="rect">
            <a:avLst/>
          </a:prstGeom>
          <a:noFill/>
        </p:spPr>
        <p:txBody>
          <a:bodyPr wrap="square" rtlCol="0">
            <a:spAutoFit/>
          </a:bodyPr>
          <a:lstStyle/>
          <a:p>
            <a:r>
              <a:rPr lang="en-US" sz="1400" dirty="0"/>
              <a:t>Hospitalization</a:t>
            </a:r>
          </a:p>
        </p:txBody>
      </p:sp>
      <p:sp>
        <p:nvSpPr>
          <p:cNvPr id="10" name="TextBox 9">
            <a:extLst>
              <a:ext uri="{FF2B5EF4-FFF2-40B4-BE49-F238E27FC236}">
                <a16:creationId xmlns:a16="http://schemas.microsoft.com/office/drawing/2014/main" id="{CD8AB9E8-B043-434D-B01E-D19157DA6451}"/>
              </a:ext>
            </a:extLst>
          </p:cNvPr>
          <p:cNvSpPr txBox="1"/>
          <p:nvPr/>
        </p:nvSpPr>
        <p:spPr>
          <a:xfrm>
            <a:off x="8610600" y="4377593"/>
            <a:ext cx="1981200" cy="307777"/>
          </a:xfrm>
          <a:prstGeom prst="rect">
            <a:avLst/>
          </a:prstGeom>
          <a:noFill/>
        </p:spPr>
        <p:txBody>
          <a:bodyPr wrap="square" rtlCol="0">
            <a:spAutoFit/>
          </a:bodyPr>
          <a:lstStyle/>
          <a:p>
            <a:r>
              <a:rPr lang="en-US" sz="1400" dirty="0"/>
              <a:t>Medical Visit</a:t>
            </a:r>
          </a:p>
        </p:txBody>
      </p:sp>
      <p:sp>
        <p:nvSpPr>
          <p:cNvPr id="11" name="TextBox 10">
            <a:extLst>
              <a:ext uri="{FF2B5EF4-FFF2-40B4-BE49-F238E27FC236}">
                <a16:creationId xmlns:a16="http://schemas.microsoft.com/office/drawing/2014/main" id="{789617D8-7316-4FF1-80C4-E91E7C163FD6}"/>
              </a:ext>
            </a:extLst>
          </p:cNvPr>
          <p:cNvSpPr txBox="1"/>
          <p:nvPr/>
        </p:nvSpPr>
        <p:spPr>
          <a:xfrm>
            <a:off x="8610600" y="4681463"/>
            <a:ext cx="1981200" cy="307777"/>
          </a:xfrm>
          <a:prstGeom prst="rect">
            <a:avLst/>
          </a:prstGeom>
          <a:noFill/>
        </p:spPr>
        <p:txBody>
          <a:bodyPr wrap="square" rtlCol="0">
            <a:spAutoFit/>
          </a:bodyPr>
          <a:lstStyle/>
          <a:p>
            <a:r>
              <a:rPr lang="en-US" sz="1400" dirty="0"/>
              <a:t>Outpatient</a:t>
            </a:r>
          </a:p>
        </p:txBody>
      </p:sp>
    </p:spTree>
    <p:extLst>
      <p:ext uri="{BB962C8B-B14F-4D97-AF65-F5344CB8AC3E}">
        <p14:creationId xmlns:p14="http://schemas.microsoft.com/office/powerpoint/2010/main" val="206289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Medical </a:t>
            </a:r>
            <a:r>
              <a:rPr lang="en-US" u="sng" dirty="0"/>
              <a:t>E</a:t>
            </a:r>
            <a:r>
              <a:rPr lang="en-US" dirty="0"/>
              <a:t>xpenditure Panel Survey (MEPS)</a:t>
            </a:r>
          </a:p>
        </p:txBody>
      </p:sp>
      <p:sp>
        <p:nvSpPr>
          <p:cNvPr id="4" name="Slide Number Placeholder 3"/>
          <p:cNvSpPr>
            <a:spLocks noGrp="1"/>
          </p:cNvSpPr>
          <p:nvPr>
            <p:ph type="sldNum" sz="quarter" idx="10"/>
          </p:nvPr>
        </p:nvSpPr>
        <p:spPr/>
        <p:txBody>
          <a:bodyPr/>
          <a:lstStyle/>
          <a:p>
            <a:fld id="{85F5B7A5-34A7-4AB0-A34F-A4DF2002FA98}" type="slidenum">
              <a:rPr lang="en-US" smtClean="0"/>
              <a:pPr/>
              <a:t>6</a:t>
            </a:fld>
            <a:endParaRPr lang="en-US" dirty="0"/>
          </a:p>
        </p:txBody>
      </p:sp>
      <p:sp>
        <p:nvSpPr>
          <p:cNvPr id="17" name="Rounded Rectangle 16"/>
          <p:cNvSpPr/>
          <p:nvPr/>
        </p:nvSpPr>
        <p:spPr>
          <a:xfrm>
            <a:off x="4467948" y="1598440"/>
            <a:ext cx="5029201" cy="900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ysClr val="windowText" lastClr="000000"/>
                </a:solidFill>
                <a:latin typeface="Calibri" panose="020F0502020204030204" pitchFamily="34" charset="0"/>
              </a:rPr>
              <a:t>Household Component (HC)</a:t>
            </a:r>
          </a:p>
        </p:txBody>
      </p:sp>
      <p:sp>
        <p:nvSpPr>
          <p:cNvPr id="26" name="Rounded Rectangle 25"/>
          <p:cNvSpPr/>
          <p:nvPr/>
        </p:nvSpPr>
        <p:spPr>
          <a:xfrm>
            <a:off x="4467948" y="5029200"/>
            <a:ext cx="7038252" cy="685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Calibri" panose="020F0502020204030204" pitchFamily="34" charset="0"/>
              </a:rPr>
              <a:t>Imputation (predictive mean matching)</a:t>
            </a:r>
          </a:p>
        </p:txBody>
      </p:sp>
      <p:pic>
        <p:nvPicPr>
          <p:cNvPr id="31" name="Picture 30" descr="File:Hospital font awesome.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3226420"/>
            <a:ext cx="964580" cy="964580"/>
          </a:xfrm>
          <a:prstGeom prst="rect">
            <a:avLst/>
          </a:prstGeom>
        </p:spPr>
      </p:pic>
      <p:sp>
        <p:nvSpPr>
          <p:cNvPr id="32" name="Rounded Rectangle 31"/>
          <p:cNvSpPr/>
          <p:nvPr/>
        </p:nvSpPr>
        <p:spPr>
          <a:xfrm>
            <a:off x="4467948" y="3221975"/>
            <a:ext cx="6553200" cy="900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ysClr val="windowText" lastClr="000000"/>
                </a:solidFill>
                <a:latin typeface="Calibri" panose="020F0502020204030204" pitchFamily="34" charset="0"/>
              </a:rPr>
              <a:t>Medical Provider Component (MPC)</a:t>
            </a:r>
          </a:p>
        </p:txBody>
      </p:sp>
      <p:pic>
        <p:nvPicPr>
          <p:cNvPr id="1030" name="Picture 6" descr="Image result for house icon"/>
          <p:cNvPicPr>
            <a:picLocks noChangeAspect="1" noChangeArrowheads="1"/>
          </p:cNvPicPr>
          <p:nvPr/>
        </p:nvPicPr>
        <p:blipFill>
          <a:blip r:embed="rId4" cstate="print">
            <a:biLevel thresh="50000"/>
            <a:extLst>
              <a:ext uri="{28A0092B-C50C-407E-A947-70E740481C1C}">
                <a14:useLocalDpi xmlns:a14="http://schemas.microsoft.com/office/drawing/2010/main" val="0"/>
              </a:ext>
            </a:extLst>
          </a:blip>
          <a:srcRect/>
          <a:stretch>
            <a:fillRect/>
          </a:stretch>
        </p:blipFill>
        <p:spPr bwMode="auto">
          <a:xfrm>
            <a:off x="3301690" y="1524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Blue computer icon.svg"/>
          <p:cNvPicPr>
            <a:picLocks noChangeAspect="1" noChangeArrowheads="1"/>
          </p:cNvPicPr>
          <p:nvPr/>
        </p:nvPicPr>
        <p:blipFill>
          <a:blip r:embed="rId5" cstate="print">
            <a:biLevel thresh="50000"/>
            <a:extLst>
              <a:ext uri="{28A0092B-C50C-407E-A947-70E740481C1C}">
                <a14:useLocalDpi xmlns:a14="http://schemas.microsoft.com/office/drawing/2010/main" val="0"/>
              </a:ext>
            </a:extLst>
          </a:blip>
          <a:srcRect/>
          <a:stretch>
            <a:fillRect/>
          </a:stretch>
        </p:blipFill>
        <p:spPr bwMode="auto">
          <a:xfrm>
            <a:off x="3276600" y="4979020"/>
            <a:ext cx="1077825" cy="1077825"/>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2598420" y="3481915"/>
            <a:ext cx="640080" cy="64008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sp>
        <p:nvSpPr>
          <p:cNvPr id="18" name="Oval 17"/>
          <p:cNvSpPr/>
          <p:nvPr/>
        </p:nvSpPr>
        <p:spPr>
          <a:xfrm>
            <a:off x="2598420" y="1752289"/>
            <a:ext cx="640080" cy="640080"/>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sp>
        <p:nvSpPr>
          <p:cNvPr id="19" name="Oval 18"/>
          <p:cNvSpPr/>
          <p:nvPr/>
        </p:nvSpPr>
        <p:spPr>
          <a:xfrm>
            <a:off x="2598420" y="5143655"/>
            <a:ext cx="640080" cy="640080"/>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Tree>
    <p:extLst>
      <p:ext uri="{BB962C8B-B14F-4D97-AF65-F5344CB8AC3E}">
        <p14:creationId xmlns:p14="http://schemas.microsoft.com/office/powerpoint/2010/main" val="428323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761513" y="1600200"/>
            <a:ext cx="3957829" cy="4152955"/>
          </a:xfrm>
          <a:prstGeom prst="roundRect">
            <a:avLst>
              <a:gd name="adj" fmla="val 273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b="1" dirty="0">
                <a:solidFill>
                  <a:schemeClr val="tx1"/>
                </a:solidFill>
                <a:latin typeface="Calibri" panose="020F0502020204030204" pitchFamily="34" charset="0"/>
                <a:cs typeface="Calibri" panose="020F0502020204030204" pitchFamily="34" charset="0"/>
              </a:rPr>
              <a:t>Predictive Mean Matching</a:t>
            </a:r>
          </a:p>
        </p:txBody>
      </p:sp>
      <p:sp>
        <p:nvSpPr>
          <p:cNvPr id="2" name="Title 1"/>
          <p:cNvSpPr>
            <a:spLocks noGrp="1"/>
          </p:cNvSpPr>
          <p:nvPr>
            <p:ph type="title"/>
          </p:nvPr>
        </p:nvSpPr>
        <p:spPr/>
        <p:txBody>
          <a:bodyPr>
            <a:normAutofit fontScale="90000"/>
          </a:bodyPr>
          <a:lstStyle/>
          <a:p>
            <a:r>
              <a:rPr lang="en-US" dirty="0"/>
              <a:t>Predictive Mean Matching</a:t>
            </a:r>
          </a:p>
        </p:txBody>
      </p:sp>
      <p:sp>
        <p:nvSpPr>
          <p:cNvPr id="4" name="Slide Number Placeholder 3"/>
          <p:cNvSpPr>
            <a:spLocks noGrp="1"/>
          </p:cNvSpPr>
          <p:nvPr>
            <p:ph type="sldNum" sz="quarter" idx="10"/>
          </p:nvPr>
        </p:nvSpPr>
        <p:spPr>
          <a:xfrm>
            <a:off x="8610600" y="6340475"/>
            <a:ext cx="2743200" cy="365125"/>
          </a:xfrm>
        </p:spPr>
        <p:txBody>
          <a:bodyPr/>
          <a:lstStyle/>
          <a:p>
            <a:fld id="{85F5B7A5-34A7-4AB0-A34F-A4DF2002FA98}" type="slidenum">
              <a:rPr lang="en-US" smtClean="0"/>
              <a:pPr/>
              <a:t>7</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216944437"/>
              </p:ext>
            </p:extLst>
          </p:nvPr>
        </p:nvGraphicFramePr>
        <p:xfrm>
          <a:off x="309352" y="2201872"/>
          <a:ext cx="4034048" cy="3553098"/>
        </p:xfrm>
        <a:graphic>
          <a:graphicData uri="http://schemas.openxmlformats.org/drawingml/2006/table">
            <a:tbl>
              <a:tblPr firstRow="1" bandRow="1">
                <a:tableStyleId>{7DF18680-E054-41AD-8BC1-D1AEF772440D}</a:tableStyleId>
              </a:tblPr>
              <a:tblGrid>
                <a:gridCol w="2017024">
                  <a:extLst>
                    <a:ext uri="{9D8B030D-6E8A-4147-A177-3AD203B41FA5}">
                      <a16:colId xmlns:a16="http://schemas.microsoft.com/office/drawing/2014/main" val="2143485804"/>
                    </a:ext>
                  </a:extLst>
                </a:gridCol>
                <a:gridCol w="2017024">
                  <a:extLst>
                    <a:ext uri="{9D8B030D-6E8A-4147-A177-3AD203B41FA5}">
                      <a16:colId xmlns:a16="http://schemas.microsoft.com/office/drawing/2014/main" val="1539252225"/>
                    </a:ext>
                  </a:extLst>
                </a:gridCol>
              </a:tblGrid>
              <a:tr h="731520">
                <a:tc>
                  <a:txBody>
                    <a:bodyPr/>
                    <a:lstStyle/>
                    <a:p>
                      <a:r>
                        <a:rPr lang="en-US" dirty="0">
                          <a:latin typeface="Calibri" panose="020F0502020204030204" pitchFamily="34" charset="0"/>
                          <a:cs typeface="Calibri" panose="020F0502020204030204" pitchFamily="34" charset="0"/>
                        </a:rPr>
                        <a:t>Out-of-pocket </a:t>
                      </a:r>
                    </a:p>
                    <a:p>
                      <a:r>
                        <a:rPr lang="en-US" dirty="0">
                          <a:latin typeface="Calibri" panose="020F0502020204030204" pitchFamily="34" charset="0"/>
                          <a:cs typeface="Calibri" panose="020F0502020204030204" pitchFamily="34" charset="0"/>
                        </a:rPr>
                        <a:t>payments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C8DA3"/>
                    </a:solidFill>
                  </a:tcPr>
                </a:tc>
                <a:tc>
                  <a:txBody>
                    <a:bodyPr/>
                    <a:lstStyle/>
                    <a:p>
                      <a:r>
                        <a:rPr lang="en-US" dirty="0">
                          <a:latin typeface="Calibri" panose="020F0502020204030204" pitchFamily="34" charset="0"/>
                          <a:cs typeface="Calibri" panose="020F0502020204030204" pitchFamily="34" charset="0"/>
                        </a:rPr>
                        <a:t>Third-party</a:t>
                      </a:r>
                      <a:r>
                        <a:rPr lang="en-US" baseline="0" dirty="0">
                          <a:latin typeface="Calibri" panose="020F0502020204030204" pitchFamily="34" charset="0"/>
                          <a:cs typeface="Calibri" panose="020F0502020204030204" pitchFamily="34" charset="0"/>
                        </a:rPr>
                        <a:t> </a:t>
                      </a:r>
                    </a:p>
                    <a:p>
                      <a:r>
                        <a:rPr lang="en-US" baseline="0" dirty="0">
                          <a:latin typeface="Calibri" panose="020F0502020204030204" pitchFamily="34" charset="0"/>
                          <a:cs typeface="Calibri" panose="020F0502020204030204" pitchFamily="34" charset="0"/>
                        </a:rPr>
                        <a:t>payments</a:t>
                      </a:r>
                      <a:endParaRPr lang="en-US" dirty="0">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C8DA3"/>
                    </a:solidFill>
                  </a:tcPr>
                </a:tc>
                <a:extLst>
                  <a:ext uri="{0D108BD9-81ED-4DB2-BD59-A6C34878D82A}">
                    <a16:rowId xmlns:a16="http://schemas.microsoft.com/office/drawing/2014/main" val="1258007068"/>
                  </a:ext>
                </a:extLst>
              </a:tr>
              <a:tr h="470263">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49685451"/>
                  </a:ext>
                </a:extLst>
              </a:tr>
              <a:tr h="470263">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tcPr>
                </a:tc>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67932024"/>
                  </a:ext>
                </a:extLst>
              </a:tr>
              <a:tr h="470263">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43700"/>
                  </a:ext>
                </a:extLst>
              </a:tr>
              <a:tr h="470263">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1859234"/>
                  </a:ext>
                </a:extLst>
              </a:tr>
              <a:tr h="470263">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b="1" dirty="0">
                        <a:solidFill>
                          <a:schemeClr val="tx1">
                            <a:lumMod val="65000"/>
                            <a:lumOff val="35000"/>
                          </a:schemeClr>
                        </a:solidFill>
                        <a:latin typeface="Calibri" panose="020F0502020204030204" pitchFamily="34" charset="0"/>
                        <a:cs typeface="Calibri" panose="020F050202020403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458244"/>
                  </a:ext>
                </a:extLst>
              </a:tr>
              <a:tr h="470263">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074028"/>
                  </a:ext>
                </a:extLst>
              </a:tr>
            </a:tbl>
          </a:graphicData>
        </a:graphic>
      </p:graphicFrame>
      <p:pic>
        <p:nvPicPr>
          <p:cNvPr id="17" name="Picture 6" descr="Image result for house icon"/>
          <p:cNvPicPr>
            <a:picLocks noChangeAspect="1" noChangeArrowheads="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1905000" y="1331862"/>
            <a:ext cx="91440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p:cNvGraphicFramePr>
            <a:graphicFrameLocks noGrp="1"/>
          </p:cNvGraphicFramePr>
          <p:nvPr>
            <p:extLst>
              <p:ext uri="{D42A27DB-BD31-4B8C-83A1-F6EECF244321}">
                <p14:modId xmlns:p14="http://schemas.microsoft.com/office/powerpoint/2010/main" val="3058385320"/>
              </p:ext>
            </p:extLst>
          </p:nvPr>
        </p:nvGraphicFramePr>
        <p:xfrm>
          <a:off x="4295879" y="2201870"/>
          <a:ext cx="2279179" cy="3559212"/>
        </p:xfrm>
        <a:graphic>
          <a:graphicData uri="http://schemas.openxmlformats.org/drawingml/2006/table">
            <a:tbl>
              <a:tblPr firstRow="1" bandRow="1">
                <a:tableStyleId>{F5AB1C69-6EDB-4FF4-983F-18BD219EF322}</a:tableStyleId>
              </a:tblPr>
              <a:tblGrid>
                <a:gridCol w="2279179">
                  <a:extLst>
                    <a:ext uri="{9D8B030D-6E8A-4147-A177-3AD203B41FA5}">
                      <a16:colId xmlns:a16="http://schemas.microsoft.com/office/drawing/2014/main" val="2985225736"/>
                    </a:ext>
                  </a:extLst>
                </a:gridCol>
              </a:tblGrid>
              <a:tr h="731520">
                <a:tc>
                  <a:txBody>
                    <a:bodyPr/>
                    <a:lstStyle/>
                    <a:p>
                      <a:r>
                        <a:rPr lang="en-US" dirty="0">
                          <a:latin typeface="Calibri" panose="020F0502020204030204" pitchFamily="34" charset="0"/>
                          <a:cs typeface="Calibri" panose="020F0502020204030204" pitchFamily="34" charset="0"/>
                        </a:rPr>
                        <a:t>Complete MPC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D8838"/>
                    </a:solidFill>
                  </a:tcPr>
                </a:tc>
                <a:extLst>
                  <a:ext uri="{0D108BD9-81ED-4DB2-BD59-A6C34878D82A}">
                    <a16:rowId xmlns:a16="http://schemas.microsoft.com/office/drawing/2014/main" val="689821018"/>
                  </a:ext>
                </a:extLst>
              </a:tr>
              <a:tr h="471282">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795373"/>
                  </a:ext>
                </a:extLst>
              </a:tr>
              <a:tr h="471282">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2570103"/>
                  </a:ext>
                </a:extLst>
              </a:tr>
              <a:tr h="471282">
                <a:tc>
                  <a:txBody>
                    <a:bodyPr/>
                    <a:lstStyle/>
                    <a:p>
                      <a:pPr algn="ctr"/>
                      <a:r>
                        <a:rPr lang="en-US" sz="2000" b="1" dirty="0">
                          <a:solidFill>
                            <a:schemeClr val="tx1">
                              <a:lumMod val="65000"/>
                              <a:lumOff val="35000"/>
                            </a:schemeClr>
                          </a:solidFill>
                          <a:latin typeface="Calibri" panose="020F0502020204030204" pitchFamily="34" charset="0"/>
                          <a:cs typeface="Calibri" panose="020F050202020403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9818791"/>
                  </a:ext>
                </a:extLst>
              </a:tr>
              <a:tr h="471282">
                <a:tc>
                  <a:txBody>
                    <a:bodyPr/>
                    <a:lstStyle/>
                    <a:p>
                      <a:pPr algn="ct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06524289"/>
                  </a:ext>
                </a:extLst>
              </a:tr>
              <a:tr h="471282">
                <a:tc>
                  <a:txBody>
                    <a:bodyPr/>
                    <a:lstStyle/>
                    <a:p>
                      <a:pPr algn="ct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709958"/>
                  </a:ext>
                </a:extLst>
              </a:tr>
              <a:tr h="471282">
                <a:tc>
                  <a:txBody>
                    <a:bodyPr/>
                    <a:lstStyle/>
                    <a:p>
                      <a:pPr algn="ct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793865"/>
                  </a:ext>
                </a:extLst>
              </a:tr>
            </a:tbl>
          </a:graphicData>
        </a:graphic>
      </p:graphicFrame>
      <p:pic>
        <p:nvPicPr>
          <p:cNvPr id="20" name="Picture 19" descr="File:Hospital font awesome.svg - Wikimedia Comm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1270902"/>
            <a:ext cx="914400" cy="914400"/>
          </a:xfrm>
          <a:prstGeom prst="rect">
            <a:avLst/>
          </a:prstGeom>
        </p:spPr>
      </p:pic>
      <p:pic>
        <p:nvPicPr>
          <p:cNvPr id="21" name="Picture 20" descr="File:Hospital font awesome.svg - Wikimedia Comm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220" y="3200400"/>
            <a:ext cx="659780" cy="659780"/>
          </a:xfrm>
          <a:prstGeom prst="rect">
            <a:avLst/>
          </a:prstGeom>
        </p:spPr>
      </p:pic>
      <p:pic>
        <p:nvPicPr>
          <p:cNvPr id="22" name="Picture 6" descr="Image result for house icon"/>
          <p:cNvPicPr>
            <a:picLocks noChangeAspect="1" noChangeArrowheads="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6970070" y="5227320"/>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File:Blue computer icon.svg"/>
          <p:cNvPicPr>
            <a:picLocks noChangeAspect="1" noChangeArrowheads="1"/>
          </p:cNvPicPr>
          <p:nvPr/>
        </p:nvPicPr>
        <p:blipFill>
          <a:blip r:embed="rId5" cstate="print">
            <a:biLevel thresh="50000"/>
            <a:extLst>
              <a:ext uri="{28A0092B-C50C-407E-A947-70E740481C1C}">
                <a14:useLocalDpi xmlns:a14="http://schemas.microsoft.com/office/drawing/2010/main" val="0"/>
              </a:ext>
            </a:extLst>
          </a:blip>
          <a:srcRect/>
          <a:stretch>
            <a:fillRect/>
          </a:stretch>
        </p:blipFill>
        <p:spPr bwMode="auto">
          <a:xfrm>
            <a:off x="6992375" y="4495800"/>
            <a:ext cx="595470" cy="595470"/>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Brace 23"/>
          <p:cNvSpPr/>
          <p:nvPr/>
        </p:nvSpPr>
        <p:spPr>
          <a:xfrm>
            <a:off x="6707680" y="3032760"/>
            <a:ext cx="152400" cy="1188720"/>
          </a:xfrm>
          <a:prstGeom prst="rightBrace">
            <a:avLst>
              <a:gd name="adj1" fmla="val 49999"/>
              <a:gd name="adj2" fmla="val 50000"/>
            </a:avLst>
          </a:prstGeom>
          <a:ln w="57150">
            <a:solidFill>
              <a:srgbClr val="6D883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6684820" y="4450080"/>
            <a:ext cx="198121" cy="731520"/>
          </a:xfrm>
          <a:prstGeom prst="rightBrace">
            <a:avLst>
              <a:gd name="adj1" fmla="val 49999"/>
              <a:gd name="adj2" fmla="val 50000"/>
            </a:avLst>
          </a:prstGeom>
          <a:ln w="57150">
            <a:solidFill>
              <a:srgbClr val="4F81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7761512" y="3248708"/>
            <a:ext cx="3291338"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Donors</a:t>
            </a:r>
            <a:endParaRPr lang="en-US" sz="4000" b="1" dirty="0">
              <a:latin typeface="Calibri" panose="020F0502020204030204" pitchFamily="34" charset="0"/>
              <a:cs typeface="Calibri" panose="020F0502020204030204" pitchFamily="34" charset="0"/>
            </a:endParaRPr>
          </a:p>
        </p:txBody>
      </p:sp>
      <p:sp>
        <p:nvSpPr>
          <p:cNvPr id="41" name="TextBox 40"/>
          <p:cNvSpPr txBox="1"/>
          <p:nvPr/>
        </p:nvSpPr>
        <p:spPr>
          <a:xfrm>
            <a:off x="7761514" y="4495800"/>
            <a:ext cx="3291338"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Recipients</a:t>
            </a:r>
            <a:endParaRPr lang="en-US" sz="4000" b="1" dirty="0">
              <a:latin typeface="Calibri" panose="020F0502020204030204" pitchFamily="34" charset="0"/>
              <a:cs typeface="Calibri" panose="020F0502020204030204" pitchFamily="34" charset="0"/>
            </a:endParaRPr>
          </a:p>
        </p:txBody>
      </p:sp>
      <p:sp>
        <p:nvSpPr>
          <p:cNvPr id="42" name="TextBox 41"/>
          <p:cNvSpPr txBox="1"/>
          <p:nvPr/>
        </p:nvSpPr>
        <p:spPr>
          <a:xfrm>
            <a:off x="7761513" y="5400655"/>
            <a:ext cx="3957829"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(not included in imputation)</a:t>
            </a:r>
          </a:p>
        </p:txBody>
      </p:sp>
      <p:sp>
        <p:nvSpPr>
          <p:cNvPr id="19" name="Right Brace 18"/>
          <p:cNvSpPr/>
          <p:nvPr/>
        </p:nvSpPr>
        <p:spPr>
          <a:xfrm>
            <a:off x="6684820" y="5410200"/>
            <a:ext cx="198121" cy="274320"/>
          </a:xfrm>
          <a:prstGeom prst="rightBrace">
            <a:avLst>
              <a:gd name="adj1" fmla="val 10098"/>
              <a:gd name="adj2" fmla="val 50000"/>
            </a:avLst>
          </a:prstGeom>
          <a:ln w="57150">
            <a:solidFill>
              <a:srgbClr val="3C8DA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382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Predictive Mean Matching</a:t>
            </a:r>
          </a:p>
        </p:txBody>
      </p:sp>
      <p:sp>
        <p:nvSpPr>
          <p:cNvPr id="4" name="Slide Number Placeholder 3"/>
          <p:cNvSpPr>
            <a:spLocks noGrp="1"/>
          </p:cNvSpPr>
          <p:nvPr>
            <p:ph type="sldNum" sz="quarter" idx="10"/>
          </p:nvPr>
        </p:nvSpPr>
        <p:spPr/>
        <p:txBody>
          <a:bodyPr/>
          <a:lstStyle/>
          <a:p>
            <a:fld id="{85F5B7A5-34A7-4AB0-A34F-A4DF2002FA98}" type="slidenum">
              <a:rPr lang="en-US" smtClean="0"/>
              <a:pPr/>
              <a:t>8</a:t>
            </a:fld>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657600" y="1676322"/>
                <a:ext cx="22522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𝛽</m:t>
                      </m:r>
                      <m:r>
                        <a:rPr lang="en-US" sz="2800" b="0" i="1" smtClean="0">
                          <a:latin typeface="Cambria Math" panose="02040503050406030204" pitchFamily="18" charset="0"/>
                        </a:rPr>
                        <m:t>+ </m:t>
                      </m:r>
                      <m:r>
                        <m:rPr>
                          <m:sty m:val="p"/>
                        </m:rPr>
                        <a:rPr lang="en-US" sz="2800" b="0" i="1" smtClean="0">
                          <a:latin typeface="Cambria Math" panose="02040503050406030204" pitchFamily="18" charset="0"/>
                        </a:rPr>
                        <m:t>ϵ</m:t>
                      </m:r>
                    </m:oMath>
                  </m:oMathPara>
                </a14:m>
                <a:endParaRPr lang="en-US" sz="2800" b="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57600" y="1676322"/>
                <a:ext cx="225228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49330" y="2872736"/>
                <a:ext cx="1582997"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𝑑</m:t>
                          </m:r>
                        </m:sub>
                      </m:s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𝛽</m:t>
                          </m:r>
                        </m:e>
                      </m:acc>
                    </m:oMath>
                  </m:oMathPara>
                </a14:m>
                <a:endParaRPr lang="en-US" sz="2800" b="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49330" y="2872736"/>
                <a:ext cx="1582997" cy="4542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77000" y="2872736"/>
                <a:ext cx="150464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b="0" i="1" smtClean="0">
                              <a:latin typeface="Cambria Math" panose="02040503050406030204" pitchFamily="18" charset="0"/>
                            </a:rPr>
                            <m:t>𝑟</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𝑟</m:t>
                          </m:r>
                        </m:sub>
                      </m:s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𝛽</m:t>
                          </m:r>
                        </m:e>
                      </m:acc>
                    </m:oMath>
                  </m:oMathPara>
                </a14:m>
                <a:endParaRPr lang="en-US" sz="2800" b="0" dirty="0"/>
              </a:p>
            </p:txBody>
          </p:sp>
        </mc:Choice>
        <mc:Fallback xmlns="">
          <p:sp>
            <p:nvSpPr>
              <p:cNvPr id="15" name="TextBox 14"/>
              <p:cNvSpPr txBox="1">
                <a:spLocks noRot="1" noChangeAspect="1" noMove="1" noResize="1" noEditPoints="1" noAdjustHandles="1" noChangeArrowheads="1" noChangeShapeType="1" noTextEdit="1"/>
              </p:cNvSpPr>
              <p:nvPr/>
            </p:nvSpPr>
            <p:spPr>
              <a:xfrm>
                <a:off x="6477000" y="2872736"/>
                <a:ext cx="1504643" cy="4542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40941" y="4244813"/>
                <a:ext cx="27683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𝛿</m:t>
                      </m:r>
                      <m:r>
                        <a:rPr lang="en-US" sz="2800" b="0" i="1" smtClean="0">
                          <a:latin typeface="Cambria Math" panose="02040503050406030204" pitchFamily="18" charset="0"/>
                        </a:rPr>
                        <m:t>=</m:t>
                      </m:r>
                      <m:r>
                        <a:rPr lang="en-US" sz="2800" b="0" i="1" smtClean="0">
                          <a:latin typeface="Cambria Math" panose="02040503050406030204" pitchFamily="18" charset="0"/>
                        </a:rPr>
                        <m:t>𝑚𝑖𝑛</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𝑟</m:t>
                          </m:r>
                        </m:sub>
                      </m:sSub>
                      <m:r>
                        <a:rPr lang="en-US" sz="2800" b="0" i="1" smtClean="0">
                          <a:latin typeface="Cambria Math" panose="02040503050406030204" pitchFamily="18" charset="0"/>
                        </a:rPr>
                        <m:t>|</m:t>
                      </m:r>
                    </m:oMath>
                  </m:oMathPara>
                </a14:m>
                <a:endParaRPr lang="en-US" sz="2400" b="0" dirty="0"/>
              </a:p>
            </p:txBody>
          </p:sp>
        </mc:Choice>
        <mc:Fallback xmlns="">
          <p:sp>
            <p:nvSpPr>
              <p:cNvPr id="16" name="TextBox 15"/>
              <p:cNvSpPr txBox="1">
                <a:spLocks noRot="1" noChangeAspect="1" noMove="1" noResize="1" noEditPoints="1" noAdjustHandles="1" noChangeArrowheads="1" noChangeShapeType="1" noTextEdit="1"/>
              </p:cNvSpPr>
              <p:nvPr/>
            </p:nvSpPr>
            <p:spPr>
              <a:xfrm>
                <a:off x="3640941" y="4244813"/>
                <a:ext cx="2768387"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23455" y="1622610"/>
                <a:ext cx="4075924"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m:rPr>
                              <m:sty m:val="p"/>
                            </m:rPr>
                            <a:rPr lang="en-US" sz="2800" b="0" i="1" smtClean="0">
                              <a:latin typeface="Cambria Math" panose="02040503050406030204" pitchFamily="18" charset="0"/>
                            </a:rPr>
                            <m:t>Total</m:t>
                          </m:r>
                          <m:r>
                            <a:rPr lang="en-US" sz="2800" b="0" i="1" smtClean="0">
                              <a:latin typeface="Cambria Math" panose="02040503050406030204" pitchFamily="18" charset="0"/>
                            </a:rPr>
                            <m:t> </m:t>
                          </m:r>
                          <m:r>
                            <m:rPr>
                              <m:sty m:val="p"/>
                            </m:rPr>
                            <a:rPr lang="en-US" sz="2800" b="0" i="1" smtClean="0">
                              <a:latin typeface="Cambria Math" panose="02040503050406030204" pitchFamily="18" charset="0"/>
                            </a:rPr>
                            <m:t>expenditures</m:t>
                          </m:r>
                          <m:r>
                            <a:rPr lang="en-US" sz="2800" b="0" i="1" smtClean="0">
                              <a:latin typeface="Cambria Math" panose="02040503050406030204" pitchFamily="18" charset="0"/>
                            </a:rPr>
                            <m:t>  </m:t>
                          </m:r>
                        </m:e>
                      </m:rad>
                    </m:oMath>
                  </m:oMathPara>
                </a14:m>
                <a:endParaRPr lang="en-US" sz="2800" b="0" dirty="0">
                  <a:latin typeface="Calibri" panose="020F0502020204030204" pitchFamily="34" charset="0"/>
                  <a:cs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23455" y="1622610"/>
                <a:ext cx="4075924" cy="521810"/>
              </a:xfrm>
              <a:prstGeom prst="rect">
                <a:avLst/>
              </a:prstGeom>
              <a:blipFill>
                <a:blip r:embed="rId7"/>
                <a:stretch>
                  <a:fillRect/>
                </a:stretch>
              </a:blipFill>
            </p:spPr>
            <p:txBody>
              <a:bodyPr/>
              <a:lstStyle/>
              <a:p>
                <a:r>
                  <a:rPr lang="en-US">
                    <a:noFill/>
                  </a:rPr>
                  <a:t> </a:t>
                </a:r>
              </a:p>
            </p:txBody>
          </p:sp>
        </mc:Fallback>
      </mc:AlternateContent>
      <p:sp>
        <p:nvSpPr>
          <p:cNvPr id="14" name="TextBox 13"/>
          <p:cNvSpPr txBox="1"/>
          <p:nvPr/>
        </p:nvSpPr>
        <p:spPr>
          <a:xfrm>
            <a:off x="3912863" y="3378687"/>
            <a:ext cx="1055930" cy="369332"/>
          </a:xfrm>
          <a:prstGeom prst="rect">
            <a:avLst/>
          </a:prstGeom>
          <a:noFill/>
        </p:spPr>
        <p:txBody>
          <a:bodyPr wrap="none" lIns="0" tIns="0" rIns="0" bIns="0" rtlCol="0">
            <a:spAutoFit/>
          </a:bodyPr>
          <a:lstStyle/>
          <a:p>
            <a:r>
              <a:rPr lang="en-US" sz="2400" b="0" dirty="0">
                <a:solidFill>
                  <a:schemeClr val="bg1">
                    <a:lumMod val="50000"/>
                  </a:schemeClr>
                </a:solidFill>
                <a:latin typeface="Calibri" panose="020F0502020204030204" pitchFamily="34" charset="0"/>
                <a:cs typeface="Calibri" panose="020F0502020204030204" pitchFamily="34" charset="0"/>
              </a:rPr>
              <a:t>(donors)</a:t>
            </a:r>
          </a:p>
        </p:txBody>
      </p:sp>
      <p:sp>
        <p:nvSpPr>
          <p:cNvPr id="17" name="TextBox 16"/>
          <p:cNvSpPr txBox="1"/>
          <p:nvPr/>
        </p:nvSpPr>
        <p:spPr>
          <a:xfrm>
            <a:off x="6523455" y="3378687"/>
            <a:ext cx="1411733" cy="369332"/>
          </a:xfrm>
          <a:prstGeom prst="rect">
            <a:avLst/>
          </a:prstGeom>
          <a:noFill/>
        </p:spPr>
        <p:txBody>
          <a:bodyPr wrap="none" lIns="0" tIns="0" rIns="0" bIns="0" rtlCol="0">
            <a:spAutoFit/>
          </a:bodyPr>
          <a:lstStyle/>
          <a:p>
            <a:r>
              <a:rPr lang="en-US" sz="2400" b="0" dirty="0">
                <a:solidFill>
                  <a:schemeClr val="bg1">
                    <a:lumMod val="50000"/>
                  </a:schemeClr>
                </a:solidFill>
                <a:latin typeface="Calibri" panose="020F0502020204030204" pitchFamily="34" charset="0"/>
                <a:cs typeface="Calibri" panose="020F0502020204030204" pitchFamily="34" charset="0"/>
              </a:rPr>
              <a:t>(recipients)</a:t>
            </a:r>
          </a:p>
        </p:txBody>
      </p:sp>
      <p:graphicFrame>
        <p:nvGraphicFramePr>
          <p:cNvPr id="5" name="Table 4"/>
          <p:cNvGraphicFramePr>
            <a:graphicFrameLocks noGrp="1"/>
          </p:cNvGraphicFramePr>
          <p:nvPr>
            <p:extLst>
              <p:ext uri="{D42A27DB-BD31-4B8C-83A1-F6EECF244321}">
                <p14:modId xmlns:p14="http://schemas.microsoft.com/office/powerpoint/2010/main" val="616718518"/>
              </p:ext>
            </p:extLst>
          </p:nvPr>
        </p:nvGraphicFramePr>
        <p:xfrm>
          <a:off x="575615" y="1523999"/>
          <a:ext cx="3226092" cy="5197476"/>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3858064385"/>
                    </a:ext>
                  </a:extLst>
                </a:gridCol>
                <a:gridCol w="2692692">
                  <a:extLst>
                    <a:ext uri="{9D8B030D-6E8A-4147-A177-3AD203B41FA5}">
                      <a16:colId xmlns:a16="http://schemas.microsoft.com/office/drawing/2014/main" val="2273729733"/>
                    </a:ext>
                  </a:extLst>
                </a:gridCol>
              </a:tblGrid>
              <a:tr h="1299369">
                <a:tc>
                  <a:txBody>
                    <a:bodyPr/>
                    <a:lstStyle/>
                    <a:p>
                      <a:r>
                        <a:rPr lang="en-US" sz="3600" dirty="0">
                          <a:latin typeface="Calibri" panose="020F0502020204030204" pitchFamily="34" charset="0"/>
                          <a:cs typeface="Calibri" panose="020F0502020204030204" pitchFamily="34" charset="0"/>
                        </a:rPr>
                        <a:t>1.</a:t>
                      </a:r>
                    </a:p>
                  </a:txBody>
                  <a:tcPr/>
                </a:tc>
                <a:tc>
                  <a:txBody>
                    <a:bodyPr/>
                    <a:lstStyle/>
                    <a:p>
                      <a:r>
                        <a:rPr lang="en-US" sz="3600" dirty="0">
                          <a:latin typeface="Calibri" panose="020F0502020204030204" pitchFamily="34" charset="0"/>
                          <a:cs typeface="Calibri" panose="020F0502020204030204" pitchFamily="34" charset="0"/>
                        </a:rPr>
                        <a:t>Model</a:t>
                      </a:r>
                    </a:p>
                  </a:txBody>
                  <a:tcPr/>
                </a:tc>
                <a:extLst>
                  <a:ext uri="{0D108BD9-81ED-4DB2-BD59-A6C34878D82A}">
                    <a16:rowId xmlns:a16="http://schemas.microsoft.com/office/drawing/2014/main" val="1774344655"/>
                  </a:ext>
                </a:extLst>
              </a:tr>
              <a:tr h="1299369">
                <a:tc>
                  <a:txBody>
                    <a:bodyPr/>
                    <a:lstStyle/>
                    <a:p>
                      <a:r>
                        <a:rPr lang="en-US" sz="3600" dirty="0">
                          <a:latin typeface="Calibri" panose="020F0502020204030204" pitchFamily="34" charset="0"/>
                          <a:cs typeface="Calibri" panose="020F0502020204030204" pitchFamily="34" charset="0"/>
                        </a:rPr>
                        <a:t>2.</a:t>
                      </a:r>
                    </a:p>
                  </a:txBody>
                  <a:tcPr/>
                </a:tc>
                <a:tc>
                  <a:txBody>
                    <a:bodyPr/>
                    <a:lstStyle/>
                    <a:p>
                      <a:r>
                        <a:rPr lang="en-US" sz="3600" dirty="0">
                          <a:latin typeface="Calibri" panose="020F0502020204030204" pitchFamily="34" charset="0"/>
                          <a:cs typeface="Calibri" panose="020F0502020204030204" pitchFamily="34" charset="0"/>
                        </a:rPr>
                        <a:t>Fit</a:t>
                      </a:r>
                    </a:p>
                  </a:txBody>
                  <a:tcPr/>
                </a:tc>
                <a:extLst>
                  <a:ext uri="{0D108BD9-81ED-4DB2-BD59-A6C34878D82A}">
                    <a16:rowId xmlns:a16="http://schemas.microsoft.com/office/drawing/2014/main" val="4251265314"/>
                  </a:ext>
                </a:extLst>
              </a:tr>
              <a:tr h="1299369">
                <a:tc>
                  <a:txBody>
                    <a:bodyPr/>
                    <a:lstStyle/>
                    <a:p>
                      <a:r>
                        <a:rPr lang="en-US" sz="3600" dirty="0">
                          <a:latin typeface="Calibri" panose="020F0502020204030204" pitchFamily="34" charset="0"/>
                          <a:cs typeface="Calibri" panose="020F0502020204030204" pitchFamily="34" charset="0"/>
                        </a:rPr>
                        <a:t>3.</a:t>
                      </a:r>
                    </a:p>
                  </a:txBody>
                  <a:tcPr/>
                </a:tc>
                <a:tc>
                  <a:txBody>
                    <a:bodyPr/>
                    <a:lstStyle/>
                    <a:p>
                      <a:r>
                        <a:rPr lang="en-US" sz="3600" dirty="0">
                          <a:latin typeface="Calibri" panose="020F0502020204030204" pitchFamily="34" charset="0"/>
                          <a:cs typeface="Calibri" panose="020F0502020204030204" pitchFamily="34" charset="0"/>
                        </a:rPr>
                        <a:t>Match*</a:t>
                      </a:r>
                    </a:p>
                  </a:txBody>
                  <a:tcPr/>
                </a:tc>
                <a:extLst>
                  <a:ext uri="{0D108BD9-81ED-4DB2-BD59-A6C34878D82A}">
                    <a16:rowId xmlns:a16="http://schemas.microsoft.com/office/drawing/2014/main" val="1831891408"/>
                  </a:ext>
                </a:extLst>
              </a:tr>
              <a:tr h="1299369">
                <a:tc>
                  <a:txBody>
                    <a:bodyPr/>
                    <a:lstStyle/>
                    <a:p>
                      <a:r>
                        <a:rPr lang="en-US" sz="3600" dirty="0">
                          <a:latin typeface="Calibri" panose="020F0502020204030204" pitchFamily="34" charset="0"/>
                          <a:cs typeface="Calibri" panose="020F0502020204030204" pitchFamily="34" charset="0"/>
                        </a:rPr>
                        <a:t>4.</a:t>
                      </a:r>
                    </a:p>
                  </a:txBody>
                  <a:tcPr/>
                </a:tc>
                <a:tc>
                  <a:txBody>
                    <a:bodyPr/>
                    <a:lstStyle/>
                    <a:p>
                      <a:r>
                        <a:rPr lang="en-US" sz="3600" dirty="0">
                          <a:latin typeface="Calibri" panose="020F0502020204030204" pitchFamily="34" charset="0"/>
                          <a:cs typeface="Calibri" panose="020F0502020204030204" pitchFamily="34" charset="0"/>
                        </a:rPr>
                        <a:t>Impute</a:t>
                      </a:r>
                    </a:p>
                  </a:txBody>
                  <a:tcPr/>
                </a:tc>
                <a:extLst>
                  <a:ext uri="{0D108BD9-81ED-4DB2-BD59-A6C34878D82A}">
                    <a16:rowId xmlns:a16="http://schemas.microsoft.com/office/drawing/2014/main" val="3996398564"/>
                  </a:ext>
                </a:extLst>
              </a:tr>
            </a:tbl>
          </a:graphicData>
        </a:graphic>
      </p:graphicFrame>
      <mc:AlternateContent xmlns:mc="http://schemas.openxmlformats.org/markup-compatibility/2006">
        <mc:Choice xmlns:a14="http://schemas.microsoft.com/office/drawing/2010/main" Requires="a14">
          <p:sp>
            <p:nvSpPr>
              <p:cNvPr id="24" name="TextBox 23"/>
              <p:cNvSpPr txBox="1"/>
              <p:nvPr/>
            </p:nvSpPr>
            <p:spPr>
              <a:xfrm>
                <a:off x="3624260" y="5471474"/>
                <a:ext cx="15186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𝑦</m:t>
                          </m:r>
                        </m:e>
                        <m:sub>
                          <m:r>
                            <a:rPr lang="en-US" sz="2800" b="0" i="1" smtClean="0">
                              <a:latin typeface="Cambria Math" panose="02040503050406030204" pitchFamily="18" charset="0"/>
                            </a:rPr>
                            <m:t>𝑑</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𝑦</m:t>
                          </m:r>
                        </m:e>
                        <m:sub>
                          <m:r>
                            <a:rPr lang="en-US" sz="2800" b="0" i="1" smtClean="0">
                              <a:latin typeface="Cambria Math" panose="02040503050406030204" pitchFamily="18" charset="0"/>
                            </a:rPr>
                            <m:t>𝑟</m:t>
                          </m:r>
                        </m:sub>
                      </m:sSub>
                    </m:oMath>
                  </m:oMathPara>
                </a14:m>
                <a:endParaRPr lang="en-US" sz="2800" b="0" dirty="0"/>
              </a:p>
            </p:txBody>
          </p:sp>
        </mc:Choice>
        <mc:Fallback>
          <p:sp>
            <p:nvSpPr>
              <p:cNvPr id="24" name="TextBox 23"/>
              <p:cNvSpPr txBox="1">
                <a:spLocks noRot="1" noChangeAspect="1" noMove="1" noResize="1" noEditPoints="1" noAdjustHandles="1" noChangeArrowheads="1" noChangeShapeType="1" noTextEdit="1"/>
              </p:cNvSpPr>
              <p:nvPr/>
            </p:nvSpPr>
            <p:spPr>
              <a:xfrm>
                <a:off x="3624260" y="5471474"/>
                <a:ext cx="1518685" cy="430887"/>
              </a:xfrm>
              <a:prstGeom prst="rect">
                <a:avLst/>
              </a:prstGeom>
              <a:blipFill>
                <a:blip r:embed="rId8"/>
                <a:stretch>
                  <a:fillRect/>
                </a:stretch>
              </a:blipFill>
            </p:spPr>
            <p:txBody>
              <a:bodyPr/>
              <a:lstStyle/>
              <a:p>
                <a:r>
                  <a:rPr lang="en-US">
                    <a:noFill/>
                  </a:rPr>
                  <a:t> </a:t>
                </a:r>
              </a:p>
            </p:txBody>
          </p:sp>
        </mc:Fallback>
      </mc:AlternateContent>
      <p:sp>
        <p:nvSpPr>
          <p:cNvPr id="6" name="Right Arrow 5"/>
          <p:cNvSpPr/>
          <p:nvPr/>
        </p:nvSpPr>
        <p:spPr>
          <a:xfrm>
            <a:off x="4167182" y="5686917"/>
            <a:ext cx="459075" cy="1706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C540BFE-9820-478D-ADA2-ED3A8F44180D}"/>
              </a:ext>
            </a:extLst>
          </p:cNvPr>
          <p:cNvSpPr txBox="1"/>
          <p:nvPr/>
        </p:nvSpPr>
        <p:spPr>
          <a:xfrm>
            <a:off x="7086600" y="4291128"/>
            <a:ext cx="4528804" cy="738664"/>
          </a:xfrm>
          <a:prstGeom prst="rect">
            <a:avLst/>
          </a:prstGeom>
          <a:noFill/>
        </p:spPr>
        <p:txBody>
          <a:bodyPr wrap="none" lIns="0" tIns="0" rIns="0" bIns="0" rtlCol="0">
            <a:spAutoFit/>
          </a:bodyPr>
          <a:lstStyle/>
          <a:p>
            <a:r>
              <a:rPr lang="en-US" sz="2400" b="0" dirty="0">
                <a:solidFill>
                  <a:schemeClr val="bg1">
                    <a:lumMod val="50000"/>
                  </a:schemeClr>
                </a:solidFill>
                <a:latin typeface="Calibri" panose="020F0502020204030204" pitchFamily="34" charset="0"/>
                <a:cs typeface="Calibri" panose="020F0502020204030204" pitchFamily="34" charset="0"/>
              </a:rPr>
              <a:t>*Within groups with similar sources </a:t>
            </a:r>
          </a:p>
          <a:p>
            <a:r>
              <a:rPr lang="en-US" sz="2400" b="0" dirty="0">
                <a:solidFill>
                  <a:schemeClr val="bg1">
                    <a:lumMod val="50000"/>
                  </a:schemeClr>
                </a:solidFill>
                <a:latin typeface="Calibri" panose="020F0502020204030204" pitchFamily="34" charset="0"/>
                <a:cs typeface="Calibri" panose="020F0502020204030204" pitchFamily="34" charset="0"/>
              </a:rPr>
              <a:t>of payment available (XGROUPS)</a:t>
            </a:r>
          </a:p>
        </p:txBody>
      </p:sp>
    </p:spTree>
    <p:extLst>
      <p:ext uri="{BB962C8B-B14F-4D97-AF65-F5344CB8AC3E}">
        <p14:creationId xmlns:p14="http://schemas.microsoft.com/office/powerpoint/2010/main" val="381155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Predictive Mean Matching - Current</a:t>
            </a:r>
          </a:p>
        </p:txBody>
      </p:sp>
      <p:sp>
        <p:nvSpPr>
          <p:cNvPr id="4" name="Slide Number Placeholder 3"/>
          <p:cNvSpPr>
            <a:spLocks noGrp="1"/>
          </p:cNvSpPr>
          <p:nvPr>
            <p:ph type="sldNum" sz="quarter" idx="10"/>
          </p:nvPr>
        </p:nvSpPr>
        <p:spPr/>
        <p:txBody>
          <a:bodyPr/>
          <a:lstStyle/>
          <a:p>
            <a:fld id="{85F5B7A5-34A7-4AB0-A34F-A4DF2002FA98}"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4900595"/>
              </p:ext>
            </p:extLst>
          </p:nvPr>
        </p:nvGraphicFramePr>
        <p:xfrm>
          <a:off x="318700" y="1525114"/>
          <a:ext cx="3104234" cy="4878647"/>
        </p:xfrm>
        <a:graphic>
          <a:graphicData uri="http://schemas.openxmlformats.org/drawingml/2006/table">
            <a:tbl>
              <a:tblPr firstRow="1" bandRow="1">
                <a:tableStyleId>{5C22544A-7EE6-4342-B048-85BDC9FD1C3A}</a:tableStyleId>
              </a:tblPr>
              <a:tblGrid>
                <a:gridCol w="1298392">
                  <a:extLst>
                    <a:ext uri="{9D8B030D-6E8A-4147-A177-3AD203B41FA5}">
                      <a16:colId xmlns:a16="http://schemas.microsoft.com/office/drawing/2014/main" val="876946705"/>
                    </a:ext>
                  </a:extLst>
                </a:gridCol>
                <a:gridCol w="904996">
                  <a:extLst>
                    <a:ext uri="{9D8B030D-6E8A-4147-A177-3AD203B41FA5}">
                      <a16:colId xmlns:a16="http://schemas.microsoft.com/office/drawing/2014/main" val="3934333110"/>
                    </a:ext>
                  </a:extLst>
                </a:gridCol>
                <a:gridCol w="900846">
                  <a:extLst>
                    <a:ext uri="{9D8B030D-6E8A-4147-A177-3AD203B41FA5}">
                      <a16:colId xmlns:a16="http://schemas.microsoft.com/office/drawing/2014/main" val="2780304941"/>
                    </a:ext>
                  </a:extLst>
                </a:gridCol>
              </a:tblGrid>
              <a:tr h="611768">
                <a:tc>
                  <a:txBody>
                    <a:bodyPr/>
                    <a:lstStyle/>
                    <a:p>
                      <a:pPr algn="ctr"/>
                      <a:endParaRPr lang="en-US" sz="1400" dirty="0">
                        <a:latin typeface="+mn-lt"/>
                      </a:endParaRPr>
                    </a:p>
                  </a:txBody>
                  <a:tcPr anchor="ctr">
                    <a:noFill/>
                  </a:tcPr>
                </a:tc>
                <a:tc>
                  <a:txBody>
                    <a:bodyPr/>
                    <a:lstStyle/>
                    <a:p>
                      <a:pPr algn="ctr"/>
                      <a:r>
                        <a:rPr lang="en-US" sz="1400" dirty="0">
                          <a:solidFill>
                            <a:sysClr val="windowText" lastClr="000000"/>
                          </a:solidFill>
                          <a:latin typeface="+mn-lt"/>
                        </a:rPr>
                        <a:t>HC data</a:t>
                      </a:r>
                    </a:p>
                  </a:txBody>
                  <a:tcPr anchor="ctr">
                    <a:noFill/>
                  </a:tcPr>
                </a:tc>
                <a:tc>
                  <a:txBody>
                    <a:bodyPr/>
                    <a:lstStyle/>
                    <a:p>
                      <a:pPr algn="ctr"/>
                      <a:r>
                        <a:rPr lang="en-US" sz="1400" dirty="0">
                          <a:solidFill>
                            <a:sysClr val="windowText" lastClr="000000"/>
                          </a:solidFill>
                          <a:latin typeface="+mn-lt"/>
                        </a:rPr>
                        <a:t>MPC data</a:t>
                      </a:r>
                    </a:p>
                  </a:txBody>
                  <a:tcPr anchor="ctr">
                    <a:noFill/>
                  </a:tcPr>
                </a:tc>
                <a:extLst>
                  <a:ext uri="{0D108BD9-81ED-4DB2-BD59-A6C34878D82A}">
                    <a16:rowId xmlns:a16="http://schemas.microsoft.com/office/drawing/2014/main" val="2868267364"/>
                  </a:ext>
                </a:extLst>
              </a:tr>
              <a:tr h="458505">
                <a:tc>
                  <a:txBody>
                    <a:bodyPr/>
                    <a:lstStyle/>
                    <a:p>
                      <a:pPr algn="l"/>
                      <a:r>
                        <a:rPr lang="en-US" sz="1400" dirty="0">
                          <a:latin typeface="+mn-lt"/>
                        </a:rPr>
                        <a:t>IMPFLAG = 1</a:t>
                      </a:r>
                    </a:p>
                  </a:txBody>
                  <a:tcPr anchor="ctr">
                    <a:noFill/>
                  </a:tcPr>
                </a:tc>
                <a:tc>
                  <a:txBody>
                    <a:bodyPr/>
                    <a:lstStyle/>
                    <a:p>
                      <a:pPr algn="ctr"/>
                      <a:r>
                        <a:rPr lang="en-US" sz="1400" b="1" dirty="0">
                          <a:latin typeface="+mn-lt"/>
                        </a:rPr>
                        <a:t>X</a:t>
                      </a:r>
                    </a:p>
                  </a:txBody>
                  <a:tcPr anchor="ctr">
                    <a:solidFill>
                      <a:schemeClr val="bg1">
                        <a:lumMod val="85000"/>
                      </a:schemeClr>
                    </a:solidFill>
                  </a:tcPr>
                </a:tc>
                <a:tc>
                  <a:txBody>
                    <a:bodyPr/>
                    <a:lstStyle/>
                    <a:p>
                      <a:pPr algn="ctr"/>
                      <a:endParaRPr lang="en-US" sz="1400" b="1" dirty="0">
                        <a:latin typeface="+mn-lt"/>
                      </a:endParaRPr>
                    </a:p>
                  </a:txBody>
                  <a:tcPr anchor="ctr">
                    <a:solidFill>
                      <a:schemeClr val="bg1">
                        <a:lumMod val="85000"/>
                      </a:schemeClr>
                    </a:solidFill>
                  </a:tcPr>
                </a:tc>
                <a:extLst>
                  <a:ext uri="{0D108BD9-81ED-4DB2-BD59-A6C34878D82A}">
                    <a16:rowId xmlns:a16="http://schemas.microsoft.com/office/drawing/2014/main" val="3909618141"/>
                  </a:ext>
                </a:extLst>
              </a:tr>
              <a:tr h="1415751">
                <a:tc>
                  <a:txBody>
                    <a:bodyPr/>
                    <a:lstStyle/>
                    <a:p>
                      <a:pPr algn="l"/>
                      <a:r>
                        <a:rPr lang="en-US" sz="1400" dirty="0">
                          <a:latin typeface="+mn-lt"/>
                        </a:rPr>
                        <a:t>IMPFLAG = 2</a:t>
                      </a:r>
                    </a:p>
                  </a:txBody>
                  <a:tcPr anchor="ctr">
                    <a:noFill/>
                  </a:tcPr>
                </a:tc>
                <a:tc>
                  <a:txBody>
                    <a:bodyPr/>
                    <a:lstStyle/>
                    <a:p>
                      <a:pPr algn="ctr"/>
                      <a:r>
                        <a:rPr lang="en-US" sz="1400" b="1" dirty="0">
                          <a:latin typeface="+mn-lt"/>
                        </a:rPr>
                        <a:t>X</a:t>
                      </a:r>
                    </a:p>
                  </a:txBody>
                  <a:tcPr anchor="ctr">
                    <a:solidFill>
                      <a:schemeClr val="accent6">
                        <a:lumMod val="40000"/>
                        <a:lumOff val="60000"/>
                      </a:schemeClr>
                    </a:solidFill>
                  </a:tcPr>
                </a:tc>
                <a:tc>
                  <a:txBody>
                    <a:bodyPr/>
                    <a:lstStyle/>
                    <a:p>
                      <a:pPr algn="ctr"/>
                      <a:r>
                        <a:rPr lang="en-US" sz="1400" b="1" dirty="0">
                          <a:latin typeface="+mn-lt"/>
                        </a:rPr>
                        <a:t>X</a:t>
                      </a:r>
                    </a:p>
                  </a:txBody>
                  <a:tcPr anchor="ctr">
                    <a:solidFill>
                      <a:schemeClr val="accent6">
                        <a:lumMod val="40000"/>
                        <a:lumOff val="60000"/>
                      </a:schemeClr>
                    </a:solidFill>
                  </a:tcPr>
                </a:tc>
                <a:extLst>
                  <a:ext uri="{0D108BD9-81ED-4DB2-BD59-A6C34878D82A}">
                    <a16:rowId xmlns:a16="http://schemas.microsoft.com/office/drawing/2014/main" val="277414144"/>
                  </a:ext>
                </a:extLst>
              </a:tr>
              <a:tr h="332373">
                <a:tc>
                  <a:txBody>
                    <a:bodyPr/>
                    <a:lstStyle/>
                    <a:p>
                      <a:pPr algn="l"/>
                      <a:r>
                        <a:rPr lang="en-US" sz="1400" dirty="0">
                          <a:latin typeface="+mn-lt"/>
                        </a:rPr>
                        <a:t>IMPFLAG = 5</a:t>
                      </a:r>
                    </a:p>
                    <a:p>
                      <a:pPr algn="l"/>
                      <a:r>
                        <a:rPr lang="en-US" sz="1400" dirty="0">
                          <a:latin typeface="+mn-lt"/>
                        </a:rPr>
                        <a:t>(capitated)</a:t>
                      </a:r>
                    </a:p>
                  </a:txBody>
                  <a:tcPr anchor="ctr">
                    <a:noFill/>
                  </a:tcPr>
                </a:tc>
                <a:tc>
                  <a:txBody>
                    <a:bodyPr/>
                    <a:lstStyle/>
                    <a:p>
                      <a:pPr algn="ctr"/>
                      <a:r>
                        <a:rPr lang="en-US" sz="1400" b="1" dirty="0">
                          <a:latin typeface="+mn-lt"/>
                        </a:rPr>
                        <a:t>X</a:t>
                      </a:r>
                    </a:p>
                  </a:txBody>
                  <a:tcPr anchor="ctr">
                    <a:solidFill>
                      <a:schemeClr val="accent6">
                        <a:lumMod val="40000"/>
                        <a:lumOff val="60000"/>
                      </a:schemeClr>
                    </a:solidFill>
                  </a:tcPr>
                </a:tc>
                <a:tc>
                  <a:txBody>
                    <a:bodyPr/>
                    <a:lstStyle/>
                    <a:p>
                      <a:pPr algn="ctr"/>
                      <a:r>
                        <a:rPr lang="en-US" sz="1400" b="1" dirty="0">
                          <a:latin typeface="+mn-lt"/>
                        </a:rPr>
                        <a:t>X</a:t>
                      </a:r>
                    </a:p>
                  </a:txBody>
                  <a:tcPr anchor="ctr">
                    <a:solidFill>
                      <a:schemeClr val="accent6">
                        <a:lumMod val="40000"/>
                        <a:lumOff val="60000"/>
                      </a:schemeClr>
                    </a:solidFill>
                  </a:tcPr>
                </a:tc>
                <a:extLst>
                  <a:ext uri="{0D108BD9-81ED-4DB2-BD59-A6C34878D82A}">
                    <a16:rowId xmlns:a16="http://schemas.microsoft.com/office/drawing/2014/main" val="2950386225"/>
                  </a:ext>
                </a:extLst>
              </a:tr>
              <a:tr h="1874463">
                <a:tc>
                  <a:txBody>
                    <a:bodyPr/>
                    <a:lstStyle/>
                    <a:p>
                      <a:pPr algn="l"/>
                      <a:r>
                        <a:rPr lang="en-US" sz="1400" dirty="0">
                          <a:latin typeface="+mn-lt"/>
                        </a:rPr>
                        <a:t>IMPFLAG = 3/4</a:t>
                      </a:r>
                    </a:p>
                  </a:txBody>
                  <a:tcPr anchor="ctr">
                    <a:noFill/>
                  </a:tcPr>
                </a:tc>
                <a:tc>
                  <a:txBody>
                    <a:bodyPr/>
                    <a:lstStyle/>
                    <a:p>
                      <a:pPr algn="ctr"/>
                      <a:endParaRPr lang="en-US" sz="1400" b="1" dirty="0">
                        <a:latin typeface="+mn-lt"/>
                      </a:endParaRPr>
                    </a:p>
                  </a:txBody>
                  <a:tcPr anchor="ctr">
                    <a:solidFill>
                      <a:schemeClr val="accent6">
                        <a:lumMod val="20000"/>
                        <a:lumOff val="80000"/>
                      </a:schemeClr>
                    </a:solidFill>
                  </a:tcPr>
                </a:tc>
                <a:tc>
                  <a:txBody>
                    <a:bodyPr/>
                    <a:lstStyle/>
                    <a:p>
                      <a:pPr algn="ctr"/>
                      <a:endParaRPr lang="en-US" sz="1400" b="1" dirty="0">
                        <a:latin typeface="+mn-lt"/>
                      </a:endParaRPr>
                    </a:p>
                  </a:txBody>
                  <a:tcPr anchor="ctr">
                    <a:solidFill>
                      <a:schemeClr val="accent6">
                        <a:lumMod val="20000"/>
                        <a:lumOff val="80000"/>
                      </a:schemeClr>
                    </a:solidFill>
                  </a:tcPr>
                </a:tc>
                <a:extLst>
                  <a:ext uri="{0D108BD9-81ED-4DB2-BD59-A6C34878D82A}">
                    <a16:rowId xmlns:a16="http://schemas.microsoft.com/office/drawing/2014/main" val="1952924241"/>
                  </a:ext>
                </a:extLst>
              </a:tr>
            </a:tbl>
          </a:graphicData>
        </a:graphic>
      </p:graphicFrame>
      <p:sp>
        <p:nvSpPr>
          <p:cNvPr id="6" name="Rectangle 5"/>
          <p:cNvSpPr/>
          <p:nvPr/>
        </p:nvSpPr>
        <p:spPr>
          <a:xfrm>
            <a:off x="20320" y="1248983"/>
            <a:ext cx="1876425"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Imputation</a:t>
            </a:r>
          </a:p>
        </p:txBody>
      </p:sp>
      <p:sp>
        <p:nvSpPr>
          <p:cNvPr id="8" name="Right Brace 7"/>
          <p:cNvSpPr/>
          <p:nvPr/>
        </p:nvSpPr>
        <p:spPr>
          <a:xfrm>
            <a:off x="3465472" y="2182338"/>
            <a:ext cx="123824" cy="384709"/>
          </a:xfrm>
          <a:prstGeom prst="rightBrace">
            <a:avLst>
              <a:gd name="adj1" fmla="val 38716"/>
              <a:gd name="adj2"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3608347" y="2220437"/>
            <a:ext cx="1952624"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Not included in imputation</a:t>
            </a:r>
          </a:p>
        </p:txBody>
      </p:sp>
      <p:sp>
        <p:nvSpPr>
          <p:cNvPr id="10" name="Rectangle 9"/>
          <p:cNvSpPr/>
          <p:nvPr/>
        </p:nvSpPr>
        <p:spPr>
          <a:xfrm rot="5400000">
            <a:off x="2686673" y="5329689"/>
            <a:ext cx="1862395" cy="28575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recipients</a:t>
            </a:r>
          </a:p>
        </p:txBody>
      </p:sp>
      <p:sp>
        <p:nvSpPr>
          <p:cNvPr id="11" name="Rectangle 10"/>
          <p:cNvSpPr/>
          <p:nvPr/>
        </p:nvSpPr>
        <p:spPr>
          <a:xfrm rot="5400000">
            <a:off x="2660280" y="3421850"/>
            <a:ext cx="1915182" cy="28575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donors</a:t>
            </a:r>
          </a:p>
        </p:txBody>
      </p:sp>
      <p:sp>
        <p:nvSpPr>
          <p:cNvPr id="12" name="Rectangle 11"/>
          <p:cNvSpPr/>
          <p:nvPr/>
        </p:nvSpPr>
        <p:spPr>
          <a:xfrm>
            <a:off x="4365721" y="3377463"/>
            <a:ext cx="1649494"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 Fit MLR model</a:t>
            </a:r>
          </a:p>
        </p:txBody>
      </p:sp>
      <p:sp>
        <p:nvSpPr>
          <p:cNvPr id="13" name="Rectangle 12"/>
          <p:cNvSpPr/>
          <p:nvPr/>
        </p:nvSpPr>
        <p:spPr>
          <a:xfrm>
            <a:off x="4365721" y="5285302"/>
            <a:ext cx="1649494"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 Predict </a:t>
            </a:r>
          </a:p>
        </p:txBody>
      </p:sp>
      <p:sp>
        <p:nvSpPr>
          <p:cNvPr id="14" name="Right Arrow 13"/>
          <p:cNvSpPr/>
          <p:nvPr/>
        </p:nvSpPr>
        <p:spPr>
          <a:xfrm>
            <a:off x="3884571" y="3483379"/>
            <a:ext cx="355107" cy="204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928497" y="5370471"/>
            <a:ext cx="355107" cy="204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4596495" y="4415626"/>
            <a:ext cx="1187946" cy="206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3565542523"/>
              </p:ext>
            </p:extLst>
          </p:nvPr>
        </p:nvGraphicFramePr>
        <p:xfrm>
          <a:off x="9442417" y="2610280"/>
          <a:ext cx="1546317" cy="1748124"/>
        </p:xfrm>
        <a:graphic>
          <a:graphicData uri="http://schemas.openxmlformats.org/drawingml/2006/table">
            <a:tbl>
              <a:tblPr bandRow="1">
                <a:tableStyleId>{5C22544A-7EE6-4342-B048-85BDC9FD1C3A}</a:tableStyleId>
              </a:tblPr>
              <a:tblGrid>
                <a:gridCol w="774936">
                  <a:extLst>
                    <a:ext uri="{9D8B030D-6E8A-4147-A177-3AD203B41FA5}">
                      <a16:colId xmlns:a16="http://schemas.microsoft.com/office/drawing/2014/main" val="3934333110"/>
                    </a:ext>
                  </a:extLst>
                </a:gridCol>
                <a:gridCol w="771381">
                  <a:extLst>
                    <a:ext uri="{9D8B030D-6E8A-4147-A177-3AD203B41FA5}">
                      <a16:colId xmlns:a16="http://schemas.microsoft.com/office/drawing/2014/main" val="2780304941"/>
                    </a:ext>
                  </a:extLst>
                </a:gridCol>
              </a:tblGrid>
              <a:tr h="1415751">
                <a:tc>
                  <a:txBody>
                    <a:bodyPr/>
                    <a:lstStyle/>
                    <a:p>
                      <a:pPr algn="ctr"/>
                      <a:r>
                        <a:rPr lang="en-US" sz="1400" b="1" dirty="0">
                          <a:latin typeface="+mn-lt"/>
                        </a:rPr>
                        <a:t>X</a:t>
                      </a:r>
                    </a:p>
                  </a:txBody>
                  <a:tcPr anchor="ctr">
                    <a:solidFill>
                      <a:schemeClr val="accent6">
                        <a:lumMod val="40000"/>
                        <a:lumOff val="60000"/>
                      </a:schemeClr>
                    </a:solidFill>
                  </a:tcPr>
                </a:tc>
                <a:tc>
                  <a:txBody>
                    <a:bodyPr/>
                    <a:lstStyle/>
                    <a:p>
                      <a:pPr algn="ctr"/>
                      <a:r>
                        <a:rPr lang="en-US" sz="1400" b="1" dirty="0">
                          <a:latin typeface="+mn-lt"/>
                        </a:rPr>
                        <a:t>X</a:t>
                      </a:r>
                    </a:p>
                  </a:txBody>
                  <a:tcPr anchor="ctr">
                    <a:solidFill>
                      <a:schemeClr val="accent6">
                        <a:lumMod val="40000"/>
                        <a:lumOff val="60000"/>
                      </a:schemeClr>
                    </a:solidFill>
                  </a:tcPr>
                </a:tc>
                <a:extLst>
                  <a:ext uri="{0D108BD9-81ED-4DB2-BD59-A6C34878D82A}">
                    <a16:rowId xmlns:a16="http://schemas.microsoft.com/office/drawing/2014/main" val="277414144"/>
                  </a:ext>
                </a:extLst>
              </a:tr>
              <a:tr h="332373">
                <a:tc>
                  <a:txBody>
                    <a:bodyPr/>
                    <a:lstStyle/>
                    <a:p>
                      <a:pPr algn="ctr"/>
                      <a:r>
                        <a:rPr lang="en-US" sz="1400" b="1" dirty="0">
                          <a:latin typeface="+mn-lt"/>
                        </a:rPr>
                        <a:t>X</a:t>
                      </a:r>
                    </a:p>
                  </a:txBody>
                  <a:tcPr anchor="ctr">
                    <a:solidFill>
                      <a:schemeClr val="accent6">
                        <a:lumMod val="40000"/>
                        <a:lumOff val="60000"/>
                      </a:schemeClr>
                    </a:solidFill>
                  </a:tcPr>
                </a:tc>
                <a:tc>
                  <a:txBody>
                    <a:bodyPr/>
                    <a:lstStyle/>
                    <a:p>
                      <a:pPr algn="ctr"/>
                      <a:r>
                        <a:rPr lang="en-US" sz="1400" b="1" dirty="0">
                          <a:latin typeface="+mn-lt"/>
                        </a:rPr>
                        <a:t>X</a:t>
                      </a:r>
                    </a:p>
                  </a:txBody>
                  <a:tcPr anchor="ctr">
                    <a:solidFill>
                      <a:schemeClr val="accent6">
                        <a:lumMod val="40000"/>
                        <a:lumOff val="60000"/>
                      </a:schemeClr>
                    </a:solidFill>
                  </a:tcPr>
                </a:tc>
                <a:extLst>
                  <a:ext uri="{0D108BD9-81ED-4DB2-BD59-A6C34878D82A}">
                    <a16:rowId xmlns:a16="http://schemas.microsoft.com/office/drawing/2014/main" val="295038622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79263933"/>
              </p:ext>
            </p:extLst>
          </p:nvPr>
        </p:nvGraphicFramePr>
        <p:xfrm>
          <a:off x="7275231" y="2642675"/>
          <a:ext cx="1680971" cy="1874463"/>
        </p:xfrm>
        <a:graphic>
          <a:graphicData uri="http://schemas.openxmlformats.org/drawingml/2006/table">
            <a:tbl>
              <a:tblPr bandRow="1">
                <a:tableStyleId>{5C22544A-7EE6-4342-B048-85BDC9FD1C3A}</a:tableStyleId>
              </a:tblPr>
              <a:tblGrid>
                <a:gridCol w="842417">
                  <a:extLst>
                    <a:ext uri="{9D8B030D-6E8A-4147-A177-3AD203B41FA5}">
                      <a16:colId xmlns:a16="http://schemas.microsoft.com/office/drawing/2014/main" val="3934333110"/>
                    </a:ext>
                  </a:extLst>
                </a:gridCol>
                <a:gridCol w="838554">
                  <a:extLst>
                    <a:ext uri="{9D8B030D-6E8A-4147-A177-3AD203B41FA5}">
                      <a16:colId xmlns:a16="http://schemas.microsoft.com/office/drawing/2014/main" val="2780304941"/>
                    </a:ext>
                  </a:extLst>
                </a:gridCol>
              </a:tblGrid>
              <a:tr h="1874463">
                <a:tc>
                  <a:txBody>
                    <a:bodyPr/>
                    <a:lstStyle/>
                    <a:p>
                      <a:pPr algn="ctr"/>
                      <a:endParaRPr lang="en-US" sz="1400" b="1" dirty="0">
                        <a:latin typeface="+mn-lt"/>
                      </a:endParaRPr>
                    </a:p>
                  </a:txBody>
                  <a:tcPr anchor="ctr">
                    <a:solidFill>
                      <a:schemeClr val="accent6">
                        <a:lumMod val="20000"/>
                        <a:lumOff val="80000"/>
                      </a:schemeClr>
                    </a:solidFill>
                  </a:tcPr>
                </a:tc>
                <a:tc>
                  <a:txBody>
                    <a:bodyPr/>
                    <a:lstStyle/>
                    <a:p>
                      <a:pPr algn="ctr"/>
                      <a:endParaRPr lang="en-US" sz="1400" b="1" dirty="0">
                        <a:latin typeface="+mn-lt"/>
                      </a:endParaRPr>
                    </a:p>
                  </a:txBody>
                  <a:tcPr anchor="ctr">
                    <a:solidFill>
                      <a:schemeClr val="accent6">
                        <a:lumMod val="20000"/>
                        <a:lumOff val="80000"/>
                      </a:schemeClr>
                    </a:solidFill>
                  </a:tcPr>
                </a:tc>
                <a:extLst>
                  <a:ext uri="{0D108BD9-81ED-4DB2-BD59-A6C34878D82A}">
                    <a16:rowId xmlns:a16="http://schemas.microsoft.com/office/drawing/2014/main" val="1952924241"/>
                  </a:ext>
                </a:extLst>
              </a:tr>
            </a:tbl>
          </a:graphicData>
        </a:graphic>
      </p:graphicFrame>
      <p:sp>
        <p:nvSpPr>
          <p:cNvPr id="19" name="Rectangle 18"/>
          <p:cNvSpPr/>
          <p:nvPr/>
        </p:nvSpPr>
        <p:spPr>
          <a:xfrm>
            <a:off x="9442417" y="2281297"/>
            <a:ext cx="1546317" cy="28575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donors</a:t>
            </a:r>
          </a:p>
        </p:txBody>
      </p:sp>
      <p:sp>
        <p:nvSpPr>
          <p:cNvPr id="20" name="Rectangle 19"/>
          <p:cNvSpPr/>
          <p:nvPr/>
        </p:nvSpPr>
        <p:spPr>
          <a:xfrm>
            <a:off x="7275231" y="2281297"/>
            <a:ext cx="1680971" cy="28575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recipients</a:t>
            </a:r>
          </a:p>
        </p:txBody>
      </p:sp>
      <p:sp>
        <p:nvSpPr>
          <p:cNvPr id="21" name="Rectangle 20"/>
          <p:cNvSpPr/>
          <p:nvPr/>
        </p:nvSpPr>
        <p:spPr>
          <a:xfrm>
            <a:off x="7275231" y="1730714"/>
            <a:ext cx="3713503"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Match within XGROUP</a:t>
            </a:r>
          </a:p>
        </p:txBody>
      </p:sp>
      <p:cxnSp>
        <p:nvCxnSpPr>
          <p:cNvPr id="22" name="Straight Arrow Connector 21"/>
          <p:cNvCxnSpPr/>
          <p:nvPr/>
        </p:nvCxnSpPr>
        <p:spPr>
          <a:xfrm flipH="1">
            <a:off x="8956202" y="2844187"/>
            <a:ext cx="486215" cy="0"/>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956202" y="3103119"/>
            <a:ext cx="486215" cy="0"/>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956202" y="3341951"/>
            <a:ext cx="486215" cy="0"/>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956202" y="3687565"/>
            <a:ext cx="486215" cy="0"/>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956202" y="3890640"/>
            <a:ext cx="486215" cy="0"/>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75230" y="5068825"/>
            <a:ext cx="3713503" cy="374524"/>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 Impute</a:t>
            </a:r>
          </a:p>
        </p:txBody>
      </p:sp>
      <p:sp>
        <p:nvSpPr>
          <p:cNvPr id="28" name="Rectangle 27"/>
          <p:cNvSpPr/>
          <p:nvPr/>
        </p:nvSpPr>
        <p:spPr>
          <a:xfrm>
            <a:off x="7261508" y="5631466"/>
            <a:ext cx="1680971" cy="28575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recipients</a:t>
            </a:r>
          </a:p>
        </p:txBody>
      </p:sp>
      <p:sp>
        <p:nvSpPr>
          <p:cNvPr id="29" name="Rectangle 28"/>
          <p:cNvSpPr/>
          <p:nvPr/>
        </p:nvSpPr>
        <p:spPr>
          <a:xfrm>
            <a:off x="9442417" y="5631466"/>
            <a:ext cx="1546317" cy="28575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donors</a:t>
            </a:r>
          </a:p>
        </p:txBody>
      </p:sp>
      <p:graphicFrame>
        <p:nvGraphicFramePr>
          <p:cNvPr id="30" name="Table 29"/>
          <p:cNvGraphicFramePr>
            <a:graphicFrameLocks noGrp="1"/>
          </p:cNvGraphicFramePr>
          <p:nvPr>
            <p:extLst>
              <p:ext uri="{D42A27DB-BD31-4B8C-83A1-F6EECF244321}">
                <p14:modId xmlns:p14="http://schemas.microsoft.com/office/powerpoint/2010/main" val="2350488914"/>
              </p:ext>
            </p:extLst>
          </p:nvPr>
        </p:nvGraphicFramePr>
        <p:xfrm>
          <a:off x="7275230" y="5995036"/>
          <a:ext cx="1680972" cy="731520"/>
        </p:xfrm>
        <a:graphic>
          <a:graphicData uri="http://schemas.openxmlformats.org/drawingml/2006/table">
            <a:tbl>
              <a:tblPr firstRow="1" bandRow="1">
                <a:tableStyleId>{5940675A-B579-460E-94D1-54222C63F5DA}</a:tableStyleId>
              </a:tblPr>
              <a:tblGrid>
                <a:gridCol w="840486">
                  <a:extLst>
                    <a:ext uri="{9D8B030D-6E8A-4147-A177-3AD203B41FA5}">
                      <a16:colId xmlns:a16="http://schemas.microsoft.com/office/drawing/2014/main" val="349769129"/>
                    </a:ext>
                  </a:extLst>
                </a:gridCol>
                <a:gridCol w="840486">
                  <a:extLst>
                    <a:ext uri="{9D8B030D-6E8A-4147-A177-3AD203B41FA5}">
                      <a16:colId xmlns:a16="http://schemas.microsoft.com/office/drawing/2014/main" val="4257657842"/>
                    </a:ext>
                  </a:extLst>
                </a:gridCol>
              </a:tblGrid>
              <a:tr h="254771">
                <a:tc>
                  <a:txBody>
                    <a:bodyPr/>
                    <a:lstStyle/>
                    <a:p>
                      <a:pPr algn="ctr"/>
                      <a:r>
                        <a:rPr lang="en-US" sz="1200" dirty="0"/>
                        <a:t>SUMPAYX</a:t>
                      </a:r>
                    </a:p>
                  </a:txBody>
                  <a:tcPr/>
                </a:tc>
                <a:tc>
                  <a:txBody>
                    <a:bodyPr/>
                    <a:lstStyle/>
                    <a:p>
                      <a:pPr algn="ctr"/>
                      <a:r>
                        <a:rPr lang="en-US" sz="1200" dirty="0"/>
                        <a:t>TLCHRG</a:t>
                      </a:r>
                    </a:p>
                  </a:txBody>
                  <a:tcPr/>
                </a:tc>
                <a:extLst>
                  <a:ext uri="{0D108BD9-81ED-4DB2-BD59-A6C34878D82A}">
                    <a16:rowId xmlns:a16="http://schemas.microsoft.com/office/drawing/2014/main" val="2610788000"/>
                  </a:ext>
                </a:extLst>
              </a:tr>
              <a:tr h="254771">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82762911"/>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559123317"/>
              </p:ext>
            </p:extLst>
          </p:nvPr>
        </p:nvGraphicFramePr>
        <p:xfrm>
          <a:off x="9375089" y="5995036"/>
          <a:ext cx="1680972" cy="731520"/>
        </p:xfrm>
        <a:graphic>
          <a:graphicData uri="http://schemas.openxmlformats.org/drawingml/2006/table">
            <a:tbl>
              <a:tblPr firstRow="1" bandRow="1">
                <a:tableStyleId>{5940675A-B579-460E-94D1-54222C63F5DA}</a:tableStyleId>
              </a:tblPr>
              <a:tblGrid>
                <a:gridCol w="840486">
                  <a:extLst>
                    <a:ext uri="{9D8B030D-6E8A-4147-A177-3AD203B41FA5}">
                      <a16:colId xmlns:a16="http://schemas.microsoft.com/office/drawing/2014/main" val="349769129"/>
                    </a:ext>
                  </a:extLst>
                </a:gridCol>
                <a:gridCol w="840486">
                  <a:extLst>
                    <a:ext uri="{9D8B030D-6E8A-4147-A177-3AD203B41FA5}">
                      <a16:colId xmlns:a16="http://schemas.microsoft.com/office/drawing/2014/main" val="4257657842"/>
                    </a:ext>
                  </a:extLst>
                </a:gridCol>
              </a:tblGrid>
              <a:tr h="254771">
                <a:tc>
                  <a:txBody>
                    <a:bodyPr/>
                    <a:lstStyle/>
                    <a:p>
                      <a:pPr algn="ctr"/>
                      <a:r>
                        <a:rPr lang="en-US" sz="1200" dirty="0"/>
                        <a:t>SUMPAYX</a:t>
                      </a:r>
                    </a:p>
                  </a:txBody>
                  <a:tcPr/>
                </a:tc>
                <a:tc>
                  <a:txBody>
                    <a:bodyPr/>
                    <a:lstStyle/>
                    <a:p>
                      <a:pPr algn="ctr"/>
                      <a:r>
                        <a:rPr lang="en-US" sz="1200" dirty="0"/>
                        <a:t>TLCHRG</a:t>
                      </a:r>
                    </a:p>
                  </a:txBody>
                  <a:tcPr/>
                </a:tc>
                <a:extLst>
                  <a:ext uri="{0D108BD9-81ED-4DB2-BD59-A6C34878D82A}">
                    <a16:rowId xmlns:a16="http://schemas.microsoft.com/office/drawing/2014/main" val="2610788000"/>
                  </a:ext>
                </a:extLst>
              </a:tr>
              <a:tr h="254771">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82762911"/>
                  </a:ext>
                </a:extLst>
              </a:tr>
            </a:tbl>
          </a:graphicData>
        </a:graphic>
      </p:graphicFrame>
      <p:cxnSp>
        <p:nvCxnSpPr>
          <p:cNvPr id="32" name="Straight Connector 31"/>
          <p:cNvCxnSpPr/>
          <p:nvPr/>
        </p:nvCxnSpPr>
        <p:spPr>
          <a:xfrm>
            <a:off x="6601140" y="1525114"/>
            <a:ext cx="0" cy="557147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259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6C468EA908FC459FF48D4BCDEC4D78" ma:contentTypeVersion="7" ma:contentTypeDescription="Create a new document." ma:contentTypeScope="" ma:versionID="47dc113ef89e564917cca6bb88572f34">
  <xsd:schema xmlns:xsd="http://www.w3.org/2001/XMLSchema" xmlns:xs="http://www.w3.org/2001/XMLSchema" xmlns:p="http://schemas.microsoft.com/office/2006/metadata/properties" xmlns:ns1="http://schemas.microsoft.com/sharepoint/v3" xmlns:ns2="a0cb785d-7160-4b74-9d38-f0a6b70d7cb5" xmlns:ns3="a8f12d5d-e9b2-448e-8eb7-60c9384bbf01" targetNamespace="http://schemas.microsoft.com/office/2006/metadata/properties" ma:root="true" ma:fieldsID="2516ad67db374758ffceb4eb052ee279" ns1:_="" ns2:_="" ns3:_="">
    <xsd:import namespace="http://schemas.microsoft.com/sharepoint/v3"/>
    <xsd:import namespace="a0cb785d-7160-4b74-9d38-f0a6b70d7cb5"/>
    <xsd:import namespace="a8f12d5d-e9b2-448e-8eb7-60c9384bbf01"/>
    <xsd:element name="properties">
      <xsd:complexType>
        <xsd:sequence>
          <xsd:element name="documentManagement">
            <xsd:complexType>
              <xsd:all>
                <xsd:element ref="ns2:Description0" minOccurs="0"/>
                <xsd:element ref="ns2:Code" minOccurs="0"/>
                <xsd:element ref="ns2:Category" minOccurs="0"/>
                <xsd:element ref="ns1:PublishingStartDate" minOccurs="0"/>
                <xsd:element ref="ns1:PublishingExpirationDate"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7"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8"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cb785d-7160-4b74-9d38-f0a6b70d7cb5"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element name="Code" ma:index="3" nillable="true" ma:displayName="Form Number" ma:internalName="Code" ma:readOnly="false">
      <xsd:simpleType>
        <xsd:restriction base="dms:Text">
          <xsd:maxLength value="255"/>
        </xsd:restriction>
      </xsd:simpleType>
    </xsd:element>
    <xsd:element name="Category" ma:index="4" nillable="true" ma:displayName="Category" ma:default="General" ma:format="Dropdown" ma:internalName="Category" ma:readOnly="false">
      <xsd:simpleType>
        <xsd:restriction base="dms:Choice">
          <xsd:enumeration value="Administrative"/>
          <xsd:enumeration value="Awards"/>
          <xsd:enumeration value="Budget"/>
          <xsd:enumeration value="Conferences"/>
          <xsd:enumeration value="Contracts"/>
          <xsd:enumeration value="Ethics"/>
          <xsd:enumeration value="General"/>
          <xsd:enumeration value="HR"/>
          <xsd:enumeration value="Tax"/>
          <xsd:enumeration value="Travel"/>
        </xsd:restriction>
      </xsd:simpleType>
    </xsd:element>
  </xsd:schema>
  <xsd:schema xmlns:xsd="http://www.w3.org/2001/XMLSchema" xmlns:xs="http://www.w3.org/2001/XMLSchema" xmlns:dms="http://schemas.microsoft.com/office/2006/documentManagement/types" xmlns:pc="http://schemas.microsoft.com/office/infopath/2007/PartnerControls" targetNamespace="a8f12d5d-e9b2-448e-8eb7-60c9384bbf0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a0cb785d-7160-4b74-9d38-f0a6b70d7cb5">General</Category>
    <Description0 xmlns="a0cb785d-7160-4b74-9d38-f0a6b70d7cb5">Latest AHRQ slide template (2019)</Description0>
    <Code xmlns="a0cb785d-7160-4b74-9d38-f0a6b70d7cb5" xsi:nil="true"/>
    <PublishingStartDate xmlns="http://schemas.microsoft.com/sharepoint/v3" xsi:nil="true"/>
    <PublishingExpirationDate xmlns="http://schemas.microsoft.com/sharepoint/v3" xsi:nil="true"/>
  </documentManagement>
</p:properties>
</file>

<file path=customXml/itemProps1.xml><?xml version="1.0" encoding="utf-8"?>
<ds:datastoreItem xmlns:ds="http://schemas.openxmlformats.org/officeDocument/2006/customXml" ds:itemID="{821FD6FA-03BA-4177-A609-6A2CEC181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0cb785d-7160-4b74-9d38-f0a6b70d7cb5"/>
    <ds:schemaRef ds:uri="a8f12d5d-e9b2-448e-8eb7-60c9384bb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FD5E93-1318-4E91-9213-8A6D4DA098D2}">
  <ds:schemaRefs>
    <ds:schemaRef ds:uri="http://schemas.microsoft.com/sharepoint/v3/contenttype/forms"/>
  </ds:schemaRefs>
</ds:datastoreItem>
</file>

<file path=customXml/itemProps3.xml><?xml version="1.0" encoding="utf-8"?>
<ds:datastoreItem xmlns:ds="http://schemas.openxmlformats.org/officeDocument/2006/customXml" ds:itemID="{7642A41A-D2EC-4387-A3D7-1BDDEC0CF04C}">
  <ds:schemaRefs>
    <ds:schemaRef ds:uri="http://schemas.microsoft.com/office/infopath/2007/PartnerControls"/>
    <ds:schemaRef ds:uri="http://purl.org/dc/elements/1.1/"/>
    <ds:schemaRef ds:uri="http://schemas.microsoft.com/office/2006/metadata/properties"/>
    <ds:schemaRef ds:uri="http://purl.org/dc/terms/"/>
    <ds:schemaRef ds:uri="a8f12d5d-e9b2-448e-8eb7-60c9384bbf01"/>
    <ds:schemaRef ds:uri="http://schemas.openxmlformats.org/package/2006/metadata/core-properties"/>
    <ds:schemaRef ds:uri="http://schemas.microsoft.com/office/2006/documentManagement/types"/>
    <ds:schemaRef ds:uri="a0cb785d-7160-4b74-9d38-f0a6b70d7cb5"/>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21515</TotalTime>
  <Words>1488</Words>
  <Application>Microsoft Office PowerPoint</Application>
  <PresentationFormat>Widescreen</PresentationFormat>
  <Paragraphs>565</Paragraphs>
  <Slides>21</Slides>
  <Notes>9</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Cambria Math</vt:lpstr>
      <vt:lpstr>Roboto</vt:lpstr>
      <vt:lpstr>Times New Roman</vt:lpstr>
      <vt:lpstr>Office Theme</vt:lpstr>
      <vt:lpstr>Custom Design</vt:lpstr>
      <vt:lpstr>Using machine-learning algorithms to improve imputation in the Medical Expenditure Panel Survey</vt:lpstr>
      <vt:lpstr>Disclaimer</vt:lpstr>
      <vt:lpstr>Medical Expenditure Panel Survey (MEPS)</vt:lpstr>
      <vt:lpstr>Medical Expenditure Panel Survey (MEPS)</vt:lpstr>
      <vt:lpstr>Dealing with Missing Data</vt:lpstr>
      <vt:lpstr>Medical Expenditure Panel Survey (MEPS)</vt:lpstr>
      <vt:lpstr>Predictive Mean Matching</vt:lpstr>
      <vt:lpstr>Predictive Mean Matching</vt:lpstr>
      <vt:lpstr>Predictive Mean Matching - Current</vt:lpstr>
      <vt:lpstr>Can we do better?</vt:lpstr>
      <vt:lpstr>Predictive Mean Matching</vt:lpstr>
      <vt:lpstr>PMM – testing alternatives</vt:lpstr>
      <vt:lpstr>Accuracy Evaluation</vt:lpstr>
      <vt:lpstr>Prediction Accuracy – Single Target</vt:lpstr>
      <vt:lpstr>Imputation Accuracy – Single Target</vt:lpstr>
      <vt:lpstr>Stacked Ensemble Prediction Accuracy – Payment Source</vt:lpstr>
      <vt:lpstr>Average Imputation Accuracy across Payment Sources of Vector Matching</vt:lpstr>
      <vt:lpstr>Imputation Accuracy – Vector Matching</vt:lpstr>
      <vt:lpstr>Matching – Proportion of Imputed with exact Sources of Payment Pattern as True</vt:lpstr>
      <vt:lpstr>Direct Prediction Vs. Imputation</vt:lpstr>
      <vt:lpstr>Conclusions</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AHRQ Slide Template 2019-Widescreen</dc:title>
  <dc:creator>DHHS</dc:creator>
  <cp:lastModifiedBy>McClellan, Chandler (AHRQ) (CTR)</cp:lastModifiedBy>
  <cp:revision>522</cp:revision>
  <cp:lastPrinted>2019-07-15T13:26:57Z</cp:lastPrinted>
  <dcterms:created xsi:type="dcterms:W3CDTF">2013-09-03T18:05:51Z</dcterms:created>
  <dcterms:modified xsi:type="dcterms:W3CDTF">2021-09-30T17:17:09Z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0x010100656C468EA908FC459FF48D4BCDEC4D78</vt:lpwstr>
  </property>
</Properties>
</file>