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sldIdLst>
    <p:sldId id="257" r:id="rId5"/>
    <p:sldId id="343" r:id="rId6"/>
    <p:sldId id="344" r:id="rId7"/>
    <p:sldId id="282" r:id="rId8"/>
    <p:sldId id="299" r:id="rId9"/>
    <p:sldId id="335" r:id="rId10"/>
    <p:sldId id="258" r:id="rId11"/>
    <p:sldId id="259" r:id="rId12"/>
    <p:sldId id="260" r:id="rId13"/>
    <p:sldId id="261" r:id="rId14"/>
    <p:sldId id="263" r:id="rId15"/>
    <p:sldId id="336" r:id="rId16"/>
    <p:sldId id="265" r:id="rId17"/>
    <p:sldId id="332" r:id="rId18"/>
    <p:sldId id="273" r:id="rId19"/>
    <p:sldId id="274" r:id="rId20"/>
    <p:sldId id="346" r:id="rId21"/>
    <p:sldId id="311" r:id="rId22"/>
    <p:sldId id="313" r:id="rId23"/>
    <p:sldId id="312" r:id="rId24"/>
    <p:sldId id="337" r:id="rId25"/>
    <p:sldId id="338" r:id="rId26"/>
    <p:sldId id="339" r:id="rId27"/>
    <p:sldId id="340" r:id="rId28"/>
    <p:sldId id="347" r:id="rId29"/>
    <p:sldId id="345" r:id="rId30"/>
    <p:sldId id="330" r:id="rId31"/>
    <p:sldId id="331" r:id="rId32"/>
    <p:sldId id="341" r:id="rId33"/>
    <p:sldId id="342" r:id="rId3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783837D-94E9-4CCE-B713-62A7B2591F7F}">
          <p14:sldIdLst>
            <p14:sldId id="257"/>
            <p14:sldId id="343"/>
            <p14:sldId id="344"/>
          </p14:sldIdLst>
        </p14:section>
        <p14:section name="Background" id="{0DCD8F48-A461-453A-93A7-58C6D8F1ED26}">
          <p14:sldIdLst>
            <p14:sldId id="282"/>
            <p14:sldId id="299"/>
            <p14:sldId id="335"/>
            <p14:sldId id="258"/>
            <p14:sldId id="259"/>
            <p14:sldId id="260"/>
            <p14:sldId id="261"/>
            <p14:sldId id="263"/>
            <p14:sldId id="336"/>
          </p14:sldIdLst>
        </p14:section>
        <p14:section name="Methodology" id="{F353CFBC-78DD-4509-8BC7-89D30E40C23A}">
          <p14:sldIdLst>
            <p14:sldId id="265"/>
            <p14:sldId id="332"/>
            <p14:sldId id="273"/>
            <p14:sldId id="274"/>
            <p14:sldId id="346"/>
            <p14:sldId id="311"/>
            <p14:sldId id="313"/>
          </p14:sldIdLst>
        </p14:section>
        <p14:section name="Example" id="{2DBBA859-E3E2-4C32-A77E-B0270C7C8155}">
          <p14:sldIdLst>
            <p14:sldId id="312"/>
            <p14:sldId id="337"/>
            <p14:sldId id="338"/>
            <p14:sldId id="339"/>
            <p14:sldId id="340"/>
            <p14:sldId id="347"/>
          </p14:sldIdLst>
        </p14:section>
        <p14:section name="Summary" id="{2D01283A-0DCA-488D-BF59-CB408B6219AA}">
          <p14:sldIdLst>
            <p14:sldId id="345"/>
            <p14:sldId id="330"/>
            <p14:sldId id="331"/>
          </p14:sldIdLst>
        </p14:section>
        <p14:section name="Conclusion" id="{D33BC9F5-22F7-4BE6-B4AE-840C4789EA1B}">
          <p14:sldIdLst>
            <p14:sldId id="341"/>
            <p14:sldId id="34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Whitehead (CENSUS/ESMD FED)" initials="DW(F" lastIdx="6" clrIdx="0">
    <p:extLst>
      <p:ext uri="{19B8F6BF-5375-455C-9EA6-DF929625EA0E}">
        <p15:presenceInfo xmlns:p15="http://schemas.microsoft.com/office/powerpoint/2012/main" userId="S::daniel.whitehead@census.gov::01b9dd91-4482-4973-97e9-d01ccc2fb414" providerId="AD"/>
      </p:ext>
    </p:extLst>
  </p:cmAuthor>
  <p:cmAuthor id="2" name="Brian Dumbacher (CENSUS/ESMD FED)" initials="BD(F" lastIdx="25" clrIdx="1">
    <p:extLst>
      <p:ext uri="{19B8F6BF-5375-455C-9EA6-DF929625EA0E}">
        <p15:presenceInfo xmlns:p15="http://schemas.microsoft.com/office/powerpoint/2012/main" userId="S::Brian.Dumbacher@census.gov::d8d5adb7-f5b4-4dfb-bb98-c7e421854610" providerId="AD"/>
      </p:ext>
    </p:extLst>
  </p:cmAuthor>
  <p:cmAuthor id="3" name="Kyle J Jeong (CENSUS/ESMD FED)" initials="KJJ(F" lastIdx="10" clrIdx="2">
    <p:extLst>
      <p:ext uri="{19B8F6BF-5375-455C-9EA6-DF929625EA0E}">
        <p15:presenceInfo xmlns:p15="http://schemas.microsoft.com/office/powerpoint/2012/main" userId="S::kyle.jiseok.jeong@census.gov::ab26cc43-a750-4229-88fb-f9cecd06079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5" autoAdjust="0"/>
    <p:restoredTop sz="95386" autoAdjust="0"/>
  </p:normalViewPr>
  <p:slideViewPr>
    <p:cSldViewPr snapToGrid="0">
      <p:cViewPr varScale="1">
        <p:scale>
          <a:sx n="109" d="100"/>
          <a:sy n="109" d="100"/>
        </p:scale>
        <p:origin x="384" y="96"/>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46"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_rels/viewProps.xml.rels><?xml version="1.0" encoding="UTF-8" standalone="yes"?>
<Relationships xmlns="http://schemas.openxmlformats.org/package/2006/relationships"><Relationship Id="rId1" Type="http://schemas.openxmlformats.org/officeDocument/2006/relationships/slide" Target="slides/slide9.xml"/></Relationships>
</file>

<file path=ppt/charts/_rels/chart1.xml.rels><?xml version="1.0" encoding="UTF-8" standalone="yes"?>
<Relationships xmlns="http://schemas.openxmlformats.org/package/2006/relationships"><Relationship Id="rId3" Type="http://schemas.openxmlformats.org/officeDocument/2006/relationships/oleObject" Target="file:///\\it171oafs-oa17.boc.ad.census.gov\ECON_SHARE\SABLE\NAICS\Documentation\graph_FCS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solidFill>
                <a:latin typeface="+mn-lt"/>
                <a:ea typeface="+mn-ea"/>
                <a:cs typeface="+mn-cs"/>
              </a:defRPr>
            </a:pPr>
            <a:r>
              <a:rPr lang="en-US" sz="2000" b="1" dirty="0">
                <a:solidFill>
                  <a:schemeClr val="tx1"/>
                </a:solidFill>
              </a:rPr>
              <a:t>BEACON Training Data Breakdown by Sector and Source</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v>EC</c:v>
          </c:tx>
          <c:spPr>
            <a:solidFill>
              <a:schemeClr val="accent2">
                <a:lumMod val="20000"/>
                <a:lumOff val="80000"/>
              </a:schemeClr>
            </a:solidFill>
            <a:ln>
              <a:noFill/>
            </a:ln>
            <a:effectLst/>
          </c:spPr>
          <c:invertIfNegative val="0"/>
          <c:cat>
            <c:strRef>
              <c:f>'[graph_FCSM.xlsx]20210809'!$A$3:$A$22</c:f>
              <c:strCache>
                <c:ptCount val="20"/>
                <c:pt idx="0">
                  <c:v>11</c:v>
                </c:pt>
                <c:pt idx="1">
                  <c:v>21</c:v>
                </c:pt>
                <c:pt idx="2">
                  <c:v>22</c:v>
                </c:pt>
                <c:pt idx="3">
                  <c:v>23</c:v>
                </c:pt>
                <c:pt idx="4">
                  <c:v>31-33</c:v>
                </c:pt>
                <c:pt idx="5">
                  <c:v>42</c:v>
                </c:pt>
                <c:pt idx="6">
                  <c:v>44-45</c:v>
                </c:pt>
                <c:pt idx="7">
                  <c:v>48-49</c:v>
                </c:pt>
                <c:pt idx="8">
                  <c:v>51</c:v>
                </c:pt>
                <c:pt idx="9">
                  <c:v>52</c:v>
                </c:pt>
                <c:pt idx="10">
                  <c:v>53</c:v>
                </c:pt>
                <c:pt idx="11">
                  <c:v>54</c:v>
                </c:pt>
                <c:pt idx="12">
                  <c:v>55</c:v>
                </c:pt>
                <c:pt idx="13">
                  <c:v>56</c:v>
                </c:pt>
                <c:pt idx="14">
                  <c:v>61</c:v>
                </c:pt>
                <c:pt idx="15">
                  <c:v>62</c:v>
                </c:pt>
                <c:pt idx="16">
                  <c:v>71</c:v>
                </c:pt>
                <c:pt idx="17">
                  <c:v>72</c:v>
                </c:pt>
                <c:pt idx="18">
                  <c:v>81</c:v>
                </c:pt>
                <c:pt idx="19">
                  <c:v>92</c:v>
                </c:pt>
              </c:strCache>
            </c:strRef>
          </c:cat>
          <c:val>
            <c:numRef>
              <c:f>'[graph_FCSM.xlsx]20210809'!$B$3:$B$22</c:f>
              <c:numCache>
                <c:formatCode>0</c:formatCode>
                <c:ptCount val="20"/>
                <c:pt idx="0">
                  <c:v>2921</c:v>
                </c:pt>
                <c:pt idx="1">
                  <c:v>3322</c:v>
                </c:pt>
                <c:pt idx="2">
                  <c:v>3025</c:v>
                </c:pt>
                <c:pt idx="3">
                  <c:v>33523</c:v>
                </c:pt>
                <c:pt idx="4">
                  <c:v>31336</c:v>
                </c:pt>
                <c:pt idx="5">
                  <c:v>187338</c:v>
                </c:pt>
                <c:pt idx="6">
                  <c:v>135264</c:v>
                </c:pt>
                <c:pt idx="7">
                  <c:v>68024</c:v>
                </c:pt>
                <c:pt idx="8">
                  <c:v>39019</c:v>
                </c:pt>
                <c:pt idx="9">
                  <c:v>70732</c:v>
                </c:pt>
                <c:pt idx="10">
                  <c:v>70414</c:v>
                </c:pt>
                <c:pt idx="11">
                  <c:v>181293</c:v>
                </c:pt>
                <c:pt idx="12">
                  <c:v>4035</c:v>
                </c:pt>
                <c:pt idx="13">
                  <c:v>87566</c:v>
                </c:pt>
                <c:pt idx="14">
                  <c:v>28216</c:v>
                </c:pt>
                <c:pt idx="15">
                  <c:v>92186</c:v>
                </c:pt>
                <c:pt idx="16">
                  <c:v>40441</c:v>
                </c:pt>
                <c:pt idx="17">
                  <c:v>24755</c:v>
                </c:pt>
                <c:pt idx="18">
                  <c:v>127966</c:v>
                </c:pt>
                <c:pt idx="19">
                  <c:v>966</c:v>
                </c:pt>
              </c:numCache>
            </c:numRef>
          </c:val>
          <c:extLst>
            <c:ext xmlns:c16="http://schemas.microsoft.com/office/drawing/2014/chart" uri="{C3380CC4-5D6E-409C-BE32-E72D297353CC}">
              <c16:uniqueId val="{00000000-F603-45AD-94EE-5FB222A85280}"/>
            </c:ext>
          </c:extLst>
        </c:ser>
        <c:ser>
          <c:idx val="1"/>
          <c:order val="1"/>
          <c:tx>
            <c:v>EC Autocoded</c:v>
          </c:tx>
          <c:spPr>
            <a:solidFill>
              <a:schemeClr val="accent4"/>
            </a:solidFill>
            <a:ln>
              <a:noFill/>
            </a:ln>
            <a:effectLst/>
          </c:spPr>
          <c:invertIfNegative val="0"/>
          <c:cat>
            <c:strRef>
              <c:f>'[graph_FCSM.xlsx]20210809'!$A$3:$A$22</c:f>
              <c:strCache>
                <c:ptCount val="20"/>
                <c:pt idx="0">
                  <c:v>11</c:v>
                </c:pt>
                <c:pt idx="1">
                  <c:v>21</c:v>
                </c:pt>
                <c:pt idx="2">
                  <c:v>22</c:v>
                </c:pt>
                <c:pt idx="3">
                  <c:v>23</c:v>
                </c:pt>
                <c:pt idx="4">
                  <c:v>31-33</c:v>
                </c:pt>
                <c:pt idx="5">
                  <c:v>42</c:v>
                </c:pt>
                <c:pt idx="6">
                  <c:v>44-45</c:v>
                </c:pt>
                <c:pt idx="7">
                  <c:v>48-49</c:v>
                </c:pt>
                <c:pt idx="8">
                  <c:v>51</c:v>
                </c:pt>
                <c:pt idx="9">
                  <c:v>52</c:v>
                </c:pt>
                <c:pt idx="10">
                  <c:v>53</c:v>
                </c:pt>
                <c:pt idx="11">
                  <c:v>54</c:v>
                </c:pt>
                <c:pt idx="12">
                  <c:v>55</c:v>
                </c:pt>
                <c:pt idx="13">
                  <c:v>56</c:v>
                </c:pt>
                <c:pt idx="14">
                  <c:v>61</c:v>
                </c:pt>
                <c:pt idx="15">
                  <c:v>62</c:v>
                </c:pt>
                <c:pt idx="16">
                  <c:v>71</c:v>
                </c:pt>
                <c:pt idx="17">
                  <c:v>72</c:v>
                </c:pt>
                <c:pt idx="18">
                  <c:v>81</c:v>
                </c:pt>
                <c:pt idx="19">
                  <c:v>92</c:v>
                </c:pt>
              </c:strCache>
            </c:strRef>
          </c:cat>
          <c:val>
            <c:numRef>
              <c:f>'[graph_FCSM.xlsx]20210809'!$C$3:$C$22</c:f>
              <c:numCache>
                <c:formatCode>0</c:formatCode>
                <c:ptCount val="20"/>
                <c:pt idx="0">
                  <c:v>675</c:v>
                </c:pt>
                <c:pt idx="1">
                  <c:v>575</c:v>
                </c:pt>
                <c:pt idx="2">
                  <c:v>275</c:v>
                </c:pt>
                <c:pt idx="3">
                  <c:v>5475</c:v>
                </c:pt>
                <c:pt idx="4">
                  <c:v>3150</c:v>
                </c:pt>
                <c:pt idx="5">
                  <c:v>8600</c:v>
                </c:pt>
                <c:pt idx="6">
                  <c:v>13825</c:v>
                </c:pt>
                <c:pt idx="7">
                  <c:v>4400</c:v>
                </c:pt>
                <c:pt idx="8">
                  <c:v>2800</c:v>
                </c:pt>
                <c:pt idx="9">
                  <c:v>6400</c:v>
                </c:pt>
                <c:pt idx="10">
                  <c:v>4475</c:v>
                </c:pt>
                <c:pt idx="11">
                  <c:v>13950</c:v>
                </c:pt>
                <c:pt idx="12">
                  <c:v>475</c:v>
                </c:pt>
                <c:pt idx="13">
                  <c:v>10050</c:v>
                </c:pt>
                <c:pt idx="14">
                  <c:v>1775</c:v>
                </c:pt>
                <c:pt idx="15">
                  <c:v>6050</c:v>
                </c:pt>
                <c:pt idx="16">
                  <c:v>2975</c:v>
                </c:pt>
                <c:pt idx="17">
                  <c:v>3325</c:v>
                </c:pt>
                <c:pt idx="18">
                  <c:v>8250</c:v>
                </c:pt>
                <c:pt idx="19">
                  <c:v>125</c:v>
                </c:pt>
              </c:numCache>
            </c:numRef>
          </c:val>
          <c:extLst>
            <c:ext xmlns:c16="http://schemas.microsoft.com/office/drawing/2014/chart" uri="{C3380CC4-5D6E-409C-BE32-E72D297353CC}">
              <c16:uniqueId val="{00000001-F603-45AD-94EE-5FB222A85280}"/>
            </c:ext>
          </c:extLst>
        </c:ser>
        <c:ser>
          <c:idx val="2"/>
          <c:order val="2"/>
          <c:tx>
            <c:v>IRS SS-4</c:v>
          </c:tx>
          <c:spPr>
            <a:solidFill>
              <a:schemeClr val="accent6"/>
            </a:solidFill>
            <a:ln>
              <a:noFill/>
            </a:ln>
            <a:effectLst/>
          </c:spPr>
          <c:invertIfNegative val="0"/>
          <c:cat>
            <c:strRef>
              <c:f>'[graph_FCSM.xlsx]20210809'!$A$3:$A$22</c:f>
              <c:strCache>
                <c:ptCount val="20"/>
                <c:pt idx="0">
                  <c:v>11</c:v>
                </c:pt>
                <c:pt idx="1">
                  <c:v>21</c:v>
                </c:pt>
                <c:pt idx="2">
                  <c:v>22</c:v>
                </c:pt>
                <c:pt idx="3">
                  <c:v>23</c:v>
                </c:pt>
                <c:pt idx="4">
                  <c:v>31-33</c:v>
                </c:pt>
                <c:pt idx="5">
                  <c:v>42</c:v>
                </c:pt>
                <c:pt idx="6">
                  <c:v>44-45</c:v>
                </c:pt>
                <c:pt idx="7">
                  <c:v>48-49</c:v>
                </c:pt>
                <c:pt idx="8">
                  <c:v>51</c:v>
                </c:pt>
                <c:pt idx="9">
                  <c:v>52</c:v>
                </c:pt>
                <c:pt idx="10">
                  <c:v>53</c:v>
                </c:pt>
                <c:pt idx="11">
                  <c:v>54</c:v>
                </c:pt>
                <c:pt idx="12">
                  <c:v>55</c:v>
                </c:pt>
                <c:pt idx="13">
                  <c:v>56</c:v>
                </c:pt>
                <c:pt idx="14">
                  <c:v>61</c:v>
                </c:pt>
                <c:pt idx="15">
                  <c:v>62</c:v>
                </c:pt>
                <c:pt idx="16">
                  <c:v>71</c:v>
                </c:pt>
                <c:pt idx="17">
                  <c:v>72</c:v>
                </c:pt>
                <c:pt idx="18">
                  <c:v>81</c:v>
                </c:pt>
                <c:pt idx="19">
                  <c:v>92</c:v>
                </c:pt>
              </c:strCache>
            </c:strRef>
          </c:cat>
          <c:val>
            <c:numRef>
              <c:f>'[graph_FCSM.xlsx]20210809'!$D$3:$D$22</c:f>
              <c:numCache>
                <c:formatCode>0</c:formatCode>
                <c:ptCount val="20"/>
                <c:pt idx="0">
                  <c:v>0</c:v>
                </c:pt>
                <c:pt idx="1">
                  <c:v>2508</c:v>
                </c:pt>
                <c:pt idx="2">
                  <c:v>761</c:v>
                </c:pt>
                <c:pt idx="3">
                  <c:v>25147</c:v>
                </c:pt>
                <c:pt idx="4">
                  <c:v>20146</c:v>
                </c:pt>
                <c:pt idx="5">
                  <c:v>75093</c:v>
                </c:pt>
                <c:pt idx="6">
                  <c:v>117612</c:v>
                </c:pt>
                <c:pt idx="7">
                  <c:v>46010</c:v>
                </c:pt>
                <c:pt idx="8">
                  <c:v>13687</c:v>
                </c:pt>
                <c:pt idx="9">
                  <c:v>35780</c:v>
                </c:pt>
                <c:pt idx="10">
                  <c:v>49463</c:v>
                </c:pt>
                <c:pt idx="11">
                  <c:v>157794</c:v>
                </c:pt>
                <c:pt idx="12">
                  <c:v>947</c:v>
                </c:pt>
                <c:pt idx="13">
                  <c:v>43537</c:v>
                </c:pt>
                <c:pt idx="14">
                  <c:v>14061</c:v>
                </c:pt>
                <c:pt idx="15">
                  <c:v>71972</c:v>
                </c:pt>
                <c:pt idx="16">
                  <c:v>23569</c:v>
                </c:pt>
                <c:pt idx="17">
                  <c:v>92786</c:v>
                </c:pt>
                <c:pt idx="18">
                  <c:v>71514</c:v>
                </c:pt>
                <c:pt idx="19">
                  <c:v>0</c:v>
                </c:pt>
              </c:numCache>
            </c:numRef>
          </c:val>
          <c:extLst>
            <c:ext xmlns:c16="http://schemas.microsoft.com/office/drawing/2014/chart" uri="{C3380CC4-5D6E-409C-BE32-E72D297353CC}">
              <c16:uniqueId val="{00000002-F603-45AD-94EE-5FB222A85280}"/>
            </c:ext>
          </c:extLst>
        </c:ser>
        <c:ser>
          <c:idx val="4"/>
          <c:order val="3"/>
          <c:tx>
            <c:v>Harmonized Sys</c:v>
          </c:tx>
          <c:spPr>
            <a:solidFill>
              <a:schemeClr val="accent4">
                <a:lumMod val="60000"/>
              </a:schemeClr>
            </a:solidFill>
            <a:ln>
              <a:noFill/>
            </a:ln>
            <a:effectLst/>
          </c:spPr>
          <c:invertIfNegative val="0"/>
          <c:cat>
            <c:strRef>
              <c:f>'[graph_FCSM.xlsx]20210809'!$A$3:$A$22</c:f>
              <c:strCache>
                <c:ptCount val="20"/>
                <c:pt idx="0">
                  <c:v>11</c:v>
                </c:pt>
                <c:pt idx="1">
                  <c:v>21</c:v>
                </c:pt>
                <c:pt idx="2">
                  <c:v>22</c:v>
                </c:pt>
                <c:pt idx="3">
                  <c:v>23</c:v>
                </c:pt>
                <c:pt idx="4">
                  <c:v>31-33</c:v>
                </c:pt>
                <c:pt idx="5">
                  <c:v>42</c:v>
                </c:pt>
                <c:pt idx="6">
                  <c:v>44-45</c:v>
                </c:pt>
                <c:pt idx="7">
                  <c:v>48-49</c:v>
                </c:pt>
                <c:pt idx="8">
                  <c:v>51</c:v>
                </c:pt>
                <c:pt idx="9">
                  <c:v>52</c:v>
                </c:pt>
                <c:pt idx="10">
                  <c:v>53</c:v>
                </c:pt>
                <c:pt idx="11">
                  <c:v>54</c:v>
                </c:pt>
                <c:pt idx="12">
                  <c:v>55</c:v>
                </c:pt>
                <c:pt idx="13">
                  <c:v>56</c:v>
                </c:pt>
                <c:pt idx="14">
                  <c:v>61</c:v>
                </c:pt>
                <c:pt idx="15">
                  <c:v>62</c:v>
                </c:pt>
                <c:pt idx="16">
                  <c:v>71</c:v>
                </c:pt>
                <c:pt idx="17">
                  <c:v>72</c:v>
                </c:pt>
                <c:pt idx="18">
                  <c:v>81</c:v>
                </c:pt>
                <c:pt idx="19">
                  <c:v>92</c:v>
                </c:pt>
              </c:strCache>
            </c:strRef>
          </c:cat>
          <c:val>
            <c:numRef>
              <c:f>'[graph_FCSM.xlsx]20210809'!$E$3:$E$22</c:f>
              <c:numCache>
                <c:formatCode>0</c:formatCode>
                <c:ptCount val="20"/>
                <c:pt idx="0">
                  <c:v>8720</c:v>
                </c:pt>
                <c:pt idx="1">
                  <c:v>1240</c:v>
                </c:pt>
                <c:pt idx="2">
                  <c:v>0</c:v>
                </c:pt>
                <c:pt idx="3">
                  <c:v>0</c:v>
                </c:pt>
                <c:pt idx="4">
                  <c:v>10757</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numCache>
            </c:numRef>
          </c:val>
          <c:extLst>
            <c:ext xmlns:c16="http://schemas.microsoft.com/office/drawing/2014/chart" uri="{C3380CC4-5D6E-409C-BE32-E72D297353CC}">
              <c16:uniqueId val="{00000003-F603-45AD-94EE-5FB222A85280}"/>
            </c:ext>
          </c:extLst>
        </c:ser>
        <c:ser>
          <c:idx val="3"/>
          <c:order val="4"/>
          <c:tx>
            <c:v>CAPS</c:v>
          </c:tx>
          <c:spPr>
            <a:solidFill>
              <a:schemeClr val="accent5">
                <a:lumMod val="40000"/>
                <a:lumOff val="60000"/>
              </a:schemeClr>
            </a:solidFill>
            <a:ln>
              <a:noFill/>
            </a:ln>
            <a:effectLst/>
          </c:spPr>
          <c:invertIfNegative val="0"/>
          <c:cat>
            <c:strRef>
              <c:f>'[graph_FCSM.xlsx]20210809'!$A$3:$A$22</c:f>
              <c:strCache>
                <c:ptCount val="20"/>
                <c:pt idx="0">
                  <c:v>11</c:v>
                </c:pt>
                <c:pt idx="1">
                  <c:v>21</c:v>
                </c:pt>
                <c:pt idx="2">
                  <c:v>22</c:v>
                </c:pt>
                <c:pt idx="3">
                  <c:v>23</c:v>
                </c:pt>
                <c:pt idx="4">
                  <c:v>31-33</c:v>
                </c:pt>
                <c:pt idx="5">
                  <c:v>42</c:v>
                </c:pt>
                <c:pt idx="6">
                  <c:v>44-45</c:v>
                </c:pt>
                <c:pt idx="7">
                  <c:v>48-49</c:v>
                </c:pt>
                <c:pt idx="8">
                  <c:v>51</c:v>
                </c:pt>
                <c:pt idx="9">
                  <c:v>52</c:v>
                </c:pt>
                <c:pt idx="10">
                  <c:v>53</c:v>
                </c:pt>
                <c:pt idx="11">
                  <c:v>54</c:v>
                </c:pt>
                <c:pt idx="12">
                  <c:v>55</c:v>
                </c:pt>
                <c:pt idx="13">
                  <c:v>56</c:v>
                </c:pt>
                <c:pt idx="14">
                  <c:v>61</c:v>
                </c:pt>
                <c:pt idx="15">
                  <c:v>62</c:v>
                </c:pt>
                <c:pt idx="16">
                  <c:v>71</c:v>
                </c:pt>
                <c:pt idx="17">
                  <c:v>72</c:v>
                </c:pt>
                <c:pt idx="18">
                  <c:v>81</c:v>
                </c:pt>
                <c:pt idx="19">
                  <c:v>92</c:v>
                </c:pt>
              </c:strCache>
            </c:strRef>
          </c:cat>
          <c:val>
            <c:numRef>
              <c:f>'[graph_FCSM.xlsx]20210809'!$F$3:$F$22</c:f>
              <c:numCache>
                <c:formatCode>0</c:formatCode>
                <c:ptCount val="20"/>
                <c:pt idx="0">
                  <c:v>42990</c:v>
                </c:pt>
                <c:pt idx="1">
                  <c:v>36940</c:v>
                </c:pt>
                <c:pt idx="2">
                  <c:v>15090</c:v>
                </c:pt>
                <c:pt idx="3">
                  <c:v>58100</c:v>
                </c:pt>
                <c:pt idx="4">
                  <c:v>553660</c:v>
                </c:pt>
                <c:pt idx="5">
                  <c:v>214910</c:v>
                </c:pt>
                <c:pt idx="6">
                  <c:v>121020</c:v>
                </c:pt>
                <c:pt idx="7">
                  <c:v>49590</c:v>
                </c:pt>
                <c:pt idx="8">
                  <c:v>32700</c:v>
                </c:pt>
                <c:pt idx="9">
                  <c:v>34720</c:v>
                </c:pt>
                <c:pt idx="10">
                  <c:v>29660</c:v>
                </c:pt>
                <c:pt idx="11">
                  <c:v>51610</c:v>
                </c:pt>
                <c:pt idx="12">
                  <c:v>2860</c:v>
                </c:pt>
                <c:pt idx="13">
                  <c:v>48840</c:v>
                </c:pt>
                <c:pt idx="14">
                  <c:v>21370</c:v>
                </c:pt>
                <c:pt idx="15">
                  <c:v>38630</c:v>
                </c:pt>
                <c:pt idx="16">
                  <c:v>55580</c:v>
                </c:pt>
                <c:pt idx="17">
                  <c:v>17510</c:v>
                </c:pt>
                <c:pt idx="18">
                  <c:v>52650</c:v>
                </c:pt>
                <c:pt idx="19">
                  <c:v>19110</c:v>
                </c:pt>
              </c:numCache>
            </c:numRef>
          </c:val>
          <c:extLst>
            <c:ext xmlns:c16="http://schemas.microsoft.com/office/drawing/2014/chart" uri="{C3380CC4-5D6E-409C-BE32-E72D297353CC}">
              <c16:uniqueId val="{00000004-F603-45AD-94EE-5FB222A85280}"/>
            </c:ext>
          </c:extLst>
        </c:ser>
        <c:dLbls>
          <c:showLegendKey val="0"/>
          <c:showVal val="0"/>
          <c:showCatName val="0"/>
          <c:showSerName val="0"/>
          <c:showPercent val="0"/>
          <c:showBubbleSize val="0"/>
        </c:dLbls>
        <c:gapWidth val="100"/>
        <c:overlap val="100"/>
        <c:axId val="731711152"/>
        <c:axId val="731707544"/>
      </c:barChart>
      <c:catAx>
        <c:axId val="731711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731707544"/>
        <c:crosses val="autoZero"/>
        <c:auto val="1"/>
        <c:lblAlgn val="ctr"/>
        <c:lblOffset val="100"/>
        <c:noMultiLvlLbl val="0"/>
      </c:catAx>
      <c:valAx>
        <c:axId val="7317075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sz="1200" dirty="0">
                    <a:solidFill>
                      <a:schemeClr val="tx1"/>
                    </a:solidFill>
                  </a:rPr>
                  <a:t>Frequency</a:t>
                </a:r>
              </a:p>
            </c:rich>
          </c:tx>
          <c:layout>
            <c:manualLayout>
              <c:xMode val="edge"/>
              <c:yMode val="edge"/>
              <c:x val="5.9113298199709157E-3"/>
              <c:y val="0.42890522363560396"/>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7317111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"retail"</c:v>
                </c:pt>
              </c:strCache>
            </c:strRef>
          </c:tx>
          <c:spPr>
            <a:solidFill>
              <a:srgbClr val="00B0F0"/>
            </a:solidFill>
            <a:ln>
              <a:noFill/>
            </a:ln>
            <a:effectLst/>
          </c:spPr>
          <c:invertIfNegative val="0"/>
          <c:cat>
            <c:strRef>
              <c:f>Sheet1!$A$2:$A$21</c:f>
              <c:strCache>
                <c:ptCount val="20"/>
                <c:pt idx="0">
                  <c:v>11</c:v>
                </c:pt>
                <c:pt idx="1">
                  <c:v>21</c:v>
                </c:pt>
                <c:pt idx="2">
                  <c:v>22</c:v>
                </c:pt>
                <c:pt idx="3">
                  <c:v>23</c:v>
                </c:pt>
                <c:pt idx="4">
                  <c:v>31-33</c:v>
                </c:pt>
                <c:pt idx="5">
                  <c:v>42</c:v>
                </c:pt>
                <c:pt idx="6">
                  <c:v>44-45</c:v>
                </c:pt>
                <c:pt idx="7">
                  <c:v>48-49</c:v>
                </c:pt>
                <c:pt idx="8">
                  <c:v>51</c:v>
                </c:pt>
                <c:pt idx="9">
                  <c:v>52</c:v>
                </c:pt>
                <c:pt idx="10">
                  <c:v>53</c:v>
                </c:pt>
                <c:pt idx="11">
                  <c:v>54</c:v>
                </c:pt>
                <c:pt idx="12">
                  <c:v>55</c:v>
                </c:pt>
                <c:pt idx="13">
                  <c:v>56</c:v>
                </c:pt>
                <c:pt idx="14">
                  <c:v>61</c:v>
                </c:pt>
                <c:pt idx="15">
                  <c:v>62</c:v>
                </c:pt>
                <c:pt idx="16">
                  <c:v>71</c:v>
                </c:pt>
                <c:pt idx="17">
                  <c:v>72</c:v>
                </c:pt>
                <c:pt idx="18">
                  <c:v>81</c:v>
                </c:pt>
                <c:pt idx="19">
                  <c:v>92</c:v>
                </c:pt>
              </c:strCache>
            </c:strRef>
          </c:cat>
          <c:val>
            <c:numRef>
              <c:f>Sheet1!$B$2:$B$21</c:f>
              <c:numCache>
                <c:formatCode>General</c:formatCode>
                <c:ptCount val="20"/>
                <c:pt idx="0">
                  <c:v>4.0000000000000002E-4</c:v>
                </c:pt>
                <c:pt idx="1">
                  <c:v>1E-4</c:v>
                </c:pt>
                <c:pt idx="2">
                  <c:v>2.9999999999999997E-4</c:v>
                </c:pt>
                <c:pt idx="3">
                  <c:v>1.9E-3</c:v>
                </c:pt>
                <c:pt idx="4">
                  <c:v>1.18E-2</c:v>
                </c:pt>
                <c:pt idx="5">
                  <c:v>5.11E-2</c:v>
                </c:pt>
                <c:pt idx="6">
                  <c:v>0.7601</c:v>
                </c:pt>
                <c:pt idx="7">
                  <c:v>4.8999999999999998E-3</c:v>
                </c:pt>
                <c:pt idx="8">
                  <c:v>6.3E-3</c:v>
                </c:pt>
                <c:pt idx="9">
                  <c:v>6.4000000000000003E-3</c:v>
                </c:pt>
                <c:pt idx="10">
                  <c:v>9.5999999999999992E-3</c:v>
                </c:pt>
                <c:pt idx="11">
                  <c:v>1.4E-2</c:v>
                </c:pt>
                <c:pt idx="12">
                  <c:v>2.9999999999999997E-4</c:v>
                </c:pt>
                <c:pt idx="13">
                  <c:v>1.12E-2</c:v>
                </c:pt>
                <c:pt idx="14">
                  <c:v>1.8E-3</c:v>
                </c:pt>
                <c:pt idx="15">
                  <c:v>2.0999999999999999E-3</c:v>
                </c:pt>
                <c:pt idx="16">
                  <c:v>4.4999999999999997E-3</c:v>
                </c:pt>
                <c:pt idx="17">
                  <c:v>8.3400000000000002E-2</c:v>
                </c:pt>
                <c:pt idx="18">
                  <c:v>2.9700000000000001E-2</c:v>
                </c:pt>
                <c:pt idx="19">
                  <c:v>0</c:v>
                </c:pt>
              </c:numCache>
            </c:numRef>
          </c:val>
          <c:extLst>
            <c:ext xmlns:c16="http://schemas.microsoft.com/office/drawing/2014/chart" uri="{C3380CC4-5D6E-409C-BE32-E72D297353CC}">
              <c16:uniqueId val="{00000000-7EB3-47EF-B246-30B9714D9AFE}"/>
            </c:ext>
          </c:extLst>
        </c:ser>
        <c:dLbls>
          <c:showLegendKey val="0"/>
          <c:showVal val="0"/>
          <c:showCatName val="0"/>
          <c:showSerName val="0"/>
          <c:showPercent val="0"/>
          <c:showBubbleSize val="0"/>
        </c:dLbls>
        <c:gapWidth val="50"/>
        <c:axId val="1018859551"/>
        <c:axId val="1122682159"/>
      </c:barChart>
      <c:catAx>
        <c:axId val="1018859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600000" spcFirstLastPara="1" vertOverflow="ellipsis" wrap="square" anchor="ctr" anchorCtr="1"/>
          <a:lstStyle/>
          <a:p>
            <a:pPr>
              <a:defRPr sz="1200" b="0" i="0" u="none" strike="noStrike" kern="1200" baseline="0">
                <a:solidFill>
                  <a:schemeClr val="tx1"/>
                </a:solidFill>
                <a:latin typeface="+mn-lt"/>
                <a:ea typeface="+mn-ea"/>
                <a:cs typeface="+mn-cs"/>
              </a:defRPr>
            </a:pPr>
            <a:endParaRPr lang="en-US"/>
          </a:p>
        </c:txPr>
        <c:crossAx val="1122682159"/>
        <c:crosses val="autoZero"/>
        <c:auto val="1"/>
        <c:lblAlgn val="ctr"/>
        <c:lblOffset val="100"/>
        <c:noMultiLvlLbl val="0"/>
      </c:catAx>
      <c:valAx>
        <c:axId val="1122682159"/>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sz="1200" dirty="0">
                    <a:solidFill>
                      <a:schemeClr val="tx1"/>
                    </a:solidFill>
                  </a:rPr>
                  <a:t>Proportion</a:t>
                </a:r>
              </a:p>
            </c:rich>
          </c:tx>
          <c:layout>
            <c:manualLayout>
              <c:xMode val="edge"/>
              <c:yMode val="edge"/>
              <c:x val="1.291294522759066E-2"/>
              <c:y val="0.42584890188600955"/>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0188595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"bakeri"</c:v>
                </c:pt>
              </c:strCache>
            </c:strRef>
          </c:tx>
          <c:spPr>
            <a:solidFill>
              <a:schemeClr val="accent2"/>
            </a:solidFill>
            <a:ln>
              <a:noFill/>
            </a:ln>
            <a:effectLst/>
          </c:spPr>
          <c:invertIfNegative val="0"/>
          <c:cat>
            <c:strRef>
              <c:f>Sheet1!$A$2:$A$21</c:f>
              <c:strCache>
                <c:ptCount val="20"/>
                <c:pt idx="0">
                  <c:v>11</c:v>
                </c:pt>
                <c:pt idx="1">
                  <c:v>21</c:v>
                </c:pt>
                <c:pt idx="2">
                  <c:v>22</c:v>
                </c:pt>
                <c:pt idx="3">
                  <c:v>23</c:v>
                </c:pt>
                <c:pt idx="4">
                  <c:v>31-33</c:v>
                </c:pt>
                <c:pt idx="5">
                  <c:v>42</c:v>
                </c:pt>
                <c:pt idx="6">
                  <c:v>44-45</c:v>
                </c:pt>
                <c:pt idx="7">
                  <c:v>48-49</c:v>
                </c:pt>
                <c:pt idx="8">
                  <c:v>51</c:v>
                </c:pt>
                <c:pt idx="9">
                  <c:v>52</c:v>
                </c:pt>
                <c:pt idx="10">
                  <c:v>53</c:v>
                </c:pt>
                <c:pt idx="11">
                  <c:v>54</c:v>
                </c:pt>
                <c:pt idx="12">
                  <c:v>55</c:v>
                </c:pt>
                <c:pt idx="13">
                  <c:v>56</c:v>
                </c:pt>
                <c:pt idx="14">
                  <c:v>61</c:v>
                </c:pt>
                <c:pt idx="15">
                  <c:v>62</c:v>
                </c:pt>
                <c:pt idx="16">
                  <c:v>71</c:v>
                </c:pt>
                <c:pt idx="17">
                  <c:v>72</c:v>
                </c:pt>
                <c:pt idx="18">
                  <c:v>81</c:v>
                </c:pt>
                <c:pt idx="19">
                  <c:v>92</c:v>
                </c:pt>
              </c:strCache>
            </c:strRef>
          </c:cat>
          <c:val>
            <c:numRef>
              <c:f>Sheet1!$B$2:$B$21</c:f>
              <c:numCache>
                <c:formatCode>General</c:formatCode>
                <c:ptCount val="20"/>
                <c:pt idx="0">
                  <c:v>0</c:v>
                </c:pt>
                <c:pt idx="1">
                  <c:v>0</c:v>
                </c:pt>
                <c:pt idx="2">
                  <c:v>0</c:v>
                </c:pt>
                <c:pt idx="3">
                  <c:v>2.9999999999999997E-4</c:v>
                </c:pt>
                <c:pt idx="4">
                  <c:v>0.47699999999999998</c:v>
                </c:pt>
                <c:pt idx="5">
                  <c:v>0.1477</c:v>
                </c:pt>
                <c:pt idx="6">
                  <c:v>0.1152</c:v>
                </c:pt>
                <c:pt idx="7">
                  <c:v>6.6E-3</c:v>
                </c:pt>
                <c:pt idx="8">
                  <c:v>0</c:v>
                </c:pt>
                <c:pt idx="9">
                  <c:v>1.9E-3</c:v>
                </c:pt>
                <c:pt idx="10">
                  <c:v>2.3999999999999998E-3</c:v>
                </c:pt>
                <c:pt idx="11">
                  <c:v>2.2000000000000001E-3</c:v>
                </c:pt>
                <c:pt idx="12">
                  <c:v>5.9999999999999995E-4</c:v>
                </c:pt>
                <c:pt idx="13">
                  <c:v>2.2000000000000001E-3</c:v>
                </c:pt>
                <c:pt idx="14">
                  <c:v>0</c:v>
                </c:pt>
                <c:pt idx="15">
                  <c:v>5.9999999999999995E-4</c:v>
                </c:pt>
                <c:pt idx="16">
                  <c:v>0</c:v>
                </c:pt>
                <c:pt idx="17">
                  <c:v>0.2364</c:v>
                </c:pt>
                <c:pt idx="18">
                  <c:v>6.7999999999999996E-3</c:v>
                </c:pt>
                <c:pt idx="19">
                  <c:v>0</c:v>
                </c:pt>
              </c:numCache>
            </c:numRef>
          </c:val>
          <c:extLst>
            <c:ext xmlns:c16="http://schemas.microsoft.com/office/drawing/2014/chart" uri="{C3380CC4-5D6E-409C-BE32-E72D297353CC}">
              <c16:uniqueId val="{00000000-6045-4064-8CA6-8A0F2876D793}"/>
            </c:ext>
          </c:extLst>
        </c:ser>
        <c:dLbls>
          <c:showLegendKey val="0"/>
          <c:showVal val="0"/>
          <c:showCatName val="0"/>
          <c:showSerName val="0"/>
          <c:showPercent val="0"/>
          <c:showBubbleSize val="0"/>
        </c:dLbls>
        <c:gapWidth val="50"/>
        <c:axId val="1018859551"/>
        <c:axId val="1122682159"/>
      </c:barChart>
      <c:catAx>
        <c:axId val="1018859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600000" spcFirstLastPara="1" vertOverflow="ellipsis" wrap="square" anchor="ctr" anchorCtr="1"/>
          <a:lstStyle/>
          <a:p>
            <a:pPr>
              <a:defRPr sz="1200" b="0" i="0" u="none" strike="noStrike" kern="1200" baseline="0">
                <a:solidFill>
                  <a:schemeClr val="tx1"/>
                </a:solidFill>
                <a:latin typeface="+mn-lt"/>
                <a:ea typeface="+mn-ea"/>
                <a:cs typeface="+mn-cs"/>
              </a:defRPr>
            </a:pPr>
            <a:endParaRPr lang="en-US"/>
          </a:p>
        </c:txPr>
        <c:crossAx val="1122682159"/>
        <c:crosses val="autoZero"/>
        <c:auto val="1"/>
        <c:lblAlgn val="ctr"/>
        <c:lblOffset val="100"/>
        <c:noMultiLvlLbl val="0"/>
      </c:catAx>
      <c:valAx>
        <c:axId val="1122682159"/>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sz="1200" dirty="0">
                    <a:solidFill>
                      <a:schemeClr val="tx1"/>
                    </a:solidFill>
                  </a:rPr>
                  <a:t>Proportion</a:t>
                </a:r>
              </a:p>
            </c:rich>
          </c:tx>
          <c:layout>
            <c:manualLayout>
              <c:xMode val="edge"/>
              <c:yMode val="edge"/>
              <c:x val="1.291294522759066E-2"/>
              <c:y val="0.42584890188600955"/>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0188595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3600000"/>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{"hold", "compani"}</c:v>
                </c:pt>
              </c:strCache>
            </c:strRef>
          </c:tx>
          <c:spPr>
            <a:solidFill>
              <a:schemeClr val="accent6"/>
            </a:solidFill>
            <a:ln>
              <a:noFill/>
            </a:ln>
            <a:effectLst/>
          </c:spPr>
          <c:invertIfNegative val="0"/>
          <c:cat>
            <c:strRef>
              <c:f>Sheet1!$A$2:$A$21</c:f>
              <c:strCache>
                <c:ptCount val="20"/>
                <c:pt idx="0">
                  <c:v>11</c:v>
                </c:pt>
                <c:pt idx="1">
                  <c:v>21</c:v>
                </c:pt>
                <c:pt idx="2">
                  <c:v>22</c:v>
                </c:pt>
                <c:pt idx="3">
                  <c:v>23</c:v>
                </c:pt>
                <c:pt idx="4">
                  <c:v>31-33</c:v>
                </c:pt>
                <c:pt idx="5">
                  <c:v>42</c:v>
                </c:pt>
                <c:pt idx="6">
                  <c:v>44-45</c:v>
                </c:pt>
                <c:pt idx="7">
                  <c:v>48-49</c:v>
                </c:pt>
                <c:pt idx="8">
                  <c:v>51</c:v>
                </c:pt>
                <c:pt idx="9">
                  <c:v>52</c:v>
                </c:pt>
                <c:pt idx="10">
                  <c:v>53</c:v>
                </c:pt>
                <c:pt idx="11">
                  <c:v>54</c:v>
                </c:pt>
                <c:pt idx="12">
                  <c:v>55</c:v>
                </c:pt>
                <c:pt idx="13">
                  <c:v>56</c:v>
                </c:pt>
                <c:pt idx="14">
                  <c:v>61</c:v>
                </c:pt>
                <c:pt idx="15">
                  <c:v>62</c:v>
                </c:pt>
                <c:pt idx="16">
                  <c:v>71</c:v>
                </c:pt>
                <c:pt idx="17">
                  <c:v>72</c:v>
                </c:pt>
                <c:pt idx="18">
                  <c:v>81</c:v>
                </c:pt>
                <c:pt idx="19">
                  <c:v>92</c:v>
                </c:pt>
              </c:strCache>
            </c:strRef>
          </c:cat>
          <c:val>
            <c:numRef>
              <c:f>Sheet1!$B$2:$B$21</c:f>
              <c:numCache>
                <c:formatCode>General</c:formatCode>
                <c:ptCount val="20"/>
                <c:pt idx="0">
                  <c:v>0</c:v>
                </c:pt>
                <c:pt idx="1">
                  <c:v>0</c:v>
                </c:pt>
                <c:pt idx="2">
                  <c:v>0</c:v>
                </c:pt>
                <c:pt idx="3">
                  <c:v>0</c:v>
                </c:pt>
                <c:pt idx="4">
                  <c:v>0.61599999999999999</c:v>
                </c:pt>
                <c:pt idx="5">
                  <c:v>1.32E-2</c:v>
                </c:pt>
                <c:pt idx="6">
                  <c:v>0.1573</c:v>
                </c:pt>
                <c:pt idx="7">
                  <c:v>0</c:v>
                </c:pt>
                <c:pt idx="8">
                  <c:v>0</c:v>
                </c:pt>
                <c:pt idx="9">
                  <c:v>0</c:v>
                </c:pt>
                <c:pt idx="10">
                  <c:v>0</c:v>
                </c:pt>
                <c:pt idx="11">
                  <c:v>1.8E-3</c:v>
                </c:pt>
                <c:pt idx="12">
                  <c:v>0</c:v>
                </c:pt>
                <c:pt idx="13">
                  <c:v>0</c:v>
                </c:pt>
                <c:pt idx="14">
                  <c:v>0</c:v>
                </c:pt>
                <c:pt idx="15">
                  <c:v>0</c:v>
                </c:pt>
                <c:pt idx="16">
                  <c:v>0</c:v>
                </c:pt>
                <c:pt idx="17">
                  <c:v>0.2117</c:v>
                </c:pt>
                <c:pt idx="18">
                  <c:v>0</c:v>
                </c:pt>
                <c:pt idx="19">
                  <c:v>0</c:v>
                </c:pt>
              </c:numCache>
            </c:numRef>
          </c:val>
          <c:extLst>
            <c:ext xmlns:c16="http://schemas.microsoft.com/office/drawing/2014/chart" uri="{C3380CC4-5D6E-409C-BE32-E72D297353CC}">
              <c16:uniqueId val="{00000000-2785-4031-84A5-F783CB086551}"/>
            </c:ext>
          </c:extLst>
        </c:ser>
        <c:dLbls>
          <c:showLegendKey val="0"/>
          <c:showVal val="0"/>
          <c:showCatName val="0"/>
          <c:showSerName val="0"/>
          <c:showPercent val="0"/>
          <c:showBubbleSize val="0"/>
        </c:dLbls>
        <c:gapWidth val="50"/>
        <c:axId val="1018859551"/>
        <c:axId val="1122682159"/>
      </c:barChart>
      <c:catAx>
        <c:axId val="1018859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600000" spcFirstLastPara="1" vertOverflow="ellipsis" wrap="square" anchor="ctr" anchorCtr="1"/>
          <a:lstStyle/>
          <a:p>
            <a:pPr>
              <a:defRPr sz="1200" b="0" i="0" u="none" strike="noStrike" kern="1200" baseline="0">
                <a:solidFill>
                  <a:schemeClr val="tx1"/>
                </a:solidFill>
                <a:latin typeface="+mn-lt"/>
                <a:ea typeface="+mn-ea"/>
                <a:cs typeface="+mn-cs"/>
              </a:defRPr>
            </a:pPr>
            <a:endParaRPr lang="en-US"/>
          </a:p>
        </c:txPr>
        <c:crossAx val="1122682159"/>
        <c:crosses val="autoZero"/>
        <c:auto val="1"/>
        <c:lblAlgn val="ctr"/>
        <c:lblOffset val="100"/>
        <c:noMultiLvlLbl val="0"/>
      </c:catAx>
      <c:valAx>
        <c:axId val="1122682159"/>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sz="1200" dirty="0">
                    <a:solidFill>
                      <a:schemeClr val="tx1"/>
                    </a:solidFill>
                  </a:rPr>
                  <a:t>Proportion</a:t>
                </a:r>
              </a:p>
            </c:rich>
          </c:tx>
          <c:layout>
            <c:manualLayout>
              <c:xMode val="edge"/>
              <c:yMode val="edge"/>
              <c:x val="1.291294522759066E-2"/>
              <c:y val="0.42584890188600955"/>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018859551"/>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exact {"hold", "compani"}</c:v>
                </c:pt>
              </c:strCache>
            </c:strRef>
          </c:tx>
          <c:spPr>
            <a:solidFill>
              <a:srgbClr val="FFCC00"/>
            </a:solidFill>
            <a:ln>
              <a:noFill/>
            </a:ln>
            <a:effectLst/>
          </c:spPr>
          <c:invertIfNegative val="0"/>
          <c:cat>
            <c:strRef>
              <c:f>Sheet1!$A$2:$A$21</c:f>
              <c:strCache>
                <c:ptCount val="20"/>
                <c:pt idx="0">
                  <c:v>11</c:v>
                </c:pt>
                <c:pt idx="1">
                  <c:v>21</c:v>
                </c:pt>
                <c:pt idx="2">
                  <c:v>22</c:v>
                </c:pt>
                <c:pt idx="3">
                  <c:v>23</c:v>
                </c:pt>
                <c:pt idx="4">
                  <c:v>31-33</c:v>
                </c:pt>
                <c:pt idx="5">
                  <c:v>42</c:v>
                </c:pt>
                <c:pt idx="6">
                  <c:v>44-45</c:v>
                </c:pt>
                <c:pt idx="7">
                  <c:v>48-49</c:v>
                </c:pt>
                <c:pt idx="8">
                  <c:v>51</c:v>
                </c:pt>
                <c:pt idx="9">
                  <c:v>52</c:v>
                </c:pt>
                <c:pt idx="10">
                  <c:v>53</c:v>
                </c:pt>
                <c:pt idx="11">
                  <c:v>54</c:v>
                </c:pt>
                <c:pt idx="12">
                  <c:v>55</c:v>
                </c:pt>
                <c:pt idx="13">
                  <c:v>56</c:v>
                </c:pt>
                <c:pt idx="14">
                  <c:v>61</c:v>
                </c:pt>
                <c:pt idx="15">
                  <c:v>62</c:v>
                </c:pt>
                <c:pt idx="16">
                  <c:v>71</c:v>
                </c:pt>
                <c:pt idx="17">
                  <c:v>72</c:v>
                </c:pt>
                <c:pt idx="18">
                  <c:v>81</c:v>
                </c:pt>
                <c:pt idx="19">
                  <c:v>92</c:v>
                </c:pt>
              </c:strCache>
            </c:strRef>
          </c:cat>
          <c:val>
            <c:numRef>
              <c:f>Sheet1!$B$2:$B$21</c:f>
              <c:numCache>
                <c:formatCode>General</c:formatCode>
                <c:ptCount val="20"/>
                <c:pt idx="0">
                  <c:v>0</c:v>
                </c:pt>
                <c:pt idx="1">
                  <c:v>0</c:v>
                </c:pt>
                <c:pt idx="2">
                  <c:v>0</c:v>
                </c:pt>
                <c:pt idx="3">
                  <c:v>0</c:v>
                </c:pt>
                <c:pt idx="4">
                  <c:v>0.63349999999999995</c:v>
                </c:pt>
                <c:pt idx="5">
                  <c:v>0</c:v>
                </c:pt>
                <c:pt idx="6">
                  <c:v>0.15970000000000001</c:v>
                </c:pt>
                <c:pt idx="7">
                  <c:v>0</c:v>
                </c:pt>
                <c:pt idx="8">
                  <c:v>0</c:v>
                </c:pt>
                <c:pt idx="9">
                  <c:v>0</c:v>
                </c:pt>
                <c:pt idx="10">
                  <c:v>0</c:v>
                </c:pt>
                <c:pt idx="11">
                  <c:v>0</c:v>
                </c:pt>
                <c:pt idx="12">
                  <c:v>0</c:v>
                </c:pt>
                <c:pt idx="13">
                  <c:v>0</c:v>
                </c:pt>
                <c:pt idx="14">
                  <c:v>0</c:v>
                </c:pt>
                <c:pt idx="15">
                  <c:v>0</c:v>
                </c:pt>
                <c:pt idx="16">
                  <c:v>0</c:v>
                </c:pt>
                <c:pt idx="17">
                  <c:v>0.20680000000000001</c:v>
                </c:pt>
                <c:pt idx="18">
                  <c:v>0</c:v>
                </c:pt>
                <c:pt idx="19">
                  <c:v>0</c:v>
                </c:pt>
              </c:numCache>
            </c:numRef>
          </c:val>
          <c:extLst>
            <c:ext xmlns:c16="http://schemas.microsoft.com/office/drawing/2014/chart" uri="{C3380CC4-5D6E-409C-BE32-E72D297353CC}">
              <c16:uniqueId val="{00000000-9F9C-4205-BE3B-53357DAB422D}"/>
            </c:ext>
          </c:extLst>
        </c:ser>
        <c:dLbls>
          <c:showLegendKey val="0"/>
          <c:showVal val="0"/>
          <c:showCatName val="0"/>
          <c:showSerName val="0"/>
          <c:showPercent val="0"/>
          <c:showBubbleSize val="0"/>
        </c:dLbls>
        <c:gapWidth val="50"/>
        <c:axId val="1018859551"/>
        <c:axId val="1122682159"/>
      </c:barChart>
      <c:catAx>
        <c:axId val="1018859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600000" spcFirstLastPara="1" vertOverflow="ellipsis" wrap="square" anchor="ctr" anchorCtr="1"/>
          <a:lstStyle/>
          <a:p>
            <a:pPr>
              <a:defRPr sz="1200" b="0" i="0" u="none" strike="noStrike" kern="1200" baseline="0">
                <a:solidFill>
                  <a:schemeClr val="tx1"/>
                </a:solidFill>
                <a:latin typeface="+mn-lt"/>
                <a:ea typeface="+mn-ea"/>
                <a:cs typeface="+mn-cs"/>
              </a:defRPr>
            </a:pPr>
            <a:endParaRPr lang="en-US"/>
          </a:p>
        </c:txPr>
        <c:crossAx val="1122682159"/>
        <c:crosses val="autoZero"/>
        <c:auto val="1"/>
        <c:lblAlgn val="ctr"/>
        <c:lblOffset val="100"/>
        <c:noMultiLvlLbl val="0"/>
      </c:catAx>
      <c:valAx>
        <c:axId val="1122682159"/>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sz="1200" dirty="0">
                    <a:solidFill>
                      <a:schemeClr val="tx1"/>
                    </a:solidFill>
                  </a:rPr>
                  <a:t>Proportion</a:t>
                </a:r>
              </a:p>
            </c:rich>
          </c:tx>
          <c:layout>
            <c:manualLayout>
              <c:xMode val="edge"/>
              <c:yMode val="edge"/>
              <c:x val="1.291294522759066E-2"/>
              <c:y val="0.42584890188600955"/>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0188595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atin typeface="Calibri" panose="020F0502020204030204" pitchFamily="34" charset="0"/>
              </a:defRPr>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atin typeface="Calibri" panose="020F0502020204030204" pitchFamily="34" charset="0"/>
              </a:defRPr>
            </a:lvl1pPr>
          </a:lstStyle>
          <a:p>
            <a:fld id="{EA235F9E-7F22-46ED-A69C-0DF20990157C}" type="datetimeFigureOut">
              <a:rPr lang="en-US" smtClean="0"/>
              <a:pPr/>
              <a:t>10/25/2021</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atin typeface="Calibri" panose="020F0502020204030204" pitchFamily="34" charset="0"/>
              </a:defRPr>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atin typeface="Calibri" panose="020F0502020204030204" pitchFamily="34" charset="0"/>
              </a:defRPr>
            </a:lvl1pPr>
          </a:lstStyle>
          <a:p>
            <a:fld id="{F6A33367-C7DD-4070-8A8A-4A94FB71ED67}" type="slidenum">
              <a:rPr lang="en-US" smtClean="0"/>
              <a:pPr/>
              <a:t>‹#›</a:t>
            </a:fld>
            <a:endParaRPr lang="en-US" dirty="0"/>
          </a:p>
        </p:txBody>
      </p:sp>
    </p:spTree>
    <p:extLst>
      <p:ext uri="{BB962C8B-B14F-4D97-AF65-F5344CB8AC3E}">
        <p14:creationId xmlns:p14="http://schemas.microsoft.com/office/powerpoint/2010/main" val="3798859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mn-ea"/>
        <a:cs typeface="+mn-cs"/>
      </a:defRPr>
    </a:lvl1pPr>
    <a:lvl2pPr marL="457200" algn="l" defTabSz="914400" rtl="0" eaLnBrk="1" latinLnBrk="0" hangingPunct="1">
      <a:defRPr sz="1200" kern="1200">
        <a:solidFill>
          <a:schemeClr val="tx1"/>
        </a:solidFill>
        <a:latin typeface="Calibri" panose="020F0502020204030204" pitchFamily="34" charset="0"/>
        <a:ea typeface="+mn-ea"/>
        <a:cs typeface="+mn-cs"/>
      </a:defRPr>
    </a:lvl2pPr>
    <a:lvl3pPr marL="914400" algn="l" defTabSz="914400" rtl="0" eaLnBrk="1" latinLnBrk="0" hangingPunct="1">
      <a:defRPr sz="1200" kern="1200">
        <a:solidFill>
          <a:schemeClr val="tx1"/>
        </a:solidFill>
        <a:latin typeface="Calibri" panose="020F0502020204030204" pitchFamily="34" charset="0"/>
        <a:ea typeface="+mn-ea"/>
        <a:cs typeface="+mn-cs"/>
      </a:defRPr>
    </a:lvl3pPr>
    <a:lvl4pPr marL="1371600" algn="l" defTabSz="914400" rtl="0" eaLnBrk="1" latinLnBrk="0" hangingPunct="1">
      <a:defRPr sz="1200" kern="1200">
        <a:solidFill>
          <a:schemeClr val="tx1"/>
        </a:solidFill>
        <a:latin typeface="Calibri" panose="020F0502020204030204" pitchFamily="34" charset="0"/>
        <a:ea typeface="+mn-ea"/>
        <a:cs typeface="+mn-cs"/>
      </a:defRPr>
    </a:lvl4pPr>
    <a:lvl5pPr marL="1828800" algn="l" defTabSz="914400" rtl="0" eaLnBrk="1" latinLnBrk="0" hangingPunct="1">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pPr/>
              <a:t>1</a:t>
            </a:fld>
            <a:endParaRPr lang="en-US" dirty="0"/>
          </a:p>
        </p:txBody>
      </p:sp>
    </p:spTree>
    <p:extLst>
      <p:ext uri="{BB962C8B-B14F-4D97-AF65-F5344CB8AC3E}">
        <p14:creationId xmlns:p14="http://schemas.microsoft.com/office/powerpoint/2010/main" val="3620993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pPr/>
              <a:t>6</a:t>
            </a:fld>
            <a:endParaRPr lang="en-US" dirty="0"/>
          </a:p>
        </p:txBody>
      </p:sp>
    </p:spTree>
    <p:extLst>
      <p:ext uri="{BB962C8B-B14F-4D97-AF65-F5344CB8AC3E}">
        <p14:creationId xmlns:p14="http://schemas.microsoft.com/office/powerpoint/2010/main" val="3432253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pPr/>
              <a:t>8</a:t>
            </a:fld>
            <a:endParaRPr lang="en-US" dirty="0"/>
          </a:p>
        </p:txBody>
      </p:sp>
    </p:spTree>
    <p:extLst>
      <p:ext uri="{BB962C8B-B14F-4D97-AF65-F5344CB8AC3E}">
        <p14:creationId xmlns:p14="http://schemas.microsoft.com/office/powerpoint/2010/main" val="1798965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pPr/>
              <a:t>12</a:t>
            </a:fld>
            <a:endParaRPr lang="en-US" dirty="0"/>
          </a:p>
        </p:txBody>
      </p:sp>
    </p:spTree>
    <p:extLst>
      <p:ext uri="{BB962C8B-B14F-4D97-AF65-F5344CB8AC3E}">
        <p14:creationId xmlns:p14="http://schemas.microsoft.com/office/powerpoint/2010/main" val="1881891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1A8971-5F0B-4911-87AC-F8CFD894A892}" type="slidenum">
              <a:rPr lang="en-US" smtClean="0"/>
              <a:t>15</a:t>
            </a:fld>
            <a:endParaRPr lang="en-US" dirty="0"/>
          </a:p>
        </p:txBody>
      </p:sp>
    </p:spTree>
    <p:extLst>
      <p:ext uri="{BB962C8B-B14F-4D97-AF65-F5344CB8AC3E}">
        <p14:creationId xmlns:p14="http://schemas.microsoft.com/office/powerpoint/2010/main" val="4219042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1A8971-5F0B-4911-87AC-F8CFD894A892}" type="slidenum">
              <a:rPr lang="en-US" smtClean="0"/>
              <a:t>16</a:t>
            </a:fld>
            <a:endParaRPr lang="en-US" dirty="0"/>
          </a:p>
        </p:txBody>
      </p:sp>
    </p:spTree>
    <p:extLst>
      <p:ext uri="{BB962C8B-B14F-4D97-AF65-F5344CB8AC3E}">
        <p14:creationId xmlns:p14="http://schemas.microsoft.com/office/powerpoint/2010/main" val="3044218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pPr/>
              <a:t>19</a:t>
            </a:fld>
            <a:endParaRPr lang="en-US" dirty="0"/>
          </a:p>
        </p:txBody>
      </p:sp>
    </p:spTree>
    <p:extLst>
      <p:ext uri="{BB962C8B-B14F-4D97-AF65-F5344CB8AC3E}">
        <p14:creationId xmlns:p14="http://schemas.microsoft.com/office/powerpoint/2010/main" val="363719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Segoe UI" panose="020B0502040204020203" pitchFamily="34" charset="0"/>
              </a:rPr>
              <a:t>I don't know if you want to specify how sub-second BEACON is (e.g., 0.2 seconds).</a:t>
            </a:r>
            <a:endParaRPr lang="en-US" sz="1800"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pPr/>
              <a:t>27</a:t>
            </a:fld>
            <a:endParaRPr lang="en-US" dirty="0"/>
          </a:p>
        </p:txBody>
      </p:sp>
    </p:spTree>
    <p:extLst>
      <p:ext uri="{BB962C8B-B14F-4D97-AF65-F5344CB8AC3E}">
        <p14:creationId xmlns:p14="http://schemas.microsoft.com/office/powerpoint/2010/main" val="1570825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pPr/>
              <a:t>28</a:t>
            </a:fld>
            <a:endParaRPr lang="en-US" dirty="0"/>
          </a:p>
        </p:txBody>
      </p:sp>
    </p:spTree>
    <p:extLst>
      <p:ext uri="{BB962C8B-B14F-4D97-AF65-F5344CB8AC3E}">
        <p14:creationId xmlns:p14="http://schemas.microsoft.com/office/powerpoint/2010/main" val="1270517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428639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lvl1pPr>
              <a:defRPr>
                <a:latin typeface="Calibri" panose="020F0502020204030204" pitchFamily="34" charset="0"/>
              </a:defRPr>
            </a:lvl1p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1203020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lvl1pPr>
              <a:defRPr>
                <a:latin typeface="Calibri" panose="020F0502020204030204" pitchFamily="34" charset="0"/>
              </a:defRPr>
            </a:lvl1p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125711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lvl1pPr>
              <a:defRPr>
                <a:latin typeface="Calibri" panose="020F0502020204030204" pitchFamily="34" charset="0"/>
              </a:defRPr>
            </a:lvl1p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383500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38400" y="6319447"/>
            <a:ext cx="2743200" cy="365125"/>
          </a:xfrm>
          <a:prstGeom prst="rect">
            <a:avLst/>
          </a:prstGeom>
        </p:spPr>
        <p:txBody>
          <a:bodyPr/>
          <a:lstStyle>
            <a:lvl1pPr>
              <a:defRPr>
                <a:latin typeface="Calibri" panose="020F0502020204030204" pitchFamily="34" charset="0"/>
              </a:defRPr>
            </a:lvl1p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235010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438400" y="6319447"/>
            <a:ext cx="2743200" cy="365125"/>
          </a:xfrm>
          <a:prstGeom prst="rect">
            <a:avLst/>
          </a:prstGeom>
        </p:spPr>
        <p:txBody>
          <a:bodyPr/>
          <a:lstStyle>
            <a:lvl1pPr>
              <a:defRPr>
                <a:latin typeface="Calibri" panose="020F0502020204030204" pitchFamily="34" charset="0"/>
              </a:defRPr>
            </a:lvl1p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268667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sz="4000"/>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2438400" y="6319447"/>
            <a:ext cx="2743200" cy="365125"/>
          </a:xfrm>
          <a:prstGeom prst="rect">
            <a:avLst/>
          </a:prstGeom>
        </p:spPr>
        <p:txBody>
          <a:bodyPr/>
          <a:lstStyle>
            <a:lvl1pPr>
              <a:defRPr>
                <a:latin typeface="Calibri" panose="020F0502020204030204" pitchFamily="34" charset="0"/>
              </a:defRPr>
            </a:lvl1p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259955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a:t>Click to edit Master title style</a:t>
            </a:r>
          </a:p>
        </p:txBody>
      </p:sp>
      <p:sp>
        <p:nvSpPr>
          <p:cNvPr id="3" name="Date Placeholder 2"/>
          <p:cNvSpPr>
            <a:spLocks noGrp="1"/>
          </p:cNvSpPr>
          <p:nvPr>
            <p:ph type="dt" sz="half" idx="10"/>
          </p:nvPr>
        </p:nvSpPr>
        <p:spPr>
          <a:xfrm>
            <a:off x="2438400" y="6319447"/>
            <a:ext cx="2743200" cy="365125"/>
          </a:xfrm>
          <a:prstGeom prst="rect">
            <a:avLst/>
          </a:prstGeom>
        </p:spPr>
        <p:txBody>
          <a:bodyPr/>
          <a:lstStyle>
            <a:lvl1pPr>
              <a:defRPr>
                <a:latin typeface="Calibri" panose="020F0502020204030204" pitchFamily="34" charset="0"/>
              </a:defRPr>
            </a:lvl1p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203069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438400" y="6319447"/>
            <a:ext cx="2743200" cy="365125"/>
          </a:xfrm>
          <a:prstGeom prst="rect">
            <a:avLst/>
          </a:prstGeom>
        </p:spPr>
        <p:txBody>
          <a:bodyPr/>
          <a:lstStyle>
            <a:lvl1pPr>
              <a:defRPr>
                <a:latin typeface="Calibri" panose="020F0502020204030204" pitchFamily="34" charset="0"/>
              </a:defRPr>
            </a:lvl1p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264034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lvl1pPr>
              <a:defRPr>
                <a:latin typeface="Calibri" panose="020F0502020204030204" pitchFamily="34" charset="0"/>
              </a:defRPr>
            </a:lvl1p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1829127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lvl1pPr>
              <a:defRPr>
                <a:latin typeface="Calibri" panose="020F0502020204030204" pitchFamily="34" charset="0"/>
              </a:defRPr>
            </a:lvl1p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3194733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libri" panose="020F0502020204030204" pitchFamily="34" charset="0"/>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defRPr>
            </a:lvl1pPr>
          </a:lstStyle>
          <a:p>
            <a:fld id="{FC63ECC8-719A-498E-B101-491B6A35558E}" type="slidenum">
              <a:rPr lang="en-US" smtClean="0"/>
              <a:pPr/>
              <a:t>‹#›</a:t>
            </a:fld>
            <a:endParaRPr lang="en-US" dirty="0"/>
          </a:p>
        </p:txBody>
      </p:sp>
      <p:pic>
        <p:nvPicPr>
          <p:cNvPr id="8" name="Picture 7"/>
          <p:cNvPicPr>
            <a:picLocks noSelect="1"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5325" y="5796743"/>
            <a:ext cx="1810669" cy="1030313"/>
          </a:xfrm>
          <a:prstGeom prst="rect">
            <a:avLst/>
          </a:prstGeom>
        </p:spPr>
      </p:pic>
    </p:spTree>
    <p:extLst>
      <p:ext uri="{BB962C8B-B14F-4D97-AF65-F5344CB8AC3E}">
        <p14:creationId xmlns:p14="http://schemas.microsoft.com/office/powerpoint/2010/main" val="2338593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2A3-C589-4EB5-B356-9F353B2ED9C1}"/>
              </a:ext>
            </a:extLst>
          </p:cNvPr>
          <p:cNvSpPr>
            <a:spLocks noGrp="1"/>
          </p:cNvSpPr>
          <p:nvPr>
            <p:ph type="ctrTitle"/>
          </p:nvPr>
        </p:nvSpPr>
        <p:spPr>
          <a:xfrm>
            <a:off x="1524000" y="1095375"/>
            <a:ext cx="9144000" cy="1408113"/>
          </a:xfrm>
        </p:spPr>
        <p:txBody>
          <a:bodyPr>
            <a:noAutofit/>
          </a:bodyPr>
          <a:lstStyle/>
          <a:p>
            <a:r>
              <a:rPr lang="en-US" sz="4000" dirty="0">
                <a:solidFill>
                  <a:schemeClr val="accent5">
                    <a:lumMod val="75000"/>
                  </a:schemeClr>
                </a:solidFill>
                <a:cs typeface="Calibri" panose="020F0502020204030204" pitchFamily="34" charset="0"/>
              </a:rPr>
              <a:t>An Overview of Business Establishment Automated Classification of NAICS (BEACON) for the Economic Census</a:t>
            </a:r>
            <a:br>
              <a:rPr lang="en-US" sz="4000" dirty="0">
                <a:effectLst/>
                <a:latin typeface="Arial" panose="020B0604020202020204" pitchFamily="34" charset="0"/>
              </a:rPr>
            </a:br>
            <a:endParaRPr lang="en-US" sz="4000" dirty="0">
              <a:solidFill>
                <a:schemeClr val="accent5">
                  <a:lumMod val="75000"/>
                </a:schemeClr>
              </a:solidFill>
              <a:cs typeface="Calibri" panose="020F0502020204030204" pitchFamily="34" charset="0"/>
            </a:endParaRPr>
          </a:p>
        </p:txBody>
      </p:sp>
      <p:sp>
        <p:nvSpPr>
          <p:cNvPr id="3" name="Subtitle 2">
            <a:extLst>
              <a:ext uri="{FF2B5EF4-FFF2-40B4-BE49-F238E27FC236}">
                <a16:creationId xmlns:a16="http://schemas.microsoft.com/office/drawing/2014/main" id="{2479C702-74A9-4967-BEDF-2D51DB7BF20B}"/>
              </a:ext>
            </a:extLst>
          </p:cNvPr>
          <p:cNvSpPr>
            <a:spLocks noGrp="1"/>
          </p:cNvSpPr>
          <p:nvPr>
            <p:ph type="subTitle" idx="1"/>
          </p:nvPr>
        </p:nvSpPr>
        <p:spPr>
          <a:xfrm>
            <a:off x="1066800" y="2305050"/>
            <a:ext cx="10058400" cy="3314699"/>
          </a:xfrm>
        </p:spPr>
        <p:txBody>
          <a:bodyPr>
            <a:normAutofit fontScale="77500" lnSpcReduction="20000"/>
          </a:bodyPr>
          <a:lstStyle/>
          <a:p>
            <a:endParaRPr lang="en-US" sz="2600" dirty="0">
              <a:latin typeface="Segoe UI" panose="020B0502040204020203" pitchFamily="34" charset="0"/>
              <a:ea typeface="+mj-ea"/>
              <a:cs typeface="+mj-cs"/>
            </a:endParaRPr>
          </a:p>
          <a:p>
            <a:r>
              <a:rPr lang="en-US" sz="3000" b="1" dirty="0">
                <a:cs typeface="Calibri" panose="020F0502020204030204" pitchFamily="34" charset="0"/>
              </a:rPr>
              <a:t>Federal Committee on Statistics Methodology</a:t>
            </a:r>
          </a:p>
          <a:p>
            <a:r>
              <a:rPr lang="en-US" sz="3000" b="1" dirty="0">
                <a:cs typeface="Calibri" panose="020F0502020204030204" pitchFamily="34" charset="0"/>
              </a:rPr>
              <a:t>Machine Learning Applications</a:t>
            </a:r>
          </a:p>
          <a:p>
            <a:r>
              <a:rPr lang="en-US" sz="3000" b="1" dirty="0">
                <a:cs typeface="Calibri" panose="020F0502020204030204" pitchFamily="34" charset="0"/>
              </a:rPr>
              <a:t>November 4, 2021</a:t>
            </a:r>
          </a:p>
          <a:p>
            <a:endParaRPr lang="en-US" sz="3000" b="1" dirty="0">
              <a:cs typeface="Calibri" panose="020F0502020204030204" pitchFamily="34" charset="0"/>
            </a:endParaRPr>
          </a:p>
          <a:p>
            <a:r>
              <a:rPr lang="en-US" sz="3000" b="1" dirty="0">
                <a:cs typeface="Calibri" panose="020F0502020204030204" pitchFamily="34" charset="0"/>
              </a:rPr>
              <a:t>Daniel Whitehead</a:t>
            </a:r>
          </a:p>
          <a:p>
            <a:r>
              <a:rPr lang="en-US" sz="3000" b="1" dirty="0">
                <a:cs typeface="Calibri" panose="020F0502020204030204" pitchFamily="34" charset="0"/>
              </a:rPr>
              <a:t>Brian Dumbacher</a:t>
            </a:r>
          </a:p>
          <a:p>
            <a:r>
              <a:rPr lang="en-US" sz="3000" b="1" dirty="0">
                <a:cs typeface="Calibri" panose="020F0502020204030204" pitchFamily="34" charset="0"/>
              </a:rPr>
              <a:t>Economic Statistical Methods Division</a:t>
            </a:r>
          </a:p>
          <a:p>
            <a:r>
              <a:rPr lang="en-US" sz="3000" b="1" dirty="0">
                <a:cs typeface="Calibri" panose="020F0502020204030204" pitchFamily="34" charset="0"/>
              </a:rPr>
              <a:t>U.S. Census Bureau</a:t>
            </a:r>
          </a:p>
          <a:p>
            <a:endParaRPr lang="en-US" dirty="0"/>
          </a:p>
        </p:txBody>
      </p:sp>
      <p:sp>
        <p:nvSpPr>
          <p:cNvPr id="4" name="Slide Number Placeholder 3">
            <a:extLst>
              <a:ext uri="{FF2B5EF4-FFF2-40B4-BE49-F238E27FC236}">
                <a16:creationId xmlns:a16="http://schemas.microsoft.com/office/drawing/2014/main" id="{3955D0F6-DAB6-4F23-88D4-02DD37E22FE4}"/>
              </a:ext>
            </a:extLst>
          </p:cNvPr>
          <p:cNvSpPr>
            <a:spLocks noGrp="1"/>
          </p:cNvSpPr>
          <p:nvPr>
            <p:ph type="sldNum" sz="quarter" idx="12"/>
          </p:nvPr>
        </p:nvSpPr>
        <p:spPr/>
        <p:txBody>
          <a:bodyPr/>
          <a:lstStyle/>
          <a:p>
            <a:fld id="{FC63ECC8-719A-498E-B101-491B6A35558E}" type="slidenum">
              <a:rPr lang="en-US" smtClean="0"/>
              <a:t>1</a:t>
            </a:fld>
            <a:endParaRPr lang="en-US" dirty="0"/>
          </a:p>
        </p:txBody>
      </p:sp>
    </p:spTree>
    <p:extLst>
      <p:ext uri="{BB962C8B-B14F-4D97-AF65-F5344CB8AC3E}">
        <p14:creationId xmlns:p14="http://schemas.microsoft.com/office/powerpoint/2010/main" val="288601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5375F-F1CC-4506-8C6B-6C3DCE71E4C3}"/>
              </a:ext>
            </a:extLst>
          </p:cNvPr>
          <p:cNvSpPr>
            <a:spLocks noGrp="1"/>
          </p:cNvSpPr>
          <p:nvPr>
            <p:ph type="title"/>
          </p:nvPr>
        </p:nvSpPr>
        <p:spPr>
          <a:xfrm>
            <a:off x="838200" y="365125"/>
            <a:ext cx="10515600" cy="1325563"/>
          </a:xfrm>
        </p:spPr>
        <p:txBody>
          <a:bodyPr>
            <a:normAutofit/>
          </a:bodyPr>
          <a:lstStyle/>
          <a:p>
            <a:r>
              <a:rPr lang="en-US" sz="4000" dirty="0">
                <a:solidFill>
                  <a:schemeClr val="accent5">
                    <a:lumMod val="75000"/>
                  </a:schemeClr>
                </a:solidFill>
                <a:cs typeface="Calibri" panose="020F0502020204030204" pitchFamily="34" charset="0"/>
              </a:rPr>
              <a:t>Background: Training Data</a:t>
            </a:r>
          </a:p>
        </p:txBody>
      </p:sp>
      <p:sp>
        <p:nvSpPr>
          <p:cNvPr id="3" name="Content Placeholder 2">
            <a:extLst>
              <a:ext uri="{FF2B5EF4-FFF2-40B4-BE49-F238E27FC236}">
                <a16:creationId xmlns:a16="http://schemas.microsoft.com/office/drawing/2014/main" id="{1F3EBD8D-4678-4F30-8371-A6A7D67CD22D}"/>
              </a:ext>
            </a:extLst>
          </p:cNvPr>
          <p:cNvSpPr>
            <a:spLocks noGrp="1"/>
          </p:cNvSpPr>
          <p:nvPr>
            <p:ph idx="1"/>
          </p:nvPr>
        </p:nvSpPr>
        <p:spPr>
          <a:xfrm>
            <a:off x="838200" y="1352145"/>
            <a:ext cx="10515600" cy="4824818"/>
          </a:xfrm>
        </p:spPr>
        <p:txBody>
          <a:bodyPr/>
          <a:lstStyle/>
          <a:p>
            <a:r>
              <a:rPr lang="en-US" dirty="0">
                <a:cs typeface="Calibri" panose="020F0502020204030204" pitchFamily="34" charset="0"/>
              </a:rPr>
              <a:t>Historic write-in responses to the Economic Census (EC)</a:t>
            </a:r>
          </a:p>
          <a:p>
            <a:r>
              <a:rPr lang="en-US" dirty="0">
                <a:cs typeface="Calibri" panose="020F0502020204030204" pitchFamily="34" charset="0"/>
              </a:rPr>
              <a:t>Frequent write-in text that was </a:t>
            </a:r>
            <a:r>
              <a:rPr lang="en-US" dirty="0" err="1">
                <a:cs typeface="Calibri" panose="020F0502020204030204" pitchFamily="34" charset="0"/>
              </a:rPr>
              <a:t>autocoded</a:t>
            </a:r>
            <a:r>
              <a:rPr lang="en-US" dirty="0">
                <a:cs typeface="Calibri" panose="020F0502020204030204" pitchFamily="34" charset="0"/>
              </a:rPr>
              <a:t> during 2017 EC</a:t>
            </a:r>
            <a:endParaRPr lang="en-US" dirty="0">
              <a:solidFill>
                <a:srgbClr val="FF0000"/>
              </a:solidFill>
              <a:cs typeface="Calibri" panose="020F0502020204030204" pitchFamily="34" charset="0"/>
            </a:endParaRPr>
          </a:p>
          <a:p>
            <a:r>
              <a:rPr lang="en-US" dirty="0">
                <a:cs typeface="Calibri" panose="020F0502020204030204" pitchFamily="34" charset="0"/>
              </a:rPr>
              <a:t>Business descriptions from IRS SS-4 forms</a:t>
            </a:r>
          </a:p>
          <a:p>
            <a:r>
              <a:rPr lang="en-US" dirty="0">
                <a:cs typeface="Calibri" panose="020F0502020204030204" pitchFamily="34" charset="0"/>
              </a:rPr>
              <a:t>Classification Analytical Processing System (CAPS) items</a:t>
            </a:r>
          </a:p>
          <a:p>
            <a:r>
              <a:rPr lang="en-US" dirty="0">
                <a:cs typeface="Calibri" panose="020F0502020204030204" pitchFamily="34" charset="0"/>
              </a:rPr>
              <a:t>Harmonized System commodity descriptions</a:t>
            </a:r>
          </a:p>
          <a:p>
            <a:r>
              <a:rPr lang="en-US" dirty="0">
                <a:cs typeface="Calibri" panose="020F0502020204030204" pitchFamily="34" charset="0"/>
              </a:rPr>
              <a:t>Variables</a:t>
            </a:r>
          </a:p>
          <a:p>
            <a:pPr lvl="1"/>
            <a:r>
              <a:rPr lang="en-US" dirty="0">
                <a:cs typeface="Calibri" panose="020F0502020204030204" pitchFamily="34" charset="0"/>
              </a:rPr>
              <a:t>Business description text</a:t>
            </a:r>
          </a:p>
          <a:p>
            <a:pPr lvl="1"/>
            <a:r>
              <a:rPr lang="en-US" dirty="0">
                <a:cs typeface="Calibri" panose="020F0502020204030204" pitchFamily="34" charset="0"/>
              </a:rPr>
              <a:t>Corresponding NAICS code</a:t>
            </a:r>
          </a:p>
        </p:txBody>
      </p:sp>
      <p:sp>
        <p:nvSpPr>
          <p:cNvPr id="4" name="Slide Number Placeholder 3">
            <a:extLst>
              <a:ext uri="{FF2B5EF4-FFF2-40B4-BE49-F238E27FC236}">
                <a16:creationId xmlns:a16="http://schemas.microsoft.com/office/drawing/2014/main" id="{3C338F5A-B8C1-4CA3-8D3E-FE152BF39EA8}"/>
              </a:ext>
            </a:extLst>
          </p:cNvPr>
          <p:cNvSpPr>
            <a:spLocks noGrp="1"/>
          </p:cNvSpPr>
          <p:nvPr>
            <p:ph type="sldNum" sz="quarter" idx="12"/>
          </p:nvPr>
        </p:nvSpPr>
        <p:spPr/>
        <p:txBody>
          <a:bodyPr/>
          <a:lstStyle/>
          <a:p>
            <a:fld id="{FC63ECC8-719A-498E-B101-491B6A35558E}" type="slidenum">
              <a:rPr lang="en-US" smtClean="0"/>
              <a:t>10</a:t>
            </a:fld>
            <a:endParaRPr lang="en-US" dirty="0"/>
          </a:p>
        </p:txBody>
      </p:sp>
      <p:graphicFrame>
        <p:nvGraphicFramePr>
          <p:cNvPr id="5" name="Table 5">
            <a:extLst>
              <a:ext uri="{FF2B5EF4-FFF2-40B4-BE49-F238E27FC236}">
                <a16:creationId xmlns:a16="http://schemas.microsoft.com/office/drawing/2014/main" id="{D1B14966-0238-4CB9-A754-BBF3683A6BC8}"/>
              </a:ext>
            </a:extLst>
          </p:cNvPr>
          <p:cNvGraphicFramePr>
            <a:graphicFrameLocks noGrp="1"/>
          </p:cNvGraphicFramePr>
          <p:nvPr>
            <p:extLst>
              <p:ext uri="{D42A27DB-BD31-4B8C-83A1-F6EECF244321}">
                <p14:modId xmlns:p14="http://schemas.microsoft.com/office/powerpoint/2010/main" val="3840285019"/>
              </p:ext>
            </p:extLst>
          </p:nvPr>
        </p:nvGraphicFramePr>
        <p:xfrm>
          <a:off x="5347252" y="3918401"/>
          <a:ext cx="5128591" cy="2194560"/>
        </p:xfrm>
        <a:graphic>
          <a:graphicData uri="http://schemas.openxmlformats.org/drawingml/2006/table">
            <a:tbl>
              <a:tblPr firstRow="1" bandRow="1">
                <a:tableStyleId>{5C22544A-7EE6-4342-B048-85BDC9FD1C3A}</a:tableStyleId>
              </a:tblPr>
              <a:tblGrid>
                <a:gridCol w="3737113">
                  <a:extLst>
                    <a:ext uri="{9D8B030D-6E8A-4147-A177-3AD203B41FA5}">
                      <a16:colId xmlns:a16="http://schemas.microsoft.com/office/drawing/2014/main" val="2682633466"/>
                    </a:ext>
                  </a:extLst>
                </a:gridCol>
                <a:gridCol w="1391478">
                  <a:extLst>
                    <a:ext uri="{9D8B030D-6E8A-4147-A177-3AD203B41FA5}">
                      <a16:colId xmlns:a16="http://schemas.microsoft.com/office/drawing/2014/main" val="734363166"/>
                    </a:ext>
                  </a:extLst>
                </a:gridCol>
              </a:tblGrid>
              <a:tr h="370840">
                <a:tc>
                  <a:txBody>
                    <a:bodyPr/>
                    <a:lstStyle/>
                    <a:p>
                      <a:r>
                        <a:rPr lang="en-US" sz="2400" dirty="0">
                          <a:latin typeface="Calibri" panose="020F0502020204030204" pitchFamily="34" charset="0"/>
                          <a:cs typeface="Calibri" panose="020F0502020204030204" pitchFamily="34" charset="0"/>
                        </a:rPr>
                        <a:t>Business Description Text</a:t>
                      </a:r>
                    </a:p>
                  </a:txBody>
                  <a:tcPr/>
                </a:tc>
                <a:tc>
                  <a:txBody>
                    <a:bodyPr/>
                    <a:lstStyle/>
                    <a:p>
                      <a:r>
                        <a:rPr lang="en-US" sz="2400" dirty="0">
                          <a:latin typeface="Calibri" panose="020F0502020204030204" pitchFamily="34" charset="0"/>
                          <a:cs typeface="Calibri" panose="020F0502020204030204" pitchFamily="34" charset="0"/>
                        </a:rPr>
                        <a:t>NAICS</a:t>
                      </a:r>
                    </a:p>
                  </a:txBody>
                  <a:tcPr/>
                </a:tc>
                <a:extLst>
                  <a:ext uri="{0D108BD9-81ED-4DB2-BD59-A6C34878D82A}">
                    <a16:rowId xmlns:a16="http://schemas.microsoft.com/office/drawing/2014/main" val="773007567"/>
                  </a:ext>
                </a:extLst>
              </a:tr>
              <a:tr h="370840">
                <a:tc>
                  <a:txBody>
                    <a:bodyPr/>
                    <a:lstStyle/>
                    <a:p>
                      <a:r>
                        <a:rPr lang="en-US" sz="2400" dirty="0">
                          <a:latin typeface="Calibri" panose="020F0502020204030204" pitchFamily="34" charset="0"/>
                          <a:cs typeface="Calibri" panose="020F0502020204030204" pitchFamily="34" charset="0"/>
                        </a:rPr>
                        <a:t>This is a car dealership.</a:t>
                      </a:r>
                    </a:p>
                  </a:txBody>
                  <a:tcPr/>
                </a:tc>
                <a:tc>
                  <a:txBody>
                    <a:bodyPr/>
                    <a:lstStyle/>
                    <a:p>
                      <a:r>
                        <a:rPr lang="en-US" sz="2400" dirty="0">
                          <a:latin typeface="Calibri" panose="020F0502020204030204" pitchFamily="34" charset="0"/>
                          <a:cs typeface="Calibri" panose="020F0502020204030204" pitchFamily="34" charset="0"/>
                        </a:rPr>
                        <a:t>441110</a:t>
                      </a:r>
                    </a:p>
                  </a:txBody>
                  <a:tcPr/>
                </a:tc>
                <a:extLst>
                  <a:ext uri="{0D108BD9-81ED-4DB2-BD59-A6C34878D82A}">
                    <a16:rowId xmlns:a16="http://schemas.microsoft.com/office/drawing/2014/main" val="3014768367"/>
                  </a:ext>
                </a:extLst>
              </a:tr>
              <a:tr h="370840">
                <a:tc>
                  <a:txBody>
                    <a:bodyPr/>
                    <a:lstStyle/>
                    <a:p>
                      <a:r>
                        <a:rPr lang="en-US" sz="2400" dirty="0">
                          <a:latin typeface="Calibri" panose="020F0502020204030204" pitchFamily="34" charset="0"/>
                          <a:cs typeface="Calibri" panose="020F0502020204030204" pitchFamily="34" charset="0"/>
                        </a:rPr>
                        <a:t>R&amp;D lab – medical/health</a:t>
                      </a:r>
                    </a:p>
                  </a:txBody>
                  <a:tcPr/>
                </a:tc>
                <a:tc>
                  <a:txBody>
                    <a:bodyPr/>
                    <a:lstStyle/>
                    <a:p>
                      <a:r>
                        <a:rPr lang="en-US" sz="2400" dirty="0">
                          <a:latin typeface="Calibri" panose="020F0502020204030204" pitchFamily="34" charset="0"/>
                          <a:cs typeface="Calibri" panose="020F0502020204030204" pitchFamily="34" charset="0"/>
                        </a:rPr>
                        <a:t>541715</a:t>
                      </a:r>
                    </a:p>
                  </a:txBody>
                  <a:tcPr/>
                </a:tc>
                <a:extLst>
                  <a:ext uri="{0D108BD9-81ED-4DB2-BD59-A6C34878D82A}">
                    <a16:rowId xmlns:a16="http://schemas.microsoft.com/office/drawing/2014/main" val="42069303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alibri" panose="020F0502020204030204" pitchFamily="34" charset="0"/>
                          <a:cs typeface="Calibri" panose="020F0502020204030204" pitchFamily="34" charset="0"/>
                        </a:rPr>
                        <a:t>we mainly repair furniture, some sales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alibri" panose="020F0502020204030204" pitchFamily="34" charset="0"/>
                          <a:cs typeface="Calibri" panose="020F0502020204030204" pitchFamily="34" charset="0"/>
                        </a:rPr>
                        <a:t>811420</a:t>
                      </a:r>
                    </a:p>
                  </a:txBody>
                  <a:tcPr/>
                </a:tc>
                <a:extLst>
                  <a:ext uri="{0D108BD9-81ED-4DB2-BD59-A6C34878D82A}">
                    <a16:rowId xmlns:a16="http://schemas.microsoft.com/office/drawing/2014/main" val="1629725729"/>
                  </a:ext>
                </a:extLst>
              </a:tr>
            </a:tbl>
          </a:graphicData>
        </a:graphic>
      </p:graphicFrame>
    </p:spTree>
    <p:extLst>
      <p:ext uri="{BB962C8B-B14F-4D97-AF65-F5344CB8AC3E}">
        <p14:creationId xmlns:p14="http://schemas.microsoft.com/office/powerpoint/2010/main" val="2725691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519F7-8D6F-4CB7-AD5F-B9B464DF6DFF}"/>
              </a:ext>
            </a:extLst>
          </p:cNvPr>
          <p:cNvSpPr>
            <a:spLocks noGrp="1"/>
          </p:cNvSpPr>
          <p:nvPr>
            <p:ph type="title"/>
          </p:nvPr>
        </p:nvSpPr>
        <p:spPr>
          <a:xfrm>
            <a:off x="357455" y="120320"/>
            <a:ext cx="11477625" cy="1076325"/>
          </a:xfrm>
        </p:spPr>
        <p:txBody>
          <a:bodyPr>
            <a:normAutofit/>
          </a:bodyPr>
          <a:lstStyle/>
          <a:p>
            <a:r>
              <a:rPr lang="en-US" dirty="0">
                <a:solidFill>
                  <a:schemeClr val="accent5">
                    <a:lumMod val="75000"/>
                  </a:schemeClr>
                </a:solidFill>
                <a:cs typeface="Calibri" panose="020F0502020204030204" pitchFamily="34" charset="0"/>
              </a:rPr>
              <a:t>Background: Training Data</a:t>
            </a:r>
          </a:p>
        </p:txBody>
      </p:sp>
      <p:sp>
        <p:nvSpPr>
          <p:cNvPr id="3" name="Slide Number Placeholder 2">
            <a:extLst>
              <a:ext uri="{FF2B5EF4-FFF2-40B4-BE49-F238E27FC236}">
                <a16:creationId xmlns:a16="http://schemas.microsoft.com/office/drawing/2014/main" id="{46D8CB42-8C08-4571-86B6-D6001A566995}"/>
              </a:ext>
            </a:extLst>
          </p:cNvPr>
          <p:cNvSpPr>
            <a:spLocks noGrp="1"/>
          </p:cNvSpPr>
          <p:nvPr>
            <p:ph type="sldNum" sz="quarter" idx="12"/>
          </p:nvPr>
        </p:nvSpPr>
        <p:spPr/>
        <p:txBody>
          <a:bodyPr/>
          <a:lstStyle/>
          <a:p>
            <a:fld id="{FC63ECC8-719A-498E-B101-491B6A35558E}" type="slidenum">
              <a:rPr lang="en-US" smtClean="0"/>
              <a:t>11</a:t>
            </a:fld>
            <a:endParaRPr lang="en-US" dirty="0"/>
          </a:p>
        </p:txBody>
      </p:sp>
      <p:graphicFrame>
        <p:nvGraphicFramePr>
          <p:cNvPr id="4" name="Content Placeholder 5">
            <a:extLst>
              <a:ext uri="{FF2B5EF4-FFF2-40B4-BE49-F238E27FC236}">
                <a16:creationId xmlns:a16="http://schemas.microsoft.com/office/drawing/2014/main" id="{258CAEF2-6F5F-4B03-BD00-2CFF7B0A1087}"/>
              </a:ext>
            </a:extLst>
          </p:cNvPr>
          <p:cNvGraphicFramePr>
            <a:graphicFrameLocks/>
          </p:cNvGraphicFramePr>
          <p:nvPr>
            <p:extLst>
              <p:ext uri="{D42A27DB-BD31-4B8C-83A1-F6EECF244321}">
                <p14:modId xmlns:p14="http://schemas.microsoft.com/office/powerpoint/2010/main" val="2273389235"/>
              </p:ext>
            </p:extLst>
          </p:nvPr>
        </p:nvGraphicFramePr>
        <p:xfrm>
          <a:off x="356920" y="889233"/>
          <a:ext cx="11477625" cy="4937760"/>
        </p:xfrm>
        <a:graphic>
          <a:graphicData uri="http://schemas.openxmlformats.org/drawingml/2006/table">
            <a:tbl>
              <a:tblPr firstRow="1" bandRow="1">
                <a:tableStyleId>{5C22544A-7EE6-4342-B048-85BDC9FD1C3A}</a:tableStyleId>
              </a:tblPr>
              <a:tblGrid>
                <a:gridCol w="1754961">
                  <a:extLst>
                    <a:ext uri="{9D8B030D-6E8A-4147-A177-3AD203B41FA5}">
                      <a16:colId xmlns:a16="http://schemas.microsoft.com/office/drawing/2014/main" val="2839995"/>
                    </a:ext>
                  </a:extLst>
                </a:gridCol>
                <a:gridCol w="1775631">
                  <a:extLst>
                    <a:ext uri="{9D8B030D-6E8A-4147-A177-3AD203B41FA5}">
                      <a16:colId xmlns:a16="http://schemas.microsoft.com/office/drawing/2014/main" val="1272615925"/>
                    </a:ext>
                  </a:extLst>
                </a:gridCol>
                <a:gridCol w="3673477">
                  <a:extLst>
                    <a:ext uri="{9D8B030D-6E8A-4147-A177-3AD203B41FA5}">
                      <a16:colId xmlns:a16="http://schemas.microsoft.com/office/drawing/2014/main" val="3045631395"/>
                    </a:ext>
                  </a:extLst>
                </a:gridCol>
                <a:gridCol w="4273556">
                  <a:extLst>
                    <a:ext uri="{9D8B030D-6E8A-4147-A177-3AD203B41FA5}">
                      <a16:colId xmlns:a16="http://schemas.microsoft.com/office/drawing/2014/main" val="737189796"/>
                    </a:ext>
                  </a:extLst>
                </a:gridCol>
              </a:tblGrid>
              <a:tr h="697218">
                <a:tc>
                  <a:txBody>
                    <a:bodyPr/>
                    <a:lstStyle/>
                    <a:p>
                      <a:r>
                        <a:rPr lang="en-US" dirty="0">
                          <a:latin typeface="Calibri" panose="020F0502020204030204" pitchFamily="34" charset="0"/>
                          <a:cs typeface="Calibri" panose="020F0502020204030204" pitchFamily="34" charset="0"/>
                        </a:rPr>
                        <a:t>Data</a:t>
                      </a:r>
                    </a:p>
                    <a:p>
                      <a:r>
                        <a:rPr lang="en-US" dirty="0">
                          <a:latin typeface="Calibri" panose="020F0502020204030204" pitchFamily="34" charset="0"/>
                          <a:cs typeface="Calibri" panose="020F0502020204030204" pitchFamily="34" charset="0"/>
                        </a:rPr>
                        <a:t>Source</a:t>
                      </a:r>
                    </a:p>
                  </a:txBody>
                  <a:tcPr marT="91440" marB="91440"/>
                </a:tc>
                <a:tc>
                  <a:txBody>
                    <a:bodyPr/>
                    <a:lstStyle/>
                    <a:p>
                      <a:r>
                        <a:rPr lang="en-US" dirty="0">
                          <a:latin typeface="Calibri" panose="020F0502020204030204" pitchFamily="34" charset="0"/>
                          <a:cs typeface="Calibri" panose="020F0502020204030204" pitchFamily="34" charset="0"/>
                        </a:rPr>
                        <a:t>Number of</a:t>
                      </a:r>
                    </a:p>
                    <a:p>
                      <a:r>
                        <a:rPr lang="en-US" dirty="0">
                          <a:latin typeface="Calibri" panose="020F0502020204030204" pitchFamily="34" charset="0"/>
                          <a:cs typeface="Calibri" panose="020F0502020204030204" pitchFamily="34" charset="0"/>
                        </a:rPr>
                        <a:t>Observations</a:t>
                      </a:r>
                    </a:p>
                  </a:txBody>
                  <a:tcPr marT="91440" marB="91440"/>
                </a:tc>
                <a:tc>
                  <a:txBody>
                    <a:bodyPr/>
                    <a:lstStyle/>
                    <a:p>
                      <a:r>
                        <a:rPr lang="en-US" dirty="0">
                          <a:latin typeface="Calibri" panose="020F0502020204030204" pitchFamily="34" charset="0"/>
                          <a:cs typeface="Calibri" panose="020F0502020204030204" pitchFamily="34" charset="0"/>
                        </a:rPr>
                        <a:t>Advantages</a:t>
                      </a:r>
                    </a:p>
                  </a:txBody>
                  <a:tcPr marT="91440" marB="91440"/>
                </a:tc>
                <a:tc>
                  <a:txBody>
                    <a:bodyPr/>
                    <a:lstStyle/>
                    <a:p>
                      <a:r>
                        <a:rPr lang="en-US" dirty="0">
                          <a:latin typeface="Calibri" panose="020F0502020204030204" pitchFamily="34" charset="0"/>
                          <a:cs typeface="Calibri" panose="020F0502020204030204" pitchFamily="34" charset="0"/>
                        </a:rPr>
                        <a:t>Disadvantages</a:t>
                      </a:r>
                    </a:p>
                  </a:txBody>
                  <a:tcPr marT="91440" marB="91440"/>
                </a:tc>
                <a:extLst>
                  <a:ext uri="{0D108BD9-81ED-4DB2-BD59-A6C34878D82A}">
                    <a16:rowId xmlns:a16="http://schemas.microsoft.com/office/drawing/2014/main" val="3038942758"/>
                  </a:ext>
                </a:extLst>
              </a:tr>
              <a:tr h="697218">
                <a:tc>
                  <a:txBody>
                    <a:bodyPr/>
                    <a:lstStyle/>
                    <a:p>
                      <a:r>
                        <a:rPr lang="en-US" dirty="0">
                          <a:latin typeface="Calibri" panose="020F0502020204030204" pitchFamily="34" charset="0"/>
                          <a:cs typeface="Calibri" panose="020F0502020204030204" pitchFamily="34" charset="0"/>
                        </a:rPr>
                        <a:t>EC</a:t>
                      </a:r>
                    </a:p>
                  </a:txBody>
                  <a:tcPr marT="91440" marB="91440"/>
                </a:tc>
                <a:tc>
                  <a:txBody>
                    <a:bodyPr/>
                    <a:lstStyle/>
                    <a:p>
                      <a:pPr algn="r"/>
                      <a:r>
                        <a:rPr lang="en-US" dirty="0">
                          <a:latin typeface="Calibri" panose="020F0502020204030204" pitchFamily="34" charset="0"/>
                          <a:cs typeface="Calibri" panose="020F0502020204030204" pitchFamily="34" charset="0"/>
                        </a:rPr>
                        <a:t>~ 1,200,000</a:t>
                      </a:r>
                    </a:p>
                    <a:p>
                      <a:pPr algn="r"/>
                      <a:r>
                        <a:rPr lang="en-US" dirty="0">
                          <a:latin typeface="Calibri" panose="020F0502020204030204" pitchFamily="34" charset="0"/>
                          <a:cs typeface="Calibri" panose="020F0502020204030204" pitchFamily="34" charset="0"/>
                        </a:rPr>
                        <a:t>(single-unit)</a:t>
                      </a:r>
                    </a:p>
                  </a:txBody>
                  <a:tcPr marT="91440" marB="91440"/>
                </a:tc>
                <a:tc>
                  <a:txBody>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Represents target population</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Reflects</a:t>
                      </a:r>
                      <a:r>
                        <a:rPr lang="en-US" baseline="0" dirty="0">
                          <a:latin typeface="Calibri" panose="020F0502020204030204" pitchFamily="34" charset="0"/>
                          <a:cs typeface="Calibri" panose="020F0502020204030204" pitchFamily="34" charset="0"/>
                        </a:rPr>
                        <a:t> natural language</a:t>
                      </a:r>
                      <a:endParaRPr lang="en-US" dirty="0">
                        <a:latin typeface="Calibri" panose="020F0502020204030204" pitchFamily="34" charset="0"/>
                        <a:cs typeface="Calibri" panose="020F0502020204030204" pitchFamily="34" charset="0"/>
                      </a:endParaRPr>
                    </a:p>
                  </a:txBody>
                  <a:tcPr marT="91440" marB="9144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panose="020F0502020204030204" pitchFamily="34" charset="0"/>
                          <a:cs typeface="Calibri" panose="020F0502020204030204" pitchFamily="34" charset="0"/>
                        </a:rPr>
                        <a:t>Descriptions </a:t>
                      </a:r>
                      <a:r>
                        <a:rPr lang="en-US" baseline="0" dirty="0">
                          <a:latin typeface="Calibri" panose="020F0502020204030204" pitchFamily="34" charset="0"/>
                          <a:cs typeface="Calibri" panose="020F0502020204030204" pitchFamily="34" charset="0"/>
                        </a:rPr>
                        <a:t>n</a:t>
                      </a:r>
                      <a:r>
                        <a:rPr lang="en-US" dirty="0">
                          <a:latin typeface="Calibri" panose="020F0502020204030204" pitchFamily="34" charset="0"/>
                          <a:cs typeface="Calibri" panose="020F0502020204030204" pitchFamily="34" charset="0"/>
                        </a:rPr>
                        <a:t>ot perfectly classified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panose="020F0502020204030204" pitchFamily="34" charset="0"/>
                          <a:cs typeface="Calibri" panose="020F0502020204030204" pitchFamily="34" charset="0"/>
                        </a:rPr>
                        <a:t>Descriptions contain</a:t>
                      </a:r>
                      <a:r>
                        <a:rPr lang="en-US" baseline="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misspellings</a:t>
                      </a:r>
                    </a:p>
                  </a:txBody>
                  <a:tcPr marT="91440" marB="91440"/>
                </a:tc>
                <a:extLst>
                  <a:ext uri="{0D108BD9-81ED-4DB2-BD59-A6C34878D82A}">
                    <a16:rowId xmlns:a16="http://schemas.microsoft.com/office/drawing/2014/main" val="892446925"/>
                  </a:ext>
                </a:extLst>
              </a:tr>
              <a:tr h="697218">
                <a:tc>
                  <a:txBody>
                    <a:bodyPr/>
                    <a:lstStyle/>
                    <a:p>
                      <a:r>
                        <a:rPr lang="en-US" baseline="0" dirty="0">
                          <a:latin typeface="Calibri" panose="020F0502020204030204" pitchFamily="34" charset="0"/>
                          <a:cs typeface="Calibri" panose="020F0502020204030204" pitchFamily="34" charset="0"/>
                        </a:rPr>
                        <a:t>EC Autocoded</a:t>
                      </a:r>
                    </a:p>
                  </a:txBody>
                  <a:tcPr marT="91440" marB="91440"/>
                </a:tc>
                <a:tc>
                  <a:txBody>
                    <a:bodyPr/>
                    <a:lstStyle/>
                    <a:p>
                      <a:pPr algn="r"/>
                      <a:r>
                        <a:rPr lang="en-US" dirty="0">
                          <a:latin typeface="Calibri" panose="020F0502020204030204" pitchFamily="34" charset="0"/>
                          <a:cs typeface="Calibri" panose="020F0502020204030204" pitchFamily="34" charset="0"/>
                        </a:rPr>
                        <a:t>~ 98,000 *</a:t>
                      </a:r>
                    </a:p>
                  </a:txBody>
                  <a:tcPr marT="91440" marB="91440"/>
                </a:tc>
                <a:tc>
                  <a:txBody>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Improves consistency with autocoding</a:t>
                      </a:r>
                      <a:r>
                        <a:rPr lang="en-US" baseline="0" dirty="0">
                          <a:latin typeface="Calibri" panose="020F0502020204030204" pitchFamily="34" charset="0"/>
                          <a:cs typeface="Calibri" panose="020F0502020204030204" pitchFamily="34" charset="0"/>
                        </a:rPr>
                        <a:t> during </a:t>
                      </a:r>
                      <a:r>
                        <a:rPr lang="en-US" dirty="0">
                          <a:latin typeface="Calibri" panose="020F0502020204030204" pitchFamily="34" charset="0"/>
                          <a:cs typeface="Calibri" panose="020F0502020204030204" pitchFamily="34" charset="0"/>
                        </a:rPr>
                        <a:t>2017 EC</a:t>
                      </a:r>
                    </a:p>
                  </a:txBody>
                  <a:tcPr marT="91440" marB="91440"/>
                </a:tc>
                <a:tc>
                  <a:txBody>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Relatively small data source</a:t>
                      </a:r>
                    </a:p>
                  </a:txBody>
                  <a:tcPr marT="91440" marB="91440"/>
                </a:tc>
                <a:extLst>
                  <a:ext uri="{0D108BD9-81ED-4DB2-BD59-A6C34878D82A}">
                    <a16:rowId xmlns:a16="http://schemas.microsoft.com/office/drawing/2014/main" val="2831431776"/>
                  </a:ext>
                </a:extLst>
              </a:tr>
              <a:tr h="697218">
                <a:tc>
                  <a:txBody>
                    <a:bodyPr/>
                    <a:lstStyle/>
                    <a:p>
                      <a:r>
                        <a:rPr lang="en-US" dirty="0">
                          <a:latin typeface="Calibri" panose="020F0502020204030204" pitchFamily="34" charset="0"/>
                          <a:cs typeface="Calibri" panose="020F0502020204030204" pitchFamily="34" charset="0"/>
                        </a:rPr>
                        <a:t>IRS SS-4</a:t>
                      </a:r>
                    </a:p>
                  </a:txBody>
                  <a:tcPr marT="91440" marB="91440"/>
                </a:tc>
                <a:tc>
                  <a:txBody>
                    <a:bodyPr/>
                    <a:lstStyle/>
                    <a:p>
                      <a:pPr algn="r"/>
                      <a:r>
                        <a:rPr lang="en-US" dirty="0">
                          <a:latin typeface="Calibri" panose="020F0502020204030204" pitchFamily="34" charset="0"/>
                          <a:cs typeface="Calibri" panose="020F0502020204030204" pitchFamily="34" charset="0"/>
                        </a:rPr>
                        <a:t>~ 860,000</a:t>
                      </a:r>
                    </a:p>
                    <a:p>
                      <a:pPr algn="r"/>
                      <a:r>
                        <a:rPr lang="en-US" dirty="0">
                          <a:latin typeface="Calibri" panose="020F0502020204030204" pitchFamily="34" charset="0"/>
                          <a:cs typeface="Calibri" panose="020F0502020204030204" pitchFamily="34" charset="0"/>
                        </a:rPr>
                        <a:t>(single-unit)</a:t>
                      </a:r>
                    </a:p>
                  </a:txBody>
                  <a:tcPr marT="91440" marB="91440"/>
                </a:tc>
                <a:tc>
                  <a:txBody>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Provides timely data</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Reflects natural language</a:t>
                      </a:r>
                    </a:p>
                  </a:txBody>
                  <a:tcPr marT="91440" marB="9144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panose="020F0502020204030204" pitchFamily="34" charset="0"/>
                          <a:cs typeface="Calibri" panose="020F0502020204030204" pitchFamily="34" charset="0"/>
                        </a:rPr>
                        <a:t>Descriptions not perfectly classified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panose="020F0502020204030204" pitchFamily="34" charset="0"/>
                          <a:cs typeface="Calibri" panose="020F0502020204030204" pitchFamily="34" charset="0"/>
                        </a:rPr>
                        <a:t>Descriptions contain</a:t>
                      </a:r>
                      <a:r>
                        <a:rPr lang="en-US" baseline="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misspellings</a:t>
                      </a:r>
                    </a:p>
                  </a:txBody>
                  <a:tcPr marT="91440" marB="91440"/>
                </a:tc>
                <a:extLst>
                  <a:ext uri="{0D108BD9-81ED-4DB2-BD59-A6C34878D82A}">
                    <a16:rowId xmlns:a16="http://schemas.microsoft.com/office/drawing/2014/main" val="963957080"/>
                  </a:ext>
                </a:extLst>
              </a:tr>
              <a:tr h="958675">
                <a:tc>
                  <a:txBody>
                    <a:bodyPr/>
                    <a:lstStyle/>
                    <a:p>
                      <a:r>
                        <a:rPr lang="en-US" dirty="0">
                          <a:latin typeface="Calibri" panose="020F0502020204030204" pitchFamily="34" charset="0"/>
                          <a:cs typeface="Calibri" panose="020F0502020204030204" pitchFamily="34" charset="0"/>
                        </a:rPr>
                        <a:t>CAPS</a:t>
                      </a:r>
                    </a:p>
                  </a:txBody>
                  <a:tcPr marT="91440" marB="91440"/>
                </a:tc>
                <a:tc>
                  <a:txBody>
                    <a:bodyPr/>
                    <a:lstStyle/>
                    <a:p>
                      <a:pPr algn="r"/>
                      <a:r>
                        <a:rPr lang="en-US" dirty="0">
                          <a:latin typeface="Calibri" panose="020F0502020204030204" pitchFamily="34" charset="0"/>
                          <a:cs typeface="Calibri" panose="020F0502020204030204" pitchFamily="34" charset="0"/>
                        </a:rPr>
                        <a:t>~ 1,490,000 *</a:t>
                      </a:r>
                    </a:p>
                  </a:txBody>
                  <a:tcPr marT="91440" marB="91440"/>
                </a:tc>
                <a:tc>
                  <a:txBody>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Provides a rich vocabulary</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Descriptions are</a:t>
                      </a:r>
                      <a:r>
                        <a:rPr lang="en-US" baseline="0" dirty="0">
                          <a:latin typeface="Calibri" panose="020F0502020204030204" pitchFamily="34" charset="0"/>
                          <a:cs typeface="Calibri" panose="020F0502020204030204" pitchFamily="34" charset="0"/>
                        </a:rPr>
                        <a:t> classified correctly</a:t>
                      </a:r>
                      <a:endParaRPr lang="en-US" dirty="0">
                        <a:latin typeface="Calibri" panose="020F0502020204030204" pitchFamily="34" charset="0"/>
                        <a:cs typeface="Calibri" panose="020F0502020204030204" pitchFamily="34" charset="0"/>
                      </a:endParaRPr>
                    </a:p>
                  </a:txBody>
                  <a:tcPr marT="91440" marB="9144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panose="020F0502020204030204" pitchFamily="34" charset="0"/>
                          <a:cs typeface="Calibri" panose="020F0502020204030204" pitchFamily="34" charset="0"/>
                        </a:rPr>
                        <a:t>Does</a:t>
                      </a:r>
                      <a:r>
                        <a:rPr lang="en-US" baseline="0" dirty="0">
                          <a:latin typeface="Calibri" panose="020F0502020204030204" pitchFamily="34" charset="0"/>
                          <a:cs typeface="Calibri" panose="020F0502020204030204" pitchFamily="34" charset="0"/>
                        </a:rPr>
                        <a:t> not always reflect natural language</a:t>
                      </a:r>
                      <a:endParaRPr lang="en-US" dirty="0">
                        <a:latin typeface="Calibri" panose="020F0502020204030204" pitchFamily="34" charset="0"/>
                        <a:cs typeface="Calibri" panose="020F0502020204030204" pitchFamily="34" charset="0"/>
                      </a:endParaRPr>
                    </a:p>
                  </a:txBody>
                  <a:tcPr marT="91440" marB="91440"/>
                </a:tc>
                <a:extLst>
                  <a:ext uri="{0D108BD9-81ED-4DB2-BD59-A6C34878D82A}">
                    <a16:rowId xmlns:a16="http://schemas.microsoft.com/office/drawing/2014/main" val="4193819494"/>
                  </a:ext>
                </a:extLst>
              </a:tr>
              <a:tr h="958675">
                <a:tc>
                  <a:txBody>
                    <a:bodyPr/>
                    <a:lstStyle/>
                    <a:p>
                      <a:r>
                        <a:rPr lang="en-US" dirty="0">
                          <a:latin typeface="Calibri" panose="020F0502020204030204" pitchFamily="34" charset="0"/>
                          <a:cs typeface="Calibri" panose="020F0502020204030204" pitchFamily="34" charset="0"/>
                        </a:rPr>
                        <a:t>Harmonized </a:t>
                      </a:r>
                    </a:p>
                    <a:p>
                      <a:r>
                        <a:rPr lang="en-US" dirty="0">
                          <a:latin typeface="Calibri" panose="020F0502020204030204" pitchFamily="34" charset="0"/>
                          <a:cs typeface="Calibri" panose="020F0502020204030204" pitchFamily="34" charset="0"/>
                        </a:rPr>
                        <a:t>System</a:t>
                      </a:r>
                    </a:p>
                  </a:txBody>
                  <a:tcPr marT="91440" marB="91440"/>
                </a:tc>
                <a:tc>
                  <a:txBody>
                    <a:bodyPr/>
                    <a:lstStyle/>
                    <a:p>
                      <a:pPr algn="r"/>
                      <a:r>
                        <a:rPr lang="en-US" dirty="0">
                          <a:latin typeface="Calibri" panose="020F0502020204030204" pitchFamily="34" charset="0"/>
                          <a:cs typeface="Calibri" panose="020F0502020204030204" pitchFamily="34" charset="0"/>
                        </a:rPr>
                        <a:t>~21,000</a:t>
                      </a:r>
                    </a:p>
                  </a:txBody>
                  <a:tcPr marT="91440" marB="91440"/>
                </a:tc>
                <a:tc>
                  <a:txBody>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Provides examples of industry-specific abbreviations/terminology</a:t>
                      </a:r>
                    </a:p>
                  </a:txBody>
                  <a:tcPr marT="91440" marB="9144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panose="020F0502020204030204" pitchFamily="34" charset="0"/>
                          <a:cs typeface="Calibri" panose="020F0502020204030204" pitchFamily="34" charset="0"/>
                        </a:rPr>
                        <a:t>Relatively small data source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panose="020F0502020204030204" pitchFamily="34" charset="0"/>
                          <a:cs typeface="Calibri" panose="020F0502020204030204" pitchFamily="34" charset="0"/>
                        </a:rPr>
                        <a:t>Does</a:t>
                      </a:r>
                      <a:r>
                        <a:rPr lang="en-US" baseline="0" dirty="0">
                          <a:latin typeface="Calibri" panose="020F0502020204030204" pitchFamily="34" charset="0"/>
                          <a:cs typeface="Calibri" panose="020F0502020204030204" pitchFamily="34" charset="0"/>
                        </a:rPr>
                        <a:t> not always reflect natural language</a:t>
                      </a:r>
                      <a:endParaRPr lang="en-US" dirty="0">
                        <a:latin typeface="Calibri" panose="020F0502020204030204" pitchFamily="34"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Calibri" panose="020F0502020204030204" pitchFamily="34" charset="0"/>
                        <a:cs typeface="Calibri" panose="020F0502020204030204" pitchFamily="34" charset="0"/>
                      </a:endParaRPr>
                    </a:p>
                  </a:txBody>
                  <a:tcPr marT="91440" marB="91440"/>
                </a:tc>
                <a:extLst>
                  <a:ext uri="{0D108BD9-81ED-4DB2-BD59-A6C34878D82A}">
                    <a16:rowId xmlns:a16="http://schemas.microsoft.com/office/drawing/2014/main" val="2935741836"/>
                  </a:ext>
                </a:extLst>
              </a:tr>
            </a:tbl>
          </a:graphicData>
        </a:graphic>
      </p:graphicFrame>
      <p:sp>
        <p:nvSpPr>
          <p:cNvPr id="5" name="TextBox 4">
            <a:extLst>
              <a:ext uri="{FF2B5EF4-FFF2-40B4-BE49-F238E27FC236}">
                <a16:creationId xmlns:a16="http://schemas.microsoft.com/office/drawing/2014/main" id="{756738B0-BCEB-4748-A7C0-C20E4CE6FC02}"/>
              </a:ext>
            </a:extLst>
          </p:cNvPr>
          <p:cNvSpPr txBox="1"/>
          <p:nvPr/>
        </p:nvSpPr>
        <p:spPr>
          <a:xfrm>
            <a:off x="2689729" y="5826993"/>
            <a:ext cx="6812005" cy="369332"/>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 Includes duplicates and variations of original observations</a:t>
            </a:r>
          </a:p>
        </p:txBody>
      </p:sp>
    </p:spTree>
    <p:extLst>
      <p:ext uri="{BB962C8B-B14F-4D97-AF65-F5344CB8AC3E}">
        <p14:creationId xmlns:p14="http://schemas.microsoft.com/office/powerpoint/2010/main" val="3865208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F0B646-0850-40C7-B6B7-94BCCC2A7372}"/>
              </a:ext>
            </a:extLst>
          </p:cNvPr>
          <p:cNvSpPr>
            <a:spLocks noGrp="1"/>
          </p:cNvSpPr>
          <p:nvPr>
            <p:ph type="sldNum" sz="quarter" idx="12"/>
          </p:nvPr>
        </p:nvSpPr>
        <p:spPr/>
        <p:txBody>
          <a:bodyPr/>
          <a:lstStyle/>
          <a:p>
            <a:fld id="{FC63ECC8-719A-498E-B101-491B6A35558E}" type="slidenum">
              <a:rPr lang="en-US" smtClean="0"/>
              <a:t>12</a:t>
            </a:fld>
            <a:endParaRPr lang="en-US" dirty="0"/>
          </a:p>
        </p:txBody>
      </p:sp>
      <p:sp>
        <p:nvSpPr>
          <p:cNvPr id="3" name="TextBox 2">
            <a:extLst>
              <a:ext uri="{FF2B5EF4-FFF2-40B4-BE49-F238E27FC236}">
                <a16:creationId xmlns:a16="http://schemas.microsoft.com/office/drawing/2014/main" id="{4B48C129-BE68-4B65-A8B0-FC9FAB9E4E76}"/>
              </a:ext>
            </a:extLst>
          </p:cNvPr>
          <p:cNvSpPr txBox="1"/>
          <p:nvPr/>
        </p:nvSpPr>
        <p:spPr>
          <a:xfrm>
            <a:off x="1825977" y="6109716"/>
            <a:ext cx="9527823" cy="646331"/>
          </a:xfrm>
          <a:prstGeom prst="rect">
            <a:avLst/>
          </a:prstGeom>
          <a:noFill/>
        </p:spPr>
        <p:txBody>
          <a:bodyPr wrap="square" rtlCol="0">
            <a:spAutoFit/>
          </a:bodyPr>
          <a:lstStyle/>
          <a:p>
            <a:r>
              <a:rPr lang="en-US" dirty="0">
                <a:solidFill>
                  <a:schemeClr val="accent5">
                    <a:lumMod val="75000"/>
                  </a:schemeClr>
                </a:solidFill>
                <a:latin typeface="Calibri" panose="020F0502020204030204" pitchFamily="34" charset="0"/>
                <a:ea typeface="+mj-ea"/>
                <a:cs typeface="Calibri" panose="020F0502020204030204" pitchFamily="34" charset="0"/>
              </a:rPr>
              <a:t>Sources: </a:t>
            </a:r>
            <a:r>
              <a:rPr lang="en-US" i="1" dirty="0"/>
              <a:t>Economic Census (2002-2017), 2017 Economic Census Autocoder, IRS SS-4, Harmonized System, Classification Analytical Processing System</a:t>
            </a:r>
          </a:p>
        </p:txBody>
      </p:sp>
      <p:graphicFrame>
        <p:nvGraphicFramePr>
          <p:cNvPr id="6" name="Chart 5">
            <a:extLst>
              <a:ext uri="{FF2B5EF4-FFF2-40B4-BE49-F238E27FC236}">
                <a16:creationId xmlns:a16="http://schemas.microsoft.com/office/drawing/2014/main" id="{DBB44C1C-3D97-4247-96F3-780AD5AA6FEC}"/>
              </a:ext>
            </a:extLst>
          </p:cNvPr>
          <p:cNvGraphicFramePr>
            <a:graphicFrameLocks/>
          </p:cNvGraphicFramePr>
          <p:nvPr>
            <p:extLst>
              <p:ext uri="{D42A27DB-BD31-4B8C-83A1-F6EECF244321}">
                <p14:modId xmlns:p14="http://schemas.microsoft.com/office/powerpoint/2010/main" val="4249392253"/>
              </p:ext>
            </p:extLst>
          </p:nvPr>
        </p:nvGraphicFramePr>
        <p:xfrm>
          <a:off x="498337" y="146237"/>
          <a:ext cx="11195325" cy="596347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95078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4A63209-76F0-4678-9B69-4742A1C2527D}"/>
              </a:ext>
            </a:extLst>
          </p:cNvPr>
          <p:cNvSpPr/>
          <p:nvPr/>
        </p:nvSpPr>
        <p:spPr>
          <a:xfrm>
            <a:off x="838200" y="3493243"/>
            <a:ext cx="2377440" cy="4872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5" name="Rectangle 4">
            <a:extLst>
              <a:ext uri="{FF2B5EF4-FFF2-40B4-BE49-F238E27FC236}">
                <a16:creationId xmlns:a16="http://schemas.microsoft.com/office/drawing/2014/main" id="{298AC544-1FFB-4D33-BD79-625386DFEF8F}"/>
              </a:ext>
            </a:extLst>
          </p:cNvPr>
          <p:cNvSpPr/>
          <p:nvPr/>
        </p:nvSpPr>
        <p:spPr>
          <a:xfrm>
            <a:off x="838200" y="1815234"/>
            <a:ext cx="2377440" cy="4872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a:extLst>
              <a:ext uri="{FF2B5EF4-FFF2-40B4-BE49-F238E27FC236}">
                <a16:creationId xmlns:a16="http://schemas.microsoft.com/office/drawing/2014/main" id="{09BCB459-FF04-4300-863F-77EEE671A88F}"/>
              </a:ext>
            </a:extLst>
          </p:cNvPr>
          <p:cNvSpPr>
            <a:spLocks noGrp="1"/>
          </p:cNvSpPr>
          <p:nvPr>
            <p:ph type="title"/>
          </p:nvPr>
        </p:nvSpPr>
        <p:spPr/>
        <p:txBody>
          <a:bodyPr>
            <a:normAutofit/>
          </a:bodyPr>
          <a:lstStyle/>
          <a:p>
            <a:r>
              <a:rPr lang="en-US" sz="4000" dirty="0">
                <a:solidFill>
                  <a:schemeClr val="accent5">
                    <a:lumMod val="75000"/>
                  </a:schemeClr>
                </a:solidFill>
                <a:cs typeface="Calibri" panose="020F0502020204030204" pitchFamily="34" charset="0"/>
              </a:rPr>
              <a:t>Methodology: Overview</a:t>
            </a:r>
            <a:endParaRPr lang="en-US" sz="4000" dirty="0"/>
          </a:p>
        </p:txBody>
      </p:sp>
      <p:sp>
        <p:nvSpPr>
          <p:cNvPr id="3" name="Content Placeholder 2">
            <a:extLst>
              <a:ext uri="{FF2B5EF4-FFF2-40B4-BE49-F238E27FC236}">
                <a16:creationId xmlns:a16="http://schemas.microsoft.com/office/drawing/2014/main" id="{A18A7F2A-9091-4202-AAC1-29EC3CCA275D}"/>
              </a:ext>
            </a:extLst>
          </p:cNvPr>
          <p:cNvSpPr>
            <a:spLocks noGrp="1"/>
          </p:cNvSpPr>
          <p:nvPr>
            <p:ph idx="1"/>
          </p:nvPr>
        </p:nvSpPr>
        <p:spPr/>
        <p:txBody>
          <a:bodyPr>
            <a:normAutofit/>
          </a:bodyPr>
          <a:lstStyle/>
          <a:p>
            <a:r>
              <a:rPr lang="en-US" dirty="0">
                <a:cs typeface="Calibri" panose="020F0502020204030204" pitchFamily="34" charset="0"/>
              </a:rPr>
              <a:t>Text cleaning</a:t>
            </a:r>
          </a:p>
          <a:p>
            <a:pPr lvl="1"/>
            <a:r>
              <a:rPr lang="en-US" dirty="0">
                <a:cs typeface="Calibri" panose="020F0502020204030204" pitchFamily="34" charset="0"/>
              </a:rPr>
              <a:t>Remove common words and phrases (e.g., “</a:t>
            </a:r>
            <a:r>
              <a:rPr lang="en-US" dirty="0">
                <a:solidFill>
                  <a:srgbClr val="FF0000"/>
                </a:solidFill>
                <a:cs typeface="Calibri" panose="020F0502020204030204" pitchFamily="34" charset="0"/>
              </a:rPr>
              <a:t>the</a:t>
            </a:r>
            <a:r>
              <a:rPr lang="en-US" dirty="0">
                <a:cs typeface="Calibri" panose="020F0502020204030204" pitchFamily="34" charset="0"/>
              </a:rPr>
              <a:t>”, “</a:t>
            </a:r>
            <a:r>
              <a:rPr lang="en-US" dirty="0">
                <a:solidFill>
                  <a:srgbClr val="FF0000"/>
                </a:solidFill>
                <a:cs typeface="Calibri" panose="020F0502020204030204" pitchFamily="34" charset="0"/>
              </a:rPr>
              <a:t>has</a:t>
            </a:r>
            <a:r>
              <a:rPr lang="en-US" dirty="0">
                <a:cs typeface="Calibri" panose="020F0502020204030204" pitchFamily="34" charset="0"/>
              </a:rPr>
              <a:t>”, “</a:t>
            </a:r>
            <a:r>
              <a:rPr lang="en-US" dirty="0">
                <a:solidFill>
                  <a:srgbClr val="FF0000"/>
                </a:solidFill>
                <a:cs typeface="Calibri" panose="020F0502020204030204" pitchFamily="34" charset="0"/>
              </a:rPr>
              <a:t>for instance</a:t>
            </a:r>
            <a:r>
              <a:rPr lang="en-US" dirty="0">
                <a:cs typeface="Calibri" panose="020F0502020204030204" pitchFamily="34" charset="0"/>
              </a:rPr>
              <a:t>”)</a:t>
            </a:r>
          </a:p>
          <a:p>
            <a:pPr lvl="1"/>
            <a:r>
              <a:rPr lang="en-US" dirty="0">
                <a:cs typeface="Calibri" panose="020F0502020204030204" pitchFamily="34" charset="0"/>
              </a:rPr>
              <a:t>Correct common misspellings</a:t>
            </a:r>
          </a:p>
          <a:p>
            <a:pPr marL="457200" lvl="1" indent="0">
              <a:buNone/>
            </a:pPr>
            <a:endParaRPr lang="en-US" dirty="0">
              <a:cs typeface="Calibri" panose="020F0502020204030204" pitchFamily="34" charset="0"/>
            </a:endParaRPr>
          </a:p>
          <a:p>
            <a:r>
              <a:rPr lang="en-US" dirty="0">
                <a:cs typeface="Calibri" panose="020F0502020204030204" pitchFamily="34" charset="0"/>
              </a:rPr>
              <a:t>Dictionary</a:t>
            </a:r>
          </a:p>
          <a:p>
            <a:pPr lvl="1"/>
            <a:r>
              <a:rPr lang="en-US" dirty="0">
                <a:cs typeface="Calibri" panose="020F0502020204030204" pitchFamily="34" charset="0"/>
              </a:rPr>
              <a:t>Words and word combinations that BEACON recognizes </a:t>
            </a:r>
          </a:p>
          <a:p>
            <a:pPr lvl="2"/>
            <a:r>
              <a:rPr lang="en-US" dirty="0">
                <a:cs typeface="Calibri" panose="020F0502020204030204" pitchFamily="34" charset="0"/>
              </a:rPr>
              <a:t>Words are cleaned, stemmed, and meet minimum frequency requirements</a:t>
            </a:r>
          </a:p>
          <a:p>
            <a:pPr lvl="1"/>
            <a:r>
              <a:rPr lang="en-US" dirty="0">
                <a:cs typeface="Calibri" panose="020F0502020204030204" pitchFamily="34" charset="0"/>
              </a:rPr>
              <a:t>Associations between words and NAICS codes in the training data</a:t>
            </a:r>
          </a:p>
          <a:p>
            <a:pPr lvl="2"/>
            <a:r>
              <a:rPr lang="en-US" dirty="0">
                <a:cs typeface="Calibri" panose="020F0502020204030204" pitchFamily="34" charset="0"/>
              </a:rPr>
              <a:t>“</a:t>
            </a:r>
            <a:r>
              <a:rPr lang="en-US" dirty="0">
                <a:solidFill>
                  <a:srgbClr val="FF0000"/>
                </a:solidFill>
                <a:cs typeface="Calibri" panose="020F0502020204030204" pitchFamily="34" charset="0"/>
              </a:rPr>
              <a:t>tobacconist</a:t>
            </a:r>
            <a:r>
              <a:rPr lang="en-US" dirty="0">
                <a:cs typeface="Calibri" panose="020F0502020204030204" pitchFamily="34" charset="0"/>
              </a:rPr>
              <a:t>” is highly associated with NAICS 453991 – Tobacco Stores</a:t>
            </a:r>
          </a:p>
          <a:p>
            <a:pPr lvl="2"/>
            <a:r>
              <a:rPr lang="en-US" dirty="0">
                <a:cs typeface="Calibri" panose="020F0502020204030204" pitchFamily="34" charset="0"/>
              </a:rPr>
              <a:t>“</a:t>
            </a:r>
            <a:r>
              <a:rPr lang="en-US" dirty="0">
                <a:solidFill>
                  <a:srgbClr val="FF0000"/>
                </a:solidFill>
                <a:cs typeface="Calibri" panose="020F0502020204030204" pitchFamily="34" charset="0"/>
              </a:rPr>
              <a:t>retail</a:t>
            </a:r>
            <a:r>
              <a:rPr lang="en-US" dirty="0">
                <a:cs typeface="Calibri" panose="020F0502020204030204" pitchFamily="34" charset="0"/>
              </a:rPr>
              <a:t>” occurs in many NAICS codes and is therefore less predictive</a:t>
            </a:r>
          </a:p>
        </p:txBody>
      </p:sp>
      <p:sp>
        <p:nvSpPr>
          <p:cNvPr id="4" name="Slide Number Placeholder 3">
            <a:extLst>
              <a:ext uri="{FF2B5EF4-FFF2-40B4-BE49-F238E27FC236}">
                <a16:creationId xmlns:a16="http://schemas.microsoft.com/office/drawing/2014/main" id="{FE7E7106-3C67-451C-AD34-494866D37E21}"/>
              </a:ext>
            </a:extLst>
          </p:cNvPr>
          <p:cNvSpPr>
            <a:spLocks noGrp="1"/>
          </p:cNvSpPr>
          <p:nvPr>
            <p:ph type="sldNum" sz="quarter" idx="12"/>
          </p:nvPr>
        </p:nvSpPr>
        <p:spPr/>
        <p:txBody>
          <a:bodyPr/>
          <a:lstStyle/>
          <a:p>
            <a:fld id="{FC63ECC8-719A-498E-B101-491B6A35558E}" type="slidenum">
              <a:rPr lang="en-US" smtClean="0"/>
              <a:t>13</a:t>
            </a:fld>
            <a:endParaRPr lang="en-US" dirty="0"/>
          </a:p>
        </p:txBody>
      </p:sp>
    </p:spTree>
    <p:extLst>
      <p:ext uri="{BB962C8B-B14F-4D97-AF65-F5344CB8AC3E}">
        <p14:creationId xmlns:p14="http://schemas.microsoft.com/office/powerpoint/2010/main" val="1888012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525353-B489-4892-9528-8D0E4D51C35B}"/>
              </a:ext>
            </a:extLst>
          </p:cNvPr>
          <p:cNvSpPr/>
          <p:nvPr/>
        </p:nvSpPr>
        <p:spPr>
          <a:xfrm>
            <a:off x="838200" y="3834042"/>
            <a:ext cx="2998694" cy="4840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5" name="Rectangle 4">
            <a:extLst>
              <a:ext uri="{FF2B5EF4-FFF2-40B4-BE49-F238E27FC236}">
                <a16:creationId xmlns:a16="http://schemas.microsoft.com/office/drawing/2014/main" id="{757927C2-F454-46EE-B484-CDF5DCDDB588}"/>
              </a:ext>
            </a:extLst>
          </p:cNvPr>
          <p:cNvSpPr/>
          <p:nvPr/>
        </p:nvSpPr>
        <p:spPr>
          <a:xfrm>
            <a:off x="838200" y="1815234"/>
            <a:ext cx="2998694" cy="4840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a:extLst>
              <a:ext uri="{FF2B5EF4-FFF2-40B4-BE49-F238E27FC236}">
                <a16:creationId xmlns:a16="http://schemas.microsoft.com/office/drawing/2014/main" id="{09BCB459-FF04-4300-863F-77EEE671A88F}"/>
              </a:ext>
            </a:extLst>
          </p:cNvPr>
          <p:cNvSpPr>
            <a:spLocks noGrp="1"/>
          </p:cNvSpPr>
          <p:nvPr>
            <p:ph type="title"/>
          </p:nvPr>
        </p:nvSpPr>
        <p:spPr/>
        <p:txBody>
          <a:bodyPr>
            <a:normAutofit/>
          </a:bodyPr>
          <a:lstStyle/>
          <a:p>
            <a:r>
              <a:rPr lang="en-US" sz="4000" dirty="0">
                <a:solidFill>
                  <a:schemeClr val="accent5">
                    <a:lumMod val="75000"/>
                  </a:schemeClr>
                </a:solidFill>
                <a:cs typeface="Calibri" panose="020F0502020204030204" pitchFamily="34" charset="0"/>
              </a:rPr>
              <a:t>Methodology: Overview</a:t>
            </a:r>
            <a:endParaRPr lang="en-US" sz="4000" dirty="0"/>
          </a:p>
        </p:txBody>
      </p:sp>
      <p:sp>
        <p:nvSpPr>
          <p:cNvPr id="3" name="Content Placeholder 2">
            <a:extLst>
              <a:ext uri="{FF2B5EF4-FFF2-40B4-BE49-F238E27FC236}">
                <a16:creationId xmlns:a16="http://schemas.microsoft.com/office/drawing/2014/main" id="{A18A7F2A-9091-4202-AAC1-29EC3CCA275D}"/>
              </a:ext>
            </a:extLst>
          </p:cNvPr>
          <p:cNvSpPr>
            <a:spLocks noGrp="1"/>
          </p:cNvSpPr>
          <p:nvPr>
            <p:ph idx="1"/>
          </p:nvPr>
        </p:nvSpPr>
        <p:spPr/>
        <p:txBody>
          <a:bodyPr>
            <a:normAutofit/>
          </a:bodyPr>
          <a:lstStyle/>
          <a:p>
            <a:r>
              <a:rPr lang="en-US" dirty="0">
                <a:cs typeface="Calibri" panose="020F0502020204030204" pitchFamily="34" charset="0"/>
              </a:rPr>
              <a:t>Model ensemble</a:t>
            </a:r>
          </a:p>
          <a:p>
            <a:pPr lvl="1"/>
            <a:r>
              <a:rPr lang="en-US" dirty="0">
                <a:cs typeface="Calibri" panose="020F0502020204030204" pitchFamily="34" charset="0"/>
              </a:rPr>
              <a:t>Information retrieval models look at how words, combinations, and entire descriptions are distributed across NAICS codes</a:t>
            </a:r>
          </a:p>
          <a:p>
            <a:pPr lvl="1"/>
            <a:r>
              <a:rPr lang="en-US" dirty="0">
                <a:cs typeface="Calibri" panose="020F0502020204030204" pitchFamily="34" charset="0"/>
              </a:rPr>
              <a:t>NAICS distributions are averaged, yielding relevance scores</a:t>
            </a:r>
          </a:p>
          <a:p>
            <a:pPr marL="457200" lvl="1" indent="0">
              <a:buNone/>
            </a:pPr>
            <a:endParaRPr lang="en-US" dirty="0">
              <a:cs typeface="Calibri" panose="020F0502020204030204" pitchFamily="34" charset="0"/>
            </a:endParaRPr>
          </a:p>
          <a:p>
            <a:r>
              <a:rPr lang="en-US" dirty="0">
                <a:cs typeface="Calibri" panose="020F0502020204030204" pitchFamily="34" charset="0"/>
              </a:rPr>
              <a:t>Relevance scores</a:t>
            </a:r>
          </a:p>
          <a:p>
            <a:pPr lvl="1"/>
            <a:r>
              <a:rPr lang="en-US" dirty="0">
                <a:cs typeface="Calibri" panose="020F0502020204030204" pitchFamily="34" charset="0"/>
              </a:rPr>
              <a:t>Range in value between 0 and 100</a:t>
            </a:r>
          </a:p>
          <a:p>
            <a:pPr lvl="1"/>
            <a:r>
              <a:rPr lang="en-US" dirty="0">
                <a:cs typeface="Calibri" panose="020F0502020204030204" pitchFamily="34" charset="0"/>
              </a:rPr>
              <a:t>Reflect how confident BEACON is that the NAICS code is correct</a:t>
            </a:r>
          </a:p>
        </p:txBody>
      </p:sp>
      <p:sp>
        <p:nvSpPr>
          <p:cNvPr id="4" name="Slide Number Placeholder 3">
            <a:extLst>
              <a:ext uri="{FF2B5EF4-FFF2-40B4-BE49-F238E27FC236}">
                <a16:creationId xmlns:a16="http://schemas.microsoft.com/office/drawing/2014/main" id="{FE7E7106-3C67-451C-AD34-494866D37E21}"/>
              </a:ext>
            </a:extLst>
          </p:cNvPr>
          <p:cNvSpPr>
            <a:spLocks noGrp="1"/>
          </p:cNvSpPr>
          <p:nvPr>
            <p:ph type="sldNum" sz="quarter" idx="12"/>
          </p:nvPr>
        </p:nvSpPr>
        <p:spPr/>
        <p:txBody>
          <a:bodyPr/>
          <a:lstStyle/>
          <a:p>
            <a:fld id="{FC63ECC8-719A-498E-B101-491B6A35558E}" type="slidenum">
              <a:rPr lang="en-US" smtClean="0"/>
              <a:t>14</a:t>
            </a:fld>
            <a:endParaRPr lang="en-US" dirty="0"/>
          </a:p>
        </p:txBody>
      </p:sp>
    </p:spTree>
    <p:extLst>
      <p:ext uri="{BB962C8B-B14F-4D97-AF65-F5344CB8AC3E}">
        <p14:creationId xmlns:p14="http://schemas.microsoft.com/office/powerpoint/2010/main" val="3814475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5">
                    <a:lumMod val="75000"/>
                  </a:schemeClr>
                </a:solidFill>
                <a:cs typeface="Calibri" panose="020F0502020204030204" pitchFamily="34" charset="0"/>
              </a:rPr>
              <a:t>Methodology: Text Cleaning</a:t>
            </a:r>
          </a:p>
        </p:txBody>
      </p:sp>
      <p:sp>
        <p:nvSpPr>
          <p:cNvPr id="3" name="Content Placeholder 2"/>
          <p:cNvSpPr>
            <a:spLocks noGrp="1"/>
          </p:cNvSpPr>
          <p:nvPr>
            <p:ph idx="1"/>
          </p:nvPr>
        </p:nvSpPr>
        <p:spPr>
          <a:xfrm>
            <a:off x="838198" y="1612965"/>
            <a:ext cx="10985939" cy="4351338"/>
          </a:xfrm>
        </p:spPr>
        <p:txBody>
          <a:bodyPr>
            <a:normAutofit fontScale="92500" lnSpcReduction="20000"/>
          </a:bodyPr>
          <a:lstStyle/>
          <a:p>
            <a:r>
              <a:rPr lang="en-US" dirty="0"/>
              <a:t>Convert to lowercase</a:t>
            </a:r>
          </a:p>
          <a:p>
            <a:r>
              <a:rPr lang="en-US" dirty="0"/>
              <a:t>Account for numbers and punctuation</a:t>
            </a:r>
          </a:p>
          <a:p>
            <a:r>
              <a:rPr lang="en-US" dirty="0"/>
              <a:t>Remove extra white space and common “stop” words (“the”, “and”, “or”, etc.) </a:t>
            </a:r>
          </a:p>
          <a:p>
            <a:r>
              <a:rPr lang="en-US" dirty="0"/>
              <a:t>Stem</a:t>
            </a:r>
          </a:p>
          <a:p>
            <a:pPr lvl="1"/>
            <a:r>
              <a:rPr lang="en-US" dirty="0"/>
              <a:t>Apply prefix/suffix stripping rules to reduce number of word variations</a:t>
            </a:r>
          </a:p>
          <a:p>
            <a:pPr lvl="1"/>
            <a:r>
              <a:rPr lang="en-US" dirty="0"/>
              <a:t>For example, “</a:t>
            </a:r>
            <a:r>
              <a:rPr lang="en-US" dirty="0">
                <a:solidFill>
                  <a:srgbClr val="FF0000"/>
                </a:solidFill>
              </a:rPr>
              <a:t>manufacturing</a:t>
            </a:r>
            <a:r>
              <a:rPr lang="en-US" dirty="0"/>
              <a:t>” </a:t>
            </a:r>
            <a:r>
              <a:rPr lang="en-US" dirty="0">
                <a:sym typeface="Wingdings" panose="05000000000000000000" pitchFamily="2" charset="2"/>
              </a:rPr>
              <a:t></a:t>
            </a:r>
            <a:r>
              <a:rPr lang="en-US" dirty="0"/>
              <a:t> “</a:t>
            </a:r>
            <a:r>
              <a:rPr lang="en-US" dirty="0">
                <a:solidFill>
                  <a:srgbClr val="FF0000"/>
                </a:solidFill>
              </a:rPr>
              <a:t>manufactur</a:t>
            </a:r>
            <a:r>
              <a:rPr lang="en-US" dirty="0"/>
              <a:t>”, “</a:t>
            </a:r>
            <a:r>
              <a:rPr lang="en-US" dirty="0">
                <a:solidFill>
                  <a:srgbClr val="00B0F0"/>
                </a:solidFill>
              </a:rPr>
              <a:t>cars</a:t>
            </a:r>
            <a:r>
              <a:rPr lang="en-US" dirty="0"/>
              <a:t>” </a:t>
            </a:r>
            <a:r>
              <a:rPr lang="en-US" dirty="0">
                <a:sym typeface="Wingdings" panose="05000000000000000000" pitchFamily="2" charset="2"/>
              </a:rPr>
              <a:t></a:t>
            </a:r>
            <a:r>
              <a:rPr lang="en-US" dirty="0"/>
              <a:t> “</a:t>
            </a:r>
            <a:r>
              <a:rPr lang="en-US" dirty="0">
                <a:solidFill>
                  <a:srgbClr val="00B0F0"/>
                </a:solidFill>
              </a:rPr>
              <a:t>car</a:t>
            </a:r>
            <a:r>
              <a:rPr lang="en-US" dirty="0"/>
              <a:t>”</a:t>
            </a:r>
          </a:p>
          <a:p>
            <a:r>
              <a:rPr lang="en-US" dirty="0"/>
              <a:t>Correct common misspellings</a:t>
            </a:r>
          </a:p>
          <a:p>
            <a:pPr lvl="1"/>
            <a:r>
              <a:rPr lang="en-US" dirty="0"/>
              <a:t>Map stems of misspelled words to stems of correctly spelled words</a:t>
            </a:r>
          </a:p>
          <a:p>
            <a:pPr lvl="1"/>
            <a:r>
              <a:rPr lang="en-US" dirty="0"/>
              <a:t>For example, “</a:t>
            </a:r>
            <a:r>
              <a:rPr lang="en-US" dirty="0">
                <a:solidFill>
                  <a:srgbClr val="FF0000"/>
                </a:solidFill>
              </a:rPr>
              <a:t>manifactur</a:t>
            </a:r>
            <a:r>
              <a:rPr lang="en-US" dirty="0"/>
              <a:t>” </a:t>
            </a:r>
            <a:r>
              <a:rPr lang="en-US" dirty="0">
                <a:sym typeface="Wingdings" panose="05000000000000000000" pitchFamily="2" charset="2"/>
              </a:rPr>
              <a:t></a:t>
            </a:r>
            <a:r>
              <a:rPr lang="en-US" dirty="0"/>
              <a:t> “</a:t>
            </a:r>
            <a:r>
              <a:rPr lang="en-US" dirty="0">
                <a:solidFill>
                  <a:srgbClr val="FF0000"/>
                </a:solidFill>
              </a:rPr>
              <a:t>manufactur</a:t>
            </a:r>
            <a:r>
              <a:rPr lang="en-US" dirty="0"/>
              <a:t>”</a:t>
            </a:r>
          </a:p>
          <a:p>
            <a:r>
              <a:rPr lang="en-US" dirty="0"/>
              <a:t>Lemmatize</a:t>
            </a:r>
          </a:p>
          <a:p>
            <a:pPr lvl="1"/>
            <a:r>
              <a:rPr lang="en-US" dirty="0"/>
              <a:t>Map synonyms and abbreviations </a:t>
            </a:r>
            <a:r>
              <a:rPr lang="en-US"/>
              <a:t>to a common </a:t>
            </a:r>
            <a:r>
              <a:rPr lang="en-US" dirty="0"/>
              <a:t>concept</a:t>
            </a:r>
          </a:p>
          <a:p>
            <a:pPr lvl="1"/>
            <a:r>
              <a:rPr lang="en-US" dirty="0"/>
              <a:t>For example, “</a:t>
            </a:r>
            <a:r>
              <a:rPr lang="en-US" dirty="0">
                <a:solidFill>
                  <a:srgbClr val="FF0000"/>
                </a:solidFill>
              </a:rPr>
              <a:t>mfg</a:t>
            </a:r>
            <a:r>
              <a:rPr lang="en-US" dirty="0"/>
              <a:t>” </a:t>
            </a:r>
            <a:r>
              <a:rPr lang="en-US" dirty="0">
                <a:sym typeface="Wingdings" panose="05000000000000000000" pitchFamily="2" charset="2"/>
              </a:rPr>
              <a:t></a:t>
            </a:r>
            <a:r>
              <a:rPr lang="en-US" dirty="0"/>
              <a:t> “</a:t>
            </a:r>
            <a:r>
              <a:rPr lang="en-US" dirty="0">
                <a:solidFill>
                  <a:srgbClr val="FF0000"/>
                </a:solidFill>
              </a:rPr>
              <a:t>manufactur</a:t>
            </a:r>
            <a:r>
              <a:rPr lang="en-US" dirty="0"/>
              <a:t>”, “</a:t>
            </a:r>
            <a:r>
              <a:rPr lang="en-US" dirty="0">
                <a:solidFill>
                  <a:srgbClr val="00B0F0"/>
                </a:solidFill>
              </a:rPr>
              <a:t>auto</a:t>
            </a:r>
            <a:r>
              <a:rPr lang="en-US" dirty="0"/>
              <a:t>” </a:t>
            </a:r>
            <a:r>
              <a:rPr lang="en-US" dirty="0">
                <a:sym typeface="Wingdings" panose="05000000000000000000" pitchFamily="2" charset="2"/>
              </a:rPr>
              <a:t></a:t>
            </a:r>
            <a:r>
              <a:rPr lang="en-US" dirty="0"/>
              <a:t> “</a:t>
            </a:r>
            <a:r>
              <a:rPr lang="en-US" dirty="0">
                <a:solidFill>
                  <a:srgbClr val="00B0F0"/>
                </a:solidFill>
              </a:rPr>
              <a:t>car</a:t>
            </a:r>
            <a:r>
              <a:rPr lang="en-US" dirty="0"/>
              <a:t>”</a:t>
            </a:r>
          </a:p>
        </p:txBody>
      </p:sp>
      <p:sp>
        <p:nvSpPr>
          <p:cNvPr id="4" name="Slide Number Placeholder 3"/>
          <p:cNvSpPr>
            <a:spLocks noGrp="1"/>
          </p:cNvSpPr>
          <p:nvPr>
            <p:ph type="sldNum" sz="quarter" idx="12"/>
          </p:nvPr>
        </p:nvSpPr>
        <p:spPr/>
        <p:txBody>
          <a:bodyPr/>
          <a:lstStyle/>
          <a:p>
            <a:fld id="{24BFE6D4-27A9-4AE4-9EAE-AF75F97B179B}" type="slidenum">
              <a:rPr lang="en-US" smtClean="0"/>
              <a:t>15</a:t>
            </a:fld>
            <a:endParaRPr lang="en-US" dirty="0"/>
          </a:p>
        </p:txBody>
      </p:sp>
    </p:spTree>
    <p:extLst>
      <p:ext uri="{BB962C8B-B14F-4D97-AF65-F5344CB8AC3E}">
        <p14:creationId xmlns:p14="http://schemas.microsoft.com/office/powerpoint/2010/main" val="2698050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5">
                    <a:lumMod val="75000"/>
                  </a:schemeClr>
                </a:solidFill>
                <a:cs typeface="Calibri" panose="020F0502020204030204" pitchFamily="34" charset="0"/>
              </a:rPr>
              <a:t>Methodology: Text Cleaning</a:t>
            </a:r>
          </a:p>
        </p:txBody>
      </p:sp>
      <p:sp>
        <p:nvSpPr>
          <p:cNvPr id="3" name="Content Placeholder 2"/>
          <p:cNvSpPr>
            <a:spLocks noGrp="1"/>
          </p:cNvSpPr>
          <p:nvPr>
            <p:ph idx="1"/>
          </p:nvPr>
        </p:nvSpPr>
        <p:spPr>
          <a:xfrm>
            <a:off x="838199" y="1757385"/>
            <a:ext cx="10666863" cy="4351338"/>
          </a:xfrm>
        </p:spPr>
        <p:txBody>
          <a:bodyPr>
            <a:normAutofit/>
          </a:bodyPr>
          <a:lstStyle/>
          <a:p>
            <a:r>
              <a:rPr lang="en-US" sz="3200" dirty="0"/>
              <a:t>Fictional examples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24BFE6D4-27A9-4AE4-9EAE-AF75F97B179B}" type="slidenum">
              <a:rPr lang="en-US" smtClean="0"/>
              <a:t>16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42766215"/>
              </p:ext>
            </p:extLst>
          </p:nvPr>
        </p:nvGraphicFramePr>
        <p:xfrm>
          <a:off x="1119352" y="2401109"/>
          <a:ext cx="9040648" cy="3447897"/>
        </p:xfrm>
        <a:graphic>
          <a:graphicData uri="http://schemas.openxmlformats.org/drawingml/2006/table">
            <a:tbl>
              <a:tblPr firstRow="1" bandRow="1">
                <a:tableStyleId>{5C22544A-7EE6-4342-B048-85BDC9FD1C3A}</a:tableStyleId>
              </a:tblPr>
              <a:tblGrid>
                <a:gridCol w="4520324">
                  <a:extLst>
                    <a:ext uri="{9D8B030D-6E8A-4147-A177-3AD203B41FA5}">
                      <a16:colId xmlns:a16="http://schemas.microsoft.com/office/drawing/2014/main" val="1598961131"/>
                    </a:ext>
                  </a:extLst>
                </a:gridCol>
                <a:gridCol w="4520324">
                  <a:extLst>
                    <a:ext uri="{9D8B030D-6E8A-4147-A177-3AD203B41FA5}">
                      <a16:colId xmlns:a16="http://schemas.microsoft.com/office/drawing/2014/main" val="3634809715"/>
                    </a:ext>
                  </a:extLst>
                </a:gridCol>
              </a:tblGrid>
              <a:tr h="714808">
                <a:tc>
                  <a:txBody>
                    <a:bodyPr/>
                    <a:lstStyle/>
                    <a:p>
                      <a:r>
                        <a:rPr lang="en-US" sz="2800" dirty="0">
                          <a:latin typeface="Calibri" panose="020F0502020204030204" pitchFamily="34" charset="0"/>
                        </a:rPr>
                        <a:t>Input Text</a:t>
                      </a:r>
                    </a:p>
                  </a:txBody>
                  <a:tcPr/>
                </a:tc>
                <a:tc>
                  <a:txBody>
                    <a:bodyPr/>
                    <a:lstStyle/>
                    <a:p>
                      <a:r>
                        <a:rPr lang="en-US" sz="2800" dirty="0">
                          <a:latin typeface="Calibri" panose="020F0502020204030204" pitchFamily="34" charset="0"/>
                        </a:rPr>
                        <a:t>Clean Text</a:t>
                      </a:r>
                    </a:p>
                  </a:txBody>
                  <a:tcPr/>
                </a:tc>
                <a:extLst>
                  <a:ext uri="{0D108BD9-81ED-4DB2-BD59-A6C34878D82A}">
                    <a16:rowId xmlns:a16="http://schemas.microsoft.com/office/drawing/2014/main" val="4262700040"/>
                  </a:ext>
                </a:extLst>
              </a:tr>
              <a:tr h="714808">
                <a:tc>
                  <a:txBody>
                    <a:bodyPr/>
                    <a:lstStyle/>
                    <a:p>
                      <a:r>
                        <a:rPr lang="en-US" sz="2800" dirty="0">
                          <a:latin typeface="Calibri" panose="020F0502020204030204" pitchFamily="34" charset="0"/>
                        </a:rPr>
                        <a:t>This is a convenence store.</a:t>
                      </a:r>
                    </a:p>
                  </a:txBody>
                  <a:tcPr/>
                </a:tc>
                <a:tc>
                  <a:txBody>
                    <a:bodyPr/>
                    <a:lstStyle/>
                    <a:p>
                      <a:r>
                        <a:rPr lang="en-US" sz="2800" dirty="0">
                          <a:latin typeface="Calibri" panose="020F0502020204030204" pitchFamily="34" charset="0"/>
                        </a:rPr>
                        <a:t>conveni store</a:t>
                      </a:r>
                    </a:p>
                  </a:txBody>
                  <a:tcPr/>
                </a:tc>
                <a:extLst>
                  <a:ext uri="{0D108BD9-81ED-4DB2-BD59-A6C34878D82A}">
                    <a16:rowId xmlns:a16="http://schemas.microsoft.com/office/drawing/2014/main" val="2297827551"/>
                  </a:ext>
                </a:extLst>
              </a:tr>
              <a:tr h="714808">
                <a:tc>
                  <a:txBody>
                    <a:bodyPr/>
                    <a:lstStyle/>
                    <a:p>
                      <a:r>
                        <a:rPr lang="en-US" sz="2800" b="0" dirty="0">
                          <a:latin typeface="Calibri" panose="020F0502020204030204" pitchFamily="34" charset="0"/>
                        </a:rPr>
                        <a:t>automobile</a:t>
                      </a:r>
                      <a:r>
                        <a:rPr lang="en-US" sz="2800" b="0" baseline="0" dirty="0"/>
                        <a:t> </a:t>
                      </a:r>
                      <a:r>
                        <a:rPr lang="en-US" sz="2800" b="0" kern="1200" dirty="0">
                          <a:solidFill>
                            <a:schemeClr val="dk1"/>
                          </a:solidFill>
                          <a:latin typeface="Calibri" panose="020F0502020204030204" pitchFamily="34" charset="0"/>
                          <a:ea typeface="+mn-ea"/>
                          <a:cs typeface="+mn-cs"/>
                        </a:rPr>
                        <a:t>mfg</a:t>
                      </a:r>
                    </a:p>
                  </a:txBody>
                  <a:tcPr/>
                </a:tc>
                <a:tc>
                  <a:txBody>
                    <a:bodyPr/>
                    <a:lstStyle/>
                    <a:p>
                      <a:r>
                        <a:rPr lang="en-US" sz="2800" dirty="0">
                          <a:latin typeface="Calibri" panose="020F0502020204030204" pitchFamily="34" charset="0"/>
                        </a:rPr>
                        <a:t>car manufactur</a:t>
                      </a:r>
                    </a:p>
                  </a:txBody>
                  <a:tcPr/>
                </a:tc>
                <a:extLst>
                  <a:ext uri="{0D108BD9-81ED-4DB2-BD59-A6C34878D82A}">
                    <a16:rowId xmlns:a16="http://schemas.microsoft.com/office/drawing/2014/main" val="1530299308"/>
                  </a:ext>
                </a:extLst>
              </a:tr>
              <a:tr h="1303473">
                <a:tc>
                  <a:txBody>
                    <a:bodyPr/>
                    <a:lstStyle/>
                    <a:p>
                      <a:r>
                        <a:rPr lang="en-US" sz="2800" b="0" kern="1200" dirty="0">
                          <a:solidFill>
                            <a:schemeClr val="dk1"/>
                          </a:solidFill>
                          <a:latin typeface="Calibri" panose="020F0502020204030204" pitchFamily="34" charset="0"/>
                          <a:ea typeface="+mn-ea"/>
                          <a:cs typeface="+mn-cs"/>
                        </a:rPr>
                        <a:t>We repiar watches &amp; jewelry.</a:t>
                      </a:r>
                    </a:p>
                  </a:txBody>
                  <a:tcPr/>
                </a:tc>
                <a:tc>
                  <a:txBody>
                    <a:bodyPr/>
                    <a:lstStyle/>
                    <a:p>
                      <a:r>
                        <a:rPr lang="en-US" sz="2800" dirty="0">
                          <a:latin typeface="Calibri" panose="020F0502020204030204" pitchFamily="34" charset="0"/>
                        </a:rPr>
                        <a:t>repair watch jewelri</a:t>
                      </a:r>
                    </a:p>
                  </a:txBody>
                  <a:tcPr/>
                </a:tc>
                <a:extLst>
                  <a:ext uri="{0D108BD9-81ED-4DB2-BD59-A6C34878D82A}">
                    <a16:rowId xmlns:a16="http://schemas.microsoft.com/office/drawing/2014/main" val="209394504"/>
                  </a:ext>
                </a:extLst>
              </a:tr>
            </a:tbl>
          </a:graphicData>
        </a:graphic>
      </p:graphicFrame>
    </p:spTree>
    <p:extLst>
      <p:ext uri="{BB962C8B-B14F-4D97-AF65-F5344CB8AC3E}">
        <p14:creationId xmlns:p14="http://schemas.microsoft.com/office/powerpoint/2010/main" val="122376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978E2-2CD9-4D3C-826B-9E2A0DEB0736}"/>
              </a:ext>
            </a:extLst>
          </p:cNvPr>
          <p:cNvSpPr>
            <a:spLocks noGrp="1"/>
          </p:cNvSpPr>
          <p:nvPr>
            <p:ph type="title"/>
          </p:nvPr>
        </p:nvSpPr>
        <p:spPr/>
        <p:txBody>
          <a:bodyPr/>
          <a:lstStyle/>
          <a:p>
            <a:r>
              <a:rPr lang="en-US" sz="4000" dirty="0">
                <a:solidFill>
                  <a:schemeClr val="accent5">
                    <a:lumMod val="75000"/>
                  </a:schemeClr>
                </a:solidFill>
                <a:cs typeface="Calibri" panose="020F0502020204030204" pitchFamily="34" charset="0"/>
              </a:rPr>
              <a:t>Methodology: Dictionary</a:t>
            </a:r>
          </a:p>
        </p:txBody>
      </p:sp>
      <p:sp>
        <p:nvSpPr>
          <p:cNvPr id="3" name="Content Placeholder 2">
            <a:extLst>
              <a:ext uri="{FF2B5EF4-FFF2-40B4-BE49-F238E27FC236}">
                <a16:creationId xmlns:a16="http://schemas.microsoft.com/office/drawing/2014/main" id="{2676DE86-7F87-4B97-9BE0-2918BFEF9524}"/>
              </a:ext>
            </a:extLst>
          </p:cNvPr>
          <p:cNvSpPr>
            <a:spLocks noGrp="1"/>
          </p:cNvSpPr>
          <p:nvPr>
            <p:ph idx="1"/>
          </p:nvPr>
        </p:nvSpPr>
        <p:spPr>
          <a:xfrm>
            <a:off x="838200" y="1587449"/>
            <a:ext cx="10515600" cy="4351338"/>
          </a:xfrm>
        </p:spPr>
        <p:txBody>
          <a:bodyPr/>
          <a:lstStyle/>
          <a:p>
            <a:r>
              <a:rPr lang="en-US" dirty="0"/>
              <a:t>Underlying BEACON is a dictionary of words/combinations that occur frequently in the cleaned training data</a:t>
            </a:r>
          </a:p>
          <a:p>
            <a:endParaRPr lang="en-US" dirty="0"/>
          </a:p>
          <a:p>
            <a:r>
              <a:rPr lang="en-US" dirty="0"/>
              <a:t>Current dictionary size: 399,590 words/combinations</a:t>
            </a:r>
          </a:p>
          <a:p>
            <a:endParaRPr lang="en-US" dirty="0"/>
          </a:p>
          <a:p>
            <a:r>
              <a:rPr lang="en-US" dirty="0"/>
              <a:t>All words</a:t>
            </a:r>
            <a:r>
              <a:rPr lang="en-US"/>
              <a:t>/combinations in </a:t>
            </a:r>
            <a:r>
              <a:rPr lang="en-US" dirty="0"/>
              <a:t>dictionary must occur at least 10 times in training data</a:t>
            </a:r>
          </a:p>
          <a:p>
            <a:pPr marL="0" indent="0">
              <a:buNone/>
            </a:pPr>
            <a:endParaRPr lang="en-US" dirty="0"/>
          </a:p>
          <a:p>
            <a:r>
              <a:rPr lang="en-US" dirty="0"/>
              <a:t>All model features are based on this dictionary</a:t>
            </a:r>
          </a:p>
          <a:p>
            <a:endParaRPr lang="en-US" dirty="0"/>
          </a:p>
        </p:txBody>
      </p:sp>
      <p:sp>
        <p:nvSpPr>
          <p:cNvPr id="4" name="Slide Number Placeholder 3">
            <a:extLst>
              <a:ext uri="{FF2B5EF4-FFF2-40B4-BE49-F238E27FC236}">
                <a16:creationId xmlns:a16="http://schemas.microsoft.com/office/drawing/2014/main" id="{0D29394E-AD91-4F0B-8620-123688A4D656}"/>
              </a:ext>
            </a:extLst>
          </p:cNvPr>
          <p:cNvSpPr>
            <a:spLocks noGrp="1"/>
          </p:cNvSpPr>
          <p:nvPr>
            <p:ph type="sldNum" sz="quarter" idx="12"/>
          </p:nvPr>
        </p:nvSpPr>
        <p:spPr/>
        <p:txBody>
          <a:bodyPr/>
          <a:lstStyle/>
          <a:p>
            <a:fld id="{FC63ECC8-719A-498E-B101-491B6A35558E}" type="slidenum">
              <a:rPr lang="en-US" smtClean="0"/>
              <a:t>17</a:t>
            </a:fld>
            <a:endParaRPr lang="en-US" dirty="0"/>
          </a:p>
        </p:txBody>
      </p:sp>
    </p:spTree>
    <p:extLst>
      <p:ext uri="{BB962C8B-B14F-4D97-AF65-F5344CB8AC3E}">
        <p14:creationId xmlns:p14="http://schemas.microsoft.com/office/powerpoint/2010/main" val="393567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5">
                    <a:lumMod val="75000"/>
                  </a:schemeClr>
                </a:solidFill>
                <a:cs typeface="Calibri" panose="020F0502020204030204" pitchFamily="34" charset="0"/>
              </a:rPr>
              <a:t>Methodology: Model Ensemble</a:t>
            </a:r>
          </a:p>
        </p:txBody>
      </p:sp>
      <p:sp>
        <p:nvSpPr>
          <p:cNvPr id="3" name="Content Placeholder 2"/>
          <p:cNvSpPr>
            <a:spLocks noGrp="1"/>
          </p:cNvSpPr>
          <p:nvPr>
            <p:ph idx="1"/>
          </p:nvPr>
        </p:nvSpPr>
        <p:spPr>
          <a:xfrm>
            <a:off x="838200" y="1825625"/>
            <a:ext cx="11061032" cy="3925470"/>
          </a:xfrm>
        </p:spPr>
        <p:txBody>
          <a:bodyPr>
            <a:normAutofit fontScale="92500" lnSpcReduction="10000"/>
          </a:bodyPr>
          <a:lstStyle/>
          <a:p>
            <a:r>
              <a:rPr lang="en-US" dirty="0"/>
              <a:t>Three information retrieval models</a:t>
            </a:r>
          </a:p>
          <a:p>
            <a:r>
              <a:rPr lang="en-US" dirty="0"/>
              <a:t>“All” </a:t>
            </a:r>
          </a:p>
          <a:p>
            <a:pPr lvl="1"/>
            <a:r>
              <a:rPr lang="en-US" dirty="0"/>
              <a:t>Consider all words/combinations (combs)</a:t>
            </a:r>
          </a:p>
          <a:p>
            <a:pPr lvl="1"/>
            <a:r>
              <a:rPr lang="en-US" dirty="0"/>
              <a:t>For each word/comb, look at how observations are distributed across NAICS</a:t>
            </a:r>
          </a:p>
          <a:p>
            <a:r>
              <a:rPr lang="en-US" dirty="0"/>
              <a:t>“Umbrella” </a:t>
            </a:r>
          </a:p>
          <a:p>
            <a:pPr lvl="1"/>
            <a:r>
              <a:rPr lang="en-US" dirty="0"/>
              <a:t>Exclude words/combs that are subsets of other combinations</a:t>
            </a:r>
          </a:p>
          <a:p>
            <a:pPr lvl="1"/>
            <a:r>
              <a:rPr lang="en-US" dirty="0"/>
              <a:t>For each remaining word/comb, look at how observations are distributed across NAICS</a:t>
            </a:r>
          </a:p>
          <a:p>
            <a:r>
              <a:rPr lang="en-US" dirty="0"/>
              <a:t>“Exact” 	</a:t>
            </a:r>
          </a:p>
          <a:p>
            <a:pPr lvl="1"/>
            <a:r>
              <a:rPr lang="en-US" dirty="0"/>
              <a:t>Consider observations that use the exact same words/combs</a:t>
            </a:r>
          </a:p>
          <a:p>
            <a:pPr lvl="1"/>
            <a:r>
              <a:rPr lang="en-US" dirty="0"/>
              <a:t>Look at how these observations are distributed across NAICS</a:t>
            </a:r>
          </a:p>
        </p:txBody>
      </p:sp>
      <p:sp>
        <p:nvSpPr>
          <p:cNvPr id="4" name="Slide Number Placeholder 3"/>
          <p:cNvSpPr>
            <a:spLocks noGrp="1"/>
          </p:cNvSpPr>
          <p:nvPr>
            <p:ph type="sldNum" sz="quarter" idx="12"/>
          </p:nvPr>
        </p:nvSpPr>
        <p:spPr/>
        <p:txBody>
          <a:bodyPr/>
          <a:lstStyle/>
          <a:p>
            <a:fld id="{24BFE6D4-27A9-4AE4-9EAE-AF75F97B179B}" type="slidenum">
              <a:rPr lang="en-US" smtClean="0"/>
              <a:t>18</a:t>
            </a:fld>
            <a:endParaRPr lang="en-US" dirty="0"/>
          </a:p>
        </p:txBody>
      </p:sp>
    </p:spTree>
    <p:extLst>
      <p:ext uri="{BB962C8B-B14F-4D97-AF65-F5344CB8AC3E}">
        <p14:creationId xmlns:p14="http://schemas.microsoft.com/office/powerpoint/2010/main" val="814951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5">
                    <a:lumMod val="75000"/>
                  </a:schemeClr>
                </a:solidFill>
                <a:cs typeface="Calibri" panose="020F0502020204030204" pitchFamily="34" charset="0"/>
              </a:rPr>
              <a:t>Methodology: Model Ensemble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For the “All” and “Umbrella” models</a:t>
                </a:r>
              </a:p>
              <a:p>
                <a:pPr lvl="1"/>
                <a:r>
                  <a:rPr lang="en-US" dirty="0"/>
                  <a:t>The NAICS distributions of the various words/combs are averaged using “purity weights” that give more weight to the NAICS distributions of words/combs that are more pure/predictive</a:t>
                </a:r>
              </a:p>
              <a:p>
                <a:pPr lvl="1"/>
                <a:r>
                  <a:rPr lang="en-US" dirty="0"/>
                  <a:t>The purity weight is a function of the maximum proportion.</a:t>
                </a:r>
              </a:p>
              <a:p>
                <a:r>
                  <a:rPr lang="en-US" dirty="0"/>
                  <a:t>Final scores</a:t>
                </a:r>
              </a:p>
              <a:p>
                <a:pPr lvl="1"/>
                <a:r>
                  <a:rPr lang="en-US" dirty="0"/>
                  <a:t>The scores from the “All”, “Umbrella”, and “Exact” models are averaged</a:t>
                </a:r>
              </a:p>
              <a:p>
                <a:pPr lvl="1"/>
                <a:r>
                  <a:rPr lang="en-US" dirty="0"/>
                  <a:t>Three model weight parameters </a:t>
                </a:r>
                <a14:m>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𝑤</m:t>
                        </m:r>
                      </m:e>
                      <m:sub>
                        <m:r>
                          <a:rPr lang="en-US" b="0" i="1" dirty="0" smtClean="0">
                            <a:solidFill>
                              <a:srgbClr val="FF0000"/>
                            </a:solidFill>
                            <a:latin typeface="Cambria Math" panose="02040503050406030204" pitchFamily="18" charset="0"/>
                          </a:rPr>
                          <m:t>𝑎𝑙𝑙</m:t>
                        </m:r>
                      </m:sub>
                    </m:sSub>
                  </m:oMath>
                </a14:m>
                <a:r>
                  <a:rPr lang="en-US" dirty="0"/>
                  <a:t> , </a:t>
                </a:r>
                <a14:m>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𝑤</m:t>
                        </m:r>
                      </m:e>
                      <m:sub>
                        <m:r>
                          <a:rPr lang="en-US" b="0" i="1" dirty="0" smtClean="0">
                            <a:solidFill>
                              <a:srgbClr val="FF0000"/>
                            </a:solidFill>
                            <a:latin typeface="Cambria Math" panose="02040503050406030204" pitchFamily="18" charset="0"/>
                          </a:rPr>
                          <m:t>𝑢𝑚𝑏</m:t>
                        </m:r>
                      </m:sub>
                    </m:sSub>
                  </m:oMath>
                </a14:m>
                <a:r>
                  <a:rPr lang="en-US" dirty="0"/>
                  <a:t>, and </a:t>
                </a:r>
                <a14:m>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i="1" dirty="0">
                            <a:solidFill>
                              <a:srgbClr val="FF0000"/>
                            </a:solidFill>
                            <a:latin typeface="Cambria Math" panose="02040503050406030204" pitchFamily="18" charset="0"/>
                          </a:rPr>
                          <m:t>𝑤</m:t>
                        </m:r>
                      </m:e>
                      <m:sub>
                        <m:r>
                          <a:rPr lang="en-US" i="1" dirty="0">
                            <a:solidFill>
                              <a:srgbClr val="FF0000"/>
                            </a:solidFill>
                            <a:latin typeface="Cambria Math" panose="02040503050406030204" pitchFamily="18" charset="0"/>
                          </a:rPr>
                          <m:t>𝑒𝑥𝑎𝑐𝑡</m:t>
                        </m:r>
                      </m:sub>
                    </m:sSub>
                  </m:oMath>
                </a14:m>
                <a:r>
                  <a:rPr lang="en-US" dirty="0"/>
                  <a:t> ( = 1 - </a:t>
                </a:r>
                <a14:m>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i="1" dirty="0">
                            <a:solidFill>
                              <a:srgbClr val="FF0000"/>
                            </a:solidFill>
                            <a:latin typeface="Cambria Math" panose="02040503050406030204" pitchFamily="18" charset="0"/>
                          </a:rPr>
                          <m:t>𝑤</m:t>
                        </m:r>
                      </m:e>
                      <m:sub>
                        <m:r>
                          <a:rPr lang="en-US" i="1" dirty="0">
                            <a:solidFill>
                              <a:srgbClr val="FF0000"/>
                            </a:solidFill>
                            <a:latin typeface="Cambria Math" panose="02040503050406030204" pitchFamily="18" charset="0"/>
                          </a:rPr>
                          <m:t>𝑎𝑙𝑙</m:t>
                        </m:r>
                      </m:sub>
                    </m:sSub>
                  </m:oMath>
                </a14:m>
                <a:r>
                  <a:rPr lang="en-US" dirty="0"/>
                  <a:t> - </a:t>
                </a:r>
                <a14:m>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i="1" dirty="0">
                            <a:solidFill>
                              <a:srgbClr val="FF0000"/>
                            </a:solidFill>
                            <a:latin typeface="Cambria Math" panose="02040503050406030204" pitchFamily="18" charset="0"/>
                          </a:rPr>
                          <m:t>𝑤</m:t>
                        </m:r>
                      </m:e>
                      <m:sub>
                        <m:r>
                          <a:rPr lang="en-US" i="1" dirty="0">
                            <a:solidFill>
                              <a:srgbClr val="FF0000"/>
                            </a:solidFill>
                            <a:latin typeface="Cambria Math" panose="02040503050406030204" pitchFamily="18" charset="0"/>
                          </a:rPr>
                          <m:t>𝑢𝑚𝑏</m:t>
                        </m:r>
                      </m:sub>
                    </m:sSub>
                  </m:oMath>
                </a14:m>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133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4BFE6D4-27A9-4AE4-9EAE-AF75F97B179B}" type="slidenum">
              <a:rPr lang="en-US" smtClean="0"/>
              <a:t>19</a:t>
            </a:fld>
            <a:endParaRPr lang="en-US" dirty="0"/>
          </a:p>
        </p:txBody>
      </p:sp>
    </p:spTree>
    <p:extLst>
      <p:ext uri="{BB962C8B-B14F-4D97-AF65-F5344CB8AC3E}">
        <p14:creationId xmlns:p14="http://schemas.microsoft.com/office/powerpoint/2010/main" val="3103578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2A2F2-7C71-4D4D-ABB7-A8E091C6D3D0}"/>
              </a:ext>
            </a:extLst>
          </p:cNvPr>
          <p:cNvSpPr>
            <a:spLocks noGrp="1"/>
          </p:cNvSpPr>
          <p:nvPr>
            <p:ph type="title"/>
          </p:nvPr>
        </p:nvSpPr>
        <p:spPr/>
        <p:txBody>
          <a:bodyPr/>
          <a:lstStyle/>
          <a:p>
            <a:r>
              <a:rPr lang="en-US" sz="4000" dirty="0">
                <a:solidFill>
                  <a:schemeClr val="accent5">
                    <a:lumMod val="75000"/>
                  </a:schemeClr>
                </a:solidFill>
                <a:cs typeface="Calibri" panose="020F0502020204030204" pitchFamily="34" charset="0"/>
              </a:rPr>
              <a:t>Disclaimer</a:t>
            </a:r>
            <a:r>
              <a:rPr lang="en-US" dirty="0"/>
              <a:t>	</a:t>
            </a:r>
          </a:p>
        </p:txBody>
      </p:sp>
      <p:sp>
        <p:nvSpPr>
          <p:cNvPr id="3" name="Content Placeholder 2">
            <a:extLst>
              <a:ext uri="{FF2B5EF4-FFF2-40B4-BE49-F238E27FC236}">
                <a16:creationId xmlns:a16="http://schemas.microsoft.com/office/drawing/2014/main" id="{86DCD0A1-04A6-432B-B1EB-30844D02DCFA}"/>
              </a:ext>
            </a:extLst>
          </p:cNvPr>
          <p:cNvSpPr>
            <a:spLocks noGrp="1"/>
          </p:cNvSpPr>
          <p:nvPr>
            <p:ph idx="1"/>
          </p:nvPr>
        </p:nvSpPr>
        <p:spPr/>
        <p:txBody>
          <a:bodyPr/>
          <a:lstStyle/>
          <a:p>
            <a:r>
              <a:rPr lang="en-US" dirty="0"/>
              <a:t>Any views expressed are those of the author(s) and not those of the U.S. Census Bureau. The Census Bureau has reviewed this data product for unauthorized disclosure of confidential information and has approved the disclosure avoidance applied. (Approval ID: CBDRB-FY22-ESMD001-001)</a:t>
            </a:r>
          </a:p>
          <a:p>
            <a:endParaRPr lang="en-US" dirty="0"/>
          </a:p>
        </p:txBody>
      </p:sp>
      <p:sp>
        <p:nvSpPr>
          <p:cNvPr id="4" name="Slide Number Placeholder 3">
            <a:extLst>
              <a:ext uri="{FF2B5EF4-FFF2-40B4-BE49-F238E27FC236}">
                <a16:creationId xmlns:a16="http://schemas.microsoft.com/office/drawing/2014/main" id="{5CA54D4C-8C29-466B-8C9B-7A4E84EEEA3B}"/>
              </a:ext>
            </a:extLst>
          </p:cNvPr>
          <p:cNvSpPr>
            <a:spLocks noGrp="1"/>
          </p:cNvSpPr>
          <p:nvPr>
            <p:ph type="sldNum" sz="quarter" idx="12"/>
          </p:nvPr>
        </p:nvSpPr>
        <p:spPr/>
        <p:txBody>
          <a:bodyPr/>
          <a:lstStyle/>
          <a:p>
            <a:fld id="{FC63ECC8-719A-498E-B101-491B6A35558E}" type="slidenum">
              <a:rPr lang="en-US" smtClean="0"/>
              <a:t>2</a:t>
            </a:fld>
            <a:endParaRPr lang="en-US" dirty="0"/>
          </a:p>
        </p:txBody>
      </p:sp>
    </p:spTree>
    <p:extLst>
      <p:ext uri="{BB962C8B-B14F-4D97-AF65-F5344CB8AC3E}">
        <p14:creationId xmlns:p14="http://schemas.microsoft.com/office/powerpoint/2010/main" val="3758025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5">
                    <a:lumMod val="75000"/>
                  </a:schemeClr>
                </a:solidFill>
                <a:cs typeface="Calibri" panose="020F0502020204030204" pitchFamily="34" charset="0"/>
              </a:rPr>
              <a:t>Example: Model Ensemble</a:t>
            </a:r>
          </a:p>
        </p:txBody>
      </p:sp>
      <p:sp>
        <p:nvSpPr>
          <p:cNvPr id="4" name="Slide Number Placeholder 3"/>
          <p:cNvSpPr>
            <a:spLocks noGrp="1"/>
          </p:cNvSpPr>
          <p:nvPr>
            <p:ph type="sldNum" sz="quarter" idx="12"/>
          </p:nvPr>
        </p:nvSpPr>
        <p:spPr/>
        <p:txBody>
          <a:bodyPr/>
          <a:lstStyle/>
          <a:p>
            <a:fld id="{24BFE6D4-27A9-4AE4-9EAE-AF75F97B179B}" type="slidenum">
              <a:rPr lang="en-US" smtClean="0"/>
              <a:t>20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604848985"/>
              </p:ext>
            </p:extLst>
          </p:nvPr>
        </p:nvGraphicFramePr>
        <p:xfrm>
          <a:off x="549443" y="3164585"/>
          <a:ext cx="11093115" cy="2377440"/>
        </p:xfrm>
        <a:graphic>
          <a:graphicData uri="http://schemas.openxmlformats.org/drawingml/2006/table">
            <a:tbl>
              <a:tblPr firstRow="1" bandRow="1">
                <a:tableStyleId>{5C22544A-7EE6-4342-B048-85BDC9FD1C3A}</a:tableStyleId>
              </a:tblPr>
              <a:tblGrid>
                <a:gridCol w="3697705">
                  <a:extLst>
                    <a:ext uri="{9D8B030D-6E8A-4147-A177-3AD203B41FA5}">
                      <a16:colId xmlns:a16="http://schemas.microsoft.com/office/drawing/2014/main" val="1999893663"/>
                    </a:ext>
                  </a:extLst>
                </a:gridCol>
                <a:gridCol w="3697705">
                  <a:extLst>
                    <a:ext uri="{9D8B030D-6E8A-4147-A177-3AD203B41FA5}">
                      <a16:colId xmlns:a16="http://schemas.microsoft.com/office/drawing/2014/main" val="2715041600"/>
                    </a:ext>
                  </a:extLst>
                </a:gridCol>
                <a:gridCol w="3697705">
                  <a:extLst>
                    <a:ext uri="{9D8B030D-6E8A-4147-A177-3AD203B41FA5}">
                      <a16:colId xmlns:a16="http://schemas.microsoft.com/office/drawing/2014/main" val="685224048"/>
                    </a:ext>
                  </a:extLst>
                </a:gridCol>
              </a:tblGrid>
              <a:tr h="347100">
                <a:tc>
                  <a:txBody>
                    <a:bodyPr/>
                    <a:lstStyle/>
                    <a:p>
                      <a:r>
                        <a:rPr lang="en-US" sz="1800" dirty="0">
                          <a:latin typeface="Calibri" panose="020F0502020204030204" pitchFamily="34" charset="0"/>
                        </a:rPr>
                        <a:t>All</a:t>
                      </a:r>
                    </a:p>
                  </a:txBody>
                  <a:tcPr/>
                </a:tc>
                <a:tc>
                  <a:txBody>
                    <a:bodyPr/>
                    <a:lstStyle/>
                    <a:p>
                      <a:r>
                        <a:rPr lang="en-US" sz="1800" dirty="0">
                          <a:latin typeface="Calibri" panose="020F0502020204030204" pitchFamily="34" charset="0"/>
                        </a:rPr>
                        <a:t>Umbrella</a:t>
                      </a:r>
                    </a:p>
                  </a:txBody>
                  <a:tcPr/>
                </a:tc>
                <a:tc>
                  <a:txBody>
                    <a:bodyPr/>
                    <a:lstStyle/>
                    <a:p>
                      <a:r>
                        <a:rPr lang="en-US" sz="1800" dirty="0">
                          <a:latin typeface="Calibri" panose="020F0502020204030204" pitchFamily="34" charset="0"/>
                        </a:rPr>
                        <a:t>Exact</a:t>
                      </a:r>
                    </a:p>
                  </a:txBody>
                  <a:tcPr/>
                </a:tc>
                <a:extLst>
                  <a:ext uri="{0D108BD9-81ED-4DB2-BD59-A6C34878D82A}">
                    <a16:rowId xmlns:a16="http://schemas.microsoft.com/office/drawing/2014/main" val="2386579258"/>
                  </a:ext>
                </a:extLst>
              </a:tr>
              <a:tr h="199453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mn-lt"/>
                        </a:rPr>
                        <a:t>Look at how {retail}</a:t>
                      </a:r>
                      <a:r>
                        <a:rPr lang="en-US" sz="1800" baseline="0" dirty="0">
                          <a:latin typeface="+mn-lt"/>
                        </a:rPr>
                        <a:t> </a:t>
                      </a:r>
                      <a:r>
                        <a:rPr lang="en-US" sz="1800" dirty="0">
                          <a:latin typeface="+mn-lt"/>
                        </a:rPr>
                        <a:t>is distributed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mn-lt"/>
                        </a:rPr>
                        <a:t>Look at how {bakeri} is distributed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mn-lt"/>
                        </a:rPr>
                        <a:t>Look at how {retail,</a:t>
                      </a:r>
                      <a:r>
                        <a:rPr lang="en-US" sz="1800" baseline="0" dirty="0">
                          <a:latin typeface="+mn-lt"/>
                        </a:rPr>
                        <a:t> </a:t>
                      </a:r>
                      <a:r>
                        <a:rPr lang="en-US" sz="1800" dirty="0">
                          <a:latin typeface="+mn-lt"/>
                        </a:rPr>
                        <a:t>bakeri} is distributed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mn-lt"/>
                        </a:rPr>
                        <a:t>Average NAICS distributions using purity weights</a:t>
                      </a:r>
                    </a:p>
                  </a:txBody>
                  <a:tcPr/>
                </a:tc>
                <a:tc>
                  <a:txBody>
                    <a:bodyPr/>
                    <a:lstStyle/>
                    <a:p>
                      <a:pPr marL="285750" indent="-285750">
                        <a:buFont typeface="Arial" panose="020B0604020202020204" pitchFamily="34" charset="0"/>
                        <a:buChar char="•"/>
                      </a:pPr>
                      <a:r>
                        <a:rPr lang="en-US" sz="1800" dirty="0">
                          <a:latin typeface="+mn-lt"/>
                        </a:rPr>
                        <a:t>The words {retail} and {bakeri} are</a:t>
                      </a:r>
                      <a:r>
                        <a:rPr lang="en-US" sz="1800" baseline="0" dirty="0">
                          <a:latin typeface="+mn-lt"/>
                        </a:rPr>
                        <a:t> subsets of {retail, bakeri}, so they are excluded from this model</a:t>
                      </a:r>
                    </a:p>
                    <a:p>
                      <a:pPr marL="285750" indent="-285750">
                        <a:buFont typeface="Arial" panose="020B0604020202020204" pitchFamily="34" charset="0"/>
                        <a:buChar char="•"/>
                      </a:pPr>
                      <a:r>
                        <a:rPr lang="en-US" sz="1800" dirty="0">
                          <a:latin typeface="+mn-lt"/>
                        </a:rPr>
                        <a:t>Look at how {retail, bakeri} is distributed</a:t>
                      </a:r>
                    </a:p>
                  </a:txBody>
                  <a:tcPr/>
                </a:tc>
                <a:tc>
                  <a:txBody>
                    <a:bodyPr/>
                    <a:lstStyle/>
                    <a:p>
                      <a:pPr marL="285750" indent="-285750">
                        <a:buFont typeface="Arial" panose="020B0604020202020204" pitchFamily="34" charset="0"/>
                        <a:buChar char="•"/>
                      </a:pPr>
                      <a:r>
                        <a:rPr lang="en-US" sz="1800" dirty="0">
                          <a:latin typeface="+mn-lt"/>
                        </a:rPr>
                        <a:t>Focus</a:t>
                      </a:r>
                      <a:r>
                        <a:rPr lang="en-US" sz="1800" baseline="0" dirty="0">
                          <a:latin typeface="+mn-lt"/>
                        </a:rPr>
                        <a:t> attention on observations in the training data that consist entirely of the words {retail} and {bakeri}</a:t>
                      </a:r>
                    </a:p>
                    <a:p>
                      <a:pPr marL="285750" indent="-285750">
                        <a:buFont typeface="Arial" panose="020B0604020202020204" pitchFamily="34" charset="0"/>
                        <a:buChar char="•"/>
                      </a:pPr>
                      <a:r>
                        <a:rPr lang="en-US" sz="1800" baseline="0" dirty="0">
                          <a:latin typeface="+mn-lt"/>
                        </a:rPr>
                        <a:t>Look at how these observations are distributed</a:t>
                      </a:r>
                    </a:p>
                    <a:p>
                      <a:pPr marL="285750" indent="-285750">
                        <a:buFont typeface="Arial" panose="020B0604020202020204" pitchFamily="34" charset="0"/>
                        <a:buChar char="•"/>
                      </a:pPr>
                      <a:endParaRPr lang="en-US" sz="1800" dirty="0"/>
                    </a:p>
                  </a:txBody>
                  <a:tcPr/>
                </a:tc>
                <a:extLst>
                  <a:ext uri="{0D108BD9-81ED-4DB2-BD59-A6C34878D82A}">
                    <a16:rowId xmlns:a16="http://schemas.microsoft.com/office/drawing/2014/main" val="2133474427"/>
                  </a:ext>
                </a:extLst>
              </a:tr>
            </a:tbl>
          </a:graphicData>
        </a:graphic>
      </p:graphicFrame>
      <p:sp>
        <p:nvSpPr>
          <p:cNvPr id="6" name="TextBox 5"/>
          <p:cNvSpPr txBox="1"/>
          <p:nvPr/>
        </p:nvSpPr>
        <p:spPr>
          <a:xfrm>
            <a:off x="469232" y="1665803"/>
            <a:ext cx="10884568"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alibri" panose="020F0502020204030204" pitchFamily="34" charset="0"/>
              </a:rPr>
              <a:t>Input text: </a:t>
            </a:r>
            <a:r>
              <a:rPr lang="en-US" sz="2400" dirty="0">
                <a:solidFill>
                  <a:srgbClr val="FF0000"/>
                </a:solidFill>
                <a:latin typeface="Calibri" panose="020F0502020204030204" pitchFamily="34" charset="0"/>
              </a:rPr>
              <a:t>“This is a retail bakery.”   </a:t>
            </a:r>
            <a:r>
              <a:rPr lang="en-US" sz="2400" dirty="0">
                <a:latin typeface="Calibri" panose="020F0502020204030204" pitchFamily="34" charset="0"/>
                <a:sym typeface="Wingdings" panose="05000000000000000000" pitchFamily="2" charset="2"/>
              </a:rPr>
              <a:t></a:t>
            </a:r>
            <a:r>
              <a:rPr lang="en-US" sz="2400" dirty="0">
                <a:solidFill>
                  <a:srgbClr val="FF0000"/>
                </a:solidFill>
                <a:latin typeface="Calibri" panose="020F0502020204030204" pitchFamily="34" charset="0"/>
              </a:rPr>
              <a:t>   </a:t>
            </a:r>
            <a:r>
              <a:rPr lang="en-US" sz="2400" dirty="0">
                <a:latin typeface="Calibri" panose="020F0502020204030204" pitchFamily="34" charset="0"/>
              </a:rPr>
              <a:t>Clean text: </a:t>
            </a:r>
            <a:r>
              <a:rPr lang="en-US" sz="2400" dirty="0">
                <a:solidFill>
                  <a:srgbClr val="FF0000"/>
                </a:solidFill>
                <a:latin typeface="Calibri" panose="020F0502020204030204" pitchFamily="34" charset="0"/>
              </a:rPr>
              <a:t>“retail bakeri”</a:t>
            </a:r>
          </a:p>
          <a:p>
            <a:pPr marL="342900" indent="-342900">
              <a:buFont typeface="Arial" panose="020B0604020202020204" pitchFamily="34" charset="0"/>
              <a:buChar char="•"/>
            </a:pPr>
            <a:r>
              <a:rPr lang="en-US" sz="2400" dirty="0">
                <a:latin typeface="Calibri" panose="020F0502020204030204" pitchFamily="34" charset="0"/>
              </a:rPr>
              <a:t>The words {retail}, {bakeri}, and the two-word combination {retail, bakeri} are in BEACON’s dictionary</a:t>
            </a:r>
          </a:p>
        </p:txBody>
      </p:sp>
    </p:spTree>
    <p:extLst>
      <p:ext uri="{BB962C8B-B14F-4D97-AF65-F5344CB8AC3E}">
        <p14:creationId xmlns:p14="http://schemas.microsoft.com/office/powerpoint/2010/main" val="2896208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3775A-9EF3-4175-85A0-591619FED844}"/>
              </a:ext>
            </a:extLst>
          </p:cNvPr>
          <p:cNvSpPr>
            <a:spLocks noGrp="1"/>
          </p:cNvSpPr>
          <p:nvPr>
            <p:ph type="title"/>
          </p:nvPr>
        </p:nvSpPr>
        <p:spPr/>
        <p:txBody>
          <a:bodyPr>
            <a:normAutofit/>
          </a:bodyPr>
          <a:lstStyle/>
          <a:p>
            <a:pPr algn="ctr"/>
            <a:r>
              <a:rPr lang="en-US" sz="4000" dirty="0">
                <a:solidFill>
                  <a:schemeClr val="accent5">
                    <a:lumMod val="75000"/>
                  </a:schemeClr>
                </a:solidFill>
                <a:cs typeface="Calibri" panose="020F0502020204030204" pitchFamily="34" charset="0"/>
              </a:rPr>
              <a:t>Example: Sector Distribution of “retail”</a:t>
            </a:r>
            <a:endParaRPr lang="en-US" sz="2400" dirty="0">
              <a:solidFill>
                <a:schemeClr val="accent5">
                  <a:lumMod val="75000"/>
                </a:schemeClr>
              </a:solidFill>
              <a:cs typeface="Calibri" panose="020F0502020204030204" pitchFamily="34" charset="0"/>
            </a:endParaRPr>
          </a:p>
        </p:txBody>
      </p:sp>
      <p:sp>
        <p:nvSpPr>
          <p:cNvPr id="4" name="Slide Number Placeholder 3">
            <a:extLst>
              <a:ext uri="{FF2B5EF4-FFF2-40B4-BE49-F238E27FC236}">
                <a16:creationId xmlns:a16="http://schemas.microsoft.com/office/drawing/2014/main" id="{59337760-A700-405A-9B83-052DA1F6F400}"/>
              </a:ext>
            </a:extLst>
          </p:cNvPr>
          <p:cNvSpPr>
            <a:spLocks noGrp="1"/>
          </p:cNvSpPr>
          <p:nvPr>
            <p:ph type="sldNum" sz="quarter" idx="12"/>
          </p:nvPr>
        </p:nvSpPr>
        <p:spPr/>
        <p:txBody>
          <a:bodyPr/>
          <a:lstStyle/>
          <a:p>
            <a:fld id="{FC63ECC8-719A-498E-B101-491B6A35558E}" type="slidenum">
              <a:rPr lang="en-US" smtClean="0"/>
              <a:t>21</a:t>
            </a:fld>
            <a:endParaRPr lang="en-US" dirty="0"/>
          </a:p>
        </p:txBody>
      </p:sp>
      <p:graphicFrame>
        <p:nvGraphicFramePr>
          <p:cNvPr id="5" name="Content Placeholder 4">
            <a:extLst>
              <a:ext uri="{FF2B5EF4-FFF2-40B4-BE49-F238E27FC236}">
                <a16:creationId xmlns:a16="http://schemas.microsoft.com/office/drawing/2014/main" id="{A9C466B0-99A5-48DB-A69D-1C2857871B9C}"/>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14726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3775A-9EF3-4175-85A0-591619FED844}"/>
              </a:ext>
            </a:extLst>
          </p:cNvPr>
          <p:cNvSpPr>
            <a:spLocks noGrp="1"/>
          </p:cNvSpPr>
          <p:nvPr>
            <p:ph type="title"/>
          </p:nvPr>
        </p:nvSpPr>
        <p:spPr/>
        <p:txBody>
          <a:bodyPr/>
          <a:lstStyle/>
          <a:p>
            <a:pPr algn="ctr"/>
            <a:r>
              <a:rPr lang="en-US" sz="4000" dirty="0">
                <a:solidFill>
                  <a:schemeClr val="accent5">
                    <a:lumMod val="75000"/>
                  </a:schemeClr>
                </a:solidFill>
                <a:cs typeface="Calibri" panose="020F0502020204030204" pitchFamily="34" charset="0"/>
              </a:rPr>
              <a:t>Example: Sector Distribution of “</a:t>
            </a:r>
            <a:r>
              <a:rPr lang="en-US" sz="4000" dirty="0" err="1">
                <a:solidFill>
                  <a:schemeClr val="accent5">
                    <a:lumMod val="75000"/>
                  </a:schemeClr>
                </a:solidFill>
                <a:cs typeface="Calibri" panose="020F0502020204030204" pitchFamily="34" charset="0"/>
              </a:rPr>
              <a:t>bakeri</a:t>
            </a:r>
            <a:r>
              <a:rPr lang="en-US" dirty="0">
                <a:solidFill>
                  <a:schemeClr val="accent5">
                    <a:lumMod val="75000"/>
                  </a:schemeClr>
                </a:solidFill>
                <a:cs typeface="Calibri" panose="020F0502020204030204" pitchFamily="34" charset="0"/>
              </a:rPr>
              <a:t>”</a:t>
            </a:r>
            <a:endParaRPr lang="en-US" sz="2000" dirty="0">
              <a:solidFill>
                <a:schemeClr val="accent5">
                  <a:lumMod val="75000"/>
                </a:schemeClr>
              </a:solidFill>
              <a:cs typeface="Calibri" panose="020F0502020204030204" pitchFamily="34" charset="0"/>
            </a:endParaRPr>
          </a:p>
        </p:txBody>
      </p:sp>
      <p:sp>
        <p:nvSpPr>
          <p:cNvPr id="4" name="Slide Number Placeholder 3">
            <a:extLst>
              <a:ext uri="{FF2B5EF4-FFF2-40B4-BE49-F238E27FC236}">
                <a16:creationId xmlns:a16="http://schemas.microsoft.com/office/drawing/2014/main" id="{59337760-A700-405A-9B83-052DA1F6F400}"/>
              </a:ext>
            </a:extLst>
          </p:cNvPr>
          <p:cNvSpPr>
            <a:spLocks noGrp="1"/>
          </p:cNvSpPr>
          <p:nvPr>
            <p:ph type="sldNum" sz="quarter" idx="12"/>
          </p:nvPr>
        </p:nvSpPr>
        <p:spPr/>
        <p:txBody>
          <a:bodyPr/>
          <a:lstStyle/>
          <a:p>
            <a:fld id="{FC63ECC8-719A-498E-B101-491B6A35558E}" type="slidenum">
              <a:rPr lang="en-US" smtClean="0"/>
              <a:t>22</a:t>
            </a:fld>
            <a:endParaRPr lang="en-US" dirty="0"/>
          </a:p>
        </p:txBody>
      </p:sp>
      <p:graphicFrame>
        <p:nvGraphicFramePr>
          <p:cNvPr id="7" name="Content Placeholder 6">
            <a:extLst>
              <a:ext uri="{FF2B5EF4-FFF2-40B4-BE49-F238E27FC236}">
                <a16:creationId xmlns:a16="http://schemas.microsoft.com/office/drawing/2014/main" id="{33B904CE-645E-4D60-84A6-5EFBD1B819ED}"/>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09290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3775A-9EF3-4175-85A0-591619FED844}"/>
              </a:ext>
            </a:extLst>
          </p:cNvPr>
          <p:cNvSpPr>
            <a:spLocks noGrp="1"/>
          </p:cNvSpPr>
          <p:nvPr>
            <p:ph type="title"/>
          </p:nvPr>
        </p:nvSpPr>
        <p:spPr/>
        <p:txBody>
          <a:bodyPr/>
          <a:lstStyle/>
          <a:p>
            <a:pPr algn="ctr"/>
            <a:r>
              <a:rPr lang="en-US" sz="4000" dirty="0">
                <a:solidFill>
                  <a:schemeClr val="accent5">
                    <a:lumMod val="75000"/>
                  </a:schemeClr>
                </a:solidFill>
                <a:cs typeface="Calibri" panose="020F0502020204030204" pitchFamily="34" charset="0"/>
              </a:rPr>
              <a:t>Example: Sector Distribution of [“retail”,“</a:t>
            </a:r>
            <a:r>
              <a:rPr lang="en-US" sz="4000" dirty="0" err="1">
                <a:solidFill>
                  <a:schemeClr val="accent5">
                    <a:lumMod val="75000"/>
                  </a:schemeClr>
                </a:solidFill>
                <a:cs typeface="Calibri" panose="020F0502020204030204" pitchFamily="34" charset="0"/>
              </a:rPr>
              <a:t>bakeri</a:t>
            </a:r>
            <a:r>
              <a:rPr lang="en-US" sz="4000" dirty="0">
                <a:solidFill>
                  <a:schemeClr val="accent5">
                    <a:lumMod val="75000"/>
                  </a:schemeClr>
                </a:solidFill>
                <a:cs typeface="Calibri" panose="020F0502020204030204" pitchFamily="34" charset="0"/>
              </a:rPr>
              <a:t>”]</a:t>
            </a:r>
            <a:endParaRPr lang="en-US" sz="2400" dirty="0">
              <a:solidFill>
                <a:schemeClr val="accent5">
                  <a:lumMod val="75000"/>
                </a:schemeClr>
              </a:solidFill>
              <a:cs typeface="Calibri" panose="020F0502020204030204" pitchFamily="34" charset="0"/>
            </a:endParaRPr>
          </a:p>
        </p:txBody>
      </p:sp>
      <p:sp>
        <p:nvSpPr>
          <p:cNvPr id="4" name="Slide Number Placeholder 3">
            <a:extLst>
              <a:ext uri="{FF2B5EF4-FFF2-40B4-BE49-F238E27FC236}">
                <a16:creationId xmlns:a16="http://schemas.microsoft.com/office/drawing/2014/main" id="{59337760-A700-405A-9B83-052DA1F6F400}"/>
              </a:ext>
            </a:extLst>
          </p:cNvPr>
          <p:cNvSpPr>
            <a:spLocks noGrp="1"/>
          </p:cNvSpPr>
          <p:nvPr>
            <p:ph type="sldNum" sz="quarter" idx="12"/>
          </p:nvPr>
        </p:nvSpPr>
        <p:spPr/>
        <p:txBody>
          <a:bodyPr/>
          <a:lstStyle/>
          <a:p>
            <a:fld id="{FC63ECC8-719A-498E-B101-491B6A35558E}" type="slidenum">
              <a:rPr lang="en-US" smtClean="0"/>
              <a:t>23</a:t>
            </a:fld>
            <a:endParaRPr lang="en-US" dirty="0"/>
          </a:p>
        </p:txBody>
      </p:sp>
      <p:graphicFrame>
        <p:nvGraphicFramePr>
          <p:cNvPr id="7" name="Content Placeholder 6">
            <a:extLst>
              <a:ext uri="{FF2B5EF4-FFF2-40B4-BE49-F238E27FC236}">
                <a16:creationId xmlns:a16="http://schemas.microsoft.com/office/drawing/2014/main" id="{048103D1-0EB5-48FA-BA98-9758898E295C}"/>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09580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3775A-9EF3-4175-85A0-591619FED844}"/>
              </a:ext>
            </a:extLst>
          </p:cNvPr>
          <p:cNvSpPr>
            <a:spLocks noGrp="1"/>
          </p:cNvSpPr>
          <p:nvPr>
            <p:ph type="title"/>
          </p:nvPr>
        </p:nvSpPr>
        <p:spPr/>
        <p:txBody>
          <a:bodyPr/>
          <a:lstStyle/>
          <a:p>
            <a:pPr algn="ctr"/>
            <a:r>
              <a:rPr lang="en-US" sz="4000" dirty="0">
                <a:solidFill>
                  <a:schemeClr val="accent5">
                    <a:lumMod val="75000"/>
                  </a:schemeClr>
                </a:solidFill>
                <a:cs typeface="Calibri" panose="020F0502020204030204" pitchFamily="34" charset="0"/>
              </a:rPr>
              <a:t>Example: Sector Dist. of exact[“retail”,“</a:t>
            </a:r>
            <a:r>
              <a:rPr lang="en-US" sz="4000" dirty="0" err="1">
                <a:solidFill>
                  <a:schemeClr val="accent5">
                    <a:lumMod val="75000"/>
                  </a:schemeClr>
                </a:solidFill>
                <a:cs typeface="Calibri" panose="020F0502020204030204" pitchFamily="34" charset="0"/>
              </a:rPr>
              <a:t>bakeri</a:t>
            </a:r>
            <a:r>
              <a:rPr lang="en-US" sz="4000" dirty="0">
                <a:solidFill>
                  <a:schemeClr val="accent5">
                    <a:lumMod val="75000"/>
                  </a:schemeClr>
                </a:solidFill>
                <a:cs typeface="Calibri" panose="020F0502020204030204" pitchFamily="34" charset="0"/>
              </a:rPr>
              <a:t>”]</a:t>
            </a:r>
            <a:endParaRPr lang="en-US" sz="2400" dirty="0">
              <a:solidFill>
                <a:schemeClr val="accent5">
                  <a:lumMod val="75000"/>
                </a:schemeClr>
              </a:solidFill>
              <a:cs typeface="Calibri" panose="020F0502020204030204" pitchFamily="34" charset="0"/>
            </a:endParaRPr>
          </a:p>
        </p:txBody>
      </p:sp>
      <p:sp>
        <p:nvSpPr>
          <p:cNvPr id="4" name="Slide Number Placeholder 3">
            <a:extLst>
              <a:ext uri="{FF2B5EF4-FFF2-40B4-BE49-F238E27FC236}">
                <a16:creationId xmlns:a16="http://schemas.microsoft.com/office/drawing/2014/main" id="{59337760-A700-405A-9B83-052DA1F6F400}"/>
              </a:ext>
            </a:extLst>
          </p:cNvPr>
          <p:cNvSpPr>
            <a:spLocks noGrp="1"/>
          </p:cNvSpPr>
          <p:nvPr>
            <p:ph type="sldNum" sz="quarter" idx="12"/>
          </p:nvPr>
        </p:nvSpPr>
        <p:spPr/>
        <p:txBody>
          <a:bodyPr/>
          <a:lstStyle/>
          <a:p>
            <a:fld id="{FC63ECC8-719A-498E-B101-491B6A35558E}" type="slidenum">
              <a:rPr lang="en-US" smtClean="0"/>
              <a:t>24</a:t>
            </a:fld>
            <a:endParaRPr lang="en-US" dirty="0"/>
          </a:p>
        </p:txBody>
      </p:sp>
      <p:graphicFrame>
        <p:nvGraphicFramePr>
          <p:cNvPr id="7" name="Content Placeholder 6">
            <a:extLst>
              <a:ext uri="{FF2B5EF4-FFF2-40B4-BE49-F238E27FC236}">
                <a16:creationId xmlns:a16="http://schemas.microsoft.com/office/drawing/2014/main" id="{6933879D-E23C-4C47-9F17-BDD500EB7709}"/>
              </a:ext>
            </a:extLst>
          </p:cNvPr>
          <p:cNvGraphicFramePr>
            <a:graphicFrameLocks noGrp="1"/>
          </p:cNvGraphicFramePr>
          <p:nvPr>
            <p:ph idx="1"/>
            <p:extLst>
              <p:ext uri="{D42A27DB-BD31-4B8C-83A1-F6EECF244321}">
                <p14:modId xmlns:p14="http://schemas.microsoft.com/office/powerpoint/2010/main" val="247615016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3103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466DB-A88D-48B4-B99A-A0BB80CC70B4}"/>
              </a:ext>
            </a:extLst>
          </p:cNvPr>
          <p:cNvSpPr>
            <a:spLocks noGrp="1"/>
          </p:cNvSpPr>
          <p:nvPr>
            <p:ph type="title"/>
          </p:nvPr>
        </p:nvSpPr>
        <p:spPr/>
        <p:txBody>
          <a:bodyPr/>
          <a:lstStyle/>
          <a:p>
            <a:r>
              <a:rPr lang="en-US" dirty="0">
                <a:solidFill>
                  <a:schemeClr val="accent5">
                    <a:lumMod val="75000"/>
                  </a:schemeClr>
                </a:solidFill>
                <a:cs typeface="Calibri" panose="020F0502020204030204" pitchFamily="34" charset="0"/>
              </a:rPr>
              <a:t>Example: Abbreviated Final Results</a:t>
            </a:r>
            <a:endParaRPr lang="en-US" dirty="0"/>
          </a:p>
        </p:txBody>
      </p:sp>
      <p:graphicFrame>
        <p:nvGraphicFramePr>
          <p:cNvPr id="3" name="Table 3">
            <a:extLst>
              <a:ext uri="{FF2B5EF4-FFF2-40B4-BE49-F238E27FC236}">
                <a16:creationId xmlns:a16="http://schemas.microsoft.com/office/drawing/2014/main" id="{EE5CA27A-F36C-46C1-B995-2757F1E955B7}"/>
              </a:ext>
            </a:extLst>
          </p:cNvPr>
          <p:cNvGraphicFramePr>
            <a:graphicFrameLocks noGrp="1"/>
          </p:cNvGraphicFramePr>
          <p:nvPr>
            <p:extLst>
              <p:ext uri="{D42A27DB-BD31-4B8C-83A1-F6EECF244321}">
                <p14:modId xmlns:p14="http://schemas.microsoft.com/office/powerpoint/2010/main" val="72668803"/>
              </p:ext>
            </p:extLst>
          </p:nvPr>
        </p:nvGraphicFramePr>
        <p:xfrm>
          <a:off x="838200" y="1690688"/>
          <a:ext cx="9978189" cy="3850640"/>
        </p:xfrm>
        <a:graphic>
          <a:graphicData uri="http://schemas.openxmlformats.org/drawingml/2006/table">
            <a:tbl>
              <a:tblPr firstRow="1" bandRow="1">
                <a:tableStyleId>{5C22544A-7EE6-4342-B048-85BDC9FD1C3A}</a:tableStyleId>
              </a:tblPr>
              <a:tblGrid>
                <a:gridCol w="2006268">
                  <a:extLst>
                    <a:ext uri="{9D8B030D-6E8A-4147-A177-3AD203B41FA5}">
                      <a16:colId xmlns:a16="http://schemas.microsoft.com/office/drawing/2014/main" val="1627243608"/>
                    </a:ext>
                  </a:extLst>
                </a:gridCol>
                <a:gridCol w="949401">
                  <a:extLst>
                    <a:ext uri="{9D8B030D-6E8A-4147-A177-3AD203B41FA5}">
                      <a16:colId xmlns:a16="http://schemas.microsoft.com/office/drawing/2014/main" val="3851304986"/>
                    </a:ext>
                  </a:extLst>
                </a:gridCol>
                <a:gridCol w="1121031">
                  <a:extLst>
                    <a:ext uri="{9D8B030D-6E8A-4147-A177-3AD203B41FA5}">
                      <a16:colId xmlns:a16="http://schemas.microsoft.com/office/drawing/2014/main" val="3643103188"/>
                    </a:ext>
                  </a:extLst>
                </a:gridCol>
                <a:gridCol w="2667000">
                  <a:extLst>
                    <a:ext uri="{9D8B030D-6E8A-4147-A177-3AD203B41FA5}">
                      <a16:colId xmlns:a16="http://schemas.microsoft.com/office/drawing/2014/main" val="1084878290"/>
                    </a:ext>
                  </a:extLst>
                </a:gridCol>
                <a:gridCol w="3234489">
                  <a:extLst>
                    <a:ext uri="{9D8B030D-6E8A-4147-A177-3AD203B41FA5}">
                      <a16:colId xmlns:a16="http://schemas.microsoft.com/office/drawing/2014/main" val="2930587845"/>
                    </a:ext>
                  </a:extLst>
                </a:gridCol>
              </a:tblGrid>
              <a:tr h="370840">
                <a:tc>
                  <a:txBody>
                    <a:bodyPr/>
                    <a:lstStyle/>
                    <a:p>
                      <a:r>
                        <a:rPr lang="en-US" dirty="0"/>
                        <a:t>Rank</a:t>
                      </a:r>
                    </a:p>
                  </a:txBody>
                  <a:tcPr/>
                </a:tc>
                <a:tc>
                  <a:txBody>
                    <a:bodyPr/>
                    <a:lstStyle/>
                    <a:p>
                      <a:r>
                        <a:rPr lang="en-US" dirty="0"/>
                        <a:t>NAICS</a:t>
                      </a:r>
                    </a:p>
                  </a:txBody>
                  <a:tcPr/>
                </a:tc>
                <a:tc>
                  <a:txBody>
                    <a:bodyPr/>
                    <a:lstStyle/>
                    <a:p>
                      <a:r>
                        <a:rPr lang="en-US" dirty="0"/>
                        <a:t>Score</a:t>
                      </a:r>
                    </a:p>
                  </a:txBody>
                  <a:tcPr/>
                </a:tc>
                <a:tc>
                  <a:txBody>
                    <a:bodyPr/>
                    <a:lstStyle/>
                    <a:p>
                      <a:r>
                        <a:rPr lang="en-US" dirty="0"/>
                        <a:t>Sector Description</a:t>
                      </a:r>
                    </a:p>
                  </a:txBody>
                  <a:tcPr/>
                </a:tc>
                <a:tc>
                  <a:txBody>
                    <a:bodyPr/>
                    <a:lstStyle/>
                    <a:p>
                      <a:r>
                        <a:rPr lang="en-US" dirty="0"/>
                        <a:t>NAICS Description</a:t>
                      </a:r>
                    </a:p>
                  </a:txBody>
                  <a:tcPr/>
                </a:tc>
                <a:extLst>
                  <a:ext uri="{0D108BD9-81ED-4DB2-BD59-A6C34878D82A}">
                    <a16:rowId xmlns:a16="http://schemas.microsoft.com/office/drawing/2014/main" val="1005054157"/>
                  </a:ext>
                </a:extLst>
              </a:tr>
              <a:tr h="370840">
                <a:tc>
                  <a:txBody>
                    <a:bodyPr/>
                    <a:lstStyle/>
                    <a:p>
                      <a:r>
                        <a:rPr lang="en-US" dirty="0"/>
                        <a:t>1</a:t>
                      </a:r>
                    </a:p>
                  </a:txBody>
                  <a:tcPr/>
                </a:tc>
                <a:tc>
                  <a:txBody>
                    <a:bodyPr/>
                    <a:lstStyle/>
                    <a:p>
                      <a:r>
                        <a:rPr lang="en-US" dirty="0"/>
                        <a:t>311811</a:t>
                      </a:r>
                    </a:p>
                  </a:txBody>
                  <a:tcPr/>
                </a:tc>
                <a:tc>
                  <a:txBody>
                    <a:bodyPr/>
                    <a:lstStyle/>
                    <a:p>
                      <a:r>
                        <a:rPr lang="en-US" dirty="0"/>
                        <a:t>52.24</a:t>
                      </a:r>
                    </a:p>
                  </a:txBody>
                  <a:tcPr/>
                </a:tc>
                <a:tc>
                  <a:txBody>
                    <a:bodyPr/>
                    <a:lstStyle/>
                    <a:p>
                      <a:r>
                        <a:rPr lang="en-US" dirty="0"/>
                        <a:t>Manufacturing</a:t>
                      </a:r>
                    </a:p>
                  </a:txBody>
                  <a:tcPr/>
                </a:tc>
                <a:tc>
                  <a:txBody>
                    <a:bodyPr/>
                    <a:lstStyle/>
                    <a:p>
                      <a:r>
                        <a:rPr lang="en-US" dirty="0"/>
                        <a:t>Retail bakeries, baking bread, cakes, and other bakery products…</a:t>
                      </a:r>
                    </a:p>
                  </a:txBody>
                  <a:tcPr/>
                </a:tc>
                <a:extLst>
                  <a:ext uri="{0D108BD9-81ED-4DB2-BD59-A6C34878D82A}">
                    <a16:rowId xmlns:a16="http://schemas.microsoft.com/office/drawing/2014/main" val="510506502"/>
                  </a:ext>
                </a:extLst>
              </a:tr>
              <a:tr h="370840">
                <a:tc>
                  <a:txBody>
                    <a:bodyPr/>
                    <a:lstStyle/>
                    <a:p>
                      <a:r>
                        <a:rPr lang="en-US" dirty="0"/>
                        <a:t>2</a:t>
                      </a:r>
                    </a:p>
                  </a:txBody>
                  <a:tcPr/>
                </a:tc>
                <a:tc>
                  <a:txBody>
                    <a:bodyPr/>
                    <a:lstStyle/>
                    <a:p>
                      <a:r>
                        <a:rPr lang="en-US" dirty="0"/>
                        <a:t>722515</a:t>
                      </a:r>
                    </a:p>
                  </a:txBody>
                  <a:tcPr/>
                </a:tc>
                <a:tc>
                  <a:txBody>
                    <a:bodyPr/>
                    <a:lstStyle/>
                    <a:p>
                      <a:r>
                        <a:rPr lang="en-US" dirty="0"/>
                        <a:t>16.29</a:t>
                      </a:r>
                    </a:p>
                  </a:txBody>
                  <a:tcPr/>
                </a:tc>
                <a:tc>
                  <a:txBody>
                    <a:bodyPr/>
                    <a:lstStyle/>
                    <a:p>
                      <a:r>
                        <a:rPr lang="en-US" dirty="0"/>
                        <a:t>Accommodation and Food Services</a:t>
                      </a:r>
                    </a:p>
                  </a:txBody>
                  <a:tcPr/>
                </a:tc>
                <a:tc>
                  <a:txBody>
                    <a:bodyPr/>
                    <a:lstStyle/>
                    <a:p>
                      <a:r>
                        <a:rPr lang="en-US" dirty="0"/>
                        <a:t>Snack and nonalcoholic beverage bars,…</a:t>
                      </a:r>
                    </a:p>
                  </a:txBody>
                  <a:tcPr/>
                </a:tc>
                <a:extLst>
                  <a:ext uri="{0D108BD9-81ED-4DB2-BD59-A6C34878D82A}">
                    <a16:rowId xmlns:a16="http://schemas.microsoft.com/office/drawing/2014/main" val="1222616905"/>
                  </a:ext>
                </a:extLst>
              </a:tr>
              <a:tr h="370840">
                <a:tc>
                  <a:txBody>
                    <a:bodyPr/>
                    <a:lstStyle/>
                    <a:p>
                      <a:r>
                        <a:rPr lang="en-US" dirty="0"/>
                        <a:t>3</a:t>
                      </a:r>
                    </a:p>
                  </a:txBody>
                  <a:tcPr/>
                </a:tc>
                <a:tc>
                  <a:txBody>
                    <a:bodyPr/>
                    <a:lstStyle/>
                    <a:p>
                      <a:r>
                        <a:rPr lang="en-US" dirty="0"/>
                        <a:t>445291</a:t>
                      </a:r>
                    </a:p>
                  </a:txBody>
                  <a:tcPr/>
                </a:tc>
                <a:tc>
                  <a:txBody>
                    <a:bodyPr/>
                    <a:lstStyle/>
                    <a:p>
                      <a:r>
                        <a:rPr lang="en-US" dirty="0"/>
                        <a:t>12.91</a:t>
                      </a:r>
                    </a:p>
                  </a:txBody>
                  <a:tcPr/>
                </a:tc>
                <a:tc>
                  <a:txBody>
                    <a:bodyPr/>
                    <a:lstStyle/>
                    <a:p>
                      <a:r>
                        <a:rPr lang="en-US" dirty="0"/>
                        <a:t>Retail Trade</a:t>
                      </a:r>
                    </a:p>
                  </a:txBody>
                  <a:tcPr/>
                </a:tc>
                <a:tc>
                  <a:txBody>
                    <a:bodyPr/>
                    <a:lstStyle/>
                    <a:p>
                      <a:r>
                        <a:rPr lang="en-US" dirty="0"/>
                        <a:t>Baked goods stores</a:t>
                      </a:r>
                    </a:p>
                  </a:txBody>
                  <a:tcPr/>
                </a:tc>
                <a:extLst>
                  <a:ext uri="{0D108BD9-81ED-4DB2-BD59-A6C34878D82A}">
                    <a16:rowId xmlns:a16="http://schemas.microsoft.com/office/drawing/2014/main" val="2429863146"/>
                  </a:ext>
                </a:extLst>
              </a:tr>
              <a:tr h="370840">
                <a:tc>
                  <a:txBody>
                    <a:bodyPr/>
                    <a:lstStyle/>
                    <a:p>
                      <a:r>
                        <a:rPr lang="en-US" dirty="0"/>
                        <a:t>4</a:t>
                      </a:r>
                    </a:p>
                  </a:txBody>
                  <a:tcPr/>
                </a:tc>
                <a:tc>
                  <a:txBody>
                    <a:bodyPr/>
                    <a:lstStyle/>
                    <a:p>
                      <a:r>
                        <a:rPr lang="en-US" dirty="0"/>
                        <a:t>445110</a:t>
                      </a:r>
                    </a:p>
                  </a:txBody>
                  <a:tcPr/>
                </a:tc>
                <a:tc>
                  <a:txBody>
                    <a:bodyPr/>
                    <a:lstStyle/>
                    <a:p>
                      <a:r>
                        <a:rPr lang="en-US" dirty="0"/>
                        <a:t>3.14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Retail Trade</a:t>
                      </a:r>
                    </a:p>
                    <a:p>
                      <a:endParaRPr lang="en-US" dirty="0"/>
                    </a:p>
                  </a:txBody>
                  <a:tcPr/>
                </a:tc>
                <a:tc>
                  <a:txBody>
                    <a:bodyPr/>
                    <a:lstStyle/>
                    <a:p>
                      <a:r>
                        <a:rPr lang="en-US" dirty="0"/>
                        <a:t>Supermarkets and other grocery stores (except convenience stores)</a:t>
                      </a:r>
                    </a:p>
                  </a:txBody>
                  <a:tcPr/>
                </a:tc>
                <a:extLst>
                  <a:ext uri="{0D108BD9-81ED-4DB2-BD59-A6C34878D82A}">
                    <a16:rowId xmlns:a16="http://schemas.microsoft.com/office/drawing/2014/main" val="1391348277"/>
                  </a:ext>
                </a:extLst>
              </a:tr>
              <a:tr h="370840">
                <a:tc>
                  <a:txBody>
                    <a:bodyPr/>
                    <a:lstStyle/>
                    <a:p>
                      <a:r>
                        <a:rPr lang="en-US" dirty="0"/>
                        <a:t>5</a:t>
                      </a:r>
                    </a:p>
                  </a:txBody>
                  <a:tcPr/>
                </a:tc>
                <a:tc>
                  <a:txBody>
                    <a:bodyPr/>
                    <a:lstStyle/>
                    <a:p>
                      <a:r>
                        <a:rPr lang="en-US" dirty="0"/>
                        <a:t>454390</a:t>
                      </a:r>
                    </a:p>
                  </a:txBody>
                  <a:tcPr/>
                </a:tc>
                <a:tc>
                  <a:txBody>
                    <a:bodyPr/>
                    <a:lstStyle/>
                    <a:p>
                      <a:r>
                        <a:rPr lang="en-US" dirty="0"/>
                        <a:t>2.44</a:t>
                      </a:r>
                    </a:p>
                  </a:txBody>
                  <a:tcPr/>
                </a:tc>
                <a:tc>
                  <a:txBody>
                    <a:bodyPr/>
                    <a:lstStyle/>
                    <a:p>
                      <a:r>
                        <a:rPr lang="en-US" dirty="0"/>
                        <a:t>Retail Trade</a:t>
                      </a:r>
                    </a:p>
                  </a:txBody>
                  <a:tcPr/>
                </a:tc>
                <a:tc>
                  <a:txBody>
                    <a:bodyPr/>
                    <a:lstStyle/>
                    <a:p>
                      <a:r>
                        <a:rPr lang="en-US" dirty="0"/>
                        <a:t>Other direct selling establishments,…</a:t>
                      </a:r>
                    </a:p>
                  </a:txBody>
                  <a:tcPr/>
                </a:tc>
                <a:extLst>
                  <a:ext uri="{0D108BD9-81ED-4DB2-BD59-A6C34878D82A}">
                    <a16:rowId xmlns:a16="http://schemas.microsoft.com/office/drawing/2014/main" val="47786086"/>
                  </a:ext>
                </a:extLst>
              </a:tr>
            </a:tbl>
          </a:graphicData>
        </a:graphic>
      </p:graphicFrame>
      <p:sp>
        <p:nvSpPr>
          <p:cNvPr id="5" name="Slide Number Placeholder 4">
            <a:extLst>
              <a:ext uri="{FF2B5EF4-FFF2-40B4-BE49-F238E27FC236}">
                <a16:creationId xmlns:a16="http://schemas.microsoft.com/office/drawing/2014/main" id="{515B6310-AD33-E94A-B4AD-56185CFEA20C}"/>
              </a:ext>
            </a:extLst>
          </p:cNvPr>
          <p:cNvSpPr>
            <a:spLocks noGrp="1"/>
          </p:cNvSpPr>
          <p:nvPr>
            <p:ph type="sldNum" sz="quarter" idx="12"/>
          </p:nvPr>
        </p:nvSpPr>
        <p:spPr/>
        <p:txBody>
          <a:bodyPr/>
          <a:lstStyle/>
          <a:p>
            <a:fld id="{FC63ECC8-719A-498E-B101-491B6A35558E}" type="slidenum">
              <a:rPr lang="en-US" smtClean="0"/>
              <a:t>25</a:t>
            </a:fld>
            <a:endParaRPr lang="en-US" dirty="0"/>
          </a:p>
        </p:txBody>
      </p:sp>
    </p:spTree>
    <p:extLst>
      <p:ext uri="{BB962C8B-B14F-4D97-AF65-F5344CB8AC3E}">
        <p14:creationId xmlns:p14="http://schemas.microsoft.com/office/powerpoint/2010/main" val="3899430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3E943-D6EF-4BAB-9D07-14E53C3D3118}"/>
              </a:ext>
            </a:extLst>
          </p:cNvPr>
          <p:cNvSpPr>
            <a:spLocks noGrp="1"/>
          </p:cNvSpPr>
          <p:nvPr>
            <p:ph type="title"/>
          </p:nvPr>
        </p:nvSpPr>
        <p:spPr/>
        <p:txBody>
          <a:bodyPr/>
          <a:lstStyle/>
          <a:p>
            <a:r>
              <a:rPr lang="en-US" sz="4400" dirty="0">
                <a:solidFill>
                  <a:schemeClr val="accent5">
                    <a:lumMod val="75000"/>
                  </a:schemeClr>
                </a:solidFill>
                <a:cs typeface="Calibri" panose="020F0502020204030204" pitchFamily="34" charset="0"/>
              </a:rPr>
              <a:t>Summary</a:t>
            </a:r>
            <a:r>
              <a:rPr lang="en-US" sz="4400">
                <a:solidFill>
                  <a:schemeClr val="accent5">
                    <a:lumMod val="75000"/>
                  </a:schemeClr>
                </a:solidFill>
                <a:cs typeface="Calibri" panose="020F0502020204030204" pitchFamily="34" charset="0"/>
              </a:rPr>
              <a:t>: Performance</a:t>
            </a:r>
            <a:endParaRPr lang="en-US" dirty="0"/>
          </a:p>
        </p:txBody>
      </p:sp>
      <p:sp>
        <p:nvSpPr>
          <p:cNvPr id="4" name="Slide Number Placeholder 3">
            <a:extLst>
              <a:ext uri="{FF2B5EF4-FFF2-40B4-BE49-F238E27FC236}">
                <a16:creationId xmlns:a16="http://schemas.microsoft.com/office/drawing/2014/main" id="{B5A89491-5B6E-42FA-890D-1E97B6410DAB}"/>
              </a:ext>
            </a:extLst>
          </p:cNvPr>
          <p:cNvSpPr>
            <a:spLocks noGrp="1"/>
          </p:cNvSpPr>
          <p:nvPr>
            <p:ph type="sldNum" sz="quarter" idx="12"/>
          </p:nvPr>
        </p:nvSpPr>
        <p:spPr/>
        <p:txBody>
          <a:bodyPr/>
          <a:lstStyle/>
          <a:p>
            <a:fld id="{FC63ECC8-719A-498E-B101-491B6A35558E}" type="slidenum">
              <a:rPr lang="en-US" smtClean="0"/>
              <a:t>26</a:t>
            </a:fld>
            <a:endParaRPr lang="en-US" dirty="0"/>
          </a:p>
        </p:txBody>
      </p:sp>
      <p:sp>
        <p:nvSpPr>
          <p:cNvPr id="6" name="Content Placeholder 5">
            <a:extLst>
              <a:ext uri="{FF2B5EF4-FFF2-40B4-BE49-F238E27FC236}">
                <a16:creationId xmlns:a16="http://schemas.microsoft.com/office/drawing/2014/main" id="{7D999352-FB7E-4861-A889-209A969C894D}"/>
              </a:ext>
            </a:extLst>
          </p:cNvPr>
          <p:cNvSpPr>
            <a:spLocks noGrp="1"/>
          </p:cNvSpPr>
          <p:nvPr>
            <p:ph idx="1"/>
          </p:nvPr>
        </p:nvSpPr>
        <p:spPr/>
        <p:txBody>
          <a:bodyPr/>
          <a:lstStyle/>
          <a:p>
            <a:r>
              <a:rPr lang="en-US" dirty="0"/>
              <a:t>Under the latest testing, BEACON’s average response time was less than .2 seconds for up to 10 concurrent requests and less than 2 seconds for up to 250 concurrent requests.</a:t>
            </a:r>
          </a:p>
          <a:p>
            <a:endParaRPr lang="en-US" dirty="0"/>
          </a:p>
          <a:p>
            <a:r>
              <a:rPr lang="en-US" dirty="0"/>
              <a:t>BEACON achieved 87% accuracy on the most recent training/test split performed.</a:t>
            </a:r>
          </a:p>
        </p:txBody>
      </p:sp>
    </p:spTree>
    <p:extLst>
      <p:ext uri="{BB962C8B-B14F-4D97-AF65-F5344CB8AC3E}">
        <p14:creationId xmlns:p14="http://schemas.microsoft.com/office/powerpoint/2010/main" val="1422443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7EE83E-E4DF-477E-AA80-4846B314D438}"/>
              </a:ext>
            </a:extLst>
          </p:cNvPr>
          <p:cNvSpPr/>
          <p:nvPr/>
        </p:nvSpPr>
        <p:spPr>
          <a:xfrm>
            <a:off x="838200" y="1690689"/>
            <a:ext cx="10397836" cy="11126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a:extLst>
              <a:ext uri="{FF2B5EF4-FFF2-40B4-BE49-F238E27FC236}">
                <a16:creationId xmlns:a16="http://schemas.microsoft.com/office/drawing/2014/main" id="{D324D69E-5B6C-4DAB-8276-6490FFA6DF2B}"/>
              </a:ext>
            </a:extLst>
          </p:cNvPr>
          <p:cNvSpPr>
            <a:spLocks noGrp="1"/>
          </p:cNvSpPr>
          <p:nvPr>
            <p:ph type="title"/>
          </p:nvPr>
        </p:nvSpPr>
        <p:spPr/>
        <p:txBody>
          <a:bodyPr>
            <a:normAutofit/>
          </a:bodyPr>
          <a:lstStyle/>
          <a:p>
            <a:r>
              <a:rPr lang="en-US" sz="4000" dirty="0">
                <a:solidFill>
                  <a:schemeClr val="accent5">
                    <a:lumMod val="75000"/>
                  </a:schemeClr>
                </a:solidFill>
                <a:cs typeface="Calibri" panose="020F0502020204030204" pitchFamily="34" charset="0"/>
              </a:rPr>
              <a:t>Summary: Facts About BEACON</a:t>
            </a:r>
          </a:p>
        </p:txBody>
      </p:sp>
      <p:sp>
        <p:nvSpPr>
          <p:cNvPr id="3" name="Content Placeholder 2">
            <a:extLst>
              <a:ext uri="{FF2B5EF4-FFF2-40B4-BE49-F238E27FC236}">
                <a16:creationId xmlns:a16="http://schemas.microsoft.com/office/drawing/2014/main" id="{15F040B2-E8DF-4D11-83E0-965D229CBED9}"/>
              </a:ext>
            </a:extLst>
          </p:cNvPr>
          <p:cNvSpPr>
            <a:spLocks noGrp="1"/>
          </p:cNvSpPr>
          <p:nvPr>
            <p:ph idx="1"/>
          </p:nvPr>
        </p:nvSpPr>
        <p:spPr>
          <a:xfrm>
            <a:off x="838200" y="1825625"/>
            <a:ext cx="10397836" cy="4351338"/>
          </a:xfrm>
        </p:spPr>
        <p:txBody>
          <a:bodyPr>
            <a:normAutofit/>
          </a:bodyPr>
          <a:lstStyle/>
          <a:p>
            <a:r>
              <a:rPr lang="en-US" dirty="0">
                <a:cs typeface="Calibri" panose="020F0502020204030204" pitchFamily="34" charset="0"/>
              </a:rPr>
              <a:t>There are currently 10,642 words, 141,515 two-word combinations and 247,433 three-word combinations in the BEACON data dictionary</a:t>
            </a:r>
          </a:p>
          <a:p>
            <a:endParaRPr lang="en-US" dirty="0">
              <a:cs typeface="Calibri" panose="020F0502020204030204" pitchFamily="34" charset="0"/>
            </a:endParaRPr>
          </a:p>
          <a:p>
            <a:r>
              <a:rPr lang="en-US" dirty="0">
                <a:cs typeface="Calibri" panose="020F0502020204030204" pitchFamily="34" charset="0"/>
              </a:rPr>
              <a:t>BEACON has been tested on independent test data from the 2017 EC</a:t>
            </a:r>
          </a:p>
          <a:p>
            <a:endParaRPr lang="en-US" sz="2000" dirty="0">
              <a:cs typeface="Calibri" panose="020F0502020204030204" pitchFamily="34" charset="0"/>
            </a:endParaRPr>
          </a:p>
          <a:p>
            <a:r>
              <a:rPr lang="en-US" dirty="0">
                <a:cs typeface="Calibri" panose="020F0502020204030204" pitchFamily="34" charset="0"/>
              </a:rPr>
              <a:t>BEACON returns 3-10 possible NAICS codes</a:t>
            </a:r>
          </a:p>
          <a:p>
            <a:pPr marL="0" indent="0">
              <a:buNone/>
            </a:pPr>
            <a:endParaRPr lang="en-US" dirty="0">
              <a:cs typeface="Calibri" panose="020F0502020204030204" pitchFamily="34" charset="0"/>
            </a:endParaRPr>
          </a:p>
          <a:p>
            <a:r>
              <a:rPr lang="en-US" dirty="0">
                <a:cs typeface="Calibri" panose="020F0502020204030204" pitchFamily="34" charset="0"/>
              </a:rPr>
              <a:t>Over 15 analysts have reviewed the BEACON output</a:t>
            </a:r>
          </a:p>
          <a:p>
            <a:endParaRPr lang="en-US" sz="2000" dirty="0">
              <a:cs typeface="Calibri" panose="020F0502020204030204" pitchFamily="34" charset="0"/>
            </a:endParaRPr>
          </a:p>
          <a:p>
            <a:pPr lvl="1"/>
            <a:endParaRPr lang="en-US" dirty="0"/>
          </a:p>
          <a:p>
            <a:endParaRPr lang="en-US" dirty="0"/>
          </a:p>
          <a:p>
            <a:pPr marL="0" indent="0">
              <a:buNone/>
            </a:pPr>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A00F199E-DE27-4EA3-ABF9-3031F3DF0565}"/>
              </a:ext>
            </a:extLst>
          </p:cNvPr>
          <p:cNvSpPr>
            <a:spLocks noGrp="1"/>
          </p:cNvSpPr>
          <p:nvPr>
            <p:ph type="sldNum" sz="quarter" idx="12"/>
          </p:nvPr>
        </p:nvSpPr>
        <p:spPr/>
        <p:txBody>
          <a:bodyPr/>
          <a:lstStyle/>
          <a:p>
            <a:fld id="{FC63ECC8-719A-498E-B101-491B6A35558E}" type="slidenum">
              <a:rPr lang="en-US" smtClean="0"/>
              <a:t>27</a:t>
            </a:fld>
            <a:endParaRPr lang="en-US" dirty="0"/>
          </a:p>
        </p:txBody>
      </p:sp>
    </p:spTree>
    <p:extLst>
      <p:ext uri="{BB962C8B-B14F-4D97-AF65-F5344CB8AC3E}">
        <p14:creationId xmlns:p14="http://schemas.microsoft.com/office/powerpoint/2010/main" val="2167073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3A9E478-1B6C-445B-B2E2-E49B4CC2D4A1}"/>
              </a:ext>
            </a:extLst>
          </p:cNvPr>
          <p:cNvSpPr/>
          <p:nvPr/>
        </p:nvSpPr>
        <p:spPr>
          <a:xfrm>
            <a:off x="1085850" y="1326405"/>
            <a:ext cx="10058400" cy="8229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a:extLst>
              <a:ext uri="{FF2B5EF4-FFF2-40B4-BE49-F238E27FC236}">
                <a16:creationId xmlns:a16="http://schemas.microsoft.com/office/drawing/2014/main" id="{0CB16462-5471-4019-AC74-F7B5417A754B}"/>
              </a:ext>
            </a:extLst>
          </p:cNvPr>
          <p:cNvSpPr>
            <a:spLocks noGrp="1"/>
          </p:cNvSpPr>
          <p:nvPr>
            <p:ph type="title"/>
          </p:nvPr>
        </p:nvSpPr>
        <p:spPr>
          <a:xfrm>
            <a:off x="838198" y="1"/>
            <a:ext cx="11751645" cy="1200149"/>
          </a:xfrm>
        </p:spPr>
        <p:txBody>
          <a:bodyPr>
            <a:noAutofit/>
          </a:bodyPr>
          <a:lstStyle/>
          <a:p>
            <a:r>
              <a:rPr lang="en-US" sz="4000" dirty="0">
                <a:solidFill>
                  <a:schemeClr val="accent5">
                    <a:lumMod val="75000"/>
                  </a:schemeClr>
                </a:solidFill>
                <a:cs typeface="Calibri" panose="020F0502020204030204" pitchFamily="34" charset="0"/>
              </a:rPr>
              <a:t>Summary: What can BEACON do for other Surveys?</a:t>
            </a:r>
          </a:p>
        </p:txBody>
      </p:sp>
      <p:sp>
        <p:nvSpPr>
          <p:cNvPr id="3" name="Content Placeholder 2">
            <a:extLst>
              <a:ext uri="{FF2B5EF4-FFF2-40B4-BE49-F238E27FC236}">
                <a16:creationId xmlns:a16="http://schemas.microsoft.com/office/drawing/2014/main" id="{259853C4-8C8A-48EF-9C0C-0A40DD03CB8F}"/>
              </a:ext>
            </a:extLst>
          </p:cNvPr>
          <p:cNvSpPr>
            <a:spLocks noGrp="1"/>
          </p:cNvSpPr>
          <p:nvPr>
            <p:ph idx="1"/>
          </p:nvPr>
        </p:nvSpPr>
        <p:spPr>
          <a:xfrm>
            <a:off x="1085850" y="1021180"/>
            <a:ext cx="10306050" cy="5229745"/>
          </a:xfrm>
        </p:spPr>
        <p:txBody>
          <a:bodyPr>
            <a:normAutofit/>
          </a:bodyPr>
          <a:lstStyle/>
          <a:p>
            <a:r>
              <a:rPr lang="en-US" dirty="0">
                <a:cs typeface="Calibri" panose="020F0502020204030204" pitchFamily="34" charset="0"/>
              </a:rPr>
              <a:t>Team continually refines methodology and incorporates new data</a:t>
            </a:r>
          </a:p>
          <a:p>
            <a:endParaRPr lang="en-US" sz="1200" dirty="0">
              <a:cs typeface="Calibri" panose="020F0502020204030204" pitchFamily="34" charset="0"/>
            </a:endParaRPr>
          </a:p>
          <a:p>
            <a:r>
              <a:rPr lang="en-US" dirty="0">
                <a:cs typeface="Calibri" panose="020F0502020204030204" pitchFamily="34" charset="0"/>
              </a:rPr>
              <a:t>BEACON is currently being used in the Economic Census 2021 Industry Classification Report</a:t>
            </a:r>
          </a:p>
          <a:p>
            <a:endParaRPr lang="en-US" dirty="0">
              <a:cs typeface="Calibri" panose="020F0502020204030204" pitchFamily="34" charset="0"/>
            </a:endParaRPr>
          </a:p>
          <a:p>
            <a:r>
              <a:rPr lang="en-US" dirty="0">
                <a:cs typeface="Calibri" panose="020F0502020204030204" pitchFamily="34" charset="0"/>
              </a:rPr>
              <a:t>BEACON can assist respondents in self-classifying their business activities for other programs</a:t>
            </a:r>
          </a:p>
          <a:p>
            <a:endParaRPr lang="en-US" sz="1200" dirty="0">
              <a:cs typeface="Calibri" panose="020F0502020204030204" pitchFamily="34" charset="0"/>
            </a:endParaRPr>
          </a:p>
          <a:p>
            <a:r>
              <a:rPr lang="en-US" dirty="0">
                <a:cs typeface="Calibri" panose="020F0502020204030204" pitchFamily="34" charset="0"/>
              </a:rPr>
              <a:t>Economic Census will use respondent’s selection to direct respondent to appropriate questions</a:t>
            </a:r>
          </a:p>
          <a:p>
            <a:endParaRPr lang="en-US" sz="1200" dirty="0">
              <a:cs typeface="Calibri" panose="020F0502020204030204" pitchFamily="34" charset="0"/>
            </a:endParaRPr>
          </a:p>
          <a:p>
            <a:r>
              <a:rPr lang="en-US" dirty="0">
                <a:cs typeface="Calibri" panose="020F0502020204030204" pitchFamily="34" charset="0"/>
              </a:rPr>
              <a:t>BEACON can reduce manual work required by analysts</a:t>
            </a:r>
            <a:endParaRPr lang="en-US" sz="1200" dirty="0">
              <a:cs typeface="Calibri" panose="020F0502020204030204" pitchFamily="34" charset="0"/>
            </a:endParaRPr>
          </a:p>
        </p:txBody>
      </p:sp>
      <p:sp>
        <p:nvSpPr>
          <p:cNvPr id="4" name="Slide Number Placeholder 3">
            <a:extLst>
              <a:ext uri="{FF2B5EF4-FFF2-40B4-BE49-F238E27FC236}">
                <a16:creationId xmlns:a16="http://schemas.microsoft.com/office/drawing/2014/main" id="{26954E86-4CEC-4978-841F-A0C837BAA832}"/>
              </a:ext>
            </a:extLst>
          </p:cNvPr>
          <p:cNvSpPr>
            <a:spLocks noGrp="1"/>
          </p:cNvSpPr>
          <p:nvPr>
            <p:ph type="sldNum" sz="quarter" idx="12"/>
          </p:nvPr>
        </p:nvSpPr>
        <p:spPr/>
        <p:txBody>
          <a:bodyPr/>
          <a:lstStyle/>
          <a:p>
            <a:fld id="{FC63ECC8-719A-498E-B101-491B6A35558E}" type="slidenum">
              <a:rPr lang="en-US" smtClean="0"/>
              <a:t>28</a:t>
            </a:fld>
            <a:endParaRPr lang="en-US" dirty="0"/>
          </a:p>
        </p:txBody>
      </p:sp>
    </p:spTree>
    <p:extLst>
      <p:ext uri="{BB962C8B-B14F-4D97-AF65-F5344CB8AC3E}">
        <p14:creationId xmlns:p14="http://schemas.microsoft.com/office/powerpoint/2010/main" val="2284684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6E90-AD05-4121-8E2D-F388086F1EDF}"/>
              </a:ext>
            </a:extLst>
          </p:cNvPr>
          <p:cNvSpPr>
            <a:spLocks noGrp="1"/>
          </p:cNvSpPr>
          <p:nvPr>
            <p:ph type="title"/>
          </p:nvPr>
        </p:nvSpPr>
        <p:spPr>
          <a:xfrm>
            <a:off x="838200" y="66675"/>
            <a:ext cx="10515600" cy="1238251"/>
          </a:xfrm>
        </p:spPr>
        <p:txBody>
          <a:bodyPr>
            <a:normAutofit/>
          </a:bodyPr>
          <a:lstStyle/>
          <a:p>
            <a:r>
              <a:rPr lang="en-US" sz="4000" dirty="0">
                <a:solidFill>
                  <a:schemeClr val="accent5">
                    <a:lumMod val="75000"/>
                  </a:schemeClr>
                </a:solidFill>
                <a:cs typeface="Calibri" panose="020F0502020204030204" pitchFamily="34" charset="0"/>
              </a:rPr>
              <a:t>Wrap-up: Special Thanks</a:t>
            </a:r>
          </a:p>
        </p:txBody>
      </p:sp>
      <p:sp>
        <p:nvSpPr>
          <p:cNvPr id="3" name="Content Placeholder 2">
            <a:extLst>
              <a:ext uri="{FF2B5EF4-FFF2-40B4-BE49-F238E27FC236}">
                <a16:creationId xmlns:a16="http://schemas.microsoft.com/office/drawing/2014/main" id="{141672E7-87FA-4714-90CF-7BD318B0370B}"/>
              </a:ext>
            </a:extLst>
          </p:cNvPr>
          <p:cNvSpPr>
            <a:spLocks noGrp="1"/>
          </p:cNvSpPr>
          <p:nvPr>
            <p:ph idx="1"/>
          </p:nvPr>
        </p:nvSpPr>
        <p:spPr>
          <a:xfrm>
            <a:off x="838200" y="1162050"/>
            <a:ext cx="10515600" cy="5014913"/>
          </a:xfrm>
        </p:spPr>
        <p:txBody>
          <a:bodyPr>
            <a:normAutofit/>
          </a:bodyPr>
          <a:lstStyle/>
          <a:p>
            <a:r>
              <a:rPr lang="en-US" dirty="0"/>
              <a:t>Kyle Jeong</a:t>
            </a:r>
          </a:p>
          <a:p>
            <a:r>
              <a:rPr lang="en-US" dirty="0"/>
              <a:t>Justin Nguyen</a:t>
            </a:r>
          </a:p>
          <a:p>
            <a:r>
              <a:rPr lang="en-US" dirty="0"/>
              <a:t>Justin Z. Smith</a:t>
            </a:r>
          </a:p>
          <a:p>
            <a:r>
              <a:rPr lang="en-US" dirty="0"/>
              <a:t>Thagendra Timsina</a:t>
            </a:r>
          </a:p>
        </p:txBody>
      </p:sp>
      <p:sp>
        <p:nvSpPr>
          <p:cNvPr id="4" name="Slide Number Placeholder 3">
            <a:extLst>
              <a:ext uri="{FF2B5EF4-FFF2-40B4-BE49-F238E27FC236}">
                <a16:creationId xmlns:a16="http://schemas.microsoft.com/office/drawing/2014/main" id="{C097D5CA-9CBB-42FD-BB12-77930E4D5678}"/>
              </a:ext>
            </a:extLst>
          </p:cNvPr>
          <p:cNvSpPr>
            <a:spLocks noGrp="1"/>
          </p:cNvSpPr>
          <p:nvPr>
            <p:ph type="sldNum" sz="quarter" idx="12"/>
          </p:nvPr>
        </p:nvSpPr>
        <p:spPr/>
        <p:txBody>
          <a:bodyPr/>
          <a:lstStyle/>
          <a:p>
            <a:fld id="{FC63ECC8-719A-498E-B101-491B6A35558E}" type="slidenum">
              <a:rPr lang="en-US" smtClean="0"/>
              <a:t>29</a:t>
            </a:fld>
            <a:endParaRPr lang="en-US" dirty="0"/>
          </a:p>
        </p:txBody>
      </p:sp>
    </p:spTree>
    <p:extLst>
      <p:ext uri="{BB962C8B-B14F-4D97-AF65-F5344CB8AC3E}">
        <p14:creationId xmlns:p14="http://schemas.microsoft.com/office/powerpoint/2010/main" val="3306676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34EFB-B48B-4915-B0DE-2B49AC4938D1}"/>
              </a:ext>
            </a:extLst>
          </p:cNvPr>
          <p:cNvSpPr>
            <a:spLocks noGrp="1"/>
          </p:cNvSpPr>
          <p:nvPr>
            <p:ph type="title"/>
          </p:nvPr>
        </p:nvSpPr>
        <p:spPr/>
        <p:txBody>
          <a:bodyPr/>
          <a:lstStyle/>
          <a:p>
            <a:r>
              <a:rPr lang="en-US" sz="4400" dirty="0">
                <a:solidFill>
                  <a:schemeClr val="accent5">
                    <a:lumMod val="75000"/>
                  </a:schemeClr>
                </a:solidFill>
                <a:cs typeface="Calibri" panose="020F0502020204030204" pitchFamily="34" charset="0"/>
              </a:rPr>
              <a:t>Outline</a:t>
            </a:r>
            <a:endParaRPr lang="en-US" dirty="0"/>
          </a:p>
        </p:txBody>
      </p:sp>
      <p:sp>
        <p:nvSpPr>
          <p:cNvPr id="3" name="Content Placeholder 2">
            <a:extLst>
              <a:ext uri="{FF2B5EF4-FFF2-40B4-BE49-F238E27FC236}">
                <a16:creationId xmlns:a16="http://schemas.microsoft.com/office/drawing/2014/main" id="{1B2C7BF7-9ADD-41AB-8796-A8FE9E1C185C}"/>
              </a:ext>
            </a:extLst>
          </p:cNvPr>
          <p:cNvSpPr>
            <a:spLocks noGrp="1"/>
          </p:cNvSpPr>
          <p:nvPr>
            <p:ph idx="1"/>
          </p:nvPr>
        </p:nvSpPr>
        <p:spPr>
          <a:xfrm>
            <a:off x="838200" y="1690688"/>
            <a:ext cx="10515600" cy="4351338"/>
          </a:xfrm>
        </p:spPr>
        <p:txBody>
          <a:bodyPr>
            <a:normAutofit lnSpcReduction="10000"/>
          </a:bodyPr>
          <a:lstStyle/>
          <a:p>
            <a:r>
              <a:rPr lang="en-US" dirty="0"/>
              <a:t>Background: Slides 4-12</a:t>
            </a:r>
          </a:p>
          <a:p>
            <a:endParaRPr lang="en-US" dirty="0"/>
          </a:p>
          <a:p>
            <a:r>
              <a:rPr lang="en-US" dirty="0"/>
              <a:t>Methodology: Slides 13-19</a:t>
            </a:r>
          </a:p>
          <a:p>
            <a:endParaRPr lang="en-US" dirty="0"/>
          </a:p>
          <a:p>
            <a:r>
              <a:rPr lang="en-US" dirty="0"/>
              <a:t>Example: Slides 20-25</a:t>
            </a:r>
          </a:p>
          <a:p>
            <a:endParaRPr lang="en-US" dirty="0"/>
          </a:p>
          <a:p>
            <a:r>
              <a:rPr lang="en-US" dirty="0"/>
              <a:t>Summary: Slides 26-28</a:t>
            </a:r>
          </a:p>
          <a:p>
            <a:endParaRPr lang="en-US" dirty="0"/>
          </a:p>
          <a:p>
            <a:r>
              <a:rPr lang="en-US" dirty="0"/>
              <a:t>Wrap-up: Slides 29-30</a:t>
            </a:r>
          </a:p>
        </p:txBody>
      </p:sp>
      <p:sp>
        <p:nvSpPr>
          <p:cNvPr id="4" name="Slide Number Placeholder 3">
            <a:extLst>
              <a:ext uri="{FF2B5EF4-FFF2-40B4-BE49-F238E27FC236}">
                <a16:creationId xmlns:a16="http://schemas.microsoft.com/office/drawing/2014/main" id="{79CBCF76-F958-4F4C-A290-0D3CCFA3BEC5}"/>
              </a:ext>
            </a:extLst>
          </p:cNvPr>
          <p:cNvSpPr>
            <a:spLocks noGrp="1"/>
          </p:cNvSpPr>
          <p:nvPr>
            <p:ph type="sldNum" sz="quarter" idx="12"/>
          </p:nvPr>
        </p:nvSpPr>
        <p:spPr/>
        <p:txBody>
          <a:bodyPr/>
          <a:lstStyle/>
          <a:p>
            <a:fld id="{FC63ECC8-719A-498E-B101-491B6A35558E}" type="slidenum">
              <a:rPr lang="en-US" smtClean="0"/>
              <a:t>3</a:t>
            </a:fld>
            <a:endParaRPr lang="en-US" dirty="0"/>
          </a:p>
        </p:txBody>
      </p:sp>
    </p:spTree>
    <p:extLst>
      <p:ext uri="{BB962C8B-B14F-4D97-AF65-F5344CB8AC3E}">
        <p14:creationId xmlns:p14="http://schemas.microsoft.com/office/powerpoint/2010/main" val="3954504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9335-FFFD-4F3F-BA55-DB729B9B3B9D}"/>
              </a:ext>
            </a:extLst>
          </p:cNvPr>
          <p:cNvSpPr>
            <a:spLocks noGrp="1"/>
          </p:cNvSpPr>
          <p:nvPr>
            <p:ph type="title"/>
          </p:nvPr>
        </p:nvSpPr>
        <p:spPr>
          <a:xfrm>
            <a:off x="838200" y="582869"/>
            <a:ext cx="10515600" cy="1325563"/>
          </a:xfrm>
        </p:spPr>
        <p:txBody>
          <a:bodyPr anchor="ctr">
            <a:normAutofit fontScale="90000"/>
          </a:bodyPr>
          <a:lstStyle/>
          <a:p>
            <a:r>
              <a:rPr lang="en-US" sz="4000" dirty="0">
                <a:solidFill>
                  <a:schemeClr val="accent5">
                    <a:lumMod val="75000"/>
                  </a:schemeClr>
                </a:solidFill>
                <a:cs typeface="Calibri" panose="020F0502020204030204" pitchFamily="34" charset="0"/>
              </a:rPr>
              <a:t>Wrap-up: Questions?</a:t>
            </a:r>
            <a:r>
              <a:rPr lang="en-US" sz="4000" b="1" dirty="0"/>
              <a:t> </a:t>
            </a:r>
            <a:br>
              <a:rPr lang="en-US" sz="4000" b="1" dirty="0"/>
            </a:br>
            <a:r>
              <a:rPr lang="en-US" sz="4000" b="1" dirty="0"/>
              <a:t>Email: Daniel.Whitehead@Census.gov</a:t>
            </a:r>
            <a:br>
              <a:rPr lang="en-US" sz="4000" b="1" dirty="0"/>
            </a:br>
            <a:endParaRPr lang="en-US" sz="4000" dirty="0"/>
          </a:p>
        </p:txBody>
      </p:sp>
      <p:pic>
        <p:nvPicPr>
          <p:cNvPr id="6" name="Content Placeholder 5" descr="Several hands raised and ready to answer a question">
            <a:extLst>
              <a:ext uri="{FF2B5EF4-FFF2-40B4-BE49-F238E27FC236}">
                <a16:creationId xmlns:a16="http://schemas.microsoft.com/office/drawing/2014/main" id="{7B6B7A81-51E8-4128-94EE-2B721D19641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265" b="23743"/>
          <a:stretch/>
        </p:blipFill>
        <p:spPr>
          <a:xfrm>
            <a:off x="838200" y="1690689"/>
            <a:ext cx="10515600" cy="4230174"/>
          </a:xfrm>
          <a:noFill/>
        </p:spPr>
      </p:pic>
      <p:sp>
        <p:nvSpPr>
          <p:cNvPr id="4" name="Slide Number Placeholder 3">
            <a:extLst>
              <a:ext uri="{FF2B5EF4-FFF2-40B4-BE49-F238E27FC236}">
                <a16:creationId xmlns:a16="http://schemas.microsoft.com/office/drawing/2014/main" id="{05506C0E-AA48-48D8-90AE-BDDBC4684F1C}"/>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FC63ECC8-719A-498E-B101-491B6A35558E}" type="slidenum">
              <a:rPr lang="en-US" smtClean="0"/>
              <a:pPr>
                <a:spcAft>
                  <a:spcPts val="600"/>
                </a:spcAft>
              </a:pPr>
              <a:t>30</a:t>
            </a:fld>
            <a:endParaRPr lang="en-US" dirty="0"/>
          </a:p>
        </p:txBody>
      </p:sp>
      <p:sp>
        <p:nvSpPr>
          <p:cNvPr id="3" name="TextBox 2">
            <a:extLst>
              <a:ext uri="{FF2B5EF4-FFF2-40B4-BE49-F238E27FC236}">
                <a16:creationId xmlns:a16="http://schemas.microsoft.com/office/drawing/2014/main" id="{33B59DFA-2B56-4B85-A13E-C6312DC996BF}"/>
              </a:ext>
            </a:extLst>
          </p:cNvPr>
          <p:cNvSpPr txBox="1"/>
          <p:nvPr/>
        </p:nvSpPr>
        <p:spPr>
          <a:xfrm>
            <a:off x="838200" y="2126176"/>
            <a:ext cx="10515600" cy="461665"/>
          </a:xfrm>
          <a:prstGeom prst="rect">
            <a:avLst/>
          </a:prstGeom>
          <a:noFill/>
        </p:spPr>
        <p:txBody>
          <a:bodyPr wrap="square" rtlCol="0">
            <a:spAutoFit/>
          </a:bodyPr>
          <a:lstStyle/>
          <a:p>
            <a:pPr algn="ctr"/>
            <a:endParaRPr lang="en-US" sz="2400" b="1" dirty="0">
              <a:latin typeface="Calibri" panose="020F0502020204030204" pitchFamily="34" charset="0"/>
            </a:endParaRPr>
          </a:p>
        </p:txBody>
      </p:sp>
    </p:spTree>
    <p:extLst>
      <p:ext uri="{BB962C8B-B14F-4D97-AF65-F5344CB8AC3E}">
        <p14:creationId xmlns:p14="http://schemas.microsoft.com/office/powerpoint/2010/main" val="809411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5">
                    <a:lumMod val="75000"/>
                  </a:schemeClr>
                </a:solidFill>
                <a:cs typeface="Calibri" panose="020F0502020204030204" pitchFamily="34" charset="0"/>
              </a:rPr>
              <a:t>Background: North American Industry Classification System (NAICS)</a:t>
            </a:r>
          </a:p>
        </p:txBody>
      </p:sp>
      <p:sp>
        <p:nvSpPr>
          <p:cNvPr id="3" name="Content Placeholder 2"/>
          <p:cNvSpPr>
            <a:spLocks noGrp="1"/>
          </p:cNvSpPr>
          <p:nvPr>
            <p:ph idx="1"/>
          </p:nvPr>
        </p:nvSpPr>
        <p:spPr>
          <a:xfrm>
            <a:off x="838200" y="1536250"/>
            <a:ext cx="10750826" cy="4351338"/>
          </a:xfrm>
        </p:spPr>
        <p:txBody>
          <a:bodyPr>
            <a:noAutofit/>
          </a:bodyPr>
          <a:lstStyle/>
          <a:p>
            <a:r>
              <a:rPr lang="en-US" sz="2200" dirty="0"/>
              <a:t>U.S. Census Bureau classifies business establishments by NAICS code based on primary business activity</a:t>
            </a:r>
          </a:p>
          <a:p>
            <a:endParaRPr lang="en-US" sz="2200" dirty="0"/>
          </a:p>
          <a:p>
            <a:pPr>
              <a:spcBef>
                <a:spcPts val="0"/>
              </a:spcBef>
            </a:pPr>
            <a:r>
              <a:rPr lang="en-US" sz="2200" dirty="0"/>
              <a:t>NAICS is utilized throughout the survey life cycle</a:t>
            </a:r>
          </a:p>
          <a:p>
            <a:pPr lvl="1"/>
            <a:r>
              <a:rPr lang="en-US" sz="2200" dirty="0"/>
              <a:t>Sample selection</a:t>
            </a:r>
          </a:p>
          <a:p>
            <a:pPr lvl="1"/>
            <a:r>
              <a:rPr lang="en-US" sz="2200" dirty="0"/>
              <a:t>Data collection</a:t>
            </a:r>
          </a:p>
          <a:p>
            <a:pPr lvl="1"/>
            <a:r>
              <a:rPr lang="en-US" sz="2200" dirty="0"/>
              <a:t>Analytical review</a:t>
            </a:r>
          </a:p>
          <a:p>
            <a:pPr lvl="1"/>
            <a:r>
              <a:rPr lang="en-US" sz="2200" dirty="0"/>
              <a:t>Publication</a:t>
            </a:r>
          </a:p>
          <a:p>
            <a:pPr marL="457200" lvl="1" indent="0">
              <a:buNone/>
            </a:pPr>
            <a:endParaRPr lang="en-US" sz="2200" dirty="0"/>
          </a:p>
          <a:p>
            <a:pPr>
              <a:spcBef>
                <a:spcPts val="0"/>
              </a:spcBef>
            </a:pPr>
            <a:r>
              <a:rPr lang="en-US" sz="2200" dirty="0"/>
              <a:t>Hierarchical 6-digit coding structure</a:t>
            </a:r>
          </a:p>
          <a:p>
            <a:pPr lvl="1"/>
            <a:r>
              <a:rPr lang="en-US" sz="2200" dirty="0"/>
              <a:t>First two digits of NAICS code represent economic sector (</a:t>
            </a:r>
            <a:r>
              <a:rPr lang="en-US" sz="2200" b="1" dirty="0"/>
              <a:t>22</a:t>
            </a:r>
            <a:r>
              <a:rPr lang="en-US" sz="2200" dirty="0"/>
              <a:t> – Utilities)</a:t>
            </a:r>
          </a:p>
          <a:p>
            <a:pPr lvl="1"/>
            <a:r>
              <a:rPr lang="en-US" sz="2200" dirty="0"/>
              <a:t>Additional non-zero digits add industry detail (</a:t>
            </a:r>
            <a:r>
              <a:rPr lang="en-US" sz="2200" b="1" dirty="0"/>
              <a:t>221210</a:t>
            </a:r>
            <a:r>
              <a:rPr lang="en-US" sz="2200" dirty="0"/>
              <a:t> – Natural Gas Distribution)</a:t>
            </a:r>
          </a:p>
        </p:txBody>
      </p:sp>
      <p:sp>
        <p:nvSpPr>
          <p:cNvPr id="4" name="Slide Number Placeholder 3"/>
          <p:cNvSpPr>
            <a:spLocks noGrp="1"/>
          </p:cNvSpPr>
          <p:nvPr>
            <p:ph type="sldNum" sz="quarter" idx="12"/>
          </p:nvPr>
        </p:nvSpPr>
        <p:spPr/>
        <p:txBody>
          <a:bodyPr/>
          <a:lstStyle/>
          <a:p>
            <a:fld id="{24BFE6D4-27A9-4AE4-9EAE-AF75F97B179B}" type="slidenum">
              <a:rPr lang="en-US" smtClean="0"/>
              <a:t>4</a:t>
            </a:fld>
            <a:endParaRPr lang="en-US" dirty="0"/>
          </a:p>
        </p:txBody>
      </p:sp>
    </p:spTree>
    <p:extLst>
      <p:ext uri="{BB962C8B-B14F-4D97-AF65-F5344CB8AC3E}">
        <p14:creationId xmlns:p14="http://schemas.microsoft.com/office/powerpoint/2010/main" val="1649325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5">
                    <a:lumMod val="75000"/>
                  </a:schemeClr>
                </a:solidFill>
                <a:cs typeface="Calibri" panose="020F0502020204030204" pitchFamily="34" charset="0"/>
              </a:rPr>
              <a:t>Background: Economic Census</a:t>
            </a:r>
          </a:p>
        </p:txBody>
      </p:sp>
      <p:sp>
        <p:nvSpPr>
          <p:cNvPr id="3" name="Content Placeholder 2"/>
          <p:cNvSpPr>
            <a:spLocks noGrp="1"/>
          </p:cNvSpPr>
          <p:nvPr>
            <p:ph idx="1"/>
          </p:nvPr>
        </p:nvSpPr>
        <p:spPr>
          <a:xfrm>
            <a:off x="838200" y="1478280"/>
            <a:ext cx="10515600" cy="4698683"/>
          </a:xfrm>
        </p:spPr>
        <p:txBody>
          <a:bodyPr>
            <a:normAutofit/>
          </a:bodyPr>
          <a:lstStyle/>
          <a:p>
            <a:r>
              <a:rPr lang="en-US" dirty="0"/>
              <a:t>Conducted every five years for years ending in “2</a:t>
            </a:r>
            <a:r>
              <a:rPr lang="en-US"/>
              <a:t>” or </a:t>
            </a:r>
            <a:r>
              <a:rPr lang="en-US" dirty="0"/>
              <a:t>“7”</a:t>
            </a:r>
          </a:p>
          <a:p>
            <a:r>
              <a:rPr lang="en-US" dirty="0"/>
              <a:t>Represents approximately eight million establishments, covering most industries and all geographic areas of the U.S.</a:t>
            </a:r>
          </a:p>
          <a:p>
            <a:r>
              <a:rPr lang="en-US" dirty="0"/>
              <a:t>Key statistics include</a:t>
            </a:r>
          </a:p>
          <a:p>
            <a:pPr lvl="1"/>
            <a:r>
              <a:rPr lang="en-US" sz="2800" dirty="0"/>
              <a:t>Total number of establishments</a:t>
            </a:r>
          </a:p>
          <a:p>
            <a:pPr lvl="1"/>
            <a:r>
              <a:rPr lang="en-US" sz="2800" dirty="0"/>
              <a:t>Total number of employees</a:t>
            </a:r>
          </a:p>
          <a:p>
            <a:pPr lvl="1"/>
            <a:r>
              <a:rPr lang="en-US" sz="2800" dirty="0"/>
              <a:t>Value of sales, shipments, receipts, and revenue</a:t>
            </a:r>
          </a:p>
          <a:p>
            <a:pPr lvl="1"/>
            <a:r>
              <a:rPr lang="en-US" sz="2800" dirty="0"/>
              <a:t>Total annual payroll</a:t>
            </a:r>
          </a:p>
          <a:p>
            <a:r>
              <a:rPr lang="en-US" dirty="0"/>
              <a:t>Data products are presented by NAICS and geography</a:t>
            </a:r>
          </a:p>
        </p:txBody>
      </p:sp>
      <p:sp>
        <p:nvSpPr>
          <p:cNvPr id="4" name="Slide Number Placeholder 3"/>
          <p:cNvSpPr>
            <a:spLocks noGrp="1"/>
          </p:cNvSpPr>
          <p:nvPr>
            <p:ph type="sldNum" sz="quarter" idx="12"/>
          </p:nvPr>
        </p:nvSpPr>
        <p:spPr/>
        <p:txBody>
          <a:bodyPr/>
          <a:lstStyle/>
          <a:p>
            <a:fld id="{24BFE6D4-27A9-4AE4-9EAE-AF75F97B179B}" type="slidenum">
              <a:rPr lang="en-US" smtClean="0"/>
              <a:t>5</a:t>
            </a:fld>
            <a:endParaRPr lang="en-US" dirty="0"/>
          </a:p>
        </p:txBody>
      </p:sp>
    </p:spTree>
    <p:extLst>
      <p:ext uri="{BB962C8B-B14F-4D97-AF65-F5344CB8AC3E}">
        <p14:creationId xmlns:p14="http://schemas.microsoft.com/office/powerpoint/2010/main" val="195357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6E90-AD05-4121-8E2D-F388086F1EDF}"/>
              </a:ext>
            </a:extLst>
          </p:cNvPr>
          <p:cNvSpPr>
            <a:spLocks noGrp="1"/>
          </p:cNvSpPr>
          <p:nvPr>
            <p:ph type="title"/>
          </p:nvPr>
        </p:nvSpPr>
        <p:spPr>
          <a:xfrm>
            <a:off x="838200" y="66675"/>
            <a:ext cx="10515600" cy="1238251"/>
          </a:xfrm>
        </p:spPr>
        <p:txBody>
          <a:bodyPr>
            <a:normAutofit/>
          </a:bodyPr>
          <a:lstStyle/>
          <a:p>
            <a:r>
              <a:rPr lang="en-US" sz="4000" dirty="0">
                <a:solidFill>
                  <a:schemeClr val="accent5">
                    <a:lumMod val="75000"/>
                  </a:schemeClr>
                </a:solidFill>
                <a:cs typeface="Calibri" panose="020F0502020204030204" pitchFamily="34" charset="0"/>
              </a:rPr>
              <a:t>Background: What is BEACON?</a:t>
            </a:r>
          </a:p>
        </p:txBody>
      </p:sp>
      <p:sp>
        <p:nvSpPr>
          <p:cNvPr id="3" name="Content Placeholder 2">
            <a:extLst>
              <a:ext uri="{FF2B5EF4-FFF2-40B4-BE49-F238E27FC236}">
                <a16:creationId xmlns:a16="http://schemas.microsoft.com/office/drawing/2014/main" id="{141672E7-87FA-4714-90CF-7BD318B0370B}"/>
              </a:ext>
            </a:extLst>
          </p:cNvPr>
          <p:cNvSpPr>
            <a:spLocks noGrp="1"/>
          </p:cNvSpPr>
          <p:nvPr>
            <p:ph idx="1"/>
          </p:nvPr>
        </p:nvSpPr>
        <p:spPr>
          <a:xfrm>
            <a:off x="838200" y="1162050"/>
            <a:ext cx="10515600" cy="5014913"/>
          </a:xfrm>
        </p:spPr>
        <p:txBody>
          <a:bodyPr>
            <a:normAutofit lnSpcReduction="10000"/>
          </a:bodyPr>
          <a:lstStyle/>
          <a:p>
            <a:r>
              <a:rPr lang="en-US" u="sng" dirty="0">
                <a:cs typeface="Calibri" panose="020F0502020204030204" pitchFamily="34" charset="0"/>
              </a:rPr>
              <a:t>B</a:t>
            </a:r>
            <a:r>
              <a:rPr lang="en-US" dirty="0">
                <a:cs typeface="Calibri" panose="020F0502020204030204" pitchFamily="34" charset="0"/>
              </a:rPr>
              <a:t>usiness </a:t>
            </a:r>
            <a:r>
              <a:rPr lang="en-US" u="sng" dirty="0">
                <a:cs typeface="Calibri" panose="020F0502020204030204" pitchFamily="34" charset="0"/>
              </a:rPr>
              <a:t>E</a:t>
            </a:r>
            <a:r>
              <a:rPr lang="en-US" dirty="0">
                <a:cs typeface="Calibri" panose="020F0502020204030204" pitchFamily="34" charset="0"/>
              </a:rPr>
              <a:t>stablishment </a:t>
            </a:r>
            <a:r>
              <a:rPr lang="en-US" u="sng" dirty="0">
                <a:cs typeface="Calibri" panose="020F0502020204030204" pitchFamily="34" charset="0"/>
              </a:rPr>
              <a:t>A</a:t>
            </a:r>
            <a:r>
              <a:rPr lang="en-US" dirty="0">
                <a:cs typeface="Calibri" panose="020F0502020204030204" pitchFamily="34" charset="0"/>
              </a:rPr>
              <a:t>utomated </a:t>
            </a:r>
            <a:r>
              <a:rPr lang="en-US" u="sng" dirty="0">
                <a:cs typeface="Calibri" panose="020F0502020204030204" pitchFamily="34" charset="0"/>
              </a:rPr>
              <a:t>C</a:t>
            </a:r>
            <a:r>
              <a:rPr lang="en-US" dirty="0">
                <a:cs typeface="Calibri" panose="020F0502020204030204" pitchFamily="34" charset="0"/>
              </a:rPr>
              <a:t>lassification </a:t>
            </a:r>
            <a:r>
              <a:rPr lang="en-US" u="sng" dirty="0">
                <a:cs typeface="Calibri" panose="020F0502020204030204" pitchFamily="34" charset="0"/>
              </a:rPr>
              <a:t>o</a:t>
            </a:r>
            <a:r>
              <a:rPr lang="en-US" dirty="0">
                <a:cs typeface="Calibri" panose="020F0502020204030204" pitchFamily="34" charset="0"/>
              </a:rPr>
              <a:t>f </a:t>
            </a:r>
            <a:r>
              <a:rPr lang="en-US" u="sng" dirty="0">
                <a:cs typeface="Calibri" panose="020F0502020204030204" pitchFamily="34" charset="0"/>
              </a:rPr>
              <a:t>N</a:t>
            </a:r>
            <a:r>
              <a:rPr lang="en-US" dirty="0">
                <a:cs typeface="Calibri" panose="020F0502020204030204" pitchFamily="34" charset="0"/>
              </a:rPr>
              <a:t>AICS</a:t>
            </a:r>
          </a:p>
          <a:p>
            <a:endParaRPr lang="en-US" sz="2000" dirty="0">
              <a:cs typeface="Calibri" panose="020F0502020204030204" pitchFamily="34" charset="0"/>
            </a:endParaRPr>
          </a:p>
          <a:p>
            <a:r>
              <a:rPr lang="en-US" dirty="0">
                <a:cs typeface="Calibri" panose="020F0502020204030204" pitchFamily="34" charset="0"/>
              </a:rPr>
              <a:t>A machine learning tool developed by the Economic Statistical Methods Division (U.S. Census Bureau) to classify NAICS for establishments based on a write-in business description</a:t>
            </a:r>
          </a:p>
          <a:p>
            <a:endParaRPr lang="en-US" sz="2000" dirty="0">
              <a:cs typeface="Calibri" panose="020F0502020204030204" pitchFamily="34" charset="0"/>
            </a:endParaRPr>
          </a:p>
          <a:p>
            <a:r>
              <a:rPr lang="en-US" dirty="0">
                <a:cs typeface="Calibri" panose="020F0502020204030204" pitchFamily="34" charset="0"/>
              </a:rPr>
              <a:t>After the respondent provides the write-in, the text is outputted to the BEACON Application Programming Interface (API), which then applies the machine learning model</a:t>
            </a:r>
          </a:p>
          <a:p>
            <a:endParaRPr lang="en-US" sz="2000" dirty="0">
              <a:cs typeface="Calibri" panose="020F0502020204030204" pitchFamily="34" charset="0"/>
            </a:endParaRPr>
          </a:p>
          <a:p>
            <a:r>
              <a:rPr lang="en-US" dirty="0">
                <a:cs typeface="Calibri" panose="020F0502020204030204" pitchFamily="34" charset="0"/>
              </a:rPr>
              <a:t>The BEACON API returns the most relevant NAICS codes for the respondent to choose from based on the provided write-in</a:t>
            </a:r>
          </a:p>
          <a:p>
            <a:pPr marL="0" indent="0">
              <a:buNone/>
            </a:pPr>
            <a:endParaRPr lang="en-US" dirty="0"/>
          </a:p>
        </p:txBody>
      </p:sp>
      <p:sp>
        <p:nvSpPr>
          <p:cNvPr id="4" name="Slide Number Placeholder 3">
            <a:extLst>
              <a:ext uri="{FF2B5EF4-FFF2-40B4-BE49-F238E27FC236}">
                <a16:creationId xmlns:a16="http://schemas.microsoft.com/office/drawing/2014/main" id="{C097D5CA-9CBB-42FD-BB12-77930E4D5678}"/>
              </a:ext>
            </a:extLst>
          </p:cNvPr>
          <p:cNvSpPr>
            <a:spLocks noGrp="1"/>
          </p:cNvSpPr>
          <p:nvPr>
            <p:ph type="sldNum" sz="quarter" idx="12"/>
          </p:nvPr>
        </p:nvSpPr>
        <p:spPr/>
        <p:txBody>
          <a:bodyPr/>
          <a:lstStyle/>
          <a:p>
            <a:fld id="{FC63ECC8-719A-498E-B101-491B6A35558E}" type="slidenum">
              <a:rPr lang="en-US" smtClean="0"/>
              <a:t>6</a:t>
            </a:fld>
            <a:endParaRPr lang="en-US" dirty="0"/>
          </a:p>
        </p:txBody>
      </p:sp>
    </p:spTree>
    <p:extLst>
      <p:ext uri="{BB962C8B-B14F-4D97-AF65-F5344CB8AC3E}">
        <p14:creationId xmlns:p14="http://schemas.microsoft.com/office/powerpoint/2010/main" val="3674151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5FDB43-D6CE-4FD8-9AED-CB68BC39E9A5}"/>
              </a:ext>
            </a:extLst>
          </p:cNvPr>
          <p:cNvSpPr/>
          <p:nvPr/>
        </p:nvSpPr>
        <p:spPr>
          <a:xfrm>
            <a:off x="838201" y="1765465"/>
            <a:ext cx="4389120" cy="9509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a:extLst>
              <a:ext uri="{FF2B5EF4-FFF2-40B4-BE49-F238E27FC236}">
                <a16:creationId xmlns:a16="http://schemas.microsoft.com/office/drawing/2014/main" id="{D7285F4B-DDA6-4C86-94FF-98E80D47D6F1}"/>
              </a:ext>
            </a:extLst>
          </p:cNvPr>
          <p:cNvSpPr>
            <a:spLocks noGrp="1"/>
          </p:cNvSpPr>
          <p:nvPr>
            <p:ph type="title"/>
          </p:nvPr>
        </p:nvSpPr>
        <p:spPr>
          <a:xfrm>
            <a:off x="838200" y="208720"/>
            <a:ext cx="10515600" cy="1302468"/>
          </a:xfrm>
        </p:spPr>
        <p:txBody>
          <a:bodyPr anchor="ctr">
            <a:normAutofit/>
          </a:bodyPr>
          <a:lstStyle/>
          <a:p>
            <a:r>
              <a:rPr lang="en-US" dirty="0">
                <a:solidFill>
                  <a:schemeClr val="accent5">
                    <a:lumMod val="75000"/>
                  </a:schemeClr>
                </a:solidFill>
                <a:cs typeface="Calibri" panose="020F0502020204030204" pitchFamily="34" charset="0"/>
              </a:rPr>
              <a:t>Background: Principal Business or Activity Question from the 2017 Economic Census</a:t>
            </a:r>
          </a:p>
        </p:txBody>
      </p:sp>
      <p:sp>
        <p:nvSpPr>
          <p:cNvPr id="4" name="Text Placeholder 3">
            <a:extLst>
              <a:ext uri="{FF2B5EF4-FFF2-40B4-BE49-F238E27FC236}">
                <a16:creationId xmlns:a16="http://schemas.microsoft.com/office/drawing/2014/main" id="{A4A5F55A-CF16-45BC-BD9C-BABA45D8F0D9}"/>
              </a:ext>
            </a:extLst>
          </p:cNvPr>
          <p:cNvSpPr>
            <a:spLocks noGrp="1"/>
          </p:cNvSpPr>
          <p:nvPr>
            <p:ph sz="half" idx="1"/>
          </p:nvPr>
        </p:nvSpPr>
        <p:spPr>
          <a:xfrm>
            <a:off x="838200" y="1825625"/>
            <a:ext cx="4586555" cy="4351338"/>
          </a:xfrm>
        </p:spPr>
        <p:txBody>
          <a:bodyPr>
            <a:normAutofit/>
          </a:bodyPr>
          <a:lstStyle/>
          <a:p>
            <a:pPr marL="285750" indent="-285750">
              <a:buFont typeface="Arial" panose="020B0604020202020204" pitchFamily="34" charset="0"/>
              <a:buChar char="•"/>
            </a:pPr>
            <a:r>
              <a:rPr lang="en-US" dirty="0">
                <a:cs typeface="Calibri" panose="020F0502020204030204" pitchFamily="34" charset="0"/>
              </a:rPr>
              <a:t>Question asks respondents to describe their business</a:t>
            </a:r>
          </a:p>
          <a:p>
            <a:pPr marL="285750" indent="-285750">
              <a:buFont typeface="Arial" panose="020B0604020202020204" pitchFamily="34" charset="0"/>
              <a:buChar char="•"/>
            </a:pPr>
            <a:r>
              <a:rPr lang="en-US" dirty="0">
                <a:cs typeface="Calibri" panose="020F0502020204030204" pitchFamily="34" charset="0"/>
              </a:rPr>
              <a:t>There are prelisted descriptions, but the respondent also has the option of writing in a business description</a:t>
            </a:r>
          </a:p>
          <a:p>
            <a:pPr marL="285750" indent="-285750">
              <a:buFont typeface="Arial" panose="020B0604020202020204" pitchFamily="34" charset="0"/>
              <a:buChar char="•"/>
            </a:pPr>
            <a:r>
              <a:rPr lang="en-US" dirty="0">
                <a:cs typeface="Calibri" panose="020F0502020204030204" pitchFamily="34" charset="0"/>
              </a:rPr>
              <a:t>Manual coding of write-in text is resource-intensive</a:t>
            </a:r>
          </a:p>
        </p:txBody>
      </p:sp>
      <p:pic>
        <p:nvPicPr>
          <p:cNvPr id="6" name="Picture 5">
            <a:extLst>
              <a:ext uri="{FF2B5EF4-FFF2-40B4-BE49-F238E27FC236}">
                <a16:creationId xmlns:a16="http://schemas.microsoft.com/office/drawing/2014/main" id="{9417E363-416E-4AD5-BD24-604D26D62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4755" y="1690689"/>
            <a:ext cx="6671995" cy="4085304"/>
          </a:xfrm>
          <a:prstGeom prst="rect">
            <a:avLst/>
          </a:prstGeom>
          <a:noFill/>
        </p:spPr>
      </p:pic>
      <p:sp>
        <p:nvSpPr>
          <p:cNvPr id="5" name="Slide Number Placeholder 4">
            <a:extLst>
              <a:ext uri="{FF2B5EF4-FFF2-40B4-BE49-F238E27FC236}">
                <a16:creationId xmlns:a16="http://schemas.microsoft.com/office/drawing/2014/main" id="{39C933DE-A8F6-4A08-B007-5C846EE8BC69}"/>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FC63ECC8-719A-498E-B101-491B6A35558E}" type="slidenum">
              <a:rPr lang="en-US" smtClean="0"/>
              <a:pPr>
                <a:spcAft>
                  <a:spcPts val="600"/>
                </a:spcAft>
              </a:pPr>
              <a:t>7</a:t>
            </a:fld>
            <a:endParaRPr lang="en-US" dirty="0"/>
          </a:p>
        </p:txBody>
      </p:sp>
      <p:sp>
        <p:nvSpPr>
          <p:cNvPr id="7" name="TextBox 6">
            <a:extLst>
              <a:ext uri="{FF2B5EF4-FFF2-40B4-BE49-F238E27FC236}">
                <a16:creationId xmlns:a16="http://schemas.microsoft.com/office/drawing/2014/main" id="{B18DC4A2-7A77-4209-863E-96E001B10E58}"/>
              </a:ext>
            </a:extLst>
          </p:cNvPr>
          <p:cNvSpPr txBox="1"/>
          <p:nvPr/>
        </p:nvSpPr>
        <p:spPr>
          <a:xfrm>
            <a:off x="6248400" y="5764103"/>
            <a:ext cx="5105400" cy="523220"/>
          </a:xfrm>
          <a:prstGeom prst="rect">
            <a:avLst/>
          </a:prstGeom>
          <a:noFill/>
        </p:spPr>
        <p:txBody>
          <a:bodyPr wrap="square" rtlCol="0">
            <a:spAutoFit/>
          </a:bodyPr>
          <a:lstStyle/>
          <a:p>
            <a:pPr algn="ctr"/>
            <a:r>
              <a:rPr lang="en-US" sz="2800" dirty="0">
                <a:latin typeface="Calibri" panose="020F0502020204030204" pitchFamily="34" charset="0"/>
                <a:cs typeface="Calibri" panose="020F0502020204030204" pitchFamily="34" charset="0"/>
              </a:rPr>
              <a:t>Source: 2017 Economic Census</a:t>
            </a:r>
          </a:p>
        </p:txBody>
      </p:sp>
    </p:spTree>
    <p:extLst>
      <p:ext uri="{BB962C8B-B14F-4D97-AF65-F5344CB8AC3E}">
        <p14:creationId xmlns:p14="http://schemas.microsoft.com/office/powerpoint/2010/main" val="4006454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09AE94A-5A37-4964-BD78-4C7554E77AAA}"/>
              </a:ext>
            </a:extLst>
          </p:cNvPr>
          <p:cNvSpPr/>
          <p:nvPr/>
        </p:nvSpPr>
        <p:spPr>
          <a:xfrm>
            <a:off x="838200" y="1323475"/>
            <a:ext cx="1339516" cy="502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a:extLst>
              <a:ext uri="{FF2B5EF4-FFF2-40B4-BE49-F238E27FC236}">
                <a16:creationId xmlns:a16="http://schemas.microsoft.com/office/drawing/2014/main" id="{89389E5F-21FE-40BB-8666-3D5C2EB5FCF6}"/>
              </a:ext>
            </a:extLst>
          </p:cNvPr>
          <p:cNvSpPr>
            <a:spLocks noGrp="1"/>
          </p:cNvSpPr>
          <p:nvPr>
            <p:ph type="title"/>
          </p:nvPr>
        </p:nvSpPr>
        <p:spPr>
          <a:xfrm>
            <a:off x="838200" y="0"/>
            <a:ext cx="10515600" cy="1367156"/>
          </a:xfrm>
        </p:spPr>
        <p:txBody>
          <a:bodyPr>
            <a:normAutofit/>
          </a:bodyPr>
          <a:lstStyle/>
          <a:p>
            <a:r>
              <a:rPr lang="en-US" sz="4000" dirty="0">
                <a:solidFill>
                  <a:schemeClr val="accent5">
                    <a:lumMod val="75000"/>
                  </a:schemeClr>
                </a:solidFill>
                <a:cs typeface="Calibri" panose="020F0502020204030204" pitchFamily="34" charset="0"/>
              </a:rPr>
              <a:t>Background: BEACON Overview</a:t>
            </a:r>
          </a:p>
        </p:txBody>
      </p:sp>
      <p:sp>
        <p:nvSpPr>
          <p:cNvPr id="3" name="Content Placeholder 2">
            <a:extLst>
              <a:ext uri="{FF2B5EF4-FFF2-40B4-BE49-F238E27FC236}">
                <a16:creationId xmlns:a16="http://schemas.microsoft.com/office/drawing/2014/main" id="{A55D829D-2ABE-4FC8-8B8F-BE9940B8206C}"/>
              </a:ext>
            </a:extLst>
          </p:cNvPr>
          <p:cNvSpPr>
            <a:spLocks noGrp="1"/>
          </p:cNvSpPr>
          <p:nvPr>
            <p:ph idx="1"/>
          </p:nvPr>
        </p:nvSpPr>
        <p:spPr>
          <a:xfrm>
            <a:off x="838200" y="1367156"/>
            <a:ext cx="10610850" cy="5072435"/>
          </a:xfrm>
        </p:spPr>
        <p:txBody>
          <a:bodyPr>
            <a:noAutofit/>
          </a:bodyPr>
          <a:lstStyle/>
          <a:p>
            <a:r>
              <a:rPr lang="en-US" dirty="0">
                <a:cs typeface="Calibri" panose="020F0502020204030204" pitchFamily="34" charset="0"/>
              </a:rPr>
              <a:t>Goals</a:t>
            </a:r>
          </a:p>
          <a:p>
            <a:pPr lvl="1"/>
            <a:r>
              <a:rPr lang="en-US" sz="2800" dirty="0">
                <a:cs typeface="Calibri" panose="020F0502020204030204" pitchFamily="34" charset="0"/>
              </a:rPr>
              <a:t>Assist respondents</a:t>
            </a:r>
            <a:r>
              <a:rPr lang="en-US" sz="2800" baseline="0" dirty="0">
                <a:cs typeface="Calibri" panose="020F0502020204030204" pitchFamily="34" charset="0"/>
              </a:rPr>
              <a:t> in </a:t>
            </a:r>
            <a:r>
              <a:rPr lang="en-US" sz="2800" dirty="0">
                <a:cs typeface="Calibri" panose="020F0502020204030204" pitchFamily="34" charset="0"/>
              </a:rPr>
              <a:t>self-designating their NAICS codes</a:t>
            </a:r>
          </a:p>
          <a:p>
            <a:pPr lvl="1"/>
            <a:r>
              <a:rPr lang="en-US" sz="2800" dirty="0">
                <a:cs typeface="Calibri" panose="020F0502020204030204" pitchFamily="34" charset="0"/>
              </a:rPr>
              <a:t>Improve accuracy of self-designated NAICS codes</a:t>
            </a:r>
          </a:p>
          <a:p>
            <a:pPr lvl="1"/>
            <a:r>
              <a:rPr lang="en-US" sz="2800" dirty="0">
                <a:cs typeface="Calibri" panose="020F0502020204030204" pitchFamily="34" charset="0"/>
              </a:rPr>
              <a:t>Reduce manual coding of write-ins</a:t>
            </a:r>
          </a:p>
          <a:p>
            <a:r>
              <a:rPr lang="en-US" dirty="0">
                <a:cs typeface="Calibri" panose="020F0502020204030204" pitchFamily="34" charset="0"/>
              </a:rPr>
              <a:t>General idea</a:t>
            </a:r>
          </a:p>
          <a:p>
            <a:pPr lvl="1"/>
            <a:r>
              <a:rPr lang="en-US" sz="2800" dirty="0">
                <a:cs typeface="Calibri" panose="020F0502020204030204" pitchFamily="34" charset="0"/>
              </a:rPr>
              <a:t>The respondent inputs a business description</a:t>
            </a:r>
          </a:p>
          <a:p>
            <a:pPr lvl="1"/>
            <a:r>
              <a:rPr lang="en-US" sz="2800" dirty="0">
                <a:cs typeface="Calibri" panose="020F0502020204030204" pitchFamily="34" charset="0"/>
              </a:rPr>
              <a:t>BEACON returns a ranked list of NAICS codes at the 6-digit level</a:t>
            </a:r>
          </a:p>
          <a:p>
            <a:r>
              <a:rPr lang="en-US" dirty="0">
                <a:cs typeface="Calibri" panose="020F0502020204030204" pitchFamily="34" charset="0"/>
              </a:rPr>
              <a:t>Methodology is based on machine learning, text analysis, and information retrieval (e.g., internet search)</a:t>
            </a:r>
          </a:p>
        </p:txBody>
      </p:sp>
      <p:sp>
        <p:nvSpPr>
          <p:cNvPr id="4" name="Slide Number Placeholder 3">
            <a:extLst>
              <a:ext uri="{FF2B5EF4-FFF2-40B4-BE49-F238E27FC236}">
                <a16:creationId xmlns:a16="http://schemas.microsoft.com/office/drawing/2014/main" id="{4072C491-D4A4-4BC8-86B4-BE71C9E2CCEE}"/>
              </a:ext>
            </a:extLst>
          </p:cNvPr>
          <p:cNvSpPr>
            <a:spLocks noGrp="1"/>
          </p:cNvSpPr>
          <p:nvPr>
            <p:ph type="sldNum" sz="quarter" idx="12"/>
          </p:nvPr>
        </p:nvSpPr>
        <p:spPr/>
        <p:txBody>
          <a:bodyPr/>
          <a:lstStyle/>
          <a:p>
            <a:fld id="{FC63ECC8-719A-498E-B101-491B6A35558E}" type="slidenum">
              <a:rPr lang="en-US" smtClean="0"/>
              <a:t>8</a:t>
            </a:fld>
            <a:endParaRPr lang="en-US" dirty="0"/>
          </a:p>
        </p:txBody>
      </p:sp>
    </p:spTree>
    <p:extLst>
      <p:ext uri="{BB962C8B-B14F-4D97-AF65-F5344CB8AC3E}">
        <p14:creationId xmlns:p14="http://schemas.microsoft.com/office/powerpoint/2010/main" val="3702938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E2DC55F-23E1-45B8-9E1A-4954416EC60C}"/>
              </a:ext>
            </a:extLst>
          </p:cNvPr>
          <p:cNvSpPr/>
          <p:nvPr/>
        </p:nvSpPr>
        <p:spPr>
          <a:xfrm>
            <a:off x="838200" y="1789529"/>
            <a:ext cx="10409148" cy="1645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a:extLst>
              <a:ext uri="{FF2B5EF4-FFF2-40B4-BE49-F238E27FC236}">
                <a16:creationId xmlns:a16="http://schemas.microsoft.com/office/drawing/2014/main" id="{F7AB130D-8F9D-4037-8E31-ABAC7B9988E2}"/>
              </a:ext>
            </a:extLst>
          </p:cNvPr>
          <p:cNvSpPr>
            <a:spLocks noGrp="1"/>
          </p:cNvSpPr>
          <p:nvPr>
            <p:ph type="title"/>
          </p:nvPr>
        </p:nvSpPr>
        <p:spPr>
          <a:xfrm>
            <a:off x="838200" y="367745"/>
            <a:ext cx="10515600" cy="1325880"/>
          </a:xfrm>
        </p:spPr>
        <p:txBody>
          <a:bodyPr>
            <a:normAutofit/>
          </a:bodyPr>
          <a:lstStyle/>
          <a:p>
            <a:r>
              <a:rPr lang="en-US" sz="4000" dirty="0">
                <a:solidFill>
                  <a:schemeClr val="accent5">
                    <a:lumMod val="75000"/>
                  </a:schemeClr>
                </a:solidFill>
                <a:cs typeface="Calibri" panose="020F0502020204030204" pitchFamily="34" charset="0"/>
              </a:rPr>
              <a:t>Background: Current Status of BEACON</a:t>
            </a:r>
          </a:p>
        </p:txBody>
      </p:sp>
      <p:sp>
        <p:nvSpPr>
          <p:cNvPr id="3" name="Content Placeholder 2">
            <a:extLst>
              <a:ext uri="{FF2B5EF4-FFF2-40B4-BE49-F238E27FC236}">
                <a16:creationId xmlns:a16="http://schemas.microsoft.com/office/drawing/2014/main" id="{B5380303-AB3E-45B4-8F3B-F12E4F70C6C4}"/>
              </a:ext>
            </a:extLst>
          </p:cNvPr>
          <p:cNvSpPr>
            <a:spLocks noGrp="1"/>
          </p:cNvSpPr>
          <p:nvPr>
            <p:ph idx="1"/>
          </p:nvPr>
        </p:nvSpPr>
        <p:spPr>
          <a:xfrm>
            <a:off x="838200" y="1825625"/>
            <a:ext cx="10591800" cy="4351338"/>
          </a:xfrm>
          <a:noFill/>
        </p:spPr>
        <p:txBody>
          <a:bodyPr>
            <a:normAutofit/>
          </a:bodyPr>
          <a:lstStyle/>
          <a:p>
            <a:r>
              <a:rPr lang="en-US" dirty="0">
                <a:cs typeface="Calibri" panose="020F0502020204030204" pitchFamily="34" charset="0"/>
              </a:rPr>
              <a:t>Plan is to use BEACON in the 2022 Economic Census (EC)</a:t>
            </a:r>
          </a:p>
          <a:p>
            <a:pPr lvl="1"/>
            <a:r>
              <a:rPr lang="en-US">
                <a:cs typeface="Calibri" panose="020F0502020204030204" pitchFamily="34" charset="0"/>
              </a:rPr>
              <a:t>Three </a:t>
            </a:r>
            <a:r>
              <a:rPr lang="en-US" dirty="0">
                <a:cs typeface="Calibri" panose="020F0502020204030204" pitchFamily="34" charset="0"/>
              </a:rPr>
              <a:t>rounds of instrument usability testing conducted</a:t>
            </a:r>
          </a:p>
          <a:p>
            <a:pPr lvl="1"/>
            <a:r>
              <a:rPr lang="en-US" dirty="0">
                <a:cs typeface="Calibri" panose="020F0502020204030204" pitchFamily="34" charset="0"/>
              </a:rPr>
              <a:t>Economic Census 2021 Industry Classification Report (currently in the field) will allow further testing with respondents</a:t>
            </a:r>
          </a:p>
          <a:p>
            <a:endParaRPr lang="en-US" dirty="0">
              <a:cs typeface="Calibri" panose="020F0502020204030204" pitchFamily="34" charset="0"/>
            </a:endParaRPr>
          </a:p>
          <a:p>
            <a:r>
              <a:rPr lang="en-US" dirty="0">
                <a:cs typeface="Calibri" panose="020F0502020204030204" pitchFamily="34" charset="0"/>
              </a:rPr>
              <a:t>We continually refine methodology and incorporate new data</a:t>
            </a:r>
          </a:p>
          <a:p>
            <a:pPr lvl="1"/>
            <a:r>
              <a:rPr lang="en-US" dirty="0">
                <a:cs typeface="Calibri" panose="020F0502020204030204" pitchFamily="34" charset="0"/>
              </a:rPr>
              <a:t>Refinement of methodology is ongoing, both now </a:t>
            </a:r>
            <a:r>
              <a:rPr lang="en-US" u="sng" dirty="0">
                <a:cs typeface="Calibri" panose="020F0502020204030204" pitchFamily="34" charset="0"/>
              </a:rPr>
              <a:t>and</a:t>
            </a:r>
            <a:r>
              <a:rPr lang="en-US" dirty="0">
                <a:cs typeface="Calibri" panose="020F0502020204030204" pitchFamily="34" charset="0"/>
              </a:rPr>
              <a:t> after 2022 EC</a:t>
            </a:r>
          </a:p>
        </p:txBody>
      </p:sp>
      <p:sp>
        <p:nvSpPr>
          <p:cNvPr id="4" name="Slide Number Placeholder 3">
            <a:extLst>
              <a:ext uri="{FF2B5EF4-FFF2-40B4-BE49-F238E27FC236}">
                <a16:creationId xmlns:a16="http://schemas.microsoft.com/office/drawing/2014/main" id="{FD7AD97A-9003-4B42-A836-2B6D42F8F5C3}"/>
              </a:ext>
            </a:extLst>
          </p:cNvPr>
          <p:cNvSpPr>
            <a:spLocks noGrp="1"/>
          </p:cNvSpPr>
          <p:nvPr>
            <p:ph type="sldNum" sz="quarter" idx="12"/>
          </p:nvPr>
        </p:nvSpPr>
        <p:spPr/>
        <p:txBody>
          <a:bodyPr/>
          <a:lstStyle/>
          <a:p>
            <a:fld id="{FC63ECC8-719A-498E-B101-491B6A35558E}" type="slidenum">
              <a:rPr lang="en-US" smtClean="0"/>
              <a:t>9</a:t>
            </a:fld>
            <a:endParaRPr lang="en-US" dirty="0"/>
          </a:p>
        </p:txBody>
      </p:sp>
    </p:spTree>
    <p:extLst>
      <p:ext uri="{BB962C8B-B14F-4D97-AF65-F5344CB8AC3E}">
        <p14:creationId xmlns:p14="http://schemas.microsoft.com/office/powerpoint/2010/main" val="2081502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Standard Template Document Labeling Version 11-25-2019" id="{2B29FCDE-9991-402A-BF7C-68A845CABF27}" vid="{4C5D4FD4-241C-44A8-88F4-A8E870F593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FE28DCF60A55469A767A693C98DF30" ma:contentTypeVersion="11" ma:contentTypeDescription="Create a new document." ma:contentTypeScope="" ma:versionID="fd15eec54e9a16b88682b5772339e0fc">
  <xsd:schema xmlns:xsd="http://www.w3.org/2001/XMLSchema" xmlns:xs="http://www.w3.org/2001/XMLSchema" xmlns:p="http://schemas.microsoft.com/office/2006/metadata/properties" xmlns:ns3="caecc2cd-c125-47bb-b7d8-61f5602bf9df" xmlns:ns4="f42af4b1-c551-450a-9f89-76df0847d194" targetNamespace="http://schemas.microsoft.com/office/2006/metadata/properties" ma:root="true" ma:fieldsID="b9f4a88b264629eea6c93697b8a79db7" ns3:_="" ns4:_="">
    <xsd:import namespace="caecc2cd-c125-47bb-b7d8-61f5602bf9df"/>
    <xsd:import namespace="f42af4b1-c551-450a-9f89-76df0847d19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ecc2cd-c125-47bb-b7d8-61f5602bf9d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42af4b1-c551-450a-9f89-76df0847d19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9D7FDE-784D-4DEC-B49C-6F84CF51374D}">
  <ds:schemaRefs>
    <ds:schemaRef ds:uri="http://purl.org/dc/terms/"/>
    <ds:schemaRef ds:uri="http://schemas.microsoft.com/office/2006/documentManagement/types"/>
    <ds:schemaRef ds:uri="http://www.w3.org/XML/1998/namespace"/>
    <ds:schemaRef ds:uri="http://schemas.microsoft.com/office/infopath/2007/PartnerControls"/>
    <ds:schemaRef ds:uri="http://purl.org/dc/elements/1.1/"/>
    <ds:schemaRef ds:uri="f42af4b1-c551-450a-9f89-76df0847d194"/>
    <ds:schemaRef ds:uri="http://schemas.microsoft.com/office/2006/metadata/properties"/>
    <ds:schemaRef ds:uri="http://schemas.openxmlformats.org/package/2006/metadata/core-properties"/>
    <ds:schemaRef ds:uri="caecc2cd-c125-47bb-b7d8-61f5602bf9df"/>
    <ds:schemaRef ds:uri="http://purl.org/dc/dcmitype/"/>
  </ds:schemaRefs>
</ds:datastoreItem>
</file>

<file path=customXml/itemProps2.xml><?xml version="1.0" encoding="utf-8"?>
<ds:datastoreItem xmlns:ds="http://schemas.openxmlformats.org/officeDocument/2006/customXml" ds:itemID="{EAABB135-AD88-424B-A70F-93719B4573DA}">
  <ds:schemaRefs>
    <ds:schemaRef ds:uri="http://schemas.microsoft.com/sharepoint/v3/contenttype/forms"/>
  </ds:schemaRefs>
</ds:datastoreItem>
</file>

<file path=customXml/itemProps3.xml><?xml version="1.0" encoding="utf-8"?>
<ds:datastoreItem xmlns:ds="http://schemas.openxmlformats.org/officeDocument/2006/customXml" ds:itemID="{4D92B14D-EDFD-4FDD-92C0-0DF7EDA55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ecc2cd-c125-47bb-b7d8-61f5602bf9df"/>
    <ds:schemaRef ds:uri="f42af4b1-c551-450a-9f89-76df0847d1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5084</TotalTime>
  <Words>1762</Words>
  <Application>Microsoft Office PowerPoint</Application>
  <PresentationFormat>Widescreen</PresentationFormat>
  <Paragraphs>324</Paragraphs>
  <Slides>30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Cambria Math</vt:lpstr>
      <vt:lpstr>Segoe UI</vt:lpstr>
      <vt:lpstr>Office Theme</vt:lpstr>
      <vt:lpstr>An Overview of Business Establishment Automated Classification of NAICS (BEACON) for the Economic Census </vt:lpstr>
      <vt:lpstr>Disclaimer </vt:lpstr>
      <vt:lpstr>Outline</vt:lpstr>
      <vt:lpstr>Background: North American Industry Classification System (NAICS)</vt:lpstr>
      <vt:lpstr>Background: Economic Census</vt:lpstr>
      <vt:lpstr>Background: What is BEACON?</vt:lpstr>
      <vt:lpstr>Background: Principal Business or Activity Question from the 2017 Economic Census</vt:lpstr>
      <vt:lpstr>Background: BEACON Overview</vt:lpstr>
      <vt:lpstr>Background: Current Status of BEACON</vt:lpstr>
      <vt:lpstr>Background: Training Data</vt:lpstr>
      <vt:lpstr>Background: Training Data</vt:lpstr>
      <vt:lpstr>PowerPoint Presentation</vt:lpstr>
      <vt:lpstr>Methodology: Overview</vt:lpstr>
      <vt:lpstr>Methodology: Overview</vt:lpstr>
      <vt:lpstr>Methodology: Text Cleaning</vt:lpstr>
      <vt:lpstr>Methodology: Text Cleaning</vt:lpstr>
      <vt:lpstr>Methodology: Dictionary</vt:lpstr>
      <vt:lpstr>Methodology: Model Ensemble</vt:lpstr>
      <vt:lpstr>Methodology: Model Ensemble</vt:lpstr>
      <vt:lpstr>Example: Model Ensemble</vt:lpstr>
      <vt:lpstr>Example: Sector Distribution of “retail”</vt:lpstr>
      <vt:lpstr>Example: Sector Distribution of “bakeri”</vt:lpstr>
      <vt:lpstr>Example: Sector Distribution of [“retail”,“bakeri”]</vt:lpstr>
      <vt:lpstr>Example: Sector Dist. of exact[“retail”,“bakeri”]</vt:lpstr>
      <vt:lpstr>Example: Abbreviated Final Results</vt:lpstr>
      <vt:lpstr>Summary: Performance</vt:lpstr>
      <vt:lpstr>Summary: Facts About BEACON</vt:lpstr>
      <vt:lpstr>Summary: What can BEACON do for other Surveys?</vt:lpstr>
      <vt:lpstr>Wrap-up: Special Thanks</vt:lpstr>
      <vt:lpstr>Wrap-up: Questions?  Email: Daniel.Whitehead@Census.gov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BEACON: NAICS Classification Using Machine Learning</dc:title>
  <dc:creator>Brian Dumbacher (CENSUS/ESMD FED)</dc:creator>
  <cp:lastModifiedBy>Daniel Whitehead (CENSUS/ESMD FED)</cp:lastModifiedBy>
  <cp:revision>314</cp:revision>
  <dcterms:created xsi:type="dcterms:W3CDTF">2021-03-26T19:40:49Z</dcterms:created>
  <dcterms:modified xsi:type="dcterms:W3CDTF">2021-10-25T20:56:16Z</dcterms:modified>
</cp:coreProperties>
</file>