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7"/>
  </p:sldMasterIdLst>
  <p:notesMasterIdLst>
    <p:notesMasterId r:id="rId42"/>
  </p:notesMasterIdLst>
  <p:handoutMasterIdLst>
    <p:handoutMasterId r:id="rId43"/>
  </p:handoutMasterIdLst>
  <p:sldIdLst>
    <p:sldId id="273" r:id="rId18"/>
    <p:sldId id="274" r:id="rId19"/>
    <p:sldId id="260" r:id="rId20"/>
    <p:sldId id="280" r:id="rId21"/>
    <p:sldId id="279" r:id="rId22"/>
    <p:sldId id="281" r:id="rId23"/>
    <p:sldId id="282" r:id="rId24"/>
    <p:sldId id="284" r:id="rId25"/>
    <p:sldId id="277" r:id="rId26"/>
    <p:sldId id="297" r:id="rId27"/>
    <p:sldId id="285" r:id="rId28"/>
    <p:sldId id="286" r:id="rId29"/>
    <p:sldId id="287" r:id="rId30"/>
    <p:sldId id="290" r:id="rId31"/>
    <p:sldId id="291" r:id="rId32"/>
    <p:sldId id="292" r:id="rId33"/>
    <p:sldId id="294" r:id="rId34"/>
    <p:sldId id="295" r:id="rId35"/>
    <p:sldId id="293" r:id="rId36"/>
    <p:sldId id="283" r:id="rId37"/>
    <p:sldId id="296" r:id="rId38"/>
    <p:sldId id="289" r:id="rId39"/>
    <p:sldId id="272" r:id="rId40"/>
    <p:sldId id="288"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2" userDrawn="1">
          <p15:clr>
            <a:srgbClr val="A4A3A4"/>
          </p15:clr>
        </p15:guide>
        <p15:guide id="2" pos="52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ie Kistler" initials="AK" lastIdx="4" clrIdx="0">
    <p:extLst>
      <p:ext uri="{19B8F6BF-5375-455C-9EA6-DF929625EA0E}">
        <p15:presenceInfo xmlns:p15="http://schemas.microsoft.com/office/powerpoint/2012/main" userId="S-1-5-21-2083667071-1112689225-1550850067-22986" providerId="AD"/>
      </p:ext>
    </p:extLst>
  </p:cmAuthor>
  <p:cmAuthor id="2" name="Alisha Creel" initials="AC" lastIdx="3" clrIdx="1">
    <p:extLst>
      <p:ext uri="{19B8F6BF-5375-455C-9EA6-DF929625EA0E}">
        <p15:presenceInfo xmlns:p15="http://schemas.microsoft.com/office/powerpoint/2012/main" userId="S-1-5-21-2083667071-1112689225-1550850067-646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9C0"/>
    <a:srgbClr val="0A3B6F"/>
    <a:srgbClr val="007D96"/>
    <a:srgbClr val="056C8A"/>
    <a:srgbClr val="008897"/>
    <a:srgbClr val="15BBAD"/>
    <a:srgbClr val="16B6A9"/>
    <a:srgbClr val="14AEA7"/>
    <a:srgbClr val="12A8A5"/>
    <a:srgbClr val="073C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50393" autoAdjust="0"/>
  </p:normalViewPr>
  <p:slideViewPr>
    <p:cSldViewPr snapToGrid="0" showGuides="1">
      <p:cViewPr varScale="1">
        <p:scale>
          <a:sx n="72" d="100"/>
          <a:sy n="72" d="100"/>
        </p:scale>
        <p:origin x="1020" y="54"/>
      </p:cViewPr>
      <p:guideLst>
        <p:guide orient="horz" pos="3132"/>
        <p:guide pos="5280"/>
      </p:guideLst>
    </p:cSldViewPr>
  </p:slideViewPr>
  <p:outlineViewPr>
    <p:cViewPr>
      <p:scale>
        <a:sx n="33" d="100"/>
        <a:sy n="33" d="100"/>
      </p:scale>
      <p:origin x="0" y="-7304"/>
    </p:cViewPr>
  </p:outlineViewPr>
  <p:notesTextViewPr>
    <p:cViewPr>
      <p:scale>
        <a:sx n="1" d="1"/>
        <a:sy n="1" d="1"/>
      </p:scale>
      <p:origin x="0" y="0"/>
    </p:cViewPr>
  </p:notesTextViewPr>
  <p:notesViewPr>
    <p:cSldViewPr snapToGrid="0">
      <p:cViewPr varScale="1">
        <p:scale>
          <a:sx n="63" d="100"/>
          <a:sy n="63" d="100"/>
        </p:scale>
        <p:origin x="331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customXml" Target="../customXml/item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8T20:03:22.153" idx="1">
    <p:pos x="10" y="10"/>
    <p:text>I would say the covid pandemic - because just saying COVID - could people interpret as the condition?</p:text>
    <p:extLst>
      <p:ext uri="{C676402C-5697-4E1C-873F-D02D1690AC5C}">
        <p15:threadingInfo xmlns:p15="http://schemas.microsoft.com/office/powerpoint/2012/main" timeZoneBias="240"/>
      </p:ext>
    </p:extLst>
  </p:cm>
  <p:cm authorId="1" dt="2021-10-18T20:08:18.783" idx="2">
    <p:pos x="10" y="106"/>
    <p:text>I don't feel like the slide immediately  prior to this fully explained the extended panel - so this last statement is a little confusing.  Even if the presentation prior to this explains it, you may want to build in a little more context for those just tuning in.</p:text>
    <p:extLst>
      <p:ext uri="{C676402C-5697-4E1C-873F-D02D1690AC5C}">
        <p15:threadingInfo xmlns:p15="http://schemas.microsoft.com/office/powerpoint/2012/main" timeZoneBias="240">
          <p15:parentCm authorId="1" idx="1"/>
        </p15:threadingInfo>
      </p:ext>
    </p:extLst>
  </p:cm>
  <p:cm authorId="2" dt="2021-10-19T09:29:16.836" idx="1">
    <p:pos x="10" y="202"/>
    <p:text>Agree on insertion of pandemic, added a little more context re: extended panel (I get into more detail later).</p:text>
    <p:extLst>
      <p:ext uri="{C676402C-5697-4E1C-873F-D02D1690AC5C}">
        <p15:threadingInfo xmlns:p15="http://schemas.microsoft.com/office/powerpoint/2012/main" timeZoneBias="24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18T20:13:52.931" idx="3">
    <p:pos x="1606" y="1414"/>
    <p:text>You have yes/no items here and then an example on slide 11 - do you want to at least mention it here?</p:text>
    <p:extLst>
      <p:ext uri="{C676402C-5697-4E1C-873F-D02D1690AC5C}">
        <p15:threadingInfo xmlns:p15="http://schemas.microsoft.com/office/powerpoint/2012/main" timeZoneBias="240"/>
      </p:ext>
    </p:extLst>
  </p:cm>
  <p:cm authorId="2" dt="2021-10-19T09:32:34.410" idx="2">
    <p:pos x="1606" y="1510"/>
    <p:text>I reorganized to come back to this slide in between, thanks</p:text>
    <p:extLst>
      <p:ext uri="{C676402C-5697-4E1C-873F-D02D1690AC5C}">
        <p15:threadingInfo xmlns:p15="http://schemas.microsoft.com/office/powerpoint/2012/main" timeZoneBias="24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18T20:20:09.316" idx="4">
    <p:pos x="1126" y="1309"/>
    <p:text>what's the difference between an office "provider" and an office "physician"?  is provider=facility? Will the average viewer of the presentation pick up on/care about this?</p:text>
    <p:extLst>
      <p:ext uri="{C676402C-5697-4E1C-873F-D02D1690AC5C}">
        <p15:threadingInfo xmlns:p15="http://schemas.microsoft.com/office/powerpoint/2012/main" timeZoneBias="240"/>
      </p:ext>
    </p:extLst>
  </p:cm>
  <p:cm authorId="2" dt="2021-10-19T09:41:12.932" idx="3">
    <p:pos x="1126" y="1405"/>
    <p:text>I added a line defining (I think that's what we decided these were).</p:text>
    <p:extLst>
      <p:ext uri="{C676402C-5697-4E1C-873F-D02D1690AC5C}">
        <p15:threadingInfo xmlns:p15="http://schemas.microsoft.com/office/powerpoint/2012/main" timeZoneBias="240">
          <p15:parentCm authorId="1" idx="4"/>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16CC0F-3E16-0C48-83CA-42351AB273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966B4D-25CD-B84F-B100-CC511C7837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EB6791-5CE1-A144-85FF-3A54CAE88D2C}" type="datetimeFigureOut">
              <a:rPr lang="en-US" smtClean="0"/>
              <a:t>10/22/2021</a:t>
            </a:fld>
            <a:endParaRPr lang="en-US"/>
          </a:p>
        </p:txBody>
      </p:sp>
      <p:sp>
        <p:nvSpPr>
          <p:cNvPr id="4" name="Footer Placeholder 3">
            <a:extLst>
              <a:ext uri="{FF2B5EF4-FFF2-40B4-BE49-F238E27FC236}">
                <a16:creationId xmlns:a16="http://schemas.microsoft.com/office/drawing/2014/main" id="{6B148D97-C13F-9A44-B1BB-58F9D4ACE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0AA9A-5A4B-F74E-961A-420255C92E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C8CFC7-FC2D-434B-8AF3-3B8FD6DDBC6E}" type="slidenum">
              <a:rPr lang="en-US" smtClean="0"/>
              <a:t>‹#›</a:t>
            </a:fld>
            <a:endParaRPr lang="en-US"/>
          </a:p>
        </p:txBody>
      </p:sp>
    </p:spTree>
    <p:extLst>
      <p:ext uri="{BB962C8B-B14F-4D97-AF65-F5344CB8AC3E}">
        <p14:creationId xmlns:p14="http://schemas.microsoft.com/office/powerpoint/2010/main" val="928979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DB285-EC0E-42D8-88C4-3625BAF16DBA}"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036-C79D-4A47-ABEA-AB9642CF78AD}" type="slidenum">
              <a:rPr lang="en-US" smtClean="0"/>
              <a:t>‹#›</a:t>
            </a:fld>
            <a:endParaRPr lang="en-US"/>
          </a:p>
        </p:txBody>
      </p:sp>
    </p:spTree>
    <p:extLst>
      <p:ext uri="{BB962C8B-B14F-4D97-AF65-F5344CB8AC3E}">
        <p14:creationId xmlns:p14="http://schemas.microsoft.com/office/powerpoint/2010/main" val="20777551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Thanks to Brad and Rick for their overview of the changes that MEPS has experienced during the COVID-19 pandemic. Today I am going to review work that Ralph, Hanyu, Alexis, David and I did earlier in 2021 to assess the effects of these changes on the data collected for MEPS.</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a:t>
            </a:fld>
            <a:endParaRPr lang="en-US"/>
          </a:p>
        </p:txBody>
      </p:sp>
    </p:spTree>
    <p:extLst>
      <p:ext uri="{BB962C8B-B14F-4D97-AF65-F5344CB8AC3E}">
        <p14:creationId xmlns:p14="http://schemas.microsoft.com/office/powerpoint/2010/main" val="1411109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Our other concern would be multiple response or yes/no items, where we might be concerned that without seeing the examples on the show card, respondents would be less likely to endorse response options or answer yes.</a:t>
            </a:r>
            <a:endParaRPr lang="en-US" sz="9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10</a:t>
            </a:fld>
            <a:endParaRPr lang="en-US"/>
          </a:p>
        </p:txBody>
      </p:sp>
    </p:spTree>
    <p:extLst>
      <p:ext uri="{BB962C8B-B14F-4D97-AF65-F5344CB8AC3E}">
        <p14:creationId xmlns:p14="http://schemas.microsoft.com/office/powerpoint/2010/main" val="1697860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Here’s an example of a multiple response item. We want to know during a doctor visit which of these services, if any, the person received. Here we would be concerned that </a:t>
            </a:r>
            <a:r>
              <a:rPr lang="en-US" sz="900" kern="1200" dirty="0" smtClean="0">
                <a:solidFill>
                  <a:schemeClr val="tx1"/>
                </a:solidFill>
                <a:effectLst/>
                <a:latin typeface="+mn-lt"/>
                <a:ea typeface="+mn-ea"/>
                <a:cs typeface="+mn-cs"/>
              </a:rPr>
              <a:t>respondents might not understand the interviewer reading a long list of examples over the telephone in the same way as they would comprehend reading the list to themselves from a show card in an in-person interview. Maybe they</a:t>
            </a:r>
            <a:r>
              <a:rPr lang="en-US" sz="900" kern="1200" baseline="0" dirty="0" smtClean="0">
                <a:solidFill>
                  <a:schemeClr val="tx1"/>
                </a:solidFill>
                <a:effectLst/>
                <a:latin typeface="+mn-lt"/>
                <a:ea typeface="+mn-ea"/>
                <a:cs typeface="+mn-cs"/>
              </a:rPr>
              <a:t> would endorse fewer of these over the phone than in person.</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11</a:t>
            </a:fld>
            <a:endParaRPr lang="en-US"/>
          </a:p>
        </p:txBody>
      </p:sp>
    </p:spTree>
    <p:extLst>
      <p:ext uri="{BB962C8B-B14F-4D97-AF65-F5344CB8AC3E}">
        <p14:creationId xmlns:p14="http://schemas.microsoft.com/office/powerpoint/2010/main" val="364703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yes/no</a:t>
            </a:r>
            <a:r>
              <a:rPr lang="en-US" baseline="0" dirty="0" smtClean="0"/>
              <a:t> question about whether the person purchased any long term medical equipment. The show cards lists a ton of examples of what this could include. Here we would be concerned that the respondent would just get lost listening to this whole show card and might miss a relevant example. </a:t>
            </a:r>
            <a:r>
              <a:rPr lang="en-US" sz="900" kern="1200" dirty="0" smtClean="0">
                <a:solidFill>
                  <a:schemeClr val="tx1"/>
                </a:solidFill>
                <a:effectLst/>
                <a:latin typeface="+mn-lt"/>
                <a:ea typeface="+mn-ea"/>
                <a:cs typeface="+mn-cs"/>
              </a:rPr>
              <a:t>If so, then there might be fewer “yes” responses from these respondents since not all of the examples were taken into consideration when answering the question.</a:t>
            </a:r>
            <a:endParaRPr lang="en-US" dirty="0" smtClean="0"/>
          </a:p>
          <a:p>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12</a:t>
            </a:fld>
            <a:endParaRPr lang="en-US"/>
          </a:p>
        </p:txBody>
      </p:sp>
    </p:spTree>
    <p:extLst>
      <p:ext uri="{BB962C8B-B14F-4D97-AF65-F5344CB8AC3E}">
        <p14:creationId xmlns:p14="http://schemas.microsoft.com/office/powerpoint/2010/main" val="2783754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assess these data quality concerns, we compared our in person and mode switch groups in their response distributions on a variety of items with show cards. </a:t>
            </a:r>
            <a:r>
              <a:rPr lang="en-US" b="1" baseline="0" dirty="0" smtClean="0"/>
              <a:t>[X]</a:t>
            </a:r>
            <a:r>
              <a:rPr lang="en-US" baseline="0" dirty="0" smtClean="0"/>
              <a:t>Bottom </a:t>
            </a:r>
            <a:r>
              <a:rPr lang="en-US" baseline="0" dirty="0" smtClean="0"/>
              <a:t>line is that we didn’t see many differences between the groups in spring 2020. </a:t>
            </a:r>
            <a:r>
              <a:rPr lang="en-US" b="1" baseline="0" dirty="0" smtClean="0"/>
              <a:t>[X]</a:t>
            </a:r>
            <a:r>
              <a:rPr lang="en-US" baseline="0" dirty="0" smtClean="0"/>
              <a:t>In </a:t>
            </a:r>
            <a:r>
              <a:rPr lang="en-US" baseline="0" dirty="0" smtClean="0"/>
              <a:t>some cases where we did, the groups actually differed in the same way in their fall 2019 interviews when everyone was interviewed in person, reflecting differences not due to mode. </a:t>
            </a:r>
            <a:r>
              <a:rPr lang="en-US" b="1" baseline="0" dirty="0" smtClean="0"/>
              <a:t>[X]</a:t>
            </a:r>
            <a:r>
              <a:rPr lang="en-US" baseline="0" dirty="0" smtClean="0"/>
              <a:t>We </a:t>
            </a:r>
            <a:r>
              <a:rPr lang="en-US" baseline="0" dirty="0" smtClean="0"/>
              <a:t>didn’t track when respondents purportedly used the web show cards versus when interviewers had to read the show card, however, and based on discussions with interviewers, most respondents were pretty cooperative about going online and using the show cards. So it may be that any impact of reading the cards out loud would be diminished.</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13</a:t>
            </a:fld>
            <a:endParaRPr lang="en-US"/>
          </a:p>
        </p:txBody>
      </p:sp>
    </p:spTree>
    <p:extLst>
      <p:ext uri="{BB962C8B-B14F-4D97-AF65-F5344CB8AC3E}">
        <p14:creationId xmlns:p14="http://schemas.microsoft.com/office/powerpoint/2010/main" val="137279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MEPS’s key estimates are focused on health care expenditures, but to get those we need to know about health care utilization or the health events that people experienced. Health insurance status is also important. These are our main focus when it comes to data quality.</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en-US" b="1" baseline="0" dirty="0" smtClean="0"/>
              <a:t>[X]</a:t>
            </a:r>
            <a:r>
              <a:rPr lang="en-US" baseline="0" dirty="0" smtClean="0"/>
              <a:t>One </a:t>
            </a:r>
            <a:r>
              <a:rPr lang="en-US" baseline="0" dirty="0" smtClean="0"/>
              <a:t>thing to note about the shift in mode from in person to telephone is that it occurred at the same time as a known decrease in the use of elective health care. This makes looking at mode effects pretty difficult since we would expect telephone respondents to report fewer health care events once the COVID-related lockdowns started. </a:t>
            </a:r>
            <a:r>
              <a:rPr lang="en-US" b="1" baseline="0" dirty="0" smtClean="0"/>
              <a:t>[X]</a:t>
            </a:r>
            <a:r>
              <a:rPr lang="en-US" baseline="0" dirty="0" smtClean="0"/>
              <a:t>But </a:t>
            </a:r>
            <a:r>
              <a:rPr lang="en-US" baseline="0" dirty="0" smtClean="0"/>
              <a:t>luckily for us, the spring interview asks exiting and continuing respondents about health care events from the end of 2019, and continuing respondents about health care events from 2020. So we could see if there was an impact of mode on the 2019 events, where the COVID pandemic should not have had an impact.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aseline="0" dirty="0" smtClean="0"/>
          </a:p>
          <a:p>
            <a:r>
              <a:rPr lang="en-US" b="1" baseline="0" dirty="0" smtClean="0"/>
              <a:t>[X]</a:t>
            </a:r>
            <a:r>
              <a:rPr lang="en-US" baseline="0" dirty="0" smtClean="0"/>
              <a:t>So </a:t>
            </a:r>
            <a:r>
              <a:rPr lang="en-US" baseline="0" dirty="0" smtClean="0"/>
              <a:t>you’ll recall the other big change we made due to </a:t>
            </a:r>
            <a:r>
              <a:rPr lang="en-US" baseline="0" dirty="0" err="1" smtClean="0"/>
              <a:t>covid</a:t>
            </a:r>
            <a:r>
              <a:rPr lang="en-US" baseline="0" dirty="0" smtClean="0"/>
              <a:t> was to extend the participation of the panel that we had expected to exit in spring 2020. We did this to boost the number of cases that will be in the data file, since we expected to have lower response rates on the phone for the other panels. Because we expected these folks to be done, in the spring 2020 interview their reference period for reporting health events ended December 31, 2019. </a:t>
            </a:r>
            <a:r>
              <a:rPr lang="en-US" b="1" baseline="0" dirty="0" smtClean="0"/>
              <a:t>[X]</a:t>
            </a:r>
            <a:r>
              <a:rPr lang="en-US" baseline="0" dirty="0" smtClean="0"/>
              <a:t>So </a:t>
            </a:r>
            <a:r>
              <a:rPr lang="en-US" baseline="0" dirty="0" smtClean="0"/>
              <a:t>when we decided to extend them, when we interviewed them in the fall, we had to cover all of 2020 to that point, all the way back to January 1. Normally the fall reference period on MEPS goes back to the date of the spring interview, so let’s say it’s September and I last talked to you in March, we only have to cover 6 months. But for these extended panel folks, now we’re covering 9 months. Furthermore, even the best most cooperative respondents who were using records in their interviews may have stopped keeping them or keeping them so well organized after they thought they were done with MEPS. So we were worried about data quality for this panel.</a:t>
            </a:r>
          </a:p>
          <a:p>
            <a:endParaRPr lang="en-US" baseline="0" dirty="0" smtClean="0"/>
          </a:p>
          <a:p>
            <a:r>
              <a:rPr lang="en-US" b="1" baseline="0" dirty="0" smtClean="0"/>
              <a:t>[X]</a:t>
            </a:r>
            <a:r>
              <a:rPr lang="en-US" dirty="0" smtClean="0"/>
              <a:t>Finally</a:t>
            </a:r>
            <a:r>
              <a:rPr lang="en-US" baseline="0" dirty="0" smtClean="0"/>
              <a:t>, we also looked at health insurance status, although there weren’t as many a priori concerns to point to. We could have anticipated some changes in health insurance status due to </a:t>
            </a:r>
            <a:r>
              <a:rPr lang="en-US" baseline="0" dirty="0" err="1" smtClean="0"/>
              <a:t>covid</a:t>
            </a:r>
            <a:r>
              <a:rPr lang="en-US" baseline="0" dirty="0" smtClean="0"/>
              <a:t>-related employment shifts that might have overlapped with the shift in mode, but we weren’t as concerned about mode effects. We would expect people to be equally informed or clueless about their health insurance in either mode.</a:t>
            </a:r>
            <a:endParaRPr lang="en-US" dirty="0" smtClean="0"/>
          </a:p>
          <a:p>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14</a:t>
            </a:fld>
            <a:endParaRPr lang="en-US"/>
          </a:p>
        </p:txBody>
      </p:sp>
    </p:spTree>
    <p:extLst>
      <p:ext uri="{BB962C8B-B14F-4D97-AF65-F5344CB8AC3E}">
        <p14:creationId xmlns:p14="http://schemas.microsoft.com/office/powerpoint/2010/main" val="843049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looked at the impact of COVID on health care utilization and health insurance status in a number of different ways. </a:t>
            </a:r>
            <a:r>
              <a:rPr lang="en-US" b="1" baseline="0" dirty="0" smtClean="0"/>
              <a:t>[X]</a:t>
            </a:r>
            <a:r>
              <a:rPr lang="en-US" dirty="0" smtClean="0"/>
              <a:t>First</a:t>
            </a:r>
            <a:r>
              <a:rPr lang="en-US" dirty="0" smtClean="0"/>
              <a:t>, we simply compared the 2019 estimates to the 2018 and 2017 estimates</a:t>
            </a:r>
            <a:r>
              <a:rPr lang="en-US" baseline="0" dirty="0" smtClean="0"/>
              <a:t> to see if 2019 estimates were notably different. </a:t>
            </a:r>
            <a:r>
              <a:rPr lang="en-US" b="1" baseline="0" dirty="0" smtClean="0"/>
              <a:t>[X]</a:t>
            </a:r>
            <a:r>
              <a:rPr lang="en-US" baseline="0" dirty="0" smtClean="0"/>
              <a:t>For </a:t>
            </a:r>
            <a:r>
              <a:rPr lang="en-US" baseline="0" dirty="0" smtClean="0"/>
              <a:t>events, where there were differences it was more often that 2019 showed more events. </a:t>
            </a:r>
            <a:r>
              <a:rPr lang="en-US" b="1" baseline="0" dirty="0" smtClean="0"/>
              <a:t>[X]</a:t>
            </a:r>
            <a:r>
              <a:rPr lang="en-US" baseline="0" dirty="0" smtClean="0"/>
              <a:t>For </a:t>
            </a:r>
            <a:r>
              <a:rPr lang="en-US" baseline="0" dirty="0" smtClean="0"/>
              <a:t>health insurance, we looked at monthly estimates of the percent uninsured, and the estimates were stable throughout 2019, mirroring 2017 and 2018.</a:t>
            </a:r>
          </a:p>
          <a:p>
            <a:endParaRPr lang="en-US" dirty="0" smtClean="0"/>
          </a:p>
          <a:p>
            <a:r>
              <a:rPr lang="en-US" b="1" baseline="0" dirty="0" smtClean="0"/>
              <a:t>[X]</a:t>
            </a:r>
            <a:r>
              <a:rPr lang="en-US" dirty="0" smtClean="0"/>
              <a:t>For </a:t>
            </a:r>
            <a:r>
              <a:rPr lang="en-US" dirty="0" smtClean="0"/>
              <a:t>2020, we compared events per person across panels. For the 2020 data, when we did the analysis we only had data collected through</a:t>
            </a:r>
            <a:r>
              <a:rPr lang="en-US" baseline="0" dirty="0" smtClean="0"/>
              <a:t> fall 2020, or about two–thirds of the year. Because it hadn’t gone through full year data processing yet, we used makeshift weights and there was little data editing. So with some caveats, </a:t>
            </a:r>
            <a:r>
              <a:rPr lang="en-US" b="1" baseline="0" dirty="0" smtClean="0"/>
              <a:t>[X]</a:t>
            </a:r>
            <a:r>
              <a:rPr lang="en-US" baseline="0" dirty="0" smtClean="0"/>
              <a:t>we </a:t>
            </a:r>
            <a:r>
              <a:rPr lang="en-US" baseline="0" dirty="0" smtClean="0"/>
              <a:t>found that the new or entering panel households, Panel 25, reported somewhat more events than the continuing panel, Panel 24. Panel 23, the extended panel that was supposed to have exited, reported the fewest events. I’ll show that on the next slide. </a:t>
            </a:r>
            <a:r>
              <a:rPr lang="en-US" b="1" baseline="0" dirty="0" smtClean="0"/>
              <a:t>[X]</a:t>
            </a:r>
            <a:r>
              <a:rPr lang="en-US" baseline="0" dirty="0" smtClean="0"/>
              <a:t>As </a:t>
            </a:r>
            <a:r>
              <a:rPr lang="en-US" baseline="0" dirty="0" smtClean="0"/>
              <a:t>far as health insurance status the three panels looked the same.</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15</a:t>
            </a:fld>
            <a:endParaRPr lang="en-US"/>
          </a:p>
        </p:txBody>
      </p:sp>
    </p:spTree>
    <p:extLst>
      <p:ext uri="{BB962C8B-B14F-4D97-AF65-F5344CB8AC3E}">
        <p14:creationId xmlns:p14="http://schemas.microsoft.com/office/powerpoint/2010/main" val="3852405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This table shows the</a:t>
            </a:r>
            <a:r>
              <a:rPr lang="en-US" sz="900" kern="1200" baseline="0" dirty="0" smtClean="0">
                <a:solidFill>
                  <a:schemeClr val="tx1"/>
                </a:solidFill>
                <a:effectLst/>
                <a:latin typeface="+mn-lt"/>
                <a:ea typeface="+mn-ea"/>
                <a:cs typeface="+mn-cs"/>
              </a:rPr>
              <a:t> event</a:t>
            </a:r>
            <a:r>
              <a:rPr lang="en-US" sz="900" kern="1200" dirty="0" smtClean="0">
                <a:solidFill>
                  <a:schemeClr val="tx1"/>
                </a:solidFill>
                <a:effectLst/>
                <a:latin typeface="+mn-lt"/>
                <a:ea typeface="+mn-ea"/>
                <a:cs typeface="+mn-cs"/>
              </a:rPr>
              <a:t> results. Provider in this table means non-physician providers like physician assistants, nurses</a:t>
            </a:r>
            <a:r>
              <a:rPr lang="en-US" sz="900" kern="1200" baseline="0" dirty="0" smtClean="0">
                <a:solidFill>
                  <a:schemeClr val="tx1"/>
                </a:solidFill>
                <a:effectLst/>
                <a:latin typeface="+mn-lt"/>
                <a:ea typeface="+mn-ea"/>
                <a:cs typeface="+mn-cs"/>
              </a:rPr>
              <a:t> and so on.</a:t>
            </a:r>
            <a:r>
              <a:rPr lang="en-US" sz="900" kern="1200" dirty="0" smtClean="0">
                <a:solidFill>
                  <a:schemeClr val="tx1"/>
                </a:solidFill>
                <a:effectLst/>
                <a:latin typeface="+mn-lt"/>
                <a:ea typeface="+mn-ea"/>
                <a:cs typeface="+mn-cs"/>
              </a:rPr>
              <a:t> When comparing Panels 25 and 24, Panel</a:t>
            </a:r>
            <a:r>
              <a:rPr lang="en-US" sz="900" kern="1200" baseline="0" dirty="0" smtClean="0">
                <a:solidFill>
                  <a:schemeClr val="tx1"/>
                </a:solidFill>
                <a:effectLst/>
                <a:latin typeface="+mn-lt"/>
                <a:ea typeface="+mn-ea"/>
                <a:cs typeface="+mn-cs"/>
              </a:rPr>
              <a:t> 25, the new panel, reported more dental visits than Panel 24, the continuing panel</a:t>
            </a:r>
            <a:r>
              <a:rPr lang="en-US" sz="900" kern="1200" dirty="0" smtClean="0">
                <a:solidFill>
                  <a:schemeClr val="tx1"/>
                </a:solidFill>
                <a:effectLst/>
                <a:latin typeface="+mn-lt"/>
                <a:ea typeface="+mn-ea"/>
                <a:cs typeface="+mn-cs"/>
              </a:rPr>
              <a:t>. While other event types</a:t>
            </a:r>
            <a:r>
              <a:rPr lang="en-US" sz="900" kern="1200" baseline="0" dirty="0" smtClean="0">
                <a:solidFill>
                  <a:schemeClr val="tx1"/>
                </a:solidFill>
                <a:effectLst/>
                <a:latin typeface="+mn-lt"/>
                <a:ea typeface="+mn-ea"/>
                <a:cs typeface="+mn-cs"/>
              </a:rPr>
              <a:t> did not reach statistical significance, in general Panel 25 reported more events than Panel 24.</a:t>
            </a:r>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Many more differences were found to be significantly different Panel 24 to Panel 23 estimates. The extended panel reported fewer Office Based Provider and Physician Visits as well as ER visits and Dental Visits.</a:t>
            </a:r>
          </a:p>
        </p:txBody>
      </p:sp>
      <p:sp>
        <p:nvSpPr>
          <p:cNvPr id="4" name="Slide Number Placeholder 3"/>
          <p:cNvSpPr>
            <a:spLocks noGrp="1"/>
          </p:cNvSpPr>
          <p:nvPr>
            <p:ph type="sldNum" sz="quarter" idx="10"/>
          </p:nvPr>
        </p:nvSpPr>
        <p:spPr/>
        <p:txBody>
          <a:bodyPr/>
          <a:lstStyle/>
          <a:p>
            <a:fld id="{5E540036-C79D-4A47-ABEA-AB9642CF78AD}" type="slidenum">
              <a:rPr lang="en-US" smtClean="0"/>
              <a:t>16</a:t>
            </a:fld>
            <a:endParaRPr lang="en-US"/>
          </a:p>
        </p:txBody>
      </p:sp>
    </p:spTree>
    <p:extLst>
      <p:ext uri="{BB962C8B-B14F-4D97-AF65-F5344CB8AC3E}">
        <p14:creationId xmlns:p14="http://schemas.microsoft.com/office/powerpoint/2010/main" val="3395776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This table shows these results. When comparing Panels 25 and 24, Panel</a:t>
            </a:r>
            <a:r>
              <a:rPr lang="en-US" sz="900" kern="1200" baseline="0" dirty="0" smtClean="0">
                <a:solidFill>
                  <a:schemeClr val="tx1"/>
                </a:solidFill>
                <a:effectLst/>
                <a:latin typeface="+mn-lt"/>
                <a:ea typeface="+mn-ea"/>
                <a:cs typeface="+mn-cs"/>
              </a:rPr>
              <a:t> 25, the new panel, reported more dental visits than Panel 24, the continuing panel</a:t>
            </a:r>
            <a:r>
              <a:rPr lang="en-US" sz="900" kern="1200" dirty="0" smtClean="0">
                <a:solidFill>
                  <a:schemeClr val="tx1"/>
                </a:solidFill>
                <a:effectLst/>
                <a:latin typeface="+mn-lt"/>
                <a:ea typeface="+mn-ea"/>
                <a:cs typeface="+mn-cs"/>
              </a:rPr>
              <a:t>. While other event types</a:t>
            </a:r>
            <a:r>
              <a:rPr lang="en-US" sz="900" kern="1200" baseline="0" dirty="0" smtClean="0">
                <a:solidFill>
                  <a:schemeClr val="tx1"/>
                </a:solidFill>
                <a:effectLst/>
                <a:latin typeface="+mn-lt"/>
                <a:ea typeface="+mn-ea"/>
                <a:cs typeface="+mn-cs"/>
              </a:rPr>
              <a:t> did not reach statistical significance, in general Panel 25 reported more events than Panel 24</a:t>
            </a:r>
            <a:r>
              <a:rPr lang="en-US" sz="900" kern="1200" baseline="0" dirty="0" smtClean="0">
                <a:solidFill>
                  <a:schemeClr val="tx1"/>
                </a:solidFill>
                <a:effectLst/>
                <a:latin typeface="+mn-lt"/>
                <a:ea typeface="+mn-ea"/>
                <a:cs typeface="+mn-cs"/>
              </a:rPr>
              <a:t>.</a:t>
            </a:r>
            <a:endParaRPr lang="en-US"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540036-C79D-4A47-ABEA-AB9642CF78AD}" type="slidenum">
              <a:rPr lang="en-US" smtClean="0"/>
              <a:t>17</a:t>
            </a:fld>
            <a:endParaRPr lang="en-US"/>
          </a:p>
        </p:txBody>
      </p:sp>
    </p:spTree>
    <p:extLst>
      <p:ext uri="{BB962C8B-B14F-4D97-AF65-F5344CB8AC3E}">
        <p14:creationId xmlns:p14="http://schemas.microsoft.com/office/powerpoint/2010/main" val="3291257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Many </a:t>
            </a:r>
            <a:r>
              <a:rPr lang="en-US" sz="900" kern="1200" dirty="0" smtClean="0">
                <a:solidFill>
                  <a:schemeClr val="tx1"/>
                </a:solidFill>
                <a:effectLst/>
                <a:latin typeface="+mn-lt"/>
                <a:ea typeface="+mn-ea"/>
                <a:cs typeface="+mn-cs"/>
              </a:rPr>
              <a:t>more differences were found to be significantly different Panel 24 to Panel 23 estimates. The extended panel reported fewer Office Based Provider and Physician Visits as well as ER visits and Dental Visits.</a:t>
            </a:r>
          </a:p>
        </p:txBody>
      </p:sp>
      <p:sp>
        <p:nvSpPr>
          <p:cNvPr id="4" name="Slide Number Placeholder 3"/>
          <p:cNvSpPr>
            <a:spLocks noGrp="1"/>
          </p:cNvSpPr>
          <p:nvPr>
            <p:ph type="sldNum" sz="quarter" idx="10"/>
          </p:nvPr>
        </p:nvSpPr>
        <p:spPr/>
        <p:txBody>
          <a:bodyPr/>
          <a:lstStyle/>
          <a:p>
            <a:fld id="{5E540036-C79D-4A47-ABEA-AB9642CF78AD}" type="slidenum">
              <a:rPr lang="en-US" smtClean="0"/>
              <a:t>18</a:t>
            </a:fld>
            <a:endParaRPr lang="en-US"/>
          </a:p>
        </p:txBody>
      </p:sp>
    </p:spTree>
    <p:extLst>
      <p:ext uri="{BB962C8B-B14F-4D97-AF65-F5344CB8AC3E}">
        <p14:creationId xmlns:p14="http://schemas.microsoft.com/office/powerpoint/2010/main" val="3978010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used our</a:t>
            </a:r>
            <a:r>
              <a:rPr lang="en-US" baseline="0" dirty="0" smtClean="0"/>
              <a:t> differences in differences analysis to look at changes between the fall 2019 and spring 2020 interviews in the number of events between the in person and mode switch groups. COVID should not have impacted 2019 events. </a:t>
            </a:r>
            <a:r>
              <a:rPr lang="en-US" b="1" baseline="0" dirty="0" smtClean="0"/>
              <a:t>[X]</a:t>
            </a:r>
            <a:r>
              <a:rPr lang="en-US" baseline="0" dirty="0" smtClean="0"/>
              <a:t>For </a:t>
            </a:r>
            <a:r>
              <a:rPr lang="en-US" baseline="0" dirty="0" smtClean="0"/>
              <a:t>Panel 23, which only reported on 2019 events, we found the mode switch group reported lower than expected dental events for 2019, but there were no other differences between the groups. </a:t>
            </a:r>
            <a:r>
              <a:rPr lang="en-US" b="1" baseline="0" dirty="0" smtClean="0"/>
              <a:t>[X]</a:t>
            </a:r>
            <a:r>
              <a:rPr lang="en-US" baseline="0" dirty="0" smtClean="0"/>
              <a:t>For </a:t>
            </a:r>
            <a:r>
              <a:rPr lang="en-US" baseline="0" dirty="0" smtClean="0"/>
              <a:t>Panel 24, which reported on both 2019 and 2020 events, the mode switch group reported lower office provider and physician events, dental care, and non-agency home health provider visits. It is likely that COVID had an impact on these types of visits. </a:t>
            </a:r>
            <a:r>
              <a:rPr lang="en-US" b="1" baseline="0" dirty="0" smtClean="0"/>
              <a:t>[X]</a:t>
            </a:r>
            <a:r>
              <a:rPr lang="en-US" baseline="0" dirty="0" smtClean="0"/>
              <a:t>Neither </a:t>
            </a:r>
            <a:r>
              <a:rPr lang="en-US" baseline="0" dirty="0" smtClean="0"/>
              <a:t>panel showed any difference in the change in health insurance status between the in person and mode switch groups between fall 2019 and spring 2020.</a:t>
            </a:r>
          </a:p>
          <a:p>
            <a:endParaRPr lang="en-US" baseline="0" dirty="0" smtClean="0"/>
          </a:p>
          <a:p>
            <a:r>
              <a:rPr lang="en-US" b="1" baseline="0" dirty="0" smtClean="0"/>
              <a:t>[X]</a:t>
            </a:r>
            <a:r>
              <a:rPr lang="en-US" baseline="0" dirty="0" smtClean="0"/>
              <a:t>Finally</a:t>
            </a:r>
            <a:r>
              <a:rPr lang="en-US" baseline="0" dirty="0" smtClean="0"/>
              <a:t>, given the findings above that the extended panel was reporting fewer events than the continuing panel, we wanted to know more about what was happening. There are a number of places in the interview where respondents can report events, to maximize the events that we collect. </a:t>
            </a:r>
            <a:r>
              <a:rPr lang="en-US" b="1" baseline="0" dirty="0" smtClean="0"/>
              <a:t>[X]</a:t>
            </a:r>
            <a:r>
              <a:rPr lang="en-US" baseline="0" dirty="0" smtClean="0"/>
              <a:t>So </a:t>
            </a:r>
            <a:r>
              <a:rPr lang="en-US" baseline="0" dirty="0" smtClean="0"/>
              <a:t>we compared the extended panel’s one long Round 6 interview with the ongoing panel’s 2020 events from their Round 3 and Round 4 interviews.</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19</a:t>
            </a:fld>
            <a:endParaRPr lang="en-US"/>
          </a:p>
        </p:txBody>
      </p:sp>
    </p:spTree>
    <p:extLst>
      <p:ext uri="{BB962C8B-B14F-4D97-AF65-F5344CB8AC3E}">
        <p14:creationId xmlns:p14="http://schemas.microsoft.com/office/powerpoint/2010/main" val="202056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standard disclaimer that the statements</a:t>
            </a:r>
            <a:r>
              <a:rPr lang="en-US" baseline="0" dirty="0" smtClean="0"/>
              <a:t> in this presentation are our own and do not represent the views of AHRQ or DHHS.</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2</a:t>
            </a:fld>
            <a:endParaRPr lang="en-US"/>
          </a:p>
        </p:txBody>
      </p:sp>
    </p:spTree>
    <p:extLst>
      <p:ext uri="{BB962C8B-B14F-4D97-AF65-F5344CB8AC3E}">
        <p14:creationId xmlns:p14="http://schemas.microsoft.com/office/powerpoint/2010/main" val="1362395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found that the extended panel </a:t>
            </a:r>
            <a:r>
              <a:rPr lang="en-US" dirty="0" smtClean="0"/>
              <a:t>reported </a:t>
            </a:r>
            <a:r>
              <a:rPr lang="en-US" b="1" baseline="0" dirty="0" smtClean="0"/>
              <a:t>[X]</a:t>
            </a:r>
            <a:r>
              <a:rPr lang="en-US" dirty="0" smtClean="0"/>
              <a:t>fewer </a:t>
            </a:r>
            <a:r>
              <a:rPr lang="en-US" dirty="0" smtClean="0"/>
              <a:t>events</a:t>
            </a:r>
            <a:r>
              <a:rPr lang="en-US" baseline="0" dirty="0" smtClean="0"/>
              <a:t> from records, keeping with the hypothesis that these respondents may have stopped keeping as complete records as they did before. </a:t>
            </a:r>
            <a:r>
              <a:rPr lang="en-US" b="1" baseline="0" dirty="0" smtClean="0"/>
              <a:t>[X]</a:t>
            </a:r>
            <a:r>
              <a:rPr lang="en-US" baseline="0" dirty="0" smtClean="0"/>
              <a:t>They </a:t>
            </a:r>
            <a:r>
              <a:rPr lang="en-US" baseline="0" dirty="0" smtClean="0"/>
              <a:t>also reported fewer events at the event driver, which is the part of the interview where the interviewer reviews events in preparation to collect charge and payment information.</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20</a:t>
            </a:fld>
            <a:endParaRPr lang="en-US"/>
          </a:p>
        </p:txBody>
      </p:sp>
    </p:spTree>
    <p:extLst>
      <p:ext uri="{BB962C8B-B14F-4D97-AF65-F5344CB8AC3E}">
        <p14:creationId xmlns:p14="http://schemas.microsoft.com/office/powerpoint/2010/main" val="3307230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back to our overall findings. </a:t>
            </a:r>
            <a:r>
              <a:rPr lang="en-US" baseline="0" dirty="0" smtClean="0"/>
              <a:t>Telephone </a:t>
            </a:r>
            <a:r>
              <a:rPr lang="en-US" baseline="0" dirty="0" smtClean="0"/>
              <a:t>did seem to have a negative impact on records use, but not on items with show cards. Health insurance didn’t seem to be affected by either mode or COVID, at least in the short term that we looked at in these analyses. Event reporting didn’t seem to be impacted by mode, but we did see COVID-related decreases in some types of health care use. And our concerns about the extended panel’s long reference period were warranted, as they reported fewer events overall and particularly from records for 2020.</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21</a:t>
            </a:fld>
            <a:endParaRPr lang="en-US"/>
          </a:p>
        </p:txBody>
      </p:sp>
    </p:spTree>
    <p:extLst>
      <p:ext uri="{BB962C8B-B14F-4D97-AF65-F5344CB8AC3E}">
        <p14:creationId xmlns:p14="http://schemas.microsoft.com/office/powerpoint/2010/main" val="2448812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end with</a:t>
            </a:r>
            <a:r>
              <a:rPr lang="en-US" baseline="0" dirty="0" smtClean="0"/>
              <a:t> a few future steps we’re taking. </a:t>
            </a:r>
            <a:r>
              <a:rPr lang="en-US" b="1" baseline="0" dirty="0" smtClean="0"/>
              <a:t>[X]</a:t>
            </a:r>
            <a:r>
              <a:rPr lang="en-US" baseline="0" dirty="0" smtClean="0"/>
              <a:t>I </a:t>
            </a:r>
            <a:r>
              <a:rPr lang="en-US" baseline="0" dirty="0" smtClean="0"/>
              <a:t>mentioned that the 2020 results were based on data through the fall and on data with no editing and makeshift weights. So we are interested in re-assessing our findings with the nicely edited, weighted, and complete full year data.</a:t>
            </a:r>
          </a:p>
          <a:p>
            <a:endParaRPr lang="en-US" baseline="0" dirty="0" smtClean="0"/>
          </a:p>
          <a:p>
            <a:r>
              <a:rPr lang="en-US" b="1" baseline="0" dirty="0" smtClean="0"/>
              <a:t>[X]</a:t>
            </a:r>
            <a:r>
              <a:rPr lang="en-US" baseline="0" dirty="0" smtClean="0"/>
              <a:t>We </a:t>
            </a:r>
            <a:r>
              <a:rPr lang="en-US" baseline="0" dirty="0" smtClean="0"/>
              <a:t>are also working on developing monthly reports to track respondent use of records cut by a variety of other variables, so we can address issues while we are in the field. Telephone interviewing is not going away anytime soon, especially since we have now extended two panels for two additional years beyond the normal two-year period, and we are doing almost all of those interviews by phone.</a:t>
            </a:r>
          </a:p>
          <a:p>
            <a:endParaRPr lang="en-US" baseline="0" dirty="0" smtClean="0"/>
          </a:p>
          <a:p>
            <a:r>
              <a:rPr lang="en-US" b="1" baseline="0" dirty="0" smtClean="0"/>
              <a:t>[X]</a:t>
            </a:r>
            <a:r>
              <a:rPr lang="en-US" baseline="0" dirty="0" smtClean="0"/>
              <a:t>Finally</a:t>
            </a:r>
            <a:r>
              <a:rPr lang="en-US" baseline="0" dirty="0" smtClean="0"/>
              <a:t>, I mentioned that we don’t have data on when respondents used show cards versus when interviewers have to read them. This coming spring we will start collecting information from interviewers about their observations on respondent use of show cards.</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22</a:t>
            </a:fld>
            <a:endParaRPr lang="en-US"/>
          </a:p>
        </p:txBody>
      </p:sp>
    </p:spTree>
    <p:extLst>
      <p:ext uri="{BB962C8B-B14F-4D97-AF65-F5344CB8AC3E}">
        <p14:creationId xmlns:p14="http://schemas.microsoft.com/office/powerpoint/2010/main" val="179975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so much for watching</a:t>
            </a:r>
            <a:r>
              <a:rPr lang="en-US" baseline="0" dirty="0" smtClean="0"/>
              <a:t> today, and I hope to see you at the Q&amp;A.</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23</a:t>
            </a:fld>
            <a:endParaRPr lang="en-US"/>
          </a:p>
        </p:txBody>
      </p:sp>
    </p:spTree>
    <p:extLst>
      <p:ext uri="{BB962C8B-B14F-4D97-AF65-F5344CB8AC3E}">
        <p14:creationId xmlns:p14="http://schemas.microsoft.com/office/powerpoint/2010/main" val="99767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today’s agenda, </a:t>
            </a:r>
            <a:r>
              <a:rPr lang="en-US" b="1" baseline="0" dirty="0" smtClean="0"/>
              <a:t>[X]</a:t>
            </a:r>
            <a:r>
              <a:rPr lang="en-US" baseline="0" dirty="0" smtClean="0"/>
              <a:t>upfront </a:t>
            </a:r>
            <a:r>
              <a:rPr lang="en-US" baseline="0" dirty="0" smtClean="0"/>
              <a:t>I’m going to give you just a little context and summarize the findings, so you know where we’re headed. Then I’ll give you more detail about how we got to each of the findings. </a:t>
            </a:r>
            <a:r>
              <a:rPr lang="en-US" b="1" baseline="0" dirty="0" smtClean="0"/>
              <a:t>[X]</a:t>
            </a:r>
            <a:r>
              <a:rPr lang="en-US" baseline="0" dirty="0" smtClean="0"/>
              <a:t>We </a:t>
            </a:r>
            <a:r>
              <a:rPr lang="en-US" baseline="0" dirty="0" smtClean="0"/>
              <a:t>looked at respondent use of </a:t>
            </a:r>
            <a:r>
              <a:rPr lang="en-US" baseline="0" dirty="0" smtClean="0"/>
              <a:t>records, </a:t>
            </a:r>
            <a:r>
              <a:rPr lang="en-US" b="1" baseline="0" dirty="0" smtClean="0"/>
              <a:t>[X]</a:t>
            </a:r>
            <a:r>
              <a:rPr lang="en-US" baseline="0" dirty="0" smtClean="0"/>
              <a:t>items </a:t>
            </a:r>
            <a:r>
              <a:rPr lang="en-US" baseline="0" dirty="0" smtClean="0"/>
              <a:t>where we ask respondents to use show cards</a:t>
            </a:r>
            <a:r>
              <a:rPr lang="en-US" baseline="0" dirty="0" smtClean="0"/>
              <a:t>, </a:t>
            </a:r>
            <a:r>
              <a:rPr lang="en-US" b="1" baseline="0" dirty="0" smtClean="0"/>
              <a:t>[X]</a:t>
            </a:r>
            <a:r>
              <a:rPr lang="en-US" baseline="0" dirty="0" smtClean="0"/>
              <a:t>and </a:t>
            </a:r>
            <a:r>
              <a:rPr lang="en-US" baseline="0" dirty="0" smtClean="0"/>
              <a:t>key survey estimates, which for MEPS are around health care utilization and health insurance </a:t>
            </a:r>
            <a:r>
              <a:rPr lang="en-US" baseline="0" dirty="0" smtClean="0"/>
              <a:t>status. </a:t>
            </a:r>
            <a:r>
              <a:rPr lang="en-US" b="1" baseline="0" dirty="0" smtClean="0"/>
              <a:t>[X]</a:t>
            </a:r>
            <a:r>
              <a:rPr lang="en-US" baseline="0" dirty="0" smtClean="0"/>
              <a:t>At </a:t>
            </a:r>
            <a:r>
              <a:rPr lang="en-US" baseline="0" dirty="0" smtClean="0"/>
              <a:t>the end I will talk about future analysis and ongoing work on the survey to accommodate needs around COVID-19.</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3</a:t>
            </a:fld>
            <a:endParaRPr lang="en-US"/>
          </a:p>
        </p:txBody>
      </p:sp>
    </p:spTree>
    <p:extLst>
      <p:ext uri="{BB962C8B-B14F-4D97-AF65-F5344CB8AC3E}">
        <p14:creationId xmlns:p14="http://schemas.microsoft.com/office/powerpoint/2010/main" val="3350117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some brief</a:t>
            </a:r>
            <a:r>
              <a:rPr lang="en-US" baseline="0" dirty="0" smtClean="0"/>
              <a:t> </a:t>
            </a:r>
            <a:r>
              <a:rPr lang="en-US" dirty="0" smtClean="0"/>
              <a:t>context.</a:t>
            </a:r>
            <a:r>
              <a:rPr lang="en-US" baseline="0" dirty="0" smtClean="0"/>
              <a:t> </a:t>
            </a:r>
            <a:r>
              <a:rPr lang="en-US" b="1" baseline="0" dirty="0" smtClean="0"/>
              <a:t>[X]</a:t>
            </a:r>
            <a:r>
              <a:rPr lang="en-US" baseline="0" dirty="0" smtClean="0"/>
              <a:t>MEPS’s </a:t>
            </a:r>
            <a:r>
              <a:rPr lang="en-US" baseline="0" dirty="0" smtClean="0"/>
              <a:t>key estimates are focused on health care utilization and health insurance status. That’s our main focus when it comes to data quality.</a:t>
            </a:r>
          </a:p>
          <a:p>
            <a:endParaRPr lang="en-US" baseline="0" dirty="0" smtClean="0"/>
          </a:p>
          <a:p>
            <a:r>
              <a:rPr lang="en-US" b="1" baseline="0" dirty="0" smtClean="0"/>
              <a:t>[X]</a:t>
            </a:r>
            <a:r>
              <a:rPr lang="en-US" baseline="0" dirty="0" smtClean="0"/>
              <a:t>I’ll </a:t>
            </a:r>
            <a:r>
              <a:rPr lang="en-US" baseline="0" dirty="0" smtClean="0"/>
              <a:t>talk more about this later on, but a couple of tools we use to improve data quality on MEPS </a:t>
            </a:r>
            <a:r>
              <a:rPr lang="en-US" baseline="0" dirty="0" smtClean="0"/>
              <a:t>is </a:t>
            </a:r>
            <a:r>
              <a:rPr lang="en-US" b="1" baseline="0" dirty="0" smtClean="0"/>
              <a:t>[X]</a:t>
            </a:r>
            <a:r>
              <a:rPr lang="en-US" baseline="0" dirty="0" smtClean="0"/>
              <a:t>one</a:t>
            </a:r>
            <a:r>
              <a:rPr lang="en-US" baseline="0" dirty="0" smtClean="0"/>
              <a:t>, to encourage respondents to use records to help them remember their health care events and, </a:t>
            </a:r>
            <a:r>
              <a:rPr lang="en-US" b="1" baseline="0" dirty="0" smtClean="0"/>
              <a:t>[X]</a:t>
            </a:r>
            <a:r>
              <a:rPr lang="en-US" baseline="0" dirty="0" smtClean="0"/>
              <a:t>two</a:t>
            </a:r>
            <a:r>
              <a:rPr lang="en-US" baseline="0" dirty="0" smtClean="0"/>
              <a:t>, to use show cards to help trigger respondents’ memories and help them respond to items that have a lot of potential response options.</a:t>
            </a:r>
          </a:p>
          <a:p>
            <a:endParaRPr lang="en-US" baseline="0" dirty="0" smtClean="0"/>
          </a:p>
          <a:p>
            <a:r>
              <a:rPr lang="en-US" b="1" baseline="0" dirty="0" smtClean="0"/>
              <a:t>[X]</a:t>
            </a:r>
            <a:r>
              <a:rPr lang="en-US" baseline="0" dirty="0" smtClean="0"/>
              <a:t>During </a:t>
            </a:r>
            <a:r>
              <a:rPr lang="en-US" baseline="0" dirty="0" smtClean="0"/>
              <a:t>COVID we made two major changes that we wanted to assess as far as data quality. </a:t>
            </a:r>
            <a:r>
              <a:rPr lang="en-US" b="1" baseline="0" dirty="0" smtClean="0"/>
              <a:t>[X]</a:t>
            </a:r>
            <a:r>
              <a:rPr lang="en-US" baseline="0" dirty="0" smtClean="0"/>
              <a:t>The </a:t>
            </a:r>
            <a:r>
              <a:rPr lang="en-US" baseline="0" dirty="0" smtClean="0"/>
              <a:t>first one was the shift from in person to telephone interviewing. </a:t>
            </a:r>
            <a:r>
              <a:rPr lang="en-US" b="1" baseline="0" dirty="0" smtClean="0"/>
              <a:t>[X]</a:t>
            </a:r>
            <a:r>
              <a:rPr lang="en-US" baseline="0" dirty="0" smtClean="0"/>
              <a:t>The </a:t>
            </a:r>
            <a:r>
              <a:rPr lang="en-US" baseline="0" dirty="0" smtClean="0"/>
              <a:t>second was extending the participation of the panel that was originally supposed to exit the study in 2020. We had them do their spring interview as the normal exit interview, reporting events through the end of 2019, but then in the fall we invited them back and had them report on events for all of 2020 to the interview date.</a:t>
            </a:r>
          </a:p>
          <a:p>
            <a:endParaRPr lang="en-US" baseline="0" dirty="0" smtClean="0"/>
          </a:p>
        </p:txBody>
      </p:sp>
      <p:sp>
        <p:nvSpPr>
          <p:cNvPr id="4" name="Slide Number Placeholder 3"/>
          <p:cNvSpPr>
            <a:spLocks noGrp="1"/>
          </p:cNvSpPr>
          <p:nvPr>
            <p:ph type="sldNum" sz="quarter" idx="10"/>
          </p:nvPr>
        </p:nvSpPr>
        <p:spPr/>
        <p:txBody>
          <a:bodyPr/>
          <a:lstStyle/>
          <a:p>
            <a:fld id="{5E540036-C79D-4A47-ABEA-AB9642CF78AD}" type="slidenum">
              <a:rPr lang="en-US" smtClean="0"/>
              <a:t>4</a:t>
            </a:fld>
            <a:endParaRPr lang="en-US"/>
          </a:p>
        </p:txBody>
      </p:sp>
    </p:spTree>
    <p:extLst>
      <p:ext uri="{BB962C8B-B14F-4D97-AF65-F5344CB8AC3E}">
        <p14:creationId xmlns:p14="http://schemas.microsoft.com/office/powerpoint/2010/main" val="276851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here are our findings. </a:t>
            </a:r>
            <a:r>
              <a:rPr lang="en-US" b="1" baseline="0" dirty="0" smtClean="0"/>
              <a:t>[X]</a:t>
            </a:r>
            <a:r>
              <a:rPr lang="en-US" baseline="0" dirty="0" smtClean="0"/>
              <a:t>First</a:t>
            </a:r>
            <a:r>
              <a:rPr lang="en-US" baseline="0" dirty="0" smtClean="0"/>
              <a:t>, households that switched to having their spring 2020 interview done by phone were less likely to use records than those who did the spring 2020 interview in person.</a:t>
            </a:r>
          </a:p>
          <a:p>
            <a:endParaRPr lang="en-US" baseline="0" dirty="0" smtClean="0"/>
          </a:p>
          <a:p>
            <a:r>
              <a:rPr lang="en-US" b="1" baseline="0" dirty="0" smtClean="0"/>
              <a:t>[X]</a:t>
            </a:r>
            <a:r>
              <a:rPr lang="en-US" baseline="0" dirty="0" smtClean="0"/>
              <a:t>Next</a:t>
            </a:r>
            <a:r>
              <a:rPr lang="en-US" baseline="0" dirty="0" smtClean="0"/>
              <a:t>, we found no strong differences between modes in the response distributions for items where we use show cards.</a:t>
            </a:r>
          </a:p>
          <a:p>
            <a:endParaRPr lang="en-US" baseline="0" dirty="0" smtClean="0"/>
          </a:p>
          <a:p>
            <a:r>
              <a:rPr lang="en-US" b="1" baseline="0" dirty="0" smtClean="0"/>
              <a:t>[X]</a:t>
            </a:r>
            <a:r>
              <a:rPr lang="en-US" baseline="0" dirty="0" smtClean="0"/>
              <a:t>We </a:t>
            </a:r>
            <a:r>
              <a:rPr lang="en-US" baseline="0" dirty="0" smtClean="0"/>
              <a:t>did not find any impact of either mode or </a:t>
            </a:r>
            <a:r>
              <a:rPr lang="en-US" i="1" baseline="0" dirty="0" smtClean="0"/>
              <a:t>the COVID pandemic </a:t>
            </a:r>
            <a:r>
              <a:rPr lang="en-US" baseline="0" dirty="0" smtClean="0"/>
              <a:t>on health insurance status</a:t>
            </a:r>
          </a:p>
          <a:p>
            <a:endParaRPr lang="en-US" baseline="0" dirty="0" smtClean="0"/>
          </a:p>
          <a:p>
            <a:r>
              <a:rPr lang="en-US" b="1" baseline="0" dirty="0" smtClean="0"/>
              <a:t>[X]</a:t>
            </a:r>
            <a:r>
              <a:rPr lang="en-US" baseline="0" dirty="0" smtClean="0"/>
              <a:t>Furthermore</a:t>
            </a:r>
            <a:r>
              <a:rPr lang="en-US" baseline="0" dirty="0" smtClean="0"/>
              <a:t>, the mode switch did not seem to impact event reporting, but we did see decreases in health care events that we believe were related to </a:t>
            </a:r>
            <a:r>
              <a:rPr lang="en-US" i="1" baseline="0" dirty="0" smtClean="0"/>
              <a:t>the COVID pandemic</a:t>
            </a:r>
            <a:r>
              <a:rPr lang="en-US" baseline="0" dirty="0" smtClean="0"/>
              <a:t>.</a:t>
            </a:r>
          </a:p>
          <a:p>
            <a:endParaRPr lang="en-US" baseline="0" dirty="0" smtClean="0"/>
          </a:p>
          <a:p>
            <a:r>
              <a:rPr lang="en-US" b="1" baseline="0" dirty="0" smtClean="0"/>
              <a:t>[X]</a:t>
            </a:r>
            <a:r>
              <a:rPr lang="en-US" baseline="0" dirty="0" smtClean="0"/>
              <a:t>And </a:t>
            </a:r>
            <a:r>
              <a:rPr lang="en-US" baseline="0" dirty="0" smtClean="0"/>
              <a:t>finally the extended panel reported fewer events than expected for the bulk of 2020.</a:t>
            </a:r>
          </a:p>
          <a:p>
            <a:endParaRPr lang="en-US" baseline="0" dirty="0" smtClean="0"/>
          </a:p>
        </p:txBody>
      </p:sp>
      <p:sp>
        <p:nvSpPr>
          <p:cNvPr id="4" name="Slide Number Placeholder 3"/>
          <p:cNvSpPr>
            <a:spLocks noGrp="1"/>
          </p:cNvSpPr>
          <p:nvPr>
            <p:ph type="sldNum" sz="quarter" idx="10"/>
          </p:nvPr>
        </p:nvSpPr>
        <p:spPr/>
        <p:txBody>
          <a:bodyPr/>
          <a:lstStyle/>
          <a:p>
            <a:fld id="{5E540036-C79D-4A47-ABEA-AB9642CF78AD}" type="slidenum">
              <a:rPr lang="en-US" smtClean="0"/>
              <a:t>5</a:t>
            </a:fld>
            <a:endParaRPr lang="en-US"/>
          </a:p>
        </p:txBody>
      </p:sp>
    </p:spTree>
    <p:extLst>
      <p:ext uri="{BB962C8B-B14F-4D97-AF65-F5344CB8AC3E}">
        <p14:creationId xmlns:p14="http://schemas.microsoft.com/office/powerpoint/2010/main" val="234509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So let’s talk about the use of records. The MEPS Household Component is primarily focused on collecting information about health care events from respondents. </a:t>
            </a:r>
            <a:r>
              <a:rPr lang="en-US" b="1" baseline="0" dirty="0" smtClean="0"/>
              <a:t>[X]</a:t>
            </a:r>
            <a:r>
              <a:rPr lang="en-US" baseline="0" dirty="0" smtClean="0"/>
              <a:t>To </a:t>
            </a:r>
            <a:r>
              <a:rPr lang="en-US" baseline="0" dirty="0" smtClean="0"/>
              <a:t>make sure we get the best data, we encourage respondents to use records as they respond to our questions. </a:t>
            </a:r>
            <a:r>
              <a:rPr lang="en-US" b="1" baseline="0" dirty="0" smtClean="0"/>
              <a:t>[X]</a:t>
            </a:r>
            <a:r>
              <a:rPr lang="en-US" baseline="0" dirty="0" smtClean="0"/>
              <a:t>These </a:t>
            </a:r>
            <a:r>
              <a:rPr lang="en-US" baseline="0" dirty="0" smtClean="0"/>
              <a:t>records can include their calendar, bills, insurance statements, prescription bottles, scraps of paper, anything that will provide information about the dates of events, the providers, and so on. During in person interviews, interviewers can encourage respondents to gather up their records and even help respondents organize and extract information from the records. So records are important for data quality, and we lead off the section that collects health care events by asking respondents what records they have available and collecting the events from those first.</a:t>
            </a:r>
          </a:p>
          <a:p>
            <a:endParaRPr lang="en-US" dirty="0" smtClean="0"/>
          </a:p>
          <a:p>
            <a:r>
              <a:rPr lang="en-US" b="1" baseline="0" dirty="0" smtClean="0"/>
              <a:t>[X]</a:t>
            </a:r>
            <a:r>
              <a:rPr lang="en-US" baseline="0" dirty="0" smtClean="0"/>
              <a:t>The </a:t>
            </a:r>
            <a:r>
              <a:rPr lang="en-US" baseline="0" dirty="0" smtClean="0"/>
              <a:t>shift to telephone interviewing was of concern for records use, because we no longer had the interviewer there to encourage records use or help the respondent sift through them. So we wanted to look at records use by mode. </a:t>
            </a:r>
          </a:p>
          <a:p>
            <a:endParaRPr lang="en-US" baseline="0"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en-US" b="1" baseline="0" dirty="0" smtClean="0"/>
              <a:t>[X]</a:t>
            </a:r>
            <a:r>
              <a:rPr lang="en-US" baseline="0" dirty="0" smtClean="0"/>
              <a:t>So </a:t>
            </a:r>
            <a:r>
              <a:rPr lang="en-US" baseline="0" dirty="0" smtClean="0"/>
              <a:t>to look at mode, we looked at the two panels that had a fall 2019 interview and a spring 2020 interview. We used a quasi-experimental design to compare the change in records use for respondents who had in-person </a:t>
            </a:r>
            <a:r>
              <a:rPr lang="en-US" dirty="0" smtClean="0"/>
              <a:t>in both fall 2019 and spring 2020 with those who switched to phone in spring 2020.</a:t>
            </a:r>
            <a:r>
              <a:rPr lang="en-US" baseline="0" dirty="0" smtClean="0"/>
              <a:t> We used a difference-in-differences analysis to control for the baseline differences between respondents. So we’re looking at the change over time within households and comparing that change across these two groups.</a:t>
            </a:r>
          </a:p>
        </p:txBody>
      </p:sp>
      <p:sp>
        <p:nvSpPr>
          <p:cNvPr id="4" name="Slide Number Placeholder 3"/>
          <p:cNvSpPr>
            <a:spLocks noGrp="1"/>
          </p:cNvSpPr>
          <p:nvPr>
            <p:ph type="sldNum" sz="quarter" idx="10"/>
          </p:nvPr>
        </p:nvSpPr>
        <p:spPr/>
        <p:txBody>
          <a:bodyPr/>
          <a:lstStyle/>
          <a:p>
            <a:fld id="{5E540036-C79D-4A47-ABEA-AB9642CF78AD}" type="slidenum">
              <a:rPr lang="en-US" smtClean="0"/>
              <a:t>6</a:t>
            </a:fld>
            <a:endParaRPr lang="en-US"/>
          </a:p>
        </p:txBody>
      </p:sp>
    </p:spTree>
    <p:extLst>
      <p:ext uri="{BB962C8B-B14F-4D97-AF65-F5344CB8AC3E}">
        <p14:creationId xmlns:p14="http://schemas.microsoft.com/office/powerpoint/2010/main" val="77270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a:t>
            </a:r>
            <a:r>
              <a:rPr lang="en-US" baseline="0" dirty="0" smtClean="0"/>
              <a:t> shows the results for the two panels that had interviews at both time points.</a:t>
            </a:r>
          </a:p>
          <a:p>
            <a:endParaRPr lang="en-US" baseline="0" dirty="0" smtClean="0"/>
          </a:p>
          <a:p>
            <a:r>
              <a:rPr lang="en-US" baseline="0" dirty="0" smtClean="0"/>
              <a:t>We will focus on the change from having records in fall 2019 to not having records in spring 2020. </a:t>
            </a:r>
            <a:r>
              <a:rPr lang="en-US" b="1" baseline="0" dirty="0" smtClean="0"/>
              <a:t>[X]</a:t>
            </a:r>
            <a:r>
              <a:rPr lang="en-US" baseline="0" dirty="0" smtClean="0"/>
              <a:t>For </a:t>
            </a:r>
            <a:r>
              <a:rPr lang="en-US" baseline="0" dirty="0" smtClean="0"/>
              <a:t>panel 23, 13.6% of in person respondents went from having records to not, compared to 23.8% of mode switch respondents. </a:t>
            </a:r>
            <a:r>
              <a:rPr lang="en-US" b="1" baseline="0" dirty="0" smtClean="0"/>
              <a:t>[X]</a:t>
            </a:r>
            <a:r>
              <a:rPr lang="en-US" baseline="0" dirty="0" smtClean="0"/>
              <a:t>Likewise</a:t>
            </a:r>
            <a:r>
              <a:rPr lang="en-US" baseline="0" dirty="0" smtClean="0"/>
              <a:t>, for panel 24, 10.6% of in person respondents went from having records to not, compared to 17.6% of mode switch respondents. This would seem to indicate the possibility that the switch to telephone has a negative impact on records use. Mode switch respondents were by definition later respondents in the spring 2020 round, so it’s also possible these were less cooperative respondents than the folks who had already completed an in person interview earlier in the spring. But they had used records in the fall.</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7</a:t>
            </a:fld>
            <a:endParaRPr lang="en-US"/>
          </a:p>
        </p:txBody>
      </p:sp>
    </p:spTree>
    <p:extLst>
      <p:ext uri="{BB962C8B-B14F-4D97-AF65-F5344CB8AC3E}">
        <p14:creationId xmlns:p14="http://schemas.microsoft.com/office/powerpoint/2010/main" val="264024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Next up, items with show cards. </a:t>
            </a:r>
            <a:r>
              <a:rPr lang="en-US" b="1" baseline="0" dirty="0" smtClean="0"/>
              <a:t>[X]</a:t>
            </a:r>
            <a:r>
              <a:rPr lang="en-US" baseline="0" dirty="0" smtClean="0"/>
              <a:t>MEPS </a:t>
            </a:r>
            <a:r>
              <a:rPr lang="en-US" baseline="0" dirty="0" smtClean="0"/>
              <a:t>has a lot of complex questions where we ask respondents to look at show cards with all the possible response options or examples we want them to consider. </a:t>
            </a:r>
            <a:r>
              <a:rPr lang="en-US" sz="900" kern="1200" dirty="0" smtClean="0">
                <a:solidFill>
                  <a:schemeClr val="tx1"/>
                </a:solidFill>
                <a:effectLst/>
                <a:latin typeface="+mn-lt"/>
                <a:ea typeface="+mn-ea"/>
                <a:cs typeface="+mn-cs"/>
              </a:rPr>
              <a:t>In the typical in-person administration, interviewers give respondents a</a:t>
            </a:r>
            <a:r>
              <a:rPr lang="en-US" sz="900" kern="1200" baseline="0" dirty="0" smtClean="0">
                <a:solidFill>
                  <a:schemeClr val="tx1"/>
                </a:solidFill>
                <a:effectLst/>
                <a:latin typeface="+mn-lt"/>
                <a:ea typeface="+mn-ea"/>
                <a:cs typeface="+mn-cs"/>
              </a:rPr>
              <a:t> binder of show cards and direct </a:t>
            </a:r>
            <a:r>
              <a:rPr lang="en-US" sz="900" kern="1200" dirty="0" smtClean="0">
                <a:solidFill>
                  <a:schemeClr val="tx1"/>
                </a:solidFill>
                <a:effectLst/>
                <a:latin typeface="+mn-lt"/>
                <a:ea typeface="+mn-ea"/>
                <a:cs typeface="+mn-cs"/>
              </a:rPr>
              <a:t>respondents to each card. Interviewers only read the show card aloud if respondents can’t</a:t>
            </a:r>
            <a:r>
              <a:rPr lang="en-US" sz="900" i="1" kern="1200" dirty="0" smtClean="0">
                <a:solidFill>
                  <a:schemeClr val="tx1"/>
                </a:solidFill>
                <a:effectLst/>
                <a:latin typeface="+mn-lt"/>
                <a:ea typeface="+mn-ea"/>
                <a:cs typeface="+mn-cs"/>
              </a:rPr>
              <a:t>.</a:t>
            </a:r>
            <a:r>
              <a:rPr lang="en-US" sz="900" kern="1200" dirty="0" smtClean="0">
                <a:solidFill>
                  <a:schemeClr val="tx1"/>
                </a:solidFill>
                <a:effectLst/>
                <a:latin typeface="+mn-lt"/>
                <a:ea typeface="+mn-ea"/>
                <a:cs typeface="+mn-cs"/>
              </a:rPr>
              <a:t> Otherwise there</a:t>
            </a:r>
            <a:r>
              <a:rPr lang="en-US" sz="900" kern="1200" baseline="0" dirty="0" smtClean="0">
                <a:solidFill>
                  <a:schemeClr val="tx1"/>
                </a:solidFill>
                <a:effectLst/>
                <a:latin typeface="+mn-lt"/>
                <a:ea typeface="+mn-ea"/>
                <a:cs typeface="+mn-cs"/>
              </a:rPr>
              <a:t> is a kind of social pressure to at least appear to comply with the interviewers’ request.</a:t>
            </a:r>
            <a:r>
              <a:rPr lang="en-US" sz="900" kern="1200" dirty="0" smtClean="0">
                <a:solidFill>
                  <a:schemeClr val="tx1"/>
                </a:solidFill>
                <a:effectLst/>
                <a:latin typeface="+mn-lt"/>
                <a:ea typeface="+mn-ea"/>
                <a:cs typeface="+mn-cs"/>
              </a:rPr>
              <a:t> When MEPS switched to the telephone mode, interviewers asked respondents to go</a:t>
            </a:r>
            <a:r>
              <a:rPr lang="en-US" sz="900" kern="1200" baseline="0" dirty="0" smtClean="0">
                <a:solidFill>
                  <a:schemeClr val="tx1"/>
                </a:solidFill>
                <a:effectLst/>
                <a:latin typeface="+mn-lt"/>
                <a:ea typeface="+mn-ea"/>
                <a:cs typeface="+mn-cs"/>
              </a:rPr>
              <a:t> to a website </a:t>
            </a:r>
            <a:r>
              <a:rPr lang="en-US" sz="900" kern="1200" dirty="0" smtClean="0">
                <a:solidFill>
                  <a:schemeClr val="tx1"/>
                </a:solidFill>
                <a:effectLst/>
                <a:latin typeface="+mn-lt"/>
                <a:ea typeface="+mn-ea"/>
                <a:cs typeface="+mn-cs"/>
              </a:rPr>
              <a:t>to access the show cards for use during the MEPS interview. Interviewers read the show card aloud to the respondent if and</a:t>
            </a:r>
            <a:r>
              <a:rPr lang="en-US" sz="900" kern="1200" baseline="0" dirty="0" smtClean="0">
                <a:solidFill>
                  <a:schemeClr val="tx1"/>
                </a:solidFill>
                <a:effectLst/>
                <a:latin typeface="+mn-lt"/>
                <a:ea typeface="+mn-ea"/>
                <a:cs typeface="+mn-cs"/>
              </a:rPr>
              <a:t> when </a:t>
            </a:r>
            <a:r>
              <a:rPr lang="en-US" sz="900" kern="1200" dirty="0" smtClean="0">
                <a:solidFill>
                  <a:schemeClr val="tx1"/>
                </a:solidFill>
                <a:effectLst/>
                <a:latin typeface="+mn-lt"/>
                <a:ea typeface="+mn-ea"/>
                <a:cs typeface="+mn-cs"/>
              </a:rPr>
              <a:t>it was clear the respondent wasn’t accessing the show cards online.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b="1" baseline="0" dirty="0" smtClean="0"/>
              <a:t>[X]</a:t>
            </a:r>
            <a:r>
              <a:rPr lang="en-US" sz="900" kern="1200" dirty="0" smtClean="0">
                <a:solidFill>
                  <a:schemeClr val="tx1"/>
                </a:solidFill>
                <a:effectLst/>
                <a:latin typeface="+mn-lt"/>
                <a:ea typeface="+mn-ea"/>
                <a:cs typeface="+mn-cs"/>
              </a:rPr>
              <a:t>There </a:t>
            </a:r>
            <a:r>
              <a:rPr lang="en-US" sz="900" kern="1200" dirty="0" smtClean="0">
                <a:solidFill>
                  <a:schemeClr val="tx1"/>
                </a:solidFill>
                <a:effectLst/>
                <a:latin typeface="+mn-lt"/>
                <a:ea typeface="+mn-ea"/>
                <a:cs typeface="+mn-cs"/>
              </a:rPr>
              <a:t>are</a:t>
            </a:r>
            <a:r>
              <a:rPr lang="en-US" sz="900" kern="1200" baseline="0" dirty="0" smtClean="0">
                <a:solidFill>
                  <a:schemeClr val="tx1"/>
                </a:solidFill>
                <a:effectLst/>
                <a:latin typeface="+mn-lt"/>
                <a:ea typeface="+mn-ea"/>
                <a:cs typeface="+mn-cs"/>
              </a:rPr>
              <a:t> a few data quality concerns we would have with the interviewer having to read the show cards. </a:t>
            </a:r>
            <a:r>
              <a:rPr lang="en-US" b="1" baseline="0" dirty="0" smtClean="0"/>
              <a:t>[X]</a:t>
            </a:r>
            <a:r>
              <a:rPr lang="en-US" sz="900" kern="1200" baseline="0" dirty="0" smtClean="0">
                <a:solidFill>
                  <a:schemeClr val="tx1"/>
                </a:solidFill>
                <a:effectLst/>
                <a:latin typeface="+mn-lt"/>
                <a:ea typeface="+mn-ea"/>
                <a:cs typeface="+mn-cs"/>
              </a:rPr>
              <a:t>Where </a:t>
            </a:r>
            <a:r>
              <a:rPr lang="en-US" sz="900" kern="1200" baseline="0" dirty="0" smtClean="0">
                <a:solidFill>
                  <a:schemeClr val="tx1"/>
                </a:solidFill>
                <a:effectLst/>
                <a:latin typeface="+mn-lt"/>
                <a:ea typeface="+mn-ea"/>
                <a:cs typeface="+mn-cs"/>
              </a:rPr>
              <a:t>there is a long list of response options,</a:t>
            </a:r>
            <a:r>
              <a:rPr lang="en-US" sz="900" kern="1200" dirty="0" smtClean="0">
                <a:solidFill>
                  <a:schemeClr val="tx1"/>
                </a:solidFill>
                <a:effectLst/>
                <a:latin typeface="+mn-lt"/>
                <a:ea typeface="+mn-ea"/>
                <a:cs typeface="+mn-cs"/>
              </a:rPr>
              <a:t> we would be concerned about</a:t>
            </a:r>
            <a:r>
              <a:rPr lang="en-US" sz="900" kern="1200" baseline="0" dirty="0" smtClean="0">
                <a:solidFill>
                  <a:schemeClr val="tx1"/>
                </a:solidFill>
                <a:effectLst/>
                <a:latin typeface="+mn-lt"/>
                <a:ea typeface="+mn-ea"/>
                <a:cs typeface="+mn-cs"/>
              </a:rPr>
              <a:t> </a:t>
            </a:r>
            <a:r>
              <a:rPr lang="en-US" sz="900" kern="1200" baseline="0" dirty="0" err="1" smtClean="0">
                <a:solidFill>
                  <a:schemeClr val="tx1"/>
                </a:solidFill>
                <a:effectLst/>
                <a:latin typeface="+mn-lt"/>
                <a:ea typeface="+mn-ea"/>
                <a:cs typeface="+mn-cs"/>
              </a:rPr>
              <a:t>recency</a:t>
            </a:r>
            <a:r>
              <a:rPr lang="en-US" sz="900" kern="1200" baseline="0" dirty="0" smtClean="0">
                <a:solidFill>
                  <a:schemeClr val="tx1"/>
                </a:solidFill>
                <a:effectLst/>
                <a:latin typeface="+mn-lt"/>
                <a:ea typeface="+mn-ea"/>
                <a:cs typeface="+mn-cs"/>
              </a:rPr>
              <a:t> effects, where the response options at the end of a long list presented orally are more likely to be selected because they’re last and the respondent remembers them better than the earlier response options. </a:t>
            </a:r>
            <a:endParaRPr lang="en-US" sz="9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8</a:t>
            </a:fld>
            <a:endParaRPr lang="en-US"/>
          </a:p>
        </p:txBody>
      </p:sp>
    </p:spTree>
    <p:extLst>
      <p:ext uri="{BB962C8B-B14F-4D97-AF65-F5344CB8AC3E}">
        <p14:creationId xmlns:p14="http://schemas.microsoft.com/office/powerpoint/2010/main" val="3689193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Here’s an example of a single response item with a long list of possible responses. A respondent has told us they had a health care event and we are asking them at what type of place did they receive the care. This is a lot to read out loud, and the respondent might forget about the first few options by the time they hear the whole list. So we might expect to see a </a:t>
            </a:r>
            <a:r>
              <a:rPr lang="en-US" baseline="0" dirty="0" err="1" smtClean="0"/>
              <a:t>recency</a:t>
            </a:r>
            <a:r>
              <a:rPr lang="en-US" baseline="0" dirty="0" smtClean="0"/>
              <a:t> bias in the response distribution.</a:t>
            </a:r>
            <a:endParaRPr lang="en-US" dirty="0"/>
          </a:p>
        </p:txBody>
      </p:sp>
      <p:sp>
        <p:nvSpPr>
          <p:cNvPr id="4" name="Slide Number Placeholder 3"/>
          <p:cNvSpPr>
            <a:spLocks noGrp="1"/>
          </p:cNvSpPr>
          <p:nvPr>
            <p:ph type="sldNum" sz="quarter" idx="10"/>
          </p:nvPr>
        </p:nvSpPr>
        <p:spPr/>
        <p:txBody>
          <a:bodyPr/>
          <a:lstStyle/>
          <a:p>
            <a:fld id="{5E540036-C79D-4A47-ABEA-AB9642CF78AD}" type="slidenum">
              <a:rPr lang="en-US" smtClean="0"/>
              <a:t>9</a:t>
            </a:fld>
            <a:endParaRPr lang="en-US"/>
          </a:p>
        </p:txBody>
      </p:sp>
    </p:spTree>
    <p:extLst>
      <p:ext uri="{BB962C8B-B14F-4D97-AF65-F5344CB8AC3E}">
        <p14:creationId xmlns:p14="http://schemas.microsoft.com/office/powerpoint/2010/main" val="929950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estat.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westat.com/" TargetMode="External"/><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5" name="Group 0" descr="&quot; &quot;">
            <a:extLst>
              <a:ext uri="{FF2B5EF4-FFF2-40B4-BE49-F238E27FC236}">
                <a16:creationId xmlns:a16="http://schemas.microsoft.com/office/drawing/2014/main" id="{2ED7280E-D409-D04B-88E4-78C9B5441976}"/>
              </a:ext>
            </a:extLst>
          </p:cNvPr>
          <p:cNvGrpSpPr/>
          <p:nvPr userDrawn="1"/>
        </p:nvGrpSpPr>
        <p:grpSpPr>
          <a:xfrm>
            <a:off x="0" y="0"/>
            <a:ext cx="9144000" cy="5143500"/>
            <a:chOff x="0" y="0"/>
            <a:chExt cx="9144000" cy="5143500"/>
          </a:xfrm>
        </p:grpSpPr>
        <p:sp>
          <p:nvSpPr>
            <p:cNvPr id="13" name="Rectangle a">
              <a:extLst>
                <a:ext uri="{FF2B5EF4-FFF2-40B4-BE49-F238E27FC236}">
                  <a16:creationId xmlns:a16="http://schemas.microsoft.com/office/drawing/2014/main" id="{AE5BE8B8-0177-9145-A917-4097C0B5BB18}"/>
                </a:ext>
              </a:extLst>
            </p:cNvPr>
            <p:cNvSpPr/>
            <p:nvPr userDrawn="1"/>
          </p:nvSpPr>
          <p:spPr>
            <a:xfrm>
              <a:off x="0" y="489312"/>
              <a:ext cx="9143999" cy="4654188"/>
            </a:xfrm>
            <a:prstGeom prst="rect">
              <a:avLst/>
            </a:prstGeom>
            <a:gradFill>
              <a:gsLst>
                <a:gs pos="0">
                  <a:srgbClr val="00457F"/>
                </a:gs>
                <a:gs pos="61000">
                  <a:srgbClr val="15BBA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b" title="&quot; &quot;">
              <a:extLst>
                <a:ext uri="{FF2B5EF4-FFF2-40B4-BE49-F238E27FC236}">
                  <a16:creationId xmlns:a16="http://schemas.microsoft.com/office/drawing/2014/main" id="{EED92E63-14D7-6E4E-86ED-4564C2D1248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5143500"/>
            </a:xfrm>
            <a:prstGeom prst="rect">
              <a:avLst/>
            </a:prstGeom>
          </p:spPr>
        </p:pic>
        <p:sp>
          <p:nvSpPr>
            <p:cNvPr id="8" name="Rectangle c">
              <a:extLst>
                <a:ext uri="{FF2B5EF4-FFF2-40B4-BE49-F238E27FC236}">
                  <a16:creationId xmlns:a16="http://schemas.microsoft.com/office/drawing/2014/main" id="{587D3D3D-8738-AE46-BB9E-C2C8296D26E2}"/>
                </a:ext>
              </a:extLst>
            </p:cNvPr>
            <p:cNvSpPr/>
            <p:nvPr userDrawn="1"/>
          </p:nvSpPr>
          <p:spPr>
            <a:xfrm>
              <a:off x="0" y="489312"/>
              <a:ext cx="4304963" cy="4654188"/>
            </a:xfrm>
            <a:prstGeom prst="rect">
              <a:avLst/>
            </a:prstGeom>
            <a:gradFill flip="none" rotWithShape="1">
              <a:gsLst>
                <a:gs pos="0">
                  <a:srgbClr val="00457F"/>
                </a:gs>
                <a:gs pos="100000">
                  <a:srgbClr val="0A3B6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d">
              <a:extLst>
                <a:ext uri="{FF2B5EF4-FFF2-40B4-BE49-F238E27FC236}">
                  <a16:creationId xmlns:a16="http://schemas.microsoft.com/office/drawing/2014/main" id="{7A3EE1AC-5984-0645-8C3E-8805AF827819}"/>
                </a:ext>
              </a:extLst>
            </p:cNvPr>
            <p:cNvGrpSpPr/>
            <p:nvPr userDrawn="1"/>
          </p:nvGrpSpPr>
          <p:grpSpPr>
            <a:xfrm>
              <a:off x="0" y="2"/>
              <a:ext cx="9144000" cy="506932"/>
              <a:chOff x="0" y="2"/>
              <a:chExt cx="9144000" cy="506932"/>
            </a:xfrm>
          </p:grpSpPr>
          <p:sp>
            <p:nvSpPr>
              <p:cNvPr id="10" name="Rectangle i">
                <a:extLst>
                  <a:ext uri="{FF2B5EF4-FFF2-40B4-BE49-F238E27FC236}">
                    <a16:creationId xmlns:a16="http://schemas.microsoft.com/office/drawing/2014/main" id="{9C8D4C6B-CF74-9849-88EE-2C4E68CB05D0}"/>
                  </a:ext>
                </a:extLst>
              </p:cNvPr>
              <p:cNvSpPr/>
              <p:nvPr/>
            </p:nvSpPr>
            <p:spPr>
              <a:xfrm>
                <a:off x="0" y="2"/>
                <a:ext cx="9144000" cy="506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2" name="Picture ii">
                <a:extLst>
                  <a:ext uri="{FF2B5EF4-FFF2-40B4-BE49-F238E27FC236}">
                    <a16:creationId xmlns:a16="http://schemas.microsoft.com/office/drawing/2014/main" id="{0B26D8FB-442B-ED4E-82A5-0D49A8284682}"/>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62710" y="134393"/>
                <a:ext cx="1061240" cy="278759"/>
              </a:xfrm>
              <a:prstGeom prst="rect">
                <a:avLst/>
              </a:prstGeom>
            </p:spPr>
          </p:pic>
          <p:pic>
            <p:nvPicPr>
              <p:cNvPr id="11" name="Pictureiii" title="Improving Lives Through Research">
                <a:extLst>
                  <a:ext uri="{FF2B5EF4-FFF2-40B4-BE49-F238E27FC236}">
                    <a16:creationId xmlns:a16="http://schemas.microsoft.com/office/drawing/2014/main" id="{27E9EE3D-6D6A-444B-A2B3-7B222EE1BE1F}"/>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733310" y="210418"/>
                <a:ext cx="2130137" cy="130122"/>
              </a:xfrm>
              <a:prstGeom prst="rect">
                <a:avLst/>
              </a:prstGeom>
            </p:spPr>
          </p:pic>
        </p:grpSp>
      </p:grpSp>
      <p:sp>
        <p:nvSpPr>
          <p:cNvPr id="16" name="Logo 1"/>
          <p:cNvSpPr>
            <a:spLocks noGrp="1"/>
          </p:cNvSpPr>
          <p:nvPr>
            <p:ph type="pic" sz="quarter" idx="13"/>
          </p:nvPr>
        </p:nvSpPr>
        <p:spPr>
          <a:xfrm>
            <a:off x="562709" y="111071"/>
            <a:ext cx="8300737" cy="277813"/>
          </a:xfrm>
        </p:spPr>
        <p:txBody>
          <a:bodyPr/>
          <a:lstStyle>
            <a:lvl1pPr marL="57150" indent="0">
              <a:buNone/>
              <a:defRPr/>
            </a:lvl1pPr>
          </a:lstStyle>
          <a:p>
            <a:r>
              <a:rPr lang="en-US" smtClean="0"/>
              <a:t>Click icon to add picture</a:t>
            </a:r>
            <a:endParaRPr lang="en-US" dirty="0"/>
          </a:p>
        </p:txBody>
      </p:sp>
      <p:sp>
        <p:nvSpPr>
          <p:cNvPr id="2" name="Title 2"/>
          <p:cNvSpPr>
            <a:spLocks noGrp="1"/>
          </p:cNvSpPr>
          <p:nvPr>
            <p:ph type="ctrTitle"/>
          </p:nvPr>
        </p:nvSpPr>
        <p:spPr>
          <a:xfrm>
            <a:off x="622002" y="841772"/>
            <a:ext cx="6439980" cy="1790700"/>
          </a:xfrm>
        </p:spPr>
        <p:txBody>
          <a:bodyPr anchor="b">
            <a:normAutofit/>
          </a:bodyPr>
          <a:lstStyle>
            <a:lvl1pPr algn="l">
              <a:lnSpc>
                <a:spcPts val="2700"/>
              </a:lnSpc>
              <a:defRPr sz="2800"/>
            </a:lvl1pPr>
          </a:lstStyle>
          <a:p>
            <a:r>
              <a:rPr lang="en-US" smtClean="0"/>
              <a:t>Click to edit Master title style</a:t>
            </a:r>
            <a:endParaRPr lang="en-US" dirty="0"/>
          </a:p>
        </p:txBody>
      </p:sp>
      <p:sp>
        <p:nvSpPr>
          <p:cNvPr id="3" name="Subtitle 3"/>
          <p:cNvSpPr>
            <a:spLocks noGrp="1"/>
          </p:cNvSpPr>
          <p:nvPr>
            <p:ph type="subTitle" idx="1"/>
          </p:nvPr>
        </p:nvSpPr>
        <p:spPr>
          <a:xfrm>
            <a:off x="622002" y="2967310"/>
            <a:ext cx="7378998" cy="976040"/>
          </a:xfrm>
        </p:spPr>
        <p:txBody>
          <a:bodyPr/>
          <a:lstStyle>
            <a:lvl1pPr marL="0" indent="0" algn="l">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4"/>
          <p:cNvSpPr>
            <a:spLocks noGrp="1"/>
          </p:cNvSpPr>
          <p:nvPr>
            <p:ph type="dt" sz="half" idx="10"/>
          </p:nvPr>
        </p:nvSpPr>
        <p:spPr>
          <a:xfrm>
            <a:off x="622001" y="4504634"/>
            <a:ext cx="2369620" cy="273844"/>
          </a:xfrm>
        </p:spPr>
        <p:txBody>
          <a:bodyPr/>
          <a:lstStyle>
            <a:lvl1pPr algn="l">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C3E24F3C-F575-47CE-9D23-633188FC88D1}" type="datetime1">
              <a:rPr lang="en-US" smtClean="0"/>
              <a:pPr/>
              <a:t>10/22/2021</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221496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055077"/>
            <a:ext cx="4442591" cy="3577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3" descr="&quot; &quot;">
            <a:extLst>
              <a:ext uri="{FF2B5EF4-FFF2-40B4-BE49-F238E27FC236}">
                <a16:creationId xmlns:a16="http://schemas.microsoft.com/office/drawing/2014/main" id="{8B544248-D5E9-5B42-AE62-26EF545BCEEB}"/>
              </a:ext>
            </a:extLst>
          </p:cNvPr>
          <p:cNvGrpSpPr/>
          <p:nvPr userDrawn="1"/>
        </p:nvGrpSpPr>
        <p:grpSpPr>
          <a:xfrm>
            <a:off x="4810125" y="707219"/>
            <a:ext cx="4333875" cy="4480057"/>
            <a:chOff x="4810125" y="707219"/>
            <a:chExt cx="4333875" cy="4480057"/>
          </a:xfrm>
        </p:grpSpPr>
        <p:pic>
          <p:nvPicPr>
            <p:cNvPr id="8" name="Picture a" descr="&quot; &quot;">
              <a:extLst>
                <a:ext uri="{FF2B5EF4-FFF2-40B4-BE49-F238E27FC236}">
                  <a16:creationId xmlns:a16="http://schemas.microsoft.com/office/drawing/2014/main" id="{ED97F1F1-D85A-A94A-A7E9-10000DC2E4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10125" y="707219"/>
              <a:ext cx="4333875" cy="4465277"/>
            </a:xfrm>
            <a:custGeom>
              <a:avLst/>
              <a:gdLst>
                <a:gd name="connsiteX0" fmla="*/ 0 w 4337338"/>
                <a:gd name="connsiteY0" fmla="*/ 0 h 4465277"/>
                <a:gd name="connsiteX1" fmla="*/ 4336276 w 4337338"/>
                <a:gd name="connsiteY1" fmla="*/ 1476 h 4465277"/>
                <a:gd name="connsiteX2" fmla="*/ 4336275 w 4337338"/>
                <a:gd name="connsiteY2" fmla="*/ 3287 h 4465277"/>
                <a:gd name="connsiteX3" fmla="*/ 4337338 w 4337338"/>
                <a:gd name="connsiteY3" fmla="*/ 3287 h 4465277"/>
                <a:gd name="connsiteX4" fmla="*/ 4337338 w 4337338"/>
                <a:gd name="connsiteY4" fmla="*/ 4465277 h 4465277"/>
                <a:gd name="connsiteX5" fmla="*/ 3425911 w 4337338"/>
                <a:gd name="connsiteY5" fmla="*/ 4464047 h 4465277"/>
                <a:gd name="connsiteX6" fmla="*/ 3425365 w 4337338"/>
                <a:gd name="connsiteY6" fmla="*/ 4463099 h 4465277"/>
                <a:gd name="connsiteX7" fmla="*/ 2569504 w 4337338"/>
                <a:gd name="connsiteY7" fmla="*/ 4461945 h 446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7338" h="4465277">
                  <a:moveTo>
                    <a:pt x="0" y="0"/>
                  </a:moveTo>
                  <a:lnTo>
                    <a:pt x="4336276" y="1476"/>
                  </a:lnTo>
                  <a:lnTo>
                    <a:pt x="4336275" y="3287"/>
                  </a:lnTo>
                  <a:lnTo>
                    <a:pt x="4337338" y="3287"/>
                  </a:lnTo>
                  <a:lnTo>
                    <a:pt x="4337338" y="4465277"/>
                  </a:lnTo>
                  <a:lnTo>
                    <a:pt x="3425911" y="4464047"/>
                  </a:lnTo>
                  <a:lnTo>
                    <a:pt x="3425365" y="4463099"/>
                  </a:lnTo>
                  <a:lnTo>
                    <a:pt x="2569504" y="4461945"/>
                  </a:lnTo>
                  <a:close/>
                </a:path>
              </a:pathLst>
            </a:custGeom>
          </p:spPr>
        </p:pic>
        <p:sp>
          <p:nvSpPr>
            <p:cNvPr id="15" name="Freeform b">
              <a:extLst>
                <a:ext uri="{FF2B5EF4-FFF2-40B4-BE49-F238E27FC236}">
                  <a16:creationId xmlns:a16="http://schemas.microsoft.com/office/drawing/2014/main" id="{F49A1EA6-5EFF-DD47-B1AF-362B88E7BEAE}"/>
                </a:ext>
              </a:extLst>
            </p:cNvPr>
            <p:cNvSpPr/>
            <p:nvPr userDrawn="1"/>
          </p:nvSpPr>
          <p:spPr>
            <a:xfrm>
              <a:off x="6636650" y="3891643"/>
              <a:ext cx="2507350" cy="1280853"/>
            </a:xfrm>
            <a:custGeom>
              <a:avLst/>
              <a:gdLst>
                <a:gd name="connsiteX0" fmla="*/ 0 w 2507350"/>
                <a:gd name="connsiteY0" fmla="*/ 0 h 1280853"/>
                <a:gd name="connsiteX1" fmla="*/ 2507350 w 2507350"/>
                <a:gd name="connsiteY1" fmla="*/ 0 h 1280853"/>
                <a:gd name="connsiteX2" fmla="*/ 2507350 w 2507350"/>
                <a:gd name="connsiteY2" fmla="*/ 1280853 h 1280853"/>
                <a:gd name="connsiteX3" fmla="*/ 737438 w 2507350"/>
                <a:gd name="connsiteY3" fmla="*/ 1280853 h 1280853"/>
              </a:gdLst>
              <a:ahLst/>
              <a:cxnLst>
                <a:cxn ang="0">
                  <a:pos x="connsiteX0" y="connsiteY0"/>
                </a:cxn>
                <a:cxn ang="0">
                  <a:pos x="connsiteX1" y="connsiteY1"/>
                </a:cxn>
                <a:cxn ang="0">
                  <a:pos x="connsiteX2" y="connsiteY2"/>
                </a:cxn>
                <a:cxn ang="0">
                  <a:pos x="connsiteX3" y="connsiteY3"/>
                </a:cxn>
              </a:cxnLst>
              <a:rect l="l" t="t" r="r" b="b"/>
              <a:pathLst>
                <a:path w="2507350" h="1280853">
                  <a:moveTo>
                    <a:pt x="0" y="0"/>
                  </a:moveTo>
                  <a:lnTo>
                    <a:pt x="2507350" y="0"/>
                  </a:lnTo>
                  <a:lnTo>
                    <a:pt x="2507350" y="1280853"/>
                  </a:lnTo>
                  <a:lnTo>
                    <a:pt x="737438" y="1280853"/>
                  </a:lnTo>
                  <a:close/>
                </a:path>
              </a:pathLst>
            </a:custGeom>
            <a:gradFill flip="none" rotWithShape="1">
              <a:gsLst>
                <a:gs pos="0">
                  <a:srgbClr val="008D9C">
                    <a:alpha val="0"/>
                  </a:srgbClr>
                </a:gs>
                <a:gs pos="80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c">
              <a:extLst>
                <a:ext uri="{FF2B5EF4-FFF2-40B4-BE49-F238E27FC236}">
                  <a16:creationId xmlns:a16="http://schemas.microsoft.com/office/drawing/2014/main" id="{C9909CC8-E7D5-AC47-86C0-084FE249EAB5}"/>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1"/>
          </p:nvPr>
        </p:nvSpPr>
        <p:spPr/>
        <p:txBody>
          <a:bodyPr/>
          <a:lstStyle/>
          <a:p>
            <a:endParaRPr lang="en-US"/>
          </a:p>
        </p:txBody>
      </p:sp>
      <p:sp>
        <p:nvSpPr>
          <p:cNvPr id="4" name="Date Placeholder 5"/>
          <p:cNvSpPr>
            <a:spLocks noGrp="1"/>
          </p:cNvSpPr>
          <p:nvPr>
            <p:ph type="dt" sz="half" idx="10"/>
          </p:nvPr>
        </p:nvSpPr>
        <p:spPr/>
        <p:txBody>
          <a:bodyPr/>
          <a:lstStyle/>
          <a:p>
            <a:fld id="{1E704938-8D3E-465A-937D-E0790B061E07}" type="datetime1">
              <a:rPr lang="en-US" smtClean="0"/>
              <a:t>10/22/2021</a:t>
            </a:fld>
            <a:endParaRPr lang="en-US"/>
          </a:p>
        </p:txBody>
      </p:sp>
      <p:pic>
        <p:nvPicPr>
          <p:cNvPr id="19" name="Picture 6" descr="&quot; &quot;">
            <a:hlinkClick r:id="rId3" tooltip="Westat Home Page"/>
            <a:extLst>
              <a:ext uri="{FF2B5EF4-FFF2-40B4-BE49-F238E27FC236}">
                <a16:creationId xmlns:a16="http://schemas.microsoft.com/office/drawing/2014/main" id="{77EC9FAD-FB90-6A41-934D-85A7F54DE9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6" name="Slide Number Placeholder 7"/>
          <p:cNvSpPr>
            <a:spLocks noGrp="1"/>
          </p:cNvSpPr>
          <p:nvPr userDrawn="1">
            <p:ph type="sldNum" sz="quarter" idx="12"/>
          </p:nvPr>
        </p:nvSpPr>
        <p:spPr>
          <a:xfrm>
            <a:off x="8513064" y="4800600"/>
            <a:ext cx="630936" cy="273844"/>
          </a:xfrm>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301146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055077"/>
            <a:ext cx="4442591" cy="3577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3" descr="&quot; &quot;">
            <a:extLst>
              <a:ext uri="{FF2B5EF4-FFF2-40B4-BE49-F238E27FC236}">
                <a16:creationId xmlns:a16="http://schemas.microsoft.com/office/drawing/2014/main" id="{56407544-ADCB-F142-B506-05F51E85A45A}"/>
              </a:ext>
            </a:extLst>
          </p:cNvPr>
          <p:cNvGrpSpPr/>
          <p:nvPr userDrawn="1"/>
        </p:nvGrpSpPr>
        <p:grpSpPr>
          <a:xfrm>
            <a:off x="4810124" y="707219"/>
            <a:ext cx="4333876" cy="4480057"/>
            <a:chOff x="4810124" y="707219"/>
            <a:chExt cx="4333876" cy="4480057"/>
          </a:xfrm>
        </p:grpSpPr>
        <p:pic>
          <p:nvPicPr>
            <p:cNvPr id="8" name="Picture a" descr="&quot; &quot;">
              <a:extLst>
                <a:ext uri="{FF2B5EF4-FFF2-40B4-BE49-F238E27FC236}">
                  <a16:creationId xmlns:a16="http://schemas.microsoft.com/office/drawing/2014/main" id="{ED97F1F1-D85A-A94A-A7E9-10000DC2E4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10124" y="707219"/>
              <a:ext cx="4333875" cy="4465277"/>
            </a:xfrm>
            <a:custGeom>
              <a:avLst/>
              <a:gdLst>
                <a:gd name="connsiteX0" fmla="*/ 0 w 4337338"/>
                <a:gd name="connsiteY0" fmla="*/ 0 h 4465277"/>
                <a:gd name="connsiteX1" fmla="*/ 4336276 w 4337338"/>
                <a:gd name="connsiteY1" fmla="*/ 1476 h 4465277"/>
                <a:gd name="connsiteX2" fmla="*/ 4336275 w 4337338"/>
                <a:gd name="connsiteY2" fmla="*/ 3287 h 4465277"/>
                <a:gd name="connsiteX3" fmla="*/ 4337338 w 4337338"/>
                <a:gd name="connsiteY3" fmla="*/ 3287 h 4465277"/>
                <a:gd name="connsiteX4" fmla="*/ 4337338 w 4337338"/>
                <a:gd name="connsiteY4" fmla="*/ 4465277 h 4465277"/>
                <a:gd name="connsiteX5" fmla="*/ 3425911 w 4337338"/>
                <a:gd name="connsiteY5" fmla="*/ 4464047 h 4465277"/>
                <a:gd name="connsiteX6" fmla="*/ 3425365 w 4337338"/>
                <a:gd name="connsiteY6" fmla="*/ 4463099 h 4465277"/>
                <a:gd name="connsiteX7" fmla="*/ 2569504 w 4337338"/>
                <a:gd name="connsiteY7" fmla="*/ 4461945 h 446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7338" h="4465277">
                  <a:moveTo>
                    <a:pt x="0" y="0"/>
                  </a:moveTo>
                  <a:lnTo>
                    <a:pt x="4336276" y="1476"/>
                  </a:lnTo>
                  <a:lnTo>
                    <a:pt x="4336275" y="3287"/>
                  </a:lnTo>
                  <a:lnTo>
                    <a:pt x="4337338" y="3287"/>
                  </a:lnTo>
                  <a:lnTo>
                    <a:pt x="4337338" y="4465277"/>
                  </a:lnTo>
                  <a:lnTo>
                    <a:pt x="3425911" y="4464047"/>
                  </a:lnTo>
                  <a:lnTo>
                    <a:pt x="3425365" y="4463099"/>
                  </a:lnTo>
                  <a:lnTo>
                    <a:pt x="2569504" y="4461945"/>
                  </a:lnTo>
                  <a:close/>
                </a:path>
              </a:pathLst>
            </a:custGeom>
          </p:spPr>
        </p:pic>
        <p:sp>
          <p:nvSpPr>
            <p:cNvPr id="15" name="Freeform b">
              <a:extLst>
                <a:ext uri="{FF2B5EF4-FFF2-40B4-BE49-F238E27FC236}">
                  <a16:creationId xmlns:a16="http://schemas.microsoft.com/office/drawing/2014/main" id="{62D3C0CF-E4CC-E84D-A6EF-CC11932BD883}"/>
                </a:ext>
              </a:extLst>
            </p:cNvPr>
            <p:cNvSpPr/>
            <p:nvPr userDrawn="1"/>
          </p:nvSpPr>
          <p:spPr>
            <a:xfrm>
              <a:off x="6636650" y="3891643"/>
              <a:ext cx="2507350" cy="1280853"/>
            </a:xfrm>
            <a:custGeom>
              <a:avLst/>
              <a:gdLst>
                <a:gd name="connsiteX0" fmla="*/ 0 w 2507350"/>
                <a:gd name="connsiteY0" fmla="*/ 0 h 1280853"/>
                <a:gd name="connsiteX1" fmla="*/ 2507350 w 2507350"/>
                <a:gd name="connsiteY1" fmla="*/ 0 h 1280853"/>
                <a:gd name="connsiteX2" fmla="*/ 2507350 w 2507350"/>
                <a:gd name="connsiteY2" fmla="*/ 1280853 h 1280853"/>
                <a:gd name="connsiteX3" fmla="*/ 737438 w 2507350"/>
                <a:gd name="connsiteY3" fmla="*/ 1280853 h 1280853"/>
              </a:gdLst>
              <a:ahLst/>
              <a:cxnLst>
                <a:cxn ang="0">
                  <a:pos x="connsiteX0" y="connsiteY0"/>
                </a:cxn>
                <a:cxn ang="0">
                  <a:pos x="connsiteX1" y="connsiteY1"/>
                </a:cxn>
                <a:cxn ang="0">
                  <a:pos x="connsiteX2" y="connsiteY2"/>
                </a:cxn>
                <a:cxn ang="0">
                  <a:pos x="connsiteX3" y="connsiteY3"/>
                </a:cxn>
              </a:cxnLst>
              <a:rect l="l" t="t" r="r" b="b"/>
              <a:pathLst>
                <a:path w="2507350" h="1280853">
                  <a:moveTo>
                    <a:pt x="0" y="0"/>
                  </a:moveTo>
                  <a:lnTo>
                    <a:pt x="2507350" y="0"/>
                  </a:lnTo>
                  <a:lnTo>
                    <a:pt x="2507350" y="1280853"/>
                  </a:lnTo>
                  <a:lnTo>
                    <a:pt x="737438" y="1280853"/>
                  </a:lnTo>
                  <a:close/>
                </a:path>
              </a:pathLst>
            </a:custGeom>
            <a:gradFill flip="none" rotWithShape="1">
              <a:gsLst>
                <a:gs pos="0">
                  <a:srgbClr val="008D9C">
                    <a:alpha val="0"/>
                  </a:srgbClr>
                </a:gs>
                <a:gs pos="80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c">
              <a:extLst>
                <a:ext uri="{FF2B5EF4-FFF2-40B4-BE49-F238E27FC236}">
                  <a16:creationId xmlns:a16="http://schemas.microsoft.com/office/drawing/2014/main" id="{82C1A772-7FF6-244A-99B6-47D6D04F04B2}"/>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1"/>
          </p:nvPr>
        </p:nvSpPr>
        <p:spPr/>
        <p:txBody>
          <a:bodyPr/>
          <a:lstStyle/>
          <a:p>
            <a:endParaRPr lang="en-US"/>
          </a:p>
        </p:txBody>
      </p:sp>
      <p:sp>
        <p:nvSpPr>
          <p:cNvPr id="4" name="Date Placeholder 5"/>
          <p:cNvSpPr>
            <a:spLocks noGrp="1"/>
          </p:cNvSpPr>
          <p:nvPr>
            <p:ph type="dt" sz="half" idx="10"/>
          </p:nvPr>
        </p:nvSpPr>
        <p:spPr/>
        <p:txBody>
          <a:bodyPr/>
          <a:lstStyle/>
          <a:p>
            <a:fld id="{1E704938-8D3E-465A-937D-E0790B061E07}" type="datetime1">
              <a:rPr lang="en-US" smtClean="0"/>
              <a:t>10/22/2021</a:t>
            </a:fld>
            <a:endParaRPr lang="en-US"/>
          </a:p>
        </p:txBody>
      </p:sp>
      <p:pic>
        <p:nvPicPr>
          <p:cNvPr id="13" name="Picture 6" descr="&quot; &quot;">
            <a:hlinkClick r:id="rId3" tooltip="Westat Home Page"/>
            <a:extLst>
              <a:ext uri="{FF2B5EF4-FFF2-40B4-BE49-F238E27FC236}">
                <a16:creationId xmlns:a16="http://schemas.microsoft.com/office/drawing/2014/main" id="{9114F3E4-5A33-0043-AEA6-79DF7DFF2AD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6" name="Slide Number Placeholder 7"/>
          <p:cNvSpPr>
            <a:spLocks noGrp="1"/>
          </p:cNvSpPr>
          <p:nvPr userDrawn="1">
            <p:ph type="sldNum" sz="quarter" idx="12"/>
          </p:nvPr>
        </p:nvSpPr>
        <p:spPr>
          <a:xfrm>
            <a:off x="8513064" y="4800600"/>
            <a:ext cx="630936" cy="273844"/>
          </a:xfrm>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95629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055077"/>
            <a:ext cx="4442591" cy="3577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3" descr="&quot; &quot;">
            <a:extLst>
              <a:ext uri="{FF2B5EF4-FFF2-40B4-BE49-F238E27FC236}">
                <a16:creationId xmlns:a16="http://schemas.microsoft.com/office/drawing/2014/main" id="{E26E8DC4-FED2-C347-B307-AA771B612993}"/>
              </a:ext>
            </a:extLst>
          </p:cNvPr>
          <p:cNvGrpSpPr/>
          <p:nvPr userDrawn="1"/>
        </p:nvGrpSpPr>
        <p:grpSpPr>
          <a:xfrm>
            <a:off x="4809744" y="707219"/>
            <a:ext cx="4337338" cy="4480057"/>
            <a:chOff x="4809744" y="707219"/>
            <a:chExt cx="4337338" cy="4480057"/>
          </a:xfrm>
        </p:grpSpPr>
        <p:pic>
          <p:nvPicPr>
            <p:cNvPr id="8" name="Picture a" descr="&quot; &quot;">
              <a:extLst>
                <a:ext uri="{FF2B5EF4-FFF2-40B4-BE49-F238E27FC236}">
                  <a16:creationId xmlns:a16="http://schemas.microsoft.com/office/drawing/2014/main" id="{ED97F1F1-D85A-A94A-A7E9-10000DC2E46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29" t="7746" r="7161" b="4136"/>
            <a:stretch/>
          </p:blipFill>
          <p:spPr>
            <a:xfrm>
              <a:off x="4809744" y="707219"/>
              <a:ext cx="4337338" cy="4465277"/>
            </a:xfrm>
            <a:custGeom>
              <a:avLst/>
              <a:gdLst>
                <a:gd name="connsiteX0" fmla="*/ 0 w 4337338"/>
                <a:gd name="connsiteY0" fmla="*/ 0 h 4465277"/>
                <a:gd name="connsiteX1" fmla="*/ 4336276 w 4337338"/>
                <a:gd name="connsiteY1" fmla="*/ 1476 h 4465277"/>
                <a:gd name="connsiteX2" fmla="*/ 4336275 w 4337338"/>
                <a:gd name="connsiteY2" fmla="*/ 3287 h 4465277"/>
                <a:gd name="connsiteX3" fmla="*/ 4337338 w 4337338"/>
                <a:gd name="connsiteY3" fmla="*/ 3287 h 4465277"/>
                <a:gd name="connsiteX4" fmla="*/ 4337338 w 4337338"/>
                <a:gd name="connsiteY4" fmla="*/ 4465277 h 4465277"/>
                <a:gd name="connsiteX5" fmla="*/ 3425911 w 4337338"/>
                <a:gd name="connsiteY5" fmla="*/ 4464047 h 4465277"/>
                <a:gd name="connsiteX6" fmla="*/ 3425365 w 4337338"/>
                <a:gd name="connsiteY6" fmla="*/ 4463099 h 4465277"/>
                <a:gd name="connsiteX7" fmla="*/ 2569504 w 4337338"/>
                <a:gd name="connsiteY7" fmla="*/ 4461945 h 446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7338" h="4465277">
                  <a:moveTo>
                    <a:pt x="0" y="0"/>
                  </a:moveTo>
                  <a:lnTo>
                    <a:pt x="4336276" y="1476"/>
                  </a:lnTo>
                  <a:lnTo>
                    <a:pt x="4336275" y="3287"/>
                  </a:lnTo>
                  <a:lnTo>
                    <a:pt x="4337338" y="3287"/>
                  </a:lnTo>
                  <a:lnTo>
                    <a:pt x="4337338" y="4465277"/>
                  </a:lnTo>
                  <a:lnTo>
                    <a:pt x="3425911" y="4464047"/>
                  </a:lnTo>
                  <a:lnTo>
                    <a:pt x="3425365" y="4463099"/>
                  </a:lnTo>
                  <a:lnTo>
                    <a:pt x="2569504" y="4461945"/>
                  </a:lnTo>
                  <a:close/>
                </a:path>
              </a:pathLst>
            </a:custGeom>
          </p:spPr>
        </p:pic>
        <p:sp>
          <p:nvSpPr>
            <p:cNvPr id="15" name="Freeform b">
              <a:extLst>
                <a:ext uri="{FF2B5EF4-FFF2-40B4-BE49-F238E27FC236}">
                  <a16:creationId xmlns:a16="http://schemas.microsoft.com/office/drawing/2014/main" id="{6E15B907-C761-0441-B264-1C0412845D80}"/>
                </a:ext>
              </a:extLst>
            </p:cNvPr>
            <p:cNvSpPr/>
            <p:nvPr userDrawn="1"/>
          </p:nvSpPr>
          <p:spPr>
            <a:xfrm>
              <a:off x="6636650" y="3891643"/>
              <a:ext cx="2507350" cy="1280853"/>
            </a:xfrm>
            <a:custGeom>
              <a:avLst/>
              <a:gdLst>
                <a:gd name="connsiteX0" fmla="*/ 0 w 2507350"/>
                <a:gd name="connsiteY0" fmla="*/ 0 h 1280853"/>
                <a:gd name="connsiteX1" fmla="*/ 2507350 w 2507350"/>
                <a:gd name="connsiteY1" fmla="*/ 0 h 1280853"/>
                <a:gd name="connsiteX2" fmla="*/ 2507350 w 2507350"/>
                <a:gd name="connsiteY2" fmla="*/ 1280853 h 1280853"/>
                <a:gd name="connsiteX3" fmla="*/ 737438 w 2507350"/>
                <a:gd name="connsiteY3" fmla="*/ 1280853 h 1280853"/>
              </a:gdLst>
              <a:ahLst/>
              <a:cxnLst>
                <a:cxn ang="0">
                  <a:pos x="connsiteX0" y="connsiteY0"/>
                </a:cxn>
                <a:cxn ang="0">
                  <a:pos x="connsiteX1" y="connsiteY1"/>
                </a:cxn>
                <a:cxn ang="0">
                  <a:pos x="connsiteX2" y="connsiteY2"/>
                </a:cxn>
                <a:cxn ang="0">
                  <a:pos x="connsiteX3" y="connsiteY3"/>
                </a:cxn>
              </a:cxnLst>
              <a:rect l="l" t="t" r="r" b="b"/>
              <a:pathLst>
                <a:path w="2507350" h="1280853">
                  <a:moveTo>
                    <a:pt x="0" y="0"/>
                  </a:moveTo>
                  <a:lnTo>
                    <a:pt x="2507350" y="0"/>
                  </a:lnTo>
                  <a:lnTo>
                    <a:pt x="2507350" y="1280853"/>
                  </a:lnTo>
                  <a:lnTo>
                    <a:pt x="737438" y="1280853"/>
                  </a:lnTo>
                  <a:close/>
                </a:path>
              </a:pathLst>
            </a:custGeom>
            <a:gradFill flip="none" rotWithShape="1">
              <a:gsLst>
                <a:gs pos="0">
                  <a:srgbClr val="008D9C">
                    <a:alpha val="0"/>
                  </a:srgbClr>
                </a:gs>
                <a:gs pos="80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c">
              <a:extLst>
                <a:ext uri="{FF2B5EF4-FFF2-40B4-BE49-F238E27FC236}">
                  <a16:creationId xmlns:a16="http://schemas.microsoft.com/office/drawing/2014/main" id="{EE0AA2A4-9D08-2747-BA17-EA3F0621BB31}"/>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1"/>
          </p:nvPr>
        </p:nvSpPr>
        <p:spPr/>
        <p:txBody>
          <a:bodyPr/>
          <a:lstStyle/>
          <a:p>
            <a:endParaRPr lang="en-US"/>
          </a:p>
        </p:txBody>
      </p:sp>
      <p:sp>
        <p:nvSpPr>
          <p:cNvPr id="4" name="Date Placeholder 5"/>
          <p:cNvSpPr>
            <a:spLocks noGrp="1"/>
          </p:cNvSpPr>
          <p:nvPr>
            <p:ph type="dt" sz="half" idx="10"/>
          </p:nvPr>
        </p:nvSpPr>
        <p:spPr/>
        <p:txBody>
          <a:bodyPr/>
          <a:lstStyle/>
          <a:p>
            <a:fld id="{1E704938-8D3E-465A-937D-E0790B061E07}" type="datetime1">
              <a:rPr lang="en-US" smtClean="0"/>
              <a:t>10/22/2021</a:t>
            </a:fld>
            <a:endParaRPr lang="en-US"/>
          </a:p>
        </p:txBody>
      </p:sp>
      <p:pic>
        <p:nvPicPr>
          <p:cNvPr id="19" name="Picture 6" descr="&quot; &quot;">
            <a:hlinkClick r:id="rId3" tooltip="Westat Home Page"/>
            <a:extLst>
              <a:ext uri="{FF2B5EF4-FFF2-40B4-BE49-F238E27FC236}">
                <a16:creationId xmlns:a16="http://schemas.microsoft.com/office/drawing/2014/main" id="{A661AF3B-172B-3049-B375-A2E12C19448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6" name="Slide Number Placeholder 7"/>
          <p:cNvSpPr>
            <a:spLocks noGrp="1"/>
          </p:cNvSpPr>
          <p:nvPr userDrawn="1">
            <p:ph type="sldNum" sz="quarter" idx="12"/>
          </p:nvPr>
        </p:nvSpPr>
        <p:spPr>
          <a:xfrm>
            <a:off x="8513064" y="4800600"/>
            <a:ext cx="634018" cy="273844"/>
          </a:xfrm>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279387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HORIZONTAL IMAGE1">
    <p:spTree>
      <p:nvGrpSpPr>
        <p:cNvPr id="1" name=""/>
        <p:cNvGrpSpPr/>
        <p:nvPr/>
      </p:nvGrpSpPr>
      <p:grpSpPr>
        <a:xfrm>
          <a:off x="0" y="0"/>
          <a:ext cx="0" cy="0"/>
          <a:chOff x="0" y="0"/>
          <a:chExt cx="0" cy="0"/>
        </a:xfrm>
      </p:grpSpPr>
      <p:grpSp>
        <p:nvGrpSpPr>
          <p:cNvPr id="8" name="Group 0"/>
          <p:cNvGrpSpPr/>
          <p:nvPr userDrawn="1"/>
        </p:nvGrpSpPr>
        <p:grpSpPr>
          <a:xfrm>
            <a:off x="-6759" y="179883"/>
            <a:ext cx="9150759" cy="5007393"/>
            <a:chOff x="-6759" y="179883"/>
            <a:chExt cx="9150759" cy="5007393"/>
          </a:xfrm>
        </p:grpSpPr>
        <p:sp>
          <p:nvSpPr>
            <p:cNvPr id="10" name="Rectangle a" descr="&quot; &quot;"/>
            <p:cNvSpPr/>
            <p:nvPr userDrawn="1"/>
          </p:nvSpPr>
          <p:spPr>
            <a:xfrm>
              <a:off x="0" y="179883"/>
              <a:ext cx="9144000" cy="3383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b" descr="&quot; &quot;">
              <a:extLst>
                <a:ext uri="{FF2B5EF4-FFF2-40B4-BE49-F238E27FC236}">
                  <a16:creationId xmlns:a16="http://schemas.microsoft.com/office/drawing/2014/main" id="{8519B89E-6431-6844-BC51-A57F6FC867C4}"/>
                </a:ext>
              </a:extLst>
            </p:cNvPr>
            <p:cNvGrpSpPr/>
            <p:nvPr userDrawn="1"/>
          </p:nvGrpSpPr>
          <p:grpSpPr>
            <a:xfrm>
              <a:off x="-6759" y="3563815"/>
              <a:ext cx="9150759" cy="1623461"/>
              <a:chOff x="-6759" y="3563815"/>
              <a:chExt cx="9150759" cy="1623461"/>
            </a:xfrm>
          </p:grpSpPr>
          <p:pic>
            <p:nvPicPr>
              <p:cNvPr id="11" name="Picture Placeholder i">
                <a:extLst>
                  <a:ext uri="{FF2B5EF4-FFF2-40B4-BE49-F238E27FC236}">
                    <a16:creationId xmlns:a16="http://schemas.microsoft.com/office/drawing/2014/main" id="{121754F7-4C02-2845-A827-3B539362CE2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204" b="37580"/>
              <a:stretch/>
            </p:blipFill>
            <p:spPr>
              <a:xfrm>
                <a:off x="-6759" y="3563815"/>
                <a:ext cx="9150759" cy="1597557"/>
              </a:xfrm>
              <a:prstGeom prst="rect">
                <a:avLst/>
              </a:prstGeom>
            </p:spPr>
          </p:pic>
          <p:sp>
            <p:nvSpPr>
              <p:cNvPr id="12" name="Rectangle ii">
                <a:extLst>
                  <a:ext uri="{FF2B5EF4-FFF2-40B4-BE49-F238E27FC236}">
                    <a16:creationId xmlns:a16="http://schemas.microsoft.com/office/drawing/2014/main" id="{A21C2A0A-D5D7-B444-99B1-741749820C44}"/>
                  </a:ext>
                </a:extLst>
              </p:cNvPr>
              <p:cNvSpPr/>
              <p:nvPr userDrawn="1"/>
            </p:nvSpPr>
            <p:spPr>
              <a:xfrm>
                <a:off x="-6759" y="4056184"/>
                <a:ext cx="9150759" cy="1105189"/>
              </a:xfrm>
              <a:prstGeom prst="rect">
                <a:avLst/>
              </a:prstGeom>
              <a:gradFill flip="none" rotWithShape="1">
                <a:gsLst>
                  <a:gs pos="0">
                    <a:srgbClr val="008D9C">
                      <a:alpha val="0"/>
                    </a:srgbClr>
                  </a:gs>
                  <a:gs pos="75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iii">
                <a:extLst>
                  <a:ext uri="{FF2B5EF4-FFF2-40B4-BE49-F238E27FC236}">
                    <a16:creationId xmlns:a16="http://schemas.microsoft.com/office/drawing/2014/main" id="{C04A5E16-0137-CF40-8FA0-3AC461AD2BB0}"/>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userDrawn="1">
            <p:ph type="title"/>
          </p:nvPr>
        </p:nvSpPr>
        <p:spPr>
          <a:xfrm>
            <a:off x="628650" y="274108"/>
            <a:ext cx="7450342" cy="693279"/>
          </a:xfrm>
        </p:spPr>
        <p:txBody>
          <a:bodyPr/>
          <a:lstStyle>
            <a:lvl1pPr>
              <a:defRPr>
                <a:solidFill>
                  <a:srgbClr val="003C68"/>
                </a:solidFill>
              </a:defRPr>
            </a:lvl1pPr>
          </a:lstStyle>
          <a:p>
            <a:r>
              <a:rPr lang="en-US" smtClean="0"/>
              <a:t>Click to edit Master title style</a:t>
            </a:r>
            <a:endParaRPr lang="en-US" dirty="0"/>
          </a:p>
        </p:txBody>
      </p:sp>
      <p:sp>
        <p:nvSpPr>
          <p:cNvPr id="3" name="Content Placeholder 2"/>
          <p:cNvSpPr>
            <a:spLocks noGrp="1"/>
          </p:cNvSpPr>
          <p:nvPr userDrawn="1">
            <p:ph sz="half" idx="1"/>
          </p:nvPr>
        </p:nvSpPr>
        <p:spPr>
          <a:xfrm>
            <a:off x="628650" y="1052698"/>
            <a:ext cx="3886200" cy="20187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userDrawn="1">
            <p:ph sz="half" idx="2"/>
          </p:nvPr>
        </p:nvSpPr>
        <p:spPr>
          <a:xfrm>
            <a:off x="4629150" y="1052698"/>
            <a:ext cx="3886200" cy="20187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userDrawn="1">
            <p:ph type="ftr" sz="quarter" idx="11"/>
          </p:nvPr>
        </p:nvSpPr>
        <p:spPr/>
        <p:txBody>
          <a:bodyPr/>
          <a:lstStyle>
            <a:lvl1pPr>
              <a:defRPr>
                <a:solidFill>
                  <a:schemeClr val="bg1"/>
                </a:solidFill>
              </a:defRPr>
            </a:lvl1pPr>
          </a:lstStyle>
          <a:p>
            <a:endParaRPr lang="en-US" dirty="0"/>
          </a:p>
        </p:txBody>
      </p:sp>
      <p:sp>
        <p:nvSpPr>
          <p:cNvPr id="5" name="Date Placeholder 5"/>
          <p:cNvSpPr>
            <a:spLocks noGrp="1"/>
          </p:cNvSpPr>
          <p:nvPr userDrawn="1">
            <p:ph type="dt" sz="half" idx="10"/>
          </p:nvPr>
        </p:nvSpPr>
        <p:spPr/>
        <p:txBody>
          <a:bodyPr/>
          <a:lstStyle>
            <a:lvl1pPr>
              <a:defRPr>
                <a:solidFill>
                  <a:schemeClr val="bg1"/>
                </a:solidFill>
              </a:defRPr>
            </a:lvl1pPr>
          </a:lstStyle>
          <a:p>
            <a:fld id="{777D3889-CF43-483A-843B-AED81E8E3E84}" type="datetime1">
              <a:rPr lang="en-US" smtClean="0"/>
              <a:pPr/>
              <a:t>10/22/2021</a:t>
            </a:fld>
            <a:endParaRPr lang="en-US" dirty="0"/>
          </a:p>
        </p:txBody>
      </p:sp>
      <p:pic>
        <p:nvPicPr>
          <p:cNvPr id="15" name="Picture 6" descr="&quot; &quot;">
            <a:hlinkClick r:id="rId3" tooltip="Westat Home Page"/>
            <a:extLst>
              <a:ext uri="{FF2B5EF4-FFF2-40B4-BE49-F238E27FC236}">
                <a16:creationId xmlns:a16="http://schemas.microsoft.com/office/drawing/2014/main" id="{24485A03-86A0-3549-86DC-68160F1D67B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7" name="Slide Number Placeholder 7"/>
          <p:cNvSpPr>
            <a:spLocks noGrp="1"/>
          </p:cNvSpPr>
          <p:nvPr userDrawn="1">
            <p:ph type="sldNum" sz="quarter" idx="12"/>
          </p:nvPr>
        </p:nvSpPr>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109080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HORIZONTAL IMAGE2">
    <p:spTree>
      <p:nvGrpSpPr>
        <p:cNvPr id="1" name=""/>
        <p:cNvGrpSpPr/>
        <p:nvPr/>
      </p:nvGrpSpPr>
      <p:grpSpPr>
        <a:xfrm>
          <a:off x="0" y="0"/>
          <a:ext cx="0" cy="0"/>
          <a:chOff x="0" y="0"/>
          <a:chExt cx="0" cy="0"/>
        </a:xfrm>
      </p:grpSpPr>
      <p:grpSp>
        <p:nvGrpSpPr>
          <p:cNvPr id="8" name="Group 0"/>
          <p:cNvGrpSpPr/>
          <p:nvPr userDrawn="1"/>
        </p:nvGrpSpPr>
        <p:grpSpPr>
          <a:xfrm>
            <a:off x="-6760" y="179883"/>
            <a:ext cx="9150760" cy="5007393"/>
            <a:chOff x="-6760" y="179883"/>
            <a:chExt cx="9150760" cy="5007393"/>
          </a:xfrm>
        </p:grpSpPr>
        <p:sp>
          <p:nvSpPr>
            <p:cNvPr id="10" name="Rectangle a"/>
            <p:cNvSpPr/>
            <p:nvPr userDrawn="1"/>
          </p:nvSpPr>
          <p:spPr>
            <a:xfrm>
              <a:off x="0" y="179883"/>
              <a:ext cx="9144000" cy="3383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b" descr="&quot; &quot;">
              <a:extLst>
                <a:ext uri="{FF2B5EF4-FFF2-40B4-BE49-F238E27FC236}">
                  <a16:creationId xmlns:a16="http://schemas.microsoft.com/office/drawing/2014/main" id="{1DFD772D-A635-5649-9F31-FE58DE3D9E55}"/>
                </a:ext>
              </a:extLst>
            </p:cNvPr>
            <p:cNvGrpSpPr/>
            <p:nvPr userDrawn="1"/>
          </p:nvGrpSpPr>
          <p:grpSpPr>
            <a:xfrm>
              <a:off x="-6760" y="3558584"/>
              <a:ext cx="9150759" cy="1628692"/>
              <a:chOff x="-6760" y="3558584"/>
              <a:chExt cx="9150759" cy="1628692"/>
            </a:xfrm>
          </p:grpSpPr>
          <p:pic>
            <p:nvPicPr>
              <p:cNvPr id="13" name="Picture Placeholder i">
                <a:extLst>
                  <a:ext uri="{FF2B5EF4-FFF2-40B4-BE49-F238E27FC236}">
                    <a16:creationId xmlns:a16="http://schemas.microsoft.com/office/drawing/2014/main" id="{7BB092DD-2449-3547-8C9A-F2D2700A6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8" y="3558584"/>
                <a:ext cx="9150367" cy="1599568"/>
              </a:xfrm>
              <a:prstGeom prst="rect">
                <a:avLst/>
              </a:prstGeom>
            </p:spPr>
          </p:pic>
          <p:sp>
            <p:nvSpPr>
              <p:cNvPr id="14" name="Rectangle ii">
                <a:extLst>
                  <a:ext uri="{FF2B5EF4-FFF2-40B4-BE49-F238E27FC236}">
                    <a16:creationId xmlns:a16="http://schemas.microsoft.com/office/drawing/2014/main" id="{3A360103-6DA2-FD45-B773-521C47E3660D}"/>
                  </a:ext>
                </a:extLst>
              </p:cNvPr>
              <p:cNvSpPr/>
              <p:nvPr userDrawn="1"/>
            </p:nvSpPr>
            <p:spPr>
              <a:xfrm>
                <a:off x="-6760" y="4056185"/>
                <a:ext cx="9150759" cy="1105188"/>
              </a:xfrm>
              <a:prstGeom prst="rect">
                <a:avLst/>
              </a:prstGeom>
              <a:gradFill flip="none" rotWithShape="1">
                <a:gsLst>
                  <a:gs pos="0">
                    <a:srgbClr val="008D9C">
                      <a:alpha val="0"/>
                    </a:srgbClr>
                  </a:gs>
                  <a:gs pos="75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iii">
                <a:extLst>
                  <a:ext uri="{FF2B5EF4-FFF2-40B4-BE49-F238E27FC236}">
                    <a16:creationId xmlns:a16="http://schemas.microsoft.com/office/drawing/2014/main" id="{C4D8262C-6F72-F940-AD32-658D61582F49}"/>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userDrawn="1">
            <p:ph type="title"/>
          </p:nvPr>
        </p:nvSpPr>
        <p:spPr>
          <a:xfrm>
            <a:off x="628650" y="274108"/>
            <a:ext cx="7450342" cy="693279"/>
          </a:xfrm>
        </p:spPr>
        <p:txBody>
          <a:bodyPr/>
          <a:lstStyle>
            <a:lvl1pPr>
              <a:defRPr>
                <a:solidFill>
                  <a:srgbClr val="003C68"/>
                </a:solidFill>
              </a:defRPr>
            </a:lvl1pPr>
          </a:lstStyle>
          <a:p>
            <a:r>
              <a:rPr lang="en-US" smtClean="0"/>
              <a:t>Click to edit Master title style</a:t>
            </a:r>
            <a:endParaRPr lang="en-US" dirty="0"/>
          </a:p>
        </p:txBody>
      </p:sp>
      <p:sp>
        <p:nvSpPr>
          <p:cNvPr id="3" name="Content Placeholder 2"/>
          <p:cNvSpPr>
            <a:spLocks noGrp="1"/>
          </p:cNvSpPr>
          <p:nvPr userDrawn="1">
            <p:ph sz="half" idx="1"/>
          </p:nvPr>
        </p:nvSpPr>
        <p:spPr>
          <a:xfrm>
            <a:off x="628650" y="1052698"/>
            <a:ext cx="3886200" cy="20187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userDrawn="1">
            <p:ph sz="half" idx="2"/>
          </p:nvPr>
        </p:nvSpPr>
        <p:spPr>
          <a:xfrm>
            <a:off x="4629150" y="1052698"/>
            <a:ext cx="3886200" cy="20187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userDrawn="1">
            <p:ph type="ftr" sz="quarter" idx="11"/>
          </p:nvPr>
        </p:nvSpPr>
        <p:spPr/>
        <p:txBody>
          <a:bodyPr/>
          <a:lstStyle>
            <a:lvl1pPr>
              <a:defRPr>
                <a:solidFill>
                  <a:schemeClr val="bg1"/>
                </a:solidFill>
              </a:defRPr>
            </a:lvl1pPr>
          </a:lstStyle>
          <a:p>
            <a:endParaRPr lang="en-US" dirty="0"/>
          </a:p>
        </p:txBody>
      </p:sp>
      <p:sp>
        <p:nvSpPr>
          <p:cNvPr id="5" name="Date Placeholder 5"/>
          <p:cNvSpPr>
            <a:spLocks noGrp="1"/>
          </p:cNvSpPr>
          <p:nvPr userDrawn="1">
            <p:ph type="dt" sz="half" idx="10"/>
          </p:nvPr>
        </p:nvSpPr>
        <p:spPr/>
        <p:txBody>
          <a:bodyPr/>
          <a:lstStyle>
            <a:lvl1pPr>
              <a:defRPr>
                <a:solidFill>
                  <a:schemeClr val="bg1"/>
                </a:solidFill>
              </a:defRPr>
            </a:lvl1pPr>
          </a:lstStyle>
          <a:p>
            <a:fld id="{777D3889-CF43-483A-843B-AED81E8E3E84}" type="datetime1">
              <a:rPr lang="en-US" smtClean="0"/>
              <a:pPr/>
              <a:t>10/22/2021</a:t>
            </a:fld>
            <a:endParaRPr lang="en-US" dirty="0"/>
          </a:p>
        </p:txBody>
      </p:sp>
      <p:pic>
        <p:nvPicPr>
          <p:cNvPr id="17" name="Picture 6" descr="&quot; &quot;">
            <a:hlinkClick r:id="rId3" tooltip="Westat Home Page"/>
            <a:extLst>
              <a:ext uri="{FF2B5EF4-FFF2-40B4-BE49-F238E27FC236}">
                <a16:creationId xmlns:a16="http://schemas.microsoft.com/office/drawing/2014/main" id="{53BE1D6A-435C-B745-A5E4-40FDC284EB9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7" name="Slide Number Placeholder 7"/>
          <p:cNvSpPr>
            <a:spLocks noGrp="1"/>
          </p:cNvSpPr>
          <p:nvPr userDrawn="1">
            <p:ph type="sldNum" sz="quarter" idx="12"/>
          </p:nvPr>
        </p:nvSpPr>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134344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0"/>
            <a:ext cx="7886700" cy="6799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75678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374716"/>
            <a:ext cx="3868340" cy="3126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5678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374716"/>
            <a:ext cx="3887391" cy="3126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CBD5E2C5-180A-4413-A85B-6745D8DD6E7A}" type="datetime1">
              <a:rPr lang="en-US" smtClean="0"/>
              <a:t>10/22/2021</a:t>
            </a:fld>
            <a:endParaRPr lang="en-US"/>
          </a:p>
        </p:txBody>
      </p:sp>
      <p:sp>
        <p:nvSpPr>
          <p:cNvPr id="9" name="Slide Number Placeholder 8"/>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268604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29841" y="0"/>
            <a:ext cx="7886700" cy="679938"/>
          </a:xfrm>
        </p:spPr>
        <p:txBody>
          <a:bodyPr/>
          <a:lstStyle/>
          <a:p>
            <a:r>
              <a:rPr lang="en-US" smtClean="0"/>
              <a:t>Click to edit Master title style</a:t>
            </a:r>
            <a:endParaRPr lang="en-US" dirty="0"/>
          </a:p>
        </p:txBody>
      </p:sp>
      <p:sp>
        <p:nvSpPr>
          <p:cNvPr id="11" name="Picture Placeholder 2">
            <a:extLst>
              <a:ext uri="{FF2B5EF4-FFF2-40B4-BE49-F238E27FC236}">
                <a16:creationId xmlns:a16="http://schemas.microsoft.com/office/drawing/2014/main" id="{CE072930-C0FF-A444-A224-42097B63AF9E}"/>
              </a:ext>
            </a:extLst>
          </p:cNvPr>
          <p:cNvSpPr>
            <a:spLocks noGrp="1"/>
          </p:cNvSpPr>
          <p:nvPr>
            <p:ph type="pic" sz="quarter" idx="13"/>
          </p:nvPr>
        </p:nvSpPr>
        <p:spPr>
          <a:xfrm>
            <a:off x="1034283" y="832162"/>
            <a:ext cx="1620837" cy="1620838"/>
          </a:xfrm>
        </p:spPr>
        <p:txBody>
          <a:bodyPr lIns="0" tIns="0" rIns="0" bIns="0"/>
          <a:lstStyle/>
          <a:p>
            <a:r>
              <a:rPr lang="en-US" smtClean="0"/>
              <a:t>Click icon to add picture</a:t>
            </a:r>
            <a:endParaRPr lang="en-US"/>
          </a:p>
        </p:txBody>
      </p:sp>
      <p:sp>
        <p:nvSpPr>
          <p:cNvPr id="3" name="Text Placeholder 2"/>
          <p:cNvSpPr>
            <a:spLocks noGrp="1"/>
          </p:cNvSpPr>
          <p:nvPr>
            <p:ph type="body" idx="1"/>
          </p:nvPr>
        </p:nvSpPr>
        <p:spPr>
          <a:xfrm>
            <a:off x="830729" y="2514150"/>
            <a:ext cx="2027947" cy="628649"/>
          </a:xfrm>
        </p:spPr>
        <p:txBody>
          <a:bodyPr anchor="b"/>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2"/>
          <p:cNvSpPr>
            <a:spLocks noGrp="1"/>
          </p:cNvSpPr>
          <p:nvPr>
            <p:ph sz="half" idx="2"/>
          </p:nvPr>
        </p:nvSpPr>
        <p:spPr>
          <a:xfrm>
            <a:off x="763557" y="3197438"/>
            <a:ext cx="2095119" cy="1549437"/>
          </a:xfrm>
        </p:spPr>
        <p:txBody>
          <a:bodyPr/>
          <a:lstStyle>
            <a:lvl1pPr marL="57150" indent="0">
              <a:buNone/>
              <a:defRPr sz="1400"/>
            </a:lvl1pPr>
            <a:lvl2pPr marL="288925" indent="0">
              <a:buNone/>
              <a:defRPr sz="1400"/>
            </a:lvl2pPr>
            <a:lvl3pPr marL="457200" indent="0">
              <a:buNone/>
              <a:defRPr sz="1400"/>
            </a:lvl3pPr>
          </a:lstStyle>
          <a:p>
            <a:pPr lvl="0"/>
            <a:r>
              <a:rPr lang="en-US" smtClean="0"/>
              <a:t>Edit Master text styles</a:t>
            </a:r>
          </a:p>
        </p:txBody>
      </p:sp>
      <p:sp>
        <p:nvSpPr>
          <p:cNvPr id="14" name="Picture Placeholder 3">
            <a:extLst>
              <a:ext uri="{FF2B5EF4-FFF2-40B4-BE49-F238E27FC236}">
                <a16:creationId xmlns:a16="http://schemas.microsoft.com/office/drawing/2014/main" id="{B4F36C03-CC92-844C-9E52-E82651892B46}"/>
              </a:ext>
            </a:extLst>
          </p:cNvPr>
          <p:cNvSpPr>
            <a:spLocks noGrp="1"/>
          </p:cNvSpPr>
          <p:nvPr>
            <p:ph type="pic" sz="quarter" idx="16"/>
          </p:nvPr>
        </p:nvSpPr>
        <p:spPr>
          <a:xfrm>
            <a:off x="3767041" y="832162"/>
            <a:ext cx="1620837" cy="1620838"/>
          </a:xfrm>
        </p:spPr>
        <p:txBody>
          <a:bodyPr lIns="0" tIns="0" rIns="0" bIns="0"/>
          <a:lstStyle/>
          <a:p>
            <a:r>
              <a:rPr lang="en-US" smtClean="0"/>
              <a:t>Click icon to add picture</a:t>
            </a:r>
            <a:endParaRPr lang="en-US"/>
          </a:p>
        </p:txBody>
      </p:sp>
      <p:sp>
        <p:nvSpPr>
          <p:cNvPr id="12" name="Text Placeholder 3">
            <a:extLst>
              <a:ext uri="{FF2B5EF4-FFF2-40B4-BE49-F238E27FC236}">
                <a16:creationId xmlns:a16="http://schemas.microsoft.com/office/drawing/2014/main" id="{2CF5D8F9-9EA2-7943-BCBB-6D0A04FF4EFC}"/>
              </a:ext>
            </a:extLst>
          </p:cNvPr>
          <p:cNvSpPr>
            <a:spLocks noGrp="1"/>
          </p:cNvSpPr>
          <p:nvPr>
            <p:ph type="body" idx="14"/>
          </p:nvPr>
        </p:nvSpPr>
        <p:spPr>
          <a:xfrm>
            <a:off x="3563487" y="2514150"/>
            <a:ext cx="2027947" cy="628649"/>
          </a:xfrm>
        </p:spPr>
        <p:txBody>
          <a:bodyPr anchor="b"/>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3" name="Content Placeholder 3">
            <a:extLst>
              <a:ext uri="{FF2B5EF4-FFF2-40B4-BE49-F238E27FC236}">
                <a16:creationId xmlns:a16="http://schemas.microsoft.com/office/drawing/2014/main" id="{53419348-800F-9D45-BE3E-4292835E094E}"/>
              </a:ext>
            </a:extLst>
          </p:cNvPr>
          <p:cNvSpPr>
            <a:spLocks noGrp="1"/>
          </p:cNvSpPr>
          <p:nvPr>
            <p:ph sz="half" idx="15"/>
          </p:nvPr>
        </p:nvSpPr>
        <p:spPr>
          <a:xfrm>
            <a:off x="3496315" y="3197438"/>
            <a:ext cx="2095119" cy="1549437"/>
          </a:xfrm>
        </p:spPr>
        <p:txBody>
          <a:bodyPr/>
          <a:lstStyle>
            <a:lvl1pPr marL="57150" indent="0">
              <a:buNone/>
              <a:defRPr sz="1400"/>
            </a:lvl1pPr>
            <a:lvl2pPr marL="288925" indent="0">
              <a:buNone/>
              <a:defRPr sz="1400"/>
            </a:lvl2pPr>
            <a:lvl3pPr marL="457200" indent="0">
              <a:buNone/>
              <a:defRPr sz="1400"/>
            </a:lvl3pPr>
          </a:lstStyle>
          <a:p>
            <a:pPr lvl="0"/>
            <a:r>
              <a:rPr lang="en-US" smtClean="0"/>
              <a:t>Edit Master text styles</a:t>
            </a:r>
          </a:p>
        </p:txBody>
      </p:sp>
      <p:sp>
        <p:nvSpPr>
          <p:cNvPr id="17" name="Picture Placeholder 4">
            <a:extLst>
              <a:ext uri="{FF2B5EF4-FFF2-40B4-BE49-F238E27FC236}">
                <a16:creationId xmlns:a16="http://schemas.microsoft.com/office/drawing/2014/main" id="{1938FDE5-CD69-DE4A-8653-EEFC3668C816}"/>
              </a:ext>
            </a:extLst>
          </p:cNvPr>
          <p:cNvSpPr>
            <a:spLocks noGrp="1"/>
          </p:cNvSpPr>
          <p:nvPr>
            <p:ph type="pic" sz="quarter" idx="19"/>
          </p:nvPr>
        </p:nvSpPr>
        <p:spPr>
          <a:xfrm>
            <a:off x="6562233" y="832162"/>
            <a:ext cx="1620837" cy="1620838"/>
          </a:xfrm>
        </p:spPr>
        <p:txBody>
          <a:bodyPr lIns="0" tIns="0" rIns="0" bIns="0"/>
          <a:lstStyle/>
          <a:p>
            <a:r>
              <a:rPr lang="en-US" smtClean="0"/>
              <a:t>Click icon to add picture</a:t>
            </a:r>
            <a:endParaRPr lang="en-US"/>
          </a:p>
        </p:txBody>
      </p:sp>
      <p:sp>
        <p:nvSpPr>
          <p:cNvPr id="15" name="Text Placeholder 4">
            <a:extLst>
              <a:ext uri="{FF2B5EF4-FFF2-40B4-BE49-F238E27FC236}">
                <a16:creationId xmlns:a16="http://schemas.microsoft.com/office/drawing/2014/main" id="{A0C02D4F-4FE3-EA42-BAF5-939FA276E787}"/>
              </a:ext>
            </a:extLst>
          </p:cNvPr>
          <p:cNvSpPr>
            <a:spLocks noGrp="1"/>
          </p:cNvSpPr>
          <p:nvPr>
            <p:ph type="body" idx="17"/>
          </p:nvPr>
        </p:nvSpPr>
        <p:spPr>
          <a:xfrm>
            <a:off x="6358679" y="2514150"/>
            <a:ext cx="2027947" cy="628649"/>
          </a:xfrm>
        </p:spPr>
        <p:txBody>
          <a:bodyPr anchor="b"/>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Content Placeholder 4">
            <a:extLst>
              <a:ext uri="{FF2B5EF4-FFF2-40B4-BE49-F238E27FC236}">
                <a16:creationId xmlns:a16="http://schemas.microsoft.com/office/drawing/2014/main" id="{8C07A148-2BF5-544F-B02F-5628EF90E8E8}"/>
              </a:ext>
            </a:extLst>
          </p:cNvPr>
          <p:cNvSpPr>
            <a:spLocks noGrp="1"/>
          </p:cNvSpPr>
          <p:nvPr>
            <p:ph sz="half" idx="18"/>
          </p:nvPr>
        </p:nvSpPr>
        <p:spPr>
          <a:xfrm>
            <a:off x="6291507" y="3197438"/>
            <a:ext cx="2095119" cy="1549437"/>
          </a:xfrm>
        </p:spPr>
        <p:txBody>
          <a:bodyPr/>
          <a:lstStyle>
            <a:lvl1pPr marL="57150" indent="0">
              <a:buNone/>
              <a:defRPr sz="1400"/>
            </a:lvl1pPr>
            <a:lvl2pPr marL="288925" indent="0">
              <a:buNone/>
              <a:defRPr sz="1400"/>
            </a:lvl2pPr>
            <a:lvl3pPr marL="457200" indent="0">
              <a:buNone/>
              <a:defRPr sz="1400"/>
            </a:lvl3pPr>
          </a:lstStyle>
          <a:p>
            <a:pPr lvl="0"/>
            <a:r>
              <a:rPr lang="en-US" smtClean="0"/>
              <a:t>Edit Master text styles</a:t>
            </a:r>
          </a:p>
        </p:txBody>
      </p:sp>
      <p:sp>
        <p:nvSpPr>
          <p:cNvPr id="8" name="Footer Placeholder 5"/>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BD5E2C5-180A-4413-A85B-6745D8DD6E7A}" type="datetime1">
              <a:rPr lang="en-US" smtClean="0"/>
              <a:t>10/22/2021</a:t>
            </a:fld>
            <a:endParaRPr lang="en-US"/>
          </a:p>
        </p:txBody>
      </p:sp>
      <p:sp>
        <p:nvSpPr>
          <p:cNvPr id="9" name="Slide Number Placeholder 7"/>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798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ide Column with Highlights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Text Placeholder 2">
            <a:extLst>
              <a:ext uri="{FF2B5EF4-FFF2-40B4-BE49-F238E27FC236}">
                <a16:creationId xmlns:a16="http://schemas.microsoft.com/office/drawing/2014/main" id="{0255A25B-9018-7244-A684-74118ADCC473}"/>
              </a:ext>
            </a:extLst>
          </p:cNvPr>
          <p:cNvSpPr>
            <a:spLocks noGrp="1"/>
          </p:cNvSpPr>
          <p:nvPr>
            <p:ph type="body" sz="quarter" idx="15"/>
          </p:nvPr>
        </p:nvSpPr>
        <p:spPr>
          <a:xfrm>
            <a:off x="580845" y="810584"/>
            <a:ext cx="8144055" cy="420688"/>
          </a:xfrm>
        </p:spPr>
        <p:txBody>
          <a:bodyPr/>
          <a:lstStyle>
            <a:lvl1pPr marL="57150" indent="0">
              <a:buFont typeface="Arial" panose="020B0604020202020204" pitchFamily="34" charset="0"/>
              <a:buNone/>
              <a:defRPr sz="1500"/>
            </a:lvl1pPr>
            <a:lvl2pPr marL="288925" indent="0">
              <a:buFont typeface="Arial" panose="020B0604020202020204" pitchFamily="34" charset="0"/>
              <a:buNone/>
              <a:defRPr sz="1400"/>
            </a:lvl2pPr>
            <a:lvl3pPr marL="457200" indent="0">
              <a:buFont typeface="Arial" panose="020B0604020202020204" pitchFamily="34" charset="0"/>
              <a:buNone/>
              <a:defRPr sz="1400"/>
            </a:lvl3pPr>
            <a:lvl4pPr marL="1028700" indent="0">
              <a:buFont typeface="Arial" panose="020B0604020202020204" pitchFamily="34" charset="0"/>
              <a:buNone/>
              <a:defRPr sz="1400"/>
            </a:lvl4pPr>
            <a:lvl5pPr marL="1371600" indent="0">
              <a:buFont typeface="Arial" panose="020B0604020202020204" pitchFamily="34" charset="0"/>
              <a:buNone/>
              <a:defRPr sz="1400"/>
            </a:lvl5pPr>
          </a:lstStyle>
          <a:p>
            <a:pPr lvl="0"/>
            <a:r>
              <a:rPr lang="en-US" smtClean="0"/>
              <a:t>Edit Master text styles</a:t>
            </a:r>
          </a:p>
        </p:txBody>
      </p:sp>
      <p:sp>
        <p:nvSpPr>
          <p:cNvPr id="10" name="Chart Placeholder 3">
            <a:extLst>
              <a:ext uri="{FF2B5EF4-FFF2-40B4-BE49-F238E27FC236}">
                <a16:creationId xmlns:a16="http://schemas.microsoft.com/office/drawing/2014/main" id="{7B277E59-379D-E04B-814E-390776885C38}"/>
              </a:ext>
            </a:extLst>
          </p:cNvPr>
          <p:cNvSpPr>
            <a:spLocks noGrp="1"/>
          </p:cNvSpPr>
          <p:nvPr>
            <p:ph type="chart" sz="quarter" idx="14"/>
          </p:nvPr>
        </p:nvSpPr>
        <p:spPr>
          <a:xfrm>
            <a:off x="622299" y="1431985"/>
            <a:ext cx="6416855" cy="3646334"/>
          </a:xfrm>
        </p:spPr>
        <p:txBody>
          <a:bodyPr/>
          <a:lstStyle/>
          <a:p>
            <a:r>
              <a:rPr lang="en-US" smtClean="0"/>
              <a:t>Click icon to add chart</a:t>
            </a:r>
            <a:endParaRPr lang="en-US"/>
          </a:p>
        </p:txBody>
      </p:sp>
      <p:sp>
        <p:nvSpPr>
          <p:cNvPr id="7" name="Content Placeholder 4">
            <a:extLst>
              <a:ext uri="{FF2B5EF4-FFF2-40B4-BE49-F238E27FC236}">
                <a16:creationId xmlns:a16="http://schemas.microsoft.com/office/drawing/2014/main" id="{D54466CF-5788-1F46-9E6F-D7EBC715AF31}"/>
              </a:ext>
            </a:extLst>
          </p:cNvPr>
          <p:cNvSpPr>
            <a:spLocks noGrp="1"/>
          </p:cNvSpPr>
          <p:nvPr>
            <p:ph idx="13"/>
          </p:nvPr>
        </p:nvSpPr>
        <p:spPr>
          <a:xfrm>
            <a:off x="6958584" y="1591056"/>
            <a:ext cx="1920873" cy="2181564"/>
          </a:xfrm>
          <a:solidFill>
            <a:srgbClr val="DDF1F7"/>
          </a:solidFill>
          <a:ln>
            <a:solidFill>
              <a:srgbClr val="009FAE"/>
            </a:solidFill>
          </a:ln>
        </p:spPr>
        <p:txBody>
          <a:bodyPr tIns="91440" bIns="182880" anchor="ctr" anchorCtr="0"/>
          <a:lstStyle>
            <a:lvl1pPr marL="57150" indent="0">
              <a:lnSpc>
                <a:spcPct val="110000"/>
              </a:lnSpc>
              <a:buNone/>
              <a:defRPr sz="1300"/>
            </a:lvl1pPr>
            <a:lvl2pPr marL="288925" indent="0">
              <a:buNone/>
              <a:defRPr/>
            </a:lvl2pPr>
            <a:lvl3pPr marL="457200" indent="0">
              <a:buNone/>
              <a:defRPr/>
            </a:lvl3pPr>
            <a:lvl4pPr marL="1028700" indent="0">
              <a:buNone/>
              <a:defRPr/>
            </a:lvl4pPr>
            <a:lvl5pPr marL="1371600" indent="0">
              <a:buNone/>
              <a:defRPr/>
            </a:lvl5pPr>
          </a:lstStyle>
          <a:p>
            <a:pPr lvl="0"/>
            <a:r>
              <a:rPr lang="en-US" smtClean="0"/>
              <a:t>Edit Master text styles</a:t>
            </a:r>
          </a:p>
        </p:txBody>
      </p:sp>
      <p:sp>
        <p:nvSpPr>
          <p:cNvPr id="5" name="Footer Placeholder 5"/>
          <p:cNvSpPr>
            <a:spLocks noGrp="1"/>
          </p:cNvSpPr>
          <p:nvPr>
            <p:ph type="ftr" sz="quarter" idx="11"/>
          </p:nvPr>
        </p:nvSpPr>
        <p:spPr/>
        <p:txBody>
          <a:bodyPr/>
          <a:lstStyle/>
          <a:p>
            <a:endParaRPr lang="en-US"/>
          </a:p>
        </p:txBody>
      </p:sp>
      <p:sp>
        <p:nvSpPr>
          <p:cNvPr id="4" name="Date Placeholder 6"/>
          <p:cNvSpPr>
            <a:spLocks noGrp="1"/>
          </p:cNvSpPr>
          <p:nvPr>
            <p:ph type="dt" sz="half" idx="10"/>
          </p:nvPr>
        </p:nvSpPr>
        <p:spPr/>
        <p:txBody>
          <a:bodyPr/>
          <a:lstStyle/>
          <a:p>
            <a:fld id="{9D9344AC-7A2B-4C02-9FB0-CC8AB5127B22}" type="datetime1">
              <a:rPr lang="en-US" smtClean="0"/>
              <a:t>10/22/2021</a:t>
            </a:fld>
            <a:endParaRPr lang="en-US"/>
          </a:p>
        </p:txBody>
      </p:sp>
      <p:sp>
        <p:nvSpPr>
          <p:cNvPr id="6" name="Slide Number Placeholder 7"/>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260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6CFC283-0BE3-4DDA-8B16-C3F4B371F6FA}" type="datetime1">
              <a:rPr lang="en-US" smtClean="0"/>
              <a:t>10/22/2021</a:t>
            </a:fld>
            <a:endParaRPr lang="en-US"/>
          </a:p>
        </p:txBody>
      </p:sp>
      <p:sp>
        <p:nvSpPr>
          <p:cNvPr id="5" name="Slide Number Placeholder 4"/>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234732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Footer Placeholder 1"/>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6CFC283-0BE3-4DDA-8B16-C3F4B371F6FA}" type="datetime1">
              <a:rPr lang="en-US" smtClean="0"/>
              <a:t>10/22/2021</a:t>
            </a:fld>
            <a:endParaRPr lang="en-US"/>
          </a:p>
        </p:txBody>
      </p:sp>
      <p:pic>
        <p:nvPicPr>
          <p:cNvPr id="8" name="Picture 3" descr="&quot; &quot;">
            <a:hlinkClick r:id="rId2" tooltip="Westat Home Page"/>
            <a:extLst>
              <a:ext uri="{FF2B5EF4-FFF2-40B4-BE49-F238E27FC236}">
                <a16:creationId xmlns:a16="http://schemas.microsoft.com/office/drawing/2014/main" id="{87412E47-3D57-544A-ADFF-3F1F83F08DE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cxnSp>
        <p:nvCxnSpPr>
          <p:cNvPr id="6" name="Straight Connector 4" descr="&quot; &quot;">
            <a:extLst>
              <a:ext uri="{FF2B5EF4-FFF2-40B4-BE49-F238E27FC236}">
                <a16:creationId xmlns:a16="http://schemas.microsoft.com/office/drawing/2014/main" id="{C9460DD9-53F6-F84C-BB9A-6020BC05B803}"/>
              </a:ext>
            </a:extLst>
          </p:cNvPr>
          <p:cNvCxnSpPr/>
          <p:nvPr userDrawn="1"/>
        </p:nvCxnSpPr>
        <p:spPr>
          <a:xfrm>
            <a:off x="8488236" y="4848251"/>
            <a:ext cx="0" cy="339025"/>
          </a:xfrm>
          <a:prstGeom prst="line">
            <a:avLst/>
          </a:prstGeom>
          <a:ln w="9525">
            <a:solidFill>
              <a:srgbClr val="008799"/>
            </a:solidFill>
          </a:ln>
        </p:spPr>
        <p:style>
          <a:lnRef idx="1">
            <a:schemeClr val="accent1"/>
          </a:lnRef>
          <a:fillRef idx="0">
            <a:schemeClr val="accent1"/>
          </a:fillRef>
          <a:effectRef idx="0">
            <a:schemeClr val="accent1"/>
          </a:effectRef>
          <a:fontRef idx="minor">
            <a:schemeClr val="tx1"/>
          </a:fontRef>
        </p:style>
      </p:cxnSp>
      <p:sp>
        <p:nvSpPr>
          <p:cNvPr id="5" name="Slide Number Placeholder 5"/>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21543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9D9344AC-7A2B-4C02-9FB0-CC8AB5127B22}" type="datetime1">
              <a:rPr lang="en-US" smtClean="0"/>
              <a:t>10/22/2021</a:t>
            </a:fld>
            <a:endParaRPr lang="en-US"/>
          </a:p>
        </p:txBody>
      </p:sp>
      <p:sp>
        <p:nvSpPr>
          <p:cNvPr id="6" name="Slide Number Placeholder 5"/>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56415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Title on Left">
    <p:spTree>
      <p:nvGrpSpPr>
        <p:cNvPr id="1" name=""/>
        <p:cNvGrpSpPr/>
        <p:nvPr/>
      </p:nvGrpSpPr>
      <p:grpSpPr>
        <a:xfrm>
          <a:off x="0" y="0"/>
          <a:ext cx="0" cy="0"/>
          <a:chOff x="0" y="0"/>
          <a:chExt cx="0" cy="0"/>
        </a:xfrm>
      </p:grpSpPr>
      <p:sp>
        <p:nvSpPr>
          <p:cNvPr id="15" name="Rectangle 0" descr="&quot; &quot;"/>
          <p:cNvSpPr/>
          <p:nvPr userDrawn="1"/>
        </p:nvSpPr>
        <p:spPr>
          <a:xfrm>
            <a:off x="0" y="179882"/>
            <a:ext cx="9144000" cy="60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841" y="783108"/>
            <a:ext cx="1905103" cy="1101970"/>
          </a:xfrm>
        </p:spPr>
        <p:txBody>
          <a:bodyPr anchor="t" anchorCtr="0"/>
          <a:lstStyle>
            <a:lvl1pPr>
              <a:defRPr sz="2400">
                <a:solidFill>
                  <a:srgbClr val="003C68"/>
                </a:solidFill>
              </a:defRPr>
            </a:lvl1pPr>
          </a:lstStyle>
          <a:p>
            <a:r>
              <a:rPr lang="en-US" smtClean="0"/>
              <a:t>Click to edit Master title style</a:t>
            </a:r>
            <a:endParaRPr lang="en-US" dirty="0"/>
          </a:p>
        </p:txBody>
      </p:sp>
      <p:sp>
        <p:nvSpPr>
          <p:cNvPr id="4" name="Text Placeholder 2"/>
          <p:cNvSpPr>
            <a:spLocks noGrp="1"/>
          </p:cNvSpPr>
          <p:nvPr>
            <p:ph type="body" sz="half" idx="2"/>
          </p:nvPr>
        </p:nvSpPr>
        <p:spPr>
          <a:xfrm>
            <a:off x="629841" y="2235079"/>
            <a:ext cx="2089913" cy="2166662"/>
          </a:xfrm>
        </p:spPr>
        <p:txBody>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cxnSp>
        <p:nvCxnSpPr>
          <p:cNvPr id="9" name="Straight Connector 3" descr="&quot; &quot;"/>
          <p:cNvCxnSpPr/>
          <p:nvPr userDrawn="1"/>
        </p:nvCxnSpPr>
        <p:spPr>
          <a:xfrm>
            <a:off x="2872159" y="900031"/>
            <a:ext cx="0" cy="3892367"/>
          </a:xfrm>
          <a:prstGeom prst="line">
            <a:avLst/>
          </a:prstGeom>
          <a:ln w="12700">
            <a:solidFill>
              <a:srgbClr val="2CB19D"/>
            </a:solidFill>
          </a:ln>
        </p:spPr>
        <p:style>
          <a:lnRef idx="1">
            <a:schemeClr val="accent1"/>
          </a:lnRef>
          <a:fillRef idx="0">
            <a:schemeClr val="accent1"/>
          </a:fillRef>
          <a:effectRef idx="0">
            <a:schemeClr val="accent1"/>
          </a:effectRef>
          <a:fontRef idx="minor">
            <a:schemeClr val="tx1"/>
          </a:fontRef>
        </p:style>
      </p:cxnSp>
      <p:sp>
        <p:nvSpPr>
          <p:cNvPr id="3" name="Content Placeholder 4"/>
          <p:cNvSpPr>
            <a:spLocks noGrp="1"/>
          </p:cNvSpPr>
          <p:nvPr>
            <p:ph idx="1"/>
          </p:nvPr>
        </p:nvSpPr>
        <p:spPr>
          <a:xfrm>
            <a:off x="3024565" y="854791"/>
            <a:ext cx="5491976" cy="3422773"/>
          </a:xfrm>
        </p:spPr>
        <p:txBody>
          <a:bodyPr/>
          <a:lstStyle>
            <a:lvl1pPr marL="0" indent="0">
              <a:buNone/>
              <a:defRPr sz="1800"/>
            </a:lvl1pPr>
            <a:lvl2pPr>
              <a:defRPr sz="18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6"/>
          <p:cNvSpPr>
            <a:spLocks noGrp="1"/>
          </p:cNvSpPr>
          <p:nvPr>
            <p:ph type="dt" sz="half" idx="10"/>
          </p:nvPr>
        </p:nvSpPr>
        <p:spPr/>
        <p:txBody>
          <a:bodyPr/>
          <a:lstStyle/>
          <a:p>
            <a:fld id="{6E57D1E5-D5AF-48FC-99A4-77E2CEE8B111}" type="datetime1">
              <a:rPr lang="en-US" smtClean="0"/>
              <a:t>10/22/2021</a:t>
            </a:fld>
            <a:endParaRPr lang="en-US"/>
          </a:p>
        </p:txBody>
      </p:sp>
      <p:sp>
        <p:nvSpPr>
          <p:cNvPr id="7" name="Slide Number Placeholder 7"/>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8079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go/Conclusion">
    <p:spTree>
      <p:nvGrpSpPr>
        <p:cNvPr id="1" name=""/>
        <p:cNvGrpSpPr/>
        <p:nvPr/>
      </p:nvGrpSpPr>
      <p:grpSpPr>
        <a:xfrm>
          <a:off x="0" y="0"/>
          <a:ext cx="0" cy="0"/>
          <a:chOff x="0" y="0"/>
          <a:chExt cx="0" cy="0"/>
        </a:xfrm>
      </p:grpSpPr>
      <p:grpSp>
        <p:nvGrpSpPr>
          <p:cNvPr id="3" name="Group 0"/>
          <p:cNvGrpSpPr/>
          <p:nvPr userDrawn="1"/>
        </p:nvGrpSpPr>
        <p:grpSpPr>
          <a:xfrm>
            <a:off x="0" y="0"/>
            <a:ext cx="9144000" cy="801821"/>
            <a:chOff x="0" y="0"/>
            <a:chExt cx="9144000" cy="801821"/>
          </a:xfrm>
        </p:grpSpPr>
        <p:grpSp>
          <p:nvGrpSpPr>
            <p:cNvPr id="8" name="Group a">
              <a:extLst>
                <a:ext uri="{FF2B5EF4-FFF2-40B4-BE49-F238E27FC236}">
                  <a16:creationId xmlns:a16="http://schemas.microsoft.com/office/drawing/2014/main" id="{D31C6D26-330E-D749-95F6-3076199458CB}"/>
                </a:ext>
              </a:extLst>
            </p:cNvPr>
            <p:cNvGrpSpPr/>
            <p:nvPr userDrawn="1"/>
          </p:nvGrpSpPr>
          <p:grpSpPr>
            <a:xfrm>
              <a:off x="0" y="0"/>
              <a:ext cx="9143999" cy="516499"/>
              <a:chOff x="0" y="0"/>
              <a:chExt cx="9143999" cy="516499"/>
            </a:xfrm>
          </p:grpSpPr>
          <p:sp>
            <p:nvSpPr>
              <p:cNvPr id="26" name="Rectangle i">
                <a:extLst>
                  <a:ext uri="{FF2B5EF4-FFF2-40B4-BE49-F238E27FC236}">
                    <a16:creationId xmlns:a16="http://schemas.microsoft.com/office/drawing/2014/main" id="{FA97729C-A0E5-DD4E-B302-A5199C453A68}"/>
                  </a:ext>
                </a:extLst>
              </p:cNvPr>
              <p:cNvSpPr/>
              <p:nvPr userDrawn="1"/>
            </p:nvSpPr>
            <p:spPr>
              <a:xfrm>
                <a:off x="0" y="0"/>
                <a:ext cx="9143999" cy="516499"/>
              </a:xfrm>
              <a:prstGeom prst="rect">
                <a:avLst/>
              </a:prstGeom>
              <a:gradFill flip="none" rotWithShape="1">
                <a:gsLst>
                  <a:gs pos="75000">
                    <a:srgbClr val="073C72"/>
                  </a:gs>
                  <a:gs pos="0">
                    <a:srgbClr val="073C72"/>
                  </a:gs>
                  <a:gs pos="100000">
                    <a:srgbClr val="008D9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ii" descr="Westat - Improving Lives Through Research">
                <a:extLst>
                  <a:ext uri="{FF2B5EF4-FFF2-40B4-BE49-F238E27FC236}">
                    <a16:creationId xmlns:a16="http://schemas.microsoft.com/office/drawing/2014/main" id="{575671A5-6676-8349-8C0D-E7F9BE894E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069" y="56797"/>
                <a:ext cx="1197610" cy="385318"/>
              </a:xfrm>
              <a:prstGeom prst="rect">
                <a:avLst/>
              </a:prstGeom>
            </p:spPr>
          </p:pic>
          <p:pic>
            <p:nvPicPr>
              <p:cNvPr id="12" name="Picture iii">
                <a:extLst>
                  <a:ext uri="{FF2B5EF4-FFF2-40B4-BE49-F238E27FC236}">
                    <a16:creationId xmlns:a16="http://schemas.microsoft.com/office/drawing/2014/main" id="{9A610865-5593-5140-8CD9-DE465C0892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87393" y="149407"/>
                <a:ext cx="2228850" cy="257556"/>
              </a:xfrm>
              <a:prstGeom prst="rect">
                <a:avLst/>
              </a:prstGeom>
            </p:spPr>
          </p:pic>
        </p:grpSp>
        <p:sp>
          <p:nvSpPr>
            <p:cNvPr id="23" name="Rectangle b" descr="&quot; &quot;">
              <a:extLst>
                <a:ext uri="{FF2B5EF4-FFF2-40B4-BE49-F238E27FC236}">
                  <a16:creationId xmlns:a16="http://schemas.microsoft.com/office/drawing/2014/main" id="{B917B373-71F3-BF4B-A2F8-8D2816ABE480}"/>
                </a:ext>
              </a:extLst>
            </p:cNvPr>
            <p:cNvSpPr/>
            <p:nvPr/>
          </p:nvSpPr>
          <p:spPr>
            <a:xfrm>
              <a:off x="0" y="516499"/>
              <a:ext cx="9144000" cy="285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
        <p:nvSpPr>
          <p:cNvPr id="2" name="Title 1"/>
          <p:cNvSpPr>
            <a:spLocks noGrp="1"/>
          </p:cNvSpPr>
          <p:nvPr>
            <p:ph type="title"/>
          </p:nvPr>
        </p:nvSpPr>
        <p:spPr>
          <a:xfrm>
            <a:off x="628649" y="1755647"/>
            <a:ext cx="2091105" cy="1655065"/>
          </a:xfrm>
        </p:spPr>
        <p:txBody>
          <a:bodyPr anchor="t" anchorCtr="0"/>
          <a:lstStyle>
            <a:lvl1pPr>
              <a:defRPr sz="2400">
                <a:solidFill>
                  <a:srgbClr val="073C72"/>
                </a:solidFill>
              </a:defRPr>
            </a:lvl1pPr>
          </a:lstStyle>
          <a:p>
            <a:r>
              <a:rPr lang="en-US" smtClean="0"/>
              <a:t>Click to edit Master title style</a:t>
            </a:r>
            <a:endParaRPr lang="en-US" dirty="0"/>
          </a:p>
        </p:txBody>
      </p:sp>
      <p:sp>
        <p:nvSpPr>
          <p:cNvPr id="4" name="Text Placeholder 2"/>
          <p:cNvSpPr>
            <a:spLocks noGrp="1"/>
          </p:cNvSpPr>
          <p:nvPr>
            <p:ph type="body" sz="half" idx="2"/>
          </p:nvPr>
        </p:nvSpPr>
        <p:spPr>
          <a:xfrm>
            <a:off x="629841" y="3840479"/>
            <a:ext cx="2089913" cy="561261"/>
          </a:xfrm>
        </p:spPr>
        <p:txBody>
          <a:bodyPr anchor="b" anchorCtr="0"/>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cxnSp>
        <p:nvCxnSpPr>
          <p:cNvPr id="9" name="Straight Connector 3" descr="&quot; &quot;"/>
          <p:cNvCxnSpPr/>
          <p:nvPr userDrawn="1"/>
        </p:nvCxnSpPr>
        <p:spPr>
          <a:xfrm>
            <a:off x="2872159" y="900031"/>
            <a:ext cx="0" cy="3501710"/>
          </a:xfrm>
          <a:prstGeom prst="line">
            <a:avLst/>
          </a:prstGeom>
          <a:ln w="12700">
            <a:solidFill>
              <a:srgbClr val="2CB19D"/>
            </a:solidFill>
          </a:ln>
        </p:spPr>
        <p:style>
          <a:lnRef idx="1">
            <a:schemeClr val="accent1"/>
          </a:lnRef>
          <a:fillRef idx="0">
            <a:schemeClr val="accent1"/>
          </a:fillRef>
          <a:effectRef idx="0">
            <a:schemeClr val="accent1"/>
          </a:effectRef>
          <a:fontRef idx="minor">
            <a:schemeClr val="tx1"/>
          </a:fontRef>
        </p:style>
      </p:cxnSp>
      <p:sp>
        <p:nvSpPr>
          <p:cNvPr id="16" name="Content Placeholder 4"/>
          <p:cNvSpPr>
            <a:spLocks noGrp="1"/>
          </p:cNvSpPr>
          <p:nvPr>
            <p:ph idx="1"/>
          </p:nvPr>
        </p:nvSpPr>
        <p:spPr>
          <a:xfrm>
            <a:off x="3024565" y="1839913"/>
            <a:ext cx="5491976" cy="2792810"/>
          </a:xfrm>
        </p:spPr>
        <p:txBody>
          <a:bodyPr/>
          <a:lstStyle>
            <a:lvl1pPr marL="0" indent="0">
              <a:buFontTx/>
              <a:buNone/>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622002" y="4804475"/>
            <a:ext cx="6296510" cy="273844"/>
          </a:xfrm>
        </p:spPr>
        <p:txBody>
          <a:bodyPr/>
          <a:lstStyle>
            <a:lvl1pPr>
              <a:defRPr sz="700"/>
            </a:lvl1pPr>
          </a:lstStyle>
          <a:p>
            <a:endParaRPr lang="en-US" dirty="0"/>
          </a:p>
        </p:txBody>
      </p:sp>
      <p:sp>
        <p:nvSpPr>
          <p:cNvPr id="5" name="Date Placeholder 6"/>
          <p:cNvSpPr>
            <a:spLocks noGrp="1"/>
          </p:cNvSpPr>
          <p:nvPr>
            <p:ph type="dt" sz="half" idx="10"/>
          </p:nvPr>
        </p:nvSpPr>
        <p:spPr>
          <a:xfrm>
            <a:off x="6326292" y="5261675"/>
            <a:ext cx="722202" cy="273844"/>
          </a:xfrm>
        </p:spPr>
        <p:txBody>
          <a:bodyPr/>
          <a:lstStyle/>
          <a:p>
            <a:fld id="{6E57D1E5-D5AF-48FC-99A4-77E2CEE8B111}" type="datetime1">
              <a:rPr lang="en-US" smtClean="0"/>
              <a:t>10/22/2021</a:t>
            </a:fld>
            <a:endParaRPr lang="en-US" dirty="0"/>
          </a:p>
        </p:txBody>
      </p:sp>
      <p:sp>
        <p:nvSpPr>
          <p:cNvPr id="7" name="Slide Number Placeholder 7"/>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9382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DISCLAIMER-Conclusion">
    <p:spTree>
      <p:nvGrpSpPr>
        <p:cNvPr id="1" name=""/>
        <p:cNvGrpSpPr/>
        <p:nvPr/>
      </p:nvGrpSpPr>
      <p:grpSpPr>
        <a:xfrm>
          <a:off x="0" y="0"/>
          <a:ext cx="0" cy="0"/>
          <a:chOff x="0" y="0"/>
          <a:chExt cx="0" cy="0"/>
        </a:xfrm>
      </p:grpSpPr>
      <p:sp>
        <p:nvSpPr>
          <p:cNvPr id="15" name="TextBox -1">
            <a:extLst>
              <a:ext uri="{FF2B5EF4-FFF2-40B4-BE49-F238E27FC236}">
                <a16:creationId xmlns:a16="http://schemas.microsoft.com/office/drawing/2014/main" id="{C7A37831-0DB2-B64D-B5E7-A47D0B10F9CC}"/>
              </a:ext>
            </a:extLst>
          </p:cNvPr>
          <p:cNvSpPr txBox="1"/>
          <p:nvPr userDrawn="1"/>
        </p:nvSpPr>
        <p:spPr>
          <a:xfrm>
            <a:off x="0" y="-423946"/>
            <a:ext cx="9143999" cy="261610"/>
          </a:xfrm>
          <a:prstGeom prst="rect">
            <a:avLst/>
          </a:prstGeom>
          <a:solidFill>
            <a:schemeClr val="accent2"/>
          </a:solidFill>
        </p:spPr>
        <p:txBody>
          <a:bodyPr wrap="square" rtlCol="0">
            <a:spAutoFit/>
          </a:bodyPr>
          <a:lstStyle/>
          <a:p>
            <a:pPr algn="ctr"/>
            <a:r>
              <a:rPr lang="en-US" sz="1100" dirty="0">
                <a:solidFill>
                  <a:schemeClr val="bg1"/>
                </a:solidFill>
              </a:rPr>
              <a:t>PHOTOGRAPHY LEGAL DISCLAIMER – DO NOT DELETE THIS SLIDE IF PRESENTATION INCLUDES PEOPLE IMAGES</a:t>
            </a:r>
          </a:p>
        </p:txBody>
      </p:sp>
      <p:grpSp>
        <p:nvGrpSpPr>
          <p:cNvPr id="3" name="Group 0"/>
          <p:cNvGrpSpPr/>
          <p:nvPr userDrawn="1"/>
        </p:nvGrpSpPr>
        <p:grpSpPr>
          <a:xfrm>
            <a:off x="0" y="0"/>
            <a:ext cx="9144000" cy="801821"/>
            <a:chOff x="0" y="0"/>
            <a:chExt cx="9144000" cy="801821"/>
          </a:xfrm>
        </p:grpSpPr>
        <p:grpSp>
          <p:nvGrpSpPr>
            <p:cNvPr id="8" name="Group a">
              <a:extLst>
                <a:ext uri="{FF2B5EF4-FFF2-40B4-BE49-F238E27FC236}">
                  <a16:creationId xmlns:a16="http://schemas.microsoft.com/office/drawing/2014/main" id="{D31C6D26-330E-D749-95F6-3076199458CB}"/>
                </a:ext>
              </a:extLst>
            </p:cNvPr>
            <p:cNvGrpSpPr/>
            <p:nvPr userDrawn="1"/>
          </p:nvGrpSpPr>
          <p:grpSpPr>
            <a:xfrm>
              <a:off x="0" y="0"/>
              <a:ext cx="9143999" cy="516499"/>
              <a:chOff x="0" y="0"/>
              <a:chExt cx="9143999" cy="516499"/>
            </a:xfrm>
          </p:grpSpPr>
          <p:sp>
            <p:nvSpPr>
              <p:cNvPr id="26" name="Rectangle i">
                <a:extLst>
                  <a:ext uri="{FF2B5EF4-FFF2-40B4-BE49-F238E27FC236}">
                    <a16:creationId xmlns:a16="http://schemas.microsoft.com/office/drawing/2014/main" id="{FA97729C-A0E5-DD4E-B302-A5199C453A68}"/>
                  </a:ext>
                </a:extLst>
              </p:cNvPr>
              <p:cNvSpPr/>
              <p:nvPr userDrawn="1"/>
            </p:nvSpPr>
            <p:spPr>
              <a:xfrm>
                <a:off x="0" y="0"/>
                <a:ext cx="9143999" cy="516499"/>
              </a:xfrm>
              <a:prstGeom prst="rect">
                <a:avLst/>
              </a:prstGeom>
              <a:gradFill flip="none" rotWithShape="1">
                <a:gsLst>
                  <a:gs pos="75000">
                    <a:srgbClr val="073C72"/>
                  </a:gs>
                  <a:gs pos="0">
                    <a:srgbClr val="073C72"/>
                  </a:gs>
                  <a:gs pos="100000">
                    <a:srgbClr val="008D9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ii" descr="Westat - Improving Lives Through Research">
                <a:extLst>
                  <a:ext uri="{FF2B5EF4-FFF2-40B4-BE49-F238E27FC236}">
                    <a16:creationId xmlns:a16="http://schemas.microsoft.com/office/drawing/2014/main" id="{575671A5-6676-8349-8C0D-E7F9BE894E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069" y="56797"/>
                <a:ext cx="1197610" cy="385318"/>
              </a:xfrm>
              <a:prstGeom prst="rect">
                <a:avLst/>
              </a:prstGeom>
            </p:spPr>
          </p:pic>
          <p:pic>
            <p:nvPicPr>
              <p:cNvPr id="12" name="Picture iii">
                <a:extLst>
                  <a:ext uri="{FF2B5EF4-FFF2-40B4-BE49-F238E27FC236}">
                    <a16:creationId xmlns:a16="http://schemas.microsoft.com/office/drawing/2014/main" id="{9A610865-5593-5140-8CD9-DE465C0892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87393" y="149407"/>
                <a:ext cx="2228850" cy="257556"/>
              </a:xfrm>
              <a:prstGeom prst="rect">
                <a:avLst/>
              </a:prstGeom>
            </p:spPr>
          </p:pic>
        </p:grpSp>
        <p:sp>
          <p:nvSpPr>
            <p:cNvPr id="23" name="Rectangle b" descr="&quot; &quot;">
              <a:extLst>
                <a:ext uri="{FF2B5EF4-FFF2-40B4-BE49-F238E27FC236}">
                  <a16:creationId xmlns:a16="http://schemas.microsoft.com/office/drawing/2014/main" id="{B917B373-71F3-BF4B-A2F8-8D2816ABE480}"/>
                </a:ext>
              </a:extLst>
            </p:cNvPr>
            <p:cNvSpPr/>
            <p:nvPr/>
          </p:nvSpPr>
          <p:spPr>
            <a:xfrm>
              <a:off x="0" y="516499"/>
              <a:ext cx="9144000" cy="285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
        <p:nvSpPr>
          <p:cNvPr id="2" name="Title 1"/>
          <p:cNvSpPr>
            <a:spLocks noGrp="1"/>
          </p:cNvSpPr>
          <p:nvPr>
            <p:ph type="title"/>
          </p:nvPr>
        </p:nvSpPr>
        <p:spPr>
          <a:xfrm>
            <a:off x="628649" y="1755647"/>
            <a:ext cx="2091105" cy="1655065"/>
          </a:xfrm>
        </p:spPr>
        <p:txBody>
          <a:bodyPr anchor="t" anchorCtr="0"/>
          <a:lstStyle>
            <a:lvl1pPr>
              <a:defRPr sz="2400">
                <a:solidFill>
                  <a:srgbClr val="073C72"/>
                </a:solidFill>
              </a:defRPr>
            </a:lvl1pPr>
          </a:lstStyle>
          <a:p>
            <a:r>
              <a:rPr lang="en-US" smtClean="0"/>
              <a:t>Click to edit Master title style</a:t>
            </a:r>
            <a:endParaRPr lang="en-US" dirty="0"/>
          </a:p>
        </p:txBody>
      </p:sp>
      <p:sp>
        <p:nvSpPr>
          <p:cNvPr id="4" name="Text Placeholder 2"/>
          <p:cNvSpPr>
            <a:spLocks noGrp="1"/>
          </p:cNvSpPr>
          <p:nvPr>
            <p:ph type="body" sz="half" idx="2"/>
          </p:nvPr>
        </p:nvSpPr>
        <p:spPr>
          <a:xfrm>
            <a:off x="629841" y="3840479"/>
            <a:ext cx="2089913" cy="561261"/>
          </a:xfrm>
        </p:spPr>
        <p:txBody>
          <a:bodyPr anchor="b" anchorCtr="0"/>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cxnSp>
        <p:nvCxnSpPr>
          <p:cNvPr id="9" name="Straight Connector 3" descr="&quot; &quot;"/>
          <p:cNvCxnSpPr/>
          <p:nvPr userDrawn="1"/>
        </p:nvCxnSpPr>
        <p:spPr>
          <a:xfrm>
            <a:off x="2872159" y="900031"/>
            <a:ext cx="0" cy="3501710"/>
          </a:xfrm>
          <a:prstGeom prst="line">
            <a:avLst/>
          </a:prstGeom>
          <a:ln w="12700">
            <a:solidFill>
              <a:srgbClr val="2CB19D"/>
            </a:solidFill>
          </a:ln>
        </p:spPr>
        <p:style>
          <a:lnRef idx="1">
            <a:schemeClr val="accent1"/>
          </a:lnRef>
          <a:fillRef idx="0">
            <a:schemeClr val="accent1"/>
          </a:fillRef>
          <a:effectRef idx="0">
            <a:schemeClr val="accent1"/>
          </a:effectRef>
          <a:fontRef idx="minor">
            <a:schemeClr val="tx1"/>
          </a:fontRef>
        </p:style>
      </p:cxnSp>
      <p:sp>
        <p:nvSpPr>
          <p:cNvPr id="16" name="Content Placeholder 4"/>
          <p:cNvSpPr>
            <a:spLocks noGrp="1"/>
          </p:cNvSpPr>
          <p:nvPr>
            <p:ph idx="1"/>
          </p:nvPr>
        </p:nvSpPr>
        <p:spPr>
          <a:xfrm>
            <a:off x="3024565" y="1839913"/>
            <a:ext cx="5491976" cy="2792810"/>
          </a:xfrm>
        </p:spPr>
        <p:txBody>
          <a:bodyPr/>
          <a:lstStyle>
            <a:lvl1pPr marL="0" indent="0">
              <a:buFontTx/>
              <a:buNone/>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5">
            <a:extLst>
              <a:ext uri="{FF2B5EF4-FFF2-40B4-BE49-F238E27FC236}">
                <a16:creationId xmlns:a16="http://schemas.microsoft.com/office/drawing/2014/main" id="{A2605D2B-D784-9748-AFA6-2A276030AC06}"/>
              </a:ext>
            </a:extLst>
          </p:cNvPr>
          <p:cNvSpPr>
            <a:spLocks noGrp="1"/>
          </p:cNvSpPr>
          <p:nvPr>
            <p:ph type="body" sz="half" idx="13"/>
          </p:nvPr>
        </p:nvSpPr>
        <p:spPr>
          <a:xfrm>
            <a:off x="628650" y="4760633"/>
            <a:ext cx="6360874" cy="280631"/>
          </a:xfrm>
        </p:spPr>
        <p:txBody>
          <a:bodyPr anchor="b" anchorCtr="0"/>
          <a:lstStyle>
            <a:lvl1pPr marL="0" indent="0">
              <a:lnSpc>
                <a:spcPct val="100000"/>
              </a:lnSpc>
              <a:spcBef>
                <a:spcPts val="0"/>
              </a:spcBef>
              <a:spcAft>
                <a:spcPts val="0"/>
              </a:spcAft>
              <a:buNone/>
              <a:defRPr sz="7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7" name="Slide Number Placeholder 6"/>
          <p:cNvSpPr>
            <a:spLocks noGrp="1"/>
          </p:cNvSpPr>
          <p:nvPr>
            <p:ph type="sldNum" sz="quarter" idx="12"/>
          </p:nvPr>
        </p:nvSpPr>
        <p:spPr/>
        <p:txBody>
          <a:bodyPr/>
          <a:lstStyle/>
          <a:p>
            <a:fld id="{CC942E1D-94D0-4C55-B1DD-A28B122FA8E2}" type="slidenum">
              <a:rPr lang="en-US" smtClean="0"/>
              <a:t>‹#›</a:t>
            </a:fld>
            <a:endParaRPr lang="en-US"/>
          </a:p>
        </p:txBody>
      </p:sp>
      <p:sp>
        <p:nvSpPr>
          <p:cNvPr id="6" name="Footer Placeholder 7"/>
          <p:cNvSpPr>
            <a:spLocks noGrp="1"/>
          </p:cNvSpPr>
          <p:nvPr>
            <p:ph type="ftr" sz="quarter" idx="11"/>
          </p:nvPr>
        </p:nvSpPr>
        <p:spPr>
          <a:xfrm>
            <a:off x="628649" y="5261675"/>
            <a:ext cx="6296510" cy="273844"/>
          </a:xfrm>
        </p:spPr>
        <p:txBody>
          <a:bodyPr/>
          <a:lstStyle>
            <a:lvl1pPr>
              <a:defRPr sz="700"/>
            </a:lvl1pPr>
          </a:lstStyle>
          <a:p>
            <a:endParaRPr lang="en-US" dirty="0"/>
          </a:p>
        </p:txBody>
      </p:sp>
      <p:sp>
        <p:nvSpPr>
          <p:cNvPr id="5" name="Date Placeholder 8"/>
          <p:cNvSpPr>
            <a:spLocks noGrp="1"/>
          </p:cNvSpPr>
          <p:nvPr>
            <p:ph type="dt" sz="half" idx="10"/>
          </p:nvPr>
        </p:nvSpPr>
        <p:spPr>
          <a:xfrm>
            <a:off x="6326292" y="5261675"/>
            <a:ext cx="722202" cy="273844"/>
          </a:xfrm>
        </p:spPr>
        <p:txBody>
          <a:bodyPr/>
          <a:lstStyle/>
          <a:p>
            <a:fld id="{6E57D1E5-D5AF-48FC-99A4-77E2CEE8B111}" type="datetime1">
              <a:rPr lang="en-US" smtClean="0"/>
              <a:t>10/22/2021</a:t>
            </a:fld>
            <a:endParaRPr lang="en-US"/>
          </a:p>
        </p:txBody>
      </p:sp>
    </p:spTree>
    <p:extLst>
      <p:ext uri="{BB962C8B-B14F-4D97-AF65-F5344CB8AC3E}">
        <p14:creationId xmlns:p14="http://schemas.microsoft.com/office/powerpoint/2010/main" val="320228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0" descr="&quot; &quot;">
            <a:extLst>
              <a:ext uri="{FF2B5EF4-FFF2-40B4-BE49-F238E27FC236}">
                <a16:creationId xmlns:a16="http://schemas.microsoft.com/office/drawing/2014/main" id="{3F379A51-BB37-3D4F-A6AD-66B3920040E6}"/>
              </a:ext>
            </a:extLst>
          </p:cNvPr>
          <p:cNvSpPr/>
          <p:nvPr userDrawn="1"/>
        </p:nvSpPr>
        <p:spPr>
          <a:xfrm>
            <a:off x="0" y="179883"/>
            <a:ext cx="9144000" cy="632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841" y="527985"/>
            <a:ext cx="2949178" cy="1166649"/>
          </a:xfrm>
        </p:spPr>
        <p:txBody>
          <a:bodyPr anchor="b"/>
          <a:lstStyle>
            <a:lvl1pPr>
              <a:defRPr sz="2400">
                <a:solidFill>
                  <a:srgbClr val="073C72"/>
                </a:solidFill>
              </a:defRPr>
            </a:lvl1pPr>
          </a:lstStyle>
          <a:p>
            <a:r>
              <a:rPr lang="en-US" smtClean="0"/>
              <a:t>Click to edit Master title style</a:t>
            </a:r>
            <a:endParaRPr lang="en-US" dirty="0"/>
          </a:p>
        </p:txBody>
      </p:sp>
      <p:sp>
        <p:nvSpPr>
          <p:cNvPr id="4" name="Text Placeholder 2"/>
          <p:cNvSpPr>
            <a:spLocks noGrp="1"/>
          </p:cNvSpPr>
          <p:nvPr>
            <p:ph type="body" sz="half" idx="2"/>
          </p:nvPr>
        </p:nvSpPr>
        <p:spPr>
          <a:xfrm>
            <a:off x="629841" y="1717298"/>
            <a:ext cx="2949178" cy="2334816"/>
          </a:xfrm>
        </p:spPr>
        <p:txBody>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3" name="Picture Placeholder 3"/>
          <p:cNvSpPr>
            <a:spLocks noGrp="1" noChangeAspect="1"/>
          </p:cNvSpPr>
          <p:nvPr>
            <p:ph type="pic" idx="1"/>
          </p:nvPr>
        </p:nvSpPr>
        <p:spPr>
          <a:xfrm>
            <a:off x="3887390" y="179884"/>
            <a:ext cx="5256609" cy="461399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0EA4DEDC-A76D-492D-B897-5D03996AFB44}" type="datetime1">
              <a:rPr lang="en-US" smtClean="0"/>
              <a:t>10/22/2021</a:t>
            </a:fld>
            <a:endParaRPr lang="en-US"/>
          </a:p>
        </p:txBody>
      </p:sp>
      <p:sp>
        <p:nvSpPr>
          <p:cNvPr id="7" name="Slide Number Placeholder 6"/>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150027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64E97AC5-801D-4D0A-BD82-DB51D6F79849}" type="datetime1">
              <a:rPr lang="en-US" smtClean="0"/>
              <a:t>10/22/2021</a:t>
            </a:fld>
            <a:endParaRPr lang="en-US"/>
          </a:p>
        </p:txBody>
      </p:sp>
      <p:sp>
        <p:nvSpPr>
          <p:cNvPr id="6" name="Slide Number Placeholder 5"/>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148961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23EA5306-67A6-47D8-A62D-4DBC5CF1666D}" type="datetime1">
              <a:rPr lang="en-US" smtClean="0"/>
              <a:t>10/22/2021</a:t>
            </a:fld>
            <a:endParaRPr lang="en-US"/>
          </a:p>
        </p:txBody>
      </p:sp>
      <p:sp>
        <p:nvSpPr>
          <p:cNvPr id="6" name="Slide Number Placeholder 5"/>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358806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4" name="Group 0" descr="&quot; &quot;">
            <a:extLst>
              <a:ext uri="{FF2B5EF4-FFF2-40B4-BE49-F238E27FC236}">
                <a16:creationId xmlns:a16="http://schemas.microsoft.com/office/drawing/2014/main" id="{092BFE90-0EC7-8E49-A81D-742387D961E1}"/>
              </a:ext>
            </a:extLst>
          </p:cNvPr>
          <p:cNvGrpSpPr/>
          <p:nvPr userDrawn="1"/>
        </p:nvGrpSpPr>
        <p:grpSpPr>
          <a:xfrm>
            <a:off x="0" y="0"/>
            <a:ext cx="9144000" cy="5143500"/>
            <a:chOff x="0" y="0"/>
            <a:chExt cx="9144000" cy="5143500"/>
          </a:xfrm>
        </p:grpSpPr>
        <p:sp>
          <p:nvSpPr>
            <p:cNvPr id="12" name="Rectangle a">
              <a:extLst>
                <a:ext uri="{FF2B5EF4-FFF2-40B4-BE49-F238E27FC236}">
                  <a16:creationId xmlns:a16="http://schemas.microsoft.com/office/drawing/2014/main" id="{4093F59E-76D3-C945-BA94-AE73A4E845AB}"/>
                </a:ext>
              </a:extLst>
            </p:cNvPr>
            <p:cNvSpPr/>
            <p:nvPr userDrawn="1"/>
          </p:nvSpPr>
          <p:spPr>
            <a:xfrm>
              <a:off x="0" y="489312"/>
              <a:ext cx="9143999" cy="4654188"/>
            </a:xfrm>
            <a:prstGeom prst="rect">
              <a:avLst/>
            </a:prstGeom>
            <a:gradFill>
              <a:gsLst>
                <a:gs pos="0">
                  <a:srgbClr val="A8D1D9"/>
                </a:gs>
                <a:gs pos="83000">
                  <a:schemeClr val="bg1">
                    <a:alpha val="0"/>
                  </a:schemeClr>
                </a:gs>
                <a:gs pos="37000">
                  <a:srgbClr val="CFEAE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b">
              <a:extLst>
                <a:ext uri="{FF2B5EF4-FFF2-40B4-BE49-F238E27FC236}">
                  <a16:creationId xmlns:a16="http://schemas.microsoft.com/office/drawing/2014/main" id="{6DCE12C6-9ED5-9246-8889-3FA33C670B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5143500"/>
            </a:xfrm>
            <a:prstGeom prst="rect">
              <a:avLst/>
            </a:prstGeom>
          </p:spPr>
        </p:pic>
        <p:sp>
          <p:nvSpPr>
            <p:cNvPr id="13" name="Rectangle c">
              <a:extLst>
                <a:ext uri="{FF2B5EF4-FFF2-40B4-BE49-F238E27FC236}">
                  <a16:creationId xmlns:a16="http://schemas.microsoft.com/office/drawing/2014/main" id="{7AE36DF3-4871-0A4A-8679-A67149E65C80}"/>
                </a:ext>
              </a:extLst>
            </p:cNvPr>
            <p:cNvSpPr/>
            <p:nvPr userDrawn="1"/>
          </p:nvSpPr>
          <p:spPr>
            <a:xfrm>
              <a:off x="1" y="489312"/>
              <a:ext cx="9143998" cy="2652787"/>
            </a:xfrm>
            <a:prstGeom prst="rect">
              <a:avLst/>
            </a:prstGeom>
            <a:gradFill flip="none" rotWithShape="1">
              <a:gsLst>
                <a:gs pos="0">
                  <a:srgbClr val="00457F">
                    <a:alpha val="37000"/>
                  </a:srgbClr>
                </a:gs>
                <a:gs pos="67000">
                  <a:srgbClr val="0A3B6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d">
              <a:extLst>
                <a:ext uri="{FF2B5EF4-FFF2-40B4-BE49-F238E27FC236}">
                  <a16:creationId xmlns:a16="http://schemas.microsoft.com/office/drawing/2014/main" id="{834E9D93-961A-4540-A354-69AC06D60A9E}"/>
                </a:ext>
              </a:extLst>
            </p:cNvPr>
            <p:cNvGrpSpPr/>
            <p:nvPr userDrawn="1"/>
          </p:nvGrpSpPr>
          <p:grpSpPr>
            <a:xfrm>
              <a:off x="0" y="2"/>
              <a:ext cx="9144000" cy="506932"/>
              <a:chOff x="0" y="2"/>
              <a:chExt cx="9144000" cy="506932"/>
            </a:xfrm>
          </p:grpSpPr>
          <p:sp>
            <p:nvSpPr>
              <p:cNvPr id="9" name="Rectangle i">
                <a:extLst>
                  <a:ext uri="{FF2B5EF4-FFF2-40B4-BE49-F238E27FC236}">
                    <a16:creationId xmlns:a16="http://schemas.microsoft.com/office/drawing/2014/main" id="{6F4FC5CE-57D9-134F-950B-1C7795D90D41}"/>
                  </a:ext>
                </a:extLst>
              </p:cNvPr>
              <p:cNvSpPr/>
              <p:nvPr/>
            </p:nvSpPr>
            <p:spPr>
              <a:xfrm>
                <a:off x="0" y="2"/>
                <a:ext cx="9144000" cy="506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1" name="Picture ii" descr="Westat - Improving Lives Through Research">
                <a:extLst>
                  <a:ext uri="{FF2B5EF4-FFF2-40B4-BE49-F238E27FC236}">
                    <a16:creationId xmlns:a16="http://schemas.microsoft.com/office/drawing/2014/main" id="{6BB25270-E695-4142-804D-EADECA8153CF}"/>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62709" y="116975"/>
                <a:ext cx="1061240" cy="278759"/>
              </a:xfrm>
              <a:prstGeom prst="rect">
                <a:avLst/>
              </a:prstGeom>
            </p:spPr>
          </p:pic>
          <p:pic>
            <p:nvPicPr>
              <p:cNvPr id="10" name="Picture iii">
                <a:extLst>
                  <a:ext uri="{FF2B5EF4-FFF2-40B4-BE49-F238E27FC236}">
                    <a16:creationId xmlns:a16="http://schemas.microsoft.com/office/drawing/2014/main" id="{7A6B0FCE-D38A-2F48-A18D-9D168555A1F7}"/>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733310" y="210418"/>
                <a:ext cx="2130137" cy="130122"/>
              </a:xfrm>
              <a:prstGeom prst="rect">
                <a:avLst/>
              </a:prstGeom>
            </p:spPr>
          </p:pic>
        </p:grpSp>
      </p:grpSp>
      <p:sp>
        <p:nvSpPr>
          <p:cNvPr id="2" name="Title 1"/>
          <p:cNvSpPr>
            <a:spLocks noGrp="1"/>
          </p:cNvSpPr>
          <p:nvPr>
            <p:ph type="title"/>
          </p:nvPr>
        </p:nvSpPr>
        <p:spPr>
          <a:xfrm>
            <a:off x="623888" y="1287559"/>
            <a:ext cx="6306633" cy="1859795"/>
          </a:xfrm>
        </p:spPr>
        <p:txBody>
          <a:bodyPr anchor="b">
            <a:normAutofit/>
          </a:bodyPr>
          <a:lstStyle>
            <a:lvl1pPr>
              <a:defRPr sz="3600">
                <a:solidFill>
                  <a:srgbClr val="007D9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rgbClr val="073C7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EA85736C-EF96-4BD1-AFB0-D4F1E308D5A9}" type="datetime1">
              <a:rPr lang="en-US" smtClean="0"/>
              <a:t>10/22/2021</a:t>
            </a:fld>
            <a:endParaRPr lang="en-US"/>
          </a:p>
        </p:txBody>
      </p:sp>
      <p:sp>
        <p:nvSpPr>
          <p:cNvPr id="6" name="Slide Number Placeholder 5"/>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29679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Dark_Section Header">
    <p:spTree>
      <p:nvGrpSpPr>
        <p:cNvPr id="1" name=""/>
        <p:cNvGrpSpPr/>
        <p:nvPr/>
      </p:nvGrpSpPr>
      <p:grpSpPr>
        <a:xfrm>
          <a:off x="0" y="0"/>
          <a:ext cx="0" cy="0"/>
          <a:chOff x="0" y="0"/>
          <a:chExt cx="0" cy="0"/>
        </a:xfrm>
      </p:grpSpPr>
      <p:grpSp>
        <p:nvGrpSpPr>
          <p:cNvPr id="7" name="Group 0"/>
          <p:cNvGrpSpPr/>
          <p:nvPr userDrawn="1"/>
        </p:nvGrpSpPr>
        <p:grpSpPr>
          <a:xfrm>
            <a:off x="0" y="2"/>
            <a:ext cx="9144000" cy="5187274"/>
            <a:chOff x="0" y="2"/>
            <a:chExt cx="9144000" cy="5187274"/>
          </a:xfrm>
        </p:grpSpPr>
        <p:sp>
          <p:nvSpPr>
            <p:cNvPr id="19" name="Rectangle a">
              <a:extLst>
                <a:ext uri="{FF2B5EF4-FFF2-40B4-BE49-F238E27FC236}">
                  <a16:creationId xmlns:a16="http://schemas.microsoft.com/office/drawing/2014/main" id="{EEF293EC-DC44-F54B-824D-F99329283B7B}"/>
                </a:ext>
              </a:extLst>
            </p:cNvPr>
            <p:cNvSpPr/>
            <p:nvPr userDrawn="1"/>
          </p:nvSpPr>
          <p:spPr>
            <a:xfrm>
              <a:off x="0" y="489312"/>
              <a:ext cx="9143999" cy="4654188"/>
            </a:xfrm>
            <a:prstGeom prst="rect">
              <a:avLst/>
            </a:prstGeom>
            <a:solidFill>
              <a:srgbClr val="0A3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b" descr="&quot; &quot;">
              <a:extLst>
                <a:ext uri="{FF2B5EF4-FFF2-40B4-BE49-F238E27FC236}">
                  <a16:creationId xmlns:a16="http://schemas.microsoft.com/office/drawing/2014/main" id="{0E0F2E8E-1D9A-8C49-BE1B-78C86DE5C06E}"/>
                </a:ext>
              </a:extLst>
            </p:cNvPr>
            <p:cNvGrpSpPr/>
            <p:nvPr userDrawn="1"/>
          </p:nvGrpSpPr>
          <p:grpSpPr>
            <a:xfrm>
              <a:off x="0" y="2"/>
              <a:ext cx="9144000" cy="5159448"/>
              <a:chOff x="0" y="2"/>
              <a:chExt cx="9144000" cy="5159448"/>
            </a:xfrm>
          </p:grpSpPr>
          <p:sp>
            <p:nvSpPr>
              <p:cNvPr id="21" name="Rectangle A">
                <a:extLst>
                  <a:ext uri="{FF2B5EF4-FFF2-40B4-BE49-F238E27FC236}">
                    <a16:creationId xmlns:a16="http://schemas.microsoft.com/office/drawing/2014/main" id="{5B2881F6-B9B0-9A4B-86A2-7E6549A8A91F}"/>
                  </a:ext>
                </a:extLst>
              </p:cNvPr>
              <p:cNvSpPr/>
              <p:nvPr userDrawn="1"/>
            </p:nvSpPr>
            <p:spPr>
              <a:xfrm>
                <a:off x="0" y="489312"/>
                <a:ext cx="4304963" cy="4654188"/>
              </a:xfrm>
              <a:prstGeom prst="rect">
                <a:avLst/>
              </a:prstGeom>
              <a:gradFill flip="none" rotWithShape="1">
                <a:gsLst>
                  <a:gs pos="0">
                    <a:srgbClr val="00457F"/>
                  </a:gs>
                  <a:gs pos="100000">
                    <a:srgbClr val="0A3B6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B">
                <a:extLst>
                  <a:ext uri="{FF2B5EF4-FFF2-40B4-BE49-F238E27FC236}">
                    <a16:creationId xmlns:a16="http://schemas.microsoft.com/office/drawing/2014/main" id="{5DE4E35E-FD64-BD4D-83E2-105756230751}"/>
                  </a:ext>
                </a:extLst>
              </p:cNvPr>
              <p:cNvSpPr/>
              <p:nvPr userDrawn="1"/>
            </p:nvSpPr>
            <p:spPr>
              <a:xfrm>
                <a:off x="3" y="489312"/>
                <a:ext cx="9143995" cy="4654188"/>
              </a:xfrm>
              <a:prstGeom prst="rect">
                <a:avLst/>
              </a:prstGeom>
              <a:gradFill flip="none" rotWithShape="1">
                <a:gsLst>
                  <a:gs pos="0">
                    <a:srgbClr val="008799"/>
                  </a:gs>
                  <a:gs pos="100000">
                    <a:srgbClr val="00B7AD">
                      <a:alpha val="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C" descr="&quot; &quot;">
                <a:extLst>
                  <a:ext uri="{FF2B5EF4-FFF2-40B4-BE49-F238E27FC236}">
                    <a16:creationId xmlns:a16="http://schemas.microsoft.com/office/drawing/2014/main" id="{2CDFBE96-57AF-D848-91CA-50807F45B4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64300" y="511250"/>
                <a:ext cx="2679700" cy="4648200"/>
              </a:xfrm>
              <a:prstGeom prst="rect">
                <a:avLst/>
              </a:prstGeom>
            </p:spPr>
          </p:pic>
          <p:grpSp>
            <p:nvGrpSpPr>
              <p:cNvPr id="22" name="Group D">
                <a:extLst>
                  <a:ext uri="{FF2B5EF4-FFF2-40B4-BE49-F238E27FC236}">
                    <a16:creationId xmlns:a16="http://schemas.microsoft.com/office/drawing/2014/main" id="{5368C4AC-12D0-604A-B616-576D7C5DB26F}"/>
                  </a:ext>
                </a:extLst>
              </p:cNvPr>
              <p:cNvGrpSpPr/>
              <p:nvPr userDrawn="1"/>
            </p:nvGrpSpPr>
            <p:grpSpPr>
              <a:xfrm>
                <a:off x="0" y="2"/>
                <a:ext cx="9144000" cy="506932"/>
                <a:chOff x="0" y="2"/>
                <a:chExt cx="9144000" cy="506932"/>
              </a:xfrm>
            </p:grpSpPr>
            <p:sp>
              <p:nvSpPr>
                <p:cNvPr id="23" name="Rectangle i">
                  <a:extLst>
                    <a:ext uri="{FF2B5EF4-FFF2-40B4-BE49-F238E27FC236}">
                      <a16:creationId xmlns:a16="http://schemas.microsoft.com/office/drawing/2014/main" id="{1DD2E4C3-920D-2843-94C6-D74267F5D347}"/>
                    </a:ext>
                  </a:extLst>
                </p:cNvPr>
                <p:cNvSpPr/>
                <p:nvPr/>
              </p:nvSpPr>
              <p:spPr>
                <a:xfrm>
                  <a:off x="0" y="2"/>
                  <a:ext cx="9144000" cy="506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5" name="Picture ii" descr="Westat - Improving Lives Through Research">
                  <a:extLst>
                    <a:ext uri="{FF2B5EF4-FFF2-40B4-BE49-F238E27FC236}">
                      <a16:creationId xmlns:a16="http://schemas.microsoft.com/office/drawing/2014/main" id="{64E764B4-3219-7A4B-A767-BB5BAE967E7A}"/>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62710" y="116975"/>
                  <a:ext cx="1061240" cy="278759"/>
                </a:xfrm>
                <a:prstGeom prst="rect">
                  <a:avLst/>
                </a:prstGeom>
              </p:spPr>
            </p:pic>
            <p:pic>
              <p:nvPicPr>
                <p:cNvPr id="24" name="Picture iii" title="Improving Lives Through Research">
                  <a:extLst>
                    <a:ext uri="{FF2B5EF4-FFF2-40B4-BE49-F238E27FC236}">
                      <a16:creationId xmlns:a16="http://schemas.microsoft.com/office/drawing/2014/main" id="{0E3B4E59-14A9-B547-A407-C1A3B5CEA6CD}"/>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733310" y="210418"/>
                  <a:ext cx="2130137" cy="130122"/>
                </a:xfrm>
                <a:prstGeom prst="rect">
                  <a:avLst/>
                </a:prstGeom>
              </p:spPr>
            </p:pic>
          </p:grpSp>
        </p:grpSp>
        <p:cxnSp>
          <p:nvCxnSpPr>
            <p:cNvPr id="17" name="Straight Connector c">
              <a:extLst>
                <a:ext uri="{FF2B5EF4-FFF2-40B4-BE49-F238E27FC236}">
                  <a16:creationId xmlns:a16="http://schemas.microsoft.com/office/drawing/2014/main" id="{FBD25CFD-5267-C443-8BC4-373BA24E65F0}"/>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userDrawn="1">
            <p:ph type="title"/>
          </p:nvPr>
        </p:nvSpPr>
        <p:spPr>
          <a:xfrm>
            <a:off x="623888" y="1287559"/>
            <a:ext cx="6306633" cy="1859795"/>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userDrawn="1">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5" name="Footer Placeholder 3"/>
          <p:cNvSpPr>
            <a:spLocks noGrp="1"/>
          </p:cNvSpPr>
          <p:nvPr userDrawn="1">
            <p:ph type="ftr" sz="quarter" idx="11"/>
          </p:nvPr>
        </p:nvSpPr>
        <p:spPr/>
        <p:txBody>
          <a:bodyPr/>
          <a:lstStyle>
            <a:lvl1pPr>
              <a:defRPr>
                <a:solidFill>
                  <a:schemeClr val="bg1"/>
                </a:solidFill>
              </a:defRPr>
            </a:lvl1pPr>
          </a:lstStyle>
          <a:p>
            <a:endParaRPr lang="en-US" dirty="0"/>
          </a:p>
        </p:txBody>
      </p:sp>
      <p:sp>
        <p:nvSpPr>
          <p:cNvPr id="4" name="Date Placeholder 4"/>
          <p:cNvSpPr>
            <a:spLocks noGrp="1"/>
          </p:cNvSpPr>
          <p:nvPr userDrawn="1">
            <p:ph type="dt" sz="half" idx="10"/>
          </p:nvPr>
        </p:nvSpPr>
        <p:spPr/>
        <p:txBody>
          <a:bodyPr/>
          <a:lstStyle>
            <a:lvl1pPr>
              <a:defRPr>
                <a:solidFill>
                  <a:schemeClr val="bg1"/>
                </a:solidFill>
              </a:defRPr>
            </a:lvl1pPr>
          </a:lstStyle>
          <a:p>
            <a:fld id="{EA85736C-EF96-4BD1-AFB0-D4F1E308D5A9}" type="datetime1">
              <a:rPr lang="en-US" smtClean="0"/>
              <a:pPr/>
              <a:t>10/22/2021</a:t>
            </a:fld>
            <a:endParaRPr lang="en-US" dirty="0"/>
          </a:p>
        </p:txBody>
      </p:sp>
      <p:pic>
        <p:nvPicPr>
          <p:cNvPr id="16" name="Picture 5">
            <a:extLst>
              <a:ext uri="{FF2B5EF4-FFF2-40B4-BE49-F238E27FC236}">
                <a16:creationId xmlns:a16="http://schemas.microsoft.com/office/drawing/2014/main" id="{AA395B9D-00D7-074C-AD20-45378AC83B1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6" name="Slide Number Placeholder 6"/>
          <p:cNvSpPr>
            <a:spLocks noGrp="1"/>
          </p:cNvSpPr>
          <p:nvPr userDrawn="1">
            <p:ph type="sldNum" sz="quarter" idx="12"/>
          </p:nvPr>
        </p:nvSpPr>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272529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052698"/>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052698"/>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777D3889-CF43-483A-843B-AED81E8E3E84}" type="datetime1">
              <a:rPr lang="en-US" smtClean="0"/>
              <a:t>10/22/2021</a:t>
            </a:fld>
            <a:endParaRPr lang="en-US"/>
          </a:p>
        </p:txBody>
      </p:sp>
      <p:sp>
        <p:nvSpPr>
          <p:cNvPr id="7" name="Slide Number Placeholder 6"/>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78034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hree Content Are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052698"/>
            <a:ext cx="3886200" cy="20187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052698"/>
            <a:ext cx="3886200" cy="20187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4"/>
          <p:cNvSpPr>
            <a:spLocks noGrp="1"/>
          </p:cNvSpPr>
          <p:nvPr>
            <p:ph sz="half" idx="13"/>
          </p:nvPr>
        </p:nvSpPr>
        <p:spPr>
          <a:xfrm>
            <a:off x="628650" y="3124752"/>
            <a:ext cx="7886700" cy="13886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6"/>
          <p:cNvSpPr>
            <a:spLocks noGrp="1"/>
          </p:cNvSpPr>
          <p:nvPr>
            <p:ph type="dt" sz="half" idx="10"/>
          </p:nvPr>
        </p:nvSpPr>
        <p:spPr/>
        <p:txBody>
          <a:bodyPr/>
          <a:lstStyle/>
          <a:p>
            <a:fld id="{777D3889-CF43-483A-843B-AED81E8E3E84}" type="datetime1">
              <a:rPr lang="en-US" smtClean="0"/>
              <a:t>10/22/2021</a:t>
            </a:fld>
            <a:endParaRPr lang="en-US"/>
          </a:p>
        </p:txBody>
      </p:sp>
      <p:sp>
        <p:nvSpPr>
          <p:cNvPr id="7" name="Slide Number Placeholder 7"/>
          <p:cNvSpPr>
            <a:spLocks noGrp="1"/>
          </p:cNvSpPr>
          <p:nvPr>
            <p:ph type="sldNum" sz="quarter" idx="12"/>
          </p:nvPr>
        </p:nvSpPr>
        <p:spPr/>
        <p:txBody>
          <a:bodyPr/>
          <a:lstStyle/>
          <a:p>
            <a:fld id="{CC942E1D-94D0-4C55-B1DD-A28B122FA8E2}" type="slidenum">
              <a:rPr lang="en-US" smtClean="0"/>
              <a:t>‹#›</a:t>
            </a:fld>
            <a:endParaRPr lang="en-US"/>
          </a:p>
        </p:txBody>
      </p:sp>
    </p:spTree>
    <p:extLst>
      <p:ext uri="{BB962C8B-B14F-4D97-AF65-F5344CB8AC3E}">
        <p14:creationId xmlns:p14="http://schemas.microsoft.com/office/powerpoint/2010/main" val="270245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055077"/>
            <a:ext cx="4442591" cy="3577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3" descr="&quot; &quot;">
            <a:extLst>
              <a:ext uri="{FF2B5EF4-FFF2-40B4-BE49-F238E27FC236}">
                <a16:creationId xmlns:a16="http://schemas.microsoft.com/office/drawing/2014/main" id="{8CFB11A3-B785-DB4A-9272-FEC4FB60D0C2}"/>
              </a:ext>
            </a:extLst>
          </p:cNvPr>
          <p:cNvGrpSpPr/>
          <p:nvPr userDrawn="1"/>
        </p:nvGrpSpPr>
        <p:grpSpPr>
          <a:xfrm>
            <a:off x="4810126" y="707219"/>
            <a:ext cx="4333874" cy="4480057"/>
            <a:chOff x="4810126" y="707219"/>
            <a:chExt cx="4333874" cy="4480057"/>
          </a:xfrm>
        </p:grpSpPr>
        <p:pic>
          <p:nvPicPr>
            <p:cNvPr id="8" name="Picture a" descr="&quot; &quot;">
              <a:extLst>
                <a:ext uri="{FF2B5EF4-FFF2-40B4-BE49-F238E27FC236}">
                  <a16:creationId xmlns:a16="http://schemas.microsoft.com/office/drawing/2014/main" id="{ED97F1F1-D85A-A94A-A7E9-10000DC2E46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094" t="10674" r="8731" b="3656"/>
            <a:stretch/>
          </p:blipFill>
          <p:spPr>
            <a:xfrm>
              <a:off x="4810126" y="707219"/>
              <a:ext cx="4333874" cy="4465277"/>
            </a:xfrm>
            <a:custGeom>
              <a:avLst/>
              <a:gdLst>
                <a:gd name="connsiteX0" fmla="*/ 0 w 4337338"/>
                <a:gd name="connsiteY0" fmla="*/ 0 h 4465277"/>
                <a:gd name="connsiteX1" fmla="*/ 4336276 w 4337338"/>
                <a:gd name="connsiteY1" fmla="*/ 1476 h 4465277"/>
                <a:gd name="connsiteX2" fmla="*/ 4336275 w 4337338"/>
                <a:gd name="connsiteY2" fmla="*/ 3287 h 4465277"/>
                <a:gd name="connsiteX3" fmla="*/ 4337338 w 4337338"/>
                <a:gd name="connsiteY3" fmla="*/ 3287 h 4465277"/>
                <a:gd name="connsiteX4" fmla="*/ 4337338 w 4337338"/>
                <a:gd name="connsiteY4" fmla="*/ 4465277 h 4465277"/>
                <a:gd name="connsiteX5" fmla="*/ 3425911 w 4337338"/>
                <a:gd name="connsiteY5" fmla="*/ 4464047 h 4465277"/>
                <a:gd name="connsiteX6" fmla="*/ 3425365 w 4337338"/>
                <a:gd name="connsiteY6" fmla="*/ 4463099 h 4465277"/>
                <a:gd name="connsiteX7" fmla="*/ 2569504 w 4337338"/>
                <a:gd name="connsiteY7" fmla="*/ 4461945 h 446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7338" h="4465277">
                  <a:moveTo>
                    <a:pt x="0" y="0"/>
                  </a:moveTo>
                  <a:lnTo>
                    <a:pt x="4336276" y="1476"/>
                  </a:lnTo>
                  <a:lnTo>
                    <a:pt x="4336275" y="3287"/>
                  </a:lnTo>
                  <a:lnTo>
                    <a:pt x="4337338" y="3287"/>
                  </a:lnTo>
                  <a:lnTo>
                    <a:pt x="4337338" y="4465277"/>
                  </a:lnTo>
                  <a:lnTo>
                    <a:pt x="3425911" y="4464047"/>
                  </a:lnTo>
                  <a:lnTo>
                    <a:pt x="3425365" y="4463099"/>
                  </a:lnTo>
                  <a:lnTo>
                    <a:pt x="2569504" y="4461945"/>
                  </a:lnTo>
                  <a:close/>
                </a:path>
              </a:pathLst>
            </a:custGeom>
          </p:spPr>
        </p:pic>
        <p:sp>
          <p:nvSpPr>
            <p:cNvPr id="14" name="Freeform b">
              <a:extLst>
                <a:ext uri="{FF2B5EF4-FFF2-40B4-BE49-F238E27FC236}">
                  <a16:creationId xmlns:a16="http://schemas.microsoft.com/office/drawing/2014/main" id="{9DB4DB7E-3BDB-504B-92EB-0C4BC417BF5B}"/>
                </a:ext>
              </a:extLst>
            </p:cNvPr>
            <p:cNvSpPr/>
            <p:nvPr userDrawn="1"/>
          </p:nvSpPr>
          <p:spPr>
            <a:xfrm>
              <a:off x="6636650" y="3891643"/>
              <a:ext cx="2507350" cy="1280853"/>
            </a:xfrm>
            <a:custGeom>
              <a:avLst/>
              <a:gdLst>
                <a:gd name="connsiteX0" fmla="*/ 0 w 2507350"/>
                <a:gd name="connsiteY0" fmla="*/ 0 h 1280853"/>
                <a:gd name="connsiteX1" fmla="*/ 2507350 w 2507350"/>
                <a:gd name="connsiteY1" fmla="*/ 0 h 1280853"/>
                <a:gd name="connsiteX2" fmla="*/ 2507350 w 2507350"/>
                <a:gd name="connsiteY2" fmla="*/ 1280853 h 1280853"/>
                <a:gd name="connsiteX3" fmla="*/ 737438 w 2507350"/>
                <a:gd name="connsiteY3" fmla="*/ 1280853 h 1280853"/>
              </a:gdLst>
              <a:ahLst/>
              <a:cxnLst>
                <a:cxn ang="0">
                  <a:pos x="connsiteX0" y="connsiteY0"/>
                </a:cxn>
                <a:cxn ang="0">
                  <a:pos x="connsiteX1" y="connsiteY1"/>
                </a:cxn>
                <a:cxn ang="0">
                  <a:pos x="connsiteX2" y="connsiteY2"/>
                </a:cxn>
                <a:cxn ang="0">
                  <a:pos x="connsiteX3" y="connsiteY3"/>
                </a:cxn>
              </a:cxnLst>
              <a:rect l="l" t="t" r="r" b="b"/>
              <a:pathLst>
                <a:path w="2507350" h="1280853">
                  <a:moveTo>
                    <a:pt x="0" y="0"/>
                  </a:moveTo>
                  <a:lnTo>
                    <a:pt x="2507350" y="0"/>
                  </a:lnTo>
                  <a:lnTo>
                    <a:pt x="2507350" y="1280853"/>
                  </a:lnTo>
                  <a:lnTo>
                    <a:pt x="737438" y="1280853"/>
                  </a:lnTo>
                  <a:close/>
                </a:path>
              </a:pathLst>
            </a:custGeom>
            <a:gradFill flip="none" rotWithShape="1">
              <a:gsLst>
                <a:gs pos="0">
                  <a:srgbClr val="008D9C">
                    <a:alpha val="0"/>
                  </a:srgbClr>
                </a:gs>
                <a:gs pos="80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c">
              <a:extLst>
                <a:ext uri="{FF2B5EF4-FFF2-40B4-BE49-F238E27FC236}">
                  <a16:creationId xmlns:a16="http://schemas.microsoft.com/office/drawing/2014/main" id="{82590606-6EC5-6C4F-BACB-42629C248ED5}"/>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1"/>
          </p:nvPr>
        </p:nvSpPr>
        <p:spPr/>
        <p:txBody>
          <a:bodyPr/>
          <a:lstStyle/>
          <a:p>
            <a:endParaRPr lang="en-US"/>
          </a:p>
        </p:txBody>
      </p:sp>
      <p:sp>
        <p:nvSpPr>
          <p:cNvPr id="4" name="Date Placeholder 5"/>
          <p:cNvSpPr>
            <a:spLocks noGrp="1"/>
          </p:cNvSpPr>
          <p:nvPr>
            <p:ph type="dt" sz="half" idx="10"/>
          </p:nvPr>
        </p:nvSpPr>
        <p:spPr/>
        <p:txBody>
          <a:bodyPr/>
          <a:lstStyle/>
          <a:p>
            <a:fld id="{1E704938-8D3E-465A-937D-E0790B061E07}" type="datetime1">
              <a:rPr lang="en-US" smtClean="0"/>
              <a:t>10/22/2021</a:t>
            </a:fld>
            <a:endParaRPr lang="en-US"/>
          </a:p>
        </p:txBody>
      </p:sp>
      <p:pic>
        <p:nvPicPr>
          <p:cNvPr id="12" name="Picture 6" descr="&quot; &quot;">
            <a:hlinkClick r:id="rId3" tooltip="Westat Home Page"/>
            <a:extLst>
              <a:ext uri="{FF2B5EF4-FFF2-40B4-BE49-F238E27FC236}">
                <a16:creationId xmlns:a16="http://schemas.microsoft.com/office/drawing/2014/main" id="{F612A1D8-BFE1-C54E-BD12-607C3EB33D0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6" name="Slide Number Placeholder 7"/>
          <p:cNvSpPr>
            <a:spLocks noGrp="1"/>
          </p:cNvSpPr>
          <p:nvPr userDrawn="1">
            <p:ph type="sldNum" sz="quarter" idx="12"/>
          </p:nvPr>
        </p:nvSpPr>
        <p:spPr>
          <a:xfrm>
            <a:off x="8513064" y="4800600"/>
            <a:ext cx="630936" cy="273844"/>
          </a:xfrm>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112110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055077"/>
            <a:ext cx="4442591" cy="3577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3" descr="&quot; &quot;">
            <a:extLst>
              <a:ext uri="{FF2B5EF4-FFF2-40B4-BE49-F238E27FC236}">
                <a16:creationId xmlns:a16="http://schemas.microsoft.com/office/drawing/2014/main" id="{0F0E9FF0-893C-CF44-9153-FD3DF89FB7E5}"/>
              </a:ext>
            </a:extLst>
          </p:cNvPr>
          <p:cNvGrpSpPr/>
          <p:nvPr userDrawn="1"/>
        </p:nvGrpSpPr>
        <p:grpSpPr>
          <a:xfrm>
            <a:off x="4810125" y="707219"/>
            <a:ext cx="4333875" cy="4480057"/>
            <a:chOff x="4810125" y="707219"/>
            <a:chExt cx="4333875" cy="4480057"/>
          </a:xfrm>
        </p:grpSpPr>
        <p:pic>
          <p:nvPicPr>
            <p:cNvPr id="8" name="Picture a" descr="&quot; &quot;">
              <a:extLst>
                <a:ext uri="{FF2B5EF4-FFF2-40B4-BE49-F238E27FC236}">
                  <a16:creationId xmlns:a16="http://schemas.microsoft.com/office/drawing/2014/main" id="{ED97F1F1-D85A-A94A-A7E9-10000DC2E4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10125" y="707219"/>
              <a:ext cx="4333875" cy="4465277"/>
            </a:xfrm>
            <a:custGeom>
              <a:avLst/>
              <a:gdLst>
                <a:gd name="connsiteX0" fmla="*/ 0 w 4337338"/>
                <a:gd name="connsiteY0" fmla="*/ 0 h 4465277"/>
                <a:gd name="connsiteX1" fmla="*/ 4336276 w 4337338"/>
                <a:gd name="connsiteY1" fmla="*/ 1476 h 4465277"/>
                <a:gd name="connsiteX2" fmla="*/ 4336275 w 4337338"/>
                <a:gd name="connsiteY2" fmla="*/ 3287 h 4465277"/>
                <a:gd name="connsiteX3" fmla="*/ 4337338 w 4337338"/>
                <a:gd name="connsiteY3" fmla="*/ 3287 h 4465277"/>
                <a:gd name="connsiteX4" fmla="*/ 4337338 w 4337338"/>
                <a:gd name="connsiteY4" fmla="*/ 4465277 h 4465277"/>
                <a:gd name="connsiteX5" fmla="*/ 3425911 w 4337338"/>
                <a:gd name="connsiteY5" fmla="*/ 4464047 h 4465277"/>
                <a:gd name="connsiteX6" fmla="*/ 3425365 w 4337338"/>
                <a:gd name="connsiteY6" fmla="*/ 4463099 h 4465277"/>
                <a:gd name="connsiteX7" fmla="*/ 2569504 w 4337338"/>
                <a:gd name="connsiteY7" fmla="*/ 4461945 h 446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7338" h="4465277">
                  <a:moveTo>
                    <a:pt x="0" y="0"/>
                  </a:moveTo>
                  <a:lnTo>
                    <a:pt x="4336276" y="1476"/>
                  </a:lnTo>
                  <a:lnTo>
                    <a:pt x="4336275" y="3287"/>
                  </a:lnTo>
                  <a:lnTo>
                    <a:pt x="4337338" y="3287"/>
                  </a:lnTo>
                  <a:lnTo>
                    <a:pt x="4337338" y="4465277"/>
                  </a:lnTo>
                  <a:lnTo>
                    <a:pt x="3425911" y="4464047"/>
                  </a:lnTo>
                  <a:lnTo>
                    <a:pt x="3425365" y="4463099"/>
                  </a:lnTo>
                  <a:lnTo>
                    <a:pt x="2569504" y="4461945"/>
                  </a:lnTo>
                  <a:close/>
                </a:path>
              </a:pathLst>
            </a:custGeom>
          </p:spPr>
        </p:pic>
        <p:sp>
          <p:nvSpPr>
            <p:cNvPr id="15" name="Freeform b">
              <a:extLst>
                <a:ext uri="{FF2B5EF4-FFF2-40B4-BE49-F238E27FC236}">
                  <a16:creationId xmlns:a16="http://schemas.microsoft.com/office/drawing/2014/main" id="{73819371-792E-724A-A364-F8BCF35E3D28}"/>
                </a:ext>
              </a:extLst>
            </p:cNvPr>
            <p:cNvSpPr/>
            <p:nvPr userDrawn="1"/>
          </p:nvSpPr>
          <p:spPr>
            <a:xfrm>
              <a:off x="6636650" y="3891643"/>
              <a:ext cx="2507350" cy="1280853"/>
            </a:xfrm>
            <a:custGeom>
              <a:avLst/>
              <a:gdLst>
                <a:gd name="connsiteX0" fmla="*/ 0 w 2507350"/>
                <a:gd name="connsiteY0" fmla="*/ 0 h 1280853"/>
                <a:gd name="connsiteX1" fmla="*/ 2507350 w 2507350"/>
                <a:gd name="connsiteY1" fmla="*/ 0 h 1280853"/>
                <a:gd name="connsiteX2" fmla="*/ 2507350 w 2507350"/>
                <a:gd name="connsiteY2" fmla="*/ 1280853 h 1280853"/>
                <a:gd name="connsiteX3" fmla="*/ 737438 w 2507350"/>
                <a:gd name="connsiteY3" fmla="*/ 1280853 h 1280853"/>
              </a:gdLst>
              <a:ahLst/>
              <a:cxnLst>
                <a:cxn ang="0">
                  <a:pos x="connsiteX0" y="connsiteY0"/>
                </a:cxn>
                <a:cxn ang="0">
                  <a:pos x="connsiteX1" y="connsiteY1"/>
                </a:cxn>
                <a:cxn ang="0">
                  <a:pos x="connsiteX2" y="connsiteY2"/>
                </a:cxn>
                <a:cxn ang="0">
                  <a:pos x="connsiteX3" y="connsiteY3"/>
                </a:cxn>
              </a:cxnLst>
              <a:rect l="l" t="t" r="r" b="b"/>
              <a:pathLst>
                <a:path w="2507350" h="1280853">
                  <a:moveTo>
                    <a:pt x="0" y="0"/>
                  </a:moveTo>
                  <a:lnTo>
                    <a:pt x="2507350" y="0"/>
                  </a:lnTo>
                  <a:lnTo>
                    <a:pt x="2507350" y="1280853"/>
                  </a:lnTo>
                  <a:lnTo>
                    <a:pt x="737438" y="1280853"/>
                  </a:lnTo>
                  <a:close/>
                </a:path>
              </a:pathLst>
            </a:custGeom>
            <a:gradFill flip="none" rotWithShape="1">
              <a:gsLst>
                <a:gs pos="0">
                  <a:srgbClr val="008D9C">
                    <a:alpha val="0"/>
                  </a:srgbClr>
                </a:gs>
                <a:gs pos="80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c">
              <a:extLst>
                <a:ext uri="{FF2B5EF4-FFF2-40B4-BE49-F238E27FC236}">
                  <a16:creationId xmlns:a16="http://schemas.microsoft.com/office/drawing/2014/main" id="{B529C021-C029-C748-B584-9D2F0322122A}"/>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1"/>
          </p:nvPr>
        </p:nvSpPr>
        <p:spPr/>
        <p:txBody>
          <a:bodyPr/>
          <a:lstStyle/>
          <a:p>
            <a:endParaRPr lang="en-US"/>
          </a:p>
        </p:txBody>
      </p:sp>
      <p:sp>
        <p:nvSpPr>
          <p:cNvPr id="4" name="Date Placeholder 5"/>
          <p:cNvSpPr>
            <a:spLocks noGrp="1"/>
          </p:cNvSpPr>
          <p:nvPr>
            <p:ph type="dt" sz="half" idx="10"/>
          </p:nvPr>
        </p:nvSpPr>
        <p:spPr/>
        <p:txBody>
          <a:bodyPr/>
          <a:lstStyle/>
          <a:p>
            <a:fld id="{1E704938-8D3E-465A-937D-E0790B061E07}" type="datetime1">
              <a:rPr lang="en-US" smtClean="0"/>
              <a:t>10/22/2021</a:t>
            </a:fld>
            <a:endParaRPr lang="en-US"/>
          </a:p>
        </p:txBody>
      </p:sp>
      <p:pic>
        <p:nvPicPr>
          <p:cNvPr id="19" name="Picture 6" descr="&quot; &quot;">
            <a:hlinkClick r:id="rId3" tooltip="Westat Home Page"/>
            <a:extLst>
              <a:ext uri="{FF2B5EF4-FFF2-40B4-BE49-F238E27FC236}">
                <a16:creationId xmlns:a16="http://schemas.microsoft.com/office/drawing/2014/main" id="{1014FEDD-F857-C34C-9411-21F1614864C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6" name="Slide Number Placeholder 7"/>
          <p:cNvSpPr>
            <a:spLocks noGrp="1"/>
          </p:cNvSpPr>
          <p:nvPr userDrawn="1">
            <p:ph type="sldNum" sz="quarter" idx="12"/>
          </p:nvPr>
        </p:nvSpPr>
        <p:spPr>
          <a:xfrm>
            <a:off x="8513064" y="4800600"/>
            <a:ext cx="630936" cy="273844"/>
          </a:xfrm>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239284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055077"/>
            <a:ext cx="4442591" cy="3577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3" descr="&quot; &quot;">
            <a:extLst>
              <a:ext uri="{FF2B5EF4-FFF2-40B4-BE49-F238E27FC236}">
                <a16:creationId xmlns:a16="http://schemas.microsoft.com/office/drawing/2014/main" id="{198A7CBE-0EAE-0F4B-997A-34C71B301CF2}"/>
              </a:ext>
            </a:extLst>
          </p:cNvPr>
          <p:cNvGrpSpPr/>
          <p:nvPr userDrawn="1"/>
        </p:nvGrpSpPr>
        <p:grpSpPr>
          <a:xfrm>
            <a:off x="4810125" y="707219"/>
            <a:ext cx="4333875" cy="4480057"/>
            <a:chOff x="4810125" y="707219"/>
            <a:chExt cx="4333875" cy="4480057"/>
          </a:xfrm>
        </p:grpSpPr>
        <p:pic>
          <p:nvPicPr>
            <p:cNvPr id="8" name="Picture a" descr="&quot; &quot;">
              <a:extLst>
                <a:ext uri="{FF2B5EF4-FFF2-40B4-BE49-F238E27FC236}">
                  <a16:creationId xmlns:a16="http://schemas.microsoft.com/office/drawing/2014/main" id="{ED97F1F1-D85A-A94A-A7E9-10000DC2E4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10125" y="707219"/>
              <a:ext cx="4333875" cy="4465277"/>
            </a:xfrm>
            <a:custGeom>
              <a:avLst/>
              <a:gdLst>
                <a:gd name="connsiteX0" fmla="*/ 0 w 4337338"/>
                <a:gd name="connsiteY0" fmla="*/ 0 h 4465277"/>
                <a:gd name="connsiteX1" fmla="*/ 4336276 w 4337338"/>
                <a:gd name="connsiteY1" fmla="*/ 1476 h 4465277"/>
                <a:gd name="connsiteX2" fmla="*/ 4336275 w 4337338"/>
                <a:gd name="connsiteY2" fmla="*/ 3287 h 4465277"/>
                <a:gd name="connsiteX3" fmla="*/ 4337338 w 4337338"/>
                <a:gd name="connsiteY3" fmla="*/ 3287 h 4465277"/>
                <a:gd name="connsiteX4" fmla="*/ 4337338 w 4337338"/>
                <a:gd name="connsiteY4" fmla="*/ 4465277 h 4465277"/>
                <a:gd name="connsiteX5" fmla="*/ 3425911 w 4337338"/>
                <a:gd name="connsiteY5" fmla="*/ 4464047 h 4465277"/>
                <a:gd name="connsiteX6" fmla="*/ 3425365 w 4337338"/>
                <a:gd name="connsiteY6" fmla="*/ 4463099 h 4465277"/>
                <a:gd name="connsiteX7" fmla="*/ 2569504 w 4337338"/>
                <a:gd name="connsiteY7" fmla="*/ 4461945 h 446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7338" h="4465277">
                  <a:moveTo>
                    <a:pt x="0" y="0"/>
                  </a:moveTo>
                  <a:lnTo>
                    <a:pt x="4336276" y="1476"/>
                  </a:lnTo>
                  <a:lnTo>
                    <a:pt x="4336275" y="3287"/>
                  </a:lnTo>
                  <a:lnTo>
                    <a:pt x="4337338" y="3287"/>
                  </a:lnTo>
                  <a:lnTo>
                    <a:pt x="4337338" y="4465277"/>
                  </a:lnTo>
                  <a:lnTo>
                    <a:pt x="3425911" y="4464047"/>
                  </a:lnTo>
                  <a:lnTo>
                    <a:pt x="3425365" y="4463099"/>
                  </a:lnTo>
                  <a:lnTo>
                    <a:pt x="2569504" y="4461945"/>
                  </a:lnTo>
                  <a:close/>
                </a:path>
              </a:pathLst>
            </a:custGeom>
          </p:spPr>
        </p:pic>
        <p:sp>
          <p:nvSpPr>
            <p:cNvPr id="15" name="Freeform b">
              <a:extLst>
                <a:ext uri="{FF2B5EF4-FFF2-40B4-BE49-F238E27FC236}">
                  <a16:creationId xmlns:a16="http://schemas.microsoft.com/office/drawing/2014/main" id="{4B433F28-72AC-5D4D-9EA6-A6B392B48568}"/>
                </a:ext>
              </a:extLst>
            </p:cNvPr>
            <p:cNvSpPr/>
            <p:nvPr userDrawn="1"/>
          </p:nvSpPr>
          <p:spPr>
            <a:xfrm>
              <a:off x="6636650" y="3891643"/>
              <a:ext cx="2507350" cy="1280853"/>
            </a:xfrm>
            <a:custGeom>
              <a:avLst/>
              <a:gdLst>
                <a:gd name="connsiteX0" fmla="*/ 0 w 2507350"/>
                <a:gd name="connsiteY0" fmla="*/ 0 h 1280853"/>
                <a:gd name="connsiteX1" fmla="*/ 2507350 w 2507350"/>
                <a:gd name="connsiteY1" fmla="*/ 0 h 1280853"/>
                <a:gd name="connsiteX2" fmla="*/ 2507350 w 2507350"/>
                <a:gd name="connsiteY2" fmla="*/ 1280853 h 1280853"/>
                <a:gd name="connsiteX3" fmla="*/ 737438 w 2507350"/>
                <a:gd name="connsiteY3" fmla="*/ 1280853 h 1280853"/>
              </a:gdLst>
              <a:ahLst/>
              <a:cxnLst>
                <a:cxn ang="0">
                  <a:pos x="connsiteX0" y="connsiteY0"/>
                </a:cxn>
                <a:cxn ang="0">
                  <a:pos x="connsiteX1" y="connsiteY1"/>
                </a:cxn>
                <a:cxn ang="0">
                  <a:pos x="connsiteX2" y="connsiteY2"/>
                </a:cxn>
                <a:cxn ang="0">
                  <a:pos x="connsiteX3" y="connsiteY3"/>
                </a:cxn>
              </a:cxnLst>
              <a:rect l="l" t="t" r="r" b="b"/>
              <a:pathLst>
                <a:path w="2507350" h="1280853">
                  <a:moveTo>
                    <a:pt x="0" y="0"/>
                  </a:moveTo>
                  <a:lnTo>
                    <a:pt x="2507350" y="0"/>
                  </a:lnTo>
                  <a:lnTo>
                    <a:pt x="2507350" y="1280853"/>
                  </a:lnTo>
                  <a:lnTo>
                    <a:pt x="737438" y="1280853"/>
                  </a:lnTo>
                  <a:close/>
                </a:path>
              </a:pathLst>
            </a:custGeom>
            <a:gradFill flip="none" rotWithShape="1">
              <a:gsLst>
                <a:gs pos="0">
                  <a:srgbClr val="008D9C">
                    <a:alpha val="0"/>
                  </a:srgbClr>
                </a:gs>
                <a:gs pos="80000">
                  <a:srgbClr val="047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c">
              <a:extLst>
                <a:ext uri="{FF2B5EF4-FFF2-40B4-BE49-F238E27FC236}">
                  <a16:creationId xmlns:a16="http://schemas.microsoft.com/office/drawing/2014/main" id="{C127DA26-73BD-7048-AA22-41C6B771351B}"/>
                </a:ext>
              </a:extLst>
            </p:cNvPr>
            <p:cNvCxnSpPr/>
            <p:nvPr userDrawn="1"/>
          </p:nvCxnSpPr>
          <p:spPr>
            <a:xfrm>
              <a:off x="8488236" y="4848251"/>
              <a:ext cx="0" cy="339025"/>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1"/>
          </p:nvPr>
        </p:nvSpPr>
        <p:spPr/>
        <p:txBody>
          <a:bodyPr/>
          <a:lstStyle/>
          <a:p>
            <a:endParaRPr lang="en-US"/>
          </a:p>
        </p:txBody>
      </p:sp>
      <p:sp>
        <p:nvSpPr>
          <p:cNvPr id="4" name="Date Placeholder 5"/>
          <p:cNvSpPr>
            <a:spLocks noGrp="1"/>
          </p:cNvSpPr>
          <p:nvPr>
            <p:ph type="dt" sz="half" idx="10"/>
          </p:nvPr>
        </p:nvSpPr>
        <p:spPr/>
        <p:txBody>
          <a:bodyPr/>
          <a:lstStyle/>
          <a:p>
            <a:fld id="{1E704938-8D3E-465A-937D-E0790B061E07}" type="datetime1">
              <a:rPr lang="en-US" smtClean="0"/>
              <a:t>10/22/2021</a:t>
            </a:fld>
            <a:endParaRPr lang="en-US"/>
          </a:p>
        </p:txBody>
      </p:sp>
      <p:pic>
        <p:nvPicPr>
          <p:cNvPr id="19" name="Picture 6" descr="&quot; &quot;">
            <a:hlinkClick r:id="rId3" tooltip="Westat Home Page"/>
            <a:extLst>
              <a:ext uri="{FF2B5EF4-FFF2-40B4-BE49-F238E27FC236}">
                <a16:creationId xmlns:a16="http://schemas.microsoft.com/office/drawing/2014/main" id="{BE9A9010-CC3A-E849-8BAF-044B5152828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sp>
        <p:nvSpPr>
          <p:cNvPr id="6" name="Slide Number Placeholder 7"/>
          <p:cNvSpPr>
            <a:spLocks noGrp="1"/>
          </p:cNvSpPr>
          <p:nvPr userDrawn="1">
            <p:ph type="sldNum" sz="quarter" idx="12"/>
          </p:nvPr>
        </p:nvSpPr>
        <p:spPr>
          <a:xfrm>
            <a:off x="8513064" y="4800600"/>
            <a:ext cx="630936" cy="273844"/>
          </a:xfrm>
        </p:spPr>
        <p:txBody>
          <a:bodyPr/>
          <a:lstStyle>
            <a:lvl1pPr>
              <a:defRPr>
                <a:solidFill>
                  <a:schemeClr val="bg1"/>
                </a:solidFill>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420060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hyperlink" Target="https://www.westa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0" descr="&quot; &quot;">
            <a:extLst>
              <a:ext uri="{FF2B5EF4-FFF2-40B4-BE49-F238E27FC236}">
                <a16:creationId xmlns:a16="http://schemas.microsoft.com/office/drawing/2014/main" id="{D9C75A97-2C6D-5548-9CE6-5FABA4E3BADF}"/>
              </a:ext>
            </a:extLst>
          </p:cNvPr>
          <p:cNvSpPr/>
          <p:nvPr userDrawn="1"/>
        </p:nvSpPr>
        <p:spPr>
          <a:xfrm>
            <a:off x="0" y="0"/>
            <a:ext cx="9143999" cy="705891"/>
          </a:xfrm>
          <a:prstGeom prst="rect">
            <a:avLst/>
          </a:prstGeom>
          <a:gradFill flip="none" rotWithShape="1">
            <a:gsLst>
              <a:gs pos="75000">
                <a:srgbClr val="073C72"/>
              </a:gs>
              <a:gs pos="0">
                <a:srgbClr val="073C72"/>
              </a:gs>
              <a:gs pos="100000">
                <a:srgbClr val="008D9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0"/>
            <a:ext cx="7450342" cy="6932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055077"/>
            <a:ext cx="7886700" cy="3577646"/>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p:cNvSpPr>
            <a:spLocks noGrp="1"/>
          </p:cNvSpPr>
          <p:nvPr>
            <p:ph type="ftr" sz="quarter" idx="3"/>
          </p:nvPr>
        </p:nvSpPr>
        <p:spPr>
          <a:xfrm>
            <a:off x="622002" y="4804475"/>
            <a:ext cx="5503970" cy="273844"/>
          </a:xfrm>
          <a:prstGeom prst="rect">
            <a:avLst/>
          </a:prstGeom>
        </p:spPr>
        <p:txBody>
          <a:bodyPr vert="horz" lIns="91440" tIns="45720" rIns="91440" bIns="45720" rtlCol="0" anchor="ctr"/>
          <a:lstStyle>
            <a:lvl1pPr algn="l">
              <a:defRPr sz="900">
                <a:solidFill>
                  <a:srgbClr val="003C68"/>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4" name="Date Placeholder 4"/>
          <p:cNvSpPr>
            <a:spLocks noGrp="1"/>
          </p:cNvSpPr>
          <p:nvPr>
            <p:ph type="dt" sz="half" idx="2"/>
          </p:nvPr>
        </p:nvSpPr>
        <p:spPr>
          <a:xfrm>
            <a:off x="6185303" y="4804475"/>
            <a:ext cx="1034757" cy="273844"/>
          </a:xfrm>
          <a:prstGeom prst="rect">
            <a:avLst/>
          </a:prstGeom>
        </p:spPr>
        <p:txBody>
          <a:bodyPr vert="horz" lIns="91440" tIns="45720" rIns="91440" bIns="45720" rtlCol="0" anchor="ctr"/>
          <a:lstStyle>
            <a:lvl1pPr algn="ctr">
              <a:defRPr sz="900">
                <a:solidFill>
                  <a:schemeClr val="tx1">
                    <a:tint val="75000"/>
                  </a:schemeClr>
                </a:solidFill>
              </a:defRPr>
            </a:lvl1pPr>
          </a:lstStyle>
          <a:p>
            <a:fld id="{75C5CF48-F3D1-4008-A2A3-10556D492621}" type="datetime1">
              <a:rPr lang="en-US" smtClean="0"/>
              <a:t>10/22/2021</a:t>
            </a:fld>
            <a:endParaRPr lang="en-US" dirty="0"/>
          </a:p>
        </p:txBody>
      </p:sp>
      <p:pic>
        <p:nvPicPr>
          <p:cNvPr id="15" name="Picture 5" descr="&quot; &quot;">
            <a:hlinkClick r:id="rId27" tooltip="Westat Home Page"/>
            <a:extLst>
              <a:ext uri="{FF2B5EF4-FFF2-40B4-BE49-F238E27FC236}">
                <a16:creationId xmlns:a16="http://schemas.microsoft.com/office/drawing/2014/main" id="{0F6AD87D-4964-D944-8F31-D9BF6E508A1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7352522" y="4856700"/>
            <a:ext cx="1076382" cy="169752"/>
          </a:xfrm>
          <a:prstGeom prst="rect">
            <a:avLst/>
          </a:prstGeom>
        </p:spPr>
      </p:pic>
      <p:cxnSp>
        <p:nvCxnSpPr>
          <p:cNvPr id="12" name="Straight Connector 6" descr="&quot; &quot;">
            <a:extLst>
              <a:ext uri="{FF2B5EF4-FFF2-40B4-BE49-F238E27FC236}">
                <a16:creationId xmlns:a16="http://schemas.microsoft.com/office/drawing/2014/main" id="{70064890-3E76-1843-BBB2-112D3E03584E}"/>
              </a:ext>
            </a:extLst>
          </p:cNvPr>
          <p:cNvCxnSpPr/>
          <p:nvPr userDrawn="1"/>
        </p:nvCxnSpPr>
        <p:spPr>
          <a:xfrm>
            <a:off x="8488236" y="4848251"/>
            <a:ext cx="0" cy="339025"/>
          </a:xfrm>
          <a:prstGeom prst="line">
            <a:avLst/>
          </a:prstGeom>
          <a:ln w="9525">
            <a:solidFill>
              <a:srgbClr val="008799"/>
            </a:solidFill>
          </a:ln>
        </p:spPr>
        <p:style>
          <a:lnRef idx="1">
            <a:schemeClr val="accent1"/>
          </a:lnRef>
          <a:fillRef idx="0">
            <a:schemeClr val="accent1"/>
          </a:fillRef>
          <a:effectRef idx="0">
            <a:schemeClr val="accent1"/>
          </a:effectRef>
          <a:fontRef idx="minor">
            <a:schemeClr val="tx1"/>
          </a:fontRef>
        </p:style>
      </p:cxnSp>
      <p:sp>
        <p:nvSpPr>
          <p:cNvPr id="6" name="Slide Number Placeholder 7"/>
          <p:cNvSpPr>
            <a:spLocks noGrp="1"/>
          </p:cNvSpPr>
          <p:nvPr>
            <p:ph type="sldNum" sz="quarter" idx="4"/>
          </p:nvPr>
        </p:nvSpPr>
        <p:spPr>
          <a:xfrm>
            <a:off x="8515350" y="4804475"/>
            <a:ext cx="628649" cy="273844"/>
          </a:xfrm>
          <a:prstGeom prst="rect">
            <a:avLst/>
          </a:prstGeom>
        </p:spPr>
        <p:txBody>
          <a:bodyPr vert="horz" lIns="91440" tIns="45720" rIns="91440" bIns="45720" rtlCol="0" anchor="ctr"/>
          <a:lstStyle>
            <a:lvl1pPr algn="ctr">
              <a:defRPr sz="900" b="1">
                <a:solidFill>
                  <a:srgbClr val="003C68"/>
                </a:solidFill>
                <a:latin typeface="Verdana" panose="020B0604030504040204" pitchFamily="34" charset="0"/>
                <a:ea typeface="Verdana" panose="020B0604030504040204" pitchFamily="34" charset="0"/>
                <a:cs typeface="Verdana" panose="020B0604030504040204" pitchFamily="34" charset="0"/>
              </a:defRPr>
            </a:lvl1pPr>
          </a:lstStyle>
          <a:p>
            <a:fld id="{CC942E1D-94D0-4C55-B1DD-A28B122FA8E2}" type="slidenum">
              <a:rPr lang="en-US" smtClean="0"/>
              <a:pPr/>
              <a:t>‹#›</a:t>
            </a:fld>
            <a:endParaRPr lang="en-US" dirty="0"/>
          </a:p>
        </p:txBody>
      </p:sp>
    </p:spTree>
    <p:extLst>
      <p:ext uri="{BB962C8B-B14F-4D97-AF65-F5344CB8AC3E}">
        <p14:creationId xmlns:p14="http://schemas.microsoft.com/office/powerpoint/2010/main" val="1774840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8" r:id="rId4"/>
    <p:sldLayoutId id="2147483664" r:id="rId5"/>
    <p:sldLayoutId id="2147483673" r:id="rId6"/>
    <p:sldLayoutId id="2147483679" r:id="rId7"/>
    <p:sldLayoutId id="2147483683" r:id="rId8"/>
    <p:sldLayoutId id="2147483684" r:id="rId9"/>
    <p:sldLayoutId id="2147483680" r:id="rId10"/>
    <p:sldLayoutId id="2147483681" r:id="rId11"/>
    <p:sldLayoutId id="2147483682" r:id="rId12"/>
    <p:sldLayoutId id="2147483676" r:id="rId13"/>
    <p:sldLayoutId id="2147483678" r:id="rId14"/>
    <p:sldLayoutId id="2147483665" r:id="rId15"/>
    <p:sldLayoutId id="2147483686" r:id="rId16"/>
    <p:sldLayoutId id="2147483687" r:id="rId17"/>
    <p:sldLayoutId id="2147483666" r:id="rId18"/>
    <p:sldLayoutId id="2147483685" r:id="rId19"/>
    <p:sldLayoutId id="2147483668" r:id="rId20"/>
    <p:sldLayoutId id="2147483675" r:id="rId21"/>
    <p:sldLayoutId id="2147483689" r:id="rId22"/>
    <p:sldLayoutId id="2147483669" r:id="rId23"/>
    <p:sldLayoutId id="2147483670" r:id="rId24"/>
    <p:sldLayoutId id="214748367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16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34950" indent="-177800" algn="l" defTabSz="685800" rtl="0" eaLnBrk="1" latinLnBrk="0" hangingPunct="1">
        <a:lnSpc>
          <a:spcPts val="2000"/>
        </a:lnSpc>
        <a:spcBef>
          <a:spcPts val="750"/>
        </a:spcBef>
        <a:spcAft>
          <a:spcPts val="600"/>
        </a:spcAft>
        <a:buClr>
          <a:srgbClr val="009399"/>
        </a:buClr>
        <a:buSzPct val="100000"/>
        <a:buFont typeface="Zapf Dingbats"/>
        <a:buChar char="❯"/>
        <a:tabLst/>
        <a:defRPr sz="1600" kern="1200">
          <a:solidFill>
            <a:srgbClr val="003C68"/>
          </a:solidFill>
          <a:latin typeface="Verdana" panose="020B0604030504040204" pitchFamily="34" charset="0"/>
          <a:ea typeface="Verdana" panose="020B0604030504040204" pitchFamily="34" charset="0"/>
          <a:cs typeface="Verdana" panose="020B0604030504040204" pitchFamily="34" charset="0"/>
        </a:defRPr>
      </a:lvl1pPr>
      <a:lvl2pPr marL="457200" indent="-168275" algn="l" defTabSz="685800" rtl="0" eaLnBrk="1" latinLnBrk="0" hangingPunct="1">
        <a:lnSpc>
          <a:spcPts val="1920"/>
        </a:lnSpc>
        <a:spcBef>
          <a:spcPts val="375"/>
        </a:spcBef>
        <a:spcAft>
          <a:spcPts val="600"/>
        </a:spcAft>
        <a:buClr>
          <a:srgbClr val="009399"/>
        </a:buClr>
        <a:buSzPct val="100000"/>
        <a:buFont typeface="Arial" panose="020B0604020202020204" pitchFamily="34" charset="0"/>
        <a:buChar char="•"/>
        <a:tabLst/>
        <a:defRPr sz="1600" kern="1200">
          <a:solidFill>
            <a:srgbClr val="003C68"/>
          </a:solidFill>
          <a:latin typeface="Verdana" panose="020B0604030504040204" pitchFamily="34" charset="0"/>
          <a:ea typeface="Verdana" panose="020B0604030504040204" pitchFamily="34" charset="0"/>
          <a:cs typeface="Verdana" panose="020B0604030504040204" pitchFamily="34" charset="0"/>
        </a:defRPr>
      </a:lvl2pPr>
      <a:lvl3pPr marL="687388" indent="-230188" algn="l" defTabSz="685800" rtl="0" eaLnBrk="1" latinLnBrk="0" hangingPunct="1">
        <a:lnSpc>
          <a:spcPts val="1920"/>
        </a:lnSpc>
        <a:spcBef>
          <a:spcPts val="375"/>
        </a:spcBef>
        <a:spcAft>
          <a:spcPts val="600"/>
        </a:spcAft>
        <a:buClr>
          <a:srgbClr val="073C72"/>
        </a:buClr>
        <a:buFont typeface=".PingFang SC Regular"/>
        <a:buChar char="－"/>
        <a:tabLst/>
        <a:defRPr sz="1600" kern="1200">
          <a:solidFill>
            <a:srgbClr val="003C68"/>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ts val="1920"/>
        </a:lnSpc>
        <a:spcBef>
          <a:spcPts val="375"/>
        </a:spcBef>
        <a:spcAft>
          <a:spcPts val="600"/>
        </a:spcAft>
        <a:buFont typeface="Arial" panose="020B0604020202020204" pitchFamily="34" charset="0"/>
        <a:buChar char="•"/>
        <a:defRPr sz="1600" kern="1200">
          <a:solidFill>
            <a:srgbClr val="003C68"/>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ts val="1920"/>
        </a:lnSpc>
        <a:spcBef>
          <a:spcPts val="375"/>
        </a:spcBef>
        <a:buFont typeface="Arial" panose="020B0604020202020204" pitchFamily="34" charset="0"/>
        <a:buChar char="•"/>
        <a:defRPr sz="1600" kern="1200">
          <a:solidFill>
            <a:srgbClr val="003C68"/>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userDrawn="1">
          <p15:clr>
            <a:srgbClr val="F26B43"/>
          </p15:clr>
        </p15:guide>
        <p15:guide id="4" orient="horz" pos="660" userDrawn="1">
          <p15:clr>
            <a:srgbClr val="F26B43"/>
          </p15:clr>
        </p15:guide>
        <p15:guide id="6" orient="horz" pos="1620" userDrawn="1">
          <p15:clr>
            <a:srgbClr val="F26B43"/>
          </p15:clr>
        </p15:guide>
        <p15:guide id="8" orient="horz" pos="3132" userDrawn="1">
          <p15:clr>
            <a:srgbClr val="F26B43"/>
          </p15:clr>
        </p15:guide>
        <p15:guide id="9" pos="4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1" descr="Westat logo. Improving Lives Through Research®.">
            <a:extLst>
              <a:ext uri="{FF2B5EF4-FFF2-40B4-BE49-F238E27FC236}">
                <a16:creationId xmlns:a16="http://schemas.microsoft.com/office/drawing/2014/main" id="{2388D5FD-FC4D-2246-97DA-3379E0A0E3E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61" b="61"/>
          <a:stretch>
            <a:fillRect/>
          </a:stretch>
        </p:blipFill>
        <p:spPr>
          <a:prstGeom prst="rect">
            <a:avLst/>
          </a:prstGeom>
        </p:spPr>
      </p:pic>
      <p:sp>
        <p:nvSpPr>
          <p:cNvPr id="3" name="Title 2"/>
          <p:cNvSpPr>
            <a:spLocks noGrp="1"/>
          </p:cNvSpPr>
          <p:nvPr>
            <p:ph type="ctrTitle"/>
          </p:nvPr>
        </p:nvSpPr>
        <p:spPr/>
        <p:txBody>
          <a:bodyPr/>
          <a:lstStyle/>
          <a:p>
            <a:r>
              <a:rPr lang="en-US" dirty="0"/>
              <a:t>Assessment of the effects of COVID-19 on data collected by the Medical Expenditure Panel </a:t>
            </a:r>
            <a:r>
              <a:rPr lang="en-US" dirty="0" smtClean="0"/>
              <a:t>Survey (MEPS)</a:t>
            </a:r>
            <a:endParaRPr lang="en-US" dirty="0"/>
          </a:p>
        </p:txBody>
      </p:sp>
      <p:sp>
        <p:nvSpPr>
          <p:cNvPr id="4" name="Subtitle 3"/>
          <p:cNvSpPr>
            <a:spLocks noGrp="1"/>
          </p:cNvSpPr>
          <p:nvPr>
            <p:ph type="subTitle" idx="1"/>
          </p:nvPr>
        </p:nvSpPr>
        <p:spPr/>
        <p:txBody>
          <a:bodyPr/>
          <a:lstStyle/>
          <a:p>
            <a:r>
              <a:rPr lang="en-US" dirty="0"/>
              <a:t>Alisha </a:t>
            </a:r>
            <a:r>
              <a:rPr lang="en-US" dirty="0" smtClean="0"/>
              <a:t>Creel, </a:t>
            </a:r>
            <a:r>
              <a:rPr lang="en-US" dirty="0"/>
              <a:t>Ralph </a:t>
            </a:r>
            <a:r>
              <a:rPr lang="en-US" dirty="0" smtClean="0"/>
              <a:t>DiGaetano, </a:t>
            </a:r>
            <a:r>
              <a:rPr lang="en-US" dirty="0"/>
              <a:t>Hanyu </a:t>
            </a:r>
            <a:r>
              <a:rPr lang="en-US" dirty="0" smtClean="0"/>
              <a:t>Sun, </a:t>
            </a:r>
            <a:r>
              <a:rPr lang="en-US" dirty="0"/>
              <a:t>Alexis </a:t>
            </a:r>
            <a:r>
              <a:rPr lang="en-US" dirty="0" smtClean="0"/>
              <a:t>Kokoska, </a:t>
            </a:r>
            <a:r>
              <a:rPr lang="en-US" dirty="0"/>
              <a:t>David </a:t>
            </a:r>
            <a:r>
              <a:rPr lang="en-US" dirty="0" smtClean="0"/>
              <a:t>Cantor</a:t>
            </a:r>
            <a:endParaRPr lang="en-US" dirty="0"/>
          </a:p>
        </p:txBody>
      </p:sp>
      <p:sp>
        <p:nvSpPr>
          <p:cNvPr id="5" name="Slide Number Placeholder 4"/>
          <p:cNvSpPr>
            <a:spLocks noGrp="1"/>
          </p:cNvSpPr>
          <p:nvPr>
            <p:ph type="sldNum" sz="quarter" idx="12"/>
          </p:nvPr>
        </p:nvSpPr>
        <p:spPr/>
        <p:txBody>
          <a:bodyPr/>
          <a:lstStyle/>
          <a:p>
            <a:fld id="{CC942E1D-94D0-4C55-B1DD-A28B122FA8E2}"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1301083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with Show Cards</a:t>
            </a:r>
            <a:endParaRPr lang="en-US" dirty="0"/>
          </a:p>
        </p:txBody>
      </p:sp>
      <p:sp>
        <p:nvSpPr>
          <p:cNvPr id="3" name="Content Placeholder 2"/>
          <p:cNvSpPr>
            <a:spLocks noGrp="1"/>
          </p:cNvSpPr>
          <p:nvPr>
            <p:ph idx="1"/>
          </p:nvPr>
        </p:nvSpPr>
        <p:spPr>
          <a:xfrm>
            <a:off x="628650" y="1086882"/>
            <a:ext cx="7886700" cy="3577646"/>
          </a:xfrm>
        </p:spPr>
        <p:txBody>
          <a:bodyPr/>
          <a:lstStyle/>
          <a:p>
            <a:r>
              <a:rPr lang="en-US" dirty="0" smtClean="0"/>
              <a:t>Provide response options, examples when list is long</a:t>
            </a:r>
          </a:p>
          <a:p>
            <a:r>
              <a:rPr lang="en-US" dirty="0" smtClean="0"/>
              <a:t>Data quality concerns: In person vs. telephone</a:t>
            </a:r>
          </a:p>
          <a:p>
            <a:pPr lvl="1"/>
            <a:r>
              <a:rPr lang="en-US" dirty="0" err="1" smtClean="0"/>
              <a:t>Recency</a:t>
            </a:r>
            <a:r>
              <a:rPr lang="en-US" dirty="0" smtClean="0"/>
              <a:t> effects</a:t>
            </a:r>
          </a:p>
          <a:p>
            <a:pPr lvl="1"/>
            <a:r>
              <a:rPr lang="en-US" dirty="0" smtClean="0"/>
              <a:t>Multiple response and yes/no items</a:t>
            </a:r>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t>10</a:t>
            </a:fld>
            <a:endParaRPr lang="en-US"/>
          </a:p>
        </p:txBody>
      </p:sp>
    </p:spTree>
    <p:extLst>
      <p:ext uri="{BB962C8B-B14F-4D97-AF65-F5344CB8AC3E}">
        <p14:creationId xmlns:p14="http://schemas.microsoft.com/office/powerpoint/2010/main" val="2510560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Show Card Example: Services received (Multiple response)</a:t>
            </a:r>
            <a:endParaRPr lang="en-US" dirty="0"/>
          </a:p>
        </p:txBody>
      </p:sp>
      <p:sp>
        <p:nvSpPr>
          <p:cNvPr id="2" name="Slide Number Placeholder 1"/>
          <p:cNvSpPr>
            <a:spLocks noGrp="1"/>
          </p:cNvSpPr>
          <p:nvPr>
            <p:ph type="sldNum" sz="quarter" idx="12"/>
          </p:nvPr>
        </p:nvSpPr>
        <p:spPr/>
        <p:txBody>
          <a:bodyPr/>
          <a:lstStyle/>
          <a:p>
            <a:fld id="{CC942E1D-94D0-4C55-B1DD-A28B122FA8E2}" type="slidenum">
              <a:rPr lang="en-US" smtClean="0"/>
              <a:t>11</a:t>
            </a:fld>
            <a:endParaRPr lang="en-US"/>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180" y="920034"/>
            <a:ext cx="2370907" cy="4182957"/>
          </a:xfrm>
          <a:prstGeom prst="rect">
            <a:avLst/>
          </a:prstGeom>
        </p:spPr>
      </p:pic>
    </p:spTree>
    <p:extLst>
      <p:ext uri="{BB962C8B-B14F-4D97-AF65-F5344CB8AC3E}">
        <p14:creationId xmlns:p14="http://schemas.microsoft.com/office/powerpoint/2010/main" val="152243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0"/>
            <a:ext cx="8141639" cy="693279"/>
          </a:xfrm>
        </p:spPr>
        <p:txBody>
          <a:bodyPr/>
          <a:lstStyle/>
          <a:p>
            <a:r>
              <a:rPr lang="en-US" dirty="0" smtClean="0"/>
              <a:t>Show Card Example: Long Term Medical Equipment Purchased (Y/N) </a:t>
            </a:r>
            <a:endParaRPr lang="en-US" dirty="0"/>
          </a:p>
        </p:txBody>
      </p:sp>
      <p:pic>
        <p:nvPicPr>
          <p:cNvPr id="5"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0032" y="855356"/>
            <a:ext cx="2716980" cy="4222963"/>
          </a:xfrm>
        </p:spPr>
      </p:pic>
      <p:sp>
        <p:nvSpPr>
          <p:cNvPr id="4" name="Slide Number Placeholder 3"/>
          <p:cNvSpPr>
            <a:spLocks noGrp="1"/>
          </p:cNvSpPr>
          <p:nvPr>
            <p:ph type="sldNum" sz="quarter" idx="12"/>
          </p:nvPr>
        </p:nvSpPr>
        <p:spPr/>
        <p:txBody>
          <a:bodyPr/>
          <a:lstStyle/>
          <a:p>
            <a:fld id="{CC942E1D-94D0-4C55-B1DD-A28B122FA8E2}" type="slidenum">
              <a:rPr lang="en-US" smtClean="0"/>
              <a:t>12</a:t>
            </a:fld>
            <a:endParaRPr lang="en-US"/>
          </a:p>
        </p:txBody>
      </p:sp>
    </p:spTree>
    <p:extLst>
      <p:ext uri="{BB962C8B-B14F-4D97-AF65-F5344CB8AC3E}">
        <p14:creationId xmlns:p14="http://schemas.microsoft.com/office/powerpoint/2010/main" val="1096262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with Show Cards</a:t>
            </a:r>
            <a:endParaRPr lang="en-US" dirty="0"/>
          </a:p>
        </p:txBody>
      </p:sp>
      <p:sp>
        <p:nvSpPr>
          <p:cNvPr id="3" name="Content Placeholder 2"/>
          <p:cNvSpPr>
            <a:spLocks noGrp="1"/>
          </p:cNvSpPr>
          <p:nvPr>
            <p:ph idx="1"/>
          </p:nvPr>
        </p:nvSpPr>
        <p:spPr/>
        <p:txBody>
          <a:bodyPr/>
          <a:lstStyle/>
          <a:p>
            <a:r>
              <a:rPr lang="en-US" dirty="0" smtClean="0"/>
              <a:t>Provide response options, examples when list is long</a:t>
            </a:r>
          </a:p>
          <a:p>
            <a:r>
              <a:rPr lang="en-US" dirty="0" smtClean="0"/>
              <a:t>Data quality concerns: In person vs. telephone</a:t>
            </a:r>
          </a:p>
          <a:p>
            <a:pPr lvl="1"/>
            <a:r>
              <a:rPr lang="en-US" dirty="0" err="1" smtClean="0"/>
              <a:t>Recency</a:t>
            </a:r>
            <a:r>
              <a:rPr lang="en-US" dirty="0" smtClean="0"/>
              <a:t> effects</a:t>
            </a:r>
          </a:p>
          <a:p>
            <a:pPr lvl="1"/>
            <a:r>
              <a:rPr lang="en-US" dirty="0" smtClean="0"/>
              <a:t>Yes/no items</a:t>
            </a:r>
          </a:p>
          <a:p>
            <a:r>
              <a:rPr lang="en-US" dirty="0" smtClean="0"/>
              <a:t>Compared in person vs. mode switch groups</a:t>
            </a:r>
          </a:p>
          <a:p>
            <a:pPr lvl="1"/>
            <a:r>
              <a:rPr lang="en-US" dirty="0" smtClean="0"/>
              <a:t>Variety of items with show cards</a:t>
            </a:r>
          </a:p>
          <a:p>
            <a:r>
              <a:rPr lang="en-US" dirty="0" smtClean="0"/>
              <a:t>No strong evidence of mode effects</a:t>
            </a:r>
          </a:p>
          <a:p>
            <a:pPr lvl="1"/>
            <a:r>
              <a:rPr lang="en-US" dirty="0" smtClean="0"/>
              <a:t>Differences often reflected differences between groups</a:t>
            </a:r>
          </a:p>
          <a:p>
            <a:pPr lvl="1"/>
            <a:r>
              <a:rPr lang="en-US" dirty="0" smtClean="0"/>
              <a:t>Don’t know how often telephone respondents used web show cards</a:t>
            </a:r>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t>13</a:t>
            </a:fld>
            <a:endParaRPr lang="en-US"/>
          </a:p>
        </p:txBody>
      </p:sp>
    </p:spTree>
    <p:extLst>
      <p:ext uri="{BB962C8B-B14F-4D97-AF65-F5344CB8AC3E}">
        <p14:creationId xmlns:p14="http://schemas.microsoft.com/office/powerpoint/2010/main" val="2187320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Survey Estimates: Heath Care Utilization and Health Insurance Status</a:t>
            </a:r>
            <a:endParaRPr lang="en-US" dirty="0"/>
          </a:p>
        </p:txBody>
      </p:sp>
      <p:sp>
        <p:nvSpPr>
          <p:cNvPr id="3" name="Content Placeholder 2"/>
          <p:cNvSpPr>
            <a:spLocks noGrp="1"/>
          </p:cNvSpPr>
          <p:nvPr>
            <p:ph idx="1"/>
          </p:nvPr>
        </p:nvSpPr>
        <p:spPr/>
        <p:txBody>
          <a:bodyPr/>
          <a:lstStyle/>
          <a:p>
            <a:r>
              <a:rPr lang="en-US" dirty="0" smtClean="0"/>
              <a:t>Key focus for data quality</a:t>
            </a:r>
          </a:p>
          <a:p>
            <a:r>
              <a:rPr lang="en-US" dirty="0" smtClean="0"/>
              <a:t>Mode shift concurrent with change in health care use</a:t>
            </a:r>
          </a:p>
          <a:p>
            <a:pPr lvl="1"/>
            <a:r>
              <a:rPr lang="en-US" dirty="0" smtClean="0"/>
              <a:t>Effect on 2019 events vs. 2020 events</a:t>
            </a:r>
          </a:p>
          <a:p>
            <a:r>
              <a:rPr lang="en-US" dirty="0" smtClean="0"/>
              <a:t>Extended panel</a:t>
            </a:r>
          </a:p>
          <a:p>
            <a:pPr lvl="1"/>
            <a:r>
              <a:rPr lang="en-US" dirty="0" smtClean="0"/>
              <a:t>Expected to exit: Spring 2020 interview reference period ended 12/31/2019</a:t>
            </a:r>
          </a:p>
          <a:p>
            <a:pPr lvl="1"/>
            <a:r>
              <a:rPr lang="en-US" dirty="0" smtClean="0"/>
              <a:t>Fall 2020 interview reference period started 1/1/2020 instead of date of spring interview</a:t>
            </a:r>
          </a:p>
          <a:p>
            <a:r>
              <a:rPr lang="en-US" dirty="0" smtClean="0"/>
              <a:t>Health insurance: Less concern than health events</a:t>
            </a:r>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t>14</a:t>
            </a:fld>
            <a:endParaRPr lang="en-US"/>
          </a:p>
        </p:txBody>
      </p:sp>
    </p:spTree>
    <p:extLst>
      <p:ext uri="{BB962C8B-B14F-4D97-AF65-F5344CB8AC3E}">
        <p14:creationId xmlns:p14="http://schemas.microsoft.com/office/powerpoint/2010/main" val="334339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Survey Estimates: Heath Care Utilization and Health Insurance Status</a:t>
            </a:r>
          </a:p>
        </p:txBody>
      </p:sp>
      <p:sp>
        <p:nvSpPr>
          <p:cNvPr id="3" name="Content Placeholder 2"/>
          <p:cNvSpPr>
            <a:spLocks noGrp="1"/>
          </p:cNvSpPr>
          <p:nvPr>
            <p:ph idx="1"/>
          </p:nvPr>
        </p:nvSpPr>
        <p:spPr>
          <a:xfrm>
            <a:off x="628650" y="884956"/>
            <a:ext cx="7886700" cy="3577646"/>
          </a:xfrm>
        </p:spPr>
        <p:txBody>
          <a:bodyPr/>
          <a:lstStyle/>
          <a:p>
            <a:r>
              <a:rPr lang="en-US" dirty="0" smtClean="0"/>
              <a:t>Compared full year estimates for 2019 to 2018 and 2017</a:t>
            </a:r>
          </a:p>
          <a:p>
            <a:pPr lvl="1"/>
            <a:r>
              <a:rPr lang="en-US" dirty="0" smtClean="0"/>
              <a:t>No evidence for drop in 2019 utilization estimates, were more often higher</a:t>
            </a:r>
          </a:p>
          <a:p>
            <a:pPr lvl="1"/>
            <a:r>
              <a:rPr lang="en-US" dirty="0" smtClean="0"/>
              <a:t>Estimates of percent uninsured were stable throughout 2019, mirrored prior years</a:t>
            </a:r>
          </a:p>
          <a:p>
            <a:r>
              <a:rPr lang="en-US" dirty="0" smtClean="0"/>
              <a:t>Compared 2020 across panels</a:t>
            </a:r>
          </a:p>
          <a:p>
            <a:pPr lvl="1"/>
            <a:r>
              <a:rPr lang="en-US" dirty="0" smtClean="0"/>
              <a:t>Entering panel somewhat higher number of events than continuing panel, extended panel the lowest</a:t>
            </a:r>
          </a:p>
          <a:p>
            <a:pPr lvl="1"/>
            <a:r>
              <a:rPr lang="en-US" dirty="0" smtClean="0"/>
              <a:t>Health insurance status similar across three </a:t>
            </a:r>
            <a:r>
              <a:rPr lang="en-US" dirty="0" smtClean="0"/>
              <a:t>panels</a:t>
            </a:r>
            <a:endParaRPr lang="en-US" dirty="0" smtClean="0"/>
          </a:p>
        </p:txBody>
      </p:sp>
      <p:sp>
        <p:nvSpPr>
          <p:cNvPr id="4" name="Slide Number Placeholder 3"/>
          <p:cNvSpPr>
            <a:spLocks noGrp="1"/>
          </p:cNvSpPr>
          <p:nvPr>
            <p:ph type="sldNum" sz="quarter" idx="12"/>
          </p:nvPr>
        </p:nvSpPr>
        <p:spPr/>
        <p:txBody>
          <a:bodyPr/>
          <a:lstStyle/>
          <a:p>
            <a:fld id="{CC942E1D-94D0-4C55-B1DD-A28B122FA8E2}" type="slidenum">
              <a:rPr lang="en-US" smtClean="0"/>
              <a:t>15</a:t>
            </a:fld>
            <a:endParaRPr lang="en-US"/>
          </a:p>
        </p:txBody>
      </p:sp>
    </p:spTree>
    <p:extLst>
      <p:ext uri="{BB962C8B-B14F-4D97-AF65-F5344CB8AC3E}">
        <p14:creationId xmlns:p14="http://schemas.microsoft.com/office/powerpoint/2010/main" val="4214631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2020 Health Care Utilization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4923453"/>
              </p:ext>
            </p:extLst>
          </p:nvPr>
        </p:nvGraphicFramePr>
        <p:xfrm>
          <a:off x="297709" y="970626"/>
          <a:ext cx="8527312" cy="3698240"/>
        </p:xfrm>
        <a:graphic>
          <a:graphicData uri="http://schemas.openxmlformats.org/drawingml/2006/table">
            <a:tbl>
              <a:tblPr firstRow="1" bandRow="1">
                <a:tableStyleId>{5C22544A-7EE6-4342-B048-85BDC9FD1C3A}</a:tableStyleId>
              </a:tblPr>
              <a:tblGrid>
                <a:gridCol w="2567592">
                  <a:extLst>
                    <a:ext uri="{9D8B030D-6E8A-4147-A177-3AD203B41FA5}">
                      <a16:colId xmlns:a16="http://schemas.microsoft.com/office/drawing/2014/main" val="3228046048"/>
                    </a:ext>
                  </a:extLst>
                </a:gridCol>
                <a:gridCol w="1191944">
                  <a:extLst>
                    <a:ext uri="{9D8B030D-6E8A-4147-A177-3AD203B41FA5}">
                      <a16:colId xmlns:a16="http://schemas.microsoft.com/office/drawing/2014/main" val="1673341568"/>
                    </a:ext>
                  </a:extLst>
                </a:gridCol>
                <a:gridCol w="1191944">
                  <a:extLst>
                    <a:ext uri="{9D8B030D-6E8A-4147-A177-3AD203B41FA5}">
                      <a16:colId xmlns:a16="http://schemas.microsoft.com/office/drawing/2014/main" val="4153884199"/>
                    </a:ext>
                  </a:extLst>
                </a:gridCol>
                <a:gridCol w="1191944">
                  <a:extLst>
                    <a:ext uri="{9D8B030D-6E8A-4147-A177-3AD203B41FA5}">
                      <a16:colId xmlns:a16="http://schemas.microsoft.com/office/drawing/2014/main" val="1652660184"/>
                    </a:ext>
                  </a:extLst>
                </a:gridCol>
                <a:gridCol w="1191944">
                  <a:extLst>
                    <a:ext uri="{9D8B030D-6E8A-4147-A177-3AD203B41FA5}">
                      <a16:colId xmlns:a16="http://schemas.microsoft.com/office/drawing/2014/main" val="2265427656"/>
                    </a:ext>
                  </a:extLst>
                </a:gridCol>
                <a:gridCol w="1191944">
                  <a:extLst>
                    <a:ext uri="{9D8B030D-6E8A-4147-A177-3AD203B41FA5}">
                      <a16:colId xmlns:a16="http://schemas.microsoft.com/office/drawing/2014/main" val="1074037267"/>
                    </a:ext>
                  </a:extLst>
                </a:gridCol>
              </a:tblGrid>
              <a:tr h="370840">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P25 R1/2</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P24 R3/4</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P23 R6</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P25 v P24</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P24 v P23</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879536015"/>
                  </a:ext>
                </a:extLst>
              </a:tr>
              <a:tr h="370840">
                <a:tc>
                  <a:txBody>
                    <a:bodyPr/>
                    <a:lstStyle/>
                    <a:p>
                      <a:pPr marL="0" marR="0" algn="l">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Overall</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p value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p value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790242011"/>
                  </a:ext>
                </a:extLst>
              </a:tr>
              <a:tr h="370840">
                <a:tc>
                  <a:txBody>
                    <a:bodyPr/>
                    <a:lstStyle/>
                    <a:p>
                      <a:pPr marL="0" marR="0" algn="l">
                        <a:spcBef>
                          <a:spcPts val="0"/>
                        </a:spcBef>
                        <a:spcAft>
                          <a:spcPts val="0"/>
                        </a:spcAft>
                      </a:pP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Office Provider</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4.36</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3.98</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3.29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165855705"/>
                  </a:ext>
                </a:extLst>
              </a:tr>
              <a:tr h="370840">
                <a:tc>
                  <a:txBody>
                    <a:bodyPr/>
                    <a:lstStyle/>
                    <a:p>
                      <a:pPr marL="0" marR="0" algn="l">
                        <a:spcBef>
                          <a:spcPts val="0"/>
                        </a:spcBef>
                        <a:spcAft>
                          <a:spcPts val="0"/>
                        </a:spcAft>
                      </a:pP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Office Physician</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1.99</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1.91</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1.65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0.20</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585936849"/>
                  </a:ext>
                </a:extLst>
              </a:tr>
              <a:tr h="370840">
                <a:tc>
                  <a:txBody>
                    <a:bodyPr/>
                    <a:lstStyle/>
                    <a:p>
                      <a:pPr marL="0" marR="0" algn="l">
                        <a:spcBef>
                          <a:spcPts val="0"/>
                        </a:spcBef>
                        <a:spcAft>
                          <a:spcPts val="0"/>
                        </a:spcAft>
                      </a:pPr>
                      <a:r>
                        <a:rPr lang="en-US" sz="2400" b="0" dirty="0" err="1"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Outp</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 Provider</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0.53</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0.44</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0.39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0.08</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025218562"/>
                  </a:ext>
                </a:extLst>
              </a:tr>
              <a:tr h="370840">
                <a:tc>
                  <a:txBody>
                    <a:bodyPr/>
                    <a:lstStyle/>
                    <a:p>
                      <a:pPr marL="0" marR="0" algn="l">
                        <a:spcBef>
                          <a:spcPts val="0"/>
                        </a:spcBef>
                        <a:spcAft>
                          <a:spcPts val="0"/>
                        </a:spcAft>
                      </a:pPr>
                      <a:r>
                        <a:rPr lang="en-US" sz="2400" b="0" dirty="0" err="1"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Outp</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 Physician</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0.25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0.17</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0.19</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983487584"/>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Emergency </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Room</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0.13</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0.12</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0.10</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044986548"/>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Hospital Discharges</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0.06</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0.96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0.72</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274129"/>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Dental </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Care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0.58</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0.53</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0.46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566200250"/>
                  </a:ext>
                </a:extLst>
              </a:tr>
            </a:tbl>
          </a:graphicData>
        </a:graphic>
      </p:graphicFrame>
      <p:sp>
        <p:nvSpPr>
          <p:cNvPr id="4" name="Slide Number Placeholder 3"/>
          <p:cNvSpPr>
            <a:spLocks noGrp="1"/>
          </p:cNvSpPr>
          <p:nvPr>
            <p:ph type="sldNum" sz="quarter" idx="12"/>
          </p:nvPr>
        </p:nvSpPr>
        <p:spPr/>
        <p:txBody>
          <a:bodyPr/>
          <a:lstStyle/>
          <a:p>
            <a:fld id="{CC942E1D-94D0-4C55-B1DD-A28B122FA8E2}" type="slidenum">
              <a:rPr lang="en-US" smtClean="0"/>
              <a:t>16</a:t>
            </a:fld>
            <a:endParaRPr lang="en-US"/>
          </a:p>
        </p:txBody>
      </p:sp>
    </p:spTree>
    <p:extLst>
      <p:ext uri="{BB962C8B-B14F-4D97-AF65-F5344CB8AC3E}">
        <p14:creationId xmlns:p14="http://schemas.microsoft.com/office/powerpoint/2010/main" val="890432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2020 Health Care Utilization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2569034"/>
              </p:ext>
            </p:extLst>
          </p:nvPr>
        </p:nvGraphicFramePr>
        <p:xfrm>
          <a:off x="297709" y="970626"/>
          <a:ext cx="8527312" cy="3698240"/>
        </p:xfrm>
        <a:graphic>
          <a:graphicData uri="http://schemas.openxmlformats.org/drawingml/2006/table">
            <a:tbl>
              <a:tblPr firstRow="1" bandRow="1">
                <a:tableStyleId>{5C22544A-7EE6-4342-B048-85BDC9FD1C3A}</a:tableStyleId>
              </a:tblPr>
              <a:tblGrid>
                <a:gridCol w="2567592">
                  <a:extLst>
                    <a:ext uri="{9D8B030D-6E8A-4147-A177-3AD203B41FA5}">
                      <a16:colId xmlns:a16="http://schemas.microsoft.com/office/drawing/2014/main" val="3228046048"/>
                    </a:ext>
                  </a:extLst>
                </a:gridCol>
                <a:gridCol w="1191944">
                  <a:extLst>
                    <a:ext uri="{9D8B030D-6E8A-4147-A177-3AD203B41FA5}">
                      <a16:colId xmlns:a16="http://schemas.microsoft.com/office/drawing/2014/main" val="1673341568"/>
                    </a:ext>
                  </a:extLst>
                </a:gridCol>
                <a:gridCol w="1191944">
                  <a:extLst>
                    <a:ext uri="{9D8B030D-6E8A-4147-A177-3AD203B41FA5}">
                      <a16:colId xmlns:a16="http://schemas.microsoft.com/office/drawing/2014/main" val="4153884199"/>
                    </a:ext>
                  </a:extLst>
                </a:gridCol>
                <a:gridCol w="1191944">
                  <a:extLst>
                    <a:ext uri="{9D8B030D-6E8A-4147-A177-3AD203B41FA5}">
                      <a16:colId xmlns:a16="http://schemas.microsoft.com/office/drawing/2014/main" val="1652660184"/>
                    </a:ext>
                  </a:extLst>
                </a:gridCol>
                <a:gridCol w="1191944">
                  <a:extLst>
                    <a:ext uri="{9D8B030D-6E8A-4147-A177-3AD203B41FA5}">
                      <a16:colId xmlns:a16="http://schemas.microsoft.com/office/drawing/2014/main" val="2265427656"/>
                    </a:ext>
                  </a:extLst>
                </a:gridCol>
                <a:gridCol w="1191944">
                  <a:extLst>
                    <a:ext uri="{9D8B030D-6E8A-4147-A177-3AD203B41FA5}">
                      <a16:colId xmlns:a16="http://schemas.microsoft.com/office/drawing/2014/main" val="1074037267"/>
                    </a:ext>
                  </a:extLst>
                </a:gridCol>
              </a:tblGrid>
              <a:tr h="370840">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P25 R1/2</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P24 R3/4</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P23 R6</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P25 v P24</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P24 v P23</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879536015"/>
                  </a:ext>
                </a:extLst>
              </a:tr>
              <a:tr h="370840">
                <a:tc>
                  <a:txBody>
                    <a:bodyPr/>
                    <a:lstStyle/>
                    <a:p>
                      <a:pPr marL="0" marR="0" algn="l">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Overall</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p value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p value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790242011"/>
                  </a:ext>
                </a:extLst>
              </a:tr>
              <a:tr h="370840">
                <a:tc>
                  <a:txBody>
                    <a:bodyPr/>
                    <a:lstStyle/>
                    <a:p>
                      <a:pPr marL="0" marR="0" algn="l">
                        <a:spcBef>
                          <a:spcPts val="0"/>
                        </a:spcBef>
                        <a:spcAft>
                          <a:spcPts val="0"/>
                        </a:spcAft>
                      </a:pP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Office Provider</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4.36</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3.98</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3.29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165855705"/>
                  </a:ext>
                </a:extLst>
              </a:tr>
              <a:tr h="370840">
                <a:tc>
                  <a:txBody>
                    <a:bodyPr/>
                    <a:lstStyle/>
                    <a:p>
                      <a:pPr marL="0" marR="0" algn="l">
                        <a:spcBef>
                          <a:spcPts val="0"/>
                        </a:spcBef>
                        <a:spcAft>
                          <a:spcPts val="0"/>
                        </a:spcAft>
                      </a:pP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Office Physician</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1.99</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1.91</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1.65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0.20</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585936849"/>
                  </a:ext>
                </a:extLst>
              </a:tr>
              <a:tr h="370840">
                <a:tc>
                  <a:txBody>
                    <a:bodyPr/>
                    <a:lstStyle/>
                    <a:p>
                      <a:pPr marL="0" marR="0" algn="l">
                        <a:spcBef>
                          <a:spcPts val="0"/>
                        </a:spcBef>
                        <a:spcAft>
                          <a:spcPts val="0"/>
                        </a:spcAft>
                      </a:pPr>
                      <a:r>
                        <a:rPr lang="en-US" sz="2400" b="0" dirty="0" err="1"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Outp</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 Provider</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0.53</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0.44</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0.39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0.08</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025218562"/>
                  </a:ext>
                </a:extLst>
              </a:tr>
              <a:tr h="370840">
                <a:tc>
                  <a:txBody>
                    <a:bodyPr/>
                    <a:lstStyle/>
                    <a:p>
                      <a:pPr marL="0" marR="0" algn="l">
                        <a:spcBef>
                          <a:spcPts val="0"/>
                        </a:spcBef>
                        <a:spcAft>
                          <a:spcPts val="0"/>
                        </a:spcAft>
                      </a:pPr>
                      <a:r>
                        <a:rPr lang="en-US" sz="2400" b="0" dirty="0" err="1"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Outp</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 Physician</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0.25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0.17</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0.19</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983487584"/>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Emergency </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Room</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0.13</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0.12</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0.10</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044986548"/>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Hospital Discharges</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0.06</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0.96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0.72</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274129"/>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Dental </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Care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0.58</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0.53</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0.46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566200250"/>
                  </a:ext>
                </a:extLst>
              </a:tr>
            </a:tbl>
          </a:graphicData>
        </a:graphic>
      </p:graphicFrame>
      <p:sp>
        <p:nvSpPr>
          <p:cNvPr id="4" name="Slide Number Placeholder 3"/>
          <p:cNvSpPr>
            <a:spLocks noGrp="1"/>
          </p:cNvSpPr>
          <p:nvPr>
            <p:ph type="sldNum" sz="quarter" idx="12"/>
          </p:nvPr>
        </p:nvSpPr>
        <p:spPr/>
        <p:txBody>
          <a:bodyPr/>
          <a:lstStyle/>
          <a:p>
            <a:fld id="{CC942E1D-94D0-4C55-B1DD-A28B122FA8E2}" type="slidenum">
              <a:rPr lang="en-US" smtClean="0"/>
              <a:t>17</a:t>
            </a:fld>
            <a:endParaRPr lang="en-US"/>
          </a:p>
        </p:txBody>
      </p:sp>
    </p:spTree>
    <p:extLst>
      <p:ext uri="{BB962C8B-B14F-4D97-AF65-F5344CB8AC3E}">
        <p14:creationId xmlns:p14="http://schemas.microsoft.com/office/powerpoint/2010/main" val="2511893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2020 Health Care Utilization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047003"/>
              </p:ext>
            </p:extLst>
          </p:nvPr>
        </p:nvGraphicFramePr>
        <p:xfrm>
          <a:off x="297709" y="970626"/>
          <a:ext cx="8527312" cy="3698240"/>
        </p:xfrm>
        <a:graphic>
          <a:graphicData uri="http://schemas.openxmlformats.org/drawingml/2006/table">
            <a:tbl>
              <a:tblPr firstRow="1" bandRow="1">
                <a:tableStyleId>{5C22544A-7EE6-4342-B048-85BDC9FD1C3A}</a:tableStyleId>
              </a:tblPr>
              <a:tblGrid>
                <a:gridCol w="2567592">
                  <a:extLst>
                    <a:ext uri="{9D8B030D-6E8A-4147-A177-3AD203B41FA5}">
                      <a16:colId xmlns:a16="http://schemas.microsoft.com/office/drawing/2014/main" val="3228046048"/>
                    </a:ext>
                  </a:extLst>
                </a:gridCol>
                <a:gridCol w="1191944">
                  <a:extLst>
                    <a:ext uri="{9D8B030D-6E8A-4147-A177-3AD203B41FA5}">
                      <a16:colId xmlns:a16="http://schemas.microsoft.com/office/drawing/2014/main" val="1673341568"/>
                    </a:ext>
                  </a:extLst>
                </a:gridCol>
                <a:gridCol w="1191944">
                  <a:extLst>
                    <a:ext uri="{9D8B030D-6E8A-4147-A177-3AD203B41FA5}">
                      <a16:colId xmlns:a16="http://schemas.microsoft.com/office/drawing/2014/main" val="4153884199"/>
                    </a:ext>
                  </a:extLst>
                </a:gridCol>
                <a:gridCol w="1191944">
                  <a:extLst>
                    <a:ext uri="{9D8B030D-6E8A-4147-A177-3AD203B41FA5}">
                      <a16:colId xmlns:a16="http://schemas.microsoft.com/office/drawing/2014/main" val="1652660184"/>
                    </a:ext>
                  </a:extLst>
                </a:gridCol>
                <a:gridCol w="1191944">
                  <a:extLst>
                    <a:ext uri="{9D8B030D-6E8A-4147-A177-3AD203B41FA5}">
                      <a16:colId xmlns:a16="http://schemas.microsoft.com/office/drawing/2014/main" val="2265427656"/>
                    </a:ext>
                  </a:extLst>
                </a:gridCol>
                <a:gridCol w="1191944">
                  <a:extLst>
                    <a:ext uri="{9D8B030D-6E8A-4147-A177-3AD203B41FA5}">
                      <a16:colId xmlns:a16="http://schemas.microsoft.com/office/drawing/2014/main" val="1074037267"/>
                    </a:ext>
                  </a:extLst>
                </a:gridCol>
              </a:tblGrid>
              <a:tr h="370840">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P25 R1/2</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P24 R3/4</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P23 R6</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P25 v P24</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P24 v P23</a:t>
                      </a:r>
                      <a:endParaRPr lang="en-US" sz="32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879536015"/>
                  </a:ext>
                </a:extLst>
              </a:tr>
              <a:tr h="370840">
                <a:tc>
                  <a:txBody>
                    <a:bodyPr/>
                    <a:lstStyle/>
                    <a:p>
                      <a:pPr marL="0" marR="0" algn="l">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Overall</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Mean</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p value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p value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790242011"/>
                  </a:ext>
                </a:extLst>
              </a:tr>
              <a:tr h="370840">
                <a:tc>
                  <a:txBody>
                    <a:bodyPr/>
                    <a:lstStyle/>
                    <a:p>
                      <a:pPr marL="0" marR="0" algn="l">
                        <a:spcBef>
                          <a:spcPts val="0"/>
                        </a:spcBef>
                        <a:spcAft>
                          <a:spcPts val="0"/>
                        </a:spcAft>
                      </a:pP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Office Provider</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4.36</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3.98</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3.29</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extLst>
                  <a:ext uri="{0D108BD9-81ED-4DB2-BD59-A6C34878D82A}">
                    <a16:rowId xmlns:a16="http://schemas.microsoft.com/office/drawing/2014/main" val="2165855705"/>
                  </a:ext>
                </a:extLst>
              </a:tr>
              <a:tr h="370840">
                <a:tc>
                  <a:txBody>
                    <a:bodyPr/>
                    <a:lstStyle/>
                    <a:p>
                      <a:pPr marL="0" marR="0" algn="l">
                        <a:spcBef>
                          <a:spcPts val="0"/>
                        </a:spcBef>
                        <a:spcAft>
                          <a:spcPts val="0"/>
                        </a:spcAft>
                      </a:pP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Office Physician</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1.99</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1.91</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1.65</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0.20</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extLst>
                  <a:ext uri="{0D108BD9-81ED-4DB2-BD59-A6C34878D82A}">
                    <a16:rowId xmlns:a16="http://schemas.microsoft.com/office/drawing/2014/main" val="2585936849"/>
                  </a:ext>
                </a:extLst>
              </a:tr>
              <a:tr h="370840">
                <a:tc>
                  <a:txBody>
                    <a:bodyPr/>
                    <a:lstStyle/>
                    <a:p>
                      <a:pPr marL="0" marR="0" algn="l">
                        <a:spcBef>
                          <a:spcPts val="0"/>
                        </a:spcBef>
                        <a:spcAft>
                          <a:spcPts val="0"/>
                        </a:spcAft>
                      </a:pPr>
                      <a:r>
                        <a:rPr lang="en-US" sz="2400" b="0" dirty="0" err="1"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Outp</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 Provider</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0.53</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0.44</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0.39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0.08</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025218562"/>
                  </a:ext>
                </a:extLst>
              </a:tr>
              <a:tr h="370840">
                <a:tc>
                  <a:txBody>
                    <a:bodyPr/>
                    <a:lstStyle/>
                    <a:p>
                      <a:pPr marL="0" marR="0" algn="l">
                        <a:spcBef>
                          <a:spcPts val="0"/>
                        </a:spcBef>
                        <a:spcAft>
                          <a:spcPts val="0"/>
                        </a:spcAft>
                      </a:pPr>
                      <a:r>
                        <a:rPr lang="en-US" sz="2400" b="0" dirty="0" err="1"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Outp</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 Physician</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0.25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0.19</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0.17</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0.07</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0.19</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983487584"/>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Emergency </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Room</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0.13</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0.12</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0.10</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0.16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extLst>
                  <a:ext uri="{0D108BD9-81ED-4DB2-BD59-A6C34878D82A}">
                    <a16:rowId xmlns:a16="http://schemas.microsoft.com/office/drawing/2014/main" val="3044986548"/>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Hospital Discharges</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0.05</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0.06</a:t>
                      </a:r>
                      <a:endParaRPr lang="en-US" sz="3200" b="1">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0.96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0.72</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extLst>
                  <a:ext uri="{0D108BD9-81ED-4DB2-BD59-A6C34878D82A}">
                    <a16:rowId xmlns:a16="http://schemas.microsoft.com/office/drawing/2014/main" val="1274129"/>
                  </a:ext>
                </a:extLst>
              </a:tr>
              <a:tr h="370840">
                <a:tc>
                  <a:txBody>
                    <a:bodyPr/>
                    <a:lstStyle/>
                    <a:p>
                      <a:pPr marL="0" marR="0" algn="l">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Dental </a:t>
                      </a:r>
                      <a:r>
                        <a:rPr lang="en-US" sz="2400" b="0" dirty="0" smtClean="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Care</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0.58</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0.53</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tc>
                  <a:txBody>
                    <a:bodyPr/>
                    <a:lstStyle/>
                    <a:p>
                      <a:pPr marL="0" marR="0" algn="ctr">
                        <a:spcBef>
                          <a:spcPts val="0"/>
                        </a:spcBef>
                        <a:spcAft>
                          <a:spcPts val="0"/>
                        </a:spcAft>
                      </a:pPr>
                      <a:r>
                        <a:rPr lang="en-US" sz="2400" b="0"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0.46</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0.01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4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rPr>
                        <a:t>&lt;.01</a:t>
                      </a:r>
                      <a:endParaRPr lang="en-US" sz="3200" b="1" dirty="0">
                        <a:solidFill>
                          <a:srgbClr val="00467F"/>
                        </a:solidFill>
                        <a:effectLst/>
                        <a:latin typeface="Calibri" panose="020F0502020204030204" pitchFamily="34" charset="0"/>
                        <a:ea typeface="SimSun" panose="02010600030101010101" pitchFamily="2" charset="-122"/>
                        <a:cs typeface="Times New Roman" panose="02020603050405020304" pitchFamily="18" charset="0"/>
                      </a:endParaRPr>
                    </a:p>
                  </a:txBody>
                  <a:tcPr marL="73025" marR="73025" marT="0" marB="0" anchor="ctr">
                    <a:solidFill>
                      <a:schemeClr val="accent4">
                        <a:lumMod val="20000"/>
                        <a:lumOff val="80000"/>
                      </a:schemeClr>
                    </a:solidFill>
                  </a:tcPr>
                </a:tc>
                <a:extLst>
                  <a:ext uri="{0D108BD9-81ED-4DB2-BD59-A6C34878D82A}">
                    <a16:rowId xmlns:a16="http://schemas.microsoft.com/office/drawing/2014/main" val="566200250"/>
                  </a:ext>
                </a:extLst>
              </a:tr>
            </a:tbl>
          </a:graphicData>
        </a:graphic>
      </p:graphicFrame>
      <p:sp>
        <p:nvSpPr>
          <p:cNvPr id="4" name="Slide Number Placeholder 3"/>
          <p:cNvSpPr>
            <a:spLocks noGrp="1"/>
          </p:cNvSpPr>
          <p:nvPr>
            <p:ph type="sldNum" sz="quarter" idx="12"/>
          </p:nvPr>
        </p:nvSpPr>
        <p:spPr/>
        <p:txBody>
          <a:bodyPr/>
          <a:lstStyle/>
          <a:p>
            <a:fld id="{CC942E1D-94D0-4C55-B1DD-A28B122FA8E2}" type="slidenum">
              <a:rPr lang="en-US" smtClean="0"/>
              <a:t>18</a:t>
            </a:fld>
            <a:endParaRPr lang="en-US"/>
          </a:p>
        </p:txBody>
      </p:sp>
    </p:spTree>
    <p:extLst>
      <p:ext uri="{BB962C8B-B14F-4D97-AF65-F5344CB8AC3E}">
        <p14:creationId xmlns:p14="http://schemas.microsoft.com/office/powerpoint/2010/main" val="1482742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Survey Estimates: Heath Care </a:t>
            </a:r>
            <a:r>
              <a:rPr lang="en-US" dirty="0" smtClean="0"/>
              <a:t>Utilization and health insurance</a:t>
            </a:r>
            <a:endParaRPr lang="en-US" dirty="0"/>
          </a:p>
        </p:txBody>
      </p:sp>
      <p:sp>
        <p:nvSpPr>
          <p:cNvPr id="3" name="Content Placeholder 2"/>
          <p:cNvSpPr>
            <a:spLocks noGrp="1"/>
          </p:cNvSpPr>
          <p:nvPr>
            <p:ph idx="1"/>
          </p:nvPr>
        </p:nvSpPr>
        <p:spPr>
          <a:xfrm>
            <a:off x="628650" y="884956"/>
            <a:ext cx="7886700" cy="3577646"/>
          </a:xfrm>
        </p:spPr>
        <p:txBody>
          <a:bodyPr/>
          <a:lstStyle/>
          <a:p>
            <a:r>
              <a:rPr lang="en-US" dirty="0" smtClean="0"/>
              <a:t>Quasi-experimental difference-in-differences: comparing in person to mode switch groups on change from fall 2019 to spring 2020</a:t>
            </a:r>
          </a:p>
          <a:p>
            <a:pPr lvl="1"/>
            <a:r>
              <a:rPr lang="en-US" dirty="0" smtClean="0"/>
              <a:t>Exiting panel (only 2019 events): Mode switch lower dental events </a:t>
            </a:r>
          </a:p>
          <a:p>
            <a:pPr lvl="1"/>
            <a:r>
              <a:rPr lang="en-US" dirty="0" smtClean="0"/>
              <a:t>Continuing panel (both 2019 and 2020 events): Mode switch lower office provider and physician events, dental care, non-agency home health provider</a:t>
            </a:r>
          </a:p>
          <a:p>
            <a:pPr lvl="1"/>
            <a:r>
              <a:rPr lang="en-US" dirty="0" smtClean="0"/>
              <a:t>Health insurance reporting did not differ by group for either panel</a:t>
            </a:r>
          </a:p>
          <a:p>
            <a:r>
              <a:rPr lang="en-US" dirty="0" smtClean="0"/>
              <a:t>Where 2020 events reported in interview for extended vs. continuing panels</a:t>
            </a:r>
          </a:p>
          <a:p>
            <a:pPr lvl="1"/>
            <a:r>
              <a:rPr lang="en-US" dirty="0" smtClean="0"/>
              <a:t>Extended panel reported fewer events on the records path and at the event driver</a:t>
            </a:r>
          </a:p>
        </p:txBody>
      </p:sp>
      <p:sp>
        <p:nvSpPr>
          <p:cNvPr id="4" name="Slide Number Placeholder 3"/>
          <p:cNvSpPr>
            <a:spLocks noGrp="1"/>
          </p:cNvSpPr>
          <p:nvPr>
            <p:ph type="sldNum" sz="quarter" idx="12"/>
          </p:nvPr>
        </p:nvSpPr>
        <p:spPr/>
        <p:txBody>
          <a:bodyPr/>
          <a:lstStyle/>
          <a:p>
            <a:fld id="{CC942E1D-94D0-4C55-B1DD-A28B122FA8E2}" type="slidenum">
              <a:rPr lang="en-US" smtClean="0"/>
              <a:t>19</a:t>
            </a:fld>
            <a:endParaRPr lang="en-US"/>
          </a:p>
        </p:txBody>
      </p:sp>
    </p:spTree>
    <p:extLst>
      <p:ext uri="{BB962C8B-B14F-4D97-AF65-F5344CB8AC3E}">
        <p14:creationId xmlns:p14="http://schemas.microsoft.com/office/powerpoint/2010/main" val="2790749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pPr marL="57150" indent="0">
              <a:buNone/>
            </a:pPr>
            <a:r>
              <a:rPr lang="en-US" sz="1800" dirty="0">
                <a:solidFill>
                  <a:schemeClr val="tx1"/>
                </a:solidFill>
              </a:rPr>
              <a:t>The statements in this presentation are those of the presenter and do not necessarily represent the views of the Agency for Healthcare Research and Quality (AHRQ) or the Department of Health and Human Services (DHHS).</a:t>
            </a:r>
            <a:r>
              <a:rPr lang="en-US" dirty="0">
                <a:solidFill>
                  <a:schemeClr val="tx1"/>
                </a:solidFill>
              </a:rPr>
              <a:t/>
            </a:r>
            <a:br>
              <a:rPr lang="en-US" dirty="0">
                <a:solidFill>
                  <a:schemeClr val="tx1"/>
                </a:solidFill>
              </a:rPr>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t>2</a:t>
            </a:fld>
            <a:endParaRPr lang="en-US"/>
          </a:p>
        </p:txBody>
      </p:sp>
    </p:spTree>
    <p:extLst>
      <p:ext uri="{BB962C8B-B14F-4D97-AF65-F5344CB8AC3E}">
        <p14:creationId xmlns:p14="http://schemas.microsoft.com/office/powerpoint/2010/main" val="2537358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for in Extended Panel vs. Ongoing Panel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6129085"/>
              </p:ext>
            </p:extLst>
          </p:nvPr>
        </p:nvGraphicFramePr>
        <p:xfrm>
          <a:off x="628650" y="920516"/>
          <a:ext cx="7886700" cy="365760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3757967265"/>
                    </a:ext>
                  </a:extLst>
                </a:gridCol>
                <a:gridCol w="1971675">
                  <a:extLst>
                    <a:ext uri="{9D8B030D-6E8A-4147-A177-3AD203B41FA5}">
                      <a16:colId xmlns:a16="http://schemas.microsoft.com/office/drawing/2014/main" val="667877750"/>
                    </a:ext>
                  </a:extLst>
                </a:gridCol>
                <a:gridCol w="1971675">
                  <a:extLst>
                    <a:ext uri="{9D8B030D-6E8A-4147-A177-3AD203B41FA5}">
                      <a16:colId xmlns:a16="http://schemas.microsoft.com/office/drawing/2014/main" val="24259801"/>
                    </a:ext>
                  </a:extLst>
                </a:gridCol>
                <a:gridCol w="1971675">
                  <a:extLst>
                    <a:ext uri="{9D8B030D-6E8A-4147-A177-3AD203B41FA5}">
                      <a16:colId xmlns:a16="http://schemas.microsoft.com/office/drawing/2014/main" val="305578052"/>
                    </a:ext>
                  </a:extLst>
                </a:gridCol>
              </a:tblGrid>
              <a:tr h="370840">
                <a:tc>
                  <a:txBody>
                    <a:bodyPr/>
                    <a:lstStyle/>
                    <a:p>
                      <a:pPr marL="0" marR="0" algn="ctr">
                        <a:spcBef>
                          <a:spcPts val="0"/>
                        </a:spcBef>
                        <a:spcAft>
                          <a:spcPts val="0"/>
                        </a:spcAft>
                      </a:pPr>
                      <a:r>
                        <a:rPr lang="en-US" sz="2000" b="1" dirty="0" smtClean="0">
                          <a:solidFill>
                            <a:schemeClr val="bg1"/>
                          </a:solidFill>
                          <a:effectLst/>
                          <a:latin typeface="Calibri" panose="020F0502020204030204" pitchFamily="34" charset="0"/>
                          <a:ea typeface="MS Mincho"/>
                          <a:cs typeface="Calibri" panose="020F0502020204030204" pitchFamily="34" charset="0"/>
                        </a:rPr>
                        <a:t>Events created from…</a:t>
                      </a:r>
                      <a:endParaRPr lang="en-US" sz="2000" b="1" dirty="0">
                        <a:solidFill>
                          <a:schemeClr val="bg1"/>
                        </a:solidFill>
                        <a:effectLst/>
                        <a:latin typeface="Calibri" panose="020F0502020204030204" pitchFamily="34" charset="0"/>
                        <a:ea typeface="MS Mincho"/>
                        <a:cs typeface="Calibri" panose="020F0502020204030204" pitchFamily="34" charset="0"/>
                      </a:endParaRPr>
                    </a:p>
                  </a:txBody>
                  <a:tcPr marL="73025" marR="73025" marT="0" marB="0" anchor="b"/>
                </a:tc>
                <a:tc>
                  <a:txBody>
                    <a:bodyPr/>
                    <a:lstStyle/>
                    <a:p>
                      <a:pPr marL="0" marR="0" algn="ctr">
                        <a:spcBef>
                          <a:spcPts val="0"/>
                        </a:spcBef>
                        <a:spcAft>
                          <a:spcPts val="0"/>
                        </a:spcAft>
                      </a:pPr>
                      <a:r>
                        <a:rPr lang="en-US" sz="2000" b="1" dirty="0" smtClean="0">
                          <a:solidFill>
                            <a:schemeClr val="bg1"/>
                          </a:solidFill>
                          <a:effectLst/>
                          <a:latin typeface="Calibri" panose="020F0502020204030204" pitchFamily="34" charset="0"/>
                          <a:ea typeface="MS Mincho"/>
                          <a:cs typeface="Calibri" panose="020F0502020204030204" pitchFamily="34" charset="0"/>
                        </a:rPr>
                        <a:t>Extended</a:t>
                      </a:r>
                      <a:endParaRPr lang="en-US" sz="1600" b="1" dirty="0">
                        <a:solidFill>
                          <a:schemeClr val="bg1"/>
                        </a:solidFill>
                        <a:effectLst/>
                        <a:latin typeface="Calibri" panose="020F0502020204030204" pitchFamily="34" charset="0"/>
                        <a:ea typeface="MS Mincho"/>
                        <a:cs typeface="Calibri" panose="020F0502020204030204" pitchFamily="34" charset="0"/>
                      </a:endParaRPr>
                    </a:p>
                    <a:p>
                      <a:pPr marL="0" marR="0" algn="ctr">
                        <a:spcBef>
                          <a:spcPts val="0"/>
                        </a:spcBef>
                        <a:spcAft>
                          <a:spcPts val="0"/>
                        </a:spcAft>
                      </a:pPr>
                      <a:r>
                        <a:rPr lang="en-US" sz="2000" b="1" dirty="0">
                          <a:solidFill>
                            <a:schemeClr val="bg1"/>
                          </a:solidFill>
                          <a:effectLst/>
                          <a:latin typeface="Calibri" panose="020F0502020204030204" pitchFamily="34" charset="0"/>
                          <a:ea typeface="MS Mincho"/>
                          <a:cs typeface="Calibri" panose="020F0502020204030204" pitchFamily="34" charset="0"/>
                        </a:rPr>
                        <a:t>(</a:t>
                      </a:r>
                      <a:r>
                        <a:rPr lang="en-US" sz="2000" b="1" dirty="0" smtClean="0">
                          <a:solidFill>
                            <a:schemeClr val="bg1"/>
                          </a:solidFill>
                          <a:effectLst/>
                          <a:latin typeface="Calibri" panose="020F0502020204030204" pitchFamily="34" charset="0"/>
                          <a:ea typeface="MS Mincho"/>
                          <a:cs typeface="Calibri" panose="020F0502020204030204" pitchFamily="34" charset="0"/>
                        </a:rPr>
                        <a:t>P23 R6</a:t>
                      </a:r>
                      <a:r>
                        <a:rPr lang="en-US" sz="2000" b="1" dirty="0">
                          <a:solidFill>
                            <a:schemeClr val="bg1"/>
                          </a:solidFill>
                          <a:effectLst/>
                          <a:latin typeface="Calibri" panose="020F0502020204030204" pitchFamily="34" charset="0"/>
                          <a:ea typeface="MS Mincho"/>
                          <a:cs typeface="Calibri" panose="020F0502020204030204" pitchFamily="34" charset="0"/>
                        </a:rPr>
                        <a:t>)</a:t>
                      </a:r>
                      <a:endParaRPr lang="en-US" sz="1600" b="1" dirty="0">
                        <a:solidFill>
                          <a:schemeClr val="bg1"/>
                        </a:solidFill>
                        <a:effectLst/>
                        <a:latin typeface="Calibri" panose="020F0502020204030204" pitchFamily="34" charset="0"/>
                        <a:ea typeface="MS Mincho"/>
                        <a:cs typeface="Calibri" panose="020F0502020204030204" pitchFamily="34" charset="0"/>
                      </a:endParaRPr>
                    </a:p>
                  </a:txBody>
                  <a:tcPr marL="73025" marR="73025" marT="0" marB="0" anchor="b"/>
                </a:tc>
                <a:tc>
                  <a:txBody>
                    <a:bodyPr/>
                    <a:lstStyle/>
                    <a:p>
                      <a:pPr marL="0" marR="0" algn="ctr">
                        <a:spcBef>
                          <a:spcPts val="0"/>
                        </a:spcBef>
                        <a:spcAft>
                          <a:spcPts val="0"/>
                        </a:spcAft>
                      </a:pPr>
                      <a:r>
                        <a:rPr lang="en-US" sz="2000" b="1" dirty="0">
                          <a:solidFill>
                            <a:schemeClr val="bg1"/>
                          </a:solidFill>
                          <a:effectLst/>
                          <a:latin typeface="Calibri" panose="020F0502020204030204" pitchFamily="34" charset="0"/>
                          <a:ea typeface="MS Mincho"/>
                          <a:cs typeface="Calibri" panose="020F0502020204030204" pitchFamily="34" charset="0"/>
                        </a:rPr>
                        <a:t>Ongoing </a:t>
                      </a:r>
                      <a:br>
                        <a:rPr lang="en-US" sz="2000" b="1" dirty="0">
                          <a:solidFill>
                            <a:schemeClr val="bg1"/>
                          </a:solidFill>
                          <a:effectLst/>
                          <a:latin typeface="Calibri" panose="020F0502020204030204" pitchFamily="34" charset="0"/>
                          <a:ea typeface="MS Mincho"/>
                          <a:cs typeface="Calibri" panose="020F0502020204030204" pitchFamily="34" charset="0"/>
                        </a:rPr>
                      </a:br>
                      <a:r>
                        <a:rPr lang="en-US" sz="2000" b="1" dirty="0">
                          <a:solidFill>
                            <a:schemeClr val="bg1"/>
                          </a:solidFill>
                          <a:effectLst/>
                          <a:latin typeface="Calibri" panose="020F0502020204030204" pitchFamily="34" charset="0"/>
                          <a:ea typeface="MS Mincho"/>
                          <a:cs typeface="Calibri" panose="020F0502020204030204" pitchFamily="34" charset="0"/>
                        </a:rPr>
                        <a:t>(</a:t>
                      </a:r>
                      <a:r>
                        <a:rPr lang="en-US" sz="2000" b="1" dirty="0" smtClean="0">
                          <a:solidFill>
                            <a:schemeClr val="bg1"/>
                          </a:solidFill>
                          <a:effectLst/>
                          <a:latin typeface="Calibri" panose="020F0502020204030204" pitchFamily="34" charset="0"/>
                          <a:ea typeface="MS Mincho"/>
                          <a:cs typeface="Calibri" panose="020F0502020204030204" pitchFamily="34" charset="0"/>
                        </a:rPr>
                        <a:t>P24 R3+R4)</a:t>
                      </a:r>
                      <a:r>
                        <a:rPr lang="en-US" sz="2000" b="1" baseline="30000" dirty="0" err="1" smtClean="0">
                          <a:solidFill>
                            <a:schemeClr val="bg1"/>
                          </a:solidFill>
                          <a:effectLst/>
                          <a:latin typeface="Calibri" panose="020F0502020204030204" pitchFamily="34" charset="0"/>
                          <a:ea typeface="MS Mincho"/>
                          <a:cs typeface="Calibri" panose="020F0502020204030204" pitchFamily="34" charset="0"/>
                        </a:rPr>
                        <a:t>i</a:t>
                      </a:r>
                      <a:endParaRPr lang="en-US" sz="1600" b="1" dirty="0">
                        <a:solidFill>
                          <a:schemeClr val="bg1"/>
                        </a:solidFill>
                        <a:effectLst/>
                        <a:latin typeface="Calibri" panose="020F0502020204030204" pitchFamily="34" charset="0"/>
                        <a:ea typeface="MS Mincho"/>
                        <a:cs typeface="Calibri" panose="020F0502020204030204" pitchFamily="34" charset="0"/>
                      </a:endParaRPr>
                    </a:p>
                  </a:txBody>
                  <a:tcPr marL="73025" marR="73025" marT="0" marB="0" anchor="b"/>
                </a:tc>
                <a:tc>
                  <a:txBody>
                    <a:bodyPr/>
                    <a:lstStyle/>
                    <a:p>
                      <a:pPr marL="0" marR="0" algn="ctr">
                        <a:spcBef>
                          <a:spcPts val="0"/>
                        </a:spcBef>
                        <a:spcAft>
                          <a:spcPts val="0"/>
                        </a:spcAft>
                      </a:pPr>
                      <a:r>
                        <a:rPr lang="en-US" sz="2000" b="1" dirty="0" smtClean="0">
                          <a:solidFill>
                            <a:schemeClr val="bg1"/>
                          </a:solidFill>
                          <a:effectLst/>
                          <a:latin typeface="Calibri" panose="020F0502020204030204" pitchFamily="34" charset="0"/>
                          <a:ea typeface="MS Mincho"/>
                          <a:cs typeface="Calibri" panose="020F0502020204030204" pitchFamily="34" charset="0"/>
                        </a:rPr>
                        <a:t>T-test</a:t>
                      </a:r>
                      <a:endParaRPr lang="en-US" sz="1600" b="1" dirty="0">
                        <a:solidFill>
                          <a:schemeClr val="bg1"/>
                        </a:solidFill>
                        <a:effectLst/>
                        <a:latin typeface="Calibri" panose="020F0502020204030204" pitchFamily="34" charset="0"/>
                        <a:ea typeface="MS Mincho"/>
                        <a:cs typeface="Calibri" panose="020F0502020204030204" pitchFamily="34" charset="0"/>
                      </a:endParaRPr>
                    </a:p>
                  </a:txBody>
                  <a:tcPr marL="73025" marR="73025" marT="0" marB="0" anchor="b"/>
                </a:tc>
                <a:extLst>
                  <a:ext uri="{0D108BD9-81ED-4DB2-BD59-A6C34878D82A}">
                    <a16:rowId xmlns:a16="http://schemas.microsoft.com/office/drawing/2014/main" val="1828296601"/>
                  </a:ext>
                </a:extLst>
              </a:tr>
              <a:tr h="370840">
                <a:tc>
                  <a:txBody>
                    <a:bodyPr/>
                    <a:lstStyle/>
                    <a:p>
                      <a:pPr marL="0" marR="0" algn="l">
                        <a:spcBef>
                          <a:spcPts val="0"/>
                        </a:spcBef>
                        <a:spcAft>
                          <a:spcPts val="0"/>
                        </a:spcAft>
                      </a:pPr>
                      <a:r>
                        <a:rPr lang="en-US" sz="2000" b="1" dirty="0" smtClean="0">
                          <a:solidFill>
                            <a:srgbClr val="00467F"/>
                          </a:solidFill>
                          <a:effectLst/>
                          <a:latin typeface="Calibri" panose="020F0502020204030204" pitchFamily="34" charset="0"/>
                          <a:ea typeface="MS Mincho"/>
                          <a:cs typeface="Calibri" panose="020F0502020204030204" pitchFamily="34" charset="0"/>
                        </a:rPr>
                        <a:t>Records</a:t>
                      </a:r>
                      <a:endParaRPr lang="en-US" sz="2000" b="1"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dirty="0">
                          <a:solidFill>
                            <a:srgbClr val="00467F"/>
                          </a:solidFill>
                          <a:effectLst/>
                          <a:latin typeface="Calibri" panose="020F0502020204030204" pitchFamily="34" charset="0"/>
                          <a:ea typeface="MS Mincho"/>
                          <a:cs typeface="Calibri" panose="020F0502020204030204" pitchFamily="34" charset="0"/>
                        </a:rPr>
                        <a:t>7.289 </a:t>
                      </a:r>
                      <a:br>
                        <a:rPr lang="en-US" sz="2000" dirty="0">
                          <a:solidFill>
                            <a:srgbClr val="00467F"/>
                          </a:solidFill>
                          <a:effectLst/>
                          <a:latin typeface="Calibri" panose="020F0502020204030204" pitchFamily="34" charset="0"/>
                          <a:ea typeface="MS Mincho"/>
                          <a:cs typeface="Calibri" panose="020F0502020204030204" pitchFamily="34" charset="0"/>
                        </a:rPr>
                      </a:br>
                      <a:r>
                        <a:rPr lang="en-US" sz="2000" dirty="0">
                          <a:solidFill>
                            <a:srgbClr val="00467F"/>
                          </a:solidFill>
                          <a:effectLst/>
                          <a:latin typeface="Calibri" panose="020F0502020204030204" pitchFamily="34" charset="0"/>
                          <a:ea typeface="MS Mincho"/>
                          <a:cs typeface="Calibri" panose="020F0502020204030204" pitchFamily="34" charset="0"/>
                        </a:rPr>
                        <a:t>(0.202)</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10.539</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(0.257)</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b="1" dirty="0">
                          <a:solidFill>
                            <a:srgbClr val="00467F"/>
                          </a:solidFill>
                          <a:effectLst/>
                          <a:latin typeface="Calibri" panose="020F0502020204030204" pitchFamily="34" charset="0"/>
                          <a:ea typeface="MS Mincho"/>
                          <a:cs typeface="Calibri" panose="020F0502020204030204" pitchFamily="34" charset="0"/>
                        </a:rPr>
                        <a:t>-9.92</a:t>
                      </a:r>
                      <a:br>
                        <a:rPr lang="en-US" sz="2000" b="1" dirty="0">
                          <a:solidFill>
                            <a:srgbClr val="00467F"/>
                          </a:solidFill>
                          <a:effectLst/>
                          <a:latin typeface="Calibri" panose="020F0502020204030204" pitchFamily="34" charset="0"/>
                          <a:ea typeface="MS Mincho"/>
                          <a:cs typeface="Calibri" panose="020F0502020204030204" pitchFamily="34" charset="0"/>
                        </a:rPr>
                      </a:br>
                      <a:r>
                        <a:rPr lang="en-US" sz="2000" b="1" dirty="0">
                          <a:solidFill>
                            <a:srgbClr val="00467F"/>
                          </a:solidFill>
                          <a:effectLst/>
                          <a:latin typeface="Calibri" panose="020F0502020204030204" pitchFamily="34" charset="0"/>
                          <a:ea typeface="MS Mincho"/>
                          <a:cs typeface="Calibri" panose="020F0502020204030204" pitchFamily="34" charset="0"/>
                        </a:rPr>
                        <a:t>(&lt;0.0001)</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extLst>
                  <a:ext uri="{0D108BD9-81ED-4DB2-BD59-A6C34878D82A}">
                    <a16:rowId xmlns:a16="http://schemas.microsoft.com/office/drawing/2014/main" val="3330011279"/>
                  </a:ext>
                </a:extLst>
              </a:tr>
              <a:tr h="370840">
                <a:tc>
                  <a:txBody>
                    <a:bodyPr/>
                    <a:lstStyle/>
                    <a:p>
                      <a:pPr marL="0" marR="0" algn="l">
                        <a:spcBef>
                          <a:spcPts val="0"/>
                        </a:spcBef>
                        <a:spcAft>
                          <a:spcPts val="0"/>
                        </a:spcAft>
                      </a:pPr>
                      <a:r>
                        <a:rPr lang="en-US" sz="2000" b="1" dirty="0" smtClean="0">
                          <a:solidFill>
                            <a:srgbClr val="00467F"/>
                          </a:solidFill>
                          <a:effectLst/>
                          <a:latin typeface="Calibri" panose="020F0502020204030204" pitchFamily="34" charset="0"/>
                          <a:ea typeface="MS Mincho"/>
                          <a:cs typeface="Calibri" panose="020F0502020204030204" pitchFamily="34" charset="0"/>
                        </a:rPr>
                        <a:t>Probes</a:t>
                      </a:r>
                      <a:endParaRPr lang="en-US" sz="2000" b="1"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0.103</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(0.011)</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0.143</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(0.013)</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-2.41</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(0.0902)</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extLst>
                  <a:ext uri="{0D108BD9-81ED-4DB2-BD59-A6C34878D82A}">
                    <a16:rowId xmlns:a16="http://schemas.microsoft.com/office/drawing/2014/main" val="2592881694"/>
                  </a:ext>
                </a:extLst>
              </a:tr>
              <a:tr h="370840">
                <a:tc>
                  <a:txBody>
                    <a:bodyPr/>
                    <a:lstStyle/>
                    <a:p>
                      <a:pPr marL="0" marR="0" algn="l">
                        <a:spcBef>
                          <a:spcPts val="0"/>
                        </a:spcBef>
                        <a:spcAft>
                          <a:spcPts val="0"/>
                        </a:spcAft>
                      </a:pPr>
                      <a:r>
                        <a:rPr lang="en-US" sz="2000" b="1" dirty="0" smtClean="0">
                          <a:solidFill>
                            <a:srgbClr val="00467F"/>
                          </a:solidFill>
                          <a:effectLst/>
                          <a:latin typeface="Calibri" panose="020F0502020204030204" pitchFamily="34" charset="0"/>
                          <a:ea typeface="MS Mincho"/>
                          <a:cs typeface="Calibri" panose="020F0502020204030204" pitchFamily="34" charset="0"/>
                        </a:rPr>
                        <a:t>Off-path</a:t>
                      </a:r>
                      <a:endParaRPr lang="en-US" sz="2000" b="1"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0.008</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(0.002)</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0.010</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(0.002)</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-1.02</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(1.0000)</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extLst>
                  <a:ext uri="{0D108BD9-81ED-4DB2-BD59-A6C34878D82A}">
                    <a16:rowId xmlns:a16="http://schemas.microsoft.com/office/drawing/2014/main" val="3888215870"/>
                  </a:ext>
                </a:extLst>
              </a:tr>
              <a:tr h="370840">
                <a:tc>
                  <a:txBody>
                    <a:bodyPr/>
                    <a:lstStyle/>
                    <a:p>
                      <a:pPr marL="0" marR="0" algn="l">
                        <a:spcBef>
                          <a:spcPts val="0"/>
                        </a:spcBef>
                        <a:spcAft>
                          <a:spcPts val="0"/>
                        </a:spcAft>
                      </a:pPr>
                      <a:r>
                        <a:rPr lang="en-US" sz="2000" b="1" dirty="0" smtClean="0">
                          <a:solidFill>
                            <a:srgbClr val="00467F"/>
                          </a:solidFill>
                          <a:effectLst/>
                          <a:latin typeface="Calibri" panose="020F0502020204030204" pitchFamily="34" charset="0"/>
                          <a:ea typeface="MS Mincho"/>
                          <a:cs typeface="Calibri" panose="020F0502020204030204" pitchFamily="34" charset="0"/>
                        </a:rPr>
                        <a:t>Event </a:t>
                      </a:r>
                      <a:r>
                        <a:rPr lang="en-US" sz="2000" b="1" dirty="0">
                          <a:solidFill>
                            <a:srgbClr val="00467F"/>
                          </a:solidFill>
                          <a:effectLst/>
                          <a:latin typeface="Calibri" panose="020F0502020204030204" pitchFamily="34" charset="0"/>
                          <a:ea typeface="MS Mincho"/>
                          <a:cs typeface="Calibri" panose="020F0502020204030204" pitchFamily="34" charset="0"/>
                        </a:rPr>
                        <a:t>follow-up</a:t>
                      </a:r>
                    </a:p>
                  </a:txBody>
                  <a:tcPr marL="73025" marR="73025" marT="0" marB="0"/>
                </a:tc>
                <a:tc>
                  <a:txBody>
                    <a:bodyPr/>
                    <a:lstStyle/>
                    <a:p>
                      <a:pPr marL="0" marR="0" algn="ctr">
                        <a:spcBef>
                          <a:spcPts val="0"/>
                        </a:spcBef>
                        <a:spcAft>
                          <a:spcPts val="0"/>
                        </a:spcAft>
                      </a:pPr>
                      <a:r>
                        <a:rPr lang="en-US" sz="2000" dirty="0">
                          <a:solidFill>
                            <a:srgbClr val="00467F"/>
                          </a:solidFill>
                          <a:effectLst/>
                          <a:latin typeface="Calibri" panose="020F0502020204030204" pitchFamily="34" charset="0"/>
                          <a:ea typeface="MS Mincho"/>
                          <a:cs typeface="Calibri" panose="020F0502020204030204" pitchFamily="34" charset="0"/>
                        </a:rPr>
                        <a:t>0.051</a:t>
                      </a:r>
                      <a:br>
                        <a:rPr lang="en-US" sz="2000" dirty="0">
                          <a:solidFill>
                            <a:srgbClr val="00467F"/>
                          </a:solidFill>
                          <a:effectLst/>
                          <a:latin typeface="Calibri" panose="020F0502020204030204" pitchFamily="34" charset="0"/>
                          <a:ea typeface="MS Mincho"/>
                          <a:cs typeface="Calibri" panose="020F0502020204030204" pitchFamily="34" charset="0"/>
                        </a:rPr>
                      </a:br>
                      <a:r>
                        <a:rPr lang="en-US" sz="2000" dirty="0">
                          <a:solidFill>
                            <a:srgbClr val="00467F"/>
                          </a:solidFill>
                          <a:effectLst/>
                          <a:latin typeface="Calibri" panose="020F0502020204030204" pitchFamily="34" charset="0"/>
                          <a:ea typeface="MS Mincho"/>
                          <a:cs typeface="Calibri" panose="020F0502020204030204" pitchFamily="34" charset="0"/>
                        </a:rPr>
                        <a:t>(0.006)</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0.068</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(0.008)</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dirty="0">
                          <a:solidFill>
                            <a:srgbClr val="00467F"/>
                          </a:solidFill>
                          <a:effectLst/>
                          <a:latin typeface="Calibri" panose="020F0502020204030204" pitchFamily="34" charset="0"/>
                          <a:ea typeface="MS Mincho"/>
                          <a:cs typeface="Calibri" panose="020F0502020204030204" pitchFamily="34" charset="0"/>
                        </a:rPr>
                        <a:t>-1.71</a:t>
                      </a:r>
                      <a:br>
                        <a:rPr lang="en-US" sz="2000" dirty="0">
                          <a:solidFill>
                            <a:srgbClr val="00467F"/>
                          </a:solidFill>
                          <a:effectLst/>
                          <a:latin typeface="Calibri" panose="020F0502020204030204" pitchFamily="34" charset="0"/>
                          <a:ea typeface="MS Mincho"/>
                          <a:cs typeface="Calibri" panose="020F0502020204030204" pitchFamily="34" charset="0"/>
                        </a:rPr>
                      </a:br>
                      <a:r>
                        <a:rPr lang="en-US" sz="2000" dirty="0">
                          <a:solidFill>
                            <a:srgbClr val="00467F"/>
                          </a:solidFill>
                          <a:effectLst/>
                          <a:latin typeface="Calibri" panose="020F0502020204030204" pitchFamily="34" charset="0"/>
                          <a:ea typeface="MS Mincho"/>
                          <a:cs typeface="Calibri" panose="020F0502020204030204" pitchFamily="34" charset="0"/>
                        </a:rPr>
                        <a:t>(0.4732)</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extLst>
                  <a:ext uri="{0D108BD9-81ED-4DB2-BD59-A6C34878D82A}">
                    <a16:rowId xmlns:a16="http://schemas.microsoft.com/office/drawing/2014/main" val="3743524291"/>
                  </a:ext>
                </a:extLst>
              </a:tr>
              <a:tr h="370840">
                <a:tc>
                  <a:txBody>
                    <a:bodyPr/>
                    <a:lstStyle/>
                    <a:p>
                      <a:pPr marL="0" marR="0" algn="l">
                        <a:spcBef>
                          <a:spcPts val="0"/>
                        </a:spcBef>
                        <a:spcAft>
                          <a:spcPts val="0"/>
                        </a:spcAft>
                      </a:pPr>
                      <a:r>
                        <a:rPr lang="en-US" sz="2000" b="1" dirty="0" smtClean="0">
                          <a:solidFill>
                            <a:srgbClr val="00467F"/>
                          </a:solidFill>
                          <a:effectLst/>
                          <a:latin typeface="Calibri" panose="020F0502020204030204" pitchFamily="34" charset="0"/>
                          <a:ea typeface="MS Mincho"/>
                          <a:cs typeface="Calibri" panose="020F0502020204030204" pitchFamily="34" charset="0"/>
                        </a:rPr>
                        <a:t>Event </a:t>
                      </a:r>
                      <a:r>
                        <a:rPr lang="en-US" sz="2000" b="1" dirty="0">
                          <a:solidFill>
                            <a:srgbClr val="00467F"/>
                          </a:solidFill>
                          <a:effectLst/>
                          <a:latin typeface="Calibri" panose="020F0502020204030204" pitchFamily="34" charset="0"/>
                          <a:ea typeface="MS Mincho"/>
                          <a:cs typeface="Calibri" panose="020F0502020204030204" pitchFamily="34" charset="0"/>
                        </a:rPr>
                        <a:t>driver</a:t>
                      </a:r>
                    </a:p>
                  </a:txBody>
                  <a:tcPr marL="73025" marR="73025" marT="0" marB="0"/>
                </a:tc>
                <a:tc>
                  <a:txBody>
                    <a:bodyPr/>
                    <a:lstStyle/>
                    <a:p>
                      <a:pPr marL="0" marR="0" algn="ctr">
                        <a:spcBef>
                          <a:spcPts val="0"/>
                        </a:spcBef>
                        <a:spcAft>
                          <a:spcPts val="0"/>
                        </a:spcAft>
                      </a:pPr>
                      <a:r>
                        <a:rPr lang="en-US" sz="2000" dirty="0">
                          <a:solidFill>
                            <a:srgbClr val="00467F"/>
                          </a:solidFill>
                          <a:effectLst/>
                          <a:latin typeface="Calibri" panose="020F0502020204030204" pitchFamily="34" charset="0"/>
                          <a:ea typeface="MS Mincho"/>
                          <a:cs typeface="Calibri" panose="020F0502020204030204" pitchFamily="34" charset="0"/>
                        </a:rPr>
                        <a:t>4.257</a:t>
                      </a:r>
                      <a:br>
                        <a:rPr lang="en-US" sz="2000" dirty="0">
                          <a:solidFill>
                            <a:srgbClr val="00467F"/>
                          </a:solidFill>
                          <a:effectLst/>
                          <a:latin typeface="Calibri" panose="020F0502020204030204" pitchFamily="34" charset="0"/>
                          <a:ea typeface="MS Mincho"/>
                          <a:cs typeface="Calibri" panose="020F0502020204030204" pitchFamily="34" charset="0"/>
                        </a:rPr>
                      </a:br>
                      <a:r>
                        <a:rPr lang="en-US" sz="2000" dirty="0">
                          <a:solidFill>
                            <a:srgbClr val="00467F"/>
                          </a:solidFill>
                          <a:effectLst/>
                          <a:latin typeface="Calibri" panose="020F0502020204030204" pitchFamily="34" charset="0"/>
                          <a:ea typeface="MS Mincho"/>
                          <a:cs typeface="Calibri" panose="020F0502020204030204" pitchFamily="34" charset="0"/>
                        </a:rPr>
                        <a:t>(0.179)</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a:solidFill>
                            <a:srgbClr val="00467F"/>
                          </a:solidFill>
                          <a:effectLst/>
                          <a:latin typeface="Calibri" panose="020F0502020204030204" pitchFamily="34" charset="0"/>
                          <a:ea typeface="MS Mincho"/>
                          <a:cs typeface="Calibri" panose="020F0502020204030204" pitchFamily="34" charset="0"/>
                        </a:rPr>
                        <a:t>6.050</a:t>
                      </a:r>
                      <a:br>
                        <a:rPr lang="en-US" sz="2000">
                          <a:solidFill>
                            <a:srgbClr val="00467F"/>
                          </a:solidFill>
                          <a:effectLst/>
                          <a:latin typeface="Calibri" panose="020F0502020204030204" pitchFamily="34" charset="0"/>
                          <a:ea typeface="MS Mincho"/>
                          <a:cs typeface="Calibri" panose="020F0502020204030204" pitchFamily="34" charset="0"/>
                        </a:rPr>
                      </a:br>
                      <a:r>
                        <a:rPr lang="en-US" sz="2000">
                          <a:solidFill>
                            <a:srgbClr val="00467F"/>
                          </a:solidFill>
                          <a:effectLst/>
                          <a:latin typeface="Calibri" panose="020F0502020204030204" pitchFamily="34" charset="0"/>
                          <a:ea typeface="MS Mincho"/>
                          <a:cs typeface="Calibri" panose="020F0502020204030204" pitchFamily="34" charset="0"/>
                        </a:rPr>
                        <a:t>(0.223)</a:t>
                      </a:r>
                      <a:endParaRPr lang="en-US" sz="160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tc>
                  <a:txBody>
                    <a:bodyPr/>
                    <a:lstStyle/>
                    <a:p>
                      <a:pPr marL="0" marR="0" algn="ctr">
                        <a:spcBef>
                          <a:spcPts val="0"/>
                        </a:spcBef>
                        <a:spcAft>
                          <a:spcPts val="0"/>
                        </a:spcAft>
                      </a:pPr>
                      <a:r>
                        <a:rPr lang="en-US" sz="2000" b="1" dirty="0">
                          <a:solidFill>
                            <a:srgbClr val="00467F"/>
                          </a:solidFill>
                          <a:effectLst/>
                          <a:latin typeface="Calibri" panose="020F0502020204030204" pitchFamily="34" charset="0"/>
                          <a:ea typeface="MS Mincho"/>
                          <a:cs typeface="Calibri" panose="020F0502020204030204" pitchFamily="34" charset="0"/>
                        </a:rPr>
                        <a:t>-6.27</a:t>
                      </a:r>
                      <a:br>
                        <a:rPr lang="en-US" sz="2000" b="1" dirty="0">
                          <a:solidFill>
                            <a:srgbClr val="00467F"/>
                          </a:solidFill>
                          <a:effectLst/>
                          <a:latin typeface="Calibri" panose="020F0502020204030204" pitchFamily="34" charset="0"/>
                          <a:ea typeface="MS Mincho"/>
                          <a:cs typeface="Calibri" panose="020F0502020204030204" pitchFamily="34" charset="0"/>
                        </a:rPr>
                      </a:br>
                      <a:r>
                        <a:rPr lang="en-US" sz="2000" b="1" dirty="0">
                          <a:solidFill>
                            <a:srgbClr val="00467F"/>
                          </a:solidFill>
                          <a:effectLst/>
                          <a:latin typeface="Calibri" panose="020F0502020204030204" pitchFamily="34" charset="0"/>
                          <a:ea typeface="MS Mincho"/>
                          <a:cs typeface="Calibri" panose="020F0502020204030204" pitchFamily="34" charset="0"/>
                        </a:rPr>
                        <a:t>(&lt;0.0001)</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tc>
                <a:extLst>
                  <a:ext uri="{0D108BD9-81ED-4DB2-BD59-A6C34878D82A}">
                    <a16:rowId xmlns:a16="http://schemas.microsoft.com/office/drawing/2014/main" val="2129454866"/>
                  </a:ext>
                </a:extLst>
              </a:tr>
            </a:tbl>
          </a:graphicData>
        </a:graphic>
      </p:graphicFrame>
      <p:sp>
        <p:nvSpPr>
          <p:cNvPr id="4" name="Slide Number Placeholder 3"/>
          <p:cNvSpPr>
            <a:spLocks noGrp="1"/>
          </p:cNvSpPr>
          <p:nvPr>
            <p:ph type="sldNum" sz="quarter" idx="12"/>
          </p:nvPr>
        </p:nvSpPr>
        <p:spPr/>
        <p:txBody>
          <a:bodyPr/>
          <a:lstStyle/>
          <a:p>
            <a:fld id="{CC942E1D-94D0-4C55-B1DD-A28B122FA8E2}" type="slidenum">
              <a:rPr lang="en-US" smtClean="0"/>
              <a:t>20</a:t>
            </a:fld>
            <a:endParaRPr lang="en-US"/>
          </a:p>
        </p:txBody>
      </p:sp>
      <p:sp>
        <p:nvSpPr>
          <p:cNvPr id="6" name="Rectangle 5"/>
          <p:cNvSpPr/>
          <p:nvPr/>
        </p:nvSpPr>
        <p:spPr>
          <a:xfrm>
            <a:off x="628650" y="1518813"/>
            <a:ext cx="7886700" cy="58839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628650" y="3952626"/>
            <a:ext cx="7886700" cy="624994"/>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67887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Findings</a:t>
            </a:r>
            <a:endParaRPr lang="en-US" dirty="0"/>
          </a:p>
        </p:txBody>
      </p:sp>
      <p:sp>
        <p:nvSpPr>
          <p:cNvPr id="3" name="Content Placeholder 2"/>
          <p:cNvSpPr>
            <a:spLocks noGrp="1"/>
          </p:cNvSpPr>
          <p:nvPr>
            <p:ph idx="1"/>
          </p:nvPr>
        </p:nvSpPr>
        <p:spPr/>
        <p:txBody>
          <a:bodyPr/>
          <a:lstStyle/>
          <a:p>
            <a:r>
              <a:rPr lang="en-US" dirty="0"/>
              <a:t>Households </a:t>
            </a:r>
            <a:r>
              <a:rPr lang="en-US" dirty="0" smtClean="0"/>
              <a:t>switched to telephone less </a:t>
            </a:r>
            <a:r>
              <a:rPr lang="en-US" dirty="0"/>
              <a:t>likely to </a:t>
            </a:r>
            <a:r>
              <a:rPr lang="en-US" dirty="0" smtClean="0"/>
              <a:t>use records than those who did interview in person</a:t>
            </a:r>
            <a:endParaRPr lang="en-US" dirty="0"/>
          </a:p>
          <a:p>
            <a:r>
              <a:rPr lang="en-US" dirty="0"/>
              <a:t>No strong differences in </a:t>
            </a:r>
            <a:r>
              <a:rPr lang="en-US" dirty="0" smtClean="0"/>
              <a:t>response distributions </a:t>
            </a:r>
            <a:r>
              <a:rPr lang="en-US" dirty="0"/>
              <a:t>for items using show </a:t>
            </a:r>
            <a:r>
              <a:rPr lang="en-US" dirty="0" smtClean="0"/>
              <a:t>cards</a:t>
            </a:r>
            <a:endParaRPr lang="en-US" dirty="0"/>
          </a:p>
          <a:p>
            <a:r>
              <a:rPr lang="en-US" dirty="0"/>
              <a:t>For </a:t>
            </a:r>
            <a:r>
              <a:rPr lang="en-US" dirty="0" smtClean="0"/>
              <a:t>health </a:t>
            </a:r>
            <a:r>
              <a:rPr lang="en-US" dirty="0"/>
              <a:t>insurance status, no evident impact from </a:t>
            </a:r>
            <a:r>
              <a:rPr lang="en-US" dirty="0" smtClean="0"/>
              <a:t>mode change or COVID </a:t>
            </a:r>
            <a:r>
              <a:rPr lang="en-US" dirty="0"/>
              <a:t>on </a:t>
            </a:r>
            <a:r>
              <a:rPr lang="en-US" dirty="0" smtClean="0"/>
              <a:t>estimates</a:t>
            </a:r>
            <a:endParaRPr lang="en-US" dirty="0"/>
          </a:p>
          <a:p>
            <a:r>
              <a:rPr lang="en-US" dirty="0" smtClean="0"/>
              <a:t>Mode switch did not seem to impact </a:t>
            </a:r>
            <a:r>
              <a:rPr lang="en-US" dirty="0"/>
              <a:t>event </a:t>
            </a:r>
            <a:r>
              <a:rPr lang="en-US" dirty="0" smtClean="0"/>
              <a:t>reporting: 2019 did not differ by mode, 2020 tracked with decreases due to COVID</a:t>
            </a:r>
          </a:p>
          <a:p>
            <a:r>
              <a:rPr lang="en-US" dirty="0" smtClean="0"/>
              <a:t>Extended panel reported fewer events than expected</a:t>
            </a:r>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pPr/>
              <a:t>21</a:t>
            </a:fld>
            <a:endParaRPr lang="en-US" dirty="0"/>
          </a:p>
        </p:txBody>
      </p:sp>
    </p:spTree>
    <p:extLst>
      <p:ext uri="{BB962C8B-B14F-4D97-AF65-F5344CB8AC3E}">
        <p14:creationId xmlns:p14="http://schemas.microsoft.com/office/powerpoint/2010/main" val="677840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Steps</a:t>
            </a:r>
            <a:endParaRPr lang="en-US" dirty="0"/>
          </a:p>
        </p:txBody>
      </p:sp>
      <p:sp>
        <p:nvSpPr>
          <p:cNvPr id="3" name="Content Placeholder 2"/>
          <p:cNvSpPr>
            <a:spLocks noGrp="1"/>
          </p:cNvSpPr>
          <p:nvPr>
            <p:ph idx="1"/>
          </p:nvPr>
        </p:nvSpPr>
        <p:spPr/>
        <p:txBody>
          <a:bodyPr/>
          <a:lstStyle/>
          <a:p>
            <a:r>
              <a:rPr lang="en-US" dirty="0"/>
              <a:t>Re-running 2020 results using full year data</a:t>
            </a:r>
          </a:p>
          <a:p>
            <a:r>
              <a:rPr lang="en-US" dirty="0" smtClean="0"/>
              <a:t>Monitoring records use by mode</a:t>
            </a:r>
          </a:p>
          <a:p>
            <a:r>
              <a:rPr lang="en-US" dirty="0" smtClean="0"/>
              <a:t>Tracking respondent use of show </a:t>
            </a:r>
            <a:r>
              <a:rPr lang="en-US" dirty="0" smtClean="0"/>
              <a:t>cards</a:t>
            </a:r>
            <a:endParaRPr lang="en-US" dirty="0" smtClean="0"/>
          </a:p>
        </p:txBody>
      </p:sp>
      <p:sp>
        <p:nvSpPr>
          <p:cNvPr id="4" name="Slide Number Placeholder 3"/>
          <p:cNvSpPr>
            <a:spLocks noGrp="1"/>
          </p:cNvSpPr>
          <p:nvPr>
            <p:ph type="sldNum" sz="quarter" idx="12"/>
          </p:nvPr>
        </p:nvSpPr>
        <p:spPr/>
        <p:txBody>
          <a:bodyPr/>
          <a:lstStyle/>
          <a:p>
            <a:fld id="{CC942E1D-94D0-4C55-B1DD-A28B122FA8E2}" type="slidenum">
              <a:rPr lang="en-US" smtClean="0"/>
              <a:t>22</a:t>
            </a:fld>
            <a:endParaRPr lang="en-US"/>
          </a:p>
        </p:txBody>
      </p:sp>
    </p:spTree>
    <p:extLst>
      <p:ext uri="{BB962C8B-B14F-4D97-AF65-F5344CB8AC3E}">
        <p14:creationId xmlns:p14="http://schemas.microsoft.com/office/powerpoint/2010/main" val="466120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3B68-0ECC-E24B-B576-48BE2D3C09A1}"/>
              </a:ext>
            </a:extLst>
          </p:cNvPr>
          <p:cNvSpPr>
            <a:spLocks noGrp="1"/>
          </p:cNvSpPr>
          <p:nvPr>
            <p:ph type="title"/>
          </p:nvPr>
        </p:nvSpPr>
        <p:spPr/>
        <p:txBody>
          <a:bodyPr/>
          <a:lstStyle/>
          <a:p>
            <a:r>
              <a:rPr lang="en-US" smtClean="0"/>
              <a:t>Thank You</a:t>
            </a:r>
            <a:endParaRPr lang="en-US" dirty="0"/>
          </a:p>
        </p:txBody>
      </p:sp>
      <p:sp>
        <p:nvSpPr>
          <p:cNvPr id="11" name="Text Placeholder 10"/>
          <p:cNvSpPr>
            <a:spLocks noGrp="1"/>
          </p:cNvSpPr>
          <p:nvPr>
            <p:ph type="body" sz="half" idx="2"/>
          </p:nvPr>
        </p:nvSpPr>
        <p:spPr/>
        <p:txBody>
          <a:bodyPr/>
          <a:lstStyle/>
          <a:p>
            <a:endParaRPr lang="en-US" dirty="0"/>
          </a:p>
        </p:txBody>
      </p:sp>
      <p:sp>
        <p:nvSpPr>
          <p:cNvPr id="4" name="Content Placeholder 3">
            <a:extLst>
              <a:ext uri="{FF2B5EF4-FFF2-40B4-BE49-F238E27FC236}">
                <a16:creationId xmlns:a16="http://schemas.microsoft.com/office/drawing/2014/main" id="{396C5806-50D5-6146-A721-FFE06E8E1A13}"/>
              </a:ext>
            </a:extLst>
          </p:cNvPr>
          <p:cNvSpPr>
            <a:spLocks noGrp="1"/>
          </p:cNvSpPr>
          <p:nvPr>
            <p:ph idx="1"/>
          </p:nvPr>
        </p:nvSpPr>
        <p:spPr/>
        <p:txBody>
          <a:bodyPr/>
          <a:lstStyle/>
          <a:p>
            <a:r>
              <a:rPr lang="en-US" dirty="0" smtClean="0"/>
              <a:t>Alisha Creel</a:t>
            </a:r>
          </a:p>
          <a:p>
            <a:r>
              <a:rPr lang="en-US" dirty="0" smtClean="0"/>
              <a:t>AlishaCreel@westat.com</a:t>
            </a:r>
            <a:endParaRPr lang="en-US" dirty="0"/>
          </a:p>
        </p:txBody>
      </p:sp>
      <p:sp>
        <p:nvSpPr>
          <p:cNvPr id="10" name="Text Placeholder 9">
            <a:extLst>
              <a:ext uri="{FF2B5EF4-FFF2-40B4-BE49-F238E27FC236}">
                <a16:creationId xmlns:a16="http://schemas.microsoft.com/office/drawing/2014/main" id="{D757F5B4-3F8A-7F45-88E6-6D2F47F81503}"/>
              </a:ext>
            </a:extLst>
          </p:cNvPr>
          <p:cNvSpPr>
            <a:spLocks noGrp="1"/>
          </p:cNvSpPr>
          <p:nvPr>
            <p:ph type="body" sz="half" idx="13"/>
          </p:nvPr>
        </p:nvSpPr>
        <p:spPr/>
        <p:txBody>
          <a:bodyPr/>
          <a:lstStyle/>
          <a:p>
            <a:r>
              <a:rPr lang="en-US" smtClean="0"/>
              <a:t>Photos are for illustrative purposes only. All persons depicted, unless otherwise stated, are models.</a:t>
            </a:r>
            <a:endParaRPr lang="en-US" dirty="0"/>
          </a:p>
        </p:txBody>
      </p:sp>
      <p:sp>
        <p:nvSpPr>
          <p:cNvPr id="5" name="Slide Number Placeholder 4">
            <a:extLst>
              <a:ext uri="{FF2B5EF4-FFF2-40B4-BE49-F238E27FC236}">
                <a16:creationId xmlns:a16="http://schemas.microsoft.com/office/drawing/2014/main" id="{06C9D23C-5C0F-984B-B958-14A5C0176BC5}"/>
              </a:ext>
            </a:extLst>
          </p:cNvPr>
          <p:cNvSpPr>
            <a:spLocks noGrp="1"/>
          </p:cNvSpPr>
          <p:nvPr>
            <p:ph type="sldNum" sz="quarter" idx="12"/>
          </p:nvPr>
        </p:nvSpPr>
        <p:spPr/>
        <p:txBody>
          <a:bodyPr/>
          <a:lstStyle/>
          <a:p>
            <a:fld id="{CC942E1D-94D0-4C55-B1DD-A28B122FA8E2}" type="slidenum">
              <a:rPr lang="en-US" smtClean="0"/>
              <a:pPr/>
              <a:t>23</a:t>
            </a:fld>
            <a:endParaRPr lang="en-US"/>
          </a:p>
        </p:txBody>
      </p:sp>
    </p:spTree>
    <p:extLst>
      <p:ext uri="{BB962C8B-B14F-4D97-AF65-F5344CB8AC3E}">
        <p14:creationId xmlns:p14="http://schemas.microsoft.com/office/powerpoint/2010/main" val="761581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Card Item Criteria</a:t>
            </a:r>
            <a:endParaRPr lang="en-US" dirty="0"/>
          </a:p>
        </p:txBody>
      </p:sp>
      <p:sp>
        <p:nvSpPr>
          <p:cNvPr id="3" name="Content Placeholder 2"/>
          <p:cNvSpPr>
            <a:spLocks noGrp="1"/>
          </p:cNvSpPr>
          <p:nvPr>
            <p:ph idx="1"/>
          </p:nvPr>
        </p:nvSpPr>
        <p:spPr/>
        <p:txBody>
          <a:bodyPr/>
          <a:lstStyle/>
          <a:p>
            <a:r>
              <a:rPr lang="en-US" dirty="0" smtClean="0"/>
              <a:t>Asked frequently: maximized </a:t>
            </a:r>
            <a:r>
              <a:rPr lang="en-US" dirty="0"/>
              <a:t>the sample </a:t>
            </a:r>
            <a:r>
              <a:rPr lang="en-US" dirty="0" smtClean="0"/>
              <a:t>size</a:t>
            </a:r>
            <a:r>
              <a:rPr lang="en-US" dirty="0"/>
              <a:t> </a:t>
            </a:r>
            <a:r>
              <a:rPr lang="en-US" dirty="0" smtClean="0"/>
              <a:t>for analysis</a:t>
            </a:r>
            <a:endParaRPr lang="en-US" dirty="0"/>
          </a:p>
          <a:p>
            <a:r>
              <a:rPr lang="en-US" dirty="0" smtClean="0"/>
              <a:t>Nominal categories: no ordinal scales</a:t>
            </a:r>
            <a:endParaRPr lang="en-US" dirty="0"/>
          </a:p>
          <a:p>
            <a:r>
              <a:rPr lang="en-US" dirty="0" smtClean="0"/>
              <a:t>Question text does not include show </a:t>
            </a:r>
            <a:r>
              <a:rPr lang="en-US" dirty="0"/>
              <a:t>card </a:t>
            </a:r>
            <a:r>
              <a:rPr lang="en-US" dirty="0" smtClean="0"/>
              <a:t>text: ensured </a:t>
            </a:r>
            <a:r>
              <a:rPr lang="en-US" dirty="0"/>
              <a:t>that in an in-person interview, the respondent would only know the show card text by reading </a:t>
            </a:r>
            <a:r>
              <a:rPr lang="en-US" dirty="0" smtClean="0"/>
              <a:t>it</a:t>
            </a:r>
            <a:endParaRPr lang="en-US" dirty="0"/>
          </a:p>
          <a:p>
            <a:r>
              <a:rPr lang="en-US" dirty="0" smtClean="0"/>
              <a:t>Variety </a:t>
            </a:r>
            <a:r>
              <a:rPr lang="en-US" dirty="0"/>
              <a:t>of placement in the </a:t>
            </a:r>
            <a:r>
              <a:rPr lang="en-US" dirty="0" smtClean="0"/>
              <a:t>survey: respondents </a:t>
            </a:r>
            <a:r>
              <a:rPr lang="en-US" dirty="0"/>
              <a:t>could become fatigued listening to (or reading) show cards as the survey </a:t>
            </a:r>
            <a:r>
              <a:rPr lang="en-US" dirty="0" smtClean="0"/>
              <a:t>progressed</a:t>
            </a:r>
            <a:endParaRPr lang="en-US" dirty="0"/>
          </a:p>
          <a:p>
            <a:r>
              <a:rPr lang="en-US" dirty="0" smtClean="0"/>
              <a:t>Long show </a:t>
            </a:r>
            <a:r>
              <a:rPr lang="en-US" dirty="0"/>
              <a:t>card </a:t>
            </a:r>
            <a:r>
              <a:rPr lang="en-US" dirty="0" smtClean="0"/>
              <a:t>text</a:t>
            </a:r>
            <a:endParaRPr lang="en-US" dirty="0"/>
          </a:p>
          <a:p>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t>24</a:t>
            </a:fld>
            <a:endParaRPr lang="en-US"/>
          </a:p>
        </p:txBody>
      </p:sp>
    </p:spTree>
    <p:extLst>
      <p:ext uri="{BB962C8B-B14F-4D97-AF65-F5344CB8AC3E}">
        <p14:creationId xmlns:p14="http://schemas.microsoft.com/office/powerpoint/2010/main" val="1868017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Context and Overall Findings</a:t>
            </a:r>
          </a:p>
          <a:p>
            <a:r>
              <a:rPr lang="en-US" dirty="0" smtClean="0"/>
              <a:t>Use of Records</a:t>
            </a:r>
          </a:p>
          <a:p>
            <a:r>
              <a:rPr lang="en-US" dirty="0" smtClean="0"/>
              <a:t>Show Card Items</a:t>
            </a:r>
          </a:p>
          <a:p>
            <a:r>
              <a:rPr lang="en-US" dirty="0" smtClean="0"/>
              <a:t>Key Survey Estimates: Health Care Utilization and Health Insurance</a:t>
            </a:r>
          </a:p>
          <a:p>
            <a:r>
              <a:rPr lang="en-US" dirty="0" smtClean="0"/>
              <a:t>Future Directions</a:t>
            </a:r>
            <a:endParaRPr lang="en-US" dirty="0"/>
          </a:p>
        </p:txBody>
      </p:sp>
      <p:sp>
        <p:nvSpPr>
          <p:cNvPr id="5" name="Slide Number Placeholder 4"/>
          <p:cNvSpPr>
            <a:spLocks noGrp="1"/>
          </p:cNvSpPr>
          <p:nvPr>
            <p:ph type="sldNum" sz="quarter" idx="12"/>
          </p:nvPr>
        </p:nvSpPr>
        <p:spPr/>
        <p:txBody>
          <a:bodyPr/>
          <a:lstStyle/>
          <a:p>
            <a:fld id="{CC942E1D-94D0-4C55-B1DD-A28B122FA8E2}" type="slidenum">
              <a:rPr lang="en-US" smtClean="0"/>
              <a:pPr/>
              <a:t>3</a:t>
            </a:fld>
            <a:endParaRPr lang="en-US"/>
          </a:p>
        </p:txBody>
      </p:sp>
    </p:spTree>
    <p:custDataLst>
      <p:tags r:id="rId1"/>
    </p:custDataLst>
    <p:extLst>
      <p:ext uri="{BB962C8B-B14F-4D97-AF65-F5344CB8AC3E}">
        <p14:creationId xmlns:p14="http://schemas.microsoft.com/office/powerpoint/2010/main" val="998156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smtClean="0"/>
              <a:t>MEPS key estimates: Health care utilization and health insurance</a:t>
            </a:r>
          </a:p>
          <a:p>
            <a:r>
              <a:rPr lang="en-US" dirty="0" smtClean="0"/>
              <a:t>Important for quality</a:t>
            </a:r>
          </a:p>
          <a:p>
            <a:pPr lvl="1"/>
            <a:r>
              <a:rPr lang="en-US" dirty="0" smtClean="0"/>
              <a:t>Records</a:t>
            </a:r>
          </a:p>
          <a:p>
            <a:pPr lvl="1"/>
            <a:r>
              <a:rPr lang="en-US" dirty="0" smtClean="0"/>
              <a:t>Show cards</a:t>
            </a:r>
          </a:p>
          <a:p>
            <a:r>
              <a:rPr lang="en-US" dirty="0"/>
              <a:t>Changes due to COVID-19</a:t>
            </a:r>
          </a:p>
          <a:p>
            <a:pPr lvl="1"/>
            <a:r>
              <a:rPr lang="en-US" dirty="0"/>
              <a:t>Shift from in person to telephone</a:t>
            </a:r>
          </a:p>
          <a:p>
            <a:pPr lvl="1"/>
            <a:r>
              <a:rPr lang="en-US" dirty="0"/>
              <a:t>Extension of exiting </a:t>
            </a:r>
            <a:r>
              <a:rPr lang="en-US" dirty="0" smtClean="0"/>
              <a:t>panel</a:t>
            </a:r>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pPr/>
              <a:t>4</a:t>
            </a:fld>
            <a:endParaRPr lang="en-US" dirty="0"/>
          </a:p>
        </p:txBody>
      </p:sp>
    </p:spTree>
    <p:extLst>
      <p:ext uri="{BB962C8B-B14F-4D97-AF65-F5344CB8AC3E}">
        <p14:creationId xmlns:p14="http://schemas.microsoft.com/office/powerpoint/2010/main" val="1351265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Findings</a:t>
            </a:r>
            <a:endParaRPr lang="en-US" dirty="0"/>
          </a:p>
        </p:txBody>
      </p:sp>
      <p:sp>
        <p:nvSpPr>
          <p:cNvPr id="3" name="Content Placeholder 2"/>
          <p:cNvSpPr>
            <a:spLocks noGrp="1"/>
          </p:cNvSpPr>
          <p:nvPr>
            <p:ph idx="1"/>
          </p:nvPr>
        </p:nvSpPr>
        <p:spPr/>
        <p:txBody>
          <a:bodyPr/>
          <a:lstStyle/>
          <a:p>
            <a:r>
              <a:rPr lang="en-US" dirty="0"/>
              <a:t>Households </a:t>
            </a:r>
            <a:r>
              <a:rPr lang="en-US" dirty="0" smtClean="0"/>
              <a:t>switched to telephone less </a:t>
            </a:r>
            <a:r>
              <a:rPr lang="en-US" dirty="0"/>
              <a:t>likely to </a:t>
            </a:r>
            <a:r>
              <a:rPr lang="en-US" dirty="0" smtClean="0"/>
              <a:t>use records than those who did interview in person</a:t>
            </a:r>
            <a:endParaRPr lang="en-US" dirty="0"/>
          </a:p>
          <a:p>
            <a:r>
              <a:rPr lang="en-US" dirty="0"/>
              <a:t>No strong differences in </a:t>
            </a:r>
            <a:r>
              <a:rPr lang="en-US" dirty="0" smtClean="0"/>
              <a:t>response distributions </a:t>
            </a:r>
            <a:r>
              <a:rPr lang="en-US" dirty="0"/>
              <a:t>for items using show </a:t>
            </a:r>
            <a:r>
              <a:rPr lang="en-US" dirty="0" smtClean="0"/>
              <a:t>cards</a:t>
            </a:r>
            <a:endParaRPr lang="en-US" dirty="0"/>
          </a:p>
          <a:p>
            <a:r>
              <a:rPr lang="en-US" dirty="0"/>
              <a:t>For </a:t>
            </a:r>
            <a:r>
              <a:rPr lang="en-US" dirty="0" smtClean="0"/>
              <a:t>health </a:t>
            </a:r>
            <a:r>
              <a:rPr lang="en-US" dirty="0"/>
              <a:t>insurance status, no evident impact from </a:t>
            </a:r>
            <a:r>
              <a:rPr lang="en-US" dirty="0" smtClean="0"/>
              <a:t>mode change or COVID </a:t>
            </a:r>
            <a:r>
              <a:rPr lang="en-US" dirty="0"/>
              <a:t>on </a:t>
            </a:r>
            <a:r>
              <a:rPr lang="en-US" dirty="0" smtClean="0"/>
              <a:t>estimates</a:t>
            </a:r>
            <a:endParaRPr lang="en-US" dirty="0"/>
          </a:p>
          <a:p>
            <a:r>
              <a:rPr lang="en-US" dirty="0" smtClean="0"/>
              <a:t>Mode switch did not seem to impact </a:t>
            </a:r>
            <a:r>
              <a:rPr lang="en-US" dirty="0"/>
              <a:t>event </a:t>
            </a:r>
            <a:r>
              <a:rPr lang="en-US" dirty="0" smtClean="0"/>
              <a:t>reporting: 2019 did not differ by mode, 2020 tracked with decreases due to COVID</a:t>
            </a:r>
          </a:p>
          <a:p>
            <a:r>
              <a:rPr lang="en-US" dirty="0" smtClean="0"/>
              <a:t>Extended panel reported fewer events than expected</a:t>
            </a:r>
            <a:endParaRPr lang="en-US" dirty="0"/>
          </a:p>
        </p:txBody>
      </p:sp>
      <p:sp>
        <p:nvSpPr>
          <p:cNvPr id="4" name="Slide Number Placeholder 3"/>
          <p:cNvSpPr>
            <a:spLocks noGrp="1"/>
          </p:cNvSpPr>
          <p:nvPr>
            <p:ph type="sldNum" sz="quarter" idx="12"/>
          </p:nvPr>
        </p:nvSpPr>
        <p:spPr/>
        <p:txBody>
          <a:bodyPr/>
          <a:lstStyle/>
          <a:p>
            <a:fld id="{CC942E1D-94D0-4C55-B1DD-A28B122FA8E2}" type="slidenum">
              <a:rPr lang="en-US" smtClean="0"/>
              <a:pPr/>
              <a:t>5</a:t>
            </a:fld>
            <a:endParaRPr lang="en-US" dirty="0"/>
          </a:p>
        </p:txBody>
      </p:sp>
    </p:spTree>
    <p:extLst>
      <p:ext uri="{BB962C8B-B14F-4D97-AF65-F5344CB8AC3E}">
        <p14:creationId xmlns:p14="http://schemas.microsoft.com/office/powerpoint/2010/main" val="2101002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Records</a:t>
            </a:r>
            <a:endParaRPr lang="en-US" dirty="0"/>
          </a:p>
        </p:txBody>
      </p:sp>
      <p:sp>
        <p:nvSpPr>
          <p:cNvPr id="3" name="Content Placeholder 2"/>
          <p:cNvSpPr>
            <a:spLocks noGrp="1"/>
          </p:cNvSpPr>
          <p:nvPr>
            <p:ph idx="1"/>
          </p:nvPr>
        </p:nvSpPr>
        <p:spPr/>
        <p:txBody>
          <a:bodyPr/>
          <a:lstStyle/>
          <a:p>
            <a:r>
              <a:rPr lang="en-US" dirty="0" smtClean="0"/>
              <a:t>Encourage respondents to use records to get most accurate information about health events</a:t>
            </a:r>
          </a:p>
          <a:p>
            <a:pPr lvl="1"/>
            <a:r>
              <a:rPr lang="en-US" dirty="0" smtClean="0"/>
              <a:t>Calendar, bills, insurance statements, prescription bottles, etc.</a:t>
            </a:r>
          </a:p>
          <a:p>
            <a:r>
              <a:rPr lang="en-US" dirty="0" smtClean="0"/>
              <a:t>Data quality concerns: In-person vs. telephone</a:t>
            </a:r>
          </a:p>
          <a:p>
            <a:r>
              <a:rPr lang="en-US" dirty="0" smtClean="0"/>
              <a:t>Mode: Compared respondents with in person interviews in both fall 2019 and spring 2020 with those who switched to phone in spring 2020</a:t>
            </a:r>
          </a:p>
        </p:txBody>
      </p:sp>
      <p:sp>
        <p:nvSpPr>
          <p:cNvPr id="4" name="Slide Number Placeholder 3"/>
          <p:cNvSpPr>
            <a:spLocks noGrp="1"/>
          </p:cNvSpPr>
          <p:nvPr>
            <p:ph type="sldNum" sz="quarter" idx="12"/>
          </p:nvPr>
        </p:nvSpPr>
        <p:spPr/>
        <p:txBody>
          <a:bodyPr/>
          <a:lstStyle/>
          <a:p>
            <a:fld id="{CC942E1D-94D0-4C55-B1DD-A28B122FA8E2}" type="slidenum">
              <a:rPr lang="en-US" smtClean="0"/>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73086071"/>
              </p:ext>
            </p:extLst>
          </p:nvPr>
        </p:nvGraphicFramePr>
        <p:xfrm>
          <a:off x="1305821" y="3329372"/>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98964717"/>
                    </a:ext>
                  </a:extLst>
                </a:gridCol>
                <a:gridCol w="2032000">
                  <a:extLst>
                    <a:ext uri="{9D8B030D-6E8A-4147-A177-3AD203B41FA5}">
                      <a16:colId xmlns:a16="http://schemas.microsoft.com/office/drawing/2014/main" val="2151199624"/>
                    </a:ext>
                  </a:extLst>
                </a:gridCol>
                <a:gridCol w="2032000">
                  <a:extLst>
                    <a:ext uri="{9D8B030D-6E8A-4147-A177-3AD203B41FA5}">
                      <a16:colId xmlns:a16="http://schemas.microsoft.com/office/drawing/2014/main" val="4066098889"/>
                    </a:ext>
                  </a:extLst>
                </a:gridCol>
              </a:tblGrid>
              <a:tr h="370840">
                <a:tc>
                  <a:txBody>
                    <a:bodyPr/>
                    <a:lstStyle/>
                    <a:p>
                      <a:r>
                        <a:rPr lang="en-US" dirty="0" smtClean="0"/>
                        <a:t>Group</a:t>
                      </a:r>
                      <a:endParaRPr lang="en-US" dirty="0"/>
                    </a:p>
                  </a:txBody>
                  <a:tcPr/>
                </a:tc>
                <a:tc>
                  <a:txBody>
                    <a:bodyPr/>
                    <a:lstStyle/>
                    <a:p>
                      <a:pPr algn="l"/>
                      <a:r>
                        <a:rPr lang="en-US" dirty="0" smtClean="0"/>
                        <a:t>Fall 2019</a:t>
                      </a:r>
                      <a:endParaRPr lang="en-US" dirty="0"/>
                    </a:p>
                  </a:txBody>
                  <a:tcPr/>
                </a:tc>
                <a:tc>
                  <a:txBody>
                    <a:bodyPr/>
                    <a:lstStyle/>
                    <a:p>
                      <a:pPr algn="l"/>
                      <a:r>
                        <a:rPr lang="en-US" dirty="0" smtClean="0"/>
                        <a:t>Spring 2020</a:t>
                      </a:r>
                      <a:endParaRPr lang="en-US" dirty="0"/>
                    </a:p>
                  </a:txBody>
                  <a:tcPr/>
                </a:tc>
                <a:extLst>
                  <a:ext uri="{0D108BD9-81ED-4DB2-BD59-A6C34878D82A}">
                    <a16:rowId xmlns:a16="http://schemas.microsoft.com/office/drawing/2014/main" val="3469970008"/>
                  </a:ext>
                </a:extLst>
              </a:tr>
              <a:tr h="370840">
                <a:tc>
                  <a:txBody>
                    <a:bodyPr/>
                    <a:lstStyle/>
                    <a:p>
                      <a:r>
                        <a:rPr lang="en-US" sz="1600" b="1" kern="1200" dirty="0" smtClean="0">
                          <a:solidFill>
                            <a:srgbClr val="00467F"/>
                          </a:solidFill>
                          <a:effectLst/>
                          <a:latin typeface="Calibri" panose="020F0502020204030204" pitchFamily="34" charset="0"/>
                          <a:ea typeface="MS Mincho"/>
                          <a:cs typeface="Calibri" panose="020F0502020204030204" pitchFamily="34" charset="0"/>
                        </a:rPr>
                        <a:t>In Person Group</a:t>
                      </a:r>
                      <a:endParaRPr lang="en-US" sz="1600" b="1" kern="1200" dirty="0">
                        <a:solidFill>
                          <a:srgbClr val="00467F"/>
                        </a:solidFill>
                        <a:effectLst/>
                        <a:latin typeface="Calibri" panose="020F0502020204030204" pitchFamily="34" charset="0"/>
                        <a:ea typeface="MS Mincho"/>
                        <a:cs typeface="Calibri" panose="020F0502020204030204" pitchFamily="34" charset="0"/>
                      </a:endParaRPr>
                    </a:p>
                  </a:txBody>
                  <a:tcPr/>
                </a:tc>
                <a:tc>
                  <a:txBody>
                    <a:bodyPr/>
                    <a:lstStyle/>
                    <a:p>
                      <a:r>
                        <a:rPr lang="en-US" sz="1600" b="0" kern="1200" dirty="0" smtClean="0">
                          <a:solidFill>
                            <a:srgbClr val="00467F"/>
                          </a:solidFill>
                          <a:effectLst/>
                          <a:latin typeface="Calibri" panose="020F0502020204030204" pitchFamily="34" charset="0"/>
                          <a:ea typeface="MS Mincho"/>
                          <a:cs typeface="Calibri" panose="020F0502020204030204" pitchFamily="34" charset="0"/>
                        </a:rPr>
                        <a:t>In Person Interview</a:t>
                      </a:r>
                      <a:endParaRPr lang="en-US" sz="1600" b="0" kern="1200" dirty="0">
                        <a:solidFill>
                          <a:srgbClr val="00467F"/>
                        </a:solidFill>
                        <a:effectLst/>
                        <a:latin typeface="Calibri" panose="020F0502020204030204" pitchFamily="34" charset="0"/>
                        <a:ea typeface="MS Mincho"/>
                        <a:cs typeface="Calibri" panose="020F050202020403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smtClean="0">
                          <a:solidFill>
                            <a:srgbClr val="00467F"/>
                          </a:solidFill>
                          <a:effectLst/>
                          <a:latin typeface="Calibri" panose="020F0502020204030204" pitchFamily="34" charset="0"/>
                          <a:ea typeface="MS Mincho"/>
                          <a:cs typeface="Calibri" panose="020F0502020204030204" pitchFamily="34" charset="0"/>
                        </a:rPr>
                        <a:t>In Person Interview</a:t>
                      </a:r>
                    </a:p>
                  </a:txBody>
                  <a:tcPr/>
                </a:tc>
                <a:extLst>
                  <a:ext uri="{0D108BD9-81ED-4DB2-BD59-A6C34878D82A}">
                    <a16:rowId xmlns:a16="http://schemas.microsoft.com/office/drawing/2014/main" val="2427846329"/>
                  </a:ext>
                </a:extLst>
              </a:tr>
              <a:tr h="370840">
                <a:tc>
                  <a:txBody>
                    <a:bodyPr/>
                    <a:lstStyle/>
                    <a:p>
                      <a:r>
                        <a:rPr lang="en-US" sz="1600" b="1" kern="1200" dirty="0" smtClean="0">
                          <a:solidFill>
                            <a:srgbClr val="00467F"/>
                          </a:solidFill>
                          <a:effectLst/>
                          <a:latin typeface="Calibri" panose="020F0502020204030204" pitchFamily="34" charset="0"/>
                          <a:ea typeface="MS Mincho"/>
                          <a:cs typeface="Calibri" panose="020F0502020204030204" pitchFamily="34" charset="0"/>
                        </a:rPr>
                        <a:t>Mode Switch Group</a:t>
                      </a:r>
                      <a:endParaRPr lang="en-US" sz="1600" b="1" kern="1200" dirty="0">
                        <a:solidFill>
                          <a:srgbClr val="00467F"/>
                        </a:solidFill>
                        <a:effectLst/>
                        <a:latin typeface="Calibri" panose="020F0502020204030204" pitchFamily="34" charset="0"/>
                        <a:ea typeface="MS Mincho"/>
                        <a:cs typeface="Calibri" panose="020F0502020204030204"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smtClean="0">
                          <a:solidFill>
                            <a:srgbClr val="00467F"/>
                          </a:solidFill>
                          <a:effectLst/>
                          <a:latin typeface="Calibri" panose="020F0502020204030204" pitchFamily="34" charset="0"/>
                          <a:ea typeface="MS Mincho"/>
                          <a:cs typeface="Calibri" panose="020F0502020204030204" pitchFamily="34" charset="0"/>
                        </a:rPr>
                        <a:t>In Person Interview</a:t>
                      </a:r>
                    </a:p>
                  </a:txBody>
                  <a:tcPr/>
                </a:tc>
                <a:tc>
                  <a:txBody>
                    <a:bodyPr/>
                    <a:lstStyle/>
                    <a:p>
                      <a:r>
                        <a:rPr lang="en-US" sz="1600" b="0" kern="1200" dirty="0" smtClean="0">
                          <a:solidFill>
                            <a:srgbClr val="00467F"/>
                          </a:solidFill>
                          <a:effectLst/>
                          <a:latin typeface="Calibri" panose="020F0502020204030204" pitchFamily="34" charset="0"/>
                          <a:ea typeface="MS Mincho"/>
                          <a:cs typeface="Calibri" panose="020F0502020204030204" pitchFamily="34" charset="0"/>
                        </a:rPr>
                        <a:t>Phone Interview</a:t>
                      </a:r>
                      <a:endParaRPr lang="en-US" sz="1600" b="0" kern="1200" dirty="0">
                        <a:solidFill>
                          <a:srgbClr val="00467F"/>
                        </a:solidFill>
                        <a:effectLst/>
                        <a:latin typeface="Calibri" panose="020F0502020204030204" pitchFamily="34" charset="0"/>
                        <a:ea typeface="MS Mincho"/>
                        <a:cs typeface="Calibri" panose="020F0502020204030204" pitchFamily="34" charset="0"/>
                      </a:endParaRPr>
                    </a:p>
                  </a:txBody>
                  <a:tcPr/>
                </a:tc>
                <a:extLst>
                  <a:ext uri="{0D108BD9-81ED-4DB2-BD59-A6C34878D82A}">
                    <a16:rowId xmlns:a16="http://schemas.microsoft.com/office/drawing/2014/main" val="4246380092"/>
                  </a:ext>
                </a:extLst>
              </a:tr>
            </a:tbl>
          </a:graphicData>
        </a:graphic>
      </p:graphicFrame>
    </p:spTree>
    <p:extLst>
      <p:ext uri="{BB962C8B-B14F-4D97-AF65-F5344CB8AC3E}">
        <p14:creationId xmlns:p14="http://schemas.microsoft.com/office/powerpoint/2010/main" val="1259223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Records by Mode Groups</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24371594"/>
              </p:ext>
            </p:extLst>
          </p:nvPr>
        </p:nvGraphicFramePr>
        <p:xfrm>
          <a:off x="166976" y="834885"/>
          <a:ext cx="8531748" cy="4277802"/>
        </p:xfrm>
        <a:graphic>
          <a:graphicData uri="http://schemas.openxmlformats.org/drawingml/2006/table">
            <a:tbl>
              <a:tblPr firstRow="1" bandRow="1">
                <a:tableStyleId>{5C22544A-7EE6-4342-B048-85BDC9FD1C3A}</a:tableStyleId>
              </a:tblPr>
              <a:tblGrid>
                <a:gridCol w="2441052">
                  <a:extLst>
                    <a:ext uri="{9D8B030D-6E8A-4147-A177-3AD203B41FA5}">
                      <a16:colId xmlns:a16="http://schemas.microsoft.com/office/drawing/2014/main" val="473399484"/>
                    </a:ext>
                  </a:extLst>
                </a:gridCol>
                <a:gridCol w="2030232">
                  <a:extLst>
                    <a:ext uri="{9D8B030D-6E8A-4147-A177-3AD203B41FA5}">
                      <a16:colId xmlns:a16="http://schemas.microsoft.com/office/drawing/2014/main" val="758444579"/>
                    </a:ext>
                  </a:extLst>
                </a:gridCol>
                <a:gridCol w="2030232">
                  <a:extLst>
                    <a:ext uri="{9D8B030D-6E8A-4147-A177-3AD203B41FA5}">
                      <a16:colId xmlns:a16="http://schemas.microsoft.com/office/drawing/2014/main" val="2587559818"/>
                    </a:ext>
                  </a:extLst>
                </a:gridCol>
                <a:gridCol w="2030232">
                  <a:extLst>
                    <a:ext uri="{9D8B030D-6E8A-4147-A177-3AD203B41FA5}">
                      <a16:colId xmlns:a16="http://schemas.microsoft.com/office/drawing/2014/main" val="1408833766"/>
                    </a:ext>
                  </a:extLst>
                </a:gridCol>
              </a:tblGrid>
              <a:tr h="432021">
                <a:tc>
                  <a:txBody>
                    <a:bodyPr/>
                    <a:lstStyle/>
                    <a:p>
                      <a:pPr marL="0" marR="0" algn="ctr">
                        <a:spcBef>
                          <a:spcPts val="0"/>
                        </a:spcBef>
                        <a:spcAft>
                          <a:spcPts val="0"/>
                        </a:spcAft>
                      </a:pPr>
                      <a:r>
                        <a:rPr lang="en-US" sz="1600" b="1" dirty="0">
                          <a:solidFill>
                            <a:schemeClr val="bg1"/>
                          </a:solidFill>
                          <a:effectLst/>
                          <a:latin typeface="Calibri" panose="020F0502020204030204" pitchFamily="34" charset="0"/>
                          <a:ea typeface="MS Mincho"/>
                          <a:cs typeface="Calibri" panose="020F0502020204030204" pitchFamily="34" charset="0"/>
                        </a:rPr>
                        <a:t>Variable </a:t>
                      </a:r>
                    </a:p>
                  </a:txBody>
                  <a:tcPr marL="73025" marR="73025" marT="0" marB="0" anchor="ctr"/>
                </a:tc>
                <a:tc>
                  <a:txBody>
                    <a:bodyPr/>
                    <a:lstStyle/>
                    <a:p>
                      <a:pPr marL="0" marR="0" algn="ctr">
                        <a:spcBef>
                          <a:spcPts val="0"/>
                        </a:spcBef>
                        <a:spcAft>
                          <a:spcPts val="0"/>
                        </a:spcAft>
                      </a:pPr>
                      <a:r>
                        <a:rPr lang="en-US" sz="1600" b="1" dirty="0">
                          <a:solidFill>
                            <a:schemeClr val="bg1"/>
                          </a:solidFill>
                          <a:effectLst/>
                          <a:latin typeface="Calibri" panose="020F0502020204030204" pitchFamily="34" charset="0"/>
                          <a:ea typeface="MS Mincho"/>
                          <a:cs typeface="Calibri" panose="020F0502020204030204" pitchFamily="34" charset="0"/>
                        </a:rPr>
                        <a:t> In-Person</a:t>
                      </a:r>
                      <a:br>
                        <a:rPr lang="en-US" sz="1600" b="1" dirty="0">
                          <a:solidFill>
                            <a:schemeClr val="bg1"/>
                          </a:solidFill>
                          <a:effectLst/>
                          <a:latin typeface="Calibri" panose="020F0502020204030204" pitchFamily="34" charset="0"/>
                          <a:ea typeface="MS Mincho"/>
                          <a:cs typeface="Calibri" panose="020F0502020204030204" pitchFamily="34" charset="0"/>
                        </a:rPr>
                      </a:br>
                      <a:r>
                        <a:rPr lang="en-US" sz="1600" b="1" dirty="0">
                          <a:solidFill>
                            <a:schemeClr val="bg1"/>
                          </a:solidFill>
                          <a:effectLst/>
                          <a:latin typeface="Calibri" panose="020F0502020204030204" pitchFamily="34" charset="0"/>
                          <a:ea typeface="MS Mincho"/>
                          <a:cs typeface="Calibri" panose="020F0502020204030204" pitchFamily="34" charset="0"/>
                        </a:rPr>
                        <a:t>Percent (SE)</a:t>
                      </a:r>
                    </a:p>
                  </a:txBody>
                  <a:tcPr marL="73025" marR="73025" marT="0" marB="0" anchor="ctr"/>
                </a:tc>
                <a:tc>
                  <a:txBody>
                    <a:bodyPr/>
                    <a:lstStyle/>
                    <a:p>
                      <a:pPr marL="0" marR="0" algn="ctr">
                        <a:spcBef>
                          <a:spcPts val="0"/>
                        </a:spcBef>
                        <a:spcAft>
                          <a:spcPts val="0"/>
                        </a:spcAft>
                      </a:pPr>
                      <a:r>
                        <a:rPr lang="en-US" sz="1600" b="1" dirty="0">
                          <a:solidFill>
                            <a:schemeClr val="bg1"/>
                          </a:solidFill>
                          <a:effectLst/>
                          <a:latin typeface="Calibri" panose="020F0502020204030204" pitchFamily="34" charset="0"/>
                          <a:ea typeface="MS Mincho"/>
                          <a:cs typeface="Calibri" panose="020F0502020204030204" pitchFamily="34" charset="0"/>
                        </a:rPr>
                        <a:t>Mode Switch</a:t>
                      </a:r>
                      <a:br>
                        <a:rPr lang="en-US" sz="1600" b="1" dirty="0">
                          <a:solidFill>
                            <a:schemeClr val="bg1"/>
                          </a:solidFill>
                          <a:effectLst/>
                          <a:latin typeface="Calibri" panose="020F0502020204030204" pitchFamily="34" charset="0"/>
                          <a:ea typeface="MS Mincho"/>
                          <a:cs typeface="Calibri" panose="020F0502020204030204" pitchFamily="34" charset="0"/>
                        </a:rPr>
                      </a:br>
                      <a:r>
                        <a:rPr lang="en-US" sz="1600" b="1" dirty="0">
                          <a:solidFill>
                            <a:schemeClr val="bg1"/>
                          </a:solidFill>
                          <a:effectLst/>
                          <a:latin typeface="Calibri" panose="020F0502020204030204" pitchFamily="34" charset="0"/>
                          <a:ea typeface="MS Mincho"/>
                          <a:cs typeface="Calibri" panose="020F0502020204030204" pitchFamily="34" charset="0"/>
                        </a:rPr>
                        <a:t>Percent (SE)</a:t>
                      </a:r>
                    </a:p>
                  </a:txBody>
                  <a:tcPr marL="73025" marR="73025" marT="0" marB="0" anchor="ctr"/>
                </a:tc>
                <a:tc>
                  <a:txBody>
                    <a:bodyPr/>
                    <a:lstStyle/>
                    <a:p>
                      <a:pPr marL="0" marR="0" algn="ctr">
                        <a:spcBef>
                          <a:spcPts val="0"/>
                        </a:spcBef>
                        <a:spcAft>
                          <a:spcPts val="0"/>
                        </a:spcAft>
                      </a:pPr>
                      <a:r>
                        <a:rPr lang="en-US" sz="1600" b="1" dirty="0">
                          <a:solidFill>
                            <a:schemeClr val="bg1"/>
                          </a:solidFill>
                          <a:effectLst/>
                          <a:latin typeface="Calibri" panose="020F0502020204030204" pitchFamily="34" charset="0"/>
                          <a:ea typeface="MS Mincho"/>
                          <a:cs typeface="Calibri" panose="020F0502020204030204" pitchFamily="34" charset="0"/>
                        </a:rPr>
                        <a:t>Test </a:t>
                      </a:r>
                      <a:r>
                        <a:rPr lang="en-US" sz="1600" b="1" dirty="0" smtClean="0">
                          <a:solidFill>
                            <a:schemeClr val="bg1"/>
                          </a:solidFill>
                          <a:effectLst/>
                          <a:latin typeface="Calibri" panose="020F0502020204030204" pitchFamily="34" charset="0"/>
                          <a:ea typeface="MS Mincho"/>
                          <a:cs typeface="Calibri" panose="020F0502020204030204" pitchFamily="34" charset="0"/>
                        </a:rPr>
                        <a:t>Statistics</a:t>
                      </a:r>
                      <a:endParaRPr lang="en-US" sz="1600" b="1" dirty="0">
                        <a:solidFill>
                          <a:schemeClr val="bg1"/>
                        </a:solidFill>
                        <a:effectLst/>
                        <a:latin typeface="Calibri" panose="020F0502020204030204" pitchFamily="34" charset="0"/>
                        <a:ea typeface="MS Mincho"/>
                        <a:cs typeface="Calibri" panose="020F0502020204030204" pitchFamily="34" charset="0"/>
                      </a:endParaRPr>
                    </a:p>
                  </a:txBody>
                  <a:tcPr marL="73025" marR="73025" marT="0" marB="0" anchor="ctr"/>
                </a:tc>
                <a:extLst>
                  <a:ext uri="{0D108BD9-81ED-4DB2-BD59-A6C34878D82A}">
                    <a16:rowId xmlns:a16="http://schemas.microsoft.com/office/drawing/2014/main" val="2488799085"/>
                  </a:ext>
                </a:extLst>
              </a:tr>
              <a:tr h="432021">
                <a:tc gridSpan="4">
                  <a:txBody>
                    <a:bodyPr/>
                    <a:lstStyle/>
                    <a:p>
                      <a:pPr marL="0" marR="0" algn="ctr">
                        <a:spcBef>
                          <a:spcPts val="0"/>
                        </a:spcBef>
                        <a:spcAft>
                          <a:spcPts val="0"/>
                        </a:spcAft>
                      </a:pPr>
                      <a:r>
                        <a:rPr lang="en-US" sz="1600" b="1" dirty="0" smtClean="0">
                          <a:solidFill>
                            <a:srgbClr val="00467F"/>
                          </a:solidFill>
                          <a:effectLst/>
                          <a:latin typeface="Calibri" panose="020F0502020204030204" pitchFamily="34" charset="0"/>
                          <a:ea typeface="MS Mincho"/>
                          <a:cs typeface="Calibri" panose="020F0502020204030204" pitchFamily="34" charset="0"/>
                        </a:rPr>
                        <a:t>Panel</a:t>
                      </a:r>
                      <a:r>
                        <a:rPr lang="en-US" sz="1600" b="1" baseline="0" dirty="0" smtClean="0">
                          <a:solidFill>
                            <a:srgbClr val="00467F"/>
                          </a:solidFill>
                          <a:effectLst/>
                          <a:latin typeface="Calibri" panose="020F0502020204030204" pitchFamily="34" charset="0"/>
                          <a:ea typeface="MS Mincho"/>
                          <a:cs typeface="Calibri" panose="020F0502020204030204" pitchFamily="34" charset="0"/>
                        </a:rPr>
                        <a:t> 23</a:t>
                      </a:r>
                      <a:endParaRPr lang="en-US" sz="1600" b="1"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3192757"/>
                  </a:ext>
                </a:extLst>
              </a:tr>
              <a:tr h="432021">
                <a:tc>
                  <a:txBody>
                    <a:bodyPr/>
                    <a:lstStyle/>
                    <a:p>
                      <a:pPr marL="0" marR="0">
                        <a:spcBef>
                          <a:spcPts val="0"/>
                        </a:spcBef>
                        <a:spcAft>
                          <a:spcPts val="0"/>
                        </a:spcAft>
                      </a:pPr>
                      <a:r>
                        <a:rPr lang="en-US" sz="1600" b="1" dirty="0">
                          <a:solidFill>
                            <a:srgbClr val="00467F"/>
                          </a:solidFill>
                          <a:effectLst/>
                          <a:latin typeface="Calibri" panose="020F0502020204030204" pitchFamily="34" charset="0"/>
                          <a:ea typeface="MS Mincho"/>
                          <a:cs typeface="Calibri" panose="020F0502020204030204" pitchFamily="34" charset="0"/>
                        </a:rPr>
                        <a:t>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fall 2019,</a:t>
                      </a:r>
                      <a:r>
                        <a:rPr lang="en-US" sz="1600" b="1" dirty="0">
                          <a:solidFill>
                            <a:srgbClr val="00467F"/>
                          </a:solidFill>
                          <a:effectLst/>
                          <a:latin typeface="Calibri" panose="020F0502020204030204" pitchFamily="34" charset="0"/>
                          <a:ea typeface="MS Mincho"/>
                          <a:cs typeface="Calibri" panose="020F0502020204030204" pitchFamily="34" charset="0"/>
                        </a:rPr>
                        <a:t/>
                      </a:r>
                      <a:br>
                        <a:rPr lang="en-US" sz="1600" b="1" dirty="0">
                          <a:solidFill>
                            <a:srgbClr val="00467F"/>
                          </a:solidFill>
                          <a:effectLst/>
                          <a:latin typeface="Calibri" panose="020F0502020204030204" pitchFamily="34" charset="0"/>
                          <a:ea typeface="MS Mincho"/>
                          <a:cs typeface="Calibri" panose="020F0502020204030204" pitchFamily="34" charset="0"/>
                        </a:rPr>
                      </a:br>
                      <a:r>
                        <a:rPr lang="en-US" sz="1600" b="1" dirty="0">
                          <a:solidFill>
                            <a:srgbClr val="00467F"/>
                          </a:solidFill>
                          <a:effectLst/>
                          <a:latin typeface="Calibri" panose="020F0502020204030204" pitchFamily="34" charset="0"/>
                          <a:ea typeface="MS Mincho"/>
                          <a:cs typeface="Calibri" panose="020F0502020204030204" pitchFamily="34" charset="0"/>
                        </a:rPr>
                        <a:t>No 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spring 2020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13.6</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23.8</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a:solidFill>
                            <a:srgbClr val="00467F"/>
                          </a:solidFill>
                          <a:effectLst/>
                          <a:latin typeface="Calibri" panose="020F0502020204030204" pitchFamily="34" charset="0"/>
                          <a:ea typeface="MS Mincho"/>
                          <a:cs typeface="Calibri" panose="020F0502020204030204" pitchFamily="34" charset="0"/>
                        </a:rPr>
                        <a:t>χ2 (2) = 120.568</a:t>
                      </a:r>
                    </a:p>
                  </a:txBody>
                  <a:tcPr marL="73025" marR="73025" marT="0" marB="0" anchor="ctr"/>
                </a:tc>
                <a:extLst>
                  <a:ext uri="{0D108BD9-81ED-4DB2-BD59-A6C34878D82A}">
                    <a16:rowId xmlns:a16="http://schemas.microsoft.com/office/drawing/2014/main" val="2290896894"/>
                  </a:ext>
                </a:extLst>
              </a:tr>
              <a:tr h="432021">
                <a:tc>
                  <a:txBody>
                    <a:bodyPr/>
                    <a:lstStyle/>
                    <a:p>
                      <a:pPr marL="0" marR="0">
                        <a:spcBef>
                          <a:spcPts val="0"/>
                        </a:spcBef>
                        <a:spcAft>
                          <a:spcPts val="0"/>
                        </a:spcAft>
                      </a:pPr>
                      <a:r>
                        <a:rPr lang="en-US" sz="1600" b="1" dirty="0">
                          <a:solidFill>
                            <a:srgbClr val="00467F"/>
                          </a:solidFill>
                          <a:effectLst/>
                          <a:latin typeface="Calibri" panose="020F0502020204030204" pitchFamily="34" charset="0"/>
                          <a:ea typeface="MS Mincho"/>
                          <a:cs typeface="Calibri" panose="020F0502020204030204" pitchFamily="34" charset="0"/>
                        </a:rPr>
                        <a:t>No change between </a:t>
                      </a:r>
                      <a:r>
                        <a:rPr lang="en-US" sz="1600" b="1" dirty="0" smtClean="0">
                          <a:solidFill>
                            <a:srgbClr val="00467F"/>
                          </a:solidFill>
                          <a:effectLst/>
                          <a:latin typeface="Calibri" panose="020F0502020204030204" pitchFamily="34" charset="0"/>
                          <a:ea typeface="MS Mincho"/>
                          <a:cs typeface="Calibri" panose="020F0502020204030204" pitchFamily="34" charset="0"/>
                        </a:rPr>
                        <a:t/>
                      </a:r>
                      <a:br>
                        <a:rPr lang="en-US" sz="1600" b="1" dirty="0" smtClean="0">
                          <a:solidFill>
                            <a:srgbClr val="00467F"/>
                          </a:solidFill>
                          <a:effectLst/>
                          <a:latin typeface="Calibri" panose="020F0502020204030204" pitchFamily="34" charset="0"/>
                          <a:ea typeface="MS Mincho"/>
                          <a:cs typeface="Calibri" panose="020F0502020204030204" pitchFamily="34" charset="0"/>
                        </a:rPr>
                      </a:br>
                      <a:r>
                        <a:rPr lang="en-US" sz="1600" b="1" dirty="0" smtClean="0">
                          <a:solidFill>
                            <a:srgbClr val="00467F"/>
                          </a:solidFill>
                          <a:effectLst/>
                          <a:latin typeface="Calibri" panose="020F0502020204030204" pitchFamily="34" charset="0"/>
                          <a:ea typeface="MS Mincho"/>
                          <a:cs typeface="Calibri" panose="020F0502020204030204" pitchFamily="34" charset="0"/>
                        </a:rPr>
                        <a:t>fall 2019 </a:t>
                      </a:r>
                      <a:r>
                        <a:rPr lang="en-US" sz="1600" b="1" dirty="0">
                          <a:solidFill>
                            <a:srgbClr val="00467F"/>
                          </a:solidFill>
                          <a:effectLst/>
                          <a:latin typeface="Calibri" panose="020F0502020204030204" pitchFamily="34" charset="0"/>
                          <a:ea typeface="MS Mincho"/>
                          <a:cs typeface="Calibri" panose="020F0502020204030204" pitchFamily="34" charset="0"/>
                        </a:rPr>
                        <a:t>and </a:t>
                      </a:r>
                      <a:r>
                        <a:rPr lang="en-US" sz="1600" b="1" dirty="0" smtClean="0">
                          <a:solidFill>
                            <a:srgbClr val="00467F"/>
                          </a:solidFill>
                          <a:effectLst/>
                          <a:latin typeface="Calibri" panose="020F0502020204030204" pitchFamily="34" charset="0"/>
                          <a:ea typeface="MS Mincho"/>
                          <a:cs typeface="Calibri" panose="020F0502020204030204" pitchFamily="34" charset="0"/>
                        </a:rPr>
                        <a:t>spring 2020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77.4</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66.1</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a:solidFill>
                            <a:srgbClr val="00467F"/>
                          </a:solidFill>
                          <a:effectLst/>
                          <a:latin typeface="Calibri" panose="020F0502020204030204" pitchFamily="34" charset="0"/>
                          <a:ea typeface="MS Mincho"/>
                          <a:cs typeface="Calibri" panose="020F0502020204030204" pitchFamily="34" charset="0"/>
                        </a:rPr>
                        <a:t>p-value = </a:t>
                      </a:r>
                      <a:r>
                        <a:rPr lang="en-US" sz="1600" b="1" dirty="0">
                          <a:solidFill>
                            <a:srgbClr val="00467F"/>
                          </a:solidFill>
                          <a:effectLst/>
                          <a:latin typeface="Calibri" panose="020F0502020204030204" pitchFamily="34" charset="0"/>
                          <a:ea typeface="MS Mincho"/>
                          <a:cs typeface="Calibri" panose="020F0502020204030204" pitchFamily="34" charset="0"/>
                        </a:rPr>
                        <a:t>0.002</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extLst>
                  <a:ext uri="{0D108BD9-81ED-4DB2-BD59-A6C34878D82A}">
                    <a16:rowId xmlns:a16="http://schemas.microsoft.com/office/drawing/2014/main" val="1427995497"/>
                  </a:ext>
                </a:extLst>
              </a:tr>
              <a:tr h="432021">
                <a:tc>
                  <a:txBody>
                    <a:bodyPr/>
                    <a:lstStyle/>
                    <a:p>
                      <a:pPr marL="0" marR="0">
                        <a:spcBef>
                          <a:spcPts val="0"/>
                        </a:spcBef>
                        <a:spcAft>
                          <a:spcPts val="0"/>
                        </a:spcAft>
                      </a:pPr>
                      <a:r>
                        <a:rPr lang="en-US" sz="1600" b="1" dirty="0">
                          <a:solidFill>
                            <a:srgbClr val="00467F"/>
                          </a:solidFill>
                          <a:effectLst/>
                          <a:latin typeface="Calibri" panose="020F0502020204030204" pitchFamily="34" charset="0"/>
                          <a:ea typeface="MS Mincho"/>
                          <a:cs typeface="Calibri" panose="020F0502020204030204" pitchFamily="34" charset="0"/>
                        </a:rPr>
                        <a:t>No 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fall 2019,</a:t>
                      </a:r>
                      <a:r>
                        <a:rPr lang="en-US" sz="1600" b="1" dirty="0">
                          <a:solidFill>
                            <a:srgbClr val="00467F"/>
                          </a:solidFill>
                          <a:effectLst/>
                          <a:latin typeface="Calibri" panose="020F0502020204030204" pitchFamily="34" charset="0"/>
                          <a:ea typeface="MS Mincho"/>
                          <a:cs typeface="Calibri" panose="020F0502020204030204" pitchFamily="34" charset="0"/>
                        </a:rPr>
                        <a:t/>
                      </a:r>
                      <a:br>
                        <a:rPr lang="en-US" sz="1600" b="1" dirty="0">
                          <a:solidFill>
                            <a:srgbClr val="00467F"/>
                          </a:solidFill>
                          <a:effectLst/>
                          <a:latin typeface="Calibri" panose="020F0502020204030204" pitchFamily="34" charset="0"/>
                          <a:ea typeface="MS Mincho"/>
                          <a:cs typeface="Calibri" panose="020F0502020204030204" pitchFamily="34" charset="0"/>
                        </a:rPr>
                      </a:br>
                      <a:r>
                        <a:rPr lang="en-US" sz="1600" b="1" dirty="0">
                          <a:solidFill>
                            <a:srgbClr val="00467F"/>
                          </a:solidFill>
                          <a:effectLst/>
                          <a:latin typeface="Calibri" panose="020F0502020204030204" pitchFamily="34" charset="0"/>
                          <a:ea typeface="MS Mincho"/>
                          <a:cs typeface="Calibri" panose="020F0502020204030204" pitchFamily="34" charset="0"/>
                        </a:rPr>
                        <a:t>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spring 2020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9.0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10.2</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algn="ctr"/>
                      <a:endParaRPr lang="en-US" sz="1600" dirty="0">
                        <a:solidFill>
                          <a:srgbClr val="00467F"/>
                        </a:solidFill>
                        <a:effectLst/>
                        <a:latin typeface="Calibri" panose="020F0502020204030204" pitchFamily="34" charset="0"/>
                        <a:cs typeface="Times New Roman" panose="02020603050405020304" pitchFamily="18" charset="0"/>
                      </a:endParaRPr>
                    </a:p>
                  </a:txBody>
                  <a:tcPr marL="73025" marR="73025" marT="0" marB="0" anchor="ctr"/>
                </a:tc>
                <a:extLst>
                  <a:ext uri="{0D108BD9-81ED-4DB2-BD59-A6C34878D82A}">
                    <a16:rowId xmlns:a16="http://schemas.microsoft.com/office/drawing/2014/main" val="1097344455"/>
                  </a:ext>
                </a:extLst>
              </a:tr>
              <a:tr h="432021">
                <a:tc gridSpan="4">
                  <a:txBody>
                    <a:bodyPr/>
                    <a:lstStyle/>
                    <a:p>
                      <a:pPr marL="0" marR="0" algn="ctr">
                        <a:spcBef>
                          <a:spcPts val="0"/>
                        </a:spcBef>
                        <a:spcAft>
                          <a:spcPts val="0"/>
                        </a:spcAft>
                      </a:pPr>
                      <a:r>
                        <a:rPr lang="en-US" sz="1600" b="1" dirty="0" smtClean="0">
                          <a:solidFill>
                            <a:srgbClr val="00467F"/>
                          </a:solidFill>
                          <a:effectLst/>
                          <a:latin typeface="Calibri" panose="020F0502020204030204" pitchFamily="34" charset="0"/>
                          <a:ea typeface="MS Mincho"/>
                          <a:cs typeface="Calibri" panose="020F0502020204030204" pitchFamily="34" charset="0"/>
                        </a:rPr>
                        <a:t>Panel 24</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0295836"/>
                  </a:ext>
                </a:extLst>
              </a:tr>
              <a:tr h="432021">
                <a:tc>
                  <a:txBody>
                    <a:bodyPr/>
                    <a:lstStyle/>
                    <a:p>
                      <a:pPr marL="0" marR="0">
                        <a:spcBef>
                          <a:spcPts val="0"/>
                        </a:spcBef>
                        <a:spcAft>
                          <a:spcPts val="0"/>
                        </a:spcAft>
                      </a:pPr>
                      <a:r>
                        <a:rPr lang="en-US" sz="1600" b="1" dirty="0">
                          <a:solidFill>
                            <a:srgbClr val="00467F"/>
                          </a:solidFill>
                          <a:effectLst/>
                          <a:latin typeface="Calibri" panose="020F0502020204030204" pitchFamily="34" charset="0"/>
                          <a:ea typeface="MS Mincho"/>
                          <a:cs typeface="Calibri" panose="020F0502020204030204" pitchFamily="34" charset="0"/>
                        </a:rPr>
                        <a:t>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fall 2019,</a:t>
                      </a:r>
                      <a:r>
                        <a:rPr lang="en-US" sz="1600" b="1" dirty="0">
                          <a:solidFill>
                            <a:srgbClr val="00467F"/>
                          </a:solidFill>
                          <a:effectLst/>
                          <a:latin typeface="Calibri" panose="020F0502020204030204" pitchFamily="34" charset="0"/>
                          <a:ea typeface="MS Mincho"/>
                          <a:cs typeface="Calibri" panose="020F0502020204030204" pitchFamily="34" charset="0"/>
                        </a:rPr>
                        <a:t/>
                      </a:r>
                      <a:br>
                        <a:rPr lang="en-US" sz="1600" b="1" dirty="0">
                          <a:solidFill>
                            <a:srgbClr val="00467F"/>
                          </a:solidFill>
                          <a:effectLst/>
                          <a:latin typeface="Calibri" panose="020F0502020204030204" pitchFamily="34" charset="0"/>
                          <a:ea typeface="MS Mincho"/>
                          <a:cs typeface="Calibri" panose="020F0502020204030204" pitchFamily="34" charset="0"/>
                        </a:rPr>
                      </a:br>
                      <a:r>
                        <a:rPr lang="en-US" sz="1600" b="1" dirty="0">
                          <a:solidFill>
                            <a:srgbClr val="00467F"/>
                          </a:solidFill>
                          <a:effectLst/>
                          <a:latin typeface="Calibri" panose="020F0502020204030204" pitchFamily="34" charset="0"/>
                          <a:ea typeface="MS Mincho"/>
                          <a:cs typeface="Calibri" panose="020F0502020204030204" pitchFamily="34" charset="0"/>
                        </a:rPr>
                        <a:t>No 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spring 2020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10.6</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17.6</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a:solidFill>
                            <a:srgbClr val="00467F"/>
                          </a:solidFill>
                          <a:effectLst/>
                          <a:latin typeface="Calibri" panose="020F0502020204030204" pitchFamily="34" charset="0"/>
                          <a:ea typeface="MS Mincho"/>
                          <a:cs typeface="Calibri" panose="020F0502020204030204" pitchFamily="34" charset="0"/>
                        </a:rPr>
                        <a:t>χ2 (2) = 81.542</a:t>
                      </a:r>
                    </a:p>
                  </a:txBody>
                  <a:tcPr marL="73025" marR="73025" marT="0" marB="0" anchor="ctr"/>
                </a:tc>
                <a:extLst>
                  <a:ext uri="{0D108BD9-81ED-4DB2-BD59-A6C34878D82A}">
                    <a16:rowId xmlns:a16="http://schemas.microsoft.com/office/drawing/2014/main" val="77189352"/>
                  </a:ext>
                </a:extLst>
              </a:tr>
              <a:tr h="432021">
                <a:tc>
                  <a:txBody>
                    <a:bodyPr/>
                    <a:lstStyle/>
                    <a:p>
                      <a:pPr marL="0" marR="0">
                        <a:spcBef>
                          <a:spcPts val="0"/>
                        </a:spcBef>
                        <a:spcAft>
                          <a:spcPts val="0"/>
                        </a:spcAft>
                      </a:pPr>
                      <a:r>
                        <a:rPr lang="en-US" sz="1600" b="1" dirty="0">
                          <a:solidFill>
                            <a:srgbClr val="00467F"/>
                          </a:solidFill>
                          <a:effectLst/>
                          <a:latin typeface="Calibri" panose="020F0502020204030204" pitchFamily="34" charset="0"/>
                          <a:ea typeface="MS Mincho"/>
                          <a:cs typeface="Calibri" panose="020F0502020204030204" pitchFamily="34" charset="0"/>
                        </a:rPr>
                        <a:t>No change between </a:t>
                      </a:r>
                      <a:r>
                        <a:rPr lang="en-US" sz="1600" b="1" dirty="0" smtClean="0">
                          <a:solidFill>
                            <a:srgbClr val="00467F"/>
                          </a:solidFill>
                          <a:effectLst/>
                          <a:latin typeface="Calibri" panose="020F0502020204030204" pitchFamily="34" charset="0"/>
                          <a:ea typeface="MS Mincho"/>
                          <a:cs typeface="Calibri" panose="020F0502020204030204" pitchFamily="34" charset="0"/>
                        </a:rPr>
                        <a:t/>
                      </a:r>
                      <a:br>
                        <a:rPr lang="en-US" sz="1600" b="1" dirty="0" smtClean="0">
                          <a:solidFill>
                            <a:srgbClr val="00467F"/>
                          </a:solidFill>
                          <a:effectLst/>
                          <a:latin typeface="Calibri" panose="020F0502020204030204" pitchFamily="34" charset="0"/>
                          <a:ea typeface="MS Mincho"/>
                          <a:cs typeface="Calibri" panose="020F0502020204030204" pitchFamily="34" charset="0"/>
                        </a:rPr>
                      </a:br>
                      <a:r>
                        <a:rPr lang="en-US" sz="1600" b="1" dirty="0" smtClean="0">
                          <a:solidFill>
                            <a:srgbClr val="00467F"/>
                          </a:solidFill>
                          <a:effectLst/>
                          <a:latin typeface="Calibri" panose="020F0502020204030204" pitchFamily="34" charset="0"/>
                          <a:ea typeface="MS Mincho"/>
                          <a:cs typeface="Calibri" panose="020F0502020204030204" pitchFamily="34" charset="0"/>
                        </a:rPr>
                        <a:t>fall 2019 </a:t>
                      </a:r>
                      <a:r>
                        <a:rPr lang="en-US" sz="1600" b="1" dirty="0">
                          <a:solidFill>
                            <a:srgbClr val="00467F"/>
                          </a:solidFill>
                          <a:effectLst/>
                          <a:latin typeface="Calibri" panose="020F0502020204030204" pitchFamily="34" charset="0"/>
                          <a:ea typeface="MS Mincho"/>
                          <a:cs typeface="Calibri" panose="020F0502020204030204" pitchFamily="34" charset="0"/>
                        </a:rPr>
                        <a:t>and </a:t>
                      </a:r>
                      <a:r>
                        <a:rPr lang="en-US" sz="1600" b="1" dirty="0" smtClean="0">
                          <a:solidFill>
                            <a:srgbClr val="00467F"/>
                          </a:solidFill>
                          <a:effectLst/>
                          <a:latin typeface="Calibri" panose="020F0502020204030204" pitchFamily="34" charset="0"/>
                          <a:ea typeface="MS Mincho"/>
                          <a:cs typeface="Calibri" panose="020F0502020204030204" pitchFamily="34" charset="0"/>
                        </a:rPr>
                        <a:t>spring 2020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74.3</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68.9</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a:solidFill>
                            <a:srgbClr val="00467F"/>
                          </a:solidFill>
                          <a:effectLst/>
                          <a:latin typeface="Calibri" panose="020F0502020204030204" pitchFamily="34" charset="0"/>
                          <a:ea typeface="MS Mincho"/>
                          <a:cs typeface="Calibri" panose="020F0502020204030204" pitchFamily="34" charset="0"/>
                        </a:rPr>
                        <a:t>p-value = </a:t>
                      </a:r>
                      <a:r>
                        <a:rPr lang="en-US" sz="1600" b="1" dirty="0">
                          <a:solidFill>
                            <a:srgbClr val="00467F"/>
                          </a:solidFill>
                          <a:effectLst/>
                          <a:latin typeface="Calibri" panose="020F0502020204030204" pitchFamily="34" charset="0"/>
                          <a:ea typeface="MS Mincho"/>
                          <a:cs typeface="Calibri" panose="020F0502020204030204" pitchFamily="34" charset="0"/>
                        </a:rPr>
                        <a:t>0.002</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extLst>
                  <a:ext uri="{0D108BD9-81ED-4DB2-BD59-A6C34878D82A}">
                    <a16:rowId xmlns:a16="http://schemas.microsoft.com/office/drawing/2014/main" val="2669601706"/>
                  </a:ext>
                </a:extLst>
              </a:tr>
              <a:tr h="432021">
                <a:tc>
                  <a:txBody>
                    <a:bodyPr/>
                    <a:lstStyle/>
                    <a:p>
                      <a:pPr marL="0" marR="0">
                        <a:spcBef>
                          <a:spcPts val="0"/>
                        </a:spcBef>
                        <a:spcAft>
                          <a:spcPts val="0"/>
                        </a:spcAft>
                      </a:pPr>
                      <a:r>
                        <a:rPr lang="en-US" sz="1600" b="1" dirty="0">
                          <a:solidFill>
                            <a:srgbClr val="00467F"/>
                          </a:solidFill>
                          <a:effectLst/>
                          <a:latin typeface="Calibri" panose="020F0502020204030204" pitchFamily="34" charset="0"/>
                          <a:ea typeface="MS Mincho"/>
                          <a:cs typeface="Calibri" panose="020F0502020204030204" pitchFamily="34" charset="0"/>
                        </a:rPr>
                        <a:t>No 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fall 2019,</a:t>
                      </a:r>
                      <a:r>
                        <a:rPr lang="en-US" sz="1600" b="1" dirty="0">
                          <a:solidFill>
                            <a:srgbClr val="00467F"/>
                          </a:solidFill>
                          <a:effectLst/>
                          <a:latin typeface="Calibri" panose="020F0502020204030204" pitchFamily="34" charset="0"/>
                          <a:ea typeface="MS Mincho"/>
                          <a:cs typeface="Calibri" panose="020F0502020204030204" pitchFamily="34" charset="0"/>
                        </a:rPr>
                        <a:t/>
                      </a:r>
                      <a:br>
                        <a:rPr lang="en-US" sz="1600" b="1" dirty="0">
                          <a:solidFill>
                            <a:srgbClr val="00467F"/>
                          </a:solidFill>
                          <a:effectLst/>
                          <a:latin typeface="Calibri" panose="020F0502020204030204" pitchFamily="34" charset="0"/>
                          <a:ea typeface="MS Mincho"/>
                          <a:cs typeface="Calibri" panose="020F0502020204030204" pitchFamily="34" charset="0"/>
                        </a:rPr>
                      </a:br>
                      <a:r>
                        <a:rPr lang="en-US" sz="1600" b="1" dirty="0">
                          <a:solidFill>
                            <a:srgbClr val="00467F"/>
                          </a:solidFill>
                          <a:effectLst/>
                          <a:latin typeface="Calibri" panose="020F0502020204030204" pitchFamily="34" charset="0"/>
                          <a:ea typeface="MS Mincho"/>
                          <a:cs typeface="Calibri" panose="020F0502020204030204" pitchFamily="34" charset="0"/>
                        </a:rPr>
                        <a:t>Records in </a:t>
                      </a:r>
                      <a:r>
                        <a:rPr lang="en-US" sz="1600" b="1" dirty="0" smtClean="0">
                          <a:solidFill>
                            <a:srgbClr val="00467F"/>
                          </a:solidFill>
                          <a:effectLst/>
                          <a:latin typeface="Calibri" panose="020F0502020204030204" pitchFamily="34" charset="0"/>
                          <a:ea typeface="MS Mincho"/>
                          <a:cs typeface="Calibri" panose="020F0502020204030204" pitchFamily="34" charset="0"/>
                        </a:rPr>
                        <a:t>spring 2020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15.0</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marL="0" marR="0" algn="ctr">
                        <a:spcBef>
                          <a:spcPts val="0"/>
                        </a:spcBef>
                        <a:spcAft>
                          <a:spcPts val="0"/>
                        </a:spcAft>
                      </a:pPr>
                      <a:r>
                        <a:rPr lang="en-US" sz="1600" dirty="0" smtClean="0">
                          <a:solidFill>
                            <a:srgbClr val="00467F"/>
                          </a:solidFill>
                          <a:effectLst/>
                          <a:latin typeface="Calibri" panose="020F0502020204030204" pitchFamily="34" charset="0"/>
                          <a:ea typeface="MS Mincho"/>
                          <a:cs typeface="Calibri" panose="020F0502020204030204" pitchFamily="34" charset="0"/>
                        </a:rPr>
                        <a:t>13.5</a:t>
                      </a:r>
                      <a:endParaRPr lang="en-US" sz="1600" dirty="0">
                        <a:solidFill>
                          <a:srgbClr val="00467F"/>
                        </a:solidFill>
                        <a:effectLst/>
                        <a:latin typeface="Calibri" panose="020F0502020204030204" pitchFamily="34" charset="0"/>
                        <a:ea typeface="MS Mincho"/>
                        <a:cs typeface="Calibri" panose="020F0502020204030204" pitchFamily="34" charset="0"/>
                      </a:endParaRPr>
                    </a:p>
                  </a:txBody>
                  <a:tcPr marL="73025" marR="73025" marT="0" marB="0" anchor="ctr"/>
                </a:tc>
                <a:tc>
                  <a:txBody>
                    <a:bodyPr/>
                    <a:lstStyle/>
                    <a:p>
                      <a:pPr algn="ctr"/>
                      <a:endParaRPr lang="en-US" sz="1600" dirty="0">
                        <a:solidFill>
                          <a:srgbClr val="00467F"/>
                        </a:solidFill>
                        <a:effectLst/>
                        <a:latin typeface="Calibri" panose="020F0502020204030204" pitchFamily="34" charset="0"/>
                        <a:cs typeface="Times New Roman" panose="02020603050405020304" pitchFamily="18" charset="0"/>
                      </a:endParaRPr>
                    </a:p>
                  </a:txBody>
                  <a:tcPr marL="73025" marR="73025" marT="0" marB="0" anchor="ctr"/>
                </a:tc>
                <a:extLst>
                  <a:ext uri="{0D108BD9-81ED-4DB2-BD59-A6C34878D82A}">
                    <a16:rowId xmlns:a16="http://schemas.microsoft.com/office/drawing/2014/main" val="419971330"/>
                  </a:ext>
                </a:extLst>
              </a:tr>
            </a:tbl>
          </a:graphicData>
        </a:graphic>
      </p:graphicFrame>
      <p:sp>
        <p:nvSpPr>
          <p:cNvPr id="4" name="Slide Number Placeholder 3"/>
          <p:cNvSpPr>
            <a:spLocks noGrp="1"/>
          </p:cNvSpPr>
          <p:nvPr>
            <p:ph type="sldNum" sz="quarter" idx="12"/>
          </p:nvPr>
        </p:nvSpPr>
        <p:spPr/>
        <p:txBody>
          <a:bodyPr/>
          <a:lstStyle/>
          <a:p>
            <a:fld id="{CC942E1D-94D0-4C55-B1DD-A28B122FA8E2}" type="slidenum">
              <a:rPr lang="en-US" smtClean="0"/>
              <a:t>7</a:t>
            </a:fld>
            <a:endParaRPr lang="en-US"/>
          </a:p>
        </p:txBody>
      </p:sp>
      <p:sp>
        <p:nvSpPr>
          <p:cNvPr id="12" name="Rectangle 11"/>
          <p:cNvSpPr/>
          <p:nvPr/>
        </p:nvSpPr>
        <p:spPr>
          <a:xfrm>
            <a:off x="166976" y="1749287"/>
            <a:ext cx="6512120" cy="48503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166976" y="3658926"/>
            <a:ext cx="6512120" cy="48503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1399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with Show Cards</a:t>
            </a:r>
            <a:endParaRPr lang="en-US" dirty="0"/>
          </a:p>
        </p:txBody>
      </p:sp>
      <p:sp>
        <p:nvSpPr>
          <p:cNvPr id="3" name="Content Placeholder 2"/>
          <p:cNvSpPr>
            <a:spLocks noGrp="1"/>
          </p:cNvSpPr>
          <p:nvPr>
            <p:ph idx="1"/>
          </p:nvPr>
        </p:nvSpPr>
        <p:spPr>
          <a:xfrm>
            <a:off x="628650" y="1086882"/>
            <a:ext cx="7886700" cy="3577646"/>
          </a:xfrm>
        </p:spPr>
        <p:txBody>
          <a:bodyPr/>
          <a:lstStyle/>
          <a:p>
            <a:r>
              <a:rPr lang="en-US" dirty="0" smtClean="0"/>
              <a:t>Provide response options, examples when list is long</a:t>
            </a:r>
          </a:p>
          <a:p>
            <a:r>
              <a:rPr lang="en-US" dirty="0" smtClean="0"/>
              <a:t>Data quality concerns: In person vs. telephone</a:t>
            </a:r>
          </a:p>
          <a:p>
            <a:pPr lvl="1"/>
            <a:r>
              <a:rPr lang="en-US" dirty="0" err="1" smtClean="0"/>
              <a:t>Recency</a:t>
            </a:r>
            <a:r>
              <a:rPr lang="en-US" dirty="0" smtClean="0"/>
              <a:t> effects</a:t>
            </a:r>
          </a:p>
        </p:txBody>
      </p:sp>
      <p:sp>
        <p:nvSpPr>
          <p:cNvPr id="4" name="Slide Number Placeholder 3"/>
          <p:cNvSpPr>
            <a:spLocks noGrp="1"/>
          </p:cNvSpPr>
          <p:nvPr>
            <p:ph type="sldNum" sz="quarter" idx="12"/>
          </p:nvPr>
        </p:nvSpPr>
        <p:spPr/>
        <p:txBody>
          <a:bodyPr/>
          <a:lstStyle/>
          <a:p>
            <a:fld id="{CC942E1D-94D0-4C55-B1DD-A28B122FA8E2}" type="slidenum">
              <a:rPr lang="en-US" smtClean="0"/>
              <a:t>8</a:t>
            </a:fld>
            <a:endParaRPr lang="en-US"/>
          </a:p>
        </p:txBody>
      </p:sp>
    </p:spTree>
    <p:extLst>
      <p:ext uri="{BB962C8B-B14F-4D97-AF65-F5344CB8AC3E}">
        <p14:creationId xmlns:p14="http://schemas.microsoft.com/office/powerpoint/2010/main" val="2236723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Show Card Example: Health Event Type (Single response)</a:t>
            </a:r>
            <a:endParaRPr lang="en-US" dirty="0"/>
          </a:p>
        </p:txBody>
      </p:sp>
      <p:sp>
        <p:nvSpPr>
          <p:cNvPr id="2" name="Slide Number Placeholder 1"/>
          <p:cNvSpPr>
            <a:spLocks noGrp="1"/>
          </p:cNvSpPr>
          <p:nvPr>
            <p:ph type="sldNum" sz="quarter" idx="12"/>
          </p:nvPr>
        </p:nvSpPr>
        <p:spPr/>
        <p:txBody>
          <a:bodyPr/>
          <a:lstStyle/>
          <a:p>
            <a:fld id="{CC942E1D-94D0-4C55-B1DD-A28B122FA8E2}" type="slidenum">
              <a:rPr lang="en-US" smtClean="0"/>
              <a:t>9</a:t>
            </a:fld>
            <a:endParaRPr lang="en-US"/>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44" y="818620"/>
            <a:ext cx="5263183" cy="4230222"/>
          </a:xfrm>
          <a:prstGeom prst="rect">
            <a:avLst/>
          </a:prstGeom>
        </p:spPr>
      </p:pic>
    </p:spTree>
    <p:extLst>
      <p:ext uri="{BB962C8B-B14F-4D97-AF65-F5344CB8AC3E}">
        <p14:creationId xmlns:p14="http://schemas.microsoft.com/office/powerpoint/2010/main" val="3944690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8|0.7|0.8|0.9"/>
</p:tagLst>
</file>

<file path=ppt/theme/theme1.xml><?xml version="1.0" encoding="utf-8"?>
<a:theme xmlns:a="http://schemas.openxmlformats.org/drawingml/2006/main" name="Westat2018">
  <a:themeElements>
    <a:clrScheme name="Westat1 1">
      <a:dk1>
        <a:srgbClr val="000000"/>
      </a:dk1>
      <a:lt1>
        <a:srgbClr val="FFFFFF"/>
      </a:lt1>
      <a:dk2>
        <a:srgbClr val="1A2A57"/>
      </a:dk2>
      <a:lt2>
        <a:srgbClr val="E7E6E6"/>
      </a:lt2>
      <a:accent1>
        <a:srgbClr val="00467F"/>
      </a:accent1>
      <a:accent2>
        <a:srgbClr val="A71C20"/>
      </a:accent2>
      <a:accent3>
        <a:srgbClr val="007E9D"/>
      </a:accent3>
      <a:accent4>
        <a:srgbClr val="FAA61A"/>
      </a:accent4>
      <a:accent5>
        <a:srgbClr val="542785"/>
      </a:accent5>
      <a:accent6>
        <a:srgbClr val="3A7B3C"/>
      </a:accent6>
      <a:hlink>
        <a:srgbClr val="0563C1"/>
      </a:hlink>
      <a:folHlink>
        <a:srgbClr val="696C6B"/>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stat_Standard__2020-09Sep-28.potx" id="{087398A8-25A7-4D01-9E3E-B2AD53F9444A}" vid="{BBA08428-5EBF-4C97-842A-E47F7AC8B5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SessionQuestionData>
  <AllQuestions/>
</SessionQuestionData>
</file>

<file path=customXml/item10.xml><?xml version="1.0" encoding="utf-8"?>
<SessionSlideDescriptorData/>
</file>

<file path=customXml/item11.xml><?xml version="1.0" encoding="utf-8"?>
<SessionPresentationSettingsData>
  <Settings>
    <answerbulletformat>Numeric</answerbulletformat>
    <pointstoclock>No</pointstoclock>
    <answernowautoinsert>No</answernowautoinsert>
    <answernowstyle>Explosion</answernowstyle>
    <answernowtext>Answer Now</answernowtext>
    <chartcolors>Use PowerPoint Color Scheme</chartcolors>
    <charttype>Vertical</charttype>
    <correctanswerindicator>Checkmark</correctanswerindicator>
    <countdownautoinsert>Yes</countdownautoinsert>
    <countdownseconds>10</countdownseconds>
    <countdownsound>TicToc.wav</countdownsound>
    <countdownstyle>Stopwatch</countdownstyle>
    <gridautoinsert>No</gridautoinsert>
    <gridfillstyle>Answered</gridfillstyle>
    <gridfillcolor>255,255,0</gridfillcolor>
    <chartmodel>3D</chartmodel>
    <simulatedvotecount>50</simulatedvotecount>
    <gridcolor>176,216,255</gridcolor>
    <gridalternatecolor>62,158,255</gridalternatecolor>
    <gridincorrectcolor/>
    <gridopacity>100%</gridopacity>
    <gridtextstyle>Keypad #</gridtextstyle>
    <inputsource>Response Devices</inputsource>
    <userpreferredinputsource/>
    <multipleresponsedivisor># of Responses</multipleresponsedivisor>
    <participantsleaderboard>5</participantsleaderboard>
    <percentagedecimalplaces>0</percentagedecimalplaces>
    <responsecounterautoinsert>Yes</responsecounterautoinsert>
    <responsecounterstyle>Circle</responsecounterstyle>
    <responsecountertextcolor>0,0,0</responsecountertextcolor>
    <responsecounterfillcolor>79,129,189</responsecounterfillcolor>
    <responsecounterbordercolor>56,93,138</responsecounterbordercolor>
    <responsecounterdisplayvalue># of Votes Received</responsecounterdisplayvalue>
    <insertobjectusingcolor>Blue</insertobjectusingcolor>
    <showresults>Yes</showresults>
    <teamcolors>User Defined</teamcolors>
    <teamidentificationtype>None</teamidentificationtype>
    <teamscoringtype>Voting pads only</teamscoringtype>
    <teamscoringdecimalplaces>0</teamscoringdecimalplaces>
    <teamidentificationitem/>
    <teamsleaderboard>5</teamsleaderboard>
    <teamname1/>
    <teamname2/>
    <teamname3/>
    <teamname4/>
    <teamname5/>
    <teamname6/>
    <teamname7/>
    <teamname8/>
    <teamname9/>
    <teamname10/>
    <showcontrolbar>Slides with EZ-VOTE Objects</showcontrolbar>
    <defaultcorrectpointvalue>100</defaultcorrectpointvalue>
    <defaultincorrectpointvalue>0</defaultincorrectpointvalue>
    <chartcolor1>187,224,227</chartcolor1>
    <chartcolor2>51,51,153</chartcolor2>
    <chartcolor3>0,153,153</chartcolor3>
    <chartcolor4>153,204,0</chartcolor4>
    <chartcolor5>128,128,128</chartcolor5>
    <chartcolor6>0,0,0</chartcolor6>
    <chartcolor7>0,102,204</chartcolor7>
    <chartcolor8>204,204,255</chartcolor8>
    <chartcolor9>255,0,0</chartcolor9>
    <chartcolor10>255,255,0</chartcolor10>
    <teamcolor1>187,224,227</teamcolor1>
    <teamcolor2>51,51,153</teamcolor2>
    <teamcolor3>0,153,153</teamcolor3>
    <teamcolor4>153,204,0</teamcolor4>
    <teamcolor5>128,128,128</teamcolor5>
    <teamcolor6>0,0,0</teamcolor6>
    <teamcolor7>0,102,204</teamcolor7>
    <teamcolor8>204,204,255</teamcolor8>
    <teamcolor9>255,0,0</teamcolor9>
    <teamcolor10>255,255,0</teamcolor10>
    <displayanswerimagesduringvote>Yes</displayanswerimagesduringvote>
    <displayanswerimageswithresponses>Yes</displayanswerimageswithresponses>
    <displayanswertextduringvote>Yes</displayanswertextduringvote>
    <displayanswertextwithresponses>Yes</displayanswertextwithresponses>
    <questionslideid/>
    <controlbarstate>Expanded</controlbarstate>
    <isgridcolorknowncolor>No</isgridcolorknowncolor>
    <gridcolorname>255,255,0</gridcolorname>
    <autorec/>
    <autorectimeintrvl/>
    <chartvotesview>Percent Raw</chartvotesview>
    <chartlabelscolor>0,0,0</chartlabelscolor>
    <ischartlabelcolorknowncolor/>
    <chartlabelcolorname/>
    <chartxaxislabeltype>Full Text</chartxaxislabeltype>
    <controlbarposition>Top Left</controlbarposition>
    <teamscoreordertype>Ordinal order</teamscoreordertype>
    <legend>Show</legend>
    <bars>Show</bars>
  </Settings>
</SessionPresentationSettingsData>
</file>

<file path=customXml/item12.xml><?xml version="1.0" encoding="utf-8"?>
<SessionSlideSettingsData>
  <Settings/>
</SessionSlideSettingsData>
</file>

<file path=customXml/item13.xml><?xml version="1.0" encoding="utf-8"?>
<TeamNamesData>
  <TeamNames/>
</TeamNamesData>
</file>

<file path=customXml/item14.xml><?xml version="1.0" encoding="utf-8"?>
<SessionSlideMasterData>
  <SlideMaster/>
</SessionSlideMasterData>
</file>

<file path=customXml/item15.xml><?xml version="1.0" encoding="utf-8"?>
<SessionResponseGridSettings>
  <AllResponseGridSettings/>
</SessionResponseGridSettings>
</file>

<file path=customXml/item16.xml><?xml version="1.0" encoding="utf-8"?>
<TextingSlideData/>
</file>

<file path=customXml/item2.xml><?xml version="1.0" encoding="utf-8"?>
<SessionAnswerData>
  <AllAnswers/>
</SessionAnswerData>
</file>

<file path=customXml/item3.xml><?xml version="1.0" encoding="utf-8"?>
<SessionResponseData/>
</file>

<file path=customXml/item4.xml><?xml version="1.0" encoding="utf-8"?>
<SessionRankData/>
</file>

<file path=customXml/item5.xml><?xml version="1.0" encoding="utf-8"?>
<SessionParticipantData/>
</file>

<file path=customXml/item6.xml><?xml version="1.0" encoding="utf-8"?>
<ParticipantInfoData/>
</file>

<file path=customXml/item7.xml><?xml version="1.0" encoding="utf-8"?>
<CustomFieldInfoData/>
</file>

<file path=customXml/item8.xml><?xml version="1.0" encoding="utf-8"?>
<SessionCloseEndedDescriptorsData/>
</file>

<file path=customXml/item9.xml><?xml version="1.0" encoding="utf-8"?>
<SessionGroupWeightData/>
</file>

<file path=customXml/itemProps1.xml><?xml version="1.0" encoding="utf-8"?>
<ds:datastoreItem xmlns:ds="http://schemas.openxmlformats.org/officeDocument/2006/customXml" ds:itemID="{50C0DCDE-96F9-49A2-A369-4F5A1CBF8351}">
  <ds:schemaRefs/>
</ds:datastoreItem>
</file>

<file path=customXml/itemProps10.xml><?xml version="1.0" encoding="utf-8"?>
<ds:datastoreItem xmlns:ds="http://schemas.openxmlformats.org/officeDocument/2006/customXml" ds:itemID="{FAB45F72-4371-4654-83E2-1037616CD19E}">
  <ds:schemaRefs/>
</ds:datastoreItem>
</file>

<file path=customXml/itemProps11.xml><?xml version="1.0" encoding="utf-8"?>
<ds:datastoreItem xmlns:ds="http://schemas.openxmlformats.org/officeDocument/2006/customXml" ds:itemID="{3FE3E1BA-076C-448F-9DB1-DB443A76C615}">
  <ds:schemaRefs/>
</ds:datastoreItem>
</file>

<file path=customXml/itemProps12.xml><?xml version="1.0" encoding="utf-8"?>
<ds:datastoreItem xmlns:ds="http://schemas.openxmlformats.org/officeDocument/2006/customXml" ds:itemID="{D8A023A4-BF40-4CEE-BF2C-E3CA7D56F3AA}">
  <ds:schemaRefs/>
</ds:datastoreItem>
</file>

<file path=customXml/itemProps13.xml><?xml version="1.0" encoding="utf-8"?>
<ds:datastoreItem xmlns:ds="http://schemas.openxmlformats.org/officeDocument/2006/customXml" ds:itemID="{0EB56F18-BF21-40AC-B43A-17F8FB6FD19B}">
  <ds:schemaRefs/>
</ds:datastoreItem>
</file>

<file path=customXml/itemProps14.xml><?xml version="1.0" encoding="utf-8"?>
<ds:datastoreItem xmlns:ds="http://schemas.openxmlformats.org/officeDocument/2006/customXml" ds:itemID="{908E94BE-0D86-4AF2-AD7D-C439BB73C83E}">
  <ds:schemaRefs/>
</ds:datastoreItem>
</file>

<file path=customXml/itemProps15.xml><?xml version="1.0" encoding="utf-8"?>
<ds:datastoreItem xmlns:ds="http://schemas.openxmlformats.org/officeDocument/2006/customXml" ds:itemID="{D30D9605-E56E-46DA-B6CE-DBA6500C092F}">
  <ds:schemaRefs/>
</ds:datastoreItem>
</file>

<file path=customXml/itemProps16.xml><?xml version="1.0" encoding="utf-8"?>
<ds:datastoreItem xmlns:ds="http://schemas.openxmlformats.org/officeDocument/2006/customXml" ds:itemID="{7F8264F5-677B-4A53-BE93-69553D3A5513}">
  <ds:schemaRefs/>
</ds:datastoreItem>
</file>

<file path=customXml/itemProps2.xml><?xml version="1.0" encoding="utf-8"?>
<ds:datastoreItem xmlns:ds="http://schemas.openxmlformats.org/officeDocument/2006/customXml" ds:itemID="{85902A6A-D9C0-48EE-BB90-D2AC6CB043B1}">
  <ds:schemaRefs/>
</ds:datastoreItem>
</file>

<file path=customXml/itemProps3.xml><?xml version="1.0" encoding="utf-8"?>
<ds:datastoreItem xmlns:ds="http://schemas.openxmlformats.org/officeDocument/2006/customXml" ds:itemID="{E8BA156C-1EDF-4FB4-8055-64FFE500174F}">
  <ds:schemaRefs/>
</ds:datastoreItem>
</file>

<file path=customXml/itemProps4.xml><?xml version="1.0" encoding="utf-8"?>
<ds:datastoreItem xmlns:ds="http://schemas.openxmlformats.org/officeDocument/2006/customXml" ds:itemID="{D00ABB08-06D7-4D70-B93B-C015F654CDE2}">
  <ds:schemaRefs/>
</ds:datastoreItem>
</file>

<file path=customXml/itemProps5.xml><?xml version="1.0" encoding="utf-8"?>
<ds:datastoreItem xmlns:ds="http://schemas.openxmlformats.org/officeDocument/2006/customXml" ds:itemID="{F566F784-5652-4A36-BF1E-FEBBBFBBD9CB}">
  <ds:schemaRefs/>
</ds:datastoreItem>
</file>

<file path=customXml/itemProps6.xml><?xml version="1.0" encoding="utf-8"?>
<ds:datastoreItem xmlns:ds="http://schemas.openxmlformats.org/officeDocument/2006/customXml" ds:itemID="{821D9CD2-4AB2-4625-B87E-BD5509976880}">
  <ds:schemaRefs/>
</ds:datastoreItem>
</file>

<file path=customXml/itemProps7.xml><?xml version="1.0" encoding="utf-8"?>
<ds:datastoreItem xmlns:ds="http://schemas.openxmlformats.org/officeDocument/2006/customXml" ds:itemID="{C121C41E-47E8-4C96-9EC6-2EF1485848B9}">
  <ds:schemaRefs/>
</ds:datastoreItem>
</file>

<file path=customXml/itemProps8.xml><?xml version="1.0" encoding="utf-8"?>
<ds:datastoreItem xmlns:ds="http://schemas.openxmlformats.org/officeDocument/2006/customXml" ds:itemID="{9A92C143-0A00-4F3D-A730-AE59F65DE4B4}">
  <ds:schemaRefs/>
</ds:datastoreItem>
</file>

<file path=customXml/itemProps9.xml><?xml version="1.0" encoding="utf-8"?>
<ds:datastoreItem xmlns:ds="http://schemas.openxmlformats.org/officeDocument/2006/customXml" ds:itemID="{DE72BC23-1D1F-4113-A992-2D102AEE74C1}">
  <ds:schemaRefs/>
</ds:datastoreItem>
</file>

<file path=docProps/app.xml><?xml version="1.0" encoding="utf-8"?>
<Properties xmlns="http://schemas.openxmlformats.org/officeDocument/2006/extended-properties" xmlns:vt="http://schemas.openxmlformats.org/officeDocument/2006/docPropsVTypes">
  <Template>Westat_Standard</Template>
  <TotalTime>7909</TotalTime>
  <Words>4477</Words>
  <Application>Microsoft Office PowerPoint</Application>
  <PresentationFormat>On-screen Show (16:9)</PresentationFormat>
  <Paragraphs>428</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SimSun</vt:lpstr>
      <vt:lpstr>.PingFang SC Regular</vt:lpstr>
      <vt:lpstr>Arial</vt:lpstr>
      <vt:lpstr>Calibri</vt:lpstr>
      <vt:lpstr>MS Mincho</vt:lpstr>
      <vt:lpstr>Times New Roman</vt:lpstr>
      <vt:lpstr>Verdana</vt:lpstr>
      <vt:lpstr>Zapf Dingbats</vt:lpstr>
      <vt:lpstr>Westat2018</vt:lpstr>
      <vt:lpstr>Assessment of the effects of COVID-19 on data collected by the Medical Expenditure Panel Survey (MEPS)</vt:lpstr>
      <vt:lpstr>Disclaimer</vt:lpstr>
      <vt:lpstr>Agenda</vt:lpstr>
      <vt:lpstr>Context</vt:lpstr>
      <vt:lpstr>Overall Findings</vt:lpstr>
      <vt:lpstr>Use of Records</vt:lpstr>
      <vt:lpstr>Use of Records by Mode Groups</vt:lpstr>
      <vt:lpstr>Items with Show Cards</vt:lpstr>
      <vt:lpstr>Show Card Example: Health Event Type (Single response)</vt:lpstr>
      <vt:lpstr>Items with Show Cards</vt:lpstr>
      <vt:lpstr>Show Card Example: Services received (Multiple response)</vt:lpstr>
      <vt:lpstr>Show Card Example: Long Term Medical Equipment Purchased (Y/N) </vt:lpstr>
      <vt:lpstr>Items with Show Cards</vt:lpstr>
      <vt:lpstr>Key Survey Estimates: Heath Care Utilization and Health Insurance Status</vt:lpstr>
      <vt:lpstr>Key Survey Estimates: Heath Care Utilization and Health Insurance Status</vt:lpstr>
      <vt:lpstr>2020 Health Care Utilization</vt:lpstr>
      <vt:lpstr>2020 Health Care Utilization</vt:lpstr>
      <vt:lpstr>2020 Health Care Utilization</vt:lpstr>
      <vt:lpstr>Key Survey Estimates: Heath Care Utilization and health insurance</vt:lpstr>
      <vt:lpstr>Events for in Extended Panel vs. Ongoing Panel</vt:lpstr>
      <vt:lpstr>Overall Findings</vt:lpstr>
      <vt:lpstr>Future Steps</vt:lpstr>
      <vt:lpstr>Thank You</vt:lpstr>
      <vt:lpstr>Show Card Item Criteria</vt:lpstr>
    </vt:vector>
  </TitlesOfParts>
  <Manager/>
  <Company>Westat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Westat Template</dc:title>
  <dc:subject>Westat Corporate PowerPoint Template</dc:subject>
  <dc:creator>Alisha Creel</dc:creator>
  <cp:keywords>Westat Corporate PowerPoint Template, marketing, presentation, conference presentation, client presentation</cp:keywords>
  <dc:description/>
  <cp:lastModifiedBy>Alisha Creel</cp:lastModifiedBy>
  <cp:revision>85</cp:revision>
  <cp:lastPrinted>2019-01-25T18:29:40Z</cp:lastPrinted>
  <dcterms:created xsi:type="dcterms:W3CDTF">2021-09-30T20:48:54Z</dcterms:created>
  <dcterms:modified xsi:type="dcterms:W3CDTF">2021-10-22T14:51:56Z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ID">
    <vt:lpwstr>ba55326adb184bdf898c19ff6355de1b</vt:lpwstr>
  </property>
  <property fmtid="{D5CDD505-2E9C-101B-9397-08002B2CF9AE}" pid="3" name="PresentationVersion">
    <vt:lpwstr>2.1</vt:lpwstr>
  </property>
  <property fmtid="{D5CDD505-2E9C-101B-9397-08002B2CF9AE}" pid="4" name="IsExistingPresentation">
    <vt:lpwstr>Yes</vt:lpwstr>
  </property>
</Properties>
</file>