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328" r:id="rId3"/>
    <p:sldId id="329" r:id="rId4"/>
    <p:sldId id="349" r:id="rId5"/>
    <p:sldId id="259" r:id="rId6"/>
    <p:sldId id="257" r:id="rId7"/>
    <p:sldId id="258" r:id="rId8"/>
    <p:sldId id="332" r:id="rId9"/>
    <p:sldId id="265" r:id="rId10"/>
    <p:sldId id="333" r:id="rId11"/>
    <p:sldId id="334" r:id="rId12"/>
    <p:sldId id="335" r:id="rId13"/>
    <p:sldId id="275" r:id="rId14"/>
    <p:sldId id="338" r:id="rId15"/>
    <p:sldId id="340" r:id="rId16"/>
    <p:sldId id="347" r:id="rId17"/>
    <p:sldId id="337" r:id="rId18"/>
    <p:sldId id="290" r:id="rId19"/>
    <p:sldId id="291" r:id="rId20"/>
    <p:sldId id="342" r:id="rId21"/>
    <p:sldId id="348" r:id="rId22"/>
    <p:sldId id="343" r:id="rId23"/>
    <p:sldId id="341" r:id="rId24"/>
    <p:sldId id="350" r:id="rId25"/>
    <p:sldId id="344" r:id="rId26"/>
    <p:sldId id="351" r:id="rId27"/>
    <p:sldId id="35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erine J Thompson (CENSUS/ESMD FED)" initials="KJT(F" lastIdx="7" clrIdx="0">
    <p:extLst>
      <p:ext uri="{19B8F6BF-5375-455C-9EA6-DF929625EA0E}">
        <p15:presenceInfo xmlns:p15="http://schemas.microsoft.com/office/powerpoint/2012/main" userId="S::katherine.j.thompson@census.gov::df66376c-ffca-43bc-9409-fc94689329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39" autoAdjust="0"/>
    <p:restoredTop sz="94660"/>
  </p:normalViewPr>
  <p:slideViewPr>
    <p:cSldViewPr snapToGrid="0">
      <p:cViewPr varScale="1">
        <p:scale>
          <a:sx n="114" d="100"/>
          <a:sy n="114" d="100"/>
        </p:scale>
        <p:origin x="312"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851F-AB37-43A2-BD88-E604B46173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132AC-C3DF-4E57-AA65-907141A22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ED9528-24D8-4894-B346-2BE7A37C96F6}"/>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5" name="Footer Placeholder 4">
            <a:extLst>
              <a:ext uri="{FF2B5EF4-FFF2-40B4-BE49-F238E27FC236}">
                <a16:creationId xmlns:a16="http://schemas.microsoft.com/office/drawing/2014/main" id="{99555D4E-172C-4599-A6EA-23A40EE4D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2F089-AA56-4D91-924A-78184B1717D7}"/>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424479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CA48-C38A-41AD-A316-414A6315D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29862A-CFFE-4CAD-B2E0-0B578578B0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8C127-0048-4924-8679-3AEE1C59A95B}"/>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5" name="Footer Placeholder 4">
            <a:extLst>
              <a:ext uri="{FF2B5EF4-FFF2-40B4-BE49-F238E27FC236}">
                <a16:creationId xmlns:a16="http://schemas.microsoft.com/office/drawing/2014/main" id="{D4369CCE-B0EA-4242-8E2B-962EF7BF6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629EF-C683-42D4-A26E-57E96830B542}"/>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351053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E55CB-ECD7-4D6E-9D0C-27E5787192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88AB58-C36D-4ED1-9404-E8B66F590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F67E8-C23B-464E-9410-EF880BD7A858}"/>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5" name="Footer Placeholder 4">
            <a:extLst>
              <a:ext uri="{FF2B5EF4-FFF2-40B4-BE49-F238E27FC236}">
                <a16:creationId xmlns:a16="http://schemas.microsoft.com/office/drawing/2014/main" id="{A34A01BA-AAD4-48DB-AFA7-B27065029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81C6A-FA60-4B9D-88A9-9CCC7DCBEFB6}"/>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426012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067A-4CCE-4741-B857-4B9760B0B4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5D1AC-495A-4AFD-A2A7-692EED578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2C0A3-0FB7-4961-9BBB-7BED10C51AB8}"/>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5" name="Footer Placeholder 4">
            <a:extLst>
              <a:ext uri="{FF2B5EF4-FFF2-40B4-BE49-F238E27FC236}">
                <a16:creationId xmlns:a16="http://schemas.microsoft.com/office/drawing/2014/main" id="{20C3E364-2903-44A7-BF25-3ABC59B78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4C33E-95AE-4E66-9545-3FFBE434E8A3}"/>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98758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4F34-6647-43D7-BB08-0BFD76141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33354-1B97-4930-ADDC-C92E3AF69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984E77-3E30-4E2D-BE9D-10C065025B02}"/>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5" name="Footer Placeholder 4">
            <a:extLst>
              <a:ext uri="{FF2B5EF4-FFF2-40B4-BE49-F238E27FC236}">
                <a16:creationId xmlns:a16="http://schemas.microsoft.com/office/drawing/2014/main" id="{22996F00-C870-46CB-818A-292CB6048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04CE9-260E-48C1-9989-8CD529E3F46E}"/>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362006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E464-B2A3-4256-B101-866B5A57EA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50220-8531-41FB-8072-16CAF74743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1F4F98-5FF8-4015-8A8A-A26137A55E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7A1F9C-D20F-4FF9-B17F-2328A4040511}"/>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6" name="Footer Placeholder 5">
            <a:extLst>
              <a:ext uri="{FF2B5EF4-FFF2-40B4-BE49-F238E27FC236}">
                <a16:creationId xmlns:a16="http://schemas.microsoft.com/office/drawing/2014/main" id="{3E9C44F0-DEBD-4934-A9B7-1C238F741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7B5D9-3510-41CF-BF36-8C201458FBC7}"/>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112848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8A44-1575-462F-BF10-00B5208915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D7FC4-59F1-4F57-AD59-EFC1522C4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34FFCA-0E38-4D44-9B08-501F3D177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3E7B5-BC33-4199-A165-54C3E68D1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31222-F845-4FFB-A5FD-C6C98F9CCB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73483-02C9-4F0D-81BA-BE7400E244C2}"/>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8" name="Footer Placeholder 7">
            <a:extLst>
              <a:ext uri="{FF2B5EF4-FFF2-40B4-BE49-F238E27FC236}">
                <a16:creationId xmlns:a16="http://schemas.microsoft.com/office/drawing/2014/main" id="{4E38AA9C-5AF0-4DC8-B073-D54048DE8E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6B19D-F8B1-4961-8DC6-A670013899B1}"/>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419125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62F0-AAA5-426D-9096-A8538C2FE2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E674E4-1F43-4EBB-8E5D-FA35FF6B9B6F}"/>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4" name="Footer Placeholder 3">
            <a:extLst>
              <a:ext uri="{FF2B5EF4-FFF2-40B4-BE49-F238E27FC236}">
                <a16:creationId xmlns:a16="http://schemas.microsoft.com/office/drawing/2014/main" id="{188C72F7-5E1D-4068-8BE9-61BDF5C8FC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700EC9-B092-417B-9FCC-3072E18C78AF}"/>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51408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CE1DF-CB3D-46E5-AC60-C9AB99BBFB7C}"/>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3" name="Footer Placeholder 2">
            <a:extLst>
              <a:ext uri="{FF2B5EF4-FFF2-40B4-BE49-F238E27FC236}">
                <a16:creationId xmlns:a16="http://schemas.microsoft.com/office/drawing/2014/main" id="{BE775B95-E9E8-477B-95A8-4E29208B49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3C543F-BF0D-484C-A98D-A2FA6D4348CD}"/>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29714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3E9E-A8DC-4B3A-8793-723D4919D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FCA532-FC6B-469F-B505-6A1460784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31E21-3BBB-4E53-9F45-D898A028A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48AFE-2E0A-4976-ACD5-66E6E6F6BCAE}"/>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6" name="Footer Placeholder 5">
            <a:extLst>
              <a:ext uri="{FF2B5EF4-FFF2-40B4-BE49-F238E27FC236}">
                <a16:creationId xmlns:a16="http://schemas.microsoft.com/office/drawing/2014/main" id="{D2227297-44B1-4CDF-8263-C9F2F9E9E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2852C-2705-45CC-87FA-2F04AA06DA29}"/>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276752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002E-EADF-4EA8-8695-D81B52DD0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DC8D2B-5967-444C-9AE7-345F52181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AF877C-1BC1-48B5-8861-0602B9867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AF03F-F94A-4159-824E-D3F43F4FF60B}"/>
              </a:ext>
            </a:extLst>
          </p:cNvPr>
          <p:cNvSpPr>
            <a:spLocks noGrp="1"/>
          </p:cNvSpPr>
          <p:nvPr>
            <p:ph type="dt" sz="half" idx="10"/>
          </p:nvPr>
        </p:nvSpPr>
        <p:spPr/>
        <p:txBody>
          <a:bodyPr/>
          <a:lstStyle/>
          <a:p>
            <a:fld id="{F854D006-EC00-4464-A2A1-A055CF725532}" type="datetimeFigureOut">
              <a:rPr lang="en-US" smtClean="0"/>
              <a:t>10/22/2021</a:t>
            </a:fld>
            <a:endParaRPr lang="en-US"/>
          </a:p>
        </p:txBody>
      </p:sp>
      <p:sp>
        <p:nvSpPr>
          <p:cNvPr id="6" name="Footer Placeholder 5">
            <a:extLst>
              <a:ext uri="{FF2B5EF4-FFF2-40B4-BE49-F238E27FC236}">
                <a16:creationId xmlns:a16="http://schemas.microsoft.com/office/drawing/2014/main" id="{DD7DE685-87C7-416F-95A2-80F320860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B0DD1-115C-4D16-85B4-CC1C2FE8E74C}"/>
              </a:ext>
            </a:extLst>
          </p:cNvPr>
          <p:cNvSpPr>
            <a:spLocks noGrp="1"/>
          </p:cNvSpPr>
          <p:nvPr>
            <p:ph type="sldNum" sz="quarter" idx="12"/>
          </p:nvPr>
        </p:nvSpPr>
        <p:spPr/>
        <p:txBody>
          <a:bodyPr/>
          <a:lstStyle/>
          <a:p>
            <a:fld id="{E84729C3-1E5B-4BBF-BACD-BB9CF294AB6F}" type="slidenum">
              <a:rPr lang="en-US" smtClean="0"/>
              <a:t>‹#›</a:t>
            </a:fld>
            <a:endParaRPr lang="en-US"/>
          </a:p>
        </p:txBody>
      </p:sp>
    </p:spTree>
    <p:extLst>
      <p:ext uri="{BB962C8B-B14F-4D97-AF65-F5344CB8AC3E}">
        <p14:creationId xmlns:p14="http://schemas.microsoft.com/office/powerpoint/2010/main" val="85870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C0584-4C2F-4C06-8B43-20E137AA8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035AE-9769-42B9-92FC-685A2463F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B6E8E-4B8F-4B36-8913-7B54D64F9D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4D006-EC00-4464-A2A1-A055CF725532}" type="datetimeFigureOut">
              <a:rPr lang="en-US" smtClean="0"/>
              <a:t>10/22/2021</a:t>
            </a:fld>
            <a:endParaRPr lang="en-US"/>
          </a:p>
        </p:txBody>
      </p:sp>
      <p:sp>
        <p:nvSpPr>
          <p:cNvPr id="5" name="Footer Placeholder 4">
            <a:extLst>
              <a:ext uri="{FF2B5EF4-FFF2-40B4-BE49-F238E27FC236}">
                <a16:creationId xmlns:a16="http://schemas.microsoft.com/office/drawing/2014/main" id="{C7D90698-E347-457E-B469-DB0E62861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AFFD1C-2336-4624-9DDA-578ED89D7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729C3-1E5B-4BBF-BACD-BB9CF294AB6F}" type="slidenum">
              <a:rPr lang="en-US" smtClean="0"/>
              <a:t>‹#›</a:t>
            </a:fld>
            <a:endParaRPr lang="en-US"/>
          </a:p>
        </p:txBody>
      </p:sp>
    </p:spTree>
    <p:extLst>
      <p:ext uri="{BB962C8B-B14F-4D97-AF65-F5344CB8AC3E}">
        <p14:creationId xmlns:p14="http://schemas.microsoft.com/office/powerpoint/2010/main" val="3291267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3AC74A81-62E2-44A5-A3CF-7982B43AE9CF}"/>
              </a:ext>
            </a:extLst>
          </p:cNvPr>
          <p:cNvSpPr>
            <a:spLocks noGrp="1"/>
          </p:cNvSpPr>
          <p:nvPr>
            <p:ph type="title"/>
          </p:nvPr>
        </p:nvSpPr>
        <p:spPr>
          <a:xfrm>
            <a:off x="804671" y="640263"/>
            <a:ext cx="3284331" cy="5254510"/>
          </a:xfrm>
        </p:spPr>
        <p:txBody>
          <a:bodyPr vert="horz" lIns="91440" tIns="45720" rIns="91440" bIns="45720" rtlCol="0" anchor="ctr">
            <a:normAutofit/>
          </a:bodyPr>
          <a:lstStyle/>
          <a:p>
            <a:r>
              <a:rPr lang="en-US" sz="3600" dirty="0"/>
              <a:t>FCSM Best Practices for Nonresponse Bias Reporting</a:t>
            </a:r>
            <a:br>
              <a:rPr lang="en-US" sz="3600" dirty="0"/>
            </a:br>
            <a:endParaRPr lang="en-US" sz="3700" kern="1200" dirty="0">
              <a:solidFill>
                <a:schemeClr val="tx1"/>
              </a:solidFill>
              <a:latin typeface="+mj-lt"/>
              <a:ea typeface="+mj-ea"/>
              <a:cs typeface="+mj-cs"/>
            </a:endParaRPr>
          </a:p>
        </p:txBody>
      </p:sp>
      <p:sp>
        <p:nvSpPr>
          <p:cNvPr id="10" name="Text Placeholder 9">
            <a:extLst>
              <a:ext uri="{FF2B5EF4-FFF2-40B4-BE49-F238E27FC236}">
                <a16:creationId xmlns:a16="http://schemas.microsoft.com/office/drawing/2014/main" id="{10EB45E4-B2D5-4678-B8F7-CF9082127ED0}"/>
              </a:ext>
            </a:extLst>
          </p:cNvPr>
          <p:cNvSpPr>
            <a:spLocks noGrp="1"/>
          </p:cNvSpPr>
          <p:nvPr>
            <p:ph type="body" sz="half" idx="2"/>
          </p:nvPr>
        </p:nvSpPr>
        <p:spPr>
          <a:xfrm>
            <a:off x="4709160" y="0"/>
            <a:ext cx="7169650" cy="5254510"/>
          </a:xfrm>
        </p:spPr>
        <p:txBody>
          <a:bodyPr vert="horz" lIns="91440" tIns="45720" rIns="91440" bIns="45720" rtlCol="0" anchor="ctr">
            <a:normAutofit/>
          </a:bodyPr>
          <a:lstStyle/>
          <a:p>
            <a:r>
              <a:rPr lang="en-US" sz="2200" dirty="0">
                <a:solidFill>
                  <a:schemeClr val="bg1"/>
                </a:solidFill>
              </a:rPr>
              <a:t>Morgan Earp (US National Center for Health Statistics)</a:t>
            </a:r>
          </a:p>
          <a:p>
            <a:r>
              <a:rPr lang="en-US" sz="2200" dirty="0">
                <a:solidFill>
                  <a:schemeClr val="bg1"/>
                </a:solidFill>
              </a:rPr>
              <a:t>Jennifer </a:t>
            </a:r>
            <a:r>
              <a:rPr lang="en-US" sz="2200" dirty="0" err="1">
                <a:solidFill>
                  <a:schemeClr val="bg1"/>
                </a:solidFill>
              </a:rPr>
              <a:t>Madans</a:t>
            </a:r>
            <a:r>
              <a:rPr lang="en-US" sz="2200" dirty="0">
                <a:solidFill>
                  <a:schemeClr val="bg1"/>
                </a:solidFill>
              </a:rPr>
              <a:t> (US National Center for Health Statistics)</a:t>
            </a:r>
          </a:p>
          <a:p>
            <a:r>
              <a:rPr lang="en-US" sz="2200" dirty="0">
                <a:solidFill>
                  <a:schemeClr val="bg1"/>
                </a:solidFill>
              </a:rPr>
              <a:t>Stephen Blumberg (US National Center for Health Statistics)</a:t>
            </a:r>
          </a:p>
          <a:p>
            <a:r>
              <a:rPr lang="en-US" sz="2200" dirty="0">
                <a:solidFill>
                  <a:schemeClr val="bg1"/>
                </a:solidFill>
              </a:rPr>
              <a:t>Elise Christopher (US National Center for Education Statistics)</a:t>
            </a:r>
          </a:p>
          <a:p>
            <a:r>
              <a:rPr lang="en-US" sz="2200" dirty="0">
                <a:solidFill>
                  <a:schemeClr val="bg1"/>
                </a:solidFill>
              </a:rPr>
              <a:t>Tala </a:t>
            </a:r>
            <a:r>
              <a:rPr lang="en-US" sz="2200" dirty="0" err="1">
                <a:solidFill>
                  <a:schemeClr val="bg1"/>
                </a:solidFill>
              </a:rPr>
              <a:t>Fakhouri</a:t>
            </a:r>
            <a:r>
              <a:rPr lang="en-US" sz="2200" dirty="0">
                <a:solidFill>
                  <a:schemeClr val="bg1"/>
                </a:solidFill>
              </a:rPr>
              <a:t> (US Food and Drug Administration) </a:t>
            </a:r>
          </a:p>
          <a:p>
            <a:r>
              <a:rPr lang="en-US" sz="2200" dirty="0">
                <a:solidFill>
                  <a:schemeClr val="bg1"/>
                </a:solidFill>
              </a:rPr>
              <a:t>Kathryn Downey </a:t>
            </a:r>
            <a:r>
              <a:rPr lang="en-US" sz="2200" dirty="0" err="1">
                <a:solidFill>
                  <a:schemeClr val="bg1"/>
                </a:solidFill>
              </a:rPr>
              <a:t>Piscopo</a:t>
            </a:r>
            <a:r>
              <a:rPr lang="en-US" sz="2200" dirty="0">
                <a:solidFill>
                  <a:schemeClr val="bg1"/>
                </a:solidFill>
              </a:rPr>
              <a:t> (US Substance Abuse and Mental Health Services Administration) </a:t>
            </a:r>
          </a:p>
          <a:p>
            <a:r>
              <a:rPr lang="en-US" sz="2200" dirty="0">
                <a:solidFill>
                  <a:schemeClr val="bg1"/>
                </a:solidFill>
              </a:rPr>
              <a:t>Joseph Schafer (US Census Bureau) </a:t>
            </a:r>
          </a:p>
          <a:p>
            <a:r>
              <a:rPr lang="en-US" sz="2200" dirty="0">
                <a:solidFill>
                  <a:schemeClr val="bg1"/>
                </a:solidFill>
              </a:rPr>
              <a:t>Robert </a:t>
            </a:r>
            <a:r>
              <a:rPr lang="en-US" sz="2200" dirty="0" err="1">
                <a:solidFill>
                  <a:schemeClr val="bg1"/>
                </a:solidFill>
              </a:rPr>
              <a:t>Sivinski</a:t>
            </a:r>
            <a:r>
              <a:rPr lang="en-US" sz="2200" dirty="0">
                <a:solidFill>
                  <a:schemeClr val="bg1"/>
                </a:solidFill>
              </a:rPr>
              <a:t> (US Office of Management and Budget) </a:t>
            </a:r>
          </a:p>
          <a:p>
            <a:r>
              <a:rPr lang="en-US" sz="2200" dirty="0">
                <a:solidFill>
                  <a:schemeClr val="bg1"/>
                </a:solidFill>
              </a:rPr>
              <a:t>Jenny Thompson (US Census Bureau)</a:t>
            </a:r>
          </a:p>
          <a:p>
            <a:endParaRPr lang="en-US" sz="2200" dirty="0">
              <a:solidFill>
                <a:schemeClr val="bg1"/>
              </a:solidFill>
            </a:endParaRPr>
          </a:p>
        </p:txBody>
      </p:sp>
      <p:pic>
        <p:nvPicPr>
          <p:cNvPr id="3" name="Picture 2">
            <a:extLst>
              <a:ext uri="{FF2B5EF4-FFF2-40B4-BE49-F238E27FC236}">
                <a16:creationId xmlns:a16="http://schemas.microsoft.com/office/drawing/2014/main" id="{66297518-081C-4BCD-BBB6-FFB0F4465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812" y="4505059"/>
            <a:ext cx="7110998" cy="2103124"/>
          </a:xfrm>
          <a:prstGeom prst="rect">
            <a:avLst/>
          </a:prstGeom>
        </p:spPr>
      </p:pic>
    </p:spTree>
    <p:extLst>
      <p:ext uri="{BB962C8B-B14F-4D97-AF65-F5344CB8AC3E}">
        <p14:creationId xmlns:p14="http://schemas.microsoft.com/office/powerpoint/2010/main" val="3764170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41608C-77F0-4C0D-9CD4-45A37C2B1519}"/>
              </a:ext>
            </a:extLst>
          </p:cNvPr>
          <p:cNvSpPr>
            <a:spLocks noGrp="1"/>
          </p:cNvSpPr>
          <p:nvPr>
            <p:ph type="title"/>
          </p:nvPr>
        </p:nvSpPr>
        <p:spPr>
          <a:xfrm>
            <a:off x="350520" y="294005"/>
            <a:ext cx="10515600" cy="1325563"/>
          </a:xfrm>
        </p:spPr>
        <p:txBody>
          <a:bodyPr>
            <a:normAutofit/>
          </a:bodyPr>
          <a:lstStyle/>
          <a:p>
            <a:r>
              <a:rPr lang="en-US" sz="3600" b="1" dirty="0"/>
              <a:t>Best Practice 2: Fictional Example 1 (Part 1)</a:t>
            </a:r>
            <a:br>
              <a:rPr lang="en-US" sz="3600" b="1" dirty="0"/>
            </a:br>
            <a:r>
              <a:rPr lang="en-US" sz="3600" b="1" dirty="0"/>
              <a:t>Time Use Survey</a:t>
            </a:r>
          </a:p>
        </p:txBody>
      </p:sp>
      <p:sp>
        <p:nvSpPr>
          <p:cNvPr id="7" name="Content Placeholder 6">
            <a:extLst>
              <a:ext uri="{FF2B5EF4-FFF2-40B4-BE49-F238E27FC236}">
                <a16:creationId xmlns:a16="http://schemas.microsoft.com/office/drawing/2014/main" id="{192786F9-9E39-46CF-BC68-465037CC377A}"/>
              </a:ext>
            </a:extLst>
          </p:cNvPr>
          <p:cNvSpPr>
            <a:spLocks noGrp="1"/>
          </p:cNvSpPr>
          <p:nvPr>
            <p:ph sz="half" idx="1"/>
          </p:nvPr>
        </p:nvSpPr>
        <p:spPr>
          <a:xfrm>
            <a:off x="350520" y="1716087"/>
            <a:ext cx="3602048" cy="4351338"/>
          </a:xfrm>
        </p:spPr>
        <p:txBody>
          <a:bodyPr>
            <a:normAutofit/>
          </a:bodyPr>
          <a:lstStyle/>
          <a:p>
            <a:r>
              <a:rPr lang="en-US" dirty="0"/>
              <a:t>Key Items:</a:t>
            </a:r>
          </a:p>
          <a:p>
            <a:pPr marL="914400" lvl="1" indent="-457200">
              <a:buFont typeface="+mj-lt"/>
              <a:buAutoNum type="arabicPeriod"/>
            </a:pPr>
            <a:r>
              <a:rPr lang="en-US" sz="2000" dirty="0"/>
              <a:t>Time spent in classroom (classes)</a:t>
            </a:r>
          </a:p>
          <a:p>
            <a:pPr marL="914400" lvl="1" indent="-457200">
              <a:buFont typeface="+mj-lt"/>
              <a:buAutoNum type="arabicPeriod"/>
            </a:pPr>
            <a:r>
              <a:rPr lang="en-US" sz="2000" dirty="0"/>
              <a:t>Time spent on homework</a:t>
            </a:r>
          </a:p>
          <a:p>
            <a:pPr marL="914400" lvl="1" indent="-457200">
              <a:buFont typeface="+mj-lt"/>
              <a:buAutoNum type="arabicPeriod"/>
            </a:pPr>
            <a:r>
              <a:rPr lang="en-US" sz="2000" dirty="0"/>
              <a:t>Time spent on sports &amp; leisure activities</a:t>
            </a:r>
          </a:p>
          <a:p>
            <a:pPr marL="914400" lvl="1" indent="-457200">
              <a:buFont typeface="+mj-lt"/>
              <a:buAutoNum type="arabicPeriod"/>
            </a:pPr>
            <a:r>
              <a:rPr lang="en-US" sz="2000" dirty="0"/>
              <a:t>Time spent on social media</a:t>
            </a:r>
          </a:p>
          <a:p>
            <a:r>
              <a:rPr lang="en-US" dirty="0"/>
              <a:t>Key subdomains</a:t>
            </a:r>
          </a:p>
          <a:p>
            <a:pPr marL="914400" lvl="1" indent="-457200">
              <a:buFont typeface="+mj-lt"/>
              <a:buAutoNum type="arabicPeriod"/>
            </a:pPr>
            <a:r>
              <a:rPr lang="en-US" sz="2000" dirty="0"/>
              <a:t>Region (NE, MW, S, W)</a:t>
            </a:r>
          </a:p>
          <a:p>
            <a:pPr marL="914400" lvl="1" indent="-457200">
              <a:buFont typeface="+mj-lt"/>
              <a:buAutoNum type="arabicPeriod"/>
            </a:pPr>
            <a:r>
              <a:rPr lang="en-US" sz="2000" dirty="0"/>
              <a:t>Grade (9, 10, 11, 12)</a:t>
            </a:r>
          </a:p>
          <a:p>
            <a:endParaRPr lang="en-US" dirty="0"/>
          </a:p>
        </p:txBody>
      </p:sp>
      <p:graphicFrame>
        <p:nvGraphicFramePr>
          <p:cNvPr id="9" name="Table 9">
            <a:extLst>
              <a:ext uri="{FF2B5EF4-FFF2-40B4-BE49-F238E27FC236}">
                <a16:creationId xmlns:a16="http://schemas.microsoft.com/office/drawing/2014/main" id="{358AF138-4380-4075-8E2A-4A0BB5F9F59A}"/>
              </a:ext>
            </a:extLst>
          </p:cNvPr>
          <p:cNvGraphicFramePr>
            <a:graphicFrameLocks noGrp="1"/>
          </p:cNvGraphicFramePr>
          <p:nvPr>
            <p:ph sz="half" idx="2"/>
            <p:extLst>
              <p:ext uri="{D42A27DB-BD31-4B8C-83A1-F6EECF244321}">
                <p14:modId xmlns:p14="http://schemas.microsoft.com/office/powerpoint/2010/main" val="743112864"/>
              </p:ext>
            </p:extLst>
          </p:nvPr>
        </p:nvGraphicFramePr>
        <p:xfrm>
          <a:off x="4138578" y="1021304"/>
          <a:ext cx="7501900" cy="5063041"/>
        </p:xfrm>
        <a:graphic>
          <a:graphicData uri="http://schemas.openxmlformats.org/drawingml/2006/table">
            <a:tbl>
              <a:tblPr firstRow="1" bandRow="1">
                <a:tableStyleId>{5C22544A-7EE6-4342-B048-85BDC9FD1C3A}</a:tableStyleId>
              </a:tblPr>
              <a:tblGrid>
                <a:gridCol w="770936">
                  <a:extLst>
                    <a:ext uri="{9D8B030D-6E8A-4147-A177-3AD203B41FA5}">
                      <a16:colId xmlns:a16="http://schemas.microsoft.com/office/drawing/2014/main" val="395228627"/>
                    </a:ext>
                  </a:extLst>
                </a:gridCol>
                <a:gridCol w="1088381">
                  <a:extLst>
                    <a:ext uri="{9D8B030D-6E8A-4147-A177-3AD203B41FA5}">
                      <a16:colId xmlns:a16="http://schemas.microsoft.com/office/drawing/2014/main" val="760771610"/>
                    </a:ext>
                  </a:extLst>
                </a:gridCol>
                <a:gridCol w="937474">
                  <a:extLst>
                    <a:ext uri="{9D8B030D-6E8A-4147-A177-3AD203B41FA5}">
                      <a16:colId xmlns:a16="http://schemas.microsoft.com/office/drawing/2014/main" val="4022334602"/>
                    </a:ext>
                  </a:extLst>
                </a:gridCol>
                <a:gridCol w="1239288">
                  <a:extLst>
                    <a:ext uri="{9D8B030D-6E8A-4147-A177-3AD203B41FA5}">
                      <a16:colId xmlns:a16="http://schemas.microsoft.com/office/drawing/2014/main" val="2411202794"/>
                    </a:ext>
                  </a:extLst>
                </a:gridCol>
                <a:gridCol w="1188720">
                  <a:extLst>
                    <a:ext uri="{9D8B030D-6E8A-4147-A177-3AD203B41FA5}">
                      <a16:colId xmlns:a16="http://schemas.microsoft.com/office/drawing/2014/main" val="2645081601"/>
                    </a:ext>
                  </a:extLst>
                </a:gridCol>
                <a:gridCol w="1188720">
                  <a:extLst>
                    <a:ext uri="{9D8B030D-6E8A-4147-A177-3AD203B41FA5}">
                      <a16:colId xmlns:a16="http://schemas.microsoft.com/office/drawing/2014/main" val="3844537192"/>
                    </a:ext>
                  </a:extLst>
                </a:gridCol>
                <a:gridCol w="1088381">
                  <a:extLst>
                    <a:ext uri="{9D8B030D-6E8A-4147-A177-3AD203B41FA5}">
                      <a16:colId xmlns:a16="http://schemas.microsoft.com/office/drawing/2014/main" val="2953235588"/>
                    </a:ext>
                  </a:extLst>
                </a:gridCol>
              </a:tblGrid>
              <a:tr h="404681">
                <a:tc rowSpan="2">
                  <a:txBody>
                    <a:bodyPr/>
                    <a:lstStyle/>
                    <a:p>
                      <a:endParaRPr lang="en-US" sz="1600" dirty="0"/>
                    </a:p>
                  </a:txBody>
                  <a:tcPr>
                    <a:lnB w="12700" cap="flat" cmpd="sng" algn="ctr">
                      <a:solidFill>
                        <a:schemeClr val="tx1"/>
                      </a:solidFill>
                      <a:prstDash val="solid"/>
                      <a:round/>
                      <a:headEnd type="none" w="med" len="med"/>
                      <a:tailEnd type="none" w="med" len="med"/>
                    </a:lnB>
                  </a:tcPr>
                </a:tc>
                <a:tc gridSpan="2">
                  <a:txBody>
                    <a:bodyPr/>
                    <a:lstStyle/>
                    <a:p>
                      <a:pPr algn="ctr"/>
                      <a:r>
                        <a:rPr lang="en-US" sz="1600" dirty="0"/>
                        <a:t>Unit Response Rate</a:t>
                      </a:r>
                    </a:p>
                  </a:txBody>
                  <a:tcPr/>
                </a:tc>
                <a:tc hMerge="1">
                  <a:txBody>
                    <a:bodyPr/>
                    <a:lstStyle/>
                    <a:p>
                      <a:pPr algn="ctr"/>
                      <a:r>
                        <a:rPr lang="en-US" sz="1600" dirty="0"/>
                        <a:t>Unit Response Rate</a:t>
                      </a:r>
                    </a:p>
                  </a:txBody>
                  <a:tcPr/>
                </a:tc>
                <a:tc gridSpan="4">
                  <a:txBody>
                    <a:bodyPr/>
                    <a:lstStyle/>
                    <a:p>
                      <a:pPr algn="ctr"/>
                      <a:r>
                        <a:rPr lang="en-US" sz="1600" dirty="0"/>
                        <a:t>Weighted Item Response Rates</a:t>
                      </a:r>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3722198231"/>
                  </a:ext>
                </a:extLst>
              </a:tr>
              <a:tr h="474980">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algn="ctr"/>
                      <a:r>
                        <a:rPr lang="en-US" sz="1600" dirty="0"/>
                        <a:t>Unweighted</a:t>
                      </a:r>
                    </a:p>
                  </a:txBody>
                  <a:tcPr marL="0" marR="0" marT="0" marB="0">
                    <a:lnB w="12700" cap="flat" cmpd="sng" algn="ctr">
                      <a:solidFill>
                        <a:schemeClr val="tx1"/>
                      </a:solidFill>
                      <a:prstDash val="solid"/>
                      <a:round/>
                      <a:headEnd type="none" w="med" len="med"/>
                      <a:tailEnd type="none" w="med" len="med"/>
                    </a:lnB>
                  </a:tcPr>
                </a:tc>
                <a:tc>
                  <a:txBody>
                    <a:bodyPr/>
                    <a:lstStyle/>
                    <a:p>
                      <a:pPr algn="ctr"/>
                      <a:r>
                        <a:rPr lang="en-US" sz="1600" dirty="0"/>
                        <a:t>Weighted</a:t>
                      </a:r>
                    </a:p>
                  </a:txBody>
                  <a:tcPr marL="0" marR="0" marT="0" marB="0">
                    <a:lnB w="12700" cap="flat" cmpd="sng" algn="ctr">
                      <a:solidFill>
                        <a:schemeClr val="tx1"/>
                      </a:solidFill>
                      <a:prstDash val="solid"/>
                      <a:round/>
                      <a:headEnd type="none" w="med" len="med"/>
                      <a:tailEnd type="none" w="med" len="med"/>
                    </a:lnB>
                  </a:tcPr>
                </a:tc>
                <a:tc>
                  <a:txBody>
                    <a:bodyPr/>
                    <a:lstStyle/>
                    <a:p>
                      <a:pPr algn="ctr"/>
                      <a:r>
                        <a:rPr lang="en-US" sz="1600"/>
                        <a:t>Classroom</a:t>
                      </a:r>
                      <a:endParaRPr lang="en-US" sz="1600" dirty="0"/>
                    </a:p>
                  </a:txBody>
                  <a:tcPr marL="45720" marR="45720">
                    <a:lnB w="12700" cap="flat" cmpd="sng" algn="ctr">
                      <a:solidFill>
                        <a:schemeClr val="tx1"/>
                      </a:solidFill>
                      <a:prstDash val="solid"/>
                      <a:round/>
                      <a:headEnd type="none" w="med" len="med"/>
                      <a:tailEnd type="none" w="med" len="med"/>
                    </a:lnB>
                  </a:tcPr>
                </a:tc>
                <a:tc>
                  <a:txBody>
                    <a:bodyPr/>
                    <a:lstStyle/>
                    <a:p>
                      <a:r>
                        <a:rPr lang="en-US" sz="1600" dirty="0"/>
                        <a:t>Homework</a:t>
                      </a:r>
                    </a:p>
                  </a:txBody>
                  <a:tcPr marL="45720" marR="45720">
                    <a:lnB w="12700" cap="flat" cmpd="sng" algn="ctr">
                      <a:solidFill>
                        <a:schemeClr val="tx1"/>
                      </a:solidFill>
                      <a:prstDash val="solid"/>
                      <a:round/>
                      <a:headEnd type="none" w="med" len="med"/>
                      <a:tailEnd type="none" w="med" len="med"/>
                    </a:lnB>
                  </a:tcPr>
                </a:tc>
                <a:tc>
                  <a:txBody>
                    <a:bodyPr/>
                    <a:lstStyle/>
                    <a:p>
                      <a:pPr algn="ctr"/>
                      <a:r>
                        <a:rPr lang="en-US" sz="1600" dirty="0"/>
                        <a:t>Sports &amp; Leisure</a:t>
                      </a:r>
                    </a:p>
                  </a:txBody>
                  <a:tcPr marL="45720" marR="45720" anchor="ctr">
                    <a:lnB w="12700" cap="flat" cmpd="sng" algn="ctr">
                      <a:solidFill>
                        <a:schemeClr val="tx1"/>
                      </a:solidFill>
                      <a:prstDash val="solid"/>
                      <a:round/>
                      <a:headEnd type="none" w="med" len="med"/>
                      <a:tailEnd type="none" w="med" len="med"/>
                    </a:lnB>
                  </a:tcPr>
                </a:tc>
                <a:tc>
                  <a:txBody>
                    <a:bodyPr/>
                    <a:lstStyle/>
                    <a:p>
                      <a:pPr algn="ctr"/>
                      <a:r>
                        <a:rPr lang="en-US" sz="1600" dirty="0"/>
                        <a:t>Social Media</a:t>
                      </a:r>
                    </a:p>
                  </a:txBody>
                  <a:tcPr marL="45720" marR="4572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356482"/>
                  </a:ext>
                </a:extLst>
              </a:tr>
              <a:tr h="370840">
                <a:tc>
                  <a:txBody>
                    <a:bodyPr/>
                    <a:lstStyle/>
                    <a:p>
                      <a:r>
                        <a:rPr lang="en-US" sz="1600" dirty="0"/>
                        <a:t>Total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9773829"/>
                  </a:ext>
                </a:extLst>
              </a:tr>
              <a:tr h="370840">
                <a:tc gridSpan="7">
                  <a:txBody>
                    <a:bodyPr/>
                    <a:lstStyle/>
                    <a:p>
                      <a:pPr algn="ctr"/>
                      <a:r>
                        <a:rPr lang="en-US" sz="1600" dirty="0"/>
                        <a:t>Region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039885"/>
                  </a:ext>
                </a:extLst>
              </a:tr>
              <a:tr h="370840">
                <a:tc>
                  <a:txBody>
                    <a:bodyPr/>
                    <a:lstStyle/>
                    <a:p>
                      <a:r>
                        <a:rPr lang="en-US" sz="1600" dirty="0"/>
                        <a:t>    NE</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82</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85</a:t>
                      </a:r>
                    </a:p>
                  </a:txBody>
                  <a:tcPr>
                    <a:lnT w="12700" cap="flat" cmpd="sng" algn="ctr">
                      <a:solidFill>
                        <a:schemeClr val="tx1"/>
                      </a:solidFill>
                      <a:prstDash val="solid"/>
                      <a:round/>
                      <a:headEnd type="none" w="med" len="med"/>
                      <a:tailEnd type="none" w="med" len="med"/>
                    </a:lnT>
                  </a:tcPr>
                </a:tc>
                <a:tc>
                  <a:txBody>
                    <a:bodyPr/>
                    <a:lstStyle/>
                    <a:p>
                      <a:pPr algn="ctr"/>
                      <a:r>
                        <a:rPr lang="en-US" sz="1600"/>
                        <a:t>85</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83</a:t>
                      </a:r>
                    </a:p>
                  </a:txBody>
                  <a:tcPr>
                    <a:lnT w="12700" cap="flat" cmpd="sng" algn="ctr">
                      <a:solidFill>
                        <a:schemeClr val="tx1"/>
                      </a:solidFill>
                      <a:prstDash val="solid"/>
                      <a:round/>
                      <a:headEnd type="none" w="med" len="med"/>
                      <a:tailEnd type="none" w="med" len="med"/>
                    </a:lnT>
                  </a:tcPr>
                </a:tc>
                <a:tc>
                  <a:txBody>
                    <a:bodyPr/>
                    <a:lstStyle/>
                    <a:p>
                      <a:pPr algn="ctr"/>
                      <a:r>
                        <a:rPr lang="en-US" sz="1600" dirty="0"/>
                        <a:t>25</a:t>
                      </a:r>
                    </a:p>
                  </a:txBody>
                  <a:tcPr>
                    <a:lnT w="12700" cap="flat" cmpd="sng" algn="ctr">
                      <a:solidFill>
                        <a:schemeClr val="tx1"/>
                      </a:solidFill>
                      <a:prstDash val="solid"/>
                      <a:round/>
                      <a:headEnd type="none" w="med" len="med"/>
                      <a:tailEnd type="none" w="med" len="med"/>
                    </a:lnT>
                  </a:tcPr>
                </a:tc>
                <a:tc>
                  <a:txBody>
                    <a:bodyPr/>
                    <a:lstStyle/>
                    <a:p>
                      <a:pPr algn="ctr"/>
                      <a:r>
                        <a:rPr lang="en-US" sz="1600" dirty="0"/>
                        <a:t>12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8352930"/>
                  </a:ext>
                </a:extLst>
              </a:tr>
              <a:tr h="370840">
                <a:tc>
                  <a:txBody>
                    <a:bodyPr/>
                    <a:lstStyle/>
                    <a:p>
                      <a:r>
                        <a:rPr lang="en-US" sz="1600" dirty="0"/>
                        <a:t>    MW</a:t>
                      </a:r>
                    </a:p>
                  </a:txBody>
                  <a:tcPr/>
                </a:tc>
                <a:tc>
                  <a:txBody>
                    <a:bodyPr/>
                    <a:lstStyle/>
                    <a:p>
                      <a:pPr algn="ctr"/>
                      <a:r>
                        <a:rPr lang="en-US" sz="1600" dirty="0"/>
                        <a:t>66</a:t>
                      </a:r>
                    </a:p>
                  </a:txBody>
                  <a:tcPr/>
                </a:tc>
                <a:tc>
                  <a:txBody>
                    <a:bodyPr/>
                    <a:lstStyle/>
                    <a:p>
                      <a:pPr algn="ctr"/>
                      <a:r>
                        <a:rPr lang="en-US" sz="1600" dirty="0"/>
                        <a:t>68</a:t>
                      </a:r>
                    </a:p>
                  </a:txBody>
                  <a:tcPr/>
                </a:tc>
                <a:tc>
                  <a:txBody>
                    <a:bodyPr/>
                    <a:lstStyle/>
                    <a:p>
                      <a:pPr algn="ctr"/>
                      <a:r>
                        <a:rPr lang="en-US" sz="1600"/>
                        <a:t>66</a:t>
                      </a:r>
                      <a:endParaRPr lang="en-US" sz="1600" dirty="0"/>
                    </a:p>
                  </a:txBody>
                  <a:tcPr/>
                </a:tc>
                <a:tc>
                  <a:txBody>
                    <a:bodyPr/>
                    <a:lstStyle/>
                    <a:p>
                      <a:pPr algn="ctr"/>
                      <a:r>
                        <a:rPr lang="en-US" sz="1600" dirty="0"/>
                        <a:t>68</a:t>
                      </a:r>
                    </a:p>
                  </a:txBody>
                  <a:tcPr/>
                </a:tc>
                <a:tc>
                  <a:txBody>
                    <a:bodyPr/>
                    <a:lstStyle/>
                    <a:p>
                      <a:pPr algn="ctr"/>
                      <a:r>
                        <a:rPr lang="en-US" sz="1600" dirty="0"/>
                        <a:t>20</a:t>
                      </a:r>
                    </a:p>
                  </a:txBody>
                  <a:tcPr/>
                </a:tc>
                <a:tc>
                  <a:txBody>
                    <a:bodyPr/>
                    <a:lstStyle/>
                    <a:p>
                      <a:pPr algn="ctr"/>
                      <a:r>
                        <a:rPr lang="en-US" sz="1600" dirty="0"/>
                        <a:t>14</a:t>
                      </a:r>
                    </a:p>
                  </a:txBody>
                  <a:tcPr/>
                </a:tc>
                <a:extLst>
                  <a:ext uri="{0D108BD9-81ED-4DB2-BD59-A6C34878D82A}">
                    <a16:rowId xmlns:a16="http://schemas.microsoft.com/office/drawing/2014/main" val="3123330970"/>
                  </a:ext>
                </a:extLst>
              </a:tr>
              <a:tr h="370840">
                <a:tc>
                  <a:txBody>
                    <a:bodyPr/>
                    <a:lstStyle/>
                    <a:p>
                      <a:r>
                        <a:rPr lang="en-US" sz="1600" dirty="0"/>
                        <a:t>    S</a:t>
                      </a:r>
                    </a:p>
                  </a:txBody>
                  <a:tcPr/>
                </a:tc>
                <a:tc>
                  <a:txBody>
                    <a:bodyPr/>
                    <a:lstStyle/>
                    <a:p>
                      <a:pPr algn="ctr"/>
                      <a:r>
                        <a:rPr lang="en-US" sz="1600" dirty="0"/>
                        <a:t>29</a:t>
                      </a:r>
                    </a:p>
                  </a:txBody>
                  <a:tcPr/>
                </a:tc>
                <a:tc>
                  <a:txBody>
                    <a:bodyPr/>
                    <a:lstStyle/>
                    <a:p>
                      <a:pPr algn="ctr"/>
                      <a:r>
                        <a:rPr lang="en-US" sz="1600" dirty="0"/>
                        <a:t>45</a:t>
                      </a:r>
                    </a:p>
                  </a:txBody>
                  <a:tcPr/>
                </a:tc>
                <a:tc>
                  <a:txBody>
                    <a:bodyPr/>
                    <a:lstStyle/>
                    <a:p>
                      <a:pPr algn="ctr"/>
                      <a:r>
                        <a:rPr lang="en-US" sz="1600"/>
                        <a:t>43</a:t>
                      </a:r>
                      <a:endParaRPr lang="en-US" sz="1600" dirty="0"/>
                    </a:p>
                  </a:txBody>
                  <a:tcPr/>
                </a:tc>
                <a:tc>
                  <a:txBody>
                    <a:bodyPr/>
                    <a:lstStyle/>
                    <a:p>
                      <a:pPr algn="ctr"/>
                      <a:r>
                        <a:rPr lang="en-US" sz="1600" dirty="0"/>
                        <a:t>45</a:t>
                      </a:r>
                    </a:p>
                  </a:txBody>
                  <a:tcPr/>
                </a:tc>
                <a:tc>
                  <a:txBody>
                    <a:bodyPr/>
                    <a:lstStyle/>
                    <a:p>
                      <a:pPr algn="ctr"/>
                      <a:r>
                        <a:rPr lang="en-US" sz="1600" dirty="0"/>
                        <a:t>27</a:t>
                      </a:r>
                    </a:p>
                  </a:txBody>
                  <a:tcPr/>
                </a:tc>
                <a:tc>
                  <a:txBody>
                    <a:bodyPr/>
                    <a:lstStyle/>
                    <a:p>
                      <a:pPr algn="ctr"/>
                      <a:r>
                        <a:rPr lang="en-US" sz="1600" dirty="0"/>
                        <a:t>9</a:t>
                      </a:r>
                    </a:p>
                  </a:txBody>
                  <a:tcPr/>
                </a:tc>
                <a:extLst>
                  <a:ext uri="{0D108BD9-81ED-4DB2-BD59-A6C34878D82A}">
                    <a16:rowId xmlns:a16="http://schemas.microsoft.com/office/drawing/2014/main" val="511975025"/>
                  </a:ext>
                </a:extLst>
              </a:tr>
              <a:tr h="370840">
                <a:tc>
                  <a:txBody>
                    <a:bodyPr/>
                    <a:lstStyle/>
                    <a:p>
                      <a:r>
                        <a:rPr lang="en-US" sz="1600" dirty="0"/>
                        <a:t>    W</a:t>
                      </a:r>
                    </a:p>
                  </a:txBody>
                  <a:tcPr>
                    <a:lnB w="12700" cap="flat" cmpd="sng" algn="ctr">
                      <a:solidFill>
                        <a:schemeClr val="tx1"/>
                      </a:solidFill>
                      <a:prstDash val="solid"/>
                      <a:round/>
                      <a:headEnd type="none" w="med" len="med"/>
                      <a:tailEnd type="none" w="med" len="med"/>
                    </a:lnB>
                  </a:tcPr>
                </a:tc>
                <a:tc>
                  <a:txBody>
                    <a:bodyPr/>
                    <a:lstStyle/>
                    <a:p>
                      <a:pPr algn="ctr"/>
                      <a:r>
                        <a:rPr lang="en-US" sz="1600" dirty="0"/>
                        <a:t>60</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71</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70</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71</a:t>
                      </a:r>
                    </a:p>
                  </a:txBody>
                  <a:tcPr>
                    <a:lnB w="12700" cap="flat" cmpd="sng" algn="ctr">
                      <a:solidFill>
                        <a:schemeClr val="tx1"/>
                      </a:solidFill>
                      <a:prstDash val="solid"/>
                      <a:round/>
                      <a:headEnd type="none" w="med" len="med"/>
                      <a:tailEnd type="none" w="med" len="med"/>
                    </a:lnB>
                  </a:tcPr>
                </a:tc>
                <a:tc>
                  <a:txBody>
                    <a:bodyPr/>
                    <a:lstStyle/>
                    <a:p>
                      <a:pPr algn="ctr"/>
                      <a:r>
                        <a:rPr lang="en-US" sz="1600" dirty="0"/>
                        <a:t>35</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9726522"/>
                  </a:ext>
                </a:extLst>
              </a:tr>
              <a:tr h="370840">
                <a:tc gridSpan="7">
                  <a:txBody>
                    <a:bodyPr/>
                    <a:lstStyle/>
                    <a:p>
                      <a:pPr algn="ctr"/>
                      <a:r>
                        <a:rPr lang="en-US" sz="1600" dirty="0"/>
                        <a:t>Grade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511444"/>
                  </a:ext>
                </a:extLst>
              </a:tr>
              <a:tr h="370840">
                <a:tc>
                  <a:txBody>
                    <a:bodyPr/>
                    <a:lstStyle/>
                    <a:p>
                      <a:r>
                        <a:rPr lang="en-US" sz="1600" dirty="0"/>
                        <a:t>    9</a:t>
                      </a:r>
                    </a:p>
                  </a:txBody>
                  <a:tcPr>
                    <a:lnT w="12700" cap="flat" cmpd="sng" algn="ctr">
                      <a:solidFill>
                        <a:schemeClr val="tx1"/>
                      </a:solidFill>
                      <a:prstDash val="solid"/>
                      <a:round/>
                      <a:headEnd type="none" w="med" len="med"/>
                      <a:tailEnd type="none" w="med" len="med"/>
                    </a:lnT>
                  </a:tcPr>
                </a:tc>
                <a:tc>
                  <a:txBody>
                    <a:bodyPr/>
                    <a:lstStyle/>
                    <a:p>
                      <a:pPr algn="ctr"/>
                      <a:r>
                        <a:rPr lang="en-US" sz="1600" dirty="0"/>
                        <a:t>73</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87</a:t>
                      </a:r>
                    </a:p>
                  </a:txBody>
                  <a:tcPr>
                    <a:lnT w="12700" cap="flat" cmpd="sng" algn="ctr">
                      <a:solidFill>
                        <a:schemeClr val="tx1"/>
                      </a:solidFill>
                      <a:prstDash val="solid"/>
                      <a:round/>
                      <a:headEnd type="none" w="med" len="med"/>
                      <a:tailEnd type="none" w="med" len="med"/>
                    </a:lnT>
                  </a:tcPr>
                </a:tc>
                <a:tc>
                  <a:txBody>
                    <a:bodyPr/>
                    <a:lstStyle/>
                    <a:p>
                      <a:pPr algn="ctr"/>
                      <a:r>
                        <a:rPr lang="en-US" sz="1600"/>
                        <a:t>87</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80</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80</a:t>
                      </a:r>
                    </a:p>
                  </a:txBody>
                  <a:tcPr>
                    <a:lnT w="12700" cap="flat" cmpd="sng" algn="ctr">
                      <a:solidFill>
                        <a:schemeClr val="tx1"/>
                      </a:solidFill>
                      <a:prstDash val="solid"/>
                      <a:round/>
                      <a:headEnd type="none" w="med" len="med"/>
                      <a:tailEnd type="none" w="med" len="med"/>
                    </a:lnT>
                  </a:tcPr>
                </a:tc>
                <a:tc>
                  <a:txBody>
                    <a:bodyPr/>
                    <a:lstStyle/>
                    <a:p>
                      <a:pPr algn="ctr"/>
                      <a:r>
                        <a:rPr lang="en-US" sz="1600" dirty="0"/>
                        <a:t>76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99463005"/>
                  </a:ext>
                </a:extLst>
              </a:tr>
              <a:tr h="370840">
                <a:tc>
                  <a:txBody>
                    <a:bodyPr/>
                    <a:lstStyle/>
                    <a:p>
                      <a:r>
                        <a:rPr lang="en-US" sz="1600" dirty="0"/>
                        <a:t>   10</a:t>
                      </a:r>
                    </a:p>
                  </a:txBody>
                  <a:tcPr/>
                </a:tc>
                <a:tc>
                  <a:txBody>
                    <a:bodyPr/>
                    <a:lstStyle/>
                    <a:p>
                      <a:pPr algn="ctr"/>
                      <a:r>
                        <a:rPr lang="en-US" sz="1600" dirty="0"/>
                        <a:t>71</a:t>
                      </a:r>
                    </a:p>
                  </a:txBody>
                  <a:tcPr/>
                </a:tc>
                <a:tc>
                  <a:txBody>
                    <a:bodyPr/>
                    <a:lstStyle/>
                    <a:p>
                      <a:pPr algn="ctr"/>
                      <a:r>
                        <a:rPr lang="en-US" sz="1600" dirty="0"/>
                        <a:t>79</a:t>
                      </a:r>
                    </a:p>
                  </a:txBody>
                  <a:tcPr/>
                </a:tc>
                <a:tc>
                  <a:txBody>
                    <a:bodyPr/>
                    <a:lstStyle/>
                    <a:p>
                      <a:pPr algn="ctr"/>
                      <a:r>
                        <a:rPr lang="en-US" sz="1600"/>
                        <a:t>78</a:t>
                      </a:r>
                      <a:endParaRPr lang="en-US" sz="1600" dirty="0"/>
                    </a:p>
                  </a:txBody>
                  <a:tcPr/>
                </a:tc>
                <a:tc>
                  <a:txBody>
                    <a:bodyPr/>
                    <a:lstStyle/>
                    <a:p>
                      <a:pPr algn="ctr"/>
                      <a:r>
                        <a:rPr lang="en-US" sz="1600" dirty="0"/>
                        <a:t>74</a:t>
                      </a:r>
                    </a:p>
                  </a:txBody>
                  <a:tcPr/>
                </a:tc>
                <a:tc>
                  <a:txBody>
                    <a:bodyPr/>
                    <a:lstStyle/>
                    <a:p>
                      <a:pPr algn="ctr"/>
                      <a:r>
                        <a:rPr lang="en-US" sz="1600" dirty="0"/>
                        <a:t>68</a:t>
                      </a:r>
                    </a:p>
                  </a:txBody>
                  <a:tcPr/>
                </a:tc>
                <a:tc>
                  <a:txBody>
                    <a:bodyPr/>
                    <a:lstStyle/>
                    <a:p>
                      <a:pPr algn="ctr"/>
                      <a:r>
                        <a:rPr lang="en-US" sz="1600" dirty="0"/>
                        <a:t>73</a:t>
                      </a:r>
                    </a:p>
                  </a:txBody>
                  <a:tcPr/>
                </a:tc>
                <a:extLst>
                  <a:ext uri="{0D108BD9-81ED-4DB2-BD59-A6C34878D82A}">
                    <a16:rowId xmlns:a16="http://schemas.microsoft.com/office/drawing/2014/main" val="230037216"/>
                  </a:ext>
                </a:extLst>
              </a:tr>
              <a:tr h="370840">
                <a:tc>
                  <a:txBody>
                    <a:bodyPr/>
                    <a:lstStyle/>
                    <a:p>
                      <a:r>
                        <a:rPr lang="en-US" sz="1600" dirty="0"/>
                        <a:t>   11</a:t>
                      </a:r>
                    </a:p>
                  </a:txBody>
                  <a:tcPr/>
                </a:tc>
                <a:tc>
                  <a:txBody>
                    <a:bodyPr/>
                    <a:lstStyle/>
                    <a:p>
                      <a:pPr algn="ctr"/>
                      <a:r>
                        <a:rPr lang="en-US" sz="1600" dirty="0"/>
                        <a:t>70</a:t>
                      </a:r>
                    </a:p>
                  </a:txBody>
                  <a:tcPr/>
                </a:tc>
                <a:tc>
                  <a:txBody>
                    <a:bodyPr/>
                    <a:lstStyle/>
                    <a:p>
                      <a:pPr algn="ctr"/>
                      <a:r>
                        <a:rPr lang="en-US" sz="1600" dirty="0"/>
                        <a:t>72</a:t>
                      </a:r>
                    </a:p>
                  </a:txBody>
                  <a:tcPr/>
                </a:tc>
                <a:tc>
                  <a:txBody>
                    <a:bodyPr/>
                    <a:lstStyle/>
                    <a:p>
                      <a:pPr algn="ctr"/>
                      <a:r>
                        <a:rPr lang="en-US" sz="1600"/>
                        <a:t>72</a:t>
                      </a:r>
                      <a:endParaRPr lang="en-US" sz="1600" dirty="0"/>
                    </a:p>
                  </a:txBody>
                  <a:tcPr/>
                </a:tc>
                <a:tc>
                  <a:txBody>
                    <a:bodyPr/>
                    <a:lstStyle/>
                    <a:p>
                      <a:pPr algn="ctr"/>
                      <a:r>
                        <a:rPr lang="en-US" sz="1600" dirty="0"/>
                        <a:t>74</a:t>
                      </a:r>
                    </a:p>
                  </a:txBody>
                  <a:tcPr/>
                </a:tc>
                <a:tc>
                  <a:txBody>
                    <a:bodyPr/>
                    <a:lstStyle/>
                    <a:p>
                      <a:pPr algn="ctr"/>
                      <a:r>
                        <a:rPr lang="en-US" sz="1600" dirty="0"/>
                        <a:t>60</a:t>
                      </a:r>
                    </a:p>
                  </a:txBody>
                  <a:tcPr/>
                </a:tc>
                <a:tc>
                  <a:txBody>
                    <a:bodyPr/>
                    <a:lstStyle/>
                    <a:p>
                      <a:pPr algn="ctr"/>
                      <a:r>
                        <a:rPr lang="en-US" sz="1600" dirty="0"/>
                        <a:t>58</a:t>
                      </a:r>
                    </a:p>
                  </a:txBody>
                  <a:tcPr/>
                </a:tc>
                <a:extLst>
                  <a:ext uri="{0D108BD9-81ED-4DB2-BD59-A6C34878D82A}">
                    <a16:rowId xmlns:a16="http://schemas.microsoft.com/office/drawing/2014/main" val="91974218"/>
                  </a:ext>
                </a:extLst>
              </a:tr>
              <a:tr h="370840">
                <a:tc>
                  <a:txBody>
                    <a:bodyPr/>
                    <a:lstStyle/>
                    <a:p>
                      <a:r>
                        <a:rPr lang="en-US" sz="1600" dirty="0"/>
                        <a:t>   12</a:t>
                      </a:r>
                    </a:p>
                  </a:txBody>
                  <a:tcPr/>
                </a:tc>
                <a:tc>
                  <a:txBody>
                    <a:bodyPr/>
                    <a:lstStyle/>
                    <a:p>
                      <a:pPr algn="ctr"/>
                      <a:r>
                        <a:rPr lang="en-US" sz="1600" dirty="0"/>
                        <a:t>22</a:t>
                      </a:r>
                    </a:p>
                  </a:txBody>
                  <a:tcPr/>
                </a:tc>
                <a:tc>
                  <a:txBody>
                    <a:bodyPr/>
                    <a:lstStyle/>
                    <a:p>
                      <a:pPr algn="ctr"/>
                      <a:r>
                        <a:rPr lang="en-US" sz="1600" dirty="0"/>
                        <a:t>35</a:t>
                      </a:r>
                    </a:p>
                  </a:txBody>
                  <a:tcPr/>
                </a:tc>
                <a:tc>
                  <a:txBody>
                    <a:bodyPr/>
                    <a:lstStyle/>
                    <a:p>
                      <a:pPr algn="ctr"/>
                      <a:r>
                        <a:rPr lang="en-US" sz="1600" dirty="0"/>
                        <a:t>34</a:t>
                      </a:r>
                    </a:p>
                  </a:txBody>
                  <a:tcPr/>
                </a:tc>
                <a:tc>
                  <a:txBody>
                    <a:bodyPr/>
                    <a:lstStyle/>
                    <a:p>
                      <a:pPr algn="ctr"/>
                      <a:r>
                        <a:rPr lang="en-US" sz="1600" dirty="0"/>
                        <a:t>35</a:t>
                      </a:r>
                    </a:p>
                  </a:txBody>
                  <a:tcPr/>
                </a:tc>
                <a:tc>
                  <a:txBody>
                    <a:bodyPr/>
                    <a:lstStyle/>
                    <a:p>
                      <a:pPr algn="ctr"/>
                      <a:r>
                        <a:rPr lang="en-US" sz="1600" dirty="0"/>
                        <a:t>30</a:t>
                      </a:r>
                    </a:p>
                  </a:txBody>
                  <a:tcPr/>
                </a:tc>
                <a:tc>
                  <a:txBody>
                    <a:bodyPr/>
                    <a:lstStyle/>
                    <a:p>
                      <a:pPr algn="ctr"/>
                      <a:r>
                        <a:rPr lang="en-US" sz="1600" dirty="0"/>
                        <a:t>15</a:t>
                      </a:r>
                    </a:p>
                  </a:txBody>
                  <a:tcPr/>
                </a:tc>
                <a:extLst>
                  <a:ext uri="{0D108BD9-81ED-4DB2-BD59-A6C34878D82A}">
                    <a16:rowId xmlns:a16="http://schemas.microsoft.com/office/drawing/2014/main" val="1402491454"/>
                  </a:ext>
                </a:extLst>
              </a:tr>
            </a:tbl>
          </a:graphicData>
        </a:graphic>
      </p:graphicFrame>
      <p:sp>
        <p:nvSpPr>
          <p:cNvPr id="10" name="Rectangle 9">
            <a:extLst>
              <a:ext uri="{FF2B5EF4-FFF2-40B4-BE49-F238E27FC236}">
                <a16:creationId xmlns:a16="http://schemas.microsoft.com/office/drawing/2014/main" id="{5AB3735F-5AAF-46F6-9577-F01B2C373EB4}"/>
              </a:ext>
            </a:extLst>
          </p:cNvPr>
          <p:cNvSpPr/>
          <p:nvPr/>
        </p:nvSpPr>
        <p:spPr>
          <a:xfrm>
            <a:off x="7726680" y="194320"/>
            <a:ext cx="285496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Guideline 2.2</a:t>
            </a:r>
          </a:p>
        </p:txBody>
      </p:sp>
      <p:cxnSp>
        <p:nvCxnSpPr>
          <p:cNvPr id="14" name="Straight Arrow Connector 13">
            <a:extLst>
              <a:ext uri="{FF2B5EF4-FFF2-40B4-BE49-F238E27FC236}">
                <a16:creationId xmlns:a16="http://schemas.microsoft.com/office/drawing/2014/main" id="{454F6C5B-0C16-46DB-AF5B-F661AA09C168}"/>
              </a:ext>
            </a:extLst>
          </p:cNvPr>
          <p:cNvCxnSpPr/>
          <p:nvPr/>
        </p:nvCxnSpPr>
        <p:spPr>
          <a:xfrm flipH="1">
            <a:off x="7868394" y="1074102"/>
            <a:ext cx="335280" cy="42481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6D6CD9-8319-4C28-8103-E273FA803845}"/>
              </a:ext>
            </a:extLst>
          </p:cNvPr>
          <p:cNvCxnSpPr>
            <a:cxnSpLocks/>
          </p:cNvCxnSpPr>
          <p:nvPr/>
        </p:nvCxnSpPr>
        <p:spPr>
          <a:xfrm>
            <a:off x="9277785" y="1135163"/>
            <a:ext cx="0" cy="45796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9735AE-BED7-4313-9570-B60CA52A3D6B}"/>
              </a:ext>
            </a:extLst>
          </p:cNvPr>
          <p:cNvCxnSpPr>
            <a:cxnSpLocks/>
          </p:cNvCxnSpPr>
          <p:nvPr/>
        </p:nvCxnSpPr>
        <p:spPr>
          <a:xfrm>
            <a:off x="9758777" y="1167080"/>
            <a:ext cx="350493" cy="39412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3EC253-E653-446A-895D-95EA9874347A}"/>
              </a:ext>
            </a:extLst>
          </p:cNvPr>
          <p:cNvCxnSpPr>
            <a:cxnSpLocks/>
          </p:cNvCxnSpPr>
          <p:nvPr/>
        </p:nvCxnSpPr>
        <p:spPr>
          <a:xfrm>
            <a:off x="10240648" y="1074102"/>
            <a:ext cx="1134167" cy="3511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76DE906-A4DA-4141-9D43-C1383192BECC}"/>
              </a:ext>
            </a:extLst>
          </p:cNvPr>
          <p:cNvSpPr/>
          <p:nvPr/>
        </p:nvSpPr>
        <p:spPr>
          <a:xfrm>
            <a:off x="1233416" y="3891756"/>
            <a:ext cx="2351314"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Guideline 2.3</a:t>
            </a:r>
          </a:p>
        </p:txBody>
      </p:sp>
      <p:sp>
        <p:nvSpPr>
          <p:cNvPr id="22" name="Left Brace 21">
            <a:extLst>
              <a:ext uri="{FF2B5EF4-FFF2-40B4-BE49-F238E27FC236}">
                <a16:creationId xmlns:a16="http://schemas.microsoft.com/office/drawing/2014/main" id="{2A7FF8EC-E506-4FCB-8314-60A4902BAE2A}"/>
              </a:ext>
            </a:extLst>
          </p:cNvPr>
          <p:cNvSpPr/>
          <p:nvPr/>
        </p:nvSpPr>
        <p:spPr>
          <a:xfrm>
            <a:off x="3938815" y="2798139"/>
            <a:ext cx="145400" cy="1316334"/>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918B24F3-FA11-4E9E-81C1-B5361F64F570}"/>
              </a:ext>
            </a:extLst>
          </p:cNvPr>
          <p:cNvSpPr/>
          <p:nvPr/>
        </p:nvSpPr>
        <p:spPr>
          <a:xfrm>
            <a:off x="3892683" y="4634877"/>
            <a:ext cx="145400" cy="1316334"/>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a:extLst>
              <a:ext uri="{FF2B5EF4-FFF2-40B4-BE49-F238E27FC236}">
                <a16:creationId xmlns:a16="http://schemas.microsoft.com/office/drawing/2014/main" id="{5BB5FDF5-727E-4F4D-A6C8-06D80DDB0F27}"/>
              </a:ext>
            </a:extLst>
          </p:cNvPr>
          <p:cNvSpPr/>
          <p:nvPr/>
        </p:nvSpPr>
        <p:spPr>
          <a:xfrm>
            <a:off x="1139374" y="2340939"/>
            <a:ext cx="2351314"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Guideline 2.7 </a:t>
            </a:r>
          </a:p>
        </p:txBody>
      </p:sp>
      <p:graphicFrame>
        <p:nvGraphicFramePr>
          <p:cNvPr id="16" name="Table 9">
            <a:extLst>
              <a:ext uri="{FF2B5EF4-FFF2-40B4-BE49-F238E27FC236}">
                <a16:creationId xmlns:a16="http://schemas.microsoft.com/office/drawing/2014/main" id="{FA0F69EC-6758-4238-9CFC-67BB344AE8AE}"/>
              </a:ext>
            </a:extLst>
          </p:cNvPr>
          <p:cNvGraphicFramePr>
            <a:graphicFrameLocks/>
          </p:cNvGraphicFramePr>
          <p:nvPr>
            <p:extLst>
              <p:ext uri="{D42A27DB-BD31-4B8C-83A1-F6EECF244321}">
                <p14:modId xmlns:p14="http://schemas.microsoft.com/office/powerpoint/2010/main" val="1215594368"/>
              </p:ext>
            </p:extLst>
          </p:nvPr>
        </p:nvGraphicFramePr>
        <p:xfrm>
          <a:off x="4138578" y="1018212"/>
          <a:ext cx="7501900" cy="5049213"/>
        </p:xfrm>
        <a:graphic>
          <a:graphicData uri="http://schemas.openxmlformats.org/drawingml/2006/table">
            <a:tbl>
              <a:tblPr firstRow="1" bandRow="1">
                <a:tableStyleId>{5C22544A-7EE6-4342-B048-85BDC9FD1C3A}</a:tableStyleId>
              </a:tblPr>
              <a:tblGrid>
                <a:gridCol w="770936">
                  <a:extLst>
                    <a:ext uri="{9D8B030D-6E8A-4147-A177-3AD203B41FA5}">
                      <a16:colId xmlns:a16="http://schemas.microsoft.com/office/drawing/2014/main" val="395228627"/>
                    </a:ext>
                  </a:extLst>
                </a:gridCol>
                <a:gridCol w="1088381">
                  <a:extLst>
                    <a:ext uri="{9D8B030D-6E8A-4147-A177-3AD203B41FA5}">
                      <a16:colId xmlns:a16="http://schemas.microsoft.com/office/drawing/2014/main" val="760771610"/>
                    </a:ext>
                  </a:extLst>
                </a:gridCol>
                <a:gridCol w="937474">
                  <a:extLst>
                    <a:ext uri="{9D8B030D-6E8A-4147-A177-3AD203B41FA5}">
                      <a16:colId xmlns:a16="http://schemas.microsoft.com/office/drawing/2014/main" val="4022334602"/>
                    </a:ext>
                  </a:extLst>
                </a:gridCol>
                <a:gridCol w="1239288">
                  <a:extLst>
                    <a:ext uri="{9D8B030D-6E8A-4147-A177-3AD203B41FA5}">
                      <a16:colId xmlns:a16="http://schemas.microsoft.com/office/drawing/2014/main" val="2411202794"/>
                    </a:ext>
                  </a:extLst>
                </a:gridCol>
                <a:gridCol w="1188720">
                  <a:extLst>
                    <a:ext uri="{9D8B030D-6E8A-4147-A177-3AD203B41FA5}">
                      <a16:colId xmlns:a16="http://schemas.microsoft.com/office/drawing/2014/main" val="2645081601"/>
                    </a:ext>
                  </a:extLst>
                </a:gridCol>
                <a:gridCol w="1188720">
                  <a:extLst>
                    <a:ext uri="{9D8B030D-6E8A-4147-A177-3AD203B41FA5}">
                      <a16:colId xmlns:a16="http://schemas.microsoft.com/office/drawing/2014/main" val="3844537192"/>
                    </a:ext>
                  </a:extLst>
                </a:gridCol>
                <a:gridCol w="1088381">
                  <a:extLst>
                    <a:ext uri="{9D8B030D-6E8A-4147-A177-3AD203B41FA5}">
                      <a16:colId xmlns:a16="http://schemas.microsoft.com/office/drawing/2014/main" val="2953235588"/>
                    </a:ext>
                  </a:extLst>
                </a:gridCol>
              </a:tblGrid>
              <a:tr h="390853">
                <a:tc rowSpan="2">
                  <a:txBody>
                    <a:bodyPr/>
                    <a:lstStyle/>
                    <a:p>
                      <a:endParaRPr lang="en-US" sz="1600" dirty="0"/>
                    </a:p>
                  </a:txBody>
                  <a:tcPr>
                    <a:lnB w="12700" cap="flat" cmpd="sng" algn="ctr">
                      <a:solidFill>
                        <a:schemeClr val="tx1"/>
                      </a:solidFill>
                      <a:prstDash val="solid"/>
                      <a:round/>
                      <a:headEnd type="none" w="med" len="med"/>
                      <a:tailEnd type="none" w="med" len="med"/>
                    </a:lnB>
                  </a:tcPr>
                </a:tc>
                <a:tc gridSpan="2">
                  <a:txBody>
                    <a:bodyPr/>
                    <a:lstStyle/>
                    <a:p>
                      <a:pPr algn="ctr"/>
                      <a:r>
                        <a:rPr lang="en-US" sz="1600" dirty="0"/>
                        <a:t>Unit Response Rate</a:t>
                      </a:r>
                    </a:p>
                  </a:txBody>
                  <a:tcPr/>
                </a:tc>
                <a:tc hMerge="1">
                  <a:txBody>
                    <a:bodyPr/>
                    <a:lstStyle/>
                    <a:p>
                      <a:pPr algn="ctr"/>
                      <a:r>
                        <a:rPr lang="en-US" sz="1600" dirty="0"/>
                        <a:t>Unit Response Rate</a:t>
                      </a:r>
                    </a:p>
                  </a:txBody>
                  <a:tcPr/>
                </a:tc>
                <a:tc gridSpan="4">
                  <a:txBody>
                    <a:bodyPr/>
                    <a:lstStyle/>
                    <a:p>
                      <a:pPr algn="ctr"/>
                      <a:r>
                        <a:rPr lang="en-US" sz="1600" dirty="0"/>
                        <a:t>Weighted Item Response Rates</a:t>
                      </a:r>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3722198231"/>
                  </a:ext>
                </a:extLst>
              </a:tr>
              <a:tr h="474980">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algn="ctr"/>
                      <a:r>
                        <a:rPr lang="en-US" sz="1600" dirty="0"/>
                        <a:t>Unweighted</a:t>
                      </a:r>
                    </a:p>
                  </a:txBody>
                  <a:tcPr marL="0" marR="0" marT="0" marB="0">
                    <a:lnB w="12700" cap="flat" cmpd="sng" algn="ctr">
                      <a:solidFill>
                        <a:schemeClr val="tx1"/>
                      </a:solidFill>
                      <a:prstDash val="solid"/>
                      <a:round/>
                      <a:headEnd type="none" w="med" len="med"/>
                      <a:tailEnd type="none" w="med" len="med"/>
                    </a:lnB>
                  </a:tcPr>
                </a:tc>
                <a:tc>
                  <a:txBody>
                    <a:bodyPr/>
                    <a:lstStyle/>
                    <a:p>
                      <a:pPr algn="ctr"/>
                      <a:r>
                        <a:rPr lang="en-US" sz="1600" dirty="0"/>
                        <a:t>Weighted</a:t>
                      </a:r>
                    </a:p>
                  </a:txBody>
                  <a:tcPr marL="0" marR="0" marT="0" marB="0">
                    <a:lnB w="12700" cap="flat" cmpd="sng" algn="ctr">
                      <a:solidFill>
                        <a:schemeClr val="tx1"/>
                      </a:solidFill>
                      <a:prstDash val="solid"/>
                      <a:round/>
                      <a:headEnd type="none" w="med" len="med"/>
                      <a:tailEnd type="none" w="med" len="med"/>
                    </a:lnB>
                  </a:tcPr>
                </a:tc>
                <a:tc>
                  <a:txBody>
                    <a:bodyPr/>
                    <a:lstStyle/>
                    <a:p>
                      <a:pPr algn="ctr"/>
                      <a:r>
                        <a:rPr lang="en-US" sz="1600"/>
                        <a:t>Classroom</a:t>
                      </a:r>
                      <a:endParaRPr lang="en-US" sz="1600" dirty="0"/>
                    </a:p>
                  </a:txBody>
                  <a:tcPr marL="45720" marR="45720">
                    <a:lnB w="12700" cap="flat" cmpd="sng" algn="ctr">
                      <a:solidFill>
                        <a:schemeClr val="tx1"/>
                      </a:solidFill>
                      <a:prstDash val="solid"/>
                      <a:round/>
                      <a:headEnd type="none" w="med" len="med"/>
                      <a:tailEnd type="none" w="med" len="med"/>
                    </a:lnB>
                  </a:tcPr>
                </a:tc>
                <a:tc>
                  <a:txBody>
                    <a:bodyPr/>
                    <a:lstStyle/>
                    <a:p>
                      <a:r>
                        <a:rPr lang="en-US" sz="1600" dirty="0"/>
                        <a:t>Homework</a:t>
                      </a:r>
                    </a:p>
                  </a:txBody>
                  <a:tcPr marL="45720" marR="45720">
                    <a:lnB w="12700" cap="flat" cmpd="sng" algn="ctr">
                      <a:solidFill>
                        <a:schemeClr val="tx1"/>
                      </a:solidFill>
                      <a:prstDash val="solid"/>
                      <a:round/>
                      <a:headEnd type="none" w="med" len="med"/>
                      <a:tailEnd type="none" w="med" len="med"/>
                    </a:lnB>
                  </a:tcPr>
                </a:tc>
                <a:tc>
                  <a:txBody>
                    <a:bodyPr/>
                    <a:lstStyle/>
                    <a:p>
                      <a:pPr algn="ctr"/>
                      <a:r>
                        <a:rPr lang="en-US" sz="1600" dirty="0"/>
                        <a:t>Sports &amp; Leisure</a:t>
                      </a:r>
                    </a:p>
                  </a:txBody>
                  <a:tcPr marL="45720" marR="45720" anchor="ctr">
                    <a:lnB w="12700" cap="flat" cmpd="sng" algn="ctr">
                      <a:solidFill>
                        <a:schemeClr val="tx1"/>
                      </a:solidFill>
                      <a:prstDash val="solid"/>
                      <a:round/>
                      <a:headEnd type="none" w="med" len="med"/>
                      <a:tailEnd type="none" w="med" len="med"/>
                    </a:lnB>
                  </a:tcPr>
                </a:tc>
                <a:tc>
                  <a:txBody>
                    <a:bodyPr/>
                    <a:lstStyle/>
                    <a:p>
                      <a:pPr algn="ctr"/>
                      <a:r>
                        <a:rPr lang="en-US" sz="1600" dirty="0"/>
                        <a:t>Social Media</a:t>
                      </a:r>
                    </a:p>
                  </a:txBody>
                  <a:tcPr marL="45720" marR="4572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356482"/>
                  </a:ext>
                </a:extLst>
              </a:tr>
              <a:tr h="370840">
                <a:tc>
                  <a:txBody>
                    <a:bodyPr/>
                    <a:lstStyle/>
                    <a:p>
                      <a:r>
                        <a:rPr lang="en-US" sz="1600" dirty="0"/>
                        <a:t>Total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9773829"/>
                  </a:ext>
                </a:extLst>
              </a:tr>
              <a:tr h="370840">
                <a:tc gridSpan="7">
                  <a:txBody>
                    <a:bodyPr/>
                    <a:lstStyle/>
                    <a:p>
                      <a:pPr algn="ctr"/>
                      <a:r>
                        <a:rPr lang="en-US" sz="1600" dirty="0"/>
                        <a:t>Region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039885"/>
                  </a:ext>
                </a:extLst>
              </a:tr>
              <a:tr h="370840">
                <a:tc>
                  <a:txBody>
                    <a:bodyPr/>
                    <a:lstStyle/>
                    <a:p>
                      <a:r>
                        <a:rPr lang="en-US" sz="1600" dirty="0"/>
                        <a:t>    NE</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82</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85</a:t>
                      </a:r>
                    </a:p>
                  </a:txBody>
                  <a:tcPr>
                    <a:lnT w="12700" cap="flat" cmpd="sng" algn="ctr">
                      <a:solidFill>
                        <a:schemeClr val="tx1"/>
                      </a:solidFill>
                      <a:prstDash val="solid"/>
                      <a:round/>
                      <a:headEnd type="none" w="med" len="med"/>
                      <a:tailEnd type="none" w="med" len="med"/>
                    </a:lnT>
                  </a:tcPr>
                </a:tc>
                <a:tc>
                  <a:txBody>
                    <a:bodyPr/>
                    <a:lstStyle/>
                    <a:p>
                      <a:pPr algn="ctr"/>
                      <a:r>
                        <a:rPr lang="en-US" sz="1600"/>
                        <a:t>85</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83</a:t>
                      </a:r>
                    </a:p>
                  </a:txBody>
                  <a:tcPr>
                    <a:lnT w="12700" cap="flat" cmpd="sng" algn="ctr">
                      <a:solidFill>
                        <a:schemeClr val="tx1"/>
                      </a:solidFill>
                      <a:prstDash val="solid"/>
                      <a:round/>
                      <a:headEnd type="none" w="med" len="med"/>
                      <a:tailEnd type="none" w="med" len="med"/>
                    </a:lnT>
                  </a:tcPr>
                </a:tc>
                <a:tc>
                  <a:txBody>
                    <a:bodyPr/>
                    <a:lstStyle/>
                    <a:p>
                      <a:pPr algn="ctr"/>
                      <a:r>
                        <a:rPr lang="en-US" sz="1600" dirty="0"/>
                        <a:t>25</a:t>
                      </a:r>
                    </a:p>
                  </a:txBody>
                  <a:tcPr>
                    <a:lnT w="12700" cap="flat" cmpd="sng" algn="ctr">
                      <a:solidFill>
                        <a:schemeClr val="tx1"/>
                      </a:solidFill>
                      <a:prstDash val="solid"/>
                      <a:round/>
                      <a:headEnd type="none" w="med" len="med"/>
                      <a:tailEnd type="none" w="med" len="med"/>
                    </a:lnT>
                  </a:tcPr>
                </a:tc>
                <a:tc>
                  <a:txBody>
                    <a:bodyPr/>
                    <a:lstStyle/>
                    <a:p>
                      <a:pPr algn="ctr"/>
                      <a:r>
                        <a:rPr lang="en-US" sz="1600" dirty="0"/>
                        <a:t>12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8352930"/>
                  </a:ext>
                </a:extLst>
              </a:tr>
              <a:tr h="370840">
                <a:tc>
                  <a:txBody>
                    <a:bodyPr/>
                    <a:lstStyle/>
                    <a:p>
                      <a:r>
                        <a:rPr lang="en-US" sz="1600" dirty="0"/>
                        <a:t>    MW</a:t>
                      </a:r>
                    </a:p>
                  </a:txBody>
                  <a:tcPr/>
                </a:tc>
                <a:tc>
                  <a:txBody>
                    <a:bodyPr/>
                    <a:lstStyle/>
                    <a:p>
                      <a:pPr algn="ctr"/>
                      <a:r>
                        <a:rPr lang="en-US" sz="1600" dirty="0"/>
                        <a:t>66</a:t>
                      </a:r>
                    </a:p>
                  </a:txBody>
                  <a:tcPr/>
                </a:tc>
                <a:tc>
                  <a:txBody>
                    <a:bodyPr/>
                    <a:lstStyle/>
                    <a:p>
                      <a:pPr algn="ctr"/>
                      <a:r>
                        <a:rPr lang="en-US" sz="1600" dirty="0"/>
                        <a:t>68</a:t>
                      </a:r>
                    </a:p>
                  </a:txBody>
                  <a:tcPr/>
                </a:tc>
                <a:tc>
                  <a:txBody>
                    <a:bodyPr/>
                    <a:lstStyle/>
                    <a:p>
                      <a:pPr algn="ctr"/>
                      <a:r>
                        <a:rPr lang="en-US" sz="1600"/>
                        <a:t>66</a:t>
                      </a:r>
                      <a:endParaRPr lang="en-US" sz="1600" dirty="0"/>
                    </a:p>
                  </a:txBody>
                  <a:tcPr/>
                </a:tc>
                <a:tc>
                  <a:txBody>
                    <a:bodyPr/>
                    <a:lstStyle/>
                    <a:p>
                      <a:pPr algn="ctr"/>
                      <a:r>
                        <a:rPr lang="en-US" sz="1600" dirty="0"/>
                        <a:t>68</a:t>
                      </a:r>
                    </a:p>
                  </a:txBody>
                  <a:tcPr/>
                </a:tc>
                <a:tc>
                  <a:txBody>
                    <a:bodyPr/>
                    <a:lstStyle/>
                    <a:p>
                      <a:pPr algn="ctr"/>
                      <a:r>
                        <a:rPr lang="en-US" sz="1600" dirty="0"/>
                        <a:t>20</a:t>
                      </a:r>
                    </a:p>
                  </a:txBody>
                  <a:tcPr/>
                </a:tc>
                <a:tc>
                  <a:txBody>
                    <a:bodyPr/>
                    <a:lstStyle/>
                    <a:p>
                      <a:pPr algn="ctr"/>
                      <a:r>
                        <a:rPr lang="en-US" sz="1600" dirty="0"/>
                        <a:t>14</a:t>
                      </a:r>
                    </a:p>
                  </a:txBody>
                  <a:tcPr/>
                </a:tc>
                <a:extLst>
                  <a:ext uri="{0D108BD9-81ED-4DB2-BD59-A6C34878D82A}">
                    <a16:rowId xmlns:a16="http://schemas.microsoft.com/office/drawing/2014/main" val="3123330970"/>
                  </a:ext>
                </a:extLst>
              </a:tr>
              <a:tr h="370840">
                <a:tc>
                  <a:txBody>
                    <a:bodyPr/>
                    <a:lstStyle/>
                    <a:p>
                      <a:r>
                        <a:rPr lang="en-US" sz="1600" dirty="0"/>
                        <a:t>    S</a:t>
                      </a:r>
                    </a:p>
                  </a:txBody>
                  <a:tcPr/>
                </a:tc>
                <a:tc>
                  <a:txBody>
                    <a:bodyPr/>
                    <a:lstStyle/>
                    <a:p>
                      <a:pPr algn="ctr"/>
                      <a:r>
                        <a:rPr lang="en-US" sz="1600" dirty="0"/>
                        <a:t>29</a:t>
                      </a:r>
                    </a:p>
                  </a:txBody>
                  <a:tcPr>
                    <a:solidFill>
                      <a:srgbClr val="FFFF00"/>
                    </a:solidFill>
                  </a:tcPr>
                </a:tc>
                <a:tc>
                  <a:txBody>
                    <a:bodyPr/>
                    <a:lstStyle/>
                    <a:p>
                      <a:pPr algn="ctr"/>
                      <a:r>
                        <a:rPr lang="en-US" sz="1600" dirty="0"/>
                        <a:t>45</a:t>
                      </a:r>
                    </a:p>
                  </a:txBody>
                  <a:tcPr>
                    <a:solidFill>
                      <a:srgbClr val="FFFF00"/>
                    </a:solidFill>
                  </a:tcPr>
                </a:tc>
                <a:tc>
                  <a:txBody>
                    <a:bodyPr/>
                    <a:lstStyle/>
                    <a:p>
                      <a:pPr algn="ctr"/>
                      <a:r>
                        <a:rPr lang="en-US" sz="1600"/>
                        <a:t>43</a:t>
                      </a:r>
                      <a:endParaRPr lang="en-US" sz="1600" dirty="0"/>
                    </a:p>
                  </a:txBody>
                  <a:tcPr/>
                </a:tc>
                <a:tc>
                  <a:txBody>
                    <a:bodyPr/>
                    <a:lstStyle/>
                    <a:p>
                      <a:pPr algn="ctr"/>
                      <a:r>
                        <a:rPr lang="en-US" sz="1600" dirty="0"/>
                        <a:t>45</a:t>
                      </a:r>
                    </a:p>
                  </a:txBody>
                  <a:tcPr/>
                </a:tc>
                <a:tc>
                  <a:txBody>
                    <a:bodyPr/>
                    <a:lstStyle/>
                    <a:p>
                      <a:pPr algn="ctr"/>
                      <a:r>
                        <a:rPr lang="en-US" sz="1600" dirty="0"/>
                        <a:t>27</a:t>
                      </a:r>
                    </a:p>
                  </a:txBody>
                  <a:tcPr/>
                </a:tc>
                <a:tc>
                  <a:txBody>
                    <a:bodyPr/>
                    <a:lstStyle/>
                    <a:p>
                      <a:pPr algn="ctr"/>
                      <a:r>
                        <a:rPr lang="en-US" sz="1600" dirty="0"/>
                        <a:t>9</a:t>
                      </a:r>
                    </a:p>
                  </a:txBody>
                  <a:tcPr/>
                </a:tc>
                <a:extLst>
                  <a:ext uri="{0D108BD9-81ED-4DB2-BD59-A6C34878D82A}">
                    <a16:rowId xmlns:a16="http://schemas.microsoft.com/office/drawing/2014/main" val="511975025"/>
                  </a:ext>
                </a:extLst>
              </a:tr>
              <a:tr h="370840">
                <a:tc>
                  <a:txBody>
                    <a:bodyPr/>
                    <a:lstStyle/>
                    <a:p>
                      <a:r>
                        <a:rPr lang="en-US" sz="1600" dirty="0"/>
                        <a:t>    W</a:t>
                      </a:r>
                    </a:p>
                  </a:txBody>
                  <a:tcPr>
                    <a:lnB w="12700" cap="flat" cmpd="sng" algn="ctr">
                      <a:solidFill>
                        <a:schemeClr val="tx1"/>
                      </a:solidFill>
                      <a:prstDash val="solid"/>
                      <a:round/>
                      <a:headEnd type="none" w="med" len="med"/>
                      <a:tailEnd type="none" w="med" len="med"/>
                    </a:lnB>
                  </a:tcPr>
                </a:tc>
                <a:tc>
                  <a:txBody>
                    <a:bodyPr/>
                    <a:lstStyle/>
                    <a:p>
                      <a:pPr algn="ctr"/>
                      <a:r>
                        <a:rPr lang="en-US" sz="1600" dirty="0"/>
                        <a:t>60</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71</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70</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71</a:t>
                      </a:r>
                    </a:p>
                  </a:txBody>
                  <a:tcPr>
                    <a:lnB w="12700" cap="flat" cmpd="sng" algn="ctr">
                      <a:solidFill>
                        <a:schemeClr val="tx1"/>
                      </a:solidFill>
                      <a:prstDash val="solid"/>
                      <a:round/>
                      <a:headEnd type="none" w="med" len="med"/>
                      <a:tailEnd type="none" w="med" len="med"/>
                    </a:lnB>
                  </a:tcPr>
                </a:tc>
                <a:tc>
                  <a:txBody>
                    <a:bodyPr/>
                    <a:lstStyle/>
                    <a:p>
                      <a:pPr algn="ctr"/>
                      <a:r>
                        <a:rPr lang="en-US" sz="1600" dirty="0"/>
                        <a:t>35</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9726522"/>
                  </a:ext>
                </a:extLst>
              </a:tr>
              <a:tr h="370840">
                <a:tc gridSpan="7">
                  <a:txBody>
                    <a:bodyPr/>
                    <a:lstStyle/>
                    <a:p>
                      <a:pPr algn="ctr"/>
                      <a:r>
                        <a:rPr lang="en-US" sz="1600" dirty="0"/>
                        <a:t>Grade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511444"/>
                  </a:ext>
                </a:extLst>
              </a:tr>
              <a:tr h="370840">
                <a:tc>
                  <a:txBody>
                    <a:bodyPr/>
                    <a:lstStyle/>
                    <a:p>
                      <a:r>
                        <a:rPr lang="en-US" sz="1600" dirty="0"/>
                        <a:t>    9</a:t>
                      </a:r>
                    </a:p>
                  </a:txBody>
                  <a:tcPr>
                    <a:lnT w="12700" cap="flat" cmpd="sng" algn="ctr">
                      <a:solidFill>
                        <a:schemeClr val="tx1"/>
                      </a:solidFill>
                      <a:prstDash val="solid"/>
                      <a:round/>
                      <a:headEnd type="none" w="med" len="med"/>
                      <a:tailEnd type="none" w="med" len="med"/>
                    </a:lnT>
                  </a:tcPr>
                </a:tc>
                <a:tc>
                  <a:txBody>
                    <a:bodyPr/>
                    <a:lstStyle/>
                    <a:p>
                      <a:pPr algn="ctr"/>
                      <a:r>
                        <a:rPr lang="en-US" sz="1600" dirty="0"/>
                        <a:t>73</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87</a:t>
                      </a:r>
                    </a:p>
                  </a:txBody>
                  <a:tcPr>
                    <a:lnT w="12700" cap="flat" cmpd="sng" algn="ctr">
                      <a:solidFill>
                        <a:schemeClr val="tx1"/>
                      </a:solidFill>
                      <a:prstDash val="solid"/>
                      <a:round/>
                      <a:headEnd type="none" w="med" len="med"/>
                      <a:tailEnd type="none" w="med" len="med"/>
                    </a:lnT>
                  </a:tcPr>
                </a:tc>
                <a:tc>
                  <a:txBody>
                    <a:bodyPr/>
                    <a:lstStyle/>
                    <a:p>
                      <a:pPr algn="ctr"/>
                      <a:r>
                        <a:rPr lang="en-US" sz="1600"/>
                        <a:t>87</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80</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80</a:t>
                      </a:r>
                    </a:p>
                  </a:txBody>
                  <a:tcPr>
                    <a:lnT w="12700" cap="flat" cmpd="sng" algn="ctr">
                      <a:solidFill>
                        <a:schemeClr val="tx1"/>
                      </a:solidFill>
                      <a:prstDash val="solid"/>
                      <a:round/>
                      <a:headEnd type="none" w="med" len="med"/>
                      <a:tailEnd type="none" w="med" len="med"/>
                    </a:lnT>
                  </a:tcPr>
                </a:tc>
                <a:tc>
                  <a:txBody>
                    <a:bodyPr/>
                    <a:lstStyle/>
                    <a:p>
                      <a:pPr algn="ctr"/>
                      <a:r>
                        <a:rPr lang="en-US" sz="1600" dirty="0"/>
                        <a:t>76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99463005"/>
                  </a:ext>
                </a:extLst>
              </a:tr>
              <a:tr h="370840">
                <a:tc>
                  <a:txBody>
                    <a:bodyPr/>
                    <a:lstStyle/>
                    <a:p>
                      <a:r>
                        <a:rPr lang="en-US" sz="1600" dirty="0"/>
                        <a:t>   10</a:t>
                      </a:r>
                    </a:p>
                  </a:txBody>
                  <a:tcPr/>
                </a:tc>
                <a:tc>
                  <a:txBody>
                    <a:bodyPr/>
                    <a:lstStyle/>
                    <a:p>
                      <a:pPr algn="ctr"/>
                      <a:r>
                        <a:rPr lang="en-US" sz="1600" dirty="0"/>
                        <a:t>71</a:t>
                      </a:r>
                    </a:p>
                  </a:txBody>
                  <a:tcPr/>
                </a:tc>
                <a:tc>
                  <a:txBody>
                    <a:bodyPr/>
                    <a:lstStyle/>
                    <a:p>
                      <a:pPr algn="ctr"/>
                      <a:r>
                        <a:rPr lang="en-US" sz="1600" dirty="0"/>
                        <a:t>79</a:t>
                      </a:r>
                    </a:p>
                  </a:txBody>
                  <a:tcPr/>
                </a:tc>
                <a:tc>
                  <a:txBody>
                    <a:bodyPr/>
                    <a:lstStyle/>
                    <a:p>
                      <a:pPr algn="ctr"/>
                      <a:r>
                        <a:rPr lang="en-US" sz="1600"/>
                        <a:t>78</a:t>
                      </a:r>
                      <a:endParaRPr lang="en-US" sz="1600" dirty="0"/>
                    </a:p>
                  </a:txBody>
                  <a:tcPr/>
                </a:tc>
                <a:tc>
                  <a:txBody>
                    <a:bodyPr/>
                    <a:lstStyle/>
                    <a:p>
                      <a:pPr algn="ctr"/>
                      <a:r>
                        <a:rPr lang="en-US" sz="1600" dirty="0"/>
                        <a:t>74</a:t>
                      </a:r>
                    </a:p>
                  </a:txBody>
                  <a:tcPr/>
                </a:tc>
                <a:tc>
                  <a:txBody>
                    <a:bodyPr/>
                    <a:lstStyle/>
                    <a:p>
                      <a:pPr algn="ctr"/>
                      <a:r>
                        <a:rPr lang="en-US" sz="1600" dirty="0"/>
                        <a:t>68</a:t>
                      </a:r>
                    </a:p>
                  </a:txBody>
                  <a:tcPr/>
                </a:tc>
                <a:tc>
                  <a:txBody>
                    <a:bodyPr/>
                    <a:lstStyle/>
                    <a:p>
                      <a:pPr algn="ctr"/>
                      <a:r>
                        <a:rPr lang="en-US" sz="1600" dirty="0"/>
                        <a:t>73</a:t>
                      </a:r>
                    </a:p>
                  </a:txBody>
                  <a:tcPr/>
                </a:tc>
                <a:extLst>
                  <a:ext uri="{0D108BD9-81ED-4DB2-BD59-A6C34878D82A}">
                    <a16:rowId xmlns:a16="http://schemas.microsoft.com/office/drawing/2014/main" val="230037216"/>
                  </a:ext>
                </a:extLst>
              </a:tr>
              <a:tr h="370840">
                <a:tc>
                  <a:txBody>
                    <a:bodyPr/>
                    <a:lstStyle/>
                    <a:p>
                      <a:r>
                        <a:rPr lang="en-US" sz="1600" dirty="0"/>
                        <a:t>   11</a:t>
                      </a:r>
                    </a:p>
                  </a:txBody>
                  <a:tcPr/>
                </a:tc>
                <a:tc>
                  <a:txBody>
                    <a:bodyPr/>
                    <a:lstStyle/>
                    <a:p>
                      <a:pPr algn="ctr"/>
                      <a:r>
                        <a:rPr lang="en-US" sz="1600" dirty="0"/>
                        <a:t>70</a:t>
                      </a:r>
                    </a:p>
                  </a:txBody>
                  <a:tcPr/>
                </a:tc>
                <a:tc>
                  <a:txBody>
                    <a:bodyPr/>
                    <a:lstStyle/>
                    <a:p>
                      <a:pPr algn="ctr"/>
                      <a:r>
                        <a:rPr lang="en-US" sz="1600" dirty="0"/>
                        <a:t>72</a:t>
                      </a:r>
                    </a:p>
                  </a:txBody>
                  <a:tcPr/>
                </a:tc>
                <a:tc>
                  <a:txBody>
                    <a:bodyPr/>
                    <a:lstStyle/>
                    <a:p>
                      <a:pPr algn="ctr"/>
                      <a:r>
                        <a:rPr lang="en-US" sz="1600"/>
                        <a:t>72</a:t>
                      </a:r>
                      <a:endParaRPr lang="en-US" sz="1600" dirty="0"/>
                    </a:p>
                  </a:txBody>
                  <a:tcPr/>
                </a:tc>
                <a:tc>
                  <a:txBody>
                    <a:bodyPr/>
                    <a:lstStyle/>
                    <a:p>
                      <a:pPr algn="ctr"/>
                      <a:r>
                        <a:rPr lang="en-US" sz="1600" dirty="0"/>
                        <a:t>74</a:t>
                      </a:r>
                    </a:p>
                  </a:txBody>
                  <a:tcPr/>
                </a:tc>
                <a:tc>
                  <a:txBody>
                    <a:bodyPr/>
                    <a:lstStyle/>
                    <a:p>
                      <a:pPr algn="ctr"/>
                      <a:r>
                        <a:rPr lang="en-US" sz="1600" dirty="0"/>
                        <a:t>60</a:t>
                      </a:r>
                    </a:p>
                  </a:txBody>
                  <a:tcPr/>
                </a:tc>
                <a:tc>
                  <a:txBody>
                    <a:bodyPr/>
                    <a:lstStyle/>
                    <a:p>
                      <a:pPr algn="ctr"/>
                      <a:r>
                        <a:rPr lang="en-US" sz="1600" dirty="0"/>
                        <a:t>58</a:t>
                      </a:r>
                    </a:p>
                  </a:txBody>
                  <a:tcPr/>
                </a:tc>
                <a:extLst>
                  <a:ext uri="{0D108BD9-81ED-4DB2-BD59-A6C34878D82A}">
                    <a16:rowId xmlns:a16="http://schemas.microsoft.com/office/drawing/2014/main" val="91974218"/>
                  </a:ext>
                </a:extLst>
              </a:tr>
              <a:tr h="370840">
                <a:tc>
                  <a:txBody>
                    <a:bodyPr/>
                    <a:lstStyle/>
                    <a:p>
                      <a:r>
                        <a:rPr lang="en-US" sz="1600" dirty="0"/>
                        <a:t>   12</a:t>
                      </a:r>
                    </a:p>
                  </a:txBody>
                  <a:tcPr/>
                </a:tc>
                <a:tc>
                  <a:txBody>
                    <a:bodyPr/>
                    <a:lstStyle/>
                    <a:p>
                      <a:pPr algn="ctr"/>
                      <a:r>
                        <a:rPr lang="en-US" sz="1600" dirty="0"/>
                        <a:t>22</a:t>
                      </a:r>
                    </a:p>
                  </a:txBody>
                  <a:tcPr>
                    <a:solidFill>
                      <a:srgbClr val="FFFF00"/>
                    </a:solidFill>
                  </a:tcPr>
                </a:tc>
                <a:tc>
                  <a:txBody>
                    <a:bodyPr/>
                    <a:lstStyle/>
                    <a:p>
                      <a:pPr algn="ctr"/>
                      <a:r>
                        <a:rPr lang="en-US" sz="1600" dirty="0"/>
                        <a:t>35</a:t>
                      </a:r>
                    </a:p>
                  </a:txBody>
                  <a:tcPr>
                    <a:solidFill>
                      <a:srgbClr val="FFFF00"/>
                    </a:solidFill>
                  </a:tcPr>
                </a:tc>
                <a:tc>
                  <a:txBody>
                    <a:bodyPr/>
                    <a:lstStyle/>
                    <a:p>
                      <a:pPr algn="ctr"/>
                      <a:r>
                        <a:rPr lang="en-US" sz="1600" dirty="0"/>
                        <a:t>34</a:t>
                      </a:r>
                    </a:p>
                  </a:txBody>
                  <a:tcPr/>
                </a:tc>
                <a:tc>
                  <a:txBody>
                    <a:bodyPr/>
                    <a:lstStyle/>
                    <a:p>
                      <a:pPr algn="ctr"/>
                      <a:r>
                        <a:rPr lang="en-US" sz="1600" dirty="0"/>
                        <a:t>35</a:t>
                      </a:r>
                    </a:p>
                  </a:txBody>
                  <a:tcPr/>
                </a:tc>
                <a:tc>
                  <a:txBody>
                    <a:bodyPr/>
                    <a:lstStyle/>
                    <a:p>
                      <a:pPr algn="ctr"/>
                      <a:r>
                        <a:rPr lang="en-US" sz="1600" dirty="0"/>
                        <a:t>30</a:t>
                      </a:r>
                    </a:p>
                  </a:txBody>
                  <a:tcPr/>
                </a:tc>
                <a:tc>
                  <a:txBody>
                    <a:bodyPr/>
                    <a:lstStyle/>
                    <a:p>
                      <a:pPr algn="ctr"/>
                      <a:r>
                        <a:rPr lang="en-US" sz="1600" dirty="0"/>
                        <a:t>15</a:t>
                      </a:r>
                    </a:p>
                  </a:txBody>
                  <a:tcPr/>
                </a:tc>
                <a:extLst>
                  <a:ext uri="{0D108BD9-81ED-4DB2-BD59-A6C34878D82A}">
                    <a16:rowId xmlns:a16="http://schemas.microsoft.com/office/drawing/2014/main" val="1402491454"/>
                  </a:ext>
                </a:extLst>
              </a:tr>
            </a:tbl>
          </a:graphicData>
        </a:graphic>
      </p:graphicFrame>
      <p:graphicFrame>
        <p:nvGraphicFramePr>
          <p:cNvPr id="18" name="Table 9">
            <a:extLst>
              <a:ext uri="{FF2B5EF4-FFF2-40B4-BE49-F238E27FC236}">
                <a16:creationId xmlns:a16="http://schemas.microsoft.com/office/drawing/2014/main" id="{5D975DA7-DE46-4C50-A8A4-59D8E629553E}"/>
              </a:ext>
            </a:extLst>
          </p:cNvPr>
          <p:cNvGraphicFramePr>
            <a:graphicFrameLocks/>
          </p:cNvGraphicFramePr>
          <p:nvPr>
            <p:extLst>
              <p:ext uri="{D42A27DB-BD31-4B8C-83A1-F6EECF244321}">
                <p14:modId xmlns:p14="http://schemas.microsoft.com/office/powerpoint/2010/main" val="1505671294"/>
              </p:ext>
            </p:extLst>
          </p:nvPr>
        </p:nvGraphicFramePr>
        <p:xfrm>
          <a:off x="4117444" y="1041717"/>
          <a:ext cx="7501900" cy="5058383"/>
        </p:xfrm>
        <a:graphic>
          <a:graphicData uri="http://schemas.openxmlformats.org/drawingml/2006/table">
            <a:tbl>
              <a:tblPr firstRow="1" bandRow="1">
                <a:tableStyleId>{5C22544A-7EE6-4342-B048-85BDC9FD1C3A}</a:tableStyleId>
              </a:tblPr>
              <a:tblGrid>
                <a:gridCol w="770936">
                  <a:extLst>
                    <a:ext uri="{9D8B030D-6E8A-4147-A177-3AD203B41FA5}">
                      <a16:colId xmlns:a16="http://schemas.microsoft.com/office/drawing/2014/main" val="395228627"/>
                    </a:ext>
                  </a:extLst>
                </a:gridCol>
                <a:gridCol w="1088381">
                  <a:extLst>
                    <a:ext uri="{9D8B030D-6E8A-4147-A177-3AD203B41FA5}">
                      <a16:colId xmlns:a16="http://schemas.microsoft.com/office/drawing/2014/main" val="760771610"/>
                    </a:ext>
                  </a:extLst>
                </a:gridCol>
                <a:gridCol w="937474">
                  <a:extLst>
                    <a:ext uri="{9D8B030D-6E8A-4147-A177-3AD203B41FA5}">
                      <a16:colId xmlns:a16="http://schemas.microsoft.com/office/drawing/2014/main" val="4022334602"/>
                    </a:ext>
                  </a:extLst>
                </a:gridCol>
                <a:gridCol w="1239288">
                  <a:extLst>
                    <a:ext uri="{9D8B030D-6E8A-4147-A177-3AD203B41FA5}">
                      <a16:colId xmlns:a16="http://schemas.microsoft.com/office/drawing/2014/main" val="2411202794"/>
                    </a:ext>
                  </a:extLst>
                </a:gridCol>
                <a:gridCol w="1188720">
                  <a:extLst>
                    <a:ext uri="{9D8B030D-6E8A-4147-A177-3AD203B41FA5}">
                      <a16:colId xmlns:a16="http://schemas.microsoft.com/office/drawing/2014/main" val="2645081601"/>
                    </a:ext>
                  </a:extLst>
                </a:gridCol>
                <a:gridCol w="1188720">
                  <a:extLst>
                    <a:ext uri="{9D8B030D-6E8A-4147-A177-3AD203B41FA5}">
                      <a16:colId xmlns:a16="http://schemas.microsoft.com/office/drawing/2014/main" val="3844537192"/>
                    </a:ext>
                  </a:extLst>
                </a:gridCol>
                <a:gridCol w="1088381">
                  <a:extLst>
                    <a:ext uri="{9D8B030D-6E8A-4147-A177-3AD203B41FA5}">
                      <a16:colId xmlns:a16="http://schemas.microsoft.com/office/drawing/2014/main" val="2953235588"/>
                    </a:ext>
                  </a:extLst>
                </a:gridCol>
              </a:tblGrid>
              <a:tr h="0">
                <a:tc rowSpan="2">
                  <a:txBody>
                    <a:bodyPr/>
                    <a:lstStyle/>
                    <a:p>
                      <a:endParaRPr lang="en-US" sz="1600" dirty="0"/>
                    </a:p>
                  </a:txBody>
                  <a:tcPr>
                    <a:lnB w="12700" cap="flat" cmpd="sng" algn="ctr">
                      <a:solidFill>
                        <a:schemeClr val="tx1"/>
                      </a:solidFill>
                      <a:prstDash val="solid"/>
                      <a:round/>
                      <a:headEnd type="none" w="med" len="med"/>
                      <a:tailEnd type="none" w="med" len="med"/>
                    </a:lnB>
                  </a:tcPr>
                </a:tc>
                <a:tc gridSpan="2">
                  <a:txBody>
                    <a:bodyPr/>
                    <a:lstStyle/>
                    <a:p>
                      <a:pPr algn="ctr"/>
                      <a:r>
                        <a:rPr lang="en-US" sz="1600" dirty="0"/>
                        <a:t>Unit Response Rate</a:t>
                      </a:r>
                    </a:p>
                  </a:txBody>
                  <a:tcPr/>
                </a:tc>
                <a:tc hMerge="1">
                  <a:txBody>
                    <a:bodyPr/>
                    <a:lstStyle/>
                    <a:p>
                      <a:pPr algn="ctr"/>
                      <a:r>
                        <a:rPr lang="en-US" sz="1600" dirty="0"/>
                        <a:t>Unit Response Rate</a:t>
                      </a:r>
                    </a:p>
                  </a:txBody>
                  <a:tcPr/>
                </a:tc>
                <a:tc gridSpan="4">
                  <a:txBody>
                    <a:bodyPr/>
                    <a:lstStyle/>
                    <a:p>
                      <a:pPr algn="ctr"/>
                      <a:r>
                        <a:rPr lang="en-US" sz="1600" dirty="0"/>
                        <a:t>Weighted Item Response Rates</a:t>
                      </a:r>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3722198231"/>
                  </a:ext>
                </a:extLst>
              </a:tr>
              <a:tr h="587169">
                <a:tc vMerge="1">
                  <a:txBody>
                    <a:bodyPr/>
                    <a:lstStyle/>
                    <a:p>
                      <a:endParaRPr lang="en-US"/>
                    </a:p>
                  </a:txBody>
                  <a:tcPr>
                    <a:lnT w="12700" cap="flat" cmpd="sng" algn="ctr">
                      <a:solidFill>
                        <a:schemeClr val="tx1"/>
                      </a:solidFill>
                      <a:prstDash val="solid"/>
                      <a:round/>
                      <a:headEnd type="none" w="med" len="med"/>
                      <a:tailEnd type="none" w="med" len="med"/>
                    </a:lnT>
                  </a:tcPr>
                </a:tc>
                <a:tc>
                  <a:txBody>
                    <a:bodyPr/>
                    <a:lstStyle/>
                    <a:p>
                      <a:pPr algn="ctr"/>
                      <a:r>
                        <a:rPr lang="en-US" sz="1600" dirty="0"/>
                        <a:t>Unweighted</a:t>
                      </a:r>
                    </a:p>
                  </a:txBody>
                  <a:tcPr marL="0" marR="0" marT="0" marB="0">
                    <a:lnB w="12700" cap="flat" cmpd="sng" algn="ctr">
                      <a:solidFill>
                        <a:schemeClr val="tx1"/>
                      </a:solidFill>
                      <a:prstDash val="solid"/>
                      <a:round/>
                      <a:headEnd type="none" w="med" len="med"/>
                      <a:tailEnd type="none" w="med" len="med"/>
                    </a:lnB>
                  </a:tcPr>
                </a:tc>
                <a:tc>
                  <a:txBody>
                    <a:bodyPr/>
                    <a:lstStyle/>
                    <a:p>
                      <a:pPr algn="ctr"/>
                      <a:r>
                        <a:rPr lang="en-US" sz="1600" dirty="0"/>
                        <a:t>Weighted</a:t>
                      </a:r>
                    </a:p>
                  </a:txBody>
                  <a:tcPr marL="0" marR="0" marT="0" marB="0">
                    <a:lnB w="12700" cap="flat" cmpd="sng" algn="ctr">
                      <a:solidFill>
                        <a:schemeClr val="tx1"/>
                      </a:solidFill>
                      <a:prstDash val="solid"/>
                      <a:round/>
                      <a:headEnd type="none" w="med" len="med"/>
                      <a:tailEnd type="none" w="med" len="med"/>
                    </a:lnB>
                  </a:tcPr>
                </a:tc>
                <a:tc>
                  <a:txBody>
                    <a:bodyPr/>
                    <a:lstStyle/>
                    <a:p>
                      <a:pPr algn="ctr"/>
                      <a:r>
                        <a:rPr lang="en-US" sz="1600"/>
                        <a:t>Classroom</a:t>
                      </a:r>
                      <a:endParaRPr lang="en-US" sz="1600" dirty="0"/>
                    </a:p>
                  </a:txBody>
                  <a:tcPr marL="45720" marR="45720">
                    <a:lnB w="12700" cap="flat" cmpd="sng" algn="ctr">
                      <a:solidFill>
                        <a:schemeClr val="tx1"/>
                      </a:solidFill>
                      <a:prstDash val="solid"/>
                      <a:round/>
                      <a:headEnd type="none" w="med" len="med"/>
                      <a:tailEnd type="none" w="med" len="med"/>
                    </a:lnB>
                  </a:tcPr>
                </a:tc>
                <a:tc>
                  <a:txBody>
                    <a:bodyPr/>
                    <a:lstStyle/>
                    <a:p>
                      <a:r>
                        <a:rPr lang="en-US" sz="1600" dirty="0"/>
                        <a:t>Homework</a:t>
                      </a:r>
                    </a:p>
                  </a:txBody>
                  <a:tcPr marL="45720" marR="45720">
                    <a:lnB w="12700" cap="flat" cmpd="sng" algn="ctr">
                      <a:solidFill>
                        <a:schemeClr val="tx1"/>
                      </a:solidFill>
                      <a:prstDash val="solid"/>
                      <a:round/>
                      <a:headEnd type="none" w="med" len="med"/>
                      <a:tailEnd type="none" w="med" len="med"/>
                    </a:lnB>
                  </a:tcPr>
                </a:tc>
                <a:tc>
                  <a:txBody>
                    <a:bodyPr/>
                    <a:lstStyle/>
                    <a:p>
                      <a:pPr algn="ctr"/>
                      <a:r>
                        <a:rPr lang="en-US" sz="1600" dirty="0"/>
                        <a:t>Sports &amp; Leisure</a:t>
                      </a:r>
                    </a:p>
                  </a:txBody>
                  <a:tcPr marL="45720" marR="45720" anchor="ctr">
                    <a:lnB w="12700" cap="flat" cmpd="sng" algn="ctr">
                      <a:solidFill>
                        <a:schemeClr val="tx1"/>
                      </a:solidFill>
                      <a:prstDash val="solid"/>
                      <a:round/>
                      <a:headEnd type="none" w="med" len="med"/>
                      <a:tailEnd type="none" w="med" len="med"/>
                    </a:lnB>
                  </a:tcPr>
                </a:tc>
                <a:tc>
                  <a:txBody>
                    <a:bodyPr/>
                    <a:lstStyle/>
                    <a:p>
                      <a:pPr algn="ctr"/>
                      <a:r>
                        <a:rPr lang="en-US" sz="1600" dirty="0"/>
                        <a:t>Social Media</a:t>
                      </a:r>
                    </a:p>
                  </a:txBody>
                  <a:tcPr marL="45720" marR="4572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356482"/>
                  </a:ext>
                </a:extLst>
              </a:tr>
              <a:tr h="375994">
                <a:tc>
                  <a:txBody>
                    <a:bodyPr/>
                    <a:lstStyle/>
                    <a:p>
                      <a:r>
                        <a:rPr lang="en-US" sz="1600" dirty="0"/>
                        <a:t>Total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19773829"/>
                  </a:ext>
                </a:extLst>
              </a:tr>
              <a:tr h="375994">
                <a:tc gridSpan="7">
                  <a:txBody>
                    <a:bodyPr/>
                    <a:lstStyle/>
                    <a:p>
                      <a:pPr algn="ctr"/>
                      <a:r>
                        <a:rPr lang="en-US" sz="1600" dirty="0"/>
                        <a:t>Region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039885"/>
                  </a:ext>
                </a:extLst>
              </a:tr>
              <a:tr h="375994">
                <a:tc>
                  <a:txBody>
                    <a:bodyPr/>
                    <a:lstStyle/>
                    <a:p>
                      <a:r>
                        <a:rPr lang="en-US" sz="1600" dirty="0"/>
                        <a:t>    NE</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82</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85</a:t>
                      </a:r>
                    </a:p>
                  </a:txBody>
                  <a:tcPr>
                    <a:lnT w="12700" cap="flat" cmpd="sng" algn="ctr">
                      <a:solidFill>
                        <a:schemeClr val="tx1"/>
                      </a:solidFill>
                      <a:prstDash val="solid"/>
                      <a:round/>
                      <a:headEnd type="none" w="med" len="med"/>
                      <a:tailEnd type="none" w="med" len="med"/>
                    </a:lnT>
                  </a:tcPr>
                </a:tc>
                <a:tc>
                  <a:txBody>
                    <a:bodyPr/>
                    <a:lstStyle/>
                    <a:p>
                      <a:pPr algn="ctr"/>
                      <a:r>
                        <a:rPr lang="en-US" sz="1600"/>
                        <a:t>85</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83</a:t>
                      </a:r>
                    </a:p>
                  </a:txBody>
                  <a:tcPr>
                    <a:lnT w="12700" cap="flat" cmpd="sng" algn="ctr">
                      <a:solidFill>
                        <a:schemeClr val="tx1"/>
                      </a:solidFill>
                      <a:prstDash val="solid"/>
                      <a:round/>
                      <a:headEnd type="none" w="med" len="med"/>
                      <a:tailEnd type="none" w="med" len="med"/>
                    </a:lnT>
                  </a:tcPr>
                </a:tc>
                <a:tc>
                  <a:txBody>
                    <a:bodyPr/>
                    <a:lstStyle/>
                    <a:p>
                      <a:pPr algn="ctr"/>
                      <a:r>
                        <a:rPr lang="en-US" sz="1600" dirty="0"/>
                        <a:t>25</a:t>
                      </a:r>
                    </a:p>
                  </a:txBody>
                  <a:tcPr>
                    <a:lnT w="12700" cap="flat" cmpd="sng" algn="ctr">
                      <a:solidFill>
                        <a:schemeClr val="tx1"/>
                      </a:solidFill>
                      <a:prstDash val="solid"/>
                      <a:round/>
                      <a:headEnd type="none" w="med" len="med"/>
                      <a:tailEnd type="none" w="med" len="med"/>
                    </a:lnT>
                  </a:tcPr>
                </a:tc>
                <a:tc>
                  <a:txBody>
                    <a:bodyPr/>
                    <a:lstStyle/>
                    <a:p>
                      <a:pPr algn="ctr"/>
                      <a:r>
                        <a:rPr lang="en-US" sz="1600" dirty="0"/>
                        <a:t>12</a:t>
                      </a:r>
                    </a:p>
                  </a:txBody>
                  <a:tcP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3628352930"/>
                  </a:ext>
                </a:extLst>
              </a:tr>
              <a:tr h="375994">
                <a:tc>
                  <a:txBody>
                    <a:bodyPr/>
                    <a:lstStyle/>
                    <a:p>
                      <a:r>
                        <a:rPr lang="en-US" sz="1600" dirty="0"/>
                        <a:t>    MW</a:t>
                      </a:r>
                    </a:p>
                  </a:txBody>
                  <a:tcPr/>
                </a:tc>
                <a:tc>
                  <a:txBody>
                    <a:bodyPr/>
                    <a:lstStyle/>
                    <a:p>
                      <a:pPr algn="ctr"/>
                      <a:r>
                        <a:rPr lang="en-US" sz="1600" dirty="0"/>
                        <a:t>66</a:t>
                      </a:r>
                    </a:p>
                  </a:txBody>
                  <a:tcPr/>
                </a:tc>
                <a:tc>
                  <a:txBody>
                    <a:bodyPr/>
                    <a:lstStyle/>
                    <a:p>
                      <a:pPr algn="ctr"/>
                      <a:r>
                        <a:rPr lang="en-US" sz="1600" dirty="0"/>
                        <a:t>68</a:t>
                      </a:r>
                    </a:p>
                  </a:txBody>
                  <a:tcPr/>
                </a:tc>
                <a:tc>
                  <a:txBody>
                    <a:bodyPr/>
                    <a:lstStyle/>
                    <a:p>
                      <a:pPr algn="ctr"/>
                      <a:r>
                        <a:rPr lang="en-US" sz="1600"/>
                        <a:t>66</a:t>
                      </a:r>
                      <a:endParaRPr lang="en-US" sz="1600" dirty="0"/>
                    </a:p>
                  </a:txBody>
                  <a:tcPr/>
                </a:tc>
                <a:tc>
                  <a:txBody>
                    <a:bodyPr/>
                    <a:lstStyle/>
                    <a:p>
                      <a:pPr algn="ctr"/>
                      <a:r>
                        <a:rPr lang="en-US" sz="1600" dirty="0"/>
                        <a:t>68</a:t>
                      </a:r>
                    </a:p>
                  </a:txBody>
                  <a:tcPr/>
                </a:tc>
                <a:tc>
                  <a:txBody>
                    <a:bodyPr/>
                    <a:lstStyle/>
                    <a:p>
                      <a:pPr algn="ctr"/>
                      <a:r>
                        <a:rPr lang="en-US" sz="1600" dirty="0"/>
                        <a:t>20</a:t>
                      </a:r>
                    </a:p>
                  </a:txBody>
                  <a:tcPr/>
                </a:tc>
                <a:tc>
                  <a:txBody>
                    <a:bodyPr/>
                    <a:lstStyle/>
                    <a:p>
                      <a:pPr algn="ctr"/>
                      <a:r>
                        <a:rPr lang="en-US" sz="1600" dirty="0"/>
                        <a:t>14</a:t>
                      </a:r>
                    </a:p>
                  </a:txBody>
                  <a:tcPr>
                    <a:solidFill>
                      <a:srgbClr val="FFFF00"/>
                    </a:solidFill>
                  </a:tcPr>
                </a:tc>
                <a:extLst>
                  <a:ext uri="{0D108BD9-81ED-4DB2-BD59-A6C34878D82A}">
                    <a16:rowId xmlns:a16="http://schemas.microsoft.com/office/drawing/2014/main" val="3123330970"/>
                  </a:ext>
                </a:extLst>
              </a:tr>
              <a:tr h="375994">
                <a:tc>
                  <a:txBody>
                    <a:bodyPr/>
                    <a:lstStyle/>
                    <a:p>
                      <a:r>
                        <a:rPr lang="en-US" sz="1600" dirty="0"/>
                        <a:t>    S</a:t>
                      </a:r>
                    </a:p>
                  </a:txBody>
                  <a:tcPr/>
                </a:tc>
                <a:tc>
                  <a:txBody>
                    <a:bodyPr/>
                    <a:lstStyle/>
                    <a:p>
                      <a:pPr algn="ctr"/>
                      <a:r>
                        <a:rPr lang="en-US" sz="1600" dirty="0"/>
                        <a:t>29</a:t>
                      </a:r>
                    </a:p>
                  </a:txBody>
                  <a:tcPr/>
                </a:tc>
                <a:tc>
                  <a:txBody>
                    <a:bodyPr/>
                    <a:lstStyle/>
                    <a:p>
                      <a:pPr algn="ctr"/>
                      <a:r>
                        <a:rPr lang="en-US" sz="1600" dirty="0"/>
                        <a:t>45</a:t>
                      </a:r>
                    </a:p>
                  </a:txBody>
                  <a:tcPr/>
                </a:tc>
                <a:tc>
                  <a:txBody>
                    <a:bodyPr/>
                    <a:lstStyle/>
                    <a:p>
                      <a:pPr algn="ctr"/>
                      <a:r>
                        <a:rPr lang="en-US" sz="1600"/>
                        <a:t>43</a:t>
                      </a:r>
                      <a:endParaRPr lang="en-US" sz="1600" dirty="0"/>
                    </a:p>
                  </a:txBody>
                  <a:tcPr/>
                </a:tc>
                <a:tc>
                  <a:txBody>
                    <a:bodyPr/>
                    <a:lstStyle/>
                    <a:p>
                      <a:pPr algn="ctr"/>
                      <a:r>
                        <a:rPr lang="en-US" sz="1600" dirty="0"/>
                        <a:t>45</a:t>
                      </a:r>
                    </a:p>
                  </a:txBody>
                  <a:tcPr/>
                </a:tc>
                <a:tc>
                  <a:txBody>
                    <a:bodyPr/>
                    <a:lstStyle/>
                    <a:p>
                      <a:pPr algn="ctr"/>
                      <a:r>
                        <a:rPr lang="en-US" sz="1600" dirty="0"/>
                        <a:t>27</a:t>
                      </a:r>
                    </a:p>
                  </a:txBody>
                  <a:tcPr/>
                </a:tc>
                <a:tc>
                  <a:txBody>
                    <a:bodyPr/>
                    <a:lstStyle/>
                    <a:p>
                      <a:pPr algn="ctr"/>
                      <a:r>
                        <a:rPr lang="en-US" sz="1600" dirty="0"/>
                        <a:t>9</a:t>
                      </a:r>
                    </a:p>
                  </a:txBody>
                  <a:tcPr>
                    <a:solidFill>
                      <a:srgbClr val="FFFF00"/>
                    </a:solidFill>
                  </a:tcPr>
                </a:tc>
                <a:extLst>
                  <a:ext uri="{0D108BD9-81ED-4DB2-BD59-A6C34878D82A}">
                    <a16:rowId xmlns:a16="http://schemas.microsoft.com/office/drawing/2014/main" val="511975025"/>
                  </a:ext>
                </a:extLst>
              </a:tr>
              <a:tr h="375994">
                <a:tc>
                  <a:txBody>
                    <a:bodyPr/>
                    <a:lstStyle/>
                    <a:p>
                      <a:r>
                        <a:rPr lang="en-US" sz="1600" dirty="0"/>
                        <a:t>    W</a:t>
                      </a:r>
                    </a:p>
                  </a:txBody>
                  <a:tcPr>
                    <a:lnB w="12700" cap="flat" cmpd="sng" algn="ctr">
                      <a:solidFill>
                        <a:schemeClr val="tx1"/>
                      </a:solidFill>
                      <a:prstDash val="solid"/>
                      <a:round/>
                      <a:headEnd type="none" w="med" len="med"/>
                      <a:tailEnd type="none" w="med" len="med"/>
                    </a:lnB>
                  </a:tcPr>
                </a:tc>
                <a:tc>
                  <a:txBody>
                    <a:bodyPr/>
                    <a:lstStyle/>
                    <a:p>
                      <a:pPr algn="ctr"/>
                      <a:r>
                        <a:rPr lang="en-US" sz="1600" dirty="0"/>
                        <a:t>60</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71</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70</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71</a:t>
                      </a:r>
                    </a:p>
                  </a:txBody>
                  <a:tcPr>
                    <a:lnB w="12700" cap="flat" cmpd="sng" algn="ctr">
                      <a:solidFill>
                        <a:schemeClr val="tx1"/>
                      </a:solidFill>
                      <a:prstDash val="solid"/>
                      <a:round/>
                      <a:headEnd type="none" w="med" len="med"/>
                      <a:tailEnd type="none" w="med" len="med"/>
                    </a:lnB>
                  </a:tcPr>
                </a:tc>
                <a:tc>
                  <a:txBody>
                    <a:bodyPr/>
                    <a:lstStyle/>
                    <a:p>
                      <a:pPr algn="ctr"/>
                      <a:r>
                        <a:rPr lang="en-US" sz="1600" dirty="0"/>
                        <a:t>35</a:t>
                      </a:r>
                    </a:p>
                  </a:txBody>
                  <a:tcPr>
                    <a:lnB w="12700" cap="flat" cmpd="sng" algn="ctr">
                      <a:solidFill>
                        <a:schemeClr val="tx1"/>
                      </a:solidFill>
                      <a:prstDash val="solid"/>
                      <a:round/>
                      <a:headEnd type="none" w="med" len="med"/>
                      <a:tailEnd type="none" w="med" len="med"/>
                    </a:lnB>
                  </a:tcPr>
                </a:tc>
                <a:tc>
                  <a:txBody>
                    <a:bodyPr/>
                    <a:lstStyle/>
                    <a:p>
                      <a:pPr algn="ctr"/>
                      <a:r>
                        <a:rPr lang="en-US" sz="1600" dirty="0"/>
                        <a:t>7</a:t>
                      </a:r>
                    </a:p>
                  </a:txBody>
                  <a:tcP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89726522"/>
                  </a:ext>
                </a:extLst>
              </a:tr>
              <a:tr h="375994">
                <a:tc gridSpan="7">
                  <a:txBody>
                    <a:bodyPr/>
                    <a:lstStyle/>
                    <a:p>
                      <a:pPr algn="ctr"/>
                      <a:r>
                        <a:rPr lang="en-US" sz="1600" dirty="0"/>
                        <a:t>Grade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1600" dirty="0"/>
                    </a:p>
                  </a:txBody>
                  <a:tcPr>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511444"/>
                  </a:ext>
                </a:extLst>
              </a:tr>
              <a:tr h="375994">
                <a:tc>
                  <a:txBody>
                    <a:bodyPr/>
                    <a:lstStyle/>
                    <a:p>
                      <a:r>
                        <a:rPr lang="en-US" sz="1600" dirty="0"/>
                        <a:t>    9</a:t>
                      </a:r>
                    </a:p>
                  </a:txBody>
                  <a:tcPr>
                    <a:lnT w="12700" cap="flat" cmpd="sng" algn="ctr">
                      <a:solidFill>
                        <a:schemeClr val="tx1"/>
                      </a:solidFill>
                      <a:prstDash val="solid"/>
                      <a:round/>
                      <a:headEnd type="none" w="med" len="med"/>
                      <a:tailEnd type="none" w="med" len="med"/>
                    </a:lnT>
                  </a:tcPr>
                </a:tc>
                <a:tc>
                  <a:txBody>
                    <a:bodyPr/>
                    <a:lstStyle/>
                    <a:p>
                      <a:pPr algn="ctr"/>
                      <a:r>
                        <a:rPr lang="en-US" sz="1600" dirty="0"/>
                        <a:t>73</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87</a:t>
                      </a:r>
                    </a:p>
                  </a:txBody>
                  <a:tcPr>
                    <a:lnT w="12700" cap="flat" cmpd="sng" algn="ctr">
                      <a:solidFill>
                        <a:schemeClr val="tx1"/>
                      </a:solidFill>
                      <a:prstDash val="solid"/>
                      <a:round/>
                      <a:headEnd type="none" w="med" len="med"/>
                      <a:tailEnd type="none" w="med" len="med"/>
                    </a:lnT>
                  </a:tcPr>
                </a:tc>
                <a:tc>
                  <a:txBody>
                    <a:bodyPr/>
                    <a:lstStyle/>
                    <a:p>
                      <a:pPr algn="ctr"/>
                      <a:r>
                        <a:rPr lang="en-US" sz="1600"/>
                        <a:t>87</a:t>
                      </a:r>
                      <a:endParaRPr lang="en-US"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80</a:t>
                      </a:r>
                    </a:p>
                  </a:txBody>
                  <a:tcPr>
                    <a:lnT w="12700" cap="flat" cmpd="sng" algn="ctr">
                      <a:solidFill>
                        <a:schemeClr val="tx1"/>
                      </a:solidFill>
                      <a:prstDash val="solid"/>
                      <a:round/>
                      <a:headEnd type="none" w="med" len="med"/>
                      <a:tailEnd type="none" w="med" len="med"/>
                    </a:lnT>
                  </a:tcPr>
                </a:tc>
                <a:tc>
                  <a:txBody>
                    <a:bodyPr/>
                    <a:lstStyle/>
                    <a:p>
                      <a:pPr algn="ctr"/>
                      <a:r>
                        <a:rPr lang="en-US" sz="1600" dirty="0"/>
                        <a:t>80</a:t>
                      </a:r>
                    </a:p>
                  </a:txBody>
                  <a:tcPr>
                    <a:lnT w="12700" cap="flat" cmpd="sng" algn="ctr">
                      <a:solidFill>
                        <a:schemeClr val="tx1"/>
                      </a:solidFill>
                      <a:prstDash val="solid"/>
                      <a:round/>
                      <a:headEnd type="none" w="med" len="med"/>
                      <a:tailEnd type="none" w="med" len="med"/>
                    </a:lnT>
                  </a:tcPr>
                </a:tc>
                <a:tc>
                  <a:txBody>
                    <a:bodyPr/>
                    <a:lstStyle/>
                    <a:p>
                      <a:pPr algn="ctr"/>
                      <a:r>
                        <a:rPr lang="en-US" sz="1600" dirty="0"/>
                        <a:t>76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99463005"/>
                  </a:ext>
                </a:extLst>
              </a:tr>
              <a:tr h="375994">
                <a:tc>
                  <a:txBody>
                    <a:bodyPr/>
                    <a:lstStyle/>
                    <a:p>
                      <a:r>
                        <a:rPr lang="en-US" sz="1600" dirty="0"/>
                        <a:t>   10</a:t>
                      </a:r>
                    </a:p>
                  </a:txBody>
                  <a:tcPr/>
                </a:tc>
                <a:tc>
                  <a:txBody>
                    <a:bodyPr/>
                    <a:lstStyle/>
                    <a:p>
                      <a:pPr algn="ctr"/>
                      <a:r>
                        <a:rPr lang="en-US" sz="1600" dirty="0"/>
                        <a:t>71</a:t>
                      </a:r>
                    </a:p>
                  </a:txBody>
                  <a:tcPr/>
                </a:tc>
                <a:tc>
                  <a:txBody>
                    <a:bodyPr/>
                    <a:lstStyle/>
                    <a:p>
                      <a:pPr algn="ctr"/>
                      <a:r>
                        <a:rPr lang="en-US" sz="1600" dirty="0"/>
                        <a:t>79</a:t>
                      </a:r>
                    </a:p>
                  </a:txBody>
                  <a:tcPr/>
                </a:tc>
                <a:tc>
                  <a:txBody>
                    <a:bodyPr/>
                    <a:lstStyle/>
                    <a:p>
                      <a:pPr algn="ctr"/>
                      <a:r>
                        <a:rPr lang="en-US" sz="1600"/>
                        <a:t>78</a:t>
                      </a:r>
                      <a:endParaRPr lang="en-US" sz="1600" dirty="0"/>
                    </a:p>
                  </a:txBody>
                  <a:tcPr/>
                </a:tc>
                <a:tc>
                  <a:txBody>
                    <a:bodyPr/>
                    <a:lstStyle/>
                    <a:p>
                      <a:pPr algn="ctr"/>
                      <a:r>
                        <a:rPr lang="en-US" sz="1600" dirty="0"/>
                        <a:t>74</a:t>
                      </a:r>
                    </a:p>
                  </a:txBody>
                  <a:tcPr/>
                </a:tc>
                <a:tc>
                  <a:txBody>
                    <a:bodyPr/>
                    <a:lstStyle/>
                    <a:p>
                      <a:pPr algn="ctr"/>
                      <a:r>
                        <a:rPr lang="en-US" sz="1600" dirty="0"/>
                        <a:t>68</a:t>
                      </a:r>
                    </a:p>
                  </a:txBody>
                  <a:tcPr/>
                </a:tc>
                <a:tc>
                  <a:txBody>
                    <a:bodyPr/>
                    <a:lstStyle/>
                    <a:p>
                      <a:pPr algn="ctr"/>
                      <a:r>
                        <a:rPr lang="en-US" sz="1600" dirty="0"/>
                        <a:t>73</a:t>
                      </a:r>
                    </a:p>
                  </a:txBody>
                  <a:tcPr/>
                </a:tc>
                <a:extLst>
                  <a:ext uri="{0D108BD9-81ED-4DB2-BD59-A6C34878D82A}">
                    <a16:rowId xmlns:a16="http://schemas.microsoft.com/office/drawing/2014/main" val="230037216"/>
                  </a:ext>
                </a:extLst>
              </a:tr>
              <a:tr h="375994">
                <a:tc>
                  <a:txBody>
                    <a:bodyPr/>
                    <a:lstStyle/>
                    <a:p>
                      <a:r>
                        <a:rPr lang="en-US" sz="1600" dirty="0"/>
                        <a:t>   11</a:t>
                      </a:r>
                    </a:p>
                  </a:txBody>
                  <a:tcPr/>
                </a:tc>
                <a:tc>
                  <a:txBody>
                    <a:bodyPr/>
                    <a:lstStyle/>
                    <a:p>
                      <a:pPr algn="ctr"/>
                      <a:r>
                        <a:rPr lang="en-US" sz="1600" dirty="0"/>
                        <a:t>70</a:t>
                      </a:r>
                    </a:p>
                  </a:txBody>
                  <a:tcPr/>
                </a:tc>
                <a:tc>
                  <a:txBody>
                    <a:bodyPr/>
                    <a:lstStyle/>
                    <a:p>
                      <a:pPr algn="ctr"/>
                      <a:r>
                        <a:rPr lang="en-US" sz="1600" dirty="0"/>
                        <a:t>72</a:t>
                      </a:r>
                    </a:p>
                  </a:txBody>
                  <a:tcPr/>
                </a:tc>
                <a:tc>
                  <a:txBody>
                    <a:bodyPr/>
                    <a:lstStyle/>
                    <a:p>
                      <a:pPr algn="ctr"/>
                      <a:r>
                        <a:rPr lang="en-US" sz="1600"/>
                        <a:t>72</a:t>
                      </a:r>
                      <a:endParaRPr lang="en-US" sz="1600" dirty="0"/>
                    </a:p>
                  </a:txBody>
                  <a:tcPr/>
                </a:tc>
                <a:tc>
                  <a:txBody>
                    <a:bodyPr/>
                    <a:lstStyle/>
                    <a:p>
                      <a:pPr algn="ctr"/>
                      <a:r>
                        <a:rPr lang="en-US" sz="1600" dirty="0"/>
                        <a:t>74</a:t>
                      </a:r>
                    </a:p>
                  </a:txBody>
                  <a:tcPr/>
                </a:tc>
                <a:tc>
                  <a:txBody>
                    <a:bodyPr/>
                    <a:lstStyle/>
                    <a:p>
                      <a:pPr algn="ctr"/>
                      <a:r>
                        <a:rPr lang="en-US" sz="1600" dirty="0"/>
                        <a:t>60</a:t>
                      </a:r>
                    </a:p>
                  </a:txBody>
                  <a:tcPr/>
                </a:tc>
                <a:tc>
                  <a:txBody>
                    <a:bodyPr/>
                    <a:lstStyle/>
                    <a:p>
                      <a:pPr algn="ctr"/>
                      <a:r>
                        <a:rPr lang="en-US" sz="1600" dirty="0"/>
                        <a:t>58</a:t>
                      </a:r>
                    </a:p>
                  </a:txBody>
                  <a:tcPr/>
                </a:tc>
                <a:extLst>
                  <a:ext uri="{0D108BD9-81ED-4DB2-BD59-A6C34878D82A}">
                    <a16:rowId xmlns:a16="http://schemas.microsoft.com/office/drawing/2014/main" val="91974218"/>
                  </a:ext>
                </a:extLst>
              </a:tr>
              <a:tr h="375994">
                <a:tc>
                  <a:txBody>
                    <a:bodyPr/>
                    <a:lstStyle/>
                    <a:p>
                      <a:r>
                        <a:rPr lang="en-US" sz="1600" dirty="0"/>
                        <a:t>   12</a:t>
                      </a:r>
                    </a:p>
                  </a:txBody>
                  <a:tcPr/>
                </a:tc>
                <a:tc>
                  <a:txBody>
                    <a:bodyPr/>
                    <a:lstStyle/>
                    <a:p>
                      <a:pPr algn="ctr"/>
                      <a:r>
                        <a:rPr lang="en-US" sz="1600" dirty="0"/>
                        <a:t>22</a:t>
                      </a:r>
                    </a:p>
                  </a:txBody>
                  <a:tcPr/>
                </a:tc>
                <a:tc>
                  <a:txBody>
                    <a:bodyPr/>
                    <a:lstStyle/>
                    <a:p>
                      <a:pPr algn="ctr"/>
                      <a:r>
                        <a:rPr lang="en-US" sz="1600" dirty="0"/>
                        <a:t>35</a:t>
                      </a:r>
                    </a:p>
                  </a:txBody>
                  <a:tcPr/>
                </a:tc>
                <a:tc>
                  <a:txBody>
                    <a:bodyPr/>
                    <a:lstStyle/>
                    <a:p>
                      <a:pPr algn="ctr"/>
                      <a:r>
                        <a:rPr lang="en-US" sz="1600" dirty="0"/>
                        <a:t>34</a:t>
                      </a:r>
                    </a:p>
                  </a:txBody>
                  <a:tcPr/>
                </a:tc>
                <a:tc>
                  <a:txBody>
                    <a:bodyPr/>
                    <a:lstStyle/>
                    <a:p>
                      <a:pPr algn="ctr"/>
                      <a:r>
                        <a:rPr lang="en-US" sz="1600" dirty="0"/>
                        <a:t>35</a:t>
                      </a:r>
                    </a:p>
                  </a:txBody>
                  <a:tcPr/>
                </a:tc>
                <a:tc>
                  <a:txBody>
                    <a:bodyPr/>
                    <a:lstStyle/>
                    <a:p>
                      <a:pPr algn="ctr"/>
                      <a:r>
                        <a:rPr lang="en-US" sz="1600" dirty="0"/>
                        <a:t>30</a:t>
                      </a:r>
                    </a:p>
                  </a:txBody>
                  <a:tcPr/>
                </a:tc>
                <a:tc>
                  <a:txBody>
                    <a:bodyPr/>
                    <a:lstStyle/>
                    <a:p>
                      <a:pPr algn="ctr"/>
                      <a:r>
                        <a:rPr lang="en-US" sz="1600" dirty="0"/>
                        <a:t>15</a:t>
                      </a:r>
                    </a:p>
                  </a:txBody>
                  <a:tcPr/>
                </a:tc>
                <a:extLst>
                  <a:ext uri="{0D108BD9-81ED-4DB2-BD59-A6C34878D82A}">
                    <a16:rowId xmlns:a16="http://schemas.microsoft.com/office/drawing/2014/main" val="1402491454"/>
                  </a:ext>
                </a:extLst>
              </a:tr>
            </a:tbl>
          </a:graphicData>
        </a:graphic>
      </p:graphicFrame>
    </p:spTree>
    <p:extLst>
      <p:ext uri="{BB962C8B-B14F-4D97-AF65-F5344CB8AC3E}">
        <p14:creationId xmlns:p14="http://schemas.microsoft.com/office/powerpoint/2010/main" val="202961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1" grpId="0" animBg="1"/>
      <p:bldP spid="21" grpId="1" animBg="1"/>
      <p:bldP spid="22" grpId="0" animBg="1"/>
      <p:bldP spid="22" grpId="1" animBg="1"/>
      <p:bldP spid="23" grpId="0" animBg="1"/>
      <p:bldP spid="23" grpId="1"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B21F-BEC4-4315-B209-FF8FA4BED0FF}"/>
              </a:ext>
            </a:extLst>
          </p:cNvPr>
          <p:cNvSpPr>
            <a:spLocks noGrp="1"/>
          </p:cNvSpPr>
          <p:nvPr>
            <p:ph type="title"/>
          </p:nvPr>
        </p:nvSpPr>
        <p:spPr>
          <a:xfrm>
            <a:off x="838200" y="165429"/>
            <a:ext cx="10515600" cy="1325563"/>
          </a:xfrm>
        </p:spPr>
        <p:txBody>
          <a:bodyPr>
            <a:normAutofit/>
          </a:bodyPr>
          <a:lstStyle/>
          <a:p>
            <a:r>
              <a:rPr lang="en-US" sz="3600" b="1" dirty="0"/>
              <a:t>Best Practice 2:  Fictional Example 1 (Part 2)</a:t>
            </a:r>
            <a:br>
              <a:rPr lang="en-US" sz="3600" b="1" dirty="0"/>
            </a:br>
            <a:r>
              <a:rPr lang="en-US" sz="3600" b="1" dirty="0"/>
              <a:t>Time Use Survey</a:t>
            </a:r>
          </a:p>
        </p:txBody>
      </p:sp>
      <p:sp>
        <p:nvSpPr>
          <p:cNvPr id="3" name="Content Placeholder 2">
            <a:extLst>
              <a:ext uri="{FF2B5EF4-FFF2-40B4-BE49-F238E27FC236}">
                <a16:creationId xmlns:a16="http://schemas.microsoft.com/office/drawing/2014/main" id="{6020338F-2B8F-46F3-80C1-05816D7113E3}"/>
              </a:ext>
            </a:extLst>
          </p:cNvPr>
          <p:cNvSpPr>
            <a:spLocks noGrp="1"/>
          </p:cNvSpPr>
          <p:nvPr>
            <p:ph sz="half" idx="1"/>
          </p:nvPr>
        </p:nvSpPr>
        <p:spPr>
          <a:xfrm>
            <a:off x="838200" y="1825625"/>
            <a:ext cx="3639207" cy="4351338"/>
          </a:xfrm>
        </p:spPr>
        <p:txBody>
          <a:bodyPr/>
          <a:lstStyle/>
          <a:p>
            <a:r>
              <a:rPr lang="en-US" dirty="0"/>
              <a:t>Two-stage sample</a:t>
            </a:r>
          </a:p>
          <a:p>
            <a:pPr lvl="1"/>
            <a:r>
              <a:rPr lang="en-US" dirty="0"/>
              <a:t>Schools within region</a:t>
            </a:r>
          </a:p>
          <a:p>
            <a:pPr lvl="2"/>
            <a:r>
              <a:rPr lang="en-US" dirty="0"/>
              <a:t>Public and Private</a:t>
            </a:r>
          </a:p>
          <a:p>
            <a:pPr lvl="2"/>
            <a:r>
              <a:rPr lang="en-US" dirty="0"/>
              <a:t>NE, MW, S, W</a:t>
            </a:r>
          </a:p>
          <a:p>
            <a:pPr lvl="1"/>
            <a:r>
              <a:rPr lang="en-US" dirty="0"/>
              <a:t>Students within school</a:t>
            </a:r>
          </a:p>
        </p:txBody>
      </p:sp>
      <p:graphicFrame>
        <p:nvGraphicFramePr>
          <p:cNvPr id="5" name="Table 5">
            <a:extLst>
              <a:ext uri="{FF2B5EF4-FFF2-40B4-BE49-F238E27FC236}">
                <a16:creationId xmlns:a16="http://schemas.microsoft.com/office/drawing/2014/main" id="{60E807ED-6725-43D9-9153-304BD1686390}"/>
              </a:ext>
            </a:extLst>
          </p:cNvPr>
          <p:cNvGraphicFramePr>
            <a:graphicFrameLocks noGrp="1"/>
          </p:cNvGraphicFramePr>
          <p:nvPr>
            <p:ph sz="half" idx="2"/>
            <p:extLst>
              <p:ext uri="{D42A27DB-BD31-4B8C-83A1-F6EECF244321}">
                <p14:modId xmlns:p14="http://schemas.microsoft.com/office/powerpoint/2010/main" val="2546688548"/>
              </p:ext>
            </p:extLst>
          </p:nvPr>
        </p:nvGraphicFramePr>
        <p:xfrm>
          <a:off x="4918841" y="953267"/>
          <a:ext cx="7031421" cy="5191760"/>
        </p:xfrm>
        <a:graphic>
          <a:graphicData uri="http://schemas.openxmlformats.org/drawingml/2006/table">
            <a:tbl>
              <a:tblPr firstRow="1" bandRow="1">
                <a:tableStyleId>{5C22544A-7EE6-4342-B048-85BDC9FD1C3A}</a:tableStyleId>
              </a:tblPr>
              <a:tblGrid>
                <a:gridCol w="1201221">
                  <a:extLst>
                    <a:ext uri="{9D8B030D-6E8A-4147-A177-3AD203B41FA5}">
                      <a16:colId xmlns:a16="http://schemas.microsoft.com/office/drawing/2014/main" val="5490406"/>
                    </a:ext>
                  </a:extLst>
                </a:gridCol>
                <a:gridCol w="2915100">
                  <a:extLst>
                    <a:ext uri="{9D8B030D-6E8A-4147-A177-3AD203B41FA5}">
                      <a16:colId xmlns:a16="http://schemas.microsoft.com/office/drawing/2014/main" val="2079859005"/>
                    </a:ext>
                  </a:extLst>
                </a:gridCol>
                <a:gridCol w="2915100">
                  <a:extLst>
                    <a:ext uri="{9D8B030D-6E8A-4147-A177-3AD203B41FA5}">
                      <a16:colId xmlns:a16="http://schemas.microsoft.com/office/drawing/2014/main" val="3509044944"/>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Stage 1:  Schools</a:t>
                      </a:r>
                    </a:p>
                  </a:txBody>
                  <a:tcPr>
                    <a:lnB w="12700" cap="flat" cmpd="sng" algn="ctr">
                      <a:solidFill>
                        <a:schemeClr val="tx1"/>
                      </a:solidFill>
                      <a:prstDash val="solid"/>
                      <a:round/>
                      <a:headEnd type="none" w="med" len="med"/>
                      <a:tailEnd type="none" w="med" len="med"/>
                    </a:lnB>
                  </a:tcPr>
                </a:tc>
                <a:tc>
                  <a:txBody>
                    <a:bodyPr/>
                    <a:lstStyle/>
                    <a:p>
                      <a:r>
                        <a:rPr lang="en-US" dirty="0"/>
                        <a:t>Stage 2:  </a:t>
                      </a:r>
                      <a:r>
                        <a:rPr lang="en-US" dirty="0" err="1"/>
                        <a:t>Students|School</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11652"/>
                  </a:ext>
                </a:extLst>
              </a:tr>
              <a:tr h="370840">
                <a:tc>
                  <a:txBody>
                    <a:bodyPr/>
                    <a:lstStyle/>
                    <a:p>
                      <a:r>
                        <a:rPr lang="en-US" dirty="0"/>
                        <a:t>Total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444829"/>
                  </a:ext>
                </a:extLst>
              </a:tr>
              <a:tr h="370840">
                <a:tc>
                  <a:txBody>
                    <a:bodyPr/>
                    <a:lstStyle/>
                    <a:p>
                      <a:r>
                        <a:rPr lang="en-US" dirty="0"/>
                        <a:t>  NE</a:t>
                      </a:r>
                    </a:p>
                  </a:txBody>
                  <a:tcPr>
                    <a:lnT w="12700" cap="flat" cmpd="sng" algn="ctr">
                      <a:solidFill>
                        <a:schemeClr val="tx1"/>
                      </a:solidFill>
                      <a:prstDash val="solid"/>
                      <a:round/>
                      <a:headEnd type="none" w="med" len="med"/>
                      <a:tailEnd type="none" w="med" len="med"/>
                    </a:lnT>
                  </a:tcPr>
                </a:tc>
                <a:tc>
                  <a:txBody>
                    <a:bodyPr/>
                    <a:lstStyle/>
                    <a:p>
                      <a:pPr algn="ctr"/>
                      <a:r>
                        <a:rPr lang="en-US" dirty="0"/>
                        <a:t>90</a:t>
                      </a:r>
                    </a:p>
                  </a:txBody>
                  <a:tcPr>
                    <a:lnT w="12700" cap="flat" cmpd="sng" algn="ctr">
                      <a:solidFill>
                        <a:schemeClr val="tx1"/>
                      </a:solidFill>
                      <a:prstDash val="solid"/>
                      <a:round/>
                      <a:headEnd type="none" w="med" len="med"/>
                      <a:tailEnd type="none" w="med" len="med"/>
                    </a:lnT>
                  </a:tcPr>
                </a:tc>
                <a:tc>
                  <a:txBody>
                    <a:bodyPr/>
                    <a:lstStyle/>
                    <a:p>
                      <a:pPr algn="ctr"/>
                      <a:r>
                        <a:rPr lang="en-US" dirty="0"/>
                        <a:t>85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54564889"/>
                  </a:ext>
                </a:extLst>
              </a:tr>
              <a:tr h="370840">
                <a:tc>
                  <a:txBody>
                    <a:bodyPr/>
                    <a:lstStyle/>
                    <a:p>
                      <a:r>
                        <a:rPr lang="en-US" dirty="0"/>
                        <a:t>    Public</a:t>
                      </a:r>
                    </a:p>
                  </a:txBody>
                  <a:tcPr/>
                </a:tc>
                <a:tc>
                  <a:txBody>
                    <a:bodyPr/>
                    <a:lstStyle/>
                    <a:p>
                      <a:pPr algn="ctr"/>
                      <a:r>
                        <a:rPr lang="en-US" dirty="0"/>
                        <a:t>95</a:t>
                      </a:r>
                    </a:p>
                  </a:txBody>
                  <a:tcPr/>
                </a:tc>
                <a:tc>
                  <a:txBody>
                    <a:bodyPr/>
                    <a:lstStyle/>
                    <a:p>
                      <a:pPr algn="ctr"/>
                      <a:r>
                        <a:rPr lang="en-US" dirty="0"/>
                        <a:t>71</a:t>
                      </a:r>
                    </a:p>
                  </a:txBody>
                  <a:tcPr/>
                </a:tc>
                <a:extLst>
                  <a:ext uri="{0D108BD9-81ED-4DB2-BD59-A6C34878D82A}">
                    <a16:rowId xmlns:a16="http://schemas.microsoft.com/office/drawing/2014/main" val="1016504478"/>
                  </a:ext>
                </a:extLst>
              </a:tr>
              <a:tr h="370840">
                <a:tc>
                  <a:txBody>
                    <a:bodyPr/>
                    <a:lstStyle/>
                    <a:p>
                      <a:r>
                        <a:rPr lang="en-US" dirty="0"/>
                        <a:t>    Private</a:t>
                      </a:r>
                    </a:p>
                  </a:txBody>
                  <a:tcPr>
                    <a:lnB w="12700" cap="flat" cmpd="sng" algn="ctr">
                      <a:solidFill>
                        <a:schemeClr val="tx1"/>
                      </a:solidFill>
                      <a:prstDash val="solid"/>
                      <a:round/>
                      <a:headEnd type="none" w="med" len="med"/>
                      <a:tailEnd type="none" w="med" len="med"/>
                    </a:lnB>
                  </a:tcPr>
                </a:tc>
                <a:tc>
                  <a:txBody>
                    <a:bodyPr/>
                    <a:lstStyle/>
                    <a:p>
                      <a:pPr algn="ctr"/>
                      <a:r>
                        <a:rPr lang="en-US" dirty="0"/>
                        <a:t>93</a:t>
                      </a:r>
                    </a:p>
                  </a:txBody>
                  <a:tcPr>
                    <a:lnB w="12700" cap="flat" cmpd="sng" algn="ctr">
                      <a:solidFill>
                        <a:schemeClr val="tx1"/>
                      </a:solidFill>
                      <a:prstDash val="solid"/>
                      <a:round/>
                      <a:headEnd type="none" w="med" len="med"/>
                      <a:tailEnd type="none" w="med" len="med"/>
                    </a:lnB>
                  </a:tcPr>
                </a:tc>
                <a:tc>
                  <a:txBody>
                    <a:bodyPr/>
                    <a:lstStyle/>
                    <a:p>
                      <a:pPr algn="ctr"/>
                      <a:r>
                        <a:rPr lang="en-US" dirty="0"/>
                        <a:t>80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34556"/>
                  </a:ext>
                </a:extLst>
              </a:tr>
              <a:tr h="370840">
                <a:tc>
                  <a:txBody>
                    <a:bodyPr/>
                    <a:lstStyle/>
                    <a:p>
                      <a:r>
                        <a:rPr lang="en-US" dirty="0"/>
                        <a:t>  MW</a:t>
                      </a:r>
                    </a:p>
                  </a:txBody>
                  <a:tcPr>
                    <a:lnT w="12700" cap="flat" cmpd="sng" algn="ctr">
                      <a:solidFill>
                        <a:schemeClr val="tx1"/>
                      </a:solidFill>
                      <a:prstDash val="solid"/>
                      <a:round/>
                      <a:headEnd type="none" w="med" len="med"/>
                      <a:tailEnd type="none" w="med" len="med"/>
                    </a:lnT>
                  </a:tcPr>
                </a:tc>
                <a:tc>
                  <a:txBody>
                    <a:bodyPr/>
                    <a:lstStyle/>
                    <a:p>
                      <a:pPr algn="ctr"/>
                      <a:r>
                        <a:rPr lang="en-US" dirty="0"/>
                        <a:t>75</a:t>
                      </a:r>
                    </a:p>
                  </a:txBody>
                  <a:tcPr>
                    <a:lnT w="12700" cap="flat" cmpd="sng" algn="ctr">
                      <a:solidFill>
                        <a:schemeClr val="tx1"/>
                      </a:solidFill>
                      <a:prstDash val="solid"/>
                      <a:round/>
                      <a:headEnd type="none" w="med" len="med"/>
                      <a:tailEnd type="none" w="med" len="med"/>
                    </a:lnT>
                  </a:tcPr>
                </a:tc>
                <a:tc>
                  <a:txBody>
                    <a:bodyPr/>
                    <a:lstStyle/>
                    <a:p>
                      <a:pPr algn="ctr"/>
                      <a:r>
                        <a:rPr lang="en-US" dirty="0"/>
                        <a:t>68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863086"/>
                  </a:ext>
                </a:extLst>
              </a:tr>
              <a:tr h="370840">
                <a:tc>
                  <a:txBody>
                    <a:bodyPr/>
                    <a:lstStyle/>
                    <a:p>
                      <a:r>
                        <a:rPr lang="en-US" dirty="0"/>
                        <a:t>    Public</a:t>
                      </a:r>
                    </a:p>
                  </a:txBody>
                  <a:tcPr/>
                </a:tc>
                <a:tc>
                  <a:txBody>
                    <a:bodyPr/>
                    <a:lstStyle/>
                    <a:p>
                      <a:pPr algn="ctr"/>
                      <a:r>
                        <a:rPr lang="en-US" dirty="0"/>
                        <a:t>79</a:t>
                      </a:r>
                    </a:p>
                  </a:txBody>
                  <a:tcPr/>
                </a:tc>
                <a:tc>
                  <a:txBody>
                    <a:bodyPr/>
                    <a:lstStyle/>
                    <a:p>
                      <a:pPr algn="ctr"/>
                      <a:r>
                        <a:rPr lang="en-US" dirty="0"/>
                        <a:t>75</a:t>
                      </a:r>
                    </a:p>
                  </a:txBody>
                  <a:tcPr/>
                </a:tc>
                <a:extLst>
                  <a:ext uri="{0D108BD9-81ED-4DB2-BD59-A6C34878D82A}">
                    <a16:rowId xmlns:a16="http://schemas.microsoft.com/office/drawing/2014/main" val="989753881"/>
                  </a:ext>
                </a:extLst>
              </a:tr>
              <a:tr h="370840">
                <a:tc>
                  <a:txBody>
                    <a:bodyPr/>
                    <a:lstStyle/>
                    <a:p>
                      <a:r>
                        <a:rPr lang="en-US" dirty="0"/>
                        <a:t>    Private</a:t>
                      </a:r>
                    </a:p>
                  </a:txBody>
                  <a:tcPr>
                    <a:lnB w="12700" cap="flat" cmpd="sng" algn="ctr">
                      <a:solidFill>
                        <a:schemeClr val="tx1"/>
                      </a:solidFill>
                      <a:prstDash val="solid"/>
                      <a:round/>
                      <a:headEnd type="none" w="med" len="med"/>
                      <a:tailEnd type="none" w="med" len="med"/>
                    </a:lnB>
                  </a:tcPr>
                </a:tc>
                <a:tc>
                  <a:txBody>
                    <a:bodyPr/>
                    <a:lstStyle/>
                    <a:p>
                      <a:pPr algn="ctr"/>
                      <a:r>
                        <a:rPr lang="en-US" dirty="0"/>
                        <a:t>63</a:t>
                      </a:r>
                    </a:p>
                  </a:txBody>
                  <a:tcPr>
                    <a:lnB w="12700" cap="flat" cmpd="sng" algn="ctr">
                      <a:solidFill>
                        <a:schemeClr val="tx1"/>
                      </a:solidFill>
                      <a:prstDash val="solid"/>
                      <a:round/>
                      <a:headEnd type="none" w="med" len="med"/>
                      <a:tailEnd type="none" w="med" len="med"/>
                    </a:lnB>
                  </a:tcPr>
                </a:tc>
                <a:tc>
                  <a:txBody>
                    <a:bodyPr/>
                    <a:lstStyle/>
                    <a:p>
                      <a:pPr algn="ctr"/>
                      <a:r>
                        <a:rPr lang="en-US" dirty="0"/>
                        <a:t>62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346043"/>
                  </a:ext>
                </a:extLst>
              </a:tr>
              <a:tr h="370840">
                <a:tc>
                  <a:txBody>
                    <a:bodyPr/>
                    <a:lstStyle/>
                    <a:p>
                      <a:r>
                        <a:rPr lang="en-US" dirty="0"/>
                        <a:t>   S</a:t>
                      </a:r>
                    </a:p>
                  </a:txBody>
                  <a:tcPr>
                    <a:lnT w="12700" cap="flat" cmpd="sng" algn="ctr">
                      <a:solidFill>
                        <a:schemeClr val="tx1"/>
                      </a:solidFill>
                      <a:prstDash val="solid"/>
                      <a:round/>
                      <a:headEnd type="none" w="med" len="med"/>
                      <a:tailEnd type="none" w="med" len="med"/>
                    </a:lnT>
                  </a:tcPr>
                </a:tc>
                <a:tc>
                  <a:txBody>
                    <a:bodyPr/>
                    <a:lstStyle/>
                    <a:p>
                      <a:pPr algn="ctr"/>
                      <a:r>
                        <a:rPr lang="en-US" dirty="0"/>
                        <a:t>60</a:t>
                      </a:r>
                    </a:p>
                  </a:txBody>
                  <a:tcPr>
                    <a:lnT w="12700" cap="flat" cmpd="sng" algn="ctr">
                      <a:solidFill>
                        <a:schemeClr val="tx1"/>
                      </a:solidFill>
                      <a:prstDash val="solid"/>
                      <a:round/>
                      <a:headEnd type="none" w="med" len="med"/>
                      <a:tailEnd type="none" w="med" len="med"/>
                    </a:lnT>
                  </a:tcPr>
                </a:tc>
                <a:tc>
                  <a:txBody>
                    <a:bodyPr/>
                    <a:lstStyle/>
                    <a:p>
                      <a:pPr algn="ctr"/>
                      <a:r>
                        <a:rPr lang="en-US" dirty="0"/>
                        <a:t>45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9968601"/>
                  </a:ext>
                </a:extLst>
              </a:tr>
              <a:tr h="370840">
                <a:tc>
                  <a:txBody>
                    <a:bodyPr/>
                    <a:lstStyle/>
                    <a:p>
                      <a:r>
                        <a:rPr lang="en-US" dirty="0"/>
                        <a:t>    Public</a:t>
                      </a:r>
                    </a:p>
                  </a:txBody>
                  <a:tcPr/>
                </a:tc>
                <a:tc>
                  <a:txBody>
                    <a:bodyPr/>
                    <a:lstStyle/>
                    <a:p>
                      <a:pPr algn="ctr"/>
                      <a:r>
                        <a:rPr lang="en-US" dirty="0"/>
                        <a:t>61</a:t>
                      </a:r>
                    </a:p>
                  </a:txBody>
                  <a:tcPr/>
                </a:tc>
                <a:tc>
                  <a:txBody>
                    <a:bodyPr/>
                    <a:lstStyle/>
                    <a:p>
                      <a:pPr algn="ctr"/>
                      <a:r>
                        <a:rPr lang="en-US" dirty="0"/>
                        <a:t>35</a:t>
                      </a:r>
                    </a:p>
                  </a:txBody>
                  <a:tcPr/>
                </a:tc>
                <a:extLst>
                  <a:ext uri="{0D108BD9-81ED-4DB2-BD59-A6C34878D82A}">
                    <a16:rowId xmlns:a16="http://schemas.microsoft.com/office/drawing/2014/main" val="3406242493"/>
                  </a:ext>
                </a:extLst>
              </a:tr>
              <a:tr h="370840">
                <a:tc>
                  <a:txBody>
                    <a:bodyPr/>
                    <a:lstStyle/>
                    <a:p>
                      <a:r>
                        <a:rPr lang="en-US" dirty="0"/>
                        <a:t>    Private</a:t>
                      </a:r>
                    </a:p>
                  </a:txBody>
                  <a:tcPr>
                    <a:lnB w="12700" cap="flat" cmpd="sng" algn="ctr">
                      <a:solidFill>
                        <a:schemeClr val="tx1"/>
                      </a:solidFill>
                      <a:prstDash val="solid"/>
                      <a:round/>
                      <a:headEnd type="none" w="med" len="med"/>
                      <a:tailEnd type="none" w="med" len="med"/>
                    </a:lnB>
                  </a:tcPr>
                </a:tc>
                <a:tc>
                  <a:txBody>
                    <a:bodyPr/>
                    <a:lstStyle/>
                    <a:p>
                      <a:pPr algn="ctr"/>
                      <a:r>
                        <a:rPr lang="en-US" dirty="0"/>
                        <a:t>23</a:t>
                      </a:r>
                    </a:p>
                  </a:txBody>
                  <a:tcPr>
                    <a:lnB w="12700" cap="flat" cmpd="sng" algn="ctr">
                      <a:solidFill>
                        <a:schemeClr val="tx1"/>
                      </a:solidFill>
                      <a:prstDash val="solid"/>
                      <a:round/>
                      <a:headEnd type="none" w="med" len="med"/>
                      <a:tailEnd type="none" w="med" len="med"/>
                    </a:lnB>
                  </a:tcPr>
                </a:tc>
                <a:tc>
                  <a:txBody>
                    <a:bodyPr/>
                    <a:lstStyle/>
                    <a:p>
                      <a:pPr algn="ctr"/>
                      <a:r>
                        <a:rPr lang="en-US" dirty="0"/>
                        <a:t>50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6485247"/>
                  </a:ext>
                </a:extLst>
              </a:tr>
              <a:tr h="370840">
                <a:tc>
                  <a:txBody>
                    <a:bodyPr/>
                    <a:lstStyle/>
                    <a:p>
                      <a:r>
                        <a:rPr lang="en-US" dirty="0"/>
                        <a:t>W</a:t>
                      </a:r>
                    </a:p>
                  </a:txBody>
                  <a:tcPr>
                    <a:lnT w="12700" cap="flat" cmpd="sng" algn="ctr">
                      <a:solidFill>
                        <a:schemeClr val="tx1"/>
                      </a:solidFill>
                      <a:prstDash val="solid"/>
                      <a:round/>
                      <a:headEnd type="none" w="med" len="med"/>
                      <a:tailEnd type="none" w="med" len="med"/>
                    </a:lnT>
                  </a:tcPr>
                </a:tc>
                <a:tc>
                  <a:txBody>
                    <a:bodyPr/>
                    <a:lstStyle/>
                    <a:p>
                      <a:pPr algn="ctr"/>
                      <a:r>
                        <a:rPr lang="en-US" dirty="0"/>
                        <a:t>80</a:t>
                      </a:r>
                    </a:p>
                  </a:txBody>
                  <a:tcPr>
                    <a:lnT w="12700" cap="flat" cmpd="sng" algn="ctr">
                      <a:solidFill>
                        <a:schemeClr val="tx1"/>
                      </a:solidFill>
                      <a:prstDash val="solid"/>
                      <a:round/>
                      <a:headEnd type="none" w="med" len="med"/>
                      <a:tailEnd type="none" w="med" len="med"/>
                    </a:lnT>
                  </a:tcPr>
                </a:tc>
                <a:tc>
                  <a:txBody>
                    <a:bodyPr/>
                    <a:lstStyle/>
                    <a:p>
                      <a:pPr algn="ctr"/>
                      <a:r>
                        <a:rPr lang="en-US" dirty="0"/>
                        <a:t>71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98825448"/>
                  </a:ext>
                </a:extLst>
              </a:tr>
              <a:tr h="370840">
                <a:tc>
                  <a:txBody>
                    <a:bodyPr/>
                    <a:lstStyle/>
                    <a:p>
                      <a:r>
                        <a:rPr lang="en-US" dirty="0"/>
                        <a:t>    Public</a:t>
                      </a:r>
                    </a:p>
                  </a:txBody>
                  <a:tcPr/>
                </a:tc>
                <a:tc>
                  <a:txBody>
                    <a:bodyPr/>
                    <a:lstStyle/>
                    <a:p>
                      <a:pPr algn="ctr"/>
                      <a:r>
                        <a:rPr lang="en-US" dirty="0"/>
                        <a:t>79</a:t>
                      </a:r>
                    </a:p>
                  </a:txBody>
                  <a:tcPr/>
                </a:tc>
                <a:tc>
                  <a:txBody>
                    <a:bodyPr/>
                    <a:lstStyle/>
                    <a:p>
                      <a:pPr algn="ctr"/>
                      <a:r>
                        <a:rPr lang="en-US" dirty="0"/>
                        <a:t>70</a:t>
                      </a:r>
                    </a:p>
                  </a:txBody>
                  <a:tcPr/>
                </a:tc>
                <a:extLst>
                  <a:ext uri="{0D108BD9-81ED-4DB2-BD59-A6C34878D82A}">
                    <a16:rowId xmlns:a16="http://schemas.microsoft.com/office/drawing/2014/main" val="1497656343"/>
                  </a:ext>
                </a:extLst>
              </a:tr>
              <a:tr h="370840">
                <a:tc>
                  <a:txBody>
                    <a:bodyPr/>
                    <a:lstStyle/>
                    <a:p>
                      <a:r>
                        <a:rPr lang="en-US" dirty="0"/>
                        <a:t>    Private</a:t>
                      </a:r>
                    </a:p>
                  </a:txBody>
                  <a:tcPr/>
                </a:tc>
                <a:tc>
                  <a:txBody>
                    <a:bodyPr/>
                    <a:lstStyle/>
                    <a:p>
                      <a:pPr algn="ctr"/>
                      <a:r>
                        <a:rPr lang="en-US" dirty="0"/>
                        <a:t>81</a:t>
                      </a:r>
                    </a:p>
                  </a:txBody>
                  <a:tcPr/>
                </a:tc>
                <a:tc>
                  <a:txBody>
                    <a:bodyPr/>
                    <a:lstStyle/>
                    <a:p>
                      <a:pPr algn="ctr"/>
                      <a:r>
                        <a:rPr lang="en-US" dirty="0"/>
                        <a:t>72</a:t>
                      </a:r>
                    </a:p>
                  </a:txBody>
                  <a:tcPr/>
                </a:tc>
                <a:extLst>
                  <a:ext uri="{0D108BD9-81ED-4DB2-BD59-A6C34878D82A}">
                    <a16:rowId xmlns:a16="http://schemas.microsoft.com/office/drawing/2014/main" val="1101863656"/>
                  </a:ext>
                </a:extLst>
              </a:tr>
            </a:tbl>
          </a:graphicData>
        </a:graphic>
      </p:graphicFrame>
      <p:sp>
        <p:nvSpPr>
          <p:cNvPr id="6" name="Rectangle 5">
            <a:extLst>
              <a:ext uri="{FF2B5EF4-FFF2-40B4-BE49-F238E27FC236}">
                <a16:creationId xmlns:a16="http://schemas.microsoft.com/office/drawing/2014/main" id="{E4E251C5-8DBC-4A32-9B51-A6044BFF71E1}"/>
              </a:ext>
            </a:extLst>
          </p:cNvPr>
          <p:cNvSpPr/>
          <p:nvPr/>
        </p:nvSpPr>
        <p:spPr>
          <a:xfrm>
            <a:off x="2343807" y="2903609"/>
            <a:ext cx="2017986"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Guideline 2.4</a:t>
            </a:r>
          </a:p>
        </p:txBody>
      </p:sp>
      <p:graphicFrame>
        <p:nvGraphicFramePr>
          <p:cNvPr id="7" name="Table 5">
            <a:extLst>
              <a:ext uri="{FF2B5EF4-FFF2-40B4-BE49-F238E27FC236}">
                <a16:creationId xmlns:a16="http://schemas.microsoft.com/office/drawing/2014/main" id="{89D437CF-E563-4C5D-B543-0A01BD374283}"/>
              </a:ext>
            </a:extLst>
          </p:cNvPr>
          <p:cNvGraphicFramePr>
            <a:graphicFrameLocks/>
          </p:cNvGraphicFramePr>
          <p:nvPr>
            <p:extLst>
              <p:ext uri="{D42A27DB-BD31-4B8C-83A1-F6EECF244321}">
                <p14:modId xmlns:p14="http://schemas.microsoft.com/office/powerpoint/2010/main" val="3118714074"/>
              </p:ext>
            </p:extLst>
          </p:nvPr>
        </p:nvGraphicFramePr>
        <p:xfrm>
          <a:off x="4926723" y="953267"/>
          <a:ext cx="7031421" cy="5191760"/>
        </p:xfrm>
        <a:graphic>
          <a:graphicData uri="http://schemas.openxmlformats.org/drawingml/2006/table">
            <a:tbl>
              <a:tblPr firstRow="1" bandRow="1">
                <a:tableStyleId>{5C22544A-7EE6-4342-B048-85BDC9FD1C3A}</a:tableStyleId>
              </a:tblPr>
              <a:tblGrid>
                <a:gridCol w="1201221">
                  <a:extLst>
                    <a:ext uri="{9D8B030D-6E8A-4147-A177-3AD203B41FA5}">
                      <a16:colId xmlns:a16="http://schemas.microsoft.com/office/drawing/2014/main" val="5490406"/>
                    </a:ext>
                  </a:extLst>
                </a:gridCol>
                <a:gridCol w="2915100">
                  <a:extLst>
                    <a:ext uri="{9D8B030D-6E8A-4147-A177-3AD203B41FA5}">
                      <a16:colId xmlns:a16="http://schemas.microsoft.com/office/drawing/2014/main" val="2079859005"/>
                    </a:ext>
                  </a:extLst>
                </a:gridCol>
                <a:gridCol w="2915100">
                  <a:extLst>
                    <a:ext uri="{9D8B030D-6E8A-4147-A177-3AD203B41FA5}">
                      <a16:colId xmlns:a16="http://schemas.microsoft.com/office/drawing/2014/main" val="3509044944"/>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Stage 1:  Schools</a:t>
                      </a:r>
                    </a:p>
                  </a:txBody>
                  <a:tcPr>
                    <a:lnB w="12700" cap="flat" cmpd="sng" algn="ctr">
                      <a:solidFill>
                        <a:schemeClr val="tx1"/>
                      </a:solidFill>
                      <a:prstDash val="solid"/>
                      <a:round/>
                      <a:headEnd type="none" w="med" len="med"/>
                      <a:tailEnd type="none" w="med" len="med"/>
                    </a:lnB>
                  </a:tcPr>
                </a:tc>
                <a:tc>
                  <a:txBody>
                    <a:bodyPr/>
                    <a:lstStyle/>
                    <a:p>
                      <a:r>
                        <a:rPr lang="en-US" dirty="0"/>
                        <a:t>Stage 2:  </a:t>
                      </a:r>
                      <a:r>
                        <a:rPr lang="en-US" dirty="0" err="1"/>
                        <a:t>Students|School</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11652"/>
                  </a:ext>
                </a:extLst>
              </a:tr>
              <a:tr h="370840">
                <a:tc>
                  <a:txBody>
                    <a:bodyPr/>
                    <a:lstStyle/>
                    <a:p>
                      <a:r>
                        <a:rPr lang="en-US" dirty="0"/>
                        <a:t>Total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444829"/>
                  </a:ext>
                </a:extLst>
              </a:tr>
              <a:tr h="370840">
                <a:tc>
                  <a:txBody>
                    <a:bodyPr/>
                    <a:lstStyle/>
                    <a:p>
                      <a:r>
                        <a:rPr lang="en-US" dirty="0"/>
                        <a:t>  NE</a:t>
                      </a:r>
                    </a:p>
                  </a:txBody>
                  <a:tcPr>
                    <a:lnT w="12700" cap="flat" cmpd="sng" algn="ctr">
                      <a:solidFill>
                        <a:schemeClr val="tx1"/>
                      </a:solidFill>
                      <a:prstDash val="solid"/>
                      <a:round/>
                      <a:headEnd type="none" w="med" len="med"/>
                      <a:tailEnd type="none" w="med" len="med"/>
                    </a:lnT>
                  </a:tcPr>
                </a:tc>
                <a:tc>
                  <a:txBody>
                    <a:bodyPr/>
                    <a:lstStyle/>
                    <a:p>
                      <a:pPr algn="ctr"/>
                      <a:r>
                        <a:rPr lang="en-US" dirty="0"/>
                        <a:t>90</a:t>
                      </a:r>
                    </a:p>
                  </a:txBody>
                  <a:tcPr>
                    <a:lnT w="12700" cap="flat" cmpd="sng" algn="ctr">
                      <a:solidFill>
                        <a:schemeClr val="tx1"/>
                      </a:solidFill>
                      <a:prstDash val="solid"/>
                      <a:round/>
                      <a:headEnd type="none" w="med" len="med"/>
                      <a:tailEnd type="none" w="med" len="med"/>
                    </a:lnT>
                  </a:tcPr>
                </a:tc>
                <a:tc>
                  <a:txBody>
                    <a:bodyPr/>
                    <a:lstStyle/>
                    <a:p>
                      <a:pPr algn="ctr"/>
                      <a:r>
                        <a:rPr lang="en-US" dirty="0"/>
                        <a:t>85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54564889"/>
                  </a:ext>
                </a:extLst>
              </a:tr>
              <a:tr h="370840">
                <a:tc>
                  <a:txBody>
                    <a:bodyPr/>
                    <a:lstStyle/>
                    <a:p>
                      <a:r>
                        <a:rPr lang="en-US" dirty="0"/>
                        <a:t>    Public</a:t>
                      </a:r>
                    </a:p>
                  </a:txBody>
                  <a:tcPr/>
                </a:tc>
                <a:tc>
                  <a:txBody>
                    <a:bodyPr/>
                    <a:lstStyle/>
                    <a:p>
                      <a:pPr algn="ctr"/>
                      <a:r>
                        <a:rPr lang="en-US" dirty="0"/>
                        <a:t>95</a:t>
                      </a:r>
                    </a:p>
                  </a:txBody>
                  <a:tcPr/>
                </a:tc>
                <a:tc>
                  <a:txBody>
                    <a:bodyPr/>
                    <a:lstStyle/>
                    <a:p>
                      <a:pPr algn="ctr"/>
                      <a:r>
                        <a:rPr lang="en-US" dirty="0"/>
                        <a:t>71</a:t>
                      </a:r>
                    </a:p>
                  </a:txBody>
                  <a:tcPr/>
                </a:tc>
                <a:extLst>
                  <a:ext uri="{0D108BD9-81ED-4DB2-BD59-A6C34878D82A}">
                    <a16:rowId xmlns:a16="http://schemas.microsoft.com/office/drawing/2014/main" val="1016504478"/>
                  </a:ext>
                </a:extLst>
              </a:tr>
              <a:tr h="370840">
                <a:tc>
                  <a:txBody>
                    <a:bodyPr/>
                    <a:lstStyle/>
                    <a:p>
                      <a:r>
                        <a:rPr lang="en-US" dirty="0"/>
                        <a:t>    Private</a:t>
                      </a:r>
                    </a:p>
                  </a:txBody>
                  <a:tcPr>
                    <a:lnB w="12700" cap="flat" cmpd="sng" algn="ctr">
                      <a:solidFill>
                        <a:schemeClr val="tx1"/>
                      </a:solidFill>
                      <a:prstDash val="solid"/>
                      <a:round/>
                      <a:headEnd type="none" w="med" len="med"/>
                      <a:tailEnd type="none" w="med" len="med"/>
                    </a:lnB>
                  </a:tcPr>
                </a:tc>
                <a:tc>
                  <a:txBody>
                    <a:bodyPr/>
                    <a:lstStyle/>
                    <a:p>
                      <a:pPr algn="ctr"/>
                      <a:r>
                        <a:rPr lang="en-US" dirty="0"/>
                        <a:t>93</a:t>
                      </a:r>
                    </a:p>
                  </a:txBody>
                  <a:tcPr>
                    <a:lnB w="12700" cap="flat" cmpd="sng" algn="ctr">
                      <a:solidFill>
                        <a:schemeClr val="tx1"/>
                      </a:solidFill>
                      <a:prstDash val="solid"/>
                      <a:round/>
                      <a:headEnd type="none" w="med" len="med"/>
                      <a:tailEnd type="none" w="med" len="med"/>
                    </a:lnB>
                  </a:tcPr>
                </a:tc>
                <a:tc>
                  <a:txBody>
                    <a:bodyPr/>
                    <a:lstStyle/>
                    <a:p>
                      <a:pPr algn="ctr"/>
                      <a:r>
                        <a:rPr lang="en-US" dirty="0"/>
                        <a:t>80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34556"/>
                  </a:ext>
                </a:extLst>
              </a:tr>
              <a:tr h="370840">
                <a:tc>
                  <a:txBody>
                    <a:bodyPr/>
                    <a:lstStyle/>
                    <a:p>
                      <a:r>
                        <a:rPr lang="en-US" dirty="0"/>
                        <a:t>  MW</a:t>
                      </a:r>
                    </a:p>
                  </a:txBody>
                  <a:tcPr>
                    <a:lnT w="12700" cap="flat" cmpd="sng" algn="ctr">
                      <a:solidFill>
                        <a:schemeClr val="tx1"/>
                      </a:solidFill>
                      <a:prstDash val="solid"/>
                      <a:round/>
                      <a:headEnd type="none" w="med" len="med"/>
                      <a:tailEnd type="none" w="med" len="med"/>
                    </a:lnT>
                  </a:tcPr>
                </a:tc>
                <a:tc>
                  <a:txBody>
                    <a:bodyPr/>
                    <a:lstStyle/>
                    <a:p>
                      <a:pPr algn="ctr"/>
                      <a:r>
                        <a:rPr lang="en-US" dirty="0"/>
                        <a:t>75</a:t>
                      </a:r>
                    </a:p>
                  </a:txBody>
                  <a:tcPr>
                    <a:lnT w="12700" cap="flat" cmpd="sng" algn="ctr">
                      <a:solidFill>
                        <a:schemeClr val="tx1"/>
                      </a:solidFill>
                      <a:prstDash val="solid"/>
                      <a:round/>
                      <a:headEnd type="none" w="med" len="med"/>
                      <a:tailEnd type="none" w="med" len="med"/>
                    </a:lnT>
                  </a:tcPr>
                </a:tc>
                <a:tc>
                  <a:txBody>
                    <a:bodyPr/>
                    <a:lstStyle/>
                    <a:p>
                      <a:pPr algn="ctr"/>
                      <a:r>
                        <a:rPr lang="en-US" dirty="0"/>
                        <a:t>68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863086"/>
                  </a:ext>
                </a:extLst>
              </a:tr>
              <a:tr h="370840">
                <a:tc>
                  <a:txBody>
                    <a:bodyPr/>
                    <a:lstStyle/>
                    <a:p>
                      <a:r>
                        <a:rPr lang="en-US" dirty="0"/>
                        <a:t>    Public</a:t>
                      </a:r>
                    </a:p>
                  </a:txBody>
                  <a:tcPr/>
                </a:tc>
                <a:tc>
                  <a:txBody>
                    <a:bodyPr/>
                    <a:lstStyle/>
                    <a:p>
                      <a:pPr algn="ctr"/>
                      <a:r>
                        <a:rPr lang="en-US" dirty="0"/>
                        <a:t>79</a:t>
                      </a:r>
                    </a:p>
                  </a:txBody>
                  <a:tcPr/>
                </a:tc>
                <a:tc>
                  <a:txBody>
                    <a:bodyPr/>
                    <a:lstStyle/>
                    <a:p>
                      <a:pPr algn="ctr"/>
                      <a:r>
                        <a:rPr lang="en-US" dirty="0"/>
                        <a:t>75</a:t>
                      </a:r>
                    </a:p>
                  </a:txBody>
                  <a:tcPr/>
                </a:tc>
                <a:extLst>
                  <a:ext uri="{0D108BD9-81ED-4DB2-BD59-A6C34878D82A}">
                    <a16:rowId xmlns:a16="http://schemas.microsoft.com/office/drawing/2014/main" val="989753881"/>
                  </a:ext>
                </a:extLst>
              </a:tr>
              <a:tr h="370840">
                <a:tc>
                  <a:txBody>
                    <a:bodyPr/>
                    <a:lstStyle/>
                    <a:p>
                      <a:r>
                        <a:rPr lang="en-US" dirty="0"/>
                        <a:t>    Private</a:t>
                      </a:r>
                    </a:p>
                  </a:txBody>
                  <a:tcPr>
                    <a:lnB w="12700" cap="flat" cmpd="sng" algn="ctr">
                      <a:solidFill>
                        <a:schemeClr val="tx1"/>
                      </a:solidFill>
                      <a:prstDash val="solid"/>
                      <a:round/>
                      <a:headEnd type="none" w="med" len="med"/>
                      <a:tailEnd type="none" w="med" len="med"/>
                    </a:lnB>
                  </a:tcPr>
                </a:tc>
                <a:tc>
                  <a:txBody>
                    <a:bodyPr/>
                    <a:lstStyle/>
                    <a:p>
                      <a:pPr algn="ctr"/>
                      <a:r>
                        <a:rPr lang="en-US" dirty="0"/>
                        <a:t>63</a:t>
                      </a:r>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t>62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346043"/>
                  </a:ext>
                </a:extLst>
              </a:tr>
              <a:tr h="370840">
                <a:tc>
                  <a:txBody>
                    <a:bodyPr/>
                    <a:lstStyle/>
                    <a:p>
                      <a:r>
                        <a:rPr lang="en-US" dirty="0"/>
                        <a:t>   S</a:t>
                      </a:r>
                    </a:p>
                  </a:txBody>
                  <a:tcPr>
                    <a:lnT w="12700" cap="flat" cmpd="sng" algn="ctr">
                      <a:solidFill>
                        <a:schemeClr val="tx1"/>
                      </a:solidFill>
                      <a:prstDash val="solid"/>
                      <a:round/>
                      <a:headEnd type="none" w="med" len="med"/>
                      <a:tailEnd type="none" w="med" len="med"/>
                    </a:lnT>
                  </a:tcPr>
                </a:tc>
                <a:tc>
                  <a:txBody>
                    <a:bodyPr/>
                    <a:lstStyle/>
                    <a:p>
                      <a:pPr algn="ctr"/>
                      <a:r>
                        <a:rPr lang="en-US" dirty="0"/>
                        <a:t>60</a:t>
                      </a:r>
                    </a:p>
                  </a:txBody>
                  <a:tcP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dirty="0"/>
                        <a:t>45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9968601"/>
                  </a:ext>
                </a:extLst>
              </a:tr>
              <a:tr h="370840">
                <a:tc>
                  <a:txBody>
                    <a:bodyPr/>
                    <a:lstStyle/>
                    <a:p>
                      <a:r>
                        <a:rPr lang="en-US" dirty="0"/>
                        <a:t>    Public</a:t>
                      </a:r>
                    </a:p>
                  </a:txBody>
                  <a:tcPr/>
                </a:tc>
                <a:tc>
                  <a:txBody>
                    <a:bodyPr/>
                    <a:lstStyle/>
                    <a:p>
                      <a:pPr algn="ctr"/>
                      <a:r>
                        <a:rPr lang="en-US" dirty="0"/>
                        <a:t>61</a:t>
                      </a:r>
                    </a:p>
                  </a:txBody>
                  <a:tcPr>
                    <a:solidFill>
                      <a:srgbClr val="FFFF00"/>
                    </a:solidFill>
                  </a:tcPr>
                </a:tc>
                <a:tc>
                  <a:txBody>
                    <a:bodyPr/>
                    <a:lstStyle/>
                    <a:p>
                      <a:pPr algn="ctr"/>
                      <a:r>
                        <a:rPr lang="en-US" dirty="0"/>
                        <a:t>35</a:t>
                      </a:r>
                    </a:p>
                  </a:txBody>
                  <a:tcPr/>
                </a:tc>
                <a:extLst>
                  <a:ext uri="{0D108BD9-81ED-4DB2-BD59-A6C34878D82A}">
                    <a16:rowId xmlns:a16="http://schemas.microsoft.com/office/drawing/2014/main" val="3406242493"/>
                  </a:ext>
                </a:extLst>
              </a:tr>
              <a:tr h="370840">
                <a:tc>
                  <a:txBody>
                    <a:bodyPr/>
                    <a:lstStyle/>
                    <a:p>
                      <a:r>
                        <a:rPr lang="en-US" dirty="0"/>
                        <a:t>    Private</a:t>
                      </a:r>
                    </a:p>
                  </a:txBody>
                  <a:tcPr>
                    <a:lnB w="12700" cap="flat" cmpd="sng" algn="ctr">
                      <a:solidFill>
                        <a:schemeClr val="tx1"/>
                      </a:solidFill>
                      <a:prstDash val="solid"/>
                      <a:round/>
                      <a:headEnd type="none" w="med" len="med"/>
                      <a:tailEnd type="none" w="med" len="med"/>
                    </a:lnB>
                  </a:tcPr>
                </a:tc>
                <a:tc>
                  <a:txBody>
                    <a:bodyPr/>
                    <a:lstStyle/>
                    <a:p>
                      <a:pPr algn="ctr"/>
                      <a:r>
                        <a:rPr lang="en-US" dirty="0"/>
                        <a:t>23</a:t>
                      </a:r>
                    </a:p>
                  </a:txBody>
                  <a:tcPr>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t>50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6485247"/>
                  </a:ext>
                </a:extLst>
              </a:tr>
              <a:tr h="370840">
                <a:tc>
                  <a:txBody>
                    <a:bodyPr/>
                    <a:lstStyle/>
                    <a:p>
                      <a:r>
                        <a:rPr lang="en-US" dirty="0"/>
                        <a:t>W</a:t>
                      </a:r>
                    </a:p>
                  </a:txBody>
                  <a:tcPr>
                    <a:lnT w="12700" cap="flat" cmpd="sng" algn="ctr">
                      <a:solidFill>
                        <a:schemeClr val="tx1"/>
                      </a:solidFill>
                      <a:prstDash val="solid"/>
                      <a:round/>
                      <a:headEnd type="none" w="med" len="med"/>
                      <a:tailEnd type="none" w="med" len="med"/>
                    </a:lnT>
                  </a:tcPr>
                </a:tc>
                <a:tc>
                  <a:txBody>
                    <a:bodyPr/>
                    <a:lstStyle/>
                    <a:p>
                      <a:pPr algn="ctr"/>
                      <a:r>
                        <a:rPr lang="en-US" dirty="0"/>
                        <a:t>80</a:t>
                      </a:r>
                    </a:p>
                  </a:txBody>
                  <a:tcPr>
                    <a:lnT w="12700" cap="flat" cmpd="sng" algn="ctr">
                      <a:solidFill>
                        <a:schemeClr val="tx1"/>
                      </a:solidFill>
                      <a:prstDash val="solid"/>
                      <a:round/>
                      <a:headEnd type="none" w="med" len="med"/>
                      <a:tailEnd type="none" w="med" len="med"/>
                    </a:lnT>
                  </a:tcPr>
                </a:tc>
                <a:tc>
                  <a:txBody>
                    <a:bodyPr/>
                    <a:lstStyle/>
                    <a:p>
                      <a:pPr algn="ctr"/>
                      <a:r>
                        <a:rPr lang="en-US" dirty="0"/>
                        <a:t>71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98825448"/>
                  </a:ext>
                </a:extLst>
              </a:tr>
              <a:tr h="370840">
                <a:tc>
                  <a:txBody>
                    <a:bodyPr/>
                    <a:lstStyle/>
                    <a:p>
                      <a:r>
                        <a:rPr lang="en-US" dirty="0"/>
                        <a:t>    Public</a:t>
                      </a:r>
                    </a:p>
                  </a:txBody>
                  <a:tcPr/>
                </a:tc>
                <a:tc>
                  <a:txBody>
                    <a:bodyPr/>
                    <a:lstStyle/>
                    <a:p>
                      <a:pPr algn="ctr"/>
                      <a:r>
                        <a:rPr lang="en-US" dirty="0"/>
                        <a:t>79</a:t>
                      </a:r>
                    </a:p>
                  </a:txBody>
                  <a:tcPr/>
                </a:tc>
                <a:tc>
                  <a:txBody>
                    <a:bodyPr/>
                    <a:lstStyle/>
                    <a:p>
                      <a:pPr algn="ctr"/>
                      <a:r>
                        <a:rPr lang="en-US" dirty="0"/>
                        <a:t>70</a:t>
                      </a:r>
                    </a:p>
                  </a:txBody>
                  <a:tcPr/>
                </a:tc>
                <a:extLst>
                  <a:ext uri="{0D108BD9-81ED-4DB2-BD59-A6C34878D82A}">
                    <a16:rowId xmlns:a16="http://schemas.microsoft.com/office/drawing/2014/main" val="1497656343"/>
                  </a:ext>
                </a:extLst>
              </a:tr>
              <a:tr h="370840">
                <a:tc>
                  <a:txBody>
                    <a:bodyPr/>
                    <a:lstStyle/>
                    <a:p>
                      <a:r>
                        <a:rPr lang="en-US" dirty="0"/>
                        <a:t>    Private</a:t>
                      </a:r>
                    </a:p>
                  </a:txBody>
                  <a:tcPr/>
                </a:tc>
                <a:tc>
                  <a:txBody>
                    <a:bodyPr/>
                    <a:lstStyle/>
                    <a:p>
                      <a:pPr algn="ctr"/>
                      <a:r>
                        <a:rPr lang="en-US" dirty="0"/>
                        <a:t>81</a:t>
                      </a:r>
                    </a:p>
                  </a:txBody>
                  <a:tcPr/>
                </a:tc>
                <a:tc>
                  <a:txBody>
                    <a:bodyPr/>
                    <a:lstStyle/>
                    <a:p>
                      <a:pPr algn="ctr"/>
                      <a:r>
                        <a:rPr lang="en-US" dirty="0"/>
                        <a:t>72</a:t>
                      </a:r>
                    </a:p>
                  </a:txBody>
                  <a:tcPr/>
                </a:tc>
                <a:extLst>
                  <a:ext uri="{0D108BD9-81ED-4DB2-BD59-A6C34878D82A}">
                    <a16:rowId xmlns:a16="http://schemas.microsoft.com/office/drawing/2014/main" val="1101863656"/>
                  </a:ext>
                </a:extLst>
              </a:tr>
            </a:tbl>
          </a:graphicData>
        </a:graphic>
      </p:graphicFrame>
      <p:sp>
        <p:nvSpPr>
          <p:cNvPr id="8" name="Rectangle: Rounded Corners 7">
            <a:extLst>
              <a:ext uri="{FF2B5EF4-FFF2-40B4-BE49-F238E27FC236}">
                <a16:creationId xmlns:a16="http://schemas.microsoft.com/office/drawing/2014/main" id="{EA8480B3-6D06-4A52-AB38-6CAE5D0A73A0}"/>
              </a:ext>
            </a:extLst>
          </p:cNvPr>
          <p:cNvSpPr/>
          <p:nvPr/>
        </p:nvSpPr>
        <p:spPr>
          <a:xfrm>
            <a:off x="1217886" y="4152642"/>
            <a:ext cx="3321269" cy="914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High nonresponse! Targeted nonresponse follow-up? Experiment?</a:t>
            </a:r>
          </a:p>
        </p:txBody>
      </p:sp>
      <p:graphicFrame>
        <p:nvGraphicFramePr>
          <p:cNvPr id="9" name="Table 5">
            <a:extLst>
              <a:ext uri="{FF2B5EF4-FFF2-40B4-BE49-F238E27FC236}">
                <a16:creationId xmlns:a16="http://schemas.microsoft.com/office/drawing/2014/main" id="{8F680F66-1DD6-4D9A-8890-C040A5AC488B}"/>
              </a:ext>
            </a:extLst>
          </p:cNvPr>
          <p:cNvGraphicFramePr>
            <a:graphicFrameLocks/>
          </p:cNvGraphicFramePr>
          <p:nvPr>
            <p:extLst>
              <p:ext uri="{D42A27DB-BD31-4B8C-83A1-F6EECF244321}">
                <p14:modId xmlns:p14="http://schemas.microsoft.com/office/powerpoint/2010/main" val="2438909313"/>
              </p:ext>
            </p:extLst>
          </p:nvPr>
        </p:nvGraphicFramePr>
        <p:xfrm>
          <a:off x="4934605" y="955807"/>
          <a:ext cx="7031421" cy="5186680"/>
        </p:xfrm>
        <a:graphic>
          <a:graphicData uri="http://schemas.openxmlformats.org/drawingml/2006/table">
            <a:tbl>
              <a:tblPr firstRow="1" bandRow="1">
                <a:tableStyleId>{5C22544A-7EE6-4342-B048-85BDC9FD1C3A}</a:tableStyleId>
              </a:tblPr>
              <a:tblGrid>
                <a:gridCol w="1201221">
                  <a:extLst>
                    <a:ext uri="{9D8B030D-6E8A-4147-A177-3AD203B41FA5}">
                      <a16:colId xmlns:a16="http://schemas.microsoft.com/office/drawing/2014/main" val="5490406"/>
                    </a:ext>
                  </a:extLst>
                </a:gridCol>
                <a:gridCol w="2915100">
                  <a:extLst>
                    <a:ext uri="{9D8B030D-6E8A-4147-A177-3AD203B41FA5}">
                      <a16:colId xmlns:a16="http://schemas.microsoft.com/office/drawing/2014/main" val="2079859005"/>
                    </a:ext>
                  </a:extLst>
                </a:gridCol>
                <a:gridCol w="2915100">
                  <a:extLst>
                    <a:ext uri="{9D8B030D-6E8A-4147-A177-3AD203B41FA5}">
                      <a16:colId xmlns:a16="http://schemas.microsoft.com/office/drawing/2014/main" val="3509044944"/>
                    </a:ext>
                  </a:extLst>
                </a:gridCol>
              </a:tblGrid>
              <a:tr h="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Stage 1:   Schools</a:t>
                      </a:r>
                    </a:p>
                  </a:txBody>
                  <a:tcPr>
                    <a:lnB w="12700" cap="flat" cmpd="sng" algn="ctr">
                      <a:solidFill>
                        <a:schemeClr val="tx1"/>
                      </a:solidFill>
                      <a:prstDash val="solid"/>
                      <a:round/>
                      <a:headEnd type="none" w="med" len="med"/>
                      <a:tailEnd type="none" w="med" len="med"/>
                    </a:lnB>
                  </a:tcPr>
                </a:tc>
                <a:tc>
                  <a:txBody>
                    <a:bodyPr/>
                    <a:lstStyle/>
                    <a:p>
                      <a:r>
                        <a:rPr lang="en-US" dirty="0"/>
                        <a:t>Stage 2:  </a:t>
                      </a:r>
                      <a:r>
                        <a:rPr lang="en-US" dirty="0" err="1"/>
                        <a:t>Students|School</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6011652"/>
                  </a:ext>
                </a:extLst>
              </a:tr>
              <a:tr h="370840">
                <a:tc>
                  <a:txBody>
                    <a:bodyPr/>
                    <a:lstStyle/>
                    <a:p>
                      <a:r>
                        <a:rPr lang="en-US" dirty="0"/>
                        <a:t>Total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444829"/>
                  </a:ext>
                </a:extLst>
              </a:tr>
              <a:tr h="370840">
                <a:tc>
                  <a:txBody>
                    <a:bodyPr/>
                    <a:lstStyle/>
                    <a:p>
                      <a:r>
                        <a:rPr lang="en-US" dirty="0"/>
                        <a:t>  NE</a:t>
                      </a:r>
                    </a:p>
                  </a:txBody>
                  <a:tcPr>
                    <a:lnT w="12700" cap="flat" cmpd="sng" algn="ctr">
                      <a:solidFill>
                        <a:schemeClr val="tx1"/>
                      </a:solidFill>
                      <a:prstDash val="solid"/>
                      <a:round/>
                      <a:headEnd type="none" w="med" len="med"/>
                      <a:tailEnd type="none" w="med" len="med"/>
                    </a:lnT>
                  </a:tcPr>
                </a:tc>
                <a:tc>
                  <a:txBody>
                    <a:bodyPr/>
                    <a:lstStyle/>
                    <a:p>
                      <a:pPr algn="ctr"/>
                      <a:r>
                        <a:rPr lang="en-US" dirty="0"/>
                        <a:t>90</a:t>
                      </a:r>
                    </a:p>
                  </a:txBody>
                  <a:tcPr>
                    <a:lnT w="12700" cap="flat" cmpd="sng" algn="ctr">
                      <a:solidFill>
                        <a:schemeClr val="tx1"/>
                      </a:solidFill>
                      <a:prstDash val="solid"/>
                      <a:round/>
                      <a:headEnd type="none" w="med" len="med"/>
                      <a:tailEnd type="none" w="med" len="med"/>
                    </a:lnT>
                  </a:tcPr>
                </a:tc>
                <a:tc>
                  <a:txBody>
                    <a:bodyPr/>
                    <a:lstStyle/>
                    <a:p>
                      <a:pPr algn="ctr"/>
                      <a:r>
                        <a:rPr lang="en-US" dirty="0"/>
                        <a:t>85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54564889"/>
                  </a:ext>
                </a:extLst>
              </a:tr>
              <a:tr h="370840">
                <a:tc>
                  <a:txBody>
                    <a:bodyPr/>
                    <a:lstStyle/>
                    <a:p>
                      <a:r>
                        <a:rPr lang="en-US" dirty="0"/>
                        <a:t>    Public</a:t>
                      </a:r>
                    </a:p>
                  </a:txBody>
                  <a:tcPr/>
                </a:tc>
                <a:tc>
                  <a:txBody>
                    <a:bodyPr/>
                    <a:lstStyle/>
                    <a:p>
                      <a:pPr algn="ctr"/>
                      <a:r>
                        <a:rPr lang="en-US" dirty="0"/>
                        <a:t>95</a:t>
                      </a:r>
                    </a:p>
                  </a:txBody>
                  <a:tcPr/>
                </a:tc>
                <a:tc>
                  <a:txBody>
                    <a:bodyPr/>
                    <a:lstStyle/>
                    <a:p>
                      <a:pPr algn="ctr"/>
                      <a:r>
                        <a:rPr lang="en-US" dirty="0"/>
                        <a:t>71</a:t>
                      </a:r>
                    </a:p>
                  </a:txBody>
                  <a:tcPr/>
                </a:tc>
                <a:extLst>
                  <a:ext uri="{0D108BD9-81ED-4DB2-BD59-A6C34878D82A}">
                    <a16:rowId xmlns:a16="http://schemas.microsoft.com/office/drawing/2014/main" val="1016504478"/>
                  </a:ext>
                </a:extLst>
              </a:tr>
              <a:tr h="370840">
                <a:tc>
                  <a:txBody>
                    <a:bodyPr/>
                    <a:lstStyle/>
                    <a:p>
                      <a:r>
                        <a:rPr lang="en-US" dirty="0"/>
                        <a:t>    Private</a:t>
                      </a:r>
                    </a:p>
                  </a:txBody>
                  <a:tcPr>
                    <a:lnB w="12700" cap="flat" cmpd="sng" algn="ctr">
                      <a:solidFill>
                        <a:schemeClr val="tx1"/>
                      </a:solidFill>
                      <a:prstDash val="solid"/>
                      <a:round/>
                      <a:headEnd type="none" w="med" len="med"/>
                      <a:tailEnd type="none" w="med" len="med"/>
                    </a:lnB>
                  </a:tcPr>
                </a:tc>
                <a:tc>
                  <a:txBody>
                    <a:bodyPr/>
                    <a:lstStyle/>
                    <a:p>
                      <a:pPr algn="ctr"/>
                      <a:r>
                        <a:rPr lang="en-US" dirty="0"/>
                        <a:t>93</a:t>
                      </a:r>
                    </a:p>
                  </a:txBody>
                  <a:tcPr>
                    <a:lnB w="12700" cap="flat" cmpd="sng" algn="ctr">
                      <a:solidFill>
                        <a:schemeClr val="tx1"/>
                      </a:solidFill>
                      <a:prstDash val="solid"/>
                      <a:round/>
                      <a:headEnd type="none" w="med" len="med"/>
                      <a:tailEnd type="none" w="med" len="med"/>
                    </a:lnB>
                  </a:tcPr>
                </a:tc>
                <a:tc>
                  <a:txBody>
                    <a:bodyPr/>
                    <a:lstStyle/>
                    <a:p>
                      <a:pPr algn="ctr"/>
                      <a:r>
                        <a:rPr lang="en-US" dirty="0"/>
                        <a:t>80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34556"/>
                  </a:ext>
                </a:extLst>
              </a:tr>
              <a:tr h="370840">
                <a:tc>
                  <a:txBody>
                    <a:bodyPr/>
                    <a:lstStyle/>
                    <a:p>
                      <a:r>
                        <a:rPr lang="en-US" dirty="0"/>
                        <a:t>  MW</a:t>
                      </a:r>
                    </a:p>
                  </a:txBody>
                  <a:tcPr>
                    <a:lnT w="12700" cap="flat" cmpd="sng" algn="ctr">
                      <a:solidFill>
                        <a:schemeClr val="tx1"/>
                      </a:solidFill>
                      <a:prstDash val="solid"/>
                      <a:round/>
                      <a:headEnd type="none" w="med" len="med"/>
                      <a:tailEnd type="none" w="med" len="med"/>
                    </a:lnT>
                  </a:tcPr>
                </a:tc>
                <a:tc>
                  <a:txBody>
                    <a:bodyPr/>
                    <a:lstStyle/>
                    <a:p>
                      <a:pPr algn="ctr"/>
                      <a:r>
                        <a:rPr lang="en-US" dirty="0"/>
                        <a:t>75</a:t>
                      </a:r>
                    </a:p>
                  </a:txBody>
                  <a:tcPr>
                    <a:lnT w="12700" cap="flat" cmpd="sng" algn="ctr">
                      <a:solidFill>
                        <a:schemeClr val="tx1"/>
                      </a:solidFill>
                      <a:prstDash val="solid"/>
                      <a:round/>
                      <a:headEnd type="none" w="med" len="med"/>
                      <a:tailEnd type="none" w="med" len="med"/>
                    </a:lnT>
                  </a:tcPr>
                </a:tc>
                <a:tc>
                  <a:txBody>
                    <a:bodyPr/>
                    <a:lstStyle/>
                    <a:p>
                      <a:pPr algn="ctr"/>
                      <a:r>
                        <a:rPr lang="en-US" dirty="0"/>
                        <a:t>68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863086"/>
                  </a:ext>
                </a:extLst>
              </a:tr>
              <a:tr h="370840">
                <a:tc>
                  <a:txBody>
                    <a:bodyPr/>
                    <a:lstStyle/>
                    <a:p>
                      <a:r>
                        <a:rPr lang="en-US" dirty="0"/>
                        <a:t>    Public</a:t>
                      </a:r>
                    </a:p>
                  </a:txBody>
                  <a:tcPr/>
                </a:tc>
                <a:tc>
                  <a:txBody>
                    <a:bodyPr/>
                    <a:lstStyle/>
                    <a:p>
                      <a:pPr algn="ctr"/>
                      <a:r>
                        <a:rPr lang="en-US" dirty="0"/>
                        <a:t>79</a:t>
                      </a:r>
                    </a:p>
                  </a:txBody>
                  <a:tcPr/>
                </a:tc>
                <a:tc>
                  <a:txBody>
                    <a:bodyPr/>
                    <a:lstStyle/>
                    <a:p>
                      <a:pPr algn="ctr"/>
                      <a:r>
                        <a:rPr lang="en-US" dirty="0"/>
                        <a:t>75</a:t>
                      </a:r>
                    </a:p>
                  </a:txBody>
                  <a:tcPr/>
                </a:tc>
                <a:extLst>
                  <a:ext uri="{0D108BD9-81ED-4DB2-BD59-A6C34878D82A}">
                    <a16:rowId xmlns:a16="http://schemas.microsoft.com/office/drawing/2014/main" val="989753881"/>
                  </a:ext>
                </a:extLst>
              </a:tr>
              <a:tr h="370840">
                <a:tc>
                  <a:txBody>
                    <a:bodyPr/>
                    <a:lstStyle/>
                    <a:p>
                      <a:r>
                        <a:rPr lang="en-US" dirty="0"/>
                        <a:t>    Private</a:t>
                      </a:r>
                    </a:p>
                  </a:txBody>
                  <a:tcPr>
                    <a:lnB w="12700" cap="flat" cmpd="sng" algn="ctr">
                      <a:solidFill>
                        <a:schemeClr val="tx1"/>
                      </a:solidFill>
                      <a:prstDash val="solid"/>
                      <a:round/>
                      <a:headEnd type="none" w="med" len="med"/>
                      <a:tailEnd type="none" w="med" len="med"/>
                    </a:lnB>
                  </a:tcPr>
                </a:tc>
                <a:tc>
                  <a:txBody>
                    <a:bodyPr/>
                    <a:lstStyle/>
                    <a:p>
                      <a:pPr algn="ctr"/>
                      <a:r>
                        <a:rPr lang="en-US" dirty="0"/>
                        <a:t>63</a:t>
                      </a:r>
                    </a:p>
                  </a:txBody>
                  <a:tcPr>
                    <a:lnB w="12700" cap="flat" cmpd="sng" algn="ctr">
                      <a:solidFill>
                        <a:schemeClr val="tx1"/>
                      </a:solidFill>
                      <a:prstDash val="solid"/>
                      <a:round/>
                      <a:headEnd type="none" w="med" len="med"/>
                      <a:tailEnd type="none" w="med" len="med"/>
                    </a:lnB>
                  </a:tcPr>
                </a:tc>
                <a:tc>
                  <a:txBody>
                    <a:bodyPr/>
                    <a:lstStyle/>
                    <a:p>
                      <a:pPr algn="ctr"/>
                      <a:r>
                        <a:rPr lang="en-US" dirty="0"/>
                        <a:t>62</a:t>
                      </a:r>
                    </a:p>
                  </a:txBody>
                  <a:tcP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79346043"/>
                  </a:ext>
                </a:extLst>
              </a:tr>
              <a:tr h="370840">
                <a:tc>
                  <a:txBody>
                    <a:bodyPr/>
                    <a:lstStyle/>
                    <a:p>
                      <a:r>
                        <a:rPr lang="en-US" dirty="0"/>
                        <a:t>   S</a:t>
                      </a:r>
                    </a:p>
                  </a:txBody>
                  <a:tcPr>
                    <a:lnT w="12700" cap="flat" cmpd="sng" algn="ctr">
                      <a:solidFill>
                        <a:schemeClr val="tx1"/>
                      </a:solidFill>
                      <a:prstDash val="solid"/>
                      <a:round/>
                      <a:headEnd type="none" w="med" len="med"/>
                      <a:tailEnd type="none" w="med" len="med"/>
                    </a:lnT>
                  </a:tcPr>
                </a:tc>
                <a:tc>
                  <a:txBody>
                    <a:bodyPr/>
                    <a:lstStyle/>
                    <a:p>
                      <a:pPr algn="ctr"/>
                      <a:r>
                        <a:rPr lang="en-US" dirty="0"/>
                        <a:t>60</a:t>
                      </a:r>
                    </a:p>
                  </a:txBody>
                  <a:tcPr>
                    <a:lnT w="12700" cap="flat" cmpd="sng" algn="ctr">
                      <a:solidFill>
                        <a:schemeClr val="tx1"/>
                      </a:solidFill>
                      <a:prstDash val="solid"/>
                      <a:round/>
                      <a:headEnd type="none" w="med" len="med"/>
                      <a:tailEnd type="none" w="med" len="med"/>
                    </a:lnT>
                  </a:tcPr>
                </a:tc>
                <a:tc>
                  <a:txBody>
                    <a:bodyPr/>
                    <a:lstStyle/>
                    <a:p>
                      <a:pPr algn="ctr"/>
                      <a:r>
                        <a:rPr lang="en-US" dirty="0"/>
                        <a:t>45</a:t>
                      </a:r>
                    </a:p>
                  </a:txBody>
                  <a:tcP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209968601"/>
                  </a:ext>
                </a:extLst>
              </a:tr>
              <a:tr h="370840">
                <a:tc>
                  <a:txBody>
                    <a:bodyPr/>
                    <a:lstStyle/>
                    <a:p>
                      <a:r>
                        <a:rPr lang="en-US" dirty="0"/>
                        <a:t>    Public</a:t>
                      </a:r>
                    </a:p>
                  </a:txBody>
                  <a:tcPr/>
                </a:tc>
                <a:tc>
                  <a:txBody>
                    <a:bodyPr/>
                    <a:lstStyle/>
                    <a:p>
                      <a:pPr algn="ctr"/>
                      <a:r>
                        <a:rPr lang="en-US" dirty="0"/>
                        <a:t>61</a:t>
                      </a:r>
                    </a:p>
                  </a:txBody>
                  <a:tcPr/>
                </a:tc>
                <a:tc>
                  <a:txBody>
                    <a:bodyPr/>
                    <a:lstStyle/>
                    <a:p>
                      <a:pPr algn="ctr"/>
                      <a:r>
                        <a:rPr lang="en-US" dirty="0"/>
                        <a:t>35</a:t>
                      </a:r>
                    </a:p>
                  </a:txBody>
                  <a:tcPr>
                    <a:solidFill>
                      <a:srgbClr val="FFFF00"/>
                    </a:solidFill>
                  </a:tcPr>
                </a:tc>
                <a:extLst>
                  <a:ext uri="{0D108BD9-81ED-4DB2-BD59-A6C34878D82A}">
                    <a16:rowId xmlns:a16="http://schemas.microsoft.com/office/drawing/2014/main" val="3406242493"/>
                  </a:ext>
                </a:extLst>
              </a:tr>
              <a:tr h="370840">
                <a:tc>
                  <a:txBody>
                    <a:bodyPr/>
                    <a:lstStyle/>
                    <a:p>
                      <a:r>
                        <a:rPr lang="en-US" dirty="0"/>
                        <a:t>    Private</a:t>
                      </a:r>
                    </a:p>
                  </a:txBody>
                  <a:tcPr>
                    <a:lnB w="12700" cap="flat" cmpd="sng" algn="ctr">
                      <a:solidFill>
                        <a:schemeClr val="tx1"/>
                      </a:solidFill>
                      <a:prstDash val="solid"/>
                      <a:round/>
                      <a:headEnd type="none" w="med" len="med"/>
                      <a:tailEnd type="none" w="med" len="med"/>
                    </a:lnB>
                  </a:tcPr>
                </a:tc>
                <a:tc>
                  <a:txBody>
                    <a:bodyPr/>
                    <a:lstStyle/>
                    <a:p>
                      <a:pPr algn="ctr"/>
                      <a:r>
                        <a:rPr lang="en-US" dirty="0"/>
                        <a:t>23</a:t>
                      </a:r>
                    </a:p>
                  </a:txBody>
                  <a:tcPr>
                    <a:lnB w="12700" cap="flat" cmpd="sng" algn="ctr">
                      <a:solidFill>
                        <a:schemeClr val="tx1"/>
                      </a:solidFill>
                      <a:prstDash val="solid"/>
                      <a:round/>
                      <a:headEnd type="none" w="med" len="med"/>
                      <a:tailEnd type="none" w="med" len="med"/>
                    </a:lnB>
                  </a:tcPr>
                </a:tc>
                <a:tc>
                  <a:txBody>
                    <a:bodyPr/>
                    <a:lstStyle/>
                    <a:p>
                      <a:pPr algn="ctr"/>
                      <a:r>
                        <a:rPr lang="en-US" dirty="0"/>
                        <a:t>50</a:t>
                      </a:r>
                    </a:p>
                  </a:txBody>
                  <a:tcP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46485247"/>
                  </a:ext>
                </a:extLst>
              </a:tr>
              <a:tr h="370840">
                <a:tc>
                  <a:txBody>
                    <a:bodyPr/>
                    <a:lstStyle/>
                    <a:p>
                      <a:r>
                        <a:rPr lang="en-US" dirty="0"/>
                        <a:t>W</a:t>
                      </a:r>
                    </a:p>
                  </a:txBody>
                  <a:tcPr>
                    <a:lnT w="12700" cap="flat" cmpd="sng" algn="ctr">
                      <a:solidFill>
                        <a:schemeClr val="tx1"/>
                      </a:solidFill>
                      <a:prstDash val="solid"/>
                      <a:round/>
                      <a:headEnd type="none" w="med" len="med"/>
                      <a:tailEnd type="none" w="med" len="med"/>
                    </a:lnT>
                  </a:tcPr>
                </a:tc>
                <a:tc>
                  <a:txBody>
                    <a:bodyPr/>
                    <a:lstStyle/>
                    <a:p>
                      <a:pPr algn="ctr"/>
                      <a:r>
                        <a:rPr lang="en-US" dirty="0"/>
                        <a:t>80</a:t>
                      </a:r>
                    </a:p>
                  </a:txBody>
                  <a:tcPr>
                    <a:lnT w="12700" cap="flat" cmpd="sng" algn="ctr">
                      <a:solidFill>
                        <a:schemeClr val="tx1"/>
                      </a:solidFill>
                      <a:prstDash val="solid"/>
                      <a:round/>
                      <a:headEnd type="none" w="med" len="med"/>
                      <a:tailEnd type="none" w="med" len="med"/>
                    </a:lnT>
                  </a:tcPr>
                </a:tc>
                <a:tc>
                  <a:txBody>
                    <a:bodyPr/>
                    <a:lstStyle/>
                    <a:p>
                      <a:pPr algn="ctr"/>
                      <a:r>
                        <a:rPr lang="en-US" dirty="0"/>
                        <a:t>71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98825448"/>
                  </a:ext>
                </a:extLst>
              </a:tr>
              <a:tr h="370840">
                <a:tc>
                  <a:txBody>
                    <a:bodyPr/>
                    <a:lstStyle/>
                    <a:p>
                      <a:r>
                        <a:rPr lang="en-US" dirty="0"/>
                        <a:t>    Public</a:t>
                      </a:r>
                    </a:p>
                  </a:txBody>
                  <a:tcPr/>
                </a:tc>
                <a:tc>
                  <a:txBody>
                    <a:bodyPr/>
                    <a:lstStyle/>
                    <a:p>
                      <a:pPr algn="ctr"/>
                      <a:r>
                        <a:rPr lang="en-US" dirty="0"/>
                        <a:t>79</a:t>
                      </a:r>
                    </a:p>
                  </a:txBody>
                  <a:tcPr/>
                </a:tc>
                <a:tc>
                  <a:txBody>
                    <a:bodyPr/>
                    <a:lstStyle/>
                    <a:p>
                      <a:pPr algn="ctr"/>
                      <a:r>
                        <a:rPr lang="en-US" dirty="0"/>
                        <a:t>70</a:t>
                      </a:r>
                    </a:p>
                  </a:txBody>
                  <a:tcPr/>
                </a:tc>
                <a:extLst>
                  <a:ext uri="{0D108BD9-81ED-4DB2-BD59-A6C34878D82A}">
                    <a16:rowId xmlns:a16="http://schemas.microsoft.com/office/drawing/2014/main" val="1497656343"/>
                  </a:ext>
                </a:extLst>
              </a:tr>
              <a:tr h="370840">
                <a:tc>
                  <a:txBody>
                    <a:bodyPr/>
                    <a:lstStyle/>
                    <a:p>
                      <a:r>
                        <a:rPr lang="en-US" dirty="0"/>
                        <a:t>    Private</a:t>
                      </a:r>
                    </a:p>
                  </a:txBody>
                  <a:tcPr/>
                </a:tc>
                <a:tc>
                  <a:txBody>
                    <a:bodyPr/>
                    <a:lstStyle/>
                    <a:p>
                      <a:pPr algn="ctr"/>
                      <a:r>
                        <a:rPr lang="en-US" dirty="0"/>
                        <a:t>81</a:t>
                      </a:r>
                    </a:p>
                  </a:txBody>
                  <a:tcPr/>
                </a:tc>
                <a:tc>
                  <a:txBody>
                    <a:bodyPr/>
                    <a:lstStyle/>
                    <a:p>
                      <a:pPr algn="ctr"/>
                      <a:r>
                        <a:rPr lang="en-US" dirty="0"/>
                        <a:t>72</a:t>
                      </a:r>
                    </a:p>
                  </a:txBody>
                  <a:tcPr/>
                </a:tc>
                <a:extLst>
                  <a:ext uri="{0D108BD9-81ED-4DB2-BD59-A6C34878D82A}">
                    <a16:rowId xmlns:a16="http://schemas.microsoft.com/office/drawing/2014/main" val="1101863656"/>
                  </a:ext>
                </a:extLst>
              </a:tr>
            </a:tbl>
          </a:graphicData>
        </a:graphic>
      </p:graphicFrame>
    </p:spTree>
    <p:extLst>
      <p:ext uri="{BB962C8B-B14F-4D97-AF65-F5344CB8AC3E}">
        <p14:creationId xmlns:p14="http://schemas.microsoft.com/office/powerpoint/2010/main" val="390544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3735-9D9A-4926-8853-94475FFBBDEF}"/>
              </a:ext>
            </a:extLst>
          </p:cNvPr>
          <p:cNvSpPr>
            <a:spLocks noGrp="1"/>
          </p:cNvSpPr>
          <p:nvPr>
            <p:ph type="title"/>
          </p:nvPr>
        </p:nvSpPr>
        <p:spPr/>
        <p:txBody>
          <a:bodyPr>
            <a:normAutofit/>
          </a:bodyPr>
          <a:lstStyle/>
          <a:p>
            <a:r>
              <a:rPr lang="en-US" sz="3600" b="1" dirty="0"/>
              <a:t>Best Practice 2:  Fictional Example 2</a:t>
            </a:r>
            <a:br>
              <a:rPr lang="en-US" sz="3600" b="1" dirty="0"/>
            </a:br>
            <a:r>
              <a:rPr lang="en-US" sz="3600" b="1" dirty="0"/>
              <a:t>Athletic Shoe Sales Survey</a:t>
            </a:r>
          </a:p>
        </p:txBody>
      </p:sp>
      <p:graphicFrame>
        <p:nvGraphicFramePr>
          <p:cNvPr id="10" name="Table 6">
            <a:extLst>
              <a:ext uri="{FF2B5EF4-FFF2-40B4-BE49-F238E27FC236}">
                <a16:creationId xmlns:a16="http://schemas.microsoft.com/office/drawing/2014/main" id="{A9953F77-F14F-45F4-9186-69141446E31E}"/>
              </a:ext>
            </a:extLst>
          </p:cNvPr>
          <p:cNvGraphicFramePr>
            <a:graphicFrameLocks noGrp="1"/>
          </p:cNvGraphicFramePr>
          <p:nvPr>
            <p:ph sz="half" idx="2"/>
            <p:extLst>
              <p:ext uri="{D42A27DB-BD31-4B8C-83A1-F6EECF244321}">
                <p14:modId xmlns:p14="http://schemas.microsoft.com/office/powerpoint/2010/main" val="3693970332"/>
              </p:ext>
            </p:extLst>
          </p:nvPr>
        </p:nvGraphicFramePr>
        <p:xfrm>
          <a:off x="2920188" y="1825625"/>
          <a:ext cx="8433611" cy="2470252"/>
        </p:xfrm>
        <a:graphic>
          <a:graphicData uri="http://schemas.openxmlformats.org/drawingml/2006/table">
            <a:tbl>
              <a:tblPr firstRow="1" bandRow="1">
                <a:tableStyleId>{5C22544A-7EE6-4342-B048-85BDC9FD1C3A}</a:tableStyleId>
              </a:tblPr>
              <a:tblGrid>
                <a:gridCol w="2379399">
                  <a:extLst>
                    <a:ext uri="{9D8B030D-6E8A-4147-A177-3AD203B41FA5}">
                      <a16:colId xmlns:a16="http://schemas.microsoft.com/office/drawing/2014/main" val="1725079023"/>
                    </a:ext>
                  </a:extLst>
                </a:gridCol>
                <a:gridCol w="1357484">
                  <a:extLst>
                    <a:ext uri="{9D8B030D-6E8A-4147-A177-3AD203B41FA5}">
                      <a16:colId xmlns:a16="http://schemas.microsoft.com/office/drawing/2014/main" val="1707505622"/>
                    </a:ext>
                  </a:extLst>
                </a:gridCol>
                <a:gridCol w="1357484">
                  <a:extLst>
                    <a:ext uri="{9D8B030D-6E8A-4147-A177-3AD203B41FA5}">
                      <a16:colId xmlns:a16="http://schemas.microsoft.com/office/drawing/2014/main" val="1216838147"/>
                    </a:ext>
                  </a:extLst>
                </a:gridCol>
                <a:gridCol w="1745292">
                  <a:extLst>
                    <a:ext uri="{9D8B030D-6E8A-4147-A177-3AD203B41FA5}">
                      <a16:colId xmlns:a16="http://schemas.microsoft.com/office/drawing/2014/main" val="4150137552"/>
                    </a:ext>
                  </a:extLst>
                </a:gridCol>
                <a:gridCol w="1593952">
                  <a:extLst>
                    <a:ext uri="{9D8B030D-6E8A-4147-A177-3AD203B41FA5}">
                      <a16:colId xmlns:a16="http://schemas.microsoft.com/office/drawing/2014/main" val="1404181078"/>
                    </a:ext>
                  </a:extLst>
                </a:gridCol>
              </a:tblGrid>
              <a:tr h="370840">
                <a:tc>
                  <a:txBody>
                    <a:bodyPr/>
                    <a:lstStyle/>
                    <a:p>
                      <a:endParaRPr lang="en-US" dirty="0"/>
                    </a:p>
                  </a:txBody>
                  <a:tcPr/>
                </a:tc>
                <a:tc gridSpan="2">
                  <a:txBody>
                    <a:bodyPr/>
                    <a:lstStyle/>
                    <a:p>
                      <a:pPr algn="ctr"/>
                      <a:r>
                        <a:rPr lang="en-US" dirty="0"/>
                        <a:t>Unit Response Rate</a:t>
                      </a:r>
                    </a:p>
                  </a:txBody>
                  <a:tcPr anchor="ctr"/>
                </a:tc>
                <a:tc hMerge="1">
                  <a:txBody>
                    <a:bodyPr/>
                    <a:lstStyle/>
                    <a:p>
                      <a:pPr algn="ctr"/>
                      <a:endParaRPr lang="en-US" dirty="0"/>
                    </a:p>
                  </a:txBody>
                  <a:tcPr anchor="ctr"/>
                </a:tc>
                <a:tc gridSpan="2">
                  <a:txBody>
                    <a:bodyPr/>
                    <a:lstStyle/>
                    <a:p>
                      <a:pPr algn="ctr"/>
                      <a:r>
                        <a:rPr lang="en-US" dirty="0"/>
                        <a:t>Weighted Item Response Rates</a:t>
                      </a:r>
                    </a:p>
                  </a:txBody>
                  <a:tcPr anchor="ctr"/>
                </a:tc>
                <a:tc hMerge="1">
                  <a:txBody>
                    <a:bodyPr/>
                    <a:lstStyle/>
                    <a:p>
                      <a:endParaRPr lang="en-US" dirty="0"/>
                    </a:p>
                  </a:txBody>
                  <a:tcPr/>
                </a:tc>
                <a:extLst>
                  <a:ext uri="{0D108BD9-81ED-4DB2-BD59-A6C34878D82A}">
                    <a16:rowId xmlns:a16="http://schemas.microsoft.com/office/drawing/2014/main" val="3795261869"/>
                  </a:ext>
                </a:extLst>
              </a:tr>
              <a:tr h="448412">
                <a:tc>
                  <a:txBody>
                    <a:bodyPr/>
                    <a:lstStyle/>
                    <a:p>
                      <a:endParaRPr lang="en-US" dirty="0"/>
                    </a:p>
                  </a:txBody>
                  <a:tcPr/>
                </a:tc>
                <a:tc>
                  <a:txBody>
                    <a:bodyPr/>
                    <a:lstStyle/>
                    <a:p>
                      <a:pPr algn="ctr"/>
                      <a:r>
                        <a:rPr lang="en-US" dirty="0"/>
                        <a:t>Unweighted</a:t>
                      </a:r>
                    </a:p>
                  </a:txBody>
                  <a:tcPr anchor="ctr"/>
                </a:tc>
                <a:tc>
                  <a:txBody>
                    <a:bodyPr/>
                    <a:lstStyle/>
                    <a:p>
                      <a:pPr algn="ctr"/>
                      <a:r>
                        <a:rPr lang="en-US" dirty="0"/>
                        <a:t>Weighted</a:t>
                      </a:r>
                    </a:p>
                  </a:txBody>
                  <a:tcPr anchor="ctr"/>
                </a:tc>
                <a:tc>
                  <a:txBody>
                    <a:bodyPr/>
                    <a:lstStyle/>
                    <a:p>
                      <a:pPr algn="ctr"/>
                      <a:r>
                        <a:rPr lang="en-US" dirty="0"/>
                        <a:t>Total Sales</a:t>
                      </a:r>
                    </a:p>
                  </a:txBody>
                  <a:tcPr anchor="ctr"/>
                </a:tc>
                <a:tc>
                  <a:txBody>
                    <a:bodyPr/>
                    <a:lstStyle/>
                    <a:p>
                      <a:pPr algn="ctr"/>
                      <a:r>
                        <a:rPr lang="en-US" dirty="0"/>
                        <a:t>Shoe Sales</a:t>
                      </a:r>
                    </a:p>
                  </a:txBody>
                  <a:tcPr anchor="ctr"/>
                </a:tc>
                <a:extLst>
                  <a:ext uri="{0D108BD9-81ED-4DB2-BD59-A6C34878D82A}">
                    <a16:rowId xmlns:a16="http://schemas.microsoft.com/office/drawing/2014/main" val="1951833535"/>
                  </a:ext>
                </a:extLst>
              </a:tr>
              <a:tr h="370840">
                <a:tc>
                  <a:txBody>
                    <a:bodyPr/>
                    <a:lstStyle/>
                    <a:p>
                      <a:r>
                        <a:rPr lang="en-US" dirty="0"/>
                        <a:t>All Stores</a:t>
                      </a:r>
                    </a:p>
                  </a:txBody>
                  <a:tcPr/>
                </a:tc>
                <a:tc>
                  <a:txBody>
                    <a:bodyPr/>
                    <a:lstStyle/>
                    <a:p>
                      <a:pPr algn="ctr"/>
                      <a:r>
                        <a:rPr lang="en-US" dirty="0"/>
                        <a:t>60</a:t>
                      </a:r>
                    </a:p>
                  </a:txBody>
                  <a:tcPr anchor="ctr"/>
                </a:tc>
                <a:tc>
                  <a:txBody>
                    <a:bodyPr/>
                    <a:lstStyle/>
                    <a:p>
                      <a:pPr algn="ctr"/>
                      <a:r>
                        <a:rPr lang="en-US" dirty="0"/>
                        <a:t>81</a:t>
                      </a:r>
                    </a:p>
                  </a:txBody>
                  <a:tcPr anchor="ctr"/>
                </a:tc>
                <a:tc>
                  <a:txBody>
                    <a:bodyPr/>
                    <a:lstStyle/>
                    <a:p>
                      <a:pPr algn="ctr"/>
                      <a:r>
                        <a:rPr lang="en-US" dirty="0"/>
                        <a:t>85</a:t>
                      </a:r>
                    </a:p>
                  </a:txBody>
                  <a:tcPr anchor="ctr"/>
                </a:tc>
                <a:tc>
                  <a:txBody>
                    <a:bodyPr/>
                    <a:lstStyle/>
                    <a:p>
                      <a:pPr algn="ctr"/>
                      <a:r>
                        <a:rPr lang="en-US" dirty="0"/>
                        <a:t>82</a:t>
                      </a:r>
                    </a:p>
                  </a:txBody>
                  <a:tcPr anchor="ctr"/>
                </a:tc>
                <a:extLst>
                  <a:ext uri="{0D108BD9-81ED-4DB2-BD59-A6C34878D82A}">
                    <a16:rowId xmlns:a16="http://schemas.microsoft.com/office/drawing/2014/main" val="4236372219"/>
                  </a:ext>
                </a:extLst>
              </a:tr>
              <a:tr h="370840">
                <a:tc>
                  <a:txBody>
                    <a:bodyPr/>
                    <a:lstStyle/>
                    <a:p>
                      <a:r>
                        <a:rPr lang="en-US" dirty="0"/>
                        <a:t>Sporting Goods Stores (45111)</a:t>
                      </a:r>
                    </a:p>
                  </a:txBody>
                  <a:tcPr/>
                </a:tc>
                <a:tc>
                  <a:txBody>
                    <a:bodyPr/>
                    <a:lstStyle/>
                    <a:p>
                      <a:pPr algn="ctr"/>
                      <a:r>
                        <a:rPr lang="en-US" dirty="0"/>
                        <a:t>55</a:t>
                      </a:r>
                    </a:p>
                  </a:txBody>
                  <a:tcPr anchor="ctr"/>
                </a:tc>
                <a:tc>
                  <a:txBody>
                    <a:bodyPr/>
                    <a:lstStyle/>
                    <a:p>
                      <a:pPr algn="ctr"/>
                      <a:r>
                        <a:rPr lang="en-US" dirty="0"/>
                        <a:t>70</a:t>
                      </a:r>
                    </a:p>
                  </a:txBody>
                  <a:tcPr anchor="ctr"/>
                </a:tc>
                <a:tc>
                  <a:txBody>
                    <a:bodyPr/>
                    <a:lstStyle/>
                    <a:p>
                      <a:pPr algn="ctr"/>
                      <a:r>
                        <a:rPr lang="en-US" dirty="0"/>
                        <a:t>81</a:t>
                      </a:r>
                    </a:p>
                  </a:txBody>
                  <a:tcPr anchor="ctr"/>
                </a:tc>
                <a:tc>
                  <a:txBody>
                    <a:bodyPr/>
                    <a:lstStyle/>
                    <a:p>
                      <a:pPr algn="ctr"/>
                      <a:r>
                        <a:rPr lang="en-US" dirty="0"/>
                        <a:t>80</a:t>
                      </a:r>
                    </a:p>
                  </a:txBody>
                  <a:tcPr anchor="ctr"/>
                </a:tc>
                <a:extLst>
                  <a:ext uri="{0D108BD9-81ED-4DB2-BD59-A6C34878D82A}">
                    <a16:rowId xmlns:a16="http://schemas.microsoft.com/office/drawing/2014/main" val="2020070477"/>
                  </a:ext>
                </a:extLst>
              </a:tr>
              <a:tr h="370840">
                <a:tc>
                  <a:txBody>
                    <a:bodyPr/>
                    <a:lstStyle/>
                    <a:p>
                      <a:r>
                        <a:rPr lang="en-US" dirty="0"/>
                        <a:t>Department Stores</a:t>
                      </a:r>
                    </a:p>
                    <a:p>
                      <a:r>
                        <a:rPr lang="en-US" dirty="0"/>
                        <a:t>(45221)</a:t>
                      </a:r>
                    </a:p>
                  </a:txBody>
                  <a:tcPr/>
                </a:tc>
                <a:tc>
                  <a:txBody>
                    <a:bodyPr/>
                    <a:lstStyle/>
                    <a:p>
                      <a:pPr algn="ctr"/>
                      <a:r>
                        <a:rPr lang="en-US" dirty="0"/>
                        <a:t>65</a:t>
                      </a:r>
                    </a:p>
                  </a:txBody>
                  <a:tcPr anchor="ctr"/>
                </a:tc>
                <a:tc>
                  <a:txBody>
                    <a:bodyPr/>
                    <a:lstStyle/>
                    <a:p>
                      <a:pPr algn="ctr"/>
                      <a:r>
                        <a:rPr lang="en-US" dirty="0"/>
                        <a:t>86</a:t>
                      </a:r>
                    </a:p>
                  </a:txBody>
                  <a:tcPr anchor="ctr"/>
                </a:tc>
                <a:tc>
                  <a:txBody>
                    <a:bodyPr/>
                    <a:lstStyle/>
                    <a:p>
                      <a:pPr algn="ctr"/>
                      <a:r>
                        <a:rPr lang="en-US" dirty="0"/>
                        <a:t>92</a:t>
                      </a:r>
                    </a:p>
                  </a:txBody>
                  <a:tcPr anchor="ctr"/>
                </a:tc>
                <a:tc>
                  <a:txBody>
                    <a:bodyPr/>
                    <a:lstStyle/>
                    <a:p>
                      <a:pPr algn="ctr"/>
                      <a:r>
                        <a:rPr lang="en-US" dirty="0"/>
                        <a:t>75</a:t>
                      </a:r>
                    </a:p>
                  </a:txBody>
                  <a:tcPr anchor="ctr"/>
                </a:tc>
                <a:extLst>
                  <a:ext uri="{0D108BD9-81ED-4DB2-BD59-A6C34878D82A}">
                    <a16:rowId xmlns:a16="http://schemas.microsoft.com/office/drawing/2014/main" val="976981219"/>
                  </a:ext>
                </a:extLst>
              </a:tr>
            </a:tbl>
          </a:graphicData>
        </a:graphic>
      </p:graphicFrame>
      <p:sp>
        <p:nvSpPr>
          <p:cNvPr id="11" name="Rectangle 10">
            <a:extLst>
              <a:ext uri="{FF2B5EF4-FFF2-40B4-BE49-F238E27FC236}">
                <a16:creationId xmlns:a16="http://schemas.microsoft.com/office/drawing/2014/main" id="{8F11A573-6C67-40D3-9BB3-AD9DC6F6F551}"/>
              </a:ext>
            </a:extLst>
          </p:cNvPr>
          <p:cNvSpPr/>
          <p:nvPr/>
        </p:nvSpPr>
        <p:spPr>
          <a:xfrm>
            <a:off x="301243" y="1673502"/>
            <a:ext cx="253891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Include a Measure-of-Size variable to account for skewed populations</a:t>
            </a:r>
          </a:p>
        </p:txBody>
      </p:sp>
      <p:sp>
        <p:nvSpPr>
          <p:cNvPr id="12" name="Rectangle 11">
            <a:extLst>
              <a:ext uri="{FF2B5EF4-FFF2-40B4-BE49-F238E27FC236}">
                <a16:creationId xmlns:a16="http://schemas.microsoft.com/office/drawing/2014/main" id="{15D95B57-8503-4097-A41B-207E03D394E9}"/>
              </a:ext>
            </a:extLst>
          </p:cNvPr>
          <p:cNvSpPr/>
          <p:nvPr/>
        </p:nvSpPr>
        <p:spPr>
          <a:xfrm>
            <a:off x="4875179" y="4895706"/>
            <a:ext cx="2441642"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Low response from smaller units</a:t>
            </a:r>
          </a:p>
        </p:txBody>
      </p:sp>
      <p:cxnSp>
        <p:nvCxnSpPr>
          <p:cNvPr id="14" name="Straight Arrow Connector 13">
            <a:extLst>
              <a:ext uri="{FF2B5EF4-FFF2-40B4-BE49-F238E27FC236}">
                <a16:creationId xmlns:a16="http://schemas.microsoft.com/office/drawing/2014/main" id="{02CAE847-356B-40B0-8579-21DD75515C9F}"/>
              </a:ext>
            </a:extLst>
          </p:cNvPr>
          <p:cNvCxnSpPr>
            <a:cxnSpLocks/>
          </p:cNvCxnSpPr>
          <p:nvPr/>
        </p:nvCxnSpPr>
        <p:spPr>
          <a:xfrm flipV="1">
            <a:off x="6010123" y="4323613"/>
            <a:ext cx="0" cy="54435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03FB380-BF0D-4B7C-A75F-34B5A118A79B}"/>
              </a:ext>
            </a:extLst>
          </p:cNvPr>
          <p:cNvSpPr/>
          <p:nvPr/>
        </p:nvSpPr>
        <p:spPr>
          <a:xfrm>
            <a:off x="8826177" y="4868972"/>
            <a:ext cx="2441642"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High response from largest units</a:t>
            </a:r>
          </a:p>
        </p:txBody>
      </p:sp>
      <p:cxnSp>
        <p:nvCxnSpPr>
          <p:cNvPr id="17" name="Straight Arrow Connector 16">
            <a:extLst>
              <a:ext uri="{FF2B5EF4-FFF2-40B4-BE49-F238E27FC236}">
                <a16:creationId xmlns:a16="http://schemas.microsoft.com/office/drawing/2014/main" id="{D26E907E-D16A-4454-B123-45B23071AED2}"/>
              </a:ext>
            </a:extLst>
          </p:cNvPr>
          <p:cNvCxnSpPr>
            <a:cxnSpLocks/>
          </p:cNvCxnSpPr>
          <p:nvPr/>
        </p:nvCxnSpPr>
        <p:spPr>
          <a:xfrm flipV="1">
            <a:off x="10598600" y="4323613"/>
            <a:ext cx="0" cy="54435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C31A78A-42B6-4CA2-B6A4-04671DA79E25}"/>
              </a:ext>
            </a:extLst>
          </p:cNvPr>
          <p:cNvCxnSpPr>
            <a:cxnSpLocks/>
          </p:cNvCxnSpPr>
          <p:nvPr/>
        </p:nvCxnSpPr>
        <p:spPr>
          <a:xfrm flipV="1">
            <a:off x="9271349" y="4323613"/>
            <a:ext cx="0" cy="544357"/>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73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BEDC-6A75-445A-BDA7-B578B9E6CA09}"/>
              </a:ext>
            </a:extLst>
          </p:cNvPr>
          <p:cNvSpPr>
            <a:spLocks noGrp="1"/>
          </p:cNvSpPr>
          <p:nvPr>
            <p:ph type="title"/>
          </p:nvPr>
        </p:nvSpPr>
        <p:spPr/>
        <p:txBody>
          <a:bodyPr>
            <a:noAutofit/>
          </a:bodyPr>
          <a:lstStyle/>
          <a:p>
            <a:r>
              <a:rPr lang="en-US" sz="3600" b="1" dirty="0"/>
              <a:t>Best Practice 3: Describe the plan for evaluating and quantifying nonresponse bias and for any mitigation strategies to be employed</a:t>
            </a:r>
          </a:p>
        </p:txBody>
      </p:sp>
      <p:sp>
        <p:nvSpPr>
          <p:cNvPr id="5" name="Content Placeholder 4">
            <a:extLst>
              <a:ext uri="{FF2B5EF4-FFF2-40B4-BE49-F238E27FC236}">
                <a16:creationId xmlns:a16="http://schemas.microsoft.com/office/drawing/2014/main" id="{CABAA1A5-0DB1-43D4-8A61-881DCAC75A2C}"/>
              </a:ext>
            </a:extLst>
          </p:cNvPr>
          <p:cNvSpPr>
            <a:spLocks noGrp="1"/>
          </p:cNvSpPr>
          <p:nvPr>
            <p:ph sz="half" idx="2"/>
          </p:nvPr>
        </p:nvSpPr>
        <p:spPr>
          <a:xfrm>
            <a:off x="909533" y="1892229"/>
            <a:ext cx="5932714" cy="4351338"/>
          </a:xfrm>
        </p:spPr>
        <p:txBody>
          <a:bodyPr>
            <a:normAutofit/>
          </a:bodyPr>
          <a:lstStyle/>
          <a:p>
            <a:pPr marL="0" indent="0">
              <a:buNone/>
            </a:pPr>
            <a:r>
              <a:rPr lang="en-US" sz="2400" dirty="0"/>
              <a:t>Guidelines</a:t>
            </a:r>
          </a:p>
          <a:p>
            <a:pPr marL="0" indent="0">
              <a:buNone/>
            </a:pPr>
            <a:r>
              <a:rPr lang="en-US" sz="2000" dirty="0"/>
              <a:t>Guideline 3.1. Describe and justify all nonresponse bias evaluation methods used</a:t>
            </a:r>
          </a:p>
          <a:p>
            <a:pPr marL="0" indent="0">
              <a:buNone/>
            </a:pPr>
            <a:endParaRPr lang="en-US" sz="2000" dirty="0"/>
          </a:p>
          <a:p>
            <a:pPr marL="0" indent="0">
              <a:buNone/>
            </a:pPr>
            <a:r>
              <a:rPr lang="en-US" sz="2000" dirty="0"/>
              <a:t>Guideline 3.2.  Describe the analysis plan for comparing and assessing nonresponse bias levels across key stages and subgroups as described by Guidelines 2.2 to 2.6.</a:t>
            </a:r>
          </a:p>
          <a:p>
            <a:pPr marL="0" indent="0">
              <a:buNone/>
            </a:pPr>
            <a:endParaRPr lang="en-US" sz="2000" dirty="0"/>
          </a:p>
          <a:p>
            <a:pPr marL="0" indent="0">
              <a:buNone/>
            </a:pPr>
            <a:r>
              <a:rPr lang="en-US" sz="2000" dirty="0"/>
              <a:t>Guideline 3.3.  Describe post data collection nonresponse bias mitigation strategies that were employed and how they might reduce nonresponse bias </a:t>
            </a:r>
          </a:p>
        </p:txBody>
      </p:sp>
      <p:sp>
        <p:nvSpPr>
          <p:cNvPr id="6" name="Text Placeholder 5">
            <a:extLst>
              <a:ext uri="{FF2B5EF4-FFF2-40B4-BE49-F238E27FC236}">
                <a16:creationId xmlns:a16="http://schemas.microsoft.com/office/drawing/2014/main" id="{3FD94C44-03DF-4190-AAE0-6498D3772BB9}"/>
              </a:ext>
            </a:extLst>
          </p:cNvPr>
          <p:cNvSpPr>
            <a:spLocks noGrp="1"/>
          </p:cNvSpPr>
          <p:nvPr>
            <p:ph sz="half" idx="1"/>
          </p:nvPr>
        </p:nvSpPr>
        <p:spPr>
          <a:xfrm>
            <a:off x="7433553" y="1857168"/>
            <a:ext cx="4003570" cy="1603375"/>
          </a:xfrm>
          <a:solidFill>
            <a:schemeClr val="accent5">
              <a:lumMod val="60000"/>
              <a:lumOff val="40000"/>
            </a:schemeClr>
          </a:solidFill>
        </p:spPr>
        <p:txBody>
          <a:bodyPr>
            <a:noAutofit/>
          </a:bodyPr>
          <a:lstStyle/>
          <a:p>
            <a:pPr marL="0" indent="0">
              <a:buNone/>
            </a:pPr>
            <a:r>
              <a:rPr lang="en-US" sz="1600" i="1" dirty="0"/>
              <a:t>The report should include a complete discussion of all evaluation methods used, including the rationale for the selection of each method along with an explanation of why some standard methods are not used.  The discussion should address the aspect of nonresponse that the method will address. </a:t>
            </a:r>
          </a:p>
        </p:txBody>
      </p:sp>
      <p:sp>
        <p:nvSpPr>
          <p:cNvPr id="7" name="TextBox 6">
            <a:extLst>
              <a:ext uri="{FF2B5EF4-FFF2-40B4-BE49-F238E27FC236}">
                <a16:creationId xmlns:a16="http://schemas.microsoft.com/office/drawing/2014/main" id="{E921C295-30F6-437E-82B9-E287E14D8FF0}"/>
              </a:ext>
            </a:extLst>
          </p:cNvPr>
          <p:cNvSpPr txBox="1"/>
          <p:nvPr/>
        </p:nvSpPr>
        <p:spPr>
          <a:xfrm>
            <a:off x="7421563" y="3627023"/>
            <a:ext cx="3932237" cy="2585323"/>
          </a:xfrm>
          <a:prstGeom prst="rect">
            <a:avLst/>
          </a:prstGeom>
          <a:solidFill>
            <a:srgbClr val="FFC000"/>
          </a:solidFill>
        </p:spPr>
        <p:txBody>
          <a:bodyPr wrap="square" rtlCol="0">
            <a:spAutoFit/>
          </a:bodyPr>
          <a:lstStyle/>
          <a:p>
            <a:r>
              <a:rPr lang="en-US" dirty="0"/>
              <a:t>Checklist for NRB Report</a:t>
            </a:r>
          </a:p>
          <a:p>
            <a:pPr marL="285750" indent="-285750">
              <a:buFont typeface="Wingdings" panose="05000000000000000000" pitchFamily="2" charset="2"/>
              <a:buChar char="ü"/>
            </a:pPr>
            <a:r>
              <a:rPr lang="en-US" dirty="0"/>
              <a:t>Description of activities used to reduce nonresponse bias during data collection included</a:t>
            </a:r>
          </a:p>
          <a:p>
            <a:pPr marL="285750" indent="-285750">
              <a:buFont typeface="Wingdings" panose="05000000000000000000" pitchFamily="2" charset="2"/>
              <a:buChar char="ü"/>
            </a:pPr>
            <a:r>
              <a:rPr lang="en-US" dirty="0"/>
              <a:t>The analytic plan for evaluating nonresponse bias in the final data file provided</a:t>
            </a:r>
          </a:p>
          <a:p>
            <a:pPr marL="285750" indent="-285750">
              <a:buFont typeface="Wingdings" panose="05000000000000000000" pitchFamily="2" charset="2"/>
              <a:buChar char="ü"/>
            </a:pPr>
            <a:r>
              <a:rPr lang="en-US" dirty="0"/>
              <a:t>The post-data collection mitigation strategies (if applicable) described</a:t>
            </a:r>
          </a:p>
        </p:txBody>
      </p:sp>
      <p:sp>
        <p:nvSpPr>
          <p:cNvPr id="9" name="TextBox 8">
            <a:extLst>
              <a:ext uri="{FF2B5EF4-FFF2-40B4-BE49-F238E27FC236}">
                <a16:creationId xmlns:a16="http://schemas.microsoft.com/office/drawing/2014/main" id="{DD080EE8-A952-44C0-A381-C721644ACC82}"/>
              </a:ext>
            </a:extLst>
          </p:cNvPr>
          <p:cNvSpPr txBox="1"/>
          <p:nvPr/>
        </p:nvSpPr>
        <p:spPr>
          <a:xfrm>
            <a:off x="6657516" y="550970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2632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nodeType="clickEffect">
                                  <p:stCondLst>
                                    <p:cond delay="0"/>
                                  </p:stCondLst>
                                  <p:iterate type="lt">
                                    <p:tmPct val="4000"/>
                                  </p:iterate>
                                  <p:childTnLst>
                                    <p:set>
                                      <p:cBhvr override="childStyle">
                                        <p:cTn id="22" dur="500" fill="hold"/>
                                        <p:tgtEl>
                                          <p:spTgt spid="5">
                                            <p:txEl>
                                              <p:pRg st="1" end="1"/>
                                            </p:txEl>
                                          </p:spTgt>
                                        </p:tgtEl>
                                        <p:attrNameLst>
                                          <p:attrName>style.textDecorationUnderline</p:attrName>
                                        </p:attrNameLst>
                                      </p:cBhvr>
                                      <p:to>
                                        <p:strVal val="true"/>
                                      </p:to>
                                    </p:set>
                                  </p:childTnLst>
                                </p:cTn>
                              </p:par>
                              <p:par>
                                <p:cTn id="23" presetID="18" presetClass="emph" presetSubtype="0" fill="hold" nodeType="withEffect">
                                  <p:stCondLst>
                                    <p:cond delay="0"/>
                                  </p:stCondLst>
                                  <p:iterate type="lt">
                                    <p:tmPct val="4000"/>
                                  </p:iterate>
                                  <p:childTnLst>
                                    <p:set>
                                      <p:cBhvr override="childStyle">
                                        <p:cTn id="24" dur="500" fill="hold"/>
                                        <p:tgtEl>
                                          <p:spTgt spid="5">
                                            <p:txEl>
                                              <p:pRg st="3" end="3"/>
                                            </p:txEl>
                                          </p:spTgt>
                                        </p:tgtEl>
                                        <p:attrNameLst>
                                          <p:attrName>style.textDecorationUnderline</p:attrName>
                                        </p:attrNameLst>
                                      </p:cBhvr>
                                      <p:to>
                                        <p:strVal val="true"/>
                                      </p:to>
                                    </p:set>
                                  </p:childTnLst>
                                </p:cTn>
                              </p:par>
                              <p:par>
                                <p:cTn id="25" presetID="18" presetClass="emph" presetSubtype="0" fill="hold" nodeType="withEffect">
                                  <p:stCondLst>
                                    <p:cond delay="0"/>
                                  </p:stCondLst>
                                  <p:iterate type="lt">
                                    <p:tmPct val="4000"/>
                                  </p:iterate>
                                  <p:childTnLst>
                                    <p:set>
                                      <p:cBhvr override="childStyle">
                                        <p:cTn id="26" dur="500" fill="hold"/>
                                        <p:tgtEl>
                                          <p:spTgt spid="5">
                                            <p:txEl>
                                              <p:pRg st="5" end="5"/>
                                            </p:txEl>
                                          </p:spTgt>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1456-E652-4CD5-B561-BB231968B8FB}"/>
              </a:ext>
            </a:extLst>
          </p:cNvPr>
          <p:cNvSpPr>
            <a:spLocks noGrp="1"/>
          </p:cNvSpPr>
          <p:nvPr>
            <p:ph type="title"/>
          </p:nvPr>
        </p:nvSpPr>
        <p:spPr/>
        <p:txBody>
          <a:bodyPr>
            <a:normAutofit/>
          </a:bodyPr>
          <a:lstStyle/>
          <a:p>
            <a:r>
              <a:rPr lang="en-US" sz="3600" b="1" dirty="0"/>
              <a:t>Guideline 3.1 </a:t>
            </a:r>
            <a:br>
              <a:rPr lang="en-US" sz="3600" b="1" dirty="0"/>
            </a:br>
            <a:r>
              <a:rPr lang="en-US" sz="3600" b="1" dirty="0"/>
              <a:t>Direct Versus Indirect Analysis</a:t>
            </a:r>
          </a:p>
        </p:txBody>
      </p:sp>
      <p:sp>
        <p:nvSpPr>
          <p:cNvPr id="5" name="Text Placeholder 4">
            <a:extLst>
              <a:ext uri="{FF2B5EF4-FFF2-40B4-BE49-F238E27FC236}">
                <a16:creationId xmlns:a16="http://schemas.microsoft.com/office/drawing/2014/main" id="{6F23B6E7-FF64-40AF-BEC7-F5AD07E53808}"/>
              </a:ext>
            </a:extLst>
          </p:cNvPr>
          <p:cNvSpPr>
            <a:spLocks noGrp="1"/>
          </p:cNvSpPr>
          <p:nvPr>
            <p:ph type="body" idx="1"/>
          </p:nvPr>
        </p:nvSpPr>
        <p:spPr>
          <a:xfrm>
            <a:off x="927100" y="1681163"/>
            <a:ext cx="5157787" cy="823912"/>
          </a:xfrm>
        </p:spPr>
        <p:txBody>
          <a:bodyPr/>
          <a:lstStyle/>
          <a:p>
            <a:r>
              <a:rPr lang="en-US" dirty="0"/>
              <a:t>Direct Assessment Methods</a:t>
            </a:r>
          </a:p>
        </p:txBody>
      </p:sp>
      <p:sp>
        <p:nvSpPr>
          <p:cNvPr id="6" name="Content Placeholder 5">
            <a:extLst>
              <a:ext uri="{FF2B5EF4-FFF2-40B4-BE49-F238E27FC236}">
                <a16:creationId xmlns:a16="http://schemas.microsoft.com/office/drawing/2014/main" id="{1A1A562B-F156-48B4-B3BF-F3EDCAD5DFDC}"/>
              </a:ext>
            </a:extLst>
          </p:cNvPr>
          <p:cNvSpPr>
            <a:spLocks noGrp="1"/>
          </p:cNvSpPr>
          <p:nvPr>
            <p:ph sz="half" idx="2"/>
          </p:nvPr>
        </p:nvSpPr>
        <p:spPr/>
        <p:txBody>
          <a:bodyPr>
            <a:normAutofit fontScale="70000" lnSpcReduction="20000"/>
          </a:bodyPr>
          <a:lstStyle/>
          <a:p>
            <a:r>
              <a:rPr lang="en-US" dirty="0"/>
              <a:t>Use (micro)data from the data collection </a:t>
            </a:r>
          </a:p>
          <a:p>
            <a:pPr lvl="1"/>
            <a:r>
              <a:rPr lang="en-US" dirty="0"/>
              <a:t>sampling frame</a:t>
            </a:r>
          </a:p>
          <a:p>
            <a:pPr lvl="1"/>
            <a:r>
              <a:rPr lang="en-US" dirty="0"/>
              <a:t>matched auxiliary data</a:t>
            </a:r>
          </a:p>
          <a:p>
            <a:pPr lvl="2"/>
            <a:endParaRPr lang="en-US" dirty="0"/>
          </a:p>
          <a:p>
            <a:r>
              <a:rPr lang="en-US" dirty="0"/>
              <a:t>“Sophisticated” analyses at survey level and by subdomains</a:t>
            </a:r>
          </a:p>
          <a:p>
            <a:pPr lvl="1"/>
            <a:r>
              <a:rPr lang="en-US" dirty="0"/>
              <a:t>Alternative weighting methods</a:t>
            </a:r>
          </a:p>
          <a:p>
            <a:pPr lvl="1"/>
            <a:r>
              <a:rPr lang="en-US" dirty="0"/>
              <a:t>Regression trees</a:t>
            </a:r>
          </a:p>
          <a:p>
            <a:pPr lvl="1"/>
            <a:r>
              <a:rPr lang="en-US" dirty="0"/>
              <a:t>R-indicators</a:t>
            </a:r>
          </a:p>
          <a:p>
            <a:pPr lvl="1"/>
            <a:r>
              <a:rPr lang="en-US" dirty="0"/>
              <a:t>Balance and distance indicators</a:t>
            </a:r>
          </a:p>
          <a:p>
            <a:pPr lvl="1"/>
            <a:r>
              <a:rPr lang="en-US" dirty="0"/>
              <a:t>Proxy-pattern mixture models</a:t>
            </a:r>
          </a:p>
          <a:p>
            <a:pPr lvl="1"/>
            <a:endParaRPr lang="en-US" dirty="0"/>
          </a:p>
        </p:txBody>
      </p:sp>
      <p:sp>
        <p:nvSpPr>
          <p:cNvPr id="7" name="Text Placeholder 6">
            <a:extLst>
              <a:ext uri="{FF2B5EF4-FFF2-40B4-BE49-F238E27FC236}">
                <a16:creationId xmlns:a16="http://schemas.microsoft.com/office/drawing/2014/main" id="{224B202F-F050-4768-961A-6DF5B680D30E}"/>
              </a:ext>
            </a:extLst>
          </p:cNvPr>
          <p:cNvSpPr>
            <a:spLocks noGrp="1"/>
          </p:cNvSpPr>
          <p:nvPr>
            <p:ph type="body" sz="quarter" idx="3"/>
          </p:nvPr>
        </p:nvSpPr>
        <p:spPr/>
        <p:txBody>
          <a:bodyPr/>
          <a:lstStyle/>
          <a:p>
            <a:r>
              <a:rPr lang="en-US" dirty="0"/>
              <a:t>Indirect Assessment Methods</a:t>
            </a:r>
          </a:p>
        </p:txBody>
      </p:sp>
      <p:sp>
        <p:nvSpPr>
          <p:cNvPr id="8" name="Content Placeholder 7">
            <a:extLst>
              <a:ext uri="{FF2B5EF4-FFF2-40B4-BE49-F238E27FC236}">
                <a16:creationId xmlns:a16="http://schemas.microsoft.com/office/drawing/2014/main" id="{12CBA9B4-C5FA-416A-960F-72FA3087D7A9}"/>
              </a:ext>
            </a:extLst>
          </p:cNvPr>
          <p:cNvSpPr>
            <a:spLocks noGrp="1"/>
          </p:cNvSpPr>
          <p:nvPr>
            <p:ph sz="quarter" idx="4"/>
          </p:nvPr>
        </p:nvSpPr>
        <p:spPr/>
        <p:txBody>
          <a:bodyPr>
            <a:normAutofit fontScale="70000" lnSpcReduction="20000"/>
          </a:bodyPr>
          <a:lstStyle/>
          <a:p>
            <a:r>
              <a:rPr lang="en-US" dirty="0"/>
              <a:t>Compare estimates from the studied program to similar estimates from other sources</a:t>
            </a:r>
          </a:p>
          <a:p>
            <a:endParaRPr lang="en-US" dirty="0"/>
          </a:p>
          <a:p>
            <a:r>
              <a:rPr lang="en-US" dirty="0"/>
              <a:t>Assume the “similar” other source estimates have high accuracy and precision </a:t>
            </a:r>
          </a:p>
          <a:p>
            <a:endParaRPr lang="en-US" dirty="0"/>
          </a:p>
          <a:p>
            <a:r>
              <a:rPr lang="en-US" dirty="0"/>
              <a:t>May be confounded by differences in definition and timing (among others)</a:t>
            </a:r>
          </a:p>
          <a:p>
            <a:endParaRPr lang="en-US" dirty="0"/>
          </a:p>
          <a:p>
            <a:r>
              <a:rPr lang="en-US" dirty="0"/>
              <a:t>Analyses limited to same level of aggregation</a:t>
            </a:r>
          </a:p>
        </p:txBody>
      </p:sp>
    </p:spTree>
    <p:extLst>
      <p:ext uri="{BB962C8B-B14F-4D97-AF65-F5344CB8AC3E}">
        <p14:creationId xmlns:p14="http://schemas.microsoft.com/office/powerpoint/2010/main" val="25119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6E701D-E5FC-4803-B930-02482D1DC433}"/>
              </a:ext>
            </a:extLst>
          </p:cNvPr>
          <p:cNvSpPr>
            <a:spLocks noGrp="1"/>
          </p:cNvSpPr>
          <p:nvPr>
            <p:ph type="title"/>
          </p:nvPr>
        </p:nvSpPr>
        <p:spPr/>
        <p:txBody>
          <a:bodyPr>
            <a:normAutofit/>
          </a:bodyPr>
          <a:lstStyle/>
          <a:p>
            <a:r>
              <a:rPr lang="en-US" sz="3600" b="1" dirty="0"/>
              <a:t>Best Practice 3:  Fictional Example 1</a:t>
            </a:r>
            <a:br>
              <a:rPr lang="en-US" sz="3600" b="1" dirty="0"/>
            </a:br>
            <a:r>
              <a:rPr lang="en-US" sz="3600" b="1" dirty="0"/>
              <a:t>Time Use Survey (Indirect Analysis)</a:t>
            </a:r>
          </a:p>
        </p:txBody>
      </p:sp>
      <p:sp>
        <p:nvSpPr>
          <p:cNvPr id="12" name="Content Placeholder 11">
            <a:extLst>
              <a:ext uri="{FF2B5EF4-FFF2-40B4-BE49-F238E27FC236}">
                <a16:creationId xmlns:a16="http://schemas.microsoft.com/office/drawing/2014/main" id="{08F79AEA-995E-4AF9-8CD2-017F855CA4B3}"/>
              </a:ext>
            </a:extLst>
          </p:cNvPr>
          <p:cNvSpPr>
            <a:spLocks noGrp="1"/>
          </p:cNvSpPr>
          <p:nvPr>
            <p:ph sz="half" idx="1"/>
          </p:nvPr>
        </p:nvSpPr>
        <p:spPr>
          <a:xfrm>
            <a:off x="838200" y="1825625"/>
            <a:ext cx="3831077" cy="4351338"/>
          </a:xfrm>
        </p:spPr>
        <p:txBody>
          <a:bodyPr/>
          <a:lstStyle/>
          <a:p>
            <a:r>
              <a:rPr lang="en-US" sz="2400" dirty="0"/>
              <a:t>Our (fictional) survey</a:t>
            </a:r>
          </a:p>
          <a:p>
            <a:pPr lvl="1"/>
            <a:r>
              <a:rPr lang="en-US" sz="1800" dirty="0"/>
              <a:t>Limited to grades 9-12 (approximate ages </a:t>
            </a:r>
            <a:r>
              <a:rPr lang="en-US" sz="1800" u="sng" dirty="0"/>
              <a:t>14-18</a:t>
            </a:r>
            <a:r>
              <a:rPr lang="en-US" sz="1800" dirty="0"/>
              <a:t>)</a:t>
            </a:r>
          </a:p>
          <a:p>
            <a:pPr marL="457200" lvl="1" indent="0">
              <a:buNone/>
            </a:pPr>
            <a:endParaRPr lang="en-US" sz="1800" dirty="0"/>
          </a:p>
          <a:p>
            <a:pPr lvl="1"/>
            <a:endParaRPr lang="en-US" sz="1800" dirty="0"/>
          </a:p>
          <a:p>
            <a:r>
              <a:rPr lang="en-US" sz="2200" dirty="0"/>
              <a:t>Limited available estimates from American Time Use Survey </a:t>
            </a:r>
          </a:p>
          <a:p>
            <a:pPr lvl="1"/>
            <a:r>
              <a:rPr lang="en-US" sz="1800" dirty="0"/>
              <a:t>Civilian noninstitutional population 15+</a:t>
            </a:r>
          </a:p>
          <a:p>
            <a:pPr lvl="1"/>
            <a:r>
              <a:rPr lang="en-US" sz="1800" dirty="0"/>
              <a:t>Different subdomains</a:t>
            </a:r>
          </a:p>
        </p:txBody>
      </p:sp>
      <p:sp>
        <p:nvSpPr>
          <p:cNvPr id="15" name="Content Placeholder 14">
            <a:extLst>
              <a:ext uri="{FF2B5EF4-FFF2-40B4-BE49-F238E27FC236}">
                <a16:creationId xmlns:a16="http://schemas.microsoft.com/office/drawing/2014/main" id="{7C6A8E32-70E6-4652-9B7D-0F9ACCF43BE2}"/>
              </a:ext>
            </a:extLst>
          </p:cNvPr>
          <p:cNvSpPr>
            <a:spLocks noGrp="1"/>
          </p:cNvSpPr>
          <p:nvPr>
            <p:ph sz="half" idx="2"/>
          </p:nvPr>
        </p:nvSpPr>
        <p:spPr/>
        <p:txBody>
          <a:bodyPr/>
          <a:lstStyle/>
          <a:p>
            <a:endParaRPr lang="en-US"/>
          </a:p>
        </p:txBody>
      </p:sp>
      <p:pic>
        <p:nvPicPr>
          <p:cNvPr id="14" name="Picture 13">
            <a:extLst>
              <a:ext uri="{FF2B5EF4-FFF2-40B4-BE49-F238E27FC236}">
                <a16:creationId xmlns:a16="http://schemas.microsoft.com/office/drawing/2014/main" id="{E764BB51-DE5E-4FF7-B092-B3B4B09746AB}"/>
              </a:ext>
            </a:extLst>
          </p:cNvPr>
          <p:cNvPicPr>
            <a:picLocks noChangeAspect="1"/>
          </p:cNvPicPr>
          <p:nvPr/>
        </p:nvPicPr>
        <p:blipFill>
          <a:blip r:embed="rId2"/>
          <a:stretch>
            <a:fillRect/>
          </a:stretch>
        </p:blipFill>
        <p:spPr>
          <a:xfrm>
            <a:off x="4915808" y="1637523"/>
            <a:ext cx="6437992" cy="4727542"/>
          </a:xfrm>
          <a:prstGeom prst="rect">
            <a:avLst/>
          </a:prstGeom>
        </p:spPr>
      </p:pic>
      <p:pic>
        <p:nvPicPr>
          <p:cNvPr id="16" name="Picture 15">
            <a:extLst>
              <a:ext uri="{FF2B5EF4-FFF2-40B4-BE49-F238E27FC236}">
                <a16:creationId xmlns:a16="http://schemas.microsoft.com/office/drawing/2014/main" id="{9301895C-9910-4DB5-85CA-CAD3961C40F8}"/>
              </a:ext>
            </a:extLst>
          </p:cNvPr>
          <p:cNvPicPr>
            <a:picLocks noChangeAspect="1"/>
          </p:cNvPicPr>
          <p:nvPr/>
        </p:nvPicPr>
        <p:blipFill>
          <a:blip r:embed="rId3"/>
          <a:stretch>
            <a:fillRect/>
          </a:stretch>
        </p:blipFill>
        <p:spPr>
          <a:xfrm>
            <a:off x="4354193" y="999278"/>
            <a:ext cx="6091346" cy="5493597"/>
          </a:xfrm>
          <a:prstGeom prst="rect">
            <a:avLst/>
          </a:prstGeom>
        </p:spPr>
      </p:pic>
    </p:spTree>
    <p:extLst>
      <p:ext uri="{BB962C8B-B14F-4D97-AF65-F5344CB8AC3E}">
        <p14:creationId xmlns:p14="http://schemas.microsoft.com/office/powerpoint/2010/main" val="284768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BFC5E7-B32D-42C5-ADF3-89ADD84A8021}"/>
              </a:ext>
            </a:extLst>
          </p:cNvPr>
          <p:cNvSpPr>
            <a:spLocks noGrp="1"/>
          </p:cNvSpPr>
          <p:nvPr>
            <p:ph type="title"/>
          </p:nvPr>
        </p:nvSpPr>
        <p:spPr>
          <a:xfrm>
            <a:off x="838200" y="365126"/>
            <a:ext cx="10515600" cy="1178540"/>
          </a:xfrm>
        </p:spPr>
        <p:txBody>
          <a:bodyPr>
            <a:normAutofit/>
          </a:bodyPr>
          <a:lstStyle/>
          <a:p>
            <a:r>
              <a:rPr lang="en-US" sz="3600" b="1" dirty="0"/>
              <a:t>Best Practice 3:  Fictional Example 2</a:t>
            </a:r>
            <a:br>
              <a:rPr lang="en-US" sz="3600" b="1" dirty="0"/>
            </a:br>
            <a:r>
              <a:rPr lang="en-US" sz="3600" b="1" dirty="0"/>
              <a:t>Athletic Shoe Sales Survey Analysis Plan</a:t>
            </a:r>
            <a:endParaRPr lang="en-US" sz="3600" dirty="0"/>
          </a:p>
        </p:txBody>
      </p:sp>
      <p:graphicFrame>
        <p:nvGraphicFramePr>
          <p:cNvPr id="8" name="Table 8">
            <a:extLst>
              <a:ext uri="{FF2B5EF4-FFF2-40B4-BE49-F238E27FC236}">
                <a16:creationId xmlns:a16="http://schemas.microsoft.com/office/drawing/2014/main" id="{5D1225CE-1DA3-4AF0-B566-395F1B991C30}"/>
              </a:ext>
            </a:extLst>
          </p:cNvPr>
          <p:cNvGraphicFramePr>
            <a:graphicFrameLocks noGrp="1"/>
          </p:cNvGraphicFramePr>
          <p:nvPr>
            <p:extLst>
              <p:ext uri="{D42A27DB-BD31-4B8C-83A1-F6EECF244321}">
                <p14:modId xmlns:p14="http://schemas.microsoft.com/office/powerpoint/2010/main" val="2434384974"/>
              </p:ext>
            </p:extLst>
          </p:nvPr>
        </p:nvGraphicFramePr>
        <p:xfrm>
          <a:off x="838200" y="1465007"/>
          <a:ext cx="10754031" cy="1554480"/>
        </p:xfrm>
        <a:graphic>
          <a:graphicData uri="http://schemas.openxmlformats.org/drawingml/2006/table">
            <a:tbl>
              <a:tblPr firstRow="1" bandRow="1">
                <a:tableStyleId>{5C22544A-7EE6-4342-B048-85BDC9FD1C3A}</a:tableStyleId>
              </a:tblPr>
              <a:tblGrid>
                <a:gridCol w="3881284">
                  <a:extLst>
                    <a:ext uri="{9D8B030D-6E8A-4147-A177-3AD203B41FA5}">
                      <a16:colId xmlns:a16="http://schemas.microsoft.com/office/drawing/2014/main" val="2656041219"/>
                    </a:ext>
                  </a:extLst>
                </a:gridCol>
                <a:gridCol w="3288070">
                  <a:extLst>
                    <a:ext uri="{9D8B030D-6E8A-4147-A177-3AD203B41FA5}">
                      <a16:colId xmlns:a16="http://schemas.microsoft.com/office/drawing/2014/main" val="914547021"/>
                    </a:ext>
                  </a:extLst>
                </a:gridCol>
                <a:gridCol w="3584677">
                  <a:extLst>
                    <a:ext uri="{9D8B030D-6E8A-4147-A177-3AD203B41FA5}">
                      <a16:colId xmlns:a16="http://schemas.microsoft.com/office/drawing/2014/main" val="1239603602"/>
                    </a:ext>
                  </a:extLst>
                </a:gridCol>
              </a:tblGrid>
              <a:tr h="353961">
                <a:tc>
                  <a:txBody>
                    <a:bodyPr/>
                    <a:lstStyle/>
                    <a:p>
                      <a:r>
                        <a:rPr lang="en-US" dirty="0"/>
                        <a:t>Evaluation method</a:t>
                      </a:r>
                    </a:p>
                  </a:txBody>
                  <a:tcPr/>
                </a:tc>
                <a:tc>
                  <a:txBody>
                    <a:bodyPr/>
                    <a:lstStyle/>
                    <a:p>
                      <a:r>
                        <a:rPr lang="en-US" dirty="0"/>
                        <a:t>Data </a:t>
                      </a:r>
                    </a:p>
                  </a:txBody>
                  <a:tcPr/>
                </a:tc>
                <a:tc>
                  <a:txBody>
                    <a:bodyPr/>
                    <a:lstStyle/>
                    <a:p>
                      <a:r>
                        <a:rPr lang="en-US" dirty="0"/>
                        <a:t>Objective/Interpretation</a:t>
                      </a:r>
                    </a:p>
                  </a:txBody>
                  <a:tcPr/>
                </a:tc>
                <a:extLst>
                  <a:ext uri="{0D108BD9-81ED-4DB2-BD59-A6C34878D82A}">
                    <a16:rowId xmlns:a16="http://schemas.microsoft.com/office/drawing/2014/main" val="378694199"/>
                  </a:ext>
                </a:extLst>
              </a:tr>
              <a:tr h="370840">
                <a:tc>
                  <a:txBody>
                    <a:bodyPr/>
                    <a:lstStyle/>
                    <a:p>
                      <a:pPr lvl="0"/>
                      <a:r>
                        <a:rPr lang="en-US" dirty="0"/>
                        <a:t>Compare estimates of total sales in Sporting Goods Stores (NAICS 45111) and Department Stores (NAICS 45221) </a:t>
                      </a:r>
                    </a:p>
                    <a:p>
                      <a:r>
                        <a:rPr lang="en-US" dirty="0"/>
                        <a:t> </a:t>
                      </a:r>
                    </a:p>
                  </a:txBody>
                  <a:tcPr/>
                </a:tc>
                <a:tc>
                  <a:txBody>
                    <a:bodyPr/>
                    <a:lstStyle/>
                    <a:p>
                      <a:r>
                        <a:rPr lang="en-US" dirty="0"/>
                        <a:t>Athletic Shoe Sales Survey (Subject)</a:t>
                      </a:r>
                    </a:p>
                    <a:p>
                      <a:r>
                        <a:rPr lang="en-US" dirty="0"/>
                        <a:t>Annual Retail Trade Survey (Benchmark)</a:t>
                      </a:r>
                    </a:p>
                  </a:txBody>
                  <a:tcPr/>
                </a:tc>
                <a:tc>
                  <a:txBody>
                    <a:bodyPr/>
                    <a:lstStyle/>
                    <a:p>
                      <a:r>
                        <a:rPr lang="en-US" dirty="0"/>
                        <a:t>Comparable levels may indicate low impact of nonresponse bias</a:t>
                      </a:r>
                    </a:p>
                  </a:txBody>
                  <a:tcPr/>
                </a:tc>
                <a:extLst>
                  <a:ext uri="{0D108BD9-81ED-4DB2-BD59-A6C34878D82A}">
                    <a16:rowId xmlns:a16="http://schemas.microsoft.com/office/drawing/2014/main" val="967732776"/>
                  </a:ext>
                </a:extLst>
              </a:tr>
            </a:tbl>
          </a:graphicData>
        </a:graphic>
      </p:graphicFrame>
      <p:graphicFrame>
        <p:nvGraphicFramePr>
          <p:cNvPr id="9" name="Table 8">
            <a:extLst>
              <a:ext uri="{FF2B5EF4-FFF2-40B4-BE49-F238E27FC236}">
                <a16:creationId xmlns:a16="http://schemas.microsoft.com/office/drawing/2014/main" id="{E9CE8656-73BD-4568-9EB4-4C87944EA7E2}"/>
              </a:ext>
            </a:extLst>
          </p:cNvPr>
          <p:cNvGraphicFramePr>
            <a:graphicFrameLocks noGrp="1"/>
          </p:cNvGraphicFramePr>
          <p:nvPr>
            <p:extLst>
              <p:ext uri="{D42A27DB-BD31-4B8C-83A1-F6EECF244321}">
                <p14:modId xmlns:p14="http://schemas.microsoft.com/office/powerpoint/2010/main" val="1004226074"/>
              </p:ext>
            </p:extLst>
          </p:nvPr>
        </p:nvGraphicFramePr>
        <p:xfrm>
          <a:off x="838200" y="1459109"/>
          <a:ext cx="10754031" cy="3840480"/>
        </p:xfrm>
        <a:graphic>
          <a:graphicData uri="http://schemas.openxmlformats.org/drawingml/2006/table">
            <a:tbl>
              <a:tblPr firstRow="1" bandRow="1">
                <a:tableStyleId>{5C22544A-7EE6-4342-B048-85BDC9FD1C3A}</a:tableStyleId>
              </a:tblPr>
              <a:tblGrid>
                <a:gridCol w="3881284">
                  <a:extLst>
                    <a:ext uri="{9D8B030D-6E8A-4147-A177-3AD203B41FA5}">
                      <a16:colId xmlns:a16="http://schemas.microsoft.com/office/drawing/2014/main" val="2656041219"/>
                    </a:ext>
                  </a:extLst>
                </a:gridCol>
                <a:gridCol w="3288070">
                  <a:extLst>
                    <a:ext uri="{9D8B030D-6E8A-4147-A177-3AD203B41FA5}">
                      <a16:colId xmlns:a16="http://schemas.microsoft.com/office/drawing/2014/main" val="914547021"/>
                    </a:ext>
                  </a:extLst>
                </a:gridCol>
                <a:gridCol w="3584677">
                  <a:extLst>
                    <a:ext uri="{9D8B030D-6E8A-4147-A177-3AD203B41FA5}">
                      <a16:colId xmlns:a16="http://schemas.microsoft.com/office/drawing/2014/main" val="1239603602"/>
                    </a:ext>
                  </a:extLst>
                </a:gridCol>
              </a:tblGrid>
              <a:tr h="0">
                <a:tc>
                  <a:txBody>
                    <a:bodyPr/>
                    <a:lstStyle/>
                    <a:p>
                      <a:r>
                        <a:rPr lang="en-US" dirty="0"/>
                        <a:t>Evaluation method</a:t>
                      </a:r>
                    </a:p>
                  </a:txBody>
                  <a:tcPr/>
                </a:tc>
                <a:tc>
                  <a:txBody>
                    <a:bodyPr/>
                    <a:lstStyle/>
                    <a:p>
                      <a:r>
                        <a:rPr lang="en-US" dirty="0"/>
                        <a:t>Data </a:t>
                      </a:r>
                    </a:p>
                  </a:txBody>
                  <a:tcPr/>
                </a:tc>
                <a:tc>
                  <a:txBody>
                    <a:bodyPr/>
                    <a:lstStyle/>
                    <a:p>
                      <a:r>
                        <a:rPr lang="en-US" dirty="0"/>
                        <a:t>Objective/Interpretation</a:t>
                      </a:r>
                    </a:p>
                  </a:txBody>
                  <a:tcPr/>
                </a:tc>
                <a:extLst>
                  <a:ext uri="{0D108BD9-81ED-4DB2-BD59-A6C34878D82A}">
                    <a16:rowId xmlns:a16="http://schemas.microsoft.com/office/drawing/2014/main" val="378694199"/>
                  </a:ext>
                </a:extLst>
              </a:tr>
              <a:tr h="370840">
                <a:tc>
                  <a:txBody>
                    <a:bodyPr/>
                    <a:lstStyle/>
                    <a:p>
                      <a:pPr lvl="0"/>
                      <a:r>
                        <a:rPr lang="en-US" dirty="0"/>
                        <a:t>Compare estimates of total sales in Sporting Goods Stores (NAICS 45111) and Department Stores (NAICS 45221) </a:t>
                      </a:r>
                    </a:p>
                    <a:p>
                      <a:r>
                        <a:rPr lang="en-US" dirty="0"/>
                        <a:t> </a:t>
                      </a:r>
                    </a:p>
                  </a:txBody>
                  <a:tcPr/>
                </a:tc>
                <a:tc>
                  <a:txBody>
                    <a:bodyPr/>
                    <a:lstStyle/>
                    <a:p>
                      <a:r>
                        <a:rPr lang="en-US" dirty="0"/>
                        <a:t>Athletic Shoe Sales Survey (2021) (Subject)</a:t>
                      </a:r>
                    </a:p>
                    <a:p>
                      <a:r>
                        <a:rPr lang="en-US" dirty="0"/>
                        <a:t>Annual Retail Trade Survey (Benchmark)</a:t>
                      </a:r>
                    </a:p>
                  </a:txBody>
                  <a:tcPr/>
                </a:tc>
                <a:tc>
                  <a:txBody>
                    <a:bodyPr/>
                    <a:lstStyle/>
                    <a:p>
                      <a:r>
                        <a:rPr lang="en-US" dirty="0"/>
                        <a:t>Comparable levels may indicate low impact of nonresponse bias</a:t>
                      </a:r>
                    </a:p>
                  </a:txBody>
                  <a:tcPr/>
                </a:tc>
                <a:extLst>
                  <a:ext uri="{0D108BD9-81ED-4DB2-BD59-A6C34878D82A}">
                    <a16:rowId xmlns:a16="http://schemas.microsoft.com/office/drawing/2014/main" val="967732776"/>
                  </a:ext>
                </a:extLst>
              </a:tr>
              <a:tr h="370840">
                <a:tc>
                  <a:txBody>
                    <a:bodyPr/>
                    <a:lstStyle/>
                    <a:p>
                      <a:r>
                        <a:rPr lang="en-US" dirty="0"/>
                        <a:t>Balance and Distance Indicators using linked survey response data and frame measure-of-size</a:t>
                      </a:r>
                    </a:p>
                  </a:txBody>
                  <a:tcPr/>
                </a:tc>
                <a:tc>
                  <a:txBody>
                    <a:bodyPr/>
                    <a:lstStyle/>
                    <a:p>
                      <a:r>
                        <a:rPr lang="en-US" dirty="0"/>
                        <a:t>Athletic Shoe Sales Survey (2021) Business Register (sampling frame)</a:t>
                      </a:r>
                    </a:p>
                  </a:txBody>
                  <a:tcPr/>
                </a:tc>
                <a:tc>
                  <a:txBody>
                    <a:bodyPr/>
                    <a:lstStyle/>
                    <a:p>
                      <a:r>
                        <a:rPr lang="en-US" dirty="0"/>
                        <a:t>Assess existence and extent of systematic differences </a:t>
                      </a:r>
                    </a:p>
                    <a:p>
                      <a:pPr marL="285750" indent="-285750">
                        <a:buFont typeface="Arial" panose="020B0604020202020204" pitchFamily="34" charset="0"/>
                        <a:buChar char="•"/>
                      </a:pPr>
                      <a:r>
                        <a:rPr lang="en-US" dirty="0"/>
                        <a:t>in composition of full sample and respondent sample (balance)</a:t>
                      </a:r>
                    </a:p>
                    <a:p>
                      <a:pPr marL="285750" indent="-285750">
                        <a:buFont typeface="Arial" panose="020B0604020202020204" pitchFamily="34" charset="0"/>
                        <a:buChar char="•"/>
                      </a:pPr>
                      <a:r>
                        <a:rPr lang="en-US" dirty="0"/>
                        <a:t>between respondents and nonrespondents in full sample using proxy (measure-of-size) variable</a:t>
                      </a:r>
                    </a:p>
                  </a:txBody>
                  <a:tcPr/>
                </a:tc>
                <a:extLst>
                  <a:ext uri="{0D108BD9-81ED-4DB2-BD59-A6C34878D82A}">
                    <a16:rowId xmlns:a16="http://schemas.microsoft.com/office/drawing/2014/main" val="943802581"/>
                  </a:ext>
                </a:extLst>
              </a:tr>
            </a:tbl>
          </a:graphicData>
        </a:graphic>
      </p:graphicFrame>
      <p:graphicFrame>
        <p:nvGraphicFramePr>
          <p:cNvPr id="10" name="Table 9">
            <a:extLst>
              <a:ext uri="{FF2B5EF4-FFF2-40B4-BE49-F238E27FC236}">
                <a16:creationId xmlns:a16="http://schemas.microsoft.com/office/drawing/2014/main" id="{C98D468A-0343-4C2C-AE29-789DB8E101D1}"/>
              </a:ext>
            </a:extLst>
          </p:cNvPr>
          <p:cNvGraphicFramePr>
            <a:graphicFrameLocks noGrp="1"/>
          </p:cNvGraphicFramePr>
          <p:nvPr>
            <p:extLst>
              <p:ext uri="{D42A27DB-BD31-4B8C-83A1-F6EECF244321}">
                <p14:modId xmlns:p14="http://schemas.microsoft.com/office/powerpoint/2010/main" val="1271981920"/>
              </p:ext>
            </p:extLst>
          </p:nvPr>
        </p:nvGraphicFramePr>
        <p:xfrm>
          <a:off x="838200" y="1463674"/>
          <a:ext cx="10754031" cy="5029200"/>
        </p:xfrm>
        <a:graphic>
          <a:graphicData uri="http://schemas.openxmlformats.org/drawingml/2006/table">
            <a:tbl>
              <a:tblPr firstRow="1" bandRow="1">
                <a:tableStyleId>{5C22544A-7EE6-4342-B048-85BDC9FD1C3A}</a:tableStyleId>
              </a:tblPr>
              <a:tblGrid>
                <a:gridCol w="3881284">
                  <a:extLst>
                    <a:ext uri="{9D8B030D-6E8A-4147-A177-3AD203B41FA5}">
                      <a16:colId xmlns:a16="http://schemas.microsoft.com/office/drawing/2014/main" val="2656041219"/>
                    </a:ext>
                  </a:extLst>
                </a:gridCol>
                <a:gridCol w="3288070">
                  <a:extLst>
                    <a:ext uri="{9D8B030D-6E8A-4147-A177-3AD203B41FA5}">
                      <a16:colId xmlns:a16="http://schemas.microsoft.com/office/drawing/2014/main" val="914547021"/>
                    </a:ext>
                  </a:extLst>
                </a:gridCol>
                <a:gridCol w="3584677">
                  <a:extLst>
                    <a:ext uri="{9D8B030D-6E8A-4147-A177-3AD203B41FA5}">
                      <a16:colId xmlns:a16="http://schemas.microsoft.com/office/drawing/2014/main" val="1239603602"/>
                    </a:ext>
                  </a:extLst>
                </a:gridCol>
              </a:tblGrid>
              <a:tr h="353961">
                <a:tc>
                  <a:txBody>
                    <a:bodyPr/>
                    <a:lstStyle/>
                    <a:p>
                      <a:r>
                        <a:rPr lang="en-US" dirty="0"/>
                        <a:t>Evaluation method</a:t>
                      </a:r>
                    </a:p>
                  </a:txBody>
                  <a:tcPr/>
                </a:tc>
                <a:tc>
                  <a:txBody>
                    <a:bodyPr/>
                    <a:lstStyle/>
                    <a:p>
                      <a:r>
                        <a:rPr lang="en-US" dirty="0"/>
                        <a:t>Data </a:t>
                      </a:r>
                    </a:p>
                  </a:txBody>
                  <a:tcPr/>
                </a:tc>
                <a:tc>
                  <a:txBody>
                    <a:bodyPr/>
                    <a:lstStyle/>
                    <a:p>
                      <a:r>
                        <a:rPr lang="en-US" dirty="0"/>
                        <a:t>Objective/Interpretation</a:t>
                      </a:r>
                    </a:p>
                  </a:txBody>
                  <a:tcPr/>
                </a:tc>
                <a:extLst>
                  <a:ext uri="{0D108BD9-81ED-4DB2-BD59-A6C34878D82A}">
                    <a16:rowId xmlns:a16="http://schemas.microsoft.com/office/drawing/2014/main" val="378694199"/>
                  </a:ext>
                </a:extLst>
              </a:tr>
              <a:tr h="370840">
                <a:tc>
                  <a:txBody>
                    <a:bodyPr/>
                    <a:lstStyle/>
                    <a:p>
                      <a:pPr lvl="0"/>
                      <a:r>
                        <a:rPr lang="en-US" dirty="0"/>
                        <a:t>Compare estimates of total sales in Sporting Goods Stores (NAICS 45111) and Department Stores (NAICS 45221) </a:t>
                      </a:r>
                    </a:p>
                    <a:p>
                      <a:r>
                        <a:rPr lang="en-US" dirty="0"/>
                        <a:t> </a:t>
                      </a:r>
                    </a:p>
                  </a:txBody>
                  <a:tcPr/>
                </a:tc>
                <a:tc>
                  <a:txBody>
                    <a:bodyPr/>
                    <a:lstStyle/>
                    <a:p>
                      <a:r>
                        <a:rPr lang="en-US" dirty="0"/>
                        <a:t>Athletic Shoe Sales Survey (2021) (Subject)</a:t>
                      </a:r>
                    </a:p>
                    <a:p>
                      <a:r>
                        <a:rPr lang="en-US" dirty="0"/>
                        <a:t>Annual Retail Trade Survey (Benchmark)</a:t>
                      </a:r>
                    </a:p>
                  </a:txBody>
                  <a:tcPr/>
                </a:tc>
                <a:tc>
                  <a:txBody>
                    <a:bodyPr/>
                    <a:lstStyle/>
                    <a:p>
                      <a:r>
                        <a:rPr lang="en-US" dirty="0"/>
                        <a:t>Comparable levels may indicate low impact of nonresponse bias</a:t>
                      </a:r>
                    </a:p>
                  </a:txBody>
                  <a:tcPr/>
                </a:tc>
                <a:extLst>
                  <a:ext uri="{0D108BD9-81ED-4DB2-BD59-A6C34878D82A}">
                    <a16:rowId xmlns:a16="http://schemas.microsoft.com/office/drawing/2014/main" val="967732776"/>
                  </a:ext>
                </a:extLst>
              </a:tr>
              <a:tr h="370840">
                <a:tc>
                  <a:txBody>
                    <a:bodyPr/>
                    <a:lstStyle/>
                    <a:p>
                      <a:r>
                        <a:rPr lang="en-US" dirty="0"/>
                        <a:t>Balance and Distance Indicators using linked survey response data and frame measure-of-size</a:t>
                      </a:r>
                    </a:p>
                  </a:txBody>
                  <a:tcPr/>
                </a:tc>
                <a:tc>
                  <a:txBody>
                    <a:bodyPr/>
                    <a:lstStyle/>
                    <a:p>
                      <a:r>
                        <a:rPr lang="en-US" dirty="0"/>
                        <a:t>Athletic Shoe Sales Survey (2021) Business Register (sampling frame)</a:t>
                      </a:r>
                    </a:p>
                  </a:txBody>
                  <a:tcPr/>
                </a:tc>
                <a:tc>
                  <a:txBody>
                    <a:bodyPr/>
                    <a:lstStyle/>
                    <a:p>
                      <a:r>
                        <a:rPr lang="en-US" dirty="0"/>
                        <a:t>Assess existence and extent of systematic differences </a:t>
                      </a:r>
                    </a:p>
                    <a:p>
                      <a:pPr marL="285750" indent="-285750">
                        <a:buFont typeface="Arial" panose="020B0604020202020204" pitchFamily="34" charset="0"/>
                        <a:buChar char="•"/>
                      </a:pPr>
                      <a:r>
                        <a:rPr lang="en-US" dirty="0"/>
                        <a:t>in composition of full sample and respondent sample (balance)</a:t>
                      </a:r>
                    </a:p>
                    <a:p>
                      <a:pPr marL="285750" indent="-285750">
                        <a:buFont typeface="Arial" panose="020B0604020202020204" pitchFamily="34" charset="0"/>
                        <a:buChar char="•"/>
                      </a:pPr>
                      <a:r>
                        <a:rPr lang="en-US" dirty="0"/>
                        <a:t>between respondents and nonrespondents in full sample using proxy (measure-of-size) variable (distance)</a:t>
                      </a:r>
                    </a:p>
                  </a:txBody>
                  <a:tcPr/>
                </a:tc>
                <a:extLst>
                  <a:ext uri="{0D108BD9-81ED-4DB2-BD59-A6C34878D82A}">
                    <a16:rowId xmlns:a16="http://schemas.microsoft.com/office/drawing/2014/main" val="943802581"/>
                  </a:ext>
                </a:extLst>
              </a:tr>
              <a:tr h="370840">
                <a:tc>
                  <a:txBody>
                    <a:bodyPr/>
                    <a:lstStyle/>
                    <a:p>
                      <a:r>
                        <a:rPr lang="en-US" dirty="0"/>
                        <a:t>Fraction of Missing Information (FMI) from Proxy Pattern-Mixture Model Analysis for Athletic Shoe Sales</a:t>
                      </a:r>
                    </a:p>
                  </a:txBody>
                  <a:tcPr/>
                </a:tc>
                <a:tc>
                  <a:txBody>
                    <a:bodyPr/>
                    <a:lstStyle/>
                    <a:p>
                      <a:r>
                        <a:rPr lang="en-US" dirty="0"/>
                        <a:t>Athletic Shoe Sales Survey (2021 and 2022)</a:t>
                      </a:r>
                    </a:p>
                    <a:p>
                      <a:r>
                        <a:rPr lang="en-US" dirty="0"/>
                        <a:t>Business Register (sampling frame)</a:t>
                      </a:r>
                    </a:p>
                  </a:txBody>
                  <a:tcPr/>
                </a:tc>
                <a:tc>
                  <a:txBody>
                    <a:bodyPr/>
                    <a:lstStyle/>
                    <a:p>
                      <a:pPr marL="0" indent="0">
                        <a:buFont typeface="Arial" panose="020B0604020202020204" pitchFamily="34" charset="0"/>
                        <a:buNone/>
                      </a:pPr>
                      <a:r>
                        <a:rPr lang="en-US" dirty="0"/>
                        <a:t>Assess effects of nonresponse on nonresponse adjusted estimates of </a:t>
                      </a:r>
                      <a:r>
                        <a:rPr lang="en-US" u="sng" dirty="0"/>
                        <a:t>athletic shoe sales</a:t>
                      </a:r>
                      <a:r>
                        <a:rPr lang="en-US" u="none" dirty="0"/>
                        <a:t> under alternative response mechanisms</a:t>
                      </a:r>
                      <a:endParaRPr lang="en-US" dirty="0"/>
                    </a:p>
                  </a:txBody>
                  <a:tcPr/>
                </a:tc>
                <a:extLst>
                  <a:ext uri="{0D108BD9-81ED-4DB2-BD59-A6C34878D82A}">
                    <a16:rowId xmlns:a16="http://schemas.microsoft.com/office/drawing/2014/main" val="3431095712"/>
                  </a:ext>
                </a:extLst>
              </a:tr>
            </a:tbl>
          </a:graphicData>
        </a:graphic>
      </p:graphicFrame>
      <p:sp>
        <p:nvSpPr>
          <p:cNvPr id="11" name="Rectangle: Rounded Corners 10">
            <a:extLst>
              <a:ext uri="{FF2B5EF4-FFF2-40B4-BE49-F238E27FC236}">
                <a16:creationId xmlns:a16="http://schemas.microsoft.com/office/drawing/2014/main" id="{6FFFFF61-0339-468E-8B77-F65CC387D369}"/>
              </a:ext>
            </a:extLst>
          </p:cNvPr>
          <p:cNvSpPr/>
          <p:nvPr/>
        </p:nvSpPr>
        <p:spPr>
          <a:xfrm>
            <a:off x="4832552" y="1826835"/>
            <a:ext cx="2910349"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Indirect analysis – potential evidence of credibility</a:t>
            </a:r>
          </a:p>
        </p:txBody>
      </p:sp>
      <p:sp>
        <p:nvSpPr>
          <p:cNvPr id="12" name="Rectangle: Rounded Corners 11">
            <a:extLst>
              <a:ext uri="{FF2B5EF4-FFF2-40B4-BE49-F238E27FC236}">
                <a16:creationId xmlns:a16="http://schemas.microsoft.com/office/drawing/2014/main" id="{B7DBED1A-9CBC-4707-9F20-0A4F737E8B63}"/>
              </a:ext>
            </a:extLst>
          </p:cNvPr>
          <p:cNvSpPr/>
          <p:nvPr/>
        </p:nvSpPr>
        <p:spPr>
          <a:xfrm>
            <a:off x="4832552" y="3063873"/>
            <a:ext cx="2993924" cy="15544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Direct analysis with linked data – potential evidence of missing-at-random response mechanism</a:t>
            </a:r>
          </a:p>
        </p:txBody>
      </p:sp>
      <p:sp>
        <p:nvSpPr>
          <p:cNvPr id="13" name="Rectangle: Rounded Corners 12">
            <a:extLst>
              <a:ext uri="{FF2B5EF4-FFF2-40B4-BE49-F238E27FC236}">
                <a16:creationId xmlns:a16="http://schemas.microsoft.com/office/drawing/2014/main" id="{377AC562-93F5-4161-AC51-4A93389C8173}"/>
              </a:ext>
            </a:extLst>
          </p:cNvPr>
          <p:cNvSpPr/>
          <p:nvPr/>
        </p:nvSpPr>
        <p:spPr>
          <a:xfrm>
            <a:off x="4790764" y="4982781"/>
            <a:ext cx="2993924" cy="15544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Direct analysis with linked data – potential justification of imputation method for key item (and assesses robustness)</a:t>
            </a:r>
          </a:p>
        </p:txBody>
      </p:sp>
      <p:sp>
        <p:nvSpPr>
          <p:cNvPr id="14" name="Rectangle: Rounded Corners 13">
            <a:extLst>
              <a:ext uri="{FF2B5EF4-FFF2-40B4-BE49-F238E27FC236}">
                <a16:creationId xmlns:a16="http://schemas.microsoft.com/office/drawing/2014/main" id="{FF350E1E-8C37-42AD-88D6-94DEF0A6E6EF}"/>
              </a:ext>
            </a:extLst>
          </p:cNvPr>
          <p:cNvSpPr/>
          <p:nvPr/>
        </p:nvSpPr>
        <p:spPr>
          <a:xfrm>
            <a:off x="8118988" y="1827327"/>
            <a:ext cx="3234812" cy="11785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Sampling/</a:t>
            </a:r>
            <a:r>
              <a:rPr lang="en-US" dirty="0" err="1"/>
              <a:t>nonsampling</a:t>
            </a:r>
            <a:r>
              <a:rPr lang="en-US" dirty="0"/>
              <a:t> errors in both sources</a:t>
            </a:r>
          </a:p>
          <a:p>
            <a:pPr algn="ctr"/>
            <a:r>
              <a:rPr lang="en-US" dirty="0"/>
              <a:t>Does not assess NR bias effect on </a:t>
            </a:r>
            <a:r>
              <a:rPr lang="en-US" u="sng" dirty="0"/>
              <a:t>key</a:t>
            </a:r>
            <a:r>
              <a:rPr lang="en-US" dirty="0"/>
              <a:t> item</a:t>
            </a:r>
          </a:p>
        </p:txBody>
      </p:sp>
      <p:sp>
        <p:nvSpPr>
          <p:cNvPr id="15" name="Rectangle: Rounded Corners 14">
            <a:extLst>
              <a:ext uri="{FF2B5EF4-FFF2-40B4-BE49-F238E27FC236}">
                <a16:creationId xmlns:a16="http://schemas.microsoft.com/office/drawing/2014/main" id="{08F53C89-4AEA-47A9-9B34-292CE5A7CA3E}"/>
              </a:ext>
            </a:extLst>
          </p:cNvPr>
          <p:cNvSpPr/>
          <p:nvPr/>
        </p:nvSpPr>
        <p:spPr>
          <a:xfrm>
            <a:off x="8091947" y="3096813"/>
            <a:ext cx="3234812" cy="11785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Does not assess NR bias effect on </a:t>
            </a:r>
            <a:r>
              <a:rPr lang="en-US" u="sng" dirty="0"/>
              <a:t>key</a:t>
            </a:r>
            <a:r>
              <a:rPr lang="en-US" dirty="0"/>
              <a:t> item</a:t>
            </a:r>
          </a:p>
          <a:p>
            <a:pPr algn="ctr"/>
            <a:r>
              <a:rPr lang="en-US" dirty="0"/>
              <a:t>Measure-of-size variable may be out of date</a:t>
            </a:r>
          </a:p>
        </p:txBody>
      </p:sp>
      <p:sp>
        <p:nvSpPr>
          <p:cNvPr id="16" name="Rectangle: Rounded Corners 15">
            <a:extLst>
              <a:ext uri="{FF2B5EF4-FFF2-40B4-BE49-F238E27FC236}">
                <a16:creationId xmlns:a16="http://schemas.microsoft.com/office/drawing/2014/main" id="{E19F5D7F-7B47-4F4F-B640-EA2740715127}"/>
              </a:ext>
            </a:extLst>
          </p:cNvPr>
          <p:cNvSpPr/>
          <p:nvPr/>
        </p:nvSpPr>
        <p:spPr>
          <a:xfrm>
            <a:off x="8118988" y="4993980"/>
            <a:ext cx="3234812" cy="11785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Relies on potentially weak imputation model</a:t>
            </a:r>
          </a:p>
        </p:txBody>
      </p:sp>
    </p:spTree>
    <p:extLst>
      <p:ext uri="{BB962C8B-B14F-4D97-AF65-F5344CB8AC3E}">
        <p14:creationId xmlns:p14="http://schemas.microsoft.com/office/powerpoint/2010/main" val="203132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BEDC-6A75-445A-BDA7-B578B9E6CA09}"/>
              </a:ext>
            </a:extLst>
          </p:cNvPr>
          <p:cNvSpPr>
            <a:spLocks noGrp="1"/>
          </p:cNvSpPr>
          <p:nvPr>
            <p:ph type="title"/>
          </p:nvPr>
        </p:nvSpPr>
        <p:spPr/>
        <p:txBody>
          <a:bodyPr>
            <a:noAutofit/>
          </a:bodyPr>
          <a:lstStyle/>
          <a:p>
            <a:r>
              <a:rPr lang="en-US" sz="3600" b="1" dirty="0"/>
              <a:t>Best Practice 4:  Describe and justify all available sources of auxiliary data used in the nonresponse bias analysis</a:t>
            </a:r>
          </a:p>
        </p:txBody>
      </p:sp>
      <p:sp>
        <p:nvSpPr>
          <p:cNvPr id="5" name="Content Placeholder 4">
            <a:extLst>
              <a:ext uri="{FF2B5EF4-FFF2-40B4-BE49-F238E27FC236}">
                <a16:creationId xmlns:a16="http://schemas.microsoft.com/office/drawing/2014/main" id="{CABAA1A5-0DB1-43D4-8A61-881DCAC75A2C}"/>
              </a:ext>
            </a:extLst>
          </p:cNvPr>
          <p:cNvSpPr>
            <a:spLocks noGrp="1"/>
          </p:cNvSpPr>
          <p:nvPr>
            <p:ph sz="half" idx="2"/>
          </p:nvPr>
        </p:nvSpPr>
        <p:spPr>
          <a:xfrm>
            <a:off x="909533" y="1892229"/>
            <a:ext cx="5932714" cy="4351338"/>
          </a:xfrm>
        </p:spPr>
        <p:txBody>
          <a:bodyPr>
            <a:normAutofit/>
          </a:bodyPr>
          <a:lstStyle/>
          <a:p>
            <a:pPr marL="0" indent="0">
              <a:buNone/>
            </a:pPr>
            <a:r>
              <a:rPr lang="en-US" sz="2400" dirty="0"/>
              <a:t>Guidelines</a:t>
            </a:r>
          </a:p>
          <a:p>
            <a:pPr marL="0" indent="0">
              <a:buNone/>
            </a:pPr>
            <a:r>
              <a:rPr lang="en-US" sz="2000" dirty="0"/>
              <a:t>Guideline 4.1.  Describe all sources of auxiliary data used for the nonresponse bias analysis</a:t>
            </a:r>
          </a:p>
          <a:p>
            <a:pPr marL="0" indent="0">
              <a:buNone/>
            </a:pPr>
            <a:r>
              <a:rPr lang="en-US" sz="2000" dirty="0"/>
              <a:t> </a:t>
            </a:r>
          </a:p>
          <a:p>
            <a:pPr marL="0" indent="0">
              <a:buNone/>
            </a:pPr>
            <a:r>
              <a:rPr lang="en-US" sz="2000" dirty="0"/>
              <a:t>Guideline 4.2.  Discuss the characteristics, quality, and completeness of auxiliary data in terms of coverage, item missingness, and measurement error, and timeliness</a:t>
            </a:r>
          </a:p>
          <a:p>
            <a:pPr marL="0" indent="0">
              <a:buNone/>
            </a:pPr>
            <a:endParaRPr lang="en-US" sz="2000" dirty="0"/>
          </a:p>
          <a:p>
            <a:pPr marL="0" indent="0">
              <a:buNone/>
            </a:pPr>
            <a:r>
              <a:rPr lang="en-US" sz="2000" dirty="0"/>
              <a:t>Guideline 4.3.  Discuss the relationship between auxiliary data being used to evaluate nonresponse bias and the key survey items</a:t>
            </a:r>
          </a:p>
        </p:txBody>
      </p:sp>
      <p:sp>
        <p:nvSpPr>
          <p:cNvPr id="6" name="Text Placeholder 5">
            <a:extLst>
              <a:ext uri="{FF2B5EF4-FFF2-40B4-BE49-F238E27FC236}">
                <a16:creationId xmlns:a16="http://schemas.microsoft.com/office/drawing/2014/main" id="{3FD94C44-03DF-4190-AAE0-6498D3772BB9}"/>
              </a:ext>
            </a:extLst>
          </p:cNvPr>
          <p:cNvSpPr>
            <a:spLocks noGrp="1"/>
          </p:cNvSpPr>
          <p:nvPr>
            <p:ph sz="half" idx="1"/>
          </p:nvPr>
        </p:nvSpPr>
        <p:spPr>
          <a:xfrm>
            <a:off x="7225273" y="1581379"/>
            <a:ext cx="4409440" cy="1404192"/>
          </a:xfrm>
          <a:solidFill>
            <a:schemeClr val="accent5">
              <a:lumMod val="60000"/>
              <a:lumOff val="40000"/>
            </a:schemeClr>
          </a:solidFill>
        </p:spPr>
        <p:txBody>
          <a:bodyPr>
            <a:noAutofit/>
          </a:bodyPr>
          <a:lstStyle/>
          <a:p>
            <a:pPr marL="0" indent="0">
              <a:buNone/>
            </a:pPr>
            <a:r>
              <a:rPr lang="en-US" sz="1600" i="1" dirty="0"/>
              <a:t>The type of nonresponse bias analysis as well as the type of inferences that can be drawn depend on what auxiliary sources are available at the time of analysis. The availability of auxiliary data will impact the methods selected, how the analysis is done, and the interpretation of the results. </a:t>
            </a:r>
          </a:p>
        </p:txBody>
      </p:sp>
      <p:sp>
        <p:nvSpPr>
          <p:cNvPr id="7" name="TextBox 6">
            <a:extLst>
              <a:ext uri="{FF2B5EF4-FFF2-40B4-BE49-F238E27FC236}">
                <a16:creationId xmlns:a16="http://schemas.microsoft.com/office/drawing/2014/main" id="{E921C295-30F6-437E-82B9-E287E14D8FF0}"/>
              </a:ext>
            </a:extLst>
          </p:cNvPr>
          <p:cNvSpPr txBox="1"/>
          <p:nvPr/>
        </p:nvSpPr>
        <p:spPr>
          <a:xfrm>
            <a:off x="7226785" y="3068963"/>
            <a:ext cx="4407928" cy="3693319"/>
          </a:xfrm>
          <a:prstGeom prst="rect">
            <a:avLst/>
          </a:prstGeom>
          <a:solidFill>
            <a:srgbClr val="FFC000"/>
          </a:solidFill>
        </p:spPr>
        <p:txBody>
          <a:bodyPr wrap="square" rtlCol="0">
            <a:spAutoFit/>
          </a:bodyPr>
          <a:lstStyle/>
          <a:p>
            <a:r>
              <a:rPr lang="en-US" dirty="0"/>
              <a:t>Checklist for NRB Report</a:t>
            </a:r>
          </a:p>
          <a:p>
            <a:pPr marL="285750" indent="-285750">
              <a:buFont typeface="Wingdings" panose="05000000000000000000" pitchFamily="2" charset="2"/>
              <a:buChar char="ü"/>
            </a:pPr>
            <a:r>
              <a:rPr lang="en-US" dirty="0"/>
              <a:t>All key data items should be associated with one or more sources of auxiliary data</a:t>
            </a:r>
          </a:p>
          <a:p>
            <a:pPr marL="742950" lvl="1" indent="-285750">
              <a:buFont typeface="Wingdings" panose="05000000000000000000" pitchFamily="2" charset="2"/>
              <a:buChar char="ü"/>
            </a:pPr>
            <a:r>
              <a:rPr lang="en-US" dirty="0"/>
              <a:t>List key data items for which auxiliary data are </a:t>
            </a:r>
            <a:r>
              <a:rPr lang="en-US" u="sng" dirty="0"/>
              <a:t>not</a:t>
            </a:r>
            <a:r>
              <a:rPr lang="en-US" dirty="0"/>
              <a:t> available (limitation in study)</a:t>
            </a:r>
          </a:p>
          <a:p>
            <a:pPr marL="285750" indent="-285750">
              <a:buFont typeface="Wingdings" panose="05000000000000000000" pitchFamily="2" charset="2"/>
              <a:buChar char="ü"/>
            </a:pPr>
            <a:r>
              <a:rPr lang="en-US" dirty="0"/>
              <a:t>Descriptions for each source of auxiliary data include</a:t>
            </a:r>
          </a:p>
          <a:p>
            <a:pPr marL="742950" lvl="1" indent="-285750">
              <a:buFont typeface="Wingdings" panose="05000000000000000000" pitchFamily="2" charset="2"/>
              <a:buChar char="ü"/>
            </a:pPr>
            <a:r>
              <a:rPr lang="en-US" dirty="0"/>
              <a:t>Overlap with study program e.g., timing, coverage</a:t>
            </a:r>
          </a:p>
          <a:p>
            <a:pPr marL="742950" lvl="1" indent="-285750">
              <a:buFont typeface="Wingdings" panose="05000000000000000000" pitchFamily="2" charset="2"/>
              <a:buChar char="ü"/>
            </a:pPr>
            <a:r>
              <a:rPr lang="en-US" dirty="0"/>
              <a:t>Quality assessments e.g., measurement error, sampling error, nonresponse error</a:t>
            </a:r>
          </a:p>
        </p:txBody>
      </p:sp>
      <p:sp>
        <p:nvSpPr>
          <p:cNvPr id="9" name="TextBox 8">
            <a:extLst>
              <a:ext uri="{FF2B5EF4-FFF2-40B4-BE49-F238E27FC236}">
                <a16:creationId xmlns:a16="http://schemas.microsoft.com/office/drawing/2014/main" id="{DD080EE8-A952-44C0-A381-C721644ACC82}"/>
              </a:ext>
            </a:extLst>
          </p:cNvPr>
          <p:cNvSpPr txBox="1"/>
          <p:nvPr/>
        </p:nvSpPr>
        <p:spPr>
          <a:xfrm>
            <a:off x="6657516" y="550970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8543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13">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15"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B3BA77C-C305-43D3-9C46-3BB13A764695}"/>
              </a:ext>
            </a:extLst>
          </p:cNvPr>
          <p:cNvSpPr>
            <a:spLocks noGrp="1"/>
          </p:cNvSpPr>
          <p:nvPr>
            <p:ph type="title"/>
          </p:nvPr>
        </p:nvSpPr>
        <p:spPr>
          <a:xfrm rot="16200000">
            <a:off x="-1325880" y="1947672"/>
            <a:ext cx="5961888" cy="2788920"/>
          </a:xfrm>
        </p:spPr>
        <p:txBody>
          <a:bodyPr anchor="ctr">
            <a:normAutofit/>
          </a:bodyPr>
          <a:lstStyle/>
          <a:p>
            <a:r>
              <a:rPr lang="en-US" sz="4800" dirty="0">
                <a:solidFill>
                  <a:schemeClr val="bg1"/>
                </a:solidFill>
              </a:rPr>
              <a:t>A Few Things to Look For in Auxiliary Data</a:t>
            </a:r>
          </a:p>
        </p:txBody>
      </p:sp>
      <p:sp>
        <p:nvSpPr>
          <p:cNvPr id="5" name="Content Placeholder 4">
            <a:extLst>
              <a:ext uri="{FF2B5EF4-FFF2-40B4-BE49-F238E27FC236}">
                <a16:creationId xmlns:a16="http://schemas.microsoft.com/office/drawing/2014/main" id="{EF1699D2-C091-4F69-8E4D-D7365AEA5507}"/>
              </a:ext>
            </a:extLst>
          </p:cNvPr>
          <p:cNvSpPr>
            <a:spLocks noGrp="1"/>
          </p:cNvSpPr>
          <p:nvPr>
            <p:ph idx="1"/>
          </p:nvPr>
        </p:nvSpPr>
        <p:spPr>
          <a:xfrm>
            <a:off x="4071068" y="841247"/>
            <a:ext cx="6877878" cy="5120640"/>
          </a:xfrm>
        </p:spPr>
        <p:txBody>
          <a:bodyPr anchor="ctr">
            <a:normAutofit lnSpcReduction="10000"/>
          </a:bodyPr>
          <a:lstStyle/>
          <a:p>
            <a:pPr marL="0" indent="0">
              <a:buNone/>
            </a:pPr>
            <a:r>
              <a:rPr lang="en-US" sz="2000" dirty="0">
                <a:solidFill>
                  <a:schemeClr val="tx2"/>
                </a:solidFill>
              </a:rPr>
              <a:t>Missingness </a:t>
            </a:r>
          </a:p>
          <a:p>
            <a:pPr>
              <a:buFont typeface="Wingdings" panose="05000000000000000000" pitchFamily="2" charset="2"/>
              <a:buChar char="ü"/>
            </a:pPr>
            <a:r>
              <a:rPr lang="en-US" sz="1400" dirty="0">
                <a:solidFill>
                  <a:schemeClr val="tx2"/>
                </a:solidFill>
              </a:rPr>
              <a:t>Extent of missing data by data item</a:t>
            </a:r>
          </a:p>
          <a:p>
            <a:pPr>
              <a:buFont typeface="Wingdings" panose="05000000000000000000" pitchFamily="2" charset="2"/>
              <a:buChar char="ü"/>
            </a:pPr>
            <a:r>
              <a:rPr lang="en-US" sz="1400" dirty="0">
                <a:solidFill>
                  <a:schemeClr val="tx2"/>
                </a:solidFill>
              </a:rPr>
              <a:t>Assess whether auxiliary data are missing at random </a:t>
            </a:r>
          </a:p>
          <a:p>
            <a:pPr>
              <a:buFont typeface="Wingdings" panose="05000000000000000000" pitchFamily="2" charset="2"/>
              <a:buChar char="ü"/>
            </a:pPr>
            <a:r>
              <a:rPr lang="en-US" sz="1400" dirty="0">
                <a:solidFill>
                  <a:schemeClr val="tx2"/>
                </a:solidFill>
              </a:rPr>
              <a:t>Extent of imputation </a:t>
            </a:r>
          </a:p>
          <a:p>
            <a:pPr marL="0" indent="0">
              <a:buNone/>
            </a:pPr>
            <a:r>
              <a:rPr lang="en-US" sz="2000" dirty="0">
                <a:solidFill>
                  <a:schemeClr val="tx2"/>
                </a:solidFill>
              </a:rPr>
              <a:t>Coverage </a:t>
            </a:r>
          </a:p>
          <a:p>
            <a:pPr>
              <a:buFont typeface="Wingdings" panose="05000000000000000000" pitchFamily="2" charset="2"/>
              <a:buChar char="ü"/>
            </a:pPr>
            <a:r>
              <a:rPr lang="en-US" sz="1400" dirty="0">
                <a:solidFill>
                  <a:schemeClr val="tx2"/>
                </a:solidFill>
              </a:rPr>
              <a:t>Overlap of auxiliary data population and survey target population</a:t>
            </a:r>
          </a:p>
          <a:p>
            <a:pPr>
              <a:buFont typeface="Wingdings" panose="05000000000000000000" pitchFamily="2" charset="2"/>
              <a:buChar char="ü"/>
            </a:pPr>
            <a:r>
              <a:rPr lang="en-US" sz="1400" dirty="0">
                <a:solidFill>
                  <a:schemeClr val="tx2"/>
                </a:solidFill>
              </a:rPr>
              <a:t>Linkage rates for microdata</a:t>
            </a:r>
          </a:p>
          <a:p>
            <a:pPr>
              <a:buFont typeface="Wingdings" panose="05000000000000000000" pitchFamily="2" charset="2"/>
              <a:buChar char="ü"/>
            </a:pPr>
            <a:r>
              <a:rPr lang="en-US" sz="1400" dirty="0">
                <a:solidFill>
                  <a:schemeClr val="tx2"/>
                </a:solidFill>
              </a:rPr>
              <a:t>Definitional differences survey and auxiliary data</a:t>
            </a:r>
          </a:p>
          <a:p>
            <a:pPr marL="0" indent="0">
              <a:buNone/>
            </a:pPr>
            <a:r>
              <a:rPr lang="en-US" sz="2000" dirty="0">
                <a:solidFill>
                  <a:schemeClr val="tx2"/>
                </a:solidFill>
              </a:rPr>
              <a:t>Timeliness</a:t>
            </a:r>
            <a:r>
              <a:rPr lang="en-US" sz="1400" dirty="0">
                <a:solidFill>
                  <a:schemeClr val="tx2"/>
                </a:solidFill>
              </a:rPr>
              <a:t> </a:t>
            </a:r>
          </a:p>
          <a:p>
            <a:pPr>
              <a:buFont typeface="Wingdings" panose="05000000000000000000" pitchFamily="2" charset="2"/>
              <a:buChar char="ü"/>
            </a:pPr>
            <a:r>
              <a:rPr lang="en-US" sz="1400" dirty="0">
                <a:solidFill>
                  <a:schemeClr val="tx2"/>
                </a:solidFill>
              </a:rPr>
              <a:t>Time difference (survey and auxiliary data)</a:t>
            </a:r>
          </a:p>
          <a:p>
            <a:pPr>
              <a:buFont typeface="Wingdings" panose="05000000000000000000" pitchFamily="2" charset="2"/>
              <a:buChar char="ü"/>
            </a:pPr>
            <a:r>
              <a:rPr lang="en-US" sz="1400" dirty="0">
                <a:solidFill>
                  <a:schemeClr val="tx2"/>
                </a:solidFill>
              </a:rPr>
              <a:t>Determine when auxiliary data were last updated</a:t>
            </a:r>
          </a:p>
          <a:p>
            <a:pPr marL="0" indent="0">
              <a:buNone/>
            </a:pPr>
            <a:r>
              <a:rPr lang="en-US" sz="2000" dirty="0">
                <a:solidFill>
                  <a:schemeClr val="tx2"/>
                </a:solidFill>
              </a:rPr>
              <a:t>Accuracy </a:t>
            </a:r>
          </a:p>
          <a:p>
            <a:pPr>
              <a:buFont typeface="Wingdings" panose="05000000000000000000" pitchFamily="2" charset="2"/>
              <a:buChar char="ü"/>
            </a:pPr>
            <a:r>
              <a:rPr lang="en-US" sz="1400" dirty="0">
                <a:solidFill>
                  <a:schemeClr val="tx2"/>
                </a:solidFill>
              </a:rPr>
              <a:t>Comparisons of matched survey and auxiliary data on same variables</a:t>
            </a:r>
          </a:p>
          <a:p>
            <a:pPr>
              <a:buFont typeface="Wingdings" panose="05000000000000000000" pitchFamily="2" charset="2"/>
              <a:buChar char="ü"/>
            </a:pPr>
            <a:r>
              <a:rPr lang="en-US" sz="1400" dirty="0">
                <a:solidFill>
                  <a:schemeClr val="tx2"/>
                </a:solidFill>
              </a:rPr>
              <a:t>Sampling error measurements (or coefficients of variation) of auxiliary data</a:t>
            </a:r>
          </a:p>
          <a:p>
            <a:pPr marL="0" indent="0">
              <a:buNone/>
            </a:pPr>
            <a:r>
              <a:rPr lang="en-US" sz="2000" dirty="0">
                <a:solidFill>
                  <a:schemeClr val="tx2"/>
                </a:solidFill>
              </a:rPr>
              <a:t>Association with survey data </a:t>
            </a:r>
          </a:p>
          <a:p>
            <a:pPr>
              <a:buFont typeface="Wingdings" panose="05000000000000000000" pitchFamily="2" charset="2"/>
              <a:buChar char="ü"/>
            </a:pPr>
            <a:r>
              <a:rPr lang="en-US" sz="1400" dirty="0">
                <a:solidFill>
                  <a:schemeClr val="tx2"/>
                </a:solidFill>
              </a:rPr>
              <a:t>Correlation or regression analysis  </a:t>
            </a:r>
          </a:p>
          <a:p>
            <a:pPr marL="0" indent="0">
              <a:buNone/>
            </a:pPr>
            <a:endParaRPr lang="en-US" sz="1400" dirty="0">
              <a:solidFill>
                <a:schemeClr val="tx2"/>
              </a:solidFill>
            </a:endParaRPr>
          </a:p>
        </p:txBody>
      </p:sp>
    </p:spTree>
    <p:extLst>
      <p:ext uri="{BB962C8B-B14F-4D97-AF65-F5344CB8AC3E}">
        <p14:creationId xmlns:p14="http://schemas.microsoft.com/office/powerpoint/2010/main" val="69660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99F36-048E-4A7D-8965-55DD6F8DFF1A}"/>
              </a:ext>
            </a:extLst>
          </p:cNvPr>
          <p:cNvSpPr>
            <a:spLocks noGrp="1"/>
          </p:cNvSpPr>
          <p:nvPr>
            <p:ph type="title"/>
          </p:nvPr>
        </p:nvSpPr>
        <p:spPr>
          <a:xfrm>
            <a:off x="571339" y="176536"/>
            <a:ext cx="10002383" cy="1026367"/>
          </a:xfrm>
        </p:spPr>
        <p:txBody>
          <a:bodyPr anchor="t" anchorCtr="0">
            <a:noAutofit/>
          </a:bodyPr>
          <a:lstStyle/>
          <a:p>
            <a:r>
              <a:rPr lang="en-US" sz="3600" b="1" dirty="0"/>
              <a:t>Best Practice 5: Describe results of nonresponse bias analysis for all key survey items</a:t>
            </a:r>
          </a:p>
        </p:txBody>
      </p:sp>
      <p:sp>
        <p:nvSpPr>
          <p:cNvPr id="5" name="Content Placeholder 4">
            <a:extLst>
              <a:ext uri="{FF2B5EF4-FFF2-40B4-BE49-F238E27FC236}">
                <a16:creationId xmlns:a16="http://schemas.microsoft.com/office/drawing/2014/main" id="{09E36AEB-CEB8-49DF-B4A2-62DCDA91CDF4}"/>
              </a:ext>
            </a:extLst>
          </p:cNvPr>
          <p:cNvSpPr>
            <a:spLocks noGrp="1"/>
          </p:cNvSpPr>
          <p:nvPr>
            <p:ph idx="1"/>
          </p:nvPr>
        </p:nvSpPr>
        <p:spPr>
          <a:xfrm>
            <a:off x="741537" y="1389596"/>
            <a:ext cx="6508069" cy="4389920"/>
          </a:xfrm>
        </p:spPr>
        <p:txBody>
          <a:bodyPr wrap="square">
            <a:spAutoFit/>
          </a:bodyPr>
          <a:lstStyle/>
          <a:p>
            <a:pPr marL="0" indent="0">
              <a:buNone/>
            </a:pPr>
            <a:r>
              <a:rPr lang="en-US" sz="2400" dirty="0"/>
              <a:t>Guidelines</a:t>
            </a:r>
          </a:p>
          <a:p>
            <a:pPr marL="0" indent="0">
              <a:buNone/>
            </a:pPr>
            <a:r>
              <a:rPr lang="en-US" sz="2000" dirty="0"/>
              <a:t>Guideline 5.1. Provide and discuss the results of the nonresponse bias analyses specified in the methods section, including all identified key items and evaluation methods (see Guideline 1.7 and 3.1) across all key stages and subgroups (see Guideline 3.2)</a:t>
            </a:r>
          </a:p>
          <a:p>
            <a:pPr marL="0" indent="0">
              <a:buNone/>
            </a:pPr>
            <a:endParaRPr lang="en-US" sz="2000" dirty="0"/>
          </a:p>
          <a:p>
            <a:pPr marL="0" indent="0">
              <a:buNone/>
            </a:pPr>
            <a:r>
              <a:rPr lang="en-US" sz="2000" dirty="0"/>
              <a:t>Guideline 5.2.  Describe the impact of post data collection mitigation strategies on reducing nonresponse bias </a:t>
            </a:r>
          </a:p>
          <a:p>
            <a:pPr marL="0" indent="0">
              <a:buNone/>
            </a:pPr>
            <a:endParaRPr lang="en-US" sz="2000" dirty="0"/>
          </a:p>
          <a:p>
            <a:pPr marL="0" indent="0">
              <a:buNone/>
            </a:pPr>
            <a:r>
              <a:rPr lang="en-US" sz="2000" dirty="0"/>
              <a:t>Guideline 5.3.  Describe nonresponse bias before and after adjustment across key stages and subgroups as described by Guideline 2.2 to 2.6. </a:t>
            </a:r>
          </a:p>
        </p:txBody>
      </p:sp>
      <p:sp>
        <p:nvSpPr>
          <p:cNvPr id="6" name="Text Placeholder 5">
            <a:extLst>
              <a:ext uri="{FF2B5EF4-FFF2-40B4-BE49-F238E27FC236}">
                <a16:creationId xmlns:a16="http://schemas.microsoft.com/office/drawing/2014/main" id="{2F685050-D6E6-4A27-95D8-4E61F0F86420}"/>
              </a:ext>
            </a:extLst>
          </p:cNvPr>
          <p:cNvSpPr>
            <a:spLocks noGrp="1"/>
          </p:cNvSpPr>
          <p:nvPr>
            <p:ph type="body" sz="half" idx="2"/>
          </p:nvPr>
        </p:nvSpPr>
        <p:spPr>
          <a:xfrm>
            <a:off x="7711027" y="1389596"/>
            <a:ext cx="3932237" cy="1693506"/>
          </a:xfrm>
          <a:solidFill>
            <a:schemeClr val="accent5">
              <a:lumMod val="60000"/>
              <a:lumOff val="40000"/>
            </a:schemeClr>
          </a:solidFill>
        </p:spPr>
        <p:txBody>
          <a:bodyPr>
            <a:normAutofit lnSpcReduction="10000"/>
          </a:bodyPr>
          <a:lstStyle/>
          <a:p>
            <a:r>
              <a:rPr lang="en-US" i="1" dirty="0"/>
              <a:t>The results of the nonresponse bias analysis should be reported for each method used in terms of the extent of bias identified, even if the results were inconclusive.  If mitigation strategies are implemented or adjustment methods were applied, the results of those strategies on bias indicators and key survey items should also be reported. </a:t>
            </a:r>
          </a:p>
        </p:txBody>
      </p:sp>
      <p:sp>
        <p:nvSpPr>
          <p:cNvPr id="9" name="TextBox 8">
            <a:extLst>
              <a:ext uri="{FF2B5EF4-FFF2-40B4-BE49-F238E27FC236}">
                <a16:creationId xmlns:a16="http://schemas.microsoft.com/office/drawing/2014/main" id="{E74FCB2B-F7C0-460F-BE24-ED680DA3161A}"/>
              </a:ext>
            </a:extLst>
          </p:cNvPr>
          <p:cNvSpPr txBox="1"/>
          <p:nvPr/>
        </p:nvSpPr>
        <p:spPr>
          <a:xfrm>
            <a:off x="7711027" y="3352279"/>
            <a:ext cx="3932237" cy="3139321"/>
          </a:xfrm>
          <a:prstGeom prst="rect">
            <a:avLst/>
          </a:prstGeom>
          <a:solidFill>
            <a:srgbClr val="FFC000"/>
          </a:solidFill>
        </p:spPr>
        <p:txBody>
          <a:bodyPr wrap="square" rtlCol="0">
            <a:spAutoFit/>
          </a:bodyPr>
          <a:lstStyle/>
          <a:p>
            <a:r>
              <a:rPr lang="en-US" dirty="0"/>
              <a:t>Checklist for NRB Report</a:t>
            </a:r>
          </a:p>
          <a:p>
            <a:pPr marL="285750" indent="-285750">
              <a:buFont typeface="Wingdings" panose="05000000000000000000" pitchFamily="2" charset="2"/>
              <a:buChar char="ü"/>
            </a:pPr>
            <a:r>
              <a:rPr lang="en-US" dirty="0"/>
              <a:t>Reporting of the results of the analysis refers to the analytic plan and addresses the key items for the survey by stage and subgroup and identified indicators of bias. </a:t>
            </a:r>
          </a:p>
          <a:p>
            <a:pPr marL="285750" indent="-285750">
              <a:buFont typeface="Wingdings" panose="05000000000000000000" pitchFamily="2" charset="2"/>
              <a:buChar char="ü"/>
            </a:pPr>
            <a:r>
              <a:rPr lang="en-US" dirty="0"/>
              <a:t>All analyses reported (even if inconclusive)</a:t>
            </a:r>
          </a:p>
          <a:p>
            <a:pPr marL="285750" indent="-285750">
              <a:buFont typeface="Wingdings" panose="05000000000000000000" pitchFamily="2" charset="2"/>
              <a:buChar char="ü"/>
            </a:pPr>
            <a:r>
              <a:rPr lang="en-US" dirty="0"/>
              <a:t>Assessment of mitigation strategies included, overall and by applicable sampling stage or wave.</a:t>
            </a:r>
          </a:p>
        </p:txBody>
      </p:sp>
    </p:spTree>
    <p:extLst>
      <p:ext uri="{BB962C8B-B14F-4D97-AF65-F5344CB8AC3E}">
        <p14:creationId xmlns:p14="http://schemas.microsoft.com/office/powerpoint/2010/main" val="217398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nodeType="clickEffect">
                                  <p:stCondLst>
                                    <p:cond delay="0"/>
                                  </p:stCondLst>
                                  <p:iterate type="lt">
                                    <p:tmPct val="4000"/>
                                  </p:iterate>
                                  <p:childTnLst>
                                    <p:set>
                                      <p:cBhvr override="childStyle">
                                        <p:cTn id="22" dur="500" fill="hold"/>
                                        <p:tgtEl>
                                          <p:spTgt spid="5">
                                            <p:txEl>
                                              <p:pRg st="1" end="1"/>
                                            </p:txEl>
                                          </p:spTgt>
                                        </p:tgtEl>
                                        <p:attrNameLst>
                                          <p:attrName>style.textDecorationUnderline</p:attrName>
                                        </p:attrNameLst>
                                      </p:cBhvr>
                                      <p:to>
                                        <p:strVal val="true"/>
                                      </p:to>
                                    </p:set>
                                  </p:childTnLst>
                                </p:cTn>
                              </p:par>
                              <p:par>
                                <p:cTn id="23" presetID="18" presetClass="emph" presetSubtype="0" fill="hold" nodeType="withEffect">
                                  <p:stCondLst>
                                    <p:cond delay="0"/>
                                  </p:stCondLst>
                                  <p:iterate type="lt">
                                    <p:tmPct val="4000"/>
                                  </p:iterate>
                                  <p:childTnLst>
                                    <p:set>
                                      <p:cBhvr override="childStyle">
                                        <p:cTn id="24" dur="500" fill="hold"/>
                                        <p:tgtEl>
                                          <p:spTgt spid="5">
                                            <p:txEl>
                                              <p:pRg st="3" end="3"/>
                                            </p:txEl>
                                          </p:spTgt>
                                        </p:tgtEl>
                                        <p:attrNameLst>
                                          <p:attrName>style.textDecorationUnderline</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6AC21D-7D23-4C8B-A780-966008D8652E}"/>
              </a:ext>
            </a:extLst>
          </p:cNvPr>
          <p:cNvSpPr>
            <a:spLocks noGrp="1"/>
          </p:cNvSpPr>
          <p:nvPr>
            <p:ph type="title"/>
          </p:nvPr>
        </p:nvSpPr>
        <p:spPr/>
        <p:txBody>
          <a:bodyPr>
            <a:normAutofit/>
          </a:bodyPr>
          <a:lstStyle/>
          <a:p>
            <a:r>
              <a:rPr lang="en-US" sz="3600" b="1" dirty="0"/>
              <a:t>Official Disclaimers</a:t>
            </a:r>
          </a:p>
        </p:txBody>
      </p:sp>
      <p:sp>
        <p:nvSpPr>
          <p:cNvPr id="6" name="Content Placeholder 5">
            <a:extLst>
              <a:ext uri="{FF2B5EF4-FFF2-40B4-BE49-F238E27FC236}">
                <a16:creationId xmlns:a16="http://schemas.microsoft.com/office/drawing/2014/main" id="{B8E13EB6-AC2E-4F6A-85A5-82E501931E82}"/>
              </a:ext>
            </a:extLst>
          </p:cNvPr>
          <p:cNvSpPr>
            <a:spLocks noGrp="1"/>
          </p:cNvSpPr>
          <p:nvPr>
            <p:ph idx="1"/>
          </p:nvPr>
        </p:nvSpPr>
        <p:spPr>
          <a:xfrm>
            <a:off x="922090" y="1422953"/>
            <a:ext cx="10515600" cy="4351338"/>
          </a:xfrm>
        </p:spPr>
        <p:txBody>
          <a:bodyPr>
            <a:normAutofit lnSpcReduction="10000"/>
          </a:bodyPr>
          <a:lstStyle/>
          <a:p>
            <a:r>
              <a:rPr lang="en-US" dirty="0"/>
              <a:t>The best practices and guidelines presented in this session are an </a:t>
            </a:r>
            <a:r>
              <a:rPr lang="en-US" b="1" i="1" dirty="0"/>
              <a:t>interim</a:t>
            </a:r>
            <a:r>
              <a:rPr lang="en-US" dirty="0"/>
              <a:t> product. </a:t>
            </a:r>
          </a:p>
          <a:p>
            <a:pPr lvl="1"/>
            <a:r>
              <a:rPr lang="en-US" dirty="0"/>
              <a:t>Target final version:  March 2022</a:t>
            </a:r>
          </a:p>
          <a:p>
            <a:pPr lvl="1"/>
            <a:r>
              <a:rPr lang="en-US" dirty="0"/>
              <a:t>The FCSM welcomes comments</a:t>
            </a:r>
          </a:p>
          <a:p>
            <a:pPr lvl="1"/>
            <a:endParaRPr lang="en-US" dirty="0"/>
          </a:p>
          <a:p>
            <a:r>
              <a:rPr lang="en-US" dirty="0"/>
              <a:t>Any views expressed on statistical issues or operational procedures are those of the authors and not necessarily those of the U.S. Census Bureau. The Census Bureau has reviewed this data product for unauthorized disclosure of confidential information and has approved the disclosure avoidance practices applied. (Approval ID:CBDRB-FY22-ESMD001-002)</a:t>
            </a:r>
          </a:p>
        </p:txBody>
      </p:sp>
    </p:spTree>
    <p:extLst>
      <p:ext uri="{BB962C8B-B14F-4D97-AF65-F5344CB8AC3E}">
        <p14:creationId xmlns:p14="http://schemas.microsoft.com/office/powerpoint/2010/main" val="3836709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74E3-5300-4C6F-942C-8D88625962FE}"/>
              </a:ext>
            </a:extLst>
          </p:cNvPr>
          <p:cNvSpPr>
            <a:spLocks noGrp="1"/>
          </p:cNvSpPr>
          <p:nvPr>
            <p:ph type="title"/>
          </p:nvPr>
        </p:nvSpPr>
        <p:spPr/>
        <p:txBody>
          <a:bodyPr>
            <a:normAutofit/>
          </a:bodyPr>
          <a:lstStyle/>
          <a:p>
            <a:r>
              <a:rPr lang="en-US" sz="3600" b="1" dirty="0"/>
              <a:t>Best Practice 5: Fictional Example 1</a:t>
            </a:r>
            <a:br>
              <a:rPr lang="en-US" sz="3600" b="1" dirty="0"/>
            </a:br>
            <a:r>
              <a:rPr lang="en-US" sz="3600" b="1" dirty="0"/>
              <a:t>Annual Shoe Sales Survey</a:t>
            </a:r>
          </a:p>
        </p:txBody>
      </p:sp>
      <p:sp>
        <p:nvSpPr>
          <p:cNvPr id="5" name="Text Placeholder 4">
            <a:extLst>
              <a:ext uri="{FF2B5EF4-FFF2-40B4-BE49-F238E27FC236}">
                <a16:creationId xmlns:a16="http://schemas.microsoft.com/office/drawing/2014/main" id="{2CA0FD2E-0DB5-4F5B-BD2C-7DE3AB5824BD}"/>
              </a:ext>
            </a:extLst>
          </p:cNvPr>
          <p:cNvSpPr>
            <a:spLocks noGrp="1"/>
          </p:cNvSpPr>
          <p:nvPr>
            <p:ph type="body" idx="1"/>
          </p:nvPr>
        </p:nvSpPr>
        <p:spPr>
          <a:xfrm>
            <a:off x="862014" y="1516810"/>
            <a:ext cx="5157787" cy="823912"/>
          </a:xfrm>
        </p:spPr>
        <p:txBody>
          <a:bodyPr>
            <a:normAutofit lnSpcReduction="10000"/>
          </a:bodyPr>
          <a:lstStyle/>
          <a:p>
            <a:r>
              <a:rPr lang="en-US" dirty="0"/>
              <a:t>Comparison to benchmark estimate (Total Sales)</a:t>
            </a:r>
          </a:p>
        </p:txBody>
      </p:sp>
      <p:sp>
        <p:nvSpPr>
          <p:cNvPr id="6" name="Text Placeholder 5">
            <a:extLst>
              <a:ext uri="{FF2B5EF4-FFF2-40B4-BE49-F238E27FC236}">
                <a16:creationId xmlns:a16="http://schemas.microsoft.com/office/drawing/2014/main" id="{95587129-CD1E-4E0C-8903-AE679E705129}"/>
              </a:ext>
            </a:extLst>
          </p:cNvPr>
          <p:cNvSpPr>
            <a:spLocks noGrp="1"/>
          </p:cNvSpPr>
          <p:nvPr>
            <p:ph type="body" sz="quarter" idx="3"/>
          </p:nvPr>
        </p:nvSpPr>
        <p:spPr>
          <a:xfrm>
            <a:off x="6194426" y="1408640"/>
            <a:ext cx="5183188" cy="823912"/>
          </a:xfrm>
        </p:spPr>
        <p:txBody>
          <a:bodyPr>
            <a:normAutofit lnSpcReduction="10000"/>
          </a:bodyPr>
          <a:lstStyle/>
          <a:p>
            <a:r>
              <a:rPr lang="en-US" dirty="0"/>
              <a:t>Balance and distance measures </a:t>
            </a:r>
          </a:p>
          <a:p>
            <a:r>
              <a:rPr lang="en-US" dirty="0"/>
              <a:t>(Measure-of-size = 2017 Sales)</a:t>
            </a:r>
          </a:p>
        </p:txBody>
      </p:sp>
      <p:pic>
        <p:nvPicPr>
          <p:cNvPr id="11" name="Content Placeholder 10">
            <a:extLst>
              <a:ext uri="{FF2B5EF4-FFF2-40B4-BE49-F238E27FC236}">
                <a16:creationId xmlns:a16="http://schemas.microsoft.com/office/drawing/2014/main" id="{2F3EF40C-268F-48A0-AE4E-18B7B48B8172}"/>
              </a:ext>
            </a:extLst>
          </p:cNvPr>
          <p:cNvPicPr>
            <a:picLocks noGrp="1" noChangeAspect="1"/>
          </p:cNvPicPr>
          <p:nvPr>
            <p:ph sz="quarter" idx="4"/>
          </p:nvPr>
        </p:nvPicPr>
        <p:blipFill>
          <a:blip r:embed="rId2"/>
          <a:stretch>
            <a:fillRect/>
          </a:stretch>
        </p:blipFill>
        <p:spPr>
          <a:xfrm>
            <a:off x="6214382" y="2257681"/>
            <a:ext cx="4584589" cy="2755631"/>
          </a:xfrm>
          <a:prstGeom prst="rect">
            <a:avLst/>
          </a:prstGeom>
        </p:spPr>
      </p:pic>
      <p:sp>
        <p:nvSpPr>
          <p:cNvPr id="9" name="TextBox 8">
            <a:extLst>
              <a:ext uri="{FF2B5EF4-FFF2-40B4-BE49-F238E27FC236}">
                <a16:creationId xmlns:a16="http://schemas.microsoft.com/office/drawing/2014/main" id="{6E2477C3-FDBA-46F4-AF20-A064F97B16A5}"/>
              </a:ext>
            </a:extLst>
          </p:cNvPr>
          <p:cNvSpPr txBox="1"/>
          <p:nvPr/>
        </p:nvSpPr>
        <p:spPr>
          <a:xfrm>
            <a:off x="1008190" y="6060621"/>
            <a:ext cx="4865434" cy="646331"/>
          </a:xfrm>
          <a:prstGeom prst="rect">
            <a:avLst/>
          </a:prstGeom>
          <a:noFill/>
        </p:spPr>
        <p:txBody>
          <a:bodyPr wrap="square" rtlCol="0">
            <a:spAutoFit/>
          </a:bodyPr>
          <a:lstStyle/>
          <a:p>
            <a:pPr marL="285750" indent="-285750">
              <a:buFont typeface="Arial" panose="020B0604020202020204" pitchFamily="34" charset="0"/>
              <a:buChar char="•"/>
            </a:pPr>
            <a:r>
              <a:rPr lang="en-US" dirty="0"/>
              <a:t>Point estimates from Annual Shoe Sales Survey not statistically different from ARTS estimates</a:t>
            </a:r>
          </a:p>
        </p:txBody>
      </p:sp>
      <p:sp>
        <p:nvSpPr>
          <p:cNvPr id="12" name="TextBox 11">
            <a:extLst>
              <a:ext uri="{FF2B5EF4-FFF2-40B4-BE49-F238E27FC236}">
                <a16:creationId xmlns:a16="http://schemas.microsoft.com/office/drawing/2014/main" id="{77204EC7-C4A3-4D5C-A17E-8C936FF2A31E}"/>
              </a:ext>
            </a:extLst>
          </p:cNvPr>
          <p:cNvSpPr txBox="1"/>
          <p:nvPr/>
        </p:nvSpPr>
        <p:spPr>
          <a:xfrm>
            <a:off x="6214382" y="5242890"/>
            <a:ext cx="4865434" cy="1200329"/>
          </a:xfrm>
          <a:prstGeom prst="rect">
            <a:avLst/>
          </a:prstGeom>
          <a:noFill/>
        </p:spPr>
        <p:txBody>
          <a:bodyPr wrap="square" rtlCol="0">
            <a:spAutoFit/>
          </a:bodyPr>
          <a:lstStyle/>
          <a:p>
            <a:r>
              <a:rPr lang="en-US" dirty="0"/>
              <a:t>Ideal values:  Balance = 1 and Distance = 0</a:t>
            </a:r>
          </a:p>
          <a:p>
            <a:pPr marL="285750" indent="-285750">
              <a:buFont typeface="Arial" panose="020B0604020202020204" pitchFamily="34" charset="0"/>
              <a:buChar char="•"/>
            </a:pPr>
            <a:r>
              <a:rPr lang="en-US" dirty="0"/>
              <a:t>45111 – Indications of potential NR bias</a:t>
            </a:r>
          </a:p>
          <a:p>
            <a:pPr marL="285750" indent="-285750">
              <a:buFont typeface="Arial" panose="020B0604020202020204" pitchFamily="34" charset="0"/>
              <a:buChar char="•"/>
            </a:pPr>
            <a:r>
              <a:rPr lang="en-US" dirty="0"/>
              <a:t>45221 – No indications of NR bias with these indicators</a:t>
            </a:r>
          </a:p>
        </p:txBody>
      </p:sp>
      <p:pic>
        <p:nvPicPr>
          <p:cNvPr id="4" name="Graphic 3" descr="Grinning face outline with solid fill">
            <a:extLst>
              <a:ext uri="{FF2B5EF4-FFF2-40B4-BE49-F238E27FC236}">
                <a16:creationId xmlns:a16="http://schemas.microsoft.com/office/drawing/2014/main" id="{6C880760-7AD7-412C-A075-2C1158F005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9084" y="3718537"/>
            <a:ext cx="914400" cy="914400"/>
          </a:xfrm>
          <a:prstGeom prst="rect">
            <a:avLst/>
          </a:prstGeom>
        </p:spPr>
      </p:pic>
      <p:pic>
        <p:nvPicPr>
          <p:cNvPr id="10" name="Graphic 9" descr="Angry face outline with solid fill">
            <a:extLst>
              <a:ext uri="{FF2B5EF4-FFF2-40B4-BE49-F238E27FC236}">
                <a16:creationId xmlns:a16="http://schemas.microsoft.com/office/drawing/2014/main" id="{11A53A24-E19E-48CD-9815-D46F7E450F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33303" y="3692050"/>
            <a:ext cx="914400" cy="914400"/>
          </a:xfrm>
          <a:prstGeom prst="rect">
            <a:avLst/>
          </a:prstGeom>
        </p:spPr>
      </p:pic>
      <p:pic>
        <p:nvPicPr>
          <p:cNvPr id="15" name="Content Placeholder 14">
            <a:extLst>
              <a:ext uri="{FF2B5EF4-FFF2-40B4-BE49-F238E27FC236}">
                <a16:creationId xmlns:a16="http://schemas.microsoft.com/office/drawing/2014/main" id="{24E96696-B7FB-4F67-9946-6907E1E11BD5}"/>
              </a:ext>
            </a:extLst>
          </p:cNvPr>
          <p:cNvPicPr>
            <a:picLocks noGrp="1" noChangeAspect="1"/>
          </p:cNvPicPr>
          <p:nvPr>
            <p:ph sz="half" idx="2"/>
          </p:nvPr>
        </p:nvPicPr>
        <p:blipFill>
          <a:blip r:embed="rId7"/>
          <a:stretch>
            <a:fillRect/>
          </a:stretch>
        </p:blipFill>
        <p:spPr>
          <a:xfrm>
            <a:off x="1008190" y="2333443"/>
            <a:ext cx="3740204" cy="3684588"/>
          </a:xfrm>
          <a:prstGeom prst="rect">
            <a:avLst/>
          </a:prstGeom>
        </p:spPr>
      </p:pic>
    </p:spTree>
    <p:extLst>
      <p:ext uri="{BB962C8B-B14F-4D97-AF65-F5344CB8AC3E}">
        <p14:creationId xmlns:p14="http://schemas.microsoft.com/office/powerpoint/2010/main" val="82787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9EA4-6DDB-4B82-B1ED-907386E51567}"/>
              </a:ext>
            </a:extLst>
          </p:cNvPr>
          <p:cNvSpPr>
            <a:spLocks noGrp="1"/>
          </p:cNvSpPr>
          <p:nvPr>
            <p:ph type="title"/>
          </p:nvPr>
        </p:nvSpPr>
        <p:spPr>
          <a:xfrm>
            <a:off x="838200" y="365125"/>
            <a:ext cx="10515600" cy="1194965"/>
          </a:xfrm>
        </p:spPr>
        <p:txBody>
          <a:bodyPr>
            <a:normAutofit/>
          </a:bodyPr>
          <a:lstStyle/>
          <a:p>
            <a:r>
              <a:rPr lang="en-US" sz="3600" b="1" dirty="0"/>
              <a:t>Best Practice 5: Fictional Example 1 (Cont’d)</a:t>
            </a:r>
            <a:br>
              <a:rPr lang="en-US" sz="3600" b="1" dirty="0"/>
            </a:br>
            <a:r>
              <a:rPr lang="en-US" sz="3600" b="1" dirty="0"/>
              <a:t>Annual Shoe Sales Survey</a:t>
            </a:r>
            <a:endParaRPr lang="en-US" sz="3600" dirty="0"/>
          </a:p>
        </p:txBody>
      </p:sp>
      <p:sp>
        <p:nvSpPr>
          <p:cNvPr id="7" name="Content Placeholder 6">
            <a:extLst>
              <a:ext uri="{FF2B5EF4-FFF2-40B4-BE49-F238E27FC236}">
                <a16:creationId xmlns:a16="http://schemas.microsoft.com/office/drawing/2014/main" id="{7FC090E0-7AB1-4A94-955D-5C65D81DC32C}"/>
              </a:ext>
            </a:extLst>
          </p:cNvPr>
          <p:cNvSpPr>
            <a:spLocks noGrp="1"/>
          </p:cNvSpPr>
          <p:nvPr>
            <p:ph idx="1"/>
          </p:nvPr>
        </p:nvSpPr>
        <p:spPr>
          <a:xfrm>
            <a:off x="855316" y="1594026"/>
            <a:ext cx="10515600" cy="4351338"/>
          </a:xfrm>
        </p:spPr>
        <p:txBody>
          <a:bodyPr/>
          <a:lstStyle/>
          <a:p>
            <a:r>
              <a:rPr lang="en-US" dirty="0"/>
              <a:t>Measure: Fraction of Missing Information (FMI)</a:t>
            </a:r>
          </a:p>
          <a:p>
            <a:pPr lvl="1"/>
            <a:r>
              <a:rPr lang="en-US" dirty="0"/>
              <a:t>Proxy Pattern-Mixture Model Analysis</a:t>
            </a:r>
          </a:p>
          <a:p>
            <a:pPr lvl="1"/>
            <a:r>
              <a:rPr lang="en-US" dirty="0"/>
              <a:t>Assessed nonresponse bias in variable </a:t>
            </a:r>
            <a:r>
              <a:rPr lang="en-US" u="sng" dirty="0"/>
              <a:t>after</a:t>
            </a:r>
            <a:r>
              <a:rPr lang="en-US" dirty="0"/>
              <a:t> adjustment (imputation)</a:t>
            </a:r>
          </a:p>
          <a:p>
            <a:pPr lvl="2"/>
            <a:r>
              <a:rPr lang="en-US" dirty="0"/>
              <a:t>FMI </a:t>
            </a:r>
            <a:r>
              <a:rPr lang="en-US" dirty="0">
                <a:sym typeface="Symbol" panose="05050102010706020507" pitchFamily="18" charset="2"/>
              </a:rPr>
              <a:t> 0 indicative of low nonresponse bias</a:t>
            </a:r>
          </a:p>
          <a:p>
            <a:pPr lvl="2"/>
            <a:r>
              <a:rPr lang="en-US" dirty="0">
                <a:sym typeface="Symbol" panose="05050102010706020507" pitchFamily="18" charset="2"/>
              </a:rPr>
              <a:t>FMI  1 indicative of high nonresponse bias</a:t>
            </a:r>
            <a:endParaRPr lang="en-US" dirty="0"/>
          </a:p>
          <a:p>
            <a:r>
              <a:rPr lang="en-US" dirty="0"/>
              <a:t>Variable of Interest:  </a:t>
            </a:r>
            <a:r>
              <a:rPr lang="en-US" u="sng" dirty="0"/>
              <a:t>Total shoe sales</a:t>
            </a:r>
          </a:p>
          <a:p>
            <a:r>
              <a:rPr lang="en-US" u="sng" dirty="0"/>
              <a:t>Proxy</a:t>
            </a:r>
            <a:r>
              <a:rPr lang="en-US" dirty="0"/>
              <a:t>: Predicted value (all units) from imputation model</a:t>
            </a:r>
            <a:endParaRPr lang="en-US" i="1" dirty="0">
              <a:latin typeface="Cambria Math" panose="02040503050406030204" pitchFamily="18" charset="0"/>
              <a:ea typeface="Cambria Math" panose="02040503050406030204" pitchFamily="18" charset="0"/>
            </a:endParaRPr>
          </a:p>
          <a:p>
            <a:pPr marL="0" indent="0">
              <a:buNone/>
            </a:pPr>
            <a:endParaRPr lang="en-US" dirty="0"/>
          </a:p>
        </p:txBody>
      </p:sp>
      <p:graphicFrame>
        <p:nvGraphicFramePr>
          <p:cNvPr id="19" name="Table 19">
            <a:extLst>
              <a:ext uri="{FF2B5EF4-FFF2-40B4-BE49-F238E27FC236}">
                <a16:creationId xmlns:a16="http://schemas.microsoft.com/office/drawing/2014/main" id="{CCA8425A-E1B0-499B-A136-364A1DD56DFF}"/>
              </a:ext>
            </a:extLst>
          </p:cNvPr>
          <p:cNvGraphicFramePr>
            <a:graphicFrameLocks noGrp="1"/>
          </p:cNvGraphicFramePr>
          <p:nvPr>
            <p:extLst>
              <p:ext uri="{D42A27DB-BD31-4B8C-83A1-F6EECF244321}">
                <p14:modId xmlns:p14="http://schemas.microsoft.com/office/powerpoint/2010/main" val="1499065722"/>
              </p:ext>
            </p:extLst>
          </p:nvPr>
        </p:nvGraphicFramePr>
        <p:xfrm>
          <a:off x="855316" y="4144062"/>
          <a:ext cx="8128000" cy="1645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29786848"/>
                    </a:ext>
                  </a:extLst>
                </a:gridCol>
                <a:gridCol w="2032000">
                  <a:extLst>
                    <a:ext uri="{9D8B030D-6E8A-4147-A177-3AD203B41FA5}">
                      <a16:colId xmlns:a16="http://schemas.microsoft.com/office/drawing/2014/main" val="7005255"/>
                    </a:ext>
                  </a:extLst>
                </a:gridCol>
                <a:gridCol w="2032000">
                  <a:extLst>
                    <a:ext uri="{9D8B030D-6E8A-4147-A177-3AD203B41FA5}">
                      <a16:colId xmlns:a16="http://schemas.microsoft.com/office/drawing/2014/main" val="976804047"/>
                    </a:ext>
                  </a:extLst>
                </a:gridCol>
                <a:gridCol w="2032000">
                  <a:extLst>
                    <a:ext uri="{9D8B030D-6E8A-4147-A177-3AD203B41FA5}">
                      <a16:colId xmlns:a16="http://schemas.microsoft.com/office/drawing/2014/main" val="1109862602"/>
                    </a:ext>
                  </a:extLst>
                </a:gridCol>
              </a:tblGrid>
              <a:tr h="0">
                <a:tc>
                  <a:txBody>
                    <a:bodyPr/>
                    <a:lstStyle/>
                    <a:p>
                      <a:r>
                        <a:rPr lang="en-US" dirty="0"/>
                        <a:t>Industry</a:t>
                      </a:r>
                    </a:p>
                  </a:txBody>
                  <a:tcPr/>
                </a:tc>
                <a:tc>
                  <a:txBody>
                    <a:bodyPr/>
                    <a:lstStyle/>
                    <a:p>
                      <a:r>
                        <a:rPr lang="en-US" dirty="0"/>
                        <a:t>FMI (MAR)</a:t>
                      </a:r>
                    </a:p>
                  </a:txBody>
                  <a:tcPr/>
                </a:tc>
                <a:tc>
                  <a:txBody>
                    <a:bodyPr/>
                    <a:lstStyle/>
                    <a:p>
                      <a:r>
                        <a:rPr lang="en-US" dirty="0"/>
                        <a:t>FMI (NMAR)</a:t>
                      </a:r>
                    </a:p>
                  </a:txBody>
                  <a:tcPr/>
                </a:tc>
                <a:tc>
                  <a:txBody>
                    <a:bodyPr/>
                    <a:lstStyle/>
                    <a:p>
                      <a:r>
                        <a:rPr lang="en-US" dirty="0"/>
                        <a:t>Nonresponse Rate</a:t>
                      </a:r>
                    </a:p>
                  </a:txBody>
                  <a:tcPr/>
                </a:tc>
                <a:extLst>
                  <a:ext uri="{0D108BD9-81ED-4DB2-BD59-A6C34878D82A}">
                    <a16:rowId xmlns:a16="http://schemas.microsoft.com/office/drawing/2014/main" val="3183193185"/>
                  </a:ext>
                </a:extLst>
              </a:tr>
              <a:tr h="370840">
                <a:tc>
                  <a:txBody>
                    <a:bodyPr/>
                    <a:lstStyle/>
                    <a:p>
                      <a:r>
                        <a:rPr lang="en-US" dirty="0"/>
                        <a:t>45111</a:t>
                      </a:r>
                    </a:p>
                    <a:p>
                      <a:r>
                        <a:rPr lang="en-US" dirty="0"/>
                        <a:t>(R</a:t>
                      </a:r>
                      <a:r>
                        <a:rPr lang="en-US" baseline="30000" dirty="0"/>
                        <a:t>2</a:t>
                      </a:r>
                      <a:r>
                        <a:rPr lang="en-US" baseline="0" dirty="0"/>
                        <a:t> = 0.90)</a:t>
                      </a:r>
                      <a:endParaRPr lang="en-US" dirty="0"/>
                    </a:p>
                  </a:txBody>
                  <a:tcPr/>
                </a:tc>
                <a:tc>
                  <a:txBody>
                    <a:bodyPr/>
                    <a:lstStyle/>
                    <a:p>
                      <a:pPr algn="ctr"/>
                      <a:r>
                        <a:rPr lang="en-US" dirty="0"/>
                        <a:t>0.70</a:t>
                      </a:r>
                    </a:p>
                  </a:txBody>
                  <a:tcPr anchor="ctr"/>
                </a:tc>
                <a:tc>
                  <a:txBody>
                    <a:bodyPr/>
                    <a:lstStyle/>
                    <a:p>
                      <a:pPr algn="ctr"/>
                      <a:r>
                        <a:rPr lang="en-US" dirty="0"/>
                        <a:t>0.75</a:t>
                      </a:r>
                    </a:p>
                  </a:txBody>
                  <a:tcPr anchor="ctr"/>
                </a:tc>
                <a:tc>
                  <a:txBody>
                    <a:bodyPr/>
                    <a:lstStyle/>
                    <a:p>
                      <a:pPr algn="ctr"/>
                      <a:r>
                        <a:rPr lang="en-US" dirty="0"/>
                        <a:t>45%</a:t>
                      </a:r>
                    </a:p>
                  </a:txBody>
                  <a:tcPr anchor="ctr"/>
                </a:tc>
                <a:extLst>
                  <a:ext uri="{0D108BD9-81ED-4DB2-BD59-A6C34878D82A}">
                    <a16:rowId xmlns:a16="http://schemas.microsoft.com/office/drawing/2014/main" val="4067739993"/>
                  </a:ext>
                </a:extLst>
              </a:tr>
              <a:tr h="370840">
                <a:tc>
                  <a:txBody>
                    <a:bodyPr/>
                    <a:lstStyle/>
                    <a:p>
                      <a:r>
                        <a:rPr lang="en-US" dirty="0"/>
                        <a:t>45221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r>
                        <a:rPr lang="en-US" baseline="0" dirty="0"/>
                        <a:t> = 0.95)</a:t>
                      </a:r>
                      <a:endParaRPr lang="en-US" dirty="0"/>
                    </a:p>
                  </a:txBody>
                  <a:tcPr/>
                </a:tc>
                <a:tc>
                  <a:txBody>
                    <a:bodyPr/>
                    <a:lstStyle/>
                    <a:p>
                      <a:pPr algn="ctr"/>
                      <a:r>
                        <a:rPr lang="en-US" dirty="0"/>
                        <a:t>0.13</a:t>
                      </a:r>
                    </a:p>
                  </a:txBody>
                  <a:tcPr anchor="ctr"/>
                </a:tc>
                <a:tc>
                  <a:txBody>
                    <a:bodyPr/>
                    <a:lstStyle/>
                    <a:p>
                      <a:pPr algn="ctr"/>
                      <a:r>
                        <a:rPr lang="en-US" dirty="0"/>
                        <a:t>0.18</a:t>
                      </a:r>
                    </a:p>
                  </a:txBody>
                  <a:tcPr anchor="ctr"/>
                </a:tc>
                <a:tc>
                  <a:txBody>
                    <a:bodyPr/>
                    <a:lstStyle/>
                    <a:p>
                      <a:pPr algn="ctr"/>
                      <a:r>
                        <a:rPr lang="en-US" dirty="0"/>
                        <a:t>39%</a:t>
                      </a:r>
                    </a:p>
                  </a:txBody>
                  <a:tcPr anchor="ctr"/>
                </a:tc>
                <a:extLst>
                  <a:ext uri="{0D108BD9-81ED-4DB2-BD59-A6C34878D82A}">
                    <a16:rowId xmlns:a16="http://schemas.microsoft.com/office/drawing/2014/main" val="2305380927"/>
                  </a:ext>
                </a:extLst>
              </a:tr>
            </a:tbl>
          </a:graphicData>
        </a:graphic>
      </p:graphicFrame>
      <p:graphicFrame>
        <p:nvGraphicFramePr>
          <p:cNvPr id="17" name="Table 19">
            <a:extLst>
              <a:ext uri="{FF2B5EF4-FFF2-40B4-BE49-F238E27FC236}">
                <a16:creationId xmlns:a16="http://schemas.microsoft.com/office/drawing/2014/main" id="{B0489BD7-45A6-400F-AAB3-2A3F55FE43FC}"/>
              </a:ext>
            </a:extLst>
          </p:cNvPr>
          <p:cNvGraphicFramePr>
            <a:graphicFrameLocks noGrp="1"/>
          </p:cNvGraphicFramePr>
          <p:nvPr>
            <p:extLst>
              <p:ext uri="{D42A27DB-BD31-4B8C-83A1-F6EECF244321}">
                <p14:modId xmlns:p14="http://schemas.microsoft.com/office/powerpoint/2010/main" val="2941555337"/>
              </p:ext>
            </p:extLst>
          </p:nvPr>
        </p:nvGraphicFramePr>
        <p:xfrm>
          <a:off x="821084" y="4160142"/>
          <a:ext cx="8128000" cy="1645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29786848"/>
                    </a:ext>
                  </a:extLst>
                </a:gridCol>
                <a:gridCol w="2032000">
                  <a:extLst>
                    <a:ext uri="{9D8B030D-6E8A-4147-A177-3AD203B41FA5}">
                      <a16:colId xmlns:a16="http://schemas.microsoft.com/office/drawing/2014/main" val="7005255"/>
                    </a:ext>
                  </a:extLst>
                </a:gridCol>
                <a:gridCol w="2032000">
                  <a:extLst>
                    <a:ext uri="{9D8B030D-6E8A-4147-A177-3AD203B41FA5}">
                      <a16:colId xmlns:a16="http://schemas.microsoft.com/office/drawing/2014/main" val="976804047"/>
                    </a:ext>
                  </a:extLst>
                </a:gridCol>
                <a:gridCol w="2032000">
                  <a:extLst>
                    <a:ext uri="{9D8B030D-6E8A-4147-A177-3AD203B41FA5}">
                      <a16:colId xmlns:a16="http://schemas.microsoft.com/office/drawing/2014/main" val="1109862602"/>
                    </a:ext>
                  </a:extLst>
                </a:gridCol>
              </a:tblGrid>
              <a:tr h="0">
                <a:tc>
                  <a:txBody>
                    <a:bodyPr/>
                    <a:lstStyle/>
                    <a:p>
                      <a:r>
                        <a:rPr lang="en-US" dirty="0"/>
                        <a:t>Industry</a:t>
                      </a:r>
                    </a:p>
                  </a:txBody>
                  <a:tcPr/>
                </a:tc>
                <a:tc>
                  <a:txBody>
                    <a:bodyPr/>
                    <a:lstStyle/>
                    <a:p>
                      <a:r>
                        <a:rPr lang="en-US" dirty="0"/>
                        <a:t>FMI (MAR)</a:t>
                      </a:r>
                    </a:p>
                  </a:txBody>
                  <a:tcPr/>
                </a:tc>
                <a:tc>
                  <a:txBody>
                    <a:bodyPr/>
                    <a:lstStyle/>
                    <a:p>
                      <a:r>
                        <a:rPr lang="en-US" dirty="0"/>
                        <a:t>FMI (NMAR)</a:t>
                      </a:r>
                    </a:p>
                  </a:txBody>
                  <a:tcPr/>
                </a:tc>
                <a:tc>
                  <a:txBody>
                    <a:bodyPr/>
                    <a:lstStyle/>
                    <a:p>
                      <a:r>
                        <a:rPr lang="en-US" dirty="0"/>
                        <a:t>Nonresponse Rate</a:t>
                      </a:r>
                    </a:p>
                  </a:txBody>
                  <a:tcPr/>
                </a:tc>
                <a:extLst>
                  <a:ext uri="{0D108BD9-81ED-4DB2-BD59-A6C34878D82A}">
                    <a16:rowId xmlns:a16="http://schemas.microsoft.com/office/drawing/2014/main" val="3183193185"/>
                  </a:ext>
                </a:extLst>
              </a:tr>
              <a:tr h="370840">
                <a:tc>
                  <a:txBody>
                    <a:bodyPr/>
                    <a:lstStyle/>
                    <a:p>
                      <a:r>
                        <a:rPr lang="en-US" dirty="0"/>
                        <a:t>45111</a:t>
                      </a:r>
                    </a:p>
                    <a:p>
                      <a:r>
                        <a:rPr lang="en-US" dirty="0"/>
                        <a:t>(R</a:t>
                      </a:r>
                      <a:r>
                        <a:rPr lang="en-US" baseline="30000" dirty="0"/>
                        <a:t>2</a:t>
                      </a:r>
                      <a:r>
                        <a:rPr lang="en-US" baseline="0" dirty="0"/>
                        <a:t> = 0.90)</a:t>
                      </a:r>
                      <a:endParaRPr lang="en-US" dirty="0"/>
                    </a:p>
                  </a:txBody>
                  <a:tcPr/>
                </a:tc>
                <a:tc>
                  <a:txBody>
                    <a:bodyPr/>
                    <a:lstStyle/>
                    <a:p>
                      <a:pPr algn="ctr"/>
                      <a:r>
                        <a:rPr lang="en-US" dirty="0"/>
                        <a:t>0.70</a:t>
                      </a:r>
                    </a:p>
                  </a:txBody>
                  <a:tcPr anchor="ctr">
                    <a:solidFill>
                      <a:srgbClr val="FFFF00"/>
                    </a:solidFill>
                  </a:tcPr>
                </a:tc>
                <a:tc>
                  <a:txBody>
                    <a:bodyPr/>
                    <a:lstStyle/>
                    <a:p>
                      <a:pPr algn="ctr"/>
                      <a:r>
                        <a:rPr lang="en-US" dirty="0"/>
                        <a:t>0.75</a:t>
                      </a:r>
                    </a:p>
                  </a:txBody>
                  <a:tcPr anchor="ctr">
                    <a:solidFill>
                      <a:srgbClr val="FFFF00"/>
                    </a:solidFill>
                  </a:tcPr>
                </a:tc>
                <a:tc>
                  <a:txBody>
                    <a:bodyPr/>
                    <a:lstStyle/>
                    <a:p>
                      <a:pPr algn="ctr"/>
                      <a:r>
                        <a:rPr lang="en-US" dirty="0"/>
                        <a:t>45%</a:t>
                      </a:r>
                    </a:p>
                  </a:txBody>
                  <a:tcPr anchor="ctr">
                    <a:solidFill>
                      <a:srgbClr val="FFFF00"/>
                    </a:solidFill>
                  </a:tcPr>
                </a:tc>
                <a:extLst>
                  <a:ext uri="{0D108BD9-81ED-4DB2-BD59-A6C34878D82A}">
                    <a16:rowId xmlns:a16="http://schemas.microsoft.com/office/drawing/2014/main" val="4067739993"/>
                  </a:ext>
                </a:extLst>
              </a:tr>
              <a:tr h="370840">
                <a:tc>
                  <a:txBody>
                    <a:bodyPr/>
                    <a:lstStyle/>
                    <a:p>
                      <a:r>
                        <a:rPr lang="en-US" dirty="0"/>
                        <a:t>45221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r>
                        <a:rPr lang="en-US" baseline="0" dirty="0"/>
                        <a:t> = 0.95)</a:t>
                      </a:r>
                      <a:endParaRPr lang="en-US" dirty="0"/>
                    </a:p>
                  </a:txBody>
                  <a:tcPr/>
                </a:tc>
                <a:tc>
                  <a:txBody>
                    <a:bodyPr/>
                    <a:lstStyle/>
                    <a:p>
                      <a:pPr algn="ctr"/>
                      <a:r>
                        <a:rPr lang="en-US" dirty="0"/>
                        <a:t>0.13</a:t>
                      </a:r>
                    </a:p>
                  </a:txBody>
                  <a:tcPr anchor="ctr"/>
                </a:tc>
                <a:tc>
                  <a:txBody>
                    <a:bodyPr/>
                    <a:lstStyle/>
                    <a:p>
                      <a:pPr algn="ctr"/>
                      <a:r>
                        <a:rPr lang="en-US" dirty="0"/>
                        <a:t>0.18</a:t>
                      </a:r>
                    </a:p>
                  </a:txBody>
                  <a:tcPr anchor="ctr"/>
                </a:tc>
                <a:tc>
                  <a:txBody>
                    <a:bodyPr/>
                    <a:lstStyle/>
                    <a:p>
                      <a:pPr algn="ctr"/>
                      <a:r>
                        <a:rPr lang="en-US" dirty="0"/>
                        <a:t>39%</a:t>
                      </a:r>
                    </a:p>
                  </a:txBody>
                  <a:tcPr anchor="ctr"/>
                </a:tc>
                <a:extLst>
                  <a:ext uri="{0D108BD9-81ED-4DB2-BD59-A6C34878D82A}">
                    <a16:rowId xmlns:a16="http://schemas.microsoft.com/office/drawing/2014/main" val="2305380927"/>
                  </a:ext>
                </a:extLst>
              </a:tr>
            </a:tbl>
          </a:graphicData>
        </a:graphic>
      </p:graphicFrame>
      <p:sp>
        <p:nvSpPr>
          <p:cNvPr id="3" name="Rectangle 2">
            <a:extLst>
              <a:ext uri="{FF2B5EF4-FFF2-40B4-BE49-F238E27FC236}">
                <a16:creationId xmlns:a16="http://schemas.microsoft.com/office/drawing/2014/main" id="{C4445452-D3B2-4805-83D4-0F8E1583CF01}"/>
              </a:ext>
            </a:extLst>
          </p:cNvPr>
          <p:cNvSpPr/>
          <p:nvPr/>
        </p:nvSpPr>
        <p:spPr>
          <a:xfrm>
            <a:off x="9017548" y="4144062"/>
            <a:ext cx="2713772" cy="21517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nchorCtr="0"/>
          <a:lstStyle/>
          <a:p>
            <a:r>
              <a:rPr lang="en-US" dirty="0"/>
              <a:t>Evidence of NR Bias </a:t>
            </a:r>
          </a:p>
          <a:p>
            <a:r>
              <a:rPr lang="en-US" dirty="0"/>
              <a:t>EVEN AFTER IMPUTATION</a:t>
            </a:r>
          </a:p>
          <a:p>
            <a:endParaRPr lang="en-US" dirty="0"/>
          </a:p>
          <a:p>
            <a:pPr marL="285750" indent="-285750">
              <a:buFont typeface="Arial" panose="020B0604020202020204" pitchFamily="34" charset="0"/>
              <a:buChar char="•"/>
            </a:pPr>
            <a:r>
              <a:rPr lang="en-US" dirty="0"/>
              <a:t>FMI near 1 (both response mechanisms)</a:t>
            </a:r>
          </a:p>
          <a:p>
            <a:pPr marL="285750" indent="-285750">
              <a:buFont typeface="Arial" panose="020B0604020202020204" pitchFamily="34" charset="0"/>
              <a:buChar char="•"/>
            </a:pPr>
            <a:r>
              <a:rPr lang="en-US" dirty="0"/>
              <a:t>FMI &gt; Nonresponse rate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3224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99F36-048E-4A7D-8965-55DD6F8DFF1A}"/>
              </a:ext>
            </a:extLst>
          </p:cNvPr>
          <p:cNvSpPr>
            <a:spLocks noGrp="1"/>
          </p:cNvSpPr>
          <p:nvPr>
            <p:ph type="title"/>
          </p:nvPr>
        </p:nvSpPr>
        <p:spPr>
          <a:xfrm>
            <a:off x="571339" y="176536"/>
            <a:ext cx="10002383" cy="1026367"/>
          </a:xfrm>
        </p:spPr>
        <p:txBody>
          <a:bodyPr anchor="t" anchorCtr="0">
            <a:normAutofit fontScale="90000"/>
          </a:bodyPr>
          <a:lstStyle/>
          <a:p>
            <a:r>
              <a:rPr lang="en-US" sz="4000" b="1" dirty="0"/>
              <a:t>Best Practice 6: Summarize the major conclusions of the analyses</a:t>
            </a:r>
            <a:br>
              <a:rPr lang="en-US" b="1" dirty="0"/>
            </a:br>
            <a:br>
              <a:rPr lang="en-US" b="1" dirty="0"/>
            </a:br>
            <a:endParaRPr lang="en-US" b="1" dirty="0"/>
          </a:p>
        </p:txBody>
      </p:sp>
      <p:sp>
        <p:nvSpPr>
          <p:cNvPr id="5" name="Content Placeholder 4">
            <a:extLst>
              <a:ext uri="{FF2B5EF4-FFF2-40B4-BE49-F238E27FC236}">
                <a16:creationId xmlns:a16="http://schemas.microsoft.com/office/drawing/2014/main" id="{09E36AEB-CEB8-49DF-B4A2-62DCDA91CDF4}"/>
              </a:ext>
            </a:extLst>
          </p:cNvPr>
          <p:cNvSpPr>
            <a:spLocks noGrp="1"/>
          </p:cNvSpPr>
          <p:nvPr>
            <p:ph idx="1"/>
          </p:nvPr>
        </p:nvSpPr>
        <p:spPr>
          <a:xfrm>
            <a:off x="741537" y="1389596"/>
            <a:ext cx="6508069" cy="3835922"/>
          </a:xfrm>
        </p:spPr>
        <p:txBody>
          <a:bodyPr wrap="square">
            <a:spAutoFit/>
          </a:bodyPr>
          <a:lstStyle/>
          <a:p>
            <a:pPr marL="0" indent="0">
              <a:buNone/>
            </a:pPr>
            <a:r>
              <a:rPr lang="en-US" sz="2400" dirty="0"/>
              <a:t>Guidelines</a:t>
            </a:r>
          </a:p>
          <a:p>
            <a:pPr marL="0" indent="0">
              <a:buNone/>
            </a:pPr>
            <a:r>
              <a:rPr lang="en-US" sz="2000" dirty="0"/>
              <a:t>Guideline 3.1. Summarize the results of the nonresponse bias analysis, any post-data collection mitigation strategies, and the final assessment of potential nonresponse bias for the full data collection and for key indicators</a:t>
            </a:r>
          </a:p>
          <a:p>
            <a:pPr marL="0" indent="0">
              <a:buNone/>
            </a:pPr>
            <a:endParaRPr lang="en-US" sz="2000" dirty="0"/>
          </a:p>
          <a:p>
            <a:pPr marL="0" indent="0">
              <a:buNone/>
            </a:pPr>
            <a:r>
              <a:rPr lang="en-US" sz="2000" dirty="0"/>
              <a:t>Guideline 6.2.  Discuss the implications and potential causes of contradictory results</a:t>
            </a:r>
          </a:p>
          <a:p>
            <a:pPr marL="0" indent="0">
              <a:buNone/>
            </a:pPr>
            <a:endParaRPr lang="en-US" sz="2000" dirty="0"/>
          </a:p>
          <a:p>
            <a:pPr marL="0" indent="0">
              <a:buNone/>
            </a:pPr>
            <a:r>
              <a:rPr lang="en-US" sz="2000" dirty="0"/>
              <a:t>Guideline 6.3.  Discuss potential implications as they relate to fitness of purpose</a:t>
            </a:r>
          </a:p>
        </p:txBody>
      </p:sp>
      <p:sp>
        <p:nvSpPr>
          <p:cNvPr id="6" name="Text Placeholder 5">
            <a:extLst>
              <a:ext uri="{FF2B5EF4-FFF2-40B4-BE49-F238E27FC236}">
                <a16:creationId xmlns:a16="http://schemas.microsoft.com/office/drawing/2014/main" id="{2F685050-D6E6-4A27-95D8-4E61F0F86420}"/>
              </a:ext>
            </a:extLst>
          </p:cNvPr>
          <p:cNvSpPr>
            <a:spLocks noGrp="1"/>
          </p:cNvSpPr>
          <p:nvPr>
            <p:ph type="body" sz="half" idx="2"/>
          </p:nvPr>
        </p:nvSpPr>
        <p:spPr>
          <a:xfrm>
            <a:off x="7711027" y="1389596"/>
            <a:ext cx="3932237" cy="1693506"/>
          </a:xfrm>
          <a:solidFill>
            <a:schemeClr val="accent5">
              <a:lumMod val="60000"/>
              <a:lumOff val="40000"/>
            </a:schemeClr>
          </a:solidFill>
        </p:spPr>
        <p:txBody>
          <a:bodyPr>
            <a:normAutofit/>
          </a:bodyPr>
          <a:lstStyle/>
          <a:p>
            <a:r>
              <a:rPr lang="en-US" i="1" dirty="0"/>
              <a:t>Provide an executive summary that provides high level findings for the full program and for the key survey items, overall and by studied subgroup.  If possible, highlight post-data collection mitigation strategies that appear to be effective, as well as those that are less effective. </a:t>
            </a:r>
          </a:p>
        </p:txBody>
      </p:sp>
      <p:sp>
        <p:nvSpPr>
          <p:cNvPr id="9" name="TextBox 8">
            <a:extLst>
              <a:ext uri="{FF2B5EF4-FFF2-40B4-BE49-F238E27FC236}">
                <a16:creationId xmlns:a16="http://schemas.microsoft.com/office/drawing/2014/main" id="{E74FCB2B-F7C0-460F-BE24-ED680DA3161A}"/>
              </a:ext>
            </a:extLst>
          </p:cNvPr>
          <p:cNvSpPr txBox="1"/>
          <p:nvPr/>
        </p:nvSpPr>
        <p:spPr>
          <a:xfrm>
            <a:off x="7711027" y="3352279"/>
            <a:ext cx="3932237" cy="1477328"/>
          </a:xfrm>
          <a:prstGeom prst="rect">
            <a:avLst/>
          </a:prstGeom>
          <a:solidFill>
            <a:srgbClr val="FFC000"/>
          </a:solidFill>
        </p:spPr>
        <p:txBody>
          <a:bodyPr wrap="square" rtlCol="0">
            <a:spAutoFit/>
          </a:bodyPr>
          <a:lstStyle/>
          <a:p>
            <a:r>
              <a:rPr lang="en-US" dirty="0"/>
              <a:t>Checklist for NRB Report</a:t>
            </a:r>
          </a:p>
          <a:p>
            <a:pPr marL="285750" indent="-285750">
              <a:buFont typeface="Wingdings" panose="05000000000000000000" pitchFamily="2" charset="2"/>
              <a:buChar char="ü"/>
            </a:pPr>
            <a:r>
              <a:rPr lang="en-US" dirty="0"/>
              <a:t>Executive summary provided</a:t>
            </a:r>
          </a:p>
          <a:p>
            <a:pPr marL="285750" indent="-285750">
              <a:buFont typeface="Wingdings" panose="05000000000000000000" pitchFamily="2" charset="2"/>
              <a:buChar char="ü"/>
            </a:pPr>
            <a:r>
              <a:rPr lang="en-US" dirty="0"/>
              <a:t>Assessment of post data collection migration strategies highlighted</a:t>
            </a:r>
          </a:p>
          <a:p>
            <a:pPr marL="285750" indent="-285750">
              <a:buFont typeface="Wingdings" panose="05000000000000000000" pitchFamily="2" charset="2"/>
              <a:buChar char="ü"/>
            </a:pPr>
            <a:r>
              <a:rPr lang="en-US" dirty="0"/>
              <a:t>Implications of assessments provided</a:t>
            </a:r>
          </a:p>
        </p:txBody>
      </p:sp>
    </p:spTree>
    <p:extLst>
      <p:ext uri="{BB962C8B-B14F-4D97-AF65-F5344CB8AC3E}">
        <p14:creationId xmlns:p14="http://schemas.microsoft.com/office/powerpoint/2010/main" val="324443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08E702-658E-4C9A-A71F-F80C9D72E585}"/>
              </a:ext>
            </a:extLst>
          </p:cNvPr>
          <p:cNvSpPr>
            <a:spLocks noGrp="1"/>
          </p:cNvSpPr>
          <p:nvPr>
            <p:ph type="title"/>
          </p:nvPr>
        </p:nvSpPr>
        <p:spPr/>
        <p:txBody>
          <a:bodyPr>
            <a:normAutofit/>
          </a:bodyPr>
          <a:lstStyle/>
          <a:p>
            <a:r>
              <a:rPr lang="en-US" sz="3600" b="1" dirty="0"/>
              <a:t>Best Practice 6:  Fictional Example 1</a:t>
            </a:r>
            <a:br>
              <a:rPr lang="en-US" sz="3600" b="1" dirty="0"/>
            </a:br>
            <a:r>
              <a:rPr lang="en-US" sz="3600" b="1" dirty="0"/>
              <a:t>Time Use Survey</a:t>
            </a:r>
          </a:p>
        </p:txBody>
      </p:sp>
      <p:sp>
        <p:nvSpPr>
          <p:cNvPr id="6" name="Content Placeholder 5">
            <a:extLst>
              <a:ext uri="{FF2B5EF4-FFF2-40B4-BE49-F238E27FC236}">
                <a16:creationId xmlns:a16="http://schemas.microsoft.com/office/drawing/2014/main" id="{625236B6-446D-45D3-B3EB-587371A16BC8}"/>
              </a:ext>
            </a:extLst>
          </p:cNvPr>
          <p:cNvSpPr>
            <a:spLocks noGrp="1"/>
          </p:cNvSpPr>
          <p:nvPr>
            <p:ph idx="1"/>
          </p:nvPr>
        </p:nvSpPr>
        <p:spPr>
          <a:xfrm>
            <a:off x="838200" y="1690688"/>
            <a:ext cx="10515600" cy="4351338"/>
          </a:xfrm>
        </p:spPr>
        <p:txBody>
          <a:bodyPr>
            <a:normAutofit/>
          </a:bodyPr>
          <a:lstStyle/>
          <a:p>
            <a:pPr marL="0" indent="0">
              <a:buNone/>
            </a:pPr>
            <a:r>
              <a:rPr lang="en-US" dirty="0"/>
              <a:t>Key Findings</a:t>
            </a:r>
          </a:p>
          <a:p>
            <a:pPr marL="514350" indent="-514350">
              <a:buFont typeface="+mj-lt"/>
              <a:buAutoNum type="arabicPeriod"/>
            </a:pPr>
            <a:r>
              <a:rPr lang="en-US" sz="2000" dirty="0"/>
              <a:t>Low response from sampled schools in the South</a:t>
            </a:r>
          </a:p>
          <a:p>
            <a:pPr lvl="1"/>
            <a:r>
              <a:rPr lang="en-US" sz="2000" dirty="0"/>
              <a:t>Levels of estimated totals vary greatly depending on alternative weighting adjustments, providing indications of nonresponse bias</a:t>
            </a:r>
          </a:p>
          <a:p>
            <a:pPr lvl="1"/>
            <a:endParaRPr lang="en-US" sz="2000" dirty="0"/>
          </a:p>
          <a:p>
            <a:pPr marL="514350" indent="-514350">
              <a:buFont typeface="+mj-lt"/>
              <a:buAutoNum type="arabicPeriod"/>
            </a:pPr>
            <a:r>
              <a:rPr lang="en-US" sz="2000" dirty="0"/>
              <a:t>Low response across-the-board for 12</a:t>
            </a:r>
            <a:r>
              <a:rPr lang="en-US" sz="2000" baseline="30000" dirty="0"/>
              <a:t>th</a:t>
            </a:r>
            <a:r>
              <a:rPr lang="en-US" sz="2000" dirty="0"/>
              <a:t> grade students</a:t>
            </a:r>
          </a:p>
          <a:p>
            <a:pPr lvl="1"/>
            <a:r>
              <a:rPr lang="en-US" sz="2000" dirty="0"/>
              <a:t>Evidence that 12</a:t>
            </a:r>
            <a:r>
              <a:rPr lang="en-US" sz="2000" baseline="30000" dirty="0"/>
              <a:t>th</a:t>
            </a:r>
            <a:r>
              <a:rPr lang="en-US" sz="2000" dirty="0"/>
              <a:t> grade respondents are not a random sample</a:t>
            </a:r>
          </a:p>
          <a:p>
            <a:pPr lvl="2"/>
            <a:r>
              <a:rPr lang="en-US" dirty="0"/>
              <a:t>Higher than (national) average time reported spent on homework by 12</a:t>
            </a:r>
            <a:r>
              <a:rPr lang="en-US" baseline="30000" dirty="0"/>
              <a:t>th</a:t>
            </a:r>
            <a:r>
              <a:rPr lang="en-US" dirty="0"/>
              <a:t> grade students</a:t>
            </a:r>
          </a:p>
          <a:p>
            <a:pPr lvl="2"/>
            <a:r>
              <a:rPr lang="en-US" dirty="0"/>
              <a:t>Less than (national) average time reported spent on sports and leisure activities</a:t>
            </a:r>
          </a:p>
          <a:p>
            <a:pPr lvl="2"/>
            <a:endParaRPr lang="en-US" dirty="0"/>
          </a:p>
          <a:p>
            <a:pPr marL="457200" indent="-457200">
              <a:buFont typeface="+mj-lt"/>
              <a:buAutoNum type="arabicPeriod"/>
            </a:pPr>
            <a:r>
              <a:rPr lang="en-US" sz="2000" dirty="0"/>
              <a:t>Low response across-the-board for reporting time on social media</a:t>
            </a:r>
          </a:p>
          <a:p>
            <a:pPr lvl="1"/>
            <a:r>
              <a:rPr lang="en-US" sz="2000" dirty="0"/>
              <a:t>No benchmarks or auxiliary data available for comparison</a:t>
            </a:r>
          </a:p>
          <a:p>
            <a:pPr lvl="1"/>
            <a:endParaRPr lang="en-US" sz="2000" dirty="0"/>
          </a:p>
          <a:p>
            <a:endParaRPr lang="en-US" dirty="0"/>
          </a:p>
        </p:txBody>
      </p:sp>
    </p:spTree>
    <p:extLst>
      <p:ext uri="{BB962C8B-B14F-4D97-AF65-F5344CB8AC3E}">
        <p14:creationId xmlns:p14="http://schemas.microsoft.com/office/powerpoint/2010/main" val="376655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C3DF-B2D4-4051-B68B-52450FFB30AE}"/>
              </a:ext>
            </a:extLst>
          </p:cNvPr>
          <p:cNvSpPr>
            <a:spLocks noGrp="1"/>
          </p:cNvSpPr>
          <p:nvPr>
            <p:ph type="title"/>
          </p:nvPr>
        </p:nvSpPr>
        <p:spPr/>
        <p:txBody>
          <a:bodyPr>
            <a:normAutofit/>
          </a:bodyPr>
          <a:lstStyle/>
          <a:p>
            <a:r>
              <a:rPr lang="en-US" sz="3600" b="1" dirty="0"/>
              <a:t>Best Practice 6: Fictional example 2</a:t>
            </a:r>
            <a:br>
              <a:rPr lang="en-US" sz="3600" b="1" dirty="0"/>
            </a:br>
            <a:r>
              <a:rPr lang="en-US" sz="3600" b="1" dirty="0"/>
              <a:t>Athletic Shoe Sales Survey</a:t>
            </a:r>
          </a:p>
        </p:txBody>
      </p:sp>
      <p:sp>
        <p:nvSpPr>
          <p:cNvPr id="3" name="Content Placeholder 2">
            <a:extLst>
              <a:ext uri="{FF2B5EF4-FFF2-40B4-BE49-F238E27FC236}">
                <a16:creationId xmlns:a16="http://schemas.microsoft.com/office/drawing/2014/main" id="{2F243C5B-BA54-4E76-BBE4-3CAC51A6D868}"/>
              </a:ext>
            </a:extLst>
          </p:cNvPr>
          <p:cNvSpPr>
            <a:spLocks noGrp="1"/>
          </p:cNvSpPr>
          <p:nvPr>
            <p:ph idx="1"/>
          </p:nvPr>
        </p:nvSpPr>
        <p:spPr/>
        <p:txBody>
          <a:bodyPr>
            <a:normAutofit/>
          </a:bodyPr>
          <a:lstStyle/>
          <a:p>
            <a:pPr marL="0" indent="0">
              <a:buNone/>
            </a:pPr>
            <a:r>
              <a:rPr lang="en-US" dirty="0"/>
              <a:t>Key Findings</a:t>
            </a:r>
          </a:p>
          <a:p>
            <a:pPr marL="514350" indent="-514350">
              <a:buFont typeface="+mj-lt"/>
              <a:buAutoNum type="arabicPeriod"/>
            </a:pPr>
            <a:r>
              <a:rPr lang="en-US" sz="2000" dirty="0"/>
              <a:t>Larger businesses more likely to report than smaller businesses</a:t>
            </a:r>
          </a:p>
          <a:p>
            <a:pPr lvl="1"/>
            <a:r>
              <a:rPr lang="en-US" sz="2000" dirty="0"/>
              <a:t>Imputation models may not be adequately correcting for nonresponse bias, as response mechanism is not missing-at-random</a:t>
            </a:r>
          </a:p>
          <a:p>
            <a:pPr lvl="1"/>
            <a:endParaRPr lang="en-US" sz="2000" dirty="0"/>
          </a:p>
          <a:p>
            <a:pPr marL="457200" indent="-457200">
              <a:buFont typeface="+mj-lt"/>
              <a:buAutoNum type="arabicPeriod"/>
            </a:pPr>
            <a:r>
              <a:rPr lang="en-US" sz="2000" dirty="0"/>
              <a:t>Nonresponse bias impacts estimates in from sporting goods stores (NAICS 45111)</a:t>
            </a:r>
          </a:p>
          <a:p>
            <a:pPr lvl="1"/>
            <a:r>
              <a:rPr lang="en-US" sz="2000" dirty="0"/>
              <a:t>Respondents primarily large businesses</a:t>
            </a:r>
          </a:p>
          <a:p>
            <a:pPr lvl="1"/>
            <a:r>
              <a:rPr lang="en-US" sz="2000" dirty="0"/>
              <a:t>FMI near 1 </a:t>
            </a:r>
          </a:p>
          <a:p>
            <a:pPr lvl="1"/>
            <a:r>
              <a:rPr lang="en-US" sz="2000" dirty="0"/>
              <a:t>Caution advised with estimates from this industry, as the analysis indicates that shoe sales may be overestimated (fitness for use)</a:t>
            </a:r>
          </a:p>
        </p:txBody>
      </p:sp>
    </p:spTree>
    <p:extLst>
      <p:ext uri="{BB962C8B-B14F-4D97-AF65-F5344CB8AC3E}">
        <p14:creationId xmlns:p14="http://schemas.microsoft.com/office/powerpoint/2010/main" val="34040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99F36-048E-4A7D-8965-55DD6F8DFF1A}"/>
              </a:ext>
            </a:extLst>
          </p:cNvPr>
          <p:cNvSpPr>
            <a:spLocks noGrp="1"/>
          </p:cNvSpPr>
          <p:nvPr>
            <p:ph type="title"/>
          </p:nvPr>
        </p:nvSpPr>
        <p:spPr>
          <a:xfrm>
            <a:off x="571339" y="176536"/>
            <a:ext cx="10002383" cy="1026367"/>
          </a:xfrm>
        </p:spPr>
        <p:txBody>
          <a:bodyPr anchor="t" anchorCtr="0">
            <a:normAutofit fontScale="90000"/>
          </a:bodyPr>
          <a:lstStyle/>
          <a:p>
            <a:r>
              <a:rPr lang="en-US" b="1" dirty="0"/>
              <a:t>Best Practice 7: Discuss recommendations for data collection methods and adjustment strategies to mitigate nonresponse bias in future waves of data collection</a:t>
            </a:r>
            <a:br>
              <a:rPr lang="en-US" b="1" dirty="0"/>
            </a:br>
            <a:br>
              <a:rPr lang="en-US" b="1" dirty="0"/>
            </a:br>
            <a:endParaRPr lang="en-US" b="1" dirty="0"/>
          </a:p>
        </p:txBody>
      </p:sp>
      <p:sp>
        <p:nvSpPr>
          <p:cNvPr id="5" name="Content Placeholder 4">
            <a:extLst>
              <a:ext uri="{FF2B5EF4-FFF2-40B4-BE49-F238E27FC236}">
                <a16:creationId xmlns:a16="http://schemas.microsoft.com/office/drawing/2014/main" id="{09E36AEB-CEB8-49DF-B4A2-62DCDA91CDF4}"/>
              </a:ext>
            </a:extLst>
          </p:cNvPr>
          <p:cNvSpPr>
            <a:spLocks noGrp="1"/>
          </p:cNvSpPr>
          <p:nvPr>
            <p:ph idx="1"/>
          </p:nvPr>
        </p:nvSpPr>
        <p:spPr>
          <a:xfrm>
            <a:off x="721873" y="1511039"/>
            <a:ext cx="6508069" cy="2876685"/>
          </a:xfrm>
        </p:spPr>
        <p:txBody>
          <a:bodyPr wrap="square">
            <a:spAutoFit/>
          </a:bodyPr>
          <a:lstStyle/>
          <a:p>
            <a:pPr marL="0" indent="0">
              <a:buNone/>
            </a:pPr>
            <a:r>
              <a:rPr lang="en-US" sz="2400" dirty="0"/>
              <a:t>Guidelines</a:t>
            </a:r>
          </a:p>
          <a:p>
            <a:pPr marL="0" indent="0">
              <a:buNone/>
            </a:pPr>
            <a:r>
              <a:rPr lang="en-US" sz="2000" dirty="0"/>
              <a:t>Guideline 7.1.  Discuss recommendations for modifications to sample design, questionnaires, or data collection strategies that may reduce the bias in collected data. </a:t>
            </a:r>
          </a:p>
          <a:p>
            <a:pPr marL="0" indent="0">
              <a:buNone/>
            </a:pPr>
            <a:endParaRPr lang="en-US" sz="2000" dirty="0"/>
          </a:p>
          <a:p>
            <a:pPr marL="0" indent="0">
              <a:buNone/>
            </a:pPr>
            <a:r>
              <a:rPr lang="en-US" sz="2000" dirty="0"/>
              <a:t>Guideline 7.2.  Discuss recommendations that may improve post-data collection adjustment strategies.</a:t>
            </a:r>
          </a:p>
          <a:p>
            <a:pPr marL="0" indent="0">
              <a:buNone/>
            </a:pPr>
            <a:endParaRPr lang="en-US" sz="2000" dirty="0"/>
          </a:p>
        </p:txBody>
      </p:sp>
      <p:sp>
        <p:nvSpPr>
          <p:cNvPr id="6" name="Text Placeholder 5">
            <a:extLst>
              <a:ext uri="{FF2B5EF4-FFF2-40B4-BE49-F238E27FC236}">
                <a16:creationId xmlns:a16="http://schemas.microsoft.com/office/drawing/2014/main" id="{2F685050-D6E6-4A27-95D8-4E61F0F86420}"/>
              </a:ext>
            </a:extLst>
          </p:cNvPr>
          <p:cNvSpPr>
            <a:spLocks noGrp="1"/>
          </p:cNvSpPr>
          <p:nvPr>
            <p:ph type="body" sz="half" idx="2"/>
          </p:nvPr>
        </p:nvSpPr>
        <p:spPr>
          <a:xfrm>
            <a:off x="7711027" y="1389596"/>
            <a:ext cx="3932237" cy="1353604"/>
          </a:xfrm>
          <a:solidFill>
            <a:schemeClr val="accent5">
              <a:lumMod val="60000"/>
              <a:lumOff val="40000"/>
            </a:schemeClr>
          </a:solidFill>
        </p:spPr>
        <p:txBody>
          <a:bodyPr>
            <a:normAutofit lnSpcReduction="10000"/>
          </a:bodyPr>
          <a:lstStyle/>
          <a:p>
            <a:r>
              <a:rPr lang="en-US" i="1" dirty="0"/>
              <a:t>A thorough nonresponse bias analysis that follows the previous guidelines should provide useful insight into the likely sources of nonresponse bias. In recurring surveys, this information can be used to improve future data collection. </a:t>
            </a:r>
          </a:p>
        </p:txBody>
      </p:sp>
      <p:sp>
        <p:nvSpPr>
          <p:cNvPr id="9" name="TextBox 8">
            <a:extLst>
              <a:ext uri="{FF2B5EF4-FFF2-40B4-BE49-F238E27FC236}">
                <a16:creationId xmlns:a16="http://schemas.microsoft.com/office/drawing/2014/main" id="{E74FCB2B-F7C0-460F-BE24-ED680DA3161A}"/>
              </a:ext>
            </a:extLst>
          </p:cNvPr>
          <p:cNvSpPr txBox="1"/>
          <p:nvPr/>
        </p:nvSpPr>
        <p:spPr>
          <a:xfrm>
            <a:off x="7711027" y="3352279"/>
            <a:ext cx="3932237" cy="1754326"/>
          </a:xfrm>
          <a:prstGeom prst="rect">
            <a:avLst/>
          </a:prstGeom>
          <a:solidFill>
            <a:srgbClr val="FFC000"/>
          </a:solidFill>
        </p:spPr>
        <p:txBody>
          <a:bodyPr wrap="square" rtlCol="0">
            <a:spAutoFit/>
          </a:bodyPr>
          <a:lstStyle/>
          <a:p>
            <a:r>
              <a:rPr lang="en-US" dirty="0"/>
              <a:t>Checklist for NRB Report</a:t>
            </a:r>
          </a:p>
          <a:p>
            <a:pPr marL="285750" indent="-285750">
              <a:buFont typeface="Wingdings" panose="05000000000000000000" pitchFamily="2" charset="2"/>
              <a:buChar char="ü"/>
            </a:pPr>
            <a:r>
              <a:rPr lang="en-US" dirty="0"/>
              <a:t>Recommendations are justified by results provided</a:t>
            </a:r>
          </a:p>
          <a:p>
            <a:pPr marL="285750" indent="-285750">
              <a:buFont typeface="Wingdings" panose="05000000000000000000" pitchFamily="2" charset="2"/>
              <a:buChar char="ü"/>
            </a:pPr>
            <a:r>
              <a:rPr lang="en-US" dirty="0"/>
              <a:t>Recommendations can include future research or embedded experiments</a:t>
            </a:r>
          </a:p>
        </p:txBody>
      </p:sp>
    </p:spTree>
    <p:extLst>
      <p:ext uri="{BB962C8B-B14F-4D97-AF65-F5344CB8AC3E}">
        <p14:creationId xmlns:p14="http://schemas.microsoft.com/office/powerpoint/2010/main" val="16400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08E702-658E-4C9A-A71F-F80C9D72E585}"/>
              </a:ext>
            </a:extLst>
          </p:cNvPr>
          <p:cNvSpPr>
            <a:spLocks noGrp="1"/>
          </p:cNvSpPr>
          <p:nvPr>
            <p:ph type="title"/>
          </p:nvPr>
        </p:nvSpPr>
        <p:spPr/>
        <p:txBody>
          <a:bodyPr>
            <a:normAutofit/>
          </a:bodyPr>
          <a:lstStyle/>
          <a:p>
            <a:r>
              <a:rPr lang="en-US" sz="3600" b="1" dirty="0"/>
              <a:t>Best Practice 7:  Fictional Example 1</a:t>
            </a:r>
            <a:br>
              <a:rPr lang="en-US" sz="3600" b="1" dirty="0"/>
            </a:br>
            <a:r>
              <a:rPr lang="en-US" sz="3600" b="1" dirty="0"/>
              <a:t>Time Use Survey</a:t>
            </a:r>
          </a:p>
        </p:txBody>
      </p:sp>
      <p:sp>
        <p:nvSpPr>
          <p:cNvPr id="6" name="Content Placeholder 5">
            <a:extLst>
              <a:ext uri="{FF2B5EF4-FFF2-40B4-BE49-F238E27FC236}">
                <a16:creationId xmlns:a16="http://schemas.microsoft.com/office/drawing/2014/main" id="{625236B6-446D-45D3-B3EB-587371A16BC8}"/>
              </a:ext>
            </a:extLst>
          </p:cNvPr>
          <p:cNvSpPr>
            <a:spLocks noGrp="1"/>
          </p:cNvSpPr>
          <p:nvPr>
            <p:ph sz="half" idx="1"/>
          </p:nvPr>
        </p:nvSpPr>
        <p:spPr>
          <a:xfrm>
            <a:off x="838199" y="1766631"/>
            <a:ext cx="5181600" cy="4351338"/>
          </a:xfrm>
        </p:spPr>
        <p:txBody>
          <a:bodyPr>
            <a:normAutofit fontScale="47500" lnSpcReduction="20000"/>
          </a:bodyPr>
          <a:lstStyle/>
          <a:p>
            <a:pPr marL="0" indent="0">
              <a:buNone/>
            </a:pPr>
            <a:r>
              <a:rPr lang="en-US" sz="3800" b="1" dirty="0"/>
              <a:t>Finding</a:t>
            </a:r>
            <a:r>
              <a:rPr lang="en-US" sz="3800" dirty="0"/>
              <a:t>:   Low response from sampled schools in the 	South</a:t>
            </a:r>
          </a:p>
          <a:p>
            <a:pPr marL="514350" indent="-514350">
              <a:buFont typeface="+mj-lt"/>
              <a:buAutoNum type="arabicPeriod"/>
            </a:pPr>
            <a:endParaRPr lang="en-US" sz="3800" dirty="0"/>
          </a:p>
          <a:p>
            <a:pPr marL="0" indent="0">
              <a:buNone/>
            </a:pPr>
            <a:endParaRPr lang="en-US" sz="3800" b="1" dirty="0"/>
          </a:p>
          <a:p>
            <a:pPr marL="0" indent="0">
              <a:buNone/>
            </a:pPr>
            <a:endParaRPr lang="en-US" sz="3800" b="1" dirty="0"/>
          </a:p>
          <a:p>
            <a:pPr marL="0" indent="0">
              <a:buNone/>
            </a:pPr>
            <a:r>
              <a:rPr lang="en-US" sz="3800" b="1" dirty="0"/>
              <a:t>Finding:	 </a:t>
            </a:r>
            <a:r>
              <a:rPr lang="en-US" sz="3800" dirty="0"/>
              <a:t>Low response across-the-board for 12</a:t>
            </a:r>
            <a:r>
              <a:rPr lang="en-US" sz="3800" baseline="30000" dirty="0"/>
              <a:t>th</a:t>
            </a:r>
            <a:r>
              <a:rPr lang="en-US" sz="3800" dirty="0"/>
              <a:t> 	grade students</a:t>
            </a:r>
          </a:p>
          <a:p>
            <a:pPr marL="0" indent="0">
              <a:buNone/>
            </a:pPr>
            <a:endParaRPr lang="en-US" sz="3800" b="1" dirty="0"/>
          </a:p>
          <a:p>
            <a:pPr marL="0" indent="0">
              <a:buNone/>
            </a:pPr>
            <a:endParaRPr lang="en-US" sz="3800" b="1" dirty="0"/>
          </a:p>
          <a:p>
            <a:pPr marL="0" indent="0">
              <a:buNone/>
            </a:pPr>
            <a:r>
              <a:rPr lang="en-US" sz="3800" b="1" dirty="0"/>
              <a:t>Finding:</a:t>
            </a:r>
            <a:r>
              <a:rPr lang="en-US" sz="3800" dirty="0"/>
              <a:t>  	Low response across-the-board for 	reporting time on social media</a:t>
            </a:r>
          </a:p>
          <a:p>
            <a:pPr marL="457200" indent="-457200">
              <a:buFont typeface="+mj-lt"/>
              <a:buAutoNum type="arabicPeriod"/>
            </a:pPr>
            <a:endParaRPr lang="en-US" sz="3200" dirty="0"/>
          </a:p>
          <a:p>
            <a:pPr marL="0" indent="0">
              <a:buNone/>
            </a:pPr>
            <a:endParaRPr lang="en-US" sz="2000" b="1" dirty="0"/>
          </a:p>
          <a:p>
            <a:pPr lvl="1"/>
            <a:endParaRPr lang="en-US" sz="2000" dirty="0"/>
          </a:p>
          <a:p>
            <a:endParaRPr lang="en-US" dirty="0"/>
          </a:p>
        </p:txBody>
      </p:sp>
      <p:sp>
        <p:nvSpPr>
          <p:cNvPr id="2" name="Content Placeholder 1">
            <a:extLst>
              <a:ext uri="{FF2B5EF4-FFF2-40B4-BE49-F238E27FC236}">
                <a16:creationId xmlns:a16="http://schemas.microsoft.com/office/drawing/2014/main" id="{10D17002-3D6A-4F90-B324-B63A05228FA7}"/>
              </a:ext>
            </a:extLst>
          </p:cNvPr>
          <p:cNvSpPr>
            <a:spLocks noGrp="1"/>
          </p:cNvSpPr>
          <p:nvPr>
            <p:ph sz="half" idx="2"/>
          </p:nvPr>
        </p:nvSpPr>
        <p:spPr>
          <a:xfrm>
            <a:off x="6172202" y="1697345"/>
            <a:ext cx="5181600" cy="4795530"/>
          </a:xfrm>
        </p:spPr>
        <p:txBody>
          <a:bodyPr>
            <a:normAutofit fontScale="47500" lnSpcReduction="20000"/>
          </a:bodyPr>
          <a:lstStyle/>
          <a:p>
            <a:pPr marL="0" indent="0">
              <a:buNone/>
            </a:pPr>
            <a:r>
              <a:rPr lang="en-US" sz="3800" b="1" dirty="0"/>
              <a:t>Recommendations</a:t>
            </a:r>
            <a:r>
              <a:rPr lang="en-US" sz="3800" dirty="0"/>
              <a:t>:</a:t>
            </a:r>
          </a:p>
          <a:p>
            <a:pPr marL="457200" indent="-457200">
              <a:buFont typeface="+mj-lt"/>
              <a:buAutoNum type="arabicPeriod"/>
            </a:pPr>
            <a:r>
              <a:rPr lang="en-US" sz="3800" dirty="0"/>
              <a:t>Review the sampling design, focusing on first stage allocations in South</a:t>
            </a:r>
          </a:p>
          <a:p>
            <a:pPr marL="457200" indent="-457200">
              <a:buFont typeface="+mj-lt"/>
              <a:buAutoNum type="arabicPeriod"/>
            </a:pPr>
            <a:r>
              <a:rPr lang="en-US" sz="3800" dirty="0"/>
              <a:t>If funds permit, consider nonresponse follow-up study</a:t>
            </a:r>
          </a:p>
          <a:p>
            <a:pPr marL="0" indent="0">
              <a:buNone/>
            </a:pPr>
            <a:r>
              <a:rPr lang="en-US" sz="3800" b="1" dirty="0"/>
              <a:t>Recommendation:</a:t>
            </a:r>
            <a:r>
              <a:rPr lang="en-US" sz="3800" dirty="0"/>
              <a:t> </a:t>
            </a:r>
          </a:p>
          <a:p>
            <a:pPr marL="514350" indent="-514350">
              <a:buFont typeface="+mj-lt"/>
              <a:buAutoNum type="arabicPeriod"/>
            </a:pPr>
            <a:r>
              <a:rPr lang="en-US" sz="3800" dirty="0"/>
              <a:t>Consider offering incentives if funding permits provided that ongoing pilot test shows positive incentive effects in low-responding schools</a:t>
            </a:r>
          </a:p>
          <a:p>
            <a:pPr marL="0" indent="0">
              <a:buNone/>
            </a:pPr>
            <a:endParaRPr lang="en-US" sz="3800" b="1" dirty="0"/>
          </a:p>
          <a:p>
            <a:pPr marL="0" indent="0">
              <a:buNone/>
            </a:pPr>
            <a:r>
              <a:rPr lang="en-US" sz="3800" b="1" dirty="0"/>
              <a:t>Recommendation:</a:t>
            </a:r>
            <a:r>
              <a:rPr lang="en-US" sz="3800" dirty="0"/>
              <a:t> </a:t>
            </a:r>
          </a:p>
          <a:p>
            <a:pPr marL="457200" indent="-457200">
              <a:buFont typeface="+mj-lt"/>
              <a:buAutoNum type="arabicPeriod"/>
            </a:pPr>
            <a:r>
              <a:rPr lang="en-US" sz="3800" dirty="0"/>
              <a:t>Do not publish these measures from current collection; fitness for use compromised</a:t>
            </a:r>
          </a:p>
          <a:p>
            <a:pPr marL="457200" indent="-457200">
              <a:buFont typeface="+mj-lt"/>
              <a:buAutoNum type="arabicPeriod"/>
            </a:pPr>
            <a:r>
              <a:rPr lang="en-US" sz="3800" dirty="0"/>
              <a:t>High nonresponse indicative of potential issue with question (questionnaire). Conduct focus groups or other cognitive testing, if funding permits</a:t>
            </a:r>
            <a:endParaRPr lang="en-US" sz="2800" dirty="0"/>
          </a:p>
        </p:txBody>
      </p:sp>
    </p:spTree>
    <p:extLst>
      <p:ext uri="{BB962C8B-B14F-4D97-AF65-F5344CB8AC3E}">
        <p14:creationId xmlns:p14="http://schemas.microsoft.com/office/powerpoint/2010/main" val="390329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ADC7-632B-4B34-A002-3808DA3BFD87}"/>
              </a:ext>
            </a:extLst>
          </p:cNvPr>
          <p:cNvSpPr>
            <a:spLocks noGrp="1"/>
          </p:cNvSpPr>
          <p:nvPr>
            <p:ph type="title"/>
          </p:nvPr>
        </p:nvSpPr>
        <p:spPr/>
        <p:txBody>
          <a:bodyPr/>
          <a:lstStyle/>
          <a:p>
            <a:r>
              <a:rPr lang="en-US" dirty="0"/>
              <a:t>Final Remarks</a:t>
            </a:r>
          </a:p>
        </p:txBody>
      </p:sp>
      <p:sp>
        <p:nvSpPr>
          <p:cNvPr id="3" name="Content Placeholder 2">
            <a:extLst>
              <a:ext uri="{FF2B5EF4-FFF2-40B4-BE49-F238E27FC236}">
                <a16:creationId xmlns:a16="http://schemas.microsoft.com/office/drawing/2014/main" id="{A72F844B-D4D7-4CB4-B9E9-A5EE59735B26}"/>
              </a:ext>
            </a:extLst>
          </p:cNvPr>
          <p:cNvSpPr>
            <a:spLocks noGrp="1"/>
          </p:cNvSpPr>
          <p:nvPr>
            <p:ph idx="1"/>
          </p:nvPr>
        </p:nvSpPr>
        <p:spPr/>
        <p:txBody>
          <a:bodyPr/>
          <a:lstStyle/>
          <a:p>
            <a:r>
              <a:rPr lang="en-US" dirty="0"/>
              <a:t>Reminder that presentation discusses interim report</a:t>
            </a:r>
          </a:p>
          <a:p>
            <a:pPr lvl="1"/>
            <a:r>
              <a:rPr lang="en-US" dirty="0"/>
              <a:t>Comments welcome</a:t>
            </a:r>
          </a:p>
          <a:p>
            <a:pPr lvl="1"/>
            <a:endParaRPr lang="en-US" dirty="0"/>
          </a:p>
          <a:p>
            <a:r>
              <a:rPr lang="en-US" dirty="0"/>
              <a:t>In that vein, looking forward to comments from discussant</a:t>
            </a:r>
          </a:p>
          <a:p>
            <a:endParaRPr lang="en-US" dirty="0"/>
          </a:p>
          <a:p>
            <a:r>
              <a:rPr lang="en-US" dirty="0"/>
              <a:t>Presentation today given by a messenger</a:t>
            </a:r>
          </a:p>
          <a:p>
            <a:pPr lvl="1"/>
            <a:r>
              <a:rPr lang="en-US" dirty="0"/>
              <a:t>However, feel free to follow-up </a:t>
            </a:r>
          </a:p>
          <a:p>
            <a:pPr lvl="1"/>
            <a:r>
              <a:rPr lang="en-US" dirty="0"/>
              <a:t>katherine.j.thompson@census.gov</a:t>
            </a:r>
          </a:p>
        </p:txBody>
      </p:sp>
    </p:spTree>
    <p:extLst>
      <p:ext uri="{BB962C8B-B14F-4D97-AF65-F5344CB8AC3E}">
        <p14:creationId xmlns:p14="http://schemas.microsoft.com/office/powerpoint/2010/main" val="42142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0B94-A977-4607-BEEA-AA5FBACBC3FD}"/>
              </a:ext>
            </a:extLst>
          </p:cNvPr>
          <p:cNvSpPr>
            <a:spLocks noGrp="1"/>
          </p:cNvSpPr>
          <p:nvPr>
            <p:ph type="title"/>
          </p:nvPr>
        </p:nvSpPr>
        <p:spPr/>
        <p:txBody>
          <a:bodyPr>
            <a:normAutofit/>
          </a:bodyPr>
          <a:lstStyle/>
          <a:p>
            <a:r>
              <a:rPr lang="en-US" sz="3600" b="1" dirty="0"/>
              <a:t>The Best Practices and Guidelines</a:t>
            </a:r>
          </a:p>
        </p:txBody>
      </p:sp>
      <p:sp>
        <p:nvSpPr>
          <p:cNvPr id="3" name="Content Placeholder 2">
            <a:extLst>
              <a:ext uri="{FF2B5EF4-FFF2-40B4-BE49-F238E27FC236}">
                <a16:creationId xmlns:a16="http://schemas.microsoft.com/office/drawing/2014/main" id="{07460BE2-CFCA-407F-B56A-1308358D2B62}"/>
              </a:ext>
            </a:extLst>
          </p:cNvPr>
          <p:cNvSpPr>
            <a:spLocks noGrp="1"/>
          </p:cNvSpPr>
          <p:nvPr>
            <p:ph idx="1"/>
          </p:nvPr>
        </p:nvSpPr>
        <p:spPr>
          <a:xfrm>
            <a:off x="838200" y="1461832"/>
            <a:ext cx="10515600" cy="4351338"/>
          </a:xfrm>
        </p:spPr>
        <p:txBody>
          <a:bodyPr>
            <a:normAutofit lnSpcReduction="10000"/>
          </a:bodyPr>
          <a:lstStyle/>
          <a:p>
            <a:r>
              <a:rPr lang="en-US" dirty="0"/>
              <a:t>Provide a common framework for </a:t>
            </a:r>
            <a:r>
              <a:rPr lang="en-US" u="sng" dirty="0"/>
              <a:t>reporting</a:t>
            </a:r>
            <a:r>
              <a:rPr lang="en-US" dirty="0"/>
              <a:t> and </a:t>
            </a:r>
            <a:r>
              <a:rPr lang="en-US" u="sng" dirty="0"/>
              <a:t>disseminating</a:t>
            </a:r>
            <a:r>
              <a:rPr lang="en-US" dirty="0"/>
              <a:t> nonresponse bias analysis research conducted by federal agencies</a:t>
            </a:r>
          </a:p>
          <a:p>
            <a:endParaRPr lang="en-US" dirty="0"/>
          </a:p>
          <a:p>
            <a:r>
              <a:rPr lang="en-US" dirty="0"/>
              <a:t>General language designed to cater to the variety of surveys administered by federal agencies</a:t>
            </a:r>
          </a:p>
          <a:p>
            <a:endParaRPr lang="en-US" dirty="0"/>
          </a:p>
          <a:p>
            <a:r>
              <a:rPr lang="en-US" dirty="0"/>
              <a:t>Discuss what should be included in a nonresponse bias analysis report </a:t>
            </a:r>
          </a:p>
          <a:p>
            <a:pPr lvl="1"/>
            <a:r>
              <a:rPr lang="en-US" dirty="0"/>
              <a:t>Provides basic information on nonresponse bias analysis methods </a:t>
            </a:r>
          </a:p>
          <a:p>
            <a:pPr lvl="1"/>
            <a:r>
              <a:rPr lang="en-US" dirty="0"/>
              <a:t>Provides references where additional information can be found</a:t>
            </a:r>
          </a:p>
          <a:p>
            <a:pPr lvl="1"/>
            <a:r>
              <a:rPr lang="en-US" u="sng" dirty="0"/>
              <a:t>Not</a:t>
            </a:r>
            <a:r>
              <a:rPr lang="en-US" dirty="0"/>
              <a:t> a primer on methods of nonresponse bias analysis</a:t>
            </a:r>
            <a:endParaRPr lang="en-US" u="sng" dirty="0"/>
          </a:p>
          <a:p>
            <a:pPr lvl="1"/>
            <a:endParaRPr lang="en-US" dirty="0"/>
          </a:p>
          <a:p>
            <a:endParaRPr lang="en-US" dirty="0"/>
          </a:p>
        </p:txBody>
      </p:sp>
    </p:spTree>
    <p:extLst>
      <p:ext uri="{BB962C8B-B14F-4D97-AF65-F5344CB8AC3E}">
        <p14:creationId xmlns:p14="http://schemas.microsoft.com/office/powerpoint/2010/main" val="175216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AB35-7527-4793-BBF2-FBC813E9F7CB}"/>
              </a:ext>
            </a:extLst>
          </p:cNvPr>
          <p:cNvSpPr>
            <a:spLocks noGrp="1"/>
          </p:cNvSpPr>
          <p:nvPr>
            <p:ph type="title"/>
          </p:nvPr>
        </p:nvSpPr>
        <p:spPr/>
        <p:txBody>
          <a:bodyPr>
            <a:normAutofit/>
          </a:bodyPr>
          <a:lstStyle/>
          <a:p>
            <a:r>
              <a:rPr lang="en-US" sz="3600" b="1" dirty="0"/>
              <a:t>Purpose of presentation</a:t>
            </a:r>
          </a:p>
        </p:txBody>
      </p:sp>
      <p:sp>
        <p:nvSpPr>
          <p:cNvPr id="3" name="Content Placeholder 2">
            <a:extLst>
              <a:ext uri="{FF2B5EF4-FFF2-40B4-BE49-F238E27FC236}">
                <a16:creationId xmlns:a16="http://schemas.microsoft.com/office/drawing/2014/main" id="{3C359F43-A3D1-4D0B-A17A-4DD2C75E301E}"/>
              </a:ext>
            </a:extLst>
          </p:cNvPr>
          <p:cNvSpPr>
            <a:spLocks noGrp="1"/>
          </p:cNvSpPr>
          <p:nvPr>
            <p:ph idx="1"/>
          </p:nvPr>
        </p:nvSpPr>
        <p:spPr>
          <a:xfrm>
            <a:off x="838199" y="1825625"/>
            <a:ext cx="10688273" cy="4351338"/>
          </a:xfrm>
        </p:spPr>
        <p:txBody>
          <a:bodyPr/>
          <a:lstStyle/>
          <a:p>
            <a:r>
              <a:rPr lang="en-US" dirty="0"/>
              <a:t>Introduce (proposed) best practices and guidelines</a:t>
            </a:r>
          </a:p>
          <a:p>
            <a:endParaRPr lang="en-US" dirty="0"/>
          </a:p>
          <a:p>
            <a:r>
              <a:rPr lang="en-US" dirty="0"/>
              <a:t>Illustrate selected guidelines using fictional examples</a:t>
            </a:r>
          </a:p>
          <a:p>
            <a:pPr lvl="1"/>
            <a:r>
              <a:rPr lang="en-US" dirty="0"/>
              <a:t>Conceptual/clarifying</a:t>
            </a:r>
          </a:p>
          <a:p>
            <a:pPr lvl="1"/>
            <a:r>
              <a:rPr lang="en-US" dirty="0"/>
              <a:t>Not intended as prototypes </a:t>
            </a:r>
          </a:p>
          <a:p>
            <a:pPr lvl="1"/>
            <a:r>
              <a:rPr lang="en-US" dirty="0"/>
              <a:t>Not intended to serve as examples for style, formatting, etc.</a:t>
            </a:r>
          </a:p>
          <a:p>
            <a:pPr lvl="1"/>
            <a:endParaRPr lang="en-US" dirty="0"/>
          </a:p>
          <a:p>
            <a:r>
              <a:rPr lang="en-US" dirty="0"/>
              <a:t>Obtain informed feedback on (proposed) best practices and guidelines</a:t>
            </a:r>
          </a:p>
        </p:txBody>
      </p:sp>
    </p:spTree>
    <p:extLst>
      <p:ext uri="{BB962C8B-B14F-4D97-AF65-F5344CB8AC3E}">
        <p14:creationId xmlns:p14="http://schemas.microsoft.com/office/powerpoint/2010/main" val="43330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3AC74A81-62E2-44A5-A3CF-7982B43AE9CF}"/>
              </a:ext>
            </a:extLst>
          </p:cNvPr>
          <p:cNvSpPr>
            <a:spLocks noGrp="1"/>
          </p:cNvSpPr>
          <p:nvPr>
            <p:ph type="title"/>
          </p:nvPr>
        </p:nvSpPr>
        <p:spPr>
          <a:xfrm>
            <a:off x="804671" y="640263"/>
            <a:ext cx="3284331" cy="5254510"/>
          </a:xfrm>
        </p:spPr>
        <p:txBody>
          <a:bodyPr vert="horz" lIns="91440" tIns="45720" rIns="91440" bIns="45720" rtlCol="0" anchor="ctr">
            <a:normAutofit/>
          </a:bodyPr>
          <a:lstStyle/>
          <a:p>
            <a:r>
              <a:rPr lang="en-US" sz="4000" dirty="0"/>
              <a:t>FCSM Best Practices for Nonresponse Bias Reporting</a:t>
            </a:r>
            <a:endParaRPr lang="en-US" sz="3700" kern="1200" dirty="0">
              <a:solidFill>
                <a:schemeClr val="tx1"/>
              </a:solidFill>
              <a:latin typeface="+mj-lt"/>
              <a:ea typeface="+mj-ea"/>
              <a:cs typeface="+mj-cs"/>
            </a:endParaRPr>
          </a:p>
        </p:txBody>
      </p:sp>
      <p:sp>
        <p:nvSpPr>
          <p:cNvPr id="10" name="Text Placeholder 9">
            <a:extLst>
              <a:ext uri="{FF2B5EF4-FFF2-40B4-BE49-F238E27FC236}">
                <a16:creationId xmlns:a16="http://schemas.microsoft.com/office/drawing/2014/main" id="{10EB45E4-B2D5-4678-B8F7-CF9082127ED0}"/>
              </a:ext>
            </a:extLst>
          </p:cNvPr>
          <p:cNvSpPr>
            <a:spLocks noGrp="1"/>
          </p:cNvSpPr>
          <p:nvPr>
            <p:ph type="body" sz="half" idx="2"/>
          </p:nvPr>
        </p:nvSpPr>
        <p:spPr>
          <a:xfrm>
            <a:off x="5141167" y="640263"/>
            <a:ext cx="6941976" cy="5016758"/>
          </a:xfrm>
        </p:spPr>
        <p:txBody>
          <a:bodyPr vert="horz" wrap="square" lIns="91440" tIns="45720" rIns="91440" bIns="45720" rtlCol="0" anchor="t" anchorCtr="0">
            <a:spAutoFit/>
          </a:bodyPr>
          <a:lstStyle/>
          <a:p>
            <a:r>
              <a:rPr lang="en-US" sz="2000" b="1" dirty="0">
                <a:solidFill>
                  <a:schemeClr val="bg1"/>
                </a:solidFill>
              </a:rPr>
              <a:t>Best Practice 1</a:t>
            </a:r>
            <a:r>
              <a:rPr lang="en-US" sz="2000" dirty="0">
                <a:solidFill>
                  <a:schemeClr val="bg1"/>
                </a:solidFill>
              </a:rPr>
              <a:t>: Describe the survey that is the subject of the nonresponse bias analysis</a:t>
            </a:r>
          </a:p>
          <a:p>
            <a:r>
              <a:rPr lang="en-US" sz="2000" b="1" dirty="0">
                <a:solidFill>
                  <a:schemeClr val="bg1"/>
                </a:solidFill>
              </a:rPr>
              <a:t>Best Practice 2</a:t>
            </a:r>
            <a:r>
              <a:rPr lang="en-US" sz="2000" dirty="0">
                <a:solidFill>
                  <a:schemeClr val="bg1"/>
                </a:solidFill>
              </a:rPr>
              <a:t>: Provide unit response rates for the survey and discuss potential for nonresponse bias</a:t>
            </a:r>
          </a:p>
          <a:p>
            <a:r>
              <a:rPr lang="en-US" sz="2000" b="1" dirty="0">
                <a:solidFill>
                  <a:schemeClr val="bg1"/>
                </a:solidFill>
              </a:rPr>
              <a:t>Best Practice 3</a:t>
            </a:r>
            <a:r>
              <a:rPr lang="en-US" sz="2000" dirty="0">
                <a:solidFill>
                  <a:schemeClr val="bg1"/>
                </a:solidFill>
              </a:rPr>
              <a:t>: Describe the plan for evaluating and quantifying nonresponse bias and for any mitigation strategies to be employed</a:t>
            </a:r>
          </a:p>
          <a:p>
            <a:r>
              <a:rPr lang="en-US" sz="2000" b="1" dirty="0">
                <a:solidFill>
                  <a:schemeClr val="bg1"/>
                </a:solidFill>
              </a:rPr>
              <a:t>Best Practice 4</a:t>
            </a:r>
            <a:r>
              <a:rPr lang="en-US" sz="2000" dirty="0">
                <a:solidFill>
                  <a:schemeClr val="bg1"/>
                </a:solidFill>
              </a:rPr>
              <a:t>: Describe and justify all available sources of auxiliary data used in the nonresponse bias analysis</a:t>
            </a:r>
          </a:p>
          <a:p>
            <a:r>
              <a:rPr lang="en-US" sz="2000" b="1" dirty="0">
                <a:solidFill>
                  <a:schemeClr val="bg1"/>
                </a:solidFill>
              </a:rPr>
              <a:t>Best Practice 5</a:t>
            </a:r>
            <a:r>
              <a:rPr lang="en-US" sz="2000" dirty="0">
                <a:solidFill>
                  <a:schemeClr val="bg1"/>
                </a:solidFill>
              </a:rPr>
              <a:t>: Describe results of nonresponse bias analysis for all key survey items</a:t>
            </a:r>
          </a:p>
          <a:p>
            <a:r>
              <a:rPr lang="en-US" sz="2000" b="1" dirty="0">
                <a:solidFill>
                  <a:schemeClr val="bg1"/>
                </a:solidFill>
              </a:rPr>
              <a:t>Best Practice 6</a:t>
            </a:r>
            <a:r>
              <a:rPr lang="en-US" sz="2000" dirty="0">
                <a:solidFill>
                  <a:schemeClr val="bg1"/>
                </a:solidFill>
              </a:rPr>
              <a:t>: Summarize the major conclusions of the analyses</a:t>
            </a:r>
          </a:p>
          <a:p>
            <a:r>
              <a:rPr lang="en-US" sz="2000" b="1" dirty="0">
                <a:solidFill>
                  <a:schemeClr val="bg1"/>
                </a:solidFill>
              </a:rPr>
              <a:t>Best Practice 7</a:t>
            </a:r>
            <a:r>
              <a:rPr lang="en-US" sz="2000" dirty="0">
                <a:solidFill>
                  <a:schemeClr val="bg1"/>
                </a:solidFill>
              </a:rPr>
              <a:t>: Discuss recommendations for data collection methods and adjustment strategies to mitigate nonresponse bias in future waves of data collection</a:t>
            </a:r>
          </a:p>
        </p:txBody>
      </p:sp>
    </p:spTree>
    <p:extLst>
      <p:ext uri="{BB962C8B-B14F-4D97-AF65-F5344CB8AC3E}">
        <p14:creationId xmlns:p14="http://schemas.microsoft.com/office/powerpoint/2010/main" val="28077553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F895-19B6-45B2-9473-E810E2773E80}"/>
              </a:ext>
            </a:extLst>
          </p:cNvPr>
          <p:cNvSpPr>
            <a:spLocks noGrp="1"/>
          </p:cNvSpPr>
          <p:nvPr>
            <p:ph type="title"/>
          </p:nvPr>
        </p:nvSpPr>
        <p:spPr>
          <a:xfrm>
            <a:off x="662474" y="401216"/>
            <a:ext cx="8294914" cy="1520890"/>
          </a:xfrm>
        </p:spPr>
        <p:txBody>
          <a:bodyPr>
            <a:normAutofit fontScale="90000"/>
          </a:bodyPr>
          <a:lstStyle/>
          <a:p>
            <a:r>
              <a:rPr lang="en-US" dirty="0">
                <a:solidFill>
                  <a:schemeClr val="bg1"/>
                </a:solidFill>
              </a:rPr>
              <a:t>Best Practice 1:  Describe the survey</a:t>
            </a:r>
            <a:br>
              <a:rPr lang="en-US" dirty="0">
                <a:solidFill>
                  <a:schemeClr val="bg1"/>
                </a:solidFill>
              </a:rPr>
            </a:br>
            <a:r>
              <a:rPr lang="en-US" sz="4000" b="1" dirty="0"/>
              <a:t>Best Practice 1:  Describe the Survey </a:t>
            </a:r>
            <a:r>
              <a:rPr lang="en-US" dirty="0">
                <a:solidFill>
                  <a:schemeClr val="bg1"/>
                </a:solidFill>
              </a:rPr>
              <a:t>the survey</a:t>
            </a:r>
            <a:br>
              <a:rPr lang="en-US" dirty="0">
                <a:solidFill>
                  <a:schemeClr val="bg1"/>
                </a:solidFill>
              </a:rPr>
            </a:br>
            <a:endParaRPr lang="en-US" dirty="0"/>
          </a:p>
        </p:txBody>
      </p:sp>
      <p:sp>
        <p:nvSpPr>
          <p:cNvPr id="6" name="Content Placeholder 5">
            <a:extLst>
              <a:ext uri="{FF2B5EF4-FFF2-40B4-BE49-F238E27FC236}">
                <a16:creationId xmlns:a16="http://schemas.microsoft.com/office/drawing/2014/main" id="{EFAC2C05-61A4-4360-A1FD-585248FA98AC}"/>
              </a:ext>
            </a:extLst>
          </p:cNvPr>
          <p:cNvSpPr>
            <a:spLocks noGrp="1"/>
          </p:cNvSpPr>
          <p:nvPr>
            <p:ph idx="1"/>
          </p:nvPr>
        </p:nvSpPr>
        <p:spPr>
          <a:xfrm>
            <a:off x="662474" y="1161661"/>
            <a:ext cx="7008812" cy="5381580"/>
          </a:xfrm>
        </p:spPr>
        <p:txBody>
          <a:bodyPr>
            <a:normAutofit/>
          </a:bodyPr>
          <a:lstStyle/>
          <a:p>
            <a:pPr marL="0" indent="0">
              <a:buNone/>
            </a:pPr>
            <a:r>
              <a:rPr lang="en-US" sz="2400" dirty="0"/>
              <a:t>Guidelines</a:t>
            </a:r>
          </a:p>
          <a:p>
            <a:pPr marL="0" indent="0">
              <a:buNone/>
            </a:pPr>
            <a:r>
              <a:rPr lang="en-US" sz="2000" dirty="0"/>
              <a:t>1.1. Describe the survey target population</a:t>
            </a:r>
          </a:p>
          <a:p>
            <a:pPr marL="0" indent="0">
              <a:buNone/>
            </a:pPr>
            <a:r>
              <a:rPr lang="en-US" sz="2000" dirty="0"/>
              <a:t>1.2. Describe the survey sample frame</a:t>
            </a:r>
          </a:p>
          <a:p>
            <a:pPr marL="0" indent="0">
              <a:buNone/>
            </a:pPr>
            <a:r>
              <a:rPr lang="en-US" sz="2000" dirty="0"/>
              <a:t>1.3.  Discuss the potential for coverage error of the frame</a:t>
            </a:r>
          </a:p>
          <a:p>
            <a:pPr marL="0" indent="0">
              <a:buNone/>
            </a:pPr>
            <a:r>
              <a:rPr lang="en-US" sz="2000" dirty="0"/>
              <a:t>1.4.  Describe the survey sample design</a:t>
            </a:r>
          </a:p>
          <a:p>
            <a:pPr marL="0" indent="0">
              <a:buNone/>
            </a:pPr>
            <a:r>
              <a:rPr lang="en-US" sz="2000" dirty="0"/>
              <a:t>1.5.  Describe the sample unit</a:t>
            </a:r>
          </a:p>
          <a:p>
            <a:pPr marL="0" indent="0">
              <a:buNone/>
            </a:pPr>
            <a:r>
              <a:rPr lang="en-US" sz="2000" dirty="0"/>
              <a:t>1.6.  Describe the survey data collection modes</a:t>
            </a:r>
          </a:p>
          <a:p>
            <a:pPr marL="0" indent="0">
              <a:buNone/>
            </a:pPr>
            <a:r>
              <a:rPr lang="en-US" sz="2000" dirty="0"/>
              <a:t>1.7. Describe the survey’s key survey items, and identify  those that will be used in the nonresponse bias analysis</a:t>
            </a:r>
          </a:p>
          <a:p>
            <a:pPr marL="0" indent="0">
              <a:buNone/>
            </a:pPr>
            <a:r>
              <a:rPr lang="en-US" sz="2000" dirty="0"/>
              <a:t>1.8.  Describe any nonresponse mitigation strategies employed during data collection</a:t>
            </a:r>
          </a:p>
        </p:txBody>
      </p:sp>
      <p:sp>
        <p:nvSpPr>
          <p:cNvPr id="7" name="Text Placeholder 6">
            <a:extLst>
              <a:ext uri="{FF2B5EF4-FFF2-40B4-BE49-F238E27FC236}">
                <a16:creationId xmlns:a16="http://schemas.microsoft.com/office/drawing/2014/main" id="{F8583CAD-E42C-40CE-8D17-19410AAD7B8C}"/>
              </a:ext>
            </a:extLst>
          </p:cNvPr>
          <p:cNvSpPr>
            <a:spLocks noGrp="1"/>
          </p:cNvSpPr>
          <p:nvPr>
            <p:ph type="body" sz="half" idx="2"/>
          </p:nvPr>
        </p:nvSpPr>
        <p:spPr>
          <a:xfrm>
            <a:off x="7459064" y="1405452"/>
            <a:ext cx="4282751" cy="1200329"/>
          </a:xfrm>
          <a:solidFill>
            <a:schemeClr val="accent5">
              <a:lumMod val="60000"/>
              <a:lumOff val="40000"/>
            </a:schemeClr>
          </a:solidFill>
        </p:spPr>
        <p:txBody>
          <a:bodyPr wrap="square">
            <a:spAutoFit/>
          </a:bodyPr>
          <a:lstStyle/>
          <a:p>
            <a:r>
              <a:rPr lang="en-US" i="1" dirty="0"/>
              <a:t>Provide detailed information on the target population, survey unit, sample design, and data collection modes, as well as the sponsoring agency, the year the study was conducted, and the years of survey data used for the analyses. </a:t>
            </a:r>
            <a:endParaRPr lang="en-US" sz="1800" i="1" dirty="0"/>
          </a:p>
        </p:txBody>
      </p:sp>
      <p:sp>
        <p:nvSpPr>
          <p:cNvPr id="3" name="TextBox 2">
            <a:extLst>
              <a:ext uri="{FF2B5EF4-FFF2-40B4-BE49-F238E27FC236}">
                <a16:creationId xmlns:a16="http://schemas.microsoft.com/office/drawing/2014/main" id="{816D50B2-4375-402D-8ECF-5B730B0CEE8B}"/>
              </a:ext>
            </a:extLst>
          </p:cNvPr>
          <p:cNvSpPr txBox="1"/>
          <p:nvPr/>
        </p:nvSpPr>
        <p:spPr>
          <a:xfrm>
            <a:off x="7459064" y="2948297"/>
            <a:ext cx="4297680" cy="1323439"/>
          </a:xfrm>
          <a:prstGeom prst="rect">
            <a:avLst/>
          </a:prstGeom>
          <a:solidFill>
            <a:srgbClr val="FFC000"/>
          </a:solidFill>
        </p:spPr>
        <p:txBody>
          <a:bodyPr wrap="square" rtlCol="0">
            <a:spAutoFit/>
          </a:bodyPr>
          <a:lstStyle/>
          <a:p>
            <a:r>
              <a:rPr lang="en-US" sz="1600" dirty="0"/>
              <a:t>Checklist for NRB Analysis Report</a:t>
            </a:r>
          </a:p>
          <a:p>
            <a:pPr marL="285750" indent="-285750">
              <a:buFont typeface="Wingdings" panose="05000000000000000000" pitchFamily="2" charset="2"/>
              <a:buChar char="ü"/>
            </a:pPr>
            <a:r>
              <a:rPr lang="en-US" sz="1600" dirty="0"/>
              <a:t>Survey description included</a:t>
            </a:r>
          </a:p>
          <a:p>
            <a:pPr marL="285750" indent="-285750">
              <a:buFont typeface="Wingdings" panose="05000000000000000000" pitchFamily="2" charset="2"/>
              <a:buChar char="ü"/>
            </a:pPr>
            <a:r>
              <a:rPr lang="en-US" sz="1600" dirty="0"/>
              <a:t>Sponsoring agency acknowledged</a:t>
            </a:r>
          </a:p>
          <a:p>
            <a:pPr marL="285750" indent="-285750">
              <a:buFont typeface="Wingdings" panose="05000000000000000000" pitchFamily="2" charset="2"/>
              <a:buChar char="ü"/>
            </a:pPr>
            <a:r>
              <a:rPr lang="en-US" sz="1600" dirty="0"/>
              <a:t>Year of study provided</a:t>
            </a:r>
          </a:p>
          <a:p>
            <a:pPr marL="285750" indent="-285750">
              <a:buFont typeface="Wingdings" panose="05000000000000000000" pitchFamily="2" charset="2"/>
              <a:buChar char="ü"/>
            </a:pPr>
            <a:r>
              <a:rPr lang="en-US" sz="1600" dirty="0"/>
              <a:t>Years of survey data used provided</a:t>
            </a:r>
            <a:endParaRPr lang="en-US" dirty="0"/>
          </a:p>
        </p:txBody>
      </p:sp>
    </p:spTree>
    <p:extLst>
      <p:ext uri="{BB962C8B-B14F-4D97-AF65-F5344CB8AC3E}">
        <p14:creationId xmlns:p14="http://schemas.microsoft.com/office/powerpoint/2010/main" val="26453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1" uiExpand="1" build="p"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1C41-55FC-4598-ADD7-AA3F0D6E9104}"/>
              </a:ext>
            </a:extLst>
          </p:cNvPr>
          <p:cNvSpPr>
            <a:spLocks noGrp="1"/>
          </p:cNvSpPr>
          <p:nvPr>
            <p:ph type="title"/>
          </p:nvPr>
        </p:nvSpPr>
        <p:spPr>
          <a:xfrm>
            <a:off x="703977" y="404655"/>
            <a:ext cx="10515600" cy="928003"/>
          </a:xfrm>
        </p:spPr>
        <p:txBody>
          <a:bodyPr>
            <a:noAutofit/>
          </a:bodyPr>
          <a:lstStyle/>
          <a:p>
            <a:r>
              <a:rPr lang="en-US" sz="3600" b="1" dirty="0"/>
              <a:t>Best Practice 1: Fictional Example 1</a:t>
            </a:r>
            <a:br>
              <a:rPr lang="en-US" sz="3600" b="1" dirty="0"/>
            </a:br>
            <a:r>
              <a:rPr lang="en-US" sz="3600" b="1" dirty="0"/>
              <a:t>Time Use Survey (Students) – 2019</a:t>
            </a:r>
            <a:br>
              <a:rPr lang="en-US" sz="3600" b="1" dirty="0"/>
            </a:br>
            <a:endParaRPr lang="en-US" sz="3600" b="1" dirty="0"/>
          </a:p>
        </p:txBody>
      </p:sp>
      <p:graphicFrame>
        <p:nvGraphicFramePr>
          <p:cNvPr id="9" name="Table 9">
            <a:extLst>
              <a:ext uri="{FF2B5EF4-FFF2-40B4-BE49-F238E27FC236}">
                <a16:creationId xmlns:a16="http://schemas.microsoft.com/office/drawing/2014/main" id="{D79B3B9D-EBFA-41BA-8CCD-9419D9364AB6}"/>
              </a:ext>
            </a:extLst>
          </p:cNvPr>
          <p:cNvGraphicFramePr>
            <a:graphicFrameLocks noGrp="1"/>
          </p:cNvGraphicFramePr>
          <p:nvPr>
            <p:ph idx="1"/>
            <p:extLst>
              <p:ext uri="{D42A27DB-BD31-4B8C-83A1-F6EECF244321}">
                <p14:modId xmlns:p14="http://schemas.microsoft.com/office/powerpoint/2010/main" val="1123504213"/>
              </p:ext>
            </p:extLst>
          </p:nvPr>
        </p:nvGraphicFramePr>
        <p:xfrm>
          <a:off x="703977" y="1208015"/>
          <a:ext cx="10998666" cy="5494259"/>
        </p:xfrm>
        <a:graphic>
          <a:graphicData uri="http://schemas.openxmlformats.org/drawingml/2006/table">
            <a:tbl>
              <a:tblPr firstRow="1" bandRow="1">
                <a:tableStyleId>{5C22544A-7EE6-4342-B048-85BDC9FD1C3A}</a:tableStyleId>
              </a:tblPr>
              <a:tblGrid>
                <a:gridCol w="4144860">
                  <a:extLst>
                    <a:ext uri="{9D8B030D-6E8A-4147-A177-3AD203B41FA5}">
                      <a16:colId xmlns:a16="http://schemas.microsoft.com/office/drawing/2014/main" val="1839023917"/>
                    </a:ext>
                  </a:extLst>
                </a:gridCol>
                <a:gridCol w="6853806">
                  <a:extLst>
                    <a:ext uri="{9D8B030D-6E8A-4147-A177-3AD203B41FA5}">
                      <a16:colId xmlns:a16="http://schemas.microsoft.com/office/drawing/2014/main" val="221811784"/>
                    </a:ext>
                  </a:extLst>
                </a:gridCol>
              </a:tblGrid>
              <a:tr h="304471">
                <a:tc gridSpan="2">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956911583"/>
                  </a:ext>
                </a:extLst>
              </a:tr>
              <a:tr h="354614">
                <a:tc>
                  <a:txBody>
                    <a:bodyPr/>
                    <a:lstStyle/>
                    <a:p>
                      <a:r>
                        <a:rPr lang="en-US" sz="1800" dirty="0"/>
                        <a:t>Target Population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High school students (grades 9-12)</a:t>
                      </a:r>
                    </a:p>
                  </a:txBody>
                  <a:tcPr/>
                </a:tc>
                <a:extLst>
                  <a:ext uri="{0D108BD9-81ED-4DB2-BD59-A6C34878D82A}">
                    <a16:rowId xmlns:a16="http://schemas.microsoft.com/office/drawing/2014/main" val="603588403"/>
                  </a:ext>
                </a:extLst>
              </a:tr>
              <a:tr h="621114">
                <a:tc>
                  <a:txBody>
                    <a:bodyPr/>
                    <a:lstStyle/>
                    <a:p>
                      <a:r>
                        <a:rPr lang="en-US" sz="1800" dirty="0"/>
                        <a:t>Sampling frame</a:t>
                      </a:r>
                    </a:p>
                  </a:txBody>
                  <a:tcPr/>
                </a:tc>
                <a:tc>
                  <a:txBody>
                    <a:bodyPr/>
                    <a:lstStyle/>
                    <a:p>
                      <a:pPr marL="285750" indent="-285750">
                        <a:buFont typeface="+mj-lt"/>
                        <a:buAutoNum type="arabicPeriod"/>
                      </a:pPr>
                      <a:r>
                        <a:rPr lang="en-US" sz="1800" dirty="0"/>
                        <a:t>Listings of public and private high schools from state governments </a:t>
                      </a:r>
                    </a:p>
                    <a:p>
                      <a:pPr marL="285750" indent="-285750">
                        <a:buFont typeface="+mj-lt"/>
                        <a:buAutoNum type="arabicPeriod"/>
                      </a:pPr>
                      <a:r>
                        <a:rPr lang="en-US" sz="1800" dirty="0"/>
                        <a:t>Registries within sampled schools</a:t>
                      </a:r>
                    </a:p>
                  </a:txBody>
                  <a:tcPr/>
                </a:tc>
                <a:extLst>
                  <a:ext uri="{0D108BD9-81ED-4DB2-BD59-A6C34878D82A}">
                    <a16:rowId xmlns:a16="http://schemas.microsoft.com/office/drawing/2014/main" val="1786190955"/>
                  </a:ext>
                </a:extLst>
              </a:tr>
              <a:tr h="620575">
                <a:tc>
                  <a:txBody>
                    <a:bodyPr/>
                    <a:lstStyle/>
                    <a:p>
                      <a:r>
                        <a:rPr lang="en-US" sz="1800" dirty="0"/>
                        <a:t>Frame coverage issues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Home schooled students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Transfer students/dropouts</a:t>
                      </a:r>
                    </a:p>
                  </a:txBody>
                  <a:tcPr/>
                </a:tc>
                <a:extLst>
                  <a:ext uri="{0D108BD9-81ED-4DB2-BD59-A6C34878D82A}">
                    <a16:rowId xmlns:a16="http://schemas.microsoft.com/office/drawing/2014/main" val="3373048349"/>
                  </a:ext>
                </a:extLst>
              </a:tr>
              <a:tr h="1152496">
                <a:tc>
                  <a:txBody>
                    <a:bodyPr/>
                    <a:lstStyle/>
                    <a:p>
                      <a:r>
                        <a:rPr lang="en-US" sz="1800" dirty="0"/>
                        <a:t>Sample design</a:t>
                      </a:r>
                    </a:p>
                  </a:txBody>
                  <a:tcPr/>
                </a:tc>
                <a:tc>
                  <a:txBody>
                    <a:bodyPr/>
                    <a:lstStyle/>
                    <a:p>
                      <a:pPr marL="0" indent="0">
                        <a:buFont typeface="Arial" panose="020B0604020202020204" pitchFamily="34" charset="0"/>
                        <a:buNone/>
                      </a:pPr>
                      <a:r>
                        <a:rPr lang="en-US" sz="1800" dirty="0"/>
                        <a:t>Two stage cluster sample:</a:t>
                      </a:r>
                    </a:p>
                    <a:p>
                      <a:pPr marL="457200" indent="-457200">
                        <a:buFont typeface="+mj-lt"/>
                        <a:buAutoNum type="arabicPeriod"/>
                      </a:pPr>
                      <a:r>
                        <a:rPr lang="en-US" sz="1800" dirty="0"/>
                        <a:t>PPS selection of schools within state, stratified by public versus private status</a:t>
                      </a:r>
                    </a:p>
                    <a:p>
                      <a:pPr marL="457200" indent="-457200">
                        <a:buFont typeface="+mj-lt"/>
                        <a:buAutoNum type="arabicPeriod"/>
                      </a:pPr>
                      <a:r>
                        <a:rPr lang="en-US" sz="1800" dirty="0"/>
                        <a:t>Systematic sample of students within grade in sample schools</a:t>
                      </a:r>
                    </a:p>
                  </a:txBody>
                  <a:tcPr/>
                </a:tc>
                <a:extLst>
                  <a:ext uri="{0D108BD9-81ED-4DB2-BD59-A6C34878D82A}">
                    <a16:rowId xmlns:a16="http://schemas.microsoft.com/office/drawing/2014/main" val="2260147640"/>
                  </a:ext>
                </a:extLst>
              </a:tr>
              <a:tr h="620575">
                <a:tc>
                  <a:txBody>
                    <a:bodyPr/>
                    <a:lstStyle/>
                    <a:p>
                      <a:r>
                        <a:rPr lang="en-US" sz="1800" dirty="0"/>
                        <a:t>Sample unit</a:t>
                      </a:r>
                    </a:p>
                  </a:txBody>
                  <a:tcPr/>
                </a:tc>
                <a:tc>
                  <a:txBody>
                    <a:bodyPr/>
                    <a:lstStyle/>
                    <a:p>
                      <a:pPr marL="0" indent="0">
                        <a:buFont typeface="Arial" panose="020B0604020202020204" pitchFamily="34" charset="0"/>
                        <a:buNone/>
                      </a:pPr>
                      <a:r>
                        <a:rPr lang="en-US" sz="1800" dirty="0"/>
                        <a:t>PSU: High schools </a:t>
                      </a:r>
                    </a:p>
                    <a:p>
                      <a:pPr marL="0" indent="0">
                        <a:buFont typeface="Arial" panose="020B0604020202020204" pitchFamily="34" charset="0"/>
                        <a:buNone/>
                      </a:pPr>
                      <a:r>
                        <a:rPr lang="en-US" sz="1800" dirty="0"/>
                        <a:t>USU: Student</a:t>
                      </a:r>
                    </a:p>
                  </a:txBody>
                  <a:tcPr/>
                </a:tc>
                <a:extLst>
                  <a:ext uri="{0D108BD9-81ED-4DB2-BD59-A6C34878D82A}">
                    <a16:rowId xmlns:a16="http://schemas.microsoft.com/office/drawing/2014/main" val="1829908993"/>
                  </a:ext>
                </a:extLst>
              </a:tr>
              <a:tr h="354614">
                <a:tc>
                  <a:txBody>
                    <a:bodyPr/>
                    <a:lstStyle/>
                    <a:p>
                      <a:r>
                        <a:rPr lang="en-US" sz="1800" dirty="0"/>
                        <a:t>Data collection modes</a:t>
                      </a:r>
                    </a:p>
                  </a:txBody>
                  <a:tcPr/>
                </a:tc>
                <a:tc>
                  <a:txBody>
                    <a:bodyPr/>
                    <a:lstStyle/>
                    <a:p>
                      <a:pPr marL="0" indent="0">
                        <a:buFont typeface="Arial" panose="020B0604020202020204" pitchFamily="34" charset="0"/>
                        <a:buNone/>
                      </a:pPr>
                      <a:r>
                        <a:rPr lang="en-US" sz="1800" dirty="0"/>
                        <a:t>Personal interview, Telephone follow-up, Web collection</a:t>
                      </a:r>
                    </a:p>
                  </a:txBody>
                  <a:tcPr/>
                </a:tc>
                <a:extLst>
                  <a:ext uri="{0D108BD9-81ED-4DB2-BD59-A6C34878D82A}">
                    <a16:rowId xmlns:a16="http://schemas.microsoft.com/office/drawing/2014/main" val="1763343518"/>
                  </a:ext>
                </a:extLst>
              </a:tr>
              <a:tr h="354614">
                <a:tc>
                  <a:txBody>
                    <a:bodyPr/>
                    <a:lstStyle/>
                    <a:p>
                      <a:r>
                        <a:rPr lang="en-US" sz="1800" dirty="0"/>
                        <a:t>Key items</a:t>
                      </a:r>
                    </a:p>
                  </a:txBody>
                  <a:tcPr/>
                </a:tc>
                <a:tc>
                  <a:txBody>
                    <a:bodyPr/>
                    <a:lstStyle/>
                    <a:p>
                      <a:pPr marL="0" indent="0">
                        <a:buFont typeface="Arial" panose="020B0604020202020204" pitchFamily="34" charset="0"/>
                        <a:buNone/>
                      </a:pPr>
                      <a:r>
                        <a:rPr lang="en-US" sz="1800" dirty="0"/>
                        <a:t>Time usage: classroom, homework, sports &amp; leisure activities (group), social media, other</a:t>
                      </a:r>
                    </a:p>
                  </a:txBody>
                  <a:tcPr/>
                </a:tc>
                <a:extLst>
                  <a:ext uri="{0D108BD9-81ED-4DB2-BD59-A6C34878D82A}">
                    <a16:rowId xmlns:a16="http://schemas.microsoft.com/office/drawing/2014/main" val="3239528724"/>
                  </a:ext>
                </a:extLst>
              </a:tr>
              <a:tr h="709228">
                <a:tc>
                  <a:txBody>
                    <a:bodyPr/>
                    <a:lstStyle/>
                    <a:p>
                      <a:r>
                        <a:rPr lang="en-US" sz="1800" dirty="0"/>
                        <a:t>Nonresponse mitigation strategies employed during data collection</a:t>
                      </a:r>
                    </a:p>
                  </a:txBody>
                  <a:tcPr/>
                </a:tc>
                <a:tc>
                  <a:txBody>
                    <a:bodyPr/>
                    <a:lstStyle/>
                    <a:p>
                      <a:pPr marL="0" indent="0">
                        <a:buFont typeface="Arial" panose="020B0604020202020204" pitchFamily="34" charset="0"/>
                        <a:buNone/>
                      </a:pPr>
                      <a:r>
                        <a:rPr lang="en-US" sz="1800" dirty="0"/>
                        <a:t>Field Experiment:  Incentive offered ($10 VISA card) for students in historically low-responding schools</a:t>
                      </a:r>
                    </a:p>
                  </a:txBody>
                  <a:tcPr/>
                </a:tc>
                <a:extLst>
                  <a:ext uri="{0D108BD9-81ED-4DB2-BD59-A6C34878D82A}">
                    <a16:rowId xmlns:a16="http://schemas.microsoft.com/office/drawing/2014/main" val="1602792053"/>
                  </a:ext>
                </a:extLst>
              </a:tr>
            </a:tbl>
          </a:graphicData>
        </a:graphic>
      </p:graphicFrame>
      <p:sp>
        <p:nvSpPr>
          <p:cNvPr id="3" name="Rectangle 2">
            <a:extLst>
              <a:ext uri="{FF2B5EF4-FFF2-40B4-BE49-F238E27FC236}">
                <a16:creationId xmlns:a16="http://schemas.microsoft.com/office/drawing/2014/main" id="{5578CA3B-F348-4E55-8BB2-AE3DFD0FDD7C}"/>
              </a:ext>
            </a:extLst>
          </p:cNvPr>
          <p:cNvSpPr/>
          <p:nvPr/>
        </p:nvSpPr>
        <p:spPr>
          <a:xfrm>
            <a:off x="784022" y="5284534"/>
            <a:ext cx="2944536" cy="1501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report mitigation activities that include an evaluation of bias reduction. </a:t>
            </a:r>
          </a:p>
        </p:txBody>
      </p:sp>
      <p:sp>
        <p:nvSpPr>
          <p:cNvPr id="6" name="Arrow: Right 5">
            <a:extLst>
              <a:ext uri="{FF2B5EF4-FFF2-40B4-BE49-F238E27FC236}">
                <a16:creationId xmlns:a16="http://schemas.microsoft.com/office/drawing/2014/main" id="{2CC9A4E5-79D5-423C-A48F-46998E69C219}"/>
              </a:ext>
            </a:extLst>
          </p:cNvPr>
          <p:cNvSpPr/>
          <p:nvPr/>
        </p:nvSpPr>
        <p:spPr>
          <a:xfrm>
            <a:off x="3808602" y="60353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3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1C41-55FC-4598-ADD7-AA3F0D6E9104}"/>
              </a:ext>
            </a:extLst>
          </p:cNvPr>
          <p:cNvSpPr>
            <a:spLocks noGrp="1"/>
          </p:cNvSpPr>
          <p:nvPr>
            <p:ph type="title"/>
          </p:nvPr>
        </p:nvSpPr>
        <p:spPr>
          <a:xfrm>
            <a:off x="703977" y="404655"/>
            <a:ext cx="10515600" cy="928003"/>
          </a:xfrm>
        </p:spPr>
        <p:txBody>
          <a:bodyPr>
            <a:noAutofit/>
          </a:bodyPr>
          <a:lstStyle/>
          <a:p>
            <a:r>
              <a:rPr lang="en-US" sz="3600" b="1" dirty="0"/>
              <a:t>Best Practice 1: Fictional Example 2</a:t>
            </a:r>
            <a:br>
              <a:rPr lang="en-US" sz="3600" b="1" dirty="0"/>
            </a:br>
            <a:r>
              <a:rPr lang="en-US" sz="3600" b="1" dirty="0"/>
              <a:t>Athletic Shoe Sales (Stores) - 2019</a:t>
            </a:r>
            <a:br>
              <a:rPr lang="en-US" sz="3600" b="1" dirty="0"/>
            </a:br>
            <a:endParaRPr lang="en-US" sz="3600" b="1" dirty="0"/>
          </a:p>
        </p:txBody>
      </p:sp>
      <p:graphicFrame>
        <p:nvGraphicFramePr>
          <p:cNvPr id="9" name="Table 9">
            <a:extLst>
              <a:ext uri="{FF2B5EF4-FFF2-40B4-BE49-F238E27FC236}">
                <a16:creationId xmlns:a16="http://schemas.microsoft.com/office/drawing/2014/main" id="{D79B3B9D-EBFA-41BA-8CCD-9419D9364AB6}"/>
              </a:ext>
            </a:extLst>
          </p:cNvPr>
          <p:cNvGraphicFramePr>
            <a:graphicFrameLocks noGrp="1"/>
          </p:cNvGraphicFramePr>
          <p:nvPr>
            <p:ph idx="1"/>
            <p:extLst>
              <p:ext uri="{D42A27DB-BD31-4B8C-83A1-F6EECF244321}">
                <p14:modId xmlns:p14="http://schemas.microsoft.com/office/powerpoint/2010/main" val="79068816"/>
              </p:ext>
            </p:extLst>
          </p:nvPr>
        </p:nvGraphicFramePr>
        <p:xfrm>
          <a:off x="703977" y="1208015"/>
          <a:ext cx="10998666" cy="4058113"/>
        </p:xfrm>
        <a:graphic>
          <a:graphicData uri="http://schemas.openxmlformats.org/drawingml/2006/table">
            <a:tbl>
              <a:tblPr firstRow="1" bandRow="1">
                <a:tableStyleId>{5C22544A-7EE6-4342-B048-85BDC9FD1C3A}</a:tableStyleId>
              </a:tblPr>
              <a:tblGrid>
                <a:gridCol w="4144860">
                  <a:extLst>
                    <a:ext uri="{9D8B030D-6E8A-4147-A177-3AD203B41FA5}">
                      <a16:colId xmlns:a16="http://schemas.microsoft.com/office/drawing/2014/main" val="1839023917"/>
                    </a:ext>
                  </a:extLst>
                </a:gridCol>
                <a:gridCol w="6853806">
                  <a:extLst>
                    <a:ext uri="{9D8B030D-6E8A-4147-A177-3AD203B41FA5}">
                      <a16:colId xmlns:a16="http://schemas.microsoft.com/office/drawing/2014/main" val="221811784"/>
                    </a:ext>
                  </a:extLst>
                </a:gridCol>
              </a:tblGrid>
              <a:tr h="304471">
                <a:tc gridSpan="2">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956911583"/>
                  </a:ext>
                </a:extLst>
              </a:tr>
              <a:tr h="354614">
                <a:tc>
                  <a:txBody>
                    <a:bodyPr/>
                    <a:lstStyle/>
                    <a:p>
                      <a:r>
                        <a:rPr lang="en-US" sz="1800" dirty="0"/>
                        <a:t>Target Population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Stores that sell athletic shoes</a:t>
                      </a:r>
                    </a:p>
                  </a:txBody>
                  <a:tcPr/>
                </a:tc>
                <a:extLst>
                  <a:ext uri="{0D108BD9-81ED-4DB2-BD59-A6C34878D82A}">
                    <a16:rowId xmlns:a16="http://schemas.microsoft.com/office/drawing/2014/main" val="603588403"/>
                  </a:ext>
                </a:extLst>
              </a:tr>
              <a:tr h="395171">
                <a:tc>
                  <a:txBody>
                    <a:bodyPr/>
                    <a:lstStyle/>
                    <a:p>
                      <a:r>
                        <a:rPr lang="en-US" sz="1800" dirty="0"/>
                        <a:t>Sampling frame</a:t>
                      </a:r>
                    </a:p>
                  </a:txBody>
                  <a:tcPr/>
                </a:tc>
                <a:tc>
                  <a:txBody>
                    <a:bodyPr/>
                    <a:lstStyle/>
                    <a:p>
                      <a:pPr marL="0" indent="0">
                        <a:buFont typeface="+mj-lt"/>
                        <a:buNone/>
                      </a:pPr>
                      <a:r>
                        <a:rPr lang="en-US" sz="1800" dirty="0"/>
                        <a:t>Business register</a:t>
                      </a:r>
                    </a:p>
                  </a:txBody>
                  <a:tcPr/>
                </a:tc>
                <a:extLst>
                  <a:ext uri="{0D108BD9-81ED-4DB2-BD59-A6C34878D82A}">
                    <a16:rowId xmlns:a16="http://schemas.microsoft.com/office/drawing/2014/main" val="1786190955"/>
                  </a:ext>
                </a:extLst>
              </a:tr>
              <a:tr h="620575">
                <a:tc>
                  <a:txBody>
                    <a:bodyPr/>
                    <a:lstStyle/>
                    <a:p>
                      <a:r>
                        <a:rPr lang="en-US" sz="1800" dirty="0"/>
                        <a:t>Frame coverage issues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Misclassification on frame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New stores (births)</a:t>
                      </a:r>
                    </a:p>
                  </a:txBody>
                  <a:tcPr/>
                </a:tc>
                <a:extLst>
                  <a:ext uri="{0D108BD9-81ED-4DB2-BD59-A6C34878D82A}">
                    <a16:rowId xmlns:a16="http://schemas.microsoft.com/office/drawing/2014/main" val="3373048349"/>
                  </a:ext>
                </a:extLst>
              </a:tr>
              <a:tr h="484044">
                <a:tc>
                  <a:txBody>
                    <a:bodyPr/>
                    <a:lstStyle/>
                    <a:p>
                      <a:r>
                        <a:rPr lang="en-US" sz="1800" dirty="0"/>
                        <a:t>Sample design</a:t>
                      </a:r>
                    </a:p>
                  </a:txBody>
                  <a:tcPr/>
                </a:tc>
                <a:tc>
                  <a:txBody>
                    <a:bodyPr/>
                    <a:lstStyle/>
                    <a:p>
                      <a:pPr marL="0" indent="0">
                        <a:buFont typeface="Arial" panose="020B0604020202020204" pitchFamily="34" charset="0"/>
                        <a:buNone/>
                      </a:pPr>
                      <a:r>
                        <a:rPr lang="en-US" sz="1800" dirty="0"/>
                        <a:t>One-stage stratified simple-random sample</a:t>
                      </a:r>
                    </a:p>
                  </a:txBody>
                  <a:tcPr/>
                </a:tc>
                <a:extLst>
                  <a:ext uri="{0D108BD9-81ED-4DB2-BD59-A6C34878D82A}">
                    <a16:rowId xmlns:a16="http://schemas.microsoft.com/office/drawing/2014/main" val="2260147640"/>
                  </a:ext>
                </a:extLst>
              </a:tr>
              <a:tr h="427839">
                <a:tc>
                  <a:txBody>
                    <a:bodyPr/>
                    <a:lstStyle/>
                    <a:p>
                      <a:r>
                        <a:rPr lang="en-US" sz="1800" dirty="0"/>
                        <a:t>Sample unit</a:t>
                      </a:r>
                    </a:p>
                  </a:txBody>
                  <a:tcPr/>
                </a:tc>
                <a:tc>
                  <a:txBody>
                    <a:bodyPr/>
                    <a:lstStyle/>
                    <a:p>
                      <a:pPr marL="0" indent="0">
                        <a:buFont typeface="Arial" panose="020B0604020202020204" pitchFamily="34" charset="0"/>
                        <a:buNone/>
                      </a:pPr>
                      <a:r>
                        <a:rPr lang="en-US" sz="1800" dirty="0"/>
                        <a:t>(Business) establishments (Stores)</a:t>
                      </a:r>
                    </a:p>
                  </a:txBody>
                  <a:tcPr/>
                </a:tc>
                <a:extLst>
                  <a:ext uri="{0D108BD9-81ED-4DB2-BD59-A6C34878D82A}">
                    <a16:rowId xmlns:a16="http://schemas.microsoft.com/office/drawing/2014/main" val="1829908993"/>
                  </a:ext>
                </a:extLst>
              </a:tr>
              <a:tr h="354614">
                <a:tc>
                  <a:txBody>
                    <a:bodyPr/>
                    <a:lstStyle/>
                    <a:p>
                      <a:r>
                        <a:rPr lang="en-US" sz="1800" dirty="0"/>
                        <a:t>Data collection modes</a:t>
                      </a:r>
                    </a:p>
                  </a:txBody>
                  <a:tcPr/>
                </a:tc>
                <a:tc>
                  <a:txBody>
                    <a:bodyPr/>
                    <a:lstStyle/>
                    <a:p>
                      <a:pPr marL="0" indent="0">
                        <a:buFont typeface="Arial" panose="020B0604020202020204" pitchFamily="34" charset="0"/>
                        <a:buNone/>
                      </a:pPr>
                      <a:r>
                        <a:rPr lang="en-US" sz="1800" dirty="0"/>
                        <a:t>Web collection (primary); telephone follow-up</a:t>
                      </a:r>
                    </a:p>
                  </a:txBody>
                  <a:tcPr/>
                </a:tc>
                <a:extLst>
                  <a:ext uri="{0D108BD9-81ED-4DB2-BD59-A6C34878D82A}">
                    <a16:rowId xmlns:a16="http://schemas.microsoft.com/office/drawing/2014/main" val="1763343518"/>
                  </a:ext>
                </a:extLst>
              </a:tr>
              <a:tr h="354614">
                <a:tc>
                  <a:txBody>
                    <a:bodyPr/>
                    <a:lstStyle/>
                    <a:p>
                      <a:r>
                        <a:rPr lang="en-US" sz="1800" dirty="0"/>
                        <a:t>Key items</a:t>
                      </a:r>
                    </a:p>
                  </a:txBody>
                  <a:tcPr/>
                </a:tc>
                <a:tc>
                  <a:txBody>
                    <a:bodyPr/>
                    <a:lstStyle/>
                    <a:p>
                      <a:pPr marL="0" indent="0">
                        <a:buFont typeface="Arial" panose="020B0604020202020204" pitchFamily="34" charset="0"/>
                        <a:buNone/>
                      </a:pPr>
                      <a:r>
                        <a:rPr lang="en-US" sz="1800" dirty="0"/>
                        <a:t>Total revenue, total revenue from athletic shoe sales</a:t>
                      </a:r>
                    </a:p>
                  </a:txBody>
                  <a:tcPr/>
                </a:tc>
                <a:extLst>
                  <a:ext uri="{0D108BD9-81ED-4DB2-BD59-A6C34878D82A}">
                    <a16:rowId xmlns:a16="http://schemas.microsoft.com/office/drawing/2014/main" val="3239528724"/>
                  </a:ext>
                </a:extLst>
              </a:tr>
              <a:tr h="709228">
                <a:tc>
                  <a:txBody>
                    <a:bodyPr/>
                    <a:lstStyle/>
                    <a:p>
                      <a:r>
                        <a:rPr lang="en-US" sz="1800" dirty="0"/>
                        <a:t>Nonresponse mitigation strategies employed during data collection</a:t>
                      </a:r>
                    </a:p>
                  </a:txBody>
                  <a:tcPr/>
                </a:tc>
                <a:tc>
                  <a:txBody>
                    <a:bodyPr/>
                    <a:lstStyle/>
                    <a:p>
                      <a:pPr marL="0" indent="0">
                        <a:buFont typeface="Arial" panose="020B0604020202020204" pitchFamily="34" charset="0"/>
                        <a:buNone/>
                      </a:pPr>
                      <a:r>
                        <a:rPr lang="en-US" sz="1800" dirty="0"/>
                        <a:t>Not reported (no special evaluations or experiments)</a:t>
                      </a:r>
                    </a:p>
                  </a:txBody>
                  <a:tcPr/>
                </a:tc>
                <a:extLst>
                  <a:ext uri="{0D108BD9-81ED-4DB2-BD59-A6C34878D82A}">
                    <a16:rowId xmlns:a16="http://schemas.microsoft.com/office/drawing/2014/main" val="1602792053"/>
                  </a:ext>
                </a:extLst>
              </a:tr>
            </a:tbl>
          </a:graphicData>
        </a:graphic>
      </p:graphicFrame>
      <p:graphicFrame>
        <p:nvGraphicFramePr>
          <p:cNvPr id="4" name="Table 9">
            <a:extLst>
              <a:ext uri="{FF2B5EF4-FFF2-40B4-BE49-F238E27FC236}">
                <a16:creationId xmlns:a16="http://schemas.microsoft.com/office/drawing/2014/main" id="{5F576929-D26B-43D3-B5E7-09D68CFAAF78}"/>
              </a:ext>
            </a:extLst>
          </p:cNvPr>
          <p:cNvGraphicFramePr>
            <a:graphicFrameLocks/>
          </p:cNvGraphicFramePr>
          <p:nvPr>
            <p:extLst>
              <p:ext uri="{D42A27DB-BD31-4B8C-83A1-F6EECF244321}">
                <p14:modId xmlns:p14="http://schemas.microsoft.com/office/powerpoint/2010/main" val="2784858549"/>
              </p:ext>
            </p:extLst>
          </p:nvPr>
        </p:nvGraphicFramePr>
        <p:xfrm>
          <a:off x="703977" y="1208015"/>
          <a:ext cx="10998666" cy="4105359"/>
        </p:xfrm>
        <a:graphic>
          <a:graphicData uri="http://schemas.openxmlformats.org/drawingml/2006/table">
            <a:tbl>
              <a:tblPr firstRow="1" bandRow="1">
                <a:tableStyleId>{5C22544A-7EE6-4342-B048-85BDC9FD1C3A}</a:tableStyleId>
              </a:tblPr>
              <a:tblGrid>
                <a:gridCol w="4144860">
                  <a:extLst>
                    <a:ext uri="{9D8B030D-6E8A-4147-A177-3AD203B41FA5}">
                      <a16:colId xmlns:a16="http://schemas.microsoft.com/office/drawing/2014/main" val="1839023917"/>
                    </a:ext>
                  </a:extLst>
                </a:gridCol>
                <a:gridCol w="6853806">
                  <a:extLst>
                    <a:ext uri="{9D8B030D-6E8A-4147-A177-3AD203B41FA5}">
                      <a16:colId xmlns:a16="http://schemas.microsoft.com/office/drawing/2014/main" val="221811784"/>
                    </a:ext>
                  </a:extLst>
                </a:gridCol>
              </a:tblGrid>
              <a:tr h="279591">
                <a:tc gridSpan="2">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956911583"/>
                  </a:ext>
                </a:extLst>
              </a:tr>
              <a:tr h="372788">
                <a:tc>
                  <a:txBody>
                    <a:bodyPr/>
                    <a:lstStyle/>
                    <a:p>
                      <a:r>
                        <a:rPr lang="en-US" sz="1800" dirty="0"/>
                        <a:t>Target Population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Stores that sell athletic shoes</a:t>
                      </a:r>
                    </a:p>
                  </a:txBody>
                  <a:tcPr/>
                </a:tc>
                <a:extLst>
                  <a:ext uri="{0D108BD9-81ED-4DB2-BD59-A6C34878D82A}">
                    <a16:rowId xmlns:a16="http://schemas.microsoft.com/office/drawing/2014/main" val="603588403"/>
                  </a:ext>
                </a:extLst>
              </a:tr>
              <a:tr h="402764">
                <a:tc>
                  <a:txBody>
                    <a:bodyPr/>
                    <a:lstStyle/>
                    <a:p>
                      <a:r>
                        <a:rPr lang="en-US" sz="1800" dirty="0"/>
                        <a:t>Sampling frame</a:t>
                      </a:r>
                    </a:p>
                  </a:txBody>
                  <a:tcPr/>
                </a:tc>
                <a:tc>
                  <a:txBody>
                    <a:bodyPr/>
                    <a:lstStyle/>
                    <a:p>
                      <a:pPr marL="0" indent="0">
                        <a:buFont typeface="+mj-lt"/>
                        <a:buNone/>
                      </a:pPr>
                      <a:r>
                        <a:rPr lang="en-US" sz="1800" dirty="0"/>
                        <a:t>Business register</a:t>
                      </a:r>
                    </a:p>
                  </a:txBody>
                  <a:tcPr/>
                </a:tc>
                <a:extLst>
                  <a:ext uri="{0D108BD9-81ED-4DB2-BD59-A6C34878D82A}">
                    <a16:rowId xmlns:a16="http://schemas.microsoft.com/office/drawing/2014/main" val="1786190955"/>
                  </a:ext>
                </a:extLst>
              </a:tr>
              <a:tr h="652379">
                <a:tc>
                  <a:txBody>
                    <a:bodyPr/>
                    <a:lstStyle/>
                    <a:p>
                      <a:r>
                        <a:rPr lang="en-US" sz="1800" dirty="0"/>
                        <a:t>Frame coverage issues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Misclassification on frame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New stores (births)</a:t>
                      </a:r>
                    </a:p>
                  </a:txBody>
                  <a:tcPr/>
                </a:tc>
                <a:extLst>
                  <a:ext uri="{0D108BD9-81ED-4DB2-BD59-A6C34878D82A}">
                    <a16:rowId xmlns:a16="http://schemas.microsoft.com/office/drawing/2014/main" val="3373048349"/>
                  </a:ext>
                </a:extLst>
              </a:tr>
              <a:tr h="493345">
                <a:tc>
                  <a:txBody>
                    <a:bodyPr/>
                    <a:lstStyle/>
                    <a:p>
                      <a:r>
                        <a:rPr lang="en-US" sz="1800" dirty="0"/>
                        <a:t>Sample design</a:t>
                      </a:r>
                    </a:p>
                  </a:txBody>
                  <a:tcPr/>
                </a:tc>
                <a:tc>
                  <a:txBody>
                    <a:bodyPr/>
                    <a:lstStyle/>
                    <a:p>
                      <a:pPr marL="0" indent="0">
                        <a:buFont typeface="Arial" panose="020B0604020202020204" pitchFamily="34" charset="0"/>
                        <a:buNone/>
                      </a:pPr>
                      <a:r>
                        <a:rPr lang="en-US" sz="1800" dirty="0"/>
                        <a:t>One-stage stratified simple-random sample</a:t>
                      </a:r>
                    </a:p>
                  </a:txBody>
                  <a:tcPr/>
                </a:tc>
                <a:extLst>
                  <a:ext uri="{0D108BD9-81ED-4DB2-BD59-A6C34878D82A}">
                    <a16:rowId xmlns:a16="http://schemas.microsoft.com/office/drawing/2014/main" val="2260147640"/>
                  </a:ext>
                </a:extLst>
              </a:tr>
              <a:tr h="436060">
                <a:tc>
                  <a:txBody>
                    <a:bodyPr/>
                    <a:lstStyle/>
                    <a:p>
                      <a:r>
                        <a:rPr lang="en-US" sz="1800" dirty="0"/>
                        <a:t>Sample unit</a:t>
                      </a:r>
                    </a:p>
                  </a:txBody>
                  <a:tcPr/>
                </a:tc>
                <a:tc>
                  <a:txBody>
                    <a:bodyPr/>
                    <a:lstStyle/>
                    <a:p>
                      <a:pPr marL="0" indent="0">
                        <a:buFont typeface="Arial" panose="020B0604020202020204" pitchFamily="34" charset="0"/>
                        <a:buNone/>
                      </a:pPr>
                      <a:r>
                        <a:rPr lang="en-US" sz="1800" dirty="0"/>
                        <a:t>(Business) establishments (Stores)</a:t>
                      </a:r>
                    </a:p>
                  </a:txBody>
                  <a:tcPr/>
                </a:tc>
                <a:extLst>
                  <a:ext uri="{0D108BD9-81ED-4DB2-BD59-A6C34878D82A}">
                    <a16:rowId xmlns:a16="http://schemas.microsoft.com/office/drawing/2014/main" val="1829908993"/>
                  </a:ext>
                </a:extLst>
              </a:tr>
              <a:tr h="372788">
                <a:tc>
                  <a:txBody>
                    <a:bodyPr/>
                    <a:lstStyle/>
                    <a:p>
                      <a:r>
                        <a:rPr lang="en-US" sz="1800" dirty="0"/>
                        <a:t>Data collection modes</a:t>
                      </a:r>
                    </a:p>
                  </a:txBody>
                  <a:tcPr/>
                </a:tc>
                <a:tc>
                  <a:txBody>
                    <a:bodyPr/>
                    <a:lstStyle/>
                    <a:p>
                      <a:pPr marL="0" indent="0">
                        <a:buFont typeface="Arial" panose="020B0604020202020204" pitchFamily="34" charset="0"/>
                        <a:buNone/>
                      </a:pPr>
                      <a:r>
                        <a:rPr lang="en-US" sz="1800" dirty="0"/>
                        <a:t>Web collection (primary); telephone follow-up</a:t>
                      </a:r>
                    </a:p>
                  </a:txBody>
                  <a:tcPr/>
                </a:tc>
                <a:extLst>
                  <a:ext uri="{0D108BD9-81ED-4DB2-BD59-A6C34878D82A}">
                    <a16:rowId xmlns:a16="http://schemas.microsoft.com/office/drawing/2014/main" val="1763343518"/>
                  </a:ext>
                </a:extLst>
              </a:tr>
              <a:tr h="372788">
                <a:tc>
                  <a:txBody>
                    <a:bodyPr/>
                    <a:lstStyle/>
                    <a:p>
                      <a:r>
                        <a:rPr lang="en-US" sz="1800" dirty="0"/>
                        <a:t>Key items</a:t>
                      </a:r>
                    </a:p>
                  </a:txBody>
                  <a:tcPr/>
                </a:tc>
                <a:tc>
                  <a:txBody>
                    <a:bodyPr/>
                    <a:lstStyle/>
                    <a:p>
                      <a:pPr marL="0" indent="0">
                        <a:buFont typeface="Arial" panose="020B0604020202020204" pitchFamily="34" charset="0"/>
                        <a:buNone/>
                      </a:pPr>
                      <a:r>
                        <a:rPr lang="en-US" sz="1800" dirty="0"/>
                        <a:t>Total revenue, total revenue from athletic shoe sales</a:t>
                      </a:r>
                    </a:p>
                  </a:txBody>
                  <a:tcPr/>
                </a:tc>
                <a:extLst>
                  <a:ext uri="{0D108BD9-81ED-4DB2-BD59-A6C34878D82A}">
                    <a16:rowId xmlns:a16="http://schemas.microsoft.com/office/drawing/2014/main" val="3239528724"/>
                  </a:ext>
                </a:extLst>
              </a:tr>
              <a:tr h="722856">
                <a:tc>
                  <a:txBody>
                    <a:bodyPr/>
                    <a:lstStyle/>
                    <a:p>
                      <a:r>
                        <a:rPr lang="en-US" sz="1800" strike="sngStrike" dirty="0"/>
                        <a:t>Nonresponse mitigation strategies employed during data collection</a:t>
                      </a:r>
                    </a:p>
                  </a:txBody>
                  <a:tcPr/>
                </a:tc>
                <a:tc>
                  <a:txBody>
                    <a:bodyPr/>
                    <a:lstStyle/>
                    <a:p>
                      <a:pPr marL="0" indent="0">
                        <a:buFont typeface="Arial" panose="020B0604020202020204" pitchFamily="34" charset="0"/>
                        <a:buNone/>
                      </a:pPr>
                      <a:r>
                        <a:rPr lang="en-US" sz="1800" strike="sngStrike" dirty="0"/>
                        <a:t>Not reported (no special evaluations or experiments)</a:t>
                      </a:r>
                    </a:p>
                  </a:txBody>
                  <a:tcPr/>
                </a:tc>
                <a:extLst>
                  <a:ext uri="{0D108BD9-81ED-4DB2-BD59-A6C34878D82A}">
                    <a16:rowId xmlns:a16="http://schemas.microsoft.com/office/drawing/2014/main" val="1602792053"/>
                  </a:ext>
                </a:extLst>
              </a:tr>
            </a:tbl>
          </a:graphicData>
        </a:graphic>
      </p:graphicFrame>
    </p:spTree>
    <p:extLst>
      <p:ext uri="{BB962C8B-B14F-4D97-AF65-F5344CB8AC3E}">
        <p14:creationId xmlns:p14="http://schemas.microsoft.com/office/powerpoint/2010/main" val="376822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99F36-048E-4A7D-8965-55DD6F8DFF1A}"/>
              </a:ext>
            </a:extLst>
          </p:cNvPr>
          <p:cNvSpPr>
            <a:spLocks noGrp="1"/>
          </p:cNvSpPr>
          <p:nvPr>
            <p:ph type="title"/>
          </p:nvPr>
        </p:nvSpPr>
        <p:spPr>
          <a:xfrm>
            <a:off x="839787" y="353525"/>
            <a:ext cx="10002383" cy="1026367"/>
          </a:xfrm>
        </p:spPr>
        <p:txBody>
          <a:bodyPr anchor="t" anchorCtr="0">
            <a:noAutofit/>
          </a:bodyPr>
          <a:lstStyle/>
          <a:p>
            <a:r>
              <a:rPr lang="en-US" sz="3600" b="1" dirty="0"/>
              <a:t>Best Practice 2</a:t>
            </a:r>
            <a:r>
              <a:rPr lang="en-US" sz="3600" dirty="0"/>
              <a:t>:  </a:t>
            </a:r>
            <a:r>
              <a:rPr lang="en-US" sz="3600" b="1" dirty="0"/>
              <a:t>Provide unit response rates for the survey and discuss potential for nonresponse bias</a:t>
            </a:r>
          </a:p>
        </p:txBody>
      </p:sp>
      <p:sp>
        <p:nvSpPr>
          <p:cNvPr id="5" name="Content Placeholder 4">
            <a:extLst>
              <a:ext uri="{FF2B5EF4-FFF2-40B4-BE49-F238E27FC236}">
                <a16:creationId xmlns:a16="http://schemas.microsoft.com/office/drawing/2014/main" id="{09E36AEB-CEB8-49DF-B4A2-62DCDA91CDF4}"/>
              </a:ext>
            </a:extLst>
          </p:cNvPr>
          <p:cNvSpPr>
            <a:spLocks noGrp="1"/>
          </p:cNvSpPr>
          <p:nvPr>
            <p:ph idx="1"/>
          </p:nvPr>
        </p:nvSpPr>
        <p:spPr>
          <a:xfrm>
            <a:off x="975270" y="1588981"/>
            <a:ext cx="5303520" cy="6104235"/>
          </a:xfrm>
        </p:spPr>
        <p:txBody>
          <a:bodyPr wrap="square">
            <a:spAutoFit/>
          </a:bodyPr>
          <a:lstStyle/>
          <a:p>
            <a:pPr marL="0" indent="0">
              <a:buNone/>
            </a:pPr>
            <a:r>
              <a:rPr lang="en-US" sz="2400" dirty="0"/>
              <a:t>Guidelines</a:t>
            </a:r>
          </a:p>
          <a:p>
            <a:pPr marL="0" indent="0">
              <a:buNone/>
            </a:pPr>
            <a:r>
              <a:rPr lang="en-US" sz="2000" dirty="0"/>
              <a:t>Guideline 2.1.  Identify and report unit response rates based on weights that adjust for selection probabilities</a:t>
            </a:r>
          </a:p>
          <a:p>
            <a:pPr marL="0" indent="0">
              <a:buNone/>
            </a:pPr>
            <a:r>
              <a:rPr lang="en-US" sz="2000" dirty="0"/>
              <a:t>Guideline 2.2.  Report response rates for regions or key subgroups for which national estimates are published</a:t>
            </a:r>
          </a:p>
          <a:p>
            <a:pPr marL="0" indent="0">
              <a:buNone/>
            </a:pPr>
            <a:r>
              <a:rPr lang="en-US" sz="2000" dirty="0"/>
              <a:t>Guideline 2.3.  Report response rates for all key survey items described in Guideline 1.7</a:t>
            </a:r>
          </a:p>
          <a:p>
            <a:pPr marL="0" indent="0">
              <a:buNone/>
            </a:pPr>
            <a:r>
              <a:rPr lang="en-US" sz="2000" dirty="0"/>
              <a:t>Guideline 2.4.  Report response rates for each sampling stage that provides actionable information on survey participation and/or coverage</a:t>
            </a:r>
          </a:p>
          <a:p>
            <a:pPr marL="0" indent="0">
              <a:buNone/>
            </a:pPr>
            <a:r>
              <a:rPr lang="en-US" sz="2000" dirty="0"/>
              <a:t>Guideline 2.5.  Report response rates for each wave of data collection in longitudinal surveys</a:t>
            </a:r>
          </a:p>
          <a:p>
            <a:pPr marL="0" indent="0">
              <a:buNone/>
            </a:pPr>
            <a:endParaRPr lang="en-US" sz="2000" dirty="0"/>
          </a:p>
          <a:p>
            <a:pPr marL="0" indent="0">
              <a:buNone/>
            </a:pPr>
            <a:endParaRPr lang="en-US" sz="2000" dirty="0"/>
          </a:p>
          <a:p>
            <a:pPr marL="0" indent="0">
              <a:buNone/>
            </a:pPr>
            <a:endParaRPr lang="en-US" sz="2000" dirty="0"/>
          </a:p>
        </p:txBody>
      </p:sp>
      <p:sp>
        <p:nvSpPr>
          <p:cNvPr id="6" name="Text Placeholder 5">
            <a:extLst>
              <a:ext uri="{FF2B5EF4-FFF2-40B4-BE49-F238E27FC236}">
                <a16:creationId xmlns:a16="http://schemas.microsoft.com/office/drawing/2014/main" id="{2F685050-D6E6-4A27-95D8-4E61F0F86420}"/>
              </a:ext>
            </a:extLst>
          </p:cNvPr>
          <p:cNvSpPr>
            <a:spLocks noGrp="1"/>
          </p:cNvSpPr>
          <p:nvPr>
            <p:ph type="body" sz="half" idx="2"/>
          </p:nvPr>
        </p:nvSpPr>
        <p:spPr>
          <a:xfrm>
            <a:off x="6368922" y="1588981"/>
            <a:ext cx="5479182" cy="732188"/>
          </a:xfrm>
          <a:solidFill>
            <a:schemeClr val="accent5">
              <a:lumMod val="60000"/>
              <a:lumOff val="40000"/>
            </a:schemeClr>
          </a:solidFill>
        </p:spPr>
        <p:txBody>
          <a:bodyPr>
            <a:normAutofit lnSpcReduction="10000"/>
          </a:bodyPr>
          <a:lstStyle/>
          <a:p>
            <a:r>
              <a:rPr lang="en-US" i="1" dirty="0"/>
              <a:t>Response rates are unit-level performance metrics that measure the proportion of the eligible sample units that responded to survey or census. </a:t>
            </a:r>
          </a:p>
          <a:p>
            <a:endParaRPr lang="en-US" i="1" dirty="0"/>
          </a:p>
          <a:p>
            <a:endParaRPr lang="en-US" i="1" dirty="0"/>
          </a:p>
        </p:txBody>
      </p:sp>
      <p:sp>
        <p:nvSpPr>
          <p:cNvPr id="9" name="TextBox 8">
            <a:extLst>
              <a:ext uri="{FF2B5EF4-FFF2-40B4-BE49-F238E27FC236}">
                <a16:creationId xmlns:a16="http://schemas.microsoft.com/office/drawing/2014/main" id="{E74FCB2B-F7C0-460F-BE24-ED680DA3161A}"/>
              </a:ext>
            </a:extLst>
          </p:cNvPr>
          <p:cNvSpPr txBox="1"/>
          <p:nvPr/>
        </p:nvSpPr>
        <p:spPr>
          <a:xfrm>
            <a:off x="6368922" y="2373016"/>
            <a:ext cx="5486400" cy="1097280"/>
          </a:xfrm>
          <a:prstGeom prst="rect">
            <a:avLst/>
          </a:prstGeom>
          <a:solidFill>
            <a:srgbClr val="FFC000"/>
          </a:solidFill>
        </p:spPr>
        <p:txBody>
          <a:bodyPr wrap="square" rtlCol="0">
            <a:spAutoFit/>
          </a:bodyPr>
          <a:lstStyle/>
          <a:p>
            <a:r>
              <a:rPr lang="en-US" sz="1600" dirty="0"/>
              <a:t>Checklist for NRB Report</a:t>
            </a:r>
          </a:p>
          <a:p>
            <a:pPr marL="285750" indent="-285750">
              <a:buFont typeface="Wingdings" panose="05000000000000000000" pitchFamily="2" charset="2"/>
              <a:buChar char="ü"/>
            </a:pPr>
            <a:r>
              <a:rPr lang="en-US" sz="1600" dirty="0"/>
              <a:t>Method of calculating response rates provided. </a:t>
            </a:r>
          </a:p>
          <a:p>
            <a:pPr marL="285750" indent="-285750">
              <a:buFont typeface="Wingdings" panose="05000000000000000000" pitchFamily="2" charset="2"/>
              <a:buChar char="ü"/>
            </a:pPr>
            <a:r>
              <a:rPr lang="en-US" sz="1600" dirty="0"/>
              <a:t>Response rates are reported for the survey (total) and by subdomains of interest for all study years</a:t>
            </a:r>
          </a:p>
          <a:p>
            <a:endParaRPr lang="en-US" dirty="0"/>
          </a:p>
        </p:txBody>
      </p:sp>
      <p:sp>
        <p:nvSpPr>
          <p:cNvPr id="7" name="Content Placeholder 4">
            <a:extLst>
              <a:ext uri="{FF2B5EF4-FFF2-40B4-BE49-F238E27FC236}">
                <a16:creationId xmlns:a16="http://schemas.microsoft.com/office/drawing/2014/main" id="{57EB4F97-54FC-4E85-BEE1-1EA563CA2E72}"/>
              </a:ext>
            </a:extLst>
          </p:cNvPr>
          <p:cNvSpPr txBox="1">
            <a:spLocks/>
          </p:cNvSpPr>
          <p:nvPr/>
        </p:nvSpPr>
        <p:spPr>
          <a:xfrm>
            <a:off x="6368922" y="3462199"/>
            <a:ext cx="5303520" cy="339580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a:t>Guideline 2.6.  For cases where responsive design or treatment groups for other experiments designed to reduce bias were used during data collection, report response rates for each of the treatment groups used</a:t>
            </a:r>
          </a:p>
          <a:p>
            <a:pPr marL="0" indent="0">
              <a:buFont typeface="Arial" panose="020B0604020202020204" pitchFamily="34" charset="0"/>
              <a:buNone/>
            </a:pPr>
            <a:r>
              <a:rPr lang="en-US" sz="2000" dirty="0"/>
              <a:t>Guideline 2.7.  Discuss the potential for nonresponse bias given unweighted and weighted response rates, response rates by sampling stage, waves of data collection, and key subgroups</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95757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0"/>
                                  </p:iterate>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nodeType="clickEffect">
                                  <p:stCondLst>
                                    <p:cond delay="0"/>
                                  </p:stCondLst>
                                  <p:iterate type="lt">
                                    <p:tmPct val="4000"/>
                                  </p:iterate>
                                  <p:childTnLst>
                                    <p:set>
                                      <p:cBhvr override="childStyle">
                                        <p:cTn id="30" dur="500" fill="hold"/>
                                        <p:tgtEl>
                                          <p:spTgt spid="5">
                                            <p:txEl>
                                              <p:pRg st="2" end="2"/>
                                            </p:txEl>
                                          </p:spTgt>
                                        </p:tgtEl>
                                        <p:attrNameLst>
                                          <p:attrName>style.textDecorationUnderline</p:attrName>
                                        </p:attrNameLst>
                                      </p:cBhvr>
                                      <p:to>
                                        <p:strVal val="true"/>
                                      </p:to>
                                    </p:set>
                                  </p:childTnLst>
                                </p:cTn>
                              </p:par>
                              <p:par>
                                <p:cTn id="31" presetID="18" presetClass="emph" presetSubtype="0" fill="hold" nodeType="withEffect">
                                  <p:stCondLst>
                                    <p:cond delay="0"/>
                                  </p:stCondLst>
                                  <p:iterate type="lt">
                                    <p:tmPct val="4000"/>
                                  </p:iterate>
                                  <p:childTnLst>
                                    <p:set>
                                      <p:cBhvr override="childStyle">
                                        <p:cTn id="32" dur="500" fill="hold"/>
                                        <p:tgtEl>
                                          <p:spTgt spid="5">
                                            <p:txEl>
                                              <p:pRg st="3" end="3"/>
                                            </p:txEl>
                                          </p:spTgt>
                                        </p:tgtEl>
                                        <p:attrNameLst>
                                          <p:attrName>style.textDecorationUnderline</p:attrName>
                                        </p:attrNameLst>
                                      </p:cBhvr>
                                      <p:to>
                                        <p:strVal val="true"/>
                                      </p:to>
                                    </p:set>
                                  </p:childTnLst>
                                </p:cTn>
                              </p:par>
                              <p:par>
                                <p:cTn id="33" presetID="18" presetClass="emph" presetSubtype="0" fill="hold" nodeType="withEffect">
                                  <p:stCondLst>
                                    <p:cond delay="0"/>
                                  </p:stCondLst>
                                  <p:iterate type="lt">
                                    <p:tmPct val="4000"/>
                                  </p:iterate>
                                  <p:childTnLst>
                                    <p:set>
                                      <p:cBhvr override="childStyle">
                                        <p:cTn id="34" dur="500" fill="hold"/>
                                        <p:tgtEl>
                                          <p:spTgt spid="5">
                                            <p:txEl>
                                              <p:pRg st="4" end="4"/>
                                            </p:txEl>
                                          </p:spTgt>
                                        </p:tgtEl>
                                        <p:attrNameLst>
                                          <p:attrName>style.textDecorationUnderline</p:attrName>
                                        </p:attrNameLst>
                                      </p:cBhvr>
                                      <p:to>
                                        <p:strVal val="true"/>
                                      </p:to>
                                    </p:set>
                                  </p:childTnLst>
                                </p:cTn>
                              </p:par>
                              <p:par>
                                <p:cTn id="35" presetID="18" presetClass="emph" presetSubtype="0" fill="hold" nodeType="withEffect">
                                  <p:stCondLst>
                                    <p:cond delay="0"/>
                                  </p:stCondLst>
                                  <p:iterate type="lt">
                                    <p:tmPct val="4000"/>
                                  </p:iterate>
                                  <p:childTnLst>
                                    <p:set>
                                      <p:cBhvr override="childStyle">
                                        <p:cTn id="36" dur="500" fill="hold"/>
                                        <p:tgtEl>
                                          <p:spTgt spid="7">
                                            <p:txEl>
                                              <p:pRg st="1" end="1"/>
                                            </p:txEl>
                                          </p:spTgt>
                                        </p:tgtEl>
                                        <p:attrNameLst>
                                          <p:attrName>style.textDecorationUnderline</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3575</TotalTime>
  <Words>3824</Words>
  <Application>Microsoft Office PowerPoint</Application>
  <PresentationFormat>Widescreen</PresentationFormat>
  <Paragraphs>768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Wingdings</vt:lpstr>
      <vt:lpstr>Office Theme</vt:lpstr>
      <vt:lpstr>FCSM Best Practices for Nonresponse Bias Reporting </vt:lpstr>
      <vt:lpstr>Official Disclaimers</vt:lpstr>
      <vt:lpstr>The Best Practices and Guidelines</vt:lpstr>
      <vt:lpstr>Purpose of presentation</vt:lpstr>
      <vt:lpstr>FCSM Best Practices for Nonresponse Bias Reporting</vt:lpstr>
      <vt:lpstr>Best Practice 1:  Describe the survey Best Practice 1:  Describe the Survey the survey </vt:lpstr>
      <vt:lpstr>Best Practice 1: Fictional Example 1 Time Use Survey (Students) – 2019 </vt:lpstr>
      <vt:lpstr>Best Practice 1: Fictional Example 2 Athletic Shoe Sales (Stores) - 2019 </vt:lpstr>
      <vt:lpstr>Best Practice 2:  Provide unit response rates for the survey and discuss potential for nonresponse bias</vt:lpstr>
      <vt:lpstr>Best Practice 2: Fictional Example 1 (Part 1) Time Use Survey</vt:lpstr>
      <vt:lpstr>Best Practice 2:  Fictional Example 1 (Part 2) Time Use Survey</vt:lpstr>
      <vt:lpstr>Best Practice 2:  Fictional Example 2 Athletic Shoe Sales Survey</vt:lpstr>
      <vt:lpstr>Best Practice 3: Describe the plan for evaluating and quantifying nonresponse bias and for any mitigation strategies to be employed</vt:lpstr>
      <vt:lpstr>Guideline 3.1  Direct Versus Indirect Analysis</vt:lpstr>
      <vt:lpstr>Best Practice 3:  Fictional Example 1 Time Use Survey (Indirect Analysis)</vt:lpstr>
      <vt:lpstr>Best Practice 3:  Fictional Example 2 Athletic Shoe Sales Survey Analysis Plan</vt:lpstr>
      <vt:lpstr>Best Practice 4:  Describe and justify all available sources of auxiliary data used in the nonresponse bias analysis</vt:lpstr>
      <vt:lpstr>A Few Things to Look For in Auxiliary Data</vt:lpstr>
      <vt:lpstr>Best Practice 5: Describe results of nonresponse bias analysis for all key survey items</vt:lpstr>
      <vt:lpstr>Best Practice 5: Fictional Example 1 Annual Shoe Sales Survey</vt:lpstr>
      <vt:lpstr>Best Practice 5: Fictional Example 1 (Cont’d) Annual Shoe Sales Survey</vt:lpstr>
      <vt:lpstr>Best Practice 6: Summarize the major conclusions of the analyses  </vt:lpstr>
      <vt:lpstr>Best Practice 6:  Fictional Example 1 Time Use Survey</vt:lpstr>
      <vt:lpstr>Best Practice 6: Fictional example 2 Athletic Shoe Sales Survey</vt:lpstr>
      <vt:lpstr>Best Practice 7: Discuss recommendations for data collection methods and adjustment strategies to mitigate nonresponse bias in future waves of data collection  </vt:lpstr>
      <vt:lpstr>Best Practice 7:  Fictional Example 1 Time Use Survey</vt:lpstr>
      <vt:lpstr>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&amp; GUIDELINES FOR NONRESPONSE BIAS ANALYSIS &amp; REPORTING</dc:title>
  <dc:creator>Katherine J Thompson (CENSUS/ESMD FED)</dc:creator>
  <cp:lastModifiedBy>Katherine J Thompson (CENSUS/ADEP FED)</cp:lastModifiedBy>
  <cp:revision>399</cp:revision>
  <dcterms:created xsi:type="dcterms:W3CDTF">2021-01-08T22:14:53Z</dcterms:created>
  <dcterms:modified xsi:type="dcterms:W3CDTF">2021-10-22T15:28:27Z</dcterms:modified>
</cp:coreProperties>
</file>