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7"/>
  </p:notesMasterIdLst>
  <p:sldIdLst>
    <p:sldId id="257" r:id="rId6"/>
    <p:sldId id="270" r:id="rId7"/>
    <p:sldId id="279" r:id="rId8"/>
    <p:sldId id="276" r:id="rId9"/>
    <p:sldId id="275" r:id="rId10"/>
    <p:sldId id="280" r:id="rId11"/>
    <p:sldId id="274" r:id="rId12"/>
    <p:sldId id="277" r:id="rId13"/>
    <p:sldId id="273" r:id="rId14"/>
    <p:sldId id="278" r:id="rId15"/>
    <p:sldId id="271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FB5C6-AFD4-4FA8-B69B-3526AB0DEC7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D29B8E9-4D31-4CE3-BE84-40B4F75BB37B}">
      <dgm:prSet phldrT="[Text]"/>
      <dgm:spPr/>
      <dgm:t>
        <a:bodyPr/>
        <a:lstStyle/>
        <a:p>
          <a:r>
            <a:rPr lang="en-US" dirty="0"/>
            <a:t>Build the Team for Success</a:t>
          </a:r>
        </a:p>
      </dgm:t>
    </dgm:pt>
    <dgm:pt modelId="{AD75651C-4F55-46FD-B5E7-8754AD6C683F}" type="parTrans" cxnId="{20175A0F-05D0-4CAA-B858-D126312D3C91}">
      <dgm:prSet/>
      <dgm:spPr/>
      <dgm:t>
        <a:bodyPr/>
        <a:lstStyle/>
        <a:p>
          <a:endParaRPr lang="en-US"/>
        </a:p>
      </dgm:t>
    </dgm:pt>
    <dgm:pt modelId="{98A2E5D7-ABF2-4D72-9D48-DE4D435E2094}" type="sibTrans" cxnId="{20175A0F-05D0-4CAA-B858-D126312D3C91}">
      <dgm:prSet/>
      <dgm:spPr/>
      <dgm:t>
        <a:bodyPr/>
        <a:lstStyle/>
        <a:p>
          <a:endParaRPr lang="en-US"/>
        </a:p>
      </dgm:t>
    </dgm:pt>
    <dgm:pt modelId="{3BD66C73-4D0D-416B-BB71-D7BAD4DC670D}">
      <dgm:prSet phldrT="[Text]"/>
      <dgm:spPr/>
      <dgm:t>
        <a:bodyPr/>
        <a:lstStyle/>
        <a:p>
          <a:r>
            <a:rPr lang="en-US" dirty="0"/>
            <a:t>Identify Roadblocks Early</a:t>
          </a:r>
        </a:p>
      </dgm:t>
    </dgm:pt>
    <dgm:pt modelId="{674B8779-043B-42F8-B4CE-A35CC38AA82A}" type="parTrans" cxnId="{8CDED235-A20A-49C7-BA90-D72BBE21B2DE}">
      <dgm:prSet/>
      <dgm:spPr/>
      <dgm:t>
        <a:bodyPr/>
        <a:lstStyle/>
        <a:p>
          <a:endParaRPr lang="en-US"/>
        </a:p>
      </dgm:t>
    </dgm:pt>
    <dgm:pt modelId="{D73B54BA-4C10-4B18-A1CF-AA9972D10966}" type="sibTrans" cxnId="{8CDED235-A20A-49C7-BA90-D72BBE21B2DE}">
      <dgm:prSet/>
      <dgm:spPr/>
      <dgm:t>
        <a:bodyPr/>
        <a:lstStyle/>
        <a:p>
          <a:endParaRPr lang="en-US"/>
        </a:p>
      </dgm:t>
    </dgm:pt>
    <dgm:pt modelId="{328DDBB9-C1F3-40F1-981C-63D50682CDC1}">
      <dgm:prSet phldrT="[Text]"/>
      <dgm:spPr/>
      <dgm:t>
        <a:bodyPr/>
        <a:lstStyle/>
        <a:p>
          <a:r>
            <a:rPr lang="en-US" dirty="0"/>
            <a:t>Define Measures of Success</a:t>
          </a:r>
        </a:p>
      </dgm:t>
    </dgm:pt>
    <dgm:pt modelId="{CF5D6052-0B8C-4E4C-AE89-23D833F59912}" type="parTrans" cxnId="{B7CF755C-BE35-4025-A43B-0F15262D3F7A}">
      <dgm:prSet/>
      <dgm:spPr/>
      <dgm:t>
        <a:bodyPr/>
        <a:lstStyle/>
        <a:p>
          <a:endParaRPr lang="en-US"/>
        </a:p>
      </dgm:t>
    </dgm:pt>
    <dgm:pt modelId="{74889C93-62CC-43E6-B9A3-3F6E72EC3050}" type="sibTrans" cxnId="{B7CF755C-BE35-4025-A43B-0F15262D3F7A}">
      <dgm:prSet/>
      <dgm:spPr/>
      <dgm:t>
        <a:bodyPr/>
        <a:lstStyle/>
        <a:p>
          <a:endParaRPr lang="en-US"/>
        </a:p>
      </dgm:t>
    </dgm:pt>
    <dgm:pt modelId="{EBEE9737-B715-434A-BD7A-23E7DD28F58B}">
      <dgm:prSet phldrT="[Text]"/>
      <dgm:spPr/>
      <dgm:t>
        <a:bodyPr/>
        <a:lstStyle/>
        <a:p>
          <a:r>
            <a:rPr lang="en-US" dirty="0"/>
            <a:t>Plan for Iterative Exchanges</a:t>
          </a:r>
        </a:p>
      </dgm:t>
    </dgm:pt>
    <dgm:pt modelId="{CE38E605-0861-4022-9556-06F3AFA87773}" type="parTrans" cxnId="{6422BA24-36C9-4E45-A39E-43DA49A09309}">
      <dgm:prSet/>
      <dgm:spPr/>
      <dgm:t>
        <a:bodyPr/>
        <a:lstStyle/>
        <a:p>
          <a:endParaRPr lang="en-US"/>
        </a:p>
      </dgm:t>
    </dgm:pt>
    <dgm:pt modelId="{969FCD3C-C573-41A6-8EB5-74D3D4D6148E}" type="sibTrans" cxnId="{6422BA24-36C9-4E45-A39E-43DA49A09309}">
      <dgm:prSet/>
      <dgm:spPr/>
      <dgm:t>
        <a:bodyPr/>
        <a:lstStyle/>
        <a:p>
          <a:endParaRPr lang="en-US"/>
        </a:p>
      </dgm:t>
    </dgm:pt>
    <dgm:pt modelId="{C1DA34D5-9C9C-4312-89FA-9045022DD49B}">
      <dgm:prSet phldrT="[Text]"/>
      <dgm:spPr/>
      <dgm:t>
        <a:bodyPr/>
        <a:lstStyle/>
        <a:p>
          <a:r>
            <a:rPr lang="en-US" dirty="0"/>
            <a:t>Develop Modular Solutions</a:t>
          </a:r>
        </a:p>
      </dgm:t>
    </dgm:pt>
    <dgm:pt modelId="{2C83F236-B851-4A01-B5B2-7FEFBECF04FD}" type="parTrans" cxnId="{60ACBD77-38BA-4022-9C02-7A6FA14FCEE1}">
      <dgm:prSet/>
      <dgm:spPr/>
      <dgm:t>
        <a:bodyPr/>
        <a:lstStyle/>
        <a:p>
          <a:endParaRPr lang="en-US"/>
        </a:p>
      </dgm:t>
    </dgm:pt>
    <dgm:pt modelId="{B7FCBD2B-33C6-4077-A9AA-F8128C30C4A7}" type="sibTrans" cxnId="{60ACBD77-38BA-4022-9C02-7A6FA14FCEE1}">
      <dgm:prSet/>
      <dgm:spPr/>
      <dgm:t>
        <a:bodyPr/>
        <a:lstStyle/>
        <a:p>
          <a:endParaRPr lang="en-US"/>
        </a:p>
      </dgm:t>
    </dgm:pt>
    <dgm:pt modelId="{C569048C-917A-47FA-8F30-5ADE35C42B24}" type="pres">
      <dgm:prSet presAssocID="{636FB5C6-AFD4-4FA8-B69B-3526AB0DEC7A}" presName="CompostProcess" presStyleCnt="0">
        <dgm:presLayoutVars>
          <dgm:dir/>
          <dgm:resizeHandles val="exact"/>
        </dgm:presLayoutVars>
      </dgm:prSet>
      <dgm:spPr/>
    </dgm:pt>
    <dgm:pt modelId="{D2289784-79DA-4307-AD78-85294DC60459}" type="pres">
      <dgm:prSet presAssocID="{636FB5C6-AFD4-4FA8-B69B-3526AB0DEC7A}" presName="arrow" presStyleLbl="bgShp" presStyleIdx="0" presStyleCnt="1"/>
      <dgm:spPr/>
    </dgm:pt>
    <dgm:pt modelId="{4673B19B-7438-4C4A-86F8-517500A56BA2}" type="pres">
      <dgm:prSet presAssocID="{636FB5C6-AFD4-4FA8-B69B-3526AB0DEC7A}" presName="linearProcess" presStyleCnt="0"/>
      <dgm:spPr/>
    </dgm:pt>
    <dgm:pt modelId="{1614F024-801D-4106-B3BA-D01D4542674E}" type="pres">
      <dgm:prSet presAssocID="{3D29B8E9-4D31-4CE3-BE84-40B4F75BB37B}" presName="textNode" presStyleLbl="node1" presStyleIdx="0" presStyleCnt="5">
        <dgm:presLayoutVars>
          <dgm:bulletEnabled val="1"/>
        </dgm:presLayoutVars>
      </dgm:prSet>
      <dgm:spPr/>
    </dgm:pt>
    <dgm:pt modelId="{30DCF575-1EF9-4F8E-8F59-F82C5E57F590}" type="pres">
      <dgm:prSet presAssocID="{98A2E5D7-ABF2-4D72-9D48-DE4D435E2094}" presName="sibTrans" presStyleCnt="0"/>
      <dgm:spPr/>
    </dgm:pt>
    <dgm:pt modelId="{91CCA3EA-8A73-43EA-A996-885A876E8630}" type="pres">
      <dgm:prSet presAssocID="{3BD66C73-4D0D-416B-BB71-D7BAD4DC670D}" presName="textNode" presStyleLbl="node1" presStyleIdx="1" presStyleCnt="5">
        <dgm:presLayoutVars>
          <dgm:bulletEnabled val="1"/>
        </dgm:presLayoutVars>
      </dgm:prSet>
      <dgm:spPr/>
    </dgm:pt>
    <dgm:pt modelId="{B2B571BC-BDEE-4C56-AA89-1E7F51618095}" type="pres">
      <dgm:prSet presAssocID="{D73B54BA-4C10-4B18-A1CF-AA9972D10966}" presName="sibTrans" presStyleCnt="0"/>
      <dgm:spPr/>
    </dgm:pt>
    <dgm:pt modelId="{CE297DA2-0559-4E1A-B95D-333E8CD50727}" type="pres">
      <dgm:prSet presAssocID="{328DDBB9-C1F3-40F1-981C-63D50682CDC1}" presName="textNode" presStyleLbl="node1" presStyleIdx="2" presStyleCnt="5">
        <dgm:presLayoutVars>
          <dgm:bulletEnabled val="1"/>
        </dgm:presLayoutVars>
      </dgm:prSet>
      <dgm:spPr/>
    </dgm:pt>
    <dgm:pt modelId="{78D3442C-C71D-4533-BF7C-1EAE8C9FC2D2}" type="pres">
      <dgm:prSet presAssocID="{74889C93-62CC-43E6-B9A3-3F6E72EC3050}" presName="sibTrans" presStyleCnt="0"/>
      <dgm:spPr/>
    </dgm:pt>
    <dgm:pt modelId="{10F40108-6049-48EF-AFF3-63EA25943F76}" type="pres">
      <dgm:prSet presAssocID="{C1DA34D5-9C9C-4312-89FA-9045022DD49B}" presName="textNode" presStyleLbl="node1" presStyleIdx="3" presStyleCnt="5">
        <dgm:presLayoutVars>
          <dgm:bulletEnabled val="1"/>
        </dgm:presLayoutVars>
      </dgm:prSet>
      <dgm:spPr/>
    </dgm:pt>
    <dgm:pt modelId="{631EDC4C-A71C-4475-B23D-85B952A1D381}" type="pres">
      <dgm:prSet presAssocID="{B7FCBD2B-33C6-4077-A9AA-F8128C30C4A7}" presName="sibTrans" presStyleCnt="0"/>
      <dgm:spPr/>
    </dgm:pt>
    <dgm:pt modelId="{9396D8A3-72C9-4B5A-844B-FB280969442E}" type="pres">
      <dgm:prSet presAssocID="{EBEE9737-B715-434A-BD7A-23E7DD28F58B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0175A0F-05D0-4CAA-B858-D126312D3C91}" srcId="{636FB5C6-AFD4-4FA8-B69B-3526AB0DEC7A}" destId="{3D29B8E9-4D31-4CE3-BE84-40B4F75BB37B}" srcOrd="0" destOrd="0" parTransId="{AD75651C-4F55-46FD-B5E7-8754AD6C683F}" sibTransId="{98A2E5D7-ABF2-4D72-9D48-DE4D435E2094}"/>
    <dgm:cxn modelId="{6422BA24-36C9-4E45-A39E-43DA49A09309}" srcId="{636FB5C6-AFD4-4FA8-B69B-3526AB0DEC7A}" destId="{EBEE9737-B715-434A-BD7A-23E7DD28F58B}" srcOrd="4" destOrd="0" parTransId="{CE38E605-0861-4022-9556-06F3AFA87773}" sibTransId="{969FCD3C-C573-41A6-8EB5-74D3D4D6148E}"/>
    <dgm:cxn modelId="{8CDED235-A20A-49C7-BA90-D72BBE21B2DE}" srcId="{636FB5C6-AFD4-4FA8-B69B-3526AB0DEC7A}" destId="{3BD66C73-4D0D-416B-BB71-D7BAD4DC670D}" srcOrd="1" destOrd="0" parTransId="{674B8779-043B-42F8-B4CE-A35CC38AA82A}" sibTransId="{D73B54BA-4C10-4B18-A1CF-AA9972D10966}"/>
    <dgm:cxn modelId="{B7CF755C-BE35-4025-A43B-0F15262D3F7A}" srcId="{636FB5C6-AFD4-4FA8-B69B-3526AB0DEC7A}" destId="{328DDBB9-C1F3-40F1-981C-63D50682CDC1}" srcOrd="2" destOrd="0" parTransId="{CF5D6052-0B8C-4E4C-AE89-23D833F59912}" sibTransId="{74889C93-62CC-43E6-B9A3-3F6E72EC3050}"/>
    <dgm:cxn modelId="{944B9B46-D3F7-4B3D-BDB6-D99D5B2CA8AE}" type="presOf" srcId="{3BD66C73-4D0D-416B-BB71-D7BAD4DC670D}" destId="{91CCA3EA-8A73-43EA-A996-885A876E8630}" srcOrd="0" destOrd="0" presId="urn:microsoft.com/office/officeart/2005/8/layout/hProcess9"/>
    <dgm:cxn modelId="{B4B3C373-9744-4A2D-BA75-E0D697F27CA4}" type="presOf" srcId="{EBEE9737-B715-434A-BD7A-23E7DD28F58B}" destId="{9396D8A3-72C9-4B5A-844B-FB280969442E}" srcOrd="0" destOrd="0" presId="urn:microsoft.com/office/officeart/2005/8/layout/hProcess9"/>
    <dgm:cxn modelId="{60ACBD77-38BA-4022-9C02-7A6FA14FCEE1}" srcId="{636FB5C6-AFD4-4FA8-B69B-3526AB0DEC7A}" destId="{C1DA34D5-9C9C-4312-89FA-9045022DD49B}" srcOrd="3" destOrd="0" parTransId="{2C83F236-B851-4A01-B5B2-7FEFBECF04FD}" sibTransId="{B7FCBD2B-33C6-4077-A9AA-F8128C30C4A7}"/>
    <dgm:cxn modelId="{3C036F83-E75E-475E-88BF-4F8D29D51E37}" type="presOf" srcId="{328DDBB9-C1F3-40F1-981C-63D50682CDC1}" destId="{CE297DA2-0559-4E1A-B95D-333E8CD50727}" srcOrd="0" destOrd="0" presId="urn:microsoft.com/office/officeart/2005/8/layout/hProcess9"/>
    <dgm:cxn modelId="{F84B9C83-84E1-49DB-89F7-AA3E197A7F8A}" type="presOf" srcId="{C1DA34D5-9C9C-4312-89FA-9045022DD49B}" destId="{10F40108-6049-48EF-AFF3-63EA25943F76}" srcOrd="0" destOrd="0" presId="urn:microsoft.com/office/officeart/2005/8/layout/hProcess9"/>
    <dgm:cxn modelId="{112D10EB-0BAB-4004-A5AF-957FD12B8FAC}" type="presOf" srcId="{3D29B8E9-4D31-4CE3-BE84-40B4F75BB37B}" destId="{1614F024-801D-4106-B3BA-D01D4542674E}" srcOrd="0" destOrd="0" presId="urn:microsoft.com/office/officeart/2005/8/layout/hProcess9"/>
    <dgm:cxn modelId="{6F76E7F7-9C35-4B67-9753-A27C4B4F198E}" type="presOf" srcId="{636FB5C6-AFD4-4FA8-B69B-3526AB0DEC7A}" destId="{C569048C-917A-47FA-8F30-5ADE35C42B24}" srcOrd="0" destOrd="0" presId="urn:microsoft.com/office/officeart/2005/8/layout/hProcess9"/>
    <dgm:cxn modelId="{98AC2B2F-D8EA-4C0F-8AB9-C7972A583BEE}" type="presParOf" srcId="{C569048C-917A-47FA-8F30-5ADE35C42B24}" destId="{D2289784-79DA-4307-AD78-85294DC60459}" srcOrd="0" destOrd="0" presId="urn:microsoft.com/office/officeart/2005/8/layout/hProcess9"/>
    <dgm:cxn modelId="{C83D13F6-023C-40B0-B30F-4A539FF6900F}" type="presParOf" srcId="{C569048C-917A-47FA-8F30-5ADE35C42B24}" destId="{4673B19B-7438-4C4A-86F8-517500A56BA2}" srcOrd="1" destOrd="0" presId="urn:microsoft.com/office/officeart/2005/8/layout/hProcess9"/>
    <dgm:cxn modelId="{CED49C3C-4781-4838-ABEE-F76801AD13A7}" type="presParOf" srcId="{4673B19B-7438-4C4A-86F8-517500A56BA2}" destId="{1614F024-801D-4106-B3BA-D01D4542674E}" srcOrd="0" destOrd="0" presId="urn:microsoft.com/office/officeart/2005/8/layout/hProcess9"/>
    <dgm:cxn modelId="{77BAE8F2-7AB5-4E7C-82C6-1A1F30A71A79}" type="presParOf" srcId="{4673B19B-7438-4C4A-86F8-517500A56BA2}" destId="{30DCF575-1EF9-4F8E-8F59-F82C5E57F590}" srcOrd="1" destOrd="0" presId="urn:microsoft.com/office/officeart/2005/8/layout/hProcess9"/>
    <dgm:cxn modelId="{F3852CD6-092D-4045-9EF7-AB0B3DC18F95}" type="presParOf" srcId="{4673B19B-7438-4C4A-86F8-517500A56BA2}" destId="{91CCA3EA-8A73-43EA-A996-885A876E8630}" srcOrd="2" destOrd="0" presId="urn:microsoft.com/office/officeart/2005/8/layout/hProcess9"/>
    <dgm:cxn modelId="{66E976BF-4FCD-4E9C-8B64-D214A71F82A7}" type="presParOf" srcId="{4673B19B-7438-4C4A-86F8-517500A56BA2}" destId="{B2B571BC-BDEE-4C56-AA89-1E7F51618095}" srcOrd="3" destOrd="0" presId="urn:microsoft.com/office/officeart/2005/8/layout/hProcess9"/>
    <dgm:cxn modelId="{C6DD7592-6DDD-4EE9-9C75-85B3B216740E}" type="presParOf" srcId="{4673B19B-7438-4C4A-86F8-517500A56BA2}" destId="{CE297DA2-0559-4E1A-B95D-333E8CD50727}" srcOrd="4" destOrd="0" presId="urn:microsoft.com/office/officeart/2005/8/layout/hProcess9"/>
    <dgm:cxn modelId="{C1839002-B5D3-4917-A6E5-36A36A63C773}" type="presParOf" srcId="{4673B19B-7438-4C4A-86F8-517500A56BA2}" destId="{78D3442C-C71D-4533-BF7C-1EAE8C9FC2D2}" srcOrd="5" destOrd="0" presId="urn:microsoft.com/office/officeart/2005/8/layout/hProcess9"/>
    <dgm:cxn modelId="{3DBAB475-91F6-41BB-B5CE-C5EF7019DCB5}" type="presParOf" srcId="{4673B19B-7438-4C4A-86F8-517500A56BA2}" destId="{10F40108-6049-48EF-AFF3-63EA25943F76}" srcOrd="6" destOrd="0" presId="urn:microsoft.com/office/officeart/2005/8/layout/hProcess9"/>
    <dgm:cxn modelId="{D955BC62-823A-4288-AF0E-9CF0D6C40D2E}" type="presParOf" srcId="{4673B19B-7438-4C4A-86F8-517500A56BA2}" destId="{631EDC4C-A71C-4475-B23D-85B952A1D381}" srcOrd="7" destOrd="0" presId="urn:microsoft.com/office/officeart/2005/8/layout/hProcess9"/>
    <dgm:cxn modelId="{670A4F45-330C-408B-8021-D6F90CFFDDD1}" type="presParOf" srcId="{4673B19B-7438-4C4A-86F8-517500A56BA2}" destId="{9396D8A3-72C9-4B5A-844B-FB280969442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89784-79DA-4307-AD78-85294DC60459}">
      <dsp:nvSpPr>
        <dsp:cNvPr id="0" name=""/>
        <dsp:cNvSpPr/>
      </dsp:nvSpPr>
      <dsp:spPr>
        <a:xfrm>
          <a:off x="813933" y="0"/>
          <a:ext cx="9224577" cy="336699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4F024-801D-4106-B3BA-D01D4542674E}">
      <dsp:nvSpPr>
        <dsp:cNvPr id="0" name=""/>
        <dsp:cNvSpPr/>
      </dsp:nvSpPr>
      <dsp:spPr>
        <a:xfrm>
          <a:off x="1655" y="1010099"/>
          <a:ext cx="2076563" cy="1346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 the Team for Success</a:t>
          </a:r>
        </a:p>
      </dsp:txBody>
      <dsp:txXfrm>
        <a:off x="67400" y="1075844"/>
        <a:ext cx="1945073" cy="1215309"/>
      </dsp:txXfrm>
    </dsp:sp>
    <dsp:sp modelId="{91CCA3EA-8A73-43EA-A996-885A876E8630}">
      <dsp:nvSpPr>
        <dsp:cNvPr id="0" name=""/>
        <dsp:cNvSpPr/>
      </dsp:nvSpPr>
      <dsp:spPr>
        <a:xfrm>
          <a:off x="2194798" y="1010099"/>
          <a:ext cx="2076563" cy="1346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Identify Roadblocks Early</a:t>
          </a:r>
        </a:p>
      </dsp:txBody>
      <dsp:txXfrm>
        <a:off x="2260543" y="1075844"/>
        <a:ext cx="1945073" cy="1215309"/>
      </dsp:txXfrm>
    </dsp:sp>
    <dsp:sp modelId="{CE297DA2-0559-4E1A-B95D-333E8CD50727}">
      <dsp:nvSpPr>
        <dsp:cNvPr id="0" name=""/>
        <dsp:cNvSpPr/>
      </dsp:nvSpPr>
      <dsp:spPr>
        <a:xfrm>
          <a:off x="4387940" y="1010099"/>
          <a:ext cx="2076563" cy="1346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Define Measures of Success</a:t>
          </a:r>
        </a:p>
      </dsp:txBody>
      <dsp:txXfrm>
        <a:off x="4453685" y="1075844"/>
        <a:ext cx="1945073" cy="1215309"/>
      </dsp:txXfrm>
    </dsp:sp>
    <dsp:sp modelId="{10F40108-6049-48EF-AFF3-63EA25943F76}">
      <dsp:nvSpPr>
        <dsp:cNvPr id="0" name=""/>
        <dsp:cNvSpPr/>
      </dsp:nvSpPr>
      <dsp:spPr>
        <a:xfrm>
          <a:off x="6581082" y="1010099"/>
          <a:ext cx="2076563" cy="1346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Develop Modular Solutions</a:t>
          </a:r>
        </a:p>
      </dsp:txBody>
      <dsp:txXfrm>
        <a:off x="6646827" y="1075844"/>
        <a:ext cx="1945073" cy="1215309"/>
      </dsp:txXfrm>
    </dsp:sp>
    <dsp:sp modelId="{9396D8A3-72C9-4B5A-844B-FB280969442E}">
      <dsp:nvSpPr>
        <dsp:cNvPr id="0" name=""/>
        <dsp:cNvSpPr/>
      </dsp:nvSpPr>
      <dsp:spPr>
        <a:xfrm>
          <a:off x="8774224" y="1010099"/>
          <a:ext cx="2076563" cy="1346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Plan for Iterative Exchanges</a:t>
          </a:r>
        </a:p>
      </dsp:txBody>
      <dsp:txXfrm>
        <a:off x="8839969" y="1075844"/>
        <a:ext cx="1945073" cy="1215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A235F9E-7F22-46ED-A69C-0DF20990157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6A33367-C7DD-4070-8A8A-4A94FB71E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2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7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31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6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68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46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19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3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3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68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49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9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Select="1"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5" y="5796743"/>
            <a:ext cx="181066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9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Select="1"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5" y="5796743"/>
            <a:ext cx="181066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3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Kevin.E.Deardorff@census.gov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7" descr="Graph on document with pen">
            <a:extLst>
              <a:ext uri="{FF2B5EF4-FFF2-40B4-BE49-F238E27FC236}">
                <a16:creationId xmlns:a16="http://schemas.microsoft.com/office/drawing/2014/main" id="{B6F525B3-0679-4973-A7A6-38DA9E2FE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0" r="-1" b="142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2B9BA9-7E9C-4AB3-BF6E-93CB402C3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sz="4700" b="1" i="0" dirty="0">
                <a:effectLst/>
                <a:latin typeface="Calibri" panose="020F0502020204030204" pitchFamily="34" charset="0"/>
              </a:rPr>
              <a:t>Leveraging Data Science to Improve </a:t>
            </a:r>
            <a:br>
              <a:rPr lang="en-US" sz="4700" b="1" i="0" dirty="0">
                <a:effectLst/>
                <a:latin typeface="Calibri" panose="020F0502020204030204" pitchFamily="34" charset="0"/>
              </a:rPr>
            </a:br>
            <a:r>
              <a:rPr lang="en-US" sz="4700" b="1" i="0" dirty="0">
                <a:effectLst/>
                <a:latin typeface="Calibri" panose="020F0502020204030204" pitchFamily="34" charset="0"/>
              </a:rPr>
              <a:t>Survey Operations: Discussion </a:t>
            </a:r>
            <a:endParaRPr lang="en-US" sz="47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4B0A53-8D2E-4F2E-8047-D5E086170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9341" y="4251278"/>
            <a:ext cx="5569714" cy="1539911"/>
          </a:xfrm>
        </p:spPr>
        <p:txBody>
          <a:bodyPr>
            <a:normAutofit/>
          </a:bodyPr>
          <a:lstStyle/>
          <a:p>
            <a:pPr algn="l"/>
            <a:r>
              <a:rPr lang="en-US" sz="1500" dirty="0"/>
              <a:t>Kevin Deardorff</a:t>
            </a:r>
          </a:p>
          <a:p>
            <a:pPr algn="l"/>
            <a:r>
              <a:rPr lang="en-US" sz="1500" dirty="0"/>
              <a:t>Federal Committee on Statistical Methodology (FCSM) </a:t>
            </a:r>
          </a:p>
          <a:p>
            <a:pPr algn="l"/>
            <a:r>
              <a:rPr lang="en-US" sz="1500" dirty="0"/>
              <a:t>Research and Policy Conference</a:t>
            </a:r>
          </a:p>
          <a:p>
            <a:pPr algn="l"/>
            <a:r>
              <a:rPr lang="en-US" sz="1500" dirty="0"/>
              <a:t>11/4/21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0E190-5709-4D16-807B-15A42940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5080"/>
            <a:ext cx="1188720" cy="36576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7A44CF-051A-48A5-A470-0A430C269D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190"/>
            <a:ext cx="18669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A79928-D7C9-4492-9B09-A044C57A18C8}"/>
              </a:ext>
            </a:extLst>
          </p:cNvPr>
          <p:cNvSpPr txBox="1"/>
          <p:nvPr/>
        </p:nvSpPr>
        <p:spPr>
          <a:xfrm>
            <a:off x="3056728" y="6320992"/>
            <a:ext cx="8168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Disclaimer: Any views expressed are those of the author and not those of the U.S Census Bureau.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32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56B9A-1E2F-4554-B805-8E558535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F9050-C15F-4DB1-892D-6E7B5E154FB4}"/>
              </a:ext>
            </a:extLst>
          </p:cNvPr>
          <p:cNvSpPr txBox="1">
            <a:spLocks/>
          </p:cNvSpPr>
          <p:nvPr/>
        </p:nvSpPr>
        <p:spPr>
          <a:xfrm>
            <a:off x="1631852" y="1167618"/>
            <a:ext cx="9172136" cy="815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Summary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199D5-170F-4B51-B021-0311E798BA92}"/>
              </a:ext>
            </a:extLst>
          </p:cNvPr>
          <p:cNvSpPr txBox="1"/>
          <p:nvPr/>
        </p:nvSpPr>
        <p:spPr>
          <a:xfrm>
            <a:off x="2278966" y="2461847"/>
            <a:ext cx="839841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Census has quickly shown success on a diverse group of programs using data science solutions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Many different types of projects are ideally suited for data science interventions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Incremental solutions engage staff, create positive momentum, and build credibility for data science solutions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Don’t be afraid of failure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20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56B9A-1E2F-4554-B805-8E558535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F9050-C15F-4DB1-892D-6E7B5E154FB4}"/>
              </a:ext>
            </a:extLst>
          </p:cNvPr>
          <p:cNvSpPr txBox="1">
            <a:spLocks/>
          </p:cNvSpPr>
          <p:nvPr/>
        </p:nvSpPr>
        <p:spPr>
          <a:xfrm>
            <a:off x="3052690" y="1139484"/>
            <a:ext cx="5038246" cy="8440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Contact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199D5-170F-4B51-B021-0311E798BA92}"/>
              </a:ext>
            </a:extLst>
          </p:cNvPr>
          <p:cNvSpPr txBox="1"/>
          <p:nvPr/>
        </p:nvSpPr>
        <p:spPr>
          <a:xfrm>
            <a:off x="2278966" y="2968283"/>
            <a:ext cx="67102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Email: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Kevin.E.Deardorff@census.gov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LinkedIn: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Kevin Deardorff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41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56B9A-1E2F-4554-B805-8E558535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F9050-C15F-4DB1-892D-6E7B5E154FB4}"/>
              </a:ext>
            </a:extLst>
          </p:cNvPr>
          <p:cNvSpPr txBox="1">
            <a:spLocks/>
          </p:cNvSpPr>
          <p:nvPr/>
        </p:nvSpPr>
        <p:spPr>
          <a:xfrm>
            <a:off x="1631851" y="1167617"/>
            <a:ext cx="9622303" cy="12942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</a:rPr>
              <a:t>  Diverse Reasons for Data Science Applications in Governmental Programs</a:t>
            </a:r>
          </a:p>
          <a:p>
            <a:pPr algn="ctr"/>
            <a:endParaRPr lang="en-US" dirty="0">
              <a:latin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199D5-170F-4B51-B021-0311E798BA92}"/>
              </a:ext>
            </a:extLst>
          </p:cNvPr>
          <p:cNvSpPr txBox="1"/>
          <p:nvPr/>
        </p:nvSpPr>
        <p:spPr>
          <a:xfrm>
            <a:off x="2278965" y="2968283"/>
            <a:ext cx="68931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Cost and time savings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Reduce burden and increase quality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For respondents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For analysts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Increase innovation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Solution as a necessity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Quick wins</a:t>
            </a:r>
          </a:p>
        </p:txBody>
      </p:sp>
    </p:spTree>
    <p:extLst>
      <p:ext uri="{BB962C8B-B14F-4D97-AF65-F5344CB8AC3E}">
        <p14:creationId xmlns:p14="http://schemas.microsoft.com/office/powerpoint/2010/main" val="239739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56B9A-1E2F-4554-B805-8E558535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F9050-C15F-4DB1-892D-6E7B5E154FB4}"/>
              </a:ext>
            </a:extLst>
          </p:cNvPr>
          <p:cNvSpPr txBox="1">
            <a:spLocks/>
          </p:cNvSpPr>
          <p:nvPr/>
        </p:nvSpPr>
        <p:spPr>
          <a:xfrm>
            <a:off x="1631851" y="1167617"/>
            <a:ext cx="9622303" cy="12942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 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Improving Survey Operations through Data Science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B93065-AFD3-42A5-9E39-FA55E3E645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836300"/>
              </p:ext>
            </p:extLst>
          </p:nvPr>
        </p:nvGraphicFramePr>
        <p:xfrm>
          <a:off x="801858" y="2771335"/>
          <a:ext cx="10852444" cy="336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371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56B9A-1E2F-4554-B805-8E558535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F9050-C15F-4DB1-892D-6E7B5E154FB4}"/>
              </a:ext>
            </a:extLst>
          </p:cNvPr>
          <p:cNvSpPr txBox="1">
            <a:spLocks/>
          </p:cNvSpPr>
          <p:nvPr/>
        </p:nvSpPr>
        <p:spPr>
          <a:xfrm>
            <a:off x="1631852" y="1167618"/>
            <a:ext cx="9172136" cy="815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Build the Team for Success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199D5-170F-4B51-B021-0311E798BA92}"/>
              </a:ext>
            </a:extLst>
          </p:cNvPr>
          <p:cNvSpPr txBox="1"/>
          <p:nvPr/>
        </p:nvSpPr>
        <p:spPr>
          <a:xfrm>
            <a:off x="2278966" y="2461847"/>
            <a:ext cx="83984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Embed data scientists into groups with subject matter knowledge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Ensure transparency with cross-area or even cross-agency collaborations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Share materials in a common space (GitHub)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Identify measures of success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90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56B9A-1E2F-4554-B805-8E558535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F9050-C15F-4DB1-892D-6E7B5E154FB4}"/>
              </a:ext>
            </a:extLst>
          </p:cNvPr>
          <p:cNvSpPr txBox="1">
            <a:spLocks/>
          </p:cNvSpPr>
          <p:nvPr/>
        </p:nvSpPr>
        <p:spPr>
          <a:xfrm>
            <a:off x="1631852" y="1167618"/>
            <a:ext cx="9172136" cy="815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Identify Roadblocks Early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199D5-170F-4B51-B021-0311E798BA92}"/>
              </a:ext>
            </a:extLst>
          </p:cNvPr>
          <p:cNvSpPr txBox="1"/>
          <p:nvPr/>
        </p:nvSpPr>
        <p:spPr>
          <a:xfrm>
            <a:off x="2278966" y="2461847"/>
            <a:ext cx="8398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Support training (often free and online) for staff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Leverage Cloud-based processing solutions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Identify areas where technological advances may create the need for new agency policy</a:t>
            </a:r>
          </a:p>
        </p:txBody>
      </p:sp>
    </p:spTree>
    <p:extLst>
      <p:ext uri="{BB962C8B-B14F-4D97-AF65-F5344CB8AC3E}">
        <p14:creationId xmlns:p14="http://schemas.microsoft.com/office/powerpoint/2010/main" val="419150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56B9A-1E2F-4554-B805-8E558535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F9050-C15F-4DB1-892D-6E7B5E154FB4}"/>
              </a:ext>
            </a:extLst>
          </p:cNvPr>
          <p:cNvSpPr txBox="1">
            <a:spLocks/>
          </p:cNvSpPr>
          <p:nvPr/>
        </p:nvSpPr>
        <p:spPr>
          <a:xfrm>
            <a:off x="1631852" y="1167618"/>
            <a:ext cx="9172136" cy="815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Define Measures of Success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199D5-170F-4B51-B021-0311E798BA92}"/>
              </a:ext>
            </a:extLst>
          </p:cNvPr>
          <p:cNvSpPr txBox="1"/>
          <p:nvPr/>
        </p:nvSpPr>
        <p:spPr>
          <a:xfrm>
            <a:off x="2278966" y="2461847"/>
            <a:ext cx="8398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More timely, granular data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Higher quality data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Cost avoidance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Burden reduction on respondents and analysts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Other opportunities for staff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86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56B9A-1E2F-4554-B805-8E558535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F9050-C15F-4DB1-892D-6E7B5E154FB4}"/>
              </a:ext>
            </a:extLst>
          </p:cNvPr>
          <p:cNvSpPr txBox="1">
            <a:spLocks/>
          </p:cNvSpPr>
          <p:nvPr/>
        </p:nvSpPr>
        <p:spPr>
          <a:xfrm>
            <a:off x="1631852" y="1167618"/>
            <a:ext cx="9172136" cy="815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Develop Modular Solutions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199D5-170F-4B51-B021-0311E798BA92}"/>
              </a:ext>
            </a:extLst>
          </p:cNvPr>
          <p:cNvSpPr txBox="1"/>
          <p:nvPr/>
        </p:nvSpPr>
        <p:spPr>
          <a:xfrm>
            <a:off x="2278966" y="2461847"/>
            <a:ext cx="83984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Best solutions are designed for reuse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Avoid tailored, one off solutions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Take advantage of existing work—the goal should be collaboration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Implement solutions in stages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Identify quick wins to build enthusiasm and support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87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56B9A-1E2F-4554-B805-8E558535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F9050-C15F-4DB1-892D-6E7B5E154FB4}"/>
              </a:ext>
            </a:extLst>
          </p:cNvPr>
          <p:cNvSpPr txBox="1">
            <a:spLocks/>
          </p:cNvSpPr>
          <p:nvPr/>
        </p:nvSpPr>
        <p:spPr>
          <a:xfrm>
            <a:off x="1631852" y="1167618"/>
            <a:ext cx="9172136" cy="815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Plan for Iterative Exchanges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199D5-170F-4B51-B021-0311E798BA92}"/>
              </a:ext>
            </a:extLst>
          </p:cNvPr>
          <p:cNvSpPr txBox="1"/>
          <p:nvPr/>
        </p:nvSpPr>
        <p:spPr>
          <a:xfrm>
            <a:off x="2278966" y="2461847"/>
            <a:ext cx="83984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Meet respondents where they are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Recognize the value of user feedback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Take advantage of data in the wild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Encourage exchanges with open-source tools</a:t>
            </a:r>
          </a:p>
        </p:txBody>
      </p:sp>
    </p:spTree>
    <p:extLst>
      <p:ext uri="{BB962C8B-B14F-4D97-AF65-F5344CB8AC3E}">
        <p14:creationId xmlns:p14="http://schemas.microsoft.com/office/powerpoint/2010/main" val="409248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56B9A-1E2F-4554-B805-8E558535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3ECC8-719A-498E-B101-491B6A355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F9050-C15F-4DB1-892D-6E7B5E154FB4}"/>
              </a:ext>
            </a:extLst>
          </p:cNvPr>
          <p:cNvSpPr txBox="1">
            <a:spLocks/>
          </p:cNvSpPr>
          <p:nvPr/>
        </p:nvSpPr>
        <p:spPr>
          <a:xfrm>
            <a:off x="1631852" y="1167618"/>
            <a:ext cx="9172136" cy="815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Lessons Learned from Census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199D5-170F-4B51-B021-0311E798BA92}"/>
              </a:ext>
            </a:extLst>
          </p:cNvPr>
          <p:cNvSpPr txBox="1"/>
          <p:nvPr/>
        </p:nvSpPr>
        <p:spPr>
          <a:xfrm>
            <a:off x="2278966" y="2461847"/>
            <a:ext cx="83984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Often no dedicated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funding to support these efforts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Consider smaller, reimbursable projects as pilot/proof of concept opportunities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Expect to be flexible and clever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Think incrementally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Go in with eyes wide open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58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Standard Template Document Labeling Version 11-25-2019" id="{2B29FCDE-9991-402A-BF7C-68A845CABF27}" vid="{4C5D4FD4-241C-44A8-88F4-A8E870F593C2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B23354E-5BB8-4862-BEE7-BC3FEB8D11B1}" vid="{3298F120-FA11-4377-A61F-DEF45B0F9C3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E28DCF60A55469A767A693C98DF30" ma:contentTypeVersion="11" ma:contentTypeDescription="Create a new document." ma:contentTypeScope="" ma:versionID="fd15eec54e9a16b88682b5772339e0fc">
  <xsd:schema xmlns:xsd="http://www.w3.org/2001/XMLSchema" xmlns:xs="http://www.w3.org/2001/XMLSchema" xmlns:p="http://schemas.microsoft.com/office/2006/metadata/properties" xmlns:ns3="caecc2cd-c125-47bb-b7d8-61f5602bf9df" xmlns:ns4="f42af4b1-c551-450a-9f89-76df0847d194" targetNamespace="http://schemas.microsoft.com/office/2006/metadata/properties" ma:root="true" ma:fieldsID="b9f4a88b264629eea6c93697b8a79db7" ns3:_="" ns4:_="">
    <xsd:import namespace="caecc2cd-c125-47bb-b7d8-61f5602bf9df"/>
    <xsd:import namespace="f42af4b1-c551-450a-9f89-76df0847d19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cc2cd-c125-47bb-b7d8-61f5602bf9d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af4b1-c551-450a-9f89-76df0847d1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ABB135-AD88-424B-A70F-93719B4573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9D7FDE-784D-4DEC-B49C-6F84CF51374D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f42af4b1-c551-450a-9f89-76df0847d194"/>
    <ds:schemaRef ds:uri="http://schemas.microsoft.com/office/2006/metadata/properties"/>
    <ds:schemaRef ds:uri="http://schemas.openxmlformats.org/package/2006/metadata/core-properties"/>
    <ds:schemaRef ds:uri="caecc2cd-c125-47bb-b7d8-61f5602bf9d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D92B14D-EDFD-4FDD-92C0-0DF7EDA55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ecc2cd-c125-47bb-b7d8-61f5602bf9df"/>
    <ds:schemaRef ds:uri="f42af4b1-c551-450a-9f89-76df0847d1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Standard Template Document Labeling Version 11-25-2019</Template>
  <TotalTime>260</TotalTime>
  <Words>372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Meiryo</vt:lpstr>
      <vt:lpstr>Arial</vt:lpstr>
      <vt:lpstr>Calibri</vt:lpstr>
      <vt:lpstr>Calibri Light</vt:lpstr>
      <vt:lpstr>Times New Roman</vt:lpstr>
      <vt:lpstr>Office Theme</vt:lpstr>
      <vt:lpstr>1_Office Theme</vt:lpstr>
      <vt:lpstr>Leveraging Data Science to Improve  Survey Operations: Discussion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Bureau of the Census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the Commodity Flow Survey</dc:title>
  <dc:creator>Christian Leonard Moscardi (CENSUS/ERD CTR)</dc:creator>
  <cp:lastModifiedBy>Kevin E Deardorff (CENSUS/ERD FED)</cp:lastModifiedBy>
  <cp:revision>27</cp:revision>
  <dcterms:created xsi:type="dcterms:W3CDTF">2021-10-18T14:12:32Z</dcterms:created>
  <dcterms:modified xsi:type="dcterms:W3CDTF">2021-10-26T16:17:46Z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0x01010019FE28DCF60A55469A767A693C98DF30</vt:lpwstr>
  </property>
</Properties>
</file>