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5"/>
    <p:sldMasterId id="2147483648" r:id="rId6"/>
  </p:sldMasterIdLst>
  <p:notesMasterIdLst>
    <p:notesMasterId r:id="rId21"/>
  </p:notesMasterIdLst>
  <p:sldIdLst>
    <p:sldId id="332" r:id="rId7"/>
    <p:sldId id="333" r:id="rId8"/>
    <p:sldId id="334" r:id="rId9"/>
    <p:sldId id="337" r:id="rId10"/>
    <p:sldId id="336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Ferguson Finlay (CENSUS/ERD FED)" initials="KFF(F" lastIdx="3" clrIdx="0">
    <p:extLst>
      <p:ext uri="{19B8F6BF-5375-455C-9EA6-DF929625EA0E}">
        <p15:presenceInfo xmlns:p15="http://schemas.microsoft.com/office/powerpoint/2012/main" userId="S-1-5-21-2418650581-3053253586-2785318765-223070" providerId="AD"/>
      </p:ext>
    </p:extLst>
  </p:cmAuthor>
  <p:cmAuthor id="2" name="Martha Virginia Gwengi (CENSUS/ERD CTR)" initials="MVG(C" lastIdx="7" clrIdx="1">
    <p:extLst>
      <p:ext uri="{19B8F6BF-5375-455C-9EA6-DF929625EA0E}">
        <p15:presenceInfo xmlns:p15="http://schemas.microsoft.com/office/powerpoint/2012/main" userId="S::martha.v.gwengi@census.gov::c0d6d486-0acf-430e-81ae-44b5606d9a84" providerId="AD"/>
      </p:ext>
    </p:extLst>
  </p:cmAuthor>
  <p:cmAuthor id="3" name="Carla B Medalia (CENSUS/ERD FED)" initials="CF" lastIdx="49" clrIdx="2">
    <p:extLst>
      <p:ext uri="{19B8F6BF-5375-455C-9EA6-DF929625EA0E}">
        <p15:presenceInfo xmlns:p15="http://schemas.microsoft.com/office/powerpoint/2012/main" userId="S::carla.medalia@census.gov::ab270890-8a71-4261-bb69-22a8a6e70a9e" providerId="AD"/>
      </p:ext>
    </p:extLst>
  </p:cmAuthor>
  <p:cmAuthor id="4" name="Keith Ferguson Finlay (CENSUS/ERD FED)" initials="KF" lastIdx="5" clrIdx="3">
    <p:extLst>
      <p:ext uri="{19B8F6BF-5375-455C-9EA6-DF929625EA0E}">
        <p15:presenceInfo xmlns:p15="http://schemas.microsoft.com/office/powerpoint/2012/main" userId="S::keith.ferguson.finlay@census.gov::4f174ec0-a4bb-4bd8-b228-e02d85c1e2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31F20"/>
    <a:srgbClr val="215493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69312-6701-9245-850E-CC38F150B05E}" v="121" dt="2021-10-27T15:33:44.934"/>
    <p1510:client id="{4CEA271C-F7F6-4EE3-982D-D0144C421A3D}" v="27" dt="2021-10-27T15:44:41.762"/>
    <p1510:client id="{4ED5C971-CDD1-5BBD-EBF3-D62E25EBE995}" v="559" dt="2021-10-14T18:46:02.163"/>
    <p1510:client id="{56F39FA3-140A-F358-9DEE-304DCD9912DB}" v="160" dt="2021-10-14T21:03:24.002"/>
    <p1510:client id="{6541D0A0-BCF3-200A-B515-766130123C98}" v="3" dt="2021-10-18T14:54:30.169"/>
    <p1510:client id="{7930893D-A168-088F-9A60-21244F31FA66}" v="100" dt="2021-10-25T20:57:08.577"/>
    <p1510:client id="{82C8D905-CD04-FDBB-CE66-4A04B60F4448}" v="249" dt="2021-10-19T17:46:59.092"/>
    <p1510:client id="{BDA3F045-B64E-C4F5-2BFA-F8E67DD120B9}" v="1020" dt="2021-10-15T20:22:59.958"/>
    <p1510:client id="{DC60BF9F-EFDC-C48C-DC39-8EB8BE82B32C}" v="1" dt="2021-10-18T18:41:58.468"/>
    <p1510:client id="{E5578D2B-BFB3-75B0-F247-CB9D82B4AA3A}" v="1" dt="2021-10-19T18:20:07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985F-A066-42EE-86AD-694DF46B2329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5AF52-C18E-4FEF-A68A-51556A13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862359"/>
            <a:ext cx="10240964" cy="1655762"/>
          </a:xfrm>
        </p:spPr>
        <p:txBody>
          <a:bodyPr anchor="ctr"/>
          <a:lstStyle>
            <a:lvl1pPr algn="l">
              <a:defRPr sz="4800" spc="6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9925" y="3145536"/>
            <a:ext cx="4572000" cy="64008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XX, XXXX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34A1-45C2-4BC4-9111-4906214CEA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65FAAB-D49B-4633-B569-25B58908887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69924" y="2551176"/>
            <a:ext cx="10241280" cy="60350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subhead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66882-7F09-4A76-B965-60F2637DDCBF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213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 Title &amp; Content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2B8-F3CA-499C-B842-E89ED46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8" y="741789"/>
            <a:ext cx="6400800" cy="1325563"/>
          </a:xfrm>
        </p:spPr>
        <p:txBody>
          <a:bodyPr/>
          <a:lstStyle>
            <a:lvl1pPr>
              <a:defRPr spc="6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D4B9-837D-46E2-B8FA-F25600A5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948" y="2090139"/>
            <a:ext cx="64008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18F8-4BC8-455D-9B37-6E03E5E0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537" y="2933099"/>
            <a:ext cx="6400800" cy="2735689"/>
          </a:xfrm>
        </p:spPr>
        <p:txBody>
          <a:bodyPr/>
          <a:lstStyle>
            <a:lvl1pPr>
              <a:lnSpc>
                <a:spcPts val="1750"/>
              </a:lnSpc>
              <a:defRPr sz="1400" b="0" spc="-20" baseline="0">
                <a:latin typeface="+mn-lt"/>
              </a:defRPr>
            </a:lvl1pPr>
            <a:lvl2pPr>
              <a:spcBef>
                <a:spcPts val="600"/>
              </a:spcBef>
              <a:defRPr sz="1200" spc="-20" baseline="0"/>
            </a:lvl2pPr>
            <a:lvl3pPr>
              <a:spcBef>
                <a:spcPts val="600"/>
              </a:spcBef>
              <a:defRPr sz="1200" spc="-20" baseline="0"/>
            </a:lvl3pPr>
            <a:lvl4pPr>
              <a:spcBef>
                <a:spcPts val="600"/>
              </a:spcBef>
              <a:defRPr sz="1200" spc="-20" baseline="0"/>
            </a:lvl4pPr>
            <a:lvl5pPr>
              <a:spcBef>
                <a:spcPts val="600"/>
              </a:spcBef>
              <a:defRPr sz="1200" spc="-2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66D4D5-7B8E-4B5E-A380-71BC94FB88A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0B430-7B0E-4B5F-9BB7-7EB3F8FA543B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EF32CA-AF69-4062-A38E-3358CB82CCF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EC2BE9B-8C85-4211-88DB-41BD75BA48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D8B219-7E83-4EED-915C-3A47CA346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BE6E05C-801E-40C0-BC0C-8AC371F58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33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 Title &amp; Content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2B8-F3CA-499C-B842-E89ED46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9" y="741789"/>
            <a:ext cx="6400800" cy="1325563"/>
          </a:xfrm>
        </p:spPr>
        <p:txBody>
          <a:bodyPr/>
          <a:lstStyle>
            <a:lvl1pPr>
              <a:defRPr spc="6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D4B9-837D-46E2-B8FA-F25600A5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808" y="2092694"/>
            <a:ext cx="64008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spc="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18F8-4BC8-455D-9B37-6E03E5E0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12" y="2933273"/>
            <a:ext cx="6400800" cy="2735689"/>
          </a:xfrm>
        </p:spPr>
        <p:txBody>
          <a:bodyPr/>
          <a:lstStyle>
            <a:lvl1pPr>
              <a:lnSpc>
                <a:spcPts val="1750"/>
              </a:lnSpc>
              <a:defRPr sz="1400" b="0" baseline="0">
                <a:latin typeface="+mn-lt"/>
              </a:defRPr>
            </a:lvl1pPr>
            <a:lvl2pPr>
              <a:spcBef>
                <a:spcPts val="600"/>
              </a:spcBef>
              <a:defRPr sz="1200" baseline="0">
                <a:latin typeface="+mn-lt"/>
              </a:defRPr>
            </a:lvl2pPr>
            <a:lvl3pPr>
              <a:spcBef>
                <a:spcPts val="600"/>
              </a:spcBef>
              <a:defRPr sz="1200" baseline="0">
                <a:latin typeface="+mn-lt"/>
              </a:defRPr>
            </a:lvl3pPr>
            <a:lvl4pPr>
              <a:spcBef>
                <a:spcPts val="600"/>
              </a:spcBef>
              <a:defRPr sz="1200" baseline="0">
                <a:latin typeface="+mn-lt"/>
              </a:defRPr>
            </a:lvl4pPr>
            <a:lvl5pPr>
              <a:spcBef>
                <a:spcPts val="600"/>
              </a:spcBef>
              <a:defRPr sz="1200" baseline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E556C2-B159-418C-88D2-51B27699A4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8AD144-028E-4AF9-9D03-30467FF62333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394F07-9AE2-471B-8510-29268744E1D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6DA6D5-0DC1-4631-BCAC-DBB3BAE783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E3BD-7D55-4999-8EB9-4C0E68BEB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777F-D8D1-4360-995F-1B9875FF0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678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 Title &amp; Content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2B8-F3CA-499C-B842-E89ED46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9" y="741789"/>
            <a:ext cx="6400800" cy="1325563"/>
          </a:xfrm>
        </p:spPr>
        <p:txBody>
          <a:bodyPr/>
          <a:lstStyle>
            <a:lvl1pPr>
              <a:defRPr spc="6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D4B9-837D-46E2-B8FA-F25600A5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808" y="2092694"/>
            <a:ext cx="64008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spc="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18F8-4BC8-455D-9B37-6E03E5E0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12" y="2933273"/>
            <a:ext cx="6400800" cy="2735689"/>
          </a:xfrm>
        </p:spPr>
        <p:txBody>
          <a:bodyPr/>
          <a:lstStyle>
            <a:lvl1pPr>
              <a:lnSpc>
                <a:spcPts val="1750"/>
              </a:lnSpc>
              <a:defRPr sz="1400" b="0">
                <a:latin typeface="+mn-lt"/>
              </a:defRPr>
            </a:lvl1pPr>
            <a:lvl2pPr>
              <a:spcBef>
                <a:spcPts val="600"/>
              </a:spcBef>
              <a:defRPr sz="1200">
                <a:latin typeface="+mn-lt"/>
              </a:defRPr>
            </a:lvl2pPr>
            <a:lvl3pPr>
              <a:spcBef>
                <a:spcPts val="600"/>
              </a:spcBef>
              <a:defRPr sz="1200">
                <a:latin typeface="+mn-lt"/>
              </a:defRPr>
            </a:lvl3pPr>
            <a:lvl4pPr>
              <a:spcBef>
                <a:spcPts val="600"/>
              </a:spcBef>
              <a:defRPr sz="1200">
                <a:latin typeface="+mn-lt"/>
              </a:defRPr>
            </a:lvl4pPr>
            <a:lvl5pPr>
              <a:spcBef>
                <a:spcPts val="600"/>
              </a:spcBef>
              <a:defRPr sz="12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24B20E-5C69-47EA-9DA6-89619C0E91CB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54D9C2-AC0A-41D7-90F3-291E62F2C221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A32F3F-6A74-434D-B507-5592222B14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A7FF34E-36E1-40E8-91AB-F00AD4BD3B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5EA8-C67B-4366-92D3-3315A5550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0653-8891-45D6-916F-443B729E5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22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058863"/>
            <a:ext cx="10240964" cy="1655762"/>
          </a:xfrm>
        </p:spPr>
        <p:txBody>
          <a:bodyPr anchor="b"/>
          <a:lstStyle>
            <a:lvl1pPr algn="l">
              <a:defRPr sz="4800" spc="6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139861"/>
            <a:ext cx="10240964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spc="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34A1-45C2-4BC4-9111-4906214CEA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D796A-F622-48E6-BAB6-8954EED494A3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755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058863"/>
            <a:ext cx="10240964" cy="1655762"/>
          </a:xfrm>
        </p:spPr>
        <p:txBody>
          <a:bodyPr anchor="b"/>
          <a:lstStyle>
            <a:lvl1pPr algn="l">
              <a:defRPr sz="4800" spc="6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139861"/>
            <a:ext cx="10240964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spc="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174E65-3AEB-4DA9-B498-C87D051D28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5CE6D60-C148-4C6B-8EA1-55C1D1374CA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10EC05-CC1E-4A78-B459-9243BE04F2E9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DD83A96-2042-4BC8-BB16-3155F5E146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BA029-6AF2-478D-80FB-0DBFB5907644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7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058863"/>
            <a:ext cx="10240964" cy="1655762"/>
          </a:xfrm>
        </p:spPr>
        <p:txBody>
          <a:bodyPr anchor="b"/>
          <a:lstStyle>
            <a:lvl1pPr algn="l">
              <a:defRPr sz="4800" spc="6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139861"/>
            <a:ext cx="10240964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spc="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D58402-143E-48B4-8A50-A95C9B7B2F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0C17E-BBB4-4EFF-A766-B15315134A52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E50C69-2149-431B-A72F-89CC01A78D19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3916D9-9F79-4B6A-8F09-36FBF72B3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97AA0DD-D696-4513-A9F2-27B503B322B8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5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058863"/>
            <a:ext cx="10240964" cy="1655762"/>
          </a:xfrm>
        </p:spPr>
        <p:txBody>
          <a:bodyPr anchor="b"/>
          <a:lstStyle>
            <a:lvl1pPr algn="l">
              <a:defRPr sz="4800" spc="6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139861"/>
            <a:ext cx="10240964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spc="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716230-CCC0-44AB-9C40-FE869AA7BA19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F84A93-9520-4FD9-BF26-CD7E9AE7AAD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5B937BA-63FB-451C-870C-97F819C8EC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A690AE51-04D4-420B-9EE0-E38637205A9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B64B58-2DD9-49FB-AFD1-234C347355DA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416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Text &amp; Picture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1" y="82141"/>
            <a:ext cx="10707189" cy="1325563"/>
          </a:xfrm>
        </p:spPr>
        <p:txBody>
          <a:bodyPr/>
          <a:lstStyle>
            <a:lvl1pPr>
              <a:defRPr spc="6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0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2E63-E7A9-476C-ABAE-E400FCB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116" y="1574673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E62D7C-BD65-4280-A42E-70108AE311A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6170F-46EA-4EF1-9F10-AAB7B61DBF2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2315B-5F75-4CD6-9AF7-7AA67E38E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890339-595F-446B-A193-2011ADDC62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571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D9CED3-5C85-42A6-B79C-0149CB3D9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350" y="2659063"/>
            <a:ext cx="10648950" cy="26749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A1E31A-4EDE-4DCB-993F-94EC5ED80A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66D0E8-1009-4871-9CF7-1DF36D4B96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5A38CA-24B8-4D96-905F-F3118C0264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88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Text &amp; Picture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1" y="82141"/>
            <a:ext cx="10707189" cy="1325563"/>
          </a:xfrm>
        </p:spPr>
        <p:txBody>
          <a:bodyPr/>
          <a:lstStyle>
            <a:lvl1pPr>
              <a:defRPr spc="6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0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2E63-E7A9-476C-ABAE-E400FCB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116" y="1574673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E62D7C-BD65-4280-A42E-70108AE311A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6170F-46EA-4EF1-9F10-AAB7B61DBF2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2315B-5F75-4CD6-9AF7-7AA67E38E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890339-595F-446B-A193-2011ADDC62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571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D9CED3-5C85-42A6-B79C-0149CB3D9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350" y="2659063"/>
            <a:ext cx="10648950" cy="26749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A1E31A-4EDE-4DCB-993F-94EC5ED80A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66D0E8-1009-4871-9CF7-1DF36D4B96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B101B8-D628-4355-8646-9535BBB346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304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Text &amp; Picture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1" y="82141"/>
            <a:ext cx="10707189" cy="1325563"/>
          </a:xfrm>
        </p:spPr>
        <p:txBody>
          <a:bodyPr/>
          <a:lstStyle>
            <a:lvl1pPr>
              <a:defRPr spc="6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0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2E63-E7A9-476C-ABAE-E400FCB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116" y="1574673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E62D7C-BD65-4280-A42E-70108AE311A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6170F-46EA-4EF1-9F10-AAB7B61DBF2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2315B-5F75-4CD6-9AF7-7AA67E38E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890339-595F-446B-A193-2011ADDC62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571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D9CED3-5C85-42A6-B79C-0149CB3D9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350" y="2659063"/>
            <a:ext cx="10648950" cy="26749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A1E31A-4EDE-4DCB-993F-94EC5ED80A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66D0E8-1009-4871-9CF7-1DF36D4B96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2857DD-1015-4F78-B3F4-C9C9C0FA1B0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86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862359"/>
            <a:ext cx="10240964" cy="1655762"/>
          </a:xfrm>
        </p:spPr>
        <p:txBody>
          <a:bodyPr anchor="ctr"/>
          <a:lstStyle>
            <a:lvl1pPr algn="l">
              <a:defRPr sz="4800" spc="6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9925" y="3145536"/>
            <a:ext cx="4572000" cy="64008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XX, XXXX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65FAAB-D49B-4633-B569-25B58908887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69924" y="2551176"/>
            <a:ext cx="10241280" cy="60350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subhead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66882-7F09-4A76-B965-60F2637DDCBF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28CF4-64A9-4A10-A3F8-8486FB06D2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29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3 Text &amp; Picture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1" y="82141"/>
            <a:ext cx="10707189" cy="1325563"/>
          </a:xfrm>
        </p:spPr>
        <p:txBody>
          <a:bodyPr/>
          <a:lstStyle>
            <a:lvl1pPr>
              <a:defRPr spc="6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0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2E63-E7A9-476C-ABAE-E400FCB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116" y="1574673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E62D7C-BD65-4280-A42E-70108AE311A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6170F-46EA-4EF1-9F10-AAB7B61DBF2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192315B-5F75-4CD6-9AF7-7AA67E38E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FEE9956-DD3A-4817-A224-F77B7D782EA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890339-595F-446B-A193-2011ADDC62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571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40" baseline="0"/>
            </a:lvl2pPr>
            <a:lvl3pPr>
              <a:spcBef>
                <a:spcPts val="200"/>
              </a:spcBef>
              <a:defRPr spc="40" baseline="0"/>
            </a:lvl3pPr>
            <a:lvl4pPr>
              <a:spcBef>
                <a:spcPts val="200"/>
              </a:spcBef>
              <a:defRPr spc="40" baseline="0"/>
            </a:lvl4pPr>
            <a:lvl5pPr>
              <a:spcBef>
                <a:spcPts val="200"/>
              </a:spcBef>
              <a:defRPr spc="4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D9CED3-5C85-42A6-B79C-0149CB3D9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350" y="2659063"/>
            <a:ext cx="10648950" cy="26749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A1E31A-4EDE-4DCB-993F-94EC5ED80A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66D0E8-1009-4871-9CF7-1DF36D4B96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884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Text &amp; Picture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ECE7C4-7847-4F18-878C-675EEB65F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210" y="723900"/>
            <a:ext cx="5184775" cy="46751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6" y="735240"/>
            <a:ext cx="5830387" cy="1325563"/>
          </a:xfrm>
        </p:spPr>
        <p:txBody>
          <a:bodyPr/>
          <a:lstStyle>
            <a:lvl1pPr>
              <a:defRPr spc="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079" y="2580478"/>
            <a:ext cx="5582130" cy="3505993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800"/>
              </a:spcAft>
              <a:defRPr spc="40" baseline="0"/>
            </a:lvl1pPr>
            <a:lvl2pPr>
              <a:lnSpc>
                <a:spcPts val="1750"/>
              </a:lnSpc>
              <a:spcBef>
                <a:spcPts val="0"/>
              </a:spcBef>
              <a:spcAft>
                <a:spcPts val="1800"/>
              </a:spcAft>
              <a:defRPr spc="30" baseline="0"/>
            </a:lvl2pPr>
            <a:lvl3pPr>
              <a:spcBef>
                <a:spcPts val="0"/>
              </a:spcBef>
              <a:spcAft>
                <a:spcPts val="300"/>
              </a:spcAft>
              <a:defRPr spc="30" baseline="0"/>
            </a:lvl3pPr>
            <a:lvl4pPr>
              <a:spcBef>
                <a:spcPts val="0"/>
              </a:spcBef>
              <a:spcAft>
                <a:spcPts val="300"/>
              </a:spcAft>
              <a:defRPr spc="30" baseline="0"/>
            </a:lvl4pPr>
            <a:lvl5pPr>
              <a:spcBef>
                <a:spcPts val="0"/>
              </a:spcBef>
              <a:spcAft>
                <a:spcPts val="300"/>
              </a:spcAft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E3D7F-2B7C-44F1-BCB3-9C9015CEFD7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DA78D2F-2D16-44D2-A903-CA76C938041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C90F5B-84C9-4653-8B78-38CBCCD92433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363CEC-F2E0-499C-8410-072D6DE703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284A3D-9E89-467F-9F64-650E4CB6D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DC720E-E682-4FBA-BDF2-60B56D0CE8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15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Text &amp; Picture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ECE7C4-7847-4F18-878C-675EEB65F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210" y="723900"/>
            <a:ext cx="5184775" cy="46751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6" y="735240"/>
            <a:ext cx="5830387" cy="1325563"/>
          </a:xfrm>
        </p:spPr>
        <p:txBody>
          <a:bodyPr/>
          <a:lstStyle>
            <a:lvl1pPr>
              <a:defRPr spc="6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079" y="2580478"/>
            <a:ext cx="5582130" cy="3505993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800"/>
              </a:spcAft>
              <a:defRPr spc="40" baseline="0"/>
            </a:lvl1pPr>
            <a:lvl2pPr>
              <a:lnSpc>
                <a:spcPts val="1750"/>
              </a:lnSpc>
              <a:spcBef>
                <a:spcPts val="0"/>
              </a:spcBef>
              <a:spcAft>
                <a:spcPts val="1800"/>
              </a:spcAft>
              <a:defRPr spc="30" baseline="0"/>
            </a:lvl2pPr>
            <a:lvl3pPr>
              <a:spcBef>
                <a:spcPts val="0"/>
              </a:spcBef>
              <a:spcAft>
                <a:spcPts val="300"/>
              </a:spcAft>
              <a:defRPr spc="30" baseline="0"/>
            </a:lvl3pPr>
            <a:lvl4pPr>
              <a:spcBef>
                <a:spcPts val="0"/>
              </a:spcBef>
              <a:spcAft>
                <a:spcPts val="300"/>
              </a:spcAft>
              <a:defRPr spc="30" baseline="0"/>
            </a:lvl4pPr>
            <a:lvl5pPr>
              <a:spcBef>
                <a:spcPts val="0"/>
              </a:spcBef>
              <a:spcAft>
                <a:spcPts val="300"/>
              </a:spcAft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A78D2F-2D16-44D2-A903-CA76C938041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C90F5B-84C9-4653-8B78-38CBCCD92433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363CEC-F2E0-499C-8410-072D6DE703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284A3D-9E89-467F-9F64-650E4CB6D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DC720E-E682-4FBA-BDF2-60B56D0CE8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25CF9F-220B-40F9-B4C7-4939405D647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8242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Text &amp; Picture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ECE7C4-7847-4F18-878C-675EEB65F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210" y="723900"/>
            <a:ext cx="5184775" cy="46751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6" y="735240"/>
            <a:ext cx="5830387" cy="1325563"/>
          </a:xfrm>
        </p:spPr>
        <p:txBody>
          <a:bodyPr/>
          <a:lstStyle>
            <a:lvl1pPr>
              <a:defRPr spc="6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079" y="2580478"/>
            <a:ext cx="5582130" cy="3505993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800"/>
              </a:spcAft>
              <a:defRPr spc="40" baseline="0"/>
            </a:lvl1pPr>
            <a:lvl2pPr>
              <a:lnSpc>
                <a:spcPts val="1750"/>
              </a:lnSpc>
              <a:spcBef>
                <a:spcPts val="0"/>
              </a:spcBef>
              <a:spcAft>
                <a:spcPts val="1800"/>
              </a:spcAft>
              <a:defRPr spc="30" baseline="0"/>
            </a:lvl2pPr>
            <a:lvl3pPr>
              <a:spcBef>
                <a:spcPts val="0"/>
              </a:spcBef>
              <a:spcAft>
                <a:spcPts val="300"/>
              </a:spcAft>
              <a:defRPr spc="30" baseline="0"/>
            </a:lvl3pPr>
            <a:lvl4pPr>
              <a:spcBef>
                <a:spcPts val="0"/>
              </a:spcBef>
              <a:spcAft>
                <a:spcPts val="300"/>
              </a:spcAft>
              <a:defRPr spc="30" baseline="0"/>
            </a:lvl4pPr>
            <a:lvl5pPr>
              <a:spcBef>
                <a:spcPts val="0"/>
              </a:spcBef>
              <a:spcAft>
                <a:spcPts val="300"/>
              </a:spcAft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A78D2F-2D16-44D2-A903-CA76C938041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C90F5B-84C9-4653-8B78-38CBCCD92433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363CEC-F2E0-499C-8410-072D6DE703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284A3D-9E89-467F-9F64-650E4CB6D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DC720E-E682-4FBA-BDF2-60B56D0CE8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C55D88-784A-4006-B2B7-8F39417CD5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8980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eft Text &amp; Picture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ECE7C4-7847-4F18-878C-675EEB65F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210" y="723900"/>
            <a:ext cx="5184775" cy="46751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6" y="735240"/>
            <a:ext cx="5830387" cy="1325563"/>
          </a:xfrm>
        </p:spPr>
        <p:txBody>
          <a:bodyPr/>
          <a:lstStyle>
            <a:lvl1pPr>
              <a:defRPr spc="6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079" y="2580478"/>
            <a:ext cx="5582130" cy="3505993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800"/>
              </a:spcAft>
              <a:defRPr spc="40" baseline="0"/>
            </a:lvl1pPr>
            <a:lvl2pPr>
              <a:lnSpc>
                <a:spcPts val="1750"/>
              </a:lnSpc>
              <a:spcBef>
                <a:spcPts val="0"/>
              </a:spcBef>
              <a:spcAft>
                <a:spcPts val="1800"/>
              </a:spcAft>
              <a:defRPr spc="30" baseline="0"/>
            </a:lvl2pPr>
            <a:lvl3pPr>
              <a:spcBef>
                <a:spcPts val="0"/>
              </a:spcBef>
              <a:spcAft>
                <a:spcPts val="300"/>
              </a:spcAft>
              <a:defRPr spc="30" baseline="0"/>
            </a:lvl3pPr>
            <a:lvl4pPr>
              <a:spcBef>
                <a:spcPts val="0"/>
              </a:spcBef>
              <a:spcAft>
                <a:spcPts val="300"/>
              </a:spcAft>
              <a:defRPr spc="30" baseline="0"/>
            </a:lvl4pPr>
            <a:lvl5pPr>
              <a:spcBef>
                <a:spcPts val="0"/>
              </a:spcBef>
              <a:spcAft>
                <a:spcPts val="300"/>
              </a:spcAft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A78D2F-2D16-44D2-A903-CA76C938041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C90F5B-84C9-4653-8B78-38CBCCD92433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363CEC-F2E0-499C-8410-072D6DE703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284A3D-9E89-467F-9F64-650E4CB6D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DC720E-E682-4FBA-BDF2-60B56D0CE8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0B2B84-363C-4D17-8764-77C36E95E11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39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F9BE4-17DE-4934-AD0A-236E937C4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76" y="192087"/>
            <a:ext cx="11814048" cy="5486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2F4232-6841-474A-BD6A-F4DE2F232E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3CF12-5271-4E88-B4B7-29364CE4F354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FA8D6E-5006-42A5-805B-A1540417783F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4EBCB1-0E8C-4C44-B8D1-B7704D1AC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3255C-6C14-4AA6-A5C2-04373211683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8458-5B23-4B39-967C-93D02947061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434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F9BE4-17DE-4934-AD0A-236E937C4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76" y="192087"/>
            <a:ext cx="11814048" cy="5486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F680C-E86C-4630-B1F2-0A790F0B5F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51B73B-AC25-4420-8D95-06E3BC1D3DC8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CB1DE-0041-4663-BB8C-BCC3C6E0A54E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008EA-A6C1-4A99-A859-0E3024A81F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B6E27-9934-4A1F-BED0-1C33804133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7C6B79-45C2-4C2D-96F4-BC9FBACA5A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BC0D2E-D4B3-4974-8FFB-E9006C1A52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45E7DD-6749-4AC5-B4D1-C2AD9BAE22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DA1E5D9-3F0D-4719-A992-2CB13329E1A6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4E4949-6321-4687-ABA0-566872F7E185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89AEFA7-E5E6-4ADA-AE51-6F9AE602A5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C9F2E-D2C2-494A-B702-C5B3584C88AE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50363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F9BE4-17DE-4934-AD0A-236E937C4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76" y="192087"/>
            <a:ext cx="11814048" cy="5486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F2B610-55D0-41DD-92F8-7A2660F1187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533E50-7322-43E4-87D4-6FF77C02D787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2C95C0-C429-4397-A138-08903A367561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F2B6E4-A700-47F3-85BB-5B7FF96AE8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1F76-F689-4CD7-997B-954BD8090E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9FAB-F9CC-4334-8193-81B85DDC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5170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F9BE4-17DE-4934-AD0A-236E937C4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76" y="192087"/>
            <a:ext cx="11814048" cy="5486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DB1B7F-307C-46AE-89D8-B226EE00E847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E4BBB7-BCBD-44AE-9ECD-B2C2A7A8564C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CD47EC-C3FB-41DA-9DB8-9A51C21E76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5F273-2816-479E-9939-940B7E156E1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E179-80EF-4897-A3F2-C22D24CE8D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3351-5447-4D4E-85EC-ECBF1AF689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724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028-B232-40EE-99A5-FFA6EF6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0480C-D0F0-4D64-91F7-253C93EA69C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DC6D3C9-6C92-4E30-9A17-99F65DB4D299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001050-7ABC-4538-9DD1-EDD54675A790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3EE77B-3F02-437B-89D4-A144513ABB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25EF643-ACB6-49DE-99F2-122CA76F9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A0623B-63CD-47FB-83FB-AC9D4A8A1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52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862359"/>
            <a:ext cx="10240964" cy="1655762"/>
          </a:xfrm>
        </p:spPr>
        <p:txBody>
          <a:bodyPr anchor="ctr"/>
          <a:lstStyle>
            <a:lvl1pPr algn="l">
              <a:defRPr sz="4800" spc="6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9925" y="3145536"/>
            <a:ext cx="4572000" cy="64008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XX, XXXX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65FAAB-D49B-4633-B569-25B58908887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69924" y="2551176"/>
            <a:ext cx="10241280" cy="60350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subhead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66882-7F09-4A76-B965-60F2637DDCBF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A295C-2DC0-4B28-B19C-4099FCDCF2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138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028-B232-40EE-99A5-FFA6EF6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3CA97-0323-4929-B4B0-48C22FE9C76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F04A9F-F5D6-476A-9430-C3F567740C80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D5D03F-619B-46AB-BA94-83D6CCD258BA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9A46EE-D912-4DE1-BDC0-5262FDFD58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899BB5-6137-4F73-9841-E37D1B2100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50B008-20D9-4672-B91C-E5DCAD4F13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651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028-B232-40EE-99A5-FFA6EF6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A346D-C8BC-45E6-8B74-91008AFF9D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0E2F0A-A266-4FEC-9AA2-0094D2E78CEF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C7CEEB-F271-410B-A816-E60D4EC465F7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EFA4DD-7457-4601-A0BA-1657499BE7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C9649-CE0C-41FA-860C-0F31C8EC19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FB29D45-148E-4CE3-ABDE-FD9683BBA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0768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E028-B232-40EE-99A5-FFA6EF6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2415A4-BE91-4823-A4F1-1D9454169C6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93BF5-FC4B-495E-BD01-6AA2D3501B03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8DC6A2C-3169-41D3-8C10-0D4374B55C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67285-DD00-4769-81F0-DAE16D89414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DDE1E3-A151-4D21-B486-A5C1196BCC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7A12082-A3DF-4748-8F07-85CFBE92D6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7125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A22F3B3-9E50-40AB-A7A5-2C79264EBC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93DAD-5CBA-4B3B-AA03-E1025FC4FE37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F440FC-9DE4-41F9-A23E-8220ED868EEC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F48938-0590-48DF-9BA6-25EF409F91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89FF-A961-43A9-8BA0-DCD81E668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08EE-430F-4075-A50D-89B43C7027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369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7F680C-E86C-4630-B1F2-0A790F0B5F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51B73B-AC25-4420-8D95-06E3BC1D3DC8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2CB1DE-0041-4663-BB8C-BCC3C6E0A54E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4008EA-A6C1-4A99-A859-0E3024A81F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2168-F0C5-4AFA-A7D6-DBA4424B9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0B747-253F-4062-83D3-11A9F11635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12899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D32EDD-167A-4B2E-BA7E-E9CCADDF67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071A42B-EF95-43FF-B6EC-7943AF759750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1A908-BF5D-434C-800D-4782D1FB1934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DB4AD5-9CC7-4531-B315-A0D3966256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6EF0-20D4-4AA1-BF4C-04E3BA46F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4A0A-5ECF-4A9E-A6F4-2FAF4CDC17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318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AFA83-26C7-45F0-94B4-8D7261621B2B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9E9A34-9034-45D4-B084-71904A9D8B9E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B6A35F-E960-4297-AA29-3585EA1EEE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9EC12C3-77B3-47EF-B70B-A375A44ECF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E256-6803-42E2-90A4-4E5E29B8A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D49E-B7C1-4E59-AEEE-E2D5A58D63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5267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CFBE-562C-48E4-98E6-77C9A843AD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0C2B-653B-4BAE-9F7C-B8503F8D6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114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805EC-D779-4B86-8985-48A58B09F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9712A646-BCD2-458E-A564-F45A950304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862359"/>
            <a:ext cx="10240964" cy="1655762"/>
          </a:xfrm>
        </p:spPr>
        <p:txBody>
          <a:bodyPr anchor="ctr"/>
          <a:lstStyle>
            <a:lvl1pPr algn="l">
              <a:defRPr sz="4800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9925" y="3145536"/>
            <a:ext cx="4572000" cy="64008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XX, XXXX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534A1-45C2-4BC4-9111-4906214CEA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65FAAB-D49B-4633-B569-25B58908887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69924" y="2551176"/>
            <a:ext cx="10241280" cy="60350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subhead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66882-7F09-4A76-B965-60F2637DDCBF}"/>
              </a:ext>
            </a:extLst>
          </p:cNvPr>
          <p:cNvSpPr/>
          <p:nvPr userDrawn="1"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7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 Title &amp;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79664DB-F54A-4B1E-B2E0-EEF45B975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2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6BDFCB34-F20C-495A-9615-E38C5E0359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pic>
        <p:nvPicPr>
          <p:cNvPr id="16" name="Picture 15" hidden="1">
            <a:extLst>
              <a:ext uri="{FF2B5EF4-FFF2-40B4-BE49-F238E27FC236}">
                <a16:creationId xmlns:a16="http://schemas.microsoft.com/office/drawing/2014/main" id="{A1C5B427-70FE-4C03-88E2-76670C7726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902B8-F3CA-499C-B842-E89ED46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8" y="736164"/>
            <a:ext cx="6400800" cy="1325563"/>
          </a:xfrm>
        </p:spPr>
        <p:txBody>
          <a:bodyPr/>
          <a:lstStyle>
            <a:lvl1pPr>
              <a:defRPr spc="6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D4B9-837D-46E2-B8FA-F25600A5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948" y="2090313"/>
            <a:ext cx="64008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18F8-4BC8-455D-9B37-6E03E5E0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711" y="2933273"/>
            <a:ext cx="6400800" cy="2735689"/>
          </a:xfrm>
        </p:spPr>
        <p:txBody>
          <a:bodyPr/>
          <a:lstStyle>
            <a:lvl1pPr>
              <a:lnSpc>
                <a:spcPts val="1750"/>
              </a:lnSpc>
              <a:defRPr sz="1400" b="0" spc="-20" baseline="0">
                <a:latin typeface="+mn-lt"/>
              </a:defRPr>
            </a:lvl1pPr>
            <a:lvl2pPr>
              <a:spcBef>
                <a:spcPts val="600"/>
              </a:spcBef>
              <a:defRPr sz="1200" spc="-20" baseline="0"/>
            </a:lvl2pPr>
            <a:lvl3pPr>
              <a:spcBef>
                <a:spcPts val="600"/>
              </a:spcBef>
              <a:defRPr sz="1200" spc="-20" baseline="0"/>
            </a:lvl3pPr>
            <a:lvl4pPr>
              <a:spcBef>
                <a:spcPts val="600"/>
              </a:spcBef>
              <a:defRPr sz="1200" spc="-20" baseline="0"/>
            </a:lvl4pPr>
            <a:lvl5pPr>
              <a:spcBef>
                <a:spcPts val="600"/>
              </a:spcBef>
              <a:defRPr sz="1200" spc="-2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D8B219-7E83-4EED-915C-3A47CA346F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BE6E05C-801E-40C0-BC0C-8AC371F58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4F9EE4-9496-4BED-AED2-7D79141766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E7F1912-D6B7-40C8-B25B-909F0CEFC5E8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940805-7727-4ACA-B8E7-E1FE9A38DBBB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6A86CA-7B3F-4965-B743-D5F56DC0D5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BD8E4-5603-4446-AF20-7A9E50BA4740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258044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5E3-533D-458D-96FF-E3E50DFDD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862359"/>
            <a:ext cx="10240964" cy="1655762"/>
          </a:xfrm>
        </p:spPr>
        <p:txBody>
          <a:bodyPr anchor="ctr"/>
          <a:lstStyle>
            <a:lvl1pPr algn="l">
              <a:defRPr sz="4800" spc="6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3560F-98B5-44B1-BF40-2B12B5C038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9925" y="3145536"/>
            <a:ext cx="4572000" cy="64008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XX, XXXX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96FAC1-AEBE-44D8-959E-3993D567591C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ECD62B-D0A2-469D-B0C2-BEC9CF4C0A58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2EB22C-F569-47FA-91B6-6150F9136E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65FAAB-D49B-4633-B569-25B58908887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69924" y="2551176"/>
            <a:ext cx="10241280" cy="60350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spc="4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subhead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66882-7F09-4A76-B965-60F2637DDCBF}"/>
              </a:ext>
            </a:extLst>
          </p:cNvPr>
          <p:cNvSpPr/>
          <p:nvPr/>
        </p:nvSpPr>
        <p:spPr>
          <a:xfrm>
            <a:off x="1018903" y="6283234"/>
            <a:ext cx="1449977" cy="222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4B4D81-88CD-470E-8625-6F4D2E43AD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399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12">
          <p15:clr>
            <a:srgbClr val="FBAE40"/>
          </p15:clr>
        </p15:guide>
        <p15:guide id="2" orient="horz" pos="177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Text &amp;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DC57C1-945B-446B-A214-10E5850D20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61" y="77641"/>
            <a:ext cx="10707189" cy="1325563"/>
          </a:xfrm>
        </p:spPr>
        <p:txBody>
          <a:bodyPr/>
          <a:lstStyle>
            <a:lvl1pPr>
              <a:defRPr spc="60" baseline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10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30" baseline="0"/>
            </a:lvl2pPr>
            <a:lvl3pPr>
              <a:spcBef>
                <a:spcPts val="200"/>
              </a:spcBef>
              <a:defRPr spc="30" baseline="0"/>
            </a:lvl3pPr>
            <a:lvl4pPr>
              <a:spcBef>
                <a:spcPts val="200"/>
              </a:spcBef>
              <a:defRPr spc="30" baseline="0"/>
            </a:lvl4pPr>
            <a:lvl5pPr>
              <a:spcBef>
                <a:spcPts val="200"/>
              </a:spcBef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62E63-E7A9-476C-ABAE-E400FCB8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38116" y="1574673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30" baseline="0"/>
            </a:lvl2pPr>
            <a:lvl3pPr>
              <a:spcBef>
                <a:spcPts val="200"/>
              </a:spcBef>
              <a:defRPr spc="30" baseline="0"/>
            </a:lvl3pPr>
            <a:lvl4pPr>
              <a:spcBef>
                <a:spcPts val="200"/>
              </a:spcBef>
              <a:defRPr spc="30" baseline="0"/>
            </a:lvl4pPr>
            <a:lvl5pPr>
              <a:spcBef>
                <a:spcPts val="200"/>
              </a:spcBef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1890339-595F-446B-A193-2011ADDC62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5716" y="1577848"/>
            <a:ext cx="3466919" cy="1188720"/>
          </a:xfrm>
        </p:spPr>
        <p:txBody>
          <a:bodyPr/>
          <a:lstStyle>
            <a:lvl1pPr>
              <a:defRPr spc="40" baseline="0"/>
            </a:lvl1pPr>
            <a:lvl2pPr>
              <a:spcBef>
                <a:spcPts val="200"/>
              </a:spcBef>
              <a:defRPr spc="30" baseline="0"/>
            </a:lvl2pPr>
            <a:lvl3pPr>
              <a:spcBef>
                <a:spcPts val="200"/>
              </a:spcBef>
              <a:defRPr spc="30" baseline="0"/>
            </a:lvl3pPr>
            <a:lvl4pPr>
              <a:spcBef>
                <a:spcPts val="200"/>
              </a:spcBef>
              <a:defRPr spc="30" baseline="0"/>
            </a:lvl4pPr>
            <a:lvl5pPr>
              <a:spcBef>
                <a:spcPts val="200"/>
              </a:spcBef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8D9CED3-5C85-42A6-B79C-0149CB3D94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350" y="2659063"/>
            <a:ext cx="10648950" cy="26749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6A1E31A-4EDE-4DCB-993F-94EC5ED80A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66D0E8-1009-4871-9CF7-1DF36D4B96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39FD3E-6319-41ED-80C0-225C80FCA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1856932-D2FD-4E48-9A79-EBA787E50BF4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ADD2D1-549F-4CD2-80F4-70AF0A6C5569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695AB57-EC89-47F6-B859-461C2C22E3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54005FC-C8BE-40D8-B29C-CF0990983654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3423966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Text &amp;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97B9FD4-6970-42C5-9C9F-27547AD151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AECE7C4-7847-4F18-878C-675EEB65FF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210" y="723900"/>
            <a:ext cx="5184775" cy="46751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27B8-8C14-47B2-A497-0C901009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6" y="730740"/>
            <a:ext cx="5830387" cy="1325563"/>
          </a:xfrm>
        </p:spPr>
        <p:txBody>
          <a:bodyPr/>
          <a:lstStyle>
            <a:lvl1pPr>
              <a:defRPr spc="6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ABE-6010-4172-AB39-29DAE57A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079" y="2580478"/>
            <a:ext cx="5582130" cy="3505993"/>
          </a:xfrm>
        </p:spPr>
        <p:txBody>
          <a:bodyPr/>
          <a:lstStyle>
            <a:lvl1pPr>
              <a:lnSpc>
                <a:spcPts val="1900"/>
              </a:lnSpc>
              <a:spcBef>
                <a:spcPts val="0"/>
              </a:spcBef>
              <a:spcAft>
                <a:spcPts val="800"/>
              </a:spcAft>
              <a:defRPr spc="40" baseline="0"/>
            </a:lvl1pPr>
            <a:lvl2pPr>
              <a:lnSpc>
                <a:spcPts val="1750"/>
              </a:lnSpc>
              <a:spcBef>
                <a:spcPts val="0"/>
              </a:spcBef>
              <a:spcAft>
                <a:spcPts val="1800"/>
              </a:spcAft>
              <a:defRPr spc="30" baseline="0"/>
            </a:lvl2pPr>
            <a:lvl3pPr>
              <a:spcBef>
                <a:spcPts val="0"/>
              </a:spcBef>
              <a:spcAft>
                <a:spcPts val="300"/>
              </a:spcAft>
              <a:defRPr spc="30" baseline="0"/>
            </a:lvl3pPr>
            <a:lvl4pPr>
              <a:spcBef>
                <a:spcPts val="0"/>
              </a:spcBef>
              <a:spcAft>
                <a:spcPts val="300"/>
              </a:spcAft>
              <a:defRPr spc="30" baseline="0"/>
            </a:lvl4pPr>
            <a:lvl5pPr>
              <a:spcBef>
                <a:spcPts val="0"/>
              </a:spcBef>
              <a:spcAft>
                <a:spcPts val="300"/>
              </a:spcAft>
              <a:defRPr spc="3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4284A3D-9E89-467F-9F64-650E4CB6DF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DC720E-E682-4FBA-BDF2-60B56D0CE8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D83544-69E3-4F22-979F-64EF81EA8B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4020F0-FC89-4BCB-9570-788CE686D7CE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385009-F080-48D3-BEC7-214AFD3BB74A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D3BDDF6-7C74-4CE5-8746-AA18474E91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B8BDE30-71AC-417B-B757-8BB4BA7C4845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2571119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only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9BC0D2E-D4B3-4974-8FFB-E9006C1A52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5F9BE4-17DE-4934-AD0A-236E937C49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8976" y="192087"/>
            <a:ext cx="11814048" cy="54864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1AB6E27-9934-4A1F-BED0-1C33804133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7C6B79-45C2-4C2D-96F4-BC9FBACA5A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45E7DD-6749-4AC5-B4D1-C2AD9BAE22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092" y="5888834"/>
            <a:ext cx="978525" cy="63579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A1E5D9-3F0D-4719-A992-2CB13329E1A6}"/>
              </a:ext>
            </a:extLst>
          </p:cNvPr>
          <p:cNvGrpSpPr/>
          <p:nvPr userDrawn="1"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4E4949-6321-4687-ABA0-566872F7E185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89AEFA7-E5E6-4ADA-AE51-6F9AE602A5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0956" y="5748339"/>
              <a:ext cx="894620" cy="91522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B9C9F2E-D2C2-494A-B702-C5B3584C88AE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555229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7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31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063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7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50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0B97-CACB-4753-9EAA-2848B2D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8B99-D9C2-4097-9FC1-984FA4D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2547917"/>
            <a:ext cx="10707189" cy="301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E2BD9-D93B-42F8-9283-EAC3C6EE0D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9AA341-5978-4CF5-A740-BB51B2B3A7D7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7763C9-8FCA-4B82-A685-B68C69B4974B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66956F-0225-4D08-AB1F-416099A42C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20F191C-732F-4B5B-BB64-7DBD032C4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5B41862-B55C-4FE0-8250-F24907CD0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5127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3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08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8400" y="631944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Te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0B97-CACB-4753-9EAA-2848B2D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8B99-D9C2-4097-9FC1-984FA4D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2547917"/>
            <a:ext cx="10707189" cy="301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9EE480-E44A-4CB3-AF35-36E339EE547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6BFC9F5-FB99-4722-AC76-C40AEA9F666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225A31-7EE9-4B5F-8DB7-108817AFC892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B8BEC9-B3FB-4AA0-AA8D-2A6D9785D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041093-8DDB-47BA-B7F1-3A2416331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8480899-2398-499B-A908-3C89781816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76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Re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0B97-CACB-4753-9EAA-2848B2D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8B99-D9C2-4097-9FC1-984FA4D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2547917"/>
            <a:ext cx="10707189" cy="301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D0ADAB-3428-4427-AEFA-22E341902E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5291" y="5868591"/>
            <a:ext cx="1022956" cy="69007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EF3A2C-A276-46F1-9426-8DABE19BD986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EAE1E6-EA9C-4D13-A35E-07880DCE2FA9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E4D53A-DE70-4EE2-8E8D-AA47873F21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EEA4E6-4AC5-40A3-A3E7-CF2BE84359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5C3EB70-F95B-4CD7-B2C9-6E4086A77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09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0B97-CACB-4753-9EAA-2848B2DD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738414"/>
            <a:ext cx="10707189" cy="132556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8B99-D9C2-4097-9FC1-984FA4D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2547917"/>
            <a:ext cx="10707189" cy="301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F275D8-6A23-4796-8B7D-8C2B5503ADD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7412D5-664E-4E42-830A-F464B017B299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0493E8B-34EB-4FED-96E9-4F945A14C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FD9E3-06BE-4D22-A80B-0970457EA47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5" cy="69006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13CF40-D8F8-4431-AB66-F68EB243A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817541-8D89-450B-AEAF-AB2864CB0E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91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 Title &amp; Content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2B8-F3CA-499C-B842-E89ED460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69" y="741789"/>
            <a:ext cx="6400800" cy="1325563"/>
          </a:xfrm>
        </p:spPr>
        <p:txBody>
          <a:bodyPr/>
          <a:lstStyle>
            <a:lvl1pPr>
              <a:defRPr spc="6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ED4B9-837D-46E2-B8FA-F25600A5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808" y="2092694"/>
            <a:ext cx="64008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spc="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518F8-4BC8-455D-9B37-6E03E5E0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12" y="2933273"/>
            <a:ext cx="6400800" cy="2735689"/>
          </a:xfrm>
        </p:spPr>
        <p:txBody>
          <a:bodyPr/>
          <a:lstStyle>
            <a:lvl1pPr>
              <a:lnSpc>
                <a:spcPts val="1750"/>
              </a:lnSpc>
              <a:defRPr sz="1400" b="0" baseline="0">
                <a:latin typeface="+mn-lt"/>
              </a:defRPr>
            </a:lvl1pPr>
            <a:lvl2pPr>
              <a:spcBef>
                <a:spcPts val="600"/>
              </a:spcBef>
              <a:defRPr sz="1200" baseline="0">
                <a:latin typeface="+mn-lt"/>
              </a:defRPr>
            </a:lvl2pPr>
            <a:lvl3pPr>
              <a:spcBef>
                <a:spcPts val="600"/>
              </a:spcBef>
              <a:defRPr sz="1200" baseline="0">
                <a:latin typeface="+mn-lt"/>
              </a:defRPr>
            </a:lvl3pPr>
            <a:lvl4pPr>
              <a:spcBef>
                <a:spcPts val="600"/>
              </a:spcBef>
              <a:defRPr sz="1200" baseline="0">
                <a:latin typeface="+mn-lt"/>
              </a:defRPr>
            </a:lvl4pPr>
            <a:lvl5pPr>
              <a:spcBef>
                <a:spcPts val="600"/>
              </a:spcBef>
              <a:defRPr sz="1200" baseline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BD3F6E-67F7-45F8-B0B5-A2822A4216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291" y="5869782"/>
            <a:ext cx="1022956" cy="6900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AA7B41-09B4-4CF5-9567-9B2C4F9BD5CD}"/>
              </a:ext>
            </a:extLst>
          </p:cNvPr>
          <p:cNvGrpSpPr/>
          <p:nvPr/>
        </p:nvGrpSpPr>
        <p:grpSpPr>
          <a:xfrm>
            <a:off x="10910889" y="5668963"/>
            <a:ext cx="1281112" cy="1188607"/>
            <a:chOff x="10910889" y="5668963"/>
            <a:chExt cx="1281112" cy="11886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69CB54-68F6-40E8-AB2F-FEFA421124CC}"/>
                </a:ext>
              </a:extLst>
            </p:cNvPr>
            <p:cNvSpPr/>
            <p:nvPr userDrawn="1"/>
          </p:nvSpPr>
          <p:spPr>
            <a:xfrm>
              <a:off x="10910889" y="5668963"/>
              <a:ext cx="1281112" cy="1188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02A84D-677B-4AAF-B3BD-4813C90B5C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1530" y="5870605"/>
              <a:ext cx="1052520" cy="684973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3111-D95D-4A45-BD12-60C3097AA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9047-635F-4B6D-AAD2-25713FD5E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02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652C1B-1A0E-4188-ADDA-1A9CCF765BA7}"/>
              </a:ext>
            </a:extLst>
          </p:cNvPr>
          <p:cNvSpPr/>
          <p:nvPr/>
        </p:nvSpPr>
        <p:spPr>
          <a:xfrm>
            <a:off x="190092" y="188913"/>
            <a:ext cx="11811408" cy="647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0508E-1AE7-48DE-A7AF-A3BBFB15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11" y="738414"/>
            <a:ext cx="1070718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93C9-07E8-4B7C-A396-A7653238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611" y="2547917"/>
            <a:ext cx="10707189" cy="407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C728-D88B-4E10-B32D-EFBB20D58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828" y="6192041"/>
            <a:ext cx="6711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C4C1-E651-4171-82AC-B004048EB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1469" y="6192041"/>
            <a:ext cx="616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231F20"/>
                </a:solidFill>
              </a:defRPr>
            </a:lvl1pPr>
          </a:lstStyle>
          <a:p>
            <a:fld id="{2BEE099A-8562-47CA-944D-F82EDDAC51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384D0-0F87-49AD-BABA-90C85DF006CE}"/>
              </a:ext>
            </a:extLst>
          </p:cNvPr>
          <p:cNvSpPr/>
          <p:nvPr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52C1B-1A0E-4188-ADDA-1A9CCF765BA7}"/>
              </a:ext>
            </a:extLst>
          </p:cNvPr>
          <p:cNvSpPr/>
          <p:nvPr userDrawn="1"/>
        </p:nvSpPr>
        <p:spPr>
          <a:xfrm>
            <a:off x="190092" y="188913"/>
            <a:ext cx="11811408" cy="647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9384D0-0F87-49AD-BABA-90C85DF006CE}"/>
              </a:ext>
            </a:extLst>
          </p:cNvPr>
          <p:cNvSpPr/>
          <p:nvPr userDrawn="1"/>
        </p:nvSpPr>
        <p:spPr>
          <a:xfrm>
            <a:off x="1059108" y="6250861"/>
            <a:ext cx="147668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en-US" sz="1050" b="0" kern="1200">
                <a:solidFill>
                  <a:srgbClr val="231F20"/>
                </a:solidFill>
                <a:latin typeface="Gotham Bold" pitchFamily="50" charset="0"/>
                <a:ea typeface="+mn-ea"/>
                <a:cs typeface="+mn-cs"/>
              </a:rPr>
              <a:t>2020CENSUS.GOV</a:t>
            </a:r>
          </a:p>
        </p:txBody>
      </p:sp>
    </p:spTree>
    <p:extLst>
      <p:ext uri="{BB962C8B-B14F-4D97-AF65-F5344CB8AC3E}">
        <p14:creationId xmlns:p14="http://schemas.microsoft.com/office/powerpoint/2010/main" val="23830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660" r:id="rId39"/>
    <p:sldLayoutId id="2147483663" r:id="rId40"/>
    <p:sldLayoutId id="2147483664" r:id="rId41"/>
    <p:sldLayoutId id="2147483665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215493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b="1" kern="1200" spc="-2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2600"/>
        </a:spcBef>
        <a:buFont typeface="Arial" panose="020B0604020202020204" pitchFamily="34" charset="0"/>
        <a:buNone/>
        <a:defRPr sz="13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342900" indent="-1714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‒"/>
        <a:defRPr sz="11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228600" algn="l" defTabSz="914400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sz="10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3ECC8-719A-498E-B101-491B6A355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Select="1"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5" y="5796743"/>
            <a:ext cx="181066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0724-4700-4964-886A-42EBC4224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60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Using PDF Extraction and Web Scraping Tools to Collect Government Health Insurance Plan Information</a:t>
            </a:r>
            <a:endParaRPr lang="en-US"/>
          </a:p>
          <a:p>
            <a:endParaRPr lang="en-US" b="1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249C-5A45-429A-8F68-B90C79FE9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418" y="352550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80808"/>
                </a:solidFill>
              </a:rPr>
              <a:t>Virginia </a:t>
            </a:r>
            <a:r>
              <a:rPr lang="en-US" err="1">
                <a:solidFill>
                  <a:srgbClr val="080808"/>
                </a:solidFill>
              </a:rPr>
              <a:t>Gwengi</a:t>
            </a:r>
            <a:r>
              <a:rPr lang="en-US">
                <a:solidFill>
                  <a:srgbClr val="080808"/>
                </a:solidFill>
              </a:rPr>
              <a:t>, U.S. Census Bureau</a:t>
            </a:r>
          </a:p>
          <a:p>
            <a:r>
              <a:rPr lang="en-US">
                <a:solidFill>
                  <a:srgbClr val="080808"/>
                </a:solidFill>
                <a:cs typeface="Calibri"/>
              </a:rPr>
              <a:t>FCSM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080808"/>
                </a:solidFill>
                <a:cs typeface="Calibri"/>
              </a:rPr>
              <a:t>November 4, 2021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AF53-C652-4767-92C3-593E2880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65FB7-9FEF-4E4F-9C70-81E42507040D}"/>
              </a:ext>
            </a:extLst>
          </p:cNvPr>
          <p:cNvSpPr txBox="1"/>
          <p:nvPr/>
        </p:nvSpPr>
        <p:spPr>
          <a:xfrm>
            <a:off x="2048573" y="5988736"/>
            <a:ext cx="86980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ea typeface="+mn-lt"/>
                <a:cs typeface="+mn-lt"/>
              </a:rPr>
              <a:t>Disclaimer: </a:t>
            </a:r>
            <a:r>
              <a:rPr lang="en-US" sz="1200" i="1" dirty="0">
                <a:latin typeface="Times New Roman"/>
                <a:cs typeface="Times New Roman"/>
              </a:rPr>
              <a:t>Any views expressed are those of the author(s) and not necessarily those of the U.S Census Bureau. All results have been reviewed and no confidential information has been disclosed. </a:t>
            </a: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4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0F7-7A17-4310-943B-C5C8343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86" y="391102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PDF extraction tool (2)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2C3E-43D5-4A21-B4B3-1E385C0F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57973-270D-4867-A183-4E331E36C2E2}"/>
              </a:ext>
            </a:extLst>
          </p:cNvPr>
          <p:cNvSpPr txBox="1">
            <a:spLocks/>
          </p:cNvSpPr>
          <p:nvPr/>
        </p:nvSpPr>
        <p:spPr>
          <a:xfrm>
            <a:off x="425377" y="1634565"/>
            <a:ext cx="11765226" cy="4652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>
                <a:latin typeface="Century Gothic"/>
              </a:rPr>
              <a:t>Benefits</a:t>
            </a:r>
            <a:endParaRPr lang="en-US"/>
          </a:p>
          <a:p>
            <a:endParaRPr lang="en-US" sz="2400" u="sng">
              <a:latin typeface="Century Gothic"/>
            </a:endParaRPr>
          </a:p>
          <a:p>
            <a:pPr marL="285750" lvl="1" indent="-285750">
              <a:spcBef>
                <a:spcPts val="0"/>
              </a:spcBef>
              <a:buFont typeface="Arial,Sans-Serif"/>
              <a:buChar char="•"/>
            </a:pPr>
            <a:r>
              <a:rPr lang="en-US">
                <a:latin typeface="Century Gothic"/>
              </a:rPr>
              <a:t>Tool identifies and extracts SBC form in 15 seconds compared to 2-4 minutes in the manual process</a:t>
            </a:r>
          </a:p>
          <a:p>
            <a:pPr marL="285750" lvl="1" indent="-285750">
              <a:spcBef>
                <a:spcPts val="0"/>
              </a:spcBef>
              <a:buFont typeface="Arial,Sans-Serif"/>
              <a:buChar char="•"/>
            </a:pPr>
            <a:endParaRPr lang="en-US">
              <a:latin typeface="Century Gothic"/>
            </a:endParaRPr>
          </a:p>
          <a:p>
            <a:pPr marL="285750" lvl="1" indent="-285750">
              <a:spcBef>
                <a:spcPts val="0"/>
              </a:spcBef>
              <a:buFont typeface="Arial,Sans-Serif"/>
              <a:buChar char="•"/>
            </a:pPr>
            <a:r>
              <a:rPr lang="en-US">
                <a:latin typeface="Century Gothic"/>
              </a:rPr>
              <a:t>Extraction tool can provide additional plan-level information without additional cost </a:t>
            </a:r>
          </a:p>
          <a:p>
            <a:pPr marL="285750" lvl="1" indent="-285750">
              <a:spcBef>
                <a:spcPts val="0"/>
              </a:spcBef>
              <a:buFont typeface="Arial,Sans-Serif"/>
              <a:buChar char="•"/>
            </a:pPr>
            <a:endParaRPr lang="en-US">
              <a:latin typeface="Century Gothic"/>
            </a:endParaRPr>
          </a:p>
          <a:p>
            <a:pPr marL="285750" lvl="1" indent="-285750">
              <a:spcBef>
                <a:spcPts val="0"/>
              </a:spcBef>
              <a:buFont typeface="Arial,Sans-Serif"/>
              <a:buChar char="•"/>
            </a:pPr>
            <a:r>
              <a:rPr lang="en-US">
                <a:latin typeface="Century Gothic"/>
              </a:rPr>
              <a:t>Identifies PDF SBC forms from the web</a:t>
            </a:r>
          </a:p>
          <a:p>
            <a:endParaRPr lang="en-US" sz="2400">
              <a:latin typeface="Century Gothic"/>
            </a:endParaRPr>
          </a:p>
          <a:p>
            <a:pPr marL="285750" lvl="1"/>
            <a:endParaRPr lang="en-US" sz="1600">
              <a:latin typeface="Gotham Book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2400"/>
          </a:p>
          <a:p>
            <a:pPr marL="285750" indent="-285750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843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FC23-774F-40A1-BE50-BCDCF913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6DA01-A6DB-4A29-9163-F2454AC2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6" y="1747693"/>
            <a:ext cx="113122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latin typeface="Century Gothic"/>
                <a:ea typeface="+mn-lt"/>
                <a:cs typeface="+mn-lt"/>
              </a:rPr>
              <a:t>Web scraping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,Sans-Serif"/>
            </a:pPr>
            <a:r>
              <a:rPr lang="en-US">
                <a:latin typeface="Century Gothic"/>
                <a:cs typeface="Calibri"/>
              </a:rPr>
              <a:t>For survey year 2021, 1197 SBC forms have been collected which accounts for 22% (205) of the 893 certainty government units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,Sans-Serif"/>
            </a:pPr>
            <a:r>
              <a:rPr lang="en-US">
                <a:latin typeface="Century Gothic"/>
                <a:cs typeface="Calibri"/>
              </a:rPr>
              <a:t>On average, 5 SBC forms per government unit</a:t>
            </a:r>
            <a:endParaRPr lang="en-US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u="sng">
                <a:latin typeface="Century Gothic"/>
                <a:cs typeface="Calibri"/>
              </a:rPr>
              <a:t>PDF Extraction</a:t>
            </a:r>
          </a:p>
          <a:p>
            <a:r>
              <a:rPr lang="en-US" dirty="0">
                <a:latin typeface="Century Gothic"/>
                <a:cs typeface="Calibri"/>
              </a:rPr>
              <a:t>On average, Camelot parses each response item at least 88% of the time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11D16-F900-4F9C-891A-9F2C7BFF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2A64-30A6-4B55-9D56-FC1DFFDF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" y="88034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Challenges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885E7-95DA-463A-AAA3-27ABB57D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D1E6A3-0651-4EE2-95E9-A1964A8E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72" y="1256075"/>
            <a:ext cx="11400371" cy="4935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i="1">
                <a:latin typeface="Century Gothic"/>
              </a:rPr>
              <a:t>PDF Extraction Tool</a:t>
            </a:r>
            <a:endParaRPr lang="en-US" sz="2400" b="1" u="sng">
              <a:latin typeface="Century Gothic"/>
              <a:cs typeface="Calibri" panose="020F0502020204030204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Not all units will have SBC forms (those with fewer than 50 employees, noncompliant employers)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Can only extract SBC forms saved as readable PDFs (not scanned or in Word or plan brochures)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Some forms are trickier than others to extract: inconsistent number of columns, varying patterns of text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endParaRPr lang="en-US" sz="2200">
              <a:latin typeface="Century Gothic"/>
            </a:endParaRPr>
          </a:p>
          <a:p>
            <a:pPr marL="0" indent="0">
              <a:buNone/>
            </a:pPr>
            <a:r>
              <a:rPr lang="en-US" sz="2100" i="1">
                <a:latin typeface="Century Gothic"/>
              </a:rPr>
              <a:t>Web scraping Tool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Cannot scrape SBC forms on websites that require login information to retrieve forms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Not all units may have web presence</a:t>
            </a:r>
          </a:p>
          <a:p>
            <a:endParaRPr lang="en-US" sz="2800" b="0"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>
              <a:latin typeface="Century Gothic"/>
            </a:endParaRPr>
          </a:p>
          <a:p>
            <a:pPr marL="285750" indent="-285750">
              <a:buChar char="•"/>
            </a:pPr>
            <a:endParaRPr lang="en-US" sz="1800" b="1">
              <a:latin typeface="Century Gothic"/>
              <a:ea typeface="+mn-lt"/>
              <a:cs typeface="+mn-lt"/>
            </a:endParaRPr>
          </a:p>
          <a:p>
            <a:pPr lvl="2"/>
            <a:endParaRPr lang="en-US" sz="18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29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E9C0-B4DC-417B-BEF5-E407C572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41" y="477693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Next steps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D986-5E8A-4AF6-993C-A6273264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1D85DC-23EB-446B-BEF6-76932228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72" y="1256075"/>
            <a:ext cx="11400371" cy="49359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u="sng">
              <a:latin typeface="Century Gothic"/>
            </a:endParaRPr>
          </a:p>
          <a:p>
            <a:endParaRPr lang="en-US" sz="2400" u="sng">
              <a:latin typeface="Century Gothic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Employ named entity recognition (NER) to increase the accuracy of the extraction tool</a:t>
            </a:r>
            <a:endParaRPr lang="en-US" sz="2200">
              <a:ea typeface="+mn-lt"/>
              <a:cs typeface="+mn-lt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Validate the web scraping tool results against manually searched SBC forms </a:t>
            </a:r>
            <a:endParaRPr lang="en-US" sz="2200" b="0">
              <a:ea typeface="+mn-lt"/>
              <a:cs typeface="+mn-lt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</a:rPr>
              <a:t>Explore how web scraping and pdf extraction tool results can be used in edits and imputation processes</a:t>
            </a:r>
            <a:endParaRPr lang="en-US" sz="2200" b="0">
              <a:ea typeface="+mn-lt"/>
              <a:cs typeface="+mn-lt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200">
                <a:latin typeface="Century Gothic"/>
                <a:ea typeface="+mn-lt"/>
                <a:cs typeface="+mn-lt"/>
              </a:rPr>
              <a:t>Apply the web scraping and pdf extraction tools to other types of respondents (Non-Certainty government, Private)</a:t>
            </a:r>
            <a:endParaRPr lang="en-US"/>
          </a:p>
          <a:p>
            <a:pPr marL="285750" indent="-285750">
              <a:buChar char="•"/>
            </a:pPr>
            <a:endParaRPr lang="en-US" sz="2800" b="0">
              <a:latin typeface="Century Gothic"/>
            </a:endParaRPr>
          </a:p>
          <a:p>
            <a:pPr marL="285750" indent="-285750">
              <a:buChar char="•"/>
            </a:pPr>
            <a:endParaRPr lang="en-US" sz="2800" b="0">
              <a:latin typeface="Century Gothic"/>
            </a:endParaRPr>
          </a:p>
          <a:p>
            <a:pPr marL="285750" indent="-285750"/>
            <a:endParaRPr lang="en-US" sz="1800">
              <a:latin typeface="Century Gothic"/>
            </a:endParaRPr>
          </a:p>
          <a:p>
            <a:pPr lvl="2"/>
            <a:endParaRPr lang="en-US" sz="18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707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7DAC-1550-49AF-B899-364CE504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5CCCA-F82D-4569-BFF9-B208DC1A1C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1902" y="1719031"/>
            <a:ext cx="10515600" cy="2852737"/>
          </a:xfrm>
        </p:spPr>
        <p:txBody>
          <a:bodyPr/>
          <a:lstStyle/>
          <a:p>
            <a:r>
              <a:rPr lang="en-US">
                <a:cs typeface="Calibri Light"/>
              </a:rPr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C387-3627-479C-B175-78626808D81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8365" y="3557975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Calibri"/>
              </a:rPr>
              <a:t>Virginia </a:t>
            </a:r>
            <a:r>
              <a:rPr lang="en-US" sz="1800" err="1">
                <a:cs typeface="Calibri"/>
              </a:rPr>
              <a:t>Gwengi</a:t>
            </a:r>
            <a:r>
              <a:rPr lang="en-US" sz="180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1800">
                <a:cs typeface="Calibri"/>
              </a:rPr>
              <a:t>martha.v.gwengi@census.gov</a:t>
            </a:r>
          </a:p>
        </p:txBody>
      </p:sp>
    </p:spTree>
    <p:extLst>
      <p:ext uri="{BB962C8B-B14F-4D97-AF65-F5344CB8AC3E}">
        <p14:creationId xmlns:p14="http://schemas.microsoft.com/office/powerpoint/2010/main" val="10732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5279-DB66-4BA8-A5C1-D19932E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86DE-D622-40BD-BB78-0818AEC2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550"/>
            <a:ext cx="11335656" cy="429691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ea typeface="+mn-lt"/>
                <a:cs typeface="+mn-lt"/>
              </a:rPr>
              <a:t>Medical Expenditure Panel Survey-Insurance </a:t>
            </a:r>
            <a:r>
              <a:rPr lang="en-US">
                <a:latin typeface="Century Gothic"/>
                <a:cs typeface="Calibri"/>
              </a:rPr>
              <a:t>Component </a:t>
            </a:r>
            <a:r>
              <a:rPr lang="en-US">
                <a:latin typeface="Century Gothic"/>
                <a:ea typeface="+mn-lt"/>
                <a:cs typeface="+mn-lt"/>
              </a:rPr>
              <a:t>(</a:t>
            </a:r>
            <a:r>
              <a:rPr lang="en-US">
                <a:latin typeface="Century Gothic"/>
                <a:cs typeface="Calibri"/>
              </a:rPr>
              <a:t>MEPS-IC)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Motivation</a:t>
            </a: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Summary of Benefits </a:t>
            </a:r>
            <a:r>
              <a:rPr lang="en-US">
                <a:latin typeface="Century Gothic"/>
                <a:ea typeface="+mn-lt"/>
                <a:cs typeface="+mn-lt"/>
              </a:rPr>
              <a:t>and Coverage</a:t>
            </a:r>
            <a:r>
              <a:rPr lang="en-US">
                <a:latin typeface="Century Gothic"/>
                <a:cs typeface="Calibri"/>
              </a:rPr>
              <a:t> Form (SBC)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Methods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ea typeface="+mn-lt"/>
                <a:cs typeface="+mn-lt"/>
              </a:rPr>
              <a:t>Web</a:t>
            </a:r>
            <a:r>
              <a:rPr lang="en-US">
                <a:latin typeface="Century Gothic"/>
                <a:cs typeface="Calibri"/>
              </a:rPr>
              <a:t> scraping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ea typeface="+mn-lt"/>
                <a:cs typeface="+mn-lt"/>
              </a:rPr>
              <a:t>PDF extraction </a:t>
            </a:r>
            <a:endParaRPr lang="en-US">
              <a:latin typeface="Calibri" panose="020F0502020204030204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Challenges </a:t>
            </a:r>
            <a:endParaRPr lang="en-US">
              <a:latin typeface="Calibri" panose="020F0502020204030204"/>
              <a:cs typeface="Calibri"/>
            </a:endParaRPr>
          </a:p>
          <a:p>
            <a:pPr marL="285750" indent="-285750">
              <a:lnSpc>
                <a:spcPct val="100000"/>
              </a:lnSpc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Next steps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244C3-ADF0-4486-B4D2-70A3826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5279-DB66-4BA8-A5C1-D19932E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Medical Expenditure Panel Survey-Insurance Component (MEPS-IC)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86DE-D622-40BD-BB78-0818AEC2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37" y="1827975"/>
            <a:ext cx="11777268" cy="4296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>
                <a:latin typeface="Century Gothic"/>
                <a:ea typeface="+mn-lt"/>
                <a:cs typeface="+mn-lt"/>
              </a:rPr>
              <a:t>Voluntary survey that collects information on employer-provided health insurance, which is different from MEPS-Household </a:t>
            </a:r>
            <a:r>
              <a:rPr lang="en-US" sz="2400">
                <a:latin typeface="Century Gothic"/>
                <a:cs typeface="Calibri"/>
              </a:rPr>
              <a:t>Component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>
                <a:latin typeface="Century Gothic"/>
                <a:cs typeface="Calibri"/>
              </a:rPr>
              <a:t>Reimbursable survey funded by Agency for Healthcare Research </a:t>
            </a:r>
            <a:r>
              <a:rPr lang="en-US" sz="2400">
                <a:latin typeface="Century Gothic"/>
                <a:ea typeface="+mn-lt"/>
                <a:cs typeface="+mn-lt"/>
              </a:rPr>
              <a:t>and Quality </a:t>
            </a:r>
            <a:r>
              <a:rPr lang="en-US" sz="2400">
                <a:latin typeface="Century Gothic"/>
                <a:cs typeface="Calibri"/>
              </a:rPr>
              <a:t>(AHRQ) with data collection conducted by Census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>
                <a:latin typeface="Century Gothic"/>
                <a:cs typeface="Calibri"/>
              </a:rPr>
              <a:t>Conducted every year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>
                <a:latin typeface="Century Gothic"/>
                <a:cs typeface="Calibri"/>
              </a:rPr>
              <a:t>Universe: private companies and government entities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</a:pPr>
            <a:r>
              <a:rPr lang="en-US" sz="2400">
                <a:latin typeface="Century Gothic"/>
                <a:ea typeface="+mn-lt"/>
                <a:cs typeface="+mn-lt"/>
              </a:rPr>
              <a:t>Two-part </a:t>
            </a:r>
            <a:r>
              <a:rPr lang="en-US" sz="2400">
                <a:latin typeface="Century Gothic"/>
                <a:cs typeface="Calibri"/>
              </a:rPr>
              <a:t>survey</a:t>
            </a:r>
            <a:endParaRPr lang="en-US" sz="2400">
              <a:ea typeface="+mn-lt"/>
              <a:cs typeface="+mn-lt"/>
            </a:endParaRPr>
          </a:p>
          <a:p>
            <a:pPr marL="514350" lvl="2" indent="-34290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</a:pPr>
            <a:r>
              <a:rPr lang="en-US">
                <a:latin typeface="Century Gothic"/>
                <a:ea typeface="+mn-lt"/>
                <a:cs typeface="+mn-lt"/>
              </a:rPr>
              <a:t>Establishment level </a:t>
            </a:r>
            <a:r>
              <a:rPr lang="en-US">
                <a:latin typeface="Century Gothic"/>
                <a:cs typeface="Calibri"/>
              </a:rPr>
              <a:t>questions: number of hours worked to be eligible for health insurance</a:t>
            </a:r>
            <a:endParaRPr lang="en-US">
              <a:ea typeface="+mn-lt"/>
              <a:cs typeface="+mn-lt"/>
            </a:endParaRPr>
          </a:p>
          <a:p>
            <a:pPr marL="514350" lvl="2" indent="-342900">
              <a:lnSpc>
                <a:spcPct val="100000"/>
              </a:lnSpc>
              <a:spcBef>
                <a:spcPts val="1200"/>
              </a:spcBef>
              <a:buFont typeface="Arial,Sans-Serif" panose="020B0604020202020204" pitchFamily="34" charset="0"/>
            </a:pPr>
            <a:r>
              <a:rPr lang="en-US">
                <a:latin typeface="Century Gothic"/>
                <a:cs typeface="Calibri"/>
              </a:rPr>
              <a:t>Plan level questions: premiums, copays, deductibles</a:t>
            </a:r>
            <a:endParaRPr lang="en-US"/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244C3-ADF0-4486-B4D2-70A38261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2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6FC-1A0D-48D3-9F86-86283B88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3CA44-6DCA-455A-8A69-92F5CA0F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31C2F-7761-4A11-B71A-9CFABB4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2" y="2290930"/>
            <a:ext cx="11102115" cy="2264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3200" b="0">
                <a:latin typeface="Century Gothic"/>
              </a:rPr>
              <a:t>We aim to reduce respondent burden, improve data quality, increase timely responses and reduce survey production costs by </a:t>
            </a:r>
            <a:r>
              <a:rPr lang="en-US" sz="3200">
                <a:latin typeface="Century Gothic"/>
              </a:rPr>
              <a:t>applying data</a:t>
            </a:r>
            <a:r>
              <a:rPr lang="en-US" sz="3200" b="0">
                <a:latin typeface="Century Gothic"/>
              </a:rPr>
              <a:t> science methods on existing administrative records (SBC forms)</a:t>
            </a:r>
            <a:endParaRPr lang="en-US" sz="3200" b="0"/>
          </a:p>
          <a:p>
            <a:pPr marL="285750" indent="-285750">
              <a:buChar char="•"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651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AEA1-A9B6-4763-A5AD-2186A8C8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Summary of Benefits and Coverage Form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CC80A3-89FE-4081-8142-CE6684071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792" y="2053431"/>
            <a:ext cx="7820025" cy="3895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60A25-582D-4624-930A-63230B9D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9612A8-DECE-433B-84CB-7C533E93886B}"/>
              </a:ext>
            </a:extLst>
          </p:cNvPr>
          <p:cNvSpPr txBox="1">
            <a:spLocks/>
          </p:cNvSpPr>
          <p:nvPr/>
        </p:nvSpPr>
        <p:spPr>
          <a:xfrm>
            <a:off x="8551609" y="1989968"/>
            <a:ext cx="3456096" cy="443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600">
                <a:latin typeface="Century Gothic"/>
              </a:rPr>
              <a:t>Mandated as part of Affordable Care Act, the SBC form is the "nutrition facts" of health insurance coverage</a:t>
            </a:r>
            <a:endParaRPr lang="en-US" sz="1600"/>
          </a:p>
          <a:p>
            <a:pPr marL="285750" indent="-285750"/>
            <a:r>
              <a:rPr lang="en-US" sz="1600">
                <a:latin typeface="Century Gothic"/>
              </a:rPr>
              <a:t>Employers with 50+ employees that offer health insurance must provide SBC forms to employees</a:t>
            </a:r>
          </a:p>
          <a:p>
            <a:pPr marL="285750" indent="-285750"/>
            <a:r>
              <a:rPr lang="en-US" sz="1600">
                <a:latin typeface="Century Gothic"/>
              </a:rPr>
              <a:t>Many SBC forms can also be found online</a:t>
            </a:r>
            <a:endParaRPr lang="en-US" sz="1600"/>
          </a:p>
          <a:p>
            <a:pPr marL="285750" indent="-285750"/>
            <a:r>
              <a:rPr lang="en-US" sz="1600">
                <a:latin typeface="Century Gothic"/>
              </a:rPr>
              <a:t>Contains information collected in the Medical Expenditure Panel Survey-Insurance Component (MEPS-IC)</a:t>
            </a:r>
            <a:endParaRPr lang="en-US" sz="1600"/>
          </a:p>
          <a:p>
            <a:pPr marL="285750" indent="-28575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7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25DD-94FA-44A9-AED7-20AF5324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Methods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4D86-0C4C-4650-9677-291FB047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2">
            <a:extLst>
              <a:ext uri="{FF2B5EF4-FFF2-40B4-BE49-F238E27FC236}">
                <a16:creationId xmlns:a16="http://schemas.microsoft.com/office/drawing/2014/main" id="{CC212B4B-F6B4-4D34-BD9B-9C87512274B0}"/>
              </a:ext>
            </a:extLst>
          </p:cNvPr>
          <p:cNvSpPr/>
          <p:nvPr/>
        </p:nvSpPr>
        <p:spPr>
          <a:xfrm>
            <a:off x="199817" y="1982021"/>
            <a:ext cx="1179352" cy="18334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Government Master Address File (GMAF)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3A8E9B-8CBB-4CE4-9C5A-CAE11C4FC21B}"/>
              </a:ext>
            </a:extLst>
          </p:cNvPr>
          <p:cNvCxnSpPr>
            <a:cxnSpLocks/>
          </p:cNvCxnSpPr>
          <p:nvPr/>
        </p:nvCxnSpPr>
        <p:spPr>
          <a:xfrm>
            <a:off x="1388390" y="3158566"/>
            <a:ext cx="169440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52">
            <a:extLst>
              <a:ext uri="{FF2B5EF4-FFF2-40B4-BE49-F238E27FC236}">
                <a16:creationId xmlns:a16="http://schemas.microsoft.com/office/drawing/2014/main" id="{3F0E995A-2A47-4FAB-97EB-58A956765B5A}"/>
              </a:ext>
            </a:extLst>
          </p:cNvPr>
          <p:cNvSpPr/>
          <p:nvPr/>
        </p:nvSpPr>
        <p:spPr>
          <a:xfrm>
            <a:off x="1548932" y="2654191"/>
            <a:ext cx="887488" cy="1008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Get unit name from </a:t>
            </a:r>
          </a:p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GMAF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F3AE7B-CBBE-48DE-8651-AAA8BF4F9B32}"/>
              </a:ext>
            </a:extLst>
          </p:cNvPr>
          <p:cNvCxnSpPr>
            <a:cxnSpLocks/>
          </p:cNvCxnSpPr>
          <p:nvPr/>
        </p:nvCxnSpPr>
        <p:spPr>
          <a:xfrm>
            <a:off x="2442479" y="3198746"/>
            <a:ext cx="22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52">
            <a:extLst>
              <a:ext uri="{FF2B5EF4-FFF2-40B4-BE49-F238E27FC236}">
                <a16:creationId xmlns:a16="http://schemas.microsoft.com/office/drawing/2014/main" id="{FB0FB2D5-E1A9-4954-BE73-3E1AEDA3DA28}"/>
              </a:ext>
            </a:extLst>
          </p:cNvPr>
          <p:cNvSpPr/>
          <p:nvPr/>
        </p:nvSpPr>
        <p:spPr>
          <a:xfrm>
            <a:off x="2656972" y="2163876"/>
            <a:ext cx="864347" cy="1716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Use search API to get URL to start crawling from</a:t>
            </a:r>
          </a:p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OR</a:t>
            </a:r>
          </a:p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To get PDF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8167B-4E03-4736-9F3F-53947FE4B20D}"/>
              </a:ext>
            </a:extLst>
          </p:cNvPr>
          <p:cNvCxnSpPr>
            <a:cxnSpLocks/>
          </p:cNvCxnSpPr>
          <p:nvPr/>
        </p:nvCxnSpPr>
        <p:spPr>
          <a:xfrm>
            <a:off x="3455511" y="3189676"/>
            <a:ext cx="22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2">
            <a:extLst>
              <a:ext uri="{FF2B5EF4-FFF2-40B4-BE49-F238E27FC236}">
                <a16:creationId xmlns:a16="http://schemas.microsoft.com/office/drawing/2014/main" id="{C57C680A-EAE4-46D6-968A-97E578A84348}"/>
              </a:ext>
            </a:extLst>
          </p:cNvPr>
          <p:cNvSpPr/>
          <p:nvPr/>
        </p:nvSpPr>
        <p:spPr>
          <a:xfrm>
            <a:off x="3655595" y="2654192"/>
            <a:ext cx="997924" cy="10714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Web</a:t>
            </a:r>
          </a:p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Crawling </a:t>
            </a:r>
          </a:p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Tool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01FD37-036B-4CBA-A31E-C7FD0A9BA095}"/>
              </a:ext>
            </a:extLst>
          </p:cNvPr>
          <p:cNvCxnSpPr>
            <a:cxnSpLocks/>
          </p:cNvCxnSpPr>
          <p:nvPr/>
        </p:nvCxnSpPr>
        <p:spPr>
          <a:xfrm>
            <a:off x="4608944" y="3190668"/>
            <a:ext cx="26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Content Placeholder 12">
            <a:extLst>
              <a:ext uri="{FF2B5EF4-FFF2-40B4-BE49-F238E27FC236}">
                <a16:creationId xmlns:a16="http://schemas.microsoft.com/office/drawing/2014/main" id="{6B878F5C-1A1D-4240-81C2-7562E5467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r="49390" b="56907"/>
          <a:stretch/>
        </p:blipFill>
        <p:spPr>
          <a:xfrm>
            <a:off x="4861281" y="2163875"/>
            <a:ext cx="2797829" cy="1968215"/>
          </a:xfr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BC8565-E79D-4BFC-9ECC-4815F02110B9}"/>
              </a:ext>
            </a:extLst>
          </p:cNvPr>
          <p:cNvCxnSpPr>
            <a:cxnSpLocks/>
          </p:cNvCxnSpPr>
          <p:nvPr/>
        </p:nvCxnSpPr>
        <p:spPr>
          <a:xfrm>
            <a:off x="7637412" y="3234620"/>
            <a:ext cx="22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2">
            <a:extLst>
              <a:ext uri="{FF2B5EF4-FFF2-40B4-BE49-F238E27FC236}">
                <a16:creationId xmlns:a16="http://schemas.microsoft.com/office/drawing/2014/main" id="{4276C5B0-20EE-442F-B5F9-43B7BC9C225F}"/>
              </a:ext>
            </a:extLst>
          </p:cNvPr>
          <p:cNvSpPr/>
          <p:nvPr/>
        </p:nvSpPr>
        <p:spPr>
          <a:xfrm>
            <a:off x="7857619" y="2765217"/>
            <a:ext cx="946353" cy="96037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+mj-lt"/>
              </a:rPr>
              <a:t>PDF Extraction Tool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6D3F8F-BD1E-4526-B57B-01A53329235F}"/>
              </a:ext>
            </a:extLst>
          </p:cNvPr>
          <p:cNvCxnSpPr>
            <a:cxnSpLocks/>
          </p:cNvCxnSpPr>
          <p:nvPr/>
        </p:nvCxnSpPr>
        <p:spPr>
          <a:xfrm>
            <a:off x="8767029" y="3226800"/>
            <a:ext cx="247810" cy="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EC1064A-92E7-406F-8421-8B14B1BE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00" r="76457" b="52400"/>
          <a:stretch/>
        </p:blipFill>
        <p:spPr>
          <a:xfrm>
            <a:off x="9003393" y="2244648"/>
            <a:ext cx="2769513" cy="17308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0D2487-495B-43BB-B80A-BAB9321302A3}"/>
              </a:ext>
            </a:extLst>
          </p:cNvPr>
          <p:cNvSpPr txBox="1"/>
          <p:nvPr/>
        </p:nvSpPr>
        <p:spPr>
          <a:xfrm>
            <a:off x="64787" y="4037341"/>
            <a:ext cx="1620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entury Gothic"/>
              </a:rPr>
              <a:t>Retrieve  sample from the frame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A3D52E37-7665-43B5-A976-4961B9335BCB}"/>
              </a:ext>
            </a:extLst>
          </p:cNvPr>
          <p:cNvSpPr/>
          <p:nvPr/>
        </p:nvSpPr>
        <p:spPr>
          <a:xfrm rot="16200000">
            <a:off x="2941038" y="4072601"/>
            <a:ext cx="375378" cy="672203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52">
            <a:extLst>
              <a:ext uri="{FF2B5EF4-FFF2-40B4-BE49-F238E27FC236}">
                <a16:creationId xmlns:a16="http://schemas.microsoft.com/office/drawing/2014/main" id="{7F8FBB93-3D88-41D9-BE23-FC7329D27BDC}"/>
              </a:ext>
            </a:extLst>
          </p:cNvPr>
          <p:cNvSpPr/>
          <p:nvPr/>
        </p:nvSpPr>
        <p:spPr>
          <a:xfrm>
            <a:off x="2125424" y="4849374"/>
            <a:ext cx="2000178" cy="1368644"/>
          </a:xfrm>
          <a:prstGeom prst="round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+mj-lt"/>
              </a:rPr>
              <a:t>Google search API</a:t>
            </a:r>
          </a:p>
          <a:p>
            <a:pPr algn="ctr"/>
            <a:endParaRPr lang="en-US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Rounded Rectangle 52">
            <a:extLst>
              <a:ext uri="{FF2B5EF4-FFF2-40B4-BE49-F238E27FC236}">
                <a16:creationId xmlns:a16="http://schemas.microsoft.com/office/drawing/2014/main" id="{9EECE1C5-7C36-4667-942E-8AEAB8C51614}"/>
              </a:ext>
            </a:extLst>
          </p:cNvPr>
          <p:cNvSpPr/>
          <p:nvPr/>
        </p:nvSpPr>
        <p:spPr>
          <a:xfrm>
            <a:off x="4748222" y="4846822"/>
            <a:ext cx="2000178" cy="1368644"/>
          </a:xfrm>
          <a:prstGeom prst="round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+mj-lt"/>
              </a:rPr>
              <a:t>Scrapy: </a:t>
            </a:r>
            <a:r>
              <a:rPr lang="en-US">
                <a:solidFill>
                  <a:srgbClr val="FFFFFF"/>
                </a:solidFill>
                <a:latin typeface="+mj-lt"/>
              </a:rPr>
              <a:t>Python web crawling framework </a:t>
            </a:r>
          </a:p>
        </p:txBody>
      </p:sp>
      <p:sp>
        <p:nvSpPr>
          <p:cNvPr id="48" name="Rounded Rectangle 52">
            <a:extLst>
              <a:ext uri="{FF2B5EF4-FFF2-40B4-BE49-F238E27FC236}">
                <a16:creationId xmlns:a16="http://schemas.microsoft.com/office/drawing/2014/main" id="{A3DBAB76-A703-4866-AE10-2D2BE899F75A}"/>
              </a:ext>
            </a:extLst>
          </p:cNvPr>
          <p:cNvSpPr/>
          <p:nvPr/>
        </p:nvSpPr>
        <p:spPr>
          <a:xfrm>
            <a:off x="8768913" y="4847123"/>
            <a:ext cx="2200777" cy="1368626"/>
          </a:xfrm>
          <a:prstGeom prst="roundRec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latin typeface="+mj-lt"/>
              </a:rPr>
              <a:t>Camelot: </a:t>
            </a:r>
            <a:r>
              <a:rPr lang="en-US">
                <a:solidFill>
                  <a:srgbClr val="FFFFFF"/>
                </a:solidFill>
                <a:latin typeface="+mj-lt"/>
              </a:rPr>
              <a:t>Python library to extract tables from text-based PDFs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33591EF-3A42-47FB-9490-AC5165493966}"/>
              </a:ext>
            </a:extLst>
          </p:cNvPr>
          <p:cNvSpPr/>
          <p:nvPr/>
        </p:nvSpPr>
        <p:spPr>
          <a:xfrm rot="16200000">
            <a:off x="9779838" y="2400638"/>
            <a:ext cx="375378" cy="4007646"/>
          </a:xfrm>
          <a:prstGeom prst="leftBrac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8300AA0B-9AF5-45AE-B184-2ADAF8BF8723}"/>
              </a:ext>
            </a:extLst>
          </p:cNvPr>
          <p:cNvSpPr/>
          <p:nvPr/>
        </p:nvSpPr>
        <p:spPr>
          <a:xfrm rot="16200000">
            <a:off x="5560622" y="2400638"/>
            <a:ext cx="375378" cy="40076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0A19-B05F-4D01-A022-1AB87519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-43753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Web scraping tool (1)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2E81-B46E-4891-AF12-F1C62821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2AE4A8-2A81-48E9-898E-809384AC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48" y="921886"/>
            <a:ext cx="10841888" cy="214124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u="sng">
                <a:latin typeface="Century Gothic"/>
              </a:rPr>
              <a:t>Motivation</a:t>
            </a:r>
            <a:endParaRPr lang="en-US" b="1"/>
          </a:p>
          <a:p>
            <a:pPr marL="0" indent="0">
              <a:buNone/>
            </a:pPr>
            <a:r>
              <a:rPr lang="en-US" sz="2900">
                <a:latin typeface="Century Gothic"/>
              </a:rPr>
              <a:t>To collect SBC forms:</a:t>
            </a:r>
            <a:endParaRPr lang="en-US" sz="2900" u="sng">
              <a:latin typeface="Century Gothic"/>
            </a:endParaRP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900">
                <a:latin typeface="Century Gothic"/>
              </a:rPr>
              <a:t>Many SBC forms can be found online 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900">
                <a:latin typeface="Century Gothic"/>
              </a:rPr>
              <a:t>Analysts manually search for certainty government insurance forms through web searches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900">
                <a:latin typeface="Century Gothic"/>
              </a:rPr>
              <a:t>Respondents can upload forms into data collection tool</a:t>
            </a:r>
          </a:p>
          <a:p>
            <a:pPr marL="285750" lvl="1" indent="-285750">
              <a:lnSpc>
                <a:spcPct val="11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900">
                <a:latin typeface="Century Gothic"/>
              </a:rPr>
              <a:t>Manually searching for these forms takes significant time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u="sng">
                <a:latin typeface="Century Gothic"/>
              </a:rPr>
              <a:t>Policy:</a:t>
            </a:r>
            <a:r>
              <a:rPr lang="en-US" sz="2900" b="1">
                <a:latin typeface="Century Gothic"/>
              </a:rPr>
              <a:t> </a:t>
            </a:r>
            <a:r>
              <a:rPr lang="en-US" sz="2900">
                <a:latin typeface="Century Gothic"/>
              </a:rPr>
              <a:t>Among the first projects to get approval from Census to perform web scraping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900" b="1" u="sng">
                <a:latin typeface="Century Gothic"/>
              </a:rPr>
              <a:t>Method: </a:t>
            </a:r>
            <a:r>
              <a:rPr lang="en-US" sz="2900">
                <a:latin typeface="Century Gothic"/>
              </a:rPr>
              <a:t>Scrapy web crawling framework looks for every pdf which are processed to find the SBC forms</a:t>
            </a:r>
            <a:endParaRPr lang="en-US" sz="2900" b="0">
              <a:latin typeface="Century Gothic"/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CF6D2-FCE4-4A27-B2BE-96E2DEBA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5" y="2819910"/>
            <a:ext cx="5595256" cy="3111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7C64C6-53F6-4EE5-B269-DE26E9EF070A}"/>
              </a:ext>
            </a:extLst>
          </p:cNvPr>
          <p:cNvSpPr txBox="1"/>
          <p:nvPr/>
        </p:nvSpPr>
        <p:spPr>
          <a:xfrm>
            <a:off x="2348453" y="5601559"/>
            <a:ext cx="1482271" cy="296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6530E-E148-4439-8622-80C9A5823400}"/>
              </a:ext>
            </a:extLst>
          </p:cNvPr>
          <p:cNvSpPr txBox="1"/>
          <p:nvPr/>
        </p:nvSpPr>
        <p:spPr>
          <a:xfrm>
            <a:off x="3825989" y="5601559"/>
            <a:ext cx="1482271" cy="296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FB599-53C9-4D88-AD43-AFBD963F0CEA}"/>
              </a:ext>
            </a:extLst>
          </p:cNvPr>
          <p:cNvSpPr txBox="1"/>
          <p:nvPr/>
        </p:nvSpPr>
        <p:spPr>
          <a:xfrm>
            <a:off x="7684948" y="4616150"/>
            <a:ext cx="140062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SBC Forms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255D2-E029-4DE5-B06C-75719E61679B}"/>
              </a:ext>
            </a:extLst>
          </p:cNvPr>
          <p:cNvCxnSpPr>
            <a:cxnSpLocks/>
          </p:cNvCxnSpPr>
          <p:nvPr/>
        </p:nvCxnSpPr>
        <p:spPr>
          <a:xfrm flipH="1">
            <a:off x="3142502" y="4782231"/>
            <a:ext cx="4523860" cy="86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7870E2-367B-4439-90DD-8DA2249624C7}"/>
              </a:ext>
            </a:extLst>
          </p:cNvPr>
          <p:cNvCxnSpPr>
            <a:cxnSpLocks/>
          </p:cNvCxnSpPr>
          <p:nvPr/>
        </p:nvCxnSpPr>
        <p:spPr>
          <a:xfrm flipH="1">
            <a:off x="4880234" y="4782232"/>
            <a:ext cx="2795421" cy="959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E48D-9E70-44E1-90D5-9784B1BF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05" y="191943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Web scraping tool (2)</a:t>
            </a:r>
            <a:endParaRPr lang="en-US"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238B-B51A-4398-A1A6-5DA6F2C2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B83406-55C5-4245-A4D9-1BAF61D385CD}"/>
              </a:ext>
            </a:extLst>
          </p:cNvPr>
          <p:cNvSpPr txBox="1">
            <a:spLocks/>
          </p:cNvSpPr>
          <p:nvPr/>
        </p:nvSpPr>
        <p:spPr>
          <a:xfrm>
            <a:off x="580463" y="1387289"/>
            <a:ext cx="11028031" cy="4640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entury Gothic"/>
              </a:rPr>
              <a:t>Benefits</a:t>
            </a:r>
            <a:endParaRPr lang="en-US" sz="2400" dirty="0">
              <a:latin typeface="Century Gothic"/>
            </a:endParaRP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latin typeface="Century Gothic"/>
              </a:rPr>
              <a:t>Save analysts' time in manually searching for forms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latin typeface="Century Gothic"/>
              </a:rPr>
              <a:t>Allows for early data collection </a:t>
            </a:r>
          </a:p>
          <a:p>
            <a:pPr marL="285750" lvl="1" indent="-285750">
              <a:lnSpc>
                <a:spcPct val="12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dirty="0">
                <a:latin typeface="Century Gothic"/>
              </a:rPr>
              <a:t>Potentially save respondents' time</a:t>
            </a:r>
          </a:p>
          <a:p>
            <a:pPr marL="457200" lvl="2" indent="-285750">
              <a:lnSpc>
                <a:spcPct val="12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800" dirty="0">
                <a:latin typeface="Century Gothic"/>
              </a:rPr>
              <a:t>Don't need to ask government units to upload forms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 dirty="0">
                <a:latin typeface="Century Gothic"/>
              </a:rPr>
              <a:t>Improve data quality: SBC forms may be used to impute missing information or in the edits process, to assist with estimates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Century Gothic"/>
            </a:endParaRPr>
          </a:p>
          <a:p>
            <a:pPr marL="457200" indent="-457200"/>
            <a:endParaRPr lang="en-US" sz="2400" dirty="0">
              <a:latin typeface="Century Gothic"/>
            </a:endParaRPr>
          </a:p>
          <a:p>
            <a:endParaRPr lang="en-US" dirty="0">
              <a:latin typeface="Century Gothic"/>
            </a:endParaRPr>
          </a:p>
          <a:p>
            <a:pPr marL="285750" indent="-285750"/>
            <a:endParaRPr lang="en-US" dirty="0">
              <a:latin typeface="Century Gothic"/>
            </a:endParaRPr>
          </a:p>
          <a:p>
            <a:pPr marL="285750" indent="-285750"/>
            <a:endParaRPr lang="en-US" dirty="0">
              <a:latin typeface="Century Gothic"/>
            </a:endParaRPr>
          </a:p>
          <a:p>
            <a:pPr marL="285750" indent="-285750"/>
            <a:endParaRPr lang="en-US" sz="1800" b="1" dirty="0">
              <a:latin typeface="Century Gothic"/>
              <a:ea typeface="+mn-lt"/>
              <a:cs typeface="+mn-lt"/>
            </a:endParaRPr>
          </a:p>
          <a:p>
            <a:pPr lvl="2"/>
            <a:endParaRPr lang="en-US" sz="180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452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0F7-7A17-4310-943B-C5C8343D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86" y="391102"/>
            <a:ext cx="10515600" cy="1325563"/>
          </a:xfrm>
        </p:spPr>
        <p:txBody>
          <a:bodyPr/>
          <a:lstStyle/>
          <a:p>
            <a:r>
              <a:rPr lang="en-US">
                <a:latin typeface="Century Gothic"/>
              </a:rPr>
              <a:t>PDF extraction tool (1)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F111-90E1-49DA-9270-62AEF308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73" y="16524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>
                <a:latin typeface="Century Gothic"/>
              </a:rPr>
              <a:t>Motivation</a:t>
            </a:r>
            <a:endParaRPr lang="en-US" sz="2200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Century Gothic"/>
              </a:rPr>
              <a:t>Analysts manually extract information from SBC forms and hand enter into excel spreadsheets</a:t>
            </a:r>
            <a:endParaRPr lang="en-US">
              <a:ea typeface="+mn-lt"/>
              <a:cs typeface="+mn-lt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>
                <a:latin typeface="Century Gothic"/>
              </a:rPr>
              <a:t>Data from SBC forms is not exhausted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u="sng">
                <a:latin typeface="Century Gothic"/>
              </a:rPr>
              <a:t>Method</a:t>
            </a:r>
            <a:endParaRPr lang="en-US" sz="2200">
              <a:latin typeface="Calibri" panose="020F0502020204030204"/>
              <a:cs typeface="Calibri" panose="020F0502020204030204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entury Gothic"/>
              </a:rPr>
              <a:t>Step 1: </a:t>
            </a:r>
            <a:endParaRPr lang="en-US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entury Gothic"/>
              </a:rPr>
              <a:t>Use Camelot python library, which uses visual design to extract table cells from text-based pdfs. These are saved to a json file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entury Gothic"/>
              </a:rPr>
              <a:t>Step 2: </a:t>
            </a:r>
            <a:endParaRPr lang="en-US" sz="24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entury Gothic"/>
              </a:rPr>
              <a:t>Reads in the json file and uses regular expressions to identify response items from the table contents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62C3E-43D5-4A21-B4B3-1E385C0F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ECC8-719A-498E-B101-491B6A3555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708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goes here">
  <a:themeElements>
    <a:clrScheme name="2020 Census Color Pallette">
      <a:dk1>
        <a:sysClr val="windowText" lastClr="000000"/>
      </a:dk1>
      <a:lt1>
        <a:sysClr val="window" lastClr="FFFFFF"/>
      </a:lt1>
      <a:dk2>
        <a:srgbClr val="231F20"/>
      </a:dk2>
      <a:lt2>
        <a:srgbClr val="E7E6E6"/>
      </a:lt2>
      <a:accent1>
        <a:srgbClr val="205493"/>
      </a:accent1>
      <a:accent2>
        <a:srgbClr val="0095A8"/>
      </a:accent2>
      <a:accent3>
        <a:srgbClr val="9F2842"/>
      </a:accent3>
      <a:accent4>
        <a:srgbClr val="009964"/>
      </a:accent4>
      <a:accent5>
        <a:srgbClr val="005E7B"/>
      </a:accent5>
      <a:accent6>
        <a:srgbClr val="006548"/>
      </a:accent6>
      <a:hlink>
        <a:srgbClr val="0563C1"/>
      </a:hlink>
      <a:folHlink>
        <a:srgbClr val="9F2842"/>
      </a:folHlink>
    </a:clrScheme>
    <a:fontScheme name="2020 Census fonts">
      <a:majorFont>
        <a:latin typeface="Century Gothic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2020Census_template_powerpoint_Standard.potx" id="{42B307DD-3ECE-4D11-9DCF-0D82104F0ED6}" vid="{A9F5DD3E-99FC-4B53-9F18-B05F4B006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Standard Template Document Labeling Version 11-25-2019" id="{2B29FCDE-9991-402A-BF7C-68A845CABF27}" vid="{4C5D4FD4-241C-44A8-88F4-A8E870F593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1FE4478BD8940BC4FDB1D2EF71526" ma:contentTypeVersion="3" ma:contentTypeDescription="Create a new document." ma:contentTypeScope="" ma:versionID="3bf46e138cf54b4e3c25d5e7177f33f0">
  <xsd:schema xmlns:xsd="http://www.w3.org/2001/XMLSchema" xmlns:xs="http://www.w3.org/2001/XMLSchema" xmlns:p="http://schemas.microsoft.com/office/2006/metadata/properties" xmlns:ns2="8557a95a-962d-47e7-8af1-548f79049771" targetNamespace="http://schemas.microsoft.com/office/2006/metadata/properties" ma:root="true" ma:fieldsID="2ea6fe5a1da8529cdca9c53ace4eda54" ns2:_="">
    <xsd:import namespace="8557a95a-962d-47e7-8af1-548f7904977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Item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57a95a-962d-47e7-8af1-548f7904977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ItemNotes" ma:index="11" nillable="true" ma:displayName="Item Notes" ma:description="Place notes to help other people here. This column is Plain text only." ma:internalName="Item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557a95a-962d-47e7-8af1-548f79049771">CNMPDOCID-1445103517-190</_dlc_DocId>
    <_dlc_DocIdUrl xmlns="8557a95a-962d-47e7-8af1-548f79049771">
      <Url>https://collab.ecm.census.gov/div/cnmp/RS/_layouts/DocIdRedir.aspx?ID=CNMPDOCID-1445103517-190</Url>
      <Description>CNMPDOCID-1445103517-190</Description>
    </_dlc_DocIdUrl>
    <ItemNotes xmlns="8557a95a-962d-47e7-8af1-548f79049771" xsi:nil="true"/>
  </documentManagement>
</p:properties>
</file>

<file path=customXml/itemProps1.xml><?xml version="1.0" encoding="utf-8"?>
<ds:datastoreItem xmlns:ds="http://schemas.openxmlformats.org/officeDocument/2006/customXml" ds:itemID="{FF091CF2-F1D9-4815-8044-55FA0CCD257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52AD439-A918-4EBB-A753-03FED00A76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71879-28EF-467F-B5E0-C4FCD1EFF000}">
  <ds:schemaRefs>
    <ds:schemaRef ds:uri="8557a95a-962d-47e7-8af1-548f79049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4C828F5-9F91-4B05-8E0E-CD23B6FE2700}">
  <ds:schemaRefs>
    <ds:schemaRef ds:uri="8557a95a-962d-47e7-8af1-548f7904977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page goes here</Template>
  <TotalTime>5</TotalTime>
  <Words>806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Century Gothic</vt:lpstr>
      <vt:lpstr>Gotham Bold</vt:lpstr>
      <vt:lpstr>Gotham Book</vt:lpstr>
      <vt:lpstr>Times New Roman</vt:lpstr>
      <vt:lpstr>Title page goes here</vt:lpstr>
      <vt:lpstr>Office Theme</vt:lpstr>
      <vt:lpstr>Using PDF Extraction and Web Scraping Tools to Collect Government Health Insurance Plan Information </vt:lpstr>
      <vt:lpstr>Overview</vt:lpstr>
      <vt:lpstr>Medical Expenditure Panel Survey-Insurance Component (MEPS-IC)</vt:lpstr>
      <vt:lpstr>Motivation</vt:lpstr>
      <vt:lpstr>Summary of Benefits and Coverage Form</vt:lpstr>
      <vt:lpstr>Methods</vt:lpstr>
      <vt:lpstr>Web scraping tool (1)</vt:lpstr>
      <vt:lpstr>Web scraping tool (2)</vt:lpstr>
      <vt:lpstr>PDF extraction tool (1)</vt:lpstr>
      <vt:lpstr>PDF extraction tool (2)</vt:lpstr>
      <vt:lpstr>Results</vt:lpstr>
      <vt:lpstr>Challenges </vt:lpstr>
      <vt:lpstr>Next steps</vt:lpstr>
      <vt:lpstr>Thank you</vt:lpstr>
    </vt:vector>
  </TitlesOfParts>
  <Company>Bureau of the Census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Extraction Tool</dc:title>
  <dc:creator>Martha Virginia Gwengi (CENSUS/ERD CTR)</dc:creator>
  <cp:lastModifiedBy>Martha Virginia Gwengi (CENSUS/ERD CTR)</cp:lastModifiedBy>
  <cp:revision>9</cp:revision>
  <dcterms:created xsi:type="dcterms:W3CDTF">2020-06-23T14:10:32Z</dcterms:created>
  <dcterms:modified xsi:type="dcterms:W3CDTF">2021-11-04T17:58:20Z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3b18ab94-78de-46f0-a7ba-1adfd7a42eba</vt:lpwstr>
  </property>
  <property fmtid="{D5CDD505-2E9C-101B-9397-08002B2CF9AE}" pid="3" name="ContentTypeId">
    <vt:lpwstr>0x010100E721FE4478BD8940BC4FDB1D2EF71526</vt:lpwstr>
  </property>
</Properties>
</file>