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63" r:id="rId6"/>
    <p:sldId id="272" r:id="rId7"/>
    <p:sldId id="265" r:id="rId8"/>
    <p:sldId id="269" r:id="rId9"/>
    <p:sldId id="262" r:id="rId10"/>
    <p:sldId id="266" r:id="rId11"/>
    <p:sldId id="270" r:id="rId12"/>
    <p:sldId id="267" r:id="rId13"/>
    <p:sldId id="271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29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BBA7F-48C6-1AEC-5255-6A9FC7554237}" v="29" dt="2021-10-25T18:50:40.430"/>
    <p1510:client id="{B6B31348-0138-4B34-825D-7E35A0FFA7C5}" v="799" dt="2021-10-26T17:21:23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kevin.e.deardorff@census.gov" TargetMode="External"/><Relationship Id="rId3" Type="http://schemas.openxmlformats.org/officeDocument/2006/relationships/hyperlink" Target="mailto:krista.c.chan@census.gov" TargetMode="External"/><Relationship Id="rId7" Type="http://schemas.openxmlformats.org/officeDocument/2006/relationships/hyperlink" Target="mailto:cecile.m.murray@census.gov" TargetMode="External"/><Relationship Id="rId2" Type="http://schemas.openxmlformats.org/officeDocument/2006/relationships/hyperlink" Target="mailto:carla.medalia@census.g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ristian.l.moscardi@census.gov" TargetMode="External"/><Relationship Id="rId5" Type="http://schemas.openxmlformats.org/officeDocument/2006/relationships/hyperlink" Target="mailto:martha.v.gwengi@census.gov" TargetMode="External"/><Relationship Id="rId4" Type="http://schemas.openxmlformats.org/officeDocument/2006/relationships/hyperlink" Target="mailto:katie.r.genadek@census.gov" TargetMode="Externa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B6F525B3-0679-4973-A7A6-38DA9E2F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" r="-1" b="142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2B9BA9-7E9C-4AB3-BF6E-93CB402C3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sz="4700" b="1" i="0">
                <a:effectLst/>
                <a:latin typeface="Calibri" panose="020F0502020204030204" pitchFamily="34" charset="0"/>
              </a:rPr>
              <a:t>Leveraging Data Science </a:t>
            </a:r>
            <a:br>
              <a:rPr lang="en-US" sz="4700" b="1" i="0">
                <a:effectLst/>
                <a:latin typeface="Calibri" panose="020F0502020204030204" pitchFamily="34" charset="0"/>
              </a:rPr>
            </a:br>
            <a:r>
              <a:rPr lang="en-US" sz="4700" b="1" i="0">
                <a:effectLst/>
                <a:latin typeface="Calibri" panose="020F0502020204030204" pitchFamily="34" charset="0"/>
              </a:rPr>
              <a:t>to Improve </a:t>
            </a:r>
            <a:br>
              <a:rPr lang="en-US" sz="4700" b="1" i="0">
                <a:effectLst/>
                <a:latin typeface="Calibri" panose="020F0502020204030204" pitchFamily="34" charset="0"/>
              </a:rPr>
            </a:br>
            <a:r>
              <a:rPr lang="en-US" sz="4700" b="1" i="0">
                <a:effectLst/>
                <a:latin typeface="Calibri" panose="020F0502020204030204" pitchFamily="34" charset="0"/>
              </a:rPr>
              <a:t>Survey Operations </a:t>
            </a:r>
            <a:endParaRPr lang="en-US" sz="47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4B0A53-8D2E-4F2E-8047-D5E08617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341" y="4251278"/>
            <a:ext cx="5569714" cy="1539911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Carla Medalia</a:t>
            </a:r>
          </a:p>
          <a:p>
            <a:pPr algn="l"/>
            <a:r>
              <a:rPr lang="en-US" sz="1500" dirty="0"/>
              <a:t>Federal Committee on Statistical Methodology (FCSM) </a:t>
            </a:r>
          </a:p>
          <a:p>
            <a:pPr algn="l"/>
            <a:r>
              <a:rPr lang="en-US" sz="1500" dirty="0"/>
              <a:t>Research and Policy Conference</a:t>
            </a:r>
          </a:p>
          <a:p>
            <a:pPr algn="l"/>
            <a:r>
              <a:rPr lang="en-US" sz="1500" dirty="0"/>
              <a:t>11/4/21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0E190-5709-4D16-807B-15A42940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5080"/>
            <a:ext cx="1188720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C63ECC8-719A-498E-B101-491B6A35558E}" type="slidenum">
              <a:rPr lang="en-US" sz="1600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</a:t>
            </a:fld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A44CF-051A-48A5-A470-0A430C269D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190"/>
            <a:ext cx="18669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A79928-D7C9-4492-9B09-A044C57A18C8}"/>
              </a:ext>
            </a:extLst>
          </p:cNvPr>
          <p:cNvSpPr txBox="1"/>
          <p:nvPr/>
        </p:nvSpPr>
        <p:spPr>
          <a:xfrm>
            <a:off x="3056728" y="6320992"/>
            <a:ext cx="8168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400" b="0" u="none" strike="noStrike" dirty="0">
                <a:solidFill>
                  <a:srgbClr val="000000"/>
                </a:solidFill>
                <a:effectLst/>
              </a:rPr>
              <a:t>Disclaimer: Any views expressed are those of the author and not those of the U.S Census Bureau.</a:t>
            </a:r>
            <a:endParaRPr lang="en-US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32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D37CFB-AB31-4790-AA0F-76469B55AEF7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  <a:solidFill>
            <a:srgbClr val="1C5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8A2AF-8DE0-4871-94AD-86DD325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Contact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0FF6-969E-4086-82F9-DD94759F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Session organizer: 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carla.medalia@census.gov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>
                <a:cs typeface="Calibri"/>
              </a:rPr>
              <a:t>Presenters: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krista.c.chan@census.gov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katie.r.genadek@census.gov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5"/>
              </a:rPr>
              <a:t>martha.v.gwengi@census.gov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6"/>
              </a:rPr>
              <a:t>christian.l.moscardi@census.gov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7"/>
              </a:rPr>
              <a:t>cecile.m.murray@census.gov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Discussant: </a:t>
            </a:r>
            <a:r>
              <a:rPr lang="en-US" dirty="0">
                <a:ea typeface="+mn-lt"/>
                <a:cs typeface="+mn-lt"/>
                <a:hlinkClick r:id="rId8"/>
              </a:rPr>
              <a:t>kevin.e.deardorff@census.gov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E361-6550-4D02-A362-57EAEEE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C467-7820-4151-A1C1-7DF13BCB1716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5791201"/>
            <a:ext cx="18669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17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D37CFB-AB31-4790-AA0F-76469B55AEF7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  <a:solidFill>
            <a:srgbClr val="1C5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8A2AF-8DE0-4871-94AD-86DD325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Challenge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0FF6-969E-4086-82F9-DD94759F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 agencies faced with competing challenges</a:t>
            </a:r>
          </a:p>
          <a:p>
            <a:pPr lvl="1"/>
            <a:r>
              <a:rPr lang="en-US" sz="2800" dirty="0"/>
              <a:t>Declining response rates</a:t>
            </a:r>
          </a:p>
          <a:p>
            <a:pPr lvl="1"/>
            <a:r>
              <a:rPr lang="en-US" sz="2800" dirty="0"/>
              <a:t>Reduced (or static) budgets</a:t>
            </a:r>
          </a:p>
          <a:p>
            <a:pPr lvl="1"/>
            <a:r>
              <a:rPr lang="en-US" sz="2800" dirty="0"/>
              <a:t>Demand for more data</a:t>
            </a:r>
          </a:p>
          <a:p>
            <a:pPr lvl="1"/>
            <a:r>
              <a:rPr lang="en-US" sz="2800" dirty="0"/>
              <a:t>Demand for more timely/frequent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E361-6550-4D02-A362-57EAEEE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C467-7820-4151-A1C1-7DF13BCB17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5791201"/>
            <a:ext cx="18669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40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D37CFB-AB31-4790-AA0F-76469B55AEF7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  <a:solidFill>
            <a:srgbClr val="1C5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8A2AF-8DE0-4871-94AD-86DD325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Challenge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0FF6-969E-4086-82F9-DD94759F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 agencies faced with competing challenges</a:t>
            </a:r>
          </a:p>
          <a:p>
            <a:pPr lvl="1"/>
            <a:r>
              <a:rPr lang="en-US" sz="2800" dirty="0"/>
              <a:t>Declining response rates</a:t>
            </a:r>
          </a:p>
          <a:p>
            <a:pPr lvl="1"/>
            <a:r>
              <a:rPr lang="en-US" sz="2800" dirty="0"/>
              <a:t>Reduced (or static) budgets</a:t>
            </a:r>
          </a:p>
          <a:p>
            <a:pPr lvl="1"/>
            <a:r>
              <a:rPr lang="en-US" sz="2800" dirty="0"/>
              <a:t>Demand for more data</a:t>
            </a:r>
          </a:p>
          <a:p>
            <a:pPr lvl="1"/>
            <a:r>
              <a:rPr lang="en-US" sz="2800" dirty="0"/>
              <a:t>Demand for more timely/frequent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E361-6550-4D02-A362-57EAEEE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C467-7820-4151-A1C1-7DF13BCB17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5791201"/>
            <a:ext cx="18669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03071-0C56-4E29-B807-75FB67C63146}"/>
              </a:ext>
            </a:extLst>
          </p:cNvPr>
          <p:cNvSpPr txBox="1"/>
          <p:nvPr/>
        </p:nvSpPr>
        <p:spPr>
          <a:xfrm>
            <a:off x="3350418" y="4473862"/>
            <a:ext cx="5491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1C5292"/>
                </a:solidFill>
              </a:rPr>
              <a:t>We cannot address these competing challenges without innovating!</a:t>
            </a:r>
          </a:p>
        </p:txBody>
      </p:sp>
    </p:spTree>
    <p:extLst>
      <p:ext uri="{BB962C8B-B14F-4D97-AF65-F5344CB8AC3E}">
        <p14:creationId xmlns:p14="http://schemas.microsoft.com/office/powerpoint/2010/main" val="39098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D37CFB-AB31-4790-AA0F-76469B55AEF7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  <a:solidFill>
            <a:srgbClr val="1C5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8A2AF-8DE0-4871-94AD-86DD325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Our mission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0FF6-969E-4086-82F9-DD94759F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Leverage data science methodologies and novel data sources to improve the way the Census Bureau collects, produces, and disseminates data​</a:t>
            </a:r>
          </a:p>
          <a:p>
            <a:r>
              <a:rPr lang="en-US" dirty="0"/>
              <a:t>Who we are: Business Development Staff</a:t>
            </a:r>
          </a:p>
          <a:p>
            <a:pPr lvl="1"/>
            <a:r>
              <a:rPr lang="en-US" dirty="0"/>
              <a:t>Housed within Economic Reimbursable Surveys Division at Census Bureau</a:t>
            </a:r>
          </a:p>
          <a:p>
            <a:pPr lvl="1"/>
            <a:r>
              <a:rPr lang="en-US" dirty="0"/>
              <a:t>Statisticians, economists, data scientists and software engineers</a:t>
            </a:r>
          </a:p>
          <a:p>
            <a:pPr lvl="1"/>
            <a:r>
              <a:rPr lang="en-US" dirty="0"/>
              <a:t>Mix of federals employees/contractors</a:t>
            </a:r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E361-6550-4D02-A362-57EAEEE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C467-7820-4151-A1C1-7DF13BCB17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5791201"/>
            <a:ext cx="18669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69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D37CFB-AB31-4790-AA0F-76469B55AEF7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  <a:solidFill>
            <a:srgbClr val="1C5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8A2AF-8DE0-4871-94AD-86DD325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Some methods we use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0FF6-969E-4086-82F9-DD94759F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Develop graphical user interface (</a:t>
            </a:r>
            <a:r>
              <a:rPr lang="en-US" dirty="0" err="1"/>
              <a:t>gui</a:t>
            </a:r>
            <a:r>
              <a:rPr lang="en-US" dirty="0"/>
              <a:t>)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PDF extraction</a:t>
            </a:r>
          </a:p>
          <a:p>
            <a:r>
              <a:rPr lang="en-US" dirty="0"/>
              <a:t>Regular expressions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E361-6550-4D02-A362-57EAEEE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C467-7820-4151-A1C1-7DF13BCB17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5791201"/>
            <a:ext cx="18669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53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44DB90-5103-4431-AF0A-7BC288E5BEF1}"/>
              </a:ext>
            </a:extLst>
          </p:cNvPr>
          <p:cNvSpPr/>
          <p:nvPr/>
        </p:nvSpPr>
        <p:spPr>
          <a:xfrm>
            <a:off x="0" y="0"/>
            <a:ext cx="12192000" cy="1573247"/>
          </a:xfrm>
          <a:prstGeom prst="rect">
            <a:avLst/>
          </a:prstGeom>
          <a:solidFill>
            <a:srgbClr val="1C5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89C8C4-5744-4CDB-B499-FD16D496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Some tools we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99A1-98F9-4A5A-A023-FD742F91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4C7891-E4E2-46F8-9A4D-35DE30CA6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2" y="1993758"/>
            <a:ext cx="1440654" cy="5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77540FD-20E6-42EA-8450-8925BAA82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650" y="3024571"/>
            <a:ext cx="648510" cy="5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ADAE66C-C669-4113-95B5-CE3FEDDA7D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92612"/>
            <a:ext cx="7239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4FAB1039-2418-4D56-B6AC-AEA7D19C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2064544"/>
            <a:ext cx="2571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ECB4897D-CE7E-4A02-AA8F-48CF0E82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50" y="3499643"/>
            <a:ext cx="15621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AF4243E3-3772-4091-A5BB-EE560CEC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4" y="3958431"/>
            <a:ext cx="15716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22A9DB6-CCEF-4EAD-BC37-ABEC07DD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64" y="4559492"/>
            <a:ext cx="10477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CC77ADA-4EC3-467C-8CA1-D46E5962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15" y="5818214"/>
            <a:ext cx="6381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5E6405-952B-43A4-8323-EB791AF7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75" y="4649492"/>
            <a:ext cx="13525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15819-D8F1-4C1D-8094-71774732EA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5846" y="1871723"/>
            <a:ext cx="1190476" cy="48571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F696BD-72B1-4267-B07F-172B58B6FD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716" y="3271042"/>
            <a:ext cx="1125539" cy="1125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2544EE-BC74-47D2-87A2-D60BE50382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0729" y="3256037"/>
            <a:ext cx="1171429" cy="8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BFF65-659B-410B-BB03-66FF6EF047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37556" y="4627560"/>
            <a:ext cx="1257143" cy="800000"/>
          </a:xfrm>
          <a:prstGeom prst="rect">
            <a:avLst/>
          </a:prstGeom>
        </p:spPr>
      </p:pic>
      <p:pic>
        <p:nvPicPr>
          <p:cNvPr id="1042" name="Picture 18" descr="Stata: Software for Statistics and Data Science | Stata">
            <a:extLst>
              <a:ext uri="{FF2B5EF4-FFF2-40B4-BE49-F238E27FC236}">
                <a16:creationId xmlns:a16="http://schemas.microsoft.com/office/drawing/2014/main" id="{949C84DF-B5EF-416B-BF16-AEE6EEE4E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264" y="5778296"/>
            <a:ext cx="1722336" cy="39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90843B-0BE9-4E0A-9798-AEA5737A14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02004" y="5927779"/>
            <a:ext cx="1276190" cy="42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51B68-B0A3-4A64-8FE7-359E74D5EA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67874" y="5492365"/>
            <a:ext cx="1952381" cy="514286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64617172-FB4A-4A47-A65C-B146E35080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80" y="3024187"/>
            <a:ext cx="1051052" cy="10510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B73B5A-0431-4956-BBB5-C61DEEBCFFBC}"/>
              </a:ext>
            </a:extLst>
          </p:cNvPr>
          <p:cNvSpPr/>
          <p:nvPr/>
        </p:nvSpPr>
        <p:spPr>
          <a:xfrm>
            <a:off x="254833" y="5778296"/>
            <a:ext cx="1722336" cy="943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68399-E5A8-4BFC-8397-859BC0390D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43" y="1872698"/>
            <a:ext cx="858899" cy="95788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5266FFA-052A-4A77-BB95-3FA0883283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3" y="5548135"/>
            <a:ext cx="1478661" cy="5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D37CFB-AB31-4790-AA0F-76469B55AEF7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  <a:solidFill>
            <a:srgbClr val="1C5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8A2AF-8DE0-4871-94AD-86DD325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But it’s so much more than that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0FF6-969E-4086-82F9-DD94759F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 order to leverage novel data sources and data science methodologies, we need to:</a:t>
            </a:r>
          </a:p>
          <a:p>
            <a:r>
              <a:rPr lang="en-US" dirty="0"/>
              <a:t>Collaborate with subject matter experts</a:t>
            </a:r>
          </a:p>
          <a:p>
            <a:pPr lvl="1"/>
            <a:r>
              <a:rPr lang="en-US" dirty="0"/>
              <a:t>Work hand-in-hand with the SMEs, production teams, and survey sponsors</a:t>
            </a:r>
          </a:p>
          <a:p>
            <a:r>
              <a:rPr lang="en-US" dirty="0"/>
              <a:t>Navigate policy/legal/administrative hurdles</a:t>
            </a:r>
          </a:p>
          <a:p>
            <a:pPr lvl="1"/>
            <a:r>
              <a:rPr lang="en-US" dirty="0"/>
              <a:t>Acquire data, software, API calls</a:t>
            </a:r>
          </a:p>
          <a:p>
            <a:pPr lvl="1"/>
            <a:r>
              <a:rPr lang="en-US"/>
              <a:t>Seek approval from: disclosure avoidance review board; web scraping board; software working group; policy office; acquisitions</a:t>
            </a:r>
            <a:endParaRPr lang="en-US">
              <a:cs typeface="Calibri"/>
            </a:endParaRPr>
          </a:p>
          <a:p>
            <a:pPr lvl="1"/>
            <a:r>
              <a:rPr lang="en-US" dirty="0"/>
              <a:t>Work through IT challenges in using cloud, setting up new environments,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E361-6550-4D02-A362-57EAEEE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C467-7820-4151-A1C1-7DF13BCB17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5791201"/>
            <a:ext cx="18669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80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D37CFB-AB31-4790-AA0F-76469B55AEF7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  <a:solidFill>
            <a:srgbClr val="1C5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8A2AF-8DE0-4871-94AD-86DD325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Today’s goal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0FF6-969E-4086-82F9-DD94759F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presentations and discussion will highlight the 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challenges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faced while innovating and offer a 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roadmap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statistical agencies to leverage data science to modernize their own operations. </a:t>
            </a:r>
            <a:endParaRPr lang="en-US" sz="4400" b="0" i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E361-6550-4D02-A362-57EAEEE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C467-7820-4151-A1C1-7DF13BCB17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5791201"/>
            <a:ext cx="18669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20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D37CFB-AB31-4790-AA0F-76469B55AEF7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  <a:solidFill>
            <a:srgbClr val="1C5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8A2AF-8DE0-4871-94AD-86DD325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Session overview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0FF6-969E-4086-82F9-DD94759F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Machine Learning and the Commodity Flow Survey </a:t>
            </a:r>
            <a:r>
              <a:rPr lang="en-US" sz="2800" dirty="0">
                <a:solidFill>
                  <a:srgbClr val="1C5292"/>
                </a:solidFill>
                <a:effectLst/>
                <a:latin typeface="Calibri" panose="020F0502020204030204" pitchFamily="34" charset="0"/>
              </a:rPr>
              <a:t>→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Christian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Moscardi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Parsing the Code of Federal Regulations for the Commodity Flow Survey's Hazardous Materials Supplement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1C5292"/>
                </a:solidFill>
                <a:effectLst/>
                <a:latin typeface="Calibri" panose="020F0502020204030204" pitchFamily="34" charset="0"/>
              </a:rPr>
              <a:t>→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Krista Chan and Christian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Moscardi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Using PDF Extraction and Web Scraping Tools to Collect Government Health Insurance Plan Information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1C5292"/>
                </a:solidFill>
                <a:effectLst/>
                <a:latin typeface="Calibri" panose="020F0502020204030204" pitchFamily="34" charset="0"/>
              </a:rPr>
              <a:t>→ </a:t>
            </a:r>
            <a:r>
              <a:rPr lang="en-US" sz="2800" b="0" i="0" dirty="0">
                <a:effectLst/>
                <a:latin typeface="Calibri" panose="020F0502020204030204" pitchFamily="34" charset="0"/>
              </a:rPr>
              <a:t>Virginia </a:t>
            </a:r>
            <a:r>
              <a:rPr lang="en-US" sz="2800" b="0" i="0" dirty="0" err="1">
                <a:effectLst/>
                <a:latin typeface="Calibri" panose="020F0502020204030204" pitchFamily="34" charset="0"/>
              </a:rPr>
              <a:t>Gwengi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Using Open Source Tools to Build a Custom Data Entry Application for Creating Truth Data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1C5292"/>
                </a:solidFill>
                <a:effectLst/>
                <a:latin typeface="Calibri" panose="020F0502020204030204" pitchFamily="34" charset="0"/>
              </a:rPr>
              <a:t>→ </a:t>
            </a:r>
            <a:r>
              <a:rPr lang="en-US" sz="2800" dirty="0">
                <a:effectLst/>
                <a:latin typeface="Calibri" panose="020F0502020204030204" pitchFamily="34" charset="0"/>
              </a:rPr>
              <a:t>Cecile Murray and Katie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Genadek</a:t>
            </a:r>
            <a:endParaRPr lang="en-US" sz="2800" dirty="0">
              <a:effectLst/>
              <a:latin typeface="Calibri" panose="020F0502020204030204" pitchFamily="34" charset="0"/>
            </a:endParaRPr>
          </a:p>
          <a:p>
            <a:r>
              <a:rPr lang="en-US" sz="2800" b="0" i="0" dirty="0">
                <a:latin typeface="Calibri" panose="020F0502020204030204" pitchFamily="34" charset="0"/>
              </a:rPr>
              <a:t>Discussion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1C5292"/>
                </a:solidFill>
                <a:effectLst/>
                <a:latin typeface="Calibri" panose="020F0502020204030204" pitchFamily="34" charset="0"/>
              </a:rPr>
              <a:t>→ </a:t>
            </a:r>
            <a:r>
              <a:rPr lang="en-US" sz="2800" b="0" i="0" dirty="0">
                <a:latin typeface="Calibri" panose="020F0502020204030204" pitchFamily="34" charset="0"/>
              </a:rPr>
              <a:t>Kevin Deardorff</a:t>
            </a:r>
            <a:endParaRPr lang="en-US" b="0" i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E361-6550-4D02-A362-57EAEEE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C467-7820-4151-A1C1-7DF13BCB17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5791201"/>
            <a:ext cx="18669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07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B23354E-5BB8-4862-BEE7-BC3FEB8D11B1}" vid="{3298F120-FA11-4377-A61F-DEF45B0F9C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E28DCF60A55469A767A693C98DF30" ma:contentTypeVersion="9" ma:contentTypeDescription="Create a new document." ma:contentTypeScope="" ma:versionID="b1ad52b9859e3374a2bf094c652257d0">
  <xsd:schema xmlns:xsd="http://www.w3.org/2001/XMLSchema" xmlns:xs="http://www.w3.org/2001/XMLSchema" xmlns:p="http://schemas.microsoft.com/office/2006/metadata/properties" xmlns:ns3="caecc2cd-c125-47bb-b7d8-61f5602bf9df" xmlns:ns4="f42af4b1-c551-450a-9f89-76df0847d194" targetNamespace="http://schemas.microsoft.com/office/2006/metadata/properties" ma:root="true" ma:fieldsID="8bb770e4fa18d05bf5568481e24156d9" ns3:_="" ns4:_="">
    <xsd:import namespace="caecc2cd-c125-47bb-b7d8-61f5602bf9df"/>
    <xsd:import namespace="f42af4b1-c551-450a-9f89-76df0847d1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cc2cd-c125-47bb-b7d8-61f5602bf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af4b1-c551-450a-9f89-76df0847d1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79427C-A5A5-439F-AAD6-74F1566B4B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cc2cd-c125-47bb-b7d8-61f5602bf9df"/>
    <ds:schemaRef ds:uri="f42af4b1-c551-450a-9f89-76df0847d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9D7FDE-784D-4DEC-B49C-6F84CF51374D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42af4b1-c551-450a-9f89-76df0847d194"/>
    <ds:schemaRef ds:uri="http://schemas.microsoft.com/office/2006/metadata/properties"/>
    <ds:schemaRef ds:uri="caecc2cd-c125-47bb-b7d8-61f5602bf9d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2-2021</Template>
  <TotalTime>599</TotalTime>
  <Words>464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Leveraging Data Science  to Improve  Survey Operations </vt:lpstr>
      <vt:lpstr>Challenge</vt:lpstr>
      <vt:lpstr>Challenge</vt:lpstr>
      <vt:lpstr>Our mission</vt:lpstr>
      <vt:lpstr>Some methods we use</vt:lpstr>
      <vt:lpstr>Some tools we use</vt:lpstr>
      <vt:lpstr>But it’s so much more than that</vt:lpstr>
      <vt:lpstr>Today’s goal</vt:lpstr>
      <vt:lpstr>Session overview</vt:lpstr>
      <vt:lpstr>Contact information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Data Science  to Improve  Survey Operations </dc:title>
  <dc:creator>Carla B Medalia (CENSUS/ERD FED)</dc:creator>
  <cp:lastModifiedBy>Carla B Medalia (CENSUS/ERD FED)</cp:lastModifiedBy>
  <cp:revision>62</cp:revision>
  <dcterms:created xsi:type="dcterms:W3CDTF">2021-10-14T18:13:31Z</dcterms:created>
  <dcterms:modified xsi:type="dcterms:W3CDTF">2021-10-26T19:55:01Z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0x01010019FE28DCF60A55469A767A693C98DF30</vt:lpwstr>
  </property>
</Properties>
</file>