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72" r:id="rId9"/>
    <p:sldId id="261" r:id="rId10"/>
    <p:sldId id="271" r:id="rId11"/>
    <p:sldId id="262" r:id="rId12"/>
    <p:sldId id="263" r:id="rId13"/>
    <p:sldId id="264" r:id="rId14"/>
    <p:sldId id="265" r:id="rId15"/>
    <p:sldId id="267" r:id="rId16"/>
    <p:sldId id="269" r:id="rId17"/>
    <p:sldId id="270" r:id="rId18"/>
    <p:sldId id="268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Eliminating need for respondents to provide product code benefits: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Improved data quality for codes themselves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Ability to ask respondents for significantly more shipment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Eliminating need for respondents to provide product code benefits: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Improved data quality for codes themselves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Ability to ask respondents for significantly more shipment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29D5480-C73B-4524-B637-C5DF609E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516" y="757258"/>
            <a:ext cx="10240964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and the Commodity Flow Survey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413D3A-0109-4C4B-BC7D-67CCB834B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403" y="3114974"/>
            <a:ext cx="8137191" cy="1430155"/>
          </a:xfrm>
        </p:spPr>
        <p:txBody>
          <a:bodyPr>
            <a:normAutofit/>
          </a:bodyPr>
          <a:lstStyle/>
          <a:p>
            <a:r>
              <a:rPr lang="en-US" b="1" dirty="0"/>
              <a:t>Christian Moscardi</a:t>
            </a:r>
          </a:p>
          <a:p>
            <a:r>
              <a:rPr lang="en-US" dirty="0"/>
              <a:t>FCSM</a:t>
            </a:r>
          </a:p>
          <a:p>
            <a:r>
              <a:rPr lang="en-US" dirty="0"/>
              <a:t>11/4/2021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A263A-9AE7-4DAD-945E-9EBCB37873CA}"/>
              </a:ext>
            </a:extLst>
          </p:cNvPr>
          <p:cNvSpPr txBox="1"/>
          <p:nvPr/>
        </p:nvSpPr>
        <p:spPr>
          <a:xfrm>
            <a:off x="2027404" y="5949038"/>
            <a:ext cx="877498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1" dirty="0">
                <a:solidFill>
                  <a:srgbClr val="000000"/>
                </a:solidFill>
                <a:effectLst/>
              </a:rPr>
              <a:t>Any views expressed are those of the author(s) and not necessarily those of the U.S Census Bureau. 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endParaRPr lang="en-US" sz="2000" b="0" i="0" dirty="0">
              <a:solidFill>
                <a:srgbClr val="000000"/>
              </a:solidFill>
              <a:effectLst/>
            </a:endParaRPr>
          </a:p>
          <a:p>
            <a:br>
              <a:rPr lang="en-US" b="0" i="0" dirty="0">
                <a:solidFill>
                  <a:srgbClr val="201F1E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8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91C2D-AB28-4078-B153-8C63616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F59C-DCA6-4337-9872-59F245B45190}"/>
              </a:ext>
            </a:extLst>
          </p:cNvPr>
          <p:cNvSpPr txBox="1"/>
          <p:nvPr/>
        </p:nvSpPr>
        <p:spPr>
          <a:xfrm>
            <a:off x="441498" y="1154217"/>
            <a:ext cx="6262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Step 1: Onboard workers with “gold standard” task</a:t>
            </a:r>
          </a:p>
        </p:txBody>
      </p:sp>
      <p:graphicFrame>
        <p:nvGraphicFramePr>
          <p:cNvPr id="4" name="Content Placeholder 114" descr="Sample table with 4 columns, 7 rows." title="Sample Table">
            <a:extLst>
              <a:ext uri="{FF2B5EF4-FFF2-40B4-BE49-F238E27FC236}">
                <a16:creationId xmlns:a16="http://schemas.microsoft.com/office/drawing/2014/main" id="{26C58A44-9057-45BF-82C5-768EF29F8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945874"/>
              </p:ext>
            </p:extLst>
          </p:nvPr>
        </p:nvGraphicFramePr>
        <p:xfrm>
          <a:off x="441498" y="1822797"/>
          <a:ext cx="698215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Task Type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Records per batch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Purpose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Gold</a:t>
                      </a:r>
                      <a:r>
                        <a:rPr lang="en-US" sz="1800" baseline="0" dirty="0"/>
                        <a:t> Standard</a:t>
                      </a:r>
                      <a:endParaRPr lang="en-US" sz="18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Recruit workers. Compare worker</a:t>
                      </a:r>
                      <a:r>
                        <a:rPr lang="en-US" sz="1800" baseline="0" dirty="0"/>
                        <a:t> quality to gold standard. Workers who correctly label &gt;=60% of time qualify to Production task.</a:t>
                      </a:r>
                      <a:endParaRPr lang="en-US" sz="18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Production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Label records. Have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4 workers label per task. Records with &gt;50% agreement, or 2-1-1 vote split considered labelled. 2-2 records or 1-1-1-1 records considered difficult, require further review.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F4FDA8-A289-4909-9A59-542BA5A58038}"/>
              </a:ext>
            </a:extLst>
          </p:cNvPr>
          <p:cNvSpPr txBox="1"/>
          <p:nvPr/>
        </p:nvSpPr>
        <p:spPr>
          <a:xfrm>
            <a:off x="7853762" y="1453465"/>
            <a:ext cx="3795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Upload Gold Standard data to </a:t>
            </a:r>
            <a:r>
              <a:rPr lang="en-US" dirty="0" err="1"/>
              <a:t>MTurk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C94A-3FB5-498C-BD99-C7E91FEE03EF}"/>
              </a:ext>
            </a:extLst>
          </p:cNvPr>
          <p:cNvSpPr txBox="1"/>
          <p:nvPr/>
        </p:nvSpPr>
        <p:spPr>
          <a:xfrm>
            <a:off x="7881893" y="3210527"/>
            <a:ext cx="37767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Evaluate workers for agreement to gold standard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8CA34-8790-4F60-81AC-469AFD05594F}"/>
              </a:ext>
            </a:extLst>
          </p:cNvPr>
          <p:cNvSpPr txBox="1"/>
          <p:nvPr/>
        </p:nvSpPr>
        <p:spPr>
          <a:xfrm>
            <a:off x="7881893" y="4239360"/>
            <a:ext cx="37767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Qualify high performers for Production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BF164-1E4A-4046-8CD6-500166AD4F2A}"/>
              </a:ext>
            </a:extLst>
          </p:cNvPr>
          <p:cNvSpPr txBox="1"/>
          <p:nvPr/>
        </p:nvSpPr>
        <p:spPr>
          <a:xfrm>
            <a:off x="7863514" y="2187892"/>
            <a:ext cx="3795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Workers label gold standard product descriptions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D461D-BCF4-451F-8710-222161D606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760803" y="3872255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497294-CAA3-4411-8CCA-84BAA5D1FDE8}"/>
              </a:ext>
            </a:extLst>
          </p:cNvPr>
          <p:cNvCxnSpPr>
            <a:cxnSpLocks/>
          </p:cNvCxnSpPr>
          <p:nvPr/>
        </p:nvCxnSpPr>
        <p:spPr>
          <a:xfrm>
            <a:off x="9751332" y="2843422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AAC9C-418D-4760-B9D1-914662E017FB}"/>
              </a:ext>
            </a:extLst>
          </p:cNvPr>
          <p:cNvCxnSpPr>
            <a:cxnSpLocks/>
          </p:cNvCxnSpPr>
          <p:nvPr/>
        </p:nvCxnSpPr>
        <p:spPr>
          <a:xfrm>
            <a:off x="9741861" y="1832737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2">
            <a:extLst>
              <a:ext uri="{FF2B5EF4-FFF2-40B4-BE49-F238E27FC236}">
                <a16:creationId xmlns:a16="http://schemas.microsoft.com/office/drawing/2014/main" id="{EE9AB6CA-D8C6-4628-93A9-3FC1A706FC06}"/>
              </a:ext>
            </a:extLst>
          </p:cNvPr>
          <p:cNvSpPr txBox="1">
            <a:spLocks/>
          </p:cNvSpPr>
          <p:nvPr/>
        </p:nvSpPr>
        <p:spPr>
          <a:xfrm>
            <a:off x="321469" y="132556"/>
            <a:ext cx="123529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Crowdsourcing  Worker Onboarding</a:t>
            </a:r>
          </a:p>
        </p:txBody>
      </p:sp>
    </p:spTree>
    <p:extLst>
      <p:ext uri="{BB962C8B-B14F-4D97-AF65-F5344CB8AC3E}">
        <p14:creationId xmlns:p14="http://schemas.microsoft.com/office/powerpoint/2010/main" val="21725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E3DB4-8BE2-415D-8196-5B24B787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96ABE-F6EF-459E-B01D-36898E8AFA4F}"/>
              </a:ext>
            </a:extLst>
          </p:cNvPr>
          <p:cNvSpPr txBox="1"/>
          <p:nvPr/>
        </p:nvSpPr>
        <p:spPr>
          <a:xfrm>
            <a:off x="358680" y="1355965"/>
            <a:ext cx="621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Step 2: Label new data in “production task”</a:t>
            </a:r>
          </a:p>
        </p:txBody>
      </p:sp>
      <p:graphicFrame>
        <p:nvGraphicFramePr>
          <p:cNvPr id="4" name="Content Placeholder 114" descr="Sample table with 4 columns, 7 rows." title="Sample Table">
            <a:extLst>
              <a:ext uri="{FF2B5EF4-FFF2-40B4-BE49-F238E27FC236}">
                <a16:creationId xmlns:a16="http://schemas.microsoft.com/office/drawing/2014/main" id="{F03B51C8-F4B6-42C5-91D6-83039B74E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974376"/>
              </p:ext>
            </p:extLst>
          </p:nvPr>
        </p:nvGraphicFramePr>
        <p:xfrm>
          <a:off x="358680" y="2004455"/>
          <a:ext cx="698215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Task Type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Records per batch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Purpose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Gold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Standard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Recruit workers. Compare worker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quality to gold standard. Workers who agree with gold standard &gt;=60% of time qualify to Production task.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Production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Label records. Have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4 workers label per task. </a:t>
                      </a:r>
                    </a:p>
                    <a:p>
                      <a:pPr algn="ctr"/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Records with &gt;50% agreement, or 2-1-1 vote split considered reliable. 2-2 records or 1-1-1-1 records considered difficult, require further review.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C83E4-8676-42DE-9B2D-51810237CB20}"/>
              </a:ext>
            </a:extLst>
          </p:cNvPr>
          <p:cNvCxnSpPr>
            <a:cxnSpLocks/>
          </p:cNvCxnSpPr>
          <p:nvPr/>
        </p:nvCxnSpPr>
        <p:spPr>
          <a:xfrm>
            <a:off x="9767232" y="4183364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A193CE-3963-41DB-9581-C0DF6056FAEF}"/>
              </a:ext>
            </a:extLst>
          </p:cNvPr>
          <p:cNvCxnSpPr>
            <a:cxnSpLocks/>
          </p:cNvCxnSpPr>
          <p:nvPr/>
        </p:nvCxnSpPr>
        <p:spPr>
          <a:xfrm>
            <a:off x="9751332" y="3175036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BD4C68-0DB9-4F0D-9474-192AD70B0697}"/>
              </a:ext>
            </a:extLst>
          </p:cNvPr>
          <p:cNvCxnSpPr>
            <a:cxnSpLocks/>
          </p:cNvCxnSpPr>
          <p:nvPr/>
        </p:nvCxnSpPr>
        <p:spPr>
          <a:xfrm>
            <a:off x="9741861" y="2161600"/>
            <a:ext cx="9471" cy="367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F95829-3DC0-40C5-8022-749AF11DF051}"/>
              </a:ext>
            </a:extLst>
          </p:cNvPr>
          <p:cNvSpPr txBox="1"/>
          <p:nvPr/>
        </p:nvSpPr>
        <p:spPr>
          <a:xfrm>
            <a:off x="7659875" y="1525322"/>
            <a:ext cx="36672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Baseline model, predict top 10 codes for all product descriptions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55788-3342-4088-B741-36B793543152}"/>
              </a:ext>
            </a:extLst>
          </p:cNvPr>
          <p:cNvSpPr txBox="1"/>
          <p:nvPr/>
        </p:nvSpPr>
        <p:spPr>
          <a:xfrm>
            <a:off x="7679753" y="3532088"/>
            <a:ext cx="36672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Upload Production batch type to </a:t>
            </a:r>
            <a:r>
              <a:rPr lang="en-US" dirty="0" err="1"/>
              <a:t>MTurk</a:t>
            </a:r>
            <a:r>
              <a:rPr lang="en-US" dirty="0"/>
              <a:t>; 4 workers label each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6606B-32D4-4CB2-9796-C7E24F83A1EA}"/>
              </a:ext>
            </a:extLst>
          </p:cNvPr>
          <p:cNvSpPr txBox="1"/>
          <p:nvPr/>
        </p:nvSpPr>
        <p:spPr>
          <a:xfrm>
            <a:off x="7689224" y="4534149"/>
            <a:ext cx="36578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Download results; incorporate results with majority agreement into baseline model; worker QC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14232-6868-44D9-8E8B-F7534424BC0E}"/>
              </a:ext>
            </a:extLst>
          </p:cNvPr>
          <p:cNvSpPr txBox="1"/>
          <p:nvPr/>
        </p:nvSpPr>
        <p:spPr>
          <a:xfrm>
            <a:off x="7659875" y="2528705"/>
            <a:ext cx="36672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1,000 descriptions where model is not highly confident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01DBE-510C-485A-8838-02B72E6219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1327169" y="1848487"/>
            <a:ext cx="5061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EFBC47-CD76-4628-8649-AFF11D5512CA}"/>
              </a:ext>
            </a:extLst>
          </p:cNvPr>
          <p:cNvCxnSpPr>
            <a:stCxn id="10" idx="3"/>
          </p:cNvCxnSpPr>
          <p:nvPr/>
        </p:nvCxnSpPr>
        <p:spPr>
          <a:xfrm flipV="1">
            <a:off x="11347047" y="4991100"/>
            <a:ext cx="486272" cy="47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A15CB-074B-493B-AC91-AAB3549A18F7}"/>
              </a:ext>
            </a:extLst>
          </p:cNvPr>
          <p:cNvCxnSpPr>
            <a:cxnSpLocks/>
          </p:cNvCxnSpPr>
          <p:nvPr/>
        </p:nvCxnSpPr>
        <p:spPr>
          <a:xfrm flipV="1">
            <a:off x="11833319" y="1848487"/>
            <a:ext cx="0" cy="31610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AE41500D-2401-43B7-88A0-46788688C303}"/>
              </a:ext>
            </a:extLst>
          </p:cNvPr>
          <p:cNvSpPr txBox="1">
            <a:spLocks/>
          </p:cNvSpPr>
          <p:nvPr/>
        </p:nvSpPr>
        <p:spPr>
          <a:xfrm>
            <a:off x="265321" y="198965"/>
            <a:ext cx="123529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Crowdsourcing Production Task</a:t>
            </a:r>
          </a:p>
        </p:txBody>
      </p:sp>
    </p:spTree>
    <p:extLst>
      <p:ext uri="{BB962C8B-B14F-4D97-AF65-F5344CB8AC3E}">
        <p14:creationId xmlns:p14="http://schemas.microsoft.com/office/powerpoint/2010/main" val="56247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137C27-4305-4D25-8B39-F35857C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184D4-C78B-432D-AAA6-376CDABDC46C}"/>
              </a:ext>
            </a:extLst>
          </p:cNvPr>
          <p:cNvSpPr txBox="1">
            <a:spLocks/>
          </p:cNvSpPr>
          <p:nvPr/>
        </p:nvSpPr>
        <p:spPr>
          <a:xfrm>
            <a:off x="321469" y="29113"/>
            <a:ext cx="123529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F98F9-9D3F-4770-B283-4D6DFDF35C3B}"/>
              </a:ext>
            </a:extLst>
          </p:cNvPr>
          <p:cNvSpPr txBox="1"/>
          <p:nvPr/>
        </p:nvSpPr>
        <p:spPr>
          <a:xfrm>
            <a:off x="225216" y="925883"/>
            <a:ext cx="53413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To date</a:t>
            </a:r>
          </a:p>
          <a:p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Workers labelled ~5,000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~25,000 tasks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82% classified with high reliability by majority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Among reliable classifications, estimated </a:t>
            </a:r>
            <a:r>
              <a:rPr lang="en-US" sz="2200" b="1" dirty="0"/>
              <a:t>correct</a:t>
            </a:r>
            <a:r>
              <a:rPr lang="en-US" sz="2200" dirty="0"/>
              <a:t> classification rate of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16% improvement to model’s classification ability on public product descriptions (~40,000 more records)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Direct cost: ~$3,000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1A02B27-0674-4BD6-A0DE-4B7417EBE9C6}"/>
              </a:ext>
            </a:extLst>
          </p:cNvPr>
          <p:cNvSpPr txBox="1">
            <a:spLocks/>
          </p:cNvSpPr>
          <p:nvPr/>
        </p:nvSpPr>
        <p:spPr>
          <a:xfrm>
            <a:off x="6817895" y="1268104"/>
            <a:ext cx="6662693" cy="2702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latin typeface="Verdana" panose="020B0604030504040204" pitchFamily="34" charset="0"/>
                <a:ea typeface="Verdana" panose="020B0604030504040204" pitchFamily="34" charset="0"/>
              </a:rPr>
              <a:t>Model’s classification power before/after </a:t>
            </a:r>
            <a:r>
              <a:rPr lang="en-US" sz="12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MTurk</a:t>
            </a:r>
            <a:r>
              <a:rPr lang="en-US" sz="1200" b="1" u="sng" dirty="0">
                <a:latin typeface="Verdana" panose="020B0604030504040204" pitchFamily="34" charset="0"/>
                <a:ea typeface="Verdana" panose="020B0604030504040204" pitchFamily="34" charset="0"/>
              </a:rPr>
              <a:t> labels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48543E6-1685-4188-9CCB-86C6080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13" y="1625515"/>
            <a:ext cx="6064471" cy="39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6FB42-D770-487E-8D2F-C81033EC6106}"/>
              </a:ext>
            </a:extLst>
          </p:cNvPr>
          <p:cNvSpPr txBox="1"/>
          <p:nvPr/>
        </p:nvSpPr>
        <p:spPr>
          <a:xfrm>
            <a:off x="6497957" y="5871475"/>
            <a:ext cx="520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Note</a:t>
            </a:r>
            <a:r>
              <a:rPr lang="en-US" sz="1400" i="1" dirty="0"/>
              <a:t>: all results in figure derived from public product description data</a:t>
            </a:r>
          </a:p>
        </p:txBody>
      </p:sp>
    </p:spTree>
    <p:extLst>
      <p:ext uri="{BB962C8B-B14F-4D97-AF65-F5344CB8AC3E}">
        <p14:creationId xmlns:p14="http://schemas.microsoft.com/office/powerpoint/2010/main" val="393630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75118-B96C-4066-A114-C2B32B4E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C330C-0D54-44A3-994B-18125F8182A4}"/>
              </a:ext>
            </a:extLst>
          </p:cNvPr>
          <p:cNvSpPr txBox="1">
            <a:spLocks/>
          </p:cNvSpPr>
          <p:nvPr/>
        </p:nvSpPr>
        <p:spPr>
          <a:xfrm>
            <a:off x="334324" y="128671"/>
            <a:ext cx="110194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Zooming out – Costs of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4C8A4-2885-40C7-A427-F8B02F86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90" y="879331"/>
            <a:ext cx="8423719" cy="55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4101064" y="2142858"/>
            <a:ext cx="3989871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Thank you!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4110391" y="3059668"/>
            <a:ext cx="397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Email: </a:t>
            </a:r>
            <a:r>
              <a:rPr lang="en-US" dirty="0"/>
              <a:t>Christian.L.Moscardi@census.gov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39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DF0F6-3903-46D6-998F-0028D19C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3E89-C878-415D-B574-F0FF81F61D1D}"/>
              </a:ext>
            </a:extLst>
          </p:cNvPr>
          <p:cNvSpPr txBox="1">
            <a:spLocks/>
          </p:cNvSpPr>
          <p:nvPr/>
        </p:nvSpPr>
        <p:spPr>
          <a:xfrm>
            <a:off x="321469" y="225158"/>
            <a:ext cx="123529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Crowdsourcing Best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F259-743D-4C43-BFDB-C10AEF118A06}"/>
              </a:ext>
            </a:extLst>
          </p:cNvPr>
          <p:cNvSpPr txBox="1"/>
          <p:nvPr/>
        </p:nvSpPr>
        <p:spPr>
          <a:xfrm>
            <a:off x="321469" y="1327809"/>
            <a:ext cx="9096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</a:t>
            </a:r>
            <a:r>
              <a:rPr lang="en-US" sz="2400" b="1" dirty="0"/>
              <a:t>clear, simple instruction </a:t>
            </a:r>
            <a:r>
              <a:rPr lang="en-US" sz="2400" dirty="0"/>
              <a:t>and </a:t>
            </a:r>
            <a:r>
              <a:rPr lang="en-US" sz="2400" b="1" dirty="0"/>
              <a:t>fair pay</a:t>
            </a:r>
            <a:r>
              <a:rPr lang="en-US" sz="2400" dirty="0"/>
              <a:t> to crowd-workers.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</a:t>
            </a:r>
            <a:r>
              <a:rPr lang="en-US" sz="2400" b="1" dirty="0"/>
              <a:t>preliminary tests to improve instructions</a:t>
            </a:r>
            <a:r>
              <a:rPr lang="en-US" sz="2400" dirty="0"/>
              <a:t>, pre-qualify and recruit skilled workers.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a gold standard </a:t>
            </a:r>
            <a:r>
              <a:rPr lang="en-US" sz="2400" dirty="0"/>
              <a:t>to onboard workers and continuously monitor workers’ quality; contact or replace workers if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batches </a:t>
            </a:r>
            <a:r>
              <a:rPr lang="en-US" sz="2400" dirty="0"/>
              <a:t>to continuously update workers’ qualifications based on gold standard and agreement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a baseline model </a:t>
            </a:r>
            <a:r>
              <a:rPr lang="en-US" sz="2400" dirty="0"/>
              <a:t>if possible, to help limit the choices that workers need to make and simplify the task.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8993C-13AD-4E93-842B-06FF3BBD600E}"/>
              </a:ext>
            </a:extLst>
          </p:cNvPr>
          <p:cNvSpPr txBox="1"/>
          <p:nvPr/>
        </p:nvSpPr>
        <p:spPr>
          <a:xfrm>
            <a:off x="3205418" y="5986511"/>
            <a:ext cx="646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Thanks to Magdalena </a:t>
            </a:r>
            <a:r>
              <a:rPr lang="en-US" dirty="0" err="1"/>
              <a:t>Asborno</a:t>
            </a:r>
            <a:r>
              <a:rPr lang="en-US" dirty="0"/>
              <a:t> and Sarah Hernandez at University of Arkansas for collaborating to develop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7559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40F3-86DB-41C2-89E6-44F28B5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922CBF-3897-4B9F-AB52-5DD6DC014BF6}"/>
              </a:ext>
            </a:extLst>
          </p:cNvPr>
          <p:cNvSpPr txBox="1">
            <a:spLocks/>
          </p:cNvSpPr>
          <p:nvPr/>
        </p:nvSpPr>
        <p:spPr>
          <a:xfrm>
            <a:off x="799011" y="-105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Overview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2AD317-3E96-41D8-9DC4-05406CDAD8DE}"/>
              </a:ext>
            </a:extLst>
          </p:cNvPr>
          <p:cNvSpPr txBox="1">
            <a:spLocks/>
          </p:cNvSpPr>
          <p:nvPr/>
        </p:nvSpPr>
        <p:spPr>
          <a:xfrm>
            <a:off x="355823" y="1220424"/>
            <a:ext cx="3638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Commodity Flow Survey (CFS)</a:t>
            </a:r>
          </a:p>
          <a:p>
            <a:pPr marL="285750" indent="-285750"/>
            <a:r>
              <a:rPr lang="en-US" dirty="0"/>
              <a:t>Sponsored by U.S. DOT Bureau of Transportation Statistics</a:t>
            </a:r>
          </a:p>
          <a:p>
            <a:pPr marL="285750" indent="-285750"/>
            <a:r>
              <a:rPr lang="en-US" dirty="0"/>
              <a:t>Conducted every 5 years (2017, 2022)</a:t>
            </a:r>
          </a:p>
          <a:p>
            <a:pPr marL="285750" indent="-285750"/>
            <a:r>
              <a:rPr lang="en-US" dirty="0"/>
              <a:t>Many uses, including infrastructure funding decision-making</a:t>
            </a:r>
          </a:p>
          <a:p>
            <a:pPr marL="285750" indent="-285750"/>
            <a:r>
              <a:rPr lang="en-US" dirty="0"/>
              <a:t>Respondents provide sampling of shipments from each quarter</a:t>
            </a:r>
          </a:p>
        </p:txBody>
      </p:sp>
      <p:pic>
        <p:nvPicPr>
          <p:cNvPr id="7" name="Picture 6" descr="https://lh3.googleusercontent.com/pF5-HFqfsS4XGiHJbI4O5vko4peYa3TpMpT5o1TXnY2zofwpE5JEuN-stKBRYPbd3vf5XyTW-TAsu2Y9vf4TZxOvz1r4hLcJZoRXpg_h-1gDu9u2-vpQBYYjyyO4fk2PyPXgUvvCbG0">
            <a:extLst>
              <a:ext uri="{FF2B5EF4-FFF2-40B4-BE49-F238E27FC236}">
                <a16:creationId xmlns:a16="http://schemas.microsoft.com/office/drawing/2014/main" id="{42DC36E4-5E69-44C8-A76B-20F49011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06" y="639447"/>
            <a:ext cx="7838818" cy="45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40F3-86DB-41C2-89E6-44F28B5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DED15F-A84B-44D2-AA6F-E3BE776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-361948"/>
            <a:ext cx="10515600" cy="1325563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9" name="Picture 2" descr="https://lh6.googleusercontent.com/OHCcpAyw9cpHM16ESBRDvttwqe0hL_Q2WBC3h7a9uMi-XfjPNJ_Zp_ypQiULaio8UluHEVJyy4qmtRze_f9wC6kgROq7MrdNIjSYXsmk2V_ad3lE7cEshm9_fgnaWW8eBnbjNi3VepM">
            <a:extLst>
              <a:ext uri="{FF2B5EF4-FFF2-40B4-BE49-F238E27FC236}">
                <a16:creationId xmlns:a16="http://schemas.microsoft.com/office/drawing/2014/main" id="{748E9808-D644-4810-8A0A-A848B29F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07" y="718254"/>
            <a:ext cx="9805382" cy="56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E56A65-7FA3-4D2E-90CA-990422B4ACAA}"/>
              </a:ext>
            </a:extLst>
          </p:cNvPr>
          <p:cNvGrpSpPr/>
          <p:nvPr/>
        </p:nvGrpSpPr>
        <p:grpSpPr>
          <a:xfrm>
            <a:off x="6456947" y="3039979"/>
            <a:ext cx="898358" cy="1884947"/>
            <a:chOff x="6456947" y="3039979"/>
            <a:chExt cx="898358" cy="18849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3E0C2D2-6495-4ED0-9DCD-FC013D670137}"/>
                </a:ext>
              </a:extLst>
            </p:cNvPr>
            <p:cNvCxnSpPr/>
            <p:nvPr/>
          </p:nvCxnSpPr>
          <p:spPr>
            <a:xfrm>
              <a:off x="6456947" y="3039979"/>
              <a:ext cx="898358" cy="1884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2B99B9-D1F4-4391-96DB-8CDE7F63E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1116" y="3039979"/>
              <a:ext cx="834189" cy="1884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1AD6-87D8-4DB9-8F8F-EB16A232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3EA1E-D9D5-4DCE-9A44-9254AFAF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11" y="-40381"/>
            <a:ext cx="10515600" cy="1325563"/>
          </a:xfrm>
        </p:spPr>
        <p:txBody>
          <a:bodyPr/>
          <a:lstStyle/>
          <a:p>
            <a:r>
              <a:rPr lang="en-US" b="1" dirty="0"/>
              <a:t>ML model – details and pilot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1F0F6-938C-44BF-904B-BF42A9D18F88}"/>
              </a:ext>
            </a:extLst>
          </p:cNvPr>
          <p:cNvSpPr txBox="1"/>
          <p:nvPr/>
        </p:nvSpPr>
        <p:spPr>
          <a:xfrm>
            <a:off x="456111" y="1285182"/>
            <a:ext cx="100975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Training data</a:t>
            </a:r>
            <a:r>
              <a:rPr lang="en-US" sz="2400" dirty="0"/>
              <a:t>: 6.4M shipment records from 2017 CFS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provided by respondents, cleaned and edited by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Model output</a:t>
            </a:r>
            <a:r>
              <a:rPr lang="en-US" sz="2400" dirty="0"/>
              <a:t>: 5-digit product code (SCTG)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Model input</a:t>
            </a:r>
            <a:r>
              <a:rPr lang="en-US" sz="2400" dirty="0"/>
              <a:t>: free-text shipment description, establishment’s NAICS (industry)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Model form</a:t>
            </a:r>
            <a:r>
              <a:rPr lang="en-US" sz="2400" b="1" dirty="0"/>
              <a:t>: </a:t>
            </a:r>
            <a:r>
              <a:rPr lang="en-US" sz="2400" dirty="0"/>
              <a:t>Bag-of-words logistic regression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Initial uses</a:t>
            </a:r>
            <a:r>
              <a:rPr lang="en-US" sz="2400" b="1" dirty="0"/>
              <a:t>: </a:t>
            </a:r>
            <a:r>
              <a:rPr lang="en-US" sz="2400" dirty="0"/>
              <a:t>Correcting and imputing 2017 CFS response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Proved concept on a small scale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91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1AD6-87D8-4DB9-8F8F-EB16A232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3EA1E-D9D5-4DCE-9A44-9254AFAF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11" y="-40381"/>
            <a:ext cx="10515600" cy="1325563"/>
          </a:xfrm>
        </p:spPr>
        <p:txBody>
          <a:bodyPr/>
          <a:lstStyle/>
          <a:p>
            <a:r>
              <a:rPr lang="en-US" b="1" dirty="0"/>
              <a:t>ML model – in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1F0F6-938C-44BF-904B-BF42A9D18F88}"/>
              </a:ext>
            </a:extLst>
          </p:cNvPr>
          <p:cNvSpPr txBox="1"/>
          <p:nvPr/>
        </p:nvSpPr>
        <p:spPr>
          <a:xfrm>
            <a:off x="456111" y="1285182"/>
            <a:ext cx="10097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17D5-A894-4FAA-AE19-AF458B28E310}"/>
              </a:ext>
            </a:extLst>
          </p:cNvPr>
          <p:cNvSpPr txBox="1"/>
          <p:nvPr/>
        </p:nvSpPr>
        <p:spPr>
          <a:xfrm>
            <a:off x="456111" y="1700680"/>
            <a:ext cx="9769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Upcoming uses (2022 CFS)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Eliminating the need for respondents to provide SCTG product codes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u="sng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Reducing respondent burden -&gt; increased response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Reducing Census cost to process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data quality</a:t>
            </a:r>
          </a:p>
        </p:txBody>
      </p:sp>
    </p:spTree>
    <p:extLst>
      <p:ext uri="{BB962C8B-B14F-4D97-AF65-F5344CB8AC3E}">
        <p14:creationId xmlns:p14="http://schemas.microsoft.com/office/powerpoint/2010/main" val="37849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76894-622D-4FB3-90D4-240B1D58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99559C-FE17-431D-8E1E-EBC2517EC6C6}"/>
              </a:ext>
            </a:extLst>
          </p:cNvPr>
          <p:cNvSpPr txBox="1">
            <a:spLocks/>
          </p:cNvSpPr>
          <p:nvPr/>
        </p:nvSpPr>
        <p:spPr>
          <a:xfrm>
            <a:off x="477199" y="520020"/>
            <a:ext cx="110194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Improving Model -- Crowdsourcing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ED7CC-0A5B-4949-8064-15EF8620B08C}"/>
              </a:ext>
            </a:extLst>
          </p:cNvPr>
          <p:cNvSpPr txBox="1"/>
          <p:nvPr/>
        </p:nvSpPr>
        <p:spPr>
          <a:xfrm>
            <a:off x="261727" y="1575342"/>
            <a:ext cx="48297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improve the model, we need </a:t>
            </a:r>
            <a:r>
              <a:rPr lang="en-US" sz="2200" b="1" dirty="0"/>
              <a:t>improved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More coverage of product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More variety in description text</a:t>
            </a:r>
          </a:p>
          <a:p>
            <a:pPr lvl="1"/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improve training data, need </a:t>
            </a:r>
            <a:r>
              <a:rPr lang="en-US" sz="2200" b="1" dirty="0"/>
              <a:t>humans to label more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Solution: </a:t>
            </a:r>
            <a:r>
              <a:rPr lang="en-US" sz="2200" b="1" dirty="0"/>
              <a:t>Crowdsourcing new data labels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225F1-71F1-4DC9-B5C9-90BD30EB32EA}"/>
              </a:ext>
            </a:extLst>
          </p:cNvPr>
          <p:cNvSpPr txBox="1"/>
          <p:nvPr/>
        </p:nvSpPr>
        <p:spPr>
          <a:xfrm>
            <a:off x="8178435" y="1746779"/>
            <a:ext cx="1282337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0CD6F-D723-4127-9529-8A13D0893868}"/>
              </a:ext>
            </a:extLst>
          </p:cNvPr>
          <p:cNvSpPr txBox="1"/>
          <p:nvPr/>
        </p:nvSpPr>
        <p:spPr>
          <a:xfrm>
            <a:off x="7858942" y="3988612"/>
            <a:ext cx="150331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Human</a:t>
            </a:r>
          </a:p>
        </p:txBody>
      </p:sp>
      <p:cxnSp>
        <p:nvCxnSpPr>
          <p:cNvPr id="7" name="Elbow Connector 8">
            <a:extLst>
              <a:ext uri="{FF2B5EF4-FFF2-40B4-BE49-F238E27FC236}">
                <a16:creationId xmlns:a16="http://schemas.microsoft.com/office/drawing/2014/main" id="{A6015783-9111-42B5-8564-C93FDAC526A2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>
            <a:off x="6096000" y="3637004"/>
            <a:ext cx="1762942" cy="613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29877-A67F-4B77-807D-102F855C6B13}"/>
              </a:ext>
            </a:extLst>
          </p:cNvPr>
          <p:cNvSpPr txBox="1"/>
          <p:nvPr/>
        </p:nvSpPr>
        <p:spPr>
          <a:xfrm>
            <a:off x="5259977" y="2682897"/>
            <a:ext cx="1672046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Labeled Data</a:t>
            </a:r>
          </a:p>
        </p:txBody>
      </p:sp>
      <p:cxnSp>
        <p:nvCxnSpPr>
          <p:cNvPr id="9" name="Elbow Connector 12">
            <a:extLst>
              <a:ext uri="{FF2B5EF4-FFF2-40B4-BE49-F238E27FC236}">
                <a16:creationId xmlns:a16="http://schemas.microsoft.com/office/drawing/2014/main" id="{84DC5852-FEA9-49A2-8CD1-40AFAE6C9224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6799963" y="1304426"/>
            <a:ext cx="674508" cy="2082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8AC9C9-6BF7-4286-8314-B21803F3BCD9}"/>
              </a:ext>
            </a:extLst>
          </p:cNvPr>
          <p:cNvSpPr txBox="1"/>
          <p:nvPr/>
        </p:nvSpPr>
        <p:spPr>
          <a:xfrm>
            <a:off x="10184672" y="2684311"/>
            <a:ext cx="1711235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Unlabeled Data</a:t>
            </a:r>
          </a:p>
        </p:txBody>
      </p:sp>
      <p:cxnSp>
        <p:nvCxnSpPr>
          <p:cNvPr id="11" name="Elbow Connector 18">
            <a:extLst>
              <a:ext uri="{FF2B5EF4-FFF2-40B4-BE49-F238E27FC236}">
                <a16:creationId xmlns:a16="http://schemas.microsoft.com/office/drawing/2014/main" id="{0280537D-D834-4B7D-BEA2-CFF5E321C155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9460772" y="2008389"/>
            <a:ext cx="1579518" cy="675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2">
            <a:extLst>
              <a:ext uri="{FF2B5EF4-FFF2-40B4-BE49-F238E27FC236}">
                <a16:creationId xmlns:a16="http://schemas.microsoft.com/office/drawing/2014/main" id="{1B14BF29-0ADE-4000-8870-7816F043A322}"/>
              </a:ext>
            </a:extLst>
          </p:cNvPr>
          <p:cNvCxnSpPr>
            <a:stCxn id="10" idx="2"/>
            <a:endCxn id="6" idx="3"/>
          </p:cNvCxnSpPr>
          <p:nvPr/>
        </p:nvCxnSpPr>
        <p:spPr>
          <a:xfrm rot="5400000">
            <a:off x="9895372" y="3105304"/>
            <a:ext cx="611804" cy="1678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117E8A-9161-4127-B29B-CB8A65F0626D}"/>
              </a:ext>
            </a:extLst>
          </p:cNvPr>
          <p:cNvSpPr txBox="1"/>
          <p:nvPr/>
        </p:nvSpPr>
        <p:spPr>
          <a:xfrm>
            <a:off x="6095998" y="1616517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EAC36-9477-4AF4-8F74-4575FE3B449D}"/>
              </a:ext>
            </a:extLst>
          </p:cNvPr>
          <p:cNvSpPr txBox="1"/>
          <p:nvPr/>
        </p:nvSpPr>
        <p:spPr>
          <a:xfrm>
            <a:off x="9629248" y="1562113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9D67C-05BC-46F9-8B77-67B30BF7C976}"/>
              </a:ext>
            </a:extLst>
          </p:cNvPr>
          <p:cNvSpPr txBox="1"/>
          <p:nvPr/>
        </p:nvSpPr>
        <p:spPr>
          <a:xfrm>
            <a:off x="9629248" y="4439495"/>
            <a:ext cx="236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least confident predictions for labelling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513D5-1FD0-4D37-B743-1084ED3EC278}"/>
              </a:ext>
            </a:extLst>
          </p:cNvPr>
          <p:cNvSpPr txBox="1"/>
          <p:nvPr/>
        </p:nvSpPr>
        <p:spPr>
          <a:xfrm>
            <a:off x="6095998" y="4408397"/>
            <a:ext cx="208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7980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76894-622D-4FB3-90D4-240B1D58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99559C-FE17-431D-8E1E-EBC2517EC6C6}"/>
              </a:ext>
            </a:extLst>
          </p:cNvPr>
          <p:cNvSpPr txBox="1">
            <a:spLocks/>
          </p:cNvSpPr>
          <p:nvPr/>
        </p:nvSpPr>
        <p:spPr>
          <a:xfrm>
            <a:off x="334324" y="327514"/>
            <a:ext cx="110194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Amazon </a:t>
            </a:r>
            <a:r>
              <a:rPr lang="en-US" dirty="0" err="1"/>
              <a:t>MTurk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ED7CC-0A5B-4949-8064-15EF8620B08C}"/>
              </a:ext>
            </a:extLst>
          </p:cNvPr>
          <p:cNvSpPr txBox="1"/>
          <p:nvPr/>
        </p:nvSpPr>
        <p:spPr>
          <a:xfrm>
            <a:off x="334324" y="1142343"/>
            <a:ext cx="61146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“Crowdsourcing marketplace”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Used for surveys (incl. pre-testing), data labelling for AI/ML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Anyone can offer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Anyone can complete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Workers (aka </a:t>
            </a:r>
            <a:r>
              <a:rPr lang="en-US" sz="2200" dirty="0" err="1"/>
              <a:t>Turkers</a:t>
            </a:r>
            <a:r>
              <a:rPr lang="en-US" sz="2200" dirty="0"/>
              <a:t>) paid per task completed</a:t>
            </a:r>
          </a:p>
          <a:p>
            <a:endParaRPr lang="en-US" sz="2200" dirty="0"/>
          </a:p>
          <a:p>
            <a:r>
              <a:rPr lang="en-US" sz="2200" b="1" dirty="0"/>
              <a:t>Alternatives we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In-house labelling prohibitively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AI/ML labelling, alternatives exist (e.g. CrowdFlower) but not as flexible and larger-scale</a:t>
            </a:r>
          </a:p>
        </p:txBody>
      </p:sp>
      <p:pic>
        <p:nvPicPr>
          <p:cNvPr id="1026" name="Picture 2" descr="Amazon MTurk (@amazonmturk) | Twitter">
            <a:extLst>
              <a:ext uri="{FF2B5EF4-FFF2-40B4-BE49-F238E27FC236}">
                <a16:creationId xmlns:a16="http://schemas.microsoft.com/office/drawing/2014/main" id="{239EFE90-DBAE-411E-B783-54EF8579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04" y="114234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8A56-31CB-4D4A-BDE2-0C8C7476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EF97E-8270-46F8-AC7E-ACE90D0DB315}"/>
              </a:ext>
            </a:extLst>
          </p:cNvPr>
          <p:cNvSpPr txBox="1">
            <a:spLocks/>
          </p:cNvSpPr>
          <p:nvPr/>
        </p:nvSpPr>
        <p:spPr>
          <a:xfrm>
            <a:off x="40982" y="40272"/>
            <a:ext cx="6167313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Crowdsourcing Task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A1817-9FF1-47BC-9CDB-DC877694E3DC}"/>
              </a:ext>
            </a:extLst>
          </p:cNvPr>
          <p:cNvSpPr txBox="1"/>
          <p:nvPr/>
        </p:nvSpPr>
        <p:spPr>
          <a:xfrm>
            <a:off x="157441" y="1052810"/>
            <a:ext cx="51926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Product description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NAICS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Publicly available online product catalogs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~250,000 descriptions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Task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“Which product category best matches the given product description?”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List of categories comes from current best model (Top 10 shown in random order + “None of the above”)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U.S. workers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Calculated reasonable pay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07863-337F-4724-852D-BF9C0F28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20" y="1158048"/>
            <a:ext cx="6641280" cy="4388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46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45FC9-863B-48B6-9D72-32F73EE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49395-CCE6-49CA-A9B6-CB4AFB19FC67}"/>
              </a:ext>
            </a:extLst>
          </p:cNvPr>
          <p:cNvSpPr txBox="1">
            <a:spLocks/>
          </p:cNvSpPr>
          <p:nvPr/>
        </p:nvSpPr>
        <p:spPr>
          <a:xfrm>
            <a:off x="477199" y="176202"/>
            <a:ext cx="11019476" cy="750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Crowdsourcing Quality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96CCD-280D-4E3A-9B85-E6624D938D3C}"/>
              </a:ext>
            </a:extLst>
          </p:cNvPr>
          <p:cNvSpPr txBox="1"/>
          <p:nvPr/>
        </p:nvSpPr>
        <p:spPr>
          <a:xfrm>
            <a:off x="477199" y="1071970"/>
            <a:ext cx="93145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How do we ensure quality?</a:t>
            </a:r>
          </a:p>
          <a:p>
            <a:endParaRPr lang="en-US" sz="2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Gateway/gold standard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Label 50 “gold standard”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Worker must be at least 60% correct on min. 5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Production task: “Quadruple-key entry”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Only qualifying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4 workers label each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Work in batches of 1,000; update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Continuous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Keep track of inter-rater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Inject “gold standard” records during production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Remove poorly performing workers after each batch of production task</a:t>
            </a:r>
          </a:p>
        </p:txBody>
      </p:sp>
    </p:spTree>
    <p:extLst>
      <p:ext uri="{BB962C8B-B14F-4D97-AF65-F5344CB8AC3E}">
        <p14:creationId xmlns:p14="http://schemas.microsoft.com/office/powerpoint/2010/main" val="198107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11" ma:contentTypeDescription="Create a new document." ma:contentTypeScope="" ma:versionID="fd15eec54e9a16b88682b5772339e0fc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b9f4a88b264629eea6c93697b8a79db7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9D7FDE-784D-4DEC-B49C-6F84CF51374D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42af4b1-c551-450a-9f89-76df0847d194"/>
    <ds:schemaRef ds:uri="http://schemas.microsoft.com/office/2006/metadata/properties"/>
    <ds:schemaRef ds:uri="http://schemas.openxmlformats.org/package/2006/metadata/core-properties"/>
    <ds:schemaRef ds:uri="caecc2cd-c125-47bb-b7d8-61f5602bf9d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92B14D-EDFD-4FDD-92C0-0DF7EDA55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5076</TotalTime>
  <Words>967</Words>
  <Application>Microsoft Office PowerPoint</Application>
  <PresentationFormat>Widescreen</PresentationFormat>
  <Paragraphs>166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Machine Learning and the Commodity Flow Survey</vt:lpstr>
      <vt:lpstr>PowerPoint Presentation</vt:lpstr>
      <vt:lpstr>Overview</vt:lpstr>
      <vt:lpstr>ML model – details and pilot</vt:lpstr>
      <vt:lpstr>ML model – in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the Commodity Flow Survey</dc:title>
  <dc:creator>Christian Leonard Moscardi (CENSUS/ERD CTR)</dc:creator>
  <cp:lastModifiedBy>Christian Leonard Moscardi (CENSUS/ERD CTR)</cp:lastModifiedBy>
  <cp:revision>35</cp:revision>
  <dcterms:created xsi:type="dcterms:W3CDTF">2021-10-18T14:12:32Z</dcterms:created>
  <dcterms:modified xsi:type="dcterms:W3CDTF">2021-10-27T15:11:28Z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