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58" r:id="rId6"/>
    <p:sldId id="271" r:id="rId7"/>
    <p:sldId id="268" r:id="rId8"/>
    <p:sldId id="263" r:id="rId9"/>
    <p:sldId id="265" r:id="rId10"/>
    <p:sldId id="261" r:id="rId11"/>
    <p:sldId id="259" r:id="rId12"/>
    <p:sldId id="269" r:id="rId13"/>
    <p:sldId id="266" r:id="rId14"/>
    <p:sldId id="264" r:id="rId15"/>
    <p:sldId id="270" r:id="rId16"/>
    <p:sldId id="267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 B Medalia (CENSUS/ERD FED)" initials="CBM(F" lastIdx="19" clrIdx="0">
    <p:extLst>
      <p:ext uri="{19B8F6BF-5375-455C-9EA6-DF929625EA0E}">
        <p15:presenceInfo xmlns:p15="http://schemas.microsoft.com/office/powerpoint/2012/main" userId="S::carla.medalia@census.gov::ab270890-8a71-4261-bb69-22a8a6e70a9e" providerId="AD"/>
      </p:ext>
    </p:extLst>
  </p:cmAuthor>
  <p:cmAuthor id="2" name="Cecile Mcwilliams Murray (CENSUS/ERD CTR)" initials="CMM(C" lastIdx="4" clrIdx="1">
    <p:extLst>
      <p:ext uri="{19B8F6BF-5375-455C-9EA6-DF929625EA0E}">
        <p15:presenceInfo xmlns:p15="http://schemas.microsoft.com/office/powerpoint/2012/main" userId="S::cecile.m.murray@census.gov::ac2691a1-66cc-4ec2-a707-0203e79ad9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1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19T14:48:10.497" idx="1">
    <p:pos x="10" y="10"/>
    <p:text>Why in house vs. mturk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19T14:48:56.473" idx="4">
    <p:pos x="10" y="10"/>
    <p:text>bring iterative development process forward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enables lightweight install on </a:t>
            </a:r>
            <a:r>
              <a:rPr lang="en-US" dirty="0" err="1"/>
              <a:t>keyer</a:t>
            </a:r>
            <a:r>
              <a:rPr lang="en-US" dirty="0"/>
              <a:t> machine + ability to push updates easily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atie.r.genadek@census.gov" TargetMode="External"/><Relationship Id="rId2" Type="http://schemas.openxmlformats.org/officeDocument/2006/relationships/hyperlink" Target="mailto:cecile.m.murray@census.gov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A6A1-7AC1-4FD3-8288-0FB1501A3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Open Source Tools to Build a Custom Data Entry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DAC79-B203-4378-B3CA-DCE284345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Cecile Murray and Katie </a:t>
            </a:r>
            <a:r>
              <a:rPr lang="en-US" dirty="0" err="1"/>
              <a:t>Genadek</a:t>
            </a:r>
            <a:endParaRPr lang="en-US" dirty="0"/>
          </a:p>
          <a:p>
            <a:r>
              <a:rPr lang="en-US" dirty="0"/>
              <a:t>Business Development Staff, Economic Reimbursable Surveys Division</a:t>
            </a:r>
          </a:p>
          <a:p>
            <a:r>
              <a:rPr lang="en-US" dirty="0"/>
              <a:t>U.S. Census Bureau</a:t>
            </a:r>
          </a:p>
          <a:p>
            <a:r>
              <a:rPr lang="en-US" dirty="0"/>
              <a:t>November 4,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E659-6CA8-48EE-B42D-314DFCE2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9770-355F-474E-B138-0EF4245849B1}"/>
              </a:ext>
            </a:extLst>
          </p:cNvPr>
          <p:cNvSpPr txBox="1"/>
          <p:nvPr/>
        </p:nvSpPr>
        <p:spPr>
          <a:xfrm>
            <a:off x="2520593" y="5975766"/>
            <a:ext cx="715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>
                <a:solidFill>
                  <a:srgbClr val="000000"/>
                </a:solidFill>
                <a:effectLst/>
              </a:rPr>
              <a:t>Any views expressed are those of the author(s) and not necessarily those of the U.S Census Bureau. 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990-35D0-40DD-8F1C-B8CB33DE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the application to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08B7-D909-464A-A8E2-42CDB50E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testing as development proceeded: </a:t>
            </a:r>
          </a:p>
          <a:p>
            <a:pPr lvl="1"/>
            <a:r>
              <a:rPr lang="en-US" dirty="0"/>
              <a:t>Small group demos</a:t>
            </a:r>
          </a:p>
          <a:p>
            <a:pPr lvl="1"/>
            <a:r>
              <a:rPr lang="en-US" dirty="0"/>
              <a:t>Team demos</a:t>
            </a:r>
          </a:p>
          <a:p>
            <a:r>
              <a:rPr lang="en-US" dirty="0"/>
              <a:t>Rollout to select group of keyers and collecting feedback</a:t>
            </a:r>
          </a:p>
          <a:p>
            <a:pPr lvl="1"/>
            <a:r>
              <a:rPr lang="en-US" dirty="0"/>
              <a:t>Creating and positioning a suffix field</a:t>
            </a:r>
          </a:p>
          <a:p>
            <a:pPr lvl="1"/>
            <a:r>
              <a:rPr lang="en-US" dirty="0"/>
              <a:t>What to do about blank values</a:t>
            </a:r>
          </a:p>
          <a:p>
            <a:pPr lvl="1"/>
            <a:r>
              <a:rPr lang="en-US" dirty="0"/>
              <a:t>Figuring out ways to further avoid repetitive keying</a:t>
            </a:r>
          </a:p>
          <a:p>
            <a:pPr lvl="1"/>
            <a:r>
              <a:rPr lang="en-US" dirty="0"/>
              <a:t>Fixing lots of bugs!</a:t>
            </a:r>
          </a:p>
          <a:p>
            <a:r>
              <a:rPr lang="en-US" dirty="0"/>
              <a:t>Eventual rollout to more keyers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8CB2-E496-43F4-A3B9-EF94AC9B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DE82-CB50-48C6-8A53-9EFEE7DA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9EBD-7045-4721-8E2F-64479B2B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Steep technical learning curve + substantial up-front time investment in development</a:t>
            </a:r>
          </a:p>
          <a:p>
            <a:r>
              <a:rPr lang="en-US" dirty="0"/>
              <a:t>Deployment to production</a:t>
            </a:r>
          </a:p>
          <a:p>
            <a:pPr lvl="1"/>
            <a:r>
              <a:rPr lang="en-US" dirty="0"/>
              <a:t>IT approvals to make sure keyers can access application while protecting server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keyer</a:t>
            </a:r>
            <a:r>
              <a:rPr lang="en-US" dirty="0"/>
              <a:t> workstation requirements</a:t>
            </a:r>
          </a:p>
          <a:p>
            <a:r>
              <a:rPr lang="en-US" dirty="0"/>
              <a:t>Training and reference material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3586-3300-41FD-B710-2995C031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9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A5F2-91F6-4BA5-B297-D1FD3E67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BA52-7B8E-4BFE-A709-77180EB6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installation/setup, maintenance, and update processes</a:t>
            </a:r>
          </a:p>
          <a:p>
            <a:r>
              <a:rPr lang="en-US" dirty="0"/>
              <a:t>Use an iterative development process: build something, test it, and incorporate feedback</a:t>
            </a:r>
          </a:p>
          <a:p>
            <a:pPr lvl="1"/>
            <a:r>
              <a:rPr lang="en-US" dirty="0"/>
              <a:t>Do structured demos to test specific features early and often</a:t>
            </a:r>
          </a:p>
          <a:p>
            <a:pPr lvl="1"/>
            <a:r>
              <a:rPr lang="en-US" dirty="0"/>
              <a:t>Use git/version control, and split development into development, test, and production branches</a:t>
            </a:r>
          </a:p>
          <a:p>
            <a:pPr lvl="1"/>
            <a:r>
              <a:rPr lang="en-US" dirty="0"/>
              <a:t>Use logging and automated testing to help identify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C492F-06D4-4BF0-A80E-D0A7904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2092-1472-4873-AD5B-24DFCF27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3EE5-2488-4331-8F94-62D7246EE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on GitHub: https://github.com/census-bds/dcdl-data-entry</a:t>
            </a:r>
          </a:p>
          <a:p>
            <a:r>
              <a:rPr lang="en-US" dirty="0"/>
              <a:t>Cecile Murray, Data Scientist </a:t>
            </a:r>
            <a:r>
              <a:rPr lang="en-US" dirty="0">
                <a:hlinkClick r:id="rId2"/>
              </a:rPr>
              <a:t>cecile.m.murray@census.gov</a:t>
            </a:r>
            <a:endParaRPr lang="en-US" dirty="0"/>
          </a:p>
          <a:p>
            <a:r>
              <a:rPr lang="en-US" dirty="0"/>
              <a:t>Katie </a:t>
            </a:r>
            <a:r>
              <a:rPr lang="en-US" dirty="0" err="1"/>
              <a:t>Genadek</a:t>
            </a:r>
            <a:r>
              <a:rPr lang="en-US" dirty="0"/>
              <a:t>, DCDL Project Director </a:t>
            </a:r>
            <a:r>
              <a:rPr lang="en-US" dirty="0">
                <a:hlinkClick r:id="rId3"/>
              </a:rPr>
              <a:t>katie.r.genadek@census.gov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DFF41-431D-4377-B0CE-BC9DE086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1A8-03AC-4256-A6D0-EE8A9F90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Decennial Census Digitization and Data Linkage (DCDL)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AFF5-2B37-4EFA-BE46-8C359583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Capture the names from digitized images of 1960-1990 decennial census forms to enable longitudinal research</a:t>
            </a:r>
          </a:p>
          <a:p>
            <a:r>
              <a:rPr lang="en-US" b="1" dirty="0"/>
              <a:t>Problem:</a:t>
            </a:r>
            <a:r>
              <a:rPr lang="en-US" dirty="0"/>
              <a:t> 850+ million records would make hand entry prohibitively expensive and slow</a:t>
            </a:r>
          </a:p>
          <a:p>
            <a:r>
              <a:rPr lang="en-US" b="1" dirty="0"/>
              <a:t>Solution:</a:t>
            </a:r>
            <a:r>
              <a:rPr lang="en-US" dirty="0"/>
              <a:t> Custom Optical Character Recognition (OCR) machine learning algorithm to automate name capture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   Need to efficiently collect high-quality data to train OCR    	algorithm: have professional keyers hand enter data using 	custom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17E76-477D-482B-93E1-73D283C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08C477-E900-4314-9BE3-BEB8F092804E}"/>
              </a:ext>
            </a:extLst>
          </p:cNvPr>
          <p:cNvSpPr/>
          <p:nvPr/>
        </p:nvSpPr>
        <p:spPr>
          <a:xfrm>
            <a:off x="953899" y="4696489"/>
            <a:ext cx="704851" cy="52943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CABD-46D8-4559-8F2B-14BD3AE1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7E71-5894-446B-8510-87FCFDB8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  <a:p>
            <a:r>
              <a:rPr lang="en-US" dirty="0"/>
              <a:t>Some technical details</a:t>
            </a:r>
          </a:p>
          <a:p>
            <a:r>
              <a:rPr lang="en-US" dirty="0"/>
              <a:t>Why build a custom application?</a:t>
            </a:r>
          </a:p>
          <a:p>
            <a:r>
              <a:rPr lang="en-US" dirty="0"/>
              <a:t>Bringing the application into production</a:t>
            </a:r>
          </a:p>
          <a:p>
            <a:r>
              <a:rPr lang="en-US" dirty="0"/>
              <a:t>Recommendations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507D-6AA8-4E0B-9418-1112CC56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8C42-FAE0-4367-B411-5666EE13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 name from a 1970 form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551BD4E-72A4-4E46-AF17-B9CD1E693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417"/>
            <a:ext cx="10515600" cy="4340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186E6-3620-431F-A128-0EC2A47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21491-25BC-46EC-A4F9-F20F9B455FF6}"/>
              </a:ext>
            </a:extLst>
          </p:cNvPr>
          <p:cNvSpPr/>
          <p:nvPr/>
        </p:nvSpPr>
        <p:spPr>
          <a:xfrm>
            <a:off x="1319725" y="2380078"/>
            <a:ext cx="1477108" cy="436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43AF-284A-4BDF-B9EA-E8A3F02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with blank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B301-08A3-4601-AB39-CCA80010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AFF4-0B7C-4D95-9983-BEA0E3D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8A94-B091-4F3C-A114-DA0B4775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89A4-A6D4-44DF-9C3D-D0E099EA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Django: open source Python library</a:t>
            </a:r>
          </a:p>
          <a:p>
            <a:r>
              <a:rPr lang="en-US" dirty="0"/>
              <a:t>Backend database is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Runs on an AWS </a:t>
            </a:r>
            <a:r>
              <a:rPr lang="en-US" dirty="0" err="1"/>
              <a:t>govcloud</a:t>
            </a:r>
            <a:r>
              <a:rPr lang="en-US" dirty="0"/>
              <a:t> server</a:t>
            </a:r>
          </a:p>
          <a:p>
            <a:r>
              <a:rPr lang="en-US" dirty="0"/>
              <a:t>Keyers access the application in their web browser via a local port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A021B-1CC0-4DAB-843A-EAE97DDB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2FDE4A-713C-4BE4-BA28-D75FB6888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045" y="4793975"/>
            <a:ext cx="1289178" cy="77350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28B77E1-5F75-40BF-8E1B-ABACE8EE6F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77" y="4914029"/>
            <a:ext cx="1875941" cy="653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B3C1E2-9E50-4C40-994F-F00BF0394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8" y="4765934"/>
            <a:ext cx="3159850" cy="93742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4C7B47E3-B1B6-4B5E-A449-241FDA3A16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8" y="4292326"/>
            <a:ext cx="2000670" cy="20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64313-7ABB-479B-B5C8-B35C6788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B6DFDB-6842-4329-882E-CD94304EC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6345" cy="4351338"/>
          </a:xfrm>
        </p:spPr>
        <p:txBody>
          <a:bodyPr/>
          <a:lstStyle/>
          <a:p>
            <a:r>
              <a:rPr lang="en-US" dirty="0"/>
              <a:t>Entity-relationship diagram: tool for designing database schema</a:t>
            </a:r>
          </a:p>
          <a:p>
            <a:r>
              <a:rPr lang="en-US" dirty="0"/>
              <a:t>Color-coding and arrows to illustrate flow of data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56C04-7C55-45DF-BD1F-ED448873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0F4299-2C08-4462-9EBB-31305823C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32" y="389608"/>
            <a:ext cx="6630668" cy="60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5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CB1-F754-4A9D-95A1-1E08E00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custom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2686-A18B-411F-B185-A2E52F67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Census Bureau systems are not configured for these images</a:t>
            </a:r>
          </a:p>
          <a:p>
            <a:r>
              <a:rPr lang="en-US" dirty="0"/>
              <a:t>Data are protected, so we cannot use external solutions like Amazon </a:t>
            </a:r>
            <a:r>
              <a:rPr lang="en-US" dirty="0" err="1"/>
              <a:t>mTurk</a:t>
            </a:r>
            <a:endParaRPr lang="en-US" dirty="0"/>
          </a:p>
          <a:p>
            <a:r>
              <a:rPr lang="en-US" dirty="0"/>
              <a:t>Entry in MS Excel offers low start-up costs, but a custom application provides features that pay off in the long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4026-AF1C-4A01-BDEE-59FF83D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BCB1-F754-4A9D-95A1-1E08E004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custom application?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1B507B5-B06E-4BFB-8231-93F76AFAE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62787"/>
              </p:ext>
            </p:extLst>
          </p:nvPr>
        </p:nvGraphicFramePr>
        <p:xfrm>
          <a:off x="609600" y="1506096"/>
          <a:ext cx="10976265" cy="42341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58755">
                  <a:extLst>
                    <a:ext uri="{9D8B030D-6E8A-4147-A177-3AD203B41FA5}">
                      <a16:colId xmlns:a16="http://schemas.microsoft.com/office/drawing/2014/main" val="3676448796"/>
                    </a:ext>
                  </a:extLst>
                </a:gridCol>
                <a:gridCol w="3658755">
                  <a:extLst>
                    <a:ext uri="{9D8B030D-6E8A-4147-A177-3AD203B41FA5}">
                      <a16:colId xmlns:a16="http://schemas.microsoft.com/office/drawing/2014/main" val="943117293"/>
                    </a:ext>
                  </a:extLst>
                </a:gridCol>
                <a:gridCol w="3658755">
                  <a:extLst>
                    <a:ext uri="{9D8B030D-6E8A-4147-A177-3AD203B41FA5}">
                      <a16:colId xmlns:a16="http://schemas.microsoft.com/office/drawing/2014/main" val="1395783072"/>
                    </a:ext>
                  </a:extLst>
                </a:gridCol>
              </a:tblGrid>
              <a:tr h="388304">
                <a:tc>
                  <a:txBody>
                    <a:bodyPr/>
                    <a:lstStyle/>
                    <a:p>
                      <a:r>
                        <a:rPr lang="en-US" dirty="0"/>
                        <a:t>Challenge/feature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custom data entry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16443"/>
                  </a:ext>
                </a:extLst>
              </a:tr>
              <a:tr h="670224">
                <a:tc>
                  <a:txBody>
                    <a:bodyPr/>
                    <a:lstStyle/>
                    <a:p>
                      <a:r>
                        <a:rPr lang="en-US" b="1" dirty="0"/>
                        <a:t>Is the </a:t>
                      </a:r>
                      <a:r>
                        <a:rPr lang="en-US" b="1" dirty="0" err="1"/>
                        <a:t>keyer</a:t>
                      </a:r>
                      <a:r>
                        <a:rPr lang="en-US" b="1" dirty="0"/>
                        <a:t> looking at correct image?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of human error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risk of error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21242"/>
                  </a:ext>
                </a:extLst>
              </a:tr>
              <a:tr h="670224">
                <a:tc>
                  <a:txBody>
                    <a:bodyPr/>
                    <a:lstStyle/>
                    <a:p>
                      <a:r>
                        <a:rPr lang="en-US" b="1" dirty="0"/>
                        <a:t>Complex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 require repetitive entry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accommodate complex relationships between data items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3298"/>
                  </a:ext>
                </a:extLst>
              </a:tr>
              <a:tr h="670224">
                <a:tc>
                  <a:txBody>
                    <a:bodyPr/>
                    <a:lstStyle/>
                    <a:p>
                      <a:r>
                        <a:rPr lang="en-US" b="1" dirty="0"/>
                        <a:t>Visually relate data in image to entry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08691"/>
                  </a:ext>
                </a:extLst>
              </a:tr>
              <a:tr h="670224">
                <a:tc>
                  <a:txBody>
                    <a:bodyPr/>
                    <a:lstStyle/>
                    <a:p>
                      <a:r>
                        <a:rPr lang="en-US" b="1" dirty="0"/>
                        <a:t>Danger of accidental modification/deletion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Substantial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4485"/>
                  </a:ext>
                </a:extLst>
              </a:tr>
              <a:tr h="388304">
                <a:tc>
                  <a:txBody>
                    <a:bodyPr/>
                    <a:lstStyle/>
                    <a:p>
                      <a:r>
                        <a:rPr lang="en-US" b="1" dirty="0"/>
                        <a:t>Managing reel/image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Manual, cumbersome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automated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0626"/>
                  </a:ext>
                </a:extLst>
              </a:tr>
              <a:tr h="388304">
                <a:tc>
                  <a:txBody>
                    <a:bodyPr/>
                    <a:lstStyle/>
                    <a:p>
                      <a:r>
                        <a:rPr lang="en-US" b="1" dirty="0"/>
                        <a:t>Getting usable data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Manual, cumbersome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automated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23564"/>
                  </a:ext>
                </a:extLst>
              </a:tr>
              <a:tr h="388304">
                <a:tc>
                  <a:txBody>
                    <a:bodyPr/>
                    <a:lstStyle/>
                    <a:p>
                      <a:r>
                        <a:rPr lang="en-US" b="1" dirty="0"/>
                        <a:t>Time required for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Substantial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369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4026-AF1C-4A01-BDEE-59FF83DF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11" ma:contentTypeDescription="Create a new document." ma:contentTypeScope="" ma:versionID="fd15eec54e9a16b88682b5772339e0fc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b9f4a88b264629eea6c93697b8a79db7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9D7FDE-784D-4DEC-B49C-6F84CF51374D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f42af4b1-c551-450a-9f89-76df0847d194"/>
    <ds:schemaRef ds:uri="http://schemas.microsoft.com/office/2006/metadata/properties"/>
    <ds:schemaRef ds:uri="http://schemas.openxmlformats.org/package/2006/metadata/core-properties"/>
    <ds:schemaRef ds:uri="caecc2cd-c125-47bb-b7d8-61f5602bf9d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92B14D-EDFD-4FDD-92C0-0DF7EDA55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1219</TotalTime>
  <Words>590</Words>
  <Application>Microsoft Office PowerPoint</Application>
  <PresentationFormat>Widescreen</PresentationFormat>
  <Paragraphs>99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Open Source Tools to Build a Custom Data Entry Application</vt:lpstr>
      <vt:lpstr>Decennial Census Digitization and Data Linkage (DCDL) project overview</vt:lpstr>
      <vt:lpstr>Roadmap</vt:lpstr>
      <vt:lpstr>Collecting a name from a 1970 form</vt:lpstr>
      <vt:lpstr>Demonstration with blank forms</vt:lpstr>
      <vt:lpstr>Technical details</vt:lpstr>
      <vt:lpstr>Data structure</vt:lpstr>
      <vt:lpstr>Why build a custom application?</vt:lpstr>
      <vt:lpstr>Why build a custom application?</vt:lpstr>
      <vt:lpstr>Bringing the application to production</vt:lpstr>
      <vt:lpstr>Challenges we faced</vt:lpstr>
      <vt:lpstr>Recommendations</vt:lpstr>
      <vt:lpstr>Thank you! Questions? 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Open Source Tools to Build a Custom Data Entry Application</dc:title>
  <dc:creator>Cecile Mcwilliams Murray (CENSUS/ERD CTR)</dc:creator>
  <cp:lastModifiedBy>Cecile Mcwilliams Murray (CENSUS/ERD CTR)</cp:lastModifiedBy>
  <cp:revision>29</cp:revision>
  <dcterms:created xsi:type="dcterms:W3CDTF">2021-09-29T15:38:42Z</dcterms:created>
  <dcterms:modified xsi:type="dcterms:W3CDTF">2021-10-25T19:15:44Z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