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  <p:embeddedFont>
      <p:font typeface="Poppin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16">
          <p15:clr>
            <a:srgbClr val="A4A3A4"/>
          </p15:clr>
        </p15:guide>
        <p15:guide id="3" pos="480">
          <p15:clr>
            <a:srgbClr val="A4A3A4"/>
          </p15:clr>
        </p15:guide>
        <p15:guide id="4" orient="horz" pos="5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16"/>
        <p:guide pos="480"/>
        <p:guide pos="55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4" Type="http://schemas.openxmlformats.org/officeDocument/2006/relationships/font" Target="fonts/PoppinsSemiBold-regular.fntdata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oppinsSemiBold-italic.fntdata"/><Relationship Id="rId25" Type="http://schemas.openxmlformats.org/officeDocument/2006/relationships/font" Target="fonts/PoppinsSemiBold-bold.fntdata"/><Relationship Id="rId27" Type="http://schemas.openxmlformats.org/officeDocument/2006/relationships/font" Target="fonts/PoppinsSemiBol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0db1ed4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0db1ed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0db1ed4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c0db1ed4e_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0db1ed4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c0db1ed4e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0db1ed4e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c0db1ed4e_4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— Image">
  <p:cSld name="Cover — Imag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>
            <p:ph idx="2" type="pic"/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anchorCtr="0" anchor="ctr" bIns="1828800" lIns="91425" spcFirstLastPara="1" rIns="91425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743200"/>
            <a:ext cx="8951976" cy="128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oppins"/>
              <a:buNone/>
              <a:defRPr b="0" i="0" sz="4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85800" y="658368"/>
            <a:ext cx="8951976" cy="155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i="0" sz="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 Cover — White">
  <p:cSld name="Back Cover — White">
    <p:bg>
      <p:bgPr>
        <a:solidFill>
          <a:srgbClr val="1F538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685800" y="3099816"/>
            <a:ext cx="10817352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— Full Image">
  <p:cSld name="Agenda — Full Imag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>
            <p:ph idx="2" type="pic"/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anchorCtr="0" anchor="ctr" bIns="640075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b="0" i="0" sz="1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type="ctrTitle"/>
          </p:nvPr>
        </p:nvSpPr>
        <p:spPr>
          <a:xfrm>
            <a:off x="685800" y="667512"/>
            <a:ext cx="10817352" cy="219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685800" y="1089835"/>
            <a:ext cx="1081735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 Cover — Black">
  <p:cSld name="Back Cover — Black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685800" y="3099816"/>
            <a:ext cx="10817352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oice — Black">
  <p:cSld name="Voice — Black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1620012" y="2797769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 Medium"/>
              <a:buNone/>
              <a:defRPr b="0" i="0" sz="420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— White">
  <p:cSld name="Agenda — Whit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685800" y="667512"/>
            <a:ext cx="108174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85800" y="1089835"/>
            <a:ext cx="10817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indent="-3429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342900" lvl="4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— Full Image">
  <p:cSld name="Agenda — Full Imag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>
            <p:ph idx="2" type="pic"/>
          </p:nvPr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anchorCtr="0" anchor="ctr" bIns="640075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Medium"/>
              <a:buNone/>
              <a:defRPr b="0" i="0" sz="10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type="ctrTitle"/>
          </p:nvPr>
        </p:nvSpPr>
        <p:spPr>
          <a:xfrm>
            <a:off x="685800" y="667512"/>
            <a:ext cx="108174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85800" y="1089835"/>
            <a:ext cx="10817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0" lvl="1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0" lvl="2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0" lvl="3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0" lvl="4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0" lvl="5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0" lvl="6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0" lvl="7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0" lvl="8" marL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685800" y="685800"/>
            <a:ext cx="10817352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b="0" i="0" sz="23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685800" y="1828800"/>
            <a:ext cx="10817352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32">
          <p15:clr>
            <a:srgbClr val="F26B43"/>
          </p15:clr>
        </p15:guide>
        <p15:guide id="2" pos="432">
          <p15:clr>
            <a:srgbClr val="F26B43"/>
          </p15:clr>
        </p15:guide>
        <p15:guide id="3" pos="7248">
          <p15:clr>
            <a:srgbClr val="F26B43"/>
          </p15:clr>
        </p15:guide>
        <p15:guide id="4" pos="768">
          <p15:clr>
            <a:srgbClr val="F26B43"/>
          </p15:clr>
        </p15:guide>
        <p15:guide id="5" pos="1008">
          <p15:clr>
            <a:srgbClr val="F26B43"/>
          </p15:clr>
        </p15:guide>
        <p15:guide id="6" pos="1368">
          <p15:clr>
            <a:srgbClr val="F26B43"/>
          </p15:clr>
        </p15:guide>
        <p15:guide id="7" pos="1608">
          <p15:clr>
            <a:srgbClr val="F26B43"/>
          </p15:clr>
        </p15:guide>
        <p15:guide id="8" pos="1944">
          <p15:clr>
            <a:srgbClr val="F26B43"/>
          </p15:clr>
        </p15:guide>
        <p15:guide id="9" pos="2184">
          <p15:clr>
            <a:srgbClr val="F26B43"/>
          </p15:clr>
        </p15:guide>
        <p15:guide id="10" pos="2544">
          <p15:clr>
            <a:srgbClr val="F26B43"/>
          </p15:clr>
        </p15:guide>
        <p15:guide id="11" pos="2784">
          <p15:clr>
            <a:srgbClr val="F26B43"/>
          </p15:clr>
        </p15:guide>
        <p15:guide id="12" pos="3120">
          <p15:clr>
            <a:srgbClr val="F26B43"/>
          </p15:clr>
        </p15:guide>
        <p15:guide id="13" pos="3360">
          <p15:clr>
            <a:srgbClr val="F26B43"/>
          </p15:clr>
        </p15:guide>
        <p15:guide id="14" pos="3720">
          <p15:clr>
            <a:srgbClr val="F26B43"/>
          </p15:clr>
        </p15:guide>
        <p15:guide id="15" pos="3960">
          <p15:clr>
            <a:srgbClr val="F26B43"/>
          </p15:clr>
        </p15:guide>
        <p15:guide id="16" pos="4320">
          <p15:clr>
            <a:srgbClr val="F26B43"/>
          </p15:clr>
        </p15:guide>
        <p15:guide id="17" pos="4560">
          <p15:clr>
            <a:srgbClr val="F26B43"/>
          </p15:clr>
        </p15:guide>
        <p15:guide id="18" pos="4896">
          <p15:clr>
            <a:srgbClr val="F26B43"/>
          </p15:clr>
        </p15:guide>
        <p15:guide id="19" pos="5136">
          <p15:clr>
            <a:srgbClr val="F26B43"/>
          </p15:clr>
        </p15:guide>
        <p15:guide id="20" pos="5496">
          <p15:clr>
            <a:srgbClr val="F26B43"/>
          </p15:clr>
        </p15:guide>
        <p15:guide id="21" pos="5736">
          <p15:clr>
            <a:srgbClr val="F26B43"/>
          </p15:clr>
        </p15:guide>
        <p15:guide id="22" pos="6072">
          <p15:clr>
            <a:srgbClr val="F26B43"/>
          </p15:clr>
        </p15:guide>
        <p15:guide id="23" pos="6312">
          <p15:clr>
            <a:srgbClr val="F26B43"/>
          </p15:clr>
        </p15:guide>
        <p15:guide id="24" pos="6672">
          <p15:clr>
            <a:srgbClr val="F26B43"/>
          </p15:clr>
        </p15:guide>
        <p15:guide id="25" pos="6912">
          <p15:clr>
            <a:srgbClr val="F26B43"/>
          </p15:clr>
        </p15:guide>
        <p15:guide id="26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685800" y="685800"/>
            <a:ext cx="10817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 Medium"/>
              <a:buNone/>
              <a:defRPr b="0" i="0" sz="23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685800" y="1828800"/>
            <a:ext cx="10817400" cy="4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AutoNum type="arabicPeriod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3142" y="6128657"/>
            <a:ext cx="771648" cy="7716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32">
          <p15:clr>
            <a:srgbClr val="F26B43"/>
          </p15:clr>
        </p15:guide>
        <p15:guide id="2" pos="432">
          <p15:clr>
            <a:srgbClr val="F26B43"/>
          </p15:clr>
        </p15:guide>
        <p15:guide id="3" pos="7248">
          <p15:clr>
            <a:srgbClr val="F26B43"/>
          </p15:clr>
        </p15:guide>
        <p15:guide id="4" pos="768">
          <p15:clr>
            <a:srgbClr val="F26B43"/>
          </p15:clr>
        </p15:guide>
        <p15:guide id="5" pos="1008">
          <p15:clr>
            <a:srgbClr val="F26B43"/>
          </p15:clr>
        </p15:guide>
        <p15:guide id="6" pos="1368">
          <p15:clr>
            <a:srgbClr val="F26B43"/>
          </p15:clr>
        </p15:guide>
        <p15:guide id="7" pos="1608">
          <p15:clr>
            <a:srgbClr val="F26B43"/>
          </p15:clr>
        </p15:guide>
        <p15:guide id="8" pos="1944">
          <p15:clr>
            <a:srgbClr val="F26B43"/>
          </p15:clr>
        </p15:guide>
        <p15:guide id="9" pos="2184">
          <p15:clr>
            <a:srgbClr val="F26B43"/>
          </p15:clr>
        </p15:guide>
        <p15:guide id="10" pos="2544">
          <p15:clr>
            <a:srgbClr val="F26B43"/>
          </p15:clr>
        </p15:guide>
        <p15:guide id="11" pos="2784">
          <p15:clr>
            <a:srgbClr val="F26B43"/>
          </p15:clr>
        </p15:guide>
        <p15:guide id="12" pos="3120">
          <p15:clr>
            <a:srgbClr val="F26B43"/>
          </p15:clr>
        </p15:guide>
        <p15:guide id="13" pos="3360">
          <p15:clr>
            <a:srgbClr val="F26B43"/>
          </p15:clr>
        </p15:guide>
        <p15:guide id="14" pos="3720">
          <p15:clr>
            <a:srgbClr val="F26B43"/>
          </p15:clr>
        </p15:guide>
        <p15:guide id="15" pos="3960">
          <p15:clr>
            <a:srgbClr val="F26B43"/>
          </p15:clr>
        </p15:guide>
        <p15:guide id="16" pos="4320">
          <p15:clr>
            <a:srgbClr val="F26B43"/>
          </p15:clr>
        </p15:guide>
        <p15:guide id="17" pos="4560">
          <p15:clr>
            <a:srgbClr val="F26B43"/>
          </p15:clr>
        </p15:guide>
        <p15:guide id="18" pos="4896">
          <p15:clr>
            <a:srgbClr val="F26B43"/>
          </p15:clr>
        </p15:guide>
        <p15:guide id="19" pos="5136">
          <p15:clr>
            <a:srgbClr val="F26B43"/>
          </p15:clr>
        </p15:guide>
        <p15:guide id="20" pos="5496">
          <p15:clr>
            <a:srgbClr val="F26B43"/>
          </p15:clr>
        </p15:guide>
        <p15:guide id="21" pos="5736">
          <p15:clr>
            <a:srgbClr val="F26B43"/>
          </p15:clr>
        </p15:guide>
        <p15:guide id="22" pos="6072">
          <p15:clr>
            <a:srgbClr val="F26B43"/>
          </p15:clr>
        </p15:guide>
        <p15:guide id="23" pos="6312">
          <p15:clr>
            <a:srgbClr val="F26B43"/>
          </p15:clr>
        </p15:guide>
        <p15:guide id="24" pos="6672">
          <p15:clr>
            <a:srgbClr val="F26B43"/>
          </p15:clr>
        </p15:guide>
        <p15:guide id="25" pos="6912">
          <p15:clr>
            <a:srgbClr val="F26B43"/>
          </p15:clr>
        </p15:guide>
        <p15:guide id="26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02" l="0" r="0" t="7802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rgbClr val="A8D08C"/>
          </a:solidFill>
          <a:ln>
            <a:noFill/>
          </a:ln>
        </p:spPr>
      </p:pic>
      <p:sp>
        <p:nvSpPr>
          <p:cNvPr id="122" name="Google Shape;122;p22"/>
          <p:cNvSpPr txBox="1"/>
          <p:nvPr>
            <p:ph type="ctrTitle"/>
          </p:nvPr>
        </p:nvSpPr>
        <p:spPr>
          <a:xfrm>
            <a:off x="685800" y="2555748"/>
            <a:ext cx="8951976" cy="128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oppins"/>
              <a:buNone/>
            </a:pPr>
            <a:r>
              <a:rPr lang="en-US"/>
              <a:t>Federal Real Property Map</a:t>
            </a:r>
            <a:br>
              <a:rPr lang="en-US"/>
            </a:br>
            <a:r>
              <a:rPr lang="en-US"/>
              <a:t>Group FRPP1 Solutions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685800" y="658368"/>
            <a:ext cx="8951976" cy="155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/>
              <a:t>June 17, 2019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496" y="5247862"/>
            <a:ext cx="997227" cy="99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538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685800" y="2556412"/>
            <a:ext cx="8951976" cy="128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oppins"/>
              <a:buNone/>
            </a:pPr>
            <a:r>
              <a:rPr lang="en-US"/>
              <a:t>Federal Real Property Profile Management Reimagined</a:t>
            </a:r>
            <a:endParaRPr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685800" y="658368"/>
            <a:ext cx="8951976" cy="155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/>
              <a:t>June 17, 2019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5733288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384724"/>
            <a:ext cx="1192427" cy="119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ctrTitle"/>
          </p:nvPr>
        </p:nvSpPr>
        <p:spPr>
          <a:xfrm>
            <a:off x="649200" y="866725"/>
            <a:ext cx="108174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090"/>
              </a:buClr>
              <a:buSzPts val="1400"/>
              <a:buFont typeface="Poppins Medium"/>
              <a:buNone/>
            </a:pPr>
            <a:r>
              <a:rPr lang="en-US" sz="1800">
                <a:solidFill>
                  <a:srgbClr val="346090"/>
                </a:solidFill>
              </a:rPr>
              <a:t>Problems we need to solve:</a:t>
            </a:r>
            <a:endParaRPr sz="18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649200" y="1799922"/>
            <a:ext cx="10817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General usability of the map tools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Unforgiving  interface.  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Filtering and layering tools are confusing to the users.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Non-</a:t>
            </a:r>
            <a:r>
              <a:rPr lang="en-US"/>
              <a:t>hierarchical</a:t>
            </a:r>
            <a:r>
              <a:rPr lang="en-US"/>
              <a:t> and non-linear search process.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Confusing terminology (Tasks vs Filters vs Views)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Hidden functionality, confusing tabs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Lag, long load times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Poppins Medium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ctrTitle"/>
          </p:nvPr>
        </p:nvSpPr>
        <p:spPr>
          <a:xfrm>
            <a:off x="649200" y="327637"/>
            <a:ext cx="108174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Whiteboarding and Initial Sketches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25595" t="0"/>
          <a:stretch/>
        </p:blipFill>
        <p:spPr>
          <a:xfrm>
            <a:off x="205650" y="1152725"/>
            <a:ext cx="4275099" cy="430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9674" y="1252600"/>
            <a:ext cx="3122824" cy="416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103611" y="1145287"/>
            <a:ext cx="3243217" cy="432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534900" y="2835900"/>
            <a:ext cx="111222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Medium"/>
              <a:buNone/>
            </a:pPr>
            <a:r>
              <a:rPr lang="en-US" sz="2400"/>
              <a:t>OUR SOLUTION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1620012" y="2797794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Medium"/>
              <a:buNone/>
            </a:pPr>
            <a:r>
              <a:rPr lang="en-US" sz="2400"/>
              <a:t>BACK END TO FRONT END COMMUNICATION</a:t>
            </a: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ctrTitle"/>
          </p:nvPr>
        </p:nvSpPr>
        <p:spPr>
          <a:xfrm>
            <a:off x="685800" y="667512"/>
            <a:ext cx="108174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090"/>
              </a:buClr>
              <a:buSzPts val="1400"/>
              <a:buFont typeface="Poppins Medium"/>
              <a:buNone/>
            </a:pPr>
            <a:r>
              <a:rPr lang="en-US" sz="1800">
                <a:solidFill>
                  <a:srgbClr val="346090"/>
                </a:solidFill>
              </a:rPr>
              <a:t>Theoretical Solution Proposal:</a:t>
            </a:r>
            <a:endParaRPr sz="18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685800" y="1089835"/>
            <a:ext cx="10817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Begin to obtain query results after applying Layer List filter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Prompt a loading animation on map until completed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/>
              <a:t>Zoom centered on closest query obtained, allowing visibility to results on map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Poppins Medium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ck Cover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genda">
  <a:themeElements>
    <a:clrScheme name="Publicis Sapient">
      <a:dk1>
        <a:srgbClr val="000000"/>
      </a:dk1>
      <a:lt1>
        <a:srgbClr val="FFFFFF"/>
      </a:lt1>
      <a:dk2>
        <a:srgbClr val="EEEEEE"/>
      </a:dk2>
      <a:lt2>
        <a:srgbClr val="FFFFFF"/>
      </a:lt2>
      <a:accent1>
        <a:srgbClr val="FE414D"/>
      </a:accent1>
      <a:accent2>
        <a:srgbClr val="079FFF"/>
      </a:accent2>
      <a:accent3>
        <a:srgbClr val="FFE63B"/>
      </a:accent3>
      <a:accent4>
        <a:srgbClr val="00E6C3"/>
      </a:accent4>
      <a:accent5>
        <a:srgbClr val="B4B4B4"/>
      </a:accent5>
      <a:accent6>
        <a:srgbClr val="999999"/>
      </a:accent6>
      <a:hlink>
        <a:srgbClr val="079FFF"/>
      </a:hlink>
      <a:folHlink>
        <a:srgbClr val="079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