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7" r:id="rId4"/>
    <p:sldId id="278" r:id="rId5"/>
    <p:sldId id="276" r:id="rId6"/>
    <p:sldId id="259" r:id="rId7"/>
    <p:sldId id="261" r:id="rId8"/>
    <p:sldId id="264" r:id="rId9"/>
    <p:sldId id="265" r:id="rId10"/>
    <p:sldId id="266" r:id="rId11"/>
    <p:sldId id="262" r:id="rId12"/>
    <p:sldId id="267" r:id="rId13"/>
    <p:sldId id="271" r:id="rId14"/>
    <p:sldId id="275" r:id="rId15"/>
    <p:sldId id="272" r:id="rId16"/>
    <p:sldId id="263" r:id="rId17"/>
    <p:sldId id="279" r:id="rId18"/>
    <p:sldId id="282" r:id="rId19"/>
    <p:sldId id="280" r:id="rId20"/>
    <p:sldId id="283" r:id="rId21"/>
    <p:sldId id="281" r:id="rId22"/>
    <p:sldId id="284" r:id="rId23"/>
    <p:sldId id="260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103" d="100"/>
          <a:sy n="103" d="100"/>
        </p:scale>
        <p:origin x="802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F2067-A687-B342-BD06-FA386BB5BAD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17250-56D1-8849-9C4F-9B422695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4F4CB-C378-48BF-8045-9344E1A6D3BF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4F4CB-C378-48BF-8045-9344E1A6D3BF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7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FF3DF-FC05-4204-90DA-5A45827B8824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SA 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57200"/>
            <a:ext cx="759524" cy="685800"/>
          </a:xfrm>
          <a:prstGeom prst="rect">
            <a:avLst/>
          </a:prstGeom>
        </p:spPr>
      </p:pic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4419600" y="1031241"/>
            <a:ext cx="4038600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chemeClr val="bg2"/>
                </a:solidFill>
              </a:rPr>
              <a:t>U.S. General Services Administration</a:t>
            </a:r>
          </a:p>
        </p:txBody>
      </p:sp>
      <p:pic>
        <p:nvPicPr>
          <p:cNvPr id="9" name="Picture 8" descr="GSA SmartPay Virtual Training Forum&#10;June 13-15, 2023 with image of woman at the computer taking a training. "/>
          <p:cNvPicPr>
            <a:picLocks noChangeAspect="1"/>
          </p:cNvPicPr>
          <p:nvPr userDrawn="1"/>
        </p:nvPicPr>
        <p:blipFill>
          <a:blip r:embed="rId3"/>
          <a:srcRect l="2893" r="2893"/>
          <a:stretch/>
        </p:blipFill>
        <p:spPr>
          <a:xfrm>
            <a:off x="0" y="1595422"/>
            <a:ext cx="9144000" cy="3548077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DF2AF59-26E2-B501-9AFC-3854EDE6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83634"/>
            <a:ext cx="4177990" cy="8572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1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3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156D492-2D1D-56EF-570C-88395D3E32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6" y="0"/>
            <a:ext cx="914176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DDD9D-891E-A722-923B-11D28CC3466D}"/>
              </a:ext>
            </a:extLst>
          </p:cNvPr>
          <p:cNvSpPr txBox="1"/>
          <p:nvPr userDrawn="1"/>
        </p:nvSpPr>
        <p:spPr>
          <a:xfrm>
            <a:off x="8510400" y="4799021"/>
            <a:ext cx="536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A148A2A4-532E-8B48-BE15-FAD2C9B6FD7A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9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0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9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8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1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939612-D290-F3C6-33E3-434810F80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GSA Starmark Logo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8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578F-EB6A-0D45-BF4C-590753804B8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3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578F-EB6A-0D45-BF4C-590753804B8C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2D527-6553-3ABF-300D-6114DF9F4341}"/>
              </a:ext>
            </a:extLst>
          </p:cNvPr>
          <p:cNvSpPr txBox="1"/>
          <p:nvPr userDrawn="1"/>
        </p:nvSpPr>
        <p:spPr>
          <a:xfrm>
            <a:off x="8510400" y="4799021"/>
            <a:ext cx="536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A148A2A4-532E-8B48-BE15-FAD2C9B6FD7A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37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.cards.citidirect.com/CommercialCard/login" TargetMode="External"/><Relationship Id="rId2" Type="http://schemas.openxmlformats.org/officeDocument/2006/relationships/hyperlink" Target="https://smartpay.gsa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cess.usbank.com/cpsApp1/AxolPreAuthServlet?requestCmdId=logi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pay.gsa.gov/content/gsa-smartpay-master-contra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A006-ECA2-1AFB-B7A4-464F46A1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4" y="3513671"/>
            <a:ext cx="4177990" cy="1103418"/>
          </a:xfrm>
        </p:spPr>
        <p:txBody>
          <a:bodyPr>
            <a:normAutofit fontScale="90000"/>
          </a:bodyPr>
          <a:lstStyle/>
          <a:p>
            <a:pPr algn="l">
              <a:lnSpc>
                <a:spcPct val="70000"/>
              </a:lnSpc>
              <a:spcBef>
                <a:spcPts val="600"/>
              </a:spcBef>
            </a:pPr>
            <a:r>
              <a:rPr lang="en-US" sz="3600" dirty="0">
                <a:solidFill>
                  <a:srgbClr val="005087"/>
                </a:solidFill>
              </a:rPr>
              <a:t>GSA SmartPay® 3</a:t>
            </a:r>
            <a:br>
              <a:rPr lang="en-US" sz="3600" dirty="0">
                <a:solidFill>
                  <a:srgbClr val="005087"/>
                </a:solidFill>
              </a:rPr>
            </a:br>
            <a:r>
              <a:rPr lang="en-US" sz="3600" dirty="0">
                <a:solidFill>
                  <a:srgbClr val="005087"/>
                </a:solidFill>
              </a:rPr>
              <a:t>Master Contract Basics</a:t>
            </a:r>
            <a:br>
              <a:rPr lang="en-US" sz="3600" dirty="0">
                <a:solidFill>
                  <a:srgbClr val="005087"/>
                </a:solidFill>
              </a:rPr>
            </a:br>
            <a:br>
              <a:rPr lang="en-US" sz="3600" dirty="0">
                <a:solidFill>
                  <a:srgbClr val="005087"/>
                </a:solidFill>
              </a:rPr>
            </a:b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 Bold" pitchFamily="92" charset="0"/>
              </a:rPr>
              <a:t>Nichole Ammon</a:t>
            </a: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Picture 2" descr="Celebrating 25 Years Supporting Your Mission&#10;">
            <a:extLst>
              <a:ext uri="{FF2B5EF4-FFF2-40B4-BE49-F238E27FC236}">
                <a16:creationId xmlns:a16="http://schemas.microsoft.com/office/drawing/2014/main" id="{1D31FE0F-EC51-F3D0-60B2-D849CD6FC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95" y="102868"/>
            <a:ext cx="1637921" cy="9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0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CFEE-B5AB-16D3-E38C-B7970608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2 Product &amp; Service Offerings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42EFB1-87B5-4C02-C937-8A6EE1D82158}"/>
              </a:ext>
            </a:extLst>
          </p:cNvPr>
          <p:cNvSpPr txBox="1">
            <a:spLocks/>
          </p:cNvSpPr>
          <p:nvPr/>
        </p:nvSpPr>
        <p:spPr>
          <a:xfrm>
            <a:off x="457200" y="1322525"/>
            <a:ext cx="784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Additional Authorization Controls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Additional Data Mining Tools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Additional International Customer Service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After-Hours Roadside Assistance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Combined Charge Card and ID Card Technology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Commercially Offered Convenience Services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Emerging Technology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ePayables (Buyer Initiated; Straight-Through Processing)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International Fleet Solution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Convenience Checks for Fleet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Software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Telematics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21312-3665-AC26-BEA1-743182ED0764}"/>
              </a:ext>
            </a:extLst>
          </p:cNvPr>
          <p:cNvSpPr txBox="1"/>
          <p:nvPr/>
        </p:nvSpPr>
        <p:spPr>
          <a:xfrm>
            <a:off x="457200" y="4716997"/>
            <a:ext cx="3126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Contract Reference: Section C.3.1.2</a:t>
            </a:r>
          </a:p>
        </p:txBody>
      </p:sp>
    </p:spTree>
    <p:extLst>
      <p:ext uri="{BB962C8B-B14F-4D97-AF65-F5344CB8AC3E}">
        <p14:creationId xmlns:p14="http://schemas.microsoft.com/office/powerpoint/2010/main" val="133017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CFEE-B5AB-16D3-E38C-B7970608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8801-AB1B-4C67-B7B6-F952287D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Tier 1 Contract Line Items (CLINs)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CLINs have fixed units of issue and fixed minimum required refunds in terms of basis points or cents per transaction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Not-separately Priced refund based CLINs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Separately priced fee-based CLINs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Tier 2 CLINs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CLINs, unit of issue, and refunds vary by contractor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To be awarded Tier 2 CLINs, must have been awarded corresponding Tier 1 business line/CLIN (i.e., purchase, travel, fleet, or integrated business lines)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4A414-A11D-47F6-EB6C-19044A530F5B}"/>
              </a:ext>
            </a:extLst>
          </p:cNvPr>
          <p:cNvSpPr txBox="1"/>
          <p:nvPr/>
        </p:nvSpPr>
        <p:spPr>
          <a:xfrm>
            <a:off x="457200" y="4716997"/>
            <a:ext cx="278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Contract Reference: Section B.4</a:t>
            </a:r>
          </a:p>
        </p:txBody>
      </p:sp>
    </p:spTree>
    <p:extLst>
      <p:ext uri="{BB962C8B-B14F-4D97-AF65-F5344CB8AC3E}">
        <p14:creationId xmlns:p14="http://schemas.microsoft.com/office/powerpoint/2010/main" val="137044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CFEE-B5AB-16D3-E38C-B7970608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and Fee Based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8801-AB1B-4C67-B7B6-F952287D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1389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Refund Based (dollar amount or spend volume)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Products/services that generate interchange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Expressed in terms of basis points or cents per transaction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Minimum allowable refund defined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Contractors may provide higher refund rates at task order level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Fee Based (hourly rate, fixed fee, or basis points)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Products/services that do not generate interchange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Expressed in terms of cents and/or dollars per unit of measure indicated in B.4 Pricing Schedule (e.g., transaction, labor hour, analysis, file type, month, account, ACH, etc.)</a:t>
            </a:r>
            <a:endParaRPr lang="en-US" sz="1800" dirty="0">
              <a:solidFill>
                <a:srgbClr val="FF0000"/>
              </a:solidFill>
            </a:endParaRP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Maximum allowable fee defined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Contractors may provide discounts at task order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4A414-A11D-47F6-EB6C-19044A530F5B}"/>
              </a:ext>
            </a:extLst>
          </p:cNvPr>
          <p:cNvSpPr txBox="1"/>
          <p:nvPr/>
        </p:nvSpPr>
        <p:spPr>
          <a:xfrm>
            <a:off x="457200" y="4716997"/>
            <a:ext cx="278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Contract Reference: Sections B.2 and B.4</a:t>
            </a:r>
          </a:p>
        </p:txBody>
      </p:sp>
    </p:spTree>
    <p:extLst>
      <p:ext uri="{BB962C8B-B14F-4D97-AF65-F5344CB8AC3E}">
        <p14:creationId xmlns:p14="http://schemas.microsoft.com/office/powerpoint/2010/main" val="322821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CFEE-B5AB-16D3-E38C-B7970608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GSA Contract Access Fee (CAF)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8801-AB1B-4C67-B7B6-F952287D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Fee charged to agencies/organizations to cover cost of operating GSA SmartPay program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Rate determined by GSA each FY (except ePayables)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Expressed in terms of basis points (bps) of net charge volume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Will never exceed rate of 6.5 bps (or 2 bps for ePayables)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Cannot be altered by agencies/organizations in task orders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Remittance to GSA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Recouped through refund process (i.e., deducted from agency refunds)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Electronic via ACH or wire transfers by bank contractor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Quarterly on 15</a:t>
            </a:r>
            <a:r>
              <a:rPr lang="en-US" sz="2400" baseline="30000" dirty="0"/>
              <a:t>th</a:t>
            </a:r>
            <a:r>
              <a:rPr lang="en-US" sz="2400" dirty="0"/>
              <a:t> calendar day (i.e., 15 Jan, 15 Apr, 15 Jul, and 15 Oct)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4A414-A11D-47F6-EB6C-19044A530F5B}"/>
              </a:ext>
            </a:extLst>
          </p:cNvPr>
          <p:cNvSpPr txBox="1"/>
          <p:nvPr/>
        </p:nvSpPr>
        <p:spPr>
          <a:xfrm>
            <a:off x="457200" y="4716997"/>
            <a:ext cx="363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Contract Reference: Sections B.3.2 and G.1</a:t>
            </a:r>
          </a:p>
        </p:txBody>
      </p:sp>
    </p:spTree>
    <p:extLst>
      <p:ext uri="{BB962C8B-B14F-4D97-AF65-F5344CB8AC3E}">
        <p14:creationId xmlns:p14="http://schemas.microsoft.com/office/powerpoint/2010/main" val="130407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CFEE-B5AB-16D3-E38C-B7970608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Calculation &amp; Remittance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8801-AB1B-4C67-B7B6-F952287D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772423"/>
          </a:xfrm>
        </p:spPr>
        <p:txBody>
          <a:bodyPr>
            <a:noAutofit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Rate expressed in terms of basis points (bps)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Single rate taking into account agency/organization spend volume and speed of pay (if speed of pay included in task order requirements)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Calculation instructions/example in master contract &amp; tools or assistance available from CCCM if requested</a:t>
            </a:r>
            <a:endParaRPr lang="en-US" sz="1600" dirty="0"/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Refunds may include adjustments from improper payments or invoices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Remittance quarterly on 15</a:t>
            </a:r>
            <a:r>
              <a:rPr lang="en-US" sz="2000" baseline="30000" dirty="0"/>
              <a:t>th</a:t>
            </a:r>
            <a:r>
              <a:rPr lang="en-US" sz="2000" dirty="0"/>
              <a:t> calendar day (i.e., 15 Jan, 15 Apr, 15 Jul, and 15 Oct) 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Exceptions/frequency may be made as specified in task order(s)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Electronically via ACH by bank contractor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4A414-A11D-47F6-EB6C-19044A530F5B}"/>
              </a:ext>
            </a:extLst>
          </p:cNvPr>
          <p:cNvSpPr txBox="1"/>
          <p:nvPr/>
        </p:nvSpPr>
        <p:spPr>
          <a:xfrm>
            <a:off x="457200" y="4835652"/>
            <a:ext cx="298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Contract Reference: Sections B.3.1 and B.3.3</a:t>
            </a:r>
          </a:p>
        </p:txBody>
      </p:sp>
    </p:spTree>
    <p:extLst>
      <p:ext uri="{BB962C8B-B14F-4D97-AF65-F5344CB8AC3E}">
        <p14:creationId xmlns:p14="http://schemas.microsoft.com/office/powerpoint/2010/main" val="248589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30CF-6D90-0F36-7211-04D83B0D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3D63-A44F-7FA5-1D40-D85767022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91071"/>
            <a:ext cx="8393723" cy="394335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Order Placement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Agency Head of Contracting Activity (HCA) determine procedures for agencies/organizations placing orders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Ordering Contracting Officers are required to ensure eligibility determinations from GSA Contracting Officer have been received prior to placing orders and follow ordering process outlined in master contract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Required Minimums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Standard task orders require minimum $100 estimated total charge volume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Tailored task orders require minimums depending on business line(s) ordered: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Purchase or Travel Card: $3M estimated total charge volume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Fleet: $300K estimated total charge volume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Integrated: Combination of total charge volume for business lines being integrated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Agencies/organizations may obtain assistance from GSA for developing orders or placing orders pooled with other agencies/organizations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E22BC-CDEB-7872-D379-83E4FB30B5CE}"/>
              </a:ext>
            </a:extLst>
          </p:cNvPr>
          <p:cNvSpPr txBox="1"/>
          <p:nvPr/>
        </p:nvSpPr>
        <p:spPr>
          <a:xfrm>
            <a:off x="457199" y="4756480"/>
            <a:ext cx="6091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Contract Reference: Sections H.12.3, H.12.4, H.12.5, H.12.7, H.12.8, and H.12.9 </a:t>
            </a:r>
            <a:endParaRPr 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3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30CF-6D90-0F36-7211-04D83B0D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Task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3D63-A44F-7FA5-1D40-D8576702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Standard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Contains same requirements as Master Contract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Tailored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Includes agency/organization specific (e.g., tailored) requirements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Tag-along 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May be standard or tailored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Agency/organization uses another agency/organization’s task order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Pool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May be standard or tailored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Two or more agencies collaborated to issue a single task order meeting the needs of the multiple agencies/organizations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E22BC-CDEB-7872-D379-83E4FB30B5CE}"/>
              </a:ext>
            </a:extLst>
          </p:cNvPr>
          <p:cNvSpPr txBox="1"/>
          <p:nvPr/>
        </p:nvSpPr>
        <p:spPr>
          <a:xfrm>
            <a:off x="457200" y="4716997"/>
            <a:ext cx="334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Contract Reference: Sections H.12.1 and H.12.8</a:t>
            </a:r>
          </a:p>
        </p:txBody>
      </p:sp>
    </p:spTree>
    <p:extLst>
      <p:ext uri="{BB962C8B-B14F-4D97-AF65-F5344CB8AC3E}">
        <p14:creationId xmlns:p14="http://schemas.microsoft.com/office/powerpoint/2010/main" val="426912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CB06-F9B5-AEE2-B4A8-F4BC50BF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3820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Task Order Competition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0873-BED2-72D9-12A9-4798B91FC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1283"/>
            <a:ext cx="8229600" cy="4048285"/>
          </a:xfrm>
        </p:spPr>
        <p:txBody>
          <a:bodyPr>
            <a:noAutofit/>
          </a:bodyPr>
          <a:lstStyle/>
          <a:p>
            <a:pPr marL="68897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sz="1800" b="0" i="0" u="none" strike="noStrike" cap="none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  <a:p>
            <a:pPr marL="68897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ea typeface="Arial"/>
                <a:cs typeface="Arial"/>
                <a:sym typeface="Arial"/>
              </a:rPr>
              <a:t>Initial task order award for agency/organization requirements</a:t>
            </a:r>
          </a:p>
          <a:p>
            <a:pPr marL="1089025" lvl="1" indent="-457200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750" dirty="0">
                <a:ea typeface="Arial"/>
                <a:cs typeface="Arial"/>
                <a:sym typeface="Arial"/>
              </a:rPr>
              <a:t>Fair Opportunity shall be provided to both GSA SmartPay 3 contractor banks for each task order unless exceptions apply</a:t>
            </a:r>
          </a:p>
          <a:p>
            <a:pPr marL="1089025" lvl="1" indent="-457200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750" dirty="0">
                <a:ea typeface="Arial"/>
                <a:cs typeface="Arial"/>
                <a:sym typeface="Arial"/>
              </a:rPr>
              <a:t>Agency/organization may award separate task orders for each business line</a:t>
            </a:r>
          </a:p>
          <a:p>
            <a:pPr marL="68897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0" i="0" u="none" strike="noStrike" cap="none" dirty="0">
                <a:ea typeface="Arial"/>
                <a:cs typeface="Arial"/>
                <a:sym typeface="Arial"/>
              </a:rPr>
              <a:t>New requirement(s) developed after initial task order award</a:t>
            </a:r>
          </a:p>
          <a:p>
            <a:pPr marL="1089025" lvl="1" indent="-457200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First consider and provide opportunity for awarded contractor to fulfill requirement; incorporate via modification or new task order</a:t>
            </a:r>
          </a:p>
          <a:p>
            <a:pPr marL="1089025" lvl="1" indent="-457200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Second provide second GSA SmartPay 3 contractor opportunity to fulfill requirement with new task order</a:t>
            </a:r>
          </a:p>
          <a:p>
            <a:pPr marL="688975" indent="-457200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750" b="0" i="0" u="none" strike="noStrike" cap="none" dirty="0">
                <a:ea typeface="Arial"/>
                <a:cs typeface="Arial"/>
                <a:sym typeface="Arial"/>
              </a:rPr>
              <a:t>If additional requirement(s) cannot be met by any GSA SmartPay 3 Contractor, or that the requirement(s) are out of scope of the Master Contract, the agency/organization may procure their requirement(s) outside of the Master Contract in a</a:t>
            </a:r>
            <a:r>
              <a:rPr lang="en-US" sz="1750" dirty="0">
                <a:ea typeface="Arial"/>
                <a:cs typeface="Arial"/>
                <a:sym typeface="Arial"/>
              </a:rPr>
              <a:t>ccordance with agency/organization policies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2423B-BBFC-F91F-E360-D1E57B8A3070}"/>
              </a:ext>
            </a:extLst>
          </p:cNvPr>
          <p:cNvSpPr txBox="1"/>
          <p:nvPr/>
        </p:nvSpPr>
        <p:spPr>
          <a:xfrm>
            <a:off x="457199" y="4855496"/>
            <a:ext cx="4666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Contract Reference: Sections H.12.1, H.12.12, H.12.13, and H.12.18</a:t>
            </a:r>
          </a:p>
        </p:txBody>
      </p:sp>
    </p:spTree>
    <p:extLst>
      <p:ext uri="{BB962C8B-B14F-4D97-AF65-F5344CB8AC3E}">
        <p14:creationId xmlns:p14="http://schemas.microsoft.com/office/powerpoint/2010/main" val="3775478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CB06-F9B5-AEE2-B4A8-F4BC50BF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382000" cy="857250"/>
          </a:xfrm>
        </p:spPr>
        <p:txBody>
          <a:bodyPr>
            <a:normAutofit/>
          </a:bodyPr>
          <a:lstStyle/>
          <a:p>
            <a:r>
              <a:rPr lang="en-US" dirty="0"/>
              <a:t>Task Order 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0873-BED2-72D9-12A9-4798B91FC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92671"/>
            <a:ext cx="8229600" cy="3558157"/>
          </a:xfrm>
        </p:spPr>
        <p:txBody>
          <a:bodyPr>
            <a:noAutofit/>
          </a:bodyPr>
          <a:lstStyle/>
          <a:p>
            <a:pPr marL="68897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sz="2400" b="0" i="0" u="none" strike="noStrike" cap="none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  <a:p>
            <a:pPr marL="68897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dirty="0">
                <a:ea typeface="Arial"/>
                <a:cs typeface="Arial"/>
                <a:sym typeface="Arial"/>
              </a:rPr>
              <a:t>Task orders shall establish schedules for submission of deliverables</a:t>
            </a:r>
          </a:p>
          <a:p>
            <a:pPr marL="68897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dirty="0">
                <a:ea typeface="Arial"/>
                <a:cs typeface="Arial"/>
                <a:sym typeface="Arial"/>
              </a:rPr>
              <a:t>Modifications issued in writing by ordering Contracting Officer</a:t>
            </a:r>
          </a:p>
          <a:p>
            <a:pPr marL="1089025" lvl="1" indent="-457200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ea typeface="Arial"/>
                <a:cs typeface="Arial"/>
                <a:sym typeface="Arial"/>
              </a:rPr>
              <a:t>Includes options to extend term of task orders</a:t>
            </a:r>
          </a:p>
          <a:p>
            <a:pPr marL="1089025" lvl="1" indent="-457200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ea typeface="Arial"/>
                <a:cs typeface="Arial"/>
                <a:sym typeface="Arial"/>
              </a:rPr>
              <a:t>Contractor bank is responsible for providing copies of task orders and modifications to GSA Contracting Officer &amp; GSA COR</a:t>
            </a:r>
          </a:p>
          <a:p>
            <a:pPr marL="68897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dirty="0">
                <a:ea typeface="Arial"/>
                <a:cs typeface="Arial"/>
                <a:sym typeface="Arial"/>
              </a:rPr>
              <a:t>Evaluate and document contractor performance no less than annually</a:t>
            </a:r>
          </a:p>
          <a:p>
            <a:pPr marL="1089025" lvl="1" indent="-457200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100" dirty="0">
                <a:ea typeface="Arial"/>
                <a:cs typeface="Arial"/>
                <a:sym typeface="Arial"/>
              </a:rPr>
              <a:t>Evaluation factors and ratings outlined in FAR 42.1503</a:t>
            </a:r>
          </a:p>
          <a:p>
            <a:pPr marL="1089025" lvl="1" indent="-457200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100" dirty="0">
                <a:ea typeface="Arial"/>
                <a:cs typeface="Arial"/>
                <a:sym typeface="Arial"/>
              </a:rPr>
              <a:t>Document in Contractor Performance Assessment Reporting System (CPARS)</a:t>
            </a:r>
          </a:p>
          <a:p>
            <a:pPr marL="631825" lvl="1" indent="0">
              <a:spcBef>
                <a:spcPts val="0"/>
              </a:spcBef>
              <a:buClr>
                <a:schemeClr val="accent4">
                  <a:lumMod val="75000"/>
                </a:schemeClr>
              </a:buClr>
              <a:buSzPct val="100000"/>
              <a:buNone/>
            </a:pPr>
            <a:endParaRPr lang="en-US" sz="2400" dirty="0"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2423B-BBFC-F91F-E360-D1E57B8A3070}"/>
              </a:ext>
            </a:extLst>
          </p:cNvPr>
          <p:cNvSpPr txBox="1"/>
          <p:nvPr/>
        </p:nvSpPr>
        <p:spPr>
          <a:xfrm>
            <a:off x="457200" y="4855496"/>
            <a:ext cx="4827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Contract Reference: Sections H.12.10, H.12.11, H.12.14, and H.17</a:t>
            </a:r>
          </a:p>
        </p:txBody>
      </p:sp>
    </p:spTree>
    <p:extLst>
      <p:ext uri="{BB962C8B-B14F-4D97-AF65-F5344CB8AC3E}">
        <p14:creationId xmlns:p14="http://schemas.microsoft.com/office/powerpoint/2010/main" val="93766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1767-EA44-32DE-4B79-102220CC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Officer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13BD-6744-1B8C-D708-018875C9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87002"/>
          </a:xfrm>
        </p:spPr>
        <p:txBody>
          <a:bodyPr>
            <a:normAutofit fontScale="92500" lnSpcReduction="20000"/>
          </a:bodyPr>
          <a:lstStyle/>
          <a:p>
            <a:pPr marL="566738" marR="0" lvl="1" indent="-3349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100000"/>
              <a:buFont typeface="Noto Sans Symbols"/>
              <a:buChar char="⮚"/>
            </a:pPr>
            <a:r>
              <a:rPr lang="en-US" sz="2400" b="0" i="0" u="none" strike="noStrike" cap="none" dirty="0">
                <a:ea typeface="Arial"/>
                <a:cs typeface="Arial"/>
                <a:sym typeface="Arial"/>
              </a:rPr>
              <a:t>Understand the establishment of task orders in accordance with the Federal Acquisition Regulation (FAR) 16.505</a:t>
            </a:r>
          </a:p>
          <a:p>
            <a:pPr marL="1089025" lvl="2" indent="-457200">
              <a:spcBef>
                <a:spcPts val="12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900" b="0" i="0" u="none" strike="noStrike" cap="none" dirty="0">
                <a:ea typeface="Arial"/>
                <a:cs typeface="Arial"/>
                <a:sym typeface="Arial"/>
              </a:rPr>
              <a:t>Develop and award agency/organization task orders IAW FAR, master contract policies, and agency/organization policies/procedures</a:t>
            </a:r>
          </a:p>
          <a:p>
            <a:pPr marL="577850" lvl="1" indent="-346075">
              <a:spcBef>
                <a:spcPts val="12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ea typeface="Arial"/>
                <a:cs typeface="Arial"/>
                <a:sym typeface="Arial"/>
              </a:rPr>
              <a:t>Maintain lines of communication with Agency/Organization Program Coordinator (A/OPC) and Contracting Officer’s Representative (COR)</a:t>
            </a:r>
            <a:endParaRPr lang="en-US" sz="2400" dirty="0"/>
          </a:p>
          <a:p>
            <a:pPr marL="566738" lvl="1" indent="-334963">
              <a:spcBef>
                <a:spcPts val="1200"/>
              </a:spcBef>
              <a:buClr>
                <a:schemeClr val="accent4">
                  <a:lumMod val="75000"/>
                </a:schemeClr>
              </a:buClr>
              <a:buSzPct val="100000"/>
              <a:buFont typeface="Noto Sans Symbols"/>
              <a:buChar char="⮚"/>
            </a:pPr>
            <a:r>
              <a:rPr lang="en-US" sz="2400" dirty="0">
                <a:ea typeface="Arial"/>
                <a:cs typeface="Arial"/>
                <a:sym typeface="Arial"/>
              </a:rPr>
              <a:t>Understand requirements of task order well enough to make scope/requirements determinations (if/as needed)</a:t>
            </a:r>
          </a:p>
          <a:p>
            <a:pPr marL="566738" lvl="1" indent="-334963">
              <a:spcBef>
                <a:spcPts val="1200"/>
              </a:spcBef>
              <a:buClr>
                <a:schemeClr val="accent4">
                  <a:lumMod val="75000"/>
                </a:schemeClr>
              </a:buClr>
              <a:buSzPct val="100000"/>
              <a:buFont typeface="Noto Sans Symbols"/>
              <a:buChar char="⮚"/>
            </a:pPr>
            <a:r>
              <a:rPr lang="en-US" sz="2400" dirty="0"/>
              <a:t>Seek assistance from GSA Contracting Officer or CCCM</a:t>
            </a:r>
          </a:p>
        </p:txBody>
      </p:sp>
    </p:spTree>
    <p:extLst>
      <p:ext uri="{BB962C8B-B14F-4D97-AF65-F5344CB8AC3E}">
        <p14:creationId xmlns:p14="http://schemas.microsoft.com/office/powerpoint/2010/main" val="197624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F20F57-5C1C-3DEE-F850-06C072B0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7BDB0D-0FBC-E64F-F68F-11E824C0F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Established in 1988, GSA SmartPay is the largest government charge card and related payment solutions program in the world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Benefits to using GSA SmartPay payment solutions: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700" dirty="0"/>
              <a:t>Electronic access to transaction data - provides a more efficient and effective means to monitor transactions and identify fraud, waste, and abuse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700" dirty="0"/>
              <a:t>Refunds - earned based on volume of spend and speed of pay 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700" dirty="0"/>
              <a:t>Worldwide acceptance – access to merchants around the globe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GSA SmartPay 3 Master Contract is an indefinite delivery, indefinite quantity (IDIQ) contract issued to two banks: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700" dirty="0"/>
              <a:t>U.S. Bank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700" dirty="0"/>
              <a:t>Citibank, N.A</a:t>
            </a:r>
            <a:r>
              <a:rPr lang="en-US" sz="1600" dirty="0"/>
              <a:t>.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More than 560 federal government agencies and organizations obtain charge card products and services by issuing task orders to contractor banks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16919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39F4-A16C-52C6-C50E-BB7623A4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4500"/>
            <a:ext cx="8229600" cy="85725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9967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D1AD-55BA-EAD4-A883-537F684A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BF05-29FC-265E-391F-1A35A0C1D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06312"/>
          </a:xfrm>
        </p:spPr>
        <p:txBody>
          <a:bodyPr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u="none" strike="noStrike" cap="none" dirty="0">
                <a:ea typeface="Arial"/>
                <a:cs typeface="Arial"/>
                <a:sym typeface="Arial"/>
              </a:rPr>
              <a:t>GSA Contact Information:     </a:t>
            </a:r>
          </a:p>
          <a:p>
            <a:pPr marL="566738" marR="0" lvl="1" indent="-334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1600" b="0" u="none" strike="noStrike" cap="none" dirty="0">
                <a:ea typeface="Arial"/>
                <a:cs typeface="Arial"/>
                <a:sym typeface="Arial"/>
              </a:rPr>
              <a:t>GSA SmartPay Website: </a:t>
            </a:r>
            <a:r>
              <a:rPr lang="en-US" sz="1600" b="0" u="none" strike="noStrike" cap="none" dirty="0">
                <a:ea typeface="Arial"/>
                <a:cs typeface="Arial"/>
                <a:sym typeface="Arial"/>
                <a:hlinkClick r:id="rId2"/>
              </a:rPr>
              <a:t>https://smartpay.gsa.gov/</a:t>
            </a:r>
            <a:endParaRPr lang="en-US" sz="1600" b="0" u="none" strike="noStrike" cap="none" dirty="0">
              <a:ea typeface="Arial"/>
              <a:cs typeface="Arial"/>
              <a:sym typeface="Arial"/>
            </a:endParaRPr>
          </a:p>
          <a:p>
            <a:pPr marL="2317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ts val="1500"/>
              <a:buNone/>
            </a:pPr>
            <a:r>
              <a:rPr lang="en-US" sz="1600" b="0" u="none" strike="noStrike" cap="none" dirty="0">
                <a:ea typeface="Arial"/>
                <a:cs typeface="Arial"/>
                <a:sym typeface="Arial"/>
              </a:rPr>
              <a:t>	  GSA SmartPay Program Support:</a:t>
            </a:r>
          </a:p>
          <a:p>
            <a:pPr marL="2317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ts val="1500"/>
              <a:buNone/>
            </a:pPr>
            <a:r>
              <a:rPr lang="en-US" sz="1600" b="0" u="none" strike="noStrike" cap="none" dirty="0">
                <a:ea typeface="Arial"/>
                <a:cs typeface="Arial"/>
                <a:sym typeface="Arial"/>
              </a:rPr>
              <a:t>	  General Questions: gsa_smartpay@gsa.gov</a:t>
            </a:r>
            <a:endParaRPr lang="en-US" sz="1600" dirty="0"/>
          </a:p>
          <a:p>
            <a:pPr marL="2317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None/>
            </a:pPr>
            <a:r>
              <a:rPr lang="en-US" sz="1600" dirty="0">
                <a:ea typeface="Arial"/>
                <a:cs typeface="Arial"/>
                <a:sym typeface="Arial"/>
              </a:rPr>
              <a:t>	  </a:t>
            </a:r>
            <a:r>
              <a:rPr lang="en-US" sz="1600" b="0" u="none" strike="noStrike" cap="none" dirty="0">
                <a:ea typeface="Arial"/>
                <a:cs typeface="Arial"/>
                <a:sym typeface="Arial"/>
              </a:rPr>
              <a:t>Helpline: (703) 605-2808</a:t>
            </a: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u="none" strike="noStrike" cap="none" dirty="0"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u="none" strike="noStrike" cap="none" dirty="0">
                <a:ea typeface="Arial"/>
                <a:cs typeface="Arial"/>
                <a:sym typeface="Arial"/>
              </a:rPr>
              <a:t>Contractor Banks Contact Information: </a:t>
            </a:r>
            <a:endParaRPr lang="en-US" sz="2000" dirty="0"/>
          </a:p>
          <a:p>
            <a:pPr marL="566738" marR="0" lvl="1" indent="-334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ts val="1500"/>
              <a:buFont typeface="Noto Sans Symbols"/>
              <a:buChar char="⮚"/>
            </a:pPr>
            <a:r>
              <a:rPr lang="en-US" sz="1600" b="0" u="none" strike="noStrike" cap="none" dirty="0">
                <a:ea typeface="Arial"/>
                <a:cs typeface="Arial"/>
                <a:sym typeface="Arial"/>
              </a:rPr>
              <a:t>Citibank </a:t>
            </a:r>
            <a:r>
              <a:rPr lang="en-US" sz="1600" b="0" u="sng" strike="noStrike" cap="none" dirty="0">
                <a:ea typeface="Arial"/>
                <a:cs typeface="Arial"/>
                <a:sym typeface="Arial"/>
                <a:hlinkClick r:id="rId3"/>
              </a:rPr>
              <a:t>https://home.cards.citidirect.com/CommercialCard/login</a:t>
            </a:r>
            <a:endParaRPr lang="en-US" sz="1600" dirty="0"/>
          </a:p>
          <a:p>
            <a:pPr marL="2317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a typeface="Arial"/>
                <a:cs typeface="Arial"/>
                <a:sym typeface="Arial"/>
              </a:rPr>
              <a:t>       </a:t>
            </a:r>
            <a:r>
              <a:rPr lang="en-US" sz="1600" b="0" u="none" strike="noStrike" cap="none" dirty="0">
                <a:ea typeface="Arial"/>
                <a:cs typeface="Arial"/>
                <a:sym typeface="Arial"/>
              </a:rPr>
              <a:t>Customer Service: (800) 790-7206</a:t>
            </a:r>
            <a:endParaRPr lang="en-US" sz="1600" dirty="0"/>
          </a:p>
          <a:p>
            <a:pPr marL="566738" marR="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750"/>
              <a:buFont typeface="Noto Sans Symbols"/>
              <a:buNone/>
            </a:pPr>
            <a:endParaRPr lang="en-US" sz="1800" b="0" u="none" strike="noStrike" cap="none" dirty="0">
              <a:ea typeface="Arial"/>
              <a:cs typeface="Arial"/>
              <a:sym typeface="Arial"/>
            </a:endParaRPr>
          </a:p>
          <a:p>
            <a:pPr marL="566738" marR="0" lvl="1" indent="-334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ts val="1500"/>
              <a:buFont typeface="Noto Sans Symbols"/>
              <a:buChar char="⮚"/>
            </a:pPr>
            <a:r>
              <a:rPr lang="en-US" sz="1600" b="0" u="none" strike="noStrike" cap="none" dirty="0">
                <a:ea typeface="Arial"/>
                <a:cs typeface="Arial"/>
                <a:sym typeface="Arial"/>
              </a:rPr>
              <a:t>U.S. Bank </a:t>
            </a:r>
            <a:r>
              <a:rPr lang="en-US" sz="1600" b="0" u="sng" strike="noStrike" cap="none" dirty="0">
                <a:ea typeface="Century Gothic"/>
                <a:cs typeface="Century Gothic"/>
                <a:sym typeface="Century Gothic"/>
                <a:hlinkClick r:id="rId4"/>
              </a:rPr>
              <a:t>https://www.access.usbank.com/cpsApp1/AxolPreAuthServlet?requestCmdId=login</a:t>
            </a:r>
            <a:endParaRPr lang="en-US" sz="1600" b="0" u="sng" strike="noStrike" cap="none" dirty="0">
              <a:ea typeface="Century Gothic"/>
              <a:cs typeface="Century Gothic"/>
              <a:sym typeface="Century Gothic"/>
            </a:endParaRPr>
          </a:p>
          <a:p>
            <a:pPr marL="2317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ts val="1500"/>
              <a:buNone/>
            </a:pPr>
            <a:r>
              <a:rPr lang="en-US" sz="1600" b="0" strike="noStrike" cap="none" dirty="0">
                <a:ea typeface="Arial"/>
                <a:cs typeface="Arial"/>
                <a:sym typeface="Century Gothic"/>
              </a:rPr>
              <a:t>      </a:t>
            </a:r>
            <a:r>
              <a:rPr lang="en-US" sz="1600" b="0" u="none" strike="noStrike" cap="none" dirty="0">
                <a:ea typeface="Arial"/>
                <a:cs typeface="Arial"/>
                <a:sym typeface="Arial"/>
              </a:rPr>
              <a:t>Customer Service: (888) 994-6722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7626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A107-A2FC-F3D6-5FC9-986A44CA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GSA SmartPay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26BE-F6AE-8095-0BFE-42446CAD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569569" cy="373737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GSA001, Advanced Concepts in Purchase Card Management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GSA003, GSA SmartPay Fleet Management Essentials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GSA004, GSA SmartPay Online Tools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GSA005, GSA SmartPay Program Update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GSA006, GSA SmartPay Purchase Management Essentials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GSA007, GSA SmartPay Travel Management Essentials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GSA009, Innovation in Payments: A Strategic Approach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GSA010, Use of Data Analytics for Effective Program Oversight</a:t>
            </a:r>
          </a:p>
        </p:txBody>
      </p:sp>
    </p:spTree>
    <p:extLst>
      <p:ext uri="{BB962C8B-B14F-4D97-AF65-F5344CB8AC3E}">
        <p14:creationId xmlns:p14="http://schemas.microsoft.com/office/powerpoint/2010/main" val="330736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D9F6D0-76BC-DD90-8ECF-C229FD23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GSA Starmark Logo</a:t>
            </a:r>
          </a:p>
        </p:txBody>
      </p:sp>
      <p:pic>
        <p:nvPicPr>
          <p:cNvPr id="2" name="Picture 1" descr="GSA Logo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2640" y="1607344"/>
            <a:ext cx="2146258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6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F20F57-5C1C-3DEE-F850-06C072B0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grpSp>
        <p:nvGrpSpPr>
          <p:cNvPr id="3" name="Google Shape;242;p36">
            <a:extLst>
              <a:ext uri="{FF2B5EF4-FFF2-40B4-BE49-F238E27FC236}">
                <a16:creationId xmlns:a16="http://schemas.microsoft.com/office/drawing/2014/main" id="{8FD93518-33B6-A0F9-03FE-28A129D3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4622" y="1115796"/>
            <a:ext cx="7192272" cy="3869362"/>
            <a:chOff x="1113798" y="2705604"/>
            <a:chExt cx="6735856" cy="4241797"/>
          </a:xfrm>
        </p:grpSpPr>
        <p:grpSp>
          <p:nvGrpSpPr>
            <p:cNvPr id="5" name="Google Shape;243;p36">
              <a:extLst>
                <a:ext uri="{FF2B5EF4-FFF2-40B4-BE49-F238E27FC236}">
                  <a16:creationId xmlns:a16="http://schemas.microsoft.com/office/drawing/2014/main" id="{8BC0933C-FAFD-C84D-AFAB-49FD06D2EF32}"/>
                </a:ext>
              </a:extLst>
            </p:cNvPr>
            <p:cNvGrpSpPr/>
            <p:nvPr/>
          </p:nvGrpSpPr>
          <p:grpSpPr>
            <a:xfrm>
              <a:off x="1113798" y="2766622"/>
              <a:ext cx="2444436" cy="4180779"/>
              <a:chOff x="548866" y="2766622"/>
              <a:chExt cx="2444436" cy="4180779"/>
            </a:xfrm>
          </p:grpSpPr>
          <p:sp>
            <p:nvSpPr>
              <p:cNvPr id="12" name="Google Shape;244;p36" descr="This picture (one of three) describes one of the three program participants as being the &quot;Banks&quot;. The other two program participants  happen to be the GSA SmartPay Program Office and the the Agencies/AOPC's">
                <a:extLst>
                  <a:ext uri="{FF2B5EF4-FFF2-40B4-BE49-F238E27FC236}">
                    <a16:creationId xmlns:a16="http://schemas.microsoft.com/office/drawing/2014/main" id="{B2C13FB4-406D-53EA-8C0C-3DD55F2487C9}"/>
                  </a:ext>
                </a:extLst>
              </p:cNvPr>
              <p:cNvSpPr/>
              <p:nvPr/>
            </p:nvSpPr>
            <p:spPr>
              <a:xfrm>
                <a:off x="548866" y="2766622"/>
                <a:ext cx="2344041" cy="2218662"/>
              </a:xfrm>
              <a:prstGeom prst="ellipse">
                <a:avLst/>
              </a:prstGeom>
              <a:solidFill>
                <a:srgbClr val="002060"/>
              </a:solidFill>
              <a:ln w="28575" cap="flat" cmpd="sng">
                <a:solidFill>
                  <a:srgbClr val="B2C3E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Office of Management and Budget (OMB)</a:t>
                </a:r>
                <a:endParaRPr sz="2400" dirty="0"/>
              </a:p>
              <a:p>
                <a:pPr marR="0" lvl="0" algn="ctr" rtl="0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</a:pPr>
                <a:r>
                  <a:rPr lang="en-US" sz="1050" b="0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Oversight of government-wide charge card program</a:t>
                </a:r>
                <a:endParaRPr sz="105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245;p36" descr="This picture (one of three) describes one of the three program participants as being the &quot;Banks&quot;. The other two program participants  happen to be the GSA SmartPay Program Office and the the Agencies/AOPC's">
                <a:extLst>
                  <a:ext uri="{FF2B5EF4-FFF2-40B4-BE49-F238E27FC236}">
                    <a16:creationId xmlns:a16="http://schemas.microsoft.com/office/drawing/2014/main" id="{1251B18E-EC3F-8C00-1970-762A6A09385D}"/>
                  </a:ext>
                </a:extLst>
              </p:cNvPr>
              <p:cNvSpPr/>
              <p:nvPr/>
            </p:nvSpPr>
            <p:spPr>
              <a:xfrm>
                <a:off x="573085" y="4752841"/>
                <a:ext cx="2420217" cy="2194560"/>
              </a:xfrm>
              <a:prstGeom prst="ellipse">
                <a:avLst/>
              </a:prstGeom>
              <a:solidFill>
                <a:srgbClr val="002060"/>
              </a:solidFill>
              <a:ln w="28575" cap="flat" cmpd="sng">
                <a:solidFill>
                  <a:srgbClr val="B2C3E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 Brands</a:t>
                </a:r>
                <a:endParaRPr sz="2400" dirty="0"/>
              </a:p>
              <a:p>
                <a:pPr marR="0" lvl="0" algn="ctr" rtl="0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</a:pPr>
                <a:r>
                  <a:rPr lang="en-US" sz="1050" b="0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Provides the transaction network for GSA SmartPay 3 charge cards</a:t>
                </a:r>
                <a:endParaRPr sz="105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" name="Google Shape;246;p36">
              <a:extLst>
                <a:ext uri="{FF2B5EF4-FFF2-40B4-BE49-F238E27FC236}">
                  <a16:creationId xmlns:a16="http://schemas.microsoft.com/office/drawing/2014/main" id="{B69BBA72-56E6-EE1B-AF71-A220624C85DF}"/>
                </a:ext>
              </a:extLst>
            </p:cNvPr>
            <p:cNvGrpSpPr/>
            <p:nvPr/>
          </p:nvGrpSpPr>
          <p:grpSpPr>
            <a:xfrm>
              <a:off x="5517956" y="2705604"/>
              <a:ext cx="2331698" cy="4189575"/>
              <a:chOff x="5654699" y="2705604"/>
              <a:chExt cx="2331698" cy="4189575"/>
            </a:xfrm>
          </p:grpSpPr>
          <p:sp>
            <p:nvSpPr>
              <p:cNvPr id="10" name="Google Shape;247;p36" descr="This picture (one of three) describes one of the three program participants as being the &quot;Banks&quot;. The other two program participants  happen to be the GSA SmartPay Program Office and the the Agencies/AOPC's">
                <a:extLst>
                  <a:ext uri="{FF2B5EF4-FFF2-40B4-BE49-F238E27FC236}">
                    <a16:creationId xmlns:a16="http://schemas.microsoft.com/office/drawing/2014/main" id="{E68A0385-3F2D-A548-9634-FFA51E803C40}"/>
                  </a:ext>
                </a:extLst>
              </p:cNvPr>
              <p:cNvSpPr/>
              <p:nvPr/>
            </p:nvSpPr>
            <p:spPr>
              <a:xfrm>
                <a:off x="5654699" y="2705604"/>
                <a:ext cx="2329003" cy="2091750"/>
              </a:xfrm>
              <a:prstGeom prst="ellipse">
                <a:avLst/>
              </a:prstGeom>
              <a:solidFill>
                <a:srgbClr val="002060"/>
              </a:solidFill>
              <a:ln w="28575" cap="flat" cmpd="sng">
                <a:solidFill>
                  <a:srgbClr val="B2C3E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Agency/ Organizations</a:t>
                </a:r>
                <a:endParaRPr sz="2400" dirty="0"/>
              </a:p>
              <a:p>
                <a:pPr marR="0" lvl="0" algn="ctr" rtl="0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</a:pPr>
                <a:r>
                  <a:rPr lang="en-US" sz="1050" b="0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Use card products and services to support  missions</a:t>
                </a:r>
                <a:endParaRPr sz="2400" dirty="0"/>
              </a:p>
            </p:txBody>
          </p:sp>
          <p:sp>
            <p:nvSpPr>
              <p:cNvPr id="11" name="Google Shape;248;p36" descr="This picture (one of three) describes one of the three program participants as being the &quot;Banks&quot;. The other two program participants  happen to be the GSA SmartPay Program Office and the the Agencies/AOPC's">
                <a:extLst>
                  <a:ext uri="{FF2B5EF4-FFF2-40B4-BE49-F238E27FC236}">
                    <a16:creationId xmlns:a16="http://schemas.microsoft.com/office/drawing/2014/main" id="{8DDB4F70-D3AA-7F90-A71C-315410E9DD52}"/>
                  </a:ext>
                </a:extLst>
              </p:cNvPr>
              <p:cNvSpPr/>
              <p:nvPr/>
            </p:nvSpPr>
            <p:spPr>
              <a:xfrm>
                <a:off x="5691441" y="4633389"/>
                <a:ext cx="2294956" cy="2261790"/>
              </a:xfrm>
              <a:prstGeom prst="ellipse">
                <a:avLst/>
              </a:prstGeom>
              <a:solidFill>
                <a:srgbClr val="002060"/>
              </a:solidFill>
              <a:ln w="28575" cap="flat" cmpd="sng">
                <a:solidFill>
                  <a:srgbClr val="B2C3E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Banks </a:t>
                </a:r>
                <a:endParaRPr sz="2400" dirty="0"/>
              </a:p>
              <a:p>
                <a:pPr marR="0" lvl="0" algn="ctr" rtl="0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</a:pPr>
                <a:r>
                  <a:rPr lang="en-US" sz="1050" b="0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Provide charge card products and services through GSA SmartPay3 Master Contracts</a:t>
                </a:r>
                <a:endParaRPr sz="2400" dirty="0"/>
              </a:p>
              <a:p>
                <a:pPr marL="236538" marR="0" lvl="0" indent="-23653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Char char="•"/>
                </a:pPr>
                <a:r>
                  <a:rPr lang="en-US" sz="1050" b="0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Issue charge cards</a:t>
                </a:r>
                <a:endParaRPr sz="2400" dirty="0"/>
              </a:p>
            </p:txBody>
          </p:sp>
        </p:grpSp>
        <p:sp>
          <p:nvSpPr>
            <p:cNvPr id="9" name="Google Shape;249;p36" descr="This picture (one of three) describes one of the three program participants as being the &quot;Banks&quot;. The other two program participants  happen to be the GSA SmartPay Program Office and the the Agencies/AOPC's">
              <a:extLst>
                <a:ext uri="{FF2B5EF4-FFF2-40B4-BE49-F238E27FC236}">
                  <a16:creationId xmlns:a16="http://schemas.microsoft.com/office/drawing/2014/main" id="{A638B576-A024-00AA-3583-2440F15F0D84}"/>
                </a:ext>
              </a:extLst>
            </p:cNvPr>
            <p:cNvSpPr/>
            <p:nvPr/>
          </p:nvSpPr>
          <p:spPr>
            <a:xfrm>
              <a:off x="3274311" y="3388765"/>
              <a:ext cx="2478483" cy="277583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8575" cap="flat" cmpd="sng">
              <a:solidFill>
                <a:srgbClr val="013C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6800" rIns="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Center for Charge Card Management (CCCM)</a:t>
              </a:r>
              <a:endParaRPr sz="2400" dirty="0">
                <a:solidFill>
                  <a:schemeClr val="bg1"/>
                </a:solidFill>
              </a:endParaRPr>
            </a:p>
            <a:p>
              <a:pPr marR="0" lvl="0" algn="ctr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200"/>
              </a:pPr>
              <a:r>
                <a:rPr lang="en-US" sz="1600" b="0" i="1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Provides overall program management and advocacy</a:t>
              </a:r>
              <a:endParaRPr sz="1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95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58DD-C9B9-7C87-D8E9-42634373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Contract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9171-BB8D-E69C-961E-BB23118B7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accent4">
                  <a:lumMod val="75000"/>
                </a:schemeClr>
              </a:buClr>
              <a:buNone/>
            </a:pPr>
            <a:r>
              <a:rPr lang="en-US" sz="2600" dirty="0"/>
              <a:t>GSA SmartPay 3 IDIQ set up in standard Uniform Contract Format (UCF) consisting of Sections A – J: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Section A – Solicitation/Contract Form (SF 1449)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Section B – Pricing Requirements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Section C – Statement of Work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Section D – Packaging and Marking (N/A for SmartPay 3)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Section E – Inspection and Acceptance (N/A for SmartPay 3)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Section F – Deliveries and Performance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Section G – Contract Administration Data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Section H – Special Contract Requirements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Section I – Contract Clauses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Section J - Attachments</a:t>
            </a:r>
          </a:p>
          <a:p>
            <a:pPr marL="914400" lvl="2" indent="0">
              <a:buClr>
                <a:schemeClr val="accent4">
                  <a:lumMod val="75000"/>
                </a:schemeClr>
              </a:buClr>
              <a:buNone/>
            </a:pPr>
            <a:endParaRPr lang="en-US" sz="1600" dirty="0"/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854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505C-8843-CCDD-7FC5-43AF4446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C146-1C0E-0536-4320-0E20C0BA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GSA Contracting Officer is only person authorized to make changes to requirements of the contract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700" dirty="0"/>
              <a:t>Task orders may not increase scope or performance period of master contract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Contractors are encouraged to propose improvements to the program in terms of technology or performance that presents an advantage to the Government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700" dirty="0"/>
              <a:t>If accepted by GSA Contracting Officer, he/she will issue a modification to master contract to incorporate improvements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Other modifications also issued by GSA Contracting Officer to incorporate clause updates, government-wide requirements, key personnel changes, etc. </a:t>
            </a:r>
            <a:endParaRPr lang="en-US" sz="1700" dirty="0"/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“Conformed” Master Contract and modification log maintained on GSA SmartPay website: 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https://smartpay.gsa.gov/content/gsa-smartpay-master-contract</a:t>
            </a:r>
            <a:endParaRPr lang="en-US" sz="1800" dirty="0"/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CE39A-08AF-1302-4630-145B4153F831}"/>
              </a:ext>
            </a:extLst>
          </p:cNvPr>
          <p:cNvSpPr txBox="1"/>
          <p:nvPr/>
        </p:nvSpPr>
        <p:spPr>
          <a:xfrm>
            <a:off x="457200" y="4716997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Contract Reference: Sections H.10, H.12.13, and H.16</a:t>
            </a:r>
          </a:p>
        </p:txBody>
      </p:sp>
    </p:spTree>
    <p:extLst>
      <p:ext uri="{BB962C8B-B14F-4D97-AF65-F5344CB8AC3E}">
        <p14:creationId xmlns:p14="http://schemas.microsoft.com/office/powerpoint/2010/main" val="28173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886E96-744F-CE34-2214-EFE14EE0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of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251B96-62D1-BAB8-0CF3-51D1C3F1F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67112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Master contract consists of 4-year base period and 3 separate 3-year option periods</a:t>
            </a:r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800" b="1" i="1" dirty="0"/>
              <a:t>*</a:t>
            </a:r>
            <a:r>
              <a:rPr lang="en-US" sz="1600" i="1" dirty="0"/>
              <a:t>Currently in Option Period 1 (exercised July 2022)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Task orders may not exceed total period of performance of the master contract</a:t>
            </a:r>
            <a:endParaRPr lang="en-US" sz="2000" i="1" dirty="0"/>
          </a:p>
          <a:p>
            <a:pPr marL="0" indent="0">
              <a:buClr>
                <a:schemeClr val="accent4">
                  <a:lumMod val="75000"/>
                </a:schemeClr>
              </a:buClr>
              <a:buNone/>
            </a:pPr>
            <a:endParaRPr lang="en-US" sz="1700" i="1" dirty="0"/>
          </a:p>
          <a:p>
            <a:pPr marL="0" indent="0">
              <a:buClr>
                <a:schemeClr val="accent4">
                  <a:lumMod val="75000"/>
                </a:schemeClr>
              </a:buClr>
              <a:buNone/>
            </a:pPr>
            <a:r>
              <a:rPr lang="en-US" sz="1700" b="1" i="1" u="sng" dirty="0"/>
              <a:t>Important Note: </a:t>
            </a:r>
            <a:r>
              <a:rPr lang="en-US" sz="1700" i="1" dirty="0"/>
              <a:t>Options </a:t>
            </a:r>
            <a:r>
              <a:rPr lang="en-US" sz="1700" i="1" u="sng" dirty="0"/>
              <a:t>must be exercised </a:t>
            </a:r>
            <a:r>
              <a:rPr lang="en-US" sz="1700" i="1" dirty="0"/>
              <a:t>at Master Contract level (by GSA Contracting Officer) </a:t>
            </a:r>
            <a:r>
              <a:rPr lang="en-US" sz="1700" i="1" u="sng" dirty="0"/>
              <a:t>prior</a:t>
            </a:r>
            <a:r>
              <a:rPr lang="en-US" sz="1700" i="1" dirty="0"/>
              <a:t> to issuance of task orders or modifications to exercise task order option periods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8B48A6-ABC3-F61A-09C4-63B3F7B2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1577" y="1873361"/>
            <a:ext cx="8136673" cy="698389"/>
            <a:chOff x="591013" y="1774643"/>
            <a:chExt cx="7603049" cy="639379"/>
          </a:xfrm>
        </p:grpSpPr>
        <p:grpSp>
          <p:nvGrpSpPr>
            <p:cNvPr id="2" name="Google Shape;84;p16">
              <a:extLst>
                <a:ext uri="{FF2B5EF4-FFF2-40B4-BE49-F238E27FC236}">
                  <a16:creationId xmlns:a16="http://schemas.microsoft.com/office/drawing/2014/main" id="{A166D4DF-6F23-260F-F4F2-BC3E607A9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591013" y="1774644"/>
              <a:ext cx="5738047" cy="639378"/>
              <a:chOff x="406965" y="3787097"/>
              <a:chExt cx="6883773" cy="792157"/>
            </a:xfrm>
          </p:grpSpPr>
          <p:sp>
            <p:nvSpPr>
              <p:cNvPr id="6" name="Google Shape;85;p16">
                <a:extLst>
                  <a:ext uri="{FF2B5EF4-FFF2-40B4-BE49-F238E27FC236}">
                    <a16:creationId xmlns:a16="http://schemas.microsoft.com/office/drawing/2014/main" id="{86EA8007-045C-7569-9404-C92A87452FE4}"/>
                  </a:ext>
                </a:extLst>
              </p:cNvPr>
              <p:cNvSpPr/>
              <p:nvPr/>
            </p:nvSpPr>
            <p:spPr>
              <a:xfrm>
                <a:off x="406965" y="3787098"/>
                <a:ext cx="2501129" cy="792156"/>
              </a:xfrm>
              <a:prstGeom prst="chevron">
                <a:avLst>
                  <a:gd name="adj" fmla="val 2378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82300" tIns="41150" rIns="82300" bIns="41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lang="en-US" sz="1400" b="1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Aug</a:t>
                </a:r>
                <a:r>
                  <a:rPr lang="en-US" sz="1400" b="1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2017 – Nov 2022</a:t>
                </a:r>
                <a:endParaRPr sz="1400" b="1" dirty="0">
                  <a:solidFill>
                    <a:schemeClr val="bg1"/>
                  </a:solidFill>
                </a:endParaRPr>
              </a:p>
              <a:p>
                <a:pPr marL="0" marR="0" lvl="0" indent="0" algn="ct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(Base Period)</a:t>
                </a:r>
                <a:endParaRPr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Google Shape;86;p16">
                <a:extLst>
                  <a:ext uri="{FF2B5EF4-FFF2-40B4-BE49-F238E27FC236}">
                    <a16:creationId xmlns:a16="http://schemas.microsoft.com/office/drawing/2014/main" id="{DD01B74F-3F04-8A9A-BEF7-014B42AFD648}"/>
                  </a:ext>
                </a:extLst>
              </p:cNvPr>
              <p:cNvSpPr/>
              <p:nvPr/>
            </p:nvSpPr>
            <p:spPr>
              <a:xfrm>
                <a:off x="2717968" y="3787098"/>
                <a:ext cx="2427515" cy="792156"/>
              </a:xfrm>
              <a:prstGeom prst="chevron">
                <a:avLst>
                  <a:gd name="adj" fmla="val 23858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82300" tIns="41150" rIns="82300" bIns="41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1400" b="1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Nov 2022 – Nov 2025</a:t>
                </a:r>
                <a:r>
                  <a:rPr lang="en-US" sz="1600" b="1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*</a:t>
                </a:r>
                <a:endParaRPr sz="1400" dirty="0">
                  <a:solidFill>
                    <a:schemeClr val="bg1"/>
                  </a:solidFill>
                </a:endParaRPr>
              </a:p>
              <a:p>
                <a:pPr marL="0" marR="0" lvl="0" indent="0" algn="ct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(Option Period 1)</a:t>
                </a:r>
                <a:endParaRPr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Google Shape;87;p16">
                <a:extLst>
                  <a:ext uri="{FF2B5EF4-FFF2-40B4-BE49-F238E27FC236}">
                    <a16:creationId xmlns:a16="http://schemas.microsoft.com/office/drawing/2014/main" id="{9CA62468-6E0E-D7E1-40D1-423E95C1901C}"/>
                  </a:ext>
                </a:extLst>
              </p:cNvPr>
              <p:cNvSpPr/>
              <p:nvPr/>
            </p:nvSpPr>
            <p:spPr>
              <a:xfrm>
                <a:off x="4909437" y="3787097"/>
                <a:ext cx="2381301" cy="792156"/>
              </a:xfrm>
              <a:prstGeom prst="chevron">
                <a:avLst>
                  <a:gd name="adj" fmla="val 2386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82300" tIns="41150" rIns="82300" bIns="41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1400" b="1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Nov 2025 – Nov 2028</a:t>
                </a:r>
                <a:endParaRPr sz="1400" dirty="0">
                  <a:solidFill>
                    <a:schemeClr val="bg1"/>
                  </a:solidFill>
                </a:endParaRPr>
              </a:p>
              <a:p>
                <a:pPr marL="0" marR="0" lvl="0" indent="0" algn="ct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400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(O</a:t>
                </a:r>
                <a:r>
                  <a:rPr lang="en-US" sz="14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ption Period 2)</a:t>
                </a:r>
                <a:endParaRPr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Google Shape;88;p16">
              <a:extLst>
                <a:ext uri="{FF2B5EF4-FFF2-40B4-BE49-F238E27FC236}">
                  <a16:creationId xmlns:a16="http://schemas.microsoft.com/office/drawing/2014/main" id="{45C96AF8-636B-7403-D098-5DF8B4407398}"/>
                </a:ext>
              </a:extLst>
            </p:cNvPr>
            <p:cNvSpPr/>
            <p:nvPr/>
          </p:nvSpPr>
          <p:spPr>
            <a:xfrm>
              <a:off x="6170579" y="1774643"/>
              <a:ext cx="2023483" cy="639377"/>
            </a:xfrm>
            <a:prstGeom prst="chevron">
              <a:avLst>
                <a:gd name="adj" fmla="val 23866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82300" tIns="41150" rIns="82300" bIns="41150" anchor="ctr" anchorCtr="0">
              <a:noAutofit/>
            </a:bodyPr>
            <a:lstStyle/>
            <a:p>
              <a:pPr marL="0" marR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Nov 2028 – </a:t>
              </a:r>
              <a:r>
                <a:rPr lang="en-US" sz="14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Nov </a:t>
              </a:r>
              <a:r>
                <a:rPr lang="en-US" sz="1400" b="1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2031</a:t>
              </a:r>
              <a:endParaRPr sz="1400" dirty="0"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(</a:t>
              </a:r>
              <a:r>
                <a:rPr lang="en-US" sz="14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O</a:t>
              </a:r>
              <a:r>
                <a:rPr lang="en-US" sz="14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ption Period 3)</a:t>
              </a:r>
              <a:endParaRPr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93972A8-9019-20C5-79C9-389AB1BF5609}"/>
              </a:ext>
            </a:extLst>
          </p:cNvPr>
          <p:cNvSpPr txBox="1"/>
          <p:nvPr/>
        </p:nvSpPr>
        <p:spPr>
          <a:xfrm>
            <a:off x="457200" y="4716997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Contract Reference: Sections F.1 and H.12.6</a:t>
            </a:r>
          </a:p>
        </p:txBody>
      </p:sp>
    </p:spTree>
    <p:extLst>
      <p:ext uri="{BB962C8B-B14F-4D97-AF65-F5344CB8AC3E}">
        <p14:creationId xmlns:p14="http://schemas.microsoft.com/office/powerpoint/2010/main" val="270041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30CF-6D90-0F36-7211-04D83B0D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3D63-A44F-7FA5-1D40-D85767022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18034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Purchase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Used to procure, order, and pay for supplies and services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Travel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Used for official travel and travel-related expenses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Fleet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Used for fuel, maintenance, and repair of government-owned and operation vehicles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Integrated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Combines two or more business lines on single 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B1C63-73CD-EE61-BF9F-57DEC3A2007C}"/>
              </a:ext>
            </a:extLst>
          </p:cNvPr>
          <p:cNvSpPr txBox="1"/>
          <p:nvPr/>
        </p:nvSpPr>
        <p:spPr>
          <a:xfrm>
            <a:off x="457200" y="4716997"/>
            <a:ext cx="278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Contract Reference: C.2.1</a:t>
            </a:r>
          </a:p>
        </p:txBody>
      </p:sp>
    </p:spTree>
    <p:extLst>
      <p:ext uri="{BB962C8B-B14F-4D97-AF65-F5344CB8AC3E}">
        <p14:creationId xmlns:p14="http://schemas.microsoft.com/office/powerpoint/2010/main" val="385500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CFEE-B5AB-16D3-E38C-B7970608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&amp; Service Offerings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8801-AB1B-4C67-B7B6-F952287D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Tier 1 (Core Requirements)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Provided by both contractors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Minimum government-wide requirements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Tier 2 (Optional/Value-added Requirements)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Offerings vary by contractor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21312-3665-AC26-BEA1-743182ED0764}"/>
              </a:ext>
            </a:extLst>
          </p:cNvPr>
          <p:cNvSpPr txBox="1"/>
          <p:nvPr/>
        </p:nvSpPr>
        <p:spPr>
          <a:xfrm>
            <a:off x="457200" y="4716997"/>
            <a:ext cx="3126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Contract Reference: Sections B.2.2 and B.2.3</a:t>
            </a:r>
          </a:p>
        </p:txBody>
      </p:sp>
    </p:spTree>
    <p:extLst>
      <p:ext uri="{BB962C8B-B14F-4D97-AF65-F5344CB8AC3E}">
        <p14:creationId xmlns:p14="http://schemas.microsoft.com/office/powerpoint/2010/main" val="37667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CFEE-B5AB-16D3-E38C-B7970608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1 Product &amp; Service Offerings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42EFB1-87B5-4C02-C937-8A6EE1D82158}"/>
              </a:ext>
            </a:extLst>
          </p:cNvPr>
          <p:cNvSpPr txBox="1">
            <a:spLocks/>
          </p:cNvSpPr>
          <p:nvPr/>
        </p:nvSpPr>
        <p:spPr>
          <a:xfrm>
            <a:off x="457200" y="1322525"/>
            <a:ext cx="411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24-hour EAS Customer Service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Accounts Payable File Review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ATM Access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Chip Cards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Convenience Checks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Declining Balance Cards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Email/Text Alert Service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ePayables (Supplier-Initiated)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Foreign Currency Cards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Ghost Cards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8801-AB1B-4C67-B7B6-F952287D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1352551"/>
            <a:ext cx="4884235" cy="3394472"/>
          </a:xfrm>
        </p:spPr>
        <p:txBody>
          <a:bodyPr>
            <a:normAutofit fontScale="92500" lnSpcReduction="20000"/>
          </a:bodyPr>
          <a:lstStyle/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Government-to-Government transactions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Mobile Applications &amp; Payments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Net Billing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Real-time Web Assistance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Single-Use Accounts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Tax Advantage Travel Cards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Tokenization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Virtual Cards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Program Management Tools	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/>
              <a:t>Data Mining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/>
              <a:t>Electronic Access System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/>
              <a:t>Fraud Analytics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/>
              <a:t>Reporting &amp; Record Retention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21312-3665-AC26-BEA1-743182ED0764}"/>
              </a:ext>
            </a:extLst>
          </p:cNvPr>
          <p:cNvSpPr txBox="1"/>
          <p:nvPr/>
        </p:nvSpPr>
        <p:spPr>
          <a:xfrm>
            <a:off x="457200" y="4716997"/>
            <a:ext cx="3126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Contract Reference: Section C.3.1.1</a:t>
            </a:r>
          </a:p>
        </p:txBody>
      </p:sp>
    </p:spTree>
    <p:extLst>
      <p:ext uri="{BB962C8B-B14F-4D97-AF65-F5344CB8AC3E}">
        <p14:creationId xmlns:p14="http://schemas.microsoft.com/office/powerpoint/2010/main" val="378806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SA SmartPay">
      <a:dk1>
        <a:srgbClr val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2186</TotalTime>
  <Words>2025</Words>
  <Application>Microsoft Office PowerPoint</Application>
  <PresentationFormat>On-screen Show (16:9)</PresentationFormat>
  <Paragraphs>236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Bold</vt:lpstr>
      <vt:lpstr>Calibri</vt:lpstr>
      <vt:lpstr>Noto Sans Symbols</vt:lpstr>
      <vt:lpstr>Wingdings</vt:lpstr>
      <vt:lpstr>Office Theme</vt:lpstr>
      <vt:lpstr>GSA SmartPay® 3 Master Contract Basics  Nichole Ammon</vt:lpstr>
      <vt:lpstr>Program Overview</vt:lpstr>
      <vt:lpstr>Roles &amp; Responsibilities</vt:lpstr>
      <vt:lpstr>Master Contract Format</vt:lpstr>
      <vt:lpstr>Contract Management</vt:lpstr>
      <vt:lpstr>Period of Performance</vt:lpstr>
      <vt:lpstr>Business Lines</vt:lpstr>
      <vt:lpstr>Product &amp; Service Offerings</vt:lpstr>
      <vt:lpstr>Tier 1 Product &amp; Service Offerings</vt:lpstr>
      <vt:lpstr>Tier 2 Product &amp; Service Offerings</vt:lpstr>
      <vt:lpstr>Pricing Structure</vt:lpstr>
      <vt:lpstr>Refund and Fee Based Pricing</vt:lpstr>
      <vt:lpstr>GSA Contract Access Fee (CAF)</vt:lpstr>
      <vt:lpstr>Refund Calculation &amp; Remittance</vt:lpstr>
      <vt:lpstr>Ordering Procedures</vt:lpstr>
      <vt:lpstr>Types of Task Orders</vt:lpstr>
      <vt:lpstr>Task Order Competition Considerations</vt:lpstr>
      <vt:lpstr>Task Order Administration</vt:lpstr>
      <vt:lpstr>Ordering Officer Best Practices</vt:lpstr>
      <vt:lpstr>QUESTIONS?</vt:lpstr>
      <vt:lpstr>Contact Information</vt:lpstr>
      <vt:lpstr>Additional GSA SmartPay Courses</vt:lpstr>
      <vt:lpstr>GSA Starmark Logo</vt:lpstr>
    </vt:vector>
  </TitlesOfParts>
  <Company>General Services Administration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GSA User</dc:creator>
  <cp:lastModifiedBy>ElizabethAOwens</cp:lastModifiedBy>
  <cp:revision>32</cp:revision>
  <dcterms:created xsi:type="dcterms:W3CDTF">2015-02-25T18:03:24Z</dcterms:created>
  <dcterms:modified xsi:type="dcterms:W3CDTF">2023-01-30T18:26:13Z</dcterms:modified>
</cp:coreProperties>
</file>