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7" r:id="rId4"/>
    <p:sldId id="266" r:id="rId5"/>
    <p:sldId id="265" r:id="rId6"/>
    <p:sldId id="264" r:id="rId7"/>
    <p:sldId id="263" r:id="rId8"/>
    <p:sldId id="262" r:id="rId9"/>
    <p:sldId id="261" r:id="rId10"/>
    <p:sldId id="258" r:id="rId11"/>
    <p:sldId id="259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3" r:id="rId24"/>
    <p:sldId id="279" r:id="rId25"/>
    <p:sldId id="280" r:id="rId26"/>
    <p:sldId id="281" r:id="rId27"/>
    <p:sldId id="282" r:id="rId28"/>
    <p:sldId id="260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F2067-A687-B342-BD06-FA386BB5BAD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17250-56D1-8849-9C4F-9B422695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0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2FF84-F2C5-42A6-AA43-81E6EE80BC28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FF3DF-FC05-4204-90DA-5A45827B8824}" type="slidenum">
              <a:rPr lang="en-US"/>
              <a:pPr/>
              <a:t>11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FF3DF-FC05-4204-90DA-5A45827B8824}" type="slidenum">
              <a:rPr lang="en-US"/>
              <a:pPr/>
              <a:t>12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91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FF3DF-FC05-4204-90DA-5A45827B8824}" type="slidenum">
              <a:rPr lang="en-US"/>
              <a:pPr/>
              <a:t>13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44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FF3DF-FC05-4204-90DA-5A45827B8824}" type="slidenum">
              <a:rPr lang="en-US"/>
              <a:pPr/>
              <a:t>14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92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FF3DF-FC05-4204-90DA-5A45827B8824}" type="slidenum">
              <a:rPr lang="en-US"/>
              <a:pPr/>
              <a:t>15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63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FF3DF-FC05-4204-90DA-5A45827B8824}" type="slidenum">
              <a:rPr lang="en-US"/>
              <a:pPr/>
              <a:t>16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02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2FF84-F2C5-42A6-AA43-81E6EE80BC28}" type="slidenum">
              <a:rPr lang="en-US"/>
              <a:pPr/>
              <a:t>3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55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2FF84-F2C5-42A6-AA43-81E6EE80BC28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4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2FF84-F2C5-42A6-AA43-81E6EE80BC28}" type="slidenum">
              <a:rPr lang="en-US"/>
              <a:pPr/>
              <a:t>5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49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2FF84-F2C5-42A6-AA43-81E6EE80BC28}" type="slidenum">
              <a:rPr lang="en-US"/>
              <a:pPr/>
              <a:t>6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48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2FF84-F2C5-42A6-AA43-81E6EE80BC28}" type="slidenum">
              <a:rPr lang="en-US"/>
              <a:pPr/>
              <a:t>7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7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2FF84-F2C5-42A6-AA43-81E6EE80BC28}" type="slidenum">
              <a:rPr lang="en-US"/>
              <a:pPr/>
              <a:t>8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4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2FF84-F2C5-42A6-AA43-81E6EE80BC28}" type="slidenum">
              <a:rPr lang="en-US"/>
              <a:pPr/>
              <a:t>9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13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B4F4CB-C378-48BF-8045-9344E1A6D3BF}" type="slidenum">
              <a:rPr lang="en-US"/>
              <a:pPr/>
              <a:t>10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SA 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457200"/>
            <a:ext cx="759524" cy="685800"/>
          </a:xfrm>
          <a:prstGeom prst="rect">
            <a:avLst/>
          </a:prstGeom>
        </p:spPr>
      </p:pic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4419600" y="1031241"/>
            <a:ext cx="4038600" cy="24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chemeClr val="bg2"/>
                </a:solidFill>
              </a:rPr>
              <a:t>U.S. General Services Administration</a:t>
            </a:r>
          </a:p>
        </p:txBody>
      </p:sp>
      <p:pic>
        <p:nvPicPr>
          <p:cNvPr id="9" name="Picture 8" descr="GSA SmartPay Virtual Training Forum&#10;June 13-15, 2023 with image of woman at the computer taking a training. "/>
          <p:cNvPicPr>
            <a:picLocks noChangeAspect="1"/>
          </p:cNvPicPr>
          <p:nvPr userDrawn="1"/>
        </p:nvPicPr>
        <p:blipFill>
          <a:blip r:embed="rId3"/>
          <a:srcRect l="2893" r="2893"/>
          <a:stretch/>
        </p:blipFill>
        <p:spPr>
          <a:xfrm>
            <a:off x="0" y="1595422"/>
            <a:ext cx="9144000" cy="3548077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DF2AF59-26E2-B501-9AFC-3854EDE6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83634"/>
            <a:ext cx="4177990" cy="8572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78F-EB6A-0D45-BF4C-590753804B8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1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78F-EB6A-0D45-BF4C-590753804B8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3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156D492-2D1D-56EF-570C-88395D3E32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6" y="0"/>
            <a:ext cx="914176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78F-EB6A-0D45-BF4C-590753804B8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747500-9B74-443C-3CFB-F13015319378}"/>
              </a:ext>
            </a:extLst>
          </p:cNvPr>
          <p:cNvSpPr txBox="1"/>
          <p:nvPr userDrawn="1"/>
        </p:nvSpPr>
        <p:spPr>
          <a:xfrm>
            <a:off x="8647200" y="4830501"/>
            <a:ext cx="45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A148A2A4-532E-8B48-BE15-FAD2C9B6FD7A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19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78F-EB6A-0D45-BF4C-590753804B8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0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78F-EB6A-0D45-BF4C-590753804B8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9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78F-EB6A-0D45-BF4C-590753804B8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8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78F-EB6A-0D45-BF4C-590753804B8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1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939612-D290-F3C6-33E3-434810F80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GSA Starmark Logo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78F-EB6A-0D45-BF4C-590753804B8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78F-EB6A-0D45-BF4C-590753804B8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8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78F-EB6A-0D45-BF4C-590753804B8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3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D578F-EB6A-0D45-BF4C-590753804B8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9D4025-2658-4E7A-7F71-9FC690CA2977}"/>
              </a:ext>
            </a:extLst>
          </p:cNvPr>
          <p:cNvSpPr txBox="1"/>
          <p:nvPr userDrawn="1"/>
        </p:nvSpPr>
        <p:spPr>
          <a:xfrm>
            <a:off x="8647200" y="4830501"/>
            <a:ext cx="45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A148A2A4-532E-8B48-BE15-FAD2C9B6FD7A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37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saadvantage.gov/" TargetMode="External"/><Relationship Id="rId7" Type="http://schemas.openxmlformats.org/officeDocument/2006/relationships/image" Target="../media/image23.png"/><Relationship Id="rId2" Type="http://schemas.openxmlformats.org/officeDocument/2006/relationships/hyperlink" Target="http://www.gsaglobalsupply.gsa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www.abilityone.com/" TargetMode="External"/><Relationship Id="rId4" Type="http://schemas.openxmlformats.org/officeDocument/2006/relationships/hyperlink" Target="https://www.abilityone.gov/distributor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ilityone.gov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A006-ECA2-1AFB-B7A4-464F46A1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4" y="3513671"/>
            <a:ext cx="4177990" cy="1103418"/>
          </a:xfrm>
        </p:spPr>
        <p:txBody>
          <a:bodyPr>
            <a:normAutofit fontScale="90000"/>
          </a:bodyPr>
          <a:lstStyle/>
          <a:p>
            <a:pPr algn="l">
              <a:lnSpc>
                <a:spcPct val="70000"/>
              </a:lnSpc>
              <a:spcBef>
                <a:spcPts val="600"/>
              </a:spcBef>
            </a:pPr>
            <a:r>
              <a:rPr lang="en-US" sz="3600" dirty="0">
                <a:solidFill>
                  <a:srgbClr val="005087"/>
                </a:solidFill>
              </a:rPr>
              <a:t>AbilityOne Program Overview</a:t>
            </a:r>
            <a:br>
              <a:rPr lang="en-US" sz="3600" dirty="0">
                <a:solidFill>
                  <a:srgbClr val="005087"/>
                </a:solidFill>
              </a:rPr>
            </a:br>
            <a:br>
              <a:rPr lang="en-US" sz="3600" dirty="0">
                <a:solidFill>
                  <a:srgbClr val="005087"/>
                </a:solidFill>
              </a:rPr>
            </a:b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Bold" pitchFamily="92" charset="0"/>
              </a:rPr>
              <a:t>Jason Endicott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080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F20F57-5C1C-3DEE-F850-06C072B0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kumimoji="0" lang="en-US" sz="37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Benefits to the Government Customer</a:t>
            </a:r>
            <a:endParaRPr lang="en-US" sz="37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7BDB0D-0FBC-E64F-F68F-11E824C0F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085641"/>
            <a:ext cx="5241235" cy="3867150"/>
          </a:xfrm>
        </p:spPr>
        <p:txBody>
          <a:bodyPr>
            <a:normAutofit lnSpcReduction="10000"/>
          </a:bodyPr>
          <a:lstStyle/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2400" b="1" kern="0" dirty="0"/>
              <a:t>Quality products and services, on-time delivery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2400" b="1" kern="0" dirty="0"/>
              <a:t>Fair market prices, best value procurement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2400" b="1" kern="0" dirty="0"/>
              <a:t>National network of solution providers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2400" b="1" kern="0" dirty="0"/>
              <a:t>Long-term relationships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2400" b="1" kern="0" dirty="0"/>
              <a:t>Moral satisfaction in helping people to help themselves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2" name="Picture 1" descr="US Army customer selecting items at a Base Supply Store.">
            <a:extLst>
              <a:ext uri="{FF2B5EF4-FFF2-40B4-BE49-F238E27FC236}">
                <a16:creationId xmlns:a16="http://schemas.microsoft.com/office/drawing/2014/main" id="{A9EA4431-83C5-9AF9-D041-4FA9D0D4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990650" y="1642233"/>
            <a:ext cx="2042809" cy="2545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691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886E96-744F-CE34-2214-EFE14EE0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</a:rPr>
              <a:t>Benefits to the Employees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251B96-62D1-BAB8-0CF3-51D1C3F1F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8001"/>
            <a:ext cx="6804991" cy="3813106"/>
          </a:xfrm>
        </p:spPr>
        <p:txBody>
          <a:bodyPr>
            <a:normAutofit fontScale="92500" lnSpcReduction="10000"/>
          </a:bodyPr>
          <a:lstStyle/>
          <a:p>
            <a:pPr marL="128588" indent="-128588" defTabSz="1378744">
              <a:lnSpc>
                <a:spcPct val="8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Wide range of employment    opportunities</a:t>
            </a:r>
          </a:p>
          <a:p>
            <a:pPr marL="128588" indent="-128588" defTabSz="1378744">
              <a:lnSpc>
                <a:spcPct val="8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 Long-term work experience</a:t>
            </a:r>
          </a:p>
          <a:p>
            <a:pPr marL="128588" indent="-128588" defTabSz="1378744">
              <a:lnSpc>
                <a:spcPct val="8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 Marketable job skills</a:t>
            </a:r>
          </a:p>
          <a:p>
            <a:pPr marL="128588" indent="-128588" defTabSz="1378744">
              <a:lnSpc>
                <a:spcPct val="8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 Equitable wages and benefits, plus a chance to advance</a:t>
            </a:r>
          </a:p>
          <a:p>
            <a:pPr marL="128588" indent="-128588" defTabSz="1378744">
              <a:lnSpc>
                <a:spcPct val="8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 A measure of independence</a:t>
            </a:r>
          </a:p>
          <a:p>
            <a:endParaRPr lang="en-US" dirty="0"/>
          </a:p>
        </p:txBody>
      </p:sp>
      <p:pic>
        <p:nvPicPr>
          <p:cNvPr id="2" name="Picture 1" descr="Employees_Pg3">
            <a:extLst>
              <a:ext uri="{FF2B5EF4-FFF2-40B4-BE49-F238E27FC236}">
                <a16:creationId xmlns:a16="http://schemas.microsoft.com/office/drawing/2014/main" id="{39D83630-6450-AE75-21C2-834AD4286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5150" y="1315653"/>
            <a:ext cx="1771650" cy="2088682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041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886E96-744F-CE34-2214-EFE14EE0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AbilityOne</a:t>
            </a:r>
            <a:r>
              <a:rPr lang="en-US" b="1" baseline="0" dirty="0"/>
              <a:t> Program Product and Service Offering</a:t>
            </a:r>
            <a:endParaRPr lang="en-US" dirty="0"/>
          </a:p>
        </p:txBody>
      </p:sp>
      <p:pic>
        <p:nvPicPr>
          <p:cNvPr id="6" name="Content Placeholder 5" descr="AbilityOne Program Product and Service Offering">
            <a:extLst>
              <a:ext uri="{FF2B5EF4-FFF2-40B4-BE49-F238E27FC236}">
                <a16:creationId xmlns:a16="http://schemas.microsoft.com/office/drawing/2014/main" id="{2A264A48-88CC-24B0-FA68-4C871CDD6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56341"/>
            <a:ext cx="8229600" cy="706777"/>
          </a:xfrm>
        </p:spPr>
      </p:pic>
      <p:pic>
        <p:nvPicPr>
          <p:cNvPr id="7" name="Picture 9" descr="AbilityOne Program Logo">
            <a:extLst>
              <a:ext uri="{FF2B5EF4-FFF2-40B4-BE49-F238E27FC236}">
                <a16:creationId xmlns:a16="http://schemas.microsoft.com/office/drawing/2014/main" id="{7F12A71F-1182-74CC-57D5-0E727D3482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486150"/>
            <a:ext cx="1529136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49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886E96-744F-CE34-2214-EFE14EE0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What Kin</a:t>
            </a:r>
            <a:r>
              <a:rPr lang="en-US" b="1" baseline="0" dirty="0"/>
              <a:t>d of products can I buy?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251B96-62D1-BAB8-0CF3-51D1C3F1F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3319670" cy="3394472"/>
          </a:xfrm>
        </p:spPr>
        <p:txBody>
          <a:bodyPr/>
          <a:lstStyle/>
          <a:p>
            <a:pPr marL="128588" marR="0" lvl="0" indent="-128588" algn="l" defTabSz="1378744" rtl="0" eaLnBrk="1" fontAlgn="auto" latinLnBrk="0" hangingPunct="1">
              <a:lnSpc>
                <a:spcPct val="90000"/>
              </a:lnSpc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Tx/>
              <a:buFont typeface="Symbol" pitchFamily="18" charset="2"/>
              <a:buChar char="·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Chemical Supplies</a:t>
            </a:r>
          </a:p>
          <a:p>
            <a:pPr marL="128588" marR="0" lvl="0" indent="-128588" algn="l" defTabSz="1378744" rtl="0" eaLnBrk="1" fontAlgn="auto" latinLnBrk="0" hangingPunct="1">
              <a:lnSpc>
                <a:spcPct val="90000"/>
              </a:lnSpc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Tx/>
              <a:buFont typeface="Symbol" pitchFamily="18" charset="2"/>
              <a:buChar char="·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Cleaning Products</a:t>
            </a:r>
          </a:p>
          <a:p>
            <a:pPr marL="128588" marR="0" lvl="0" indent="-128588" algn="l" defTabSz="1378744" rtl="0" eaLnBrk="1" fontAlgn="auto" latinLnBrk="0" hangingPunct="1">
              <a:lnSpc>
                <a:spcPct val="90000"/>
              </a:lnSpc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Tx/>
              <a:buFont typeface="Symbol" pitchFamily="18" charset="2"/>
              <a:buChar char="·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Clocks</a:t>
            </a:r>
          </a:p>
          <a:p>
            <a:pPr marL="128588" marR="0" lvl="0" indent="-128588" algn="l" defTabSz="1378744" rtl="0" eaLnBrk="1" fontAlgn="auto" latinLnBrk="0" hangingPunct="1">
              <a:lnSpc>
                <a:spcPct val="90000"/>
              </a:lnSpc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Tx/>
              <a:buFont typeface="Symbol" pitchFamily="18" charset="2"/>
              <a:buChar char="·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Clothing</a:t>
            </a:r>
          </a:p>
          <a:p>
            <a:pPr marL="128588" marR="0" lvl="0" indent="-128588" algn="l" defTabSz="1378744" rtl="0" eaLnBrk="1" fontAlgn="auto" latinLnBrk="0" hangingPunct="1">
              <a:lnSpc>
                <a:spcPct val="90000"/>
              </a:lnSpc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Tx/>
              <a:buFont typeface="Symbol" pitchFamily="18" charset="2"/>
              <a:buChar char="·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Computer Accessories</a:t>
            </a:r>
          </a:p>
          <a:p>
            <a:pPr marL="128588" marR="0" lvl="0" indent="-128588" algn="l" defTabSz="1378744" rtl="0" eaLnBrk="1" fontAlgn="auto" latinLnBrk="0" hangingPunct="1">
              <a:lnSpc>
                <a:spcPct val="90000"/>
              </a:lnSpc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Tx/>
              <a:buFont typeface="Symbol" pitchFamily="18" charset="2"/>
              <a:buChar char="·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Disposable Paper Products</a:t>
            </a:r>
          </a:p>
          <a:p>
            <a:pPr marL="128588" marR="0" lvl="0" indent="-128588" algn="l" defTabSz="1378744" rtl="0" eaLnBrk="1" fontAlgn="auto" latinLnBrk="0" hangingPunct="1">
              <a:lnSpc>
                <a:spcPct val="90000"/>
              </a:lnSpc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Tx/>
              <a:buFont typeface="Symbol" pitchFamily="18" charset="2"/>
              <a:buChar char="·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Furniture</a:t>
            </a:r>
          </a:p>
          <a:p>
            <a:pPr marL="128588" marR="0" lvl="0" indent="-128588" algn="l" defTabSz="1378744" rtl="0" eaLnBrk="1" fontAlgn="auto" latinLnBrk="0" hangingPunct="1">
              <a:lnSpc>
                <a:spcPct val="90000"/>
              </a:lnSpc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Tx/>
              <a:buFont typeface="Symbol" pitchFamily="18" charset="2"/>
              <a:buChar char="·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Kitchen &amp; Break Room Supplies</a:t>
            </a:r>
          </a:p>
          <a:p>
            <a:pPr marL="128588" marR="0" lvl="0" indent="-128588" algn="l" defTabSz="1378744" rtl="0" eaLnBrk="1" fontAlgn="auto" latinLnBrk="0" hangingPunct="1">
              <a:lnSpc>
                <a:spcPct val="90000"/>
              </a:lnSpc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Tx/>
              <a:buFont typeface="Symbol" pitchFamily="18" charset="2"/>
              <a:buChar char="·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Mattress &amp; Bedding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14628-C476-971E-0805-CCBDB9979911}"/>
              </a:ext>
            </a:extLst>
          </p:cNvPr>
          <p:cNvSpPr txBox="1"/>
          <p:nvPr/>
        </p:nvSpPr>
        <p:spPr>
          <a:xfrm>
            <a:off x="4114800" y="1200152"/>
            <a:ext cx="4300330" cy="356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600" kern="0" dirty="0">
                <a:solidFill>
                  <a:srgbClr val="53565A"/>
                </a:solidFill>
                <a:latin typeface="Arial"/>
              </a:rPr>
              <a:t>Medical Supplies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600" kern="0" dirty="0">
                <a:solidFill>
                  <a:srgbClr val="53565A"/>
                </a:solidFill>
                <a:latin typeface="Arial"/>
              </a:rPr>
              <a:t>Military/Combat Clothing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600" kern="0" dirty="0">
                <a:solidFill>
                  <a:srgbClr val="53565A"/>
                </a:solidFill>
                <a:latin typeface="Arial"/>
              </a:rPr>
              <a:t>Office Supplies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600" kern="0" dirty="0">
                <a:solidFill>
                  <a:srgbClr val="53565A"/>
                </a:solidFill>
                <a:latin typeface="Arial"/>
              </a:rPr>
              <a:t>Paint &amp; Accessories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600" kern="0" dirty="0">
                <a:solidFill>
                  <a:srgbClr val="53565A"/>
                </a:solidFill>
                <a:latin typeface="Arial"/>
              </a:rPr>
              <a:t>Personal Care &amp; Safety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600" kern="0" dirty="0">
                <a:solidFill>
                  <a:srgbClr val="53565A"/>
                </a:solidFill>
                <a:latin typeface="Arial"/>
              </a:rPr>
              <a:t>Picture Frames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600" kern="0" dirty="0">
                <a:solidFill>
                  <a:srgbClr val="53565A"/>
                </a:solidFill>
                <a:latin typeface="Arial"/>
              </a:rPr>
              <a:t>Safety &amp; Maintenance Items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600" kern="0" dirty="0">
                <a:solidFill>
                  <a:srgbClr val="53565A"/>
                </a:solidFill>
                <a:latin typeface="Arial"/>
              </a:rPr>
              <a:t>Shipping &amp; Packaging Supplies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600" kern="0" dirty="0">
                <a:solidFill>
                  <a:srgbClr val="53565A"/>
                </a:solidFill>
                <a:latin typeface="Arial"/>
              </a:rPr>
              <a:t>Writing Instruments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99289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886E96-744F-CE34-2214-EFE14EE0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Office and</a:t>
            </a:r>
            <a:r>
              <a:rPr lang="en-US" b="1" baseline="0" dirty="0"/>
              <a:t> Cleaning Supplies</a:t>
            </a:r>
            <a:endParaRPr lang="en-US" dirty="0"/>
          </a:p>
        </p:txBody>
      </p:sp>
      <p:pic>
        <p:nvPicPr>
          <p:cNvPr id="2" name="Content Placeholder 1" descr="OFFICE">
            <a:extLst>
              <a:ext uri="{FF2B5EF4-FFF2-40B4-BE49-F238E27FC236}">
                <a16:creationId xmlns:a16="http://schemas.microsoft.com/office/drawing/2014/main" id="{41352010-5A86-29FE-5CD3-A20814B2AA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139" y="1100757"/>
            <a:ext cx="3128927" cy="293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L_JAN_Pg9">
            <a:extLst>
              <a:ext uri="{FF2B5EF4-FFF2-40B4-BE49-F238E27FC236}">
                <a16:creationId xmlns:a16="http://schemas.microsoft.com/office/drawing/2014/main" id="{6FFE7C91-D851-503F-7E13-F01C3BA07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5719141" y="1167017"/>
            <a:ext cx="2357664" cy="312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SKILCRAFT Brand logo&#10;">
            <a:extLst>
              <a:ext uri="{FF2B5EF4-FFF2-40B4-BE49-F238E27FC236}">
                <a16:creationId xmlns:a16="http://schemas.microsoft.com/office/drawing/2014/main" id="{ACDCB88C-460C-46FB-A0AD-3C8158322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599" y="4215018"/>
            <a:ext cx="2205485" cy="4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39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886E96-744F-CE34-2214-EFE14EE0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 Green with</a:t>
            </a:r>
            <a:r>
              <a:rPr lang="en-US" b="1" baseline="0" dirty="0"/>
              <a:t> AbilityOne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251B96-62D1-BAB8-0CF3-51D1C3F1F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426765" cy="3394472"/>
          </a:xfrm>
        </p:spPr>
        <p:txBody>
          <a:bodyPr>
            <a:normAutofit fontScale="77500" lnSpcReduction="20000"/>
          </a:bodyPr>
          <a:lstStyle/>
          <a:p>
            <a:pPr marL="128588" indent="-128588" defTabSz="1378744">
              <a:lnSpc>
                <a:spcPct val="95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Biodegradable paper cups</a:t>
            </a:r>
          </a:p>
          <a:p>
            <a:pPr marL="128588" indent="-128588" defTabSz="1378744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Process Chlorine Free (PCF) office paper</a:t>
            </a:r>
          </a:p>
          <a:p>
            <a:pPr marL="128588" indent="-128588" defTabSz="1378744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Products made from recycled materials</a:t>
            </a:r>
          </a:p>
          <a:p>
            <a:pPr marL="128588" indent="-128588" defTabSz="1378744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Disposable cutlery</a:t>
            </a:r>
          </a:p>
          <a:p>
            <a:pPr marL="128588" indent="-128588" defTabSz="1378744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Environmental cleaning agents</a:t>
            </a:r>
          </a:p>
          <a:p>
            <a:endParaRPr lang="en-US" dirty="0"/>
          </a:p>
        </p:txBody>
      </p:sp>
      <p:pic>
        <p:nvPicPr>
          <p:cNvPr id="2" name="Picture 7" descr="Photo collage of SKILCRAFT products.">
            <a:extLst>
              <a:ext uri="{FF2B5EF4-FFF2-40B4-BE49-F238E27FC236}">
                <a16:creationId xmlns:a16="http://schemas.microsoft.com/office/drawing/2014/main" id="{DFE14BB3-A8B8-47E1-A543-2CEDBB512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3965" y="1095970"/>
            <a:ext cx="2540794" cy="295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KILCRAFT brand logo">
            <a:extLst>
              <a:ext uri="{FF2B5EF4-FFF2-40B4-BE49-F238E27FC236}">
                <a16:creationId xmlns:a16="http://schemas.microsoft.com/office/drawing/2014/main" id="{50C650D3-300E-7AD9-97B8-B3FE3FDE2B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641" y="4378625"/>
            <a:ext cx="2740743" cy="55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5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886E96-744F-CE34-2214-EFE14EE0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</a:t>
            </a:r>
            <a:r>
              <a:rPr lang="en-US" b="1" baseline="0" dirty="0"/>
              <a:t> Products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251B96-62D1-BAB8-0CF3-51D1C3F1F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234070" cy="3394472"/>
          </a:xfrm>
        </p:spPr>
        <p:txBody>
          <a:bodyPr/>
          <a:lstStyle/>
          <a:p>
            <a:pPr marL="128588" indent="-128588" defTabSz="1378744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2100" b="1" kern="0" dirty="0">
                <a:solidFill>
                  <a:srgbClr val="53565A"/>
                </a:solidFill>
                <a:latin typeface="Arial"/>
              </a:rPr>
              <a:t>Awards and recognition items</a:t>
            </a:r>
          </a:p>
          <a:p>
            <a:pPr marL="258366" lvl="1" indent="-128588" defTabSz="1378744">
              <a:spcBef>
                <a:spcPct val="25000"/>
              </a:spcBef>
              <a:buClr>
                <a:srgbClr val="97999B"/>
              </a:buClr>
              <a:buFont typeface="Arial" pitchFamily="34" charset="0"/>
              <a:buChar char="–"/>
              <a:defRPr/>
            </a:pPr>
            <a:r>
              <a:rPr lang="en-US" sz="2100" b="1" kern="0" dirty="0">
                <a:solidFill>
                  <a:srgbClr val="53565A"/>
                </a:solidFill>
                <a:latin typeface="Arial"/>
              </a:rPr>
              <a:t>Plaques</a:t>
            </a:r>
          </a:p>
          <a:p>
            <a:pPr marL="258366" lvl="1" indent="-128588" defTabSz="1378744">
              <a:spcBef>
                <a:spcPct val="25000"/>
              </a:spcBef>
              <a:buClr>
                <a:srgbClr val="97999B"/>
              </a:buClr>
              <a:buFont typeface="Arial" pitchFamily="34" charset="0"/>
              <a:buChar char="–"/>
              <a:defRPr/>
            </a:pPr>
            <a:r>
              <a:rPr lang="en-US" sz="2100" b="1" kern="0" dirty="0">
                <a:solidFill>
                  <a:srgbClr val="53565A"/>
                </a:solidFill>
                <a:latin typeface="Arial"/>
              </a:rPr>
              <a:t>Pen sets</a:t>
            </a:r>
          </a:p>
          <a:p>
            <a:pPr marL="128588" indent="-128588" defTabSz="1378744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2100" b="1" kern="0" dirty="0">
                <a:solidFill>
                  <a:srgbClr val="53565A"/>
                </a:solidFill>
                <a:latin typeface="Arial"/>
              </a:rPr>
              <a:t>Clocks</a:t>
            </a:r>
          </a:p>
          <a:p>
            <a:pPr marL="128588" indent="-128588" defTabSz="1378744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2100" b="1" kern="0" dirty="0">
                <a:solidFill>
                  <a:srgbClr val="53565A"/>
                </a:solidFill>
                <a:latin typeface="Arial"/>
              </a:rPr>
              <a:t>Military picture frames</a:t>
            </a:r>
          </a:p>
          <a:p>
            <a:pPr marL="128588" indent="-128588" defTabSz="1378744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2100" b="1" kern="0" dirty="0">
                <a:solidFill>
                  <a:srgbClr val="53565A"/>
                </a:solidFill>
                <a:latin typeface="Arial"/>
              </a:rPr>
              <a:t>Stamps</a:t>
            </a:r>
            <a:endParaRPr lang="en-US" sz="2100" kern="0" dirty="0">
              <a:solidFill>
                <a:sysClr val="windowText" lastClr="000000"/>
              </a:solidFill>
            </a:endParaRPr>
          </a:p>
          <a:p>
            <a:endParaRPr lang="en-US" dirty="0"/>
          </a:p>
        </p:txBody>
      </p:sp>
      <p:pic>
        <p:nvPicPr>
          <p:cNvPr id="2" name="Picture 1" descr="Image of customized SKILCRAFT products: clock, mouse pad, portfolios, pens and stamps">
            <a:extLst>
              <a:ext uri="{FF2B5EF4-FFF2-40B4-BE49-F238E27FC236}">
                <a16:creationId xmlns:a16="http://schemas.microsoft.com/office/drawing/2014/main" id="{991CE679-631A-0994-A900-65E14E43E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5218636" y="1304086"/>
            <a:ext cx="2496614" cy="309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849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CE4D-FDA1-5063-9D5A-15C66154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Safety and Personal Care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EABC-5AF8-BC20-B6A5-2C5AD69C4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53565A"/>
                </a:solidFill>
                <a:latin typeface="Arial"/>
              </a:rPr>
              <a:t>First aid kits</a:t>
            </a:r>
          </a:p>
          <a:p>
            <a:pPr marL="171450" indent="-17145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53565A"/>
                </a:solidFill>
                <a:latin typeface="Arial"/>
              </a:rPr>
              <a:t>Fire hoses</a:t>
            </a:r>
          </a:p>
          <a:p>
            <a:pPr marL="171450" indent="-17145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53565A"/>
                </a:solidFill>
                <a:latin typeface="Arial"/>
              </a:rPr>
              <a:t>Flashlights</a:t>
            </a:r>
          </a:p>
          <a:p>
            <a:pPr marL="171450" indent="-17145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53565A"/>
                </a:solidFill>
                <a:latin typeface="Arial"/>
              </a:rPr>
              <a:t>Gloves</a:t>
            </a:r>
          </a:p>
          <a:p>
            <a:pPr marL="171450" indent="-17145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53565A"/>
                </a:solidFill>
                <a:latin typeface="Arial"/>
              </a:rPr>
              <a:t>Nonskid deck covering</a:t>
            </a:r>
          </a:p>
          <a:p>
            <a:pPr marL="171450" indent="-17145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53565A"/>
                </a:solidFill>
                <a:latin typeface="Arial"/>
              </a:rPr>
              <a:t>Traffic safety clothing items</a:t>
            </a:r>
          </a:p>
          <a:p>
            <a:endParaRPr lang="en-US" dirty="0"/>
          </a:p>
        </p:txBody>
      </p:sp>
      <p:pic>
        <p:nvPicPr>
          <p:cNvPr id="4" name="Picture 3" descr="SafetyPerCare_Pg12">
            <a:extLst>
              <a:ext uri="{FF2B5EF4-FFF2-40B4-BE49-F238E27FC236}">
                <a16:creationId xmlns:a16="http://schemas.microsoft.com/office/drawing/2014/main" id="{65370E0A-3EB5-8245-7FA0-3CD46543E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2114" y="1461880"/>
            <a:ext cx="2457450" cy="267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5471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CE4D-FDA1-5063-9D5A-15C66154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Government</a:t>
            </a:r>
            <a:r>
              <a:rPr lang="en-US" b="1" baseline="0" dirty="0"/>
              <a:t> Unique Products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2D7C3-AB4B-1A51-ACC9-9F6613D361DE}"/>
              </a:ext>
            </a:extLst>
          </p:cNvPr>
          <p:cNvSpPr txBox="1"/>
          <p:nvPr/>
        </p:nvSpPr>
        <p:spPr>
          <a:xfrm>
            <a:off x="1046922" y="1116695"/>
            <a:ext cx="5811078" cy="362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800" b="1" kern="0" dirty="0">
                <a:solidFill>
                  <a:srgbClr val="53565A"/>
                </a:solidFill>
                <a:latin typeface="Arial"/>
              </a:rPr>
              <a:t>Military Police belts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800" b="1" kern="0" dirty="0">
                <a:solidFill>
                  <a:srgbClr val="53565A"/>
                </a:solidFill>
                <a:latin typeface="Arial"/>
              </a:rPr>
              <a:t>Gloves for the TSA and VA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800" b="1" kern="0" dirty="0">
                <a:solidFill>
                  <a:srgbClr val="53565A"/>
                </a:solidFill>
                <a:latin typeface="Arial"/>
              </a:rPr>
              <a:t>Military clothing</a:t>
            </a:r>
          </a:p>
          <a:p>
            <a:pPr marL="258366" lvl="1" indent="-128588" defTabSz="1378744">
              <a:lnSpc>
                <a:spcPct val="90000"/>
              </a:lnSpc>
              <a:spcBef>
                <a:spcPct val="25000"/>
              </a:spcBef>
              <a:buClr>
                <a:srgbClr val="97999B"/>
              </a:buClr>
              <a:buFont typeface="Arial" pitchFamily="34" charset="0"/>
              <a:buChar char="–"/>
              <a:defRPr/>
            </a:pPr>
            <a:r>
              <a:rPr lang="en-US" sz="1800" b="1" kern="0" dirty="0">
                <a:solidFill>
                  <a:srgbClr val="53565A"/>
                </a:solidFill>
                <a:latin typeface="Arial"/>
              </a:rPr>
              <a:t>Slacks</a:t>
            </a:r>
          </a:p>
          <a:p>
            <a:pPr marL="258366" lvl="1" indent="-128588" defTabSz="1378744">
              <a:lnSpc>
                <a:spcPct val="90000"/>
              </a:lnSpc>
              <a:spcBef>
                <a:spcPct val="25000"/>
              </a:spcBef>
              <a:buClr>
                <a:srgbClr val="97999B"/>
              </a:buClr>
              <a:buFont typeface="Arial" pitchFamily="34" charset="0"/>
              <a:buChar char="–"/>
              <a:defRPr/>
            </a:pPr>
            <a:r>
              <a:rPr lang="en-US" sz="1800" b="1" kern="0" dirty="0">
                <a:solidFill>
                  <a:srgbClr val="53565A"/>
                </a:solidFill>
                <a:latin typeface="Arial"/>
              </a:rPr>
              <a:t>Trousers</a:t>
            </a:r>
          </a:p>
          <a:p>
            <a:pPr marL="258366" lvl="1" indent="-128588" defTabSz="1378744">
              <a:lnSpc>
                <a:spcPct val="90000"/>
              </a:lnSpc>
              <a:spcBef>
                <a:spcPct val="25000"/>
              </a:spcBef>
              <a:buClr>
                <a:srgbClr val="97999B"/>
              </a:buClr>
              <a:buFont typeface="Arial" pitchFamily="34" charset="0"/>
              <a:buChar char="–"/>
              <a:defRPr/>
            </a:pPr>
            <a:r>
              <a:rPr lang="en-US" sz="1800" b="1" kern="0" dirty="0">
                <a:solidFill>
                  <a:srgbClr val="53565A"/>
                </a:solidFill>
                <a:latin typeface="Arial"/>
              </a:rPr>
              <a:t>Shirts</a:t>
            </a:r>
          </a:p>
          <a:p>
            <a:pPr marL="258366" lvl="1" indent="-128588" defTabSz="1378744">
              <a:lnSpc>
                <a:spcPct val="90000"/>
              </a:lnSpc>
              <a:spcBef>
                <a:spcPct val="25000"/>
              </a:spcBef>
              <a:buClr>
                <a:srgbClr val="97999B"/>
              </a:buClr>
              <a:buFont typeface="Arial" pitchFamily="34" charset="0"/>
              <a:buChar char="–"/>
              <a:defRPr/>
            </a:pPr>
            <a:r>
              <a:rPr lang="en-US" sz="1800" b="1" kern="0" dirty="0">
                <a:solidFill>
                  <a:srgbClr val="53565A"/>
                </a:solidFill>
                <a:latin typeface="Arial"/>
              </a:rPr>
              <a:t>BDUs, ACUs, ABUs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  <a:defRPr/>
            </a:pPr>
            <a:r>
              <a:rPr lang="en-US" sz="1800" b="1" kern="0" dirty="0">
                <a:solidFill>
                  <a:srgbClr val="53565A"/>
                </a:solidFill>
                <a:latin typeface="Arial"/>
              </a:rPr>
              <a:t>Food</a:t>
            </a:r>
          </a:p>
          <a:p>
            <a:pPr marL="258366" lvl="1" indent="-128588" defTabSz="1378744">
              <a:lnSpc>
                <a:spcPct val="90000"/>
              </a:lnSpc>
              <a:spcBef>
                <a:spcPct val="25000"/>
              </a:spcBef>
              <a:buClr>
                <a:srgbClr val="97999B"/>
              </a:buClr>
              <a:buFont typeface="Arial" pitchFamily="34" charset="0"/>
              <a:buChar char="–"/>
              <a:defRPr/>
            </a:pPr>
            <a:r>
              <a:rPr lang="en-US" sz="1800" b="1" kern="0" dirty="0">
                <a:solidFill>
                  <a:srgbClr val="53565A"/>
                </a:solidFill>
                <a:latin typeface="Arial"/>
              </a:rPr>
              <a:t>Military ration components</a:t>
            </a:r>
          </a:p>
          <a:p>
            <a:pPr marL="258366" lvl="1" indent="-128588" defTabSz="1378744">
              <a:lnSpc>
                <a:spcPct val="90000"/>
              </a:lnSpc>
              <a:spcBef>
                <a:spcPct val="25000"/>
              </a:spcBef>
              <a:buClr>
                <a:srgbClr val="97999B"/>
              </a:buClr>
              <a:buFont typeface="Arial" pitchFamily="34" charset="0"/>
              <a:buChar char="–"/>
              <a:defRPr/>
            </a:pPr>
            <a:r>
              <a:rPr lang="en-US" sz="1800" b="1" kern="0" dirty="0">
                <a:solidFill>
                  <a:srgbClr val="53565A"/>
                </a:solidFill>
                <a:latin typeface="Arial"/>
              </a:rPr>
              <a:t>Bakery and cake mixes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pic>
        <p:nvPicPr>
          <p:cNvPr id="4" name="Content Placeholder 3" descr="Photo of TSA officer check contents of suitcase wearing blue nitrile gloves">
            <a:extLst>
              <a:ext uri="{FF2B5EF4-FFF2-40B4-BE49-F238E27FC236}">
                <a16:creationId xmlns:a16="http://schemas.microsoft.com/office/drawing/2014/main" id="{35F6C260-5250-2749-BDE5-F5983323A6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2753" y="1200150"/>
            <a:ext cx="2264047" cy="3394075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5430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CE4D-FDA1-5063-9D5A-15C66154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Supporting</a:t>
            </a:r>
            <a:r>
              <a:rPr lang="en-US" b="1" baseline="0" dirty="0"/>
              <a:t> the Warfighter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EABC-5AF8-BC20-B6A5-2C5AD69C4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defTabSz="342900">
              <a:spcBef>
                <a:spcPts val="450"/>
              </a:spcBef>
              <a:buClr>
                <a:srgbClr val="007DBB"/>
              </a:buClr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Military</a:t>
            </a:r>
          </a:p>
          <a:p>
            <a:pPr marL="214313" indent="-214313" defTabSz="342900">
              <a:spcBef>
                <a:spcPts val="450"/>
              </a:spcBef>
              <a:buClr>
                <a:srgbClr val="007DBB"/>
              </a:buCl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Textiles and apparel</a:t>
            </a:r>
          </a:p>
          <a:p>
            <a:pPr marL="214313" indent="-214313" defTabSz="342900">
              <a:spcBef>
                <a:spcPts val="450"/>
              </a:spcBef>
              <a:buClr>
                <a:srgbClr val="007DBB"/>
              </a:buCl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Protective equipment</a:t>
            </a:r>
          </a:p>
          <a:p>
            <a:pPr marL="214313" indent="-214313" defTabSz="342900">
              <a:spcBef>
                <a:spcPts val="450"/>
              </a:spcBef>
              <a:buClr>
                <a:srgbClr val="007DBB"/>
              </a:buCl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Professional services</a:t>
            </a:r>
          </a:p>
          <a:p>
            <a:pPr marL="214313" indent="-214313" defTabSz="342900">
              <a:spcBef>
                <a:spcPts val="450"/>
              </a:spcBef>
              <a:buClr>
                <a:srgbClr val="007DBB"/>
              </a:buCl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Base Supply Centers</a:t>
            </a:r>
            <a:br>
              <a:rPr lang="en-US" sz="3200" dirty="0">
                <a:latin typeface="Arial" pitchFamily="34" charset="0"/>
                <a:cs typeface="Arial" pitchFamily="34" charset="0"/>
              </a:rPr>
            </a:b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285750" indent="-285750" defTabSz="342900">
              <a:spcBef>
                <a:spcPts val="450"/>
              </a:spcBef>
              <a:buClr>
                <a:srgbClr val="007DBB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Veterans and Families </a:t>
            </a:r>
          </a:p>
          <a:p>
            <a:pPr marL="214313" indent="-214313" defTabSz="342900">
              <a:spcBef>
                <a:spcPts val="450"/>
              </a:spcBef>
              <a:buClr>
                <a:srgbClr val="007DBB"/>
              </a:buCl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Eyewear</a:t>
            </a:r>
          </a:p>
          <a:p>
            <a:pPr marL="214313" indent="-214313" defTabSz="342900">
              <a:spcBef>
                <a:spcPts val="450"/>
              </a:spcBef>
              <a:buClr>
                <a:srgbClr val="007DBB"/>
              </a:buCl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Prescription bottles</a:t>
            </a:r>
          </a:p>
          <a:p>
            <a:pPr marL="214313" indent="-214313" defTabSz="342900">
              <a:spcBef>
                <a:spcPts val="450"/>
              </a:spcBef>
              <a:buClr>
                <a:srgbClr val="007DBB"/>
              </a:buCl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VA Customer Care Centers</a:t>
            </a:r>
          </a:p>
          <a:p>
            <a:pPr marL="214313" indent="-214313" defTabSz="342900">
              <a:spcBef>
                <a:spcPts val="450"/>
              </a:spcBef>
              <a:buClr>
                <a:srgbClr val="007DBB"/>
              </a:buCl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Military Resale</a:t>
            </a:r>
          </a:p>
          <a:p>
            <a:pPr marL="214313" indent="-214313" defTabSz="342900">
              <a:spcBef>
                <a:spcPts val="450"/>
              </a:spcBef>
              <a:buClr>
                <a:srgbClr val="007DBB"/>
              </a:buClr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Wounded Warrior Program</a:t>
            </a:r>
          </a:p>
          <a:p>
            <a:endParaRPr lang="en-US" dirty="0"/>
          </a:p>
        </p:txBody>
      </p:sp>
      <p:pic>
        <p:nvPicPr>
          <p:cNvPr id="4" name="Picture 3" descr="Image of US Army soldier highlighting various uniform components made by AbilityOne program.">
            <a:extLst>
              <a:ext uri="{FF2B5EF4-FFF2-40B4-BE49-F238E27FC236}">
                <a16:creationId xmlns:a16="http://schemas.microsoft.com/office/drawing/2014/main" id="{9907DE0A-3B14-D007-EFC4-5A1E4583134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7285" y="1133188"/>
            <a:ext cx="2925475" cy="350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0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9EF18D-5B43-74D7-FA56-DB323B65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Presentation Agenda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F86FCC-4D2D-9E63-3108-FBF67CF24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60" y="1253159"/>
            <a:ext cx="82296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/>
              <a:t>Program Mission</a:t>
            </a:r>
          </a:p>
          <a:p>
            <a:r>
              <a:rPr lang="en-US" sz="3200" b="1" dirty="0"/>
              <a:t>Program Organization</a:t>
            </a:r>
          </a:p>
          <a:p>
            <a:r>
              <a:rPr lang="en-US" sz="3200" b="1" dirty="0"/>
              <a:t>Roles and Responsibilities </a:t>
            </a:r>
          </a:p>
          <a:p>
            <a:r>
              <a:rPr lang="en-US" sz="3200" b="1" dirty="0"/>
              <a:t>Program Benefits</a:t>
            </a:r>
          </a:p>
          <a:p>
            <a:r>
              <a:rPr lang="en-US" sz="3200" b="1" dirty="0"/>
              <a:t>Products and Services</a:t>
            </a:r>
          </a:p>
          <a:p>
            <a:r>
              <a:rPr lang="en-US" sz="3200" b="1" dirty="0"/>
              <a:t>Ordering Guide</a:t>
            </a:r>
          </a:p>
          <a:p>
            <a:r>
              <a:rPr lang="en-US" sz="3200" b="1" dirty="0"/>
              <a:t>Questions and Answers</a:t>
            </a:r>
          </a:p>
          <a:p>
            <a:endParaRPr lang="en-US" sz="3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72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CE4D-FDA1-5063-9D5A-15C66154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 Purchase Limits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EABC-5AF8-BC20-B6A5-2C5AD69C4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254487" cy="3394472"/>
          </a:xfrm>
        </p:spPr>
        <p:txBody>
          <a:bodyPr>
            <a:noAutofit/>
          </a:bodyPr>
          <a:lstStyle/>
          <a:p>
            <a:pPr marL="128588" indent="-128588" defTabSz="1378744">
              <a:spcBef>
                <a:spcPct val="75000"/>
              </a:spcBef>
              <a:buClr>
                <a:srgbClr val="97999B"/>
              </a:buClr>
            </a:pPr>
            <a:r>
              <a:rPr lang="en-US" sz="2400" b="1" kern="0" dirty="0">
                <a:solidFill>
                  <a:srgbClr val="53565A"/>
                </a:solidFill>
                <a:latin typeface="Arial"/>
              </a:rPr>
              <a:t>Is AbilityOne still a required source if I only buy small amounts with my purchase card?</a:t>
            </a:r>
          </a:p>
          <a:p>
            <a:pPr marL="258366" lvl="1" indent="-128588" defTabSz="1378744">
              <a:lnSpc>
                <a:spcPct val="120000"/>
              </a:lnSpc>
              <a:spcBef>
                <a:spcPct val="25000"/>
              </a:spcBef>
              <a:buClr>
                <a:srgbClr val="97999B"/>
              </a:buClr>
              <a:buSzPct val="80000"/>
              <a:buFont typeface="Arial" pitchFamily="34" charset="0"/>
              <a:buChar char="–"/>
            </a:pPr>
            <a:r>
              <a:rPr lang="en-US" sz="2400" b="1" kern="0" dirty="0">
                <a:solidFill>
                  <a:srgbClr val="53565A"/>
                </a:solidFill>
                <a:latin typeface="Arial"/>
              </a:rPr>
              <a:t>Yes, the AbilityOne Program is applicable at </a:t>
            </a:r>
            <a:br>
              <a:rPr lang="en-US" sz="2400" b="1" kern="0" dirty="0">
                <a:solidFill>
                  <a:srgbClr val="53565A"/>
                </a:solidFill>
                <a:latin typeface="Arial"/>
              </a:rPr>
            </a:br>
            <a:r>
              <a:rPr lang="en-US" sz="2400" b="1" kern="0" dirty="0">
                <a:solidFill>
                  <a:srgbClr val="53565A"/>
                </a:solidFill>
                <a:latin typeface="Arial"/>
              </a:rPr>
              <a:t>any dollar amount</a:t>
            </a:r>
          </a:p>
          <a:p>
            <a:pPr marL="258366" lvl="1" indent="-128588" defTabSz="1378744">
              <a:spcBef>
                <a:spcPct val="25000"/>
              </a:spcBef>
              <a:buClr>
                <a:srgbClr val="97999B"/>
              </a:buClr>
              <a:buFont typeface="Arial" pitchFamily="34" charset="0"/>
              <a:buChar char="–"/>
            </a:pPr>
            <a:r>
              <a:rPr lang="en-US" sz="2400" b="1" kern="0" dirty="0">
                <a:solidFill>
                  <a:srgbClr val="53565A"/>
                </a:solidFill>
                <a:latin typeface="Arial"/>
              </a:rPr>
              <a:t> No exemptions for </a:t>
            </a:r>
          </a:p>
          <a:p>
            <a:pPr marL="258366" lvl="1" indent="-128588" defTabSz="1378744">
              <a:spcBef>
                <a:spcPct val="25000"/>
              </a:spcBef>
              <a:buClr>
                <a:srgbClr val="97999B"/>
              </a:buClr>
            </a:pPr>
            <a:r>
              <a:rPr lang="en-US" sz="2400" b="1" kern="0" dirty="0">
                <a:solidFill>
                  <a:srgbClr val="53565A"/>
                </a:solidFill>
                <a:latin typeface="Arial"/>
              </a:rPr>
              <a:t>    micro-purchases</a:t>
            </a:r>
            <a:endParaRPr lang="en-US" sz="2400" dirty="0"/>
          </a:p>
        </p:txBody>
      </p:sp>
      <p:pic>
        <p:nvPicPr>
          <p:cNvPr id="4" name="Picture 7" descr="Image of GSA SmartPay Purchase card.">
            <a:extLst>
              <a:ext uri="{FF2B5EF4-FFF2-40B4-BE49-F238E27FC236}">
                <a16:creationId xmlns:a16="http://schemas.microsoft.com/office/drawing/2014/main" id="{5070CCB4-3527-0CA1-1520-45C26AE21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7585"/>
          <a:stretch>
            <a:fillRect/>
          </a:stretch>
        </p:blipFill>
        <p:spPr bwMode="auto">
          <a:xfrm>
            <a:off x="5964825" y="1695035"/>
            <a:ext cx="2907506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9550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CE4D-FDA1-5063-9D5A-15C66154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How to purchase AbilityOne</a:t>
            </a:r>
            <a:r>
              <a:rPr lang="en-US" sz="4400" b="1" baseline="0" dirty="0"/>
              <a:t> Products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EABC-5AF8-BC20-B6A5-2C5AD69C4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114800" cy="3394472"/>
          </a:xfrm>
        </p:spPr>
        <p:txBody>
          <a:bodyPr>
            <a:normAutofit/>
          </a:bodyPr>
          <a:lstStyle/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500" b="1" kern="0" dirty="0">
                <a:solidFill>
                  <a:srgbClr val="53565A"/>
                </a:solidFill>
                <a:latin typeface="Arial"/>
              </a:rPr>
              <a:t>GSA Global Supply </a:t>
            </a:r>
          </a:p>
          <a:p>
            <a:pPr marL="258366" lvl="1" indent="-128588" defTabSz="1378744">
              <a:lnSpc>
                <a:spcPct val="90000"/>
              </a:lnSpc>
              <a:spcBef>
                <a:spcPct val="25000"/>
              </a:spcBef>
              <a:buClr>
                <a:srgbClr val="97999B"/>
              </a:buClr>
            </a:pPr>
            <a:r>
              <a:rPr lang="en-US" sz="1500" b="1" kern="0" dirty="0">
                <a:solidFill>
                  <a:srgbClr val="53565A"/>
                </a:solidFill>
                <a:latin typeface="Arial"/>
                <a:hlinkClick r:id="rId2" tooltip="http://www.gsaglobalsupply.gsa.gov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www.GSAglobalsupply.gsa.gov</a:t>
            </a:r>
            <a:endParaRPr lang="en-US" sz="1500" b="1" kern="0" dirty="0">
              <a:solidFill>
                <a:srgbClr val="53565A"/>
              </a:solidFill>
              <a:latin typeface="Arial"/>
            </a:endParaRP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500" b="1" i="1" kern="0" dirty="0">
                <a:solidFill>
                  <a:srgbClr val="53565A"/>
                </a:solidFill>
                <a:latin typeface="Arial"/>
              </a:rPr>
              <a:t>GSA Advantage</a:t>
            </a:r>
            <a:r>
              <a:rPr lang="en-US" sz="1500" b="1" kern="0" dirty="0">
                <a:solidFill>
                  <a:srgbClr val="53565A"/>
                </a:solidFill>
                <a:latin typeface="Arial"/>
              </a:rPr>
              <a:t>!</a:t>
            </a:r>
            <a:r>
              <a:rPr lang="en-US" sz="1500" b="1" kern="0" baseline="30000" dirty="0">
                <a:solidFill>
                  <a:srgbClr val="53565A"/>
                </a:solidFill>
                <a:latin typeface="Arial"/>
                <a:cs typeface="Arial" charset="0"/>
              </a:rPr>
              <a:t>®</a:t>
            </a:r>
            <a:r>
              <a:rPr lang="en-US" sz="1500" b="1" kern="0" dirty="0">
                <a:solidFill>
                  <a:srgbClr val="53565A"/>
                </a:solidFill>
                <a:latin typeface="Arial"/>
              </a:rPr>
              <a:t> </a:t>
            </a:r>
          </a:p>
          <a:p>
            <a:pPr marL="258366" lvl="1" indent="-128588" defTabSz="1378744">
              <a:lnSpc>
                <a:spcPct val="90000"/>
              </a:lnSpc>
              <a:spcBef>
                <a:spcPct val="25000"/>
              </a:spcBef>
              <a:buClr>
                <a:srgbClr val="97999B"/>
              </a:buClr>
            </a:pPr>
            <a:r>
              <a:rPr lang="en-US" sz="1500" b="1" kern="0" dirty="0">
                <a:solidFill>
                  <a:srgbClr val="53565A"/>
                </a:solidFill>
                <a:latin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www.gsaadvantage.gov</a:t>
            </a:r>
            <a:endParaRPr lang="en-US" sz="1500" b="1" kern="0" dirty="0">
              <a:solidFill>
                <a:srgbClr val="53565A"/>
              </a:solidFill>
              <a:latin typeface="Arial"/>
            </a:endParaRP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500" b="1" kern="0" dirty="0">
                <a:solidFill>
                  <a:srgbClr val="53565A"/>
                </a:solidFill>
                <a:latin typeface="Arial"/>
              </a:rPr>
              <a:t>Multiple Award Schedule Holders - Authorized AbilityOne Distributors</a:t>
            </a:r>
          </a:p>
          <a:p>
            <a:pPr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</a:pPr>
            <a:r>
              <a:rPr lang="en-US" sz="1500" b="1" kern="0" dirty="0">
                <a:solidFill>
                  <a:schemeClr val="accent4">
                    <a:lumMod val="65000"/>
                    <a:lumOff val="35000"/>
                  </a:schemeClr>
                </a:solidFill>
                <a:latin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https://www.abilityone.gov/distributors</a:t>
            </a:r>
            <a:endParaRPr lang="en-US" sz="1500" b="1" kern="0" dirty="0">
              <a:solidFill>
                <a:schemeClr val="accent4">
                  <a:lumMod val="65000"/>
                  <a:lumOff val="35000"/>
                </a:schemeClr>
              </a:solidFill>
              <a:latin typeface="Arial"/>
            </a:endParaRP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500" b="1" kern="0" dirty="0">
                <a:solidFill>
                  <a:srgbClr val="53565A"/>
                </a:solidFill>
                <a:latin typeface="Arial"/>
              </a:rPr>
              <a:t>Base Supply Centers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500" b="1" kern="0" dirty="0">
                <a:solidFill>
                  <a:srgbClr val="53565A"/>
                </a:solidFill>
                <a:latin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www.abilityone.com</a:t>
            </a:r>
            <a:endParaRPr lang="en-US" sz="1500" b="1" kern="0" dirty="0">
              <a:solidFill>
                <a:srgbClr val="53565A"/>
              </a:solidFill>
              <a:latin typeface="Arial"/>
            </a:endParaRP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500" b="1" kern="0" dirty="0">
                <a:solidFill>
                  <a:srgbClr val="53565A"/>
                </a:solidFill>
                <a:latin typeface="Arial"/>
              </a:rPr>
              <a:t>AbilityOnecatalog.com</a:t>
            </a:r>
          </a:p>
          <a:p>
            <a:endParaRPr lang="en-US" dirty="0"/>
          </a:p>
        </p:txBody>
      </p:sp>
      <p:pic>
        <p:nvPicPr>
          <p:cNvPr id="4" name="Picture 3" descr="Image of computer monitor on AbilityOne.com website.">
            <a:extLst>
              <a:ext uri="{FF2B5EF4-FFF2-40B4-BE49-F238E27FC236}">
                <a16:creationId xmlns:a16="http://schemas.microsoft.com/office/drawing/2014/main" id="{84FDF570-879C-4114-9919-F58950E57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0651" y="1175302"/>
            <a:ext cx="2580662" cy="1453598"/>
          </a:xfrm>
          <a:prstGeom prst="rect">
            <a:avLst/>
          </a:prstGeom>
        </p:spPr>
      </p:pic>
      <p:pic>
        <p:nvPicPr>
          <p:cNvPr id="5" name="Picture 4" descr="Image of inside of a Base Supply Center.">
            <a:extLst>
              <a:ext uri="{FF2B5EF4-FFF2-40B4-BE49-F238E27FC236}">
                <a16:creationId xmlns:a16="http://schemas.microsoft.com/office/drawing/2014/main" id="{7628D303-3371-99B8-3F65-FDD5722F56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0651" y="2857500"/>
            <a:ext cx="2580662" cy="145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77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CE4D-FDA1-5063-9D5A-15C66154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AbilityOne Procurement</a:t>
            </a:r>
            <a:r>
              <a:rPr lang="en-US" b="1" baseline="0" dirty="0"/>
              <a:t>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EABC-5AF8-BC20-B6A5-2C5AD69C4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56" y="1266411"/>
            <a:ext cx="8229600" cy="3394472"/>
          </a:xfrm>
        </p:spPr>
        <p:txBody>
          <a:bodyPr>
            <a:normAutofit fontScale="77500" lnSpcReduction="20000"/>
          </a:bodyPr>
          <a:lstStyle/>
          <a:p>
            <a:pPr marL="128588" indent="-128588" defTabSz="1378744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Official list of all AbilityOne items</a:t>
            </a:r>
            <a:br>
              <a:rPr lang="en-US" sz="3200" b="1" kern="0" dirty="0">
                <a:solidFill>
                  <a:srgbClr val="53565A"/>
                </a:solidFill>
                <a:latin typeface="Arial"/>
              </a:rPr>
            </a:br>
            <a:endParaRPr lang="en-US" sz="3200" b="1" kern="0" dirty="0">
              <a:solidFill>
                <a:srgbClr val="53565A"/>
              </a:solidFill>
              <a:latin typeface="Arial"/>
            </a:endParaRPr>
          </a:p>
          <a:p>
            <a:pPr marL="128588" indent="-128588" defTabSz="1378744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Maintained by the U.S. AbilityOne Commission</a:t>
            </a:r>
            <a:br>
              <a:rPr lang="en-US" sz="3200" b="1" kern="0" dirty="0">
                <a:solidFill>
                  <a:srgbClr val="53565A"/>
                </a:solidFill>
                <a:latin typeface="Arial"/>
              </a:rPr>
            </a:br>
            <a:endParaRPr lang="en-US" sz="3200" b="1" kern="0" dirty="0">
              <a:solidFill>
                <a:srgbClr val="53565A"/>
              </a:solidFill>
              <a:latin typeface="Arial"/>
            </a:endParaRPr>
          </a:p>
          <a:p>
            <a:pPr marL="128588" indent="-128588" defTabSz="1378744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Identifies name and National Stock Number (NSN) or commercial name for each product</a:t>
            </a:r>
            <a:br>
              <a:rPr lang="en-US" sz="3200" b="1" kern="0" dirty="0">
                <a:solidFill>
                  <a:srgbClr val="53565A"/>
                </a:solidFill>
                <a:latin typeface="Arial"/>
              </a:rPr>
            </a:br>
            <a:endParaRPr lang="en-US" sz="3200" b="1" kern="0" dirty="0">
              <a:solidFill>
                <a:srgbClr val="53565A"/>
              </a:solidFill>
              <a:latin typeface="Arial"/>
            </a:endParaRPr>
          </a:p>
          <a:p>
            <a:pPr marL="128588" indent="-128588" defTabSz="1378744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Access the list: </a:t>
            </a:r>
            <a:r>
              <a:rPr lang="en-US" sz="3200" b="1" kern="0" dirty="0">
                <a:solidFill>
                  <a:srgbClr val="53565A"/>
                </a:solidFill>
                <a:latin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www.abilityone.gov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38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CE4D-FDA1-5063-9D5A-15C66154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services are available?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EABC-5AF8-BC20-B6A5-2C5AD69C4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0740"/>
            <a:ext cx="4472609" cy="3394472"/>
          </a:xfrm>
        </p:spPr>
        <p:txBody>
          <a:bodyPr>
            <a:normAutofit fontScale="55000" lnSpcReduction="20000"/>
          </a:bodyPr>
          <a:lstStyle/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Administrative Support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Contract Management 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Facilities Management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Food Service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Grounds Maintenance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Secure Document Services, which includes:</a:t>
            </a:r>
            <a:br>
              <a:rPr lang="en-US" sz="3200" b="1" kern="0" dirty="0">
                <a:solidFill>
                  <a:srgbClr val="53565A"/>
                </a:solidFill>
                <a:latin typeface="Arial"/>
              </a:rPr>
            </a:b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 </a:t>
            </a:r>
            <a:r>
              <a:rPr lang="en-US" sz="3200" b="1" kern="0" dirty="0">
                <a:solidFill>
                  <a:srgbClr val="53565A"/>
                </a:solidFill>
                <a:latin typeface="Arial"/>
                <a:cs typeface="Arial" charset="0"/>
              </a:rPr>
              <a:t>-</a:t>
            </a: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 Document Management</a:t>
            </a:r>
            <a:br>
              <a:rPr lang="en-US" sz="3200" b="1" kern="0" dirty="0">
                <a:solidFill>
                  <a:srgbClr val="53565A"/>
                </a:solidFill>
                <a:latin typeface="Arial"/>
              </a:rPr>
            </a:b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 </a:t>
            </a:r>
            <a:r>
              <a:rPr lang="en-US" sz="3200" b="1" kern="0" dirty="0">
                <a:solidFill>
                  <a:srgbClr val="53565A"/>
                </a:solidFill>
                <a:latin typeface="Arial"/>
                <a:cs typeface="Arial" charset="0"/>
              </a:rPr>
              <a:t>-</a:t>
            </a: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 Secure Mailroom Services</a:t>
            </a:r>
            <a:br>
              <a:rPr lang="en-US" sz="3200" b="1" kern="0" dirty="0">
                <a:solidFill>
                  <a:srgbClr val="53565A"/>
                </a:solidFill>
                <a:latin typeface="Arial"/>
              </a:rPr>
            </a:b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 </a:t>
            </a:r>
            <a:r>
              <a:rPr lang="en-US" sz="3200" b="1" kern="0" dirty="0">
                <a:solidFill>
                  <a:srgbClr val="53565A"/>
                </a:solidFill>
                <a:latin typeface="Arial"/>
                <a:cs typeface="Arial" charset="0"/>
              </a:rPr>
              <a:t>-</a:t>
            </a: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 Secure Documentation</a:t>
            </a:r>
            <a:br>
              <a:rPr lang="en-US" sz="3200" b="1" kern="0" dirty="0">
                <a:solidFill>
                  <a:srgbClr val="53565A"/>
                </a:solidFill>
                <a:latin typeface="Arial"/>
              </a:rPr>
            </a:b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 </a:t>
            </a:r>
            <a:r>
              <a:rPr lang="en-US" sz="3200" b="1" kern="0" dirty="0">
                <a:solidFill>
                  <a:srgbClr val="53565A"/>
                </a:solidFill>
                <a:latin typeface="Arial"/>
                <a:cs typeface="Arial" charset="0"/>
              </a:rPr>
              <a:t>- </a:t>
            </a: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Destruction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3DA06-FDE8-7EBE-BFE1-C454D2B70162}"/>
              </a:ext>
            </a:extLst>
          </p:cNvPr>
          <p:cNvSpPr txBox="1"/>
          <p:nvPr/>
        </p:nvSpPr>
        <p:spPr>
          <a:xfrm>
            <a:off x="4711148" y="1134773"/>
            <a:ext cx="4572000" cy="3790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800" b="1" kern="0" dirty="0">
                <a:solidFill>
                  <a:srgbClr val="53565A"/>
                </a:solidFill>
                <a:latin typeface="Arial"/>
              </a:rPr>
              <a:t>Janitorial/Custodial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800" b="1" kern="0" dirty="0">
                <a:solidFill>
                  <a:srgbClr val="53565A"/>
                </a:solidFill>
                <a:latin typeface="Arial"/>
              </a:rPr>
              <a:t>Section 508 Compliance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800" b="1" kern="0" dirty="0">
                <a:solidFill>
                  <a:srgbClr val="53565A"/>
                </a:solidFill>
                <a:latin typeface="Arial"/>
              </a:rPr>
              <a:t>Order Processing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800" b="1" kern="0" dirty="0">
                <a:solidFill>
                  <a:srgbClr val="53565A"/>
                </a:solidFill>
                <a:latin typeface="Arial"/>
              </a:rPr>
              <a:t>Recycling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800" b="1" kern="0" dirty="0">
                <a:solidFill>
                  <a:srgbClr val="53565A"/>
                </a:solidFill>
                <a:latin typeface="Arial"/>
              </a:rPr>
              <a:t>Fleet Management &amp; Maintenance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800" b="1" kern="0" dirty="0">
                <a:solidFill>
                  <a:srgbClr val="53565A"/>
                </a:solidFill>
                <a:latin typeface="Arial"/>
              </a:rPr>
              <a:t>Warehousing/Distribution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800" b="1" kern="0" dirty="0" err="1">
                <a:solidFill>
                  <a:srgbClr val="53565A"/>
                </a:solidFill>
                <a:latin typeface="Arial"/>
              </a:rPr>
              <a:t>TeleServices</a:t>
            </a:r>
            <a:r>
              <a:rPr lang="en-US" sz="1800" b="1" kern="0" dirty="0">
                <a:solidFill>
                  <a:srgbClr val="53565A"/>
                </a:solidFill>
                <a:latin typeface="Arial"/>
              </a:rPr>
              <a:t> (Call Centers, Customer Service, hotlines, etc.) 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800" b="1" kern="0" dirty="0">
                <a:solidFill>
                  <a:srgbClr val="53565A"/>
                </a:solidFill>
                <a:latin typeface="Arial"/>
              </a:rPr>
              <a:t>Healthcare Environmental Services</a:t>
            </a:r>
          </a:p>
        </p:txBody>
      </p:sp>
    </p:spTree>
    <p:extLst>
      <p:ext uri="{BB962C8B-B14F-4D97-AF65-F5344CB8AC3E}">
        <p14:creationId xmlns:p14="http://schemas.microsoft.com/office/powerpoint/2010/main" val="1201198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CE4D-FDA1-5063-9D5A-15C66154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How</a:t>
            </a:r>
            <a:r>
              <a:rPr lang="en-US" sz="4400" b="1" baseline="0" dirty="0"/>
              <a:t> do I order AbilityOne Services?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EABC-5AF8-BC20-B6A5-2C5AD69C4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2915"/>
            <a:ext cx="5320748" cy="3394472"/>
          </a:xfrm>
        </p:spPr>
        <p:txBody>
          <a:bodyPr/>
          <a:lstStyle/>
          <a:p>
            <a:pPr marL="128588" indent="-128588" defTabSz="1378744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600" b="1" kern="0" dirty="0">
                <a:solidFill>
                  <a:srgbClr val="53565A"/>
                </a:solidFill>
                <a:latin typeface="Arial"/>
              </a:rPr>
              <a:t>Services are specific to the customer and location(s) when added to the Procurement List</a:t>
            </a:r>
          </a:p>
          <a:p>
            <a:pPr marL="258366" lvl="1" indent="-128588" defTabSz="1378744">
              <a:spcBef>
                <a:spcPct val="25000"/>
              </a:spcBef>
              <a:buClr>
                <a:srgbClr val="97999B"/>
              </a:buClr>
              <a:buFont typeface="Arial" pitchFamily="34" charset="0"/>
              <a:buChar char="–"/>
            </a:pPr>
            <a:r>
              <a:rPr lang="en-US" sz="1600" b="1" kern="0" dirty="0">
                <a:solidFill>
                  <a:srgbClr val="53565A"/>
                </a:solidFill>
                <a:latin typeface="Arial"/>
              </a:rPr>
              <a:t>Standard procurement process with certain exceptions</a:t>
            </a:r>
          </a:p>
          <a:p>
            <a:pPr marL="258366" lvl="1" indent="-128588" defTabSz="1378744">
              <a:spcBef>
                <a:spcPct val="25000"/>
              </a:spcBef>
              <a:buClr>
                <a:srgbClr val="97999B"/>
              </a:buClr>
              <a:buFont typeface="Arial" pitchFamily="34" charset="0"/>
              <a:buChar char="–"/>
            </a:pPr>
            <a:r>
              <a:rPr lang="en-US" sz="1600" b="1" kern="0" dirty="0">
                <a:solidFill>
                  <a:srgbClr val="53565A"/>
                </a:solidFill>
                <a:latin typeface="Arial"/>
              </a:rPr>
              <a:t>Nonprofit agencies follow the Performance Work Statement (PWS) </a:t>
            </a:r>
          </a:p>
          <a:p>
            <a:pPr marL="258366" lvl="1" indent="-128588" defTabSz="1378744">
              <a:spcBef>
                <a:spcPct val="25000"/>
              </a:spcBef>
              <a:buClr>
                <a:srgbClr val="97999B"/>
              </a:buClr>
              <a:buFont typeface="Arial" pitchFamily="34" charset="0"/>
              <a:buChar char="–"/>
            </a:pPr>
            <a:r>
              <a:rPr lang="en-US" sz="1600" b="1" kern="0" dirty="0">
                <a:solidFill>
                  <a:srgbClr val="53565A"/>
                </a:solidFill>
                <a:latin typeface="Arial"/>
              </a:rPr>
              <a:t>If additional services are needed outside of the scope of the Procurement List, must add new work to the Procurement List</a:t>
            </a:r>
          </a:p>
          <a:p>
            <a:endParaRPr lang="en-US" dirty="0"/>
          </a:p>
        </p:txBody>
      </p:sp>
      <p:pic>
        <p:nvPicPr>
          <p:cNvPr id="4" name="Picture 3" descr="Photo of a man sitting at a computer." title="Photo">
            <a:extLst>
              <a:ext uri="{FF2B5EF4-FFF2-40B4-BE49-F238E27FC236}">
                <a16:creationId xmlns:a16="http://schemas.microsoft.com/office/drawing/2014/main" id="{EBE94D42-6E27-8ADD-6E44-F1E3329E09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86720" y="1323191"/>
            <a:ext cx="1864519" cy="290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311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CE4D-FDA1-5063-9D5A-15C66154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Customer Satisfaction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EABC-5AF8-BC20-B6A5-2C5AD69C4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371599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kern="0" dirty="0">
                <a:solidFill>
                  <a:srgbClr val="53565A"/>
                </a:solidFill>
                <a:latin typeface="Arial"/>
              </a:rPr>
              <a:t>Customer satisfaction is the key to keeping people employed, so…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00E66-CFAA-4D59-6466-EF9DB5E73849}"/>
              </a:ext>
            </a:extLst>
          </p:cNvPr>
          <p:cNvSpPr txBox="1"/>
          <p:nvPr/>
        </p:nvSpPr>
        <p:spPr>
          <a:xfrm>
            <a:off x="2286000" y="2281178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 defTabSz="6858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rgbClr val="53565A"/>
                </a:solidFill>
                <a:latin typeface="Arial"/>
              </a:rPr>
              <a:t>Performance</a:t>
            </a:r>
          </a:p>
          <a:p>
            <a:pPr marL="171450" indent="-171450" algn="ctr" defTabSz="6858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rgbClr val="53565A"/>
                </a:solidFill>
                <a:latin typeface="Arial"/>
              </a:rPr>
              <a:t>+</a:t>
            </a:r>
          </a:p>
          <a:p>
            <a:pPr marL="171450" indent="-171450" algn="ctr" defTabSz="6858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rgbClr val="53565A"/>
                </a:solidFill>
                <a:latin typeface="Arial"/>
              </a:rPr>
              <a:t>Value</a:t>
            </a:r>
          </a:p>
          <a:p>
            <a:pPr marL="171450" indent="-171450" algn="ctr" defTabSz="6858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rgbClr val="53565A"/>
                </a:solidFill>
                <a:latin typeface="Arial"/>
              </a:rPr>
              <a:t>=</a:t>
            </a:r>
          </a:p>
          <a:p>
            <a:pPr marL="171450" indent="-171450" algn="ctr" defTabSz="6858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rgbClr val="53565A"/>
                </a:solidFill>
                <a:latin typeface="Arial"/>
              </a:rPr>
              <a:t>Customer Satisfaction</a:t>
            </a:r>
          </a:p>
          <a:p>
            <a:pPr marL="171450" indent="-171450" algn="ctr" defTabSz="6858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rgbClr val="53565A"/>
                </a:solidFill>
                <a:latin typeface="Arial"/>
              </a:rPr>
              <a:t>=</a:t>
            </a:r>
          </a:p>
          <a:p>
            <a:pPr marL="171450" indent="-171450" algn="ctr" defTabSz="6858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rgbClr val="53565A"/>
                </a:solidFill>
                <a:latin typeface="Arial"/>
              </a:rPr>
              <a:t>Jobs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9152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CE4D-FDA1-5063-9D5A-15C66154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57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CE4D-FDA1-5063-9D5A-15C66154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</a:t>
            </a:r>
            <a:r>
              <a:rPr lang="en-US" b="1" baseline="0" dirty="0"/>
              <a:t>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EABC-5AF8-BC20-B6A5-2C5AD69C4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Jason Endicott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National Industries for the Blind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Sr. Channel Sales Representative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jendicott@nib.org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703-310-0451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05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D9F6D0-76BC-DD90-8ECF-C229FD23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GSA Starmark Logo</a:t>
            </a:r>
          </a:p>
        </p:txBody>
      </p:sp>
      <p:pic>
        <p:nvPicPr>
          <p:cNvPr id="2" name="Picture 1" descr="GSA Logo&#10;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82640" y="1607344"/>
            <a:ext cx="2146258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6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9EF18D-5B43-74D7-FA56-DB323B65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</a:rPr>
              <a:t>Program Mission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F86FCC-4D2D-9E63-3108-FBF67CF24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12" y="1809752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Provide employment opportunities for people who are blind or have significant disabilities in the manufacture and delivery of products and services to the Federal Government.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9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9EF18D-5B43-74D7-FA56-DB323B65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 Organizational Chart</a:t>
            </a:r>
            <a:endParaRPr lang="en-US" dirty="0"/>
          </a:p>
        </p:txBody>
      </p:sp>
      <p:pic>
        <p:nvPicPr>
          <p:cNvPr id="2" name="Content Placeholder 1" descr="Image of an organizational Chart">
            <a:extLst>
              <a:ext uri="{FF2B5EF4-FFF2-40B4-BE49-F238E27FC236}">
                <a16:creationId xmlns:a16="http://schemas.microsoft.com/office/drawing/2014/main" id="{F3316AE9-FF7E-D10E-3FAE-899320984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7931" y="1226654"/>
            <a:ext cx="6234348" cy="358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8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9EF18D-5B43-74D7-FA56-DB323B65A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5979"/>
            <a:ext cx="8474765" cy="85725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U.S. AbilityOne Commission Responsibilities 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F86FCC-4D2D-9E63-3108-FBF67CF24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08" y="1332671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Establishing strategic direction for program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Creating/maintaining Procurement List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Setting and revising Fair Market Prices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Designating Central Nonprofit Agencies (CNAs)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Making rules and regulations necessary to administer the Javits-Wagner-</a:t>
            </a:r>
            <a:r>
              <a:rPr lang="en-US" sz="3200" b="1" kern="0" dirty="0" err="1">
                <a:solidFill>
                  <a:srgbClr val="53565A"/>
                </a:solidFill>
                <a:latin typeface="Arial"/>
              </a:rPr>
              <a:t>O’Day</a:t>
            </a: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 Act</a:t>
            </a:r>
          </a:p>
          <a:p>
            <a:pPr marL="128588" indent="-128588" defTabSz="1378744">
              <a:lnSpc>
                <a:spcPct val="90000"/>
              </a:lnSpc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Assisting Federal customers to increase their purchases under the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4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9EF18D-5B43-74D7-FA56-DB323B65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CNAs: NIB/</a:t>
            </a:r>
            <a:r>
              <a:rPr kumimoji="0" lang="en-US" sz="27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SourceAmerica</a:t>
            </a:r>
            <a:r>
              <a:rPr kumimoji="0" lang="en-US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Responsibilities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F86FCC-4D2D-9E63-3108-FBF67CF24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588" marR="0" lvl="0" indent="-128588" algn="l" defTabSz="1378744" rtl="0" eaLnBrk="1" fontAlgn="auto" latinLnBrk="0" hangingPunct="1">
              <a:lnSpc>
                <a:spcPct val="90000"/>
              </a:lnSpc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Tx/>
              <a:buFont typeface="Symbol" pitchFamily="18" charset="2"/>
              <a:buChar char="·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Overseeing and assure nonprofit agency (NPA) contract compliance</a:t>
            </a:r>
          </a:p>
          <a:p>
            <a:pPr marL="128588" marR="0" lvl="0" indent="-128588" algn="l" defTabSz="1378744" rtl="0" eaLnBrk="1" fontAlgn="auto" latinLnBrk="0" hangingPunct="1">
              <a:lnSpc>
                <a:spcPct val="90000"/>
              </a:lnSpc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Tx/>
              <a:buFont typeface="Symbol" pitchFamily="18" charset="2"/>
              <a:buChar char="·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Solving problems; single point of contact for complaints or delivery issues</a:t>
            </a:r>
          </a:p>
          <a:p>
            <a:pPr marL="128588" marR="0" lvl="0" indent="-128588" algn="l" defTabSz="1378744" rtl="0" eaLnBrk="1" fontAlgn="auto" latinLnBrk="0" hangingPunct="1">
              <a:lnSpc>
                <a:spcPct val="90000"/>
              </a:lnSpc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Tx/>
              <a:buFont typeface="Symbol" pitchFamily="18" charset="2"/>
              <a:buChar char="·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Helping educate customers</a:t>
            </a:r>
          </a:p>
          <a:p>
            <a:pPr marL="128588" marR="0" lvl="0" indent="-128588" algn="l" defTabSz="1378744" rtl="0" eaLnBrk="1" fontAlgn="auto" latinLnBrk="0" hangingPunct="1">
              <a:lnSpc>
                <a:spcPct val="90000"/>
              </a:lnSpc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Tx/>
              <a:buFont typeface="Symbol" pitchFamily="18" charset="2"/>
              <a:buChar char="·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Representing NPAs to the Commission</a:t>
            </a:r>
          </a:p>
          <a:p>
            <a:pPr marL="128588" marR="0" lvl="0" indent="-128588" algn="l" defTabSz="1378744" rtl="0" eaLnBrk="1" fontAlgn="auto" latinLnBrk="0" hangingPunct="1">
              <a:lnSpc>
                <a:spcPct val="90000"/>
              </a:lnSpc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Tx/>
              <a:buFont typeface="Symbol" pitchFamily="18" charset="2"/>
              <a:buChar char="·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Evaluating and reporting NPA qualifications and capabilities to the Commission</a:t>
            </a:r>
          </a:p>
          <a:p>
            <a:pPr marL="128588" marR="0" lvl="0" indent="-128588" algn="l" defTabSz="1378744" rtl="0" eaLnBrk="1" fontAlgn="auto" latinLnBrk="0" hangingPunct="1">
              <a:lnSpc>
                <a:spcPct val="90000"/>
              </a:lnSpc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Tx/>
              <a:buFont typeface="Symbol" pitchFamily="18" charset="2"/>
              <a:buChar char="·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Recommending suitable additions to the Procurement List including the initial Fair Market Price</a:t>
            </a:r>
          </a:p>
        </p:txBody>
      </p:sp>
    </p:spTree>
    <p:extLst>
      <p:ext uri="{BB962C8B-B14F-4D97-AF65-F5344CB8AC3E}">
        <p14:creationId xmlns:p14="http://schemas.microsoft.com/office/powerpoint/2010/main" val="40745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9EF18D-5B43-74D7-FA56-DB323B65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NPA: Nonprofit Agency Responsibilities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F86FCC-4D2D-9E63-3108-FBF67CF24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588" indent="-128588" defTabSz="1378744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800" b="1" kern="0" dirty="0">
                <a:solidFill>
                  <a:srgbClr val="53565A"/>
                </a:solidFill>
                <a:latin typeface="Arial"/>
              </a:rPr>
              <a:t>Manufacturing and delivering products or performing services as assigned by the CNA</a:t>
            </a:r>
          </a:p>
          <a:p>
            <a:pPr marL="128588" indent="-128588" defTabSz="1378744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800" b="1" kern="0" dirty="0">
                <a:solidFill>
                  <a:srgbClr val="53565A"/>
                </a:solidFill>
                <a:latin typeface="Arial"/>
              </a:rPr>
              <a:t>Meeting qualification for participation</a:t>
            </a:r>
          </a:p>
          <a:p>
            <a:pPr marL="258366" lvl="1" indent="-128588" defTabSz="1378744">
              <a:spcBef>
                <a:spcPct val="25000"/>
              </a:spcBef>
              <a:buClr>
                <a:srgbClr val="97999B"/>
              </a:buClr>
              <a:buFont typeface="Arial" pitchFamily="34" charset="0"/>
              <a:buChar char="–"/>
            </a:pPr>
            <a:r>
              <a:rPr lang="en-US" sz="1800" b="1" kern="0" dirty="0">
                <a:solidFill>
                  <a:srgbClr val="53565A"/>
                </a:solidFill>
                <a:latin typeface="Arial"/>
              </a:rPr>
              <a:t>75% of direct labor hours performed by people who are blind or have significant disabilities</a:t>
            </a:r>
          </a:p>
          <a:p>
            <a:pPr marL="258366" lvl="1" indent="-128588" defTabSz="1378744">
              <a:spcBef>
                <a:spcPct val="25000"/>
              </a:spcBef>
              <a:buClr>
                <a:srgbClr val="97999B"/>
              </a:buClr>
              <a:buFont typeface="Arial" pitchFamily="34" charset="0"/>
              <a:buChar char="–"/>
            </a:pPr>
            <a:r>
              <a:rPr lang="en-US" sz="1800" b="1" kern="0" dirty="0">
                <a:solidFill>
                  <a:srgbClr val="53565A"/>
                </a:solidFill>
                <a:latin typeface="Arial"/>
              </a:rPr>
              <a:t>Net income cannot benefit individual shareholder or other individual</a:t>
            </a:r>
          </a:p>
          <a:p>
            <a:pPr marL="128588" indent="-128588" defTabSz="1378744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800" b="1" kern="0" dirty="0">
                <a:solidFill>
                  <a:srgbClr val="53565A"/>
                </a:solidFill>
                <a:latin typeface="Arial"/>
              </a:rPr>
              <a:t>Maintaining qualifications to continue to participate</a:t>
            </a:r>
          </a:p>
          <a:p>
            <a:pPr marL="128588" indent="-128588" defTabSz="1378744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1800" b="1" kern="0" dirty="0">
                <a:solidFill>
                  <a:srgbClr val="53565A"/>
                </a:solidFill>
                <a:latin typeface="Arial"/>
              </a:rPr>
              <a:t>Meeting other requirements of Federal contractors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3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9EF18D-5B43-74D7-FA56-DB323B65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</a:t>
            </a:r>
            <a:r>
              <a:rPr lang="en-US" b="1" baseline="0" dirty="0"/>
              <a:t> is this important?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F86FCC-4D2D-9E63-3108-FBF67CF24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185"/>
            <a:ext cx="5824330" cy="3394472"/>
          </a:xfrm>
        </p:spPr>
        <p:txBody>
          <a:bodyPr/>
          <a:lstStyle/>
          <a:p>
            <a:pPr marL="128588" marR="0" lvl="0" indent="-128588" algn="l" defTabSz="1378744" rtl="0" eaLnBrk="1" fontAlgn="auto" latinLnBrk="0" hangingPunct="1">
              <a:lnSpc>
                <a:spcPct val="100000"/>
              </a:lnSpc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Tx/>
              <a:buFont typeface="Symbol" pitchFamily="18" charset="2"/>
              <a:buChar char="·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Over 18 million working-age adults are blind or have significant disabilities, nearly 70% of this population is not employed </a:t>
            </a:r>
          </a:p>
          <a:p>
            <a:pPr marL="128588" marR="0" lvl="0" indent="-128588" algn="l" defTabSz="1378744" rtl="0" eaLnBrk="1" fontAlgn="auto" latinLnBrk="0" hangingPunct="1">
              <a:lnSpc>
                <a:spcPct val="100000"/>
              </a:lnSpc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Tx/>
              <a:buFont typeface="Symbol" pitchFamily="18" charset="2"/>
              <a:buChar char="·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 AbilityOne Program serves people who may otherwise have difficulty obtaining or maintaining employment </a:t>
            </a:r>
          </a:p>
          <a:p>
            <a:pPr marL="128588" marR="0" lvl="0" indent="-128588" algn="l" defTabSz="1378744" rtl="0" eaLnBrk="1" fontAlgn="auto" latinLnBrk="0" hangingPunct="1">
              <a:lnSpc>
                <a:spcPct val="100000"/>
              </a:lnSpc>
              <a:spcBef>
                <a:spcPct val="75000"/>
              </a:spcBef>
              <a:spcAft>
                <a:spcPts val="0"/>
              </a:spcAft>
              <a:buClr>
                <a:srgbClr val="97999B"/>
              </a:buClr>
              <a:buSzTx/>
              <a:buFont typeface="Symbol" pitchFamily="18" charset="2"/>
              <a:buChar char="·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 AbilityOne Program is one of the largest sources of employment in the    U.S. for people who are blind or have significant disabilities</a:t>
            </a:r>
          </a:p>
          <a:p>
            <a:endParaRPr lang="en-US" dirty="0"/>
          </a:p>
        </p:txBody>
      </p:sp>
      <p:pic>
        <p:nvPicPr>
          <p:cNvPr id="2" name="Picture 1" descr="Images of workers with disabilities at their workstations.">
            <a:extLst>
              <a:ext uri="{FF2B5EF4-FFF2-40B4-BE49-F238E27FC236}">
                <a16:creationId xmlns:a16="http://schemas.microsoft.com/office/drawing/2014/main" id="{21B12274-E760-CC8F-6FE4-918407FE9A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548"/>
          <a:stretch/>
        </p:blipFill>
        <p:spPr>
          <a:xfrm>
            <a:off x="6167954" y="1313036"/>
            <a:ext cx="1915537" cy="857250"/>
          </a:xfrm>
          <a:prstGeom prst="rect">
            <a:avLst/>
          </a:prstGeom>
        </p:spPr>
      </p:pic>
      <p:pic>
        <p:nvPicPr>
          <p:cNvPr id="3" name="Picture 2" descr="Images of workers with disabilities at their work stations.">
            <a:extLst>
              <a:ext uri="{FF2B5EF4-FFF2-40B4-BE49-F238E27FC236}">
                <a16:creationId xmlns:a16="http://schemas.microsoft.com/office/drawing/2014/main" id="{7A6A5BEF-3E86-046A-F0E1-658E501333E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722"/>
          <a:stretch/>
        </p:blipFill>
        <p:spPr>
          <a:xfrm>
            <a:off x="6145364" y="2564292"/>
            <a:ext cx="1944259" cy="857250"/>
          </a:xfrm>
          <a:prstGeom prst="rect">
            <a:avLst/>
          </a:prstGeom>
        </p:spPr>
      </p:pic>
      <p:pic>
        <p:nvPicPr>
          <p:cNvPr id="4" name="Picture 3" descr="Image of workers with disabilities at their work stations.">
            <a:extLst>
              <a:ext uri="{FF2B5EF4-FFF2-40B4-BE49-F238E27FC236}">
                <a16:creationId xmlns:a16="http://schemas.microsoft.com/office/drawing/2014/main" id="{68CA81BD-26C0-8332-A596-40E4263B0E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4637"/>
          <a:stretch/>
        </p:blipFill>
        <p:spPr>
          <a:xfrm>
            <a:off x="6185119" y="3753421"/>
            <a:ext cx="1963492" cy="83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1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9EF18D-5B43-74D7-FA56-DB323B65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Customer</a:t>
            </a:r>
            <a:r>
              <a:rPr lang="en-US" b="1" baseline="0" dirty="0"/>
              <a:t> Focus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F86FCC-4D2D-9E63-3108-FBF67CF24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28588" indent="-128588" defTabSz="1378744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Federal Government is the AbilityOne Customer</a:t>
            </a:r>
          </a:p>
          <a:p>
            <a:pPr marL="128588" indent="-128588" defTabSz="1378744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The AbilityOne Team must balance the needs of the Government and the employment needs of people who are blind or have significant  disabilities</a:t>
            </a:r>
          </a:p>
          <a:p>
            <a:pPr marL="128588" indent="-128588" defTabSz="1378744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Preferred Source vs. Mandatory Source</a:t>
            </a:r>
          </a:p>
          <a:p>
            <a:pPr marL="128588" indent="-128588" defTabSz="1378744">
              <a:spcBef>
                <a:spcPct val="75000"/>
              </a:spcBef>
              <a:buClr>
                <a:srgbClr val="97999B"/>
              </a:buClr>
              <a:buFont typeface="Symbol" pitchFamily="18" charset="2"/>
              <a:buChar char="·"/>
            </a:pPr>
            <a:r>
              <a:rPr lang="en-US" sz="3200" b="1" kern="0" dirty="0">
                <a:solidFill>
                  <a:srgbClr val="53565A"/>
                </a:solidFill>
                <a:latin typeface="Arial"/>
              </a:rPr>
              <a:t>Provide 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3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SA SmartPay">
      <a:dk1>
        <a:srgbClr val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291</TotalTime>
  <Words>910</Words>
  <Application>Microsoft Office PowerPoint</Application>
  <PresentationFormat>On-screen Show (16:9)</PresentationFormat>
  <Paragraphs>190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Bold</vt:lpstr>
      <vt:lpstr>Calibri</vt:lpstr>
      <vt:lpstr>Symbol</vt:lpstr>
      <vt:lpstr>Office Theme</vt:lpstr>
      <vt:lpstr>AbilityOne Program Overview  Jason Endicott</vt:lpstr>
      <vt:lpstr>Presentation Agenda</vt:lpstr>
      <vt:lpstr>Program Mission</vt:lpstr>
      <vt:lpstr>Program Organizational Chart</vt:lpstr>
      <vt:lpstr>U.S. AbilityOne Commission Responsibilities </vt:lpstr>
      <vt:lpstr>CNAs: NIB/SourceAmerica Responsibilities</vt:lpstr>
      <vt:lpstr>NPA: Nonprofit Agency Responsibilities</vt:lpstr>
      <vt:lpstr>Why is this important?</vt:lpstr>
      <vt:lpstr>Customer Focus</vt:lpstr>
      <vt:lpstr>Benefits to the Government Customer</vt:lpstr>
      <vt:lpstr>Benefits to the Employees</vt:lpstr>
      <vt:lpstr>AbilityOne Program Product and Service Offering</vt:lpstr>
      <vt:lpstr> What Kind of products can I buy?</vt:lpstr>
      <vt:lpstr>Office and Cleaning Supplies</vt:lpstr>
      <vt:lpstr>Go Green with AbilityOne</vt:lpstr>
      <vt:lpstr>Custom Products</vt:lpstr>
      <vt:lpstr>Safety and Personal Care</vt:lpstr>
      <vt:lpstr>Government Unique Products</vt:lpstr>
      <vt:lpstr>Supporting the Warfighter</vt:lpstr>
      <vt:lpstr>Micro Purchase Limits</vt:lpstr>
      <vt:lpstr>How to purchase AbilityOne Products</vt:lpstr>
      <vt:lpstr>AbilityOne Procurement List</vt:lpstr>
      <vt:lpstr>What services are available?</vt:lpstr>
      <vt:lpstr>How do I order AbilityOne Services?</vt:lpstr>
      <vt:lpstr>Customer Satisfaction</vt:lpstr>
      <vt:lpstr>Questions</vt:lpstr>
      <vt:lpstr>Thank You!</vt:lpstr>
      <vt:lpstr>GSA Starmark Logo</vt:lpstr>
    </vt:vector>
  </TitlesOfParts>
  <Company>General Services Administration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GSA User</dc:creator>
  <cp:lastModifiedBy>ElizabethAOwens</cp:lastModifiedBy>
  <cp:revision>13</cp:revision>
  <dcterms:created xsi:type="dcterms:W3CDTF">2015-02-25T18:03:24Z</dcterms:created>
  <dcterms:modified xsi:type="dcterms:W3CDTF">2023-02-15T23:39:31Z</dcterms:modified>
</cp:coreProperties>
</file>