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16"/>
  </p:notesMasterIdLst>
  <p:sldIdLst>
    <p:sldId id="256" r:id="rId2"/>
    <p:sldId id="258" r:id="rId3"/>
    <p:sldId id="286" r:id="rId4"/>
    <p:sldId id="284" r:id="rId5"/>
    <p:sldId id="265" r:id="rId6"/>
    <p:sldId id="292" r:id="rId7"/>
    <p:sldId id="266" r:id="rId8"/>
    <p:sldId id="287" r:id="rId9"/>
    <p:sldId id="293" r:id="rId10"/>
    <p:sldId id="294" r:id="rId11"/>
    <p:sldId id="289" r:id="rId12"/>
    <p:sldId id="291" r:id="rId13"/>
    <p:sldId id="290" r:id="rId14"/>
    <p:sldId id="278"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296" autoAdjust="0"/>
  </p:normalViewPr>
  <p:slideViewPr>
    <p:cSldViewPr snapToGrid="0">
      <p:cViewPr varScale="1">
        <p:scale>
          <a:sx n="91" d="100"/>
          <a:sy n="91" d="100"/>
        </p:scale>
        <p:origin x="1138" y="67"/>
      </p:cViewPr>
      <p:guideLst>
        <p:guide orient="horz" pos="162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6800"/>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3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a:t>
            </a:fld>
            <a:endParaRPr sz="1200" b="0" i="0" u="none" strike="noStrike" cap="none">
              <a:solidFill>
                <a:schemeClr val="dk1"/>
              </a:solidFill>
              <a:latin typeface="Arial"/>
              <a:ea typeface="Arial"/>
              <a:cs typeface="Arial"/>
              <a:sym typeface="Arial"/>
            </a:endParaRPr>
          </a:p>
        </p:txBody>
      </p:sp>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 name="Google Shape;53;p1: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dirty="0">
                <a:solidFill>
                  <a:schemeClr val="dk1"/>
                </a:solidFill>
                <a:latin typeface="Arial"/>
                <a:ea typeface="Arial"/>
                <a:cs typeface="Arial"/>
                <a:sym typeface="Arial"/>
              </a:rPr>
              <a:t>Welcome to the “Innovation in Payments:  A Strategic Approach” session.  This will be a pre-recorded presentation about the role of innovation in charge card programs and the process to strategically implement payment solutions, currently available under the GSA SmartPay 3 master contracts.  The focus of the presentation will be a panel discussion with representatives from an agency using GSA SmartPay payment solutions in unique ways to address challenges or opportunities, make payment operations more efficient, and potentially drive more spend and earn refunds.</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Panel script</a:t>
            </a:r>
          </a:p>
        </p:txBody>
      </p:sp>
    </p:spTree>
    <p:extLst>
      <p:ext uri="{BB962C8B-B14F-4D97-AF65-F5344CB8AC3E}">
        <p14:creationId xmlns:p14="http://schemas.microsoft.com/office/powerpoint/2010/main" val="3265895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Panel script</a:t>
            </a:r>
          </a:p>
        </p:txBody>
      </p:sp>
    </p:spTree>
    <p:extLst>
      <p:ext uri="{BB962C8B-B14F-4D97-AF65-F5344CB8AC3E}">
        <p14:creationId xmlns:p14="http://schemas.microsoft.com/office/powerpoint/2010/main" val="3094703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Panel script</a:t>
            </a:r>
          </a:p>
        </p:txBody>
      </p:sp>
    </p:spTree>
    <p:extLst>
      <p:ext uri="{BB962C8B-B14F-4D97-AF65-F5344CB8AC3E}">
        <p14:creationId xmlns:p14="http://schemas.microsoft.com/office/powerpoint/2010/main" val="34264185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Font typeface="Arial" panose="020B0604020202020204" pitchFamily="34" charset="0"/>
              <a:buNone/>
            </a:pPr>
            <a:r>
              <a:rPr lang="en-US" dirty="0"/>
              <a:t>Thank you both again for coming  to discuss your experience.  We look forward to having you back sometime soon once Payments Plus launches to revisit some of these questions and talk about the data you are seeing.</a:t>
            </a:r>
          </a:p>
          <a:p>
            <a:pPr marL="0" marR="0" lvl="0" indent="0" algn="l" rtl="0">
              <a:spcBef>
                <a:spcPts val="0"/>
              </a:spcBef>
              <a:spcAft>
                <a:spcPts val="0"/>
              </a:spcAft>
              <a:buFont typeface="Arial" panose="020B0604020202020204" pitchFamily="34" charset="0"/>
              <a:buNone/>
            </a:pPr>
            <a:endParaRPr lang="en-US" dirty="0"/>
          </a:p>
          <a:p>
            <a:pPr marL="0" marR="0" lvl="0" indent="0" algn="l" rtl="0">
              <a:spcBef>
                <a:spcPts val="0"/>
              </a:spcBef>
              <a:spcAft>
                <a:spcPts val="0"/>
              </a:spcAft>
              <a:buFont typeface="Arial" panose="020B0604020202020204" pitchFamily="34" charset="0"/>
              <a:buNone/>
            </a:pPr>
            <a:r>
              <a:rPr lang="en-US" dirty="0"/>
              <a:t>To close out today’s discussion, let’s wrap up with some themes and items for consideration.</a:t>
            </a:r>
          </a:p>
          <a:p>
            <a:pPr marL="228600" marR="0" lvl="0" indent="-228600" algn="l" rtl="0">
              <a:spcBef>
                <a:spcPts val="0"/>
              </a:spcBef>
              <a:spcAft>
                <a:spcPts val="0"/>
              </a:spcAft>
              <a:buFont typeface="Arial" panose="020B0604020202020204" pitchFamily="34" charset="0"/>
              <a:buChar char="•"/>
            </a:pPr>
            <a:r>
              <a:rPr lang="en-US" dirty="0"/>
              <a:t>As discussed earlier in the class and through Lynn and Chris’s feedback, it is important to assess both challenges and opportunities in payment and thoughtfully identify ways to strategically address those challenges and opportunities</a:t>
            </a:r>
          </a:p>
          <a:p>
            <a:pPr marL="228600" marR="0" lvl="0" indent="-228600" algn="l" rtl="0">
              <a:spcBef>
                <a:spcPts val="0"/>
              </a:spcBef>
              <a:spcAft>
                <a:spcPts val="0"/>
              </a:spcAft>
              <a:buFont typeface="Arial" panose="020B0604020202020204" pitchFamily="34" charset="0"/>
              <a:buChar char="•"/>
            </a:pPr>
            <a:r>
              <a:rPr lang="en-US" dirty="0"/>
              <a:t>Management and leadership buy-in from all agency stakeholders is a key part to implementation and continued success of an initiative.</a:t>
            </a:r>
          </a:p>
          <a:p>
            <a:pPr marL="228600" marR="0" lvl="0" indent="-228600" algn="l" rtl="0">
              <a:spcBef>
                <a:spcPts val="0"/>
              </a:spcBef>
              <a:spcAft>
                <a:spcPts val="0"/>
              </a:spcAft>
              <a:buFont typeface="Arial" panose="020B0604020202020204" pitchFamily="34" charset="0"/>
              <a:buChar char="•"/>
            </a:pPr>
            <a:r>
              <a:rPr lang="en-US" dirty="0"/>
              <a:t>An accounts payable review can be conducted by your agency bank at no cost.  The file review has the potential to identify opportunities for innovative payment solution use or vendors that can be paid with GSA SmartPay payment solutions.</a:t>
            </a:r>
          </a:p>
          <a:p>
            <a:pPr marL="228600" marR="0" lvl="0" indent="-228600" algn="l" rtl="0">
              <a:spcBef>
                <a:spcPts val="0"/>
              </a:spcBef>
              <a:spcAft>
                <a:spcPts val="0"/>
              </a:spcAft>
              <a:buFont typeface="Arial" panose="020B0604020202020204" pitchFamily="34" charset="0"/>
              <a:buChar char="•"/>
            </a:pPr>
            <a:r>
              <a:rPr lang="en-US" dirty="0"/>
              <a:t>Talk to the owner or COR of your agency’s task order to see what solutions are available for your challenges.  Is there an opportunity to work with your agency or even our program to pilot a program?</a:t>
            </a:r>
          </a:p>
          <a:p>
            <a:pPr marL="228600" marR="0" lvl="0" indent="-228600" algn="l" rtl="0">
              <a:spcBef>
                <a:spcPts val="0"/>
              </a:spcBef>
              <a:spcAft>
                <a:spcPts val="0"/>
              </a:spcAft>
              <a:buFont typeface="Arial" panose="020B0604020202020204" pitchFamily="34" charset="0"/>
              <a:buChar char="•"/>
            </a:pPr>
            <a:r>
              <a:rPr lang="en-US" dirty="0"/>
              <a:t>We encourage agencies to consider starting pilot projects for any potential innovative solutions implementation.  If you start a pilot project, please contact our team with process and lessons learned so we can share the information with interested agencies</a:t>
            </a:r>
            <a:endParaRPr dirty="0"/>
          </a:p>
        </p:txBody>
      </p:sp>
    </p:spTree>
    <p:extLst>
      <p:ext uri="{BB962C8B-B14F-4D97-AF65-F5344CB8AC3E}">
        <p14:creationId xmlns:p14="http://schemas.microsoft.com/office/powerpoint/2010/main" val="306635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15" name="Google Shape;215;p2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1" indent="0" algn="l" rtl="0">
              <a:lnSpc>
                <a:spcPct val="100000"/>
              </a:lnSpc>
              <a:spcBef>
                <a:spcPts val="0"/>
              </a:spcBef>
              <a:spcAft>
                <a:spcPts val="0"/>
              </a:spcAft>
              <a:buClr>
                <a:schemeClr val="dk1"/>
              </a:buClr>
              <a:buSzPts val="1200"/>
              <a:buFont typeface="Arial"/>
              <a:buNone/>
            </a:pPr>
            <a:r>
              <a:rPr lang="en-US" dirty="0"/>
              <a:t>Thank you all for attending this class.  A huge thank you to Lynn and Chris from the USDA Office of the Chief </a:t>
            </a:r>
            <a:r>
              <a:rPr lang="en-US"/>
              <a:t>Financial Officer for </a:t>
            </a:r>
            <a:r>
              <a:rPr lang="en-US" dirty="0"/>
              <a:t>their great work and for sharing their experiences.  I hope the discussion has given you some ideas for innovation within your own agency programs.  I look forward to interacting with you and the panelists, fielding questions, and sharing agency experiences on the live questions and answers session.</a:t>
            </a:r>
            <a:endParaRPr dirty="0"/>
          </a:p>
        </p:txBody>
      </p:sp>
      <p:sp>
        <p:nvSpPr>
          <p:cNvPr id="216" name="Google Shape;216;p2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14</a:t>
            </a:fld>
            <a:endParaRPr>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2</a:t>
            </a:fld>
            <a:endParaRPr>
              <a:solidFill>
                <a:srgbClr val="000000"/>
              </a:solidFill>
            </a:endParaRPr>
          </a:p>
        </p:txBody>
      </p:sp>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My name is Andrew Lee and I will be facilitating the session today.  I am a Business Management Specialist from the GSA Center for Charge Card Management.  If you have any questions following this presentation, please don’t hesitate to reach out to me.  The best way to contact me is through email, which is andrew.lee@gsa.gov.</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a:solidFill>
                  <a:srgbClr val="000000"/>
                </a:solidFill>
              </a:rPr>
              <a:t>3</a:t>
            </a:fld>
            <a:endParaRPr>
              <a:solidFill>
                <a:srgbClr val="000000"/>
              </a:solidFill>
            </a:endParaRPr>
          </a:p>
        </p:txBody>
      </p:sp>
      <p:sp>
        <p:nvSpPr>
          <p:cNvPr id="135" name="Google Shape;13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13: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dirty="0">
                <a:effectLst/>
                <a:latin typeface="Arial" panose="020B0604020202020204" pitchFamily="34" charset="0"/>
                <a:ea typeface="Calibri" panose="020F0502020204030204" pitchFamily="34" charset="0"/>
                <a:cs typeface="Times New Roman" panose="02020603050405020304" pitchFamily="18" charset="0"/>
              </a:rPr>
              <a:t>Everyone here knows that many agencies already manage efficient and effective charge card programs.  Through the experience, diligence, and hard work of agency coordinators, including everyone in this session, your efficiently make payments to merchants and vendors, generate refunds in the process, and more importantly support the missions of your agencies.  Our program has found, that even in the most well-run agencies, there may still be opportunities to take advantage of solutions currently available through the GSA SmartPay program and master contracts.  The purpose and goal of this session today is to get agency charge card managers at all levels, from management to work-level A/OPCs, to strategically think about the most effective uses for payment solutions in your agency’s day to day payment processes.</a:t>
            </a:r>
            <a:endParaRPr dirty="0"/>
          </a:p>
        </p:txBody>
      </p:sp>
    </p:spTree>
    <p:extLst>
      <p:ext uri="{BB962C8B-B14F-4D97-AF65-F5344CB8AC3E}">
        <p14:creationId xmlns:p14="http://schemas.microsoft.com/office/powerpoint/2010/main" val="351774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As we talk about the role of innovation within your payments program, let’s take a moment to ask a few questions: </a:t>
            </a:r>
          </a:p>
          <a:p>
            <a:pPr marL="514350" marR="0" lvl="1" indent="-285750" algn="l" defTabSz="914400" rtl="0" eaLnBrk="1" fontAlgn="auto" latinLnBrk="0" hangingPunct="1">
              <a:lnSpc>
                <a:spcPct val="115000"/>
              </a:lnSpc>
              <a:spcBef>
                <a:spcPts val="0"/>
              </a:spcBef>
              <a:spcAft>
                <a:spcPts val="1000"/>
              </a:spcAft>
              <a:buClr>
                <a:srgbClr val="000000"/>
              </a:buClr>
              <a:buSzPts val="1400"/>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What are there current challenges your agency has for making payments?  For instance, are there situations where a physical card cannot be used?  Are there cardholders in remote locations purchasing from vendors that don’t accept cards?  Or do a lot of cardholders purchase from online platforms and don’t actually need physical cards?</a:t>
            </a:r>
          </a:p>
          <a:p>
            <a:pPr marL="514350" marR="0" lvl="1" indent="-285750" algn="l" defTabSz="914400" rtl="0" eaLnBrk="1" fontAlgn="auto" latinLnBrk="0" hangingPunct="1">
              <a:lnSpc>
                <a:spcPct val="115000"/>
              </a:lnSpc>
              <a:spcBef>
                <a:spcPts val="0"/>
              </a:spcBef>
              <a:spcAft>
                <a:spcPts val="1000"/>
              </a:spcAft>
              <a:buClr>
                <a:srgbClr val="000000"/>
              </a:buClr>
              <a:buSzPts val="1400"/>
              <a:buFont typeface="Arial" panose="020B0604020202020204" pitchFamily="34" charset="0"/>
              <a:buChar char="•"/>
              <a:tabLst/>
              <a:defRPr/>
            </a:pPr>
            <a:r>
              <a:rPr lang="en-US" sz="1800" dirty="0">
                <a:effectLst/>
                <a:latin typeface="Arial" panose="020B0604020202020204" pitchFamily="34" charset="0"/>
                <a:ea typeface="Calibri" panose="020F0502020204030204" pitchFamily="34" charset="0"/>
                <a:cs typeface="Times New Roman" panose="02020603050405020304" pitchFamily="18" charset="0"/>
              </a:rPr>
              <a:t>Are there opportunities to more efficiently pay your vendors?  Meaning, are you maximizing the use of available payment solutions for products, services, or travel?  Is there a better or easier way to pay?  For example, do you use a GSA SmartPay payment solution for recurring payments such as utilities or subscriptions?</a:t>
            </a:r>
          </a:p>
          <a:p>
            <a:pPr marL="514350" marR="0" lvl="1" indent="-285750">
              <a:lnSpc>
                <a:spcPct val="115000"/>
              </a:lnSpc>
              <a:spcBef>
                <a:spcPts val="0"/>
              </a:spcBef>
              <a:spcAft>
                <a:spcPts val="1000"/>
              </a:spcAft>
              <a:buFont typeface="Arial" panose="020B0604020202020204" pitchFamily="34" charset="0"/>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Do you use a GSA SmartPay payment solution for qualifying contract payments?  Have you looked into the percentage of contract payments being made with a GSA SmartPay payment solution?  Are there opportunities to have more contracts be paid with a GSA SmartPay solution?  Are there opportunities to insert clauses into new or existing contracts to allow for contract payments?  Have you conducted an accounts payable file review to identify other opportunities?</a:t>
            </a: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The answers to these questions will help drive the strategy and process for increasing the use of GSA SmartPay payment solutions and opportunities to earn refunds.</a:t>
            </a:r>
          </a:p>
        </p:txBody>
      </p:sp>
    </p:spTree>
    <p:extLst>
      <p:ext uri="{BB962C8B-B14F-4D97-AF65-F5344CB8AC3E}">
        <p14:creationId xmlns:p14="http://schemas.microsoft.com/office/powerpoint/2010/main" val="3463125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14" name="Google Shape;1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5" name="Google Shape;115;p1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Once you have answers to the questions asked, innovative or strategic application of available payment solutions may be able to help fill in gaps where more “traditional” means of payment or plastic cards may be falling short.  As you can see on this list, there are a number of innovative payment solutions available under the GSA SmartPay 3 master contracts.  More information about each of these payment solutions can be found in the </a:t>
            </a:r>
            <a:r>
              <a:rPr lang="en-US" i="1" dirty="0"/>
              <a:t>GSA SmartPay Strategic Payments</a:t>
            </a:r>
            <a:r>
              <a:rPr lang="en-US" dirty="0"/>
              <a:t> brochure and through the GSA SmartPay 3 master contract.  These payment solutions are also commercially available and have actual uses both inside and outside of the government.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0" name="Google Shape;100;p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t>With that said, it’s important to keep in mind as we continue to talk that the innovative solutions in the previous slide themselves may not be the answer to problems.  There may even be times where an innovative payment solution may not be needed, just a different approach to implementing an existing GSA SmartPay payment solution.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80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dirty="0"/>
              <a:t>Instead of focusing on the payment solutions themselves, we’d like to highlight the thoughtful ways that agencies have strategically implemented payment solutions available under the GSA SmartPay 3 master contracts.  In other words, we focus less on the solution themselves and more on the approach and processes that help implement or expand the use of solutions.  To discuss the real world considerations to innovation in payments, we’ve invited representatives from the US Department of Agriculture to talk about the USDA Payments Plus initiative and how innovation has helped strategically address existing payment challenges or capitalized on opportunities.</a:t>
            </a:r>
          </a:p>
        </p:txBody>
      </p:sp>
    </p:spTree>
    <p:extLst>
      <p:ext uri="{BB962C8B-B14F-4D97-AF65-F5344CB8AC3E}">
        <p14:creationId xmlns:p14="http://schemas.microsoft.com/office/powerpoint/2010/main" val="3725506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121" name="Google Shape;12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11: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dirty="0"/>
              <a:t>Panel script</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Panel script</a:t>
            </a:r>
          </a:p>
        </p:txBody>
      </p:sp>
    </p:spTree>
    <p:extLst>
      <p:ext uri="{BB962C8B-B14F-4D97-AF65-F5344CB8AC3E}">
        <p14:creationId xmlns:p14="http://schemas.microsoft.com/office/powerpoint/2010/main" val="217451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
        <p:nvSpPr>
          <p:cNvPr id="128" name="Google Shape;12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Panel script</a:t>
            </a:r>
          </a:p>
        </p:txBody>
      </p:sp>
    </p:spTree>
    <p:extLst>
      <p:ext uri="{BB962C8B-B14F-4D97-AF65-F5344CB8AC3E}">
        <p14:creationId xmlns:p14="http://schemas.microsoft.com/office/powerpoint/2010/main" val="9559267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dirty="0">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dirty="0"/>
          </a:p>
        </p:txBody>
      </p:sp>
    </p:spTree>
    <p:extLst>
      <p:ext uri="{BB962C8B-B14F-4D97-AF65-F5344CB8AC3E}">
        <p14:creationId xmlns:p14="http://schemas.microsoft.com/office/powerpoint/2010/main" val="3161280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766372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2717045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1_Title Slide">
    <p:spTree>
      <p:nvGrpSpPr>
        <p:cNvPr id="1" name="Shape 12"/>
        <p:cNvGrpSpPr/>
        <p:nvPr/>
      </p:nvGrpSpPr>
      <p:grpSpPr>
        <a:xfrm>
          <a:off x="0" y="0"/>
          <a:ext cx="0" cy="0"/>
          <a:chOff x="0" y="0"/>
          <a:chExt cx="0" cy="0"/>
        </a:xfrm>
      </p:grpSpPr>
      <p:sp>
        <p:nvSpPr>
          <p:cNvPr id="16" name="Google Shape;16;p2"/>
          <p:cNvSpPr txBox="1">
            <a:spLocks noGrp="1"/>
          </p:cNvSpPr>
          <p:nvPr>
            <p:ph type="ctrTitle"/>
          </p:nvPr>
        </p:nvSpPr>
        <p:spPr>
          <a:xfrm>
            <a:off x="76200" y="1428749"/>
            <a:ext cx="8991600" cy="12033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40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8083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62201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1917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705252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dirty="0"/>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243164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518718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dirty="0"/>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389147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275730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dirty="0"/>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59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2/15/2023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148A2A4-532E-8B48-BE15-FAD2C9B6FD7A}" type="slidenum">
              <a:rPr lang="en-US" smtClean="0"/>
              <a:t>‹#›</a:t>
            </a:fld>
            <a:endParaRPr lang="en-US"/>
          </a:p>
        </p:txBody>
      </p:sp>
    </p:spTree>
    <p:extLst>
      <p:ext uri="{BB962C8B-B14F-4D97-AF65-F5344CB8AC3E}">
        <p14:creationId xmlns:p14="http://schemas.microsoft.com/office/powerpoint/2010/main" val="339775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0" y="3151985"/>
            <a:ext cx="4413738" cy="1450443"/>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FFFFFF"/>
              </a:buClr>
              <a:buSzPts val="700"/>
              <a:buFont typeface="Arial"/>
              <a:buNone/>
            </a:pPr>
            <a:r>
              <a:rPr lang="en-US" sz="3200" dirty="0">
                <a:solidFill>
                  <a:srgbClr val="005087"/>
                </a:solidFill>
                <a:sym typeface="Arial"/>
              </a:rPr>
              <a:t>Innovation in Payments</a:t>
            </a:r>
            <a:br>
              <a:rPr lang="en-US" sz="3200" dirty="0">
                <a:solidFill>
                  <a:srgbClr val="005087"/>
                </a:solidFill>
                <a:sym typeface="Arial"/>
              </a:rPr>
            </a:br>
            <a:r>
              <a:rPr lang="en-US" sz="2400" dirty="0">
                <a:solidFill>
                  <a:srgbClr val="005087"/>
                </a:solidFill>
                <a:sym typeface="Arial"/>
              </a:rPr>
              <a:t>A Strategic Approach</a:t>
            </a:r>
            <a:br>
              <a:rPr lang="en-US" sz="3200" dirty="0">
                <a:solidFill>
                  <a:srgbClr val="005087"/>
                </a:solidFill>
                <a:sym typeface="Arial"/>
              </a:rPr>
            </a:br>
            <a:br>
              <a:rPr lang="en-US" sz="1600" dirty="0">
                <a:solidFill>
                  <a:srgbClr val="005087"/>
                </a:solidFill>
                <a:sym typeface="Arial"/>
              </a:rPr>
            </a:br>
            <a:r>
              <a:rPr lang="en-US" sz="2200" dirty="0">
                <a:solidFill>
                  <a:schemeClr val="tx2">
                    <a:lumMod val="50000"/>
                  </a:schemeClr>
                </a:solidFill>
                <a:latin typeface="Arial Bold" pitchFamily="92" charset="0"/>
              </a:rPr>
              <a:t>Andrew Lee</a:t>
            </a:r>
            <a:endParaRPr lang="en-US" sz="2200" dirty="0">
              <a:solidFill>
                <a:srgbClr val="005087"/>
              </a:solidFill>
              <a:sym typeface="Arial"/>
            </a:endParaRPr>
          </a:p>
        </p:txBody>
      </p:sp>
      <p:pic>
        <p:nvPicPr>
          <p:cNvPr id="2" name="Picture 1" descr="Celebrating 25 Years Supporting Your Mission&#10;">
            <a:extLst>
              <a:ext uri="{FF2B5EF4-FFF2-40B4-BE49-F238E27FC236}">
                <a16:creationId xmlns:a16="http://schemas.microsoft.com/office/drawing/2014/main" id="{C835D99A-15BF-10DC-EB41-E5E8D65F7D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439890" y="125589"/>
            <a:ext cx="1537891" cy="93643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USDA Payment Plus Initiative</a:t>
            </a:r>
            <a:endParaRPr sz="3600" b="1" dirty="0"/>
          </a:p>
        </p:txBody>
      </p:sp>
      <p:sp>
        <p:nvSpPr>
          <p:cNvPr id="132" name="Google Shape;132;p24"/>
          <p:cNvSpPr/>
          <p:nvPr/>
        </p:nvSpPr>
        <p:spPr>
          <a:xfrm>
            <a:off x="684212" y="1463039"/>
            <a:ext cx="7772400" cy="3203553"/>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Overview</a:t>
            </a:r>
            <a:endParaRPr lang="en-US" sz="2000" b="1" dirty="0"/>
          </a:p>
          <a:p>
            <a:pPr marL="568325" marR="0" lvl="1" indent="-331788" algn="l" rtl="0">
              <a:lnSpc>
                <a:spcPct val="100000"/>
              </a:lnSpc>
              <a:spcBef>
                <a:spcPts val="400"/>
              </a:spcBef>
              <a:spcAft>
                <a:spcPts val="0"/>
              </a:spcAft>
              <a:buClr>
                <a:srgbClr val="000000"/>
              </a:buClr>
              <a:buSzPts val="2000"/>
              <a:buFont typeface="Arial"/>
              <a:buChar char="•"/>
            </a:pPr>
            <a:r>
              <a:rPr lang="en-US" sz="2000" dirty="0"/>
              <a:t>Provide vendors an automated charge card solution as an additional accounts payable option. </a:t>
            </a:r>
          </a:p>
          <a:p>
            <a:pPr marL="568325" marR="0" lvl="1" indent="-331788" algn="l" rtl="0">
              <a:lnSpc>
                <a:spcPct val="100000"/>
              </a:lnSpc>
              <a:spcBef>
                <a:spcPts val="400"/>
              </a:spcBef>
              <a:spcAft>
                <a:spcPts val="0"/>
              </a:spcAft>
              <a:buClr>
                <a:srgbClr val="000000"/>
              </a:buClr>
              <a:buSzPts val="2000"/>
              <a:buFont typeface="Arial"/>
              <a:buChar char="•"/>
            </a:pPr>
            <a:r>
              <a:rPr lang="en-US" sz="2000" dirty="0"/>
              <a:t>Fast, secure payment receipt</a:t>
            </a:r>
          </a:p>
          <a:p>
            <a:pPr marL="568325" marR="0" lvl="1" indent="-331788" algn="l" rtl="0">
              <a:lnSpc>
                <a:spcPct val="100000"/>
              </a:lnSpc>
              <a:spcBef>
                <a:spcPts val="400"/>
              </a:spcBef>
              <a:spcAft>
                <a:spcPts val="0"/>
              </a:spcAft>
              <a:buClr>
                <a:srgbClr val="000000"/>
              </a:buClr>
              <a:buSzPts val="2000"/>
              <a:buFont typeface="Arial"/>
              <a:buChar char="•"/>
            </a:pPr>
            <a:r>
              <a:rPr lang="en-US" sz="2000" dirty="0"/>
              <a:t>A proactive approach to protect vendors’ banking information</a:t>
            </a:r>
          </a:p>
          <a:p>
            <a:pPr marL="568325" marR="0" lvl="1" indent="-331788" algn="l" rtl="0">
              <a:lnSpc>
                <a:spcPct val="100000"/>
              </a:lnSpc>
              <a:spcBef>
                <a:spcPts val="400"/>
              </a:spcBef>
              <a:spcAft>
                <a:spcPts val="0"/>
              </a:spcAft>
              <a:buClr>
                <a:srgbClr val="000000"/>
              </a:buClr>
              <a:buSzPts val="2000"/>
              <a:buFont typeface="Arial"/>
              <a:buChar char="•"/>
            </a:pPr>
            <a:r>
              <a:rPr lang="en-US" sz="2000" dirty="0"/>
              <a:t>Transactions are eligible for refunds</a:t>
            </a:r>
          </a:p>
          <a:p>
            <a:pPr marL="568325" marR="0" lvl="1" indent="-331788" algn="l" rtl="0">
              <a:lnSpc>
                <a:spcPct val="100000"/>
              </a:lnSpc>
              <a:spcBef>
                <a:spcPts val="400"/>
              </a:spcBef>
              <a:spcAft>
                <a:spcPts val="0"/>
              </a:spcAft>
              <a:buClr>
                <a:srgbClr val="000000"/>
              </a:buClr>
              <a:buSzPts val="2000"/>
              <a:buFont typeface="Arial"/>
              <a:buChar char="•"/>
            </a:pPr>
            <a:r>
              <a:rPr lang="en-US" sz="2000" dirty="0"/>
              <a:t>Provide an automated solution that does not change or increase the workload of Contracting Officer</a:t>
            </a:r>
          </a:p>
          <a:p>
            <a:pPr marL="568325" marR="0" lvl="1" indent="-331788" algn="l" rtl="0">
              <a:lnSpc>
                <a:spcPct val="100000"/>
              </a:lnSpc>
              <a:spcBef>
                <a:spcPts val="400"/>
              </a:spcBef>
              <a:spcAft>
                <a:spcPts val="0"/>
              </a:spcAft>
              <a:buClr>
                <a:srgbClr val="000000"/>
              </a:buClr>
              <a:buSzPts val="2000"/>
              <a:buFont typeface="Arial"/>
              <a:buChar char="•"/>
            </a:pPr>
            <a:r>
              <a:rPr lang="en-US" sz="2000" dirty="0"/>
              <a:t>Serve as model to other Federal Government Agencies</a:t>
            </a:r>
          </a:p>
        </p:txBody>
      </p:sp>
    </p:spTree>
    <p:extLst>
      <p:ext uri="{BB962C8B-B14F-4D97-AF65-F5344CB8AC3E}">
        <p14:creationId xmlns:p14="http://schemas.microsoft.com/office/powerpoint/2010/main" val="262393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Additional Questions</a:t>
            </a:r>
            <a:endParaRPr sz="3600" b="1" dirty="0"/>
          </a:p>
        </p:txBody>
      </p:sp>
      <p:sp>
        <p:nvSpPr>
          <p:cNvPr id="132" name="Google Shape;132;p24"/>
          <p:cNvSpPr/>
          <p:nvPr/>
        </p:nvSpPr>
        <p:spPr>
          <a:xfrm>
            <a:off x="684211" y="1463039"/>
            <a:ext cx="8134111" cy="3203553"/>
          </a:xfrm>
          <a:prstGeom prst="rect">
            <a:avLst/>
          </a:prstGeom>
          <a:noFill/>
          <a:ln>
            <a:noFill/>
          </a:ln>
        </p:spPr>
        <p:txBody>
          <a:bodyPr spcFirstLastPara="1" wrap="square" lIns="91425" tIns="45700" rIns="91425" bIns="45700" anchor="t" anchorCtr="0">
            <a:noAutofit/>
          </a:bodyPr>
          <a:lstStyle/>
          <a:p>
            <a:pPr marL="568325" lvl="2" indent="-336550">
              <a:spcBef>
                <a:spcPts val="400"/>
              </a:spcBef>
              <a:buSzPts val="2000"/>
              <a:buFont typeface="Arial" panose="020B0604020202020204" pitchFamily="34" charset="0"/>
              <a:buChar char="•"/>
            </a:pPr>
            <a:r>
              <a:rPr lang="en-US" sz="2000" dirty="0"/>
              <a:t>Did you explore other options for resolution and why did you choose the specific GSA SmartPay solution or approach?</a:t>
            </a:r>
            <a:endParaRPr lang="en-US" sz="2000" b="1" i="0" u="none" strike="noStrike" cap="none" dirty="0">
              <a:solidFill>
                <a:srgbClr val="000000"/>
              </a:solidFill>
              <a:latin typeface="Arial"/>
              <a:ea typeface="Arial"/>
              <a:cs typeface="Arial"/>
              <a:sym typeface="Arial"/>
            </a:endParaRPr>
          </a:p>
          <a:p>
            <a:pPr marL="568325" lvl="2" indent="-336550">
              <a:spcBef>
                <a:spcPts val="400"/>
              </a:spcBef>
              <a:buSzPts val="2000"/>
              <a:buFont typeface="Arial" panose="020B0604020202020204" pitchFamily="34" charset="0"/>
              <a:buChar char="•"/>
            </a:pPr>
            <a:r>
              <a:rPr lang="en-US" sz="2000" dirty="0"/>
              <a:t>What was the process or journey to get management or leadership to buy in?</a:t>
            </a:r>
            <a:endParaRPr lang="en-US" sz="2000" b="0" i="0" u="none" strike="noStrike" cap="none" dirty="0">
              <a:solidFill>
                <a:srgbClr val="000000"/>
              </a:solidFill>
              <a:latin typeface="Arial"/>
              <a:ea typeface="Arial"/>
              <a:cs typeface="Arial"/>
              <a:sym typeface="Arial"/>
            </a:endParaRPr>
          </a:p>
          <a:p>
            <a:pPr marL="568325" indent="-331788">
              <a:spcBef>
                <a:spcPts val="400"/>
              </a:spcBef>
              <a:buSzPts val="2000"/>
              <a:buFont typeface="Arial"/>
              <a:buChar char="•"/>
            </a:pPr>
            <a:r>
              <a:rPr lang="en-US" sz="2000" dirty="0"/>
              <a:t>What was the experience implementing the solution or approach?</a:t>
            </a:r>
          </a:p>
          <a:p>
            <a:pPr marL="568325" indent="-331788">
              <a:spcBef>
                <a:spcPts val="400"/>
              </a:spcBef>
              <a:buSzPts val="2000"/>
              <a:buFont typeface="Arial"/>
              <a:buChar char="•"/>
            </a:pPr>
            <a:r>
              <a:rPr lang="en-US" sz="2000" dirty="0"/>
              <a:t>What are some of the challenges for implementation?</a:t>
            </a:r>
          </a:p>
          <a:p>
            <a:pPr marL="568325" indent="-331788">
              <a:spcBef>
                <a:spcPts val="400"/>
              </a:spcBef>
              <a:buSzPts val="2000"/>
              <a:buFont typeface="Arial"/>
              <a:buChar char="•"/>
            </a:pPr>
            <a:r>
              <a:rPr lang="en-US" sz="2000" dirty="0"/>
              <a:t>What are the current plans for training users and approvers?</a:t>
            </a:r>
          </a:p>
        </p:txBody>
      </p:sp>
    </p:spTree>
    <p:extLst>
      <p:ext uri="{BB962C8B-B14F-4D97-AF65-F5344CB8AC3E}">
        <p14:creationId xmlns:p14="http://schemas.microsoft.com/office/powerpoint/2010/main" val="337804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base">
                                        <p:cTn id="7" dur="500" fill="hold"/>
                                        <p:tgtEl>
                                          <p:spTgt spid="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
                                            <p:txEl>
                                              <p:pRg st="1" end="1"/>
                                            </p:txEl>
                                          </p:spTgt>
                                        </p:tgtEl>
                                        <p:attrNameLst>
                                          <p:attrName>style.visibility</p:attrName>
                                        </p:attrNameLst>
                                      </p:cBhvr>
                                      <p:to>
                                        <p:strVal val="visible"/>
                                      </p:to>
                                    </p:set>
                                    <p:anim calcmode="lin" valueType="num">
                                      <p:cBhvr additive="base">
                                        <p:cTn id="13" dur="500" fill="hold"/>
                                        <p:tgtEl>
                                          <p:spTgt spid="1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2">
                                            <p:txEl>
                                              <p:pRg st="2" end="2"/>
                                            </p:txEl>
                                          </p:spTgt>
                                        </p:tgtEl>
                                        <p:attrNameLst>
                                          <p:attrName>style.visibility</p:attrName>
                                        </p:attrNameLst>
                                      </p:cBhvr>
                                      <p:to>
                                        <p:strVal val="visible"/>
                                      </p:to>
                                    </p:set>
                                    <p:anim calcmode="lin" valueType="num">
                                      <p:cBhvr additive="base">
                                        <p:cTn id="19" dur="500" fill="hold"/>
                                        <p:tgtEl>
                                          <p:spTgt spid="1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2">
                                            <p:txEl>
                                              <p:pRg st="3" end="3"/>
                                            </p:txEl>
                                          </p:spTgt>
                                        </p:tgtEl>
                                        <p:attrNameLst>
                                          <p:attrName>style.visibility</p:attrName>
                                        </p:attrNameLst>
                                      </p:cBhvr>
                                      <p:to>
                                        <p:strVal val="visible"/>
                                      </p:to>
                                    </p:set>
                                    <p:anim calcmode="lin" valueType="num">
                                      <p:cBhvr additive="base">
                                        <p:cTn id="25" dur="500" fill="hold"/>
                                        <p:tgtEl>
                                          <p:spTgt spid="1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Additional Questions</a:t>
            </a:r>
            <a:endParaRPr sz="3600" b="1" dirty="0"/>
          </a:p>
        </p:txBody>
      </p:sp>
      <p:sp>
        <p:nvSpPr>
          <p:cNvPr id="132" name="Google Shape;132;p24"/>
          <p:cNvSpPr/>
          <p:nvPr/>
        </p:nvSpPr>
        <p:spPr>
          <a:xfrm>
            <a:off x="684212" y="1463039"/>
            <a:ext cx="7772400" cy="3203553"/>
          </a:xfrm>
          <a:prstGeom prst="rect">
            <a:avLst/>
          </a:prstGeom>
          <a:noFill/>
          <a:ln>
            <a:noFill/>
          </a:ln>
        </p:spPr>
        <p:txBody>
          <a:bodyPr spcFirstLastPara="1" wrap="square" lIns="91425" tIns="45700" rIns="91425" bIns="45700" anchor="t" anchorCtr="0">
            <a:noAutofit/>
          </a:bodyPr>
          <a:lstStyle/>
          <a:p>
            <a:pPr marL="568325" indent="-331788">
              <a:spcBef>
                <a:spcPts val="400"/>
              </a:spcBef>
              <a:buSzPts val="2000"/>
              <a:buFont typeface="Arial"/>
              <a:buChar char="•"/>
            </a:pPr>
            <a:r>
              <a:rPr lang="en-US" sz="2000" dirty="0"/>
              <a:t>What were some of the road blocks you experienced and what would you have done differently?</a:t>
            </a:r>
          </a:p>
          <a:p>
            <a:pPr marL="568325" indent="-331788">
              <a:spcBef>
                <a:spcPts val="400"/>
              </a:spcBef>
              <a:buSzPts val="2000"/>
              <a:buFont typeface="Arial"/>
              <a:buChar char="•"/>
            </a:pPr>
            <a:r>
              <a:rPr lang="en-US" sz="2000" dirty="0"/>
              <a:t>What were some of the best decisions that were made that facilitated implementation?</a:t>
            </a:r>
          </a:p>
          <a:p>
            <a:pPr marL="568325" indent="-331788">
              <a:spcBef>
                <a:spcPts val="400"/>
              </a:spcBef>
              <a:buSzPts val="2000"/>
              <a:buFont typeface="Arial"/>
              <a:buChar char="•"/>
            </a:pPr>
            <a:r>
              <a:rPr lang="en-US" sz="2000" dirty="0"/>
              <a:t>Lessons learned?</a:t>
            </a:r>
          </a:p>
          <a:p>
            <a:pPr marL="568325" indent="-331788">
              <a:spcBef>
                <a:spcPts val="400"/>
              </a:spcBef>
              <a:buSzPts val="2000"/>
              <a:buFont typeface="Arial"/>
              <a:buChar char="•"/>
            </a:pPr>
            <a:r>
              <a:rPr lang="en-US" sz="2000" dirty="0"/>
              <a:t>How will you track the benefits of solution implementation?</a:t>
            </a:r>
          </a:p>
          <a:p>
            <a:pPr marL="568325" indent="-331788">
              <a:spcBef>
                <a:spcPts val="400"/>
              </a:spcBef>
              <a:buSzPts val="2000"/>
              <a:buFont typeface="Arial"/>
              <a:buChar char="•"/>
            </a:pPr>
            <a:r>
              <a:rPr lang="en-US" sz="2000" dirty="0"/>
              <a:t>What will the impact be?</a:t>
            </a:r>
          </a:p>
        </p:txBody>
      </p:sp>
    </p:spTree>
    <p:extLst>
      <p:ext uri="{BB962C8B-B14F-4D97-AF65-F5344CB8AC3E}">
        <p14:creationId xmlns:p14="http://schemas.microsoft.com/office/powerpoint/2010/main" val="27411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anim calcmode="lin" valueType="num">
                                      <p:cBhvr additive="base">
                                        <p:cTn id="7" dur="500" fill="hold"/>
                                        <p:tgtEl>
                                          <p:spTgt spid="13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2">
                                            <p:txEl>
                                              <p:pRg st="1" end="1"/>
                                            </p:txEl>
                                          </p:spTgt>
                                        </p:tgtEl>
                                        <p:attrNameLst>
                                          <p:attrName>style.visibility</p:attrName>
                                        </p:attrNameLst>
                                      </p:cBhvr>
                                      <p:to>
                                        <p:strVal val="visible"/>
                                      </p:to>
                                    </p:set>
                                    <p:anim calcmode="lin" valueType="num">
                                      <p:cBhvr additive="base">
                                        <p:cTn id="13" dur="500" fill="hold"/>
                                        <p:tgtEl>
                                          <p:spTgt spid="13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2">
                                            <p:txEl>
                                              <p:pRg st="2" end="2"/>
                                            </p:txEl>
                                          </p:spTgt>
                                        </p:tgtEl>
                                        <p:attrNameLst>
                                          <p:attrName>style.visibility</p:attrName>
                                        </p:attrNameLst>
                                      </p:cBhvr>
                                      <p:to>
                                        <p:strVal val="visible"/>
                                      </p:to>
                                    </p:set>
                                    <p:anim calcmode="lin" valueType="num">
                                      <p:cBhvr additive="base">
                                        <p:cTn id="19" dur="500" fill="hold"/>
                                        <p:tgtEl>
                                          <p:spTgt spid="13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2">
                                            <p:txEl>
                                              <p:pRg st="3" end="3"/>
                                            </p:txEl>
                                          </p:spTgt>
                                        </p:tgtEl>
                                        <p:attrNameLst>
                                          <p:attrName>style.visibility</p:attrName>
                                        </p:attrNameLst>
                                      </p:cBhvr>
                                      <p:to>
                                        <p:strVal val="visible"/>
                                      </p:to>
                                    </p:set>
                                    <p:anim calcmode="lin" valueType="num">
                                      <p:cBhvr additive="base">
                                        <p:cTn id="25" dur="500" fill="hold"/>
                                        <p:tgtEl>
                                          <p:spTgt spid="13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2">
                                            <p:txEl>
                                              <p:pRg st="4" end="4"/>
                                            </p:txEl>
                                          </p:spTgt>
                                        </p:tgtEl>
                                        <p:attrNameLst>
                                          <p:attrName>style.visibility</p:attrName>
                                        </p:attrNameLst>
                                      </p:cBhvr>
                                      <p:to>
                                        <p:strVal val="visible"/>
                                      </p:to>
                                    </p:set>
                                    <p:anim calcmode="lin" valueType="num">
                                      <p:cBhvr additive="base">
                                        <p:cTn id="31" dur="500" fill="hold"/>
                                        <p:tgtEl>
                                          <p:spTgt spid="132">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Themes and Topics for Consideration</a:t>
            </a:r>
            <a:endParaRPr sz="3600" b="1" dirty="0"/>
          </a:p>
        </p:txBody>
      </p:sp>
      <p:sp>
        <p:nvSpPr>
          <p:cNvPr id="132" name="Google Shape;132;p24"/>
          <p:cNvSpPr/>
          <p:nvPr/>
        </p:nvSpPr>
        <p:spPr>
          <a:xfrm>
            <a:off x="684212" y="1463039"/>
            <a:ext cx="7772400" cy="3203553"/>
          </a:xfrm>
          <a:prstGeom prst="rect">
            <a:avLst/>
          </a:prstGeom>
          <a:noFill/>
          <a:ln>
            <a:noFill/>
          </a:ln>
        </p:spPr>
        <p:txBody>
          <a:bodyPr spcFirstLastPara="1" wrap="square" lIns="91425" tIns="45700" rIns="91425" bIns="45700" anchor="t" anchorCtr="0">
            <a:noAutofit/>
          </a:bodyPr>
          <a:lstStyle/>
          <a:p>
            <a:pPr marL="568325" indent="-331788">
              <a:spcBef>
                <a:spcPts val="400"/>
              </a:spcBef>
              <a:buSzPts val="2000"/>
              <a:buFont typeface="Arial"/>
              <a:buChar char="•"/>
            </a:pPr>
            <a:r>
              <a:rPr lang="en-US" sz="2000" dirty="0"/>
              <a:t>Assessment of challenge and solution identification</a:t>
            </a:r>
          </a:p>
          <a:p>
            <a:pPr marL="568325" lvl="2" indent="-336550">
              <a:spcBef>
                <a:spcPts val="400"/>
              </a:spcBef>
              <a:buSzPts val="2000"/>
              <a:buFont typeface="Arial" panose="020B0604020202020204" pitchFamily="34" charset="0"/>
              <a:buChar char="•"/>
            </a:pPr>
            <a:r>
              <a:rPr lang="en-US" sz="2000" dirty="0"/>
              <a:t>Management buy-in</a:t>
            </a:r>
          </a:p>
          <a:p>
            <a:pPr marL="568325" lvl="2" indent="-336550">
              <a:spcBef>
                <a:spcPts val="400"/>
              </a:spcBef>
              <a:buSzPts val="2000"/>
              <a:buFont typeface="Arial" panose="020B0604020202020204" pitchFamily="34" charset="0"/>
              <a:buChar char="•"/>
            </a:pPr>
            <a:r>
              <a:rPr lang="en-US" sz="2000" i="0" u="none" strike="noStrike" cap="none" dirty="0">
                <a:solidFill>
                  <a:srgbClr val="000000"/>
                </a:solidFill>
                <a:latin typeface="Arial"/>
                <a:ea typeface="Arial"/>
                <a:cs typeface="Arial"/>
                <a:sym typeface="Arial"/>
              </a:rPr>
              <a:t>Accounts payable file review</a:t>
            </a:r>
          </a:p>
          <a:p>
            <a:pPr marL="568325" lvl="2" indent="-336550">
              <a:spcBef>
                <a:spcPts val="400"/>
              </a:spcBef>
              <a:buSzPts val="2000"/>
              <a:buFont typeface="Arial" panose="020B0604020202020204" pitchFamily="34" charset="0"/>
              <a:buChar char="•"/>
            </a:pPr>
            <a:r>
              <a:rPr lang="en-US" sz="2000" dirty="0"/>
              <a:t>What is available under your current task order?</a:t>
            </a:r>
          </a:p>
          <a:p>
            <a:pPr marL="568325" lvl="2" indent="-336550">
              <a:spcBef>
                <a:spcPts val="400"/>
              </a:spcBef>
              <a:buSzPts val="2000"/>
              <a:buFont typeface="Arial" panose="020B0604020202020204" pitchFamily="34" charset="0"/>
              <a:buChar char="•"/>
            </a:pPr>
            <a:r>
              <a:rPr lang="en-US" sz="2000" b="0" i="0" u="none" strike="noStrike" cap="none" dirty="0">
                <a:solidFill>
                  <a:srgbClr val="000000"/>
                </a:solidFill>
                <a:latin typeface="Arial"/>
                <a:ea typeface="Arial"/>
                <a:cs typeface="Arial"/>
                <a:sym typeface="Arial"/>
              </a:rPr>
              <a:t>Pilot</a:t>
            </a:r>
            <a:r>
              <a:rPr lang="en-US" sz="2000" dirty="0"/>
              <a:t> projects</a:t>
            </a:r>
            <a:endParaRPr lang="en-US" sz="2000" b="0" i="0" u="none" strike="noStrike" cap="none" dirty="0">
              <a:solidFill>
                <a:srgbClr val="000000"/>
              </a:solidFill>
              <a:latin typeface="Arial"/>
              <a:ea typeface="Arial"/>
              <a:cs typeface="Arial"/>
              <a:sym typeface="Arial"/>
            </a:endParaRPr>
          </a:p>
          <a:p>
            <a:pPr marL="234950" indent="-234950">
              <a:spcBef>
                <a:spcPts val="400"/>
              </a:spcBef>
              <a:buSzPts val="2000"/>
            </a:pPr>
            <a:endParaRPr lang="en-US" sz="2000" b="1" dirty="0"/>
          </a:p>
          <a:p>
            <a:pPr marL="236537" marR="0" lvl="1" algn="l" rtl="0">
              <a:lnSpc>
                <a:spcPct val="100000"/>
              </a:lnSpc>
              <a:spcBef>
                <a:spcPts val="400"/>
              </a:spcBef>
              <a:spcAft>
                <a:spcPts val="0"/>
              </a:spcAft>
              <a:buClr>
                <a:srgbClr val="000000"/>
              </a:buClr>
              <a:buSzPts val="2000"/>
            </a:pPr>
            <a:endParaRPr lang="en-US" sz="2000" dirty="0"/>
          </a:p>
          <a:p>
            <a:pPr marL="568325" marR="0" lvl="1" indent="-331788" algn="l" rtl="0">
              <a:lnSpc>
                <a:spcPct val="100000"/>
              </a:lnSpc>
              <a:spcBef>
                <a:spcPts val="400"/>
              </a:spcBef>
              <a:spcAft>
                <a:spcPts val="0"/>
              </a:spcAft>
              <a:buClr>
                <a:srgbClr val="000000"/>
              </a:buClr>
              <a:buSzPts val="2000"/>
              <a:buFont typeface="Arial"/>
              <a:buChar char="•"/>
            </a:pPr>
            <a:endParaRPr lang="en-US" sz="2000" dirty="0"/>
          </a:p>
        </p:txBody>
      </p:sp>
    </p:spTree>
    <p:extLst>
      <p:ext uri="{BB962C8B-B14F-4D97-AF65-F5344CB8AC3E}">
        <p14:creationId xmlns:p14="http://schemas.microsoft.com/office/powerpoint/2010/main" val="3069846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5"/>
          <p:cNvSpPr txBox="1">
            <a:spLocks noGrp="1"/>
          </p:cNvSpPr>
          <p:nvPr>
            <p:ph type="title"/>
          </p:nvPr>
        </p:nvSpPr>
        <p:spPr>
          <a:xfrm>
            <a:off x="449303" y="-701525"/>
            <a:ext cx="8229600" cy="8571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400"/>
              <a:buNone/>
            </a:pPr>
            <a:r>
              <a:rPr lang="en-US" dirty="0"/>
              <a:t>GSA Starmark</a:t>
            </a:r>
            <a:endParaRPr dirty="0"/>
          </a:p>
        </p:txBody>
      </p:sp>
      <p:pic>
        <p:nvPicPr>
          <p:cNvPr id="220" name="Google Shape;220;p35" descr="GSA Starmark Logo"/>
          <p:cNvPicPr preferRelativeResize="0"/>
          <p:nvPr/>
        </p:nvPicPr>
        <p:blipFill rotWithShape="1">
          <a:blip r:embed="rId3">
            <a:alphaModFix/>
          </a:blip>
          <a:srcRect/>
          <a:stretch/>
        </p:blipFill>
        <p:spPr>
          <a:xfrm>
            <a:off x="3044952" y="1051560"/>
            <a:ext cx="3038302" cy="274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2552072" y="1740768"/>
            <a:ext cx="4039858" cy="1661963"/>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800"/>
              <a:buNone/>
            </a:pPr>
            <a:r>
              <a:rPr lang="en-US" sz="3200" b="1"/>
              <a:t>Point of Contact</a:t>
            </a:r>
            <a:br>
              <a:rPr lang="en-US" sz="3200"/>
            </a:br>
            <a:r>
              <a:rPr lang="en-US" sz="3200" b="0"/>
              <a:t>Andrew Lee</a:t>
            </a:r>
            <a:br>
              <a:rPr lang="en-US" sz="3200" b="0"/>
            </a:br>
            <a:r>
              <a:rPr lang="en-US" sz="3200" b="0"/>
              <a:t>andrew.lee@gsa.gov</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799187" y="2202434"/>
            <a:ext cx="7545625" cy="738633"/>
          </a:xfrm>
          <a:prstGeom prst="rect">
            <a:avLst/>
          </a:prstGeom>
          <a:noFill/>
          <a:ln>
            <a:noFill/>
          </a:ln>
        </p:spPr>
        <p:txBody>
          <a:bodyPr spcFirstLastPara="1" wrap="square" lIns="91425" tIns="91425" rIns="91425" bIns="91425" anchor="ctr" anchorCtr="0">
            <a:spAutoFit/>
          </a:bodyPr>
          <a:lstStyle/>
          <a:p>
            <a:pPr marL="0" lvl="0" indent="0" algn="ctr" rtl="0">
              <a:lnSpc>
                <a:spcPct val="100000"/>
              </a:lnSpc>
              <a:spcBef>
                <a:spcPts val="0"/>
              </a:spcBef>
              <a:spcAft>
                <a:spcPts val="0"/>
              </a:spcAft>
              <a:buSzPts val="900"/>
              <a:buNone/>
            </a:pPr>
            <a:r>
              <a:rPr lang="en-US" sz="3600" b="1" dirty="0"/>
              <a:t>The Purpose</a:t>
            </a:r>
            <a:endParaRPr dirty="0"/>
          </a:p>
        </p:txBody>
      </p:sp>
    </p:spTree>
    <p:extLst>
      <p:ext uri="{BB962C8B-B14F-4D97-AF65-F5344CB8AC3E}">
        <p14:creationId xmlns:p14="http://schemas.microsoft.com/office/powerpoint/2010/main" val="3216373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Identifying Challenges or Opportunities</a:t>
            </a:r>
            <a:endParaRPr sz="3600" b="1" dirty="0"/>
          </a:p>
        </p:txBody>
      </p:sp>
      <p:sp>
        <p:nvSpPr>
          <p:cNvPr id="2" name="Google Shape;89;p18">
            <a:extLst>
              <a:ext uri="{FF2B5EF4-FFF2-40B4-BE49-F238E27FC236}">
                <a16:creationId xmlns:a16="http://schemas.microsoft.com/office/drawing/2014/main" id="{C95D8C5D-1FD3-60C6-A3AC-36FDB8BC099D}"/>
              </a:ext>
            </a:extLst>
          </p:cNvPr>
          <p:cNvSpPr/>
          <p:nvPr/>
        </p:nvSpPr>
        <p:spPr>
          <a:xfrm>
            <a:off x="684212" y="1463040"/>
            <a:ext cx="7913249" cy="34101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Consider your agency’s </a:t>
            </a:r>
            <a:r>
              <a:rPr lang="en-US" sz="2000" b="1" dirty="0"/>
              <a:t>needs, current payment processes, </a:t>
            </a:r>
            <a:r>
              <a:rPr lang="en-US" sz="2000" b="1" i="0" u="none" strike="noStrike" cap="none" dirty="0">
                <a:solidFill>
                  <a:srgbClr val="000000"/>
                </a:solidFill>
                <a:latin typeface="Arial"/>
                <a:ea typeface="Arial"/>
                <a:cs typeface="Arial"/>
                <a:sym typeface="Arial"/>
              </a:rPr>
              <a:t>opportunities for improvement, and potential refunds generated with GSA SmartPay solutions:</a:t>
            </a:r>
            <a:endParaRPr b="1" dirty="0"/>
          </a:p>
          <a:p>
            <a:pPr marL="568325" marR="0" lvl="1" indent="-331788" algn="l" rtl="0">
              <a:lnSpc>
                <a:spcPct val="100000"/>
              </a:lnSpc>
              <a:spcBef>
                <a:spcPts val="300"/>
              </a:spcBef>
              <a:spcAft>
                <a:spcPts val="0"/>
              </a:spcAft>
              <a:buClr>
                <a:srgbClr val="000000"/>
              </a:buClr>
              <a:buSzPts val="1800"/>
              <a:buFont typeface="Arial"/>
              <a:buChar char="•"/>
            </a:pPr>
            <a:r>
              <a:rPr lang="en-US" sz="2000" b="0" i="0" u="none" strike="noStrike" cap="none" dirty="0">
                <a:solidFill>
                  <a:srgbClr val="000000"/>
                </a:solidFill>
                <a:latin typeface="Arial"/>
                <a:ea typeface="Arial"/>
                <a:cs typeface="Arial"/>
                <a:sym typeface="Arial"/>
              </a:rPr>
              <a:t>What are the </a:t>
            </a:r>
            <a:r>
              <a:rPr lang="en-US" sz="2000" dirty="0"/>
              <a:t>payment challenges your agency faces or potential opportunities?</a:t>
            </a:r>
          </a:p>
          <a:p>
            <a:pPr marL="568325" lvl="1" indent="-331788">
              <a:spcBef>
                <a:spcPts val="300"/>
              </a:spcBef>
              <a:buSzPts val="1800"/>
              <a:buFont typeface="Arial"/>
              <a:buChar char="•"/>
            </a:pPr>
            <a:r>
              <a:rPr lang="en-US" sz="2000" dirty="0"/>
              <a:t>Are you paying vendors with the best solution possible? Can </a:t>
            </a:r>
            <a:r>
              <a:rPr lang="en-US" sz="2000" b="0" i="0" u="none" strike="noStrike" cap="none" dirty="0">
                <a:solidFill>
                  <a:srgbClr val="000000"/>
                </a:solidFill>
                <a:latin typeface="Arial"/>
                <a:ea typeface="Arial"/>
                <a:cs typeface="Arial"/>
                <a:sym typeface="Arial"/>
              </a:rPr>
              <a:t>a GSA SmartPay payment solution solve a problem or make our lives easier?</a:t>
            </a:r>
          </a:p>
          <a:p>
            <a:pPr marL="568325" marR="0" lvl="1" indent="-331788" algn="l" rtl="0">
              <a:lnSpc>
                <a:spcPct val="100000"/>
              </a:lnSpc>
              <a:spcBef>
                <a:spcPts val="300"/>
              </a:spcBef>
              <a:spcAft>
                <a:spcPts val="0"/>
              </a:spcAft>
              <a:buClr>
                <a:srgbClr val="000000"/>
              </a:buClr>
              <a:buSzPts val="1800"/>
              <a:buFont typeface="Arial"/>
              <a:buChar char="•"/>
            </a:pPr>
            <a:r>
              <a:rPr lang="en-US" sz="2000" b="0" i="0" u="none" strike="noStrike" cap="none" dirty="0">
                <a:solidFill>
                  <a:srgbClr val="000000"/>
                </a:solidFill>
                <a:latin typeface="Arial"/>
                <a:ea typeface="Arial"/>
                <a:cs typeface="Arial"/>
                <a:sym typeface="Arial"/>
              </a:rPr>
              <a:t>Can we use a GSA SmartPay payment solution for qualifying contract payments?  </a:t>
            </a:r>
            <a:r>
              <a:rPr lang="en-US" sz="2000" dirty="0"/>
              <a:t>Can we conduct an accounts payable file review to identify opportunities?</a:t>
            </a:r>
            <a:endParaRPr lang="en-US" sz="20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90942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2"/>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GSA SmartPay 3 Innovative Solutions</a:t>
            </a:r>
            <a:endParaRPr sz="3600" b="1" dirty="0"/>
          </a:p>
        </p:txBody>
      </p:sp>
      <p:sp>
        <p:nvSpPr>
          <p:cNvPr id="118" name="Google Shape;118;p22"/>
          <p:cNvSpPr/>
          <p:nvPr/>
        </p:nvSpPr>
        <p:spPr>
          <a:xfrm>
            <a:off x="684213" y="1463039"/>
            <a:ext cx="7772400" cy="347448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dirty="0"/>
              <a:t>I</a:t>
            </a:r>
            <a:r>
              <a:rPr lang="en-US" sz="2000" b="1" i="0" u="none" strike="noStrike" cap="none" dirty="0">
                <a:solidFill>
                  <a:srgbClr val="000000"/>
                </a:solidFill>
                <a:latin typeface="Arial"/>
                <a:ea typeface="Arial"/>
                <a:cs typeface="Arial"/>
                <a:sym typeface="Arial"/>
              </a:rPr>
              <a:t>nnovative payment solutions currently available under the GSA SmartPay 3 master contracts:</a:t>
            </a:r>
          </a:p>
          <a:p>
            <a:pPr marL="568325" lvl="1" indent="-331788">
              <a:spcBef>
                <a:spcPts val="300"/>
              </a:spcBef>
              <a:buSzPts val="1800"/>
              <a:buFont typeface="Arial"/>
              <a:buChar char="•"/>
            </a:pPr>
            <a:r>
              <a:rPr lang="en-US" sz="1800" b="0" i="0" u="none" strike="noStrike" cap="none" dirty="0">
                <a:solidFill>
                  <a:srgbClr val="000000"/>
                </a:solidFill>
                <a:latin typeface="Arial"/>
                <a:ea typeface="Arial"/>
                <a:cs typeface="Arial"/>
                <a:sym typeface="Arial"/>
              </a:rPr>
              <a:t>Ghost Card</a:t>
            </a: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Declining Balance Cards</a:t>
            </a: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Single Use Accounts</a:t>
            </a: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Mobile Payments</a:t>
            </a: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Travel Tax Advantage Cards</a:t>
            </a: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err="1">
                <a:solidFill>
                  <a:srgbClr val="000000"/>
                </a:solidFill>
                <a:latin typeface="Arial"/>
                <a:ea typeface="Arial"/>
                <a:cs typeface="Arial"/>
                <a:sym typeface="Arial"/>
              </a:rPr>
              <a:t>ePayables</a:t>
            </a:r>
            <a:endParaRPr lang="en-US" sz="1800" b="0" i="0" u="none" strike="noStrike" cap="none" dirty="0">
              <a:solidFill>
                <a:srgbClr val="000000"/>
              </a:solidFill>
              <a:latin typeface="Arial"/>
              <a:ea typeface="Arial"/>
              <a:cs typeface="Arial"/>
              <a:sym typeface="Arial"/>
            </a:endParaRP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Virtual Cards</a:t>
            </a:r>
          </a:p>
          <a:p>
            <a:pPr marL="568325" marR="0" lvl="1" indent="-331788" algn="l" rtl="0">
              <a:lnSpc>
                <a:spcPct val="100000"/>
              </a:lnSpc>
              <a:spcBef>
                <a:spcPts val="300"/>
              </a:spcBef>
              <a:spcAft>
                <a:spcPts val="0"/>
              </a:spcAft>
              <a:buClr>
                <a:srgbClr val="000000"/>
              </a:buClr>
              <a:buSzPts val="1800"/>
              <a:buFont typeface="Arial"/>
              <a:buChar char="•"/>
            </a:pPr>
            <a:r>
              <a:rPr lang="en-US" sz="1800" b="0" i="0" u="none" strike="noStrike" cap="none" dirty="0">
                <a:solidFill>
                  <a:srgbClr val="000000"/>
                </a:solidFill>
                <a:latin typeface="Arial"/>
                <a:ea typeface="Arial"/>
                <a:cs typeface="Arial"/>
                <a:sym typeface="Arial"/>
              </a:rPr>
              <a:t>Contract Payments</a:t>
            </a:r>
          </a:p>
        </p:txBody>
      </p:sp>
      <p:pic>
        <p:nvPicPr>
          <p:cNvPr id="3" name="Picture 2" descr="Screenshot of the GSA SmartPay Strategic Payment Solutions brochure, which is available at:  https://smartpay.gsa.gov/general-resources-aopcs.">
            <a:extLst>
              <a:ext uri="{FF2B5EF4-FFF2-40B4-BE49-F238E27FC236}">
                <a16:creationId xmlns:a16="http://schemas.microsoft.com/office/drawing/2014/main" id="{5136BAF4-A020-52C3-DD77-7A55F2D94F73}"/>
              </a:ext>
            </a:extLst>
          </p:cNvPr>
          <p:cNvPicPr>
            <a:picLocks noChangeAspect="1"/>
          </p:cNvPicPr>
          <p:nvPr/>
        </p:nvPicPr>
        <p:blipFill>
          <a:blip r:embed="rId3"/>
          <a:stretch>
            <a:fillRect/>
          </a:stretch>
        </p:blipFill>
        <p:spPr>
          <a:xfrm>
            <a:off x="5307719" y="2068838"/>
            <a:ext cx="3211865" cy="2142189"/>
          </a:xfrm>
          <a:prstGeom prst="rect">
            <a:avLst/>
          </a:prstGeom>
          <a:ln w="6350">
            <a:solidFill>
              <a:schemeClr val="tx1">
                <a:lumMod val="50000"/>
                <a:lumOff val="50000"/>
              </a:schemeClr>
            </a:solidFill>
          </a:ln>
        </p:spPr>
      </p:pic>
      <p:sp>
        <p:nvSpPr>
          <p:cNvPr id="4" name="Google Shape;118;p22">
            <a:extLst>
              <a:ext uri="{FF2B5EF4-FFF2-40B4-BE49-F238E27FC236}">
                <a16:creationId xmlns:a16="http://schemas.microsoft.com/office/drawing/2014/main" id="{FB472E1F-6605-A322-FAAA-55FC0B19DD98}"/>
              </a:ext>
            </a:extLst>
          </p:cNvPr>
          <p:cNvSpPr/>
          <p:nvPr/>
        </p:nvSpPr>
        <p:spPr>
          <a:xfrm>
            <a:off x="5035447" y="4332677"/>
            <a:ext cx="375640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rgbClr val="000000"/>
                </a:solidFill>
                <a:latin typeface="Arial"/>
                <a:ea typeface="Arial"/>
                <a:cs typeface="Arial"/>
                <a:sym typeface="Arial"/>
              </a:rPr>
              <a:t>The </a:t>
            </a:r>
            <a:r>
              <a:rPr lang="en-US" sz="1000" b="0" i="1" u="none" strike="noStrike" cap="none" dirty="0">
                <a:solidFill>
                  <a:srgbClr val="000000"/>
                </a:solidFill>
                <a:latin typeface="Arial"/>
                <a:ea typeface="Arial"/>
                <a:cs typeface="Arial"/>
                <a:sym typeface="Arial"/>
              </a:rPr>
              <a:t>GSA SmartPay Strategic Payment Solutions brochure is </a:t>
            </a:r>
            <a:r>
              <a:rPr lang="en-US" sz="1000" b="0" i="0" u="none" strike="noStrike" cap="none" dirty="0">
                <a:solidFill>
                  <a:srgbClr val="000000"/>
                </a:solidFill>
                <a:latin typeface="Arial"/>
                <a:ea typeface="Arial"/>
                <a:cs typeface="Arial"/>
                <a:sym typeface="Arial"/>
              </a:rPr>
              <a:t>available at:  https://smartpay.gsa.gov/general-resources-aopcs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A Strategic Approach to Payments</a:t>
            </a:r>
            <a:endParaRPr sz="3600" b="1" dirty="0"/>
          </a:p>
        </p:txBody>
      </p:sp>
      <p:sp>
        <p:nvSpPr>
          <p:cNvPr id="2" name="Google Shape;89;p18">
            <a:extLst>
              <a:ext uri="{FF2B5EF4-FFF2-40B4-BE49-F238E27FC236}">
                <a16:creationId xmlns:a16="http://schemas.microsoft.com/office/drawing/2014/main" id="{C95D8C5D-1FD3-60C6-A3AC-36FDB8BC099D}"/>
              </a:ext>
            </a:extLst>
          </p:cNvPr>
          <p:cNvSpPr/>
          <p:nvPr/>
        </p:nvSpPr>
        <p:spPr>
          <a:xfrm>
            <a:off x="684212" y="1463040"/>
            <a:ext cx="7913249" cy="34101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dirty="0"/>
              <a:t>The key concepts to innovation are strategy and process</a:t>
            </a:r>
            <a:r>
              <a:rPr lang="en-US" sz="2000" b="1" i="0" u="none" strike="noStrike" cap="none" dirty="0">
                <a:solidFill>
                  <a:srgbClr val="000000"/>
                </a:solidFill>
                <a:latin typeface="Arial"/>
                <a:ea typeface="Arial"/>
                <a:cs typeface="Arial"/>
                <a:sym typeface="Arial"/>
              </a:rPr>
              <a:t>:</a:t>
            </a:r>
            <a:endParaRPr b="1" dirty="0"/>
          </a:p>
          <a:p>
            <a:pPr marL="568325" marR="0" lvl="1" indent="-331788" algn="l" rtl="0">
              <a:lnSpc>
                <a:spcPct val="100000"/>
              </a:lnSpc>
              <a:spcBef>
                <a:spcPts val="600"/>
              </a:spcBef>
              <a:spcAft>
                <a:spcPts val="0"/>
              </a:spcAft>
              <a:buClr>
                <a:srgbClr val="000000"/>
              </a:buClr>
              <a:buSzPts val="1800"/>
              <a:buFont typeface="Arial"/>
              <a:buChar char="•"/>
            </a:pPr>
            <a:r>
              <a:rPr lang="en-US" sz="2000" dirty="0"/>
              <a:t>Solutions themselves can be are important but the approach, strategy and process will play critical role</a:t>
            </a:r>
          </a:p>
          <a:p>
            <a:pPr marL="568325" marR="0" lvl="1" indent="-331788" algn="l" rtl="0">
              <a:lnSpc>
                <a:spcPct val="100000"/>
              </a:lnSpc>
              <a:spcBef>
                <a:spcPts val="600"/>
              </a:spcBef>
              <a:spcAft>
                <a:spcPts val="0"/>
              </a:spcAft>
              <a:buClr>
                <a:srgbClr val="000000"/>
              </a:buClr>
              <a:buSzPts val="1800"/>
              <a:buFont typeface="Arial"/>
              <a:buChar char="•"/>
            </a:pPr>
            <a:r>
              <a:rPr lang="en-US" sz="2000" b="0" i="0" u="none" strike="noStrike" cap="none" dirty="0">
                <a:solidFill>
                  <a:srgbClr val="000000"/>
                </a:solidFill>
                <a:latin typeface="Arial"/>
                <a:ea typeface="Arial"/>
                <a:cs typeface="Arial"/>
                <a:sym typeface="Arial"/>
              </a:rPr>
              <a:t>You don’t always need an innovative solution, just the will and desire to do things differently</a:t>
            </a:r>
          </a:p>
        </p:txBody>
      </p:sp>
    </p:spTree>
    <p:extLst>
      <p:ext uri="{BB962C8B-B14F-4D97-AF65-F5344CB8AC3E}">
        <p14:creationId xmlns:p14="http://schemas.microsoft.com/office/powerpoint/2010/main" val="167240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Panelists</a:t>
            </a:r>
            <a:endParaRPr sz="3600" b="1" dirty="0"/>
          </a:p>
        </p:txBody>
      </p:sp>
      <p:sp>
        <p:nvSpPr>
          <p:cNvPr id="4" name="Google Shape;89;p18">
            <a:extLst>
              <a:ext uri="{FF2B5EF4-FFF2-40B4-BE49-F238E27FC236}">
                <a16:creationId xmlns:a16="http://schemas.microsoft.com/office/drawing/2014/main" id="{71D1EAE1-7543-CA5B-2707-81CEFDA9BE27}"/>
              </a:ext>
            </a:extLst>
          </p:cNvPr>
          <p:cNvSpPr/>
          <p:nvPr/>
        </p:nvSpPr>
        <p:spPr>
          <a:xfrm>
            <a:off x="684213" y="988073"/>
            <a:ext cx="7913249" cy="10939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600"/>
              </a:spcAft>
              <a:buNone/>
            </a:pPr>
            <a:r>
              <a:rPr lang="en-US" sz="2800" b="1" dirty="0"/>
              <a:t>United States Department of Agriculture</a:t>
            </a:r>
          </a:p>
          <a:p>
            <a:pPr marL="0" marR="0" lvl="0" indent="0" algn="l" rtl="0">
              <a:lnSpc>
                <a:spcPct val="100000"/>
              </a:lnSpc>
              <a:spcBef>
                <a:spcPts val="0"/>
              </a:spcBef>
              <a:spcAft>
                <a:spcPts val="1200"/>
              </a:spcAft>
              <a:buNone/>
            </a:pPr>
            <a:r>
              <a:rPr lang="en-US" sz="2800" b="1" dirty="0"/>
              <a:t>Office of the Chief Financial Officer</a:t>
            </a:r>
            <a:endParaRPr sz="2800" b="1" dirty="0"/>
          </a:p>
        </p:txBody>
      </p:sp>
      <p:sp>
        <p:nvSpPr>
          <p:cNvPr id="2" name="Google Shape;89;p18">
            <a:extLst>
              <a:ext uri="{FF2B5EF4-FFF2-40B4-BE49-F238E27FC236}">
                <a16:creationId xmlns:a16="http://schemas.microsoft.com/office/drawing/2014/main" id="{87AC68C4-1644-8229-D161-D1CC3A87B5A2}"/>
              </a:ext>
            </a:extLst>
          </p:cNvPr>
          <p:cNvSpPr/>
          <p:nvPr/>
        </p:nvSpPr>
        <p:spPr>
          <a:xfrm>
            <a:off x="684213" y="2389965"/>
            <a:ext cx="4877342" cy="109398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900"/>
              </a:spcAft>
              <a:buNone/>
            </a:pPr>
            <a:r>
              <a:rPr lang="en-US" sz="2000" b="1" dirty="0"/>
              <a:t>Lynn Moaney</a:t>
            </a:r>
            <a:endParaRPr b="1" dirty="0"/>
          </a:p>
          <a:p>
            <a:pPr marR="0" lvl="1" algn="l" rtl="0">
              <a:lnSpc>
                <a:spcPct val="100000"/>
              </a:lnSpc>
              <a:spcAft>
                <a:spcPts val="1200"/>
              </a:spcAft>
              <a:buClr>
                <a:srgbClr val="000000"/>
              </a:buClr>
              <a:buSzPts val="1800"/>
            </a:pPr>
            <a:r>
              <a:rPr lang="en-US" sz="2000" dirty="0"/>
              <a:t>Deputy Chief Financial Officer</a:t>
            </a:r>
          </a:p>
        </p:txBody>
      </p:sp>
      <p:sp>
        <p:nvSpPr>
          <p:cNvPr id="3" name="Google Shape;89;p18">
            <a:extLst>
              <a:ext uri="{FF2B5EF4-FFF2-40B4-BE49-F238E27FC236}">
                <a16:creationId xmlns:a16="http://schemas.microsoft.com/office/drawing/2014/main" id="{058CD9A0-49E5-4EB0-B037-ECB7CB50EDD9}"/>
              </a:ext>
            </a:extLst>
          </p:cNvPr>
          <p:cNvSpPr/>
          <p:nvPr/>
        </p:nvSpPr>
        <p:spPr>
          <a:xfrm>
            <a:off x="684213" y="3422266"/>
            <a:ext cx="4877343" cy="1378919"/>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900"/>
              </a:spcAft>
              <a:buNone/>
            </a:pPr>
            <a:r>
              <a:rPr lang="en-US" sz="2000" b="1" dirty="0"/>
              <a:t>Christopher </a:t>
            </a:r>
            <a:r>
              <a:rPr lang="en-US" sz="2000" b="1" dirty="0" err="1"/>
              <a:t>Corder</a:t>
            </a:r>
            <a:endParaRPr b="1" dirty="0"/>
          </a:p>
          <a:p>
            <a:pPr marR="0" lvl="1" rtl="0">
              <a:lnSpc>
                <a:spcPct val="100000"/>
              </a:lnSpc>
              <a:spcAft>
                <a:spcPts val="300"/>
              </a:spcAft>
              <a:buClr>
                <a:srgbClr val="000000"/>
              </a:buClr>
              <a:buSzPts val="1800"/>
            </a:pPr>
            <a:r>
              <a:rPr lang="en-US" sz="2000" dirty="0"/>
              <a:t>Mission Area Senior Program Manager</a:t>
            </a:r>
          </a:p>
          <a:p>
            <a:pPr marR="0" lvl="1" algn="l" rtl="0">
              <a:lnSpc>
                <a:spcPct val="100000"/>
              </a:lnSpc>
              <a:spcAft>
                <a:spcPts val="1200"/>
              </a:spcAft>
              <a:buClr>
                <a:srgbClr val="000000"/>
              </a:buClr>
              <a:buSzPts val="1800"/>
            </a:pPr>
            <a:r>
              <a:rPr lang="en-US" sz="2000" dirty="0"/>
              <a:t>Director, Program Management Office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USDA Payment Plus Initiative</a:t>
            </a:r>
            <a:endParaRPr sz="3600" b="1" dirty="0"/>
          </a:p>
        </p:txBody>
      </p:sp>
      <p:sp>
        <p:nvSpPr>
          <p:cNvPr id="132" name="Google Shape;132;p24"/>
          <p:cNvSpPr/>
          <p:nvPr/>
        </p:nvSpPr>
        <p:spPr>
          <a:xfrm>
            <a:off x="684212" y="1463039"/>
            <a:ext cx="7772400" cy="3203553"/>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Description of Opportunity</a:t>
            </a:r>
            <a:endParaRPr lang="en-US" sz="2000" b="1" dirty="0"/>
          </a:p>
          <a:p>
            <a:pPr marL="568325" marR="0" lvl="1" indent="-331788" algn="l" rtl="0">
              <a:lnSpc>
                <a:spcPct val="100000"/>
              </a:lnSpc>
              <a:spcBef>
                <a:spcPts val="400"/>
              </a:spcBef>
              <a:spcAft>
                <a:spcPts val="0"/>
              </a:spcAft>
              <a:buClr>
                <a:srgbClr val="000000"/>
              </a:buClr>
              <a:buSzPts val="2000"/>
              <a:buFont typeface="Arial"/>
              <a:buChar char="•"/>
            </a:pPr>
            <a:r>
              <a:rPr lang="en-US" sz="2000" dirty="0"/>
              <a:t>Technology has progressed, enabling a fully automated solution.</a:t>
            </a:r>
          </a:p>
          <a:p>
            <a:pPr marL="568325" marR="0" lvl="1" indent="-331788" algn="l" rtl="0">
              <a:lnSpc>
                <a:spcPct val="100000"/>
              </a:lnSpc>
              <a:spcBef>
                <a:spcPts val="400"/>
              </a:spcBef>
              <a:spcAft>
                <a:spcPts val="0"/>
              </a:spcAft>
              <a:buClr>
                <a:srgbClr val="000000"/>
              </a:buClr>
              <a:buSzPts val="2000"/>
              <a:buFont typeface="Arial"/>
              <a:buChar char="•"/>
            </a:pPr>
            <a:r>
              <a:rPr lang="en-US" sz="2000" dirty="0"/>
              <a:t>Payment solution poses no additional burden to Contracting Officers.</a:t>
            </a:r>
          </a:p>
          <a:p>
            <a:pPr marL="568325" marR="0" lvl="1" indent="-331788" algn="l" rtl="0">
              <a:lnSpc>
                <a:spcPct val="100000"/>
              </a:lnSpc>
              <a:spcBef>
                <a:spcPts val="400"/>
              </a:spcBef>
              <a:spcAft>
                <a:spcPts val="0"/>
              </a:spcAft>
              <a:buClr>
                <a:srgbClr val="000000"/>
              </a:buClr>
              <a:buSzPts val="2000"/>
              <a:buFont typeface="Arial"/>
              <a:buChar char="•"/>
            </a:pPr>
            <a:r>
              <a:rPr lang="en-US" sz="2000" dirty="0"/>
              <a:t>Gives vendors increased security and flexibility with electronic payments.</a:t>
            </a:r>
          </a:p>
          <a:p>
            <a:pPr marL="568325" marR="0" lvl="1" indent="-331788" algn="l" rtl="0">
              <a:lnSpc>
                <a:spcPct val="100000"/>
              </a:lnSpc>
              <a:spcBef>
                <a:spcPts val="400"/>
              </a:spcBef>
              <a:spcAft>
                <a:spcPts val="0"/>
              </a:spcAft>
              <a:buClr>
                <a:srgbClr val="000000"/>
              </a:buClr>
              <a:buSzPts val="2000"/>
              <a:buFont typeface="Arial"/>
              <a:buChar char="•"/>
            </a:pPr>
            <a:r>
              <a:rPr lang="en-US" sz="2000" dirty="0"/>
              <a:t>Potential rebates that could be possible if we were able to move our top 20 vendors to payments to charge card solution.</a:t>
            </a:r>
          </a:p>
        </p:txBody>
      </p:sp>
    </p:spTree>
    <p:extLst>
      <p:ext uri="{BB962C8B-B14F-4D97-AF65-F5344CB8AC3E}">
        <p14:creationId xmlns:p14="http://schemas.microsoft.com/office/powerpoint/2010/main" val="156838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prstGeom prst="rect">
            <a:avLst/>
          </a:prstGeom>
          <a:noFill/>
          <a:ln>
            <a:noFill/>
          </a:ln>
        </p:spPr>
        <p:txBody>
          <a:bodyPr spcFirstLastPara="1" vert="horz" wrap="square" lIns="0" tIns="0" rIns="0" bIns="0" rtlCol="0" anchor="ctr" anchorCtr="0">
            <a:noAutofit/>
          </a:bodyPr>
          <a:lstStyle/>
          <a:p>
            <a:pPr>
              <a:spcBef>
                <a:spcPts val="0"/>
              </a:spcBef>
              <a:buClr>
                <a:schemeClr val="dk1"/>
              </a:buClr>
              <a:buSzPts val="900"/>
            </a:pPr>
            <a:r>
              <a:rPr lang="en-US" sz="3600" b="1" dirty="0">
                <a:sym typeface="Arial"/>
              </a:rPr>
              <a:t>USDA Payment Plus Initiative</a:t>
            </a:r>
            <a:endParaRPr sz="3600" b="1" dirty="0"/>
          </a:p>
        </p:txBody>
      </p:sp>
      <p:sp>
        <p:nvSpPr>
          <p:cNvPr id="132" name="Google Shape;132;p24"/>
          <p:cNvSpPr/>
          <p:nvPr/>
        </p:nvSpPr>
        <p:spPr>
          <a:xfrm>
            <a:off x="684212" y="1463039"/>
            <a:ext cx="7772400" cy="3203553"/>
          </a:xfrm>
          <a:prstGeom prst="rect">
            <a:avLst/>
          </a:prstGeom>
          <a:noFill/>
          <a:ln>
            <a:noFill/>
          </a:ln>
        </p:spPr>
        <p:txBody>
          <a:bodyPr spcFirstLastPara="1" wrap="square" lIns="91425" tIns="45700" rIns="91425" bIns="45700" anchor="t" anchorCtr="0">
            <a:noAutofit/>
          </a:bodyPr>
          <a:lstStyle/>
          <a:p>
            <a:pPr marL="0" marR="0" lvl="1" indent="0" algn="l" rtl="0">
              <a:lnSpc>
                <a:spcPct val="100000"/>
              </a:lnSpc>
              <a:spcBef>
                <a:spcPts val="0"/>
              </a:spcBef>
              <a:spcAft>
                <a:spcPts val="0"/>
              </a:spcAft>
              <a:buNone/>
            </a:pPr>
            <a:r>
              <a:rPr lang="en-US" sz="2000" b="1" i="0" u="none" strike="noStrike" cap="none" dirty="0">
                <a:solidFill>
                  <a:srgbClr val="000000"/>
                </a:solidFill>
                <a:latin typeface="Arial"/>
                <a:ea typeface="Arial"/>
                <a:cs typeface="Arial"/>
                <a:sym typeface="Arial"/>
              </a:rPr>
              <a:t>Background</a:t>
            </a:r>
            <a:endParaRPr lang="en-US" sz="2000" b="1" dirty="0"/>
          </a:p>
          <a:p>
            <a:pPr marL="568325" marR="0" lvl="1" indent="-331788" algn="l" rtl="0">
              <a:lnSpc>
                <a:spcPct val="100000"/>
              </a:lnSpc>
              <a:spcBef>
                <a:spcPts val="400"/>
              </a:spcBef>
              <a:spcAft>
                <a:spcPts val="0"/>
              </a:spcAft>
              <a:buClr>
                <a:srgbClr val="000000"/>
              </a:buClr>
              <a:buSzPts val="2000"/>
              <a:buFont typeface="Arial"/>
              <a:buChar char="•"/>
            </a:pPr>
            <a:r>
              <a:rPr lang="en-US" sz="2000" dirty="0"/>
              <a:t>Commissioned by USDA Office of Contracting and Procurement and Office of the Chief Financial Officer</a:t>
            </a:r>
          </a:p>
          <a:p>
            <a:pPr marL="568325" marR="0" lvl="1" indent="-331788" algn="l" rtl="0">
              <a:lnSpc>
                <a:spcPct val="100000"/>
              </a:lnSpc>
              <a:spcBef>
                <a:spcPts val="400"/>
              </a:spcBef>
              <a:spcAft>
                <a:spcPts val="0"/>
              </a:spcAft>
              <a:buClr>
                <a:srgbClr val="000000"/>
              </a:buClr>
              <a:buSzPts val="2000"/>
              <a:buFont typeface="Arial"/>
              <a:buChar char="•"/>
            </a:pPr>
            <a:r>
              <a:rPr lang="en-US" sz="2000" dirty="0"/>
              <a:t>Determine the viability of implementing US Bank’s Payment Plus automated payment solution as an additional contract payment option for USDA vendors</a:t>
            </a:r>
          </a:p>
        </p:txBody>
      </p:sp>
    </p:spTree>
    <p:extLst>
      <p:ext uri="{BB962C8B-B14F-4D97-AF65-F5344CB8AC3E}">
        <p14:creationId xmlns:p14="http://schemas.microsoft.com/office/powerpoint/2010/main" val="893646376"/>
      </p:ext>
    </p:extLst>
  </p:cSld>
  <p:clrMapOvr>
    <a:masterClrMapping/>
  </p:clrMapOvr>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655</TotalTime>
  <Words>1715</Words>
  <Application>Microsoft Office PowerPoint</Application>
  <PresentationFormat>On-screen Show (16:9)</PresentationFormat>
  <Paragraphs>111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Bold</vt:lpstr>
      <vt:lpstr>Calibri</vt:lpstr>
      <vt:lpstr>Office Theme</vt:lpstr>
      <vt:lpstr>Innovation in Payments A Strategic Approach  Andrew Lee</vt:lpstr>
      <vt:lpstr>Point of Contact Andrew Lee andrew.lee@gsa.gov</vt:lpstr>
      <vt:lpstr>The Purpose</vt:lpstr>
      <vt:lpstr>Identifying Challenges or Opportunities</vt:lpstr>
      <vt:lpstr>GSA SmartPay 3 Innovative Solutions</vt:lpstr>
      <vt:lpstr>A Strategic Approach to Payments</vt:lpstr>
      <vt:lpstr>Panelists</vt:lpstr>
      <vt:lpstr>USDA Payment Plus Initiative</vt:lpstr>
      <vt:lpstr>USDA Payment Plus Initiative</vt:lpstr>
      <vt:lpstr>USDA Payment Plus Initiative</vt:lpstr>
      <vt:lpstr>Additional Questions</vt:lpstr>
      <vt:lpstr>Additional Questions</vt:lpstr>
      <vt:lpstr>Themes and Topics for Consideration</vt:lpstr>
      <vt:lpstr>GSA Starmark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GSA SmartTax Leading Practices &amp; Lessons Learned for State Taxes</dc:title>
  <dc:creator>AndrewYLee</dc:creator>
  <cp:lastModifiedBy>ElizabethAOwens</cp:lastModifiedBy>
  <cp:revision>32</cp:revision>
  <dcterms:modified xsi:type="dcterms:W3CDTF">2023-02-15T23:04:19Z</dcterms:modified>
</cp:coreProperties>
</file>