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6" r:id="rId5"/>
    <p:sldId id="257" r:id="rId6"/>
    <p:sldId id="258" r:id="rId7"/>
    <p:sldId id="25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78" r:id="rId26"/>
    <p:sldId id="260"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0119E84-0017-897E-508C-B5191612E196}" name="Isabella Pizarro" initials="IP" userId="S::iPizzaro@savangroup.com::94eb0199-becb-4405-8cf8-d6f95c57a28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989F87-62F7-42AB-8B9D-8F998B30D6A2}" v="20" vWet="22" dt="2023-04-14T20:41:00.901"/>
    <p1510:client id="{29021561-7C4D-43D7-B3EB-9CB58B886BEB}" v="47" vWet="49" dt="2023-04-14T20:31:04.329"/>
    <p1510:client id="{FF6C6F2A-A0B5-4AF1-B766-1F2D6DBDAB6E}" v="6" dt="2023-04-14T20:47:20.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62" y="10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WesleyJohnson\Downloads\SmartPay%20Program%20Statistic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666827230000001"/>
          <c:y val="0.1460911342"/>
          <c:w val="0.78502765259999996"/>
          <c:h val="0.65363606399999996"/>
        </c:manualLayout>
      </c:layout>
      <c:areaChart>
        <c:grouping val="stacked"/>
        <c:varyColors val="0"/>
        <c:ser>
          <c:idx val="0"/>
          <c:order val="0"/>
          <c:tx>
            <c:strRef>
              <c:f>Refunds!$B$1</c:f>
              <c:strCache>
                <c:ptCount val="1"/>
                <c:pt idx="0">
                  <c:v>Purchase</c:v>
                </c:pt>
              </c:strCache>
            </c:strRef>
          </c:tx>
          <c:spPr>
            <a:solidFill>
              <a:srgbClr val="C00000"/>
            </a:solidFill>
            <a:ln>
              <a:solidFill>
                <a:srgbClr val="C00000"/>
              </a:solidFill>
            </a:ln>
            <a:effectLst/>
          </c:spPr>
          <c:cat>
            <c:strRef>
              <c:f>Refunds!$A$2:$A$25</c:f>
              <c:strCache>
                <c:ptCount val="24"/>
                <c:pt idx="0">
                  <c:v>FY 1999</c:v>
                </c:pt>
                <c:pt idx="1">
                  <c:v>FY 2000</c:v>
                </c:pt>
                <c:pt idx="2">
                  <c:v>FY 2001</c:v>
                </c:pt>
                <c:pt idx="3">
                  <c:v>FY 2002</c:v>
                </c:pt>
                <c:pt idx="4">
                  <c:v>FY 2003</c:v>
                </c:pt>
                <c:pt idx="5">
                  <c:v>FY 2004</c:v>
                </c:pt>
                <c:pt idx="6">
                  <c:v>FY 2005</c:v>
                </c:pt>
                <c:pt idx="7">
                  <c:v>FY 2006</c:v>
                </c:pt>
                <c:pt idx="8">
                  <c:v>FY 2007</c:v>
                </c:pt>
                <c:pt idx="9">
                  <c:v>FY 2008</c:v>
                </c:pt>
                <c:pt idx="10">
                  <c:v>FY 2009</c:v>
                </c:pt>
                <c:pt idx="11">
                  <c:v>FY 2010</c:v>
                </c:pt>
                <c:pt idx="12">
                  <c:v>FY 2011</c:v>
                </c:pt>
                <c:pt idx="13">
                  <c:v>FY 2012</c:v>
                </c:pt>
                <c:pt idx="14">
                  <c:v>FY 2013</c:v>
                </c:pt>
                <c:pt idx="15">
                  <c:v>FY 2014</c:v>
                </c:pt>
                <c:pt idx="16">
                  <c:v>FY 2015</c:v>
                </c:pt>
                <c:pt idx="17">
                  <c:v>FY 2016</c:v>
                </c:pt>
                <c:pt idx="18">
                  <c:v>FY 2017</c:v>
                </c:pt>
                <c:pt idx="19">
                  <c:v>FY 2018</c:v>
                </c:pt>
                <c:pt idx="20">
                  <c:v>FY 2019</c:v>
                </c:pt>
                <c:pt idx="21">
                  <c:v>FY 2020</c:v>
                </c:pt>
                <c:pt idx="22">
                  <c:v>FY 2021</c:v>
                </c:pt>
                <c:pt idx="23">
                  <c:v>FY 2022</c:v>
                </c:pt>
              </c:strCache>
            </c:strRef>
          </c:cat>
          <c:val>
            <c:numRef>
              <c:f>Refunds!$B$2:$B$25</c:f>
              <c:numCache>
                <c:formatCode>_("$"* #,##0_);_("$"* \(#,##0\);_("$"* "-"??_);_(@_)</c:formatCode>
                <c:ptCount val="24"/>
                <c:pt idx="0">
                  <c:v>10189959830.52</c:v>
                </c:pt>
                <c:pt idx="1">
                  <c:v>12288744026.309999</c:v>
                </c:pt>
                <c:pt idx="2">
                  <c:v>13787668675.870003</c:v>
                </c:pt>
                <c:pt idx="3">
                  <c:v>15247501991.120005</c:v>
                </c:pt>
                <c:pt idx="4">
                  <c:v>16370886268.969995</c:v>
                </c:pt>
                <c:pt idx="5">
                  <c:v>17082562874.600002</c:v>
                </c:pt>
                <c:pt idx="6">
                  <c:v>17432516795.610004</c:v>
                </c:pt>
                <c:pt idx="7">
                  <c:v>17758226924.100006</c:v>
                </c:pt>
                <c:pt idx="8">
                  <c:v>18692783101.790009</c:v>
                </c:pt>
                <c:pt idx="9">
                  <c:v>19848941465.347271</c:v>
                </c:pt>
                <c:pt idx="10">
                  <c:v>19317148974.179882</c:v>
                </c:pt>
                <c:pt idx="11">
                  <c:v>19170837509.819813</c:v>
                </c:pt>
                <c:pt idx="12">
                  <c:v>19492653312.459961</c:v>
                </c:pt>
                <c:pt idx="13">
                  <c:v>18556145489.949978</c:v>
                </c:pt>
                <c:pt idx="14">
                  <c:v>16892104013.036572</c:v>
                </c:pt>
                <c:pt idx="15">
                  <c:v>17091643620.727074</c:v>
                </c:pt>
                <c:pt idx="16">
                  <c:v>18983785847.239975</c:v>
                </c:pt>
                <c:pt idx="17">
                  <c:v>19092741813.029991</c:v>
                </c:pt>
                <c:pt idx="18">
                  <c:v>18861328433.239967</c:v>
                </c:pt>
                <c:pt idx="19">
                  <c:v>19960761921.569969</c:v>
                </c:pt>
                <c:pt idx="20">
                  <c:v>21881780396.189999</c:v>
                </c:pt>
                <c:pt idx="21">
                  <c:v>21800921568.790005</c:v>
                </c:pt>
                <c:pt idx="22">
                  <c:v>21977342067.820007</c:v>
                </c:pt>
                <c:pt idx="23">
                  <c:v>23002788557.07</c:v>
                </c:pt>
              </c:numCache>
            </c:numRef>
          </c:val>
          <c:extLst>
            <c:ext xmlns:c16="http://schemas.microsoft.com/office/drawing/2014/chart" uri="{C3380CC4-5D6E-409C-BE32-E72D297353CC}">
              <c16:uniqueId val="{00000000-6D1D-4BD1-BCE4-A951C66AE3CC}"/>
            </c:ext>
          </c:extLst>
        </c:ser>
        <c:ser>
          <c:idx val="1"/>
          <c:order val="1"/>
          <c:tx>
            <c:strRef>
              <c:f>Refunds!$C$1</c:f>
              <c:strCache>
                <c:ptCount val="1"/>
                <c:pt idx="0">
                  <c:v>Travel</c:v>
                </c:pt>
              </c:strCache>
            </c:strRef>
          </c:tx>
          <c:spPr>
            <a:solidFill>
              <a:srgbClr val="002060"/>
            </a:solidFill>
            <a:ln>
              <a:solidFill>
                <a:srgbClr val="FFFFFF"/>
              </a:solidFill>
            </a:ln>
            <a:effectLst/>
          </c:spPr>
          <c:cat>
            <c:strRef>
              <c:f>Refunds!$A$2:$A$25</c:f>
              <c:strCache>
                <c:ptCount val="24"/>
                <c:pt idx="0">
                  <c:v>FY 1999</c:v>
                </c:pt>
                <c:pt idx="1">
                  <c:v>FY 2000</c:v>
                </c:pt>
                <c:pt idx="2">
                  <c:v>FY 2001</c:v>
                </c:pt>
                <c:pt idx="3">
                  <c:v>FY 2002</c:v>
                </c:pt>
                <c:pt idx="4">
                  <c:v>FY 2003</c:v>
                </c:pt>
                <c:pt idx="5">
                  <c:v>FY 2004</c:v>
                </c:pt>
                <c:pt idx="6">
                  <c:v>FY 2005</c:v>
                </c:pt>
                <c:pt idx="7">
                  <c:v>FY 2006</c:v>
                </c:pt>
                <c:pt idx="8">
                  <c:v>FY 2007</c:v>
                </c:pt>
                <c:pt idx="9">
                  <c:v>FY 2008</c:v>
                </c:pt>
                <c:pt idx="10">
                  <c:v>FY 2009</c:v>
                </c:pt>
                <c:pt idx="11">
                  <c:v>FY 2010</c:v>
                </c:pt>
                <c:pt idx="12">
                  <c:v>FY 2011</c:v>
                </c:pt>
                <c:pt idx="13">
                  <c:v>FY 2012</c:v>
                </c:pt>
                <c:pt idx="14">
                  <c:v>FY 2013</c:v>
                </c:pt>
                <c:pt idx="15">
                  <c:v>FY 2014</c:v>
                </c:pt>
                <c:pt idx="16">
                  <c:v>FY 2015</c:v>
                </c:pt>
                <c:pt idx="17">
                  <c:v>FY 2016</c:v>
                </c:pt>
                <c:pt idx="18">
                  <c:v>FY 2017</c:v>
                </c:pt>
                <c:pt idx="19">
                  <c:v>FY 2018</c:v>
                </c:pt>
                <c:pt idx="20">
                  <c:v>FY 2019</c:v>
                </c:pt>
                <c:pt idx="21">
                  <c:v>FY 2020</c:v>
                </c:pt>
                <c:pt idx="22">
                  <c:v>FY 2021</c:v>
                </c:pt>
                <c:pt idx="23">
                  <c:v>FY 2022</c:v>
                </c:pt>
              </c:strCache>
            </c:strRef>
          </c:cat>
          <c:val>
            <c:numRef>
              <c:f>Refunds!$C$2:$C$25</c:f>
              <c:numCache>
                <c:formatCode>_("$"* #,##0_);_("$"* \(#,##0\);_("$"* "-"??_);_(@_)</c:formatCode>
                <c:ptCount val="24"/>
                <c:pt idx="0">
                  <c:v>4394217172.9400015</c:v>
                </c:pt>
                <c:pt idx="1">
                  <c:v>4754345302.4099998</c:v>
                </c:pt>
                <c:pt idx="2">
                  <c:v>5389676326.920002</c:v>
                </c:pt>
                <c:pt idx="3">
                  <c:v>6554640309.5767097</c:v>
                </c:pt>
                <c:pt idx="4">
                  <c:v>6259662160.8192434</c:v>
                </c:pt>
                <c:pt idx="5">
                  <c:v>6787427445.9299583</c:v>
                </c:pt>
                <c:pt idx="6">
                  <c:v>6511377066.9327202</c:v>
                </c:pt>
                <c:pt idx="7">
                  <c:v>6986312283.6069717</c:v>
                </c:pt>
                <c:pt idx="8">
                  <c:v>7244328880.6573086</c:v>
                </c:pt>
                <c:pt idx="9">
                  <c:v>8279917278.1800022</c:v>
                </c:pt>
                <c:pt idx="10">
                  <c:v>8927903146.520998</c:v>
                </c:pt>
                <c:pt idx="11">
                  <c:v>9530821610.8999996</c:v>
                </c:pt>
                <c:pt idx="12">
                  <c:v>9046474826.6399918</c:v>
                </c:pt>
                <c:pt idx="13">
                  <c:v>8474800741.9099941</c:v>
                </c:pt>
                <c:pt idx="14">
                  <c:v>6919018374.2889948</c:v>
                </c:pt>
                <c:pt idx="15">
                  <c:v>7038795655.8548908</c:v>
                </c:pt>
                <c:pt idx="16">
                  <c:v>7612650321.5899916</c:v>
                </c:pt>
                <c:pt idx="17">
                  <c:v>8080383163.8499832</c:v>
                </c:pt>
                <c:pt idx="18">
                  <c:v>8285126324.6699924</c:v>
                </c:pt>
                <c:pt idx="19">
                  <c:v>9093547002.8899918</c:v>
                </c:pt>
                <c:pt idx="20">
                  <c:v>8989808817.1399994</c:v>
                </c:pt>
                <c:pt idx="21">
                  <c:v>5396316492.8299999</c:v>
                </c:pt>
                <c:pt idx="22">
                  <c:v>5508888289.8999996</c:v>
                </c:pt>
                <c:pt idx="23">
                  <c:v>7560105127.4200001</c:v>
                </c:pt>
              </c:numCache>
            </c:numRef>
          </c:val>
          <c:extLst>
            <c:ext xmlns:c16="http://schemas.microsoft.com/office/drawing/2014/chart" uri="{C3380CC4-5D6E-409C-BE32-E72D297353CC}">
              <c16:uniqueId val="{00000001-6D1D-4BD1-BCE4-A951C66AE3CC}"/>
            </c:ext>
          </c:extLst>
        </c:ser>
        <c:ser>
          <c:idx val="2"/>
          <c:order val="2"/>
          <c:tx>
            <c:strRef>
              <c:f>Refunds!$D$1</c:f>
              <c:strCache>
                <c:ptCount val="1"/>
                <c:pt idx="0">
                  <c:v>Fleet</c:v>
                </c:pt>
              </c:strCache>
            </c:strRef>
          </c:tx>
          <c:spPr>
            <a:solidFill>
              <a:schemeClr val="accent6">
                <a:lumMod val="75000"/>
              </a:schemeClr>
            </a:solidFill>
            <a:ln>
              <a:solidFill>
                <a:srgbClr val="FFFFFF"/>
              </a:solidFill>
            </a:ln>
            <a:effectLst/>
          </c:spPr>
          <c:cat>
            <c:strRef>
              <c:f>Refunds!$A$2:$A$25</c:f>
              <c:strCache>
                <c:ptCount val="24"/>
                <c:pt idx="0">
                  <c:v>FY 1999</c:v>
                </c:pt>
                <c:pt idx="1">
                  <c:v>FY 2000</c:v>
                </c:pt>
                <c:pt idx="2">
                  <c:v>FY 2001</c:v>
                </c:pt>
                <c:pt idx="3">
                  <c:v>FY 2002</c:v>
                </c:pt>
                <c:pt idx="4">
                  <c:v>FY 2003</c:v>
                </c:pt>
                <c:pt idx="5">
                  <c:v>FY 2004</c:v>
                </c:pt>
                <c:pt idx="6">
                  <c:v>FY 2005</c:v>
                </c:pt>
                <c:pt idx="7">
                  <c:v>FY 2006</c:v>
                </c:pt>
                <c:pt idx="8">
                  <c:v>FY 2007</c:v>
                </c:pt>
                <c:pt idx="9">
                  <c:v>FY 2008</c:v>
                </c:pt>
                <c:pt idx="10">
                  <c:v>FY 2009</c:v>
                </c:pt>
                <c:pt idx="11">
                  <c:v>FY 2010</c:v>
                </c:pt>
                <c:pt idx="12">
                  <c:v>FY 2011</c:v>
                </c:pt>
                <c:pt idx="13">
                  <c:v>FY 2012</c:v>
                </c:pt>
                <c:pt idx="14">
                  <c:v>FY 2013</c:v>
                </c:pt>
                <c:pt idx="15">
                  <c:v>FY 2014</c:v>
                </c:pt>
                <c:pt idx="16">
                  <c:v>FY 2015</c:v>
                </c:pt>
                <c:pt idx="17">
                  <c:v>FY 2016</c:v>
                </c:pt>
                <c:pt idx="18">
                  <c:v>FY 2017</c:v>
                </c:pt>
                <c:pt idx="19">
                  <c:v>FY 2018</c:v>
                </c:pt>
                <c:pt idx="20">
                  <c:v>FY 2019</c:v>
                </c:pt>
                <c:pt idx="21">
                  <c:v>FY 2020</c:v>
                </c:pt>
                <c:pt idx="22">
                  <c:v>FY 2021</c:v>
                </c:pt>
                <c:pt idx="23">
                  <c:v>FY 2022</c:v>
                </c:pt>
              </c:strCache>
            </c:strRef>
          </c:cat>
          <c:val>
            <c:numRef>
              <c:f>Refunds!$D$2:$D$25</c:f>
              <c:numCache>
                <c:formatCode>_("$"* #,##0_);_("$"* \(#,##0\);_("$"* "-"??_);_(@_)</c:formatCode>
                <c:ptCount val="24"/>
                <c:pt idx="0">
                  <c:v>203377488.03</c:v>
                </c:pt>
                <c:pt idx="1">
                  <c:v>462330424.43999994</c:v>
                </c:pt>
                <c:pt idx="2">
                  <c:v>498103462.76999998</c:v>
                </c:pt>
                <c:pt idx="3">
                  <c:v>526507104.58999991</c:v>
                </c:pt>
                <c:pt idx="4">
                  <c:v>593788301.25999999</c:v>
                </c:pt>
                <c:pt idx="5">
                  <c:v>734186556.49999988</c:v>
                </c:pt>
                <c:pt idx="6">
                  <c:v>1010440696.9799999</c:v>
                </c:pt>
                <c:pt idx="7">
                  <c:v>1221951209.1599998</c:v>
                </c:pt>
                <c:pt idx="8">
                  <c:v>1285224083.9499998</c:v>
                </c:pt>
                <c:pt idx="9">
                  <c:v>2467765878.0499997</c:v>
                </c:pt>
                <c:pt idx="10">
                  <c:v>1449376436.4499996</c:v>
                </c:pt>
                <c:pt idx="11">
                  <c:v>1794532113.9299998</c:v>
                </c:pt>
                <c:pt idx="12">
                  <c:v>2247840013.2899957</c:v>
                </c:pt>
                <c:pt idx="13">
                  <c:v>2315913771.4839964</c:v>
                </c:pt>
                <c:pt idx="14">
                  <c:v>2206588745.4194961</c:v>
                </c:pt>
                <c:pt idx="15">
                  <c:v>2234790576.1429324</c:v>
                </c:pt>
                <c:pt idx="16">
                  <c:v>1839447333.1099999</c:v>
                </c:pt>
                <c:pt idx="17">
                  <c:v>1330643263.1600003</c:v>
                </c:pt>
                <c:pt idx="18">
                  <c:v>1439599939.8799987</c:v>
                </c:pt>
                <c:pt idx="19">
                  <c:v>1583655200.3899996</c:v>
                </c:pt>
                <c:pt idx="20">
                  <c:v>1652162482.3399994</c:v>
                </c:pt>
                <c:pt idx="21">
                  <c:v>1457573117.3499999</c:v>
                </c:pt>
                <c:pt idx="22">
                  <c:v>1659613027.4400001</c:v>
                </c:pt>
                <c:pt idx="23">
                  <c:v>2199813210.8299999</c:v>
                </c:pt>
              </c:numCache>
            </c:numRef>
          </c:val>
          <c:extLst>
            <c:ext xmlns:c16="http://schemas.microsoft.com/office/drawing/2014/chart" uri="{C3380CC4-5D6E-409C-BE32-E72D297353CC}">
              <c16:uniqueId val="{00000002-6D1D-4BD1-BCE4-A951C66AE3CC}"/>
            </c:ext>
          </c:extLst>
        </c:ser>
        <c:dLbls>
          <c:showLegendKey val="0"/>
          <c:showVal val="0"/>
          <c:showCatName val="0"/>
          <c:showSerName val="0"/>
          <c:showPercent val="0"/>
          <c:showBubbleSize val="0"/>
        </c:dLbls>
        <c:axId val="53567872"/>
        <c:axId val="53569408"/>
      </c:areaChart>
      <c:lineChart>
        <c:grouping val="standard"/>
        <c:varyColors val="0"/>
        <c:ser>
          <c:idx val="4"/>
          <c:order val="3"/>
          <c:tx>
            <c:strRef>
              <c:f>Refunds!$F$1</c:f>
              <c:strCache>
                <c:ptCount val="1"/>
                <c:pt idx="0">
                  <c:v> Cumulative Refunds </c:v>
                </c:pt>
              </c:strCache>
            </c:strRef>
          </c:tx>
          <c:spPr>
            <a:ln w="28575" cap="rnd">
              <a:solidFill>
                <a:srgbClr val="AFABAB"/>
              </a:solidFill>
              <a:round/>
            </a:ln>
            <a:effectLst/>
          </c:spPr>
          <c:marker>
            <c:symbol val="none"/>
          </c:marker>
          <c:cat>
            <c:strRef>
              <c:f>Refunds!$A$2:$A$25</c:f>
              <c:strCache>
                <c:ptCount val="24"/>
                <c:pt idx="0">
                  <c:v>FY 1999</c:v>
                </c:pt>
                <c:pt idx="1">
                  <c:v>FY 2000</c:v>
                </c:pt>
                <c:pt idx="2">
                  <c:v>FY 2001</c:v>
                </c:pt>
                <c:pt idx="3">
                  <c:v>FY 2002</c:v>
                </c:pt>
                <c:pt idx="4">
                  <c:v>FY 2003</c:v>
                </c:pt>
                <c:pt idx="5">
                  <c:v>FY 2004</c:v>
                </c:pt>
                <c:pt idx="6">
                  <c:v>FY 2005</c:v>
                </c:pt>
                <c:pt idx="7">
                  <c:v>FY 2006</c:v>
                </c:pt>
                <c:pt idx="8">
                  <c:v>FY 2007</c:v>
                </c:pt>
                <c:pt idx="9">
                  <c:v>FY 2008</c:v>
                </c:pt>
                <c:pt idx="10">
                  <c:v>FY 2009</c:v>
                </c:pt>
                <c:pt idx="11">
                  <c:v>FY 2010</c:v>
                </c:pt>
                <c:pt idx="12">
                  <c:v>FY 2011</c:v>
                </c:pt>
                <c:pt idx="13">
                  <c:v>FY 2012</c:v>
                </c:pt>
                <c:pt idx="14">
                  <c:v>FY 2013</c:v>
                </c:pt>
                <c:pt idx="15">
                  <c:v>FY 2014</c:v>
                </c:pt>
                <c:pt idx="16">
                  <c:v>FY 2015</c:v>
                </c:pt>
                <c:pt idx="17">
                  <c:v>FY 2016</c:v>
                </c:pt>
                <c:pt idx="18">
                  <c:v>FY 2017</c:v>
                </c:pt>
                <c:pt idx="19">
                  <c:v>FY 2018</c:v>
                </c:pt>
                <c:pt idx="20">
                  <c:v>FY 2019</c:v>
                </c:pt>
                <c:pt idx="21">
                  <c:v>FY 2020</c:v>
                </c:pt>
                <c:pt idx="22">
                  <c:v>FY 2021</c:v>
                </c:pt>
                <c:pt idx="23">
                  <c:v>FY 2022</c:v>
                </c:pt>
              </c:strCache>
            </c:strRef>
          </c:cat>
          <c:val>
            <c:numRef>
              <c:f>Refunds!$F$2:$F$25</c:f>
              <c:numCache>
                <c:formatCode>_("$"* #,##0.00_);_("$"* \(#,##0.00\);_("$"* "-"??_);_(@_)</c:formatCode>
                <c:ptCount val="24"/>
                <c:pt idx="0">
                  <c:v>41000000</c:v>
                </c:pt>
                <c:pt idx="1">
                  <c:v>92000000</c:v>
                </c:pt>
                <c:pt idx="2">
                  <c:v>158000000</c:v>
                </c:pt>
                <c:pt idx="3">
                  <c:v>222000000</c:v>
                </c:pt>
                <c:pt idx="4">
                  <c:v>328000000</c:v>
                </c:pt>
                <c:pt idx="5">
                  <c:v>451000000</c:v>
                </c:pt>
                <c:pt idx="6">
                  <c:v>569000000</c:v>
                </c:pt>
                <c:pt idx="7">
                  <c:v>725000000</c:v>
                </c:pt>
                <c:pt idx="8">
                  <c:v>891000000</c:v>
                </c:pt>
                <c:pt idx="9">
                  <c:v>1078000000</c:v>
                </c:pt>
                <c:pt idx="10">
                  <c:v>1333000000</c:v>
                </c:pt>
                <c:pt idx="11">
                  <c:v>1659000000</c:v>
                </c:pt>
                <c:pt idx="12">
                  <c:v>1956000000</c:v>
                </c:pt>
                <c:pt idx="13">
                  <c:v>2255000000</c:v>
                </c:pt>
                <c:pt idx="14">
                  <c:v>2528000000</c:v>
                </c:pt>
                <c:pt idx="15">
                  <c:v>2795000000</c:v>
                </c:pt>
                <c:pt idx="16">
                  <c:v>3082000000</c:v>
                </c:pt>
                <c:pt idx="17">
                  <c:v>3375000000</c:v>
                </c:pt>
                <c:pt idx="18">
                  <c:v>3673445683.7965999</c:v>
                </c:pt>
                <c:pt idx="19">
                  <c:v>3983688865.8962402</c:v>
                </c:pt>
                <c:pt idx="20">
                  <c:v>4418746081.3426151</c:v>
                </c:pt>
                <c:pt idx="21">
                  <c:v>5596036944.0191698</c:v>
                </c:pt>
                <c:pt idx="22" formatCode="&quot;$&quot;#,##0">
                  <c:v>5985849680.5952883</c:v>
                </c:pt>
                <c:pt idx="23" formatCode="&quot;$&quot;#,##0">
                  <c:v>6370083355.7852879</c:v>
                </c:pt>
              </c:numCache>
            </c:numRef>
          </c:val>
          <c:smooth val="0"/>
          <c:extLst>
            <c:ext xmlns:c16="http://schemas.microsoft.com/office/drawing/2014/chart" uri="{C3380CC4-5D6E-409C-BE32-E72D297353CC}">
              <c16:uniqueId val="{00000003-6D1D-4BD1-BCE4-A951C66AE3CC}"/>
            </c:ext>
          </c:extLst>
        </c:ser>
        <c:dLbls>
          <c:showLegendKey val="0"/>
          <c:showVal val="0"/>
          <c:showCatName val="0"/>
          <c:showSerName val="0"/>
          <c:showPercent val="0"/>
          <c:showBubbleSize val="0"/>
        </c:dLbls>
        <c:marker val="1"/>
        <c:smooth val="0"/>
        <c:axId val="53577600"/>
        <c:axId val="53575680"/>
      </c:lineChart>
      <c:catAx>
        <c:axId val="5356787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numCol="1" anchor="ctr" anchorCtr="1"/>
          <a:lstStyle/>
          <a:p>
            <a:pPr>
              <a:defRPr lang="en-US" sz="1050" b="0" i="0" u="none" strike="noStrike" kern="1200" baseline="0">
                <a:solidFill>
                  <a:schemeClr val="tx1"/>
                </a:solidFill>
                <a:latin typeface="Century Gothic" panose="020B0502020202020204" pitchFamily="34" charset="0"/>
                <a:ea typeface="+mn-ea"/>
                <a:cs typeface="+mn-cs"/>
              </a:defRPr>
            </a:pPr>
            <a:endParaRPr lang="en-US"/>
          </a:p>
        </c:txPr>
        <c:crossAx val="53569408"/>
        <c:crosses val="autoZero"/>
        <c:auto val="1"/>
        <c:lblAlgn val="ctr"/>
        <c:lblOffset val="100"/>
        <c:noMultiLvlLbl val="0"/>
      </c:catAx>
      <c:valAx>
        <c:axId val="53569408"/>
        <c:scaling>
          <c:orientation val="minMax"/>
        </c:scaling>
        <c:delete val="0"/>
        <c:axPos val="l"/>
        <c:majorGridlines>
          <c:spPr>
            <a:ln w="9525" cap="flat" cmpd="sng" algn="ctr">
              <a:solidFill>
                <a:schemeClr val="tx1">
                  <a:lumMod val="15000"/>
                  <a:lumOff val="85000"/>
                </a:schemeClr>
              </a:solidFill>
              <a:round/>
            </a:ln>
            <a:effectLst/>
          </c:spPr>
        </c:majorGridlines>
        <c:numFmt formatCode="&quot;$&quot;#&quot;B&quot;" sourceLinked="0"/>
        <c:majorTickMark val="none"/>
        <c:minorTickMark val="none"/>
        <c:tickLblPos val="nextTo"/>
        <c:spPr>
          <a:noFill/>
          <a:ln>
            <a:noFill/>
          </a:ln>
          <a:effectLst/>
        </c:spPr>
        <c:txPr>
          <a:bodyPr rot="-60000000" spcFirstLastPara="1" vertOverflow="ellipsis" vert="horz" wrap="square" numCol="1" anchor="ctr" anchorCtr="1"/>
          <a:lstStyle/>
          <a:p>
            <a:pPr algn="ctr">
              <a:defRPr lang="en-US" sz="1050" b="0" i="0" u="none" strike="noStrike" kern="1200" baseline="0">
                <a:solidFill>
                  <a:schemeClr val="tx1"/>
                </a:solidFill>
                <a:latin typeface="Century Gothic" panose="020B0502020202020204" pitchFamily="34" charset="0"/>
                <a:ea typeface="+mn-ea"/>
                <a:cs typeface="+mn-cs"/>
              </a:defRPr>
            </a:pPr>
            <a:endParaRPr lang="en-US"/>
          </a:p>
        </c:txPr>
        <c:crossAx val="53567872"/>
        <c:crosses val="autoZero"/>
        <c:crossBetween val="between"/>
        <c:dispUnits>
          <c:builtInUnit val="billions"/>
          <c:dispUnitsLbl>
            <c:layout>
              <c:manualLayout>
                <c:xMode val="edge"/>
                <c:yMode val="edge"/>
                <c:x val="1.09332193E-2"/>
                <c:y val="0.29504819500000001"/>
              </c:manualLayout>
            </c:layout>
            <c:tx>
              <c:rich>
                <a:bodyPr rot="-5400000" spcFirstLastPara="1" vertOverflow="ellipsis" vert="horz" wrap="square" numCol="1" anchor="ctr" anchorCtr="1"/>
                <a:lstStyle/>
                <a:p>
                  <a:pPr algn="ctr" rtl="0">
                    <a:defRPr lang="en-US" sz="1200" b="0" i="0" u="none" strike="noStrike" kern="1200" baseline="0">
                      <a:solidFill>
                        <a:schemeClr val="tx1"/>
                      </a:solidFill>
                      <a:latin typeface="Century Gothic" panose="020B0502020202020204" pitchFamily="34" charset="0"/>
                      <a:ea typeface="+mn-ea"/>
                      <a:cs typeface="+mn-cs"/>
                    </a:defRPr>
                  </a:pPr>
                  <a:r>
                    <a:rPr lang="en-US" sz="1200">
                      <a:latin typeface="Century Gothic" panose="020B0502020202020204" pitchFamily="34" charset="0"/>
                    </a:rPr>
                    <a:t>Program Spend </a:t>
                  </a:r>
                </a:p>
              </c:rich>
            </c:tx>
            <c:spPr>
              <a:noFill/>
              <a:ln>
                <a:noFill/>
              </a:ln>
              <a:effectLst/>
            </c:spPr>
          </c:dispUnitsLbl>
        </c:dispUnits>
      </c:valAx>
      <c:valAx>
        <c:axId val="53575680"/>
        <c:scaling>
          <c:orientation val="minMax"/>
        </c:scaling>
        <c:delete val="0"/>
        <c:axPos val="r"/>
        <c:numFmt formatCode="&quot;$&quot;#,##0.0&quot;B&quot;" sourceLinked="0"/>
        <c:majorTickMark val="out"/>
        <c:minorTickMark val="none"/>
        <c:tickLblPos val="nextTo"/>
        <c:spPr>
          <a:noFill/>
          <a:ln>
            <a:noFill/>
          </a:ln>
          <a:effectLst/>
        </c:spPr>
        <c:txPr>
          <a:bodyPr rot="-60000000" spcFirstLastPara="1" vertOverflow="ellipsis" vert="horz" wrap="square" numCol="1" anchor="ctr" anchorCtr="1"/>
          <a:lstStyle/>
          <a:p>
            <a:pPr algn="ctr">
              <a:defRPr lang="en-US" sz="1000" b="0" i="0" u="none" strike="noStrike" kern="1200" baseline="0">
                <a:solidFill>
                  <a:schemeClr val="tx1"/>
                </a:solidFill>
                <a:latin typeface="Century Gothic" panose="020B0502020202020204" pitchFamily="34" charset="0"/>
                <a:ea typeface="+mn-ea"/>
                <a:cs typeface="+mn-cs"/>
              </a:defRPr>
            </a:pPr>
            <a:endParaRPr lang="en-US"/>
          </a:p>
        </c:txPr>
        <c:crossAx val="53577600"/>
        <c:crosses val="max"/>
        <c:crossBetween val="between"/>
        <c:dispUnits>
          <c:builtInUnit val="billions"/>
          <c:dispUnitsLbl>
            <c:layout>
              <c:manualLayout>
                <c:xMode val="edge"/>
                <c:yMode val="edge"/>
                <c:x val="0.95920578379999999"/>
                <c:y val="0.1887073913"/>
              </c:manualLayout>
            </c:layout>
            <c:tx>
              <c:rich>
                <a:bodyPr rot="5400000" spcFirstLastPara="1" vertOverflow="ellipsis" wrap="square" numCol="1" anchor="ctr" anchorCtr="1"/>
                <a:lstStyle/>
                <a:p>
                  <a:pPr algn="ctr" rtl="0">
                    <a:defRPr lang="en-US" sz="1200" b="0" i="0" u="none" strike="noStrike" kern="1200" baseline="0">
                      <a:solidFill>
                        <a:schemeClr val="tx1"/>
                      </a:solidFill>
                      <a:latin typeface="Century Gothic" panose="020B0502020202020204" pitchFamily="34" charset="0"/>
                      <a:ea typeface="+mn-ea"/>
                      <a:cs typeface="+mn-cs"/>
                    </a:defRPr>
                  </a:pPr>
                  <a:r>
                    <a:rPr lang="en-US" sz="1200">
                      <a:latin typeface="Century Gothic" panose="020B0502020202020204" pitchFamily="34" charset="0"/>
                    </a:rPr>
                    <a:t>Cumulative Agency Refunds</a:t>
                  </a:r>
                </a:p>
              </c:rich>
            </c:tx>
            <c:spPr>
              <a:noFill/>
              <a:ln>
                <a:noFill/>
              </a:ln>
              <a:effectLst/>
            </c:spPr>
          </c:dispUnitsLbl>
        </c:dispUnits>
      </c:valAx>
      <c:catAx>
        <c:axId val="53577600"/>
        <c:scaling>
          <c:orientation val="minMax"/>
        </c:scaling>
        <c:delete val="1"/>
        <c:axPos val="b"/>
        <c:numFmt formatCode="General" sourceLinked="1"/>
        <c:majorTickMark val="out"/>
        <c:minorTickMark val="none"/>
        <c:tickLblPos val="nextTo"/>
        <c:crossAx val="53575680"/>
        <c:crosses val="autoZero"/>
        <c:auto val="1"/>
        <c:lblAlgn val="ctr"/>
        <c:lblOffset val="100"/>
        <c:noMultiLvlLbl val="0"/>
      </c:catAx>
      <c:spPr>
        <a:noFill/>
        <a:ln>
          <a:noFill/>
        </a:ln>
        <a:effectLst/>
      </c:spPr>
    </c:plotArea>
    <c:plotVisOnly val="1"/>
    <c:dispBlanksAs val="zero"/>
    <c:showDLblsOverMax val="0"/>
  </c:chart>
  <c:spPr>
    <a:noFill/>
    <a:ln>
      <a:solidFill>
        <a:srgbClr val="000000"/>
      </a:solidFill>
    </a:ln>
    <a:effectLst/>
  </c:spPr>
  <c:txPr>
    <a:bodyPr numCol="1"/>
    <a:lstStyle/>
    <a:p>
      <a:pPr algn="ctr">
        <a:defRPr lang="en-US" sz="1400" b="0" i="0" u="none" strike="noStrike" kern="1200" baseline="0">
          <a:solidFill>
            <a:schemeClr val="tx1"/>
          </a:solidFill>
          <a:latin typeface="+mj-lt"/>
          <a:ea typeface="+mn-ea"/>
          <a:cs typeface="+mn-cs"/>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xMode val="edge"/>
          <c:yMode val="edge"/>
          <c:x val="0"/>
          <c:y val="0.1280323450134771"/>
          <c:w val="0.96908333333333341"/>
          <c:h val="0.67654986522911054"/>
        </c:manualLayout>
      </c:layout>
      <c:barChart>
        <c:barDir val="col"/>
        <c:grouping val="clustered"/>
        <c:varyColors val="0"/>
        <c:ser>
          <c:idx val="0"/>
          <c:order val="0"/>
          <c:tx>
            <c:strRef>
              <c:f>'Data Analysis'!$Z$36</c:f>
              <c:strCache>
                <c:ptCount val="1"/>
              </c:strCache>
            </c:strRef>
          </c:tx>
          <c:invertIfNegative val="0"/>
          <c:dPt>
            <c:idx val="0"/>
            <c:invertIfNegative val="0"/>
            <c:bubble3D val="0"/>
            <c:spPr>
              <a:solidFill>
                <a:srgbClr val="013C88"/>
              </a:solidFill>
            </c:spPr>
            <c:extLst>
              <c:ext xmlns:c16="http://schemas.microsoft.com/office/drawing/2014/chart" uri="{C3380CC4-5D6E-409C-BE32-E72D297353CC}">
                <c16:uniqueId val="{00000001-44AF-4DEF-BA6B-0159912E5D3D}"/>
              </c:ext>
            </c:extLst>
          </c:dPt>
          <c:dPt>
            <c:idx val="1"/>
            <c:invertIfNegative val="0"/>
            <c:bubble3D val="0"/>
            <c:explosion val="25"/>
            <c:spPr>
              <a:solidFill>
                <a:srgbClr val="990000"/>
              </a:solidFill>
            </c:spPr>
            <c:extLst>
              <c:ext xmlns:c16="http://schemas.microsoft.com/office/drawing/2014/chart" uri="{C3380CC4-5D6E-409C-BE32-E72D297353CC}">
                <c16:uniqueId val="{00000003-44AF-4DEF-BA6B-0159912E5D3D}"/>
              </c:ext>
            </c:extLst>
          </c:dPt>
          <c:dPt>
            <c:idx val="2"/>
            <c:invertIfNegative val="0"/>
            <c:bubble3D val="0"/>
            <c:explosion val="25"/>
            <c:spPr>
              <a:solidFill>
                <a:srgbClr val="38761D"/>
              </a:solidFill>
            </c:spPr>
            <c:extLst>
              <c:ext xmlns:c16="http://schemas.microsoft.com/office/drawing/2014/chart" uri="{C3380CC4-5D6E-409C-BE32-E72D297353CC}">
                <c16:uniqueId val="{00000005-44AF-4DEF-BA6B-0159912E5D3D}"/>
              </c:ext>
            </c:extLst>
          </c:dPt>
          <c:dLbls>
            <c:dLbl>
              <c:idx val="0"/>
              <c:layout>
                <c:manualLayout>
                  <c:x val="-3.7401115068324514E-3"/>
                  <c:y val="3.1569595546250946E-2"/>
                </c:manualLayout>
              </c:layout>
              <c:tx>
                <c:rich>
                  <a:bodyPr wrap="square" lIns="38100" tIns="19050" rIns="38100" bIns="19050" anchor="ctr">
                    <a:spAutoFit/>
                  </a:bodyPr>
                  <a:lstStyle/>
                  <a:p>
                    <a:pPr>
                      <a:defRPr>
                        <a:solidFill>
                          <a:schemeClr val="bg1"/>
                        </a:solidFill>
                      </a:defRPr>
                    </a:pPr>
                    <a:fld id="{3CD0012F-F772-4178-8779-589CFF81DF37}" type="VALUE">
                      <a:rPr lang="en-US" smtClean="0">
                        <a:solidFill>
                          <a:schemeClr val="tx1"/>
                        </a:solidFill>
                      </a:rPr>
                      <a:pPr>
                        <a:defRPr>
                          <a:solidFill>
                            <a:schemeClr val="bg1"/>
                          </a:solidFill>
                        </a:defRPr>
                      </a:pPr>
                      <a:t>[VALUE]</a:t>
                    </a:fld>
                    <a:endParaRPr lang="en-US"/>
                  </a:p>
                </c:rich>
              </c:tx>
              <c:numFmt formatCode="#,##0" sourceLinked="0"/>
              <c:spPr>
                <a:noFill/>
                <a:ln>
                  <a:noFill/>
                </a:ln>
                <a:effectLst/>
              </c:spPr>
              <c:showLegendKey val="0"/>
              <c:showVal val="1"/>
              <c:showCatName val="0"/>
              <c:showSerName val="0"/>
              <c:showPercent val="0"/>
              <c:showBubbleSize val="0"/>
              <c:extLst>
                <c:ext xmlns:c15="http://schemas.microsoft.com/office/drawing/2012/chart" uri="{CE6537A1-D6FC-4f65-9D91-7224C49458BB}">
                  <c15:layout>
                    <c:manualLayout>
                      <c:w val="0.22538799294475281"/>
                      <c:h val="0.16416189684050495"/>
                    </c:manualLayout>
                  </c15:layout>
                  <c15:dlblFieldTable/>
                  <c15:showDataLabelsRange val="0"/>
                </c:ext>
                <c:ext xmlns:c16="http://schemas.microsoft.com/office/drawing/2014/chart" uri="{C3380CC4-5D6E-409C-BE32-E72D297353CC}">
                  <c16:uniqueId val="{00000001-44AF-4DEF-BA6B-0159912E5D3D}"/>
                </c:ext>
              </c:extLst>
            </c:dLbl>
            <c:dLbl>
              <c:idx val="1"/>
              <c:layout>
                <c:manualLayout>
                  <c:x val="-1.9655943315347695E-2"/>
                  <c:y val="1.4415621928489646E-2"/>
                </c:manualLayout>
              </c:layout>
              <c:numFmt formatCode="#,##0" sourceLinked="0"/>
              <c:spPr>
                <a:noFill/>
                <a:ln>
                  <a:noFill/>
                </a:ln>
                <a:effectLst/>
              </c:spPr>
              <c:txPr>
                <a:bodyPr wrap="square" lIns="38100" tIns="19050" rIns="38100" bIns="19050" anchor="ctr">
                  <a:spAutoFit/>
                </a:bodyPr>
                <a:lstStyle/>
                <a:p>
                  <a:pPr>
                    <a:defRPr>
                      <a:solidFill>
                        <a:schemeClr val="tx1"/>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4AF-4DEF-BA6B-0159912E5D3D}"/>
                </c:ext>
              </c:extLst>
            </c:dLbl>
            <c:dLbl>
              <c:idx val="2"/>
              <c:layout>
                <c:manualLayout>
                  <c:x val="-4.0184220996870294E-2"/>
                  <c:y val="2.0520237105063118E-2"/>
                </c:manualLayout>
              </c:layout>
              <c:numFmt formatCode="#,##0" sourceLinked="0"/>
              <c:spPr>
                <a:noFill/>
                <a:ln>
                  <a:noFill/>
                </a:ln>
                <a:effectLst/>
              </c:spPr>
              <c:txPr>
                <a:bodyPr wrap="square" lIns="38100" tIns="19050" rIns="38100" bIns="19050" anchor="ctr">
                  <a:spAutoFit/>
                </a:bodyPr>
                <a:lstStyle/>
                <a:p>
                  <a:pPr>
                    <a:defRPr>
                      <a:solidFill>
                        <a:schemeClr val="tx1"/>
                      </a:solidFill>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44AF-4DEF-BA6B-0159912E5D3D}"/>
                </c:ext>
              </c:extLst>
            </c:dLbl>
            <c:spPr>
              <a:noFill/>
              <a:ln>
                <a:noFill/>
              </a:ln>
              <a:effectLst/>
            </c:spPr>
            <c:txPr>
              <a:bodyPr wrap="square" lIns="38100" tIns="19050" rIns="38100" bIns="19050" anchor="ctr">
                <a:spAutoFit/>
              </a:bodyPr>
              <a:lstStyle/>
              <a:p>
                <a:pPr>
                  <a:defRPr>
                    <a:solidFill>
                      <a:schemeClr val="bg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'Data Analysis'!$A$34:$A$36</c:f>
              <c:strCache>
                <c:ptCount val="3"/>
                <c:pt idx="0">
                  <c:v>Travel</c:v>
                </c:pt>
                <c:pt idx="1">
                  <c:v>Purchase</c:v>
                </c:pt>
                <c:pt idx="2">
                  <c:v>Fleet</c:v>
                </c:pt>
              </c:strCache>
            </c:strRef>
          </c:cat>
          <c:val>
            <c:numRef>
              <c:f>'Data Analysis'!$Z$37:$Z$39</c:f>
              <c:numCache>
                <c:formatCode>General</c:formatCode>
                <c:ptCount val="3"/>
                <c:pt idx="0">
                  <c:v>4699114</c:v>
                </c:pt>
                <c:pt idx="1">
                  <c:v>1083246</c:v>
                </c:pt>
                <c:pt idx="2" formatCode="#,##0">
                  <c:v>780044</c:v>
                </c:pt>
              </c:numCache>
            </c:numRef>
          </c:val>
          <c:extLst>
            <c:ext xmlns:c16="http://schemas.microsoft.com/office/drawing/2014/chart" uri="{C3380CC4-5D6E-409C-BE32-E72D297353CC}">
              <c16:uniqueId val="{00000006-44AF-4DEF-BA6B-0159912E5D3D}"/>
            </c:ext>
          </c:extLst>
        </c:ser>
        <c:dLbls>
          <c:showLegendKey val="0"/>
          <c:showVal val="0"/>
          <c:showCatName val="0"/>
          <c:showSerName val="0"/>
          <c:showPercent val="0"/>
          <c:showBubbleSize val="0"/>
        </c:dLbls>
        <c:gapWidth val="100"/>
        <c:axId val="711852240"/>
        <c:axId val="711856816"/>
      </c:barChart>
      <c:catAx>
        <c:axId val="711852240"/>
        <c:scaling>
          <c:orientation val="minMax"/>
        </c:scaling>
        <c:delete val="0"/>
        <c:axPos val="b"/>
        <c:numFmt formatCode="General" sourceLinked="1"/>
        <c:majorTickMark val="out"/>
        <c:minorTickMark val="none"/>
        <c:tickLblPos val="nextTo"/>
        <c:crossAx val="711856816"/>
        <c:crosses val="autoZero"/>
        <c:auto val="1"/>
        <c:lblAlgn val="ctr"/>
        <c:lblOffset val="100"/>
        <c:noMultiLvlLbl val="0"/>
      </c:catAx>
      <c:valAx>
        <c:axId val="711856816"/>
        <c:scaling>
          <c:orientation val="minMax"/>
        </c:scaling>
        <c:delete val="0"/>
        <c:axPos val="l"/>
        <c:majorGridlines/>
        <c:numFmt formatCode="General" sourceLinked="1"/>
        <c:majorTickMark val="out"/>
        <c:minorTickMark val="none"/>
        <c:tickLblPos val="nextTo"/>
        <c:crossAx val="711852240"/>
        <c:crosses val="autoZero"/>
        <c:crossBetween val="between"/>
      </c:valAx>
    </c:plotArea>
    <c:legend>
      <c:legendPos val="b"/>
      <c:overlay val="0"/>
      <c:txPr>
        <a:bodyPr/>
        <a:lstStyle/>
        <a:p>
          <a:pPr lvl="0">
            <a:defRPr sz="1200" b="0">
              <a:solidFill>
                <a:srgbClr val="000000"/>
              </a:solidFill>
              <a:latin typeface="Roboto"/>
            </a:defRPr>
          </a:pPr>
          <a:endParaRPr lang="en-US"/>
        </a:p>
      </c:txPr>
    </c:legend>
    <c:plotVisOnly val="1"/>
    <c:dispBlanksAs val="zero"/>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F2067-A687-B342-BD06-FA386BB5BADC}" type="datetimeFigureOut">
              <a:rPr lang="en-US" smtClean="0"/>
              <a:t>4/19/2023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A17250-56D1-8849-9C4F-9B4226955734}" type="slidenum">
              <a:rPr lang="en-US" smtClean="0"/>
              <a:t>‹#›</a:t>
            </a:fld>
            <a:endParaRPr lang="en-US"/>
          </a:p>
        </p:txBody>
      </p:sp>
    </p:spTree>
    <p:extLst>
      <p:ext uri="{BB962C8B-B14F-4D97-AF65-F5344CB8AC3E}">
        <p14:creationId xmlns:p14="http://schemas.microsoft.com/office/powerpoint/2010/main" val="4261606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12FF84-F2C5-42A6-AA43-81E6EE80BC28}" type="slidenum">
              <a:rPr lang="en-US"/>
              <a:pPr/>
              <a:t>2</a:t>
            </a:fld>
            <a:endParaRPr lang="en-US"/>
          </a:p>
        </p:txBody>
      </p:sp>
      <p:sp>
        <p:nvSpPr>
          <p:cNvPr id="10242" name="Rectangle 2"/>
          <p:cNvSpPr>
            <a:spLocks noGrp="1" noRot="1" noChangeAspect="1" noChangeArrowheads="1" noTextEdit="1"/>
          </p:cNvSpPr>
          <p:nvPr>
            <p:ph type="sldImg"/>
          </p:nvPr>
        </p:nvSpPr>
        <p:spPr>
          <a:xfrm>
            <a:off x="381000" y="685800"/>
            <a:ext cx="6096000" cy="3429000"/>
          </a:xfrm>
          <a:ln/>
        </p:spPr>
      </p:sp>
      <p:sp>
        <p:nvSpPr>
          <p:cNvPr id="1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4F4CB-C378-48BF-8045-9344E1A6D3BF}" type="slidenum">
              <a:rPr lang="en-US"/>
              <a:pPr/>
              <a:t>3</a:t>
            </a:fld>
            <a:endParaRPr lang="en-US"/>
          </a:p>
        </p:txBody>
      </p:sp>
      <p:sp>
        <p:nvSpPr>
          <p:cNvPr id="11266" name="Rectangle 2"/>
          <p:cNvSpPr>
            <a:spLocks noGrp="1" noRot="1" noChangeAspect="1" noChangeArrowheads="1" noTextEdit="1"/>
          </p:cNvSpPr>
          <p:nvPr>
            <p:ph type="sldImg"/>
          </p:nvPr>
        </p:nvSpPr>
        <p:spPr>
          <a:xfrm>
            <a:off x="381000" y="685800"/>
            <a:ext cx="6096000" cy="3429000"/>
          </a:xfrm>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4</a:t>
            </a:fld>
            <a:endParaRPr lang="en-US"/>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5</a:t>
            </a:fld>
            <a:endParaRPr lang="en-US"/>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83885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AFF3DF-FC05-4204-90DA-5A45827B8824}" type="slidenum">
              <a:rPr lang="en-US"/>
              <a:pPr/>
              <a:t>6</a:t>
            </a:fld>
            <a:endParaRPr lang="en-US"/>
          </a:p>
        </p:txBody>
      </p:sp>
      <p:sp>
        <p:nvSpPr>
          <p:cNvPr id="12290" name="Rectangle 2"/>
          <p:cNvSpPr>
            <a:spLocks noGrp="1" noRot="1" noChangeAspect="1" noChangeArrowheads="1" noTextEdit="1"/>
          </p:cNvSpPr>
          <p:nvPr>
            <p:ph type="sldImg"/>
          </p:nvPr>
        </p:nvSpPr>
        <p:spPr>
          <a:xfrm>
            <a:off x="381000" y="685800"/>
            <a:ext cx="6096000" cy="3429000"/>
          </a:xfrm>
          <a:ln/>
        </p:spPr>
      </p:sp>
      <p:sp>
        <p:nvSpPr>
          <p:cNvPr id="12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555432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GSA Logo"/>
          <p:cNvPicPr>
            <a:picLocks noChangeAspect="1"/>
          </p:cNvPicPr>
          <p:nvPr userDrawn="1"/>
        </p:nvPicPr>
        <p:blipFill>
          <a:blip r:embed="rId2" cstate="print"/>
          <a:stretch>
            <a:fillRect/>
          </a:stretch>
        </p:blipFill>
        <p:spPr>
          <a:xfrm>
            <a:off x="685800" y="457200"/>
            <a:ext cx="759524" cy="685800"/>
          </a:xfrm>
          <a:prstGeom prst="rect">
            <a:avLst/>
          </a:prstGeom>
        </p:spPr>
      </p:pic>
      <p:sp>
        <p:nvSpPr>
          <p:cNvPr id="8" name="Text Box 10"/>
          <p:cNvSpPr txBox="1">
            <a:spLocks noChangeArrowheads="1"/>
          </p:cNvSpPr>
          <p:nvPr userDrawn="1"/>
        </p:nvSpPr>
        <p:spPr bwMode="auto">
          <a:xfrm>
            <a:off x="4419600" y="1031241"/>
            <a:ext cx="4038600" cy="243840"/>
          </a:xfrm>
          <a:prstGeom prst="rect">
            <a:avLst/>
          </a:prstGeom>
          <a:noFill/>
          <a:ln w="9525">
            <a:noFill/>
            <a:miter lim="800000"/>
            <a:headEnd/>
            <a:tailEnd/>
          </a:ln>
        </p:spPr>
        <p:txBody>
          <a:bodyPr lIns="0" tIns="0" rIns="0" bIns="0" anchor="ctr"/>
          <a:lstStyle/>
          <a:p>
            <a:pPr algn="r">
              <a:spcBef>
                <a:spcPct val="50000"/>
              </a:spcBef>
            </a:pPr>
            <a:r>
              <a:rPr lang="en-US" sz="1200" b="1">
                <a:solidFill>
                  <a:schemeClr val="bg2"/>
                </a:solidFill>
              </a:rPr>
              <a:t>U.S. General Services Administration</a:t>
            </a:r>
          </a:p>
        </p:txBody>
      </p:sp>
      <p:pic>
        <p:nvPicPr>
          <p:cNvPr id="9" name="Picture 8" descr="GSA SmartPay Virtual Training Forum&#10;June 13-15, 2023 with image of woman at the computer taking a training. "/>
          <p:cNvPicPr>
            <a:picLocks noChangeAspect="1"/>
          </p:cNvPicPr>
          <p:nvPr userDrawn="1"/>
        </p:nvPicPr>
        <p:blipFill>
          <a:blip r:embed="rId3"/>
          <a:srcRect l="2893" r="2893"/>
          <a:stretch/>
        </p:blipFill>
        <p:spPr>
          <a:xfrm>
            <a:off x="0" y="1595422"/>
            <a:ext cx="9144000" cy="3548077"/>
          </a:xfrm>
          <a:prstGeom prst="rect">
            <a:avLst/>
          </a:prstGeom>
        </p:spPr>
      </p:pic>
      <p:sp>
        <p:nvSpPr>
          <p:cNvPr id="5" name="Title 2">
            <a:extLst>
              <a:ext uri="{FF2B5EF4-FFF2-40B4-BE49-F238E27FC236}">
                <a16:creationId xmlns:a16="http://schemas.microsoft.com/office/drawing/2014/main" id="{ADF2AF59-26E2-B501-9AFC-3854EDE695A6}"/>
              </a:ext>
            </a:extLst>
          </p:cNvPr>
          <p:cNvSpPr>
            <a:spLocks noGrp="1"/>
          </p:cNvSpPr>
          <p:nvPr>
            <p:ph type="title"/>
          </p:nvPr>
        </p:nvSpPr>
        <p:spPr>
          <a:xfrm>
            <a:off x="304800" y="3683634"/>
            <a:ext cx="4177990" cy="857250"/>
          </a:xfrm>
        </p:spPr>
        <p:txBody>
          <a:bodyPr/>
          <a:lstStyle/>
          <a:p>
            <a:endParaRPr lang="en-US"/>
          </a:p>
        </p:txBody>
      </p:sp>
    </p:spTree>
    <p:extLst>
      <p:ext uri="{BB962C8B-B14F-4D97-AF65-F5344CB8AC3E}">
        <p14:creationId xmlns:p14="http://schemas.microsoft.com/office/powerpoint/2010/main" val="162102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91217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lvl1pPr>
              <a:defRPr>
                <a:solidFill>
                  <a:schemeClr val="accent4">
                    <a:lumMod val="75000"/>
                  </a:schemeClr>
                </a:solidFill>
              </a:defRPr>
            </a:lvl1pPr>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1153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156D492-2D1D-56EF-570C-88395D3E32FB}"/>
              </a:ext>
            </a:extLst>
          </p:cNvPr>
          <p:cNvPicPr>
            <a:picLocks noChangeAspect="1"/>
          </p:cNvPicPr>
          <p:nvPr userDrawn="1"/>
        </p:nvPicPr>
        <p:blipFill>
          <a:blip r:embed="rId2"/>
          <a:stretch>
            <a:fillRect/>
          </a:stretch>
        </p:blipFill>
        <p:spPr>
          <a:xfrm>
            <a:off x="1116" y="0"/>
            <a:ext cx="9141768" cy="5143500"/>
          </a:xfrm>
          <a:prstGeom prst="rect">
            <a:avLst/>
          </a:prstGeom>
        </p:spPr>
      </p:pic>
      <p:sp>
        <p:nvSpPr>
          <p:cNvPr id="2" name="Title 1"/>
          <p:cNvSpPr>
            <a:spLocks noGrp="1"/>
          </p:cNvSpPr>
          <p:nvPr>
            <p:ph type="title"/>
          </p:nvPr>
        </p:nvSpPr>
        <p:spPr/>
        <p:txBody>
          <a:bodyPr/>
          <a:lstStyle>
            <a:lvl1pPr algn="ctr">
              <a:defRPr>
                <a:solidFill>
                  <a:schemeClr val="accent4">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TextBox 6">
            <a:extLst>
              <a:ext uri="{FF2B5EF4-FFF2-40B4-BE49-F238E27FC236}">
                <a16:creationId xmlns:a16="http://schemas.microsoft.com/office/drawing/2014/main" id="{3A4BCFFF-CE89-8C77-B6DB-E8BE7E1C9228}"/>
              </a:ext>
            </a:extLst>
          </p:cNvPr>
          <p:cNvSpPr txBox="1"/>
          <p:nvPr userDrawn="1"/>
        </p:nvSpPr>
        <p:spPr>
          <a:xfrm>
            <a:off x="8265111" y="4772103"/>
            <a:ext cx="421689" cy="269004"/>
          </a:xfrm>
          <a:prstGeom prst="rect">
            <a:avLst/>
          </a:prstGeom>
          <a:noFill/>
        </p:spPr>
        <p:txBody>
          <a:bodyPr wrap="square">
            <a:spAutoFit/>
          </a:bodyPr>
          <a:lstStyle/>
          <a:p>
            <a:pPr algn="r"/>
            <a:fld id="{A148A2A4-532E-8B48-BE15-FAD2C9B6FD7A}" type="slidenum">
              <a:rPr lang="en-US" sz="1100" smtClean="0">
                <a:solidFill>
                  <a:schemeClr val="bg1">
                    <a:lumMod val="50000"/>
                  </a:schemeClr>
                </a:solidFill>
              </a:rPr>
              <a:pPr algn="r"/>
              <a:t>‹#›</a:t>
            </a:fld>
            <a:endParaRPr lang="en-US" sz="1100" dirty="0">
              <a:solidFill>
                <a:schemeClr val="bg1">
                  <a:lumMod val="50000"/>
                </a:schemeClr>
              </a:solidFill>
            </a:endParaRPr>
          </a:p>
        </p:txBody>
      </p:sp>
    </p:spTree>
    <p:extLst>
      <p:ext uri="{BB962C8B-B14F-4D97-AF65-F5344CB8AC3E}">
        <p14:creationId xmlns:p14="http://schemas.microsoft.com/office/powerpoint/2010/main" val="307719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chemeClr val="accent4">
                    <a:lumMod val="75000"/>
                  </a:schemeClr>
                </a:solidFill>
              </a:defRPr>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35601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6099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solidFill>
                  <a:schemeClr val="accent4">
                    <a:lumMod val="75000"/>
                  </a:schemeClr>
                </a:solidFill>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2238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96012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939612-D290-F3C6-33E3-434810F8048B}"/>
              </a:ext>
            </a:extLst>
          </p:cNvPr>
          <p:cNvSpPr>
            <a:spLocks noGrp="1"/>
          </p:cNvSpPr>
          <p:nvPr>
            <p:ph type="title" hasCustomPrompt="1"/>
          </p:nvPr>
        </p:nvSpPr>
        <p:spPr/>
        <p:txBody>
          <a:bodyPr/>
          <a:lstStyle>
            <a:lvl1pPr>
              <a:defRPr>
                <a:solidFill>
                  <a:schemeClr val="bg1"/>
                </a:solidFill>
              </a:defRPr>
            </a:lvl1pPr>
          </a:lstStyle>
          <a:p>
            <a:r>
              <a:rPr lang="en-US"/>
              <a:t>GSA Starmark Logo</a:t>
            </a:r>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290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solidFill>
                  <a:schemeClr val="accent4">
                    <a:lumMod val="75000"/>
                  </a:schemeClr>
                </a:solidFill>
              </a:defRPr>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1638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solidFill>
                  <a:schemeClr val="accent4">
                    <a:lumMod val="75000"/>
                  </a:schemeClr>
                </a:solidFill>
              </a:defRPr>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1653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8" name="TextBox 7">
            <a:extLst>
              <a:ext uri="{FF2B5EF4-FFF2-40B4-BE49-F238E27FC236}">
                <a16:creationId xmlns:a16="http://schemas.microsoft.com/office/drawing/2014/main" id="{4A53F3B9-159D-4751-59F6-F0F21CA6196F}"/>
              </a:ext>
            </a:extLst>
          </p:cNvPr>
          <p:cNvSpPr txBox="1"/>
          <p:nvPr userDrawn="1"/>
        </p:nvSpPr>
        <p:spPr>
          <a:xfrm>
            <a:off x="8265111" y="4772103"/>
            <a:ext cx="421689" cy="269004"/>
          </a:xfrm>
          <a:prstGeom prst="rect">
            <a:avLst/>
          </a:prstGeom>
          <a:noFill/>
        </p:spPr>
        <p:txBody>
          <a:bodyPr wrap="square">
            <a:spAutoFit/>
          </a:bodyPr>
          <a:lstStyle/>
          <a:p>
            <a:pPr algn="r"/>
            <a:fld id="{A148A2A4-532E-8B48-BE15-FAD2C9B6FD7A}" type="slidenum">
              <a:rPr lang="en-US" sz="1100" smtClean="0">
                <a:solidFill>
                  <a:schemeClr val="bg1">
                    <a:lumMod val="50000"/>
                  </a:schemeClr>
                </a:solidFill>
              </a:rPr>
              <a:pPr algn="r"/>
              <a:t>‹#›</a:t>
            </a:fld>
            <a:endParaRPr lang="en-US" sz="1100" dirty="0">
              <a:solidFill>
                <a:schemeClr val="bg1">
                  <a:lumMod val="50000"/>
                </a:schemeClr>
              </a:solidFill>
            </a:endParaRPr>
          </a:p>
        </p:txBody>
      </p:sp>
    </p:spTree>
    <p:extLst>
      <p:ext uri="{BB962C8B-B14F-4D97-AF65-F5344CB8AC3E}">
        <p14:creationId xmlns:p14="http://schemas.microsoft.com/office/powerpoint/2010/main" val="2662370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sa.gov/buying-selling/purchasing-programs/commercial-platform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A006-ECA2-1AFB-B7A4-464F46A1B1A6}"/>
              </a:ext>
            </a:extLst>
          </p:cNvPr>
          <p:cNvSpPr>
            <a:spLocks noGrp="1"/>
          </p:cNvSpPr>
          <p:nvPr>
            <p:ph type="title"/>
          </p:nvPr>
        </p:nvSpPr>
        <p:spPr>
          <a:xfrm>
            <a:off x="1" y="3840417"/>
            <a:ext cx="7684994" cy="1103418"/>
          </a:xfrm>
        </p:spPr>
        <p:txBody>
          <a:bodyPr>
            <a:normAutofit fontScale="90000"/>
          </a:bodyPr>
          <a:lstStyle/>
          <a:p>
            <a:pPr algn="l">
              <a:lnSpc>
                <a:spcPct val="70000"/>
              </a:lnSpc>
              <a:spcBef>
                <a:spcPts val="600"/>
              </a:spcBef>
            </a:pPr>
            <a:br>
              <a:rPr lang="en-US" sz="3600">
                <a:solidFill>
                  <a:srgbClr val="005087"/>
                </a:solidFill>
              </a:rPr>
            </a:br>
            <a:br>
              <a:rPr lang="en-US" sz="1800">
                <a:solidFill>
                  <a:srgbClr val="005087"/>
                </a:solidFill>
              </a:rPr>
            </a:br>
            <a:r>
              <a:rPr lang="en-US" sz="1800">
                <a:solidFill>
                  <a:schemeClr val="tx2">
                    <a:lumMod val="50000"/>
                  </a:schemeClr>
                </a:solidFill>
                <a:latin typeface="Arial" panose="020B0604020202020204" pitchFamily="34" charset="0"/>
                <a:cs typeface="Arial" panose="020B0604020202020204" pitchFamily="34" charset="0"/>
              </a:rPr>
              <a:t>David J. Shea, CPCM, PMP</a:t>
            </a:r>
            <a:br>
              <a:rPr lang="en-US" sz="1800">
                <a:solidFill>
                  <a:schemeClr val="tx2">
                    <a:lumMod val="50000"/>
                  </a:schemeClr>
                </a:solidFill>
                <a:latin typeface="Arial" panose="020B0604020202020204" pitchFamily="34" charset="0"/>
                <a:cs typeface="Arial" panose="020B0604020202020204" pitchFamily="34" charset="0"/>
              </a:rPr>
            </a:br>
            <a:r>
              <a:rPr lang="en-US" sz="1800">
                <a:solidFill>
                  <a:schemeClr val="tx2">
                    <a:lumMod val="50000"/>
                  </a:schemeClr>
                </a:solidFill>
                <a:latin typeface="Arial" panose="020B0604020202020204" pitchFamily="34" charset="0"/>
                <a:cs typeface="Arial" panose="020B0604020202020204" pitchFamily="34" charset="0"/>
              </a:rPr>
              <a:t>Director</a:t>
            </a:r>
            <a:br>
              <a:rPr lang="en-US" sz="1800">
                <a:solidFill>
                  <a:schemeClr val="tx2">
                    <a:lumMod val="50000"/>
                  </a:schemeClr>
                </a:solidFill>
                <a:latin typeface="Arial" panose="020B0604020202020204" pitchFamily="34" charset="0"/>
                <a:cs typeface="Arial" panose="020B0604020202020204" pitchFamily="34" charset="0"/>
              </a:rPr>
            </a:br>
            <a:r>
              <a:rPr lang="en-US" sz="1800">
                <a:solidFill>
                  <a:schemeClr val="tx2">
                    <a:lumMod val="50000"/>
                  </a:schemeClr>
                </a:solidFill>
                <a:latin typeface="Arial" panose="020B0604020202020204" pitchFamily="34" charset="0"/>
                <a:cs typeface="Arial" panose="020B0604020202020204" pitchFamily="34" charset="0"/>
              </a:rPr>
              <a:t>Center for Charge Card Management (CCCM)</a:t>
            </a:r>
            <a:br>
              <a:rPr lang="en-US" sz="1800">
                <a:solidFill>
                  <a:schemeClr val="tx2">
                    <a:lumMod val="50000"/>
                  </a:schemeClr>
                </a:solidFill>
                <a:latin typeface="Arial Bold" pitchFamily="92" charset="0"/>
              </a:rPr>
            </a:br>
            <a:endParaRPr lang="en-US" sz="1800"/>
          </a:p>
        </p:txBody>
      </p:sp>
      <p:sp>
        <p:nvSpPr>
          <p:cNvPr id="3" name="TextBox 2">
            <a:extLst>
              <a:ext uri="{FF2B5EF4-FFF2-40B4-BE49-F238E27FC236}">
                <a16:creationId xmlns:a16="http://schemas.microsoft.com/office/drawing/2014/main" id="{D15B4290-3439-41DF-FF0D-EF13223DDC98}"/>
              </a:ext>
            </a:extLst>
          </p:cNvPr>
          <p:cNvSpPr txBox="1"/>
          <p:nvPr/>
        </p:nvSpPr>
        <p:spPr>
          <a:xfrm>
            <a:off x="0" y="3240740"/>
            <a:ext cx="4524936" cy="892552"/>
          </a:xfrm>
          <a:prstGeom prst="rect">
            <a:avLst/>
          </a:prstGeom>
          <a:noFill/>
        </p:spPr>
        <p:txBody>
          <a:bodyPr wrap="square" rtlCol="0">
            <a:spAutoFit/>
          </a:bodyPr>
          <a:lstStyle/>
          <a:p>
            <a:r>
              <a:rPr lang="en-US" sz="2000">
                <a:solidFill>
                  <a:srgbClr val="005087"/>
                </a:solidFill>
              </a:rPr>
              <a:t>GSA </a:t>
            </a:r>
            <a:r>
              <a:rPr lang="en-US" sz="2000" err="1">
                <a:solidFill>
                  <a:srgbClr val="005087"/>
                </a:solidFill>
              </a:rPr>
              <a:t>SmartPay</a:t>
            </a:r>
            <a:r>
              <a:rPr lang="en-US" sz="2000">
                <a:solidFill>
                  <a:srgbClr val="005087"/>
                </a:solidFill>
              </a:rPr>
              <a:t>® 2023 Program Update</a:t>
            </a:r>
            <a:br>
              <a:rPr lang="en-US" sz="4000">
                <a:solidFill>
                  <a:srgbClr val="005087"/>
                </a:solidFill>
              </a:rPr>
            </a:br>
            <a:r>
              <a:rPr lang="en-US" sz="1600">
                <a:solidFill>
                  <a:srgbClr val="005087"/>
                </a:solidFill>
              </a:rPr>
              <a:t>Emergent Issues, Opportunities and Challenges from the Program Manager’s Perspective</a:t>
            </a:r>
            <a:endParaRPr lang="en-US"/>
          </a:p>
        </p:txBody>
      </p:sp>
    </p:spTree>
    <p:extLst>
      <p:ext uri="{BB962C8B-B14F-4D97-AF65-F5344CB8AC3E}">
        <p14:creationId xmlns:p14="http://schemas.microsoft.com/office/powerpoint/2010/main" val="4010807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614C-C32D-EA0F-16D1-2BC951457F25}"/>
              </a:ext>
            </a:extLst>
          </p:cNvPr>
          <p:cNvSpPr>
            <a:spLocks noGrp="1"/>
          </p:cNvSpPr>
          <p:nvPr>
            <p:ph type="title"/>
          </p:nvPr>
        </p:nvSpPr>
        <p:spPr/>
        <p:txBody>
          <a:bodyPr/>
          <a:lstStyle/>
          <a:p>
            <a:r>
              <a:rPr lang="en-US"/>
              <a:t>Quick Updates</a:t>
            </a:r>
          </a:p>
        </p:txBody>
      </p:sp>
      <p:sp>
        <p:nvSpPr>
          <p:cNvPr id="3" name="Content Placeholder 2">
            <a:extLst>
              <a:ext uri="{FF2B5EF4-FFF2-40B4-BE49-F238E27FC236}">
                <a16:creationId xmlns:a16="http://schemas.microsoft.com/office/drawing/2014/main" id="{3283A0B4-2ED2-068E-C94A-F242F026428C}"/>
              </a:ext>
            </a:extLst>
          </p:cNvPr>
          <p:cNvSpPr>
            <a:spLocks noGrp="1"/>
          </p:cNvSpPr>
          <p:nvPr>
            <p:ph idx="1"/>
          </p:nvPr>
        </p:nvSpPr>
        <p:spPr/>
        <p:txBody>
          <a:bodyPr>
            <a:normAutofit/>
          </a:bodyPr>
          <a:lstStyle/>
          <a:p>
            <a:r>
              <a:rPr lang="en-US" sz="1800"/>
              <a:t>OMB Memorandum M-23-11 dated 2/17/23 entitled “Creating a More Diverse and Resilient Federal Marketplace through Increased Participation of New and Recent Entrants” – The GSA SmartPay program is not mentioned in the memorandum itself, but rather in the FAQs:</a:t>
            </a:r>
          </a:p>
          <a:p>
            <a:pPr lvl="1"/>
            <a:r>
              <a:rPr lang="en-US" sz="1800"/>
              <a:t>…[T]he participation and contribution of entities to Federal Supply chains that are transacting solely through MPT purchases should be understood, recognizing that this activity can be a gateway for some entities to do more substantial work with the Federal marketplace in the future.</a:t>
            </a:r>
          </a:p>
          <a:p>
            <a:pPr lvl="1"/>
            <a:r>
              <a:rPr lang="en-US" sz="1800"/>
              <a:t>CCCM is exploring the development of a data warehouse based “new micro-purchase vendor” report for agency HQ card managers</a:t>
            </a:r>
          </a:p>
        </p:txBody>
      </p:sp>
    </p:spTree>
    <p:extLst>
      <p:ext uri="{BB962C8B-B14F-4D97-AF65-F5344CB8AC3E}">
        <p14:creationId xmlns:p14="http://schemas.microsoft.com/office/powerpoint/2010/main" val="286463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FAF1-D7E7-AF51-225F-260117940D0D}"/>
              </a:ext>
            </a:extLst>
          </p:cNvPr>
          <p:cNvSpPr>
            <a:spLocks noGrp="1"/>
          </p:cNvSpPr>
          <p:nvPr>
            <p:ph type="title"/>
          </p:nvPr>
        </p:nvSpPr>
        <p:spPr/>
        <p:txBody>
          <a:bodyPr/>
          <a:lstStyle/>
          <a:p>
            <a:r>
              <a:rPr lang="en-US"/>
              <a:t>Quick Updates (Continued)</a:t>
            </a:r>
          </a:p>
        </p:txBody>
      </p:sp>
      <p:sp>
        <p:nvSpPr>
          <p:cNvPr id="3" name="Content Placeholder 2">
            <a:extLst>
              <a:ext uri="{FF2B5EF4-FFF2-40B4-BE49-F238E27FC236}">
                <a16:creationId xmlns:a16="http://schemas.microsoft.com/office/drawing/2014/main" id="{5B1BBDE0-711E-E367-C42A-935727EC244D}"/>
              </a:ext>
            </a:extLst>
          </p:cNvPr>
          <p:cNvSpPr>
            <a:spLocks noGrp="1"/>
          </p:cNvSpPr>
          <p:nvPr>
            <p:ph idx="1"/>
          </p:nvPr>
        </p:nvSpPr>
        <p:spPr>
          <a:xfrm>
            <a:off x="457200" y="1063229"/>
            <a:ext cx="8229600" cy="3394472"/>
          </a:xfrm>
        </p:spPr>
        <p:txBody>
          <a:bodyPr>
            <a:noAutofit/>
          </a:bodyPr>
          <a:lstStyle/>
          <a:p>
            <a:pPr marL="596900" indent="-457200">
              <a:spcBef>
                <a:spcPts val="432"/>
              </a:spcBef>
            </a:pPr>
            <a:r>
              <a:rPr lang="en-US" sz="1800"/>
              <a:t>Addressed in OMB Memorandum M-23-13, dated 2/27/23 entitled “No TikTok on Government Devices” Implementation Guidance  </a:t>
            </a:r>
          </a:p>
          <a:p>
            <a:pPr marL="596900" indent="-457200">
              <a:spcBef>
                <a:spcPts val="432"/>
              </a:spcBef>
            </a:pPr>
            <a:r>
              <a:rPr lang="en-US" sz="1800"/>
              <a:t>Subject of draft FAR Case 2023-010, “Prohibition on Using a Covered Application”</a:t>
            </a:r>
          </a:p>
          <a:p>
            <a:pPr marL="596900" indent="-457200">
              <a:spcBef>
                <a:spcPts val="432"/>
              </a:spcBef>
            </a:pPr>
            <a:r>
              <a:rPr lang="en-US" sz="1800"/>
              <a:t>TikTok is a free software application (“app”) owed and operated by </a:t>
            </a:r>
            <a:r>
              <a:rPr lang="en-US" sz="1800" err="1"/>
              <a:t>ByteDance</a:t>
            </a:r>
            <a:r>
              <a:rPr lang="en-US" sz="1800"/>
              <a:t>, Limited, which is headquartered in China.</a:t>
            </a:r>
          </a:p>
          <a:p>
            <a:pPr marL="1054100" lvl="1" indent="-457200">
              <a:spcBef>
                <a:spcPts val="432"/>
              </a:spcBef>
            </a:pPr>
            <a:r>
              <a:rPr lang="en-US" sz="1800"/>
              <a:t>The app is free</a:t>
            </a:r>
          </a:p>
          <a:p>
            <a:pPr marL="1054100" lvl="1" indent="-457200">
              <a:spcBef>
                <a:spcPts val="432"/>
              </a:spcBef>
            </a:pPr>
            <a:r>
              <a:rPr lang="en-US" sz="1800"/>
              <a:t>Includes an in-app purchasing capability</a:t>
            </a:r>
          </a:p>
          <a:p>
            <a:pPr marL="596900" indent="-457200">
              <a:spcBef>
                <a:spcPts val="432"/>
              </a:spcBef>
            </a:pPr>
            <a:r>
              <a:rPr lang="en-US" sz="1800"/>
              <a:t>As of the date of this presentation, the draft FAR case is out for agency comment only</a:t>
            </a:r>
          </a:p>
          <a:p>
            <a:pPr marL="1054100" lvl="1" indent="-457200">
              <a:spcBef>
                <a:spcPts val="432"/>
              </a:spcBef>
            </a:pPr>
            <a:r>
              <a:rPr lang="en-US" sz="1800"/>
              <a:t>Not releasable to the public Final version not yet available</a:t>
            </a:r>
          </a:p>
          <a:p>
            <a:pPr marL="1054100" lvl="1" indent="-457200">
              <a:spcBef>
                <a:spcPts val="432"/>
              </a:spcBef>
            </a:pPr>
            <a:r>
              <a:rPr lang="en-US" sz="1800"/>
              <a:t>Potential impact micro-purchasing procedures, if any, remains to be determined</a:t>
            </a:r>
          </a:p>
        </p:txBody>
      </p:sp>
    </p:spTree>
    <p:extLst>
      <p:ext uri="{BB962C8B-B14F-4D97-AF65-F5344CB8AC3E}">
        <p14:creationId xmlns:p14="http://schemas.microsoft.com/office/powerpoint/2010/main" val="3334583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4C7D6-451D-F544-BDA0-6792D30830D0}"/>
              </a:ext>
            </a:extLst>
          </p:cNvPr>
          <p:cNvSpPr>
            <a:spLocks noGrp="1"/>
          </p:cNvSpPr>
          <p:nvPr>
            <p:ph type="title"/>
          </p:nvPr>
        </p:nvSpPr>
        <p:spPr/>
        <p:txBody>
          <a:bodyPr>
            <a:normAutofit/>
          </a:bodyPr>
          <a:lstStyle/>
          <a:p>
            <a:r>
              <a:rPr lang="en-US" sz="3600"/>
              <a:t>New GSA SmartPay 889 “Easy Search Tool”</a:t>
            </a:r>
          </a:p>
        </p:txBody>
      </p:sp>
      <p:sp>
        <p:nvSpPr>
          <p:cNvPr id="3" name="Content Placeholder 2">
            <a:extLst>
              <a:ext uri="{FF2B5EF4-FFF2-40B4-BE49-F238E27FC236}">
                <a16:creationId xmlns:a16="http://schemas.microsoft.com/office/drawing/2014/main" id="{018CB1E2-8AAE-0FB7-866C-8CC542FA1942}"/>
              </a:ext>
            </a:extLst>
          </p:cNvPr>
          <p:cNvSpPr>
            <a:spLocks noGrp="1"/>
          </p:cNvSpPr>
          <p:nvPr>
            <p:ph idx="1"/>
          </p:nvPr>
        </p:nvSpPr>
        <p:spPr/>
        <p:txBody>
          <a:bodyPr>
            <a:normAutofit fontScale="25000" lnSpcReduction="20000"/>
          </a:bodyPr>
          <a:lstStyle/>
          <a:p>
            <a:r>
              <a:rPr lang="en-US" sz="6400" dirty="0"/>
              <a:t>CCCM deployed a new, easy-to-use 889 SAM search tool designed for use by customer agency micro-purchase cardholders.</a:t>
            </a:r>
          </a:p>
          <a:p>
            <a:pPr lvl="1"/>
            <a:r>
              <a:rPr lang="en-US" sz="6400" dirty="0"/>
              <a:t>This will help the majority of the 1 million agency GSA </a:t>
            </a:r>
            <a:r>
              <a:rPr lang="en-US" sz="6400" dirty="0" err="1"/>
              <a:t>SmartPay</a:t>
            </a:r>
            <a:r>
              <a:rPr lang="en-US" sz="6400" dirty="0"/>
              <a:t> purchase cardholders who are non-procurement personnel.</a:t>
            </a:r>
          </a:p>
          <a:p>
            <a:r>
              <a:rPr lang="en-US" sz="6400" dirty="0"/>
              <a:t>The search tool was developed by a team at NASA then refined by GSA’s Service Delivery team.</a:t>
            </a:r>
          </a:p>
          <a:p>
            <a:r>
              <a:rPr lang="en-US" sz="6400" dirty="0"/>
              <a:t>In its first phase, the tool will search System for Award Management (SAM) data for 889 representations on file for the requested vendor.</a:t>
            </a:r>
          </a:p>
          <a:p>
            <a:pPr lvl="1"/>
            <a:r>
              <a:rPr lang="en-US" sz="6400" dirty="0"/>
              <a:t>Note that vendors only doing business with the Micro-Purchase Threshold are not required to register in SAM</a:t>
            </a:r>
          </a:p>
          <a:p>
            <a:pPr lvl="1"/>
            <a:r>
              <a:rPr lang="en-US" sz="6400" dirty="0"/>
              <a:t>The lack of SAM information, or the need to research a vendor’s use of prohibited technology does not necessarily exclude them from a purchase</a:t>
            </a:r>
          </a:p>
          <a:p>
            <a:pPr lvl="1"/>
            <a:r>
              <a:rPr lang="en-US" sz="6400" dirty="0"/>
              <a:t>Cardholders need to adhere to agency policy, as applicable</a:t>
            </a:r>
          </a:p>
          <a:p>
            <a:r>
              <a:rPr lang="en-US" sz="6400" dirty="0"/>
              <a:t>Planned future capabilities include the ability to upload customer agency obtained representations from micro-purchase vendors. This will not only help agency purchase card holders, but industry as well. Industry won’t have to repeatedly provide this information to individual buyers, because the information will be centrally available.  </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3292864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CB61-148F-F40D-977C-9EB8871E6E7B}"/>
              </a:ext>
            </a:extLst>
          </p:cNvPr>
          <p:cNvSpPr>
            <a:spLocks noGrp="1"/>
          </p:cNvSpPr>
          <p:nvPr>
            <p:ph type="title"/>
          </p:nvPr>
        </p:nvSpPr>
        <p:spPr/>
        <p:txBody>
          <a:bodyPr>
            <a:noAutofit/>
          </a:bodyPr>
          <a:lstStyle/>
          <a:p>
            <a:r>
              <a:rPr lang="en-US" sz="3600"/>
              <a:t>New GSA SmartPay 889 “Easy Search Tool”</a:t>
            </a:r>
          </a:p>
        </p:txBody>
      </p:sp>
      <p:pic>
        <p:nvPicPr>
          <p:cNvPr id="6" name="Picture 5">
            <a:extLst>
              <a:ext uri="{FF2B5EF4-FFF2-40B4-BE49-F238E27FC236}">
                <a16:creationId xmlns:a16="http://schemas.microsoft.com/office/drawing/2014/main" id="{B5315E38-A004-6E33-9629-806A31AE17DF}"/>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2800958" y="1361468"/>
            <a:ext cx="3542083" cy="3066554"/>
          </a:xfrm>
          <a:prstGeom prst="rect">
            <a:avLst/>
          </a:prstGeom>
        </p:spPr>
      </p:pic>
    </p:spTree>
    <p:extLst>
      <p:ext uri="{BB962C8B-B14F-4D97-AF65-F5344CB8AC3E}">
        <p14:creationId xmlns:p14="http://schemas.microsoft.com/office/powerpoint/2010/main" val="2443616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000F-F51B-8D2C-96B9-DA1111A4BA0B}"/>
              </a:ext>
            </a:extLst>
          </p:cNvPr>
          <p:cNvSpPr>
            <a:spLocks noGrp="1"/>
          </p:cNvSpPr>
          <p:nvPr>
            <p:ph type="title"/>
          </p:nvPr>
        </p:nvSpPr>
        <p:spPr/>
        <p:txBody>
          <a:bodyPr>
            <a:normAutofit/>
          </a:bodyPr>
          <a:lstStyle/>
          <a:p>
            <a:r>
              <a:rPr lang="en-US" sz="3200"/>
              <a:t>On the Horizon:  New GSA SmartPay Website</a:t>
            </a:r>
          </a:p>
        </p:txBody>
      </p:sp>
      <p:sp>
        <p:nvSpPr>
          <p:cNvPr id="3" name="Content Placeholder 2">
            <a:extLst>
              <a:ext uri="{FF2B5EF4-FFF2-40B4-BE49-F238E27FC236}">
                <a16:creationId xmlns:a16="http://schemas.microsoft.com/office/drawing/2014/main" id="{26FB357A-192D-613D-6F4A-AB6B32D2770A}"/>
              </a:ext>
            </a:extLst>
          </p:cNvPr>
          <p:cNvSpPr>
            <a:spLocks noGrp="1"/>
          </p:cNvSpPr>
          <p:nvPr>
            <p:ph idx="1"/>
          </p:nvPr>
        </p:nvSpPr>
        <p:spPr/>
        <p:txBody>
          <a:bodyPr>
            <a:normAutofit/>
          </a:bodyPr>
          <a:lstStyle/>
          <a:p>
            <a:r>
              <a:rPr lang="en-US" sz="1800"/>
              <a:t>CCCM is working with customer agencies and the GSA Service Delivery Team to improve and modernize the GSA </a:t>
            </a:r>
            <a:r>
              <a:rPr lang="en-US" sz="1800" err="1"/>
              <a:t>SmartPay</a:t>
            </a:r>
            <a:r>
              <a:rPr lang="en-US" sz="1800"/>
              <a:t> website (smartpay.gsa.gov)</a:t>
            </a:r>
          </a:p>
          <a:p>
            <a:r>
              <a:rPr lang="en-US" sz="1800"/>
              <a:t>Developed using agile techniques</a:t>
            </a:r>
          </a:p>
          <a:p>
            <a:r>
              <a:rPr lang="en-US" sz="1800"/>
              <a:t>Expected to launch in FY 24</a:t>
            </a:r>
          </a:p>
          <a:p>
            <a:r>
              <a:rPr lang="en-US" sz="1800"/>
              <a:t>Includes:</a:t>
            </a:r>
          </a:p>
          <a:p>
            <a:pPr lvl="1"/>
            <a:r>
              <a:rPr lang="en-US" sz="1800"/>
              <a:t>Streamlined are reorganized content</a:t>
            </a:r>
          </a:p>
          <a:p>
            <a:pPr lvl="1"/>
            <a:r>
              <a:rPr lang="en-US" sz="1800"/>
              <a:t>Improved training content with “</a:t>
            </a:r>
            <a:r>
              <a:rPr lang="en-US" sz="1800" err="1"/>
              <a:t>loginless</a:t>
            </a:r>
            <a:r>
              <a:rPr lang="en-US" sz="1800"/>
              <a:t>” access</a:t>
            </a:r>
          </a:p>
          <a:p>
            <a:pPr lvl="1"/>
            <a:r>
              <a:rPr lang="en-US" sz="1800"/>
              <a:t>Improved security</a:t>
            </a:r>
          </a:p>
          <a:p>
            <a:pPr marL="0" indent="0">
              <a:buNone/>
            </a:pPr>
            <a:endParaRPr lang="en-US"/>
          </a:p>
        </p:txBody>
      </p:sp>
    </p:spTree>
    <p:extLst>
      <p:ext uri="{BB962C8B-B14F-4D97-AF65-F5344CB8AC3E}">
        <p14:creationId xmlns:p14="http://schemas.microsoft.com/office/powerpoint/2010/main" val="3421319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4E99-0E5D-1C39-3661-9CC88B59B51B}"/>
              </a:ext>
            </a:extLst>
          </p:cNvPr>
          <p:cNvSpPr>
            <a:spLocks noGrp="1"/>
          </p:cNvSpPr>
          <p:nvPr>
            <p:ph type="title"/>
          </p:nvPr>
        </p:nvSpPr>
        <p:spPr/>
        <p:txBody>
          <a:bodyPr>
            <a:normAutofit/>
          </a:bodyPr>
          <a:lstStyle/>
          <a:p>
            <a:r>
              <a:rPr lang="en-US"/>
              <a:t>Maximizing Program Value</a:t>
            </a:r>
          </a:p>
        </p:txBody>
      </p:sp>
      <p:sp>
        <p:nvSpPr>
          <p:cNvPr id="3" name="Content Placeholder 2">
            <a:extLst>
              <a:ext uri="{FF2B5EF4-FFF2-40B4-BE49-F238E27FC236}">
                <a16:creationId xmlns:a16="http://schemas.microsoft.com/office/drawing/2014/main" id="{98C3FB2D-F517-9C34-60F3-AA51562557BE}"/>
              </a:ext>
            </a:extLst>
          </p:cNvPr>
          <p:cNvSpPr>
            <a:spLocks noGrp="1"/>
          </p:cNvSpPr>
          <p:nvPr>
            <p:ph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a:ln>
                  <a:noFill/>
                </a:ln>
                <a:solidFill>
                  <a:srgbClr val="000000"/>
                </a:solidFill>
                <a:effectLst/>
                <a:uLnTx/>
                <a:uFillTx/>
                <a:cs typeface="Arial"/>
                <a:sym typeface="Arial"/>
              </a:rPr>
              <a:t>Purchase Card:</a:t>
            </a:r>
          </a:p>
          <a:p>
            <a:pPr marL="233363" marR="0" lvl="6" indent="-233363" algn="l" defTabSz="914400" rtl="0" eaLnBrk="1" fontAlgn="auto" latinLnBrk="0" hangingPunct="1">
              <a:lnSpc>
                <a:spcPct val="100000"/>
              </a:lnSpc>
              <a:spcBef>
                <a:spcPts val="0"/>
              </a:spcBef>
              <a:spcAft>
                <a:spcPts val="0"/>
              </a:spcAft>
              <a:buClr>
                <a:srgbClr val="000000"/>
              </a:buClr>
              <a:buSzTx/>
              <a:buFont typeface="Arial"/>
              <a:buChar char="•"/>
              <a:tabLst/>
              <a:defRPr/>
            </a:pPr>
            <a:r>
              <a:rPr kumimoji="0" lang="en-US" sz="1800" b="0" i="0" u="none" strike="noStrike" kern="0" cap="none" spc="0" normalizeH="0" baseline="0" noProof="0">
                <a:ln>
                  <a:noFill/>
                </a:ln>
                <a:solidFill>
                  <a:srgbClr val="000000"/>
                </a:solidFill>
                <a:effectLst/>
                <a:uLnTx/>
                <a:uFillTx/>
                <a:cs typeface="Arial"/>
                <a:sym typeface="Arial"/>
              </a:rPr>
              <a:t>FAR part 13 requires agencies to maximize use of “simplified acquisition procedures,” of which micro-purchasing is a component</a:t>
            </a:r>
          </a:p>
          <a:p>
            <a:pPr marL="233363" lvl="6" indent="-233363">
              <a:buFont typeface="Arial"/>
              <a:buChar char="•"/>
              <a:defRPr/>
            </a:pPr>
            <a:r>
              <a:rPr kumimoji="0" lang="en-US" sz="1800" b="0" i="0" u="none" strike="noStrike" kern="0" cap="none" spc="0" normalizeH="0" baseline="0" noProof="0">
                <a:ln>
                  <a:noFill/>
                </a:ln>
                <a:solidFill>
                  <a:srgbClr val="000000"/>
                </a:solidFill>
                <a:effectLst/>
                <a:uLnTx/>
                <a:uFillTx/>
                <a:cs typeface="Arial"/>
                <a:sym typeface="Arial"/>
              </a:rPr>
              <a:t>Agency HQ’s should review FPDS data for your organization’s spend at $10K and below for transactions not indicating card use; address further opportunities for streamlining and savings</a:t>
            </a:r>
          </a:p>
          <a:p>
            <a:pPr marL="233363" marR="0" lvl="6" indent="-233363" algn="l" defTabSz="914400" rtl="0" eaLnBrk="1" fontAlgn="auto" latinLnBrk="0" hangingPunct="1">
              <a:lnSpc>
                <a:spcPct val="100000"/>
              </a:lnSpc>
              <a:spcBef>
                <a:spcPts val="0"/>
              </a:spcBef>
              <a:spcAft>
                <a:spcPts val="0"/>
              </a:spcAft>
              <a:buClr>
                <a:srgbClr val="000000"/>
              </a:buClr>
              <a:buSzTx/>
              <a:buFont typeface="Arial"/>
              <a:buChar char="•"/>
              <a:tabLst/>
              <a:defRPr/>
            </a:pPr>
            <a:r>
              <a:rPr kumimoji="0" lang="en-US" sz="1800" b="0" i="0" u="none" strike="noStrike" kern="0" cap="none" spc="0" normalizeH="0" baseline="0" noProof="0">
                <a:ln>
                  <a:noFill/>
                </a:ln>
                <a:solidFill>
                  <a:srgbClr val="000000"/>
                </a:solidFill>
                <a:effectLst/>
                <a:uLnTx/>
                <a:uFillTx/>
                <a:cs typeface="Arial"/>
                <a:sym typeface="Arial"/>
              </a:rPr>
              <a:t>FAR subpart </a:t>
            </a:r>
            <a:r>
              <a:rPr lang="en-US" sz="1800"/>
              <a:t>13</a:t>
            </a:r>
            <a:r>
              <a:rPr kumimoji="0" lang="en-US" sz="1800" b="0" i="0" u="none" strike="noStrike" kern="0" cap="none" spc="0" normalizeH="0" baseline="0" noProof="0">
                <a:ln>
                  <a:noFill/>
                </a:ln>
                <a:solidFill>
                  <a:srgbClr val="000000"/>
                </a:solidFill>
                <a:effectLst/>
                <a:uLnTx/>
                <a:uFillTx/>
                <a:cs typeface="Arial"/>
                <a:sym typeface="Arial"/>
              </a:rPr>
              <a:t>.3 states agencies should </a:t>
            </a:r>
            <a:r>
              <a:rPr kumimoji="0" lang="en-US" sz="1800" b="0" i="0" u="sng" strike="noStrike" kern="0" cap="none" spc="0" normalizeH="0" baseline="0" noProof="0">
                <a:ln>
                  <a:noFill/>
                </a:ln>
                <a:solidFill>
                  <a:srgbClr val="000000"/>
                </a:solidFill>
                <a:effectLst/>
                <a:uLnTx/>
                <a:uFillTx/>
                <a:cs typeface="Arial"/>
                <a:sym typeface="Arial"/>
              </a:rPr>
              <a:t>NOT</a:t>
            </a:r>
            <a:r>
              <a:rPr kumimoji="0" lang="en-US" sz="1800" b="0" i="0" u="none" strike="noStrike" kern="0" cap="none" spc="0" normalizeH="0" baseline="0" noProof="0">
                <a:ln>
                  <a:noFill/>
                </a:ln>
                <a:solidFill>
                  <a:srgbClr val="000000"/>
                </a:solidFill>
                <a:effectLst/>
                <a:uLnTx/>
                <a:uFillTx/>
                <a:cs typeface="Arial"/>
                <a:sym typeface="Arial"/>
              </a:rPr>
              <a:t> limit use of the purchase card to micro-purchases (emphasis added) </a:t>
            </a:r>
          </a:p>
          <a:p>
            <a:pPr marL="233363" marR="0" lvl="6" indent="-233363" algn="l" defTabSz="914400" rtl="0" eaLnBrk="1" fontAlgn="auto" latinLnBrk="0" hangingPunct="1">
              <a:lnSpc>
                <a:spcPct val="100000"/>
              </a:lnSpc>
              <a:spcBef>
                <a:spcPts val="0"/>
              </a:spcBef>
              <a:spcAft>
                <a:spcPts val="0"/>
              </a:spcAft>
              <a:buClr>
                <a:srgbClr val="000000"/>
              </a:buClr>
              <a:buSzTx/>
              <a:buFont typeface="Arial"/>
              <a:buChar char="•"/>
              <a:tabLst/>
              <a:defRPr/>
            </a:pPr>
            <a:r>
              <a:rPr lang="en-US" sz="1800"/>
              <a:t>Agency HQ’s should consider servicing contractor bank Accounts Payable (A/P) reviews to start dialog re: identifying additional opportunities both below and above the MPT for savings.</a:t>
            </a:r>
            <a:endParaRPr kumimoji="0" lang="en-US" sz="1800" b="0" i="0" u="none" strike="noStrike" kern="0" cap="none" spc="0" normalizeH="0" baseline="0" noProof="0">
              <a:ln>
                <a:noFill/>
              </a:ln>
              <a:solidFill>
                <a:srgbClr val="000000"/>
              </a:solidFill>
              <a:effectLst/>
              <a:uLnTx/>
              <a:uFillTx/>
              <a:cs typeface="Arial"/>
              <a:sym typeface="Arial"/>
            </a:endParaRPr>
          </a:p>
        </p:txBody>
      </p:sp>
    </p:spTree>
    <p:extLst>
      <p:ext uri="{BB962C8B-B14F-4D97-AF65-F5344CB8AC3E}">
        <p14:creationId xmlns:p14="http://schemas.microsoft.com/office/powerpoint/2010/main" val="708379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EE6C-4B01-B10F-79E6-1F819F18DDE3}"/>
              </a:ext>
            </a:extLst>
          </p:cNvPr>
          <p:cNvSpPr>
            <a:spLocks noGrp="1"/>
          </p:cNvSpPr>
          <p:nvPr>
            <p:ph type="title"/>
          </p:nvPr>
        </p:nvSpPr>
        <p:spPr/>
        <p:txBody>
          <a:bodyPr>
            <a:normAutofit fontScale="90000"/>
          </a:bodyPr>
          <a:lstStyle/>
          <a:p>
            <a:r>
              <a:rPr lang="en-US"/>
              <a:t>Maximizing Program Value (Continued)</a:t>
            </a:r>
          </a:p>
        </p:txBody>
      </p:sp>
      <p:sp>
        <p:nvSpPr>
          <p:cNvPr id="3" name="Content Placeholder 2">
            <a:extLst>
              <a:ext uri="{FF2B5EF4-FFF2-40B4-BE49-F238E27FC236}">
                <a16:creationId xmlns:a16="http://schemas.microsoft.com/office/drawing/2014/main" id="{14DD7DD6-569C-C2B0-C368-7ABFD3FDFB84}"/>
              </a:ext>
            </a:extLst>
          </p:cNvPr>
          <p:cNvSpPr>
            <a:spLocks noGrp="1"/>
          </p:cNvSpPr>
          <p:nvPr>
            <p:ph idx="1"/>
          </p:nvPr>
        </p:nvSpPr>
        <p:spPr/>
        <p:txBody>
          <a:bodyPr>
            <a:noAutofit/>
          </a:bodyPr>
          <a:lstStyle/>
          <a:p>
            <a:pPr marL="0" indent="0">
              <a:buNone/>
            </a:pPr>
            <a:r>
              <a:rPr lang="en-US" sz="1600" b="1">
                <a:latin typeface="+mj-lt"/>
              </a:rPr>
              <a:t>Purchase Card:</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600">
                <a:latin typeface="+mj-lt"/>
              </a:rPr>
              <a:t>Encourage cardholder</a:t>
            </a:r>
            <a:r>
              <a:rPr kumimoji="0" lang="en-US" sz="1600" b="0" i="0" u="none" strike="noStrike" kern="0" cap="none" spc="0" normalizeH="0" baseline="0" noProof="0">
                <a:ln>
                  <a:noFill/>
                </a:ln>
                <a:solidFill>
                  <a:srgbClr val="000000"/>
                </a:solidFill>
                <a:effectLst/>
                <a:uLnTx/>
                <a:uFillTx/>
                <a:latin typeface="+mj-lt"/>
                <a:cs typeface="Arial"/>
                <a:sym typeface="Arial"/>
              </a:rPr>
              <a:t> use of existing </a:t>
            </a:r>
            <a:r>
              <a:rPr lang="en-US" sz="1600">
                <a:latin typeface="+mj-lt"/>
              </a:rPr>
              <a:t>government ordering vehicles and best-in-class contract sourcing -- can assist with 889 compliance issues </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600">
                <a:latin typeface="+mj-lt"/>
              </a:rPr>
              <a:t>Continue to encourage buying from small businesses when possible -- FY 21 small business transaction activity exceeded 30% of annual purchase card spend</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600">
                <a:latin typeface="+mj-lt"/>
              </a:rPr>
              <a:t>Consider leveraging GSA Commercial Platform program (see: </a:t>
            </a:r>
            <a:r>
              <a:rPr lang="en-US" sz="1600">
                <a:latin typeface="+mj-lt"/>
                <a:hlinkClick r:id="rId2"/>
              </a:rPr>
              <a:t>https://www.gsa.gov/buying-selling/purchasing-programs/commercial-platforms</a:t>
            </a:r>
            <a:r>
              <a:rPr lang="en-US" sz="1600">
                <a:latin typeface="+mj-lt"/>
              </a:rPr>
              <a: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600">
                <a:latin typeface="+mj-lt"/>
              </a:rPr>
              <a:t>If not already available, advocate for changes to your organization’s procurement automation and financial systems (as appropriate) to provide an option for payment by card.</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US" sz="1600" b="0" i="0" u="none" strike="noStrike" kern="0" cap="none" spc="0" normalizeH="0" baseline="0" noProof="0">
                <a:ln>
                  <a:noFill/>
                </a:ln>
                <a:solidFill>
                  <a:srgbClr val="000000"/>
                </a:solidFill>
                <a:effectLst/>
                <a:uLnTx/>
                <a:uFillTx/>
                <a:latin typeface="+mj-lt"/>
                <a:cs typeface="Arial"/>
                <a:sym typeface="Arial"/>
              </a:rPr>
              <a:t>Maximize purchase card use for inter-governmental spend – p</a:t>
            </a:r>
            <a:r>
              <a:rPr lang="en-US" sz="1600" err="1">
                <a:latin typeface="+mj-lt"/>
              </a:rPr>
              <a:t>urchase</a:t>
            </a:r>
            <a:r>
              <a:rPr lang="en-US" sz="1600">
                <a:latin typeface="+mj-lt"/>
              </a:rPr>
              <a:t> card can currently be used for transactions up to and including $9,999 per the Treasury Financial Manual (TFM). Card use is the fastest, simplest means of interagency purchasing – no complex forms, terms or conditions required.</a:t>
            </a:r>
          </a:p>
        </p:txBody>
      </p:sp>
    </p:spTree>
    <p:extLst>
      <p:ext uri="{BB962C8B-B14F-4D97-AF65-F5344CB8AC3E}">
        <p14:creationId xmlns:p14="http://schemas.microsoft.com/office/powerpoint/2010/main" val="1342742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7578-C44A-26FB-758D-161A77839E71}"/>
              </a:ext>
            </a:extLst>
          </p:cNvPr>
          <p:cNvSpPr>
            <a:spLocks noGrp="1"/>
          </p:cNvSpPr>
          <p:nvPr>
            <p:ph type="title"/>
          </p:nvPr>
        </p:nvSpPr>
        <p:spPr/>
        <p:txBody>
          <a:bodyPr>
            <a:normAutofit fontScale="90000"/>
          </a:bodyPr>
          <a:lstStyle/>
          <a:p>
            <a:r>
              <a:rPr lang="en-US"/>
              <a:t>Increasing Carded Contract Payments</a:t>
            </a:r>
          </a:p>
        </p:txBody>
      </p:sp>
      <p:sp>
        <p:nvSpPr>
          <p:cNvPr id="3" name="Content Placeholder 2">
            <a:extLst>
              <a:ext uri="{FF2B5EF4-FFF2-40B4-BE49-F238E27FC236}">
                <a16:creationId xmlns:a16="http://schemas.microsoft.com/office/drawing/2014/main" id="{A6266F58-DF61-5C21-8A13-29E67B707FB5}"/>
              </a:ext>
            </a:extLst>
          </p:cNvPr>
          <p:cNvSpPr>
            <a:spLocks noGrp="1"/>
          </p:cNvSpPr>
          <p:nvPr>
            <p:ph idx="1"/>
          </p:nvPr>
        </p:nvSpPr>
        <p:spPr/>
        <p:txBody>
          <a:bodyPr>
            <a:normAutofit/>
          </a:bodyPr>
          <a:lstStyle/>
          <a:p>
            <a:pPr marL="342900" marR="0" lvl="0" indent="-342900" algn="l" rtl="0">
              <a:lnSpc>
                <a:spcPct val="100000"/>
              </a:lnSpc>
              <a:spcBef>
                <a:spcPts val="0"/>
              </a:spcBef>
              <a:spcAft>
                <a:spcPts val="0"/>
              </a:spcAft>
              <a:buClr>
                <a:srgbClr val="000000"/>
              </a:buClr>
              <a:buSzPts val="1800"/>
              <a:buFont typeface="Arial"/>
              <a:buChar char="•"/>
            </a:pPr>
            <a:r>
              <a:rPr lang="en-US" sz="2000" b="0" i="0" u="none" strike="noStrike" cap="none">
                <a:solidFill>
                  <a:srgbClr val="000000"/>
                </a:solidFill>
                <a:ea typeface="Arial"/>
                <a:cs typeface="Arial"/>
                <a:sym typeface="Arial"/>
              </a:rPr>
              <a:t>While not all contractors accept carded payments, increasing these payments continue to be the single largest opportunity for agencies to garner further GSA SmartPay program benefits</a:t>
            </a:r>
            <a:endParaRPr lang="en-US" sz="2000"/>
          </a:p>
          <a:p>
            <a:pPr marL="342900" marR="0" lvl="0" indent="-342900" algn="l" rtl="0">
              <a:lnSpc>
                <a:spcPct val="100000"/>
              </a:lnSpc>
              <a:spcBef>
                <a:spcPts val="0"/>
              </a:spcBef>
              <a:spcAft>
                <a:spcPts val="0"/>
              </a:spcAft>
              <a:buClr>
                <a:srgbClr val="000000"/>
              </a:buClr>
              <a:buSzPts val="1800"/>
              <a:buFont typeface="Arial"/>
              <a:buChar char="•"/>
            </a:pPr>
            <a:r>
              <a:rPr lang="en-US" sz="2000" b="0" i="0" u="none" strike="noStrike" cap="none">
                <a:solidFill>
                  <a:srgbClr val="000000"/>
                </a:solidFill>
                <a:ea typeface="Arial"/>
                <a:cs typeface="Arial"/>
                <a:sym typeface="Arial"/>
              </a:rPr>
              <a:t>Contract payments totaled </a:t>
            </a:r>
            <a:r>
              <a:rPr lang="en-US" sz="2000"/>
              <a:t>more than $3 </a:t>
            </a:r>
            <a:r>
              <a:rPr lang="en-US" sz="2000" b="0" i="0" u="none" strike="noStrike" cap="none">
                <a:solidFill>
                  <a:srgbClr val="000000"/>
                </a:solidFill>
                <a:ea typeface="Arial"/>
                <a:cs typeface="Arial"/>
                <a:sym typeface="Arial"/>
              </a:rPr>
              <a:t>billion in FY 22</a:t>
            </a:r>
            <a:endParaRPr lang="en-US" sz="2000"/>
          </a:p>
          <a:p>
            <a:pPr marL="342900" marR="0" lvl="0" indent="-342900" algn="l" rtl="0">
              <a:lnSpc>
                <a:spcPct val="100000"/>
              </a:lnSpc>
              <a:spcBef>
                <a:spcPts val="0"/>
              </a:spcBef>
              <a:spcAft>
                <a:spcPts val="0"/>
              </a:spcAft>
              <a:buClr>
                <a:srgbClr val="000000"/>
              </a:buClr>
              <a:buSzPts val="1800"/>
              <a:buFont typeface="Arial"/>
              <a:buChar char="•"/>
            </a:pPr>
            <a:r>
              <a:rPr lang="en-US" sz="2000" b="0" i="0" u="none" strike="noStrike" cap="none">
                <a:solidFill>
                  <a:srgbClr val="000000"/>
                </a:solidFill>
                <a:ea typeface="Arial"/>
                <a:cs typeface="Arial"/>
                <a:sym typeface="Arial"/>
              </a:rPr>
              <a:t>Agencies need to ensure warranted Contracting Officers, authorized ordering officials, payment office officials, etc. have cards in hand to </a:t>
            </a:r>
            <a:r>
              <a:rPr lang="en-US" sz="2000"/>
              <a:t>help support increased use for </a:t>
            </a:r>
            <a:r>
              <a:rPr lang="en-US" sz="2000" b="0" i="0" u="none" strike="noStrike" cap="none">
                <a:solidFill>
                  <a:srgbClr val="000000"/>
                </a:solidFill>
                <a:ea typeface="Arial"/>
                <a:cs typeface="Arial"/>
                <a:sym typeface="Arial"/>
              </a:rPr>
              <a:t>contract payments while maintaining reasonable internal controls</a:t>
            </a:r>
          </a:p>
          <a:p>
            <a:pPr marL="342900" marR="0" lvl="0" indent="-342900" algn="l" rtl="0">
              <a:lnSpc>
                <a:spcPct val="100000"/>
              </a:lnSpc>
              <a:spcBef>
                <a:spcPts val="0"/>
              </a:spcBef>
              <a:spcAft>
                <a:spcPts val="0"/>
              </a:spcAft>
              <a:buClr>
                <a:srgbClr val="000000"/>
              </a:buClr>
              <a:buSzPts val="1800"/>
              <a:buFont typeface="Arial"/>
              <a:buChar char="•"/>
            </a:pPr>
            <a:r>
              <a:rPr lang="en-US" sz="2000"/>
              <a:t>Requiring card acceptance for payments above MPT is best done at solicitation stage.  Conversion later can be challenging.</a:t>
            </a:r>
          </a:p>
        </p:txBody>
      </p:sp>
    </p:spTree>
    <p:extLst>
      <p:ext uri="{BB962C8B-B14F-4D97-AF65-F5344CB8AC3E}">
        <p14:creationId xmlns:p14="http://schemas.microsoft.com/office/powerpoint/2010/main" val="1782018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0F3E7-A55C-0F48-69CA-2412B7A36F64}"/>
              </a:ext>
            </a:extLst>
          </p:cNvPr>
          <p:cNvSpPr>
            <a:spLocks noGrp="1"/>
          </p:cNvSpPr>
          <p:nvPr>
            <p:ph type="title"/>
          </p:nvPr>
        </p:nvSpPr>
        <p:spPr/>
        <p:txBody>
          <a:bodyPr/>
          <a:lstStyle/>
          <a:p>
            <a:r>
              <a:rPr lang="en-US"/>
              <a:t>Not for Micro-Purchases Only!</a:t>
            </a:r>
          </a:p>
        </p:txBody>
      </p:sp>
      <p:sp>
        <p:nvSpPr>
          <p:cNvPr id="3" name="Content Placeholder 2">
            <a:extLst>
              <a:ext uri="{FF2B5EF4-FFF2-40B4-BE49-F238E27FC236}">
                <a16:creationId xmlns:a16="http://schemas.microsoft.com/office/drawing/2014/main" id="{A729B20A-B98C-8226-EDC6-199DB595E3E1}"/>
              </a:ext>
            </a:extLst>
          </p:cNvPr>
          <p:cNvSpPr>
            <a:spLocks noGrp="1"/>
          </p:cNvSpPr>
          <p:nvPr>
            <p:ph idx="1"/>
          </p:nvPr>
        </p:nvSpPr>
        <p:spPr/>
        <p:txBody>
          <a:bodyPr/>
          <a:lstStyle/>
          <a:p>
            <a:pPr marL="257175" marR="0" lvl="0" indent="-257175" algn="l" rtl="0">
              <a:lnSpc>
                <a:spcPct val="100000"/>
              </a:lnSpc>
              <a:spcBef>
                <a:spcPts val="0"/>
              </a:spcBef>
              <a:spcAft>
                <a:spcPts val="0"/>
              </a:spcAft>
              <a:buClr>
                <a:schemeClr val="dk1"/>
              </a:buClr>
              <a:buSzPts val="1600"/>
              <a:buFont typeface="Arial"/>
              <a:buChar char="•"/>
            </a:pPr>
            <a:r>
              <a:rPr lang="en-US" sz="1800" b="0" i="0" u="none" strike="noStrike" cap="none">
                <a:solidFill>
                  <a:schemeClr val="dk1"/>
                </a:solidFill>
                <a:ea typeface="Arial"/>
                <a:cs typeface="Arial"/>
                <a:sym typeface="Arial"/>
              </a:rPr>
              <a:t>FAR 31.301:</a:t>
            </a:r>
            <a:endParaRPr lang="en-US" sz="1800"/>
          </a:p>
          <a:p>
            <a:pPr marL="557213" marR="0" lvl="1" indent="-165496" algn="l" rtl="0">
              <a:lnSpc>
                <a:spcPct val="100000"/>
              </a:lnSpc>
              <a:spcBef>
                <a:spcPts val="320"/>
              </a:spcBef>
              <a:spcAft>
                <a:spcPts val="0"/>
              </a:spcAft>
              <a:buClr>
                <a:schemeClr val="dk1"/>
              </a:buClr>
              <a:buSzPts val="1600"/>
              <a:buFont typeface="Arial"/>
              <a:buChar char="•"/>
            </a:pPr>
            <a:r>
              <a:rPr lang="en-US" sz="1800" b="0" i="0" u="none" strike="noStrike" cap="none">
                <a:solidFill>
                  <a:schemeClr val="dk1"/>
                </a:solidFill>
                <a:ea typeface="Arial"/>
                <a:cs typeface="Arial"/>
                <a:sym typeface="Arial"/>
              </a:rPr>
              <a:t>(b) </a:t>
            </a:r>
            <a:r>
              <a:rPr lang="en-US" sz="1800" b="0" i="0" u="sng" strike="noStrike" cap="none">
                <a:solidFill>
                  <a:schemeClr val="dk1"/>
                </a:solidFill>
                <a:highlight>
                  <a:srgbClr val="FFFF00"/>
                </a:highlight>
                <a:ea typeface="Arial"/>
                <a:cs typeface="Arial"/>
                <a:sym typeface="Arial"/>
              </a:rPr>
              <a:t>Agency procedures should not limit the use of the Government wide commercial purchase card to micro-purchases. </a:t>
            </a:r>
            <a:r>
              <a:rPr lang="en-US" sz="1800" b="0" i="0" u="none" strike="noStrike" cap="none">
                <a:solidFill>
                  <a:schemeClr val="dk1"/>
                </a:solidFill>
                <a:ea typeface="Arial"/>
                <a:cs typeface="Arial"/>
                <a:sym typeface="Arial"/>
              </a:rPr>
              <a:t>Agency procedures should </a:t>
            </a:r>
            <a:r>
              <a:rPr lang="en-US" sz="1800" b="0" i="0" u="sng" strike="noStrike" cap="none">
                <a:solidFill>
                  <a:schemeClr val="dk1"/>
                </a:solidFill>
                <a:highlight>
                  <a:srgbClr val="FFFF00"/>
                </a:highlight>
                <a:ea typeface="Arial"/>
                <a:cs typeface="Arial"/>
                <a:sym typeface="Arial"/>
              </a:rPr>
              <a:t>encourage use </a:t>
            </a:r>
            <a:r>
              <a:rPr lang="en-US" sz="1800" b="0" i="0" u="none" strike="noStrike" cap="none">
                <a:solidFill>
                  <a:schemeClr val="dk1"/>
                </a:solidFill>
                <a:ea typeface="Arial"/>
                <a:cs typeface="Arial"/>
                <a:sym typeface="Arial"/>
              </a:rPr>
              <a:t>of the card in greater dollar amounts </a:t>
            </a:r>
            <a:r>
              <a:rPr lang="en-US" sz="1800" b="0" i="0" u="sng" strike="noStrike" cap="none">
                <a:solidFill>
                  <a:schemeClr val="dk1"/>
                </a:solidFill>
                <a:highlight>
                  <a:srgbClr val="FFFF00"/>
                </a:highlight>
                <a:ea typeface="Arial"/>
                <a:cs typeface="Arial"/>
                <a:sym typeface="Arial"/>
              </a:rPr>
              <a:t>by Contracting Officers to place orders and to pay for purchases against contracts established under part 8 procedures, when authorized; and to place orders and/or make payment under other contractual instruments, when agreed to by the contractor</a:t>
            </a:r>
            <a:r>
              <a:rPr lang="en-US" sz="1800" b="0" i="0" u="sng" strike="noStrike" cap="none">
                <a:solidFill>
                  <a:schemeClr val="dk1"/>
                </a:solidFill>
                <a:ea typeface="Arial"/>
                <a:cs typeface="Arial"/>
                <a:sym typeface="Arial"/>
              </a:rPr>
              <a:t>. </a:t>
            </a:r>
            <a:r>
              <a:rPr lang="en-US" sz="1800" b="0" i="0" u="none" strike="noStrike" cap="none">
                <a:solidFill>
                  <a:schemeClr val="dk1"/>
                </a:solidFill>
                <a:ea typeface="Arial"/>
                <a:cs typeface="Arial"/>
                <a:sym typeface="Arial"/>
              </a:rPr>
              <a:t>See 32.1110(d) for instructions for use of the appropriate clause when payment under a written contract will be made through use of the card. (Excerpted text; emphasis added)</a:t>
            </a:r>
            <a:endParaRPr lang="en-US" sz="1800"/>
          </a:p>
        </p:txBody>
      </p:sp>
    </p:spTree>
    <p:extLst>
      <p:ext uri="{BB962C8B-B14F-4D97-AF65-F5344CB8AC3E}">
        <p14:creationId xmlns:p14="http://schemas.microsoft.com/office/powerpoint/2010/main" val="1030267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335B-142A-E88F-17E6-308D8D4E59DD}"/>
              </a:ext>
            </a:extLst>
          </p:cNvPr>
          <p:cNvSpPr>
            <a:spLocks noGrp="1"/>
          </p:cNvSpPr>
          <p:nvPr>
            <p:ph type="title"/>
          </p:nvPr>
        </p:nvSpPr>
        <p:spPr/>
        <p:txBody>
          <a:bodyPr>
            <a:normAutofit fontScale="90000"/>
          </a:bodyPr>
          <a:lstStyle/>
          <a:p>
            <a:r>
              <a:rPr lang="en-US"/>
              <a:t>Make Carded Contract Payments Without the Clause!</a:t>
            </a:r>
          </a:p>
        </p:txBody>
      </p:sp>
      <p:sp>
        <p:nvSpPr>
          <p:cNvPr id="3" name="Content Placeholder 2">
            <a:extLst>
              <a:ext uri="{FF2B5EF4-FFF2-40B4-BE49-F238E27FC236}">
                <a16:creationId xmlns:a16="http://schemas.microsoft.com/office/drawing/2014/main" id="{F0DB068F-9877-15BD-1D30-F8D56E745D28}"/>
              </a:ext>
            </a:extLst>
          </p:cNvPr>
          <p:cNvSpPr>
            <a:spLocks noGrp="1"/>
          </p:cNvSpPr>
          <p:nvPr>
            <p:ph idx="1"/>
          </p:nvPr>
        </p:nvSpPr>
        <p:spPr/>
        <p:txBody>
          <a:bodyPr>
            <a:normAutofit/>
          </a:bodyPr>
          <a:lstStyle/>
          <a:p>
            <a:pPr marL="285750" marR="0" lvl="0" indent="-285750"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800" b="0" i="0" u="none" strike="noStrike" kern="0" cap="none" spc="0" normalizeH="0" baseline="0" noProof="0">
                <a:ln>
                  <a:noFill/>
                </a:ln>
                <a:solidFill>
                  <a:srgbClr val="000000"/>
                </a:solidFill>
                <a:effectLst/>
                <a:uLnTx/>
                <a:uFillTx/>
                <a:ea typeface="Arial"/>
                <a:cs typeface="Arial"/>
                <a:sym typeface="Arial"/>
              </a:rPr>
              <a:t>FAR 32.1110 Solicitation/Contract Prescription and Contract Clauses</a:t>
            </a:r>
            <a:endParaRPr kumimoji="0" lang="en-US" sz="1800" b="0" i="0" u="none" strike="noStrike" kern="0" cap="none" spc="0" normalizeH="0" baseline="0" noProof="0">
              <a:ln>
                <a:noFill/>
              </a:ln>
              <a:solidFill>
                <a:srgbClr val="000000"/>
              </a:solidFill>
              <a:effectLst/>
              <a:uLnTx/>
              <a:uFillTx/>
              <a:cs typeface="Arial"/>
              <a:sym typeface="Arial"/>
            </a:endParaRPr>
          </a:p>
          <a:p>
            <a:pPr marL="285750" marR="0" lvl="1" indent="-285750"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800" b="0" i="0" u="none" strike="noStrike" kern="0" cap="none" spc="0" normalizeH="0" baseline="0" noProof="0">
                <a:ln>
                  <a:noFill/>
                </a:ln>
                <a:solidFill>
                  <a:srgbClr val="000000"/>
                </a:solidFill>
                <a:effectLst/>
                <a:uLnTx/>
                <a:uFillTx/>
                <a:ea typeface="Arial"/>
                <a:cs typeface="Arial"/>
                <a:sym typeface="Arial"/>
              </a:rPr>
              <a:t>(d)  If payment under a written contract will be made by a charge to a Government account with a third party such as a Government-wide commercial purchase card, then the contracting officer shall insert the clause at 52.232-36, Payment by Third Party, in solicitations and contracts. </a:t>
            </a:r>
            <a:r>
              <a:rPr kumimoji="0" lang="en-US" sz="1800" b="0" i="1" u="sng" strike="noStrike" kern="0" cap="none" spc="0" normalizeH="0" baseline="0" noProof="0">
                <a:ln>
                  <a:noFill/>
                </a:ln>
                <a:solidFill>
                  <a:srgbClr val="000000"/>
                </a:solidFill>
                <a:effectLst/>
                <a:highlight>
                  <a:srgbClr val="FFFF00"/>
                </a:highlight>
                <a:uLnTx/>
                <a:uFillTx/>
                <a:ea typeface="Arial"/>
                <a:cs typeface="Arial"/>
                <a:sym typeface="Arial"/>
              </a:rPr>
              <a:t>Payment by a purchase card may also be made under a contract that does not contain the clause at 52.232-36, to the extent the contractor agrees to accept that method of payment</a:t>
            </a:r>
            <a:r>
              <a:rPr kumimoji="0" lang="en-US" sz="1800" b="0" i="1" u="none" strike="noStrike" kern="0" cap="none" spc="0" normalizeH="0" baseline="0" noProof="0">
                <a:ln>
                  <a:noFill/>
                </a:ln>
                <a:solidFill>
                  <a:srgbClr val="000000"/>
                </a:solidFill>
                <a:effectLst/>
                <a:highlight>
                  <a:srgbClr val="FFFF00"/>
                </a:highlight>
                <a:uLnTx/>
                <a:uFillTx/>
                <a:ea typeface="Arial"/>
                <a:cs typeface="Arial"/>
                <a:sym typeface="Arial"/>
              </a:rPr>
              <a:t>. </a:t>
            </a:r>
            <a:r>
              <a:rPr kumimoji="0" lang="en-US" sz="1800" b="0" i="0" u="none" strike="noStrike" kern="0" cap="none" spc="0" normalizeH="0" baseline="0" noProof="0">
                <a:ln>
                  <a:noFill/>
                </a:ln>
                <a:solidFill>
                  <a:srgbClr val="000000"/>
                </a:solidFill>
                <a:effectLst/>
                <a:uLnTx/>
                <a:uFillTx/>
                <a:ea typeface="Arial"/>
                <a:cs typeface="Arial"/>
                <a:sym typeface="Arial"/>
              </a:rPr>
              <a:t>When the clause at 52.232-36 is included in a solicitation or contract, the contracting officer shall also insert the clause at 52.232-33, Payment by Electronic Funds Transfer-System for Award Management, or 52.232-34, Payment by Electronic Funds Transfer-Other Than System for Award Management, as appropriate. (Excerpted text; emphasis added)</a:t>
            </a:r>
          </a:p>
        </p:txBody>
      </p:sp>
    </p:spTree>
    <p:extLst>
      <p:ext uri="{BB962C8B-B14F-4D97-AF65-F5344CB8AC3E}">
        <p14:creationId xmlns:p14="http://schemas.microsoft.com/office/powerpoint/2010/main" val="266587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9EF18D-5B43-74D7-FA56-DB323B65A174}"/>
              </a:ext>
            </a:extLst>
          </p:cNvPr>
          <p:cNvSpPr>
            <a:spLocks noGrp="1"/>
          </p:cNvSpPr>
          <p:nvPr>
            <p:ph type="title"/>
          </p:nvPr>
        </p:nvSpPr>
        <p:spPr/>
        <p:txBody>
          <a:bodyPr/>
          <a:lstStyle/>
          <a:p>
            <a:r>
              <a:rPr lang="en-US"/>
              <a:t>Agenda</a:t>
            </a:r>
          </a:p>
        </p:txBody>
      </p:sp>
      <p:sp>
        <p:nvSpPr>
          <p:cNvPr id="8" name="Content Placeholder 7">
            <a:extLst>
              <a:ext uri="{FF2B5EF4-FFF2-40B4-BE49-F238E27FC236}">
                <a16:creationId xmlns:a16="http://schemas.microsoft.com/office/drawing/2014/main" id="{B7F86FCC-4D2D-9E63-3108-FBF67CF24243}"/>
              </a:ext>
            </a:extLst>
          </p:cNvPr>
          <p:cNvSpPr>
            <a:spLocks noGrp="1"/>
          </p:cNvSpPr>
          <p:nvPr>
            <p:ph idx="1"/>
          </p:nvPr>
        </p:nvSpPr>
        <p:spPr>
          <a:xfrm>
            <a:off x="457200" y="998445"/>
            <a:ext cx="8229600" cy="3394472"/>
          </a:xfrm>
        </p:spPr>
        <p:txBody>
          <a:bodyPr>
            <a:noAutofit/>
          </a:bodyPr>
          <a:lstStyle/>
          <a:p>
            <a:pPr>
              <a:spcBef>
                <a:spcPts val="432"/>
              </a:spcBef>
            </a:pPr>
            <a:r>
              <a:rPr lang="en-US" sz="1600"/>
              <a:t>CCCM Core Objectives</a:t>
            </a:r>
          </a:p>
          <a:p>
            <a:pPr>
              <a:spcBef>
                <a:spcPts val="432"/>
              </a:spcBef>
            </a:pPr>
            <a:r>
              <a:rPr lang="en-US" sz="1600"/>
              <a:t>25</a:t>
            </a:r>
            <a:r>
              <a:rPr lang="en-US" sz="1600" baseline="30000"/>
              <a:t>th</a:t>
            </a:r>
            <a:r>
              <a:rPr lang="en-US" sz="1600"/>
              <a:t> Anniversary Significance </a:t>
            </a:r>
          </a:p>
          <a:p>
            <a:pPr>
              <a:spcBef>
                <a:spcPts val="432"/>
              </a:spcBef>
            </a:pPr>
            <a:r>
              <a:rPr lang="en-US" sz="1600"/>
              <a:t>Evolution of Increased Flexibility</a:t>
            </a:r>
          </a:p>
          <a:p>
            <a:pPr>
              <a:spcBef>
                <a:spcPts val="432"/>
              </a:spcBef>
            </a:pPr>
            <a:r>
              <a:rPr kumimoji="0" lang="en-US" sz="1600" i="0" u="none" strike="noStrike" kern="0" cap="none" spc="0" normalizeH="0" baseline="0" noProof="0">
                <a:ln>
                  <a:noFill/>
                </a:ln>
                <a:solidFill>
                  <a:srgbClr val="000000"/>
                </a:solidFill>
                <a:effectLst/>
                <a:uLnTx/>
                <a:uFillTx/>
                <a:latin typeface="Arial"/>
                <a:cs typeface="Arial"/>
                <a:sym typeface="Arial"/>
              </a:rPr>
              <a:t>GSA SmartPay® Program Historical Spend and Refunds</a:t>
            </a:r>
          </a:p>
          <a:p>
            <a:pPr>
              <a:spcBef>
                <a:spcPts val="432"/>
              </a:spcBef>
            </a:pPr>
            <a:r>
              <a:rPr kumimoji="0" lang="en-US" sz="1600" i="0" u="none" strike="noStrike" kern="0" cap="none" spc="0" normalizeH="0" baseline="0" noProof="0">
                <a:ln>
                  <a:noFill/>
                </a:ln>
                <a:solidFill>
                  <a:srgbClr val="000000"/>
                </a:solidFill>
                <a:effectLst/>
                <a:uLnTx/>
                <a:uFillTx/>
                <a:latin typeface="Arial"/>
                <a:cs typeface="Arial"/>
                <a:sym typeface="Arial"/>
              </a:rPr>
              <a:t>Spend Across Program Generations</a:t>
            </a:r>
          </a:p>
          <a:p>
            <a:pPr>
              <a:spcBef>
                <a:spcPts val="432"/>
              </a:spcBef>
            </a:pPr>
            <a:r>
              <a:rPr lang="en-US" sz="1600"/>
              <a:t>Program Performance Trends and Observations</a:t>
            </a:r>
          </a:p>
          <a:p>
            <a:pPr>
              <a:spcBef>
                <a:spcPts val="432"/>
              </a:spcBef>
            </a:pPr>
            <a:r>
              <a:rPr lang="en-US" sz="1600"/>
              <a:t>Program Updates</a:t>
            </a:r>
          </a:p>
          <a:p>
            <a:pPr lvl="1">
              <a:spcBef>
                <a:spcPts val="432"/>
              </a:spcBef>
            </a:pPr>
            <a:r>
              <a:rPr lang="en-US" sz="1600"/>
              <a:t>OMB Memos on New Suppliers and TikTok Ban</a:t>
            </a:r>
          </a:p>
          <a:p>
            <a:pPr>
              <a:spcBef>
                <a:spcPts val="432"/>
              </a:spcBef>
            </a:pPr>
            <a:r>
              <a:rPr lang="en-US" sz="1600"/>
              <a:t>GSA SmartPay 889 SAM “Easy Search” Tool</a:t>
            </a:r>
          </a:p>
          <a:p>
            <a:pPr>
              <a:spcBef>
                <a:spcPts val="432"/>
              </a:spcBef>
            </a:pPr>
            <a:r>
              <a:rPr lang="en-US" sz="1600"/>
              <a:t>On the Horizon….</a:t>
            </a:r>
          </a:p>
          <a:p>
            <a:pPr>
              <a:spcBef>
                <a:spcPts val="432"/>
              </a:spcBef>
            </a:pPr>
            <a:r>
              <a:rPr lang="en-US" sz="1600"/>
              <a:t>Maximizing Program Value</a:t>
            </a:r>
          </a:p>
          <a:p>
            <a:pPr>
              <a:spcBef>
                <a:spcPts val="432"/>
              </a:spcBef>
            </a:pPr>
            <a:r>
              <a:rPr lang="en-US" sz="1600"/>
              <a:t>Travel and Fleet Card Trends</a:t>
            </a:r>
          </a:p>
          <a:p>
            <a:pPr>
              <a:spcBef>
                <a:spcPts val="432"/>
              </a:spcBef>
            </a:pPr>
            <a:r>
              <a:rPr lang="en-US" sz="1600"/>
              <a:t>Wrap-up/Closing</a:t>
            </a:r>
          </a:p>
        </p:txBody>
      </p:sp>
      <p:pic>
        <p:nvPicPr>
          <p:cNvPr id="2" name="Graphic 1" descr="Clipboard All Crosses with solid fill">
            <a:extLst>
              <a:ext uri="{FF2B5EF4-FFF2-40B4-BE49-F238E27FC236}">
                <a16:creationId xmlns:a16="http://schemas.microsoft.com/office/drawing/2014/main" id="{1F2FFB11-CAA0-E4BE-A4E8-007E02951A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36105" y="1294068"/>
            <a:ext cx="2550695" cy="2555364"/>
          </a:xfrm>
          <a:prstGeom prst="rect">
            <a:avLst/>
          </a:prstGeom>
        </p:spPr>
      </p:pic>
    </p:spTree>
    <p:extLst>
      <p:ext uri="{BB962C8B-B14F-4D97-AF65-F5344CB8AC3E}">
        <p14:creationId xmlns:p14="http://schemas.microsoft.com/office/powerpoint/2010/main" val="2700072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87E23-4361-877A-DED3-B9BCB6DD7295}"/>
              </a:ext>
            </a:extLst>
          </p:cNvPr>
          <p:cNvSpPr>
            <a:spLocks noGrp="1"/>
          </p:cNvSpPr>
          <p:nvPr>
            <p:ph type="title"/>
          </p:nvPr>
        </p:nvSpPr>
        <p:spPr/>
        <p:txBody>
          <a:bodyPr>
            <a:normAutofit fontScale="90000"/>
          </a:bodyPr>
          <a:lstStyle/>
          <a:p>
            <a:r>
              <a:rPr lang="en-US"/>
              <a:t>What? No Prompt Payment Penalties?</a:t>
            </a:r>
          </a:p>
        </p:txBody>
      </p:sp>
      <p:sp>
        <p:nvSpPr>
          <p:cNvPr id="3" name="Content Placeholder 2">
            <a:extLst>
              <a:ext uri="{FF2B5EF4-FFF2-40B4-BE49-F238E27FC236}">
                <a16:creationId xmlns:a16="http://schemas.microsoft.com/office/drawing/2014/main" id="{3E55C256-2805-2E0B-CA78-F916F7828213}"/>
              </a:ext>
            </a:extLst>
          </p:cNvPr>
          <p:cNvSpPr>
            <a:spLocks noGrp="1"/>
          </p:cNvSpPr>
          <p:nvPr>
            <p:ph idx="1"/>
          </p:nvPr>
        </p:nvSpPr>
        <p:spPr/>
        <p:txBody>
          <a:bodyPr/>
          <a:lstStyle/>
          <a:p>
            <a:pPr marL="257175" marR="0" lvl="0" indent="-257175"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ea typeface="Arial"/>
                <a:cs typeface="Arial"/>
                <a:sym typeface="Arial"/>
              </a:rPr>
              <a:t>FAR 52.232.-36 Exempts Carded Payments from Prompt Payment Act requirements:</a:t>
            </a:r>
            <a:endParaRPr kumimoji="0" lang="en-US" sz="1400" b="0" i="0" u="none" strike="noStrike" kern="0" cap="none" spc="0" normalizeH="0" baseline="0" noProof="0">
              <a:ln>
                <a:noFill/>
              </a:ln>
              <a:solidFill>
                <a:srgbClr val="000000"/>
              </a:solidFill>
              <a:effectLst/>
              <a:uLnTx/>
              <a:uFillTx/>
              <a:cs typeface="Arial"/>
              <a:sym typeface="Arial"/>
            </a:endParaRPr>
          </a:p>
          <a:p>
            <a:pPr marL="557213" marR="0" lvl="1" indent="-165496" algn="l" defTabSz="914400" rtl="0" eaLnBrk="1" fontAlgn="auto" latinLnBrk="0" hangingPunct="1">
              <a:lnSpc>
                <a:spcPct val="100000"/>
              </a:lnSpc>
              <a:spcBef>
                <a:spcPts val="360"/>
              </a:spcBef>
              <a:spcAft>
                <a:spcPts val="0"/>
              </a:spcAft>
              <a:buClr>
                <a:srgbClr val="000000"/>
              </a:buClr>
              <a:buSzPts val="1800"/>
              <a:buFont typeface="Noto Sans Symbols"/>
              <a:buChar char="•"/>
              <a:tabLst/>
              <a:defRPr/>
            </a:pPr>
            <a:r>
              <a:rPr kumimoji="0" lang="en-US" sz="1800" b="0" i="0" u="none" strike="noStrike" kern="0" cap="none" spc="0" normalizeH="0" baseline="0" noProof="0">
                <a:ln>
                  <a:noFill/>
                </a:ln>
                <a:solidFill>
                  <a:srgbClr val="000000"/>
                </a:solidFill>
                <a:effectLst/>
                <a:uLnTx/>
                <a:uFillTx/>
                <a:ea typeface="Arial"/>
                <a:cs typeface="Arial"/>
                <a:sym typeface="Arial"/>
              </a:rPr>
              <a:t>(c) Payment. …</a:t>
            </a:r>
            <a:r>
              <a:rPr kumimoji="0" lang="en-US" sz="1800" b="0" i="0" u="sng" strike="noStrike" kern="0" cap="none" spc="0" normalizeH="0" baseline="0" noProof="0">
                <a:ln>
                  <a:noFill/>
                </a:ln>
                <a:solidFill>
                  <a:srgbClr val="000000"/>
                </a:solidFill>
                <a:effectLst/>
                <a:highlight>
                  <a:srgbClr val="FFFF00"/>
                </a:highlight>
                <a:uLnTx/>
                <a:uFillTx/>
                <a:ea typeface="Arial"/>
                <a:cs typeface="Arial"/>
                <a:sym typeface="Arial"/>
              </a:rPr>
              <a:t>Payments made or due by the third party under this clause are not payments made by the Government and are not subject to the Prompt Payment Act or any implementation thereof in this contract</a:t>
            </a:r>
            <a:r>
              <a:rPr kumimoji="0" lang="en-US" sz="1800" b="0" i="0" u="none" strike="noStrike" kern="0" cap="none" spc="0" normalizeH="0" baseline="0" noProof="0">
                <a:ln>
                  <a:noFill/>
                </a:ln>
                <a:solidFill>
                  <a:srgbClr val="000000"/>
                </a:solidFill>
                <a:effectLst/>
                <a:uLnTx/>
                <a:uFillTx/>
                <a:ea typeface="Arial"/>
                <a:cs typeface="Arial"/>
                <a:sym typeface="Arial"/>
              </a:rPr>
              <a:t>…. (Excerpted text; emphasis added)</a:t>
            </a:r>
            <a:endParaRPr kumimoji="0" lang="en-US" sz="1400" b="0" i="0" u="none" strike="noStrike" kern="0" cap="none" spc="0" normalizeH="0" baseline="0" noProof="0">
              <a:ln>
                <a:noFill/>
              </a:ln>
              <a:solidFill>
                <a:srgbClr val="000000"/>
              </a:solidFill>
              <a:effectLst/>
              <a:uLnTx/>
              <a:uFillTx/>
              <a:cs typeface="Arial"/>
              <a:sym typeface="Arial"/>
            </a:endParaRPr>
          </a:p>
        </p:txBody>
      </p:sp>
    </p:spTree>
    <p:extLst>
      <p:ext uri="{BB962C8B-B14F-4D97-AF65-F5344CB8AC3E}">
        <p14:creationId xmlns:p14="http://schemas.microsoft.com/office/powerpoint/2010/main" val="2396267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9E593-4357-83AA-6F26-69B9782EE88C}"/>
              </a:ext>
            </a:extLst>
          </p:cNvPr>
          <p:cNvSpPr>
            <a:spLocks noGrp="1"/>
          </p:cNvSpPr>
          <p:nvPr>
            <p:ph type="title"/>
          </p:nvPr>
        </p:nvSpPr>
        <p:spPr/>
        <p:txBody>
          <a:bodyPr>
            <a:normAutofit/>
          </a:bodyPr>
          <a:lstStyle/>
          <a:p>
            <a:r>
              <a:rPr lang="en-US"/>
              <a:t>Travel and Fleet Card Trends</a:t>
            </a:r>
          </a:p>
        </p:txBody>
      </p:sp>
      <p:sp>
        <p:nvSpPr>
          <p:cNvPr id="3" name="Content Placeholder 2">
            <a:extLst>
              <a:ext uri="{FF2B5EF4-FFF2-40B4-BE49-F238E27FC236}">
                <a16:creationId xmlns:a16="http://schemas.microsoft.com/office/drawing/2014/main" id="{0C840E74-38B2-41E2-3432-52D119E0DE8F}"/>
              </a:ext>
            </a:extLst>
          </p:cNvPr>
          <p:cNvSpPr>
            <a:spLocks noGrp="1"/>
          </p:cNvSpPr>
          <p:nvPr>
            <p:ph idx="1"/>
          </p:nvPr>
        </p:nvSpPr>
        <p:spPr/>
        <p:txBody>
          <a:bodyPr>
            <a:normAutofit lnSpcReduction="10000"/>
          </a:bodyPr>
          <a:lstStyle/>
          <a:p>
            <a:pPr marL="257175" marR="0" lvl="0" indent="-257175"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sng" strike="noStrike" kern="0" cap="none" spc="0" normalizeH="0" baseline="0" noProof="0">
                <a:ln>
                  <a:noFill/>
                </a:ln>
                <a:solidFill>
                  <a:srgbClr val="000000"/>
                </a:solidFill>
                <a:effectLst/>
                <a:uLnTx/>
                <a:uFillTx/>
                <a:cs typeface="Arial"/>
                <a:sym typeface="Arial"/>
              </a:rPr>
              <a:t>Travel Cards</a:t>
            </a:r>
            <a:r>
              <a:rPr kumimoji="0" lang="en-US" sz="1800" b="0" i="0" u="none" strike="noStrike" kern="0" cap="none" spc="0" normalizeH="0" baseline="0" noProof="0">
                <a:ln>
                  <a:noFill/>
                </a:ln>
                <a:solidFill>
                  <a:srgbClr val="000000"/>
                </a:solidFill>
                <a:effectLst/>
                <a:uLnTx/>
                <a:uFillTx/>
                <a:cs typeface="Arial"/>
                <a:sym typeface="Arial"/>
              </a:rPr>
              <a:t>:</a:t>
            </a:r>
          </a:p>
          <a:p>
            <a:pPr marL="257175" marR="0" lvl="3" indent="-257175"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cs typeface="Arial"/>
                <a:sym typeface="Arial"/>
              </a:rPr>
              <a:t>Increased use of virtual accounts </a:t>
            </a:r>
          </a:p>
          <a:p>
            <a:pPr marL="257175" marR="0" lvl="4" indent="-257175"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cs typeface="Arial"/>
                <a:sym typeface="Arial"/>
              </a:rPr>
              <a:t>Especially for international lodging</a:t>
            </a:r>
          </a:p>
          <a:p>
            <a:pPr marL="257175" marR="0" lvl="4" indent="-257175"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cs typeface="Arial"/>
                <a:sym typeface="Arial"/>
              </a:rPr>
              <a:t>Account numbers are valid for a specific time period only</a:t>
            </a:r>
          </a:p>
          <a:p>
            <a:pPr marL="257175" marR="0" lvl="4" indent="-257175"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cs typeface="Arial"/>
                <a:sym typeface="Arial"/>
              </a:rPr>
              <a:t>Especially good for use in locations with weak transaction security</a:t>
            </a:r>
          </a:p>
          <a:p>
            <a:pPr marL="257175" marR="0" lvl="4" indent="-257175"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cs typeface="Arial"/>
                <a:sym typeface="Arial"/>
              </a:rPr>
              <a:t>Note not all electronic travel management systems can yet support</a:t>
            </a:r>
          </a:p>
          <a:p>
            <a:pPr marL="257175" marR="0" lvl="4" indent="-257175"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cs typeface="Arial"/>
                <a:sym typeface="Arial"/>
              </a:rPr>
              <a:t>Agency HQ determines virtual account availability</a:t>
            </a:r>
          </a:p>
          <a:p>
            <a:pPr marL="257175" marR="0" lvl="0" indent="-257175" algn="l" defTabSz="914400" rtl="0" eaLnBrk="1" fontAlgn="auto" latinLnBrk="0" hangingPunct="1">
              <a:lnSpc>
                <a:spcPct val="100000"/>
              </a:lnSpc>
              <a:spcBef>
                <a:spcPts val="0"/>
              </a:spcBef>
              <a:spcAft>
                <a:spcPts val="0"/>
              </a:spcAft>
              <a:buClr>
                <a:srgbClr val="000000"/>
              </a:buClr>
              <a:buSzPts val="1800"/>
              <a:buFont typeface="Arial"/>
              <a:buChar char="•"/>
              <a:tabLst/>
              <a:defRPr/>
            </a:pPr>
            <a:endParaRPr kumimoji="0" lang="en-US" sz="1800" b="0" i="0" u="none" strike="noStrike" kern="0" cap="none" spc="0" normalizeH="0" baseline="0" noProof="0">
              <a:ln>
                <a:noFill/>
              </a:ln>
              <a:solidFill>
                <a:srgbClr val="000000"/>
              </a:solidFill>
              <a:effectLst/>
              <a:uLnTx/>
              <a:uFillTx/>
              <a:cs typeface="Arial"/>
              <a:sym typeface="Arial"/>
            </a:endParaRPr>
          </a:p>
          <a:p>
            <a:pPr marL="257175" marR="0" lvl="0" indent="-257175"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sng" strike="noStrike" kern="0" cap="none" spc="0" normalizeH="0" baseline="0" noProof="0">
                <a:ln>
                  <a:noFill/>
                </a:ln>
                <a:solidFill>
                  <a:srgbClr val="000000"/>
                </a:solidFill>
                <a:effectLst/>
                <a:uLnTx/>
                <a:uFillTx/>
                <a:cs typeface="Arial"/>
                <a:sym typeface="Arial"/>
              </a:rPr>
              <a:t>Fleet Cards</a:t>
            </a:r>
            <a:r>
              <a:rPr kumimoji="0" lang="en-US" sz="1800" b="0" i="0" u="none" strike="noStrike" kern="0" cap="none" spc="0" normalizeH="0" baseline="0" noProof="0">
                <a:ln>
                  <a:noFill/>
                </a:ln>
                <a:solidFill>
                  <a:srgbClr val="000000"/>
                </a:solidFill>
                <a:effectLst/>
                <a:uLnTx/>
                <a:uFillTx/>
                <a:cs typeface="Arial"/>
                <a:sym typeface="Arial"/>
              </a:rPr>
              <a:t>:</a:t>
            </a:r>
          </a:p>
          <a:p>
            <a:pPr marL="257175" marR="0" lvl="1" indent="-257175"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cs typeface="Arial"/>
                <a:sym typeface="Arial"/>
              </a:rPr>
              <a:t>As fleets move to EVs, consider how payments for charging will be made.  Considerations to start thinking through:</a:t>
            </a:r>
          </a:p>
          <a:p>
            <a:pPr marL="257175" marR="0" lvl="2" indent="-257175"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cs typeface="Arial"/>
                <a:sym typeface="Arial"/>
              </a:rPr>
              <a:t>Take home vehicles use case – how to pay</a:t>
            </a:r>
          </a:p>
          <a:p>
            <a:pPr marL="257175" marR="0" lvl="2" indent="-257175"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cs typeface="Arial"/>
                <a:sym typeface="Arial"/>
              </a:rPr>
              <a:t>Preserving fleet refund revenue</a:t>
            </a:r>
          </a:p>
        </p:txBody>
      </p:sp>
    </p:spTree>
    <p:extLst>
      <p:ext uri="{BB962C8B-B14F-4D97-AF65-F5344CB8AC3E}">
        <p14:creationId xmlns:p14="http://schemas.microsoft.com/office/powerpoint/2010/main" val="2745059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6D999-39AE-7514-3A5C-A380D9321507}"/>
              </a:ext>
            </a:extLst>
          </p:cNvPr>
          <p:cNvSpPr>
            <a:spLocks noGrp="1"/>
          </p:cNvSpPr>
          <p:nvPr>
            <p:ph type="title"/>
          </p:nvPr>
        </p:nvSpPr>
        <p:spPr/>
        <p:txBody>
          <a:bodyPr>
            <a:normAutofit/>
          </a:bodyPr>
          <a:lstStyle/>
          <a:p>
            <a:r>
              <a:rPr lang="en-US"/>
              <a:t>Appreciation</a:t>
            </a:r>
          </a:p>
        </p:txBody>
      </p:sp>
      <p:sp>
        <p:nvSpPr>
          <p:cNvPr id="5" name="TextBox 4">
            <a:extLst>
              <a:ext uri="{FF2B5EF4-FFF2-40B4-BE49-F238E27FC236}">
                <a16:creationId xmlns:a16="http://schemas.microsoft.com/office/drawing/2014/main" id="{A04CD3ED-63BD-B4C7-7B6A-445706F74A13}"/>
              </a:ext>
            </a:extLst>
          </p:cNvPr>
          <p:cNvSpPr txBox="1"/>
          <p:nvPr/>
        </p:nvSpPr>
        <p:spPr>
          <a:xfrm>
            <a:off x="2286000" y="1834818"/>
            <a:ext cx="4572000" cy="1477328"/>
          </a:xfrm>
          <a:prstGeom prst="rect">
            <a:avLst/>
          </a:prstGeom>
          <a:noFill/>
        </p:spPr>
        <p:txBody>
          <a:bodyPr wrap="square">
            <a:spAutoFit/>
          </a:bodyPr>
          <a:lstStyle/>
          <a:p>
            <a:pPr marL="0" marR="0" lvl="8"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Thanks for your time and attention!</a:t>
            </a:r>
            <a:endParaRPr lang="en-US" sz="1800"/>
          </a:p>
          <a:p>
            <a:pPr marL="0" marR="0" lvl="8" indent="0" algn="ctr" rtl="0">
              <a:lnSpc>
                <a:spcPct val="100000"/>
              </a:lnSpc>
              <a:spcBef>
                <a:spcPts val="0"/>
              </a:spcBef>
              <a:spcAft>
                <a:spcPts val="0"/>
              </a:spcAft>
              <a:buNone/>
            </a:pPr>
            <a:endParaRPr lang="en-US" sz="1800" b="1" i="0" u="none" strike="noStrike" cap="none">
              <a:solidFill>
                <a:srgbClr val="000000"/>
              </a:solidFill>
              <a:latin typeface="Arial"/>
              <a:ea typeface="Arial"/>
              <a:cs typeface="Arial"/>
              <a:sym typeface="Arial"/>
            </a:endParaRPr>
          </a:p>
          <a:p>
            <a:pPr marL="0" marR="0" lvl="8"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Have a great forum!</a:t>
            </a:r>
            <a:endParaRPr lang="en-US" sz="1800"/>
          </a:p>
          <a:p>
            <a:pPr marL="0" marR="0" lvl="8" indent="0" algn="ctr" rtl="0">
              <a:lnSpc>
                <a:spcPct val="100000"/>
              </a:lnSpc>
              <a:spcBef>
                <a:spcPts val="0"/>
              </a:spcBef>
              <a:spcAft>
                <a:spcPts val="0"/>
              </a:spcAft>
              <a:buNone/>
            </a:pPr>
            <a:endParaRPr lang="en-US" sz="1800" b="1" i="0" u="none" strike="noStrike" cap="none">
              <a:solidFill>
                <a:srgbClr val="000000"/>
              </a:solidFill>
              <a:latin typeface="Arial"/>
              <a:ea typeface="Arial"/>
              <a:cs typeface="Arial"/>
              <a:sym typeface="Arial"/>
            </a:endParaRPr>
          </a:p>
          <a:p>
            <a:pPr marL="0" marR="0" lvl="8" indent="0" algn="ctr"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david.shea@gsa.gov</a:t>
            </a:r>
            <a:endParaRPr lang="en-US" sz="1800"/>
          </a:p>
        </p:txBody>
      </p:sp>
    </p:spTree>
    <p:extLst>
      <p:ext uri="{BB962C8B-B14F-4D97-AF65-F5344CB8AC3E}">
        <p14:creationId xmlns:p14="http://schemas.microsoft.com/office/powerpoint/2010/main" val="2907054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D9F6D0-76BC-DD90-8ECF-C229FD234B51}"/>
              </a:ext>
            </a:extLst>
          </p:cNvPr>
          <p:cNvSpPr>
            <a:spLocks noGrp="1"/>
          </p:cNvSpPr>
          <p:nvPr>
            <p:ph type="title"/>
          </p:nvPr>
        </p:nvSpPr>
        <p:spPr/>
        <p:txBody>
          <a:bodyPr/>
          <a:lstStyle/>
          <a:p>
            <a:r>
              <a:rPr lang="en-US"/>
              <a:t>GSA Starmark Logo</a:t>
            </a:r>
          </a:p>
        </p:txBody>
      </p:sp>
      <p:pic>
        <p:nvPicPr>
          <p:cNvPr id="2" name="Picture 1" descr="GSA Logo&#10;"/>
          <p:cNvPicPr>
            <a:picLocks noChangeAspect="1"/>
          </p:cNvPicPr>
          <p:nvPr/>
        </p:nvPicPr>
        <p:blipFill>
          <a:blip r:embed="rId2" cstate="print"/>
          <a:stretch>
            <a:fillRect/>
          </a:stretch>
        </p:blipFill>
        <p:spPr>
          <a:xfrm>
            <a:off x="3482640" y="1607344"/>
            <a:ext cx="2146258" cy="1928813"/>
          </a:xfrm>
          <a:prstGeom prst="rect">
            <a:avLst/>
          </a:prstGeom>
        </p:spPr>
      </p:pic>
    </p:spTree>
    <p:extLst>
      <p:ext uri="{BB962C8B-B14F-4D97-AF65-F5344CB8AC3E}">
        <p14:creationId xmlns:p14="http://schemas.microsoft.com/office/powerpoint/2010/main" val="1355361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7F20F57-5C1C-3DEE-F850-06C072B04540}"/>
              </a:ext>
            </a:extLst>
          </p:cNvPr>
          <p:cNvSpPr>
            <a:spLocks noGrp="1"/>
          </p:cNvSpPr>
          <p:nvPr>
            <p:ph type="title"/>
          </p:nvPr>
        </p:nvSpPr>
        <p:spPr/>
        <p:txBody>
          <a:bodyPr/>
          <a:lstStyle/>
          <a:p>
            <a:r>
              <a:rPr lang="en-US"/>
              <a:t>CCCM Core Objectives</a:t>
            </a:r>
          </a:p>
        </p:txBody>
      </p:sp>
      <p:sp>
        <p:nvSpPr>
          <p:cNvPr id="8" name="Content Placeholder 7">
            <a:extLst>
              <a:ext uri="{FF2B5EF4-FFF2-40B4-BE49-F238E27FC236}">
                <a16:creationId xmlns:a16="http://schemas.microsoft.com/office/drawing/2014/main" id="{B97BDB0D-0FBC-E64F-F68F-11E824C0F45B}"/>
              </a:ext>
            </a:extLst>
          </p:cNvPr>
          <p:cNvSpPr>
            <a:spLocks noGrp="1"/>
          </p:cNvSpPr>
          <p:nvPr>
            <p:ph idx="1"/>
          </p:nvPr>
        </p:nvSpPr>
        <p:spPr/>
        <p:txBody>
          <a:bodyPr>
            <a:normAutofit fontScale="62500" lnSpcReduction="20000"/>
          </a:bodyPr>
          <a:lstStyle/>
          <a:p>
            <a:pPr marL="596900" indent="-457200"/>
            <a:r>
              <a:rPr lang="en-US" sz="2900"/>
              <a:t>GSA SmartPay 3 is designed to support participating organizations through FY 2031</a:t>
            </a:r>
          </a:p>
          <a:p>
            <a:pPr marL="596900" indent="-457200"/>
            <a:r>
              <a:rPr lang="en-US" sz="2900"/>
              <a:t>CCCM’s overall objectives:</a:t>
            </a:r>
          </a:p>
          <a:p>
            <a:pPr marL="1054100" lvl="1" indent="-457200"/>
            <a:r>
              <a:rPr lang="en-US" sz="2900"/>
              <a:t>Continue driving contractor bank performance optimization to ensure world class service and modern, secure and easy-to-use payment solutions</a:t>
            </a:r>
          </a:p>
          <a:p>
            <a:pPr marL="1054100" lvl="1" indent="-457200"/>
            <a:r>
              <a:rPr lang="en-US" sz="2900"/>
              <a:t>Pursue key opportunities to increase agency program benefits </a:t>
            </a:r>
          </a:p>
          <a:p>
            <a:pPr marL="1054100" lvl="1" indent="-457200"/>
            <a:r>
              <a:rPr lang="en-US" sz="2900"/>
              <a:t>Stay focused on process simplification and payment friction reduction</a:t>
            </a:r>
          </a:p>
          <a:p>
            <a:pPr marL="1054100" lvl="1" indent="-457200"/>
            <a:r>
              <a:rPr lang="en-US" sz="2900"/>
              <a:t>Work closely with contractor banks to maintain strong system security posture and encourage remaining participating agencies not yet using Multi-Factor Authentication (MFA) to transition to it</a:t>
            </a:r>
          </a:p>
          <a:p>
            <a:pPr marL="1054100" lvl="1" indent="-457200"/>
            <a:r>
              <a:rPr lang="en-US" sz="2900"/>
              <a:t>Continuously evolve training and data products</a:t>
            </a:r>
          </a:p>
          <a:p>
            <a:pPr marL="1054100" lvl="1" indent="-457200"/>
            <a:r>
              <a:rPr lang="en-US" sz="2900"/>
              <a:t>Maintain close relationships with participating agencies</a:t>
            </a:r>
          </a:p>
          <a:p>
            <a:endParaRPr lang="en-US"/>
          </a:p>
        </p:txBody>
      </p:sp>
    </p:spTree>
    <p:extLst>
      <p:ext uri="{BB962C8B-B14F-4D97-AF65-F5344CB8AC3E}">
        <p14:creationId xmlns:p14="http://schemas.microsoft.com/office/powerpoint/2010/main" val="321691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p:txBody>
          <a:bodyPr>
            <a:normAutofit fontScale="90000"/>
          </a:bodyPr>
          <a:lstStyle/>
          <a:p>
            <a:r>
              <a:rPr lang="en-US"/>
              <a:t>25th GSA SmartPay Anniversary Significance</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p:txBody>
          <a:bodyPr>
            <a:normAutofit fontScale="25000" lnSpcReduction="20000"/>
          </a:bodyPr>
          <a:lstStyle/>
          <a:p>
            <a:pPr marL="596900" indent="-457200"/>
            <a:r>
              <a:rPr lang="en-US" sz="6400"/>
              <a:t>Know that YOU are in important part of a revolution in mission support and administrative management!</a:t>
            </a:r>
          </a:p>
          <a:p>
            <a:pPr marL="596900" indent="-457200"/>
            <a:r>
              <a:rPr lang="en-US" sz="6400"/>
              <a:t>At the request of OMB, GSA laid the groundwork establishing the government-wide GSA SmartPay program in the mid 1990s.</a:t>
            </a:r>
          </a:p>
          <a:p>
            <a:pPr marL="1054100" lvl="1" indent="-457200"/>
            <a:r>
              <a:rPr lang="en-US" sz="6400"/>
              <a:t>The program evolved out of initial card use efforts by Departments of Defense, Commerce, Transportation, the General Services Administration, and others</a:t>
            </a:r>
          </a:p>
          <a:p>
            <a:pPr marL="596900" indent="-457200"/>
            <a:r>
              <a:rPr lang="en-US" sz="6400"/>
              <a:t>Creation of the highly deregulated micro-purchase category of acquisition through the Federal Acquisition Streamlining Act of 1994 and the mandate for Federal travelers to use travel cards as a result of the Travel and Transportation Reform Act of 1998 were key</a:t>
            </a:r>
          </a:p>
          <a:p>
            <a:pPr marL="1054100" lvl="1" indent="-457200"/>
            <a:r>
              <a:rPr lang="en-US" sz="6400"/>
              <a:t>Prior to GSA SmartPay:</a:t>
            </a:r>
          </a:p>
          <a:p>
            <a:pPr marL="1397000" lvl="2" indent="-342900"/>
            <a:r>
              <a:rPr lang="en-US" sz="6400"/>
              <a:t>Contacting/procurement offices were overwhelmed with relatively small dollar purchase requests that often took months to process</a:t>
            </a:r>
          </a:p>
          <a:p>
            <a:pPr marL="1397000" lvl="2" indent="-342900"/>
            <a:r>
              <a:rPr lang="en-US" sz="6400"/>
              <a:t>Travelers had to obtain cash advances before going on travel and carry cash</a:t>
            </a:r>
          </a:p>
          <a:p>
            <a:pPr marL="1397000" lvl="2" indent="-342900"/>
            <a:r>
              <a:rPr lang="en-US" sz="6400"/>
              <a:t>Agencies placed purchase orders with service stations for fuel</a:t>
            </a:r>
          </a:p>
          <a:p>
            <a:endParaRPr lang="en-US"/>
          </a:p>
        </p:txBody>
      </p:sp>
    </p:spTree>
    <p:extLst>
      <p:ext uri="{BB962C8B-B14F-4D97-AF65-F5344CB8AC3E}">
        <p14:creationId xmlns:p14="http://schemas.microsoft.com/office/powerpoint/2010/main" val="2700417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886E96-744F-CE34-2214-EFE14EE04D9C}"/>
              </a:ext>
            </a:extLst>
          </p:cNvPr>
          <p:cNvSpPr>
            <a:spLocks noGrp="1"/>
          </p:cNvSpPr>
          <p:nvPr>
            <p:ph type="title"/>
          </p:nvPr>
        </p:nvSpPr>
        <p:spPr/>
        <p:txBody>
          <a:bodyPr/>
          <a:lstStyle/>
          <a:p>
            <a:r>
              <a:rPr lang="en-US"/>
              <a:t>Evolution of Increased Flexibility</a:t>
            </a:r>
          </a:p>
        </p:txBody>
      </p:sp>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a:xfrm>
            <a:off x="457200" y="1200151"/>
            <a:ext cx="5136776" cy="3250825"/>
          </a:xfrm>
        </p:spPr>
        <p:txBody>
          <a:bodyPr>
            <a:normAutofit fontScale="55000" lnSpcReduction="20000"/>
          </a:bodyPr>
          <a:lstStyle/>
          <a:p>
            <a:r>
              <a:rPr lang="en-US"/>
              <a:t>The first MPT was established in 1994 through the Federal Acquisition Streamlining Act (FASA).</a:t>
            </a:r>
          </a:p>
          <a:p>
            <a:r>
              <a:rPr lang="en-US"/>
              <a:t>Since that time, the “routine” MPT has been adjusted four times.</a:t>
            </a:r>
          </a:p>
          <a:p>
            <a:r>
              <a:rPr lang="en-US"/>
              <a:t>Additionally, multiple MPTs were created to address specific purchasing activities, entities, and/or conditions.</a:t>
            </a:r>
          </a:p>
          <a:p>
            <a:r>
              <a:rPr lang="en-US"/>
              <a:t>FAR 13.301(b) also states that agencies may not limit card use to micro-purchases.</a:t>
            </a:r>
          </a:p>
          <a:p>
            <a:r>
              <a:rPr lang="en-US"/>
              <a:t>Note: Davis-Bacon and Related Acts and Service Contract Labor Standards (formerly McNamara-O’Hara Service Contract Act) thresholds remain unchanged ($2,000 and $2,500, respectively).</a:t>
            </a:r>
          </a:p>
        </p:txBody>
      </p:sp>
      <p:grpSp>
        <p:nvGrpSpPr>
          <p:cNvPr id="2" name="Group 1">
            <a:extLst>
              <a:ext uri="{FF2B5EF4-FFF2-40B4-BE49-F238E27FC236}">
                <a16:creationId xmlns:a16="http://schemas.microsoft.com/office/drawing/2014/main" id="{30B9E6A9-AEAD-DD6C-25D4-45A880463860}"/>
              </a:ext>
              <a:ext uri="{C183D7F6-B498-43B3-948B-1728B52AA6E4}">
                <adec:decorative xmlns:adec="http://schemas.microsoft.com/office/drawing/2017/decorative" val="1"/>
              </a:ext>
            </a:extLst>
          </p:cNvPr>
          <p:cNvGrpSpPr/>
          <p:nvPr/>
        </p:nvGrpSpPr>
        <p:grpSpPr>
          <a:xfrm>
            <a:off x="5507932" y="1228344"/>
            <a:ext cx="3178868" cy="3277289"/>
            <a:chOff x="4800599" y="1428750"/>
            <a:chExt cx="4238490" cy="3550880"/>
          </a:xfrm>
        </p:grpSpPr>
        <p:sp>
          <p:nvSpPr>
            <p:cNvPr id="6" name="Freeform 10">
              <a:extLst>
                <a:ext uri="{FF2B5EF4-FFF2-40B4-BE49-F238E27FC236}">
                  <a16:creationId xmlns:a16="http://schemas.microsoft.com/office/drawing/2014/main" id="{678A0C41-E9B4-95A1-DF0E-43F7BBEA4CA8}"/>
                </a:ext>
              </a:extLst>
            </p:cNvPr>
            <p:cNvSpPr/>
            <p:nvPr/>
          </p:nvSpPr>
          <p:spPr>
            <a:xfrm>
              <a:off x="6632871" y="1655702"/>
              <a:ext cx="868825" cy="3174206"/>
            </a:xfrm>
            <a:custGeom>
              <a:avLst/>
              <a:gdLst>
                <a:gd name="connsiteX0" fmla="*/ 0 w 1039906"/>
                <a:gd name="connsiteY0" fmla="*/ 0 h 6131859"/>
                <a:gd name="connsiteX1" fmla="*/ 986117 w 1039906"/>
                <a:gd name="connsiteY1" fmla="*/ 1757083 h 6131859"/>
                <a:gd name="connsiteX2" fmla="*/ 26894 w 1039906"/>
                <a:gd name="connsiteY2" fmla="*/ 4043083 h 6131859"/>
                <a:gd name="connsiteX3" fmla="*/ 1039906 w 1039906"/>
                <a:gd name="connsiteY3" fmla="*/ 6131859 h 6131859"/>
                <a:gd name="connsiteX0" fmla="*/ 0 w 1143000"/>
                <a:gd name="connsiteY0" fmla="*/ 0 h 6131859"/>
                <a:gd name="connsiteX1" fmla="*/ 1089211 w 1143000"/>
                <a:gd name="connsiteY1" fmla="*/ 1757083 h 6131859"/>
                <a:gd name="connsiteX2" fmla="*/ 129988 w 1143000"/>
                <a:gd name="connsiteY2" fmla="*/ 4043083 h 6131859"/>
                <a:gd name="connsiteX3" fmla="*/ 1143000 w 1143000"/>
                <a:gd name="connsiteY3" fmla="*/ 6131859 h 6131859"/>
                <a:gd name="connsiteX0" fmla="*/ 31377 w 1021977"/>
                <a:gd name="connsiteY0" fmla="*/ 0 h 6131859"/>
                <a:gd name="connsiteX1" fmla="*/ 968188 w 1021977"/>
                <a:gd name="connsiteY1" fmla="*/ 1757083 h 6131859"/>
                <a:gd name="connsiteX2" fmla="*/ 8965 w 1021977"/>
                <a:gd name="connsiteY2" fmla="*/ 4043083 h 6131859"/>
                <a:gd name="connsiteX3" fmla="*/ 1021977 w 1021977"/>
                <a:gd name="connsiteY3" fmla="*/ 6131859 h 6131859"/>
                <a:gd name="connsiteX0" fmla="*/ 55532 w 1046132"/>
                <a:gd name="connsiteY0" fmla="*/ 0 h 6131859"/>
                <a:gd name="connsiteX1" fmla="*/ 847412 w 1046132"/>
                <a:gd name="connsiteY1" fmla="*/ 1745643 h 6131859"/>
                <a:gd name="connsiteX2" fmla="*/ 33120 w 1046132"/>
                <a:gd name="connsiteY2" fmla="*/ 4043083 h 6131859"/>
                <a:gd name="connsiteX3" fmla="*/ 1046132 w 1046132"/>
                <a:gd name="connsiteY3" fmla="*/ 6131859 h 6131859"/>
                <a:gd name="connsiteX0" fmla="*/ 22412 w 818027"/>
                <a:gd name="connsiteY0" fmla="*/ 0 h 6013732"/>
                <a:gd name="connsiteX1" fmla="*/ 814292 w 818027"/>
                <a:gd name="connsiteY1" fmla="*/ 1745643 h 6013732"/>
                <a:gd name="connsiteX2" fmla="*/ 0 w 818027"/>
                <a:gd name="connsiteY2" fmla="*/ 4043083 h 6013732"/>
                <a:gd name="connsiteX3" fmla="*/ 814292 w 818027"/>
                <a:gd name="connsiteY3" fmla="*/ 6013732 h 6013732"/>
                <a:gd name="connsiteX0" fmla="*/ 0 w 809560"/>
                <a:gd name="connsiteY0" fmla="*/ 0 h 6013732"/>
                <a:gd name="connsiteX1" fmla="*/ 791880 w 809560"/>
                <a:gd name="connsiteY1" fmla="*/ 1745643 h 6013732"/>
                <a:gd name="connsiteX2" fmla="*/ 106081 w 809560"/>
                <a:gd name="connsiteY2" fmla="*/ 3879243 h 6013732"/>
                <a:gd name="connsiteX3" fmla="*/ 791880 w 809560"/>
                <a:gd name="connsiteY3" fmla="*/ 6013732 h 6013732"/>
                <a:gd name="connsiteX0" fmla="*/ 0 w 791880"/>
                <a:gd name="connsiteY0" fmla="*/ 0 h 6013732"/>
                <a:gd name="connsiteX1" fmla="*/ 609600 w 791880"/>
                <a:gd name="connsiteY1" fmla="*/ 1593243 h 6013732"/>
                <a:gd name="connsiteX2" fmla="*/ 106081 w 791880"/>
                <a:gd name="connsiteY2" fmla="*/ 3879243 h 6013732"/>
                <a:gd name="connsiteX3" fmla="*/ 791880 w 791880"/>
                <a:gd name="connsiteY3" fmla="*/ 6013732 h 6013732"/>
                <a:gd name="connsiteX0" fmla="*/ 0 w 868825"/>
                <a:gd name="connsiteY0" fmla="*/ 0 h 6022562"/>
                <a:gd name="connsiteX1" fmla="*/ 609600 w 868825"/>
                <a:gd name="connsiteY1" fmla="*/ 1593243 h 6022562"/>
                <a:gd name="connsiteX2" fmla="*/ 106081 w 868825"/>
                <a:gd name="connsiteY2" fmla="*/ 3879243 h 6022562"/>
                <a:gd name="connsiteX3" fmla="*/ 868825 w 868825"/>
                <a:gd name="connsiteY3" fmla="*/ 6022562 h 6022562"/>
              </a:gdLst>
              <a:ahLst/>
              <a:cxnLst>
                <a:cxn ang="0">
                  <a:pos x="connsiteX0" y="connsiteY0"/>
                </a:cxn>
                <a:cxn ang="0">
                  <a:pos x="connsiteX1" y="connsiteY1"/>
                </a:cxn>
                <a:cxn ang="0">
                  <a:pos x="connsiteX2" y="connsiteY2"/>
                </a:cxn>
                <a:cxn ang="0">
                  <a:pos x="connsiteX3" y="connsiteY3"/>
                </a:cxn>
              </a:cxnLst>
              <a:rect l="l" t="t" r="r" b="b"/>
              <a:pathLst>
                <a:path w="868825" h="6022562">
                  <a:moveTo>
                    <a:pt x="0" y="0"/>
                  </a:moveTo>
                  <a:cubicBezTo>
                    <a:pt x="490817" y="541618"/>
                    <a:pt x="591920" y="946703"/>
                    <a:pt x="609600" y="1593243"/>
                  </a:cubicBezTo>
                  <a:cubicBezTo>
                    <a:pt x="627280" y="2239784"/>
                    <a:pt x="62877" y="3141023"/>
                    <a:pt x="106081" y="3879243"/>
                  </a:cubicBezTo>
                  <a:cubicBezTo>
                    <a:pt x="149285" y="4617463"/>
                    <a:pt x="366801" y="5342738"/>
                    <a:pt x="868825" y="6022562"/>
                  </a:cubicBezTo>
                </a:path>
              </a:pathLst>
            </a:custGeom>
            <a:ln w="28575">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a:buClrTx/>
              </a:pPr>
              <a:endParaRPr lang="en-GB" sz="1200">
                <a:solidFill>
                  <a:srgbClr val="000000"/>
                </a:solidFill>
                <a:latin typeface="Trebuchet MS" panose="020B0603020202020204"/>
              </a:endParaRPr>
            </a:p>
          </p:txBody>
        </p:sp>
        <p:sp>
          <p:nvSpPr>
            <p:cNvPr id="7" name="Oval 6">
              <a:extLst>
                <a:ext uri="{FF2B5EF4-FFF2-40B4-BE49-F238E27FC236}">
                  <a16:creationId xmlns:a16="http://schemas.microsoft.com/office/drawing/2014/main" id="{C86F5852-AC71-90D2-7A08-A54DA843C2C8}"/>
                </a:ext>
              </a:extLst>
            </p:cNvPr>
            <p:cNvSpPr/>
            <p:nvPr/>
          </p:nvSpPr>
          <p:spPr bwMode="ltGray">
            <a:xfrm>
              <a:off x="6556671" y="1590545"/>
              <a:ext cx="180000" cy="180000"/>
            </a:xfrm>
            <a:prstGeom prst="ellipse">
              <a:avLst/>
            </a:prstGeom>
            <a:solidFill>
              <a:srgbClr val="00206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GB" sz="1200" err="1">
                <a:solidFill>
                  <a:srgbClr val="FFFFFF"/>
                </a:solidFill>
                <a:latin typeface="Trebuchet MS" panose="020B0603020202020204"/>
              </a:endParaRPr>
            </a:p>
          </p:txBody>
        </p:sp>
        <p:sp>
          <p:nvSpPr>
            <p:cNvPr id="8" name="Oval 7">
              <a:extLst>
                <a:ext uri="{FF2B5EF4-FFF2-40B4-BE49-F238E27FC236}">
                  <a16:creationId xmlns:a16="http://schemas.microsoft.com/office/drawing/2014/main" id="{42E5FE8C-E013-8CA9-1CF2-DDE4C2087687}"/>
                </a:ext>
              </a:extLst>
            </p:cNvPr>
            <p:cNvSpPr/>
            <p:nvPr/>
          </p:nvSpPr>
          <p:spPr bwMode="ltGray">
            <a:xfrm>
              <a:off x="7096694" y="4484189"/>
              <a:ext cx="180000" cy="180000"/>
            </a:xfrm>
            <a:prstGeom prst="ellipse">
              <a:avLst/>
            </a:prstGeom>
            <a:solidFill>
              <a:srgbClr val="002060"/>
            </a:solidFill>
            <a:ln w="31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GB" sz="1200" err="1">
                <a:solidFill>
                  <a:srgbClr val="FFFFFF"/>
                </a:solidFill>
                <a:latin typeface="Trebuchet MS" panose="020B0603020202020204"/>
              </a:endParaRPr>
            </a:p>
          </p:txBody>
        </p:sp>
        <p:sp>
          <p:nvSpPr>
            <p:cNvPr id="9" name="Rectangle 8">
              <a:extLst>
                <a:ext uri="{FF2B5EF4-FFF2-40B4-BE49-F238E27FC236}">
                  <a16:creationId xmlns:a16="http://schemas.microsoft.com/office/drawing/2014/main" id="{D139CAE0-B173-9A0C-01A4-794A39D70562}"/>
                </a:ext>
              </a:extLst>
            </p:cNvPr>
            <p:cNvSpPr/>
            <p:nvPr/>
          </p:nvSpPr>
          <p:spPr>
            <a:xfrm>
              <a:off x="4949670" y="4267703"/>
              <a:ext cx="1704345" cy="254632"/>
            </a:xfrm>
            <a:prstGeom prst="rect">
              <a:avLst/>
            </a:prstGeom>
          </p:spPr>
          <p:txBody>
            <a:bodyPr wrap="square" lIns="0" tIns="27000" rIns="0" bIns="0">
              <a:spAutoFit/>
            </a:bodyPr>
            <a:lstStyle/>
            <a:p>
              <a:pPr indent="-205740" defTabSz="685800">
                <a:spcAft>
                  <a:spcPts val="113"/>
                </a:spcAft>
                <a:buClrTx/>
              </a:pPr>
              <a:r>
                <a:rPr lang="en-US" sz="675">
                  <a:solidFill>
                    <a:srgbClr val="002060"/>
                  </a:solidFill>
                  <a:latin typeface="Trebuchet MS" panose="020B0603020202020204"/>
                </a:rPr>
                <a:t>FY 2018 – NDAA Section 806 (Civ only)</a:t>
              </a:r>
            </a:p>
          </p:txBody>
        </p:sp>
        <p:sp>
          <p:nvSpPr>
            <p:cNvPr id="10" name="Rectangle 9">
              <a:extLst>
                <a:ext uri="{FF2B5EF4-FFF2-40B4-BE49-F238E27FC236}">
                  <a16:creationId xmlns:a16="http://schemas.microsoft.com/office/drawing/2014/main" id="{5F1378AC-2FA5-22E3-F798-BDBD74938480}"/>
                </a:ext>
              </a:extLst>
            </p:cNvPr>
            <p:cNvSpPr/>
            <p:nvPr/>
          </p:nvSpPr>
          <p:spPr>
            <a:xfrm>
              <a:off x="7061985" y="3735271"/>
              <a:ext cx="1777214" cy="606165"/>
            </a:xfrm>
            <a:prstGeom prst="rect">
              <a:avLst/>
            </a:prstGeom>
          </p:spPr>
          <p:txBody>
            <a:bodyPr wrap="square" lIns="0" tIns="27000" rIns="0" bIns="0">
              <a:spAutoFit/>
            </a:bodyPr>
            <a:lstStyle/>
            <a:p>
              <a:pPr indent="-205740" algn="r" defTabSz="685800">
                <a:spcAft>
                  <a:spcPts val="113"/>
                </a:spcAft>
                <a:buClrTx/>
              </a:pPr>
              <a:r>
                <a:rPr lang="en-US" sz="675">
                  <a:solidFill>
                    <a:srgbClr val="002060"/>
                  </a:solidFill>
                  <a:latin typeface="Trebuchet MS" panose="020B0603020202020204"/>
                </a:rPr>
                <a:t>FY 2017 – NDAA; DoD R&amp;D and Institutions of Higher Education (DoD R&amp;D &amp; Civ)</a:t>
              </a:r>
            </a:p>
            <a:p>
              <a:pPr indent="-205740" algn="r" defTabSz="685800">
                <a:spcAft>
                  <a:spcPts val="113"/>
                </a:spcAft>
                <a:buClrTx/>
              </a:pPr>
              <a:r>
                <a:rPr lang="en-US" sz="675" i="1">
                  <a:solidFill>
                    <a:srgbClr val="002060"/>
                  </a:solidFill>
                  <a:latin typeface="Trebuchet MS" panose="020B0603020202020204"/>
                </a:rPr>
                <a:t>*or as determined by head of institution</a:t>
              </a:r>
            </a:p>
          </p:txBody>
        </p:sp>
        <p:sp>
          <p:nvSpPr>
            <p:cNvPr id="11" name="Oval 10">
              <a:extLst>
                <a:ext uri="{FF2B5EF4-FFF2-40B4-BE49-F238E27FC236}">
                  <a16:creationId xmlns:a16="http://schemas.microsoft.com/office/drawing/2014/main" id="{209E4E8F-4EFC-38D6-FA44-FF1B251BD4A8}"/>
                </a:ext>
              </a:extLst>
            </p:cNvPr>
            <p:cNvSpPr/>
            <p:nvPr/>
          </p:nvSpPr>
          <p:spPr bwMode="ltGray">
            <a:xfrm>
              <a:off x="6982800" y="2858770"/>
              <a:ext cx="180000" cy="180000"/>
            </a:xfrm>
            <a:prstGeom prst="ellipse">
              <a:avLst/>
            </a:prstGeom>
            <a:solidFill>
              <a:srgbClr val="002060"/>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GB" sz="1200" err="1">
                <a:solidFill>
                  <a:srgbClr val="FFFFFF"/>
                </a:solidFill>
                <a:latin typeface="Trebuchet MS" panose="020B0603020202020204"/>
              </a:endParaRPr>
            </a:p>
          </p:txBody>
        </p:sp>
        <p:sp>
          <p:nvSpPr>
            <p:cNvPr id="12" name="Oval 11">
              <a:extLst>
                <a:ext uri="{FF2B5EF4-FFF2-40B4-BE49-F238E27FC236}">
                  <a16:creationId xmlns:a16="http://schemas.microsoft.com/office/drawing/2014/main" id="{C6406512-8A9F-D044-E4D0-C7C138AB37EA}"/>
                </a:ext>
              </a:extLst>
            </p:cNvPr>
            <p:cNvSpPr/>
            <p:nvPr/>
          </p:nvSpPr>
          <p:spPr bwMode="ltGray">
            <a:xfrm>
              <a:off x="7135200" y="2471049"/>
              <a:ext cx="180000" cy="180000"/>
            </a:xfrm>
            <a:prstGeom prst="ellipse">
              <a:avLst/>
            </a:prstGeom>
            <a:solidFill>
              <a:srgbClr val="002060"/>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GB" sz="1200" err="1">
                <a:solidFill>
                  <a:srgbClr val="FFFFFF"/>
                </a:solidFill>
                <a:latin typeface="Trebuchet MS" panose="020B0603020202020204"/>
              </a:endParaRPr>
            </a:p>
          </p:txBody>
        </p:sp>
        <p:cxnSp>
          <p:nvCxnSpPr>
            <p:cNvPr id="13" name="Straight Connector 12">
              <a:extLst>
                <a:ext uri="{FF2B5EF4-FFF2-40B4-BE49-F238E27FC236}">
                  <a16:creationId xmlns:a16="http://schemas.microsoft.com/office/drawing/2014/main" id="{09FFC8E9-6BA7-CD6A-6995-E1F41B522988}"/>
                </a:ext>
              </a:extLst>
            </p:cNvPr>
            <p:cNvCxnSpPr/>
            <p:nvPr/>
          </p:nvCxnSpPr>
          <p:spPr>
            <a:xfrm>
              <a:off x="6798766" y="3735271"/>
              <a:ext cx="2024400" cy="0"/>
            </a:xfrm>
            <a:prstGeom prst="line">
              <a:avLst/>
            </a:prstGeom>
            <a:ln>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6100CE-FF82-94C8-D79A-892A68E65FBE}"/>
                </a:ext>
              </a:extLst>
            </p:cNvPr>
            <p:cNvCxnSpPr/>
            <p:nvPr/>
          </p:nvCxnSpPr>
          <p:spPr>
            <a:xfrm>
              <a:off x="4949670" y="4267703"/>
              <a:ext cx="1908330" cy="0"/>
            </a:xfrm>
            <a:prstGeom prst="line">
              <a:avLst/>
            </a:prstGeom>
            <a:ln>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34E042A-CD1E-2763-9338-65A29B0583FB}"/>
                </a:ext>
              </a:extLst>
            </p:cNvPr>
            <p:cNvSpPr/>
            <p:nvPr/>
          </p:nvSpPr>
          <p:spPr>
            <a:xfrm>
              <a:off x="7391400" y="2049876"/>
              <a:ext cx="1447798" cy="592271"/>
            </a:xfrm>
            <a:prstGeom prst="rect">
              <a:avLst/>
            </a:prstGeom>
          </p:spPr>
          <p:txBody>
            <a:bodyPr wrap="square" lIns="0" tIns="27000" rIns="0" bIns="0">
              <a:spAutoFit/>
            </a:bodyPr>
            <a:lstStyle/>
            <a:p>
              <a:pPr indent="-205740" algn="r" defTabSz="685800">
                <a:spcAft>
                  <a:spcPts val="113"/>
                </a:spcAft>
                <a:buClrTx/>
              </a:pPr>
              <a:r>
                <a:rPr lang="en-US" sz="675">
                  <a:solidFill>
                    <a:srgbClr val="002060"/>
                  </a:solidFill>
                  <a:latin typeface="Trebuchet MS" panose="020B0603020202020204"/>
                </a:rPr>
                <a:t>FY 1998 – Stafford Act; Contingency Prep and/or Response Except Construction ($35,000 outside U.S.)</a:t>
              </a:r>
            </a:p>
          </p:txBody>
        </p:sp>
        <p:sp>
          <p:nvSpPr>
            <p:cNvPr id="16" name="Rectangle 15">
              <a:extLst>
                <a:ext uri="{FF2B5EF4-FFF2-40B4-BE49-F238E27FC236}">
                  <a16:creationId xmlns:a16="http://schemas.microsoft.com/office/drawing/2014/main" id="{AAE378D9-55DB-4FE9-A4F7-A97513394475}"/>
                </a:ext>
              </a:extLst>
            </p:cNvPr>
            <p:cNvSpPr/>
            <p:nvPr/>
          </p:nvSpPr>
          <p:spPr>
            <a:xfrm>
              <a:off x="7063000" y="1760810"/>
              <a:ext cx="1917192" cy="229622"/>
            </a:xfrm>
            <a:prstGeom prst="rect">
              <a:avLst/>
            </a:prstGeom>
          </p:spPr>
          <p:txBody>
            <a:bodyPr wrap="none" lIns="0" tIns="0" rIns="0" bIns="27000">
              <a:spAutoFit/>
            </a:bodyPr>
            <a:lstStyle/>
            <a:p>
              <a:pPr algn="r" defTabSz="685800">
                <a:buClrTx/>
              </a:pPr>
              <a:r>
                <a:rPr lang="en-GB" sz="1200" b="1" i="1">
                  <a:solidFill>
                    <a:srgbClr val="002060"/>
                  </a:solidFill>
                  <a:latin typeface="Trebuchet MS" panose="020B0603020202020204"/>
                </a:rPr>
                <a:t>$20,000 within U.S.</a:t>
              </a:r>
              <a:endParaRPr lang="en-GB" sz="1200">
                <a:solidFill>
                  <a:srgbClr val="002060"/>
                </a:solidFill>
                <a:latin typeface="Trebuchet MS" panose="020B0603020202020204"/>
              </a:endParaRPr>
            </a:p>
          </p:txBody>
        </p:sp>
        <p:cxnSp>
          <p:nvCxnSpPr>
            <p:cNvPr id="17" name="Straight Connector 16">
              <a:extLst>
                <a:ext uri="{FF2B5EF4-FFF2-40B4-BE49-F238E27FC236}">
                  <a16:creationId xmlns:a16="http://schemas.microsoft.com/office/drawing/2014/main" id="{975E1312-C5E0-1BB6-F35C-E6897B08B4EE}"/>
                </a:ext>
              </a:extLst>
            </p:cNvPr>
            <p:cNvCxnSpPr/>
            <p:nvPr/>
          </p:nvCxnSpPr>
          <p:spPr>
            <a:xfrm>
              <a:off x="7117530" y="2049876"/>
              <a:ext cx="1751400" cy="0"/>
            </a:xfrm>
            <a:prstGeom prst="line">
              <a:avLst/>
            </a:prstGeom>
            <a:ln>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CADD929-A6CA-643F-9F0E-06A20AC57276}"/>
                </a:ext>
              </a:extLst>
            </p:cNvPr>
            <p:cNvSpPr/>
            <p:nvPr/>
          </p:nvSpPr>
          <p:spPr>
            <a:xfrm>
              <a:off x="4800602" y="1680546"/>
              <a:ext cx="1224000" cy="142086"/>
            </a:xfrm>
            <a:prstGeom prst="rect">
              <a:avLst/>
            </a:prstGeom>
          </p:spPr>
          <p:txBody>
            <a:bodyPr wrap="square" lIns="0" tIns="27000" rIns="0" bIns="0">
              <a:spAutoFit/>
            </a:bodyPr>
            <a:lstStyle/>
            <a:p>
              <a:pPr indent="-205740" defTabSz="685800">
                <a:spcAft>
                  <a:spcPts val="113"/>
                </a:spcAft>
                <a:buClrTx/>
              </a:pPr>
              <a:r>
                <a:rPr lang="en-GB" sz="675">
                  <a:solidFill>
                    <a:srgbClr val="002060"/>
                  </a:solidFill>
                  <a:latin typeface="Trebuchet MS" panose="020B0603020202020204"/>
                </a:rPr>
                <a:t>FY 1994 - FASA</a:t>
              </a:r>
            </a:p>
          </p:txBody>
        </p:sp>
        <p:cxnSp>
          <p:nvCxnSpPr>
            <p:cNvPr id="19" name="Straight Connector 18">
              <a:extLst>
                <a:ext uri="{FF2B5EF4-FFF2-40B4-BE49-F238E27FC236}">
                  <a16:creationId xmlns:a16="http://schemas.microsoft.com/office/drawing/2014/main" id="{8B9CD4F1-C2D6-E2D1-E5D2-E0C9FA47608E}"/>
                </a:ext>
              </a:extLst>
            </p:cNvPr>
            <p:cNvCxnSpPr/>
            <p:nvPr/>
          </p:nvCxnSpPr>
          <p:spPr>
            <a:xfrm flipV="1">
              <a:off x="4800601" y="1680545"/>
              <a:ext cx="1756070" cy="0"/>
            </a:xfrm>
            <a:prstGeom prst="line">
              <a:avLst/>
            </a:prstGeom>
            <a:ln>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9A3D5B5-99CD-8631-D43F-6B34F061EE63}"/>
                </a:ext>
              </a:extLst>
            </p:cNvPr>
            <p:cNvCxnSpPr>
              <a:stCxn id="12" idx="2"/>
            </p:cNvCxnSpPr>
            <p:nvPr/>
          </p:nvCxnSpPr>
          <p:spPr>
            <a:xfrm flipH="1">
              <a:off x="4828786" y="2561049"/>
              <a:ext cx="2306414" cy="0"/>
            </a:xfrm>
            <a:prstGeom prst="line">
              <a:avLst/>
            </a:prstGeom>
            <a:ln>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F2C61FE-50F6-9988-C409-55F3E85BBCC5}"/>
                </a:ext>
              </a:extLst>
            </p:cNvPr>
            <p:cNvSpPr/>
            <p:nvPr/>
          </p:nvSpPr>
          <p:spPr>
            <a:xfrm>
              <a:off x="4800600" y="2561049"/>
              <a:ext cx="2088330" cy="381072"/>
            </a:xfrm>
            <a:prstGeom prst="rect">
              <a:avLst/>
            </a:prstGeom>
          </p:spPr>
          <p:txBody>
            <a:bodyPr wrap="square" lIns="0" tIns="27000" rIns="0" bIns="0">
              <a:spAutoFit/>
            </a:bodyPr>
            <a:lstStyle/>
            <a:p>
              <a:pPr indent="-205740" defTabSz="685800">
                <a:spcAft>
                  <a:spcPts val="113"/>
                </a:spcAft>
                <a:buClrTx/>
              </a:pPr>
              <a:r>
                <a:rPr lang="en-US" sz="675">
                  <a:solidFill>
                    <a:srgbClr val="002060"/>
                  </a:solidFill>
                  <a:latin typeface="Trebuchet MS" panose="020B0603020202020204"/>
                </a:rPr>
                <a:t>FY 2010 – FAR Economic Threshold Adjustment</a:t>
              </a:r>
            </a:p>
            <a:p>
              <a:pPr indent="-205740" defTabSz="685800">
                <a:spcAft>
                  <a:spcPts val="113"/>
                </a:spcAft>
                <a:buClrTx/>
              </a:pPr>
              <a:r>
                <a:rPr lang="en-GB" sz="675">
                  <a:solidFill>
                    <a:srgbClr val="002060"/>
                  </a:solidFill>
                  <a:latin typeface="Trebuchet MS" panose="020B0603020202020204"/>
                </a:rPr>
                <a:t> </a:t>
              </a:r>
            </a:p>
          </p:txBody>
        </p:sp>
        <p:sp>
          <p:nvSpPr>
            <p:cNvPr id="22" name="Rectangle 21">
              <a:extLst>
                <a:ext uri="{FF2B5EF4-FFF2-40B4-BE49-F238E27FC236}">
                  <a16:creationId xmlns:a16="http://schemas.microsoft.com/office/drawing/2014/main" id="{45EE59B4-D14E-45D2-DDC4-32D94BC40BC8}"/>
                </a:ext>
              </a:extLst>
            </p:cNvPr>
            <p:cNvSpPr/>
            <p:nvPr/>
          </p:nvSpPr>
          <p:spPr>
            <a:xfrm>
              <a:off x="4800599" y="2309254"/>
              <a:ext cx="809955" cy="229622"/>
            </a:xfrm>
            <a:prstGeom prst="rect">
              <a:avLst/>
            </a:prstGeom>
          </p:spPr>
          <p:txBody>
            <a:bodyPr wrap="square" lIns="0" tIns="0" rIns="0" bIns="27000">
              <a:spAutoFit/>
            </a:bodyPr>
            <a:lstStyle/>
            <a:p>
              <a:pPr defTabSz="685800">
                <a:buClrTx/>
              </a:pPr>
              <a:r>
                <a:rPr lang="en-GB" sz="1200" b="1" i="1">
                  <a:solidFill>
                    <a:srgbClr val="002060"/>
                  </a:solidFill>
                  <a:latin typeface="Trebuchet MS" panose="020B0603020202020204"/>
                </a:rPr>
                <a:t>$3,000</a:t>
              </a:r>
              <a:endParaRPr lang="en-GB" sz="1200">
                <a:solidFill>
                  <a:srgbClr val="002060"/>
                </a:solidFill>
                <a:latin typeface="Trebuchet MS" panose="020B0603020202020204"/>
              </a:endParaRPr>
            </a:p>
          </p:txBody>
        </p:sp>
        <p:sp>
          <p:nvSpPr>
            <p:cNvPr id="23" name="Rectangle 22">
              <a:extLst>
                <a:ext uri="{FF2B5EF4-FFF2-40B4-BE49-F238E27FC236}">
                  <a16:creationId xmlns:a16="http://schemas.microsoft.com/office/drawing/2014/main" id="{AD4E8E0F-1CC1-79DE-67FF-27550B20C5A6}"/>
                </a:ext>
              </a:extLst>
            </p:cNvPr>
            <p:cNvSpPr/>
            <p:nvPr/>
          </p:nvSpPr>
          <p:spPr>
            <a:xfrm>
              <a:off x="7096695" y="2960874"/>
              <a:ext cx="1557357" cy="254632"/>
            </a:xfrm>
            <a:prstGeom prst="rect">
              <a:avLst/>
            </a:prstGeom>
          </p:spPr>
          <p:txBody>
            <a:bodyPr wrap="square" lIns="0" tIns="27000" rIns="0" bIns="0">
              <a:spAutoFit/>
            </a:bodyPr>
            <a:lstStyle/>
            <a:p>
              <a:pPr indent="-205740" algn="r" defTabSz="685800">
                <a:spcAft>
                  <a:spcPts val="113"/>
                </a:spcAft>
                <a:buClrTx/>
              </a:pPr>
              <a:r>
                <a:rPr lang="en-US" sz="675">
                  <a:solidFill>
                    <a:srgbClr val="002060"/>
                  </a:solidFill>
                  <a:latin typeface="Trebuchet MS" panose="020B0603020202020204"/>
                </a:rPr>
                <a:t>FY 2015 – FAR Economic Threshold Adjustment</a:t>
              </a:r>
            </a:p>
          </p:txBody>
        </p:sp>
        <p:cxnSp>
          <p:nvCxnSpPr>
            <p:cNvPr id="24" name="Straight Connector 23">
              <a:extLst>
                <a:ext uri="{FF2B5EF4-FFF2-40B4-BE49-F238E27FC236}">
                  <a16:creationId xmlns:a16="http://schemas.microsoft.com/office/drawing/2014/main" id="{BEA21DC8-0C7F-3547-ED3E-3DAD073F792B}"/>
                </a:ext>
              </a:extLst>
            </p:cNvPr>
            <p:cNvCxnSpPr>
              <a:endCxn id="11" idx="6"/>
            </p:cNvCxnSpPr>
            <p:nvPr/>
          </p:nvCxnSpPr>
          <p:spPr>
            <a:xfrm flipH="1">
              <a:off x="7162800" y="2948770"/>
              <a:ext cx="1548000" cy="0"/>
            </a:xfrm>
            <a:prstGeom prst="line">
              <a:avLst/>
            </a:prstGeom>
            <a:ln>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1DC8336E-C6A2-C096-9DF6-C03840EC99AB}"/>
                </a:ext>
              </a:extLst>
            </p:cNvPr>
            <p:cNvSpPr/>
            <p:nvPr/>
          </p:nvSpPr>
          <p:spPr>
            <a:xfrm>
              <a:off x="7924896" y="2721476"/>
              <a:ext cx="735244" cy="229622"/>
            </a:xfrm>
            <a:prstGeom prst="rect">
              <a:avLst/>
            </a:prstGeom>
          </p:spPr>
          <p:txBody>
            <a:bodyPr wrap="none" lIns="0" tIns="0" rIns="0" bIns="27000">
              <a:spAutoFit/>
            </a:bodyPr>
            <a:lstStyle/>
            <a:p>
              <a:pPr algn="r" defTabSz="685800">
                <a:buClrTx/>
              </a:pPr>
              <a:r>
                <a:rPr lang="en-GB" sz="1200" b="1" i="1">
                  <a:solidFill>
                    <a:srgbClr val="002060"/>
                  </a:solidFill>
                  <a:latin typeface="Trebuchet MS" panose="020B0603020202020204"/>
                </a:rPr>
                <a:t>$3,500 </a:t>
              </a:r>
              <a:endParaRPr lang="en-GB" sz="1200">
                <a:solidFill>
                  <a:srgbClr val="002060"/>
                </a:solidFill>
                <a:latin typeface="Trebuchet MS" panose="020B0603020202020204"/>
              </a:endParaRPr>
            </a:p>
          </p:txBody>
        </p:sp>
        <p:sp>
          <p:nvSpPr>
            <p:cNvPr id="26" name="Rectangle 25">
              <a:extLst>
                <a:ext uri="{FF2B5EF4-FFF2-40B4-BE49-F238E27FC236}">
                  <a16:creationId xmlns:a16="http://schemas.microsoft.com/office/drawing/2014/main" id="{C21BCEB3-1643-ABE0-4163-F114CF293B40}"/>
                </a:ext>
              </a:extLst>
            </p:cNvPr>
            <p:cNvSpPr/>
            <p:nvPr/>
          </p:nvSpPr>
          <p:spPr>
            <a:xfrm>
              <a:off x="7317656" y="4612452"/>
              <a:ext cx="1721433" cy="367178"/>
            </a:xfrm>
            <a:prstGeom prst="rect">
              <a:avLst/>
            </a:prstGeom>
          </p:spPr>
          <p:txBody>
            <a:bodyPr wrap="square" lIns="0" tIns="27000" rIns="0" bIns="0">
              <a:spAutoFit/>
            </a:bodyPr>
            <a:lstStyle/>
            <a:p>
              <a:pPr indent="-205740" algn="r" defTabSz="685800">
                <a:spcAft>
                  <a:spcPts val="113"/>
                </a:spcAft>
                <a:buClrTx/>
              </a:pPr>
              <a:r>
                <a:rPr lang="en-US" sz="675" u="sng">
                  <a:solidFill>
                    <a:srgbClr val="002060"/>
                  </a:solidFill>
                  <a:latin typeface="Trebuchet MS" panose="020B0603020202020204"/>
                </a:rPr>
                <a:t>Proposed</a:t>
              </a:r>
              <a:r>
                <a:rPr lang="en-US" sz="675">
                  <a:solidFill>
                    <a:srgbClr val="002060"/>
                  </a:solidFill>
                  <a:latin typeface="Trebuchet MS" panose="020B0603020202020204"/>
                </a:rPr>
                <a:t>  but not enacted for the GSA e-commerce portal (approved commodities only)</a:t>
              </a:r>
            </a:p>
          </p:txBody>
        </p:sp>
        <p:cxnSp>
          <p:nvCxnSpPr>
            <p:cNvPr id="27" name="Straight Connector 26">
              <a:extLst>
                <a:ext uri="{FF2B5EF4-FFF2-40B4-BE49-F238E27FC236}">
                  <a16:creationId xmlns:a16="http://schemas.microsoft.com/office/drawing/2014/main" id="{DDCCEE2A-A65F-0662-B933-F804F21398AF}"/>
                </a:ext>
              </a:extLst>
            </p:cNvPr>
            <p:cNvCxnSpPr/>
            <p:nvPr/>
          </p:nvCxnSpPr>
          <p:spPr>
            <a:xfrm>
              <a:off x="7151763" y="4572503"/>
              <a:ext cx="1737360" cy="0"/>
            </a:xfrm>
            <a:prstGeom prst="line">
              <a:avLst/>
            </a:prstGeom>
            <a:ln>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A618C05-DBE7-3F55-6F6E-B6181758C587}"/>
                </a:ext>
              </a:extLst>
            </p:cNvPr>
            <p:cNvSpPr/>
            <p:nvPr/>
          </p:nvSpPr>
          <p:spPr>
            <a:xfrm>
              <a:off x="4876800" y="3278071"/>
              <a:ext cx="1832270" cy="254632"/>
            </a:xfrm>
            <a:prstGeom prst="rect">
              <a:avLst/>
            </a:prstGeom>
          </p:spPr>
          <p:txBody>
            <a:bodyPr wrap="square" lIns="0" tIns="27000" rIns="0" bIns="0">
              <a:spAutoFit/>
            </a:bodyPr>
            <a:lstStyle/>
            <a:p>
              <a:pPr indent="-205740" defTabSz="685800">
                <a:spcAft>
                  <a:spcPts val="113"/>
                </a:spcAft>
                <a:buClrTx/>
              </a:pPr>
              <a:r>
                <a:rPr lang="en-US" sz="675">
                  <a:solidFill>
                    <a:srgbClr val="002060"/>
                  </a:solidFill>
                  <a:latin typeface="Trebuchet MS" panose="020B0603020202020204"/>
                </a:rPr>
                <a:t>FY 2017 – NDAA; Increase in DoD MPT (DoD Only)</a:t>
              </a:r>
            </a:p>
          </p:txBody>
        </p:sp>
        <p:cxnSp>
          <p:nvCxnSpPr>
            <p:cNvPr id="29" name="Straight Connector 28">
              <a:extLst>
                <a:ext uri="{FF2B5EF4-FFF2-40B4-BE49-F238E27FC236}">
                  <a16:creationId xmlns:a16="http://schemas.microsoft.com/office/drawing/2014/main" id="{ADFDF8C7-6811-2D17-6AA1-6C636E64360C}"/>
                </a:ext>
              </a:extLst>
            </p:cNvPr>
            <p:cNvCxnSpPr/>
            <p:nvPr/>
          </p:nvCxnSpPr>
          <p:spPr>
            <a:xfrm>
              <a:off x="4876801" y="3255844"/>
              <a:ext cx="1936070" cy="0"/>
            </a:xfrm>
            <a:prstGeom prst="line">
              <a:avLst/>
            </a:prstGeom>
            <a:ln>
              <a:solidFill>
                <a:srgbClr val="002060"/>
              </a:solidFill>
              <a:prstDash val="sys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C36BE09E-7233-795C-F649-A8DBE9DD1D93}"/>
                </a:ext>
              </a:extLst>
            </p:cNvPr>
            <p:cNvSpPr/>
            <p:nvPr/>
          </p:nvSpPr>
          <p:spPr>
            <a:xfrm>
              <a:off x="4876800" y="3026276"/>
              <a:ext cx="809955" cy="229622"/>
            </a:xfrm>
            <a:prstGeom prst="rect">
              <a:avLst/>
            </a:prstGeom>
          </p:spPr>
          <p:txBody>
            <a:bodyPr wrap="square" lIns="0" tIns="0" rIns="0" bIns="27000">
              <a:spAutoFit/>
            </a:bodyPr>
            <a:lstStyle/>
            <a:p>
              <a:pPr defTabSz="685800">
                <a:buClrTx/>
              </a:pPr>
              <a:r>
                <a:rPr lang="en-GB" sz="1200" b="1" i="1">
                  <a:solidFill>
                    <a:srgbClr val="002060"/>
                  </a:solidFill>
                  <a:latin typeface="Trebuchet MS" panose="020B0603020202020204"/>
                </a:rPr>
                <a:t>$5,000</a:t>
              </a:r>
              <a:endParaRPr lang="en-GB" sz="1200">
                <a:solidFill>
                  <a:srgbClr val="002060"/>
                </a:solidFill>
                <a:latin typeface="Trebuchet MS" panose="020B0603020202020204"/>
              </a:endParaRPr>
            </a:p>
          </p:txBody>
        </p:sp>
        <p:sp>
          <p:nvSpPr>
            <p:cNvPr id="31" name="Rectangle 30">
              <a:extLst>
                <a:ext uri="{FF2B5EF4-FFF2-40B4-BE49-F238E27FC236}">
                  <a16:creationId xmlns:a16="http://schemas.microsoft.com/office/drawing/2014/main" id="{CB71E9A9-D328-488D-9191-11094CF5FF9D}"/>
                </a:ext>
              </a:extLst>
            </p:cNvPr>
            <p:cNvSpPr/>
            <p:nvPr/>
          </p:nvSpPr>
          <p:spPr>
            <a:xfrm>
              <a:off x="7958617" y="3483476"/>
              <a:ext cx="880583" cy="229622"/>
            </a:xfrm>
            <a:prstGeom prst="rect">
              <a:avLst/>
            </a:prstGeom>
          </p:spPr>
          <p:txBody>
            <a:bodyPr wrap="none" lIns="0" tIns="0" rIns="0" bIns="27000">
              <a:spAutoFit/>
            </a:bodyPr>
            <a:lstStyle/>
            <a:p>
              <a:pPr algn="r" defTabSz="685800">
                <a:buClrTx/>
              </a:pPr>
              <a:r>
                <a:rPr lang="en-GB" sz="1200" b="1" i="1">
                  <a:solidFill>
                    <a:srgbClr val="002060"/>
                  </a:solidFill>
                  <a:latin typeface="Trebuchet MS" panose="020B0603020202020204"/>
                </a:rPr>
                <a:t>$10,000*</a:t>
              </a:r>
              <a:endParaRPr lang="en-GB" sz="1200">
                <a:solidFill>
                  <a:srgbClr val="002060"/>
                </a:solidFill>
                <a:latin typeface="Trebuchet MS" panose="020B0603020202020204"/>
              </a:endParaRPr>
            </a:p>
          </p:txBody>
        </p:sp>
        <p:sp>
          <p:nvSpPr>
            <p:cNvPr id="32" name="Rectangle 31">
              <a:extLst>
                <a:ext uri="{FF2B5EF4-FFF2-40B4-BE49-F238E27FC236}">
                  <a16:creationId xmlns:a16="http://schemas.microsoft.com/office/drawing/2014/main" id="{5FA5017B-226B-8BAF-1DEB-599CB7ECCC5D}"/>
                </a:ext>
              </a:extLst>
            </p:cNvPr>
            <p:cNvSpPr/>
            <p:nvPr/>
          </p:nvSpPr>
          <p:spPr>
            <a:xfrm>
              <a:off x="4949670" y="4015908"/>
              <a:ext cx="809955" cy="229622"/>
            </a:xfrm>
            <a:prstGeom prst="rect">
              <a:avLst/>
            </a:prstGeom>
          </p:spPr>
          <p:txBody>
            <a:bodyPr wrap="square" lIns="0" tIns="0" rIns="0" bIns="27000">
              <a:spAutoFit/>
            </a:bodyPr>
            <a:lstStyle/>
            <a:p>
              <a:pPr defTabSz="685800">
                <a:buClrTx/>
              </a:pPr>
              <a:r>
                <a:rPr lang="en-GB" sz="1200" b="1" i="1">
                  <a:solidFill>
                    <a:srgbClr val="002060"/>
                  </a:solidFill>
                  <a:latin typeface="Trebuchet MS" panose="020B0603020202020204"/>
                </a:rPr>
                <a:t>$10,000</a:t>
              </a:r>
              <a:endParaRPr lang="en-GB" sz="1200">
                <a:solidFill>
                  <a:srgbClr val="002060"/>
                </a:solidFill>
                <a:latin typeface="Trebuchet MS" panose="020B0603020202020204"/>
              </a:endParaRPr>
            </a:p>
          </p:txBody>
        </p:sp>
        <p:sp>
          <p:nvSpPr>
            <p:cNvPr id="33" name="Rectangle 32">
              <a:extLst>
                <a:ext uri="{FF2B5EF4-FFF2-40B4-BE49-F238E27FC236}">
                  <a16:creationId xmlns:a16="http://schemas.microsoft.com/office/drawing/2014/main" id="{A7E58C5F-33C3-FA4A-400D-15A9C138F2B9}"/>
                </a:ext>
              </a:extLst>
            </p:cNvPr>
            <p:cNvSpPr/>
            <p:nvPr/>
          </p:nvSpPr>
          <p:spPr>
            <a:xfrm>
              <a:off x="8161313" y="4360658"/>
              <a:ext cx="792953" cy="229622"/>
            </a:xfrm>
            <a:prstGeom prst="rect">
              <a:avLst/>
            </a:prstGeom>
          </p:spPr>
          <p:txBody>
            <a:bodyPr wrap="none" lIns="0" tIns="0" rIns="0" bIns="27000">
              <a:spAutoFit/>
            </a:bodyPr>
            <a:lstStyle/>
            <a:p>
              <a:pPr algn="r" defTabSz="685800">
                <a:buClrTx/>
              </a:pPr>
              <a:r>
                <a:rPr lang="en-GB" sz="1200" b="1" i="1">
                  <a:solidFill>
                    <a:srgbClr val="002060"/>
                  </a:solidFill>
                  <a:latin typeface="Trebuchet MS" panose="020B0603020202020204"/>
                </a:rPr>
                <a:t>$25,000</a:t>
              </a:r>
              <a:endParaRPr lang="en-GB" sz="1200">
                <a:solidFill>
                  <a:srgbClr val="002060"/>
                </a:solidFill>
                <a:latin typeface="Trebuchet MS" panose="020B0603020202020204"/>
              </a:endParaRPr>
            </a:p>
          </p:txBody>
        </p:sp>
        <p:sp>
          <p:nvSpPr>
            <p:cNvPr id="34" name="Oval 33">
              <a:extLst>
                <a:ext uri="{FF2B5EF4-FFF2-40B4-BE49-F238E27FC236}">
                  <a16:creationId xmlns:a16="http://schemas.microsoft.com/office/drawing/2014/main" id="{E8F4AF59-C731-2DB7-E352-15D003771141}"/>
                </a:ext>
              </a:extLst>
            </p:cNvPr>
            <p:cNvSpPr/>
            <p:nvPr/>
          </p:nvSpPr>
          <p:spPr bwMode="ltGray">
            <a:xfrm>
              <a:off x="7010400" y="1959876"/>
              <a:ext cx="180000" cy="180000"/>
            </a:xfrm>
            <a:prstGeom prst="ellipse">
              <a:avLst/>
            </a:prstGeom>
            <a:solidFill>
              <a:srgbClr val="002060"/>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GB" sz="1200" err="1">
                <a:solidFill>
                  <a:srgbClr val="FFFFFF"/>
                </a:solidFill>
                <a:latin typeface="Trebuchet MS" panose="020B0603020202020204"/>
              </a:endParaRPr>
            </a:p>
          </p:txBody>
        </p:sp>
        <p:sp>
          <p:nvSpPr>
            <p:cNvPr id="35" name="Oval 34">
              <a:extLst>
                <a:ext uri="{FF2B5EF4-FFF2-40B4-BE49-F238E27FC236}">
                  <a16:creationId xmlns:a16="http://schemas.microsoft.com/office/drawing/2014/main" id="{8AC1F24B-CE10-8CE2-AC1E-C2A3AB0FDF4A}"/>
                </a:ext>
              </a:extLst>
            </p:cNvPr>
            <p:cNvSpPr/>
            <p:nvPr/>
          </p:nvSpPr>
          <p:spPr bwMode="ltGray">
            <a:xfrm>
              <a:off x="6629400" y="3635876"/>
              <a:ext cx="180000" cy="180000"/>
            </a:xfrm>
            <a:prstGeom prst="ellipse">
              <a:avLst/>
            </a:prstGeom>
            <a:solidFill>
              <a:srgbClr val="002060"/>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GB" sz="1200" err="1">
                <a:solidFill>
                  <a:srgbClr val="FFFFFF"/>
                </a:solidFill>
                <a:latin typeface="Trebuchet MS" panose="020B0603020202020204"/>
              </a:endParaRPr>
            </a:p>
          </p:txBody>
        </p:sp>
        <p:sp>
          <p:nvSpPr>
            <p:cNvPr id="36" name="Oval 35">
              <a:extLst>
                <a:ext uri="{FF2B5EF4-FFF2-40B4-BE49-F238E27FC236}">
                  <a16:creationId xmlns:a16="http://schemas.microsoft.com/office/drawing/2014/main" id="{4DA402E2-08FF-0D72-C838-20238DC4F2BF}"/>
                </a:ext>
              </a:extLst>
            </p:cNvPr>
            <p:cNvSpPr/>
            <p:nvPr/>
          </p:nvSpPr>
          <p:spPr bwMode="ltGray">
            <a:xfrm>
              <a:off x="6777357" y="3208125"/>
              <a:ext cx="180000" cy="180000"/>
            </a:xfrm>
            <a:prstGeom prst="ellipse">
              <a:avLst/>
            </a:prstGeom>
            <a:solidFill>
              <a:srgbClr val="002060"/>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GB" sz="1200" err="1">
                <a:solidFill>
                  <a:srgbClr val="FFFFFF"/>
                </a:solidFill>
                <a:latin typeface="Trebuchet MS" panose="020B0603020202020204"/>
              </a:endParaRPr>
            </a:p>
          </p:txBody>
        </p:sp>
        <p:sp>
          <p:nvSpPr>
            <p:cNvPr id="37" name="Oval 36">
              <a:extLst>
                <a:ext uri="{FF2B5EF4-FFF2-40B4-BE49-F238E27FC236}">
                  <a16:creationId xmlns:a16="http://schemas.microsoft.com/office/drawing/2014/main" id="{5B2EC8DF-05EA-8510-343F-1D7A19DC18EB}"/>
                </a:ext>
              </a:extLst>
            </p:cNvPr>
            <p:cNvSpPr/>
            <p:nvPr/>
          </p:nvSpPr>
          <p:spPr bwMode="ltGray">
            <a:xfrm>
              <a:off x="6858000" y="4169276"/>
              <a:ext cx="180000" cy="180000"/>
            </a:xfrm>
            <a:prstGeom prst="ellipse">
              <a:avLst/>
            </a:prstGeom>
            <a:solidFill>
              <a:srgbClr val="002060"/>
            </a:solidFill>
            <a:ln w="190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pPr>
              <a:endParaRPr lang="en-GB" sz="1200" err="1">
                <a:solidFill>
                  <a:srgbClr val="FFFFFF"/>
                </a:solidFill>
                <a:latin typeface="Trebuchet MS" panose="020B0603020202020204"/>
              </a:endParaRPr>
            </a:p>
          </p:txBody>
        </p:sp>
        <p:sp>
          <p:nvSpPr>
            <p:cNvPr id="38" name="Rectangle 37">
              <a:extLst>
                <a:ext uri="{FF2B5EF4-FFF2-40B4-BE49-F238E27FC236}">
                  <a16:creationId xmlns:a16="http://schemas.microsoft.com/office/drawing/2014/main" id="{0F38358F-97C6-99A4-5E5F-2DBDD510E007}"/>
                </a:ext>
              </a:extLst>
            </p:cNvPr>
            <p:cNvSpPr/>
            <p:nvPr/>
          </p:nvSpPr>
          <p:spPr>
            <a:xfrm>
              <a:off x="4800602" y="1428750"/>
              <a:ext cx="735244" cy="229622"/>
            </a:xfrm>
            <a:prstGeom prst="rect">
              <a:avLst/>
            </a:prstGeom>
          </p:spPr>
          <p:txBody>
            <a:bodyPr wrap="none" lIns="0" tIns="0" rIns="0" bIns="27000">
              <a:spAutoFit/>
            </a:bodyPr>
            <a:lstStyle/>
            <a:p>
              <a:pPr defTabSz="685800">
                <a:buClrTx/>
              </a:pPr>
              <a:r>
                <a:rPr lang="en-GB" sz="1200" b="1" i="1">
                  <a:solidFill>
                    <a:srgbClr val="002060"/>
                  </a:solidFill>
                  <a:latin typeface="Trebuchet MS" panose="020B0603020202020204"/>
                </a:rPr>
                <a:t>$2,500 </a:t>
              </a:r>
              <a:endParaRPr lang="en-GB" sz="1200">
                <a:solidFill>
                  <a:srgbClr val="002060"/>
                </a:solidFill>
                <a:latin typeface="Trebuchet MS" panose="020B0603020202020204"/>
              </a:endParaRPr>
            </a:p>
          </p:txBody>
        </p:sp>
      </p:grpSp>
    </p:spTree>
    <p:extLst>
      <p:ext uri="{BB962C8B-B14F-4D97-AF65-F5344CB8AC3E}">
        <p14:creationId xmlns:p14="http://schemas.microsoft.com/office/powerpoint/2010/main" val="3907700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0251B96-62D1-BAB8-0CF3-51D1C3F1FA8B}"/>
              </a:ext>
            </a:extLst>
          </p:cNvPr>
          <p:cNvSpPr>
            <a:spLocks noGrp="1"/>
          </p:cNvSpPr>
          <p:nvPr>
            <p:ph idx="1"/>
          </p:nvPr>
        </p:nvSpPr>
        <p:spPr>
          <a:xfrm>
            <a:off x="564776" y="198345"/>
            <a:ext cx="8229600" cy="3394472"/>
          </a:xfrm>
        </p:spPr>
        <p:txBody>
          <a:bodyPr>
            <a:normAutofit/>
          </a:bodyPr>
          <a:lstStyle/>
          <a:p>
            <a:pPr marL="0" indent="0">
              <a:buNone/>
            </a:pPr>
            <a:r>
              <a:rPr lang="en-US" sz="2800"/>
              <a:t>Since inception, GSA SmartPay has enabled over </a:t>
            </a:r>
            <a:r>
              <a:rPr lang="en-US" sz="2800" b="1"/>
              <a:t>$642B</a:t>
            </a:r>
            <a:r>
              <a:rPr lang="en-US" sz="2800"/>
              <a:t> in total spend through </a:t>
            </a:r>
            <a:r>
              <a:rPr lang="en-US" sz="2800" b="1"/>
              <a:t>2.0B </a:t>
            </a:r>
            <a:r>
              <a:rPr lang="en-US" sz="2800"/>
              <a:t>transactions, generating over </a:t>
            </a:r>
            <a:r>
              <a:rPr lang="en-US" sz="2800" b="1"/>
              <a:t>$5.7B</a:t>
            </a:r>
            <a:r>
              <a:rPr lang="en-US" sz="2800"/>
              <a:t> in agency refunds. </a:t>
            </a:r>
          </a:p>
        </p:txBody>
      </p:sp>
      <p:grpSp>
        <p:nvGrpSpPr>
          <p:cNvPr id="2" name="Google Shape;98;p3">
            <a:extLst>
              <a:ext uri="{FF2B5EF4-FFF2-40B4-BE49-F238E27FC236}">
                <a16:creationId xmlns:a16="http://schemas.microsoft.com/office/drawing/2014/main" id="{A84F7199-0129-D206-D6CD-3D71CE2C60C7}"/>
              </a:ext>
              <a:ext uri="{C183D7F6-B498-43B3-948B-1728B52AA6E4}">
                <adec:decorative xmlns:adec="http://schemas.microsoft.com/office/drawing/2017/decorative" val="1"/>
              </a:ext>
            </a:extLst>
          </p:cNvPr>
          <p:cNvGrpSpPr/>
          <p:nvPr/>
        </p:nvGrpSpPr>
        <p:grpSpPr>
          <a:xfrm>
            <a:off x="610197" y="1971078"/>
            <a:ext cx="7696200" cy="2890520"/>
            <a:chOff x="1063629" y="2269136"/>
            <a:chExt cx="9973826" cy="3928464"/>
          </a:xfrm>
        </p:grpSpPr>
        <p:graphicFrame>
          <p:nvGraphicFramePr>
            <p:cNvPr id="6" name="Google Shape;99;p3" descr="History Screen">
              <a:extLst>
                <a:ext uri="{FF2B5EF4-FFF2-40B4-BE49-F238E27FC236}">
                  <a16:creationId xmlns:a16="http://schemas.microsoft.com/office/drawing/2014/main" id="{8277CC68-03B8-95FB-78AF-024BF27F6E6B}"/>
                </a:ext>
              </a:extLst>
            </p:cNvPr>
            <p:cNvGraphicFramePr/>
            <p:nvPr/>
          </p:nvGraphicFramePr>
          <p:xfrm>
            <a:off x="1063629" y="2269136"/>
            <a:ext cx="9973826" cy="3928464"/>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Google Shape;100;p3" descr="Decorative Image">
              <a:extLst>
                <a:ext uri="{FF2B5EF4-FFF2-40B4-BE49-F238E27FC236}">
                  <a16:creationId xmlns:a16="http://schemas.microsoft.com/office/drawing/2014/main" id="{CEA5B976-3FD4-1FEF-80A2-051A6F473007}"/>
                </a:ext>
              </a:extLst>
            </p:cNvPr>
            <p:cNvCxnSpPr/>
            <p:nvPr/>
          </p:nvCxnSpPr>
          <p:spPr>
            <a:xfrm rot="10800000">
              <a:off x="6276119" y="2401338"/>
              <a:ext cx="0" cy="3001021"/>
            </a:xfrm>
            <a:prstGeom prst="straightConnector1">
              <a:avLst/>
            </a:prstGeom>
            <a:noFill/>
            <a:ln w="9525" cap="flat" cmpd="sng">
              <a:solidFill>
                <a:schemeClr val="lt2"/>
              </a:solidFill>
              <a:prstDash val="solid"/>
              <a:round/>
              <a:headEnd type="none" w="med" len="med"/>
              <a:tailEnd type="none" w="med" len="med"/>
            </a:ln>
          </p:spPr>
        </p:cxnSp>
        <p:sp>
          <p:nvSpPr>
            <p:cNvPr id="8" name="Google Shape;101;p3">
              <a:extLst>
                <a:ext uri="{FF2B5EF4-FFF2-40B4-BE49-F238E27FC236}">
                  <a16:creationId xmlns:a16="http://schemas.microsoft.com/office/drawing/2014/main" id="{301F6E86-EC90-FDE7-121E-EF30BCAEA1C2}"/>
                </a:ext>
              </a:extLst>
            </p:cNvPr>
            <p:cNvSpPr txBox="1"/>
            <p:nvPr/>
          </p:nvSpPr>
          <p:spPr>
            <a:xfrm>
              <a:off x="6322352" y="2333643"/>
              <a:ext cx="1383124" cy="345033"/>
            </a:xfrm>
            <a:prstGeom prst="rect">
              <a:avLst/>
            </a:prstGeom>
            <a:noFill/>
            <a:ln>
              <a:noFill/>
            </a:ln>
          </p:spPr>
          <p:txBody>
            <a:bodyPr spcFirstLastPara="1" wrap="square" lIns="0" tIns="0" rIns="0" bIns="0" numCol="1" anchor="t" anchorCtr="0">
              <a:noAutofit/>
            </a:bodyPr>
            <a:lstStyle/>
            <a:p>
              <a:pPr marL="0" marR="0" lvl="0" indent="0" algn="l" rtl="0">
                <a:lnSpc>
                  <a:spcPct val="100000"/>
                </a:lnSpc>
                <a:spcBef>
                  <a:spcPts val="0"/>
                </a:spcBef>
                <a:spcAft>
                  <a:spcPts val="0"/>
                </a:spcAft>
                <a:buNone/>
              </a:pPr>
              <a:r>
                <a:rPr lang="en-US" sz="900" b="1" i="0" u="none" strike="noStrike" cap="none">
                  <a:solidFill>
                    <a:schemeClr val="dk1"/>
                  </a:solidFill>
                  <a:latin typeface="Century Gothic"/>
                  <a:ea typeface="Century Gothic"/>
                  <a:cs typeface="Century Gothic"/>
                  <a:sym typeface="Century Gothic"/>
                </a:rPr>
                <a:t>GSA SmartPay 2 Begins</a:t>
              </a:r>
              <a:endParaRPr/>
            </a:p>
            <a:p>
              <a:pPr marL="0" marR="0" lvl="0" indent="0" algn="l" rtl="0">
                <a:lnSpc>
                  <a:spcPct val="100000"/>
                </a:lnSpc>
                <a:spcBef>
                  <a:spcPts val="120"/>
                </a:spcBef>
                <a:spcAft>
                  <a:spcPts val="0"/>
                </a:spcAft>
                <a:buNone/>
              </a:pPr>
              <a:endParaRPr sz="600" b="0" i="0" u="none" strike="noStrike" cap="none">
                <a:solidFill>
                  <a:schemeClr val="dk1"/>
                </a:solidFill>
                <a:latin typeface="Century Gothic"/>
                <a:ea typeface="Century Gothic"/>
                <a:cs typeface="Century Gothic"/>
                <a:sym typeface="Century Gothic"/>
              </a:endParaRPr>
            </a:p>
          </p:txBody>
        </p:sp>
        <p:sp>
          <p:nvSpPr>
            <p:cNvPr id="9" name="Google Shape;102;p3">
              <a:extLst>
                <a:ext uri="{FF2B5EF4-FFF2-40B4-BE49-F238E27FC236}">
                  <a16:creationId xmlns:a16="http://schemas.microsoft.com/office/drawing/2014/main" id="{E8C7A93A-09F7-712D-E76B-C9CB0F8B0904}"/>
                </a:ext>
              </a:extLst>
            </p:cNvPr>
            <p:cNvSpPr txBox="1"/>
            <p:nvPr/>
          </p:nvSpPr>
          <p:spPr>
            <a:xfrm>
              <a:off x="7373529" y="4360269"/>
              <a:ext cx="1999628" cy="194296"/>
            </a:xfrm>
            <a:prstGeom prst="rect">
              <a:avLst/>
            </a:prstGeom>
            <a:noFill/>
            <a:ln>
              <a:noFill/>
            </a:ln>
          </p:spPr>
          <p:txBody>
            <a:bodyPr spcFirstLastPara="1" wrap="square" lIns="0" tIns="0" rIns="0" bIns="0" numCol="1" anchor="t" anchorCtr="0">
              <a:noAutofit/>
            </a:bodyPr>
            <a:lstStyle/>
            <a:p>
              <a:pPr marL="0" marR="0" lvl="0" indent="0" algn="l" rtl="0">
                <a:lnSpc>
                  <a:spcPct val="100000"/>
                </a:lnSpc>
                <a:spcBef>
                  <a:spcPts val="0"/>
                </a:spcBef>
                <a:spcAft>
                  <a:spcPts val="0"/>
                </a:spcAft>
                <a:buNone/>
              </a:pPr>
              <a:r>
                <a:rPr lang="en-US" sz="1000" b="1" i="0" u="none" strike="noStrike" cap="none">
                  <a:solidFill>
                    <a:srgbClr val="AFABAB"/>
                  </a:solidFill>
                  <a:latin typeface="Century Gothic"/>
                  <a:ea typeface="Century Gothic"/>
                  <a:cs typeface="Century Gothic"/>
                  <a:sym typeface="Century Gothic"/>
                </a:rPr>
                <a:t>Agency Refunds</a:t>
              </a:r>
              <a:endParaRPr/>
            </a:p>
            <a:p>
              <a:pPr marL="0" marR="0" lvl="0" indent="0" algn="l" rtl="0">
                <a:lnSpc>
                  <a:spcPct val="100000"/>
                </a:lnSpc>
                <a:spcBef>
                  <a:spcPts val="140"/>
                </a:spcBef>
                <a:spcAft>
                  <a:spcPts val="0"/>
                </a:spcAft>
                <a:buNone/>
              </a:pPr>
              <a:endParaRPr sz="700" b="0" i="0" u="none" strike="noStrike" cap="none">
                <a:solidFill>
                  <a:srgbClr val="000000"/>
                </a:solidFill>
                <a:latin typeface="Century Gothic"/>
                <a:ea typeface="Century Gothic"/>
                <a:cs typeface="Century Gothic"/>
                <a:sym typeface="Century Gothic"/>
              </a:endParaRPr>
            </a:p>
          </p:txBody>
        </p:sp>
        <p:cxnSp>
          <p:nvCxnSpPr>
            <p:cNvPr id="10" name="Google Shape;103;p3" descr="Decorative Image">
              <a:extLst>
                <a:ext uri="{FF2B5EF4-FFF2-40B4-BE49-F238E27FC236}">
                  <a16:creationId xmlns:a16="http://schemas.microsoft.com/office/drawing/2014/main" id="{67240A64-C3E5-51AF-B7D3-7A833A099B27}"/>
                </a:ext>
              </a:extLst>
            </p:cNvPr>
            <p:cNvCxnSpPr/>
            <p:nvPr/>
          </p:nvCxnSpPr>
          <p:spPr>
            <a:xfrm>
              <a:off x="6935513" y="4438038"/>
              <a:ext cx="376847" cy="19380"/>
            </a:xfrm>
            <a:prstGeom prst="straightConnector1">
              <a:avLst/>
            </a:prstGeom>
            <a:noFill/>
            <a:ln w="9525" cap="flat" cmpd="sng">
              <a:solidFill>
                <a:srgbClr val="AFABAB"/>
              </a:solidFill>
              <a:prstDash val="solid"/>
              <a:round/>
              <a:headEnd type="none" w="sm" len="sm"/>
              <a:tailEnd type="triangle" w="med" len="med"/>
            </a:ln>
          </p:spPr>
        </p:cxnSp>
        <p:sp>
          <p:nvSpPr>
            <p:cNvPr id="11" name="Google Shape;104;p3">
              <a:extLst>
                <a:ext uri="{FF2B5EF4-FFF2-40B4-BE49-F238E27FC236}">
                  <a16:creationId xmlns:a16="http://schemas.microsoft.com/office/drawing/2014/main" id="{A6A5E917-D599-654F-DB89-D4C343DE34B3}"/>
                </a:ext>
              </a:extLst>
            </p:cNvPr>
            <p:cNvSpPr/>
            <p:nvPr/>
          </p:nvSpPr>
          <p:spPr>
            <a:xfrm>
              <a:off x="3861309" y="3685203"/>
              <a:ext cx="2185295" cy="346518"/>
            </a:xfrm>
            <a:prstGeom prst="rect">
              <a:avLst/>
            </a:prstGeom>
            <a:noFill/>
            <a:ln>
              <a:noFill/>
            </a:ln>
          </p:spPr>
          <p:txBody>
            <a:bodyPr spcFirstLastPara="1" wrap="square" lIns="91425" tIns="45700" rIns="91425" bIns="45700" numCol="1" anchor="t" anchorCtr="0">
              <a:spAutoFit/>
            </a:bodyPr>
            <a:lstStyle/>
            <a:p>
              <a:pPr marL="0" marR="0" lvl="0" indent="0" algn="l" rtl="0">
                <a:lnSpc>
                  <a:spcPct val="100000"/>
                </a:lnSpc>
                <a:spcBef>
                  <a:spcPts val="0"/>
                </a:spcBef>
                <a:spcAft>
                  <a:spcPts val="0"/>
                </a:spcAft>
                <a:buNone/>
              </a:pPr>
              <a:r>
                <a:rPr lang="en-US" sz="1100" b="1" i="0" u="none" strike="noStrike" cap="none">
                  <a:solidFill>
                    <a:schemeClr val="lt1"/>
                  </a:solidFill>
                  <a:latin typeface="Century Gothic"/>
                  <a:ea typeface="Century Gothic"/>
                  <a:cs typeface="Century Gothic"/>
                  <a:sym typeface="Century Gothic"/>
                </a:rPr>
                <a:t>Travel: $166B</a:t>
              </a:r>
              <a:endParaRPr/>
            </a:p>
          </p:txBody>
        </p:sp>
        <p:sp>
          <p:nvSpPr>
            <p:cNvPr id="12" name="Google Shape;105;p3">
              <a:extLst>
                <a:ext uri="{FF2B5EF4-FFF2-40B4-BE49-F238E27FC236}">
                  <a16:creationId xmlns:a16="http://schemas.microsoft.com/office/drawing/2014/main" id="{B5C76F17-5DA9-FCA7-C13A-0584B4411B4E}"/>
                </a:ext>
              </a:extLst>
            </p:cNvPr>
            <p:cNvSpPr/>
            <p:nvPr/>
          </p:nvSpPr>
          <p:spPr>
            <a:xfrm>
              <a:off x="3305258" y="3220137"/>
              <a:ext cx="1856882" cy="346518"/>
            </a:xfrm>
            <a:prstGeom prst="rect">
              <a:avLst/>
            </a:prstGeom>
            <a:noFill/>
            <a:ln>
              <a:noFill/>
            </a:ln>
          </p:spPr>
          <p:txBody>
            <a:bodyPr spcFirstLastPara="1" wrap="square" lIns="91425" tIns="45700" rIns="91425" bIns="45700" numCol="1" anchor="t" anchorCtr="0">
              <a:spAutoFit/>
            </a:bodyPr>
            <a:lstStyle/>
            <a:p>
              <a:pPr marL="0" marR="0" lvl="0" indent="0" algn="l" rtl="0">
                <a:lnSpc>
                  <a:spcPct val="100000"/>
                </a:lnSpc>
                <a:spcBef>
                  <a:spcPts val="0"/>
                </a:spcBef>
                <a:spcAft>
                  <a:spcPts val="0"/>
                </a:spcAft>
                <a:buNone/>
              </a:pPr>
              <a:r>
                <a:rPr lang="en-US" sz="1100" b="1" i="0" u="none" strike="noStrike" cap="none">
                  <a:solidFill>
                    <a:srgbClr val="548235"/>
                  </a:solidFill>
                  <a:latin typeface="Century Gothic"/>
                  <a:ea typeface="Century Gothic"/>
                  <a:cs typeface="Century Gothic"/>
                  <a:sym typeface="Century Gothic"/>
                </a:rPr>
                <a:t>Fleet:</a:t>
              </a:r>
              <a:r>
                <a:rPr lang="en-US" sz="1100" b="1" i="0" u="none" strike="noStrike" cap="none">
                  <a:solidFill>
                    <a:srgbClr val="005390"/>
                  </a:solidFill>
                  <a:latin typeface="Century Gothic"/>
                  <a:ea typeface="Century Gothic"/>
                  <a:cs typeface="Century Gothic"/>
                  <a:sym typeface="Century Gothic"/>
                </a:rPr>
                <a:t> </a:t>
              </a:r>
              <a:r>
                <a:rPr lang="en-US" sz="1100" b="1" i="0" u="none" strike="noStrike" cap="none">
                  <a:solidFill>
                    <a:schemeClr val="dk1"/>
                  </a:solidFill>
                  <a:latin typeface="Century Gothic"/>
                  <a:ea typeface="Century Gothic"/>
                  <a:cs typeface="Century Gothic"/>
                  <a:sym typeface="Century Gothic"/>
                </a:rPr>
                <a:t>$32B</a:t>
              </a:r>
              <a:endParaRPr/>
            </a:p>
          </p:txBody>
        </p:sp>
        <p:cxnSp>
          <p:nvCxnSpPr>
            <p:cNvPr id="13" name="Google Shape;106;p3" descr="Decorative Image">
              <a:extLst>
                <a:ext uri="{FF2B5EF4-FFF2-40B4-BE49-F238E27FC236}">
                  <a16:creationId xmlns:a16="http://schemas.microsoft.com/office/drawing/2014/main" id="{7F42F356-3ADB-3D73-7036-500C140C67AC}"/>
                </a:ext>
              </a:extLst>
            </p:cNvPr>
            <p:cNvCxnSpPr/>
            <p:nvPr/>
          </p:nvCxnSpPr>
          <p:spPr>
            <a:xfrm rot="10800000">
              <a:off x="2336239" y="2373630"/>
              <a:ext cx="0" cy="2969664"/>
            </a:xfrm>
            <a:prstGeom prst="straightConnector1">
              <a:avLst/>
            </a:prstGeom>
            <a:noFill/>
            <a:ln w="9525" cap="flat" cmpd="sng">
              <a:solidFill>
                <a:schemeClr val="lt2"/>
              </a:solidFill>
              <a:prstDash val="solid"/>
              <a:round/>
              <a:headEnd type="none" w="med" len="med"/>
              <a:tailEnd type="none" w="med" len="med"/>
            </a:ln>
          </p:spPr>
        </p:cxnSp>
        <p:sp>
          <p:nvSpPr>
            <p:cNvPr id="14" name="Google Shape;107;p3">
              <a:extLst>
                <a:ext uri="{FF2B5EF4-FFF2-40B4-BE49-F238E27FC236}">
                  <a16:creationId xmlns:a16="http://schemas.microsoft.com/office/drawing/2014/main" id="{33D4F0E9-87B1-4A30-06D6-29E058DF8D0C}"/>
                </a:ext>
              </a:extLst>
            </p:cNvPr>
            <p:cNvSpPr txBox="1"/>
            <p:nvPr/>
          </p:nvSpPr>
          <p:spPr>
            <a:xfrm>
              <a:off x="2387568" y="2327397"/>
              <a:ext cx="1383124" cy="345033"/>
            </a:xfrm>
            <a:prstGeom prst="rect">
              <a:avLst/>
            </a:prstGeom>
            <a:noFill/>
            <a:ln>
              <a:noFill/>
            </a:ln>
          </p:spPr>
          <p:txBody>
            <a:bodyPr spcFirstLastPara="1" wrap="square" lIns="0" tIns="0" rIns="0" bIns="0" numCol="1" anchor="t" anchorCtr="0">
              <a:noAutofit/>
            </a:bodyPr>
            <a:lstStyle/>
            <a:p>
              <a:pPr marL="0" marR="0" lvl="0" indent="0" algn="l" rtl="0">
                <a:lnSpc>
                  <a:spcPct val="100000"/>
                </a:lnSpc>
                <a:spcBef>
                  <a:spcPts val="0"/>
                </a:spcBef>
                <a:spcAft>
                  <a:spcPts val="0"/>
                </a:spcAft>
                <a:buNone/>
              </a:pPr>
              <a:r>
                <a:rPr lang="en-US" sz="900" b="1" i="0" u="none" strike="noStrike" cap="none">
                  <a:solidFill>
                    <a:schemeClr val="dk1"/>
                  </a:solidFill>
                  <a:latin typeface="Century Gothic"/>
                  <a:ea typeface="Century Gothic"/>
                  <a:cs typeface="Century Gothic"/>
                  <a:sym typeface="Century Gothic"/>
                </a:rPr>
                <a:t>GSA SmartPay 1 Begins</a:t>
              </a:r>
              <a:endParaRPr/>
            </a:p>
            <a:p>
              <a:pPr marL="0" marR="0" lvl="0" indent="0" algn="l" rtl="0">
                <a:lnSpc>
                  <a:spcPct val="100000"/>
                </a:lnSpc>
                <a:spcBef>
                  <a:spcPts val="120"/>
                </a:spcBef>
                <a:spcAft>
                  <a:spcPts val="0"/>
                </a:spcAft>
                <a:buNone/>
              </a:pPr>
              <a:endParaRPr sz="600" b="0" i="0" u="none" strike="noStrike" cap="none">
                <a:solidFill>
                  <a:schemeClr val="dk1"/>
                </a:solidFill>
                <a:latin typeface="Century Gothic"/>
                <a:ea typeface="Century Gothic"/>
                <a:cs typeface="Century Gothic"/>
                <a:sym typeface="Century Gothic"/>
              </a:endParaRPr>
            </a:p>
          </p:txBody>
        </p:sp>
        <p:sp>
          <p:nvSpPr>
            <p:cNvPr id="15" name="Google Shape;108;p3">
              <a:extLst>
                <a:ext uri="{FF2B5EF4-FFF2-40B4-BE49-F238E27FC236}">
                  <a16:creationId xmlns:a16="http://schemas.microsoft.com/office/drawing/2014/main" id="{00F5962B-90A5-B0BA-EA11-87A97D679834}"/>
                </a:ext>
              </a:extLst>
            </p:cNvPr>
            <p:cNvSpPr/>
            <p:nvPr/>
          </p:nvSpPr>
          <p:spPr>
            <a:xfrm>
              <a:off x="4219685" y="4173797"/>
              <a:ext cx="2185295" cy="346518"/>
            </a:xfrm>
            <a:prstGeom prst="rect">
              <a:avLst/>
            </a:prstGeom>
            <a:noFill/>
            <a:ln>
              <a:noFill/>
            </a:ln>
          </p:spPr>
          <p:txBody>
            <a:bodyPr spcFirstLastPara="1" wrap="square" lIns="91425" tIns="45700" rIns="91425" bIns="45700" numCol="1" anchor="t" anchorCtr="0">
              <a:spAutoFit/>
            </a:bodyPr>
            <a:lstStyle/>
            <a:p>
              <a:pPr marL="0" marR="0" lvl="0" indent="0" algn="l" rtl="0">
                <a:lnSpc>
                  <a:spcPct val="100000"/>
                </a:lnSpc>
                <a:spcBef>
                  <a:spcPts val="0"/>
                </a:spcBef>
                <a:spcAft>
                  <a:spcPts val="0"/>
                </a:spcAft>
                <a:buNone/>
              </a:pPr>
              <a:r>
                <a:rPr lang="en-US" sz="1100" b="1" i="0" u="none" strike="noStrike" cap="none">
                  <a:solidFill>
                    <a:schemeClr val="lt1"/>
                  </a:solidFill>
                  <a:latin typeface="Century Gothic"/>
                  <a:ea typeface="Century Gothic"/>
                  <a:cs typeface="Century Gothic"/>
                  <a:sym typeface="Century Gothic"/>
                </a:rPr>
                <a:t>Purchase: $412B</a:t>
              </a:r>
              <a:endParaRPr/>
            </a:p>
          </p:txBody>
        </p:sp>
      </p:grpSp>
    </p:spTree>
    <p:extLst>
      <p:ext uri="{BB962C8B-B14F-4D97-AF65-F5344CB8AC3E}">
        <p14:creationId xmlns:p14="http://schemas.microsoft.com/office/powerpoint/2010/main" val="192522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AD114-12AF-EB34-912C-8D938C54098A}"/>
              </a:ext>
            </a:extLst>
          </p:cNvPr>
          <p:cNvSpPr>
            <a:spLocks noGrp="1"/>
          </p:cNvSpPr>
          <p:nvPr>
            <p:ph type="title"/>
          </p:nvPr>
        </p:nvSpPr>
        <p:spPr/>
        <p:txBody>
          <a:bodyPr>
            <a:normAutofit fontScale="90000"/>
          </a:bodyPr>
          <a:lstStyle/>
          <a:p>
            <a:r>
              <a:rPr lang="en-US"/>
              <a:t>Into a 3rd Generation of GSA Smartpay Program Growth</a:t>
            </a:r>
          </a:p>
        </p:txBody>
      </p:sp>
      <p:graphicFrame>
        <p:nvGraphicFramePr>
          <p:cNvPr id="4" name="Google Shape;119;p4">
            <a:extLst>
              <a:ext uri="{FF2B5EF4-FFF2-40B4-BE49-F238E27FC236}">
                <a16:creationId xmlns:a16="http://schemas.microsoft.com/office/drawing/2014/main" id="{D41B3ED9-1662-3EFA-AAC1-CD611914EB1D}"/>
              </a:ext>
            </a:extLst>
          </p:cNvPr>
          <p:cNvGraphicFramePr/>
          <p:nvPr>
            <p:extLst>
              <p:ext uri="{D42A27DB-BD31-4B8C-83A1-F6EECF244321}">
                <p14:modId xmlns:p14="http://schemas.microsoft.com/office/powerpoint/2010/main" val="1999855834"/>
              </p:ext>
            </p:extLst>
          </p:nvPr>
        </p:nvGraphicFramePr>
        <p:xfrm>
          <a:off x="457200" y="1278995"/>
          <a:ext cx="8229602" cy="3272501"/>
        </p:xfrm>
        <a:graphic>
          <a:graphicData uri="http://schemas.openxmlformats.org/drawingml/2006/table">
            <a:tbl>
              <a:tblPr firstRow="1" bandRow="1">
                <a:noFill/>
              </a:tblPr>
              <a:tblGrid>
                <a:gridCol w="2979278">
                  <a:extLst>
                    <a:ext uri="{9D8B030D-6E8A-4147-A177-3AD203B41FA5}">
                      <a16:colId xmlns:a16="http://schemas.microsoft.com/office/drawing/2014/main" val="20000"/>
                    </a:ext>
                  </a:extLst>
                </a:gridCol>
                <a:gridCol w="1750108">
                  <a:extLst>
                    <a:ext uri="{9D8B030D-6E8A-4147-A177-3AD203B41FA5}">
                      <a16:colId xmlns:a16="http://schemas.microsoft.com/office/drawing/2014/main" val="20001"/>
                    </a:ext>
                  </a:extLst>
                </a:gridCol>
                <a:gridCol w="1750108">
                  <a:extLst>
                    <a:ext uri="{9D8B030D-6E8A-4147-A177-3AD203B41FA5}">
                      <a16:colId xmlns:a16="http://schemas.microsoft.com/office/drawing/2014/main" val="20002"/>
                    </a:ext>
                  </a:extLst>
                </a:gridCol>
                <a:gridCol w="1750108">
                  <a:extLst>
                    <a:ext uri="{9D8B030D-6E8A-4147-A177-3AD203B41FA5}">
                      <a16:colId xmlns:a16="http://schemas.microsoft.com/office/drawing/2014/main" val="20003"/>
                    </a:ext>
                  </a:extLst>
                </a:gridCol>
              </a:tblGrid>
              <a:tr h="427490">
                <a:tc>
                  <a:txBody>
                    <a:bodyPr/>
                    <a:lstStyle/>
                    <a:p>
                      <a:pPr marL="0" marR="0" lvl="0" indent="0" algn="ctr" rtl="0">
                        <a:lnSpc>
                          <a:spcPct val="100000"/>
                        </a:lnSpc>
                        <a:spcBef>
                          <a:spcPts val="0"/>
                        </a:spcBef>
                        <a:spcAft>
                          <a:spcPts val="0"/>
                        </a:spcAft>
                        <a:buNone/>
                      </a:pPr>
                      <a:endParaRPr sz="1800" b="1" u="none" strike="noStrike" cap="none">
                        <a:solidFill>
                          <a:schemeClr val="lt1"/>
                        </a:solidFill>
                        <a:latin typeface="Arial"/>
                        <a:ea typeface="Arial"/>
                        <a:cs typeface="Arial"/>
                        <a:sym typeface="Arial"/>
                      </a:endParaRPr>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None/>
                      </a:pPr>
                      <a:r>
                        <a:rPr lang="en-US" sz="1800" b="1" u="none" strike="noStrike" cap="none">
                          <a:solidFill>
                            <a:schemeClr val="lt1"/>
                          </a:solidFill>
                          <a:latin typeface="Arial"/>
                          <a:ea typeface="Arial"/>
                          <a:cs typeface="Arial"/>
                          <a:sym typeface="Arial"/>
                        </a:rPr>
                        <a:t>SmartPay 1</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None/>
                      </a:pPr>
                      <a:r>
                        <a:rPr lang="en-US" sz="1800" b="1" u="none" strike="noStrike" cap="none">
                          <a:solidFill>
                            <a:schemeClr val="lt1"/>
                          </a:solidFill>
                          <a:latin typeface="Arial"/>
                          <a:ea typeface="Arial"/>
                          <a:cs typeface="Arial"/>
                          <a:sym typeface="Arial"/>
                        </a:rPr>
                        <a:t>SmartPay 2</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None/>
                      </a:pPr>
                      <a:r>
                        <a:rPr lang="en-US" sz="1800" b="1" u="none" strike="noStrike" cap="none">
                          <a:solidFill>
                            <a:schemeClr val="lt1"/>
                          </a:solidFill>
                          <a:latin typeface="Arial"/>
                          <a:ea typeface="Arial"/>
                          <a:cs typeface="Arial"/>
                          <a:sym typeface="Arial"/>
                        </a:rPr>
                        <a:t>SmartPay 3</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427490">
                <a:tc>
                  <a:txBody>
                    <a:bodyPr/>
                    <a:lstStyle/>
                    <a:p>
                      <a:pPr marL="0" marR="0" lvl="0" indent="0" algn="l" rtl="0">
                        <a:lnSpc>
                          <a:spcPct val="100000"/>
                        </a:lnSpc>
                        <a:spcBef>
                          <a:spcPts val="0"/>
                        </a:spcBef>
                        <a:spcAft>
                          <a:spcPts val="0"/>
                        </a:spcAft>
                        <a:buNone/>
                      </a:pPr>
                      <a:r>
                        <a:rPr lang="en-US" sz="1800" u="none" strike="noStrike" cap="none">
                          <a:latin typeface="Arial"/>
                          <a:ea typeface="Arial"/>
                          <a:cs typeface="Arial"/>
                          <a:sym typeface="Arial"/>
                        </a:rPr>
                        <a:t>Purchase Spend:</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1800" u="none" strike="noStrike" cap="none">
                          <a:latin typeface="Arial"/>
                          <a:ea typeface="Arial"/>
                          <a:cs typeface="Arial"/>
                          <a:sym typeface="Arial"/>
                        </a:rPr>
                        <a:t>$158.7B</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1800" u="none" strike="noStrike" cap="none">
                          <a:latin typeface="Arial"/>
                          <a:ea typeface="Arial"/>
                          <a:cs typeface="Arial"/>
                          <a:sym typeface="Arial"/>
                        </a:rPr>
                        <a:t>$190.7B</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1800" u="none" strike="noStrike" cap="none">
                          <a:latin typeface="Arial"/>
                          <a:ea typeface="Arial"/>
                          <a:cs typeface="Arial"/>
                          <a:sym typeface="Arial"/>
                        </a:rPr>
                        <a:t>$85.0B</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r h="427490">
                <a:tc>
                  <a:txBody>
                    <a:bodyPr/>
                    <a:lstStyle/>
                    <a:p>
                      <a:pPr marL="0" marR="0" lvl="0" indent="0" algn="l" rtl="0">
                        <a:lnSpc>
                          <a:spcPct val="100000"/>
                        </a:lnSpc>
                        <a:spcBef>
                          <a:spcPts val="0"/>
                        </a:spcBef>
                        <a:spcAft>
                          <a:spcPts val="0"/>
                        </a:spcAft>
                        <a:buNone/>
                      </a:pPr>
                      <a:r>
                        <a:rPr lang="en-US" sz="1800" u="none" strike="noStrike" cap="none">
                          <a:latin typeface="Arial"/>
                          <a:ea typeface="Arial"/>
                          <a:cs typeface="Arial"/>
                          <a:sym typeface="Arial"/>
                        </a:rPr>
                        <a:t>Travel Spend:</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Arial"/>
                          <a:ea typeface="Arial"/>
                          <a:cs typeface="Arial"/>
                          <a:sym typeface="Arial"/>
                        </a:rPr>
                        <a:t>$63.2B</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Arial"/>
                          <a:ea typeface="Arial"/>
                          <a:cs typeface="Arial"/>
                          <a:sym typeface="Arial"/>
                        </a:rPr>
                        <a:t>$84.9B</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Arial"/>
                          <a:ea typeface="Arial"/>
                          <a:cs typeface="Arial"/>
                          <a:sym typeface="Arial"/>
                        </a:rPr>
                        <a:t>$25.5B</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27490">
                <a:tc>
                  <a:txBody>
                    <a:bodyPr/>
                    <a:lstStyle/>
                    <a:p>
                      <a:pPr marL="0" marR="0" lvl="0" indent="0" algn="l" rtl="0">
                        <a:lnSpc>
                          <a:spcPct val="100000"/>
                        </a:lnSpc>
                        <a:spcBef>
                          <a:spcPts val="0"/>
                        </a:spcBef>
                        <a:spcAft>
                          <a:spcPts val="0"/>
                        </a:spcAft>
                        <a:buNone/>
                      </a:pPr>
                      <a:r>
                        <a:rPr lang="en-US" sz="1800" u="none" strike="noStrike" cap="none">
                          <a:latin typeface="Arial"/>
                          <a:ea typeface="Arial"/>
                          <a:cs typeface="Arial"/>
                          <a:sym typeface="Arial"/>
                        </a:rPr>
                        <a:t>Fleet Spend:</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1800" u="none" strike="noStrike" cap="none">
                          <a:latin typeface="Arial"/>
                          <a:ea typeface="Arial"/>
                          <a:cs typeface="Arial"/>
                          <a:sym typeface="Arial"/>
                        </a:rPr>
                        <a:t>$9.0B</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1800" u="none" strike="noStrike" cap="none">
                          <a:latin typeface="Arial"/>
                          <a:ea typeface="Arial"/>
                          <a:cs typeface="Arial"/>
                          <a:sym typeface="Arial"/>
                        </a:rPr>
                        <a:t>$18.9B</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1800" u="none" strike="noStrike" cap="none">
                          <a:latin typeface="Arial"/>
                          <a:ea typeface="Arial"/>
                          <a:cs typeface="Arial"/>
                          <a:sym typeface="Arial"/>
                        </a:rPr>
                        <a:t>$6.6B</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3"/>
                  </a:ext>
                </a:extLst>
              </a:tr>
              <a:tr h="427490">
                <a:tc>
                  <a:txBody>
                    <a:bodyPr/>
                    <a:lstStyle/>
                    <a:p>
                      <a:pPr marL="0" marR="0" lvl="0" indent="0" algn="l" rtl="0">
                        <a:lnSpc>
                          <a:spcPct val="100000"/>
                        </a:lnSpc>
                        <a:spcBef>
                          <a:spcPts val="0"/>
                        </a:spcBef>
                        <a:spcAft>
                          <a:spcPts val="0"/>
                        </a:spcAft>
                        <a:buNone/>
                      </a:pPr>
                      <a:r>
                        <a:rPr lang="en-US" sz="1800" u="none" strike="noStrike" cap="none">
                          <a:latin typeface="Arial"/>
                          <a:ea typeface="Arial"/>
                          <a:cs typeface="Arial"/>
                          <a:sym typeface="Arial"/>
                        </a:rPr>
                        <a:t>Total Spend:</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Arial"/>
                          <a:ea typeface="Arial"/>
                          <a:cs typeface="Arial"/>
                          <a:sym typeface="Arial"/>
                        </a:rPr>
                        <a:t>$230.9B</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Arial"/>
                          <a:ea typeface="Arial"/>
                          <a:cs typeface="Arial"/>
                          <a:sym typeface="Arial"/>
                        </a:rPr>
                        <a:t>$294.5B</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Arial"/>
                          <a:ea typeface="Arial"/>
                          <a:cs typeface="Arial"/>
                          <a:sym typeface="Arial"/>
                        </a:rPr>
                        <a:t>$117.2B</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27490">
                <a:tc>
                  <a:txBody>
                    <a:bodyPr/>
                    <a:lstStyle/>
                    <a:p>
                      <a:pPr marL="0" marR="0" lvl="0" indent="0" algn="l" rtl="0">
                        <a:lnSpc>
                          <a:spcPct val="100000"/>
                        </a:lnSpc>
                        <a:spcBef>
                          <a:spcPts val="0"/>
                        </a:spcBef>
                        <a:spcAft>
                          <a:spcPts val="0"/>
                        </a:spcAft>
                        <a:buNone/>
                      </a:pPr>
                      <a:r>
                        <a:rPr lang="en-US" sz="1800" u="none" strike="noStrike" cap="none">
                          <a:latin typeface="Arial"/>
                          <a:ea typeface="Arial"/>
                          <a:cs typeface="Arial"/>
                          <a:sym typeface="Arial"/>
                        </a:rPr>
                        <a:t>Total Transactions:</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1800" u="none" strike="noStrike" cap="none">
                          <a:latin typeface="Arial"/>
                          <a:ea typeface="Arial"/>
                          <a:cs typeface="Arial"/>
                          <a:sym typeface="Arial"/>
                        </a:rPr>
                        <a:t>849.0M</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1800" u="none" strike="noStrike" cap="none">
                          <a:latin typeface="Arial"/>
                          <a:ea typeface="Arial"/>
                          <a:cs typeface="Arial"/>
                          <a:sym typeface="Arial"/>
                        </a:rPr>
                        <a:t>946.5M</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tc>
                  <a:txBody>
                    <a:bodyPr/>
                    <a:lstStyle/>
                    <a:p>
                      <a:pPr marL="0" marR="0" lvl="0" indent="0" algn="ctr" rtl="0">
                        <a:lnSpc>
                          <a:spcPct val="100000"/>
                        </a:lnSpc>
                        <a:spcBef>
                          <a:spcPts val="0"/>
                        </a:spcBef>
                        <a:spcAft>
                          <a:spcPts val="0"/>
                        </a:spcAft>
                        <a:buNone/>
                      </a:pPr>
                      <a:r>
                        <a:rPr lang="en-US" sz="1800" u="none" strike="noStrike" cap="none">
                          <a:latin typeface="Arial"/>
                          <a:ea typeface="Arial"/>
                          <a:cs typeface="Arial"/>
                          <a:sym typeface="Arial"/>
                        </a:rPr>
                        <a:t>297.2M</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2F2F2"/>
                    </a:solidFill>
                  </a:tcPr>
                </a:tc>
                <a:extLst>
                  <a:ext uri="{0D108BD9-81ED-4DB2-BD59-A6C34878D82A}">
                    <a16:rowId xmlns:a16="http://schemas.microsoft.com/office/drawing/2014/main" val="10005"/>
                  </a:ext>
                </a:extLst>
              </a:tr>
              <a:tr h="707561">
                <a:tc>
                  <a:txBody>
                    <a:bodyPr/>
                    <a:lstStyle/>
                    <a:p>
                      <a:pPr marL="0" marR="0" lvl="0" indent="0" algn="l" rtl="0">
                        <a:lnSpc>
                          <a:spcPct val="100000"/>
                        </a:lnSpc>
                        <a:spcBef>
                          <a:spcPts val="0"/>
                        </a:spcBef>
                        <a:spcAft>
                          <a:spcPts val="0"/>
                        </a:spcAft>
                        <a:buNone/>
                      </a:pPr>
                      <a:r>
                        <a:rPr lang="en-US" sz="1800" u="none" strike="noStrike" cap="none">
                          <a:latin typeface="Arial"/>
                          <a:ea typeface="Arial"/>
                          <a:cs typeface="Arial"/>
                          <a:sym typeface="Arial"/>
                        </a:rPr>
                        <a:t>Cumulative Agency Refunds:</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u="none" strike="noStrike" cap="none">
                          <a:latin typeface="Arial"/>
                          <a:ea typeface="Arial"/>
                          <a:cs typeface="Arial"/>
                          <a:sym typeface="Arial"/>
                        </a:rPr>
                        <a:t>$1.1B</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0" u="none" strike="noStrike" cap="none">
                          <a:solidFill>
                            <a:schemeClr val="dk1"/>
                          </a:solidFill>
                          <a:latin typeface="Arial"/>
                          <a:ea typeface="Arial"/>
                          <a:cs typeface="Arial"/>
                          <a:sym typeface="Arial"/>
                        </a:rPr>
                        <a:t>$3.0B</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800" b="0" u="none" strike="noStrike" cap="none">
                          <a:solidFill>
                            <a:schemeClr val="dk1"/>
                          </a:solidFill>
                          <a:latin typeface="Arial"/>
                          <a:ea typeface="Arial"/>
                          <a:cs typeface="Arial"/>
                          <a:sym typeface="Arial"/>
                        </a:rPr>
                        <a:t>$1.6B</a:t>
                      </a:r>
                      <a:endParaRPr sz="2200"/>
                    </a:p>
                  </a:txBody>
                  <a:tcPr marL="102607" marR="102607" marT="51303" marB="51303"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4561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AE977-48DD-5446-2F4A-E9D45817E695}"/>
              </a:ext>
            </a:extLst>
          </p:cNvPr>
          <p:cNvSpPr>
            <a:spLocks noGrp="1"/>
          </p:cNvSpPr>
          <p:nvPr>
            <p:ph type="title"/>
          </p:nvPr>
        </p:nvSpPr>
        <p:spPr>
          <a:xfrm>
            <a:off x="457200" y="25043"/>
            <a:ext cx="8229600" cy="857250"/>
          </a:xfrm>
        </p:spPr>
        <p:txBody>
          <a:bodyPr/>
          <a:lstStyle/>
          <a:p>
            <a:r>
              <a:rPr lang="en-US"/>
              <a:t>FY22 Program Statistics</a:t>
            </a:r>
          </a:p>
        </p:txBody>
      </p:sp>
      <p:sp>
        <p:nvSpPr>
          <p:cNvPr id="5" name="Google Shape;160;p5">
            <a:extLst>
              <a:ext uri="{FF2B5EF4-FFF2-40B4-BE49-F238E27FC236}">
                <a16:creationId xmlns:a16="http://schemas.microsoft.com/office/drawing/2014/main" id="{C05E818B-0DD3-F6AE-5D47-6B93040C809A}"/>
              </a:ext>
            </a:extLst>
          </p:cNvPr>
          <p:cNvSpPr txBox="1"/>
          <p:nvPr/>
        </p:nvSpPr>
        <p:spPr>
          <a:xfrm>
            <a:off x="517714" y="808605"/>
            <a:ext cx="4505100" cy="232500"/>
          </a:xfrm>
          <a:prstGeom prst="rect">
            <a:avLst/>
          </a:prstGeom>
          <a:gradFill>
            <a:gsLst>
              <a:gs pos="0">
                <a:srgbClr val="BFBFBF"/>
              </a:gs>
              <a:gs pos="50000">
                <a:srgbClr val="D8D8D8"/>
              </a:gs>
              <a:gs pos="100000">
                <a:srgbClr val="F2F2F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Trebuchet MS"/>
              <a:buNone/>
            </a:pPr>
            <a:r>
              <a:rPr lang="en-US" sz="2200" i="0" u="none" strike="noStrike" cap="none">
                <a:solidFill>
                  <a:srgbClr val="000000"/>
                </a:solidFill>
              </a:rPr>
              <a:t>Spend</a:t>
            </a:r>
            <a:endParaRPr sz="1800" i="0" u="none" strike="noStrike" cap="none">
              <a:solidFill>
                <a:schemeClr val="dk1"/>
              </a:solidFill>
            </a:endParaRPr>
          </a:p>
        </p:txBody>
      </p:sp>
      <p:pic>
        <p:nvPicPr>
          <p:cNvPr id="6" name="Google Shape;182;p5" descr="Chart displaying Spend for FY22">
            <a:extLst>
              <a:ext uri="{FF2B5EF4-FFF2-40B4-BE49-F238E27FC236}">
                <a16:creationId xmlns:a16="http://schemas.microsoft.com/office/drawing/2014/main" id="{53880F40-396F-042A-368A-0D17884169B0}"/>
              </a:ext>
            </a:extLst>
          </p:cNvPr>
          <p:cNvPicPr preferRelativeResize="0"/>
          <p:nvPr/>
        </p:nvPicPr>
        <p:blipFill rotWithShape="1">
          <a:blip r:embed="rId2">
            <a:alphaModFix/>
          </a:blip>
          <a:srcRect l="6252" b="12041"/>
          <a:stretch/>
        </p:blipFill>
        <p:spPr>
          <a:xfrm>
            <a:off x="478474" y="1094455"/>
            <a:ext cx="4505100" cy="1799725"/>
          </a:xfrm>
          <a:prstGeom prst="rect">
            <a:avLst/>
          </a:prstGeom>
          <a:noFill/>
          <a:ln>
            <a:noFill/>
          </a:ln>
        </p:spPr>
      </p:pic>
      <p:grpSp>
        <p:nvGrpSpPr>
          <p:cNvPr id="7" name="Google Shape;161;p5" descr="Total Spend $32.8B &#10;Total Transactions 78.5M&#10;Total Refunds $426.5M&#10;Total Account 6.6M">
            <a:extLst>
              <a:ext uri="{FF2B5EF4-FFF2-40B4-BE49-F238E27FC236}">
                <a16:creationId xmlns:a16="http://schemas.microsoft.com/office/drawing/2014/main" id="{B9133AFB-3546-9F0D-926F-65D96A21E53B}"/>
              </a:ext>
            </a:extLst>
          </p:cNvPr>
          <p:cNvGrpSpPr/>
          <p:nvPr/>
        </p:nvGrpSpPr>
        <p:grpSpPr>
          <a:xfrm>
            <a:off x="5432305" y="924855"/>
            <a:ext cx="3378056" cy="1651317"/>
            <a:chOff x="5261391" y="2063393"/>
            <a:chExt cx="3944484" cy="2201169"/>
          </a:xfrm>
        </p:grpSpPr>
        <p:grpSp>
          <p:nvGrpSpPr>
            <p:cNvPr id="8" name="Google Shape;162;p5">
              <a:extLst>
                <a:ext uri="{FF2B5EF4-FFF2-40B4-BE49-F238E27FC236}">
                  <a16:creationId xmlns:a16="http://schemas.microsoft.com/office/drawing/2014/main" id="{D3D76CEA-E924-727F-63F2-6E8DB7ADB4DF}"/>
                </a:ext>
              </a:extLst>
            </p:cNvPr>
            <p:cNvGrpSpPr/>
            <p:nvPr/>
          </p:nvGrpSpPr>
          <p:grpSpPr>
            <a:xfrm>
              <a:off x="5261391" y="2063393"/>
              <a:ext cx="3944484" cy="2201169"/>
              <a:chOff x="5199248" y="2196558"/>
              <a:chExt cx="3944484" cy="2201169"/>
            </a:xfrm>
          </p:grpSpPr>
          <p:grpSp>
            <p:nvGrpSpPr>
              <p:cNvPr id="10" name="Google Shape;163;p5">
                <a:extLst>
                  <a:ext uri="{FF2B5EF4-FFF2-40B4-BE49-F238E27FC236}">
                    <a16:creationId xmlns:a16="http://schemas.microsoft.com/office/drawing/2014/main" id="{7059F310-827E-DFFC-4849-FD7E782B900B}"/>
                  </a:ext>
                </a:extLst>
              </p:cNvPr>
              <p:cNvGrpSpPr/>
              <p:nvPr/>
            </p:nvGrpSpPr>
            <p:grpSpPr>
              <a:xfrm>
                <a:off x="5281913" y="2196558"/>
                <a:ext cx="3861820" cy="1053885"/>
                <a:chOff x="5239650" y="1901042"/>
                <a:chExt cx="3861820" cy="1053885"/>
              </a:xfrm>
            </p:grpSpPr>
            <p:grpSp>
              <p:nvGrpSpPr>
                <p:cNvPr id="18" name="Google Shape;164;p5">
                  <a:extLst>
                    <a:ext uri="{FF2B5EF4-FFF2-40B4-BE49-F238E27FC236}">
                      <a16:creationId xmlns:a16="http://schemas.microsoft.com/office/drawing/2014/main" id="{BD2DFE63-C346-E4A8-A4E3-F33CF3BCDE9F}"/>
                    </a:ext>
                  </a:extLst>
                </p:cNvPr>
                <p:cNvGrpSpPr/>
                <p:nvPr/>
              </p:nvGrpSpPr>
              <p:grpSpPr>
                <a:xfrm>
                  <a:off x="5239650" y="1901042"/>
                  <a:ext cx="2009043" cy="1051875"/>
                  <a:chOff x="6799863" y="1290802"/>
                  <a:chExt cx="2159100" cy="1051875"/>
                </a:xfrm>
              </p:grpSpPr>
              <p:sp>
                <p:nvSpPr>
                  <p:cNvPr id="22" name="Google Shape;165;p5">
                    <a:extLst>
                      <a:ext uri="{FF2B5EF4-FFF2-40B4-BE49-F238E27FC236}">
                        <a16:creationId xmlns:a16="http://schemas.microsoft.com/office/drawing/2014/main" id="{6D51F2C3-6F3D-FBD4-6E7D-EDB23E407266}"/>
                      </a:ext>
                    </a:extLst>
                  </p:cNvPr>
                  <p:cNvSpPr/>
                  <p:nvPr/>
                </p:nvSpPr>
                <p:spPr>
                  <a:xfrm>
                    <a:off x="6843594" y="1290802"/>
                    <a:ext cx="1747200" cy="784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entury Gothic"/>
                        <a:ea typeface="Century Gothic"/>
                        <a:cs typeface="Century Gothic"/>
                        <a:sym typeface="Century Gothic"/>
                      </a:rPr>
                      <a:t>Total Spend:</a:t>
                    </a:r>
                    <a:endParaRPr sz="1800" b="0" i="0" u="none" strike="noStrike" cap="none">
                      <a:solidFill>
                        <a:schemeClr val="dk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entury Gothic"/>
                        <a:ea typeface="Century Gothic"/>
                        <a:cs typeface="Century Gothic"/>
                        <a:sym typeface="Century Gothic"/>
                      </a:rPr>
                      <a:t>$32.8B</a:t>
                    </a:r>
                    <a:endParaRPr sz="1800" b="0" i="0" u="none" strike="noStrike" cap="none">
                      <a:solidFill>
                        <a:schemeClr val="dk1"/>
                      </a:solidFill>
                      <a:latin typeface="Century Gothic"/>
                      <a:ea typeface="Century Gothic"/>
                      <a:cs typeface="Century Gothic"/>
                      <a:sym typeface="Century Gothic"/>
                    </a:endParaRPr>
                  </a:p>
                </p:txBody>
              </p:sp>
              <p:sp>
                <p:nvSpPr>
                  <p:cNvPr id="23" name="Google Shape;166;p5">
                    <a:extLst>
                      <a:ext uri="{FF2B5EF4-FFF2-40B4-BE49-F238E27FC236}">
                        <a16:creationId xmlns:a16="http://schemas.microsoft.com/office/drawing/2014/main" id="{E9823B58-53D5-A218-64A6-8B267085F8DD}"/>
                      </a:ext>
                    </a:extLst>
                  </p:cNvPr>
                  <p:cNvSpPr/>
                  <p:nvPr/>
                </p:nvSpPr>
                <p:spPr>
                  <a:xfrm>
                    <a:off x="6799863" y="2021377"/>
                    <a:ext cx="2159100" cy="321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entury Gothic"/>
                        <a:ea typeface="Century Gothic"/>
                        <a:cs typeface="Century Gothic"/>
                        <a:sym typeface="Century Gothic"/>
                      </a:rPr>
                      <a:t> 12.2% vs. FY21.</a:t>
                    </a:r>
                    <a:endParaRPr sz="1800" b="1" i="0" u="none" strike="noStrike" cap="none">
                      <a:solidFill>
                        <a:schemeClr val="dk1"/>
                      </a:solidFill>
                      <a:latin typeface="Century Gothic"/>
                      <a:ea typeface="Century Gothic"/>
                      <a:cs typeface="Century Gothic"/>
                      <a:sym typeface="Century Gothic"/>
                    </a:endParaRPr>
                  </a:p>
                </p:txBody>
              </p:sp>
            </p:grpSp>
            <p:grpSp>
              <p:nvGrpSpPr>
                <p:cNvPr id="19" name="Google Shape;167;p5">
                  <a:extLst>
                    <a:ext uri="{FF2B5EF4-FFF2-40B4-BE49-F238E27FC236}">
                      <a16:creationId xmlns:a16="http://schemas.microsoft.com/office/drawing/2014/main" id="{51AFA117-8992-E849-C930-E6F3681619A4}"/>
                    </a:ext>
                  </a:extLst>
                </p:cNvPr>
                <p:cNvGrpSpPr/>
                <p:nvPr/>
              </p:nvGrpSpPr>
              <p:grpSpPr>
                <a:xfrm>
                  <a:off x="7000372" y="1901042"/>
                  <a:ext cx="2101097" cy="1053885"/>
                  <a:chOff x="6898291" y="1290802"/>
                  <a:chExt cx="1761631" cy="1053885"/>
                </a:xfrm>
              </p:grpSpPr>
              <p:sp>
                <p:nvSpPr>
                  <p:cNvPr id="20" name="Google Shape;168;p5">
                    <a:extLst>
                      <a:ext uri="{FF2B5EF4-FFF2-40B4-BE49-F238E27FC236}">
                        <a16:creationId xmlns:a16="http://schemas.microsoft.com/office/drawing/2014/main" id="{AB2079EE-BF60-8AD8-043B-0FE9EAFA2C8B}"/>
                      </a:ext>
                    </a:extLst>
                  </p:cNvPr>
                  <p:cNvSpPr/>
                  <p:nvPr/>
                </p:nvSpPr>
                <p:spPr>
                  <a:xfrm>
                    <a:off x="6898291" y="1290802"/>
                    <a:ext cx="1719000" cy="784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entury Gothic"/>
                        <a:ea typeface="Century Gothic"/>
                        <a:cs typeface="Century Gothic"/>
                        <a:sym typeface="Century Gothic"/>
                      </a:rPr>
                      <a:t>Total Transactions: </a:t>
                    </a:r>
                    <a:endParaRPr sz="1800" b="0" i="0" u="none" strike="noStrike" cap="none">
                      <a:solidFill>
                        <a:schemeClr val="dk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entury Gothic"/>
                        <a:ea typeface="Century Gothic"/>
                        <a:cs typeface="Century Gothic"/>
                        <a:sym typeface="Century Gothic"/>
                      </a:rPr>
                      <a:t>78.5M</a:t>
                    </a:r>
                    <a:endParaRPr sz="1800" b="0" i="0" u="none" strike="noStrike" cap="none">
                      <a:solidFill>
                        <a:schemeClr val="dk1"/>
                      </a:solidFill>
                      <a:latin typeface="Century Gothic"/>
                      <a:ea typeface="Century Gothic"/>
                      <a:cs typeface="Century Gothic"/>
                      <a:sym typeface="Century Gothic"/>
                    </a:endParaRPr>
                  </a:p>
                </p:txBody>
              </p:sp>
              <p:sp>
                <p:nvSpPr>
                  <p:cNvPr id="21" name="Google Shape;169;p5">
                    <a:extLst>
                      <a:ext uri="{FF2B5EF4-FFF2-40B4-BE49-F238E27FC236}">
                        <a16:creationId xmlns:a16="http://schemas.microsoft.com/office/drawing/2014/main" id="{3EE6C24D-AA91-58D0-4684-6289AACAAFF1}"/>
                      </a:ext>
                    </a:extLst>
                  </p:cNvPr>
                  <p:cNvSpPr/>
                  <p:nvPr/>
                </p:nvSpPr>
                <p:spPr>
                  <a:xfrm>
                    <a:off x="7081622" y="2008387"/>
                    <a:ext cx="1578300" cy="336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entury Gothic"/>
                        <a:ea typeface="Century Gothic"/>
                        <a:cs typeface="Century Gothic"/>
                        <a:sym typeface="Century Gothic"/>
                      </a:rPr>
                      <a:t>12.9% vs. FY21.</a:t>
                    </a:r>
                    <a:endParaRPr sz="1800" b="1" i="0" u="none" strike="noStrike" cap="none">
                      <a:solidFill>
                        <a:schemeClr val="dk1"/>
                      </a:solidFill>
                      <a:latin typeface="Century Gothic"/>
                      <a:ea typeface="Century Gothic"/>
                      <a:cs typeface="Century Gothic"/>
                      <a:sym typeface="Century Gothic"/>
                    </a:endParaRPr>
                  </a:p>
                </p:txBody>
              </p:sp>
            </p:grpSp>
          </p:grpSp>
          <p:grpSp>
            <p:nvGrpSpPr>
              <p:cNvPr id="11" name="Google Shape;170;p5">
                <a:extLst>
                  <a:ext uri="{FF2B5EF4-FFF2-40B4-BE49-F238E27FC236}">
                    <a16:creationId xmlns:a16="http://schemas.microsoft.com/office/drawing/2014/main" id="{EB5C31FA-0FF9-04B4-535C-291D0F3EFB22}"/>
                  </a:ext>
                </a:extLst>
              </p:cNvPr>
              <p:cNvGrpSpPr/>
              <p:nvPr/>
            </p:nvGrpSpPr>
            <p:grpSpPr>
              <a:xfrm>
                <a:off x="5199248" y="3343568"/>
                <a:ext cx="3893638" cy="1054159"/>
                <a:chOff x="5156985" y="1901042"/>
                <a:chExt cx="3893638" cy="1054159"/>
              </a:xfrm>
            </p:grpSpPr>
            <p:grpSp>
              <p:nvGrpSpPr>
                <p:cNvPr id="12" name="Google Shape;171;p5">
                  <a:extLst>
                    <a:ext uri="{FF2B5EF4-FFF2-40B4-BE49-F238E27FC236}">
                      <a16:creationId xmlns:a16="http://schemas.microsoft.com/office/drawing/2014/main" id="{EB5F8322-3172-D850-3063-E52B0FE7E916}"/>
                    </a:ext>
                  </a:extLst>
                </p:cNvPr>
                <p:cNvGrpSpPr/>
                <p:nvPr/>
              </p:nvGrpSpPr>
              <p:grpSpPr>
                <a:xfrm>
                  <a:off x="5156985" y="1901042"/>
                  <a:ext cx="2028734" cy="1053177"/>
                  <a:chOff x="6711024" y="1290802"/>
                  <a:chExt cx="2180262" cy="1053177"/>
                </a:xfrm>
              </p:grpSpPr>
              <p:sp>
                <p:nvSpPr>
                  <p:cNvPr id="16" name="Google Shape;172;p5">
                    <a:extLst>
                      <a:ext uri="{FF2B5EF4-FFF2-40B4-BE49-F238E27FC236}">
                        <a16:creationId xmlns:a16="http://schemas.microsoft.com/office/drawing/2014/main" id="{BA7FEA2C-EDBA-976D-CF60-7E121B29B041}"/>
                      </a:ext>
                    </a:extLst>
                  </p:cNvPr>
                  <p:cNvSpPr/>
                  <p:nvPr/>
                </p:nvSpPr>
                <p:spPr>
                  <a:xfrm>
                    <a:off x="6711024" y="1290802"/>
                    <a:ext cx="2040600" cy="784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entury Gothic"/>
                        <a:ea typeface="Century Gothic"/>
                        <a:cs typeface="Century Gothic"/>
                        <a:sym typeface="Century Gothic"/>
                      </a:rPr>
                      <a:t>Total Refunds:</a:t>
                    </a:r>
                    <a:endParaRPr sz="1800" b="0" i="0" u="none" strike="noStrike" cap="none">
                      <a:solidFill>
                        <a:schemeClr val="dk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entury Gothic"/>
                        <a:ea typeface="Century Gothic"/>
                        <a:cs typeface="Century Gothic"/>
                        <a:sym typeface="Century Gothic"/>
                      </a:rPr>
                      <a:t>$426.5M</a:t>
                    </a:r>
                    <a:endParaRPr sz="1800" b="0" i="0" u="none" strike="noStrike" cap="none">
                      <a:solidFill>
                        <a:schemeClr val="dk1"/>
                      </a:solidFill>
                      <a:latin typeface="Century Gothic"/>
                      <a:ea typeface="Century Gothic"/>
                      <a:cs typeface="Century Gothic"/>
                      <a:sym typeface="Century Gothic"/>
                    </a:endParaRPr>
                  </a:p>
                </p:txBody>
              </p:sp>
              <p:sp>
                <p:nvSpPr>
                  <p:cNvPr id="17" name="Google Shape;173;p5">
                    <a:extLst>
                      <a:ext uri="{FF2B5EF4-FFF2-40B4-BE49-F238E27FC236}">
                        <a16:creationId xmlns:a16="http://schemas.microsoft.com/office/drawing/2014/main" id="{E995B819-9394-4676-58AE-D6DAD7E39709}"/>
                      </a:ext>
                    </a:extLst>
                  </p:cNvPr>
                  <p:cNvSpPr/>
                  <p:nvPr/>
                </p:nvSpPr>
                <p:spPr>
                  <a:xfrm>
                    <a:off x="6867486" y="2007679"/>
                    <a:ext cx="2023800" cy="336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entury Gothic"/>
                        <a:ea typeface="Century Gothic"/>
                        <a:cs typeface="Century Gothic"/>
                        <a:sym typeface="Century Gothic"/>
                      </a:rPr>
                      <a:t>9.4% vs. FY21.</a:t>
                    </a:r>
                    <a:endParaRPr sz="1800" b="1" i="0" u="none" strike="noStrike" cap="none">
                      <a:solidFill>
                        <a:schemeClr val="dk1"/>
                      </a:solidFill>
                      <a:latin typeface="Century Gothic"/>
                      <a:ea typeface="Century Gothic"/>
                      <a:cs typeface="Century Gothic"/>
                      <a:sym typeface="Century Gothic"/>
                    </a:endParaRPr>
                  </a:p>
                </p:txBody>
              </p:sp>
            </p:grpSp>
            <p:grpSp>
              <p:nvGrpSpPr>
                <p:cNvPr id="13" name="Google Shape;174;p5">
                  <a:extLst>
                    <a:ext uri="{FF2B5EF4-FFF2-40B4-BE49-F238E27FC236}">
                      <a16:creationId xmlns:a16="http://schemas.microsoft.com/office/drawing/2014/main" id="{FD80BE6A-C750-A303-B7D6-625A3C7D03C2}"/>
                    </a:ext>
                  </a:extLst>
                </p:cNvPr>
                <p:cNvGrpSpPr/>
                <p:nvPr/>
              </p:nvGrpSpPr>
              <p:grpSpPr>
                <a:xfrm>
                  <a:off x="7000372" y="1901042"/>
                  <a:ext cx="2050251" cy="1054159"/>
                  <a:chOff x="6898291" y="1290802"/>
                  <a:chExt cx="1719000" cy="1054159"/>
                </a:xfrm>
              </p:grpSpPr>
              <p:sp>
                <p:nvSpPr>
                  <p:cNvPr id="14" name="Google Shape;175;p5">
                    <a:extLst>
                      <a:ext uri="{FF2B5EF4-FFF2-40B4-BE49-F238E27FC236}">
                        <a16:creationId xmlns:a16="http://schemas.microsoft.com/office/drawing/2014/main" id="{C4B687A8-B30C-D7C9-764F-A98F578F063F}"/>
                      </a:ext>
                    </a:extLst>
                  </p:cNvPr>
                  <p:cNvSpPr/>
                  <p:nvPr/>
                </p:nvSpPr>
                <p:spPr>
                  <a:xfrm>
                    <a:off x="6898291" y="1290802"/>
                    <a:ext cx="1719000" cy="784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entury Gothic"/>
                        <a:ea typeface="Century Gothic"/>
                        <a:cs typeface="Century Gothic"/>
                        <a:sym typeface="Century Gothic"/>
                      </a:rPr>
                      <a:t>Total Accounts: </a:t>
                    </a:r>
                    <a:endParaRPr sz="1800" b="0" i="0" u="none" strike="noStrike" cap="none">
                      <a:solidFill>
                        <a:schemeClr val="dk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0000"/>
                        </a:solidFill>
                        <a:latin typeface="Century Gothic"/>
                        <a:ea typeface="Century Gothic"/>
                        <a:cs typeface="Century Gothic"/>
                        <a:sym typeface="Century Gothic"/>
                      </a:rPr>
                      <a:t>6.</a:t>
                    </a:r>
                    <a:r>
                      <a:rPr lang="en-US" sz="2400" b="1">
                        <a:latin typeface="Century Gothic"/>
                        <a:ea typeface="Century Gothic"/>
                        <a:cs typeface="Century Gothic"/>
                        <a:sym typeface="Century Gothic"/>
                      </a:rPr>
                      <a:t>6</a:t>
                    </a:r>
                    <a:r>
                      <a:rPr lang="en-US" sz="2400" b="1" i="0" u="none" strike="noStrike" cap="none">
                        <a:solidFill>
                          <a:srgbClr val="000000"/>
                        </a:solidFill>
                        <a:latin typeface="Century Gothic"/>
                        <a:ea typeface="Century Gothic"/>
                        <a:cs typeface="Century Gothic"/>
                        <a:sym typeface="Century Gothic"/>
                      </a:rPr>
                      <a:t>M</a:t>
                    </a:r>
                    <a:endParaRPr sz="1800" b="0" i="0" u="none" strike="noStrike" cap="none">
                      <a:solidFill>
                        <a:schemeClr val="dk1"/>
                      </a:solidFill>
                      <a:latin typeface="Century Gothic"/>
                      <a:ea typeface="Century Gothic"/>
                      <a:cs typeface="Century Gothic"/>
                      <a:sym typeface="Century Gothic"/>
                    </a:endParaRPr>
                  </a:p>
                </p:txBody>
              </p:sp>
              <p:sp>
                <p:nvSpPr>
                  <p:cNvPr id="15" name="Google Shape;176;p5">
                    <a:extLst>
                      <a:ext uri="{FF2B5EF4-FFF2-40B4-BE49-F238E27FC236}">
                        <a16:creationId xmlns:a16="http://schemas.microsoft.com/office/drawing/2014/main" id="{CAB4F3FC-EC07-146B-9523-92A2669825C4}"/>
                      </a:ext>
                    </a:extLst>
                  </p:cNvPr>
                  <p:cNvSpPr/>
                  <p:nvPr/>
                </p:nvSpPr>
                <p:spPr>
                  <a:xfrm>
                    <a:off x="7036895" y="2008661"/>
                    <a:ext cx="1578300" cy="336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Century Gothic"/>
                        <a:ea typeface="Century Gothic"/>
                        <a:cs typeface="Century Gothic"/>
                        <a:sym typeface="Century Gothic"/>
                      </a:rPr>
                      <a:t>5.46% vs. FY21.</a:t>
                    </a:r>
                    <a:endParaRPr sz="1800" b="1" i="0" u="none" strike="noStrike" cap="none">
                      <a:solidFill>
                        <a:schemeClr val="dk1"/>
                      </a:solidFill>
                      <a:latin typeface="Century Gothic"/>
                      <a:ea typeface="Century Gothic"/>
                      <a:cs typeface="Century Gothic"/>
                      <a:sym typeface="Century Gothic"/>
                    </a:endParaRPr>
                  </a:p>
                </p:txBody>
              </p:sp>
            </p:grpSp>
          </p:grpSp>
        </p:grpSp>
        <p:sp>
          <p:nvSpPr>
            <p:cNvPr id="9" name="Google Shape;177;p5">
              <a:extLst>
                <a:ext uri="{FF2B5EF4-FFF2-40B4-BE49-F238E27FC236}">
                  <a16:creationId xmlns:a16="http://schemas.microsoft.com/office/drawing/2014/main" id="{C7D74C46-8655-0B68-C113-052F0E0E8C24}"/>
                </a:ext>
              </a:extLst>
            </p:cNvPr>
            <p:cNvSpPr/>
            <p:nvPr/>
          </p:nvSpPr>
          <p:spPr>
            <a:xfrm>
              <a:off x="7425636" y="2879621"/>
              <a:ext cx="142500" cy="150000"/>
            </a:xfrm>
            <a:prstGeom prst="triangle">
              <a:avLst>
                <a:gd name="adj" fmla="val 50000"/>
              </a:avLst>
            </a:pr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Century Gothic"/>
                <a:ea typeface="Century Gothic"/>
                <a:cs typeface="Century Gothic"/>
                <a:sym typeface="Century Gothic"/>
              </a:endParaRPr>
            </a:p>
          </p:txBody>
        </p:sp>
      </p:grpSp>
      <p:sp>
        <p:nvSpPr>
          <p:cNvPr id="41" name="Google Shape;158;p5">
            <a:extLst>
              <a:ext uri="{FF2B5EF4-FFF2-40B4-BE49-F238E27FC236}">
                <a16:creationId xmlns:a16="http://schemas.microsoft.com/office/drawing/2014/main" id="{AD47833D-BB96-9F48-FAA6-E26CA89C459A}"/>
              </a:ext>
            </a:extLst>
          </p:cNvPr>
          <p:cNvSpPr txBox="1"/>
          <p:nvPr/>
        </p:nvSpPr>
        <p:spPr>
          <a:xfrm>
            <a:off x="535598" y="2842080"/>
            <a:ext cx="4505100" cy="210900"/>
          </a:xfrm>
          <a:prstGeom prst="rect">
            <a:avLst/>
          </a:prstGeom>
          <a:gradFill>
            <a:gsLst>
              <a:gs pos="0">
                <a:srgbClr val="BFBFBF"/>
              </a:gs>
              <a:gs pos="50000">
                <a:srgbClr val="D8D8D8"/>
              </a:gs>
              <a:gs pos="100000">
                <a:srgbClr val="F2F2F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Trebuchet MS"/>
              <a:buNone/>
            </a:pPr>
            <a:r>
              <a:rPr lang="en-US" sz="2200" i="0" u="none" strike="noStrike" cap="none">
                <a:solidFill>
                  <a:srgbClr val="000000"/>
                </a:solidFill>
              </a:rPr>
              <a:t>Transactions</a:t>
            </a:r>
            <a:endParaRPr sz="1800" i="0" u="none" strike="noStrike" cap="none">
              <a:solidFill>
                <a:schemeClr val="dk1"/>
              </a:solidFill>
            </a:endParaRPr>
          </a:p>
        </p:txBody>
      </p:sp>
      <p:pic>
        <p:nvPicPr>
          <p:cNvPr id="42" name="Google Shape;181;p5" descr="Chart displaying Transactions for Purchase, Travel, and Fleet cards FY22">
            <a:extLst>
              <a:ext uri="{FF2B5EF4-FFF2-40B4-BE49-F238E27FC236}">
                <a16:creationId xmlns:a16="http://schemas.microsoft.com/office/drawing/2014/main" id="{D9E402DB-B420-20F6-1CE2-DC8BE7DC8C65}"/>
              </a:ext>
            </a:extLst>
          </p:cNvPr>
          <p:cNvPicPr preferRelativeResize="0"/>
          <p:nvPr/>
        </p:nvPicPr>
        <p:blipFill rotWithShape="1">
          <a:blip r:embed="rId3">
            <a:alphaModFix/>
          </a:blip>
          <a:srcRect/>
          <a:stretch/>
        </p:blipFill>
        <p:spPr>
          <a:xfrm>
            <a:off x="457200" y="3149182"/>
            <a:ext cx="4304187" cy="1799725"/>
          </a:xfrm>
          <a:prstGeom prst="rect">
            <a:avLst/>
          </a:prstGeom>
          <a:noFill/>
          <a:ln>
            <a:noFill/>
          </a:ln>
        </p:spPr>
      </p:pic>
      <p:sp>
        <p:nvSpPr>
          <p:cNvPr id="43" name="Google Shape;159;p5">
            <a:extLst>
              <a:ext uri="{FF2B5EF4-FFF2-40B4-BE49-F238E27FC236}">
                <a16:creationId xmlns:a16="http://schemas.microsoft.com/office/drawing/2014/main" id="{CE0DFCCD-CCDD-C046-6B96-137FB95ABF18}"/>
              </a:ext>
            </a:extLst>
          </p:cNvPr>
          <p:cNvSpPr txBox="1"/>
          <p:nvPr/>
        </p:nvSpPr>
        <p:spPr>
          <a:xfrm>
            <a:off x="5349738" y="2843580"/>
            <a:ext cx="3764700" cy="209400"/>
          </a:xfrm>
          <a:prstGeom prst="rect">
            <a:avLst/>
          </a:prstGeom>
          <a:gradFill>
            <a:gsLst>
              <a:gs pos="0">
                <a:srgbClr val="BFBFBF"/>
              </a:gs>
              <a:gs pos="50000">
                <a:srgbClr val="D8D8D8"/>
              </a:gs>
              <a:gs pos="100000">
                <a:srgbClr val="F2F2F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Trebuchet MS"/>
              <a:buNone/>
            </a:pPr>
            <a:r>
              <a:rPr lang="en-US" sz="2200" i="0" u="none" strike="noStrike" cap="none">
                <a:solidFill>
                  <a:srgbClr val="000000"/>
                </a:solidFill>
              </a:rPr>
              <a:t>Accounts</a:t>
            </a:r>
            <a:endParaRPr sz="1800" i="0" u="none" strike="noStrike" cap="none">
              <a:solidFill>
                <a:schemeClr val="dk1"/>
              </a:solidFill>
            </a:endParaRPr>
          </a:p>
        </p:txBody>
      </p:sp>
      <p:graphicFrame>
        <p:nvGraphicFramePr>
          <p:cNvPr id="44" name="Google Shape;80;p4" title="Chart">
            <a:extLst>
              <a:ext uri="{FF2B5EF4-FFF2-40B4-BE49-F238E27FC236}">
                <a16:creationId xmlns:a16="http://schemas.microsoft.com/office/drawing/2014/main" id="{E2AEDD4C-FC37-7DB0-8B87-1567A936680F}"/>
              </a:ext>
            </a:extLst>
          </p:cNvPr>
          <p:cNvGraphicFramePr/>
          <p:nvPr>
            <p:extLst>
              <p:ext uri="{D42A27DB-BD31-4B8C-83A1-F6EECF244321}">
                <p14:modId xmlns:p14="http://schemas.microsoft.com/office/powerpoint/2010/main" val="3675664343"/>
              </p:ext>
            </p:extLst>
          </p:nvPr>
        </p:nvGraphicFramePr>
        <p:xfrm>
          <a:off x="5455278" y="3048171"/>
          <a:ext cx="3395487" cy="201142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7923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0324F-E7B2-CD99-3FFB-980BCCE798AA}"/>
              </a:ext>
            </a:extLst>
          </p:cNvPr>
          <p:cNvSpPr>
            <a:spLocks noGrp="1"/>
          </p:cNvSpPr>
          <p:nvPr>
            <p:ph type="title"/>
          </p:nvPr>
        </p:nvSpPr>
        <p:spPr/>
        <p:txBody>
          <a:bodyPr>
            <a:normAutofit fontScale="90000"/>
          </a:bodyPr>
          <a:lstStyle/>
          <a:p>
            <a:r>
              <a:rPr lang="en-US"/>
              <a:t>Overall Program Performance Trends/Observations</a:t>
            </a:r>
          </a:p>
        </p:txBody>
      </p:sp>
      <p:sp>
        <p:nvSpPr>
          <p:cNvPr id="3" name="Content Placeholder 2">
            <a:extLst>
              <a:ext uri="{FF2B5EF4-FFF2-40B4-BE49-F238E27FC236}">
                <a16:creationId xmlns:a16="http://schemas.microsoft.com/office/drawing/2014/main" id="{72F5676B-11D6-71AC-5EE4-4580FBEF7C50}"/>
              </a:ext>
            </a:extLst>
          </p:cNvPr>
          <p:cNvSpPr>
            <a:spLocks noGrp="1"/>
          </p:cNvSpPr>
          <p:nvPr>
            <p:ph idx="1"/>
          </p:nvPr>
        </p:nvSpPr>
        <p:spPr/>
        <p:txBody>
          <a:bodyPr>
            <a:noAutofit/>
          </a:bodyPr>
          <a:lstStyle/>
          <a:p>
            <a:pPr marL="596900" indent="-457200"/>
            <a:r>
              <a:rPr lang="en-US" sz="1500"/>
              <a:t>Purchase card spend performance remained largely consistent during the pandemic and continues to increase</a:t>
            </a:r>
          </a:p>
          <a:p>
            <a:pPr marL="1054100" lvl="1" indent="-457200"/>
            <a:r>
              <a:rPr lang="en-US" sz="1500"/>
              <a:t>FY 22 purchase card spend increased by 4.7% year over year; the number of accounts increased by 10%</a:t>
            </a:r>
          </a:p>
          <a:p>
            <a:pPr marL="1054100" lvl="1" indent="-457200"/>
            <a:r>
              <a:rPr lang="en-US" sz="1500"/>
              <a:t>Spend with small business exceeds 30% of purchase card spend based on commercial data </a:t>
            </a:r>
          </a:p>
          <a:p>
            <a:pPr marL="1054100" lvl="1" indent="-457200"/>
            <a:r>
              <a:rPr lang="en-US" sz="1500"/>
              <a:t>Purchase card is a great procurement and payment method (within the MPT) to attract new and small businesses to the Federal supplier base.</a:t>
            </a:r>
          </a:p>
          <a:p>
            <a:pPr marL="596900" indent="-457200"/>
            <a:r>
              <a:rPr lang="en-US" sz="1500"/>
              <a:t>Travel spend was up significantly in FY 22 and continues to increase thus far in FY 23</a:t>
            </a:r>
          </a:p>
          <a:p>
            <a:pPr marL="1054100" lvl="1" indent="-457200"/>
            <a:r>
              <a:rPr lang="en-US" sz="1500"/>
              <a:t>Airline, hotel and rental car costs and spend are up significantly due to increased costs of these services</a:t>
            </a:r>
          </a:p>
          <a:p>
            <a:pPr marL="1054100" lvl="1" indent="-457200"/>
            <a:r>
              <a:rPr lang="en-US" sz="1500"/>
              <a:t>Travel has not fully recovered from a # of trips perspective</a:t>
            </a:r>
          </a:p>
          <a:p>
            <a:pPr marL="596900" indent="-457200"/>
            <a:r>
              <a:rPr lang="en-US" sz="1500"/>
              <a:t>FY 22 Fleet spend was up significantly as well primarily due to increasing fuel prices.  </a:t>
            </a:r>
          </a:p>
          <a:p>
            <a:pPr marL="596900" indent="-457200"/>
            <a:r>
              <a:rPr lang="en-US" sz="1500"/>
              <a:t>Overall, participating organization refund revenue (“cash back”) continues to be significantly above SP1 or SP2 levels.</a:t>
            </a:r>
          </a:p>
        </p:txBody>
      </p:sp>
    </p:spTree>
    <p:extLst>
      <p:ext uri="{BB962C8B-B14F-4D97-AF65-F5344CB8AC3E}">
        <p14:creationId xmlns:p14="http://schemas.microsoft.com/office/powerpoint/2010/main" val="2548334325"/>
      </p:ext>
    </p:extLst>
  </p:cSld>
  <p:clrMapOvr>
    <a:masterClrMapping/>
  </p:clrMapOvr>
</p:sld>
</file>

<file path=ppt/theme/theme1.xml><?xml version="1.0" encoding="utf-8"?>
<a:theme xmlns:a="http://schemas.openxmlformats.org/drawingml/2006/main" name="Office Theme">
  <a:themeElements>
    <a:clrScheme name="GSA SmartPay">
      <a:dk1>
        <a:srgbClr val="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0B6D0F0ABD513419750ACB63E216DC1" ma:contentTypeVersion="8" ma:contentTypeDescription="Create a new document." ma:contentTypeScope="" ma:versionID="bd03319ad60a290c81921ce8c60ff31f">
  <xsd:schema xmlns:xsd="http://www.w3.org/2001/XMLSchema" xmlns:xs="http://www.w3.org/2001/XMLSchema" xmlns:p="http://schemas.microsoft.com/office/2006/metadata/properties" xmlns:ns2="69f56bb7-7818-4790-8ca3-c3cf812fd639" xmlns:ns3="f1b30934-8823-4108-abee-93777aea03d5" targetNamespace="http://schemas.microsoft.com/office/2006/metadata/properties" ma:root="true" ma:fieldsID="45d7abe75410c3d32dbe3a2adcb02172" ns2:_="" ns3:_="">
    <xsd:import namespace="69f56bb7-7818-4790-8ca3-c3cf812fd639"/>
    <xsd:import namespace="f1b30934-8823-4108-abee-93777aea03d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f56bb7-7818-4790-8ca3-c3cf812fd6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1b30934-8823-4108-abee-93777aea03d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405F0C-7836-4FDE-A290-5D039D76EEDD}">
  <ds:schemaRefs>
    <ds:schemaRef ds:uri="http://schemas.microsoft.com/sharepoint/v3/contenttype/forms"/>
  </ds:schemaRefs>
</ds:datastoreItem>
</file>

<file path=customXml/itemProps2.xml><?xml version="1.0" encoding="utf-8"?>
<ds:datastoreItem xmlns:ds="http://schemas.openxmlformats.org/officeDocument/2006/customXml" ds:itemID="{F28CBAA5-8886-4786-A1CC-C9728F3A327D}">
  <ds:schemaRefs>
    <ds:schemaRef ds:uri="69f56bb7-7818-4790-8ca3-c3cf812fd639"/>
    <ds:schemaRef ds:uri="f1b30934-8823-4108-abee-93777aea03d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0CA3A47-524A-444E-A115-71D37297969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2222</Words>
  <Application>Microsoft Office PowerPoint</Application>
  <PresentationFormat>On-screen Show (16:9)</PresentationFormat>
  <Paragraphs>206</Paragraphs>
  <Slides>23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Bold</vt:lpstr>
      <vt:lpstr>Calibri</vt:lpstr>
      <vt:lpstr>Century Gothic</vt:lpstr>
      <vt:lpstr>Noto Sans Symbols</vt:lpstr>
      <vt:lpstr>Trebuchet MS</vt:lpstr>
      <vt:lpstr>Office Theme</vt:lpstr>
      <vt:lpstr>  David J. Shea, CPCM, PMP Director Center for Charge Card Management (CCCM) </vt:lpstr>
      <vt:lpstr>Agenda</vt:lpstr>
      <vt:lpstr>CCCM Core Objectives</vt:lpstr>
      <vt:lpstr>25th GSA SmartPay Anniversary Significance</vt:lpstr>
      <vt:lpstr>Evolution of Increased Flexibility</vt:lpstr>
      <vt:lpstr>PowerPoint Presentation</vt:lpstr>
      <vt:lpstr>Into a 3rd Generation of GSA Smartpay Program Growth</vt:lpstr>
      <vt:lpstr>FY22 Program Statistics</vt:lpstr>
      <vt:lpstr>Overall Program Performance Trends/Observations</vt:lpstr>
      <vt:lpstr>Quick Updates</vt:lpstr>
      <vt:lpstr>Quick Updates (Continued)</vt:lpstr>
      <vt:lpstr>New GSA SmartPay 889 “Easy Search Tool”</vt:lpstr>
      <vt:lpstr>New GSA SmartPay 889 “Easy Search Tool”</vt:lpstr>
      <vt:lpstr>On the Horizon:  New GSA SmartPay Website</vt:lpstr>
      <vt:lpstr>Maximizing Program Value</vt:lpstr>
      <vt:lpstr>Maximizing Program Value (Continued)</vt:lpstr>
      <vt:lpstr>Increasing Carded Contract Payments</vt:lpstr>
      <vt:lpstr>Not for Micro-Purchases Only!</vt:lpstr>
      <vt:lpstr>Make Carded Contract Payments Without the Clause!</vt:lpstr>
      <vt:lpstr>What? No Prompt Payment Penalties?</vt:lpstr>
      <vt:lpstr>Travel and Fleet Card Trends</vt:lpstr>
      <vt:lpstr>Appreciation</vt:lpstr>
      <vt:lpstr>GSA Starmark Logo</vt:lpstr>
    </vt:vector>
  </TitlesOfParts>
  <Company>General Services Administration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GSA User</dc:creator>
  <cp:lastModifiedBy>ElizabethAOwens</cp:lastModifiedBy>
  <cp:revision>2</cp:revision>
  <dcterms:created xsi:type="dcterms:W3CDTF">2015-02-25T18:03:24Z</dcterms:created>
  <dcterms:modified xsi:type="dcterms:W3CDTF">2023-04-19T19:12:30Z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0x010100E0B6D0F0ABD513419750ACB63E216DC1</vt:lpwstr>
  </property>
</Properties>
</file>