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41"/>
  </p:notesMasterIdLst>
  <p:sldIdLst>
    <p:sldId id="256"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81" r:id="rId22"/>
    <p:sldId id="282" r:id="rId23"/>
    <p:sldId id="283" r:id="rId24"/>
    <p:sldId id="284" r:id="rId25"/>
    <p:sldId id="285" r:id="rId26"/>
    <p:sldId id="286" r:id="rId27"/>
    <p:sldId id="287" r:id="rId28"/>
    <p:sldId id="288" r:id="rId29"/>
    <p:sldId id="289" r:id="rId30"/>
    <p:sldId id="290" r:id="rId31"/>
    <p:sldId id="299" r:id="rId32"/>
    <p:sldId id="291" r:id="rId33"/>
    <p:sldId id="292" r:id="rId34"/>
    <p:sldId id="293" r:id="rId35"/>
    <p:sldId id="294" r:id="rId36"/>
    <p:sldId id="295" r:id="rId37"/>
    <p:sldId id="296" r:id="rId38"/>
    <p:sldId id="297" r:id="rId39"/>
    <p:sldId id="298" r:id="rId40"/>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ADED3FF-ED7D-4BF1-B7C3-F0AA63BB2BFD}" v="2" vWet="4" dt="2022-12-14T18:28:13.706"/>
    <p1510:client id="{BA228B46-FFBA-49EF-A490-8D97475F76ED}" v="23" dt="2022-12-14T18:28:21.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02" y="7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0" Type="http://schemas.openxmlformats.org/officeDocument/2006/relationships/slide" Target="slides/slide16.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335F2067-A687-B342-BD06-FA386BB5BADC}" type="datetimeFigureOut">
              <a:rPr lang="en-US" smtClean="0"/>
              <a:t>1/30/2023</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1EA17250-56D1-8849-9C4F-9B4226955734}" type="slidenum">
              <a:rPr lang="en-US" smtClean="0"/>
              <a:t>‹#›</a:t>
            </a:fld>
            <a:endParaRPr lang="en-US"/>
          </a:p>
        </p:txBody>
      </p:sp>
    </p:spTree>
    <p:extLst>
      <p:ext uri="{BB962C8B-B14F-4D97-AF65-F5344CB8AC3E}">
        <p14:creationId xmlns:p14="http://schemas.microsoft.com/office/powerpoint/2010/main" val="426160606"/>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4"/>
        <p:cNvGrpSpPr/>
        <p:nvPr/>
      </p:nvGrpSpPr>
      <p:grpSpPr>
        <a:xfrm>
          <a:off x="0" y="0"/>
          <a:ext cx="0" cy="0"/>
          <a:chOff x="0" y="0"/>
          <a:chExt cx="0" cy="0"/>
        </a:xfrm>
      </p:grpSpPr>
      <p:sp>
        <p:nvSpPr>
          <p:cNvPr id="55" name="Google Shape;55;p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a:t>
            </a:fld>
            <a:endParaRPr sz="1200" b="0" i="0" u="none" strike="noStrike" cap="none">
              <a:solidFill>
                <a:schemeClr val="dk1"/>
              </a:solidFill>
              <a:latin typeface="Arial"/>
              <a:ea typeface="Arial"/>
              <a:cs typeface="Arial"/>
              <a:sym typeface="Arial"/>
            </a:endParaRPr>
          </a:p>
        </p:txBody>
      </p:sp>
      <p:sp>
        <p:nvSpPr>
          <p:cNvPr id="56" name="Google Shape;56;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 name="Google Shape;57;p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p1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11</a:t>
            </a:fld>
            <a:endParaRPr sz="1200" b="0" i="0" u="none" strike="noStrike" cap="none">
              <a:solidFill>
                <a:schemeClr val="dk1"/>
              </a:solidFill>
              <a:latin typeface="Arial"/>
              <a:ea typeface="Arial"/>
              <a:cs typeface="Arial"/>
              <a:sym typeface="Arial"/>
            </a:endParaRPr>
          </a:p>
        </p:txBody>
      </p:sp>
      <p:sp>
        <p:nvSpPr>
          <p:cNvPr id="250" name="Google Shape;250;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1" name="Google Shape;251;p11: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7"/>
        <p:cNvGrpSpPr/>
        <p:nvPr/>
      </p:nvGrpSpPr>
      <p:grpSpPr>
        <a:xfrm>
          <a:off x="0" y="0"/>
          <a:ext cx="0" cy="0"/>
          <a:chOff x="0" y="0"/>
          <a:chExt cx="0" cy="0"/>
        </a:xfrm>
      </p:grpSpPr>
      <p:sp>
        <p:nvSpPr>
          <p:cNvPr id="258" name="Google Shape;258;p1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12</a:t>
            </a:fld>
            <a:endParaRPr sz="1200" b="0" i="0" u="none" strike="noStrike" cap="none">
              <a:solidFill>
                <a:schemeClr val="dk1"/>
              </a:solidFill>
              <a:latin typeface="Arial"/>
              <a:ea typeface="Arial"/>
              <a:cs typeface="Arial"/>
              <a:sym typeface="Arial"/>
            </a:endParaRPr>
          </a:p>
        </p:txBody>
      </p:sp>
      <p:sp>
        <p:nvSpPr>
          <p:cNvPr id="259" name="Google Shape;259;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0" name="Google Shape;260;p1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4"/>
        <p:cNvGrpSpPr/>
        <p:nvPr/>
      </p:nvGrpSpPr>
      <p:grpSpPr>
        <a:xfrm>
          <a:off x="0" y="0"/>
          <a:ext cx="0" cy="0"/>
          <a:chOff x="0" y="0"/>
          <a:chExt cx="0" cy="0"/>
        </a:xfrm>
      </p:grpSpPr>
      <p:sp>
        <p:nvSpPr>
          <p:cNvPr id="265" name="Google Shape;265;p1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13</a:t>
            </a:fld>
            <a:endParaRPr sz="1200" b="0" i="0" u="none" strike="noStrike" cap="none">
              <a:solidFill>
                <a:schemeClr val="dk1"/>
              </a:solidFill>
              <a:latin typeface="Arial"/>
              <a:ea typeface="Arial"/>
              <a:cs typeface="Arial"/>
              <a:sym typeface="Arial"/>
            </a:endParaRPr>
          </a:p>
        </p:txBody>
      </p:sp>
      <p:sp>
        <p:nvSpPr>
          <p:cNvPr id="266" name="Google Shape;266;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7" name="Google Shape;267;p13: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14</a:t>
            </a:fld>
            <a:endParaRPr sz="1200" b="0" i="0" u="none" strike="noStrike" cap="none">
              <a:solidFill>
                <a:schemeClr val="dk1"/>
              </a:solidFill>
              <a:latin typeface="Arial"/>
              <a:ea typeface="Arial"/>
              <a:cs typeface="Arial"/>
              <a:sym typeface="Arial"/>
            </a:endParaRPr>
          </a:p>
        </p:txBody>
      </p:sp>
      <p:sp>
        <p:nvSpPr>
          <p:cNvPr id="277" name="Google Shape;2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78" name="Google Shape;278;p1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3"/>
        <p:cNvGrpSpPr/>
        <p:nvPr/>
      </p:nvGrpSpPr>
      <p:grpSpPr>
        <a:xfrm>
          <a:off x="0" y="0"/>
          <a:ext cx="0" cy="0"/>
          <a:chOff x="0" y="0"/>
          <a:chExt cx="0" cy="0"/>
        </a:xfrm>
      </p:grpSpPr>
      <p:sp>
        <p:nvSpPr>
          <p:cNvPr id="284" name="Google Shape;284;p15: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15</a:t>
            </a:fld>
            <a:endParaRPr sz="1200" b="0" i="0" u="none" strike="noStrike" cap="none">
              <a:solidFill>
                <a:schemeClr val="dk1"/>
              </a:solidFill>
              <a:latin typeface="Arial"/>
              <a:ea typeface="Arial"/>
              <a:cs typeface="Arial"/>
              <a:sym typeface="Arial"/>
            </a:endParaRPr>
          </a:p>
        </p:txBody>
      </p:sp>
      <p:sp>
        <p:nvSpPr>
          <p:cNvPr id="285" name="Google Shape;285;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6" name="Google Shape;286;p15: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1"/>
        <p:cNvGrpSpPr/>
        <p:nvPr/>
      </p:nvGrpSpPr>
      <p:grpSpPr>
        <a:xfrm>
          <a:off x="0" y="0"/>
          <a:ext cx="0" cy="0"/>
          <a:chOff x="0" y="0"/>
          <a:chExt cx="0" cy="0"/>
        </a:xfrm>
      </p:grpSpPr>
      <p:sp>
        <p:nvSpPr>
          <p:cNvPr id="292" name="Google Shape;292;p1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16</a:t>
            </a:fld>
            <a:endParaRPr sz="1200" b="0" i="0" u="none" strike="noStrike" cap="none">
              <a:solidFill>
                <a:schemeClr val="dk1"/>
              </a:solidFill>
              <a:latin typeface="Arial"/>
              <a:ea typeface="Arial"/>
              <a:cs typeface="Arial"/>
              <a:sym typeface="Arial"/>
            </a:endParaRPr>
          </a:p>
        </p:txBody>
      </p:sp>
      <p:sp>
        <p:nvSpPr>
          <p:cNvPr id="293" name="Google Shape;293;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4" name="Google Shape;294;p1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17</a:t>
            </a:fld>
            <a:endParaRPr sz="1200" b="0" i="0" u="none" strike="noStrike" cap="none">
              <a:solidFill>
                <a:schemeClr val="dk1"/>
              </a:solidFill>
              <a:latin typeface="Arial"/>
              <a:ea typeface="Arial"/>
              <a:cs typeface="Arial"/>
              <a:sym typeface="Arial"/>
            </a:endParaRPr>
          </a:p>
        </p:txBody>
      </p:sp>
      <p:sp>
        <p:nvSpPr>
          <p:cNvPr id="301" name="Google Shape;301;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2" name="Google Shape;302;p17: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fontAlgn="b"/>
            <a:r>
              <a:rPr lang="en-US" dirty="0">
                <a:effectLst/>
              </a:rPr>
              <a:t>'P' in ('5698', '5933', '4829', '5094', '5681', '5813', '5921', '7273', '7995', '9223') )or</a:t>
            </a:r>
          </a:p>
          <a:p>
            <a:pPr fontAlgn="b"/>
            <a:r>
              <a:rPr lang="en-US" dirty="0">
                <a:effectLst/>
              </a:rPr>
              <a:t>'T’ in ('5698', '5933', '4829', '5094', '5681', '7273', '7995', '9223') ) )</a:t>
            </a:r>
          </a:p>
          <a:p>
            <a:pPr marL="0" marR="0" lvl="0" indent="0" algn="l" rtl="0">
              <a:lnSpc>
                <a:spcPct val="100000"/>
              </a:lnSpc>
              <a:spcBef>
                <a:spcPts val="0"/>
              </a:spcBef>
              <a:spcAft>
                <a:spcPts val="0"/>
              </a:spcAft>
              <a:buSzPts val="1400"/>
              <a:buNone/>
            </a:pPr>
            <a:endParaRPr sz="1200" b="0" i="0" u="none" strike="noStrike" cap="none" dirty="0">
              <a:solidFill>
                <a:schemeClr val="dk1"/>
              </a:solidFill>
              <a:latin typeface="Arial"/>
              <a:ea typeface="Arial"/>
              <a:cs typeface="Arial"/>
              <a:sym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0"/>
        <p:cNvGrpSpPr/>
        <p:nvPr/>
      </p:nvGrpSpPr>
      <p:grpSpPr>
        <a:xfrm>
          <a:off x="0" y="0"/>
          <a:ext cx="0" cy="0"/>
          <a:chOff x="0" y="0"/>
          <a:chExt cx="0" cy="0"/>
        </a:xfrm>
      </p:grpSpPr>
      <p:sp>
        <p:nvSpPr>
          <p:cNvPr id="451" name="Google Shape;451;p2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18</a:t>
            </a:fld>
            <a:endParaRPr sz="1200" b="0" i="0" u="none" strike="noStrike" cap="none">
              <a:solidFill>
                <a:schemeClr val="dk1"/>
              </a:solidFill>
              <a:latin typeface="Arial"/>
              <a:ea typeface="Arial"/>
              <a:cs typeface="Arial"/>
              <a:sym typeface="Arial"/>
            </a:endParaRPr>
          </a:p>
        </p:txBody>
      </p:sp>
      <p:sp>
        <p:nvSpPr>
          <p:cNvPr id="452" name="Google Shape;452;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53" name="Google Shape;453;p2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7"/>
        <p:cNvGrpSpPr/>
        <p:nvPr/>
      </p:nvGrpSpPr>
      <p:grpSpPr>
        <a:xfrm>
          <a:off x="0" y="0"/>
          <a:ext cx="0" cy="0"/>
          <a:chOff x="0" y="0"/>
          <a:chExt cx="0" cy="0"/>
        </a:xfrm>
      </p:grpSpPr>
      <p:sp>
        <p:nvSpPr>
          <p:cNvPr id="458" name="Google Shape;458;p23:notes"/>
          <p:cNvSpPr txBox="1">
            <a:spLocks noGrp="1"/>
          </p:cNvSpPr>
          <p:nvPr>
            <p:ph type="body" idx="1"/>
          </p:nvPr>
        </p:nvSpPr>
        <p:spPr>
          <a:xfrm>
            <a:off x="914400" y="4343400"/>
            <a:ext cx="5029200" cy="4114800"/>
          </a:xfrm>
          <a:prstGeom prst="rect">
            <a:avLst/>
          </a:prstGeom>
        </p:spPr>
        <p:txBody>
          <a:bodyPr spcFirstLastPara="1" wrap="square" lIns="91425" tIns="91425" rIns="91425" bIns="91425" anchor="t" anchorCtr="0">
            <a:noAutofit/>
          </a:bodyPr>
          <a:lstStyle/>
          <a:p>
            <a:pPr marL="0" lvl="0" indent="0" algn="l" rtl="0">
              <a:spcBef>
                <a:spcPts val="360"/>
              </a:spcBef>
              <a:spcAft>
                <a:spcPts val="0"/>
              </a:spcAft>
              <a:buNone/>
            </a:pPr>
            <a:endParaRPr/>
          </a:p>
        </p:txBody>
      </p:sp>
      <p:sp>
        <p:nvSpPr>
          <p:cNvPr id="459" name="Google Shape;459;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4"/>
        <p:cNvGrpSpPr/>
        <p:nvPr/>
      </p:nvGrpSpPr>
      <p:grpSpPr>
        <a:xfrm>
          <a:off x="0" y="0"/>
          <a:ext cx="0" cy="0"/>
          <a:chOff x="0" y="0"/>
          <a:chExt cx="0" cy="0"/>
        </a:xfrm>
      </p:grpSpPr>
      <p:sp>
        <p:nvSpPr>
          <p:cNvPr id="505" name="Google Shape;505;p2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20</a:t>
            </a:fld>
            <a:endParaRPr sz="1200" b="0" i="0" u="none" strike="noStrike" cap="none">
              <a:solidFill>
                <a:schemeClr val="dk1"/>
              </a:solidFill>
              <a:latin typeface="Arial"/>
              <a:ea typeface="Arial"/>
              <a:cs typeface="Arial"/>
              <a:sym typeface="Arial"/>
            </a:endParaRPr>
          </a:p>
        </p:txBody>
      </p:sp>
      <p:sp>
        <p:nvSpPr>
          <p:cNvPr id="506" name="Google Shape;506;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7" name="Google Shape;507;p2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p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3</a:t>
            </a:fld>
            <a:endParaRPr sz="1200" b="0" i="0" u="none" strike="noStrike" cap="none">
              <a:solidFill>
                <a:schemeClr val="dk1"/>
              </a:solidFill>
              <a:latin typeface="Arial"/>
              <a:ea typeface="Arial"/>
              <a:cs typeface="Arial"/>
              <a:sym typeface="Arial"/>
            </a:endParaRPr>
          </a:p>
        </p:txBody>
      </p:sp>
      <p:sp>
        <p:nvSpPr>
          <p:cNvPr id="63" name="Google Shape;63;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4" name="Google Shape;64;p3: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1"/>
        <p:cNvGrpSpPr/>
        <p:nvPr/>
      </p:nvGrpSpPr>
      <p:grpSpPr>
        <a:xfrm>
          <a:off x="0" y="0"/>
          <a:ext cx="0" cy="0"/>
          <a:chOff x="0" y="0"/>
          <a:chExt cx="0" cy="0"/>
        </a:xfrm>
      </p:grpSpPr>
      <p:sp>
        <p:nvSpPr>
          <p:cNvPr id="532" name="Google Shape;532;p25: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21</a:t>
            </a:fld>
            <a:endParaRPr sz="1200" b="0" i="0" u="none" strike="noStrike" cap="none">
              <a:solidFill>
                <a:schemeClr val="dk1"/>
              </a:solidFill>
              <a:latin typeface="Arial"/>
              <a:ea typeface="Arial"/>
              <a:cs typeface="Arial"/>
              <a:sym typeface="Arial"/>
            </a:endParaRPr>
          </a:p>
        </p:txBody>
      </p:sp>
      <p:sp>
        <p:nvSpPr>
          <p:cNvPr id="533" name="Google Shape;533;p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34" name="Google Shape;534;p25: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7"/>
        <p:cNvGrpSpPr/>
        <p:nvPr/>
      </p:nvGrpSpPr>
      <p:grpSpPr>
        <a:xfrm>
          <a:off x="0" y="0"/>
          <a:ext cx="0" cy="0"/>
          <a:chOff x="0" y="0"/>
          <a:chExt cx="0" cy="0"/>
        </a:xfrm>
      </p:grpSpPr>
      <p:sp>
        <p:nvSpPr>
          <p:cNvPr id="568" name="Google Shape;568;p2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22</a:t>
            </a:fld>
            <a:endParaRPr sz="1200" b="0" i="0" u="none" strike="noStrike" cap="none">
              <a:solidFill>
                <a:schemeClr val="dk1"/>
              </a:solidFill>
              <a:latin typeface="Arial"/>
              <a:ea typeface="Arial"/>
              <a:cs typeface="Arial"/>
              <a:sym typeface="Arial"/>
            </a:endParaRPr>
          </a:p>
        </p:txBody>
      </p:sp>
      <p:sp>
        <p:nvSpPr>
          <p:cNvPr id="569" name="Google Shape;569;p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0" name="Google Shape;570;p2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4"/>
        <p:cNvGrpSpPr/>
        <p:nvPr/>
      </p:nvGrpSpPr>
      <p:grpSpPr>
        <a:xfrm>
          <a:off x="0" y="0"/>
          <a:ext cx="0" cy="0"/>
          <a:chOff x="0" y="0"/>
          <a:chExt cx="0" cy="0"/>
        </a:xfrm>
      </p:grpSpPr>
      <p:sp>
        <p:nvSpPr>
          <p:cNvPr id="575" name="Google Shape;575;p2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23</a:t>
            </a:fld>
            <a:endParaRPr sz="1200" b="0" i="0" u="none" strike="noStrike" cap="none">
              <a:solidFill>
                <a:schemeClr val="dk1"/>
              </a:solidFill>
              <a:latin typeface="Arial"/>
              <a:ea typeface="Arial"/>
              <a:cs typeface="Arial"/>
              <a:sym typeface="Arial"/>
            </a:endParaRPr>
          </a:p>
        </p:txBody>
      </p:sp>
      <p:sp>
        <p:nvSpPr>
          <p:cNvPr id="576" name="Google Shape;576;p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77" name="Google Shape;577;p27: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1"/>
        <p:cNvGrpSpPr/>
        <p:nvPr/>
      </p:nvGrpSpPr>
      <p:grpSpPr>
        <a:xfrm>
          <a:off x="0" y="0"/>
          <a:ext cx="0" cy="0"/>
          <a:chOff x="0" y="0"/>
          <a:chExt cx="0" cy="0"/>
        </a:xfrm>
      </p:grpSpPr>
      <p:sp>
        <p:nvSpPr>
          <p:cNvPr id="582" name="Google Shape;582;p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
            <a:headEnd type="none" w="sm" len="sm"/>
            <a:tailEnd type="none" w="sm" len="sm"/>
          </a:ln>
        </p:spPr>
      </p:sp>
      <p:sp>
        <p:nvSpPr>
          <p:cNvPr id="583" name="Google Shape;583;p28: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
        <p:nvSpPr>
          <p:cNvPr id="584" name="Google Shape;584;p28:notes"/>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None/>
            </a:pPr>
            <a:fld id="{00000000-1234-1234-1234-123412341234}" type="slidenum">
              <a:rPr lang="en-US"/>
              <a:t>24</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1"/>
        <p:cNvGrpSpPr/>
        <p:nvPr/>
      </p:nvGrpSpPr>
      <p:grpSpPr>
        <a:xfrm>
          <a:off x="0" y="0"/>
          <a:ext cx="0" cy="0"/>
          <a:chOff x="0" y="0"/>
          <a:chExt cx="0" cy="0"/>
        </a:xfrm>
      </p:grpSpPr>
      <p:sp>
        <p:nvSpPr>
          <p:cNvPr id="602" name="Google Shape;602;p29: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25</a:t>
            </a:fld>
            <a:endParaRPr sz="1200" b="0" i="0" u="none" strike="noStrike" cap="none">
              <a:solidFill>
                <a:schemeClr val="dk1"/>
              </a:solidFill>
              <a:latin typeface="Arial"/>
              <a:ea typeface="Arial"/>
              <a:cs typeface="Arial"/>
              <a:sym typeface="Arial"/>
            </a:endParaRPr>
          </a:p>
        </p:txBody>
      </p:sp>
      <p:sp>
        <p:nvSpPr>
          <p:cNvPr id="603" name="Google Shape;603;p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04" name="Google Shape;604;p29: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08"/>
        <p:cNvGrpSpPr/>
        <p:nvPr/>
      </p:nvGrpSpPr>
      <p:grpSpPr>
        <a:xfrm>
          <a:off x="0" y="0"/>
          <a:ext cx="0" cy="0"/>
          <a:chOff x="0" y="0"/>
          <a:chExt cx="0" cy="0"/>
        </a:xfrm>
      </p:grpSpPr>
      <p:sp>
        <p:nvSpPr>
          <p:cNvPr id="609" name="Google Shape;609;p3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26</a:t>
            </a:fld>
            <a:endParaRPr sz="1200" b="0" i="0" u="none" strike="noStrike" cap="none">
              <a:solidFill>
                <a:schemeClr val="dk1"/>
              </a:solidFill>
              <a:latin typeface="Arial"/>
              <a:ea typeface="Arial"/>
              <a:cs typeface="Arial"/>
              <a:sym typeface="Arial"/>
            </a:endParaRPr>
          </a:p>
        </p:txBody>
      </p:sp>
      <p:sp>
        <p:nvSpPr>
          <p:cNvPr id="610" name="Google Shape;610;p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1" name="Google Shape;611;p3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5"/>
        <p:cNvGrpSpPr/>
        <p:nvPr/>
      </p:nvGrpSpPr>
      <p:grpSpPr>
        <a:xfrm>
          <a:off x="0" y="0"/>
          <a:ext cx="0" cy="0"/>
          <a:chOff x="0" y="0"/>
          <a:chExt cx="0" cy="0"/>
        </a:xfrm>
      </p:grpSpPr>
      <p:sp>
        <p:nvSpPr>
          <p:cNvPr id="616" name="Google Shape;616;p31: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27</a:t>
            </a:fld>
            <a:endParaRPr sz="1200" b="0" i="0" u="none" strike="noStrike" cap="none">
              <a:solidFill>
                <a:schemeClr val="dk1"/>
              </a:solidFill>
              <a:latin typeface="Arial"/>
              <a:ea typeface="Arial"/>
              <a:cs typeface="Arial"/>
              <a:sym typeface="Arial"/>
            </a:endParaRPr>
          </a:p>
        </p:txBody>
      </p:sp>
      <p:sp>
        <p:nvSpPr>
          <p:cNvPr id="617" name="Google Shape;617;p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8" name="Google Shape;618;p31: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2"/>
        <p:cNvGrpSpPr/>
        <p:nvPr/>
      </p:nvGrpSpPr>
      <p:grpSpPr>
        <a:xfrm>
          <a:off x="0" y="0"/>
          <a:ext cx="0" cy="0"/>
          <a:chOff x="0" y="0"/>
          <a:chExt cx="0" cy="0"/>
        </a:xfrm>
      </p:grpSpPr>
      <p:sp>
        <p:nvSpPr>
          <p:cNvPr id="623" name="Google Shape;623;p32: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29</a:t>
            </a:fld>
            <a:endParaRPr sz="1200" b="0" i="0" u="none" strike="noStrike" cap="none">
              <a:solidFill>
                <a:schemeClr val="dk1"/>
              </a:solidFill>
              <a:latin typeface="Arial"/>
              <a:ea typeface="Arial"/>
              <a:cs typeface="Arial"/>
              <a:sym typeface="Arial"/>
            </a:endParaRPr>
          </a:p>
        </p:txBody>
      </p:sp>
      <p:sp>
        <p:nvSpPr>
          <p:cNvPr id="624" name="Google Shape;624;p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25" name="Google Shape;625;p32: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5"/>
        <p:cNvGrpSpPr/>
        <p:nvPr/>
      </p:nvGrpSpPr>
      <p:grpSpPr>
        <a:xfrm>
          <a:off x="0" y="0"/>
          <a:ext cx="0" cy="0"/>
          <a:chOff x="0" y="0"/>
          <a:chExt cx="0" cy="0"/>
        </a:xfrm>
      </p:grpSpPr>
      <p:sp>
        <p:nvSpPr>
          <p:cNvPr id="636" name="Google Shape;636;p33: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30</a:t>
            </a:fld>
            <a:endParaRPr sz="1200" b="0" i="0" u="none" strike="noStrike" cap="none">
              <a:solidFill>
                <a:schemeClr val="dk1"/>
              </a:solidFill>
              <a:latin typeface="Arial"/>
              <a:ea typeface="Arial"/>
              <a:cs typeface="Arial"/>
              <a:sym typeface="Arial"/>
            </a:endParaRPr>
          </a:p>
        </p:txBody>
      </p:sp>
      <p:sp>
        <p:nvSpPr>
          <p:cNvPr id="637" name="Google Shape;637;p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38" name="Google Shape;638;p33: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2"/>
        <p:cNvGrpSpPr/>
        <p:nvPr/>
      </p:nvGrpSpPr>
      <p:grpSpPr>
        <a:xfrm>
          <a:off x="0" y="0"/>
          <a:ext cx="0" cy="0"/>
          <a:chOff x="0" y="0"/>
          <a:chExt cx="0" cy="0"/>
        </a:xfrm>
      </p:grpSpPr>
      <p:sp>
        <p:nvSpPr>
          <p:cNvPr id="663" name="Google Shape;663;p34:notes"/>
          <p:cNvSpPr txBox="1">
            <a:spLocks noGrp="1"/>
          </p:cNvSpPr>
          <p:nvPr>
            <p:ph type="body" idx="1"/>
          </p:nvPr>
        </p:nvSpPr>
        <p:spPr>
          <a:xfrm>
            <a:off x="914400" y="4343400"/>
            <a:ext cx="5029200" cy="4114800"/>
          </a:xfrm>
          <a:prstGeom prst="rect">
            <a:avLst/>
          </a:prstGeom>
          <a:noFill/>
          <a:ln>
            <a:noFill/>
          </a:ln>
        </p:spPr>
        <p:txBody>
          <a:bodyPr spcFirstLastPara="1" wrap="square" lIns="91425" tIns="91425" rIns="91425" bIns="91425" anchor="t" anchorCtr="0">
            <a:noAutofit/>
          </a:bodyPr>
          <a:lstStyle/>
          <a:p>
            <a:pPr marL="457200" marR="0" lvl="0" indent="-228600" algn="l" rtl="0">
              <a:lnSpc>
                <a:spcPct val="100000"/>
              </a:lnSpc>
              <a:spcBef>
                <a:spcPts val="360"/>
              </a:spcBef>
              <a:spcAft>
                <a:spcPts val="0"/>
              </a:spcAft>
              <a:buSzPts val="1400"/>
              <a:buNone/>
            </a:pPr>
            <a:endParaRPr/>
          </a:p>
        </p:txBody>
      </p:sp>
      <p:sp>
        <p:nvSpPr>
          <p:cNvPr id="664" name="Google Shape;664;p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p4: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4</a:t>
            </a:fld>
            <a:endParaRPr sz="1200" b="0" i="0" u="none" strike="noStrike" cap="none">
              <a:solidFill>
                <a:schemeClr val="dk1"/>
              </a:solidFill>
              <a:latin typeface="Arial"/>
              <a:ea typeface="Arial"/>
              <a:cs typeface="Arial"/>
              <a:sym typeface="Arial"/>
            </a:endParaRPr>
          </a:p>
        </p:txBody>
      </p:sp>
      <p:sp>
        <p:nvSpPr>
          <p:cNvPr id="91" name="Google Shape;91;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2" name="Google Shape;92;p4: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9"/>
        <p:cNvGrpSpPr/>
        <p:nvPr/>
      </p:nvGrpSpPr>
      <p:grpSpPr>
        <a:xfrm>
          <a:off x="0" y="0"/>
          <a:ext cx="0" cy="0"/>
          <a:chOff x="0" y="0"/>
          <a:chExt cx="0" cy="0"/>
        </a:xfrm>
      </p:grpSpPr>
      <p:sp>
        <p:nvSpPr>
          <p:cNvPr id="690" name="Google Shape;690;p35: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32</a:t>
            </a:fld>
            <a:endParaRPr sz="1200" b="0" i="0" u="none" strike="noStrike" cap="none">
              <a:solidFill>
                <a:schemeClr val="dk1"/>
              </a:solidFill>
              <a:latin typeface="Arial"/>
              <a:ea typeface="Arial"/>
              <a:cs typeface="Arial"/>
              <a:sym typeface="Arial"/>
            </a:endParaRPr>
          </a:p>
        </p:txBody>
      </p:sp>
      <p:sp>
        <p:nvSpPr>
          <p:cNvPr id="691" name="Google Shape;691;p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2" name="Google Shape;692;p35: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p3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33</a:t>
            </a:fld>
            <a:endParaRPr sz="1200" b="0" i="0" u="none" strike="noStrike" cap="none">
              <a:solidFill>
                <a:schemeClr val="dk1"/>
              </a:solidFill>
              <a:latin typeface="Arial"/>
              <a:ea typeface="Arial"/>
              <a:cs typeface="Arial"/>
              <a:sym typeface="Arial"/>
            </a:endParaRPr>
          </a:p>
        </p:txBody>
      </p:sp>
      <p:sp>
        <p:nvSpPr>
          <p:cNvPr id="698" name="Google Shape;698;p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99" name="Google Shape;699;p3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3"/>
        <p:cNvGrpSpPr/>
        <p:nvPr/>
      </p:nvGrpSpPr>
      <p:grpSpPr>
        <a:xfrm>
          <a:off x="0" y="0"/>
          <a:ext cx="0" cy="0"/>
          <a:chOff x="0" y="0"/>
          <a:chExt cx="0" cy="0"/>
        </a:xfrm>
      </p:grpSpPr>
      <p:sp>
        <p:nvSpPr>
          <p:cNvPr id="704" name="Google Shape;704;p3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34</a:t>
            </a:fld>
            <a:endParaRPr sz="1200" b="0" i="0" u="none" strike="noStrike" cap="none">
              <a:solidFill>
                <a:schemeClr val="dk1"/>
              </a:solidFill>
              <a:latin typeface="Arial"/>
              <a:ea typeface="Arial"/>
              <a:cs typeface="Arial"/>
              <a:sym typeface="Arial"/>
            </a:endParaRPr>
          </a:p>
        </p:txBody>
      </p:sp>
      <p:sp>
        <p:nvSpPr>
          <p:cNvPr id="705" name="Google Shape;705;p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06" name="Google Shape;706;p37: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0"/>
        <p:cNvGrpSpPr/>
        <p:nvPr/>
      </p:nvGrpSpPr>
      <p:grpSpPr>
        <a:xfrm>
          <a:off x="0" y="0"/>
          <a:ext cx="0" cy="0"/>
          <a:chOff x="0" y="0"/>
          <a:chExt cx="0" cy="0"/>
        </a:xfrm>
      </p:grpSpPr>
      <p:sp>
        <p:nvSpPr>
          <p:cNvPr id="711" name="Google Shape;711;p3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35</a:t>
            </a:fld>
            <a:endParaRPr sz="1200" b="0" i="0" u="none" strike="noStrike" cap="none">
              <a:solidFill>
                <a:schemeClr val="dk1"/>
              </a:solidFill>
              <a:latin typeface="Arial"/>
              <a:ea typeface="Arial"/>
              <a:cs typeface="Arial"/>
              <a:sym typeface="Arial"/>
            </a:endParaRPr>
          </a:p>
        </p:txBody>
      </p:sp>
      <p:sp>
        <p:nvSpPr>
          <p:cNvPr id="712" name="Google Shape;712;p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713" name="Google Shape;713;p3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7"/>
        <p:cNvGrpSpPr/>
        <p:nvPr/>
      </p:nvGrpSpPr>
      <p:grpSpPr>
        <a:xfrm>
          <a:off x="0" y="0"/>
          <a:ext cx="0" cy="0"/>
          <a:chOff x="0" y="0"/>
          <a:chExt cx="0" cy="0"/>
        </a:xfrm>
      </p:grpSpPr>
      <p:sp>
        <p:nvSpPr>
          <p:cNvPr id="718" name="Google Shape;718;p39:notes"/>
          <p:cNvSpPr txBox="1">
            <a:spLocks noGrp="1"/>
          </p:cNvSpPr>
          <p:nvPr>
            <p:ph type="body" idx="1"/>
          </p:nvPr>
        </p:nvSpPr>
        <p:spPr>
          <a:xfrm>
            <a:off x="914400" y="4343400"/>
            <a:ext cx="5029199" cy="4114800"/>
          </a:xfrm>
          <a:prstGeom prst="rect">
            <a:avLst/>
          </a:prstGeom>
          <a:noFill/>
          <a:ln>
            <a:noFill/>
          </a:ln>
        </p:spPr>
        <p:txBody>
          <a:bodyPr spcFirstLastPara="1" wrap="square" lIns="91425" tIns="91425" rIns="91425" bIns="91425" anchor="t" anchorCtr="0">
            <a:noAutofit/>
          </a:bodyPr>
          <a:lstStyle/>
          <a:p>
            <a:pPr marL="457200" lvl="0" indent="-317500" algn="l" rtl="0">
              <a:lnSpc>
                <a:spcPct val="100000"/>
              </a:lnSpc>
              <a:spcBef>
                <a:spcPts val="0"/>
              </a:spcBef>
              <a:spcAft>
                <a:spcPts val="0"/>
              </a:spcAft>
              <a:buSzPts val="1400"/>
              <a:buNone/>
            </a:pPr>
            <a:endParaRPr/>
          </a:p>
        </p:txBody>
      </p:sp>
      <p:sp>
        <p:nvSpPr>
          <p:cNvPr id="719" name="Google Shape;719;p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5: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5</a:t>
            </a:fld>
            <a:endParaRPr sz="1200" b="0" i="0" u="none" strike="noStrike" cap="none">
              <a:solidFill>
                <a:schemeClr val="dk1"/>
              </a:solidFill>
              <a:latin typeface="Arial"/>
              <a:ea typeface="Arial"/>
              <a:cs typeface="Arial"/>
              <a:sym typeface="Arial"/>
            </a:endParaRPr>
          </a:p>
        </p:txBody>
      </p:sp>
      <p:sp>
        <p:nvSpPr>
          <p:cNvPr id="118" name="Google Shape;11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9" name="Google Shape;119;p5: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6: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6</a:t>
            </a:fld>
            <a:endParaRPr sz="1200" b="0" i="0" u="none" strike="noStrike" cap="none">
              <a:solidFill>
                <a:schemeClr val="dk1"/>
              </a:solidFill>
              <a:latin typeface="Arial"/>
              <a:ea typeface="Arial"/>
              <a:cs typeface="Arial"/>
              <a:sym typeface="Arial"/>
            </a:endParaRPr>
          </a:p>
        </p:txBody>
      </p:sp>
      <p:sp>
        <p:nvSpPr>
          <p:cNvPr id="149" name="Google Shape;149;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0" name="Google Shape;150;p6: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
        <p:cNvGrpSpPr/>
        <p:nvPr/>
      </p:nvGrpSpPr>
      <p:grpSpPr>
        <a:xfrm>
          <a:off x="0" y="0"/>
          <a:ext cx="0" cy="0"/>
          <a:chOff x="0" y="0"/>
          <a:chExt cx="0" cy="0"/>
        </a:xfrm>
      </p:grpSpPr>
      <p:sp>
        <p:nvSpPr>
          <p:cNvPr id="165" name="Google Shape;165;p7: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7</a:t>
            </a:fld>
            <a:endParaRPr sz="1200" b="0" i="0" u="none" strike="noStrike" cap="none">
              <a:solidFill>
                <a:schemeClr val="dk1"/>
              </a:solidFill>
              <a:latin typeface="Arial"/>
              <a:ea typeface="Arial"/>
              <a:cs typeface="Arial"/>
              <a:sym typeface="Arial"/>
            </a:endParaRPr>
          </a:p>
        </p:txBody>
      </p:sp>
      <p:sp>
        <p:nvSpPr>
          <p:cNvPr id="166" name="Google Shape;166;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7" name="Google Shape;167;p7: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0"/>
        <p:cNvGrpSpPr/>
        <p:nvPr/>
      </p:nvGrpSpPr>
      <p:grpSpPr>
        <a:xfrm>
          <a:off x="0" y="0"/>
          <a:ext cx="0" cy="0"/>
          <a:chOff x="0" y="0"/>
          <a:chExt cx="0" cy="0"/>
        </a:xfrm>
      </p:grpSpPr>
      <p:sp>
        <p:nvSpPr>
          <p:cNvPr id="181" name="Google Shape;181;p8: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8</a:t>
            </a:fld>
            <a:endParaRPr sz="1200" b="0" i="0" u="none" strike="noStrike" cap="none">
              <a:solidFill>
                <a:schemeClr val="dk1"/>
              </a:solidFill>
              <a:latin typeface="Arial"/>
              <a:ea typeface="Arial"/>
              <a:cs typeface="Arial"/>
              <a:sym typeface="Arial"/>
            </a:endParaRPr>
          </a:p>
        </p:txBody>
      </p:sp>
      <p:sp>
        <p:nvSpPr>
          <p:cNvPr id="182" name="Google Shape;182;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3" name="Google Shape;183;p8: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3"/>
        <p:cNvGrpSpPr/>
        <p:nvPr/>
      </p:nvGrpSpPr>
      <p:grpSpPr>
        <a:xfrm>
          <a:off x="0" y="0"/>
          <a:ext cx="0" cy="0"/>
          <a:chOff x="0" y="0"/>
          <a:chExt cx="0" cy="0"/>
        </a:xfrm>
      </p:grpSpPr>
      <p:sp>
        <p:nvSpPr>
          <p:cNvPr id="194" name="Google Shape;194;p9: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9</a:t>
            </a:fld>
            <a:endParaRPr sz="1200" b="0" i="0" u="none" strike="noStrike" cap="none">
              <a:solidFill>
                <a:schemeClr val="dk1"/>
              </a:solidFill>
              <a:latin typeface="Arial"/>
              <a:ea typeface="Arial"/>
              <a:cs typeface="Arial"/>
              <a:sym typeface="Arial"/>
            </a:endParaRPr>
          </a:p>
        </p:txBody>
      </p:sp>
      <p:sp>
        <p:nvSpPr>
          <p:cNvPr id="195" name="Google Shape;19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6" name="Google Shape;196;p9: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1"/>
        <p:cNvGrpSpPr/>
        <p:nvPr/>
      </p:nvGrpSpPr>
      <p:grpSpPr>
        <a:xfrm>
          <a:off x="0" y="0"/>
          <a:ext cx="0" cy="0"/>
          <a:chOff x="0" y="0"/>
          <a:chExt cx="0" cy="0"/>
        </a:xfrm>
      </p:grpSpPr>
      <p:sp>
        <p:nvSpPr>
          <p:cNvPr id="222" name="Google Shape;222;p10:notes"/>
          <p:cNvSpPr txBox="1">
            <a:spLocks noGrp="1"/>
          </p:cNvSpPr>
          <p:nvPr>
            <p:ph type="sldNum" idx="12"/>
          </p:nvPr>
        </p:nvSpPr>
        <p:spPr>
          <a:xfrm>
            <a:off x="3886200" y="8686800"/>
            <a:ext cx="2971799"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SzPts val="300"/>
              <a:buNone/>
            </a:pPr>
            <a:fld id="{00000000-1234-1234-1234-123412341234}" type="slidenum">
              <a:rPr lang="en-US" sz="1200" b="0" i="0" u="none" strike="noStrike" cap="none">
                <a:solidFill>
                  <a:schemeClr val="dk1"/>
                </a:solidFill>
                <a:latin typeface="Arial"/>
                <a:ea typeface="Arial"/>
                <a:cs typeface="Arial"/>
                <a:sym typeface="Arial"/>
              </a:rPr>
              <a:t>10</a:t>
            </a:fld>
            <a:endParaRPr sz="1200" b="0" i="0" u="none" strike="noStrike" cap="none">
              <a:solidFill>
                <a:schemeClr val="dk1"/>
              </a:solidFill>
              <a:latin typeface="Arial"/>
              <a:ea typeface="Arial"/>
              <a:cs typeface="Arial"/>
              <a:sym typeface="Arial"/>
            </a:endParaRPr>
          </a:p>
        </p:txBody>
      </p:sp>
      <p:sp>
        <p:nvSpPr>
          <p:cNvPr id="223" name="Google Shape;223;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4" name="Google Shape;224;p10:notes"/>
          <p:cNvSpPr txBox="1">
            <a:spLocks noGrp="1"/>
          </p:cNvSpPr>
          <p:nvPr>
            <p:ph type="body" idx="1"/>
          </p:nvPr>
        </p:nvSpPr>
        <p:spPr>
          <a:xfrm>
            <a:off x="914400" y="4343400"/>
            <a:ext cx="5029199" cy="41148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SzPts val="1400"/>
              <a:buNone/>
            </a:pPr>
            <a:endParaRPr sz="1200" b="0" i="0" u="none" strike="noStrike" cap="none">
              <a:solidFill>
                <a:schemeClr val="dk1"/>
              </a:solidFill>
              <a:latin typeface="Arial"/>
              <a:ea typeface="Arial"/>
              <a:cs typeface="Arial"/>
              <a:sym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pic>
        <p:nvPicPr>
          <p:cNvPr id="7" name="Picture 6" descr="GSA Logo"/>
          <p:cNvPicPr>
            <a:picLocks noChangeAspect="1"/>
          </p:cNvPicPr>
          <p:nvPr userDrawn="1"/>
        </p:nvPicPr>
        <p:blipFill>
          <a:blip r:embed="rId2" cstate="print"/>
          <a:stretch>
            <a:fillRect/>
          </a:stretch>
        </p:blipFill>
        <p:spPr>
          <a:xfrm>
            <a:off x="685800" y="457200"/>
            <a:ext cx="759524" cy="685800"/>
          </a:xfrm>
          <a:prstGeom prst="rect">
            <a:avLst/>
          </a:prstGeom>
        </p:spPr>
      </p:pic>
      <p:sp>
        <p:nvSpPr>
          <p:cNvPr id="8" name="Text Box 10"/>
          <p:cNvSpPr txBox="1">
            <a:spLocks noChangeArrowheads="1"/>
          </p:cNvSpPr>
          <p:nvPr userDrawn="1"/>
        </p:nvSpPr>
        <p:spPr bwMode="auto">
          <a:xfrm>
            <a:off x="4419600" y="1031241"/>
            <a:ext cx="4038600" cy="243840"/>
          </a:xfrm>
          <a:prstGeom prst="rect">
            <a:avLst/>
          </a:prstGeom>
          <a:noFill/>
          <a:ln w="9525">
            <a:noFill/>
            <a:miter lim="800000"/>
            <a:headEnd/>
            <a:tailEnd/>
          </a:ln>
        </p:spPr>
        <p:txBody>
          <a:bodyPr lIns="0" tIns="0" rIns="0" bIns="0" anchor="ctr"/>
          <a:lstStyle/>
          <a:p>
            <a:pPr algn="r">
              <a:spcBef>
                <a:spcPct val="50000"/>
              </a:spcBef>
            </a:pPr>
            <a:r>
              <a:rPr lang="en-US" sz="1200" b="1">
                <a:solidFill>
                  <a:schemeClr val="bg2"/>
                </a:solidFill>
              </a:rPr>
              <a:t>U.S. General Services Administration</a:t>
            </a:r>
          </a:p>
        </p:txBody>
      </p:sp>
      <p:pic>
        <p:nvPicPr>
          <p:cNvPr id="9" name="Picture 8" descr="GSA SmartPay Virtual Training Forum&#10;June 13-15, 2023 with image of woman at the computer taking a training. "/>
          <p:cNvPicPr>
            <a:picLocks noChangeAspect="1"/>
          </p:cNvPicPr>
          <p:nvPr userDrawn="1"/>
        </p:nvPicPr>
        <p:blipFill>
          <a:blip r:embed="rId3"/>
          <a:srcRect l="2893" r="2893"/>
          <a:stretch/>
        </p:blipFill>
        <p:spPr>
          <a:xfrm>
            <a:off x="0" y="1595422"/>
            <a:ext cx="9144000" cy="3548077"/>
          </a:xfrm>
          <a:prstGeom prst="rect">
            <a:avLst/>
          </a:prstGeom>
        </p:spPr>
      </p:pic>
      <p:sp>
        <p:nvSpPr>
          <p:cNvPr id="5" name="Title 2">
            <a:extLst>
              <a:ext uri="{FF2B5EF4-FFF2-40B4-BE49-F238E27FC236}">
                <a16:creationId xmlns:a16="http://schemas.microsoft.com/office/drawing/2014/main" id="{ADF2AF59-26E2-B501-9AFC-3854EDE695A6}"/>
              </a:ext>
            </a:extLst>
          </p:cNvPr>
          <p:cNvSpPr>
            <a:spLocks noGrp="1"/>
          </p:cNvSpPr>
          <p:nvPr>
            <p:ph type="title"/>
          </p:nvPr>
        </p:nvSpPr>
        <p:spPr>
          <a:xfrm>
            <a:off x="304800" y="3683634"/>
            <a:ext cx="4177990" cy="857250"/>
          </a:xfrm>
        </p:spPr>
        <p:txBody>
          <a:bodyPr/>
          <a:lstStyle/>
          <a:p>
            <a:endParaRPr lang="en-US"/>
          </a:p>
        </p:txBody>
      </p:sp>
    </p:spTree>
    <p:extLst>
      <p:ext uri="{BB962C8B-B14F-4D97-AF65-F5344CB8AC3E}">
        <p14:creationId xmlns:p14="http://schemas.microsoft.com/office/powerpoint/2010/main" val="16210292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8912177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154781"/>
            <a:ext cx="2057400" cy="3290888"/>
          </a:xfrm>
        </p:spPr>
        <p:txBody>
          <a:bodyPr vert="eaVert"/>
          <a:lstStyle>
            <a:lvl1pPr>
              <a:defRPr>
                <a:solidFill>
                  <a:schemeClr val="accent4">
                    <a:lumMod val="75000"/>
                  </a:schemeClr>
                </a:solidFill>
              </a:defRPr>
            </a:lvl1pPr>
          </a:lstStyle>
          <a:p>
            <a:r>
              <a:rPr lang="en-US"/>
              <a:t>Click to edit Master title style</a:t>
            </a:r>
          </a:p>
        </p:txBody>
      </p:sp>
      <p:sp>
        <p:nvSpPr>
          <p:cNvPr id="3" name="Vertical Text Placeholder 2"/>
          <p:cNvSpPr>
            <a:spLocks noGrp="1"/>
          </p:cNvSpPr>
          <p:nvPr>
            <p:ph type="body" orient="vert" idx="1"/>
          </p:nvPr>
        </p:nvSpPr>
        <p:spPr>
          <a:xfrm>
            <a:off x="457200" y="154781"/>
            <a:ext cx="6019800" cy="329088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4115304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lank" type="blank">
  <p:cSld name="1_Blank">
    <p:spTree>
      <p:nvGrpSpPr>
        <p:cNvPr id="1" name="Shape 22"/>
        <p:cNvGrpSpPr/>
        <p:nvPr/>
      </p:nvGrpSpPr>
      <p:grpSpPr>
        <a:xfrm>
          <a:off x="0" y="0"/>
          <a:ext cx="0" cy="0"/>
          <a:chOff x="0" y="0"/>
          <a:chExt cx="0" cy="0"/>
        </a:xfrm>
      </p:grpSpPr>
    </p:spTree>
    <p:extLst>
      <p:ext uri="{BB962C8B-B14F-4D97-AF65-F5344CB8AC3E}">
        <p14:creationId xmlns:p14="http://schemas.microsoft.com/office/powerpoint/2010/main" val="35371923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F156D492-2D1D-56EF-570C-88395D3E32FB}"/>
              </a:ext>
            </a:extLst>
          </p:cNvPr>
          <p:cNvPicPr>
            <a:picLocks noChangeAspect="1"/>
          </p:cNvPicPr>
          <p:nvPr userDrawn="1"/>
        </p:nvPicPr>
        <p:blipFill>
          <a:blip r:embed="rId2"/>
          <a:stretch>
            <a:fillRect/>
          </a:stretch>
        </p:blipFill>
        <p:spPr>
          <a:xfrm>
            <a:off x="1116" y="0"/>
            <a:ext cx="9141768" cy="5143500"/>
          </a:xfrm>
          <a:prstGeom prst="rect">
            <a:avLst/>
          </a:prstGeom>
        </p:spPr>
      </p:pic>
      <p:sp>
        <p:nvSpPr>
          <p:cNvPr id="2" name="Title 1"/>
          <p:cNvSpPr>
            <a:spLocks noGrp="1"/>
          </p:cNvSpPr>
          <p:nvPr>
            <p:ph type="title"/>
          </p:nvPr>
        </p:nvSpPr>
        <p:spPr/>
        <p:txBody>
          <a:bodyPr/>
          <a:lstStyle>
            <a:lvl1pPr algn="ctr">
              <a:defRPr>
                <a:solidFill>
                  <a:schemeClr val="accent4">
                    <a:lumMod val="75000"/>
                  </a:schemeClr>
                </a:solidFill>
              </a:defRPr>
            </a:lvl1p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077192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4000" b="1" cap="all">
                <a:solidFill>
                  <a:schemeClr val="accent4">
                    <a:lumMod val="75000"/>
                  </a:schemeClr>
                </a:solidFill>
              </a:defRPr>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5FD578F-EB6A-0D45-BF4C-590753804B8C}" type="datetimeFigureOut">
              <a:rPr lang="en-US" smtClean="0"/>
              <a:t>1/30/2023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17356012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Content Placeholder 2"/>
          <p:cNvSpPr>
            <a:spLocks noGrp="1"/>
          </p:cNvSpPr>
          <p:nvPr>
            <p:ph sz="half" idx="1"/>
          </p:nvPr>
        </p:nvSpPr>
        <p:spPr>
          <a:xfrm>
            <a:off x="457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900113"/>
            <a:ext cx="4038600" cy="2545556"/>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860990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9"/>
            <a:ext cx="8229600" cy="857250"/>
          </a:xfrm>
        </p:spPr>
        <p:txBody>
          <a:bodyPr/>
          <a:lstStyle>
            <a:lvl1pPr>
              <a:defRPr>
                <a:solidFill>
                  <a:schemeClr val="accent4">
                    <a:lumMod val="75000"/>
                  </a:schemeClr>
                </a:solidFill>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5FD578F-EB6A-0D45-BF4C-590753804B8C}" type="datetimeFigureOut">
              <a:rPr lang="en-US" smtClean="0"/>
              <a:t>1/30/2023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8223812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75000"/>
                  </a:schemeClr>
                </a:solidFill>
              </a:defRPr>
            </a:lvl1pPr>
          </a:lstStyle>
          <a:p>
            <a:r>
              <a:rPr lang="en-US"/>
              <a:t>Click to edit Master title style</a:t>
            </a:r>
          </a:p>
        </p:txBody>
      </p:sp>
      <p:sp>
        <p:nvSpPr>
          <p:cNvPr id="3" name="Date Placeholder 2"/>
          <p:cNvSpPr>
            <a:spLocks noGrp="1"/>
          </p:cNvSpPr>
          <p:nvPr>
            <p:ph type="dt" sz="half" idx="10"/>
          </p:nvPr>
        </p:nvSpPr>
        <p:spPr/>
        <p:txBody>
          <a:bodyPr/>
          <a:lstStyle/>
          <a:p>
            <a:fld id="{55FD578F-EB6A-0D45-BF4C-590753804B8C}" type="datetimeFigureOut">
              <a:rPr lang="en-US" smtClean="0"/>
              <a:t>1/30/2023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2960125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E4939612-D290-F3C6-33E3-434810F8048B}"/>
              </a:ext>
            </a:extLst>
          </p:cNvPr>
          <p:cNvSpPr>
            <a:spLocks noGrp="1"/>
          </p:cNvSpPr>
          <p:nvPr>
            <p:ph type="title" hasCustomPrompt="1"/>
          </p:nvPr>
        </p:nvSpPr>
        <p:spPr/>
        <p:txBody>
          <a:bodyPr/>
          <a:lstStyle>
            <a:lvl1pPr>
              <a:defRPr>
                <a:solidFill>
                  <a:schemeClr val="bg1"/>
                </a:solidFill>
              </a:defRPr>
            </a:lvl1pPr>
          </a:lstStyle>
          <a:p>
            <a:r>
              <a:rPr lang="en-US"/>
              <a:t>GSA Starmark Logo</a:t>
            </a:r>
          </a:p>
        </p:txBody>
      </p:sp>
      <p:sp>
        <p:nvSpPr>
          <p:cNvPr id="2" name="Date Placeholder 1"/>
          <p:cNvSpPr>
            <a:spLocks noGrp="1"/>
          </p:cNvSpPr>
          <p:nvPr>
            <p:ph type="dt" sz="half" idx="10"/>
          </p:nvPr>
        </p:nvSpPr>
        <p:spPr/>
        <p:txBody>
          <a:bodyPr/>
          <a:lstStyle/>
          <a:p>
            <a:fld id="{55FD578F-EB6A-0D45-BF4C-590753804B8C}" type="datetimeFigureOut">
              <a:rPr lang="en-US" smtClean="0"/>
              <a:t>1/30/2023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82900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2000" b="1">
                <a:solidFill>
                  <a:schemeClr val="accent4">
                    <a:lumMod val="75000"/>
                  </a:schemeClr>
                </a:solidFill>
              </a:defRPr>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7163826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2000" b="1">
                <a:solidFill>
                  <a:schemeClr val="accent4">
                    <a:lumMod val="75000"/>
                  </a:schemeClr>
                </a:solidFill>
              </a:defRPr>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FD578F-EB6A-0D45-BF4C-590753804B8C}" type="datetimeFigureOut">
              <a:rPr lang="en-US" smtClean="0"/>
              <a:t>1/30/2023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148A2A4-532E-8B48-BE15-FAD2C9B6FD7A}" type="slidenum">
              <a:rPr lang="en-US" smtClean="0"/>
              <a:t>‹#›</a:t>
            </a:fld>
            <a:endParaRPr lang="en-US"/>
          </a:p>
        </p:txBody>
      </p:sp>
    </p:spTree>
    <p:extLst>
      <p:ext uri="{BB962C8B-B14F-4D97-AF65-F5344CB8AC3E}">
        <p14:creationId xmlns:p14="http://schemas.microsoft.com/office/powerpoint/2010/main" val="321653780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1"/>
            <a:ext cx="8229600" cy="339447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3844"/>
          </a:xfrm>
          <a:prstGeom prst="rect">
            <a:avLst/>
          </a:prstGeom>
        </p:spPr>
        <p:txBody>
          <a:bodyPr vert="horz" lIns="91440" tIns="45720" rIns="91440" bIns="45720" rtlCol="0" anchor="ctr"/>
          <a:lstStyle>
            <a:lvl1pPr algn="l">
              <a:defRPr sz="1200">
                <a:solidFill>
                  <a:schemeClr val="tx1">
                    <a:tint val="75000"/>
                  </a:schemeClr>
                </a:solidFill>
              </a:defRPr>
            </a:lvl1pPr>
          </a:lstStyle>
          <a:p>
            <a:fld id="{55FD578F-EB6A-0D45-BF4C-590753804B8C}" type="datetimeFigureOut">
              <a:rPr lang="en-US" smtClean="0"/>
              <a:t>1/30/2023</a:t>
            </a:fld>
            <a:endParaRPr lang="en-US"/>
          </a:p>
        </p:txBody>
      </p:sp>
      <p:sp>
        <p:nvSpPr>
          <p:cNvPr id="5" name="Footer Placeholder 4"/>
          <p:cNvSpPr>
            <a:spLocks noGrp="1"/>
          </p:cNvSpPr>
          <p:nvPr>
            <p:ph type="ftr" sz="quarter" idx="3"/>
          </p:nvPr>
        </p:nvSpPr>
        <p:spPr>
          <a:xfrm>
            <a:off x="3124200" y="4767263"/>
            <a:ext cx="2895600" cy="273844"/>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3844"/>
          </a:xfrm>
          <a:prstGeom prst="rect">
            <a:avLst/>
          </a:prstGeom>
        </p:spPr>
        <p:txBody>
          <a:bodyPr vert="horz" lIns="91440" tIns="45720" rIns="91440" bIns="45720" rtlCol="0" anchor="ctr"/>
          <a:lstStyle>
            <a:lvl1pPr algn="r">
              <a:defRPr sz="1200">
                <a:solidFill>
                  <a:schemeClr val="tx1">
                    <a:tint val="75000"/>
                  </a:schemeClr>
                </a:solidFill>
              </a:defRPr>
            </a:lvl1pPr>
          </a:lstStyle>
          <a:p>
            <a:fld id="{A148A2A4-532E-8B48-BE15-FAD2C9B6FD7A}" type="slidenum">
              <a:rPr lang="en-US" smtClean="0"/>
              <a:t>‹#›</a:t>
            </a:fld>
            <a:endParaRPr lang="en-US"/>
          </a:p>
        </p:txBody>
      </p:sp>
    </p:spTree>
    <p:extLst>
      <p:ext uri="{BB962C8B-B14F-4D97-AF65-F5344CB8AC3E}">
        <p14:creationId xmlns:p14="http://schemas.microsoft.com/office/powerpoint/2010/main" val="2662370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openxmlformats.org/officeDocument/2006/relationships/hyperlink" Target="https://spdatawarehouse.gsa.gov/"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www.cards.citidirect.com/welcome.asp" TargetMode="External"/><Relationship Id="rId2" Type="http://schemas.openxmlformats.org/officeDocument/2006/relationships/notesSlide" Target="../notesSlides/notesSlide30.xml"/><Relationship Id="rId1" Type="http://schemas.openxmlformats.org/officeDocument/2006/relationships/slideLayout" Target="../slideLayouts/slideLayout2.xml"/><Relationship Id="rId4" Type="http://schemas.openxmlformats.org/officeDocument/2006/relationships/hyperlink" Target="https://access.usbank.com/cpsApp1/index.jsp"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intellilink.spendmanagement.visa.com/" TargetMode="External"/><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hyperlink" Target="http://globalrisk.mastercard.com/online-resources-2016/" TargetMode="External"/></Relationships>
</file>

<file path=ppt/slides/_rels/slide34.xml.rels><?xml version="1.0" encoding="UTF-8" standalone="yes"?>
<Relationships xmlns="http://schemas.openxmlformats.org/package/2006/relationships"><Relationship Id="rId3" Type="http://schemas.openxmlformats.org/officeDocument/2006/relationships/hyperlink" Target="https://smartpay.gsa.gov/content/smart-bulletins-news-events" TargetMode="External"/><Relationship Id="rId7" Type="http://schemas.openxmlformats.org/officeDocument/2006/relationships/hyperlink" Target="https://spdatawarehouse.gsa.gov/smartpay/"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training.smartpay.gsa.gov/user" TargetMode="External"/><Relationship Id="rId5" Type="http://schemas.openxmlformats.org/officeDocument/2006/relationships/hyperlink" Target="https://smartpay.gsa.gov/content/training" TargetMode="External"/><Relationship Id="rId4" Type="http://schemas.openxmlformats.org/officeDocument/2006/relationships/hyperlink" Target="https://smartpay.gsa.gov/content/resources"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9.jpeg"/><Relationship Id="rId2" Type="http://schemas.openxmlformats.org/officeDocument/2006/relationships/notesSlide" Target="../notesSlides/notesSlide34.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26A006-ECA2-1AFB-B7A4-464F46A1B1A6}"/>
              </a:ext>
            </a:extLst>
          </p:cNvPr>
          <p:cNvSpPr>
            <a:spLocks noGrp="1"/>
          </p:cNvSpPr>
          <p:nvPr>
            <p:ph type="title"/>
          </p:nvPr>
        </p:nvSpPr>
        <p:spPr>
          <a:xfrm>
            <a:off x="-55876" y="3513671"/>
            <a:ext cx="4970776" cy="1103418"/>
          </a:xfrm>
        </p:spPr>
        <p:txBody>
          <a:bodyPr>
            <a:normAutofit fontScale="90000"/>
          </a:bodyPr>
          <a:lstStyle/>
          <a:p>
            <a:pPr algn="l">
              <a:lnSpc>
                <a:spcPct val="70000"/>
              </a:lnSpc>
              <a:spcBef>
                <a:spcPts val="600"/>
              </a:spcBef>
            </a:pPr>
            <a:r>
              <a:rPr lang="en-US" sz="3600" dirty="0">
                <a:solidFill>
                  <a:srgbClr val="005087"/>
                </a:solidFill>
              </a:rPr>
              <a:t>Use of Data Analytics for Effective Program Oversight</a:t>
            </a:r>
            <a:br>
              <a:rPr lang="en-US" sz="3600" dirty="0">
                <a:solidFill>
                  <a:srgbClr val="005087"/>
                </a:solidFill>
              </a:rPr>
            </a:br>
            <a:br>
              <a:rPr lang="en-US" sz="3600" dirty="0">
                <a:solidFill>
                  <a:srgbClr val="005087"/>
                </a:solidFill>
              </a:rPr>
            </a:br>
            <a:r>
              <a:rPr lang="en-US" sz="2400" dirty="0">
                <a:solidFill>
                  <a:schemeClr val="tx2">
                    <a:lumMod val="50000"/>
                  </a:schemeClr>
                </a:solidFill>
                <a:latin typeface="Arial Bold" pitchFamily="92" charset="0"/>
              </a:rPr>
              <a:t>Shane Brosius</a:t>
            </a:r>
            <a:endParaRPr lang="en-US" sz="3600" dirty="0"/>
          </a:p>
        </p:txBody>
      </p:sp>
      <p:pic>
        <p:nvPicPr>
          <p:cNvPr id="3" name="Picture 2" descr="Celebrating 25 Years Supporting Your Mission&#10;">
            <a:extLst>
              <a:ext uri="{FF2B5EF4-FFF2-40B4-BE49-F238E27FC236}">
                <a16:creationId xmlns:a16="http://schemas.microsoft.com/office/drawing/2014/main" id="{9BEE5168-DE3D-1190-8F97-BF59AC7F4AF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58743" y="142492"/>
            <a:ext cx="1608311" cy="979318"/>
          </a:xfrm>
          <a:prstGeom prst="rect">
            <a:avLst/>
          </a:prstGeom>
        </p:spPr>
      </p:pic>
    </p:spTree>
    <p:extLst>
      <p:ext uri="{BB962C8B-B14F-4D97-AF65-F5344CB8AC3E}">
        <p14:creationId xmlns:p14="http://schemas.microsoft.com/office/powerpoint/2010/main" val="401080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25"/>
        <p:cNvGrpSpPr/>
        <p:nvPr/>
      </p:nvGrpSpPr>
      <p:grpSpPr>
        <a:xfrm>
          <a:off x="0" y="0"/>
          <a:ext cx="0" cy="0"/>
          <a:chOff x="0" y="0"/>
          <a:chExt cx="0" cy="0"/>
        </a:xfrm>
      </p:grpSpPr>
      <p:sp>
        <p:nvSpPr>
          <p:cNvPr id="226" name="Google Shape;226;p22"/>
          <p:cNvSpPr txBox="1">
            <a:spLocks noGrp="1"/>
          </p:cNvSpPr>
          <p:nvPr>
            <p:ph type="title"/>
          </p:nvPr>
        </p:nvSpPr>
        <p:spPr>
          <a:xfrm>
            <a:off x="36414" y="308956"/>
            <a:ext cx="9071172"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600"/>
              <a:buFont typeface="Arial"/>
              <a:buNone/>
            </a:pPr>
            <a:r>
              <a:rPr lang="en-US" sz="2800" dirty="0">
                <a:latin typeface="Century Gothic"/>
                <a:sym typeface="Century Gothic"/>
              </a:rPr>
              <a:t>FY18 NDAA Title XVIII – Expanded Use of Data Analytics</a:t>
            </a:r>
            <a:endParaRPr sz="2800" dirty="0">
              <a:latin typeface="Century Gothic"/>
            </a:endParaRPr>
          </a:p>
        </p:txBody>
      </p:sp>
      <p:sp>
        <p:nvSpPr>
          <p:cNvPr id="227" name="Google Shape;227;p22"/>
          <p:cNvSpPr txBox="1"/>
          <p:nvPr/>
        </p:nvSpPr>
        <p:spPr>
          <a:xfrm>
            <a:off x="522805" y="1476707"/>
            <a:ext cx="2036789" cy="286232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a:solidFill>
                  <a:srgbClr val="000000"/>
                </a:solidFill>
                <a:latin typeface="Century Gothic"/>
                <a:ea typeface="Century Gothic"/>
                <a:cs typeface="Century Gothic"/>
                <a:sym typeface="Century Gothic"/>
              </a:rPr>
              <a:t>The </a:t>
            </a:r>
            <a:r>
              <a:rPr lang="en-US" sz="1800" b="1" i="0" u="none" strike="noStrike" cap="none">
                <a:solidFill>
                  <a:srgbClr val="000000"/>
                </a:solidFill>
                <a:latin typeface="Century Gothic"/>
                <a:ea typeface="Century Gothic"/>
                <a:cs typeface="Century Gothic"/>
                <a:sym typeface="Century Gothic"/>
              </a:rPr>
              <a:t>objective</a:t>
            </a:r>
            <a:r>
              <a:rPr lang="en-US" sz="1800" b="0" i="0" u="none" strike="noStrike" cap="none">
                <a:solidFill>
                  <a:srgbClr val="000000"/>
                </a:solidFill>
                <a:latin typeface="Century Gothic"/>
                <a:ea typeface="Century Gothic"/>
                <a:cs typeface="Century Gothic"/>
                <a:sym typeface="Century Gothic"/>
              </a:rPr>
              <a:t> for </a:t>
            </a:r>
            <a:r>
              <a:rPr lang="en-US" sz="1800" b="1" i="0" u="none" strike="noStrike" cap="none">
                <a:solidFill>
                  <a:srgbClr val="000000"/>
                </a:solidFill>
                <a:latin typeface="Century Gothic"/>
                <a:ea typeface="Century Gothic"/>
                <a:cs typeface="Century Gothic"/>
                <a:sym typeface="Century Gothic"/>
              </a:rPr>
              <a:t>leveraging analytics</a:t>
            </a:r>
            <a:r>
              <a:rPr lang="en-US" sz="1800" b="0" i="0" u="none" strike="noStrike" cap="none">
                <a:solidFill>
                  <a:srgbClr val="000000"/>
                </a:solidFill>
                <a:latin typeface="Century Gothic"/>
                <a:ea typeface="Century Gothic"/>
                <a:cs typeface="Century Gothic"/>
                <a:sym typeface="Century Gothic"/>
              </a:rPr>
              <a:t> is to </a:t>
            </a:r>
            <a:r>
              <a:rPr lang="en-US" sz="1800" b="1" i="0" u="none" strike="noStrike" cap="none">
                <a:solidFill>
                  <a:srgbClr val="000000"/>
                </a:solidFill>
                <a:latin typeface="Century Gothic"/>
                <a:ea typeface="Century Gothic"/>
                <a:cs typeface="Century Gothic"/>
                <a:sym typeface="Century Gothic"/>
              </a:rPr>
              <a:t>identify patterns of questionable transactions </a:t>
            </a:r>
            <a:r>
              <a:rPr lang="en-US" sz="1800" b="0" i="0" u="none" strike="noStrike" cap="none">
                <a:solidFill>
                  <a:srgbClr val="000000"/>
                </a:solidFill>
                <a:latin typeface="Century Gothic"/>
                <a:ea typeface="Century Gothic"/>
                <a:cs typeface="Century Gothic"/>
                <a:sym typeface="Century Gothic"/>
              </a:rPr>
              <a:t>and to develop tools and methods for use by GSA and agencies to:</a:t>
            </a:r>
            <a:endParaRPr/>
          </a:p>
        </p:txBody>
      </p:sp>
      <p:sp>
        <p:nvSpPr>
          <p:cNvPr id="228" name="Google Shape;228;p22">
            <a:extLst>
              <a:ext uri="{C183D7F6-B498-43B3-948B-1728B52AA6E4}">
                <adec:decorative xmlns:adec="http://schemas.microsoft.com/office/drawing/2017/decorative" val="1"/>
              </a:ext>
            </a:extLst>
          </p:cNvPr>
          <p:cNvSpPr/>
          <p:nvPr/>
        </p:nvSpPr>
        <p:spPr>
          <a:xfrm>
            <a:off x="2602611" y="1677962"/>
            <a:ext cx="94389" cy="307769"/>
          </a:xfrm>
          <a:custGeom>
            <a:avLst/>
            <a:gdLst/>
            <a:ahLst/>
            <a:cxnLst/>
            <a:rect l="l" t="t" r="r" b="b"/>
            <a:pathLst>
              <a:path w="97249" h="323469" extrusionOk="0">
                <a:moveTo>
                  <a:pt x="97250" y="323469"/>
                </a:moveTo>
                <a:lnTo>
                  <a:pt x="97250" y="0"/>
                </a:lnTo>
                <a:cubicBezTo>
                  <a:pt x="-45816" y="65246"/>
                  <a:pt x="-18289" y="262890"/>
                  <a:pt x="97250" y="323469"/>
                </a:cubicBezTo>
                <a:lnTo>
                  <a:pt x="97250" y="323469"/>
                </a:lnTo>
                <a:close/>
              </a:path>
            </a:pathLst>
          </a:custGeom>
          <a:solidFill>
            <a:srgbClr val="1B293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29" name="Google Shape;229;p22">
            <a:extLst>
              <a:ext uri="{C183D7F6-B498-43B3-948B-1728B52AA6E4}">
                <adec:decorative xmlns:adec="http://schemas.microsoft.com/office/drawing/2017/decorative" val="1"/>
              </a:ext>
            </a:extLst>
          </p:cNvPr>
          <p:cNvSpPr/>
          <p:nvPr/>
        </p:nvSpPr>
        <p:spPr>
          <a:xfrm>
            <a:off x="2686636" y="1199216"/>
            <a:ext cx="6140750" cy="853974"/>
          </a:xfrm>
          <a:custGeom>
            <a:avLst/>
            <a:gdLst/>
            <a:ahLst/>
            <a:cxnLst/>
            <a:rect l="l" t="t" r="r" b="b"/>
            <a:pathLst>
              <a:path w="5755132" h="897535" extrusionOk="0">
                <a:moveTo>
                  <a:pt x="5492148" y="298128"/>
                </a:moveTo>
                <a:cubicBezTo>
                  <a:pt x="5492148" y="298128"/>
                  <a:pt x="1904652" y="295175"/>
                  <a:pt x="1096646" y="297270"/>
                </a:cubicBezTo>
                <a:cubicBezTo>
                  <a:pt x="830803" y="297270"/>
                  <a:pt x="724600" y="107532"/>
                  <a:pt x="445422" y="26856"/>
                </a:cubicBezTo>
                <a:cubicBezTo>
                  <a:pt x="208249" y="-41534"/>
                  <a:pt x="86520" y="34285"/>
                  <a:pt x="36609" y="102865"/>
                </a:cubicBezTo>
                <a:cubicBezTo>
                  <a:pt x="-7111" y="166016"/>
                  <a:pt x="509" y="307272"/>
                  <a:pt x="509" y="307272"/>
                </a:cubicBezTo>
                <a:lnTo>
                  <a:pt x="509" y="691320"/>
                </a:lnTo>
                <a:cubicBezTo>
                  <a:pt x="1176" y="848006"/>
                  <a:pt x="69756" y="878295"/>
                  <a:pt x="97093" y="897536"/>
                </a:cubicBezTo>
                <a:cubicBezTo>
                  <a:pt x="-82454" y="797524"/>
                  <a:pt x="25274" y="495771"/>
                  <a:pt x="445422" y="599689"/>
                </a:cubicBezTo>
                <a:cubicBezTo>
                  <a:pt x="727552" y="669508"/>
                  <a:pt x="804419" y="870104"/>
                  <a:pt x="1070262" y="870104"/>
                </a:cubicBezTo>
                <a:cubicBezTo>
                  <a:pt x="1878268" y="868104"/>
                  <a:pt x="5494434" y="870104"/>
                  <a:pt x="5494434" y="870104"/>
                </a:cubicBezTo>
                <a:cubicBezTo>
                  <a:pt x="5494434" y="870104"/>
                  <a:pt x="5494815" y="869914"/>
                  <a:pt x="5495387" y="869437"/>
                </a:cubicBezTo>
                <a:cubicBezTo>
                  <a:pt x="5639214" y="867342"/>
                  <a:pt x="5755133" y="719323"/>
                  <a:pt x="5755133" y="575019"/>
                </a:cubicBezTo>
                <a:cubicBezTo>
                  <a:pt x="5755038" y="429668"/>
                  <a:pt x="5637404" y="298509"/>
                  <a:pt x="5492148" y="298128"/>
                </a:cubicBezTo>
                <a:lnTo>
                  <a:pt x="5492148" y="298128"/>
                </a:lnTo>
                <a:close/>
              </a:path>
            </a:pathLst>
          </a:custGeom>
          <a:solidFill>
            <a:srgbClr val="0C1C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30" name="Google Shape;230;p22"/>
          <p:cNvSpPr txBox="1"/>
          <p:nvPr/>
        </p:nvSpPr>
        <p:spPr>
          <a:xfrm>
            <a:off x="2721456" y="1247935"/>
            <a:ext cx="330153" cy="457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FFFFFF"/>
                </a:solidFill>
                <a:latin typeface="Calibri"/>
                <a:ea typeface="Calibri"/>
                <a:cs typeface="Calibri"/>
                <a:sym typeface="Calibri"/>
              </a:rPr>
              <a:t>1</a:t>
            </a:r>
            <a:endParaRPr/>
          </a:p>
        </p:txBody>
      </p:sp>
      <p:sp>
        <p:nvSpPr>
          <p:cNvPr id="231" name="Google Shape;231;p22"/>
          <p:cNvSpPr txBox="1"/>
          <p:nvPr/>
        </p:nvSpPr>
        <p:spPr>
          <a:xfrm>
            <a:off x="3733955" y="1586242"/>
            <a:ext cx="3699347" cy="276999"/>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Identify questionable transactions</a:t>
            </a:r>
            <a:endParaRPr/>
          </a:p>
        </p:txBody>
      </p:sp>
      <p:sp>
        <p:nvSpPr>
          <p:cNvPr id="232" name="Google Shape;232;p22">
            <a:extLst>
              <a:ext uri="{C183D7F6-B498-43B3-948B-1728B52AA6E4}">
                <adec:decorative xmlns:adec="http://schemas.microsoft.com/office/drawing/2017/decorative" val="1"/>
              </a:ext>
            </a:extLst>
          </p:cNvPr>
          <p:cNvSpPr/>
          <p:nvPr/>
        </p:nvSpPr>
        <p:spPr>
          <a:xfrm>
            <a:off x="2578155" y="2383167"/>
            <a:ext cx="94389" cy="307769"/>
          </a:xfrm>
          <a:custGeom>
            <a:avLst/>
            <a:gdLst/>
            <a:ahLst/>
            <a:cxnLst/>
            <a:rect l="l" t="t" r="r" b="b"/>
            <a:pathLst>
              <a:path w="97249" h="323469" extrusionOk="0">
                <a:moveTo>
                  <a:pt x="97250" y="323469"/>
                </a:moveTo>
                <a:lnTo>
                  <a:pt x="97250" y="0"/>
                </a:lnTo>
                <a:cubicBezTo>
                  <a:pt x="-45816" y="65246"/>
                  <a:pt x="-18289" y="262890"/>
                  <a:pt x="97250" y="323469"/>
                </a:cubicBezTo>
                <a:lnTo>
                  <a:pt x="97250" y="323469"/>
                </a:lnTo>
                <a:close/>
              </a:path>
            </a:pathLst>
          </a:custGeom>
          <a:solidFill>
            <a:srgbClr val="1B293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33" name="Google Shape;233;p22">
            <a:extLst>
              <a:ext uri="{C183D7F6-B498-43B3-948B-1728B52AA6E4}">
                <adec:decorative xmlns:adec="http://schemas.microsoft.com/office/drawing/2017/decorative" val="1"/>
              </a:ext>
            </a:extLst>
          </p:cNvPr>
          <p:cNvSpPr/>
          <p:nvPr/>
        </p:nvSpPr>
        <p:spPr>
          <a:xfrm>
            <a:off x="2656652" y="1920465"/>
            <a:ext cx="6170733" cy="853974"/>
          </a:xfrm>
          <a:custGeom>
            <a:avLst/>
            <a:gdLst/>
            <a:ahLst/>
            <a:cxnLst/>
            <a:rect l="l" t="t" r="r" b="b"/>
            <a:pathLst>
              <a:path w="5755132" h="897535" extrusionOk="0">
                <a:moveTo>
                  <a:pt x="5492148" y="298128"/>
                </a:moveTo>
                <a:cubicBezTo>
                  <a:pt x="5492148" y="298128"/>
                  <a:pt x="1904652" y="295175"/>
                  <a:pt x="1096646" y="297270"/>
                </a:cubicBezTo>
                <a:cubicBezTo>
                  <a:pt x="830803" y="297270"/>
                  <a:pt x="724600" y="107532"/>
                  <a:pt x="445422" y="26856"/>
                </a:cubicBezTo>
                <a:cubicBezTo>
                  <a:pt x="208249" y="-41534"/>
                  <a:pt x="86520" y="34285"/>
                  <a:pt x="36609" y="102865"/>
                </a:cubicBezTo>
                <a:cubicBezTo>
                  <a:pt x="-7111" y="166016"/>
                  <a:pt x="509" y="307272"/>
                  <a:pt x="509" y="307272"/>
                </a:cubicBezTo>
                <a:lnTo>
                  <a:pt x="509" y="691320"/>
                </a:lnTo>
                <a:cubicBezTo>
                  <a:pt x="1176" y="848006"/>
                  <a:pt x="69756" y="878295"/>
                  <a:pt x="97093" y="897536"/>
                </a:cubicBezTo>
                <a:cubicBezTo>
                  <a:pt x="-82454" y="797524"/>
                  <a:pt x="25274" y="495771"/>
                  <a:pt x="445422" y="599689"/>
                </a:cubicBezTo>
                <a:cubicBezTo>
                  <a:pt x="727552" y="669508"/>
                  <a:pt x="804419" y="870104"/>
                  <a:pt x="1070262" y="870104"/>
                </a:cubicBezTo>
                <a:cubicBezTo>
                  <a:pt x="1878268" y="868104"/>
                  <a:pt x="5494434" y="870104"/>
                  <a:pt x="5494434" y="870104"/>
                </a:cubicBezTo>
                <a:cubicBezTo>
                  <a:pt x="5494434" y="870104"/>
                  <a:pt x="5494815" y="869914"/>
                  <a:pt x="5495387" y="869437"/>
                </a:cubicBezTo>
                <a:cubicBezTo>
                  <a:pt x="5639214" y="867342"/>
                  <a:pt x="5755133" y="719323"/>
                  <a:pt x="5755133" y="575019"/>
                </a:cubicBezTo>
                <a:cubicBezTo>
                  <a:pt x="5755038" y="429668"/>
                  <a:pt x="5637404" y="298509"/>
                  <a:pt x="5492148" y="298128"/>
                </a:cubicBezTo>
                <a:lnTo>
                  <a:pt x="5492148" y="298128"/>
                </a:lnTo>
                <a:close/>
              </a:path>
            </a:pathLst>
          </a:custGeom>
          <a:solidFill>
            <a:srgbClr val="1E464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34" name="Google Shape;234;p22"/>
          <p:cNvSpPr txBox="1"/>
          <p:nvPr/>
        </p:nvSpPr>
        <p:spPr>
          <a:xfrm>
            <a:off x="2721456" y="1944605"/>
            <a:ext cx="330153" cy="457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FFFFFF"/>
                </a:solidFill>
                <a:latin typeface="Calibri"/>
                <a:ea typeface="Calibri"/>
                <a:cs typeface="Calibri"/>
                <a:sym typeface="Calibri"/>
              </a:rPr>
              <a:t>2</a:t>
            </a:r>
            <a:endParaRPr/>
          </a:p>
        </p:txBody>
      </p:sp>
      <p:sp>
        <p:nvSpPr>
          <p:cNvPr id="235" name="Google Shape;235;p22"/>
          <p:cNvSpPr txBox="1"/>
          <p:nvPr/>
        </p:nvSpPr>
        <p:spPr>
          <a:xfrm>
            <a:off x="3733955" y="2317208"/>
            <a:ext cx="3699347" cy="276999"/>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Recover improper payments</a:t>
            </a:r>
            <a:endParaRPr/>
          </a:p>
        </p:txBody>
      </p:sp>
      <p:sp>
        <p:nvSpPr>
          <p:cNvPr id="236" name="Google Shape;236;p22">
            <a:extLst>
              <a:ext uri="{C183D7F6-B498-43B3-948B-1728B52AA6E4}">
                <adec:decorative xmlns:adec="http://schemas.microsoft.com/office/drawing/2017/decorative" val="1"/>
              </a:ext>
            </a:extLst>
          </p:cNvPr>
          <p:cNvSpPr/>
          <p:nvPr/>
        </p:nvSpPr>
        <p:spPr>
          <a:xfrm>
            <a:off x="2578155" y="3231831"/>
            <a:ext cx="94389" cy="307769"/>
          </a:xfrm>
          <a:custGeom>
            <a:avLst/>
            <a:gdLst/>
            <a:ahLst/>
            <a:cxnLst/>
            <a:rect l="l" t="t" r="r" b="b"/>
            <a:pathLst>
              <a:path w="97249" h="323469" extrusionOk="0">
                <a:moveTo>
                  <a:pt x="97250" y="323469"/>
                </a:moveTo>
                <a:lnTo>
                  <a:pt x="97250" y="0"/>
                </a:lnTo>
                <a:cubicBezTo>
                  <a:pt x="-45816" y="65246"/>
                  <a:pt x="-18289" y="262890"/>
                  <a:pt x="97250" y="323469"/>
                </a:cubicBezTo>
                <a:lnTo>
                  <a:pt x="97250" y="323469"/>
                </a:lnTo>
                <a:close/>
              </a:path>
            </a:pathLst>
          </a:custGeom>
          <a:solidFill>
            <a:srgbClr val="1B293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37" name="Google Shape;237;p22">
            <a:extLst>
              <a:ext uri="{C183D7F6-B498-43B3-948B-1728B52AA6E4}">
                <adec:decorative xmlns:adec="http://schemas.microsoft.com/office/drawing/2017/decorative" val="1"/>
              </a:ext>
            </a:extLst>
          </p:cNvPr>
          <p:cNvSpPr/>
          <p:nvPr/>
        </p:nvSpPr>
        <p:spPr>
          <a:xfrm>
            <a:off x="2656652" y="2671694"/>
            <a:ext cx="6170733" cy="853974"/>
          </a:xfrm>
          <a:custGeom>
            <a:avLst/>
            <a:gdLst/>
            <a:ahLst/>
            <a:cxnLst/>
            <a:rect l="l" t="t" r="r" b="b"/>
            <a:pathLst>
              <a:path w="5755132" h="897535" extrusionOk="0">
                <a:moveTo>
                  <a:pt x="5492148" y="298128"/>
                </a:moveTo>
                <a:cubicBezTo>
                  <a:pt x="5492148" y="298128"/>
                  <a:pt x="1904652" y="295175"/>
                  <a:pt x="1096646" y="297270"/>
                </a:cubicBezTo>
                <a:cubicBezTo>
                  <a:pt x="830803" y="297270"/>
                  <a:pt x="724600" y="107532"/>
                  <a:pt x="445422" y="26856"/>
                </a:cubicBezTo>
                <a:cubicBezTo>
                  <a:pt x="208249" y="-41534"/>
                  <a:pt x="86520" y="34285"/>
                  <a:pt x="36609" y="102865"/>
                </a:cubicBezTo>
                <a:cubicBezTo>
                  <a:pt x="-7111" y="166016"/>
                  <a:pt x="509" y="307272"/>
                  <a:pt x="509" y="307272"/>
                </a:cubicBezTo>
                <a:lnTo>
                  <a:pt x="509" y="691320"/>
                </a:lnTo>
                <a:cubicBezTo>
                  <a:pt x="1176" y="848006"/>
                  <a:pt x="69756" y="878295"/>
                  <a:pt x="97093" y="897536"/>
                </a:cubicBezTo>
                <a:cubicBezTo>
                  <a:pt x="-82454" y="797524"/>
                  <a:pt x="25274" y="495771"/>
                  <a:pt x="445422" y="599689"/>
                </a:cubicBezTo>
                <a:cubicBezTo>
                  <a:pt x="727552" y="669508"/>
                  <a:pt x="804419" y="870104"/>
                  <a:pt x="1070262" y="870104"/>
                </a:cubicBezTo>
                <a:cubicBezTo>
                  <a:pt x="1878268" y="868104"/>
                  <a:pt x="5494434" y="870104"/>
                  <a:pt x="5494434" y="870104"/>
                </a:cubicBezTo>
                <a:cubicBezTo>
                  <a:pt x="5494434" y="870104"/>
                  <a:pt x="5494815" y="869914"/>
                  <a:pt x="5495387" y="869437"/>
                </a:cubicBezTo>
                <a:cubicBezTo>
                  <a:pt x="5639214" y="867342"/>
                  <a:pt x="5755133" y="719323"/>
                  <a:pt x="5755133" y="575019"/>
                </a:cubicBezTo>
                <a:cubicBezTo>
                  <a:pt x="5755038" y="429668"/>
                  <a:pt x="5637404" y="298509"/>
                  <a:pt x="5492148" y="298128"/>
                </a:cubicBezTo>
                <a:lnTo>
                  <a:pt x="5492148" y="298128"/>
                </a:lnTo>
                <a:close/>
              </a:path>
            </a:pathLst>
          </a:custGeom>
          <a:solidFill>
            <a:srgbClr val="3C8C9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38" name="Google Shape;238;p22"/>
          <p:cNvSpPr txBox="1"/>
          <p:nvPr/>
        </p:nvSpPr>
        <p:spPr>
          <a:xfrm>
            <a:off x="2721456" y="2728797"/>
            <a:ext cx="330153" cy="457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FFFFFF"/>
                </a:solidFill>
                <a:latin typeface="Calibri"/>
                <a:ea typeface="Calibri"/>
                <a:cs typeface="Calibri"/>
                <a:sym typeface="Calibri"/>
              </a:rPr>
              <a:t>3</a:t>
            </a:r>
            <a:endParaRPr/>
          </a:p>
        </p:txBody>
      </p:sp>
      <p:sp>
        <p:nvSpPr>
          <p:cNvPr id="239" name="Google Shape;239;p22"/>
          <p:cNvSpPr txBox="1"/>
          <p:nvPr/>
        </p:nvSpPr>
        <p:spPr>
          <a:xfrm>
            <a:off x="3733955" y="2943450"/>
            <a:ext cx="5093431" cy="461665"/>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None/>
            </a:pPr>
            <a:r>
              <a:rPr lang="en-US" sz="1200" b="1" i="0" u="none" strike="noStrike" cap="none">
                <a:solidFill>
                  <a:schemeClr val="lt1"/>
                </a:solidFill>
                <a:latin typeface="Arial"/>
                <a:ea typeface="Arial"/>
                <a:cs typeface="Arial"/>
                <a:sym typeface="Arial"/>
              </a:rPr>
              <a:t>Leverage the program’s administrative process streamlining and cost reduction, including card-based strategic sourcing</a:t>
            </a:r>
            <a:endParaRPr/>
          </a:p>
        </p:txBody>
      </p:sp>
      <p:sp>
        <p:nvSpPr>
          <p:cNvPr id="240" name="Google Shape;240;p22">
            <a:extLst>
              <a:ext uri="{C183D7F6-B498-43B3-948B-1728B52AA6E4}">
                <adec:decorative xmlns:adec="http://schemas.microsoft.com/office/drawing/2017/decorative" val="1"/>
              </a:ext>
            </a:extLst>
          </p:cNvPr>
          <p:cNvSpPr/>
          <p:nvPr/>
        </p:nvSpPr>
        <p:spPr>
          <a:xfrm>
            <a:off x="2565293" y="3968860"/>
            <a:ext cx="94389" cy="307769"/>
          </a:xfrm>
          <a:custGeom>
            <a:avLst/>
            <a:gdLst/>
            <a:ahLst/>
            <a:cxnLst/>
            <a:rect l="l" t="t" r="r" b="b"/>
            <a:pathLst>
              <a:path w="97249" h="323469" extrusionOk="0">
                <a:moveTo>
                  <a:pt x="97250" y="323469"/>
                </a:moveTo>
                <a:lnTo>
                  <a:pt x="97250" y="0"/>
                </a:lnTo>
                <a:cubicBezTo>
                  <a:pt x="-45816" y="65246"/>
                  <a:pt x="-18289" y="262890"/>
                  <a:pt x="97250" y="323469"/>
                </a:cubicBezTo>
                <a:lnTo>
                  <a:pt x="97250" y="323469"/>
                </a:lnTo>
                <a:close/>
              </a:path>
            </a:pathLst>
          </a:custGeom>
          <a:solidFill>
            <a:srgbClr val="1B293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41" name="Google Shape;241;p22">
            <a:extLst>
              <a:ext uri="{C183D7F6-B498-43B3-948B-1728B52AA6E4}">
                <adec:decorative xmlns:adec="http://schemas.microsoft.com/office/drawing/2017/decorative" val="1"/>
              </a:ext>
            </a:extLst>
          </p:cNvPr>
          <p:cNvSpPr/>
          <p:nvPr/>
        </p:nvSpPr>
        <p:spPr>
          <a:xfrm>
            <a:off x="2656653" y="3407933"/>
            <a:ext cx="6170732" cy="853974"/>
          </a:xfrm>
          <a:custGeom>
            <a:avLst/>
            <a:gdLst/>
            <a:ahLst/>
            <a:cxnLst/>
            <a:rect l="l" t="t" r="r" b="b"/>
            <a:pathLst>
              <a:path w="5755132" h="897535" extrusionOk="0">
                <a:moveTo>
                  <a:pt x="5492148" y="298128"/>
                </a:moveTo>
                <a:cubicBezTo>
                  <a:pt x="5492148" y="298128"/>
                  <a:pt x="1904652" y="295175"/>
                  <a:pt x="1096646" y="297270"/>
                </a:cubicBezTo>
                <a:cubicBezTo>
                  <a:pt x="830803" y="297270"/>
                  <a:pt x="724600" y="107532"/>
                  <a:pt x="445422" y="26856"/>
                </a:cubicBezTo>
                <a:cubicBezTo>
                  <a:pt x="208249" y="-41534"/>
                  <a:pt x="86520" y="34285"/>
                  <a:pt x="36609" y="102865"/>
                </a:cubicBezTo>
                <a:cubicBezTo>
                  <a:pt x="-7111" y="166016"/>
                  <a:pt x="509" y="307272"/>
                  <a:pt x="509" y="307272"/>
                </a:cubicBezTo>
                <a:lnTo>
                  <a:pt x="509" y="691320"/>
                </a:lnTo>
                <a:cubicBezTo>
                  <a:pt x="1176" y="848006"/>
                  <a:pt x="69756" y="878295"/>
                  <a:pt x="97093" y="897536"/>
                </a:cubicBezTo>
                <a:cubicBezTo>
                  <a:pt x="-82454" y="797524"/>
                  <a:pt x="25274" y="495771"/>
                  <a:pt x="445422" y="599689"/>
                </a:cubicBezTo>
                <a:cubicBezTo>
                  <a:pt x="727552" y="669508"/>
                  <a:pt x="804419" y="870104"/>
                  <a:pt x="1070262" y="870104"/>
                </a:cubicBezTo>
                <a:cubicBezTo>
                  <a:pt x="1878268" y="868104"/>
                  <a:pt x="5494434" y="870104"/>
                  <a:pt x="5494434" y="870104"/>
                </a:cubicBezTo>
                <a:cubicBezTo>
                  <a:pt x="5494434" y="870104"/>
                  <a:pt x="5494815" y="869914"/>
                  <a:pt x="5495387" y="869437"/>
                </a:cubicBezTo>
                <a:cubicBezTo>
                  <a:pt x="5639214" y="867342"/>
                  <a:pt x="5755133" y="719323"/>
                  <a:pt x="5755133" y="575019"/>
                </a:cubicBezTo>
                <a:cubicBezTo>
                  <a:pt x="5755038" y="429668"/>
                  <a:pt x="5637404" y="298509"/>
                  <a:pt x="5492148" y="298128"/>
                </a:cubicBezTo>
                <a:lnTo>
                  <a:pt x="5492148" y="298128"/>
                </a:lnTo>
                <a:close/>
              </a:path>
            </a:pathLst>
          </a:custGeom>
          <a:solidFill>
            <a:srgbClr val="71BEC4"/>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42" name="Google Shape;242;p22"/>
          <p:cNvSpPr txBox="1"/>
          <p:nvPr/>
        </p:nvSpPr>
        <p:spPr>
          <a:xfrm>
            <a:off x="2721456" y="3452771"/>
            <a:ext cx="330153" cy="457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FFFFFF"/>
                </a:solidFill>
                <a:latin typeface="Calibri"/>
                <a:ea typeface="Calibri"/>
                <a:cs typeface="Calibri"/>
                <a:sym typeface="Calibri"/>
              </a:rPr>
              <a:t>4</a:t>
            </a:r>
            <a:endParaRPr/>
          </a:p>
        </p:txBody>
      </p:sp>
      <p:sp>
        <p:nvSpPr>
          <p:cNvPr id="243" name="Google Shape;243;p22"/>
          <p:cNvSpPr txBox="1"/>
          <p:nvPr/>
        </p:nvSpPr>
        <p:spPr>
          <a:xfrm>
            <a:off x="3733955" y="3834843"/>
            <a:ext cx="4315763" cy="276999"/>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Develop a set of metrics for high-risk transactions</a:t>
            </a:r>
            <a:endParaRPr/>
          </a:p>
        </p:txBody>
      </p:sp>
      <p:sp>
        <p:nvSpPr>
          <p:cNvPr id="244" name="Google Shape;244;p22">
            <a:extLst>
              <a:ext uri="{C183D7F6-B498-43B3-948B-1728B52AA6E4}">
                <adec:decorative xmlns:adec="http://schemas.microsoft.com/office/drawing/2017/decorative" val="1"/>
              </a:ext>
            </a:extLst>
          </p:cNvPr>
          <p:cNvSpPr/>
          <p:nvPr/>
        </p:nvSpPr>
        <p:spPr>
          <a:xfrm>
            <a:off x="2588381" y="4734021"/>
            <a:ext cx="94389" cy="307769"/>
          </a:xfrm>
          <a:custGeom>
            <a:avLst/>
            <a:gdLst/>
            <a:ahLst/>
            <a:cxnLst/>
            <a:rect l="l" t="t" r="r" b="b"/>
            <a:pathLst>
              <a:path w="97249" h="323469" extrusionOk="0">
                <a:moveTo>
                  <a:pt x="97250" y="323469"/>
                </a:moveTo>
                <a:lnTo>
                  <a:pt x="97250" y="0"/>
                </a:lnTo>
                <a:cubicBezTo>
                  <a:pt x="-45816" y="65246"/>
                  <a:pt x="-18289" y="262890"/>
                  <a:pt x="97250" y="323469"/>
                </a:cubicBezTo>
                <a:lnTo>
                  <a:pt x="97250" y="323469"/>
                </a:lnTo>
                <a:close/>
              </a:path>
            </a:pathLst>
          </a:custGeom>
          <a:solidFill>
            <a:srgbClr val="1B2936"/>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45" name="Google Shape;245;p22">
            <a:extLst>
              <a:ext uri="{C183D7F6-B498-43B3-948B-1728B52AA6E4}">
                <adec:decorative xmlns:adec="http://schemas.microsoft.com/office/drawing/2017/decorative" val="1"/>
              </a:ext>
            </a:extLst>
          </p:cNvPr>
          <p:cNvSpPr/>
          <p:nvPr/>
        </p:nvSpPr>
        <p:spPr>
          <a:xfrm>
            <a:off x="2679141" y="4166657"/>
            <a:ext cx="6170731" cy="853974"/>
          </a:xfrm>
          <a:custGeom>
            <a:avLst/>
            <a:gdLst/>
            <a:ahLst/>
            <a:cxnLst/>
            <a:rect l="l" t="t" r="r" b="b"/>
            <a:pathLst>
              <a:path w="5755132" h="897535" extrusionOk="0">
                <a:moveTo>
                  <a:pt x="5492148" y="298128"/>
                </a:moveTo>
                <a:cubicBezTo>
                  <a:pt x="5492148" y="298128"/>
                  <a:pt x="1904652" y="295175"/>
                  <a:pt x="1096646" y="297270"/>
                </a:cubicBezTo>
                <a:cubicBezTo>
                  <a:pt x="830803" y="297270"/>
                  <a:pt x="724600" y="107532"/>
                  <a:pt x="445422" y="26856"/>
                </a:cubicBezTo>
                <a:cubicBezTo>
                  <a:pt x="208249" y="-41534"/>
                  <a:pt x="86520" y="34285"/>
                  <a:pt x="36609" y="102865"/>
                </a:cubicBezTo>
                <a:cubicBezTo>
                  <a:pt x="-7111" y="166016"/>
                  <a:pt x="509" y="307272"/>
                  <a:pt x="509" y="307272"/>
                </a:cubicBezTo>
                <a:lnTo>
                  <a:pt x="509" y="691320"/>
                </a:lnTo>
                <a:cubicBezTo>
                  <a:pt x="1176" y="848006"/>
                  <a:pt x="69756" y="878295"/>
                  <a:pt x="97093" y="897536"/>
                </a:cubicBezTo>
                <a:cubicBezTo>
                  <a:pt x="-82454" y="797524"/>
                  <a:pt x="25274" y="495771"/>
                  <a:pt x="445422" y="599689"/>
                </a:cubicBezTo>
                <a:cubicBezTo>
                  <a:pt x="727552" y="669508"/>
                  <a:pt x="804419" y="870104"/>
                  <a:pt x="1070262" y="870104"/>
                </a:cubicBezTo>
                <a:cubicBezTo>
                  <a:pt x="1878268" y="868104"/>
                  <a:pt x="5494434" y="870104"/>
                  <a:pt x="5494434" y="870104"/>
                </a:cubicBezTo>
                <a:cubicBezTo>
                  <a:pt x="5494434" y="870104"/>
                  <a:pt x="5494815" y="869914"/>
                  <a:pt x="5495387" y="869437"/>
                </a:cubicBezTo>
                <a:cubicBezTo>
                  <a:pt x="5639214" y="867342"/>
                  <a:pt x="5755133" y="719323"/>
                  <a:pt x="5755133" y="575019"/>
                </a:cubicBezTo>
                <a:cubicBezTo>
                  <a:pt x="5755038" y="429668"/>
                  <a:pt x="5637404" y="298509"/>
                  <a:pt x="5492148" y="298128"/>
                </a:cubicBezTo>
                <a:lnTo>
                  <a:pt x="5492148" y="298128"/>
                </a:lnTo>
                <a:close/>
              </a:path>
            </a:pathLst>
          </a:custGeom>
          <a:solidFill>
            <a:srgbClr val="7F7F7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alibri"/>
              <a:ea typeface="Calibri"/>
              <a:cs typeface="Calibri"/>
              <a:sym typeface="Calibri"/>
            </a:endParaRPr>
          </a:p>
        </p:txBody>
      </p:sp>
      <p:sp>
        <p:nvSpPr>
          <p:cNvPr id="246" name="Google Shape;246;p22"/>
          <p:cNvSpPr txBox="1"/>
          <p:nvPr/>
        </p:nvSpPr>
        <p:spPr>
          <a:xfrm>
            <a:off x="2721456" y="4228403"/>
            <a:ext cx="330153" cy="45709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2400" b="1" i="0" u="none" strike="noStrike" cap="none">
                <a:solidFill>
                  <a:srgbClr val="FFFFFF"/>
                </a:solidFill>
                <a:latin typeface="Calibri"/>
                <a:ea typeface="Calibri"/>
                <a:cs typeface="Calibri"/>
                <a:sym typeface="Calibri"/>
              </a:rPr>
              <a:t>5</a:t>
            </a:r>
            <a:endParaRPr/>
          </a:p>
        </p:txBody>
      </p:sp>
      <p:sp>
        <p:nvSpPr>
          <p:cNvPr id="247" name="Google Shape;247;p22"/>
          <p:cNvSpPr txBox="1"/>
          <p:nvPr/>
        </p:nvSpPr>
        <p:spPr>
          <a:xfrm>
            <a:off x="3733955" y="4490707"/>
            <a:ext cx="5093431" cy="461665"/>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Create a library of analytic tools and data sources for agency use</a:t>
            </a:r>
            <a:endParaRPr sz="1200" b="1" i="0" u="none" strike="noStrike" cap="none">
              <a:solidFill>
                <a:schemeClr val="lt1"/>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52"/>
        <p:cNvGrpSpPr/>
        <p:nvPr/>
      </p:nvGrpSpPr>
      <p:grpSpPr>
        <a:xfrm>
          <a:off x="0" y="0"/>
          <a:ext cx="0" cy="0"/>
          <a:chOff x="0" y="0"/>
          <a:chExt cx="0" cy="0"/>
        </a:xfrm>
      </p:grpSpPr>
      <p:sp>
        <p:nvSpPr>
          <p:cNvPr id="253" name="Google Shape;253;p23"/>
          <p:cNvSpPr txBox="1">
            <a:spLocks noGrp="1"/>
          </p:cNvSpPr>
          <p:nvPr>
            <p:ph type="title"/>
          </p:nvPr>
        </p:nvSpPr>
        <p:spPr>
          <a:xfrm>
            <a:off x="226060" y="335964"/>
            <a:ext cx="8774351"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600"/>
              <a:buFont typeface="Arial"/>
              <a:buNone/>
            </a:pPr>
            <a:r>
              <a:rPr lang="en-US" sz="2800" dirty="0">
                <a:latin typeface="Century Gothic"/>
                <a:sym typeface="Century Gothic"/>
              </a:rPr>
              <a:t>FY18 NDAA Title XVIII – GSA SmartPay® High Risk Metrics</a:t>
            </a:r>
            <a:endParaRPr sz="2800" dirty="0">
              <a:latin typeface="Century Gothic"/>
            </a:endParaRPr>
          </a:p>
        </p:txBody>
      </p:sp>
      <p:sp>
        <p:nvSpPr>
          <p:cNvPr id="254" name="Google Shape;254;p23"/>
          <p:cNvSpPr/>
          <p:nvPr/>
        </p:nvSpPr>
        <p:spPr>
          <a:xfrm>
            <a:off x="453311" y="1607344"/>
            <a:ext cx="8547100" cy="2893219"/>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2000"/>
            </a:pPr>
            <a:r>
              <a:rPr lang="en-US" sz="2000" b="0" i="0" u="none" strike="noStrike" cap="none">
                <a:solidFill>
                  <a:srgbClr val="000000"/>
                </a:solidFill>
                <a:latin typeface="Century Gothic"/>
                <a:ea typeface="Century Gothic"/>
                <a:cs typeface="Century Gothic"/>
                <a:sym typeface="Century Gothic"/>
              </a:rPr>
              <a:t>The GSA Center for Charge Card Management (CCCM) and the GSA SP Data Management Group (DMG) identified the initial set of government-wide high-risk metrics</a:t>
            </a:r>
            <a:endParaRPr/>
          </a:p>
        </p:txBody>
      </p:sp>
      <p:graphicFrame>
        <p:nvGraphicFramePr>
          <p:cNvPr id="255" name="Google Shape;255;p23"/>
          <p:cNvGraphicFramePr/>
          <p:nvPr/>
        </p:nvGraphicFramePr>
        <p:xfrm>
          <a:off x="534073" y="2687271"/>
          <a:ext cx="3277275" cy="2022350"/>
        </p:xfrm>
        <a:graphic>
          <a:graphicData uri="http://schemas.openxmlformats.org/drawingml/2006/table">
            <a:tbl>
              <a:tblPr firstRow="1" bandRow="1">
                <a:noFill/>
              </a:tblPr>
              <a:tblGrid>
                <a:gridCol w="3277275">
                  <a:extLst>
                    <a:ext uri="{9D8B030D-6E8A-4147-A177-3AD203B41FA5}">
                      <a16:colId xmlns:a16="http://schemas.microsoft.com/office/drawing/2014/main" val="20000"/>
                    </a:ext>
                  </a:extLst>
                </a:gridCol>
              </a:tblGrid>
              <a:tr h="403225">
                <a:tc>
                  <a:txBody>
                    <a:bodyPr/>
                    <a:lstStyle/>
                    <a:p>
                      <a:pPr marL="0" marR="0" lvl="0" indent="0" algn="ctr" rtl="0">
                        <a:lnSpc>
                          <a:spcPct val="100000"/>
                        </a:lnSpc>
                        <a:spcBef>
                          <a:spcPts val="0"/>
                        </a:spcBef>
                        <a:spcAft>
                          <a:spcPts val="0"/>
                        </a:spcAft>
                        <a:buNone/>
                      </a:pPr>
                      <a:r>
                        <a:rPr lang="en-US" sz="1600" b="1" u="none" strike="noStrike" cap="none">
                          <a:solidFill>
                            <a:schemeClr val="lt1"/>
                          </a:solidFill>
                          <a:latin typeface="Century Gothic"/>
                          <a:ea typeface="Century Gothic"/>
                          <a:cs typeface="Century Gothic"/>
                          <a:sym typeface="Century Gothic"/>
                        </a:rPr>
                        <a:t>Metrics</a:t>
                      </a:r>
                      <a:endParaRPr sz="1000" b="1" u="none" strike="noStrike" cap="none">
                        <a:solidFill>
                          <a:schemeClr val="lt1"/>
                        </a:solidFill>
                        <a:latin typeface="Century Gothic"/>
                        <a:ea typeface="Century Gothic"/>
                        <a:cs typeface="Century Gothic"/>
                        <a:sym typeface="Century Gothic"/>
                      </a:endParaRPr>
                    </a:p>
                  </a:txBody>
                  <a:tcPr marL="84175" marR="84175" marT="42075" marB="42075">
                    <a:solidFill>
                      <a:schemeClr val="accent6"/>
                    </a:solidFill>
                  </a:tcPr>
                </a:tc>
                <a:extLst>
                  <a:ext uri="{0D108BD9-81ED-4DB2-BD59-A6C34878D82A}">
                    <a16:rowId xmlns:a16="http://schemas.microsoft.com/office/drawing/2014/main" val="10000"/>
                  </a:ext>
                </a:extLst>
              </a:tr>
              <a:tr h="323825">
                <a:tc>
                  <a:txBody>
                    <a:bodyPr/>
                    <a:lstStyle/>
                    <a:p>
                      <a:pPr marL="0" marR="0" lvl="0" indent="0" algn="l" rtl="0">
                        <a:lnSpc>
                          <a:spcPct val="100000"/>
                        </a:lnSpc>
                        <a:spcBef>
                          <a:spcPts val="0"/>
                        </a:spcBef>
                        <a:spcAft>
                          <a:spcPts val="0"/>
                        </a:spcAft>
                        <a:buNone/>
                      </a:pPr>
                      <a:r>
                        <a:rPr lang="en-US" sz="1000" u="none" strike="noStrike" cap="none">
                          <a:latin typeface="Century Gothic"/>
                          <a:ea typeface="Century Gothic"/>
                          <a:cs typeface="Century Gothic"/>
                          <a:sym typeface="Century Gothic"/>
                        </a:rPr>
                        <a:t>Cash Withdrawals</a:t>
                      </a:r>
                      <a:endParaRPr/>
                    </a:p>
                  </a:txBody>
                  <a:tcPr marL="84175" marR="84175" marT="42075" marB="42075"/>
                </a:tc>
                <a:extLst>
                  <a:ext uri="{0D108BD9-81ED-4DB2-BD59-A6C34878D82A}">
                    <a16:rowId xmlns:a16="http://schemas.microsoft.com/office/drawing/2014/main" val="10001"/>
                  </a:ext>
                </a:extLst>
              </a:tr>
              <a:tr h="323825">
                <a:tc>
                  <a:txBody>
                    <a:bodyPr/>
                    <a:lstStyle/>
                    <a:p>
                      <a:pPr marL="0" marR="0" lvl="0" indent="0" algn="l" rtl="0">
                        <a:lnSpc>
                          <a:spcPct val="100000"/>
                        </a:lnSpc>
                        <a:spcBef>
                          <a:spcPts val="0"/>
                        </a:spcBef>
                        <a:spcAft>
                          <a:spcPts val="0"/>
                        </a:spcAft>
                        <a:buNone/>
                      </a:pPr>
                      <a:r>
                        <a:rPr lang="en-US" sz="1000" u="none" strike="noStrike" cap="none">
                          <a:latin typeface="Century Gothic"/>
                          <a:ea typeface="Century Gothic"/>
                          <a:cs typeface="Century Gothic"/>
                          <a:sym typeface="Century Gothic"/>
                        </a:rPr>
                        <a:t>Convenience Checks</a:t>
                      </a:r>
                      <a:endParaRPr/>
                    </a:p>
                  </a:txBody>
                  <a:tcPr marL="84175" marR="84175" marT="42075" marB="42075"/>
                </a:tc>
                <a:extLst>
                  <a:ext uri="{0D108BD9-81ED-4DB2-BD59-A6C34878D82A}">
                    <a16:rowId xmlns:a16="http://schemas.microsoft.com/office/drawing/2014/main" val="10002"/>
                  </a:ext>
                </a:extLst>
              </a:tr>
              <a:tr h="323825">
                <a:tc>
                  <a:txBody>
                    <a:bodyPr/>
                    <a:lstStyle/>
                    <a:p>
                      <a:pPr marL="0" marR="0" lvl="0" indent="0" algn="l" rtl="0">
                        <a:lnSpc>
                          <a:spcPct val="100000"/>
                        </a:lnSpc>
                        <a:spcBef>
                          <a:spcPts val="0"/>
                        </a:spcBef>
                        <a:spcAft>
                          <a:spcPts val="0"/>
                        </a:spcAft>
                        <a:buNone/>
                      </a:pPr>
                      <a:r>
                        <a:rPr lang="en-US" sz="1000" u="none" strike="noStrike" cap="none">
                          <a:latin typeface="Century Gothic"/>
                          <a:ea typeface="Century Gothic"/>
                          <a:cs typeface="Century Gothic"/>
                          <a:sym typeface="Century Gothic"/>
                        </a:rPr>
                        <a:t>Holiday Purchases</a:t>
                      </a:r>
                      <a:endParaRPr/>
                    </a:p>
                  </a:txBody>
                  <a:tcPr marL="84175" marR="84175" marT="42075" marB="42075"/>
                </a:tc>
                <a:extLst>
                  <a:ext uri="{0D108BD9-81ED-4DB2-BD59-A6C34878D82A}">
                    <a16:rowId xmlns:a16="http://schemas.microsoft.com/office/drawing/2014/main" val="10003"/>
                  </a:ext>
                </a:extLst>
              </a:tr>
              <a:tr h="323825">
                <a:tc>
                  <a:txBody>
                    <a:bodyPr/>
                    <a:lstStyle/>
                    <a:p>
                      <a:pPr marL="0" marR="0" lvl="0" indent="0" algn="l" rtl="0">
                        <a:lnSpc>
                          <a:spcPct val="100000"/>
                        </a:lnSpc>
                        <a:spcBef>
                          <a:spcPts val="0"/>
                        </a:spcBef>
                        <a:spcAft>
                          <a:spcPts val="0"/>
                        </a:spcAft>
                        <a:buNone/>
                      </a:pPr>
                      <a:r>
                        <a:rPr lang="en-US" sz="1000" u="none" strike="noStrike" cap="none">
                          <a:latin typeface="Century Gothic"/>
                          <a:ea typeface="Century Gothic"/>
                          <a:cs typeface="Century Gothic"/>
                          <a:sym typeface="Century Gothic"/>
                        </a:rPr>
                        <a:t>Transactions at Highly Monitored MCCs</a:t>
                      </a:r>
                      <a:endParaRPr/>
                    </a:p>
                  </a:txBody>
                  <a:tcPr marL="84175" marR="84175" marT="42075" marB="42075"/>
                </a:tc>
                <a:extLst>
                  <a:ext uri="{0D108BD9-81ED-4DB2-BD59-A6C34878D82A}">
                    <a16:rowId xmlns:a16="http://schemas.microsoft.com/office/drawing/2014/main" val="10004"/>
                  </a:ext>
                </a:extLst>
              </a:tr>
              <a:tr h="323825">
                <a:tc>
                  <a:txBody>
                    <a:bodyPr/>
                    <a:lstStyle/>
                    <a:p>
                      <a:pPr marL="0" marR="0" lvl="0" indent="0" algn="l" rtl="0">
                        <a:lnSpc>
                          <a:spcPct val="100000"/>
                        </a:lnSpc>
                        <a:spcBef>
                          <a:spcPts val="0"/>
                        </a:spcBef>
                        <a:spcAft>
                          <a:spcPts val="0"/>
                        </a:spcAft>
                        <a:buNone/>
                      </a:pPr>
                      <a:r>
                        <a:rPr lang="en-US" sz="1000" u="none" strike="noStrike" cap="none" dirty="0">
                          <a:latin typeface="Century Gothic"/>
                          <a:ea typeface="Century Gothic"/>
                          <a:cs typeface="Century Gothic"/>
                          <a:sym typeface="Century Gothic"/>
                        </a:rPr>
                        <a:t>Disputed Charges</a:t>
                      </a:r>
                      <a:endParaRPr dirty="0"/>
                    </a:p>
                  </a:txBody>
                  <a:tcPr marL="84175" marR="84175" marT="42075" marB="42075"/>
                </a:tc>
                <a:extLst>
                  <a:ext uri="{0D108BD9-81ED-4DB2-BD59-A6C34878D82A}">
                    <a16:rowId xmlns:a16="http://schemas.microsoft.com/office/drawing/2014/main" val="10005"/>
                  </a:ext>
                </a:extLst>
              </a:tr>
            </a:tbl>
          </a:graphicData>
        </a:graphic>
      </p:graphicFrame>
      <p:sp>
        <p:nvSpPr>
          <p:cNvPr id="256" name="Google Shape;256;p23"/>
          <p:cNvSpPr/>
          <p:nvPr/>
        </p:nvSpPr>
        <p:spPr>
          <a:xfrm>
            <a:off x="3382471" y="2687270"/>
            <a:ext cx="5545628" cy="1477328"/>
          </a:xfrm>
          <a:prstGeom prst="rect">
            <a:avLst/>
          </a:prstGeom>
          <a:noFill/>
          <a:ln>
            <a:noFill/>
          </a:ln>
        </p:spPr>
        <p:txBody>
          <a:bodyPr spcFirstLastPara="1" wrap="square" lIns="91425" tIns="45700" rIns="91425" bIns="45700" anchor="t" anchorCtr="0">
            <a:noAutofit/>
          </a:bodyPr>
          <a:lstStyle/>
          <a:p>
            <a:pPr marL="800100" marR="0" lvl="1" indent="-342900" algn="l" rtl="0">
              <a:lnSpc>
                <a:spcPct val="100000"/>
              </a:lnSpc>
              <a:spcBef>
                <a:spcPts val="0"/>
              </a:spcBef>
              <a:spcAft>
                <a:spcPts val="0"/>
              </a:spcAft>
              <a:buClr>
                <a:srgbClr val="000000"/>
              </a:buClr>
              <a:buSzPts val="1800"/>
              <a:buFont typeface="Arial"/>
              <a:buChar char="‒"/>
            </a:pPr>
            <a:r>
              <a:rPr lang="en-US" sz="1800" b="0" i="0" u="none" strike="noStrike" cap="none">
                <a:solidFill>
                  <a:srgbClr val="000000"/>
                </a:solidFill>
                <a:latin typeface="Century Gothic"/>
                <a:ea typeface="Century Gothic"/>
                <a:cs typeface="Century Gothic"/>
                <a:sym typeface="Century Gothic"/>
              </a:rPr>
              <a:t>These metrics are in addition to what CCCM is currently posting and are generated and updated for CFO Act agencies and posted in the GSA SP data warehouse portal on a quarterly basis</a:t>
            </a:r>
            <a:endParaRPr/>
          </a:p>
        </p:txBody>
      </p:sp>
    </p:spTree>
  </p:cSld>
  <p:clrMapOvr>
    <a:masterClrMapping/>
  </p:clrMapOvr>
  <p:transition spd="slow">
    <p:fade thruBlk="1"/>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61"/>
        <p:cNvGrpSpPr/>
        <p:nvPr/>
      </p:nvGrpSpPr>
      <p:grpSpPr>
        <a:xfrm>
          <a:off x="0" y="0"/>
          <a:ext cx="0" cy="0"/>
          <a:chOff x="0" y="0"/>
          <a:chExt cx="0" cy="0"/>
        </a:xfrm>
      </p:grpSpPr>
      <p:sp>
        <p:nvSpPr>
          <p:cNvPr id="262" name="Google Shape;262;p24"/>
          <p:cNvSpPr txBox="1">
            <a:spLocks noGrp="1"/>
          </p:cNvSpPr>
          <p:nvPr>
            <p:ph type="title"/>
          </p:nvPr>
        </p:nvSpPr>
        <p:spPr>
          <a:xfrm>
            <a:off x="684217" y="259696"/>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Fraud Analytics and Enhanced Capabilities</a:t>
            </a:r>
            <a:endParaRPr sz="2800" dirty="0">
              <a:latin typeface="Century Gothic"/>
            </a:endParaRPr>
          </a:p>
        </p:txBody>
      </p:sp>
      <p:sp>
        <p:nvSpPr>
          <p:cNvPr id="263" name="Google Shape;263;p24"/>
          <p:cNvSpPr/>
          <p:nvPr/>
        </p:nvSpPr>
        <p:spPr>
          <a:xfrm>
            <a:off x="684217" y="1607344"/>
            <a:ext cx="8623300" cy="2893219"/>
          </a:xfrm>
          <a:prstGeom prst="rect">
            <a:avLst/>
          </a:prstGeom>
          <a:noFill/>
          <a:ln>
            <a:noFill/>
          </a:ln>
        </p:spPr>
        <p:txBody>
          <a:bodyPr spcFirstLastPara="1" wrap="square" lIns="91425" tIns="45700" rIns="91425" bIns="45700" anchor="t" anchorCtr="0">
            <a:noAutofit/>
          </a:bodyPr>
          <a:lstStyle/>
          <a:p>
            <a:pPr marR="0" lvl="0" algn="l" rtl="0">
              <a:lnSpc>
                <a:spcPct val="100000"/>
              </a:lnSpc>
              <a:spcBef>
                <a:spcPts val="0"/>
              </a:spcBef>
              <a:spcAft>
                <a:spcPts val="0"/>
              </a:spcAft>
              <a:buClr>
                <a:srgbClr val="000000"/>
              </a:buClr>
              <a:buSzPts val="2000"/>
            </a:pPr>
            <a:r>
              <a:rPr lang="en-US" sz="2000" b="0" i="0" u="none" strike="noStrike" cap="none" dirty="0">
                <a:solidFill>
                  <a:srgbClr val="000000"/>
                </a:solidFill>
                <a:latin typeface="Century Gothic"/>
                <a:ea typeface="Century Gothic"/>
                <a:cs typeface="Century Gothic"/>
                <a:sym typeface="Century Gothic"/>
              </a:rPr>
              <a:t>Under GSA SP3, Citibank and US Bank offer the following customizable tools to meet the unique mission of agencies: </a:t>
            </a:r>
            <a:endParaRPr dirty="0"/>
          </a:p>
          <a:p>
            <a:pPr marL="800100" marR="0" lvl="1" indent="-25400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entury Gothic"/>
              <a:ea typeface="Century Gothic"/>
              <a:cs typeface="Century Gothic"/>
              <a:sym typeface="Century Gothic"/>
            </a:endParaRPr>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US Bank Payment Analytics</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Citi Program Audit Tool (PAT)</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Mastercard Insights on Demand (IOD)</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Visa </a:t>
            </a:r>
            <a:r>
              <a:rPr lang="en-US" sz="1800" b="0" i="0" u="none" strike="noStrike" cap="none" dirty="0" err="1">
                <a:solidFill>
                  <a:srgbClr val="000000"/>
                </a:solidFill>
                <a:latin typeface="Century Gothic"/>
                <a:ea typeface="Century Gothic"/>
                <a:cs typeface="Century Gothic"/>
                <a:sym typeface="Century Gothic"/>
              </a:rPr>
              <a:t>IntelliLink</a:t>
            </a:r>
            <a:endParaRPr dirty="0"/>
          </a:p>
          <a:p>
            <a:pPr marL="0" marR="0" lvl="0" indent="0" algn="l" rtl="0">
              <a:lnSpc>
                <a:spcPct val="100000"/>
              </a:lnSpc>
              <a:spcBef>
                <a:spcPts val="0"/>
              </a:spcBef>
              <a:spcAft>
                <a:spcPts val="0"/>
              </a:spcAft>
              <a:buNone/>
            </a:pPr>
            <a:endParaRPr sz="2000" b="0" i="0" u="none" strike="noStrike" cap="none" dirty="0">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68"/>
        <p:cNvGrpSpPr/>
        <p:nvPr/>
      </p:nvGrpSpPr>
      <p:grpSpPr>
        <a:xfrm>
          <a:off x="0" y="0"/>
          <a:ext cx="0" cy="0"/>
          <a:chOff x="0" y="0"/>
          <a:chExt cx="0" cy="0"/>
        </a:xfrm>
      </p:grpSpPr>
      <p:sp>
        <p:nvSpPr>
          <p:cNvPr id="269" name="Google Shape;269;p25"/>
          <p:cNvSpPr txBox="1">
            <a:spLocks noGrp="1"/>
          </p:cNvSpPr>
          <p:nvPr>
            <p:ph type="title"/>
          </p:nvPr>
        </p:nvSpPr>
        <p:spPr>
          <a:xfrm>
            <a:off x="684216" y="461776"/>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Rule Templates &amp; Case Management</a:t>
            </a:r>
            <a:endParaRPr sz="2800" dirty="0">
              <a:latin typeface="Century Gothic"/>
            </a:endParaRPr>
          </a:p>
        </p:txBody>
      </p:sp>
      <p:sp>
        <p:nvSpPr>
          <p:cNvPr id="270" name="Google Shape;270;p25"/>
          <p:cNvSpPr/>
          <p:nvPr/>
        </p:nvSpPr>
        <p:spPr>
          <a:xfrm>
            <a:off x="209550" y="1607344"/>
            <a:ext cx="8686800" cy="2893219"/>
          </a:xfrm>
          <a:prstGeom prst="rect">
            <a:avLst/>
          </a:prstGeom>
          <a:noFill/>
          <a:ln>
            <a:noFill/>
          </a:ln>
        </p:spPr>
        <p:txBody>
          <a:bodyPr spcFirstLastPara="1" wrap="square" lIns="91425" tIns="45700" rIns="91425" bIns="45700" anchor="t" anchorCtr="0">
            <a:noAutofit/>
          </a:bodyPr>
          <a:lstStyle/>
          <a:p>
            <a:pPr marL="800100" marR="0" lvl="1" indent="-25400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Century Gothic"/>
              <a:ea typeface="Century Gothic"/>
              <a:cs typeface="Century Gothic"/>
              <a:sym typeface="Century Gothic"/>
            </a:endParaRPr>
          </a:p>
          <a:p>
            <a:pPr marL="742950" marR="0" lvl="1" indent="-19685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entury Gothic"/>
              <a:ea typeface="Century Gothic"/>
              <a:cs typeface="Century Gothic"/>
              <a:sym typeface="Century Gothic"/>
            </a:endParaRPr>
          </a:p>
          <a:p>
            <a:pPr marL="7429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Century Gothic"/>
                <a:ea typeface="Century Gothic"/>
                <a:cs typeface="Century Gothic"/>
                <a:sym typeface="Century Gothic"/>
              </a:rPr>
              <a:t>Are flexible and easy to use</a:t>
            </a:r>
            <a:endParaRPr dirty="0"/>
          </a:p>
          <a:p>
            <a:pPr marL="7429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Century Gothic"/>
                <a:ea typeface="Century Gothic"/>
                <a:cs typeface="Century Gothic"/>
                <a:sym typeface="Century Gothic"/>
              </a:rPr>
              <a:t>Can be customized to meet the specific needs of an agency</a:t>
            </a:r>
            <a:endParaRPr dirty="0"/>
          </a:p>
          <a:p>
            <a:pPr marL="7429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Century Gothic"/>
                <a:ea typeface="Century Gothic"/>
                <a:cs typeface="Century Gothic"/>
                <a:sym typeface="Century Gothic"/>
              </a:rPr>
              <a:t>Can be modified quickly</a:t>
            </a:r>
            <a:endParaRPr dirty="0"/>
          </a:p>
          <a:p>
            <a:pPr marL="7429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Century Gothic"/>
                <a:ea typeface="Century Gothic"/>
                <a:cs typeface="Century Gothic"/>
                <a:sym typeface="Century Gothic"/>
              </a:rPr>
              <a:t>Can be applied at the hierarchy or account level</a:t>
            </a:r>
            <a:endParaRPr dirty="0"/>
          </a:p>
          <a:p>
            <a:pPr marL="800100" marR="0" lvl="1" indent="-25400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entury Gothic"/>
              <a:ea typeface="Century Gothic"/>
              <a:cs typeface="Century Gothic"/>
              <a:sym typeface="Century Gothic"/>
            </a:endParaRPr>
          </a:p>
          <a:p>
            <a:pPr marL="800100" marR="0" lvl="1" indent="-254000" algn="l" rtl="0">
              <a:lnSpc>
                <a:spcPct val="100000"/>
              </a:lnSpc>
              <a:spcBef>
                <a:spcPts val="0"/>
              </a:spcBef>
              <a:spcAft>
                <a:spcPts val="0"/>
              </a:spcAft>
              <a:buClr>
                <a:srgbClr val="000000"/>
              </a:buClr>
              <a:buSzPts val="1400"/>
              <a:buFont typeface="Noto Sans Symbols"/>
              <a:buNone/>
            </a:pPr>
            <a:endParaRPr sz="1400" b="0" i="0" u="none" strike="noStrike" cap="none" dirty="0">
              <a:solidFill>
                <a:srgbClr val="000000"/>
              </a:solidFill>
              <a:latin typeface="Century Gothic"/>
              <a:ea typeface="Century Gothic"/>
              <a:cs typeface="Century Gothic"/>
              <a:sym typeface="Century Gothic"/>
            </a:endParaRPr>
          </a:p>
          <a:p>
            <a:pPr marL="742950" marR="0" lvl="1" indent="-184150" algn="l" rtl="0">
              <a:lnSpc>
                <a:spcPct val="100000"/>
              </a:lnSpc>
              <a:spcBef>
                <a:spcPts val="0"/>
              </a:spcBef>
              <a:spcAft>
                <a:spcPts val="0"/>
              </a:spcAft>
              <a:buClr>
                <a:srgbClr val="000000"/>
              </a:buClr>
              <a:buSzPts val="1600"/>
              <a:buFont typeface="Noto Sans Symbols"/>
              <a:buNone/>
            </a:pPr>
            <a:endParaRPr sz="1600" b="0" i="0" u="none" strike="noStrike" cap="none" dirty="0">
              <a:solidFill>
                <a:srgbClr val="000000"/>
              </a:solidFill>
              <a:latin typeface="Century Gothic"/>
              <a:ea typeface="Century Gothic"/>
              <a:cs typeface="Century Gothic"/>
              <a:sym typeface="Century Gothic"/>
            </a:endParaRPr>
          </a:p>
          <a:p>
            <a:pPr marL="742950" marR="0" lvl="1" indent="-184150" algn="l" rtl="0">
              <a:lnSpc>
                <a:spcPct val="100000"/>
              </a:lnSpc>
              <a:spcBef>
                <a:spcPts val="0"/>
              </a:spcBef>
              <a:spcAft>
                <a:spcPts val="0"/>
              </a:spcAft>
              <a:buClr>
                <a:srgbClr val="000000"/>
              </a:buClr>
              <a:buSzPts val="1600"/>
              <a:buFont typeface="Noto Sans Symbols"/>
              <a:buNone/>
            </a:pPr>
            <a:endParaRPr sz="1600" b="0" i="0" u="none" strike="noStrike" cap="none" dirty="0">
              <a:solidFill>
                <a:srgbClr val="000000"/>
              </a:solidFill>
              <a:latin typeface="Century Gothic"/>
              <a:ea typeface="Century Gothic"/>
              <a:cs typeface="Century Gothic"/>
              <a:sym typeface="Century Gothic"/>
            </a:endParaRPr>
          </a:p>
          <a:p>
            <a:pPr marL="7429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Century Gothic"/>
                <a:ea typeface="Century Gothic"/>
                <a:cs typeface="Century Gothic"/>
                <a:sym typeface="Century Gothic"/>
              </a:rPr>
              <a:t>Is flexible and can be managed by designated personnel</a:t>
            </a:r>
            <a:endParaRPr dirty="0"/>
          </a:p>
          <a:p>
            <a:pPr marL="742950" marR="0" lvl="1" indent="-285750" algn="l" rtl="0">
              <a:lnSpc>
                <a:spcPct val="100000"/>
              </a:lnSpc>
              <a:spcBef>
                <a:spcPts val="0"/>
              </a:spcBef>
              <a:spcAft>
                <a:spcPts val="0"/>
              </a:spcAft>
              <a:buClr>
                <a:srgbClr val="000000"/>
              </a:buClr>
              <a:buSzPts val="1600"/>
              <a:buFont typeface="Arial"/>
              <a:buChar char="•"/>
            </a:pPr>
            <a:r>
              <a:rPr lang="en-US" sz="1600" b="0" i="0" u="none" strike="noStrike" cap="none" dirty="0">
                <a:solidFill>
                  <a:srgbClr val="000000"/>
                </a:solidFill>
                <a:latin typeface="Century Gothic"/>
                <a:ea typeface="Century Gothic"/>
                <a:cs typeface="Century Gothic"/>
                <a:sym typeface="Century Gothic"/>
              </a:rPr>
              <a:t>Can be used with other data mining tools to enhance the management of your card program</a:t>
            </a:r>
            <a:endParaRPr dirty="0"/>
          </a:p>
        </p:txBody>
      </p:sp>
      <p:sp>
        <p:nvSpPr>
          <p:cNvPr id="271" name="Google Shape;271;p25"/>
          <p:cNvSpPr/>
          <p:nvPr/>
        </p:nvSpPr>
        <p:spPr>
          <a:xfrm>
            <a:off x="3150759" y="1446610"/>
            <a:ext cx="2836140" cy="576324"/>
          </a:xfrm>
          <a:prstGeom prst="roundRect">
            <a:avLst>
              <a:gd name="adj" fmla="val 16667"/>
            </a:avLst>
          </a:prstGeom>
          <a:solidFill>
            <a:srgbClr val="002060"/>
          </a:solidFill>
          <a:ln w="9525" cap="flat" cmpd="sng">
            <a:solidFill>
              <a:srgbClr val="00336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Rule Templates </a:t>
            </a:r>
            <a:endParaRPr/>
          </a:p>
        </p:txBody>
      </p:sp>
      <p:sp>
        <p:nvSpPr>
          <p:cNvPr id="273" name="Google Shape;273;p25">
            <a:extLst>
              <a:ext uri="{C183D7F6-B498-43B3-948B-1728B52AA6E4}">
                <adec:decorative xmlns:adec="http://schemas.microsoft.com/office/drawing/2017/decorative" val="1"/>
              </a:ext>
            </a:extLst>
          </p:cNvPr>
          <p:cNvSpPr/>
          <p:nvPr/>
        </p:nvSpPr>
        <p:spPr>
          <a:xfrm>
            <a:off x="518160" y="2063788"/>
            <a:ext cx="8064730" cy="1040368"/>
          </a:xfrm>
          <a:prstGeom prst="roundRect">
            <a:avLst>
              <a:gd name="adj" fmla="val 16667"/>
            </a:avLst>
          </a:prstGeom>
          <a:noFill/>
          <a:ln w="25400" cap="flat" cmpd="sng">
            <a:solidFill>
              <a:srgbClr val="00206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latin typeface="Century Gothic"/>
              <a:ea typeface="Century Gothic"/>
              <a:cs typeface="Century Gothic"/>
              <a:sym typeface="Century Gothic"/>
            </a:endParaRPr>
          </a:p>
        </p:txBody>
      </p:sp>
      <p:sp>
        <p:nvSpPr>
          <p:cNvPr id="272" name="Google Shape;272;p25"/>
          <p:cNvSpPr/>
          <p:nvPr/>
        </p:nvSpPr>
        <p:spPr>
          <a:xfrm>
            <a:off x="3150759" y="3246968"/>
            <a:ext cx="2836140" cy="502951"/>
          </a:xfrm>
          <a:prstGeom prst="roundRect">
            <a:avLst>
              <a:gd name="adj" fmla="val 16667"/>
            </a:avLst>
          </a:prstGeom>
          <a:solidFill>
            <a:srgbClr val="00B0F0"/>
          </a:solidFill>
          <a:ln w="9525" cap="flat" cmpd="sng">
            <a:solidFill>
              <a:srgbClr val="003366"/>
            </a:solidFill>
            <a:prstDash val="solid"/>
            <a:miter lim="8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800" b="0" i="0" u="none" strike="noStrike" cap="none">
                <a:solidFill>
                  <a:schemeClr val="lt1"/>
                </a:solidFill>
                <a:latin typeface="Century Gothic"/>
                <a:ea typeface="Century Gothic"/>
                <a:cs typeface="Century Gothic"/>
                <a:sym typeface="Century Gothic"/>
              </a:rPr>
              <a:t>Case Management </a:t>
            </a:r>
            <a:endParaRPr/>
          </a:p>
        </p:txBody>
      </p:sp>
      <p:sp>
        <p:nvSpPr>
          <p:cNvPr id="274" name="Google Shape;274;p25">
            <a:extLst>
              <a:ext uri="{C183D7F6-B498-43B3-948B-1728B52AA6E4}">
                <adec:decorative xmlns:adec="http://schemas.microsoft.com/office/drawing/2017/decorative" val="1"/>
              </a:ext>
            </a:extLst>
          </p:cNvPr>
          <p:cNvSpPr/>
          <p:nvPr/>
        </p:nvSpPr>
        <p:spPr>
          <a:xfrm>
            <a:off x="518159" y="3810834"/>
            <a:ext cx="8064731" cy="1040368"/>
          </a:xfrm>
          <a:prstGeom prst="roundRect">
            <a:avLst>
              <a:gd name="adj" fmla="val 16667"/>
            </a:avLst>
          </a:prstGeom>
          <a:noFill/>
          <a:ln w="25400" cap="flat" cmpd="sng">
            <a:solidFill>
              <a:srgbClr val="00B0F0"/>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latin typeface="Century Gothic"/>
              <a:ea typeface="Century Gothic"/>
              <a:cs typeface="Century Gothic"/>
              <a:sym typeface="Century Gothic"/>
            </a:endParaRPr>
          </a:p>
        </p:txBody>
      </p:sp>
    </p:spTree>
  </p:cSld>
  <p:clrMapOvr>
    <a:masterClrMapping/>
  </p:clrMapOvr>
  <p:transition spd="slow">
    <p:fade thruBlk="1"/>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79"/>
        <p:cNvGrpSpPr/>
        <p:nvPr/>
      </p:nvGrpSpPr>
      <p:grpSpPr>
        <a:xfrm>
          <a:off x="0" y="0"/>
          <a:ext cx="0" cy="0"/>
          <a:chOff x="0" y="0"/>
          <a:chExt cx="0" cy="0"/>
        </a:xfrm>
      </p:grpSpPr>
      <p:sp>
        <p:nvSpPr>
          <p:cNvPr id="280" name="Google Shape;280;p26"/>
          <p:cNvSpPr txBox="1">
            <a:spLocks noGrp="1"/>
          </p:cNvSpPr>
          <p:nvPr>
            <p:ph type="title"/>
          </p:nvPr>
        </p:nvSpPr>
        <p:spPr>
          <a:xfrm>
            <a:off x="687387" y="238542"/>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Sample Rule Templates (1 of 3)</a:t>
            </a:r>
            <a:endParaRPr sz="2800" dirty="0">
              <a:latin typeface="Century Gothic"/>
            </a:endParaRPr>
          </a:p>
        </p:txBody>
      </p:sp>
      <p:graphicFrame>
        <p:nvGraphicFramePr>
          <p:cNvPr id="281" name="Google Shape;281;p26"/>
          <p:cNvGraphicFramePr/>
          <p:nvPr>
            <p:extLst>
              <p:ext uri="{D42A27DB-BD31-4B8C-83A1-F6EECF244321}">
                <p14:modId xmlns:p14="http://schemas.microsoft.com/office/powerpoint/2010/main" val="19768982"/>
              </p:ext>
            </p:extLst>
          </p:nvPr>
        </p:nvGraphicFramePr>
        <p:xfrm>
          <a:off x="575949" y="1211268"/>
          <a:ext cx="8408773" cy="3596710"/>
        </p:xfrm>
        <a:graphic>
          <a:graphicData uri="http://schemas.openxmlformats.org/drawingml/2006/table">
            <a:tbl>
              <a:tblPr firstRow="1" bandRow="1">
                <a:noFill/>
              </a:tblPr>
              <a:tblGrid>
                <a:gridCol w="2752226">
                  <a:extLst>
                    <a:ext uri="{9D8B030D-6E8A-4147-A177-3AD203B41FA5}">
                      <a16:colId xmlns:a16="http://schemas.microsoft.com/office/drawing/2014/main" val="20000"/>
                    </a:ext>
                  </a:extLst>
                </a:gridCol>
                <a:gridCol w="5656547">
                  <a:extLst>
                    <a:ext uri="{9D8B030D-6E8A-4147-A177-3AD203B41FA5}">
                      <a16:colId xmlns:a16="http://schemas.microsoft.com/office/drawing/2014/main" val="20001"/>
                    </a:ext>
                  </a:extLst>
                </a:gridCol>
              </a:tblGrid>
              <a:tr h="343418">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Century Gothic"/>
                          <a:ea typeface="Century Gothic"/>
                          <a:cs typeface="Century Gothic"/>
                          <a:sym typeface="Century Gothic"/>
                        </a:rPr>
                        <a:t>Rule</a:t>
                      </a:r>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Century Gothic"/>
                          <a:ea typeface="Century Gothic"/>
                          <a:cs typeface="Century Gothic"/>
                          <a:sym typeface="Century Gothic"/>
                        </a:rPr>
                        <a:t>What It Tracks</a:t>
                      </a:r>
                      <a:endParaRPr/>
                    </a:p>
                  </a:txBody>
                  <a:tcPr marL="91450" marR="91450" marT="45725" marB="45725">
                    <a:solidFill>
                      <a:srgbClr val="00B0F0"/>
                    </a:solidFill>
                  </a:tcPr>
                </a:tc>
                <a:extLst>
                  <a:ext uri="{0D108BD9-81ED-4DB2-BD59-A6C34878D82A}">
                    <a16:rowId xmlns:a16="http://schemas.microsoft.com/office/drawing/2014/main" val="10000"/>
                  </a:ext>
                </a:extLst>
              </a:tr>
              <a:tr h="543740">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Account Balance</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Daily account balances that are outside an over/under designation and a dollar amount parameter.</a:t>
                      </a:r>
                      <a:endParaRPr/>
                    </a:p>
                  </a:txBody>
                  <a:tcPr marL="91450" marR="91450" marT="45725" marB="45725" anchor="ctr"/>
                </a:tc>
                <a:extLst>
                  <a:ext uri="{0D108BD9-81ED-4DB2-BD59-A6C34878D82A}">
                    <a16:rowId xmlns:a16="http://schemas.microsoft.com/office/drawing/2014/main" val="10001"/>
                  </a:ext>
                </a:extLst>
              </a:tr>
              <a:tr h="543740">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Excessive Cash Withdrawals</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Excessive cash withdrawals on a specific account.</a:t>
                      </a:r>
                      <a:endParaRPr/>
                    </a:p>
                  </a:txBody>
                  <a:tcPr marL="91450" marR="91450" marT="45725" marB="45725" anchor="ctr"/>
                </a:tc>
                <a:extLst>
                  <a:ext uri="{0D108BD9-81ED-4DB2-BD59-A6C34878D82A}">
                    <a16:rowId xmlns:a16="http://schemas.microsoft.com/office/drawing/2014/main" val="10002"/>
                  </a:ext>
                </a:extLst>
              </a:tr>
              <a:tr h="772679">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Extensive Use of Convenience Checks by Dollar Amount</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Extensive use of convenience checks based on dollar amount during a specified number of calendar days.</a:t>
                      </a:r>
                      <a:endParaRPr/>
                    </a:p>
                  </a:txBody>
                  <a:tcPr marL="91450" marR="91450" marT="45725" marB="45725" anchor="ctr"/>
                </a:tc>
                <a:extLst>
                  <a:ext uri="{0D108BD9-81ED-4DB2-BD59-A6C34878D82A}">
                    <a16:rowId xmlns:a16="http://schemas.microsoft.com/office/drawing/2014/main" val="10003"/>
                  </a:ext>
                </a:extLst>
              </a:tr>
              <a:tr h="543740">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Foreign Currency Transactions</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in a currency other than U.S. dollars.</a:t>
                      </a:r>
                      <a:endParaRPr/>
                    </a:p>
                  </a:txBody>
                  <a:tcPr marL="91450" marR="91450" marT="45725" marB="45725" anchor="ctr"/>
                </a:tc>
                <a:extLst>
                  <a:ext uri="{0D108BD9-81ED-4DB2-BD59-A6C34878D82A}">
                    <a16:rowId xmlns:a16="http://schemas.microsoft.com/office/drawing/2014/main" val="10004"/>
                  </a:ext>
                </a:extLst>
              </a:tr>
              <a:tr h="314801">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Holiday Purchases</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on holidays.</a:t>
                      </a:r>
                      <a:endParaRPr/>
                    </a:p>
                  </a:txBody>
                  <a:tcPr marL="91450" marR="91450" marT="45725" marB="45725" anchor="ctr"/>
                </a:tc>
                <a:extLst>
                  <a:ext uri="{0D108BD9-81ED-4DB2-BD59-A6C34878D82A}">
                    <a16:rowId xmlns:a16="http://schemas.microsoft.com/office/drawing/2014/main" val="10005"/>
                  </a:ext>
                </a:extLst>
              </a:tr>
              <a:tr h="314801">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Merchant Watch List</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latin typeface="Century Gothic"/>
                          <a:ea typeface="Century Gothic"/>
                          <a:cs typeface="Century Gothic"/>
                          <a:sym typeface="Century Gothic"/>
                        </a:rPr>
                        <a:t>Transactions with non-preferred suppliers.</a:t>
                      </a:r>
                      <a:endParaRPr dirty="0"/>
                    </a:p>
                  </a:txBody>
                  <a:tcPr marL="91450" marR="91450" marT="45725" marB="45725" anchor="ctr"/>
                </a:tc>
                <a:extLst>
                  <a:ext uri="{0D108BD9-81ED-4DB2-BD59-A6C34878D82A}">
                    <a16:rowId xmlns:a16="http://schemas.microsoft.com/office/drawing/2014/main" val="10006"/>
                  </a:ext>
                </a:extLst>
              </a:tr>
            </a:tbl>
          </a:graphicData>
        </a:graphic>
      </p:graphicFrame>
      <p:sp>
        <p:nvSpPr>
          <p:cNvPr id="282" name="Google Shape;282;p26"/>
          <p:cNvSpPr txBox="1"/>
          <p:nvPr/>
        </p:nvSpPr>
        <p:spPr>
          <a:xfrm>
            <a:off x="575949" y="4824616"/>
            <a:ext cx="739160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Source:  </a:t>
            </a:r>
            <a:r>
              <a:rPr lang="en-US" sz="1200" b="0" i="1" u="none" strike="noStrike" cap="none">
                <a:solidFill>
                  <a:srgbClr val="000000"/>
                </a:solidFill>
                <a:latin typeface="Century Gothic"/>
                <a:ea typeface="Century Gothic"/>
                <a:cs typeface="Century Gothic"/>
                <a:sym typeface="Century Gothic"/>
              </a:rPr>
              <a:t>Information is from US Bank Payment Analytics and is for illustration purposes only</a:t>
            </a:r>
            <a:endParaRPr sz="12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87"/>
        <p:cNvGrpSpPr/>
        <p:nvPr/>
      </p:nvGrpSpPr>
      <p:grpSpPr>
        <a:xfrm>
          <a:off x="0" y="0"/>
          <a:ext cx="0" cy="0"/>
          <a:chOff x="0" y="0"/>
          <a:chExt cx="0" cy="0"/>
        </a:xfrm>
      </p:grpSpPr>
      <p:sp>
        <p:nvSpPr>
          <p:cNvPr id="288" name="Google Shape;288;p27"/>
          <p:cNvSpPr txBox="1">
            <a:spLocks noGrp="1"/>
          </p:cNvSpPr>
          <p:nvPr>
            <p:ph type="title"/>
          </p:nvPr>
        </p:nvSpPr>
        <p:spPr>
          <a:xfrm>
            <a:off x="687387" y="236344"/>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Sample Rule Templates (2 of 3)</a:t>
            </a:r>
            <a:endParaRPr sz="2800" dirty="0">
              <a:latin typeface="Century Gothic"/>
            </a:endParaRPr>
          </a:p>
        </p:txBody>
      </p:sp>
      <p:graphicFrame>
        <p:nvGraphicFramePr>
          <p:cNvPr id="289" name="Google Shape;289;p27"/>
          <p:cNvGraphicFramePr/>
          <p:nvPr>
            <p:extLst>
              <p:ext uri="{D42A27DB-BD31-4B8C-83A1-F6EECF244321}">
                <p14:modId xmlns:p14="http://schemas.microsoft.com/office/powerpoint/2010/main" val="2055144168"/>
              </p:ext>
            </p:extLst>
          </p:nvPr>
        </p:nvGraphicFramePr>
        <p:xfrm>
          <a:off x="457200" y="1403177"/>
          <a:ext cx="8503920" cy="3078520"/>
        </p:xfrm>
        <a:graphic>
          <a:graphicData uri="http://schemas.openxmlformats.org/drawingml/2006/table">
            <a:tbl>
              <a:tblPr firstRow="1" bandRow="1">
                <a:noFill/>
              </a:tblPr>
              <a:tblGrid>
                <a:gridCol w="2783368">
                  <a:extLst>
                    <a:ext uri="{9D8B030D-6E8A-4147-A177-3AD203B41FA5}">
                      <a16:colId xmlns:a16="http://schemas.microsoft.com/office/drawing/2014/main" val="20000"/>
                    </a:ext>
                  </a:extLst>
                </a:gridCol>
                <a:gridCol w="5720552">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Century Gothic"/>
                          <a:ea typeface="Century Gothic"/>
                          <a:cs typeface="Century Gothic"/>
                          <a:sym typeface="Century Gothic"/>
                        </a:rPr>
                        <a:t>Rule</a:t>
                      </a:r>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Century Gothic"/>
                          <a:ea typeface="Century Gothic"/>
                          <a:cs typeface="Century Gothic"/>
                          <a:sym typeface="Century Gothic"/>
                        </a:rPr>
                        <a:t>What It Tracks</a:t>
                      </a:r>
                      <a:endParaRPr/>
                    </a:p>
                  </a:txBody>
                  <a:tcPr marL="91450" marR="91450" marT="45725" marB="45725">
                    <a:solidFill>
                      <a:srgbClr val="00B0F0"/>
                    </a:solidFill>
                  </a:tcPr>
                </a:tc>
                <a:extLst>
                  <a:ext uri="{0D108BD9-81ED-4DB2-BD59-A6C34878D82A}">
                    <a16:rowId xmlns:a16="http://schemas.microsoft.com/office/drawing/2014/main" val="10000"/>
                  </a:ext>
                </a:extLst>
              </a:tr>
              <a:tr h="155950">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Purchase Split Across Multiple Merchants with the same MCC</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that appear to be a split purchase (e.g., multiple transactions at similar MCCs to avoid a single purchase limit) during a time period of 1 to 3 days that the agency specifies in the rule.</a:t>
                      </a:r>
                      <a:endParaRPr/>
                    </a:p>
                  </a:txBody>
                  <a:tcPr marL="91450" marR="91450" marT="45725" marB="45725" anchor="ctr"/>
                </a:tc>
                <a:extLst>
                  <a:ext uri="{0D108BD9-81ED-4DB2-BD59-A6C34878D82A}">
                    <a16:rowId xmlns:a16="http://schemas.microsoft.com/office/drawing/2014/main" val="10001"/>
                  </a:ext>
                </a:extLst>
              </a:tr>
              <a:tr h="155950">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Purchase Split Into Multiple Transactions at the same Merchant</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that appear to be a split purchase (e.g., dividing a single transaction at the same merchant to avoid a single purchase limit) during a time period of 1 to 3 days that your agency specifies in the rule.</a:t>
                      </a:r>
                      <a:endParaRPr/>
                    </a:p>
                  </a:txBody>
                  <a:tcPr marL="91450" marR="91450" marT="45725" marB="45725" anchor="ctr"/>
                </a:tc>
                <a:extLst>
                  <a:ext uri="{0D108BD9-81ED-4DB2-BD59-A6C34878D82A}">
                    <a16:rowId xmlns:a16="http://schemas.microsoft.com/office/drawing/2014/main" val="10002"/>
                  </a:ext>
                </a:extLst>
              </a:tr>
              <a:tr h="221625">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in Highly Monitored MCC</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latin typeface="Century Gothic"/>
                          <a:ea typeface="Century Gothic"/>
                          <a:cs typeface="Century Gothic"/>
                          <a:sym typeface="Century Gothic"/>
                        </a:rPr>
                        <a:t>Transactions with MCCs that are on the highly monitored MCC list.</a:t>
                      </a:r>
                      <a:endParaRPr dirty="0"/>
                    </a:p>
                  </a:txBody>
                  <a:tcPr marL="91450" marR="91450" marT="45725" marB="45725" anchor="ctr"/>
                </a:tc>
                <a:extLst>
                  <a:ext uri="{0D108BD9-81ED-4DB2-BD59-A6C34878D82A}">
                    <a16:rowId xmlns:a16="http://schemas.microsoft.com/office/drawing/2014/main" val="10003"/>
                  </a:ext>
                </a:extLst>
              </a:tr>
            </a:tbl>
          </a:graphicData>
        </a:graphic>
      </p:graphicFrame>
      <p:sp>
        <p:nvSpPr>
          <p:cNvPr id="290" name="Google Shape;290;p27"/>
          <p:cNvSpPr txBox="1"/>
          <p:nvPr/>
        </p:nvSpPr>
        <p:spPr>
          <a:xfrm>
            <a:off x="457200" y="4630157"/>
            <a:ext cx="6867368"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Source:  </a:t>
            </a:r>
            <a:r>
              <a:rPr lang="en-US" sz="1200" b="0" i="1" u="none" strike="noStrike" cap="none">
                <a:solidFill>
                  <a:srgbClr val="000000"/>
                </a:solidFill>
                <a:latin typeface="Century Gothic"/>
                <a:ea typeface="Century Gothic"/>
                <a:cs typeface="Century Gothic"/>
                <a:sym typeface="Century Gothic"/>
              </a:rPr>
              <a:t>Information is from US Bank Payment Analytics and is for illustration purposes only</a:t>
            </a:r>
            <a:endParaRPr sz="12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95"/>
        <p:cNvGrpSpPr/>
        <p:nvPr/>
      </p:nvGrpSpPr>
      <p:grpSpPr>
        <a:xfrm>
          <a:off x="0" y="0"/>
          <a:ext cx="0" cy="0"/>
          <a:chOff x="0" y="0"/>
          <a:chExt cx="0" cy="0"/>
        </a:xfrm>
      </p:grpSpPr>
      <p:sp>
        <p:nvSpPr>
          <p:cNvPr id="296" name="Google Shape;296;p28"/>
          <p:cNvSpPr txBox="1">
            <a:spLocks noGrp="1"/>
          </p:cNvSpPr>
          <p:nvPr>
            <p:ph type="title"/>
          </p:nvPr>
        </p:nvSpPr>
        <p:spPr>
          <a:xfrm>
            <a:off x="687387" y="399618"/>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Sample Rule Templates (3 of 3)</a:t>
            </a:r>
            <a:endParaRPr sz="2800" dirty="0">
              <a:latin typeface="Century Gothic"/>
            </a:endParaRPr>
          </a:p>
        </p:txBody>
      </p:sp>
      <p:graphicFrame>
        <p:nvGraphicFramePr>
          <p:cNvPr id="297" name="Google Shape;297;p28"/>
          <p:cNvGraphicFramePr/>
          <p:nvPr>
            <p:extLst>
              <p:ext uri="{D42A27DB-BD31-4B8C-83A1-F6EECF244321}">
                <p14:modId xmlns:p14="http://schemas.microsoft.com/office/powerpoint/2010/main" val="335138271"/>
              </p:ext>
            </p:extLst>
          </p:nvPr>
        </p:nvGraphicFramePr>
        <p:xfrm>
          <a:off x="457200" y="1376586"/>
          <a:ext cx="8465820" cy="2347000"/>
        </p:xfrm>
        <a:graphic>
          <a:graphicData uri="http://schemas.openxmlformats.org/drawingml/2006/table">
            <a:tbl>
              <a:tblPr firstRow="1" bandRow="1">
                <a:noFill/>
              </a:tblPr>
              <a:tblGrid>
                <a:gridCol w="2770897">
                  <a:extLst>
                    <a:ext uri="{9D8B030D-6E8A-4147-A177-3AD203B41FA5}">
                      <a16:colId xmlns:a16="http://schemas.microsoft.com/office/drawing/2014/main" val="20000"/>
                    </a:ext>
                  </a:extLst>
                </a:gridCol>
                <a:gridCol w="5694923">
                  <a:extLst>
                    <a:ext uri="{9D8B030D-6E8A-4147-A177-3AD203B41FA5}">
                      <a16:colId xmlns:a16="http://schemas.microsoft.com/office/drawing/2014/main" val="20001"/>
                    </a:ext>
                  </a:extLst>
                </a:gridCol>
              </a:tblGrid>
              <a:tr h="228600">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Century Gothic"/>
                          <a:ea typeface="Century Gothic"/>
                          <a:cs typeface="Century Gothic"/>
                          <a:sym typeface="Century Gothic"/>
                        </a:rPr>
                        <a:t>Rule</a:t>
                      </a:r>
                      <a:endParaRPr/>
                    </a:p>
                  </a:txBody>
                  <a:tcPr marL="91450" marR="91450" marT="45725" marB="45725">
                    <a:solidFill>
                      <a:srgbClr val="0070C0"/>
                    </a:solidFill>
                  </a:tcPr>
                </a:tc>
                <a:tc>
                  <a:txBody>
                    <a:bodyPr/>
                    <a:lstStyle/>
                    <a:p>
                      <a:pPr marL="0" marR="0" lvl="0" indent="0" algn="ctr" rtl="0">
                        <a:lnSpc>
                          <a:spcPct val="100000"/>
                        </a:lnSpc>
                        <a:spcBef>
                          <a:spcPts val="0"/>
                        </a:spcBef>
                        <a:spcAft>
                          <a:spcPts val="0"/>
                        </a:spcAft>
                        <a:buNone/>
                      </a:pPr>
                      <a:r>
                        <a:rPr lang="en-US" sz="1800" b="1" u="none" strike="noStrike" cap="none">
                          <a:solidFill>
                            <a:schemeClr val="lt1"/>
                          </a:solidFill>
                          <a:latin typeface="Century Gothic"/>
                          <a:ea typeface="Century Gothic"/>
                          <a:cs typeface="Century Gothic"/>
                          <a:sym typeface="Century Gothic"/>
                        </a:rPr>
                        <a:t>What It Tracks</a:t>
                      </a:r>
                      <a:endParaRPr/>
                    </a:p>
                  </a:txBody>
                  <a:tcPr marL="91450" marR="91450" marT="45725" marB="45725">
                    <a:solidFill>
                      <a:srgbClr val="00B0F0"/>
                    </a:solidFill>
                  </a:tcPr>
                </a:tc>
                <a:extLst>
                  <a:ext uri="{0D108BD9-81ED-4DB2-BD59-A6C34878D82A}">
                    <a16:rowId xmlns:a16="http://schemas.microsoft.com/office/drawing/2014/main" val="10000"/>
                  </a:ext>
                </a:extLst>
              </a:tr>
              <a:tr h="221625">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Travel Card Purchase in Cardholder’s ZIP Code or Postal Code</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with merchants that are in the cardholder’s ZIP/Postal code.</a:t>
                      </a:r>
                      <a:endParaRPr/>
                    </a:p>
                  </a:txBody>
                  <a:tcPr marL="91450" marR="91450" marT="45725" marB="45725" anchor="ctr"/>
                </a:tc>
                <a:extLst>
                  <a:ext uri="{0D108BD9-81ED-4DB2-BD59-A6C34878D82A}">
                    <a16:rowId xmlns:a16="http://schemas.microsoft.com/office/drawing/2014/main" val="10001"/>
                  </a:ext>
                </a:extLst>
              </a:tr>
              <a:tr h="221625">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Two or More Purchases at the Same Merchant within the Same Hierarchy</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Transactions at the same merchant on the same day from 2 or more cardholders in the same hierarchy position.</a:t>
                      </a:r>
                      <a:endParaRPr/>
                    </a:p>
                  </a:txBody>
                  <a:tcPr marL="91450" marR="91450" marT="45725" marB="45725" anchor="ctr"/>
                </a:tc>
                <a:extLst>
                  <a:ext uri="{0D108BD9-81ED-4DB2-BD59-A6C34878D82A}">
                    <a16:rowId xmlns:a16="http://schemas.microsoft.com/office/drawing/2014/main" val="10002"/>
                  </a:ext>
                </a:extLst>
              </a:tr>
              <a:tr h="221625">
                <a:tc>
                  <a:txBody>
                    <a:bodyPr/>
                    <a:lstStyle/>
                    <a:p>
                      <a:pPr marL="0" marR="0" lvl="0" indent="0" algn="l" rtl="0">
                        <a:lnSpc>
                          <a:spcPct val="100000"/>
                        </a:lnSpc>
                        <a:spcBef>
                          <a:spcPts val="0"/>
                        </a:spcBef>
                        <a:spcAft>
                          <a:spcPts val="0"/>
                        </a:spcAft>
                        <a:buNone/>
                      </a:pPr>
                      <a:r>
                        <a:rPr lang="en-US" sz="1600" u="none" strike="noStrike" cap="none">
                          <a:latin typeface="Century Gothic"/>
                          <a:ea typeface="Century Gothic"/>
                          <a:cs typeface="Century Gothic"/>
                          <a:sym typeface="Century Gothic"/>
                        </a:rPr>
                        <a:t>Weekend Purchases</a:t>
                      </a:r>
                      <a:endParaRPr/>
                    </a:p>
                  </a:txBody>
                  <a:tcPr marL="91450" marR="91450" marT="45725" marB="45725" anchor="ctr"/>
                </a:tc>
                <a:tc>
                  <a:txBody>
                    <a:bodyPr/>
                    <a:lstStyle/>
                    <a:p>
                      <a:pPr marL="0" marR="0" lvl="0" indent="0" algn="l" rtl="0">
                        <a:lnSpc>
                          <a:spcPct val="100000"/>
                        </a:lnSpc>
                        <a:spcBef>
                          <a:spcPts val="0"/>
                        </a:spcBef>
                        <a:spcAft>
                          <a:spcPts val="0"/>
                        </a:spcAft>
                        <a:buNone/>
                      </a:pPr>
                      <a:r>
                        <a:rPr lang="en-US" sz="1600" u="none" strike="noStrike" cap="none" dirty="0">
                          <a:latin typeface="Century Gothic"/>
                          <a:ea typeface="Century Gothic"/>
                          <a:cs typeface="Century Gothic"/>
                          <a:sym typeface="Century Gothic"/>
                        </a:rPr>
                        <a:t>Transactions on Saturday and Sunday.</a:t>
                      </a:r>
                      <a:endParaRPr dirty="0"/>
                    </a:p>
                  </a:txBody>
                  <a:tcPr marL="91450" marR="91450" marT="45725" marB="45725" anchor="ctr"/>
                </a:tc>
                <a:extLst>
                  <a:ext uri="{0D108BD9-81ED-4DB2-BD59-A6C34878D82A}">
                    <a16:rowId xmlns:a16="http://schemas.microsoft.com/office/drawing/2014/main" val="10003"/>
                  </a:ext>
                </a:extLst>
              </a:tr>
            </a:tbl>
          </a:graphicData>
        </a:graphic>
      </p:graphicFrame>
      <p:sp>
        <p:nvSpPr>
          <p:cNvPr id="298" name="Google Shape;298;p28"/>
          <p:cNvSpPr txBox="1"/>
          <p:nvPr/>
        </p:nvSpPr>
        <p:spPr>
          <a:xfrm>
            <a:off x="457200" y="3748708"/>
            <a:ext cx="7073153" cy="27699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Source:  </a:t>
            </a:r>
            <a:r>
              <a:rPr lang="en-US" sz="1200" b="0" i="1" u="none" strike="noStrike" cap="none">
                <a:solidFill>
                  <a:srgbClr val="000000"/>
                </a:solidFill>
                <a:latin typeface="Century Gothic"/>
                <a:ea typeface="Century Gothic"/>
                <a:cs typeface="Century Gothic"/>
                <a:sym typeface="Century Gothic"/>
              </a:rPr>
              <a:t>Information is from US Bank Payment Analytics and is for illustration purposes only</a:t>
            </a:r>
            <a:endParaRPr sz="12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303"/>
        <p:cNvGrpSpPr/>
        <p:nvPr/>
      </p:nvGrpSpPr>
      <p:grpSpPr>
        <a:xfrm>
          <a:off x="0" y="0"/>
          <a:ext cx="0" cy="0"/>
          <a:chOff x="0" y="0"/>
          <a:chExt cx="0" cy="0"/>
        </a:xfrm>
      </p:grpSpPr>
      <p:sp>
        <p:nvSpPr>
          <p:cNvPr id="304" name="Google Shape;304;p29"/>
          <p:cNvSpPr txBox="1">
            <a:spLocks noGrp="1"/>
          </p:cNvSpPr>
          <p:nvPr>
            <p:ph type="title"/>
          </p:nvPr>
        </p:nvSpPr>
        <p:spPr>
          <a:xfrm>
            <a:off x="1056449" y="195453"/>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Transactions with unauthorized MCCs</a:t>
            </a:r>
            <a:endParaRPr sz="2800" dirty="0">
              <a:latin typeface="Century Gothic"/>
            </a:endParaRPr>
          </a:p>
        </p:txBody>
      </p:sp>
      <p:sp>
        <p:nvSpPr>
          <p:cNvPr id="305" name="Google Shape;305;p29"/>
          <p:cNvSpPr/>
          <p:nvPr/>
        </p:nvSpPr>
        <p:spPr>
          <a:xfrm>
            <a:off x="434341" y="1205333"/>
            <a:ext cx="1540116" cy="3421245"/>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1800"/>
              <a:buFont typeface="Arial"/>
              <a:buChar char="•"/>
            </a:pPr>
            <a:r>
              <a:rPr lang="en-US" sz="1200" b="0" i="0" u="none" strike="noStrike" cap="none">
                <a:solidFill>
                  <a:srgbClr val="000000"/>
                </a:solidFill>
                <a:latin typeface="Century Gothic"/>
                <a:ea typeface="Century Gothic"/>
                <a:cs typeface="Century Gothic"/>
                <a:sym typeface="Century Gothic"/>
              </a:rPr>
              <a:t>Sample list of unauthorized MCCs</a:t>
            </a:r>
          </a:p>
          <a:p>
            <a:pPr marL="342900" marR="0" lvl="0" indent="-342900" algn="l" rtl="0">
              <a:lnSpc>
                <a:spcPct val="100000"/>
              </a:lnSpc>
              <a:spcBef>
                <a:spcPts val="0"/>
              </a:spcBef>
              <a:spcAft>
                <a:spcPts val="0"/>
              </a:spcAft>
              <a:buClr>
                <a:srgbClr val="000000"/>
              </a:buClr>
              <a:buSzPts val="1800"/>
              <a:buFont typeface="Arial"/>
              <a:buChar char="•"/>
            </a:pPr>
            <a:endParaRPr sz="1200"/>
          </a:p>
          <a:p>
            <a:pPr marL="342900" marR="0" lvl="0" indent="-342900" algn="l" rtl="0">
              <a:lnSpc>
                <a:spcPct val="100000"/>
              </a:lnSpc>
              <a:spcBef>
                <a:spcPts val="0"/>
              </a:spcBef>
              <a:spcAft>
                <a:spcPts val="0"/>
              </a:spcAft>
              <a:buClr>
                <a:srgbClr val="000000"/>
              </a:buClr>
              <a:buSzPts val="1800"/>
              <a:buFont typeface="Arial"/>
              <a:buChar char="•"/>
            </a:pPr>
            <a:r>
              <a:rPr lang="en-US" sz="1200" b="0" i="0" u="none" strike="noStrike" cap="none">
                <a:solidFill>
                  <a:srgbClr val="000000"/>
                </a:solidFill>
                <a:latin typeface="Century Gothic"/>
                <a:ea typeface="Century Gothic"/>
                <a:cs typeface="Century Gothic"/>
                <a:sym typeface="Century Gothic"/>
              </a:rPr>
              <a:t>The list should be customized based on the policy and specific needs of the agency</a:t>
            </a:r>
            <a:endParaRPr sz="1200"/>
          </a:p>
          <a:p>
            <a:pPr marL="342900" marR="0" lvl="0" indent="-228600" algn="l" rtl="0">
              <a:lnSpc>
                <a:spcPct val="100000"/>
              </a:lnSpc>
              <a:spcBef>
                <a:spcPts val="0"/>
              </a:spcBef>
              <a:spcAft>
                <a:spcPts val="0"/>
              </a:spcAft>
              <a:buClr>
                <a:srgbClr val="000000"/>
              </a:buClr>
              <a:buSzPts val="1800"/>
              <a:buFont typeface="Arial"/>
              <a:buNone/>
            </a:pPr>
            <a:endParaRPr sz="1200" b="0" i="0" u="none" strike="noStrike" cap="none">
              <a:solidFill>
                <a:srgbClr val="000000"/>
              </a:solidFill>
              <a:latin typeface="Century Gothic"/>
              <a:ea typeface="Century Gothic"/>
              <a:cs typeface="Century Gothic"/>
              <a:sym typeface="Century Gothic"/>
            </a:endParaRPr>
          </a:p>
        </p:txBody>
      </p:sp>
      <p:pic>
        <p:nvPicPr>
          <p:cNvPr id="306" name="Google Shape;306;p29" descr="Chart displaying Sample list of unauthorized MCCs"/>
          <p:cNvPicPr preferRelativeResize="0"/>
          <p:nvPr/>
        </p:nvPicPr>
        <p:blipFill rotWithShape="1">
          <a:blip r:embed="rId3">
            <a:alphaModFix/>
          </a:blip>
          <a:srcRect/>
          <a:stretch/>
        </p:blipFill>
        <p:spPr>
          <a:xfrm>
            <a:off x="2033730" y="1205333"/>
            <a:ext cx="6675929" cy="3633703"/>
          </a:xfrm>
          <a:prstGeom prst="rect">
            <a:avLst/>
          </a:prstGeom>
          <a:noFill/>
          <a:ln>
            <a:noFill/>
          </a:ln>
        </p:spPr>
      </p:pic>
      <p:sp>
        <p:nvSpPr>
          <p:cNvPr id="307" name="Google Shape;307;p29"/>
          <p:cNvSpPr txBox="1"/>
          <p:nvPr/>
        </p:nvSpPr>
        <p:spPr>
          <a:xfrm>
            <a:off x="572772" y="4195711"/>
            <a:ext cx="1203537" cy="861734"/>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000" b="0" i="0" u="none" strike="noStrike" cap="none">
                <a:solidFill>
                  <a:srgbClr val="000000"/>
                </a:solidFill>
                <a:latin typeface="Century Gothic"/>
                <a:ea typeface="Century Gothic"/>
                <a:cs typeface="Century Gothic"/>
                <a:sym typeface="Century Gothic"/>
              </a:rPr>
              <a:t>Source: Commerce CAM 1313.301_August2020-Final</a:t>
            </a:r>
            <a:endParaRPr/>
          </a:p>
        </p:txBody>
      </p:sp>
    </p:spTree>
  </p:cSld>
  <p:clrMapOvr>
    <a:masterClrMapping/>
  </p:clrMapOvr>
  <p:transition spd="slow">
    <p:fade thruBlk="1"/>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454"/>
        <p:cNvGrpSpPr/>
        <p:nvPr/>
      </p:nvGrpSpPr>
      <p:grpSpPr>
        <a:xfrm>
          <a:off x="0" y="0"/>
          <a:ext cx="0" cy="0"/>
          <a:chOff x="0" y="0"/>
          <a:chExt cx="0" cy="0"/>
        </a:xfrm>
      </p:grpSpPr>
      <p:sp>
        <p:nvSpPr>
          <p:cNvPr id="455" name="Google Shape;455;p34"/>
          <p:cNvSpPr txBox="1">
            <a:spLocks noGrp="1"/>
          </p:cNvSpPr>
          <p:nvPr>
            <p:ph type="title"/>
          </p:nvPr>
        </p:nvSpPr>
        <p:spPr>
          <a:xfrm>
            <a:off x="687387" y="360549"/>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Machine Learning</a:t>
            </a:r>
            <a:endParaRPr sz="2800" dirty="0">
              <a:latin typeface="Century Gothic"/>
            </a:endParaRPr>
          </a:p>
        </p:txBody>
      </p:sp>
      <p:sp>
        <p:nvSpPr>
          <p:cNvPr id="456" name="Google Shape;456;p34"/>
          <p:cNvSpPr/>
          <p:nvPr/>
        </p:nvSpPr>
        <p:spPr>
          <a:xfrm>
            <a:off x="374650" y="1371796"/>
            <a:ext cx="8769350" cy="289321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Reviewing transactions individually to detect waste, fraud and abuse can be labor intensive and error prone </a:t>
            </a:r>
            <a:endParaRPr dirty="0"/>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Machine learning can effectively and efficiently help identify anomalies from typical spending patterns</a:t>
            </a:r>
            <a:endParaRPr dirty="0"/>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Ex:  Predictive module in Visa </a:t>
            </a:r>
            <a:r>
              <a:rPr lang="en-US" sz="2000" b="0" i="0" u="none" strike="noStrike" cap="none" dirty="0" err="1">
                <a:solidFill>
                  <a:srgbClr val="000000"/>
                </a:solidFill>
                <a:latin typeface="Century Gothic"/>
                <a:ea typeface="Century Gothic"/>
                <a:cs typeface="Century Gothic"/>
                <a:sym typeface="Century Gothic"/>
              </a:rPr>
              <a:t>IntelliLink</a:t>
            </a:r>
            <a:r>
              <a:rPr lang="en-US" sz="2000" b="0" i="0" u="none" strike="noStrike" cap="none" dirty="0">
                <a:solidFill>
                  <a:srgbClr val="000000"/>
                </a:solidFill>
                <a:latin typeface="Century Gothic"/>
                <a:ea typeface="Century Gothic"/>
                <a:cs typeface="Century Gothic"/>
                <a:sym typeface="Century Gothic"/>
              </a:rPr>
              <a:t>  </a:t>
            </a:r>
            <a:endParaRPr dirty="0"/>
          </a:p>
          <a:p>
            <a:pPr marL="8001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Scores each transaction with a proprietary predictive algorithm to help identify out of policy spend </a:t>
            </a:r>
            <a:endParaRPr dirty="0"/>
          </a:p>
          <a:p>
            <a:pPr marL="8001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Can extend date range for spending history</a:t>
            </a:r>
            <a:endParaRPr dirty="0"/>
          </a:p>
          <a:p>
            <a:pPr marL="8001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Provides reason codes for high scores</a:t>
            </a:r>
            <a:endParaRPr dirty="0"/>
          </a:p>
          <a:p>
            <a:pPr marL="800100" marR="0" lvl="0"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Contains a learning capability based upon cardholder behavior and spend patterns</a:t>
            </a:r>
            <a:endParaRPr dirty="0"/>
          </a:p>
        </p:txBody>
      </p:sp>
    </p:spTree>
  </p:cSld>
  <p:clrMapOvr>
    <a:masterClrMapping/>
  </p:clrMapOvr>
  <p:transition spd="slow">
    <p:fade thruBlk="1"/>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460"/>
        <p:cNvGrpSpPr/>
        <p:nvPr/>
      </p:nvGrpSpPr>
      <p:grpSpPr>
        <a:xfrm>
          <a:off x="0" y="0"/>
          <a:ext cx="0" cy="0"/>
          <a:chOff x="0" y="0"/>
          <a:chExt cx="0" cy="0"/>
        </a:xfrm>
      </p:grpSpPr>
      <p:sp>
        <p:nvSpPr>
          <p:cNvPr id="461" name="Google Shape;461;p35"/>
          <p:cNvSpPr txBox="1">
            <a:spLocks noGrp="1"/>
          </p:cNvSpPr>
          <p:nvPr>
            <p:ph type="title"/>
          </p:nvPr>
        </p:nvSpPr>
        <p:spPr>
          <a:xfrm>
            <a:off x="555457" y="198954"/>
            <a:ext cx="8229600" cy="857100"/>
          </a:xfrm>
          <a:prstGeom prst="rect">
            <a:avLst/>
          </a:prstGeom>
          <a:noFill/>
          <a:ln>
            <a:noFill/>
          </a:ln>
        </p:spPr>
        <p:txBody>
          <a:bodyPr spcFirstLastPara="1" wrap="square" lIns="91425" tIns="91425" rIns="91425" bIns="91425" anchor="t" anchorCtr="0">
            <a:noAutofit/>
          </a:bodyPr>
          <a:lstStyle/>
          <a:p>
            <a:pPr marL="0" lvl="0" indent="0" rtl="0">
              <a:lnSpc>
                <a:spcPct val="100000"/>
              </a:lnSpc>
              <a:spcBef>
                <a:spcPts val="0"/>
              </a:spcBef>
              <a:spcAft>
                <a:spcPts val="0"/>
              </a:spcAft>
              <a:buSzPts val="1400"/>
              <a:buNone/>
            </a:pPr>
            <a:r>
              <a:rPr lang="en-US" sz="2800" dirty="0">
                <a:latin typeface="Century Gothic"/>
                <a:ea typeface="Century Gothic"/>
                <a:cs typeface="Century Gothic"/>
                <a:sym typeface="Century Gothic"/>
              </a:rPr>
              <a:t>Audit</a:t>
            </a:r>
            <a:endParaRPr sz="2800" dirty="0">
              <a:latin typeface="Century Gothic"/>
              <a:ea typeface="Century Gothic"/>
              <a:cs typeface="Century Gothic"/>
              <a:sym typeface="Century Gothic"/>
            </a:endParaRPr>
          </a:p>
        </p:txBody>
      </p:sp>
      <p:grpSp>
        <p:nvGrpSpPr>
          <p:cNvPr id="462" name="Google Shape;462;p35">
            <a:extLst>
              <a:ext uri="{C183D7F6-B498-43B3-948B-1728B52AA6E4}">
                <adec:decorative xmlns:adec="http://schemas.microsoft.com/office/drawing/2017/decorative" val="1"/>
              </a:ext>
            </a:extLst>
          </p:cNvPr>
          <p:cNvGrpSpPr/>
          <p:nvPr/>
        </p:nvGrpSpPr>
        <p:grpSpPr>
          <a:xfrm>
            <a:off x="2304361" y="1258664"/>
            <a:ext cx="3334901" cy="3333867"/>
            <a:chOff x="4528078" y="3054158"/>
            <a:chExt cx="2066947" cy="2066307"/>
          </a:xfrm>
        </p:grpSpPr>
        <p:grpSp>
          <p:nvGrpSpPr>
            <p:cNvPr id="463" name="Google Shape;463;p35"/>
            <p:cNvGrpSpPr/>
            <p:nvPr/>
          </p:nvGrpSpPr>
          <p:grpSpPr>
            <a:xfrm>
              <a:off x="4528078" y="3054158"/>
              <a:ext cx="2066947" cy="2066307"/>
              <a:chOff x="1755084" y="3511357"/>
              <a:chExt cx="2066947" cy="2066307"/>
            </a:xfrm>
          </p:grpSpPr>
          <p:sp>
            <p:nvSpPr>
              <p:cNvPr id="464" name="Google Shape;464;p35"/>
              <p:cNvSpPr/>
              <p:nvPr/>
            </p:nvSpPr>
            <p:spPr>
              <a:xfrm>
                <a:off x="1755084" y="3511357"/>
                <a:ext cx="2066307" cy="2066307"/>
              </a:xfrm>
              <a:prstGeom prst="ellipse">
                <a:avLst/>
              </a:prstGeom>
              <a:gradFill>
                <a:gsLst>
                  <a:gs pos="0">
                    <a:srgbClr val="A2A2A2"/>
                  </a:gs>
                  <a:gs pos="50000">
                    <a:srgbClr val="C6C6C6"/>
                  </a:gs>
                  <a:gs pos="100000">
                    <a:srgbClr val="E3E3E3"/>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5" name="Google Shape;465;p35"/>
              <p:cNvSpPr/>
              <p:nvPr/>
            </p:nvSpPr>
            <p:spPr>
              <a:xfrm>
                <a:off x="1755602" y="4055902"/>
                <a:ext cx="2066429" cy="1519784"/>
              </a:xfrm>
              <a:custGeom>
                <a:avLst/>
                <a:gdLst/>
                <a:ahLst/>
                <a:cxnLst/>
                <a:rect l="l" t="t" r="r" b="b"/>
                <a:pathLst>
                  <a:path w="2066429" h="1519784" extrusionOk="0">
                    <a:moveTo>
                      <a:pt x="1944587" y="0"/>
                    </a:moveTo>
                    <a:cubicBezTo>
                      <a:pt x="2176575" y="434471"/>
                      <a:pt x="2069615" y="972291"/>
                      <a:pt x="1689044" y="1284939"/>
                    </a:cubicBezTo>
                    <a:cubicBezTo>
                      <a:pt x="1308473" y="1597587"/>
                      <a:pt x="760120" y="1598120"/>
                      <a:pt x="378941" y="1286213"/>
                    </a:cubicBezTo>
                    <a:cubicBezTo>
                      <a:pt x="-2238" y="974306"/>
                      <a:pt x="-110243" y="436695"/>
                      <a:pt x="120899" y="1773"/>
                    </a:cubicBezTo>
                    <a:lnTo>
                      <a:pt x="1944587" y="0"/>
                    </a:lnTo>
                    <a:close/>
                  </a:path>
                </a:pathLst>
              </a:custGeom>
              <a:solidFill>
                <a:srgbClr val="2626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6" name="Google Shape;466;p35"/>
              <p:cNvSpPr/>
              <p:nvPr/>
            </p:nvSpPr>
            <p:spPr>
              <a:xfrm>
                <a:off x="1876070" y="3978299"/>
                <a:ext cx="1823925" cy="152542"/>
              </a:xfrm>
              <a:prstGeom prst="ellipse">
                <a:avLst/>
              </a:prstGeom>
              <a:solidFill>
                <a:srgbClr val="7373D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67" name="Google Shape;467;p35"/>
              <p:cNvSpPr/>
              <p:nvPr/>
            </p:nvSpPr>
            <p:spPr>
              <a:xfrm>
                <a:off x="2002487" y="3536361"/>
                <a:ext cx="1569523" cy="1106384"/>
              </a:xfrm>
              <a:prstGeom prst="ellipse">
                <a:avLst/>
              </a:prstGeom>
              <a:gradFill>
                <a:gsLst>
                  <a:gs pos="0">
                    <a:srgbClr val="7C7C7C">
                      <a:alpha val="0"/>
                    </a:srgbClr>
                  </a:gs>
                  <a:gs pos="50000">
                    <a:srgbClr val="EAEAEA">
                      <a:alpha val="62745"/>
                    </a:srgbClr>
                  </a:gs>
                  <a:gs pos="100000">
                    <a:schemeClr val="lt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68" name="Google Shape;468;p35"/>
            <p:cNvSpPr txBox="1"/>
            <p:nvPr/>
          </p:nvSpPr>
          <p:spPr>
            <a:xfrm>
              <a:off x="4922219" y="3354352"/>
              <a:ext cx="1488470" cy="1564213"/>
            </a:xfrm>
            <a:prstGeom prst="rect">
              <a:avLst/>
            </a:prstGeom>
            <a:noFill/>
            <a:ln>
              <a:noFill/>
            </a:ln>
          </p:spPr>
          <p:txBody>
            <a:bodyPr spcFirstLastPara="1" wrap="square" lIns="91425" tIns="45700" rIns="91425" bIns="45700" anchor="t" anchorCtr="0">
              <a:spAutoFit/>
            </a:bodyPr>
            <a:lstStyle/>
            <a:p>
              <a:pPr marL="0" marR="0" lvl="1" indent="0" algn="l" rtl="0">
                <a:lnSpc>
                  <a:spcPct val="100000"/>
                </a:lnSpc>
                <a:spcBef>
                  <a:spcPts val="0"/>
                </a:spcBef>
                <a:spcAft>
                  <a:spcPts val="0"/>
                </a:spcAft>
                <a:buNone/>
              </a:pPr>
              <a:r>
                <a:rPr lang="en-US" sz="1200" b="1" i="0" u="none" strike="noStrike" cap="none">
                  <a:solidFill>
                    <a:srgbClr val="000000"/>
                  </a:solidFill>
                  <a:latin typeface="Century Gothic"/>
                  <a:ea typeface="Century Gothic"/>
                  <a:cs typeface="Century Gothic"/>
                  <a:sym typeface="Century Gothic"/>
                </a:rPr>
                <a:t>One of the most common risk factors cited by auditors is a weak internal control environment</a:t>
              </a:r>
              <a:r>
                <a:rPr lang="en-US" sz="1200" b="0" i="0" u="none" strike="noStrike" cap="none">
                  <a:solidFill>
                    <a:srgbClr val="000000"/>
                  </a:solidFill>
                  <a:latin typeface="Century Gothic"/>
                  <a:ea typeface="Century Gothic"/>
                  <a:cs typeface="Century Gothic"/>
                  <a:sym typeface="Century Gothic"/>
                </a:rPr>
                <a:t>, </a:t>
              </a:r>
              <a:r>
                <a:rPr lang="en-US" sz="1200" b="0" i="0" u="none" strike="noStrike" cap="none">
                  <a:solidFill>
                    <a:schemeClr val="dk1"/>
                  </a:solidFill>
                  <a:latin typeface="Century Gothic"/>
                  <a:ea typeface="Century Gothic"/>
                  <a:cs typeface="Century Gothic"/>
                  <a:sym typeface="Century Gothic"/>
                </a:rPr>
                <a:t>i.e., a </a:t>
              </a:r>
              <a:r>
                <a:rPr lang="en-US" sz="1200" b="0" i="0" u="none" strike="noStrike" cap="none">
                  <a:solidFill>
                    <a:schemeClr val="lt1"/>
                  </a:solidFill>
                  <a:latin typeface="Century Gothic"/>
                  <a:ea typeface="Century Gothic"/>
                  <a:cs typeface="Century Gothic"/>
                  <a:sym typeface="Century Gothic"/>
                </a:rPr>
                <a:t>failure to implement adequate safeguards against card misuse</a:t>
              </a:r>
              <a:endParaRPr/>
            </a:p>
            <a:p>
              <a:pPr marL="0" marR="0" lvl="1" indent="0" algn="l" rtl="0">
                <a:lnSpc>
                  <a:spcPct val="100000"/>
                </a:lnSpc>
                <a:spcBef>
                  <a:spcPts val="0"/>
                </a:spcBef>
                <a:spcAft>
                  <a:spcPts val="0"/>
                </a:spcAft>
                <a:buNone/>
              </a:pPr>
              <a:endParaRPr sz="1200" b="0" i="0" u="none" strike="noStrike" cap="none">
                <a:solidFill>
                  <a:srgbClr val="000000"/>
                </a:solidFill>
                <a:latin typeface="Century Gothic"/>
                <a:ea typeface="Century Gothic"/>
                <a:cs typeface="Century Gothic"/>
                <a:sym typeface="Century Gothic"/>
              </a:endParaRPr>
            </a:p>
            <a:p>
              <a:pPr marL="0" marR="0" lvl="1" indent="0" algn="l"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Opportunity</a:t>
              </a:r>
              <a:r>
                <a:rPr lang="en-US" sz="1200" b="0" i="0" u="none" strike="noStrike" cap="none">
                  <a:solidFill>
                    <a:schemeClr val="lt1"/>
                  </a:solidFill>
                  <a:latin typeface="Century Gothic"/>
                  <a:ea typeface="Century Gothic"/>
                  <a:cs typeface="Century Gothic"/>
                  <a:sym typeface="Century Gothic"/>
                </a:rPr>
                <a:t> for fraud and abuse arises if cardholders know that their purchases are not being properly reviewed</a:t>
              </a:r>
              <a:endParaRPr/>
            </a:p>
            <a:p>
              <a:pPr marL="0" marR="0" lvl="0" indent="0" algn="l"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grpSp>
      <p:grpSp>
        <p:nvGrpSpPr>
          <p:cNvPr id="469" name="Google Shape;469;p35">
            <a:extLst>
              <a:ext uri="{C183D7F6-B498-43B3-948B-1728B52AA6E4}">
                <adec:decorative xmlns:adec="http://schemas.microsoft.com/office/drawing/2017/decorative" val="1"/>
              </a:ext>
            </a:extLst>
          </p:cNvPr>
          <p:cNvGrpSpPr/>
          <p:nvPr/>
        </p:nvGrpSpPr>
        <p:grpSpPr>
          <a:xfrm>
            <a:off x="555457" y="1410919"/>
            <a:ext cx="1838129" cy="1719665"/>
            <a:chOff x="2330809" y="3767447"/>
            <a:chExt cx="1349643" cy="1331246"/>
          </a:xfrm>
        </p:grpSpPr>
        <p:grpSp>
          <p:nvGrpSpPr>
            <p:cNvPr id="470" name="Google Shape;470;p35"/>
            <p:cNvGrpSpPr/>
            <p:nvPr/>
          </p:nvGrpSpPr>
          <p:grpSpPr>
            <a:xfrm>
              <a:off x="2330809" y="3767447"/>
              <a:ext cx="1331246" cy="1331246"/>
              <a:chOff x="1755084" y="3511357"/>
              <a:chExt cx="2066307" cy="2066307"/>
            </a:xfrm>
          </p:grpSpPr>
          <p:sp>
            <p:nvSpPr>
              <p:cNvPr id="471" name="Google Shape;471;p35"/>
              <p:cNvSpPr/>
              <p:nvPr/>
            </p:nvSpPr>
            <p:spPr>
              <a:xfrm>
                <a:off x="1755084" y="3511357"/>
                <a:ext cx="2066307" cy="2066307"/>
              </a:xfrm>
              <a:prstGeom prst="ellipse">
                <a:avLst/>
              </a:prstGeom>
              <a:gradFill>
                <a:gsLst>
                  <a:gs pos="0">
                    <a:srgbClr val="A2A2A2"/>
                  </a:gs>
                  <a:gs pos="50000">
                    <a:srgbClr val="C6C6C6"/>
                  </a:gs>
                  <a:gs pos="100000">
                    <a:srgbClr val="E3E3E3"/>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Century Gothic"/>
                  <a:ea typeface="Century Gothic"/>
                  <a:cs typeface="Century Gothic"/>
                  <a:sym typeface="Century Gothic"/>
                </a:endParaRPr>
              </a:p>
            </p:txBody>
          </p:sp>
          <p:sp>
            <p:nvSpPr>
              <p:cNvPr id="472" name="Google Shape;472;p35"/>
              <p:cNvSpPr/>
              <p:nvPr/>
            </p:nvSpPr>
            <p:spPr>
              <a:xfrm>
                <a:off x="2101727" y="5317649"/>
                <a:ext cx="1352197" cy="258034"/>
              </a:xfrm>
              <a:custGeom>
                <a:avLst/>
                <a:gdLst/>
                <a:ahLst/>
                <a:cxnLst/>
                <a:rect l="l" t="t" r="r" b="b"/>
                <a:pathLst>
                  <a:path w="871171" h="166242" extrusionOk="0">
                    <a:moveTo>
                      <a:pt x="871171" y="7786"/>
                    </a:moveTo>
                    <a:cubicBezTo>
                      <a:pt x="619174" y="221982"/>
                      <a:pt x="248129" y="218666"/>
                      <a:pt x="0" y="0"/>
                    </a:cubicBezTo>
                    <a:lnTo>
                      <a:pt x="871171" y="7786"/>
                    </a:lnTo>
                    <a:close/>
                  </a:path>
                </a:pathLst>
              </a:custGeom>
              <a:solidFill>
                <a:srgbClr val="2626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Century Gothic"/>
                  <a:ea typeface="Century Gothic"/>
                  <a:cs typeface="Century Gothic"/>
                  <a:sym typeface="Century Gothic"/>
                </a:endParaRPr>
              </a:p>
            </p:txBody>
          </p:sp>
          <p:sp>
            <p:nvSpPr>
              <p:cNvPr id="473" name="Google Shape;473;p35"/>
              <p:cNvSpPr/>
              <p:nvPr/>
            </p:nvSpPr>
            <p:spPr>
              <a:xfrm>
                <a:off x="2122493" y="5227768"/>
                <a:ext cx="1361607" cy="172135"/>
              </a:xfrm>
              <a:prstGeom prst="ellipse">
                <a:avLst/>
              </a:prstGeom>
              <a:solidFill>
                <a:srgbClr val="7373D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Century Gothic"/>
                  <a:ea typeface="Century Gothic"/>
                  <a:cs typeface="Century Gothic"/>
                  <a:sym typeface="Century Gothic"/>
                </a:endParaRPr>
              </a:p>
            </p:txBody>
          </p:sp>
          <p:sp>
            <p:nvSpPr>
              <p:cNvPr id="474" name="Google Shape;474;p35"/>
              <p:cNvSpPr/>
              <p:nvPr/>
            </p:nvSpPr>
            <p:spPr>
              <a:xfrm>
                <a:off x="2002487" y="3536361"/>
                <a:ext cx="1569523" cy="1106384"/>
              </a:xfrm>
              <a:prstGeom prst="ellipse">
                <a:avLst/>
              </a:prstGeom>
              <a:gradFill>
                <a:gsLst>
                  <a:gs pos="0">
                    <a:srgbClr val="7C7C7C">
                      <a:alpha val="0"/>
                    </a:srgbClr>
                  </a:gs>
                  <a:gs pos="50000">
                    <a:srgbClr val="EAEAEA">
                      <a:alpha val="62745"/>
                    </a:srgbClr>
                  </a:gs>
                  <a:gs pos="100000">
                    <a:schemeClr val="lt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Century Gothic"/>
                  <a:ea typeface="Century Gothic"/>
                  <a:cs typeface="Century Gothic"/>
                  <a:sym typeface="Century Gothic"/>
                </a:endParaRPr>
              </a:p>
            </p:txBody>
          </p:sp>
        </p:grpSp>
        <p:sp>
          <p:nvSpPr>
            <p:cNvPr id="475" name="Google Shape;475;p35"/>
            <p:cNvSpPr txBox="1"/>
            <p:nvPr/>
          </p:nvSpPr>
          <p:spPr>
            <a:xfrm>
              <a:off x="2330809" y="3950823"/>
              <a:ext cx="1349643" cy="107216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Audits help to validate program compliance and ensure policies and procedures are being followed </a:t>
              </a:r>
              <a:endParaRPr/>
            </a:p>
            <a:p>
              <a:pPr marL="0" marR="0" lvl="0" indent="0" algn="ctr" rtl="0">
                <a:lnSpc>
                  <a:spcPct val="100000"/>
                </a:lnSpc>
                <a:spcBef>
                  <a:spcPts val="0"/>
                </a:spcBef>
                <a:spcAft>
                  <a:spcPts val="0"/>
                </a:spcAft>
                <a:buNone/>
              </a:pPr>
              <a:endParaRPr sz="1200" b="0" i="0" u="none" strike="noStrike" cap="none">
                <a:solidFill>
                  <a:srgbClr val="0070C0"/>
                </a:solidFill>
                <a:latin typeface="Century Gothic"/>
                <a:ea typeface="Century Gothic"/>
                <a:cs typeface="Century Gothic"/>
                <a:sym typeface="Century Gothic"/>
              </a:endParaRPr>
            </a:p>
          </p:txBody>
        </p:sp>
      </p:grpSp>
      <p:grpSp>
        <p:nvGrpSpPr>
          <p:cNvPr id="476" name="Google Shape;476;p35">
            <a:extLst>
              <a:ext uri="{C183D7F6-B498-43B3-948B-1728B52AA6E4}">
                <adec:decorative xmlns:adec="http://schemas.microsoft.com/office/drawing/2017/decorative" val="1"/>
              </a:ext>
            </a:extLst>
          </p:cNvPr>
          <p:cNvGrpSpPr/>
          <p:nvPr/>
        </p:nvGrpSpPr>
        <p:grpSpPr>
          <a:xfrm>
            <a:off x="707337" y="3243795"/>
            <a:ext cx="1780981" cy="1473828"/>
            <a:chOff x="2330809" y="3767447"/>
            <a:chExt cx="1331246" cy="1331246"/>
          </a:xfrm>
        </p:grpSpPr>
        <p:grpSp>
          <p:nvGrpSpPr>
            <p:cNvPr id="477" name="Google Shape;477;p35"/>
            <p:cNvGrpSpPr/>
            <p:nvPr/>
          </p:nvGrpSpPr>
          <p:grpSpPr>
            <a:xfrm>
              <a:off x="2330809" y="3767447"/>
              <a:ext cx="1331246" cy="1331246"/>
              <a:chOff x="1755084" y="3511357"/>
              <a:chExt cx="2066307" cy="2066307"/>
            </a:xfrm>
          </p:grpSpPr>
          <p:sp>
            <p:nvSpPr>
              <p:cNvPr id="478" name="Google Shape;478;p35"/>
              <p:cNvSpPr/>
              <p:nvPr/>
            </p:nvSpPr>
            <p:spPr>
              <a:xfrm>
                <a:off x="1755084" y="3511357"/>
                <a:ext cx="2066307" cy="2066307"/>
              </a:xfrm>
              <a:prstGeom prst="ellipse">
                <a:avLst/>
              </a:prstGeom>
              <a:gradFill>
                <a:gsLst>
                  <a:gs pos="0">
                    <a:srgbClr val="A2A2A2"/>
                  </a:gs>
                  <a:gs pos="50000">
                    <a:srgbClr val="C6C6C6"/>
                  </a:gs>
                  <a:gs pos="100000">
                    <a:srgbClr val="E3E3E3"/>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79" name="Google Shape;479;p35"/>
              <p:cNvSpPr/>
              <p:nvPr/>
            </p:nvSpPr>
            <p:spPr>
              <a:xfrm>
                <a:off x="2101727" y="5317649"/>
                <a:ext cx="1352197" cy="258034"/>
              </a:xfrm>
              <a:custGeom>
                <a:avLst/>
                <a:gdLst/>
                <a:ahLst/>
                <a:cxnLst/>
                <a:rect l="l" t="t" r="r" b="b"/>
                <a:pathLst>
                  <a:path w="871171" h="166242" extrusionOk="0">
                    <a:moveTo>
                      <a:pt x="871171" y="7786"/>
                    </a:moveTo>
                    <a:cubicBezTo>
                      <a:pt x="619174" y="221982"/>
                      <a:pt x="248129" y="218666"/>
                      <a:pt x="0" y="0"/>
                    </a:cubicBezTo>
                    <a:lnTo>
                      <a:pt x="871171" y="7786"/>
                    </a:lnTo>
                    <a:close/>
                  </a:path>
                </a:pathLst>
              </a:custGeom>
              <a:solidFill>
                <a:srgbClr val="2626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0" name="Google Shape;480;p35"/>
              <p:cNvSpPr/>
              <p:nvPr/>
            </p:nvSpPr>
            <p:spPr>
              <a:xfrm>
                <a:off x="2122493" y="5227768"/>
                <a:ext cx="1361607" cy="172135"/>
              </a:xfrm>
              <a:prstGeom prst="ellipse">
                <a:avLst/>
              </a:prstGeom>
              <a:solidFill>
                <a:srgbClr val="7373D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1" name="Google Shape;481;p35"/>
              <p:cNvSpPr/>
              <p:nvPr/>
            </p:nvSpPr>
            <p:spPr>
              <a:xfrm>
                <a:off x="2002487" y="3536361"/>
                <a:ext cx="1569523" cy="1106384"/>
              </a:xfrm>
              <a:prstGeom prst="ellipse">
                <a:avLst/>
              </a:prstGeom>
              <a:gradFill>
                <a:gsLst>
                  <a:gs pos="0">
                    <a:srgbClr val="7C7C7C">
                      <a:alpha val="0"/>
                    </a:srgbClr>
                  </a:gs>
                  <a:gs pos="50000">
                    <a:srgbClr val="EAEAEA">
                      <a:alpha val="62745"/>
                    </a:srgbClr>
                  </a:gs>
                  <a:gs pos="100000">
                    <a:schemeClr val="lt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82" name="Google Shape;482;p35"/>
            <p:cNvSpPr txBox="1"/>
            <p:nvPr/>
          </p:nvSpPr>
          <p:spPr>
            <a:xfrm>
              <a:off x="2523855" y="3935752"/>
              <a:ext cx="1011185" cy="91740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Provide assurances that controls are properly implemented </a:t>
              </a:r>
              <a:endParaRPr sz="1200" b="0" i="0" u="none" strike="noStrike" cap="none">
                <a:solidFill>
                  <a:srgbClr val="0070C0"/>
                </a:solidFill>
                <a:latin typeface="Century Gothic"/>
                <a:ea typeface="Century Gothic"/>
                <a:cs typeface="Century Gothic"/>
                <a:sym typeface="Century Gothic"/>
              </a:endParaRPr>
            </a:p>
          </p:txBody>
        </p:sp>
      </p:grpSp>
      <p:grpSp>
        <p:nvGrpSpPr>
          <p:cNvPr id="483" name="Google Shape;483;p35">
            <a:extLst>
              <a:ext uri="{C183D7F6-B498-43B3-948B-1728B52AA6E4}">
                <adec:decorative xmlns:adec="http://schemas.microsoft.com/office/drawing/2017/decorative" val="1"/>
              </a:ext>
            </a:extLst>
          </p:cNvPr>
          <p:cNvGrpSpPr/>
          <p:nvPr/>
        </p:nvGrpSpPr>
        <p:grpSpPr>
          <a:xfrm>
            <a:off x="7465627" y="1973537"/>
            <a:ext cx="1601068" cy="1577882"/>
            <a:chOff x="2330809" y="3767447"/>
            <a:chExt cx="1331246" cy="1331246"/>
          </a:xfrm>
        </p:grpSpPr>
        <p:grpSp>
          <p:nvGrpSpPr>
            <p:cNvPr id="484" name="Google Shape;484;p35"/>
            <p:cNvGrpSpPr/>
            <p:nvPr/>
          </p:nvGrpSpPr>
          <p:grpSpPr>
            <a:xfrm>
              <a:off x="2330809" y="3767447"/>
              <a:ext cx="1331246" cy="1331246"/>
              <a:chOff x="1755084" y="3511357"/>
              <a:chExt cx="2066307" cy="2066307"/>
            </a:xfrm>
          </p:grpSpPr>
          <p:sp>
            <p:nvSpPr>
              <p:cNvPr id="485" name="Google Shape;485;p35"/>
              <p:cNvSpPr/>
              <p:nvPr/>
            </p:nvSpPr>
            <p:spPr>
              <a:xfrm>
                <a:off x="1755084" y="3511357"/>
                <a:ext cx="2066307" cy="2066307"/>
              </a:xfrm>
              <a:prstGeom prst="ellipse">
                <a:avLst/>
              </a:prstGeom>
              <a:gradFill>
                <a:gsLst>
                  <a:gs pos="0">
                    <a:srgbClr val="A2A2A2"/>
                  </a:gs>
                  <a:gs pos="50000">
                    <a:srgbClr val="C6C6C6"/>
                  </a:gs>
                  <a:gs pos="100000">
                    <a:srgbClr val="E3E3E3"/>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6" name="Google Shape;486;p35"/>
              <p:cNvSpPr/>
              <p:nvPr/>
            </p:nvSpPr>
            <p:spPr>
              <a:xfrm>
                <a:off x="2111150" y="5283714"/>
                <a:ext cx="1352197" cy="258034"/>
              </a:xfrm>
              <a:custGeom>
                <a:avLst/>
                <a:gdLst/>
                <a:ahLst/>
                <a:cxnLst/>
                <a:rect l="l" t="t" r="r" b="b"/>
                <a:pathLst>
                  <a:path w="871171" h="166242" extrusionOk="0">
                    <a:moveTo>
                      <a:pt x="871171" y="7786"/>
                    </a:moveTo>
                    <a:cubicBezTo>
                      <a:pt x="619174" y="221982"/>
                      <a:pt x="248129" y="218666"/>
                      <a:pt x="0" y="0"/>
                    </a:cubicBezTo>
                    <a:lnTo>
                      <a:pt x="871171" y="7786"/>
                    </a:lnTo>
                    <a:close/>
                  </a:path>
                </a:pathLst>
              </a:custGeom>
              <a:solidFill>
                <a:srgbClr val="2626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87" name="Google Shape;487;p35"/>
              <p:cNvSpPr/>
              <p:nvPr/>
            </p:nvSpPr>
            <p:spPr>
              <a:xfrm>
                <a:off x="2122493" y="5227768"/>
                <a:ext cx="1361608" cy="172134"/>
              </a:xfrm>
              <a:prstGeom prst="ellipse">
                <a:avLst/>
              </a:prstGeom>
              <a:solidFill>
                <a:srgbClr val="7373D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Arial"/>
                    <a:ea typeface="Arial"/>
                    <a:cs typeface="Arial"/>
                    <a:sym typeface="Arial"/>
                  </a:rPr>
                  <a:t>		</a:t>
                </a:r>
                <a:endParaRPr/>
              </a:p>
            </p:txBody>
          </p:sp>
          <p:sp>
            <p:nvSpPr>
              <p:cNvPr id="488" name="Google Shape;488;p35"/>
              <p:cNvSpPr/>
              <p:nvPr/>
            </p:nvSpPr>
            <p:spPr>
              <a:xfrm>
                <a:off x="2002487" y="3536361"/>
                <a:ext cx="1569523" cy="1106384"/>
              </a:xfrm>
              <a:prstGeom prst="ellipse">
                <a:avLst/>
              </a:prstGeom>
              <a:gradFill>
                <a:gsLst>
                  <a:gs pos="0">
                    <a:srgbClr val="7C7C7C">
                      <a:alpha val="0"/>
                    </a:srgbClr>
                  </a:gs>
                  <a:gs pos="50000">
                    <a:srgbClr val="EAEAEA">
                      <a:alpha val="62745"/>
                    </a:srgbClr>
                  </a:gs>
                  <a:gs pos="100000">
                    <a:schemeClr val="lt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89" name="Google Shape;489;p35"/>
            <p:cNvSpPr txBox="1"/>
            <p:nvPr/>
          </p:nvSpPr>
          <p:spPr>
            <a:xfrm>
              <a:off x="2347335" y="4178791"/>
              <a:ext cx="1295443" cy="44143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Documentation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is key!!!</a:t>
              </a:r>
              <a:endParaRPr/>
            </a:p>
          </p:txBody>
        </p:sp>
      </p:grpSp>
      <p:grpSp>
        <p:nvGrpSpPr>
          <p:cNvPr id="490" name="Google Shape;490;p35">
            <a:extLst>
              <a:ext uri="{C183D7F6-B498-43B3-948B-1728B52AA6E4}">
                <adec:decorative xmlns:adec="http://schemas.microsoft.com/office/drawing/2017/decorative" val="1"/>
              </a:ext>
            </a:extLst>
          </p:cNvPr>
          <p:cNvGrpSpPr/>
          <p:nvPr/>
        </p:nvGrpSpPr>
        <p:grpSpPr>
          <a:xfrm>
            <a:off x="5709246" y="1213362"/>
            <a:ext cx="1677887" cy="1520350"/>
            <a:chOff x="2330809" y="3767447"/>
            <a:chExt cx="1331246" cy="1331246"/>
          </a:xfrm>
        </p:grpSpPr>
        <p:grpSp>
          <p:nvGrpSpPr>
            <p:cNvPr id="491" name="Google Shape;491;p35"/>
            <p:cNvGrpSpPr/>
            <p:nvPr/>
          </p:nvGrpSpPr>
          <p:grpSpPr>
            <a:xfrm>
              <a:off x="2330809" y="3767447"/>
              <a:ext cx="1331246" cy="1331246"/>
              <a:chOff x="1755084" y="3511357"/>
              <a:chExt cx="2066307" cy="2066307"/>
            </a:xfrm>
          </p:grpSpPr>
          <p:sp>
            <p:nvSpPr>
              <p:cNvPr id="492" name="Google Shape;492;p35"/>
              <p:cNvSpPr/>
              <p:nvPr/>
            </p:nvSpPr>
            <p:spPr>
              <a:xfrm>
                <a:off x="1755084" y="3511357"/>
                <a:ext cx="2066307" cy="2066307"/>
              </a:xfrm>
              <a:prstGeom prst="ellipse">
                <a:avLst/>
              </a:prstGeom>
              <a:gradFill>
                <a:gsLst>
                  <a:gs pos="0">
                    <a:srgbClr val="A2A2A2"/>
                  </a:gs>
                  <a:gs pos="50000">
                    <a:srgbClr val="C6C6C6"/>
                  </a:gs>
                  <a:gs pos="100000">
                    <a:srgbClr val="E3E3E3"/>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3" name="Google Shape;493;p35"/>
              <p:cNvSpPr/>
              <p:nvPr/>
            </p:nvSpPr>
            <p:spPr>
              <a:xfrm>
                <a:off x="2101727" y="5317649"/>
                <a:ext cx="1352197" cy="258034"/>
              </a:xfrm>
              <a:custGeom>
                <a:avLst/>
                <a:gdLst/>
                <a:ahLst/>
                <a:cxnLst/>
                <a:rect l="l" t="t" r="r" b="b"/>
                <a:pathLst>
                  <a:path w="871171" h="166242" extrusionOk="0">
                    <a:moveTo>
                      <a:pt x="871171" y="7786"/>
                    </a:moveTo>
                    <a:cubicBezTo>
                      <a:pt x="619174" y="221982"/>
                      <a:pt x="248129" y="218666"/>
                      <a:pt x="0" y="0"/>
                    </a:cubicBezTo>
                    <a:lnTo>
                      <a:pt x="871171" y="7786"/>
                    </a:lnTo>
                    <a:close/>
                  </a:path>
                </a:pathLst>
              </a:custGeom>
              <a:solidFill>
                <a:srgbClr val="2626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4" name="Google Shape;494;p35"/>
              <p:cNvSpPr/>
              <p:nvPr/>
            </p:nvSpPr>
            <p:spPr>
              <a:xfrm>
                <a:off x="2122493" y="5227768"/>
                <a:ext cx="1361607" cy="172135"/>
              </a:xfrm>
              <a:prstGeom prst="ellipse">
                <a:avLst/>
              </a:prstGeom>
              <a:solidFill>
                <a:srgbClr val="7373D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495" name="Google Shape;495;p35"/>
              <p:cNvSpPr/>
              <p:nvPr/>
            </p:nvSpPr>
            <p:spPr>
              <a:xfrm>
                <a:off x="2002487" y="3536360"/>
                <a:ext cx="1569523" cy="1106385"/>
              </a:xfrm>
              <a:prstGeom prst="ellipse">
                <a:avLst/>
              </a:prstGeom>
              <a:gradFill>
                <a:gsLst>
                  <a:gs pos="0">
                    <a:srgbClr val="7C7C7C">
                      <a:alpha val="0"/>
                    </a:srgbClr>
                  </a:gs>
                  <a:gs pos="50000">
                    <a:srgbClr val="EAEAEA">
                      <a:alpha val="62745"/>
                    </a:srgbClr>
                  </a:gs>
                  <a:gs pos="100000">
                    <a:schemeClr val="lt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496" name="Google Shape;496;p35"/>
            <p:cNvSpPr txBox="1"/>
            <p:nvPr/>
          </p:nvSpPr>
          <p:spPr>
            <a:xfrm>
              <a:off x="2437490" y="3885761"/>
              <a:ext cx="1146244" cy="105103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Very important that agencies select the right sample size and frequency for audit</a:t>
              </a:r>
              <a:endParaRPr sz="1200" b="0" i="0" u="none" strike="noStrike" cap="none">
                <a:solidFill>
                  <a:srgbClr val="0070C0"/>
                </a:solidFill>
                <a:latin typeface="Century Gothic"/>
                <a:ea typeface="Century Gothic"/>
                <a:cs typeface="Century Gothic"/>
                <a:sym typeface="Century Gothic"/>
              </a:endParaRPr>
            </a:p>
          </p:txBody>
        </p:sp>
      </p:grpSp>
      <p:grpSp>
        <p:nvGrpSpPr>
          <p:cNvPr id="497" name="Google Shape;497;p35">
            <a:extLst>
              <a:ext uri="{C183D7F6-B498-43B3-948B-1728B52AA6E4}">
                <adec:decorative xmlns:adec="http://schemas.microsoft.com/office/drawing/2017/decorative" val="1"/>
              </a:ext>
            </a:extLst>
          </p:cNvPr>
          <p:cNvGrpSpPr/>
          <p:nvPr/>
        </p:nvGrpSpPr>
        <p:grpSpPr>
          <a:xfrm>
            <a:off x="5419727" y="2975918"/>
            <a:ext cx="2201415" cy="2065427"/>
            <a:chOff x="2330809" y="3767447"/>
            <a:chExt cx="1331246" cy="1331246"/>
          </a:xfrm>
        </p:grpSpPr>
        <p:grpSp>
          <p:nvGrpSpPr>
            <p:cNvPr id="498" name="Google Shape;498;p35"/>
            <p:cNvGrpSpPr/>
            <p:nvPr/>
          </p:nvGrpSpPr>
          <p:grpSpPr>
            <a:xfrm>
              <a:off x="2330809" y="3767447"/>
              <a:ext cx="1331246" cy="1331246"/>
              <a:chOff x="1755084" y="3511357"/>
              <a:chExt cx="2066307" cy="2066307"/>
            </a:xfrm>
          </p:grpSpPr>
          <p:sp>
            <p:nvSpPr>
              <p:cNvPr id="499" name="Google Shape;499;p35"/>
              <p:cNvSpPr/>
              <p:nvPr/>
            </p:nvSpPr>
            <p:spPr>
              <a:xfrm>
                <a:off x="1755084" y="3511357"/>
                <a:ext cx="2066307" cy="2066307"/>
              </a:xfrm>
              <a:prstGeom prst="ellipse">
                <a:avLst/>
              </a:prstGeom>
              <a:gradFill>
                <a:gsLst>
                  <a:gs pos="0">
                    <a:srgbClr val="A2A2A2"/>
                  </a:gs>
                  <a:gs pos="50000">
                    <a:srgbClr val="C6C6C6"/>
                  </a:gs>
                  <a:gs pos="100000">
                    <a:srgbClr val="E3E3E3"/>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0" name="Google Shape;500;p35"/>
              <p:cNvSpPr/>
              <p:nvPr/>
            </p:nvSpPr>
            <p:spPr>
              <a:xfrm>
                <a:off x="2101727" y="5317649"/>
                <a:ext cx="1352197" cy="258034"/>
              </a:xfrm>
              <a:custGeom>
                <a:avLst/>
                <a:gdLst/>
                <a:ahLst/>
                <a:cxnLst/>
                <a:rect l="l" t="t" r="r" b="b"/>
                <a:pathLst>
                  <a:path w="871171" h="166242" extrusionOk="0">
                    <a:moveTo>
                      <a:pt x="871171" y="7786"/>
                    </a:moveTo>
                    <a:cubicBezTo>
                      <a:pt x="619174" y="221982"/>
                      <a:pt x="248129" y="218666"/>
                      <a:pt x="0" y="0"/>
                    </a:cubicBezTo>
                    <a:lnTo>
                      <a:pt x="871171" y="7786"/>
                    </a:lnTo>
                    <a:close/>
                  </a:path>
                </a:pathLst>
              </a:custGeom>
              <a:solidFill>
                <a:srgbClr val="262672"/>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1" name="Google Shape;501;p35"/>
              <p:cNvSpPr/>
              <p:nvPr/>
            </p:nvSpPr>
            <p:spPr>
              <a:xfrm>
                <a:off x="2122493" y="5227768"/>
                <a:ext cx="1361607" cy="172135"/>
              </a:xfrm>
              <a:prstGeom prst="ellipse">
                <a:avLst/>
              </a:prstGeom>
              <a:solidFill>
                <a:srgbClr val="7373D1"/>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02" name="Google Shape;502;p35"/>
              <p:cNvSpPr/>
              <p:nvPr/>
            </p:nvSpPr>
            <p:spPr>
              <a:xfrm>
                <a:off x="2002487" y="3536361"/>
                <a:ext cx="1569523" cy="1106384"/>
              </a:xfrm>
              <a:prstGeom prst="ellipse">
                <a:avLst/>
              </a:prstGeom>
              <a:gradFill>
                <a:gsLst>
                  <a:gs pos="0">
                    <a:srgbClr val="7C7C7C">
                      <a:alpha val="0"/>
                    </a:srgbClr>
                  </a:gs>
                  <a:gs pos="50000">
                    <a:srgbClr val="EAEAEA">
                      <a:alpha val="62745"/>
                    </a:srgbClr>
                  </a:gs>
                  <a:gs pos="100000">
                    <a:schemeClr val="lt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grpSp>
        <p:sp>
          <p:nvSpPr>
            <p:cNvPr id="503" name="Google Shape;503;p35"/>
            <p:cNvSpPr txBox="1"/>
            <p:nvPr/>
          </p:nvSpPr>
          <p:spPr>
            <a:xfrm>
              <a:off x="2434020" y="3933723"/>
              <a:ext cx="1201730" cy="1031543"/>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For convenience checks, subject to agency’s specific policy, if possible conduct 100% review of all convenience check transactions</a:t>
              </a:r>
              <a:endParaRPr/>
            </a:p>
            <a:p>
              <a:pPr marL="0" marR="0" lvl="0" indent="0" algn="l" rtl="0">
                <a:lnSpc>
                  <a:spcPct val="100000"/>
                </a:lnSpc>
                <a:spcBef>
                  <a:spcPts val="0"/>
                </a:spcBef>
                <a:spcAft>
                  <a:spcPts val="0"/>
                </a:spcAft>
                <a:buNone/>
              </a:pPr>
              <a:endParaRPr sz="1400" b="0" i="0" u="none" strike="noStrike" cap="none">
                <a:solidFill>
                  <a:srgbClr val="0070C0"/>
                </a:solidFill>
                <a:latin typeface="Century Gothic"/>
                <a:ea typeface="Century Gothic"/>
                <a:cs typeface="Century Gothic"/>
                <a:sym typeface="Century Gothic"/>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58"/>
        <p:cNvGrpSpPr/>
        <p:nvPr/>
      </p:nvGrpSpPr>
      <p:grpSpPr>
        <a:xfrm>
          <a:off x="0" y="0"/>
          <a:ext cx="0" cy="0"/>
          <a:chOff x="0" y="0"/>
          <a:chExt cx="0" cy="0"/>
        </a:xfrm>
      </p:grpSpPr>
      <p:sp useBgFill="1">
        <p:nvSpPr>
          <p:cNvPr id="70" name="Rectangle 69">
            <a:extLst>
              <a:ext uri="{FF2B5EF4-FFF2-40B4-BE49-F238E27FC236}">
                <a16:creationId xmlns:a16="http://schemas.microsoft.com/office/drawing/2014/main" id="{DEE2AD96-B495-4E06-9291-B71706F72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53CF6D67-C5A8-4ADD-9E8E-1E38CA1D31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478886" y="479460"/>
            <a:ext cx="5143500" cy="4184580"/>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86909FA0-B515-4681-B7A8-FA281D133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294905" y="296405"/>
            <a:ext cx="4759657" cy="4182060"/>
          </a:xfrm>
          <a:prstGeom prst="rect">
            <a:avLst/>
          </a:prstGeom>
          <a:gradFill>
            <a:gsLst>
              <a:gs pos="0">
                <a:srgbClr val="000000">
                  <a:alpha val="0"/>
                </a:srgbClr>
              </a:gs>
              <a:gs pos="99000">
                <a:schemeClr val="accent1">
                  <a:alpha val="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21C9FE86-FCC3-4A31-AA1C-C882262B7F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1146680" y="2114225"/>
            <a:ext cx="1876484" cy="4182060"/>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7D96243B-ECED-4B71-8E06-AE9A285EAD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flipH="1">
            <a:off x="-318752" y="639595"/>
            <a:ext cx="5143501" cy="3864309"/>
          </a:xfrm>
          <a:prstGeom prst="rect">
            <a:avLst/>
          </a:prstGeom>
          <a:gradFill>
            <a:gsLst>
              <a:gs pos="0">
                <a:srgbClr val="000000">
                  <a:alpha val="0"/>
                </a:srgbClr>
              </a:gs>
              <a:gs pos="99000">
                <a:schemeClr val="accent1">
                  <a:alpha val="11000"/>
                </a:scheme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Oval 79">
            <a:extLst>
              <a:ext uri="{FF2B5EF4-FFF2-40B4-BE49-F238E27FC236}">
                <a16:creationId xmlns:a16="http://schemas.microsoft.com/office/drawing/2014/main" id="{A09989E4-EFDC-4A90-A633-E0525FB413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6097846">
            <a:off x="614065" y="846373"/>
            <a:ext cx="3238727" cy="3238727"/>
          </a:xfrm>
          <a:prstGeom prst="ellipse">
            <a:avLst/>
          </a:prstGeom>
          <a:gradFill>
            <a:gsLst>
              <a:gs pos="39000">
                <a:schemeClr val="accent1">
                  <a:alpha val="0"/>
                </a:schemeClr>
              </a:gs>
              <a:gs pos="100000">
                <a:schemeClr val="accent1">
                  <a:lumMod val="60000"/>
                  <a:lumOff val="40000"/>
                  <a:alpha val="15000"/>
                </a:scheme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Google Shape;59;p14"/>
          <p:cNvSpPr txBox="1">
            <a:spLocks noGrp="1"/>
          </p:cNvSpPr>
          <p:nvPr>
            <p:ph type="title"/>
          </p:nvPr>
        </p:nvSpPr>
        <p:spPr>
          <a:xfrm>
            <a:off x="619797" y="440141"/>
            <a:ext cx="3172575" cy="2540623"/>
          </a:xfrm>
        </p:spPr>
        <p:txBody>
          <a:bodyPr spcFirstLastPara="1" vert="horz" lIns="91440" tIns="45720" rIns="91440" bIns="45720" rtlCol="0" anchor="b" anchorCtr="0">
            <a:normAutofit/>
          </a:bodyPr>
          <a:lstStyle/>
          <a:p>
            <a:pPr marL="0" marR="0" lvl="0" indent="0" algn="r" defTabSz="914400">
              <a:lnSpc>
                <a:spcPct val="90000"/>
              </a:lnSpc>
              <a:spcAft>
                <a:spcPts val="0"/>
              </a:spcAft>
              <a:buClr>
                <a:srgbClr val="000000"/>
              </a:buClr>
              <a:buSzPts val="700"/>
            </a:pPr>
            <a:r>
              <a:rPr lang="en-US" sz="3000" b="1" i="0" u="none" strike="noStrike" kern="1200" cap="none">
                <a:solidFill>
                  <a:srgbClr val="FFFFFF"/>
                </a:solidFill>
                <a:latin typeface="+mj-lt"/>
                <a:ea typeface="+mj-ea"/>
                <a:cs typeface="+mj-cs"/>
              </a:rPr>
              <a:t>GSA SmartPay</a:t>
            </a:r>
            <a:r>
              <a:rPr lang="en-US" sz="3000" b="1" i="0" u="none" strike="noStrike" kern="1200" cap="none" baseline="30000">
                <a:solidFill>
                  <a:srgbClr val="FFFFFF"/>
                </a:solidFill>
                <a:latin typeface="+mj-lt"/>
                <a:ea typeface="+mj-ea"/>
                <a:cs typeface="+mj-cs"/>
              </a:rPr>
              <a:t>®</a:t>
            </a:r>
            <a:r>
              <a:rPr lang="en-US" sz="3000" b="1" i="0" u="none" strike="noStrike" kern="1200" cap="none">
                <a:solidFill>
                  <a:srgbClr val="FFFFFF"/>
                </a:solidFill>
                <a:latin typeface="+mj-lt"/>
                <a:ea typeface="+mj-ea"/>
                <a:cs typeface="+mj-cs"/>
              </a:rPr>
              <a:t> Training Agenda</a:t>
            </a:r>
            <a:endParaRPr lang="en-US" sz="3000" b="1" kern="1200">
              <a:solidFill>
                <a:srgbClr val="FFFFFF"/>
              </a:solidFill>
              <a:latin typeface="+mj-lt"/>
              <a:ea typeface="+mj-ea"/>
              <a:cs typeface="+mj-cs"/>
            </a:endParaRPr>
          </a:p>
        </p:txBody>
      </p:sp>
      <p:sp>
        <p:nvSpPr>
          <p:cNvPr id="65" name="Text Placeholder 3">
            <a:extLst>
              <a:ext uri="{FF2B5EF4-FFF2-40B4-BE49-F238E27FC236}">
                <a16:creationId xmlns:a16="http://schemas.microsoft.com/office/drawing/2014/main" id="{8610AECB-A40B-ECB1-18AF-D515A4E5DC8C}"/>
              </a:ext>
            </a:extLst>
          </p:cNvPr>
          <p:cNvSpPr>
            <a:spLocks noGrp="1"/>
          </p:cNvSpPr>
          <p:nvPr>
            <p:ph type="body" sz="half" idx="2"/>
          </p:nvPr>
        </p:nvSpPr>
        <p:spPr>
          <a:xfrm>
            <a:off x="4701303" y="607729"/>
            <a:ext cx="4121852" cy="4159535"/>
          </a:xfrm>
        </p:spPr>
        <p:txBody>
          <a:bodyPr vert="horz" lIns="91440" tIns="45720" rIns="91440" bIns="45720" rtlCol="0" anchor="ctr">
            <a:normAutofit/>
          </a:bodyPr>
          <a:lstStyle/>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Overview and Expectations</a:t>
            </a:r>
            <a:endParaRPr lang="en-US" sz="2000" dirty="0"/>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Foundations of Data Analytics</a:t>
            </a:r>
            <a:endParaRPr lang="en-US" sz="2000" dirty="0"/>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Benefits of using Data Analytics</a:t>
            </a:r>
            <a:endParaRPr lang="en-US" sz="2000" dirty="0"/>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Application of Data Analytics</a:t>
            </a:r>
            <a:endParaRPr lang="en-US" sz="2000" dirty="0"/>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Audit Review</a:t>
            </a:r>
            <a:endParaRPr lang="en-US" sz="2000" dirty="0"/>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Metrics </a:t>
            </a:r>
          </a:p>
          <a:p>
            <a:pPr marL="571500" marR="0" lvl="0" indent="-342900" defTabSz="914400">
              <a:lnSpc>
                <a:spcPct val="90000"/>
              </a:lnSpc>
              <a:spcBef>
                <a:spcPct val="20000"/>
              </a:spcBef>
              <a:spcAft>
                <a:spcPts val="0"/>
              </a:spcAft>
              <a:buClr>
                <a:srgbClr val="000000"/>
              </a:buClr>
              <a:buSzPts val="2000"/>
              <a:buFont typeface="Wingdings" panose="05000000000000000000" pitchFamily="2" charset="2"/>
              <a:buChar char="Ø"/>
            </a:pPr>
            <a:r>
              <a:rPr lang="en-US" sz="2000" b="0" i="0" u="none" strike="noStrike" cap="none" dirty="0"/>
              <a:t>Available Tools and Resources</a:t>
            </a:r>
            <a:endParaRPr lang="en-US" sz="2000" dirty="0"/>
          </a:p>
        </p:txBody>
      </p:sp>
    </p:spTree>
  </p:cSld>
  <p:clrMapOvr>
    <a:masterClrMapping/>
  </p:clrMapOvr>
  <p:transition spd="slow">
    <p:fade thruBlk="1"/>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508"/>
        <p:cNvGrpSpPr/>
        <p:nvPr/>
      </p:nvGrpSpPr>
      <p:grpSpPr>
        <a:xfrm>
          <a:off x="0" y="0"/>
          <a:ext cx="0" cy="0"/>
          <a:chOff x="0" y="0"/>
          <a:chExt cx="0" cy="0"/>
        </a:xfrm>
      </p:grpSpPr>
      <p:sp>
        <p:nvSpPr>
          <p:cNvPr id="509" name="Google Shape;509;p36"/>
          <p:cNvSpPr txBox="1">
            <a:spLocks noGrp="1"/>
          </p:cNvSpPr>
          <p:nvPr>
            <p:ph type="title"/>
          </p:nvPr>
        </p:nvSpPr>
        <p:spPr>
          <a:xfrm>
            <a:off x="2922358" y="94005"/>
            <a:ext cx="3230557" cy="64293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a:buNone/>
            </a:pPr>
            <a:r>
              <a:rPr lang="en-US" sz="2800" dirty="0">
                <a:latin typeface="Century Gothic"/>
                <a:sym typeface="Century Gothic"/>
              </a:rPr>
              <a:t>Methods</a:t>
            </a:r>
            <a:r>
              <a:rPr lang="en-US" sz="2800" b="0" i="0" u="none" strike="noStrike" cap="none" dirty="0">
                <a:solidFill>
                  <a:srgbClr val="000000"/>
                </a:solidFill>
                <a:latin typeface="Century Gothic"/>
                <a:ea typeface="Century Gothic"/>
                <a:cs typeface="Century Gothic"/>
                <a:sym typeface="Century Gothic"/>
              </a:rPr>
              <a:t> </a:t>
            </a:r>
            <a:r>
              <a:rPr lang="en-US" sz="2800" dirty="0">
                <a:latin typeface="Century Gothic"/>
                <a:sym typeface="Century Gothic"/>
              </a:rPr>
              <a:t>for</a:t>
            </a:r>
            <a:r>
              <a:rPr lang="en-US" sz="2800" b="0" i="0" u="none" strike="noStrike" cap="none" dirty="0">
                <a:solidFill>
                  <a:srgbClr val="000000"/>
                </a:solidFill>
                <a:latin typeface="Century Gothic"/>
                <a:ea typeface="Century Gothic"/>
                <a:cs typeface="Century Gothic"/>
                <a:sym typeface="Century Gothic"/>
              </a:rPr>
              <a:t> </a:t>
            </a:r>
            <a:r>
              <a:rPr lang="en-US" sz="2800" dirty="0">
                <a:latin typeface="Century Gothic"/>
                <a:sym typeface="Century Gothic"/>
              </a:rPr>
              <a:t>Audit</a:t>
            </a:r>
            <a:endParaRPr sz="2800" dirty="0">
              <a:latin typeface="Century Gothic"/>
            </a:endParaRPr>
          </a:p>
        </p:txBody>
      </p:sp>
      <p:grpSp>
        <p:nvGrpSpPr>
          <p:cNvPr id="2" name="Group 1">
            <a:extLst>
              <a:ext uri="{FF2B5EF4-FFF2-40B4-BE49-F238E27FC236}">
                <a16:creationId xmlns:a16="http://schemas.microsoft.com/office/drawing/2014/main" id="{25E485A7-12B3-E171-77F9-EA4CE86E9161}"/>
              </a:ext>
              <a:ext uri="{C183D7F6-B498-43B3-948B-1728B52AA6E4}">
                <adec:decorative xmlns:adec="http://schemas.microsoft.com/office/drawing/2017/decorative" val="1"/>
              </a:ext>
            </a:extLst>
          </p:cNvPr>
          <p:cNvGrpSpPr/>
          <p:nvPr/>
        </p:nvGrpSpPr>
        <p:grpSpPr>
          <a:xfrm>
            <a:off x="579120" y="812306"/>
            <a:ext cx="7675743" cy="4194652"/>
            <a:chOff x="0" y="938447"/>
            <a:chExt cx="7675743" cy="4194652"/>
          </a:xfrm>
        </p:grpSpPr>
        <p:grpSp>
          <p:nvGrpSpPr>
            <p:cNvPr id="510" name="Google Shape;510;p36"/>
            <p:cNvGrpSpPr/>
            <p:nvPr/>
          </p:nvGrpSpPr>
          <p:grpSpPr>
            <a:xfrm>
              <a:off x="0" y="938447"/>
              <a:ext cx="5642551" cy="1080780"/>
              <a:chOff x="1907704" y="548680"/>
              <a:chExt cx="5040560" cy="1728192"/>
            </a:xfrm>
          </p:grpSpPr>
          <p:sp>
            <p:nvSpPr>
              <p:cNvPr id="511" name="Google Shape;511;p36"/>
              <p:cNvSpPr/>
              <p:nvPr/>
            </p:nvSpPr>
            <p:spPr>
              <a:xfrm rot="-5400000">
                <a:off x="3563888" y="-1107504"/>
                <a:ext cx="1728192" cy="5040560"/>
              </a:xfrm>
              <a:prstGeom prst="round2SameRect">
                <a:avLst>
                  <a:gd name="adj1" fmla="val 50000"/>
                  <a:gd name="adj2" fmla="val 0"/>
                </a:avLst>
              </a:prstGeom>
              <a:solidFill>
                <a:srgbClr val="F2F2F2"/>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12" name="Google Shape;512;p36"/>
              <p:cNvSpPr/>
              <p:nvPr/>
            </p:nvSpPr>
            <p:spPr>
              <a:xfrm>
                <a:off x="1996995" y="548681"/>
                <a:ext cx="1494886" cy="1692232"/>
              </a:xfrm>
              <a:prstGeom prst="ellipse">
                <a:avLst/>
              </a:prstGeom>
              <a:solidFill>
                <a:srgbClr val="0C1C1D"/>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Statistical</a:t>
                </a:r>
                <a:r>
                  <a:rPr lang="en-US" sz="1400" b="0" i="0" u="none" strike="noStrike" cap="none">
                    <a:solidFill>
                      <a:schemeClr val="lt1"/>
                    </a:solidFill>
                    <a:latin typeface="Century Gothic"/>
                    <a:ea typeface="Century Gothic"/>
                    <a:cs typeface="Century Gothic"/>
                    <a:sym typeface="Century Gothic"/>
                  </a:rPr>
                  <a:t> Sampling</a:t>
                </a:r>
                <a:endParaRPr/>
              </a:p>
            </p:txBody>
          </p:sp>
          <p:sp>
            <p:nvSpPr>
              <p:cNvPr id="513" name="Google Shape;513;p36"/>
              <p:cNvSpPr/>
              <p:nvPr/>
            </p:nvSpPr>
            <p:spPr>
              <a:xfrm>
                <a:off x="3539817" y="641032"/>
                <a:ext cx="3329656" cy="1576266"/>
              </a:xfrm>
              <a:prstGeom prst="roundRect">
                <a:avLst>
                  <a:gd name="adj" fmla="val 16667"/>
                </a:avLst>
              </a:prstGeom>
              <a:solidFill>
                <a:srgbClr val="0C1C1D"/>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14" name="Google Shape;514;p36"/>
              <p:cNvSpPr txBox="1"/>
              <p:nvPr/>
            </p:nvSpPr>
            <p:spPr>
              <a:xfrm>
                <a:off x="3636024" y="920386"/>
                <a:ext cx="3137240" cy="7381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lt1"/>
                    </a:solidFill>
                    <a:latin typeface="Century Gothic"/>
                    <a:ea typeface="Century Gothic"/>
                    <a:cs typeface="Century Gothic"/>
                    <a:sym typeface="Century Gothic"/>
                  </a:rPr>
                  <a:t>Selecting a random sample from the transactions</a:t>
                </a:r>
                <a:endParaRPr dirty="0"/>
              </a:p>
            </p:txBody>
          </p:sp>
        </p:grpSp>
        <p:grpSp>
          <p:nvGrpSpPr>
            <p:cNvPr id="515" name="Google Shape;515;p36"/>
            <p:cNvGrpSpPr/>
            <p:nvPr/>
          </p:nvGrpSpPr>
          <p:grpSpPr>
            <a:xfrm>
              <a:off x="696140" y="2000849"/>
              <a:ext cx="5642551" cy="1080780"/>
              <a:chOff x="1907704" y="548680"/>
              <a:chExt cx="5040560" cy="1728192"/>
            </a:xfrm>
          </p:grpSpPr>
          <p:sp>
            <p:nvSpPr>
              <p:cNvPr id="516" name="Google Shape;516;p36"/>
              <p:cNvSpPr/>
              <p:nvPr/>
            </p:nvSpPr>
            <p:spPr>
              <a:xfrm rot="-5400000">
                <a:off x="3563888" y="-1107504"/>
                <a:ext cx="1728192" cy="5040560"/>
              </a:xfrm>
              <a:prstGeom prst="round2SameRect">
                <a:avLst>
                  <a:gd name="adj1" fmla="val 50000"/>
                  <a:gd name="adj2" fmla="val 0"/>
                </a:avLst>
              </a:prstGeom>
              <a:solidFill>
                <a:srgbClr val="F2F2F2"/>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17" name="Google Shape;517;p36"/>
              <p:cNvSpPr/>
              <p:nvPr/>
            </p:nvSpPr>
            <p:spPr>
              <a:xfrm>
                <a:off x="1996995" y="548681"/>
                <a:ext cx="1494886" cy="1692232"/>
              </a:xfrm>
              <a:prstGeom prst="ellipse">
                <a:avLst/>
              </a:prstGeom>
              <a:solidFill>
                <a:srgbClr val="1E4649"/>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Non-Random Sampling</a:t>
                </a:r>
                <a:endParaRPr/>
              </a:p>
            </p:txBody>
          </p:sp>
          <p:sp>
            <p:nvSpPr>
              <p:cNvPr id="518" name="Google Shape;518;p36"/>
              <p:cNvSpPr/>
              <p:nvPr/>
            </p:nvSpPr>
            <p:spPr>
              <a:xfrm>
                <a:off x="3539817" y="641032"/>
                <a:ext cx="3329656" cy="1576266"/>
              </a:xfrm>
              <a:prstGeom prst="roundRect">
                <a:avLst>
                  <a:gd name="adj" fmla="val 16667"/>
                </a:avLst>
              </a:prstGeom>
              <a:solidFill>
                <a:srgbClr val="1E4649"/>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19" name="Google Shape;519;p36"/>
              <p:cNvSpPr txBox="1"/>
              <p:nvPr/>
            </p:nvSpPr>
            <p:spPr>
              <a:xfrm>
                <a:off x="3651452" y="971815"/>
                <a:ext cx="3137240" cy="7381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lt1"/>
                    </a:solidFill>
                    <a:latin typeface="Century Gothic"/>
                    <a:ea typeface="Century Gothic"/>
                    <a:cs typeface="Century Gothic"/>
                    <a:sym typeface="Century Gothic"/>
                  </a:rPr>
                  <a:t>Non-random method of selecting a sample based on judgmental factors</a:t>
                </a:r>
                <a:endParaRPr dirty="0"/>
              </a:p>
            </p:txBody>
          </p:sp>
        </p:grpSp>
        <p:grpSp>
          <p:nvGrpSpPr>
            <p:cNvPr id="520" name="Google Shape;520;p36"/>
            <p:cNvGrpSpPr/>
            <p:nvPr/>
          </p:nvGrpSpPr>
          <p:grpSpPr>
            <a:xfrm>
              <a:off x="1294346" y="3016493"/>
              <a:ext cx="5642551" cy="1080780"/>
              <a:chOff x="1907704" y="548680"/>
              <a:chExt cx="5040560" cy="1728192"/>
            </a:xfrm>
          </p:grpSpPr>
          <p:sp>
            <p:nvSpPr>
              <p:cNvPr id="521" name="Google Shape;521;p36"/>
              <p:cNvSpPr/>
              <p:nvPr/>
            </p:nvSpPr>
            <p:spPr>
              <a:xfrm rot="-5400000">
                <a:off x="3563888" y="-1107504"/>
                <a:ext cx="1728192" cy="5040560"/>
              </a:xfrm>
              <a:prstGeom prst="round2SameRect">
                <a:avLst>
                  <a:gd name="adj1" fmla="val 50000"/>
                  <a:gd name="adj2" fmla="val 0"/>
                </a:avLst>
              </a:prstGeom>
              <a:solidFill>
                <a:srgbClr val="F2F2F2"/>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22" name="Google Shape;522;p36"/>
              <p:cNvSpPr/>
              <p:nvPr/>
            </p:nvSpPr>
            <p:spPr>
              <a:xfrm>
                <a:off x="1996995" y="548681"/>
                <a:ext cx="1494886" cy="1692232"/>
              </a:xfrm>
              <a:prstGeom prst="ellipse">
                <a:avLst/>
              </a:prstGeom>
              <a:solidFill>
                <a:srgbClr val="3C8C92"/>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Data Mining</a:t>
                </a:r>
                <a:endParaRPr/>
              </a:p>
            </p:txBody>
          </p:sp>
          <p:sp>
            <p:nvSpPr>
              <p:cNvPr id="523" name="Google Shape;523;p36"/>
              <p:cNvSpPr/>
              <p:nvPr/>
            </p:nvSpPr>
            <p:spPr>
              <a:xfrm>
                <a:off x="3539817" y="602214"/>
                <a:ext cx="3329656" cy="1576266"/>
              </a:xfrm>
              <a:prstGeom prst="roundRect">
                <a:avLst>
                  <a:gd name="adj" fmla="val 16667"/>
                </a:avLst>
              </a:prstGeom>
              <a:solidFill>
                <a:srgbClr val="3C8C92"/>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24" name="Google Shape;524;p36"/>
              <p:cNvSpPr txBox="1"/>
              <p:nvPr/>
            </p:nvSpPr>
            <p:spPr>
              <a:xfrm>
                <a:off x="3636024" y="924043"/>
                <a:ext cx="3137240" cy="73814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lt1"/>
                    </a:solidFill>
                    <a:latin typeface="Century Gothic"/>
                    <a:ea typeface="Century Gothic"/>
                    <a:cs typeface="Century Gothic"/>
                    <a:sym typeface="Century Gothic"/>
                  </a:rPr>
                  <a:t>This is a form of non-random sampling that typically employs</a:t>
                </a:r>
                <a:endParaRPr dirty="0"/>
              </a:p>
            </p:txBody>
          </p:sp>
        </p:grpSp>
        <p:grpSp>
          <p:nvGrpSpPr>
            <p:cNvPr id="525" name="Google Shape;525;p36"/>
            <p:cNvGrpSpPr/>
            <p:nvPr/>
          </p:nvGrpSpPr>
          <p:grpSpPr>
            <a:xfrm>
              <a:off x="2033192" y="4052319"/>
              <a:ext cx="5642551" cy="1080780"/>
              <a:chOff x="1907704" y="548680"/>
              <a:chExt cx="5040560" cy="1728192"/>
            </a:xfrm>
          </p:grpSpPr>
          <p:sp>
            <p:nvSpPr>
              <p:cNvPr id="526" name="Google Shape;526;p36"/>
              <p:cNvSpPr/>
              <p:nvPr/>
            </p:nvSpPr>
            <p:spPr>
              <a:xfrm rot="-5400000">
                <a:off x="3563888" y="-1107504"/>
                <a:ext cx="1728192" cy="5040560"/>
              </a:xfrm>
              <a:prstGeom prst="round2SameRect">
                <a:avLst>
                  <a:gd name="adj1" fmla="val 50000"/>
                  <a:gd name="adj2" fmla="val 0"/>
                </a:avLst>
              </a:prstGeom>
              <a:solidFill>
                <a:srgbClr val="F2F2F2"/>
              </a:solidFill>
              <a:ln w="12700" cap="flat" cmpd="sng">
                <a:solidFill>
                  <a:srgbClr val="BFBFB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27" name="Google Shape;527;p36"/>
              <p:cNvSpPr/>
              <p:nvPr/>
            </p:nvSpPr>
            <p:spPr>
              <a:xfrm>
                <a:off x="1996995" y="548681"/>
                <a:ext cx="1494886" cy="1692232"/>
              </a:xfrm>
              <a:prstGeom prst="ellipse">
                <a:avLst/>
              </a:prstGeom>
              <a:solidFill>
                <a:srgbClr val="7F7F7F"/>
              </a:solidFill>
              <a:ln w="25400"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chemeClr val="lt1"/>
                    </a:solidFill>
                    <a:latin typeface="Century Gothic"/>
                    <a:ea typeface="Century Gothic"/>
                    <a:cs typeface="Century Gothic"/>
                    <a:sym typeface="Century Gothic"/>
                  </a:rPr>
                  <a:t>Spot Checks</a:t>
                </a:r>
                <a:endParaRPr/>
              </a:p>
            </p:txBody>
          </p:sp>
          <p:sp>
            <p:nvSpPr>
              <p:cNvPr id="528" name="Google Shape;528;p36"/>
              <p:cNvSpPr/>
              <p:nvPr/>
            </p:nvSpPr>
            <p:spPr>
              <a:xfrm>
                <a:off x="3539817" y="641032"/>
                <a:ext cx="3329656" cy="1576266"/>
              </a:xfrm>
              <a:prstGeom prst="roundRect">
                <a:avLst>
                  <a:gd name="adj" fmla="val 16667"/>
                </a:avLst>
              </a:prstGeom>
              <a:solidFill>
                <a:srgbClr val="7F7F7F"/>
              </a:solidFill>
              <a:ln w="25400" cap="flat" cmpd="sng">
                <a:solidFill>
                  <a:schemeClr val="lt1"/>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529" name="Google Shape;529;p36"/>
              <p:cNvSpPr txBox="1"/>
              <p:nvPr/>
            </p:nvSpPr>
            <p:spPr>
              <a:xfrm>
                <a:off x="3627620" y="972810"/>
                <a:ext cx="3137240" cy="738213"/>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1" i="0" u="none" strike="noStrike" cap="none" dirty="0">
                    <a:solidFill>
                      <a:schemeClr val="lt1"/>
                    </a:solidFill>
                    <a:latin typeface="Century Gothic"/>
                    <a:ea typeface="Century Gothic"/>
                    <a:cs typeface="Century Gothic"/>
                    <a:sym typeface="Century Gothic"/>
                  </a:rPr>
                  <a:t>These are random, on-site or desk reviews of cardholders, AOs, etc.</a:t>
                </a:r>
                <a:endParaRPr dirty="0"/>
              </a:p>
            </p:txBody>
          </p:sp>
        </p:grpSp>
        <p:sp>
          <p:nvSpPr>
            <p:cNvPr id="530" name="Google Shape;530;p36"/>
            <p:cNvSpPr txBox="1"/>
            <p:nvPr/>
          </p:nvSpPr>
          <p:spPr>
            <a:xfrm>
              <a:off x="53064" y="4434678"/>
              <a:ext cx="1926467" cy="64633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Source:  </a:t>
              </a:r>
              <a:r>
                <a:rPr lang="en-US" sz="1200" b="0" i="1" u="none" strike="noStrike" cap="none">
                  <a:solidFill>
                    <a:srgbClr val="000000"/>
                  </a:solidFill>
                  <a:latin typeface="Century Gothic"/>
                  <a:ea typeface="Century Gothic"/>
                  <a:cs typeface="Century Gothic"/>
                  <a:sym typeface="Century Gothic"/>
                </a:rPr>
                <a:t>HHS GPC Program Directive (Version 7.0 - Nov 2021)</a:t>
              </a:r>
              <a:endParaRPr sz="1200" b="0" i="0" u="none" strike="noStrike" cap="none">
                <a:solidFill>
                  <a:srgbClr val="000000"/>
                </a:solidFill>
                <a:latin typeface="Century Gothic"/>
                <a:ea typeface="Century Gothic"/>
                <a:cs typeface="Century Gothic"/>
                <a:sym typeface="Century Gothic"/>
              </a:endParaRPr>
            </a:p>
          </p:txBody>
        </p:sp>
      </p:grpSp>
    </p:spTree>
  </p:cSld>
  <p:clrMapOvr>
    <a:masterClrMapping/>
  </p:clrMapOvr>
  <p:transition spd="slow">
    <p:fade thruBlk="1"/>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535"/>
        <p:cNvGrpSpPr/>
        <p:nvPr/>
      </p:nvGrpSpPr>
      <p:grpSpPr>
        <a:xfrm>
          <a:off x="0" y="0"/>
          <a:ext cx="0" cy="0"/>
          <a:chOff x="0" y="0"/>
          <a:chExt cx="0" cy="0"/>
        </a:xfrm>
      </p:grpSpPr>
      <p:sp>
        <p:nvSpPr>
          <p:cNvPr id="536" name="Google Shape;536;p37"/>
          <p:cNvSpPr txBox="1">
            <a:spLocks noGrp="1"/>
          </p:cNvSpPr>
          <p:nvPr>
            <p:ph type="title"/>
          </p:nvPr>
        </p:nvSpPr>
        <p:spPr>
          <a:xfrm>
            <a:off x="812061" y="158641"/>
            <a:ext cx="8229600" cy="8571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400"/>
              <a:buNone/>
            </a:pPr>
            <a:r>
              <a:rPr lang="en-US" sz="2800" dirty="0">
                <a:latin typeface="Century Gothic"/>
                <a:ea typeface="Century Gothic"/>
                <a:cs typeface="Century Gothic"/>
                <a:sym typeface="Century Gothic"/>
              </a:rPr>
              <a:t>Audit Methods </a:t>
            </a:r>
            <a:endParaRPr sz="2800" dirty="0">
              <a:latin typeface="Century Gothic"/>
              <a:ea typeface="Century Gothic"/>
              <a:cs typeface="Century Gothic"/>
              <a:sym typeface="Century Gothic"/>
            </a:endParaRPr>
          </a:p>
        </p:txBody>
      </p:sp>
      <p:graphicFrame>
        <p:nvGraphicFramePr>
          <p:cNvPr id="537" name="Google Shape;537;p37"/>
          <p:cNvGraphicFramePr/>
          <p:nvPr>
            <p:extLst>
              <p:ext uri="{D42A27DB-BD31-4B8C-83A1-F6EECF244321}">
                <p14:modId xmlns:p14="http://schemas.microsoft.com/office/powerpoint/2010/main" val="3319711498"/>
              </p:ext>
            </p:extLst>
          </p:nvPr>
        </p:nvGraphicFramePr>
        <p:xfrm>
          <a:off x="1864865" y="928549"/>
          <a:ext cx="7035295" cy="3870713"/>
        </p:xfrm>
        <a:graphic>
          <a:graphicData uri="http://schemas.openxmlformats.org/drawingml/2006/table">
            <a:tbl>
              <a:tblPr firstRow="1" bandRow="1">
                <a:noFill/>
              </a:tblPr>
              <a:tblGrid>
                <a:gridCol w="3497289">
                  <a:extLst>
                    <a:ext uri="{9D8B030D-6E8A-4147-A177-3AD203B41FA5}">
                      <a16:colId xmlns:a16="http://schemas.microsoft.com/office/drawing/2014/main" val="20000"/>
                    </a:ext>
                  </a:extLst>
                </a:gridCol>
                <a:gridCol w="3538006">
                  <a:extLst>
                    <a:ext uri="{9D8B030D-6E8A-4147-A177-3AD203B41FA5}">
                      <a16:colId xmlns:a16="http://schemas.microsoft.com/office/drawing/2014/main" val="20001"/>
                    </a:ext>
                  </a:extLst>
                </a:gridCol>
              </a:tblGrid>
              <a:tr h="256043">
                <a:tc>
                  <a:txBody>
                    <a:bodyPr/>
                    <a:lstStyle/>
                    <a:p>
                      <a:pPr marL="0" marR="0" lvl="0" indent="0" algn="ctr" rtl="0">
                        <a:lnSpc>
                          <a:spcPct val="100000"/>
                        </a:lnSpc>
                        <a:spcBef>
                          <a:spcPts val="0"/>
                        </a:spcBef>
                        <a:spcAft>
                          <a:spcPts val="0"/>
                        </a:spcAft>
                        <a:buNone/>
                      </a:pPr>
                      <a:r>
                        <a:rPr lang="en-US" sz="1200" u="none" strike="noStrike" cap="none">
                          <a:solidFill>
                            <a:srgbClr val="262626"/>
                          </a:solidFill>
                          <a:latin typeface="Century Gothic"/>
                          <a:ea typeface="Century Gothic"/>
                          <a:cs typeface="Century Gothic"/>
                          <a:sym typeface="Century Gothic"/>
                        </a:rPr>
                        <a:t>ADVANTAGES</a:t>
                      </a:r>
                      <a:endParaRPr sz="1600"/>
                    </a:p>
                  </a:txBody>
                  <a:tcPr marL="91450" marR="91450" marT="45725" marB="45725">
                    <a:solidFill>
                      <a:schemeClr val="lt1"/>
                    </a:solidFill>
                  </a:tcPr>
                </a:tc>
                <a:tc>
                  <a:txBody>
                    <a:bodyPr/>
                    <a:lstStyle/>
                    <a:p>
                      <a:pPr marL="0" marR="0" lvl="0" indent="0" algn="ctr" rtl="0">
                        <a:lnSpc>
                          <a:spcPct val="100000"/>
                        </a:lnSpc>
                        <a:spcBef>
                          <a:spcPts val="0"/>
                        </a:spcBef>
                        <a:spcAft>
                          <a:spcPts val="0"/>
                        </a:spcAft>
                        <a:buNone/>
                      </a:pPr>
                      <a:r>
                        <a:rPr lang="en-US" sz="1200" u="none" strike="noStrike" cap="none">
                          <a:solidFill>
                            <a:srgbClr val="262626"/>
                          </a:solidFill>
                          <a:latin typeface="Century Gothic"/>
                          <a:ea typeface="Century Gothic"/>
                          <a:cs typeface="Century Gothic"/>
                          <a:sym typeface="Century Gothic"/>
                        </a:rPr>
                        <a:t>DISADVANTAGES</a:t>
                      </a:r>
                      <a:endParaRPr sz="1600"/>
                    </a:p>
                  </a:txBody>
                  <a:tcPr marL="91450" marR="91450" marT="45725" marB="45725">
                    <a:solidFill>
                      <a:schemeClr val="lt1"/>
                    </a:solidFill>
                  </a:tcPr>
                </a:tc>
                <a:extLst>
                  <a:ext uri="{0D108BD9-81ED-4DB2-BD59-A6C34878D82A}">
                    <a16:rowId xmlns:a16="http://schemas.microsoft.com/office/drawing/2014/main" val="10000"/>
                  </a:ext>
                </a:extLst>
              </a:tr>
              <a:tr h="921733">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Allows review results to be projected to the entire population.</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Minimizes possible bias in the sample selection process.</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3 - Can be applied to individual cardholders, AOs, or to the entire organization.</a:t>
                      </a:r>
                      <a:endParaRPr sz="1600"/>
                    </a:p>
                  </a:txBody>
                  <a:tcPr marL="91450" marR="91450" marT="45725" marB="45725">
                    <a:solidFill>
                      <a:srgbClr val="0C1C1D"/>
                    </a:solidFill>
                  </a:tcPr>
                </a:tc>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Requires knowledge of statistics to determine sample size, selection, and projection to entire population.</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Requires resources to identify and select the sample, and to review transactions in the sample.</a:t>
                      </a:r>
                      <a:endParaRPr sz="1600"/>
                    </a:p>
                  </a:txBody>
                  <a:tcPr marL="91450" marR="91450" marT="45725" marB="45725">
                    <a:solidFill>
                      <a:srgbClr val="0C1C1D">
                        <a:alpha val="84705"/>
                      </a:srgbClr>
                    </a:solidFill>
                  </a:tcPr>
                </a:tc>
                <a:extLst>
                  <a:ext uri="{0D108BD9-81ED-4DB2-BD59-A6C34878D82A}">
                    <a16:rowId xmlns:a16="http://schemas.microsoft.com/office/drawing/2014/main" val="10001"/>
                  </a:ext>
                </a:extLst>
              </a:tr>
              <a:tr h="780914">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Simplifies sample selection.</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Can be easily scaled to fit the resources available for conducting the review.</a:t>
                      </a:r>
                      <a:endParaRPr sz="1600"/>
                    </a:p>
                  </a:txBody>
                  <a:tcPr marL="91450" marR="91450" marT="45725" marB="45725">
                    <a:solidFill>
                      <a:srgbClr val="1E4649"/>
                    </a:solidFill>
                  </a:tcPr>
                </a:tc>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Review results cannot be projected to the entire population.</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The sample may be biased and not be indicative of overall performance, whether positive or negative</a:t>
                      </a:r>
                      <a:endParaRPr sz="1600"/>
                    </a:p>
                  </a:txBody>
                  <a:tcPr marL="91450" marR="91450" marT="45725" marB="45725">
                    <a:solidFill>
                      <a:srgbClr val="1E4649">
                        <a:alpha val="84705"/>
                      </a:srgbClr>
                    </a:solidFill>
                  </a:tcPr>
                </a:tc>
                <a:extLst>
                  <a:ext uri="{0D108BD9-81ED-4DB2-BD59-A6C34878D82A}">
                    <a16:rowId xmlns:a16="http://schemas.microsoft.com/office/drawing/2014/main" val="10002"/>
                  </a:ext>
                </a:extLst>
              </a:tr>
              <a:tr h="921733">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Software-based data mining can screen and identify suspicious transactions faster than a manual review of the data.</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Serves as a good compliance technique by directly targeting suspicious transactions.</a:t>
                      </a:r>
                      <a:endParaRPr sz="1600"/>
                    </a:p>
                  </a:txBody>
                  <a:tcPr marL="91450" marR="91450" marT="45725" marB="45725">
                    <a:solidFill>
                      <a:srgbClr val="3C8C92"/>
                    </a:solidFill>
                  </a:tcPr>
                </a:tc>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May result in additional expense to acquire and use software.</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May not project results to the entire population</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Subtleties and exceptions in data may generate false positives.</a:t>
                      </a:r>
                      <a:endParaRPr sz="1600"/>
                    </a:p>
                  </a:txBody>
                  <a:tcPr marL="91450" marR="91450" marT="45725" marB="45725">
                    <a:solidFill>
                      <a:srgbClr val="3C8C92">
                        <a:alpha val="84705"/>
                      </a:srgbClr>
                    </a:solidFill>
                  </a:tcPr>
                </a:tc>
                <a:extLst>
                  <a:ext uri="{0D108BD9-81ED-4DB2-BD59-A6C34878D82A}">
                    <a16:rowId xmlns:a16="http://schemas.microsoft.com/office/drawing/2014/main" val="10003"/>
                  </a:ext>
                </a:extLst>
              </a:tr>
              <a:tr h="640095">
                <a:tc>
                  <a:txBody>
                    <a:bodyPr/>
                    <a:lstStyle/>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1 - Useful for ensuring compliance because personnel never know when they may be reviewed.</a:t>
                      </a:r>
                      <a:endParaRPr sz="1600"/>
                    </a:p>
                    <a:p>
                      <a:pPr marL="0" marR="0" lvl="0" indent="0" algn="l" rtl="0">
                        <a:lnSpc>
                          <a:spcPct val="100000"/>
                        </a:lnSpc>
                        <a:spcBef>
                          <a:spcPts val="0"/>
                        </a:spcBef>
                        <a:spcAft>
                          <a:spcPts val="0"/>
                        </a:spcAft>
                        <a:buNone/>
                      </a:pPr>
                      <a:r>
                        <a:rPr lang="en-US" sz="1050" u="none" strike="noStrike" cap="none">
                          <a:solidFill>
                            <a:schemeClr val="lt1"/>
                          </a:solidFill>
                          <a:latin typeface="Century Gothic"/>
                          <a:ea typeface="Century Gothic"/>
                          <a:cs typeface="Century Gothic"/>
                          <a:sym typeface="Century Gothic"/>
                        </a:rPr>
                        <a:t>2 - Useful for targeting high-risk areas.</a:t>
                      </a:r>
                      <a:endParaRPr sz="1600"/>
                    </a:p>
                  </a:txBody>
                  <a:tcPr marL="91450" marR="91450" marT="45725" marB="45725">
                    <a:solidFill>
                      <a:srgbClr val="7F7F7F"/>
                    </a:solidFill>
                  </a:tcPr>
                </a:tc>
                <a:tc>
                  <a:txBody>
                    <a:bodyPr/>
                    <a:lstStyle/>
                    <a:p>
                      <a:pPr marL="0" marR="0" lvl="0" indent="0" algn="l" rtl="0">
                        <a:lnSpc>
                          <a:spcPct val="100000"/>
                        </a:lnSpc>
                        <a:spcBef>
                          <a:spcPts val="0"/>
                        </a:spcBef>
                        <a:spcAft>
                          <a:spcPts val="0"/>
                        </a:spcAft>
                        <a:buNone/>
                      </a:pPr>
                      <a:r>
                        <a:rPr lang="en-US" sz="1050" u="none" strike="noStrike" cap="none" dirty="0">
                          <a:solidFill>
                            <a:schemeClr val="lt1"/>
                          </a:solidFill>
                          <a:latin typeface="Century Gothic"/>
                          <a:ea typeface="Century Gothic"/>
                          <a:cs typeface="Century Gothic"/>
                          <a:sym typeface="Century Gothic"/>
                        </a:rPr>
                        <a:t>1 - Cannot project results to the population.</a:t>
                      </a:r>
                      <a:endParaRPr sz="1600" dirty="0"/>
                    </a:p>
                    <a:p>
                      <a:pPr marL="0" marR="0" lvl="0" indent="0" algn="l" rtl="0">
                        <a:lnSpc>
                          <a:spcPct val="100000"/>
                        </a:lnSpc>
                        <a:spcBef>
                          <a:spcPts val="0"/>
                        </a:spcBef>
                        <a:spcAft>
                          <a:spcPts val="0"/>
                        </a:spcAft>
                        <a:buNone/>
                      </a:pPr>
                      <a:r>
                        <a:rPr lang="en-US" sz="1050" u="none" strike="noStrike" cap="none" dirty="0">
                          <a:solidFill>
                            <a:schemeClr val="lt1"/>
                          </a:solidFill>
                          <a:latin typeface="Century Gothic"/>
                          <a:ea typeface="Century Gothic"/>
                          <a:cs typeface="Century Gothic"/>
                          <a:sym typeface="Century Gothic"/>
                        </a:rPr>
                        <a:t>2 - Requires resources to conduct the reviews.</a:t>
                      </a:r>
                      <a:endParaRPr sz="1600" dirty="0"/>
                    </a:p>
                  </a:txBody>
                  <a:tcPr marL="91450" marR="91450" marT="45725" marB="45725">
                    <a:solidFill>
                      <a:srgbClr val="7F7F7F">
                        <a:alpha val="84705"/>
                      </a:srgbClr>
                    </a:solidFill>
                  </a:tcPr>
                </a:tc>
                <a:extLst>
                  <a:ext uri="{0D108BD9-81ED-4DB2-BD59-A6C34878D82A}">
                    <a16:rowId xmlns:a16="http://schemas.microsoft.com/office/drawing/2014/main" val="10004"/>
                  </a:ext>
                </a:extLst>
              </a:tr>
            </a:tbl>
          </a:graphicData>
        </a:graphic>
      </p:graphicFrame>
      <p:sp>
        <p:nvSpPr>
          <p:cNvPr id="538" name="Google Shape;538;p37"/>
          <p:cNvSpPr/>
          <p:nvPr/>
        </p:nvSpPr>
        <p:spPr>
          <a:xfrm rot="-340462">
            <a:off x="410601" y="1357688"/>
            <a:ext cx="1413177" cy="764183"/>
          </a:xfrm>
          <a:prstGeom prst="foldedCorner">
            <a:avLst>
              <a:gd name="adj" fmla="val 16667"/>
            </a:avLst>
          </a:prstGeom>
          <a:solidFill>
            <a:srgbClr val="0C1C1D"/>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Century Gothic"/>
                <a:ea typeface="Century Gothic"/>
                <a:cs typeface="Century Gothic"/>
                <a:sym typeface="Century Gothic"/>
              </a:rPr>
              <a:t>Statistical</a:t>
            </a:r>
            <a:endParaRPr/>
          </a:p>
          <a:p>
            <a:pPr marL="0" marR="0" lvl="0" indent="0" algn="ctr" rtl="0">
              <a:lnSpc>
                <a:spcPct val="100000"/>
              </a:lnSpc>
              <a:spcBef>
                <a:spcPts val="0"/>
              </a:spcBef>
              <a:spcAft>
                <a:spcPts val="0"/>
              </a:spcAft>
              <a:buNone/>
            </a:pPr>
            <a:r>
              <a:rPr lang="en-US" sz="1600" b="1" i="0" u="none" strike="noStrike" cap="none">
                <a:solidFill>
                  <a:schemeClr val="lt1"/>
                </a:solidFill>
                <a:latin typeface="Century Gothic"/>
                <a:ea typeface="Century Gothic"/>
                <a:cs typeface="Century Gothic"/>
                <a:sym typeface="Century Gothic"/>
              </a:rPr>
              <a:t>Sampling</a:t>
            </a:r>
            <a:endParaRPr/>
          </a:p>
        </p:txBody>
      </p:sp>
      <p:sp>
        <p:nvSpPr>
          <p:cNvPr id="539" name="Google Shape;539;p37"/>
          <p:cNvSpPr/>
          <p:nvPr/>
        </p:nvSpPr>
        <p:spPr>
          <a:xfrm rot="-340462">
            <a:off x="389482" y="2310467"/>
            <a:ext cx="1413177" cy="794548"/>
          </a:xfrm>
          <a:prstGeom prst="foldedCorner">
            <a:avLst>
              <a:gd name="adj" fmla="val 16667"/>
            </a:avLst>
          </a:prstGeom>
          <a:solidFill>
            <a:srgbClr val="1E4649"/>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Century Gothic"/>
                <a:ea typeface="Century Gothic"/>
                <a:cs typeface="Century Gothic"/>
                <a:sym typeface="Century Gothic"/>
              </a:rPr>
              <a:t>Non-Random Sampling</a:t>
            </a:r>
            <a:endParaRPr/>
          </a:p>
        </p:txBody>
      </p:sp>
      <p:sp>
        <p:nvSpPr>
          <p:cNvPr id="540" name="Google Shape;540;p37"/>
          <p:cNvSpPr/>
          <p:nvPr/>
        </p:nvSpPr>
        <p:spPr>
          <a:xfrm rot="-340462">
            <a:off x="407566" y="3230464"/>
            <a:ext cx="1413177" cy="702743"/>
          </a:xfrm>
          <a:prstGeom prst="foldedCorner">
            <a:avLst>
              <a:gd name="adj" fmla="val 16667"/>
            </a:avLst>
          </a:prstGeom>
          <a:solidFill>
            <a:srgbClr val="3C8C92"/>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Century Gothic"/>
                <a:ea typeface="Century Gothic"/>
                <a:cs typeface="Century Gothic"/>
                <a:sym typeface="Century Gothic"/>
              </a:rPr>
              <a:t>Data Mining</a:t>
            </a:r>
            <a:endParaRPr/>
          </a:p>
        </p:txBody>
      </p:sp>
      <p:sp>
        <p:nvSpPr>
          <p:cNvPr id="541" name="Google Shape;541;p37"/>
          <p:cNvSpPr/>
          <p:nvPr/>
        </p:nvSpPr>
        <p:spPr>
          <a:xfrm rot="-340462">
            <a:off x="407563" y="4127933"/>
            <a:ext cx="1413177" cy="702743"/>
          </a:xfrm>
          <a:prstGeom prst="foldedCorner">
            <a:avLst>
              <a:gd name="adj" fmla="val 16667"/>
            </a:avLst>
          </a:prstGeom>
          <a:solidFill>
            <a:srgbClr val="7F7F7F"/>
          </a:solidFill>
          <a:ln>
            <a:noFill/>
          </a:ln>
          <a:effectLst>
            <a:outerShdw blurRad="50800" dist="38100" dir="2700000" algn="tl" rotWithShape="0">
              <a:srgbClr val="000000">
                <a:alpha val="40000"/>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lt1"/>
                </a:solidFill>
                <a:latin typeface="Century Gothic"/>
                <a:ea typeface="Century Gothic"/>
                <a:cs typeface="Century Gothic"/>
                <a:sym typeface="Century Gothic"/>
              </a:rPr>
              <a:t>Spot Checks</a:t>
            </a:r>
            <a:endParaRPr/>
          </a:p>
        </p:txBody>
      </p:sp>
      <p:grpSp>
        <p:nvGrpSpPr>
          <p:cNvPr id="542" name="Google Shape;542;p37">
            <a:extLst>
              <a:ext uri="{C183D7F6-B498-43B3-948B-1728B52AA6E4}">
                <adec:decorative xmlns:adec="http://schemas.microsoft.com/office/drawing/2017/decorative" val="1"/>
              </a:ext>
            </a:extLst>
          </p:cNvPr>
          <p:cNvGrpSpPr/>
          <p:nvPr/>
        </p:nvGrpSpPr>
        <p:grpSpPr>
          <a:xfrm>
            <a:off x="4449482" y="0"/>
            <a:ext cx="1853286" cy="1583058"/>
            <a:chOff x="2837293" y="1738009"/>
            <a:chExt cx="5873238" cy="5711610"/>
          </a:xfrm>
        </p:grpSpPr>
        <p:grpSp>
          <p:nvGrpSpPr>
            <p:cNvPr id="543" name="Google Shape;543;p37"/>
            <p:cNvGrpSpPr/>
            <p:nvPr/>
          </p:nvGrpSpPr>
          <p:grpSpPr>
            <a:xfrm>
              <a:off x="2837293" y="1738009"/>
              <a:ext cx="5873238" cy="5711610"/>
              <a:chOff x="2880073" y="1738009"/>
              <a:chExt cx="5873238" cy="5711610"/>
            </a:xfrm>
          </p:grpSpPr>
          <p:sp>
            <p:nvSpPr>
              <p:cNvPr id="544" name="Google Shape;544;p37"/>
              <p:cNvSpPr/>
              <p:nvPr/>
            </p:nvSpPr>
            <p:spPr>
              <a:xfrm>
                <a:off x="5637190" y="2221486"/>
                <a:ext cx="314799" cy="314799"/>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5" name="Google Shape;545;p37"/>
              <p:cNvSpPr/>
              <p:nvPr/>
            </p:nvSpPr>
            <p:spPr>
              <a:xfrm>
                <a:off x="3253381" y="2367896"/>
                <a:ext cx="5081728" cy="5081723"/>
              </a:xfrm>
              <a:prstGeom prst="arc">
                <a:avLst>
                  <a:gd name="adj1" fmla="val 13725612"/>
                  <a:gd name="adj2" fmla="val 18731796"/>
                </a:avLst>
              </a:prstGeom>
              <a:noFill/>
              <a:ln w="1016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46" name="Google Shape;546;p37"/>
              <p:cNvSpPr/>
              <p:nvPr/>
            </p:nvSpPr>
            <p:spPr>
              <a:xfrm>
                <a:off x="3690860" y="2828635"/>
                <a:ext cx="516819" cy="516819"/>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7" name="Google Shape;547;p37"/>
              <p:cNvSpPr/>
              <p:nvPr/>
            </p:nvSpPr>
            <p:spPr>
              <a:xfrm>
                <a:off x="7421345" y="2828635"/>
                <a:ext cx="516819" cy="516819"/>
              </a:xfrm>
              <a:prstGeom prst="ellipse">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8" name="Google Shape;548;p37"/>
              <p:cNvSpPr/>
              <p:nvPr/>
            </p:nvSpPr>
            <p:spPr>
              <a:xfrm>
                <a:off x="5572869" y="1738009"/>
                <a:ext cx="443442" cy="382278"/>
              </a:xfrm>
              <a:prstGeom prst="triangle">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49" name="Google Shape;549;p37"/>
              <p:cNvSpPr/>
              <p:nvPr/>
            </p:nvSpPr>
            <p:spPr>
              <a:xfrm>
                <a:off x="5626027" y="2700215"/>
                <a:ext cx="337126" cy="2865849"/>
              </a:xfrm>
              <a:custGeom>
                <a:avLst/>
                <a:gdLst/>
                <a:ahLst/>
                <a:cxnLst/>
                <a:rect l="l" t="t" r="r" b="b"/>
                <a:pathLst>
                  <a:path w="328288" h="2790720" extrusionOk="0">
                    <a:moveTo>
                      <a:pt x="43196" y="125268"/>
                    </a:moveTo>
                    <a:cubicBezTo>
                      <a:pt x="43196" y="56084"/>
                      <a:pt x="99280" y="0"/>
                      <a:pt x="168464" y="0"/>
                    </a:cubicBezTo>
                    <a:lnTo>
                      <a:pt x="168464" y="0"/>
                    </a:lnTo>
                    <a:cubicBezTo>
                      <a:pt x="237648" y="0"/>
                      <a:pt x="293732" y="56084"/>
                      <a:pt x="293732" y="125268"/>
                    </a:cubicBezTo>
                    <a:lnTo>
                      <a:pt x="328288" y="2665452"/>
                    </a:lnTo>
                    <a:cubicBezTo>
                      <a:pt x="328288" y="2734636"/>
                      <a:pt x="237648" y="2790720"/>
                      <a:pt x="168464" y="2790720"/>
                    </a:cubicBezTo>
                    <a:lnTo>
                      <a:pt x="168464" y="2790720"/>
                    </a:lnTo>
                    <a:cubicBezTo>
                      <a:pt x="99280" y="2790720"/>
                      <a:pt x="0" y="2734636"/>
                      <a:pt x="0" y="2665452"/>
                    </a:cubicBezTo>
                    <a:cubicBezTo>
                      <a:pt x="0" y="1818724"/>
                      <a:pt x="43196" y="971996"/>
                      <a:pt x="43196" y="125268"/>
                    </a:cubicBezTo>
                    <a:close/>
                  </a:path>
                </a:pathLst>
              </a:cu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0" name="Google Shape;550;p37"/>
              <p:cNvSpPr/>
              <p:nvPr/>
            </p:nvSpPr>
            <p:spPr>
              <a:xfrm rot="10800000">
                <a:off x="5599412" y="2662940"/>
                <a:ext cx="390355" cy="337159"/>
              </a:xfrm>
              <a:prstGeom prst="trapezoid">
                <a:avLst>
                  <a:gd name="adj" fmla="val 2500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1" name="Google Shape;551;p37"/>
              <p:cNvSpPr/>
              <p:nvPr/>
            </p:nvSpPr>
            <p:spPr>
              <a:xfrm>
                <a:off x="5519566" y="5229137"/>
                <a:ext cx="550048" cy="475089"/>
              </a:xfrm>
              <a:prstGeom prst="trapezoid">
                <a:avLst>
                  <a:gd name="adj" fmla="val 2500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2" name="Google Shape;552;p37"/>
              <p:cNvSpPr/>
              <p:nvPr/>
            </p:nvSpPr>
            <p:spPr>
              <a:xfrm>
                <a:off x="5102596" y="5796751"/>
                <a:ext cx="1383989" cy="186325"/>
              </a:xfrm>
              <a:prstGeom prst="round2SameRect">
                <a:avLst>
                  <a:gd name="adj1" fmla="val 50000"/>
                  <a:gd name="adj2" fmla="val 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3" name="Google Shape;553;p37"/>
              <p:cNvSpPr/>
              <p:nvPr/>
            </p:nvSpPr>
            <p:spPr>
              <a:xfrm>
                <a:off x="4814264" y="6036312"/>
                <a:ext cx="1960653" cy="257305"/>
              </a:xfrm>
              <a:prstGeom prst="roundRect">
                <a:avLst>
                  <a:gd name="adj" fmla="val 50000"/>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4" name="Google Shape;554;p37"/>
              <p:cNvSpPr/>
              <p:nvPr/>
            </p:nvSpPr>
            <p:spPr>
              <a:xfrm>
                <a:off x="6797018" y="3301771"/>
                <a:ext cx="1765474" cy="1943099"/>
              </a:xfrm>
              <a:prstGeom prst="triangle">
                <a:avLst>
                  <a:gd name="adj" fmla="val 50000"/>
                </a:avLst>
              </a:prstGeom>
              <a:noFill/>
              <a:ln w="508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5" name="Google Shape;555;p37"/>
              <p:cNvSpPr/>
              <p:nvPr/>
            </p:nvSpPr>
            <p:spPr>
              <a:xfrm>
                <a:off x="6606198" y="3638839"/>
                <a:ext cx="2147113" cy="2147106"/>
              </a:xfrm>
              <a:prstGeom prst="arc">
                <a:avLst>
                  <a:gd name="adj1" fmla="val 1891821"/>
                  <a:gd name="adj2" fmla="val 8920772"/>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sp>
            <p:nvSpPr>
              <p:cNvPr id="556" name="Google Shape;556;p37"/>
              <p:cNvSpPr/>
              <p:nvPr/>
            </p:nvSpPr>
            <p:spPr>
              <a:xfrm>
                <a:off x="3066533" y="3301771"/>
                <a:ext cx="1765474" cy="1943099"/>
              </a:xfrm>
              <a:prstGeom prst="triangle">
                <a:avLst>
                  <a:gd name="adj" fmla="val 50000"/>
                </a:avLst>
              </a:prstGeom>
              <a:noFill/>
              <a:ln w="50800" cap="flat" cmpd="sng">
                <a:solidFill>
                  <a:srgbClr val="7F7F7F"/>
                </a:solidFill>
                <a:prstDash val="solid"/>
                <a:miter lim="800000"/>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557" name="Google Shape;557;p37"/>
              <p:cNvSpPr/>
              <p:nvPr/>
            </p:nvSpPr>
            <p:spPr>
              <a:xfrm>
                <a:off x="2880073" y="3638839"/>
                <a:ext cx="2147113" cy="2147106"/>
              </a:xfrm>
              <a:prstGeom prst="arc">
                <a:avLst>
                  <a:gd name="adj1" fmla="val 1891821"/>
                  <a:gd name="adj2" fmla="val 8920772"/>
                </a:avLst>
              </a:prstGeom>
              <a:solidFill>
                <a:srgbClr val="7F7F7F"/>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rgbClr val="FFFFFF"/>
                  </a:solidFill>
                  <a:latin typeface="Arial"/>
                  <a:ea typeface="Arial"/>
                  <a:cs typeface="Arial"/>
                  <a:sym typeface="Arial"/>
                </a:endParaRPr>
              </a:p>
            </p:txBody>
          </p:sp>
        </p:grpSp>
        <p:grpSp>
          <p:nvGrpSpPr>
            <p:cNvPr id="558" name="Google Shape;558;p37"/>
            <p:cNvGrpSpPr/>
            <p:nvPr/>
          </p:nvGrpSpPr>
          <p:grpSpPr>
            <a:xfrm>
              <a:off x="3366489" y="4412479"/>
              <a:ext cx="1080000" cy="1080000"/>
              <a:chOff x="4412" y="1741"/>
              <a:chExt cx="858" cy="858"/>
            </a:xfrm>
          </p:grpSpPr>
          <p:sp>
            <p:nvSpPr>
              <p:cNvPr id="559" name="Google Shape;559;p37"/>
              <p:cNvSpPr/>
              <p:nvPr/>
            </p:nvSpPr>
            <p:spPr>
              <a:xfrm>
                <a:off x="4412" y="1741"/>
                <a:ext cx="858" cy="858"/>
              </a:xfrm>
              <a:prstGeom prst="ellipse">
                <a:avLst/>
              </a:prstGeom>
              <a:gradFill>
                <a:gsLst>
                  <a:gs pos="0">
                    <a:srgbClr val="1286D9"/>
                  </a:gs>
                  <a:gs pos="100000">
                    <a:srgbClr val="215BDD"/>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pic>
            <p:nvPicPr>
              <p:cNvPr id="560" name="Google Shape;560;p37"/>
              <p:cNvPicPr preferRelativeResize="0"/>
              <p:nvPr/>
            </p:nvPicPr>
            <p:blipFill rotWithShape="1">
              <a:blip r:embed="rId3">
                <a:alphaModFix/>
              </a:blip>
              <a:srcRect/>
              <a:stretch/>
            </p:blipFill>
            <p:spPr>
              <a:xfrm>
                <a:off x="4594" y="1746"/>
                <a:ext cx="494" cy="265"/>
              </a:xfrm>
              <a:prstGeom prst="rect">
                <a:avLst/>
              </a:prstGeom>
              <a:noFill/>
              <a:ln>
                <a:noFill/>
              </a:ln>
            </p:spPr>
          </p:pic>
        </p:grpSp>
        <p:sp>
          <p:nvSpPr>
            <p:cNvPr id="561" name="Google Shape;561;p37"/>
            <p:cNvSpPr txBox="1"/>
            <p:nvPr/>
          </p:nvSpPr>
          <p:spPr>
            <a:xfrm>
              <a:off x="3462980" y="4752338"/>
              <a:ext cx="887173" cy="6807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FFFFFF"/>
                  </a:solidFill>
                  <a:latin typeface="Arial"/>
                  <a:ea typeface="Arial"/>
                  <a:cs typeface="Arial"/>
                  <a:sym typeface="Arial"/>
                </a:rPr>
                <a:t>+</a:t>
              </a:r>
              <a:endParaRPr/>
            </a:p>
          </p:txBody>
        </p:sp>
        <p:grpSp>
          <p:nvGrpSpPr>
            <p:cNvPr id="562" name="Google Shape;562;p37"/>
            <p:cNvGrpSpPr/>
            <p:nvPr/>
          </p:nvGrpSpPr>
          <p:grpSpPr>
            <a:xfrm>
              <a:off x="7185941" y="4412479"/>
              <a:ext cx="1080000" cy="1080000"/>
              <a:chOff x="4412" y="1741"/>
              <a:chExt cx="858" cy="858"/>
            </a:xfrm>
          </p:grpSpPr>
          <p:sp>
            <p:nvSpPr>
              <p:cNvPr id="563" name="Google Shape;563;p37"/>
              <p:cNvSpPr/>
              <p:nvPr/>
            </p:nvSpPr>
            <p:spPr>
              <a:xfrm>
                <a:off x="4412" y="1741"/>
                <a:ext cx="858" cy="858"/>
              </a:xfrm>
              <a:prstGeom prst="ellipse">
                <a:avLst/>
              </a:prstGeom>
              <a:gradFill>
                <a:gsLst>
                  <a:gs pos="0">
                    <a:schemeClr val="accent6"/>
                  </a:gs>
                  <a:gs pos="100000">
                    <a:srgbClr val="C00000"/>
                  </a:gs>
                </a:gsLst>
                <a:path path="circle">
                  <a:fillToRect l="50000" t="50000" r="50000" b="50000"/>
                </a:path>
                <a:tileRect/>
              </a:gradFill>
              <a:ln w="9525" cap="flat" cmpd="sng">
                <a:solidFill>
                  <a:schemeClr val="lt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350" b="0" i="0" u="none" strike="noStrike" cap="none">
                  <a:solidFill>
                    <a:srgbClr val="000000"/>
                  </a:solidFill>
                  <a:latin typeface="Arial"/>
                  <a:ea typeface="Arial"/>
                  <a:cs typeface="Arial"/>
                  <a:sym typeface="Arial"/>
                </a:endParaRPr>
              </a:p>
            </p:txBody>
          </p:sp>
          <p:pic>
            <p:nvPicPr>
              <p:cNvPr id="564" name="Google Shape;564;p37"/>
              <p:cNvPicPr preferRelativeResize="0"/>
              <p:nvPr/>
            </p:nvPicPr>
            <p:blipFill rotWithShape="1">
              <a:blip r:embed="rId3">
                <a:alphaModFix/>
              </a:blip>
              <a:srcRect/>
              <a:stretch/>
            </p:blipFill>
            <p:spPr>
              <a:xfrm>
                <a:off x="4594" y="1746"/>
                <a:ext cx="494" cy="265"/>
              </a:xfrm>
              <a:prstGeom prst="rect">
                <a:avLst/>
              </a:prstGeom>
              <a:noFill/>
              <a:ln>
                <a:noFill/>
              </a:ln>
            </p:spPr>
          </p:pic>
        </p:grpSp>
        <p:sp>
          <p:nvSpPr>
            <p:cNvPr id="565" name="Google Shape;565;p37"/>
            <p:cNvSpPr txBox="1"/>
            <p:nvPr/>
          </p:nvSpPr>
          <p:spPr>
            <a:xfrm>
              <a:off x="7282433" y="4752338"/>
              <a:ext cx="887173" cy="68077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200" b="1" i="0" u="none" strike="noStrike" cap="none">
                  <a:solidFill>
                    <a:srgbClr val="FFFFFF"/>
                  </a:solidFill>
                  <a:latin typeface="Arial"/>
                  <a:ea typeface="Arial"/>
                  <a:cs typeface="Arial"/>
                  <a:sym typeface="Arial"/>
                </a:rPr>
                <a:t>-</a:t>
              </a:r>
              <a:endParaRPr/>
            </a:p>
          </p:txBody>
        </p:sp>
      </p:grpSp>
      <p:sp>
        <p:nvSpPr>
          <p:cNvPr id="566" name="Google Shape;566;p37"/>
          <p:cNvSpPr txBox="1"/>
          <p:nvPr/>
        </p:nvSpPr>
        <p:spPr>
          <a:xfrm>
            <a:off x="2211781" y="4785093"/>
            <a:ext cx="6341462" cy="276959"/>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200" b="0" i="0" u="none" strike="noStrike" cap="none">
                <a:solidFill>
                  <a:srgbClr val="000000"/>
                </a:solidFill>
                <a:latin typeface="Century Gothic"/>
                <a:ea typeface="Century Gothic"/>
                <a:cs typeface="Century Gothic"/>
                <a:sym typeface="Century Gothic"/>
              </a:rPr>
              <a:t>Source:  </a:t>
            </a:r>
            <a:r>
              <a:rPr lang="en-US" sz="1200" b="0" i="1" u="none" strike="noStrike" cap="none">
                <a:solidFill>
                  <a:srgbClr val="000000"/>
                </a:solidFill>
                <a:latin typeface="Century Gothic"/>
                <a:ea typeface="Century Gothic"/>
                <a:cs typeface="Century Gothic"/>
                <a:sym typeface="Century Gothic"/>
              </a:rPr>
              <a:t>HHS GPC Program Directive (Version 7.0 - Nov 2021)</a:t>
            </a:r>
            <a:endParaRPr sz="12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571"/>
        <p:cNvGrpSpPr/>
        <p:nvPr/>
      </p:nvGrpSpPr>
      <p:grpSpPr>
        <a:xfrm>
          <a:off x="0" y="0"/>
          <a:ext cx="0" cy="0"/>
          <a:chOff x="0" y="0"/>
          <a:chExt cx="0" cy="0"/>
        </a:xfrm>
      </p:grpSpPr>
      <p:sp>
        <p:nvSpPr>
          <p:cNvPr id="573" name="Google Shape;573;p38"/>
          <p:cNvSpPr txBox="1">
            <a:spLocks noGrp="1"/>
          </p:cNvSpPr>
          <p:nvPr>
            <p:ph type="title"/>
          </p:nvPr>
        </p:nvSpPr>
        <p:spPr>
          <a:xfrm>
            <a:off x="457200" y="205979"/>
            <a:ext cx="8229600" cy="857250"/>
          </a:xfrm>
        </p:spPr>
        <p:txBody>
          <a:bodyPr spcFirstLastPara="1" lIns="0" tIns="0" rIns="0" bIns="0" anchor="ctr" anchorCtr="0">
            <a:normAutofit/>
          </a:bodyPr>
          <a:lstStyle/>
          <a:p>
            <a:pPr marL="0" marR="0" lvl="0" indent="0" rtl="0">
              <a:spcBef>
                <a:spcPts val="0"/>
              </a:spcBef>
              <a:spcAft>
                <a:spcPts val="0"/>
              </a:spcAft>
              <a:buClr>
                <a:srgbClr val="000000"/>
              </a:buClr>
              <a:buSzPts val="700"/>
              <a:buFont typeface="Century Gothic"/>
              <a:buNone/>
            </a:pPr>
            <a:r>
              <a:rPr lang="en-US" b="0" i="0" u="none" strike="noStrike" cap="none"/>
              <a:t>Helpful Tips for Fraud Prevention </a:t>
            </a:r>
            <a:endParaRPr lang="en-US"/>
          </a:p>
        </p:txBody>
      </p:sp>
      <p:graphicFrame>
        <p:nvGraphicFramePr>
          <p:cNvPr id="572" name="Google Shape;572;p38"/>
          <p:cNvGraphicFramePr/>
          <p:nvPr>
            <p:extLst>
              <p:ext uri="{D42A27DB-BD31-4B8C-83A1-F6EECF244321}">
                <p14:modId xmlns:p14="http://schemas.microsoft.com/office/powerpoint/2010/main" val="3431036230"/>
              </p:ext>
            </p:extLst>
          </p:nvPr>
        </p:nvGraphicFramePr>
        <p:xfrm>
          <a:off x="457200" y="1351029"/>
          <a:ext cx="8229601" cy="3092720"/>
        </p:xfrm>
        <a:graphic>
          <a:graphicData uri="http://schemas.openxmlformats.org/drawingml/2006/table">
            <a:tbl>
              <a:tblPr firstRow="1" bandRow="1">
                <a:noFill/>
              </a:tblPr>
              <a:tblGrid>
                <a:gridCol w="4150217">
                  <a:extLst>
                    <a:ext uri="{9D8B030D-6E8A-4147-A177-3AD203B41FA5}">
                      <a16:colId xmlns:a16="http://schemas.microsoft.com/office/drawing/2014/main" val="20000"/>
                    </a:ext>
                  </a:extLst>
                </a:gridCol>
                <a:gridCol w="4079384">
                  <a:extLst>
                    <a:ext uri="{9D8B030D-6E8A-4147-A177-3AD203B41FA5}">
                      <a16:colId xmlns:a16="http://schemas.microsoft.com/office/drawing/2014/main" val="20001"/>
                    </a:ext>
                  </a:extLst>
                </a:gridCol>
              </a:tblGrid>
              <a:tr h="300032">
                <a:tc>
                  <a:txBody>
                    <a:bodyPr/>
                    <a:lstStyle/>
                    <a:p>
                      <a:pPr marL="0" marR="0" lvl="0" indent="0" algn="ctr" rtl="0">
                        <a:lnSpc>
                          <a:spcPct val="100000"/>
                        </a:lnSpc>
                        <a:spcBef>
                          <a:spcPts val="0"/>
                        </a:spcBef>
                        <a:spcAft>
                          <a:spcPts val="0"/>
                        </a:spcAft>
                        <a:buNone/>
                      </a:pPr>
                      <a:endParaRPr sz="1100" u="none" strike="noStrike" cap="none">
                        <a:solidFill>
                          <a:srgbClr val="262626"/>
                        </a:solidFill>
                        <a:latin typeface="Century Gothic"/>
                        <a:ea typeface="Century Gothic"/>
                        <a:cs typeface="Century Gothic"/>
                        <a:sym typeface="Century Gothic"/>
                      </a:endParaRPr>
                    </a:p>
                  </a:txBody>
                  <a:tcPr marL="72987" marR="72987" marT="36493" marB="36493">
                    <a:solidFill>
                      <a:schemeClr val="lt1"/>
                    </a:solidFill>
                  </a:tcPr>
                </a:tc>
                <a:tc>
                  <a:txBody>
                    <a:bodyPr/>
                    <a:lstStyle/>
                    <a:p>
                      <a:pPr marL="0" marR="0" lvl="0" indent="0" algn="ctr" rtl="0">
                        <a:lnSpc>
                          <a:spcPct val="100000"/>
                        </a:lnSpc>
                        <a:spcBef>
                          <a:spcPts val="0"/>
                        </a:spcBef>
                        <a:spcAft>
                          <a:spcPts val="0"/>
                        </a:spcAft>
                        <a:buNone/>
                      </a:pPr>
                      <a:endParaRPr sz="1100" u="none" strike="noStrike" cap="none">
                        <a:solidFill>
                          <a:srgbClr val="262626"/>
                        </a:solidFill>
                        <a:latin typeface="Century Gothic"/>
                        <a:ea typeface="Century Gothic"/>
                        <a:cs typeface="Century Gothic"/>
                        <a:sym typeface="Century Gothic"/>
                      </a:endParaRPr>
                    </a:p>
                  </a:txBody>
                  <a:tcPr marL="72987" marR="72987" marT="36493" marB="36493">
                    <a:solidFill>
                      <a:schemeClr val="lt1"/>
                    </a:solidFill>
                  </a:tcPr>
                </a:tc>
                <a:extLst>
                  <a:ext uri="{0D108BD9-81ED-4DB2-BD59-A6C34878D82A}">
                    <a16:rowId xmlns:a16="http://schemas.microsoft.com/office/drawing/2014/main" val="10000"/>
                  </a:ext>
                </a:extLst>
              </a:tr>
              <a:tr h="783314">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a:solidFill>
                            <a:schemeClr val="lt1"/>
                          </a:solidFill>
                          <a:latin typeface="Century Gothic"/>
                          <a:ea typeface="Century Gothic"/>
                          <a:cs typeface="Century Gothic"/>
                          <a:sym typeface="Century Gothic"/>
                        </a:rPr>
                        <a:t>1 - Ensure key duties are separated, such as making purchases, authorizing purchases, and reviewing and auditing purchase documentation.</a:t>
                      </a:r>
                      <a:endParaRPr sz="1400"/>
                    </a:p>
                    <a:p>
                      <a:pPr marL="0" marR="0" lvl="0" indent="0" algn="l" rtl="0">
                        <a:lnSpc>
                          <a:spcPct val="100000"/>
                        </a:lnSpc>
                        <a:spcBef>
                          <a:spcPts val="0"/>
                        </a:spcBef>
                        <a:spcAft>
                          <a:spcPts val="0"/>
                        </a:spcAft>
                        <a:buNone/>
                      </a:pPr>
                      <a:endParaRPr sz="1100" u="none" strike="noStrike" cap="none">
                        <a:solidFill>
                          <a:schemeClr val="lt1"/>
                        </a:solidFill>
                        <a:latin typeface="Century Gothic"/>
                        <a:ea typeface="Century Gothic"/>
                        <a:cs typeface="Century Gothic"/>
                        <a:sym typeface="Century Gothic"/>
                      </a:endParaRPr>
                    </a:p>
                  </a:txBody>
                  <a:tcPr marL="72987" marR="72987" marT="36493" marB="36493">
                    <a:solidFill>
                      <a:srgbClr val="19194C"/>
                    </a:solidFill>
                  </a:tcPr>
                </a:tc>
                <a:tc>
                  <a:txBody>
                    <a:bodyPr/>
                    <a:lstStyle/>
                    <a:p>
                      <a:pPr marL="0" marR="0" lvl="0" indent="0" algn="l" rtl="0">
                        <a:lnSpc>
                          <a:spcPct val="100000"/>
                        </a:lnSpc>
                        <a:spcBef>
                          <a:spcPts val="0"/>
                        </a:spcBef>
                        <a:spcAft>
                          <a:spcPts val="0"/>
                        </a:spcAft>
                        <a:buNone/>
                      </a:pPr>
                      <a:r>
                        <a:rPr lang="en-US" sz="1100" u="none" strike="noStrike" cap="none">
                          <a:solidFill>
                            <a:schemeClr val="lt1"/>
                          </a:solidFill>
                          <a:latin typeface="Century Gothic"/>
                          <a:ea typeface="Century Gothic"/>
                          <a:cs typeface="Century Gothic"/>
                          <a:sym typeface="Century Gothic"/>
                        </a:rPr>
                        <a:t>5 - Review statements that included duplicate transactions or questionable transactions, such as purchases of jewelry, home furnishings, cruise tickets, electronics, and other consumer goods.</a:t>
                      </a:r>
                      <a:endParaRPr sz="1400"/>
                    </a:p>
                  </a:txBody>
                  <a:tcPr marL="72987" marR="72987" marT="36493" marB="36493">
                    <a:solidFill>
                      <a:srgbClr val="19194C"/>
                    </a:solidFill>
                  </a:tcPr>
                </a:tc>
                <a:extLst>
                  <a:ext uri="{0D108BD9-81ED-4DB2-BD59-A6C34878D82A}">
                    <a16:rowId xmlns:a16="http://schemas.microsoft.com/office/drawing/2014/main" val="10001"/>
                  </a:ext>
                </a:extLst>
              </a:tr>
              <a:tr h="613030">
                <a:tc>
                  <a:txBody>
                    <a:bodyPr/>
                    <a:lstStyle/>
                    <a:p>
                      <a:pPr marL="0" marR="0" lvl="0" indent="0" algn="l" rtl="0">
                        <a:lnSpc>
                          <a:spcPct val="100000"/>
                        </a:lnSpc>
                        <a:spcBef>
                          <a:spcPts val="0"/>
                        </a:spcBef>
                        <a:spcAft>
                          <a:spcPts val="0"/>
                        </a:spcAft>
                        <a:buNone/>
                      </a:pPr>
                      <a:r>
                        <a:rPr lang="en-US" sz="1100" u="none" strike="noStrike" cap="none">
                          <a:solidFill>
                            <a:schemeClr val="lt1"/>
                          </a:solidFill>
                          <a:latin typeface="Century Gothic"/>
                          <a:ea typeface="Century Gothic"/>
                          <a:cs typeface="Century Gothic"/>
                          <a:sym typeface="Century Gothic"/>
                        </a:rPr>
                        <a:t>2 - Review cardholder statements, receipts and invoices to detect delinquency and misuse.</a:t>
                      </a:r>
                      <a:endParaRPr sz="1400"/>
                    </a:p>
                  </a:txBody>
                  <a:tcPr marL="72987" marR="72987" marT="36493" marB="36493">
                    <a:solidFill>
                      <a:srgbClr val="262672"/>
                    </a:solidFill>
                  </a:tcPr>
                </a:tc>
                <a:tc>
                  <a:txBody>
                    <a:bodyPr/>
                    <a:lstStyle/>
                    <a:p>
                      <a:pPr marL="0" marR="0" lvl="0" indent="0" algn="l" rtl="0">
                        <a:lnSpc>
                          <a:spcPct val="100000"/>
                        </a:lnSpc>
                        <a:spcBef>
                          <a:spcPts val="0"/>
                        </a:spcBef>
                        <a:spcAft>
                          <a:spcPts val="0"/>
                        </a:spcAft>
                        <a:buNone/>
                      </a:pPr>
                      <a:r>
                        <a:rPr lang="en-US" sz="1100" u="none" strike="noStrike" cap="none">
                          <a:solidFill>
                            <a:schemeClr val="lt1"/>
                          </a:solidFill>
                          <a:latin typeface="Century Gothic"/>
                          <a:ea typeface="Century Gothic"/>
                          <a:cs typeface="Century Gothic"/>
                          <a:sym typeface="Century Gothic"/>
                        </a:rPr>
                        <a:t>6 - When having goods shipped, the same person should not approve and place the order, or place the order and receive the goods.</a:t>
                      </a:r>
                      <a:endParaRPr sz="1400"/>
                    </a:p>
                  </a:txBody>
                  <a:tcPr marL="72987" marR="72987" marT="36493" marB="36493">
                    <a:solidFill>
                      <a:srgbClr val="262672"/>
                    </a:solidFill>
                  </a:tcPr>
                </a:tc>
                <a:extLst>
                  <a:ext uri="{0D108BD9-81ED-4DB2-BD59-A6C34878D82A}">
                    <a16:rowId xmlns:a16="http://schemas.microsoft.com/office/drawing/2014/main" val="10002"/>
                  </a:ext>
                </a:extLst>
              </a:tr>
              <a:tr h="613030">
                <a:tc>
                  <a:txBody>
                    <a:bodyPr/>
                    <a:lstStyle/>
                    <a:p>
                      <a:pPr marL="0" marR="0" lvl="0" indent="0" algn="l" rtl="0">
                        <a:lnSpc>
                          <a:spcPct val="100000"/>
                        </a:lnSpc>
                        <a:spcBef>
                          <a:spcPts val="0"/>
                        </a:spcBef>
                        <a:spcAft>
                          <a:spcPts val="0"/>
                        </a:spcAft>
                        <a:buNone/>
                      </a:pPr>
                      <a:r>
                        <a:rPr lang="en-US" sz="1100" u="none" strike="noStrike" cap="none">
                          <a:solidFill>
                            <a:schemeClr val="lt1"/>
                          </a:solidFill>
                          <a:latin typeface="Century Gothic"/>
                          <a:ea typeface="Century Gothic"/>
                          <a:cs typeface="Century Gothic"/>
                          <a:sym typeface="Century Gothic"/>
                        </a:rPr>
                        <a:t>3 - Review span of control: AO to cardholders' ratio and the average number of monthly purchase card transactions each AO reviews.</a:t>
                      </a:r>
                      <a:endParaRPr sz="1400"/>
                    </a:p>
                  </a:txBody>
                  <a:tcPr marL="72987" marR="72987" marT="36493" marB="36493">
                    <a:solidFill>
                      <a:srgbClr val="7373D1"/>
                    </a:solidFill>
                  </a:tcPr>
                </a:tc>
                <a:tc>
                  <a:txBody>
                    <a:bodyPr/>
                    <a:lstStyle/>
                    <a:p>
                      <a:pPr marL="0" marR="0" lvl="0" indent="0" algn="l" rtl="0">
                        <a:lnSpc>
                          <a:spcPct val="100000"/>
                        </a:lnSpc>
                        <a:spcBef>
                          <a:spcPts val="0"/>
                        </a:spcBef>
                        <a:spcAft>
                          <a:spcPts val="0"/>
                        </a:spcAft>
                        <a:buNone/>
                      </a:pPr>
                      <a:r>
                        <a:rPr lang="en-US" sz="1100" u="none" strike="noStrike" cap="none">
                          <a:solidFill>
                            <a:schemeClr val="lt1"/>
                          </a:solidFill>
                          <a:latin typeface="Century Gothic"/>
                          <a:ea typeface="Century Gothic"/>
                          <a:cs typeface="Century Gothic"/>
                          <a:sym typeface="Century Gothic"/>
                        </a:rPr>
                        <a:t>7 - Ensure each cardholder is assigned an AO other than the cardholder.</a:t>
                      </a:r>
                      <a:endParaRPr sz="1400"/>
                    </a:p>
                  </a:txBody>
                  <a:tcPr marL="72987" marR="72987" marT="36493" marB="36493">
                    <a:solidFill>
                      <a:srgbClr val="7373D1"/>
                    </a:solidFill>
                  </a:tcPr>
                </a:tc>
                <a:extLst>
                  <a:ext uri="{0D108BD9-81ED-4DB2-BD59-A6C34878D82A}">
                    <a16:rowId xmlns:a16="http://schemas.microsoft.com/office/drawing/2014/main" val="10003"/>
                  </a:ext>
                </a:extLst>
              </a:tr>
              <a:tr h="783314">
                <a:tc>
                  <a:txBody>
                    <a:bodyPr/>
                    <a:lstStyle/>
                    <a:p>
                      <a:pPr marL="0" marR="0" lvl="0" indent="0" algn="l" rtl="0">
                        <a:lnSpc>
                          <a:spcPct val="100000"/>
                        </a:lnSpc>
                        <a:spcBef>
                          <a:spcPts val="0"/>
                        </a:spcBef>
                        <a:spcAft>
                          <a:spcPts val="0"/>
                        </a:spcAft>
                        <a:buClr>
                          <a:srgbClr val="000000"/>
                        </a:buClr>
                        <a:buSzPts val="1400"/>
                        <a:buFont typeface="Arial"/>
                        <a:buNone/>
                      </a:pPr>
                      <a:r>
                        <a:rPr lang="en-US" sz="1100" u="none" strike="noStrike" cap="none">
                          <a:solidFill>
                            <a:schemeClr val="lt1"/>
                          </a:solidFill>
                          <a:latin typeface="Century Gothic"/>
                          <a:ea typeface="Century Gothic"/>
                          <a:cs typeface="Century Gothic"/>
                          <a:sym typeface="Century Gothic"/>
                        </a:rPr>
                        <a:t>4 - Pay attention to accounts with questionable history and/or high predictor score.  Look for spend at department stores, e.g., Macy’s, Jos.A.Bank, Saks Fifth Ave, etc.</a:t>
                      </a:r>
                      <a:endParaRPr sz="1400"/>
                    </a:p>
                  </a:txBody>
                  <a:tcPr marL="72987" marR="72987" marT="36493" marB="36493">
                    <a:solidFill>
                      <a:srgbClr val="A2A2E0"/>
                    </a:solidFill>
                  </a:tcPr>
                </a:tc>
                <a:tc>
                  <a:txBody>
                    <a:bodyPr/>
                    <a:lstStyle/>
                    <a:p>
                      <a:pPr marL="0" marR="0" lvl="0" indent="0" algn="l" rtl="0">
                        <a:lnSpc>
                          <a:spcPct val="100000"/>
                        </a:lnSpc>
                        <a:spcBef>
                          <a:spcPts val="0"/>
                        </a:spcBef>
                        <a:spcAft>
                          <a:spcPts val="0"/>
                        </a:spcAft>
                        <a:buNone/>
                      </a:pPr>
                      <a:r>
                        <a:rPr lang="en-US" sz="1100" u="none" strike="noStrike" cap="none" dirty="0">
                          <a:solidFill>
                            <a:schemeClr val="lt1"/>
                          </a:solidFill>
                          <a:latin typeface="Century Gothic"/>
                          <a:ea typeface="Century Gothic"/>
                          <a:cs typeface="Century Gothic"/>
                          <a:sym typeface="Century Gothic"/>
                        </a:rPr>
                        <a:t>8 - Pay attention to returned goods for store credit instead of credit going back to the agency.</a:t>
                      </a:r>
                      <a:endParaRPr sz="1400" dirty="0"/>
                    </a:p>
                  </a:txBody>
                  <a:tcPr marL="72987" marR="72987" marT="36493" marB="36493">
                    <a:solidFill>
                      <a:srgbClr val="A2A2E0"/>
                    </a:solidFill>
                  </a:tcPr>
                </a:tc>
                <a:extLst>
                  <a:ext uri="{0D108BD9-81ED-4DB2-BD59-A6C34878D82A}">
                    <a16:rowId xmlns:a16="http://schemas.microsoft.com/office/drawing/2014/main" val="10004"/>
                  </a:ext>
                </a:extLst>
              </a:tr>
            </a:tbl>
          </a:graphicData>
        </a:graphic>
      </p:graphicFrame>
    </p:spTree>
  </p:cSld>
  <p:clrMapOvr>
    <a:masterClrMapping/>
  </p:clrMapOvr>
  <p:transition spd="slow">
    <p:fade thruBlk="1"/>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578"/>
        <p:cNvGrpSpPr/>
        <p:nvPr/>
      </p:nvGrpSpPr>
      <p:grpSpPr>
        <a:xfrm>
          <a:off x="0" y="0"/>
          <a:ext cx="0" cy="0"/>
          <a:chOff x="0" y="0"/>
          <a:chExt cx="0" cy="0"/>
        </a:xfrm>
      </p:grpSpPr>
      <p:sp>
        <p:nvSpPr>
          <p:cNvPr id="579" name="Google Shape;579;p39"/>
          <p:cNvSpPr txBox="1">
            <a:spLocks noGrp="1"/>
          </p:cNvSpPr>
          <p:nvPr>
            <p:ph type="title"/>
          </p:nvPr>
        </p:nvSpPr>
        <p:spPr>
          <a:xfrm>
            <a:off x="684217" y="642937"/>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Revised OMB Circular No. A-123</a:t>
            </a:r>
            <a:endParaRPr sz="2800" dirty="0">
              <a:latin typeface="Century Gothic"/>
            </a:endParaRPr>
          </a:p>
        </p:txBody>
      </p:sp>
      <p:sp>
        <p:nvSpPr>
          <p:cNvPr id="580" name="Google Shape;580;p39"/>
          <p:cNvSpPr/>
          <p:nvPr/>
        </p:nvSpPr>
        <p:spPr>
          <a:xfrm>
            <a:off x="495300" y="1494056"/>
            <a:ext cx="8483600" cy="318055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On August 27, 2019, the Revised OMB Circular No. A-123, Appendix B was issued. Appendix B contains “A Risk Management Framework for Government Charge Card Programs”</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Under Section 5.3.2 and Section 5.3.3 of the revised OMB No. A-123 Circular, Appendix B, CFO Act Agencies are required to provide Statistical and Narrative Reporting to CCCM on an annual basis  </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These submissions provide insight into agency best practices for charge card management as well as monitoring delinquency and interesting statistical metrics</a:t>
            </a:r>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585"/>
        <p:cNvGrpSpPr/>
        <p:nvPr/>
      </p:nvGrpSpPr>
      <p:grpSpPr>
        <a:xfrm>
          <a:off x="0" y="0"/>
          <a:ext cx="0" cy="0"/>
          <a:chOff x="0" y="0"/>
          <a:chExt cx="0" cy="0"/>
        </a:xfrm>
      </p:grpSpPr>
      <p:sp>
        <p:nvSpPr>
          <p:cNvPr id="586" name="Google Shape;586;p40"/>
          <p:cNvSpPr txBox="1">
            <a:spLocks noGrp="1"/>
          </p:cNvSpPr>
          <p:nvPr>
            <p:ph type="title"/>
          </p:nvPr>
        </p:nvSpPr>
        <p:spPr>
          <a:xfrm>
            <a:off x="509789" y="337519"/>
            <a:ext cx="8229600" cy="857100"/>
          </a:xfrm>
          <a:prstGeom prst="rect">
            <a:avLst/>
          </a:prstGeom>
          <a:noFill/>
          <a:ln>
            <a:noFill/>
          </a:ln>
        </p:spPr>
        <p:txBody>
          <a:bodyPr spcFirstLastPara="1" wrap="square" lIns="91425" tIns="91425" rIns="91425" bIns="91425" anchor="t" anchorCtr="0">
            <a:noAutofit/>
          </a:bodyPr>
          <a:lstStyle/>
          <a:p>
            <a:pPr marL="0" lvl="0" indent="0" algn="ctr" rtl="0">
              <a:lnSpc>
                <a:spcPct val="100000"/>
              </a:lnSpc>
              <a:spcBef>
                <a:spcPts val="0"/>
              </a:spcBef>
              <a:spcAft>
                <a:spcPts val="0"/>
              </a:spcAft>
              <a:buSzPts val="1400"/>
              <a:buNone/>
            </a:pPr>
            <a:r>
              <a:rPr lang="en-US" sz="2800" dirty="0">
                <a:latin typeface="Century Gothic"/>
                <a:ea typeface="Century Gothic"/>
                <a:cs typeface="Century Gothic"/>
                <a:sym typeface="Century Gothic"/>
              </a:rPr>
              <a:t>Revised OMB Circular No. A-123: Insights</a:t>
            </a:r>
            <a:endParaRPr sz="2800" dirty="0">
              <a:latin typeface="Century Gothic"/>
              <a:ea typeface="Century Gothic"/>
              <a:cs typeface="Century Gothic"/>
              <a:sym typeface="Century Gothic"/>
            </a:endParaRPr>
          </a:p>
        </p:txBody>
      </p:sp>
      <p:sp>
        <p:nvSpPr>
          <p:cNvPr id="587" name="Google Shape;587;p40"/>
          <p:cNvSpPr txBox="1"/>
          <p:nvPr/>
        </p:nvSpPr>
        <p:spPr>
          <a:xfrm>
            <a:off x="204729" y="1188590"/>
            <a:ext cx="8842167" cy="959237"/>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600" b="0" i="0" u="none" strike="noStrike" cap="none" dirty="0">
                <a:solidFill>
                  <a:srgbClr val="000000"/>
                </a:solidFill>
                <a:latin typeface="Century Gothic"/>
                <a:ea typeface="Century Gothic"/>
                <a:cs typeface="Century Gothic"/>
                <a:sym typeface="Century Gothic"/>
              </a:rPr>
              <a:t>Key Insights from statistical reporting based on data received from CFO Act Agencies in FY21:</a:t>
            </a:r>
            <a:endParaRPr dirty="0"/>
          </a:p>
          <a:p>
            <a:pPr marL="557213" marR="0" lvl="1" indent="-112712" algn="l" rtl="0">
              <a:lnSpc>
                <a:spcPct val="100000"/>
              </a:lnSpc>
              <a:spcBef>
                <a:spcPts val="900"/>
              </a:spcBef>
              <a:spcAft>
                <a:spcPts val="0"/>
              </a:spcAft>
              <a:buClr>
                <a:srgbClr val="990000"/>
              </a:buClr>
              <a:buSzPts val="1600"/>
              <a:buFont typeface="Noto Sans Symbols"/>
              <a:buNone/>
            </a:pPr>
            <a:endParaRPr sz="1600" b="0" i="0" u="none" strike="noStrike" cap="none" dirty="0">
              <a:solidFill>
                <a:srgbClr val="000000"/>
              </a:solidFill>
              <a:latin typeface="Century Gothic"/>
              <a:ea typeface="Century Gothic"/>
              <a:cs typeface="Century Gothic"/>
              <a:sym typeface="Century Gothic"/>
            </a:endParaRPr>
          </a:p>
        </p:txBody>
      </p:sp>
      <p:grpSp>
        <p:nvGrpSpPr>
          <p:cNvPr id="588" name="Google Shape;588;p40">
            <a:extLst>
              <a:ext uri="{C183D7F6-B498-43B3-948B-1728B52AA6E4}">
                <adec:decorative xmlns:adec="http://schemas.microsoft.com/office/drawing/2017/decorative" val="1"/>
              </a:ext>
            </a:extLst>
          </p:cNvPr>
          <p:cNvGrpSpPr/>
          <p:nvPr/>
        </p:nvGrpSpPr>
        <p:grpSpPr>
          <a:xfrm>
            <a:off x="581891" y="1738058"/>
            <a:ext cx="783383" cy="760080"/>
            <a:chOff x="-1600200" y="2384374"/>
            <a:chExt cx="859598" cy="839957"/>
          </a:xfrm>
        </p:grpSpPr>
        <p:sp>
          <p:nvSpPr>
            <p:cNvPr id="589" name="Google Shape;589;p40"/>
            <p:cNvSpPr/>
            <p:nvPr/>
          </p:nvSpPr>
          <p:spPr>
            <a:xfrm>
              <a:off x="-1600200" y="2384374"/>
              <a:ext cx="817084" cy="839957"/>
            </a:xfrm>
            <a:prstGeom prst="ellipse">
              <a:avLst/>
            </a:prstGeom>
            <a:solidFill>
              <a:srgbClr val="80AADC"/>
            </a:solidFill>
            <a:ln w="28575"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0" name="Google Shape;590;p40"/>
            <p:cNvSpPr txBox="1"/>
            <p:nvPr/>
          </p:nvSpPr>
          <p:spPr>
            <a:xfrm>
              <a:off x="-1466337" y="2619686"/>
              <a:ext cx="725735" cy="3925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13" b="1" i="0" u="none" strike="noStrike" cap="none">
                  <a:solidFill>
                    <a:srgbClr val="000000"/>
                  </a:solidFill>
                  <a:latin typeface="Century Gothic"/>
                  <a:ea typeface="Century Gothic"/>
                  <a:cs typeface="Century Gothic"/>
                  <a:sym typeface="Century Gothic"/>
                </a:rPr>
                <a:t>317</a:t>
              </a:r>
              <a:endParaRPr/>
            </a:p>
          </p:txBody>
        </p:sp>
      </p:grpSp>
      <p:grpSp>
        <p:nvGrpSpPr>
          <p:cNvPr id="591" name="Google Shape;591;p40">
            <a:extLst>
              <a:ext uri="{C183D7F6-B498-43B3-948B-1728B52AA6E4}">
                <adec:decorative xmlns:adec="http://schemas.microsoft.com/office/drawing/2017/decorative" val="1"/>
              </a:ext>
            </a:extLst>
          </p:cNvPr>
          <p:cNvGrpSpPr/>
          <p:nvPr/>
        </p:nvGrpSpPr>
        <p:grpSpPr>
          <a:xfrm>
            <a:off x="588751" y="2541044"/>
            <a:ext cx="744638" cy="760080"/>
            <a:chOff x="-1600200" y="2384374"/>
            <a:chExt cx="817084" cy="839957"/>
          </a:xfrm>
        </p:grpSpPr>
        <p:sp>
          <p:nvSpPr>
            <p:cNvPr id="592" name="Google Shape;592;p40"/>
            <p:cNvSpPr/>
            <p:nvPr/>
          </p:nvSpPr>
          <p:spPr>
            <a:xfrm>
              <a:off x="-1600200" y="2384374"/>
              <a:ext cx="817084" cy="839957"/>
            </a:xfrm>
            <a:prstGeom prst="ellipse">
              <a:avLst/>
            </a:prstGeom>
            <a:solidFill>
              <a:srgbClr val="80AADC"/>
            </a:solidFill>
            <a:ln w="28575"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3" name="Google Shape;593;p40"/>
            <p:cNvSpPr txBox="1"/>
            <p:nvPr/>
          </p:nvSpPr>
          <p:spPr>
            <a:xfrm>
              <a:off x="-1466337" y="2642402"/>
              <a:ext cx="630031" cy="3925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13" b="1" i="0" u="none" strike="noStrike" cap="none">
                  <a:solidFill>
                    <a:srgbClr val="000000"/>
                  </a:solidFill>
                  <a:latin typeface="Century Gothic"/>
                  <a:ea typeface="Century Gothic"/>
                  <a:cs typeface="Century Gothic"/>
                  <a:sym typeface="Century Gothic"/>
                </a:rPr>
                <a:t>644</a:t>
              </a:r>
              <a:endParaRPr/>
            </a:p>
          </p:txBody>
        </p:sp>
      </p:grpSp>
      <p:grpSp>
        <p:nvGrpSpPr>
          <p:cNvPr id="594" name="Google Shape;594;p40">
            <a:extLst>
              <a:ext uri="{C183D7F6-B498-43B3-948B-1728B52AA6E4}">
                <adec:decorative xmlns:adec="http://schemas.microsoft.com/office/drawing/2017/decorative" val="1"/>
              </a:ext>
            </a:extLst>
          </p:cNvPr>
          <p:cNvGrpSpPr/>
          <p:nvPr/>
        </p:nvGrpSpPr>
        <p:grpSpPr>
          <a:xfrm>
            <a:off x="588751" y="3344029"/>
            <a:ext cx="744638" cy="815362"/>
            <a:chOff x="-1600200" y="2384374"/>
            <a:chExt cx="817084" cy="901049"/>
          </a:xfrm>
        </p:grpSpPr>
        <p:sp>
          <p:nvSpPr>
            <p:cNvPr id="595" name="Google Shape;595;p40"/>
            <p:cNvSpPr/>
            <p:nvPr/>
          </p:nvSpPr>
          <p:spPr>
            <a:xfrm>
              <a:off x="-1600200" y="2384374"/>
              <a:ext cx="817084" cy="839957"/>
            </a:xfrm>
            <a:prstGeom prst="ellipse">
              <a:avLst/>
            </a:prstGeom>
            <a:solidFill>
              <a:srgbClr val="80AADC"/>
            </a:solidFill>
            <a:ln w="28575"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6" name="Google Shape;596;p40"/>
            <p:cNvSpPr txBox="1"/>
            <p:nvPr/>
          </p:nvSpPr>
          <p:spPr>
            <a:xfrm>
              <a:off x="-1507860" y="2623533"/>
              <a:ext cx="632403" cy="6618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13" b="1" i="0" u="none" strike="noStrike" cap="none">
                  <a:solidFill>
                    <a:srgbClr val="000000"/>
                  </a:solidFill>
                  <a:latin typeface="Century Gothic"/>
                  <a:ea typeface="Century Gothic"/>
                  <a:cs typeface="Century Gothic"/>
                  <a:sym typeface="Century Gothic"/>
                </a:rPr>
                <a:t>7.5K</a:t>
              </a:r>
              <a:endParaRPr/>
            </a:p>
          </p:txBody>
        </p:sp>
      </p:grpSp>
      <p:grpSp>
        <p:nvGrpSpPr>
          <p:cNvPr id="597" name="Google Shape;597;p40">
            <a:extLst>
              <a:ext uri="{C183D7F6-B498-43B3-948B-1728B52AA6E4}">
                <adec:decorative xmlns:adec="http://schemas.microsoft.com/office/drawing/2017/decorative" val="1"/>
              </a:ext>
            </a:extLst>
          </p:cNvPr>
          <p:cNvGrpSpPr/>
          <p:nvPr/>
        </p:nvGrpSpPr>
        <p:grpSpPr>
          <a:xfrm>
            <a:off x="587909" y="4146167"/>
            <a:ext cx="764771" cy="760080"/>
            <a:chOff x="-1600200" y="2384374"/>
            <a:chExt cx="839176" cy="839957"/>
          </a:xfrm>
        </p:grpSpPr>
        <p:sp>
          <p:nvSpPr>
            <p:cNvPr id="598" name="Google Shape;598;p40"/>
            <p:cNvSpPr/>
            <p:nvPr/>
          </p:nvSpPr>
          <p:spPr>
            <a:xfrm>
              <a:off x="-1600200" y="2384374"/>
              <a:ext cx="817084" cy="839957"/>
            </a:xfrm>
            <a:prstGeom prst="ellipse">
              <a:avLst/>
            </a:prstGeom>
            <a:solidFill>
              <a:srgbClr val="80AADC"/>
            </a:solidFill>
            <a:ln w="28575" cap="flat" cmpd="sng">
              <a:solidFill>
                <a:schemeClr val="lt2"/>
              </a:solidFill>
              <a:prstDash val="solid"/>
              <a:round/>
              <a:headEnd type="none" w="sm" len="sm"/>
              <a:tailEnd type="none" w="sm" len="sm"/>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800" b="0" i="0" u="none" strike="noStrike" cap="none">
                <a:solidFill>
                  <a:schemeClr val="dk1"/>
                </a:solidFill>
                <a:latin typeface="Arial"/>
                <a:ea typeface="Arial"/>
                <a:cs typeface="Arial"/>
                <a:sym typeface="Arial"/>
              </a:endParaRPr>
            </a:p>
          </p:txBody>
        </p:sp>
        <p:sp>
          <p:nvSpPr>
            <p:cNvPr id="599" name="Google Shape;599;p40"/>
            <p:cNvSpPr txBox="1"/>
            <p:nvPr/>
          </p:nvSpPr>
          <p:spPr>
            <a:xfrm>
              <a:off x="-1521061" y="2619686"/>
              <a:ext cx="760037" cy="392501"/>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313" b="1" i="0" u="none" strike="noStrike" cap="none">
                  <a:solidFill>
                    <a:srgbClr val="000000"/>
                  </a:solidFill>
                  <a:latin typeface="Century Gothic"/>
                  <a:ea typeface="Century Gothic"/>
                  <a:cs typeface="Century Gothic"/>
                  <a:sym typeface="Century Gothic"/>
                </a:rPr>
                <a:t>1:1.7</a:t>
              </a:r>
              <a:endParaRPr/>
            </a:p>
          </p:txBody>
        </p:sp>
      </p:grpSp>
      <p:graphicFrame>
        <p:nvGraphicFramePr>
          <p:cNvPr id="600" name="Google Shape;600;p40"/>
          <p:cNvGraphicFramePr/>
          <p:nvPr/>
        </p:nvGraphicFramePr>
        <p:xfrm>
          <a:off x="1514239" y="1708699"/>
          <a:ext cx="7225150" cy="3278670"/>
        </p:xfrm>
        <a:graphic>
          <a:graphicData uri="http://schemas.openxmlformats.org/drawingml/2006/table">
            <a:tbl>
              <a:tblPr firstRow="1" bandRow="1">
                <a:noFill/>
              </a:tblPr>
              <a:tblGrid>
                <a:gridCol w="7225150">
                  <a:extLst>
                    <a:ext uri="{9D8B030D-6E8A-4147-A177-3AD203B41FA5}">
                      <a16:colId xmlns:a16="http://schemas.microsoft.com/office/drawing/2014/main" val="20000"/>
                    </a:ext>
                  </a:extLst>
                </a:gridCol>
              </a:tblGrid>
              <a:tr h="7477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Century Gothic"/>
                          <a:ea typeface="Century Gothic"/>
                          <a:cs typeface="Century Gothic"/>
                          <a:sym typeface="Century Gothic"/>
                        </a:rPr>
                        <a:t>Average number of Purchase cards with limits above the MPT </a:t>
                      </a:r>
                      <a:r>
                        <a:rPr lang="en-US" sz="1800" u="none" strike="noStrike" cap="none">
                          <a:latin typeface="Century Gothic"/>
                          <a:ea typeface="Century Gothic"/>
                          <a:cs typeface="Century Gothic"/>
                          <a:sym typeface="Century Gothic"/>
                        </a:rPr>
                        <a:t>per agency. Decrease of </a:t>
                      </a:r>
                      <a:r>
                        <a:rPr lang="en-US" sz="1800" b="1" u="none" strike="noStrike" cap="none">
                          <a:solidFill>
                            <a:srgbClr val="80AADC"/>
                          </a:solidFill>
                          <a:latin typeface="Century Gothic"/>
                          <a:ea typeface="Century Gothic"/>
                          <a:cs typeface="Century Gothic"/>
                          <a:sym typeface="Century Gothic"/>
                        </a:rPr>
                        <a:t>-42%</a:t>
                      </a:r>
                      <a:r>
                        <a:rPr lang="en-US" sz="1800" u="none" strike="noStrike" cap="none">
                          <a:latin typeface="Century Gothic"/>
                          <a:ea typeface="Century Gothic"/>
                          <a:cs typeface="Century Gothic"/>
                          <a:sym typeface="Century Gothic"/>
                        </a:rPr>
                        <a:t> compared to FY20 (543)</a:t>
                      </a:r>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a:latin typeface="Century Gothic"/>
                        <a:ea typeface="Century Gothic"/>
                        <a:cs typeface="Century Gothic"/>
                        <a:sym typeface="Century Gothic"/>
                      </a:endParaRPr>
                    </a:p>
                  </a:txBody>
                  <a:tcPr marL="68575" marR="68575" marT="34300" marB="34300" anchor="ctr"/>
                </a:tc>
                <a:extLst>
                  <a:ext uri="{0D108BD9-81ED-4DB2-BD59-A6C34878D82A}">
                    <a16:rowId xmlns:a16="http://schemas.microsoft.com/office/drawing/2014/main" val="10000"/>
                  </a:ext>
                </a:extLst>
              </a:tr>
              <a:tr h="7477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entury Gothic"/>
                          <a:ea typeface="Century Gothic"/>
                          <a:cs typeface="Century Gothic"/>
                          <a:sym typeface="Century Gothic"/>
                        </a:rPr>
                        <a:t>Average increase in Fleet card counts compared to prior reporting period</a:t>
                      </a:r>
                      <a:r>
                        <a:rPr lang="en-US" sz="1800" u="none" strike="noStrike" cap="none" dirty="0">
                          <a:latin typeface="Century Gothic"/>
                          <a:ea typeface="Century Gothic"/>
                          <a:cs typeface="Century Gothic"/>
                          <a:sym typeface="Century Gothic"/>
                        </a:rPr>
                        <a:t>. Decrease of </a:t>
                      </a:r>
                      <a:r>
                        <a:rPr lang="en-US" sz="1800" b="1" u="none" strike="noStrike" cap="none" dirty="0">
                          <a:solidFill>
                            <a:srgbClr val="80AADC"/>
                          </a:solidFill>
                          <a:latin typeface="Century Gothic"/>
                          <a:ea typeface="Century Gothic"/>
                          <a:cs typeface="Century Gothic"/>
                          <a:sym typeface="Century Gothic"/>
                        </a:rPr>
                        <a:t>-53%</a:t>
                      </a:r>
                      <a:r>
                        <a:rPr lang="en-US" sz="1800" u="none" strike="noStrike" cap="none" dirty="0">
                          <a:latin typeface="Century Gothic"/>
                          <a:ea typeface="Century Gothic"/>
                          <a:cs typeface="Century Gothic"/>
                          <a:sym typeface="Century Gothic"/>
                        </a:rPr>
                        <a:t> compared to FY20 (735)</a:t>
                      </a:r>
                      <a:endParaRPr dirty="0"/>
                    </a:p>
                    <a:p>
                      <a:pPr marL="0" marR="0" lvl="0" indent="0" algn="l" rtl="0">
                        <a:lnSpc>
                          <a:spcPct val="100000"/>
                        </a:lnSpc>
                        <a:spcBef>
                          <a:spcPts val="0"/>
                        </a:spcBef>
                        <a:spcAft>
                          <a:spcPts val="0"/>
                        </a:spcAft>
                        <a:buClr>
                          <a:srgbClr val="000000"/>
                        </a:buClr>
                        <a:buSzPts val="1800"/>
                        <a:buFont typeface="Arial"/>
                        <a:buNone/>
                      </a:pPr>
                      <a:endParaRPr sz="1800" u="none" strike="noStrike" cap="none" dirty="0">
                        <a:latin typeface="Century Gothic"/>
                        <a:ea typeface="Century Gothic"/>
                        <a:cs typeface="Century Gothic"/>
                        <a:sym typeface="Century Gothic"/>
                      </a:endParaRPr>
                    </a:p>
                  </a:txBody>
                  <a:tcPr marL="68575" marR="68575" marT="34300" marB="34300" anchor="b"/>
                </a:tc>
                <a:extLst>
                  <a:ext uri="{0D108BD9-81ED-4DB2-BD59-A6C34878D82A}">
                    <a16:rowId xmlns:a16="http://schemas.microsoft.com/office/drawing/2014/main" val="10001"/>
                  </a:ext>
                </a:extLst>
              </a:tr>
              <a:tr h="7477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a:latin typeface="Century Gothic"/>
                          <a:ea typeface="Century Gothic"/>
                          <a:cs typeface="Century Gothic"/>
                          <a:sym typeface="Century Gothic"/>
                        </a:rPr>
                        <a:t>Number of convenience checks written</a:t>
                      </a:r>
                      <a:r>
                        <a:rPr lang="en-US" sz="1800" u="none" strike="noStrike" cap="none">
                          <a:latin typeface="Century Gothic"/>
                          <a:ea typeface="Century Gothic"/>
                          <a:cs typeface="Century Gothic"/>
                          <a:sym typeface="Century Gothic"/>
                        </a:rPr>
                        <a:t>. Decrease of </a:t>
                      </a:r>
                      <a:r>
                        <a:rPr lang="en-US" sz="1800" b="1" u="none" strike="noStrike" cap="none">
                          <a:solidFill>
                            <a:srgbClr val="80AADC"/>
                          </a:solidFill>
                          <a:latin typeface="Century Gothic"/>
                          <a:ea typeface="Century Gothic"/>
                          <a:cs typeface="Century Gothic"/>
                          <a:sym typeface="Century Gothic"/>
                        </a:rPr>
                        <a:t>-70%</a:t>
                      </a:r>
                      <a:r>
                        <a:rPr lang="en-US" sz="1800" u="none" strike="noStrike" cap="none">
                          <a:latin typeface="Century Gothic"/>
                          <a:ea typeface="Century Gothic"/>
                          <a:cs typeface="Century Gothic"/>
                          <a:sym typeface="Century Gothic"/>
                        </a:rPr>
                        <a:t> compared to FY20 (23.9K)</a:t>
                      </a:r>
                      <a:endParaRPr/>
                    </a:p>
                  </a:txBody>
                  <a:tcPr marL="68575" marR="68575" marT="34300" marB="34300" anchor="ctr"/>
                </a:tc>
                <a:extLst>
                  <a:ext uri="{0D108BD9-81ED-4DB2-BD59-A6C34878D82A}">
                    <a16:rowId xmlns:a16="http://schemas.microsoft.com/office/drawing/2014/main" val="10002"/>
                  </a:ext>
                </a:extLst>
              </a:tr>
              <a:tr h="747775">
                <a:tc>
                  <a:txBody>
                    <a:bodyPr/>
                    <a:lstStyle/>
                    <a:p>
                      <a:pPr marL="0" marR="0" lvl="0" indent="0" algn="l" rtl="0">
                        <a:lnSpc>
                          <a:spcPct val="100000"/>
                        </a:lnSpc>
                        <a:spcBef>
                          <a:spcPts val="0"/>
                        </a:spcBef>
                        <a:spcAft>
                          <a:spcPts val="0"/>
                        </a:spcAft>
                        <a:buClr>
                          <a:srgbClr val="000000"/>
                        </a:buClr>
                        <a:buSzPts val="1800"/>
                        <a:buFont typeface="Arial"/>
                        <a:buNone/>
                      </a:pPr>
                      <a:r>
                        <a:rPr lang="en-US" sz="1800" b="1" u="none" strike="noStrike" cap="none" dirty="0">
                          <a:latin typeface="Century Gothic"/>
                          <a:ea typeface="Century Gothic"/>
                          <a:cs typeface="Century Gothic"/>
                          <a:sym typeface="Century Gothic"/>
                        </a:rPr>
                        <a:t>Average Purchase span of control. </a:t>
                      </a:r>
                      <a:r>
                        <a:rPr lang="en-US" sz="1800" b="0" i="1" u="none" strike="noStrike" cap="none" dirty="0">
                          <a:latin typeface="Century Gothic"/>
                          <a:ea typeface="Century Gothic"/>
                          <a:cs typeface="Century Gothic"/>
                          <a:sym typeface="Century Gothic"/>
                        </a:rPr>
                        <a:t>(1 AOPC:1.7 Cardholders)</a:t>
                      </a:r>
                      <a:endParaRPr sz="1800" b="1" u="none" strike="noStrike" cap="none" dirty="0">
                        <a:latin typeface="Century Gothic"/>
                        <a:ea typeface="Century Gothic"/>
                        <a:cs typeface="Century Gothic"/>
                        <a:sym typeface="Century Gothic"/>
                      </a:endParaRPr>
                    </a:p>
                  </a:txBody>
                  <a:tcPr marL="68575" marR="68575" marT="34300" marB="34300" anchor="ctr"/>
                </a:tc>
                <a:extLst>
                  <a:ext uri="{0D108BD9-81ED-4DB2-BD59-A6C34878D82A}">
                    <a16:rowId xmlns:a16="http://schemas.microsoft.com/office/drawing/2014/main" val="10003"/>
                  </a:ext>
                </a:extLst>
              </a:tr>
            </a:tbl>
          </a:graphicData>
        </a:graphic>
      </p:graphicFrame>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605"/>
        <p:cNvGrpSpPr/>
        <p:nvPr/>
      </p:nvGrpSpPr>
      <p:grpSpPr>
        <a:xfrm>
          <a:off x="0" y="0"/>
          <a:ext cx="0" cy="0"/>
          <a:chOff x="0" y="0"/>
          <a:chExt cx="0" cy="0"/>
        </a:xfrm>
      </p:grpSpPr>
      <p:sp>
        <p:nvSpPr>
          <p:cNvPr id="606" name="Google Shape;606;p41"/>
          <p:cNvSpPr txBox="1">
            <a:spLocks noGrp="1"/>
          </p:cNvSpPr>
          <p:nvPr>
            <p:ph type="title"/>
          </p:nvPr>
        </p:nvSpPr>
        <p:spPr>
          <a:xfrm>
            <a:off x="687387" y="414337"/>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Leverage Data - Government-Wide Metrics</a:t>
            </a:r>
            <a:endParaRPr sz="2800" dirty="0">
              <a:latin typeface="Century Gothic"/>
            </a:endParaRPr>
          </a:p>
        </p:txBody>
      </p:sp>
      <p:sp>
        <p:nvSpPr>
          <p:cNvPr id="607" name="Google Shape;607;p41"/>
          <p:cNvSpPr/>
          <p:nvPr/>
        </p:nvSpPr>
        <p:spPr>
          <a:xfrm>
            <a:off x="579120" y="1607344"/>
            <a:ext cx="8348980" cy="2893219"/>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GSA provides interactive dashboards for each CFO Act agency that allow agencies to compare key statistics to their own thresholds, their peer group, and government-wide averages</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CFO Act agencies can access the GSA </a:t>
            </a:r>
            <a:r>
              <a:rPr lang="en-US" sz="2000" b="0" i="0" u="none" strike="noStrike" cap="none" err="1">
                <a:solidFill>
                  <a:srgbClr val="000000"/>
                </a:solidFill>
                <a:latin typeface="Century Gothic"/>
                <a:ea typeface="Century Gothic"/>
                <a:cs typeface="Century Gothic"/>
                <a:sym typeface="Century Gothic"/>
              </a:rPr>
              <a:t>SmartPay</a:t>
            </a:r>
            <a:r>
              <a:rPr lang="en-US" sz="2000" b="0" i="0" u="none" strike="noStrike" cap="none">
                <a:solidFill>
                  <a:srgbClr val="000000"/>
                </a:solidFill>
                <a:latin typeface="Century Gothic"/>
                <a:ea typeface="Century Gothic"/>
                <a:cs typeface="Century Gothic"/>
                <a:sym typeface="Century Gothic"/>
              </a:rPr>
              <a:t> Portal, including the Quarterly Metrics dashboards at </a:t>
            </a:r>
            <a:r>
              <a:rPr lang="en-US" sz="2000" b="0" i="0" u="sng" strike="noStrike" cap="none">
                <a:solidFill>
                  <a:schemeClr val="hlink"/>
                </a:solidFill>
                <a:latin typeface="Century Gothic"/>
                <a:ea typeface="Century Gothic"/>
                <a:cs typeface="Century Gothic"/>
                <a:sym typeface="Century Gothic"/>
                <a:hlinkClick r:id="rId3"/>
              </a:rPr>
              <a:t>https://spdatawarehouse.gsa.gov/</a:t>
            </a:r>
            <a:r>
              <a:rPr lang="en-US" sz="2000" b="0" i="0" u="none" strike="noStrike" cap="none">
                <a:solidFill>
                  <a:srgbClr val="000000"/>
                </a:solidFill>
                <a:latin typeface="Century Gothic"/>
                <a:ea typeface="Century Gothic"/>
                <a:cs typeface="Century Gothic"/>
                <a:sym typeface="Century Gothic"/>
              </a:rPr>
              <a:t> </a:t>
            </a:r>
            <a:endParaRPr/>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612"/>
        <p:cNvGrpSpPr/>
        <p:nvPr/>
      </p:nvGrpSpPr>
      <p:grpSpPr>
        <a:xfrm>
          <a:off x="0" y="0"/>
          <a:ext cx="0" cy="0"/>
          <a:chOff x="0" y="0"/>
          <a:chExt cx="0" cy="0"/>
        </a:xfrm>
      </p:grpSpPr>
      <p:sp>
        <p:nvSpPr>
          <p:cNvPr id="613" name="Google Shape;613;p42"/>
          <p:cNvSpPr txBox="1">
            <a:spLocks noGrp="1"/>
          </p:cNvSpPr>
          <p:nvPr>
            <p:ph type="title"/>
          </p:nvPr>
        </p:nvSpPr>
        <p:spPr>
          <a:xfrm>
            <a:off x="687386" y="194981"/>
            <a:ext cx="7769225" cy="642938"/>
          </a:xfrm>
          <a:prstGeom prst="rect">
            <a:avLst/>
          </a:prstGeom>
          <a:noFill/>
          <a:ln>
            <a:noFill/>
          </a:ln>
        </p:spPr>
        <p:txBody>
          <a:bodyPr spcFirstLastPara="1" wrap="square" lIns="0" tIns="0" rIns="0" bIns="0" anchor="ctr" anchorCtr="0">
            <a:noAutofit/>
          </a:bodyPr>
          <a:lstStyle/>
          <a:p>
            <a:pPr marL="0" marR="0" lvl="0" indent="0" algn="r" rtl="0">
              <a:lnSpc>
                <a:spcPct val="100000"/>
              </a:lnSpc>
              <a:spcBef>
                <a:spcPts val="0"/>
              </a:spcBef>
              <a:spcAft>
                <a:spcPts val="0"/>
              </a:spcAft>
              <a:buClr>
                <a:srgbClr val="000000"/>
              </a:buClr>
              <a:buSzPts val="700"/>
              <a:buFont typeface="Arial"/>
              <a:buNone/>
            </a:pPr>
            <a:r>
              <a:rPr lang="en-US" sz="2800" dirty="0">
                <a:latin typeface="Century Gothic"/>
                <a:sym typeface="Century Gothic"/>
              </a:rPr>
              <a:t>Leverage Data - Government-Wide Metrics</a:t>
            </a:r>
            <a:endParaRPr sz="2800" dirty="0">
              <a:latin typeface="Century Gothic"/>
            </a:endParaRPr>
          </a:p>
        </p:txBody>
      </p:sp>
      <p:pic>
        <p:nvPicPr>
          <p:cNvPr id="3" name="Picture 2" descr="Screenshot of the Growth Metrics Dashboard">
            <a:extLst>
              <a:ext uri="{FF2B5EF4-FFF2-40B4-BE49-F238E27FC236}">
                <a16:creationId xmlns:a16="http://schemas.microsoft.com/office/drawing/2014/main" id="{469557DC-7B6F-581C-C9B5-2AE7132FF706}"/>
              </a:ext>
            </a:extLst>
          </p:cNvPr>
          <p:cNvPicPr>
            <a:picLocks noChangeAspect="1"/>
          </p:cNvPicPr>
          <p:nvPr/>
        </p:nvPicPr>
        <p:blipFill>
          <a:blip r:embed="rId3"/>
          <a:stretch>
            <a:fillRect/>
          </a:stretch>
        </p:blipFill>
        <p:spPr>
          <a:xfrm>
            <a:off x="1342737" y="779929"/>
            <a:ext cx="6458525" cy="4168590"/>
          </a:xfrm>
          <a:prstGeom prst="rect">
            <a:avLst/>
          </a:prstGeom>
        </p:spPr>
      </p:pic>
    </p:spTree>
  </p:cSld>
  <p:clrMapOvr>
    <a:masterClrMapping/>
  </p:clrMapOvr>
  <p:transition spd="slow">
    <p:fade thruBlk="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619"/>
        <p:cNvGrpSpPr/>
        <p:nvPr/>
      </p:nvGrpSpPr>
      <p:grpSpPr>
        <a:xfrm>
          <a:off x="0" y="0"/>
          <a:ext cx="0" cy="0"/>
          <a:chOff x="0" y="0"/>
          <a:chExt cx="0" cy="0"/>
        </a:xfrm>
      </p:grpSpPr>
      <p:sp>
        <p:nvSpPr>
          <p:cNvPr id="620" name="Google Shape;620;p43"/>
          <p:cNvSpPr txBox="1">
            <a:spLocks noGrp="1"/>
          </p:cNvSpPr>
          <p:nvPr>
            <p:ph type="title"/>
          </p:nvPr>
        </p:nvSpPr>
        <p:spPr>
          <a:xfrm>
            <a:off x="744729" y="0"/>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Leverage Data - Government-Wide Metrics</a:t>
            </a:r>
            <a:endParaRPr sz="2800" dirty="0">
              <a:latin typeface="Century Gothic"/>
            </a:endParaRPr>
          </a:p>
        </p:txBody>
      </p:sp>
      <p:pic>
        <p:nvPicPr>
          <p:cNvPr id="3" name="Picture 2" descr="Screenshot of the Program Utilization Dashboard">
            <a:extLst>
              <a:ext uri="{FF2B5EF4-FFF2-40B4-BE49-F238E27FC236}">
                <a16:creationId xmlns:a16="http://schemas.microsoft.com/office/drawing/2014/main" id="{37C8E131-78A1-E0E9-D140-99A03A105258}"/>
              </a:ext>
            </a:extLst>
          </p:cNvPr>
          <p:cNvPicPr>
            <a:picLocks noChangeAspect="1"/>
          </p:cNvPicPr>
          <p:nvPr/>
        </p:nvPicPr>
        <p:blipFill>
          <a:blip r:embed="rId3"/>
          <a:stretch>
            <a:fillRect/>
          </a:stretch>
        </p:blipFill>
        <p:spPr>
          <a:xfrm>
            <a:off x="1345212" y="558054"/>
            <a:ext cx="6453575" cy="4309782"/>
          </a:xfrm>
          <a:prstGeom prst="rect">
            <a:avLst/>
          </a:prstGeom>
        </p:spPr>
      </p:pic>
    </p:spTree>
  </p:cSld>
  <p:clrMapOvr>
    <a:masterClrMapping/>
  </p:clrMapOvr>
  <p:transition spd="slow">
    <p:fade thruBlk="1"/>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20;p43">
            <a:extLst>
              <a:ext uri="{FF2B5EF4-FFF2-40B4-BE49-F238E27FC236}">
                <a16:creationId xmlns:a16="http://schemas.microsoft.com/office/drawing/2014/main" id="{663EC7AD-F381-E5D3-C083-2A087CD1F9C1}"/>
              </a:ext>
            </a:extLst>
          </p:cNvPr>
          <p:cNvSpPr txBox="1">
            <a:spLocks noGrp="1"/>
          </p:cNvSpPr>
          <p:nvPr>
            <p:ph type="title"/>
          </p:nvPr>
        </p:nvSpPr>
        <p:spPr>
          <a:xfrm>
            <a:off x="744729" y="0"/>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Leverage Data - Government-Wide Metrics</a:t>
            </a:r>
            <a:endParaRPr sz="2800" dirty="0">
              <a:latin typeface="Century Gothic"/>
            </a:endParaRPr>
          </a:p>
        </p:txBody>
      </p:sp>
      <p:pic>
        <p:nvPicPr>
          <p:cNvPr id="5" name="Picture 4" descr="Screenshot of the Program Utilization Dashboard">
            <a:extLst>
              <a:ext uri="{FF2B5EF4-FFF2-40B4-BE49-F238E27FC236}">
                <a16:creationId xmlns:a16="http://schemas.microsoft.com/office/drawing/2014/main" id="{C7AA9A16-F45E-2966-1C01-9B5EA1720093}"/>
              </a:ext>
            </a:extLst>
          </p:cNvPr>
          <p:cNvPicPr>
            <a:picLocks noChangeAspect="1"/>
          </p:cNvPicPr>
          <p:nvPr/>
        </p:nvPicPr>
        <p:blipFill>
          <a:blip r:embed="rId2"/>
          <a:stretch>
            <a:fillRect/>
          </a:stretch>
        </p:blipFill>
        <p:spPr>
          <a:xfrm>
            <a:off x="1338665" y="642938"/>
            <a:ext cx="6466670" cy="4500561"/>
          </a:xfrm>
          <a:prstGeom prst="rect">
            <a:avLst/>
          </a:prstGeom>
        </p:spPr>
      </p:pic>
    </p:spTree>
    <p:extLst>
      <p:ext uri="{BB962C8B-B14F-4D97-AF65-F5344CB8AC3E}">
        <p14:creationId xmlns:p14="http://schemas.microsoft.com/office/powerpoint/2010/main" val="317493553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626"/>
        <p:cNvGrpSpPr/>
        <p:nvPr/>
      </p:nvGrpSpPr>
      <p:grpSpPr>
        <a:xfrm>
          <a:off x="0" y="0"/>
          <a:ext cx="0" cy="0"/>
          <a:chOff x="0" y="0"/>
          <a:chExt cx="0" cy="0"/>
        </a:xfrm>
      </p:grpSpPr>
      <p:sp>
        <p:nvSpPr>
          <p:cNvPr id="627" name="Google Shape;627;p44"/>
          <p:cNvSpPr txBox="1">
            <a:spLocks noGrp="1"/>
          </p:cNvSpPr>
          <p:nvPr>
            <p:ph type="title"/>
          </p:nvPr>
        </p:nvSpPr>
        <p:spPr>
          <a:xfrm>
            <a:off x="981397" y="113268"/>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Other Tools – EAS Reports</a:t>
            </a:r>
            <a:endParaRPr sz="2800" dirty="0">
              <a:latin typeface="Century Gothic"/>
            </a:endParaRPr>
          </a:p>
        </p:txBody>
      </p:sp>
      <p:sp>
        <p:nvSpPr>
          <p:cNvPr id="628" name="Google Shape;628;p44"/>
          <p:cNvSpPr txBox="1"/>
          <p:nvPr/>
        </p:nvSpPr>
        <p:spPr>
          <a:xfrm>
            <a:off x="568532" y="68143"/>
            <a:ext cx="1786187"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1" i="0" u="none" strike="noStrike" cap="none">
                <a:solidFill>
                  <a:srgbClr val="000000"/>
                </a:solidFill>
                <a:latin typeface="Century Gothic"/>
                <a:ea typeface="Century Gothic"/>
                <a:cs typeface="Century Gothic"/>
                <a:sym typeface="Century Gothic"/>
              </a:rPr>
              <a:t>Sample Reports from Bank EAS</a:t>
            </a:r>
            <a:endParaRPr/>
          </a:p>
        </p:txBody>
      </p:sp>
      <p:sp>
        <p:nvSpPr>
          <p:cNvPr id="629" name="Google Shape;629;p44"/>
          <p:cNvSpPr/>
          <p:nvPr/>
        </p:nvSpPr>
        <p:spPr>
          <a:xfrm>
            <a:off x="481746" y="539789"/>
            <a:ext cx="1506668" cy="1015570"/>
          </a:xfrm>
          <a:prstGeom prst="roundRect">
            <a:avLst>
              <a:gd name="adj" fmla="val 16667"/>
            </a:avLst>
          </a:prstGeom>
          <a:solidFill>
            <a:srgbClr val="8EB4E3"/>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Declined Authorizations Report</a:t>
            </a:r>
            <a:endParaRPr/>
          </a:p>
        </p:txBody>
      </p:sp>
      <p:sp>
        <p:nvSpPr>
          <p:cNvPr id="630" name="Google Shape;630;p44"/>
          <p:cNvSpPr/>
          <p:nvPr/>
        </p:nvSpPr>
        <p:spPr>
          <a:xfrm>
            <a:off x="478593" y="1620557"/>
            <a:ext cx="1506668" cy="980702"/>
          </a:xfrm>
          <a:prstGeom prst="roundRect">
            <a:avLst>
              <a:gd name="adj" fmla="val 16667"/>
            </a:avLst>
          </a:prstGeom>
          <a:solidFill>
            <a:srgbClr val="8EB4E3"/>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Disputes Report</a:t>
            </a:r>
            <a:endParaRPr/>
          </a:p>
        </p:txBody>
      </p:sp>
      <p:sp>
        <p:nvSpPr>
          <p:cNvPr id="631" name="Google Shape;631;p44"/>
          <p:cNvSpPr/>
          <p:nvPr/>
        </p:nvSpPr>
        <p:spPr>
          <a:xfrm>
            <a:off x="481746" y="2669827"/>
            <a:ext cx="1506668" cy="975074"/>
          </a:xfrm>
          <a:prstGeom prst="roundRect">
            <a:avLst>
              <a:gd name="adj" fmla="val 16667"/>
            </a:avLst>
          </a:prstGeom>
          <a:solidFill>
            <a:srgbClr val="8EB4E3"/>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Lost/Stolen Card Report</a:t>
            </a:r>
            <a:endParaRPr/>
          </a:p>
        </p:txBody>
      </p:sp>
      <p:sp>
        <p:nvSpPr>
          <p:cNvPr id="632" name="Google Shape;632;p44"/>
          <p:cNvSpPr/>
          <p:nvPr/>
        </p:nvSpPr>
        <p:spPr>
          <a:xfrm>
            <a:off x="481746" y="3743349"/>
            <a:ext cx="1506668" cy="975074"/>
          </a:xfrm>
          <a:prstGeom prst="roundRect">
            <a:avLst>
              <a:gd name="adj" fmla="val 16667"/>
            </a:avLst>
          </a:prstGeom>
          <a:solidFill>
            <a:srgbClr val="8EB4E3"/>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1" i="0" u="none" strike="noStrike" cap="none">
                <a:solidFill>
                  <a:schemeClr val="lt1"/>
                </a:solidFill>
                <a:latin typeface="Century Gothic"/>
                <a:ea typeface="Century Gothic"/>
                <a:cs typeface="Century Gothic"/>
                <a:sym typeface="Century Gothic"/>
              </a:rPr>
              <a:t>Cash Withdrawals Report</a:t>
            </a:r>
            <a:endParaRPr/>
          </a:p>
        </p:txBody>
      </p:sp>
      <p:sp>
        <p:nvSpPr>
          <p:cNvPr id="633" name="Google Shape;633;p44"/>
          <p:cNvSpPr/>
          <p:nvPr/>
        </p:nvSpPr>
        <p:spPr>
          <a:xfrm>
            <a:off x="2101704" y="1227736"/>
            <a:ext cx="6918690" cy="3209117"/>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Leverage available reports from bank EAS to:</a:t>
            </a:r>
            <a:endParaRPr dirty="0"/>
          </a:p>
          <a:p>
            <a:pPr marL="628650" marR="0" lvl="6" indent="-285750" algn="l" rtl="0">
              <a:lnSpc>
                <a:spcPct val="100000"/>
              </a:lnSpc>
              <a:spcBef>
                <a:spcPts val="0"/>
              </a:spcBef>
              <a:spcAft>
                <a:spcPts val="0"/>
              </a:spcAft>
              <a:buClr>
                <a:srgbClr val="000000"/>
              </a:buClr>
              <a:buSzPts val="1800"/>
              <a:buFont typeface="Courier New"/>
              <a:buChar char="o"/>
            </a:pPr>
            <a:r>
              <a:rPr lang="en-US" sz="1800" b="0" i="0" u="none" strike="noStrike" cap="none" dirty="0">
                <a:solidFill>
                  <a:srgbClr val="000000"/>
                </a:solidFill>
                <a:latin typeface="Century Gothic"/>
                <a:ea typeface="Century Gothic"/>
                <a:cs typeface="Century Gothic"/>
                <a:sym typeface="Century Gothic"/>
              </a:rPr>
              <a:t>Review declined transactions and the reason for the decline</a:t>
            </a:r>
            <a:endParaRPr dirty="0"/>
          </a:p>
          <a:p>
            <a:pPr marL="628650" marR="0" lvl="6" indent="-285750" algn="l" rtl="0">
              <a:lnSpc>
                <a:spcPct val="100000"/>
              </a:lnSpc>
              <a:spcBef>
                <a:spcPts val="0"/>
              </a:spcBef>
              <a:spcAft>
                <a:spcPts val="0"/>
              </a:spcAft>
              <a:buClr>
                <a:srgbClr val="000000"/>
              </a:buClr>
              <a:buSzPts val="1800"/>
              <a:buFont typeface="Courier New"/>
              <a:buChar char="o"/>
            </a:pPr>
            <a:r>
              <a:rPr lang="en-US" sz="1800" b="0" i="0" u="none" strike="noStrike" cap="none" dirty="0">
                <a:solidFill>
                  <a:srgbClr val="000000"/>
                </a:solidFill>
                <a:latin typeface="Century Gothic"/>
                <a:ea typeface="Century Gothic"/>
                <a:cs typeface="Century Gothic"/>
                <a:sym typeface="Century Gothic"/>
              </a:rPr>
              <a:t>Identify outstanding and resolved disputes including status on the dispute from the original charge through resolution</a:t>
            </a:r>
            <a:endParaRPr dirty="0"/>
          </a:p>
          <a:p>
            <a:pPr marL="628650" marR="0" lvl="6" indent="-285750" algn="l" rtl="0">
              <a:lnSpc>
                <a:spcPct val="100000"/>
              </a:lnSpc>
              <a:spcBef>
                <a:spcPts val="0"/>
              </a:spcBef>
              <a:spcAft>
                <a:spcPts val="0"/>
              </a:spcAft>
              <a:buClr>
                <a:srgbClr val="000000"/>
              </a:buClr>
              <a:buSzPts val="1800"/>
              <a:buFont typeface="Courier New"/>
              <a:buChar char="o"/>
            </a:pPr>
            <a:r>
              <a:rPr lang="en-US" sz="1800" b="0" i="0" u="none" strike="noStrike" cap="none" dirty="0">
                <a:solidFill>
                  <a:srgbClr val="000000"/>
                </a:solidFill>
                <a:latin typeface="Century Gothic"/>
                <a:ea typeface="Century Gothic"/>
                <a:cs typeface="Century Gothic"/>
                <a:sym typeface="Century Gothic"/>
              </a:rPr>
              <a:t>Identify lost, stolen, invalid or canceled cards, and unusual spending activities</a:t>
            </a:r>
            <a:endParaRPr dirty="0"/>
          </a:p>
          <a:p>
            <a:pPr marL="628650" marR="0" lvl="6" indent="-285750" algn="l" rtl="0">
              <a:lnSpc>
                <a:spcPct val="100000"/>
              </a:lnSpc>
              <a:spcBef>
                <a:spcPts val="0"/>
              </a:spcBef>
              <a:spcAft>
                <a:spcPts val="0"/>
              </a:spcAft>
              <a:buClr>
                <a:srgbClr val="000000"/>
              </a:buClr>
              <a:buSzPts val="1800"/>
              <a:buFont typeface="Courier New"/>
              <a:buChar char="o"/>
            </a:pPr>
            <a:r>
              <a:rPr lang="en-US" sz="1800" b="0" i="0" u="none" strike="noStrike" cap="none" dirty="0">
                <a:solidFill>
                  <a:srgbClr val="000000"/>
                </a:solidFill>
                <a:latin typeface="Century Gothic"/>
                <a:ea typeface="Century Gothic"/>
                <a:cs typeface="Century Gothic"/>
                <a:sym typeface="Century Gothic"/>
              </a:rPr>
              <a:t>Review cash withdrawal report and monitor pattern of excessive cash withdrawals – cash withdrawals with no associated travel, e.g., air, hotel, car rental</a:t>
            </a:r>
            <a:endParaRPr dirty="0"/>
          </a:p>
          <a:p>
            <a:pPr marL="342900" marR="0" lvl="0" indent="-215900" algn="l" rtl="0">
              <a:lnSpc>
                <a:spcPct val="100000"/>
              </a:lnSpc>
              <a:spcBef>
                <a:spcPts val="0"/>
              </a:spcBef>
              <a:spcAft>
                <a:spcPts val="0"/>
              </a:spcAft>
              <a:buClr>
                <a:srgbClr val="000000"/>
              </a:buClr>
              <a:buSzPts val="2000"/>
              <a:buFont typeface="Arial"/>
              <a:buNone/>
            </a:pPr>
            <a:endParaRPr sz="2000" b="0" i="0" u="none" strike="noStrike" cap="none" dirty="0">
              <a:solidFill>
                <a:srgbClr val="000000"/>
              </a:solidFill>
              <a:latin typeface="Century Gothic"/>
              <a:ea typeface="Century Gothic"/>
              <a:cs typeface="Century Gothic"/>
              <a:sym typeface="Century Gothic"/>
            </a:endParaRPr>
          </a:p>
        </p:txBody>
      </p:sp>
      <p:sp>
        <p:nvSpPr>
          <p:cNvPr id="634" name="Google Shape;634;p44"/>
          <p:cNvSpPr txBox="1"/>
          <p:nvPr/>
        </p:nvSpPr>
        <p:spPr>
          <a:xfrm>
            <a:off x="2130918" y="4500563"/>
            <a:ext cx="6112641" cy="523220"/>
          </a:xfrm>
          <a:prstGeom prst="rect">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Each contractor bank’s EAS provides over 50 standard reports to </a:t>
            </a:r>
            <a:endParaRPr/>
          </a:p>
          <a:p>
            <a:pPr marL="0" marR="0" lvl="0" indent="0" algn="ctr"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help agencies manage their card programs</a:t>
            </a:r>
            <a:endParaRPr/>
          </a:p>
        </p:txBody>
      </p:sp>
    </p:spTree>
  </p:cSld>
  <p:clrMapOvr>
    <a:masterClrMapping/>
  </p:clrMapOvr>
  <p:transition spd="slow">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687387" y="361556"/>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Overview</a:t>
            </a:r>
            <a:r>
              <a:rPr lang="en-US" sz="2800" b="0" i="0" u="none" strike="noStrike" cap="none" dirty="0">
                <a:solidFill>
                  <a:srgbClr val="000000"/>
                </a:solidFill>
                <a:latin typeface="Century Gothic"/>
                <a:ea typeface="Century Gothic"/>
                <a:cs typeface="Century Gothic"/>
                <a:sym typeface="Century Gothic"/>
              </a:rPr>
              <a:t> </a:t>
            </a:r>
            <a:r>
              <a:rPr lang="en-US" sz="2800" dirty="0">
                <a:latin typeface="Century Gothic"/>
                <a:sym typeface="Century Gothic"/>
              </a:rPr>
              <a:t>&amp; Expectations</a:t>
            </a:r>
            <a:endParaRPr sz="2800" dirty="0">
              <a:latin typeface="Century Gothic"/>
            </a:endParaRPr>
          </a:p>
        </p:txBody>
      </p:sp>
      <p:sp>
        <p:nvSpPr>
          <p:cNvPr id="67" name="Google Shape;67;p15"/>
          <p:cNvSpPr/>
          <p:nvPr/>
        </p:nvSpPr>
        <p:spPr>
          <a:xfrm>
            <a:off x="571500" y="1344931"/>
            <a:ext cx="8452578" cy="528938"/>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This training provides an overview of data analytics and shares best practices and commercial tools currently available as part of the GSA </a:t>
            </a:r>
            <a:r>
              <a:rPr lang="en-US" sz="1400" b="0" i="0" u="none" strike="noStrike" cap="none" err="1">
                <a:solidFill>
                  <a:srgbClr val="000000"/>
                </a:solidFill>
                <a:latin typeface="Century Gothic"/>
                <a:ea typeface="Century Gothic"/>
                <a:cs typeface="Century Gothic"/>
                <a:sym typeface="Century Gothic"/>
              </a:rPr>
              <a:t>SmartPay</a:t>
            </a:r>
            <a:r>
              <a:rPr lang="en-US" sz="1400" b="0" i="0" u="none" strike="noStrike" cap="none">
                <a:solidFill>
                  <a:srgbClr val="000000"/>
                </a:solidFill>
                <a:latin typeface="Century Gothic"/>
                <a:ea typeface="Century Gothic"/>
                <a:cs typeface="Century Gothic"/>
                <a:sym typeface="Century Gothic"/>
              </a:rPr>
              <a:t>® (SP) Program</a:t>
            </a:r>
            <a:endParaRPr/>
          </a:p>
          <a:p>
            <a:pPr marL="0" marR="0" lvl="0" indent="0" algn="l" rtl="0">
              <a:lnSpc>
                <a:spcPct val="100000"/>
              </a:lnSpc>
              <a:spcBef>
                <a:spcPts val="0"/>
              </a:spcBef>
              <a:spcAft>
                <a:spcPts val="0"/>
              </a:spcAft>
              <a:buNone/>
            </a:pPr>
            <a:endParaRPr sz="1600" b="1" i="0" u="none" strike="noStrike" cap="none">
              <a:solidFill>
                <a:srgbClr val="000000"/>
              </a:solidFill>
              <a:latin typeface="Century Gothic"/>
              <a:ea typeface="Century Gothic"/>
              <a:cs typeface="Century Gothic"/>
              <a:sym typeface="Century Gothic"/>
            </a:endParaRPr>
          </a:p>
        </p:txBody>
      </p:sp>
      <p:sp>
        <p:nvSpPr>
          <p:cNvPr id="68" name="Google Shape;68;p15"/>
          <p:cNvSpPr/>
          <p:nvPr/>
        </p:nvSpPr>
        <p:spPr>
          <a:xfrm>
            <a:off x="1264155" y="1980681"/>
            <a:ext cx="1816920" cy="1432243"/>
          </a:xfrm>
          <a:custGeom>
            <a:avLst/>
            <a:gdLst/>
            <a:ahLst/>
            <a:cxnLst/>
            <a:rect l="l" t="t" r="r" b="b"/>
            <a:pathLst>
              <a:path w="3924300" h="4667248" extrusionOk="0">
                <a:moveTo>
                  <a:pt x="1962150" y="0"/>
                </a:moveTo>
                <a:cubicBezTo>
                  <a:pt x="3045816" y="0"/>
                  <a:pt x="3924300" y="878484"/>
                  <a:pt x="3924300" y="1962150"/>
                </a:cubicBezTo>
                <a:cubicBezTo>
                  <a:pt x="3924300" y="2233067"/>
                  <a:pt x="3869395" y="2491159"/>
                  <a:pt x="3770105" y="2725908"/>
                </a:cubicBezTo>
                <a:cubicBezTo>
                  <a:pt x="3628818" y="3125957"/>
                  <a:pt x="3071514" y="3695985"/>
                  <a:pt x="3076575" y="4362442"/>
                </a:cubicBezTo>
                <a:cubicBezTo>
                  <a:pt x="3076575" y="4530782"/>
                  <a:pt x="2940109" y="4667248"/>
                  <a:pt x="2771769" y="4667248"/>
                </a:cubicBezTo>
                <a:lnTo>
                  <a:pt x="1152531" y="4667248"/>
                </a:lnTo>
                <a:cubicBezTo>
                  <a:pt x="984191" y="4667248"/>
                  <a:pt x="847725" y="4530782"/>
                  <a:pt x="847725" y="4362442"/>
                </a:cubicBezTo>
                <a:cubicBezTo>
                  <a:pt x="870101" y="3728807"/>
                  <a:pt x="388106" y="3288393"/>
                  <a:pt x="165554" y="2765883"/>
                </a:cubicBezTo>
                <a:lnTo>
                  <a:pt x="172070" y="2763013"/>
                </a:lnTo>
                <a:lnTo>
                  <a:pt x="154196" y="2725908"/>
                </a:lnTo>
                <a:cubicBezTo>
                  <a:pt x="54905" y="2491159"/>
                  <a:pt x="0" y="2233067"/>
                  <a:pt x="0" y="1962150"/>
                </a:cubicBezTo>
                <a:cubicBezTo>
                  <a:pt x="0" y="878484"/>
                  <a:pt x="878484" y="0"/>
                  <a:pt x="1962150" y="0"/>
                </a:cubicBezTo>
                <a:close/>
              </a:path>
            </a:pathLst>
          </a:custGeom>
          <a:solidFill>
            <a:srgbClr val="19194C"/>
          </a:solid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0" u="none" strike="noStrike" cap="none">
                <a:solidFill>
                  <a:schemeClr val="lt1"/>
                </a:solidFill>
                <a:latin typeface="Arial"/>
                <a:ea typeface="Arial"/>
                <a:cs typeface="Arial"/>
                <a:sym typeface="Arial"/>
              </a:rPr>
              <a:t>Upon completion of this course, participants should have a better understanding of:</a:t>
            </a:r>
            <a:endParaRPr/>
          </a:p>
        </p:txBody>
      </p:sp>
      <p:grpSp>
        <p:nvGrpSpPr>
          <p:cNvPr id="69" name="Google Shape;69;p15">
            <a:extLst>
              <a:ext uri="{C183D7F6-B498-43B3-948B-1728B52AA6E4}">
                <adec:decorative xmlns:adec="http://schemas.microsoft.com/office/drawing/2017/decorative" val="1"/>
              </a:ext>
            </a:extLst>
          </p:cNvPr>
          <p:cNvGrpSpPr/>
          <p:nvPr/>
        </p:nvGrpSpPr>
        <p:grpSpPr>
          <a:xfrm>
            <a:off x="1807980" y="3423475"/>
            <a:ext cx="729270" cy="355403"/>
            <a:chOff x="1182462" y="3922342"/>
            <a:chExt cx="925314" cy="754380"/>
          </a:xfrm>
        </p:grpSpPr>
        <p:sp>
          <p:nvSpPr>
            <p:cNvPr id="70" name="Google Shape;70;p15"/>
            <p:cNvSpPr/>
            <p:nvPr/>
          </p:nvSpPr>
          <p:spPr>
            <a:xfrm>
              <a:off x="1248219" y="4055033"/>
              <a:ext cx="793797" cy="132691"/>
            </a:xfrm>
            <a:custGeom>
              <a:avLst/>
              <a:gdLst/>
              <a:ahLst/>
              <a:cxnLst/>
              <a:rect l="l" t="t" r="r" b="b"/>
              <a:pathLst>
                <a:path w="1350" h="226" extrusionOk="0">
                  <a:moveTo>
                    <a:pt x="113" y="0"/>
                  </a:moveTo>
                  <a:lnTo>
                    <a:pt x="1239" y="0"/>
                  </a:lnTo>
                  <a:lnTo>
                    <a:pt x="1274" y="6"/>
                  </a:lnTo>
                  <a:lnTo>
                    <a:pt x="1305" y="21"/>
                  </a:lnTo>
                  <a:lnTo>
                    <a:pt x="1329" y="45"/>
                  </a:lnTo>
                  <a:lnTo>
                    <a:pt x="1345" y="76"/>
                  </a:lnTo>
                  <a:lnTo>
                    <a:pt x="1350" y="112"/>
                  </a:lnTo>
                  <a:lnTo>
                    <a:pt x="1345" y="147"/>
                  </a:lnTo>
                  <a:lnTo>
                    <a:pt x="1329" y="178"/>
                  </a:lnTo>
                  <a:lnTo>
                    <a:pt x="1305" y="204"/>
                  </a:lnTo>
                  <a:lnTo>
                    <a:pt x="1274" y="220"/>
                  </a:lnTo>
                  <a:lnTo>
                    <a:pt x="1239" y="226"/>
                  </a:lnTo>
                  <a:lnTo>
                    <a:pt x="113" y="226"/>
                  </a:lnTo>
                  <a:lnTo>
                    <a:pt x="78" y="220"/>
                  </a:lnTo>
                  <a:lnTo>
                    <a:pt x="47" y="204"/>
                  </a:lnTo>
                  <a:lnTo>
                    <a:pt x="21" y="178"/>
                  </a:lnTo>
                  <a:lnTo>
                    <a:pt x="6" y="147"/>
                  </a:lnTo>
                  <a:lnTo>
                    <a:pt x="0" y="112"/>
                  </a:lnTo>
                  <a:lnTo>
                    <a:pt x="6" y="76"/>
                  </a:lnTo>
                  <a:lnTo>
                    <a:pt x="21" y="45"/>
                  </a:lnTo>
                  <a:lnTo>
                    <a:pt x="47" y="21"/>
                  </a:lnTo>
                  <a:lnTo>
                    <a:pt x="78" y="6"/>
                  </a:lnTo>
                  <a:lnTo>
                    <a:pt x="113" y="0"/>
                  </a:lnTo>
                  <a:close/>
                </a:path>
              </a:pathLst>
            </a:custGeom>
            <a:solidFill>
              <a:srgbClr val="26267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71" name="Google Shape;71;p15"/>
            <p:cNvSpPr/>
            <p:nvPr/>
          </p:nvSpPr>
          <p:spPr>
            <a:xfrm>
              <a:off x="1248219" y="4187725"/>
              <a:ext cx="793797" cy="131516"/>
            </a:xfrm>
            <a:custGeom>
              <a:avLst/>
              <a:gdLst/>
              <a:ahLst/>
              <a:cxnLst/>
              <a:rect l="l" t="t" r="r" b="b"/>
              <a:pathLst>
                <a:path w="1350" h="223" extrusionOk="0">
                  <a:moveTo>
                    <a:pt x="113" y="0"/>
                  </a:moveTo>
                  <a:lnTo>
                    <a:pt x="1239" y="0"/>
                  </a:lnTo>
                  <a:lnTo>
                    <a:pt x="1274" y="5"/>
                  </a:lnTo>
                  <a:lnTo>
                    <a:pt x="1305" y="21"/>
                  </a:lnTo>
                  <a:lnTo>
                    <a:pt x="1329" y="45"/>
                  </a:lnTo>
                  <a:lnTo>
                    <a:pt x="1345" y="76"/>
                  </a:lnTo>
                  <a:lnTo>
                    <a:pt x="1350" y="111"/>
                  </a:lnTo>
                  <a:lnTo>
                    <a:pt x="1345" y="147"/>
                  </a:lnTo>
                  <a:lnTo>
                    <a:pt x="1329" y="178"/>
                  </a:lnTo>
                  <a:lnTo>
                    <a:pt x="1305" y="202"/>
                  </a:lnTo>
                  <a:lnTo>
                    <a:pt x="1274" y="219"/>
                  </a:lnTo>
                  <a:lnTo>
                    <a:pt x="1239" y="223"/>
                  </a:lnTo>
                  <a:lnTo>
                    <a:pt x="113" y="223"/>
                  </a:lnTo>
                  <a:lnTo>
                    <a:pt x="78" y="219"/>
                  </a:lnTo>
                  <a:lnTo>
                    <a:pt x="47" y="202"/>
                  </a:lnTo>
                  <a:lnTo>
                    <a:pt x="21" y="178"/>
                  </a:lnTo>
                  <a:lnTo>
                    <a:pt x="6" y="147"/>
                  </a:lnTo>
                  <a:lnTo>
                    <a:pt x="0" y="111"/>
                  </a:lnTo>
                  <a:lnTo>
                    <a:pt x="6" y="76"/>
                  </a:lnTo>
                  <a:lnTo>
                    <a:pt x="21" y="45"/>
                  </a:lnTo>
                  <a:lnTo>
                    <a:pt x="47" y="21"/>
                  </a:lnTo>
                  <a:lnTo>
                    <a:pt x="78" y="5"/>
                  </a:lnTo>
                  <a:lnTo>
                    <a:pt x="113" y="0"/>
                  </a:lnTo>
                  <a:close/>
                </a:path>
              </a:pathLst>
            </a:custGeom>
            <a:solidFill>
              <a:srgbClr val="1919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72" name="Google Shape;72;p15"/>
            <p:cNvSpPr/>
            <p:nvPr/>
          </p:nvSpPr>
          <p:spPr>
            <a:xfrm>
              <a:off x="1248219" y="4319243"/>
              <a:ext cx="793797" cy="132691"/>
            </a:xfrm>
            <a:custGeom>
              <a:avLst/>
              <a:gdLst/>
              <a:ahLst/>
              <a:cxnLst/>
              <a:rect l="l" t="t" r="r" b="b"/>
              <a:pathLst>
                <a:path w="1350" h="226" extrusionOk="0">
                  <a:moveTo>
                    <a:pt x="113" y="0"/>
                  </a:moveTo>
                  <a:lnTo>
                    <a:pt x="1239" y="0"/>
                  </a:lnTo>
                  <a:lnTo>
                    <a:pt x="1274" y="6"/>
                  </a:lnTo>
                  <a:lnTo>
                    <a:pt x="1305" y="24"/>
                  </a:lnTo>
                  <a:lnTo>
                    <a:pt x="1329" y="47"/>
                  </a:lnTo>
                  <a:lnTo>
                    <a:pt x="1345" y="79"/>
                  </a:lnTo>
                  <a:lnTo>
                    <a:pt x="1350" y="114"/>
                  </a:lnTo>
                  <a:lnTo>
                    <a:pt x="1345" y="150"/>
                  </a:lnTo>
                  <a:lnTo>
                    <a:pt x="1329" y="181"/>
                  </a:lnTo>
                  <a:lnTo>
                    <a:pt x="1305" y="205"/>
                  </a:lnTo>
                  <a:lnTo>
                    <a:pt x="1274" y="220"/>
                  </a:lnTo>
                  <a:lnTo>
                    <a:pt x="1239" y="226"/>
                  </a:lnTo>
                  <a:lnTo>
                    <a:pt x="113" y="226"/>
                  </a:lnTo>
                  <a:lnTo>
                    <a:pt x="78" y="220"/>
                  </a:lnTo>
                  <a:lnTo>
                    <a:pt x="47" y="205"/>
                  </a:lnTo>
                  <a:lnTo>
                    <a:pt x="21" y="181"/>
                  </a:lnTo>
                  <a:lnTo>
                    <a:pt x="6" y="150"/>
                  </a:lnTo>
                  <a:lnTo>
                    <a:pt x="0" y="114"/>
                  </a:lnTo>
                  <a:lnTo>
                    <a:pt x="6" y="79"/>
                  </a:lnTo>
                  <a:lnTo>
                    <a:pt x="21" y="47"/>
                  </a:lnTo>
                  <a:lnTo>
                    <a:pt x="47" y="24"/>
                  </a:lnTo>
                  <a:lnTo>
                    <a:pt x="78" y="6"/>
                  </a:lnTo>
                  <a:lnTo>
                    <a:pt x="113" y="0"/>
                  </a:lnTo>
                  <a:close/>
                </a:path>
              </a:pathLst>
            </a:custGeom>
            <a:solidFill>
              <a:srgbClr val="26267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73" name="Google Shape;73;p15"/>
            <p:cNvSpPr/>
            <p:nvPr/>
          </p:nvSpPr>
          <p:spPr>
            <a:xfrm>
              <a:off x="1315154" y="4451933"/>
              <a:ext cx="661106" cy="132691"/>
            </a:xfrm>
            <a:custGeom>
              <a:avLst/>
              <a:gdLst/>
              <a:ahLst/>
              <a:cxnLst/>
              <a:rect l="l" t="t" r="r" b="b"/>
              <a:pathLst>
                <a:path w="1126" h="226" extrusionOk="0">
                  <a:moveTo>
                    <a:pt x="0" y="0"/>
                  </a:moveTo>
                  <a:lnTo>
                    <a:pt x="1126" y="0"/>
                  </a:lnTo>
                  <a:lnTo>
                    <a:pt x="965" y="159"/>
                  </a:lnTo>
                  <a:lnTo>
                    <a:pt x="932" y="189"/>
                  </a:lnTo>
                  <a:lnTo>
                    <a:pt x="892" y="208"/>
                  </a:lnTo>
                  <a:lnTo>
                    <a:pt x="851" y="222"/>
                  </a:lnTo>
                  <a:lnTo>
                    <a:pt x="806" y="226"/>
                  </a:lnTo>
                  <a:lnTo>
                    <a:pt x="318" y="226"/>
                  </a:lnTo>
                  <a:lnTo>
                    <a:pt x="275" y="222"/>
                  </a:lnTo>
                  <a:lnTo>
                    <a:pt x="232" y="208"/>
                  </a:lnTo>
                  <a:lnTo>
                    <a:pt x="193" y="189"/>
                  </a:lnTo>
                  <a:lnTo>
                    <a:pt x="159" y="159"/>
                  </a:lnTo>
                  <a:lnTo>
                    <a:pt x="0" y="0"/>
                  </a:lnTo>
                  <a:close/>
                </a:path>
              </a:pathLst>
            </a:custGeom>
            <a:solidFill>
              <a:srgbClr val="1919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74" name="Google Shape;74;p15"/>
            <p:cNvSpPr/>
            <p:nvPr/>
          </p:nvSpPr>
          <p:spPr>
            <a:xfrm>
              <a:off x="1490834" y="4584624"/>
              <a:ext cx="309746" cy="92098"/>
            </a:xfrm>
            <a:custGeom>
              <a:avLst/>
              <a:gdLst/>
              <a:ahLst/>
              <a:cxnLst/>
              <a:rect l="l" t="t" r="r" b="b"/>
              <a:pathLst>
                <a:path w="1126" h="226" extrusionOk="0">
                  <a:moveTo>
                    <a:pt x="0" y="0"/>
                  </a:moveTo>
                  <a:lnTo>
                    <a:pt x="1126" y="0"/>
                  </a:lnTo>
                  <a:lnTo>
                    <a:pt x="965" y="159"/>
                  </a:lnTo>
                  <a:lnTo>
                    <a:pt x="932" y="189"/>
                  </a:lnTo>
                  <a:lnTo>
                    <a:pt x="892" y="208"/>
                  </a:lnTo>
                  <a:lnTo>
                    <a:pt x="851" y="222"/>
                  </a:lnTo>
                  <a:lnTo>
                    <a:pt x="806" y="226"/>
                  </a:lnTo>
                  <a:lnTo>
                    <a:pt x="318" y="226"/>
                  </a:lnTo>
                  <a:lnTo>
                    <a:pt x="275" y="222"/>
                  </a:lnTo>
                  <a:lnTo>
                    <a:pt x="232" y="208"/>
                  </a:lnTo>
                  <a:lnTo>
                    <a:pt x="193" y="189"/>
                  </a:lnTo>
                  <a:lnTo>
                    <a:pt x="159" y="159"/>
                  </a:lnTo>
                  <a:lnTo>
                    <a:pt x="0" y="0"/>
                  </a:lnTo>
                  <a:close/>
                </a:path>
              </a:pathLst>
            </a:custGeom>
            <a:solidFill>
              <a:srgbClr val="26267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75" name="Google Shape;75;p15"/>
            <p:cNvSpPr/>
            <p:nvPr/>
          </p:nvSpPr>
          <p:spPr>
            <a:xfrm>
              <a:off x="1182462" y="3922342"/>
              <a:ext cx="925314" cy="198449"/>
            </a:xfrm>
            <a:custGeom>
              <a:avLst/>
              <a:gdLst/>
              <a:ahLst/>
              <a:cxnLst/>
              <a:rect l="l" t="t" r="r" b="b"/>
              <a:pathLst>
                <a:path w="1574" h="338" extrusionOk="0">
                  <a:moveTo>
                    <a:pt x="0" y="0"/>
                  </a:moveTo>
                  <a:lnTo>
                    <a:pt x="1574" y="0"/>
                  </a:lnTo>
                  <a:lnTo>
                    <a:pt x="1351" y="338"/>
                  </a:lnTo>
                  <a:lnTo>
                    <a:pt x="225" y="338"/>
                  </a:lnTo>
                  <a:lnTo>
                    <a:pt x="0" y="0"/>
                  </a:lnTo>
                  <a:close/>
                </a:path>
              </a:pathLst>
            </a:custGeom>
            <a:solidFill>
              <a:srgbClr val="1919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grpSp>
      <p:sp>
        <p:nvSpPr>
          <p:cNvPr id="76" name="Google Shape;76;p15"/>
          <p:cNvSpPr/>
          <p:nvPr/>
        </p:nvSpPr>
        <p:spPr>
          <a:xfrm>
            <a:off x="3596723" y="1862436"/>
            <a:ext cx="3722277" cy="521824"/>
          </a:xfrm>
          <a:custGeom>
            <a:avLst/>
            <a:gdLst/>
            <a:ahLst/>
            <a:cxnLst/>
            <a:rect l="l" t="t" r="r" b="b"/>
            <a:pathLst>
              <a:path w="1601869" h="437612" extrusionOk="0">
                <a:moveTo>
                  <a:pt x="800934" y="0"/>
                </a:moveTo>
                <a:cubicBezTo>
                  <a:pt x="1129948" y="0"/>
                  <a:pt x="1420026" y="166699"/>
                  <a:pt x="1591318" y="420244"/>
                </a:cubicBezTo>
                <a:lnTo>
                  <a:pt x="1601869" y="437612"/>
                </a:lnTo>
                <a:lnTo>
                  <a:pt x="0" y="437612"/>
                </a:lnTo>
                <a:lnTo>
                  <a:pt x="10551" y="420244"/>
                </a:lnTo>
                <a:cubicBezTo>
                  <a:pt x="181842" y="166699"/>
                  <a:pt x="471921" y="0"/>
                  <a:pt x="800934" y="0"/>
                </a:cubicBezTo>
                <a:close/>
              </a:path>
            </a:pathLst>
          </a:custGeom>
          <a:solidFill>
            <a:srgbClr val="9DD2D6"/>
          </a:solidFill>
          <a:ln>
            <a:noFill/>
          </a:ln>
          <a:effectLst>
            <a:outerShdw blurRad="50800" dist="38100" dir="2700000" algn="tl" rotWithShape="0">
              <a:srgbClr val="000000">
                <a:alpha val="40000"/>
              </a:srgbClr>
            </a:outerShdw>
          </a:effectLst>
        </p:spPr>
        <p:txBody>
          <a:bodyPr spcFirstLastPara="1" wrap="square" lIns="68575" tIns="34275" rIns="68575" bIns="34275" anchor="t" anchorCtr="0">
            <a:noAutofit/>
          </a:bodyPr>
          <a:lstStyle/>
          <a:p>
            <a:pPr marL="0" marR="0" lvl="1" indent="0" algn="l" rtl="0">
              <a:lnSpc>
                <a:spcPct val="100000"/>
              </a:lnSpc>
              <a:spcBef>
                <a:spcPts val="0"/>
              </a:spcBef>
              <a:spcAft>
                <a:spcPts val="0"/>
              </a:spcAft>
              <a:buNone/>
            </a:pPr>
            <a:endParaRPr sz="1200" b="1" i="0" u="none" strike="noStrike" cap="none">
              <a:solidFill>
                <a:srgbClr val="000000"/>
              </a:solidFill>
              <a:latin typeface="Century Gothic"/>
              <a:ea typeface="Century Gothic"/>
              <a:cs typeface="Century Gothic"/>
              <a:sym typeface="Century Gothic"/>
            </a:endParaRPr>
          </a:p>
          <a:p>
            <a:pPr marL="0" marR="0" lvl="1" indent="0" algn="l" rtl="0">
              <a:lnSpc>
                <a:spcPct val="100000"/>
              </a:lnSpc>
              <a:spcBef>
                <a:spcPts val="0"/>
              </a:spcBef>
              <a:spcAft>
                <a:spcPts val="0"/>
              </a:spcAft>
              <a:buNone/>
            </a:pPr>
            <a:r>
              <a:rPr lang="en-US" sz="1200" b="1" i="0" u="none" strike="noStrike" cap="none">
                <a:solidFill>
                  <a:srgbClr val="000000"/>
                </a:solidFill>
                <a:latin typeface="Arial"/>
                <a:ea typeface="Arial"/>
                <a:cs typeface="Arial"/>
                <a:sym typeface="Arial"/>
              </a:rPr>
              <a:t>             1 - </a:t>
            </a:r>
            <a:r>
              <a:rPr lang="en-US" sz="1200" b="0" i="0" u="none" strike="noStrike" cap="none">
                <a:solidFill>
                  <a:srgbClr val="000000"/>
                </a:solidFill>
                <a:latin typeface="Arial"/>
                <a:ea typeface="Arial"/>
                <a:cs typeface="Arial"/>
                <a:sym typeface="Arial"/>
              </a:rPr>
              <a:t>The concepts of data analytics;</a:t>
            </a:r>
            <a:endParaRPr/>
          </a:p>
        </p:txBody>
      </p:sp>
      <p:sp>
        <p:nvSpPr>
          <p:cNvPr id="77" name="Google Shape;77;p15">
            <a:extLst>
              <a:ext uri="{C183D7F6-B498-43B3-948B-1728B52AA6E4}">
                <adec:decorative xmlns:adec="http://schemas.microsoft.com/office/drawing/2017/decorative" val="1"/>
              </a:ext>
            </a:extLst>
          </p:cNvPr>
          <p:cNvSpPr/>
          <p:nvPr/>
        </p:nvSpPr>
        <p:spPr>
          <a:xfrm>
            <a:off x="3258042" y="2435891"/>
            <a:ext cx="4415822" cy="521824"/>
          </a:xfrm>
          <a:custGeom>
            <a:avLst/>
            <a:gdLst/>
            <a:ahLst/>
            <a:cxnLst/>
            <a:rect l="l" t="t" r="r" b="b"/>
            <a:pathLst>
              <a:path w="1900334" h="437612" extrusionOk="0">
                <a:moveTo>
                  <a:pt x="138012" y="0"/>
                </a:moveTo>
                <a:lnTo>
                  <a:pt x="1762323" y="0"/>
                </a:lnTo>
                <a:lnTo>
                  <a:pt x="1788295" y="42751"/>
                </a:lnTo>
                <a:cubicBezTo>
                  <a:pt x="1846989" y="150797"/>
                  <a:pt x="1885400" y="271462"/>
                  <a:pt x="1898416" y="399633"/>
                </a:cubicBezTo>
                <a:lnTo>
                  <a:pt x="1900334" y="437612"/>
                </a:lnTo>
                <a:lnTo>
                  <a:pt x="0" y="437612"/>
                </a:lnTo>
                <a:lnTo>
                  <a:pt x="1918" y="399633"/>
                </a:lnTo>
                <a:cubicBezTo>
                  <a:pt x="14935" y="271462"/>
                  <a:pt x="53345" y="150797"/>
                  <a:pt x="112040" y="42751"/>
                </a:cubicBezTo>
                <a:lnTo>
                  <a:pt x="138012" y="0"/>
                </a:lnTo>
                <a:close/>
              </a:path>
            </a:pathLst>
          </a:custGeom>
          <a:solidFill>
            <a:srgbClr val="71BEC4"/>
          </a:solidFill>
          <a:ln>
            <a:noFill/>
          </a:ln>
          <a:effectLst>
            <a:outerShdw blurRad="50800" dist="38100" dir="2700000" algn="tl" rotWithShape="0">
              <a:srgbClr val="000000">
                <a:alpha val="40000"/>
              </a:srgbClr>
            </a:outerShdw>
          </a:effectLst>
        </p:spPr>
        <p:txBody>
          <a:bodyPr spcFirstLastPara="1" wrap="square" lIns="68575" tIns="34275" rIns="68575" bIns="34275" anchor="t" anchorCtr="0">
            <a:noAutofit/>
          </a:bodyPr>
          <a:lstStyle/>
          <a:p>
            <a:pPr marL="0" marR="0" lvl="1"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sp>
        <p:nvSpPr>
          <p:cNvPr id="78" name="Google Shape;78;p15"/>
          <p:cNvSpPr txBox="1"/>
          <p:nvPr/>
        </p:nvSpPr>
        <p:spPr>
          <a:xfrm>
            <a:off x="3805792" y="2489139"/>
            <a:ext cx="3320321" cy="369332"/>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1" i="0" u="none" strike="noStrike" cap="none">
                <a:solidFill>
                  <a:srgbClr val="000000"/>
                </a:solidFill>
                <a:latin typeface="Arial"/>
                <a:ea typeface="Arial"/>
                <a:cs typeface="Arial"/>
                <a:sym typeface="Arial"/>
              </a:rPr>
              <a:t> </a:t>
            </a:r>
            <a:r>
              <a:rPr lang="en-US" sz="1200" b="1" i="0" u="none" strike="noStrike" cap="none">
                <a:solidFill>
                  <a:srgbClr val="000000"/>
                </a:solidFill>
                <a:latin typeface="Arial"/>
                <a:ea typeface="Arial"/>
                <a:cs typeface="Arial"/>
                <a:sym typeface="Arial"/>
              </a:rPr>
              <a:t>2 - </a:t>
            </a:r>
            <a:r>
              <a:rPr lang="en-US" sz="1200" b="0" i="0" u="none" strike="noStrike" cap="none">
                <a:solidFill>
                  <a:srgbClr val="000000"/>
                </a:solidFill>
                <a:latin typeface="Arial"/>
                <a:ea typeface="Arial"/>
                <a:cs typeface="Arial"/>
                <a:sym typeface="Arial"/>
              </a:rPr>
              <a:t>The application of data analytics; </a:t>
            </a:r>
            <a:endParaRPr sz="1200" b="0" i="0" u="none" strike="noStrike" cap="none">
              <a:solidFill>
                <a:srgbClr val="000000"/>
              </a:solidFill>
              <a:latin typeface="Arial"/>
              <a:ea typeface="Arial"/>
              <a:cs typeface="Arial"/>
              <a:sym typeface="Arial"/>
            </a:endParaRPr>
          </a:p>
        </p:txBody>
      </p:sp>
      <p:sp>
        <p:nvSpPr>
          <p:cNvPr id="79" name="Google Shape;79;p15"/>
          <p:cNvSpPr/>
          <p:nvPr/>
        </p:nvSpPr>
        <p:spPr>
          <a:xfrm>
            <a:off x="3258042" y="2995652"/>
            <a:ext cx="4429778" cy="521824"/>
          </a:xfrm>
          <a:custGeom>
            <a:avLst/>
            <a:gdLst/>
            <a:ahLst/>
            <a:cxnLst/>
            <a:rect l="l" t="t" r="r" b="b"/>
            <a:pathLst>
              <a:path w="1906340" h="437612" extrusionOk="0">
                <a:moveTo>
                  <a:pt x="2071" y="0"/>
                </a:moveTo>
                <a:lnTo>
                  <a:pt x="1904269" y="0"/>
                </a:lnTo>
                <a:lnTo>
                  <a:pt x="1906340" y="41007"/>
                </a:lnTo>
                <a:cubicBezTo>
                  <a:pt x="1906340" y="172613"/>
                  <a:pt x="1879668" y="297988"/>
                  <a:pt x="1831435" y="412024"/>
                </a:cubicBezTo>
                <a:lnTo>
                  <a:pt x="1819994" y="437612"/>
                </a:lnTo>
                <a:lnTo>
                  <a:pt x="83437" y="437612"/>
                </a:lnTo>
                <a:lnTo>
                  <a:pt x="80422" y="431443"/>
                </a:lnTo>
                <a:lnTo>
                  <a:pt x="83588" y="430049"/>
                </a:lnTo>
                <a:lnTo>
                  <a:pt x="74905" y="412024"/>
                </a:lnTo>
                <a:cubicBezTo>
                  <a:pt x="26672" y="297988"/>
                  <a:pt x="0" y="172613"/>
                  <a:pt x="0" y="41007"/>
                </a:cubicBezTo>
                <a:lnTo>
                  <a:pt x="2071" y="0"/>
                </a:lnTo>
                <a:close/>
              </a:path>
            </a:pathLst>
          </a:custGeom>
          <a:solidFill>
            <a:srgbClr val="3C8C92"/>
          </a:solidFill>
          <a:ln>
            <a:noFill/>
          </a:ln>
          <a:effectLst>
            <a:outerShdw blurRad="50800" dist="38100" dir="2700000" algn="tl" rotWithShape="0">
              <a:srgbClr val="000000">
                <a:alpha val="40000"/>
              </a:srgbClr>
            </a:outerShdw>
          </a:effectLst>
        </p:spPr>
        <p:txBody>
          <a:bodyPr spcFirstLastPara="1" wrap="square" lIns="68575" tIns="34275" rIns="68575" bIns="34275" anchor="t" anchorCtr="0">
            <a:noAutofit/>
          </a:bodyPr>
          <a:lstStyle/>
          <a:p>
            <a:pPr marL="0" marR="0" lvl="1" indent="0" algn="l" rtl="0">
              <a:lnSpc>
                <a:spcPct val="100000"/>
              </a:lnSpc>
              <a:spcBef>
                <a:spcPts val="0"/>
              </a:spcBef>
              <a:spcAft>
                <a:spcPts val="0"/>
              </a:spcAft>
              <a:buNone/>
            </a:pPr>
            <a:r>
              <a:rPr lang="en-US" sz="1200" b="1" i="0" u="none" strike="noStrike" cap="none">
                <a:solidFill>
                  <a:schemeClr val="lt1"/>
                </a:solidFill>
                <a:latin typeface="Arial"/>
                <a:ea typeface="Arial"/>
                <a:cs typeface="Arial"/>
                <a:sym typeface="Arial"/>
              </a:rPr>
              <a:t>3 - </a:t>
            </a:r>
            <a:r>
              <a:rPr lang="en-US" sz="1200" b="0" i="0" u="none" strike="noStrike" cap="none">
                <a:solidFill>
                  <a:schemeClr val="lt1"/>
                </a:solidFill>
                <a:latin typeface="Arial"/>
                <a:ea typeface="Arial"/>
                <a:cs typeface="Arial"/>
                <a:sym typeface="Arial"/>
              </a:rPr>
              <a:t>The resources available to Agency/Organization Program Coordinators (A/OPCs) and card managers; </a:t>
            </a:r>
            <a:endParaRPr/>
          </a:p>
        </p:txBody>
      </p:sp>
      <p:sp>
        <p:nvSpPr>
          <p:cNvPr id="80" name="Google Shape;80;p15"/>
          <p:cNvSpPr/>
          <p:nvPr/>
        </p:nvSpPr>
        <p:spPr>
          <a:xfrm>
            <a:off x="3511661" y="3574727"/>
            <a:ext cx="3995092" cy="521824"/>
          </a:xfrm>
          <a:custGeom>
            <a:avLst/>
            <a:gdLst/>
            <a:ahLst/>
            <a:cxnLst/>
            <a:rect l="l" t="t" r="r" b="b"/>
            <a:pathLst>
              <a:path w="1719274" h="437612" extrusionOk="0">
                <a:moveTo>
                  <a:pt x="0" y="0"/>
                </a:moveTo>
                <a:lnTo>
                  <a:pt x="1719274" y="0"/>
                </a:lnTo>
                <a:lnTo>
                  <a:pt x="1704690" y="32619"/>
                </a:lnTo>
                <a:cubicBezTo>
                  <a:pt x="1648825" y="139829"/>
                  <a:pt x="1557289" y="266566"/>
                  <a:pt x="1489492" y="408362"/>
                </a:cubicBezTo>
                <a:lnTo>
                  <a:pt x="1477302" y="437612"/>
                </a:lnTo>
                <a:lnTo>
                  <a:pt x="247941" y="437612"/>
                </a:lnTo>
                <a:lnTo>
                  <a:pt x="247775" y="437199"/>
                </a:lnTo>
                <a:cubicBezTo>
                  <a:pt x="187419" y="309091"/>
                  <a:pt x="100596" y="191909"/>
                  <a:pt x="33685" y="68937"/>
                </a:cubicBezTo>
                <a:lnTo>
                  <a:pt x="0" y="0"/>
                </a:lnTo>
                <a:close/>
              </a:path>
            </a:pathLst>
          </a:custGeom>
          <a:solidFill>
            <a:srgbClr val="1E4649"/>
          </a:solidFill>
          <a:ln>
            <a:noFill/>
          </a:ln>
          <a:effectLst>
            <a:outerShdw blurRad="50800" dist="38100" dir="2700000" algn="tl" rotWithShape="0">
              <a:srgbClr val="000000">
                <a:alpha val="40000"/>
              </a:srgbClr>
            </a:outerShdw>
          </a:effectLst>
        </p:spPr>
        <p:txBody>
          <a:bodyPr spcFirstLastPara="1" wrap="square" lIns="68575" tIns="34275" rIns="68575" bIns="34275" anchor="t" anchorCtr="0">
            <a:noAutofit/>
          </a:bodyPr>
          <a:lstStyle/>
          <a:p>
            <a:pPr marL="0" marR="0" lvl="0" indent="0" algn="ctr" rtl="0">
              <a:lnSpc>
                <a:spcPct val="100000"/>
              </a:lnSpc>
              <a:spcBef>
                <a:spcPts val="0"/>
              </a:spcBef>
              <a:spcAft>
                <a:spcPts val="0"/>
              </a:spcAft>
              <a:buNone/>
            </a:pPr>
            <a:r>
              <a:rPr lang="en-US" sz="1200" b="1" i="0" u="none" strike="noStrike" cap="none">
                <a:solidFill>
                  <a:schemeClr val="lt1"/>
                </a:solidFill>
                <a:latin typeface="Arial"/>
                <a:ea typeface="Arial"/>
                <a:cs typeface="Arial"/>
                <a:sym typeface="Arial"/>
              </a:rPr>
              <a:t>4</a:t>
            </a:r>
            <a:r>
              <a:rPr lang="en-US" sz="1200" b="0" i="0" u="none" strike="noStrike" cap="none">
                <a:solidFill>
                  <a:schemeClr val="lt1"/>
                </a:solidFill>
                <a:latin typeface="Arial"/>
                <a:ea typeface="Arial"/>
                <a:cs typeface="Arial"/>
                <a:sym typeface="Arial"/>
              </a:rPr>
              <a:t> -The use of data analytic tools to enhance oversight within agency card programs</a:t>
            </a:r>
            <a:endParaRPr/>
          </a:p>
        </p:txBody>
      </p:sp>
      <p:sp>
        <p:nvSpPr>
          <p:cNvPr id="81" name="Google Shape;81;p15">
            <a:extLst>
              <a:ext uri="{C183D7F6-B498-43B3-948B-1728B52AA6E4}">
                <adec:decorative xmlns:adec="http://schemas.microsoft.com/office/drawing/2017/decorative" val="1"/>
              </a:ext>
            </a:extLst>
          </p:cNvPr>
          <p:cNvSpPr/>
          <p:nvPr/>
        </p:nvSpPr>
        <p:spPr>
          <a:xfrm>
            <a:off x="4200413" y="4148206"/>
            <a:ext cx="2677547" cy="521824"/>
          </a:xfrm>
          <a:custGeom>
            <a:avLst/>
            <a:gdLst/>
            <a:ahLst/>
            <a:cxnLst/>
            <a:rect l="l" t="t" r="r" b="b"/>
            <a:pathLst>
              <a:path w="1214234" h="437612" extrusionOk="0">
                <a:moveTo>
                  <a:pt x="0" y="0"/>
                </a:moveTo>
                <a:lnTo>
                  <a:pt x="1214234" y="0"/>
                </a:lnTo>
                <a:lnTo>
                  <a:pt x="1188653" y="61382"/>
                </a:lnTo>
                <a:cubicBezTo>
                  <a:pt x="1162546" y="135906"/>
                  <a:pt x="1146086" y="213916"/>
                  <a:pt x="1146701" y="294854"/>
                </a:cubicBezTo>
                <a:cubicBezTo>
                  <a:pt x="1146701" y="356186"/>
                  <a:pt x="1109411" y="408808"/>
                  <a:pt x="1056267" y="431286"/>
                </a:cubicBezTo>
                <a:lnTo>
                  <a:pt x="1024933" y="437612"/>
                </a:lnTo>
                <a:lnTo>
                  <a:pt x="185741" y="437612"/>
                </a:lnTo>
                <a:lnTo>
                  <a:pt x="154407" y="431286"/>
                </a:lnTo>
                <a:cubicBezTo>
                  <a:pt x="101263" y="408808"/>
                  <a:pt x="63974" y="356186"/>
                  <a:pt x="63974" y="294854"/>
                </a:cubicBezTo>
                <a:cubicBezTo>
                  <a:pt x="66691" y="217902"/>
                  <a:pt x="54095" y="146817"/>
                  <a:pt x="31984" y="79508"/>
                </a:cubicBezTo>
                <a:lnTo>
                  <a:pt x="0" y="0"/>
                </a:lnTo>
                <a:close/>
              </a:path>
            </a:pathLst>
          </a:custGeom>
          <a:solidFill>
            <a:srgbClr val="0C1C1D"/>
          </a:solidFill>
          <a:ln>
            <a:noFill/>
          </a:ln>
          <a:effectLst>
            <a:outerShdw blurRad="50800" dist="38100" dir="2700000" algn="tl" rotWithShape="0">
              <a:srgbClr val="000000">
                <a:alpha val="40000"/>
              </a:srgbClr>
            </a:outerShdw>
          </a:effectLst>
        </p:spPr>
        <p:txBody>
          <a:bodyPr spcFirstLastPara="1" wrap="square" lIns="68575" tIns="34275" rIns="68575" bIns="34275" anchor="t" anchorCtr="0">
            <a:noAutofit/>
          </a:bodyPr>
          <a:lstStyle/>
          <a:p>
            <a:pPr marL="0" marR="0" lvl="0" indent="0" algn="l" rtl="0">
              <a:lnSpc>
                <a:spcPct val="100000"/>
              </a:lnSpc>
              <a:spcBef>
                <a:spcPts val="0"/>
              </a:spcBef>
              <a:spcAft>
                <a:spcPts val="0"/>
              </a:spcAft>
              <a:buNone/>
            </a:pPr>
            <a:endParaRPr sz="1200" b="0" i="0" u="none" strike="noStrike" cap="none">
              <a:solidFill>
                <a:srgbClr val="000000"/>
              </a:solidFill>
              <a:latin typeface="Arial"/>
              <a:ea typeface="Arial"/>
              <a:cs typeface="Arial"/>
              <a:sym typeface="Arial"/>
            </a:endParaRPr>
          </a:p>
        </p:txBody>
      </p:sp>
      <p:grpSp>
        <p:nvGrpSpPr>
          <p:cNvPr id="82" name="Google Shape;82;p15">
            <a:extLst>
              <a:ext uri="{C183D7F6-B498-43B3-948B-1728B52AA6E4}">
                <adec:decorative xmlns:adec="http://schemas.microsoft.com/office/drawing/2017/decorative" val="1"/>
              </a:ext>
            </a:extLst>
          </p:cNvPr>
          <p:cNvGrpSpPr/>
          <p:nvPr/>
        </p:nvGrpSpPr>
        <p:grpSpPr>
          <a:xfrm>
            <a:off x="4778435" y="4692515"/>
            <a:ext cx="1521501" cy="413613"/>
            <a:chOff x="1182462" y="3922342"/>
            <a:chExt cx="925314" cy="754380"/>
          </a:xfrm>
        </p:grpSpPr>
        <p:sp>
          <p:nvSpPr>
            <p:cNvPr id="83" name="Google Shape;83;p15"/>
            <p:cNvSpPr/>
            <p:nvPr/>
          </p:nvSpPr>
          <p:spPr>
            <a:xfrm>
              <a:off x="1248219" y="4055033"/>
              <a:ext cx="793797" cy="132691"/>
            </a:xfrm>
            <a:custGeom>
              <a:avLst/>
              <a:gdLst/>
              <a:ahLst/>
              <a:cxnLst/>
              <a:rect l="l" t="t" r="r" b="b"/>
              <a:pathLst>
                <a:path w="1350" h="226" extrusionOk="0">
                  <a:moveTo>
                    <a:pt x="113" y="0"/>
                  </a:moveTo>
                  <a:lnTo>
                    <a:pt x="1239" y="0"/>
                  </a:lnTo>
                  <a:lnTo>
                    <a:pt x="1274" y="6"/>
                  </a:lnTo>
                  <a:lnTo>
                    <a:pt x="1305" y="21"/>
                  </a:lnTo>
                  <a:lnTo>
                    <a:pt x="1329" y="45"/>
                  </a:lnTo>
                  <a:lnTo>
                    <a:pt x="1345" y="76"/>
                  </a:lnTo>
                  <a:lnTo>
                    <a:pt x="1350" y="112"/>
                  </a:lnTo>
                  <a:lnTo>
                    <a:pt x="1345" y="147"/>
                  </a:lnTo>
                  <a:lnTo>
                    <a:pt x="1329" y="178"/>
                  </a:lnTo>
                  <a:lnTo>
                    <a:pt x="1305" y="204"/>
                  </a:lnTo>
                  <a:lnTo>
                    <a:pt x="1274" y="220"/>
                  </a:lnTo>
                  <a:lnTo>
                    <a:pt x="1239" y="226"/>
                  </a:lnTo>
                  <a:lnTo>
                    <a:pt x="113" y="226"/>
                  </a:lnTo>
                  <a:lnTo>
                    <a:pt x="78" y="220"/>
                  </a:lnTo>
                  <a:lnTo>
                    <a:pt x="47" y="204"/>
                  </a:lnTo>
                  <a:lnTo>
                    <a:pt x="21" y="178"/>
                  </a:lnTo>
                  <a:lnTo>
                    <a:pt x="6" y="147"/>
                  </a:lnTo>
                  <a:lnTo>
                    <a:pt x="0" y="112"/>
                  </a:lnTo>
                  <a:lnTo>
                    <a:pt x="6" y="76"/>
                  </a:lnTo>
                  <a:lnTo>
                    <a:pt x="21" y="45"/>
                  </a:lnTo>
                  <a:lnTo>
                    <a:pt x="47" y="21"/>
                  </a:lnTo>
                  <a:lnTo>
                    <a:pt x="78" y="6"/>
                  </a:lnTo>
                  <a:lnTo>
                    <a:pt x="113" y="0"/>
                  </a:lnTo>
                  <a:close/>
                </a:path>
              </a:pathLst>
            </a:custGeom>
            <a:solidFill>
              <a:srgbClr val="26267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84" name="Google Shape;84;p15"/>
            <p:cNvSpPr/>
            <p:nvPr/>
          </p:nvSpPr>
          <p:spPr>
            <a:xfrm>
              <a:off x="1248219" y="4187725"/>
              <a:ext cx="793797" cy="131516"/>
            </a:xfrm>
            <a:custGeom>
              <a:avLst/>
              <a:gdLst/>
              <a:ahLst/>
              <a:cxnLst/>
              <a:rect l="l" t="t" r="r" b="b"/>
              <a:pathLst>
                <a:path w="1350" h="223" extrusionOk="0">
                  <a:moveTo>
                    <a:pt x="113" y="0"/>
                  </a:moveTo>
                  <a:lnTo>
                    <a:pt x="1239" y="0"/>
                  </a:lnTo>
                  <a:lnTo>
                    <a:pt x="1274" y="5"/>
                  </a:lnTo>
                  <a:lnTo>
                    <a:pt x="1305" y="21"/>
                  </a:lnTo>
                  <a:lnTo>
                    <a:pt x="1329" y="45"/>
                  </a:lnTo>
                  <a:lnTo>
                    <a:pt x="1345" y="76"/>
                  </a:lnTo>
                  <a:lnTo>
                    <a:pt x="1350" y="111"/>
                  </a:lnTo>
                  <a:lnTo>
                    <a:pt x="1345" y="147"/>
                  </a:lnTo>
                  <a:lnTo>
                    <a:pt x="1329" y="178"/>
                  </a:lnTo>
                  <a:lnTo>
                    <a:pt x="1305" y="202"/>
                  </a:lnTo>
                  <a:lnTo>
                    <a:pt x="1274" y="219"/>
                  </a:lnTo>
                  <a:lnTo>
                    <a:pt x="1239" y="223"/>
                  </a:lnTo>
                  <a:lnTo>
                    <a:pt x="113" y="223"/>
                  </a:lnTo>
                  <a:lnTo>
                    <a:pt x="78" y="219"/>
                  </a:lnTo>
                  <a:lnTo>
                    <a:pt x="47" y="202"/>
                  </a:lnTo>
                  <a:lnTo>
                    <a:pt x="21" y="178"/>
                  </a:lnTo>
                  <a:lnTo>
                    <a:pt x="6" y="147"/>
                  </a:lnTo>
                  <a:lnTo>
                    <a:pt x="0" y="111"/>
                  </a:lnTo>
                  <a:lnTo>
                    <a:pt x="6" y="76"/>
                  </a:lnTo>
                  <a:lnTo>
                    <a:pt x="21" y="45"/>
                  </a:lnTo>
                  <a:lnTo>
                    <a:pt x="47" y="21"/>
                  </a:lnTo>
                  <a:lnTo>
                    <a:pt x="78" y="5"/>
                  </a:lnTo>
                  <a:lnTo>
                    <a:pt x="113" y="0"/>
                  </a:lnTo>
                  <a:close/>
                </a:path>
              </a:pathLst>
            </a:custGeom>
            <a:solidFill>
              <a:srgbClr val="1919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85" name="Google Shape;85;p15"/>
            <p:cNvSpPr/>
            <p:nvPr/>
          </p:nvSpPr>
          <p:spPr>
            <a:xfrm>
              <a:off x="1248219" y="4319243"/>
              <a:ext cx="793797" cy="132691"/>
            </a:xfrm>
            <a:custGeom>
              <a:avLst/>
              <a:gdLst/>
              <a:ahLst/>
              <a:cxnLst/>
              <a:rect l="l" t="t" r="r" b="b"/>
              <a:pathLst>
                <a:path w="1350" h="226" extrusionOk="0">
                  <a:moveTo>
                    <a:pt x="113" y="0"/>
                  </a:moveTo>
                  <a:lnTo>
                    <a:pt x="1239" y="0"/>
                  </a:lnTo>
                  <a:lnTo>
                    <a:pt x="1274" y="6"/>
                  </a:lnTo>
                  <a:lnTo>
                    <a:pt x="1305" y="24"/>
                  </a:lnTo>
                  <a:lnTo>
                    <a:pt x="1329" y="47"/>
                  </a:lnTo>
                  <a:lnTo>
                    <a:pt x="1345" y="79"/>
                  </a:lnTo>
                  <a:lnTo>
                    <a:pt x="1350" y="114"/>
                  </a:lnTo>
                  <a:lnTo>
                    <a:pt x="1345" y="150"/>
                  </a:lnTo>
                  <a:lnTo>
                    <a:pt x="1329" y="181"/>
                  </a:lnTo>
                  <a:lnTo>
                    <a:pt x="1305" y="205"/>
                  </a:lnTo>
                  <a:lnTo>
                    <a:pt x="1274" y="220"/>
                  </a:lnTo>
                  <a:lnTo>
                    <a:pt x="1239" y="226"/>
                  </a:lnTo>
                  <a:lnTo>
                    <a:pt x="113" y="226"/>
                  </a:lnTo>
                  <a:lnTo>
                    <a:pt x="78" y="220"/>
                  </a:lnTo>
                  <a:lnTo>
                    <a:pt x="47" y="205"/>
                  </a:lnTo>
                  <a:lnTo>
                    <a:pt x="21" y="181"/>
                  </a:lnTo>
                  <a:lnTo>
                    <a:pt x="6" y="150"/>
                  </a:lnTo>
                  <a:lnTo>
                    <a:pt x="0" y="114"/>
                  </a:lnTo>
                  <a:lnTo>
                    <a:pt x="6" y="79"/>
                  </a:lnTo>
                  <a:lnTo>
                    <a:pt x="21" y="47"/>
                  </a:lnTo>
                  <a:lnTo>
                    <a:pt x="47" y="24"/>
                  </a:lnTo>
                  <a:lnTo>
                    <a:pt x="78" y="6"/>
                  </a:lnTo>
                  <a:lnTo>
                    <a:pt x="113" y="0"/>
                  </a:lnTo>
                  <a:close/>
                </a:path>
              </a:pathLst>
            </a:custGeom>
            <a:solidFill>
              <a:srgbClr val="26267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86" name="Google Shape;86;p15"/>
            <p:cNvSpPr/>
            <p:nvPr/>
          </p:nvSpPr>
          <p:spPr>
            <a:xfrm>
              <a:off x="1315154" y="4451933"/>
              <a:ext cx="661106" cy="132691"/>
            </a:xfrm>
            <a:custGeom>
              <a:avLst/>
              <a:gdLst/>
              <a:ahLst/>
              <a:cxnLst/>
              <a:rect l="l" t="t" r="r" b="b"/>
              <a:pathLst>
                <a:path w="1126" h="226" extrusionOk="0">
                  <a:moveTo>
                    <a:pt x="0" y="0"/>
                  </a:moveTo>
                  <a:lnTo>
                    <a:pt x="1126" y="0"/>
                  </a:lnTo>
                  <a:lnTo>
                    <a:pt x="965" y="159"/>
                  </a:lnTo>
                  <a:lnTo>
                    <a:pt x="932" y="189"/>
                  </a:lnTo>
                  <a:lnTo>
                    <a:pt x="892" y="208"/>
                  </a:lnTo>
                  <a:lnTo>
                    <a:pt x="851" y="222"/>
                  </a:lnTo>
                  <a:lnTo>
                    <a:pt x="806" y="226"/>
                  </a:lnTo>
                  <a:lnTo>
                    <a:pt x="318" y="226"/>
                  </a:lnTo>
                  <a:lnTo>
                    <a:pt x="275" y="222"/>
                  </a:lnTo>
                  <a:lnTo>
                    <a:pt x="232" y="208"/>
                  </a:lnTo>
                  <a:lnTo>
                    <a:pt x="193" y="189"/>
                  </a:lnTo>
                  <a:lnTo>
                    <a:pt x="159" y="159"/>
                  </a:lnTo>
                  <a:lnTo>
                    <a:pt x="0" y="0"/>
                  </a:lnTo>
                  <a:close/>
                </a:path>
              </a:pathLst>
            </a:custGeom>
            <a:solidFill>
              <a:srgbClr val="1919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87" name="Google Shape;87;p15"/>
            <p:cNvSpPr/>
            <p:nvPr/>
          </p:nvSpPr>
          <p:spPr>
            <a:xfrm>
              <a:off x="1490834" y="4584624"/>
              <a:ext cx="309746" cy="92098"/>
            </a:xfrm>
            <a:custGeom>
              <a:avLst/>
              <a:gdLst/>
              <a:ahLst/>
              <a:cxnLst/>
              <a:rect l="l" t="t" r="r" b="b"/>
              <a:pathLst>
                <a:path w="1126" h="226" extrusionOk="0">
                  <a:moveTo>
                    <a:pt x="0" y="0"/>
                  </a:moveTo>
                  <a:lnTo>
                    <a:pt x="1126" y="0"/>
                  </a:lnTo>
                  <a:lnTo>
                    <a:pt x="965" y="159"/>
                  </a:lnTo>
                  <a:lnTo>
                    <a:pt x="932" y="189"/>
                  </a:lnTo>
                  <a:lnTo>
                    <a:pt x="892" y="208"/>
                  </a:lnTo>
                  <a:lnTo>
                    <a:pt x="851" y="222"/>
                  </a:lnTo>
                  <a:lnTo>
                    <a:pt x="806" y="226"/>
                  </a:lnTo>
                  <a:lnTo>
                    <a:pt x="318" y="226"/>
                  </a:lnTo>
                  <a:lnTo>
                    <a:pt x="275" y="222"/>
                  </a:lnTo>
                  <a:lnTo>
                    <a:pt x="232" y="208"/>
                  </a:lnTo>
                  <a:lnTo>
                    <a:pt x="193" y="189"/>
                  </a:lnTo>
                  <a:lnTo>
                    <a:pt x="159" y="159"/>
                  </a:lnTo>
                  <a:lnTo>
                    <a:pt x="0" y="0"/>
                  </a:lnTo>
                  <a:close/>
                </a:path>
              </a:pathLst>
            </a:custGeom>
            <a:solidFill>
              <a:srgbClr val="262672"/>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sp>
          <p:nvSpPr>
            <p:cNvPr id="88" name="Google Shape;88;p15"/>
            <p:cNvSpPr/>
            <p:nvPr/>
          </p:nvSpPr>
          <p:spPr>
            <a:xfrm>
              <a:off x="1182462" y="3922342"/>
              <a:ext cx="925314" cy="198449"/>
            </a:xfrm>
            <a:custGeom>
              <a:avLst/>
              <a:gdLst/>
              <a:ahLst/>
              <a:cxnLst/>
              <a:rect l="l" t="t" r="r" b="b"/>
              <a:pathLst>
                <a:path w="1574" h="338" extrusionOk="0">
                  <a:moveTo>
                    <a:pt x="0" y="0"/>
                  </a:moveTo>
                  <a:lnTo>
                    <a:pt x="1574" y="0"/>
                  </a:lnTo>
                  <a:lnTo>
                    <a:pt x="1351" y="338"/>
                  </a:lnTo>
                  <a:lnTo>
                    <a:pt x="225" y="338"/>
                  </a:lnTo>
                  <a:lnTo>
                    <a:pt x="0" y="0"/>
                  </a:lnTo>
                  <a:close/>
                </a:path>
              </a:pathLst>
            </a:custGeom>
            <a:solidFill>
              <a:srgbClr val="19194C"/>
            </a:solidFill>
            <a:ln>
              <a:noFill/>
            </a:ln>
          </p:spPr>
          <p:txBody>
            <a:bodyPr spcFirstLastPara="1" wrap="square" lIns="68575" tIns="34275" rIns="68575" bIns="34275" anchor="t" anchorCtr="0">
              <a:noAutofit/>
            </a:bodyPr>
            <a:lstStyle/>
            <a:p>
              <a:pPr marL="0" marR="0" lvl="0" indent="0" algn="l" rtl="0">
                <a:lnSpc>
                  <a:spcPct val="100000"/>
                </a:lnSpc>
                <a:spcBef>
                  <a:spcPts val="0"/>
                </a:spcBef>
                <a:spcAft>
                  <a:spcPts val="0"/>
                </a:spcAft>
                <a:buClr>
                  <a:srgbClr val="000000"/>
                </a:buClr>
                <a:buSzPts val="1350"/>
                <a:buFont typeface="Arial"/>
                <a:buNone/>
              </a:pPr>
              <a:endParaRPr sz="1350" b="0" i="0" u="none" strike="noStrike" cap="none">
                <a:solidFill>
                  <a:srgbClr val="262626"/>
                </a:solidFill>
                <a:latin typeface="Arial"/>
                <a:ea typeface="Arial"/>
                <a:cs typeface="Arial"/>
                <a:sym typeface="Arial"/>
              </a:endParaRPr>
            </a:p>
          </p:txBody>
        </p:sp>
      </p:grpSp>
    </p:spTree>
  </p:cSld>
  <p:clrMapOvr>
    <a:masterClrMapping/>
  </p:clrMapOvr>
  <p:transition spd="slow">
    <p:fade thruBlk="1"/>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639"/>
        <p:cNvGrpSpPr/>
        <p:nvPr/>
      </p:nvGrpSpPr>
      <p:grpSpPr>
        <a:xfrm>
          <a:off x="0" y="0"/>
          <a:ext cx="0" cy="0"/>
          <a:chOff x="0" y="0"/>
          <a:chExt cx="0" cy="0"/>
        </a:xfrm>
      </p:grpSpPr>
      <p:sp>
        <p:nvSpPr>
          <p:cNvPr id="640" name="Google Shape;640;p45"/>
          <p:cNvSpPr txBox="1">
            <a:spLocks noGrp="1"/>
          </p:cNvSpPr>
          <p:nvPr>
            <p:ph type="title"/>
          </p:nvPr>
        </p:nvSpPr>
        <p:spPr>
          <a:xfrm>
            <a:off x="726460" y="280157"/>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GSA SmartPay® Analytic Tool Set</a:t>
            </a:r>
            <a:endParaRPr sz="2800" dirty="0">
              <a:latin typeface="Century Gothic"/>
            </a:endParaRPr>
          </a:p>
        </p:txBody>
      </p:sp>
      <p:grpSp>
        <p:nvGrpSpPr>
          <p:cNvPr id="2" name="Group 1">
            <a:extLst>
              <a:ext uri="{FF2B5EF4-FFF2-40B4-BE49-F238E27FC236}">
                <a16:creationId xmlns:a16="http://schemas.microsoft.com/office/drawing/2014/main" id="{6D5E8F13-3ADA-E638-F918-15B1C035E841}"/>
              </a:ext>
              <a:ext uri="{C183D7F6-B498-43B3-948B-1728B52AA6E4}">
                <adec:decorative xmlns:adec="http://schemas.microsoft.com/office/drawing/2017/decorative" val="1"/>
              </a:ext>
            </a:extLst>
          </p:cNvPr>
          <p:cNvGrpSpPr/>
          <p:nvPr/>
        </p:nvGrpSpPr>
        <p:grpSpPr>
          <a:xfrm>
            <a:off x="507532" y="1251324"/>
            <a:ext cx="8522342" cy="2934670"/>
            <a:chOff x="85368" y="1251324"/>
            <a:chExt cx="9028326" cy="2934670"/>
          </a:xfrm>
        </p:grpSpPr>
        <p:sp>
          <p:nvSpPr>
            <p:cNvPr id="641" name="Google Shape;641;p45"/>
            <p:cNvSpPr/>
            <p:nvPr/>
          </p:nvSpPr>
          <p:spPr>
            <a:xfrm>
              <a:off x="3556210" y="1251324"/>
              <a:ext cx="2091966" cy="709516"/>
            </a:xfrm>
            <a:prstGeom prst="roundRect">
              <a:avLst>
                <a:gd name="adj" fmla="val 16667"/>
              </a:avLst>
            </a:prstGeom>
            <a:noFill/>
            <a:ln w="288925"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Century Gothic"/>
                <a:ea typeface="Century Gothic"/>
                <a:cs typeface="Century Gothic"/>
                <a:sym typeface="Century Gothic"/>
              </a:endParaRPr>
            </a:p>
          </p:txBody>
        </p:sp>
        <p:sp>
          <p:nvSpPr>
            <p:cNvPr id="642" name="Google Shape;642;p45"/>
            <p:cNvSpPr/>
            <p:nvPr/>
          </p:nvSpPr>
          <p:spPr>
            <a:xfrm>
              <a:off x="1365934" y="1629384"/>
              <a:ext cx="6472517" cy="2556610"/>
            </a:xfrm>
            <a:prstGeom prst="roundRect">
              <a:avLst>
                <a:gd name="adj" fmla="val 16667"/>
              </a:avLst>
            </a:prstGeom>
            <a:solidFill>
              <a:schemeClr val="lt1"/>
            </a:solidFill>
            <a:ln w="2540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dk1"/>
                </a:solidFill>
                <a:latin typeface="Century Gothic"/>
                <a:ea typeface="Century Gothic"/>
                <a:cs typeface="Century Gothic"/>
                <a:sym typeface="Century Gothic"/>
              </a:endParaRPr>
            </a:p>
          </p:txBody>
        </p:sp>
        <p:grpSp>
          <p:nvGrpSpPr>
            <p:cNvPr id="643" name="Google Shape;643;p45" title="Chart of Brand Tools vs Bank Tools vs Other Tools"/>
            <p:cNvGrpSpPr/>
            <p:nvPr/>
          </p:nvGrpSpPr>
          <p:grpSpPr>
            <a:xfrm>
              <a:off x="1692522" y="1785367"/>
              <a:ext cx="5819346" cy="2244643"/>
              <a:chOff x="998220" y="1859378"/>
              <a:chExt cx="7238237" cy="2374288"/>
            </a:xfrm>
          </p:grpSpPr>
          <p:sp>
            <p:nvSpPr>
              <p:cNvPr id="644" name="Google Shape;644;p45"/>
              <p:cNvSpPr/>
              <p:nvPr/>
            </p:nvSpPr>
            <p:spPr>
              <a:xfrm>
                <a:off x="998220" y="2085563"/>
                <a:ext cx="2057400" cy="696516"/>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Visa IntelliLink</a:t>
                </a:r>
                <a:r>
                  <a:rPr lang="en-US" sz="1400" b="0" i="0" u="none" strike="noStrike" cap="none" baseline="30000">
                    <a:solidFill>
                      <a:srgbClr val="000000"/>
                    </a:solidFill>
                    <a:latin typeface="Century Gothic"/>
                    <a:ea typeface="Century Gothic"/>
                    <a:cs typeface="Century Gothic"/>
                    <a:sym typeface="Century Gothic"/>
                  </a:rPr>
                  <a:t>®</a:t>
                </a:r>
                <a:endParaRPr sz="1400" b="0" i="0" u="none" strike="noStrike" cap="none">
                  <a:solidFill>
                    <a:srgbClr val="000000"/>
                  </a:solidFill>
                  <a:latin typeface="Century Gothic"/>
                  <a:ea typeface="Century Gothic"/>
                  <a:cs typeface="Century Gothic"/>
                  <a:sym typeface="Century Gothic"/>
                </a:endParaRPr>
              </a:p>
            </p:txBody>
          </p:sp>
          <p:sp>
            <p:nvSpPr>
              <p:cNvPr id="645" name="Google Shape;645;p45"/>
              <p:cNvSpPr/>
              <p:nvPr/>
            </p:nvSpPr>
            <p:spPr>
              <a:xfrm>
                <a:off x="998221" y="3132121"/>
                <a:ext cx="2075496" cy="726955"/>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Mastercard Insights on Demand (IOD)</a:t>
                </a:r>
                <a:endParaRPr sz="1400" b="0" i="0" u="none" strike="noStrike" cap="none" baseline="30000">
                  <a:solidFill>
                    <a:srgbClr val="000000"/>
                  </a:solidFill>
                  <a:latin typeface="Century Gothic"/>
                  <a:ea typeface="Century Gothic"/>
                  <a:cs typeface="Century Gothic"/>
                  <a:sym typeface="Century Gothic"/>
                </a:endParaRPr>
              </a:p>
            </p:txBody>
          </p:sp>
          <p:sp>
            <p:nvSpPr>
              <p:cNvPr id="646" name="Google Shape;646;p45"/>
              <p:cNvSpPr/>
              <p:nvPr/>
            </p:nvSpPr>
            <p:spPr>
              <a:xfrm>
                <a:off x="3494726" y="2103834"/>
                <a:ext cx="2139315" cy="696516"/>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US Bank Payment Analytics</a:t>
                </a:r>
                <a:endParaRPr sz="1400" b="0" i="0" u="none" strike="noStrike" cap="none">
                  <a:solidFill>
                    <a:srgbClr val="000000"/>
                  </a:solidFill>
                  <a:latin typeface="Century Gothic"/>
                  <a:ea typeface="Century Gothic"/>
                  <a:cs typeface="Century Gothic"/>
                  <a:sym typeface="Century Gothic"/>
                </a:endParaRPr>
              </a:p>
            </p:txBody>
          </p:sp>
          <p:sp>
            <p:nvSpPr>
              <p:cNvPr id="647" name="Google Shape;647;p45"/>
              <p:cNvSpPr/>
              <p:nvPr/>
            </p:nvSpPr>
            <p:spPr>
              <a:xfrm>
                <a:off x="3494725" y="3162560"/>
                <a:ext cx="2139315" cy="696516"/>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Citi Program Audit Tool (PAT)</a:t>
                </a:r>
                <a:endParaRPr sz="1400" b="0" i="0" u="none" strike="noStrike" cap="none">
                  <a:solidFill>
                    <a:srgbClr val="000000"/>
                  </a:solidFill>
                  <a:latin typeface="Century Gothic"/>
                  <a:ea typeface="Century Gothic"/>
                  <a:cs typeface="Century Gothic"/>
                  <a:sym typeface="Century Gothic"/>
                </a:endParaRPr>
              </a:p>
            </p:txBody>
          </p:sp>
          <p:sp>
            <p:nvSpPr>
              <p:cNvPr id="648" name="Google Shape;648;p45"/>
              <p:cNvSpPr/>
              <p:nvPr/>
            </p:nvSpPr>
            <p:spPr>
              <a:xfrm>
                <a:off x="6096761" y="1859378"/>
                <a:ext cx="2139696" cy="696516"/>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EAS Reporting Tools</a:t>
                </a:r>
                <a:endParaRPr/>
              </a:p>
            </p:txBody>
          </p:sp>
          <p:sp>
            <p:nvSpPr>
              <p:cNvPr id="649" name="Google Shape;649;p45"/>
              <p:cNvSpPr/>
              <p:nvPr/>
            </p:nvSpPr>
            <p:spPr>
              <a:xfrm>
                <a:off x="6096761" y="2678222"/>
                <a:ext cx="2139696" cy="694373"/>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Agency Tools</a:t>
                </a:r>
                <a:endParaRPr/>
              </a:p>
            </p:txBody>
          </p:sp>
          <p:sp>
            <p:nvSpPr>
              <p:cNvPr id="650" name="Google Shape;650;p45"/>
              <p:cNvSpPr/>
              <p:nvPr/>
            </p:nvSpPr>
            <p:spPr>
              <a:xfrm>
                <a:off x="6096761" y="3539293"/>
                <a:ext cx="2139696" cy="694373"/>
              </a:xfrm>
              <a:prstGeom prst="roundRect">
                <a:avLst>
                  <a:gd name="adj" fmla="val 16667"/>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000000"/>
                  </a:buClr>
                  <a:buSzPts val="1400"/>
                  <a:buFont typeface="Arial"/>
                  <a:buNone/>
                </a:pPr>
                <a:r>
                  <a:rPr lang="en-US" sz="1400" b="0" i="0" u="none" strike="noStrike" cap="none">
                    <a:solidFill>
                      <a:srgbClr val="000000"/>
                    </a:solidFill>
                    <a:latin typeface="Century Gothic"/>
                    <a:ea typeface="Century Gothic"/>
                    <a:cs typeface="Century Gothic"/>
                    <a:sym typeface="Century Gothic"/>
                  </a:rPr>
                  <a:t>Government-wide Metrics Dashboard</a:t>
                </a:r>
                <a:endParaRPr/>
              </a:p>
            </p:txBody>
          </p:sp>
        </p:grpSp>
        <p:sp>
          <p:nvSpPr>
            <p:cNvPr id="651" name="Google Shape;651;p45"/>
            <p:cNvSpPr/>
            <p:nvPr/>
          </p:nvSpPr>
          <p:spPr>
            <a:xfrm>
              <a:off x="85368" y="2159869"/>
              <a:ext cx="1137131" cy="399630"/>
            </a:xfrm>
            <a:prstGeom prst="round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50"/>
                <a:buFont typeface="Arial"/>
                <a:buNone/>
              </a:pPr>
              <a:r>
                <a:rPr lang="en-US" sz="1250" b="1" i="0" u="none" strike="noStrike" cap="none">
                  <a:solidFill>
                    <a:schemeClr val="lt1"/>
                  </a:solidFill>
                  <a:latin typeface="Century Gothic"/>
                  <a:ea typeface="Century Gothic"/>
                  <a:cs typeface="Century Gothic"/>
                  <a:sym typeface="Century Gothic"/>
                </a:rPr>
                <a:t>Brand Tools</a:t>
              </a:r>
              <a:endParaRPr/>
            </a:p>
          </p:txBody>
        </p:sp>
        <p:sp>
          <p:nvSpPr>
            <p:cNvPr id="652" name="Google Shape;652;p45"/>
            <p:cNvSpPr/>
            <p:nvPr/>
          </p:nvSpPr>
          <p:spPr>
            <a:xfrm>
              <a:off x="3993714" y="3809909"/>
              <a:ext cx="1131810" cy="217229"/>
            </a:xfrm>
            <a:prstGeom prst="round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50" b="1" i="0" u="none" strike="noStrike" cap="none" dirty="0">
                  <a:solidFill>
                    <a:schemeClr val="lt1"/>
                  </a:solidFill>
                  <a:latin typeface="Century Gothic"/>
                  <a:ea typeface="Century Gothic"/>
                  <a:cs typeface="Century Gothic"/>
                  <a:sym typeface="Century Gothic"/>
                </a:rPr>
                <a:t>Bank Tools</a:t>
              </a:r>
              <a:endParaRPr dirty="0"/>
            </a:p>
          </p:txBody>
        </p:sp>
        <p:sp>
          <p:nvSpPr>
            <p:cNvPr id="653" name="Google Shape;653;p45"/>
            <p:cNvSpPr/>
            <p:nvPr/>
          </p:nvSpPr>
          <p:spPr>
            <a:xfrm>
              <a:off x="7981885" y="2771384"/>
              <a:ext cx="1131809" cy="217229"/>
            </a:xfrm>
            <a:prstGeom prst="roundRect">
              <a:avLst>
                <a:gd name="adj" fmla="val 16667"/>
              </a:avLst>
            </a:prstGeom>
            <a:solidFill>
              <a:schemeClr val="dk1"/>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chemeClr val="lt1"/>
                </a:buClr>
                <a:buSzPts val="1250"/>
                <a:buFont typeface="Arial"/>
                <a:buNone/>
              </a:pPr>
              <a:r>
                <a:rPr lang="en-US" sz="1250" b="1" i="0" u="none" strike="noStrike" cap="none">
                  <a:solidFill>
                    <a:schemeClr val="lt1"/>
                  </a:solidFill>
                  <a:latin typeface="Century Gothic"/>
                  <a:ea typeface="Century Gothic"/>
                  <a:cs typeface="Century Gothic"/>
                  <a:sym typeface="Century Gothic"/>
                </a:rPr>
                <a:t>Other Tools</a:t>
              </a:r>
              <a:endParaRPr/>
            </a:p>
          </p:txBody>
        </p:sp>
        <p:cxnSp>
          <p:nvCxnSpPr>
            <p:cNvPr id="654" name="Google Shape;654;p45"/>
            <p:cNvCxnSpPr>
              <a:stCxn id="644" idx="1"/>
            </p:cNvCxnSpPr>
            <p:nvPr/>
          </p:nvCxnSpPr>
          <p:spPr>
            <a:xfrm rot="10800000">
              <a:off x="1222422" y="2322443"/>
              <a:ext cx="470100" cy="6000"/>
            </a:xfrm>
            <a:prstGeom prst="bentConnector3">
              <a:avLst>
                <a:gd name="adj1" fmla="val 2317"/>
              </a:avLst>
            </a:prstGeom>
            <a:noFill/>
            <a:ln w="9525" cap="flat" cmpd="sng">
              <a:solidFill>
                <a:schemeClr val="dk1"/>
              </a:solidFill>
              <a:prstDash val="solid"/>
              <a:round/>
              <a:headEnd type="none" w="sm" len="sm"/>
              <a:tailEnd type="triangle" w="med" len="med"/>
            </a:ln>
          </p:spPr>
        </p:cxnSp>
        <p:cxnSp>
          <p:nvCxnSpPr>
            <p:cNvPr id="655" name="Google Shape;655;p45"/>
            <p:cNvCxnSpPr>
              <a:stCxn id="645" idx="1"/>
            </p:cNvCxnSpPr>
            <p:nvPr/>
          </p:nvCxnSpPr>
          <p:spPr>
            <a:xfrm rot="10800000">
              <a:off x="1222423" y="2322444"/>
              <a:ext cx="470100" cy="1009800"/>
            </a:xfrm>
            <a:prstGeom prst="bentConnector3">
              <a:avLst>
                <a:gd name="adj1" fmla="val 49992"/>
              </a:avLst>
            </a:prstGeom>
            <a:noFill/>
            <a:ln w="9525" cap="flat" cmpd="sng">
              <a:solidFill>
                <a:schemeClr val="dk1"/>
              </a:solidFill>
              <a:prstDash val="solid"/>
              <a:round/>
              <a:headEnd type="none" w="sm" len="sm"/>
              <a:tailEnd type="triangle" w="med" len="med"/>
            </a:ln>
          </p:spPr>
        </p:cxnSp>
        <p:cxnSp>
          <p:nvCxnSpPr>
            <p:cNvPr id="656" name="Google Shape;656;p45"/>
            <p:cNvCxnSpPr>
              <a:cxnSpLocks/>
              <a:stCxn id="646" idx="1"/>
              <a:endCxn id="652" idx="1"/>
            </p:cNvCxnSpPr>
            <p:nvPr/>
          </p:nvCxnSpPr>
          <p:spPr>
            <a:xfrm rot="10800000" flipH="1" flipV="1">
              <a:off x="3699645" y="2345716"/>
              <a:ext cx="294068" cy="1572807"/>
            </a:xfrm>
            <a:prstGeom prst="bentConnector3">
              <a:avLst>
                <a:gd name="adj1" fmla="val -82353"/>
              </a:avLst>
            </a:prstGeom>
            <a:noFill/>
            <a:ln w="9525" cap="flat" cmpd="sng">
              <a:solidFill>
                <a:schemeClr val="dk1"/>
              </a:solidFill>
              <a:prstDash val="solid"/>
              <a:round/>
              <a:headEnd type="none" w="sm" len="sm"/>
              <a:tailEnd type="triangle" w="med" len="med"/>
            </a:ln>
          </p:spPr>
        </p:cxnSp>
        <p:cxnSp>
          <p:nvCxnSpPr>
            <p:cNvPr id="657" name="Google Shape;657;p45"/>
            <p:cNvCxnSpPr>
              <a:cxnSpLocks/>
              <a:stCxn id="647" idx="1"/>
            </p:cNvCxnSpPr>
            <p:nvPr/>
          </p:nvCxnSpPr>
          <p:spPr>
            <a:xfrm flipH="1">
              <a:off x="3462573" y="3346632"/>
              <a:ext cx="237071" cy="0"/>
            </a:xfrm>
            <a:prstGeom prst="straightConnector1">
              <a:avLst/>
            </a:prstGeom>
            <a:noFill/>
            <a:ln w="9525" cap="flat" cmpd="sng">
              <a:solidFill>
                <a:schemeClr val="dk1"/>
              </a:solidFill>
              <a:prstDash val="solid"/>
              <a:round/>
              <a:headEnd type="none" w="sm" len="sm"/>
              <a:tailEnd type="none" w="sm" len="sm"/>
            </a:ln>
          </p:spPr>
        </p:cxnSp>
        <p:cxnSp>
          <p:nvCxnSpPr>
            <p:cNvPr id="658" name="Google Shape;658;p45"/>
            <p:cNvCxnSpPr>
              <a:stCxn id="648" idx="3"/>
              <a:endCxn id="653" idx="1"/>
            </p:cNvCxnSpPr>
            <p:nvPr/>
          </p:nvCxnSpPr>
          <p:spPr>
            <a:xfrm>
              <a:off x="7511868" y="2114609"/>
              <a:ext cx="470100" cy="765300"/>
            </a:xfrm>
            <a:prstGeom prst="bentConnector3">
              <a:avLst>
                <a:gd name="adj1" fmla="val 50000"/>
              </a:avLst>
            </a:prstGeom>
            <a:noFill/>
            <a:ln w="9525" cap="flat" cmpd="sng">
              <a:solidFill>
                <a:schemeClr val="dk1"/>
              </a:solidFill>
              <a:prstDash val="solid"/>
              <a:round/>
              <a:headEnd type="none" w="sm" len="sm"/>
              <a:tailEnd type="triangle" w="med" len="med"/>
            </a:ln>
          </p:spPr>
        </p:cxnSp>
        <p:cxnSp>
          <p:nvCxnSpPr>
            <p:cNvPr id="659" name="Google Shape;659;p45"/>
            <p:cNvCxnSpPr>
              <a:stCxn id="650" idx="3"/>
              <a:endCxn id="653" idx="1"/>
            </p:cNvCxnSpPr>
            <p:nvPr/>
          </p:nvCxnSpPr>
          <p:spPr>
            <a:xfrm rot="10800000" flipH="1">
              <a:off x="7511868" y="2880081"/>
              <a:ext cx="470100" cy="821700"/>
            </a:xfrm>
            <a:prstGeom prst="bentConnector3">
              <a:avLst>
                <a:gd name="adj1" fmla="val 50000"/>
              </a:avLst>
            </a:prstGeom>
            <a:noFill/>
            <a:ln w="9525" cap="flat" cmpd="sng">
              <a:solidFill>
                <a:schemeClr val="dk1"/>
              </a:solidFill>
              <a:prstDash val="solid"/>
              <a:round/>
              <a:headEnd type="none" w="sm" len="sm"/>
              <a:tailEnd type="triangle" w="med" len="med"/>
            </a:ln>
          </p:spPr>
        </p:cxnSp>
        <p:cxnSp>
          <p:nvCxnSpPr>
            <p:cNvPr id="660" name="Google Shape;660;p45"/>
            <p:cNvCxnSpPr>
              <a:stCxn id="649" idx="3"/>
              <a:endCxn id="653" idx="1"/>
            </p:cNvCxnSpPr>
            <p:nvPr/>
          </p:nvCxnSpPr>
          <p:spPr>
            <a:xfrm rot="10800000" flipH="1">
              <a:off x="7511868" y="2879928"/>
              <a:ext cx="470100" cy="7800"/>
            </a:xfrm>
            <a:prstGeom prst="straightConnector1">
              <a:avLst/>
            </a:prstGeom>
            <a:noFill/>
            <a:ln w="9525" cap="flat" cmpd="sng">
              <a:solidFill>
                <a:schemeClr val="dk1"/>
              </a:solidFill>
              <a:prstDash val="solid"/>
              <a:round/>
              <a:headEnd type="none" w="sm" len="sm"/>
              <a:tailEnd type="triangle" w="med" len="med"/>
            </a:ln>
          </p:spPr>
        </p:cxnSp>
      </p:grpSp>
      <p:sp>
        <p:nvSpPr>
          <p:cNvPr id="661" name="Google Shape;661;p45"/>
          <p:cNvSpPr txBox="1"/>
          <p:nvPr/>
        </p:nvSpPr>
        <p:spPr>
          <a:xfrm>
            <a:off x="1212292" y="4341846"/>
            <a:ext cx="6769593" cy="523220"/>
          </a:xfrm>
          <a:prstGeom prst="rect">
            <a:avLst/>
          </a:prstGeom>
          <a:solidFill>
            <a:srgbClr val="E5E5E5"/>
          </a:solidFill>
          <a:ln w="19050" cap="flat" cmpd="sng">
            <a:solidFill>
              <a:schemeClr val="dk1"/>
            </a:solidFill>
            <a:prstDash val="solid"/>
            <a:round/>
            <a:headEnd type="none" w="sm" len="sm"/>
            <a:tailEnd type="none" w="sm" len="sm"/>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Effective applications of data analytics involve using multiple tools and processes to address agency specific needs</a:t>
            </a:r>
            <a:endParaRPr/>
          </a:p>
        </p:txBody>
      </p:sp>
    </p:spTree>
  </p:cSld>
  <p:clrMapOvr>
    <a:masterClrMapping/>
  </p:clrMapOvr>
  <p:transition spd="slow">
    <p:fade thruBlk="1"/>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665"/>
        <p:cNvGrpSpPr/>
        <p:nvPr/>
      </p:nvGrpSpPr>
      <p:grpSpPr>
        <a:xfrm>
          <a:off x="0" y="0"/>
          <a:ext cx="0" cy="0"/>
          <a:chOff x="0" y="0"/>
          <a:chExt cx="0" cy="0"/>
        </a:xfrm>
      </p:grpSpPr>
      <p:sp>
        <p:nvSpPr>
          <p:cNvPr id="666" name="Google Shape;666;p46"/>
          <p:cNvSpPr txBox="1">
            <a:spLocks noGrp="1"/>
          </p:cNvSpPr>
          <p:nvPr>
            <p:ph type="title"/>
          </p:nvPr>
        </p:nvSpPr>
        <p:spPr>
          <a:xfrm>
            <a:off x="681092" y="330130"/>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Best Practices</a:t>
            </a:r>
            <a:endParaRPr sz="2800" dirty="0">
              <a:latin typeface="Century Gothic"/>
            </a:endParaRPr>
          </a:p>
        </p:txBody>
      </p:sp>
      <p:sp>
        <p:nvSpPr>
          <p:cNvPr id="667" name="Google Shape;667;p46"/>
          <p:cNvSpPr/>
          <p:nvPr/>
        </p:nvSpPr>
        <p:spPr>
          <a:xfrm>
            <a:off x="612215" y="2697254"/>
            <a:ext cx="2125756" cy="941792"/>
          </a:xfrm>
          <a:prstGeom prst="roundRect">
            <a:avLst>
              <a:gd name="adj" fmla="val 16667"/>
            </a:avLst>
          </a:prstGeom>
          <a:solidFill>
            <a:srgbClr val="1F497D"/>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1" i="0" u="none" strike="noStrike" cap="none">
                <a:solidFill>
                  <a:schemeClr val="bg1"/>
                </a:solidFill>
                <a:latin typeface="Century Gothic"/>
                <a:ea typeface="Century Gothic"/>
                <a:cs typeface="Century Gothic"/>
                <a:sym typeface="Century Gothic"/>
              </a:rPr>
              <a:t>Best Practices</a:t>
            </a:r>
            <a:endParaRPr>
              <a:solidFill>
                <a:schemeClr val="bg1"/>
              </a:solidFill>
            </a:endParaRPr>
          </a:p>
        </p:txBody>
      </p:sp>
      <p:cxnSp>
        <p:nvCxnSpPr>
          <p:cNvPr id="668" name="Google Shape;668;p46">
            <a:extLst>
              <a:ext uri="{C183D7F6-B498-43B3-948B-1728B52AA6E4}">
                <adec:decorative xmlns:adec="http://schemas.microsoft.com/office/drawing/2017/decorative" val="1"/>
              </a:ext>
            </a:extLst>
          </p:cNvPr>
          <p:cNvCxnSpPr>
            <a:stCxn id="667" idx="3"/>
            <a:endCxn id="669" idx="1"/>
          </p:cNvCxnSpPr>
          <p:nvPr/>
        </p:nvCxnSpPr>
        <p:spPr>
          <a:xfrm rot="10800000" flipH="1">
            <a:off x="2737971" y="1590750"/>
            <a:ext cx="982800" cy="1577400"/>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669" name="Google Shape;669;p46"/>
          <p:cNvSpPr/>
          <p:nvPr/>
        </p:nvSpPr>
        <p:spPr>
          <a:xfrm>
            <a:off x="3720725" y="1375477"/>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Initiate</a:t>
            </a:r>
            <a:endParaRPr/>
          </a:p>
        </p:txBody>
      </p:sp>
      <p:sp>
        <p:nvSpPr>
          <p:cNvPr id="670" name="Google Shape;670;p46"/>
          <p:cNvSpPr txBox="1"/>
          <p:nvPr/>
        </p:nvSpPr>
        <p:spPr>
          <a:xfrm>
            <a:off x="5133510" y="1313609"/>
            <a:ext cx="33199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Take full advantage of the tools offered by banks and brands </a:t>
            </a:r>
            <a:endParaRPr/>
          </a:p>
        </p:txBody>
      </p:sp>
      <p:cxnSp>
        <p:nvCxnSpPr>
          <p:cNvPr id="671" name="Google Shape;671;p46">
            <a:extLst>
              <a:ext uri="{C183D7F6-B498-43B3-948B-1728B52AA6E4}">
                <adec:decorative xmlns:adec="http://schemas.microsoft.com/office/drawing/2017/decorative" val="1"/>
              </a:ext>
            </a:extLst>
          </p:cNvPr>
          <p:cNvCxnSpPr>
            <a:stCxn id="667" idx="3"/>
            <a:endCxn id="672" idx="1"/>
          </p:cNvCxnSpPr>
          <p:nvPr/>
        </p:nvCxnSpPr>
        <p:spPr>
          <a:xfrm rot="10800000" flipH="1">
            <a:off x="2737971" y="2110350"/>
            <a:ext cx="982800" cy="1057800"/>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672" name="Google Shape;672;p46"/>
          <p:cNvSpPr/>
          <p:nvPr/>
        </p:nvSpPr>
        <p:spPr>
          <a:xfrm>
            <a:off x="3720725" y="1895341"/>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Leverage</a:t>
            </a:r>
            <a:endParaRPr/>
          </a:p>
        </p:txBody>
      </p:sp>
      <p:sp>
        <p:nvSpPr>
          <p:cNvPr id="673" name="Google Shape;673;p46"/>
          <p:cNvSpPr txBox="1"/>
          <p:nvPr/>
        </p:nvSpPr>
        <p:spPr>
          <a:xfrm>
            <a:off x="5138267" y="1852352"/>
            <a:ext cx="3698235"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Leverage available rule templates to detect questionable transactions</a:t>
            </a:r>
            <a:endParaRPr/>
          </a:p>
        </p:txBody>
      </p:sp>
      <p:cxnSp>
        <p:nvCxnSpPr>
          <p:cNvPr id="674" name="Google Shape;674;p46">
            <a:extLst>
              <a:ext uri="{C183D7F6-B498-43B3-948B-1728B52AA6E4}">
                <adec:decorative xmlns:adec="http://schemas.microsoft.com/office/drawing/2017/decorative" val="1"/>
              </a:ext>
            </a:extLst>
          </p:cNvPr>
          <p:cNvCxnSpPr>
            <a:stCxn id="667" idx="3"/>
            <a:endCxn id="675" idx="1"/>
          </p:cNvCxnSpPr>
          <p:nvPr/>
        </p:nvCxnSpPr>
        <p:spPr>
          <a:xfrm rot="10800000" flipH="1">
            <a:off x="2737971" y="2639250"/>
            <a:ext cx="982800" cy="528900"/>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675" name="Google Shape;675;p46"/>
          <p:cNvSpPr/>
          <p:nvPr/>
        </p:nvSpPr>
        <p:spPr>
          <a:xfrm>
            <a:off x="3720725" y="2424180"/>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Track</a:t>
            </a:r>
            <a:endParaRPr/>
          </a:p>
        </p:txBody>
      </p:sp>
      <p:sp>
        <p:nvSpPr>
          <p:cNvPr id="676" name="Google Shape;676;p46"/>
          <p:cNvSpPr txBox="1"/>
          <p:nvPr/>
        </p:nvSpPr>
        <p:spPr>
          <a:xfrm>
            <a:off x="5138268" y="2366496"/>
            <a:ext cx="33199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Use case management to track questionable transactions </a:t>
            </a:r>
            <a:endParaRPr/>
          </a:p>
        </p:txBody>
      </p:sp>
      <p:cxnSp>
        <p:nvCxnSpPr>
          <p:cNvPr id="677" name="Google Shape;677;p46">
            <a:extLst>
              <a:ext uri="{C183D7F6-B498-43B3-948B-1728B52AA6E4}">
                <adec:decorative xmlns:adec="http://schemas.microsoft.com/office/drawing/2017/decorative" val="1"/>
              </a:ext>
            </a:extLst>
          </p:cNvPr>
          <p:cNvCxnSpPr>
            <a:stCxn id="667" idx="3"/>
            <a:endCxn id="678" idx="1"/>
          </p:cNvCxnSpPr>
          <p:nvPr/>
        </p:nvCxnSpPr>
        <p:spPr>
          <a:xfrm>
            <a:off x="2737971" y="3168150"/>
            <a:ext cx="982800" cy="0"/>
          </a:xfrm>
          <a:prstGeom prst="straightConnector1">
            <a:avLst/>
          </a:prstGeom>
          <a:noFill/>
          <a:ln w="9525" cap="flat" cmpd="sng">
            <a:solidFill>
              <a:schemeClr val="dk1"/>
            </a:solidFill>
            <a:prstDash val="solid"/>
            <a:round/>
            <a:headEnd type="none" w="sm" len="sm"/>
            <a:tailEnd type="triangle" w="med" len="med"/>
          </a:ln>
        </p:spPr>
      </p:cxnSp>
      <p:sp>
        <p:nvSpPr>
          <p:cNvPr id="678" name="Google Shape;678;p46"/>
          <p:cNvSpPr/>
          <p:nvPr/>
        </p:nvSpPr>
        <p:spPr>
          <a:xfrm>
            <a:off x="3720725" y="2953019"/>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Scrutinize</a:t>
            </a:r>
            <a:endParaRPr/>
          </a:p>
        </p:txBody>
      </p:sp>
      <p:sp>
        <p:nvSpPr>
          <p:cNvPr id="679" name="Google Shape;679;p46"/>
          <p:cNvSpPr txBox="1"/>
          <p:nvPr/>
        </p:nvSpPr>
        <p:spPr>
          <a:xfrm>
            <a:off x="5138268" y="2920494"/>
            <a:ext cx="33199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Select the right data sampling size to achieve meaningful results</a:t>
            </a:r>
            <a:endParaRPr/>
          </a:p>
        </p:txBody>
      </p:sp>
      <p:cxnSp>
        <p:nvCxnSpPr>
          <p:cNvPr id="680" name="Google Shape;680;p46">
            <a:extLst>
              <a:ext uri="{C183D7F6-B498-43B3-948B-1728B52AA6E4}">
                <adec:decorative xmlns:adec="http://schemas.microsoft.com/office/drawing/2017/decorative" val="1"/>
              </a:ext>
            </a:extLst>
          </p:cNvPr>
          <p:cNvCxnSpPr>
            <a:stCxn id="667" idx="3"/>
            <a:endCxn id="681" idx="1"/>
          </p:cNvCxnSpPr>
          <p:nvPr/>
        </p:nvCxnSpPr>
        <p:spPr>
          <a:xfrm>
            <a:off x="2737971" y="3168150"/>
            <a:ext cx="982800" cy="528900"/>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681" name="Google Shape;681;p46"/>
          <p:cNvSpPr/>
          <p:nvPr/>
        </p:nvSpPr>
        <p:spPr>
          <a:xfrm>
            <a:off x="3720725" y="3481858"/>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Audit</a:t>
            </a:r>
            <a:endParaRPr/>
          </a:p>
        </p:txBody>
      </p:sp>
      <p:sp>
        <p:nvSpPr>
          <p:cNvPr id="682" name="Google Shape;682;p46"/>
          <p:cNvSpPr txBox="1"/>
          <p:nvPr/>
        </p:nvSpPr>
        <p:spPr>
          <a:xfrm>
            <a:off x="5138268" y="3481858"/>
            <a:ext cx="3949088"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Develop robust auditing processes and conduct regular audits</a:t>
            </a:r>
            <a:endParaRPr/>
          </a:p>
        </p:txBody>
      </p:sp>
      <p:cxnSp>
        <p:nvCxnSpPr>
          <p:cNvPr id="683" name="Google Shape;683;p46">
            <a:extLst>
              <a:ext uri="{C183D7F6-B498-43B3-948B-1728B52AA6E4}">
                <adec:decorative xmlns:adec="http://schemas.microsoft.com/office/drawing/2017/decorative" val="1"/>
              </a:ext>
            </a:extLst>
          </p:cNvPr>
          <p:cNvCxnSpPr>
            <a:stCxn id="667" idx="3"/>
            <a:endCxn id="684" idx="1"/>
          </p:cNvCxnSpPr>
          <p:nvPr/>
        </p:nvCxnSpPr>
        <p:spPr>
          <a:xfrm>
            <a:off x="2737971" y="3168150"/>
            <a:ext cx="982800" cy="1048200"/>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684" name="Google Shape;684;p46"/>
          <p:cNvSpPr/>
          <p:nvPr/>
        </p:nvSpPr>
        <p:spPr>
          <a:xfrm>
            <a:off x="3720725" y="4001115"/>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Review</a:t>
            </a:r>
            <a:endParaRPr/>
          </a:p>
        </p:txBody>
      </p:sp>
      <p:sp>
        <p:nvSpPr>
          <p:cNvPr id="685" name="Google Shape;685;p46"/>
          <p:cNvSpPr txBox="1"/>
          <p:nvPr/>
        </p:nvSpPr>
        <p:spPr>
          <a:xfrm>
            <a:off x="5138268" y="4001115"/>
            <a:ext cx="33199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Conduct frequent review of MCC restrictions to ensure efficiency</a:t>
            </a:r>
            <a:endParaRPr/>
          </a:p>
        </p:txBody>
      </p:sp>
      <p:cxnSp>
        <p:nvCxnSpPr>
          <p:cNvPr id="686" name="Google Shape;686;p46">
            <a:extLst>
              <a:ext uri="{C183D7F6-B498-43B3-948B-1728B52AA6E4}">
                <adec:decorative xmlns:adec="http://schemas.microsoft.com/office/drawing/2017/decorative" val="1"/>
              </a:ext>
            </a:extLst>
          </p:cNvPr>
          <p:cNvCxnSpPr>
            <a:stCxn id="667" idx="3"/>
            <a:endCxn id="687" idx="1"/>
          </p:cNvCxnSpPr>
          <p:nvPr/>
        </p:nvCxnSpPr>
        <p:spPr>
          <a:xfrm>
            <a:off x="2737971" y="3168150"/>
            <a:ext cx="982800" cy="1577400"/>
          </a:xfrm>
          <a:prstGeom prst="bentConnector3">
            <a:avLst>
              <a:gd name="adj1" fmla="val 50000"/>
            </a:avLst>
          </a:prstGeom>
          <a:noFill/>
          <a:ln w="9525" cap="flat" cmpd="sng">
            <a:solidFill>
              <a:schemeClr val="dk1"/>
            </a:solidFill>
            <a:prstDash val="solid"/>
            <a:round/>
            <a:headEnd type="none" w="sm" len="sm"/>
            <a:tailEnd type="triangle" w="med" len="med"/>
          </a:ln>
        </p:spPr>
      </p:cxnSp>
      <p:sp>
        <p:nvSpPr>
          <p:cNvPr id="687" name="Google Shape;687;p46"/>
          <p:cNvSpPr/>
          <p:nvPr/>
        </p:nvSpPr>
        <p:spPr>
          <a:xfrm>
            <a:off x="3720725" y="4530561"/>
            <a:ext cx="1249456" cy="430262"/>
          </a:xfrm>
          <a:prstGeom prst="roundRect">
            <a:avLst>
              <a:gd name="adj" fmla="val 16667"/>
            </a:avLst>
          </a:prstGeom>
          <a:solidFill>
            <a:schemeClr val="lt2"/>
          </a:solidFill>
          <a:ln w="25400"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500" b="1" i="0" u="none" strike="noStrike" cap="none">
                <a:latin typeface="Century Gothic"/>
                <a:ea typeface="Century Gothic"/>
                <a:cs typeface="Century Gothic"/>
                <a:sym typeface="Century Gothic"/>
              </a:rPr>
              <a:t>Document</a:t>
            </a:r>
            <a:endParaRPr/>
          </a:p>
        </p:txBody>
      </p:sp>
      <p:sp>
        <p:nvSpPr>
          <p:cNvPr id="688" name="Google Shape;688;p46"/>
          <p:cNvSpPr txBox="1"/>
          <p:nvPr/>
        </p:nvSpPr>
        <p:spPr>
          <a:xfrm>
            <a:off x="5130385" y="4509399"/>
            <a:ext cx="3319932" cy="52322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Document findings and monitor repeat offenders</a:t>
            </a:r>
            <a:endParaRPr/>
          </a:p>
        </p:txBody>
      </p:sp>
    </p:spTree>
  </p:cSld>
  <p:clrMapOvr>
    <a:masterClrMapping/>
  </p:clrMapOvr>
  <p:transition spd="slow">
    <p:fade thruBlk="1"/>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693"/>
        <p:cNvGrpSpPr/>
        <p:nvPr/>
      </p:nvGrpSpPr>
      <p:grpSpPr>
        <a:xfrm>
          <a:off x="0" y="0"/>
          <a:ext cx="0" cy="0"/>
          <a:chOff x="0" y="0"/>
          <a:chExt cx="0" cy="0"/>
        </a:xfrm>
      </p:grpSpPr>
      <p:sp>
        <p:nvSpPr>
          <p:cNvPr id="694" name="Google Shape;694;p47"/>
          <p:cNvSpPr txBox="1">
            <a:spLocks noGrp="1"/>
          </p:cNvSpPr>
          <p:nvPr>
            <p:ph type="title"/>
          </p:nvPr>
        </p:nvSpPr>
        <p:spPr>
          <a:xfrm>
            <a:off x="687387" y="286590"/>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Additional Training from SP3 Banks</a:t>
            </a:r>
            <a:endParaRPr sz="2800" dirty="0">
              <a:latin typeface="Century Gothic"/>
            </a:endParaRPr>
          </a:p>
        </p:txBody>
      </p:sp>
      <p:sp>
        <p:nvSpPr>
          <p:cNvPr id="695" name="Google Shape;695;p47"/>
          <p:cNvSpPr/>
          <p:nvPr/>
        </p:nvSpPr>
        <p:spPr>
          <a:xfrm>
            <a:off x="381000" y="1447800"/>
            <a:ext cx="8763000" cy="3810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Please see the Training Schedule for information on training offered by contractor banks at the Forum.</a:t>
            </a:r>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For more information on the training offered by your contractor bank, please see the following sites and contact information:</a:t>
            </a:r>
            <a:endParaRPr/>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Century Gothic"/>
                <a:ea typeface="Century Gothic"/>
                <a:cs typeface="Century Gothic"/>
                <a:sym typeface="Century Gothic"/>
              </a:rPr>
              <a:t>Citibank: </a:t>
            </a:r>
            <a:r>
              <a:rPr lang="en-US" sz="1800" b="0" i="0" u="sng" strike="noStrike" cap="none">
                <a:solidFill>
                  <a:schemeClr val="hlink"/>
                </a:solidFill>
                <a:latin typeface="Century Gothic"/>
                <a:ea typeface="Century Gothic"/>
                <a:cs typeface="Century Gothic"/>
                <a:sym typeface="Century Gothic"/>
                <a:hlinkClick r:id="rId3"/>
              </a:rPr>
              <a:t>http://www.cards.citidirect.com/welcome.asp</a:t>
            </a:r>
            <a:r>
              <a:rPr lang="en-US" sz="1800" b="0" i="0" u="none" strike="noStrike" cap="none">
                <a:solidFill>
                  <a:srgbClr val="000000"/>
                </a:solidFill>
                <a:latin typeface="Century Gothic"/>
                <a:ea typeface="Century Gothic"/>
                <a:cs typeface="Century Gothic"/>
                <a:sym typeface="Century Gothic"/>
              </a:rPr>
              <a:t> </a:t>
            </a:r>
            <a:endParaRPr/>
          </a:p>
          <a:p>
            <a:pPr marL="1257300" marR="0" lvl="2" indent="-34290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Century Gothic"/>
                <a:ea typeface="Century Gothic"/>
                <a:cs typeface="Century Gothic"/>
                <a:sym typeface="Century Gothic"/>
              </a:rPr>
              <a:t>Customer Service:  (800) 790-7206</a:t>
            </a:r>
            <a:endParaRPr/>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a:solidFill>
                  <a:srgbClr val="000000"/>
                </a:solidFill>
                <a:latin typeface="Century Gothic"/>
                <a:ea typeface="Century Gothic"/>
                <a:cs typeface="Century Gothic"/>
                <a:sym typeface="Century Gothic"/>
              </a:rPr>
              <a:t>U.S. Bank: </a:t>
            </a:r>
            <a:r>
              <a:rPr lang="en-US" sz="1800" b="0" i="0" u="sng" strike="noStrike" cap="none">
                <a:solidFill>
                  <a:schemeClr val="hlink"/>
                </a:solidFill>
                <a:latin typeface="Century Gothic"/>
                <a:ea typeface="Century Gothic"/>
                <a:cs typeface="Century Gothic"/>
                <a:sym typeface="Century Gothic"/>
                <a:hlinkClick r:id="rId4"/>
              </a:rPr>
              <a:t>https://access.usbank.com/cpsApp1/index.jsp</a:t>
            </a:r>
            <a:r>
              <a:rPr lang="en-US" sz="1800" b="0" i="0" u="none" strike="noStrike" cap="none">
                <a:solidFill>
                  <a:srgbClr val="000000"/>
                </a:solidFill>
                <a:latin typeface="Century Gothic"/>
                <a:ea typeface="Century Gothic"/>
                <a:cs typeface="Century Gothic"/>
                <a:sym typeface="Century Gothic"/>
              </a:rPr>
              <a:t> </a:t>
            </a:r>
            <a:endParaRPr/>
          </a:p>
          <a:p>
            <a:pPr marL="1200150" marR="0" lvl="2" indent="-285750" algn="l" rtl="0">
              <a:lnSpc>
                <a:spcPct val="100000"/>
              </a:lnSpc>
              <a:spcBef>
                <a:spcPts val="0"/>
              </a:spcBef>
              <a:spcAft>
                <a:spcPts val="0"/>
              </a:spcAft>
              <a:buClr>
                <a:srgbClr val="000000"/>
              </a:buClr>
              <a:buSzPts val="1600"/>
              <a:buFont typeface="Courier New"/>
              <a:buChar char="o"/>
            </a:pPr>
            <a:r>
              <a:rPr lang="en-US" sz="1600" b="0" i="0" u="none" strike="noStrike" cap="none">
                <a:solidFill>
                  <a:srgbClr val="000000"/>
                </a:solidFill>
                <a:latin typeface="Century Gothic"/>
                <a:ea typeface="Century Gothic"/>
                <a:cs typeface="Century Gothic"/>
                <a:sym typeface="Century Gothic"/>
              </a:rPr>
              <a:t>Customer Service:  (888) 994-6722</a:t>
            </a:r>
            <a:endParaRPr/>
          </a:p>
        </p:txBody>
      </p:sp>
    </p:spTree>
  </p:cSld>
  <p:clrMapOvr>
    <a:masterClrMapping/>
  </p:clrMapOvr>
  <p:transition spd="slow">
    <p:fade thruBlk="1"/>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700"/>
        <p:cNvGrpSpPr/>
        <p:nvPr/>
      </p:nvGrpSpPr>
      <p:grpSpPr>
        <a:xfrm>
          <a:off x="0" y="0"/>
          <a:ext cx="0" cy="0"/>
          <a:chOff x="0" y="0"/>
          <a:chExt cx="0" cy="0"/>
        </a:xfrm>
      </p:grpSpPr>
      <p:sp>
        <p:nvSpPr>
          <p:cNvPr id="701" name="Google Shape;701;p48"/>
          <p:cNvSpPr txBox="1">
            <a:spLocks noGrp="1"/>
          </p:cNvSpPr>
          <p:nvPr>
            <p:ph type="title"/>
          </p:nvPr>
        </p:nvSpPr>
        <p:spPr>
          <a:xfrm>
            <a:off x="687387" y="427784"/>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Additional Training from Brands</a:t>
            </a:r>
            <a:endParaRPr sz="2800" dirty="0">
              <a:latin typeface="Century Gothic"/>
            </a:endParaRPr>
          </a:p>
        </p:txBody>
      </p:sp>
      <p:sp>
        <p:nvSpPr>
          <p:cNvPr id="702" name="Google Shape;702;p48"/>
          <p:cNvSpPr/>
          <p:nvPr/>
        </p:nvSpPr>
        <p:spPr>
          <a:xfrm>
            <a:off x="594360" y="1474788"/>
            <a:ext cx="8680450" cy="366950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a:solidFill>
                  <a:srgbClr val="000000"/>
                </a:solidFill>
                <a:latin typeface="Century Gothic"/>
                <a:ea typeface="Century Gothic"/>
                <a:cs typeface="Century Gothic"/>
                <a:sym typeface="Century Gothic"/>
              </a:rPr>
              <a:t>More information and specific trainings on Visa </a:t>
            </a:r>
            <a:r>
              <a:rPr lang="en-US" sz="2000" b="0" i="0" u="none" strike="noStrike" cap="none" err="1">
                <a:solidFill>
                  <a:srgbClr val="000000"/>
                </a:solidFill>
                <a:latin typeface="Century Gothic"/>
                <a:ea typeface="Century Gothic"/>
                <a:cs typeface="Century Gothic"/>
                <a:sym typeface="Century Gothic"/>
              </a:rPr>
              <a:t>IntelliLink</a:t>
            </a:r>
            <a:r>
              <a:rPr lang="en-US" sz="2000" b="0" i="0" u="none" strike="noStrike" cap="none">
                <a:solidFill>
                  <a:srgbClr val="000000"/>
                </a:solidFill>
                <a:latin typeface="Century Gothic"/>
                <a:ea typeface="Century Gothic"/>
                <a:cs typeface="Century Gothic"/>
                <a:sym typeface="Century Gothic"/>
              </a:rPr>
              <a:t> and Mastercard IOD can be accessed at the following sites:</a:t>
            </a:r>
            <a:endParaRPr/>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sng" strike="noStrike" cap="none">
                <a:solidFill>
                  <a:schemeClr val="hlink"/>
                </a:solidFill>
                <a:latin typeface="Century Gothic"/>
                <a:ea typeface="Century Gothic"/>
                <a:cs typeface="Century Gothic"/>
                <a:sym typeface="Century Gothic"/>
                <a:hlinkClick r:id="rId3"/>
              </a:rPr>
              <a:t>http://intellilink.spendmanagement.visa.com</a:t>
            </a:r>
            <a:endParaRPr sz="1800" b="0" i="0" u="none" strike="noStrike" cap="none">
              <a:solidFill>
                <a:srgbClr val="000000"/>
              </a:solidFill>
              <a:latin typeface="Century Gothic"/>
              <a:ea typeface="Century Gothic"/>
              <a:cs typeface="Century Gothic"/>
              <a:sym typeface="Century Gothic"/>
            </a:endParaRPr>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sng" strike="noStrike" cap="none">
                <a:solidFill>
                  <a:schemeClr val="hlink"/>
                </a:solidFill>
                <a:latin typeface="Century Gothic"/>
                <a:ea typeface="Century Gothic"/>
                <a:cs typeface="Century Gothic"/>
                <a:sym typeface="Century Gothic"/>
                <a:hlinkClick r:id="rId4"/>
              </a:rPr>
              <a:t>http://globalrisk.Mastercard.com/online-resources-2016/</a:t>
            </a:r>
            <a:endParaRPr sz="18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707"/>
        <p:cNvGrpSpPr/>
        <p:nvPr/>
      </p:nvGrpSpPr>
      <p:grpSpPr>
        <a:xfrm>
          <a:off x="0" y="0"/>
          <a:ext cx="0" cy="0"/>
          <a:chOff x="0" y="0"/>
          <a:chExt cx="0" cy="0"/>
        </a:xfrm>
      </p:grpSpPr>
      <p:sp>
        <p:nvSpPr>
          <p:cNvPr id="708" name="Google Shape;708;p49"/>
          <p:cNvSpPr txBox="1">
            <a:spLocks noGrp="1"/>
          </p:cNvSpPr>
          <p:nvPr>
            <p:ph type="title"/>
          </p:nvPr>
        </p:nvSpPr>
        <p:spPr>
          <a:xfrm>
            <a:off x="738005" y="414337"/>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GSA SmartPay® Resources</a:t>
            </a:r>
            <a:endParaRPr sz="2800" dirty="0">
              <a:latin typeface="Century Gothic"/>
            </a:endParaRPr>
          </a:p>
        </p:txBody>
      </p:sp>
      <p:sp>
        <p:nvSpPr>
          <p:cNvPr id="709" name="Google Shape;709;p49"/>
          <p:cNvSpPr/>
          <p:nvPr/>
        </p:nvSpPr>
        <p:spPr>
          <a:xfrm>
            <a:off x="530860" y="1473994"/>
            <a:ext cx="8712200" cy="3669506"/>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GSA Smart Bulletins</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sng" strike="noStrike" cap="none" dirty="0">
                <a:solidFill>
                  <a:schemeClr val="hlink"/>
                </a:solidFill>
                <a:latin typeface="Century Gothic"/>
                <a:ea typeface="Century Gothic"/>
                <a:cs typeface="Century Gothic"/>
                <a:sym typeface="Century Gothic"/>
                <a:hlinkClick r:id="rId3"/>
              </a:rPr>
              <a:t>https://smartpay.gsa.gov/content/smart-bulletins-news-events</a:t>
            </a:r>
            <a:endParaRPr sz="1800" b="0" i="0" u="none" strike="noStrike" cap="none" dirty="0">
              <a:solidFill>
                <a:srgbClr val="000000"/>
              </a:solidFill>
              <a:latin typeface="Century Gothic"/>
              <a:ea typeface="Century Gothic"/>
              <a:cs typeface="Century Gothic"/>
              <a:sym typeface="Century Gothic"/>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Other Program Manager Resources</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sng" strike="noStrike" cap="none" dirty="0">
                <a:solidFill>
                  <a:schemeClr val="hlink"/>
                </a:solidFill>
                <a:latin typeface="Century Gothic"/>
                <a:ea typeface="Century Gothic"/>
                <a:cs typeface="Century Gothic"/>
                <a:sym typeface="Century Gothic"/>
                <a:hlinkClick r:id="rId4"/>
              </a:rPr>
              <a:t>https://smartpay.gsa.gov/content/resources</a:t>
            </a:r>
            <a:endParaRPr sz="1800" b="0" i="0" u="none" strike="noStrike" cap="none" dirty="0">
              <a:solidFill>
                <a:srgbClr val="000000"/>
              </a:solidFill>
              <a:latin typeface="Century Gothic"/>
              <a:ea typeface="Century Gothic"/>
              <a:cs typeface="Century Gothic"/>
              <a:sym typeface="Century Gothic"/>
            </a:endParaRPr>
          </a:p>
          <a:p>
            <a:pPr marL="342900" marR="0" lvl="0" indent="-342900" algn="l" rtl="0">
              <a:lnSpc>
                <a:spcPct val="100000"/>
              </a:lnSpc>
              <a:spcBef>
                <a:spcPts val="0"/>
              </a:spcBef>
              <a:spcAft>
                <a:spcPts val="0"/>
              </a:spcAft>
              <a:buClr>
                <a:srgbClr val="000000"/>
              </a:buClr>
              <a:buSzPts val="2000"/>
              <a:buFont typeface="Arial"/>
              <a:buChar char="•"/>
            </a:pPr>
            <a:r>
              <a:rPr lang="en-US" sz="2000" b="0" i="0" u="none" strike="noStrike" cap="none" dirty="0">
                <a:solidFill>
                  <a:srgbClr val="000000"/>
                </a:solidFill>
                <a:latin typeface="Century Gothic"/>
                <a:ea typeface="Century Gothic"/>
                <a:cs typeface="Century Gothic"/>
                <a:sym typeface="Century Gothic"/>
              </a:rPr>
              <a:t>GSA SmartPay Training</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General Info: </a:t>
            </a:r>
            <a:r>
              <a:rPr lang="en-US" sz="1800" b="0" i="0" u="sng" strike="noStrike" cap="none" dirty="0">
                <a:solidFill>
                  <a:schemeClr val="hlink"/>
                </a:solidFill>
                <a:latin typeface="Century Gothic"/>
                <a:ea typeface="Century Gothic"/>
                <a:cs typeface="Century Gothic"/>
                <a:sym typeface="Century Gothic"/>
                <a:hlinkClick r:id="rId5"/>
              </a:rPr>
              <a:t>https://smartpay.gsa.gov/content/training</a:t>
            </a:r>
            <a:r>
              <a:rPr lang="en-US" sz="1800" b="0" i="0" u="none" strike="noStrike" cap="none" dirty="0">
                <a:solidFill>
                  <a:srgbClr val="000000"/>
                </a:solidFill>
                <a:latin typeface="Century Gothic"/>
                <a:ea typeface="Century Gothic"/>
                <a:cs typeface="Century Gothic"/>
                <a:sym typeface="Century Gothic"/>
              </a:rPr>
              <a:t> </a:t>
            </a:r>
            <a:endParaRPr dirty="0"/>
          </a:p>
          <a:p>
            <a:pPr marL="800100" marR="0" lvl="1" indent="-342900" algn="l" rtl="0">
              <a:lnSpc>
                <a:spcPct val="100000"/>
              </a:lnSpc>
              <a:spcBef>
                <a:spcPts val="0"/>
              </a:spcBef>
              <a:spcAft>
                <a:spcPts val="0"/>
              </a:spcAft>
              <a:buClr>
                <a:srgbClr val="000000"/>
              </a:buClr>
              <a:buSzPts val="1800"/>
              <a:buFont typeface="Noto Sans Symbols"/>
              <a:buChar char="▪"/>
            </a:pPr>
            <a:r>
              <a:rPr lang="en-US" sz="1800" b="0" i="0" u="none" strike="noStrike" cap="none" dirty="0">
                <a:solidFill>
                  <a:srgbClr val="000000"/>
                </a:solidFill>
                <a:latin typeface="Century Gothic"/>
                <a:ea typeface="Century Gothic"/>
                <a:cs typeface="Century Gothic"/>
                <a:sym typeface="Century Gothic"/>
              </a:rPr>
              <a:t>Log In: </a:t>
            </a:r>
            <a:r>
              <a:rPr lang="en-US" sz="1800" b="0" i="0" u="sng" strike="noStrike" cap="none" dirty="0">
                <a:solidFill>
                  <a:schemeClr val="hlink"/>
                </a:solidFill>
                <a:latin typeface="Century Gothic"/>
                <a:ea typeface="Century Gothic"/>
                <a:cs typeface="Century Gothic"/>
                <a:sym typeface="Century Gothic"/>
                <a:hlinkClick r:id="rId6"/>
              </a:rPr>
              <a:t>https://training.smartpay.gsa.gov/user</a:t>
            </a:r>
            <a:endParaRPr lang="en-US" sz="1800" b="0" i="0" u="sng" strike="noStrike" cap="none" dirty="0">
              <a:solidFill>
                <a:schemeClr val="hlink"/>
              </a:solidFill>
              <a:latin typeface="Century Gothic"/>
              <a:ea typeface="Century Gothic"/>
              <a:cs typeface="Century Gothic"/>
              <a:sym typeface="Century Gothic"/>
            </a:endParaRPr>
          </a:p>
          <a:p>
            <a:pPr marL="342900" indent="-342900">
              <a:buClr>
                <a:srgbClr val="000000"/>
              </a:buClr>
              <a:buSzPts val="2000"/>
              <a:buFont typeface="Arial"/>
              <a:buChar char="•"/>
            </a:pPr>
            <a:r>
              <a:rPr lang="en-US" sz="2000" dirty="0">
                <a:solidFill>
                  <a:srgbClr val="000000"/>
                </a:solidFill>
                <a:latin typeface="Century Gothic"/>
                <a:sym typeface="Century Gothic"/>
              </a:rPr>
              <a:t>GSA SmartPay Portal</a:t>
            </a:r>
          </a:p>
          <a:p>
            <a:pPr marL="800100" lvl="1" indent="-342900">
              <a:buClr>
                <a:srgbClr val="000000"/>
              </a:buClr>
              <a:buSzPts val="1800"/>
              <a:buFont typeface="Noto Sans Symbols"/>
              <a:buChar char="▪"/>
            </a:pPr>
            <a:r>
              <a:rPr lang="en-US" b="0" i="0" u="none" strike="noStrike" cap="none" dirty="0">
                <a:solidFill>
                  <a:srgbClr val="000000"/>
                </a:solidFill>
                <a:latin typeface="Century Gothic"/>
                <a:ea typeface="Century Gothic"/>
                <a:cs typeface="Century Gothic"/>
                <a:sym typeface="Century Gothic"/>
                <a:hlinkClick r:id="rId7"/>
              </a:rPr>
              <a:t>https://spdatawarehouse.gsa.gov/smartpay/</a:t>
            </a:r>
            <a:endParaRPr b="0" i="0" u="none" strike="noStrike" cap="none" dirty="0">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714"/>
        <p:cNvGrpSpPr/>
        <p:nvPr/>
      </p:nvGrpSpPr>
      <p:grpSpPr>
        <a:xfrm>
          <a:off x="0" y="0"/>
          <a:ext cx="0" cy="0"/>
          <a:chOff x="0" y="0"/>
          <a:chExt cx="0" cy="0"/>
        </a:xfrm>
      </p:grpSpPr>
      <p:sp>
        <p:nvSpPr>
          <p:cNvPr id="715" name="Google Shape;715;p50"/>
          <p:cNvSpPr txBox="1">
            <a:spLocks noGrp="1"/>
          </p:cNvSpPr>
          <p:nvPr>
            <p:ph type="title"/>
          </p:nvPr>
        </p:nvSpPr>
        <p:spPr>
          <a:xfrm>
            <a:off x="696912" y="407118"/>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Contact Information</a:t>
            </a:r>
            <a:endParaRPr sz="2800" dirty="0">
              <a:latin typeface="Century Gothic"/>
            </a:endParaRPr>
          </a:p>
        </p:txBody>
      </p:sp>
      <p:sp>
        <p:nvSpPr>
          <p:cNvPr id="716" name="Google Shape;716;p50"/>
          <p:cNvSpPr/>
          <p:nvPr/>
        </p:nvSpPr>
        <p:spPr>
          <a:xfrm>
            <a:off x="241300" y="1050056"/>
            <a:ext cx="8680450" cy="3350986"/>
          </a:xfrm>
          <a:prstGeom prst="rect">
            <a:avLst/>
          </a:prstGeom>
          <a:no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2800" b="0" i="0" u="none" strike="noStrike" cap="none" dirty="0">
              <a:solidFill>
                <a:srgbClr val="0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endParaRPr sz="2800" b="0" i="0" u="none" strike="noStrike" cap="none" dirty="0">
              <a:solidFill>
                <a:srgbClr val="0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r>
              <a:rPr lang="en-US" sz="2800" dirty="0">
                <a:solidFill>
                  <a:srgbClr val="000000"/>
                </a:solidFill>
                <a:latin typeface="Century Gothic"/>
                <a:sym typeface="Century Gothic"/>
              </a:rPr>
              <a:t>Shane Brosius</a:t>
            </a:r>
            <a:endParaRPr dirty="0"/>
          </a:p>
          <a:p>
            <a:pPr marL="0" marR="0" lvl="0" indent="0" algn="ctr" rtl="0">
              <a:lnSpc>
                <a:spcPct val="100000"/>
              </a:lnSpc>
              <a:spcBef>
                <a:spcPts val="0"/>
              </a:spcBef>
              <a:spcAft>
                <a:spcPts val="0"/>
              </a:spcAft>
              <a:buNone/>
            </a:pPr>
            <a:r>
              <a:rPr lang="en-US" sz="2800" b="0" i="0" u="sng" strike="noStrike" cap="none" dirty="0">
                <a:solidFill>
                  <a:schemeClr val="hlink"/>
                </a:solidFill>
                <a:latin typeface="Century Gothic"/>
                <a:ea typeface="Century Gothic"/>
                <a:cs typeface="Century Gothic"/>
                <a:sym typeface="Century Gothic"/>
              </a:rPr>
              <a:t>Shane.Brosius@gsa.gov</a:t>
            </a:r>
            <a:endParaRPr sz="2800" b="0" i="0" u="none" strike="noStrike" cap="none" dirty="0">
              <a:solidFill>
                <a:srgbClr val="000000"/>
              </a:solidFill>
              <a:latin typeface="Century Gothic"/>
              <a:ea typeface="Century Gothic"/>
              <a:cs typeface="Century Gothic"/>
              <a:sym typeface="Century Gothic"/>
            </a:endParaRPr>
          </a:p>
          <a:p>
            <a:pPr marL="0" marR="0" lvl="0" indent="0" algn="ctr" rtl="0">
              <a:lnSpc>
                <a:spcPct val="100000"/>
              </a:lnSpc>
              <a:spcBef>
                <a:spcPts val="0"/>
              </a:spcBef>
              <a:spcAft>
                <a:spcPts val="0"/>
              </a:spcAft>
              <a:buNone/>
            </a:pPr>
            <a:r>
              <a:rPr lang="en-US" sz="2800" b="0" i="0" u="none" strike="noStrike" cap="none" dirty="0">
                <a:solidFill>
                  <a:srgbClr val="000000"/>
                </a:solidFill>
                <a:latin typeface="Century Gothic"/>
                <a:ea typeface="Century Gothic"/>
                <a:cs typeface="Century Gothic"/>
                <a:sym typeface="Century Gothic"/>
              </a:rPr>
              <a:t>(</a:t>
            </a:r>
            <a:r>
              <a:rPr lang="en-US" sz="2800" dirty="0">
                <a:solidFill>
                  <a:srgbClr val="000000"/>
                </a:solidFill>
                <a:latin typeface="Century Gothic"/>
                <a:ea typeface="Century Gothic"/>
                <a:cs typeface="Century Gothic"/>
                <a:sym typeface="Century Gothic"/>
              </a:rPr>
              <a:t>509)353-4661</a:t>
            </a:r>
            <a:endParaRPr dirty="0"/>
          </a:p>
        </p:txBody>
      </p:sp>
    </p:spTree>
  </p:cSld>
  <p:clrMapOvr>
    <a:masterClrMapping/>
  </p:clrMapOvr>
  <p:transition spd="slow">
    <p:fade thruBlk="1"/>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720"/>
        <p:cNvGrpSpPr/>
        <p:nvPr/>
      </p:nvGrpSpPr>
      <p:grpSpPr>
        <a:xfrm>
          <a:off x="0" y="0"/>
          <a:ext cx="0" cy="0"/>
          <a:chOff x="0" y="0"/>
          <a:chExt cx="0" cy="0"/>
        </a:xfrm>
      </p:grpSpPr>
      <p:sp>
        <p:nvSpPr>
          <p:cNvPr id="721" name="Google Shape;721;p51"/>
          <p:cNvSpPr txBox="1">
            <a:spLocks noGrp="1"/>
          </p:cNvSpPr>
          <p:nvPr>
            <p:ph type="title"/>
          </p:nvPr>
        </p:nvSpPr>
        <p:spPr>
          <a:xfrm>
            <a:off x="628650" y="408079"/>
            <a:ext cx="7886700" cy="506318"/>
          </a:xfrm>
          <a:prstGeom prst="rect">
            <a:avLst/>
          </a:prstGeom>
          <a:noFill/>
          <a:ln>
            <a:noFill/>
          </a:ln>
        </p:spPr>
        <p:txBody>
          <a:bodyPr spcFirstLastPara="1" wrap="square" lIns="91425" tIns="45700" rIns="91425" bIns="45700" anchor="b" anchorCtr="0">
            <a:noAutofit/>
          </a:bodyPr>
          <a:lstStyle/>
          <a:p>
            <a:pPr marL="0" marR="0" lvl="0" indent="0" algn="l" rtl="0">
              <a:lnSpc>
                <a:spcPct val="100000"/>
              </a:lnSpc>
              <a:spcBef>
                <a:spcPts val="0"/>
              </a:spcBef>
              <a:spcAft>
                <a:spcPts val="0"/>
              </a:spcAft>
              <a:buNone/>
            </a:pPr>
            <a:r>
              <a:rPr lang="en-US" sz="1400" b="0" i="0" u="none" strike="noStrike" cap="none">
                <a:solidFill>
                  <a:schemeClr val="bg1"/>
                </a:solidFill>
                <a:latin typeface="Arial"/>
                <a:ea typeface="Arial"/>
                <a:cs typeface="Arial"/>
                <a:sym typeface="Arial"/>
              </a:rPr>
              <a:t>GSA Starmark</a:t>
            </a:r>
            <a:br>
              <a:rPr lang="en-US" sz="1400" b="0" i="0" u="none" strike="noStrike" cap="none">
                <a:solidFill>
                  <a:schemeClr val="bg1"/>
                </a:solidFill>
                <a:latin typeface="Arial"/>
                <a:ea typeface="Arial"/>
                <a:cs typeface="Arial"/>
                <a:sym typeface="Arial"/>
              </a:rPr>
            </a:br>
            <a:endParaRPr sz="1400" b="0" i="0" u="none" strike="noStrike" cap="none">
              <a:solidFill>
                <a:schemeClr val="bg1"/>
              </a:solidFill>
              <a:latin typeface="Arial"/>
              <a:ea typeface="Arial"/>
              <a:cs typeface="Arial"/>
              <a:sym typeface="Arial"/>
            </a:endParaRPr>
          </a:p>
        </p:txBody>
      </p:sp>
      <p:pic>
        <p:nvPicPr>
          <p:cNvPr id="723" name="Google Shape;723;p51" descr="GSA Starmark Logo"/>
          <p:cNvPicPr preferRelativeResize="0"/>
          <p:nvPr/>
        </p:nvPicPr>
        <p:blipFill rotWithShape="1">
          <a:blip r:embed="rId3">
            <a:alphaModFix/>
          </a:blip>
          <a:srcRect/>
          <a:stretch/>
        </p:blipFill>
        <p:spPr>
          <a:xfrm>
            <a:off x="3044952" y="1051560"/>
            <a:ext cx="3038301" cy="2743200"/>
          </a:xfrm>
          <a:prstGeom prst="rect">
            <a:avLst/>
          </a:prstGeom>
          <a:noFill/>
          <a:ln>
            <a:noFill/>
          </a:ln>
        </p:spPr>
      </p:pic>
    </p:spTree>
  </p:cSld>
  <p:clrMapOvr>
    <a:masterClrMapping/>
  </p:clrMapOvr>
  <p:transition spd="slow">
    <p:fade thruBlk="1"/>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3"/>
        <p:cNvGrpSpPr/>
        <p:nvPr/>
      </p:nvGrpSpPr>
      <p:grpSpPr>
        <a:xfrm>
          <a:off x="0" y="0"/>
          <a:ext cx="0" cy="0"/>
          <a:chOff x="0" y="0"/>
          <a:chExt cx="0" cy="0"/>
        </a:xfrm>
      </p:grpSpPr>
      <p:sp>
        <p:nvSpPr>
          <p:cNvPr id="94" name="Google Shape;94;p16"/>
          <p:cNvSpPr txBox="1">
            <a:spLocks noGrp="1"/>
          </p:cNvSpPr>
          <p:nvPr>
            <p:ph type="title"/>
          </p:nvPr>
        </p:nvSpPr>
        <p:spPr>
          <a:xfrm>
            <a:off x="744729" y="263938"/>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b="0" i="0" u="none" strike="noStrike" cap="none" dirty="0">
                <a:solidFill>
                  <a:srgbClr val="000000"/>
                </a:solidFill>
                <a:latin typeface="Century Gothic"/>
                <a:ea typeface="Century Gothic"/>
                <a:cs typeface="Century Gothic"/>
                <a:sym typeface="Century Gothic"/>
              </a:rPr>
              <a:t> </a:t>
            </a:r>
            <a:r>
              <a:rPr lang="en-US" sz="2800" dirty="0">
                <a:latin typeface="Century Gothic"/>
                <a:sym typeface="Century Gothic"/>
              </a:rPr>
              <a:t>Foundations: What is Data Analytics</a:t>
            </a:r>
            <a:r>
              <a:rPr lang="en-US" sz="2800" b="0" i="0" u="none" strike="noStrike" cap="none" dirty="0">
                <a:solidFill>
                  <a:srgbClr val="000000"/>
                </a:solidFill>
                <a:latin typeface="Century Gothic"/>
                <a:ea typeface="Century Gothic"/>
                <a:cs typeface="Century Gothic"/>
                <a:sym typeface="Century Gothic"/>
              </a:rPr>
              <a:t> </a:t>
            </a:r>
            <a:endParaRPr dirty="0"/>
          </a:p>
        </p:txBody>
      </p:sp>
      <p:sp>
        <p:nvSpPr>
          <p:cNvPr id="95" name="Google Shape;95;p16"/>
          <p:cNvSpPr/>
          <p:nvPr/>
        </p:nvSpPr>
        <p:spPr>
          <a:xfrm>
            <a:off x="402021" y="1546455"/>
            <a:ext cx="3684420" cy="359704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None/>
            </a:pPr>
            <a:r>
              <a:rPr lang="en-US" sz="1400" b="0" i="0" u="none" strike="noStrike" cap="none">
                <a:solidFill>
                  <a:srgbClr val="000000"/>
                </a:solidFill>
                <a:latin typeface="Century Gothic"/>
                <a:ea typeface="Century Gothic"/>
                <a:cs typeface="Century Gothic"/>
                <a:sym typeface="Century Gothic"/>
              </a:rPr>
              <a:t>Data analytics refer to the use of advanced computational and statistical methods. There are different levels of analytics including:</a:t>
            </a:r>
            <a:endParaRPr/>
          </a:p>
          <a:p>
            <a:pPr marL="0" marR="0" lvl="0" indent="0" algn="l" rtl="0">
              <a:lnSpc>
                <a:spcPct val="100000"/>
              </a:lnSpc>
              <a:spcBef>
                <a:spcPts val="0"/>
              </a:spcBef>
              <a:spcAft>
                <a:spcPts val="0"/>
              </a:spcAft>
              <a:buNone/>
            </a:pPr>
            <a:endParaRPr sz="600" b="0" i="0" u="none" strike="noStrike" cap="none">
              <a:solidFill>
                <a:srgbClr val="000000"/>
              </a:solidFill>
              <a:latin typeface="Century Gothic"/>
              <a:ea typeface="Century Gothic"/>
              <a:cs typeface="Century Gothic"/>
              <a:sym typeface="Century Gothic"/>
            </a:endParaRPr>
          </a:p>
          <a:p>
            <a:pPr marL="0" marR="0" lvl="1" indent="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Century Gothic"/>
                <a:ea typeface="Century Gothic"/>
                <a:cs typeface="Century Gothic"/>
                <a:sym typeface="Century Gothic"/>
              </a:rPr>
              <a:t>Reporting: </a:t>
            </a:r>
            <a:r>
              <a:rPr lang="en-US" sz="1200" b="0" i="0" u="none" strike="noStrike" cap="none">
                <a:solidFill>
                  <a:srgbClr val="000000"/>
                </a:solidFill>
                <a:latin typeface="Century Gothic"/>
                <a:ea typeface="Century Gothic"/>
                <a:cs typeface="Century Gothic"/>
                <a:sym typeface="Century Gothic"/>
              </a:rPr>
              <a:t>consists of running basic functions to organize data (e.g., using Microsoft Excel to output data in table formats or charts)</a:t>
            </a:r>
            <a:endParaRPr/>
          </a:p>
          <a:p>
            <a:pPr marL="0" marR="0" lvl="1" indent="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Century Gothic"/>
                <a:ea typeface="Century Gothic"/>
                <a:cs typeface="Century Gothic"/>
                <a:sym typeface="Century Gothic"/>
              </a:rPr>
              <a:t>Discovery Analytics: </a:t>
            </a:r>
            <a:r>
              <a:rPr lang="en-US" sz="1200" b="0" i="0" u="none" strike="noStrike" cap="none">
                <a:solidFill>
                  <a:srgbClr val="000000"/>
                </a:solidFill>
                <a:latin typeface="Century Gothic"/>
                <a:ea typeface="Century Gothic"/>
                <a:cs typeface="Century Gothic"/>
                <a:sym typeface="Century Gothic"/>
              </a:rPr>
              <a:t>involves the creation of real-time dynamic visualizations and benchmarking</a:t>
            </a:r>
            <a:endParaRPr/>
          </a:p>
          <a:p>
            <a:pPr marL="0" marR="0" lvl="1" indent="0" algn="l" rtl="0">
              <a:lnSpc>
                <a:spcPct val="100000"/>
              </a:lnSpc>
              <a:spcBef>
                <a:spcPts val="0"/>
              </a:spcBef>
              <a:spcAft>
                <a:spcPts val="0"/>
              </a:spcAft>
              <a:buClr>
                <a:srgbClr val="000000"/>
              </a:buClr>
              <a:buSzPts val="1200"/>
              <a:buFont typeface="Arial"/>
              <a:buChar char="‒"/>
            </a:pPr>
            <a:r>
              <a:rPr lang="en-US" sz="1200" b="1" i="0" u="none" strike="noStrike" cap="none">
                <a:solidFill>
                  <a:srgbClr val="000000"/>
                </a:solidFill>
                <a:latin typeface="Century Gothic"/>
                <a:ea typeface="Century Gothic"/>
                <a:cs typeface="Century Gothic"/>
                <a:sym typeface="Century Gothic"/>
              </a:rPr>
              <a:t>Predictive Modeling/Data Mining: </a:t>
            </a:r>
            <a:r>
              <a:rPr lang="en-US" sz="1200" b="0" i="0" u="none" strike="noStrike" cap="none">
                <a:solidFill>
                  <a:srgbClr val="000000"/>
                </a:solidFill>
                <a:latin typeface="Century Gothic"/>
                <a:ea typeface="Century Gothic"/>
                <a:cs typeface="Century Gothic"/>
                <a:sym typeface="Century Gothic"/>
              </a:rPr>
              <a:t>involves the use of advanced statistical techniques to predict future outcomes </a:t>
            </a:r>
            <a:endParaRPr/>
          </a:p>
          <a:p>
            <a:pPr marL="342900" marR="0" lvl="0" indent="-279400" algn="l" rtl="0">
              <a:lnSpc>
                <a:spcPct val="100000"/>
              </a:lnSpc>
              <a:spcBef>
                <a:spcPts val="0"/>
              </a:spcBef>
              <a:spcAft>
                <a:spcPts val="0"/>
              </a:spcAft>
              <a:buClr>
                <a:srgbClr val="000000"/>
              </a:buClr>
              <a:buSzPts val="1000"/>
              <a:buFont typeface="Arial"/>
              <a:buNone/>
            </a:pPr>
            <a:endParaRPr sz="1000" b="0" i="0" u="none" strike="noStrike" cap="none">
              <a:solidFill>
                <a:srgbClr val="000000"/>
              </a:solidFill>
              <a:latin typeface="Century Gothic"/>
              <a:ea typeface="Century Gothic"/>
              <a:cs typeface="Century Gothic"/>
              <a:sym typeface="Century Gothic"/>
            </a:endParaRPr>
          </a:p>
        </p:txBody>
      </p:sp>
      <p:pic>
        <p:nvPicPr>
          <p:cNvPr id="2" name="Picture 1" descr="Pyramid graphic representing SmartPay Analytics with Reporting on the bottom, Discovery Analytics in the middle and Predictive Modeling and Data Mining at the top. ">
            <a:extLst>
              <a:ext uri="{FF2B5EF4-FFF2-40B4-BE49-F238E27FC236}">
                <a16:creationId xmlns:a16="http://schemas.microsoft.com/office/drawing/2014/main" id="{967572C9-F2DF-4E57-85D1-87E6E1613B28}"/>
              </a:ext>
            </a:extLst>
          </p:cNvPr>
          <p:cNvPicPr>
            <a:picLocks noChangeAspect="1"/>
          </p:cNvPicPr>
          <p:nvPr/>
        </p:nvPicPr>
        <p:blipFill>
          <a:blip r:embed="rId3"/>
          <a:stretch>
            <a:fillRect/>
          </a:stretch>
        </p:blipFill>
        <p:spPr>
          <a:xfrm>
            <a:off x="3230879" y="964406"/>
            <a:ext cx="5905271" cy="3915156"/>
          </a:xfrm>
          <a:prstGeom prst="rect">
            <a:avLst/>
          </a:prstGeom>
        </p:spPr>
      </p:pic>
      <p:sp>
        <p:nvSpPr>
          <p:cNvPr id="115" name="Google Shape;115;p16"/>
          <p:cNvSpPr txBox="1"/>
          <p:nvPr/>
        </p:nvSpPr>
        <p:spPr>
          <a:xfrm>
            <a:off x="6901427" y="3831531"/>
            <a:ext cx="1828800" cy="1015663"/>
          </a:xfrm>
          <a:prstGeom prst="rect">
            <a:avLst/>
          </a:prstGeom>
          <a:noFill/>
          <a:ln>
            <a:noFill/>
          </a:ln>
        </p:spPr>
        <p:txBody>
          <a:bodyPr spcFirstLastPara="1" wrap="square" lIns="91425" tIns="45700" rIns="91425" bIns="45700" anchor="t" anchorCtr="0">
            <a:spAutoFit/>
          </a:bodyPr>
          <a:lstStyle/>
          <a:p>
            <a:pPr marL="0" marR="0" lvl="0" indent="-762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entury Gothic"/>
                <a:ea typeface="Century Gothic"/>
                <a:cs typeface="Century Gothic"/>
                <a:sym typeface="Century Gothic"/>
              </a:rPr>
              <a:t>GSA </a:t>
            </a:r>
            <a:r>
              <a:rPr lang="en-US" sz="1200" b="0" i="0" u="none" strike="noStrike" cap="none" err="1">
                <a:solidFill>
                  <a:srgbClr val="000000"/>
                </a:solidFill>
                <a:latin typeface="Century Gothic"/>
                <a:ea typeface="Century Gothic"/>
                <a:cs typeface="Century Gothic"/>
                <a:sym typeface="Century Gothic"/>
              </a:rPr>
              <a:t>SmartPay</a:t>
            </a:r>
            <a:r>
              <a:rPr lang="en-US" sz="1200" b="0" i="0" u="none" strike="noStrike" cap="none">
                <a:solidFill>
                  <a:srgbClr val="000000"/>
                </a:solidFill>
                <a:latin typeface="Century Gothic"/>
                <a:ea typeface="Century Gothic"/>
                <a:cs typeface="Century Gothic"/>
                <a:sym typeface="Century Gothic"/>
              </a:rPr>
              <a:t> Data Warehouse</a:t>
            </a:r>
            <a:endParaRPr/>
          </a:p>
          <a:p>
            <a:pPr marL="0" marR="0" lvl="0" indent="-762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entury Gothic"/>
                <a:ea typeface="Century Gothic"/>
                <a:cs typeface="Century Gothic"/>
                <a:sym typeface="Century Gothic"/>
              </a:rPr>
              <a:t>Gov’t-wide Metrics Dashboard</a:t>
            </a:r>
            <a:endParaRPr/>
          </a:p>
          <a:p>
            <a:pPr marL="0" marR="0" lvl="0" indent="-76200" algn="l" rtl="0">
              <a:lnSpc>
                <a:spcPct val="100000"/>
              </a:lnSpc>
              <a:spcBef>
                <a:spcPts val="0"/>
              </a:spcBef>
              <a:spcAft>
                <a:spcPts val="0"/>
              </a:spcAft>
              <a:buClr>
                <a:srgbClr val="000000"/>
              </a:buClr>
              <a:buSzPts val="1200"/>
              <a:buFont typeface="Arial"/>
              <a:buChar char="•"/>
            </a:pPr>
            <a:r>
              <a:rPr lang="en-US" sz="1200" b="0" i="0" u="none" strike="noStrike" cap="none">
                <a:solidFill>
                  <a:srgbClr val="000000"/>
                </a:solidFill>
                <a:latin typeface="Century Gothic"/>
                <a:ea typeface="Century Gothic"/>
                <a:cs typeface="Century Gothic"/>
                <a:sym typeface="Century Gothic"/>
              </a:rPr>
              <a:t>Bank EAS Reports</a:t>
            </a:r>
            <a:endParaRPr sz="1400" b="0" i="0" u="none" strike="noStrike" cap="none">
              <a:solidFill>
                <a:srgbClr val="000000"/>
              </a:solidFill>
              <a:latin typeface="Century Gothic"/>
              <a:ea typeface="Century Gothic"/>
              <a:cs typeface="Century Gothic"/>
              <a:sym typeface="Century Gothic"/>
            </a:endParaRPr>
          </a:p>
        </p:txBody>
      </p:sp>
    </p:spTree>
  </p:cSld>
  <p:clrMapOvr>
    <a:masterClrMapping/>
  </p:clrMapOvr>
  <p:transition spd="slow">
    <p:fade thruBlk="1"/>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17"/>
          <p:cNvSpPr txBox="1">
            <a:spLocks noGrp="1"/>
          </p:cNvSpPr>
          <p:nvPr>
            <p:ph type="title"/>
          </p:nvPr>
        </p:nvSpPr>
        <p:spPr>
          <a:xfrm>
            <a:off x="697274" y="380211"/>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Levels of Data Analytics</a:t>
            </a:r>
            <a:endParaRPr sz="2800" dirty="0">
              <a:latin typeface="Century Gothic"/>
            </a:endParaRPr>
          </a:p>
        </p:txBody>
      </p:sp>
      <p:grpSp>
        <p:nvGrpSpPr>
          <p:cNvPr id="122" name="Google Shape;122;p17">
            <a:extLst>
              <a:ext uri="{C183D7F6-B498-43B3-948B-1728B52AA6E4}">
                <adec:decorative xmlns:adec="http://schemas.microsoft.com/office/drawing/2017/decorative" val="1"/>
              </a:ext>
            </a:extLst>
          </p:cNvPr>
          <p:cNvGrpSpPr/>
          <p:nvPr/>
        </p:nvGrpSpPr>
        <p:grpSpPr>
          <a:xfrm>
            <a:off x="693326" y="1527110"/>
            <a:ext cx="7775495" cy="3143655"/>
            <a:chOff x="507563" y="1465919"/>
            <a:chExt cx="7775495" cy="3143655"/>
          </a:xfrm>
        </p:grpSpPr>
        <p:grpSp>
          <p:nvGrpSpPr>
            <p:cNvPr id="123" name="Google Shape;123;p17" title="Chart showing relation of Data to Analytics to Visualization"/>
            <p:cNvGrpSpPr/>
            <p:nvPr/>
          </p:nvGrpSpPr>
          <p:grpSpPr>
            <a:xfrm>
              <a:off x="529905" y="1465919"/>
              <a:ext cx="7753153" cy="3096071"/>
              <a:chOff x="373429" y="1347337"/>
              <a:chExt cx="8457940" cy="3377514"/>
            </a:xfrm>
          </p:grpSpPr>
          <p:sp>
            <p:nvSpPr>
              <p:cNvPr id="124" name="Google Shape;124;p17" title="Decorative Image"/>
              <p:cNvSpPr/>
              <p:nvPr/>
            </p:nvSpPr>
            <p:spPr>
              <a:xfrm>
                <a:off x="373429" y="1500011"/>
                <a:ext cx="2544486" cy="3224826"/>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400" b="0" i="0" u="none" strike="noStrike" cap="none">
                  <a:solidFill>
                    <a:srgbClr val="000000"/>
                  </a:solidFill>
                  <a:latin typeface="Century Gothic"/>
                  <a:ea typeface="Century Gothic"/>
                  <a:cs typeface="Century Gothic"/>
                  <a:sym typeface="Century Gothic"/>
                </a:endParaRPr>
              </a:p>
            </p:txBody>
          </p:sp>
          <p:sp>
            <p:nvSpPr>
              <p:cNvPr id="125" name="Google Shape;125;p17"/>
              <p:cNvSpPr/>
              <p:nvPr/>
            </p:nvSpPr>
            <p:spPr>
              <a:xfrm>
                <a:off x="516772" y="1347337"/>
                <a:ext cx="2263073" cy="320326"/>
              </a:xfrm>
              <a:prstGeom prst="roundRect">
                <a:avLst>
                  <a:gd name="adj" fmla="val 16667"/>
                </a:avLst>
              </a:prstGeom>
              <a:solidFill>
                <a:srgbClr val="00206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Data</a:t>
                </a:r>
                <a:endParaRPr/>
              </a:p>
            </p:txBody>
          </p:sp>
          <p:sp>
            <p:nvSpPr>
              <p:cNvPr id="126" name="Google Shape;126;p17"/>
              <p:cNvSpPr/>
              <p:nvPr/>
            </p:nvSpPr>
            <p:spPr>
              <a:xfrm>
                <a:off x="655720" y="1679320"/>
                <a:ext cx="1979902" cy="31896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1" u="none" strike="noStrike" cap="none">
                    <a:solidFill>
                      <a:srgbClr val="000000"/>
                    </a:solidFill>
                    <a:latin typeface="Century Gothic"/>
                    <a:ea typeface="Century Gothic"/>
                    <a:cs typeface="Century Gothic"/>
                    <a:sym typeface="Century Gothic"/>
                  </a:rPr>
                  <a:t>Storage and Access</a:t>
                </a:r>
                <a:endParaRPr/>
              </a:p>
            </p:txBody>
          </p:sp>
          <p:sp>
            <p:nvSpPr>
              <p:cNvPr id="127" name="Google Shape;127;p17"/>
              <p:cNvSpPr/>
              <p:nvPr/>
            </p:nvSpPr>
            <p:spPr>
              <a:xfrm>
                <a:off x="550462" y="2073667"/>
                <a:ext cx="2185416" cy="400904"/>
              </a:xfrm>
              <a:prstGeom prst="roundRect">
                <a:avLst>
                  <a:gd name="adj" fmla="val 16667"/>
                </a:avLst>
              </a:prstGeom>
              <a:solidFill>
                <a:srgbClr val="558ED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600" b="0" i="0" u="none" strike="noStrike" cap="none">
                    <a:solidFill>
                      <a:srgbClr val="F2F2F2"/>
                    </a:solidFill>
                    <a:latin typeface="Century Gothic"/>
                    <a:ea typeface="Century Gothic"/>
                    <a:cs typeface="Century Gothic"/>
                    <a:sym typeface="Century Gothic"/>
                  </a:rPr>
                  <a:t>Spreadsheets</a:t>
                </a:r>
                <a:endParaRPr/>
              </a:p>
            </p:txBody>
          </p:sp>
          <p:sp>
            <p:nvSpPr>
              <p:cNvPr id="128" name="Google Shape;128;p17"/>
              <p:cNvSpPr/>
              <p:nvPr/>
            </p:nvSpPr>
            <p:spPr>
              <a:xfrm>
                <a:off x="551706" y="2592955"/>
                <a:ext cx="2185416" cy="415471"/>
              </a:xfrm>
              <a:prstGeom prst="roundRect">
                <a:avLst>
                  <a:gd name="adj" fmla="val 16667"/>
                </a:avLst>
              </a:prstGeom>
              <a:solidFill>
                <a:srgbClr val="558ED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400" b="0" i="0" u="none" strike="noStrike" cap="none">
                    <a:solidFill>
                      <a:srgbClr val="F2F2F2"/>
                    </a:solidFill>
                    <a:latin typeface="Century Gothic"/>
                    <a:ea typeface="Century Gothic"/>
                    <a:cs typeface="Century Gothic"/>
                    <a:sym typeface="Century Gothic"/>
                  </a:rPr>
                  <a:t>Data Aggregators</a:t>
                </a:r>
                <a:endParaRPr/>
              </a:p>
            </p:txBody>
          </p:sp>
          <p:sp>
            <p:nvSpPr>
              <p:cNvPr id="129" name="Google Shape;129;p17" title="Decorative Image"/>
              <p:cNvSpPr/>
              <p:nvPr/>
            </p:nvSpPr>
            <p:spPr>
              <a:xfrm>
                <a:off x="3031320" y="1920762"/>
                <a:ext cx="167533" cy="152904"/>
              </a:xfrm>
              <a:prstGeom prst="rightArrow">
                <a:avLst>
                  <a:gd name="adj1" fmla="val 50000"/>
                  <a:gd name="adj2"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p:txBody>
          </p:sp>
          <p:sp>
            <p:nvSpPr>
              <p:cNvPr id="130" name="Google Shape;130;p17" title="Decorative Image"/>
              <p:cNvSpPr/>
              <p:nvPr/>
            </p:nvSpPr>
            <p:spPr>
              <a:xfrm>
                <a:off x="3312252" y="1500010"/>
                <a:ext cx="2537217" cy="3224826"/>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p:txBody>
          </p:sp>
          <p:sp>
            <p:nvSpPr>
              <p:cNvPr id="131" name="Google Shape;131;p17"/>
              <p:cNvSpPr/>
              <p:nvPr/>
            </p:nvSpPr>
            <p:spPr>
              <a:xfrm>
                <a:off x="3446715" y="1351258"/>
                <a:ext cx="2279592" cy="316405"/>
              </a:xfrm>
              <a:prstGeom prst="roundRect">
                <a:avLst>
                  <a:gd name="adj" fmla="val 16667"/>
                </a:avLst>
              </a:prstGeom>
              <a:solidFill>
                <a:srgbClr val="00206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400"/>
                  <a:buFont typeface="Arial"/>
                  <a:buNone/>
                </a:pPr>
                <a:r>
                  <a:rPr lang="en-US" sz="2400" b="1" i="0" u="none" strike="noStrike" cap="none">
                    <a:solidFill>
                      <a:schemeClr val="lt1"/>
                    </a:solidFill>
                    <a:latin typeface="Century Gothic"/>
                    <a:ea typeface="Century Gothic"/>
                    <a:cs typeface="Century Gothic"/>
                    <a:sym typeface="Century Gothic"/>
                  </a:rPr>
                  <a:t>Analytics</a:t>
                </a:r>
                <a:endParaRPr/>
              </a:p>
            </p:txBody>
          </p:sp>
          <p:sp>
            <p:nvSpPr>
              <p:cNvPr id="132" name="Google Shape;132;p17"/>
              <p:cNvSpPr/>
              <p:nvPr/>
            </p:nvSpPr>
            <p:spPr>
              <a:xfrm>
                <a:off x="3622956" y="1679320"/>
                <a:ext cx="2020124" cy="318967"/>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300" b="0" i="1" u="none" strike="noStrike" cap="none">
                    <a:solidFill>
                      <a:srgbClr val="000000"/>
                    </a:solidFill>
                    <a:latin typeface="Century Gothic"/>
                    <a:ea typeface="Century Gothic"/>
                    <a:cs typeface="Century Gothic"/>
                    <a:sym typeface="Century Gothic"/>
                  </a:rPr>
                  <a:t>Insights &amp; Predictions</a:t>
                </a:r>
                <a:endParaRPr/>
              </a:p>
            </p:txBody>
          </p:sp>
          <p:sp>
            <p:nvSpPr>
              <p:cNvPr id="133" name="Google Shape;133;p17"/>
              <p:cNvSpPr/>
              <p:nvPr/>
            </p:nvSpPr>
            <p:spPr>
              <a:xfrm>
                <a:off x="3472574" y="2073666"/>
                <a:ext cx="2186577" cy="415471"/>
              </a:xfrm>
              <a:prstGeom prst="roundRect">
                <a:avLst>
                  <a:gd name="adj" fmla="val 16667"/>
                </a:avLst>
              </a:prstGeom>
              <a:solidFill>
                <a:srgbClr val="558ED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400"/>
                  <a:buFont typeface="Arial"/>
                  <a:buNone/>
                </a:pPr>
                <a:r>
                  <a:rPr lang="en-US" sz="1400" b="0" i="0" u="none" strike="noStrike" cap="none">
                    <a:solidFill>
                      <a:srgbClr val="F2F2F2"/>
                    </a:solidFill>
                    <a:latin typeface="Century Gothic"/>
                    <a:ea typeface="Century Gothic"/>
                    <a:cs typeface="Century Gothic"/>
                    <a:sym typeface="Century Gothic"/>
                  </a:rPr>
                  <a:t>Statistical Analysis</a:t>
                </a:r>
                <a:endParaRPr sz="1400" b="0" i="0" u="none" strike="noStrike" cap="none">
                  <a:solidFill>
                    <a:srgbClr val="F2F2F2"/>
                  </a:solidFill>
                  <a:latin typeface="Century Gothic"/>
                  <a:ea typeface="Century Gothic"/>
                  <a:cs typeface="Century Gothic"/>
                  <a:sym typeface="Century Gothic"/>
                </a:endParaRPr>
              </a:p>
            </p:txBody>
          </p:sp>
          <p:sp>
            <p:nvSpPr>
              <p:cNvPr id="134" name="Google Shape;134;p17"/>
              <p:cNvSpPr/>
              <p:nvPr/>
            </p:nvSpPr>
            <p:spPr>
              <a:xfrm>
                <a:off x="3472574" y="2592956"/>
                <a:ext cx="2186577" cy="410252"/>
              </a:xfrm>
              <a:prstGeom prst="roundRect">
                <a:avLst>
                  <a:gd name="adj" fmla="val 16667"/>
                </a:avLst>
              </a:prstGeom>
              <a:solidFill>
                <a:srgbClr val="558ED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400"/>
                  <a:buFont typeface="Arial"/>
                  <a:buNone/>
                </a:pPr>
                <a:r>
                  <a:rPr lang="en-US" sz="1400" b="0" i="0" u="none" strike="noStrike" cap="none">
                    <a:solidFill>
                      <a:srgbClr val="F2F2F2"/>
                    </a:solidFill>
                    <a:latin typeface="Century Gothic"/>
                    <a:ea typeface="Century Gothic"/>
                    <a:cs typeface="Century Gothic"/>
                    <a:sym typeface="Century Gothic"/>
                  </a:rPr>
                  <a:t>Predictive Analytics</a:t>
                </a:r>
                <a:endParaRPr/>
              </a:p>
            </p:txBody>
          </p:sp>
          <p:sp>
            <p:nvSpPr>
              <p:cNvPr id="135" name="Google Shape;135;p17" title="Decorative Image"/>
              <p:cNvSpPr/>
              <p:nvPr/>
            </p:nvSpPr>
            <p:spPr>
              <a:xfrm>
                <a:off x="5962199" y="1920762"/>
                <a:ext cx="167533" cy="152904"/>
              </a:xfrm>
              <a:prstGeom prst="rightArrow">
                <a:avLst>
                  <a:gd name="adj1" fmla="val 50000"/>
                  <a:gd name="adj2" fmla="val 50000"/>
                </a:avLst>
              </a:prstGeom>
              <a:solidFill>
                <a:schemeClr val="lt2"/>
              </a:solidFill>
              <a:ln w="9525" cap="flat" cmpd="sng">
                <a:solidFill>
                  <a:schemeClr val="dk1"/>
                </a:solidFill>
                <a:prstDash val="solid"/>
                <a:round/>
                <a:headEnd type="none" w="sm" len="sm"/>
                <a:tailEnd type="none" w="sm" len="sm"/>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2400"/>
                  <a:buFont typeface="Arial"/>
                  <a:buNone/>
                </a:pPr>
                <a:endParaRPr sz="2400" b="0" i="0" u="none" strike="noStrike" cap="none">
                  <a:solidFill>
                    <a:schemeClr val="dk1"/>
                  </a:solidFill>
                  <a:latin typeface="Century Gothic"/>
                  <a:ea typeface="Century Gothic"/>
                  <a:cs typeface="Century Gothic"/>
                  <a:sym typeface="Century Gothic"/>
                </a:endParaRPr>
              </a:p>
            </p:txBody>
          </p:sp>
          <p:sp>
            <p:nvSpPr>
              <p:cNvPr id="136" name="Google Shape;136;p17" title="Decorative Image"/>
              <p:cNvSpPr/>
              <p:nvPr/>
            </p:nvSpPr>
            <p:spPr>
              <a:xfrm>
                <a:off x="6228540" y="1500025"/>
                <a:ext cx="2542032" cy="3224826"/>
              </a:xfrm>
              <a:prstGeom prst="rect">
                <a:avLst/>
              </a:prstGeom>
              <a:solidFill>
                <a:schemeClr val="lt1"/>
              </a:solidFill>
              <a:ln w="19050" cap="flat" cmpd="sng">
                <a:solidFill>
                  <a:schemeClr val="dk2"/>
                </a:solidFill>
                <a:prstDash val="solid"/>
                <a:round/>
                <a:headEnd type="none" w="sm" len="sm"/>
                <a:tailEnd type="none" w="sm" len="sm"/>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1200" b="0" i="0" u="none" strike="noStrike" cap="none">
                  <a:solidFill>
                    <a:srgbClr val="000000"/>
                  </a:solidFill>
                  <a:latin typeface="Century Gothic"/>
                  <a:ea typeface="Century Gothic"/>
                  <a:cs typeface="Century Gothic"/>
                  <a:sym typeface="Century Gothic"/>
                </a:endParaRPr>
              </a:p>
            </p:txBody>
          </p:sp>
          <p:sp>
            <p:nvSpPr>
              <p:cNvPr id="137" name="Google Shape;137;p17"/>
              <p:cNvSpPr/>
              <p:nvPr/>
            </p:nvSpPr>
            <p:spPr>
              <a:xfrm>
                <a:off x="6339927" y="1356744"/>
                <a:ext cx="2295962" cy="310933"/>
              </a:xfrm>
              <a:prstGeom prst="roundRect">
                <a:avLst>
                  <a:gd name="adj" fmla="val 16667"/>
                </a:avLst>
              </a:prstGeom>
              <a:solidFill>
                <a:srgbClr val="002060"/>
              </a:solidFill>
              <a:ln w="9525" cap="flat" cmpd="sng">
                <a:solidFill>
                  <a:schemeClr val="dk1"/>
                </a:solidFill>
                <a:prstDash val="solid"/>
                <a:round/>
                <a:headEnd type="none" w="sm" len="sm"/>
                <a:tailEnd type="none" w="sm" len="sm"/>
              </a:ln>
            </p:spPr>
            <p:txBody>
              <a:bodyPr spcFirstLastPara="1" wrap="square" lIns="0" tIns="0" rIns="0" bIns="0" anchor="ctr" anchorCtr="0">
                <a:noAutofit/>
              </a:bodyPr>
              <a:lstStyle/>
              <a:p>
                <a:pPr marL="0" marR="0" lvl="0" indent="0" algn="ctr" rtl="0">
                  <a:lnSpc>
                    <a:spcPct val="100000"/>
                  </a:lnSpc>
                  <a:spcBef>
                    <a:spcPts val="0"/>
                  </a:spcBef>
                  <a:spcAft>
                    <a:spcPts val="0"/>
                  </a:spcAft>
                  <a:buClr>
                    <a:srgbClr val="000000"/>
                  </a:buClr>
                  <a:buSzPts val="2300"/>
                  <a:buFont typeface="Arial"/>
                  <a:buNone/>
                </a:pPr>
                <a:r>
                  <a:rPr lang="en-US" sz="2300" b="1" i="0" u="none" strike="noStrike" cap="none">
                    <a:solidFill>
                      <a:schemeClr val="lt1"/>
                    </a:solidFill>
                    <a:latin typeface="Century Gothic"/>
                    <a:ea typeface="Century Gothic"/>
                    <a:cs typeface="Century Gothic"/>
                    <a:sym typeface="Century Gothic"/>
                  </a:rPr>
                  <a:t>Visualization</a:t>
                </a:r>
                <a:endParaRPr/>
              </a:p>
            </p:txBody>
          </p:sp>
          <p:sp>
            <p:nvSpPr>
              <p:cNvPr id="138" name="Google Shape;138;p17"/>
              <p:cNvSpPr/>
              <p:nvPr/>
            </p:nvSpPr>
            <p:spPr>
              <a:xfrm>
                <a:off x="6241163" y="1687727"/>
                <a:ext cx="2590206" cy="302179"/>
              </a:xfrm>
              <a:prstGeom prst="rect">
                <a:avLst/>
              </a:prstGeom>
              <a:noFill/>
              <a:ln>
                <a:noFill/>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r>
                  <a:rPr lang="en-US" sz="1200" b="0" i="1" u="none" strike="noStrike" cap="none">
                    <a:solidFill>
                      <a:srgbClr val="000000"/>
                    </a:solidFill>
                    <a:latin typeface="Century Gothic"/>
                    <a:ea typeface="Century Gothic"/>
                    <a:cs typeface="Century Gothic"/>
                    <a:sym typeface="Century Gothic"/>
                  </a:rPr>
                  <a:t>User Interfaces &amp; Dashboards</a:t>
                </a:r>
                <a:endParaRPr/>
              </a:p>
            </p:txBody>
          </p:sp>
          <p:sp>
            <p:nvSpPr>
              <p:cNvPr id="139" name="Google Shape;139;p17"/>
              <p:cNvSpPr/>
              <p:nvPr/>
            </p:nvSpPr>
            <p:spPr>
              <a:xfrm>
                <a:off x="6415504" y="2073666"/>
                <a:ext cx="2186577" cy="415471"/>
              </a:xfrm>
              <a:prstGeom prst="roundRect">
                <a:avLst>
                  <a:gd name="adj" fmla="val 16667"/>
                </a:avLst>
              </a:prstGeom>
              <a:solidFill>
                <a:srgbClr val="558ED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400"/>
                  <a:buFont typeface="Arial"/>
                  <a:buNone/>
                </a:pPr>
                <a:r>
                  <a:rPr lang="en-US" sz="1400" b="0" i="0" u="none" strike="noStrike" cap="none">
                    <a:solidFill>
                      <a:srgbClr val="F2F2F2"/>
                    </a:solidFill>
                    <a:latin typeface="Century Gothic"/>
                    <a:ea typeface="Century Gothic"/>
                    <a:cs typeface="Century Gothic"/>
                    <a:sym typeface="Century Gothic"/>
                  </a:rPr>
                  <a:t>Dynamic Visualizations</a:t>
                </a:r>
                <a:endParaRPr/>
              </a:p>
            </p:txBody>
          </p:sp>
          <p:sp>
            <p:nvSpPr>
              <p:cNvPr id="140" name="Google Shape;140;p17"/>
              <p:cNvSpPr/>
              <p:nvPr/>
            </p:nvSpPr>
            <p:spPr>
              <a:xfrm>
                <a:off x="6415504" y="2592956"/>
                <a:ext cx="2186577" cy="410252"/>
              </a:xfrm>
              <a:prstGeom prst="roundRect">
                <a:avLst>
                  <a:gd name="adj" fmla="val 16667"/>
                </a:avLst>
              </a:prstGeom>
              <a:solidFill>
                <a:srgbClr val="558ED5"/>
              </a:solidFill>
              <a:ln w="9525" cap="flat" cmpd="sng">
                <a:solidFill>
                  <a:schemeClr val="dk1"/>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Clr>
                    <a:srgbClr val="F2F2F2"/>
                  </a:buClr>
                  <a:buSzPts val="1400"/>
                  <a:buFont typeface="Arial"/>
                  <a:buNone/>
                </a:pPr>
                <a:r>
                  <a:rPr lang="en-US" sz="1400" b="0" i="0" u="none" strike="noStrike" cap="none">
                    <a:solidFill>
                      <a:srgbClr val="F2F2F2"/>
                    </a:solidFill>
                    <a:latin typeface="Century Gothic"/>
                    <a:ea typeface="Century Gothic"/>
                    <a:cs typeface="Century Gothic"/>
                    <a:sym typeface="Century Gothic"/>
                  </a:rPr>
                  <a:t>Business Intelligence</a:t>
                </a:r>
                <a:endParaRPr sz="1400" b="0" i="0" u="none" strike="noStrike" cap="none">
                  <a:solidFill>
                    <a:srgbClr val="F2F2F2"/>
                  </a:solidFill>
                  <a:latin typeface="Century Gothic"/>
                  <a:ea typeface="Century Gothic"/>
                  <a:cs typeface="Century Gothic"/>
                  <a:sym typeface="Century Gothic"/>
                </a:endParaRPr>
              </a:p>
            </p:txBody>
          </p:sp>
          <p:pic>
            <p:nvPicPr>
              <p:cNvPr id="141" name="Google Shape;141;p17" title="Decorative Chart "/>
              <p:cNvPicPr preferRelativeResize="0"/>
              <p:nvPr/>
            </p:nvPicPr>
            <p:blipFill rotWithShape="1">
              <a:blip r:embed="rId3">
                <a:alphaModFix/>
              </a:blip>
              <a:srcRect/>
              <a:stretch/>
            </p:blipFill>
            <p:spPr>
              <a:xfrm>
                <a:off x="870750" y="3385997"/>
                <a:ext cx="1514162" cy="934088"/>
              </a:xfrm>
              <a:prstGeom prst="rect">
                <a:avLst/>
              </a:prstGeom>
              <a:noFill/>
              <a:ln>
                <a:noFill/>
              </a:ln>
              <a:effectLst>
                <a:outerShdw blurRad="50800" dist="38100" dir="2700000" algn="tl" rotWithShape="0">
                  <a:srgbClr val="000000">
                    <a:alpha val="40000"/>
                  </a:srgbClr>
                </a:outerShdw>
              </a:effectLst>
            </p:spPr>
          </p:pic>
          <p:pic>
            <p:nvPicPr>
              <p:cNvPr id="142" name="Google Shape;142;p17" title="Decorative Image"/>
              <p:cNvPicPr preferRelativeResize="0"/>
              <p:nvPr/>
            </p:nvPicPr>
            <p:blipFill rotWithShape="1">
              <a:blip r:embed="rId4">
                <a:alphaModFix/>
              </a:blip>
              <a:srcRect/>
              <a:stretch/>
            </p:blipFill>
            <p:spPr>
              <a:xfrm>
                <a:off x="3826060" y="3393398"/>
                <a:ext cx="1518999" cy="990452"/>
              </a:xfrm>
              <a:prstGeom prst="rect">
                <a:avLst/>
              </a:prstGeom>
              <a:noFill/>
              <a:ln>
                <a:noFill/>
              </a:ln>
              <a:effectLst>
                <a:outerShdw blurRad="50800" dist="38100" dir="2700000" algn="tl" rotWithShape="0">
                  <a:srgbClr val="000000">
                    <a:alpha val="40000"/>
                  </a:srgbClr>
                </a:outerShdw>
              </a:effectLst>
            </p:spPr>
          </p:pic>
          <p:pic>
            <p:nvPicPr>
              <p:cNvPr id="143" name="Google Shape;143;p17" title="Decorative Image"/>
              <p:cNvPicPr preferRelativeResize="0"/>
              <p:nvPr/>
            </p:nvPicPr>
            <p:blipFill rotWithShape="1">
              <a:blip r:embed="rId5">
                <a:alphaModFix/>
              </a:blip>
              <a:srcRect/>
              <a:stretch/>
            </p:blipFill>
            <p:spPr>
              <a:xfrm>
                <a:off x="6746938" y="3393398"/>
                <a:ext cx="1527354" cy="856876"/>
              </a:xfrm>
              <a:prstGeom prst="rect">
                <a:avLst/>
              </a:prstGeom>
              <a:noFill/>
              <a:ln>
                <a:noFill/>
              </a:ln>
              <a:effectLst>
                <a:outerShdw blurRad="50800" dist="38100" dir="2700000" algn="tl" rotWithShape="0">
                  <a:srgbClr val="333333">
                    <a:alpha val="40000"/>
                  </a:srgbClr>
                </a:outerShdw>
              </a:effectLst>
            </p:spPr>
          </p:pic>
        </p:grpSp>
        <p:pic>
          <p:nvPicPr>
            <p:cNvPr id="144" name="Google Shape;144;p17" descr="Laptop with solid fill"/>
            <p:cNvPicPr preferRelativeResize="0"/>
            <p:nvPr/>
          </p:nvPicPr>
          <p:blipFill rotWithShape="1">
            <a:blip r:embed="rId6">
              <a:alphaModFix/>
            </a:blip>
            <a:srcRect t="21092" b="17772"/>
            <a:stretch/>
          </p:blipFill>
          <p:spPr>
            <a:xfrm>
              <a:off x="507563" y="3186650"/>
              <a:ext cx="2372554" cy="1415967"/>
            </a:xfrm>
            <a:prstGeom prst="rect">
              <a:avLst/>
            </a:prstGeom>
            <a:noFill/>
            <a:ln>
              <a:noFill/>
            </a:ln>
          </p:spPr>
        </p:pic>
        <p:pic>
          <p:nvPicPr>
            <p:cNvPr id="145" name="Google Shape;145;p17" descr="Laptop with solid fill"/>
            <p:cNvPicPr preferRelativeResize="0"/>
            <p:nvPr/>
          </p:nvPicPr>
          <p:blipFill rotWithShape="1">
            <a:blip r:embed="rId6">
              <a:alphaModFix/>
            </a:blip>
            <a:srcRect t="21092" b="17772"/>
            <a:stretch/>
          </p:blipFill>
          <p:spPr>
            <a:xfrm>
              <a:off x="3209847" y="3192595"/>
              <a:ext cx="2372554" cy="1415967"/>
            </a:xfrm>
            <a:prstGeom prst="rect">
              <a:avLst/>
            </a:prstGeom>
            <a:noFill/>
            <a:ln>
              <a:noFill/>
            </a:ln>
          </p:spPr>
        </p:pic>
        <p:pic>
          <p:nvPicPr>
            <p:cNvPr id="146" name="Google Shape;146;p17" descr="Laptop with solid fill"/>
            <p:cNvPicPr preferRelativeResize="0"/>
            <p:nvPr/>
          </p:nvPicPr>
          <p:blipFill rotWithShape="1">
            <a:blip r:embed="rId6">
              <a:alphaModFix/>
            </a:blip>
            <a:srcRect t="21092" b="17772"/>
            <a:stretch/>
          </p:blipFill>
          <p:spPr>
            <a:xfrm>
              <a:off x="5884412" y="3193607"/>
              <a:ext cx="2372554" cy="1415967"/>
            </a:xfrm>
            <a:prstGeom prst="rect">
              <a:avLst/>
            </a:prstGeom>
            <a:noFill/>
            <a:ln>
              <a:noFill/>
            </a:ln>
          </p:spPr>
        </p:pic>
      </p:grpSp>
    </p:spTree>
  </p:cSld>
  <p:clrMapOvr>
    <a:masterClrMapping/>
  </p:clrMapOvr>
  <p:transition spd="slow">
    <p:fade thruBlk="1"/>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1"/>
        <p:cNvGrpSpPr/>
        <p:nvPr/>
      </p:nvGrpSpPr>
      <p:grpSpPr>
        <a:xfrm>
          <a:off x="0" y="0"/>
          <a:ext cx="0" cy="0"/>
          <a:chOff x="0" y="0"/>
          <a:chExt cx="0" cy="0"/>
        </a:xfrm>
      </p:grpSpPr>
      <p:sp>
        <p:nvSpPr>
          <p:cNvPr id="152" name="Google Shape;152;p18"/>
          <p:cNvSpPr txBox="1">
            <a:spLocks noGrp="1"/>
          </p:cNvSpPr>
          <p:nvPr>
            <p:ph type="title"/>
          </p:nvPr>
        </p:nvSpPr>
        <p:spPr>
          <a:xfrm>
            <a:off x="687387" y="423608"/>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Why Should You Use Data Analytics</a:t>
            </a:r>
            <a:endParaRPr dirty="0"/>
          </a:p>
        </p:txBody>
      </p:sp>
      <p:pic>
        <p:nvPicPr>
          <p:cNvPr id="153" name="Google Shape;153;p18" descr="Credit card with solid fill"/>
          <p:cNvPicPr preferRelativeResize="0"/>
          <p:nvPr/>
        </p:nvPicPr>
        <p:blipFill rotWithShape="1">
          <a:blip r:embed="rId3">
            <a:alphaModFix/>
          </a:blip>
          <a:srcRect/>
          <a:stretch/>
        </p:blipFill>
        <p:spPr>
          <a:xfrm>
            <a:off x="233896" y="2053706"/>
            <a:ext cx="2271010" cy="2271010"/>
          </a:xfrm>
          <a:prstGeom prst="rect">
            <a:avLst/>
          </a:prstGeom>
          <a:noFill/>
          <a:ln>
            <a:noFill/>
          </a:ln>
        </p:spPr>
      </p:pic>
      <p:sp>
        <p:nvSpPr>
          <p:cNvPr id="154" name="Google Shape;154;p18">
            <a:extLst>
              <a:ext uri="{C183D7F6-B498-43B3-948B-1728B52AA6E4}">
                <adec:decorative xmlns:adec="http://schemas.microsoft.com/office/drawing/2017/decorative" val="1"/>
              </a:ext>
            </a:extLst>
          </p:cNvPr>
          <p:cNvSpPr/>
          <p:nvPr/>
        </p:nvSpPr>
        <p:spPr>
          <a:xfrm>
            <a:off x="1686393" y="1816170"/>
            <a:ext cx="6767049" cy="539494"/>
          </a:xfrm>
          <a:custGeom>
            <a:avLst/>
            <a:gdLst/>
            <a:ahLst/>
            <a:cxnLst/>
            <a:rect l="l" t="t" r="r" b="b"/>
            <a:pathLst>
              <a:path w="3540604" h="432488" extrusionOk="0">
                <a:moveTo>
                  <a:pt x="0" y="0"/>
                </a:moveTo>
                <a:lnTo>
                  <a:pt x="3540604" y="0"/>
                </a:lnTo>
                <a:lnTo>
                  <a:pt x="3540604" y="275430"/>
                </a:lnTo>
                <a:lnTo>
                  <a:pt x="3383546" y="432488"/>
                </a:lnTo>
                <a:lnTo>
                  <a:pt x="313357" y="432488"/>
                </a:lnTo>
                <a:lnTo>
                  <a:pt x="288192" y="380250"/>
                </a:lnTo>
                <a:cubicBezTo>
                  <a:pt x="214290" y="244207"/>
                  <a:pt x="121233" y="120080"/>
                  <a:pt x="12640" y="11488"/>
                </a:cubicBezTo>
                <a:lnTo>
                  <a:pt x="0" y="0"/>
                </a:lnTo>
                <a:close/>
              </a:path>
            </a:pathLst>
          </a:custGeom>
          <a:solidFill>
            <a:srgbClr val="003366"/>
          </a:solidFill>
          <a:ln>
            <a:noFill/>
          </a:ln>
        </p:spPr>
        <p:txBody>
          <a:bodyPr spcFirstLastPara="1" wrap="square" lIns="274300" tIns="0" rIns="68575" bIns="45700" anchor="ctr" anchorCtr="0">
            <a:noAutofit/>
          </a:bodyPr>
          <a:lstStyle/>
          <a:p>
            <a:pPr marL="0" marR="0" lvl="0" indent="0" algn="l" rtl="0">
              <a:lnSpc>
                <a:spcPct val="100000"/>
              </a:lnSpc>
              <a:spcBef>
                <a:spcPts val="0"/>
              </a:spcBef>
              <a:spcAft>
                <a:spcPts val="0"/>
              </a:spcAft>
              <a:buNone/>
            </a:pPr>
            <a:endParaRPr sz="750" b="0" i="0" u="none" strike="noStrike" cap="none">
              <a:solidFill>
                <a:schemeClr val="lt1"/>
              </a:solidFill>
              <a:latin typeface="Arial"/>
              <a:ea typeface="Arial"/>
              <a:cs typeface="Arial"/>
              <a:sym typeface="Arial"/>
            </a:endParaRPr>
          </a:p>
        </p:txBody>
      </p:sp>
      <p:sp>
        <p:nvSpPr>
          <p:cNvPr id="155" name="Google Shape;155;p18"/>
          <p:cNvSpPr txBox="1"/>
          <p:nvPr/>
        </p:nvSpPr>
        <p:spPr>
          <a:xfrm>
            <a:off x="3043600" y="1971240"/>
            <a:ext cx="5330562" cy="276959"/>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1" i="0" u="none" strike="noStrike" cap="none" dirty="0">
                <a:solidFill>
                  <a:srgbClr val="F2F2F2"/>
                </a:solidFill>
                <a:latin typeface="Century Gothic"/>
                <a:ea typeface="Century Gothic"/>
                <a:cs typeface="Century Gothic"/>
                <a:sym typeface="Century Gothic"/>
              </a:rPr>
              <a:t>Prevent potential fraud, misuse and abuse</a:t>
            </a:r>
            <a:endParaRPr dirty="0"/>
          </a:p>
        </p:txBody>
      </p:sp>
      <p:sp>
        <p:nvSpPr>
          <p:cNvPr id="156" name="Google Shape;156;p18">
            <a:extLst>
              <a:ext uri="{C183D7F6-B498-43B3-948B-1728B52AA6E4}">
                <adec:decorative xmlns:adec="http://schemas.microsoft.com/office/drawing/2017/decorative" val="1"/>
              </a:ext>
            </a:extLst>
          </p:cNvPr>
          <p:cNvSpPr/>
          <p:nvPr/>
        </p:nvSpPr>
        <p:spPr>
          <a:xfrm>
            <a:off x="2315980" y="2407862"/>
            <a:ext cx="6137462" cy="539494"/>
          </a:xfrm>
          <a:custGeom>
            <a:avLst/>
            <a:gdLst/>
            <a:ahLst/>
            <a:cxnLst/>
            <a:rect l="l" t="t" r="r" b="b"/>
            <a:pathLst>
              <a:path w="3634557" h="432488" extrusionOk="0">
                <a:moveTo>
                  <a:pt x="0" y="0"/>
                </a:moveTo>
                <a:lnTo>
                  <a:pt x="3634557" y="0"/>
                </a:lnTo>
                <a:lnTo>
                  <a:pt x="3634557" y="275430"/>
                </a:lnTo>
                <a:lnTo>
                  <a:pt x="3477499" y="432488"/>
                </a:lnTo>
                <a:lnTo>
                  <a:pt x="132083" y="432488"/>
                </a:lnTo>
                <a:lnTo>
                  <a:pt x="120581" y="357126"/>
                </a:lnTo>
                <a:cubicBezTo>
                  <a:pt x="99265" y="252957"/>
                  <a:pt x="67827" y="152475"/>
                  <a:pt x="27339" y="56752"/>
                </a:cubicBezTo>
                <a:lnTo>
                  <a:pt x="0" y="0"/>
                </a:lnTo>
                <a:close/>
              </a:path>
            </a:pathLst>
          </a:custGeom>
          <a:solidFill>
            <a:srgbClr val="336699"/>
          </a:solidFill>
          <a:ln>
            <a:noFill/>
          </a:ln>
        </p:spPr>
        <p:txBody>
          <a:bodyPr spcFirstLastPara="1" wrap="square" lIns="205725" tIns="45700" rIns="91425" bIns="45700" anchor="ctr" anchorCtr="0">
            <a:noAutofit/>
          </a:bodyPr>
          <a:lstStyle/>
          <a:p>
            <a:pPr marL="0" marR="0" lvl="0" indent="0" algn="l" rtl="0">
              <a:lnSpc>
                <a:spcPct val="100000"/>
              </a:lnSpc>
              <a:spcBef>
                <a:spcPts val="0"/>
              </a:spcBef>
              <a:spcAft>
                <a:spcPts val="0"/>
              </a:spcAft>
              <a:buNone/>
            </a:pPr>
            <a:endParaRPr sz="750" b="0" i="0" u="none" strike="noStrike" cap="none">
              <a:solidFill>
                <a:schemeClr val="lt1"/>
              </a:solidFill>
              <a:latin typeface="Arial"/>
              <a:ea typeface="Arial"/>
              <a:cs typeface="Arial"/>
              <a:sym typeface="Arial"/>
            </a:endParaRPr>
          </a:p>
        </p:txBody>
      </p:sp>
      <p:sp>
        <p:nvSpPr>
          <p:cNvPr id="157" name="Google Shape;157;p18"/>
          <p:cNvSpPr txBox="1"/>
          <p:nvPr/>
        </p:nvSpPr>
        <p:spPr>
          <a:xfrm>
            <a:off x="3244554" y="2442656"/>
            <a:ext cx="5052774"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1" i="0" u="none" strike="noStrike" cap="none" dirty="0">
                <a:solidFill>
                  <a:schemeClr val="lt1"/>
                </a:solidFill>
                <a:latin typeface="Century Gothic"/>
                <a:ea typeface="Century Gothic"/>
                <a:cs typeface="Century Gothic"/>
                <a:sym typeface="Century Gothic"/>
              </a:rPr>
              <a:t>Significant improvements in their decision making and risk avoidance</a:t>
            </a:r>
            <a:endParaRPr dirty="0"/>
          </a:p>
        </p:txBody>
      </p:sp>
      <p:sp>
        <p:nvSpPr>
          <p:cNvPr id="158" name="Google Shape;158;p18">
            <a:extLst>
              <a:ext uri="{C183D7F6-B498-43B3-948B-1728B52AA6E4}">
                <adec:decorative xmlns:adec="http://schemas.microsoft.com/office/drawing/2017/decorative" val="1"/>
              </a:ext>
            </a:extLst>
          </p:cNvPr>
          <p:cNvSpPr/>
          <p:nvPr/>
        </p:nvSpPr>
        <p:spPr>
          <a:xfrm>
            <a:off x="2551235" y="3009355"/>
            <a:ext cx="5902207" cy="539494"/>
          </a:xfrm>
          <a:custGeom>
            <a:avLst/>
            <a:gdLst/>
            <a:ahLst/>
            <a:cxnLst/>
            <a:rect l="l" t="t" r="r" b="b"/>
            <a:pathLst>
              <a:path w="3919951" h="432488" extrusionOk="0">
                <a:moveTo>
                  <a:pt x="0" y="0"/>
                </a:moveTo>
                <a:lnTo>
                  <a:pt x="3919951" y="0"/>
                </a:lnTo>
                <a:lnTo>
                  <a:pt x="3919951" y="275430"/>
                </a:lnTo>
                <a:lnTo>
                  <a:pt x="3762893" y="432488"/>
                </a:lnTo>
                <a:lnTo>
                  <a:pt x="0" y="432488"/>
                </a:lnTo>
                <a:lnTo>
                  <a:pt x="8032" y="379855"/>
                </a:lnTo>
                <a:cubicBezTo>
                  <a:pt x="13496" y="326061"/>
                  <a:pt x="16294" y="271480"/>
                  <a:pt x="16294" y="216244"/>
                </a:cubicBezTo>
                <a:cubicBezTo>
                  <a:pt x="16294" y="161009"/>
                  <a:pt x="13496" y="106427"/>
                  <a:pt x="8032" y="52633"/>
                </a:cubicBezTo>
                <a:lnTo>
                  <a:pt x="0" y="0"/>
                </a:lnTo>
                <a:close/>
              </a:path>
            </a:pathLst>
          </a:custGeom>
          <a:solidFill>
            <a:schemeClr val="accent1"/>
          </a:solidFill>
          <a:ln>
            <a:noFill/>
          </a:ln>
        </p:spPr>
        <p:txBody>
          <a:bodyPr spcFirstLastPara="1" wrap="square" lIns="205725" tIns="45700" rIns="91425" bIns="45700" anchor="ctr" anchorCtr="0">
            <a:noAutofit/>
          </a:bodyPr>
          <a:lstStyle/>
          <a:p>
            <a:pPr marL="0" marR="0" lvl="0" indent="0" algn="l" rtl="0">
              <a:lnSpc>
                <a:spcPct val="100000"/>
              </a:lnSpc>
              <a:spcBef>
                <a:spcPts val="0"/>
              </a:spcBef>
              <a:spcAft>
                <a:spcPts val="0"/>
              </a:spcAft>
              <a:buNone/>
            </a:pPr>
            <a:endParaRPr sz="675" b="0" i="0" u="none" strike="noStrike" cap="none">
              <a:solidFill>
                <a:schemeClr val="lt1"/>
              </a:solidFill>
              <a:latin typeface="Arial"/>
              <a:ea typeface="Arial"/>
              <a:cs typeface="Arial"/>
              <a:sym typeface="Arial"/>
            </a:endParaRPr>
          </a:p>
        </p:txBody>
      </p:sp>
      <p:sp>
        <p:nvSpPr>
          <p:cNvPr id="159" name="Google Shape;159;p18"/>
          <p:cNvSpPr txBox="1"/>
          <p:nvPr/>
        </p:nvSpPr>
        <p:spPr>
          <a:xfrm>
            <a:off x="3429603" y="3063258"/>
            <a:ext cx="4028919" cy="461665"/>
          </a:xfrm>
          <a:prstGeom prst="rect">
            <a:avLst/>
          </a:prstGeom>
          <a:noFill/>
          <a:ln>
            <a:noFill/>
          </a:ln>
        </p:spPr>
        <p:txBody>
          <a:bodyPr spcFirstLastPara="1" wrap="square" lIns="91425" tIns="45700" rIns="91425" bIns="45700" anchor="ctr" anchorCtr="0">
            <a:spAutoFit/>
          </a:bodyPr>
          <a:lstStyle/>
          <a:p>
            <a:pPr marL="0" marR="0" lvl="0" indent="0" algn="l" rtl="0">
              <a:lnSpc>
                <a:spcPct val="100000"/>
              </a:lnSpc>
              <a:spcBef>
                <a:spcPts val="0"/>
              </a:spcBef>
              <a:spcAft>
                <a:spcPts val="0"/>
              </a:spcAft>
              <a:buNone/>
            </a:pPr>
            <a:r>
              <a:rPr lang="en-US" sz="1200" b="1" i="0" u="none" strike="noStrike" cap="none" dirty="0">
                <a:solidFill>
                  <a:schemeClr val="bg1"/>
                </a:solidFill>
                <a:latin typeface="Century Gothic"/>
                <a:ea typeface="Century Gothic"/>
                <a:cs typeface="Century Gothic"/>
                <a:sym typeface="Century Gothic"/>
              </a:rPr>
              <a:t>Data analytics provide meaningful indicators and empower agencies to leverage data to: </a:t>
            </a:r>
            <a:endParaRPr dirty="0">
              <a:solidFill>
                <a:schemeClr val="bg1"/>
              </a:solidFill>
            </a:endParaRPr>
          </a:p>
        </p:txBody>
      </p:sp>
      <p:sp>
        <p:nvSpPr>
          <p:cNvPr id="160" name="Google Shape;160;p18">
            <a:extLst>
              <a:ext uri="{C183D7F6-B498-43B3-948B-1728B52AA6E4}">
                <adec:decorative xmlns:adec="http://schemas.microsoft.com/office/drawing/2017/decorative" val="1"/>
              </a:ext>
            </a:extLst>
          </p:cNvPr>
          <p:cNvSpPr/>
          <p:nvPr/>
        </p:nvSpPr>
        <p:spPr>
          <a:xfrm>
            <a:off x="2350709" y="3609865"/>
            <a:ext cx="6102733" cy="539494"/>
          </a:xfrm>
          <a:custGeom>
            <a:avLst/>
            <a:gdLst/>
            <a:ahLst/>
            <a:cxnLst/>
            <a:rect l="l" t="t" r="r" b="b"/>
            <a:pathLst>
              <a:path w="4495956" h="432488" extrusionOk="0">
                <a:moveTo>
                  <a:pt x="132082" y="0"/>
                </a:moveTo>
                <a:lnTo>
                  <a:pt x="4495956" y="0"/>
                </a:lnTo>
                <a:lnTo>
                  <a:pt x="4495956" y="275430"/>
                </a:lnTo>
                <a:lnTo>
                  <a:pt x="4338898" y="432488"/>
                </a:lnTo>
                <a:lnTo>
                  <a:pt x="0" y="432488"/>
                </a:lnTo>
                <a:lnTo>
                  <a:pt x="27338" y="375737"/>
                </a:lnTo>
                <a:cubicBezTo>
                  <a:pt x="67826" y="280015"/>
                  <a:pt x="99264" y="179532"/>
                  <a:pt x="120580" y="75363"/>
                </a:cubicBezTo>
                <a:lnTo>
                  <a:pt x="132082" y="0"/>
                </a:lnTo>
                <a:close/>
              </a:path>
            </a:pathLst>
          </a:custGeom>
          <a:solidFill>
            <a:srgbClr val="71BEC4"/>
          </a:solidFill>
          <a:ln>
            <a:noFill/>
          </a:ln>
        </p:spPr>
        <p:txBody>
          <a:bodyPr spcFirstLastPara="1" wrap="square" lIns="205725" tIns="45700" rIns="91425" bIns="45700" anchor="ctr" anchorCtr="0">
            <a:noAutofit/>
          </a:bodyPr>
          <a:lstStyle/>
          <a:p>
            <a:pPr marL="0" marR="0" lvl="0" indent="0" algn="l" rtl="0">
              <a:lnSpc>
                <a:spcPct val="100000"/>
              </a:lnSpc>
              <a:spcBef>
                <a:spcPts val="0"/>
              </a:spcBef>
              <a:spcAft>
                <a:spcPts val="0"/>
              </a:spcAft>
              <a:buNone/>
            </a:pPr>
            <a:endParaRPr sz="675" b="0" i="0" u="none" strike="noStrike" cap="none">
              <a:solidFill>
                <a:schemeClr val="lt1"/>
              </a:solidFill>
              <a:latin typeface="Arial"/>
              <a:ea typeface="Arial"/>
              <a:cs typeface="Arial"/>
              <a:sym typeface="Arial"/>
            </a:endParaRPr>
          </a:p>
        </p:txBody>
      </p:sp>
      <p:sp>
        <p:nvSpPr>
          <p:cNvPr id="161" name="Google Shape;161;p18"/>
          <p:cNvSpPr txBox="1"/>
          <p:nvPr/>
        </p:nvSpPr>
        <p:spPr>
          <a:xfrm>
            <a:off x="3136155" y="3679527"/>
            <a:ext cx="5269057" cy="461624"/>
          </a:xfrm>
          <a:prstGeom prst="rect">
            <a:avLst/>
          </a:prstGeom>
          <a:noFill/>
          <a:ln>
            <a:noFill/>
          </a:ln>
        </p:spPr>
        <p:txBody>
          <a:bodyPr spcFirstLastPara="1" wrap="square" lIns="91425" tIns="45700" rIns="91425" bIns="45700" anchor="ctr" anchorCtr="0">
            <a:spAutoFit/>
          </a:bodyPr>
          <a:lstStyle/>
          <a:p>
            <a:pPr marR="0" lvl="1" algn="l" rtl="0">
              <a:lnSpc>
                <a:spcPct val="100000"/>
              </a:lnSpc>
              <a:spcBef>
                <a:spcPts val="0"/>
              </a:spcBef>
              <a:spcAft>
                <a:spcPts val="0"/>
              </a:spcAft>
              <a:buClr>
                <a:srgbClr val="000000"/>
              </a:buClr>
              <a:buSzPts val="1200"/>
            </a:pPr>
            <a:r>
              <a:rPr lang="en-US" sz="1200" b="1" i="0" u="none" strike="noStrike" cap="none" dirty="0">
                <a:solidFill>
                  <a:schemeClr val="bg1"/>
                </a:solidFill>
                <a:latin typeface="Century Gothic"/>
                <a:ea typeface="Century Gothic"/>
                <a:cs typeface="Century Gothic"/>
                <a:sym typeface="Century Gothic"/>
              </a:rPr>
              <a:t>Support the management of their card program, enhance internal controls, and make decisions based on real-time data</a:t>
            </a:r>
            <a:endParaRPr b="1" dirty="0">
              <a:solidFill>
                <a:schemeClr val="bg1"/>
              </a:solidFill>
            </a:endParaRPr>
          </a:p>
        </p:txBody>
      </p:sp>
      <p:sp>
        <p:nvSpPr>
          <p:cNvPr id="162" name="Google Shape;162;p18">
            <a:extLst>
              <a:ext uri="{C183D7F6-B498-43B3-948B-1728B52AA6E4}">
                <adec:decorative xmlns:adec="http://schemas.microsoft.com/office/drawing/2017/decorative" val="1"/>
              </a:ext>
            </a:extLst>
          </p:cNvPr>
          <p:cNvSpPr/>
          <p:nvPr/>
        </p:nvSpPr>
        <p:spPr>
          <a:xfrm>
            <a:off x="1928019" y="4180398"/>
            <a:ext cx="6525423" cy="539494"/>
          </a:xfrm>
          <a:custGeom>
            <a:avLst/>
            <a:gdLst/>
            <a:ahLst/>
            <a:cxnLst/>
            <a:rect l="l" t="t" r="r" b="b"/>
            <a:pathLst>
              <a:path w="5214255" h="432488" extrusionOk="0">
                <a:moveTo>
                  <a:pt x="313357" y="0"/>
                </a:moveTo>
                <a:lnTo>
                  <a:pt x="5214255" y="0"/>
                </a:lnTo>
                <a:lnTo>
                  <a:pt x="5214255" y="275430"/>
                </a:lnTo>
                <a:lnTo>
                  <a:pt x="5057197" y="432488"/>
                </a:lnTo>
                <a:lnTo>
                  <a:pt x="0" y="432488"/>
                </a:lnTo>
                <a:lnTo>
                  <a:pt x="12640" y="421000"/>
                </a:lnTo>
                <a:cubicBezTo>
                  <a:pt x="121233" y="312408"/>
                  <a:pt x="214290" y="188281"/>
                  <a:pt x="288192" y="52238"/>
                </a:cubicBezTo>
                <a:lnTo>
                  <a:pt x="313357" y="0"/>
                </a:lnTo>
                <a:close/>
              </a:path>
            </a:pathLst>
          </a:custGeom>
          <a:solidFill>
            <a:srgbClr val="3C8C92"/>
          </a:solidFill>
          <a:ln>
            <a:noFill/>
          </a:ln>
        </p:spPr>
        <p:txBody>
          <a:bodyPr spcFirstLastPara="1" wrap="square" lIns="342900" tIns="45700" rIns="91425" bIns="45700" anchor="ctr" anchorCtr="0">
            <a:noAutofit/>
          </a:bodyPr>
          <a:lstStyle/>
          <a:p>
            <a:pPr marL="0" marR="0" lvl="0" indent="0" algn="l" rtl="0">
              <a:lnSpc>
                <a:spcPct val="100000"/>
              </a:lnSpc>
              <a:spcBef>
                <a:spcPts val="0"/>
              </a:spcBef>
              <a:spcAft>
                <a:spcPts val="0"/>
              </a:spcAft>
              <a:buNone/>
            </a:pPr>
            <a:endParaRPr sz="675" b="0" i="0" u="none" strike="noStrike" cap="none">
              <a:solidFill>
                <a:schemeClr val="lt1"/>
              </a:solidFill>
              <a:latin typeface="Arial"/>
              <a:ea typeface="Arial"/>
              <a:cs typeface="Arial"/>
              <a:sym typeface="Arial"/>
            </a:endParaRPr>
          </a:p>
        </p:txBody>
      </p:sp>
      <p:sp>
        <p:nvSpPr>
          <p:cNvPr id="163" name="Google Shape;163;p18"/>
          <p:cNvSpPr txBox="1"/>
          <p:nvPr/>
        </p:nvSpPr>
        <p:spPr>
          <a:xfrm>
            <a:off x="3317547" y="4174340"/>
            <a:ext cx="5269057" cy="461665"/>
          </a:xfrm>
          <a:prstGeom prst="rect">
            <a:avLst/>
          </a:prstGeom>
          <a:noFill/>
          <a:ln>
            <a:noFill/>
          </a:ln>
        </p:spPr>
        <p:txBody>
          <a:bodyPr spcFirstLastPara="1" wrap="square" lIns="91425" tIns="45700" rIns="91425" bIns="45700" anchor="ctr" anchorCtr="0">
            <a:spAutoFit/>
          </a:bodyPr>
          <a:lstStyle/>
          <a:p>
            <a:pPr marR="0" lvl="1" algn="l" rtl="0">
              <a:lnSpc>
                <a:spcPct val="100000"/>
              </a:lnSpc>
              <a:spcBef>
                <a:spcPts val="0"/>
              </a:spcBef>
              <a:spcAft>
                <a:spcPts val="0"/>
              </a:spcAft>
              <a:buClr>
                <a:srgbClr val="000000"/>
              </a:buClr>
              <a:buSzPts val="1200"/>
            </a:pPr>
            <a:r>
              <a:rPr lang="en-US" sz="1200" b="1" i="0" u="none" strike="noStrike" cap="none" dirty="0">
                <a:solidFill>
                  <a:schemeClr val="bg1"/>
                </a:solidFill>
                <a:latin typeface="Century Gothic"/>
                <a:ea typeface="Century Gothic"/>
                <a:cs typeface="Century Gothic"/>
                <a:sym typeface="Century Gothic"/>
              </a:rPr>
              <a:t>Improve operations and oversight capabilities through benchmarking and predictive analysis</a:t>
            </a:r>
            <a:endParaRPr b="1" dirty="0">
              <a:solidFill>
                <a:schemeClr val="bg1"/>
              </a:solidFill>
            </a:endParaRPr>
          </a:p>
        </p:txBody>
      </p:sp>
    </p:spTree>
  </p:cSld>
  <p:clrMapOvr>
    <a:masterClrMapping/>
  </p:clrMapOvr>
  <p:transition spd="slow">
    <p:fade thruBlk="1"/>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19"/>
          <p:cNvSpPr txBox="1">
            <a:spLocks noGrp="1"/>
          </p:cNvSpPr>
          <p:nvPr>
            <p:ph type="title"/>
          </p:nvPr>
        </p:nvSpPr>
        <p:spPr>
          <a:xfrm>
            <a:off x="764899" y="295732"/>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Impact of Data Analytics</a:t>
            </a:r>
            <a:endParaRPr sz="2800" dirty="0">
              <a:latin typeface="Century Gothic"/>
            </a:endParaRPr>
          </a:p>
        </p:txBody>
      </p:sp>
      <p:grpSp>
        <p:nvGrpSpPr>
          <p:cNvPr id="170" name="Google Shape;170;p19">
            <a:extLst>
              <a:ext uri="{C183D7F6-B498-43B3-948B-1728B52AA6E4}">
                <adec:decorative xmlns:adec="http://schemas.microsoft.com/office/drawing/2017/decorative" val="1"/>
              </a:ext>
            </a:extLst>
          </p:cNvPr>
          <p:cNvGrpSpPr/>
          <p:nvPr/>
        </p:nvGrpSpPr>
        <p:grpSpPr>
          <a:xfrm>
            <a:off x="585094" y="1487035"/>
            <a:ext cx="6885099" cy="3360733"/>
            <a:chOff x="-190500" y="1"/>
            <a:chExt cx="6885099" cy="3360733"/>
          </a:xfrm>
        </p:grpSpPr>
        <p:sp>
          <p:nvSpPr>
            <p:cNvPr id="171" name="Google Shape;171;p19"/>
            <p:cNvSpPr/>
            <p:nvPr/>
          </p:nvSpPr>
          <p:spPr>
            <a:xfrm rot="10800000">
              <a:off x="735630" y="795"/>
              <a:ext cx="5933609" cy="933870"/>
            </a:xfrm>
            <a:prstGeom prst="homePlate">
              <a:avLst>
                <a:gd name="adj" fmla="val 50000"/>
              </a:avLst>
            </a:prstGeom>
            <a:solidFill>
              <a:srgbClr val="003366"/>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19"/>
            <p:cNvSpPr txBox="1"/>
            <p:nvPr/>
          </p:nvSpPr>
          <p:spPr>
            <a:xfrm>
              <a:off x="969097" y="795"/>
              <a:ext cx="5700142" cy="933870"/>
            </a:xfrm>
            <a:prstGeom prst="rect">
              <a:avLst/>
            </a:prstGeom>
            <a:noFill/>
            <a:ln>
              <a:noFill/>
            </a:ln>
          </p:spPr>
          <p:txBody>
            <a:bodyPr spcFirstLastPara="1" wrap="square" lIns="411800" tIns="53325" rIns="99550"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dirty="0">
                  <a:solidFill>
                    <a:schemeClr val="lt1"/>
                  </a:solidFill>
                  <a:latin typeface="Century Gothic"/>
                  <a:ea typeface="Century Gothic"/>
                  <a:cs typeface="Century Gothic"/>
                  <a:sym typeface="Century Gothic"/>
                </a:rPr>
                <a:t>The implementation of key data analytic principles can enhance controls against fraudulent activity and support A/OPCs in running their card programs more efficiently</a:t>
              </a:r>
              <a:endParaRPr sz="1400" b="0" i="0" u="none" strike="noStrike" cap="none" dirty="0">
                <a:solidFill>
                  <a:schemeClr val="lt1"/>
                </a:solidFill>
                <a:latin typeface="Century Gothic"/>
                <a:ea typeface="Century Gothic"/>
                <a:cs typeface="Century Gothic"/>
                <a:sym typeface="Century Gothic"/>
              </a:endParaRPr>
            </a:p>
          </p:txBody>
        </p:sp>
        <p:sp>
          <p:nvSpPr>
            <p:cNvPr id="173" name="Google Shape;173;p19"/>
            <p:cNvSpPr/>
            <p:nvPr/>
          </p:nvSpPr>
          <p:spPr>
            <a:xfrm>
              <a:off x="-144780" y="1"/>
              <a:ext cx="933870" cy="933870"/>
            </a:xfrm>
            <a:prstGeom prst="ellipse">
              <a:avLst/>
            </a:prstGeom>
            <a:blipFill rotWithShape="1">
              <a:blip r:embed="rId3">
                <a:alphaModFix/>
              </a:blip>
              <a:stretch>
                <a:fillRect/>
              </a:stretch>
            </a:blip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19"/>
            <p:cNvSpPr/>
            <p:nvPr/>
          </p:nvSpPr>
          <p:spPr>
            <a:xfrm rot="10800000">
              <a:off x="677967" y="1213433"/>
              <a:ext cx="6016632" cy="933870"/>
            </a:xfrm>
            <a:prstGeom prst="homePlate">
              <a:avLst>
                <a:gd name="adj" fmla="val 50000"/>
              </a:avLst>
            </a:prstGeom>
            <a:solidFill>
              <a:srgbClr val="006699"/>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19"/>
            <p:cNvSpPr txBox="1"/>
            <p:nvPr/>
          </p:nvSpPr>
          <p:spPr>
            <a:xfrm>
              <a:off x="911434" y="1213433"/>
              <a:ext cx="5783165" cy="933870"/>
            </a:xfrm>
            <a:prstGeom prst="rect">
              <a:avLst/>
            </a:prstGeom>
            <a:noFill/>
            <a:ln>
              <a:noFill/>
            </a:ln>
          </p:spPr>
          <p:txBody>
            <a:bodyPr spcFirstLastPara="1" wrap="square" lIns="411800" tIns="53325" rIns="99550"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dirty="0">
                  <a:solidFill>
                    <a:schemeClr val="lt1"/>
                  </a:solidFill>
                  <a:latin typeface="Century Gothic"/>
                  <a:ea typeface="Century Gothic"/>
                  <a:cs typeface="Century Gothic"/>
                  <a:sym typeface="Century Gothic"/>
                </a:rPr>
                <a:t>Agencies can use data analytics to grow their programs by analyzing trends in transaction data to increase card spend and earn more refunds. This includes opportunities for the expanded use of the purchase card for contract payments</a:t>
              </a:r>
              <a:endParaRPr sz="1400" b="0" i="0" u="none" strike="noStrike" cap="none" dirty="0">
                <a:solidFill>
                  <a:schemeClr val="lt1"/>
                </a:solidFill>
                <a:latin typeface="Century Gothic"/>
                <a:ea typeface="Century Gothic"/>
                <a:cs typeface="Century Gothic"/>
                <a:sym typeface="Century Gothic"/>
              </a:endParaRPr>
            </a:p>
          </p:txBody>
        </p:sp>
        <p:sp>
          <p:nvSpPr>
            <p:cNvPr id="176" name="Google Shape;176;p19"/>
            <p:cNvSpPr/>
            <p:nvPr/>
          </p:nvSpPr>
          <p:spPr>
            <a:xfrm>
              <a:off x="-144780" y="1252702"/>
              <a:ext cx="933870" cy="933870"/>
            </a:xfrm>
            <a:prstGeom prst="ellipse">
              <a:avLst/>
            </a:prstGeom>
            <a:blipFill rotWithShape="1">
              <a:blip r:embed="rId4">
                <a:alphaModFix/>
              </a:blip>
              <a:stretch>
                <a:fillRect/>
              </a:stretch>
            </a:blip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19"/>
            <p:cNvSpPr/>
            <p:nvPr/>
          </p:nvSpPr>
          <p:spPr>
            <a:xfrm rot="10800000">
              <a:off x="713151" y="2426071"/>
              <a:ext cx="5978568" cy="933870"/>
            </a:xfrm>
            <a:prstGeom prst="homePlate">
              <a:avLst>
                <a:gd name="adj" fmla="val 50000"/>
              </a:avLst>
            </a:prstGeom>
            <a:solidFill>
              <a:srgbClr val="71BEC4"/>
            </a:solid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19"/>
            <p:cNvSpPr txBox="1"/>
            <p:nvPr/>
          </p:nvSpPr>
          <p:spPr>
            <a:xfrm>
              <a:off x="946618" y="2426071"/>
              <a:ext cx="5745101" cy="933870"/>
            </a:xfrm>
            <a:prstGeom prst="rect">
              <a:avLst/>
            </a:prstGeom>
            <a:noFill/>
            <a:ln>
              <a:noFill/>
            </a:ln>
          </p:spPr>
          <p:txBody>
            <a:bodyPr spcFirstLastPara="1" wrap="square" lIns="411800" tIns="53325" rIns="99550" bIns="53325" anchor="ctr" anchorCtr="0">
              <a:noAutofit/>
            </a:bodyPr>
            <a:lstStyle/>
            <a:p>
              <a:pPr marL="0" marR="0" lvl="0" indent="0" algn="ctr" rtl="0">
                <a:lnSpc>
                  <a:spcPct val="90000"/>
                </a:lnSpc>
                <a:spcBef>
                  <a:spcPts val="0"/>
                </a:spcBef>
                <a:spcAft>
                  <a:spcPts val="0"/>
                </a:spcAft>
                <a:buClr>
                  <a:srgbClr val="000000"/>
                </a:buClr>
                <a:buSzPts val="1400"/>
                <a:buFont typeface="Arial"/>
                <a:buNone/>
              </a:pPr>
              <a:r>
                <a:rPr lang="en-US" sz="1400" b="0" i="0" u="none" strike="noStrike" cap="none" dirty="0">
                  <a:solidFill>
                    <a:schemeClr val="lt1"/>
                  </a:solidFill>
                  <a:latin typeface="Century Gothic"/>
                  <a:ea typeface="Century Gothic"/>
                  <a:cs typeface="Century Gothic"/>
                  <a:sym typeface="Century Gothic"/>
                </a:rPr>
                <a:t>In addition to the positive impacts on program efficiency, data analytics solutions help agencies maintain compliance with public laws and congressional mandates</a:t>
              </a:r>
              <a:endParaRPr sz="1400" b="0" i="0" u="none" strike="noStrike" cap="none" dirty="0">
                <a:solidFill>
                  <a:schemeClr val="lt1"/>
                </a:solidFill>
                <a:latin typeface="Century Gothic"/>
                <a:ea typeface="Century Gothic"/>
                <a:cs typeface="Century Gothic"/>
                <a:sym typeface="Century Gothic"/>
              </a:endParaRPr>
            </a:p>
          </p:txBody>
        </p:sp>
        <p:sp>
          <p:nvSpPr>
            <p:cNvPr id="179" name="Google Shape;179;p19"/>
            <p:cNvSpPr/>
            <p:nvPr/>
          </p:nvSpPr>
          <p:spPr>
            <a:xfrm>
              <a:off x="-190500" y="2426864"/>
              <a:ext cx="933870" cy="933870"/>
            </a:xfrm>
            <a:prstGeom prst="ellipse">
              <a:avLst/>
            </a:prstGeom>
            <a:blipFill rotWithShape="1">
              <a:blip r:embed="rId5">
                <a:alphaModFix/>
              </a:blip>
              <a:stretch>
                <a:fillRect/>
              </a:stretch>
            </a:blipFill>
            <a:ln>
              <a:noFill/>
            </a:ln>
            <a:effectLst>
              <a:outerShdw blurRad="40000" dist="23000" dir="5400000" rotWithShape="0">
                <a:srgbClr val="000000">
                  <a:alpha val="34901"/>
                </a:srgbClr>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fade thruBlk="1"/>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20"/>
          <p:cNvSpPr txBox="1">
            <a:spLocks noGrp="1"/>
          </p:cNvSpPr>
          <p:nvPr>
            <p:ph type="title"/>
          </p:nvPr>
        </p:nvSpPr>
        <p:spPr>
          <a:xfrm>
            <a:off x="687387" y="367382"/>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FY18 NDAA Title XVIII: Purchase &amp; Travel</a:t>
            </a:r>
            <a:endParaRPr sz="2800" dirty="0">
              <a:latin typeface="Century Gothic"/>
            </a:endParaRPr>
          </a:p>
        </p:txBody>
      </p:sp>
      <p:grpSp>
        <p:nvGrpSpPr>
          <p:cNvPr id="186" name="Google Shape;186;p20">
            <a:extLst>
              <a:ext uri="{C183D7F6-B498-43B3-948B-1728B52AA6E4}">
                <adec:decorative xmlns:adec="http://schemas.microsoft.com/office/drawing/2017/decorative" val="1"/>
              </a:ext>
            </a:extLst>
          </p:cNvPr>
          <p:cNvGrpSpPr/>
          <p:nvPr/>
        </p:nvGrpSpPr>
        <p:grpSpPr>
          <a:xfrm>
            <a:off x="1619376" y="1087754"/>
            <a:ext cx="6441567" cy="3857625"/>
            <a:chOff x="2331117" y="1246778"/>
            <a:chExt cx="4526284" cy="5001978"/>
          </a:xfrm>
        </p:grpSpPr>
        <p:sp>
          <p:nvSpPr>
            <p:cNvPr id="187" name="Google Shape;187;p20"/>
            <p:cNvSpPr txBox="1"/>
            <p:nvPr/>
          </p:nvSpPr>
          <p:spPr>
            <a:xfrm rot="-457313">
              <a:off x="5325123" y="2552211"/>
              <a:ext cx="1514475" cy="369332"/>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1400" b="1" i="0" u="none" strike="noStrike" cap="none">
                  <a:solidFill>
                    <a:schemeClr val="lt1"/>
                  </a:solidFill>
                  <a:latin typeface="Arial"/>
                  <a:ea typeface="Arial"/>
                  <a:cs typeface="Arial"/>
                  <a:sym typeface="Arial"/>
                </a:rPr>
                <a:t>TO DO LIST</a:t>
              </a:r>
              <a:endParaRPr/>
            </a:p>
          </p:txBody>
        </p:sp>
        <p:sp>
          <p:nvSpPr>
            <p:cNvPr id="188" name="Google Shape;188;p20"/>
            <p:cNvSpPr/>
            <p:nvPr/>
          </p:nvSpPr>
          <p:spPr>
            <a:xfrm>
              <a:off x="2842690" y="2293396"/>
              <a:ext cx="3568229" cy="3955360"/>
            </a:xfrm>
            <a:custGeom>
              <a:avLst/>
              <a:gdLst/>
              <a:ahLst/>
              <a:cxnLst/>
              <a:rect l="l" t="t" r="r" b="b"/>
              <a:pathLst>
                <a:path w="2777422" h="2747201" extrusionOk="0">
                  <a:moveTo>
                    <a:pt x="0" y="0"/>
                  </a:moveTo>
                  <a:lnTo>
                    <a:pt x="2771880" y="0"/>
                  </a:lnTo>
                  <a:cubicBezTo>
                    <a:pt x="2768185" y="864010"/>
                    <a:pt x="2703531" y="1711395"/>
                    <a:pt x="2777422" y="2575405"/>
                  </a:cubicBezTo>
                  <a:cubicBezTo>
                    <a:pt x="1864546" y="2582794"/>
                    <a:pt x="951669" y="2689936"/>
                    <a:pt x="38793" y="2747201"/>
                  </a:cubicBezTo>
                  <a:cubicBezTo>
                    <a:pt x="75738" y="1814842"/>
                    <a:pt x="12931" y="915734"/>
                    <a:pt x="0" y="0"/>
                  </a:cubicBezTo>
                  <a:close/>
                </a:path>
              </a:pathLst>
            </a:custGeom>
            <a:solidFill>
              <a:srgbClr val="FFEF9F"/>
            </a:soli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89" name="Google Shape;189;p20"/>
            <p:cNvSpPr/>
            <p:nvPr/>
          </p:nvSpPr>
          <p:spPr>
            <a:xfrm>
              <a:off x="4088035" y="1879631"/>
              <a:ext cx="1070557" cy="660277"/>
            </a:xfrm>
            <a:prstGeom prst="rect">
              <a:avLst/>
            </a:prstGeom>
            <a:gradFill>
              <a:gsLst>
                <a:gs pos="0">
                  <a:schemeClr val="dk1"/>
                </a:gs>
                <a:gs pos="44000">
                  <a:schemeClr val="dk1"/>
                </a:gs>
                <a:gs pos="73000">
                  <a:srgbClr val="D0D0D0"/>
                </a:gs>
                <a:gs pos="95000">
                  <a:schemeClr val="dk1"/>
                </a:gs>
                <a:gs pos="100000">
                  <a:schemeClr val="dk1"/>
                </a:gs>
              </a:gsLst>
              <a:lin ang="16200000" scaled="0"/>
            </a:gradFill>
            <a:ln>
              <a:noFill/>
            </a:ln>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0" name="Google Shape;190;p20"/>
            <p:cNvSpPr/>
            <p:nvPr/>
          </p:nvSpPr>
          <p:spPr>
            <a:xfrm>
              <a:off x="4292903" y="1246778"/>
              <a:ext cx="658757" cy="1293130"/>
            </a:xfrm>
            <a:custGeom>
              <a:avLst/>
              <a:gdLst/>
              <a:ahLst/>
              <a:cxnLst/>
              <a:rect l="l" t="t" r="r" b="b"/>
              <a:pathLst>
                <a:path w="593086" h="1018280" extrusionOk="0">
                  <a:moveTo>
                    <a:pt x="515" y="98813"/>
                  </a:moveTo>
                  <a:cubicBezTo>
                    <a:pt x="6848" y="56597"/>
                    <a:pt x="185844" y="1294"/>
                    <a:pt x="284207" y="28"/>
                  </a:cubicBezTo>
                  <a:cubicBezTo>
                    <a:pt x="382570" y="-1238"/>
                    <a:pt x="567054" y="40978"/>
                    <a:pt x="590695" y="91215"/>
                  </a:cubicBezTo>
                  <a:cubicBezTo>
                    <a:pt x="614336" y="141452"/>
                    <a:pt x="455604" y="227151"/>
                    <a:pt x="426053" y="301451"/>
                  </a:cubicBezTo>
                  <a:cubicBezTo>
                    <a:pt x="396502" y="375751"/>
                    <a:pt x="410011" y="453851"/>
                    <a:pt x="413388" y="537016"/>
                  </a:cubicBezTo>
                  <a:cubicBezTo>
                    <a:pt x="416765" y="620181"/>
                    <a:pt x="431963" y="722766"/>
                    <a:pt x="446316" y="800444"/>
                  </a:cubicBezTo>
                  <a:cubicBezTo>
                    <a:pt x="460669" y="878122"/>
                    <a:pt x="508374" y="1003082"/>
                    <a:pt x="499509" y="1003082"/>
                  </a:cubicBezTo>
                  <a:cubicBezTo>
                    <a:pt x="490644" y="1003082"/>
                    <a:pt x="414232" y="877700"/>
                    <a:pt x="393124" y="800444"/>
                  </a:cubicBezTo>
                  <a:cubicBezTo>
                    <a:pt x="372016" y="723189"/>
                    <a:pt x="376237" y="620604"/>
                    <a:pt x="372860" y="539549"/>
                  </a:cubicBezTo>
                  <a:cubicBezTo>
                    <a:pt x="369483" y="458494"/>
                    <a:pt x="345842" y="385882"/>
                    <a:pt x="372860" y="314115"/>
                  </a:cubicBezTo>
                  <a:cubicBezTo>
                    <a:pt x="399878" y="242348"/>
                    <a:pt x="537081" y="155805"/>
                    <a:pt x="534970" y="108945"/>
                  </a:cubicBezTo>
                  <a:cubicBezTo>
                    <a:pt x="532859" y="62085"/>
                    <a:pt x="362307" y="46888"/>
                    <a:pt x="284207" y="48154"/>
                  </a:cubicBezTo>
                  <a:cubicBezTo>
                    <a:pt x="206107" y="49420"/>
                    <a:pt x="76504" y="78127"/>
                    <a:pt x="66372" y="116544"/>
                  </a:cubicBezTo>
                  <a:cubicBezTo>
                    <a:pt x="56240" y="154961"/>
                    <a:pt x="194286" y="218285"/>
                    <a:pt x="223415" y="278654"/>
                  </a:cubicBezTo>
                  <a:cubicBezTo>
                    <a:pt x="252544" y="339023"/>
                    <a:pt x="243257" y="388416"/>
                    <a:pt x="241146" y="478758"/>
                  </a:cubicBezTo>
                  <a:cubicBezTo>
                    <a:pt x="239035" y="569100"/>
                    <a:pt x="230593" y="730788"/>
                    <a:pt x="210751" y="820708"/>
                  </a:cubicBezTo>
                  <a:cubicBezTo>
                    <a:pt x="190909" y="910628"/>
                    <a:pt x="130962" y="1017857"/>
                    <a:pt x="122097" y="1018279"/>
                  </a:cubicBezTo>
                  <a:cubicBezTo>
                    <a:pt x="113232" y="1018701"/>
                    <a:pt x="146160" y="902607"/>
                    <a:pt x="157558" y="823241"/>
                  </a:cubicBezTo>
                  <a:cubicBezTo>
                    <a:pt x="168956" y="743875"/>
                    <a:pt x="185421" y="628625"/>
                    <a:pt x="190487" y="542082"/>
                  </a:cubicBezTo>
                  <a:cubicBezTo>
                    <a:pt x="195553" y="455539"/>
                    <a:pt x="206529" y="357175"/>
                    <a:pt x="187954" y="303983"/>
                  </a:cubicBezTo>
                  <a:cubicBezTo>
                    <a:pt x="169379" y="250791"/>
                    <a:pt x="109010" y="248258"/>
                    <a:pt x="79037" y="222929"/>
                  </a:cubicBezTo>
                  <a:cubicBezTo>
                    <a:pt x="47797" y="188734"/>
                    <a:pt x="-5818" y="141029"/>
                    <a:pt x="515" y="98813"/>
                  </a:cubicBezTo>
                  <a:close/>
                </a:path>
              </a:pathLst>
            </a:custGeom>
            <a:gradFill>
              <a:gsLst>
                <a:gs pos="0">
                  <a:srgbClr val="101010"/>
                </a:gs>
                <a:gs pos="57000">
                  <a:schemeClr val="lt1"/>
                </a:gs>
                <a:gs pos="100000">
                  <a:srgbClr val="686868"/>
                </a:gs>
              </a:gsLst>
              <a:path path="circle">
                <a:fillToRect l="100000" b="100000"/>
              </a:path>
              <a:tileRect t="-100000" r="-100000"/>
            </a:gradFill>
            <a:ln>
              <a:noFill/>
            </a:ln>
            <a:effectLst>
              <a:outerShdw blurRad="50800" dist="38100" dir="5400000" algn="t" rotWithShape="0">
                <a:srgbClr val="000000">
                  <a:alpha val="40000"/>
                </a:srgbClr>
              </a:outerShdw>
            </a:effectLst>
          </p:spPr>
          <p:txBody>
            <a:bodyPr spcFirstLastPara="1" wrap="square" lIns="91425" tIns="45700" rIns="91425" bIns="45700" anchor="t" anchorCtr="0">
              <a:noAutofit/>
            </a:bodyPr>
            <a:lstStyle/>
            <a:p>
              <a:pPr marL="0" marR="0" lvl="0" indent="0" algn="ctr" rtl="0">
                <a:lnSpc>
                  <a:spcPct val="100000"/>
                </a:lnSpc>
                <a:spcBef>
                  <a:spcPts val="0"/>
                </a:spcBef>
                <a:spcAft>
                  <a:spcPts val="0"/>
                </a:spcAft>
                <a:buNone/>
              </a:pPr>
              <a:endParaRPr sz="1400" b="0" i="0" u="none" strike="noStrike" cap="none">
                <a:solidFill>
                  <a:srgbClr val="000000"/>
                </a:solidFill>
                <a:latin typeface="Arial"/>
                <a:ea typeface="Arial"/>
                <a:cs typeface="Arial"/>
                <a:sym typeface="Arial"/>
              </a:endParaRPr>
            </a:p>
          </p:txBody>
        </p:sp>
        <p:sp>
          <p:nvSpPr>
            <p:cNvPr id="191" name="Google Shape;191;p20"/>
            <p:cNvSpPr txBox="1"/>
            <p:nvPr/>
          </p:nvSpPr>
          <p:spPr>
            <a:xfrm rot="-457313">
              <a:off x="2347646" y="2686390"/>
              <a:ext cx="3758163" cy="499578"/>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None/>
              </a:pPr>
              <a:r>
                <a:rPr lang="en-US" sz="2000" b="1" i="0" u="sng" strike="noStrike" cap="none">
                  <a:solidFill>
                    <a:srgbClr val="4D4D4D"/>
                  </a:solidFill>
                  <a:latin typeface="Century Gothic"/>
                  <a:ea typeface="Century Gothic"/>
                  <a:cs typeface="Century Gothic"/>
                  <a:sym typeface="Century Gothic"/>
                </a:rPr>
                <a:t>NDAA Title XVIII</a:t>
              </a:r>
              <a:endParaRPr/>
            </a:p>
          </p:txBody>
        </p:sp>
      </p:grpSp>
      <p:sp>
        <p:nvSpPr>
          <p:cNvPr id="192" name="Google Shape;192;p20"/>
          <p:cNvSpPr txBox="1"/>
          <p:nvPr/>
        </p:nvSpPr>
        <p:spPr>
          <a:xfrm rot="-567902">
            <a:off x="2689628" y="2650244"/>
            <a:ext cx="4473439" cy="2031325"/>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None/>
            </a:pPr>
            <a:r>
              <a:rPr lang="en-US" sz="1800" b="0" i="0" u="none" strike="noStrike" cap="none" dirty="0">
                <a:solidFill>
                  <a:srgbClr val="000000"/>
                </a:solidFill>
                <a:latin typeface="Century Gothic"/>
                <a:ea typeface="Century Gothic"/>
                <a:cs typeface="Century Gothic"/>
                <a:sym typeface="Century Gothic"/>
              </a:rPr>
              <a:t>On December 12, 2017, the FY18 NDAA became Public Law 115-91. Title XVIII contains the full text of S.1099/H.R.4047, “Saving Federal Dollars Through Better Use of Government Purchase and Travel Cards Act of 2017.”</a:t>
            </a:r>
            <a:endParaRPr dirty="0"/>
          </a:p>
        </p:txBody>
      </p:sp>
    </p:spTree>
  </p:cSld>
  <p:clrMapOvr>
    <a:masterClrMapping/>
  </p:clrMapOvr>
  <p:transition spd="slow">
    <p:fade thruBlk="1"/>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1"/>
          <p:cNvSpPr txBox="1">
            <a:spLocks noGrp="1"/>
          </p:cNvSpPr>
          <p:nvPr>
            <p:ph type="title"/>
          </p:nvPr>
        </p:nvSpPr>
        <p:spPr>
          <a:xfrm>
            <a:off x="687387" y="162311"/>
            <a:ext cx="7769225" cy="642938"/>
          </a:xfrm>
          <a:prstGeom prst="rect">
            <a:avLst/>
          </a:prstGeom>
          <a:noFill/>
          <a:ln>
            <a:noFill/>
          </a:ln>
        </p:spPr>
        <p:txBody>
          <a:bodyPr spcFirstLastPara="1" wrap="square" lIns="0" tIns="0" rIns="0" bIns="0" anchor="ctr" anchorCtr="0">
            <a:noAutofit/>
          </a:bodyPr>
          <a:lstStyle/>
          <a:p>
            <a:pPr marL="0" marR="0" lvl="0" indent="0" rtl="0">
              <a:lnSpc>
                <a:spcPct val="100000"/>
              </a:lnSpc>
              <a:spcBef>
                <a:spcPts val="0"/>
              </a:spcBef>
              <a:spcAft>
                <a:spcPts val="0"/>
              </a:spcAft>
              <a:buClr>
                <a:srgbClr val="000000"/>
              </a:buClr>
              <a:buSzPts val="700"/>
              <a:buFont typeface="Arial"/>
              <a:buNone/>
            </a:pPr>
            <a:r>
              <a:rPr lang="en-US" sz="2800" dirty="0">
                <a:latin typeface="Century Gothic"/>
                <a:sym typeface="Century Gothic"/>
              </a:rPr>
              <a:t>FY18 NDAA Title XVIII: Purchase &amp; Travel</a:t>
            </a:r>
            <a:endParaRPr sz="2800" dirty="0">
              <a:latin typeface="Century Gothic"/>
            </a:endParaRPr>
          </a:p>
        </p:txBody>
      </p:sp>
      <p:sp>
        <p:nvSpPr>
          <p:cNvPr id="199" name="Google Shape;199;p21">
            <a:extLst>
              <a:ext uri="{C183D7F6-B498-43B3-948B-1728B52AA6E4}">
                <adec:decorative xmlns:adec="http://schemas.microsoft.com/office/drawing/2017/decorative" val="1"/>
              </a:ext>
            </a:extLst>
          </p:cNvPr>
          <p:cNvSpPr/>
          <p:nvPr/>
        </p:nvSpPr>
        <p:spPr>
          <a:xfrm>
            <a:off x="434340" y="1596570"/>
            <a:ext cx="1829889" cy="3394529"/>
          </a:xfrm>
          <a:prstGeom prst="roundRect">
            <a:avLst>
              <a:gd name="adj" fmla="val 16667"/>
            </a:avLst>
          </a:prstGeom>
          <a:gradFill>
            <a:gsLst>
              <a:gs pos="0">
                <a:srgbClr val="4E6786"/>
              </a:gs>
              <a:gs pos="50000">
                <a:srgbClr val="7095C2"/>
              </a:gs>
              <a:gs pos="100000">
                <a:srgbClr val="87B3E9"/>
              </a:gs>
            </a:gsLst>
            <a:lin ang="16200000" scaled="0"/>
          </a:gradFill>
          <a:ln w="9525" cap="flat" cmpd="sng">
            <a:solidFill>
              <a:srgbClr val="2E2E97"/>
            </a:solidFill>
            <a:prstDash val="solid"/>
            <a:round/>
            <a:headEnd type="none" w="sm" len="sm"/>
            <a:tailEnd type="none" w="sm" len="sm"/>
          </a:ln>
          <a:effectLst>
            <a:outerShdw blurRad="40000" dist="20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lnSpc>
                <a:spcPct val="100000"/>
              </a:lnSpc>
              <a:spcBef>
                <a:spcPts val="0"/>
              </a:spcBef>
              <a:spcAft>
                <a:spcPts val="0"/>
              </a:spcAft>
              <a:buNone/>
            </a:pPr>
            <a:endParaRPr sz="1400" b="0" i="0" u="none" strike="noStrike" cap="none">
              <a:solidFill>
                <a:schemeClr val="lt1"/>
              </a:solidFill>
              <a:latin typeface="Arial"/>
              <a:ea typeface="Arial"/>
              <a:cs typeface="Arial"/>
              <a:sym typeface="Arial"/>
            </a:endParaRPr>
          </a:p>
        </p:txBody>
      </p:sp>
      <p:grpSp>
        <p:nvGrpSpPr>
          <p:cNvPr id="200" name="Google Shape;200;p21">
            <a:extLst>
              <a:ext uri="{C183D7F6-B498-43B3-948B-1728B52AA6E4}">
                <adec:decorative xmlns:adec="http://schemas.microsoft.com/office/drawing/2017/decorative" val="1"/>
              </a:ext>
            </a:extLst>
          </p:cNvPr>
          <p:cNvGrpSpPr/>
          <p:nvPr/>
        </p:nvGrpSpPr>
        <p:grpSpPr>
          <a:xfrm>
            <a:off x="317963" y="1514252"/>
            <a:ext cx="7900518" cy="3345870"/>
            <a:chOff x="3861" y="122643"/>
            <a:chExt cx="7900518" cy="3345870"/>
          </a:xfrm>
        </p:grpSpPr>
        <p:sp>
          <p:nvSpPr>
            <p:cNvPr id="201" name="Google Shape;201;p21"/>
            <p:cNvSpPr/>
            <p:nvPr/>
          </p:nvSpPr>
          <p:spPr>
            <a:xfrm>
              <a:off x="3861" y="423356"/>
              <a:ext cx="1975129" cy="1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1"/>
            <p:cNvSpPr txBox="1"/>
            <p:nvPr/>
          </p:nvSpPr>
          <p:spPr>
            <a:xfrm>
              <a:off x="149101" y="423356"/>
              <a:ext cx="1829889" cy="178200"/>
            </a:xfrm>
            <a:prstGeom prst="rect">
              <a:avLst/>
            </a:prstGeom>
            <a:noFill/>
            <a:ln>
              <a:noFill/>
            </a:ln>
          </p:spPr>
          <p:txBody>
            <a:bodyPr spcFirstLastPara="1" wrap="square" lIns="64000" tIns="22850" rIns="64000" bIns="2285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dirty="0">
                  <a:solidFill>
                    <a:schemeClr val="bg1"/>
                  </a:solidFill>
                  <a:latin typeface="Century Gothic"/>
                  <a:ea typeface="Century Gothic"/>
                  <a:cs typeface="Century Gothic"/>
                  <a:sym typeface="Century Gothic"/>
                </a:rPr>
                <a:t>Expanded Use Of Data Analytics</a:t>
              </a:r>
              <a:endParaRPr sz="900" b="1" i="0" u="none" strike="noStrike" cap="none" dirty="0">
                <a:solidFill>
                  <a:schemeClr val="bg1"/>
                </a:solidFill>
                <a:latin typeface="Century Gothic"/>
                <a:ea typeface="Century Gothic"/>
                <a:cs typeface="Century Gothic"/>
                <a:sym typeface="Century Gothic"/>
              </a:endParaRPr>
            </a:p>
          </p:txBody>
        </p:sp>
        <p:sp>
          <p:nvSpPr>
            <p:cNvPr id="203" name="Google Shape;203;p21"/>
            <p:cNvSpPr/>
            <p:nvPr/>
          </p:nvSpPr>
          <p:spPr>
            <a:xfrm>
              <a:off x="1978990" y="122643"/>
              <a:ext cx="395025" cy="779625"/>
            </a:xfrm>
            <a:prstGeom prst="leftBrace">
              <a:avLst>
                <a:gd name="adj1" fmla="val 35000"/>
                <a:gd name="adj2" fmla="val 50000"/>
              </a:avLst>
            </a:prstGeom>
            <a:noFill/>
            <a:ln w="25400" cap="flat" cmpd="sng">
              <a:solidFill>
                <a:srgbClr val="2323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1"/>
            <p:cNvSpPr/>
            <p:nvPr/>
          </p:nvSpPr>
          <p:spPr>
            <a:xfrm>
              <a:off x="2532027" y="122643"/>
              <a:ext cx="5372352" cy="779625"/>
            </a:xfrm>
            <a:prstGeom prst="rect">
              <a:avLst/>
            </a:prstGeom>
            <a:gradFill>
              <a:gsLst>
                <a:gs pos="0">
                  <a:srgbClr val="6E6E6E"/>
                </a:gs>
                <a:gs pos="50000">
                  <a:srgbClr val="9F9F9F"/>
                </a:gs>
                <a:gs pos="100000">
                  <a:srgbClr val="BFBFBF"/>
                </a:gs>
              </a:gsLst>
              <a:path path="circle">
                <a:fillToRect l="100000" b="100000"/>
              </a:path>
              <a:tileRect t="-100000" r="-10000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1"/>
            <p:cNvSpPr txBox="1"/>
            <p:nvPr/>
          </p:nvSpPr>
          <p:spPr>
            <a:xfrm>
              <a:off x="2532027" y="122643"/>
              <a:ext cx="5372352" cy="779625"/>
            </a:xfrm>
            <a:prstGeom prst="rect">
              <a:avLst/>
            </a:prstGeom>
            <a:noFill/>
            <a:ln>
              <a:noFill/>
            </a:ln>
          </p:spPr>
          <p:txBody>
            <a:bodyPr spcFirstLastPara="1" wrap="square" lIns="34275" tIns="34275" rIns="34275" bIns="34275" anchor="ctr" anchorCtr="0">
              <a:noAutofit/>
            </a:bodyPr>
            <a:lstStyle/>
            <a:p>
              <a:pPr marL="57150" marR="0" lvl="1" indent="-57150" algn="l" rtl="0">
                <a:lnSpc>
                  <a:spcPct val="90000"/>
                </a:lnSpc>
                <a:spcBef>
                  <a:spcPts val="0"/>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Identify examples or patterns of questionable transactions</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Identify opportunities for agencies to leverage administrative process stream­lin­ing and cost reduction</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Develop a set of metrics and benchmarks for high-risk activities</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Develop a plan to create a library of analytics tools and data sources</a:t>
              </a:r>
              <a:endParaRPr sz="900" b="1" i="0" u="none" strike="noStrike" cap="none" dirty="0">
                <a:solidFill>
                  <a:schemeClr val="dk1"/>
                </a:solidFill>
                <a:latin typeface="Century Gothic"/>
                <a:ea typeface="Century Gothic"/>
                <a:cs typeface="Century Gothic"/>
                <a:sym typeface="Century Gothic"/>
              </a:endParaRPr>
            </a:p>
          </p:txBody>
        </p:sp>
        <p:sp>
          <p:nvSpPr>
            <p:cNvPr id="206" name="Google Shape;206;p21"/>
            <p:cNvSpPr/>
            <p:nvPr/>
          </p:nvSpPr>
          <p:spPr>
            <a:xfrm>
              <a:off x="3861" y="1310559"/>
              <a:ext cx="1975129" cy="3007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1"/>
            <p:cNvSpPr txBox="1"/>
            <p:nvPr/>
          </p:nvSpPr>
          <p:spPr>
            <a:xfrm>
              <a:off x="242158" y="1310559"/>
              <a:ext cx="1736832" cy="300712"/>
            </a:xfrm>
            <a:prstGeom prst="rect">
              <a:avLst/>
            </a:prstGeom>
            <a:noFill/>
            <a:ln>
              <a:noFill/>
            </a:ln>
          </p:spPr>
          <p:txBody>
            <a:bodyPr spcFirstLastPara="1" wrap="square" lIns="64000" tIns="22850" rIns="64000" bIns="2285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bg1"/>
                  </a:solidFill>
                  <a:latin typeface="Century Gothic"/>
                  <a:ea typeface="Century Gothic"/>
                  <a:cs typeface="Century Gothic"/>
                  <a:sym typeface="Century Gothic"/>
                </a:rPr>
                <a:t>Improving Information Sharing To Curb Improper Payments</a:t>
              </a:r>
              <a:endParaRPr sz="900" b="1" i="0" u="none" strike="noStrike" cap="none">
                <a:solidFill>
                  <a:schemeClr val="bg1"/>
                </a:solidFill>
                <a:latin typeface="Century Gothic"/>
                <a:ea typeface="Century Gothic"/>
                <a:cs typeface="Century Gothic"/>
                <a:sym typeface="Century Gothic"/>
              </a:endParaRPr>
            </a:p>
          </p:txBody>
        </p:sp>
        <p:sp>
          <p:nvSpPr>
            <p:cNvPr id="208" name="Google Shape;208;p21"/>
            <p:cNvSpPr/>
            <p:nvPr/>
          </p:nvSpPr>
          <p:spPr>
            <a:xfrm>
              <a:off x="1978990" y="934668"/>
              <a:ext cx="395025" cy="1052493"/>
            </a:xfrm>
            <a:prstGeom prst="leftBrace">
              <a:avLst>
                <a:gd name="adj1" fmla="val 35000"/>
                <a:gd name="adj2" fmla="val 50000"/>
              </a:avLst>
            </a:prstGeom>
            <a:noFill/>
            <a:ln w="25400" cap="flat" cmpd="sng">
              <a:solidFill>
                <a:srgbClr val="2323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1"/>
            <p:cNvSpPr/>
            <p:nvPr/>
          </p:nvSpPr>
          <p:spPr>
            <a:xfrm>
              <a:off x="2532027" y="934668"/>
              <a:ext cx="5372352" cy="1052493"/>
            </a:xfrm>
            <a:prstGeom prst="rect">
              <a:avLst/>
            </a:prstGeom>
            <a:gradFill>
              <a:gsLst>
                <a:gs pos="0">
                  <a:srgbClr val="6E6E6E"/>
                </a:gs>
                <a:gs pos="50000">
                  <a:srgbClr val="9F9F9F"/>
                </a:gs>
                <a:gs pos="100000">
                  <a:srgbClr val="BFBFBF"/>
                </a:gs>
              </a:gsLst>
              <a:path path="circle">
                <a:fillToRect l="100000" b="100000"/>
              </a:path>
              <a:tileRect t="-100000" r="-10000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1"/>
            <p:cNvSpPr txBox="1"/>
            <p:nvPr/>
          </p:nvSpPr>
          <p:spPr>
            <a:xfrm>
              <a:off x="2532027" y="934668"/>
              <a:ext cx="5372352" cy="1052493"/>
            </a:xfrm>
            <a:prstGeom prst="rect">
              <a:avLst/>
            </a:prstGeom>
            <a:noFill/>
            <a:ln>
              <a:noFill/>
            </a:ln>
          </p:spPr>
          <p:txBody>
            <a:bodyPr spcFirstLastPara="1" wrap="square" lIns="34275" tIns="34275" rIns="34275" bIns="34275" anchor="ctr" anchorCtr="0">
              <a:noAutofit/>
            </a:bodyPr>
            <a:lstStyle/>
            <a:p>
              <a:pPr marL="57150" marR="0" lvl="1" indent="-57150" algn="l" rtl="0">
                <a:lnSpc>
                  <a:spcPct val="90000"/>
                </a:lnSpc>
                <a:spcBef>
                  <a:spcPts val="0"/>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Issue guidance on improving information sharing by agencies</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Require agency officials to identify and communicate high-risk activities</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Require that agency officials review the reports issued by card-issuing banks on questionable transactional activity</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Provide sharing of information related to questionable transactions, fraud schemes, and high-risk activities</a:t>
              </a:r>
              <a:endParaRPr sz="900" b="1" i="0" u="none" strike="noStrike" cap="none" dirty="0">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dirty="0">
                  <a:solidFill>
                    <a:schemeClr val="dk1"/>
                  </a:solidFill>
                  <a:latin typeface="Century Gothic"/>
                  <a:ea typeface="Century Gothic"/>
                  <a:cs typeface="Century Gothic"/>
                  <a:sym typeface="Century Gothic"/>
                </a:rPr>
                <a:t>Consider recommendations made by Inspector General </a:t>
              </a:r>
              <a:endParaRPr sz="900" b="1" i="0" u="none" strike="noStrike" cap="none" dirty="0">
                <a:solidFill>
                  <a:schemeClr val="dk1"/>
                </a:solidFill>
                <a:latin typeface="Century Gothic"/>
                <a:ea typeface="Century Gothic"/>
                <a:cs typeface="Century Gothic"/>
                <a:sym typeface="Century Gothic"/>
              </a:endParaRPr>
            </a:p>
          </p:txBody>
        </p:sp>
        <p:sp>
          <p:nvSpPr>
            <p:cNvPr id="211" name="Google Shape;211;p21"/>
            <p:cNvSpPr/>
            <p:nvPr/>
          </p:nvSpPr>
          <p:spPr>
            <a:xfrm>
              <a:off x="3861" y="2254494"/>
              <a:ext cx="1975129" cy="300712"/>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1"/>
            <p:cNvSpPr txBox="1"/>
            <p:nvPr/>
          </p:nvSpPr>
          <p:spPr>
            <a:xfrm>
              <a:off x="242158" y="2254494"/>
              <a:ext cx="1736832" cy="300712"/>
            </a:xfrm>
            <a:prstGeom prst="rect">
              <a:avLst/>
            </a:prstGeom>
            <a:noFill/>
            <a:ln>
              <a:noFill/>
            </a:ln>
          </p:spPr>
          <p:txBody>
            <a:bodyPr spcFirstLastPara="1" wrap="square" lIns="64000" tIns="22850" rIns="64000" bIns="2285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bg1"/>
                  </a:solidFill>
                  <a:latin typeface="Century Gothic"/>
                  <a:ea typeface="Century Gothic"/>
                  <a:cs typeface="Century Gothic"/>
                  <a:sym typeface="Century Gothic"/>
                </a:rPr>
                <a:t>Interagency Charge Card Data Management Group</a:t>
              </a:r>
              <a:endParaRPr sz="900" b="1" i="0" u="none" strike="noStrike" cap="none">
                <a:solidFill>
                  <a:schemeClr val="bg1"/>
                </a:solidFill>
                <a:latin typeface="Century Gothic"/>
                <a:ea typeface="Century Gothic"/>
                <a:cs typeface="Century Gothic"/>
                <a:sym typeface="Century Gothic"/>
              </a:endParaRPr>
            </a:p>
          </p:txBody>
        </p:sp>
        <p:sp>
          <p:nvSpPr>
            <p:cNvPr id="213" name="Google Shape;213;p21"/>
            <p:cNvSpPr/>
            <p:nvPr/>
          </p:nvSpPr>
          <p:spPr>
            <a:xfrm>
              <a:off x="1978990" y="2019562"/>
              <a:ext cx="395025" cy="770575"/>
            </a:xfrm>
            <a:prstGeom prst="leftBrace">
              <a:avLst>
                <a:gd name="adj1" fmla="val 35000"/>
                <a:gd name="adj2" fmla="val 50000"/>
              </a:avLst>
            </a:prstGeom>
            <a:noFill/>
            <a:ln w="25400" cap="flat" cmpd="sng">
              <a:solidFill>
                <a:srgbClr val="2323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1"/>
            <p:cNvSpPr/>
            <p:nvPr/>
          </p:nvSpPr>
          <p:spPr>
            <a:xfrm>
              <a:off x="2532027" y="2019562"/>
              <a:ext cx="5372352" cy="770575"/>
            </a:xfrm>
            <a:prstGeom prst="rect">
              <a:avLst/>
            </a:prstGeom>
            <a:gradFill>
              <a:gsLst>
                <a:gs pos="0">
                  <a:srgbClr val="6E6E6E"/>
                </a:gs>
                <a:gs pos="50000">
                  <a:srgbClr val="9F9F9F"/>
                </a:gs>
                <a:gs pos="100000">
                  <a:srgbClr val="BFBFBF"/>
                </a:gs>
              </a:gsLst>
              <a:path path="circle">
                <a:fillToRect l="100000" b="100000"/>
              </a:path>
              <a:tileRect t="-100000" r="-10000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1"/>
            <p:cNvSpPr txBox="1"/>
            <p:nvPr/>
          </p:nvSpPr>
          <p:spPr>
            <a:xfrm>
              <a:off x="2532027" y="2019562"/>
              <a:ext cx="5372352" cy="770575"/>
            </a:xfrm>
            <a:prstGeom prst="rect">
              <a:avLst/>
            </a:prstGeom>
            <a:noFill/>
            <a:ln>
              <a:noFill/>
            </a:ln>
          </p:spPr>
          <p:txBody>
            <a:bodyPr spcFirstLastPara="1" wrap="square" lIns="34275" tIns="34275" rIns="34275" bIns="34275" anchor="ctr" anchorCtr="0">
              <a:noAutofit/>
            </a:bodyPr>
            <a:lstStyle/>
            <a:p>
              <a:pPr marL="57150" marR="0" lvl="1" indent="-57150" algn="l" rtl="0">
                <a:lnSpc>
                  <a:spcPct val="90000"/>
                </a:lnSpc>
                <a:spcBef>
                  <a:spcPts val="0"/>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GSA and OMB shall co-chair an interagency charge card data management group</a:t>
              </a:r>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Cover rules, edits, and task order or contract modifications related to card-issuing banks</a:t>
              </a:r>
              <a:endParaRPr sz="900" b="1" i="0" u="none" strike="noStrike" cap="none">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Include review of accounts payable information and transaction data for the purpose of identifying potential strategic sourcing</a:t>
              </a:r>
              <a:endParaRPr sz="900" b="1" i="0" u="none" strike="noStrike" cap="none">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Include other best practices as determined by the Administrator and Director</a:t>
              </a:r>
              <a:endParaRPr sz="900" b="1" i="0" u="none" strike="noStrike" cap="none">
                <a:solidFill>
                  <a:schemeClr val="dk1"/>
                </a:solidFill>
                <a:latin typeface="Century Gothic"/>
                <a:ea typeface="Century Gothic"/>
                <a:cs typeface="Century Gothic"/>
                <a:sym typeface="Century Gothic"/>
              </a:endParaRPr>
            </a:p>
          </p:txBody>
        </p:sp>
        <p:sp>
          <p:nvSpPr>
            <p:cNvPr id="216" name="Google Shape;216;p21"/>
            <p:cNvSpPr/>
            <p:nvPr/>
          </p:nvSpPr>
          <p:spPr>
            <a:xfrm>
              <a:off x="3861" y="3056425"/>
              <a:ext cx="1975129" cy="178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1"/>
            <p:cNvSpPr txBox="1"/>
            <p:nvPr/>
          </p:nvSpPr>
          <p:spPr>
            <a:xfrm>
              <a:off x="242158" y="3100832"/>
              <a:ext cx="1736832" cy="142004"/>
            </a:xfrm>
            <a:prstGeom prst="rect">
              <a:avLst/>
            </a:prstGeom>
            <a:noFill/>
            <a:ln>
              <a:noFill/>
            </a:ln>
          </p:spPr>
          <p:txBody>
            <a:bodyPr spcFirstLastPara="1" wrap="square" lIns="64000" tIns="22850" rIns="64000" bIns="22850" anchor="ctr" anchorCtr="0">
              <a:noAutofit/>
            </a:bodyPr>
            <a:lstStyle/>
            <a:p>
              <a:pPr marL="0" marR="0" lvl="0" indent="0" algn="ctr" rtl="0">
                <a:lnSpc>
                  <a:spcPct val="90000"/>
                </a:lnSpc>
                <a:spcBef>
                  <a:spcPts val="0"/>
                </a:spcBef>
                <a:spcAft>
                  <a:spcPts val="0"/>
                </a:spcAft>
                <a:buClr>
                  <a:srgbClr val="000000"/>
                </a:buClr>
                <a:buSzPts val="900"/>
                <a:buFont typeface="Arial"/>
                <a:buNone/>
              </a:pPr>
              <a:r>
                <a:rPr lang="en-US" sz="900" b="1" i="0" u="none" strike="noStrike" cap="none">
                  <a:solidFill>
                    <a:schemeClr val="bg1"/>
                  </a:solidFill>
                  <a:latin typeface="Century Gothic"/>
                  <a:ea typeface="Century Gothic"/>
                  <a:cs typeface="Century Gothic"/>
                  <a:sym typeface="Century Gothic"/>
                </a:rPr>
                <a:t>Reporting Requirements</a:t>
              </a:r>
              <a:endParaRPr>
                <a:solidFill>
                  <a:schemeClr val="bg1"/>
                </a:solidFill>
              </a:endParaRPr>
            </a:p>
          </p:txBody>
        </p:sp>
        <p:sp>
          <p:nvSpPr>
            <p:cNvPr id="218" name="Google Shape;218;p21"/>
            <p:cNvSpPr/>
            <p:nvPr/>
          </p:nvSpPr>
          <p:spPr>
            <a:xfrm>
              <a:off x="1978990" y="2822538"/>
              <a:ext cx="395025" cy="645975"/>
            </a:xfrm>
            <a:prstGeom prst="leftBrace">
              <a:avLst>
                <a:gd name="adj1" fmla="val 35000"/>
                <a:gd name="adj2" fmla="val 50000"/>
              </a:avLst>
            </a:prstGeom>
            <a:noFill/>
            <a:ln w="25400" cap="flat" cmpd="sng">
              <a:solidFill>
                <a:srgbClr val="23236D"/>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1"/>
            <p:cNvSpPr/>
            <p:nvPr/>
          </p:nvSpPr>
          <p:spPr>
            <a:xfrm>
              <a:off x="2532027" y="2822538"/>
              <a:ext cx="5372352" cy="645975"/>
            </a:xfrm>
            <a:prstGeom prst="rect">
              <a:avLst/>
            </a:prstGeom>
            <a:gradFill>
              <a:gsLst>
                <a:gs pos="0">
                  <a:srgbClr val="6E6E6E"/>
                </a:gs>
                <a:gs pos="50000">
                  <a:srgbClr val="9F9F9F"/>
                </a:gs>
                <a:gs pos="100000">
                  <a:srgbClr val="BFBFBF"/>
                </a:gs>
              </a:gsLst>
              <a:path path="circle">
                <a:fillToRect l="100000" b="100000"/>
              </a:path>
              <a:tileRect t="-100000" r="-100000"/>
            </a:gradFill>
            <a:ln w="25400" cap="flat" cmpd="sng">
              <a:solidFill>
                <a:schemeClr val="l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1"/>
            <p:cNvSpPr txBox="1"/>
            <p:nvPr/>
          </p:nvSpPr>
          <p:spPr>
            <a:xfrm>
              <a:off x="2532027" y="2822538"/>
              <a:ext cx="5372352" cy="645975"/>
            </a:xfrm>
            <a:prstGeom prst="rect">
              <a:avLst/>
            </a:prstGeom>
            <a:noFill/>
            <a:ln>
              <a:noFill/>
            </a:ln>
          </p:spPr>
          <p:txBody>
            <a:bodyPr spcFirstLastPara="1" wrap="square" lIns="34275" tIns="34275" rIns="34275" bIns="34275" anchor="ctr" anchorCtr="0">
              <a:noAutofit/>
            </a:bodyPr>
            <a:lstStyle/>
            <a:p>
              <a:pPr marL="57150" marR="0" lvl="1" indent="-57150" algn="l" rtl="0">
                <a:lnSpc>
                  <a:spcPct val="90000"/>
                </a:lnSpc>
                <a:spcBef>
                  <a:spcPts val="0"/>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GSA Report</a:t>
              </a:r>
              <a:endParaRPr sz="900" b="1" i="0" u="none" strike="noStrike" cap="none">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Agency Reports and Consolidated Report to Congress</a:t>
              </a:r>
              <a:endParaRPr sz="900" b="1" i="0" u="none" strike="noStrike" cap="none">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Office of Management and Budget Report to Congress</a:t>
              </a:r>
              <a:endParaRPr sz="900" b="1" i="0" u="none" strike="noStrike" cap="none">
                <a:solidFill>
                  <a:schemeClr val="dk1"/>
                </a:solidFill>
                <a:latin typeface="Century Gothic"/>
                <a:ea typeface="Century Gothic"/>
                <a:cs typeface="Century Gothic"/>
                <a:sym typeface="Century Gothic"/>
              </a:endParaRPr>
            </a:p>
            <a:p>
              <a:pPr marL="57150" marR="0" lvl="1" indent="-57150" algn="l" rtl="0">
                <a:lnSpc>
                  <a:spcPct val="90000"/>
                </a:lnSpc>
                <a:spcBef>
                  <a:spcPts val="135"/>
                </a:spcBef>
                <a:spcAft>
                  <a:spcPts val="0"/>
                </a:spcAft>
                <a:buClr>
                  <a:srgbClr val="000000"/>
                </a:buClr>
                <a:buSzPts val="900"/>
                <a:buFont typeface="Arial"/>
                <a:buChar char="•"/>
              </a:pPr>
              <a:r>
                <a:rPr lang="en-US" sz="900" b="1" i="0" u="none" strike="noStrike" cap="none">
                  <a:solidFill>
                    <a:schemeClr val="dk1"/>
                  </a:solidFill>
                  <a:latin typeface="Century Gothic"/>
                  <a:ea typeface="Century Gothic"/>
                  <a:cs typeface="Century Gothic"/>
                  <a:sym typeface="Century Gothic"/>
                </a:rPr>
                <a:t>Report on Additional Savings Opportunities</a:t>
              </a:r>
              <a:endParaRPr sz="900" b="1" i="0" u="none" strike="noStrike" cap="none">
                <a:solidFill>
                  <a:schemeClr val="dk1"/>
                </a:solidFill>
                <a:latin typeface="Century Gothic"/>
                <a:ea typeface="Century Gothic"/>
                <a:cs typeface="Century Gothic"/>
                <a:sym typeface="Century Gothic"/>
              </a:endParaRPr>
            </a:p>
          </p:txBody>
        </p:sp>
      </p:grpSp>
      <p:sp>
        <p:nvSpPr>
          <p:cNvPr id="5" name="Oval 4">
            <a:extLst>
              <a:ext uri="{FF2B5EF4-FFF2-40B4-BE49-F238E27FC236}">
                <a16:creationId xmlns:a16="http://schemas.microsoft.com/office/drawing/2014/main" id="{AA6F160A-541B-EF72-879F-8E6DCF41F781}"/>
              </a:ext>
              <a:ext uri="{C183D7F6-B498-43B3-948B-1728B52AA6E4}">
                <adec:decorative xmlns:adec="http://schemas.microsoft.com/office/drawing/2017/decorative" val="1"/>
              </a:ext>
            </a:extLst>
          </p:cNvPr>
          <p:cNvSpPr/>
          <p:nvPr/>
        </p:nvSpPr>
        <p:spPr>
          <a:xfrm>
            <a:off x="632012" y="1596570"/>
            <a:ext cx="1445559" cy="554959"/>
          </a:xfrm>
          <a:prstGeom prst="ellipse">
            <a:avLst/>
          </a:prstGeom>
          <a:noFill/>
          <a:ln w="19050">
            <a:solidFill>
              <a:srgbClr val="FF0000"/>
            </a:solidFill>
            <a:prstDash val="dashDot"/>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cSld>
  <p:clrMapOvr>
    <a:masterClrMapping/>
  </p:clrMapOvr>
  <p:transition spd="slow">
    <p:fade thruBlk="1"/>
  </p:transition>
</p:sld>
</file>

<file path=ppt/theme/theme1.xml><?xml version="1.0" encoding="utf-8"?>
<a:theme xmlns:a="http://schemas.openxmlformats.org/drawingml/2006/main" name="Office Theme">
  <a:themeElements>
    <a:clrScheme name="GSA SmartPay">
      <a:dk1>
        <a:srgbClr val="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C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E0B6D0F0ABD513419750ACB63E216DC1" ma:contentTypeVersion="8" ma:contentTypeDescription="Create a new document." ma:contentTypeScope="" ma:versionID="bd03319ad60a290c81921ce8c60ff31f">
  <xsd:schema xmlns:xsd="http://www.w3.org/2001/XMLSchema" xmlns:xs="http://www.w3.org/2001/XMLSchema" xmlns:p="http://schemas.microsoft.com/office/2006/metadata/properties" xmlns:ns2="69f56bb7-7818-4790-8ca3-c3cf812fd639" xmlns:ns3="f1b30934-8823-4108-abee-93777aea03d5" targetNamespace="http://schemas.microsoft.com/office/2006/metadata/properties" ma:root="true" ma:fieldsID="45d7abe75410c3d32dbe3a2adcb02172" ns2:_="" ns3:_="">
    <xsd:import namespace="69f56bb7-7818-4790-8ca3-c3cf812fd639"/>
    <xsd:import namespace="f1b30934-8823-4108-abee-93777aea03d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LengthInSeconds"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9f56bb7-7818-4790-8ca3-c3cf812fd63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LengthInSeconds" ma:index="11" nillable="true" ma:displayName="MediaLengthInSeconds" ma:hidden="true" ma:internalName="MediaLengthInSeconds" ma:readOnly="true">
      <xsd:simpleType>
        <xsd:restriction base="dms:Unknow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f1b30934-8823-4108-abee-93777aea03d5"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C13E6F98-1DF6-4D70-9105-6549D74BB14B}">
  <ds:schemaRefs>
    <ds:schemaRef ds:uri="69f56bb7-7818-4790-8ca3-c3cf812fd639"/>
    <ds:schemaRef ds:uri="f1b30934-8823-4108-abee-93777aea03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07BDCF6-9150-4FDE-BF06-C189987DA457}">
  <ds:schemaRefs>
    <ds:schemaRef ds:uri="http://schemas.microsoft.com/sharepoint/v3/contenttype/forms"/>
  </ds:schemaRefs>
</ds:datastoreItem>
</file>

<file path=customXml/itemProps3.xml><?xml version="1.0" encoding="utf-8"?>
<ds:datastoreItem xmlns:ds="http://schemas.openxmlformats.org/officeDocument/2006/customXml" ds:itemID="{0BCEFD81-9A9B-4B11-90B7-02E321FB1FF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Integral</Template>
  <TotalTime>11309</TotalTime>
  <Words>2878</Words>
  <Application>Microsoft Office PowerPoint</Application>
  <PresentationFormat>On-screen Show (16:9)</PresentationFormat>
  <Paragraphs>348</Paragraphs>
  <Slides>36</Slides>
  <Notes>34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36</vt:i4>
      </vt:variant>
    </vt:vector>
  </HeadingPairs>
  <TitlesOfParts>
    <vt:vector size="44" baseType="lpstr">
      <vt:lpstr>Arial</vt:lpstr>
      <vt:lpstr>Arial Bold</vt:lpstr>
      <vt:lpstr>Calibri</vt:lpstr>
      <vt:lpstr>Century Gothic</vt:lpstr>
      <vt:lpstr>Courier New</vt:lpstr>
      <vt:lpstr>Noto Sans Symbols</vt:lpstr>
      <vt:lpstr>Wingdings</vt:lpstr>
      <vt:lpstr>Office Theme</vt:lpstr>
      <vt:lpstr>Use of Data Analytics for Effective Program Oversight  Shane Brosius</vt:lpstr>
      <vt:lpstr>GSA SmartPay® Training Agenda</vt:lpstr>
      <vt:lpstr>Overview &amp; Expectations</vt:lpstr>
      <vt:lpstr> Foundations: What is Data Analytics </vt:lpstr>
      <vt:lpstr>Levels of Data Analytics</vt:lpstr>
      <vt:lpstr>Why Should You Use Data Analytics</vt:lpstr>
      <vt:lpstr>Impact of Data Analytics</vt:lpstr>
      <vt:lpstr>FY18 NDAA Title XVIII: Purchase &amp; Travel</vt:lpstr>
      <vt:lpstr>FY18 NDAA Title XVIII: Purchase &amp; Travel</vt:lpstr>
      <vt:lpstr>FY18 NDAA Title XVIII – Expanded Use of Data Analytics</vt:lpstr>
      <vt:lpstr>FY18 NDAA Title XVIII – GSA SmartPay® High Risk Metrics</vt:lpstr>
      <vt:lpstr>Fraud Analytics and Enhanced Capabilities</vt:lpstr>
      <vt:lpstr>Rule Templates &amp; Case Management</vt:lpstr>
      <vt:lpstr>Sample Rule Templates (1 of 3)</vt:lpstr>
      <vt:lpstr>Sample Rule Templates (2 of 3)</vt:lpstr>
      <vt:lpstr>Sample Rule Templates (3 of 3)</vt:lpstr>
      <vt:lpstr>Transactions with unauthorized MCCs</vt:lpstr>
      <vt:lpstr>Machine Learning</vt:lpstr>
      <vt:lpstr>Audit</vt:lpstr>
      <vt:lpstr>Methods for Audit</vt:lpstr>
      <vt:lpstr>Audit Methods </vt:lpstr>
      <vt:lpstr>Helpful Tips for Fraud Prevention </vt:lpstr>
      <vt:lpstr>Revised OMB Circular No. A-123</vt:lpstr>
      <vt:lpstr>Revised OMB Circular No. A-123: Insights</vt:lpstr>
      <vt:lpstr>Leverage Data - Government-Wide Metrics</vt:lpstr>
      <vt:lpstr>Leverage Data - Government-Wide Metrics</vt:lpstr>
      <vt:lpstr>Leverage Data - Government-Wide Metrics</vt:lpstr>
      <vt:lpstr>Leverage Data - Government-Wide Metrics</vt:lpstr>
      <vt:lpstr>Other Tools – EAS Reports</vt:lpstr>
      <vt:lpstr>GSA SmartPay® Analytic Tool Set</vt:lpstr>
      <vt:lpstr>Best Practices</vt:lpstr>
      <vt:lpstr>Additional Training from SP3 Banks</vt:lpstr>
      <vt:lpstr>Additional Training from Brands</vt:lpstr>
      <vt:lpstr>GSA SmartPay® Resources</vt:lpstr>
      <vt:lpstr>Contact Information</vt:lpstr>
      <vt:lpstr>GSA Starmark </vt:lpstr>
    </vt:vector>
  </TitlesOfParts>
  <Company>General Services Administration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GSA User</dc:creator>
  <cp:lastModifiedBy>ElizabethAOwens</cp:lastModifiedBy>
  <cp:revision>10</cp:revision>
  <dcterms:created xsi:type="dcterms:W3CDTF">2015-02-25T18:03:24Z</dcterms:created>
  <dcterms:modified xsi:type="dcterms:W3CDTF">2023-01-30T19:55:47Z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0x010100E0B6D0F0ABD513419750ACB63E216DC1</vt:lpwstr>
  </property>
</Properties>
</file>